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10.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51.xml" ContentType="application/vnd.openxmlformats-officedocument.presentationml.slideLayout+xml"/>
  <Override PartName="/ppt/slideLayouts/slideLayout5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2.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80.xml" ContentType="application/vnd.openxmlformats-officedocument.presentationml.slideLayout+xml"/>
  <Override PartName="/ppt/slideLayouts/slideLayout66.xml" ContentType="application/vnd.openxmlformats-officedocument.presentationml.slideLayout+xml"/>
  <Override PartName="/ppt/slideLayouts/slideLayout68.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67.xml" ContentType="application/vnd.openxmlformats-officedocument.presentationml.slideLayout+xml"/>
  <Override PartName="/ppt/slideLayouts/slideLayout73.xml" ContentType="application/vnd.openxmlformats-officedocument.presentationml.slideLayout+xml"/>
  <Override PartName="/ppt/slideLayouts/slideLayout69.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handoutMasters/handoutMaster1.xml" ContentType="application/vnd.openxmlformats-officedocument.presentationml.handoutMaster+xml"/>
  <Override PartName="/ppt/charts/chart1.xml" ContentType="application/vnd.openxmlformats-officedocument.drawingml.chart+xml"/>
  <Override PartName="/ppt/diagrams/colors2.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9.xml" ContentType="application/vnd.openxmlformats-officedocument.theme+xml"/>
  <Override PartName="/ppt/theme/theme8.xml" ContentType="application/vnd.openxmlformats-officedocument.theme+xml"/>
  <Override PartName="/ppt/diagrams/drawing2.xml" ContentType="application/vnd.ms-office.drawingml.diagramDrawing+xml"/>
  <Override PartName="/ppt/diagrams/quickStyle2.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layout3.xml" ContentType="application/vnd.openxmlformats-officedocument.drawingml.diagramLayout+xml"/>
  <Override PartName="/ppt/diagrams/colors4.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drawing4.xml" ContentType="application/vnd.ms-office.drawingml.diagramDrawing+xml"/>
  <Override PartName="/ppt/diagrams/quickStyle3.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9.xml" ContentType="application/vnd.openxmlformats-officedocument.presentationml.tags+xml"/>
  <Override PartName="/docProps/core.xml" ContentType="application/vnd.openxmlformats-package.core-properties+xml"/>
  <Override PartName="/ppt/tags/tag14.xml" ContentType="application/vnd.openxmlformats-officedocument.presentationml.tag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11.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714" r:id="rId2"/>
    <p:sldMasterId id="2147483726" r:id="rId3"/>
    <p:sldMasterId id="2147483738" r:id="rId4"/>
    <p:sldMasterId id="2147483774" r:id="rId5"/>
    <p:sldMasterId id="2147483822" r:id="rId6"/>
    <p:sldMasterId id="2147483846" r:id="rId7"/>
  </p:sldMasterIdLst>
  <p:notesMasterIdLst>
    <p:notesMasterId r:id="rId32"/>
  </p:notesMasterIdLst>
  <p:handoutMasterIdLst>
    <p:handoutMasterId r:id="rId33"/>
  </p:handoutMasterIdLst>
  <p:sldIdLst>
    <p:sldId id="256" r:id="rId8"/>
    <p:sldId id="310" r:id="rId9"/>
    <p:sldId id="341" r:id="rId10"/>
    <p:sldId id="276" r:id="rId11"/>
    <p:sldId id="277" r:id="rId12"/>
    <p:sldId id="324" r:id="rId13"/>
    <p:sldId id="340" r:id="rId14"/>
    <p:sldId id="332" r:id="rId15"/>
    <p:sldId id="338" r:id="rId16"/>
    <p:sldId id="339" r:id="rId17"/>
    <p:sldId id="334" r:id="rId18"/>
    <p:sldId id="328" r:id="rId19"/>
    <p:sldId id="345" r:id="rId20"/>
    <p:sldId id="346" r:id="rId21"/>
    <p:sldId id="347" r:id="rId22"/>
    <p:sldId id="348" r:id="rId23"/>
    <p:sldId id="349" r:id="rId24"/>
    <p:sldId id="343" r:id="rId25"/>
    <p:sldId id="325" r:id="rId26"/>
    <p:sldId id="323" r:id="rId27"/>
    <p:sldId id="344" r:id="rId28"/>
    <p:sldId id="336" r:id="rId29"/>
    <p:sldId id="342" r:id="rId30"/>
    <p:sldId id="257" r:id="rId31"/>
  </p:sldIdLst>
  <p:sldSz cx="9144000" cy="6858000" type="screen4x3"/>
  <p:notesSz cx="7016750" cy="9309100"/>
  <p:custDataLst>
    <p:tags r:id="rId34"/>
  </p:custDataLst>
  <p:defaultTextStyle>
    <a:defPPr>
      <a:defRPr lang="es-ES_tradnl"/>
    </a:defPPr>
    <a:lvl1pPr algn="l" rtl="0" fontAlgn="base">
      <a:spcBef>
        <a:spcPct val="0"/>
      </a:spcBef>
      <a:spcAft>
        <a:spcPct val="0"/>
      </a:spcAft>
      <a:defRPr kern="1200">
        <a:solidFill>
          <a:schemeClr val="tx1"/>
        </a:solidFill>
        <a:latin typeface="Futura Book"/>
        <a:ea typeface="+mn-ea"/>
        <a:cs typeface="+mn-cs"/>
      </a:defRPr>
    </a:lvl1pPr>
    <a:lvl2pPr marL="457200" algn="l" rtl="0" fontAlgn="base">
      <a:spcBef>
        <a:spcPct val="0"/>
      </a:spcBef>
      <a:spcAft>
        <a:spcPct val="0"/>
      </a:spcAft>
      <a:defRPr kern="1200">
        <a:solidFill>
          <a:schemeClr val="tx1"/>
        </a:solidFill>
        <a:latin typeface="Futura Book"/>
        <a:ea typeface="+mn-ea"/>
        <a:cs typeface="+mn-cs"/>
      </a:defRPr>
    </a:lvl2pPr>
    <a:lvl3pPr marL="914400" algn="l" rtl="0" fontAlgn="base">
      <a:spcBef>
        <a:spcPct val="0"/>
      </a:spcBef>
      <a:spcAft>
        <a:spcPct val="0"/>
      </a:spcAft>
      <a:defRPr kern="1200">
        <a:solidFill>
          <a:schemeClr val="tx1"/>
        </a:solidFill>
        <a:latin typeface="Futura Book"/>
        <a:ea typeface="+mn-ea"/>
        <a:cs typeface="+mn-cs"/>
      </a:defRPr>
    </a:lvl3pPr>
    <a:lvl4pPr marL="1371600" algn="l" rtl="0" fontAlgn="base">
      <a:spcBef>
        <a:spcPct val="0"/>
      </a:spcBef>
      <a:spcAft>
        <a:spcPct val="0"/>
      </a:spcAft>
      <a:defRPr kern="1200">
        <a:solidFill>
          <a:schemeClr val="tx1"/>
        </a:solidFill>
        <a:latin typeface="Futura Book"/>
        <a:ea typeface="+mn-ea"/>
        <a:cs typeface="+mn-cs"/>
      </a:defRPr>
    </a:lvl4pPr>
    <a:lvl5pPr marL="1828800" algn="l" rtl="0" fontAlgn="base">
      <a:spcBef>
        <a:spcPct val="0"/>
      </a:spcBef>
      <a:spcAft>
        <a:spcPct val="0"/>
      </a:spcAft>
      <a:defRPr kern="1200">
        <a:solidFill>
          <a:schemeClr val="tx1"/>
        </a:solidFill>
        <a:latin typeface="Futura Book"/>
        <a:ea typeface="+mn-ea"/>
        <a:cs typeface="+mn-cs"/>
      </a:defRPr>
    </a:lvl5pPr>
    <a:lvl6pPr marL="2286000" algn="l" defTabSz="914400" rtl="0" eaLnBrk="1" latinLnBrk="0" hangingPunct="1">
      <a:defRPr kern="1200">
        <a:solidFill>
          <a:schemeClr val="tx1"/>
        </a:solidFill>
        <a:latin typeface="Futura Book"/>
        <a:ea typeface="+mn-ea"/>
        <a:cs typeface="+mn-cs"/>
      </a:defRPr>
    </a:lvl6pPr>
    <a:lvl7pPr marL="2743200" algn="l" defTabSz="914400" rtl="0" eaLnBrk="1" latinLnBrk="0" hangingPunct="1">
      <a:defRPr kern="1200">
        <a:solidFill>
          <a:schemeClr val="tx1"/>
        </a:solidFill>
        <a:latin typeface="Futura Book"/>
        <a:ea typeface="+mn-ea"/>
        <a:cs typeface="+mn-cs"/>
      </a:defRPr>
    </a:lvl7pPr>
    <a:lvl8pPr marL="3200400" algn="l" defTabSz="914400" rtl="0" eaLnBrk="1" latinLnBrk="0" hangingPunct="1">
      <a:defRPr kern="1200">
        <a:solidFill>
          <a:schemeClr val="tx1"/>
        </a:solidFill>
        <a:latin typeface="Futura Book"/>
        <a:ea typeface="+mn-ea"/>
        <a:cs typeface="+mn-cs"/>
      </a:defRPr>
    </a:lvl8pPr>
    <a:lvl9pPr marL="3657600" algn="l" defTabSz="914400" rtl="0" eaLnBrk="1" latinLnBrk="0" hangingPunct="1">
      <a:defRPr kern="1200">
        <a:solidFill>
          <a:schemeClr val="tx1"/>
        </a:solidFill>
        <a:latin typeface="Futura Book"/>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38">
          <p15:clr>
            <a:srgbClr val="A4A3A4"/>
          </p15:clr>
        </p15:guide>
        <p15:guide id="3" orient="horz" pos="3859">
          <p15:clr>
            <a:srgbClr val="A4A3A4"/>
          </p15:clr>
        </p15:guide>
        <p15:guide id="4" orient="horz" pos="1618">
          <p15:clr>
            <a:srgbClr val="A4A3A4"/>
          </p15:clr>
        </p15:guide>
        <p15:guide id="5" pos="2640">
          <p15:clr>
            <a:srgbClr val="A4A3A4"/>
          </p15:clr>
        </p15:guide>
        <p15:guide id="6" pos="5476">
          <p15:clr>
            <a:srgbClr val="A4A3A4"/>
          </p15:clr>
        </p15:guide>
        <p15:guide id="7" pos="29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CB8"/>
    <a:srgbClr val="E8F7FE"/>
    <a:srgbClr val="EAEAEA"/>
    <a:srgbClr val="BDE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82449" autoAdjust="0"/>
  </p:normalViewPr>
  <p:slideViewPr>
    <p:cSldViewPr>
      <p:cViewPr varScale="1">
        <p:scale>
          <a:sx n="81" d="100"/>
          <a:sy n="81" d="100"/>
        </p:scale>
        <p:origin x="1266" y="84"/>
      </p:cViewPr>
      <p:guideLst>
        <p:guide orient="horz" pos="2160"/>
        <p:guide orient="horz" pos="1138"/>
        <p:guide orient="horz" pos="3859"/>
        <p:guide orient="horz" pos="1618"/>
        <p:guide pos="2640"/>
        <p:guide pos="5476"/>
        <p:guide pos="29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760" y="-90"/>
      </p:cViewPr>
      <p:guideLst>
        <p:guide orient="horz" pos="2932"/>
        <p:guide pos="22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1.xml"/><Relationship Id="rId21" Type="http://schemas.openxmlformats.org/officeDocument/2006/relationships/slide" Target="slides/slide14.xml"/><Relationship Id="rId34" Type="http://schemas.openxmlformats.org/officeDocument/2006/relationships/tags" Target="tags/tag1.xml"/><Relationship Id="rId42" Type="http://schemas.openxmlformats.org/officeDocument/2006/relationships/customXml" Target="../customXml/item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elwood.nist.gov\601\users\kkr\Metrics\KIM%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aseline="0" dirty="0"/>
              <a:t>2014 Information Request by Organization Type</a:t>
            </a:r>
          </a:p>
        </c:rich>
      </c:tx>
      <c:layout>
        <c:manualLayout>
          <c:xMode val="edge"/>
          <c:yMode val="edge"/>
          <c:x val="0"/>
          <c:y val="0.82048871745383767"/>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8686418289366853E-2"/>
          <c:y val="0.2116212847695714"/>
          <c:w val="0.82699159331761107"/>
          <c:h val="0.6921207055821933"/>
        </c:manualLayout>
      </c:layout>
      <c:pie3DChart>
        <c:varyColors val="1"/>
        <c:ser>
          <c:idx val="0"/>
          <c:order val="0"/>
          <c:dLbls>
            <c:dLbl>
              <c:idx val="7"/>
              <c:layout/>
              <c:tx>
                <c:rich>
                  <a:bodyPr/>
                  <a:lstStyle/>
                  <a:p>
                    <a:r>
                      <a:rPr lang="en-US"/>
                      <a:t>WTO TBT Inquiry Points
4%</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'KIM data'!$A$2:$A$9</c:f>
              <c:strCache>
                <c:ptCount val="8"/>
                <c:pt idx="0">
                  <c:v>Academia</c:v>
                </c:pt>
                <c:pt idx="1">
                  <c:v>Exporter</c:v>
                </c:pt>
                <c:pt idx="2">
                  <c:v>Government</c:v>
                </c:pt>
                <c:pt idx="3">
                  <c:v>Individual</c:v>
                </c:pt>
                <c:pt idx="4">
                  <c:v>Industry</c:v>
                </c:pt>
                <c:pt idx="5">
                  <c:v>NIST</c:v>
                </c:pt>
                <c:pt idx="6">
                  <c:v>Other</c:v>
                </c:pt>
                <c:pt idx="7">
                  <c:v>WTO TBT Inquiry Point</c:v>
                </c:pt>
              </c:strCache>
            </c:strRef>
          </c:cat>
          <c:val>
            <c:numRef>
              <c:f>'KIM data'!$B$2:$B$9</c:f>
              <c:numCache>
                <c:formatCode>General</c:formatCode>
                <c:ptCount val="8"/>
                <c:pt idx="0">
                  <c:v>4</c:v>
                </c:pt>
                <c:pt idx="1">
                  <c:v>3</c:v>
                </c:pt>
                <c:pt idx="2">
                  <c:v>29</c:v>
                </c:pt>
                <c:pt idx="3">
                  <c:v>17</c:v>
                </c:pt>
                <c:pt idx="4">
                  <c:v>72</c:v>
                </c:pt>
                <c:pt idx="5">
                  <c:v>3</c:v>
                </c:pt>
                <c:pt idx="6">
                  <c:v>3</c:v>
                </c:pt>
                <c:pt idx="7">
                  <c:v>14</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solidFill>
        <a:schemeClr val="accent1"/>
      </a:solidFill>
    </a:ln>
  </c:spPr>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90D09-88AB-4FFC-ABE1-771A9CA18B1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527EF7C-193F-4BF3-BD4E-3FE4BFC0E472}">
      <dgm:prSet phldrT="[Text]"/>
      <dgm:spPr/>
      <dgm:t>
        <a:bodyPr/>
        <a:lstStyle/>
        <a:p>
          <a:r>
            <a:rPr lang="en-US" dirty="0" smtClean="0">
              <a:solidFill>
                <a:schemeClr val="tx1"/>
              </a:solidFill>
            </a:rPr>
            <a:t>SCO provides standards and conformity assessment expertise and services in support of government and industry</a:t>
          </a:r>
          <a:endParaRPr lang="en-US" dirty="0">
            <a:solidFill>
              <a:schemeClr val="tx1"/>
            </a:solidFill>
          </a:endParaRPr>
        </a:p>
      </dgm:t>
    </dgm:pt>
    <dgm:pt modelId="{91D80E7E-258E-4FD9-9F24-D8E57ED482AB}" type="parTrans" cxnId="{21BA43D5-7BA0-4FC5-90F3-D7E18281B4C8}">
      <dgm:prSet/>
      <dgm:spPr/>
      <dgm:t>
        <a:bodyPr/>
        <a:lstStyle/>
        <a:p>
          <a:endParaRPr lang="en-US"/>
        </a:p>
      </dgm:t>
    </dgm:pt>
    <dgm:pt modelId="{A2B748F4-C877-45D6-8AEE-87451E9194E7}" type="sibTrans" cxnId="{21BA43D5-7BA0-4FC5-90F3-D7E18281B4C8}">
      <dgm:prSet/>
      <dgm:spPr/>
      <dgm:t>
        <a:bodyPr/>
        <a:lstStyle/>
        <a:p>
          <a:endParaRPr lang="en-US"/>
        </a:p>
      </dgm:t>
    </dgm:pt>
    <dgm:pt modelId="{339ED822-EB44-4699-B05D-5F3B5C63A247}">
      <dgm:prSet phldrT="[Text]"/>
      <dgm:spPr>
        <a:solidFill>
          <a:srgbClr val="0A7CB8"/>
        </a:solidFill>
      </dgm:spPr>
      <dgm:t>
        <a:bodyPr/>
        <a:lstStyle/>
        <a:p>
          <a:pPr algn="ctr">
            <a:lnSpc>
              <a:spcPct val="100000"/>
            </a:lnSpc>
            <a:spcAft>
              <a:spcPts val="0"/>
            </a:spcAft>
          </a:pPr>
          <a:r>
            <a:rPr lang="en-US" dirty="0" smtClean="0"/>
            <a:t>Coordination</a:t>
          </a:r>
          <a:endParaRPr lang="en-US" dirty="0" smtClean="0">
            <a:solidFill>
              <a:schemeClr val="bg1"/>
            </a:solidFill>
          </a:endParaRPr>
        </a:p>
      </dgm:t>
    </dgm:pt>
    <dgm:pt modelId="{3499A495-7CB5-48C7-AE8A-1E22AF3422DD}" type="parTrans" cxnId="{7CEA9C43-C499-4004-AD8C-4FBB0950AF8B}">
      <dgm:prSet/>
      <dgm:spPr/>
      <dgm:t>
        <a:bodyPr/>
        <a:lstStyle/>
        <a:p>
          <a:endParaRPr lang="en-US"/>
        </a:p>
      </dgm:t>
    </dgm:pt>
    <dgm:pt modelId="{FBA19E67-E49A-482E-9E32-9234DEADABFB}" type="sibTrans" cxnId="{7CEA9C43-C499-4004-AD8C-4FBB0950AF8B}">
      <dgm:prSet/>
      <dgm:spPr/>
      <dgm:t>
        <a:bodyPr/>
        <a:lstStyle/>
        <a:p>
          <a:endParaRPr lang="en-US"/>
        </a:p>
      </dgm:t>
    </dgm:pt>
    <dgm:pt modelId="{79971858-CF17-4036-8F31-143F58ABF8DC}">
      <dgm:prSet/>
      <dgm:spPr>
        <a:solidFill>
          <a:srgbClr val="0A7CB8"/>
        </a:solidFill>
      </dgm:spPr>
      <dgm:t>
        <a:bodyPr/>
        <a:lstStyle/>
        <a:p>
          <a:pPr algn="ctr"/>
          <a:r>
            <a:rPr lang="en-US" dirty="0" smtClean="0">
              <a:solidFill>
                <a:schemeClr val="bg1"/>
              </a:solidFill>
            </a:rPr>
            <a:t>Information Services</a:t>
          </a:r>
        </a:p>
      </dgm:t>
    </dgm:pt>
    <dgm:pt modelId="{EB2B2F6C-89BB-4F9B-9AFC-7A25C4CFDAD8}" type="parTrans" cxnId="{F692687A-3BD2-4BF4-A1F9-25F288B5856B}">
      <dgm:prSet/>
      <dgm:spPr/>
      <dgm:t>
        <a:bodyPr/>
        <a:lstStyle/>
        <a:p>
          <a:endParaRPr lang="en-US"/>
        </a:p>
      </dgm:t>
    </dgm:pt>
    <dgm:pt modelId="{27A11D3B-1468-4082-97C8-3677302966B2}" type="sibTrans" cxnId="{F692687A-3BD2-4BF4-A1F9-25F288B5856B}">
      <dgm:prSet/>
      <dgm:spPr/>
      <dgm:t>
        <a:bodyPr/>
        <a:lstStyle/>
        <a:p>
          <a:endParaRPr lang="en-US"/>
        </a:p>
      </dgm:t>
    </dgm:pt>
    <dgm:pt modelId="{7EF4F40F-B953-4A99-9B93-3B58BA882889}">
      <dgm:prSet/>
      <dgm:spPr>
        <a:solidFill>
          <a:srgbClr val="0A7CB8"/>
        </a:solidFill>
      </dgm:spPr>
      <dgm:t>
        <a:bodyPr/>
        <a:lstStyle/>
        <a:p>
          <a:pPr>
            <a:lnSpc>
              <a:spcPct val="100000"/>
            </a:lnSpc>
            <a:spcAft>
              <a:spcPts val="0"/>
            </a:spcAft>
          </a:pPr>
          <a:r>
            <a:rPr lang="en-US" dirty="0" smtClean="0">
              <a:solidFill>
                <a:schemeClr val="bg1"/>
              </a:solidFill>
            </a:rPr>
            <a:t>Guidance</a:t>
          </a:r>
          <a:endParaRPr lang="en-US" dirty="0">
            <a:solidFill>
              <a:schemeClr val="bg1"/>
            </a:solidFill>
          </a:endParaRPr>
        </a:p>
      </dgm:t>
    </dgm:pt>
    <dgm:pt modelId="{6324F1CD-F7E0-4056-8BA2-28C5203A0C06}" type="parTrans" cxnId="{8697DD00-6A59-46D7-BE14-2D6FD5A87DC0}">
      <dgm:prSet/>
      <dgm:spPr/>
      <dgm:t>
        <a:bodyPr/>
        <a:lstStyle/>
        <a:p>
          <a:endParaRPr lang="en-US"/>
        </a:p>
      </dgm:t>
    </dgm:pt>
    <dgm:pt modelId="{9B420D56-F3CC-4A23-8D6A-34A621AF1C5F}" type="sibTrans" cxnId="{8697DD00-6A59-46D7-BE14-2D6FD5A87DC0}">
      <dgm:prSet/>
      <dgm:spPr/>
      <dgm:t>
        <a:bodyPr/>
        <a:lstStyle/>
        <a:p>
          <a:endParaRPr lang="en-US"/>
        </a:p>
      </dgm:t>
    </dgm:pt>
    <dgm:pt modelId="{78E5038C-DD10-4865-80D3-F602BA48D055}" type="pres">
      <dgm:prSet presAssocID="{30E90D09-88AB-4FFC-ABE1-771A9CA18B10}" presName="composite" presStyleCnt="0">
        <dgm:presLayoutVars>
          <dgm:chMax val="1"/>
          <dgm:dir/>
          <dgm:resizeHandles val="exact"/>
        </dgm:presLayoutVars>
      </dgm:prSet>
      <dgm:spPr/>
      <dgm:t>
        <a:bodyPr/>
        <a:lstStyle/>
        <a:p>
          <a:endParaRPr lang="en-US"/>
        </a:p>
      </dgm:t>
    </dgm:pt>
    <dgm:pt modelId="{E13E82B7-B235-4DB4-A5B7-60EF4E3DCA86}" type="pres">
      <dgm:prSet presAssocID="{6527EF7C-193F-4BF3-BD4E-3FE4BFC0E472}" presName="roof" presStyleLbl="dkBgShp" presStyleIdx="0" presStyleCnt="2" custLinFactNeighborX="942" custLinFactNeighborY="-46808"/>
      <dgm:spPr/>
      <dgm:t>
        <a:bodyPr/>
        <a:lstStyle/>
        <a:p>
          <a:endParaRPr lang="en-US"/>
        </a:p>
      </dgm:t>
    </dgm:pt>
    <dgm:pt modelId="{CDE58735-140F-456E-BC55-7B1424CD64BD}" type="pres">
      <dgm:prSet presAssocID="{6527EF7C-193F-4BF3-BD4E-3FE4BFC0E472}" presName="pillars" presStyleCnt="0"/>
      <dgm:spPr/>
    </dgm:pt>
    <dgm:pt modelId="{26A75226-DB49-43EB-AAC8-2BABFD470BD5}" type="pres">
      <dgm:prSet presAssocID="{6527EF7C-193F-4BF3-BD4E-3FE4BFC0E472}" presName="pillar1" presStyleLbl="node1" presStyleIdx="0" presStyleCnt="3">
        <dgm:presLayoutVars>
          <dgm:bulletEnabled val="1"/>
        </dgm:presLayoutVars>
      </dgm:prSet>
      <dgm:spPr/>
      <dgm:t>
        <a:bodyPr/>
        <a:lstStyle/>
        <a:p>
          <a:endParaRPr lang="en-US"/>
        </a:p>
      </dgm:t>
    </dgm:pt>
    <dgm:pt modelId="{A03EE2E3-7B18-4706-8C1D-823484772440}" type="pres">
      <dgm:prSet presAssocID="{7EF4F40F-B953-4A99-9B93-3B58BA882889}" presName="pillarX" presStyleLbl="node1" presStyleIdx="1" presStyleCnt="3" custLinFactNeighborX="-889" custLinFactNeighborY="-811">
        <dgm:presLayoutVars>
          <dgm:bulletEnabled val="1"/>
        </dgm:presLayoutVars>
      </dgm:prSet>
      <dgm:spPr/>
      <dgm:t>
        <a:bodyPr/>
        <a:lstStyle/>
        <a:p>
          <a:endParaRPr lang="en-US"/>
        </a:p>
      </dgm:t>
    </dgm:pt>
    <dgm:pt modelId="{010AB72E-6221-4450-BDBD-F8DBDF38019C}" type="pres">
      <dgm:prSet presAssocID="{79971858-CF17-4036-8F31-143F58ABF8DC}" presName="pillarX" presStyleLbl="node1" presStyleIdx="2" presStyleCnt="3">
        <dgm:presLayoutVars>
          <dgm:bulletEnabled val="1"/>
        </dgm:presLayoutVars>
      </dgm:prSet>
      <dgm:spPr/>
      <dgm:t>
        <a:bodyPr/>
        <a:lstStyle/>
        <a:p>
          <a:endParaRPr lang="en-US"/>
        </a:p>
      </dgm:t>
    </dgm:pt>
    <dgm:pt modelId="{FFF9C5DD-C8FC-4FFA-B7B7-CEDCAD62B515}" type="pres">
      <dgm:prSet presAssocID="{6527EF7C-193F-4BF3-BD4E-3FE4BFC0E472}" presName="base" presStyleLbl="dkBgShp" presStyleIdx="1" presStyleCnt="2"/>
      <dgm:spPr/>
    </dgm:pt>
  </dgm:ptLst>
  <dgm:cxnLst>
    <dgm:cxn modelId="{7B0DE4F6-80F6-497D-ADAD-7666C2D54C3B}" type="presOf" srcId="{7EF4F40F-B953-4A99-9B93-3B58BA882889}" destId="{A03EE2E3-7B18-4706-8C1D-823484772440}" srcOrd="0" destOrd="0" presId="urn:microsoft.com/office/officeart/2005/8/layout/hList3"/>
    <dgm:cxn modelId="{4516CB53-C69F-47CA-9B68-09E2F5544AA6}" type="presOf" srcId="{79971858-CF17-4036-8F31-143F58ABF8DC}" destId="{010AB72E-6221-4450-BDBD-F8DBDF38019C}" srcOrd="0" destOrd="0" presId="urn:microsoft.com/office/officeart/2005/8/layout/hList3"/>
    <dgm:cxn modelId="{8697DD00-6A59-46D7-BE14-2D6FD5A87DC0}" srcId="{6527EF7C-193F-4BF3-BD4E-3FE4BFC0E472}" destId="{7EF4F40F-B953-4A99-9B93-3B58BA882889}" srcOrd="1" destOrd="0" parTransId="{6324F1CD-F7E0-4056-8BA2-28C5203A0C06}" sibTransId="{9B420D56-F3CC-4A23-8D6A-34A621AF1C5F}"/>
    <dgm:cxn modelId="{B57E2EB0-FE8F-4611-9801-0FF829EB4C62}" type="presOf" srcId="{6527EF7C-193F-4BF3-BD4E-3FE4BFC0E472}" destId="{E13E82B7-B235-4DB4-A5B7-60EF4E3DCA86}" srcOrd="0" destOrd="0" presId="urn:microsoft.com/office/officeart/2005/8/layout/hList3"/>
    <dgm:cxn modelId="{7CEA9C43-C499-4004-AD8C-4FBB0950AF8B}" srcId="{6527EF7C-193F-4BF3-BD4E-3FE4BFC0E472}" destId="{339ED822-EB44-4699-B05D-5F3B5C63A247}" srcOrd="0" destOrd="0" parTransId="{3499A495-7CB5-48C7-AE8A-1E22AF3422DD}" sibTransId="{FBA19E67-E49A-482E-9E32-9234DEADABFB}"/>
    <dgm:cxn modelId="{44506F3A-581E-4BEB-ACF7-3FDEA69B1F41}" type="presOf" srcId="{339ED822-EB44-4699-B05D-5F3B5C63A247}" destId="{26A75226-DB49-43EB-AAC8-2BABFD470BD5}" srcOrd="0" destOrd="0" presId="urn:microsoft.com/office/officeart/2005/8/layout/hList3"/>
    <dgm:cxn modelId="{F692687A-3BD2-4BF4-A1F9-25F288B5856B}" srcId="{6527EF7C-193F-4BF3-BD4E-3FE4BFC0E472}" destId="{79971858-CF17-4036-8F31-143F58ABF8DC}" srcOrd="2" destOrd="0" parTransId="{EB2B2F6C-89BB-4F9B-9AFC-7A25C4CFDAD8}" sibTransId="{27A11D3B-1468-4082-97C8-3677302966B2}"/>
    <dgm:cxn modelId="{21BA43D5-7BA0-4FC5-90F3-D7E18281B4C8}" srcId="{30E90D09-88AB-4FFC-ABE1-771A9CA18B10}" destId="{6527EF7C-193F-4BF3-BD4E-3FE4BFC0E472}" srcOrd="0" destOrd="0" parTransId="{91D80E7E-258E-4FD9-9F24-D8E57ED482AB}" sibTransId="{A2B748F4-C877-45D6-8AEE-87451E9194E7}"/>
    <dgm:cxn modelId="{6A64B4DE-4B0E-4F21-9558-886F3F0D81A1}" type="presOf" srcId="{30E90D09-88AB-4FFC-ABE1-771A9CA18B10}" destId="{78E5038C-DD10-4865-80D3-F602BA48D055}" srcOrd="0" destOrd="0" presId="urn:microsoft.com/office/officeart/2005/8/layout/hList3"/>
    <dgm:cxn modelId="{1D936401-DB13-4B85-8E89-7A191D22C00D}" type="presParOf" srcId="{78E5038C-DD10-4865-80D3-F602BA48D055}" destId="{E13E82B7-B235-4DB4-A5B7-60EF4E3DCA86}" srcOrd="0" destOrd="0" presId="urn:microsoft.com/office/officeart/2005/8/layout/hList3"/>
    <dgm:cxn modelId="{FD42C278-8DC9-4486-AAB6-63CE4082CC0E}" type="presParOf" srcId="{78E5038C-DD10-4865-80D3-F602BA48D055}" destId="{CDE58735-140F-456E-BC55-7B1424CD64BD}" srcOrd="1" destOrd="0" presId="urn:microsoft.com/office/officeart/2005/8/layout/hList3"/>
    <dgm:cxn modelId="{E252F5EE-C9D7-450E-AEDB-649C80A2777F}" type="presParOf" srcId="{CDE58735-140F-456E-BC55-7B1424CD64BD}" destId="{26A75226-DB49-43EB-AAC8-2BABFD470BD5}" srcOrd="0" destOrd="0" presId="urn:microsoft.com/office/officeart/2005/8/layout/hList3"/>
    <dgm:cxn modelId="{189160CC-944C-4618-80A1-D78D33C2E9A2}" type="presParOf" srcId="{CDE58735-140F-456E-BC55-7B1424CD64BD}" destId="{A03EE2E3-7B18-4706-8C1D-823484772440}" srcOrd="1" destOrd="0" presId="urn:microsoft.com/office/officeart/2005/8/layout/hList3"/>
    <dgm:cxn modelId="{F3F65F97-EA68-4DBD-843A-D70F394B172C}" type="presParOf" srcId="{CDE58735-140F-456E-BC55-7B1424CD64BD}" destId="{010AB72E-6221-4450-BDBD-F8DBDF38019C}" srcOrd="2" destOrd="0" presId="urn:microsoft.com/office/officeart/2005/8/layout/hList3"/>
    <dgm:cxn modelId="{754AEF4C-17F7-47D8-8FC6-5143B9CD4B6C}" type="presParOf" srcId="{78E5038C-DD10-4865-80D3-F602BA48D055}" destId="{FFF9C5DD-C8FC-4FFA-B7B7-CEDCAD62B515}"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E0CFB-9D0F-4237-8152-48B2FD7A7A29}" type="doc">
      <dgm:prSet loTypeId="urn:microsoft.com/office/officeart/2005/8/layout/hierarchy3" loCatId="list" qsTypeId="urn:microsoft.com/office/officeart/2005/8/quickstyle/simple1" qsCatId="simple" csTypeId="urn:microsoft.com/office/officeart/2005/8/colors/accent1_2" csCatId="accent1" phldr="1"/>
      <dgm:spPr/>
    </dgm:pt>
    <dgm:pt modelId="{5A5CDC23-744C-4CC9-B9FF-93109C270E7D}">
      <dgm:prSet phldrT="[Text]" custT="1"/>
      <dgm:spPr>
        <a:solidFill>
          <a:schemeClr val="accent1">
            <a:lumMod val="50000"/>
          </a:schemeClr>
        </a:solidFill>
        <a:ln>
          <a:solidFill>
            <a:schemeClr val="accent1">
              <a:lumMod val="60000"/>
              <a:lumOff val="40000"/>
            </a:schemeClr>
          </a:solidFill>
        </a:ln>
      </dgm:spPr>
      <dgm:t>
        <a:bodyPr/>
        <a:lstStyle/>
        <a:p>
          <a:r>
            <a:rPr lang="en-US" sz="1400" dirty="0" smtClean="0"/>
            <a:t>Reduce time and cost to market</a:t>
          </a:r>
          <a:endParaRPr lang="en-US" sz="1400" dirty="0"/>
        </a:p>
      </dgm:t>
    </dgm:pt>
    <dgm:pt modelId="{735EBB44-80AA-4455-B248-92CB0DE93B55}" type="parTrans" cxnId="{955110A0-A72D-4D78-A40C-A0B468BF0257}">
      <dgm:prSet/>
      <dgm:spPr/>
      <dgm:t>
        <a:bodyPr/>
        <a:lstStyle/>
        <a:p>
          <a:endParaRPr lang="en-US"/>
        </a:p>
      </dgm:t>
    </dgm:pt>
    <dgm:pt modelId="{20CBD604-30C8-4017-AA31-228838BBB2DB}" type="sibTrans" cxnId="{955110A0-A72D-4D78-A40C-A0B468BF0257}">
      <dgm:prSet/>
      <dgm:spPr/>
      <dgm:t>
        <a:bodyPr/>
        <a:lstStyle/>
        <a:p>
          <a:endParaRPr lang="en-US"/>
        </a:p>
      </dgm:t>
    </dgm:pt>
    <dgm:pt modelId="{3547E829-1E16-4C37-81CD-BD1E24965C82}">
      <dgm:prSet phldrT="[Text]" custT="1"/>
      <dgm:spPr>
        <a:solidFill>
          <a:schemeClr val="accent1">
            <a:lumMod val="50000"/>
          </a:schemeClr>
        </a:solidFill>
      </dgm:spPr>
      <dgm:t>
        <a:bodyPr/>
        <a:lstStyle/>
        <a:p>
          <a:r>
            <a:rPr lang="en-US" sz="1400" dirty="0" smtClean="0"/>
            <a:t>Improve business opportunities for U.S. industry</a:t>
          </a:r>
          <a:endParaRPr lang="en-US" sz="1400" dirty="0"/>
        </a:p>
      </dgm:t>
    </dgm:pt>
    <dgm:pt modelId="{19AEEEE2-B3F4-414B-ABEC-9C1F16D96729}" type="parTrans" cxnId="{821421E5-D1D3-4531-80CB-21702D15B5DA}">
      <dgm:prSet/>
      <dgm:spPr/>
      <dgm:t>
        <a:bodyPr/>
        <a:lstStyle/>
        <a:p>
          <a:endParaRPr lang="en-US"/>
        </a:p>
      </dgm:t>
    </dgm:pt>
    <dgm:pt modelId="{8FBF28C7-AF69-46D4-A1E1-3F4434080B7E}" type="sibTrans" cxnId="{821421E5-D1D3-4531-80CB-21702D15B5DA}">
      <dgm:prSet/>
      <dgm:spPr/>
      <dgm:t>
        <a:bodyPr/>
        <a:lstStyle/>
        <a:p>
          <a:endParaRPr lang="en-US"/>
        </a:p>
      </dgm:t>
    </dgm:pt>
    <dgm:pt modelId="{23330850-FC5B-42FF-91B3-5AD7AC3E33FE}">
      <dgm:prSet phldrT="[Text]" custT="1"/>
      <dgm:spPr>
        <a:solidFill>
          <a:schemeClr val="accent1">
            <a:lumMod val="50000"/>
          </a:schemeClr>
        </a:solidFill>
      </dgm:spPr>
      <dgm:t>
        <a:bodyPr/>
        <a:lstStyle/>
        <a:p>
          <a:r>
            <a:rPr lang="en-US" sz="1400" dirty="0" smtClean="0"/>
            <a:t>Provide consumers with  faster access to latest technologies</a:t>
          </a:r>
          <a:endParaRPr lang="en-US" sz="1400" dirty="0"/>
        </a:p>
      </dgm:t>
    </dgm:pt>
    <dgm:pt modelId="{7A724C94-D88D-4780-8784-BE8FB89115FB}" type="parTrans" cxnId="{44CAB44A-3129-40FA-9E1B-080D700330C8}">
      <dgm:prSet/>
      <dgm:spPr/>
      <dgm:t>
        <a:bodyPr/>
        <a:lstStyle/>
        <a:p>
          <a:endParaRPr lang="en-US"/>
        </a:p>
      </dgm:t>
    </dgm:pt>
    <dgm:pt modelId="{ED2C14A7-0DFF-4879-9A4E-ECABBE70D54E}" type="sibTrans" cxnId="{44CAB44A-3129-40FA-9E1B-080D700330C8}">
      <dgm:prSet/>
      <dgm:spPr/>
      <dgm:t>
        <a:bodyPr/>
        <a:lstStyle/>
        <a:p>
          <a:endParaRPr lang="en-US"/>
        </a:p>
      </dgm:t>
    </dgm:pt>
    <dgm:pt modelId="{CDC9E705-849E-4FAA-A4B7-463020ADE6DA}" type="pres">
      <dgm:prSet presAssocID="{AA2E0CFB-9D0F-4237-8152-48B2FD7A7A29}" presName="diagram" presStyleCnt="0">
        <dgm:presLayoutVars>
          <dgm:chPref val="1"/>
          <dgm:dir/>
          <dgm:animOne val="branch"/>
          <dgm:animLvl val="lvl"/>
          <dgm:resizeHandles/>
        </dgm:presLayoutVars>
      </dgm:prSet>
      <dgm:spPr/>
    </dgm:pt>
    <dgm:pt modelId="{0522AD4B-BE42-4119-AEEC-7D322D8E8754}" type="pres">
      <dgm:prSet presAssocID="{5A5CDC23-744C-4CC9-B9FF-93109C270E7D}" presName="root" presStyleCnt="0"/>
      <dgm:spPr/>
    </dgm:pt>
    <dgm:pt modelId="{72236BA8-3DC9-4123-80D5-BF54569E1B11}" type="pres">
      <dgm:prSet presAssocID="{5A5CDC23-744C-4CC9-B9FF-93109C270E7D}" presName="rootComposite" presStyleCnt="0"/>
      <dgm:spPr/>
    </dgm:pt>
    <dgm:pt modelId="{C71CEBB6-EC02-47F4-B6B1-8D858DFDAA91}" type="pres">
      <dgm:prSet presAssocID="{5A5CDC23-744C-4CC9-B9FF-93109C270E7D}" presName="rootText" presStyleLbl="node1" presStyleIdx="0" presStyleCnt="3" custScaleX="101038" custScaleY="169003"/>
      <dgm:spPr/>
      <dgm:t>
        <a:bodyPr/>
        <a:lstStyle/>
        <a:p>
          <a:endParaRPr lang="en-US"/>
        </a:p>
      </dgm:t>
    </dgm:pt>
    <dgm:pt modelId="{44752B97-6D20-47E7-8718-59EDB560DA98}" type="pres">
      <dgm:prSet presAssocID="{5A5CDC23-744C-4CC9-B9FF-93109C270E7D}" presName="rootConnector" presStyleLbl="node1" presStyleIdx="0" presStyleCnt="3"/>
      <dgm:spPr/>
      <dgm:t>
        <a:bodyPr/>
        <a:lstStyle/>
        <a:p>
          <a:endParaRPr lang="en-US"/>
        </a:p>
      </dgm:t>
    </dgm:pt>
    <dgm:pt modelId="{E637E3B6-6313-4380-9463-96E9A4093243}" type="pres">
      <dgm:prSet presAssocID="{5A5CDC23-744C-4CC9-B9FF-93109C270E7D}" presName="childShape" presStyleCnt="0"/>
      <dgm:spPr/>
    </dgm:pt>
    <dgm:pt modelId="{A5F7E08F-DCDA-48D9-BF37-D3344E7A72E5}" type="pres">
      <dgm:prSet presAssocID="{3547E829-1E16-4C37-81CD-BD1E24965C82}" presName="root" presStyleCnt="0"/>
      <dgm:spPr/>
    </dgm:pt>
    <dgm:pt modelId="{2A9C6070-5090-455F-9018-1CC57266D6EF}" type="pres">
      <dgm:prSet presAssocID="{3547E829-1E16-4C37-81CD-BD1E24965C82}" presName="rootComposite" presStyleCnt="0"/>
      <dgm:spPr/>
    </dgm:pt>
    <dgm:pt modelId="{EA51FDDE-9FF1-4773-9C3D-7D024D94422B}" type="pres">
      <dgm:prSet presAssocID="{3547E829-1E16-4C37-81CD-BD1E24965C82}" presName="rootText" presStyleLbl="node1" presStyleIdx="1" presStyleCnt="3" custScaleX="99362" custScaleY="165287" custLinFactNeighborX="-1829" custLinFactNeighborY="-1219"/>
      <dgm:spPr/>
      <dgm:t>
        <a:bodyPr/>
        <a:lstStyle/>
        <a:p>
          <a:endParaRPr lang="en-US"/>
        </a:p>
      </dgm:t>
    </dgm:pt>
    <dgm:pt modelId="{41D8AA82-463F-46B9-AEDE-19DE757E5B34}" type="pres">
      <dgm:prSet presAssocID="{3547E829-1E16-4C37-81CD-BD1E24965C82}" presName="rootConnector" presStyleLbl="node1" presStyleIdx="1" presStyleCnt="3"/>
      <dgm:spPr/>
      <dgm:t>
        <a:bodyPr/>
        <a:lstStyle/>
        <a:p>
          <a:endParaRPr lang="en-US"/>
        </a:p>
      </dgm:t>
    </dgm:pt>
    <dgm:pt modelId="{FFBCA7F4-9CB0-4C1D-B696-F17B3FD89A9C}" type="pres">
      <dgm:prSet presAssocID="{3547E829-1E16-4C37-81CD-BD1E24965C82}" presName="childShape" presStyleCnt="0"/>
      <dgm:spPr/>
    </dgm:pt>
    <dgm:pt modelId="{75E11E7E-09C2-44F4-949A-75E0939E827E}" type="pres">
      <dgm:prSet presAssocID="{23330850-FC5B-42FF-91B3-5AD7AC3E33FE}" presName="root" presStyleCnt="0"/>
      <dgm:spPr/>
    </dgm:pt>
    <dgm:pt modelId="{C5EC8AD4-1E21-45EF-8CB1-E92690CFE36F}" type="pres">
      <dgm:prSet presAssocID="{23330850-FC5B-42FF-91B3-5AD7AC3E33FE}" presName="rootComposite" presStyleCnt="0"/>
      <dgm:spPr/>
    </dgm:pt>
    <dgm:pt modelId="{67C2602B-2B7C-4F55-A271-08CE0B5EB4BB}" type="pres">
      <dgm:prSet presAssocID="{23330850-FC5B-42FF-91B3-5AD7AC3E33FE}" presName="rootText" presStyleLbl="node1" presStyleIdx="2" presStyleCnt="3" custScaleX="98770" custScaleY="159090"/>
      <dgm:spPr/>
      <dgm:t>
        <a:bodyPr/>
        <a:lstStyle/>
        <a:p>
          <a:endParaRPr lang="en-US"/>
        </a:p>
      </dgm:t>
    </dgm:pt>
    <dgm:pt modelId="{2423F534-99B1-4AE2-81D1-684B068D3245}" type="pres">
      <dgm:prSet presAssocID="{23330850-FC5B-42FF-91B3-5AD7AC3E33FE}" presName="rootConnector" presStyleLbl="node1" presStyleIdx="2" presStyleCnt="3"/>
      <dgm:spPr/>
      <dgm:t>
        <a:bodyPr/>
        <a:lstStyle/>
        <a:p>
          <a:endParaRPr lang="en-US"/>
        </a:p>
      </dgm:t>
    </dgm:pt>
    <dgm:pt modelId="{7906DF0F-D924-4EBB-A66B-3C876CC04EE3}" type="pres">
      <dgm:prSet presAssocID="{23330850-FC5B-42FF-91B3-5AD7AC3E33FE}" presName="childShape" presStyleCnt="0"/>
      <dgm:spPr/>
    </dgm:pt>
  </dgm:ptLst>
  <dgm:cxnLst>
    <dgm:cxn modelId="{32DF0889-E128-4016-B319-2247EA090489}" type="presOf" srcId="{AA2E0CFB-9D0F-4237-8152-48B2FD7A7A29}" destId="{CDC9E705-849E-4FAA-A4B7-463020ADE6DA}" srcOrd="0" destOrd="0" presId="urn:microsoft.com/office/officeart/2005/8/layout/hierarchy3"/>
    <dgm:cxn modelId="{4CC6DEEC-ABCF-487F-9B5C-F9642C685632}" type="presOf" srcId="{5A5CDC23-744C-4CC9-B9FF-93109C270E7D}" destId="{C71CEBB6-EC02-47F4-B6B1-8D858DFDAA91}" srcOrd="0" destOrd="0" presId="urn:microsoft.com/office/officeart/2005/8/layout/hierarchy3"/>
    <dgm:cxn modelId="{821421E5-D1D3-4531-80CB-21702D15B5DA}" srcId="{AA2E0CFB-9D0F-4237-8152-48B2FD7A7A29}" destId="{3547E829-1E16-4C37-81CD-BD1E24965C82}" srcOrd="1" destOrd="0" parTransId="{19AEEEE2-B3F4-414B-ABEC-9C1F16D96729}" sibTransId="{8FBF28C7-AF69-46D4-A1E1-3F4434080B7E}"/>
    <dgm:cxn modelId="{44CAB44A-3129-40FA-9E1B-080D700330C8}" srcId="{AA2E0CFB-9D0F-4237-8152-48B2FD7A7A29}" destId="{23330850-FC5B-42FF-91B3-5AD7AC3E33FE}" srcOrd="2" destOrd="0" parTransId="{7A724C94-D88D-4780-8784-BE8FB89115FB}" sibTransId="{ED2C14A7-0DFF-4879-9A4E-ECABBE70D54E}"/>
    <dgm:cxn modelId="{3DFCFA86-6F5E-4242-AB9B-969D14434F19}" type="presOf" srcId="{5A5CDC23-744C-4CC9-B9FF-93109C270E7D}" destId="{44752B97-6D20-47E7-8718-59EDB560DA98}" srcOrd="1" destOrd="0" presId="urn:microsoft.com/office/officeart/2005/8/layout/hierarchy3"/>
    <dgm:cxn modelId="{5B26F9F2-07AD-4F14-B0BD-09A9215AD02D}" type="presOf" srcId="{3547E829-1E16-4C37-81CD-BD1E24965C82}" destId="{EA51FDDE-9FF1-4773-9C3D-7D024D94422B}" srcOrd="0" destOrd="0" presId="urn:microsoft.com/office/officeart/2005/8/layout/hierarchy3"/>
    <dgm:cxn modelId="{09DF2131-1F41-48BA-A4E0-6B83A986BB78}" type="presOf" srcId="{23330850-FC5B-42FF-91B3-5AD7AC3E33FE}" destId="{67C2602B-2B7C-4F55-A271-08CE0B5EB4BB}" srcOrd="0" destOrd="0" presId="urn:microsoft.com/office/officeart/2005/8/layout/hierarchy3"/>
    <dgm:cxn modelId="{C701F455-8845-4212-BEC8-73E169DF10AC}" type="presOf" srcId="{23330850-FC5B-42FF-91B3-5AD7AC3E33FE}" destId="{2423F534-99B1-4AE2-81D1-684B068D3245}" srcOrd="1" destOrd="0" presId="urn:microsoft.com/office/officeart/2005/8/layout/hierarchy3"/>
    <dgm:cxn modelId="{955110A0-A72D-4D78-A40C-A0B468BF0257}" srcId="{AA2E0CFB-9D0F-4237-8152-48B2FD7A7A29}" destId="{5A5CDC23-744C-4CC9-B9FF-93109C270E7D}" srcOrd="0" destOrd="0" parTransId="{735EBB44-80AA-4455-B248-92CB0DE93B55}" sibTransId="{20CBD604-30C8-4017-AA31-228838BBB2DB}"/>
    <dgm:cxn modelId="{5AAA88B0-7630-43FC-8409-789C522CD2A3}" type="presOf" srcId="{3547E829-1E16-4C37-81CD-BD1E24965C82}" destId="{41D8AA82-463F-46B9-AEDE-19DE757E5B34}" srcOrd="1" destOrd="0" presId="urn:microsoft.com/office/officeart/2005/8/layout/hierarchy3"/>
    <dgm:cxn modelId="{CBC7C59B-D022-4AC2-BE77-112DA599215C}" type="presParOf" srcId="{CDC9E705-849E-4FAA-A4B7-463020ADE6DA}" destId="{0522AD4B-BE42-4119-AEEC-7D322D8E8754}" srcOrd="0" destOrd="0" presId="urn:microsoft.com/office/officeart/2005/8/layout/hierarchy3"/>
    <dgm:cxn modelId="{7C7B82F0-4B1E-4836-8C92-471630719AC3}" type="presParOf" srcId="{0522AD4B-BE42-4119-AEEC-7D322D8E8754}" destId="{72236BA8-3DC9-4123-80D5-BF54569E1B11}" srcOrd="0" destOrd="0" presId="urn:microsoft.com/office/officeart/2005/8/layout/hierarchy3"/>
    <dgm:cxn modelId="{C594C90A-7044-47E2-AFB1-63B75484F347}" type="presParOf" srcId="{72236BA8-3DC9-4123-80D5-BF54569E1B11}" destId="{C71CEBB6-EC02-47F4-B6B1-8D858DFDAA91}" srcOrd="0" destOrd="0" presId="urn:microsoft.com/office/officeart/2005/8/layout/hierarchy3"/>
    <dgm:cxn modelId="{8DCC4A2C-49E3-4295-908F-C9A8E4C6977B}" type="presParOf" srcId="{72236BA8-3DC9-4123-80D5-BF54569E1B11}" destId="{44752B97-6D20-47E7-8718-59EDB560DA98}" srcOrd="1" destOrd="0" presId="urn:microsoft.com/office/officeart/2005/8/layout/hierarchy3"/>
    <dgm:cxn modelId="{719C3136-6B38-4D41-99B1-8644F1121DCD}" type="presParOf" srcId="{0522AD4B-BE42-4119-AEEC-7D322D8E8754}" destId="{E637E3B6-6313-4380-9463-96E9A4093243}" srcOrd="1" destOrd="0" presId="urn:microsoft.com/office/officeart/2005/8/layout/hierarchy3"/>
    <dgm:cxn modelId="{3FDA57FF-1DA7-4E15-A84A-856B2E62B217}" type="presParOf" srcId="{CDC9E705-849E-4FAA-A4B7-463020ADE6DA}" destId="{A5F7E08F-DCDA-48D9-BF37-D3344E7A72E5}" srcOrd="1" destOrd="0" presId="urn:microsoft.com/office/officeart/2005/8/layout/hierarchy3"/>
    <dgm:cxn modelId="{0038EA1A-BE91-4C3E-9C78-03DAA3A9EE0B}" type="presParOf" srcId="{A5F7E08F-DCDA-48D9-BF37-D3344E7A72E5}" destId="{2A9C6070-5090-455F-9018-1CC57266D6EF}" srcOrd="0" destOrd="0" presId="urn:microsoft.com/office/officeart/2005/8/layout/hierarchy3"/>
    <dgm:cxn modelId="{E202D8C8-30E2-4618-93DD-FA26DCAF74D9}" type="presParOf" srcId="{2A9C6070-5090-455F-9018-1CC57266D6EF}" destId="{EA51FDDE-9FF1-4773-9C3D-7D024D94422B}" srcOrd="0" destOrd="0" presId="urn:microsoft.com/office/officeart/2005/8/layout/hierarchy3"/>
    <dgm:cxn modelId="{BB60876D-93F3-49D6-99B3-33CCCF5AE435}" type="presParOf" srcId="{2A9C6070-5090-455F-9018-1CC57266D6EF}" destId="{41D8AA82-463F-46B9-AEDE-19DE757E5B34}" srcOrd="1" destOrd="0" presId="urn:microsoft.com/office/officeart/2005/8/layout/hierarchy3"/>
    <dgm:cxn modelId="{32686B2A-0323-4747-AC87-5A6C4405A57E}" type="presParOf" srcId="{A5F7E08F-DCDA-48D9-BF37-D3344E7A72E5}" destId="{FFBCA7F4-9CB0-4C1D-B696-F17B3FD89A9C}" srcOrd="1" destOrd="0" presId="urn:microsoft.com/office/officeart/2005/8/layout/hierarchy3"/>
    <dgm:cxn modelId="{EC05D085-E48B-484D-BF6A-1B130E00FA84}" type="presParOf" srcId="{CDC9E705-849E-4FAA-A4B7-463020ADE6DA}" destId="{75E11E7E-09C2-44F4-949A-75E0939E827E}" srcOrd="2" destOrd="0" presId="urn:microsoft.com/office/officeart/2005/8/layout/hierarchy3"/>
    <dgm:cxn modelId="{9E3997FA-C11A-4BB1-93AC-E5F323309BBB}" type="presParOf" srcId="{75E11E7E-09C2-44F4-949A-75E0939E827E}" destId="{C5EC8AD4-1E21-45EF-8CB1-E92690CFE36F}" srcOrd="0" destOrd="0" presId="urn:microsoft.com/office/officeart/2005/8/layout/hierarchy3"/>
    <dgm:cxn modelId="{0851CF96-EAE6-47B8-BAD3-2F36C23DE00B}" type="presParOf" srcId="{C5EC8AD4-1E21-45EF-8CB1-E92690CFE36F}" destId="{67C2602B-2B7C-4F55-A271-08CE0B5EB4BB}" srcOrd="0" destOrd="0" presId="urn:microsoft.com/office/officeart/2005/8/layout/hierarchy3"/>
    <dgm:cxn modelId="{F963341A-C4E4-4678-B8EC-18AFB9462BC9}" type="presParOf" srcId="{C5EC8AD4-1E21-45EF-8CB1-E92690CFE36F}" destId="{2423F534-99B1-4AE2-81D1-684B068D3245}" srcOrd="1" destOrd="0" presId="urn:microsoft.com/office/officeart/2005/8/layout/hierarchy3"/>
    <dgm:cxn modelId="{E86CB092-6CF5-4944-A8CD-65F50D296CA6}" type="presParOf" srcId="{75E11E7E-09C2-44F4-949A-75E0939E827E}" destId="{7906DF0F-D924-4EBB-A66B-3C876CC04EE3}"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34202-211D-4A6F-BBCD-A760C768B427}"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A02A1775-1ECE-4CAB-BD0F-F747D9E92095}">
      <dgm:prSet phldrT="[Text]" custT="1"/>
      <dgm:spPr/>
      <dgm:t>
        <a:bodyPr/>
        <a:lstStyle/>
        <a:p>
          <a:r>
            <a:rPr lang="en-US" sz="2800" b="1" dirty="0" smtClean="0"/>
            <a:t>What</a:t>
          </a:r>
          <a:endParaRPr lang="en-US" sz="2800" b="1" dirty="0"/>
        </a:p>
      </dgm:t>
    </dgm:pt>
    <dgm:pt modelId="{3EEFADD9-6DD7-4F1A-8865-65C1C315AE61}" type="parTrans" cxnId="{4412B925-1063-40FA-B8F8-4D98D268272E}">
      <dgm:prSet/>
      <dgm:spPr/>
      <dgm:t>
        <a:bodyPr/>
        <a:lstStyle/>
        <a:p>
          <a:endParaRPr lang="en-US"/>
        </a:p>
      </dgm:t>
    </dgm:pt>
    <dgm:pt modelId="{796AB35A-5578-4767-9E62-B15412B1CAD8}" type="sibTrans" cxnId="{4412B925-1063-40FA-B8F8-4D98D268272E}">
      <dgm:prSet/>
      <dgm:spPr/>
      <dgm:t>
        <a:bodyPr/>
        <a:lstStyle/>
        <a:p>
          <a:endParaRPr lang="en-US"/>
        </a:p>
      </dgm:t>
    </dgm:pt>
    <dgm:pt modelId="{9FB31694-1EEC-4D61-90A9-993AE1FD79BF}">
      <dgm:prSet phldrT="[Text]" custT="1"/>
      <dgm:spPr/>
      <dgm:t>
        <a:bodyPr/>
        <a:lstStyle/>
        <a:p>
          <a:r>
            <a:rPr lang="en-US" sz="1400" dirty="0" smtClean="0"/>
            <a:t>Fundamentals of standards, conformity assessment, and related topics</a:t>
          </a:r>
          <a:endParaRPr lang="en-US" sz="1400" dirty="0"/>
        </a:p>
      </dgm:t>
    </dgm:pt>
    <dgm:pt modelId="{363C5FDE-ED83-427C-BC82-E5B3E96F6763}" type="parTrans" cxnId="{9D85A974-9B45-4E52-AAF2-1A9183C29C6C}">
      <dgm:prSet/>
      <dgm:spPr/>
      <dgm:t>
        <a:bodyPr/>
        <a:lstStyle/>
        <a:p>
          <a:endParaRPr lang="en-US"/>
        </a:p>
      </dgm:t>
    </dgm:pt>
    <dgm:pt modelId="{22125AC8-645A-45F4-B5C9-CFC56DD5BB03}" type="sibTrans" cxnId="{9D85A974-9B45-4E52-AAF2-1A9183C29C6C}">
      <dgm:prSet/>
      <dgm:spPr/>
      <dgm:t>
        <a:bodyPr/>
        <a:lstStyle/>
        <a:p>
          <a:endParaRPr lang="en-US"/>
        </a:p>
      </dgm:t>
    </dgm:pt>
    <dgm:pt modelId="{066D5437-AFB0-490D-8A9A-3D52F221307B}">
      <dgm:prSet phldrT="[Text]" custT="1"/>
      <dgm:spPr/>
      <dgm:t>
        <a:bodyPr/>
        <a:lstStyle/>
        <a:p>
          <a:r>
            <a:rPr lang="en-US" sz="2800" b="1" dirty="0" smtClean="0"/>
            <a:t>Why</a:t>
          </a:r>
          <a:endParaRPr lang="en-US" sz="2800" b="1" dirty="0"/>
        </a:p>
      </dgm:t>
    </dgm:pt>
    <dgm:pt modelId="{82FEE604-987C-4B1F-83C9-BCBDC47C59DF}" type="parTrans" cxnId="{D6F36DDF-59F8-4170-916E-7F3253633264}">
      <dgm:prSet/>
      <dgm:spPr/>
      <dgm:t>
        <a:bodyPr/>
        <a:lstStyle/>
        <a:p>
          <a:endParaRPr lang="en-US"/>
        </a:p>
      </dgm:t>
    </dgm:pt>
    <dgm:pt modelId="{916F7342-625E-4D8D-9B70-DB39ACB7C23C}" type="sibTrans" cxnId="{D6F36DDF-59F8-4170-916E-7F3253633264}">
      <dgm:prSet/>
      <dgm:spPr/>
      <dgm:t>
        <a:bodyPr/>
        <a:lstStyle/>
        <a:p>
          <a:endParaRPr lang="en-US"/>
        </a:p>
      </dgm:t>
    </dgm:pt>
    <dgm:pt modelId="{4E386EA0-9F47-4CCB-9A79-56FBFCB9B825}">
      <dgm:prSet phldrT="[Text]" custT="1"/>
      <dgm:spPr/>
      <dgm:t>
        <a:bodyPr/>
        <a:lstStyle/>
        <a:p>
          <a:r>
            <a:rPr lang="en-US" sz="1400" dirty="0" smtClean="0"/>
            <a:t>NTTAA</a:t>
          </a:r>
          <a:endParaRPr lang="en-US" sz="1400" dirty="0"/>
        </a:p>
      </dgm:t>
    </dgm:pt>
    <dgm:pt modelId="{DC41B8C8-56BE-4DF4-892F-96C7121601EB}" type="parTrans" cxnId="{BB9849C1-F3E9-4C68-B149-0F9EF18D928C}">
      <dgm:prSet/>
      <dgm:spPr/>
      <dgm:t>
        <a:bodyPr/>
        <a:lstStyle/>
        <a:p>
          <a:endParaRPr lang="en-US"/>
        </a:p>
      </dgm:t>
    </dgm:pt>
    <dgm:pt modelId="{47BB0B8E-EE70-482C-9203-C3C70E851C5D}" type="sibTrans" cxnId="{BB9849C1-F3E9-4C68-B149-0F9EF18D928C}">
      <dgm:prSet/>
      <dgm:spPr/>
      <dgm:t>
        <a:bodyPr/>
        <a:lstStyle/>
        <a:p>
          <a:endParaRPr lang="en-US"/>
        </a:p>
      </dgm:t>
    </dgm:pt>
    <dgm:pt modelId="{B6ED6ACE-9215-4799-926F-470EC0423A26}">
      <dgm:prSet phldrT="[Text]" custT="1"/>
      <dgm:spPr/>
      <dgm:t>
        <a:bodyPr/>
        <a:lstStyle/>
        <a:p>
          <a:r>
            <a:rPr lang="en-US" sz="1400" dirty="0" smtClean="0"/>
            <a:t>Forum to address agency-specific concerns</a:t>
          </a:r>
          <a:endParaRPr lang="en-US" sz="1400" dirty="0"/>
        </a:p>
      </dgm:t>
    </dgm:pt>
    <dgm:pt modelId="{36A5F4D8-384F-48CE-98AF-5451041CAABF}" type="parTrans" cxnId="{9A408B8F-C481-4F32-A1C8-27A1BC5BA7C6}">
      <dgm:prSet/>
      <dgm:spPr/>
      <dgm:t>
        <a:bodyPr/>
        <a:lstStyle/>
        <a:p>
          <a:endParaRPr lang="en-US"/>
        </a:p>
      </dgm:t>
    </dgm:pt>
    <dgm:pt modelId="{6C7075C5-77F3-40A4-890B-5A6C9EDCC047}" type="sibTrans" cxnId="{9A408B8F-C481-4F32-A1C8-27A1BC5BA7C6}">
      <dgm:prSet/>
      <dgm:spPr/>
      <dgm:t>
        <a:bodyPr/>
        <a:lstStyle/>
        <a:p>
          <a:endParaRPr lang="en-US"/>
        </a:p>
      </dgm:t>
    </dgm:pt>
    <dgm:pt modelId="{2225DF40-44FC-4348-BBB6-45192582690A}">
      <dgm:prSet phldrT="[Text]" custT="1"/>
      <dgm:spPr/>
      <dgm:t>
        <a:bodyPr/>
        <a:lstStyle/>
        <a:p>
          <a:r>
            <a:rPr lang="en-US" sz="2800" b="1" dirty="0" smtClean="0"/>
            <a:t>Benefits</a:t>
          </a:r>
          <a:endParaRPr lang="en-US" sz="2800" b="1" dirty="0"/>
        </a:p>
      </dgm:t>
    </dgm:pt>
    <dgm:pt modelId="{6C4EA314-F0B4-471E-BFB9-2D7AC7502117}" type="parTrans" cxnId="{CDE7F1B1-79A0-4FDC-92F0-8DA16F9589F6}">
      <dgm:prSet/>
      <dgm:spPr/>
      <dgm:t>
        <a:bodyPr/>
        <a:lstStyle/>
        <a:p>
          <a:endParaRPr lang="en-US"/>
        </a:p>
      </dgm:t>
    </dgm:pt>
    <dgm:pt modelId="{363FC06C-0DCE-406E-B62A-BBE299279895}" type="sibTrans" cxnId="{CDE7F1B1-79A0-4FDC-92F0-8DA16F9589F6}">
      <dgm:prSet/>
      <dgm:spPr/>
      <dgm:t>
        <a:bodyPr/>
        <a:lstStyle/>
        <a:p>
          <a:endParaRPr lang="en-US"/>
        </a:p>
      </dgm:t>
    </dgm:pt>
    <dgm:pt modelId="{671C5F07-4053-4D7A-B13C-9EECA0368F9B}">
      <dgm:prSet phldrT="[Text]" custT="1"/>
      <dgm:spPr/>
      <dgm:t>
        <a:bodyPr/>
        <a:lstStyle/>
        <a:p>
          <a:r>
            <a:rPr lang="en-US" sz="1400" dirty="0" smtClean="0"/>
            <a:t>Valuable resource</a:t>
          </a:r>
          <a:endParaRPr lang="en-US" sz="1400" dirty="0"/>
        </a:p>
      </dgm:t>
    </dgm:pt>
    <dgm:pt modelId="{7CD72FF1-A251-4E96-8B2F-036D23883EE2}" type="parTrans" cxnId="{CF4C81AE-5F03-4B2B-AD20-BD9CD85D6692}">
      <dgm:prSet/>
      <dgm:spPr/>
      <dgm:t>
        <a:bodyPr/>
        <a:lstStyle/>
        <a:p>
          <a:endParaRPr lang="en-US"/>
        </a:p>
      </dgm:t>
    </dgm:pt>
    <dgm:pt modelId="{8D4DD351-7A84-4C34-854F-ED5E7BAC6904}" type="sibTrans" cxnId="{CF4C81AE-5F03-4B2B-AD20-BD9CD85D6692}">
      <dgm:prSet/>
      <dgm:spPr/>
      <dgm:t>
        <a:bodyPr/>
        <a:lstStyle/>
        <a:p>
          <a:endParaRPr lang="en-US"/>
        </a:p>
      </dgm:t>
    </dgm:pt>
    <dgm:pt modelId="{B99FDDAF-0A2D-40CF-8975-9E98FA2CA321}">
      <dgm:prSet phldrT="[Text]" custT="1"/>
      <dgm:spPr/>
      <dgm:t>
        <a:bodyPr/>
        <a:lstStyle/>
        <a:p>
          <a:r>
            <a:rPr lang="en-US" sz="1400" dirty="0" smtClean="0"/>
            <a:t>Encourages participation in standards development</a:t>
          </a:r>
          <a:endParaRPr lang="en-US" sz="1400" dirty="0"/>
        </a:p>
      </dgm:t>
    </dgm:pt>
    <dgm:pt modelId="{2231B9BB-2C04-49EA-9EBE-92510D904964}" type="parTrans" cxnId="{83C8D867-CD64-440D-8311-253CC0216BCC}">
      <dgm:prSet/>
      <dgm:spPr/>
      <dgm:t>
        <a:bodyPr/>
        <a:lstStyle/>
        <a:p>
          <a:endParaRPr lang="en-US"/>
        </a:p>
      </dgm:t>
    </dgm:pt>
    <dgm:pt modelId="{5CCBC03D-9385-4D73-8A47-9D5308F02208}" type="sibTrans" cxnId="{83C8D867-CD64-440D-8311-253CC0216BCC}">
      <dgm:prSet/>
      <dgm:spPr/>
      <dgm:t>
        <a:bodyPr/>
        <a:lstStyle/>
        <a:p>
          <a:endParaRPr lang="en-US"/>
        </a:p>
      </dgm:t>
    </dgm:pt>
    <dgm:pt modelId="{49F85265-0706-4905-9AB0-686053BC3A05}">
      <dgm:prSet phldrT="[Text]" custT="1"/>
      <dgm:spPr/>
      <dgm:t>
        <a:bodyPr/>
        <a:lstStyle/>
        <a:p>
          <a:r>
            <a:rPr lang="en-US" sz="1400" dirty="0" smtClean="0"/>
            <a:t>Partner to other agencies</a:t>
          </a:r>
          <a:endParaRPr lang="en-US" sz="1400" dirty="0"/>
        </a:p>
      </dgm:t>
    </dgm:pt>
    <dgm:pt modelId="{3BF1DD2D-A79A-4D6D-9847-EAC28B2CA4EE}" type="parTrans" cxnId="{026527FC-935A-4439-A0E4-25DF2C62B467}">
      <dgm:prSet/>
      <dgm:spPr/>
      <dgm:t>
        <a:bodyPr/>
        <a:lstStyle/>
        <a:p>
          <a:endParaRPr lang="en-US"/>
        </a:p>
      </dgm:t>
    </dgm:pt>
    <dgm:pt modelId="{EEBDEC46-1E1C-49F2-8632-D259F1E45740}" type="sibTrans" cxnId="{026527FC-935A-4439-A0E4-25DF2C62B467}">
      <dgm:prSet/>
      <dgm:spPr/>
      <dgm:t>
        <a:bodyPr/>
        <a:lstStyle/>
        <a:p>
          <a:endParaRPr lang="en-US"/>
        </a:p>
      </dgm:t>
    </dgm:pt>
    <dgm:pt modelId="{6D66983D-D16C-4589-AD5C-B9371A3F06E3}">
      <dgm:prSet phldrT="[Text]" custT="1"/>
      <dgm:spPr/>
      <dgm:t>
        <a:bodyPr/>
        <a:lstStyle/>
        <a:p>
          <a:r>
            <a:rPr lang="en-US" sz="1400" dirty="0" smtClean="0"/>
            <a:t>Interactive training environment</a:t>
          </a:r>
          <a:endParaRPr lang="en-US" sz="1400" dirty="0"/>
        </a:p>
      </dgm:t>
    </dgm:pt>
    <dgm:pt modelId="{D3690954-78F5-437B-9C6E-8802F5E54E34}" type="parTrans" cxnId="{FE961806-E928-42EC-8D85-1496FFB26EF4}">
      <dgm:prSet/>
      <dgm:spPr/>
      <dgm:t>
        <a:bodyPr/>
        <a:lstStyle/>
        <a:p>
          <a:endParaRPr lang="en-US"/>
        </a:p>
      </dgm:t>
    </dgm:pt>
    <dgm:pt modelId="{EC146ABD-5EFA-4589-8A83-C2461B9ABE80}" type="sibTrans" cxnId="{FE961806-E928-42EC-8D85-1496FFB26EF4}">
      <dgm:prSet/>
      <dgm:spPr/>
      <dgm:t>
        <a:bodyPr/>
        <a:lstStyle/>
        <a:p>
          <a:endParaRPr lang="en-US"/>
        </a:p>
      </dgm:t>
    </dgm:pt>
    <dgm:pt modelId="{3517D3F4-E776-4B28-901C-CF70250B2E21}">
      <dgm:prSet phldrT="[Text]" custT="1"/>
      <dgm:spPr/>
      <dgm:t>
        <a:bodyPr/>
        <a:lstStyle/>
        <a:p>
          <a:r>
            <a:rPr lang="en-US" sz="1400" dirty="0" smtClean="0"/>
            <a:t>Broad or tailored to meet individual agency needs</a:t>
          </a:r>
          <a:endParaRPr lang="en-US" sz="1400" dirty="0"/>
        </a:p>
      </dgm:t>
    </dgm:pt>
    <dgm:pt modelId="{73D7BA79-6766-4B3C-AB0B-42468A8B32EE}" type="parTrans" cxnId="{E668311B-7992-4C84-934C-9D46083F692B}">
      <dgm:prSet/>
      <dgm:spPr/>
      <dgm:t>
        <a:bodyPr/>
        <a:lstStyle/>
        <a:p>
          <a:endParaRPr lang="en-US"/>
        </a:p>
      </dgm:t>
    </dgm:pt>
    <dgm:pt modelId="{EB8B3678-ACEA-44DB-A089-E2D652C02C48}" type="sibTrans" cxnId="{E668311B-7992-4C84-934C-9D46083F692B}">
      <dgm:prSet/>
      <dgm:spPr/>
      <dgm:t>
        <a:bodyPr/>
        <a:lstStyle/>
        <a:p>
          <a:endParaRPr lang="en-US"/>
        </a:p>
      </dgm:t>
    </dgm:pt>
    <dgm:pt modelId="{52FEC45E-4B26-4720-957A-F1BE7FD88BE4}">
      <dgm:prSet phldrT="[Text]" custT="1"/>
      <dgm:spPr/>
      <dgm:t>
        <a:bodyPr/>
        <a:lstStyle/>
        <a:p>
          <a:r>
            <a:rPr lang="en-US" sz="1400" dirty="0" smtClean="0"/>
            <a:t>Standards negotiation and leadership skills</a:t>
          </a:r>
          <a:endParaRPr lang="en-US" sz="1400" dirty="0"/>
        </a:p>
      </dgm:t>
    </dgm:pt>
    <dgm:pt modelId="{02B8EB8C-B677-47DE-9947-88A9C454B7EF}" type="sibTrans" cxnId="{83467996-6FF8-4401-A310-CB478B6D220F}">
      <dgm:prSet/>
      <dgm:spPr/>
      <dgm:t>
        <a:bodyPr/>
        <a:lstStyle/>
        <a:p>
          <a:endParaRPr lang="en-US"/>
        </a:p>
      </dgm:t>
    </dgm:pt>
    <dgm:pt modelId="{908B0950-E968-4F44-8FE5-0424BB3EA2FD}" type="parTrans" cxnId="{83467996-6FF8-4401-A310-CB478B6D220F}">
      <dgm:prSet/>
      <dgm:spPr/>
      <dgm:t>
        <a:bodyPr/>
        <a:lstStyle/>
        <a:p>
          <a:endParaRPr lang="en-US"/>
        </a:p>
      </dgm:t>
    </dgm:pt>
    <dgm:pt modelId="{9CB3E49F-4D24-4AD4-B5EE-FD0B052DC0A4}" type="pres">
      <dgm:prSet presAssocID="{51034202-211D-4A6F-BBCD-A760C768B427}" presName="Name0" presStyleCnt="0">
        <dgm:presLayoutVars>
          <dgm:dir/>
          <dgm:animLvl val="lvl"/>
          <dgm:resizeHandles val="exact"/>
        </dgm:presLayoutVars>
      </dgm:prSet>
      <dgm:spPr/>
      <dgm:t>
        <a:bodyPr/>
        <a:lstStyle/>
        <a:p>
          <a:endParaRPr lang="en-US"/>
        </a:p>
      </dgm:t>
    </dgm:pt>
    <dgm:pt modelId="{60F6FF0C-728E-4A97-B8B6-C9024CBF2128}" type="pres">
      <dgm:prSet presAssocID="{A02A1775-1ECE-4CAB-BD0F-F747D9E92095}" presName="linNode" presStyleCnt="0"/>
      <dgm:spPr/>
    </dgm:pt>
    <dgm:pt modelId="{85C2F8E4-FA5A-4619-8072-D00AF9B1FB78}" type="pres">
      <dgm:prSet presAssocID="{A02A1775-1ECE-4CAB-BD0F-F747D9E92095}" presName="parentText" presStyleLbl="node1" presStyleIdx="0" presStyleCnt="3">
        <dgm:presLayoutVars>
          <dgm:chMax val="1"/>
          <dgm:bulletEnabled val="1"/>
        </dgm:presLayoutVars>
      </dgm:prSet>
      <dgm:spPr/>
      <dgm:t>
        <a:bodyPr/>
        <a:lstStyle/>
        <a:p>
          <a:endParaRPr lang="en-US"/>
        </a:p>
      </dgm:t>
    </dgm:pt>
    <dgm:pt modelId="{04ED1259-8F3E-411F-9736-1D5E83E21A7C}" type="pres">
      <dgm:prSet presAssocID="{A02A1775-1ECE-4CAB-BD0F-F747D9E92095}" presName="descendantText" presStyleLbl="alignAccFollowNode1" presStyleIdx="0" presStyleCnt="3">
        <dgm:presLayoutVars>
          <dgm:bulletEnabled val="1"/>
        </dgm:presLayoutVars>
      </dgm:prSet>
      <dgm:spPr/>
      <dgm:t>
        <a:bodyPr/>
        <a:lstStyle/>
        <a:p>
          <a:endParaRPr lang="en-US"/>
        </a:p>
      </dgm:t>
    </dgm:pt>
    <dgm:pt modelId="{E78896DE-B1FB-45A2-81BE-6C83790215F3}" type="pres">
      <dgm:prSet presAssocID="{796AB35A-5578-4767-9E62-B15412B1CAD8}" presName="sp" presStyleCnt="0"/>
      <dgm:spPr/>
    </dgm:pt>
    <dgm:pt modelId="{553808A8-0593-49AE-9FD8-AADFFABD6A2D}" type="pres">
      <dgm:prSet presAssocID="{066D5437-AFB0-490D-8A9A-3D52F221307B}" presName="linNode" presStyleCnt="0"/>
      <dgm:spPr/>
    </dgm:pt>
    <dgm:pt modelId="{0C5B8F48-DCBC-4998-94C0-D1F88B829FF7}" type="pres">
      <dgm:prSet presAssocID="{066D5437-AFB0-490D-8A9A-3D52F221307B}" presName="parentText" presStyleLbl="node1" presStyleIdx="1" presStyleCnt="3">
        <dgm:presLayoutVars>
          <dgm:chMax val="1"/>
          <dgm:bulletEnabled val="1"/>
        </dgm:presLayoutVars>
      </dgm:prSet>
      <dgm:spPr/>
      <dgm:t>
        <a:bodyPr/>
        <a:lstStyle/>
        <a:p>
          <a:endParaRPr lang="en-US"/>
        </a:p>
      </dgm:t>
    </dgm:pt>
    <dgm:pt modelId="{B768850B-1E5A-4888-BCD3-6ADDCCBA5DBB}" type="pres">
      <dgm:prSet presAssocID="{066D5437-AFB0-490D-8A9A-3D52F221307B}" presName="descendantText" presStyleLbl="alignAccFollowNode1" presStyleIdx="1" presStyleCnt="3" custLinFactNeighborX="-2499" custLinFactNeighborY="-3562">
        <dgm:presLayoutVars>
          <dgm:bulletEnabled val="1"/>
        </dgm:presLayoutVars>
      </dgm:prSet>
      <dgm:spPr/>
      <dgm:t>
        <a:bodyPr/>
        <a:lstStyle/>
        <a:p>
          <a:endParaRPr lang="en-US"/>
        </a:p>
      </dgm:t>
    </dgm:pt>
    <dgm:pt modelId="{EEC888BE-DB04-4DA8-8713-7F96C7CB213B}" type="pres">
      <dgm:prSet presAssocID="{916F7342-625E-4D8D-9B70-DB39ACB7C23C}" presName="sp" presStyleCnt="0"/>
      <dgm:spPr/>
    </dgm:pt>
    <dgm:pt modelId="{0D570D19-DD00-498F-B2B9-E6C4F43C33CA}" type="pres">
      <dgm:prSet presAssocID="{2225DF40-44FC-4348-BBB6-45192582690A}" presName="linNode" presStyleCnt="0"/>
      <dgm:spPr/>
    </dgm:pt>
    <dgm:pt modelId="{D04924F9-7B48-4F99-8D7A-C8BE8EDBBAF8}" type="pres">
      <dgm:prSet presAssocID="{2225DF40-44FC-4348-BBB6-45192582690A}" presName="parentText" presStyleLbl="node1" presStyleIdx="2" presStyleCnt="3">
        <dgm:presLayoutVars>
          <dgm:chMax val="1"/>
          <dgm:bulletEnabled val="1"/>
        </dgm:presLayoutVars>
      </dgm:prSet>
      <dgm:spPr/>
      <dgm:t>
        <a:bodyPr/>
        <a:lstStyle/>
        <a:p>
          <a:endParaRPr lang="en-US"/>
        </a:p>
      </dgm:t>
    </dgm:pt>
    <dgm:pt modelId="{8724798D-47B1-4D3F-BF5D-FA678B5C5FBD}" type="pres">
      <dgm:prSet presAssocID="{2225DF40-44FC-4348-BBB6-45192582690A}" presName="descendantText" presStyleLbl="alignAccFollowNode1" presStyleIdx="2" presStyleCnt="3">
        <dgm:presLayoutVars>
          <dgm:bulletEnabled val="1"/>
        </dgm:presLayoutVars>
      </dgm:prSet>
      <dgm:spPr/>
      <dgm:t>
        <a:bodyPr/>
        <a:lstStyle/>
        <a:p>
          <a:endParaRPr lang="en-US"/>
        </a:p>
      </dgm:t>
    </dgm:pt>
  </dgm:ptLst>
  <dgm:cxnLst>
    <dgm:cxn modelId="{9D85A974-9B45-4E52-AAF2-1A9183C29C6C}" srcId="{A02A1775-1ECE-4CAB-BD0F-F747D9E92095}" destId="{9FB31694-1EEC-4D61-90A9-993AE1FD79BF}" srcOrd="0" destOrd="0" parTransId="{363C5FDE-ED83-427C-BC82-E5B3E96F6763}" sibTransId="{22125AC8-645A-45F4-B5C9-CFC56DD5BB03}"/>
    <dgm:cxn modelId="{9E66901C-B684-4AFD-A8A2-C155FE96E564}" type="presOf" srcId="{B6ED6ACE-9215-4799-926F-470EC0423A26}" destId="{B768850B-1E5A-4888-BCD3-6ADDCCBA5DBB}" srcOrd="0" destOrd="1" presId="urn:microsoft.com/office/officeart/2005/8/layout/vList5"/>
    <dgm:cxn modelId="{F48F86D6-3785-411E-9A7C-7BF34047E7F8}" type="presOf" srcId="{49F85265-0706-4905-9AB0-686053BC3A05}" destId="{8724798D-47B1-4D3F-BF5D-FA678B5C5FBD}" srcOrd="0" destOrd="1" presId="urn:microsoft.com/office/officeart/2005/8/layout/vList5"/>
    <dgm:cxn modelId="{4412B925-1063-40FA-B8F8-4D98D268272E}" srcId="{51034202-211D-4A6F-BBCD-A760C768B427}" destId="{A02A1775-1ECE-4CAB-BD0F-F747D9E92095}" srcOrd="0" destOrd="0" parTransId="{3EEFADD9-6DD7-4F1A-8865-65C1C315AE61}" sibTransId="{796AB35A-5578-4767-9E62-B15412B1CAD8}"/>
    <dgm:cxn modelId="{BC3684EC-F0A9-40F6-B322-0E912BA73AD0}" type="presOf" srcId="{52FEC45E-4B26-4720-957A-F1BE7FD88BE4}" destId="{B768850B-1E5A-4888-BCD3-6ADDCCBA5DBB}" srcOrd="0" destOrd="2" presId="urn:microsoft.com/office/officeart/2005/8/layout/vList5"/>
    <dgm:cxn modelId="{FE961806-E928-42EC-8D85-1496FFB26EF4}" srcId="{A02A1775-1ECE-4CAB-BD0F-F747D9E92095}" destId="{6D66983D-D16C-4589-AD5C-B9371A3F06E3}" srcOrd="2" destOrd="0" parTransId="{D3690954-78F5-437B-9C6E-8802F5E54E34}" sibTransId="{EC146ABD-5EFA-4589-8A83-C2461B9ABE80}"/>
    <dgm:cxn modelId="{23465E51-3BD0-4D14-90D9-42A365069736}" type="presOf" srcId="{2225DF40-44FC-4348-BBB6-45192582690A}" destId="{D04924F9-7B48-4F99-8D7A-C8BE8EDBBAF8}" srcOrd="0" destOrd="0" presId="urn:microsoft.com/office/officeart/2005/8/layout/vList5"/>
    <dgm:cxn modelId="{ED4C3202-FF2E-419C-BA76-9683E722CCFB}" type="presOf" srcId="{066D5437-AFB0-490D-8A9A-3D52F221307B}" destId="{0C5B8F48-DCBC-4998-94C0-D1F88B829FF7}" srcOrd="0" destOrd="0" presId="urn:microsoft.com/office/officeart/2005/8/layout/vList5"/>
    <dgm:cxn modelId="{9A408B8F-C481-4F32-A1C8-27A1BC5BA7C6}" srcId="{066D5437-AFB0-490D-8A9A-3D52F221307B}" destId="{B6ED6ACE-9215-4799-926F-470EC0423A26}" srcOrd="1" destOrd="0" parTransId="{36A5F4D8-384F-48CE-98AF-5451041CAABF}" sibTransId="{6C7075C5-77F3-40A4-890B-5A6C9EDCC047}"/>
    <dgm:cxn modelId="{9F350425-EFA0-42C4-A0CD-D9A119719888}" type="presOf" srcId="{9FB31694-1EEC-4D61-90A9-993AE1FD79BF}" destId="{04ED1259-8F3E-411F-9736-1D5E83E21A7C}" srcOrd="0" destOrd="0" presId="urn:microsoft.com/office/officeart/2005/8/layout/vList5"/>
    <dgm:cxn modelId="{BB9849C1-F3E9-4C68-B149-0F9EF18D928C}" srcId="{066D5437-AFB0-490D-8A9A-3D52F221307B}" destId="{4E386EA0-9F47-4CCB-9A79-56FBFCB9B825}" srcOrd="0" destOrd="0" parTransId="{DC41B8C8-56BE-4DF4-892F-96C7121601EB}" sibTransId="{47BB0B8E-EE70-482C-9203-C3C70E851C5D}"/>
    <dgm:cxn modelId="{CDE7F1B1-79A0-4FDC-92F0-8DA16F9589F6}" srcId="{51034202-211D-4A6F-BBCD-A760C768B427}" destId="{2225DF40-44FC-4348-BBB6-45192582690A}" srcOrd="2" destOrd="0" parTransId="{6C4EA314-F0B4-471E-BFB9-2D7AC7502117}" sibTransId="{363FC06C-0DCE-406E-B62A-BBE299279895}"/>
    <dgm:cxn modelId="{69A4BB36-46D0-4FED-8BCD-9745F7EC1A01}" type="presOf" srcId="{51034202-211D-4A6F-BBCD-A760C768B427}" destId="{9CB3E49F-4D24-4AD4-B5EE-FD0B052DC0A4}" srcOrd="0" destOrd="0" presId="urn:microsoft.com/office/officeart/2005/8/layout/vList5"/>
    <dgm:cxn modelId="{5BFB8F66-9E52-43F6-BB97-797C33C317E5}" type="presOf" srcId="{A02A1775-1ECE-4CAB-BD0F-F747D9E92095}" destId="{85C2F8E4-FA5A-4619-8072-D00AF9B1FB78}" srcOrd="0" destOrd="0" presId="urn:microsoft.com/office/officeart/2005/8/layout/vList5"/>
    <dgm:cxn modelId="{D6F36DDF-59F8-4170-916E-7F3253633264}" srcId="{51034202-211D-4A6F-BBCD-A760C768B427}" destId="{066D5437-AFB0-490D-8A9A-3D52F221307B}" srcOrd="1" destOrd="0" parTransId="{82FEE604-987C-4B1F-83C9-BCBDC47C59DF}" sibTransId="{916F7342-625E-4D8D-9B70-DB39ACB7C23C}"/>
    <dgm:cxn modelId="{E668311B-7992-4C84-934C-9D46083F692B}" srcId="{A02A1775-1ECE-4CAB-BD0F-F747D9E92095}" destId="{3517D3F4-E776-4B28-901C-CF70250B2E21}" srcOrd="1" destOrd="0" parTransId="{73D7BA79-6766-4B3C-AB0B-42468A8B32EE}" sibTransId="{EB8B3678-ACEA-44DB-A089-E2D652C02C48}"/>
    <dgm:cxn modelId="{83467996-6FF8-4401-A310-CB478B6D220F}" srcId="{066D5437-AFB0-490D-8A9A-3D52F221307B}" destId="{52FEC45E-4B26-4720-957A-F1BE7FD88BE4}" srcOrd="2" destOrd="0" parTransId="{908B0950-E968-4F44-8FE5-0424BB3EA2FD}" sibTransId="{02B8EB8C-B677-47DE-9947-88A9C454B7EF}"/>
    <dgm:cxn modelId="{453C10E4-06D7-4A5C-9797-415041ECECCF}" type="presOf" srcId="{B99FDDAF-0A2D-40CF-8975-9E98FA2CA321}" destId="{8724798D-47B1-4D3F-BF5D-FA678B5C5FBD}" srcOrd="0" destOrd="2" presId="urn:microsoft.com/office/officeart/2005/8/layout/vList5"/>
    <dgm:cxn modelId="{026527FC-935A-4439-A0E4-25DF2C62B467}" srcId="{2225DF40-44FC-4348-BBB6-45192582690A}" destId="{49F85265-0706-4905-9AB0-686053BC3A05}" srcOrd="1" destOrd="0" parTransId="{3BF1DD2D-A79A-4D6D-9847-EAC28B2CA4EE}" sibTransId="{EEBDEC46-1E1C-49F2-8632-D259F1E45740}"/>
    <dgm:cxn modelId="{000AC0E8-E96B-4FFD-8DD7-861880C5B1DC}" type="presOf" srcId="{6D66983D-D16C-4589-AD5C-B9371A3F06E3}" destId="{04ED1259-8F3E-411F-9736-1D5E83E21A7C}" srcOrd="0" destOrd="2" presId="urn:microsoft.com/office/officeart/2005/8/layout/vList5"/>
    <dgm:cxn modelId="{CF4C81AE-5F03-4B2B-AD20-BD9CD85D6692}" srcId="{2225DF40-44FC-4348-BBB6-45192582690A}" destId="{671C5F07-4053-4D7A-B13C-9EECA0368F9B}" srcOrd="0" destOrd="0" parTransId="{7CD72FF1-A251-4E96-8B2F-036D23883EE2}" sibTransId="{8D4DD351-7A84-4C34-854F-ED5E7BAC6904}"/>
    <dgm:cxn modelId="{3A513A03-0D02-490F-9B73-CC57BB959233}" type="presOf" srcId="{4E386EA0-9F47-4CCB-9A79-56FBFCB9B825}" destId="{B768850B-1E5A-4888-BCD3-6ADDCCBA5DBB}" srcOrd="0" destOrd="0" presId="urn:microsoft.com/office/officeart/2005/8/layout/vList5"/>
    <dgm:cxn modelId="{1B8B43BB-D6D0-4C90-8CAE-B462F1F7A42C}" type="presOf" srcId="{3517D3F4-E776-4B28-901C-CF70250B2E21}" destId="{04ED1259-8F3E-411F-9736-1D5E83E21A7C}" srcOrd="0" destOrd="1" presId="urn:microsoft.com/office/officeart/2005/8/layout/vList5"/>
    <dgm:cxn modelId="{83C8D867-CD64-440D-8311-253CC0216BCC}" srcId="{2225DF40-44FC-4348-BBB6-45192582690A}" destId="{B99FDDAF-0A2D-40CF-8975-9E98FA2CA321}" srcOrd="2" destOrd="0" parTransId="{2231B9BB-2C04-49EA-9EBE-92510D904964}" sibTransId="{5CCBC03D-9385-4D73-8A47-9D5308F02208}"/>
    <dgm:cxn modelId="{832970E4-BC75-4FB1-B2EB-EBDDC1AAAABC}" type="presOf" srcId="{671C5F07-4053-4D7A-B13C-9EECA0368F9B}" destId="{8724798D-47B1-4D3F-BF5D-FA678B5C5FBD}" srcOrd="0" destOrd="0" presId="urn:microsoft.com/office/officeart/2005/8/layout/vList5"/>
    <dgm:cxn modelId="{1E68BDBE-15A7-4129-A0D8-84BB09E96AE7}" type="presParOf" srcId="{9CB3E49F-4D24-4AD4-B5EE-FD0B052DC0A4}" destId="{60F6FF0C-728E-4A97-B8B6-C9024CBF2128}" srcOrd="0" destOrd="0" presId="urn:microsoft.com/office/officeart/2005/8/layout/vList5"/>
    <dgm:cxn modelId="{82C96590-C125-487D-9B03-E97BFA883CC5}" type="presParOf" srcId="{60F6FF0C-728E-4A97-B8B6-C9024CBF2128}" destId="{85C2F8E4-FA5A-4619-8072-D00AF9B1FB78}" srcOrd="0" destOrd="0" presId="urn:microsoft.com/office/officeart/2005/8/layout/vList5"/>
    <dgm:cxn modelId="{89055829-2D32-4C69-A53D-228C307452C6}" type="presParOf" srcId="{60F6FF0C-728E-4A97-B8B6-C9024CBF2128}" destId="{04ED1259-8F3E-411F-9736-1D5E83E21A7C}" srcOrd="1" destOrd="0" presId="urn:microsoft.com/office/officeart/2005/8/layout/vList5"/>
    <dgm:cxn modelId="{1CE024BE-5671-4495-A436-5E583BDBE35D}" type="presParOf" srcId="{9CB3E49F-4D24-4AD4-B5EE-FD0B052DC0A4}" destId="{E78896DE-B1FB-45A2-81BE-6C83790215F3}" srcOrd="1" destOrd="0" presId="urn:microsoft.com/office/officeart/2005/8/layout/vList5"/>
    <dgm:cxn modelId="{9ADA7963-7308-45DC-B82B-970063410174}" type="presParOf" srcId="{9CB3E49F-4D24-4AD4-B5EE-FD0B052DC0A4}" destId="{553808A8-0593-49AE-9FD8-AADFFABD6A2D}" srcOrd="2" destOrd="0" presId="urn:microsoft.com/office/officeart/2005/8/layout/vList5"/>
    <dgm:cxn modelId="{FECBB20D-0EA2-4E71-80EA-193FA1A58C4D}" type="presParOf" srcId="{553808A8-0593-49AE-9FD8-AADFFABD6A2D}" destId="{0C5B8F48-DCBC-4998-94C0-D1F88B829FF7}" srcOrd="0" destOrd="0" presId="urn:microsoft.com/office/officeart/2005/8/layout/vList5"/>
    <dgm:cxn modelId="{ABE0082B-01C7-4DE0-B2A4-542F93857DE5}" type="presParOf" srcId="{553808A8-0593-49AE-9FD8-AADFFABD6A2D}" destId="{B768850B-1E5A-4888-BCD3-6ADDCCBA5DBB}" srcOrd="1" destOrd="0" presId="urn:microsoft.com/office/officeart/2005/8/layout/vList5"/>
    <dgm:cxn modelId="{A314918B-3721-4218-9672-42336A22231F}" type="presParOf" srcId="{9CB3E49F-4D24-4AD4-B5EE-FD0B052DC0A4}" destId="{EEC888BE-DB04-4DA8-8713-7F96C7CB213B}" srcOrd="3" destOrd="0" presId="urn:microsoft.com/office/officeart/2005/8/layout/vList5"/>
    <dgm:cxn modelId="{398E0A5D-F7EE-492C-8CCA-3C0F72EA0125}" type="presParOf" srcId="{9CB3E49F-4D24-4AD4-B5EE-FD0B052DC0A4}" destId="{0D570D19-DD00-498F-B2B9-E6C4F43C33CA}" srcOrd="4" destOrd="0" presId="urn:microsoft.com/office/officeart/2005/8/layout/vList5"/>
    <dgm:cxn modelId="{F95329BA-E0CF-483B-9302-6A95C25D8EA6}" type="presParOf" srcId="{0D570D19-DD00-498F-B2B9-E6C4F43C33CA}" destId="{D04924F9-7B48-4F99-8D7A-C8BE8EDBBAF8}" srcOrd="0" destOrd="0" presId="urn:microsoft.com/office/officeart/2005/8/layout/vList5"/>
    <dgm:cxn modelId="{906FDA09-B257-4562-8BF3-C9A737F81E7D}" type="presParOf" srcId="{0D570D19-DD00-498F-B2B9-E6C4F43C33CA}" destId="{8724798D-47B1-4D3F-BF5D-FA678B5C5FB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034202-211D-4A6F-BBCD-A760C768B427}" type="doc">
      <dgm:prSet loTypeId="urn:microsoft.com/office/officeart/2005/8/layout/vList5" loCatId="list" qsTypeId="urn:microsoft.com/office/officeart/2005/8/quickstyle/3d1" qsCatId="3D" csTypeId="urn:microsoft.com/office/officeart/2005/8/colors/accent3_2" csCatId="accent3" phldr="1"/>
      <dgm:spPr/>
      <dgm:t>
        <a:bodyPr/>
        <a:lstStyle/>
        <a:p>
          <a:endParaRPr lang="en-US"/>
        </a:p>
      </dgm:t>
    </dgm:pt>
    <dgm:pt modelId="{2225DF40-44FC-4348-BBB6-45192582690A}">
      <dgm:prSet phldrT="[Text]" custT="1"/>
      <dgm:spPr/>
      <dgm:t>
        <a:bodyPr/>
        <a:lstStyle/>
        <a:p>
          <a:r>
            <a:rPr lang="en-US" sz="4000" b="1" dirty="0" smtClean="0">
              <a:solidFill>
                <a:schemeClr val="tx1"/>
              </a:solidFill>
            </a:rPr>
            <a:t>Standards</a:t>
          </a:r>
        </a:p>
        <a:p>
          <a:r>
            <a:rPr lang="en-US" sz="4000" b="1" dirty="0" smtClean="0">
              <a:solidFill>
                <a:schemeClr val="tx1"/>
              </a:solidFill>
            </a:rPr>
            <a:t>Simulation</a:t>
          </a:r>
        </a:p>
        <a:p>
          <a:r>
            <a:rPr lang="en-US" sz="4000" b="1" dirty="0" smtClean="0">
              <a:solidFill>
                <a:schemeClr val="tx1"/>
              </a:solidFill>
            </a:rPr>
            <a:t>Exercise</a:t>
          </a:r>
          <a:endParaRPr lang="en-US" sz="4000" b="1" dirty="0">
            <a:solidFill>
              <a:schemeClr val="tx1"/>
            </a:solidFill>
          </a:endParaRPr>
        </a:p>
      </dgm:t>
    </dgm:pt>
    <dgm:pt modelId="{6C4EA314-F0B4-471E-BFB9-2D7AC7502117}" type="parTrans" cxnId="{CDE7F1B1-79A0-4FDC-92F0-8DA16F9589F6}">
      <dgm:prSet/>
      <dgm:spPr/>
      <dgm:t>
        <a:bodyPr/>
        <a:lstStyle/>
        <a:p>
          <a:endParaRPr lang="en-US"/>
        </a:p>
      </dgm:t>
    </dgm:pt>
    <dgm:pt modelId="{363FC06C-0DCE-406E-B62A-BBE299279895}" type="sibTrans" cxnId="{CDE7F1B1-79A0-4FDC-92F0-8DA16F9589F6}">
      <dgm:prSet/>
      <dgm:spPr/>
      <dgm:t>
        <a:bodyPr/>
        <a:lstStyle/>
        <a:p>
          <a:endParaRPr lang="en-US"/>
        </a:p>
      </dgm:t>
    </dgm:pt>
    <dgm:pt modelId="{49F85265-0706-4905-9AB0-686053BC3A05}">
      <dgm:prSet phldrT="[Text]" custT="1"/>
      <dgm:spPr/>
      <dgm:t>
        <a:bodyPr/>
        <a:lstStyle/>
        <a:p>
          <a:endParaRPr lang="en-US" sz="1800" dirty="0"/>
        </a:p>
      </dgm:t>
    </dgm:pt>
    <dgm:pt modelId="{3BF1DD2D-A79A-4D6D-9847-EAC28B2CA4EE}" type="parTrans" cxnId="{026527FC-935A-4439-A0E4-25DF2C62B467}">
      <dgm:prSet/>
      <dgm:spPr/>
      <dgm:t>
        <a:bodyPr/>
        <a:lstStyle/>
        <a:p>
          <a:endParaRPr lang="en-US"/>
        </a:p>
      </dgm:t>
    </dgm:pt>
    <dgm:pt modelId="{EEBDEC46-1E1C-49F2-8632-D259F1E45740}" type="sibTrans" cxnId="{026527FC-935A-4439-A0E4-25DF2C62B467}">
      <dgm:prSet/>
      <dgm:spPr/>
      <dgm:t>
        <a:bodyPr/>
        <a:lstStyle/>
        <a:p>
          <a:endParaRPr lang="en-US"/>
        </a:p>
      </dgm:t>
    </dgm:pt>
    <dgm:pt modelId="{9C91F091-59AA-498E-A19B-89FAE344ECD7}">
      <dgm:prSet phldrT="[Text]" custT="1"/>
      <dgm:spPr/>
      <dgm:t>
        <a:bodyPr/>
        <a:lstStyle/>
        <a:p>
          <a:endParaRPr lang="en-US" sz="2400" dirty="0"/>
        </a:p>
      </dgm:t>
    </dgm:pt>
    <dgm:pt modelId="{9DB45A3F-AC48-4C31-ADAF-6E832C74253F}" type="parTrans" cxnId="{803F214F-C6CA-43B3-B133-29D2E3AC2B53}">
      <dgm:prSet/>
      <dgm:spPr/>
      <dgm:t>
        <a:bodyPr/>
        <a:lstStyle/>
        <a:p>
          <a:endParaRPr lang="en-US"/>
        </a:p>
      </dgm:t>
    </dgm:pt>
    <dgm:pt modelId="{CC930D98-EABB-4FDD-AFDE-6EA115927BC3}" type="sibTrans" cxnId="{803F214F-C6CA-43B3-B133-29D2E3AC2B53}">
      <dgm:prSet/>
      <dgm:spPr/>
      <dgm:t>
        <a:bodyPr/>
        <a:lstStyle/>
        <a:p>
          <a:endParaRPr lang="en-US"/>
        </a:p>
      </dgm:t>
    </dgm:pt>
    <dgm:pt modelId="{8BEFEB8E-6AC9-4B52-8F3D-886C9B3CDF38}">
      <dgm:prSet phldrT="[Text]" custT="1"/>
      <dgm:spPr>
        <a:blipFill rotWithShape="0">
          <a:blip xmlns:r="http://schemas.openxmlformats.org/officeDocument/2006/relationships" r:embed="rId1"/>
          <a:stretch>
            <a:fillRect/>
          </a:stretch>
        </a:blipFill>
      </dgm:spPr>
      <dgm:t>
        <a:bodyPr/>
        <a:lstStyle/>
        <a:p>
          <a:endParaRPr lang="en-US" sz="2400" dirty="0"/>
        </a:p>
      </dgm:t>
    </dgm:pt>
    <dgm:pt modelId="{423031E0-A9AD-491F-BD2F-192731254039}" type="parTrans" cxnId="{2D031235-E997-4371-A4C0-6DA89099004D}">
      <dgm:prSet/>
      <dgm:spPr/>
      <dgm:t>
        <a:bodyPr/>
        <a:lstStyle/>
        <a:p>
          <a:endParaRPr lang="en-US"/>
        </a:p>
      </dgm:t>
    </dgm:pt>
    <dgm:pt modelId="{F17B5C48-104D-4D49-8B67-DE7536798158}" type="sibTrans" cxnId="{2D031235-E997-4371-A4C0-6DA89099004D}">
      <dgm:prSet/>
      <dgm:spPr/>
      <dgm:t>
        <a:bodyPr/>
        <a:lstStyle/>
        <a:p>
          <a:endParaRPr lang="en-US"/>
        </a:p>
      </dgm:t>
    </dgm:pt>
    <dgm:pt modelId="{48B776AB-F358-4E7F-A190-F6106BD3AE86}">
      <dgm:prSet phldrT="[Text]" custT="1"/>
      <dgm:spPr/>
      <dgm:t>
        <a:bodyPr/>
        <a:lstStyle/>
        <a:p>
          <a:endParaRPr lang="en-US" sz="2800" dirty="0"/>
        </a:p>
      </dgm:t>
    </dgm:pt>
    <dgm:pt modelId="{0EED3198-D984-4161-8696-3AACC88A09D8}" type="parTrans" cxnId="{B99B68CE-A5C4-424D-AD64-6ECDCDC6A2EE}">
      <dgm:prSet/>
      <dgm:spPr/>
      <dgm:t>
        <a:bodyPr/>
        <a:lstStyle/>
        <a:p>
          <a:endParaRPr lang="en-US"/>
        </a:p>
      </dgm:t>
    </dgm:pt>
    <dgm:pt modelId="{F9F3C01B-C18C-4243-8D3F-E5191861A695}" type="sibTrans" cxnId="{B99B68CE-A5C4-424D-AD64-6ECDCDC6A2EE}">
      <dgm:prSet/>
      <dgm:spPr/>
      <dgm:t>
        <a:bodyPr/>
        <a:lstStyle/>
        <a:p>
          <a:endParaRPr lang="en-US"/>
        </a:p>
      </dgm:t>
    </dgm:pt>
    <dgm:pt modelId="{9CB3E49F-4D24-4AD4-B5EE-FD0B052DC0A4}" type="pres">
      <dgm:prSet presAssocID="{51034202-211D-4A6F-BBCD-A760C768B427}" presName="Name0" presStyleCnt="0">
        <dgm:presLayoutVars>
          <dgm:dir/>
          <dgm:animLvl val="lvl"/>
          <dgm:resizeHandles val="exact"/>
        </dgm:presLayoutVars>
      </dgm:prSet>
      <dgm:spPr/>
      <dgm:t>
        <a:bodyPr/>
        <a:lstStyle/>
        <a:p>
          <a:endParaRPr lang="en-US"/>
        </a:p>
      </dgm:t>
    </dgm:pt>
    <dgm:pt modelId="{0D570D19-DD00-498F-B2B9-E6C4F43C33CA}" type="pres">
      <dgm:prSet presAssocID="{2225DF40-44FC-4348-BBB6-45192582690A}" presName="linNode" presStyleCnt="0"/>
      <dgm:spPr/>
      <dgm:t>
        <a:bodyPr/>
        <a:lstStyle/>
        <a:p>
          <a:endParaRPr lang="en-US"/>
        </a:p>
      </dgm:t>
    </dgm:pt>
    <dgm:pt modelId="{D04924F9-7B48-4F99-8D7A-C8BE8EDBBAF8}" type="pres">
      <dgm:prSet presAssocID="{2225DF40-44FC-4348-BBB6-45192582690A}" presName="parentText" presStyleLbl="node1" presStyleIdx="0" presStyleCnt="1" custScaleX="102377" custScaleY="95081" custLinFactNeighborX="-1144">
        <dgm:presLayoutVars>
          <dgm:chMax val="1"/>
          <dgm:bulletEnabled val="1"/>
        </dgm:presLayoutVars>
      </dgm:prSet>
      <dgm:spPr/>
      <dgm:t>
        <a:bodyPr/>
        <a:lstStyle/>
        <a:p>
          <a:endParaRPr lang="en-US"/>
        </a:p>
      </dgm:t>
    </dgm:pt>
    <dgm:pt modelId="{8724798D-47B1-4D3F-BF5D-FA678B5C5FBD}" type="pres">
      <dgm:prSet presAssocID="{2225DF40-44FC-4348-BBB6-45192582690A}" presName="descendantText" presStyleLbl="alignAccFollowNode1" presStyleIdx="0" presStyleCnt="1">
        <dgm:presLayoutVars>
          <dgm:bulletEnabled val="1"/>
        </dgm:presLayoutVars>
      </dgm:prSet>
      <dgm:spPr/>
      <dgm:t>
        <a:bodyPr/>
        <a:lstStyle/>
        <a:p>
          <a:endParaRPr lang="en-US"/>
        </a:p>
      </dgm:t>
    </dgm:pt>
  </dgm:ptLst>
  <dgm:cxnLst>
    <dgm:cxn modelId="{CDE7F1B1-79A0-4FDC-92F0-8DA16F9589F6}" srcId="{51034202-211D-4A6F-BBCD-A760C768B427}" destId="{2225DF40-44FC-4348-BBB6-45192582690A}" srcOrd="0" destOrd="0" parTransId="{6C4EA314-F0B4-471E-BFB9-2D7AC7502117}" sibTransId="{363FC06C-0DCE-406E-B62A-BBE299279895}"/>
    <dgm:cxn modelId="{4FC8F59F-A5DC-48FF-B3C8-5B26B2F8FD5D}" type="presOf" srcId="{8BEFEB8E-6AC9-4B52-8F3D-886C9B3CDF38}" destId="{8724798D-47B1-4D3F-BF5D-FA678B5C5FBD}" srcOrd="0" destOrd="0" presId="urn:microsoft.com/office/officeart/2005/8/layout/vList5"/>
    <dgm:cxn modelId="{2D031235-E997-4371-A4C0-6DA89099004D}" srcId="{2225DF40-44FC-4348-BBB6-45192582690A}" destId="{8BEFEB8E-6AC9-4B52-8F3D-886C9B3CDF38}" srcOrd="0" destOrd="0" parTransId="{423031E0-A9AD-491F-BD2F-192731254039}" sibTransId="{F17B5C48-104D-4D49-8B67-DE7536798158}"/>
    <dgm:cxn modelId="{B99B68CE-A5C4-424D-AD64-6ECDCDC6A2EE}" srcId="{2225DF40-44FC-4348-BBB6-45192582690A}" destId="{48B776AB-F358-4E7F-A190-F6106BD3AE86}" srcOrd="1" destOrd="0" parTransId="{0EED3198-D984-4161-8696-3AACC88A09D8}" sibTransId="{F9F3C01B-C18C-4243-8D3F-E5191861A695}"/>
    <dgm:cxn modelId="{026527FC-935A-4439-A0E4-25DF2C62B467}" srcId="{2225DF40-44FC-4348-BBB6-45192582690A}" destId="{49F85265-0706-4905-9AB0-686053BC3A05}" srcOrd="3" destOrd="0" parTransId="{3BF1DD2D-A79A-4D6D-9847-EAC28B2CA4EE}" sibTransId="{EEBDEC46-1E1C-49F2-8632-D259F1E45740}"/>
    <dgm:cxn modelId="{1BCDB046-7622-443E-978D-CB2797E5BE19}" type="presOf" srcId="{49F85265-0706-4905-9AB0-686053BC3A05}" destId="{8724798D-47B1-4D3F-BF5D-FA678B5C5FBD}" srcOrd="0" destOrd="3" presId="urn:microsoft.com/office/officeart/2005/8/layout/vList5"/>
    <dgm:cxn modelId="{9A090992-AF94-4895-8D0F-90DD96AD6798}" type="presOf" srcId="{9C91F091-59AA-498E-A19B-89FAE344ECD7}" destId="{8724798D-47B1-4D3F-BF5D-FA678B5C5FBD}" srcOrd="0" destOrd="2" presId="urn:microsoft.com/office/officeart/2005/8/layout/vList5"/>
    <dgm:cxn modelId="{69B24D19-5E27-4492-972B-F89CCFF7EF6F}" type="presOf" srcId="{51034202-211D-4A6F-BBCD-A760C768B427}" destId="{9CB3E49F-4D24-4AD4-B5EE-FD0B052DC0A4}" srcOrd="0" destOrd="0" presId="urn:microsoft.com/office/officeart/2005/8/layout/vList5"/>
    <dgm:cxn modelId="{803F214F-C6CA-43B3-B133-29D2E3AC2B53}" srcId="{2225DF40-44FC-4348-BBB6-45192582690A}" destId="{9C91F091-59AA-498E-A19B-89FAE344ECD7}" srcOrd="2" destOrd="0" parTransId="{9DB45A3F-AC48-4C31-ADAF-6E832C74253F}" sibTransId="{CC930D98-EABB-4FDD-AFDE-6EA115927BC3}"/>
    <dgm:cxn modelId="{86A54415-C233-4FDB-91C3-2A4FCAD99964}" type="presOf" srcId="{2225DF40-44FC-4348-BBB6-45192582690A}" destId="{D04924F9-7B48-4F99-8D7A-C8BE8EDBBAF8}" srcOrd="0" destOrd="0" presId="urn:microsoft.com/office/officeart/2005/8/layout/vList5"/>
    <dgm:cxn modelId="{8FA564F1-1854-4C99-953C-06020AEF6C4F}" type="presOf" srcId="{48B776AB-F358-4E7F-A190-F6106BD3AE86}" destId="{8724798D-47B1-4D3F-BF5D-FA678B5C5FBD}" srcOrd="0" destOrd="1" presId="urn:microsoft.com/office/officeart/2005/8/layout/vList5"/>
    <dgm:cxn modelId="{AE73C725-B111-4641-80ED-67322D39CC69}" type="presParOf" srcId="{9CB3E49F-4D24-4AD4-B5EE-FD0B052DC0A4}" destId="{0D570D19-DD00-498F-B2B9-E6C4F43C33CA}" srcOrd="0" destOrd="0" presId="urn:microsoft.com/office/officeart/2005/8/layout/vList5"/>
    <dgm:cxn modelId="{A908AD83-E00E-45F5-9DD9-490F69E2B87D}" type="presParOf" srcId="{0D570D19-DD00-498F-B2B9-E6C4F43C33CA}" destId="{D04924F9-7B48-4F99-8D7A-C8BE8EDBBAF8}" srcOrd="0" destOrd="0" presId="urn:microsoft.com/office/officeart/2005/8/layout/vList5"/>
    <dgm:cxn modelId="{BAA820E8-04FD-4A53-A1D8-9E6F0E947668}" type="presParOf" srcId="{0D570D19-DD00-498F-B2B9-E6C4F43C33CA}" destId="{8724798D-47B1-4D3F-BF5D-FA678B5C5FB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CEBB6-EC02-47F4-B6B1-8D858DFDAA91}">
      <dsp:nvSpPr>
        <dsp:cNvPr id="0" name=""/>
        <dsp:cNvSpPr/>
      </dsp:nvSpPr>
      <dsp:spPr>
        <a:xfrm>
          <a:off x="1671" y="132094"/>
          <a:ext cx="1061703" cy="887938"/>
        </a:xfrm>
        <a:prstGeom prst="roundRect">
          <a:avLst>
            <a:gd name="adj" fmla="val 10000"/>
          </a:avLst>
        </a:prstGeom>
        <a:solidFill>
          <a:schemeClr val="accent1">
            <a:lumMod val="5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Reduce time and cost to market</a:t>
          </a:r>
          <a:endParaRPr lang="en-US" sz="1400" kern="1200" dirty="0"/>
        </a:p>
      </dsp:txBody>
      <dsp:txXfrm>
        <a:off x="27678" y="158101"/>
        <a:ext cx="1009689" cy="835924"/>
      </dsp:txXfrm>
    </dsp:sp>
    <dsp:sp modelId="{EA51FDDE-9FF1-4773-9C3D-7D024D94422B}">
      <dsp:nvSpPr>
        <dsp:cNvPr id="0" name=""/>
        <dsp:cNvSpPr/>
      </dsp:nvSpPr>
      <dsp:spPr>
        <a:xfrm>
          <a:off x="1306854" y="125690"/>
          <a:ext cx="1044092" cy="86841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Improve business opportunities for U.S. industry</a:t>
          </a:r>
          <a:endParaRPr lang="en-US" sz="1400" kern="1200" dirty="0"/>
        </a:p>
      </dsp:txBody>
      <dsp:txXfrm>
        <a:off x="1332289" y="151125"/>
        <a:ext cx="993222" cy="817544"/>
      </dsp:txXfrm>
    </dsp:sp>
    <dsp:sp modelId="{67C2602B-2B7C-4F55-A271-08CE0B5EB4BB}">
      <dsp:nvSpPr>
        <dsp:cNvPr id="0" name=""/>
        <dsp:cNvSpPr/>
      </dsp:nvSpPr>
      <dsp:spPr>
        <a:xfrm>
          <a:off x="2632865" y="132094"/>
          <a:ext cx="1037871" cy="835856"/>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Provide consumers with  faster access to latest technologies</a:t>
          </a:r>
          <a:endParaRPr lang="en-US" sz="1400" kern="1200" dirty="0"/>
        </a:p>
      </dsp:txBody>
      <dsp:txXfrm>
        <a:off x="2657346" y="156575"/>
        <a:ext cx="988909" cy="786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1259-8F3E-411F-9736-1D5E83E21A7C}">
      <dsp:nvSpPr>
        <dsp:cNvPr id="0" name=""/>
        <dsp:cNvSpPr/>
      </dsp:nvSpPr>
      <dsp:spPr>
        <a:xfrm rot="5400000">
          <a:off x="3402434" y="-1222260"/>
          <a:ext cx="967531" cy="365760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Fundamentals of standards, conformity assessment, and related topics</a:t>
          </a:r>
          <a:endParaRPr lang="en-US" sz="1400" kern="1200" dirty="0"/>
        </a:p>
        <a:p>
          <a:pPr marL="114300" lvl="1" indent="-114300" algn="l" defTabSz="622300">
            <a:lnSpc>
              <a:spcPct val="90000"/>
            </a:lnSpc>
            <a:spcBef>
              <a:spcPct val="0"/>
            </a:spcBef>
            <a:spcAft>
              <a:spcPct val="15000"/>
            </a:spcAft>
            <a:buChar char="••"/>
          </a:pPr>
          <a:r>
            <a:rPr lang="en-US" sz="1400" kern="1200" dirty="0" smtClean="0"/>
            <a:t>Broad or tailored to meet individual agency needs</a:t>
          </a:r>
          <a:endParaRPr lang="en-US" sz="1400" kern="1200" dirty="0"/>
        </a:p>
        <a:p>
          <a:pPr marL="114300" lvl="1" indent="-114300" algn="l" defTabSz="622300">
            <a:lnSpc>
              <a:spcPct val="90000"/>
            </a:lnSpc>
            <a:spcBef>
              <a:spcPct val="0"/>
            </a:spcBef>
            <a:spcAft>
              <a:spcPct val="15000"/>
            </a:spcAft>
            <a:buChar char="••"/>
          </a:pPr>
          <a:r>
            <a:rPr lang="en-US" sz="1400" kern="1200" dirty="0" smtClean="0"/>
            <a:t>Interactive training environment</a:t>
          </a:r>
          <a:endParaRPr lang="en-US" sz="1400" kern="1200" dirty="0"/>
        </a:p>
      </dsp:txBody>
      <dsp:txXfrm rot="-5400000">
        <a:off x="2057400" y="170005"/>
        <a:ext cx="3610369" cy="873069"/>
      </dsp:txXfrm>
    </dsp:sp>
    <dsp:sp modelId="{85C2F8E4-FA5A-4619-8072-D00AF9B1FB78}">
      <dsp:nvSpPr>
        <dsp:cNvPr id="0" name=""/>
        <dsp:cNvSpPr/>
      </dsp:nvSpPr>
      <dsp:spPr>
        <a:xfrm>
          <a:off x="0" y="1832"/>
          <a:ext cx="2057400" cy="1209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What</a:t>
          </a:r>
          <a:endParaRPr lang="en-US" sz="2800" b="1" kern="1200" dirty="0"/>
        </a:p>
      </dsp:txBody>
      <dsp:txXfrm>
        <a:off x="59039" y="60871"/>
        <a:ext cx="1939322" cy="1091336"/>
      </dsp:txXfrm>
    </dsp:sp>
    <dsp:sp modelId="{B768850B-1E5A-4888-BCD3-6ADDCCBA5DBB}">
      <dsp:nvSpPr>
        <dsp:cNvPr id="0" name=""/>
        <dsp:cNvSpPr/>
      </dsp:nvSpPr>
      <dsp:spPr>
        <a:xfrm rot="5400000">
          <a:off x="3351019" y="13161"/>
          <a:ext cx="967531" cy="365760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NTTAA</a:t>
          </a:r>
          <a:endParaRPr lang="en-US" sz="1400" kern="1200" dirty="0"/>
        </a:p>
        <a:p>
          <a:pPr marL="114300" lvl="1" indent="-114300" algn="l" defTabSz="622300">
            <a:lnSpc>
              <a:spcPct val="90000"/>
            </a:lnSpc>
            <a:spcBef>
              <a:spcPct val="0"/>
            </a:spcBef>
            <a:spcAft>
              <a:spcPct val="15000"/>
            </a:spcAft>
            <a:buChar char="••"/>
          </a:pPr>
          <a:r>
            <a:rPr lang="en-US" sz="1400" kern="1200" dirty="0" smtClean="0"/>
            <a:t>Forum to address agency-specific concerns</a:t>
          </a:r>
          <a:endParaRPr lang="en-US" sz="1400" kern="1200" dirty="0"/>
        </a:p>
        <a:p>
          <a:pPr marL="114300" lvl="1" indent="-114300" algn="l" defTabSz="622300">
            <a:lnSpc>
              <a:spcPct val="90000"/>
            </a:lnSpc>
            <a:spcBef>
              <a:spcPct val="0"/>
            </a:spcBef>
            <a:spcAft>
              <a:spcPct val="15000"/>
            </a:spcAft>
            <a:buChar char="••"/>
          </a:pPr>
          <a:r>
            <a:rPr lang="en-US" sz="1400" kern="1200" dirty="0" smtClean="0"/>
            <a:t>Standards negotiation and leadership skills</a:t>
          </a:r>
          <a:endParaRPr lang="en-US" sz="1400" kern="1200" dirty="0"/>
        </a:p>
      </dsp:txBody>
      <dsp:txXfrm rot="-5400000">
        <a:off x="2005985" y="1405427"/>
        <a:ext cx="3610369" cy="873069"/>
      </dsp:txXfrm>
    </dsp:sp>
    <dsp:sp modelId="{0C5B8F48-DCBC-4998-94C0-D1F88B829FF7}">
      <dsp:nvSpPr>
        <dsp:cNvPr id="0" name=""/>
        <dsp:cNvSpPr/>
      </dsp:nvSpPr>
      <dsp:spPr>
        <a:xfrm>
          <a:off x="0" y="1271717"/>
          <a:ext cx="2057400" cy="12094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Why</a:t>
          </a:r>
          <a:endParaRPr lang="en-US" sz="2800" b="1" kern="1200" dirty="0"/>
        </a:p>
      </dsp:txBody>
      <dsp:txXfrm>
        <a:off x="59039" y="1330756"/>
        <a:ext cx="1939322" cy="1091336"/>
      </dsp:txXfrm>
    </dsp:sp>
    <dsp:sp modelId="{8724798D-47B1-4D3F-BF5D-FA678B5C5FBD}">
      <dsp:nvSpPr>
        <dsp:cNvPr id="0" name=""/>
        <dsp:cNvSpPr/>
      </dsp:nvSpPr>
      <dsp:spPr>
        <a:xfrm rot="5400000">
          <a:off x="3402434" y="1317510"/>
          <a:ext cx="967531" cy="365760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Valuable resource</a:t>
          </a:r>
          <a:endParaRPr lang="en-US" sz="1400" kern="1200" dirty="0"/>
        </a:p>
        <a:p>
          <a:pPr marL="114300" lvl="1" indent="-114300" algn="l" defTabSz="622300">
            <a:lnSpc>
              <a:spcPct val="90000"/>
            </a:lnSpc>
            <a:spcBef>
              <a:spcPct val="0"/>
            </a:spcBef>
            <a:spcAft>
              <a:spcPct val="15000"/>
            </a:spcAft>
            <a:buChar char="••"/>
          </a:pPr>
          <a:r>
            <a:rPr lang="en-US" sz="1400" kern="1200" dirty="0" smtClean="0"/>
            <a:t>Partner to other agencies</a:t>
          </a:r>
          <a:endParaRPr lang="en-US" sz="1400" kern="1200" dirty="0"/>
        </a:p>
        <a:p>
          <a:pPr marL="114300" lvl="1" indent="-114300" algn="l" defTabSz="622300">
            <a:lnSpc>
              <a:spcPct val="90000"/>
            </a:lnSpc>
            <a:spcBef>
              <a:spcPct val="0"/>
            </a:spcBef>
            <a:spcAft>
              <a:spcPct val="15000"/>
            </a:spcAft>
            <a:buChar char="••"/>
          </a:pPr>
          <a:r>
            <a:rPr lang="en-US" sz="1400" kern="1200" dirty="0" smtClean="0"/>
            <a:t>Encourages participation in standards development</a:t>
          </a:r>
          <a:endParaRPr lang="en-US" sz="1400" kern="1200" dirty="0"/>
        </a:p>
      </dsp:txBody>
      <dsp:txXfrm rot="-5400000">
        <a:off x="2057400" y="2709776"/>
        <a:ext cx="3610369" cy="873069"/>
      </dsp:txXfrm>
    </dsp:sp>
    <dsp:sp modelId="{D04924F9-7B48-4F99-8D7A-C8BE8EDBBAF8}">
      <dsp:nvSpPr>
        <dsp:cNvPr id="0" name=""/>
        <dsp:cNvSpPr/>
      </dsp:nvSpPr>
      <dsp:spPr>
        <a:xfrm>
          <a:off x="0" y="2541603"/>
          <a:ext cx="2057400" cy="12094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Benefits</a:t>
          </a:r>
          <a:endParaRPr lang="en-US" sz="2800" b="1" kern="1200" dirty="0"/>
        </a:p>
      </dsp:txBody>
      <dsp:txXfrm>
        <a:off x="59039" y="2600642"/>
        <a:ext cx="1939322" cy="1091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4798D-47B1-4D3F-BF5D-FA678B5C5FBD}">
      <dsp:nvSpPr>
        <dsp:cNvPr id="0" name=""/>
        <dsp:cNvSpPr/>
      </dsp:nvSpPr>
      <dsp:spPr>
        <a:xfrm rot="5400000">
          <a:off x="4093163" y="-808736"/>
          <a:ext cx="2783655" cy="5097041"/>
        </a:xfrm>
        <a:prstGeom prst="round2SameRect">
          <a:avLst/>
        </a:prstGeom>
        <a:blipFill rotWithShape="0">
          <a:blip xmlns:r="http://schemas.openxmlformats.org/officeDocument/2006/relationships" r:embed="rId1"/>
          <a:stretch>
            <a:fillRect/>
          </a:stretch>
        </a:blip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85750" lvl="1" indent="-285750" algn="l" defTabSz="1244600">
            <a:lnSpc>
              <a:spcPct val="90000"/>
            </a:lnSpc>
            <a:spcBef>
              <a:spcPct val="0"/>
            </a:spcBef>
            <a:spcAft>
              <a:spcPct val="15000"/>
            </a:spcAft>
            <a:buChar char="••"/>
          </a:pPr>
          <a:endParaRPr lang="en-US" sz="2800" kern="1200" dirty="0"/>
        </a:p>
        <a:p>
          <a:pPr marL="228600" lvl="1" indent="-228600" algn="l" defTabSz="1066800">
            <a:lnSpc>
              <a:spcPct val="90000"/>
            </a:lnSpc>
            <a:spcBef>
              <a:spcPct val="0"/>
            </a:spcBef>
            <a:spcAft>
              <a:spcPct val="15000"/>
            </a:spcAft>
            <a:buChar char="••"/>
          </a:pPr>
          <a:endParaRPr lang="en-US" sz="2400" kern="1200" dirty="0"/>
        </a:p>
        <a:p>
          <a:pPr marL="171450" lvl="1" indent="-171450" algn="l" defTabSz="800100">
            <a:lnSpc>
              <a:spcPct val="90000"/>
            </a:lnSpc>
            <a:spcBef>
              <a:spcPct val="0"/>
            </a:spcBef>
            <a:spcAft>
              <a:spcPct val="15000"/>
            </a:spcAft>
            <a:buChar char="••"/>
          </a:pPr>
          <a:endParaRPr lang="en-US" sz="1800" kern="1200" dirty="0"/>
        </a:p>
      </dsp:txBody>
      <dsp:txXfrm rot="-5400000">
        <a:off x="2936471" y="483843"/>
        <a:ext cx="4961154" cy="2511881"/>
      </dsp:txXfrm>
    </dsp:sp>
    <dsp:sp modelId="{D04924F9-7B48-4F99-8D7A-C8BE8EDBBAF8}">
      <dsp:nvSpPr>
        <dsp:cNvPr id="0" name=""/>
        <dsp:cNvSpPr/>
      </dsp:nvSpPr>
      <dsp:spPr>
        <a:xfrm>
          <a:off x="0" y="85579"/>
          <a:ext cx="2935236" cy="330840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tx1"/>
              </a:solidFill>
            </a:rPr>
            <a:t>Standards</a:t>
          </a:r>
        </a:p>
        <a:p>
          <a:pPr lvl="0" algn="ctr" defTabSz="1778000">
            <a:lnSpc>
              <a:spcPct val="90000"/>
            </a:lnSpc>
            <a:spcBef>
              <a:spcPct val="0"/>
            </a:spcBef>
            <a:spcAft>
              <a:spcPct val="35000"/>
            </a:spcAft>
          </a:pPr>
          <a:r>
            <a:rPr lang="en-US" sz="4000" b="1" kern="1200" dirty="0" smtClean="0">
              <a:solidFill>
                <a:schemeClr val="tx1"/>
              </a:solidFill>
            </a:rPr>
            <a:t>Simulation</a:t>
          </a:r>
        </a:p>
        <a:p>
          <a:pPr lvl="0" algn="ctr" defTabSz="1778000">
            <a:lnSpc>
              <a:spcPct val="90000"/>
            </a:lnSpc>
            <a:spcBef>
              <a:spcPct val="0"/>
            </a:spcBef>
            <a:spcAft>
              <a:spcPct val="35000"/>
            </a:spcAft>
          </a:pPr>
          <a:r>
            <a:rPr lang="en-US" sz="4000" b="1" kern="1200" dirty="0" smtClean="0">
              <a:solidFill>
                <a:schemeClr val="tx1"/>
              </a:solidFill>
            </a:rPr>
            <a:t>Exercise</a:t>
          </a:r>
          <a:endParaRPr lang="en-US" sz="4000" b="1" kern="1200" dirty="0">
            <a:solidFill>
              <a:schemeClr val="tx1"/>
            </a:solidFill>
          </a:endParaRPr>
        </a:p>
      </dsp:txBody>
      <dsp:txXfrm>
        <a:off x="143286" y="228865"/>
        <a:ext cx="2648664" cy="302183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68" tIns="46635" rIns="93268" bIns="46635" rtlCol="0"/>
          <a:lstStyle>
            <a:lvl1pPr algn="l">
              <a:defRPr sz="1200">
                <a:latin typeface="Futura Book" pitchFamily="34" charset="0"/>
              </a:defRPr>
            </a:lvl1pPr>
          </a:lstStyle>
          <a:p>
            <a:pPr>
              <a:defRPr/>
            </a:pPr>
            <a:endParaRPr lang="en-US" dirty="0"/>
          </a:p>
        </p:txBody>
      </p:sp>
      <p:sp>
        <p:nvSpPr>
          <p:cNvPr id="3" name="Date Placeholder 2"/>
          <p:cNvSpPr>
            <a:spLocks noGrp="1"/>
          </p:cNvSpPr>
          <p:nvPr>
            <p:ph type="dt" sz="quarter" idx="1"/>
          </p:nvPr>
        </p:nvSpPr>
        <p:spPr>
          <a:xfrm>
            <a:off x="3974535" y="0"/>
            <a:ext cx="3040592" cy="465455"/>
          </a:xfrm>
          <a:prstGeom prst="rect">
            <a:avLst/>
          </a:prstGeom>
        </p:spPr>
        <p:txBody>
          <a:bodyPr vert="horz" lIns="93268" tIns="46635" rIns="93268" bIns="46635" rtlCol="0"/>
          <a:lstStyle>
            <a:lvl1pPr algn="r">
              <a:defRPr sz="1200">
                <a:latin typeface="Futura Book" pitchFamily="34" charset="0"/>
              </a:defRPr>
            </a:lvl1pPr>
          </a:lstStyle>
          <a:p>
            <a:pPr>
              <a:defRPr/>
            </a:pPr>
            <a:fld id="{32E30BF2-69CD-46D0-B133-FD0E3F42724E}" type="datetimeFigureOut">
              <a:rPr lang="en-US"/>
              <a:pPr>
                <a:defRPr/>
              </a:pPr>
              <a:t>12/2/2015</a:t>
            </a:fld>
            <a:endParaRPr lang="en-US" dirty="0"/>
          </a:p>
        </p:txBody>
      </p:sp>
      <p:sp>
        <p:nvSpPr>
          <p:cNvPr id="4" name="Footer Placeholder 3"/>
          <p:cNvSpPr>
            <a:spLocks noGrp="1"/>
          </p:cNvSpPr>
          <p:nvPr>
            <p:ph type="ftr" sz="quarter" idx="2"/>
          </p:nvPr>
        </p:nvSpPr>
        <p:spPr>
          <a:xfrm>
            <a:off x="0" y="8842031"/>
            <a:ext cx="3040592" cy="465455"/>
          </a:xfrm>
          <a:prstGeom prst="rect">
            <a:avLst/>
          </a:prstGeom>
        </p:spPr>
        <p:txBody>
          <a:bodyPr vert="horz" lIns="93268" tIns="46635" rIns="93268" bIns="46635" rtlCol="0" anchor="b"/>
          <a:lstStyle>
            <a:lvl1pPr algn="l">
              <a:defRPr sz="1200">
                <a:latin typeface="Futura Book" pitchFamily="34" charset="0"/>
              </a:defRPr>
            </a:lvl1pPr>
          </a:lstStyle>
          <a:p>
            <a:pPr>
              <a:defRPr/>
            </a:pPr>
            <a:endParaRPr lang="en-US" dirty="0"/>
          </a:p>
        </p:txBody>
      </p:sp>
      <p:sp>
        <p:nvSpPr>
          <p:cNvPr id="5" name="Slide Number Placeholder 4"/>
          <p:cNvSpPr>
            <a:spLocks noGrp="1"/>
          </p:cNvSpPr>
          <p:nvPr>
            <p:ph type="sldNum" sz="quarter" idx="3"/>
          </p:nvPr>
        </p:nvSpPr>
        <p:spPr>
          <a:xfrm>
            <a:off x="3974535" y="8842031"/>
            <a:ext cx="3040592" cy="465455"/>
          </a:xfrm>
          <a:prstGeom prst="rect">
            <a:avLst/>
          </a:prstGeom>
        </p:spPr>
        <p:txBody>
          <a:bodyPr vert="horz" lIns="93268" tIns="46635" rIns="93268" bIns="46635" rtlCol="0" anchor="b"/>
          <a:lstStyle>
            <a:lvl1pPr algn="r">
              <a:defRPr sz="1200">
                <a:latin typeface="Futura Book" pitchFamily="34" charset="0"/>
              </a:defRPr>
            </a:lvl1pPr>
          </a:lstStyle>
          <a:p>
            <a:pPr>
              <a:defRPr/>
            </a:pPr>
            <a:fld id="{2B292FCE-8336-4DAD-990E-FFDE937F214B}" type="slidenum">
              <a:rPr lang="en-US"/>
              <a:pPr>
                <a:defRPr/>
              </a:pPr>
              <a:t>‹#›</a:t>
            </a:fld>
            <a:endParaRPr lang="en-US" dirty="0"/>
          </a:p>
        </p:txBody>
      </p:sp>
    </p:spTree>
    <p:extLst>
      <p:ext uri="{BB962C8B-B14F-4D97-AF65-F5344CB8AC3E}">
        <p14:creationId xmlns:p14="http://schemas.microsoft.com/office/powerpoint/2010/main" val="3480341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0592" cy="465455"/>
          </a:xfrm>
          <a:prstGeom prst="rect">
            <a:avLst/>
          </a:prstGeom>
          <a:noFill/>
          <a:ln w="9525">
            <a:noFill/>
            <a:miter lim="800000"/>
            <a:headEnd/>
            <a:tailEnd/>
          </a:ln>
          <a:effectLst/>
        </p:spPr>
        <p:txBody>
          <a:bodyPr vert="horz" wrap="square" lIns="93268" tIns="46635" rIns="93268" bIns="46635" numCol="1" anchor="t" anchorCtr="0" compatLnSpc="1">
            <a:prstTxWarp prst="textNoShape">
              <a:avLst/>
            </a:prstTxWarp>
          </a:bodyPr>
          <a:lstStyle>
            <a:lvl1pPr>
              <a:defRPr sz="1200">
                <a:latin typeface="Futura Book" pitchFamily="34" charset="0"/>
              </a:defRPr>
            </a:lvl1pPr>
          </a:lstStyle>
          <a:p>
            <a:pPr>
              <a:defRPr/>
            </a:pPr>
            <a:endParaRPr lang="es-ES_tradnl" dirty="0"/>
          </a:p>
        </p:txBody>
      </p:sp>
      <p:sp>
        <p:nvSpPr>
          <p:cNvPr id="4099" name="Rectangle 3"/>
          <p:cNvSpPr>
            <a:spLocks noGrp="1" noChangeArrowheads="1"/>
          </p:cNvSpPr>
          <p:nvPr>
            <p:ph type="dt" idx="1"/>
          </p:nvPr>
        </p:nvSpPr>
        <p:spPr bwMode="auto">
          <a:xfrm>
            <a:off x="3974535" y="0"/>
            <a:ext cx="3040592" cy="465455"/>
          </a:xfrm>
          <a:prstGeom prst="rect">
            <a:avLst/>
          </a:prstGeom>
          <a:noFill/>
          <a:ln w="9525">
            <a:noFill/>
            <a:miter lim="800000"/>
            <a:headEnd/>
            <a:tailEnd/>
          </a:ln>
          <a:effectLst/>
        </p:spPr>
        <p:txBody>
          <a:bodyPr vert="horz" wrap="square" lIns="93268" tIns="46635" rIns="93268" bIns="46635" numCol="1" anchor="t" anchorCtr="0" compatLnSpc="1">
            <a:prstTxWarp prst="textNoShape">
              <a:avLst/>
            </a:prstTxWarp>
          </a:bodyPr>
          <a:lstStyle>
            <a:lvl1pPr algn="r">
              <a:defRPr sz="1200">
                <a:latin typeface="Futura Book" pitchFamily="34" charset="0"/>
              </a:defRPr>
            </a:lvl1pPr>
          </a:lstStyle>
          <a:p>
            <a:pPr>
              <a:defRPr/>
            </a:pPr>
            <a:endParaRPr lang="es-ES_tradnl" dirty="0"/>
          </a:p>
        </p:txBody>
      </p:sp>
      <p:sp>
        <p:nvSpPr>
          <p:cNvPr id="12292" name="Rectangle 4"/>
          <p:cNvSpPr>
            <a:spLocks noGrp="1" noRot="1" noChangeAspect="1" noChangeArrowheads="1" noTextEdit="1"/>
          </p:cNvSpPr>
          <p:nvPr>
            <p:ph type="sldImg" idx="2"/>
          </p:nvPr>
        </p:nvSpPr>
        <p:spPr bwMode="auto">
          <a:xfrm>
            <a:off x="1181100"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21824"/>
            <a:ext cx="5613400" cy="4189095"/>
          </a:xfrm>
          <a:prstGeom prst="rect">
            <a:avLst/>
          </a:prstGeom>
          <a:noFill/>
          <a:ln w="9525">
            <a:noFill/>
            <a:miter lim="800000"/>
            <a:headEnd/>
            <a:tailEnd/>
          </a:ln>
          <a:effectLst/>
        </p:spPr>
        <p:txBody>
          <a:bodyPr vert="horz" wrap="square" lIns="93268" tIns="46635" rIns="93268" bIns="46635"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4102" name="Rectangle 6"/>
          <p:cNvSpPr>
            <a:spLocks noGrp="1" noChangeArrowheads="1"/>
          </p:cNvSpPr>
          <p:nvPr>
            <p:ph type="ftr" sz="quarter" idx="4"/>
          </p:nvPr>
        </p:nvSpPr>
        <p:spPr bwMode="auto">
          <a:xfrm>
            <a:off x="0" y="8842031"/>
            <a:ext cx="3040592" cy="465455"/>
          </a:xfrm>
          <a:prstGeom prst="rect">
            <a:avLst/>
          </a:prstGeom>
          <a:noFill/>
          <a:ln w="9525">
            <a:noFill/>
            <a:miter lim="800000"/>
            <a:headEnd/>
            <a:tailEnd/>
          </a:ln>
          <a:effectLst/>
        </p:spPr>
        <p:txBody>
          <a:bodyPr vert="horz" wrap="square" lIns="93268" tIns="46635" rIns="93268" bIns="46635" numCol="1" anchor="b" anchorCtr="0" compatLnSpc="1">
            <a:prstTxWarp prst="textNoShape">
              <a:avLst/>
            </a:prstTxWarp>
          </a:bodyPr>
          <a:lstStyle>
            <a:lvl1pPr>
              <a:defRPr sz="1200">
                <a:latin typeface="Futura Book" pitchFamily="34" charset="0"/>
              </a:defRPr>
            </a:lvl1pPr>
          </a:lstStyle>
          <a:p>
            <a:pPr>
              <a:defRPr/>
            </a:pPr>
            <a:endParaRPr lang="es-ES_tradnl" dirty="0"/>
          </a:p>
        </p:txBody>
      </p:sp>
      <p:sp>
        <p:nvSpPr>
          <p:cNvPr id="4103" name="Rectangle 7"/>
          <p:cNvSpPr>
            <a:spLocks noGrp="1" noChangeArrowheads="1"/>
          </p:cNvSpPr>
          <p:nvPr>
            <p:ph type="sldNum" sz="quarter" idx="5"/>
          </p:nvPr>
        </p:nvSpPr>
        <p:spPr bwMode="auto">
          <a:xfrm>
            <a:off x="3974535" y="8842031"/>
            <a:ext cx="3040592" cy="465455"/>
          </a:xfrm>
          <a:prstGeom prst="rect">
            <a:avLst/>
          </a:prstGeom>
          <a:noFill/>
          <a:ln w="9525">
            <a:noFill/>
            <a:miter lim="800000"/>
            <a:headEnd/>
            <a:tailEnd/>
          </a:ln>
          <a:effectLst/>
        </p:spPr>
        <p:txBody>
          <a:bodyPr vert="horz" wrap="square" lIns="93268" tIns="46635" rIns="93268" bIns="46635" numCol="1" anchor="b" anchorCtr="0" compatLnSpc="1">
            <a:prstTxWarp prst="textNoShape">
              <a:avLst/>
            </a:prstTxWarp>
          </a:bodyPr>
          <a:lstStyle>
            <a:lvl1pPr algn="r">
              <a:defRPr sz="1200">
                <a:latin typeface="Futura Book" pitchFamily="34" charset="0"/>
              </a:defRPr>
            </a:lvl1pPr>
          </a:lstStyle>
          <a:p>
            <a:pPr>
              <a:defRPr/>
            </a:pPr>
            <a:fld id="{DF79A9DA-C50D-4D5D-8673-F26EEFF3BDBE}" type="slidenum">
              <a:rPr lang="es-ES_tradnl"/>
              <a:pPr>
                <a:defRPr/>
              </a:pPr>
              <a:t>‹#›</a:t>
            </a:fld>
            <a:endParaRPr lang="es-ES_tradnl" dirty="0"/>
          </a:p>
        </p:txBody>
      </p:sp>
    </p:spTree>
    <p:extLst>
      <p:ext uri="{BB962C8B-B14F-4D97-AF65-F5344CB8AC3E}">
        <p14:creationId xmlns:p14="http://schemas.microsoft.com/office/powerpoint/2010/main" val="1005410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utura Book"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utura Book"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utura Book"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utura Book"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utura Boo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1</a:t>
            </a:fld>
            <a:endParaRPr lang="es-ES_tradnl" dirty="0"/>
          </a:p>
        </p:txBody>
      </p:sp>
    </p:spTree>
    <p:extLst>
      <p:ext uri="{BB962C8B-B14F-4D97-AF65-F5344CB8AC3E}">
        <p14:creationId xmlns:p14="http://schemas.microsoft.com/office/powerpoint/2010/main" val="4262477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10</a:t>
            </a:fld>
            <a:endParaRPr lang="en-US"/>
          </a:p>
        </p:txBody>
      </p:sp>
    </p:spTree>
    <p:extLst>
      <p:ext uri="{BB962C8B-B14F-4D97-AF65-F5344CB8AC3E}">
        <p14:creationId xmlns:p14="http://schemas.microsoft.com/office/powerpoint/2010/main" val="188819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11</a:t>
            </a:fld>
            <a:endParaRPr lang="es-ES_tradnl" dirty="0"/>
          </a:p>
        </p:txBody>
      </p:sp>
    </p:spTree>
    <p:extLst>
      <p:ext uri="{BB962C8B-B14F-4D97-AF65-F5344CB8AC3E}">
        <p14:creationId xmlns:p14="http://schemas.microsoft.com/office/powerpoint/2010/main" val="37859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12</a:t>
            </a:fld>
            <a:endParaRPr lang="es-ES_tradnl" dirty="0"/>
          </a:p>
        </p:txBody>
      </p:sp>
    </p:spTree>
    <p:extLst>
      <p:ext uri="{BB962C8B-B14F-4D97-AF65-F5344CB8AC3E}">
        <p14:creationId xmlns:p14="http://schemas.microsoft.com/office/powerpoint/2010/main" val="176071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spcAft>
                <a:spcPts val="611"/>
              </a:spcAft>
            </a:pPr>
            <a:endParaRPr lang="es-ES" dirty="0" smtClean="0"/>
          </a:p>
        </p:txBody>
      </p:sp>
      <p:sp>
        <p:nvSpPr>
          <p:cNvPr id="4" name="Slide Number Placeholder 3"/>
          <p:cNvSpPr>
            <a:spLocks noGrp="1"/>
          </p:cNvSpPr>
          <p:nvPr>
            <p:ph type="sldNum" sz="quarter" idx="10"/>
          </p:nvPr>
        </p:nvSpPr>
        <p:spPr/>
        <p:txBody>
          <a:bodyPr/>
          <a:lstStyle/>
          <a:p>
            <a:fld id="{9800740D-4B26-445F-9594-4D6AFD6BF90E}" type="slidenum">
              <a:rPr lang="es-ES_tradnl" smtClean="0"/>
              <a:pPr/>
              <a:t>13</a:t>
            </a:fld>
            <a:endParaRPr lang="es-ES_tradnl" dirty="0"/>
          </a:p>
        </p:txBody>
      </p:sp>
    </p:spTree>
    <p:extLst>
      <p:ext uri="{BB962C8B-B14F-4D97-AF65-F5344CB8AC3E}">
        <p14:creationId xmlns:p14="http://schemas.microsoft.com/office/powerpoint/2010/main" val="218110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9800740D-4B26-445F-9594-4D6AFD6BF90E}" type="slidenum">
              <a:rPr lang="es-ES_tradnl" smtClean="0"/>
              <a:pPr/>
              <a:t>15</a:t>
            </a:fld>
            <a:endParaRPr lang="es-ES_tradnl" dirty="0"/>
          </a:p>
        </p:txBody>
      </p:sp>
    </p:spTree>
    <p:extLst>
      <p:ext uri="{BB962C8B-B14F-4D97-AF65-F5344CB8AC3E}">
        <p14:creationId xmlns:p14="http://schemas.microsoft.com/office/powerpoint/2010/main" val="355206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00740D-4B26-445F-9594-4D6AFD6BF90E}" type="slidenum">
              <a:rPr lang="es-ES_tradnl" smtClean="0"/>
              <a:pPr/>
              <a:t>16</a:t>
            </a:fld>
            <a:endParaRPr lang="es-ES_tradnl" dirty="0"/>
          </a:p>
        </p:txBody>
      </p:sp>
    </p:spTree>
    <p:extLst>
      <p:ext uri="{BB962C8B-B14F-4D97-AF65-F5344CB8AC3E}">
        <p14:creationId xmlns:p14="http://schemas.microsoft.com/office/powerpoint/2010/main" val="76459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7959" indent="-227959">
              <a:buFontTx/>
              <a:buNone/>
            </a:pPr>
            <a:endParaRPr lang="en-US" dirty="0" smtClean="0">
              <a:latin typeface="Futura Book"/>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Futura Book"/>
              </a:defRPr>
            </a:lvl1pPr>
            <a:lvl2pPr marL="751304" indent="-288963" eaLnBrk="0" hangingPunct="0">
              <a:defRPr>
                <a:solidFill>
                  <a:schemeClr val="tx1"/>
                </a:solidFill>
                <a:latin typeface="Futura Book"/>
              </a:defRPr>
            </a:lvl2pPr>
            <a:lvl3pPr marL="1155852" indent="-231170" eaLnBrk="0" hangingPunct="0">
              <a:defRPr>
                <a:solidFill>
                  <a:schemeClr val="tx1"/>
                </a:solidFill>
                <a:latin typeface="Futura Book"/>
              </a:defRPr>
            </a:lvl3pPr>
            <a:lvl4pPr marL="1618192" indent="-231170" eaLnBrk="0" hangingPunct="0">
              <a:defRPr>
                <a:solidFill>
                  <a:schemeClr val="tx1"/>
                </a:solidFill>
                <a:latin typeface="Futura Book"/>
              </a:defRPr>
            </a:lvl4pPr>
            <a:lvl5pPr marL="2080534" indent="-231170" eaLnBrk="0" hangingPunct="0">
              <a:defRPr>
                <a:solidFill>
                  <a:schemeClr val="tx1"/>
                </a:solidFill>
                <a:latin typeface="Futura Book"/>
              </a:defRPr>
            </a:lvl5pPr>
            <a:lvl6pPr marL="2542875" indent="-231170" eaLnBrk="0" fontAlgn="base" hangingPunct="0">
              <a:spcBef>
                <a:spcPct val="0"/>
              </a:spcBef>
              <a:spcAft>
                <a:spcPct val="0"/>
              </a:spcAft>
              <a:defRPr>
                <a:solidFill>
                  <a:schemeClr val="tx1"/>
                </a:solidFill>
                <a:latin typeface="Futura Book"/>
              </a:defRPr>
            </a:lvl6pPr>
            <a:lvl7pPr marL="3005214" indent="-231170" eaLnBrk="0" fontAlgn="base" hangingPunct="0">
              <a:spcBef>
                <a:spcPct val="0"/>
              </a:spcBef>
              <a:spcAft>
                <a:spcPct val="0"/>
              </a:spcAft>
              <a:defRPr>
                <a:solidFill>
                  <a:schemeClr val="tx1"/>
                </a:solidFill>
                <a:latin typeface="Futura Book"/>
              </a:defRPr>
            </a:lvl7pPr>
            <a:lvl8pPr marL="3467556" indent="-231170" eaLnBrk="0" fontAlgn="base" hangingPunct="0">
              <a:spcBef>
                <a:spcPct val="0"/>
              </a:spcBef>
              <a:spcAft>
                <a:spcPct val="0"/>
              </a:spcAft>
              <a:defRPr>
                <a:solidFill>
                  <a:schemeClr val="tx1"/>
                </a:solidFill>
                <a:latin typeface="Futura Book"/>
              </a:defRPr>
            </a:lvl8pPr>
            <a:lvl9pPr marL="3929897" indent="-231170" eaLnBrk="0" fontAlgn="base" hangingPunct="0">
              <a:spcBef>
                <a:spcPct val="0"/>
              </a:spcBef>
              <a:spcAft>
                <a:spcPct val="0"/>
              </a:spcAft>
              <a:defRPr>
                <a:solidFill>
                  <a:schemeClr val="tx1"/>
                </a:solidFill>
                <a:latin typeface="Futura Book"/>
              </a:defRPr>
            </a:lvl9pPr>
          </a:lstStyle>
          <a:p>
            <a:pPr eaLnBrk="1" hangingPunct="1"/>
            <a:fld id="{2423EB7F-172D-48C3-992A-1D8EC92B03D3}" type="slidenum">
              <a:rPr lang="es-ES_tradnl" smtClean="0"/>
              <a:pPr eaLnBrk="1" hangingPunct="1"/>
              <a:t>17</a:t>
            </a:fld>
            <a:endParaRPr lang="es-ES_tradnl" dirty="0" smtClean="0"/>
          </a:p>
        </p:txBody>
      </p:sp>
    </p:spTree>
    <p:extLst>
      <p:ext uri="{BB962C8B-B14F-4D97-AF65-F5344CB8AC3E}">
        <p14:creationId xmlns:p14="http://schemas.microsoft.com/office/powerpoint/2010/main" val="387618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Futura Book"/>
              </a:rPr>
              <a:t>NIST SCO supports</a:t>
            </a:r>
            <a:r>
              <a:rPr lang="en-US" baseline="0" dirty="0" smtClean="0">
                <a:latin typeface="Futura Book"/>
              </a:rPr>
              <a:t> the development of responder standards for two organizations: </a:t>
            </a:r>
          </a:p>
          <a:p>
            <a:pPr marL="228574" indent="-228574" eaLnBrk="1" hangingPunct="1">
              <a:buFont typeface="+mj-lt"/>
              <a:buAutoNum type="arabicPeriod"/>
            </a:pPr>
            <a:r>
              <a:rPr lang="en-US" baseline="0" dirty="0" smtClean="0">
                <a:latin typeface="Futura Book"/>
              </a:rPr>
              <a:t>National Institute of Justice (NIJ) and US Army: </a:t>
            </a:r>
          </a:p>
          <a:p>
            <a:pPr marL="628579" lvl="1" indent="-171431" eaLnBrk="1" hangingPunct="1">
              <a:buFont typeface="Arial" panose="020B0604020202020204" pitchFamily="34" charset="0"/>
              <a:buChar char="•"/>
            </a:pPr>
            <a:r>
              <a:rPr lang="en-US" baseline="0" dirty="0" smtClean="0">
                <a:latin typeface="Futura Book"/>
              </a:rPr>
              <a:t>NIJ publishes performance standards for law enforcement and corrections, including ballistic- and stab-resistant body armor standards, bomb suit standards, license plate reader standards.  NIST supports development of all NIJ standards but is instrumental in helping NIJ to move standards into private-sector SDOs. The first effort is to separate the NIJ ballistic-resistant body armor standard into stand-alone test method, guides, and practices and publish those through ASTM; the next version of the NIJ standard will reference the ASTM methods</a:t>
            </a:r>
          </a:p>
          <a:p>
            <a:pPr marL="628579" lvl="1" indent="-171431" eaLnBrk="1" hangingPunct="1">
              <a:buFont typeface="Arial" panose="020B0604020202020204" pitchFamily="34" charset="0"/>
              <a:buChar char="•"/>
            </a:pPr>
            <a:r>
              <a:rPr lang="en-US" baseline="0" dirty="0" smtClean="0">
                <a:latin typeface="Futura Book"/>
              </a:rPr>
              <a:t>US Army also publishes standards for ballistic-resistant body armor, so we are collaborating with NIJ and the Army to harmonize test methods and practices, where practical.  Currently, 7 standards are being developed through this collaboration, and more are planned.</a:t>
            </a:r>
          </a:p>
          <a:p>
            <a:pPr marL="228574" indent="-228574" eaLnBrk="1" hangingPunct="1">
              <a:buFont typeface="+mj-lt"/>
              <a:buAutoNum type="arabicPeriod"/>
            </a:pPr>
            <a:r>
              <a:rPr lang="en-US" baseline="0" dirty="0" smtClean="0">
                <a:latin typeface="Futura Book"/>
              </a:rPr>
              <a:t>InterAgency Board: </a:t>
            </a:r>
            <a:r>
              <a:rPr lang="en-US" dirty="0"/>
              <a:t>The InterAgency Board (IAB) is a collaborative panel of first responders, federal employees, and subject matter experts representing a wide array of technical expertise. Its purpose is to provide a structured forum for the exchange of ideas to improve the nation’s ability to prepare for and respond safely to emergencies, disasters, and other critical incidents. A significant component of its mission is to facilitate development of standards for the responder community.  </a:t>
            </a:r>
            <a:r>
              <a:rPr lang="en-US"/>
              <a:t>NIST SCO is supporting the development of many new training and equipment standards for the IAB.</a:t>
            </a:r>
            <a:endParaRPr lang="en-US" smtClean="0">
              <a:latin typeface="Futura Book"/>
            </a:endParaRPr>
          </a:p>
        </p:txBody>
      </p:sp>
      <p:sp>
        <p:nvSpPr>
          <p:cNvPr id="4" name="Slide Number Placeholder 3"/>
          <p:cNvSpPr>
            <a:spLocks noGrp="1"/>
          </p:cNvSpPr>
          <p:nvPr>
            <p:ph type="sldNum" sz="quarter" idx="10"/>
          </p:nvPr>
        </p:nvSpPr>
        <p:spPr/>
        <p:txBody>
          <a:bodyPr/>
          <a:lstStyle/>
          <a:p>
            <a:fld id="{D6B9FDDB-7C81-4231-AA1E-A04BC2558F8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2334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97"/>
            <a:r>
              <a:rPr lang="en-US" dirty="0" smtClean="0">
                <a:solidFill>
                  <a:schemeClr val="accent5">
                    <a:lumMod val="50000"/>
                  </a:schemeClr>
                </a:solidFill>
                <a:cs typeface="Arial" pitchFamily="34" charset="0"/>
              </a:rPr>
              <a:t>800 + laboratories accredited by the National Voluntary Laboratory</a:t>
            </a:r>
            <a:r>
              <a:rPr lang="en-US" baseline="0" dirty="0" smtClean="0">
                <a:solidFill>
                  <a:schemeClr val="accent5">
                    <a:lumMod val="50000"/>
                  </a:schemeClr>
                </a:solidFill>
                <a:cs typeface="Arial" pitchFamily="34" charset="0"/>
              </a:rPr>
              <a:t> Accreditation Program (</a:t>
            </a:r>
            <a:r>
              <a:rPr lang="en-US" dirty="0" smtClean="0">
                <a:solidFill>
                  <a:schemeClr val="accent5">
                    <a:lumMod val="50000"/>
                  </a:schemeClr>
                </a:solidFill>
                <a:cs typeface="Arial" pitchFamily="34" charset="0"/>
              </a:rPr>
              <a:t>NVLAP)</a:t>
            </a:r>
          </a:p>
          <a:p>
            <a:endParaRPr lang="en-US" dirty="0"/>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19</a:t>
            </a:fld>
            <a:endParaRPr lang="es-ES_tradnl" dirty="0"/>
          </a:p>
        </p:txBody>
      </p:sp>
    </p:spTree>
    <p:extLst>
      <p:ext uri="{BB962C8B-B14F-4D97-AF65-F5344CB8AC3E}">
        <p14:creationId xmlns:p14="http://schemas.microsoft.com/office/powerpoint/2010/main" val="247425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20</a:t>
            </a:fld>
            <a:endParaRPr lang="es-ES_tradnl" dirty="0"/>
          </a:p>
        </p:txBody>
      </p:sp>
    </p:spTree>
    <p:extLst>
      <p:ext uri="{BB962C8B-B14F-4D97-AF65-F5344CB8AC3E}">
        <p14:creationId xmlns:p14="http://schemas.microsoft.com/office/powerpoint/2010/main" val="150278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8380" lvl="1" indent="-169970" defTabSz="898187">
              <a:spcBef>
                <a:spcPts val="492"/>
              </a:spcBef>
              <a:spcAft>
                <a:spcPts val="492"/>
              </a:spcAft>
              <a:buClr>
                <a:schemeClr val="accent5">
                  <a:lumMod val="50000"/>
                </a:schemeClr>
              </a:buClr>
              <a:buSzPct val="80000"/>
              <a:buFont typeface="Wingdings" pitchFamily="2" charset="2"/>
              <a:buChar char="§"/>
              <a:defRPr/>
            </a:pPr>
            <a:r>
              <a:rPr lang="en-US" dirty="0">
                <a:solidFill>
                  <a:schemeClr val="tx1">
                    <a:lumMod val="65000"/>
                    <a:lumOff val="35000"/>
                  </a:schemeClr>
                </a:solidFill>
              </a:rPr>
              <a:t>Estimated that 80% of global merchandise trade is influenced by testing and other measurement-related requirements of regulations and standards</a:t>
            </a:r>
            <a:endParaRPr lang="en-US" b="0" dirty="0" smtClean="0">
              <a:solidFill>
                <a:schemeClr val="accent5">
                  <a:lumMod val="50000"/>
                </a:schemeClr>
              </a:solidFill>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DF01EC-B24F-4CBC-A883-D0D8E2876EEF}" type="slidenum">
              <a:rPr lang="en-US" smtClean="0"/>
              <a:pPr/>
              <a:t>2</a:t>
            </a:fld>
            <a:endParaRPr lang="en-US"/>
          </a:p>
        </p:txBody>
      </p:sp>
    </p:spTree>
    <p:extLst>
      <p:ext uri="{BB962C8B-B14F-4D97-AF65-F5344CB8AC3E}">
        <p14:creationId xmlns:p14="http://schemas.microsoft.com/office/powerpoint/2010/main" val="669263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06"/>
            <a:r>
              <a:rPr lang="en-US" dirty="0" smtClean="0"/>
              <a:t>Stevens’ describes</a:t>
            </a:r>
            <a:r>
              <a:rPr lang="en-US" baseline="0" dirty="0" smtClean="0"/>
              <a:t> the Design Spine </a:t>
            </a:r>
            <a:r>
              <a:rPr lang="en-US" dirty="0"/>
              <a:t>as a unique and innovative way to motivate students to think more seriously about standards in their technical work at Stevens and throughout their careers.</a:t>
            </a:r>
          </a:p>
          <a:p>
            <a:endParaRPr lang="en-US" dirty="0"/>
          </a:p>
        </p:txBody>
      </p:sp>
      <p:sp>
        <p:nvSpPr>
          <p:cNvPr id="4" name="Slide Number Placeholder 3"/>
          <p:cNvSpPr>
            <a:spLocks noGrp="1"/>
          </p:cNvSpPr>
          <p:nvPr>
            <p:ph type="sldNum" sz="quarter" idx="10"/>
          </p:nvPr>
        </p:nvSpPr>
        <p:spPr/>
        <p:txBody>
          <a:bodyPr/>
          <a:lstStyle/>
          <a:p>
            <a:fld id="{081966F1-3754-487C-9F78-8D734535B5F3}" type="slidenum">
              <a:rPr lang="en-US" smtClean="0"/>
              <a:t>21</a:t>
            </a:fld>
            <a:endParaRPr lang="en-US" dirty="0"/>
          </a:p>
        </p:txBody>
      </p:sp>
    </p:spTree>
    <p:extLst>
      <p:ext uri="{BB962C8B-B14F-4D97-AF65-F5344CB8AC3E}">
        <p14:creationId xmlns:p14="http://schemas.microsoft.com/office/powerpoint/2010/main" val="163618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to coordinate the use by Federal agencies of private sector standards, emphasizing where possible the use of standards developed by private, consensus organizations;'.</a:t>
            </a:r>
            <a:br>
              <a:rPr lang="en-US" b="1" dirty="0">
                <a:latin typeface="+mn-lt"/>
              </a:rPr>
            </a:br>
            <a:endParaRPr lang="en-US" b="1" dirty="0">
              <a:latin typeface="+mn-lt"/>
            </a:endParaRPr>
          </a:p>
          <a:p>
            <a:r>
              <a:rPr lang="en-US" b="1" dirty="0">
                <a:latin typeface="+mn-lt"/>
              </a:rPr>
              <a:t>to coordinate Federal, State, and local technical standards activities and conformity assessment activities, with private sector technical standards activities and conformity assessment activities, with the goal of eliminating unnecessary duplication and complexity in the development and promulgation of conformity assessment requirements and measures.</a:t>
            </a:r>
          </a:p>
          <a:p>
            <a:endParaRPr lang="en-US" b="1" dirty="0">
              <a:latin typeface="+mn-lt"/>
            </a:endParaRPr>
          </a:p>
          <a:p>
            <a:r>
              <a:rPr lang="en-US" b="1" dirty="0">
                <a:solidFill>
                  <a:srgbClr val="FF0000"/>
                </a:solidFill>
                <a:latin typeface="+mn-lt"/>
              </a:rPr>
              <a:t>Federal agencies and departments shall consult with voluntary, private sector, consensus standards bodies and shall, when such participation is in the public interest and is compatible with agency and departmental missions, authorities, priorities, and budget resources, participate with such bodies in the development of technical standards.</a:t>
            </a:r>
            <a:r>
              <a:rPr lang="en-US" sz="1400" b="1" dirty="0">
                <a:solidFill>
                  <a:srgbClr val="FF0000"/>
                </a:solidFill>
                <a:latin typeface="+mn-lt"/>
              </a:rPr>
              <a:t/>
            </a:r>
            <a:br>
              <a:rPr lang="en-US" sz="1400" b="1" dirty="0">
                <a:solidFill>
                  <a:srgbClr val="FF0000"/>
                </a:solidFill>
                <a:latin typeface="+mn-lt"/>
              </a:rPr>
            </a:br>
            <a:endParaRPr lang="en-US" b="1" dirty="0">
              <a:latin typeface="+mn-lt"/>
            </a:endParaRPr>
          </a:p>
          <a:p>
            <a:endParaRPr lang="en-US" b="1" dirty="0">
              <a:latin typeface="+mn-lt"/>
            </a:endParaRPr>
          </a:p>
          <a:p>
            <a:r>
              <a:rPr lang="en-US" b="1" dirty="0">
                <a:latin typeface="+mn-lt"/>
              </a:rPr>
              <a:t>SEC. 12</a:t>
            </a:r>
            <a:r>
              <a:rPr lang="en-US" dirty="0">
                <a:latin typeface="+mn-lt"/>
              </a:rPr>
              <a:t>. STANDARDS CONFORMITY.</a:t>
            </a:r>
            <a:br>
              <a:rPr lang="en-US" dirty="0">
                <a:latin typeface="+mn-lt"/>
              </a:rPr>
            </a:br>
            <a:r>
              <a:rPr lang="en-US" dirty="0">
                <a:latin typeface="+mn-lt"/>
              </a:rPr>
              <a:t>(a) USE OF STANDARDS- Section 2(b) of the National Institute of Standards and Technology Act (15 U.S.C. 272(b)) is amended--</a:t>
            </a:r>
            <a:br>
              <a:rPr lang="en-US" dirty="0">
                <a:latin typeface="+mn-lt"/>
              </a:rPr>
            </a:br>
            <a:r>
              <a:rPr lang="en-US" dirty="0">
                <a:latin typeface="+mn-lt"/>
              </a:rPr>
              <a:t>(1) in paragraph (2), by striking `, including comparing standards' and all that follows through `Federal Government';</a:t>
            </a:r>
            <a:br>
              <a:rPr lang="en-US" dirty="0">
                <a:latin typeface="+mn-lt"/>
              </a:rPr>
            </a:br>
            <a:r>
              <a:rPr lang="en-US" dirty="0">
                <a:latin typeface="+mn-lt"/>
              </a:rPr>
              <a:t>(2) by </a:t>
            </a:r>
            <a:r>
              <a:rPr lang="en-US" dirty="0" err="1">
                <a:latin typeface="+mn-lt"/>
              </a:rPr>
              <a:t>redesignating</a:t>
            </a:r>
            <a:r>
              <a:rPr lang="en-US" dirty="0">
                <a:latin typeface="+mn-lt"/>
              </a:rPr>
              <a:t> paragraphs (3) through (11) as paragraphs (4) through (12), respectively; and</a:t>
            </a:r>
            <a:br>
              <a:rPr lang="en-US" dirty="0">
                <a:latin typeface="+mn-lt"/>
              </a:rPr>
            </a:br>
            <a:r>
              <a:rPr lang="en-US" dirty="0">
                <a:latin typeface="+mn-lt"/>
              </a:rPr>
              <a:t>(3) by inserting after paragraph (2) the following new paragraph:</a:t>
            </a:r>
            <a:br>
              <a:rPr lang="en-US" dirty="0">
                <a:latin typeface="+mn-lt"/>
              </a:rPr>
            </a:br>
            <a:r>
              <a:rPr lang="en-US" dirty="0">
                <a:latin typeface="+mn-lt"/>
              </a:rPr>
              <a:t>`(3) to compare standards used in scientific investigations, engineering, manufacturing, commerce, industry, and educational institutions with the standards adopted or recognized by the Federal Government and </a:t>
            </a:r>
            <a:r>
              <a:rPr lang="en-US" b="1" dirty="0">
                <a:latin typeface="+mn-lt"/>
              </a:rPr>
              <a:t>to coordinate the use by Federal agencies of private sector standards, emphasizing where possible the use of standards developed by private, consensus organizations;'.</a:t>
            </a:r>
            <a:br>
              <a:rPr lang="en-US" b="1" dirty="0">
                <a:latin typeface="+mn-lt"/>
              </a:rPr>
            </a:br>
            <a:r>
              <a:rPr lang="en-US" dirty="0">
                <a:latin typeface="+mn-lt"/>
              </a:rPr>
              <a:t>(b) CONFORMITY ASSESSMENT ACTIVITIES- Section 2(b) of the National Institute of Standards and Technology Act (15 U.S.C. 272(b)) is amended--</a:t>
            </a:r>
            <a:br>
              <a:rPr lang="en-US" dirty="0">
                <a:latin typeface="+mn-lt"/>
              </a:rPr>
            </a:br>
            <a:r>
              <a:rPr lang="en-US" dirty="0">
                <a:latin typeface="+mn-lt"/>
              </a:rPr>
              <a:t>(1) by striking `and' at the end of paragraph (11), as so </a:t>
            </a:r>
            <a:r>
              <a:rPr lang="en-US" dirty="0" err="1">
                <a:latin typeface="+mn-lt"/>
              </a:rPr>
              <a:t>redesignated</a:t>
            </a:r>
            <a:r>
              <a:rPr lang="en-US" dirty="0">
                <a:latin typeface="+mn-lt"/>
              </a:rPr>
              <a:t> by subsection (a)(2) of this section;</a:t>
            </a:r>
            <a:br>
              <a:rPr lang="en-US" dirty="0">
                <a:latin typeface="+mn-lt"/>
              </a:rPr>
            </a:br>
            <a:r>
              <a:rPr lang="en-US" dirty="0">
                <a:latin typeface="+mn-lt"/>
              </a:rPr>
              <a:t>(2) by striking the period at the end of paragraph (12), as so </a:t>
            </a:r>
            <a:r>
              <a:rPr lang="en-US" dirty="0" err="1">
                <a:latin typeface="+mn-lt"/>
              </a:rPr>
              <a:t>redesignated</a:t>
            </a:r>
            <a:r>
              <a:rPr lang="en-US" dirty="0">
                <a:latin typeface="+mn-lt"/>
              </a:rPr>
              <a:t> by subsection (a)(2) of this section, and inserting in lieu thereof `; and'; and</a:t>
            </a:r>
            <a:br>
              <a:rPr lang="en-US" dirty="0">
                <a:latin typeface="+mn-lt"/>
              </a:rPr>
            </a:br>
            <a:r>
              <a:rPr lang="en-US" dirty="0">
                <a:latin typeface="+mn-lt"/>
              </a:rPr>
              <a:t>(3) by adding at the end the following new paragraph:</a:t>
            </a:r>
            <a:br>
              <a:rPr lang="en-US" dirty="0">
                <a:latin typeface="+mn-lt"/>
              </a:rPr>
            </a:br>
            <a:r>
              <a:rPr lang="en-US" dirty="0">
                <a:latin typeface="+mn-lt"/>
              </a:rPr>
              <a:t>`(13</a:t>
            </a:r>
            <a:r>
              <a:rPr lang="en-US" sz="1600" b="1" dirty="0">
                <a:latin typeface="+mn-lt"/>
              </a:rPr>
              <a:t>) to coordinate Federal, State, and local technical standards activities and conformity assessment activities, with private sector technical standards activities and conformity assessment activities, with the goal of eliminating unnecessary duplication and complexity in the development and promulgation of conformity assessment requirements and measures.'.</a:t>
            </a:r>
            <a:br>
              <a:rPr lang="en-US" sz="1600" b="1" dirty="0">
                <a:latin typeface="+mn-lt"/>
              </a:rPr>
            </a:br>
            <a:r>
              <a:rPr lang="en-US" dirty="0">
                <a:latin typeface="+mn-lt"/>
              </a:rPr>
              <a:t>(c) TRANSMITTAL OF PLAN TO CONGRESS- The National Institute of Standards and Technology shall, within 90 days after the date of enactment of this Act, transmit to the Congress a plan for implementing the amendments made by this section.</a:t>
            </a:r>
            <a:br>
              <a:rPr lang="en-US" dirty="0">
                <a:latin typeface="+mn-lt"/>
              </a:rPr>
            </a:br>
            <a:r>
              <a:rPr lang="en-US" sz="1400" dirty="0">
                <a:latin typeface="+mn-lt"/>
              </a:rPr>
              <a:t>(</a:t>
            </a:r>
            <a:r>
              <a:rPr lang="en-US" sz="1400" dirty="0">
                <a:solidFill>
                  <a:srgbClr val="FF0000"/>
                </a:solidFill>
                <a:latin typeface="+mn-lt"/>
              </a:rPr>
              <a:t>d) UTILIZATION OF CONSENSUS TECHNICAL STANDARDS BY FEDERAL AGENCIES; REPORTS-</a:t>
            </a:r>
            <a:br>
              <a:rPr lang="en-US" sz="1400" dirty="0">
                <a:solidFill>
                  <a:srgbClr val="FF0000"/>
                </a:solidFill>
                <a:latin typeface="+mn-lt"/>
              </a:rPr>
            </a:br>
            <a:r>
              <a:rPr lang="en-US" sz="1400" dirty="0">
                <a:solidFill>
                  <a:srgbClr val="FF0000"/>
                </a:solidFill>
                <a:latin typeface="+mn-lt"/>
              </a:rPr>
              <a:t>(1) IN GENERAL- Except as provided in paragraph (3) of this subsection, all Federal agencies and departments shall use technical standards that are developed or adopted by voluntary consensus standards bodies, using such technical standards as a means to carry out policy objectives or activities determined by the agencies and departments.</a:t>
            </a:r>
            <a:br>
              <a:rPr lang="en-US" sz="1400" dirty="0">
                <a:solidFill>
                  <a:srgbClr val="FF0000"/>
                </a:solidFill>
                <a:latin typeface="+mn-lt"/>
              </a:rPr>
            </a:br>
            <a:r>
              <a:rPr lang="en-US" sz="1400" dirty="0">
                <a:solidFill>
                  <a:srgbClr val="FF0000"/>
                </a:solidFill>
                <a:latin typeface="+mn-lt"/>
              </a:rPr>
              <a:t>(2) CONSULTATION; PARTICIPATION- In carrying out paragraph (1) of this subsection, </a:t>
            </a:r>
            <a:r>
              <a:rPr lang="en-US" sz="1400" b="1" dirty="0">
                <a:solidFill>
                  <a:srgbClr val="FF0000"/>
                </a:solidFill>
                <a:latin typeface="+mn-lt"/>
              </a:rPr>
              <a:t>Federal agencies and departments shall consult with voluntary, private sector, consensus standards bodies and shall, when such participation is in the public interest and is compatible with agency and departmental missions, authorities, priorities, and budget resources, participate with such bodies in the development of technical standards.</a:t>
            </a:r>
            <a:r>
              <a:rPr lang="en-US" sz="1600" b="1" dirty="0">
                <a:solidFill>
                  <a:srgbClr val="FF0000"/>
                </a:solidFill>
                <a:latin typeface="+mn-lt"/>
              </a:rPr>
              <a:t/>
            </a:r>
            <a:br>
              <a:rPr lang="en-US" sz="1600" b="1" dirty="0">
                <a:solidFill>
                  <a:srgbClr val="FF0000"/>
                </a:solidFill>
                <a:latin typeface="+mn-lt"/>
              </a:rPr>
            </a:br>
            <a:r>
              <a:rPr lang="en-US" dirty="0">
                <a:latin typeface="+mn-lt"/>
              </a:rPr>
              <a:t>(3) EXCEPTION- If compliance with paragraph (1) of this subsection is inconsistent with applicable law or otherwise impractical, a Federal agency or department may elect to use technical standards that are not developed or adopted by voluntary consensus standards bodies if the head of each such agency or department transmits to the Office of Management and Budget an explanation of the reasons for using such standards. Each year, beginning with fiscal year 1997, the Office of Management and Budget shall transmit to Congress and its committees a report summarizing all explanations received in the preceding year under this paragraph.</a:t>
            </a:r>
            <a:br>
              <a:rPr lang="en-US" dirty="0">
                <a:latin typeface="+mn-lt"/>
              </a:rPr>
            </a:br>
            <a:r>
              <a:rPr lang="en-US" dirty="0">
                <a:latin typeface="+mn-lt"/>
              </a:rPr>
              <a:t>(4) DEFINITION OF TECHNICAL STANDARDS- As used in this subsection, the term `technical standards' means performance-based or design-specific technical specifications and related management systems practices.</a:t>
            </a:r>
          </a:p>
        </p:txBody>
      </p:sp>
      <p:sp>
        <p:nvSpPr>
          <p:cNvPr id="4" name="Slide Number Placeholder 3"/>
          <p:cNvSpPr>
            <a:spLocks noGrp="1"/>
          </p:cNvSpPr>
          <p:nvPr>
            <p:ph type="sldNum" sz="quarter" idx="10"/>
          </p:nvPr>
        </p:nvSpPr>
        <p:spPr/>
        <p:txBody>
          <a:bodyPr/>
          <a:lstStyle/>
          <a:p>
            <a:pPr>
              <a:defRPr/>
            </a:pPr>
            <a:fld id="{A6A9BBAE-BC23-4BF1-B5FB-DBA3A1E25222}"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72536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itchFamily="34" charset="0"/>
              <a:buChar char="•"/>
            </a:pPr>
            <a:r>
              <a:rPr lang="en-US" sz="1200" dirty="0" smtClean="0"/>
              <a:t>Each participant assumes a role in a fictional scenario.  </a:t>
            </a:r>
          </a:p>
          <a:p>
            <a:pPr algn="l">
              <a:buFont typeface="Arial" pitchFamily="34" charset="0"/>
              <a:buChar char="•"/>
            </a:pPr>
            <a:r>
              <a:rPr lang="en-US" sz="1200" dirty="0" smtClean="0"/>
              <a:t>Participants represent private sector, government, and NGOs and try to negotiate the best standards “deal” based on their special interests. </a:t>
            </a:r>
          </a:p>
          <a:p>
            <a:pPr algn="l">
              <a:buFont typeface="Arial" pitchFamily="34" charset="0"/>
              <a:buChar char="•"/>
            </a:pPr>
            <a:r>
              <a:rPr lang="en-US" sz="1200" dirty="0" smtClean="0"/>
              <a:t>Provides an interactive, realistic, and exciting learning environment for standards education. </a:t>
            </a:r>
          </a:p>
          <a:p>
            <a:endParaRPr lang="en-US" b="1" dirty="0"/>
          </a:p>
        </p:txBody>
      </p:sp>
      <p:sp>
        <p:nvSpPr>
          <p:cNvPr id="4" name="Slide Number Placeholder 3"/>
          <p:cNvSpPr>
            <a:spLocks noGrp="1"/>
          </p:cNvSpPr>
          <p:nvPr>
            <p:ph type="sldNum" sz="quarter" idx="10"/>
          </p:nvPr>
        </p:nvSpPr>
        <p:spPr/>
        <p:txBody>
          <a:bodyPr/>
          <a:lstStyle/>
          <a:p>
            <a:pPr>
              <a:defRPr/>
            </a:pPr>
            <a:fld id="{A6A9BBAE-BC23-4BF1-B5FB-DBA3A1E2522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52962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24</a:t>
            </a:fld>
            <a:endParaRPr lang="es-ES_tradnl" dirty="0"/>
          </a:p>
        </p:txBody>
      </p:sp>
    </p:spTree>
    <p:extLst>
      <p:ext uri="{BB962C8B-B14F-4D97-AF65-F5344CB8AC3E}">
        <p14:creationId xmlns:p14="http://schemas.microsoft.com/office/powerpoint/2010/main" val="358973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eaLnBrk="1" hangingPunct="1"/>
            <a:endParaRPr lang="en-US" dirty="0" smtClean="0">
              <a:latin typeface="Futura Book"/>
            </a:endParaRPr>
          </a:p>
        </p:txBody>
      </p:sp>
      <p:sp>
        <p:nvSpPr>
          <p:cNvPr id="17411" name="Slide Number Placeholder 3"/>
          <p:cNvSpPr>
            <a:spLocks noGrp="1"/>
          </p:cNvSpPr>
          <p:nvPr>
            <p:ph type="sldNum" sz="quarter" idx="5"/>
          </p:nvPr>
        </p:nvSpPr>
        <p:spPr>
          <a:noFill/>
        </p:spPr>
        <p:txBody>
          <a:bodyPr/>
          <a:lstStyle/>
          <a:p>
            <a:fld id="{266200E0-8D06-431A-8253-A2D39DA63AF1}" type="slidenum">
              <a:rPr lang="es-ES_tradnl" smtClean="0">
                <a:latin typeface="Futura Book"/>
              </a:rPr>
              <a:pPr/>
              <a:t>3</a:t>
            </a:fld>
            <a:endParaRPr lang="es-ES_tradnl" dirty="0" smtClean="0">
              <a:latin typeface="Futura Book"/>
            </a:endParaRPr>
          </a:p>
        </p:txBody>
      </p:sp>
    </p:spTree>
    <p:extLst>
      <p:ext uri="{BB962C8B-B14F-4D97-AF65-F5344CB8AC3E}">
        <p14:creationId xmlns:p14="http://schemas.microsoft.com/office/powerpoint/2010/main" val="102954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303">
              <a:spcBef>
                <a:spcPts val="601"/>
              </a:spcBef>
              <a:spcAft>
                <a:spcPts val="601"/>
              </a:spcAft>
              <a:defRPr/>
            </a:pPr>
            <a:r>
              <a:rPr lang="en-US" sz="2000" dirty="0"/>
              <a:t>SCO staff works closely with U.S. industry, standards developers, other government agencies, and leaders in the global standards community to build a standards infrastructure that supports innovation and creates opportunities for business to thrive. Customers include USG agencies carrying out regulatory, procurement and Federal assistance missions</a:t>
            </a:r>
          </a:p>
          <a:p>
            <a:pPr>
              <a:spcBef>
                <a:spcPts val="0"/>
              </a:spcBef>
              <a:defRPr/>
            </a:pPr>
            <a:endParaRPr lang="en-US" sz="2000" dirty="0"/>
          </a:p>
          <a:p>
            <a:pPr>
              <a:spcBef>
                <a:spcPts val="0"/>
              </a:spcBef>
              <a:buFont typeface="Arial" pitchFamily="34" charset="0"/>
              <a:buChar char="•"/>
            </a:pPr>
            <a:r>
              <a:rPr lang="en-US" sz="2000" dirty="0"/>
              <a:t>Under the National Technology Transfer and Advancement Act, SCO manages the assigned responsibility of coordinating federal, state, and local technical standards and conformity assessment activities, as well as coordinating with those activities in the private sector. </a:t>
            </a:r>
          </a:p>
          <a:p>
            <a:pPr>
              <a:spcBef>
                <a:spcPts val="0"/>
              </a:spcBef>
              <a:buFont typeface="Arial" pitchFamily="34" charset="0"/>
              <a:buChar char="•"/>
            </a:pPr>
            <a:endParaRPr lang="en-US" sz="2000" dirty="0"/>
          </a:p>
          <a:p>
            <a:pPr>
              <a:spcBef>
                <a:spcPts val="0"/>
              </a:spcBef>
              <a:buFont typeface="Arial" pitchFamily="34" charset="0"/>
              <a:buChar char="•"/>
              <a:defRPr/>
            </a:pPr>
            <a:r>
              <a:rPr lang="en-US" sz="1000" dirty="0"/>
              <a:t>NTTAA/A-119 direction that NIST coordinate standards and CA activities</a:t>
            </a:r>
          </a:p>
          <a:p>
            <a:pPr lvl="1">
              <a:spcBef>
                <a:spcPts val="0"/>
              </a:spcBef>
              <a:buFont typeface="Arial" pitchFamily="34" charset="0"/>
              <a:buChar char="•"/>
              <a:defRPr/>
            </a:pPr>
            <a:r>
              <a:rPr lang="en-US" sz="1000" dirty="0"/>
              <a:t>“…coordinate Federal, State, and local technical standards activities and conformity assessment activities, with private sector technical standards activities and conformity assessment activities, with the goal of eliminating unnecessary duplication and complexity in the development and promulgation of conformity assessment requirements and measures”</a:t>
            </a:r>
          </a:p>
          <a:p>
            <a:pPr>
              <a:spcBef>
                <a:spcPts val="0"/>
              </a:spcBef>
            </a:pPr>
            <a:endParaRPr lang="en-US" sz="2000" dirty="0"/>
          </a:p>
          <a:p>
            <a:pPr>
              <a:spcBef>
                <a:spcPts val="0"/>
              </a:spcBef>
              <a:buFont typeface="Arial" pitchFamily="34" charset="0"/>
              <a:buChar char="•"/>
            </a:pPr>
            <a:r>
              <a:rPr lang="en-US" sz="2000" dirty="0"/>
              <a:t> SCO actively monitors and participates in standards development and conformity assessment activities globally.</a:t>
            </a:r>
          </a:p>
          <a:p>
            <a:pPr>
              <a:spcBef>
                <a:spcPts val="0"/>
              </a:spcBef>
              <a:buFont typeface="Arial" pitchFamily="34" charset="0"/>
              <a:buChar char="•"/>
            </a:pPr>
            <a:endParaRPr lang="en-US" sz="2000" dirty="0">
              <a:solidFill>
                <a:srgbClr val="FF0000"/>
              </a:solidFill>
            </a:endParaRPr>
          </a:p>
          <a:p>
            <a:pPr defTabSz="915303">
              <a:spcBef>
                <a:spcPts val="0"/>
              </a:spcBef>
              <a:buFont typeface="Arial" pitchFamily="34" charset="0"/>
              <a:buChar char="•"/>
              <a:defRPr/>
            </a:pPr>
            <a:r>
              <a:rPr lang="en-US" sz="2000" dirty="0"/>
              <a:t> Our goal is to equip US industry with the standards-related </a:t>
            </a:r>
            <a:r>
              <a:rPr lang="en-US" sz="2000" b="1" dirty="0"/>
              <a:t>tools and information </a:t>
            </a:r>
            <a:r>
              <a:rPr lang="en-US" sz="2000" dirty="0"/>
              <a:t>necessary to effectively compete in the global marketplace </a:t>
            </a:r>
            <a:r>
              <a:rPr lang="en-US" sz="2000" b="1" dirty="0">
                <a:solidFill>
                  <a:srgbClr val="FF0000"/>
                </a:solidFill>
              </a:rPr>
              <a:t>OR</a:t>
            </a:r>
            <a:r>
              <a:rPr lang="en-US" sz="2000" dirty="0">
                <a:solidFill>
                  <a:srgbClr val="FF0000"/>
                </a:solidFill>
              </a:rPr>
              <a:t> </a:t>
            </a:r>
            <a:r>
              <a:rPr lang="en-US" sz="2000" dirty="0"/>
              <a:t>Equip US industry with standards-related </a:t>
            </a:r>
            <a:r>
              <a:rPr lang="en-US" sz="2000" b="1" dirty="0"/>
              <a:t>mechanisms, access and information needed to </a:t>
            </a:r>
            <a:r>
              <a:rPr lang="en-US" sz="2000" dirty="0"/>
              <a:t>effectively compete in the global marketplace</a:t>
            </a:r>
          </a:p>
          <a:p>
            <a:pPr>
              <a:spcBef>
                <a:spcPts val="0"/>
              </a:spcBef>
              <a:defRPr/>
            </a:pPr>
            <a:endParaRPr lang="en-US" sz="2000" dirty="0"/>
          </a:p>
          <a:p>
            <a:pPr>
              <a:spcBef>
                <a:spcPts val="601"/>
              </a:spcBef>
              <a:spcAft>
                <a:spcPts val="601"/>
              </a:spcAft>
            </a:pPr>
            <a:r>
              <a:rPr lang="en-US" sz="2000" dirty="0"/>
              <a:t>Standards solutions for national priorities</a:t>
            </a:r>
          </a:p>
          <a:p>
            <a:pPr marL="344828" lvl="1" indent="-173209">
              <a:spcBef>
                <a:spcPts val="501"/>
              </a:spcBef>
              <a:spcAft>
                <a:spcPts val="501"/>
              </a:spcAft>
              <a:buFont typeface="Wingdings" pitchFamily="2" charset="2"/>
              <a:buChar char="§"/>
            </a:pPr>
            <a:r>
              <a:rPr lang="en-US" sz="2000" dirty="0">
                <a:solidFill>
                  <a:schemeClr val="accent5">
                    <a:lumMod val="50000"/>
                  </a:schemeClr>
                </a:solidFill>
                <a:cs typeface="Arial" pitchFamily="34" charset="0"/>
              </a:rPr>
              <a:t>Smart Grid, electronic health records, cloud computing, forensics, etc.</a:t>
            </a:r>
          </a:p>
          <a:p>
            <a:pPr>
              <a:spcBef>
                <a:spcPts val="601"/>
              </a:spcBef>
              <a:spcAft>
                <a:spcPts val="601"/>
              </a:spcAft>
            </a:pPr>
            <a:endParaRPr lang="en-US" sz="2000" dirty="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5EF206CF-2F33-4E4F-884F-C3939958CEEA}" type="slidenum">
              <a:rPr lang="en-US" smtClean="0"/>
              <a:pPr>
                <a:defRPr/>
              </a:pPr>
              <a:t>4</a:t>
            </a:fld>
            <a:endParaRPr lang="en-US" dirty="0"/>
          </a:p>
        </p:txBody>
      </p:sp>
    </p:spTree>
    <p:extLst>
      <p:ext uri="{BB962C8B-B14F-4D97-AF65-F5344CB8AC3E}">
        <p14:creationId xmlns:p14="http://schemas.microsoft.com/office/powerpoint/2010/main" val="184120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buFont typeface="Arial" pitchFamily="34" charset="0"/>
              <a:buChar char="•"/>
              <a:defRPr/>
            </a:pPr>
            <a:r>
              <a:rPr lang="en-US" sz="1000" dirty="0"/>
              <a:t>Assist USG agencies in designing standards and conformity assessment policies and programs that meet their needs</a:t>
            </a:r>
          </a:p>
          <a:p>
            <a:pPr>
              <a:spcBef>
                <a:spcPts val="0"/>
              </a:spcBef>
              <a:buFont typeface="Arial" pitchFamily="34" charset="0"/>
              <a:buChar char="•"/>
              <a:defRPr/>
            </a:pPr>
            <a:r>
              <a:rPr lang="en-US" sz="1000" dirty="0"/>
              <a:t>Support/facilitate a favorable environment for U.S. industry competing in foreign markets</a:t>
            </a:r>
          </a:p>
          <a:p>
            <a:pPr lvl="1">
              <a:spcBef>
                <a:spcPts val="0"/>
              </a:spcBef>
              <a:buFont typeface="Arial" pitchFamily="34" charset="0"/>
              <a:buChar char="•"/>
              <a:defRPr/>
            </a:pPr>
            <a:r>
              <a:rPr lang="en-US" sz="1000" dirty="0"/>
              <a:t>In support of NIST’s mission to promote innovation and industrial competitiveness via documentary standards</a:t>
            </a:r>
          </a:p>
          <a:p>
            <a:pPr>
              <a:spcBef>
                <a:spcPts val="0"/>
              </a:spcBef>
              <a:buFont typeface="Arial" pitchFamily="34" charset="0"/>
              <a:buChar char="•"/>
              <a:defRPr/>
            </a:pPr>
            <a:r>
              <a:rPr lang="en-US" sz="1000" dirty="0"/>
              <a:t>Mechanisms:</a:t>
            </a:r>
          </a:p>
          <a:p>
            <a:pPr lvl="1">
              <a:spcBef>
                <a:spcPts val="0"/>
              </a:spcBef>
              <a:buFont typeface="Arial" pitchFamily="34" charset="0"/>
              <a:buChar char="•"/>
              <a:defRPr/>
            </a:pPr>
            <a:r>
              <a:rPr lang="en-US" sz="1000" dirty="0"/>
              <a:t>National Center for Standards and Certification Information</a:t>
            </a:r>
          </a:p>
          <a:p>
            <a:pPr lvl="1">
              <a:spcBef>
                <a:spcPts val="0"/>
              </a:spcBef>
              <a:buFont typeface="Arial" pitchFamily="34" charset="0"/>
              <a:buChar char="•"/>
              <a:defRPr/>
            </a:pPr>
            <a:r>
              <a:rPr lang="en-US" sz="1000" dirty="0"/>
              <a:t>Standards in Trade Workshops</a:t>
            </a:r>
          </a:p>
          <a:p>
            <a:pPr lvl="1">
              <a:spcBef>
                <a:spcPts val="0"/>
              </a:spcBef>
              <a:buFont typeface="Arial" pitchFamily="34" charset="0"/>
              <a:buChar char="•"/>
              <a:defRPr/>
            </a:pPr>
            <a:r>
              <a:rPr lang="en-US" sz="1000" dirty="0"/>
              <a:t>Engagement in bilateral and regional standards dialogues and arrangements</a:t>
            </a:r>
          </a:p>
          <a:p>
            <a:pPr lvl="1">
              <a:spcBef>
                <a:spcPts val="0"/>
              </a:spcBef>
              <a:buFont typeface="Arial" pitchFamily="34" charset="0"/>
              <a:buChar char="•"/>
              <a:defRPr/>
            </a:pPr>
            <a:endParaRPr lang="en-US" sz="1000" dirty="0"/>
          </a:p>
          <a:p>
            <a:pPr defTabSz="915303">
              <a:defRPr/>
            </a:pPr>
            <a:r>
              <a:rPr lang="en-US" dirty="0"/>
              <a:t>The National Voluntary Laboratory Accreditation Program (NVLAP) provides third-party accreditation to 800+ testing and calibration laboratories. NVLAP's accreditation programs are established in response to Congressional mandates, administrative actions by the Federal Government, and requests from private-sector organizations and government agencies.</a:t>
            </a:r>
          </a:p>
          <a:p>
            <a:endParaRPr lang="en-US" dirty="0"/>
          </a:p>
          <a:p>
            <a:pPr>
              <a:buFont typeface="Arial" pitchFamily="34" charset="0"/>
              <a:buChar char="•"/>
            </a:pPr>
            <a:r>
              <a:rPr lang="en-US" dirty="0"/>
              <a:t>The NIST Quality System for Measurement Services is based on the ISO/IEC 17025 (General requirements for the competence of testing and calibration laboratories)</a:t>
            </a:r>
          </a:p>
          <a:p>
            <a:pPr>
              <a:buFont typeface="Arial" pitchFamily="34" charset="0"/>
              <a:buChar char="•"/>
            </a:pPr>
            <a:r>
              <a:rPr lang="en-US" dirty="0"/>
              <a:t>The scope includes the delivery of Calibration Services and the development and certification of Standard Reference Materials. </a:t>
            </a:r>
          </a:p>
          <a:p>
            <a:endParaRPr lang="en-US" dirty="0"/>
          </a:p>
          <a:p>
            <a:r>
              <a:rPr lang="en-US" dirty="0"/>
              <a:t>Training – talk about the fact that we offer the simulation in June at a downtown location and you will get information on this.  Other opportunities for training.</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5</a:t>
            </a:fld>
            <a:endParaRPr lang="es-ES_tradnl" dirty="0"/>
          </a:p>
        </p:txBody>
      </p:sp>
    </p:spTree>
    <p:extLst>
      <p:ext uri="{BB962C8B-B14F-4D97-AF65-F5344CB8AC3E}">
        <p14:creationId xmlns:p14="http://schemas.microsoft.com/office/powerpoint/2010/main" val="419458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79A9DA-C50D-4D5D-8673-F26EEFF3BDBE}" type="slidenum">
              <a:rPr lang="es-ES_tradnl" smtClean="0"/>
              <a:pPr>
                <a:defRPr/>
              </a:pPr>
              <a:t>6</a:t>
            </a:fld>
            <a:endParaRPr lang="es-ES_tradnl" dirty="0"/>
          </a:p>
        </p:txBody>
      </p:sp>
    </p:spTree>
    <p:extLst>
      <p:ext uri="{BB962C8B-B14F-4D97-AF65-F5344CB8AC3E}">
        <p14:creationId xmlns:p14="http://schemas.microsoft.com/office/powerpoint/2010/main" val="64412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7</a:t>
            </a:fld>
            <a:endParaRPr lang="en-US"/>
          </a:p>
        </p:txBody>
      </p:sp>
    </p:spTree>
    <p:extLst>
      <p:ext uri="{BB962C8B-B14F-4D97-AF65-F5344CB8AC3E}">
        <p14:creationId xmlns:p14="http://schemas.microsoft.com/office/powerpoint/2010/main" val="113505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and analysis on standards to support NIST projects, e.g., </a:t>
            </a:r>
          </a:p>
          <a:p>
            <a:pPr lvl="1"/>
            <a:r>
              <a:rPr lang="en-US" dirty="0" smtClean="0"/>
              <a:t>Disaster resilience</a:t>
            </a:r>
          </a:p>
          <a:p>
            <a:pPr lvl="1"/>
            <a:r>
              <a:rPr lang="en-US" dirty="0" smtClean="0"/>
              <a:t>Hyperspectral imaging</a:t>
            </a:r>
          </a:p>
          <a:p>
            <a:pPr lvl="1"/>
            <a:r>
              <a:rPr lang="en-US" dirty="0" smtClean="0"/>
              <a:t>Forensics</a:t>
            </a:r>
          </a:p>
          <a:p>
            <a:r>
              <a:rPr lang="en-US" dirty="0" smtClean="0"/>
              <a:t>Centralized purchasing of standards &amp; codes for NIST staff (only)</a:t>
            </a:r>
          </a:p>
          <a:p>
            <a:r>
              <a:rPr lang="en-US" dirty="0" smtClean="0"/>
              <a:t>A no-charge clearinghouse for standards and conformity assessment  information </a:t>
            </a:r>
          </a:p>
          <a:p>
            <a:pPr lvl="1"/>
            <a:r>
              <a:rPr lang="en-US" dirty="0" smtClean="0"/>
              <a:t>Customers include the general public, academia, industry and government agencies</a:t>
            </a:r>
          </a:p>
          <a:p>
            <a:endParaRPr lang="en-US" dirty="0"/>
          </a:p>
        </p:txBody>
      </p:sp>
      <p:sp>
        <p:nvSpPr>
          <p:cNvPr id="4" name="Slide Number Placeholder 3"/>
          <p:cNvSpPr>
            <a:spLocks noGrp="1"/>
          </p:cNvSpPr>
          <p:nvPr>
            <p:ph type="sldNum" sz="quarter" idx="10"/>
          </p:nvPr>
        </p:nvSpPr>
        <p:spPr/>
        <p:txBody>
          <a:bodyPr/>
          <a:lstStyle/>
          <a:p>
            <a:fld id="{993A31E8-8CE6-49AB-8417-E5E4F320580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499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DF01EC-B24F-4CBC-A883-D0D8E2876EEF}" type="slidenum">
              <a:rPr lang="en-US" smtClean="0"/>
              <a:pPr/>
              <a:t>9</a:t>
            </a:fld>
            <a:endParaRPr lang="en-US"/>
          </a:p>
        </p:txBody>
      </p:sp>
    </p:spTree>
    <p:extLst>
      <p:ext uri="{BB962C8B-B14F-4D97-AF65-F5344CB8AC3E}">
        <p14:creationId xmlns:p14="http://schemas.microsoft.com/office/powerpoint/2010/main" val="1363743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Header">
    <p:spTree>
      <p:nvGrpSpPr>
        <p:cNvPr id="1" name=""/>
        <p:cNvGrpSpPr/>
        <p:nvPr/>
      </p:nvGrpSpPr>
      <p:grpSpPr>
        <a:xfrm>
          <a:off x="0" y="0"/>
          <a:ext cx="0" cy="0"/>
          <a:chOff x="0" y="0"/>
          <a:chExt cx="0" cy="0"/>
        </a:xfrm>
      </p:grpSpPr>
      <p:pic>
        <p:nvPicPr>
          <p:cNvPr id="4" name="Picture 60" descr="mundo"/>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2"/>
          <p:cNvGrpSpPr>
            <a:grpSpLocks/>
          </p:cNvGrpSpPr>
          <p:nvPr userDrawn="1"/>
        </p:nvGrpSpPr>
        <p:grpSpPr bwMode="auto">
          <a:xfrm>
            <a:off x="0" y="0"/>
            <a:ext cx="8604250" cy="1944688"/>
            <a:chOff x="0" y="0"/>
            <a:chExt cx="5420" cy="1225"/>
          </a:xfrm>
        </p:grpSpPr>
        <p:sp>
          <p:nvSpPr>
            <p:cNvPr id="6" name="Freeform 3"/>
            <p:cNvSpPr>
              <a:spLocks/>
            </p:cNvSpPr>
            <p:nvPr userDrawn="1"/>
          </p:nvSpPr>
          <p:spPr bwMode="auto">
            <a:xfrm>
              <a:off x="0" y="0"/>
              <a:ext cx="5420" cy="1225"/>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EAEAEA"/>
            </a:solidFill>
            <a:ln w="9525">
              <a:noFill/>
              <a:round/>
              <a:headEnd/>
              <a:tailEnd/>
            </a:ln>
          </p:spPr>
          <p:txBody>
            <a:bodyPr/>
            <a:lstStyle/>
            <a:p>
              <a:pPr>
                <a:defRPr/>
              </a:pPr>
              <a:endParaRPr lang="es-ES" dirty="0">
                <a:latin typeface="Futura Book" pitchFamily="34" charset="0"/>
              </a:endParaRPr>
            </a:p>
          </p:txBody>
        </p:sp>
        <p:sp>
          <p:nvSpPr>
            <p:cNvPr id="7" name="Freeform 4"/>
            <p:cNvSpPr>
              <a:spLocks/>
            </p:cNvSpPr>
            <p:nvPr userDrawn="1"/>
          </p:nvSpPr>
          <p:spPr bwMode="auto">
            <a:xfrm>
              <a:off x="0" y="0"/>
              <a:ext cx="5193" cy="1174"/>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DDDDDD"/>
            </a:solidFill>
            <a:ln w="9525">
              <a:noFill/>
              <a:round/>
              <a:headEnd/>
              <a:tailEnd/>
            </a:ln>
          </p:spPr>
          <p:txBody>
            <a:bodyPr/>
            <a:lstStyle/>
            <a:p>
              <a:pPr>
                <a:defRPr/>
              </a:pPr>
              <a:endParaRPr lang="es-ES" dirty="0">
                <a:latin typeface="Futura Book" pitchFamily="34" charset="0"/>
              </a:endParaRPr>
            </a:p>
          </p:txBody>
        </p:sp>
        <p:sp>
          <p:nvSpPr>
            <p:cNvPr id="8" name="Freeform 5"/>
            <p:cNvSpPr>
              <a:spLocks/>
            </p:cNvSpPr>
            <p:nvPr userDrawn="1"/>
          </p:nvSpPr>
          <p:spPr bwMode="auto">
            <a:xfrm>
              <a:off x="0" y="0"/>
              <a:ext cx="4862" cy="1099"/>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grpSp>
      <p:sp>
        <p:nvSpPr>
          <p:cNvPr id="9" name="Freeform 18"/>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grpSp>
        <p:nvGrpSpPr>
          <p:cNvPr id="10" name="Group 62"/>
          <p:cNvGrpSpPr>
            <a:grpSpLocks/>
          </p:cNvGrpSpPr>
          <p:nvPr userDrawn="1"/>
        </p:nvGrpSpPr>
        <p:grpSpPr bwMode="auto">
          <a:xfrm>
            <a:off x="1292225" y="392113"/>
            <a:ext cx="3271841" cy="854075"/>
            <a:chOff x="814" y="247"/>
            <a:chExt cx="2061" cy="538"/>
          </a:xfrm>
        </p:grpSpPr>
        <p:sp>
          <p:nvSpPr>
            <p:cNvPr id="11" name="Freeform 50"/>
            <p:cNvSpPr>
              <a:spLocks/>
            </p:cNvSpPr>
            <p:nvPr userDrawn="1"/>
          </p:nvSpPr>
          <p:spPr bwMode="auto">
            <a:xfrm>
              <a:off x="889" y="247"/>
              <a:ext cx="385" cy="294"/>
            </a:xfrm>
            <a:custGeom>
              <a:avLst/>
              <a:gdLst/>
              <a:ahLst/>
              <a:cxnLst>
                <a:cxn ang="0">
                  <a:pos x="1285" y="1160"/>
                </a:cxn>
                <a:cxn ang="0">
                  <a:pos x="1326" y="1156"/>
                </a:cxn>
                <a:cxn ang="0">
                  <a:pos x="1363" y="1146"/>
                </a:cxn>
                <a:cxn ang="0">
                  <a:pos x="1398" y="1130"/>
                </a:cxn>
                <a:cxn ang="0">
                  <a:pos x="1429" y="1109"/>
                </a:cxn>
                <a:cxn ang="0">
                  <a:pos x="1456" y="1082"/>
                </a:cxn>
                <a:cxn ang="0">
                  <a:pos x="1480" y="1051"/>
                </a:cxn>
                <a:cxn ang="0">
                  <a:pos x="1498" y="1017"/>
                </a:cxn>
                <a:cxn ang="0">
                  <a:pos x="1512" y="981"/>
                </a:cxn>
                <a:cxn ang="0">
                  <a:pos x="1521" y="942"/>
                </a:cxn>
                <a:cxn ang="0">
                  <a:pos x="1524" y="901"/>
                </a:cxn>
                <a:cxn ang="0">
                  <a:pos x="1524" y="0"/>
                </a:cxn>
                <a:cxn ang="0">
                  <a:pos x="1285" y="0"/>
                </a:cxn>
                <a:cxn ang="0">
                  <a:pos x="1285" y="859"/>
                </a:cxn>
                <a:cxn ang="0">
                  <a:pos x="1282" y="875"/>
                </a:cxn>
                <a:cxn ang="0">
                  <a:pos x="1273" y="889"/>
                </a:cxn>
                <a:cxn ang="0">
                  <a:pos x="1260" y="897"/>
                </a:cxn>
                <a:cxn ang="0">
                  <a:pos x="1244" y="901"/>
                </a:cxn>
                <a:cxn ang="0">
                  <a:pos x="1240" y="901"/>
                </a:cxn>
                <a:cxn ang="0">
                  <a:pos x="1239" y="900"/>
                </a:cxn>
                <a:cxn ang="0">
                  <a:pos x="1233" y="897"/>
                </a:cxn>
                <a:cxn ang="0">
                  <a:pos x="1232" y="894"/>
                </a:cxn>
                <a:cxn ang="0">
                  <a:pos x="1229" y="890"/>
                </a:cxn>
                <a:cxn ang="0">
                  <a:pos x="1227" y="886"/>
                </a:cxn>
                <a:cxn ang="0">
                  <a:pos x="1227" y="880"/>
                </a:cxn>
                <a:cxn ang="0">
                  <a:pos x="495" y="100"/>
                </a:cxn>
                <a:cxn ang="0">
                  <a:pos x="455" y="67"/>
                </a:cxn>
                <a:cxn ang="0">
                  <a:pos x="412" y="39"/>
                </a:cxn>
                <a:cxn ang="0">
                  <a:pos x="366" y="18"/>
                </a:cxn>
                <a:cxn ang="0">
                  <a:pos x="321" y="4"/>
                </a:cxn>
                <a:cxn ang="0">
                  <a:pos x="273" y="0"/>
                </a:cxn>
                <a:cxn ang="0">
                  <a:pos x="258" y="0"/>
                </a:cxn>
                <a:cxn ang="0">
                  <a:pos x="211" y="4"/>
                </a:cxn>
                <a:cxn ang="0">
                  <a:pos x="167" y="17"/>
                </a:cxn>
                <a:cxn ang="0">
                  <a:pos x="128" y="36"/>
                </a:cxn>
                <a:cxn ang="0">
                  <a:pos x="91" y="62"/>
                </a:cxn>
                <a:cxn ang="0">
                  <a:pos x="60" y="94"/>
                </a:cxn>
                <a:cxn ang="0">
                  <a:pos x="35" y="129"/>
                </a:cxn>
                <a:cxn ang="0">
                  <a:pos x="15" y="170"/>
                </a:cxn>
                <a:cxn ang="0">
                  <a:pos x="4" y="213"/>
                </a:cxn>
                <a:cxn ang="0">
                  <a:pos x="0" y="258"/>
                </a:cxn>
                <a:cxn ang="0">
                  <a:pos x="0" y="1160"/>
                </a:cxn>
                <a:cxn ang="0">
                  <a:pos x="258" y="1160"/>
                </a:cxn>
                <a:cxn ang="0">
                  <a:pos x="258" y="273"/>
                </a:cxn>
                <a:cxn ang="0">
                  <a:pos x="259" y="271"/>
                </a:cxn>
                <a:cxn ang="0">
                  <a:pos x="261" y="266"/>
                </a:cxn>
                <a:cxn ang="0">
                  <a:pos x="262" y="264"/>
                </a:cxn>
                <a:cxn ang="0">
                  <a:pos x="265" y="261"/>
                </a:cxn>
                <a:cxn ang="0">
                  <a:pos x="273" y="258"/>
                </a:cxn>
                <a:cxn ang="0">
                  <a:pos x="316" y="258"/>
                </a:cxn>
                <a:cxn ang="0">
                  <a:pos x="1048" y="1060"/>
                </a:cxn>
                <a:cxn ang="0">
                  <a:pos x="1067" y="1082"/>
                </a:cxn>
                <a:cxn ang="0">
                  <a:pos x="1089" y="1100"/>
                </a:cxn>
                <a:cxn ang="0">
                  <a:pos x="1116" y="1116"/>
                </a:cxn>
                <a:cxn ang="0">
                  <a:pos x="1146" y="1130"/>
                </a:cxn>
                <a:cxn ang="0">
                  <a:pos x="1178" y="1141"/>
                </a:cxn>
                <a:cxn ang="0">
                  <a:pos x="1210" y="1150"/>
                </a:cxn>
                <a:cxn ang="0">
                  <a:pos x="1244" y="1160"/>
                </a:cxn>
                <a:cxn ang="0">
                  <a:pos x="1285" y="1160"/>
                </a:cxn>
              </a:cxnLst>
              <a:rect l="0" t="0" r="r" b="b"/>
              <a:pathLst>
                <a:path w="1524" h="1160">
                  <a:moveTo>
                    <a:pt x="1285" y="1160"/>
                  </a:moveTo>
                  <a:lnTo>
                    <a:pt x="1326" y="1156"/>
                  </a:lnTo>
                  <a:lnTo>
                    <a:pt x="1363" y="1146"/>
                  </a:lnTo>
                  <a:lnTo>
                    <a:pt x="1398" y="1130"/>
                  </a:lnTo>
                  <a:lnTo>
                    <a:pt x="1429" y="1109"/>
                  </a:lnTo>
                  <a:lnTo>
                    <a:pt x="1456" y="1082"/>
                  </a:lnTo>
                  <a:lnTo>
                    <a:pt x="1480" y="1051"/>
                  </a:lnTo>
                  <a:lnTo>
                    <a:pt x="1498" y="1017"/>
                  </a:lnTo>
                  <a:lnTo>
                    <a:pt x="1512" y="981"/>
                  </a:lnTo>
                  <a:lnTo>
                    <a:pt x="1521" y="942"/>
                  </a:lnTo>
                  <a:lnTo>
                    <a:pt x="1524" y="901"/>
                  </a:lnTo>
                  <a:lnTo>
                    <a:pt x="1524" y="0"/>
                  </a:lnTo>
                  <a:lnTo>
                    <a:pt x="1285" y="0"/>
                  </a:lnTo>
                  <a:lnTo>
                    <a:pt x="1285" y="859"/>
                  </a:lnTo>
                  <a:lnTo>
                    <a:pt x="1282" y="875"/>
                  </a:lnTo>
                  <a:lnTo>
                    <a:pt x="1273" y="889"/>
                  </a:lnTo>
                  <a:lnTo>
                    <a:pt x="1260" y="897"/>
                  </a:lnTo>
                  <a:lnTo>
                    <a:pt x="1244" y="901"/>
                  </a:lnTo>
                  <a:lnTo>
                    <a:pt x="1240" y="901"/>
                  </a:lnTo>
                  <a:lnTo>
                    <a:pt x="1239" y="900"/>
                  </a:lnTo>
                  <a:lnTo>
                    <a:pt x="1233" y="897"/>
                  </a:lnTo>
                  <a:lnTo>
                    <a:pt x="1232" y="894"/>
                  </a:lnTo>
                  <a:lnTo>
                    <a:pt x="1229" y="890"/>
                  </a:lnTo>
                  <a:lnTo>
                    <a:pt x="1227" y="886"/>
                  </a:lnTo>
                  <a:lnTo>
                    <a:pt x="1227" y="880"/>
                  </a:lnTo>
                  <a:lnTo>
                    <a:pt x="495" y="100"/>
                  </a:lnTo>
                  <a:lnTo>
                    <a:pt x="455" y="67"/>
                  </a:lnTo>
                  <a:lnTo>
                    <a:pt x="412" y="39"/>
                  </a:lnTo>
                  <a:lnTo>
                    <a:pt x="366" y="18"/>
                  </a:lnTo>
                  <a:lnTo>
                    <a:pt x="321" y="4"/>
                  </a:lnTo>
                  <a:lnTo>
                    <a:pt x="273" y="0"/>
                  </a:lnTo>
                  <a:lnTo>
                    <a:pt x="258" y="0"/>
                  </a:lnTo>
                  <a:lnTo>
                    <a:pt x="211" y="4"/>
                  </a:lnTo>
                  <a:lnTo>
                    <a:pt x="167" y="17"/>
                  </a:lnTo>
                  <a:lnTo>
                    <a:pt x="128" y="36"/>
                  </a:lnTo>
                  <a:lnTo>
                    <a:pt x="91" y="62"/>
                  </a:lnTo>
                  <a:lnTo>
                    <a:pt x="60" y="94"/>
                  </a:lnTo>
                  <a:lnTo>
                    <a:pt x="35" y="129"/>
                  </a:lnTo>
                  <a:lnTo>
                    <a:pt x="15" y="170"/>
                  </a:lnTo>
                  <a:lnTo>
                    <a:pt x="4" y="213"/>
                  </a:lnTo>
                  <a:lnTo>
                    <a:pt x="0" y="258"/>
                  </a:lnTo>
                  <a:lnTo>
                    <a:pt x="0" y="1160"/>
                  </a:lnTo>
                  <a:lnTo>
                    <a:pt x="258" y="1160"/>
                  </a:lnTo>
                  <a:lnTo>
                    <a:pt x="258" y="273"/>
                  </a:lnTo>
                  <a:lnTo>
                    <a:pt x="259" y="271"/>
                  </a:lnTo>
                  <a:lnTo>
                    <a:pt x="261" y="266"/>
                  </a:lnTo>
                  <a:lnTo>
                    <a:pt x="262" y="264"/>
                  </a:lnTo>
                  <a:lnTo>
                    <a:pt x="265" y="261"/>
                  </a:lnTo>
                  <a:lnTo>
                    <a:pt x="273" y="258"/>
                  </a:lnTo>
                  <a:lnTo>
                    <a:pt x="316" y="258"/>
                  </a:lnTo>
                  <a:lnTo>
                    <a:pt x="1048" y="1060"/>
                  </a:lnTo>
                  <a:lnTo>
                    <a:pt x="1067" y="1082"/>
                  </a:lnTo>
                  <a:lnTo>
                    <a:pt x="1089" y="1100"/>
                  </a:lnTo>
                  <a:lnTo>
                    <a:pt x="1116" y="1116"/>
                  </a:lnTo>
                  <a:lnTo>
                    <a:pt x="1146" y="1130"/>
                  </a:lnTo>
                  <a:lnTo>
                    <a:pt x="1178" y="1141"/>
                  </a:lnTo>
                  <a:lnTo>
                    <a:pt x="1210" y="1150"/>
                  </a:lnTo>
                  <a:lnTo>
                    <a:pt x="1244" y="1160"/>
                  </a:lnTo>
                  <a:lnTo>
                    <a:pt x="1285" y="1160"/>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2" name="Freeform 51"/>
            <p:cNvSpPr>
              <a:spLocks noEditPoints="1"/>
            </p:cNvSpPr>
            <p:nvPr userDrawn="1"/>
          </p:nvSpPr>
          <p:spPr bwMode="auto">
            <a:xfrm>
              <a:off x="889" y="247"/>
              <a:ext cx="385" cy="294"/>
            </a:xfrm>
            <a:custGeom>
              <a:avLst/>
              <a:gdLst/>
              <a:ahLst/>
              <a:cxnLst>
                <a:cxn ang="0">
                  <a:pos x="1359" y="1148"/>
                </a:cxn>
                <a:cxn ang="0">
                  <a:pos x="1422" y="1115"/>
                </a:cxn>
                <a:cxn ang="0">
                  <a:pos x="1457" y="1082"/>
                </a:cxn>
                <a:cxn ang="0">
                  <a:pos x="1497" y="1021"/>
                </a:cxn>
                <a:cxn ang="0">
                  <a:pos x="1520" y="952"/>
                </a:cxn>
                <a:cxn ang="0">
                  <a:pos x="1525" y="0"/>
                </a:cxn>
                <a:cxn ang="0">
                  <a:pos x="1284" y="868"/>
                </a:cxn>
                <a:cxn ang="0">
                  <a:pos x="1273" y="887"/>
                </a:cxn>
                <a:cxn ang="0">
                  <a:pos x="1267" y="893"/>
                </a:cxn>
                <a:cxn ang="0">
                  <a:pos x="1244" y="901"/>
                </a:cxn>
                <a:cxn ang="0">
                  <a:pos x="1230" y="893"/>
                </a:cxn>
                <a:cxn ang="0">
                  <a:pos x="1227" y="880"/>
                </a:cxn>
                <a:cxn ang="0">
                  <a:pos x="444" y="59"/>
                </a:cxn>
                <a:cxn ang="0">
                  <a:pos x="361" y="15"/>
                </a:cxn>
                <a:cxn ang="0">
                  <a:pos x="273" y="0"/>
                </a:cxn>
                <a:cxn ang="0">
                  <a:pos x="206" y="4"/>
                </a:cxn>
                <a:cxn ang="0">
                  <a:pos x="135" y="31"/>
                </a:cxn>
                <a:cxn ang="0">
                  <a:pos x="76" y="77"/>
                </a:cxn>
                <a:cxn ang="0">
                  <a:pos x="43" y="117"/>
                </a:cxn>
                <a:cxn ang="0">
                  <a:pos x="11" y="183"/>
                </a:cxn>
                <a:cxn ang="0">
                  <a:pos x="0" y="1161"/>
                </a:cxn>
                <a:cxn ang="0">
                  <a:pos x="259" y="276"/>
                </a:cxn>
                <a:cxn ang="0">
                  <a:pos x="265" y="262"/>
                </a:cxn>
                <a:cxn ang="0">
                  <a:pos x="268" y="259"/>
                </a:cxn>
                <a:cxn ang="0">
                  <a:pos x="1048" y="1060"/>
                </a:cxn>
                <a:cxn ang="0">
                  <a:pos x="1083" y="1098"/>
                </a:cxn>
                <a:cxn ang="0">
                  <a:pos x="1157" y="1134"/>
                </a:cxn>
                <a:cxn ang="0">
                  <a:pos x="1285" y="1161"/>
                </a:cxn>
                <a:cxn ang="0">
                  <a:pos x="1244" y="1160"/>
                </a:cxn>
                <a:cxn ang="0">
                  <a:pos x="1130" y="1123"/>
                </a:cxn>
                <a:cxn ang="0">
                  <a:pos x="1064" y="1079"/>
                </a:cxn>
                <a:cxn ang="0">
                  <a:pos x="1065" y="1079"/>
                </a:cxn>
                <a:cxn ang="0">
                  <a:pos x="316" y="258"/>
                </a:cxn>
                <a:cxn ang="0">
                  <a:pos x="263" y="261"/>
                </a:cxn>
                <a:cxn ang="0">
                  <a:pos x="258" y="1160"/>
                </a:cxn>
                <a:cxn ang="0">
                  <a:pos x="1" y="233"/>
                </a:cxn>
                <a:cxn ang="0">
                  <a:pos x="21" y="161"/>
                </a:cxn>
                <a:cxn ang="0">
                  <a:pos x="59" y="96"/>
                </a:cxn>
                <a:cxn ang="0">
                  <a:pos x="76" y="77"/>
                </a:cxn>
                <a:cxn ang="0">
                  <a:pos x="114" y="46"/>
                </a:cxn>
                <a:cxn ang="0">
                  <a:pos x="182" y="12"/>
                </a:cxn>
                <a:cxn ang="0">
                  <a:pos x="258" y="1"/>
                </a:cxn>
                <a:cxn ang="0">
                  <a:pos x="333" y="8"/>
                </a:cxn>
                <a:cxn ang="0">
                  <a:pos x="417" y="43"/>
                </a:cxn>
                <a:cxn ang="0">
                  <a:pos x="495" y="101"/>
                </a:cxn>
                <a:cxn ang="0">
                  <a:pos x="1227" y="887"/>
                </a:cxn>
                <a:cxn ang="0">
                  <a:pos x="1242" y="901"/>
                </a:cxn>
                <a:cxn ang="0">
                  <a:pos x="1260" y="899"/>
                </a:cxn>
                <a:cxn ang="0">
                  <a:pos x="1274" y="889"/>
                </a:cxn>
                <a:cxn ang="0">
                  <a:pos x="1287" y="859"/>
                </a:cxn>
                <a:cxn ang="0">
                  <a:pos x="1285" y="1"/>
                </a:cxn>
                <a:cxn ang="0">
                  <a:pos x="1524" y="901"/>
                </a:cxn>
                <a:cxn ang="0">
                  <a:pos x="1512" y="976"/>
                </a:cxn>
                <a:cxn ang="0">
                  <a:pos x="1484" y="1044"/>
                </a:cxn>
                <a:cxn ang="0">
                  <a:pos x="1439" y="1099"/>
                </a:cxn>
                <a:cxn ang="0">
                  <a:pos x="1439" y="1098"/>
                </a:cxn>
                <a:cxn ang="0">
                  <a:pos x="1381" y="1139"/>
                </a:cxn>
                <a:cxn ang="0">
                  <a:pos x="1311" y="1158"/>
                </a:cxn>
              </a:cxnLst>
              <a:rect l="0" t="0" r="r" b="b"/>
              <a:pathLst>
                <a:path w="1525" h="1161">
                  <a:moveTo>
                    <a:pt x="1311" y="1160"/>
                  </a:moveTo>
                  <a:lnTo>
                    <a:pt x="1335" y="1156"/>
                  </a:lnTo>
                  <a:lnTo>
                    <a:pt x="1359" y="1148"/>
                  </a:lnTo>
                  <a:lnTo>
                    <a:pt x="1381" y="1140"/>
                  </a:lnTo>
                  <a:lnTo>
                    <a:pt x="1402" y="1129"/>
                  </a:lnTo>
                  <a:lnTo>
                    <a:pt x="1422" y="1115"/>
                  </a:lnTo>
                  <a:lnTo>
                    <a:pt x="1439" y="1099"/>
                  </a:lnTo>
                  <a:lnTo>
                    <a:pt x="1441" y="1099"/>
                  </a:lnTo>
                  <a:lnTo>
                    <a:pt x="1457" y="1082"/>
                  </a:lnTo>
                  <a:lnTo>
                    <a:pt x="1472" y="1064"/>
                  </a:lnTo>
                  <a:lnTo>
                    <a:pt x="1486" y="1044"/>
                  </a:lnTo>
                  <a:lnTo>
                    <a:pt x="1497" y="1021"/>
                  </a:lnTo>
                  <a:lnTo>
                    <a:pt x="1507" y="1000"/>
                  </a:lnTo>
                  <a:lnTo>
                    <a:pt x="1514" y="976"/>
                  </a:lnTo>
                  <a:lnTo>
                    <a:pt x="1520" y="952"/>
                  </a:lnTo>
                  <a:lnTo>
                    <a:pt x="1524" y="927"/>
                  </a:lnTo>
                  <a:lnTo>
                    <a:pt x="1525" y="901"/>
                  </a:lnTo>
                  <a:lnTo>
                    <a:pt x="1525" y="0"/>
                  </a:lnTo>
                  <a:lnTo>
                    <a:pt x="1285" y="0"/>
                  </a:lnTo>
                  <a:lnTo>
                    <a:pt x="1285" y="859"/>
                  </a:lnTo>
                  <a:lnTo>
                    <a:pt x="1284" y="868"/>
                  </a:lnTo>
                  <a:lnTo>
                    <a:pt x="1281" y="875"/>
                  </a:lnTo>
                  <a:lnTo>
                    <a:pt x="1273" y="889"/>
                  </a:lnTo>
                  <a:lnTo>
                    <a:pt x="1273" y="887"/>
                  </a:lnTo>
                  <a:lnTo>
                    <a:pt x="1273" y="889"/>
                  </a:lnTo>
                  <a:lnTo>
                    <a:pt x="1273" y="887"/>
                  </a:lnTo>
                  <a:lnTo>
                    <a:pt x="1267" y="893"/>
                  </a:lnTo>
                  <a:lnTo>
                    <a:pt x="1260" y="897"/>
                  </a:lnTo>
                  <a:lnTo>
                    <a:pt x="1253" y="900"/>
                  </a:lnTo>
                  <a:lnTo>
                    <a:pt x="1244" y="901"/>
                  </a:lnTo>
                  <a:lnTo>
                    <a:pt x="1242" y="900"/>
                  </a:lnTo>
                  <a:lnTo>
                    <a:pt x="1236" y="899"/>
                  </a:lnTo>
                  <a:lnTo>
                    <a:pt x="1230" y="893"/>
                  </a:lnTo>
                  <a:lnTo>
                    <a:pt x="1229" y="887"/>
                  </a:lnTo>
                  <a:lnTo>
                    <a:pt x="1229" y="880"/>
                  </a:lnTo>
                  <a:lnTo>
                    <a:pt x="1227" y="880"/>
                  </a:lnTo>
                  <a:lnTo>
                    <a:pt x="495" y="100"/>
                  </a:lnTo>
                  <a:lnTo>
                    <a:pt x="471" y="79"/>
                  </a:lnTo>
                  <a:lnTo>
                    <a:pt x="444" y="59"/>
                  </a:lnTo>
                  <a:lnTo>
                    <a:pt x="417" y="42"/>
                  </a:lnTo>
                  <a:lnTo>
                    <a:pt x="390" y="28"/>
                  </a:lnTo>
                  <a:lnTo>
                    <a:pt x="361" y="15"/>
                  </a:lnTo>
                  <a:lnTo>
                    <a:pt x="333" y="7"/>
                  </a:lnTo>
                  <a:lnTo>
                    <a:pt x="303" y="1"/>
                  </a:lnTo>
                  <a:lnTo>
                    <a:pt x="273" y="0"/>
                  </a:lnTo>
                  <a:lnTo>
                    <a:pt x="258" y="0"/>
                  </a:lnTo>
                  <a:lnTo>
                    <a:pt x="231" y="1"/>
                  </a:lnTo>
                  <a:lnTo>
                    <a:pt x="206" y="4"/>
                  </a:lnTo>
                  <a:lnTo>
                    <a:pt x="182" y="11"/>
                  </a:lnTo>
                  <a:lnTo>
                    <a:pt x="158" y="19"/>
                  </a:lnTo>
                  <a:lnTo>
                    <a:pt x="135" y="31"/>
                  </a:lnTo>
                  <a:lnTo>
                    <a:pt x="114" y="45"/>
                  </a:lnTo>
                  <a:lnTo>
                    <a:pt x="94" y="60"/>
                  </a:lnTo>
                  <a:lnTo>
                    <a:pt x="76" y="77"/>
                  </a:lnTo>
                  <a:lnTo>
                    <a:pt x="74" y="77"/>
                  </a:lnTo>
                  <a:lnTo>
                    <a:pt x="57" y="96"/>
                  </a:lnTo>
                  <a:lnTo>
                    <a:pt x="43" y="117"/>
                  </a:lnTo>
                  <a:lnTo>
                    <a:pt x="31" y="138"/>
                  </a:lnTo>
                  <a:lnTo>
                    <a:pt x="19" y="161"/>
                  </a:lnTo>
                  <a:lnTo>
                    <a:pt x="11" y="183"/>
                  </a:lnTo>
                  <a:lnTo>
                    <a:pt x="4" y="207"/>
                  </a:lnTo>
                  <a:lnTo>
                    <a:pt x="0" y="233"/>
                  </a:lnTo>
                  <a:lnTo>
                    <a:pt x="0" y="1161"/>
                  </a:lnTo>
                  <a:lnTo>
                    <a:pt x="258" y="1161"/>
                  </a:lnTo>
                  <a:lnTo>
                    <a:pt x="259" y="1160"/>
                  </a:lnTo>
                  <a:lnTo>
                    <a:pt x="259" y="276"/>
                  </a:lnTo>
                  <a:lnTo>
                    <a:pt x="261" y="269"/>
                  </a:lnTo>
                  <a:lnTo>
                    <a:pt x="265" y="261"/>
                  </a:lnTo>
                  <a:lnTo>
                    <a:pt x="265" y="262"/>
                  </a:lnTo>
                  <a:lnTo>
                    <a:pt x="265" y="261"/>
                  </a:lnTo>
                  <a:lnTo>
                    <a:pt x="265" y="262"/>
                  </a:lnTo>
                  <a:lnTo>
                    <a:pt x="268" y="259"/>
                  </a:lnTo>
                  <a:lnTo>
                    <a:pt x="316" y="259"/>
                  </a:lnTo>
                  <a:lnTo>
                    <a:pt x="1048" y="1061"/>
                  </a:lnTo>
                  <a:lnTo>
                    <a:pt x="1048" y="1060"/>
                  </a:lnTo>
                  <a:lnTo>
                    <a:pt x="1064" y="1079"/>
                  </a:lnTo>
                  <a:lnTo>
                    <a:pt x="1064" y="1081"/>
                  </a:lnTo>
                  <a:lnTo>
                    <a:pt x="1083" y="1098"/>
                  </a:lnTo>
                  <a:lnTo>
                    <a:pt x="1106" y="1112"/>
                  </a:lnTo>
                  <a:lnTo>
                    <a:pt x="1130" y="1124"/>
                  </a:lnTo>
                  <a:lnTo>
                    <a:pt x="1157" y="1134"/>
                  </a:lnTo>
                  <a:lnTo>
                    <a:pt x="1185" y="1144"/>
                  </a:lnTo>
                  <a:lnTo>
                    <a:pt x="1244" y="1161"/>
                  </a:lnTo>
                  <a:lnTo>
                    <a:pt x="1285" y="1161"/>
                  </a:lnTo>
                  <a:lnTo>
                    <a:pt x="1311" y="1160"/>
                  </a:lnTo>
                  <a:close/>
                  <a:moveTo>
                    <a:pt x="1285" y="1160"/>
                  </a:moveTo>
                  <a:lnTo>
                    <a:pt x="1244" y="1160"/>
                  </a:lnTo>
                  <a:lnTo>
                    <a:pt x="1185" y="1143"/>
                  </a:lnTo>
                  <a:lnTo>
                    <a:pt x="1157" y="1133"/>
                  </a:lnTo>
                  <a:lnTo>
                    <a:pt x="1130" y="1123"/>
                  </a:lnTo>
                  <a:lnTo>
                    <a:pt x="1106" y="1110"/>
                  </a:lnTo>
                  <a:lnTo>
                    <a:pt x="1083" y="1096"/>
                  </a:lnTo>
                  <a:lnTo>
                    <a:pt x="1064" y="1079"/>
                  </a:lnTo>
                  <a:lnTo>
                    <a:pt x="1065" y="1079"/>
                  </a:lnTo>
                  <a:lnTo>
                    <a:pt x="1064" y="1079"/>
                  </a:lnTo>
                  <a:lnTo>
                    <a:pt x="1065" y="1079"/>
                  </a:lnTo>
                  <a:lnTo>
                    <a:pt x="1050" y="1060"/>
                  </a:lnTo>
                  <a:lnTo>
                    <a:pt x="1048" y="1060"/>
                  </a:lnTo>
                  <a:lnTo>
                    <a:pt x="316" y="258"/>
                  </a:lnTo>
                  <a:lnTo>
                    <a:pt x="268" y="258"/>
                  </a:lnTo>
                  <a:lnTo>
                    <a:pt x="265" y="261"/>
                  </a:lnTo>
                  <a:lnTo>
                    <a:pt x="263" y="261"/>
                  </a:lnTo>
                  <a:lnTo>
                    <a:pt x="259" y="269"/>
                  </a:lnTo>
                  <a:lnTo>
                    <a:pt x="258" y="276"/>
                  </a:lnTo>
                  <a:lnTo>
                    <a:pt x="258" y="1160"/>
                  </a:lnTo>
                  <a:lnTo>
                    <a:pt x="0" y="1160"/>
                  </a:lnTo>
                  <a:lnTo>
                    <a:pt x="1" y="1160"/>
                  </a:lnTo>
                  <a:lnTo>
                    <a:pt x="1" y="233"/>
                  </a:lnTo>
                  <a:lnTo>
                    <a:pt x="5" y="207"/>
                  </a:lnTo>
                  <a:lnTo>
                    <a:pt x="12" y="183"/>
                  </a:lnTo>
                  <a:lnTo>
                    <a:pt x="21" y="161"/>
                  </a:lnTo>
                  <a:lnTo>
                    <a:pt x="32" y="138"/>
                  </a:lnTo>
                  <a:lnTo>
                    <a:pt x="45" y="117"/>
                  </a:lnTo>
                  <a:lnTo>
                    <a:pt x="59" y="96"/>
                  </a:lnTo>
                  <a:lnTo>
                    <a:pt x="76" y="77"/>
                  </a:lnTo>
                  <a:lnTo>
                    <a:pt x="76" y="79"/>
                  </a:lnTo>
                  <a:lnTo>
                    <a:pt x="76" y="77"/>
                  </a:lnTo>
                  <a:lnTo>
                    <a:pt x="76" y="79"/>
                  </a:lnTo>
                  <a:lnTo>
                    <a:pt x="94" y="62"/>
                  </a:lnTo>
                  <a:lnTo>
                    <a:pt x="114" y="46"/>
                  </a:lnTo>
                  <a:lnTo>
                    <a:pt x="135" y="32"/>
                  </a:lnTo>
                  <a:lnTo>
                    <a:pt x="158" y="21"/>
                  </a:lnTo>
                  <a:lnTo>
                    <a:pt x="182" y="12"/>
                  </a:lnTo>
                  <a:lnTo>
                    <a:pt x="206" y="5"/>
                  </a:lnTo>
                  <a:lnTo>
                    <a:pt x="231" y="2"/>
                  </a:lnTo>
                  <a:lnTo>
                    <a:pt x="258" y="1"/>
                  </a:lnTo>
                  <a:lnTo>
                    <a:pt x="273" y="1"/>
                  </a:lnTo>
                  <a:lnTo>
                    <a:pt x="303" y="2"/>
                  </a:lnTo>
                  <a:lnTo>
                    <a:pt x="333" y="8"/>
                  </a:lnTo>
                  <a:lnTo>
                    <a:pt x="361" y="17"/>
                  </a:lnTo>
                  <a:lnTo>
                    <a:pt x="390" y="29"/>
                  </a:lnTo>
                  <a:lnTo>
                    <a:pt x="417" y="43"/>
                  </a:lnTo>
                  <a:lnTo>
                    <a:pt x="444" y="60"/>
                  </a:lnTo>
                  <a:lnTo>
                    <a:pt x="471" y="80"/>
                  </a:lnTo>
                  <a:lnTo>
                    <a:pt x="495" y="101"/>
                  </a:lnTo>
                  <a:lnTo>
                    <a:pt x="1227" y="882"/>
                  </a:lnTo>
                  <a:lnTo>
                    <a:pt x="1227" y="880"/>
                  </a:lnTo>
                  <a:lnTo>
                    <a:pt x="1227" y="887"/>
                  </a:lnTo>
                  <a:lnTo>
                    <a:pt x="1229" y="893"/>
                  </a:lnTo>
                  <a:lnTo>
                    <a:pt x="1236" y="900"/>
                  </a:lnTo>
                  <a:lnTo>
                    <a:pt x="1242" y="901"/>
                  </a:lnTo>
                  <a:lnTo>
                    <a:pt x="1244" y="903"/>
                  </a:lnTo>
                  <a:lnTo>
                    <a:pt x="1253" y="901"/>
                  </a:lnTo>
                  <a:lnTo>
                    <a:pt x="1260" y="899"/>
                  </a:lnTo>
                  <a:lnTo>
                    <a:pt x="1267" y="894"/>
                  </a:lnTo>
                  <a:lnTo>
                    <a:pt x="1273" y="889"/>
                  </a:lnTo>
                  <a:lnTo>
                    <a:pt x="1274" y="889"/>
                  </a:lnTo>
                  <a:lnTo>
                    <a:pt x="1282" y="875"/>
                  </a:lnTo>
                  <a:lnTo>
                    <a:pt x="1285" y="868"/>
                  </a:lnTo>
                  <a:lnTo>
                    <a:pt x="1287" y="859"/>
                  </a:lnTo>
                  <a:lnTo>
                    <a:pt x="1287" y="0"/>
                  </a:lnTo>
                  <a:lnTo>
                    <a:pt x="1285" y="0"/>
                  </a:lnTo>
                  <a:lnTo>
                    <a:pt x="1285" y="1"/>
                  </a:lnTo>
                  <a:lnTo>
                    <a:pt x="1524" y="1"/>
                  </a:lnTo>
                  <a:lnTo>
                    <a:pt x="1524" y="0"/>
                  </a:lnTo>
                  <a:lnTo>
                    <a:pt x="1524" y="901"/>
                  </a:lnTo>
                  <a:lnTo>
                    <a:pt x="1522" y="927"/>
                  </a:lnTo>
                  <a:lnTo>
                    <a:pt x="1518" y="952"/>
                  </a:lnTo>
                  <a:lnTo>
                    <a:pt x="1512" y="976"/>
                  </a:lnTo>
                  <a:lnTo>
                    <a:pt x="1505" y="1000"/>
                  </a:lnTo>
                  <a:lnTo>
                    <a:pt x="1496" y="1021"/>
                  </a:lnTo>
                  <a:lnTo>
                    <a:pt x="1484" y="1044"/>
                  </a:lnTo>
                  <a:lnTo>
                    <a:pt x="1470" y="1064"/>
                  </a:lnTo>
                  <a:lnTo>
                    <a:pt x="1456" y="1082"/>
                  </a:lnTo>
                  <a:lnTo>
                    <a:pt x="1439" y="1099"/>
                  </a:lnTo>
                  <a:lnTo>
                    <a:pt x="1439" y="1098"/>
                  </a:lnTo>
                  <a:lnTo>
                    <a:pt x="1439" y="1099"/>
                  </a:lnTo>
                  <a:lnTo>
                    <a:pt x="1439" y="1098"/>
                  </a:lnTo>
                  <a:lnTo>
                    <a:pt x="1422" y="1113"/>
                  </a:lnTo>
                  <a:lnTo>
                    <a:pt x="1402" y="1127"/>
                  </a:lnTo>
                  <a:lnTo>
                    <a:pt x="1381" y="1139"/>
                  </a:lnTo>
                  <a:lnTo>
                    <a:pt x="1359" y="1147"/>
                  </a:lnTo>
                  <a:lnTo>
                    <a:pt x="1335" y="1154"/>
                  </a:lnTo>
                  <a:lnTo>
                    <a:pt x="1311" y="1158"/>
                  </a:lnTo>
                  <a:lnTo>
                    <a:pt x="1285" y="1160"/>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3" name="Freeform 52"/>
            <p:cNvSpPr>
              <a:spLocks/>
            </p:cNvSpPr>
            <p:nvPr userDrawn="1"/>
          </p:nvSpPr>
          <p:spPr bwMode="auto">
            <a:xfrm>
              <a:off x="1313" y="247"/>
              <a:ext cx="675" cy="294"/>
            </a:xfrm>
            <a:custGeom>
              <a:avLst/>
              <a:gdLst/>
              <a:ahLst/>
              <a:cxnLst>
                <a:cxn ang="0">
                  <a:pos x="1444" y="701"/>
                </a:cxn>
                <a:cxn ang="0">
                  <a:pos x="1483" y="712"/>
                </a:cxn>
                <a:cxn ang="0">
                  <a:pos x="1511" y="748"/>
                </a:cxn>
                <a:cxn ang="0">
                  <a:pos x="1523" y="801"/>
                </a:cxn>
                <a:cxn ang="0">
                  <a:pos x="1511" y="854"/>
                </a:cxn>
                <a:cxn ang="0">
                  <a:pos x="1483" y="889"/>
                </a:cxn>
                <a:cxn ang="0">
                  <a:pos x="1444" y="901"/>
                </a:cxn>
                <a:cxn ang="0">
                  <a:pos x="275" y="899"/>
                </a:cxn>
                <a:cxn ang="0">
                  <a:pos x="247" y="879"/>
                </a:cxn>
                <a:cxn ang="0">
                  <a:pos x="237" y="838"/>
                </a:cxn>
                <a:cxn ang="0">
                  <a:pos x="0" y="0"/>
                </a:cxn>
                <a:cxn ang="0">
                  <a:pos x="3" y="866"/>
                </a:cxn>
                <a:cxn ang="0">
                  <a:pos x="28" y="959"/>
                </a:cxn>
                <a:cxn ang="0">
                  <a:pos x="76" y="1040"/>
                </a:cxn>
                <a:cxn ang="0">
                  <a:pos x="142" y="1103"/>
                </a:cxn>
                <a:cxn ang="0">
                  <a:pos x="223" y="1144"/>
                </a:cxn>
                <a:cxn ang="0">
                  <a:pos x="316" y="1160"/>
                </a:cxn>
                <a:cxn ang="0">
                  <a:pos x="1513" y="1156"/>
                </a:cxn>
                <a:cxn ang="0">
                  <a:pos x="1600" y="1127"/>
                </a:cxn>
                <a:cxn ang="0">
                  <a:pos x="1674" y="1074"/>
                </a:cxn>
                <a:cxn ang="0">
                  <a:pos x="1732" y="1002"/>
                </a:cxn>
                <a:cxn ang="0">
                  <a:pos x="1768" y="914"/>
                </a:cxn>
                <a:cxn ang="0">
                  <a:pos x="1781" y="817"/>
                </a:cxn>
                <a:cxn ang="0">
                  <a:pos x="1777" y="732"/>
                </a:cxn>
                <a:cxn ang="0">
                  <a:pos x="1749" y="643"/>
                </a:cxn>
                <a:cxn ang="0">
                  <a:pos x="1698" y="568"/>
                </a:cxn>
                <a:cxn ang="0">
                  <a:pos x="1630" y="509"/>
                </a:cxn>
                <a:cxn ang="0">
                  <a:pos x="1550" y="472"/>
                </a:cxn>
                <a:cxn ang="0">
                  <a:pos x="1465" y="458"/>
                </a:cxn>
                <a:cxn ang="0">
                  <a:pos x="706" y="454"/>
                </a:cxn>
                <a:cxn ang="0">
                  <a:pos x="667" y="437"/>
                </a:cxn>
                <a:cxn ang="0">
                  <a:pos x="645" y="409"/>
                </a:cxn>
                <a:cxn ang="0">
                  <a:pos x="635" y="376"/>
                </a:cxn>
                <a:cxn ang="0">
                  <a:pos x="632" y="337"/>
                </a:cxn>
                <a:cxn ang="0">
                  <a:pos x="645" y="300"/>
                </a:cxn>
                <a:cxn ang="0">
                  <a:pos x="680" y="271"/>
                </a:cxn>
                <a:cxn ang="0">
                  <a:pos x="732" y="258"/>
                </a:cxn>
                <a:cxn ang="0">
                  <a:pos x="1940" y="1160"/>
                </a:cxn>
                <a:cxn ang="0">
                  <a:pos x="2178" y="258"/>
                </a:cxn>
                <a:cxn ang="0">
                  <a:pos x="2673" y="0"/>
                </a:cxn>
                <a:cxn ang="0">
                  <a:pos x="648" y="4"/>
                </a:cxn>
                <a:cxn ang="0">
                  <a:pos x="560" y="32"/>
                </a:cxn>
                <a:cxn ang="0">
                  <a:pos x="487" y="83"/>
                </a:cxn>
                <a:cxn ang="0">
                  <a:pos x="429" y="152"/>
                </a:cxn>
                <a:cxn ang="0">
                  <a:pos x="392" y="234"/>
                </a:cxn>
                <a:cxn ang="0">
                  <a:pos x="380" y="321"/>
                </a:cxn>
                <a:cxn ang="0">
                  <a:pos x="384" y="432"/>
                </a:cxn>
                <a:cxn ang="0">
                  <a:pos x="413" y="527"/>
                </a:cxn>
                <a:cxn ang="0">
                  <a:pos x="470" y="608"/>
                </a:cxn>
                <a:cxn ang="0">
                  <a:pos x="549" y="666"/>
                </a:cxn>
                <a:cxn ang="0">
                  <a:pos x="643" y="697"/>
                </a:cxn>
              </a:cxnLst>
              <a:rect l="0" t="0" r="r" b="b"/>
              <a:pathLst>
                <a:path w="2673" h="1160">
                  <a:moveTo>
                    <a:pt x="696" y="701"/>
                  </a:moveTo>
                  <a:lnTo>
                    <a:pt x="1444" y="701"/>
                  </a:lnTo>
                  <a:lnTo>
                    <a:pt x="1465" y="704"/>
                  </a:lnTo>
                  <a:lnTo>
                    <a:pt x="1483" y="712"/>
                  </a:lnTo>
                  <a:lnTo>
                    <a:pt x="1499" y="728"/>
                  </a:lnTo>
                  <a:lnTo>
                    <a:pt x="1511" y="748"/>
                  </a:lnTo>
                  <a:lnTo>
                    <a:pt x="1520" y="772"/>
                  </a:lnTo>
                  <a:lnTo>
                    <a:pt x="1523" y="801"/>
                  </a:lnTo>
                  <a:lnTo>
                    <a:pt x="1520" y="828"/>
                  </a:lnTo>
                  <a:lnTo>
                    <a:pt x="1511" y="854"/>
                  </a:lnTo>
                  <a:lnTo>
                    <a:pt x="1499" y="873"/>
                  </a:lnTo>
                  <a:lnTo>
                    <a:pt x="1483" y="889"/>
                  </a:lnTo>
                  <a:lnTo>
                    <a:pt x="1465" y="899"/>
                  </a:lnTo>
                  <a:lnTo>
                    <a:pt x="1444" y="901"/>
                  </a:lnTo>
                  <a:lnTo>
                    <a:pt x="295" y="901"/>
                  </a:lnTo>
                  <a:lnTo>
                    <a:pt x="275" y="899"/>
                  </a:lnTo>
                  <a:lnTo>
                    <a:pt x="258" y="892"/>
                  </a:lnTo>
                  <a:lnTo>
                    <a:pt x="247" y="879"/>
                  </a:lnTo>
                  <a:lnTo>
                    <a:pt x="240" y="861"/>
                  </a:lnTo>
                  <a:lnTo>
                    <a:pt x="237" y="838"/>
                  </a:lnTo>
                  <a:lnTo>
                    <a:pt x="237" y="0"/>
                  </a:lnTo>
                  <a:lnTo>
                    <a:pt x="0" y="0"/>
                  </a:lnTo>
                  <a:lnTo>
                    <a:pt x="0" y="817"/>
                  </a:lnTo>
                  <a:lnTo>
                    <a:pt x="3" y="866"/>
                  </a:lnTo>
                  <a:lnTo>
                    <a:pt x="13" y="914"/>
                  </a:lnTo>
                  <a:lnTo>
                    <a:pt x="28" y="959"/>
                  </a:lnTo>
                  <a:lnTo>
                    <a:pt x="49" y="1002"/>
                  </a:lnTo>
                  <a:lnTo>
                    <a:pt x="76" y="1040"/>
                  </a:lnTo>
                  <a:lnTo>
                    <a:pt x="107" y="1074"/>
                  </a:lnTo>
                  <a:lnTo>
                    <a:pt x="142" y="1103"/>
                  </a:lnTo>
                  <a:lnTo>
                    <a:pt x="181" y="1127"/>
                  </a:lnTo>
                  <a:lnTo>
                    <a:pt x="223" y="1144"/>
                  </a:lnTo>
                  <a:lnTo>
                    <a:pt x="268" y="1156"/>
                  </a:lnTo>
                  <a:lnTo>
                    <a:pt x="316" y="1160"/>
                  </a:lnTo>
                  <a:lnTo>
                    <a:pt x="1465" y="1160"/>
                  </a:lnTo>
                  <a:lnTo>
                    <a:pt x="1513" y="1156"/>
                  </a:lnTo>
                  <a:lnTo>
                    <a:pt x="1558" y="1144"/>
                  </a:lnTo>
                  <a:lnTo>
                    <a:pt x="1600" y="1127"/>
                  </a:lnTo>
                  <a:lnTo>
                    <a:pt x="1638" y="1103"/>
                  </a:lnTo>
                  <a:lnTo>
                    <a:pt x="1674" y="1074"/>
                  </a:lnTo>
                  <a:lnTo>
                    <a:pt x="1705" y="1040"/>
                  </a:lnTo>
                  <a:lnTo>
                    <a:pt x="1732" y="1002"/>
                  </a:lnTo>
                  <a:lnTo>
                    <a:pt x="1753" y="959"/>
                  </a:lnTo>
                  <a:lnTo>
                    <a:pt x="1768" y="914"/>
                  </a:lnTo>
                  <a:lnTo>
                    <a:pt x="1778" y="866"/>
                  </a:lnTo>
                  <a:lnTo>
                    <a:pt x="1781" y="817"/>
                  </a:lnTo>
                  <a:lnTo>
                    <a:pt x="1781" y="780"/>
                  </a:lnTo>
                  <a:lnTo>
                    <a:pt x="1777" y="732"/>
                  </a:lnTo>
                  <a:lnTo>
                    <a:pt x="1767" y="687"/>
                  </a:lnTo>
                  <a:lnTo>
                    <a:pt x="1749" y="643"/>
                  </a:lnTo>
                  <a:lnTo>
                    <a:pt x="1726" y="604"/>
                  </a:lnTo>
                  <a:lnTo>
                    <a:pt x="1698" y="568"/>
                  </a:lnTo>
                  <a:lnTo>
                    <a:pt x="1665" y="537"/>
                  </a:lnTo>
                  <a:lnTo>
                    <a:pt x="1630" y="509"/>
                  </a:lnTo>
                  <a:lnTo>
                    <a:pt x="1590" y="488"/>
                  </a:lnTo>
                  <a:lnTo>
                    <a:pt x="1550" y="472"/>
                  </a:lnTo>
                  <a:lnTo>
                    <a:pt x="1507" y="461"/>
                  </a:lnTo>
                  <a:lnTo>
                    <a:pt x="1465" y="458"/>
                  </a:lnTo>
                  <a:lnTo>
                    <a:pt x="732" y="458"/>
                  </a:lnTo>
                  <a:lnTo>
                    <a:pt x="706" y="454"/>
                  </a:lnTo>
                  <a:lnTo>
                    <a:pt x="684" y="447"/>
                  </a:lnTo>
                  <a:lnTo>
                    <a:pt x="667" y="437"/>
                  </a:lnTo>
                  <a:lnTo>
                    <a:pt x="655" y="424"/>
                  </a:lnTo>
                  <a:lnTo>
                    <a:pt x="645" y="409"/>
                  </a:lnTo>
                  <a:lnTo>
                    <a:pt x="639" y="393"/>
                  </a:lnTo>
                  <a:lnTo>
                    <a:pt x="635" y="376"/>
                  </a:lnTo>
                  <a:lnTo>
                    <a:pt x="632" y="358"/>
                  </a:lnTo>
                  <a:lnTo>
                    <a:pt x="632" y="337"/>
                  </a:lnTo>
                  <a:lnTo>
                    <a:pt x="635" y="319"/>
                  </a:lnTo>
                  <a:lnTo>
                    <a:pt x="645" y="300"/>
                  </a:lnTo>
                  <a:lnTo>
                    <a:pt x="660" y="283"/>
                  </a:lnTo>
                  <a:lnTo>
                    <a:pt x="680" y="271"/>
                  </a:lnTo>
                  <a:lnTo>
                    <a:pt x="706" y="261"/>
                  </a:lnTo>
                  <a:lnTo>
                    <a:pt x="732" y="258"/>
                  </a:lnTo>
                  <a:lnTo>
                    <a:pt x="1940" y="258"/>
                  </a:lnTo>
                  <a:lnTo>
                    <a:pt x="1940" y="1160"/>
                  </a:lnTo>
                  <a:lnTo>
                    <a:pt x="2178" y="1160"/>
                  </a:lnTo>
                  <a:lnTo>
                    <a:pt x="2178" y="258"/>
                  </a:lnTo>
                  <a:lnTo>
                    <a:pt x="2673" y="258"/>
                  </a:lnTo>
                  <a:lnTo>
                    <a:pt x="2673" y="0"/>
                  </a:lnTo>
                  <a:lnTo>
                    <a:pt x="696" y="0"/>
                  </a:lnTo>
                  <a:lnTo>
                    <a:pt x="648" y="4"/>
                  </a:lnTo>
                  <a:lnTo>
                    <a:pt x="602" y="14"/>
                  </a:lnTo>
                  <a:lnTo>
                    <a:pt x="560" y="32"/>
                  </a:lnTo>
                  <a:lnTo>
                    <a:pt x="522" y="55"/>
                  </a:lnTo>
                  <a:lnTo>
                    <a:pt x="487" y="83"/>
                  </a:lnTo>
                  <a:lnTo>
                    <a:pt x="456" y="115"/>
                  </a:lnTo>
                  <a:lnTo>
                    <a:pt x="429" y="152"/>
                  </a:lnTo>
                  <a:lnTo>
                    <a:pt x="408" y="192"/>
                  </a:lnTo>
                  <a:lnTo>
                    <a:pt x="392" y="234"/>
                  </a:lnTo>
                  <a:lnTo>
                    <a:pt x="382" y="278"/>
                  </a:lnTo>
                  <a:lnTo>
                    <a:pt x="380" y="321"/>
                  </a:lnTo>
                  <a:lnTo>
                    <a:pt x="380" y="379"/>
                  </a:lnTo>
                  <a:lnTo>
                    <a:pt x="384" y="432"/>
                  </a:lnTo>
                  <a:lnTo>
                    <a:pt x="395" y="481"/>
                  </a:lnTo>
                  <a:lnTo>
                    <a:pt x="413" y="527"/>
                  </a:lnTo>
                  <a:lnTo>
                    <a:pt x="439" y="570"/>
                  </a:lnTo>
                  <a:lnTo>
                    <a:pt x="470" y="608"/>
                  </a:lnTo>
                  <a:lnTo>
                    <a:pt x="507" y="639"/>
                  </a:lnTo>
                  <a:lnTo>
                    <a:pt x="549" y="666"/>
                  </a:lnTo>
                  <a:lnTo>
                    <a:pt x="594" y="684"/>
                  </a:lnTo>
                  <a:lnTo>
                    <a:pt x="643" y="697"/>
                  </a:lnTo>
                  <a:lnTo>
                    <a:pt x="696" y="701"/>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4" name="Freeform 53"/>
            <p:cNvSpPr>
              <a:spLocks noEditPoints="1"/>
            </p:cNvSpPr>
            <p:nvPr userDrawn="1"/>
          </p:nvSpPr>
          <p:spPr bwMode="auto">
            <a:xfrm>
              <a:off x="1313" y="247"/>
              <a:ext cx="676" cy="294"/>
            </a:xfrm>
            <a:custGeom>
              <a:avLst/>
              <a:gdLst/>
              <a:ahLst/>
              <a:cxnLst>
                <a:cxn ang="0">
                  <a:pos x="1509" y="742"/>
                </a:cxn>
                <a:cxn ang="0">
                  <a:pos x="1509" y="859"/>
                </a:cxn>
                <a:cxn ang="0">
                  <a:pos x="1473" y="893"/>
                </a:cxn>
                <a:cxn ang="0">
                  <a:pos x="261" y="892"/>
                </a:cxn>
                <a:cxn ang="0">
                  <a:pos x="238" y="854"/>
                </a:cxn>
                <a:cxn ang="0">
                  <a:pos x="13" y="917"/>
                </a:cxn>
                <a:cxn ang="0">
                  <a:pos x="113" y="1081"/>
                </a:cxn>
                <a:cxn ang="0">
                  <a:pos x="284" y="1158"/>
                </a:cxn>
                <a:cxn ang="0">
                  <a:pos x="1590" y="1133"/>
                </a:cxn>
                <a:cxn ang="0">
                  <a:pos x="1729" y="1006"/>
                </a:cxn>
                <a:cxn ang="0">
                  <a:pos x="1782" y="817"/>
                </a:cxn>
                <a:cxn ang="0">
                  <a:pos x="1740" y="626"/>
                </a:cxn>
                <a:cxn ang="0">
                  <a:pos x="1634" y="512"/>
                </a:cxn>
                <a:cxn ang="0">
                  <a:pos x="1465" y="458"/>
                </a:cxn>
                <a:cxn ang="0">
                  <a:pos x="655" y="423"/>
                </a:cxn>
                <a:cxn ang="0">
                  <a:pos x="646" y="409"/>
                </a:cxn>
                <a:cxn ang="0">
                  <a:pos x="641" y="309"/>
                </a:cxn>
                <a:cxn ang="0">
                  <a:pos x="660" y="283"/>
                </a:cxn>
                <a:cxn ang="0">
                  <a:pos x="1940" y="259"/>
                </a:cxn>
                <a:cxn ang="0">
                  <a:pos x="2178" y="258"/>
                </a:cxn>
                <a:cxn ang="0">
                  <a:pos x="663" y="1"/>
                </a:cxn>
                <a:cxn ang="0">
                  <a:pos x="492" y="77"/>
                </a:cxn>
                <a:cxn ang="0">
                  <a:pos x="404" y="201"/>
                </a:cxn>
                <a:cxn ang="0">
                  <a:pos x="381" y="413"/>
                </a:cxn>
                <a:cxn ang="0">
                  <a:pos x="450" y="585"/>
                </a:cxn>
                <a:cxn ang="0">
                  <a:pos x="600" y="687"/>
                </a:cxn>
                <a:cxn ang="0">
                  <a:pos x="663" y="698"/>
                </a:cxn>
                <a:cxn ang="0">
                  <a:pos x="492" y="628"/>
                </a:cxn>
                <a:cxn ang="0">
                  <a:pos x="471" y="608"/>
                </a:cxn>
                <a:cxn ang="0">
                  <a:pos x="387" y="444"/>
                </a:cxn>
                <a:cxn ang="0">
                  <a:pos x="394" y="231"/>
                </a:cxn>
                <a:cxn ang="0">
                  <a:pos x="470" y="100"/>
                </a:cxn>
                <a:cxn ang="0">
                  <a:pos x="570" y="28"/>
                </a:cxn>
                <a:cxn ang="0">
                  <a:pos x="2673" y="0"/>
                </a:cxn>
                <a:cxn ang="0">
                  <a:pos x="1942" y="258"/>
                </a:cxn>
                <a:cxn ang="0">
                  <a:pos x="648" y="296"/>
                </a:cxn>
                <a:cxn ang="0">
                  <a:pos x="638" y="393"/>
                </a:cxn>
                <a:cxn ang="0">
                  <a:pos x="718" y="457"/>
                </a:cxn>
                <a:cxn ang="0">
                  <a:pos x="1581" y="484"/>
                </a:cxn>
                <a:cxn ang="0">
                  <a:pos x="1682" y="553"/>
                </a:cxn>
                <a:cxn ang="0">
                  <a:pos x="1764" y="684"/>
                </a:cxn>
                <a:cxn ang="0">
                  <a:pos x="1774" y="885"/>
                </a:cxn>
                <a:cxn ang="0">
                  <a:pos x="1689" y="1058"/>
                </a:cxn>
                <a:cxn ang="0">
                  <a:pos x="1668" y="1079"/>
                </a:cxn>
                <a:cxn ang="0">
                  <a:pos x="1497" y="1157"/>
                </a:cxn>
                <a:cxn ang="0">
                  <a:pos x="190" y="1132"/>
                </a:cxn>
                <a:cxn ang="0">
                  <a:pos x="113" y="1079"/>
                </a:cxn>
                <a:cxn ang="0">
                  <a:pos x="38" y="978"/>
                </a:cxn>
                <a:cxn ang="0">
                  <a:pos x="1" y="0"/>
                </a:cxn>
                <a:cxn ang="0">
                  <a:pos x="240" y="866"/>
                </a:cxn>
                <a:cxn ang="0">
                  <a:pos x="295" y="903"/>
                </a:cxn>
                <a:cxn ang="0">
                  <a:pos x="1500" y="873"/>
                </a:cxn>
                <a:cxn ang="0">
                  <a:pos x="1517" y="759"/>
                </a:cxn>
                <a:cxn ang="0">
                  <a:pos x="1444" y="701"/>
                </a:cxn>
              </a:cxnLst>
              <a:rect l="0" t="0" r="r" b="b"/>
              <a:pathLst>
                <a:path w="2674" h="1161">
                  <a:moveTo>
                    <a:pt x="1444" y="702"/>
                  </a:moveTo>
                  <a:lnTo>
                    <a:pt x="1459" y="704"/>
                  </a:lnTo>
                  <a:lnTo>
                    <a:pt x="1473" y="708"/>
                  </a:lnTo>
                  <a:lnTo>
                    <a:pt x="1487" y="717"/>
                  </a:lnTo>
                  <a:lnTo>
                    <a:pt x="1499" y="728"/>
                  </a:lnTo>
                  <a:lnTo>
                    <a:pt x="1509" y="742"/>
                  </a:lnTo>
                  <a:lnTo>
                    <a:pt x="1516" y="759"/>
                  </a:lnTo>
                  <a:lnTo>
                    <a:pt x="1520" y="779"/>
                  </a:lnTo>
                  <a:lnTo>
                    <a:pt x="1523" y="801"/>
                  </a:lnTo>
                  <a:lnTo>
                    <a:pt x="1520" y="822"/>
                  </a:lnTo>
                  <a:lnTo>
                    <a:pt x="1516" y="841"/>
                  </a:lnTo>
                  <a:lnTo>
                    <a:pt x="1509" y="859"/>
                  </a:lnTo>
                  <a:lnTo>
                    <a:pt x="1499" y="873"/>
                  </a:lnTo>
                  <a:lnTo>
                    <a:pt x="1486" y="885"/>
                  </a:lnTo>
                  <a:lnTo>
                    <a:pt x="1487" y="885"/>
                  </a:lnTo>
                  <a:lnTo>
                    <a:pt x="1486" y="885"/>
                  </a:lnTo>
                  <a:lnTo>
                    <a:pt x="1487" y="885"/>
                  </a:lnTo>
                  <a:lnTo>
                    <a:pt x="1473" y="893"/>
                  </a:lnTo>
                  <a:lnTo>
                    <a:pt x="1459" y="899"/>
                  </a:lnTo>
                  <a:lnTo>
                    <a:pt x="1444" y="901"/>
                  </a:lnTo>
                  <a:lnTo>
                    <a:pt x="295" y="901"/>
                  </a:lnTo>
                  <a:lnTo>
                    <a:pt x="282" y="900"/>
                  </a:lnTo>
                  <a:lnTo>
                    <a:pt x="271" y="897"/>
                  </a:lnTo>
                  <a:lnTo>
                    <a:pt x="261" y="892"/>
                  </a:lnTo>
                  <a:lnTo>
                    <a:pt x="252" y="885"/>
                  </a:lnTo>
                  <a:lnTo>
                    <a:pt x="252" y="886"/>
                  </a:lnTo>
                  <a:lnTo>
                    <a:pt x="252" y="885"/>
                  </a:lnTo>
                  <a:lnTo>
                    <a:pt x="252" y="886"/>
                  </a:lnTo>
                  <a:lnTo>
                    <a:pt x="241" y="866"/>
                  </a:lnTo>
                  <a:lnTo>
                    <a:pt x="238" y="854"/>
                  </a:lnTo>
                  <a:lnTo>
                    <a:pt x="238" y="0"/>
                  </a:lnTo>
                  <a:lnTo>
                    <a:pt x="0" y="0"/>
                  </a:lnTo>
                  <a:lnTo>
                    <a:pt x="0" y="817"/>
                  </a:lnTo>
                  <a:lnTo>
                    <a:pt x="1" y="851"/>
                  </a:lnTo>
                  <a:lnTo>
                    <a:pt x="6" y="885"/>
                  </a:lnTo>
                  <a:lnTo>
                    <a:pt x="13" y="917"/>
                  </a:lnTo>
                  <a:lnTo>
                    <a:pt x="24" y="948"/>
                  </a:lnTo>
                  <a:lnTo>
                    <a:pt x="37" y="978"/>
                  </a:lnTo>
                  <a:lnTo>
                    <a:pt x="52" y="1006"/>
                  </a:lnTo>
                  <a:lnTo>
                    <a:pt x="70" y="1033"/>
                  </a:lnTo>
                  <a:lnTo>
                    <a:pt x="90" y="1058"/>
                  </a:lnTo>
                  <a:lnTo>
                    <a:pt x="113" y="1081"/>
                  </a:lnTo>
                  <a:lnTo>
                    <a:pt x="137" y="1100"/>
                  </a:lnTo>
                  <a:lnTo>
                    <a:pt x="164" y="1119"/>
                  </a:lnTo>
                  <a:lnTo>
                    <a:pt x="190" y="1133"/>
                  </a:lnTo>
                  <a:lnTo>
                    <a:pt x="220" y="1144"/>
                  </a:lnTo>
                  <a:lnTo>
                    <a:pt x="251" y="1153"/>
                  </a:lnTo>
                  <a:lnTo>
                    <a:pt x="284" y="1158"/>
                  </a:lnTo>
                  <a:lnTo>
                    <a:pt x="316" y="1161"/>
                  </a:lnTo>
                  <a:lnTo>
                    <a:pt x="1465" y="1161"/>
                  </a:lnTo>
                  <a:lnTo>
                    <a:pt x="1497" y="1158"/>
                  </a:lnTo>
                  <a:lnTo>
                    <a:pt x="1530" y="1153"/>
                  </a:lnTo>
                  <a:lnTo>
                    <a:pt x="1561" y="1144"/>
                  </a:lnTo>
                  <a:lnTo>
                    <a:pt x="1590" y="1133"/>
                  </a:lnTo>
                  <a:lnTo>
                    <a:pt x="1617" y="1119"/>
                  </a:lnTo>
                  <a:lnTo>
                    <a:pt x="1644" y="1100"/>
                  </a:lnTo>
                  <a:lnTo>
                    <a:pt x="1668" y="1081"/>
                  </a:lnTo>
                  <a:lnTo>
                    <a:pt x="1691" y="1058"/>
                  </a:lnTo>
                  <a:lnTo>
                    <a:pt x="1710" y="1033"/>
                  </a:lnTo>
                  <a:lnTo>
                    <a:pt x="1729" y="1006"/>
                  </a:lnTo>
                  <a:lnTo>
                    <a:pt x="1744" y="978"/>
                  </a:lnTo>
                  <a:lnTo>
                    <a:pt x="1757" y="948"/>
                  </a:lnTo>
                  <a:lnTo>
                    <a:pt x="1768" y="917"/>
                  </a:lnTo>
                  <a:lnTo>
                    <a:pt x="1775" y="885"/>
                  </a:lnTo>
                  <a:lnTo>
                    <a:pt x="1780" y="851"/>
                  </a:lnTo>
                  <a:lnTo>
                    <a:pt x="1782" y="817"/>
                  </a:lnTo>
                  <a:lnTo>
                    <a:pt x="1782" y="780"/>
                  </a:lnTo>
                  <a:lnTo>
                    <a:pt x="1780" y="748"/>
                  </a:lnTo>
                  <a:lnTo>
                    <a:pt x="1775" y="715"/>
                  </a:lnTo>
                  <a:lnTo>
                    <a:pt x="1765" y="684"/>
                  </a:lnTo>
                  <a:lnTo>
                    <a:pt x="1754" y="655"/>
                  </a:lnTo>
                  <a:lnTo>
                    <a:pt x="1740" y="626"/>
                  </a:lnTo>
                  <a:lnTo>
                    <a:pt x="1723" y="599"/>
                  </a:lnTo>
                  <a:lnTo>
                    <a:pt x="1705" y="575"/>
                  </a:lnTo>
                  <a:lnTo>
                    <a:pt x="1684" y="551"/>
                  </a:lnTo>
                  <a:lnTo>
                    <a:pt x="1682" y="551"/>
                  </a:lnTo>
                  <a:lnTo>
                    <a:pt x="1660" y="530"/>
                  </a:lnTo>
                  <a:lnTo>
                    <a:pt x="1634" y="512"/>
                  </a:lnTo>
                  <a:lnTo>
                    <a:pt x="1609" y="496"/>
                  </a:lnTo>
                  <a:lnTo>
                    <a:pt x="1581" y="482"/>
                  </a:lnTo>
                  <a:lnTo>
                    <a:pt x="1552" y="472"/>
                  </a:lnTo>
                  <a:lnTo>
                    <a:pt x="1524" y="464"/>
                  </a:lnTo>
                  <a:lnTo>
                    <a:pt x="1494" y="460"/>
                  </a:lnTo>
                  <a:lnTo>
                    <a:pt x="1465" y="458"/>
                  </a:lnTo>
                  <a:lnTo>
                    <a:pt x="732" y="458"/>
                  </a:lnTo>
                  <a:lnTo>
                    <a:pt x="718" y="456"/>
                  </a:lnTo>
                  <a:lnTo>
                    <a:pt x="706" y="454"/>
                  </a:lnTo>
                  <a:lnTo>
                    <a:pt x="684" y="447"/>
                  </a:lnTo>
                  <a:lnTo>
                    <a:pt x="667" y="436"/>
                  </a:lnTo>
                  <a:lnTo>
                    <a:pt x="655" y="423"/>
                  </a:lnTo>
                  <a:lnTo>
                    <a:pt x="655" y="424"/>
                  </a:lnTo>
                  <a:lnTo>
                    <a:pt x="656" y="424"/>
                  </a:lnTo>
                  <a:lnTo>
                    <a:pt x="655" y="423"/>
                  </a:lnTo>
                  <a:lnTo>
                    <a:pt x="655" y="424"/>
                  </a:lnTo>
                  <a:lnTo>
                    <a:pt x="656" y="424"/>
                  </a:lnTo>
                  <a:lnTo>
                    <a:pt x="646" y="409"/>
                  </a:lnTo>
                  <a:lnTo>
                    <a:pt x="639" y="393"/>
                  </a:lnTo>
                  <a:lnTo>
                    <a:pt x="635" y="376"/>
                  </a:lnTo>
                  <a:lnTo>
                    <a:pt x="634" y="358"/>
                  </a:lnTo>
                  <a:lnTo>
                    <a:pt x="634" y="337"/>
                  </a:lnTo>
                  <a:lnTo>
                    <a:pt x="635" y="323"/>
                  </a:lnTo>
                  <a:lnTo>
                    <a:pt x="641" y="309"/>
                  </a:lnTo>
                  <a:lnTo>
                    <a:pt x="649" y="296"/>
                  </a:lnTo>
                  <a:lnTo>
                    <a:pt x="662" y="283"/>
                  </a:lnTo>
                  <a:lnTo>
                    <a:pt x="660" y="283"/>
                  </a:lnTo>
                  <a:lnTo>
                    <a:pt x="660" y="285"/>
                  </a:lnTo>
                  <a:lnTo>
                    <a:pt x="662" y="283"/>
                  </a:lnTo>
                  <a:lnTo>
                    <a:pt x="660" y="283"/>
                  </a:lnTo>
                  <a:lnTo>
                    <a:pt x="660" y="285"/>
                  </a:lnTo>
                  <a:lnTo>
                    <a:pt x="676" y="273"/>
                  </a:lnTo>
                  <a:lnTo>
                    <a:pt x="693" y="266"/>
                  </a:lnTo>
                  <a:lnTo>
                    <a:pt x="711" y="261"/>
                  </a:lnTo>
                  <a:lnTo>
                    <a:pt x="732" y="259"/>
                  </a:lnTo>
                  <a:lnTo>
                    <a:pt x="1940" y="259"/>
                  </a:lnTo>
                  <a:lnTo>
                    <a:pt x="1940" y="258"/>
                  </a:lnTo>
                  <a:lnTo>
                    <a:pt x="1940" y="1161"/>
                  </a:lnTo>
                  <a:lnTo>
                    <a:pt x="2178" y="1161"/>
                  </a:lnTo>
                  <a:lnTo>
                    <a:pt x="2179" y="1160"/>
                  </a:lnTo>
                  <a:lnTo>
                    <a:pt x="2179" y="258"/>
                  </a:lnTo>
                  <a:lnTo>
                    <a:pt x="2178" y="258"/>
                  </a:lnTo>
                  <a:lnTo>
                    <a:pt x="2178" y="259"/>
                  </a:lnTo>
                  <a:lnTo>
                    <a:pt x="2673" y="259"/>
                  </a:lnTo>
                  <a:lnTo>
                    <a:pt x="2674" y="258"/>
                  </a:lnTo>
                  <a:lnTo>
                    <a:pt x="2674" y="0"/>
                  </a:lnTo>
                  <a:lnTo>
                    <a:pt x="696" y="0"/>
                  </a:lnTo>
                  <a:lnTo>
                    <a:pt x="663" y="1"/>
                  </a:lnTo>
                  <a:lnTo>
                    <a:pt x="631" y="7"/>
                  </a:lnTo>
                  <a:lnTo>
                    <a:pt x="600" y="15"/>
                  </a:lnTo>
                  <a:lnTo>
                    <a:pt x="570" y="26"/>
                  </a:lnTo>
                  <a:lnTo>
                    <a:pt x="543" y="41"/>
                  </a:lnTo>
                  <a:lnTo>
                    <a:pt x="516" y="58"/>
                  </a:lnTo>
                  <a:lnTo>
                    <a:pt x="492" y="77"/>
                  </a:lnTo>
                  <a:lnTo>
                    <a:pt x="470" y="98"/>
                  </a:lnTo>
                  <a:lnTo>
                    <a:pt x="470" y="100"/>
                  </a:lnTo>
                  <a:lnTo>
                    <a:pt x="450" y="122"/>
                  </a:lnTo>
                  <a:lnTo>
                    <a:pt x="432" y="148"/>
                  </a:lnTo>
                  <a:lnTo>
                    <a:pt x="416" y="175"/>
                  </a:lnTo>
                  <a:lnTo>
                    <a:pt x="404" y="201"/>
                  </a:lnTo>
                  <a:lnTo>
                    <a:pt x="392" y="231"/>
                  </a:lnTo>
                  <a:lnTo>
                    <a:pt x="385" y="261"/>
                  </a:lnTo>
                  <a:lnTo>
                    <a:pt x="381" y="290"/>
                  </a:lnTo>
                  <a:lnTo>
                    <a:pt x="380" y="321"/>
                  </a:lnTo>
                  <a:lnTo>
                    <a:pt x="380" y="379"/>
                  </a:lnTo>
                  <a:lnTo>
                    <a:pt x="381" y="413"/>
                  </a:lnTo>
                  <a:lnTo>
                    <a:pt x="385" y="444"/>
                  </a:lnTo>
                  <a:lnTo>
                    <a:pt x="392" y="475"/>
                  </a:lnTo>
                  <a:lnTo>
                    <a:pt x="404" y="505"/>
                  </a:lnTo>
                  <a:lnTo>
                    <a:pt x="416" y="533"/>
                  </a:lnTo>
                  <a:lnTo>
                    <a:pt x="432" y="560"/>
                  </a:lnTo>
                  <a:lnTo>
                    <a:pt x="450" y="585"/>
                  </a:lnTo>
                  <a:lnTo>
                    <a:pt x="470" y="608"/>
                  </a:lnTo>
                  <a:lnTo>
                    <a:pt x="492" y="629"/>
                  </a:lnTo>
                  <a:lnTo>
                    <a:pt x="516" y="647"/>
                  </a:lnTo>
                  <a:lnTo>
                    <a:pt x="543" y="663"/>
                  </a:lnTo>
                  <a:lnTo>
                    <a:pt x="570" y="677"/>
                  </a:lnTo>
                  <a:lnTo>
                    <a:pt x="600" y="687"/>
                  </a:lnTo>
                  <a:lnTo>
                    <a:pt x="631" y="695"/>
                  </a:lnTo>
                  <a:lnTo>
                    <a:pt x="663" y="700"/>
                  </a:lnTo>
                  <a:lnTo>
                    <a:pt x="696" y="702"/>
                  </a:lnTo>
                  <a:lnTo>
                    <a:pt x="1444" y="702"/>
                  </a:lnTo>
                  <a:close/>
                  <a:moveTo>
                    <a:pt x="696" y="701"/>
                  </a:moveTo>
                  <a:lnTo>
                    <a:pt x="663" y="698"/>
                  </a:lnTo>
                  <a:lnTo>
                    <a:pt x="631" y="694"/>
                  </a:lnTo>
                  <a:lnTo>
                    <a:pt x="600" y="686"/>
                  </a:lnTo>
                  <a:lnTo>
                    <a:pt x="570" y="676"/>
                  </a:lnTo>
                  <a:lnTo>
                    <a:pt x="543" y="662"/>
                  </a:lnTo>
                  <a:lnTo>
                    <a:pt x="516" y="646"/>
                  </a:lnTo>
                  <a:lnTo>
                    <a:pt x="492" y="628"/>
                  </a:lnTo>
                  <a:lnTo>
                    <a:pt x="470" y="607"/>
                  </a:lnTo>
                  <a:lnTo>
                    <a:pt x="470" y="608"/>
                  </a:lnTo>
                  <a:lnTo>
                    <a:pt x="471" y="608"/>
                  </a:lnTo>
                  <a:lnTo>
                    <a:pt x="470" y="607"/>
                  </a:lnTo>
                  <a:lnTo>
                    <a:pt x="470" y="608"/>
                  </a:lnTo>
                  <a:lnTo>
                    <a:pt x="471" y="608"/>
                  </a:lnTo>
                  <a:lnTo>
                    <a:pt x="451" y="585"/>
                  </a:lnTo>
                  <a:lnTo>
                    <a:pt x="433" y="560"/>
                  </a:lnTo>
                  <a:lnTo>
                    <a:pt x="418" y="533"/>
                  </a:lnTo>
                  <a:lnTo>
                    <a:pt x="405" y="505"/>
                  </a:lnTo>
                  <a:lnTo>
                    <a:pt x="394" y="475"/>
                  </a:lnTo>
                  <a:lnTo>
                    <a:pt x="387" y="444"/>
                  </a:lnTo>
                  <a:lnTo>
                    <a:pt x="382" y="413"/>
                  </a:lnTo>
                  <a:lnTo>
                    <a:pt x="381" y="379"/>
                  </a:lnTo>
                  <a:lnTo>
                    <a:pt x="381" y="321"/>
                  </a:lnTo>
                  <a:lnTo>
                    <a:pt x="382" y="290"/>
                  </a:lnTo>
                  <a:lnTo>
                    <a:pt x="387" y="261"/>
                  </a:lnTo>
                  <a:lnTo>
                    <a:pt x="394" y="231"/>
                  </a:lnTo>
                  <a:lnTo>
                    <a:pt x="405" y="201"/>
                  </a:lnTo>
                  <a:lnTo>
                    <a:pt x="418" y="175"/>
                  </a:lnTo>
                  <a:lnTo>
                    <a:pt x="433" y="148"/>
                  </a:lnTo>
                  <a:lnTo>
                    <a:pt x="451" y="122"/>
                  </a:lnTo>
                  <a:lnTo>
                    <a:pt x="471" y="100"/>
                  </a:lnTo>
                  <a:lnTo>
                    <a:pt x="470" y="100"/>
                  </a:lnTo>
                  <a:lnTo>
                    <a:pt x="471" y="100"/>
                  </a:lnTo>
                  <a:lnTo>
                    <a:pt x="470" y="100"/>
                  </a:lnTo>
                  <a:lnTo>
                    <a:pt x="492" y="79"/>
                  </a:lnTo>
                  <a:lnTo>
                    <a:pt x="516" y="59"/>
                  </a:lnTo>
                  <a:lnTo>
                    <a:pt x="543" y="42"/>
                  </a:lnTo>
                  <a:lnTo>
                    <a:pt x="570" y="28"/>
                  </a:lnTo>
                  <a:lnTo>
                    <a:pt x="600" y="17"/>
                  </a:lnTo>
                  <a:lnTo>
                    <a:pt x="631" y="8"/>
                  </a:lnTo>
                  <a:lnTo>
                    <a:pt x="663" y="2"/>
                  </a:lnTo>
                  <a:lnTo>
                    <a:pt x="696" y="1"/>
                  </a:lnTo>
                  <a:lnTo>
                    <a:pt x="2673" y="1"/>
                  </a:lnTo>
                  <a:lnTo>
                    <a:pt x="2673" y="0"/>
                  </a:lnTo>
                  <a:lnTo>
                    <a:pt x="2673" y="258"/>
                  </a:lnTo>
                  <a:lnTo>
                    <a:pt x="2178" y="258"/>
                  </a:lnTo>
                  <a:lnTo>
                    <a:pt x="2178" y="1160"/>
                  </a:lnTo>
                  <a:lnTo>
                    <a:pt x="1940" y="1160"/>
                  </a:lnTo>
                  <a:lnTo>
                    <a:pt x="1942" y="1160"/>
                  </a:lnTo>
                  <a:lnTo>
                    <a:pt x="1942" y="258"/>
                  </a:lnTo>
                  <a:lnTo>
                    <a:pt x="732" y="258"/>
                  </a:lnTo>
                  <a:lnTo>
                    <a:pt x="711" y="259"/>
                  </a:lnTo>
                  <a:lnTo>
                    <a:pt x="693" y="265"/>
                  </a:lnTo>
                  <a:lnTo>
                    <a:pt x="676" y="272"/>
                  </a:lnTo>
                  <a:lnTo>
                    <a:pt x="660" y="283"/>
                  </a:lnTo>
                  <a:lnTo>
                    <a:pt x="648" y="296"/>
                  </a:lnTo>
                  <a:lnTo>
                    <a:pt x="639" y="309"/>
                  </a:lnTo>
                  <a:lnTo>
                    <a:pt x="634" y="323"/>
                  </a:lnTo>
                  <a:lnTo>
                    <a:pt x="632" y="337"/>
                  </a:lnTo>
                  <a:lnTo>
                    <a:pt x="632" y="358"/>
                  </a:lnTo>
                  <a:lnTo>
                    <a:pt x="634" y="376"/>
                  </a:lnTo>
                  <a:lnTo>
                    <a:pt x="638" y="393"/>
                  </a:lnTo>
                  <a:lnTo>
                    <a:pt x="645" y="409"/>
                  </a:lnTo>
                  <a:lnTo>
                    <a:pt x="655" y="424"/>
                  </a:lnTo>
                  <a:lnTo>
                    <a:pt x="667" y="437"/>
                  </a:lnTo>
                  <a:lnTo>
                    <a:pt x="684" y="448"/>
                  </a:lnTo>
                  <a:lnTo>
                    <a:pt x="706" y="456"/>
                  </a:lnTo>
                  <a:lnTo>
                    <a:pt x="718" y="457"/>
                  </a:lnTo>
                  <a:lnTo>
                    <a:pt x="732" y="460"/>
                  </a:lnTo>
                  <a:lnTo>
                    <a:pt x="1465" y="460"/>
                  </a:lnTo>
                  <a:lnTo>
                    <a:pt x="1494" y="461"/>
                  </a:lnTo>
                  <a:lnTo>
                    <a:pt x="1524" y="465"/>
                  </a:lnTo>
                  <a:lnTo>
                    <a:pt x="1552" y="474"/>
                  </a:lnTo>
                  <a:lnTo>
                    <a:pt x="1581" y="484"/>
                  </a:lnTo>
                  <a:lnTo>
                    <a:pt x="1609" y="498"/>
                  </a:lnTo>
                  <a:lnTo>
                    <a:pt x="1634" y="513"/>
                  </a:lnTo>
                  <a:lnTo>
                    <a:pt x="1660" y="532"/>
                  </a:lnTo>
                  <a:lnTo>
                    <a:pt x="1682" y="553"/>
                  </a:lnTo>
                  <a:lnTo>
                    <a:pt x="1682" y="551"/>
                  </a:lnTo>
                  <a:lnTo>
                    <a:pt x="1682" y="553"/>
                  </a:lnTo>
                  <a:lnTo>
                    <a:pt x="1682" y="551"/>
                  </a:lnTo>
                  <a:lnTo>
                    <a:pt x="1703" y="575"/>
                  </a:lnTo>
                  <a:lnTo>
                    <a:pt x="1722" y="599"/>
                  </a:lnTo>
                  <a:lnTo>
                    <a:pt x="1739" y="626"/>
                  </a:lnTo>
                  <a:lnTo>
                    <a:pt x="1753" y="655"/>
                  </a:lnTo>
                  <a:lnTo>
                    <a:pt x="1764" y="684"/>
                  </a:lnTo>
                  <a:lnTo>
                    <a:pt x="1774" y="715"/>
                  </a:lnTo>
                  <a:lnTo>
                    <a:pt x="1778" y="748"/>
                  </a:lnTo>
                  <a:lnTo>
                    <a:pt x="1781" y="780"/>
                  </a:lnTo>
                  <a:lnTo>
                    <a:pt x="1781" y="817"/>
                  </a:lnTo>
                  <a:lnTo>
                    <a:pt x="1778" y="851"/>
                  </a:lnTo>
                  <a:lnTo>
                    <a:pt x="1774" y="885"/>
                  </a:lnTo>
                  <a:lnTo>
                    <a:pt x="1767" y="917"/>
                  </a:lnTo>
                  <a:lnTo>
                    <a:pt x="1756" y="948"/>
                  </a:lnTo>
                  <a:lnTo>
                    <a:pt x="1743" y="978"/>
                  </a:lnTo>
                  <a:lnTo>
                    <a:pt x="1727" y="1006"/>
                  </a:lnTo>
                  <a:lnTo>
                    <a:pt x="1709" y="1033"/>
                  </a:lnTo>
                  <a:lnTo>
                    <a:pt x="1689" y="1058"/>
                  </a:lnTo>
                  <a:lnTo>
                    <a:pt x="1667" y="1081"/>
                  </a:lnTo>
                  <a:lnTo>
                    <a:pt x="1668" y="1081"/>
                  </a:lnTo>
                  <a:lnTo>
                    <a:pt x="1668" y="1079"/>
                  </a:lnTo>
                  <a:lnTo>
                    <a:pt x="1667" y="1081"/>
                  </a:lnTo>
                  <a:lnTo>
                    <a:pt x="1668" y="1081"/>
                  </a:lnTo>
                  <a:lnTo>
                    <a:pt x="1668" y="1079"/>
                  </a:lnTo>
                  <a:lnTo>
                    <a:pt x="1644" y="1099"/>
                  </a:lnTo>
                  <a:lnTo>
                    <a:pt x="1617" y="1117"/>
                  </a:lnTo>
                  <a:lnTo>
                    <a:pt x="1590" y="1132"/>
                  </a:lnTo>
                  <a:lnTo>
                    <a:pt x="1561" y="1143"/>
                  </a:lnTo>
                  <a:lnTo>
                    <a:pt x="1530" y="1151"/>
                  </a:lnTo>
                  <a:lnTo>
                    <a:pt x="1497" y="1157"/>
                  </a:lnTo>
                  <a:lnTo>
                    <a:pt x="1465" y="1160"/>
                  </a:lnTo>
                  <a:lnTo>
                    <a:pt x="316" y="1160"/>
                  </a:lnTo>
                  <a:lnTo>
                    <a:pt x="284" y="1157"/>
                  </a:lnTo>
                  <a:lnTo>
                    <a:pt x="251" y="1151"/>
                  </a:lnTo>
                  <a:lnTo>
                    <a:pt x="220" y="1143"/>
                  </a:lnTo>
                  <a:lnTo>
                    <a:pt x="190" y="1132"/>
                  </a:lnTo>
                  <a:lnTo>
                    <a:pt x="164" y="1117"/>
                  </a:lnTo>
                  <a:lnTo>
                    <a:pt x="137" y="1099"/>
                  </a:lnTo>
                  <a:lnTo>
                    <a:pt x="113" y="1079"/>
                  </a:lnTo>
                  <a:lnTo>
                    <a:pt x="113" y="1081"/>
                  </a:lnTo>
                  <a:lnTo>
                    <a:pt x="114" y="1081"/>
                  </a:lnTo>
                  <a:lnTo>
                    <a:pt x="113" y="1079"/>
                  </a:lnTo>
                  <a:lnTo>
                    <a:pt x="113" y="1081"/>
                  </a:lnTo>
                  <a:lnTo>
                    <a:pt x="114" y="1081"/>
                  </a:lnTo>
                  <a:lnTo>
                    <a:pt x="92" y="1058"/>
                  </a:lnTo>
                  <a:lnTo>
                    <a:pt x="72" y="1033"/>
                  </a:lnTo>
                  <a:lnTo>
                    <a:pt x="53" y="1006"/>
                  </a:lnTo>
                  <a:lnTo>
                    <a:pt x="38" y="978"/>
                  </a:lnTo>
                  <a:lnTo>
                    <a:pt x="25" y="948"/>
                  </a:lnTo>
                  <a:lnTo>
                    <a:pt x="14" y="917"/>
                  </a:lnTo>
                  <a:lnTo>
                    <a:pt x="7" y="885"/>
                  </a:lnTo>
                  <a:lnTo>
                    <a:pt x="3" y="851"/>
                  </a:lnTo>
                  <a:lnTo>
                    <a:pt x="1" y="817"/>
                  </a:lnTo>
                  <a:lnTo>
                    <a:pt x="1" y="0"/>
                  </a:lnTo>
                  <a:lnTo>
                    <a:pt x="0" y="0"/>
                  </a:lnTo>
                  <a:lnTo>
                    <a:pt x="0" y="1"/>
                  </a:lnTo>
                  <a:lnTo>
                    <a:pt x="237" y="1"/>
                  </a:lnTo>
                  <a:lnTo>
                    <a:pt x="237" y="0"/>
                  </a:lnTo>
                  <a:lnTo>
                    <a:pt x="237" y="854"/>
                  </a:lnTo>
                  <a:lnTo>
                    <a:pt x="240" y="866"/>
                  </a:lnTo>
                  <a:lnTo>
                    <a:pt x="251" y="886"/>
                  </a:lnTo>
                  <a:lnTo>
                    <a:pt x="252" y="886"/>
                  </a:lnTo>
                  <a:lnTo>
                    <a:pt x="261" y="893"/>
                  </a:lnTo>
                  <a:lnTo>
                    <a:pt x="271" y="899"/>
                  </a:lnTo>
                  <a:lnTo>
                    <a:pt x="282" y="901"/>
                  </a:lnTo>
                  <a:lnTo>
                    <a:pt x="295" y="903"/>
                  </a:lnTo>
                  <a:lnTo>
                    <a:pt x="1444" y="903"/>
                  </a:lnTo>
                  <a:lnTo>
                    <a:pt x="1459" y="900"/>
                  </a:lnTo>
                  <a:lnTo>
                    <a:pt x="1473" y="894"/>
                  </a:lnTo>
                  <a:lnTo>
                    <a:pt x="1487" y="886"/>
                  </a:lnTo>
                  <a:lnTo>
                    <a:pt x="1487" y="885"/>
                  </a:lnTo>
                  <a:lnTo>
                    <a:pt x="1500" y="873"/>
                  </a:lnTo>
                  <a:lnTo>
                    <a:pt x="1510" y="859"/>
                  </a:lnTo>
                  <a:lnTo>
                    <a:pt x="1517" y="841"/>
                  </a:lnTo>
                  <a:lnTo>
                    <a:pt x="1521" y="822"/>
                  </a:lnTo>
                  <a:lnTo>
                    <a:pt x="1524" y="801"/>
                  </a:lnTo>
                  <a:lnTo>
                    <a:pt x="1521" y="779"/>
                  </a:lnTo>
                  <a:lnTo>
                    <a:pt x="1517" y="759"/>
                  </a:lnTo>
                  <a:lnTo>
                    <a:pt x="1510" y="742"/>
                  </a:lnTo>
                  <a:lnTo>
                    <a:pt x="1500" y="728"/>
                  </a:lnTo>
                  <a:lnTo>
                    <a:pt x="1487" y="715"/>
                  </a:lnTo>
                  <a:lnTo>
                    <a:pt x="1473" y="707"/>
                  </a:lnTo>
                  <a:lnTo>
                    <a:pt x="1459" y="702"/>
                  </a:lnTo>
                  <a:lnTo>
                    <a:pt x="1444" y="701"/>
                  </a:lnTo>
                  <a:lnTo>
                    <a:pt x="696" y="701"/>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5" name="Text Box 55"/>
            <p:cNvSpPr txBox="1">
              <a:spLocks noChangeArrowheads="1"/>
            </p:cNvSpPr>
            <p:nvPr userDrawn="1"/>
          </p:nvSpPr>
          <p:spPr bwMode="auto">
            <a:xfrm>
              <a:off x="814" y="552"/>
              <a:ext cx="2061" cy="233"/>
            </a:xfrm>
            <a:prstGeom prst="rect">
              <a:avLst/>
            </a:prstGeom>
            <a:noFill/>
            <a:ln w="9525">
              <a:noFill/>
              <a:miter lim="800000"/>
              <a:headEnd/>
              <a:tailEnd/>
            </a:ln>
            <a:effectLst/>
          </p:spPr>
          <p:txBody>
            <a:bodyPr wrap="none">
              <a:spAutoFit/>
            </a:bodyPr>
            <a:lstStyle/>
            <a:p>
              <a:pPr>
                <a:defRPr/>
              </a:pPr>
              <a:r>
                <a:rPr lang="es-ES" dirty="0" smtClean="0">
                  <a:solidFill>
                    <a:schemeClr val="bg1"/>
                  </a:solidFill>
                  <a:latin typeface="Futura Book" pitchFamily="34" charset="0"/>
                </a:rPr>
                <a:t>Standards Coordination Office</a:t>
              </a:r>
              <a:endParaRPr lang="es-ES" dirty="0">
                <a:solidFill>
                  <a:schemeClr val="bg1"/>
                </a:solidFill>
                <a:latin typeface="Futura Book" pitchFamily="34" charset="0"/>
              </a:endParaRPr>
            </a:p>
          </p:txBody>
        </p:sp>
      </p:grpSp>
      <p:sp>
        <p:nvSpPr>
          <p:cNvPr id="3074" name="Rectangle 2"/>
          <p:cNvSpPr>
            <a:spLocks noGrp="1" noChangeArrowheads="1"/>
          </p:cNvSpPr>
          <p:nvPr>
            <p:ph type="ctrTitle"/>
          </p:nvPr>
        </p:nvSpPr>
        <p:spPr>
          <a:xfrm>
            <a:off x="3714744" y="2998788"/>
            <a:ext cx="4978406" cy="1066800"/>
          </a:xfrm>
        </p:spPr>
        <p:txBody>
          <a:bodyPr/>
          <a:lstStyle>
            <a:lvl1pPr algn="r">
              <a:lnSpc>
                <a:spcPct val="120000"/>
              </a:lnSpc>
              <a:spcBef>
                <a:spcPct val="40000"/>
              </a:spcBef>
              <a:defRPr>
                <a:solidFill>
                  <a:srgbClr val="0A7CB8"/>
                </a:solidFill>
              </a:defRPr>
            </a:lvl1pPr>
          </a:lstStyle>
          <a:p>
            <a:r>
              <a:rPr lang="en-US" dirty="0" smtClean="0"/>
              <a:t>Click to edit Master title style</a:t>
            </a:r>
            <a:endParaRPr lang="es-ES_tradnl" dirty="0"/>
          </a:p>
        </p:txBody>
      </p:sp>
      <p:sp>
        <p:nvSpPr>
          <p:cNvPr id="3075" name="Rectangle 3"/>
          <p:cNvSpPr>
            <a:spLocks noGrp="1" noChangeArrowheads="1"/>
          </p:cNvSpPr>
          <p:nvPr>
            <p:ph type="subTitle" idx="1"/>
          </p:nvPr>
        </p:nvSpPr>
        <p:spPr>
          <a:xfrm>
            <a:off x="4191000" y="4365625"/>
            <a:ext cx="4505325" cy="1008063"/>
          </a:xfrm>
        </p:spPr>
        <p:txBody>
          <a:bodyPr/>
          <a:lstStyle>
            <a:lvl1pPr algn="r">
              <a:defRPr sz="2000"/>
            </a:lvl1pPr>
          </a:lstStyle>
          <a:p>
            <a:r>
              <a:rPr lang="en-US" dirty="0" smtClean="0"/>
              <a:t>Click to edit Master subtitle style</a:t>
            </a:r>
            <a:endParaRPr lang="es-ES_tradnl" dirty="0"/>
          </a:p>
        </p:txBody>
      </p:sp>
      <p:sp>
        <p:nvSpPr>
          <p:cNvPr id="16" name="Rectangle 5"/>
          <p:cNvSpPr>
            <a:spLocks noGrp="1" noChangeArrowheads="1"/>
          </p:cNvSpPr>
          <p:nvPr>
            <p:ph type="ftr" sz="quarter" idx="10"/>
          </p:nvPr>
        </p:nvSpPr>
        <p:spPr>
          <a:xfrm rot="16200000">
            <a:off x="-1307306" y="3656806"/>
            <a:ext cx="2895600" cy="280988"/>
          </a:xfrm>
        </p:spPr>
        <p:txBody>
          <a:bodyPr/>
          <a:lstStyle>
            <a:lvl1pPr>
              <a:defRPr/>
            </a:lvl1pPr>
          </a:lstStyle>
          <a:p>
            <a:pPr>
              <a:defRPr/>
            </a:pPr>
            <a:endParaRPr lang="es-ES_tradnl" dirty="0"/>
          </a:p>
        </p:txBody>
      </p:sp>
      <p:sp>
        <p:nvSpPr>
          <p:cNvPr id="17" name="Marcador de número de diapositiva 4"/>
          <p:cNvSpPr>
            <a:spLocks noGrp="1"/>
          </p:cNvSpPr>
          <p:nvPr>
            <p:ph type="sldNum" sz="quarter" idx="11"/>
          </p:nvPr>
        </p:nvSpPr>
        <p:spPr/>
        <p:txBody>
          <a:bodyPr/>
          <a:lstStyle>
            <a:lvl1pPr>
              <a:defRPr/>
            </a:lvl1pPr>
          </a:lstStyle>
          <a:p>
            <a:pPr>
              <a:defRPr/>
            </a:pPr>
            <a:fld id="{07C8975F-1AAE-49C6-8DF2-4C460E79F42D}" type="slidenum">
              <a:rPr lang="es-ES_tradnl"/>
              <a:pPr>
                <a:defRPr/>
              </a:pPr>
              <a:t>‹#›</a:t>
            </a:fld>
            <a:endParaRPr lang="es-ES_tradnl"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nd Title">
    <p:spTree>
      <p:nvGrpSpPr>
        <p:cNvPr id="1" name=""/>
        <p:cNvGrpSpPr/>
        <p:nvPr/>
      </p:nvGrpSpPr>
      <p:grpSpPr>
        <a:xfrm>
          <a:off x="0" y="0"/>
          <a:ext cx="0" cy="0"/>
          <a:chOff x="0" y="0"/>
          <a:chExt cx="0" cy="0"/>
        </a:xfrm>
      </p:grpSpPr>
      <p:sp>
        <p:nvSpPr>
          <p:cNvPr id="5" name="Freeform 16"/>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2" name="Título 1"/>
          <p:cNvSpPr>
            <a:spLocks noGrp="1"/>
          </p:cNvSpPr>
          <p:nvPr>
            <p:ph type="title"/>
          </p:nvPr>
        </p:nvSpPr>
        <p:spPr>
          <a:xfrm>
            <a:off x="1500166" y="4800600"/>
            <a:ext cx="5486400" cy="566738"/>
          </a:xfrm>
        </p:spPr>
        <p:txBody>
          <a:bodyPr anchor="b"/>
          <a:lstStyle>
            <a:lvl1pPr algn="l">
              <a:defRPr sz="2000" b="1">
                <a:solidFill>
                  <a:schemeClr val="tx1"/>
                </a:solidFill>
              </a:defRPr>
            </a:lvl1pPr>
          </a:lstStyle>
          <a:p>
            <a:r>
              <a:rPr lang="en-US" noProof="0" dirty="0" smtClean="0"/>
              <a:t>Click to edit Master title style</a:t>
            </a:r>
            <a:endParaRPr lang="en-US" noProof="0" dirty="0"/>
          </a:p>
        </p:txBody>
      </p:sp>
      <p:sp>
        <p:nvSpPr>
          <p:cNvPr id="3" name="Marcador de posición de imagen 2"/>
          <p:cNvSpPr>
            <a:spLocks noGrp="1"/>
          </p:cNvSpPr>
          <p:nvPr>
            <p:ph type="pic" idx="1"/>
          </p:nvPr>
        </p:nvSpPr>
        <p:spPr>
          <a:xfrm>
            <a:off x="1500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Marcador de texto 3"/>
          <p:cNvSpPr>
            <a:spLocks noGrp="1"/>
          </p:cNvSpPr>
          <p:nvPr>
            <p:ph type="body" sz="half" idx="2"/>
          </p:nvPr>
        </p:nvSpPr>
        <p:spPr>
          <a:xfrm>
            <a:off x="1500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Marcador de pie de página 4"/>
          <p:cNvSpPr>
            <a:spLocks noGrp="1"/>
          </p:cNvSpPr>
          <p:nvPr>
            <p:ph type="ftr" sz="quarter" idx="10"/>
          </p:nvPr>
        </p:nvSpPr>
        <p:spPr/>
        <p:txBody>
          <a:bodyPr/>
          <a:lstStyle>
            <a:lvl1pPr>
              <a:defRPr/>
            </a:lvl1pPr>
          </a:lstStyle>
          <a:p>
            <a:pPr>
              <a:defRPr/>
            </a:pPr>
            <a:endParaRPr lang="es-ES_tradnl" dirty="0"/>
          </a:p>
        </p:txBody>
      </p:sp>
      <p:sp>
        <p:nvSpPr>
          <p:cNvPr id="7" name="Marcador de número de diapositiva 4"/>
          <p:cNvSpPr>
            <a:spLocks noGrp="1"/>
          </p:cNvSpPr>
          <p:nvPr>
            <p:ph type="sldNum" sz="quarter" idx="11"/>
          </p:nvPr>
        </p:nvSpPr>
        <p:spPr/>
        <p:txBody>
          <a:bodyPr/>
          <a:lstStyle>
            <a:lvl1pPr>
              <a:defRPr/>
            </a:lvl1pPr>
          </a:lstStyle>
          <a:p>
            <a:pPr>
              <a:defRPr/>
            </a:pPr>
            <a:fld id="{81864CD9-BBE8-45DF-B3A5-5DC0BF83DF63}" type="slidenum">
              <a:rPr lang="es-ES_tradnl"/>
              <a:pPr>
                <a:defRPr/>
              </a:pPr>
              <a:t>‹#›</a:t>
            </a:fld>
            <a:endParaRPr lang="es-ES_tradnl"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xfrm>
            <a:off x="946150" y="6248400"/>
            <a:ext cx="1905000" cy="457200"/>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8"/>
          <p:cNvSpPr>
            <a:spLocks noGrp="1" noChangeArrowheads="1"/>
          </p:cNvSpPr>
          <p:nvPr>
            <p:ph type="sldNum" sz="quarter" idx="12"/>
          </p:nvPr>
        </p:nvSpPr>
        <p:spPr>
          <a:ln/>
        </p:spPr>
        <p:txBody>
          <a:bodyPr/>
          <a:lstStyle>
            <a:lvl1pPr>
              <a:defRPr/>
            </a:lvl1pPr>
          </a:lstStyle>
          <a:p>
            <a:pPr>
              <a:defRPr/>
            </a:pPr>
            <a:fld id="{B173A3B4-8DAF-40A7-96A8-867B085BE4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96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00200"/>
            <a:ext cx="396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924300"/>
            <a:ext cx="396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p:txBody>
          <a:bodyPr/>
          <a:lstStyle>
            <a:lvl1pPr>
              <a:defRPr/>
            </a:lvl1pPr>
          </a:lstStyle>
          <a:p>
            <a:pPr>
              <a:defRPr/>
            </a:pPr>
            <a:fld id="{B94008B2-8299-4D58-846E-59D911B73F35}" type="slidenum">
              <a:rPr lang="en-US"/>
              <a:pPr>
                <a:defRPr/>
              </a:pPr>
              <a:t>‹#›</a:t>
            </a:fld>
            <a:endParaRPr lang="en-US" dirty="0"/>
          </a:p>
        </p:txBody>
      </p:sp>
    </p:spTree>
    <p:extLst>
      <p:ext uri="{BB962C8B-B14F-4D97-AF65-F5344CB8AC3E}">
        <p14:creationId xmlns:p14="http://schemas.microsoft.com/office/powerpoint/2010/main" val="31062629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cxnSp>
        <p:nvCxnSpPr>
          <p:cNvPr id="3" name="Straight Connector 2"/>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228600" y="228600"/>
            <a:ext cx="8534400" cy="944562"/>
          </a:xfrm>
        </p:spPr>
        <p:txBody>
          <a:bodyPr>
            <a:normAutofit/>
          </a:bodyPr>
          <a:lstStyle>
            <a:lvl1pPr algn="l">
              <a:lnSpc>
                <a:spcPts val="2600"/>
              </a:lnSpc>
              <a:defRPr sz="2400" b="1" baseline="0">
                <a:solidFill>
                  <a:schemeClr val="accent5">
                    <a:lumMod val="50000"/>
                  </a:schemeClr>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3252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636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28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2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20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656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45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day's Discussion">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0" y="0"/>
            <a:ext cx="5643563" cy="1285875"/>
            <a:chOff x="0" y="0"/>
            <a:chExt cx="5420" cy="1225"/>
          </a:xfrm>
        </p:grpSpPr>
        <p:sp>
          <p:nvSpPr>
            <p:cNvPr id="4" name="Freeform 3"/>
            <p:cNvSpPr>
              <a:spLocks/>
            </p:cNvSpPr>
            <p:nvPr userDrawn="1"/>
          </p:nvSpPr>
          <p:spPr bwMode="auto">
            <a:xfrm>
              <a:off x="0" y="0"/>
              <a:ext cx="5420" cy="1225"/>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EAEAEA"/>
            </a:solidFill>
            <a:ln w="9525">
              <a:noFill/>
              <a:round/>
              <a:headEnd/>
              <a:tailEnd/>
            </a:ln>
          </p:spPr>
          <p:txBody>
            <a:bodyPr/>
            <a:lstStyle/>
            <a:p>
              <a:pPr>
                <a:defRPr/>
              </a:pPr>
              <a:endParaRPr lang="es-ES" dirty="0">
                <a:latin typeface="Futura Book" pitchFamily="34" charset="0"/>
              </a:endParaRPr>
            </a:p>
          </p:txBody>
        </p:sp>
        <p:sp>
          <p:nvSpPr>
            <p:cNvPr id="5" name="Freeform 4"/>
            <p:cNvSpPr>
              <a:spLocks/>
            </p:cNvSpPr>
            <p:nvPr userDrawn="1"/>
          </p:nvSpPr>
          <p:spPr bwMode="auto">
            <a:xfrm>
              <a:off x="0" y="0"/>
              <a:ext cx="5193" cy="1174"/>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DDDDDD"/>
            </a:solidFill>
            <a:ln w="9525">
              <a:noFill/>
              <a:round/>
              <a:headEnd/>
              <a:tailEnd/>
            </a:ln>
          </p:spPr>
          <p:txBody>
            <a:bodyPr/>
            <a:lstStyle/>
            <a:p>
              <a:pPr>
                <a:defRPr/>
              </a:pPr>
              <a:endParaRPr lang="es-ES" dirty="0">
                <a:latin typeface="Futura Book" pitchFamily="34" charset="0"/>
              </a:endParaRPr>
            </a:p>
          </p:txBody>
        </p:sp>
        <p:sp>
          <p:nvSpPr>
            <p:cNvPr id="6" name="Freeform 5"/>
            <p:cNvSpPr>
              <a:spLocks/>
            </p:cNvSpPr>
            <p:nvPr userDrawn="1"/>
          </p:nvSpPr>
          <p:spPr bwMode="auto">
            <a:xfrm>
              <a:off x="0" y="0"/>
              <a:ext cx="4862" cy="1099"/>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grpSp>
      <p:sp>
        <p:nvSpPr>
          <p:cNvPr id="7" name="Freeform 18"/>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8" name="TextBox 19"/>
          <p:cNvSpPr txBox="1"/>
          <p:nvPr userDrawn="1"/>
        </p:nvSpPr>
        <p:spPr>
          <a:xfrm>
            <a:off x="785813" y="285750"/>
            <a:ext cx="3357562" cy="461963"/>
          </a:xfrm>
          <a:prstGeom prst="rect">
            <a:avLst/>
          </a:prstGeom>
          <a:noFill/>
          <a:ln w="9525" algn="ctr">
            <a:noFill/>
            <a:miter lim="800000"/>
            <a:headEnd/>
            <a:tailEnd/>
          </a:ln>
          <a:effectLst/>
        </p:spPr>
        <p:txBody>
          <a:bodyPr anchor="ctr"/>
          <a:lstStyle/>
          <a:p>
            <a:pPr>
              <a:defRPr/>
            </a:pPr>
            <a:r>
              <a:rPr lang="en-US" sz="2400" dirty="0">
                <a:solidFill>
                  <a:schemeClr val="bg1"/>
                </a:solidFill>
                <a:latin typeface="+mj-lt"/>
                <a:ea typeface="+mj-ea"/>
                <a:cs typeface="+mj-cs"/>
              </a:rPr>
              <a:t>Today’s Discussion</a:t>
            </a:r>
          </a:p>
        </p:txBody>
      </p:sp>
      <p:sp>
        <p:nvSpPr>
          <p:cNvPr id="3075" name="Rectangle 3"/>
          <p:cNvSpPr>
            <a:spLocks noGrp="1" noChangeArrowheads="1"/>
          </p:cNvSpPr>
          <p:nvPr>
            <p:ph type="subTitle" idx="1"/>
          </p:nvPr>
        </p:nvSpPr>
        <p:spPr>
          <a:xfrm>
            <a:off x="357158" y="1643050"/>
            <a:ext cx="8072494" cy="4071966"/>
          </a:xfrm>
        </p:spPr>
        <p:txBody>
          <a:bodyPr/>
          <a:lstStyle>
            <a:lvl1pPr marL="457200" indent="-457200" algn="l">
              <a:buFont typeface="Arial" pitchFamily="34" charset="0"/>
              <a:buChar char="•"/>
              <a:defRPr sz="2200"/>
            </a:lvl1pPr>
          </a:lstStyle>
          <a:p>
            <a:r>
              <a:rPr lang="en-US" dirty="0" smtClean="0"/>
              <a:t>Click to edit Master subtitle style</a:t>
            </a:r>
            <a:endParaRPr lang="es-ES_tradnl" dirty="0"/>
          </a:p>
        </p:txBody>
      </p:sp>
      <p:sp>
        <p:nvSpPr>
          <p:cNvPr id="9" name="Marcador de número de diapositiva 4"/>
          <p:cNvSpPr>
            <a:spLocks noGrp="1"/>
          </p:cNvSpPr>
          <p:nvPr>
            <p:ph type="sldNum" sz="quarter" idx="10"/>
          </p:nvPr>
        </p:nvSpPr>
        <p:spPr/>
        <p:txBody>
          <a:bodyPr/>
          <a:lstStyle>
            <a:lvl1pPr>
              <a:defRPr/>
            </a:lvl1pPr>
          </a:lstStyle>
          <a:p>
            <a:pPr>
              <a:defRPr/>
            </a:pPr>
            <a:fld id="{BF5A8594-C59A-4445-A8AA-E1912C2C57BF}" type="slidenum">
              <a:rPr lang="es-ES_tradnl"/>
              <a:pPr>
                <a:defRPr/>
              </a:pPr>
              <a:t>‹#›</a:t>
            </a:fld>
            <a:endParaRPr lang="es-ES_tradnl"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540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65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14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71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749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920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38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004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541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74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eview">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0" y="0"/>
            <a:ext cx="5643563" cy="1285875"/>
            <a:chOff x="0" y="0"/>
            <a:chExt cx="5420" cy="1225"/>
          </a:xfrm>
        </p:grpSpPr>
        <p:sp>
          <p:nvSpPr>
            <p:cNvPr id="4" name="Freeform 3"/>
            <p:cNvSpPr>
              <a:spLocks/>
            </p:cNvSpPr>
            <p:nvPr userDrawn="1"/>
          </p:nvSpPr>
          <p:spPr bwMode="auto">
            <a:xfrm>
              <a:off x="0" y="0"/>
              <a:ext cx="5420" cy="1225"/>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EAEAEA"/>
            </a:solidFill>
            <a:ln w="9525">
              <a:noFill/>
              <a:round/>
              <a:headEnd/>
              <a:tailEnd/>
            </a:ln>
          </p:spPr>
          <p:txBody>
            <a:bodyPr/>
            <a:lstStyle/>
            <a:p>
              <a:pPr>
                <a:defRPr/>
              </a:pPr>
              <a:endParaRPr lang="es-ES" dirty="0">
                <a:latin typeface="Futura Book" pitchFamily="34" charset="0"/>
              </a:endParaRPr>
            </a:p>
          </p:txBody>
        </p:sp>
        <p:sp>
          <p:nvSpPr>
            <p:cNvPr id="5" name="Freeform 4"/>
            <p:cNvSpPr>
              <a:spLocks/>
            </p:cNvSpPr>
            <p:nvPr userDrawn="1"/>
          </p:nvSpPr>
          <p:spPr bwMode="auto">
            <a:xfrm>
              <a:off x="0" y="0"/>
              <a:ext cx="5193" cy="1174"/>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DDDDDD"/>
            </a:solidFill>
            <a:ln w="9525">
              <a:noFill/>
              <a:round/>
              <a:headEnd/>
              <a:tailEnd/>
            </a:ln>
          </p:spPr>
          <p:txBody>
            <a:bodyPr/>
            <a:lstStyle/>
            <a:p>
              <a:pPr>
                <a:defRPr/>
              </a:pPr>
              <a:endParaRPr lang="es-ES" dirty="0">
                <a:latin typeface="Futura Book" pitchFamily="34" charset="0"/>
              </a:endParaRPr>
            </a:p>
          </p:txBody>
        </p:sp>
        <p:sp>
          <p:nvSpPr>
            <p:cNvPr id="6" name="Freeform 5"/>
            <p:cNvSpPr>
              <a:spLocks/>
            </p:cNvSpPr>
            <p:nvPr userDrawn="1"/>
          </p:nvSpPr>
          <p:spPr bwMode="auto">
            <a:xfrm>
              <a:off x="0" y="0"/>
              <a:ext cx="4862" cy="1099"/>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grpSp>
      <p:sp>
        <p:nvSpPr>
          <p:cNvPr id="7" name="Freeform 18"/>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8" name="TextBox 19"/>
          <p:cNvSpPr txBox="1"/>
          <p:nvPr userDrawn="1"/>
        </p:nvSpPr>
        <p:spPr>
          <a:xfrm>
            <a:off x="1143000" y="285750"/>
            <a:ext cx="1714500" cy="461963"/>
          </a:xfrm>
          <a:prstGeom prst="rect">
            <a:avLst/>
          </a:prstGeom>
          <a:noFill/>
          <a:ln w="9525" algn="ctr">
            <a:noFill/>
            <a:miter lim="800000"/>
            <a:headEnd/>
            <a:tailEnd/>
          </a:ln>
          <a:effectLst/>
        </p:spPr>
        <p:txBody>
          <a:bodyPr anchor="ctr"/>
          <a:lstStyle/>
          <a:p>
            <a:pPr>
              <a:defRPr/>
            </a:pPr>
            <a:r>
              <a:rPr lang="en-US" sz="2400" dirty="0">
                <a:solidFill>
                  <a:schemeClr val="bg1"/>
                </a:solidFill>
                <a:latin typeface="+mj-lt"/>
                <a:ea typeface="+mj-ea"/>
                <a:cs typeface="+mj-cs"/>
              </a:rPr>
              <a:t>Review</a:t>
            </a:r>
          </a:p>
        </p:txBody>
      </p:sp>
      <p:sp>
        <p:nvSpPr>
          <p:cNvPr id="3075" name="Rectangle 3"/>
          <p:cNvSpPr>
            <a:spLocks noGrp="1" noChangeArrowheads="1"/>
          </p:cNvSpPr>
          <p:nvPr>
            <p:ph type="subTitle" idx="1"/>
          </p:nvPr>
        </p:nvSpPr>
        <p:spPr>
          <a:xfrm>
            <a:off x="357158" y="1643050"/>
            <a:ext cx="8072494" cy="4071966"/>
          </a:xfrm>
        </p:spPr>
        <p:txBody>
          <a:bodyPr/>
          <a:lstStyle>
            <a:lvl1pPr marL="457200" indent="-457200" algn="l">
              <a:buFont typeface="Arial" pitchFamily="34" charset="0"/>
              <a:buChar char="•"/>
              <a:defRPr sz="2200"/>
            </a:lvl1pPr>
          </a:lstStyle>
          <a:p>
            <a:r>
              <a:rPr lang="en-US" dirty="0" smtClean="0"/>
              <a:t>Click to edit Master subtitle style</a:t>
            </a:r>
            <a:endParaRPr lang="es-ES_tradnl" dirty="0"/>
          </a:p>
        </p:txBody>
      </p:sp>
      <p:sp>
        <p:nvSpPr>
          <p:cNvPr id="9" name="Marcador de número de diapositiva 4"/>
          <p:cNvSpPr>
            <a:spLocks noGrp="1"/>
          </p:cNvSpPr>
          <p:nvPr>
            <p:ph type="sldNum" sz="quarter" idx="10"/>
          </p:nvPr>
        </p:nvSpPr>
        <p:spPr/>
        <p:txBody>
          <a:bodyPr/>
          <a:lstStyle>
            <a:lvl1pPr>
              <a:defRPr/>
            </a:lvl1pPr>
          </a:lstStyle>
          <a:p>
            <a:pPr>
              <a:defRPr/>
            </a:pPr>
            <a:fld id="{EDC3E2F5-6C86-4C86-890A-FD852874AA8D}" type="slidenum">
              <a:rPr lang="es-ES_tradnl"/>
              <a:pPr>
                <a:defRPr/>
              </a:pPr>
              <a:t>‹#›</a:t>
            </a:fld>
            <a:endParaRPr lang="es-ES_tradnl"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425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505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921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467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2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68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389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04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363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66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0" y="0"/>
            <a:ext cx="5643563" cy="1285875"/>
            <a:chOff x="0" y="0"/>
            <a:chExt cx="5420" cy="1225"/>
          </a:xfrm>
        </p:grpSpPr>
        <p:sp>
          <p:nvSpPr>
            <p:cNvPr id="4" name="Freeform 3"/>
            <p:cNvSpPr>
              <a:spLocks/>
            </p:cNvSpPr>
            <p:nvPr userDrawn="1"/>
          </p:nvSpPr>
          <p:spPr bwMode="auto">
            <a:xfrm>
              <a:off x="0" y="0"/>
              <a:ext cx="5420" cy="1225"/>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EAEAEA"/>
            </a:solidFill>
            <a:ln w="9525">
              <a:noFill/>
              <a:round/>
              <a:headEnd/>
              <a:tailEnd/>
            </a:ln>
          </p:spPr>
          <p:txBody>
            <a:bodyPr/>
            <a:lstStyle/>
            <a:p>
              <a:pPr>
                <a:defRPr/>
              </a:pPr>
              <a:endParaRPr lang="es-ES" dirty="0">
                <a:latin typeface="Futura Book" pitchFamily="34" charset="0"/>
              </a:endParaRPr>
            </a:p>
          </p:txBody>
        </p:sp>
        <p:sp>
          <p:nvSpPr>
            <p:cNvPr id="5" name="Freeform 4"/>
            <p:cNvSpPr>
              <a:spLocks/>
            </p:cNvSpPr>
            <p:nvPr userDrawn="1"/>
          </p:nvSpPr>
          <p:spPr bwMode="auto">
            <a:xfrm>
              <a:off x="0" y="0"/>
              <a:ext cx="5193" cy="1174"/>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DDDDDD"/>
            </a:solidFill>
            <a:ln w="9525">
              <a:noFill/>
              <a:round/>
              <a:headEnd/>
              <a:tailEnd/>
            </a:ln>
          </p:spPr>
          <p:txBody>
            <a:bodyPr/>
            <a:lstStyle/>
            <a:p>
              <a:pPr>
                <a:defRPr/>
              </a:pPr>
              <a:endParaRPr lang="es-ES" dirty="0">
                <a:latin typeface="Futura Book" pitchFamily="34" charset="0"/>
              </a:endParaRPr>
            </a:p>
          </p:txBody>
        </p:sp>
        <p:sp>
          <p:nvSpPr>
            <p:cNvPr id="6" name="Freeform 5"/>
            <p:cNvSpPr>
              <a:spLocks/>
            </p:cNvSpPr>
            <p:nvPr userDrawn="1"/>
          </p:nvSpPr>
          <p:spPr bwMode="auto">
            <a:xfrm>
              <a:off x="0" y="0"/>
              <a:ext cx="4862" cy="1099"/>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grpSp>
      <p:sp>
        <p:nvSpPr>
          <p:cNvPr id="7" name="Freeform 18"/>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8" name="TextBox 19"/>
          <p:cNvSpPr txBox="1"/>
          <p:nvPr userDrawn="1"/>
        </p:nvSpPr>
        <p:spPr>
          <a:xfrm>
            <a:off x="1143000" y="285750"/>
            <a:ext cx="1714500" cy="461963"/>
          </a:xfrm>
          <a:prstGeom prst="rect">
            <a:avLst/>
          </a:prstGeom>
          <a:noFill/>
          <a:ln w="9525" algn="ctr">
            <a:noFill/>
            <a:miter lim="800000"/>
            <a:headEnd/>
            <a:tailEnd/>
          </a:ln>
          <a:effectLst/>
        </p:spPr>
        <p:txBody>
          <a:bodyPr anchor="ctr"/>
          <a:lstStyle/>
          <a:p>
            <a:pPr>
              <a:defRPr/>
            </a:pPr>
            <a:r>
              <a:rPr lang="en-US" sz="2400" dirty="0">
                <a:solidFill>
                  <a:schemeClr val="bg1"/>
                </a:solidFill>
                <a:latin typeface="+mj-lt"/>
                <a:ea typeface="+mj-ea"/>
                <a:cs typeface="+mj-cs"/>
              </a:rPr>
              <a:t>Thank You</a:t>
            </a:r>
          </a:p>
        </p:txBody>
      </p:sp>
      <p:sp>
        <p:nvSpPr>
          <p:cNvPr id="3075" name="Rectangle 3"/>
          <p:cNvSpPr>
            <a:spLocks noGrp="1" noChangeArrowheads="1"/>
          </p:cNvSpPr>
          <p:nvPr>
            <p:ph type="subTitle" idx="1"/>
          </p:nvPr>
        </p:nvSpPr>
        <p:spPr>
          <a:xfrm>
            <a:off x="357158" y="1643050"/>
            <a:ext cx="8072494" cy="4071966"/>
          </a:xfrm>
        </p:spPr>
        <p:txBody>
          <a:bodyPr/>
          <a:lstStyle>
            <a:lvl1pPr marL="457200" indent="-457200" algn="l">
              <a:buFont typeface="Arial" pitchFamily="34" charset="0"/>
              <a:buNone/>
              <a:defRPr sz="2200"/>
            </a:lvl1pPr>
          </a:lstStyle>
          <a:p>
            <a:r>
              <a:rPr lang="en-US" dirty="0" smtClean="0"/>
              <a:t>Click to edit Master subtitle style</a:t>
            </a:r>
          </a:p>
        </p:txBody>
      </p:sp>
      <p:sp>
        <p:nvSpPr>
          <p:cNvPr id="9" name="Marcador de número de diapositiva 4"/>
          <p:cNvSpPr>
            <a:spLocks noGrp="1"/>
          </p:cNvSpPr>
          <p:nvPr>
            <p:ph type="sldNum" sz="quarter" idx="10"/>
          </p:nvPr>
        </p:nvSpPr>
        <p:spPr/>
        <p:txBody>
          <a:bodyPr/>
          <a:lstStyle>
            <a:lvl1pPr>
              <a:defRPr/>
            </a:lvl1pPr>
          </a:lstStyle>
          <a:p>
            <a:pPr>
              <a:defRPr/>
            </a:pPr>
            <a:fld id="{A696EE56-0D40-47A9-9DED-A9D44B0C3B9D}" type="slidenum">
              <a:rPr lang="es-ES_tradnl"/>
              <a:pPr>
                <a:defRPr/>
              </a:pPr>
              <a:t>‹#›</a:t>
            </a:fld>
            <a:endParaRPr lang="es-ES_tradnl"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654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304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426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0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758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79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307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62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355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04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objects">
    <p:spTree>
      <p:nvGrpSpPr>
        <p:cNvPr id="1" name=""/>
        <p:cNvGrpSpPr/>
        <p:nvPr/>
      </p:nvGrpSpPr>
      <p:grpSpPr>
        <a:xfrm>
          <a:off x="0" y="0"/>
          <a:ext cx="0" cy="0"/>
          <a:chOff x="0" y="0"/>
          <a:chExt cx="0" cy="0"/>
        </a:xfrm>
      </p:grpSpPr>
      <p:sp>
        <p:nvSpPr>
          <p:cNvPr id="4" name="Freeform 16"/>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2" name="Título 1"/>
          <p:cNvSpPr>
            <a:spLocks noGrp="1"/>
          </p:cNvSpPr>
          <p:nvPr>
            <p:ph type="title"/>
          </p:nvPr>
        </p:nvSpPr>
        <p:spPr>
          <a:xfrm>
            <a:off x="428596" y="428604"/>
            <a:ext cx="8215370" cy="785818"/>
          </a:xfrm>
        </p:spPr>
        <p:txBody>
          <a:bodyPr/>
          <a:lstStyle>
            <a:lvl1pPr>
              <a:defRPr sz="2400">
                <a:solidFill>
                  <a:srgbClr val="0A7CB8"/>
                </a:solidFill>
              </a:defRPr>
            </a:lvl1pPr>
          </a:lstStyle>
          <a:p>
            <a:r>
              <a:rPr lang="en-US" dirty="0" smtClean="0"/>
              <a:t>Click to edit Master title style</a:t>
            </a:r>
            <a:endParaRPr lang="es-ES" dirty="0"/>
          </a:p>
        </p:txBody>
      </p:sp>
      <p:sp>
        <p:nvSpPr>
          <p:cNvPr id="3" name="Marcador de contenido 2"/>
          <p:cNvSpPr>
            <a:spLocks noGrp="1"/>
          </p:cNvSpPr>
          <p:nvPr>
            <p:ph idx="1"/>
          </p:nvPr>
        </p:nvSpPr>
        <p:spPr>
          <a:xfrm>
            <a:off x="457200" y="1643050"/>
            <a:ext cx="8229600" cy="4319588"/>
          </a:xfrm>
        </p:spPr>
        <p:txBody>
          <a:bodyPr/>
          <a:lstStyle>
            <a:lvl1pPr algn="l">
              <a:defRPr sz="2000"/>
            </a:lvl1pPr>
            <a:lvl2pPr algn="l">
              <a:defRPr sz="2000"/>
            </a:lvl2pPr>
            <a:lvl3pPr algn="l">
              <a:defRPr sz="1900"/>
            </a:lvl3pPr>
            <a:lvl4pPr algn="l">
              <a:defRPr sz="1800"/>
            </a:lvl4pPr>
            <a:lvl5pPr algn="l">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a:p>
        </p:txBody>
      </p:sp>
      <p:sp>
        <p:nvSpPr>
          <p:cNvPr id="5" name="Marcador de pie de página 3"/>
          <p:cNvSpPr>
            <a:spLocks noGrp="1"/>
          </p:cNvSpPr>
          <p:nvPr>
            <p:ph type="ftr" sz="quarter" idx="10"/>
          </p:nvPr>
        </p:nvSpPr>
        <p:spPr/>
        <p:txBody>
          <a:bodyPr/>
          <a:lstStyle>
            <a:lvl1pPr>
              <a:defRPr/>
            </a:lvl1pPr>
          </a:lstStyle>
          <a:p>
            <a:pPr>
              <a:defRPr/>
            </a:pPr>
            <a:endParaRPr lang="es-ES_tradnl" dirty="0"/>
          </a:p>
        </p:txBody>
      </p:sp>
      <p:sp>
        <p:nvSpPr>
          <p:cNvPr id="6" name="Marcador de número de diapositiva 4"/>
          <p:cNvSpPr>
            <a:spLocks noGrp="1"/>
          </p:cNvSpPr>
          <p:nvPr>
            <p:ph type="sldNum" sz="quarter" idx="11"/>
          </p:nvPr>
        </p:nvSpPr>
        <p:spPr/>
        <p:txBody>
          <a:bodyPr/>
          <a:lstStyle>
            <a:lvl1pPr>
              <a:defRPr/>
            </a:lvl1pPr>
          </a:lstStyle>
          <a:p>
            <a:pPr>
              <a:defRPr/>
            </a:pPr>
            <a:fld id="{9988C6CB-D320-460B-8570-2B03E6D88136}" type="slidenum">
              <a:rPr lang="es-ES_tradnl"/>
              <a:pPr>
                <a:defRPr/>
              </a:pPr>
              <a:t>‹#›</a:t>
            </a:fld>
            <a:endParaRPr lang="es-ES_tradnl"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113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377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306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365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604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574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495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89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B8C2F-D1E8-40A6-9146-5A430CBF52DC}"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AC9AE1-7319-4FD3-A79C-854739326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822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30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7" name="Freeform 16"/>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3" name="Marcador de texto 2"/>
          <p:cNvSpPr>
            <a:spLocks noGrp="1"/>
          </p:cNvSpPr>
          <p:nvPr>
            <p:ph type="body" idx="1"/>
          </p:nvPr>
        </p:nvSpPr>
        <p:spPr>
          <a:xfrm>
            <a:off x="457200" y="1357298"/>
            <a:ext cx="4040188" cy="81757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Marcador de contenido 3"/>
          <p:cNvSpPr>
            <a:spLocks noGrp="1"/>
          </p:cNvSpPr>
          <p:nvPr>
            <p:ph sz="half" idx="2"/>
          </p:nvPr>
        </p:nvSpPr>
        <p:spPr>
          <a:xfrm>
            <a:off x="457200" y="2174875"/>
            <a:ext cx="4040188" cy="3951288"/>
          </a:xfrm>
        </p:spPr>
        <p:txBody>
          <a:bodyPr/>
          <a:lstStyle>
            <a:lvl1pPr>
              <a:defRPr sz="2200"/>
            </a:lvl1pPr>
            <a:lvl2pPr>
              <a:defRPr sz="2000" baseline="0"/>
            </a:lvl2pPr>
            <a:lvl3pPr>
              <a:defRPr sz="180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5" name="Marcador de texto 4"/>
          <p:cNvSpPr>
            <a:spLocks noGrp="1"/>
          </p:cNvSpPr>
          <p:nvPr>
            <p:ph type="body" sz="quarter" idx="3"/>
          </p:nvPr>
        </p:nvSpPr>
        <p:spPr>
          <a:xfrm>
            <a:off x="4645025" y="1357298"/>
            <a:ext cx="4041775" cy="81757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Marcador de contenido 5"/>
          <p:cNvSpPr>
            <a:spLocks noGrp="1"/>
          </p:cNvSpPr>
          <p:nvPr>
            <p:ph sz="quarter" idx="4"/>
          </p:nvPr>
        </p:nvSpPr>
        <p:spPr>
          <a:xfrm>
            <a:off x="4645025" y="2174875"/>
            <a:ext cx="4041775" cy="3951288"/>
          </a:xfrm>
        </p:spPr>
        <p:txBody>
          <a:bodyPr/>
          <a:lstStyle>
            <a:lvl1pPr>
              <a:defRPr sz="2200"/>
            </a:lvl1pPr>
            <a:lvl2pPr>
              <a:defRPr sz="2000" baseline="0"/>
            </a:lvl2pPr>
            <a:lvl3pPr>
              <a:defRPr sz="1800" baseline="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12" name="Título 1"/>
          <p:cNvSpPr>
            <a:spLocks noGrp="1"/>
          </p:cNvSpPr>
          <p:nvPr>
            <p:ph type="title"/>
          </p:nvPr>
        </p:nvSpPr>
        <p:spPr>
          <a:xfrm>
            <a:off x="428596" y="428604"/>
            <a:ext cx="8286808" cy="785818"/>
          </a:xfrm>
        </p:spPr>
        <p:txBody>
          <a:bodyPr/>
          <a:lstStyle>
            <a:lvl1pPr>
              <a:defRPr sz="2400">
                <a:solidFill>
                  <a:srgbClr val="0A7CB8"/>
                </a:solidFill>
              </a:defRPr>
            </a:lvl1pPr>
          </a:lstStyle>
          <a:p>
            <a:r>
              <a:rPr lang="en-US" dirty="0" smtClean="0"/>
              <a:t>Click to edit Master title style</a:t>
            </a:r>
            <a:endParaRPr lang="es-ES" dirty="0"/>
          </a:p>
        </p:txBody>
      </p:sp>
      <p:sp>
        <p:nvSpPr>
          <p:cNvPr id="8" name="Marcador de pie de página 6"/>
          <p:cNvSpPr>
            <a:spLocks noGrp="1"/>
          </p:cNvSpPr>
          <p:nvPr>
            <p:ph type="ftr" sz="quarter" idx="10"/>
          </p:nvPr>
        </p:nvSpPr>
        <p:spPr/>
        <p:txBody>
          <a:bodyPr/>
          <a:lstStyle>
            <a:lvl1pPr>
              <a:defRPr/>
            </a:lvl1pPr>
          </a:lstStyle>
          <a:p>
            <a:pPr>
              <a:defRPr/>
            </a:pPr>
            <a:endParaRPr lang="es-ES_tradnl" dirty="0"/>
          </a:p>
        </p:txBody>
      </p:sp>
      <p:sp>
        <p:nvSpPr>
          <p:cNvPr id="9" name="Marcador de número de diapositiva 4"/>
          <p:cNvSpPr>
            <a:spLocks noGrp="1"/>
          </p:cNvSpPr>
          <p:nvPr>
            <p:ph type="sldNum" sz="quarter" idx="11"/>
          </p:nvPr>
        </p:nvSpPr>
        <p:spPr/>
        <p:txBody>
          <a:bodyPr/>
          <a:lstStyle>
            <a:lvl1pPr>
              <a:defRPr/>
            </a:lvl1pPr>
          </a:lstStyle>
          <a:p>
            <a:pPr>
              <a:defRPr/>
            </a:pPr>
            <a:fld id="{3F988607-DC53-4E87-BC70-48AE7FCECA25}" type="slidenum">
              <a:rPr lang="es-ES_tradnl"/>
              <a:pPr>
                <a:defRPr/>
              </a:pPr>
              <a:t>‹#›</a:t>
            </a:fld>
            <a:endParaRPr lang="es-ES_tradnl"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029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317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481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329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976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4156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09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456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362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0E3E6-0324-4B90-9364-472985113F0D}"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5711BE-1384-4B9D-9F86-ADEC0B2BB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92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e title only">
    <p:spTree>
      <p:nvGrpSpPr>
        <p:cNvPr id="1" name=""/>
        <p:cNvGrpSpPr/>
        <p:nvPr/>
      </p:nvGrpSpPr>
      <p:grpSpPr>
        <a:xfrm>
          <a:off x="0" y="0"/>
          <a:ext cx="0" cy="0"/>
          <a:chOff x="0" y="0"/>
          <a:chExt cx="0" cy="0"/>
        </a:xfrm>
      </p:grpSpPr>
      <p:sp>
        <p:nvSpPr>
          <p:cNvPr id="3" name="Freeform 16"/>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9" name="Título 1"/>
          <p:cNvSpPr>
            <a:spLocks noGrp="1"/>
          </p:cNvSpPr>
          <p:nvPr>
            <p:ph type="title"/>
          </p:nvPr>
        </p:nvSpPr>
        <p:spPr>
          <a:xfrm>
            <a:off x="428596" y="428604"/>
            <a:ext cx="8286808" cy="785818"/>
          </a:xfrm>
        </p:spPr>
        <p:txBody>
          <a:bodyPr/>
          <a:lstStyle>
            <a:lvl1pPr>
              <a:defRPr sz="2400">
                <a:solidFill>
                  <a:srgbClr val="0A7CB8"/>
                </a:solidFill>
              </a:defRPr>
            </a:lvl1pPr>
          </a:lstStyle>
          <a:p>
            <a:r>
              <a:rPr lang="en-US" dirty="0" smtClean="0"/>
              <a:t>Click to edit Master title style</a:t>
            </a:r>
            <a:endParaRPr lang="es-ES" dirty="0"/>
          </a:p>
        </p:txBody>
      </p:sp>
      <p:sp>
        <p:nvSpPr>
          <p:cNvPr id="4" name="Marcador de pie de página 2"/>
          <p:cNvSpPr>
            <a:spLocks noGrp="1"/>
          </p:cNvSpPr>
          <p:nvPr>
            <p:ph type="ftr" sz="quarter" idx="10"/>
          </p:nvPr>
        </p:nvSpPr>
        <p:spPr/>
        <p:txBody>
          <a:bodyPr/>
          <a:lstStyle>
            <a:lvl1pPr>
              <a:defRPr/>
            </a:lvl1pPr>
          </a:lstStyle>
          <a:p>
            <a:pPr>
              <a:defRPr/>
            </a:pPr>
            <a:endParaRPr lang="es-ES_tradnl" dirty="0"/>
          </a:p>
        </p:txBody>
      </p:sp>
      <p:sp>
        <p:nvSpPr>
          <p:cNvPr id="5" name="Marcador de número de diapositiva 4"/>
          <p:cNvSpPr>
            <a:spLocks noGrp="1"/>
          </p:cNvSpPr>
          <p:nvPr>
            <p:ph type="sldNum" sz="quarter" idx="11"/>
          </p:nvPr>
        </p:nvSpPr>
        <p:spPr/>
        <p:txBody>
          <a:bodyPr/>
          <a:lstStyle>
            <a:lvl1pPr>
              <a:defRPr/>
            </a:lvl1pPr>
          </a:lstStyle>
          <a:p>
            <a:pPr>
              <a:defRPr/>
            </a:pPr>
            <a:fld id="{D45EFEBA-820A-495A-92A7-291CE73AE63E}" type="slidenum">
              <a:rPr lang="es-ES_tradnl"/>
              <a:pPr>
                <a:defRPr/>
              </a:pPr>
              <a:t>‹#›</a:t>
            </a:fld>
            <a:endParaRPr lang="es-ES_tradnl"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357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952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5626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750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9844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8374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21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9531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4092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57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Clean Slide">
    <p:spTree>
      <p:nvGrpSpPr>
        <p:cNvPr id="1" name=""/>
        <p:cNvGrpSpPr/>
        <p:nvPr/>
      </p:nvGrpSpPr>
      <p:grpSpPr>
        <a:xfrm>
          <a:off x="0" y="0"/>
          <a:ext cx="0" cy="0"/>
          <a:chOff x="0" y="0"/>
          <a:chExt cx="0" cy="0"/>
        </a:xfrm>
      </p:grpSpPr>
      <p:sp>
        <p:nvSpPr>
          <p:cNvPr id="2" name="Freeform 16"/>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3" name="Marcador de pie de página 1"/>
          <p:cNvSpPr>
            <a:spLocks noGrp="1"/>
          </p:cNvSpPr>
          <p:nvPr>
            <p:ph type="ftr" sz="quarter" idx="10"/>
          </p:nvPr>
        </p:nvSpPr>
        <p:spPr/>
        <p:txBody>
          <a:bodyPr/>
          <a:lstStyle>
            <a:lvl1pPr>
              <a:defRPr/>
            </a:lvl1pPr>
          </a:lstStyle>
          <a:p>
            <a:pPr>
              <a:defRPr/>
            </a:pPr>
            <a:endParaRPr lang="es-ES_tradnl" dirty="0"/>
          </a:p>
        </p:txBody>
      </p:sp>
      <p:sp>
        <p:nvSpPr>
          <p:cNvPr id="4" name="Marcador de número de diapositiva 4"/>
          <p:cNvSpPr>
            <a:spLocks noGrp="1"/>
          </p:cNvSpPr>
          <p:nvPr>
            <p:ph type="sldNum" sz="quarter" idx="11"/>
          </p:nvPr>
        </p:nvSpPr>
        <p:spPr/>
        <p:txBody>
          <a:bodyPr/>
          <a:lstStyle>
            <a:lvl1pPr>
              <a:defRPr/>
            </a:lvl1pPr>
          </a:lstStyle>
          <a:p>
            <a:pPr>
              <a:defRPr/>
            </a:pPr>
            <a:fld id="{B406A872-670A-45C2-81FC-3F0E2D15FD5D}" type="slidenum">
              <a:rPr lang="es-ES_tradnl"/>
              <a:pPr>
                <a:defRPr/>
              </a:pPr>
              <a:t>‹#›</a:t>
            </a:fld>
            <a:endParaRPr lang="es-ES_tradnl"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497A73-E624-4061-8510-FE1845CC5D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DB9D59-DD0B-4FD9-9F69-24D1CAF22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968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219200"/>
            <a:ext cx="8229600" cy="5410200"/>
          </a:xfrm>
        </p:spPr>
        <p:txBody>
          <a:bodyPr/>
          <a:lstStyle>
            <a:lvl1pPr>
              <a:buFontTx/>
              <a:buNone/>
              <a:defRPr sz="1500">
                <a:solidFill>
                  <a:schemeClr val="accent5">
                    <a:lumMod val="50000"/>
                  </a:schemeClr>
                </a:solidFill>
                <a:latin typeface="Arial" pitchFamily="34" charset="0"/>
                <a:cs typeface="Arial" pitchFamily="34" charset="0"/>
              </a:defRPr>
            </a:lvl1pPr>
            <a:lvl2pPr>
              <a:buFont typeface="Wingdings" pitchFamily="2" charset="2"/>
              <a:buChar char="§"/>
              <a:defRPr sz="1500">
                <a:solidFill>
                  <a:schemeClr val="tx1">
                    <a:lumMod val="65000"/>
                    <a:lumOff val="35000"/>
                  </a:schemeClr>
                </a:solidFill>
                <a:latin typeface="Arial" pitchFamily="34" charset="0"/>
                <a:cs typeface="Arial" pitchFamily="34" charset="0"/>
              </a:defRPr>
            </a:lvl2pPr>
            <a:lvl3pPr>
              <a:lnSpc>
                <a:spcPts val="1725"/>
              </a:lnSpc>
              <a:buSzPct val="120000"/>
              <a:defRPr sz="1350">
                <a:solidFill>
                  <a:schemeClr val="accent5">
                    <a:lumMod val="50000"/>
                  </a:schemeClr>
                </a:solidFill>
                <a:latin typeface="Arial" pitchFamily="34" charset="0"/>
                <a:cs typeface="Arial" pitchFamily="34" charset="0"/>
              </a:defRPr>
            </a:lvl3pPr>
            <a:lvl4pPr>
              <a:lnSpc>
                <a:spcPts val="1725"/>
              </a:lnSpc>
              <a:defRPr sz="1350">
                <a:solidFill>
                  <a:schemeClr val="tx1">
                    <a:lumMod val="65000"/>
                    <a:lumOff val="35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7632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Title">
    <p:spTree>
      <p:nvGrpSpPr>
        <p:cNvPr id="1" name=""/>
        <p:cNvGrpSpPr/>
        <p:nvPr/>
      </p:nvGrpSpPr>
      <p:grpSpPr>
        <a:xfrm>
          <a:off x="0" y="0"/>
          <a:ext cx="0" cy="0"/>
          <a:chOff x="0" y="0"/>
          <a:chExt cx="0" cy="0"/>
        </a:xfrm>
      </p:grpSpPr>
      <p:sp>
        <p:nvSpPr>
          <p:cNvPr id="5" name="Freeform 16"/>
          <p:cNvSpPr>
            <a:spLocks/>
          </p:cNvSpPr>
          <p:nvPr userDrawn="1"/>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2" name="Título 1"/>
          <p:cNvSpPr>
            <a:spLocks noGrp="1"/>
          </p:cNvSpPr>
          <p:nvPr>
            <p:ph type="title"/>
          </p:nvPr>
        </p:nvSpPr>
        <p:spPr>
          <a:xfrm>
            <a:off x="457200" y="273050"/>
            <a:ext cx="3008313" cy="1162050"/>
          </a:xfrm>
        </p:spPr>
        <p:txBody>
          <a:bodyPr anchor="b"/>
          <a:lstStyle>
            <a:lvl1pPr algn="r">
              <a:defRPr sz="2000" b="1">
                <a:solidFill>
                  <a:srgbClr val="0A7CB8"/>
                </a:solidFill>
              </a:defRPr>
            </a:lvl1pPr>
          </a:lstStyle>
          <a:p>
            <a:r>
              <a:rPr lang="en-US" dirty="0" smtClean="0"/>
              <a:t>Click to edit Master title style</a:t>
            </a:r>
            <a:endParaRPr lang="es-ES" dirty="0"/>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endParaRPr lang="en-US" dirty="0" smtClean="0"/>
          </a:p>
          <a:p>
            <a:pPr lvl="0"/>
            <a:r>
              <a:rPr lang="en-US" dirty="0" smtClean="0"/>
              <a:t/>
            </a:r>
            <a:br>
              <a:rPr lang="en-US" dirty="0" smtClean="0"/>
            </a:br>
            <a:r>
              <a:rPr lang="en-US" dirty="0" smtClean="0"/>
              <a:t>Click to modify the style of text of the master</a:t>
            </a:r>
            <a:endParaRPr lang="es-ES" dirty="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Marcador de pie de página 4"/>
          <p:cNvSpPr>
            <a:spLocks noGrp="1"/>
          </p:cNvSpPr>
          <p:nvPr>
            <p:ph type="ftr" sz="quarter" idx="10"/>
          </p:nvPr>
        </p:nvSpPr>
        <p:spPr/>
        <p:txBody>
          <a:bodyPr/>
          <a:lstStyle>
            <a:lvl1pPr>
              <a:defRPr/>
            </a:lvl1pPr>
          </a:lstStyle>
          <a:p>
            <a:pPr>
              <a:defRPr/>
            </a:pPr>
            <a:endParaRPr lang="es-ES_tradnl" dirty="0"/>
          </a:p>
        </p:txBody>
      </p:sp>
      <p:sp>
        <p:nvSpPr>
          <p:cNvPr id="7" name="Marcador de número de diapositiva 4"/>
          <p:cNvSpPr>
            <a:spLocks noGrp="1"/>
          </p:cNvSpPr>
          <p:nvPr>
            <p:ph type="sldNum" sz="quarter" idx="11"/>
          </p:nvPr>
        </p:nvSpPr>
        <p:spPr/>
        <p:txBody>
          <a:bodyPr/>
          <a:lstStyle>
            <a:lvl1pPr>
              <a:defRPr/>
            </a:lvl1pPr>
          </a:lstStyle>
          <a:p>
            <a:pPr>
              <a:defRPr/>
            </a:pPr>
            <a:fld id="{AD40470E-305B-4065-88D7-CF7E0E1D625A}" type="slidenum">
              <a:rPr lang="es-ES_tradnl"/>
              <a:pPr>
                <a:defRPr/>
              </a:pPr>
              <a:t>‹#›</a:t>
            </a:fld>
            <a:endParaRPr lang="es-ES_tradnl"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6804025" cy="1539875"/>
            <a:chOff x="0" y="0"/>
            <a:chExt cx="4286" cy="970"/>
          </a:xfrm>
        </p:grpSpPr>
        <p:sp>
          <p:nvSpPr>
            <p:cNvPr id="3" name="Freeform 3"/>
            <p:cNvSpPr>
              <a:spLocks/>
            </p:cNvSpPr>
            <p:nvPr userDrawn="1"/>
          </p:nvSpPr>
          <p:spPr bwMode="auto">
            <a:xfrm>
              <a:off x="0" y="0"/>
              <a:ext cx="4286" cy="97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EAEAEA"/>
            </a:solidFill>
            <a:ln w="9525">
              <a:noFill/>
              <a:round/>
              <a:headEnd/>
              <a:tailEnd/>
            </a:ln>
          </p:spPr>
          <p:txBody>
            <a:bodyPr/>
            <a:lstStyle/>
            <a:p>
              <a:pPr>
                <a:defRPr/>
              </a:pPr>
              <a:endParaRPr lang="es-ES" dirty="0">
                <a:latin typeface="Futura Book" pitchFamily="34" charset="0"/>
              </a:endParaRPr>
            </a:p>
          </p:txBody>
        </p:sp>
        <p:sp>
          <p:nvSpPr>
            <p:cNvPr id="2" name="Freeform 4"/>
            <p:cNvSpPr>
              <a:spLocks/>
            </p:cNvSpPr>
            <p:nvPr userDrawn="1"/>
          </p:nvSpPr>
          <p:spPr bwMode="auto">
            <a:xfrm>
              <a:off x="0" y="0"/>
              <a:ext cx="4193" cy="948"/>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DDDDDD"/>
            </a:solidFill>
            <a:ln w="9525">
              <a:noFill/>
              <a:round/>
              <a:headEnd/>
              <a:tailEnd/>
            </a:ln>
          </p:spPr>
          <p:txBody>
            <a:bodyPr/>
            <a:lstStyle/>
            <a:p>
              <a:pPr>
                <a:defRPr/>
              </a:pPr>
              <a:endParaRPr lang="es-ES" dirty="0">
                <a:latin typeface="Futura Book" pitchFamily="34" charset="0"/>
              </a:endParaRPr>
            </a:p>
          </p:txBody>
        </p:sp>
        <p:sp>
          <p:nvSpPr>
            <p:cNvPr id="4" name="Freeform 5"/>
            <p:cNvSpPr>
              <a:spLocks/>
            </p:cNvSpPr>
            <p:nvPr userDrawn="1"/>
          </p:nvSpPr>
          <p:spPr bwMode="auto">
            <a:xfrm>
              <a:off x="0" y="0"/>
              <a:ext cx="4014" cy="908"/>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pic>
          <p:nvPicPr>
            <p:cNvPr id="1041" name="Picture 2888" descr="Imagen2"/>
            <p:cNvPicPr>
              <a:picLocks noChangeAspect="1" noChangeArrowheads="1"/>
            </p:cNvPicPr>
            <p:nvPr userDrawn="1"/>
          </p:nvPicPr>
          <p:blipFill>
            <a:blip r:embed="rId16" cstate="print"/>
            <a:srcRect/>
            <a:stretch>
              <a:fillRect/>
            </a:stretch>
          </p:blipFill>
          <p:spPr bwMode="auto">
            <a:xfrm>
              <a:off x="153" y="71"/>
              <a:ext cx="631" cy="774"/>
            </a:xfrm>
            <a:prstGeom prst="rect">
              <a:avLst/>
            </a:prstGeom>
            <a:noFill/>
            <a:ln w="9525">
              <a:noFill/>
              <a:miter lim="800000"/>
              <a:headEnd/>
              <a:tailEnd/>
            </a:ln>
          </p:spPr>
        </p:pic>
      </p:grpSp>
      <p:sp>
        <p:nvSpPr>
          <p:cNvPr id="1040" name="Freeform 16"/>
          <p:cNvSpPr>
            <a:spLocks/>
          </p:cNvSpPr>
          <p:nvPr/>
        </p:nvSpPr>
        <p:spPr bwMode="auto">
          <a:xfrm rot="10800000">
            <a:off x="6865938" y="6343650"/>
            <a:ext cx="2278062" cy="514350"/>
          </a:xfrm>
          <a:custGeom>
            <a:avLst/>
            <a:gdLst/>
            <a:ahLst/>
            <a:cxnLst>
              <a:cxn ang="0">
                <a:pos x="0" y="651"/>
              </a:cxn>
              <a:cxn ang="0">
                <a:pos x="0" y="651"/>
              </a:cxn>
              <a:cxn ang="0">
                <a:pos x="183" y="686"/>
              </a:cxn>
              <a:cxn ang="0">
                <a:pos x="372" y="724"/>
              </a:cxn>
              <a:cxn ang="0">
                <a:pos x="568" y="763"/>
              </a:cxn>
              <a:cxn ang="0">
                <a:pos x="669" y="781"/>
              </a:cxn>
              <a:cxn ang="0">
                <a:pos x="772" y="799"/>
              </a:cxn>
              <a:cxn ang="0">
                <a:pos x="876" y="818"/>
              </a:cxn>
              <a:cxn ang="0">
                <a:pos x="983" y="832"/>
              </a:cxn>
              <a:cxn ang="0">
                <a:pos x="1089" y="847"/>
              </a:cxn>
              <a:cxn ang="0">
                <a:pos x="1199" y="858"/>
              </a:cxn>
              <a:cxn ang="0">
                <a:pos x="1311" y="869"/>
              </a:cxn>
              <a:cxn ang="0">
                <a:pos x="1423" y="875"/>
              </a:cxn>
              <a:cxn ang="0">
                <a:pos x="1538" y="880"/>
              </a:cxn>
              <a:cxn ang="0">
                <a:pos x="1656" y="880"/>
              </a:cxn>
              <a:cxn ang="0">
                <a:pos x="1775" y="878"/>
              </a:cxn>
              <a:cxn ang="0">
                <a:pos x="1896" y="871"/>
              </a:cxn>
              <a:cxn ang="0">
                <a:pos x="2019" y="862"/>
              </a:cxn>
              <a:cxn ang="0">
                <a:pos x="2145" y="845"/>
              </a:cxn>
              <a:cxn ang="0">
                <a:pos x="2208" y="836"/>
              </a:cxn>
              <a:cxn ang="0">
                <a:pos x="2272" y="827"/>
              </a:cxn>
              <a:cxn ang="0">
                <a:pos x="2336" y="814"/>
              </a:cxn>
              <a:cxn ang="0">
                <a:pos x="2402" y="801"/>
              </a:cxn>
              <a:cxn ang="0">
                <a:pos x="2468" y="787"/>
              </a:cxn>
              <a:cxn ang="0">
                <a:pos x="2534" y="772"/>
              </a:cxn>
              <a:cxn ang="0">
                <a:pos x="2600" y="754"/>
              </a:cxn>
              <a:cxn ang="0">
                <a:pos x="2668" y="735"/>
              </a:cxn>
              <a:cxn ang="0">
                <a:pos x="2736" y="715"/>
              </a:cxn>
              <a:cxn ang="0">
                <a:pos x="2804" y="693"/>
              </a:cxn>
              <a:cxn ang="0">
                <a:pos x="2873" y="671"/>
              </a:cxn>
              <a:cxn ang="0">
                <a:pos x="2943" y="645"/>
              </a:cxn>
              <a:cxn ang="0">
                <a:pos x="3013" y="620"/>
              </a:cxn>
              <a:cxn ang="0">
                <a:pos x="3082" y="590"/>
              </a:cxn>
              <a:cxn ang="0">
                <a:pos x="3154" y="561"/>
              </a:cxn>
              <a:cxn ang="0">
                <a:pos x="3225" y="530"/>
              </a:cxn>
              <a:cxn ang="0">
                <a:pos x="3299" y="495"/>
              </a:cxn>
              <a:cxn ang="0">
                <a:pos x="3372" y="460"/>
              </a:cxn>
              <a:cxn ang="0">
                <a:pos x="3445" y="424"/>
              </a:cxn>
              <a:cxn ang="0">
                <a:pos x="3519" y="385"/>
              </a:cxn>
              <a:cxn ang="0">
                <a:pos x="3594" y="343"/>
              </a:cxn>
              <a:cxn ang="0">
                <a:pos x="3669" y="301"/>
              </a:cxn>
              <a:cxn ang="0">
                <a:pos x="3746" y="255"/>
              </a:cxn>
              <a:cxn ang="0">
                <a:pos x="3823" y="207"/>
              </a:cxn>
              <a:cxn ang="0">
                <a:pos x="3823" y="207"/>
              </a:cxn>
              <a:cxn ang="0">
                <a:pos x="3502" y="0"/>
              </a:cxn>
              <a:cxn ang="0">
                <a:pos x="0" y="0"/>
              </a:cxn>
              <a:cxn ang="0">
                <a:pos x="0" y="651"/>
              </a:cxn>
            </a:cxnLst>
            <a:rect l="0" t="0" r="r" b="b"/>
            <a:pathLst>
              <a:path w="3823" h="880">
                <a:moveTo>
                  <a:pt x="0" y="651"/>
                </a:moveTo>
                <a:lnTo>
                  <a:pt x="0" y="651"/>
                </a:lnTo>
                <a:lnTo>
                  <a:pt x="183" y="686"/>
                </a:lnTo>
                <a:lnTo>
                  <a:pt x="372" y="724"/>
                </a:lnTo>
                <a:lnTo>
                  <a:pt x="568" y="763"/>
                </a:lnTo>
                <a:lnTo>
                  <a:pt x="669" y="781"/>
                </a:lnTo>
                <a:lnTo>
                  <a:pt x="772" y="799"/>
                </a:lnTo>
                <a:lnTo>
                  <a:pt x="876" y="818"/>
                </a:lnTo>
                <a:lnTo>
                  <a:pt x="983" y="832"/>
                </a:lnTo>
                <a:lnTo>
                  <a:pt x="1089" y="847"/>
                </a:lnTo>
                <a:lnTo>
                  <a:pt x="1199" y="858"/>
                </a:lnTo>
                <a:lnTo>
                  <a:pt x="1311" y="869"/>
                </a:lnTo>
                <a:lnTo>
                  <a:pt x="1423" y="875"/>
                </a:lnTo>
                <a:lnTo>
                  <a:pt x="1538" y="880"/>
                </a:lnTo>
                <a:lnTo>
                  <a:pt x="1656" y="880"/>
                </a:lnTo>
                <a:lnTo>
                  <a:pt x="1775" y="878"/>
                </a:lnTo>
                <a:lnTo>
                  <a:pt x="1896" y="871"/>
                </a:lnTo>
                <a:lnTo>
                  <a:pt x="2019" y="862"/>
                </a:lnTo>
                <a:lnTo>
                  <a:pt x="2145" y="845"/>
                </a:lnTo>
                <a:lnTo>
                  <a:pt x="2208" y="836"/>
                </a:lnTo>
                <a:lnTo>
                  <a:pt x="2272" y="827"/>
                </a:lnTo>
                <a:lnTo>
                  <a:pt x="2336" y="814"/>
                </a:lnTo>
                <a:lnTo>
                  <a:pt x="2402" y="801"/>
                </a:lnTo>
                <a:lnTo>
                  <a:pt x="2468" y="787"/>
                </a:lnTo>
                <a:lnTo>
                  <a:pt x="2534" y="772"/>
                </a:lnTo>
                <a:lnTo>
                  <a:pt x="2600" y="754"/>
                </a:lnTo>
                <a:lnTo>
                  <a:pt x="2668" y="735"/>
                </a:lnTo>
                <a:lnTo>
                  <a:pt x="2736" y="715"/>
                </a:lnTo>
                <a:lnTo>
                  <a:pt x="2804" y="693"/>
                </a:lnTo>
                <a:lnTo>
                  <a:pt x="2873" y="671"/>
                </a:lnTo>
                <a:lnTo>
                  <a:pt x="2943" y="645"/>
                </a:lnTo>
                <a:lnTo>
                  <a:pt x="3013" y="620"/>
                </a:lnTo>
                <a:lnTo>
                  <a:pt x="3082" y="590"/>
                </a:lnTo>
                <a:lnTo>
                  <a:pt x="3154" y="561"/>
                </a:lnTo>
                <a:lnTo>
                  <a:pt x="3225" y="530"/>
                </a:lnTo>
                <a:lnTo>
                  <a:pt x="3299" y="495"/>
                </a:lnTo>
                <a:lnTo>
                  <a:pt x="3372" y="460"/>
                </a:lnTo>
                <a:lnTo>
                  <a:pt x="3445" y="424"/>
                </a:lnTo>
                <a:lnTo>
                  <a:pt x="3519" y="385"/>
                </a:lnTo>
                <a:lnTo>
                  <a:pt x="3594" y="343"/>
                </a:lnTo>
                <a:lnTo>
                  <a:pt x="3669" y="301"/>
                </a:lnTo>
                <a:lnTo>
                  <a:pt x="3746" y="255"/>
                </a:lnTo>
                <a:lnTo>
                  <a:pt x="3823" y="207"/>
                </a:lnTo>
                <a:lnTo>
                  <a:pt x="3823" y="207"/>
                </a:lnTo>
                <a:lnTo>
                  <a:pt x="3502" y="0"/>
                </a:lnTo>
                <a:lnTo>
                  <a:pt x="0" y="0"/>
                </a:lnTo>
                <a:lnTo>
                  <a:pt x="0" y="651"/>
                </a:lnTo>
                <a:close/>
              </a:path>
            </a:pathLst>
          </a:custGeom>
          <a:solidFill>
            <a:srgbClr val="0A7CB8"/>
          </a:solidFill>
          <a:ln w="9525">
            <a:noFill/>
            <a:round/>
            <a:headEnd/>
            <a:tailEnd/>
          </a:ln>
        </p:spPr>
        <p:txBody>
          <a:bodyPr/>
          <a:lstStyle/>
          <a:p>
            <a:pPr>
              <a:defRPr/>
            </a:pPr>
            <a:endParaRPr lang="es-ES" dirty="0">
              <a:latin typeface="Futura Book" pitchFamily="34" charset="0"/>
            </a:endParaRPr>
          </a:p>
        </p:txBody>
      </p:sp>
      <p:sp>
        <p:nvSpPr>
          <p:cNvPr id="1028" name="Rectangle 3"/>
          <p:cNvSpPr>
            <a:spLocks noGrp="1" noChangeArrowheads="1"/>
          </p:cNvSpPr>
          <p:nvPr>
            <p:ph type="body" idx="1"/>
          </p:nvPr>
        </p:nvSpPr>
        <p:spPr bwMode="auto">
          <a:xfrm>
            <a:off x="457200" y="1806575"/>
            <a:ext cx="8229600" cy="43195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modify the style of text of the master </a:t>
            </a:r>
            <a:r>
              <a:rPr lang="es-ES_tradnl"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rot="-5400000">
            <a:off x="-1267618" y="5230018"/>
            <a:ext cx="2895600" cy="3603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bg2"/>
                </a:solidFill>
                <a:latin typeface="Futura Book" pitchFamily="34" charset="0"/>
              </a:defRPr>
            </a:lvl1pPr>
          </a:lstStyle>
          <a:p>
            <a:pPr>
              <a:defRPr/>
            </a:pPr>
            <a:endParaRPr lang="es-ES_tradnl" dirty="0"/>
          </a:p>
        </p:txBody>
      </p:sp>
      <p:sp>
        <p:nvSpPr>
          <p:cNvPr id="1030" name="Rectangle 6"/>
          <p:cNvSpPr>
            <a:spLocks noGrp="1" noChangeArrowheads="1"/>
          </p:cNvSpPr>
          <p:nvPr>
            <p:ph type="sldNum" sz="quarter" idx="4"/>
          </p:nvPr>
        </p:nvSpPr>
        <p:spPr bwMode="auto">
          <a:xfrm>
            <a:off x="6804025" y="6448425"/>
            <a:ext cx="2133600" cy="3429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latin typeface="Futura Book" pitchFamily="34" charset="0"/>
              </a:defRPr>
            </a:lvl1pPr>
          </a:lstStyle>
          <a:p>
            <a:pPr>
              <a:defRPr/>
            </a:pPr>
            <a:fld id="{64669091-B6FD-4512-9CAF-08BC28E75AAF}" type="slidenum">
              <a:rPr lang="es-ES_tradnl"/>
              <a:pPr>
                <a:defRPr/>
              </a:pPr>
              <a:t>‹#›</a:t>
            </a:fld>
            <a:endParaRPr lang="es-ES_tradnl" dirty="0"/>
          </a:p>
        </p:txBody>
      </p:sp>
      <p:sp>
        <p:nvSpPr>
          <p:cNvPr id="1031" name="Rectangle 2"/>
          <p:cNvSpPr>
            <a:spLocks noGrp="1" noChangeArrowheads="1"/>
          </p:cNvSpPr>
          <p:nvPr>
            <p:ph type="title"/>
          </p:nvPr>
        </p:nvSpPr>
        <p:spPr bwMode="auto">
          <a:xfrm>
            <a:off x="1138238" y="217488"/>
            <a:ext cx="4933950" cy="7826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change the style of title </a:t>
            </a:r>
            <a:r>
              <a:rPr lang="es-ES_tradnl" smtClean="0"/>
              <a:t>	</a:t>
            </a:r>
          </a:p>
        </p:txBody>
      </p:sp>
      <p:grpSp>
        <p:nvGrpSpPr>
          <p:cNvPr id="1032" name="Group 48"/>
          <p:cNvGrpSpPr>
            <a:grpSpLocks/>
          </p:cNvGrpSpPr>
          <p:nvPr/>
        </p:nvGrpSpPr>
        <p:grpSpPr bwMode="auto">
          <a:xfrm>
            <a:off x="6877050" y="203200"/>
            <a:ext cx="2180058" cy="564433"/>
            <a:chOff x="814" y="247"/>
            <a:chExt cx="2660" cy="689"/>
          </a:xfrm>
        </p:grpSpPr>
        <p:sp>
          <p:nvSpPr>
            <p:cNvPr id="1073" name="Freeform 49"/>
            <p:cNvSpPr>
              <a:spLocks/>
            </p:cNvSpPr>
            <p:nvPr userDrawn="1"/>
          </p:nvSpPr>
          <p:spPr bwMode="auto">
            <a:xfrm>
              <a:off x="890" y="247"/>
              <a:ext cx="384" cy="295"/>
            </a:xfrm>
            <a:custGeom>
              <a:avLst/>
              <a:gdLst/>
              <a:ahLst/>
              <a:cxnLst>
                <a:cxn ang="0">
                  <a:pos x="1285" y="1160"/>
                </a:cxn>
                <a:cxn ang="0">
                  <a:pos x="1326" y="1156"/>
                </a:cxn>
                <a:cxn ang="0">
                  <a:pos x="1363" y="1146"/>
                </a:cxn>
                <a:cxn ang="0">
                  <a:pos x="1398" y="1130"/>
                </a:cxn>
                <a:cxn ang="0">
                  <a:pos x="1429" y="1109"/>
                </a:cxn>
                <a:cxn ang="0">
                  <a:pos x="1456" y="1082"/>
                </a:cxn>
                <a:cxn ang="0">
                  <a:pos x="1480" y="1051"/>
                </a:cxn>
                <a:cxn ang="0">
                  <a:pos x="1498" y="1017"/>
                </a:cxn>
                <a:cxn ang="0">
                  <a:pos x="1512" y="981"/>
                </a:cxn>
                <a:cxn ang="0">
                  <a:pos x="1521" y="942"/>
                </a:cxn>
                <a:cxn ang="0">
                  <a:pos x="1524" y="901"/>
                </a:cxn>
                <a:cxn ang="0">
                  <a:pos x="1524" y="0"/>
                </a:cxn>
                <a:cxn ang="0">
                  <a:pos x="1285" y="0"/>
                </a:cxn>
                <a:cxn ang="0">
                  <a:pos x="1285" y="859"/>
                </a:cxn>
                <a:cxn ang="0">
                  <a:pos x="1282" y="875"/>
                </a:cxn>
                <a:cxn ang="0">
                  <a:pos x="1273" y="889"/>
                </a:cxn>
                <a:cxn ang="0">
                  <a:pos x="1260" y="897"/>
                </a:cxn>
                <a:cxn ang="0">
                  <a:pos x="1244" y="901"/>
                </a:cxn>
                <a:cxn ang="0">
                  <a:pos x="1240" y="901"/>
                </a:cxn>
                <a:cxn ang="0">
                  <a:pos x="1239" y="900"/>
                </a:cxn>
                <a:cxn ang="0">
                  <a:pos x="1233" y="897"/>
                </a:cxn>
                <a:cxn ang="0">
                  <a:pos x="1232" y="894"/>
                </a:cxn>
                <a:cxn ang="0">
                  <a:pos x="1229" y="890"/>
                </a:cxn>
                <a:cxn ang="0">
                  <a:pos x="1227" y="886"/>
                </a:cxn>
                <a:cxn ang="0">
                  <a:pos x="1227" y="880"/>
                </a:cxn>
                <a:cxn ang="0">
                  <a:pos x="495" y="100"/>
                </a:cxn>
                <a:cxn ang="0">
                  <a:pos x="455" y="67"/>
                </a:cxn>
                <a:cxn ang="0">
                  <a:pos x="412" y="39"/>
                </a:cxn>
                <a:cxn ang="0">
                  <a:pos x="366" y="18"/>
                </a:cxn>
                <a:cxn ang="0">
                  <a:pos x="321" y="4"/>
                </a:cxn>
                <a:cxn ang="0">
                  <a:pos x="273" y="0"/>
                </a:cxn>
                <a:cxn ang="0">
                  <a:pos x="258" y="0"/>
                </a:cxn>
                <a:cxn ang="0">
                  <a:pos x="211" y="4"/>
                </a:cxn>
                <a:cxn ang="0">
                  <a:pos x="167" y="17"/>
                </a:cxn>
                <a:cxn ang="0">
                  <a:pos x="128" y="36"/>
                </a:cxn>
                <a:cxn ang="0">
                  <a:pos x="91" y="62"/>
                </a:cxn>
                <a:cxn ang="0">
                  <a:pos x="60" y="94"/>
                </a:cxn>
                <a:cxn ang="0">
                  <a:pos x="35" y="129"/>
                </a:cxn>
                <a:cxn ang="0">
                  <a:pos x="15" y="170"/>
                </a:cxn>
                <a:cxn ang="0">
                  <a:pos x="4" y="213"/>
                </a:cxn>
                <a:cxn ang="0">
                  <a:pos x="0" y="258"/>
                </a:cxn>
                <a:cxn ang="0">
                  <a:pos x="0" y="1160"/>
                </a:cxn>
                <a:cxn ang="0">
                  <a:pos x="258" y="1160"/>
                </a:cxn>
                <a:cxn ang="0">
                  <a:pos x="258" y="273"/>
                </a:cxn>
                <a:cxn ang="0">
                  <a:pos x="259" y="271"/>
                </a:cxn>
                <a:cxn ang="0">
                  <a:pos x="261" y="266"/>
                </a:cxn>
                <a:cxn ang="0">
                  <a:pos x="262" y="264"/>
                </a:cxn>
                <a:cxn ang="0">
                  <a:pos x="265" y="261"/>
                </a:cxn>
                <a:cxn ang="0">
                  <a:pos x="273" y="258"/>
                </a:cxn>
                <a:cxn ang="0">
                  <a:pos x="316" y="258"/>
                </a:cxn>
                <a:cxn ang="0">
                  <a:pos x="1048" y="1060"/>
                </a:cxn>
                <a:cxn ang="0">
                  <a:pos x="1067" y="1082"/>
                </a:cxn>
                <a:cxn ang="0">
                  <a:pos x="1089" y="1100"/>
                </a:cxn>
                <a:cxn ang="0">
                  <a:pos x="1116" y="1116"/>
                </a:cxn>
                <a:cxn ang="0">
                  <a:pos x="1146" y="1130"/>
                </a:cxn>
                <a:cxn ang="0">
                  <a:pos x="1178" y="1141"/>
                </a:cxn>
                <a:cxn ang="0">
                  <a:pos x="1210" y="1150"/>
                </a:cxn>
                <a:cxn ang="0">
                  <a:pos x="1244" y="1160"/>
                </a:cxn>
                <a:cxn ang="0">
                  <a:pos x="1285" y="1160"/>
                </a:cxn>
              </a:cxnLst>
              <a:rect l="0" t="0" r="r" b="b"/>
              <a:pathLst>
                <a:path w="1524" h="1160">
                  <a:moveTo>
                    <a:pt x="1285" y="1160"/>
                  </a:moveTo>
                  <a:lnTo>
                    <a:pt x="1326" y="1156"/>
                  </a:lnTo>
                  <a:lnTo>
                    <a:pt x="1363" y="1146"/>
                  </a:lnTo>
                  <a:lnTo>
                    <a:pt x="1398" y="1130"/>
                  </a:lnTo>
                  <a:lnTo>
                    <a:pt x="1429" y="1109"/>
                  </a:lnTo>
                  <a:lnTo>
                    <a:pt x="1456" y="1082"/>
                  </a:lnTo>
                  <a:lnTo>
                    <a:pt x="1480" y="1051"/>
                  </a:lnTo>
                  <a:lnTo>
                    <a:pt x="1498" y="1017"/>
                  </a:lnTo>
                  <a:lnTo>
                    <a:pt x="1512" y="981"/>
                  </a:lnTo>
                  <a:lnTo>
                    <a:pt x="1521" y="942"/>
                  </a:lnTo>
                  <a:lnTo>
                    <a:pt x="1524" y="901"/>
                  </a:lnTo>
                  <a:lnTo>
                    <a:pt x="1524" y="0"/>
                  </a:lnTo>
                  <a:lnTo>
                    <a:pt x="1285" y="0"/>
                  </a:lnTo>
                  <a:lnTo>
                    <a:pt x="1285" y="859"/>
                  </a:lnTo>
                  <a:lnTo>
                    <a:pt x="1282" y="875"/>
                  </a:lnTo>
                  <a:lnTo>
                    <a:pt x="1273" y="889"/>
                  </a:lnTo>
                  <a:lnTo>
                    <a:pt x="1260" y="897"/>
                  </a:lnTo>
                  <a:lnTo>
                    <a:pt x="1244" y="901"/>
                  </a:lnTo>
                  <a:lnTo>
                    <a:pt x="1240" y="901"/>
                  </a:lnTo>
                  <a:lnTo>
                    <a:pt x="1239" y="900"/>
                  </a:lnTo>
                  <a:lnTo>
                    <a:pt x="1233" y="897"/>
                  </a:lnTo>
                  <a:lnTo>
                    <a:pt x="1232" y="894"/>
                  </a:lnTo>
                  <a:lnTo>
                    <a:pt x="1229" y="890"/>
                  </a:lnTo>
                  <a:lnTo>
                    <a:pt x="1227" y="886"/>
                  </a:lnTo>
                  <a:lnTo>
                    <a:pt x="1227" y="880"/>
                  </a:lnTo>
                  <a:lnTo>
                    <a:pt x="495" y="100"/>
                  </a:lnTo>
                  <a:lnTo>
                    <a:pt x="455" y="67"/>
                  </a:lnTo>
                  <a:lnTo>
                    <a:pt x="412" y="39"/>
                  </a:lnTo>
                  <a:lnTo>
                    <a:pt x="366" y="18"/>
                  </a:lnTo>
                  <a:lnTo>
                    <a:pt x="321" y="4"/>
                  </a:lnTo>
                  <a:lnTo>
                    <a:pt x="273" y="0"/>
                  </a:lnTo>
                  <a:lnTo>
                    <a:pt x="258" y="0"/>
                  </a:lnTo>
                  <a:lnTo>
                    <a:pt x="211" y="4"/>
                  </a:lnTo>
                  <a:lnTo>
                    <a:pt x="167" y="17"/>
                  </a:lnTo>
                  <a:lnTo>
                    <a:pt x="128" y="36"/>
                  </a:lnTo>
                  <a:lnTo>
                    <a:pt x="91" y="62"/>
                  </a:lnTo>
                  <a:lnTo>
                    <a:pt x="60" y="94"/>
                  </a:lnTo>
                  <a:lnTo>
                    <a:pt x="35" y="129"/>
                  </a:lnTo>
                  <a:lnTo>
                    <a:pt x="15" y="170"/>
                  </a:lnTo>
                  <a:lnTo>
                    <a:pt x="4" y="213"/>
                  </a:lnTo>
                  <a:lnTo>
                    <a:pt x="0" y="258"/>
                  </a:lnTo>
                  <a:lnTo>
                    <a:pt x="0" y="1160"/>
                  </a:lnTo>
                  <a:lnTo>
                    <a:pt x="258" y="1160"/>
                  </a:lnTo>
                  <a:lnTo>
                    <a:pt x="258" y="273"/>
                  </a:lnTo>
                  <a:lnTo>
                    <a:pt x="259" y="271"/>
                  </a:lnTo>
                  <a:lnTo>
                    <a:pt x="261" y="266"/>
                  </a:lnTo>
                  <a:lnTo>
                    <a:pt x="262" y="264"/>
                  </a:lnTo>
                  <a:lnTo>
                    <a:pt x="265" y="261"/>
                  </a:lnTo>
                  <a:lnTo>
                    <a:pt x="273" y="258"/>
                  </a:lnTo>
                  <a:lnTo>
                    <a:pt x="316" y="258"/>
                  </a:lnTo>
                  <a:lnTo>
                    <a:pt x="1048" y="1060"/>
                  </a:lnTo>
                  <a:lnTo>
                    <a:pt x="1067" y="1082"/>
                  </a:lnTo>
                  <a:lnTo>
                    <a:pt x="1089" y="1100"/>
                  </a:lnTo>
                  <a:lnTo>
                    <a:pt x="1116" y="1116"/>
                  </a:lnTo>
                  <a:lnTo>
                    <a:pt x="1146" y="1130"/>
                  </a:lnTo>
                  <a:lnTo>
                    <a:pt x="1178" y="1141"/>
                  </a:lnTo>
                  <a:lnTo>
                    <a:pt x="1210" y="1150"/>
                  </a:lnTo>
                  <a:lnTo>
                    <a:pt x="1244" y="1160"/>
                  </a:lnTo>
                  <a:lnTo>
                    <a:pt x="1285" y="1160"/>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074" name="Freeform 50"/>
            <p:cNvSpPr>
              <a:spLocks noEditPoints="1"/>
            </p:cNvSpPr>
            <p:nvPr userDrawn="1"/>
          </p:nvSpPr>
          <p:spPr bwMode="auto">
            <a:xfrm>
              <a:off x="890" y="247"/>
              <a:ext cx="384" cy="295"/>
            </a:xfrm>
            <a:custGeom>
              <a:avLst/>
              <a:gdLst/>
              <a:ahLst/>
              <a:cxnLst>
                <a:cxn ang="0">
                  <a:pos x="1359" y="1148"/>
                </a:cxn>
                <a:cxn ang="0">
                  <a:pos x="1422" y="1115"/>
                </a:cxn>
                <a:cxn ang="0">
                  <a:pos x="1457" y="1082"/>
                </a:cxn>
                <a:cxn ang="0">
                  <a:pos x="1497" y="1021"/>
                </a:cxn>
                <a:cxn ang="0">
                  <a:pos x="1520" y="952"/>
                </a:cxn>
                <a:cxn ang="0">
                  <a:pos x="1525" y="0"/>
                </a:cxn>
                <a:cxn ang="0">
                  <a:pos x="1284" y="868"/>
                </a:cxn>
                <a:cxn ang="0">
                  <a:pos x="1273" y="887"/>
                </a:cxn>
                <a:cxn ang="0">
                  <a:pos x="1267" y="893"/>
                </a:cxn>
                <a:cxn ang="0">
                  <a:pos x="1244" y="901"/>
                </a:cxn>
                <a:cxn ang="0">
                  <a:pos x="1230" y="893"/>
                </a:cxn>
                <a:cxn ang="0">
                  <a:pos x="1227" y="880"/>
                </a:cxn>
                <a:cxn ang="0">
                  <a:pos x="444" y="59"/>
                </a:cxn>
                <a:cxn ang="0">
                  <a:pos x="361" y="15"/>
                </a:cxn>
                <a:cxn ang="0">
                  <a:pos x="273" y="0"/>
                </a:cxn>
                <a:cxn ang="0">
                  <a:pos x="206" y="4"/>
                </a:cxn>
                <a:cxn ang="0">
                  <a:pos x="135" y="31"/>
                </a:cxn>
                <a:cxn ang="0">
                  <a:pos x="76" y="77"/>
                </a:cxn>
                <a:cxn ang="0">
                  <a:pos x="43" y="117"/>
                </a:cxn>
                <a:cxn ang="0">
                  <a:pos x="11" y="183"/>
                </a:cxn>
                <a:cxn ang="0">
                  <a:pos x="0" y="1161"/>
                </a:cxn>
                <a:cxn ang="0">
                  <a:pos x="259" y="276"/>
                </a:cxn>
                <a:cxn ang="0">
                  <a:pos x="265" y="262"/>
                </a:cxn>
                <a:cxn ang="0">
                  <a:pos x="268" y="259"/>
                </a:cxn>
                <a:cxn ang="0">
                  <a:pos x="1048" y="1060"/>
                </a:cxn>
                <a:cxn ang="0">
                  <a:pos x="1083" y="1098"/>
                </a:cxn>
                <a:cxn ang="0">
                  <a:pos x="1157" y="1134"/>
                </a:cxn>
                <a:cxn ang="0">
                  <a:pos x="1285" y="1161"/>
                </a:cxn>
                <a:cxn ang="0">
                  <a:pos x="1244" y="1160"/>
                </a:cxn>
                <a:cxn ang="0">
                  <a:pos x="1130" y="1123"/>
                </a:cxn>
                <a:cxn ang="0">
                  <a:pos x="1064" y="1079"/>
                </a:cxn>
                <a:cxn ang="0">
                  <a:pos x="1065" y="1079"/>
                </a:cxn>
                <a:cxn ang="0">
                  <a:pos x="316" y="258"/>
                </a:cxn>
                <a:cxn ang="0">
                  <a:pos x="263" y="261"/>
                </a:cxn>
                <a:cxn ang="0">
                  <a:pos x="258" y="1160"/>
                </a:cxn>
                <a:cxn ang="0">
                  <a:pos x="1" y="233"/>
                </a:cxn>
                <a:cxn ang="0">
                  <a:pos x="21" y="161"/>
                </a:cxn>
                <a:cxn ang="0">
                  <a:pos x="59" y="96"/>
                </a:cxn>
                <a:cxn ang="0">
                  <a:pos x="76" y="77"/>
                </a:cxn>
                <a:cxn ang="0">
                  <a:pos x="114" y="46"/>
                </a:cxn>
                <a:cxn ang="0">
                  <a:pos x="182" y="12"/>
                </a:cxn>
                <a:cxn ang="0">
                  <a:pos x="258" y="1"/>
                </a:cxn>
                <a:cxn ang="0">
                  <a:pos x="333" y="8"/>
                </a:cxn>
                <a:cxn ang="0">
                  <a:pos x="417" y="43"/>
                </a:cxn>
                <a:cxn ang="0">
                  <a:pos x="495" y="101"/>
                </a:cxn>
                <a:cxn ang="0">
                  <a:pos x="1227" y="887"/>
                </a:cxn>
                <a:cxn ang="0">
                  <a:pos x="1242" y="901"/>
                </a:cxn>
                <a:cxn ang="0">
                  <a:pos x="1260" y="899"/>
                </a:cxn>
                <a:cxn ang="0">
                  <a:pos x="1274" y="889"/>
                </a:cxn>
                <a:cxn ang="0">
                  <a:pos x="1287" y="859"/>
                </a:cxn>
                <a:cxn ang="0">
                  <a:pos x="1285" y="1"/>
                </a:cxn>
                <a:cxn ang="0">
                  <a:pos x="1524" y="901"/>
                </a:cxn>
                <a:cxn ang="0">
                  <a:pos x="1512" y="976"/>
                </a:cxn>
                <a:cxn ang="0">
                  <a:pos x="1484" y="1044"/>
                </a:cxn>
                <a:cxn ang="0">
                  <a:pos x="1439" y="1099"/>
                </a:cxn>
                <a:cxn ang="0">
                  <a:pos x="1439" y="1098"/>
                </a:cxn>
                <a:cxn ang="0">
                  <a:pos x="1381" y="1139"/>
                </a:cxn>
                <a:cxn ang="0">
                  <a:pos x="1311" y="1158"/>
                </a:cxn>
              </a:cxnLst>
              <a:rect l="0" t="0" r="r" b="b"/>
              <a:pathLst>
                <a:path w="1525" h="1161">
                  <a:moveTo>
                    <a:pt x="1311" y="1160"/>
                  </a:moveTo>
                  <a:lnTo>
                    <a:pt x="1335" y="1156"/>
                  </a:lnTo>
                  <a:lnTo>
                    <a:pt x="1359" y="1148"/>
                  </a:lnTo>
                  <a:lnTo>
                    <a:pt x="1381" y="1140"/>
                  </a:lnTo>
                  <a:lnTo>
                    <a:pt x="1402" y="1129"/>
                  </a:lnTo>
                  <a:lnTo>
                    <a:pt x="1422" y="1115"/>
                  </a:lnTo>
                  <a:lnTo>
                    <a:pt x="1439" y="1099"/>
                  </a:lnTo>
                  <a:lnTo>
                    <a:pt x="1441" y="1099"/>
                  </a:lnTo>
                  <a:lnTo>
                    <a:pt x="1457" y="1082"/>
                  </a:lnTo>
                  <a:lnTo>
                    <a:pt x="1472" y="1064"/>
                  </a:lnTo>
                  <a:lnTo>
                    <a:pt x="1486" y="1044"/>
                  </a:lnTo>
                  <a:lnTo>
                    <a:pt x="1497" y="1021"/>
                  </a:lnTo>
                  <a:lnTo>
                    <a:pt x="1507" y="1000"/>
                  </a:lnTo>
                  <a:lnTo>
                    <a:pt x="1514" y="976"/>
                  </a:lnTo>
                  <a:lnTo>
                    <a:pt x="1520" y="952"/>
                  </a:lnTo>
                  <a:lnTo>
                    <a:pt x="1524" y="927"/>
                  </a:lnTo>
                  <a:lnTo>
                    <a:pt x="1525" y="901"/>
                  </a:lnTo>
                  <a:lnTo>
                    <a:pt x="1525" y="0"/>
                  </a:lnTo>
                  <a:lnTo>
                    <a:pt x="1285" y="0"/>
                  </a:lnTo>
                  <a:lnTo>
                    <a:pt x="1285" y="859"/>
                  </a:lnTo>
                  <a:lnTo>
                    <a:pt x="1284" y="868"/>
                  </a:lnTo>
                  <a:lnTo>
                    <a:pt x="1281" y="875"/>
                  </a:lnTo>
                  <a:lnTo>
                    <a:pt x="1273" y="889"/>
                  </a:lnTo>
                  <a:lnTo>
                    <a:pt x="1273" y="887"/>
                  </a:lnTo>
                  <a:lnTo>
                    <a:pt x="1273" y="889"/>
                  </a:lnTo>
                  <a:lnTo>
                    <a:pt x="1273" y="887"/>
                  </a:lnTo>
                  <a:lnTo>
                    <a:pt x="1267" y="893"/>
                  </a:lnTo>
                  <a:lnTo>
                    <a:pt x="1260" y="897"/>
                  </a:lnTo>
                  <a:lnTo>
                    <a:pt x="1253" y="900"/>
                  </a:lnTo>
                  <a:lnTo>
                    <a:pt x="1244" y="901"/>
                  </a:lnTo>
                  <a:lnTo>
                    <a:pt x="1242" y="900"/>
                  </a:lnTo>
                  <a:lnTo>
                    <a:pt x="1236" y="899"/>
                  </a:lnTo>
                  <a:lnTo>
                    <a:pt x="1230" y="893"/>
                  </a:lnTo>
                  <a:lnTo>
                    <a:pt x="1229" y="887"/>
                  </a:lnTo>
                  <a:lnTo>
                    <a:pt x="1229" y="880"/>
                  </a:lnTo>
                  <a:lnTo>
                    <a:pt x="1227" y="880"/>
                  </a:lnTo>
                  <a:lnTo>
                    <a:pt x="495" y="100"/>
                  </a:lnTo>
                  <a:lnTo>
                    <a:pt x="471" y="79"/>
                  </a:lnTo>
                  <a:lnTo>
                    <a:pt x="444" y="59"/>
                  </a:lnTo>
                  <a:lnTo>
                    <a:pt x="417" y="42"/>
                  </a:lnTo>
                  <a:lnTo>
                    <a:pt x="390" y="28"/>
                  </a:lnTo>
                  <a:lnTo>
                    <a:pt x="361" y="15"/>
                  </a:lnTo>
                  <a:lnTo>
                    <a:pt x="333" y="7"/>
                  </a:lnTo>
                  <a:lnTo>
                    <a:pt x="303" y="1"/>
                  </a:lnTo>
                  <a:lnTo>
                    <a:pt x="273" y="0"/>
                  </a:lnTo>
                  <a:lnTo>
                    <a:pt x="258" y="0"/>
                  </a:lnTo>
                  <a:lnTo>
                    <a:pt x="231" y="1"/>
                  </a:lnTo>
                  <a:lnTo>
                    <a:pt x="206" y="4"/>
                  </a:lnTo>
                  <a:lnTo>
                    <a:pt x="182" y="11"/>
                  </a:lnTo>
                  <a:lnTo>
                    <a:pt x="158" y="19"/>
                  </a:lnTo>
                  <a:lnTo>
                    <a:pt x="135" y="31"/>
                  </a:lnTo>
                  <a:lnTo>
                    <a:pt x="114" y="45"/>
                  </a:lnTo>
                  <a:lnTo>
                    <a:pt x="94" y="60"/>
                  </a:lnTo>
                  <a:lnTo>
                    <a:pt x="76" y="77"/>
                  </a:lnTo>
                  <a:lnTo>
                    <a:pt x="74" y="77"/>
                  </a:lnTo>
                  <a:lnTo>
                    <a:pt x="57" y="96"/>
                  </a:lnTo>
                  <a:lnTo>
                    <a:pt x="43" y="117"/>
                  </a:lnTo>
                  <a:lnTo>
                    <a:pt x="31" y="138"/>
                  </a:lnTo>
                  <a:lnTo>
                    <a:pt x="19" y="161"/>
                  </a:lnTo>
                  <a:lnTo>
                    <a:pt x="11" y="183"/>
                  </a:lnTo>
                  <a:lnTo>
                    <a:pt x="4" y="207"/>
                  </a:lnTo>
                  <a:lnTo>
                    <a:pt x="0" y="233"/>
                  </a:lnTo>
                  <a:lnTo>
                    <a:pt x="0" y="1161"/>
                  </a:lnTo>
                  <a:lnTo>
                    <a:pt x="258" y="1161"/>
                  </a:lnTo>
                  <a:lnTo>
                    <a:pt x="259" y="1160"/>
                  </a:lnTo>
                  <a:lnTo>
                    <a:pt x="259" y="276"/>
                  </a:lnTo>
                  <a:lnTo>
                    <a:pt x="261" y="269"/>
                  </a:lnTo>
                  <a:lnTo>
                    <a:pt x="265" y="261"/>
                  </a:lnTo>
                  <a:lnTo>
                    <a:pt x="265" y="262"/>
                  </a:lnTo>
                  <a:lnTo>
                    <a:pt x="265" y="261"/>
                  </a:lnTo>
                  <a:lnTo>
                    <a:pt x="265" y="262"/>
                  </a:lnTo>
                  <a:lnTo>
                    <a:pt x="268" y="259"/>
                  </a:lnTo>
                  <a:lnTo>
                    <a:pt x="316" y="259"/>
                  </a:lnTo>
                  <a:lnTo>
                    <a:pt x="1048" y="1061"/>
                  </a:lnTo>
                  <a:lnTo>
                    <a:pt x="1048" y="1060"/>
                  </a:lnTo>
                  <a:lnTo>
                    <a:pt x="1064" y="1079"/>
                  </a:lnTo>
                  <a:lnTo>
                    <a:pt x="1064" y="1081"/>
                  </a:lnTo>
                  <a:lnTo>
                    <a:pt x="1083" y="1098"/>
                  </a:lnTo>
                  <a:lnTo>
                    <a:pt x="1106" y="1112"/>
                  </a:lnTo>
                  <a:lnTo>
                    <a:pt x="1130" y="1124"/>
                  </a:lnTo>
                  <a:lnTo>
                    <a:pt x="1157" y="1134"/>
                  </a:lnTo>
                  <a:lnTo>
                    <a:pt x="1185" y="1144"/>
                  </a:lnTo>
                  <a:lnTo>
                    <a:pt x="1244" y="1161"/>
                  </a:lnTo>
                  <a:lnTo>
                    <a:pt x="1285" y="1161"/>
                  </a:lnTo>
                  <a:lnTo>
                    <a:pt x="1311" y="1160"/>
                  </a:lnTo>
                  <a:close/>
                  <a:moveTo>
                    <a:pt x="1285" y="1160"/>
                  </a:moveTo>
                  <a:lnTo>
                    <a:pt x="1244" y="1160"/>
                  </a:lnTo>
                  <a:lnTo>
                    <a:pt x="1185" y="1143"/>
                  </a:lnTo>
                  <a:lnTo>
                    <a:pt x="1157" y="1133"/>
                  </a:lnTo>
                  <a:lnTo>
                    <a:pt x="1130" y="1123"/>
                  </a:lnTo>
                  <a:lnTo>
                    <a:pt x="1106" y="1110"/>
                  </a:lnTo>
                  <a:lnTo>
                    <a:pt x="1083" y="1096"/>
                  </a:lnTo>
                  <a:lnTo>
                    <a:pt x="1064" y="1079"/>
                  </a:lnTo>
                  <a:lnTo>
                    <a:pt x="1065" y="1079"/>
                  </a:lnTo>
                  <a:lnTo>
                    <a:pt x="1064" y="1079"/>
                  </a:lnTo>
                  <a:lnTo>
                    <a:pt x="1065" y="1079"/>
                  </a:lnTo>
                  <a:lnTo>
                    <a:pt x="1050" y="1060"/>
                  </a:lnTo>
                  <a:lnTo>
                    <a:pt x="1048" y="1060"/>
                  </a:lnTo>
                  <a:lnTo>
                    <a:pt x="316" y="258"/>
                  </a:lnTo>
                  <a:lnTo>
                    <a:pt x="268" y="258"/>
                  </a:lnTo>
                  <a:lnTo>
                    <a:pt x="265" y="261"/>
                  </a:lnTo>
                  <a:lnTo>
                    <a:pt x="263" y="261"/>
                  </a:lnTo>
                  <a:lnTo>
                    <a:pt x="259" y="269"/>
                  </a:lnTo>
                  <a:lnTo>
                    <a:pt x="258" y="276"/>
                  </a:lnTo>
                  <a:lnTo>
                    <a:pt x="258" y="1160"/>
                  </a:lnTo>
                  <a:lnTo>
                    <a:pt x="0" y="1160"/>
                  </a:lnTo>
                  <a:lnTo>
                    <a:pt x="1" y="1160"/>
                  </a:lnTo>
                  <a:lnTo>
                    <a:pt x="1" y="233"/>
                  </a:lnTo>
                  <a:lnTo>
                    <a:pt x="5" y="207"/>
                  </a:lnTo>
                  <a:lnTo>
                    <a:pt x="12" y="183"/>
                  </a:lnTo>
                  <a:lnTo>
                    <a:pt x="21" y="161"/>
                  </a:lnTo>
                  <a:lnTo>
                    <a:pt x="32" y="138"/>
                  </a:lnTo>
                  <a:lnTo>
                    <a:pt x="45" y="117"/>
                  </a:lnTo>
                  <a:lnTo>
                    <a:pt x="59" y="96"/>
                  </a:lnTo>
                  <a:lnTo>
                    <a:pt x="76" y="77"/>
                  </a:lnTo>
                  <a:lnTo>
                    <a:pt x="76" y="79"/>
                  </a:lnTo>
                  <a:lnTo>
                    <a:pt x="76" y="77"/>
                  </a:lnTo>
                  <a:lnTo>
                    <a:pt x="76" y="79"/>
                  </a:lnTo>
                  <a:lnTo>
                    <a:pt x="94" y="62"/>
                  </a:lnTo>
                  <a:lnTo>
                    <a:pt x="114" y="46"/>
                  </a:lnTo>
                  <a:lnTo>
                    <a:pt x="135" y="32"/>
                  </a:lnTo>
                  <a:lnTo>
                    <a:pt x="158" y="21"/>
                  </a:lnTo>
                  <a:lnTo>
                    <a:pt x="182" y="12"/>
                  </a:lnTo>
                  <a:lnTo>
                    <a:pt x="206" y="5"/>
                  </a:lnTo>
                  <a:lnTo>
                    <a:pt x="231" y="2"/>
                  </a:lnTo>
                  <a:lnTo>
                    <a:pt x="258" y="1"/>
                  </a:lnTo>
                  <a:lnTo>
                    <a:pt x="273" y="1"/>
                  </a:lnTo>
                  <a:lnTo>
                    <a:pt x="303" y="2"/>
                  </a:lnTo>
                  <a:lnTo>
                    <a:pt x="333" y="8"/>
                  </a:lnTo>
                  <a:lnTo>
                    <a:pt x="361" y="17"/>
                  </a:lnTo>
                  <a:lnTo>
                    <a:pt x="390" y="29"/>
                  </a:lnTo>
                  <a:lnTo>
                    <a:pt x="417" y="43"/>
                  </a:lnTo>
                  <a:lnTo>
                    <a:pt x="444" y="60"/>
                  </a:lnTo>
                  <a:lnTo>
                    <a:pt x="471" y="80"/>
                  </a:lnTo>
                  <a:lnTo>
                    <a:pt x="495" y="101"/>
                  </a:lnTo>
                  <a:lnTo>
                    <a:pt x="1227" y="882"/>
                  </a:lnTo>
                  <a:lnTo>
                    <a:pt x="1227" y="880"/>
                  </a:lnTo>
                  <a:lnTo>
                    <a:pt x="1227" y="887"/>
                  </a:lnTo>
                  <a:lnTo>
                    <a:pt x="1229" y="893"/>
                  </a:lnTo>
                  <a:lnTo>
                    <a:pt x="1236" y="900"/>
                  </a:lnTo>
                  <a:lnTo>
                    <a:pt x="1242" y="901"/>
                  </a:lnTo>
                  <a:lnTo>
                    <a:pt x="1244" y="903"/>
                  </a:lnTo>
                  <a:lnTo>
                    <a:pt x="1253" y="901"/>
                  </a:lnTo>
                  <a:lnTo>
                    <a:pt x="1260" y="899"/>
                  </a:lnTo>
                  <a:lnTo>
                    <a:pt x="1267" y="894"/>
                  </a:lnTo>
                  <a:lnTo>
                    <a:pt x="1273" y="889"/>
                  </a:lnTo>
                  <a:lnTo>
                    <a:pt x="1274" y="889"/>
                  </a:lnTo>
                  <a:lnTo>
                    <a:pt x="1282" y="875"/>
                  </a:lnTo>
                  <a:lnTo>
                    <a:pt x="1285" y="868"/>
                  </a:lnTo>
                  <a:lnTo>
                    <a:pt x="1287" y="859"/>
                  </a:lnTo>
                  <a:lnTo>
                    <a:pt x="1287" y="0"/>
                  </a:lnTo>
                  <a:lnTo>
                    <a:pt x="1285" y="0"/>
                  </a:lnTo>
                  <a:lnTo>
                    <a:pt x="1285" y="1"/>
                  </a:lnTo>
                  <a:lnTo>
                    <a:pt x="1524" y="1"/>
                  </a:lnTo>
                  <a:lnTo>
                    <a:pt x="1524" y="0"/>
                  </a:lnTo>
                  <a:lnTo>
                    <a:pt x="1524" y="901"/>
                  </a:lnTo>
                  <a:lnTo>
                    <a:pt x="1522" y="927"/>
                  </a:lnTo>
                  <a:lnTo>
                    <a:pt x="1518" y="952"/>
                  </a:lnTo>
                  <a:lnTo>
                    <a:pt x="1512" y="976"/>
                  </a:lnTo>
                  <a:lnTo>
                    <a:pt x="1505" y="1000"/>
                  </a:lnTo>
                  <a:lnTo>
                    <a:pt x="1496" y="1021"/>
                  </a:lnTo>
                  <a:lnTo>
                    <a:pt x="1484" y="1044"/>
                  </a:lnTo>
                  <a:lnTo>
                    <a:pt x="1470" y="1064"/>
                  </a:lnTo>
                  <a:lnTo>
                    <a:pt x="1456" y="1082"/>
                  </a:lnTo>
                  <a:lnTo>
                    <a:pt x="1439" y="1099"/>
                  </a:lnTo>
                  <a:lnTo>
                    <a:pt x="1439" y="1098"/>
                  </a:lnTo>
                  <a:lnTo>
                    <a:pt x="1439" y="1099"/>
                  </a:lnTo>
                  <a:lnTo>
                    <a:pt x="1439" y="1098"/>
                  </a:lnTo>
                  <a:lnTo>
                    <a:pt x="1422" y="1113"/>
                  </a:lnTo>
                  <a:lnTo>
                    <a:pt x="1402" y="1127"/>
                  </a:lnTo>
                  <a:lnTo>
                    <a:pt x="1381" y="1139"/>
                  </a:lnTo>
                  <a:lnTo>
                    <a:pt x="1359" y="1147"/>
                  </a:lnTo>
                  <a:lnTo>
                    <a:pt x="1335" y="1154"/>
                  </a:lnTo>
                  <a:lnTo>
                    <a:pt x="1311" y="1158"/>
                  </a:lnTo>
                  <a:lnTo>
                    <a:pt x="1285" y="1160"/>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075" name="Freeform 51"/>
            <p:cNvSpPr>
              <a:spLocks/>
            </p:cNvSpPr>
            <p:nvPr userDrawn="1"/>
          </p:nvSpPr>
          <p:spPr bwMode="auto">
            <a:xfrm>
              <a:off x="1314" y="247"/>
              <a:ext cx="674" cy="295"/>
            </a:xfrm>
            <a:custGeom>
              <a:avLst/>
              <a:gdLst/>
              <a:ahLst/>
              <a:cxnLst>
                <a:cxn ang="0">
                  <a:pos x="1444" y="701"/>
                </a:cxn>
                <a:cxn ang="0">
                  <a:pos x="1483" y="712"/>
                </a:cxn>
                <a:cxn ang="0">
                  <a:pos x="1511" y="748"/>
                </a:cxn>
                <a:cxn ang="0">
                  <a:pos x="1523" y="801"/>
                </a:cxn>
                <a:cxn ang="0">
                  <a:pos x="1511" y="854"/>
                </a:cxn>
                <a:cxn ang="0">
                  <a:pos x="1483" y="889"/>
                </a:cxn>
                <a:cxn ang="0">
                  <a:pos x="1444" y="901"/>
                </a:cxn>
                <a:cxn ang="0">
                  <a:pos x="275" y="899"/>
                </a:cxn>
                <a:cxn ang="0">
                  <a:pos x="247" y="879"/>
                </a:cxn>
                <a:cxn ang="0">
                  <a:pos x="237" y="838"/>
                </a:cxn>
                <a:cxn ang="0">
                  <a:pos x="0" y="0"/>
                </a:cxn>
                <a:cxn ang="0">
                  <a:pos x="3" y="866"/>
                </a:cxn>
                <a:cxn ang="0">
                  <a:pos x="28" y="959"/>
                </a:cxn>
                <a:cxn ang="0">
                  <a:pos x="76" y="1040"/>
                </a:cxn>
                <a:cxn ang="0">
                  <a:pos x="142" y="1103"/>
                </a:cxn>
                <a:cxn ang="0">
                  <a:pos x="223" y="1144"/>
                </a:cxn>
                <a:cxn ang="0">
                  <a:pos x="316" y="1160"/>
                </a:cxn>
                <a:cxn ang="0">
                  <a:pos x="1513" y="1156"/>
                </a:cxn>
                <a:cxn ang="0">
                  <a:pos x="1600" y="1127"/>
                </a:cxn>
                <a:cxn ang="0">
                  <a:pos x="1674" y="1074"/>
                </a:cxn>
                <a:cxn ang="0">
                  <a:pos x="1732" y="1002"/>
                </a:cxn>
                <a:cxn ang="0">
                  <a:pos x="1768" y="914"/>
                </a:cxn>
                <a:cxn ang="0">
                  <a:pos x="1781" y="817"/>
                </a:cxn>
                <a:cxn ang="0">
                  <a:pos x="1777" y="732"/>
                </a:cxn>
                <a:cxn ang="0">
                  <a:pos x="1749" y="643"/>
                </a:cxn>
                <a:cxn ang="0">
                  <a:pos x="1698" y="568"/>
                </a:cxn>
                <a:cxn ang="0">
                  <a:pos x="1630" y="509"/>
                </a:cxn>
                <a:cxn ang="0">
                  <a:pos x="1550" y="472"/>
                </a:cxn>
                <a:cxn ang="0">
                  <a:pos x="1465" y="458"/>
                </a:cxn>
                <a:cxn ang="0">
                  <a:pos x="706" y="454"/>
                </a:cxn>
                <a:cxn ang="0">
                  <a:pos x="667" y="437"/>
                </a:cxn>
                <a:cxn ang="0">
                  <a:pos x="645" y="409"/>
                </a:cxn>
                <a:cxn ang="0">
                  <a:pos x="635" y="376"/>
                </a:cxn>
                <a:cxn ang="0">
                  <a:pos x="632" y="337"/>
                </a:cxn>
                <a:cxn ang="0">
                  <a:pos x="645" y="300"/>
                </a:cxn>
                <a:cxn ang="0">
                  <a:pos x="680" y="271"/>
                </a:cxn>
                <a:cxn ang="0">
                  <a:pos x="732" y="258"/>
                </a:cxn>
                <a:cxn ang="0">
                  <a:pos x="1940" y="1160"/>
                </a:cxn>
                <a:cxn ang="0">
                  <a:pos x="2178" y="258"/>
                </a:cxn>
                <a:cxn ang="0">
                  <a:pos x="2673" y="0"/>
                </a:cxn>
                <a:cxn ang="0">
                  <a:pos x="648" y="4"/>
                </a:cxn>
                <a:cxn ang="0">
                  <a:pos x="560" y="32"/>
                </a:cxn>
                <a:cxn ang="0">
                  <a:pos x="487" y="83"/>
                </a:cxn>
                <a:cxn ang="0">
                  <a:pos x="429" y="152"/>
                </a:cxn>
                <a:cxn ang="0">
                  <a:pos x="392" y="234"/>
                </a:cxn>
                <a:cxn ang="0">
                  <a:pos x="380" y="321"/>
                </a:cxn>
                <a:cxn ang="0">
                  <a:pos x="384" y="432"/>
                </a:cxn>
                <a:cxn ang="0">
                  <a:pos x="413" y="527"/>
                </a:cxn>
                <a:cxn ang="0">
                  <a:pos x="470" y="608"/>
                </a:cxn>
                <a:cxn ang="0">
                  <a:pos x="549" y="666"/>
                </a:cxn>
                <a:cxn ang="0">
                  <a:pos x="643" y="697"/>
                </a:cxn>
              </a:cxnLst>
              <a:rect l="0" t="0" r="r" b="b"/>
              <a:pathLst>
                <a:path w="2673" h="1160">
                  <a:moveTo>
                    <a:pt x="696" y="701"/>
                  </a:moveTo>
                  <a:lnTo>
                    <a:pt x="1444" y="701"/>
                  </a:lnTo>
                  <a:lnTo>
                    <a:pt x="1465" y="704"/>
                  </a:lnTo>
                  <a:lnTo>
                    <a:pt x="1483" y="712"/>
                  </a:lnTo>
                  <a:lnTo>
                    <a:pt x="1499" y="728"/>
                  </a:lnTo>
                  <a:lnTo>
                    <a:pt x="1511" y="748"/>
                  </a:lnTo>
                  <a:lnTo>
                    <a:pt x="1520" y="772"/>
                  </a:lnTo>
                  <a:lnTo>
                    <a:pt x="1523" y="801"/>
                  </a:lnTo>
                  <a:lnTo>
                    <a:pt x="1520" y="828"/>
                  </a:lnTo>
                  <a:lnTo>
                    <a:pt x="1511" y="854"/>
                  </a:lnTo>
                  <a:lnTo>
                    <a:pt x="1499" y="873"/>
                  </a:lnTo>
                  <a:lnTo>
                    <a:pt x="1483" y="889"/>
                  </a:lnTo>
                  <a:lnTo>
                    <a:pt x="1465" y="899"/>
                  </a:lnTo>
                  <a:lnTo>
                    <a:pt x="1444" y="901"/>
                  </a:lnTo>
                  <a:lnTo>
                    <a:pt x="295" y="901"/>
                  </a:lnTo>
                  <a:lnTo>
                    <a:pt x="275" y="899"/>
                  </a:lnTo>
                  <a:lnTo>
                    <a:pt x="258" y="892"/>
                  </a:lnTo>
                  <a:lnTo>
                    <a:pt x="247" y="879"/>
                  </a:lnTo>
                  <a:lnTo>
                    <a:pt x="240" y="861"/>
                  </a:lnTo>
                  <a:lnTo>
                    <a:pt x="237" y="838"/>
                  </a:lnTo>
                  <a:lnTo>
                    <a:pt x="237" y="0"/>
                  </a:lnTo>
                  <a:lnTo>
                    <a:pt x="0" y="0"/>
                  </a:lnTo>
                  <a:lnTo>
                    <a:pt x="0" y="817"/>
                  </a:lnTo>
                  <a:lnTo>
                    <a:pt x="3" y="866"/>
                  </a:lnTo>
                  <a:lnTo>
                    <a:pt x="13" y="914"/>
                  </a:lnTo>
                  <a:lnTo>
                    <a:pt x="28" y="959"/>
                  </a:lnTo>
                  <a:lnTo>
                    <a:pt x="49" y="1002"/>
                  </a:lnTo>
                  <a:lnTo>
                    <a:pt x="76" y="1040"/>
                  </a:lnTo>
                  <a:lnTo>
                    <a:pt x="107" y="1074"/>
                  </a:lnTo>
                  <a:lnTo>
                    <a:pt x="142" y="1103"/>
                  </a:lnTo>
                  <a:lnTo>
                    <a:pt x="181" y="1127"/>
                  </a:lnTo>
                  <a:lnTo>
                    <a:pt x="223" y="1144"/>
                  </a:lnTo>
                  <a:lnTo>
                    <a:pt x="268" y="1156"/>
                  </a:lnTo>
                  <a:lnTo>
                    <a:pt x="316" y="1160"/>
                  </a:lnTo>
                  <a:lnTo>
                    <a:pt x="1465" y="1160"/>
                  </a:lnTo>
                  <a:lnTo>
                    <a:pt x="1513" y="1156"/>
                  </a:lnTo>
                  <a:lnTo>
                    <a:pt x="1558" y="1144"/>
                  </a:lnTo>
                  <a:lnTo>
                    <a:pt x="1600" y="1127"/>
                  </a:lnTo>
                  <a:lnTo>
                    <a:pt x="1638" y="1103"/>
                  </a:lnTo>
                  <a:lnTo>
                    <a:pt x="1674" y="1074"/>
                  </a:lnTo>
                  <a:lnTo>
                    <a:pt x="1705" y="1040"/>
                  </a:lnTo>
                  <a:lnTo>
                    <a:pt x="1732" y="1002"/>
                  </a:lnTo>
                  <a:lnTo>
                    <a:pt x="1753" y="959"/>
                  </a:lnTo>
                  <a:lnTo>
                    <a:pt x="1768" y="914"/>
                  </a:lnTo>
                  <a:lnTo>
                    <a:pt x="1778" y="866"/>
                  </a:lnTo>
                  <a:lnTo>
                    <a:pt x="1781" y="817"/>
                  </a:lnTo>
                  <a:lnTo>
                    <a:pt x="1781" y="780"/>
                  </a:lnTo>
                  <a:lnTo>
                    <a:pt x="1777" y="732"/>
                  </a:lnTo>
                  <a:lnTo>
                    <a:pt x="1767" y="687"/>
                  </a:lnTo>
                  <a:lnTo>
                    <a:pt x="1749" y="643"/>
                  </a:lnTo>
                  <a:lnTo>
                    <a:pt x="1726" y="604"/>
                  </a:lnTo>
                  <a:lnTo>
                    <a:pt x="1698" y="568"/>
                  </a:lnTo>
                  <a:lnTo>
                    <a:pt x="1665" y="537"/>
                  </a:lnTo>
                  <a:lnTo>
                    <a:pt x="1630" y="509"/>
                  </a:lnTo>
                  <a:lnTo>
                    <a:pt x="1590" y="488"/>
                  </a:lnTo>
                  <a:lnTo>
                    <a:pt x="1550" y="472"/>
                  </a:lnTo>
                  <a:lnTo>
                    <a:pt x="1507" y="461"/>
                  </a:lnTo>
                  <a:lnTo>
                    <a:pt x="1465" y="458"/>
                  </a:lnTo>
                  <a:lnTo>
                    <a:pt x="732" y="458"/>
                  </a:lnTo>
                  <a:lnTo>
                    <a:pt x="706" y="454"/>
                  </a:lnTo>
                  <a:lnTo>
                    <a:pt x="684" y="447"/>
                  </a:lnTo>
                  <a:lnTo>
                    <a:pt x="667" y="437"/>
                  </a:lnTo>
                  <a:lnTo>
                    <a:pt x="655" y="424"/>
                  </a:lnTo>
                  <a:lnTo>
                    <a:pt x="645" y="409"/>
                  </a:lnTo>
                  <a:lnTo>
                    <a:pt x="639" y="393"/>
                  </a:lnTo>
                  <a:lnTo>
                    <a:pt x="635" y="376"/>
                  </a:lnTo>
                  <a:lnTo>
                    <a:pt x="632" y="358"/>
                  </a:lnTo>
                  <a:lnTo>
                    <a:pt x="632" y="337"/>
                  </a:lnTo>
                  <a:lnTo>
                    <a:pt x="635" y="319"/>
                  </a:lnTo>
                  <a:lnTo>
                    <a:pt x="645" y="300"/>
                  </a:lnTo>
                  <a:lnTo>
                    <a:pt x="660" y="283"/>
                  </a:lnTo>
                  <a:lnTo>
                    <a:pt x="680" y="271"/>
                  </a:lnTo>
                  <a:lnTo>
                    <a:pt x="706" y="261"/>
                  </a:lnTo>
                  <a:lnTo>
                    <a:pt x="732" y="258"/>
                  </a:lnTo>
                  <a:lnTo>
                    <a:pt x="1940" y="258"/>
                  </a:lnTo>
                  <a:lnTo>
                    <a:pt x="1940" y="1160"/>
                  </a:lnTo>
                  <a:lnTo>
                    <a:pt x="2178" y="1160"/>
                  </a:lnTo>
                  <a:lnTo>
                    <a:pt x="2178" y="258"/>
                  </a:lnTo>
                  <a:lnTo>
                    <a:pt x="2673" y="258"/>
                  </a:lnTo>
                  <a:lnTo>
                    <a:pt x="2673" y="0"/>
                  </a:lnTo>
                  <a:lnTo>
                    <a:pt x="696" y="0"/>
                  </a:lnTo>
                  <a:lnTo>
                    <a:pt x="648" y="4"/>
                  </a:lnTo>
                  <a:lnTo>
                    <a:pt x="602" y="14"/>
                  </a:lnTo>
                  <a:lnTo>
                    <a:pt x="560" y="32"/>
                  </a:lnTo>
                  <a:lnTo>
                    <a:pt x="522" y="55"/>
                  </a:lnTo>
                  <a:lnTo>
                    <a:pt x="487" y="83"/>
                  </a:lnTo>
                  <a:lnTo>
                    <a:pt x="456" y="115"/>
                  </a:lnTo>
                  <a:lnTo>
                    <a:pt x="429" y="152"/>
                  </a:lnTo>
                  <a:lnTo>
                    <a:pt x="408" y="192"/>
                  </a:lnTo>
                  <a:lnTo>
                    <a:pt x="392" y="234"/>
                  </a:lnTo>
                  <a:lnTo>
                    <a:pt x="382" y="278"/>
                  </a:lnTo>
                  <a:lnTo>
                    <a:pt x="380" y="321"/>
                  </a:lnTo>
                  <a:lnTo>
                    <a:pt x="380" y="379"/>
                  </a:lnTo>
                  <a:lnTo>
                    <a:pt x="384" y="432"/>
                  </a:lnTo>
                  <a:lnTo>
                    <a:pt x="395" y="481"/>
                  </a:lnTo>
                  <a:lnTo>
                    <a:pt x="413" y="527"/>
                  </a:lnTo>
                  <a:lnTo>
                    <a:pt x="439" y="570"/>
                  </a:lnTo>
                  <a:lnTo>
                    <a:pt x="470" y="608"/>
                  </a:lnTo>
                  <a:lnTo>
                    <a:pt x="507" y="639"/>
                  </a:lnTo>
                  <a:lnTo>
                    <a:pt x="549" y="666"/>
                  </a:lnTo>
                  <a:lnTo>
                    <a:pt x="594" y="684"/>
                  </a:lnTo>
                  <a:lnTo>
                    <a:pt x="643" y="697"/>
                  </a:lnTo>
                  <a:lnTo>
                    <a:pt x="696" y="701"/>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076" name="Freeform 52"/>
            <p:cNvSpPr>
              <a:spLocks noEditPoints="1"/>
            </p:cNvSpPr>
            <p:nvPr userDrawn="1"/>
          </p:nvSpPr>
          <p:spPr bwMode="auto">
            <a:xfrm>
              <a:off x="1314" y="247"/>
              <a:ext cx="676" cy="295"/>
            </a:xfrm>
            <a:custGeom>
              <a:avLst/>
              <a:gdLst/>
              <a:ahLst/>
              <a:cxnLst>
                <a:cxn ang="0">
                  <a:pos x="1509" y="742"/>
                </a:cxn>
                <a:cxn ang="0">
                  <a:pos x="1509" y="859"/>
                </a:cxn>
                <a:cxn ang="0">
                  <a:pos x="1473" y="893"/>
                </a:cxn>
                <a:cxn ang="0">
                  <a:pos x="261" y="892"/>
                </a:cxn>
                <a:cxn ang="0">
                  <a:pos x="238" y="854"/>
                </a:cxn>
                <a:cxn ang="0">
                  <a:pos x="13" y="917"/>
                </a:cxn>
                <a:cxn ang="0">
                  <a:pos x="113" y="1081"/>
                </a:cxn>
                <a:cxn ang="0">
                  <a:pos x="284" y="1158"/>
                </a:cxn>
                <a:cxn ang="0">
                  <a:pos x="1590" y="1133"/>
                </a:cxn>
                <a:cxn ang="0">
                  <a:pos x="1729" y="1006"/>
                </a:cxn>
                <a:cxn ang="0">
                  <a:pos x="1782" y="817"/>
                </a:cxn>
                <a:cxn ang="0">
                  <a:pos x="1740" y="626"/>
                </a:cxn>
                <a:cxn ang="0">
                  <a:pos x="1634" y="512"/>
                </a:cxn>
                <a:cxn ang="0">
                  <a:pos x="1465" y="458"/>
                </a:cxn>
                <a:cxn ang="0">
                  <a:pos x="655" y="423"/>
                </a:cxn>
                <a:cxn ang="0">
                  <a:pos x="646" y="409"/>
                </a:cxn>
                <a:cxn ang="0">
                  <a:pos x="641" y="309"/>
                </a:cxn>
                <a:cxn ang="0">
                  <a:pos x="660" y="283"/>
                </a:cxn>
                <a:cxn ang="0">
                  <a:pos x="1940" y="259"/>
                </a:cxn>
                <a:cxn ang="0">
                  <a:pos x="2178" y="258"/>
                </a:cxn>
                <a:cxn ang="0">
                  <a:pos x="663" y="1"/>
                </a:cxn>
                <a:cxn ang="0">
                  <a:pos x="492" y="77"/>
                </a:cxn>
                <a:cxn ang="0">
                  <a:pos x="404" y="201"/>
                </a:cxn>
                <a:cxn ang="0">
                  <a:pos x="381" y="413"/>
                </a:cxn>
                <a:cxn ang="0">
                  <a:pos x="450" y="585"/>
                </a:cxn>
                <a:cxn ang="0">
                  <a:pos x="600" y="687"/>
                </a:cxn>
                <a:cxn ang="0">
                  <a:pos x="663" y="698"/>
                </a:cxn>
                <a:cxn ang="0">
                  <a:pos x="492" y="628"/>
                </a:cxn>
                <a:cxn ang="0">
                  <a:pos x="471" y="608"/>
                </a:cxn>
                <a:cxn ang="0">
                  <a:pos x="387" y="444"/>
                </a:cxn>
                <a:cxn ang="0">
                  <a:pos x="394" y="231"/>
                </a:cxn>
                <a:cxn ang="0">
                  <a:pos x="470" y="100"/>
                </a:cxn>
                <a:cxn ang="0">
                  <a:pos x="570" y="28"/>
                </a:cxn>
                <a:cxn ang="0">
                  <a:pos x="2673" y="0"/>
                </a:cxn>
                <a:cxn ang="0">
                  <a:pos x="1942" y="258"/>
                </a:cxn>
                <a:cxn ang="0">
                  <a:pos x="648" y="296"/>
                </a:cxn>
                <a:cxn ang="0">
                  <a:pos x="638" y="393"/>
                </a:cxn>
                <a:cxn ang="0">
                  <a:pos x="718" y="457"/>
                </a:cxn>
                <a:cxn ang="0">
                  <a:pos x="1581" y="484"/>
                </a:cxn>
                <a:cxn ang="0">
                  <a:pos x="1682" y="553"/>
                </a:cxn>
                <a:cxn ang="0">
                  <a:pos x="1764" y="684"/>
                </a:cxn>
                <a:cxn ang="0">
                  <a:pos x="1774" y="885"/>
                </a:cxn>
                <a:cxn ang="0">
                  <a:pos x="1689" y="1058"/>
                </a:cxn>
                <a:cxn ang="0">
                  <a:pos x="1668" y="1079"/>
                </a:cxn>
                <a:cxn ang="0">
                  <a:pos x="1497" y="1157"/>
                </a:cxn>
                <a:cxn ang="0">
                  <a:pos x="190" y="1132"/>
                </a:cxn>
                <a:cxn ang="0">
                  <a:pos x="113" y="1079"/>
                </a:cxn>
                <a:cxn ang="0">
                  <a:pos x="38" y="978"/>
                </a:cxn>
                <a:cxn ang="0">
                  <a:pos x="1" y="0"/>
                </a:cxn>
                <a:cxn ang="0">
                  <a:pos x="240" y="866"/>
                </a:cxn>
                <a:cxn ang="0">
                  <a:pos x="295" y="903"/>
                </a:cxn>
                <a:cxn ang="0">
                  <a:pos x="1500" y="873"/>
                </a:cxn>
                <a:cxn ang="0">
                  <a:pos x="1517" y="759"/>
                </a:cxn>
                <a:cxn ang="0">
                  <a:pos x="1444" y="701"/>
                </a:cxn>
              </a:cxnLst>
              <a:rect l="0" t="0" r="r" b="b"/>
              <a:pathLst>
                <a:path w="2674" h="1161">
                  <a:moveTo>
                    <a:pt x="1444" y="702"/>
                  </a:moveTo>
                  <a:lnTo>
                    <a:pt x="1459" y="704"/>
                  </a:lnTo>
                  <a:lnTo>
                    <a:pt x="1473" y="708"/>
                  </a:lnTo>
                  <a:lnTo>
                    <a:pt x="1487" y="717"/>
                  </a:lnTo>
                  <a:lnTo>
                    <a:pt x="1499" y="728"/>
                  </a:lnTo>
                  <a:lnTo>
                    <a:pt x="1509" y="742"/>
                  </a:lnTo>
                  <a:lnTo>
                    <a:pt x="1516" y="759"/>
                  </a:lnTo>
                  <a:lnTo>
                    <a:pt x="1520" y="779"/>
                  </a:lnTo>
                  <a:lnTo>
                    <a:pt x="1523" y="801"/>
                  </a:lnTo>
                  <a:lnTo>
                    <a:pt x="1520" y="822"/>
                  </a:lnTo>
                  <a:lnTo>
                    <a:pt x="1516" y="841"/>
                  </a:lnTo>
                  <a:lnTo>
                    <a:pt x="1509" y="859"/>
                  </a:lnTo>
                  <a:lnTo>
                    <a:pt x="1499" y="873"/>
                  </a:lnTo>
                  <a:lnTo>
                    <a:pt x="1486" y="885"/>
                  </a:lnTo>
                  <a:lnTo>
                    <a:pt x="1487" y="885"/>
                  </a:lnTo>
                  <a:lnTo>
                    <a:pt x="1486" y="885"/>
                  </a:lnTo>
                  <a:lnTo>
                    <a:pt x="1487" y="885"/>
                  </a:lnTo>
                  <a:lnTo>
                    <a:pt x="1473" y="893"/>
                  </a:lnTo>
                  <a:lnTo>
                    <a:pt x="1459" y="899"/>
                  </a:lnTo>
                  <a:lnTo>
                    <a:pt x="1444" y="901"/>
                  </a:lnTo>
                  <a:lnTo>
                    <a:pt x="295" y="901"/>
                  </a:lnTo>
                  <a:lnTo>
                    <a:pt x="282" y="900"/>
                  </a:lnTo>
                  <a:lnTo>
                    <a:pt x="271" y="897"/>
                  </a:lnTo>
                  <a:lnTo>
                    <a:pt x="261" y="892"/>
                  </a:lnTo>
                  <a:lnTo>
                    <a:pt x="252" y="885"/>
                  </a:lnTo>
                  <a:lnTo>
                    <a:pt x="252" y="886"/>
                  </a:lnTo>
                  <a:lnTo>
                    <a:pt x="252" y="885"/>
                  </a:lnTo>
                  <a:lnTo>
                    <a:pt x="252" y="886"/>
                  </a:lnTo>
                  <a:lnTo>
                    <a:pt x="241" y="866"/>
                  </a:lnTo>
                  <a:lnTo>
                    <a:pt x="238" y="854"/>
                  </a:lnTo>
                  <a:lnTo>
                    <a:pt x="238" y="0"/>
                  </a:lnTo>
                  <a:lnTo>
                    <a:pt x="0" y="0"/>
                  </a:lnTo>
                  <a:lnTo>
                    <a:pt x="0" y="817"/>
                  </a:lnTo>
                  <a:lnTo>
                    <a:pt x="1" y="851"/>
                  </a:lnTo>
                  <a:lnTo>
                    <a:pt x="6" y="885"/>
                  </a:lnTo>
                  <a:lnTo>
                    <a:pt x="13" y="917"/>
                  </a:lnTo>
                  <a:lnTo>
                    <a:pt x="24" y="948"/>
                  </a:lnTo>
                  <a:lnTo>
                    <a:pt x="37" y="978"/>
                  </a:lnTo>
                  <a:lnTo>
                    <a:pt x="52" y="1006"/>
                  </a:lnTo>
                  <a:lnTo>
                    <a:pt x="70" y="1033"/>
                  </a:lnTo>
                  <a:lnTo>
                    <a:pt x="90" y="1058"/>
                  </a:lnTo>
                  <a:lnTo>
                    <a:pt x="113" y="1081"/>
                  </a:lnTo>
                  <a:lnTo>
                    <a:pt x="137" y="1100"/>
                  </a:lnTo>
                  <a:lnTo>
                    <a:pt x="164" y="1119"/>
                  </a:lnTo>
                  <a:lnTo>
                    <a:pt x="190" y="1133"/>
                  </a:lnTo>
                  <a:lnTo>
                    <a:pt x="220" y="1144"/>
                  </a:lnTo>
                  <a:lnTo>
                    <a:pt x="251" y="1153"/>
                  </a:lnTo>
                  <a:lnTo>
                    <a:pt x="284" y="1158"/>
                  </a:lnTo>
                  <a:lnTo>
                    <a:pt x="316" y="1161"/>
                  </a:lnTo>
                  <a:lnTo>
                    <a:pt x="1465" y="1161"/>
                  </a:lnTo>
                  <a:lnTo>
                    <a:pt x="1497" y="1158"/>
                  </a:lnTo>
                  <a:lnTo>
                    <a:pt x="1530" y="1153"/>
                  </a:lnTo>
                  <a:lnTo>
                    <a:pt x="1561" y="1144"/>
                  </a:lnTo>
                  <a:lnTo>
                    <a:pt x="1590" y="1133"/>
                  </a:lnTo>
                  <a:lnTo>
                    <a:pt x="1617" y="1119"/>
                  </a:lnTo>
                  <a:lnTo>
                    <a:pt x="1644" y="1100"/>
                  </a:lnTo>
                  <a:lnTo>
                    <a:pt x="1668" y="1081"/>
                  </a:lnTo>
                  <a:lnTo>
                    <a:pt x="1691" y="1058"/>
                  </a:lnTo>
                  <a:lnTo>
                    <a:pt x="1710" y="1033"/>
                  </a:lnTo>
                  <a:lnTo>
                    <a:pt x="1729" y="1006"/>
                  </a:lnTo>
                  <a:lnTo>
                    <a:pt x="1744" y="978"/>
                  </a:lnTo>
                  <a:lnTo>
                    <a:pt x="1757" y="948"/>
                  </a:lnTo>
                  <a:lnTo>
                    <a:pt x="1768" y="917"/>
                  </a:lnTo>
                  <a:lnTo>
                    <a:pt x="1775" y="885"/>
                  </a:lnTo>
                  <a:lnTo>
                    <a:pt x="1780" y="851"/>
                  </a:lnTo>
                  <a:lnTo>
                    <a:pt x="1782" y="817"/>
                  </a:lnTo>
                  <a:lnTo>
                    <a:pt x="1782" y="780"/>
                  </a:lnTo>
                  <a:lnTo>
                    <a:pt x="1780" y="748"/>
                  </a:lnTo>
                  <a:lnTo>
                    <a:pt x="1775" y="715"/>
                  </a:lnTo>
                  <a:lnTo>
                    <a:pt x="1765" y="684"/>
                  </a:lnTo>
                  <a:lnTo>
                    <a:pt x="1754" y="655"/>
                  </a:lnTo>
                  <a:lnTo>
                    <a:pt x="1740" y="626"/>
                  </a:lnTo>
                  <a:lnTo>
                    <a:pt x="1723" y="599"/>
                  </a:lnTo>
                  <a:lnTo>
                    <a:pt x="1705" y="575"/>
                  </a:lnTo>
                  <a:lnTo>
                    <a:pt x="1684" y="551"/>
                  </a:lnTo>
                  <a:lnTo>
                    <a:pt x="1682" y="551"/>
                  </a:lnTo>
                  <a:lnTo>
                    <a:pt x="1660" y="530"/>
                  </a:lnTo>
                  <a:lnTo>
                    <a:pt x="1634" y="512"/>
                  </a:lnTo>
                  <a:lnTo>
                    <a:pt x="1609" y="496"/>
                  </a:lnTo>
                  <a:lnTo>
                    <a:pt x="1581" y="482"/>
                  </a:lnTo>
                  <a:lnTo>
                    <a:pt x="1552" y="472"/>
                  </a:lnTo>
                  <a:lnTo>
                    <a:pt x="1524" y="464"/>
                  </a:lnTo>
                  <a:lnTo>
                    <a:pt x="1494" y="460"/>
                  </a:lnTo>
                  <a:lnTo>
                    <a:pt x="1465" y="458"/>
                  </a:lnTo>
                  <a:lnTo>
                    <a:pt x="732" y="458"/>
                  </a:lnTo>
                  <a:lnTo>
                    <a:pt x="718" y="456"/>
                  </a:lnTo>
                  <a:lnTo>
                    <a:pt x="706" y="454"/>
                  </a:lnTo>
                  <a:lnTo>
                    <a:pt x="684" y="447"/>
                  </a:lnTo>
                  <a:lnTo>
                    <a:pt x="667" y="436"/>
                  </a:lnTo>
                  <a:lnTo>
                    <a:pt x="655" y="423"/>
                  </a:lnTo>
                  <a:lnTo>
                    <a:pt x="655" y="424"/>
                  </a:lnTo>
                  <a:lnTo>
                    <a:pt x="656" y="424"/>
                  </a:lnTo>
                  <a:lnTo>
                    <a:pt x="655" y="423"/>
                  </a:lnTo>
                  <a:lnTo>
                    <a:pt x="655" y="424"/>
                  </a:lnTo>
                  <a:lnTo>
                    <a:pt x="656" y="424"/>
                  </a:lnTo>
                  <a:lnTo>
                    <a:pt x="646" y="409"/>
                  </a:lnTo>
                  <a:lnTo>
                    <a:pt x="639" y="393"/>
                  </a:lnTo>
                  <a:lnTo>
                    <a:pt x="635" y="376"/>
                  </a:lnTo>
                  <a:lnTo>
                    <a:pt x="634" y="358"/>
                  </a:lnTo>
                  <a:lnTo>
                    <a:pt x="634" y="337"/>
                  </a:lnTo>
                  <a:lnTo>
                    <a:pt x="635" y="323"/>
                  </a:lnTo>
                  <a:lnTo>
                    <a:pt x="641" y="309"/>
                  </a:lnTo>
                  <a:lnTo>
                    <a:pt x="649" y="296"/>
                  </a:lnTo>
                  <a:lnTo>
                    <a:pt x="662" y="283"/>
                  </a:lnTo>
                  <a:lnTo>
                    <a:pt x="660" y="283"/>
                  </a:lnTo>
                  <a:lnTo>
                    <a:pt x="660" y="285"/>
                  </a:lnTo>
                  <a:lnTo>
                    <a:pt x="662" y="283"/>
                  </a:lnTo>
                  <a:lnTo>
                    <a:pt x="660" y="283"/>
                  </a:lnTo>
                  <a:lnTo>
                    <a:pt x="660" y="285"/>
                  </a:lnTo>
                  <a:lnTo>
                    <a:pt x="676" y="273"/>
                  </a:lnTo>
                  <a:lnTo>
                    <a:pt x="693" y="266"/>
                  </a:lnTo>
                  <a:lnTo>
                    <a:pt x="711" y="261"/>
                  </a:lnTo>
                  <a:lnTo>
                    <a:pt x="732" y="259"/>
                  </a:lnTo>
                  <a:lnTo>
                    <a:pt x="1940" y="259"/>
                  </a:lnTo>
                  <a:lnTo>
                    <a:pt x="1940" y="258"/>
                  </a:lnTo>
                  <a:lnTo>
                    <a:pt x="1940" y="1161"/>
                  </a:lnTo>
                  <a:lnTo>
                    <a:pt x="2178" y="1161"/>
                  </a:lnTo>
                  <a:lnTo>
                    <a:pt x="2179" y="1160"/>
                  </a:lnTo>
                  <a:lnTo>
                    <a:pt x="2179" y="258"/>
                  </a:lnTo>
                  <a:lnTo>
                    <a:pt x="2178" y="258"/>
                  </a:lnTo>
                  <a:lnTo>
                    <a:pt x="2178" y="259"/>
                  </a:lnTo>
                  <a:lnTo>
                    <a:pt x="2673" y="259"/>
                  </a:lnTo>
                  <a:lnTo>
                    <a:pt x="2674" y="258"/>
                  </a:lnTo>
                  <a:lnTo>
                    <a:pt x="2674" y="0"/>
                  </a:lnTo>
                  <a:lnTo>
                    <a:pt x="696" y="0"/>
                  </a:lnTo>
                  <a:lnTo>
                    <a:pt x="663" y="1"/>
                  </a:lnTo>
                  <a:lnTo>
                    <a:pt x="631" y="7"/>
                  </a:lnTo>
                  <a:lnTo>
                    <a:pt x="600" y="15"/>
                  </a:lnTo>
                  <a:lnTo>
                    <a:pt x="570" y="26"/>
                  </a:lnTo>
                  <a:lnTo>
                    <a:pt x="543" y="41"/>
                  </a:lnTo>
                  <a:lnTo>
                    <a:pt x="516" y="58"/>
                  </a:lnTo>
                  <a:lnTo>
                    <a:pt x="492" y="77"/>
                  </a:lnTo>
                  <a:lnTo>
                    <a:pt x="470" y="98"/>
                  </a:lnTo>
                  <a:lnTo>
                    <a:pt x="470" y="100"/>
                  </a:lnTo>
                  <a:lnTo>
                    <a:pt x="450" y="122"/>
                  </a:lnTo>
                  <a:lnTo>
                    <a:pt x="432" y="148"/>
                  </a:lnTo>
                  <a:lnTo>
                    <a:pt x="416" y="175"/>
                  </a:lnTo>
                  <a:lnTo>
                    <a:pt x="404" y="201"/>
                  </a:lnTo>
                  <a:lnTo>
                    <a:pt x="392" y="231"/>
                  </a:lnTo>
                  <a:lnTo>
                    <a:pt x="385" y="261"/>
                  </a:lnTo>
                  <a:lnTo>
                    <a:pt x="381" y="290"/>
                  </a:lnTo>
                  <a:lnTo>
                    <a:pt x="380" y="321"/>
                  </a:lnTo>
                  <a:lnTo>
                    <a:pt x="380" y="379"/>
                  </a:lnTo>
                  <a:lnTo>
                    <a:pt x="381" y="413"/>
                  </a:lnTo>
                  <a:lnTo>
                    <a:pt x="385" y="444"/>
                  </a:lnTo>
                  <a:lnTo>
                    <a:pt x="392" y="475"/>
                  </a:lnTo>
                  <a:lnTo>
                    <a:pt x="404" y="505"/>
                  </a:lnTo>
                  <a:lnTo>
                    <a:pt x="416" y="533"/>
                  </a:lnTo>
                  <a:lnTo>
                    <a:pt x="432" y="560"/>
                  </a:lnTo>
                  <a:lnTo>
                    <a:pt x="450" y="585"/>
                  </a:lnTo>
                  <a:lnTo>
                    <a:pt x="470" y="608"/>
                  </a:lnTo>
                  <a:lnTo>
                    <a:pt x="492" y="629"/>
                  </a:lnTo>
                  <a:lnTo>
                    <a:pt x="516" y="647"/>
                  </a:lnTo>
                  <a:lnTo>
                    <a:pt x="543" y="663"/>
                  </a:lnTo>
                  <a:lnTo>
                    <a:pt x="570" y="677"/>
                  </a:lnTo>
                  <a:lnTo>
                    <a:pt x="600" y="687"/>
                  </a:lnTo>
                  <a:lnTo>
                    <a:pt x="631" y="695"/>
                  </a:lnTo>
                  <a:lnTo>
                    <a:pt x="663" y="700"/>
                  </a:lnTo>
                  <a:lnTo>
                    <a:pt x="696" y="702"/>
                  </a:lnTo>
                  <a:lnTo>
                    <a:pt x="1444" y="702"/>
                  </a:lnTo>
                  <a:close/>
                  <a:moveTo>
                    <a:pt x="696" y="701"/>
                  </a:moveTo>
                  <a:lnTo>
                    <a:pt x="663" y="698"/>
                  </a:lnTo>
                  <a:lnTo>
                    <a:pt x="631" y="694"/>
                  </a:lnTo>
                  <a:lnTo>
                    <a:pt x="600" y="686"/>
                  </a:lnTo>
                  <a:lnTo>
                    <a:pt x="570" y="676"/>
                  </a:lnTo>
                  <a:lnTo>
                    <a:pt x="543" y="662"/>
                  </a:lnTo>
                  <a:lnTo>
                    <a:pt x="516" y="646"/>
                  </a:lnTo>
                  <a:lnTo>
                    <a:pt x="492" y="628"/>
                  </a:lnTo>
                  <a:lnTo>
                    <a:pt x="470" y="607"/>
                  </a:lnTo>
                  <a:lnTo>
                    <a:pt x="470" y="608"/>
                  </a:lnTo>
                  <a:lnTo>
                    <a:pt x="471" y="608"/>
                  </a:lnTo>
                  <a:lnTo>
                    <a:pt x="470" y="607"/>
                  </a:lnTo>
                  <a:lnTo>
                    <a:pt x="470" y="608"/>
                  </a:lnTo>
                  <a:lnTo>
                    <a:pt x="471" y="608"/>
                  </a:lnTo>
                  <a:lnTo>
                    <a:pt x="451" y="585"/>
                  </a:lnTo>
                  <a:lnTo>
                    <a:pt x="433" y="560"/>
                  </a:lnTo>
                  <a:lnTo>
                    <a:pt x="418" y="533"/>
                  </a:lnTo>
                  <a:lnTo>
                    <a:pt x="405" y="505"/>
                  </a:lnTo>
                  <a:lnTo>
                    <a:pt x="394" y="475"/>
                  </a:lnTo>
                  <a:lnTo>
                    <a:pt x="387" y="444"/>
                  </a:lnTo>
                  <a:lnTo>
                    <a:pt x="382" y="413"/>
                  </a:lnTo>
                  <a:lnTo>
                    <a:pt x="381" y="379"/>
                  </a:lnTo>
                  <a:lnTo>
                    <a:pt x="381" y="321"/>
                  </a:lnTo>
                  <a:lnTo>
                    <a:pt x="382" y="290"/>
                  </a:lnTo>
                  <a:lnTo>
                    <a:pt x="387" y="261"/>
                  </a:lnTo>
                  <a:lnTo>
                    <a:pt x="394" y="231"/>
                  </a:lnTo>
                  <a:lnTo>
                    <a:pt x="405" y="201"/>
                  </a:lnTo>
                  <a:lnTo>
                    <a:pt x="418" y="175"/>
                  </a:lnTo>
                  <a:lnTo>
                    <a:pt x="433" y="148"/>
                  </a:lnTo>
                  <a:lnTo>
                    <a:pt x="451" y="122"/>
                  </a:lnTo>
                  <a:lnTo>
                    <a:pt x="471" y="100"/>
                  </a:lnTo>
                  <a:lnTo>
                    <a:pt x="470" y="100"/>
                  </a:lnTo>
                  <a:lnTo>
                    <a:pt x="471" y="100"/>
                  </a:lnTo>
                  <a:lnTo>
                    <a:pt x="470" y="100"/>
                  </a:lnTo>
                  <a:lnTo>
                    <a:pt x="492" y="79"/>
                  </a:lnTo>
                  <a:lnTo>
                    <a:pt x="516" y="59"/>
                  </a:lnTo>
                  <a:lnTo>
                    <a:pt x="543" y="42"/>
                  </a:lnTo>
                  <a:lnTo>
                    <a:pt x="570" y="28"/>
                  </a:lnTo>
                  <a:lnTo>
                    <a:pt x="600" y="17"/>
                  </a:lnTo>
                  <a:lnTo>
                    <a:pt x="631" y="8"/>
                  </a:lnTo>
                  <a:lnTo>
                    <a:pt x="663" y="2"/>
                  </a:lnTo>
                  <a:lnTo>
                    <a:pt x="696" y="1"/>
                  </a:lnTo>
                  <a:lnTo>
                    <a:pt x="2673" y="1"/>
                  </a:lnTo>
                  <a:lnTo>
                    <a:pt x="2673" y="0"/>
                  </a:lnTo>
                  <a:lnTo>
                    <a:pt x="2673" y="258"/>
                  </a:lnTo>
                  <a:lnTo>
                    <a:pt x="2178" y="258"/>
                  </a:lnTo>
                  <a:lnTo>
                    <a:pt x="2178" y="1160"/>
                  </a:lnTo>
                  <a:lnTo>
                    <a:pt x="1940" y="1160"/>
                  </a:lnTo>
                  <a:lnTo>
                    <a:pt x="1942" y="1160"/>
                  </a:lnTo>
                  <a:lnTo>
                    <a:pt x="1942" y="258"/>
                  </a:lnTo>
                  <a:lnTo>
                    <a:pt x="732" y="258"/>
                  </a:lnTo>
                  <a:lnTo>
                    <a:pt x="711" y="259"/>
                  </a:lnTo>
                  <a:lnTo>
                    <a:pt x="693" y="265"/>
                  </a:lnTo>
                  <a:lnTo>
                    <a:pt x="676" y="272"/>
                  </a:lnTo>
                  <a:lnTo>
                    <a:pt x="660" y="283"/>
                  </a:lnTo>
                  <a:lnTo>
                    <a:pt x="648" y="296"/>
                  </a:lnTo>
                  <a:lnTo>
                    <a:pt x="639" y="309"/>
                  </a:lnTo>
                  <a:lnTo>
                    <a:pt x="634" y="323"/>
                  </a:lnTo>
                  <a:lnTo>
                    <a:pt x="632" y="337"/>
                  </a:lnTo>
                  <a:lnTo>
                    <a:pt x="632" y="358"/>
                  </a:lnTo>
                  <a:lnTo>
                    <a:pt x="634" y="376"/>
                  </a:lnTo>
                  <a:lnTo>
                    <a:pt x="638" y="393"/>
                  </a:lnTo>
                  <a:lnTo>
                    <a:pt x="645" y="409"/>
                  </a:lnTo>
                  <a:lnTo>
                    <a:pt x="655" y="424"/>
                  </a:lnTo>
                  <a:lnTo>
                    <a:pt x="667" y="437"/>
                  </a:lnTo>
                  <a:lnTo>
                    <a:pt x="684" y="448"/>
                  </a:lnTo>
                  <a:lnTo>
                    <a:pt x="706" y="456"/>
                  </a:lnTo>
                  <a:lnTo>
                    <a:pt x="718" y="457"/>
                  </a:lnTo>
                  <a:lnTo>
                    <a:pt x="732" y="460"/>
                  </a:lnTo>
                  <a:lnTo>
                    <a:pt x="1465" y="460"/>
                  </a:lnTo>
                  <a:lnTo>
                    <a:pt x="1494" y="461"/>
                  </a:lnTo>
                  <a:lnTo>
                    <a:pt x="1524" y="465"/>
                  </a:lnTo>
                  <a:lnTo>
                    <a:pt x="1552" y="474"/>
                  </a:lnTo>
                  <a:lnTo>
                    <a:pt x="1581" y="484"/>
                  </a:lnTo>
                  <a:lnTo>
                    <a:pt x="1609" y="498"/>
                  </a:lnTo>
                  <a:lnTo>
                    <a:pt x="1634" y="513"/>
                  </a:lnTo>
                  <a:lnTo>
                    <a:pt x="1660" y="532"/>
                  </a:lnTo>
                  <a:lnTo>
                    <a:pt x="1682" y="553"/>
                  </a:lnTo>
                  <a:lnTo>
                    <a:pt x="1682" y="551"/>
                  </a:lnTo>
                  <a:lnTo>
                    <a:pt x="1682" y="553"/>
                  </a:lnTo>
                  <a:lnTo>
                    <a:pt x="1682" y="551"/>
                  </a:lnTo>
                  <a:lnTo>
                    <a:pt x="1703" y="575"/>
                  </a:lnTo>
                  <a:lnTo>
                    <a:pt x="1722" y="599"/>
                  </a:lnTo>
                  <a:lnTo>
                    <a:pt x="1739" y="626"/>
                  </a:lnTo>
                  <a:lnTo>
                    <a:pt x="1753" y="655"/>
                  </a:lnTo>
                  <a:lnTo>
                    <a:pt x="1764" y="684"/>
                  </a:lnTo>
                  <a:lnTo>
                    <a:pt x="1774" y="715"/>
                  </a:lnTo>
                  <a:lnTo>
                    <a:pt x="1778" y="748"/>
                  </a:lnTo>
                  <a:lnTo>
                    <a:pt x="1781" y="780"/>
                  </a:lnTo>
                  <a:lnTo>
                    <a:pt x="1781" y="817"/>
                  </a:lnTo>
                  <a:lnTo>
                    <a:pt x="1778" y="851"/>
                  </a:lnTo>
                  <a:lnTo>
                    <a:pt x="1774" y="885"/>
                  </a:lnTo>
                  <a:lnTo>
                    <a:pt x="1767" y="917"/>
                  </a:lnTo>
                  <a:lnTo>
                    <a:pt x="1756" y="948"/>
                  </a:lnTo>
                  <a:lnTo>
                    <a:pt x="1743" y="978"/>
                  </a:lnTo>
                  <a:lnTo>
                    <a:pt x="1727" y="1006"/>
                  </a:lnTo>
                  <a:lnTo>
                    <a:pt x="1709" y="1033"/>
                  </a:lnTo>
                  <a:lnTo>
                    <a:pt x="1689" y="1058"/>
                  </a:lnTo>
                  <a:lnTo>
                    <a:pt x="1667" y="1081"/>
                  </a:lnTo>
                  <a:lnTo>
                    <a:pt x="1668" y="1081"/>
                  </a:lnTo>
                  <a:lnTo>
                    <a:pt x="1668" y="1079"/>
                  </a:lnTo>
                  <a:lnTo>
                    <a:pt x="1667" y="1081"/>
                  </a:lnTo>
                  <a:lnTo>
                    <a:pt x="1668" y="1081"/>
                  </a:lnTo>
                  <a:lnTo>
                    <a:pt x="1668" y="1079"/>
                  </a:lnTo>
                  <a:lnTo>
                    <a:pt x="1644" y="1099"/>
                  </a:lnTo>
                  <a:lnTo>
                    <a:pt x="1617" y="1117"/>
                  </a:lnTo>
                  <a:lnTo>
                    <a:pt x="1590" y="1132"/>
                  </a:lnTo>
                  <a:lnTo>
                    <a:pt x="1561" y="1143"/>
                  </a:lnTo>
                  <a:lnTo>
                    <a:pt x="1530" y="1151"/>
                  </a:lnTo>
                  <a:lnTo>
                    <a:pt x="1497" y="1157"/>
                  </a:lnTo>
                  <a:lnTo>
                    <a:pt x="1465" y="1160"/>
                  </a:lnTo>
                  <a:lnTo>
                    <a:pt x="316" y="1160"/>
                  </a:lnTo>
                  <a:lnTo>
                    <a:pt x="284" y="1157"/>
                  </a:lnTo>
                  <a:lnTo>
                    <a:pt x="251" y="1151"/>
                  </a:lnTo>
                  <a:lnTo>
                    <a:pt x="220" y="1143"/>
                  </a:lnTo>
                  <a:lnTo>
                    <a:pt x="190" y="1132"/>
                  </a:lnTo>
                  <a:lnTo>
                    <a:pt x="164" y="1117"/>
                  </a:lnTo>
                  <a:lnTo>
                    <a:pt x="137" y="1099"/>
                  </a:lnTo>
                  <a:lnTo>
                    <a:pt x="113" y="1079"/>
                  </a:lnTo>
                  <a:lnTo>
                    <a:pt x="113" y="1081"/>
                  </a:lnTo>
                  <a:lnTo>
                    <a:pt x="114" y="1081"/>
                  </a:lnTo>
                  <a:lnTo>
                    <a:pt x="113" y="1079"/>
                  </a:lnTo>
                  <a:lnTo>
                    <a:pt x="113" y="1081"/>
                  </a:lnTo>
                  <a:lnTo>
                    <a:pt x="114" y="1081"/>
                  </a:lnTo>
                  <a:lnTo>
                    <a:pt x="92" y="1058"/>
                  </a:lnTo>
                  <a:lnTo>
                    <a:pt x="72" y="1033"/>
                  </a:lnTo>
                  <a:lnTo>
                    <a:pt x="53" y="1006"/>
                  </a:lnTo>
                  <a:lnTo>
                    <a:pt x="38" y="978"/>
                  </a:lnTo>
                  <a:lnTo>
                    <a:pt x="25" y="948"/>
                  </a:lnTo>
                  <a:lnTo>
                    <a:pt x="14" y="917"/>
                  </a:lnTo>
                  <a:lnTo>
                    <a:pt x="7" y="885"/>
                  </a:lnTo>
                  <a:lnTo>
                    <a:pt x="3" y="851"/>
                  </a:lnTo>
                  <a:lnTo>
                    <a:pt x="1" y="817"/>
                  </a:lnTo>
                  <a:lnTo>
                    <a:pt x="1" y="0"/>
                  </a:lnTo>
                  <a:lnTo>
                    <a:pt x="0" y="0"/>
                  </a:lnTo>
                  <a:lnTo>
                    <a:pt x="0" y="1"/>
                  </a:lnTo>
                  <a:lnTo>
                    <a:pt x="237" y="1"/>
                  </a:lnTo>
                  <a:lnTo>
                    <a:pt x="237" y="0"/>
                  </a:lnTo>
                  <a:lnTo>
                    <a:pt x="237" y="854"/>
                  </a:lnTo>
                  <a:lnTo>
                    <a:pt x="240" y="866"/>
                  </a:lnTo>
                  <a:lnTo>
                    <a:pt x="251" y="886"/>
                  </a:lnTo>
                  <a:lnTo>
                    <a:pt x="252" y="886"/>
                  </a:lnTo>
                  <a:lnTo>
                    <a:pt x="261" y="893"/>
                  </a:lnTo>
                  <a:lnTo>
                    <a:pt x="271" y="899"/>
                  </a:lnTo>
                  <a:lnTo>
                    <a:pt x="282" y="901"/>
                  </a:lnTo>
                  <a:lnTo>
                    <a:pt x="295" y="903"/>
                  </a:lnTo>
                  <a:lnTo>
                    <a:pt x="1444" y="903"/>
                  </a:lnTo>
                  <a:lnTo>
                    <a:pt x="1459" y="900"/>
                  </a:lnTo>
                  <a:lnTo>
                    <a:pt x="1473" y="894"/>
                  </a:lnTo>
                  <a:lnTo>
                    <a:pt x="1487" y="886"/>
                  </a:lnTo>
                  <a:lnTo>
                    <a:pt x="1487" y="885"/>
                  </a:lnTo>
                  <a:lnTo>
                    <a:pt x="1500" y="873"/>
                  </a:lnTo>
                  <a:lnTo>
                    <a:pt x="1510" y="859"/>
                  </a:lnTo>
                  <a:lnTo>
                    <a:pt x="1517" y="841"/>
                  </a:lnTo>
                  <a:lnTo>
                    <a:pt x="1521" y="822"/>
                  </a:lnTo>
                  <a:lnTo>
                    <a:pt x="1524" y="801"/>
                  </a:lnTo>
                  <a:lnTo>
                    <a:pt x="1521" y="779"/>
                  </a:lnTo>
                  <a:lnTo>
                    <a:pt x="1517" y="759"/>
                  </a:lnTo>
                  <a:lnTo>
                    <a:pt x="1510" y="742"/>
                  </a:lnTo>
                  <a:lnTo>
                    <a:pt x="1500" y="728"/>
                  </a:lnTo>
                  <a:lnTo>
                    <a:pt x="1487" y="715"/>
                  </a:lnTo>
                  <a:lnTo>
                    <a:pt x="1473" y="707"/>
                  </a:lnTo>
                  <a:lnTo>
                    <a:pt x="1459" y="702"/>
                  </a:lnTo>
                  <a:lnTo>
                    <a:pt x="1444" y="701"/>
                  </a:lnTo>
                  <a:lnTo>
                    <a:pt x="696" y="701"/>
                  </a:lnTo>
                  <a:close/>
                </a:path>
              </a:pathLst>
            </a:custGeom>
            <a:solidFill>
              <a:srgbClr val="000000"/>
            </a:solidFill>
            <a:ln w="0">
              <a:solidFill>
                <a:srgbClr val="000000"/>
              </a:solidFill>
              <a:prstDash val="solid"/>
              <a:round/>
              <a:headEnd/>
              <a:tailEnd/>
            </a:ln>
          </p:spPr>
          <p:txBody>
            <a:bodyPr/>
            <a:lstStyle/>
            <a:p>
              <a:pPr>
                <a:defRPr/>
              </a:pPr>
              <a:endParaRPr lang="es-ES" dirty="0">
                <a:latin typeface="Futura Book" pitchFamily="34" charset="0"/>
              </a:endParaRPr>
            </a:p>
          </p:txBody>
        </p:sp>
        <p:sp>
          <p:nvSpPr>
            <p:cNvPr id="1077" name="Text Box 53"/>
            <p:cNvSpPr txBox="1">
              <a:spLocks noChangeArrowheads="1"/>
            </p:cNvSpPr>
            <p:nvPr userDrawn="1"/>
          </p:nvSpPr>
          <p:spPr bwMode="auto">
            <a:xfrm>
              <a:off x="814" y="598"/>
              <a:ext cx="2660" cy="338"/>
            </a:xfrm>
            <a:prstGeom prst="rect">
              <a:avLst/>
            </a:prstGeom>
            <a:noFill/>
            <a:ln w="9525">
              <a:noFill/>
              <a:miter lim="800000"/>
              <a:headEnd/>
              <a:tailEnd/>
            </a:ln>
            <a:effectLst/>
          </p:spPr>
          <p:txBody>
            <a:bodyPr wrap="none">
              <a:spAutoFit/>
            </a:bodyPr>
            <a:lstStyle/>
            <a:p>
              <a:pPr>
                <a:defRPr/>
              </a:pPr>
              <a:r>
                <a:rPr lang="es-ES" sz="1200" dirty="0">
                  <a:solidFill>
                    <a:srgbClr val="0A7CB8"/>
                  </a:solidFill>
                  <a:latin typeface="Futura Book" pitchFamily="34" charset="0"/>
                </a:rPr>
                <a:t>Global Standards Information</a:t>
              </a: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90" r:id="rId12"/>
    <p:sldLayoutId id="2147483691" r:id="rId13"/>
    <p:sldLayoutId id="2147483692" r:id="rId14"/>
  </p:sldLayoutIdLst>
  <p:transition>
    <p:fade/>
  </p:transition>
  <p:hf hdr="0" ftr="0" dt="0"/>
  <p:txStyles>
    <p:titleStyle>
      <a:lvl1pPr algn="l" rtl="0" eaLnBrk="0" fontAlgn="base" hangingPunct="0">
        <a:spcBef>
          <a:spcPct val="0"/>
        </a:spcBef>
        <a:spcAft>
          <a:spcPct val="0"/>
        </a:spcAft>
        <a:defRPr lang="es-ES_tradnl" sz="2400" dirty="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Futura Book" pitchFamily="34" charset="0"/>
        </a:defRPr>
      </a:lvl2pPr>
      <a:lvl3pPr algn="l" rtl="0" eaLnBrk="0" fontAlgn="base" hangingPunct="0">
        <a:spcBef>
          <a:spcPct val="0"/>
        </a:spcBef>
        <a:spcAft>
          <a:spcPct val="0"/>
        </a:spcAft>
        <a:defRPr sz="2400">
          <a:solidFill>
            <a:schemeClr val="bg1"/>
          </a:solidFill>
          <a:latin typeface="Futura Book" pitchFamily="34" charset="0"/>
        </a:defRPr>
      </a:lvl3pPr>
      <a:lvl4pPr algn="l" rtl="0" eaLnBrk="0" fontAlgn="base" hangingPunct="0">
        <a:spcBef>
          <a:spcPct val="0"/>
        </a:spcBef>
        <a:spcAft>
          <a:spcPct val="0"/>
        </a:spcAft>
        <a:defRPr sz="2400">
          <a:solidFill>
            <a:schemeClr val="bg1"/>
          </a:solidFill>
          <a:latin typeface="Futura Book" pitchFamily="34" charset="0"/>
        </a:defRPr>
      </a:lvl4pPr>
      <a:lvl5pPr algn="l" rtl="0" eaLnBrk="0" fontAlgn="base" hangingPunct="0">
        <a:spcBef>
          <a:spcPct val="0"/>
        </a:spcBef>
        <a:spcAft>
          <a:spcPct val="0"/>
        </a:spcAft>
        <a:defRPr sz="2400">
          <a:solidFill>
            <a:schemeClr val="bg1"/>
          </a:solidFill>
          <a:latin typeface="Futura Book" pitchFamily="34" charset="0"/>
        </a:defRPr>
      </a:lvl5pPr>
      <a:lvl6pPr marL="457200" algn="l" rtl="0" fontAlgn="base">
        <a:spcBef>
          <a:spcPct val="0"/>
        </a:spcBef>
        <a:spcAft>
          <a:spcPct val="0"/>
        </a:spcAft>
        <a:defRPr sz="2800">
          <a:solidFill>
            <a:schemeClr val="bg1"/>
          </a:solidFill>
          <a:latin typeface="Futura Book" pitchFamily="34" charset="0"/>
        </a:defRPr>
      </a:lvl6pPr>
      <a:lvl7pPr marL="914400" algn="l" rtl="0" fontAlgn="base">
        <a:spcBef>
          <a:spcPct val="0"/>
        </a:spcBef>
        <a:spcAft>
          <a:spcPct val="0"/>
        </a:spcAft>
        <a:defRPr sz="2800">
          <a:solidFill>
            <a:schemeClr val="bg1"/>
          </a:solidFill>
          <a:latin typeface="Futura Book" pitchFamily="34" charset="0"/>
        </a:defRPr>
      </a:lvl7pPr>
      <a:lvl8pPr marL="1371600" algn="l" rtl="0" fontAlgn="base">
        <a:spcBef>
          <a:spcPct val="0"/>
        </a:spcBef>
        <a:spcAft>
          <a:spcPct val="0"/>
        </a:spcAft>
        <a:defRPr sz="2800">
          <a:solidFill>
            <a:schemeClr val="bg1"/>
          </a:solidFill>
          <a:latin typeface="Futura Book" pitchFamily="34" charset="0"/>
        </a:defRPr>
      </a:lvl8pPr>
      <a:lvl9pPr marL="1828800" algn="l" rtl="0" fontAlgn="base">
        <a:spcBef>
          <a:spcPct val="0"/>
        </a:spcBef>
        <a:spcAft>
          <a:spcPct val="0"/>
        </a:spcAft>
        <a:defRPr sz="2800">
          <a:solidFill>
            <a:schemeClr val="bg1"/>
          </a:solidFill>
          <a:latin typeface="Futura Book" pitchFamily="34" charset="0"/>
        </a:defRPr>
      </a:lvl9pPr>
    </p:titleStyle>
    <p:bodyStyle>
      <a:lvl1pPr marL="342900" indent="-342900" algn="just" rtl="0" eaLnBrk="0" fontAlgn="base" hangingPunct="0">
        <a:lnSpc>
          <a:spcPct val="120000"/>
        </a:lnSpc>
        <a:spcBef>
          <a:spcPct val="40000"/>
        </a:spcBef>
        <a:spcAft>
          <a:spcPct val="0"/>
        </a:spcAft>
        <a:buClr>
          <a:srgbClr val="0A7CB8"/>
        </a:buClr>
        <a:defRPr sz="2000">
          <a:solidFill>
            <a:schemeClr val="tx1"/>
          </a:solidFill>
          <a:latin typeface="+mn-lt"/>
          <a:ea typeface="+mn-ea"/>
          <a:cs typeface="+mn-cs"/>
        </a:defRPr>
      </a:lvl1pPr>
      <a:lvl2pPr marL="625475" indent="-266700" algn="just" rtl="0" eaLnBrk="0" fontAlgn="base" hangingPunct="0">
        <a:lnSpc>
          <a:spcPct val="120000"/>
        </a:lnSpc>
        <a:spcBef>
          <a:spcPct val="40000"/>
        </a:spcBef>
        <a:spcAft>
          <a:spcPct val="0"/>
        </a:spcAft>
        <a:buClr>
          <a:srgbClr val="0A7CB8"/>
        </a:buClr>
        <a:buChar char="–"/>
        <a:defRPr sz="1900">
          <a:solidFill>
            <a:schemeClr val="bg2"/>
          </a:solidFill>
          <a:latin typeface="+mn-lt"/>
        </a:defRPr>
      </a:lvl2pPr>
      <a:lvl3pPr marL="1143000" indent="-228600" algn="just" rtl="0" eaLnBrk="0" fontAlgn="base" hangingPunct="0">
        <a:lnSpc>
          <a:spcPct val="120000"/>
        </a:lnSpc>
        <a:spcBef>
          <a:spcPct val="40000"/>
        </a:spcBef>
        <a:spcAft>
          <a:spcPct val="0"/>
        </a:spcAft>
        <a:buClr>
          <a:srgbClr val="0A7CB8"/>
        </a:buClr>
        <a:buChar char="•"/>
        <a:defRPr>
          <a:solidFill>
            <a:schemeClr val="tx1"/>
          </a:solidFill>
          <a:latin typeface="+mn-lt"/>
        </a:defRPr>
      </a:lvl3pPr>
      <a:lvl4pPr marL="1600200" indent="-228600" algn="just" rtl="0" eaLnBrk="0" fontAlgn="base" hangingPunct="0">
        <a:lnSpc>
          <a:spcPct val="120000"/>
        </a:lnSpc>
        <a:spcBef>
          <a:spcPct val="40000"/>
        </a:spcBef>
        <a:spcAft>
          <a:spcPct val="0"/>
        </a:spcAft>
        <a:buClr>
          <a:srgbClr val="0A7CB8"/>
        </a:buClr>
        <a:buChar char="–"/>
        <a:defRPr>
          <a:solidFill>
            <a:schemeClr val="tx1"/>
          </a:solidFill>
          <a:latin typeface="+mn-lt"/>
        </a:defRPr>
      </a:lvl4pPr>
      <a:lvl5pPr marL="2057400" indent="-228600" algn="just" rtl="0" eaLnBrk="0" fontAlgn="base" hangingPunct="0">
        <a:lnSpc>
          <a:spcPct val="120000"/>
        </a:lnSpc>
        <a:spcBef>
          <a:spcPct val="40000"/>
        </a:spcBef>
        <a:spcAft>
          <a:spcPct val="0"/>
        </a:spcAft>
        <a:buClr>
          <a:srgbClr val="0A7CB8"/>
        </a:buClr>
        <a:buChar char="»"/>
        <a:defRPr sz="1700">
          <a:solidFill>
            <a:schemeClr val="tx1"/>
          </a:solidFill>
          <a:latin typeface="+mn-lt"/>
        </a:defRPr>
      </a:lvl5pPr>
      <a:lvl6pPr marL="2514600" indent="-228600" algn="just" rtl="0" fontAlgn="base">
        <a:lnSpc>
          <a:spcPct val="120000"/>
        </a:lnSpc>
        <a:spcBef>
          <a:spcPct val="40000"/>
        </a:spcBef>
        <a:spcAft>
          <a:spcPct val="0"/>
        </a:spcAft>
        <a:buClr>
          <a:srgbClr val="0A7CB8"/>
        </a:buClr>
        <a:buChar char="»"/>
        <a:defRPr sz="1700">
          <a:solidFill>
            <a:schemeClr val="tx1"/>
          </a:solidFill>
          <a:latin typeface="+mn-lt"/>
        </a:defRPr>
      </a:lvl6pPr>
      <a:lvl7pPr marL="2971800" indent="-228600" algn="just" rtl="0" fontAlgn="base">
        <a:lnSpc>
          <a:spcPct val="120000"/>
        </a:lnSpc>
        <a:spcBef>
          <a:spcPct val="40000"/>
        </a:spcBef>
        <a:spcAft>
          <a:spcPct val="0"/>
        </a:spcAft>
        <a:buClr>
          <a:srgbClr val="0A7CB8"/>
        </a:buClr>
        <a:buChar char="»"/>
        <a:defRPr sz="1700">
          <a:solidFill>
            <a:schemeClr val="tx1"/>
          </a:solidFill>
          <a:latin typeface="+mn-lt"/>
        </a:defRPr>
      </a:lvl7pPr>
      <a:lvl8pPr marL="3429000" indent="-228600" algn="just" rtl="0" fontAlgn="base">
        <a:lnSpc>
          <a:spcPct val="120000"/>
        </a:lnSpc>
        <a:spcBef>
          <a:spcPct val="40000"/>
        </a:spcBef>
        <a:spcAft>
          <a:spcPct val="0"/>
        </a:spcAft>
        <a:buClr>
          <a:srgbClr val="0A7CB8"/>
        </a:buClr>
        <a:buChar char="»"/>
        <a:defRPr sz="1700">
          <a:solidFill>
            <a:schemeClr val="tx1"/>
          </a:solidFill>
          <a:latin typeface="+mn-lt"/>
        </a:defRPr>
      </a:lvl8pPr>
      <a:lvl9pPr marL="3886200" indent="-228600" algn="just" rtl="0" fontAlgn="base">
        <a:lnSpc>
          <a:spcPct val="120000"/>
        </a:lnSpc>
        <a:spcBef>
          <a:spcPct val="40000"/>
        </a:spcBef>
        <a:spcAft>
          <a:spcPct val="0"/>
        </a:spcAft>
        <a:buClr>
          <a:srgbClr val="0A7CB8"/>
        </a:buClr>
        <a:buChar char="»"/>
        <a:defRPr sz="17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DCB8C2F-D1E8-40A6-9146-5A430CBF52DC}" type="datetimeFigureOut">
              <a:rPr lang="en-US" smtClean="0">
                <a:solidFill>
                  <a:prstClr val="black">
                    <a:tint val="75000"/>
                  </a:prstClr>
                </a:solidFill>
                <a:latin typeface="Calibri" panose="020F0502020204030204"/>
              </a:rPr>
              <a:pPr fontAlgn="auto">
                <a:spcBef>
                  <a:spcPts val="0"/>
                </a:spcBef>
                <a:spcAft>
                  <a:spcPts val="0"/>
                </a:spcAft>
              </a:pPr>
              <a:t>12/2/2015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CAC9AE1-7319-4FD3-A79C-854739326447}"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325593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DCB8C2F-D1E8-40A6-9146-5A430CBF52DC}" type="datetimeFigureOut">
              <a:rPr lang="en-US" smtClean="0">
                <a:solidFill>
                  <a:prstClr val="black">
                    <a:tint val="75000"/>
                  </a:prstClr>
                </a:solidFill>
                <a:latin typeface="Calibri" panose="020F0502020204030204"/>
              </a:rPr>
              <a:pPr fontAlgn="auto">
                <a:spcBef>
                  <a:spcPts val="0"/>
                </a:spcBef>
                <a:spcAft>
                  <a:spcPts val="0"/>
                </a:spcAft>
              </a:pPr>
              <a:t>12/2/2015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CAC9AE1-7319-4FD3-A79C-854739326447}"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266648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DCB8C2F-D1E8-40A6-9146-5A430CBF52DC}" type="datetimeFigureOut">
              <a:rPr lang="en-US" smtClean="0">
                <a:solidFill>
                  <a:prstClr val="black">
                    <a:tint val="75000"/>
                  </a:prstClr>
                </a:solidFill>
                <a:latin typeface="Calibri" panose="020F0502020204030204"/>
              </a:rPr>
              <a:pPr fontAlgn="auto">
                <a:spcBef>
                  <a:spcPts val="0"/>
                </a:spcBef>
                <a:spcAft>
                  <a:spcPts val="0"/>
                </a:spcAft>
              </a:pPr>
              <a:t>12/2/2015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CAC9AE1-7319-4FD3-A79C-854739326447}"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09596142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DCB8C2F-D1E8-40A6-9146-5A430CBF52DC}" type="datetimeFigureOut">
              <a:rPr lang="en-US" smtClean="0">
                <a:solidFill>
                  <a:prstClr val="black">
                    <a:tint val="75000"/>
                  </a:prstClr>
                </a:solidFill>
                <a:latin typeface="Calibri" panose="020F0502020204030204"/>
              </a:rPr>
              <a:pPr fontAlgn="auto">
                <a:spcBef>
                  <a:spcPts val="0"/>
                </a:spcBef>
                <a:spcAft>
                  <a:spcPts val="0"/>
                </a:spcAft>
              </a:pPr>
              <a:t>12/2/2015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CAC9AE1-7319-4FD3-A79C-854739326447}"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1311428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0AB0E3E6-0324-4B90-9364-472985113F0D}" type="datetimeFigureOut">
              <a:rPr lang="en-US" smtClean="0">
                <a:solidFill>
                  <a:prstClr val="black">
                    <a:tint val="75000"/>
                  </a:prstClr>
                </a:solidFill>
                <a:latin typeface="Calibri" panose="020F0502020204030204"/>
              </a:rPr>
              <a:pPr fontAlgn="auto">
                <a:spcBef>
                  <a:spcPts val="0"/>
                </a:spcBef>
                <a:spcAft>
                  <a:spcPts val="0"/>
                </a:spcAft>
              </a:pPr>
              <a:t>12/2/2015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7A5711BE-1384-4B9D-9F86-ADEC0B2BB427}"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3441522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04497A73-E624-4061-8510-FE1845CC5DC6}" type="datetimeFigureOut">
              <a:rPr lang="en-US" smtClean="0">
                <a:solidFill>
                  <a:prstClr val="black">
                    <a:tint val="75000"/>
                  </a:prstClr>
                </a:solidFill>
                <a:latin typeface="Calibri" panose="020F0502020204030204"/>
              </a:rPr>
              <a:pPr fontAlgn="auto">
                <a:spcBef>
                  <a:spcPts val="0"/>
                </a:spcBef>
                <a:spcAft>
                  <a:spcPts val="0"/>
                </a:spcAft>
              </a:pPr>
              <a:t>12/2/2015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E7DB9D59-DD0B-4FD9-9F69-24D1CAF22B06}"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8282038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http://gsi.nist.gov/global/index.cfm/L1-7/A-630/" TargetMode="External"/><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9.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9.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4.xml"/><Relationship Id="rId1" Type="http://schemas.openxmlformats.org/officeDocument/2006/relationships/tags" Target="../tags/tag10.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4.xml"/><Relationship Id="rId1" Type="http://schemas.openxmlformats.org/officeDocument/2006/relationships/tags" Target="../tags/tag1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image" Target="../media/image19.pn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9.xml"/><Relationship Id="rId16"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1.xml"/><Relationship Id="rId7" Type="http://schemas.openxmlformats.org/officeDocument/2006/relationships/diagramColors" Target="../diagrams/colors3.xml"/><Relationship Id="rId2" Type="http://schemas.openxmlformats.org/officeDocument/2006/relationships/slideLayout" Target="../slideLayouts/slideLayout81.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xml"/><Relationship Id="rId7" Type="http://schemas.openxmlformats.org/officeDocument/2006/relationships/diagramColors" Target="../diagrams/colors4.xml"/><Relationship Id="rId2" Type="http://schemas.openxmlformats.org/officeDocument/2006/relationships/slideLayout" Target="../slideLayouts/slideLayout81.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hyperlink" Target="mailto:david.alderman@nist.gov" TargetMode="External"/><Relationship Id="rId4" Type="http://schemas.openxmlformats.org/officeDocument/2006/relationships/hyperlink" Target="mailto:puskar@nist.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mailto:standardsinfo@nist.gov"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hyperlink" Target="http://gsi.nist.gov/global/index.cfm/L1-7/A-630/" TargetMode="External"/><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2348880"/>
            <a:ext cx="6353398" cy="1656184"/>
          </a:xfrm>
        </p:spPr>
        <p:txBody>
          <a:bodyPr/>
          <a:lstStyle/>
          <a:p>
            <a:pPr eaLnBrk="1" hangingPunct="1">
              <a:lnSpc>
                <a:spcPct val="100000"/>
              </a:lnSpc>
              <a:spcBef>
                <a:spcPts val="0"/>
              </a:spcBef>
              <a:defRPr/>
            </a:pPr>
            <a:r>
              <a:rPr lang="en-US" sz="3200" b="1" dirty="0" smtClean="0"/>
              <a:t>Overview of the NIST </a:t>
            </a:r>
            <a:br>
              <a:rPr lang="en-US" sz="3200" b="1" dirty="0" smtClean="0"/>
            </a:br>
            <a:r>
              <a:rPr lang="en-US" sz="3200" b="1" dirty="0" smtClean="0"/>
              <a:t>Standards Coordination </a:t>
            </a:r>
            <a:r>
              <a:rPr lang="en-US" sz="3200" b="1" dirty="0" smtClean="0"/>
              <a:t>Office</a:t>
            </a:r>
            <a:br>
              <a:rPr lang="en-US" sz="3200" b="1" dirty="0" smtClean="0"/>
            </a:br>
            <a:r>
              <a:rPr lang="en-US" sz="3200" b="1" dirty="0"/>
              <a:t/>
            </a:r>
            <a:br>
              <a:rPr lang="en-US" sz="3200" b="1" dirty="0"/>
            </a:br>
            <a:r>
              <a:rPr lang="en-US" sz="2800" b="1" dirty="0" smtClean="0"/>
              <a:t>For Delegation from Colombia</a:t>
            </a:r>
            <a:r>
              <a:rPr lang="en-US" sz="3200" dirty="0" smtClean="0"/>
              <a:t/>
            </a:r>
            <a:br>
              <a:rPr lang="en-US" sz="3200" dirty="0" smtClean="0"/>
            </a:br>
            <a:r>
              <a:rPr lang="en-US" sz="2000" dirty="0" smtClean="0"/>
              <a:t/>
            </a:r>
            <a:br>
              <a:rPr lang="en-US" sz="2000" dirty="0" smtClean="0"/>
            </a:br>
            <a:endParaRPr lang="en-US" dirty="0"/>
          </a:p>
        </p:txBody>
      </p:sp>
      <p:sp>
        <p:nvSpPr>
          <p:cNvPr id="3" name="Subtitle 2"/>
          <p:cNvSpPr>
            <a:spLocks noGrp="1"/>
          </p:cNvSpPr>
          <p:nvPr>
            <p:ph type="subTitle" idx="1"/>
          </p:nvPr>
        </p:nvSpPr>
        <p:spPr>
          <a:xfrm>
            <a:off x="3203848" y="4365625"/>
            <a:ext cx="5492477" cy="1367631"/>
          </a:xfrm>
        </p:spPr>
        <p:txBody>
          <a:bodyPr/>
          <a:lstStyle/>
          <a:p>
            <a:pPr marL="0" indent="0" eaLnBrk="1" fontAlgn="auto" hangingPunct="1">
              <a:lnSpc>
                <a:spcPct val="100000"/>
              </a:lnSpc>
              <a:spcBef>
                <a:spcPts val="0"/>
              </a:spcBef>
              <a:spcAft>
                <a:spcPts val="0"/>
              </a:spcAft>
              <a:defRPr/>
            </a:pPr>
            <a:endParaRPr lang="en-US" sz="2400" dirty="0" smtClean="0"/>
          </a:p>
          <a:p>
            <a:pPr marL="0" indent="0" eaLnBrk="1" fontAlgn="auto" hangingPunct="1">
              <a:lnSpc>
                <a:spcPct val="100000"/>
              </a:lnSpc>
              <a:spcBef>
                <a:spcPts val="0"/>
              </a:spcBef>
              <a:spcAft>
                <a:spcPts val="0"/>
              </a:spcAft>
              <a:defRPr/>
            </a:pPr>
            <a:r>
              <a:rPr lang="en-US" sz="2400" dirty="0" smtClean="0"/>
              <a:t>December 3, 2015</a:t>
            </a:r>
          </a:p>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60125" y="1371216"/>
            <a:ext cx="2266781" cy="2893075"/>
          </a:xfrm>
          <a:prstGeom prst="rect">
            <a:avLst/>
          </a:prstGeom>
        </p:spPr>
      </p:pic>
      <p:pic>
        <p:nvPicPr>
          <p:cNvPr id="12" name="Picture 11"/>
          <p:cNvPicPr>
            <a:picLocks noChangeAspect="1"/>
          </p:cNvPicPr>
          <p:nvPr/>
        </p:nvPicPr>
        <p:blipFill>
          <a:blip r:embed="rId4"/>
          <a:stretch>
            <a:fillRect/>
          </a:stretch>
        </p:blipFill>
        <p:spPr>
          <a:xfrm>
            <a:off x="1943944" y="1564087"/>
            <a:ext cx="2322074" cy="3002756"/>
          </a:xfrm>
          <a:prstGeom prst="rect">
            <a:avLst/>
          </a:prstGeom>
        </p:spPr>
      </p:pic>
      <p:pic>
        <p:nvPicPr>
          <p:cNvPr id="15" name="Picture 14"/>
          <p:cNvPicPr>
            <a:picLocks noChangeAspect="1"/>
          </p:cNvPicPr>
          <p:nvPr/>
        </p:nvPicPr>
        <p:blipFill>
          <a:blip r:embed="rId5"/>
          <a:stretch>
            <a:fillRect/>
          </a:stretch>
        </p:blipFill>
        <p:spPr>
          <a:xfrm>
            <a:off x="3708029" y="1835821"/>
            <a:ext cx="2241808" cy="3190428"/>
          </a:xfrm>
          <a:prstGeom prst="rect">
            <a:avLst/>
          </a:prstGeom>
        </p:spPr>
      </p:pic>
      <p:sp>
        <p:nvSpPr>
          <p:cNvPr id="7" name="Text Box 5"/>
          <p:cNvSpPr txBox="1">
            <a:spLocks noChangeArrowheads="1"/>
          </p:cNvSpPr>
          <p:nvPr/>
        </p:nvSpPr>
        <p:spPr bwMode="auto">
          <a:xfrm>
            <a:off x="838200" y="3810000"/>
            <a:ext cx="184150" cy="366713"/>
          </a:xfrm>
          <a:prstGeom prst="rect">
            <a:avLst/>
          </a:prstGeom>
          <a:noFill/>
          <a:ln w="12700">
            <a:noFill/>
            <a:miter lim="800000"/>
            <a:headEnd type="none" w="sm" len="sm"/>
            <a:tailEnd type="none" w="sm" len="sm"/>
          </a:ln>
        </p:spPr>
        <p:txBody>
          <a:bodyPr wrap="none">
            <a:spAutoFit/>
          </a:bodyPr>
          <a:lstStyle/>
          <a:p>
            <a:pPr eaLnBrk="0" hangingPunct="0"/>
            <a:endParaRPr lang="en-US" sz="1800" b="1"/>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5638800"/>
            <a:ext cx="2400635" cy="952633"/>
          </a:xfrm>
          <a:prstGeom prst="rect">
            <a:avLst/>
          </a:prstGeom>
        </p:spPr>
      </p:pic>
      <p:sp>
        <p:nvSpPr>
          <p:cNvPr id="8" name="TextBox 7"/>
          <p:cNvSpPr txBox="1"/>
          <p:nvPr/>
        </p:nvSpPr>
        <p:spPr>
          <a:xfrm>
            <a:off x="228600" y="483889"/>
            <a:ext cx="7848600" cy="584775"/>
          </a:xfrm>
          <a:prstGeom prst="rect">
            <a:avLst/>
          </a:prstGeom>
          <a:noFill/>
        </p:spPr>
        <p:txBody>
          <a:bodyPr wrap="square" rtlCol="0">
            <a:spAutoFit/>
          </a:bodyPr>
          <a:lstStyle/>
          <a:p>
            <a:r>
              <a:rPr lang="en-US" sz="3200" b="1" dirty="0" smtClean="0"/>
              <a:t>Brazil Compliance Guides</a:t>
            </a:r>
            <a:endParaRPr lang="en-US" sz="3200" b="1" dirty="0"/>
          </a:p>
        </p:txBody>
      </p:sp>
      <p:sp>
        <p:nvSpPr>
          <p:cNvPr id="9" name="TextBox 8"/>
          <p:cNvSpPr txBox="1"/>
          <p:nvPr/>
        </p:nvSpPr>
        <p:spPr>
          <a:xfrm>
            <a:off x="532300" y="5334000"/>
            <a:ext cx="3887300" cy="923330"/>
          </a:xfrm>
          <a:prstGeom prst="rect">
            <a:avLst/>
          </a:prstGeom>
          <a:noFill/>
        </p:spPr>
        <p:txBody>
          <a:bodyPr wrap="square" rtlCol="0">
            <a:spAutoFit/>
          </a:bodyPr>
          <a:lstStyle/>
          <a:p>
            <a:r>
              <a:rPr lang="en-US" dirty="0">
                <a:hlinkClick r:id="rId7"/>
              </a:rPr>
              <a:t>http://gsi.nist.gov/global/index.cfm/L1-7/A-630</a:t>
            </a:r>
            <a:r>
              <a:rPr lang="en-US" dirty="0" smtClean="0">
                <a:hlinkClick r:id="rId7"/>
              </a:rPr>
              <a:t>/</a:t>
            </a:r>
            <a:endParaRPr lang="en-US" dirty="0" smtClean="0"/>
          </a:p>
          <a:p>
            <a:endParaRPr lang="en-US" dirty="0"/>
          </a:p>
        </p:txBody>
      </p:sp>
      <p:sp>
        <p:nvSpPr>
          <p:cNvPr id="10" name="TextBox 9"/>
          <p:cNvSpPr txBox="1"/>
          <p:nvPr/>
        </p:nvSpPr>
        <p:spPr>
          <a:xfrm>
            <a:off x="495300" y="6273968"/>
            <a:ext cx="685800" cy="369332"/>
          </a:xfrm>
          <a:prstGeom prst="rect">
            <a:avLst/>
          </a:prstGeom>
          <a:noFill/>
        </p:spPr>
        <p:txBody>
          <a:bodyPr wrap="square" rtlCol="0">
            <a:spAutoFit/>
          </a:bodyPr>
          <a:lstStyle/>
          <a:p>
            <a:r>
              <a:rPr lang="en-US" dirty="0" smtClean="0"/>
              <a:t>3</a:t>
            </a:r>
            <a:endParaRPr lang="en-US" dirty="0"/>
          </a:p>
        </p:txBody>
      </p:sp>
      <p:pic>
        <p:nvPicPr>
          <p:cNvPr id="14" name="Picture 13"/>
          <p:cNvPicPr>
            <a:picLocks noChangeAspect="1"/>
          </p:cNvPicPr>
          <p:nvPr/>
        </p:nvPicPr>
        <p:blipFill>
          <a:blip r:embed="rId8"/>
          <a:stretch>
            <a:fillRect/>
          </a:stretch>
        </p:blipFill>
        <p:spPr>
          <a:xfrm>
            <a:off x="5521255" y="2124905"/>
            <a:ext cx="2482591" cy="3209095"/>
          </a:xfrm>
          <a:prstGeom prst="rect">
            <a:avLst/>
          </a:prstGeom>
        </p:spPr>
      </p:pic>
    </p:spTree>
    <p:extLst>
      <p:ext uri="{BB962C8B-B14F-4D97-AF65-F5344CB8AC3E}">
        <p14:creationId xmlns:p14="http://schemas.microsoft.com/office/powerpoint/2010/main" val="1442820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title" idx="4294967295"/>
          </p:nvPr>
        </p:nvSpPr>
        <p:spPr>
          <a:xfrm>
            <a:off x="395536" y="404664"/>
            <a:ext cx="8215313" cy="785813"/>
          </a:xfrm>
        </p:spPr>
        <p:txBody>
          <a:bodyPr>
            <a:normAutofit/>
          </a:bodyPr>
          <a:lstStyle/>
          <a:p>
            <a:pPr eaLnBrk="1" hangingPunct="1"/>
            <a:r>
              <a:rPr lang="en-US" altLang="en-US" sz="2800" b="1" dirty="0" smtClean="0">
                <a:solidFill>
                  <a:srgbClr val="0A7CB8"/>
                </a:solidFill>
              </a:rPr>
              <a:t>Interagency Committee on Standards Policy (ICSP)</a:t>
            </a:r>
          </a:p>
        </p:txBody>
      </p:sp>
      <p:sp>
        <p:nvSpPr>
          <p:cNvPr id="2053" name="Rectangle 5"/>
          <p:cNvSpPr>
            <a:spLocks noGrp="1" noChangeArrowheads="1"/>
          </p:cNvSpPr>
          <p:nvPr>
            <p:ph idx="4294967295"/>
          </p:nvPr>
        </p:nvSpPr>
        <p:spPr>
          <a:xfrm>
            <a:off x="611560" y="1556792"/>
            <a:ext cx="8229600" cy="4319587"/>
          </a:xfrm>
        </p:spPr>
        <p:txBody>
          <a:bodyPr>
            <a:noAutofit/>
          </a:bodyPr>
          <a:lstStyle/>
          <a:p>
            <a:pPr eaLnBrk="1" hangingPunct="1">
              <a:lnSpc>
                <a:spcPct val="80000"/>
              </a:lnSpc>
            </a:pPr>
            <a:r>
              <a:rPr lang="en-US" altLang="en-US" sz="2200" dirty="0" smtClean="0">
                <a:solidFill>
                  <a:schemeClr val="accent5">
                    <a:lumMod val="75000"/>
                  </a:schemeClr>
                </a:solidFill>
              </a:rPr>
              <a:t>Established in 1968</a:t>
            </a:r>
          </a:p>
          <a:p>
            <a:pPr eaLnBrk="1" hangingPunct="1">
              <a:lnSpc>
                <a:spcPct val="80000"/>
              </a:lnSpc>
              <a:buFontTx/>
              <a:buNone/>
            </a:pPr>
            <a:endParaRPr lang="en-US" altLang="en-US" sz="2200" dirty="0" smtClean="0">
              <a:solidFill>
                <a:schemeClr val="accent5">
                  <a:lumMod val="75000"/>
                </a:schemeClr>
              </a:solidFill>
            </a:endParaRPr>
          </a:p>
          <a:p>
            <a:pPr eaLnBrk="1" hangingPunct="1">
              <a:lnSpc>
                <a:spcPct val="80000"/>
              </a:lnSpc>
            </a:pPr>
            <a:r>
              <a:rPr lang="en-US" altLang="en-US" sz="2200" dirty="0" smtClean="0">
                <a:solidFill>
                  <a:schemeClr val="accent5">
                    <a:lumMod val="75000"/>
                  </a:schemeClr>
                </a:solidFill>
              </a:rPr>
              <a:t>Fulfills mandate of  OMB Circular A-119 which was </a:t>
            </a:r>
          </a:p>
          <a:p>
            <a:pPr lvl="1" eaLnBrk="1" hangingPunct="1">
              <a:lnSpc>
                <a:spcPct val="80000"/>
              </a:lnSpc>
            </a:pPr>
            <a:r>
              <a:rPr lang="en-US" altLang="en-US" sz="2200" dirty="0" smtClean="0">
                <a:solidFill>
                  <a:schemeClr val="accent5">
                    <a:lumMod val="75000"/>
                  </a:schemeClr>
                </a:solidFill>
              </a:rPr>
              <a:t>strengthened by the passage of the National Technology Transfer and Advancement Act of 1995 (Public Law 104-113)</a:t>
            </a:r>
          </a:p>
          <a:p>
            <a:pPr lvl="1" eaLnBrk="1" hangingPunct="1">
              <a:lnSpc>
                <a:spcPct val="80000"/>
              </a:lnSpc>
              <a:buFontTx/>
              <a:buNone/>
            </a:pPr>
            <a:endParaRPr lang="en-US" altLang="en-US" sz="2200" dirty="0" smtClean="0">
              <a:solidFill>
                <a:schemeClr val="accent5">
                  <a:lumMod val="75000"/>
                </a:schemeClr>
              </a:solidFill>
            </a:endParaRPr>
          </a:p>
          <a:p>
            <a:pPr eaLnBrk="1" hangingPunct="1">
              <a:lnSpc>
                <a:spcPct val="80000"/>
              </a:lnSpc>
            </a:pPr>
            <a:r>
              <a:rPr lang="en-US" altLang="en-US" sz="2200" dirty="0" smtClean="0">
                <a:solidFill>
                  <a:schemeClr val="accent5">
                    <a:lumMod val="75000"/>
                  </a:schemeClr>
                </a:solidFill>
              </a:rPr>
              <a:t>Chaired by National Institute of Standards and Technology</a:t>
            </a:r>
          </a:p>
          <a:p>
            <a:pPr eaLnBrk="1" hangingPunct="1">
              <a:lnSpc>
                <a:spcPct val="80000"/>
              </a:lnSpc>
              <a:buFontTx/>
              <a:buNone/>
            </a:pPr>
            <a:endParaRPr lang="en-US" altLang="en-US" sz="2200" dirty="0" smtClean="0">
              <a:solidFill>
                <a:schemeClr val="accent5">
                  <a:lumMod val="75000"/>
                </a:schemeClr>
              </a:solidFill>
            </a:endParaRPr>
          </a:p>
          <a:p>
            <a:pPr eaLnBrk="1" hangingPunct="1">
              <a:lnSpc>
                <a:spcPct val="80000"/>
              </a:lnSpc>
            </a:pPr>
            <a:r>
              <a:rPr lang="en-US" altLang="en-US" sz="2200" dirty="0" smtClean="0">
                <a:solidFill>
                  <a:schemeClr val="accent5">
                    <a:lumMod val="75000"/>
                  </a:schemeClr>
                </a:solidFill>
              </a:rPr>
              <a:t>Consists of Federal Standards Executives and their designated representatives</a:t>
            </a:r>
          </a:p>
          <a:p>
            <a:pPr eaLnBrk="1" hangingPunct="1">
              <a:lnSpc>
                <a:spcPct val="80000"/>
              </a:lnSpc>
              <a:buFontTx/>
              <a:buNone/>
            </a:pPr>
            <a:endParaRPr lang="en-US" altLang="en-US" sz="2200" dirty="0" smtClean="0">
              <a:solidFill>
                <a:schemeClr val="accent5">
                  <a:lumMod val="75000"/>
                </a:schemeClr>
              </a:solidFill>
            </a:endParaRPr>
          </a:p>
          <a:p>
            <a:pPr eaLnBrk="1" hangingPunct="1">
              <a:lnSpc>
                <a:spcPct val="80000"/>
              </a:lnSpc>
            </a:pPr>
            <a:r>
              <a:rPr lang="en-US" altLang="en-US" sz="2200" dirty="0" smtClean="0">
                <a:solidFill>
                  <a:schemeClr val="accent5">
                    <a:lumMod val="75000"/>
                  </a:schemeClr>
                </a:solidFill>
              </a:rPr>
              <a:t>Meets 3-4 times per year</a:t>
            </a:r>
          </a:p>
          <a:p>
            <a:pPr eaLnBrk="1" hangingPunct="1">
              <a:lnSpc>
                <a:spcPct val="80000"/>
              </a:lnSpc>
              <a:buFontTx/>
              <a:buNone/>
            </a:pPr>
            <a:endParaRPr lang="en-US" altLang="en-US" sz="2200" dirty="0" smtClean="0">
              <a:solidFill>
                <a:schemeClr val="accent5">
                  <a:lumMod val="75000"/>
                </a:schemeClr>
              </a:solidFill>
            </a:endParaRPr>
          </a:p>
          <a:p>
            <a:pPr eaLnBrk="1" hangingPunct="1">
              <a:lnSpc>
                <a:spcPct val="80000"/>
              </a:lnSpc>
            </a:pPr>
            <a:r>
              <a:rPr lang="en-US" altLang="en-US" sz="2200" dirty="0" smtClean="0">
                <a:solidFill>
                  <a:schemeClr val="accent5">
                    <a:lumMod val="75000"/>
                  </a:schemeClr>
                </a:solidFill>
              </a:rPr>
              <a:t>Forms working groups as needed</a:t>
            </a:r>
          </a:p>
        </p:txBody>
      </p:sp>
    </p:spTree>
    <p:extLst>
      <p:ext uri="{BB962C8B-B14F-4D97-AF65-F5344CB8AC3E}">
        <p14:creationId xmlns:p14="http://schemas.microsoft.com/office/powerpoint/2010/main" val="336392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3">
                                            <p:txEl>
                                              <p:pRg st="0" end="0"/>
                                            </p:txEl>
                                          </p:spTgt>
                                        </p:tgtEl>
                                        <p:attrNameLst>
                                          <p:attrName>style.visibility</p:attrName>
                                        </p:attrNameLst>
                                      </p:cBhvr>
                                      <p:to>
                                        <p:strVal val="visible"/>
                                      </p:to>
                                    </p:set>
                                    <p:animEffect transition="in" filter="fade">
                                      <p:cBhvr>
                                        <p:cTn id="12" dur="2000"/>
                                        <p:tgtEl>
                                          <p:spTgt spid="2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fade">
                                      <p:cBhvr>
                                        <p:cTn id="17" dur="2000"/>
                                        <p:tgtEl>
                                          <p:spTgt spid="205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3">
                                            <p:txEl>
                                              <p:pRg st="3" end="3"/>
                                            </p:txEl>
                                          </p:spTgt>
                                        </p:tgtEl>
                                        <p:attrNameLst>
                                          <p:attrName>style.visibility</p:attrName>
                                        </p:attrNameLst>
                                      </p:cBhvr>
                                      <p:to>
                                        <p:strVal val="visible"/>
                                      </p:to>
                                    </p:set>
                                    <p:animEffect transition="in" filter="fade">
                                      <p:cBhvr>
                                        <p:cTn id="20" dur="2000"/>
                                        <p:tgtEl>
                                          <p:spTgt spid="205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53">
                                            <p:txEl>
                                              <p:pRg st="5" end="5"/>
                                            </p:txEl>
                                          </p:spTgt>
                                        </p:tgtEl>
                                        <p:attrNameLst>
                                          <p:attrName>style.visibility</p:attrName>
                                        </p:attrNameLst>
                                      </p:cBhvr>
                                      <p:to>
                                        <p:strVal val="visible"/>
                                      </p:to>
                                    </p:set>
                                    <p:animEffect transition="in" filter="fade">
                                      <p:cBhvr>
                                        <p:cTn id="25" dur="2000"/>
                                        <p:tgtEl>
                                          <p:spTgt spid="2053">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53">
                                            <p:txEl>
                                              <p:pRg st="7" end="7"/>
                                            </p:txEl>
                                          </p:spTgt>
                                        </p:tgtEl>
                                        <p:attrNameLst>
                                          <p:attrName>style.visibility</p:attrName>
                                        </p:attrNameLst>
                                      </p:cBhvr>
                                      <p:to>
                                        <p:strVal val="visible"/>
                                      </p:to>
                                    </p:set>
                                    <p:animEffect transition="in" filter="fade">
                                      <p:cBhvr>
                                        <p:cTn id="30" dur="2000"/>
                                        <p:tgtEl>
                                          <p:spTgt spid="205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53">
                                            <p:txEl>
                                              <p:pRg st="9" end="9"/>
                                            </p:txEl>
                                          </p:spTgt>
                                        </p:tgtEl>
                                        <p:attrNameLst>
                                          <p:attrName>style.visibility</p:attrName>
                                        </p:attrNameLst>
                                      </p:cBhvr>
                                      <p:to>
                                        <p:strVal val="visible"/>
                                      </p:to>
                                    </p:set>
                                    <p:animEffect transition="in" filter="fade">
                                      <p:cBhvr>
                                        <p:cTn id="35" dur="2000"/>
                                        <p:tgtEl>
                                          <p:spTgt spid="2053">
                                            <p:txEl>
                                              <p:pRg st="9" end="9"/>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53">
                                            <p:txEl>
                                              <p:pRg st="11" end="11"/>
                                            </p:txEl>
                                          </p:spTgt>
                                        </p:tgtEl>
                                        <p:attrNameLst>
                                          <p:attrName>style.visibility</p:attrName>
                                        </p:attrNameLst>
                                      </p:cBhvr>
                                      <p:to>
                                        <p:strVal val="visible"/>
                                      </p:to>
                                    </p:set>
                                    <p:animEffect transition="in" filter="fade">
                                      <p:cBhvr>
                                        <p:cTn id="40" dur="2000"/>
                                        <p:tgtEl>
                                          <p:spTgt spid="205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46636"/>
            <a:ext cx="7886700" cy="994172"/>
          </a:xfrm>
        </p:spPr>
        <p:txBody>
          <a:bodyPr>
            <a:normAutofit/>
          </a:bodyPr>
          <a:lstStyle/>
          <a:p>
            <a:r>
              <a:rPr lang="en-US" sz="2700" b="1" dirty="0">
                <a:solidFill>
                  <a:srgbClr val="0A7CB8"/>
                </a:solidFill>
              </a:rPr>
              <a:t>Facilitating the Trade of Telecommunications Equipment</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628" y="2115598"/>
            <a:ext cx="1746449" cy="1459390"/>
          </a:xfrm>
        </p:spPr>
      </p:pic>
      <p:sp>
        <p:nvSpPr>
          <p:cNvPr id="4" name="Rectangle 3"/>
          <p:cNvSpPr/>
          <p:nvPr/>
        </p:nvSpPr>
        <p:spPr>
          <a:xfrm>
            <a:off x="0" y="1665738"/>
            <a:ext cx="8778285" cy="4801314"/>
          </a:xfrm>
          <a:prstGeom prst="rect">
            <a:avLst/>
          </a:prstGeom>
        </p:spPr>
        <p:txBody>
          <a:bodyPr wrap="square">
            <a:spAutoFit/>
          </a:bodyPr>
          <a:lstStyle/>
          <a:p>
            <a:pPr algn="ctr" fontAlgn="auto">
              <a:spcBef>
                <a:spcPts val="0"/>
              </a:spcBef>
              <a:spcAft>
                <a:spcPts val="0"/>
              </a:spcAft>
            </a:pPr>
            <a:r>
              <a:rPr lang="en-US" b="1" dirty="0">
                <a:solidFill>
                  <a:srgbClr val="C00000"/>
                </a:solidFill>
                <a:latin typeface="Calibri" panose="020F0502020204030204"/>
              </a:rPr>
              <a:t>$40</a:t>
            </a:r>
            <a:r>
              <a:rPr lang="en-US" dirty="0">
                <a:solidFill>
                  <a:srgbClr val="C00000"/>
                </a:solidFill>
                <a:latin typeface="Calibri" panose="020F0502020204030204"/>
              </a:rPr>
              <a:t> </a:t>
            </a:r>
            <a:r>
              <a:rPr lang="en-US" b="1" dirty="0">
                <a:solidFill>
                  <a:srgbClr val="C00000"/>
                </a:solidFill>
                <a:latin typeface="Calibri" panose="020F0502020204030204"/>
              </a:rPr>
              <a:t>Billion</a:t>
            </a:r>
          </a:p>
          <a:p>
            <a:pPr algn="ctr" fontAlgn="auto">
              <a:spcBef>
                <a:spcPts val="0"/>
              </a:spcBef>
              <a:spcAft>
                <a:spcPts val="0"/>
              </a:spcAft>
            </a:pPr>
            <a:r>
              <a:rPr lang="en-US" dirty="0">
                <a:solidFill>
                  <a:prstClr val="black"/>
                </a:solidFill>
                <a:latin typeface="Calibri" panose="020F0502020204030204"/>
              </a:rPr>
              <a:t>ITA’s estimated value of </a:t>
            </a:r>
            <a:r>
              <a:rPr lang="en-US" b="1" dirty="0">
                <a:solidFill>
                  <a:srgbClr val="0070C0"/>
                </a:solidFill>
                <a:latin typeface="Calibri" panose="020F0502020204030204"/>
              </a:rPr>
              <a:t>U.S. export of telecommunication equipment </a:t>
            </a:r>
            <a:r>
              <a:rPr lang="en-US" dirty="0">
                <a:solidFill>
                  <a:prstClr val="black"/>
                </a:solidFill>
                <a:latin typeface="Calibri" panose="020F0502020204030204"/>
              </a:rPr>
              <a:t>in 2013</a:t>
            </a:r>
          </a:p>
          <a:p>
            <a:pPr algn="ctr" fontAlgn="auto">
              <a:spcBef>
                <a:spcPts val="0"/>
              </a:spcBef>
              <a:spcAft>
                <a:spcPts val="0"/>
              </a:spcAft>
            </a:pPr>
            <a:endParaRPr lang="en-US" b="1" dirty="0" smtClean="0">
              <a:solidFill>
                <a:srgbClr val="C00000"/>
              </a:solidFill>
              <a:latin typeface="Calibri" panose="020F0502020204030204"/>
            </a:endParaRPr>
          </a:p>
          <a:p>
            <a:pPr algn="ctr" fontAlgn="auto">
              <a:spcBef>
                <a:spcPts val="0"/>
              </a:spcBef>
              <a:spcAft>
                <a:spcPts val="0"/>
              </a:spcAft>
            </a:pPr>
            <a:r>
              <a:rPr lang="en-US" b="1" dirty="0" smtClean="0">
                <a:solidFill>
                  <a:srgbClr val="C00000"/>
                </a:solidFill>
                <a:latin typeface="Calibri" panose="020F0502020204030204"/>
              </a:rPr>
              <a:t>Barriers </a:t>
            </a:r>
            <a:r>
              <a:rPr lang="en-US" b="1" dirty="0">
                <a:solidFill>
                  <a:srgbClr val="C00000"/>
                </a:solidFill>
                <a:latin typeface="Calibri" panose="020F0502020204030204"/>
              </a:rPr>
              <a:t>to </a:t>
            </a:r>
            <a:r>
              <a:rPr lang="en-US" b="1" dirty="0" smtClean="0">
                <a:solidFill>
                  <a:srgbClr val="C00000"/>
                </a:solidFill>
                <a:latin typeface="Calibri" panose="020F0502020204030204"/>
              </a:rPr>
              <a:t>Trade  </a:t>
            </a:r>
            <a:r>
              <a:rPr lang="en-US" dirty="0" smtClean="0">
                <a:solidFill>
                  <a:prstClr val="black"/>
                </a:solidFill>
                <a:latin typeface="Calibri" panose="020F0502020204030204"/>
              </a:rPr>
              <a:t> </a:t>
            </a:r>
            <a:endParaRPr lang="en-US" dirty="0">
              <a:solidFill>
                <a:prstClr val="black"/>
              </a:solidFill>
              <a:latin typeface="Calibri" panose="020F0502020204030204"/>
            </a:endParaRPr>
          </a:p>
          <a:p>
            <a:pPr algn="ctr" fontAlgn="auto">
              <a:spcBef>
                <a:spcPts val="0"/>
              </a:spcBef>
              <a:spcAft>
                <a:spcPts val="0"/>
              </a:spcAft>
            </a:pPr>
            <a:r>
              <a:rPr lang="en-US" dirty="0">
                <a:solidFill>
                  <a:prstClr val="black"/>
                </a:solidFill>
                <a:latin typeface="Calibri" panose="020F0502020204030204"/>
              </a:rPr>
              <a:t>Redundant testing/certification </a:t>
            </a:r>
          </a:p>
          <a:p>
            <a:pPr algn="ctr" fontAlgn="auto">
              <a:spcBef>
                <a:spcPts val="0"/>
              </a:spcBef>
              <a:spcAft>
                <a:spcPts val="0"/>
              </a:spcAft>
            </a:pPr>
            <a:r>
              <a:rPr lang="en-US" dirty="0">
                <a:solidFill>
                  <a:prstClr val="black"/>
                </a:solidFill>
                <a:latin typeface="Calibri" panose="020F0502020204030204"/>
              </a:rPr>
              <a:t>Lack of transparency in foreign </a:t>
            </a:r>
            <a:r>
              <a:rPr lang="en-US" dirty="0" smtClean="0">
                <a:solidFill>
                  <a:prstClr val="black"/>
                </a:solidFill>
                <a:latin typeface="Calibri" panose="020F0502020204030204"/>
              </a:rPr>
              <a:t>regulatory requirements</a:t>
            </a:r>
            <a:endParaRPr lang="en-US" dirty="0">
              <a:solidFill>
                <a:prstClr val="black"/>
              </a:solidFill>
              <a:latin typeface="Calibri" panose="020F0502020204030204"/>
            </a:endParaRPr>
          </a:p>
          <a:p>
            <a:pPr algn="ctr" fontAlgn="auto">
              <a:spcBef>
                <a:spcPts val="0"/>
              </a:spcBef>
              <a:spcAft>
                <a:spcPts val="0"/>
              </a:spcAft>
            </a:pPr>
            <a:endParaRPr lang="en-US" b="1" dirty="0" smtClean="0">
              <a:solidFill>
                <a:srgbClr val="C00000"/>
              </a:solidFill>
              <a:latin typeface="Calibri" panose="020F0502020204030204"/>
            </a:endParaRPr>
          </a:p>
          <a:p>
            <a:pPr algn="ctr" fontAlgn="auto">
              <a:spcBef>
                <a:spcPts val="0"/>
              </a:spcBef>
              <a:spcAft>
                <a:spcPts val="0"/>
              </a:spcAft>
            </a:pPr>
            <a:r>
              <a:rPr lang="en-US" b="1" dirty="0" smtClean="0">
                <a:solidFill>
                  <a:srgbClr val="C00000"/>
                </a:solidFill>
                <a:latin typeface="Calibri" panose="020F0502020204030204"/>
              </a:rPr>
              <a:t>Solution</a:t>
            </a:r>
            <a:endParaRPr lang="en-US" b="1" dirty="0">
              <a:solidFill>
                <a:srgbClr val="C00000"/>
              </a:solidFill>
              <a:latin typeface="Calibri" panose="020F0502020204030204"/>
            </a:endParaRPr>
          </a:p>
          <a:p>
            <a:pPr algn="ctr" fontAlgn="auto">
              <a:spcBef>
                <a:spcPts val="0"/>
              </a:spcBef>
              <a:spcAft>
                <a:spcPts val="0"/>
              </a:spcAft>
              <a:defRPr/>
            </a:pPr>
            <a:r>
              <a:rPr lang="en-US" dirty="0">
                <a:solidFill>
                  <a:prstClr val="black"/>
                </a:solidFill>
                <a:latin typeface="Calibri" panose="020F0502020204030204"/>
              </a:rPr>
              <a:t>Telecommunications </a:t>
            </a:r>
            <a:r>
              <a:rPr lang="en-US" b="1" dirty="0">
                <a:solidFill>
                  <a:srgbClr val="0070C0"/>
                </a:solidFill>
                <a:latin typeface="Calibri" panose="020F0502020204030204"/>
              </a:rPr>
              <a:t>Mutual Recognition Agreements </a:t>
            </a:r>
            <a:r>
              <a:rPr lang="en-US" dirty="0">
                <a:solidFill>
                  <a:prstClr val="black"/>
                </a:solidFill>
                <a:latin typeface="Calibri" panose="020F0502020204030204"/>
              </a:rPr>
              <a:t>(MRAs) </a:t>
            </a:r>
            <a:endParaRPr lang="en-US" dirty="0" smtClean="0">
              <a:solidFill>
                <a:prstClr val="black"/>
              </a:solidFill>
              <a:latin typeface="Calibri" panose="020F0502020204030204"/>
            </a:endParaRPr>
          </a:p>
          <a:p>
            <a:pPr marL="257175" indent="-257175" algn="ctr" fontAlgn="auto">
              <a:spcBef>
                <a:spcPts val="0"/>
              </a:spcBef>
              <a:spcAft>
                <a:spcPts val="0"/>
              </a:spcAft>
              <a:buClr>
                <a:srgbClr val="C00000"/>
              </a:buClr>
              <a:buFont typeface="Wingdings" panose="05000000000000000000" pitchFamily="2" charset="2"/>
              <a:buChar char="ü"/>
              <a:defRPr/>
            </a:pPr>
            <a:r>
              <a:rPr lang="en-US" dirty="0" smtClean="0">
                <a:solidFill>
                  <a:prstClr val="black"/>
                </a:solidFill>
                <a:latin typeface="Calibri" panose="020F0502020204030204"/>
              </a:rPr>
              <a:t> MRAs allow U.S. Industry to </a:t>
            </a:r>
            <a:r>
              <a:rPr lang="en-US" b="1" dirty="0" smtClean="0">
                <a:solidFill>
                  <a:srgbClr val="0070C0"/>
                </a:solidFill>
                <a:latin typeface="Calibri" panose="020F0502020204030204"/>
              </a:rPr>
              <a:t>test/certify </a:t>
            </a:r>
            <a:r>
              <a:rPr lang="en-US" b="1" dirty="0">
                <a:solidFill>
                  <a:srgbClr val="0070C0"/>
                </a:solidFill>
                <a:latin typeface="Calibri" panose="020F0502020204030204"/>
              </a:rPr>
              <a:t>locally </a:t>
            </a:r>
            <a:r>
              <a:rPr lang="en-US" dirty="0" smtClean="0">
                <a:solidFill>
                  <a:prstClr val="black"/>
                </a:solidFill>
                <a:latin typeface="Calibri" panose="020F0502020204030204"/>
              </a:rPr>
              <a:t>to foreign requirements </a:t>
            </a:r>
            <a:r>
              <a:rPr lang="en-US" b="1" dirty="0" smtClean="0">
                <a:solidFill>
                  <a:srgbClr val="0070C0"/>
                </a:solidFill>
                <a:latin typeface="Calibri" panose="020F0502020204030204"/>
              </a:rPr>
              <a:t>prior </a:t>
            </a:r>
            <a:r>
              <a:rPr lang="en-US" b="1" dirty="0">
                <a:solidFill>
                  <a:srgbClr val="0070C0"/>
                </a:solidFill>
                <a:latin typeface="Calibri" panose="020F0502020204030204"/>
              </a:rPr>
              <a:t>to export  </a:t>
            </a:r>
            <a:endParaRPr lang="en-US" b="1" dirty="0" smtClean="0">
              <a:solidFill>
                <a:srgbClr val="0070C0"/>
              </a:solidFill>
              <a:latin typeface="Calibri" panose="020F0502020204030204"/>
            </a:endParaRPr>
          </a:p>
          <a:p>
            <a:pPr marL="257175" indent="-257175" algn="ctr" fontAlgn="auto">
              <a:spcBef>
                <a:spcPts val="0"/>
              </a:spcBef>
              <a:spcAft>
                <a:spcPts val="0"/>
              </a:spcAft>
              <a:buFont typeface="Wingdings" panose="05000000000000000000" pitchFamily="2" charset="2"/>
              <a:buChar char="ü"/>
              <a:defRPr/>
            </a:pPr>
            <a:endParaRPr lang="en-US" b="1" dirty="0">
              <a:solidFill>
                <a:srgbClr val="0070C0"/>
              </a:solidFill>
              <a:latin typeface="Calibri" panose="020F0502020204030204"/>
            </a:endParaRPr>
          </a:p>
          <a:p>
            <a:pPr algn="ctr" fontAlgn="auto">
              <a:spcBef>
                <a:spcPts val="0"/>
              </a:spcBef>
              <a:spcAft>
                <a:spcPts val="0"/>
              </a:spcAft>
              <a:defRPr/>
            </a:pPr>
            <a:endParaRPr lang="en-US" b="1" dirty="0" smtClean="0">
              <a:solidFill>
                <a:srgbClr val="C00000"/>
              </a:solidFill>
              <a:latin typeface="Calibri" panose="020F0502020204030204"/>
            </a:endParaRPr>
          </a:p>
          <a:p>
            <a:pPr algn="ctr" fontAlgn="auto">
              <a:spcBef>
                <a:spcPts val="0"/>
              </a:spcBef>
              <a:spcAft>
                <a:spcPts val="0"/>
              </a:spcAft>
              <a:defRPr/>
            </a:pPr>
            <a:endParaRPr lang="en-US" sz="1500" b="1" dirty="0">
              <a:solidFill>
                <a:srgbClr val="C00000"/>
              </a:solidFill>
              <a:latin typeface="Calibri" panose="020F0502020204030204"/>
            </a:endParaRPr>
          </a:p>
          <a:p>
            <a:pPr algn="ctr" fontAlgn="auto">
              <a:spcBef>
                <a:spcPts val="0"/>
              </a:spcBef>
              <a:spcAft>
                <a:spcPts val="0"/>
              </a:spcAft>
              <a:defRPr/>
            </a:pPr>
            <a:endParaRPr lang="en-US" sz="1500" b="1" dirty="0">
              <a:solidFill>
                <a:srgbClr val="C00000"/>
              </a:solidFill>
              <a:latin typeface="Calibri" panose="020F0502020204030204"/>
            </a:endParaRPr>
          </a:p>
          <a:p>
            <a:pPr algn="ctr" fontAlgn="auto">
              <a:spcBef>
                <a:spcPts val="0"/>
              </a:spcBef>
              <a:spcAft>
                <a:spcPts val="0"/>
              </a:spcAft>
              <a:defRPr/>
            </a:pPr>
            <a:endParaRPr lang="en-US" sz="1500" dirty="0">
              <a:solidFill>
                <a:prstClr val="black"/>
              </a:solidFill>
              <a:latin typeface="Calibri" panose="020F0502020204030204"/>
            </a:endParaRPr>
          </a:p>
          <a:p>
            <a:pPr algn="ctr" fontAlgn="auto">
              <a:spcBef>
                <a:spcPts val="0"/>
              </a:spcBef>
              <a:spcAft>
                <a:spcPts val="0"/>
              </a:spcAft>
              <a:defRPr/>
            </a:pPr>
            <a:r>
              <a:rPr lang="en-US" sz="1500" dirty="0">
                <a:solidFill>
                  <a:prstClr val="black"/>
                </a:solidFill>
                <a:latin typeface="Calibri" panose="020F0502020204030204"/>
              </a:rPr>
              <a:t> </a:t>
            </a:r>
            <a:r>
              <a:rPr lang="en-US" sz="1500" b="1" dirty="0">
                <a:solidFill>
                  <a:srgbClr val="C00000"/>
                </a:solidFill>
                <a:latin typeface="Calibri" panose="020F0502020204030204"/>
              </a:rPr>
              <a:t>NIST Role</a:t>
            </a:r>
          </a:p>
          <a:p>
            <a:pPr algn="ctr" fontAlgn="auto">
              <a:spcBef>
                <a:spcPts val="0"/>
              </a:spcBef>
              <a:spcAft>
                <a:spcPts val="0"/>
              </a:spcAft>
            </a:pPr>
            <a:r>
              <a:rPr lang="en-US" sz="1500" dirty="0">
                <a:solidFill>
                  <a:prstClr val="black"/>
                </a:solidFill>
                <a:latin typeface="Calibri" panose="020F0502020204030204"/>
              </a:rPr>
              <a:t>NIST, as </a:t>
            </a:r>
            <a:r>
              <a:rPr lang="en-US" sz="1500" b="1" dirty="0">
                <a:solidFill>
                  <a:srgbClr val="0070C0"/>
                </a:solidFill>
                <a:latin typeface="Calibri" panose="020F0502020204030204"/>
              </a:rPr>
              <a:t>Designating Authority</a:t>
            </a:r>
            <a:r>
              <a:rPr lang="en-US" sz="1500" dirty="0">
                <a:solidFill>
                  <a:prstClr val="black"/>
                </a:solidFill>
                <a:latin typeface="Calibri" panose="020F0502020204030204"/>
              </a:rPr>
              <a:t>, helps </a:t>
            </a:r>
            <a:r>
              <a:rPr lang="en-US" sz="1500" b="1" dirty="0">
                <a:solidFill>
                  <a:srgbClr val="0070C0"/>
                </a:solidFill>
                <a:latin typeface="Calibri" panose="020F0502020204030204"/>
              </a:rPr>
              <a:t>U.S. labs and certification bodies </a:t>
            </a:r>
            <a:r>
              <a:rPr lang="en-US" sz="1500" dirty="0">
                <a:solidFill>
                  <a:prstClr val="black"/>
                </a:solidFill>
                <a:latin typeface="Calibri" panose="020F0502020204030204"/>
              </a:rPr>
              <a:t>obtain recognition </a:t>
            </a:r>
          </a:p>
          <a:p>
            <a:pPr algn="ctr" fontAlgn="auto">
              <a:spcBef>
                <a:spcPts val="0"/>
              </a:spcBef>
              <a:spcAft>
                <a:spcPts val="0"/>
              </a:spcAft>
            </a:pPr>
            <a:r>
              <a:rPr lang="en-US" sz="1500" dirty="0">
                <a:solidFill>
                  <a:prstClr val="black"/>
                </a:solidFill>
                <a:latin typeface="Calibri" panose="020F0502020204030204"/>
              </a:rPr>
              <a:t>from MRA partner countries</a:t>
            </a:r>
          </a:p>
        </p:txBody>
      </p:sp>
      <p:graphicFrame>
        <p:nvGraphicFramePr>
          <p:cNvPr id="15" name="Diagram 14"/>
          <p:cNvGraphicFramePr/>
          <p:nvPr>
            <p:extLst>
              <p:ext uri="{D42A27DB-BD31-4B8C-83A1-F6EECF244321}">
                <p14:modId xmlns:p14="http://schemas.microsoft.com/office/powerpoint/2010/main" val="2008768467"/>
              </p:ext>
            </p:extLst>
          </p:nvPr>
        </p:nvGraphicFramePr>
        <p:xfrm>
          <a:off x="2627784" y="4509120"/>
          <a:ext cx="3672408" cy="1152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599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Types of Conformity Assessment</a:t>
            </a:r>
          </a:p>
        </p:txBody>
      </p:sp>
      <p:sp>
        <p:nvSpPr>
          <p:cNvPr id="4" name="Slide Number Placeholder 3"/>
          <p:cNvSpPr>
            <a:spLocks noGrp="1"/>
          </p:cNvSpPr>
          <p:nvPr>
            <p:ph type="sldNum" sz="quarter" idx="11"/>
          </p:nvPr>
        </p:nvSpPr>
        <p:spPr/>
        <p:txBody>
          <a:bodyPr/>
          <a:lstStyle/>
          <a:p>
            <a:fld id="{9C581A40-1BC1-409E-AB04-7E97DAC371F2}" type="slidenum">
              <a:rPr lang="es-ES_tradnl"/>
              <a:pPr/>
              <a:t>13</a:t>
            </a:fld>
            <a:endParaRPr lang="es-ES_tradnl" dirty="0"/>
          </a:p>
        </p:txBody>
      </p:sp>
      <p:sp>
        <p:nvSpPr>
          <p:cNvPr id="8" name="Content Placeholder 4"/>
          <p:cNvSpPr txBox="1">
            <a:spLocks/>
          </p:cNvSpPr>
          <p:nvPr/>
        </p:nvSpPr>
        <p:spPr bwMode="auto">
          <a:xfrm>
            <a:off x="457200" y="1571612"/>
            <a:ext cx="3538736" cy="431958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33363" indent="-233363">
              <a:lnSpc>
                <a:spcPct val="120000"/>
              </a:lnSpc>
              <a:spcBef>
                <a:spcPct val="40000"/>
              </a:spcBef>
              <a:buClr>
                <a:srgbClr val="0A7CB8"/>
              </a:buClr>
              <a:buSzPct val="80000"/>
              <a:buFont typeface="Arial" pitchFamily="34" charset="0"/>
              <a:buChar char="•"/>
              <a:defRPr/>
            </a:pPr>
            <a:r>
              <a:rPr lang="en-US" sz="2400" dirty="0">
                <a:latin typeface="+mn-lt"/>
              </a:rPr>
              <a:t>Supplier’s Declaration of Conformity (SDoC)</a:t>
            </a:r>
          </a:p>
          <a:p>
            <a:pPr marL="233363" indent="-233363">
              <a:lnSpc>
                <a:spcPct val="120000"/>
              </a:lnSpc>
              <a:spcBef>
                <a:spcPct val="40000"/>
              </a:spcBef>
              <a:buClr>
                <a:srgbClr val="0A7CB8"/>
              </a:buClr>
              <a:buSzPct val="80000"/>
              <a:buFont typeface="Arial" pitchFamily="34" charset="0"/>
              <a:buChar char="•"/>
              <a:defRPr/>
            </a:pPr>
            <a:r>
              <a:rPr lang="en-US" sz="2400" dirty="0">
                <a:latin typeface="+mn-lt"/>
              </a:rPr>
              <a:t>Inspection</a:t>
            </a:r>
          </a:p>
          <a:p>
            <a:pPr marL="233363" indent="-233363">
              <a:lnSpc>
                <a:spcPct val="120000"/>
              </a:lnSpc>
              <a:spcBef>
                <a:spcPct val="40000"/>
              </a:spcBef>
              <a:buClr>
                <a:srgbClr val="0A7CB8"/>
              </a:buClr>
              <a:buSzPct val="80000"/>
              <a:buFont typeface="Arial" pitchFamily="34" charset="0"/>
              <a:buChar char="•"/>
              <a:defRPr/>
            </a:pPr>
            <a:r>
              <a:rPr lang="en-US" sz="2400" dirty="0">
                <a:latin typeface="+mn-lt"/>
              </a:rPr>
              <a:t>Testing</a:t>
            </a:r>
          </a:p>
          <a:p>
            <a:pPr marL="233363" indent="-233363">
              <a:lnSpc>
                <a:spcPct val="120000"/>
              </a:lnSpc>
              <a:spcBef>
                <a:spcPct val="40000"/>
              </a:spcBef>
              <a:buClr>
                <a:srgbClr val="0A7CB8"/>
              </a:buClr>
              <a:buSzPct val="80000"/>
              <a:buFont typeface="Arial" pitchFamily="34" charset="0"/>
              <a:buChar char="•"/>
              <a:defRPr/>
            </a:pPr>
            <a:r>
              <a:rPr lang="en-US" sz="2400" dirty="0">
                <a:latin typeface="+mn-lt"/>
              </a:rPr>
              <a:t>Certification</a:t>
            </a:r>
          </a:p>
          <a:p>
            <a:pPr marL="233363" indent="-233363">
              <a:lnSpc>
                <a:spcPct val="120000"/>
              </a:lnSpc>
              <a:spcBef>
                <a:spcPct val="40000"/>
              </a:spcBef>
              <a:buClr>
                <a:srgbClr val="0A7CB8"/>
              </a:buClr>
              <a:buSzPct val="80000"/>
              <a:buFont typeface="Arial" pitchFamily="34" charset="0"/>
              <a:buChar char="•"/>
              <a:defRPr/>
            </a:pPr>
            <a:r>
              <a:rPr lang="en-US" sz="2400" dirty="0">
                <a:latin typeface="+mn-lt"/>
              </a:rPr>
              <a:t>Registration</a:t>
            </a:r>
          </a:p>
          <a:p>
            <a:pPr marL="233363" indent="-233363">
              <a:lnSpc>
                <a:spcPct val="120000"/>
              </a:lnSpc>
              <a:spcBef>
                <a:spcPct val="40000"/>
              </a:spcBef>
              <a:buClr>
                <a:srgbClr val="0A7CB8"/>
              </a:buClr>
              <a:buSzPct val="80000"/>
              <a:buFont typeface="Arial" pitchFamily="34" charset="0"/>
              <a:buChar char="•"/>
              <a:defRPr/>
            </a:pPr>
            <a:r>
              <a:rPr lang="en-US" sz="2400" dirty="0">
                <a:latin typeface="+mn-lt"/>
              </a:rPr>
              <a:t>Accreditation</a:t>
            </a:r>
          </a:p>
        </p:txBody>
      </p:sp>
      <p:sp>
        <p:nvSpPr>
          <p:cNvPr id="6" name="Content Placeholder 4"/>
          <p:cNvSpPr txBox="1">
            <a:spLocks/>
          </p:cNvSpPr>
          <p:nvPr/>
        </p:nvSpPr>
        <p:spPr bwMode="auto">
          <a:xfrm>
            <a:off x="4057600" y="1557684"/>
            <a:ext cx="2962672" cy="431958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233363" indent="-233363">
              <a:lnSpc>
                <a:spcPct val="120000"/>
              </a:lnSpc>
              <a:spcBef>
                <a:spcPct val="40000"/>
              </a:spcBef>
              <a:buClr>
                <a:srgbClr val="0A7CB8"/>
              </a:buClr>
              <a:buSzPct val="80000"/>
              <a:buFont typeface="Arial" pitchFamily="34" charset="0"/>
              <a:buChar char="•"/>
              <a:defRPr/>
            </a:pPr>
            <a:r>
              <a:rPr lang="en-US" sz="2400" dirty="0" smtClean="0">
                <a:latin typeface="+mn-lt"/>
              </a:rPr>
              <a:t>ISO/IEC 17050 parts 1 and 2</a:t>
            </a:r>
            <a:endParaRPr lang="en-US" sz="2400" dirty="0">
              <a:latin typeface="+mn-lt"/>
            </a:endParaRPr>
          </a:p>
          <a:p>
            <a:pPr marL="233363" indent="-233363">
              <a:lnSpc>
                <a:spcPct val="120000"/>
              </a:lnSpc>
              <a:spcBef>
                <a:spcPct val="40000"/>
              </a:spcBef>
              <a:buClr>
                <a:srgbClr val="0A7CB8"/>
              </a:buClr>
              <a:buSzPct val="80000"/>
              <a:buFont typeface="Arial" pitchFamily="34" charset="0"/>
              <a:buChar char="•"/>
              <a:defRPr/>
            </a:pPr>
            <a:r>
              <a:rPr lang="en-US" sz="2400" dirty="0" smtClean="0">
                <a:latin typeface="+mn-lt"/>
              </a:rPr>
              <a:t>ISO/IEC 17020</a:t>
            </a:r>
            <a:endParaRPr lang="en-US" sz="2400" dirty="0">
              <a:latin typeface="+mn-lt"/>
            </a:endParaRPr>
          </a:p>
          <a:p>
            <a:pPr marL="233363" indent="-233363">
              <a:lnSpc>
                <a:spcPct val="120000"/>
              </a:lnSpc>
              <a:spcBef>
                <a:spcPct val="40000"/>
              </a:spcBef>
              <a:buClr>
                <a:srgbClr val="0A7CB8"/>
              </a:buClr>
              <a:buSzPct val="80000"/>
              <a:buFont typeface="Arial" pitchFamily="34" charset="0"/>
              <a:buChar char="•"/>
              <a:defRPr/>
            </a:pPr>
            <a:r>
              <a:rPr lang="en-US" sz="2400" dirty="0" smtClean="0">
                <a:latin typeface="+mn-lt"/>
              </a:rPr>
              <a:t>ISO/IEC 17025</a:t>
            </a:r>
            <a:endParaRPr lang="en-US" sz="2400" dirty="0">
              <a:latin typeface="+mn-lt"/>
            </a:endParaRPr>
          </a:p>
          <a:p>
            <a:pPr marL="233363" indent="-233363">
              <a:lnSpc>
                <a:spcPct val="120000"/>
              </a:lnSpc>
              <a:spcBef>
                <a:spcPct val="40000"/>
              </a:spcBef>
              <a:buClr>
                <a:srgbClr val="0A7CB8"/>
              </a:buClr>
              <a:buSzPct val="80000"/>
              <a:buFont typeface="Arial" pitchFamily="34" charset="0"/>
              <a:buChar char="•"/>
              <a:defRPr/>
            </a:pPr>
            <a:r>
              <a:rPr lang="en-US" sz="2400" dirty="0" smtClean="0">
                <a:latin typeface="+mn-lt"/>
              </a:rPr>
              <a:t>ISO/IEC 17065</a:t>
            </a:r>
          </a:p>
          <a:p>
            <a:pPr marL="233363" indent="-233363">
              <a:lnSpc>
                <a:spcPct val="120000"/>
              </a:lnSpc>
              <a:spcBef>
                <a:spcPct val="40000"/>
              </a:spcBef>
              <a:buClr>
                <a:srgbClr val="0A7CB8"/>
              </a:buClr>
              <a:buSzPct val="80000"/>
              <a:buFont typeface="Arial" pitchFamily="34" charset="0"/>
              <a:buChar char="•"/>
              <a:defRPr/>
            </a:pPr>
            <a:r>
              <a:rPr lang="en-US" sz="2400" dirty="0" smtClean="0">
                <a:latin typeface="+mn-lt"/>
              </a:rPr>
              <a:t>ISO/IEC 17021</a:t>
            </a:r>
            <a:endParaRPr lang="en-US" sz="2400" dirty="0">
              <a:latin typeface="+mn-lt"/>
            </a:endParaRPr>
          </a:p>
          <a:p>
            <a:pPr marL="233363" indent="-233363">
              <a:lnSpc>
                <a:spcPct val="120000"/>
              </a:lnSpc>
              <a:spcBef>
                <a:spcPct val="40000"/>
              </a:spcBef>
              <a:buClr>
                <a:srgbClr val="0A7CB8"/>
              </a:buClr>
              <a:buSzPct val="80000"/>
              <a:buFont typeface="Arial" pitchFamily="34" charset="0"/>
              <a:buChar char="•"/>
              <a:defRPr/>
            </a:pPr>
            <a:r>
              <a:rPr lang="en-US" sz="2400" dirty="0" smtClean="0">
                <a:latin typeface="+mn-lt"/>
              </a:rPr>
              <a:t>ISO/IEC 17011</a:t>
            </a:r>
            <a:endParaRPr lang="en-US" sz="2400" dirty="0">
              <a:latin typeface="+mn-lt"/>
            </a:endParaRPr>
          </a:p>
        </p:txBody>
      </p:sp>
      <p:sp>
        <p:nvSpPr>
          <p:cNvPr id="7" name="Content Placeholder 2"/>
          <p:cNvSpPr txBox="1">
            <a:spLocks/>
          </p:cNvSpPr>
          <p:nvPr/>
        </p:nvSpPr>
        <p:spPr bwMode="auto">
          <a:xfrm>
            <a:off x="7643834" y="214290"/>
            <a:ext cx="1032622" cy="1214446"/>
          </a:xfrm>
          <a:prstGeom prst="rect">
            <a:avLst/>
          </a:prstGeom>
          <a:ln>
            <a:solidFill>
              <a:srgbClr val="0A7CB8"/>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20000"/>
              </a:lnSpc>
              <a:spcBef>
                <a:spcPts val="600"/>
              </a:spcBef>
              <a:spcAft>
                <a:spcPts val="0"/>
              </a:spcAft>
              <a:buClr>
                <a:srgbClr val="0A7CB8"/>
              </a:buClr>
              <a:buSzTx/>
              <a:buFontTx/>
              <a:buNone/>
              <a:tabLst/>
              <a:defRPr/>
            </a:pPr>
            <a:r>
              <a:rPr kumimoji="0" lang="en-US" sz="1600" b="1" i="0" u="none" strike="noStrike" kern="0" cap="none" spc="0" normalizeH="0" baseline="0" noProof="0" dirty="0">
                <a:ln>
                  <a:noFill/>
                </a:ln>
                <a:solidFill>
                  <a:schemeClr val="tx1"/>
                </a:solidFill>
                <a:effectLst/>
                <a:uLnTx/>
                <a:uFillTx/>
                <a:latin typeface="+mn-lt"/>
                <a:ea typeface="+mn-ea"/>
                <a:cs typeface="+mn-cs"/>
              </a:rPr>
              <a:t>1</a:t>
            </a:r>
            <a:r>
              <a:rPr kumimoji="0" lang="en-US" sz="1600" b="1" i="0" u="none" strike="noStrike" kern="0" cap="none" spc="0" normalizeH="0" baseline="30000" noProof="0" dirty="0">
                <a:ln>
                  <a:noFill/>
                </a:ln>
                <a:solidFill>
                  <a:schemeClr val="tx1"/>
                </a:solidFill>
                <a:effectLst/>
                <a:uLnTx/>
                <a:uFillTx/>
                <a:latin typeface="+mn-lt"/>
                <a:ea typeface="+mn-ea"/>
                <a:cs typeface="+mn-cs"/>
              </a:rPr>
              <a:t>st</a:t>
            </a:r>
            <a:r>
              <a:rPr kumimoji="0" lang="en-US" sz="1600" b="1" i="0" u="none" strike="noStrike" kern="0" cap="none" spc="0" normalizeH="0" baseline="0" noProof="0" dirty="0">
                <a:ln>
                  <a:noFill/>
                </a:ln>
                <a:solidFill>
                  <a:schemeClr val="tx1"/>
                </a:solidFill>
                <a:effectLst/>
                <a:uLnTx/>
                <a:uFillTx/>
                <a:latin typeface="+mn-lt"/>
                <a:ea typeface="+mn-ea"/>
                <a:cs typeface="+mn-cs"/>
              </a:rPr>
              <a:t> Party</a:t>
            </a:r>
            <a:endParaRPr kumimoji="0" lang="en-US" sz="1600" b="1" i="0" u="none" strike="noStrike" kern="0" cap="none" spc="0" normalizeH="0" baseline="0" noProof="0" dirty="0">
              <a:ln>
                <a:noFill/>
              </a:ln>
              <a:solidFill>
                <a:schemeClr val="bg2">
                  <a:lumMod val="75000"/>
                </a:schemeClr>
              </a:solidFill>
              <a:effectLst/>
              <a:uLnTx/>
              <a:uFillTx/>
              <a:latin typeface="+mn-lt"/>
              <a:ea typeface="+mn-ea"/>
              <a:cs typeface="+mn-cs"/>
            </a:endParaRPr>
          </a:p>
          <a:p>
            <a:pPr marL="457200" marR="0" lvl="0" indent="-457200" algn="l" defTabSz="914400" rtl="0" eaLnBrk="1" fontAlgn="base" latinLnBrk="0" hangingPunct="1">
              <a:lnSpc>
                <a:spcPct val="120000"/>
              </a:lnSpc>
              <a:spcBef>
                <a:spcPts val="600"/>
              </a:spcBef>
              <a:spcAft>
                <a:spcPts val="0"/>
              </a:spcAft>
              <a:buClr>
                <a:srgbClr val="0A7CB8"/>
              </a:buClr>
              <a:buSzTx/>
              <a:buFontTx/>
              <a:buNone/>
              <a:tabLst/>
              <a:defRPr/>
            </a:pPr>
            <a:r>
              <a:rPr kumimoji="0" lang="en-US" sz="1600" b="1" i="0" u="none" strike="noStrike" kern="0" cap="none" spc="0" normalizeH="0" baseline="0" noProof="0" dirty="0">
                <a:ln>
                  <a:noFill/>
                </a:ln>
                <a:solidFill>
                  <a:schemeClr val="tx1"/>
                </a:solidFill>
                <a:effectLst/>
                <a:uLnTx/>
                <a:uFillTx/>
                <a:latin typeface="+mn-lt"/>
                <a:ea typeface="+mn-ea"/>
                <a:cs typeface="+mn-cs"/>
              </a:rPr>
              <a:t>2</a:t>
            </a:r>
            <a:r>
              <a:rPr kumimoji="0" lang="en-US" sz="1600" b="1" i="0" u="none" strike="noStrike" kern="0" cap="none" spc="0" normalizeH="0" baseline="30000" noProof="0" dirty="0">
                <a:ln>
                  <a:noFill/>
                </a:ln>
                <a:solidFill>
                  <a:schemeClr val="tx1"/>
                </a:solidFill>
                <a:effectLst/>
                <a:uLnTx/>
                <a:uFillTx/>
                <a:latin typeface="+mn-lt"/>
                <a:ea typeface="+mn-ea"/>
                <a:cs typeface="+mn-cs"/>
              </a:rPr>
              <a:t>nd</a:t>
            </a:r>
            <a:r>
              <a:rPr kumimoji="0" lang="en-US" sz="1600" b="1" i="0" u="none" strike="noStrike" kern="0" cap="none" spc="0" normalizeH="0" baseline="0" noProof="0" dirty="0">
                <a:ln>
                  <a:noFill/>
                </a:ln>
                <a:solidFill>
                  <a:schemeClr val="tx1"/>
                </a:solidFill>
                <a:effectLst/>
                <a:uLnTx/>
                <a:uFillTx/>
                <a:latin typeface="+mn-lt"/>
                <a:ea typeface="+mn-ea"/>
                <a:cs typeface="+mn-cs"/>
              </a:rPr>
              <a:t> Party</a:t>
            </a:r>
          </a:p>
          <a:p>
            <a:pPr marL="457200" marR="0" lvl="0" indent="-457200" algn="l" defTabSz="914400" rtl="0" eaLnBrk="1" fontAlgn="base" latinLnBrk="0" hangingPunct="1">
              <a:lnSpc>
                <a:spcPct val="120000"/>
              </a:lnSpc>
              <a:spcBef>
                <a:spcPts val="600"/>
              </a:spcBef>
              <a:spcAft>
                <a:spcPts val="0"/>
              </a:spcAft>
              <a:buClr>
                <a:srgbClr val="0A7CB8"/>
              </a:buClr>
              <a:buSzTx/>
              <a:buFontTx/>
              <a:buNone/>
              <a:tabLst/>
              <a:defRPr/>
            </a:pPr>
            <a:r>
              <a:rPr kumimoji="0" lang="en-US" sz="1600" b="1" i="0" u="none" strike="noStrike" kern="0" cap="none" spc="0" normalizeH="0" baseline="0" noProof="0" dirty="0">
                <a:ln>
                  <a:noFill/>
                </a:ln>
                <a:solidFill>
                  <a:schemeClr val="tx1"/>
                </a:solidFill>
                <a:effectLst/>
                <a:uLnTx/>
                <a:uFillTx/>
                <a:latin typeface="+mn-lt"/>
                <a:ea typeface="+mn-ea"/>
                <a:cs typeface="+mn-cs"/>
              </a:rPr>
              <a:t>3</a:t>
            </a:r>
            <a:r>
              <a:rPr kumimoji="0" lang="en-US" sz="1600" b="1" i="0" u="none" strike="noStrike" kern="0" cap="none" spc="0" normalizeH="0" baseline="30000" noProof="0" dirty="0">
                <a:ln>
                  <a:noFill/>
                </a:ln>
                <a:solidFill>
                  <a:schemeClr val="tx1"/>
                </a:solidFill>
                <a:effectLst/>
                <a:uLnTx/>
                <a:uFillTx/>
                <a:latin typeface="+mn-lt"/>
                <a:ea typeface="+mn-ea"/>
                <a:cs typeface="+mn-cs"/>
              </a:rPr>
              <a:t>rd</a:t>
            </a:r>
            <a:r>
              <a:rPr kumimoji="0" lang="en-US" sz="1600" b="1" i="0" u="none" strike="noStrike" kern="0" cap="none" spc="0" normalizeH="0" baseline="0" noProof="0" dirty="0">
                <a:ln>
                  <a:noFill/>
                </a:ln>
                <a:solidFill>
                  <a:schemeClr val="tx1"/>
                </a:solidFill>
                <a:effectLst/>
                <a:uLnTx/>
                <a:uFillTx/>
                <a:latin typeface="+mn-lt"/>
                <a:ea typeface="+mn-ea"/>
                <a:cs typeface="+mn-cs"/>
              </a:rPr>
              <a:t> Party</a:t>
            </a:r>
          </a:p>
        </p:txBody>
      </p:sp>
    </p:spTree>
    <p:custDataLst>
      <p:tags r:id="rId1"/>
    </p:custDataLst>
    <p:extLst>
      <p:ext uri="{BB962C8B-B14F-4D97-AF65-F5344CB8AC3E}">
        <p14:creationId xmlns:p14="http://schemas.microsoft.com/office/powerpoint/2010/main" val="2872523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Confidence Building</a:t>
            </a:r>
            <a:endParaRPr lang="en-US" sz="3200" dirty="0"/>
          </a:p>
        </p:txBody>
      </p:sp>
      <p:sp>
        <p:nvSpPr>
          <p:cNvPr id="3" name="Content Placeholder 2"/>
          <p:cNvSpPr>
            <a:spLocks noGrp="1"/>
          </p:cNvSpPr>
          <p:nvPr>
            <p:ph idx="1"/>
          </p:nvPr>
        </p:nvSpPr>
        <p:spPr>
          <a:xfrm>
            <a:off x="539552" y="1340768"/>
            <a:ext cx="8229600" cy="4319588"/>
          </a:xfrm>
        </p:spPr>
        <p:txBody>
          <a:bodyPr/>
          <a:lstStyle/>
          <a:p>
            <a:pPr marL="173038" indent="-173038" eaLnBrk="1" hangingPunct="1">
              <a:lnSpc>
                <a:spcPct val="90000"/>
              </a:lnSpc>
            </a:pPr>
            <a:r>
              <a:rPr lang="en-US" sz="2400" dirty="0" smtClean="0"/>
              <a:t>- Acceptance of conformity assessment results is based on confidence in the process.</a:t>
            </a:r>
          </a:p>
          <a:p>
            <a:pPr marL="173038" indent="-173038" eaLnBrk="1" hangingPunct="1">
              <a:lnSpc>
                <a:spcPct val="90000"/>
              </a:lnSpc>
            </a:pPr>
            <a:endParaRPr lang="en-US" sz="2400" dirty="0" smtClean="0"/>
          </a:p>
          <a:p>
            <a:pPr marL="173038" indent="-173038" eaLnBrk="1" hangingPunct="1">
              <a:lnSpc>
                <a:spcPct val="90000"/>
              </a:lnSpc>
            </a:pPr>
            <a:r>
              <a:rPr lang="en-US" sz="2400" dirty="0" smtClean="0"/>
              <a:t>- Confidence can be developed through various mechanisms</a:t>
            </a:r>
          </a:p>
          <a:p>
            <a:pPr marL="173038" indent="-173038" eaLnBrk="1" hangingPunct="1">
              <a:lnSpc>
                <a:spcPct val="90000"/>
              </a:lnSpc>
            </a:pPr>
            <a:endParaRPr lang="en-US" sz="2400" dirty="0" smtClean="0"/>
          </a:p>
          <a:p>
            <a:pPr marL="342900" indent="-342900" eaLnBrk="1" hangingPunct="1">
              <a:lnSpc>
                <a:spcPct val="90000"/>
              </a:lnSpc>
              <a:buFont typeface="Arial" pitchFamily="34" charset="0"/>
              <a:buChar char="•"/>
            </a:pPr>
            <a:r>
              <a:rPr lang="en-US" sz="2400" dirty="0" smtClean="0"/>
              <a:t>Sector-specific information exchanges</a:t>
            </a:r>
          </a:p>
          <a:p>
            <a:pPr marL="342900" indent="-342900" eaLnBrk="1" hangingPunct="1">
              <a:lnSpc>
                <a:spcPct val="90000"/>
              </a:lnSpc>
              <a:buFont typeface="Arial" pitchFamily="34" charset="0"/>
              <a:buChar char="•"/>
            </a:pPr>
            <a:r>
              <a:rPr lang="en-US" sz="2400" dirty="0" smtClean="0"/>
              <a:t>Witnessing of conformity assessment activities</a:t>
            </a:r>
          </a:p>
          <a:p>
            <a:pPr marL="342900" indent="-342900" eaLnBrk="1" hangingPunct="1">
              <a:lnSpc>
                <a:spcPct val="90000"/>
              </a:lnSpc>
              <a:buFont typeface="Arial" pitchFamily="34" charset="0"/>
              <a:buChar char="•"/>
            </a:pPr>
            <a:r>
              <a:rPr lang="en-US" sz="2400" dirty="0" smtClean="0"/>
              <a:t>Sector-specific technical training sessions</a:t>
            </a:r>
          </a:p>
          <a:p>
            <a:endParaRPr lang="en-US" dirty="0"/>
          </a:p>
        </p:txBody>
      </p:sp>
      <p:sp>
        <p:nvSpPr>
          <p:cNvPr id="4" name="Slide Number Placeholder 3"/>
          <p:cNvSpPr>
            <a:spLocks noGrp="1"/>
          </p:cNvSpPr>
          <p:nvPr>
            <p:ph type="sldNum" sz="quarter" idx="11"/>
          </p:nvPr>
        </p:nvSpPr>
        <p:spPr/>
        <p:txBody>
          <a:bodyPr/>
          <a:lstStyle/>
          <a:p>
            <a:fld id="{9C581A40-1BC1-409E-AB04-7E97DAC371F2}" type="slidenum">
              <a:rPr lang="es-ES_tradnl" smtClean="0"/>
              <a:pPr/>
              <a:t>14</a:t>
            </a:fld>
            <a:endParaRPr lang="es-ES_tradnl" dirty="0"/>
          </a:p>
        </p:txBody>
      </p:sp>
    </p:spTree>
    <p:custDataLst>
      <p:tags r:id="rId1"/>
    </p:custDataLst>
    <p:extLst>
      <p:ext uri="{BB962C8B-B14F-4D97-AF65-F5344CB8AC3E}">
        <p14:creationId xmlns:p14="http://schemas.microsoft.com/office/powerpoint/2010/main" val="4163727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Who watches the watchers?</a:t>
            </a:r>
          </a:p>
        </p:txBody>
      </p:sp>
      <p:sp>
        <p:nvSpPr>
          <p:cNvPr id="4" name="Slide Number Placeholder 3"/>
          <p:cNvSpPr>
            <a:spLocks noGrp="1"/>
          </p:cNvSpPr>
          <p:nvPr>
            <p:ph type="sldNum" sz="quarter" idx="11"/>
          </p:nvPr>
        </p:nvSpPr>
        <p:spPr/>
        <p:txBody>
          <a:bodyPr/>
          <a:lstStyle/>
          <a:p>
            <a:fld id="{9C581A40-1BC1-409E-AB04-7E97DAC371F2}" type="slidenum">
              <a:rPr lang="es-ES_tradnl">
                <a:solidFill>
                  <a:schemeClr val="tx1"/>
                </a:solidFill>
              </a:rPr>
              <a:pPr/>
              <a:t>15</a:t>
            </a:fld>
            <a:endParaRPr lang="es-ES_tradnl" dirty="0">
              <a:solidFill>
                <a:schemeClr val="tx1"/>
              </a:solidFill>
            </a:endParaRPr>
          </a:p>
        </p:txBody>
      </p:sp>
      <p:sp>
        <p:nvSpPr>
          <p:cNvPr id="15" name="Pyr2"/>
          <p:cNvSpPr>
            <a:spLocks noEditPoints="1" noChangeArrowheads="1"/>
          </p:cNvSpPr>
          <p:nvPr/>
        </p:nvSpPr>
        <p:spPr bwMode="auto">
          <a:xfrm>
            <a:off x="2976563" y="1657348"/>
            <a:ext cx="3198812" cy="148590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00"/>
          </a:solidFill>
          <a:ln w="9525">
            <a:solidFill>
              <a:srgbClr val="000000"/>
            </a:solidFill>
            <a:miter lim="800000"/>
            <a:headEnd/>
            <a:tailEnd/>
          </a:ln>
        </p:spPr>
        <p:txBody>
          <a:bodyPr/>
          <a:lstStyle/>
          <a:p>
            <a:endParaRPr lang="en-US" dirty="0"/>
          </a:p>
        </p:txBody>
      </p:sp>
      <p:sp>
        <p:nvSpPr>
          <p:cNvPr id="16" name="Pyr3"/>
          <p:cNvSpPr>
            <a:spLocks noEditPoints="1" noChangeArrowheads="1"/>
          </p:cNvSpPr>
          <p:nvPr/>
        </p:nvSpPr>
        <p:spPr bwMode="auto">
          <a:xfrm>
            <a:off x="2125663" y="3143249"/>
            <a:ext cx="4900612" cy="165259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00B050"/>
          </a:solidFill>
          <a:ln w="9525">
            <a:solidFill>
              <a:srgbClr val="000000"/>
            </a:solidFill>
            <a:miter lim="800000"/>
            <a:headEnd/>
            <a:tailEnd/>
          </a:ln>
        </p:spPr>
        <p:txBody>
          <a:bodyPr/>
          <a:lstStyle/>
          <a:p>
            <a:endParaRPr lang="en-US" dirty="0"/>
          </a:p>
        </p:txBody>
      </p:sp>
      <p:sp>
        <p:nvSpPr>
          <p:cNvPr id="17" name="Pyr4"/>
          <p:cNvSpPr>
            <a:spLocks noEditPoints="1" noChangeArrowheads="1"/>
          </p:cNvSpPr>
          <p:nvPr/>
        </p:nvSpPr>
        <p:spPr bwMode="auto">
          <a:xfrm>
            <a:off x="1257300" y="4787900"/>
            <a:ext cx="6629400" cy="148590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3287 w 21600"/>
              <a:gd name="T13" fmla="*/ 500 h 21600"/>
              <a:gd name="T14" fmla="*/ 17312 w 21600"/>
              <a:gd name="T15" fmla="*/ 21100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0A7CB8"/>
          </a:solidFill>
          <a:ln w="9525">
            <a:solidFill>
              <a:srgbClr val="0A7CB8"/>
            </a:solidFill>
            <a:miter lim="800000"/>
            <a:headEnd/>
            <a:tailEnd/>
          </a:ln>
        </p:spPr>
        <p:txBody>
          <a:bodyPr/>
          <a:lstStyle/>
          <a:p>
            <a:endParaRPr lang="en-US" dirty="0"/>
          </a:p>
        </p:txBody>
      </p:sp>
      <p:sp>
        <p:nvSpPr>
          <p:cNvPr id="18" name="Text Box 6"/>
          <p:cNvSpPr txBox="1">
            <a:spLocks noChangeArrowheads="1"/>
          </p:cNvSpPr>
          <p:nvPr/>
        </p:nvSpPr>
        <p:spPr bwMode="auto">
          <a:xfrm>
            <a:off x="3019436" y="5253351"/>
            <a:ext cx="3124200" cy="830997"/>
          </a:xfrm>
          <a:prstGeom prst="rect">
            <a:avLst/>
          </a:prstGeom>
          <a:noFill/>
          <a:ln w="9525" algn="ctr">
            <a:noFill/>
            <a:miter lim="800000"/>
            <a:headEnd/>
            <a:tailEnd/>
          </a:ln>
        </p:spPr>
        <p:txBody>
          <a:bodyPr>
            <a:spAutoFit/>
          </a:bodyPr>
          <a:lstStyle/>
          <a:p>
            <a:pPr algn="ctr" eaLnBrk="1" hangingPunct="1">
              <a:spcBef>
                <a:spcPct val="50000"/>
              </a:spcBef>
            </a:pPr>
            <a:r>
              <a:rPr lang="en-US" sz="2400" b="1" dirty="0" smtClean="0">
                <a:solidFill>
                  <a:schemeClr val="tx1">
                    <a:lumMod val="95000"/>
                    <a:lumOff val="5000"/>
                  </a:schemeClr>
                </a:solidFill>
                <a:latin typeface="+mj-lt"/>
              </a:rPr>
              <a:t>Object of Assessment</a:t>
            </a:r>
            <a:endParaRPr lang="en-US" sz="2400" b="1" dirty="0">
              <a:solidFill>
                <a:schemeClr val="tx1">
                  <a:lumMod val="95000"/>
                  <a:lumOff val="5000"/>
                </a:schemeClr>
              </a:solidFill>
              <a:latin typeface="+mj-lt"/>
            </a:endParaRPr>
          </a:p>
        </p:txBody>
      </p:sp>
      <p:sp>
        <p:nvSpPr>
          <p:cNvPr id="19" name="Text Box 7"/>
          <p:cNvSpPr txBox="1">
            <a:spLocks noChangeArrowheads="1"/>
          </p:cNvSpPr>
          <p:nvPr/>
        </p:nvSpPr>
        <p:spPr bwMode="auto">
          <a:xfrm>
            <a:off x="2700338" y="3429000"/>
            <a:ext cx="3657600" cy="1523494"/>
          </a:xfrm>
          <a:prstGeom prst="rect">
            <a:avLst/>
          </a:prstGeom>
          <a:noFill/>
          <a:ln w="9525" algn="ctr">
            <a:noFill/>
            <a:miter lim="800000"/>
            <a:headEnd/>
            <a:tailEnd/>
          </a:ln>
        </p:spPr>
        <p:txBody>
          <a:bodyPr>
            <a:spAutoFit/>
          </a:bodyPr>
          <a:lstStyle/>
          <a:p>
            <a:pPr algn="ctr">
              <a:spcBef>
                <a:spcPts val="0"/>
              </a:spcBef>
            </a:pPr>
            <a:r>
              <a:rPr lang="en-US" sz="2400" b="1" dirty="0">
                <a:solidFill>
                  <a:schemeClr val="tx1">
                    <a:lumMod val="95000"/>
                    <a:lumOff val="5000"/>
                  </a:schemeClr>
                </a:solidFill>
                <a:latin typeface="+mj-lt"/>
              </a:rPr>
              <a:t>Certifier</a:t>
            </a:r>
          </a:p>
          <a:p>
            <a:pPr algn="ctr">
              <a:spcBef>
                <a:spcPts val="0"/>
              </a:spcBef>
            </a:pPr>
            <a:r>
              <a:rPr lang="en-US" sz="2400" b="1" dirty="0">
                <a:solidFill>
                  <a:schemeClr val="tx1">
                    <a:lumMod val="95000"/>
                    <a:lumOff val="5000"/>
                  </a:schemeClr>
                </a:solidFill>
                <a:latin typeface="+mj-lt"/>
              </a:rPr>
              <a:t>Inspection Body, or</a:t>
            </a:r>
          </a:p>
          <a:p>
            <a:pPr algn="ctr">
              <a:spcBef>
                <a:spcPts val="0"/>
              </a:spcBef>
            </a:pPr>
            <a:r>
              <a:rPr lang="en-US" sz="2400" b="1" dirty="0">
                <a:solidFill>
                  <a:schemeClr val="tx1">
                    <a:lumMod val="95000"/>
                    <a:lumOff val="5000"/>
                  </a:schemeClr>
                </a:solidFill>
                <a:latin typeface="+mj-lt"/>
              </a:rPr>
              <a:t>Laboratory</a:t>
            </a:r>
          </a:p>
          <a:p>
            <a:pPr algn="ctr" eaLnBrk="1" hangingPunct="1">
              <a:spcBef>
                <a:spcPct val="50000"/>
              </a:spcBef>
            </a:pPr>
            <a:endParaRPr lang="en-US" sz="1400" b="1" i="1" dirty="0">
              <a:latin typeface="Arial" charset="0"/>
            </a:endParaRPr>
          </a:p>
        </p:txBody>
      </p:sp>
      <p:sp>
        <p:nvSpPr>
          <p:cNvPr id="20" name="Text Box 8"/>
          <p:cNvSpPr txBox="1">
            <a:spLocks noChangeArrowheads="1"/>
          </p:cNvSpPr>
          <p:nvPr/>
        </p:nvSpPr>
        <p:spPr bwMode="auto">
          <a:xfrm>
            <a:off x="3671888" y="2357430"/>
            <a:ext cx="1752600" cy="457200"/>
          </a:xfrm>
          <a:prstGeom prst="rect">
            <a:avLst/>
          </a:prstGeom>
          <a:noFill/>
          <a:ln w="9525" algn="ctr">
            <a:noFill/>
            <a:miter lim="800000"/>
            <a:headEnd/>
            <a:tailEnd/>
          </a:ln>
        </p:spPr>
        <p:txBody>
          <a:bodyPr>
            <a:spAutoFit/>
          </a:bodyPr>
          <a:lstStyle/>
          <a:p>
            <a:pPr algn="ctr" eaLnBrk="1" hangingPunct="1">
              <a:spcBef>
                <a:spcPct val="50000"/>
              </a:spcBef>
            </a:pPr>
            <a:r>
              <a:rPr lang="en-US" sz="2400" b="1" dirty="0">
                <a:solidFill>
                  <a:schemeClr val="tx1">
                    <a:lumMod val="95000"/>
                    <a:lumOff val="5000"/>
                  </a:schemeClr>
                </a:solidFill>
                <a:latin typeface="+mj-lt"/>
              </a:rPr>
              <a:t>Accreditor</a:t>
            </a:r>
          </a:p>
        </p:txBody>
      </p:sp>
    </p:spTree>
    <p:custDataLst>
      <p:tags r:id="rId1"/>
    </p:custDataLst>
    <p:extLst>
      <p:ext uri="{BB962C8B-B14F-4D97-AF65-F5344CB8AC3E}">
        <p14:creationId xmlns:p14="http://schemas.microsoft.com/office/powerpoint/2010/main" val="1767568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C581A40-1BC1-409E-AB04-7E97DAC371F2}" type="slidenum">
              <a:rPr lang="es-ES_tradnl">
                <a:solidFill>
                  <a:schemeClr val="tx1"/>
                </a:solidFill>
              </a:rPr>
              <a:pPr/>
              <a:t>16</a:t>
            </a:fld>
            <a:endParaRPr lang="es-ES_tradnl" dirty="0">
              <a:solidFill>
                <a:schemeClr val="tx1"/>
              </a:solidFill>
            </a:endParaRPr>
          </a:p>
        </p:txBody>
      </p:sp>
      <p:sp>
        <p:nvSpPr>
          <p:cNvPr id="5" name="Cloud 4"/>
          <p:cNvSpPr/>
          <p:nvPr/>
        </p:nvSpPr>
        <p:spPr>
          <a:xfrm>
            <a:off x="539552" y="476672"/>
            <a:ext cx="1791550" cy="1775073"/>
          </a:xfrm>
          <a:prstGeom prst="cloud">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lIns="71643" tIns="35822" rIns="71643" bIns="35822" rtlCol="0" anchor="ctr"/>
          <a:lstStyle/>
          <a:p>
            <a:pPr algn="ctr"/>
            <a:r>
              <a:rPr lang="en-US" sz="1400" b="1" dirty="0" smtClean="0">
                <a:latin typeface="+mj-lt"/>
                <a:cs typeface="Calibri"/>
              </a:rPr>
              <a:t>Cloud Service Provider</a:t>
            </a:r>
            <a:endParaRPr lang="en-US" sz="1400" b="1" dirty="0">
              <a:latin typeface="+mj-lt"/>
              <a:cs typeface="Calibri"/>
            </a:endParaRPr>
          </a:p>
        </p:txBody>
      </p:sp>
      <p:sp>
        <p:nvSpPr>
          <p:cNvPr id="7" name="Rectangle 6"/>
          <p:cNvSpPr/>
          <p:nvPr/>
        </p:nvSpPr>
        <p:spPr>
          <a:xfrm>
            <a:off x="5940152" y="620688"/>
            <a:ext cx="2304256" cy="511552"/>
          </a:xfrm>
          <a:prstGeom prst="rect">
            <a:avLst/>
          </a:prstGeom>
          <a:ln w="317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mj-lt"/>
                <a:cs typeface="Calibri"/>
              </a:rPr>
              <a:t>Federal Agencies</a:t>
            </a:r>
            <a:endParaRPr lang="en-US" sz="1400" b="1" dirty="0">
              <a:solidFill>
                <a:schemeClr val="tx1"/>
              </a:solidFill>
              <a:latin typeface="+mj-lt"/>
              <a:cs typeface="Calibri"/>
            </a:endParaRPr>
          </a:p>
        </p:txBody>
      </p:sp>
      <p:sp>
        <p:nvSpPr>
          <p:cNvPr id="8" name="Rectangle 7"/>
          <p:cNvSpPr/>
          <p:nvPr/>
        </p:nvSpPr>
        <p:spPr>
          <a:xfrm>
            <a:off x="5940152" y="1124744"/>
            <a:ext cx="2304256" cy="831473"/>
          </a:xfrm>
          <a:prstGeom prst="rect">
            <a:avLst/>
          </a:prstGeom>
          <a:solidFill>
            <a:schemeClr val="bg1"/>
          </a:solidFill>
          <a:ln w="31750"/>
        </p:spPr>
        <p:style>
          <a:lnRef idx="1">
            <a:schemeClr val="accent1"/>
          </a:lnRef>
          <a:fillRef idx="3">
            <a:schemeClr val="accent1"/>
          </a:fillRef>
          <a:effectRef idx="2">
            <a:schemeClr val="accent1"/>
          </a:effectRef>
          <a:fontRef idx="minor">
            <a:schemeClr val="lt1"/>
          </a:fontRef>
        </p:style>
        <p:txBody>
          <a:bodyPr rtlCol="0" anchor="t"/>
          <a:lstStyle/>
          <a:p>
            <a:pPr>
              <a:buFont typeface="Arial" pitchFamily="34" charset="0"/>
              <a:buChar char="•"/>
            </a:pPr>
            <a:r>
              <a:rPr lang="en-US" sz="1100" dirty="0" smtClean="0">
                <a:solidFill>
                  <a:schemeClr val="tx1"/>
                </a:solidFill>
              </a:rPr>
              <a:t> Leverage the </a:t>
            </a:r>
            <a:r>
              <a:rPr lang="en-US" sz="1100" b="1" dirty="0" smtClean="0">
                <a:solidFill>
                  <a:schemeClr val="tx1"/>
                </a:solidFill>
              </a:rPr>
              <a:t>provisional authorization</a:t>
            </a:r>
          </a:p>
          <a:p>
            <a:pPr>
              <a:buFont typeface="Arial" pitchFamily="34" charset="0"/>
              <a:buChar char="•"/>
            </a:pPr>
            <a:r>
              <a:rPr lang="en-US" sz="1100" dirty="0" smtClean="0">
                <a:solidFill>
                  <a:schemeClr val="tx1"/>
                </a:solidFill>
              </a:rPr>
              <a:t> </a:t>
            </a:r>
            <a:r>
              <a:rPr lang="en-US" sz="1100" b="1" dirty="0" smtClean="0">
                <a:solidFill>
                  <a:schemeClr val="tx1"/>
                </a:solidFill>
              </a:rPr>
              <a:t>Authorize agency’s system </a:t>
            </a:r>
            <a:r>
              <a:rPr lang="en-US" sz="1100" dirty="0" smtClean="0">
                <a:solidFill>
                  <a:schemeClr val="tx1"/>
                </a:solidFill>
              </a:rPr>
              <a:t>for use</a:t>
            </a:r>
          </a:p>
        </p:txBody>
      </p:sp>
      <p:cxnSp>
        <p:nvCxnSpPr>
          <p:cNvPr id="13" name="Straight Arrow Connector 12"/>
          <p:cNvCxnSpPr/>
          <p:nvPr/>
        </p:nvCxnSpPr>
        <p:spPr>
          <a:xfrm>
            <a:off x="2267744" y="1340768"/>
            <a:ext cx="3672408" cy="0"/>
          </a:xfrm>
          <a:prstGeom prst="straightConnector1">
            <a:avLst/>
          </a:prstGeom>
          <a:ln w="184150" cmpd="sng">
            <a:gradFill>
              <a:gsLst>
                <a:gs pos="0">
                  <a:schemeClr val="accent1">
                    <a:shade val="30000"/>
                    <a:satMod val="115000"/>
                  </a:schemeClr>
                </a:gs>
                <a:gs pos="62000">
                  <a:schemeClr val="accent1">
                    <a:shade val="67500"/>
                    <a:satMod val="115000"/>
                  </a:schemeClr>
                </a:gs>
                <a:gs pos="100000">
                  <a:schemeClr val="accent1">
                    <a:shade val="100000"/>
                    <a:satMod val="115000"/>
                  </a:schemeClr>
                </a:gs>
              </a:gsLst>
              <a:lin ang="5400000" scaled="0"/>
            </a:gra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63888" y="908720"/>
            <a:ext cx="1152128" cy="369332"/>
          </a:xfrm>
          <a:prstGeom prst="rect">
            <a:avLst/>
          </a:prstGeom>
          <a:noFill/>
        </p:spPr>
        <p:txBody>
          <a:bodyPr wrap="square" rtlCol="0">
            <a:spAutoFit/>
          </a:bodyPr>
          <a:lstStyle/>
          <a:p>
            <a:pPr algn="ctr"/>
            <a:r>
              <a:rPr lang="en-US" dirty="0" smtClean="0"/>
              <a:t>Contract</a:t>
            </a:r>
            <a:endParaRPr lang="en-US" dirty="0"/>
          </a:p>
        </p:txBody>
      </p:sp>
      <p:sp>
        <p:nvSpPr>
          <p:cNvPr id="16" name="TextBox 15"/>
          <p:cNvSpPr txBox="1"/>
          <p:nvPr/>
        </p:nvSpPr>
        <p:spPr>
          <a:xfrm>
            <a:off x="3635896" y="1484784"/>
            <a:ext cx="1152128" cy="369332"/>
          </a:xfrm>
          <a:prstGeom prst="rect">
            <a:avLst/>
          </a:prstGeom>
          <a:noFill/>
        </p:spPr>
        <p:txBody>
          <a:bodyPr wrap="square" rtlCol="0">
            <a:spAutoFit/>
          </a:bodyPr>
          <a:lstStyle/>
          <a:p>
            <a:pPr algn="ctr"/>
            <a:r>
              <a:rPr lang="en-US" dirty="0" smtClean="0"/>
              <a:t>Services</a:t>
            </a:r>
            <a:endParaRPr lang="en-US" dirty="0"/>
          </a:p>
        </p:txBody>
      </p:sp>
      <p:sp>
        <p:nvSpPr>
          <p:cNvPr id="18" name="Rectangle 17"/>
          <p:cNvSpPr/>
          <p:nvPr/>
        </p:nvSpPr>
        <p:spPr>
          <a:xfrm>
            <a:off x="521934" y="3758085"/>
            <a:ext cx="1959429" cy="431592"/>
          </a:xfrm>
          <a:prstGeom prst="rect">
            <a:avLst/>
          </a:prstGeom>
          <a:gradFill>
            <a:gsLst>
              <a:gs pos="0">
                <a:schemeClr val="bg1"/>
              </a:gs>
              <a:gs pos="33000">
                <a:schemeClr val="accent1">
                  <a:tint val="86500"/>
                </a:schemeClr>
              </a:gs>
              <a:gs pos="46750">
                <a:schemeClr val="accent1">
                  <a:tint val="71000"/>
                  <a:satMod val="112000"/>
                </a:schemeClr>
              </a:gs>
              <a:gs pos="53000">
                <a:schemeClr val="accent1">
                  <a:tint val="71000"/>
                  <a:satMod val="112000"/>
                </a:schemeClr>
              </a:gs>
              <a:gs pos="68000">
                <a:schemeClr val="accent1">
                  <a:tint val="86000"/>
                </a:schemeClr>
              </a:gs>
              <a:gs pos="100000">
                <a:schemeClr val="accent1">
                  <a:shade val="60000"/>
                </a:schemeClr>
              </a:gs>
            </a:gsLst>
          </a:gradFill>
          <a:ln w="317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mj-lt"/>
                <a:cs typeface="Calibri"/>
              </a:rPr>
              <a:t>JAB</a:t>
            </a:r>
            <a:endParaRPr lang="en-US" sz="1400" b="1" dirty="0">
              <a:solidFill>
                <a:schemeClr val="tx1"/>
              </a:solidFill>
              <a:latin typeface="+mj-lt"/>
              <a:cs typeface="Calibri"/>
            </a:endParaRPr>
          </a:p>
        </p:txBody>
      </p:sp>
      <p:grpSp>
        <p:nvGrpSpPr>
          <p:cNvPr id="2" name="Group 6"/>
          <p:cNvGrpSpPr/>
          <p:nvPr/>
        </p:nvGrpSpPr>
        <p:grpSpPr>
          <a:xfrm>
            <a:off x="521934" y="4221088"/>
            <a:ext cx="1959429" cy="1789160"/>
            <a:chOff x="3556000" y="1295401"/>
            <a:chExt cx="2286000" cy="1346529"/>
          </a:xfrm>
        </p:grpSpPr>
        <p:sp>
          <p:nvSpPr>
            <p:cNvPr id="21" name="Rectangle 20"/>
            <p:cNvSpPr/>
            <p:nvPr/>
          </p:nvSpPr>
          <p:spPr>
            <a:xfrm>
              <a:off x="3556000" y="1295401"/>
              <a:ext cx="2286000" cy="316854"/>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bg1"/>
                  </a:solidFill>
                  <a:latin typeface="+mj-lt"/>
                  <a:cs typeface="Calibri"/>
                </a:rPr>
                <a:t>FedRAMP</a:t>
              </a:r>
              <a:endParaRPr lang="en-US" sz="1400" b="1" dirty="0">
                <a:solidFill>
                  <a:schemeClr val="bg1"/>
                </a:solidFill>
                <a:latin typeface="+mj-lt"/>
                <a:cs typeface="Calibri"/>
              </a:endParaRPr>
            </a:p>
          </p:txBody>
        </p:sp>
        <p:sp>
          <p:nvSpPr>
            <p:cNvPr id="22" name="Rectangle 21"/>
            <p:cNvSpPr/>
            <p:nvPr/>
          </p:nvSpPr>
          <p:spPr>
            <a:xfrm>
              <a:off x="3556000" y="1612253"/>
              <a:ext cx="2286000" cy="1029677"/>
            </a:xfrm>
            <a:prstGeom prst="rect">
              <a:avLst/>
            </a:prstGeom>
            <a:solidFill>
              <a:schemeClr val="bg1"/>
            </a:solidFill>
            <a:ln w="317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79375" indent="-79375">
                <a:buFont typeface="Arial"/>
                <a:buChar char="•"/>
              </a:pPr>
              <a:r>
                <a:rPr lang="en-US" sz="1100" dirty="0" smtClean="0">
                  <a:solidFill>
                    <a:schemeClr val="tx1"/>
                  </a:solidFill>
                  <a:latin typeface="+mj-lt"/>
                  <a:cs typeface="Calibri"/>
                </a:rPr>
                <a:t>Maintains Security Baseline</a:t>
              </a:r>
            </a:p>
            <a:p>
              <a:pPr marL="79375" indent="-79375">
                <a:buFont typeface="Arial"/>
                <a:buChar char="•"/>
              </a:pPr>
              <a:r>
                <a:rPr lang="en-US" sz="1100" dirty="0" smtClean="0">
                  <a:solidFill>
                    <a:schemeClr val="tx1"/>
                  </a:solidFill>
                  <a:latin typeface="+mj-lt"/>
                  <a:cs typeface="Calibri"/>
                </a:rPr>
                <a:t>Maintains Assessment Criteria</a:t>
              </a:r>
            </a:p>
            <a:p>
              <a:pPr marL="79375" lvl="1" indent="-79375">
                <a:buFont typeface="Arial"/>
                <a:buChar char="•"/>
              </a:pPr>
              <a:r>
                <a:rPr lang="en-US" sz="1100" dirty="0" smtClean="0">
                  <a:solidFill>
                    <a:schemeClr val="tx1"/>
                  </a:solidFill>
                  <a:latin typeface="+mj-lt"/>
                  <a:cs typeface="Calibri"/>
                </a:rPr>
                <a:t>Listing of Inspection Bodies</a:t>
              </a:r>
            </a:p>
            <a:p>
              <a:pPr marL="79375" lvl="1" indent="-79375">
                <a:buFont typeface="Arial"/>
                <a:buChar char="•"/>
              </a:pPr>
              <a:r>
                <a:rPr lang="en-US" sz="1100" dirty="0" smtClean="0">
                  <a:solidFill>
                    <a:schemeClr val="tx1"/>
                  </a:solidFill>
                  <a:latin typeface="+mj-lt"/>
                  <a:cs typeface="Calibri"/>
                </a:rPr>
                <a:t>Listing of  Provisional Authorized Systems</a:t>
              </a:r>
            </a:p>
          </p:txBody>
        </p:sp>
      </p:grpSp>
      <p:grpSp>
        <p:nvGrpSpPr>
          <p:cNvPr id="3" name="Group 6"/>
          <p:cNvGrpSpPr/>
          <p:nvPr/>
        </p:nvGrpSpPr>
        <p:grpSpPr>
          <a:xfrm>
            <a:off x="3957557" y="3254030"/>
            <a:ext cx="1959429" cy="1439701"/>
            <a:chOff x="3556000" y="1295400"/>
            <a:chExt cx="2286000" cy="1752598"/>
          </a:xfrm>
        </p:grpSpPr>
        <p:sp>
          <p:nvSpPr>
            <p:cNvPr id="24" name="Rectangle 23"/>
            <p:cNvSpPr/>
            <p:nvPr/>
          </p:nvSpPr>
          <p:spPr>
            <a:xfrm>
              <a:off x="3556000" y="1295400"/>
              <a:ext cx="2286000" cy="60203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schemeClr val="tx1"/>
                  </a:solidFill>
                  <a:latin typeface="+mj-lt"/>
                  <a:cs typeface="Calibri"/>
                </a:rPr>
                <a:t>3</a:t>
              </a:r>
              <a:r>
                <a:rPr lang="en-US" sz="1200" b="1" baseline="30000" dirty="0" smtClean="0">
                  <a:solidFill>
                    <a:schemeClr val="tx1"/>
                  </a:solidFill>
                  <a:latin typeface="+mj-lt"/>
                  <a:cs typeface="Calibri"/>
                </a:rPr>
                <a:t>rd</a:t>
              </a:r>
              <a:r>
                <a:rPr lang="en-US" sz="1200" b="1" dirty="0" smtClean="0">
                  <a:solidFill>
                    <a:schemeClr val="tx1"/>
                  </a:solidFill>
                  <a:latin typeface="+mj-lt"/>
                  <a:cs typeface="Calibri"/>
                </a:rPr>
                <a:t> Party Assessment Organization (3PAO)</a:t>
              </a:r>
              <a:endParaRPr lang="en-US" sz="1200" b="1" dirty="0">
                <a:solidFill>
                  <a:schemeClr val="tx1"/>
                </a:solidFill>
                <a:latin typeface="+mj-lt"/>
                <a:cs typeface="Calibri"/>
              </a:endParaRPr>
            </a:p>
          </p:txBody>
        </p:sp>
        <p:sp>
          <p:nvSpPr>
            <p:cNvPr id="25" name="Rectangle 24"/>
            <p:cNvSpPr/>
            <p:nvPr/>
          </p:nvSpPr>
          <p:spPr>
            <a:xfrm>
              <a:off x="3556000" y="1911906"/>
              <a:ext cx="2286000" cy="1136092"/>
            </a:xfrm>
            <a:prstGeom prst="rect">
              <a:avLst/>
            </a:prstGeom>
            <a:solidFill>
              <a:schemeClr val="bg1"/>
            </a:solidFill>
            <a:ln w="317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79375" indent="-79375">
                <a:buFont typeface="Arial"/>
                <a:buChar char="•"/>
              </a:pPr>
              <a:r>
                <a:rPr lang="en-US" sz="1100" dirty="0" smtClean="0">
                  <a:solidFill>
                    <a:schemeClr val="tx1"/>
                  </a:solidFill>
                  <a:latin typeface="+mj-lt"/>
                  <a:cs typeface="Calibri"/>
                </a:rPr>
                <a:t>Conducts Independent Assessment </a:t>
              </a:r>
            </a:p>
            <a:p>
              <a:pPr marL="79375" lvl="1" indent="-79375">
                <a:buFont typeface="Arial"/>
                <a:buChar char="•"/>
              </a:pPr>
              <a:r>
                <a:rPr lang="en-US" sz="1100" dirty="0" smtClean="0">
                  <a:solidFill>
                    <a:schemeClr val="tx1"/>
                  </a:solidFill>
                  <a:latin typeface="+mj-lt"/>
                  <a:cs typeface="Calibri"/>
                </a:rPr>
                <a:t>Reviews Significant Change</a:t>
              </a:r>
            </a:p>
          </p:txBody>
        </p:sp>
      </p:grpSp>
      <p:cxnSp>
        <p:nvCxnSpPr>
          <p:cNvPr id="26" name="Straight Arrow Connector 25"/>
          <p:cNvCxnSpPr>
            <a:endCxn id="24" idx="1"/>
          </p:cNvCxnSpPr>
          <p:nvPr/>
        </p:nvCxnSpPr>
        <p:spPr>
          <a:xfrm>
            <a:off x="2051720" y="2196048"/>
            <a:ext cx="1905837" cy="1305260"/>
          </a:xfrm>
          <a:prstGeom prst="straightConnector1">
            <a:avLst/>
          </a:prstGeom>
          <a:ln w="60325" cmpd="sng">
            <a:gradFill>
              <a:gsLst>
                <a:gs pos="0">
                  <a:schemeClr val="accent1">
                    <a:shade val="30000"/>
                    <a:satMod val="115000"/>
                  </a:schemeClr>
                </a:gs>
                <a:gs pos="62000">
                  <a:schemeClr val="accent1">
                    <a:shade val="67500"/>
                    <a:satMod val="115000"/>
                  </a:schemeClr>
                </a:gs>
                <a:gs pos="100000">
                  <a:schemeClr val="accent1">
                    <a:shade val="100000"/>
                    <a:satMod val="115000"/>
                  </a:schemeClr>
                </a:gs>
              </a:gsLst>
              <a:lin ang="5400000" scaled="0"/>
            </a:gra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a:off x="2481363" y="4221088"/>
            <a:ext cx="1476194" cy="6012"/>
          </a:xfrm>
          <a:prstGeom prst="straightConnector1">
            <a:avLst/>
          </a:prstGeom>
          <a:ln w="31750" cmpd="sng">
            <a:gradFill>
              <a:gsLst>
                <a:gs pos="0">
                  <a:schemeClr val="accent1">
                    <a:shade val="30000"/>
                    <a:satMod val="115000"/>
                  </a:schemeClr>
                </a:gs>
                <a:gs pos="62000">
                  <a:schemeClr val="accent1">
                    <a:shade val="67500"/>
                    <a:satMod val="115000"/>
                  </a:schemeClr>
                </a:gs>
                <a:gs pos="100000">
                  <a:schemeClr val="accent1">
                    <a:shade val="100000"/>
                    <a:satMod val="115000"/>
                  </a:schemeClr>
                </a:gs>
              </a:gsLst>
              <a:lin ang="5400000" scaled="0"/>
            </a:gra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528610" y="2667450"/>
            <a:ext cx="0" cy="1090636"/>
          </a:xfrm>
          <a:prstGeom prst="straightConnector1">
            <a:avLst/>
          </a:prstGeom>
          <a:ln w="38100" cmpd="sng">
            <a:gradFill>
              <a:gsLst>
                <a:gs pos="0">
                  <a:schemeClr val="accent1">
                    <a:shade val="30000"/>
                    <a:satMod val="115000"/>
                  </a:schemeClr>
                </a:gs>
                <a:gs pos="62000">
                  <a:schemeClr val="accent1">
                    <a:shade val="67500"/>
                    <a:satMod val="115000"/>
                  </a:schemeClr>
                </a:gs>
                <a:gs pos="100000">
                  <a:schemeClr val="accent1">
                    <a:shade val="100000"/>
                    <a:satMod val="115000"/>
                  </a:schemeClr>
                </a:gs>
              </a:gsLst>
              <a:lin ang="5400000" scaled="0"/>
            </a:gradFill>
            <a:headEnd type="triangle"/>
            <a:tailEnd type="triangle"/>
          </a:ln>
          <a:effectLst/>
        </p:spPr>
        <p:style>
          <a:lnRef idx="1">
            <a:schemeClr val="accent1"/>
          </a:lnRef>
          <a:fillRef idx="0">
            <a:schemeClr val="accent1"/>
          </a:fillRef>
          <a:effectRef idx="0">
            <a:schemeClr val="accent1"/>
          </a:effectRef>
          <a:fontRef idx="minor">
            <a:schemeClr val="tx1"/>
          </a:fontRef>
        </p:style>
      </p:cxnSp>
      <p:grpSp>
        <p:nvGrpSpPr>
          <p:cNvPr id="6" name="Group 6"/>
          <p:cNvGrpSpPr/>
          <p:nvPr/>
        </p:nvGrpSpPr>
        <p:grpSpPr>
          <a:xfrm>
            <a:off x="3131840" y="5085184"/>
            <a:ext cx="2444812" cy="1464282"/>
            <a:chOff x="3556000" y="1295400"/>
            <a:chExt cx="2286000" cy="1626980"/>
          </a:xfrm>
        </p:grpSpPr>
        <p:sp>
          <p:nvSpPr>
            <p:cNvPr id="48" name="Rectangle 47"/>
            <p:cNvSpPr/>
            <p:nvPr/>
          </p:nvSpPr>
          <p:spPr>
            <a:xfrm>
              <a:off x="3556000" y="1295400"/>
              <a:ext cx="2286000" cy="420624"/>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1400" b="1" dirty="0" smtClean="0">
                  <a:solidFill>
                    <a:schemeClr val="bg1"/>
                  </a:solidFill>
                  <a:latin typeface="+mj-lt"/>
                  <a:cs typeface="Calibri"/>
                </a:rPr>
                <a:t>Security Operation Center*</a:t>
              </a:r>
              <a:endParaRPr lang="en-US" sz="1400" b="1" dirty="0">
                <a:solidFill>
                  <a:schemeClr val="bg1"/>
                </a:solidFill>
                <a:latin typeface="+mj-lt"/>
                <a:cs typeface="Calibri"/>
              </a:endParaRPr>
            </a:p>
          </p:txBody>
        </p:sp>
        <p:sp>
          <p:nvSpPr>
            <p:cNvPr id="49" name="Rectangle 48"/>
            <p:cNvSpPr/>
            <p:nvPr/>
          </p:nvSpPr>
          <p:spPr>
            <a:xfrm>
              <a:off x="3556000" y="1722412"/>
              <a:ext cx="2286000" cy="1199968"/>
            </a:xfrm>
            <a:prstGeom prst="rect">
              <a:avLst/>
            </a:prstGeom>
            <a:solidFill>
              <a:schemeClr val="bg1"/>
            </a:solidFill>
            <a:ln w="317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4931" indent="-79604">
                <a:buFont typeface="Arial"/>
                <a:buChar char="•"/>
              </a:pPr>
              <a:r>
                <a:rPr lang="en-US" sz="1100" dirty="0" smtClean="0">
                  <a:solidFill>
                    <a:schemeClr val="tx1"/>
                  </a:solidFill>
                  <a:latin typeface="+mj-lt"/>
                  <a:cs typeface="Calibri"/>
                </a:rPr>
                <a:t>Conducts Continuous Monitoring on Live Data Feeds and/or Measure of Measures</a:t>
              </a:r>
            </a:p>
            <a:p>
              <a:pPr marL="264931" indent="-79604">
                <a:buFont typeface="Arial"/>
                <a:buChar char="•"/>
              </a:pPr>
              <a:r>
                <a:rPr lang="en-US" sz="1100" dirty="0" smtClean="0">
                  <a:solidFill>
                    <a:schemeClr val="tx1"/>
                  </a:solidFill>
                  <a:latin typeface="+mj-lt"/>
                  <a:cs typeface="Calibri"/>
                </a:rPr>
                <a:t>Incident notification Consuming Agencies</a:t>
              </a:r>
            </a:p>
            <a:p>
              <a:pPr marL="264931" indent="-79604">
                <a:buFont typeface="Arial"/>
                <a:buChar char="•"/>
              </a:pPr>
              <a:r>
                <a:rPr lang="en-US" sz="1100" dirty="0" smtClean="0">
                  <a:solidFill>
                    <a:schemeClr val="tx1"/>
                  </a:solidFill>
                  <a:latin typeface="+mj-lt"/>
                  <a:cs typeface="Calibri"/>
                </a:rPr>
                <a:t>Perform Forensic activities</a:t>
              </a:r>
              <a:endParaRPr lang="en-US" sz="1100" dirty="0">
                <a:solidFill>
                  <a:schemeClr val="tx1"/>
                </a:solidFill>
                <a:latin typeface="+mj-lt"/>
                <a:cs typeface="Calibri"/>
              </a:endParaRPr>
            </a:p>
          </p:txBody>
        </p:sp>
      </p:grpSp>
      <p:cxnSp>
        <p:nvCxnSpPr>
          <p:cNvPr id="60" name="Elbow Connector 59"/>
          <p:cNvCxnSpPr>
            <a:stCxn id="5" idx="2"/>
          </p:cNvCxnSpPr>
          <p:nvPr/>
        </p:nvCxnSpPr>
        <p:spPr>
          <a:xfrm rot="10800000" flipV="1">
            <a:off x="341147" y="1364208"/>
            <a:ext cx="203963" cy="4657079"/>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23528" y="6381327"/>
            <a:ext cx="2808312"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481363" y="5589240"/>
            <a:ext cx="650477" cy="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9" name="Picture 68" descr="The is the official logo for FedRAM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365104"/>
            <a:ext cx="1631153" cy="1527500"/>
          </a:xfrm>
          <a:prstGeom prst="rect">
            <a:avLst/>
          </a:prstGeom>
        </p:spPr>
      </p:pic>
    </p:spTree>
    <p:custDataLst>
      <p:tags r:id="rId1"/>
    </p:custDataLst>
    <p:extLst>
      <p:ext uri="{BB962C8B-B14F-4D97-AF65-F5344CB8AC3E}">
        <p14:creationId xmlns:p14="http://schemas.microsoft.com/office/powerpoint/2010/main" val="3189375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4"/>
          <p:cNvSpPr txBox="1">
            <a:spLocks noChangeArrowheads="1"/>
          </p:cNvSpPr>
          <p:nvPr/>
        </p:nvSpPr>
        <p:spPr bwMode="auto">
          <a:xfrm>
            <a:off x="683568" y="4293096"/>
            <a:ext cx="1657350" cy="1077218"/>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eaLnBrk="1" hangingPunct="1"/>
            <a:r>
              <a:rPr lang="en-US" sz="1600" dirty="0" smtClean="0"/>
              <a:t>FedRAMP</a:t>
            </a:r>
          </a:p>
          <a:p>
            <a:pPr eaLnBrk="1" hangingPunct="1"/>
            <a:r>
              <a:rPr lang="en-US" sz="1600" dirty="0" smtClean="0"/>
              <a:t>requirements </a:t>
            </a:r>
            <a:r>
              <a:rPr lang="en-US" sz="1600" dirty="0"/>
              <a:t>for </a:t>
            </a:r>
            <a:r>
              <a:rPr lang="en-US" sz="1600" dirty="0" smtClean="0"/>
              <a:t>Provisional Authorization</a:t>
            </a:r>
            <a:endParaRPr lang="en-US" sz="1600" dirty="0"/>
          </a:p>
        </p:txBody>
      </p:sp>
      <p:sp>
        <p:nvSpPr>
          <p:cNvPr id="26627" name="TextBox 23"/>
          <p:cNvSpPr txBox="1">
            <a:spLocks noChangeArrowheads="1"/>
          </p:cNvSpPr>
          <p:nvPr/>
        </p:nvSpPr>
        <p:spPr bwMode="auto">
          <a:xfrm>
            <a:off x="1403648" y="2852936"/>
            <a:ext cx="1800225" cy="1138773"/>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eaLnBrk="1" hangingPunct="1"/>
            <a:r>
              <a:rPr lang="en-US" sz="1600" dirty="0"/>
              <a:t>ISO/IEC 17020 </a:t>
            </a:r>
            <a:endParaRPr lang="en-US" sz="1600" dirty="0" smtClean="0"/>
          </a:p>
          <a:p>
            <a:pPr eaLnBrk="1" hangingPunct="1"/>
            <a:r>
              <a:rPr lang="en-US" sz="2000" dirty="0" smtClean="0"/>
              <a:t>+</a:t>
            </a:r>
            <a:r>
              <a:rPr lang="en-US" sz="1600" dirty="0" smtClean="0"/>
              <a:t> FedRAMP </a:t>
            </a:r>
            <a:r>
              <a:rPr lang="en-US" sz="1600" dirty="0"/>
              <a:t>competency </a:t>
            </a:r>
            <a:r>
              <a:rPr lang="en-US" sz="1600" dirty="0" smtClean="0"/>
              <a:t>requirements</a:t>
            </a:r>
            <a:endParaRPr lang="en-US" sz="1600" dirty="0"/>
          </a:p>
        </p:txBody>
      </p:sp>
      <p:sp>
        <p:nvSpPr>
          <p:cNvPr id="26628" name="TextBox 22"/>
          <p:cNvSpPr txBox="1">
            <a:spLocks noChangeArrowheads="1"/>
          </p:cNvSpPr>
          <p:nvPr/>
        </p:nvSpPr>
        <p:spPr bwMode="auto">
          <a:xfrm>
            <a:off x="2195736" y="1700808"/>
            <a:ext cx="1800225" cy="892552"/>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eaLnBrk="1" hangingPunct="1"/>
            <a:r>
              <a:rPr lang="en-US" sz="1600" dirty="0"/>
              <a:t>ISO/IEC 17011 </a:t>
            </a:r>
            <a:endParaRPr lang="en-US" sz="1600" dirty="0" smtClean="0"/>
          </a:p>
          <a:p>
            <a:pPr eaLnBrk="1" hangingPunct="1"/>
            <a:r>
              <a:rPr lang="en-US" sz="2000" dirty="0" smtClean="0"/>
              <a:t>+</a:t>
            </a:r>
            <a:r>
              <a:rPr lang="en-US" sz="1600" dirty="0" smtClean="0"/>
              <a:t> technical </a:t>
            </a:r>
            <a:r>
              <a:rPr lang="en-US" sz="1600" dirty="0"/>
              <a:t>requirements</a:t>
            </a:r>
          </a:p>
        </p:txBody>
      </p:sp>
      <p:grpSp>
        <p:nvGrpSpPr>
          <p:cNvPr id="2" name="Group 1"/>
          <p:cNvGrpSpPr/>
          <p:nvPr/>
        </p:nvGrpSpPr>
        <p:grpSpPr>
          <a:xfrm>
            <a:off x="1835696" y="1628800"/>
            <a:ext cx="5797550" cy="3976687"/>
            <a:chOff x="1577975" y="1879501"/>
            <a:chExt cx="5797550" cy="3976687"/>
          </a:xfrm>
        </p:grpSpPr>
        <p:sp>
          <p:nvSpPr>
            <p:cNvPr id="26631" name="Pyr2"/>
            <p:cNvSpPr>
              <a:spLocks noEditPoints="1" noChangeArrowheads="1"/>
            </p:cNvSpPr>
            <p:nvPr/>
          </p:nvSpPr>
          <p:spPr bwMode="auto">
            <a:xfrm>
              <a:off x="3081338" y="1879501"/>
              <a:ext cx="2797175" cy="1328737"/>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dirty="0"/>
            </a:p>
          </p:txBody>
        </p:sp>
        <p:sp>
          <p:nvSpPr>
            <p:cNvPr id="26632" name="Pyr3"/>
            <p:cNvSpPr>
              <a:spLocks noEditPoints="1" noChangeArrowheads="1"/>
            </p:cNvSpPr>
            <p:nvPr/>
          </p:nvSpPr>
          <p:spPr bwMode="auto">
            <a:xfrm>
              <a:off x="2336800" y="3208238"/>
              <a:ext cx="4286250" cy="132715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dirty="0"/>
            </a:p>
          </p:txBody>
        </p:sp>
        <p:sp>
          <p:nvSpPr>
            <p:cNvPr id="26633" name="Pyr4"/>
            <p:cNvSpPr>
              <a:spLocks noEditPoints="1" noChangeArrowheads="1"/>
            </p:cNvSpPr>
            <p:nvPr/>
          </p:nvSpPr>
          <p:spPr bwMode="auto">
            <a:xfrm>
              <a:off x="1577975" y="4527451"/>
              <a:ext cx="5797550" cy="1328737"/>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3287 w 21600"/>
                <a:gd name="T13" fmla="*/ 500 h 21600"/>
                <a:gd name="T14" fmla="*/ 17312 w 21600"/>
                <a:gd name="T15" fmla="*/ 21100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dirty="0"/>
            </a:p>
          </p:txBody>
        </p:sp>
        <p:sp>
          <p:nvSpPr>
            <p:cNvPr id="26634" name="Text Box 6"/>
            <p:cNvSpPr txBox="1">
              <a:spLocks noChangeArrowheads="1"/>
            </p:cNvSpPr>
            <p:nvPr/>
          </p:nvSpPr>
          <p:spPr bwMode="auto">
            <a:xfrm>
              <a:off x="3090863" y="4929088"/>
              <a:ext cx="27320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algn="ctr" eaLnBrk="1" hangingPunct="1">
                <a:spcBef>
                  <a:spcPct val="50000"/>
                </a:spcBef>
              </a:pPr>
              <a:r>
                <a:rPr lang="en-US" sz="2000" b="1" dirty="0">
                  <a:latin typeface="Times New Roman" pitchFamily="18" charset="0"/>
                  <a:cs typeface="Times New Roman" pitchFamily="18" charset="0"/>
                </a:rPr>
                <a:t>Cloud Service </a:t>
              </a:r>
              <a:r>
                <a:rPr lang="en-US" sz="2000" b="1" dirty="0" smtClean="0">
                  <a:latin typeface="Times New Roman" pitchFamily="18" charset="0"/>
                  <a:cs typeface="Times New Roman" pitchFamily="18" charset="0"/>
                </a:rPr>
                <a:t>Providers</a:t>
              </a:r>
              <a:endParaRPr lang="en-US" sz="2000" b="1" dirty="0">
                <a:latin typeface="Times New Roman" pitchFamily="18" charset="0"/>
                <a:cs typeface="Times New Roman" pitchFamily="18" charset="0"/>
              </a:endParaRPr>
            </a:p>
          </p:txBody>
        </p:sp>
        <p:sp>
          <p:nvSpPr>
            <p:cNvPr id="26635" name="Text Box 7"/>
            <p:cNvSpPr txBox="1">
              <a:spLocks noChangeArrowheads="1"/>
            </p:cNvSpPr>
            <p:nvPr/>
          </p:nvSpPr>
          <p:spPr bwMode="auto">
            <a:xfrm>
              <a:off x="2771775" y="3354292"/>
              <a:ext cx="33813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algn="ctr" eaLnBrk="1" hangingPunct="1">
                <a:spcBef>
                  <a:spcPts val="0"/>
                </a:spcBef>
              </a:pPr>
              <a:r>
                <a:rPr lang="en-US" sz="2000" b="1" dirty="0" smtClean="0">
                  <a:latin typeface="Times New Roman" pitchFamily="18" charset="0"/>
                  <a:cs typeface="Times New Roman" pitchFamily="18" charset="0"/>
                </a:rPr>
                <a:t>Third Party Assessment Organization (3PAO)</a:t>
              </a:r>
            </a:p>
            <a:p>
              <a:pPr algn="ctr" eaLnBrk="1" hangingPunct="1">
                <a:spcBef>
                  <a:spcPts val="0"/>
                </a:spcBef>
              </a:pPr>
              <a:r>
                <a:rPr lang="en-US" sz="2000" dirty="0" smtClean="0">
                  <a:latin typeface="Times New Roman" pitchFamily="18" charset="0"/>
                  <a:cs typeface="Times New Roman" pitchFamily="18" charset="0"/>
                </a:rPr>
                <a:t>(Inspection Body/ies)</a:t>
              </a:r>
              <a:endParaRPr lang="en-US" sz="2000" i="1" dirty="0">
                <a:latin typeface="Times New Roman" pitchFamily="18" charset="0"/>
                <a:cs typeface="Times New Roman" pitchFamily="18" charset="0"/>
              </a:endParaRPr>
            </a:p>
          </p:txBody>
        </p:sp>
        <p:sp>
          <p:nvSpPr>
            <p:cNvPr id="26636" name="Text Box 8"/>
            <p:cNvSpPr txBox="1">
              <a:spLocks noChangeArrowheads="1"/>
            </p:cNvSpPr>
            <p:nvPr/>
          </p:nvSpPr>
          <p:spPr bwMode="auto">
            <a:xfrm>
              <a:off x="3614738" y="2431951"/>
              <a:ext cx="18081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algn="ctr" eaLnBrk="1" hangingPunct="1">
                <a:spcBef>
                  <a:spcPct val="50000"/>
                </a:spcBef>
              </a:pPr>
              <a:r>
                <a:rPr lang="en-US" sz="2000" b="1" dirty="0">
                  <a:solidFill>
                    <a:schemeClr val="tx2"/>
                  </a:solidFill>
                  <a:latin typeface="Times New Roman" pitchFamily="18" charset="0"/>
                  <a:cs typeface="Times New Roman" pitchFamily="18" charset="0"/>
                </a:rPr>
                <a:t>Accreditor(s)</a:t>
              </a:r>
            </a:p>
          </p:txBody>
        </p:sp>
      </p:grpSp>
      <p:sp>
        <p:nvSpPr>
          <p:cNvPr id="26637" name="TextBox 12"/>
          <p:cNvSpPr txBox="1">
            <a:spLocks noChangeArrowheads="1"/>
          </p:cNvSpPr>
          <p:nvPr/>
        </p:nvSpPr>
        <p:spPr bwMode="auto">
          <a:xfrm>
            <a:off x="7308850" y="1685277"/>
            <a:ext cx="1583630" cy="646331"/>
          </a:xfrm>
          <a:prstGeom prst="rect">
            <a:avLst/>
          </a:prstGeom>
          <a:solidFill>
            <a:schemeClr val="accent1"/>
          </a:solidFill>
          <a:ln w="9525">
            <a:solidFill>
              <a:schemeClr val="tx1"/>
            </a:solidFill>
            <a:miter lim="800000"/>
            <a:headEnd/>
            <a:tailEnd/>
          </a:ln>
        </p:spPr>
        <p:txBody>
          <a:bodyPr wrap="square">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algn="ctr" eaLnBrk="1" hangingPunct="1"/>
            <a:r>
              <a:rPr lang="en-US" b="1" dirty="0" smtClean="0">
                <a:latin typeface="Times New Roman" pitchFamily="18" charset="0"/>
                <a:cs typeface="Times New Roman" pitchFamily="18" charset="0"/>
              </a:rPr>
              <a:t>FedRAMP PMO</a:t>
            </a:r>
            <a:endParaRPr lang="en-US" b="1" dirty="0">
              <a:latin typeface="Times New Roman" pitchFamily="18" charset="0"/>
              <a:cs typeface="Times New Roman" pitchFamily="18" charset="0"/>
            </a:endParaRPr>
          </a:p>
        </p:txBody>
      </p:sp>
      <p:cxnSp>
        <p:nvCxnSpPr>
          <p:cNvPr id="22" name="Straight Arrow Connector 21"/>
          <p:cNvCxnSpPr/>
          <p:nvPr/>
        </p:nvCxnSpPr>
        <p:spPr>
          <a:xfrm>
            <a:off x="5724128" y="1988840"/>
            <a:ext cx="1512887" cy="1588"/>
          </a:xfrm>
          <a:prstGeom prst="straightConnector1">
            <a:avLst/>
          </a:prstGeom>
          <a:ln w="158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639" name="TextBox 25"/>
          <p:cNvSpPr txBox="1">
            <a:spLocks noChangeArrowheads="1"/>
          </p:cNvSpPr>
          <p:nvPr/>
        </p:nvSpPr>
        <p:spPr bwMode="auto">
          <a:xfrm>
            <a:off x="225657" y="5877273"/>
            <a:ext cx="845079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eaLnBrk="1" hangingPunct="1"/>
            <a:endParaRPr lang="en-US" sz="1000" b="1" dirty="0" smtClean="0"/>
          </a:p>
          <a:p>
            <a:pPr eaLnBrk="1" hangingPunct="1"/>
            <a:r>
              <a:rPr lang="en-US" sz="1000" b="1" dirty="0" smtClean="0"/>
              <a:t>ISO/IEC </a:t>
            </a:r>
            <a:r>
              <a:rPr lang="en-US" sz="1000" b="1" dirty="0"/>
              <a:t>17011;  Conformity assessment -- General requirements for accreditation bodies accrediting conformity assessment </a:t>
            </a:r>
            <a:r>
              <a:rPr lang="en-US" sz="1000" b="1" dirty="0" smtClean="0"/>
              <a:t>bodies</a:t>
            </a:r>
          </a:p>
          <a:p>
            <a:pPr eaLnBrk="1" hangingPunct="1"/>
            <a:r>
              <a:rPr lang="en-US" sz="1000" b="1" dirty="0" smtClean="0"/>
              <a:t>ISO/IEC </a:t>
            </a:r>
            <a:r>
              <a:rPr lang="en-US" sz="1000" b="1" dirty="0"/>
              <a:t>17020;  General criteria for the operation of various types of bodies performing </a:t>
            </a:r>
            <a:r>
              <a:rPr lang="en-US" sz="1000" b="1" dirty="0" smtClean="0"/>
              <a:t>inspection</a:t>
            </a:r>
            <a:endParaRPr lang="en-US" sz="900" dirty="0"/>
          </a:p>
        </p:txBody>
      </p:sp>
      <p:sp>
        <p:nvSpPr>
          <p:cNvPr id="26640" name="TextBox 26"/>
          <p:cNvSpPr txBox="1">
            <a:spLocks noChangeArrowheads="1"/>
          </p:cNvSpPr>
          <p:nvPr/>
        </p:nvSpPr>
        <p:spPr bwMode="auto">
          <a:xfrm>
            <a:off x="5868144" y="198884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Futura Book"/>
              </a:defRPr>
            </a:lvl1pPr>
            <a:lvl2pPr marL="742950" indent="-285750" eaLnBrk="0" hangingPunct="0">
              <a:defRPr>
                <a:solidFill>
                  <a:schemeClr val="tx1"/>
                </a:solidFill>
                <a:latin typeface="Futura Book"/>
              </a:defRPr>
            </a:lvl2pPr>
            <a:lvl3pPr marL="1143000" indent="-228600" eaLnBrk="0" hangingPunct="0">
              <a:defRPr>
                <a:solidFill>
                  <a:schemeClr val="tx1"/>
                </a:solidFill>
                <a:latin typeface="Futura Book"/>
              </a:defRPr>
            </a:lvl3pPr>
            <a:lvl4pPr marL="1600200" indent="-228600" eaLnBrk="0" hangingPunct="0">
              <a:defRPr>
                <a:solidFill>
                  <a:schemeClr val="tx1"/>
                </a:solidFill>
                <a:latin typeface="Futura Book"/>
              </a:defRPr>
            </a:lvl4pPr>
            <a:lvl5pPr marL="2057400" indent="-228600" eaLnBrk="0" hangingPunct="0">
              <a:defRPr>
                <a:solidFill>
                  <a:schemeClr val="tx1"/>
                </a:solidFill>
                <a:latin typeface="Futura Book"/>
              </a:defRPr>
            </a:lvl5pPr>
            <a:lvl6pPr marL="2514600" indent="-228600" eaLnBrk="0" fontAlgn="base" hangingPunct="0">
              <a:spcBef>
                <a:spcPct val="0"/>
              </a:spcBef>
              <a:spcAft>
                <a:spcPct val="0"/>
              </a:spcAft>
              <a:defRPr>
                <a:solidFill>
                  <a:schemeClr val="tx1"/>
                </a:solidFill>
                <a:latin typeface="Futura Book"/>
              </a:defRPr>
            </a:lvl6pPr>
            <a:lvl7pPr marL="2971800" indent="-228600" eaLnBrk="0" fontAlgn="base" hangingPunct="0">
              <a:spcBef>
                <a:spcPct val="0"/>
              </a:spcBef>
              <a:spcAft>
                <a:spcPct val="0"/>
              </a:spcAft>
              <a:defRPr>
                <a:solidFill>
                  <a:schemeClr val="tx1"/>
                </a:solidFill>
                <a:latin typeface="Futura Book"/>
              </a:defRPr>
            </a:lvl7pPr>
            <a:lvl8pPr marL="3429000" indent="-228600" eaLnBrk="0" fontAlgn="base" hangingPunct="0">
              <a:spcBef>
                <a:spcPct val="0"/>
              </a:spcBef>
              <a:spcAft>
                <a:spcPct val="0"/>
              </a:spcAft>
              <a:defRPr>
                <a:solidFill>
                  <a:schemeClr val="tx1"/>
                </a:solidFill>
                <a:latin typeface="Futura Book"/>
              </a:defRPr>
            </a:lvl8pPr>
            <a:lvl9pPr marL="3886200" indent="-228600" eaLnBrk="0" fontAlgn="base" hangingPunct="0">
              <a:spcBef>
                <a:spcPct val="0"/>
              </a:spcBef>
              <a:spcAft>
                <a:spcPct val="0"/>
              </a:spcAft>
              <a:defRPr>
                <a:solidFill>
                  <a:schemeClr val="tx1"/>
                </a:solidFill>
                <a:latin typeface="Futura Book"/>
              </a:defRPr>
            </a:lvl9pPr>
          </a:lstStyle>
          <a:p>
            <a:pPr eaLnBrk="1" hangingPunct="1"/>
            <a:r>
              <a:rPr lang="en-US" sz="1400" dirty="0"/>
              <a:t>Oversight &amp;</a:t>
            </a:r>
          </a:p>
          <a:p>
            <a:pPr eaLnBrk="1" hangingPunct="1"/>
            <a:r>
              <a:rPr lang="en-US" sz="1400" dirty="0"/>
              <a:t>Communication</a:t>
            </a:r>
          </a:p>
        </p:txBody>
      </p:sp>
      <p:sp>
        <p:nvSpPr>
          <p:cNvPr id="17" name="Title 1"/>
          <p:cNvSpPr txBox="1">
            <a:spLocks/>
          </p:cNvSpPr>
          <p:nvPr/>
        </p:nvSpPr>
        <p:spPr bwMode="auto">
          <a:xfrm>
            <a:off x="428596" y="428604"/>
            <a:ext cx="8215370" cy="78581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es-ES_tradnl" sz="2400" dirty="0" smtClean="0">
                <a:solidFill>
                  <a:schemeClr val="bg1"/>
                </a:solidFill>
                <a:latin typeface="+mj-lt"/>
                <a:ea typeface="+mj-ea"/>
                <a:cs typeface="+mj-cs"/>
              </a:defRPr>
            </a:lvl1pPr>
            <a:lvl2pPr algn="l" rtl="0" fontAlgn="base">
              <a:spcBef>
                <a:spcPct val="0"/>
              </a:spcBef>
              <a:spcAft>
                <a:spcPct val="0"/>
              </a:spcAft>
              <a:defRPr sz="2800">
                <a:solidFill>
                  <a:schemeClr val="bg1"/>
                </a:solidFill>
                <a:latin typeface="Futura Book" pitchFamily="34" charset="0"/>
              </a:defRPr>
            </a:lvl2pPr>
            <a:lvl3pPr algn="l" rtl="0" fontAlgn="base">
              <a:spcBef>
                <a:spcPct val="0"/>
              </a:spcBef>
              <a:spcAft>
                <a:spcPct val="0"/>
              </a:spcAft>
              <a:defRPr sz="2800">
                <a:solidFill>
                  <a:schemeClr val="bg1"/>
                </a:solidFill>
                <a:latin typeface="Futura Book" pitchFamily="34" charset="0"/>
              </a:defRPr>
            </a:lvl3pPr>
            <a:lvl4pPr algn="l" rtl="0" fontAlgn="base">
              <a:spcBef>
                <a:spcPct val="0"/>
              </a:spcBef>
              <a:spcAft>
                <a:spcPct val="0"/>
              </a:spcAft>
              <a:defRPr sz="2800">
                <a:solidFill>
                  <a:schemeClr val="bg1"/>
                </a:solidFill>
                <a:latin typeface="Futura Book" pitchFamily="34" charset="0"/>
              </a:defRPr>
            </a:lvl4pPr>
            <a:lvl5pPr algn="l" rtl="0" fontAlgn="base">
              <a:spcBef>
                <a:spcPct val="0"/>
              </a:spcBef>
              <a:spcAft>
                <a:spcPct val="0"/>
              </a:spcAft>
              <a:defRPr sz="2800">
                <a:solidFill>
                  <a:schemeClr val="bg1"/>
                </a:solidFill>
                <a:latin typeface="Futura Book" pitchFamily="34" charset="0"/>
              </a:defRPr>
            </a:lvl5pPr>
            <a:lvl6pPr marL="457200" algn="l" rtl="0" fontAlgn="base">
              <a:spcBef>
                <a:spcPct val="0"/>
              </a:spcBef>
              <a:spcAft>
                <a:spcPct val="0"/>
              </a:spcAft>
              <a:defRPr sz="2800">
                <a:solidFill>
                  <a:schemeClr val="bg1"/>
                </a:solidFill>
                <a:latin typeface="Futura Book" pitchFamily="34" charset="0"/>
              </a:defRPr>
            </a:lvl6pPr>
            <a:lvl7pPr marL="914400" algn="l" rtl="0" fontAlgn="base">
              <a:spcBef>
                <a:spcPct val="0"/>
              </a:spcBef>
              <a:spcAft>
                <a:spcPct val="0"/>
              </a:spcAft>
              <a:defRPr sz="2800">
                <a:solidFill>
                  <a:schemeClr val="bg1"/>
                </a:solidFill>
                <a:latin typeface="Futura Book" pitchFamily="34" charset="0"/>
              </a:defRPr>
            </a:lvl7pPr>
            <a:lvl8pPr marL="1371600" algn="l" rtl="0" fontAlgn="base">
              <a:spcBef>
                <a:spcPct val="0"/>
              </a:spcBef>
              <a:spcAft>
                <a:spcPct val="0"/>
              </a:spcAft>
              <a:defRPr sz="2800">
                <a:solidFill>
                  <a:schemeClr val="bg1"/>
                </a:solidFill>
                <a:latin typeface="Futura Book" pitchFamily="34" charset="0"/>
              </a:defRPr>
            </a:lvl8pPr>
            <a:lvl9pPr marL="1828800" algn="l" rtl="0" fontAlgn="base">
              <a:spcBef>
                <a:spcPct val="0"/>
              </a:spcBef>
              <a:spcAft>
                <a:spcPct val="0"/>
              </a:spcAft>
              <a:defRPr sz="2800">
                <a:solidFill>
                  <a:schemeClr val="bg1"/>
                </a:solidFill>
                <a:latin typeface="Futura Book" pitchFamily="34" charset="0"/>
              </a:defRPr>
            </a:lvl9pPr>
          </a:lstStyle>
          <a:p>
            <a:pPr algn="ctr"/>
            <a:r>
              <a:rPr lang="en-US" sz="3200" dirty="0" smtClean="0">
                <a:solidFill>
                  <a:srgbClr val="0A7CB8"/>
                </a:solidFill>
              </a:rPr>
              <a:t>FedRAMP 3PAO Hierarchy</a:t>
            </a:r>
            <a:endParaRPr lang="en-US" sz="3200" dirty="0">
              <a:solidFill>
                <a:srgbClr val="0A7CB8"/>
              </a:solidFill>
            </a:endParaRPr>
          </a:p>
        </p:txBody>
      </p:sp>
      <p:pic>
        <p:nvPicPr>
          <p:cNvPr id="18" name="Picture 17" descr="The is the official logo for FedRAM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425" y="44624"/>
            <a:ext cx="1023079" cy="958067"/>
          </a:xfrm>
          <a:prstGeom prst="rect">
            <a:avLst/>
          </a:prstGeom>
        </p:spPr>
      </p:pic>
      <p:sp>
        <p:nvSpPr>
          <p:cNvPr id="3" name="Slide Number Placeholder 2"/>
          <p:cNvSpPr>
            <a:spLocks noGrp="1"/>
          </p:cNvSpPr>
          <p:nvPr>
            <p:ph type="sldNum" sz="quarter" idx="11"/>
          </p:nvPr>
        </p:nvSpPr>
        <p:spPr/>
        <p:txBody>
          <a:bodyPr/>
          <a:lstStyle/>
          <a:p>
            <a:fld id="{9C581A40-1BC1-409E-AB04-7E97DAC371F2}" type="slidenum">
              <a:rPr lang="es-ES_tradnl" smtClean="0">
                <a:solidFill>
                  <a:schemeClr val="tx1"/>
                </a:solidFill>
              </a:rPr>
              <a:pPr/>
              <a:t>17</a:t>
            </a:fld>
            <a:endParaRPr lang="es-ES_tradnl" dirty="0">
              <a:solidFill>
                <a:schemeClr val="tx1"/>
              </a:solidFill>
            </a:endParaRPr>
          </a:p>
        </p:txBody>
      </p:sp>
    </p:spTree>
    <p:custDataLst>
      <p:tags r:id="rId1"/>
    </p:custDataLst>
    <p:extLst>
      <p:ext uri="{BB962C8B-B14F-4D97-AF65-F5344CB8AC3E}">
        <p14:creationId xmlns:p14="http://schemas.microsoft.com/office/powerpoint/2010/main" val="2711079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a:spLocks noGrp="1"/>
          </p:cNvSpPr>
          <p:nvPr>
            <p:ph type="subTitle" idx="1"/>
          </p:nvPr>
        </p:nvSpPr>
        <p:spPr>
          <a:xfrm>
            <a:off x="381000" y="228600"/>
            <a:ext cx="8392704" cy="748861"/>
          </a:xfrm>
        </p:spPr>
        <p:txBody>
          <a:bodyPr>
            <a:noAutofit/>
          </a:bodyPr>
          <a:lstStyle/>
          <a:p>
            <a:pPr algn="ctr"/>
            <a:r>
              <a:rPr lang="en-US" sz="2200" b="1" dirty="0" smtClean="0">
                <a:solidFill>
                  <a:srgbClr val="0A7CB8"/>
                </a:solidFill>
                <a:latin typeface="+mj-lt"/>
              </a:rPr>
              <a:t>NIST SCO Standards Development Support for Responders: </a:t>
            </a:r>
          </a:p>
          <a:p>
            <a:pPr algn="ctr"/>
            <a:r>
              <a:rPr lang="en-US" sz="2200" b="1" dirty="0" smtClean="0">
                <a:solidFill>
                  <a:srgbClr val="0A7CB8"/>
                </a:solidFill>
                <a:latin typeface="+mj-lt"/>
              </a:rPr>
              <a:t>Fire Service, Law Enforcement, Public Safety, EMS</a:t>
            </a:r>
            <a:endParaRPr lang="en-US" sz="2200" b="1" dirty="0" smtClean="0">
              <a:solidFill>
                <a:srgbClr val="0A7CB8"/>
              </a:solidFill>
            </a:endParaRPr>
          </a:p>
          <a:p>
            <a:endParaRPr lang="en-US" sz="2200" dirty="0"/>
          </a:p>
        </p:txBody>
      </p:sp>
      <p:sp>
        <p:nvSpPr>
          <p:cNvPr id="5" name="Rounded Rectangle 4"/>
          <p:cNvSpPr/>
          <p:nvPr/>
        </p:nvSpPr>
        <p:spPr>
          <a:xfrm>
            <a:off x="110355" y="1295400"/>
            <a:ext cx="2806262" cy="4114800"/>
          </a:xfrm>
          <a:prstGeom prst="roundRect">
            <a:avLst/>
          </a:prstGeom>
          <a:solidFill>
            <a:schemeClr val="bg1"/>
          </a:solidFill>
          <a:ln>
            <a:solidFill>
              <a:srgbClr val="0A7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srgbClr val="0A7CB8"/>
                </a:solidFill>
              </a:rPr>
              <a:t>NIST SCO:</a:t>
            </a:r>
          </a:p>
          <a:p>
            <a:pPr marL="285750" indent="-285750" fontAlgn="auto">
              <a:spcBef>
                <a:spcPts val="0"/>
              </a:spcBef>
              <a:spcAft>
                <a:spcPts val="0"/>
              </a:spcAft>
              <a:buFont typeface="Arial" panose="020B0604020202020204" pitchFamily="34" charset="0"/>
              <a:buChar char="•"/>
            </a:pPr>
            <a:r>
              <a:rPr lang="en-US" dirty="0" smtClean="0">
                <a:solidFill>
                  <a:srgbClr val="0A7CB8"/>
                </a:solidFill>
              </a:rPr>
              <a:t>Creating a community of stakeholders: first responders, manufacturers, NIJ, US Army, NIST, testing laboratories, conformity assessment bodies</a:t>
            </a:r>
          </a:p>
          <a:p>
            <a:pPr marL="285750" indent="-285750" fontAlgn="auto">
              <a:spcBef>
                <a:spcPts val="0"/>
              </a:spcBef>
              <a:spcAft>
                <a:spcPts val="0"/>
              </a:spcAft>
              <a:buFont typeface="Arial" panose="020B0604020202020204" pitchFamily="34" charset="0"/>
              <a:buChar char="•"/>
            </a:pPr>
            <a:r>
              <a:rPr lang="en-US" dirty="0" smtClean="0">
                <a:solidFill>
                  <a:srgbClr val="0A7CB8"/>
                </a:solidFill>
              </a:rPr>
              <a:t>Sharing leadership of task groups developing standards</a:t>
            </a:r>
            <a:endParaRPr lang="en-US" dirty="0">
              <a:solidFill>
                <a:srgbClr val="0A7CB8"/>
              </a:solidFill>
            </a:endParaRPr>
          </a:p>
        </p:txBody>
      </p:sp>
      <p:sp>
        <p:nvSpPr>
          <p:cNvPr id="6" name="Rounded Rectangle 5"/>
          <p:cNvSpPr/>
          <p:nvPr/>
        </p:nvSpPr>
        <p:spPr>
          <a:xfrm>
            <a:off x="3384344" y="1219200"/>
            <a:ext cx="5617772" cy="1676400"/>
          </a:xfrm>
          <a:prstGeom prst="roundRect">
            <a:avLst/>
          </a:prstGeom>
          <a:solidFill>
            <a:schemeClr val="bg1"/>
          </a:solidFill>
          <a:ln>
            <a:solidFill>
              <a:srgbClr val="0A7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srgbClr val="0A7CB8"/>
                </a:solidFill>
              </a:rPr>
              <a:t>National Institute of Justice and US Army</a:t>
            </a:r>
          </a:p>
          <a:p>
            <a:pPr algn="ctr" fontAlgn="auto">
              <a:spcBef>
                <a:spcPts val="0"/>
              </a:spcBef>
              <a:spcAft>
                <a:spcPts val="0"/>
              </a:spcAft>
            </a:pPr>
            <a:endParaRPr lang="en-US" b="1" dirty="0" smtClean="0">
              <a:solidFill>
                <a:srgbClr val="0A7CB8"/>
              </a:solidFill>
            </a:endParaRPr>
          </a:p>
          <a:p>
            <a:pPr marL="285750" indent="-285750" fontAlgn="auto">
              <a:spcBef>
                <a:spcPts val="0"/>
              </a:spcBef>
              <a:spcAft>
                <a:spcPts val="0"/>
              </a:spcAft>
              <a:buFont typeface="Arial" panose="020B0604020202020204" pitchFamily="34" charset="0"/>
              <a:buChar char="•"/>
            </a:pPr>
            <a:r>
              <a:rPr lang="en-US" dirty="0">
                <a:solidFill>
                  <a:srgbClr val="0A7CB8"/>
                </a:solidFill>
              </a:rPr>
              <a:t>ASTM International:  Body armor </a:t>
            </a:r>
            <a:r>
              <a:rPr lang="en-US" dirty="0" smtClean="0">
                <a:solidFill>
                  <a:srgbClr val="0A7CB8"/>
                </a:solidFill>
              </a:rPr>
              <a:t>standards – multiple test methods, guides, and practices.</a:t>
            </a:r>
            <a:endParaRPr lang="en-US" dirty="0">
              <a:solidFill>
                <a:srgbClr val="0A7CB8"/>
              </a:solidFill>
            </a:endParaRPr>
          </a:p>
        </p:txBody>
      </p:sp>
      <p:sp>
        <p:nvSpPr>
          <p:cNvPr id="7" name="Rounded Rectangle 6"/>
          <p:cNvSpPr/>
          <p:nvPr/>
        </p:nvSpPr>
        <p:spPr>
          <a:xfrm>
            <a:off x="3400110" y="3402737"/>
            <a:ext cx="5617772" cy="2845663"/>
          </a:xfrm>
          <a:prstGeom prst="roundRect">
            <a:avLst/>
          </a:prstGeom>
          <a:solidFill>
            <a:schemeClr val="bg1"/>
          </a:solidFill>
          <a:ln>
            <a:solidFill>
              <a:srgbClr val="0A7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srgbClr val="0A7CB8"/>
                </a:solidFill>
              </a:rPr>
              <a:t>InterAgency Board</a:t>
            </a:r>
          </a:p>
          <a:p>
            <a:pPr algn="ctr" fontAlgn="auto">
              <a:spcBef>
                <a:spcPts val="0"/>
              </a:spcBef>
              <a:spcAft>
                <a:spcPts val="0"/>
              </a:spcAft>
            </a:pPr>
            <a:endParaRPr lang="en-US" dirty="0" smtClean="0">
              <a:solidFill>
                <a:srgbClr val="0A7CB8"/>
              </a:solidFill>
            </a:endParaRPr>
          </a:p>
          <a:p>
            <a:pPr marL="285750" indent="-285750" fontAlgn="auto">
              <a:spcBef>
                <a:spcPts val="0"/>
              </a:spcBef>
              <a:spcAft>
                <a:spcPts val="0"/>
              </a:spcAft>
              <a:buFont typeface="Arial" panose="020B0604020202020204" pitchFamily="34" charset="0"/>
              <a:buChar char="•"/>
            </a:pPr>
            <a:r>
              <a:rPr lang="en-US" dirty="0">
                <a:solidFill>
                  <a:srgbClr val="0A7CB8"/>
                </a:solidFill>
              </a:rPr>
              <a:t>ASTM International:  Ballistic-resistant helmets and </a:t>
            </a:r>
            <a:r>
              <a:rPr lang="en-US" dirty="0" smtClean="0">
                <a:solidFill>
                  <a:srgbClr val="0A7CB8"/>
                </a:solidFill>
              </a:rPr>
              <a:t>shields; standardized equipment training program format; robot operator standards; protective gloves for law enforcement and corrections.</a:t>
            </a:r>
          </a:p>
          <a:p>
            <a:pPr fontAlgn="auto">
              <a:spcBef>
                <a:spcPts val="0"/>
              </a:spcBef>
              <a:spcAft>
                <a:spcPts val="0"/>
              </a:spcAft>
            </a:pPr>
            <a:endParaRPr lang="en-US" dirty="0">
              <a:solidFill>
                <a:srgbClr val="0A7CB8"/>
              </a:solidFill>
            </a:endParaRPr>
          </a:p>
          <a:p>
            <a:pPr marL="285750" indent="-285750" fontAlgn="auto">
              <a:spcBef>
                <a:spcPts val="0"/>
              </a:spcBef>
              <a:spcAft>
                <a:spcPts val="0"/>
              </a:spcAft>
              <a:buFont typeface="Arial" panose="020B0604020202020204" pitchFamily="34" charset="0"/>
              <a:buChar char="•"/>
            </a:pPr>
            <a:r>
              <a:rPr lang="en-US" dirty="0">
                <a:solidFill>
                  <a:srgbClr val="0A7CB8"/>
                </a:solidFill>
              </a:rPr>
              <a:t>UL, NFPA:  Tactical operations video cameras, including body worn </a:t>
            </a:r>
            <a:r>
              <a:rPr lang="en-US" dirty="0" smtClean="0">
                <a:solidFill>
                  <a:srgbClr val="0A7CB8"/>
                </a:solidFill>
              </a:rPr>
              <a:t>cameras; personal protective equipment for EMS</a:t>
            </a:r>
            <a:endParaRPr lang="en-US" dirty="0">
              <a:solidFill>
                <a:srgbClr val="0A7CB8"/>
              </a:solidFill>
            </a:endParaRPr>
          </a:p>
        </p:txBody>
      </p:sp>
      <p:cxnSp>
        <p:nvCxnSpPr>
          <p:cNvPr id="8" name="Straight Connector 7"/>
          <p:cNvCxnSpPr>
            <a:stCxn id="5" idx="3"/>
            <a:endCxn id="6" idx="1"/>
          </p:cNvCxnSpPr>
          <p:nvPr/>
        </p:nvCxnSpPr>
        <p:spPr>
          <a:xfrm flipV="1">
            <a:off x="2916617" y="2057400"/>
            <a:ext cx="467727" cy="1295400"/>
          </a:xfrm>
          <a:prstGeom prst="line">
            <a:avLst/>
          </a:prstGeom>
          <a:ln w="15875">
            <a:solidFill>
              <a:srgbClr val="0A7CB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3"/>
            <a:endCxn id="7" idx="1"/>
          </p:cNvCxnSpPr>
          <p:nvPr/>
        </p:nvCxnSpPr>
        <p:spPr>
          <a:xfrm>
            <a:off x="2916617" y="3352800"/>
            <a:ext cx="483493" cy="1472769"/>
          </a:xfrm>
          <a:prstGeom prst="line">
            <a:avLst/>
          </a:prstGeom>
          <a:ln w="15875">
            <a:solidFill>
              <a:srgbClr val="0A7C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519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363" y="1456299"/>
            <a:ext cx="1224520" cy="1302021"/>
          </a:xfrm>
          <a:prstGeom prst="rect">
            <a:avLst/>
          </a:prstGeom>
        </p:spPr>
      </p:pic>
      <p:grpSp>
        <p:nvGrpSpPr>
          <p:cNvPr id="2" name="Group 1"/>
          <p:cNvGrpSpPr/>
          <p:nvPr/>
        </p:nvGrpSpPr>
        <p:grpSpPr>
          <a:xfrm>
            <a:off x="432025" y="1819725"/>
            <a:ext cx="3871913" cy="3381229"/>
            <a:chOff x="3039343" y="756076"/>
            <a:chExt cx="5162550" cy="4508305"/>
          </a:xfrm>
        </p:grpSpPr>
        <p:sp>
          <p:nvSpPr>
            <p:cNvPr id="5" name="Isosceles Triangle 4"/>
            <p:cNvSpPr/>
            <p:nvPr/>
          </p:nvSpPr>
          <p:spPr>
            <a:xfrm>
              <a:off x="3039343" y="756076"/>
              <a:ext cx="5162550" cy="4508305"/>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 name="Straight Connector 8"/>
            <p:cNvCxnSpPr/>
            <p:nvPr/>
          </p:nvCxnSpPr>
          <p:spPr>
            <a:xfrm flipV="1">
              <a:off x="3821388" y="4085569"/>
              <a:ext cx="3598459" cy="7828"/>
            </a:xfrm>
            <a:prstGeom prst="line">
              <a:avLst/>
            </a:prstGeom>
            <a:ln w="28575">
              <a:solidFill>
                <a:schemeClr val="bg1"/>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4563022" y="2721324"/>
              <a:ext cx="2126588" cy="22441"/>
            </a:xfrm>
            <a:prstGeom prst="line">
              <a:avLst/>
            </a:prstGeom>
            <a:ln w="28575">
              <a:solidFill>
                <a:schemeClr val="bg1"/>
              </a:solidFill>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172739" y="1908181"/>
              <a:ext cx="1257300" cy="492443"/>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rPr>
                <a:t>NVLAP</a:t>
              </a:r>
            </a:p>
          </p:txBody>
        </p:sp>
        <p:sp>
          <p:nvSpPr>
            <p:cNvPr id="20" name="TextBox 19"/>
            <p:cNvSpPr txBox="1"/>
            <p:nvPr/>
          </p:nvSpPr>
          <p:spPr>
            <a:xfrm>
              <a:off x="4861217" y="2682441"/>
              <a:ext cx="2193130" cy="861774"/>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rPr>
                <a:t>Testing Laboratory</a:t>
              </a:r>
            </a:p>
          </p:txBody>
        </p:sp>
        <p:sp>
          <p:nvSpPr>
            <p:cNvPr id="21" name="TextBox 20"/>
            <p:cNvSpPr txBox="1"/>
            <p:nvPr/>
          </p:nvSpPr>
          <p:spPr>
            <a:xfrm>
              <a:off x="4515717" y="4379587"/>
              <a:ext cx="2209800" cy="861774"/>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Calibri" panose="020F0502020204030204"/>
                </a:rPr>
                <a:t>Software Products</a:t>
              </a:r>
              <a:endParaRPr lang="en-US" dirty="0">
                <a:solidFill>
                  <a:prstClr val="black"/>
                </a:solidFill>
                <a:latin typeface="Calibri" panose="020F0502020204030204"/>
              </a:endParaRPr>
            </a:p>
          </p:txBody>
        </p:sp>
        <p:sp>
          <p:nvSpPr>
            <p:cNvPr id="22" name="TextBox 21"/>
            <p:cNvSpPr txBox="1"/>
            <p:nvPr/>
          </p:nvSpPr>
          <p:spPr>
            <a:xfrm>
              <a:off x="5088203" y="2218518"/>
              <a:ext cx="1771650" cy="492443"/>
            </a:xfrm>
            <a:prstGeom prst="rect">
              <a:avLst/>
            </a:prstGeom>
            <a:noFill/>
          </p:spPr>
          <p:txBody>
            <a:bodyPr wrap="square" rtlCol="0">
              <a:spAutoFit/>
            </a:bodyPr>
            <a:lstStyle/>
            <a:p>
              <a:pPr fontAlgn="auto">
                <a:spcBef>
                  <a:spcPts val="0"/>
                </a:spcBef>
                <a:spcAft>
                  <a:spcPts val="0"/>
                </a:spcAft>
              </a:pPr>
              <a:r>
                <a:rPr lang="en-US" i="1" dirty="0">
                  <a:solidFill>
                    <a:prstClr val="white"/>
                  </a:solidFill>
                  <a:latin typeface="Calibri" panose="020F0502020204030204"/>
                </a:rPr>
                <a:t>Accredits</a:t>
              </a:r>
            </a:p>
          </p:txBody>
        </p:sp>
        <p:sp>
          <p:nvSpPr>
            <p:cNvPr id="23" name="TextBox 22"/>
            <p:cNvSpPr txBox="1"/>
            <p:nvPr/>
          </p:nvSpPr>
          <p:spPr>
            <a:xfrm>
              <a:off x="4071600" y="3389974"/>
              <a:ext cx="3390900" cy="861774"/>
            </a:xfrm>
            <a:prstGeom prst="rect">
              <a:avLst/>
            </a:prstGeom>
            <a:noFill/>
          </p:spPr>
          <p:txBody>
            <a:bodyPr wrap="square" rtlCol="0">
              <a:spAutoFit/>
            </a:bodyPr>
            <a:lstStyle/>
            <a:p>
              <a:pPr fontAlgn="auto">
                <a:spcBef>
                  <a:spcPts val="0"/>
                </a:spcBef>
                <a:spcAft>
                  <a:spcPts val="0"/>
                </a:spcAft>
              </a:pPr>
              <a:r>
                <a:rPr lang="en-US" i="1" dirty="0">
                  <a:solidFill>
                    <a:prstClr val="white"/>
                  </a:solidFill>
                  <a:latin typeface="Calibri" panose="020F0502020204030204"/>
                </a:rPr>
                <a:t>Performs testing against criteria</a:t>
              </a:r>
            </a:p>
          </p:txBody>
        </p: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807" y="3119135"/>
            <a:ext cx="3696829" cy="524264"/>
          </a:xfrm>
          <a:prstGeom prst="rect">
            <a:avLst/>
          </a:prstGeom>
        </p:spPr>
      </p:pic>
      <p:pic>
        <p:nvPicPr>
          <p:cNvPr id="29"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3807" y="3896789"/>
            <a:ext cx="2459371" cy="738264"/>
          </a:xfrm>
          <a:prstGeom prst="rect">
            <a:avLst/>
          </a:prstGeom>
        </p:spPr>
      </p:pic>
      <p:sp>
        <p:nvSpPr>
          <p:cNvPr id="34" name="Title 1"/>
          <p:cNvSpPr txBox="1">
            <a:spLocks/>
          </p:cNvSpPr>
          <p:nvPr/>
        </p:nvSpPr>
        <p:spPr>
          <a:xfrm>
            <a:off x="296169" y="1022746"/>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300" b="1" dirty="0">
                <a:solidFill>
                  <a:srgbClr val="05646A"/>
                </a:solidFill>
              </a:rPr>
              <a:t>NVLAP IT Accreditation</a:t>
            </a:r>
          </a:p>
        </p:txBody>
      </p:sp>
      <p:sp>
        <p:nvSpPr>
          <p:cNvPr id="37" name="TextBox 36"/>
          <p:cNvSpPr txBox="1"/>
          <p:nvPr/>
        </p:nvSpPr>
        <p:spPr>
          <a:xfrm>
            <a:off x="3332454" y="3229003"/>
            <a:ext cx="1365414" cy="415498"/>
          </a:xfrm>
          <a:prstGeom prst="rect">
            <a:avLst/>
          </a:prstGeom>
          <a:noFill/>
        </p:spPr>
        <p:txBody>
          <a:bodyPr wrap="square" rtlCol="0">
            <a:spAutoFit/>
          </a:bodyPr>
          <a:lstStyle/>
          <a:p>
            <a:pPr algn="ctr" fontAlgn="auto">
              <a:spcBef>
                <a:spcPts val="0"/>
              </a:spcBef>
              <a:spcAft>
                <a:spcPts val="0"/>
              </a:spcAft>
            </a:pPr>
            <a:r>
              <a:rPr lang="en-US" sz="1050" b="1" i="1" dirty="0">
                <a:solidFill>
                  <a:prstClr val="black"/>
                </a:solidFill>
                <a:latin typeface="Calibri" panose="020F0502020204030204"/>
              </a:rPr>
              <a:t>product added to qualified product list </a:t>
            </a:r>
          </a:p>
        </p:txBody>
      </p:sp>
      <p:grpSp>
        <p:nvGrpSpPr>
          <p:cNvPr id="32" name="Group 31"/>
          <p:cNvGrpSpPr/>
          <p:nvPr/>
        </p:nvGrpSpPr>
        <p:grpSpPr>
          <a:xfrm>
            <a:off x="4176589" y="2415305"/>
            <a:ext cx="1048850" cy="2180783"/>
            <a:chOff x="5537451" y="2075010"/>
            <a:chExt cx="1429411" cy="2614087"/>
          </a:xfrm>
        </p:grpSpPr>
        <p:cxnSp>
          <p:nvCxnSpPr>
            <p:cNvPr id="42" name="Straight Arrow Connector 41"/>
            <p:cNvCxnSpPr/>
            <p:nvPr/>
          </p:nvCxnSpPr>
          <p:spPr>
            <a:xfrm flipV="1">
              <a:off x="5562682" y="3714867"/>
              <a:ext cx="1027689" cy="9528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544991" y="4536563"/>
              <a:ext cx="1209165" cy="1452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537451" y="2075010"/>
              <a:ext cx="1429411" cy="2614087"/>
            </a:xfrm>
            <a:prstGeom prst="straightConnector1">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383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a:ext>
            </a:extLst>
          </a:blip>
          <a:stretch>
            <a:fillRect/>
          </a:stretch>
        </p:blipFill>
        <p:spPr>
          <a:xfrm>
            <a:off x="0" y="1163637"/>
            <a:ext cx="9144000" cy="5740117"/>
          </a:xfrm>
        </p:spPr>
      </p:pic>
      <p:sp>
        <p:nvSpPr>
          <p:cNvPr id="7" name="Text Box 2"/>
          <p:cNvSpPr txBox="1">
            <a:spLocks noGrp="1" noChangeArrowheads="1"/>
          </p:cNvSpPr>
          <p:nvPr>
            <p:ph type="title" idx="4294967295"/>
          </p:nvPr>
        </p:nvSpPr>
        <p:spPr bwMode="auto">
          <a:xfrm>
            <a:off x="0" y="598378"/>
            <a:ext cx="8458200" cy="646331"/>
          </a:xfrm>
          <a:prstGeom prst="rect">
            <a:avLst/>
          </a:prstGeom>
          <a:noFill/>
          <a:ln w="9525">
            <a:noFill/>
            <a:miter lim="800000"/>
            <a:headEnd/>
            <a:tailEnd/>
          </a:ln>
        </p:spPr>
        <p:txBody>
          <a:bodyPr>
            <a:spAutoFit/>
          </a:bodyPr>
          <a:lstStyle/>
          <a:p>
            <a:pPr eaLnBrk="0" hangingPunct="0"/>
            <a:r>
              <a:rPr lang="en-US" sz="3600" b="1" dirty="0" smtClean="0">
                <a:solidFill>
                  <a:schemeClr val="tx1">
                    <a:lumMod val="65000"/>
                    <a:lumOff val="35000"/>
                  </a:schemeClr>
                </a:solidFill>
                <a:latin typeface="+mj-lt"/>
                <a:cs typeface="Arial" pitchFamily="34" charset="0"/>
              </a:rPr>
              <a:t>Did you know…</a:t>
            </a:r>
            <a:r>
              <a:rPr lang="en-US" sz="3600" b="1" dirty="0">
                <a:solidFill>
                  <a:schemeClr val="tx1">
                    <a:lumMod val="65000"/>
                    <a:lumOff val="35000"/>
                  </a:schemeClr>
                </a:solidFill>
                <a:latin typeface="+mj-lt"/>
              </a:rPr>
              <a:t>		</a:t>
            </a:r>
          </a:p>
        </p:txBody>
      </p:sp>
      <p:sp>
        <p:nvSpPr>
          <p:cNvPr id="2" name="TextBox 1"/>
          <p:cNvSpPr txBox="1"/>
          <p:nvPr/>
        </p:nvSpPr>
        <p:spPr>
          <a:xfrm>
            <a:off x="5724150" y="1278320"/>
            <a:ext cx="3648475" cy="954107"/>
          </a:xfrm>
          <a:prstGeom prst="rect">
            <a:avLst/>
          </a:prstGeom>
          <a:noFill/>
        </p:spPr>
        <p:txBody>
          <a:bodyPr wrap="square" rtlCol="0">
            <a:spAutoFit/>
          </a:bodyPr>
          <a:lstStyle/>
          <a:p>
            <a:r>
              <a:rPr lang="en-US" sz="2800" b="1" dirty="0">
                <a:solidFill>
                  <a:schemeClr val="bg1"/>
                </a:solidFill>
              </a:rPr>
              <a:t>80% of global merchandise trade</a:t>
            </a:r>
          </a:p>
        </p:txBody>
      </p:sp>
      <p:sp>
        <p:nvSpPr>
          <p:cNvPr id="3" name="TextBox 2"/>
          <p:cNvSpPr txBox="1"/>
          <p:nvPr/>
        </p:nvSpPr>
        <p:spPr>
          <a:xfrm>
            <a:off x="7644400" y="6660118"/>
            <a:ext cx="1920250" cy="215444"/>
          </a:xfrm>
          <a:prstGeom prst="rect">
            <a:avLst/>
          </a:prstGeom>
          <a:noFill/>
        </p:spPr>
        <p:txBody>
          <a:bodyPr wrap="square" rtlCol="0">
            <a:spAutoFit/>
          </a:bodyPr>
          <a:lstStyle/>
          <a:p>
            <a:r>
              <a:rPr lang="en-US" sz="800" dirty="0" err="1" smtClean="0">
                <a:solidFill>
                  <a:schemeClr val="tx1">
                    <a:lumMod val="65000"/>
                    <a:lumOff val="35000"/>
                  </a:schemeClr>
                </a:solidFill>
              </a:rPr>
              <a:t>Faraways</a:t>
            </a:r>
            <a:r>
              <a:rPr lang="en-US" sz="800" dirty="0" smtClean="0">
                <a:solidFill>
                  <a:schemeClr val="tx1">
                    <a:lumMod val="65000"/>
                    <a:lumOff val="35000"/>
                  </a:schemeClr>
                </a:solidFill>
              </a:rPr>
              <a:t>/</a:t>
            </a:r>
            <a:r>
              <a:rPr lang="en-US" sz="800" dirty="0" err="1" smtClean="0">
                <a:solidFill>
                  <a:schemeClr val="tx1">
                    <a:lumMod val="65000"/>
                    <a:lumOff val="35000"/>
                  </a:schemeClr>
                </a:solidFill>
              </a:rPr>
              <a:t>shutterstock</a:t>
            </a:r>
            <a:endParaRPr lang="en-US" sz="800" dirty="0">
              <a:solidFill>
                <a:schemeClr val="tx1">
                  <a:lumMod val="65000"/>
                  <a:lumOff val="35000"/>
                </a:schemeClr>
              </a:solidFill>
            </a:endParaRPr>
          </a:p>
        </p:txBody>
      </p:sp>
      <p:sp>
        <p:nvSpPr>
          <p:cNvPr id="4" name="Slide Number Placeholder 3"/>
          <p:cNvSpPr>
            <a:spLocks noGrp="1"/>
          </p:cNvSpPr>
          <p:nvPr>
            <p:ph type="sldNum" sz="quarter" idx="11"/>
          </p:nvPr>
        </p:nvSpPr>
        <p:spPr/>
        <p:txBody>
          <a:bodyPr/>
          <a:lstStyle/>
          <a:p>
            <a:pPr>
              <a:defRPr/>
            </a:pPr>
            <a:fld id="{B406A872-670A-45C2-81FC-3F0E2D15FD5D}" type="slidenum">
              <a:rPr lang="es-ES_tradnl" smtClean="0"/>
              <a:pPr>
                <a:defRPr/>
              </a:pPr>
              <a:t>2</a:t>
            </a:fld>
            <a:endParaRPr lang="es-ES_tradnl" dirty="0"/>
          </a:p>
        </p:txBody>
      </p:sp>
    </p:spTree>
    <p:extLst>
      <p:ext uri="{BB962C8B-B14F-4D97-AF65-F5344CB8AC3E}">
        <p14:creationId xmlns:p14="http://schemas.microsoft.com/office/powerpoint/2010/main" val="27486929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35459" y="960607"/>
            <a:ext cx="1610855" cy="683677"/>
          </a:xfrm>
          <a:prstGeom prst="rect">
            <a:avLst/>
          </a:prstGeom>
        </p:spPr>
      </p:pic>
      <p:pic>
        <p:nvPicPr>
          <p:cNvPr id="8" name="Picture 7"/>
          <p:cNvPicPr>
            <a:picLocks noChangeAspect="1"/>
          </p:cNvPicPr>
          <p:nvPr/>
        </p:nvPicPr>
        <p:blipFill>
          <a:blip r:embed="rId4"/>
          <a:stretch>
            <a:fillRect/>
          </a:stretch>
        </p:blipFill>
        <p:spPr>
          <a:xfrm>
            <a:off x="7068714" y="1107882"/>
            <a:ext cx="1947123" cy="644048"/>
          </a:xfrm>
          <a:prstGeom prst="rect">
            <a:avLst/>
          </a:prstGeom>
        </p:spPr>
      </p:pic>
      <p:pic>
        <p:nvPicPr>
          <p:cNvPr id="9" name="Picture 8"/>
          <p:cNvPicPr>
            <a:picLocks noChangeAspect="1"/>
          </p:cNvPicPr>
          <p:nvPr/>
        </p:nvPicPr>
        <p:blipFill>
          <a:blip r:embed="rId5"/>
          <a:stretch>
            <a:fillRect/>
          </a:stretch>
        </p:blipFill>
        <p:spPr>
          <a:xfrm>
            <a:off x="7656218" y="2078733"/>
            <a:ext cx="937907" cy="933739"/>
          </a:xfrm>
          <a:prstGeom prst="rect">
            <a:avLst/>
          </a:prstGeom>
        </p:spPr>
      </p:pic>
      <p:pic>
        <p:nvPicPr>
          <p:cNvPr id="10" name="Picture 9"/>
          <p:cNvPicPr>
            <a:picLocks noChangeAspect="1"/>
          </p:cNvPicPr>
          <p:nvPr/>
        </p:nvPicPr>
        <p:blipFill>
          <a:blip r:embed="rId6"/>
          <a:stretch>
            <a:fillRect/>
          </a:stretch>
        </p:blipFill>
        <p:spPr>
          <a:xfrm>
            <a:off x="906063" y="4751048"/>
            <a:ext cx="1009484" cy="1009484"/>
          </a:xfrm>
          <a:prstGeom prst="rect">
            <a:avLst/>
          </a:prstGeom>
        </p:spPr>
      </p:pic>
      <p:pic>
        <p:nvPicPr>
          <p:cNvPr id="11" name="Picture 10"/>
          <p:cNvPicPr>
            <a:picLocks noChangeAspect="1"/>
          </p:cNvPicPr>
          <p:nvPr/>
        </p:nvPicPr>
        <p:blipFill>
          <a:blip r:embed="rId7"/>
          <a:stretch>
            <a:fillRect/>
          </a:stretch>
        </p:blipFill>
        <p:spPr>
          <a:xfrm>
            <a:off x="730086" y="2330774"/>
            <a:ext cx="1023721" cy="895756"/>
          </a:xfrm>
          <a:prstGeom prst="rect">
            <a:avLst/>
          </a:prstGeom>
        </p:spPr>
      </p:pic>
      <p:pic>
        <p:nvPicPr>
          <p:cNvPr id="3" name="Picture 2"/>
          <p:cNvPicPr>
            <a:picLocks noChangeAspect="1"/>
          </p:cNvPicPr>
          <p:nvPr/>
        </p:nvPicPr>
        <p:blipFill>
          <a:blip r:embed="rId8"/>
          <a:stretch>
            <a:fillRect/>
          </a:stretch>
        </p:blipFill>
        <p:spPr>
          <a:xfrm>
            <a:off x="2093698" y="1915392"/>
            <a:ext cx="4682134" cy="3191533"/>
          </a:xfrm>
          <a:prstGeom prst="rect">
            <a:avLst/>
          </a:prstGeom>
        </p:spPr>
      </p:pic>
      <p:pic>
        <p:nvPicPr>
          <p:cNvPr id="4" name="Picture 3"/>
          <p:cNvPicPr>
            <a:picLocks noChangeAspect="1"/>
          </p:cNvPicPr>
          <p:nvPr/>
        </p:nvPicPr>
        <p:blipFill>
          <a:blip r:embed="rId9"/>
          <a:stretch>
            <a:fillRect/>
          </a:stretch>
        </p:blipFill>
        <p:spPr>
          <a:xfrm>
            <a:off x="3648989" y="1236687"/>
            <a:ext cx="1229852" cy="386438"/>
          </a:xfrm>
          <a:prstGeom prst="rect">
            <a:avLst/>
          </a:prstGeom>
        </p:spPr>
      </p:pic>
      <p:pic>
        <p:nvPicPr>
          <p:cNvPr id="6" name="Picture 5"/>
          <p:cNvPicPr>
            <a:picLocks noChangeAspect="1"/>
          </p:cNvPicPr>
          <p:nvPr/>
        </p:nvPicPr>
        <p:blipFill>
          <a:blip r:embed="rId10"/>
          <a:stretch>
            <a:fillRect/>
          </a:stretch>
        </p:blipFill>
        <p:spPr>
          <a:xfrm>
            <a:off x="324992" y="3453682"/>
            <a:ext cx="1012221" cy="1012221"/>
          </a:xfrm>
          <a:prstGeom prst="rect">
            <a:avLst/>
          </a:prstGeom>
        </p:spPr>
      </p:pic>
      <p:pic>
        <p:nvPicPr>
          <p:cNvPr id="12" name="Picture 11"/>
          <p:cNvPicPr>
            <a:picLocks noChangeAspect="1"/>
          </p:cNvPicPr>
          <p:nvPr/>
        </p:nvPicPr>
        <p:blipFill>
          <a:blip r:embed="rId11"/>
          <a:stretch>
            <a:fillRect/>
          </a:stretch>
        </p:blipFill>
        <p:spPr>
          <a:xfrm>
            <a:off x="7559384" y="4899861"/>
            <a:ext cx="1360715" cy="905494"/>
          </a:xfrm>
          <a:prstGeom prst="rect">
            <a:avLst/>
          </a:prstGeom>
        </p:spPr>
      </p:pic>
      <p:pic>
        <p:nvPicPr>
          <p:cNvPr id="13" name="Picture 12"/>
          <p:cNvPicPr>
            <a:picLocks noChangeAspect="1"/>
          </p:cNvPicPr>
          <p:nvPr/>
        </p:nvPicPr>
        <p:blipFill>
          <a:blip r:embed="rId12"/>
          <a:stretch>
            <a:fillRect/>
          </a:stretch>
        </p:blipFill>
        <p:spPr>
          <a:xfrm>
            <a:off x="5351045" y="5108486"/>
            <a:ext cx="857250" cy="835819"/>
          </a:xfrm>
          <a:prstGeom prst="rect">
            <a:avLst/>
          </a:prstGeom>
        </p:spPr>
      </p:pic>
      <p:pic>
        <p:nvPicPr>
          <p:cNvPr id="14" name="Picture 13"/>
          <p:cNvPicPr>
            <a:picLocks noChangeAspect="1"/>
          </p:cNvPicPr>
          <p:nvPr/>
        </p:nvPicPr>
        <p:blipFill>
          <a:blip r:embed="rId13"/>
          <a:stretch>
            <a:fillRect/>
          </a:stretch>
        </p:blipFill>
        <p:spPr>
          <a:xfrm>
            <a:off x="8123489" y="3318253"/>
            <a:ext cx="796610" cy="862994"/>
          </a:xfrm>
          <a:prstGeom prst="rect">
            <a:avLst/>
          </a:prstGeom>
        </p:spPr>
      </p:pic>
      <p:pic>
        <p:nvPicPr>
          <p:cNvPr id="15" name="Picture 14"/>
          <p:cNvPicPr>
            <a:picLocks noChangeAspect="1"/>
          </p:cNvPicPr>
          <p:nvPr/>
        </p:nvPicPr>
        <p:blipFill>
          <a:blip r:embed="rId14"/>
          <a:stretch>
            <a:fillRect/>
          </a:stretch>
        </p:blipFill>
        <p:spPr>
          <a:xfrm>
            <a:off x="5287879" y="987236"/>
            <a:ext cx="1257300" cy="607219"/>
          </a:xfrm>
          <a:prstGeom prst="rect">
            <a:avLst/>
          </a:prstGeom>
        </p:spPr>
      </p:pic>
      <p:pic>
        <p:nvPicPr>
          <p:cNvPr id="16" name="Picture 15"/>
          <p:cNvPicPr>
            <a:picLocks noChangeAspect="1"/>
          </p:cNvPicPr>
          <p:nvPr/>
        </p:nvPicPr>
        <p:blipFill>
          <a:blip r:embed="rId15"/>
          <a:stretch>
            <a:fillRect/>
          </a:stretch>
        </p:blipFill>
        <p:spPr>
          <a:xfrm>
            <a:off x="3114781" y="5152105"/>
            <a:ext cx="1319984" cy="748581"/>
          </a:xfrm>
          <a:prstGeom prst="rect">
            <a:avLst/>
          </a:prstGeom>
        </p:spPr>
      </p:pic>
      <p:pic>
        <p:nvPicPr>
          <p:cNvPr id="17" name="Picture 16"/>
          <p:cNvPicPr>
            <a:picLocks noChangeAspect="1"/>
          </p:cNvPicPr>
          <p:nvPr/>
        </p:nvPicPr>
        <p:blipFill>
          <a:blip r:embed="rId16"/>
          <a:stretch>
            <a:fillRect/>
          </a:stretch>
        </p:blipFill>
        <p:spPr>
          <a:xfrm>
            <a:off x="417141" y="1161709"/>
            <a:ext cx="1157590" cy="753683"/>
          </a:xfrm>
          <a:prstGeom prst="rect">
            <a:avLst/>
          </a:prstGeom>
        </p:spPr>
      </p:pic>
    </p:spTree>
    <p:extLst>
      <p:ext uri="{BB962C8B-B14F-4D97-AF65-F5344CB8AC3E}">
        <p14:creationId xmlns:p14="http://schemas.microsoft.com/office/powerpoint/2010/main" val="3128566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59089"/>
          </a:xfrm>
        </p:spPr>
        <p:txBody>
          <a:bodyPr>
            <a:normAutofit/>
          </a:bodyPr>
          <a:lstStyle/>
          <a:p>
            <a:r>
              <a:rPr lang="en-US" b="1" dirty="0" smtClean="0">
                <a:solidFill>
                  <a:srgbClr val="0070C0"/>
                </a:solidFill>
                <a:latin typeface="+mn-lt"/>
              </a:rPr>
              <a:t>Example: </a:t>
            </a:r>
            <a:r>
              <a:rPr lang="en-US" b="1" dirty="0" smtClean="0">
                <a:solidFill>
                  <a:srgbClr val="0070C0"/>
                </a:solidFill>
                <a:latin typeface="+mn-lt"/>
              </a:rPr>
              <a:t>Stevens Institute, NJ</a:t>
            </a:r>
            <a:endParaRPr lang="en-US" b="1" dirty="0">
              <a:solidFill>
                <a:srgbClr val="0070C0"/>
              </a:solidFill>
              <a:latin typeface="+mn-lt"/>
            </a:endParaRPr>
          </a:p>
        </p:txBody>
      </p:sp>
      <p:sp>
        <p:nvSpPr>
          <p:cNvPr id="3" name="Content Placeholder 2"/>
          <p:cNvSpPr>
            <a:spLocks noGrp="1"/>
          </p:cNvSpPr>
          <p:nvPr>
            <p:ph idx="1"/>
          </p:nvPr>
        </p:nvSpPr>
        <p:spPr>
          <a:xfrm>
            <a:off x="628650" y="1890184"/>
            <a:ext cx="7886700" cy="3945467"/>
          </a:xfrm>
        </p:spPr>
        <p:txBody>
          <a:bodyPr>
            <a:noAutofit/>
          </a:bodyPr>
          <a:lstStyle/>
          <a:p>
            <a:pPr marL="0" indent="0">
              <a:buNone/>
            </a:pPr>
            <a:r>
              <a:rPr lang="en-US" sz="1950" b="1" dirty="0"/>
              <a:t>Stevens Institute of Technology, College of Arts and Letters </a:t>
            </a:r>
            <a:endParaRPr lang="en-US" sz="1950" b="1" dirty="0"/>
          </a:p>
          <a:p>
            <a:pPr marL="0" indent="0">
              <a:buNone/>
            </a:pPr>
            <a:r>
              <a:rPr lang="en-US" sz="1950" dirty="0"/>
              <a:t>Design for Standardization: Standards Education from the Classroom to Everyday Practice</a:t>
            </a:r>
          </a:p>
          <a:p>
            <a:pPr marL="0" indent="0">
              <a:buNone/>
            </a:pPr>
            <a:endParaRPr lang="en-US" sz="900" dirty="0"/>
          </a:p>
          <a:p>
            <a:pPr marL="0" indent="0">
              <a:buNone/>
            </a:pPr>
            <a:r>
              <a:rPr lang="en-US" sz="1950" dirty="0"/>
              <a:t>To create an upper-level </a:t>
            </a:r>
            <a:r>
              <a:rPr lang="en-US" sz="1950" dirty="0"/>
              <a:t>undergrad </a:t>
            </a:r>
            <a:r>
              <a:rPr lang="en-US" sz="1950" dirty="0"/>
              <a:t>course, </a:t>
            </a:r>
            <a:r>
              <a:rPr lang="en-US" sz="1950" dirty="0"/>
              <a:t>“Standards </a:t>
            </a:r>
            <a:r>
              <a:rPr lang="en-US" sz="1950" dirty="0"/>
              <a:t>and </a:t>
            </a:r>
            <a:r>
              <a:rPr lang="en-US" sz="1950" dirty="0"/>
              <a:t>Society”, offered </a:t>
            </a:r>
            <a:r>
              <a:rPr lang="en-US" sz="1950" dirty="0"/>
              <a:t>through Stevens’ Program in Science and Technology </a:t>
            </a:r>
            <a:r>
              <a:rPr lang="en-US" sz="1950" dirty="0"/>
              <a:t>Studies.  </a:t>
            </a:r>
          </a:p>
          <a:p>
            <a:pPr marL="0" indent="0">
              <a:buNone/>
            </a:pPr>
            <a:r>
              <a:rPr lang="en-US" sz="1950" dirty="0"/>
              <a:t>T</a:t>
            </a:r>
            <a:r>
              <a:rPr lang="en-US" sz="1950" dirty="0"/>
              <a:t>o </a:t>
            </a:r>
            <a:r>
              <a:rPr lang="en-US" sz="1950" dirty="0"/>
              <a:t>develop content modules </a:t>
            </a:r>
            <a:r>
              <a:rPr lang="en-US" sz="1950" dirty="0"/>
              <a:t>for the </a:t>
            </a:r>
            <a:r>
              <a:rPr lang="en-US" sz="1950" dirty="0"/>
              <a:t>Institute’s “Design Spine” in the Schafer School of Engineering and Science.  </a:t>
            </a:r>
            <a:r>
              <a:rPr lang="en-US" sz="1950" dirty="0"/>
              <a:t>The </a:t>
            </a:r>
            <a:r>
              <a:rPr lang="en-US" sz="1950" dirty="0"/>
              <a:t>Design Spine is a sequence of </a:t>
            </a:r>
            <a:r>
              <a:rPr lang="en-US" sz="1950" dirty="0"/>
              <a:t>eight courses </a:t>
            </a:r>
            <a:r>
              <a:rPr lang="en-US" sz="1950" dirty="0"/>
              <a:t>for engineering majors, through which students develop a set of competencies in creative thinking, problem solving, teamwork, economics of engineering, project management, communication skills, ethics, environmental awareness, and system </a:t>
            </a:r>
            <a:r>
              <a:rPr lang="en-US" sz="1950" dirty="0"/>
              <a:t>thinking.</a:t>
            </a:r>
            <a:endParaRPr lang="en-US" sz="1950" dirty="0"/>
          </a:p>
        </p:txBody>
      </p:sp>
      <p:sp>
        <p:nvSpPr>
          <p:cNvPr id="4" name="Slide Number Placeholder 3"/>
          <p:cNvSpPr>
            <a:spLocks noGrp="1"/>
          </p:cNvSpPr>
          <p:nvPr>
            <p:ph type="sldNum" sz="quarter" idx="12"/>
          </p:nvPr>
        </p:nvSpPr>
        <p:spPr/>
        <p:txBody>
          <a:bodyPr/>
          <a:lstStyle/>
          <a:p>
            <a:fld id="{AA0CD173-7756-4238-9086-BAF4424C3D1C}" type="slidenum">
              <a:rPr lang="en-US" smtClean="0"/>
              <a:t>21</a:t>
            </a:fld>
            <a:endParaRPr lang="en-US" dirty="0"/>
          </a:p>
        </p:txBody>
      </p:sp>
      <p:pic>
        <p:nvPicPr>
          <p:cNvPr id="5" name="Picture 4"/>
          <p:cNvPicPr>
            <a:picLocks noChangeAspect="1"/>
          </p:cNvPicPr>
          <p:nvPr/>
        </p:nvPicPr>
        <p:blipFill>
          <a:blip r:embed="rId3"/>
          <a:stretch>
            <a:fillRect/>
          </a:stretch>
        </p:blipFill>
        <p:spPr>
          <a:xfrm>
            <a:off x="7069195" y="1168800"/>
            <a:ext cx="1610855" cy="683677"/>
          </a:xfrm>
          <a:prstGeom prst="rect">
            <a:avLst/>
          </a:prstGeom>
        </p:spPr>
      </p:pic>
    </p:spTree>
    <p:extLst>
      <p:ext uri="{BB962C8B-B14F-4D97-AF65-F5344CB8AC3E}">
        <p14:creationId xmlns:p14="http://schemas.microsoft.com/office/powerpoint/2010/main" val="3636255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5276" y="979024"/>
            <a:ext cx="7259089" cy="4530236"/>
          </a:xfrm>
        </p:spPr>
        <p:txBody>
          <a:bodyPr/>
          <a:lstStyle/>
          <a:p>
            <a:r>
              <a:rPr lang="en-US" sz="3000" b="1" dirty="0">
                <a:solidFill>
                  <a:srgbClr val="05646A"/>
                </a:solidFill>
                <a:latin typeface="+mj-lt"/>
              </a:rPr>
              <a:t>Standards Training for Government Agencies</a:t>
            </a:r>
          </a:p>
          <a:p>
            <a:endParaRPr lang="en-US" sz="2100" b="1" dirty="0">
              <a:solidFill>
                <a:schemeClr val="accent4">
                  <a:lumMod val="75000"/>
                </a:schemeClr>
              </a:solidFill>
            </a:endParaRPr>
          </a:p>
          <a:p>
            <a:endParaRPr lang="en-US" sz="2100" b="1" dirty="0">
              <a:solidFill>
                <a:schemeClr val="accent4">
                  <a:lumMod val="75000"/>
                </a:schemeClr>
              </a:solidFill>
            </a:endParaRPr>
          </a:p>
          <a:p>
            <a:endParaRPr lang="en-US" sz="2100" b="1" dirty="0"/>
          </a:p>
        </p:txBody>
      </p:sp>
      <p:graphicFrame>
        <p:nvGraphicFramePr>
          <p:cNvPr id="2" name="Diagram 1"/>
          <p:cNvGraphicFramePr/>
          <p:nvPr>
            <p:extLst>
              <p:ext uri="{D42A27DB-BD31-4B8C-83A1-F6EECF244321}">
                <p14:modId xmlns:p14="http://schemas.microsoft.com/office/powerpoint/2010/main" val="1487357854"/>
              </p:ext>
            </p:extLst>
          </p:nvPr>
        </p:nvGraphicFramePr>
        <p:xfrm>
          <a:off x="1485900" y="1885950"/>
          <a:ext cx="5715000" cy="3752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18109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5276" y="979024"/>
            <a:ext cx="8758705" cy="510686"/>
          </a:xfrm>
        </p:spPr>
        <p:txBody>
          <a:bodyPr>
            <a:normAutofit/>
          </a:bodyPr>
          <a:lstStyle/>
          <a:p>
            <a:r>
              <a:rPr lang="en-US" sz="3000" b="1" dirty="0">
                <a:solidFill>
                  <a:srgbClr val="0070C0"/>
                </a:solidFill>
              </a:rPr>
              <a:t>Standards Training for Government Agencies</a:t>
            </a:r>
            <a:endParaRPr lang="en-US" sz="2100" b="1" dirty="0">
              <a:solidFill>
                <a:schemeClr val="accent4">
                  <a:lumMod val="75000"/>
                </a:schemeClr>
              </a:solidFill>
            </a:endParaRPr>
          </a:p>
          <a:p>
            <a:endParaRPr lang="en-US" sz="2100" b="1" dirty="0"/>
          </a:p>
        </p:txBody>
      </p:sp>
      <p:graphicFrame>
        <p:nvGraphicFramePr>
          <p:cNvPr id="2" name="Diagram 1"/>
          <p:cNvGraphicFramePr/>
          <p:nvPr>
            <p:extLst/>
          </p:nvPr>
        </p:nvGraphicFramePr>
        <p:xfrm>
          <a:off x="408214" y="1942061"/>
          <a:ext cx="8034746" cy="3479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75841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pPr eaLnBrk="1" hangingPunct="1">
              <a:lnSpc>
                <a:spcPct val="100000"/>
              </a:lnSpc>
              <a:spcBef>
                <a:spcPts val="0"/>
              </a:spcBef>
              <a:defRPr/>
            </a:pPr>
            <a:r>
              <a:rPr lang="en-US" sz="3200" dirty="0" smtClean="0">
                <a:solidFill>
                  <a:srgbClr val="0A7CB8"/>
                </a:solidFill>
              </a:rPr>
              <a:t>Overview of NIST and the </a:t>
            </a:r>
          </a:p>
          <a:p>
            <a:pPr eaLnBrk="1" hangingPunct="1">
              <a:lnSpc>
                <a:spcPct val="100000"/>
              </a:lnSpc>
              <a:spcBef>
                <a:spcPts val="0"/>
              </a:spcBef>
              <a:defRPr/>
            </a:pPr>
            <a:r>
              <a:rPr lang="en-US" sz="3200" dirty="0" smtClean="0">
                <a:solidFill>
                  <a:srgbClr val="0A7CB8"/>
                </a:solidFill>
              </a:rPr>
              <a:t>Standards Coordination Office</a:t>
            </a:r>
          </a:p>
          <a:p>
            <a:endParaRPr lang="en-US" sz="2000" dirty="0" smtClean="0">
              <a:solidFill>
                <a:schemeClr val="tx1">
                  <a:lumMod val="50000"/>
                  <a:lumOff val="50000"/>
                </a:schemeClr>
              </a:solidFill>
            </a:endParaRPr>
          </a:p>
          <a:p>
            <a:pPr eaLnBrk="1" hangingPunct="1">
              <a:lnSpc>
                <a:spcPct val="100000"/>
              </a:lnSpc>
              <a:spcBef>
                <a:spcPts val="0"/>
              </a:spcBef>
              <a:defRPr/>
            </a:pPr>
            <a:endParaRPr lang="en-US" sz="900" spc="-150" dirty="0" smtClean="0">
              <a:solidFill>
                <a:srgbClr val="0A7CB8"/>
              </a:solidFill>
            </a:endParaRPr>
          </a:p>
          <a:p>
            <a:pPr eaLnBrk="1" hangingPunct="1">
              <a:lnSpc>
                <a:spcPct val="100000"/>
              </a:lnSpc>
              <a:spcBef>
                <a:spcPts val="0"/>
              </a:spcBef>
              <a:defRPr/>
            </a:pPr>
            <a:r>
              <a:rPr lang="en-US" sz="2000" dirty="0" smtClean="0"/>
              <a:t>Erik </a:t>
            </a:r>
            <a:r>
              <a:rPr lang="en-US" sz="2000" dirty="0" smtClean="0"/>
              <a:t>Puskar			David Alderman</a:t>
            </a:r>
            <a:endParaRPr lang="en-US" sz="2000" dirty="0" smtClean="0"/>
          </a:p>
          <a:p>
            <a:r>
              <a:rPr lang="en-US" sz="2000" dirty="0" smtClean="0">
                <a:hlinkClick r:id="rId4"/>
              </a:rPr>
              <a:t>puskar@nist.gov</a:t>
            </a:r>
            <a:r>
              <a:rPr lang="en-US" sz="2000" dirty="0" smtClean="0"/>
              <a:t>		</a:t>
            </a:r>
            <a:r>
              <a:rPr lang="en-US" sz="2000" dirty="0" smtClean="0">
                <a:hlinkClick r:id="rId5"/>
              </a:rPr>
              <a:t>david.alderman@nist.gov</a:t>
            </a:r>
            <a:endParaRPr lang="en-US" sz="2000" dirty="0" smtClean="0"/>
          </a:p>
          <a:p>
            <a:r>
              <a:rPr lang="en-US" sz="2000" dirty="0" smtClean="0"/>
              <a:t>1-301-975-8619			1-301-975-4019</a:t>
            </a:r>
            <a:endParaRPr lang="en-US" sz="2000" dirty="0" smtClean="0"/>
          </a:p>
          <a:p>
            <a:endParaRPr lang="en-US" u="sng" dirty="0" smtClean="0">
              <a:solidFill>
                <a:srgbClr val="0A7CB8"/>
              </a:solidFill>
            </a:endParaRPr>
          </a:p>
          <a:p>
            <a:endParaRPr lang="en-US" dirty="0"/>
          </a:p>
        </p:txBody>
      </p:sp>
      <p:sp>
        <p:nvSpPr>
          <p:cNvPr id="3" name="Slide Number Placeholder 2"/>
          <p:cNvSpPr>
            <a:spLocks noGrp="1"/>
          </p:cNvSpPr>
          <p:nvPr>
            <p:ph type="sldNum" sz="quarter" idx="10"/>
          </p:nvPr>
        </p:nvSpPr>
        <p:spPr/>
        <p:txBody>
          <a:bodyPr/>
          <a:lstStyle/>
          <a:p>
            <a:pPr>
              <a:defRPr/>
            </a:pPr>
            <a:fld id="{BF5A8594-C59A-4445-A8AA-E1912C2C57BF}" type="slidenum">
              <a:rPr lang="es-ES_tradnl" smtClean="0"/>
              <a:pPr>
                <a:defRPr/>
              </a:pPr>
              <a:t>24</a:t>
            </a:fld>
            <a:endParaRPr lang="es-ES_tradnl"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428625" y="428625"/>
            <a:ext cx="8215313" cy="785813"/>
          </a:xfrm>
        </p:spPr>
        <p:txBody>
          <a:bodyPr/>
          <a:lstStyle/>
          <a:p>
            <a:pPr eaLnBrk="1" hangingPunct="1"/>
            <a:r>
              <a:rPr lang="en-US" sz="3200" dirty="0" smtClean="0"/>
              <a:t>The </a:t>
            </a:r>
            <a:r>
              <a:rPr lang="en-US" sz="3200" dirty="0"/>
              <a:t>U.S. Standards </a:t>
            </a:r>
            <a:r>
              <a:rPr lang="en-US" sz="3200" dirty="0" smtClean="0"/>
              <a:t>System Today</a:t>
            </a:r>
            <a:endParaRPr lang="en-US" sz="3200" dirty="0"/>
          </a:p>
        </p:txBody>
      </p:sp>
      <p:sp>
        <p:nvSpPr>
          <p:cNvPr id="16386" name="Content Placeholder 4"/>
          <p:cNvSpPr>
            <a:spLocks noGrp="1"/>
          </p:cNvSpPr>
          <p:nvPr>
            <p:ph idx="1"/>
          </p:nvPr>
        </p:nvSpPr>
        <p:spPr>
          <a:xfrm>
            <a:off x="457200" y="1484784"/>
            <a:ext cx="8229600" cy="4406429"/>
          </a:xfrm>
        </p:spPr>
        <p:txBody>
          <a:bodyPr/>
          <a:lstStyle/>
          <a:p>
            <a:pPr marL="0" indent="0" eaLnBrk="1" hangingPunct="1"/>
            <a:r>
              <a:rPr lang="en-US" sz="2400" dirty="0"/>
              <a:t>The U.S. standards system is voluntary, decentralized, sector driven and is, sometimes, </a:t>
            </a:r>
            <a:r>
              <a:rPr lang="en-US" sz="2400" dirty="0" smtClean="0"/>
              <a:t>competitive.</a:t>
            </a:r>
            <a:endParaRPr lang="en-US" sz="2400" dirty="0"/>
          </a:p>
          <a:p>
            <a:pPr marL="0" indent="0" eaLnBrk="1" hangingPunct="1"/>
            <a:endParaRPr lang="en-US" sz="1200" dirty="0"/>
          </a:p>
          <a:p>
            <a:pPr marL="0" indent="0" eaLnBrk="1" hangingPunct="1"/>
            <a:r>
              <a:rPr lang="en-US" sz="2400" dirty="0"/>
              <a:t>The system relies on cooperation and communication among:</a:t>
            </a:r>
          </a:p>
          <a:p>
            <a:pPr lvl="1" eaLnBrk="1" hangingPunct="1"/>
            <a:r>
              <a:rPr lang="en-US" sz="2400" dirty="0" smtClean="0"/>
              <a:t>Private </a:t>
            </a:r>
            <a:r>
              <a:rPr lang="en-US" sz="2400" dirty="0"/>
              <a:t>sector standards organizations</a:t>
            </a:r>
          </a:p>
          <a:p>
            <a:pPr lvl="1" eaLnBrk="1" hangingPunct="1"/>
            <a:r>
              <a:rPr lang="en-US" sz="2400" dirty="0" smtClean="0"/>
              <a:t>Industry</a:t>
            </a:r>
            <a:endParaRPr lang="en-US" sz="2400" dirty="0"/>
          </a:p>
          <a:p>
            <a:pPr lvl="1" eaLnBrk="1" hangingPunct="1"/>
            <a:r>
              <a:rPr lang="en-US" sz="2400" dirty="0" smtClean="0"/>
              <a:t>Government</a:t>
            </a:r>
            <a:endParaRPr lang="en-US" sz="2400" dirty="0"/>
          </a:p>
          <a:p>
            <a:pPr lvl="1" eaLnBrk="1" hangingPunct="1">
              <a:buNone/>
            </a:pPr>
            <a:endParaRPr lang="en-US" dirty="0"/>
          </a:p>
        </p:txBody>
      </p:sp>
      <p:sp>
        <p:nvSpPr>
          <p:cNvPr id="16387" name="Slide Number Placeholder 2"/>
          <p:cNvSpPr>
            <a:spLocks noGrp="1"/>
          </p:cNvSpPr>
          <p:nvPr>
            <p:ph type="sldNum" sz="quarter" idx="11"/>
          </p:nvPr>
        </p:nvSpPr>
        <p:spPr>
          <a:noFill/>
        </p:spPr>
        <p:txBody>
          <a:bodyPr/>
          <a:lstStyle/>
          <a:p>
            <a:fld id="{7C814005-8789-44B6-9343-960204E995F6}" type="slidenum">
              <a:rPr lang="es-ES_tradnl">
                <a:latin typeface="Futura Book"/>
              </a:rPr>
              <a:pPr/>
              <a:t>3</a:t>
            </a:fld>
            <a:endParaRPr lang="es-ES_tradnl" dirty="0">
              <a:latin typeface="Futura Book"/>
            </a:endParaRPr>
          </a:p>
        </p:txBody>
      </p:sp>
    </p:spTree>
    <p:custDataLst>
      <p:tags r:id="rId1"/>
    </p:custDataLst>
    <p:extLst>
      <p:ext uri="{BB962C8B-B14F-4D97-AF65-F5344CB8AC3E}">
        <p14:creationId xmlns:p14="http://schemas.microsoft.com/office/powerpoint/2010/main" val="32104251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45EFEBA-820A-495A-92A7-291CE73AE63E}" type="slidenum">
              <a:rPr lang="es-ES_tradnl" smtClean="0">
                <a:solidFill>
                  <a:schemeClr val="tx1"/>
                </a:solidFill>
              </a:rPr>
              <a:pPr>
                <a:defRPr/>
              </a:pPr>
              <a:t>4</a:t>
            </a:fld>
            <a:endParaRPr lang="es-ES_tradnl" dirty="0">
              <a:solidFill>
                <a:schemeClr val="tx1"/>
              </a:solidFill>
            </a:endParaRPr>
          </a:p>
        </p:txBody>
      </p:sp>
      <p:sp>
        <p:nvSpPr>
          <p:cNvPr id="2" name="Title 1"/>
          <p:cNvSpPr>
            <a:spLocks noGrp="1"/>
          </p:cNvSpPr>
          <p:nvPr>
            <p:ph type="title" idx="4294967295"/>
          </p:nvPr>
        </p:nvSpPr>
        <p:spPr>
          <a:xfrm>
            <a:off x="611560" y="260350"/>
            <a:ext cx="7848872" cy="865188"/>
          </a:xfrm>
        </p:spPr>
        <p:txBody>
          <a:bodyPr>
            <a:noAutofit/>
          </a:bodyPr>
          <a:lstStyle/>
          <a:p>
            <a:pPr algn="ctr" eaLnBrk="1" fontAlgn="auto" hangingPunct="1">
              <a:spcAft>
                <a:spcPts val="0"/>
              </a:spcAft>
              <a:defRPr/>
            </a:pPr>
            <a:r>
              <a:rPr lang="en-US" sz="3200" dirty="0" smtClean="0">
                <a:solidFill>
                  <a:srgbClr val="0A7CB8"/>
                </a:solidFill>
                <a:cs typeface="Arial"/>
              </a:rPr>
              <a:t>Standards Coordination Office (SCO)</a:t>
            </a:r>
            <a:endParaRPr lang="en-US" sz="3200" dirty="0">
              <a:solidFill>
                <a:srgbClr val="0A7CB8"/>
              </a:solidFill>
              <a:cs typeface="Arial"/>
            </a:endParaRPr>
          </a:p>
        </p:txBody>
      </p:sp>
      <p:graphicFrame>
        <p:nvGraphicFramePr>
          <p:cNvPr id="3" name="Diagram 2"/>
          <p:cNvGraphicFramePr/>
          <p:nvPr>
            <p:extLst>
              <p:ext uri="{D42A27DB-BD31-4B8C-83A1-F6EECF244321}">
                <p14:modId xmlns:p14="http://schemas.microsoft.com/office/powerpoint/2010/main" val="3089290136"/>
              </p:ext>
            </p:extLst>
          </p:nvPr>
        </p:nvGraphicFramePr>
        <p:xfrm>
          <a:off x="609600" y="1196752"/>
          <a:ext cx="7848600" cy="5127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09281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15370" cy="785818"/>
          </a:xfrm>
        </p:spPr>
        <p:txBody>
          <a:bodyPr/>
          <a:lstStyle/>
          <a:p>
            <a:r>
              <a:rPr lang="en-US" sz="3200" dirty="0" smtClean="0"/>
              <a:t>SCO Tools and Services</a:t>
            </a:r>
            <a:endParaRPr lang="en-US" sz="3200" dirty="0"/>
          </a:p>
        </p:txBody>
      </p:sp>
      <p:sp>
        <p:nvSpPr>
          <p:cNvPr id="3" name="Content Placeholder 2"/>
          <p:cNvSpPr>
            <a:spLocks noGrp="1"/>
          </p:cNvSpPr>
          <p:nvPr>
            <p:ph idx="1"/>
          </p:nvPr>
        </p:nvSpPr>
        <p:spPr>
          <a:xfrm>
            <a:off x="457200" y="1196752"/>
            <a:ext cx="8229600" cy="5328592"/>
          </a:xfrm>
        </p:spPr>
        <p:txBody>
          <a:bodyPr>
            <a:noAutofit/>
          </a:bodyPr>
          <a:lstStyle/>
          <a:p>
            <a:pPr>
              <a:lnSpc>
                <a:spcPct val="100000"/>
              </a:lnSpc>
              <a:spcBef>
                <a:spcPts val="0"/>
              </a:spcBef>
              <a:buFont typeface="Arial" pitchFamily="34" charset="0"/>
              <a:buChar char="•"/>
            </a:pPr>
            <a:r>
              <a:rPr lang="en-US" dirty="0" smtClean="0">
                <a:solidFill>
                  <a:srgbClr val="000000"/>
                </a:solidFill>
              </a:rPr>
              <a:t>WTO Technical Barriers to Trade Inquiry Point</a:t>
            </a:r>
          </a:p>
          <a:p>
            <a:pPr>
              <a:lnSpc>
                <a:spcPct val="100000"/>
              </a:lnSpc>
              <a:spcBef>
                <a:spcPts val="0"/>
              </a:spcBef>
              <a:buFont typeface="Arial" pitchFamily="34" charset="0"/>
              <a:buChar char="•"/>
            </a:pPr>
            <a:endParaRPr lang="en-US" dirty="0">
              <a:solidFill>
                <a:srgbClr val="000000"/>
              </a:solidFill>
            </a:endParaRPr>
          </a:p>
          <a:p>
            <a:pPr>
              <a:lnSpc>
                <a:spcPct val="100000"/>
              </a:lnSpc>
              <a:spcBef>
                <a:spcPts val="0"/>
              </a:spcBef>
              <a:buFont typeface="Arial" pitchFamily="34" charset="0"/>
              <a:buChar char="•"/>
            </a:pPr>
            <a:r>
              <a:rPr lang="en-US" dirty="0" smtClean="0">
                <a:solidFill>
                  <a:srgbClr val="000000"/>
                </a:solidFill>
              </a:rPr>
              <a:t>Standards Information Center</a:t>
            </a:r>
          </a:p>
          <a:p>
            <a:pPr>
              <a:lnSpc>
                <a:spcPct val="100000"/>
              </a:lnSpc>
              <a:spcBef>
                <a:spcPts val="0"/>
              </a:spcBef>
              <a:buFont typeface="Arial" pitchFamily="34" charset="0"/>
              <a:buChar char="•"/>
            </a:pPr>
            <a:endParaRPr lang="en-US" dirty="0" smtClean="0">
              <a:solidFill>
                <a:srgbClr val="000000"/>
              </a:solidFill>
            </a:endParaRPr>
          </a:p>
          <a:p>
            <a:pPr>
              <a:lnSpc>
                <a:spcPct val="100000"/>
              </a:lnSpc>
              <a:spcBef>
                <a:spcPts val="0"/>
              </a:spcBef>
              <a:buFont typeface="Arial" pitchFamily="34" charset="0"/>
              <a:buChar char="•"/>
            </a:pPr>
            <a:r>
              <a:rPr lang="en-US" dirty="0" smtClean="0">
                <a:solidFill>
                  <a:srgbClr val="000000"/>
                </a:solidFill>
              </a:rPr>
              <a:t>Coordination role (ICSP)</a:t>
            </a:r>
          </a:p>
          <a:p>
            <a:pPr>
              <a:lnSpc>
                <a:spcPct val="100000"/>
              </a:lnSpc>
              <a:spcBef>
                <a:spcPts val="0"/>
              </a:spcBef>
              <a:buFont typeface="Arial" pitchFamily="34" charset="0"/>
              <a:buChar char="•"/>
            </a:pPr>
            <a:endParaRPr lang="en-US" dirty="0" smtClean="0">
              <a:solidFill>
                <a:srgbClr val="000000"/>
              </a:solidFill>
            </a:endParaRPr>
          </a:p>
          <a:p>
            <a:pPr>
              <a:lnSpc>
                <a:spcPct val="100000"/>
              </a:lnSpc>
              <a:spcBef>
                <a:spcPts val="0"/>
              </a:spcBef>
              <a:buFont typeface="Arial" pitchFamily="34" charset="0"/>
              <a:buChar char="•"/>
            </a:pPr>
            <a:r>
              <a:rPr lang="en-US" dirty="0" smtClean="0">
                <a:solidFill>
                  <a:srgbClr val="000000"/>
                </a:solidFill>
              </a:rPr>
              <a:t>Mutual Recognition Agreement (MRAs) designation </a:t>
            </a:r>
          </a:p>
          <a:p>
            <a:pPr>
              <a:lnSpc>
                <a:spcPct val="100000"/>
              </a:lnSpc>
              <a:spcBef>
                <a:spcPts val="0"/>
              </a:spcBef>
              <a:buFont typeface="Arial" pitchFamily="34" charset="0"/>
              <a:buChar char="•"/>
            </a:pPr>
            <a:endParaRPr lang="en-US" dirty="0" smtClean="0">
              <a:solidFill>
                <a:srgbClr val="000000"/>
              </a:solidFill>
            </a:endParaRPr>
          </a:p>
          <a:p>
            <a:pPr>
              <a:lnSpc>
                <a:spcPct val="100000"/>
              </a:lnSpc>
              <a:spcBef>
                <a:spcPts val="0"/>
              </a:spcBef>
              <a:buFont typeface="Arial" pitchFamily="34" charset="0"/>
              <a:buChar char="•"/>
            </a:pPr>
            <a:r>
              <a:rPr lang="en-US" dirty="0" smtClean="0">
                <a:solidFill>
                  <a:srgbClr val="000000"/>
                </a:solidFill>
              </a:rPr>
              <a:t>Standards and conformity assessment program development for federal agencies</a:t>
            </a:r>
          </a:p>
          <a:p>
            <a:pPr>
              <a:lnSpc>
                <a:spcPct val="100000"/>
              </a:lnSpc>
              <a:spcBef>
                <a:spcPts val="0"/>
              </a:spcBef>
              <a:buFont typeface="Arial" pitchFamily="34" charset="0"/>
              <a:buChar char="•"/>
            </a:pPr>
            <a:endParaRPr lang="en-US" dirty="0" smtClean="0">
              <a:solidFill>
                <a:srgbClr val="000000"/>
              </a:solidFill>
            </a:endParaRPr>
          </a:p>
          <a:p>
            <a:pPr>
              <a:lnSpc>
                <a:spcPct val="100000"/>
              </a:lnSpc>
              <a:spcBef>
                <a:spcPts val="0"/>
              </a:spcBef>
              <a:buFont typeface="Arial" pitchFamily="34" charset="0"/>
              <a:buChar char="•"/>
            </a:pPr>
            <a:r>
              <a:rPr lang="en-US" dirty="0" smtClean="0">
                <a:solidFill>
                  <a:srgbClr val="000000"/>
                </a:solidFill>
              </a:rPr>
              <a:t>Laboratory accreditation (NVLAP)</a:t>
            </a:r>
          </a:p>
          <a:p>
            <a:pPr>
              <a:lnSpc>
                <a:spcPct val="100000"/>
              </a:lnSpc>
              <a:spcBef>
                <a:spcPts val="0"/>
              </a:spcBef>
              <a:buFont typeface="Arial" pitchFamily="34" charset="0"/>
              <a:buChar char="•"/>
            </a:pPr>
            <a:endParaRPr lang="en-US" dirty="0">
              <a:solidFill>
                <a:srgbClr val="000000"/>
              </a:solidFill>
            </a:endParaRPr>
          </a:p>
          <a:p>
            <a:pPr>
              <a:lnSpc>
                <a:spcPct val="100000"/>
              </a:lnSpc>
              <a:spcBef>
                <a:spcPts val="0"/>
              </a:spcBef>
              <a:buFont typeface="Arial" pitchFamily="34" charset="0"/>
              <a:buChar char="•"/>
            </a:pPr>
            <a:r>
              <a:rPr lang="en-US" dirty="0">
                <a:solidFill>
                  <a:srgbClr val="000000"/>
                </a:solidFill>
              </a:rPr>
              <a:t>Standards curriculum development grants </a:t>
            </a:r>
          </a:p>
          <a:p>
            <a:pPr>
              <a:lnSpc>
                <a:spcPct val="100000"/>
              </a:lnSpc>
              <a:spcBef>
                <a:spcPts val="0"/>
              </a:spcBef>
              <a:buFont typeface="Arial" pitchFamily="34" charset="0"/>
              <a:buChar char="•"/>
            </a:pPr>
            <a:endParaRPr lang="en-US" dirty="0">
              <a:solidFill>
                <a:srgbClr val="000000"/>
              </a:solidFill>
            </a:endParaRPr>
          </a:p>
          <a:p>
            <a:pPr>
              <a:lnSpc>
                <a:spcPct val="100000"/>
              </a:lnSpc>
              <a:spcBef>
                <a:spcPts val="0"/>
              </a:spcBef>
              <a:buFont typeface="Arial" pitchFamily="34" charset="0"/>
              <a:buChar char="•"/>
            </a:pPr>
            <a:r>
              <a:rPr lang="en-US" dirty="0" smtClean="0">
                <a:solidFill>
                  <a:srgbClr val="000000"/>
                </a:solidFill>
              </a:rPr>
              <a:t>Standards </a:t>
            </a:r>
            <a:r>
              <a:rPr lang="en-US" dirty="0">
                <a:solidFill>
                  <a:srgbClr val="000000"/>
                </a:solidFill>
              </a:rPr>
              <a:t>training program</a:t>
            </a:r>
          </a:p>
          <a:p>
            <a:pPr marL="0" indent="0">
              <a:lnSpc>
                <a:spcPct val="100000"/>
              </a:lnSpc>
              <a:spcBef>
                <a:spcPts val="0"/>
              </a:spcBef>
              <a:buFont typeface="Arial" pitchFamily="34" charset="0"/>
              <a:buChar char="•"/>
            </a:pPr>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pPr>
              <a:defRPr/>
            </a:pPr>
            <a:fld id="{9988C6CB-D320-460B-8570-2B03E6D88136}" type="slidenum">
              <a:rPr lang="es-ES_tradnl" smtClean="0">
                <a:solidFill>
                  <a:schemeClr val="tx1"/>
                </a:solidFill>
              </a:rPr>
              <a:pPr>
                <a:defRPr/>
              </a:pPr>
              <a:t>5</a:t>
            </a:fld>
            <a:endParaRPr lang="es-ES_tradnl" dirty="0">
              <a:solidFill>
                <a:schemeClr val="tx1"/>
              </a:solidFill>
            </a:endParaRPr>
          </a:p>
        </p:txBody>
      </p:sp>
    </p:spTree>
    <p:custDataLst>
      <p:tags r:id="rId1"/>
    </p:custDataLst>
    <p:extLst>
      <p:ext uri="{BB962C8B-B14F-4D97-AF65-F5344CB8AC3E}">
        <p14:creationId xmlns:p14="http://schemas.microsoft.com/office/powerpoint/2010/main" val="17566700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3502"/>
            <a:ext cx="7886700" cy="1161765"/>
          </a:xfrm>
        </p:spPr>
        <p:txBody>
          <a:bodyPr>
            <a:noAutofit/>
          </a:bodyPr>
          <a:lstStyle/>
          <a:p>
            <a:pPr algn="ctr"/>
            <a:r>
              <a:rPr lang="en-US" sz="2700" b="1" dirty="0">
                <a:solidFill>
                  <a:srgbClr val="05646A"/>
                </a:solidFill>
              </a:rPr>
              <a:t>USA Inquiry Point for World Trade Organization (WTO) Agreement on Technical Barriers to Trade (TBT) </a:t>
            </a:r>
            <a:br>
              <a:rPr lang="en-US" sz="2700" b="1" dirty="0">
                <a:solidFill>
                  <a:srgbClr val="05646A"/>
                </a:solidFill>
              </a:rPr>
            </a:br>
            <a:endParaRPr lang="en-US" sz="2700" b="1" dirty="0">
              <a:solidFill>
                <a:srgbClr val="05646A"/>
              </a:solidFill>
            </a:endParaRPr>
          </a:p>
        </p:txBody>
      </p:sp>
      <p:sp>
        <p:nvSpPr>
          <p:cNvPr id="3" name="Content Placeholder 2"/>
          <p:cNvSpPr>
            <a:spLocks noGrp="1"/>
          </p:cNvSpPr>
          <p:nvPr>
            <p:ph idx="1"/>
          </p:nvPr>
        </p:nvSpPr>
        <p:spPr>
          <a:xfrm>
            <a:off x="624335" y="2296646"/>
            <a:ext cx="7886700" cy="2010104"/>
          </a:xfrm>
          <a:ln w="12700">
            <a:noFill/>
          </a:ln>
        </p:spPr>
        <p:txBody>
          <a:bodyPr>
            <a:normAutofit fontScale="85000" lnSpcReduction="10000"/>
          </a:bodyPr>
          <a:lstStyle/>
          <a:p>
            <a:pPr marL="0" indent="0">
              <a:buClr>
                <a:srgbClr val="0070C0"/>
              </a:buClr>
              <a:buNone/>
            </a:pPr>
            <a:endParaRPr lang="en-US" dirty="0" smtClean="0">
              <a:latin typeface="+mj-lt"/>
            </a:endParaRPr>
          </a:p>
          <a:p>
            <a:pPr>
              <a:buClr>
                <a:srgbClr val="0070C0"/>
              </a:buClr>
              <a:buFont typeface="Wingdings" panose="05000000000000000000" pitchFamily="2" charset="2"/>
              <a:buChar char="q"/>
            </a:pPr>
            <a:r>
              <a:rPr lang="en-US" dirty="0" smtClean="0">
                <a:latin typeface="+mj-lt"/>
              </a:rPr>
              <a:t> </a:t>
            </a:r>
            <a:r>
              <a:rPr lang="en-US" dirty="0"/>
              <a:t>Identify, notify, and circulate USA proposed and final </a:t>
            </a:r>
            <a:r>
              <a:rPr lang="en-US" dirty="0" smtClean="0"/>
              <a:t>regulations</a:t>
            </a:r>
            <a:endParaRPr lang="en-US" dirty="0"/>
          </a:p>
          <a:p>
            <a:pPr>
              <a:buClr>
                <a:srgbClr val="0070C0"/>
              </a:buClr>
              <a:buFont typeface="Wingdings" panose="05000000000000000000" pitchFamily="2" charset="2"/>
              <a:buChar char="q"/>
            </a:pPr>
            <a:r>
              <a:rPr lang="en-US" dirty="0" smtClean="0"/>
              <a:t> Circulate customized alerts and offer access to all WTO </a:t>
            </a:r>
            <a:r>
              <a:rPr lang="en-US" dirty="0"/>
              <a:t>notifications </a:t>
            </a:r>
            <a:endParaRPr lang="en-US" dirty="0" smtClean="0"/>
          </a:p>
          <a:p>
            <a:pPr>
              <a:buClr>
                <a:srgbClr val="0070C0"/>
              </a:buClr>
              <a:buFont typeface="Wingdings" panose="05000000000000000000" pitchFamily="2" charset="2"/>
              <a:buChar char="q"/>
            </a:pPr>
            <a:r>
              <a:rPr lang="en-US" dirty="0" smtClean="0"/>
              <a:t> Facilitate </a:t>
            </a:r>
            <a:r>
              <a:rPr lang="en-US" dirty="0"/>
              <a:t>the </a:t>
            </a:r>
            <a:r>
              <a:rPr lang="en-US" dirty="0" smtClean="0"/>
              <a:t>notification comment process</a:t>
            </a:r>
          </a:p>
          <a:p>
            <a:pPr>
              <a:buClr>
                <a:srgbClr val="0070C0"/>
              </a:buClr>
              <a:buFont typeface="Wingdings" panose="05000000000000000000" pitchFamily="2" charset="2"/>
              <a:buChar char="q"/>
            </a:pPr>
            <a:r>
              <a:rPr lang="en-US" dirty="0" smtClean="0">
                <a:latin typeface="+mj-lt"/>
              </a:rPr>
              <a:t> </a:t>
            </a:r>
            <a:r>
              <a:rPr lang="en-US" dirty="0" smtClean="0"/>
              <a:t>Provide </a:t>
            </a:r>
            <a:r>
              <a:rPr lang="en-US" dirty="0"/>
              <a:t>U.S. trade </a:t>
            </a:r>
            <a:r>
              <a:rPr lang="en-US" dirty="0" smtClean="0"/>
              <a:t>stakeholders assistance &amp; information in global trade issues</a:t>
            </a:r>
          </a:p>
          <a:p>
            <a:pPr>
              <a:buClr>
                <a:srgbClr val="0070C0"/>
              </a:buClr>
              <a:buFont typeface="Wingdings" panose="05000000000000000000" pitchFamily="2" charset="2"/>
              <a:buChar char="q"/>
            </a:pPr>
            <a:r>
              <a:rPr lang="en-US" dirty="0" smtClean="0"/>
              <a:t> Answer inquiries from WTO member countries on U.S. technical regulations </a:t>
            </a:r>
          </a:p>
        </p:txBody>
      </p:sp>
      <p:sp>
        <p:nvSpPr>
          <p:cNvPr id="6" name="Rounded Rectangle 5"/>
          <p:cNvSpPr/>
          <p:nvPr/>
        </p:nvSpPr>
        <p:spPr>
          <a:xfrm>
            <a:off x="52440" y="4839569"/>
            <a:ext cx="2967444" cy="939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Serve as a world leader in Inquiry Point operations and </a:t>
            </a:r>
          </a:p>
          <a:p>
            <a:pPr algn="ctr" fontAlgn="auto">
              <a:spcBef>
                <a:spcPts val="0"/>
              </a:spcBef>
              <a:spcAft>
                <a:spcPts val="0"/>
              </a:spcAft>
            </a:pPr>
            <a:r>
              <a:rPr lang="en-US" dirty="0">
                <a:solidFill>
                  <a:prstClr val="white"/>
                </a:solidFill>
              </a:rPr>
              <a:t>best practices</a:t>
            </a:r>
          </a:p>
        </p:txBody>
      </p:sp>
      <p:sp>
        <p:nvSpPr>
          <p:cNvPr id="8" name="Rounded Rectangle 7"/>
          <p:cNvSpPr/>
          <p:nvPr/>
        </p:nvSpPr>
        <p:spPr>
          <a:xfrm>
            <a:off x="3078777" y="4839569"/>
            <a:ext cx="2977816" cy="9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Save US industry time, energy and money</a:t>
            </a:r>
          </a:p>
        </p:txBody>
      </p:sp>
      <p:sp>
        <p:nvSpPr>
          <p:cNvPr id="13" name="TextBox 12"/>
          <p:cNvSpPr txBox="1"/>
          <p:nvPr/>
        </p:nvSpPr>
        <p:spPr>
          <a:xfrm>
            <a:off x="3461889" y="4207868"/>
            <a:ext cx="2471245" cy="600164"/>
          </a:xfrm>
          <a:prstGeom prst="rect">
            <a:avLst/>
          </a:prstGeom>
          <a:noFill/>
        </p:spPr>
        <p:txBody>
          <a:bodyPr wrap="square" rtlCol="0">
            <a:spAutoFit/>
          </a:bodyPr>
          <a:lstStyle/>
          <a:p>
            <a:pPr fontAlgn="auto">
              <a:spcBef>
                <a:spcPts val="0"/>
              </a:spcBef>
              <a:spcAft>
                <a:spcPts val="0"/>
              </a:spcAft>
            </a:pPr>
            <a:r>
              <a:rPr lang="en-US" sz="3300" b="1" dirty="0">
                <a:solidFill>
                  <a:prstClr val="black"/>
                </a:solidFill>
                <a:latin typeface="Calibri" panose="020F0502020204030204"/>
              </a:rPr>
              <a:t>IMPACTS</a:t>
            </a:r>
            <a:endParaRPr lang="en-US" b="1" dirty="0">
              <a:solidFill>
                <a:prstClr val="black"/>
              </a:solidFill>
              <a:latin typeface="Calibri" panose="020F0502020204030204"/>
            </a:endParaRPr>
          </a:p>
        </p:txBody>
      </p:sp>
      <p:sp>
        <p:nvSpPr>
          <p:cNvPr id="7" name="Rounded Rectangle 6"/>
          <p:cNvSpPr/>
          <p:nvPr/>
        </p:nvSpPr>
        <p:spPr>
          <a:xfrm>
            <a:off x="6115486" y="4839569"/>
            <a:ext cx="2977816" cy="9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Enhance effectiveness of US trade officials</a:t>
            </a:r>
          </a:p>
        </p:txBody>
      </p:sp>
      <p:sp>
        <p:nvSpPr>
          <p:cNvPr id="9" name="TextBox 8"/>
          <p:cNvSpPr txBox="1"/>
          <p:nvPr/>
        </p:nvSpPr>
        <p:spPr>
          <a:xfrm>
            <a:off x="3259236" y="2008106"/>
            <a:ext cx="2471245" cy="600164"/>
          </a:xfrm>
          <a:prstGeom prst="rect">
            <a:avLst/>
          </a:prstGeom>
          <a:noFill/>
        </p:spPr>
        <p:txBody>
          <a:bodyPr wrap="square" rtlCol="0">
            <a:spAutoFit/>
          </a:bodyPr>
          <a:lstStyle/>
          <a:p>
            <a:pPr fontAlgn="auto">
              <a:spcBef>
                <a:spcPts val="0"/>
              </a:spcBef>
              <a:spcAft>
                <a:spcPts val="0"/>
              </a:spcAft>
            </a:pPr>
            <a:r>
              <a:rPr lang="en-US" sz="3300" b="1" dirty="0">
                <a:solidFill>
                  <a:prstClr val="black"/>
                </a:solidFill>
                <a:latin typeface="Calibri" panose="020F0502020204030204"/>
              </a:rPr>
              <a:t>ACTIVITIES</a:t>
            </a:r>
            <a:endParaRPr lang="en-US" b="1" dirty="0">
              <a:solidFill>
                <a:prstClr val="black"/>
              </a:solidFill>
              <a:latin typeface="Calibri" panose="020F0502020204030204"/>
            </a:endParaRPr>
          </a:p>
        </p:txBody>
      </p:sp>
    </p:spTree>
    <p:custDataLst>
      <p:tags r:id="rId1"/>
    </p:custDataLst>
    <p:extLst>
      <p:ext uri="{BB962C8B-B14F-4D97-AF65-F5344CB8AC3E}">
        <p14:creationId xmlns:p14="http://schemas.microsoft.com/office/powerpoint/2010/main" val="4071939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38200" y="3810000"/>
            <a:ext cx="184150" cy="366713"/>
          </a:xfrm>
          <a:prstGeom prst="rect">
            <a:avLst/>
          </a:prstGeom>
          <a:noFill/>
          <a:ln w="12700">
            <a:noFill/>
            <a:miter lim="800000"/>
            <a:headEnd type="none" w="sm" len="sm"/>
            <a:tailEnd type="none" w="sm" len="sm"/>
          </a:ln>
        </p:spPr>
        <p:txBody>
          <a:bodyPr wrap="none">
            <a:spAutoFit/>
          </a:bodyPr>
          <a:lstStyle/>
          <a:p>
            <a:pPr eaLnBrk="0" hangingPunct="0"/>
            <a:endParaRPr lang="en-US" sz="1800" b="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638800"/>
            <a:ext cx="2400635" cy="952633"/>
          </a:xfrm>
          <a:prstGeom prst="rect">
            <a:avLst/>
          </a:prstGeom>
        </p:spPr>
      </p:pic>
      <p:sp>
        <p:nvSpPr>
          <p:cNvPr id="4" name="Content Placeholder 2"/>
          <p:cNvSpPr>
            <a:spLocks noGrp="1"/>
          </p:cNvSpPr>
          <p:nvPr>
            <p:ph idx="1"/>
          </p:nvPr>
        </p:nvSpPr>
        <p:spPr>
          <a:xfrm>
            <a:off x="304800" y="914400"/>
            <a:ext cx="8077200" cy="5078627"/>
          </a:xfrm>
          <a:ln w="12700">
            <a:noFill/>
          </a:ln>
        </p:spPr>
        <p:txBody>
          <a:bodyPr>
            <a:normAutofit/>
          </a:bodyPr>
          <a:lstStyle/>
          <a:p>
            <a:pPr marL="0" indent="0">
              <a:buClr>
                <a:srgbClr val="0070C0"/>
              </a:buClr>
              <a:buNone/>
            </a:pPr>
            <a:endParaRPr lang="en-US" dirty="0" smtClean="0">
              <a:solidFill>
                <a:schemeClr val="tx1"/>
              </a:solidFill>
              <a:latin typeface="+mj-lt"/>
            </a:endParaRPr>
          </a:p>
          <a:p>
            <a:pPr>
              <a:buClr>
                <a:srgbClr val="0070C0"/>
              </a:buClr>
              <a:buFont typeface="Wingdings" panose="05000000000000000000" pitchFamily="2" charset="2"/>
              <a:buChar char="q"/>
            </a:pPr>
            <a:r>
              <a:rPr lang="en-US" sz="2200" dirty="0" smtClean="0">
                <a:solidFill>
                  <a:schemeClr val="tx1"/>
                </a:solidFill>
              </a:rPr>
              <a:t>A no-charge clearinghouse for standards and conformity assessment information (email: </a:t>
            </a:r>
            <a:r>
              <a:rPr lang="en-US" sz="2200" dirty="0" smtClean="0">
                <a:solidFill>
                  <a:schemeClr val="tx1"/>
                </a:solidFill>
                <a:hlinkClick r:id="rId4"/>
              </a:rPr>
              <a:t>standardsinfo@nist.gov</a:t>
            </a:r>
            <a:r>
              <a:rPr lang="en-US" sz="2200" dirty="0" smtClean="0">
                <a:solidFill>
                  <a:schemeClr val="tx1"/>
                </a:solidFill>
              </a:rPr>
              <a:t>)</a:t>
            </a:r>
          </a:p>
          <a:p>
            <a:pPr lvl="1">
              <a:buClr>
                <a:srgbClr val="0070C0"/>
              </a:buClr>
              <a:buFont typeface="Wingdings" panose="05000000000000000000" pitchFamily="2" charset="2"/>
              <a:buChar char="q"/>
            </a:pPr>
            <a:r>
              <a:rPr lang="en-US" sz="2200" dirty="0" smtClean="0">
                <a:solidFill>
                  <a:schemeClr val="tx1"/>
                </a:solidFill>
              </a:rPr>
              <a:t> Customers include the general public, academia, industry, and government agencies</a:t>
            </a:r>
          </a:p>
          <a:p>
            <a:pPr lvl="1">
              <a:buClr>
                <a:srgbClr val="0070C0"/>
              </a:buClr>
              <a:buFont typeface="Wingdings" panose="05000000000000000000" pitchFamily="2" charset="2"/>
              <a:buChar char="q"/>
            </a:pPr>
            <a:endParaRPr lang="en-US" sz="2200" dirty="0" smtClean="0">
              <a:solidFill>
                <a:schemeClr val="tx1"/>
              </a:solidFill>
            </a:endParaRPr>
          </a:p>
          <a:p>
            <a:pPr lvl="0">
              <a:buClr>
                <a:srgbClr val="0070C0"/>
              </a:buClr>
              <a:buFont typeface="Wingdings" panose="05000000000000000000" pitchFamily="2" charset="2"/>
              <a:buChar char="q"/>
            </a:pPr>
            <a:r>
              <a:rPr lang="en-US" sz="2200" dirty="0" smtClean="0">
                <a:solidFill>
                  <a:schemeClr val="tx1"/>
                </a:solidFill>
              </a:rPr>
              <a:t>Provides </a:t>
            </a:r>
            <a:r>
              <a:rPr lang="en-US" sz="2200" dirty="0">
                <a:solidFill>
                  <a:schemeClr val="tx1"/>
                </a:solidFill>
              </a:rPr>
              <a:t>research and analysis on standards to support NIST and other federal agency projects, e.g., </a:t>
            </a:r>
          </a:p>
          <a:p>
            <a:pPr lvl="1">
              <a:buClr>
                <a:srgbClr val="0070C0"/>
              </a:buClr>
              <a:buFont typeface="Wingdings" panose="05000000000000000000" pitchFamily="2" charset="2"/>
              <a:buChar char="q"/>
            </a:pPr>
            <a:r>
              <a:rPr lang="en-US" sz="2200" dirty="0">
                <a:solidFill>
                  <a:schemeClr val="tx1"/>
                </a:solidFill>
              </a:rPr>
              <a:t> Disaster resilience </a:t>
            </a:r>
          </a:p>
          <a:p>
            <a:pPr lvl="1">
              <a:buClr>
                <a:srgbClr val="0070C0"/>
              </a:buClr>
              <a:buFont typeface="Wingdings" panose="05000000000000000000" pitchFamily="2" charset="2"/>
              <a:buChar char="q"/>
            </a:pPr>
            <a:r>
              <a:rPr lang="en-US" sz="2200" dirty="0">
                <a:solidFill>
                  <a:schemeClr val="tx1"/>
                </a:solidFill>
              </a:rPr>
              <a:t> Hyperspectral imaging</a:t>
            </a:r>
          </a:p>
          <a:p>
            <a:pPr lvl="1">
              <a:buClr>
                <a:srgbClr val="0070C0"/>
              </a:buClr>
              <a:buFont typeface="Wingdings" panose="05000000000000000000" pitchFamily="2" charset="2"/>
              <a:buChar char="q"/>
            </a:pPr>
            <a:r>
              <a:rPr lang="en-US" sz="2200" dirty="0">
                <a:solidFill>
                  <a:schemeClr val="tx1"/>
                </a:solidFill>
              </a:rPr>
              <a:t> Forensics </a:t>
            </a:r>
          </a:p>
          <a:p>
            <a:pPr lvl="1">
              <a:buClr>
                <a:srgbClr val="0070C0"/>
              </a:buClr>
              <a:buFont typeface="Wingdings" panose="05000000000000000000" pitchFamily="2" charset="2"/>
              <a:buChar char="q"/>
            </a:pPr>
            <a:r>
              <a:rPr lang="en-US" sz="2200" dirty="0">
                <a:solidFill>
                  <a:schemeClr val="tx1"/>
                </a:solidFill>
              </a:rPr>
              <a:t> Security </a:t>
            </a:r>
            <a:endParaRPr lang="en-US" sz="2200" dirty="0" smtClean="0">
              <a:solidFill>
                <a:schemeClr val="tx1"/>
              </a:solidFill>
            </a:endParaRPr>
          </a:p>
          <a:p>
            <a:pPr lvl="1">
              <a:buClr>
                <a:srgbClr val="0070C0"/>
              </a:buClr>
              <a:buFont typeface="Wingdings" panose="05000000000000000000" pitchFamily="2" charset="2"/>
              <a:buChar char="q"/>
            </a:pPr>
            <a:endParaRPr lang="en-US" sz="2200" dirty="0" smtClean="0">
              <a:solidFill>
                <a:schemeClr val="tx1"/>
              </a:solidFill>
            </a:endParaRPr>
          </a:p>
          <a:p>
            <a:pPr>
              <a:buClr>
                <a:srgbClr val="0070C0"/>
              </a:buClr>
              <a:buFont typeface="Wingdings" panose="05000000000000000000" pitchFamily="2" charset="2"/>
              <a:buChar char="q"/>
            </a:pPr>
            <a:r>
              <a:rPr lang="en-US" sz="2200" dirty="0" smtClean="0">
                <a:solidFill>
                  <a:schemeClr val="tx1"/>
                </a:solidFill>
              </a:rPr>
              <a:t> Research and author </a:t>
            </a:r>
            <a:r>
              <a:rPr lang="en-US" sz="2200" i="1" dirty="0" smtClean="0">
                <a:solidFill>
                  <a:schemeClr val="tx1"/>
                </a:solidFill>
              </a:rPr>
              <a:t>US Compliance Guides</a:t>
            </a:r>
            <a:endParaRPr lang="en-US" sz="2200" i="1" dirty="0">
              <a:solidFill>
                <a:schemeClr val="tx1"/>
              </a:solidFill>
            </a:endParaRPr>
          </a:p>
          <a:p>
            <a:pPr marL="457200" lvl="1" indent="0">
              <a:buClr>
                <a:srgbClr val="0070C0"/>
              </a:buClr>
              <a:buNone/>
            </a:pPr>
            <a:endParaRPr lang="en-US" sz="2900" dirty="0" smtClean="0"/>
          </a:p>
        </p:txBody>
      </p:sp>
      <p:sp>
        <p:nvSpPr>
          <p:cNvPr id="3" name="TextBox 2"/>
          <p:cNvSpPr txBox="1"/>
          <p:nvPr/>
        </p:nvSpPr>
        <p:spPr>
          <a:xfrm>
            <a:off x="228600" y="457200"/>
            <a:ext cx="7848600" cy="584775"/>
          </a:xfrm>
          <a:prstGeom prst="rect">
            <a:avLst/>
          </a:prstGeom>
          <a:noFill/>
        </p:spPr>
        <p:txBody>
          <a:bodyPr wrap="square" rtlCol="0">
            <a:spAutoFit/>
          </a:bodyPr>
          <a:lstStyle/>
          <a:p>
            <a:r>
              <a:rPr lang="en-US" sz="3200" b="1" dirty="0" smtClean="0"/>
              <a:t>Standards Information Center</a:t>
            </a:r>
            <a:endParaRPr lang="en-US" sz="3200" b="1" dirty="0"/>
          </a:p>
        </p:txBody>
      </p:sp>
      <p:sp>
        <p:nvSpPr>
          <p:cNvPr id="5" name="TextBox 4"/>
          <p:cNvSpPr txBox="1"/>
          <p:nvPr/>
        </p:nvSpPr>
        <p:spPr>
          <a:xfrm>
            <a:off x="533400" y="6324600"/>
            <a:ext cx="68580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1079849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Standards Information Center</a:t>
            </a:r>
            <a:br>
              <a:rPr lang="en-US" b="1" dirty="0" smtClean="0"/>
            </a:br>
            <a:r>
              <a:rPr lang="en-US" b="1" dirty="0" smtClean="0"/>
              <a:t>Request Analysis - 2014</a:t>
            </a:r>
            <a:endParaRPr lang="en-US" b="1" dirty="0"/>
          </a:p>
        </p:txBody>
      </p:sp>
      <p:graphicFrame>
        <p:nvGraphicFramePr>
          <p:cNvPr id="4" name="Chart 3"/>
          <p:cNvGraphicFramePr/>
          <p:nvPr>
            <p:extLst>
              <p:ext uri="{D42A27DB-BD31-4B8C-83A1-F6EECF244321}">
                <p14:modId xmlns:p14="http://schemas.microsoft.com/office/powerpoint/2010/main" val="3507543151"/>
              </p:ext>
            </p:extLst>
          </p:nvPr>
        </p:nvGraphicFramePr>
        <p:xfrm>
          <a:off x="125971" y="2132856"/>
          <a:ext cx="4446029" cy="324035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4699354" y="2934868"/>
            <a:ext cx="4343777" cy="2738866"/>
          </a:xfrm>
          <a:prstGeom prst="rect">
            <a:avLst/>
          </a:prstGeom>
        </p:spPr>
      </p:pic>
    </p:spTree>
    <p:extLst>
      <p:ext uri="{BB962C8B-B14F-4D97-AF65-F5344CB8AC3E}">
        <p14:creationId xmlns:p14="http://schemas.microsoft.com/office/powerpoint/2010/main" val="420139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38200" y="3810000"/>
            <a:ext cx="184150" cy="366713"/>
          </a:xfrm>
          <a:prstGeom prst="rect">
            <a:avLst/>
          </a:prstGeom>
          <a:noFill/>
          <a:ln w="12700">
            <a:noFill/>
            <a:miter lim="800000"/>
            <a:headEnd type="none" w="sm" len="sm"/>
            <a:tailEnd type="none" w="sm" len="sm"/>
          </a:ln>
        </p:spPr>
        <p:txBody>
          <a:bodyPr wrap="none">
            <a:spAutoFit/>
          </a:bodyPr>
          <a:lstStyle/>
          <a:p>
            <a:pPr eaLnBrk="0" hangingPunct="0"/>
            <a:endParaRPr lang="en-US" sz="1800" b="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638800"/>
            <a:ext cx="2400635" cy="952633"/>
          </a:xfrm>
          <a:prstGeom prst="rect">
            <a:avLst/>
          </a:prstGeom>
        </p:spPr>
      </p:pic>
      <p:pic>
        <p:nvPicPr>
          <p:cNvPr id="3" name="Picture 2"/>
          <p:cNvPicPr>
            <a:picLocks noChangeAspect="1"/>
          </p:cNvPicPr>
          <p:nvPr/>
        </p:nvPicPr>
        <p:blipFill>
          <a:blip r:embed="rId4"/>
          <a:stretch>
            <a:fillRect/>
          </a:stretch>
        </p:blipFill>
        <p:spPr>
          <a:xfrm>
            <a:off x="532300" y="1231629"/>
            <a:ext cx="2145978" cy="2761727"/>
          </a:xfrm>
          <a:prstGeom prst="rect">
            <a:avLst/>
          </a:prstGeom>
        </p:spPr>
      </p:pic>
      <p:pic>
        <p:nvPicPr>
          <p:cNvPr id="4" name="Picture 3"/>
          <p:cNvPicPr>
            <a:picLocks noChangeAspect="1"/>
          </p:cNvPicPr>
          <p:nvPr/>
        </p:nvPicPr>
        <p:blipFill>
          <a:blip r:embed="rId5"/>
          <a:stretch>
            <a:fillRect/>
          </a:stretch>
        </p:blipFill>
        <p:spPr>
          <a:xfrm>
            <a:off x="2188227" y="1519693"/>
            <a:ext cx="2139881" cy="2761727"/>
          </a:xfrm>
          <a:prstGeom prst="rect">
            <a:avLst/>
          </a:prstGeom>
        </p:spPr>
      </p:pic>
      <p:pic>
        <p:nvPicPr>
          <p:cNvPr id="5" name="Picture 4"/>
          <p:cNvPicPr>
            <a:picLocks noChangeAspect="1"/>
          </p:cNvPicPr>
          <p:nvPr/>
        </p:nvPicPr>
        <p:blipFill>
          <a:blip r:embed="rId6"/>
          <a:stretch>
            <a:fillRect/>
          </a:stretch>
        </p:blipFill>
        <p:spPr>
          <a:xfrm>
            <a:off x="3867073" y="2133600"/>
            <a:ext cx="2152075" cy="2780017"/>
          </a:xfrm>
          <a:prstGeom prst="rect">
            <a:avLst/>
          </a:prstGeom>
        </p:spPr>
      </p:pic>
      <p:pic>
        <p:nvPicPr>
          <p:cNvPr id="6" name="Picture 5"/>
          <p:cNvPicPr>
            <a:picLocks noChangeAspect="1"/>
          </p:cNvPicPr>
          <p:nvPr/>
        </p:nvPicPr>
        <p:blipFill>
          <a:blip r:embed="rId7"/>
          <a:stretch>
            <a:fillRect/>
          </a:stretch>
        </p:blipFill>
        <p:spPr>
          <a:xfrm>
            <a:off x="5638800" y="2410846"/>
            <a:ext cx="2176461" cy="2798307"/>
          </a:xfrm>
          <a:prstGeom prst="rect">
            <a:avLst/>
          </a:prstGeom>
        </p:spPr>
      </p:pic>
      <p:sp>
        <p:nvSpPr>
          <p:cNvPr id="8" name="TextBox 7"/>
          <p:cNvSpPr txBox="1"/>
          <p:nvPr/>
        </p:nvSpPr>
        <p:spPr>
          <a:xfrm>
            <a:off x="228600" y="483889"/>
            <a:ext cx="7848600" cy="584775"/>
          </a:xfrm>
          <a:prstGeom prst="rect">
            <a:avLst/>
          </a:prstGeom>
          <a:noFill/>
        </p:spPr>
        <p:txBody>
          <a:bodyPr wrap="square" rtlCol="0">
            <a:spAutoFit/>
          </a:bodyPr>
          <a:lstStyle/>
          <a:p>
            <a:r>
              <a:rPr lang="en-US" sz="3200" b="1" dirty="0" smtClean="0"/>
              <a:t>US Compliance Guides</a:t>
            </a:r>
            <a:endParaRPr lang="en-US" sz="3200" b="1" dirty="0"/>
          </a:p>
        </p:txBody>
      </p:sp>
      <p:sp>
        <p:nvSpPr>
          <p:cNvPr id="9" name="TextBox 8"/>
          <p:cNvSpPr txBox="1"/>
          <p:nvPr/>
        </p:nvSpPr>
        <p:spPr>
          <a:xfrm>
            <a:off x="532300" y="5334000"/>
            <a:ext cx="3887300" cy="923330"/>
          </a:xfrm>
          <a:prstGeom prst="rect">
            <a:avLst/>
          </a:prstGeom>
          <a:noFill/>
        </p:spPr>
        <p:txBody>
          <a:bodyPr wrap="square" rtlCol="0">
            <a:spAutoFit/>
          </a:bodyPr>
          <a:lstStyle/>
          <a:p>
            <a:r>
              <a:rPr lang="en-US" dirty="0">
                <a:hlinkClick r:id="rId8"/>
              </a:rPr>
              <a:t>http://gsi.nist.gov/global/index.cfm/L1-7/A-630</a:t>
            </a:r>
            <a:r>
              <a:rPr lang="en-US" dirty="0" smtClean="0">
                <a:hlinkClick r:id="rId8"/>
              </a:rPr>
              <a:t>/</a:t>
            </a:r>
            <a:endParaRPr lang="en-US" dirty="0" smtClean="0"/>
          </a:p>
          <a:p>
            <a:endParaRPr lang="en-US" dirty="0"/>
          </a:p>
        </p:txBody>
      </p:sp>
      <p:sp>
        <p:nvSpPr>
          <p:cNvPr id="10" name="TextBox 9"/>
          <p:cNvSpPr txBox="1"/>
          <p:nvPr/>
        </p:nvSpPr>
        <p:spPr>
          <a:xfrm>
            <a:off x="495300" y="6273968"/>
            <a:ext cx="68580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0946924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3.2.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Global Standards Information">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Futura Book"/>
        <a:ea typeface=""/>
        <a:cs typeface=""/>
      </a:majorFont>
      <a:minorFont>
        <a:latin typeface="Futura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A0FB38AA-EAB9-481F-9904-38B5A3722044}"/>
</file>

<file path=customXml/itemProps2.xml><?xml version="1.0" encoding="utf-8"?>
<ds:datastoreItem xmlns:ds="http://schemas.openxmlformats.org/officeDocument/2006/customXml" ds:itemID="{DBFA9FD7-8CD4-4CEF-A651-CFA75114E7A7}"/>
</file>

<file path=customXml/itemProps3.xml><?xml version="1.0" encoding="utf-8"?>
<ds:datastoreItem xmlns:ds="http://schemas.openxmlformats.org/officeDocument/2006/customXml" ds:itemID="{9CA33BF5-83E7-4CAC-B41C-108D33624C28}"/>
</file>

<file path=customXml/itemProps4.xml><?xml version="1.0" encoding="utf-8"?>
<ds:datastoreItem xmlns:ds="http://schemas.openxmlformats.org/officeDocument/2006/customXml" ds:itemID="{CC575BFD-0E5F-45B5-ACB0-AB6BAABD1771}"/>
</file>

<file path=docProps/app.xml><?xml version="1.0" encoding="utf-8"?>
<Properties xmlns="http://schemas.openxmlformats.org/officeDocument/2006/extended-properties" xmlns:vt="http://schemas.openxmlformats.org/officeDocument/2006/docPropsVTypes">
  <Template/>
  <TotalTime>18109</TotalTime>
  <Words>1807</Words>
  <Application>Microsoft Office PowerPoint</Application>
  <PresentationFormat>On-screen Show (4:3)</PresentationFormat>
  <Paragraphs>307</Paragraphs>
  <Slides>24</Slides>
  <Notes>23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24</vt:i4>
      </vt:variant>
    </vt:vector>
  </HeadingPairs>
  <TitlesOfParts>
    <vt:vector size="37" baseType="lpstr">
      <vt:lpstr>Arial</vt:lpstr>
      <vt:lpstr>Calibri</vt:lpstr>
      <vt:lpstr>Calibri Light</vt:lpstr>
      <vt:lpstr>Futura Book</vt:lpstr>
      <vt:lpstr>Times New Roman</vt:lpstr>
      <vt:lpstr>Wingdings</vt:lpstr>
      <vt:lpstr>Global Standards Information</vt:lpstr>
      <vt:lpstr>1_Office Theme</vt:lpstr>
      <vt:lpstr>2_Office Theme</vt:lpstr>
      <vt:lpstr>3_Office Theme</vt:lpstr>
      <vt:lpstr>Office Theme</vt:lpstr>
      <vt:lpstr>6_Office Theme</vt:lpstr>
      <vt:lpstr>9_Office Theme</vt:lpstr>
      <vt:lpstr>Overview of the NIST  Standards Coordination Office  For Delegation from Colombia  </vt:lpstr>
      <vt:lpstr>Did you know…  </vt:lpstr>
      <vt:lpstr>The U.S. Standards System Today</vt:lpstr>
      <vt:lpstr>Standards Coordination Office (SCO)</vt:lpstr>
      <vt:lpstr>SCO Tools and Services</vt:lpstr>
      <vt:lpstr>USA Inquiry Point for World Trade Organization (WTO) Agreement on Technical Barriers to Trade (TBT)  </vt:lpstr>
      <vt:lpstr>PowerPoint Presentation</vt:lpstr>
      <vt:lpstr>Standards Information Center Request Analysis - 2014</vt:lpstr>
      <vt:lpstr>PowerPoint Presentation</vt:lpstr>
      <vt:lpstr>PowerPoint Presentation</vt:lpstr>
      <vt:lpstr>Interagency Committee on Standards Policy (ICSP)</vt:lpstr>
      <vt:lpstr>Facilitating the Trade of Telecommunications Equipment</vt:lpstr>
      <vt:lpstr>Types of Conformity Assessment</vt:lpstr>
      <vt:lpstr>Confidence Building</vt:lpstr>
      <vt:lpstr>Who watches the watchers?</vt:lpstr>
      <vt:lpstr>PowerPoint Presentation</vt:lpstr>
      <vt:lpstr>PowerPoint Presentation</vt:lpstr>
      <vt:lpstr>PowerPoint Presentation</vt:lpstr>
      <vt:lpstr>PowerPoint Presentation</vt:lpstr>
      <vt:lpstr>PowerPoint Presentation</vt:lpstr>
      <vt:lpstr>Example: Stevens Institute, NJ</vt:lpstr>
      <vt:lpstr>PowerPoint Presentation</vt:lpstr>
      <vt:lpstr>PowerPoint Presentation</vt:lpstr>
      <vt:lpstr>PowerPoint Presentation</vt:lpstr>
    </vt:vector>
  </TitlesOfParts>
  <Company>The houze!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WinuE</dc:creator>
  <cp:lastModifiedBy>Puskar, Erik</cp:lastModifiedBy>
  <cp:revision>276</cp:revision>
  <cp:lastPrinted>2015-12-01T15:51:21Z</cp:lastPrinted>
  <dcterms:created xsi:type="dcterms:W3CDTF">2008-12-19T11:10:41Z</dcterms:created>
  <dcterms:modified xsi:type="dcterms:W3CDTF">2015-12-02T21:41:07Z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795753ea-2954-42fb-8a0e-3724c103a24e</vt:lpwstr>
  </property>
</Properties>
</file>