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23"/>
  </p:notesMasterIdLst>
  <p:handoutMasterIdLst>
    <p:handoutMasterId r:id="rId24"/>
  </p:handoutMasterIdLst>
  <p:sldIdLst>
    <p:sldId id="283" r:id="rId5"/>
    <p:sldId id="434" r:id="rId6"/>
    <p:sldId id="488" r:id="rId7"/>
    <p:sldId id="506" r:id="rId8"/>
    <p:sldId id="496" r:id="rId9"/>
    <p:sldId id="451" r:id="rId10"/>
    <p:sldId id="503" r:id="rId11"/>
    <p:sldId id="448" r:id="rId12"/>
    <p:sldId id="501" r:id="rId13"/>
    <p:sldId id="493" r:id="rId14"/>
    <p:sldId id="494" r:id="rId15"/>
    <p:sldId id="457" r:id="rId16"/>
    <p:sldId id="482" r:id="rId17"/>
    <p:sldId id="498" r:id="rId18"/>
    <p:sldId id="481" r:id="rId19"/>
    <p:sldId id="491" r:id="rId20"/>
    <p:sldId id="353" r:id="rId21"/>
    <p:sldId id="352" r:id="rId2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5">
          <p15:clr>
            <a:srgbClr val="A4A3A4"/>
          </p15:clr>
        </p15:guide>
        <p15:guide id="2" orient="horz" pos="3120">
          <p15:clr>
            <a:srgbClr val="A4A3A4"/>
          </p15:clr>
        </p15:guide>
        <p15:guide id="3" orient="horz" pos="1313">
          <p15:clr>
            <a:srgbClr val="A4A3A4"/>
          </p15:clr>
        </p15:guide>
        <p15:guide id="4" orient="horz" pos="2096">
          <p15:clr>
            <a:srgbClr val="A4A3A4"/>
          </p15:clr>
        </p15:guide>
        <p15:guide id="5" pos="2879">
          <p15:clr>
            <a:srgbClr val="A4A3A4"/>
          </p15:clr>
        </p15:guide>
        <p15:guide id="6" pos="5562">
          <p15:clr>
            <a:srgbClr val="A4A3A4"/>
          </p15:clr>
        </p15:guide>
        <p15:guide id="7" pos="273">
          <p15:clr>
            <a:srgbClr val="A4A3A4"/>
          </p15:clr>
        </p15:guide>
        <p15:guide id="8" pos="4896" userDrawn="1">
          <p15:clr>
            <a:srgbClr val="A4A3A4"/>
          </p15:clr>
        </p15:guide>
        <p15:guide id="9" pos="2191">
          <p15:clr>
            <a:srgbClr val="A4A3A4"/>
          </p15:clr>
        </p15:guide>
        <p15:guide id="10" pos="4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" lastIdx="14" clrIdx="0">
    <p:extLst/>
  </p:cmAuthor>
  <p:cmAuthor id="2" name="Jessica Chumaceiro" initials="JC" lastIdx="1" clrIdx="1">
    <p:extLst/>
  </p:cmAuthor>
  <p:cmAuthor id="3" name="Jessica Chumaceiro" initials="JC [2]" lastIdx="1" clrIdx="2">
    <p:extLst/>
  </p:cmAuthor>
  <p:cmAuthor id="4" name="Jessica Chumaceiro" initials="JC [3]" lastIdx="1" clrIdx="3">
    <p:extLst/>
  </p:cmAuthor>
  <p:cmAuthor id="5" name="Jessica Chumaceiro" initials="JC [4]" lastIdx="1" clrIdx="4">
    <p:extLst/>
  </p:cmAuthor>
  <p:cmAuthor id="6" name="Jessica Chumaceiro" initials="JC [5]" lastIdx="1" clrIdx="5">
    <p:extLst/>
  </p:cmAuthor>
  <p:cmAuthor id="7" name="Jessica Chumaceiro" initials="JC [6]" lastIdx="1" clrIdx="6">
    <p:extLst/>
  </p:cmAuthor>
  <p:cmAuthor id="8" name="Jessica Chumaceiro" initials="JC [7]" lastIdx="1" clrIdx="7">
    <p:extLst/>
  </p:cmAuthor>
  <p:cmAuthor id="9" name="Jessica Chumaceiro" initials="JC [8]" lastIdx="1" clrIdx="8">
    <p:extLst/>
  </p:cmAuthor>
  <p:cmAuthor id="10" name="Joanne Christopher" initials="JC" lastIdx="8" clrIdx="9">
    <p:extLst/>
  </p:cmAuthor>
  <p:cmAuthor id="11" name="Glen Fine" initials="GF" lastIdx="2" clrIdx="10">
    <p:extLst/>
  </p:cmAuthor>
  <p:cmAuthor id="12" name="Megan Scanlon" initials="MS" lastIdx="8" clrIdx="11">
    <p:extLst/>
  </p:cmAuthor>
  <p:cmAuthor id="13" name="Megan Scanlon" initials="MS [2]" lastIdx="1" clrIdx="12">
    <p:extLst/>
  </p:cmAuthor>
  <p:cmAuthor id="14" name="Megan Scanlon" initials="MS [3]" lastIdx="1" clrIdx="13">
    <p:extLst/>
  </p:cmAuthor>
  <p:cmAuthor id="15" name="Megan Scanlon" initials="MS [4]" lastIdx="1" clrIdx="14">
    <p:extLst/>
  </p:cmAuthor>
  <p:cmAuthor id="16" name="Megan Scanlon" initials="MS [5]" lastIdx="1" clrIdx="15">
    <p:extLst/>
  </p:cmAuthor>
  <p:cmAuthor id="17" name="Megan Scanlon" initials="MS [6]" lastIdx="1" clrIdx="1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EA9"/>
    <a:srgbClr val="00AAEE"/>
    <a:srgbClr val="C9DDEE"/>
    <a:srgbClr val="70B6DF"/>
    <a:srgbClr val="0089C0"/>
    <a:srgbClr val="0076A5"/>
    <a:srgbClr val="2E9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24" autoAdjust="0"/>
  </p:normalViewPr>
  <p:slideViewPr>
    <p:cSldViewPr snapToGrid="0">
      <p:cViewPr>
        <p:scale>
          <a:sx n="120" d="100"/>
          <a:sy n="120" d="100"/>
        </p:scale>
        <p:origin x="1346" y="173"/>
      </p:cViewPr>
      <p:guideLst>
        <p:guide orient="horz" pos="535"/>
        <p:guide orient="horz" pos="3120"/>
        <p:guide orient="horz" pos="1313"/>
        <p:guide orient="horz" pos="2096"/>
        <p:guide pos="2879"/>
        <p:guide pos="5562"/>
        <p:guide pos="273"/>
        <p:guide pos="4896"/>
        <p:guide pos="2191"/>
        <p:guide pos="4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47704-BD7A-5849-BFF5-68A193C23B54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73763-3118-5B4C-B680-723C459B5774}">
      <dgm:prSet phldrT="[Text]"/>
      <dgm:spPr>
        <a:solidFill>
          <a:srgbClr val="00AEF4"/>
        </a:solidFill>
        <a:ln>
          <a:noFill/>
        </a:ln>
      </dgm:spPr>
      <dgm:t>
        <a:bodyPr/>
        <a:lstStyle/>
        <a:p>
          <a:r>
            <a:rPr lang="en-US" b="0" i="0" dirty="0">
              <a:latin typeface="Trebuchet MS"/>
              <a:cs typeface="Trebuchet MS"/>
            </a:rPr>
            <a:t>CLSI is the Secretariat for </a:t>
          </a:r>
          <a:br>
            <a:rPr lang="en-US" b="0" i="0" dirty="0">
              <a:latin typeface="Trebuchet MS"/>
              <a:cs typeface="Trebuchet MS"/>
            </a:rPr>
          </a:br>
          <a:r>
            <a:rPr lang="en-US" b="0" i="0" dirty="0">
              <a:latin typeface="Trebuchet MS"/>
              <a:cs typeface="Trebuchet MS"/>
            </a:rPr>
            <a:t>ISO Technical Committee (TC) 212</a:t>
          </a:r>
        </a:p>
      </dgm:t>
    </dgm:pt>
    <dgm:pt modelId="{7289058C-8F1C-E640-AA77-6AB72835AC1C}" type="parTrans" cxnId="{A2A25E47-C75E-8C4E-B8BE-BE218A1C001A}">
      <dgm:prSet/>
      <dgm:spPr/>
      <dgm:t>
        <a:bodyPr/>
        <a:lstStyle/>
        <a:p>
          <a:endParaRPr lang="en-US"/>
        </a:p>
      </dgm:t>
    </dgm:pt>
    <dgm:pt modelId="{0EAC8FE8-DC88-744A-B0AE-D59AF0CE5E98}" type="sibTrans" cxnId="{A2A25E47-C75E-8C4E-B8BE-BE218A1C001A}">
      <dgm:prSet/>
      <dgm:spPr/>
      <dgm:t>
        <a:bodyPr/>
        <a:lstStyle/>
        <a:p>
          <a:endParaRPr lang="en-US"/>
        </a:p>
      </dgm:t>
    </dgm:pt>
    <dgm:pt modelId="{3202F198-CFA0-754D-9329-48E3F36CA38F}">
      <dgm:prSet/>
      <dgm:spPr>
        <a:solidFill>
          <a:srgbClr val="00AEF4"/>
        </a:solidFill>
        <a:ln>
          <a:noFill/>
        </a:ln>
      </dgm:spPr>
      <dgm:t>
        <a:bodyPr/>
        <a:lstStyle/>
        <a:p>
          <a:r>
            <a:rPr lang="en-US" b="0" i="0" dirty="0">
              <a:latin typeface="Trebuchet MS"/>
              <a:cs typeface="Trebuchet MS"/>
            </a:rPr>
            <a:t>CLSI is the Administrator of ANSI-accredited US Technical Advisory Group to ISO/TC 212</a:t>
          </a:r>
        </a:p>
      </dgm:t>
    </dgm:pt>
    <dgm:pt modelId="{3FA94757-32F4-2D42-A128-F317104BD68A}" type="parTrans" cxnId="{7323BF92-8A8C-6845-A620-BA48802055C1}">
      <dgm:prSet/>
      <dgm:spPr/>
      <dgm:t>
        <a:bodyPr/>
        <a:lstStyle/>
        <a:p>
          <a:endParaRPr lang="en-US"/>
        </a:p>
      </dgm:t>
    </dgm:pt>
    <dgm:pt modelId="{34C6B19B-B184-6F42-BF13-105369991E21}" type="sibTrans" cxnId="{7323BF92-8A8C-6845-A620-BA48802055C1}">
      <dgm:prSet/>
      <dgm:spPr/>
      <dgm:t>
        <a:bodyPr/>
        <a:lstStyle/>
        <a:p>
          <a:endParaRPr lang="en-US"/>
        </a:p>
      </dgm:t>
    </dgm:pt>
    <dgm:pt modelId="{CCBBCF7A-C718-E24E-A979-A377FE451E2B}" type="pres">
      <dgm:prSet presAssocID="{A9A47704-BD7A-5849-BFF5-68A193C23B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9F4F05-4039-5B43-A200-82C7DE6645D8}" type="pres">
      <dgm:prSet presAssocID="{E8B73763-3118-5B4C-B680-723C459B5774}" presName="hierRoot1" presStyleCnt="0">
        <dgm:presLayoutVars>
          <dgm:hierBranch val="init"/>
        </dgm:presLayoutVars>
      </dgm:prSet>
      <dgm:spPr/>
    </dgm:pt>
    <dgm:pt modelId="{93D0F391-12CC-F440-B06E-97655478B847}" type="pres">
      <dgm:prSet presAssocID="{E8B73763-3118-5B4C-B680-723C459B5774}" presName="rootComposite1" presStyleCnt="0"/>
      <dgm:spPr/>
    </dgm:pt>
    <dgm:pt modelId="{0718A7F4-BB8E-6047-BFE3-72A6585A9542}" type="pres">
      <dgm:prSet presAssocID="{E8B73763-3118-5B4C-B680-723C459B5774}" presName="rootText1" presStyleLbl="node0" presStyleIdx="0" presStyleCnt="2" custScaleX="115874" custScaleY="115874">
        <dgm:presLayoutVars>
          <dgm:chPref val="3"/>
        </dgm:presLayoutVars>
      </dgm:prSet>
      <dgm:spPr/>
    </dgm:pt>
    <dgm:pt modelId="{0AE41827-F491-2745-9A66-FB4D1D789ECA}" type="pres">
      <dgm:prSet presAssocID="{E8B73763-3118-5B4C-B680-723C459B5774}" presName="rootConnector1" presStyleLbl="node1" presStyleIdx="0" presStyleCnt="0"/>
      <dgm:spPr/>
    </dgm:pt>
    <dgm:pt modelId="{BF09B652-270E-B24D-9A94-5071D82CDE50}" type="pres">
      <dgm:prSet presAssocID="{E8B73763-3118-5B4C-B680-723C459B5774}" presName="hierChild2" presStyleCnt="0"/>
      <dgm:spPr/>
    </dgm:pt>
    <dgm:pt modelId="{477F064E-D89C-4C4B-A28C-5FB586F44B82}" type="pres">
      <dgm:prSet presAssocID="{E8B73763-3118-5B4C-B680-723C459B5774}" presName="hierChild3" presStyleCnt="0"/>
      <dgm:spPr/>
    </dgm:pt>
    <dgm:pt modelId="{CE576292-D05B-9D4F-82B6-172B7553B2E7}" type="pres">
      <dgm:prSet presAssocID="{3202F198-CFA0-754D-9329-48E3F36CA38F}" presName="hierRoot1" presStyleCnt="0">
        <dgm:presLayoutVars>
          <dgm:hierBranch val="init"/>
        </dgm:presLayoutVars>
      </dgm:prSet>
      <dgm:spPr/>
    </dgm:pt>
    <dgm:pt modelId="{64BE14E6-198A-F349-B0DA-1CB7EE2A412D}" type="pres">
      <dgm:prSet presAssocID="{3202F198-CFA0-754D-9329-48E3F36CA38F}" presName="rootComposite1" presStyleCnt="0"/>
      <dgm:spPr/>
    </dgm:pt>
    <dgm:pt modelId="{C57E13AC-E719-C94E-88C7-66D0F56C7EA0}" type="pres">
      <dgm:prSet presAssocID="{3202F198-CFA0-754D-9329-48E3F36CA38F}" presName="rootText1" presStyleLbl="node0" presStyleIdx="1" presStyleCnt="2" custScaleX="115874" custScaleY="115874">
        <dgm:presLayoutVars>
          <dgm:chPref val="3"/>
        </dgm:presLayoutVars>
      </dgm:prSet>
      <dgm:spPr/>
    </dgm:pt>
    <dgm:pt modelId="{80C67AAF-5592-7A45-A1BA-83185D6586A7}" type="pres">
      <dgm:prSet presAssocID="{3202F198-CFA0-754D-9329-48E3F36CA38F}" presName="rootConnector1" presStyleLbl="node1" presStyleIdx="0" presStyleCnt="0"/>
      <dgm:spPr/>
    </dgm:pt>
    <dgm:pt modelId="{547E2BFD-A4D3-F243-88CA-145DFF75BA51}" type="pres">
      <dgm:prSet presAssocID="{3202F198-CFA0-754D-9329-48E3F36CA38F}" presName="hierChild2" presStyleCnt="0"/>
      <dgm:spPr/>
    </dgm:pt>
    <dgm:pt modelId="{D997B68F-FD7D-D642-A43E-F87E3375576A}" type="pres">
      <dgm:prSet presAssocID="{3202F198-CFA0-754D-9329-48E3F36CA38F}" presName="hierChild3" presStyleCnt="0"/>
      <dgm:spPr/>
    </dgm:pt>
  </dgm:ptLst>
  <dgm:cxnLst>
    <dgm:cxn modelId="{77BD9513-776C-1A42-9186-3F967556D705}" type="presOf" srcId="{E8B73763-3118-5B4C-B680-723C459B5774}" destId="{0AE41827-F491-2745-9A66-FB4D1D789ECA}" srcOrd="1" destOrd="0" presId="urn:microsoft.com/office/officeart/2005/8/layout/orgChart1"/>
    <dgm:cxn modelId="{A2A25E47-C75E-8C4E-B8BE-BE218A1C001A}" srcId="{A9A47704-BD7A-5849-BFF5-68A193C23B54}" destId="{E8B73763-3118-5B4C-B680-723C459B5774}" srcOrd="0" destOrd="0" parTransId="{7289058C-8F1C-E640-AA77-6AB72835AC1C}" sibTransId="{0EAC8FE8-DC88-744A-B0AE-D59AF0CE5E98}"/>
    <dgm:cxn modelId="{BBD6E172-3263-DE44-BF10-D1BFFF7CB217}" type="presOf" srcId="{3202F198-CFA0-754D-9329-48E3F36CA38F}" destId="{C57E13AC-E719-C94E-88C7-66D0F56C7EA0}" srcOrd="0" destOrd="0" presId="urn:microsoft.com/office/officeart/2005/8/layout/orgChart1"/>
    <dgm:cxn modelId="{35AA457E-C3EC-1045-8F2D-9ACB691C6EC1}" type="presOf" srcId="{3202F198-CFA0-754D-9329-48E3F36CA38F}" destId="{80C67AAF-5592-7A45-A1BA-83185D6586A7}" srcOrd="1" destOrd="0" presId="urn:microsoft.com/office/officeart/2005/8/layout/orgChart1"/>
    <dgm:cxn modelId="{7323BF92-8A8C-6845-A620-BA48802055C1}" srcId="{A9A47704-BD7A-5849-BFF5-68A193C23B54}" destId="{3202F198-CFA0-754D-9329-48E3F36CA38F}" srcOrd="1" destOrd="0" parTransId="{3FA94757-32F4-2D42-A128-F317104BD68A}" sibTransId="{34C6B19B-B184-6F42-BF13-105369991E21}"/>
    <dgm:cxn modelId="{255005A7-10F4-CF46-89C6-F0378F8F4326}" type="presOf" srcId="{A9A47704-BD7A-5849-BFF5-68A193C23B54}" destId="{CCBBCF7A-C718-E24E-A979-A377FE451E2B}" srcOrd="0" destOrd="0" presId="urn:microsoft.com/office/officeart/2005/8/layout/orgChart1"/>
    <dgm:cxn modelId="{086EC1C1-4E64-5645-BD26-D74B4CCC99BD}" type="presOf" srcId="{E8B73763-3118-5B4C-B680-723C459B5774}" destId="{0718A7F4-BB8E-6047-BFE3-72A6585A9542}" srcOrd="0" destOrd="0" presId="urn:microsoft.com/office/officeart/2005/8/layout/orgChart1"/>
    <dgm:cxn modelId="{718AF140-7CD7-D24E-9051-6B9AA9AA9E86}" type="presParOf" srcId="{CCBBCF7A-C718-E24E-A979-A377FE451E2B}" destId="{909F4F05-4039-5B43-A200-82C7DE6645D8}" srcOrd="0" destOrd="0" presId="urn:microsoft.com/office/officeart/2005/8/layout/orgChart1"/>
    <dgm:cxn modelId="{6D7A6F41-A76D-3A47-BDBB-7072FEC70056}" type="presParOf" srcId="{909F4F05-4039-5B43-A200-82C7DE6645D8}" destId="{93D0F391-12CC-F440-B06E-97655478B847}" srcOrd="0" destOrd="0" presId="urn:microsoft.com/office/officeart/2005/8/layout/orgChart1"/>
    <dgm:cxn modelId="{BCBC1CBB-71EB-004B-97D3-EF387BC2EA14}" type="presParOf" srcId="{93D0F391-12CC-F440-B06E-97655478B847}" destId="{0718A7F4-BB8E-6047-BFE3-72A6585A9542}" srcOrd="0" destOrd="0" presId="urn:microsoft.com/office/officeart/2005/8/layout/orgChart1"/>
    <dgm:cxn modelId="{96DCE52C-D5F4-5445-BE55-D79D1A7FC4FA}" type="presParOf" srcId="{93D0F391-12CC-F440-B06E-97655478B847}" destId="{0AE41827-F491-2745-9A66-FB4D1D789ECA}" srcOrd="1" destOrd="0" presId="urn:microsoft.com/office/officeart/2005/8/layout/orgChart1"/>
    <dgm:cxn modelId="{EA8DD3B3-0076-8E4E-BBD1-7BDD2DA63CF7}" type="presParOf" srcId="{909F4F05-4039-5B43-A200-82C7DE6645D8}" destId="{BF09B652-270E-B24D-9A94-5071D82CDE50}" srcOrd="1" destOrd="0" presId="urn:microsoft.com/office/officeart/2005/8/layout/orgChart1"/>
    <dgm:cxn modelId="{F702EDAF-6912-DF48-8109-ADC23F4A7A00}" type="presParOf" srcId="{909F4F05-4039-5B43-A200-82C7DE6645D8}" destId="{477F064E-D89C-4C4B-A28C-5FB586F44B82}" srcOrd="2" destOrd="0" presId="urn:microsoft.com/office/officeart/2005/8/layout/orgChart1"/>
    <dgm:cxn modelId="{186EBCC5-458C-1746-8305-51B38F88170E}" type="presParOf" srcId="{CCBBCF7A-C718-E24E-A979-A377FE451E2B}" destId="{CE576292-D05B-9D4F-82B6-172B7553B2E7}" srcOrd="1" destOrd="0" presId="urn:microsoft.com/office/officeart/2005/8/layout/orgChart1"/>
    <dgm:cxn modelId="{2DF1F083-D8C4-3C48-8BFC-5C4D28A2DF53}" type="presParOf" srcId="{CE576292-D05B-9D4F-82B6-172B7553B2E7}" destId="{64BE14E6-198A-F349-B0DA-1CB7EE2A412D}" srcOrd="0" destOrd="0" presId="urn:microsoft.com/office/officeart/2005/8/layout/orgChart1"/>
    <dgm:cxn modelId="{734290FA-3FEE-9548-AB64-38E8551A70CB}" type="presParOf" srcId="{64BE14E6-198A-F349-B0DA-1CB7EE2A412D}" destId="{C57E13AC-E719-C94E-88C7-66D0F56C7EA0}" srcOrd="0" destOrd="0" presId="urn:microsoft.com/office/officeart/2005/8/layout/orgChart1"/>
    <dgm:cxn modelId="{BC2354D4-3864-3F48-B5C6-7F6A34396E17}" type="presParOf" srcId="{64BE14E6-198A-F349-B0DA-1CB7EE2A412D}" destId="{80C67AAF-5592-7A45-A1BA-83185D6586A7}" srcOrd="1" destOrd="0" presId="urn:microsoft.com/office/officeart/2005/8/layout/orgChart1"/>
    <dgm:cxn modelId="{745D4088-FF04-9342-B7B4-C5CCA26AF51A}" type="presParOf" srcId="{CE576292-D05B-9D4F-82B6-172B7553B2E7}" destId="{547E2BFD-A4D3-F243-88CA-145DFF75BA51}" srcOrd="1" destOrd="0" presId="urn:microsoft.com/office/officeart/2005/8/layout/orgChart1"/>
    <dgm:cxn modelId="{8FB4D028-E13F-DD4B-8924-A198C7FC37AF}" type="presParOf" srcId="{CE576292-D05B-9D4F-82B6-172B7553B2E7}" destId="{D997B68F-FD7D-D642-A43E-F87E337557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8A7F4-BB8E-6047-BFE3-72A6585A9542}">
      <dsp:nvSpPr>
        <dsp:cNvPr id="0" name=""/>
        <dsp:cNvSpPr/>
      </dsp:nvSpPr>
      <dsp:spPr>
        <a:xfrm>
          <a:off x="1096" y="1067925"/>
          <a:ext cx="2778149" cy="1389074"/>
        </a:xfrm>
        <a:prstGeom prst="rect">
          <a:avLst/>
        </a:prstGeom>
        <a:solidFill>
          <a:srgbClr val="00AEF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/>
              <a:cs typeface="Trebuchet MS"/>
            </a:rPr>
            <a:t>CLSI is the Secretariat for </a:t>
          </a:r>
          <a:br>
            <a:rPr lang="en-US" sz="2000" b="0" i="0" kern="1200" dirty="0">
              <a:latin typeface="Trebuchet MS"/>
              <a:cs typeface="Trebuchet MS"/>
            </a:rPr>
          </a:br>
          <a:r>
            <a:rPr lang="en-US" sz="2000" b="0" i="0" kern="1200" dirty="0">
              <a:latin typeface="Trebuchet MS"/>
              <a:cs typeface="Trebuchet MS"/>
            </a:rPr>
            <a:t>ISO Technical Committee (TC) 212</a:t>
          </a:r>
        </a:p>
      </dsp:txBody>
      <dsp:txXfrm>
        <a:off x="1096" y="1067925"/>
        <a:ext cx="2778149" cy="1389074"/>
      </dsp:txXfrm>
    </dsp:sp>
    <dsp:sp modelId="{C57E13AC-E719-C94E-88C7-66D0F56C7EA0}">
      <dsp:nvSpPr>
        <dsp:cNvPr id="0" name=""/>
        <dsp:cNvSpPr/>
      </dsp:nvSpPr>
      <dsp:spPr>
        <a:xfrm>
          <a:off x="3282734" y="1067925"/>
          <a:ext cx="2778149" cy="1389074"/>
        </a:xfrm>
        <a:prstGeom prst="rect">
          <a:avLst/>
        </a:prstGeom>
        <a:solidFill>
          <a:srgbClr val="00AEF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/>
              <a:cs typeface="Trebuchet MS"/>
            </a:rPr>
            <a:t>CLSI is the Administrator of ANSI-accredited US Technical Advisory Group to ISO/TC 212</a:t>
          </a:r>
        </a:p>
      </dsp:txBody>
      <dsp:txXfrm>
        <a:off x="3282734" y="1067925"/>
        <a:ext cx="2778149" cy="138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7429" y="9383998"/>
            <a:ext cx="5819986" cy="26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10" tIns="48105" rIns="96210" bIns="48105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CLSI      </a:t>
            </a:r>
            <a:fld id="{0789E415-C270-4EB2-8355-C06BD5B29E27}" type="datetime4">
              <a:rPr lang="en-US" sz="1100"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August 24, 2018</a:t>
            </a:fld>
            <a:r>
              <a:rPr lang="en-US" sz="1100" dirty="0">
                <a:latin typeface="Arial" pitchFamily="34" charset="0"/>
                <a:cs typeface="Arial" pitchFamily="34" charset="0"/>
              </a:rPr>
              <a:t>      CLSI Template.</a:t>
            </a:r>
            <a:fld id="{5C131F45-EA3D-4858-8731-7C42A0904F6C}" type="slidenum">
              <a:rPr lang="en-US" sz="1100"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1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17429" y="9383998"/>
            <a:ext cx="5819986" cy="26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10" tIns="48105" rIns="96210" bIns="48105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CLSI      </a:t>
            </a:r>
            <a:fld id="{0789E415-C270-4EB2-8355-C06BD5B29E27}" type="datetime4">
              <a:rPr lang="en-US" sz="1100" smtClean="0"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August 23, 2018</a:t>
            </a:fld>
            <a:r>
              <a:rPr lang="en-US" sz="1100" dirty="0">
                <a:latin typeface="Arial" pitchFamily="34" charset="0"/>
                <a:cs typeface="Arial" pitchFamily="34" charset="0"/>
              </a:rPr>
              <a:t>      CLSI Template.</a:t>
            </a:r>
            <a:fld id="{5C131F45-EA3D-4858-8731-7C42A0904F6C}" type="slidenum">
              <a:rPr lang="en-US" sz="1100" smtClean="0"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24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5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8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CLSI serves as the American National Standards Institute (ANSI)-appointed Secretariat for ISO Technical Committee 212,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laboratory testing and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vitro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test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ISO/TC 212 is responsible for international standardization and guidance in the field of laboratory medicine 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vitro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diagnostic test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D3CD5FD-D760-154F-8E8F-EAF7C87B73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93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D3CD5FD-D760-154F-8E8F-EAF7C87B73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5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D3CD5FD-D760-154F-8E8F-EAF7C87B73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7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3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D3CD5FD-D760-154F-8E8F-EAF7C87B73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6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9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3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CLSI has a library of over 150 standards in following subject areas:  evaluation methods, automation and informatics, point-of-care testing, clinical chemistry and toxicology, microbiology, molecular methods, immunology and ligand assay, quality management systems, newborn screening, and hematology.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D3CD5FD-D760-154F-8E8F-EAF7C87B73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7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D3CD5FD-D760-154F-8E8F-EAF7C87B73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3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SI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88" y="2084388"/>
            <a:ext cx="5835207" cy="1101725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27400"/>
            <a:ext cx="5582353" cy="956044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353" y="156421"/>
            <a:ext cx="2368368" cy="118418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SI 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679575"/>
            <a:ext cx="8324850" cy="1022350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3838"/>
            <a:ext cx="7772400" cy="868362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SI Title and Content - Gray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-208088" y="208088"/>
            <a:ext cx="849313" cy="433138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258746" y="258252"/>
            <a:ext cx="626507" cy="91440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175920"/>
            <a:ext cx="8125576" cy="60084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5213"/>
            <a:ext cx="8067675" cy="3245532"/>
          </a:xfrm>
        </p:spPr>
        <p:txBody>
          <a:bodyPr/>
          <a:lstStyle>
            <a:lvl1pPr marL="227013" indent="-227013">
              <a:buClr>
                <a:schemeClr val="accent1"/>
              </a:buClr>
              <a:buSzPct val="11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4" name="Group 27"/>
          <p:cNvGrpSpPr/>
          <p:nvPr userDrawn="1"/>
        </p:nvGrpSpPr>
        <p:grpSpPr>
          <a:xfrm>
            <a:off x="7902835" y="4620125"/>
            <a:ext cx="956575" cy="360375"/>
            <a:chOff x="3819525" y="1849438"/>
            <a:chExt cx="1487488" cy="560388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4225925" y="2092325"/>
              <a:ext cx="168275" cy="265113"/>
            </a:xfrm>
            <a:custGeom>
              <a:avLst/>
              <a:gdLst>
                <a:gd name="T0" fmla="*/ 0 w 106"/>
                <a:gd name="T1" fmla="*/ 150 h 167"/>
                <a:gd name="T2" fmla="*/ 9 w 106"/>
                <a:gd name="T3" fmla="*/ 167 h 167"/>
                <a:gd name="T4" fmla="*/ 106 w 106"/>
                <a:gd name="T5" fmla="*/ 0 h 167"/>
                <a:gd name="T6" fmla="*/ 86 w 106"/>
                <a:gd name="T7" fmla="*/ 0 h 167"/>
                <a:gd name="T8" fmla="*/ 0 w 106"/>
                <a:gd name="T9" fmla="*/ 15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7">
                  <a:moveTo>
                    <a:pt x="0" y="150"/>
                  </a:moveTo>
                  <a:lnTo>
                    <a:pt x="9" y="167"/>
                  </a:lnTo>
                  <a:lnTo>
                    <a:pt x="106" y="0"/>
                  </a:lnTo>
                  <a:lnTo>
                    <a:pt x="86" y="0"/>
                  </a:ln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4194175" y="2092325"/>
              <a:ext cx="138113" cy="212725"/>
            </a:xfrm>
            <a:custGeom>
              <a:avLst/>
              <a:gdLst>
                <a:gd name="T0" fmla="*/ 67 w 87"/>
                <a:gd name="T1" fmla="*/ 0 h 134"/>
                <a:gd name="T2" fmla="*/ 0 w 87"/>
                <a:gd name="T3" fmla="*/ 117 h 134"/>
                <a:gd name="T4" fmla="*/ 10 w 87"/>
                <a:gd name="T5" fmla="*/ 134 h 134"/>
                <a:gd name="T6" fmla="*/ 87 w 87"/>
                <a:gd name="T7" fmla="*/ 0 h 134"/>
                <a:gd name="T8" fmla="*/ 67 w 8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4">
                  <a:moveTo>
                    <a:pt x="67" y="0"/>
                  </a:moveTo>
                  <a:lnTo>
                    <a:pt x="0" y="117"/>
                  </a:lnTo>
                  <a:lnTo>
                    <a:pt x="10" y="134"/>
                  </a:lnTo>
                  <a:lnTo>
                    <a:pt x="8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4164013" y="2092325"/>
              <a:ext cx="107950" cy="160338"/>
            </a:xfrm>
            <a:custGeom>
              <a:avLst/>
              <a:gdLst>
                <a:gd name="T0" fmla="*/ 48 w 68"/>
                <a:gd name="T1" fmla="*/ 0 h 101"/>
                <a:gd name="T2" fmla="*/ 0 w 68"/>
                <a:gd name="T3" fmla="*/ 84 h 101"/>
                <a:gd name="T4" fmla="*/ 10 w 68"/>
                <a:gd name="T5" fmla="*/ 101 h 101"/>
                <a:gd name="T6" fmla="*/ 68 w 68"/>
                <a:gd name="T7" fmla="*/ 0 h 101"/>
                <a:gd name="T8" fmla="*/ 48 w 6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48" y="0"/>
                  </a:moveTo>
                  <a:lnTo>
                    <a:pt x="0" y="84"/>
                  </a:lnTo>
                  <a:lnTo>
                    <a:pt x="10" y="101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3819525" y="1849438"/>
              <a:ext cx="603250" cy="560388"/>
            </a:xfrm>
            <a:custGeom>
              <a:avLst/>
              <a:gdLst>
                <a:gd name="T0" fmla="*/ 131 w 287"/>
                <a:gd name="T1" fmla="*/ 172 h 267"/>
                <a:gd name="T2" fmla="*/ 128 w 287"/>
                <a:gd name="T3" fmla="*/ 177 h 267"/>
                <a:gd name="T4" fmla="*/ 104 w 287"/>
                <a:gd name="T5" fmla="*/ 144 h 267"/>
                <a:gd name="T6" fmla="*/ 124 w 287"/>
                <a:gd name="T7" fmla="*/ 160 h 267"/>
                <a:gd name="T8" fmla="*/ 104 w 287"/>
                <a:gd name="T9" fmla="*/ 125 h 267"/>
                <a:gd name="T10" fmla="*/ 104 w 287"/>
                <a:gd name="T11" fmla="*/ 132 h 267"/>
                <a:gd name="T12" fmla="*/ 104 w 287"/>
                <a:gd name="T13" fmla="*/ 63 h 267"/>
                <a:gd name="T14" fmla="*/ 137 w 287"/>
                <a:gd name="T15" fmla="*/ 91 h 267"/>
                <a:gd name="T16" fmla="*/ 104 w 287"/>
                <a:gd name="T17" fmla="*/ 63 h 267"/>
                <a:gd name="T18" fmla="*/ 130 w 287"/>
                <a:gd name="T19" fmla="*/ 48 h 267"/>
                <a:gd name="T20" fmla="*/ 104 w 287"/>
                <a:gd name="T21" fmla="*/ 13 h 267"/>
                <a:gd name="T22" fmla="*/ 141 w 287"/>
                <a:gd name="T23" fmla="*/ 45 h 267"/>
                <a:gd name="T24" fmla="*/ 159 w 287"/>
                <a:gd name="T25" fmla="*/ 38 h 267"/>
                <a:gd name="T26" fmla="*/ 149 w 287"/>
                <a:gd name="T27" fmla="*/ 91 h 267"/>
                <a:gd name="T28" fmla="*/ 167 w 287"/>
                <a:gd name="T29" fmla="*/ 48 h 267"/>
                <a:gd name="T30" fmla="*/ 91 w 287"/>
                <a:gd name="T31" fmla="*/ 51 h 267"/>
                <a:gd name="T32" fmla="*/ 91 w 287"/>
                <a:gd name="T33" fmla="*/ 13 h 267"/>
                <a:gd name="T34" fmla="*/ 91 w 287"/>
                <a:gd name="T35" fmla="*/ 91 h 267"/>
                <a:gd name="T36" fmla="*/ 58 w 287"/>
                <a:gd name="T37" fmla="*/ 91 h 267"/>
                <a:gd name="T38" fmla="*/ 91 w 287"/>
                <a:gd name="T39" fmla="*/ 63 h 267"/>
                <a:gd name="T40" fmla="*/ 91 w 287"/>
                <a:gd name="T41" fmla="*/ 132 h 267"/>
                <a:gd name="T42" fmla="*/ 58 w 287"/>
                <a:gd name="T43" fmla="*/ 104 h 267"/>
                <a:gd name="T44" fmla="*/ 91 w 287"/>
                <a:gd name="T45" fmla="*/ 132 h 267"/>
                <a:gd name="T46" fmla="*/ 66 w 287"/>
                <a:gd name="T47" fmla="*/ 147 h 267"/>
                <a:gd name="T48" fmla="*/ 91 w 287"/>
                <a:gd name="T49" fmla="*/ 181 h 267"/>
                <a:gd name="T50" fmla="*/ 54 w 287"/>
                <a:gd name="T51" fmla="*/ 150 h 267"/>
                <a:gd name="T52" fmla="*/ 36 w 287"/>
                <a:gd name="T53" fmla="*/ 156 h 267"/>
                <a:gd name="T54" fmla="*/ 13 w 287"/>
                <a:gd name="T55" fmla="*/ 104 h 267"/>
                <a:gd name="T56" fmla="*/ 50 w 287"/>
                <a:gd name="T57" fmla="*/ 138 h 267"/>
                <a:gd name="T58" fmla="*/ 28 w 287"/>
                <a:gd name="T59" fmla="*/ 48 h 267"/>
                <a:gd name="T60" fmla="*/ 46 w 287"/>
                <a:gd name="T61" fmla="*/ 91 h 267"/>
                <a:gd name="T62" fmla="*/ 28 w 287"/>
                <a:gd name="T63" fmla="*/ 48 h 267"/>
                <a:gd name="T64" fmla="*/ 54 w 287"/>
                <a:gd name="T65" fmla="*/ 45 h 267"/>
                <a:gd name="T66" fmla="*/ 67 w 287"/>
                <a:gd name="T67" fmla="*/ 18 h 267"/>
                <a:gd name="T68" fmla="*/ 280 w 287"/>
                <a:gd name="T69" fmla="*/ 104 h 267"/>
                <a:gd name="T70" fmla="*/ 195 w 287"/>
                <a:gd name="T71" fmla="*/ 91 h 267"/>
                <a:gd name="T72" fmla="*/ 0 w 287"/>
                <a:gd name="T73" fmla="*/ 97 h 267"/>
                <a:gd name="T74" fmla="*/ 0 w 287"/>
                <a:gd name="T75" fmla="*/ 98 h 267"/>
                <a:gd name="T76" fmla="*/ 139 w 287"/>
                <a:gd name="T77" fmla="*/ 186 h 267"/>
                <a:gd name="T78" fmla="*/ 193 w 287"/>
                <a:gd name="T79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67">
                  <a:moveTo>
                    <a:pt x="128" y="177"/>
                  </a:moveTo>
                  <a:cubicBezTo>
                    <a:pt x="129" y="176"/>
                    <a:pt x="130" y="174"/>
                    <a:pt x="131" y="172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1" y="176"/>
                    <a:pt x="130" y="176"/>
                    <a:pt x="128" y="177"/>
                  </a:cubicBezTo>
                  <a:moveTo>
                    <a:pt x="104" y="181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108" y="144"/>
                    <a:pt x="112" y="145"/>
                    <a:pt x="115" y="145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18" y="171"/>
                    <a:pt x="112" y="179"/>
                    <a:pt x="104" y="181"/>
                  </a:cubicBezTo>
                  <a:moveTo>
                    <a:pt x="104" y="125"/>
                  </a:moveTo>
                  <a:cubicBezTo>
                    <a:pt x="108" y="132"/>
                    <a:pt x="108" y="132"/>
                    <a:pt x="108" y="132"/>
                  </a:cubicBezTo>
                  <a:cubicBezTo>
                    <a:pt x="107" y="132"/>
                    <a:pt x="105" y="132"/>
                    <a:pt x="104" y="132"/>
                  </a:cubicBezTo>
                  <a:lnTo>
                    <a:pt x="104" y="125"/>
                  </a:lnTo>
                  <a:close/>
                  <a:moveTo>
                    <a:pt x="104" y="63"/>
                  </a:moveTo>
                  <a:cubicBezTo>
                    <a:pt x="114" y="62"/>
                    <a:pt x="124" y="61"/>
                    <a:pt x="133" y="60"/>
                  </a:cubicBezTo>
                  <a:cubicBezTo>
                    <a:pt x="135" y="69"/>
                    <a:pt x="137" y="80"/>
                    <a:pt x="137" y="91"/>
                  </a:cubicBezTo>
                  <a:cubicBezTo>
                    <a:pt x="104" y="91"/>
                    <a:pt x="104" y="91"/>
                    <a:pt x="104" y="91"/>
                  </a:cubicBezTo>
                  <a:lnTo>
                    <a:pt x="104" y="63"/>
                  </a:lnTo>
                  <a:close/>
                  <a:moveTo>
                    <a:pt x="104" y="13"/>
                  </a:moveTo>
                  <a:cubicBezTo>
                    <a:pt x="114" y="17"/>
                    <a:pt x="124" y="30"/>
                    <a:pt x="130" y="48"/>
                  </a:cubicBezTo>
                  <a:cubicBezTo>
                    <a:pt x="122" y="49"/>
                    <a:pt x="113" y="50"/>
                    <a:pt x="104" y="51"/>
                  </a:cubicBezTo>
                  <a:lnTo>
                    <a:pt x="104" y="13"/>
                  </a:lnTo>
                  <a:close/>
                  <a:moveTo>
                    <a:pt x="159" y="38"/>
                  </a:moveTo>
                  <a:cubicBezTo>
                    <a:pt x="154" y="41"/>
                    <a:pt x="148" y="43"/>
                    <a:pt x="141" y="45"/>
                  </a:cubicBezTo>
                  <a:cubicBezTo>
                    <a:pt x="138" y="34"/>
                    <a:pt x="133" y="25"/>
                    <a:pt x="128" y="18"/>
                  </a:cubicBezTo>
                  <a:cubicBezTo>
                    <a:pt x="140" y="22"/>
                    <a:pt x="150" y="29"/>
                    <a:pt x="159" y="38"/>
                  </a:cubicBezTo>
                  <a:moveTo>
                    <a:pt x="183" y="91"/>
                  </a:moveTo>
                  <a:cubicBezTo>
                    <a:pt x="149" y="91"/>
                    <a:pt x="149" y="91"/>
                    <a:pt x="149" y="91"/>
                  </a:cubicBezTo>
                  <a:cubicBezTo>
                    <a:pt x="149" y="79"/>
                    <a:pt x="147" y="67"/>
                    <a:pt x="145" y="57"/>
                  </a:cubicBezTo>
                  <a:cubicBezTo>
                    <a:pt x="153" y="54"/>
                    <a:pt x="160" y="51"/>
                    <a:pt x="167" y="48"/>
                  </a:cubicBezTo>
                  <a:cubicBezTo>
                    <a:pt x="176" y="60"/>
                    <a:pt x="181" y="75"/>
                    <a:pt x="183" y="91"/>
                  </a:cubicBezTo>
                  <a:moveTo>
                    <a:pt x="91" y="51"/>
                  </a:moveTo>
                  <a:cubicBezTo>
                    <a:pt x="82" y="50"/>
                    <a:pt x="74" y="49"/>
                    <a:pt x="66" y="48"/>
                  </a:cubicBezTo>
                  <a:cubicBezTo>
                    <a:pt x="72" y="30"/>
                    <a:pt x="81" y="17"/>
                    <a:pt x="91" y="13"/>
                  </a:cubicBezTo>
                  <a:lnTo>
                    <a:pt x="91" y="51"/>
                  </a:lnTo>
                  <a:close/>
                  <a:moveTo>
                    <a:pt x="91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80"/>
                    <a:pt x="60" y="69"/>
                    <a:pt x="62" y="60"/>
                  </a:cubicBezTo>
                  <a:cubicBezTo>
                    <a:pt x="71" y="61"/>
                    <a:pt x="81" y="62"/>
                    <a:pt x="91" y="63"/>
                  </a:cubicBezTo>
                  <a:lnTo>
                    <a:pt x="91" y="91"/>
                  </a:lnTo>
                  <a:close/>
                  <a:moveTo>
                    <a:pt x="91" y="132"/>
                  </a:moveTo>
                  <a:cubicBezTo>
                    <a:pt x="81" y="132"/>
                    <a:pt x="71" y="133"/>
                    <a:pt x="62" y="135"/>
                  </a:cubicBezTo>
                  <a:cubicBezTo>
                    <a:pt x="60" y="125"/>
                    <a:pt x="59" y="115"/>
                    <a:pt x="58" y="104"/>
                  </a:cubicBezTo>
                  <a:cubicBezTo>
                    <a:pt x="91" y="104"/>
                    <a:pt x="91" y="104"/>
                    <a:pt x="91" y="104"/>
                  </a:cubicBezTo>
                  <a:lnTo>
                    <a:pt x="91" y="132"/>
                  </a:lnTo>
                  <a:close/>
                  <a:moveTo>
                    <a:pt x="91" y="181"/>
                  </a:moveTo>
                  <a:cubicBezTo>
                    <a:pt x="81" y="178"/>
                    <a:pt x="72" y="165"/>
                    <a:pt x="66" y="147"/>
                  </a:cubicBezTo>
                  <a:cubicBezTo>
                    <a:pt x="74" y="145"/>
                    <a:pt x="82" y="144"/>
                    <a:pt x="91" y="144"/>
                  </a:cubicBezTo>
                  <a:lnTo>
                    <a:pt x="91" y="181"/>
                  </a:lnTo>
                  <a:close/>
                  <a:moveTo>
                    <a:pt x="36" y="156"/>
                  </a:moveTo>
                  <a:cubicBezTo>
                    <a:pt x="42" y="154"/>
                    <a:pt x="47" y="152"/>
                    <a:pt x="54" y="150"/>
                  </a:cubicBezTo>
                  <a:cubicBezTo>
                    <a:pt x="57" y="160"/>
                    <a:pt x="62" y="170"/>
                    <a:pt x="67" y="177"/>
                  </a:cubicBezTo>
                  <a:cubicBezTo>
                    <a:pt x="56" y="172"/>
                    <a:pt x="45" y="165"/>
                    <a:pt x="36" y="156"/>
                  </a:cubicBezTo>
                  <a:moveTo>
                    <a:pt x="28" y="147"/>
                  </a:moveTo>
                  <a:cubicBezTo>
                    <a:pt x="20" y="135"/>
                    <a:pt x="14" y="120"/>
                    <a:pt x="13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16"/>
                    <a:pt x="48" y="127"/>
                    <a:pt x="50" y="138"/>
                  </a:cubicBezTo>
                  <a:cubicBezTo>
                    <a:pt x="42" y="140"/>
                    <a:pt x="35" y="143"/>
                    <a:pt x="28" y="147"/>
                  </a:cubicBezTo>
                  <a:moveTo>
                    <a:pt x="28" y="48"/>
                  </a:moveTo>
                  <a:cubicBezTo>
                    <a:pt x="35" y="51"/>
                    <a:pt x="42" y="54"/>
                    <a:pt x="50" y="57"/>
                  </a:cubicBezTo>
                  <a:cubicBezTo>
                    <a:pt x="48" y="67"/>
                    <a:pt x="46" y="79"/>
                    <a:pt x="46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4" y="75"/>
                    <a:pt x="20" y="60"/>
                    <a:pt x="28" y="48"/>
                  </a:cubicBezTo>
                  <a:moveTo>
                    <a:pt x="67" y="18"/>
                  </a:moveTo>
                  <a:cubicBezTo>
                    <a:pt x="62" y="25"/>
                    <a:pt x="57" y="34"/>
                    <a:pt x="54" y="45"/>
                  </a:cubicBezTo>
                  <a:cubicBezTo>
                    <a:pt x="47" y="43"/>
                    <a:pt x="42" y="41"/>
                    <a:pt x="36" y="38"/>
                  </a:cubicBezTo>
                  <a:cubicBezTo>
                    <a:pt x="45" y="29"/>
                    <a:pt x="56" y="22"/>
                    <a:pt x="67" y="18"/>
                  </a:cubicBezTo>
                  <a:moveTo>
                    <a:pt x="106" y="104"/>
                  </a:moveTo>
                  <a:cubicBezTo>
                    <a:pt x="280" y="104"/>
                    <a:pt x="280" y="104"/>
                    <a:pt x="280" y="104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2" y="40"/>
                    <a:pt x="150" y="0"/>
                    <a:pt x="98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8"/>
                  </a:cubicBezTo>
                  <a:cubicBezTo>
                    <a:pt x="0" y="151"/>
                    <a:pt x="44" y="195"/>
                    <a:pt x="98" y="195"/>
                  </a:cubicBezTo>
                  <a:cubicBezTo>
                    <a:pt x="112" y="195"/>
                    <a:pt x="126" y="192"/>
                    <a:pt x="139" y="186"/>
                  </a:cubicBezTo>
                  <a:cubicBezTo>
                    <a:pt x="186" y="267"/>
                    <a:pt x="186" y="267"/>
                    <a:pt x="186" y="267"/>
                  </a:cubicBezTo>
                  <a:cubicBezTo>
                    <a:pt x="193" y="255"/>
                    <a:pt x="193" y="255"/>
                    <a:pt x="193" y="255"/>
                  </a:cubicBezTo>
                  <a:lnTo>
                    <a:pt x="10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4405313" y="2041525"/>
              <a:ext cx="311150" cy="368300"/>
            </a:xfrm>
            <a:custGeom>
              <a:avLst/>
              <a:gdLst>
                <a:gd name="T0" fmla="*/ 148 w 148"/>
                <a:gd name="T1" fmla="*/ 145 h 175"/>
                <a:gd name="T2" fmla="*/ 120 w 148"/>
                <a:gd name="T3" fmla="*/ 168 h 175"/>
                <a:gd name="T4" fmla="*/ 86 w 148"/>
                <a:gd name="T5" fmla="*/ 175 h 175"/>
                <a:gd name="T6" fmla="*/ 51 w 148"/>
                <a:gd name="T7" fmla="*/ 169 h 175"/>
                <a:gd name="T8" fmla="*/ 24 w 148"/>
                <a:gd name="T9" fmla="*/ 151 h 175"/>
                <a:gd name="T10" fmla="*/ 6 w 148"/>
                <a:gd name="T11" fmla="*/ 123 h 175"/>
                <a:gd name="T12" fmla="*/ 0 w 148"/>
                <a:gd name="T13" fmla="*/ 87 h 175"/>
                <a:gd name="T14" fmla="*/ 6 w 148"/>
                <a:gd name="T15" fmla="*/ 52 h 175"/>
                <a:gd name="T16" fmla="*/ 24 w 148"/>
                <a:gd name="T17" fmla="*/ 25 h 175"/>
                <a:gd name="T18" fmla="*/ 51 w 148"/>
                <a:gd name="T19" fmla="*/ 6 h 175"/>
                <a:gd name="T20" fmla="*/ 86 w 148"/>
                <a:gd name="T21" fmla="*/ 0 h 175"/>
                <a:gd name="T22" fmla="*/ 118 w 148"/>
                <a:gd name="T23" fmla="*/ 6 h 175"/>
                <a:gd name="T24" fmla="*/ 143 w 148"/>
                <a:gd name="T25" fmla="*/ 26 h 175"/>
                <a:gd name="T26" fmla="*/ 131 w 148"/>
                <a:gd name="T27" fmla="*/ 37 h 175"/>
                <a:gd name="T28" fmla="*/ 111 w 148"/>
                <a:gd name="T29" fmla="*/ 19 h 175"/>
                <a:gd name="T30" fmla="*/ 86 w 148"/>
                <a:gd name="T31" fmla="*/ 14 h 175"/>
                <a:gd name="T32" fmla="*/ 57 w 148"/>
                <a:gd name="T33" fmla="*/ 20 h 175"/>
                <a:gd name="T34" fmla="*/ 34 w 148"/>
                <a:gd name="T35" fmla="*/ 35 h 175"/>
                <a:gd name="T36" fmla="*/ 20 w 148"/>
                <a:gd name="T37" fmla="*/ 58 h 175"/>
                <a:gd name="T38" fmla="*/ 15 w 148"/>
                <a:gd name="T39" fmla="*/ 87 h 175"/>
                <a:gd name="T40" fmla="*/ 20 w 148"/>
                <a:gd name="T41" fmla="*/ 116 h 175"/>
                <a:gd name="T42" fmla="*/ 34 w 148"/>
                <a:gd name="T43" fmla="*/ 140 h 175"/>
                <a:gd name="T44" fmla="*/ 57 w 148"/>
                <a:gd name="T45" fmla="*/ 155 h 175"/>
                <a:gd name="T46" fmla="*/ 86 w 148"/>
                <a:gd name="T47" fmla="*/ 161 h 175"/>
                <a:gd name="T48" fmla="*/ 99 w 148"/>
                <a:gd name="T49" fmla="*/ 159 h 175"/>
                <a:gd name="T50" fmla="*/ 112 w 148"/>
                <a:gd name="T51" fmla="*/ 155 h 175"/>
                <a:gd name="T52" fmla="*/ 125 w 148"/>
                <a:gd name="T53" fmla="*/ 147 h 175"/>
                <a:gd name="T54" fmla="*/ 135 w 148"/>
                <a:gd name="T55" fmla="*/ 135 h 175"/>
                <a:gd name="T56" fmla="*/ 148 w 148"/>
                <a:gd name="T5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8" h="175">
                  <a:moveTo>
                    <a:pt x="148" y="145"/>
                  </a:moveTo>
                  <a:cubicBezTo>
                    <a:pt x="140" y="156"/>
                    <a:pt x="131" y="163"/>
                    <a:pt x="120" y="168"/>
                  </a:cubicBezTo>
                  <a:cubicBezTo>
                    <a:pt x="110" y="173"/>
                    <a:pt x="98" y="175"/>
                    <a:pt x="86" y="175"/>
                  </a:cubicBezTo>
                  <a:cubicBezTo>
                    <a:pt x="73" y="175"/>
                    <a:pt x="62" y="173"/>
                    <a:pt x="51" y="169"/>
                  </a:cubicBezTo>
                  <a:cubicBezTo>
                    <a:pt x="40" y="164"/>
                    <a:pt x="31" y="158"/>
                    <a:pt x="24" y="151"/>
                  </a:cubicBezTo>
                  <a:cubicBezTo>
                    <a:pt x="16" y="143"/>
                    <a:pt x="10" y="133"/>
                    <a:pt x="6" y="123"/>
                  </a:cubicBezTo>
                  <a:cubicBezTo>
                    <a:pt x="2" y="112"/>
                    <a:pt x="0" y="100"/>
                    <a:pt x="0" y="87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10" y="42"/>
                    <a:pt x="16" y="32"/>
                    <a:pt x="24" y="25"/>
                  </a:cubicBezTo>
                  <a:cubicBezTo>
                    <a:pt x="31" y="17"/>
                    <a:pt x="40" y="11"/>
                    <a:pt x="51" y="6"/>
                  </a:cubicBezTo>
                  <a:cubicBezTo>
                    <a:pt x="62" y="2"/>
                    <a:pt x="73" y="0"/>
                    <a:pt x="86" y="0"/>
                  </a:cubicBezTo>
                  <a:cubicBezTo>
                    <a:pt x="97" y="0"/>
                    <a:pt x="108" y="2"/>
                    <a:pt x="118" y="6"/>
                  </a:cubicBezTo>
                  <a:cubicBezTo>
                    <a:pt x="127" y="10"/>
                    <a:pt x="136" y="16"/>
                    <a:pt x="143" y="2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6" y="29"/>
                    <a:pt x="119" y="23"/>
                    <a:pt x="111" y="19"/>
                  </a:cubicBezTo>
                  <a:cubicBezTo>
                    <a:pt x="103" y="16"/>
                    <a:pt x="94" y="14"/>
                    <a:pt x="86" y="14"/>
                  </a:cubicBezTo>
                  <a:cubicBezTo>
                    <a:pt x="75" y="14"/>
                    <a:pt x="65" y="16"/>
                    <a:pt x="57" y="20"/>
                  </a:cubicBezTo>
                  <a:cubicBezTo>
                    <a:pt x="48" y="23"/>
                    <a:pt x="40" y="28"/>
                    <a:pt x="34" y="35"/>
                  </a:cubicBezTo>
                  <a:cubicBezTo>
                    <a:pt x="28" y="42"/>
                    <a:pt x="23" y="49"/>
                    <a:pt x="20" y="58"/>
                  </a:cubicBezTo>
                  <a:cubicBezTo>
                    <a:pt x="17" y="67"/>
                    <a:pt x="15" y="77"/>
                    <a:pt x="15" y="87"/>
                  </a:cubicBezTo>
                  <a:cubicBezTo>
                    <a:pt x="15" y="98"/>
                    <a:pt x="17" y="107"/>
                    <a:pt x="20" y="116"/>
                  </a:cubicBezTo>
                  <a:cubicBezTo>
                    <a:pt x="23" y="125"/>
                    <a:pt x="28" y="133"/>
                    <a:pt x="34" y="140"/>
                  </a:cubicBezTo>
                  <a:cubicBezTo>
                    <a:pt x="40" y="146"/>
                    <a:pt x="48" y="152"/>
                    <a:pt x="57" y="155"/>
                  </a:cubicBezTo>
                  <a:cubicBezTo>
                    <a:pt x="65" y="159"/>
                    <a:pt x="75" y="161"/>
                    <a:pt x="86" y="161"/>
                  </a:cubicBezTo>
                  <a:cubicBezTo>
                    <a:pt x="90" y="161"/>
                    <a:pt x="95" y="161"/>
                    <a:pt x="99" y="159"/>
                  </a:cubicBezTo>
                  <a:cubicBezTo>
                    <a:pt x="104" y="158"/>
                    <a:pt x="108" y="157"/>
                    <a:pt x="112" y="155"/>
                  </a:cubicBezTo>
                  <a:cubicBezTo>
                    <a:pt x="117" y="153"/>
                    <a:pt x="121" y="150"/>
                    <a:pt x="125" y="147"/>
                  </a:cubicBezTo>
                  <a:cubicBezTo>
                    <a:pt x="129" y="144"/>
                    <a:pt x="132" y="140"/>
                    <a:pt x="135" y="135"/>
                  </a:cubicBezTo>
                  <a:lnTo>
                    <a:pt x="148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4765675" y="2041525"/>
              <a:ext cx="196850" cy="368300"/>
            </a:xfrm>
            <a:custGeom>
              <a:avLst/>
              <a:gdLst>
                <a:gd name="T0" fmla="*/ 0 w 124"/>
                <a:gd name="T1" fmla="*/ 0 h 232"/>
                <a:gd name="T2" fmla="*/ 21 w 124"/>
                <a:gd name="T3" fmla="*/ 0 h 232"/>
                <a:gd name="T4" fmla="*/ 21 w 124"/>
                <a:gd name="T5" fmla="*/ 214 h 232"/>
                <a:gd name="T6" fmla="*/ 124 w 124"/>
                <a:gd name="T7" fmla="*/ 214 h 232"/>
                <a:gd name="T8" fmla="*/ 124 w 124"/>
                <a:gd name="T9" fmla="*/ 232 h 232"/>
                <a:gd name="T10" fmla="*/ 0 w 124"/>
                <a:gd name="T11" fmla="*/ 232 h 232"/>
                <a:gd name="T12" fmla="*/ 0 w 12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32">
                  <a:moveTo>
                    <a:pt x="0" y="0"/>
                  </a:moveTo>
                  <a:lnTo>
                    <a:pt x="21" y="0"/>
                  </a:lnTo>
                  <a:lnTo>
                    <a:pt x="21" y="214"/>
                  </a:lnTo>
                  <a:lnTo>
                    <a:pt x="124" y="214"/>
                  </a:lnTo>
                  <a:lnTo>
                    <a:pt x="124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5002213" y="2041525"/>
              <a:ext cx="223838" cy="368300"/>
            </a:xfrm>
            <a:custGeom>
              <a:avLst/>
              <a:gdLst>
                <a:gd name="T0" fmla="*/ 14 w 106"/>
                <a:gd name="T1" fmla="*/ 140 h 175"/>
                <a:gd name="T2" fmla="*/ 30 w 106"/>
                <a:gd name="T3" fmla="*/ 156 h 175"/>
                <a:gd name="T4" fmla="*/ 53 w 106"/>
                <a:gd name="T5" fmla="*/ 161 h 175"/>
                <a:gd name="T6" fmla="*/ 67 w 106"/>
                <a:gd name="T7" fmla="*/ 159 h 175"/>
                <a:gd name="T8" fmla="*/ 79 w 106"/>
                <a:gd name="T9" fmla="*/ 152 h 175"/>
                <a:gd name="T10" fmla="*/ 87 w 106"/>
                <a:gd name="T11" fmla="*/ 142 h 175"/>
                <a:gd name="T12" fmla="*/ 90 w 106"/>
                <a:gd name="T13" fmla="*/ 128 h 175"/>
                <a:gd name="T14" fmla="*/ 86 w 106"/>
                <a:gd name="T15" fmla="*/ 114 h 175"/>
                <a:gd name="T16" fmla="*/ 77 w 106"/>
                <a:gd name="T17" fmla="*/ 105 h 175"/>
                <a:gd name="T18" fmla="*/ 63 w 106"/>
                <a:gd name="T19" fmla="*/ 98 h 175"/>
                <a:gd name="T20" fmla="*/ 47 w 106"/>
                <a:gd name="T21" fmla="*/ 93 h 175"/>
                <a:gd name="T22" fmla="*/ 31 w 106"/>
                <a:gd name="T23" fmla="*/ 87 h 175"/>
                <a:gd name="T24" fmla="*/ 17 w 106"/>
                <a:gd name="T25" fmla="*/ 79 h 175"/>
                <a:gd name="T26" fmla="*/ 8 w 106"/>
                <a:gd name="T27" fmla="*/ 65 h 175"/>
                <a:gd name="T28" fmla="*/ 4 w 106"/>
                <a:gd name="T29" fmla="*/ 45 h 175"/>
                <a:gd name="T30" fmla="*/ 8 w 106"/>
                <a:gd name="T31" fmla="*/ 26 h 175"/>
                <a:gd name="T32" fmla="*/ 20 w 106"/>
                <a:gd name="T33" fmla="*/ 11 h 175"/>
                <a:gd name="T34" fmla="*/ 37 w 106"/>
                <a:gd name="T35" fmla="*/ 3 h 175"/>
                <a:gd name="T36" fmla="*/ 58 w 106"/>
                <a:gd name="T37" fmla="*/ 0 h 175"/>
                <a:gd name="T38" fmla="*/ 83 w 106"/>
                <a:gd name="T39" fmla="*/ 5 h 175"/>
                <a:gd name="T40" fmla="*/ 103 w 106"/>
                <a:gd name="T41" fmla="*/ 21 h 175"/>
                <a:gd name="T42" fmla="*/ 90 w 106"/>
                <a:gd name="T43" fmla="*/ 30 h 175"/>
                <a:gd name="T44" fmla="*/ 76 w 106"/>
                <a:gd name="T45" fmla="*/ 18 h 175"/>
                <a:gd name="T46" fmla="*/ 57 w 106"/>
                <a:gd name="T47" fmla="*/ 14 h 175"/>
                <a:gd name="T48" fmla="*/ 43 w 106"/>
                <a:gd name="T49" fmla="*/ 16 h 175"/>
                <a:gd name="T50" fmla="*/ 31 w 106"/>
                <a:gd name="T51" fmla="*/ 22 h 175"/>
                <a:gd name="T52" fmla="*/ 23 w 106"/>
                <a:gd name="T53" fmla="*/ 32 h 175"/>
                <a:gd name="T54" fmla="*/ 20 w 106"/>
                <a:gd name="T55" fmla="*/ 45 h 175"/>
                <a:gd name="T56" fmla="*/ 26 w 106"/>
                <a:gd name="T57" fmla="*/ 65 h 175"/>
                <a:gd name="T58" fmla="*/ 42 w 106"/>
                <a:gd name="T59" fmla="*/ 75 h 175"/>
                <a:gd name="T60" fmla="*/ 63 w 106"/>
                <a:gd name="T61" fmla="*/ 82 h 175"/>
                <a:gd name="T62" fmla="*/ 83 w 106"/>
                <a:gd name="T63" fmla="*/ 90 h 175"/>
                <a:gd name="T64" fmla="*/ 99 w 106"/>
                <a:gd name="T65" fmla="*/ 104 h 175"/>
                <a:gd name="T66" fmla="*/ 106 w 106"/>
                <a:gd name="T67" fmla="*/ 128 h 175"/>
                <a:gd name="T68" fmla="*/ 101 w 106"/>
                <a:gd name="T69" fmla="*/ 148 h 175"/>
                <a:gd name="T70" fmla="*/ 90 w 106"/>
                <a:gd name="T71" fmla="*/ 163 h 175"/>
                <a:gd name="T72" fmla="*/ 73 w 106"/>
                <a:gd name="T73" fmla="*/ 172 h 175"/>
                <a:gd name="T74" fmla="*/ 54 w 106"/>
                <a:gd name="T75" fmla="*/ 175 h 175"/>
                <a:gd name="T76" fmla="*/ 23 w 106"/>
                <a:gd name="T77" fmla="*/ 169 h 175"/>
                <a:gd name="T78" fmla="*/ 0 w 106"/>
                <a:gd name="T79" fmla="*/ 150 h 175"/>
                <a:gd name="T80" fmla="*/ 14 w 106"/>
                <a:gd name="T81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175">
                  <a:moveTo>
                    <a:pt x="14" y="140"/>
                  </a:moveTo>
                  <a:cubicBezTo>
                    <a:pt x="19" y="147"/>
                    <a:pt x="24" y="152"/>
                    <a:pt x="30" y="156"/>
                  </a:cubicBezTo>
                  <a:cubicBezTo>
                    <a:pt x="37" y="159"/>
                    <a:pt x="44" y="161"/>
                    <a:pt x="53" y="161"/>
                  </a:cubicBezTo>
                  <a:cubicBezTo>
                    <a:pt x="58" y="161"/>
                    <a:pt x="63" y="160"/>
                    <a:pt x="67" y="159"/>
                  </a:cubicBezTo>
                  <a:cubicBezTo>
                    <a:pt x="72" y="157"/>
                    <a:pt x="76" y="155"/>
                    <a:pt x="79" y="152"/>
                  </a:cubicBezTo>
                  <a:cubicBezTo>
                    <a:pt x="83" y="149"/>
                    <a:pt x="85" y="146"/>
                    <a:pt x="87" y="142"/>
                  </a:cubicBezTo>
                  <a:cubicBezTo>
                    <a:pt x="89" y="138"/>
                    <a:pt x="90" y="133"/>
                    <a:pt x="90" y="128"/>
                  </a:cubicBezTo>
                  <a:cubicBezTo>
                    <a:pt x="90" y="122"/>
                    <a:pt x="89" y="118"/>
                    <a:pt x="86" y="114"/>
                  </a:cubicBezTo>
                  <a:cubicBezTo>
                    <a:pt x="84" y="110"/>
                    <a:pt x="81" y="107"/>
                    <a:pt x="77" y="105"/>
                  </a:cubicBezTo>
                  <a:cubicBezTo>
                    <a:pt x="73" y="102"/>
                    <a:pt x="68" y="100"/>
                    <a:pt x="63" y="98"/>
                  </a:cubicBezTo>
                  <a:cubicBezTo>
                    <a:pt x="58" y="97"/>
                    <a:pt x="52" y="95"/>
                    <a:pt x="47" y="93"/>
                  </a:cubicBezTo>
                  <a:cubicBezTo>
                    <a:pt x="42" y="91"/>
                    <a:pt x="36" y="89"/>
                    <a:pt x="31" y="87"/>
                  </a:cubicBezTo>
                  <a:cubicBezTo>
                    <a:pt x="26" y="85"/>
                    <a:pt x="22" y="82"/>
                    <a:pt x="17" y="79"/>
                  </a:cubicBezTo>
                  <a:cubicBezTo>
                    <a:pt x="13" y="75"/>
                    <a:pt x="10" y="71"/>
                    <a:pt x="8" y="65"/>
                  </a:cubicBezTo>
                  <a:cubicBezTo>
                    <a:pt x="5" y="60"/>
                    <a:pt x="4" y="53"/>
                    <a:pt x="4" y="45"/>
                  </a:cubicBezTo>
                  <a:cubicBezTo>
                    <a:pt x="4" y="38"/>
                    <a:pt x="6" y="32"/>
                    <a:pt x="8" y="26"/>
                  </a:cubicBezTo>
                  <a:cubicBezTo>
                    <a:pt x="11" y="20"/>
                    <a:pt x="15" y="15"/>
                    <a:pt x="20" y="11"/>
                  </a:cubicBezTo>
                  <a:cubicBezTo>
                    <a:pt x="25" y="8"/>
                    <a:pt x="31" y="5"/>
                    <a:pt x="37" y="3"/>
                  </a:cubicBezTo>
                  <a:cubicBezTo>
                    <a:pt x="44" y="1"/>
                    <a:pt x="51" y="0"/>
                    <a:pt x="58" y="0"/>
                  </a:cubicBezTo>
                  <a:cubicBezTo>
                    <a:pt x="67" y="0"/>
                    <a:pt x="75" y="1"/>
                    <a:pt x="83" y="5"/>
                  </a:cubicBezTo>
                  <a:cubicBezTo>
                    <a:pt x="91" y="8"/>
                    <a:pt x="97" y="13"/>
                    <a:pt x="103" y="21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6" y="25"/>
                    <a:pt x="81" y="21"/>
                    <a:pt x="76" y="18"/>
                  </a:cubicBezTo>
                  <a:cubicBezTo>
                    <a:pt x="71" y="15"/>
                    <a:pt x="64" y="14"/>
                    <a:pt x="57" y="14"/>
                  </a:cubicBezTo>
                  <a:cubicBezTo>
                    <a:pt x="52" y="14"/>
                    <a:pt x="47" y="15"/>
                    <a:pt x="43" y="16"/>
                  </a:cubicBezTo>
                  <a:cubicBezTo>
                    <a:pt x="38" y="17"/>
                    <a:pt x="34" y="19"/>
                    <a:pt x="31" y="22"/>
                  </a:cubicBezTo>
                  <a:cubicBezTo>
                    <a:pt x="27" y="24"/>
                    <a:pt x="25" y="28"/>
                    <a:pt x="23" y="32"/>
                  </a:cubicBezTo>
                  <a:cubicBezTo>
                    <a:pt x="21" y="35"/>
                    <a:pt x="20" y="40"/>
                    <a:pt x="20" y="45"/>
                  </a:cubicBezTo>
                  <a:cubicBezTo>
                    <a:pt x="20" y="54"/>
                    <a:pt x="22" y="60"/>
                    <a:pt x="26" y="65"/>
                  </a:cubicBezTo>
                  <a:cubicBezTo>
                    <a:pt x="30" y="69"/>
                    <a:pt x="36" y="73"/>
                    <a:pt x="42" y="75"/>
                  </a:cubicBezTo>
                  <a:cubicBezTo>
                    <a:pt x="48" y="78"/>
                    <a:pt x="55" y="80"/>
                    <a:pt x="63" y="82"/>
                  </a:cubicBezTo>
                  <a:cubicBezTo>
                    <a:pt x="70" y="84"/>
                    <a:pt x="77" y="87"/>
                    <a:pt x="83" y="90"/>
                  </a:cubicBezTo>
                  <a:cubicBezTo>
                    <a:pt x="90" y="93"/>
                    <a:pt x="95" y="98"/>
                    <a:pt x="99" y="104"/>
                  </a:cubicBezTo>
                  <a:cubicBezTo>
                    <a:pt x="104" y="110"/>
                    <a:pt x="106" y="118"/>
                    <a:pt x="106" y="128"/>
                  </a:cubicBezTo>
                  <a:cubicBezTo>
                    <a:pt x="106" y="136"/>
                    <a:pt x="104" y="142"/>
                    <a:pt x="101" y="148"/>
                  </a:cubicBezTo>
                  <a:cubicBezTo>
                    <a:pt x="99" y="154"/>
                    <a:pt x="95" y="159"/>
                    <a:pt x="90" y="163"/>
                  </a:cubicBezTo>
                  <a:cubicBezTo>
                    <a:pt x="85" y="167"/>
                    <a:pt x="80" y="170"/>
                    <a:pt x="73" y="172"/>
                  </a:cubicBezTo>
                  <a:cubicBezTo>
                    <a:pt x="67" y="174"/>
                    <a:pt x="61" y="175"/>
                    <a:pt x="54" y="175"/>
                  </a:cubicBezTo>
                  <a:cubicBezTo>
                    <a:pt x="43" y="175"/>
                    <a:pt x="33" y="173"/>
                    <a:pt x="23" y="169"/>
                  </a:cubicBezTo>
                  <a:cubicBezTo>
                    <a:pt x="14" y="166"/>
                    <a:pt x="6" y="159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13"/>
            <p:cNvSpPr>
              <a:spLocks noChangeArrowheads="1"/>
            </p:cNvSpPr>
            <p:nvPr userDrawn="1"/>
          </p:nvSpPr>
          <p:spPr bwMode="auto">
            <a:xfrm>
              <a:off x="5273675" y="2041525"/>
              <a:ext cx="33338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SI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 rot="5400000">
            <a:off x="4258746" y="258252"/>
            <a:ext cx="626507" cy="91440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-208088" y="208088"/>
            <a:ext cx="849313" cy="433138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7902835" y="4620125"/>
            <a:ext cx="956575" cy="360375"/>
            <a:chOff x="3819525" y="1849438"/>
            <a:chExt cx="1487488" cy="560388"/>
          </a:xfrm>
          <a:solidFill>
            <a:schemeClr val="bg1"/>
          </a:solidFill>
        </p:grpSpPr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4225925" y="2092325"/>
              <a:ext cx="168275" cy="265113"/>
            </a:xfrm>
            <a:custGeom>
              <a:avLst/>
              <a:gdLst>
                <a:gd name="T0" fmla="*/ 0 w 106"/>
                <a:gd name="T1" fmla="*/ 150 h 167"/>
                <a:gd name="T2" fmla="*/ 9 w 106"/>
                <a:gd name="T3" fmla="*/ 167 h 167"/>
                <a:gd name="T4" fmla="*/ 106 w 106"/>
                <a:gd name="T5" fmla="*/ 0 h 167"/>
                <a:gd name="T6" fmla="*/ 86 w 106"/>
                <a:gd name="T7" fmla="*/ 0 h 167"/>
                <a:gd name="T8" fmla="*/ 0 w 106"/>
                <a:gd name="T9" fmla="*/ 15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7">
                  <a:moveTo>
                    <a:pt x="0" y="150"/>
                  </a:moveTo>
                  <a:lnTo>
                    <a:pt x="9" y="167"/>
                  </a:lnTo>
                  <a:lnTo>
                    <a:pt x="106" y="0"/>
                  </a:lnTo>
                  <a:lnTo>
                    <a:pt x="86" y="0"/>
                  </a:ln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auto">
            <a:xfrm>
              <a:off x="4194175" y="2092325"/>
              <a:ext cx="138113" cy="212725"/>
            </a:xfrm>
            <a:custGeom>
              <a:avLst/>
              <a:gdLst>
                <a:gd name="T0" fmla="*/ 67 w 87"/>
                <a:gd name="T1" fmla="*/ 0 h 134"/>
                <a:gd name="T2" fmla="*/ 0 w 87"/>
                <a:gd name="T3" fmla="*/ 117 h 134"/>
                <a:gd name="T4" fmla="*/ 10 w 87"/>
                <a:gd name="T5" fmla="*/ 134 h 134"/>
                <a:gd name="T6" fmla="*/ 87 w 87"/>
                <a:gd name="T7" fmla="*/ 0 h 134"/>
                <a:gd name="T8" fmla="*/ 67 w 8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4">
                  <a:moveTo>
                    <a:pt x="67" y="0"/>
                  </a:moveTo>
                  <a:lnTo>
                    <a:pt x="0" y="117"/>
                  </a:lnTo>
                  <a:lnTo>
                    <a:pt x="10" y="134"/>
                  </a:lnTo>
                  <a:lnTo>
                    <a:pt x="8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4164013" y="2092325"/>
              <a:ext cx="107950" cy="160338"/>
            </a:xfrm>
            <a:custGeom>
              <a:avLst/>
              <a:gdLst>
                <a:gd name="T0" fmla="*/ 48 w 68"/>
                <a:gd name="T1" fmla="*/ 0 h 101"/>
                <a:gd name="T2" fmla="*/ 0 w 68"/>
                <a:gd name="T3" fmla="*/ 84 h 101"/>
                <a:gd name="T4" fmla="*/ 10 w 68"/>
                <a:gd name="T5" fmla="*/ 101 h 101"/>
                <a:gd name="T6" fmla="*/ 68 w 68"/>
                <a:gd name="T7" fmla="*/ 0 h 101"/>
                <a:gd name="T8" fmla="*/ 48 w 6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48" y="0"/>
                  </a:moveTo>
                  <a:lnTo>
                    <a:pt x="0" y="84"/>
                  </a:lnTo>
                  <a:lnTo>
                    <a:pt x="10" y="101"/>
                  </a:lnTo>
                  <a:lnTo>
                    <a:pt x="6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3819525" y="1849438"/>
              <a:ext cx="603250" cy="560388"/>
            </a:xfrm>
            <a:custGeom>
              <a:avLst/>
              <a:gdLst>
                <a:gd name="T0" fmla="*/ 131 w 287"/>
                <a:gd name="T1" fmla="*/ 172 h 267"/>
                <a:gd name="T2" fmla="*/ 128 w 287"/>
                <a:gd name="T3" fmla="*/ 177 h 267"/>
                <a:gd name="T4" fmla="*/ 104 w 287"/>
                <a:gd name="T5" fmla="*/ 144 h 267"/>
                <a:gd name="T6" fmla="*/ 124 w 287"/>
                <a:gd name="T7" fmla="*/ 160 h 267"/>
                <a:gd name="T8" fmla="*/ 104 w 287"/>
                <a:gd name="T9" fmla="*/ 125 h 267"/>
                <a:gd name="T10" fmla="*/ 104 w 287"/>
                <a:gd name="T11" fmla="*/ 132 h 267"/>
                <a:gd name="T12" fmla="*/ 104 w 287"/>
                <a:gd name="T13" fmla="*/ 63 h 267"/>
                <a:gd name="T14" fmla="*/ 137 w 287"/>
                <a:gd name="T15" fmla="*/ 91 h 267"/>
                <a:gd name="T16" fmla="*/ 104 w 287"/>
                <a:gd name="T17" fmla="*/ 63 h 267"/>
                <a:gd name="T18" fmla="*/ 130 w 287"/>
                <a:gd name="T19" fmla="*/ 48 h 267"/>
                <a:gd name="T20" fmla="*/ 104 w 287"/>
                <a:gd name="T21" fmla="*/ 13 h 267"/>
                <a:gd name="T22" fmla="*/ 141 w 287"/>
                <a:gd name="T23" fmla="*/ 45 h 267"/>
                <a:gd name="T24" fmla="*/ 159 w 287"/>
                <a:gd name="T25" fmla="*/ 38 h 267"/>
                <a:gd name="T26" fmla="*/ 149 w 287"/>
                <a:gd name="T27" fmla="*/ 91 h 267"/>
                <a:gd name="T28" fmla="*/ 167 w 287"/>
                <a:gd name="T29" fmla="*/ 48 h 267"/>
                <a:gd name="T30" fmla="*/ 91 w 287"/>
                <a:gd name="T31" fmla="*/ 51 h 267"/>
                <a:gd name="T32" fmla="*/ 91 w 287"/>
                <a:gd name="T33" fmla="*/ 13 h 267"/>
                <a:gd name="T34" fmla="*/ 91 w 287"/>
                <a:gd name="T35" fmla="*/ 91 h 267"/>
                <a:gd name="T36" fmla="*/ 58 w 287"/>
                <a:gd name="T37" fmla="*/ 91 h 267"/>
                <a:gd name="T38" fmla="*/ 91 w 287"/>
                <a:gd name="T39" fmla="*/ 63 h 267"/>
                <a:gd name="T40" fmla="*/ 91 w 287"/>
                <a:gd name="T41" fmla="*/ 132 h 267"/>
                <a:gd name="T42" fmla="*/ 58 w 287"/>
                <a:gd name="T43" fmla="*/ 104 h 267"/>
                <a:gd name="T44" fmla="*/ 91 w 287"/>
                <a:gd name="T45" fmla="*/ 132 h 267"/>
                <a:gd name="T46" fmla="*/ 66 w 287"/>
                <a:gd name="T47" fmla="*/ 147 h 267"/>
                <a:gd name="T48" fmla="*/ 91 w 287"/>
                <a:gd name="T49" fmla="*/ 181 h 267"/>
                <a:gd name="T50" fmla="*/ 54 w 287"/>
                <a:gd name="T51" fmla="*/ 150 h 267"/>
                <a:gd name="T52" fmla="*/ 36 w 287"/>
                <a:gd name="T53" fmla="*/ 156 h 267"/>
                <a:gd name="T54" fmla="*/ 13 w 287"/>
                <a:gd name="T55" fmla="*/ 104 h 267"/>
                <a:gd name="T56" fmla="*/ 50 w 287"/>
                <a:gd name="T57" fmla="*/ 138 h 267"/>
                <a:gd name="T58" fmla="*/ 28 w 287"/>
                <a:gd name="T59" fmla="*/ 48 h 267"/>
                <a:gd name="T60" fmla="*/ 46 w 287"/>
                <a:gd name="T61" fmla="*/ 91 h 267"/>
                <a:gd name="T62" fmla="*/ 28 w 287"/>
                <a:gd name="T63" fmla="*/ 48 h 267"/>
                <a:gd name="T64" fmla="*/ 54 w 287"/>
                <a:gd name="T65" fmla="*/ 45 h 267"/>
                <a:gd name="T66" fmla="*/ 67 w 287"/>
                <a:gd name="T67" fmla="*/ 18 h 267"/>
                <a:gd name="T68" fmla="*/ 280 w 287"/>
                <a:gd name="T69" fmla="*/ 104 h 267"/>
                <a:gd name="T70" fmla="*/ 195 w 287"/>
                <a:gd name="T71" fmla="*/ 91 h 267"/>
                <a:gd name="T72" fmla="*/ 0 w 287"/>
                <a:gd name="T73" fmla="*/ 97 h 267"/>
                <a:gd name="T74" fmla="*/ 0 w 287"/>
                <a:gd name="T75" fmla="*/ 98 h 267"/>
                <a:gd name="T76" fmla="*/ 139 w 287"/>
                <a:gd name="T77" fmla="*/ 186 h 267"/>
                <a:gd name="T78" fmla="*/ 193 w 287"/>
                <a:gd name="T79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67">
                  <a:moveTo>
                    <a:pt x="128" y="177"/>
                  </a:moveTo>
                  <a:cubicBezTo>
                    <a:pt x="129" y="176"/>
                    <a:pt x="130" y="174"/>
                    <a:pt x="131" y="172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1" y="176"/>
                    <a:pt x="130" y="176"/>
                    <a:pt x="128" y="177"/>
                  </a:cubicBezTo>
                  <a:moveTo>
                    <a:pt x="104" y="181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108" y="144"/>
                    <a:pt x="112" y="145"/>
                    <a:pt x="115" y="145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18" y="171"/>
                    <a:pt x="112" y="179"/>
                    <a:pt x="104" y="181"/>
                  </a:cubicBezTo>
                  <a:moveTo>
                    <a:pt x="104" y="125"/>
                  </a:moveTo>
                  <a:cubicBezTo>
                    <a:pt x="108" y="132"/>
                    <a:pt x="108" y="132"/>
                    <a:pt x="108" y="132"/>
                  </a:cubicBezTo>
                  <a:cubicBezTo>
                    <a:pt x="107" y="132"/>
                    <a:pt x="105" y="132"/>
                    <a:pt x="104" y="132"/>
                  </a:cubicBezTo>
                  <a:lnTo>
                    <a:pt x="104" y="125"/>
                  </a:lnTo>
                  <a:close/>
                  <a:moveTo>
                    <a:pt x="104" y="63"/>
                  </a:moveTo>
                  <a:cubicBezTo>
                    <a:pt x="114" y="62"/>
                    <a:pt x="124" y="61"/>
                    <a:pt x="133" y="60"/>
                  </a:cubicBezTo>
                  <a:cubicBezTo>
                    <a:pt x="135" y="69"/>
                    <a:pt x="137" y="80"/>
                    <a:pt x="137" y="91"/>
                  </a:cubicBezTo>
                  <a:cubicBezTo>
                    <a:pt x="104" y="91"/>
                    <a:pt x="104" y="91"/>
                    <a:pt x="104" y="91"/>
                  </a:cubicBezTo>
                  <a:lnTo>
                    <a:pt x="104" y="63"/>
                  </a:lnTo>
                  <a:close/>
                  <a:moveTo>
                    <a:pt x="104" y="13"/>
                  </a:moveTo>
                  <a:cubicBezTo>
                    <a:pt x="114" y="17"/>
                    <a:pt x="124" y="30"/>
                    <a:pt x="130" y="48"/>
                  </a:cubicBezTo>
                  <a:cubicBezTo>
                    <a:pt x="122" y="49"/>
                    <a:pt x="113" y="50"/>
                    <a:pt x="104" y="51"/>
                  </a:cubicBezTo>
                  <a:lnTo>
                    <a:pt x="104" y="13"/>
                  </a:lnTo>
                  <a:close/>
                  <a:moveTo>
                    <a:pt x="159" y="38"/>
                  </a:moveTo>
                  <a:cubicBezTo>
                    <a:pt x="154" y="41"/>
                    <a:pt x="148" y="43"/>
                    <a:pt x="141" y="45"/>
                  </a:cubicBezTo>
                  <a:cubicBezTo>
                    <a:pt x="138" y="34"/>
                    <a:pt x="133" y="25"/>
                    <a:pt x="128" y="18"/>
                  </a:cubicBezTo>
                  <a:cubicBezTo>
                    <a:pt x="140" y="22"/>
                    <a:pt x="150" y="29"/>
                    <a:pt x="159" y="38"/>
                  </a:cubicBezTo>
                  <a:moveTo>
                    <a:pt x="183" y="91"/>
                  </a:moveTo>
                  <a:cubicBezTo>
                    <a:pt x="149" y="91"/>
                    <a:pt x="149" y="91"/>
                    <a:pt x="149" y="91"/>
                  </a:cubicBezTo>
                  <a:cubicBezTo>
                    <a:pt x="149" y="79"/>
                    <a:pt x="147" y="67"/>
                    <a:pt x="145" y="57"/>
                  </a:cubicBezTo>
                  <a:cubicBezTo>
                    <a:pt x="153" y="54"/>
                    <a:pt x="160" y="51"/>
                    <a:pt x="167" y="48"/>
                  </a:cubicBezTo>
                  <a:cubicBezTo>
                    <a:pt x="176" y="60"/>
                    <a:pt x="181" y="75"/>
                    <a:pt x="183" y="91"/>
                  </a:cubicBezTo>
                  <a:moveTo>
                    <a:pt x="91" y="51"/>
                  </a:moveTo>
                  <a:cubicBezTo>
                    <a:pt x="82" y="50"/>
                    <a:pt x="74" y="49"/>
                    <a:pt x="66" y="48"/>
                  </a:cubicBezTo>
                  <a:cubicBezTo>
                    <a:pt x="72" y="30"/>
                    <a:pt x="81" y="17"/>
                    <a:pt x="91" y="13"/>
                  </a:cubicBezTo>
                  <a:lnTo>
                    <a:pt x="91" y="51"/>
                  </a:lnTo>
                  <a:close/>
                  <a:moveTo>
                    <a:pt x="91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80"/>
                    <a:pt x="60" y="69"/>
                    <a:pt x="62" y="60"/>
                  </a:cubicBezTo>
                  <a:cubicBezTo>
                    <a:pt x="71" y="61"/>
                    <a:pt x="81" y="62"/>
                    <a:pt x="91" y="63"/>
                  </a:cubicBezTo>
                  <a:lnTo>
                    <a:pt x="91" y="91"/>
                  </a:lnTo>
                  <a:close/>
                  <a:moveTo>
                    <a:pt x="91" y="132"/>
                  </a:moveTo>
                  <a:cubicBezTo>
                    <a:pt x="81" y="132"/>
                    <a:pt x="71" y="133"/>
                    <a:pt x="62" y="135"/>
                  </a:cubicBezTo>
                  <a:cubicBezTo>
                    <a:pt x="60" y="125"/>
                    <a:pt x="59" y="115"/>
                    <a:pt x="58" y="104"/>
                  </a:cubicBezTo>
                  <a:cubicBezTo>
                    <a:pt x="91" y="104"/>
                    <a:pt x="91" y="104"/>
                    <a:pt x="91" y="104"/>
                  </a:cubicBezTo>
                  <a:lnTo>
                    <a:pt x="91" y="132"/>
                  </a:lnTo>
                  <a:close/>
                  <a:moveTo>
                    <a:pt x="91" y="181"/>
                  </a:moveTo>
                  <a:cubicBezTo>
                    <a:pt x="81" y="178"/>
                    <a:pt x="72" y="165"/>
                    <a:pt x="66" y="147"/>
                  </a:cubicBezTo>
                  <a:cubicBezTo>
                    <a:pt x="74" y="145"/>
                    <a:pt x="82" y="144"/>
                    <a:pt x="91" y="144"/>
                  </a:cubicBezTo>
                  <a:lnTo>
                    <a:pt x="91" y="181"/>
                  </a:lnTo>
                  <a:close/>
                  <a:moveTo>
                    <a:pt x="36" y="156"/>
                  </a:moveTo>
                  <a:cubicBezTo>
                    <a:pt x="42" y="154"/>
                    <a:pt x="47" y="152"/>
                    <a:pt x="54" y="150"/>
                  </a:cubicBezTo>
                  <a:cubicBezTo>
                    <a:pt x="57" y="160"/>
                    <a:pt x="62" y="170"/>
                    <a:pt x="67" y="177"/>
                  </a:cubicBezTo>
                  <a:cubicBezTo>
                    <a:pt x="56" y="172"/>
                    <a:pt x="45" y="165"/>
                    <a:pt x="36" y="156"/>
                  </a:cubicBezTo>
                  <a:moveTo>
                    <a:pt x="28" y="147"/>
                  </a:moveTo>
                  <a:cubicBezTo>
                    <a:pt x="20" y="135"/>
                    <a:pt x="14" y="120"/>
                    <a:pt x="13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16"/>
                    <a:pt x="48" y="127"/>
                    <a:pt x="50" y="138"/>
                  </a:cubicBezTo>
                  <a:cubicBezTo>
                    <a:pt x="42" y="140"/>
                    <a:pt x="35" y="143"/>
                    <a:pt x="28" y="147"/>
                  </a:cubicBezTo>
                  <a:moveTo>
                    <a:pt x="28" y="48"/>
                  </a:moveTo>
                  <a:cubicBezTo>
                    <a:pt x="35" y="51"/>
                    <a:pt x="42" y="54"/>
                    <a:pt x="50" y="57"/>
                  </a:cubicBezTo>
                  <a:cubicBezTo>
                    <a:pt x="48" y="67"/>
                    <a:pt x="46" y="79"/>
                    <a:pt x="46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4" y="75"/>
                    <a:pt x="20" y="60"/>
                    <a:pt x="28" y="48"/>
                  </a:cubicBezTo>
                  <a:moveTo>
                    <a:pt x="67" y="18"/>
                  </a:moveTo>
                  <a:cubicBezTo>
                    <a:pt x="62" y="25"/>
                    <a:pt x="57" y="34"/>
                    <a:pt x="54" y="45"/>
                  </a:cubicBezTo>
                  <a:cubicBezTo>
                    <a:pt x="47" y="43"/>
                    <a:pt x="42" y="41"/>
                    <a:pt x="36" y="38"/>
                  </a:cubicBezTo>
                  <a:cubicBezTo>
                    <a:pt x="45" y="29"/>
                    <a:pt x="56" y="22"/>
                    <a:pt x="67" y="18"/>
                  </a:cubicBezTo>
                  <a:moveTo>
                    <a:pt x="106" y="104"/>
                  </a:moveTo>
                  <a:cubicBezTo>
                    <a:pt x="280" y="104"/>
                    <a:pt x="280" y="104"/>
                    <a:pt x="280" y="104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2" y="40"/>
                    <a:pt x="150" y="0"/>
                    <a:pt x="98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8"/>
                  </a:cubicBezTo>
                  <a:cubicBezTo>
                    <a:pt x="0" y="151"/>
                    <a:pt x="44" y="195"/>
                    <a:pt x="98" y="195"/>
                  </a:cubicBezTo>
                  <a:cubicBezTo>
                    <a:pt x="112" y="195"/>
                    <a:pt x="126" y="192"/>
                    <a:pt x="139" y="186"/>
                  </a:cubicBezTo>
                  <a:cubicBezTo>
                    <a:pt x="186" y="267"/>
                    <a:pt x="186" y="267"/>
                    <a:pt x="186" y="267"/>
                  </a:cubicBezTo>
                  <a:cubicBezTo>
                    <a:pt x="193" y="255"/>
                    <a:pt x="193" y="255"/>
                    <a:pt x="193" y="255"/>
                  </a:cubicBezTo>
                  <a:lnTo>
                    <a:pt x="10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"/>
            <p:cNvSpPr>
              <a:spLocks/>
            </p:cNvSpPr>
            <p:nvPr userDrawn="1"/>
          </p:nvSpPr>
          <p:spPr bwMode="auto">
            <a:xfrm>
              <a:off x="4405313" y="2041525"/>
              <a:ext cx="311150" cy="368300"/>
            </a:xfrm>
            <a:custGeom>
              <a:avLst/>
              <a:gdLst>
                <a:gd name="T0" fmla="*/ 148 w 148"/>
                <a:gd name="T1" fmla="*/ 145 h 175"/>
                <a:gd name="T2" fmla="*/ 120 w 148"/>
                <a:gd name="T3" fmla="*/ 168 h 175"/>
                <a:gd name="T4" fmla="*/ 86 w 148"/>
                <a:gd name="T5" fmla="*/ 175 h 175"/>
                <a:gd name="T6" fmla="*/ 51 w 148"/>
                <a:gd name="T7" fmla="*/ 169 h 175"/>
                <a:gd name="T8" fmla="*/ 24 w 148"/>
                <a:gd name="T9" fmla="*/ 151 h 175"/>
                <a:gd name="T10" fmla="*/ 6 w 148"/>
                <a:gd name="T11" fmla="*/ 123 h 175"/>
                <a:gd name="T12" fmla="*/ 0 w 148"/>
                <a:gd name="T13" fmla="*/ 87 h 175"/>
                <a:gd name="T14" fmla="*/ 6 w 148"/>
                <a:gd name="T15" fmla="*/ 52 h 175"/>
                <a:gd name="T16" fmla="*/ 24 w 148"/>
                <a:gd name="T17" fmla="*/ 25 h 175"/>
                <a:gd name="T18" fmla="*/ 51 w 148"/>
                <a:gd name="T19" fmla="*/ 6 h 175"/>
                <a:gd name="T20" fmla="*/ 86 w 148"/>
                <a:gd name="T21" fmla="*/ 0 h 175"/>
                <a:gd name="T22" fmla="*/ 118 w 148"/>
                <a:gd name="T23" fmla="*/ 6 h 175"/>
                <a:gd name="T24" fmla="*/ 143 w 148"/>
                <a:gd name="T25" fmla="*/ 26 h 175"/>
                <a:gd name="T26" fmla="*/ 131 w 148"/>
                <a:gd name="T27" fmla="*/ 37 h 175"/>
                <a:gd name="T28" fmla="*/ 111 w 148"/>
                <a:gd name="T29" fmla="*/ 19 h 175"/>
                <a:gd name="T30" fmla="*/ 86 w 148"/>
                <a:gd name="T31" fmla="*/ 14 h 175"/>
                <a:gd name="T32" fmla="*/ 57 w 148"/>
                <a:gd name="T33" fmla="*/ 20 h 175"/>
                <a:gd name="T34" fmla="*/ 34 w 148"/>
                <a:gd name="T35" fmla="*/ 35 h 175"/>
                <a:gd name="T36" fmla="*/ 20 w 148"/>
                <a:gd name="T37" fmla="*/ 58 h 175"/>
                <a:gd name="T38" fmla="*/ 15 w 148"/>
                <a:gd name="T39" fmla="*/ 87 h 175"/>
                <a:gd name="T40" fmla="*/ 20 w 148"/>
                <a:gd name="T41" fmla="*/ 116 h 175"/>
                <a:gd name="T42" fmla="*/ 34 w 148"/>
                <a:gd name="T43" fmla="*/ 140 h 175"/>
                <a:gd name="T44" fmla="*/ 57 w 148"/>
                <a:gd name="T45" fmla="*/ 155 h 175"/>
                <a:gd name="T46" fmla="*/ 86 w 148"/>
                <a:gd name="T47" fmla="*/ 161 h 175"/>
                <a:gd name="T48" fmla="*/ 99 w 148"/>
                <a:gd name="T49" fmla="*/ 159 h 175"/>
                <a:gd name="T50" fmla="*/ 112 w 148"/>
                <a:gd name="T51" fmla="*/ 155 h 175"/>
                <a:gd name="T52" fmla="*/ 125 w 148"/>
                <a:gd name="T53" fmla="*/ 147 h 175"/>
                <a:gd name="T54" fmla="*/ 135 w 148"/>
                <a:gd name="T55" fmla="*/ 135 h 175"/>
                <a:gd name="T56" fmla="*/ 148 w 148"/>
                <a:gd name="T5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8" h="175">
                  <a:moveTo>
                    <a:pt x="148" y="145"/>
                  </a:moveTo>
                  <a:cubicBezTo>
                    <a:pt x="140" y="156"/>
                    <a:pt x="131" y="163"/>
                    <a:pt x="120" y="168"/>
                  </a:cubicBezTo>
                  <a:cubicBezTo>
                    <a:pt x="110" y="173"/>
                    <a:pt x="98" y="175"/>
                    <a:pt x="86" y="175"/>
                  </a:cubicBezTo>
                  <a:cubicBezTo>
                    <a:pt x="73" y="175"/>
                    <a:pt x="62" y="173"/>
                    <a:pt x="51" y="169"/>
                  </a:cubicBezTo>
                  <a:cubicBezTo>
                    <a:pt x="40" y="164"/>
                    <a:pt x="31" y="158"/>
                    <a:pt x="24" y="151"/>
                  </a:cubicBezTo>
                  <a:cubicBezTo>
                    <a:pt x="16" y="143"/>
                    <a:pt x="10" y="133"/>
                    <a:pt x="6" y="123"/>
                  </a:cubicBezTo>
                  <a:cubicBezTo>
                    <a:pt x="2" y="112"/>
                    <a:pt x="0" y="100"/>
                    <a:pt x="0" y="87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10" y="42"/>
                    <a:pt x="16" y="32"/>
                    <a:pt x="24" y="25"/>
                  </a:cubicBezTo>
                  <a:cubicBezTo>
                    <a:pt x="31" y="17"/>
                    <a:pt x="40" y="11"/>
                    <a:pt x="51" y="6"/>
                  </a:cubicBezTo>
                  <a:cubicBezTo>
                    <a:pt x="62" y="2"/>
                    <a:pt x="73" y="0"/>
                    <a:pt x="86" y="0"/>
                  </a:cubicBezTo>
                  <a:cubicBezTo>
                    <a:pt x="97" y="0"/>
                    <a:pt x="108" y="2"/>
                    <a:pt x="118" y="6"/>
                  </a:cubicBezTo>
                  <a:cubicBezTo>
                    <a:pt x="127" y="10"/>
                    <a:pt x="136" y="16"/>
                    <a:pt x="143" y="2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6" y="29"/>
                    <a:pt x="119" y="23"/>
                    <a:pt x="111" y="19"/>
                  </a:cubicBezTo>
                  <a:cubicBezTo>
                    <a:pt x="103" y="16"/>
                    <a:pt x="94" y="14"/>
                    <a:pt x="86" y="14"/>
                  </a:cubicBezTo>
                  <a:cubicBezTo>
                    <a:pt x="75" y="14"/>
                    <a:pt x="65" y="16"/>
                    <a:pt x="57" y="20"/>
                  </a:cubicBezTo>
                  <a:cubicBezTo>
                    <a:pt x="48" y="23"/>
                    <a:pt x="40" y="28"/>
                    <a:pt x="34" y="35"/>
                  </a:cubicBezTo>
                  <a:cubicBezTo>
                    <a:pt x="28" y="42"/>
                    <a:pt x="23" y="49"/>
                    <a:pt x="20" y="58"/>
                  </a:cubicBezTo>
                  <a:cubicBezTo>
                    <a:pt x="17" y="67"/>
                    <a:pt x="15" y="77"/>
                    <a:pt x="15" y="87"/>
                  </a:cubicBezTo>
                  <a:cubicBezTo>
                    <a:pt x="15" y="98"/>
                    <a:pt x="17" y="107"/>
                    <a:pt x="20" y="116"/>
                  </a:cubicBezTo>
                  <a:cubicBezTo>
                    <a:pt x="23" y="125"/>
                    <a:pt x="28" y="133"/>
                    <a:pt x="34" y="140"/>
                  </a:cubicBezTo>
                  <a:cubicBezTo>
                    <a:pt x="40" y="146"/>
                    <a:pt x="48" y="152"/>
                    <a:pt x="57" y="155"/>
                  </a:cubicBezTo>
                  <a:cubicBezTo>
                    <a:pt x="65" y="159"/>
                    <a:pt x="75" y="161"/>
                    <a:pt x="86" y="161"/>
                  </a:cubicBezTo>
                  <a:cubicBezTo>
                    <a:pt x="90" y="161"/>
                    <a:pt x="95" y="161"/>
                    <a:pt x="99" y="159"/>
                  </a:cubicBezTo>
                  <a:cubicBezTo>
                    <a:pt x="104" y="158"/>
                    <a:pt x="108" y="157"/>
                    <a:pt x="112" y="155"/>
                  </a:cubicBezTo>
                  <a:cubicBezTo>
                    <a:pt x="117" y="153"/>
                    <a:pt x="121" y="150"/>
                    <a:pt x="125" y="147"/>
                  </a:cubicBezTo>
                  <a:cubicBezTo>
                    <a:pt x="129" y="144"/>
                    <a:pt x="132" y="140"/>
                    <a:pt x="135" y="135"/>
                  </a:cubicBezTo>
                  <a:lnTo>
                    <a:pt x="148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"/>
            <p:cNvSpPr>
              <a:spLocks/>
            </p:cNvSpPr>
            <p:nvPr userDrawn="1"/>
          </p:nvSpPr>
          <p:spPr bwMode="auto">
            <a:xfrm>
              <a:off x="4765675" y="2041525"/>
              <a:ext cx="196850" cy="368300"/>
            </a:xfrm>
            <a:custGeom>
              <a:avLst/>
              <a:gdLst>
                <a:gd name="T0" fmla="*/ 0 w 124"/>
                <a:gd name="T1" fmla="*/ 0 h 232"/>
                <a:gd name="T2" fmla="*/ 21 w 124"/>
                <a:gd name="T3" fmla="*/ 0 h 232"/>
                <a:gd name="T4" fmla="*/ 21 w 124"/>
                <a:gd name="T5" fmla="*/ 214 h 232"/>
                <a:gd name="T6" fmla="*/ 124 w 124"/>
                <a:gd name="T7" fmla="*/ 214 h 232"/>
                <a:gd name="T8" fmla="*/ 124 w 124"/>
                <a:gd name="T9" fmla="*/ 232 h 232"/>
                <a:gd name="T10" fmla="*/ 0 w 124"/>
                <a:gd name="T11" fmla="*/ 232 h 232"/>
                <a:gd name="T12" fmla="*/ 0 w 12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32">
                  <a:moveTo>
                    <a:pt x="0" y="0"/>
                  </a:moveTo>
                  <a:lnTo>
                    <a:pt x="21" y="0"/>
                  </a:lnTo>
                  <a:lnTo>
                    <a:pt x="21" y="214"/>
                  </a:lnTo>
                  <a:lnTo>
                    <a:pt x="124" y="214"/>
                  </a:lnTo>
                  <a:lnTo>
                    <a:pt x="124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2"/>
            <p:cNvSpPr>
              <a:spLocks/>
            </p:cNvSpPr>
            <p:nvPr userDrawn="1"/>
          </p:nvSpPr>
          <p:spPr bwMode="auto">
            <a:xfrm>
              <a:off x="5002213" y="2041525"/>
              <a:ext cx="223838" cy="368300"/>
            </a:xfrm>
            <a:custGeom>
              <a:avLst/>
              <a:gdLst>
                <a:gd name="T0" fmla="*/ 14 w 106"/>
                <a:gd name="T1" fmla="*/ 140 h 175"/>
                <a:gd name="T2" fmla="*/ 30 w 106"/>
                <a:gd name="T3" fmla="*/ 156 h 175"/>
                <a:gd name="T4" fmla="*/ 53 w 106"/>
                <a:gd name="T5" fmla="*/ 161 h 175"/>
                <a:gd name="T6" fmla="*/ 67 w 106"/>
                <a:gd name="T7" fmla="*/ 159 h 175"/>
                <a:gd name="T8" fmla="*/ 79 w 106"/>
                <a:gd name="T9" fmla="*/ 152 h 175"/>
                <a:gd name="T10" fmla="*/ 87 w 106"/>
                <a:gd name="T11" fmla="*/ 142 h 175"/>
                <a:gd name="T12" fmla="*/ 90 w 106"/>
                <a:gd name="T13" fmla="*/ 128 h 175"/>
                <a:gd name="T14" fmla="*/ 86 w 106"/>
                <a:gd name="T15" fmla="*/ 114 h 175"/>
                <a:gd name="T16" fmla="*/ 77 w 106"/>
                <a:gd name="T17" fmla="*/ 105 h 175"/>
                <a:gd name="T18" fmla="*/ 63 w 106"/>
                <a:gd name="T19" fmla="*/ 98 h 175"/>
                <a:gd name="T20" fmla="*/ 47 w 106"/>
                <a:gd name="T21" fmla="*/ 93 h 175"/>
                <a:gd name="T22" fmla="*/ 31 w 106"/>
                <a:gd name="T23" fmla="*/ 87 h 175"/>
                <a:gd name="T24" fmla="*/ 17 w 106"/>
                <a:gd name="T25" fmla="*/ 79 h 175"/>
                <a:gd name="T26" fmla="*/ 8 w 106"/>
                <a:gd name="T27" fmla="*/ 65 h 175"/>
                <a:gd name="T28" fmla="*/ 4 w 106"/>
                <a:gd name="T29" fmla="*/ 45 h 175"/>
                <a:gd name="T30" fmla="*/ 8 w 106"/>
                <a:gd name="T31" fmla="*/ 26 h 175"/>
                <a:gd name="T32" fmla="*/ 20 w 106"/>
                <a:gd name="T33" fmla="*/ 11 h 175"/>
                <a:gd name="T34" fmla="*/ 37 w 106"/>
                <a:gd name="T35" fmla="*/ 3 h 175"/>
                <a:gd name="T36" fmla="*/ 58 w 106"/>
                <a:gd name="T37" fmla="*/ 0 h 175"/>
                <a:gd name="T38" fmla="*/ 83 w 106"/>
                <a:gd name="T39" fmla="*/ 5 h 175"/>
                <a:gd name="T40" fmla="*/ 103 w 106"/>
                <a:gd name="T41" fmla="*/ 21 h 175"/>
                <a:gd name="T42" fmla="*/ 90 w 106"/>
                <a:gd name="T43" fmla="*/ 30 h 175"/>
                <a:gd name="T44" fmla="*/ 76 w 106"/>
                <a:gd name="T45" fmla="*/ 18 h 175"/>
                <a:gd name="T46" fmla="*/ 57 w 106"/>
                <a:gd name="T47" fmla="*/ 14 h 175"/>
                <a:gd name="T48" fmla="*/ 43 w 106"/>
                <a:gd name="T49" fmla="*/ 16 h 175"/>
                <a:gd name="T50" fmla="*/ 31 w 106"/>
                <a:gd name="T51" fmla="*/ 22 h 175"/>
                <a:gd name="T52" fmla="*/ 23 w 106"/>
                <a:gd name="T53" fmla="*/ 32 h 175"/>
                <a:gd name="T54" fmla="*/ 20 w 106"/>
                <a:gd name="T55" fmla="*/ 45 h 175"/>
                <a:gd name="T56" fmla="*/ 26 w 106"/>
                <a:gd name="T57" fmla="*/ 65 h 175"/>
                <a:gd name="T58" fmla="*/ 42 w 106"/>
                <a:gd name="T59" fmla="*/ 75 h 175"/>
                <a:gd name="T60" fmla="*/ 63 w 106"/>
                <a:gd name="T61" fmla="*/ 82 h 175"/>
                <a:gd name="T62" fmla="*/ 83 w 106"/>
                <a:gd name="T63" fmla="*/ 90 h 175"/>
                <a:gd name="T64" fmla="*/ 99 w 106"/>
                <a:gd name="T65" fmla="*/ 104 h 175"/>
                <a:gd name="T66" fmla="*/ 106 w 106"/>
                <a:gd name="T67" fmla="*/ 128 h 175"/>
                <a:gd name="T68" fmla="*/ 101 w 106"/>
                <a:gd name="T69" fmla="*/ 148 h 175"/>
                <a:gd name="T70" fmla="*/ 90 w 106"/>
                <a:gd name="T71" fmla="*/ 163 h 175"/>
                <a:gd name="T72" fmla="*/ 73 w 106"/>
                <a:gd name="T73" fmla="*/ 172 h 175"/>
                <a:gd name="T74" fmla="*/ 54 w 106"/>
                <a:gd name="T75" fmla="*/ 175 h 175"/>
                <a:gd name="T76" fmla="*/ 23 w 106"/>
                <a:gd name="T77" fmla="*/ 169 h 175"/>
                <a:gd name="T78" fmla="*/ 0 w 106"/>
                <a:gd name="T79" fmla="*/ 150 h 175"/>
                <a:gd name="T80" fmla="*/ 14 w 106"/>
                <a:gd name="T81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175">
                  <a:moveTo>
                    <a:pt x="14" y="140"/>
                  </a:moveTo>
                  <a:cubicBezTo>
                    <a:pt x="19" y="147"/>
                    <a:pt x="24" y="152"/>
                    <a:pt x="30" y="156"/>
                  </a:cubicBezTo>
                  <a:cubicBezTo>
                    <a:pt x="37" y="159"/>
                    <a:pt x="44" y="161"/>
                    <a:pt x="53" y="161"/>
                  </a:cubicBezTo>
                  <a:cubicBezTo>
                    <a:pt x="58" y="161"/>
                    <a:pt x="63" y="160"/>
                    <a:pt x="67" y="159"/>
                  </a:cubicBezTo>
                  <a:cubicBezTo>
                    <a:pt x="72" y="157"/>
                    <a:pt x="76" y="155"/>
                    <a:pt x="79" y="152"/>
                  </a:cubicBezTo>
                  <a:cubicBezTo>
                    <a:pt x="83" y="149"/>
                    <a:pt x="85" y="146"/>
                    <a:pt x="87" y="142"/>
                  </a:cubicBezTo>
                  <a:cubicBezTo>
                    <a:pt x="89" y="138"/>
                    <a:pt x="90" y="133"/>
                    <a:pt x="90" y="128"/>
                  </a:cubicBezTo>
                  <a:cubicBezTo>
                    <a:pt x="90" y="122"/>
                    <a:pt x="89" y="118"/>
                    <a:pt x="86" y="114"/>
                  </a:cubicBezTo>
                  <a:cubicBezTo>
                    <a:pt x="84" y="110"/>
                    <a:pt x="81" y="107"/>
                    <a:pt x="77" y="105"/>
                  </a:cubicBezTo>
                  <a:cubicBezTo>
                    <a:pt x="73" y="102"/>
                    <a:pt x="68" y="100"/>
                    <a:pt x="63" y="98"/>
                  </a:cubicBezTo>
                  <a:cubicBezTo>
                    <a:pt x="58" y="97"/>
                    <a:pt x="52" y="95"/>
                    <a:pt x="47" y="93"/>
                  </a:cubicBezTo>
                  <a:cubicBezTo>
                    <a:pt x="42" y="91"/>
                    <a:pt x="36" y="89"/>
                    <a:pt x="31" y="87"/>
                  </a:cubicBezTo>
                  <a:cubicBezTo>
                    <a:pt x="26" y="85"/>
                    <a:pt x="22" y="82"/>
                    <a:pt x="17" y="79"/>
                  </a:cubicBezTo>
                  <a:cubicBezTo>
                    <a:pt x="13" y="75"/>
                    <a:pt x="10" y="71"/>
                    <a:pt x="8" y="65"/>
                  </a:cubicBezTo>
                  <a:cubicBezTo>
                    <a:pt x="5" y="60"/>
                    <a:pt x="4" y="53"/>
                    <a:pt x="4" y="45"/>
                  </a:cubicBezTo>
                  <a:cubicBezTo>
                    <a:pt x="4" y="38"/>
                    <a:pt x="6" y="32"/>
                    <a:pt x="8" y="26"/>
                  </a:cubicBezTo>
                  <a:cubicBezTo>
                    <a:pt x="11" y="20"/>
                    <a:pt x="15" y="15"/>
                    <a:pt x="20" y="11"/>
                  </a:cubicBezTo>
                  <a:cubicBezTo>
                    <a:pt x="25" y="8"/>
                    <a:pt x="31" y="5"/>
                    <a:pt x="37" y="3"/>
                  </a:cubicBezTo>
                  <a:cubicBezTo>
                    <a:pt x="44" y="1"/>
                    <a:pt x="51" y="0"/>
                    <a:pt x="58" y="0"/>
                  </a:cubicBezTo>
                  <a:cubicBezTo>
                    <a:pt x="67" y="0"/>
                    <a:pt x="75" y="1"/>
                    <a:pt x="83" y="5"/>
                  </a:cubicBezTo>
                  <a:cubicBezTo>
                    <a:pt x="91" y="8"/>
                    <a:pt x="97" y="13"/>
                    <a:pt x="103" y="21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6" y="25"/>
                    <a:pt x="81" y="21"/>
                    <a:pt x="76" y="18"/>
                  </a:cubicBezTo>
                  <a:cubicBezTo>
                    <a:pt x="71" y="15"/>
                    <a:pt x="64" y="14"/>
                    <a:pt x="57" y="14"/>
                  </a:cubicBezTo>
                  <a:cubicBezTo>
                    <a:pt x="52" y="14"/>
                    <a:pt x="47" y="15"/>
                    <a:pt x="43" y="16"/>
                  </a:cubicBezTo>
                  <a:cubicBezTo>
                    <a:pt x="38" y="17"/>
                    <a:pt x="34" y="19"/>
                    <a:pt x="31" y="22"/>
                  </a:cubicBezTo>
                  <a:cubicBezTo>
                    <a:pt x="27" y="24"/>
                    <a:pt x="25" y="28"/>
                    <a:pt x="23" y="32"/>
                  </a:cubicBezTo>
                  <a:cubicBezTo>
                    <a:pt x="21" y="35"/>
                    <a:pt x="20" y="40"/>
                    <a:pt x="20" y="45"/>
                  </a:cubicBezTo>
                  <a:cubicBezTo>
                    <a:pt x="20" y="54"/>
                    <a:pt x="22" y="60"/>
                    <a:pt x="26" y="65"/>
                  </a:cubicBezTo>
                  <a:cubicBezTo>
                    <a:pt x="30" y="69"/>
                    <a:pt x="36" y="73"/>
                    <a:pt x="42" y="75"/>
                  </a:cubicBezTo>
                  <a:cubicBezTo>
                    <a:pt x="48" y="78"/>
                    <a:pt x="55" y="80"/>
                    <a:pt x="63" y="82"/>
                  </a:cubicBezTo>
                  <a:cubicBezTo>
                    <a:pt x="70" y="84"/>
                    <a:pt x="77" y="87"/>
                    <a:pt x="83" y="90"/>
                  </a:cubicBezTo>
                  <a:cubicBezTo>
                    <a:pt x="90" y="93"/>
                    <a:pt x="95" y="98"/>
                    <a:pt x="99" y="104"/>
                  </a:cubicBezTo>
                  <a:cubicBezTo>
                    <a:pt x="104" y="110"/>
                    <a:pt x="106" y="118"/>
                    <a:pt x="106" y="128"/>
                  </a:cubicBezTo>
                  <a:cubicBezTo>
                    <a:pt x="106" y="136"/>
                    <a:pt x="104" y="142"/>
                    <a:pt x="101" y="148"/>
                  </a:cubicBezTo>
                  <a:cubicBezTo>
                    <a:pt x="99" y="154"/>
                    <a:pt x="95" y="159"/>
                    <a:pt x="90" y="163"/>
                  </a:cubicBezTo>
                  <a:cubicBezTo>
                    <a:pt x="85" y="167"/>
                    <a:pt x="80" y="170"/>
                    <a:pt x="73" y="172"/>
                  </a:cubicBezTo>
                  <a:cubicBezTo>
                    <a:pt x="67" y="174"/>
                    <a:pt x="61" y="175"/>
                    <a:pt x="54" y="175"/>
                  </a:cubicBezTo>
                  <a:cubicBezTo>
                    <a:pt x="43" y="175"/>
                    <a:pt x="33" y="173"/>
                    <a:pt x="23" y="169"/>
                  </a:cubicBezTo>
                  <a:cubicBezTo>
                    <a:pt x="14" y="166"/>
                    <a:pt x="6" y="159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>
              <a:off x="5273675" y="2041525"/>
              <a:ext cx="33338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SI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-208088" y="208088"/>
            <a:ext cx="849313" cy="433138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SI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50875" y="175920"/>
            <a:ext cx="8125576" cy="60084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50875" y="1122743"/>
            <a:ext cx="8125575" cy="34718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3" y="4871687"/>
            <a:ext cx="439270" cy="170960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F910CD13-F60C-4D32-B9E5-DDE96D127A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625" indent="-22542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438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9620" y="1741714"/>
            <a:ext cx="8000326" cy="1173872"/>
          </a:xfrm>
          <a:effec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4000" dirty="0">
                <a:latin typeface="Trebuchet MS" panose="020B0703020202090204" pitchFamily="34" charset="0"/>
                <a:cs typeface="Telugu MN" pitchFamily="2" charset="0"/>
              </a:rPr>
              <a:t>The Clinical and Laboratory Standards Institute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6416" y="3287569"/>
            <a:ext cx="7502854" cy="1602466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rebuchet MS" panose="020B0703020202090204" pitchFamily="34" charset="0"/>
                <a:cs typeface="Telugu MN" pitchFamily="2" charset="0"/>
              </a:rPr>
              <a:t>Standards Alliance Medical Device Workshop - INVIMA</a:t>
            </a:r>
            <a:endParaRPr lang="en-US" sz="18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1802843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4" y="159444"/>
            <a:ext cx="8125576" cy="600845"/>
          </a:xfrm>
        </p:spPr>
        <p:txBody>
          <a:bodyPr/>
          <a:lstStyle/>
          <a:p>
            <a:r>
              <a:rPr lang="en-US" dirty="0"/>
              <a:t>CLSI Evaluation Protocols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4" y="1033184"/>
            <a:ext cx="3381429" cy="313516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Precision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Linearity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Interference testing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Method comparison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Matrix effects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Total analytical error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FA98C-6029-492A-825E-DD9AE056782D}"/>
              </a:ext>
            </a:extLst>
          </p:cNvPr>
          <p:cNvSpPr/>
          <p:nvPr/>
        </p:nvSpPr>
        <p:spPr>
          <a:xfrm>
            <a:off x="4474519" y="1033184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Evaluating qualitative tests</a:t>
            </a:r>
          </a:p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Verification of claims</a:t>
            </a:r>
          </a:p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Limits of detection</a:t>
            </a:r>
          </a:p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Risk management</a:t>
            </a:r>
          </a:p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QC based on risk management</a:t>
            </a:r>
          </a:p>
          <a:p>
            <a:pPr marL="227013" lvl="0" indent="-227013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375325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73" y="164358"/>
            <a:ext cx="8125576" cy="600845"/>
          </a:xfrm>
        </p:spPr>
        <p:txBody>
          <a:bodyPr/>
          <a:lstStyle/>
          <a:p>
            <a:r>
              <a:rPr lang="en-US" dirty="0"/>
              <a:t>A Framework for Using CLSI Documents to Evaluate Clinical Laboratory Measurement Procedures (EP19)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73E1FEB-121B-4B6B-94DD-429A5777E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3" y="1020408"/>
            <a:ext cx="4293275" cy="302567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22FB943-C45E-40DB-8F3C-0E1E3E531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38" y="1098104"/>
            <a:ext cx="4124411" cy="330890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6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94" y="151540"/>
            <a:ext cx="8125576" cy="600845"/>
          </a:xfrm>
        </p:spPr>
        <p:txBody>
          <a:bodyPr/>
          <a:lstStyle/>
          <a:p>
            <a:r>
              <a:rPr lang="en-US" dirty="0"/>
              <a:t>ISO Standards</a:t>
            </a:r>
          </a:p>
        </p:txBody>
      </p:sp>
      <p:pic>
        <p:nvPicPr>
          <p:cNvPr id="7" name="Picture 4" descr="IS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194" y="847515"/>
            <a:ext cx="3201669" cy="11713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94288011"/>
              </p:ext>
            </p:extLst>
          </p:nvPr>
        </p:nvGraphicFramePr>
        <p:xfrm>
          <a:off x="1463039" y="1294441"/>
          <a:ext cx="6061981" cy="352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300004" y="4658017"/>
            <a:ext cx="6573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ea typeface="Trebuchet MS" charset="0"/>
                <a:cs typeface="Trebuchet MS" charset="0"/>
              </a:rPr>
              <a:t>Abbreviation: ANSI, American National Standards Institute</a:t>
            </a:r>
          </a:p>
        </p:txBody>
      </p:sp>
    </p:spTree>
    <p:extLst>
      <p:ext uri="{BB962C8B-B14F-4D97-AF65-F5344CB8AC3E}">
        <p14:creationId xmlns:p14="http://schemas.microsoft.com/office/powerpoint/2010/main" val="360432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25" y="173883"/>
            <a:ext cx="8125576" cy="600845"/>
          </a:xfrm>
        </p:spPr>
        <p:txBody>
          <a:bodyPr/>
          <a:lstStyle/>
          <a:p>
            <a:r>
              <a:rPr lang="en-US" dirty="0"/>
              <a:t>How Do I Get Involved?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91" y="953573"/>
            <a:ext cx="4634212" cy="338240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26478" y="2244666"/>
            <a:ext cx="24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clsi.org/volunteer</a:t>
            </a:r>
          </a:p>
        </p:txBody>
      </p:sp>
    </p:spTree>
    <p:extLst>
      <p:ext uri="{BB962C8B-B14F-4D97-AF65-F5344CB8AC3E}">
        <p14:creationId xmlns:p14="http://schemas.microsoft.com/office/powerpoint/2010/main" val="192573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699F-DCA3-6545-BDA4-D40782A4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93926"/>
            <a:ext cx="8125576" cy="600845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B5A6-74EA-E346-A92A-9DF7ED8D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077739"/>
            <a:ext cx="8067675" cy="32455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CLSI membership can help your organization develop innovative products by using globally recognized standards.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Through CLSI membership, industry organizations and commercial laboratories have access to standards for their organization and employees are able to volunteer to participate on document development committees.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To find out more about membership, contact membership@clsi.org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3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00" y="208026"/>
            <a:ext cx="8125576" cy="600845"/>
          </a:xfrm>
        </p:spPr>
        <p:txBody>
          <a:bodyPr/>
          <a:lstStyle/>
          <a:p>
            <a:r>
              <a:rPr lang="en-US" dirty="0"/>
              <a:t>How Do I Find Standards?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49" y="885853"/>
            <a:ext cx="4634212" cy="351784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26478" y="2244666"/>
            <a:ext cx="24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clsi.org/standards</a:t>
            </a:r>
          </a:p>
        </p:txBody>
      </p:sp>
    </p:spTree>
    <p:extLst>
      <p:ext uri="{BB962C8B-B14F-4D97-AF65-F5344CB8AC3E}">
        <p14:creationId xmlns:p14="http://schemas.microsoft.com/office/powerpoint/2010/main" val="332757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25" y="208211"/>
            <a:ext cx="8125576" cy="60084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430" y="886222"/>
            <a:ext cx="8178226" cy="27699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CLSI is a global, consensus-based, standards development organization with 150+ standards and related products.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CLSI standards are invaluable tools used by government agencies, health care professions, and industry organizations.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Ways to access CLSI standards, volunteering opportunities, and membership information were provided.</a:t>
            </a:r>
          </a:p>
        </p:txBody>
      </p:sp>
    </p:spTree>
    <p:extLst>
      <p:ext uri="{BB962C8B-B14F-4D97-AF65-F5344CB8AC3E}">
        <p14:creationId xmlns:p14="http://schemas.microsoft.com/office/powerpoint/2010/main" val="263474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46" y="180398"/>
            <a:ext cx="7261080" cy="604202"/>
          </a:xfrm>
        </p:spPr>
        <p:txBody>
          <a:bodyPr/>
          <a:lstStyle/>
          <a:p>
            <a:r>
              <a:rPr lang="en-US" dirty="0"/>
              <a:t>Global Laboratory Standards for a Healthier World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760" y="2611019"/>
            <a:ext cx="3439650" cy="18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95" y="885853"/>
            <a:ext cx="2211290" cy="166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95" y="2589241"/>
            <a:ext cx="1815676" cy="18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792" y="867507"/>
            <a:ext cx="2256469" cy="16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919" y="2597572"/>
            <a:ext cx="1703342" cy="18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861" y="880954"/>
            <a:ext cx="2484802" cy="16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9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00" y="285008"/>
            <a:ext cx="8125576" cy="60084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A78A29-B38D-43DD-87C6-AA4FFE353867}"/>
              </a:ext>
            </a:extLst>
          </p:cNvPr>
          <p:cNvGrpSpPr/>
          <p:nvPr/>
        </p:nvGrpSpPr>
        <p:grpSpPr>
          <a:xfrm>
            <a:off x="5566827" y="453999"/>
            <a:ext cx="4449912" cy="3816429"/>
            <a:chOff x="5056390" y="453999"/>
            <a:chExt cx="4449912" cy="3816429"/>
          </a:xfrm>
        </p:grpSpPr>
        <p:sp>
          <p:nvSpPr>
            <p:cNvPr id="3" name="Rectangle 2"/>
            <p:cNvSpPr/>
            <p:nvPr/>
          </p:nvSpPr>
          <p:spPr>
            <a:xfrm>
              <a:off x="5056390" y="453999"/>
              <a:ext cx="4449912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endPara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endPara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www.clsi.org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customerservice@clsi.org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Follow us on: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Facebook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Twitter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LinkedIn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charset="0"/>
                </a:rPr>
                <a:t>Instagram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B1B562-3A37-4316-8979-8ECBFA919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308" y="819319"/>
              <a:ext cx="1603248" cy="688848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D2DAD3-35D5-485F-8DE4-194C283E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17" y="1178771"/>
            <a:ext cx="4359057" cy="3232840"/>
          </a:xfrm>
          <a:noFill/>
        </p:spPr>
        <p:txBody>
          <a:bodyPr/>
          <a:lstStyle/>
          <a:p>
            <a:pPr marL="0" indent="0">
              <a:spcAft>
                <a:spcPts val="0"/>
              </a:spcAft>
              <a:buClrTx/>
              <a:buNone/>
            </a:pPr>
            <a:r>
              <a:rPr lang="en-US" sz="2000" dirty="0"/>
              <a:t>Jennifer K. Adams, MT(ASCP), MSHA</a:t>
            </a: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US" sz="2000" dirty="0"/>
              <a:t>Vice President, Standards and Quality</a:t>
            </a:r>
          </a:p>
          <a:p>
            <a:pPr marL="0" indent="0">
              <a:buClrTx/>
              <a:buNone/>
            </a:pPr>
            <a:r>
              <a:rPr lang="en-US" sz="2000" dirty="0">
                <a:solidFill>
                  <a:schemeClr val="tx2"/>
                </a:solidFill>
              </a:rPr>
              <a:t>jadams@clsi.org</a:t>
            </a:r>
          </a:p>
          <a:p>
            <a:pPr marL="0" indent="0">
              <a:spcAft>
                <a:spcPts val="0"/>
              </a:spcAft>
              <a:buClrTx/>
              <a:buNone/>
            </a:pPr>
            <a:endParaRPr lang="en-US" dirty="0"/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US" sz="2000" dirty="0"/>
              <a:t>Patrick McGinn</a:t>
            </a: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US" sz="2000" dirty="0"/>
              <a:t>Vice President, Marketing and Membership</a:t>
            </a: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US" sz="2000" dirty="0">
                <a:solidFill>
                  <a:schemeClr val="tx2"/>
                </a:solidFill>
              </a:rPr>
              <a:t>pmcginn@clsi.org</a:t>
            </a: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endParaRPr lang="en-US" sz="2000" dirty="0"/>
          </a:p>
          <a:p>
            <a:pPr marL="0" indent="0">
              <a:buClrTx/>
              <a:buNone/>
            </a:pPr>
            <a:endParaRPr lang="en-US" sz="2000" dirty="0"/>
          </a:p>
          <a:p>
            <a:pPr marL="0" indent="0">
              <a:buClr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22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9550" y="948984"/>
            <a:ext cx="5281613" cy="324553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Vision</a:t>
            </a:r>
          </a:p>
          <a:p>
            <a:pPr marL="0" indent="0">
              <a:buNone/>
            </a:pPr>
            <a:r>
              <a:rPr lang="en-US" sz="2400" dirty="0"/>
              <a:t>Quality practices for better health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Mission</a:t>
            </a:r>
          </a:p>
          <a:p>
            <a:pPr marL="0" indent="0">
              <a:buNone/>
            </a:pPr>
            <a:r>
              <a:rPr lang="en-US" sz="2400" dirty="0"/>
              <a:t>Develop clinical and laboratory practices and promote their use worldwide.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1364742"/>
            <a:ext cx="48806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2950" y="2868930"/>
            <a:ext cx="48806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9020E9-CE41-49B8-A4C7-1F00FB200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5" y="230511"/>
            <a:ext cx="1476660" cy="39379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06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5" descr="N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40" y="225631"/>
            <a:ext cx="3387377" cy="40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Vol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52" y="225631"/>
            <a:ext cx="3387378" cy="40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157440" y="3496611"/>
            <a:ext cx="29241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FFFF"/>
                </a:solidFill>
                <a:ea typeface="Trebuchet MS" charset="0"/>
                <a:cs typeface="Trebuchet MS" charset="0"/>
              </a:rPr>
              <a:t>Not-for-profit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solidFill>
                <a:srgbClr val="FFFFFF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124852" y="3065872"/>
            <a:ext cx="3402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bg1"/>
                </a:solidFill>
                <a:ea typeface="Trebuchet MS" charset="0"/>
                <a:cs typeface="Trebuchet MS" charset="0"/>
              </a:rPr>
              <a:t>Volunteer</a:t>
            </a:r>
            <a:br>
              <a:rPr lang="en-US" altLang="en-US" sz="2500" dirty="0">
                <a:solidFill>
                  <a:schemeClr val="bg1"/>
                </a:solidFill>
                <a:ea typeface="Trebuchet MS" charset="0"/>
                <a:cs typeface="Trebuchet MS" charset="0"/>
              </a:rPr>
            </a:br>
            <a:r>
              <a:rPr lang="en-US" altLang="en-US" sz="2500" dirty="0">
                <a:solidFill>
                  <a:schemeClr val="bg1"/>
                </a:solidFill>
                <a:ea typeface="Trebuchet MS" charset="0"/>
                <a:cs typeface="Trebuchet MS" charset="0"/>
              </a:rPr>
              <a:t>Membership Organization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00" y="285008"/>
            <a:ext cx="8125576" cy="600845"/>
          </a:xfrm>
        </p:spPr>
        <p:txBody>
          <a:bodyPr/>
          <a:lstStyle/>
          <a:p>
            <a:r>
              <a:rPr lang="en-US" dirty="0"/>
              <a:t>Global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134D1-4931-F146-8135-24A5F88119DC}"/>
              </a:ext>
            </a:extLst>
          </p:cNvPr>
          <p:cNvSpPr/>
          <p:nvPr/>
        </p:nvSpPr>
        <p:spPr>
          <a:xfrm>
            <a:off x="576283" y="903563"/>
            <a:ext cx="825100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CLSI members come from 60+ countries. Members include: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1,400+ Organizations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1,100+ Hospitals and Independent Laboratories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400+ Individuals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100+ Industry Organizations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50+ Health Systems  </a:t>
            </a:r>
          </a:p>
          <a:p>
            <a:pPr marL="742950" lvl="1" indent="-285750">
              <a:buFont typeface="Helvetica" charset="0"/>
              <a:buChar char="⁃"/>
              <a:defRPr/>
            </a:pPr>
            <a:r>
              <a:rPr lang="en-US" kern="0" spc="1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45 Government Agencies</a:t>
            </a:r>
          </a:p>
          <a:p>
            <a:pPr lvl="1">
              <a:defRPr/>
            </a:pPr>
            <a:endParaRPr lang="en-US" kern="0" spc="16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CLSI standards are written by 2500+ volunteers from 60+ countries.</a:t>
            </a:r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CLSI standards have been purchased from over 100 different countries, including 17 countries in Latin America.</a:t>
            </a:r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7763-C9E8-544A-9956-3A75BD8B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929B-A2FE-6046-B962-0F493AF0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25" y="1049338"/>
            <a:ext cx="8067675" cy="3245532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CLSI helps laboratories deliver standardized high-quality test results. </a:t>
            </a:r>
          </a:p>
          <a:p>
            <a:pPr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Our consensus process brings together experts from industry, government, and health care professions to develop timely and useful standards.</a:t>
            </a:r>
          </a:p>
          <a:p>
            <a:pPr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Our standards are recognized by laboratories, industry, accreditors, and regulators as the way to improve testing.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9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43961" y="73188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00" y="285008"/>
            <a:ext cx="8125576" cy="600845"/>
          </a:xfrm>
        </p:spPr>
        <p:txBody>
          <a:bodyPr/>
          <a:lstStyle/>
          <a:p>
            <a:r>
              <a:rPr lang="en-US" dirty="0"/>
              <a:t>Benefits of Using CLSI Standards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000" y="1026371"/>
            <a:ext cx="7661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Developed using an open, inclusive, and transparent consensus process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authors include:</a:t>
            </a:r>
          </a:p>
          <a:p>
            <a:pPr marL="742950" lvl="1" indent="-285750">
              <a:spcBef>
                <a:spcPct val="50000"/>
              </a:spcBef>
              <a:buFont typeface="Helvetica" charset="0"/>
              <a:buChar char="⁃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Accrediting organizations.</a:t>
            </a:r>
          </a:p>
          <a:p>
            <a:pPr marL="742950" lvl="1" indent="-285750">
              <a:spcBef>
                <a:spcPct val="50000"/>
              </a:spcBef>
              <a:buFont typeface="Helvetica" charset="0"/>
              <a:buChar char="⁃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agencies charged with laboratory oversight.</a:t>
            </a:r>
          </a:p>
          <a:p>
            <a:pPr marL="742950" lvl="1" indent="-285750">
              <a:spcBef>
                <a:spcPct val="50000"/>
              </a:spcBef>
              <a:buFont typeface="Helvetica" charset="0"/>
              <a:buChar char="⁃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Practicing laboratory professionals providing expertise and real world experience. </a:t>
            </a:r>
          </a:p>
          <a:p>
            <a:pPr marL="742950" lvl="1" indent="-285750">
              <a:spcBef>
                <a:spcPct val="50000"/>
              </a:spcBef>
              <a:buFont typeface="Helvetica" charset="0"/>
              <a:buChar char="⁃"/>
              <a:defRPr/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vitro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 industries.</a:t>
            </a:r>
          </a:p>
          <a:p>
            <a:pPr marL="742950" lvl="1" indent="-285750">
              <a:spcBef>
                <a:spcPct val="50000"/>
              </a:spcBef>
              <a:buFont typeface="Helvetica" charset="0"/>
              <a:buChar char="⁃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 societies.</a:t>
            </a:r>
          </a:p>
        </p:txBody>
      </p:sp>
    </p:spTree>
    <p:extLst>
      <p:ext uri="{BB962C8B-B14F-4D97-AF65-F5344CB8AC3E}">
        <p14:creationId xmlns:p14="http://schemas.microsoft.com/office/powerpoint/2010/main" val="3897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7763-C9E8-544A-9956-3A75BD8B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989E3D-8280-1748-93D0-DD109FAC0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7" y="175920"/>
            <a:ext cx="6008194" cy="4145559"/>
          </a:xfrm>
        </p:spPr>
      </p:pic>
    </p:spTree>
    <p:extLst>
      <p:ext uri="{BB962C8B-B14F-4D97-AF65-F5344CB8AC3E}">
        <p14:creationId xmlns:p14="http://schemas.microsoft.com/office/powerpoint/2010/main" val="330117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1736" y="890639"/>
            <a:ext cx="605607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19" y="731889"/>
            <a:ext cx="3161212" cy="46764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150+ Publications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32513-E6E9-4AC5-9D6A-66F231C5E826}"/>
              </a:ext>
            </a:extLst>
          </p:cNvPr>
          <p:cNvSpPr txBox="1">
            <a:spLocks/>
          </p:cNvSpPr>
          <p:nvPr/>
        </p:nvSpPr>
        <p:spPr>
          <a:xfrm>
            <a:off x="5803476" y="427082"/>
            <a:ext cx="2476013" cy="6096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Specialty Areas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DB08EF-09D3-4D8D-9361-92B2FC8DF425}"/>
              </a:ext>
            </a:extLst>
          </p:cNvPr>
          <p:cNvSpPr txBox="1">
            <a:spLocks/>
          </p:cNvSpPr>
          <p:nvPr/>
        </p:nvSpPr>
        <p:spPr>
          <a:xfrm>
            <a:off x="650875" y="175920"/>
            <a:ext cx="8125576" cy="60084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Standards Library 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C05961E5-1B75-4BCC-BFC4-98973AA41D87}"/>
              </a:ext>
            </a:extLst>
          </p:cNvPr>
          <p:cNvGrpSpPr>
            <a:grpSpLocks/>
          </p:cNvGrpSpPr>
          <p:nvPr/>
        </p:nvGrpSpPr>
        <p:grpSpPr bwMode="auto">
          <a:xfrm>
            <a:off x="738900" y="1249385"/>
            <a:ext cx="3034324" cy="1546563"/>
            <a:chOff x="685800" y="1828800"/>
            <a:chExt cx="5425985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6A95AF-EAE7-475B-9DA8-63D3A95A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28800"/>
              <a:ext cx="2163934" cy="2800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2700000" algn="tl" rotWithShape="0">
                <a:schemeClr val="tx1">
                  <a:alpha val="39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604AB6B-2FE9-4929-B0FE-0C6798C02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837660"/>
              <a:ext cx="2149385" cy="27813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921DE408-8DDE-4F74-B516-342E67EB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837660"/>
              <a:ext cx="2149385" cy="27813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F9B7C9B8-612D-4309-8FDA-C5BF05869211}"/>
              </a:ext>
            </a:extLst>
          </p:cNvPr>
          <p:cNvGrpSpPr>
            <a:grpSpLocks/>
          </p:cNvGrpSpPr>
          <p:nvPr/>
        </p:nvGrpSpPr>
        <p:grpSpPr bwMode="auto">
          <a:xfrm>
            <a:off x="982710" y="2984500"/>
            <a:ext cx="2548573" cy="1392172"/>
            <a:chOff x="4304833" y="4067957"/>
            <a:chExt cx="4507134" cy="2498902"/>
          </a:xfrm>
        </p:grpSpPr>
        <p:pic>
          <p:nvPicPr>
            <p:cNvPr id="13" name="Picture 12" descr="GP42QG_Web.jpg">
              <a:extLst>
                <a:ext uri="{FF2B5EF4-FFF2-40B4-BE49-F238E27FC236}">
                  <a16:creationId xmlns:a16="http://schemas.microsoft.com/office/drawing/2014/main" id="{158B7FD0-8749-4AC1-BB69-F23B057D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1905">
              <a:off x="7044781" y="4067957"/>
              <a:ext cx="1767186" cy="228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POCT10_WC_Print.jpg">
              <a:extLst>
                <a:ext uri="{FF2B5EF4-FFF2-40B4-BE49-F238E27FC236}">
                  <a16:creationId xmlns:a16="http://schemas.microsoft.com/office/drawing/2014/main" id="{060D60C8-2A59-4ACD-AE47-4812E99D4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50553">
              <a:off x="4304833" y="4286746"/>
              <a:ext cx="1739101" cy="225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EP23_Workbook_Cover.png">
              <a:extLst>
                <a:ext uri="{FF2B5EF4-FFF2-40B4-BE49-F238E27FC236}">
                  <a16:creationId xmlns:a16="http://schemas.microsoft.com/office/drawing/2014/main" id="{CAE093E1-F547-4D59-BED4-7FA191B3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675" y="4348314"/>
              <a:ext cx="1715524" cy="221854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0A74A59-6CB8-4DD7-A24A-C8E6B43D0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1143" y="1020190"/>
            <a:ext cx="4677941" cy="34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05633"/>
            <a:ext cx="8372475" cy="518267"/>
          </a:xfrm>
        </p:spPr>
        <p:txBody>
          <a:bodyPr/>
          <a:lstStyle/>
          <a:p>
            <a:r>
              <a:rPr lang="en-US" sz="2200" dirty="0"/>
              <a:t>CLSI Standards Committees for the Medical Technology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09B83-AA02-42AA-93DA-58504FE8DEF0}"/>
              </a:ext>
            </a:extLst>
          </p:cNvPr>
          <p:cNvSpPr txBox="1"/>
          <p:nvPr/>
        </p:nvSpPr>
        <p:spPr>
          <a:xfrm>
            <a:off x="530225" y="844550"/>
            <a:ext cx="82772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CLSI members from the medical technology industry serve on document development committees that help us develop standards related to:</a:t>
            </a:r>
          </a:p>
          <a:p>
            <a:endParaRPr lang="en-US" sz="19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Automation and Informatics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Clinical Chemistry and Toxicology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Evaluation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Point-of-Care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78DFE7-4B04-4BA6-94F7-AA34C6BF208C}"/>
</file>

<file path=customXml/itemProps2.xml><?xml version="1.0" encoding="utf-8"?>
<ds:datastoreItem xmlns:ds="http://schemas.openxmlformats.org/officeDocument/2006/customXml" ds:itemID="{D3A68173-8462-4645-A53E-C444EFA37FC4}"/>
</file>

<file path=customXml/itemProps3.xml><?xml version="1.0" encoding="utf-8"?>
<ds:datastoreItem xmlns:ds="http://schemas.openxmlformats.org/officeDocument/2006/customXml" ds:itemID="{0161F981-7CE8-44AC-AE3D-0FF84CA3D27E}"/>
</file>

<file path=customXml/itemProps4.xml><?xml version="1.0" encoding="utf-8"?>
<ds:datastoreItem xmlns:ds="http://schemas.openxmlformats.org/officeDocument/2006/customXml" ds:itemID="{190E6F5C-DE7F-4F8C-AA86-BAA4E6695D0F}"/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523</Words>
  <Application>Microsoft Office PowerPoint</Application>
  <PresentationFormat>On-screen Show (16:9)</PresentationFormat>
  <Paragraphs>112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Helvetica</vt:lpstr>
      <vt:lpstr>Telugu MN</vt:lpstr>
      <vt:lpstr>Trebuchet MS</vt:lpstr>
      <vt:lpstr>Office Theme</vt:lpstr>
      <vt:lpstr>The Clinical and Laboratory Standards Institute</vt:lpstr>
      <vt:lpstr>Vision and Mission</vt:lpstr>
      <vt:lpstr>PowerPoint Presentation</vt:lpstr>
      <vt:lpstr>Global Organization</vt:lpstr>
      <vt:lpstr>What Do We Do?</vt:lpstr>
      <vt:lpstr>Benefits of Using CLSI Standards</vt:lpstr>
      <vt:lpstr>Our Process</vt:lpstr>
      <vt:lpstr>150+ Publications</vt:lpstr>
      <vt:lpstr>CLSI Standards Committees for the Medical Technology Industry</vt:lpstr>
      <vt:lpstr>CLSI Evaluation Protocols Standards</vt:lpstr>
      <vt:lpstr>A Framework for Using CLSI Documents to Evaluate Clinical Laboratory Measurement Procedures (EP19)</vt:lpstr>
      <vt:lpstr>ISO Standards</vt:lpstr>
      <vt:lpstr>How Do I Get Involved?</vt:lpstr>
      <vt:lpstr>Membership</vt:lpstr>
      <vt:lpstr>How Do I Find Standards?</vt:lpstr>
      <vt:lpstr>Summary</vt:lpstr>
      <vt:lpstr>Global Laboratory Standards for a Healthier World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Most From Your CLSI Membership</dc:title>
  <dc:creator>Joanne Christopher</dc:creator>
  <cp:lastModifiedBy>Patrick McGinn</cp:lastModifiedBy>
  <cp:revision>101</cp:revision>
  <dcterms:modified xsi:type="dcterms:W3CDTF">2018-08-27T20:18:05Z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e48f645d-7cc0-41f4-a09a-df0d455efd4c</vt:lpwstr>
  </property>
</Properties>
</file>