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96" r:id="rId3"/>
    <p:sldId id="297" r:id="rId4"/>
    <p:sldId id="286" r:id="rId5"/>
    <p:sldId id="258" r:id="rId6"/>
    <p:sldId id="261" r:id="rId7"/>
    <p:sldId id="263" r:id="rId8"/>
    <p:sldId id="285" r:id="rId9"/>
    <p:sldId id="270" r:id="rId10"/>
    <p:sldId id="281" r:id="rId11"/>
    <p:sldId id="300" r:id="rId12"/>
    <p:sldId id="302" r:id="rId13"/>
    <p:sldId id="282" r:id="rId14"/>
    <p:sldId id="294" r:id="rId15"/>
    <p:sldId id="271" r:id="rId16"/>
    <p:sldId id="293" r:id="rId17"/>
    <p:sldId id="301" r:id="rId18"/>
    <p:sldId id="298" r:id="rId19"/>
    <p:sldId id="309" r:id="rId20"/>
    <p:sldId id="279" r:id="rId21"/>
    <p:sldId id="308" r:id="rId22"/>
    <p:sldId id="304" r:id="rId23"/>
    <p:sldId id="305" r:id="rId24"/>
    <p:sldId id="306" r:id="rId25"/>
    <p:sldId id="30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n Uthus"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4" autoAdjust="0"/>
    <p:restoredTop sz="91964" autoAdjust="0"/>
  </p:normalViewPr>
  <p:slideViewPr>
    <p:cSldViewPr>
      <p:cViewPr>
        <p:scale>
          <a:sx n="75" d="100"/>
          <a:sy n="75" d="100"/>
        </p:scale>
        <p:origin x="-1764"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83871C0-816F-43F2-B646-2D2CEA15D7CF}" type="datetimeFigureOut">
              <a:rPr lang="en-US" smtClean="0"/>
              <a:t>12/6/2016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34BC560-D49C-46B2-B266-348D469E1158}" type="slidenum">
              <a:rPr lang="en-US" smtClean="0"/>
              <a:t>‹#›</a:t>
            </a:fld>
            <a:endParaRPr lang="en-US"/>
          </a:p>
        </p:txBody>
      </p:sp>
    </p:spTree>
    <p:extLst>
      <p:ext uri="{BB962C8B-B14F-4D97-AF65-F5344CB8AC3E}">
        <p14:creationId xmlns:p14="http://schemas.microsoft.com/office/powerpoint/2010/main" val="347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a:t>
            </a:fld>
            <a:endParaRPr lang="en-US" dirty="0"/>
          </a:p>
        </p:txBody>
      </p:sp>
    </p:spTree>
    <p:extLst>
      <p:ext uri="{BB962C8B-B14F-4D97-AF65-F5344CB8AC3E}">
        <p14:creationId xmlns:p14="http://schemas.microsoft.com/office/powerpoint/2010/main" val="104722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10</a:t>
            </a:fld>
            <a:endParaRPr lang="en-US"/>
          </a:p>
        </p:txBody>
      </p:sp>
    </p:spTree>
    <p:extLst>
      <p:ext uri="{BB962C8B-B14F-4D97-AF65-F5344CB8AC3E}">
        <p14:creationId xmlns:p14="http://schemas.microsoft.com/office/powerpoint/2010/main" val="195654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sz="1200" b="1" u="sng" dirty="0" smtClean="0"/>
              <a:t>Unique National Requirements:</a:t>
            </a:r>
          </a:p>
          <a:p>
            <a:pPr marL="628650" indent="-571500">
              <a:buFont typeface="Wingdings" panose="05000000000000000000" pitchFamily="2" charset="2"/>
              <a:buChar char="Ø"/>
            </a:pPr>
            <a:r>
              <a:rPr lang="en-US" sz="1200" dirty="0" smtClean="0"/>
              <a:t>Having sets of different global auto standards is difficult and costly for global automakers to meet.</a:t>
            </a:r>
          </a:p>
          <a:p>
            <a:pPr marL="514350" indent="-457200">
              <a:buFont typeface="Wingdings" panose="05000000000000000000" pitchFamily="2" charset="2"/>
              <a:buChar char="Ø"/>
            </a:pPr>
            <a:endParaRPr lang="en-US" sz="1000" dirty="0" smtClean="0"/>
          </a:p>
          <a:p>
            <a:pPr marL="628650" indent="-571500">
              <a:buFont typeface="Wingdings" panose="05000000000000000000" pitchFamily="2" charset="2"/>
              <a:buChar char="Ø"/>
            </a:pPr>
            <a:r>
              <a:rPr lang="en-US" sz="1200" dirty="0" smtClean="0"/>
              <a:t>When the number of </a:t>
            </a:r>
            <a:r>
              <a:rPr lang="en-US" sz="1200" b="1" dirty="0" smtClean="0"/>
              <a:t>unique </a:t>
            </a:r>
            <a:r>
              <a:rPr lang="en-US" sz="1200" dirty="0" smtClean="0"/>
              <a:t>standards and regulations global automakers face around the world is added in, the cost and burden is exponentially increased</a:t>
            </a:r>
            <a:r>
              <a:rPr lang="en-US" dirty="0" smtClean="0"/>
              <a:t>.</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11</a:t>
            </a:fld>
            <a:endParaRPr lang="en-US"/>
          </a:p>
        </p:txBody>
      </p:sp>
    </p:spTree>
    <p:extLst>
      <p:ext uri="{BB962C8B-B14F-4D97-AF65-F5344CB8AC3E}">
        <p14:creationId xmlns:p14="http://schemas.microsoft.com/office/powerpoint/2010/main" val="35006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12</a:t>
            </a:fld>
            <a:endParaRPr lang="en-US"/>
          </a:p>
        </p:txBody>
      </p:sp>
    </p:spTree>
    <p:extLst>
      <p:ext uri="{BB962C8B-B14F-4D97-AF65-F5344CB8AC3E}">
        <p14:creationId xmlns:p14="http://schemas.microsoft.com/office/powerpoint/2010/main" val="27329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fourth reason why economies should accept both FMVSS and ECE regulations is the considerable benefits to consumers:</a:t>
            </a:r>
          </a:p>
          <a:p>
            <a:endParaRPr lang="en-US" u="sng" baseline="0" dirty="0" smtClean="0"/>
          </a:p>
          <a:p>
            <a:pPr>
              <a:buClr>
                <a:schemeClr val="tx1"/>
              </a:buClr>
              <a:buFont typeface="Wingdings" panose="05000000000000000000" pitchFamily="2" charset="2"/>
              <a:buChar char="Ø"/>
            </a:pPr>
            <a:r>
              <a:rPr lang="en-US" u="sng" baseline="0" dirty="0" smtClean="0"/>
              <a:t> </a:t>
            </a:r>
            <a:r>
              <a:rPr lang="en-US" b="0" u="sng" dirty="0" smtClean="0">
                <a:solidFill>
                  <a:schemeClr val="tx1"/>
                </a:solidFill>
              </a:rPr>
              <a:t>Increased choices for consumers- </a:t>
            </a:r>
            <a:r>
              <a:rPr lang="en-US" b="0" dirty="0" smtClean="0">
                <a:solidFill>
                  <a:schemeClr val="tx1"/>
                </a:solidFill>
              </a:rPr>
              <a:t>if only one set off standards is allowed, there will be fewer vehicle</a:t>
            </a:r>
            <a:r>
              <a:rPr lang="en-US" b="0" baseline="0" dirty="0" smtClean="0">
                <a:solidFill>
                  <a:schemeClr val="tx1"/>
                </a:solidFill>
              </a:rPr>
              <a:t> options available to the consumer, since not all vehicles are built to meet both sets of standards.</a:t>
            </a:r>
            <a:endParaRPr lang="en-US" b="0" dirty="0" smtClean="0">
              <a:solidFill>
                <a:schemeClr val="tx1"/>
              </a:solidFill>
            </a:endParaRPr>
          </a:p>
          <a:p>
            <a:pPr marL="0" indent="0">
              <a:buClr>
                <a:schemeClr val="tx1"/>
              </a:buClr>
              <a:buNone/>
            </a:pPr>
            <a:endParaRPr lang="en-US" b="0" dirty="0" smtClean="0">
              <a:solidFill>
                <a:schemeClr val="tx1"/>
              </a:solidFill>
            </a:endParaRPr>
          </a:p>
          <a:p>
            <a:pPr>
              <a:buClr>
                <a:schemeClr val="tx1"/>
              </a:buClr>
              <a:buFont typeface="Wingdings" panose="05000000000000000000" pitchFamily="2" charset="2"/>
              <a:buChar char="Ø"/>
            </a:pPr>
            <a:endParaRPr lang="en-US" sz="800" b="0" dirty="0" smtClean="0">
              <a:solidFill>
                <a:schemeClr val="tx1"/>
              </a:solidFill>
            </a:endParaRPr>
          </a:p>
          <a:p>
            <a:pPr>
              <a:buClr>
                <a:schemeClr val="tx1"/>
              </a:buClr>
              <a:buFont typeface="Wingdings" panose="05000000000000000000" pitchFamily="2" charset="2"/>
              <a:buChar char="Ø"/>
            </a:pPr>
            <a:r>
              <a:rPr lang="en-US" b="0" u="sng" dirty="0" smtClean="0">
                <a:solidFill>
                  <a:schemeClr val="tx1"/>
                </a:solidFill>
              </a:rPr>
              <a:t>Cost savings &amp; efficiencies that can be passed on to consumers</a:t>
            </a:r>
            <a:r>
              <a:rPr lang="en-US" b="0" u="none" dirty="0" smtClean="0">
                <a:solidFill>
                  <a:schemeClr val="tx1"/>
                </a:solidFill>
              </a:rPr>
              <a:t>- as discussed above, eliminating</a:t>
            </a:r>
            <a:r>
              <a:rPr lang="en-US" b="0" u="none" baseline="0" dirty="0" smtClean="0">
                <a:solidFill>
                  <a:schemeClr val="tx1"/>
                </a:solidFill>
              </a:rPr>
              <a:t> </a:t>
            </a:r>
            <a:r>
              <a:rPr lang="en-US" b="0" u="none" dirty="0" smtClean="0">
                <a:solidFill>
                  <a:schemeClr val="tx1"/>
                </a:solidFill>
              </a:rPr>
              <a:t>the high cost of misalignment would lead to lower costs,</a:t>
            </a:r>
            <a:r>
              <a:rPr lang="en-US" b="0" u="none" baseline="0" dirty="0" smtClean="0">
                <a:solidFill>
                  <a:schemeClr val="tx1"/>
                </a:solidFill>
              </a:rPr>
              <a:t> that can be passed along to the consumer.</a:t>
            </a:r>
            <a:endParaRPr lang="en-US" b="0" u="sng" dirty="0" smtClean="0">
              <a:solidFill>
                <a:schemeClr val="tx1"/>
              </a:solidFill>
            </a:endParaRPr>
          </a:p>
          <a:p>
            <a:pPr marL="0" indent="0">
              <a:buClr>
                <a:schemeClr val="tx1"/>
              </a:buClr>
              <a:buNone/>
            </a:pPr>
            <a:endParaRPr lang="en-US" b="0" dirty="0" smtClean="0"/>
          </a:p>
          <a:p>
            <a:pPr>
              <a:buClr>
                <a:schemeClr val="tx1"/>
              </a:buClr>
              <a:buFont typeface="Wingdings" panose="05000000000000000000" pitchFamily="2" charset="2"/>
              <a:buChar char="Ø"/>
            </a:pPr>
            <a:endParaRPr lang="en-US" sz="800" b="0" dirty="0" smtClean="0">
              <a:solidFill>
                <a:schemeClr val="tx1"/>
              </a:solidFill>
            </a:endParaRPr>
          </a:p>
          <a:p>
            <a:pPr>
              <a:buClr>
                <a:schemeClr val="tx1"/>
              </a:buClr>
              <a:buFont typeface="Wingdings" panose="05000000000000000000" pitchFamily="2" charset="2"/>
              <a:buChar char="Ø"/>
            </a:pPr>
            <a:r>
              <a:rPr lang="en-US" b="0" u="sng" dirty="0" smtClean="0">
                <a:solidFill>
                  <a:schemeClr val="tx1"/>
                </a:solidFill>
              </a:rPr>
              <a:t>Proliferation of new technologies- more kinds and more rapidly</a:t>
            </a:r>
            <a:r>
              <a:rPr lang="en-US" b="0" u="none" dirty="0" smtClean="0">
                <a:solidFill>
                  <a:schemeClr val="tx1"/>
                </a:solidFill>
              </a:rPr>
              <a:t>- no single company, industry or economy has a monopoly on new and advanced technologies, so by allowing acceptance of both sets of standards, you open the door to more opportunities for the introduction of new technologies  </a:t>
            </a:r>
          </a:p>
          <a:p>
            <a:endParaRPr lang="en-US" b="0" dirty="0"/>
          </a:p>
        </p:txBody>
      </p:sp>
      <p:sp>
        <p:nvSpPr>
          <p:cNvPr id="4" name="Slide Number Placeholder 3"/>
          <p:cNvSpPr>
            <a:spLocks noGrp="1"/>
          </p:cNvSpPr>
          <p:nvPr>
            <p:ph type="sldNum" sz="quarter" idx="10"/>
          </p:nvPr>
        </p:nvSpPr>
        <p:spPr/>
        <p:txBody>
          <a:bodyPr/>
          <a:lstStyle/>
          <a:p>
            <a:fld id="{834BC560-D49C-46B2-B266-348D469E1158}" type="slidenum">
              <a:rPr lang="en-US" smtClean="0"/>
              <a:t>13</a:t>
            </a:fld>
            <a:endParaRPr lang="en-US"/>
          </a:p>
        </p:txBody>
      </p:sp>
    </p:spTree>
    <p:extLst>
      <p:ext uri="{BB962C8B-B14F-4D97-AF65-F5344CB8AC3E}">
        <p14:creationId xmlns:p14="http://schemas.microsoft.com/office/powerpoint/2010/main" val="244901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altLang="en-US" sz="24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15</a:t>
            </a:fld>
            <a:endParaRPr lang="en-US"/>
          </a:p>
        </p:txBody>
      </p:sp>
    </p:spTree>
    <p:extLst>
      <p:ext uri="{BB962C8B-B14F-4D97-AF65-F5344CB8AC3E}">
        <p14:creationId xmlns:p14="http://schemas.microsoft.com/office/powerpoint/2010/main" val="211326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endParaRPr lang="en-US" dirty="0" smtClean="0"/>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16</a:t>
            </a:fld>
            <a:endParaRPr lang="en-US"/>
          </a:p>
        </p:txBody>
      </p:sp>
    </p:spTree>
    <p:extLst>
      <p:ext uri="{BB962C8B-B14F-4D97-AF65-F5344CB8AC3E}">
        <p14:creationId xmlns:p14="http://schemas.microsoft.com/office/powerpoint/2010/main" val="211326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18</a:t>
            </a:fld>
            <a:endParaRPr lang="en-US"/>
          </a:p>
        </p:txBody>
      </p:sp>
    </p:spTree>
    <p:extLst>
      <p:ext uri="{BB962C8B-B14F-4D97-AF65-F5344CB8AC3E}">
        <p14:creationId xmlns:p14="http://schemas.microsoft.com/office/powerpoint/2010/main" val="261446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19</a:t>
            </a:fld>
            <a:endParaRPr lang="en-US"/>
          </a:p>
        </p:txBody>
      </p:sp>
    </p:spTree>
    <p:extLst>
      <p:ext uri="{BB962C8B-B14F-4D97-AF65-F5344CB8AC3E}">
        <p14:creationId xmlns:p14="http://schemas.microsoft.com/office/powerpoint/2010/main" val="261446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22</a:t>
            </a:fld>
            <a:endParaRPr lang="en-US"/>
          </a:p>
        </p:txBody>
      </p:sp>
    </p:spTree>
    <p:extLst>
      <p:ext uri="{BB962C8B-B14F-4D97-AF65-F5344CB8AC3E}">
        <p14:creationId xmlns:p14="http://schemas.microsoft.com/office/powerpoint/2010/main" val="346883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Walk through the</a:t>
            </a:r>
            <a:r>
              <a:rPr lang="en-US" baseline="0" dirty="0" smtClean="0"/>
              <a:t> details of this chart.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23</a:t>
            </a:fld>
            <a:endParaRPr lang="en-US"/>
          </a:p>
        </p:txBody>
      </p:sp>
    </p:spTree>
    <p:extLst>
      <p:ext uri="{BB962C8B-B14F-4D97-AF65-F5344CB8AC3E}">
        <p14:creationId xmlns:p14="http://schemas.microsoft.com/office/powerpoint/2010/main" val="92047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 typeface="Wingdings" panose="05000000000000000000" pitchFamily="2" charset="2"/>
              <a:buNone/>
            </a:pPr>
            <a:r>
              <a:rPr lang="en-US" dirty="0" smtClean="0"/>
              <a:t>We live in an increasingly interrelated and integrated world, but auto safety and environmental standards harmonization has lagged</a:t>
            </a:r>
            <a:r>
              <a:rPr lang="en-US" baseline="0" dirty="0" smtClean="0"/>
              <a:t> behind commercial </a:t>
            </a:r>
            <a:r>
              <a:rPr lang="en-US" dirty="0" smtClean="0"/>
              <a:t>reality</a:t>
            </a:r>
          </a:p>
          <a:p>
            <a:pPr>
              <a:spcAft>
                <a:spcPts val="600"/>
              </a:spcAft>
              <a:buFont typeface="Wingdings" panose="05000000000000000000" pitchFamily="2" charset="2"/>
              <a:buChar char="Ø"/>
            </a:pPr>
            <a:endParaRPr lang="en-US" sz="800" dirty="0" smtClean="0"/>
          </a:p>
          <a:p>
            <a:pPr>
              <a:spcAft>
                <a:spcPts val="600"/>
              </a:spcAft>
              <a:buFont typeface="Wingdings" panose="05000000000000000000" pitchFamily="2" charset="2"/>
              <a:buNone/>
            </a:pPr>
            <a:r>
              <a:rPr lang="en-US" dirty="0" smtClean="0"/>
              <a:t>Global automakers build and sell in markets across the world, promoting trade and investment, but are increasingly running up against technical requirements that are well intentioned, but increase costs and inefficiencies without any</a:t>
            </a:r>
            <a:r>
              <a:rPr lang="en-US" baseline="0" dirty="0" smtClean="0"/>
              <a:t> meaningful benefit.</a:t>
            </a:r>
            <a:endParaRPr lang="en-US" dirty="0" smtClean="0"/>
          </a:p>
          <a:p>
            <a:pPr>
              <a:spcAft>
                <a:spcPts val="600"/>
              </a:spcAft>
              <a:buFont typeface="Wingdings" panose="05000000000000000000" pitchFamily="2" charset="2"/>
              <a:buChar char="Ø"/>
            </a:pPr>
            <a:endParaRPr lang="en-US" sz="800" dirty="0" smtClean="0"/>
          </a:p>
          <a:p>
            <a:pPr>
              <a:spcAft>
                <a:spcPts val="600"/>
              </a:spcAft>
              <a:buFont typeface="Wingdings" panose="05000000000000000000" pitchFamily="2" charset="2"/>
              <a:buNone/>
            </a:pPr>
            <a:r>
              <a:rPr lang="en-US" dirty="0" smtClean="0"/>
              <a:t>We</a:t>
            </a:r>
            <a:r>
              <a:rPr lang="en-US" baseline="0" dirty="0" smtClean="0"/>
              <a:t> as an industry can agree with </a:t>
            </a:r>
            <a:r>
              <a:rPr lang="en-US" dirty="0" smtClean="0"/>
              <a:t>the ideal: </a:t>
            </a:r>
            <a:r>
              <a:rPr lang="en-US" i="1" u="sng" dirty="0" smtClean="0">
                <a:solidFill>
                  <a:srgbClr val="0070C0"/>
                </a:solidFill>
              </a:rPr>
              <a:t>test once and sell anywhere</a:t>
            </a:r>
            <a:r>
              <a:rPr lang="en-US" dirty="0" smtClean="0">
                <a:solidFill>
                  <a:srgbClr val="0070C0"/>
                </a:solidFill>
              </a:rPr>
              <a:t>,</a:t>
            </a:r>
            <a:r>
              <a:rPr lang="en-US" dirty="0" smtClean="0">
                <a:solidFill>
                  <a:schemeClr val="accent2">
                    <a:lumMod val="50000"/>
                  </a:schemeClr>
                </a:solidFill>
              </a:rPr>
              <a:t> while</a:t>
            </a:r>
            <a:r>
              <a:rPr lang="en-US" baseline="0" dirty="0" smtClean="0">
                <a:solidFill>
                  <a:schemeClr val="accent2">
                    <a:lumMod val="50000"/>
                  </a:schemeClr>
                </a:solidFill>
              </a:rPr>
              <a:t> simultaneously </a:t>
            </a:r>
            <a:r>
              <a:rPr lang="en-US" dirty="0" smtClean="0"/>
              <a:t>maintaining high levels of safety and environmental protection. </a:t>
            </a:r>
          </a:p>
          <a:p>
            <a:pPr>
              <a:spcAft>
                <a:spcPts val="600"/>
              </a:spcAft>
              <a:buFont typeface="Wingdings" panose="05000000000000000000" pitchFamily="2" charset="2"/>
              <a:buNone/>
            </a:pPr>
            <a:endParaRPr lang="en-US" dirty="0" smtClean="0"/>
          </a:p>
          <a:p>
            <a:pPr>
              <a:spcAft>
                <a:spcPts val="600"/>
              </a:spcAft>
              <a:buFont typeface="Wingdings" panose="05000000000000000000" pitchFamily="2" charset="2"/>
              <a:buNone/>
            </a:pPr>
            <a:r>
              <a:rPr lang="en-US" dirty="0" smtClean="0"/>
              <a:t>This would be a better fit with today’s commercial realities and be more efficient at the same time.</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a:t>
            </a:fld>
            <a:endParaRPr lang="en-US" dirty="0"/>
          </a:p>
        </p:txBody>
      </p:sp>
    </p:spTree>
    <p:extLst>
      <p:ext uri="{BB962C8B-B14F-4D97-AF65-F5344CB8AC3E}">
        <p14:creationId xmlns:p14="http://schemas.microsoft.com/office/powerpoint/2010/main" val="2950986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Walk through the</a:t>
            </a:r>
            <a:r>
              <a:rPr lang="en-US" baseline="0" dirty="0" smtClean="0"/>
              <a:t> details of this chart.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24</a:t>
            </a:fld>
            <a:endParaRPr lang="en-US"/>
          </a:p>
        </p:txBody>
      </p:sp>
    </p:spTree>
    <p:extLst>
      <p:ext uri="{BB962C8B-B14F-4D97-AF65-F5344CB8AC3E}">
        <p14:creationId xmlns:p14="http://schemas.microsoft.com/office/powerpoint/2010/main" val="103866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Since 1998, there have only been 16 regulations developed</a:t>
            </a:r>
            <a:r>
              <a:rPr lang="en-US" baseline="0" dirty="0" smtClean="0"/>
              <a:t> and agreed.</a:t>
            </a:r>
            <a:endParaRPr lang="en-US" dirty="0" smtClean="0"/>
          </a:p>
          <a:p>
            <a:endParaRPr lang="en-US" dirty="0" smtClean="0"/>
          </a:p>
          <a:p>
            <a:r>
              <a:rPr lang="en-US" dirty="0" smtClean="0"/>
              <a:t>Flaws with GTR process:</a:t>
            </a:r>
            <a:br>
              <a:rPr lang="en-US" dirty="0" smtClean="0"/>
            </a:br>
            <a:endParaRPr lang="en-US" dirty="0" smtClean="0"/>
          </a:p>
          <a:p>
            <a:pPr marL="171450" indent="-171450">
              <a:buFontTx/>
              <a:buChar char="-"/>
            </a:pPr>
            <a:r>
              <a:rPr lang="en-US" dirty="0" smtClean="0"/>
              <a:t>Slow to develop (Consensus)</a:t>
            </a:r>
          </a:p>
          <a:p>
            <a:pPr marL="171450" indent="-171450">
              <a:buFontTx/>
              <a:buChar char="-"/>
            </a:pPr>
            <a:r>
              <a:rPr lang="en-US" dirty="0" smtClean="0"/>
              <a:t>Once agreed, not required to adopt, and </a:t>
            </a:r>
          </a:p>
          <a:p>
            <a:pPr marL="171450" indent="-171450">
              <a:buFontTx/>
              <a:buChar char="-"/>
            </a:pPr>
            <a:r>
              <a:rPr lang="en-US" dirty="0" smtClean="0"/>
              <a:t>When adopted, often modifications are made by countries</a:t>
            </a:r>
          </a:p>
          <a:p>
            <a:pPr marL="171450" indent="-171450">
              <a:buFontTx/>
              <a:buChar char="-"/>
            </a:pPr>
            <a:endParaRPr lang="en-US" dirty="0" smtClean="0"/>
          </a:p>
          <a:p>
            <a:pPr marL="0" indent="0">
              <a:buFontTx/>
              <a:buNone/>
            </a:pPr>
            <a:r>
              <a:rPr lang="en-US" dirty="0" smtClean="0"/>
              <a:t>Work is underway to address these</a:t>
            </a:r>
            <a:r>
              <a:rPr lang="en-US" baseline="0" dirty="0" smtClean="0"/>
              <a:t> flaws…..but in the meantime…. it is strongly recommended that countries in the ASEAN  region accept both US and ECE</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25</a:t>
            </a:fld>
            <a:endParaRPr lang="en-US"/>
          </a:p>
        </p:txBody>
      </p:sp>
    </p:spTree>
    <p:extLst>
      <p:ext uri="{BB962C8B-B14F-4D97-AF65-F5344CB8AC3E}">
        <p14:creationId xmlns:p14="http://schemas.microsoft.com/office/powerpoint/2010/main" val="122515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Despite significant improvements- According to the United Nation’s World Health Organization, </a:t>
            </a:r>
            <a:r>
              <a:rPr lang="en-US" dirty="0" smtClean="0"/>
              <a:t>Road traffic injuries are the ninth leading cause of death globally, and the principal cause of death among those aged 15–29 years. </a:t>
            </a:r>
            <a:endParaRPr lang="en-US" baseline="0" dirty="0" smtClean="0"/>
          </a:p>
          <a:p>
            <a:endParaRPr lang="en-US" baseline="0" dirty="0" smtClean="0"/>
          </a:p>
          <a:p>
            <a:r>
              <a:rPr lang="en-US" dirty="0" smtClean="0"/>
              <a:t>Governments have a imperative mission to protect their</a:t>
            </a:r>
            <a:r>
              <a:rPr lang="en-US" baseline="0" dirty="0" smtClean="0"/>
              <a:t> </a:t>
            </a:r>
            <a:r>
              <a:rPr lang="en-US" dirty="0" smtClean="0"/>
              <a:t>citizens and therefore are working to </a:t>
            </a:r>
            <a:r>
              <a:rPr lang="en-US" altLang="en-US" sz="1200" b="0" dirty="0" smtClean="0"/>
              <a:t>make their roads safer and reduce the impact on the environment and health</a:t>
            </a:r>
            <a:r>
              <a:rPr lang="en-US" altLang="en-US" sz="1200" b="0" baseline="0" dirty="0" smtClean="0"/>
              <a:t> </a:t>
            </a:r>
            <a:r>
              <a:rPr lang="en-US" altLang="en-US" sz="1200" b="0" dirty="0" smtClean="0"/>
              <a:t>associated with motor vehicles.</a:t>
            </a:r>
            <a:endParaRPr lang="en-US" b="0" dirty="0"/>
          </a:p>
        </p:txBody>
      </p:sp>
      <p:sp>
        <p:nvSpPr>
          <p:cNvPr id="4" name="Slide Number Placeholder 3"/>
          <p:cNvSpPr>
            <a:spLocks noGrp="1"/>
          </p:cNvSpPr>
          <p:nvPr>
            <p:ph type="sldNum" sz="quarter" idx="10"/>
          </p:nvPr>
        </p:nvSpPr>
        <p:spPr/>
        <p:txBody>
          <a:bodyPr/>
          <a:lstStyle/>
          <a:p>
            <a:fld id="{834BC560-D49C-46B2-B266-348D469E1158}" type="slidenum">
              <a:rPr lang="en-US" smtClean="0"/>
              <a:t>3</a:t>
            </a:fld>
            <a:endParaRPr lang="en-US" dirty="0"/>
          </a:p>
        </p:txBody>
      </p:sp>
    </p:spTree>
    <p:extLst>
      <p:ext uri="{BB962C8B-B14F-4D97-AF65-F5344CB8AC3E}">
        <p14:creationId xmlns:p14="http://schemas.microsoft.com/office/powerpoint/2010/main" val="410410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looking to increase safety</a:t>
            </a:r>
            <a:r>
              <a:rPr lang="en-US" baseline="0" dirty="0" smtClean="0"/>
              <a:t> regulations on vehicles plays only a small part. In fact </a:t>
            </a:r>
            <a:r>
              <a:rPr lang="en-US" dirty="0" smtClean="0"/>
              <a:t>the vast majority of the responsibility for safety lies with the driver, not the vehicle. </a:t>
            </a:r>
          </a:p>
          <a:p>
            <a:endParaRPr lang="en-US" dirty="0" smtClean="0"/>
          </a:p>
          <a:p>
            <a:r>
              <a:rPr lang="en-US" dirty="0" smtClean="0"/>
              <a:t>Government</a:t>
            </a:r>
            <a:r>
              <a:rPr lang="en-US" baseline="0" dirty="0" smtClean="0"/>
              <a:t> resources should also focus resources to improve the safety practices of the driver.</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4</a:t>
            </a:fld>
            <a:endParaRPr lang="en-US" dirty="0"/>
          </a:p>
        </p:txBody>
      </p:sp>
    </p:spTree>
    <p:extLst>
      <p:ext uri="{BB962C8B-B14F-4D97-AF65-F5344CB8AC3E}">
        <p14:creationId xmlns:p14="http://schemas.microsoft.com/office/powerpoint/2010/main" val="34507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challenges, The United States</a:t>
            </a:r>
            <a:r>
              <a:rPr lang="en-US" baseline="0" dirty="0" smtClean="0"/>
              <a:t> and Europe have led the way in developing a comprehensive set of motor vehicle and environmental regulations.  As such, they are the de facto internationally recognized auto standards.</a:t>
            </a:r>
          </a:p>
          <a:p>
            <a:endParaRPr lang="en-US" baseline="0" dirty="0" smtClean="0"/>
          </a:p>
          <a:p>
            <a:r>
              <a:rPr lang="en-US" baseline="0" dirty="0" smtClean="0"/>
              <a:t>In the U.S. this is governed by the US Department of Transpiration,  National Highway Traffic Safety Administration, and the Environmental Protection Agency, and in Europe, it is overseen by the European Commission, Director General for Growth, whose members are the founders of the UNECE.</a:t>
            </a:r>
          </a:p>
          <a:p>
            <a:endParaRPr lang="en-US" baseline="0" dirty="0" smtClean="0"/>
          </a:p>
          <a:p>
            <a:r>
              <a:rPr lang="en-US" b="1" baseline="0" dirty="0" smtClean="0"/>
              <a:t>Both the US and ECE sets of regulations are EQUALLY ROBUST  - with nearly identical performance and outcomes</a:t>
            </a:r>
            <a:endParaRPr lang="en-US" b="1" dirty="0"/>
          </a:p>
        </p:txBody>
      </p:sp>
      <p:sp>
        <p:nvSpPr>
          <p:cNvPr id="4" name="Slide Number Placeholder 3"/>
          <p:cNvSpPr>
            <a:spLocks noGrp="1"/>
          </p:cNvSpPr>
          <p:nvPr>
            <p:ph type="sldNum" sz="quarter" idx="10"/>
          </p:nvPr>
        </p:nvSpPr>
        <p:spPr/>
        <p:txBody>
          <a:bodyPr/>
          <a:lstStyle/>
          <a:p>
            <a:fld id="{834BC560-D49C-46B2-B266-348D469E1158}" type="slidenum">
              <a:rPr lang="en-US" smtClean="0"/>
              <a:t>5</a:t>
            </a:fld>
            <a:endParaRPr lang="en-US" dirty="0"/>
          </a:p>
        </p:txBody>
      </p:sp>
    </p:spTree>
    <p:extLst>
      <p:ext uri="{BB962C8B-B14F-4D97-AF65-F5344CB8AC3E}">
        <p14:creationId xmlns:p14="http://schemas.microsoft.com/office/powerpoint/2010/main" val="404738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000" dirty="0" smtClean="0"/>
              <a:t>The 1998 Agreement has 34 contracting parties and continues to grow. Both the U.S. and </a:t>
            </a:r>
            <a:r>
              <a:rPr lang="en-US" sz="2000" dirty="0" smtClean="0">
                <a:solidFill>
                  <a:srgbClr val="000000"/>
                </a:solidFill>
              </a:rPr>
              <a:t>EU</a:t>
            </a:r>
            <a:r>
              <a:rPr lang="en-US" sz="2000" baseline="0" dirty="0" smtClean="0">
                <a:solidFill>
                  <a:srgbClr val="000000"/>
                </a:solidFill>
              </a:rPr>
              <a:t> (</a:t>
            </a:r>
            <a:r>
              <a:rPr lang="en-US" sz="2000" dirty="0" smtClean="0">
                <a:solidFill>
                  <a:srgbClr val="000000"/>
                </a:solidFill>
              </a:rPr>
              <a:t>as a single block-one vote) are contracting parties to the ‘98 Agreement.</a:t>
            </a:r>
          </a:p>
          <a:p>
            <a:pPr>
              <a:defRPr/>
            </a:pPr>
            <a:r>
              <a:rPr lang="en-US" sz="2000" dirty="0" smtClean="0">
                <a:solidFill>
                  <a:srgbClr val="000000"/>
                </a:solidFill>
              </a:rPr>
              <a:t>There are currently 16 GTRs that have been developed under the ‘98 Agreement</a:t>
            </a:r>
          </a:p>
          <a:p>
            <a:pPr lvl="1">
              <a:defRPr/>
            </a:pPr>
            <a:r>
              <a:rPr lang="en-US" sz="1800" dirty="0" smtClean="0">
                <a:solidFill>
                  <a:srgbClr val="000000"/>
                </a:solidFill>
              </a:rPr>
              <a:t>Seven safety regulations and,</a:t>
            </a:r>
          </a:p>
          <a:p>
            <a:pPr lvl="1">
              <a:defRPr/>
            </a:pPr>
            <a:r>
              <a:rPr lang="en-US" sz="1800" dirty="0" smtClean="0">
                <a:solidFill>
                  <a:srgbClr val="000000"/>
                </a:solidFill>
              </a:rPr>
              <a:t>Four environmental regulations</a:t>
            </a:r>
          </a:p>
          <a:p>
            <a:pPr marL="0" indent="0">
              <a:buFont typeface="Webdings" pitchFamily="18" charset="2"/>
              <a:buNone/>
              <a:defRPr/>
            </a:pPr>
            <a:endParaRPr lang="en-US" sz="2000" dirty="0" smtClean="0"/>
          </a:p>
          <a:p>
            <a:pPr marL="0" lvl="1" indent="0">
              <a:buNone/>
              <a:defRPr/>
            </a:pPr>
            <a:r>
              <a:rPr lang="en-US" sz="1800" dirty="0" smtClean="0">
                <a:solidFill>
                  <a:srgbClr val="000000"/>
                </a:solidFill>
              </a:rPr>
              <a:t>Under the ‘98 Agreement there is currently no certification or conformity of production provision.  Those are left up to each contracting party.</a:t>
            </a:r>
          </a:p>
          <a:p>
            <a:pPr marL="0" lvl="1" indent="0">
              <a:buNone/>
              <a:defRPr/>
            </a:pPr>
            <a:endParaRPr lang="en-US" sz="1800" dirty="0" smtClean="0">
              <a:solidFill>
                <a:srgbClr val="000000"/>
              </a:solidFill>
            </a:endParaRPr>
          </a:p>
          <a:p>
            <a:pPr marL="0" lvl="1" indent="0">
              <a:buNone/>
              <a:defRPr/>
            </a:pPr>
            <a:r>
              <a:rPr lang="en-US" sz="1800" dirty="0" smtClean="0">
                <a:solidFill>
                  <a:srgbClr val="000000"/>
                </a:solidFill>
              </a:rPr>
              <a:t>One important</a:t>
            </a:r>
            <a:r>
              <a:rPr lang="en-US" sz="1800" baseline="0" dirty="0" smtClean="0">
                <a:solidFill>
                  <a:srgbClr val="000000"/>
                </a:solidFill>
              </a:rPr>
              <a:t> note is that the WP.29 recently agreed on long overdue </a:t>
            </a:r>
            <a:r>
              <a:rPr lang="en-US" sz="1800" baseline="0" dirty="0" err="1" smtClean="0">
                <a:solidFill>
                  <a:srgbClr val="000000"/>
                </a:solidFill>
              </a:rPr>
              <a:t>refomr</a:t>
            </a:r>
            <a:r>
              <a:rPr lang="en-US" sz="1800" baseline="0" dirty="0" smtClean="0">
                <a:solidFill>
                  <a:srgbClr val="000000"/>
                </a:solidFill>
              </a:rPr>
              <a:t> to the 1998 agreement procedures that are hoped to make the agreement more robust and meaningful.</a:t>
            </a:r>
            <a:endParaRPr lang="en-US" sz="1800" dirty="0">
              <a:solidFill>
                <a:srgbClr val="000000"/>
              </a:solidFill>
            </a:endParaRPr>
          </a:p>
        </p:txBody>
      </p:sp>
      <p:sp>
        <p:nvSpPr>
          <p:cNvPr id="4" name="Slide Number Placeholder 3"/>
          <p:cNvSpPr>
            <a:spLocks noGrp="1"/>
          </p:cNvSpPr>
          <p:nvPr>
            <p:ph type="sldNum" sz="quarter" idx="10"/>
          </p:nvPr>
        </p:nvSpPr>
        <p:spPr/>
        <p:txBody>
          <a:bodyPr/>
          <a:lstStyle/>
          <a:p>
            <a:fld id="{834BC560-D49C-46B2-B266-348D469E1158}" type="slidenum">
              <a:rPr lang="en-US" smtClean="0"/>
              <a:t>6</a:t>
            </a:fld>
            <a:endParaRPr lang="en-US"/>
          </a:p>
        </p:txBody>
      </p:sp>
    </p:spTree>
    <p:extLst>
      <p:ext uri="{BB962C8B-B14F-4D97-AF65-F5344CB8AC3E}">
        <p14:creationId xmlns:p14="http://schemas.microsoft.com/office/powerpoint/2010/main" val="9154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basic reasons we recommend why economies should accept</a:t>
            </a:r>
            <a:r>
              <a:rPr lang="en-US" baseline="0" dirty="0" smtClean="0"/>
              <a:t> both FMVSS and ECE regulations.</a:t>
            </a:r>
          </a:p>
          <a:p>
            <a:endParaRPr lang="en-US" baseline="0" dirty="0" smtClean="0"/>
          </a:p>
          <a:p>
            <a:pPr marL="0" indent="0">
              <a:buNone/>
              <a:defRPr/>
            </a:pPr>
            <a:r>
              <a:rPr lang="en-US" sz="1200" b="0" dirty="0" smtClean="0"/>
              <a:t>Work continues to develop more GTRs and to address the flaws in the GTR development presses.</a:t>
            </a:r>
            <a:r>
              <a:rPr lang="en-US" sz="1200" b="0" baseline="0" dirty="0" smtClean="0"/>
              <a:t>  In the meantime, i</a:t>
            </a:r>
            <a:r>
              <a:rPr lang="en-US" sz="1200" b="0" dirty="0" smtClean="0"/>
              <a:t>t is strongly recommended that economies maintain regulatory policy that accepts vehicles for sale in the region that meets either ECE or FMVSS/EPA regulations</a:t>
            </a:r>
          </a:p>
          <a:p>
            <a:pPr marL="0" indent="0">
              <a:buNone/>
              <a:defRPr/>
            </a:pPr>
            <a:endParaRPr lang="en-US" sz="1200" b="0" baseline="0" dirty="0" smtClean="0"/>
          </a:p>
          <a:p>
            <a:pPr marL="0" indent="0">
              <a:buNone/>
              <a:defRPr/>
            </a:pPr>
            <a:r>
              <a:rPr lang="en-US" b="0" baseline="0" dirty="0" smtClean="0"/>
              <a:t>First, </a:t>
            </a:r>
            <a:r>
              <a:rPr lang="en-US" sz="1400" b="0" dirty="0" smtClean="0">
                <a:solidFill>
                  <a:srgbClr val="FF0000"/>
                </a:solidFill>
              </a:rPr>
              <a:t>Both are Robust, Long-standing &amp; Tested </a:t>
            </a:r>
          </a:p>
          <a:p>
            <a:pPr>
              <a:buFont typeface="Wingdings" panose="05000000000000000000" pitchFamily="2" charset="2"/>
              <a:buChar char="Ø"/>
              <a:defRPr/>
            </a:pPr>
            <a:endParaRPr lang="en-US" sz="800" b="0" dirty="0" smtClean="0"/>
          </a:p>
          <a:p>
            <a:pPr>
              <a:buFont typeface="Wingdings" panose="05000000000000000000" pitchFamily="2" charset="2"/>
              <a:buChar char="Ø"/>
              <a:defRPr/>
            </a:pPr>
            <a:r>
              <a:rPr lang="en-US" dirty="0" smtClean="0"/>
              <a:t>Both regulatory regimes have been developing safety and environmental regulations for over 40 years.</a:t>
            </a:r>
          </a:p>
          <a:p>
            <a:pPr>
              <a:buFont typeface="Wingdings" panose="05000000000000000000" pitchFamily="2" charset="2"/>
              <a:buChar char="Ø"/>
              <a:defRPr/>
            </a:pPr>
            <a:r>
              <a:rPr lang="en-US" dirty="0" smtClean="0"/>
              <a:t>Both systems use technical assessment of real-world data as the basis for regulatory development.</a:t>
            </a:r>
          </a:p>
          <a:p>
            <a:pPr>
              <a:buFont typeface="Wingdings" panose="05000000000000000000" pitchFamily="2" charset="2"/>
              <a:buChar char="Ø"/>
              <a:defRPr/>
            </a:pPr>
            <a:r>
              <a:rPr lang="en-US" dirty="0" smtClean="0"/>
              <a:t>Both sets of regulations cover active and passive safety along, with  environmental emission control, which lead to state-of-the-art technology to meet their mandated levels of performance.</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7</a:t>
            </a:fld>
            <a:endParaRPr lang="en-US"/>
          </a:p>
        </p:txBody>
      </p:sp>
    </p:spTree>
    <p:extLst>
      <p:ext uri="{BB962C8B-B14F-4D97-AF65-F5344CB8AC3E}">
        <p14:creationId xmlns:p14="http://schemas.microsoft.com/office/powerpoint/2010/main" val="257952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reason why economies should accept both</a:t>
            </a:r>
            <a:r>
              <a:rPr lang="en-US" baseline="0" dirty="0" smtClean="0"/>
              <a:t> ECE and FMVSS/EPA standards 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Both Have Comparable Performance &amp; Outcomes</a:t>
            </a:r>
            <a:endParaRPr lang="en-US" dirty="0" smtClean="0"/>
          </a:p>
          <a:p>
            <a:endParaRPr lang="en-US" sz="1200" b="1" dirty="0" smtClean="0">
              <a:solidFill>
                <a:srgbClr val="FF0000"/>
              </a:solidFill>
            </a:endParaRPr>
          </a:p>
          <a:p>
            <a:endParaRPr lang="en-US"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Although </a:t>
            </a:r>
            <a:r>
              <a:rPr lang="en-US" altLang="en-US" b="0" dirty="0" smtClean="0"/>
              <a:t>some technical differences are certain but that should NOT be the focus. Instead, the focus should be that there are far more similarities in the objectives and outcomes for both regulatory schemes.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sz="1200" b="1" dirty="0" smtClean="0">
                <a:solidFill>
                  <a:srgbClr val="FF0000"/>
                </a:solidFill>
              </a:rPr>
              <a:t> </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8</a:t>
            </a:fld>
            <a:endParaRPr lang="en-US"/>
          </a:p>
        </p:txBody>
      </p:sp>
    </p:spTree>
    <p:extLst>
      <p:ext uri="{BB962C8B-B14F-4D97-AF65-F5344CB8AC3E}">
        <p14:creationId xmlns:p14="http://schemas.microsoft.com/office/powerpoint/2010/main" val="237246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buFont typeface="Wingdings" panose="05000000000000000000" pitchFamily="2" charset="2"/>
              <a:buChar char="Ø"/>
              <a:defRPr/>
            </a:pPr>
            <a:r>
              <a:rPr lang="en-US" sz="1200" dirty="0" smtClean="0"/>
              <a:t>Various data sets are available that provide insight into the safety of vehicles built for sale in Europe and those built for sale in the United States.</a:t>
            </a:r>
          </a:p>
          <a:p>
            <a:pPr>
              <a:spcBef>
                <a:spcPts val="1200"/>
              </a:spcBef>
              <a:buFont typeface="Wingdings" panose="05000000000000000000" pitchFamily="2" charset="2"/>
              <a:buChar char="Ø"/>
              <a:defRPr/>
            </a:pPr>
            <a:r>
              <a:rPr lang="en-US" sz="1200" dirty="0" smtClean="0"/>
              <a:t>Overall, this data shows that with regards to safety, the EU and US sets of automotive regulations offer the same high-level of safety performance and outcome.  And as the charts demonstrate, fatalities</a:t>
            </a:r>
            <a:r>
              <a:rPr lang="en-US" sz="1200" baseline="0" dirty="0" smtClean="0"/>
              <a:t> in both Europe and the US have dropped significantly over time</a:t>
            </a:r>
            <a:r>
              <a:rPr lang="en-US" sz="1200" dirty="0" smtClean="0"/>
              <a:t> </a:t>
            </a:r>
          </a:p>
          <a:p>
            <a:pPr>
              <a:spcBef>
                <a:spcPts val="1200"/>
              </a:spcBef>
              <a:buFont typeface="Wingdings" panose="05000000000000000000" pitchFamily="2" charset="2"/>
              <a:buChar char="Ø"/>
              <a:defRPr/>
            </a:pPr>
            <a:r>
              <a:rPr lang="en-US" sz="1200" dirty="0" smtClean="0"/>
              <a:t>It is important to</a:t>
            </a:r>
            <a:r>
              <a:rPr lang="en-US" sz="1200" baseline="0" dirty="0" smtClean="0"/>
              <a:t> </a:t>
            </a:r>
            <a:r>
              <a:rPr lang="en-US" sz="1200" dirty="0" smtClean="0"/>
              <a:t>note that a new</a:t>
            </a:r>
            <a:r>
              <a:rPr lang="en-US" sz="1200" baseline="0" dirty="0" smtClean="0"/>
              <a:t> driver related problem has emerged- distracted driving.  It </a:t>
            </a:r>
            <a:r>
              <a:rPr lang="en-US" sz="1200" baseline="0" smtClean="0"/>
              <a:t>now contributes </a:t>
            </a:r>
            <a:r>
              <a:rPr lang="en-US" sz="1200" baseline="0" dirty="0" smtClean="0"/>
              <a:t>to one out of </a:t>
            </a:r>
            <a:r>
              <a:rPr lang="en-US" sz="1200" baseline="0" smtClean="0"/>
              <a:t>10 fatal accidents </a:t>
            </a:r>
            <a:r>
              <a:rPr lang="en-US" sz="1200" baseline="0" dirty="0" smtClean="0"/>
              <a:t>in the United States.</a:t>
            </a:r>
            <a:endParaRPr lang="en-US" sz="1200" dirty="0" smtClean="0"/>
          </a:p>
          <a:p>
            <a:pPr>
              <a:spcBef>
                <a:spcPts val="1200"/>
              </a:spcBef>
              <a:buFont typeface="Wingdings" panose="05000000000000000000" pitchFamily="2" charset="2"/>
              <a:buChar char="Ø"/>
              <a:defRPr/>
            </a:pPr>
            <a:r>
              <a:rPr lang="en-US" sz="1200" dirty="0" smtClean="0"/>
              <a:t>For auto emissions, both the EU’s “Euro 5”/ECE R83.06 and US’s “Tier 2” have specific requirements for cold start and run conditions, evaporative emissions, system durability, low temperature performance and an onboard self-diagnostic system (OBD).</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9</a:t>
            </a:fld>
            <a:endParaRPr lang="en-US"/>
          </a:p>
        </p:txBody>
      </p:sp>
    </p:spTree>
    <p:extLst>
      <p:ext uri="{BB962C8B-B14F-4D97-AF65-F5344CB8AC3E}">
        <p14:creationId xmlns:p14="http://schemas.microsoft.com/office/powerpoint/2010/main" val="32959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91960-8167-4BE2-B749-C637D9D72968}"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9248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66FE0-5051-4780-9C65-C2CD14854532}"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10909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FD350-0189-46C1-B7AC-D13A2E0B3BFF}"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129327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C4549-8AEB-42CC-A5BB-5C6E5929091A}"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60771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FF261-9FE6-4197-9E5B-44AC0942E02D}"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656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48E92-A83E-4884-8E1D-1D2CF6C53A2D}"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119806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193C9-4661-46FD-BC45-B31CF834AFB7}" type="datetime1">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42292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E4590-28E3-4D72-8423-5971DAC99D17}" type="datetime1">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262036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297F7-43D3-4159-B159-033AA549A27E}" type="datetime1">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34259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652BE-AB4B-43AA-A214-40B4CFCD04B6}"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287085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60DA2-1B70-4B67-AF15-67CCF95B841B}"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48562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0DF93-0C87-4D3F-96DF-AFD682D3A16D}" type="datetime1">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8D79-A555-468A-8A59-EC3C8B73D9FB}" type="slidenum">
              <a:rPr lang="en-US" smtClean="0"/>
              <a:t>‹#›</a:t>
            </a:fld>
            <a:endParaRPr lang="en-US"/>
          </a:p>
        </p:txBody>
      </p:sp>
    </p:spTree>
    <p:extLst>
      <p:ext uri="{BB962C8B-B14F-4D97-AF65-F5344CB8AC3E}">
        <p14:creationId xmlns:p14="http://schemas.microsoft.com/office/powerpoint/2010/main" val="270074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jpeg"/><Relationship Id="rId2" Type="http://schemas.openxmlformats.org/officeDocument/2006/relationships/notesSlide" Target="../notesSlides/notesSlide11.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5.jpe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4.jpeg"/><Relationship Id="rId1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21.jpg"/><Relationship Id="rId12" Type="http://schemas.openxmlformats.org/officeDocument/2006/relationships/image" Target="../media/image33.pn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18.png"/><Relationship Id="rId10" Type="http://schemas.openxmlformats.org/officeDocument/2006/relationships/image" Target="../media/image31.png"/><Relationship Id="rId19" Type="http://schemas.openxmlformats.org/officeDocument/2006/relationships/image" Target="../media/image38.png"/><Relationship Id="rId4" Type="http://schemas.openxmlformats.org/officeDocument/2006/relationships/image" Target="../media/image28.jpg"/><Relationship Id="rId9" Type="http://schemas.openxmlformats.org/officeDocument/2006/relationships/image" Target="../media/image24.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png"/><Relationship Id="rId3" Type="http://schemas.openxmlformats.org/officeDocument/2006/relationships/image" Target="../media/image39.jp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g"/><Relationship Id="rId10" Type="http://schemas.openxmlformats.org/officeDocument/2006/relationships/image" Target="../media/image46.gif"/><Relationship Id="rId4" Type="http://schemas.openxmlformats.org/officeDocument/2006/relationships/image" Target="../media/image40.jpe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610600" cy="2133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kern="0" dirty="0" smtClean="0"/>
              <a:t/>
            </a:r>
            <a:br>
              <a:rPr lang="en-US" kern="0" dirty="0" smtClean="0"/>
            </a:br>
            <a:r>
              <a:rPr lang="en-US" b="1" dirty="0">
                <a:solidFill>
                  <a:srgbClr val="0070C0"/>
                </a:solidFill>
              </a:rPr>
              <a:t>Automotive Regulations </a:t>
            </a:r>
            <a:r>
              <a:rPr lang="en-US" b="1" dirty="0" smtClean="0">
                <a:solidFill>
                  <a:srgbClr val="0070C0"/>
                </a:solidFill>
              </a:rPr>
              <a:t>and </a:t>
            </a:r>
            <a:r>
              <a:rPr lang="en-US" b="1" dirty="0">
                <a:solidFill>
                  <a:srgbClr val="0070C0"/>
                </a:solidFill>
              </a:rPr>
              <a:t>Certification </a:t>
            </a:r>
            <a:r>
              <a:rPr lang="en-US" b="1" dirty="0" smtClean="0">
                <a:solidFill>
                  <a:srgbClr val="0070C0"/>
                </a:solidFill>
              </a:rPr>
              <a:t>Processes: </a:t>
            </a:r>
            <a:br>
              <a:rPr lang="en-US" b="1" dirty="0" smtClean="0">
                <a:solidFill>
                  <a:srgbClr val="0070C0"/>
                </a:solidFill>
              </a:rPr>
            </a:br>
            <a:r>
              <a:rPr lang="en-US" b="1" dirty="0" smtClean="0">
                <a:solidFill>
                  <a:srgbClr val="0070C0"/>
                </a:solidFill>
              </a:rPr>
              <a:t>Global Manufacturers’ Perspective</a:t>
            </a:r>
            <a:r>
              <a:rPr lang="en-US" kern="0" dirty="0" smtClean="0"/>
              <a:t/>
            </a:r>
            <a:br>
              <a:rPr lang="en-US" kern="0" dirty="0" smtClean="0"/>
            </a:br>
            <a:endParaRPr lang="en-US" dirty="0"/>
          </a:p>
        </p:txBody>
      </p:sp>
      <p:sp>
        <p:nvSpPr>
          <p:cNvPr id="3" name="Subtitle 2"/>
          <p:cNvSpPr>
            <a:spLocks noGrp="1"/>
          </p:cNvSpPr>
          <p:nvPr>
            <p:ph type="subTitle" idx="1"/>
          </p:nvPr>
        </p:nvSpPr>
        <p:spPr/>
        <p:txBody>
          <a:bodyPr>
            <a:normAutofit/>
          </a:bodyPr>
          <a:lstStyle/>
          <a:p>
            <a:r>
              <a:rPr lang="en-US" sz="1000" dirty="0" smtClean="0"/>
              <a:t>  </a:t>
            </a:r>
            <a:endParaRPr lang="en-US" sz="1000" dirty="0"/>
          </a:p>
        </p:txBody>
      </p:sp>
      <p:sp>
        <p:nvSpPr>
          <p:cNvPr id="4" name="TextBox 3"/>
          <p:cNvSpPr txBox="1"/>
          <p:nvPr/>
        </p:nvSpPr>
        <p:spPr>
          <a:xfrm>
            <a:off x="1219200" y="4114800"/>
            <a:ext cx="6705600" cy="1384995"/>
          </a:xfrm>
          <a:prstGeom prst="rect">
            <a:avLst/>
          </a:prstGeom>
          <a:noFill/>
        </p:spPr>
        <p:txBody>
          <a:bodyPr wrap="square" rtlCol="0">
            <a:spAutoFit/>
          </a:bodyPr>
          <a:lstStyle/>
          <a:p>
            <a:pPr algn="ctr"/>
            <a:r>
              <a:rPr lang="en-US" sz="2800" b="1" dirty="0" smtClean="0"/>
              <a:t>U.S. Automotive Industry Coalition Meeting </a:t>
            </a:r>
          </a:p>
          <a:p>
            <a:pPr algn="ctr"/>
            <a:r>
              <a:rPr lang="en-US" sz="2800" b="1" dirty="0" smtClean="0"/>
              <a:t>Andean/Mexico Delegation</a:t>
            </a:r>
          </a:p>
          <a:p>
            <a:pPr algn="ctr"/>
            <a:r>
              <a:rPr lang="en-US" sz="2800" b="1" dirty="0" smtClean="0"/>
              <a:t>December 7, 2016</a:t>
            </a:r>
            <a:endParaRPr lang="en-US" sz="2800" b="1" dirty="0"/>
          </a:p>
        </p:txBody>
      </p:sp>
    </p:spTree>
    <p:extLst>
      <p:ext uri="{BB962C8B-B14F-4D97-AF65-F5344CB8AC3E}">
        <p14:creationId xmlns:p14="http://schemas.microsoft.com/office/powerpoint/2010/main" val="305500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solidFill>
                  <a:srgbClr val="0070C0"/>
                </a:solidFill>
              </a:rPr>
              <a:t>High Misalignment Cost</a:t>
            </a:r>
            <a:r>
              <a:rPr lang="en-US" sz="4000" b="1" dirty="0" smtClean="0"/>
              <a:t>  </a:t>
            </a:r>
            <a:r>
              <a:rPr lang="en-US" sz="4000" b="1" dirty="0" smtClean="0">
                <a:solidFill>
                  <a:srgbClr val="0070C0"/>
                </a:solidFill>
              </a:rPr>
              <a:t>¥ € ₩ ₤ </a:t>
            </a:r>
            <a:r>
              <a:rPr lang="en-US" sz="4000" b="1" dirty="0" smtClean="0">
                <a:solidFill>
                  <a:srgbClr val="0070C0"/>
                </a:solidFill>
                <a:latin typeface="Times New Roman" panose="02020603050405020304" pitchFamily="18" charset="0"/>
                <a:cs typeface="Times New Roman" panose="02020603050405020304" pitchFamily="18" charset="0"/>
              </a:rPr>
              <a:t>$</a:t>
            </a:r>
            <a:r>
              <a:rPr lang="en-US" sz="4000" b="1" dirty="0" smtClean="0">
                <a:solidFill>
                  <a:srgbClr val="0070C0"/>
                </a:solidFill>
              </a:rPr>
              <a:t>  </a:t>
            </a:r>
            <a:endParaRPr lang="en-US" sz="4000" b="1" dirty="0">
              <a:solidFill>
                <a:srgbClr val="0070C0"/>
              </a:solidFill>
            </a:endParaRPr>
          </a:p>
        </p:txBody>
      </p:sp>
      <p:sp>
        <p:nvSpPr>
          <p:cNvPr id="3" name="Content Placeholder 2"/>
          <p:cNvSpPr>
            <a:spLocks noGrp="1"/>
          </p:cNvSpPr>
          <p:nvPr>
            <p:ph idx="1"/>
          </p:nvPr>
        </p:nvSpPr>
        <p:spPr>
          <a:xfrm>
            <a:off x="380999" y="1570818"/>
            <a:ext cx="8488955" cy="5210982"/>
          </a:xfrm>
        </p:spPr>
        <p:txBody>
          <a:bodyPr/>
          <a:lstStyle/>
          <a:p>
            <a:pPr>
              <a:buClr>
                <a:schemeClr val="tx1"/>
              </a:buClr>
              <a:buFont typeface="Wingdings" panose="05000000000000000000" pitchFamily="2" charset="2"/>
              <a:buChar char="Ø"/>
            </a:pPr>
            <a:endParaRPr lang="en-US" sz="1200" i="1" dirty="0" smtClean="0"/>
          </a:p>
          <a:p>
            <a:pPr marL="0" indent="0">
              <a:buClr>
                <a:schemeClr val="tx1"/>
              </a:buClr>
              <a:buNone/>
            </a:pPr>
            <a:endParaRPr lang="en-US" sz="900"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24BF8D79-A555-468A-8A59-EC3C8B73D9FB}" type="slidenum">
              <a:rPr lang="en-US" smtClean="0"/>
              <a:t>10</a:t>
            </a:fld>
            <a:endParaRPr lang="en-US"/>
          </a:p>
        </p:txBody>
      </p:sp>
      <p:sp>
        <p:nvSpPr>
          <p:cNvPr id="11" name="TextBox 10"/>
          <p:cNvSpPr txBox="1"/>
          <p:nvPr/>
        </p:nvSpPr>
        <p:spPr>
          <a:xfrm>
            <a:off x="535893" y="1295400"/>
            <a:ext cx="5608504" cy="461665"/>
          </a:xfrm>
          <a:prstGeom prst="rect">
            <a:avLst/>
          </a:prstGeom>
          <a:noFill/>
        </p:spPr>
        <p:txBody>
          <a:bodyPr wrap="square" rtlCol="0">
            <a:spAutoFit/>
          </a:bodyPr>
          <a:lstStyle/>
          <a:p>
            <a:r>
              <a:rPr lang="en-US" sz="2400" b="1" dirty="0" smtClean="0">
                <a:solidFill>
                  <a:srgbClr val="FF0000"/>
                </a:solidFill>
              </a:rPr>
              <a:t>3.  Reduces Cost and Increases Efficiency</a:t>
            </a:r>
            <a:endParaRPr lang="en-US" sz="2400" b="1" dirty="0">
              <a:solidFill>
                <a:srgbClr val="FF0000"/>
              </a:solidFill>
            </a:endParaRPr>
          </a:p>
        </p:txBody>
      </p:sp>
      <p:sp>
        <p:nvSpPr>
          <p:cNvPr id="4" name="TextBox 3"/>
          <p:cNvSpPr txBox="1"/>
          <p:nvPr/>
        </p:nvSpPr>
        <p:spPr>
          <a:xfrm>
            <a:off x="304800" y="3096953"/>
            <a:ext cx="8534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 concluded </a:t>
            </a:r>
            <a:r>
              <a:rPr lang="en-US" dirty="0"/>
              <a:t>that having to meet two different sets of </a:t>
            </a:r>
            <a:r>
              <a:rPr lang="en-US" dirty="0" smtClean="0"/>
              <a:t>safety standards </a:t>
            </a:r>
            <a:r>
              <a:rPr lang="en-US" dirty="0"/>
              <a:t>significantly drive-up costs </a:t>
            </a:r>
            <a:r>
              <a:rPr lang="en-US" dirty="0" smtClean="0"/>
              <a:t>with no meaningful benefits and the savings realized </a:t>
            </a:r>
            <a:r>
              <a:rPr lang="en-US" dirty="0"/>
              <a:t>if </a:t>
            </a:r>
            <a:r>
              <a:rPr lang="en-US" dirty="0" smtClean="0"/>
              <a:t>full </a:t>
            </a:r>
            <a:r>
              <a:rPr lang="en-US" dirty="0"/>
              <a:t>U.S.-EU auto safety regulatory </a:t>
            </a:r>
            <a:r>
              <a:rPr lang="en-US" dirty="0" smtClean="0"/>
              <a:t>convergence was achieved - totaled </a:t>
            </a:r>
            <a:r>
              <a:rPr lang="en-US" b="1" u="sng" dirty="0">
                <a:solidFill>
                  <a:srgbClr val="00B050"/>
                </a:solidFill>
              </a:rPr>
              <a:t>$2.3 billion </a:t>
            </a:r>
            <a:r>
              <a:rPr lang="en-US" b="1" u="sng" dirty="0"/>
              <a:t>(</a:t>
            </a:r>
            <a:r>
              <a:rPr lang="en-US" b="1" u="sng" dirty="0" smtClean="0">
                <a:solidFill>
                  <a:srgbClr val="00B050"/>
                </a:solidFill>
              </a:rPr>
              <a:t>up to $1,150 per car</a:t>
            </a:r>
            <a:r>
              <a:rPr lang="en-US" b="1" u="sng" dirty="0" smtClean="0"/>
              <a:t>), </a:t>
            </a:r>
            <a:r>
              <a:rPr lang="en-US" b="1" u="sng" dirty="0"/>
              <a:t>but on a global basis, the extra </a:t>
            </a:r>
            <a:r>
              <a:rPr lang="en-US" b="1" u="sng" dirty="0" smtClean="0"/>
              <a:t>saving </a:t>
            </a:r>
            <a:r>
              <a:rPr lang="en-US" b="1" u="sng" dirty="0"/>
              <a:t>rises to as much as </a:t>
            </a:r>
            <a:r>
              <a:rPr lang="en-US" b="1" u="sng" dirty="0">
                <a:solidFill>
                  <a:srgbClr val="00B050"/>
                </a:solidFill>
              </a:rPr>
              <a:t>$4.2 billion </a:t>
            </a:r>
            <a:r>
              <a:rPr lang="en-US" b="1" u="sng" dirty="0" smtClean="0"/>
              <a:t>annually.  </a:t>
            </a:r>
            <a:endParaRPr lang="en-US" dirty="0"/>
          </a:p>
        </p:txBody>
      </p:sp>
      <p:sp>
        <p:nvSpPr>
          <p:cNvPr id="12" name="TextBox 11"/>
          <p:cNvSpPr txBox="1"/>
          <p:nvPr/>
        </p:nvSpPr>
        <p:spPr>
          <a:xfrm>
            <a:off x="368300" y="1773514"/>
            <a:ext cx="85471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A </a:t>
            </a:r>
            <a:r>
              <a:rPr lang="en-US" sz="2000" dirty="0" smtClean="0"/>
              <a:t>2016 study </a:t>
            </a:r>
            <a:r>
              <a:rPr lang="en-US" sz="2000" dirty="0"/>
              <a:t>conducted by the U.S. Based Center for Automotive Research (CAR) assessed the costs of having to meet the divergent auto safety regulations </a:t>
            </a:r>
            <a:r>
              <a:rPr lang="en-US" sz="2000" dirty="0" smtClean="0"/>
              <a:t>entitled: </a:t>
            </a:r>
            <a:r>
              <a:rPr lang="en-US" sz="2000" b="1" u="sng" dirty="0" smtClean="0"/>
              <a:t>Potential </a:t>
            </a:r>
            <a:r>
              <a:rPr lang="en-US" sz="2000" b="1" u="sng" dirty="0"/>
              <a:t>Cost Savings and Additional Benefits of Convergence of Safety Regulations between the United States and the European Union</a:t>
            </a:r>
            <a:r>
              <a:rPr lang="en-US" sz="2000" dirty="0"/>
              <a:t>.  </a:t>
            </a:r>
          </a:p>
        </p:txBody>
      </p:sp>
      <p:sp>
        <p:nvSpPr>
          <p:cNvPr id="8" name="TextBox 7"/>
          <p:cNvSpPr txBox="1"/>
          <p:nvPr/>
        </p:nvSpPr>
        <p:spPr>
          <a:xfrm>
            <a:off x="381000" y="4383423"/>
            <a:ext cx="85471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A </a:t>
            </a:r>
            <a:r>
              <a:rPr lang="en-US" sz="2000" dirty="0" smtClean="0"/>
              <a:t>2015 study </a:t>
            </a:r>
            <a:r>
              <a:rPr lang="en-US" sz="2000" dirty="0"/>
              <a:t>conducted by </a:t>
            </a:r>
            <a:r>
              <a:rPr lang="en-US" sz="2000" dirty="0" smtClean="0"/>
              <a:t>Peterson Institute for International Economics assessed </a:t>
            </a:r>
            <a:r>
              <a:rPr lang="en-US" sz="2000" dirty="0"/>
              <a:t>the costs of having to meet </a:t>
            </a:r>
            <a:r>
              <a:rPr lang="en-US" sz="2000" dirty="0" smtClean="0"/>
              <a:t>both the U.S. and EU auto regulations (all regulations)  entitled: </a:t>
            </a:r>
            <a:r>
              <a:rPr lang="en-US" sz="2000" b="1" u="sng" dirty="0"/>
              <a:t>Gains from Harmonizing US and EU Auto Regulations under the Transatlantic Trade and Investment </a:t>
            </a:r>
            <a:r>
              <a:rPr lang="en-US" sz="2000" b="1" u="sng" dirty="0" smtClean="0"/>
              <a:t>Partnership</a:t>
            </a:r>
            <a:r>
              <a:rPr lang="en-US" sz="2000" dirty="0" smtClean="0"/>
              <a:t>.  </a:t>
            </a:r>
            <a:endParaRPr lang="en-US" sz="2000" dirty="0"/>
          </a:p>
        </p:txBody>
      </p:sp>
      <p:sp>
        <p:nvSpPr>
          <p:cNvPr id="10" name="TextBox 9"/>
          <p:cNvSpPr txBox="1"/>
          <p:nvPr/>
        </p:nvSpPr>
        <p:spPr>
          <a:xfrm>
            <a:off x="381000" y="5706862"/>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he </a:t>
            </a:r>
            <a:r>
              <a:rPr lang="en-US" dirty="0"/>
              <a:t>study concludes that regulatory convergence or mutual recognition of regulations between the </a:t>
            </a:r>
            <a:r>
              <a:rPr lang="en-US" dirty="0" smtClean="0"/>
              <a:t>EU and </a:t>
            </a:r>
            <a:r>
              <a:rPr lang="en-US" dirty="0"/>
              <a:t>the </a:t>
            </a:r>
            <a:r>
              <a:rPr lang="en-US" dirty="0" smtClean="0"/>
              <a:t>U.S. would </a:t>
            </a:r>
            <a:r>
              <a:rPr lang="en-US" u="sng" dirty="0" smtClean="0"/>
              <a:t>result in </a:t>
            </a:r>
            <a:r>
              <a:rPr lang="en-US" u="sng" dirty="0"/>
              <a:t>national income gains for both partners together of</a:t>
            </a:r>
            <a:r>
              <a:rPr lang="en-US" u="sng" dirty="0">
                <a:solidFill>
                  <a:srgbClr val="00B050"/>
                </a:solidFill>
              </a:rPr>
              <a:t> </a:t>
            </a:r>
            <a:r>
              <a:rPr lang="en-US" b="1" u="sng" dirty="0">
                <a:solidFill>
                  <a:srgbClr val="00B050"/>
                </a:solidFill>
              </a:rPr>
              <a:t>over $20 billion per year in the long run</a:t>
            </a:r>
            <a:r>
              <a:rPr lang="en-US" u="sng" dirty="0"/>
              <a:t>. </a:t>
            </a:r>
            <a:endParaRPr lang="en-US" dirty="0"/>
          </a:p>
        </p:txBody>
      </p:sp>
    </p:spTree>
    <p:extLst>
      <p:ext uri="{BB962C8B-B14F-4D97-AF65-F5344CB8AC3E}">
        <p14:creationId xmlns:p14="http://schemas.microsoft.com/office/powerpoint/2010/main" val="398592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Markings</a:t>
            </a:r>
            <a:endParaRPr lang="en-US" dirty="0"/>
          </a:p>
        </p:txBody>
      </p:sp>
      <p:sp>
        <p:nvSpPr>
          <p:cNvPr id="3" name="Content Placeholder 2"/>
          <p:cNvSpPr>
            <a:spLocks noGrp="1"/>
          </p:cNvSpPr>
          <p:nvPr>
            <p:ph idx="1"/>
          </p:nvPr>
        </p:nvSpPr>
        <p:spPr>
          <a:xfrm>
            <a:off x="533400" y="1612918"/>
            <a:ext cx="3505200" cy="4656579"/>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b="1" dirty="0" smtClean="0"/>
              <a:t>E / e </a:t>
            </a:r>
            <a:r>
              <a:rPr lang="en-US" sz="2400" dirty="0" smtClean="0"/>
              <a:t>marks</a:t>
            </a:r>
            <a:r>
              <a:rPr lang="en-US" dirty="0" smtClean="0"/>
              <a:t> –  EU</a:t>
            </a:r>
          </a:p>
          <a:p>
            <a:r>
              <a:rPr lang="en-US" b="1" dirty="0" smtClean="0"/>
              <a:t>CCC</a:t>
            </a:r>
            <a:r>
              <a:rPr lang="en-US" dirty="0" smtClean="0"/>
              <a:t> </a:t>
            </a:r>
            <a:r>
              <a:rPr lang="en-US" sz="2400" dirty="0" smtClean="0"/>
              <a:t>mark</a:t>
            </a:r>
            <a:r>
              <a:rPr lang="en-US" dirty="0" smtClean="0"/>
              <a:t> – China</a:t>
            </a:r>
          </a:p>
          <a:p>
            <a:r>
              <a:rPr lang="en-US" b="1" dirty="0" smtClean="0"/>
              <a:t>KC </a:t>
            </a:r>
            <a:r>
              <a:rPr lang="en-US" sz="2600" dirty="0" smtClean="0"/>
              <a:t>mark</a:t>
            </a:r>
            <a:r>
              <a:rPr lang="en-US" dirty="0" smtClean="0"/>
              <a:t> </a:t>
            </a:r>
            <a:r>
              <a:rPr lang="en-US" dirty="0"/>
              <a:t>– </a:t>
            </a:r>
            <a:r>
              <a:rPr lang="en-US" dirty="0" smtClean="0"/>
              <a:t>Korea</a:t>
            </a:r>
          </a:p>
          <a:p>
            <a:r>
              <a:rPr lang="en-US" b="1" dirty="0" smtClean="0"/>
              <a:t>TISI</a:t>
            </a:r>
            <a:r>
              <a:rPr lang="en-US" dirty="0" smtClean="0"/>
              <a:t> </a:t>
            </a:r>
            <a:r>
              <a:rPr lang="en-US" sz="2400" dirty="0" smtClean="0"/>
              <a:t>mark</a:t>
            </a:r>
            <a:r>
              <a:rPr lang="en-US" dirty="0" smtClean="0"/>
              <a:t> – Thailand</a:t>
            </a:r>
          </a:p>
          <a:p>
            <a:r>
              <a:rPr lang="en-US" b="1" dirty="0" smtClean="0"/>
              <a:t>DOT </a:t>
            </a:r>
            <a:r>
              <a:rPr lang="en-US" sz="2400" dirty="0" smtClean="0"/>
              <a:t>mark</a:t>
            </a:r>
            <a:r>
              <a:rPr lang="en-US" dirty="0" smtClean="0"/>
              <a:t> – USA</a:t>
            </a:r>
          </a:p>
          <a:p>
            <a:r>
              <a:rPr lang="en-US" b="1" dirty="0"/>
              <a:t>S</a:t>
            </a:r>
            <a:r>
              <a:rPr lang="en-US" b="1" dirty="0" smtClean="0"/>
              <a:t>ABS</a:t>
            </a:r>
            <a:r>
              <a:rPr lang="en-US" dirty="0" smtClean="0"/>
              <a:t> </a:t>
            </a:r>
            <a:r>
              <a:rPr lang="en-US" sz="2400" dirty="0" smtClean="0"/>
              <a:t>mark</a:t>
            </a:r>
            <a:r>
              <a:rPr lang="en-US" dirty="0"/>
              <a:t> – </a:t>
            </a:r>
            <a:r>
              <a:rPr lang="en-US" dirty="0" smtClean="0"/>
              <a:t> S. Africa</a:t>
            </a:r>
          </a:p>
          <a:p>
            <a:r>
              <a:rPr lang="en-US" b="1" dirty="0" smtClean="0"/>
              <a:t>JIS </a:t>
            </a:r>
            <a:r>
              <a:rPr lang="en-US" sz="2400" dirty="0" smtClean="0"/>
              <a:t>mark</a:t>
            </a:r>
            <a:r>
              <a:rPr lang="en-US" dirty="0"/>
              <a:t> – </a:t>
            </a:r>
            <a:r>
              <a:rPr lang="en-US" dirty="0" smtClean="0"/>
              <a:t>Japan</a:t>
            </a:r>
          </a:p>
          <a:p>
            <a:r>
              <a:rPr lang="en-US" b="1" dirty="0" smtClean="0"/>
              <a:t>AS </a:t>
            </a:r>
            <a:r>
              <a:rPr lang="en-US" sz="2400" dirty="0"/>
              <a:t>mark</a:t>
            </a:r>
            <a:r>
              <a:rPr lang="en-US" dirty="0" smtClean="0"/>
              <a:t> </a:t>
            </a:r>
            <a:r>
              <a:rPr lang="en-US" dirty="0"/>
              <a:t>– </a:t>
            </a:r>
            <a:r>
              <a:rPr lang="en-US" dirty="0" smtClean="0"/>
              <a:t>Australia</a:t>
            </a:r>
          </a:p>
          <a:p>
            <a:r>
              <a:rPr lang="en-US" b="1" dirty="0" smtClean="0"/>
              <a:t>S </a:t>
            </a:r>
            <a:r>
              <a:rPr lang="en-US" sz="2400" dirty="0" smtClean="0"/>
              <a:t>mark</a:t>
            </a:r>
            <a:r>
              <a:rPr lang="en-US" dirty="0"/>
              <a:t> – </a:t>
            </a:r>
            <a:r>
              <a:rPr lang="en-US" dirty="0" smtClean="0"/>
              <a:t>NZ</a:t>
            </a:r>
          </a:p>
          <a:p>
            <a:r>
              <a:rPr lang="en-US" b="1" dirty="0" smtClean="0"/>
              <a:t>BS </a:t>
            </a:r>
            <a:r>
              <a:rPr lang="en-US" sz="2400" dirty="0" smtClean="0"/>
              <a:t>mark</a:t>
            </a:r>
            <a:r>
              <a:rPr lang="en-US" dirty="0"/>
              <a:t> – </a:t>
            </a:r>
            <a:r>
              <a:rPr lang="en-US" dirty="0" smtClean="0"/>
              <a:t> British</a:t>
            </a:r>
          </a:p>
          <a:p>
            <a:r>
              <a:rPr lang="en-US" b="1" dirty="0" err="1" smtClean="0"/>
              <a:t>Inmetro</a:t>
            </a:r>
            <a:r>
              <a:rPr lang="en-US" sz="2400" dirty="0" smtClean="0"/>
              <a:t> mark</a:t>
            </a:r>
            <a:r>
              <a:rPr lang="en-US" dirty="0" smtClean="0"/>
              <a:t>– Brazil</a:t>
            </a:r>
          </a:p>
        </p:txBody>
      </p:sp>
      <p:sp>
        <p:nvSpPr>
          <p:cNvPr id="4" name="Slide Number Placeholder 3"/>
          <p:cNvSpPr>
            <a:spLocks noGrp="1"/>
          </p:cNvSpPr>
          <p:nvPr>
            <p:ph type="sldNum" sz="quarter" idx="12"/>
          </p:nvPr>
        </p:nvSpPr>
        <p:spPr>
          <a:xfrm>
            <a:off x="6541919" y="6492875"/>
            <a:ext cx="2133600" cy="365125"/>
          </a:xfrm>
        </p:spPr>
        <p:txBody>
          <a:bodyPr/>
          <a:lstStyle/>
          <a:p>
            <a:fld id="{24BF8D79-A555-468A-8A59-EC3C8B73D9FB}" type="slidenum">
              <a:rPr lang="en-US" smtClean="0"/>
              <a:t>11</a:t>
            </a:fld>
            <a:endParaRPr lang="en-US" dirty="0"/>
          </a:p>
        </p:txBody>
      </p:sp>
      <p:sp>
        <p:nvSpPr>
          <p:cNvPr id="5" name="Title 1"/>
          <p:cNvSpPr txBox="1">
            <a:spLocks/>
          </p:cNvSpPr>
          <p:nvPr/>
        </p:nvSpPr>
        <p:spPr>
          <a:xfrm>
            <a:off x="533400" y="228600"/>
            <a:ext cx="83058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4000" b="1" dirty="0" smtClean="0">
                <a:solidFill>
                  <a:srgbClr val="0070C0"/>
                </a:solidFill>
              </a:rPr>
              <a:t>Different Marking Requirements</a:t>
            </a:r>
          </a:p>
          <a:p>
            <a:r>
              <a:rPr lang="en-US" sz="3200" b="1" dirty="0" smtClean="0">
                <a:solidFill>
                  <a:srgbClr val="0070C0"/>
                </a:solidFill>
              </a:rPr>
              <a:t>(Auto glass example)</a:t>
            </a:r>
            <a:endParaRPr lang="en-US" sz="3200" b="1" dirty="0">
              <a:solidFill>
                <a:srgbClr val="0070C0"/>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3161" r="7878"/>
          <a:stretch/>
        </p:blipFill>
        <p:spPr>
          <a:xfrm>
            <a:off x="6307991" y="4191000"/>
            <a:ext cx="1209350" cy="225842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3096" y="1630576"/>
            <a:ext cx="892966" cy="74428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484" y="3409269"/>
            <a:ext cx="1038298" cy="73497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3650" y="2585663"/>
            <a:ext cx="640387" cy="640387"/>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523" y="3395128"/>
            <a:ext cx="663560" cy="70283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0840" y="2476162"/>
            <a:ext cx="859388" cy="85938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5186" y="1538262"/>
            <a:ext cx="571319" cy="81617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4799" y="1523999"/>
            <a:ext cx="957443" cy="957443"/>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0601" y="2444178"/>
            <a:ext cx="985838" cy="923356"/>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2881" y="1637743"/>
            <a:ext cx="1113496" cy="1534955"/>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60840" y="1600218"/>
            <a:ext cx="671801" cy="805003"/>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26710" y="3200400"/>
            <a:ext cx="928272" cy="979276"/>
          </a:xfrm>
          <a:prstGeom prst="rect">
            <a:avLst/>
          </a:prstGeom>
        </p:spPr>
      </p:pic>
      <p:sp>
        <p:nvSpPr>
          <p:cNvPr id="35" name="TextBox 34"/>
          <p:cNvSpPr txBox="1"/>
          <p:nvPr/>
        </p:nvSpPr>
        <p:spPr>
          <a:xfrm>
            <a:off x="6307991" y="3515146"/>
            <a:ext cx="1665378"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US DOT</a:t>
            </a:r>
            <a:endParaRPr lang="en-US" sz="2800" b="1" dirty="0">
              <a:latin typeface="Arial" panose="020B0604020202020204" pitchFamily="34" charset="0"/>
              <a:cs typeface="Arial" panose="020B0604020202020204" pitchFamily="34" charset="0"/>
            </a:endParaRPr>
          </a:p>
        </p:txBody>
      </p:sp>
      <p:pic>
        <p:nvPicPr>
          <p:cNvPr id="37" name="Picture 36"/>
          <p:cNvPicPr>
            <a:picLocks noChangeAspect="1"/>
          </p:cNvPicPr>
          <p:nvPr/>
        </p:nvPicPr>
        <p:blipFill rotWithShape="1">
          <a:blip r:embed="rId15" cstate="print">
            <a:extLst>
              <a:ext uri="{BEBA8EAE-BF5A-486C-A8C5-ECC9F3942E4B}">
                <a14:imgProps xmlns:a14="http://schemas.microsoft.com/office/drawing/2010/main">
                  <a14:imgLayer r:embed="rId16">
                    <a14:imgEffect>
                      <a14:artisticPhotocopy/>
                    </a14:imgEffect>
                  </a14:imgLayer>
                </a14:imgProps>
              </a:ext>
              <a:ext uri="{28A0092B-C50C-407E-A947-70E740481C1C}">
                <a14:useLocalDpi xmlns:a14="http://schemas.microsoft.com/office/drawing/2010/main" val="0"/>
              </a:ext>
            </a:extLst>
          </a:blip>
          <a:srcRect l="30101" r="25876"/>
          <a:stretch/>
        </p:blipFill>
        <p:spPr>
          <a:xfrm>
            <a:off x="7679629" y="4191000"/>
            <a:ext cx="1354822" cy="2308155"/>
          </a:xfrm>
          <a:prstGeom prst="rect">
            <a:avLst/>
          </a:prstGeom>
        </p:spPr>
      </p:pic>
      <p:pic>
        <p:nvPicPr>
          <p:cNvPr id="38" name="Picture 37"/>
          <p:cNvPicPr>
            <a:picLocks noChangeAspect="1"/>
          </p:cNvPicPr>
          <p:nvPr/>
        </p:nvPicPr>
        <p:blipFill rotWithShape="1">
          <a:blip r:embed="rId17" cstate="print">
            <a:extLst>
              <a:ext uri="{BEBA8EAE-BF5A-486C-A8C5-ECC9F3942E4B}">
                <a14:imgProps xmlns:a14="http://schemas.microsoft.com/office/drawing/2010/main">
                  <a14:imgLayer r:embed="rId18">
                    <a14:imgEffect>
                      <a14:artisticPhotocopy/>
                    </a14:imgEffect>
                  </a14:imgLayer>
                </a14:imgProps>
              </a:ext>
              <a:ext uri="{28A0092B-C50C-407E-A947-70E740481C1C}">
                <a14:useLocalDpi xmlns:a14="http://schemas.microsoft.com/office/drawing/2010/main" val="0"/>
              </a:ext>
            </a:extLst>
          </a:blip>
          <a:srcRect l="14708" r="11816"/>
          <a:stretch/>
        </p:blipFill>
        <p:spPr>
          <a:xfrm>
            <a:off x="4164427" y="4191000"/>
            <a:ext cx="1991051" cy="2279170"/>
          </a:xfrm>
          <a:prstGeom prst="rect">
            <a:avLst/>
          </a:prstGeom>
        </p:spPr>
      </p:pic>
    </p:spTree>
    <p:extLst>
      <p:ext uri="{BB962C8B-B14F-4D97-AF65-F5344CB8AC3E}">
        <p14:creationId xmlns:p14="http://schemas.microsoft.com/office/powerpoint/2010/main" val="313133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AU" sz="4000" b="1" dirty="0" smtClean="0">
                <a:solidFill>
                  <a:srgbClr val="0070C0"/>
                </a:solidFill>
              </a:rPr>
              <a:t>I can’t </a:t>
            </a:r>
            <a:r>
              <a:rPr lang="en-AU" sz="4000" b="1" dirty="0">
                <a:solidFill>
                  <a:srgbClr val="0070C0"/>
                </a:solidFill>
              </a:rPr>
              <a:t>see </a:t>
            </a:r>
            <a:r>
              <a:rPr lang="en-AU" sz="4000" b="1" dirty="0" smtClean="0">
                <a:solidFill>
                  <a:srgbClr val="0070C0"/>
                </a:solidFill>
              </a:rPr>
              <a:t>anything… </a:t>
            </a:r>
            <a:r>
              <a:rPr lang="en-AU" sz="4000" b="1" dirty="0">
                <a:solidFill>
                  <a:srgbClr val="0070C0"/>
                </a:solidFill>
              </a:rPr>
              <a:t>but I feel safe!</a:t>
            </a:r>
            <a:endParaRPr lang="en-US" sz="4000" b="1" dirty="0">
              <a:solidFill>
                <a:srgbClr val="0070C0"/>
              </a:solidFill>
            </a:endParaRPr>
          </a:p>
        </p:txBody>
      </p:sp>
      <p:sp>
        <p:nvSpPr>
          <p:cNvPr id="5" name="Slide Number Placeholder 4"/>
          <p:cNvSpPr>
            <a:spLocks noGrp="1"/>
          </p:cNvSpPr>
          <p:nvPr>
            <p:ph type="sldNum" sz="quarter" idx="12"/>
          </p:nvPr>
        </p:nvSpPr>
        <p:spPr>
          <a:xfrm>
            <a:off x="6790259" y="6367275"/>
            <a:ext cx="2133600" cy="365125"/>
          </a:xfrm>
        </p:spPr>
        <p:txBody>
          <a:bodyPr/>
          <a:lstStyle/>
          <a:p>
            <a:fld id="{24BF8D79-A555-468A-8A59-EC3C8B73D9FB}" type="slidenum">
              <a:rPr lang="en-US" smtClean="0"/>
              <a:t>12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988" y="6172199"/>
            <a:ext cx="1069627" cy="4640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804564"/>
            <a:ext cx="8001000" cy="4927836"/>
          </a:xfrm>
          <a:prstGeom prst="rect">
            <a:avLst/>
          </a:prstGeom>
          <a:solidFill>
            <a:schemeClr val="bg2">
              <a:lumMod val="75000"/>
            </a:schemeClr>
          </a:solidFill>
        </p:spPr>
      </p:pic>
      <p:sp>
        <p:nvSpPr>
          <p:cNvPr id="9" name="Cloud Callout 8"/>
          <p:cNvSpPr/>
          <p:nvPr/>
        </p:nvSpPr>
        <p:spPr>
          <a:xfrm>
            <a:off x="228600" y="1524000"/>
            <a:ext cx="1590827" cy="1818860"/>
          </a:xfrm>
          <a:prstGeom prst="cloudCallout">
            <a:avLst>
              <a:gd name="adj1" fmla="val 107061"/>
              <a:gd name="adj2" fmla="val 42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And don’t mention lights or mirrors!! </a:t>
            </a:r>
            <a:endParaRPr lang="en-AU"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208" y="2981912"/>
            <a:ext cx="1275780" cy="103004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1276" y="2923112"/>
            <a:ext cx="542693" cy="99747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4921" y="2662357"/>
            <a:ext cx="445238" cy="54232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3739" y="3496932"/>
            <a:ext cx="493860" cy="523685"/>
          </a:xfrm>
          <a:prstGeom prst="rect">
            <a:avLst/>
          </a:prstGeom>
        </p:spPr>
      </p:pic>
      <p:sp>
        <p:nvSpPr>
          <p:cNvPr id="14" name="TextBox 34"/>
          <p:cNvSpPr txBox="1"/>
          <p:nvPr/>
        </p:nvSpPr>
        <p:spPr>
          <a:xfrm>
            <a:off x="5186537" y="2124927"/>
            <a:ext cx="175453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anose="020B0604020202020204" pitchFamily="34" charset="0"/>
                <a:cs typeface="Arial" panose="020B0604020202020204" pitchFamily="34" charset="0"/>
              </a:rPr>
              <a:t>US DOT</a:t>
            </a:r>
            <a:endParaRPr lang="en-US" sz="28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7599" y="2691462"/>
            <a:ext cx="696204" cy="85257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6910" y="3246081"/>
            <a:ext cx="567053" cy="63018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6924" y="2422311"/>
            <a:ext cx="237128" cy="451671"/>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2024" y="2102849"/>
            <a:ext cx="356270" cy="569213"/>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6521" y="2179063"/>
            <a:ext cx="454995" cy="429434"/>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3969" y="2051530"/>
            <a:ext cx="561858" cy="67001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33969" y="2842253"/>
            <a:ext cx="733630" cy="729946"/>
          </a:xfrm>
          <a:prstGeom prst="rect">
            <a:avLst/>
          </a:prstGeom>
        </p:spPr>
      </p:pic>
      <p:pic>
        <p:nvPicPr>
          <p:cNvPr id="24" name="Picture 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31563" y="2039225"/>
            <a:ext cx="642454" cy="709110"/>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15609" y="3421847"/>
            <a:ext cx="800100" cy="636443"/>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62600" y="3503200"/>
            <a:ext cx="651237" cy="486091"/>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17654" y="2735248"/>
            <a:ext cx="823415" cy="582867"/>
          </a:xfrm>
          <a:prstGeom prst="rect">
            <a:avLst/>
          </a:prstGeom>
        </p:spPr>
      </p:pic>
      <p:sp>
        <p:nvSpPr>
          <p:cNvPr id="3" name="TextBox 2"/>
          <p:cNvSpPr txBox="1"/>
          <p:nvPr/>
        </p:nvSpPr>
        <p:spPr>
          <a:xfrm>
            <a:off x="3822663" y="5257800"/>
            <a:ext cx="1622612" cy="707886"/>
          </a:xfrm>
          <a:prstGeom prst="rect">
            <a:avLst/>
          </a:prstGeom>
          <a:solidFill>
            <a:schemeClr val="bg1">
              <a:lumMod val="75000"/>
            </a:schemeClr>
          </a:solidFill>
          <a:ln w="19050">
            <a:solidFill>
              <a:schemeClr val="tx1"/>
            </a:solidFill>
          </a:ln>
        </p:spPr>
        <p:txBody>
          <a:bodyPr wrap="square" rtlCol="0">
            <a:spAutoFit/>
          </a:bodyPr>
          <a:lstStyle/>
          <a:p>
            <a:endParaRPr lang="en-US" sz="1000" dirty="0" smtClean="0"/>
          </a:p>
          <a:p>
            <a:r>
              <a:rPr lang="en-US" sz="2000" b="1" dirty="0" smtClean="0"/>
              <a:t>GLOBAL CAR</a:t>
            </a:r>
          </a:p>
          <a:p>
            <a:endParaRPr lang="en-US" sz="1000" dirty="0"/>
          </a:p>
        </p:txBody>
      </p:sp>
    </p:spTree>
    <p:extLst>
      <p:ext uri="{BB962C8B-B14F-4D97-AF65-F5344CB8AC3E}">
        <p14:creationId xmlns:p14="http://schemas.microsoft.com/office/powerpoint/2010/main" val="70866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52" y="152400"/>
            <a:ext cx="8381647" cy="1143000"/>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solidFill>
                  <a:srgbClr val="0070C0"/>
                </a:solidFill>
              </a:rPr>
              <a:t>Consumer Benefits</a:t>
            </a:r>
            <a:endParaRPr lang="en-US" sz="4000" b="1" dirty="0">
              <a:solidFill>
                <a:srgbClr val="0070C0"/>
              </a:solidFill>
            </a:endParaRPr>
          </a:p>
        </p:txBody>
      </p:sp>
      <p:sp>
        <p:nvSpPr>
          <p:cNvPr id="3" name="Content Placeholder 2"/>
          <p:cNvSpPr>
            <a:spLocks noGrp="1"/>
          </p:cNvSpPr>
          <p:nvPr>
            <p:ph sz="half" idx="1"/>
          </p:nvPr>
        </p:nvSpPr>
        <p:spPr>
          <a:xfrm>
            <a:off x="381000" y="1904264"/>
            <a:ext cx="3295465" cy="4656781"/>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Clr>
                <a:schemeClr val="tx1"/>
              </a:buClr>
              <a:buFont typeface="Wingdings" panose="05000000000000000000" pitchFamily="2" charset="2"/>
              <a:buChar char="Ø"/>
            </a:pPr>
            <a:endParaRPr lang="en-US" sz="1200" b="1" dirty="0" smtClean="0">
              <a:solidFill>
                <a:schemeClr val="tx1"/>
              </a:solidFill>
            </a:endParaRPr>
          </a:p>
          <a:p>
            <a:pPr>
              <a:buClr>
                <a:schemeClr val="tx1"/>
              </a:buClr>
              <a:buFont typeface="Wingdings" panose="05000000000000000000" pitchFamily="2" charset="2"/>
              <a:buChar char="Ø"/>
            </a:pPr>
            <a:r>
              <a:rPr lang="en-US" b="1" dirty="0" smtClean="0">
                <a:solidFill>
                  <a:schemeClr val="tx1"/>
                </a:solidFill>
              </a:rPr>
              <a:t>Increased choices </a:t>
            </a:r>
            <a:r>
              <a:rPr lang="en-US" dirty="0" smtClean="0">
                <a:solidFill>
                  <a:schemeClr val="tx1"/>
                </a:solidFill>
              </a:rPr>
              <a:t>for consumers.</a:t>
            </a:r>
          </a:p>
          <a:p>
            <a:pPr marL="0" indent="0">
              <a:buClr>
                <a:schemeClr val="tx1"/>
              </a:buClr>
              <a:buNone/>
            </a:pPr>
            <a:endParaRPr lang="en-US" sz="3000" dirty="0" smtClean="0">
              <a:solidFill>
                <a:schemeClr val="tx1"/>
              </a:solidFill>
            </a:endParaRPr>
          </a:p>
          <a:p>
            <a:pPr>
              <a:buClr>
                <a:schemeClr val="tx1"/>
              </a:buClr>
              <a:buFont typeface="Wingdings" panose="05000000000000000000" pitchFamily="2" charset="2"/>
              <a:buChar char="Ø"/>
            </a:pPr>
            <a:r>
              <a:rPr lang="en-US" b="1" dirty="0" smtClean="0">
                <a:solidFill>
                  <a:schemeClr val="tx1"/>
                </a:solidFill>
              </a:rPr>
              <a:t>Cost savings </a:t>
            </a:r>
            <a:r>
              <a:rPr lang="en-US" dirty="0" smtClean="0">
                <a:solidFill>
                  <a:schemeClr val="tx1"/>
                </a:solidFill>
              </a:rPr>
              <a:t>&amp; efficiencies that can be passed on to consumers.</a:t>
            </a:r>
          </a:p>
          <a:p>
            <a:pPr marL="0" indent="0">
              <a:buClr>
                <a:schemeClr val="tx1"/>
              </a:buClr>
              <a:buNone/>
            </a:pPr>
            <a:endParaRPr lang="en-US" sz="3000" dirty="0" smtClean="0">
              <a:solidFill>
                <a:schemeClr val="tx1"/>
              </a:solidFill>
            </a:endParaRPr>
          </a:p>
          <a:p>
            <a:pPr>
              <a:buClr>
                <a:schemeClr val="tx1"/>
              </a:buClr>
              <a:buFont typeface="Wingdings" panose="05000000000000000000" pitchFamily="2" charset="2"/>
              <a:buChar char="Ø"/>
            </a:pPr>
            <a:r>
              <a:rPr lang="en-US" dirty="0" smtClean="0">
                <a:solidFill>
                  <a:schemeClr val="tx1"/>
                </a:solidFill>
              </a:rPr>
              <a:t>Proliferation of </a:t>
            </a:r>
            <a:r>
              <a:rPr lang="en-US" b="1" dirty="0" smtClean="0">
                <a:solidFill>
                  <a:schemeClr val="tx1"/>
                </a:solidFill>
              </a:rPr>
              <a:t>new</a:t>
            </a:r>
            <a:r>
              <a:rPr lang="en-US" dirty="0" smtClean="0">
                <a:solidFill>
                  <a:schemeClr val="tx1"/>
                </a:solidFill>
              </a:rPr>
              <a:t> </a:t>
            </a:r>
            <a:r>
              <a:rPr lang="en-US" b="1" dirty="0" smtClean="0">
                <a:solidFill>
                  <a:schemeClr val="tx1"/>
                </a:solidFill>
              </a:rPr>
              <a:t>technologies</a:t>
            </a:r>
            <a:r>
              <a:rPr lang="en-US" dirty="0" smtClean="0">
                <a:solidFill>
                  <a:schemeClr val="tx1"/>
                </a:solidFill>
              </a:rPr>
              <a:t>- more kinds and more rapidly.</a:t>
            </a:r>
          </a:p>
          <a:p>
            <a:endParaRPr lang="en-US" dirty="0"/>
          </a:p>
        </p:txBody>
      </p:sp>
      <p:sp>
        <p:nvSpPr>
          <p:cNvPr id="4" name="Content Placeholder 3"/>
          <p:cNvSpPr>
            <a:spLocks noGrp="1"/>
          </p:cNvSpPr>
          <p:nvPr>
            <p:ph sz="half" idx="2"/>
          </p:nvPr>
        </p:nvSpPr>
        <p:spPr>
          <a:xfrm>
            <a:off x="3429000" y="1979983"/>
            <a:ext cx="5257800" cy="3740465"/>
          </a:xfrm>
        </p:spPr>
        <p:txBody>
          <a:bodyPr>
            <a:normAutofit fontScale="92500" lnSpcReduction="20000"/>
          </a:bodyPr>
          <a:lstStyle/>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687" y="1325128"/>
            <a:ext cx="2829779" cy="15238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407" y="2148050"/>
            <a:ext cx="1119834" cy="72484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43" y="1400763"/>
            <a:ext cx="1301049" cy="68631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454" y="1397782"/>
            <a:ext cx="627740" cy="6277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8567" y="2138726"/>
            <a:ext cx="1447800" cy="684382"/>
          </a:xfrm>
          <a:prstGeom prst="rect">
            <a:avLst/>
          </a:prstGeom>
        </p:spPr>
      </p:pic>
      <p:sp>
        <p:nvSpPr>
          <p:cNvPr id="8" name="TextBox 7"/>
          <p:cNvSpPr txBox="1"/>
          <p:nvPr/>
        </p:nvSpPr>
        <p:spPr>
          <a:xfrm>
            <a:off x="6128919" y="3870826"/>
            <a:ext cx="2953313" cy="954107"/>
          </a:xfrm>
          <a:prstGeom prst="rect">
            <a:avLst/>
          </a:prstGeom>
          <a:solidFill>
            <a:schemeClr val="bg1"/>
          </a:solidFill>
        </p:spPr>
        <p:txBody>
          <a:bodyPr wrap="square" rtlCol="0">
            <a:spAutoFit/>
          </a:bodyPr>
          <a:lstStyle/>
          <a:p>
            <a:pPr algn="ctr"/>
            <a:r>
              <a:rPr lang="en-US" sz="2800" b="1" dirty="0" smtClean="0">
                <a:latin typeface="Impact" panose="020B0806030902050204" pitchFamily="34" charset="0"/>
              </a:rPr>
              <a:t>ADVANCED TECHNOLOGY</a:t>
            </a:r>
            <a:endParaRPr lang="en-US" sz="2800" b="1" dirty="0">
              <a:latin typeface="Impact" panose="020B0806030902050204" pitchFamily="34"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499" y="3906913"/>
            <a:ext cx="2359188" cy="217663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2951913"/>
            <a:ext cx="716034" cy="71603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9585" y="2903129"/>
            <a:ext cx="1371600" cy="685800"/>
          </a:xfrm>
          <a:prstGeom prst="rect">
            <a:avLst/>
          </a:prstGeom>
        </p:spPr>
      </p:pic>
      <p:sp>
        <p:nvSpPr>
          <p:cNvPr id="21" name="Slide Number Placeholder 20"/>
          <p:cNvSpPr>
            <a:spLocks noGrp="1"/>
          </p:cNvSpPr>
          <p:nvPr>
            <p:ph type="sldNum" sz="quarter" idx="12"/>
          </p:nvPr>
        </p:nvSpPr>
        <p:spPr/>
        <p:txBody>
          <a:bodyPr/>
          <a:lstStyle/>
          <a:p>
            <a:fld id="{24BF8D79-A555-468A-8A59-EC3C8B73D9FB}" type="slidenum">
              <a:rPr lang="en-US" smtClean="0"/>
              <a:t>13</a:t>
            </a:fld>
            <a:endParaRPr lang="en-US"/>
          </a:p>
        </p:txBody>
      </p:sp>
      <p:sp>
        <p:nvSpPr>
          <p:cNvPr id="22" name="TextBox 21"/>
          <p:cNvSpPr txBox="1"/>
          <p:nvPr/>
        </p:nvSpPr>
        <p:spPr>
          <a:xfrm>
            <a:off x="76942" y="1371166"/>
            <a:ext cx="3754557" cy="461665"/>
          </a:xfrm>
          <a:prstGeom prst="rect">
            <a:avLst/>
          </a:prstGeom>
          <a:noFill/>
        </p:spPr>
        <p:txBody>
          <a:bodyPr wrap="square" rtlCol="0">
            <a:spAutoFit/>
          </a:bodyPr>
          <a:lstStyle/>
          <a:p>
            <a:pPr>
              <a:defRPr/>
            </a:pPr>
            <a:r>
              <a:rPr lang="en-US" sz="2400" b="1" dirty="0" smtClean="0">
                <a:solidFill>
                  <a:srgbClr val="FF0000"/>
                </a:solidFill>
              </a:rPr>
              <a:t>4. Brings Consumer Benefits</a:t>
            </a:r>
            <a:endParaRPr lang="en-US" sz="2400" b="1" dirty="0">
              <a:solidFill>
                <a:srgbClr val="FF0000"/>
              </a:solidFill>
            </a:endParaRPr>
          </a:p>
        </p:txBody>
      </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3481" y="4660654"/>
            <a:ext cx="3230519" cy="1511545"/>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0691" y="2823108"/>
            <a:ext cx="997931" cy="99793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26492" y="2944417"/>
            <a:ext cx="1299875" cy="603223"/>
          </a:xfrm>
          <a:prstGeom prst="rect">
            <a:avLst/>
          </a:prstGeom>
        </p:spPr>
      </p:pic>
      <p:cxnSp>
        <p:nvCxnSpPr>
          <p:cNvPr id="12" name="Straight Connector 11"/>
          <p:cNvCxnSpPr/>
          <p:nvPr/>
        </p:nvCxnSpPr>
        <p:spPr>
          <a:xfrm>
            <a:off x="3926492" y="3821039"/>
            <a:ext cx="50446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96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w="19050">
            <a:solidFill>
              <a:schemeClr val="tx1"/>
            </a:solidFill>
          </a:ln>
        </p:spPr>
        <p:txBody>
          <a:bodyPr>
            <a:normAutofit fontScale="90000"/>
          </a:bodyPr>
          <a:lstStyle/>
          <a:p>
            <a:r>
              <a:rPr lang="en-US" b="1" dirty="0" smtClean="0">
                <a:solidFill>
                  <a:srgbClr val="0070C0"/>
                </a:solidFill>
              </a:rPr>
              <a:t>Countries that Accept Both </a:t>
            </a:r>
            <a:br>
              <a:rPr lang="en-US" b="1" dirty="0" smtClean="0">
                <a:solidFill>
                  <a:srgbClr val="0070C0"/>
                </a:solidFill>
              </a:rPr>
            </a:br>
            <a:r>
              <a:rPr lang="en-US" b="1" dirty="0" smtClean="0">
                <a:solidFill>
                  <a:srgbClr val="0070C0"/>
                </a:solidFill>
              </a:rPr>
              <a:t>FMVSS &amp; UN ECE</a:t>
            </a:r>
            <a:endParaRPr lang="en-US" b="1" dirty="0">
              <a:solidFill>
                <a:srgbClr val="0070C0"/>
              </a:solidFill>
            </a:endParaRPr>
          </a:p>
        </p:txBody>
      </p:sp>
      <p:sp>
        <p:nvSpPr>
          <p:cNvPr id="2" name="Text Placeholder 1"/>
          <p:cNvSpPr>
            <a:spLocks noGrp="1"/>
          </p:cNvSpPr>
          <p:nvPr>
            <p:ph type="body" idx="1"/>
          </p:nvPr>
        </p:nvSpPr>
        <p:spPr>
          <a:xfrm>
            <a:off x="457200" y="1535113"/>
            <a:ext cx="5638800" cy="639762"/>
          </a:xfrm>
        </p:spPr>
        <p:txBody>
          <a:bodyPr>
            <a:normAutofit/>
          </a:bodyPr>
          <a:lstStyle/>
          <a:p>
            <a:r>
              <a:rPr lang="en-US" dirty="0" smtClean="0"/>
              <a:t>Examples of countries that accept both:</a:t>
            </a:r>
            <a:endParaRPr lang="en-US" dirty="0"/>
          </a:p>
        </p:txBody>
      </p:sp>
      <p:sp>
        <p:nvSpPr>
          <p:cNvPr id="7" name="Content Placeholder 6"/>
          <p:cNvSpPr>
            <a:spLocks noGrp="1"/>
          </p:cNvSpPr>
          <p:nvPr>
            <p:ph sz="half" idx="2"/>
          </p:nvPr>
        </p:nvSpPr>
        <p:spPr>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Wingdings" panose="05000000000000000000" pitchFamily="2" charset="2"/>
              <a:buChar char="Ø"/>
            </a:pPr>
            <a:r>
              <a:rPr lang="en-US" b="1" dirty="0"/>
              <a:t>Argentina</a:t>
            </a:r>
          </a:p>
          <a:p>
            <a:pPr>
              <a:buFont typeface="Wingdings" panose="05000000000000000000" pitchFamily="2" charset="2"/>
              <a:buChar char="Ø"/>
            </a:pPr>
            <a:r>
              <a:rPr lang="en-US" b="1" dirty="0"/>
              <a:t>Australia</a:t>
            </a:r>
          </a:p>
          <a:p>
            <a:pPr>
              <a:buFont typeface="Wingdings" panose="05000000000000000000" pitchFamily="2" charset="2"/>
              <a:buChar char="Ø"/>
            </a:pPr>
            <a:r>
              <a:rPr lang="en-US" b="1" dirty="0" smtClean="0"/>
              <a:t>Bahrain</a:t>
            </a:r>
            <a:endParaRPr lang="en-US" b="1" dirty="0"/>
          </a:p>
          <a:p>
            <a:pPr>
              <a:buFont typeface="Wingdings" panose="05000000000000000000" pitchFamily="2" charset="2"/>
              <a:buChar char="Ø"/>
            </a:pPr>
            <a:r>
              <a:rPr lang="en-US" b="1" dirty="0"/>
              <a:t>Costa Rica</a:t>
            </a:r>
          </a:p>
          <a:p>
            <a:pPr>
              <a:buFont typeface="Wingdings" panose="05000000000000000000" pitchFamily="2" charset="2"/>
              <a:buChar char="Ø"/>
            </a:pPr>
            <a:r>
              <a:rPr lang="en-US" b="1" dirty="0"/>
              <a:t>Dominican Republic</a:t>
            </a:r>
          </a:p>
          <a:p>
            <a:pPr>
              <a:buFont typeface="Wingdings" panose="05000000000000000000" pitchFamily="2" charset="2"/>
              <a:buChar char="Ø"/>
            </a:pPr>
            <a:r>
              <a:rPr lang="en-US" b="1" dirty="0"/>
              <a:t>El </a:t>
            </a:r>
            <a:r>
              <a:rPr lang="en-US" b="1" dirty="0" smtClean="0"/>
              <a:t>Salvador</a:t>
            </a:r>
          </a:p>
          <a:p>
            <a:pPr>
              <a:buFont typeface="Wingdings" panose="05000000000000000000" pitchFamily="2" charset="2"/>
              <a:buChar char="Ø"/>
            </a:pPr>
            <a:r>
              <a:rPr lang="en-US" b="1" dirty="0" smtClean="0">
                <a:solidFill>
                  <a:srgbClr val="FF0000"/>
                </a:solidFill>
              </a:rPr>
              <a:t>Ecuador</a:t>
            </a:r>
            <a:endParaRPr lang="en-US" b="1" dirty="0">
              <a:solidFill>
                <a:srgbClr val="FF0000"/>
              </a:solidFill>
            </a:endParaRPr>
          </a:p>
          <a:p>
            <a:pPr>
              <a:buFont typeface="Wingdings" panose="05000000000000000000" pitchFamily="2" charset="2"/>
              <a:buChar char="Ø"/>
            </a:pPr>
            <a:r>
              <a:rPr lang="en-US" b="1" dirty="0" smtClean="0"/>
              <a:t>Guatemala</a:t>
            </a:r>
            <a:endParaRPr lang="en-US" b="1" dirty="0"/>
          </a:p>
          <a:p>
            <a:pPr>
              <a:buFont typeface="Wingdings" panose="05000000000000000000" pitchFamily="2" charset="2"/>
              <a:buChar char="Ø"/>
            </a:pPr>
            <a:r>
              <a:rPr lang="en-US" b="1" dirty="0"/>
              <a:t>Honduras</a:t>
            </a:r>
          </a:p>
          <a:p>
            <a:pPr>
              <a:buFont typeface="Wingdings" panose="05000000000000000000" pitchFamily="2" charset="2"/>
              <a:buChar char="Ø"/>
            </a:pPr>
            <a:r>
              <a:rPr lang="en-US" b="1" dirty="0" smtClean="0"/>
              <a:t>Israel</a:t>
            </a:r>
          </a:p>
          <a:p>
            <a:pPr>
              <a:buFont typeface="Wingdings" panose="05000000000000000000" pitchFamily="2" charset="2"/>
              <a:buChar char="Ø"/>
            </a:pPr>
            <a:r>
              <a:rPr lang="en-US" b="1" dirty="0" smtClean="0"/>
              <a:t>Kuwait</a:t>
            </a:r>
            <a:endParaRPr lang="en-US" b="1" dirty="0"/>
          </a:p>
        </p:txBody>
      </p:sp>
      <p:sp>
        <p:nvSpPr>
          <p:cNvPr id="3" name="Text Placeholder 2"/>
          <p:cNvSpPr>
            <a:spLocks noGrp="1"/>
          </p:cNvSpPr>
          <p:nvPr>
            <p:ph type="body" sz="quarter" idx="3"/>
          </p:nvPr>
        </p:nvSpPr>
        <p:spPr/>
        <p:txBody>
          <a:bodyPr/>
          <a:lstStyle/>
          <a:p>
            <a:r>
              <a:rPr lang="en-US" dirty="0" smtClean="0"/>
              <a:t>   </a:t>
            </a:r>
            <a:endParaRPr lang="en-US" dirty="0"/>
          </a:p>
        </p:txBody>
      </p:sp>
      <p:sp>
        <p:nvSpPr>
          <p:cNvPr id="8" name="Content Placeholder 7"/>
          <p:cNvSpPr>
            <a:spLocks noGrp="1"/>
          </p:cNvSpPr>
          <p:nvPr>
            <p:ph sz="quarter" idx="4"/>
          </p:nvPr>
        </p:nvSpPr>
        <p:spPr>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Wingdings" panose="05000000000000000000" pitchFamily="2" charset="2"/>
              <a:buChar char="Ø"/>
            </a:pPr>
            <a:r>
              <a:rPr lang="en-US" b="1" dirty="0">
                <a:solidFill>
                  <a:srgbClr val="FF0000"/>
                </a:solidFill>
              </a:rPr>
              <a:t>Mexico</a:t>
            </a:r>
          </a:p>
          <a:p>
            <a:pPr>
              <a:buFont typeface="Wingdings" panose="05000000000000000000" pitchFamily="2" charset="2"/>
              <a:buChar char="Ø"/>
            </a:pPr>
            <a:r>
              <a:rPr lang="en-US" b="1" dirty="0"/>
              <a:t>Morocco</a:t>
            </a:r>
          </a:p>
          <a:p>
            <a:pPr>
              <a:buFont typeface="Wingdings" panose="05000000000000000000" pitchFamily="2" charset="2"/>
              <a:buChar char="Ø"/>
            </a:pPr>
            <a:r>
              <a:rPr lang="en-US" b="1" dirty="0"/>
              <a:t>New Zealand</a:t>
            </a:r>
          </a:p>
          <a:p>
            <a:pPr>
              <a:buFont typeface="Wingdings" panose="05000000000000000000" pitchFamily="2" charset="2"/>
              <a:buChar char="Ø"/>
            </a:pPr>
            <a:r>
              <a:rPr lang="en-US" b="1" dirty="0" smtClean="0"/>
              <a:t>Oman</a:t>
            </a:r>
            <a:endParaRPr lang="en-US" b="1" dirty="0"/>
          </a:p>
          <a:p>
            <a:pPr>
              <a:buFont typeface="Wingdings" panose="05000000000000000000" pitchFamily="2" charset="2"/>
              <a:buChar char="Ø"/>
            </a:pPr>
            <a:r>
              <a:rPr lang="en-US" b="1" dirty="0"/>
              <a:t>Panama</a:t>
            </a:r>
          </a:p>
          <a:p>
            <a:pPr>
              <a:buFont typeface="Wingdings" panose="05000000000000000000" pitchFamily="2" charset="2"/>
              <a:buChar char="Ø"/>
            </a:pPr>
            <a:r>
              <a:rPr lang="en-US" b="1" dirty="0"/>
              <a:t>Qatar</a:t>
            </a:r>
          </a:p>
          <a:p>
            <a:pPr>
              <a:buFont typeface="Wingdings" panose="05000000000000000000" pitchFamily="2" charset="2"/>
              <a:buChar char="Ø"/>
            </a:pPr>
            <a:r>
              <a:rPr lang="en-US" b="1" dirty="0" smtClean="0"/>
              <a:t>Sub-Sahara Africa (most 25+)</a:t>
            </a:r>
          </a:p>
          <a:p>
            <a:pPr>
              <a:buFont typeface="Wingdings" panose="05000000000000000000" pitchFamily="2" charset="2"/>
              <a:buChar char="Ø"/>
            </a:pPr>
            <a:r>
              <a:rPr lang="en-US" b="1" dirty="0" smtClean="0"/>
              <a:t>Saudi </a:t>
            </a:r>
            <a:r>
              <a:rPr lang="en-US" b="1" dirty="0"/>
              <a:t>Arabia</a:t>
            </a:r>
          </a:p>
          <a:p>
            <a:pPr>
              <a:buFont typeface="Wingdings" panose="05000000000000000000" pitchFamily="2" charset="2"/>
              <a:buChar char="Ø"/>
            </a:pPr>
            <a:r>
              <a:rPr lang="en-US" b="1" dirty="0" smtClean="0"/>
              <a:t>South Korea</a:t>
            </a:r>
          </a:p>
          <a:p>
            <a:pPr>
              <a:buFont typeface="Wingdings" panose="05000000000000000000" pitchFamily="2" charset="2"/>
              <a:buChar char="Ø"/>
            </a:pPr>
            <a:r>
              <a:rPr lang="en-US" b="1" dirty="0" smtClean="0"/>
              <a:t>United </a:t>
            </a:r>
            <a:r>
              <a:rPr lang="en-US" b="1" dirty="0"/>
              <a:t>Arab </a:t>
            </a:r>
            <a:r>
              <a:rPr lang="en-US" b="1" dirty="0" smtClean="0"/>
              <a:t>Emirates</a:t>
            </a:r>
          </a:p>
          <a:p>
            <a:pPr>
              <a:buFont typeface="Wingdings" panose="05000000000000000000" pitchFamily="2" charset="2"/>
              <a:buChar char="Ø"/>
            </a:pPr>
            <a:r>
              <a:rPr lang="en-US" b="1" dirty="0" err="1" smtClean="0"/>
              <a:t>Etc</a:t>
            </a:r>
            <a:r>
              <a:rPr lang="en-US" b="1" dirty="0" smtClean="0"/>
              <a:t>…</a:t>
            </a:r>
            <a:endParaRPr lang="en-US" b="1" dirty="0"/>
          </a:p>
          <a:p>
            <a:endParaRPr lang="en-US" dirty="0"/>
          </a:p>
        </p:txBody>
      </p:sp>
      <p:sp>
        <p:nvSpPr>
          <p:cNvPr id="5" name="Slide Number Placeholder 4"/>
          <p:cNvSpPr>
            <a:spLocks noGrp="1"/>
          </p:cNvSpPr>
          <p:nvPr>
            <p:ph type="sldNum" sz="quarter" idx="12"/>
          </p:nvPr>
        </p:nvSpPr>
        <p:spPr/>
        <p:txBody>
          <a:bodyPr/>
          <a:lstStyle/>
          <a:p>
            <a:fld id="{24BF8D79-A555-468A-8A59-EC3C8B73D9FB}" type="slidenum">
              <a:rPr lang="en-US" smtClean="0"/>
              <a:t>14</a:t>
            </a:fld>
            <a:endParaRPr lang="en-US"/>
          </a:p>
        </p:txBody>
      </p:sp>
    </p:spTree>
    <p:extLst>
      <p:ext uri="{BB962C8B-B14F-4D97-AF65-F5344CB8AC3E}">
        <p14:creationId xmlns:p14="http://schemas.microsoft.com/office/powerpoint/2010/main" val="12185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3600" dirty="0" smtClean="0">
                <a:solidFill>
                  <a:srgbClr val="0070C0"/>
                </a:solidFill>
              </a:rPr>
              <a:t>Type Approval &amp; Self-Certification</a:t>
            </a:r>
            <a:endParaRPr lang="en-US" sz="3600"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altLang="en-US" sz="2400" b="1" dirty="0" smtClean="0"/>
              <a:t>It is not just about different standards/regulations, but also about the certification process- specifically- type approval and self-certification processes</a:t>
            </a:r>
            <a:r>
              <a:rPr lang="en-US" altLang="en-US" sz="2400" dirty="0" smtClean="0"/>
              <a:t>.</a:t>
            </a:r>
          </a:p>
          <a:p>
            <a:pPr lvl="1">
              <a:buFont typeface="Wingdings" panose="05000000000000000000" pitchFamily="2" charset="2"/>
              <a:buChar char="Ø"/>
            </a:pPr>
            <a:r>
              <a:rPr lang="en-US" altLang="en-US" sz="2400" dirty="0" smtClean="0"/>
              <a:t>The principle difference between the two is the requirement that for </a:t>
            </a:r>
            <a:r>
              <a:rPr lang="en-US" altLang="en-US" sz="2400" b="1" dirty="0" smtClean="0">
                <a:solidFill>
                  <a:srgbClr val="0070C0"/>
                </a:solidFill>
              </a:rPr>
              <a:t>type approval </a:t>
            </a:r>
            <a:r>
              <a:rPr lang="en-US" altLang="en-US" sz="2400" dirty="0" smtClean="0"/>
              <a:t>the certification tests are witnessed by a government authority </a:t>
            </a:r>
            <a:r>
              <a:rPr lang="en-US" altLang="en-US" sz="2400" b="1" dirty="0" smtClean="0">
                <a:solidFill>
                  <a:srgbClr val="0070C0"/>
                </a:solidFill>
              </a:rPr>
              <a:t>pre-market</a:t>
            </a:r>
            <a:r>
              <a:rPr lang="en-US" altLang="en-US" sz="2400" dirty="0" smtClean="0"/>
              <a:t>, and for </a:t>
            </a:r>
            <a:r>
              <a:rPr lang="en-US" altLang="en-US" sz="2400" b="1" dirty="0" smtClean="0">
                <a:solidFill>
                  <a:srgbClr val="0070C0"/>
                </a:solidFill>
              </a:rPr>
              <a:t>self-certification</a:t>
            </a:r>
            <a:r>
              <a:rPr lang="en-US" altLang="en-US" sz="2400" dirty="0" smtClean="0"/>
              <a:t> these same types of tests are conducted by the vehicle manufacturer, with </a:t>
            </a:r>
            <a:r>
              <a:rPr lang="en-US" altLang="en-US" sz="2400" b="1" dirty="0" smtClean="0">
                <a:solidFill>
                  <a:srgbClr val="0070C0"/>
                </a:solidFill>
              </a:rPr>
              <a:t>post-market </a:t>
            </a:r>
            <a:r>
              <a:rPr lang="en-US" altLang="en-US" sz="2400" dirty="0" smtClean="0"/>
              <a:t>follow-up verification by a government authority.</a:t>
            </a:r>
          </a:p>
          <a:p>
            <a:pPr lvl="1">
              <a:buFont typeface="Wingdings" panose="05000000000000000000" pitchFamily="2" charset="2"/>
              <a:buChar char="Ø"/>
            </a:pPr>
            <a:r>
              <a:rPr lang="en-US" altLang="en-US" sz="2400" b="1" dirty="0" smtClean="0">
                <a:solidFill>
                  <a:srgbClr val="0070C0"/>
                </a:solidFill>
              </a:rPr>
              <a:t>In both cases data is generated to support the claim</a:t>
            </a:r>
            <a:r>
              <a:rPr lang="en-US" altLang="en-US" sz="2400" b="1" dirty="0" smtClean="0"/>
              <a:t> </a:t>
            </a:r>
            <a:r>
              <a:rPr lang="en-US" altLang="en-US" sz="2400" dirty="0" smtClean="0"/>
              <a:t>that a product meets or exceeds the technical performance requirements of any regulation</a:t>
            </a:r>
            <a:r>
              <a:rPr lang="en-US" altLang="en-US" dirty="0" smtClean="0"/>
              <a:t>.</a:t>
            </a:r>
          </a:p>
          <a:p>
            <a:pPr marL="457200" lvl="1" indent="0">
              <a:buNone/>
            </a:pPr>
            <a:endParaRPr lang="en-US" altLang="en-US" sz="2400" dirty="0" smtClean="0"/>
          </a:p>
        </p:txBody>
      </p:sp>
      <p:sp>
        <p:nvSpPr>
          <p:cNvPr id="4" name="Slide Number Placeholder 3"/>
          <p:cNvSpPr>
            <a:spLocks noGrp="1"/>
          </p:cNvSpPr>
          <p:nvPr>
            <p:ph type="sldNum" sz="quarter" idx="12"/>
          </p:nvPr>
        </p:nvSpPr>
        <p:spPr/>
        <p:txBody>
          <a:bodyPr/>
          <a:lstStyle/>
          <a:p>
            <a:fld id="{24BF8D79-A555-468A-8A59-EC3C8B73D9FB}" type="slidenum">
              <a:rPr lang="en-US" smtClean="0"/>
              <a:t>15</a:t>
            </a:fld>
            <a:endParaRPr lang="en-US"/>
          </a:p>
        </p:txBody>
      </p:sp>
      <p:sp>
        <p:nvSpPr>
          <p:cNvPr id="6" name="Title 1"/>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3600" smtClean="0">
                <a:solidFill>
                  <a:srgbClr val="0070C0"/>
                </a:solidFill>
              </a:rPr>
              <a:t>Type Approval &amp; Self-Certification</a:t>
            </a:r>
            <a:endParaRPr lang="en-US" sz="3600" dirty="0">
              <a:solidFill>
                <a:srgbClr val="0070C0"/>
              </a:solidFill>
            </a:endParaRPr>
          </a:p>
        </p:txBody>
      </p:sp>
      <p:sp>
        <p:nvSpPr>
          <p:cNvPr id="7" name="Title 1"/>
          <p:cNvSpPr txBox="1">
            <a:spLocks/>
          </p:cNvSpPr>
          <p:nvPr/>
        </p:nvSpPr>
        <p:spPr>
          <a:xfrm>
            <a:off x="457200" y="2921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4000" b="1" dirty="0" smtClean="0">
                <a:solidFill>
                  <a:srgbClr val="0070C0"/>
                </a:solidFill>
              </a:rPr>
              <a:t>Type Approval &amp; Self-Certification</a:t>
            </a:r>
            <a:endParaRPr lang="en-US" sz="4000" b="1" dirty="0">
              <a:solidFill>
                <a:srgbClr val="0070C0"/>
              </a:solidFill>
            </a:endParaRPr>
          </a:p>
        </p:txBody>
      </p:sp>
    </p:spTree>
    <p:extLst>
      <p:ext uri="{BB962C8B-B14F-4D97-AF65-F5344CB8AC3E}">
        <p14:creationId xmlns:p14="http://schemas.microsoft.com/office/powerpoint/2010/main" val="3993063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3600" dirty="0" smtClean="0">
                <a:solidFill>
                  <a:srgbClr val="0070C0"/>
                </a:solidFill>
              </a:rPr>
              <a:t>Type Approval &amp; Self-Certification</a:t>
            </a:r>
            <a:endParaRPr lang="en-US" sz="3600" dirty="0">
              <a:solidFill>
                <a:srgbClr val="0070C0"/>
              </a:solidFill>
            </a:endParaRPr>
          </a:p>
        </p:txBody>
      </p:sp>
      <p:sp>
        <p:nvSpPr>
          <p:cNvPr id="3" name="Content Placeholder 2"/>
          <p:cNvSpPr>
            <a:spLocks noGrp="1"/>
          </p:cNvSpPr>
          <p:nvPr>
            <p:ph idx="1"/>
          </p:nvPr>
        </p:nvSpPr>
        <p:spPr>
          <a:xfrm>
            <a:off x="304800" y="1600200"/>
            <a:ext cx="8458200" cy="5105400"/>
          </a:xfrm>
        </p:spPr>
        <p:txBody>
          <a:bodyPr>
            <a:normAutofit fontScale="70000" lnSpcReduction="20000"/>
          </a:bodyPr>
          <a:lstStyle/>
          <a:p>
            <a:pPr>
              <a:buFont typeface="Wingdings" panose="05000000000000000000" pitchFamily="2" charset="2"/>
              <a:buChar char="Ø"/>
            </a:pPr>
            <a:r>
              <a:rPr lang="en-US" dirty="0"/>
              <a:t>The U.S. self-certification system </a:t>
            </a:r>
            <a:r>
              <a:rPr lang="en-US" dirty="0" smtClean="0"/>
              <a:t>uses a </a:t>
            </a:r>
            <a:r>
              <a:rPr lang="en-US" dirty="0"/>
              <a:t>rigorous and robust post-sale verification system, which has helped U.S. regulators uncover defects </a:t>
            </a:r>
            <a:r>
              <a:rPr lang="en-US" dirty="0" smtClean="0"/>
              <a:t>that </a:t>
            </a:r>
            <a:r>
              <a:rPr lang="en-US" dirty="0"/>
              <a:t>went undetected </a:t>
            </a:r>
            <a:r>
              <a:rPr lang="en-US" dirty="0" smtClean="0"/>
              <a:t>under other approaches.</a:t>
            </a:r>
          </a:p>
          <a:p>
            <a:pPr>
              <a:buFont typeface="Wingdings" panose="05000000000000000000" pitchFamily="2" charset="2"/>
              <a:buChar char="Ø"/>
            </a:pPr>
            <a:r>
              <a:rPr lang="en-US" dirty="0" smtClean="0"/>
              <a:t>Post-manufacture and sale, NHTSA </a:t>
            </a:r>
            <a:r>
              <a:rPr lang="en-US" dirty="0"/>
              <a:t>independently buys vehicles from dealers and tests them at NHTSA’s </a:t>
            </a:r>
            <a:r>
              <a:rPr lang="en-US" dirty="0" smtClean="0"/>
              <a:t>facilities (</a:t>
            </a:r>
            <a:r>
              <a:rPr lang="en-US" i="1" dirty="0" smtClean="0"/>
              <a:t>44 products per year</a:t>
            </a:r>
            <a:r>
              <a:rPr lang="en-US" dirty="0" smtClean="0"/>
              <a:t>).</a:t>
            </a:r>
          </a:p>
          <a:p>
            <a:pPr>
              <a:buFont typeface="Wingdings" panose="05000000000000000000" pitchFamily="2" charset="2"/>
              <a:buChar char="Ø"/>
            </a:pPr>
            <a:r>
              <a:rPr lang="en-US" dirty="0" smtClean="0"/>
              <a:t>This assures that </a:t>
            </a:r>
            <a:r>
              <a:rPr lang="en-US" dirty="0"/>
              <a:t>tested vehicles have not been </a:t>
            </a:r>
            <a:r>
              <a:rPr lang="en-US" dirty="0" smtClean="0"/>
              <a:t>altered, </a:t>
            </a:r>
            <a:r>
              <a:rPr lang="en-US" dirty="0"/>
              <a:t>and are the same vehicles marketed to the </a:t>
            </a:r>
            <a:r>
              <a:rPr lang="en-US" dirty="0" smtClean="0"/>
              <a:t>public.</a:t>
            </a:r>
          </a:p>
          <a:p>
            <a:pPr>
              <a:buFont typeface="Wingdings" panose="05000000000000000000" pitchFamily="2" charset="2"/>
              <a:buChar char="Ø"/>
            </a:pPr>
            <a:r>
              <a:rPr lang="en-US" dirty="0" smtClean="0"/>
              <a:t>As </a:t>
            </a:r>
            <a:r>
              <a:rPr lang="en-US" dirty="0"/>
              <a:t>a result, a</a:t>
            </a:r>
            <a:r>
              <a:rPr lang="en-US" dirty="0" smtClean="0"/>
              <a:t>utomakers often build in wider </a:t>
            </a:r>
            <a:r>
              <a:rPr lang="en-US" dirty="0"/>
              <a:t>“compliance margins” to be certain that every vehicle coming off the production line will pass  NHTSA and EPA’s random post-market tests.</a:t>
            </a:r>
          </a:p>
          <a:p>
            <a:pPr>
              <a:buFont typeface="Wingdings" panose="05000000000000000000" pitchFamily="2" charset="2"/>
              <a:buChar char="Ø"/>
            </a:pPr>
            <a:r>
              <a:rPr lang="en-US" dirty="0" smtClean="0"/>
              <a:t>NHTSA’s </a:t>
            </a:r>
            <a:r>
              <a:rPr lang="en-US" dirty="0"/>
              <a:t>unified /</a:t>
            </a:r>
            <a:r>
              <a:rPr lang="en-US" dirty="0" smtClean="0"/>
              <a:t>robust </a:t>
            </a:r>
            <a:r>
              <a:rPr lang="en-US" dirty="0"/>
              <a:t>post-sale monitoring system allows it </a:t>
            </a:r>
            <a:r>
              <a:rPr lang="en-US" dirty="0" smtClean="0"/>
              <a:t>to </a:t>
            </a:r>
            <a:r>
              <a:rPr lang="en-US" dirty="0"/>
              <a:t>collect and analyze national data to quickly &amp;</a:t>
            </a:r>
            <a:r>
              <a:rPr lang="en-US" dirty="0" smtClean="0"/>
              <a:t> </a:t>
            </a:r>
            <a:r>
              <a:rPr lang="en-US" dirty="0"/>
              <a:t>accurately identify safety &amp;</a:t>
            </a:r>
            <a:r>
              <a:rPr lang="en-US" dirty="0" smtClean="0"/>
              <a:t> </a:t>
            </a:r>
            <a:r>
              <a:rPr lang="en-US" dirty="0"/>
              <a:t>accident </a:t>
            </a:r>
            <a:r>
              <a:rPr lang="en-US" dirty="0" smtClean="0"/>
              <a:t>trends.</a:t>
            </a:r>
          </a:p>
          <a:p>
            <a:pPr>
              <a:buFont typeface="Wingdings" panose="05000000000000000000" pitchFamily="2" charset="2"/>
              <a:buChar char="Ø"/>
            </a:pPr>
            <a:r>
              <a:rPr lang="en-US" dirty="0" smtClean="0"/>
              <a:t>These </a:t>
            </a:r>
            <a:r>
              <a:rPr lang="en-US" dirty="0"/>
              <a:t>factors are why </a:t>
            </a:r>
            <a:r>
              <a:rPr lang="en-US" dirty="0" smtClean="0"/>
              <a:t>most of </a:t>
            </a:r>
            <a:r>
              <a:rPr lang="en-US" dirty="0"/>
              <a:t>the </a:t>
            </a:r>
            <a:r>
              <a:rPr lang="en-US" dirty="0" smtClean="0"/>
              <a:t>wider-reaching </a:t>
            </a:r>
            <a:r>
              <a:rPr lang="en-US" dirty="0"/>
              <a:t>recalls in recent automotive history originated in the U.S. </a:t>
            </a:r>
            <a:r>
              <a:rPr lang="en-US" b="1" dirty="0">
                <a:solidFill>
                  <a:srgbClr val="0070C0"/>
                </a:solidFill>
              </a:rPr>
              <a:t>(e.g</a:t>
            </a:r>
            <a:r>
              <a:rPr lang="en-US" b="1" dirty="0" smtClean="0">
                <a:solidFill>
                  <a:srgbClr val="0070C0"/>
                </a:solidFill>
              </a:rPr>
              <a:t>., </a:t>
            </a:r>
            <a:r>
              <a:rPr lang="en-US" b="1" dirty="0">
                <a:solidFill>
                  <a:srgbClr val="0070C0"/>
                </a:solidFill>
              </a:rPr>
              <a:t>fuel efficiency non-compliance, sudden acceleration, and ignition switch </a:t>
            </a:r>
            <a:r>
              <a:rPr lang="en-US" b="1" dirty="0" smtClean="0">
                <a:solidFill>
                  <a:srgbClr val="0070C0"/>
                </a:solidFill>
              </a:rPr>
              <a:t>malfunctions, and many more).</a:t>
            </a:r>
            <a:endParaRPr lang="en-US" b="1" dirty="0">
              <a:solidFill>
                <a:srgbClr val="0070C0"/>
              </a:solidFill>
            </a:endParaRPr>
          </a:p>
          <a:p>
            <a:endParaRPr lang="en-US" dirty="0"/>
          </a:p>
          <a:p>
            <a:pPr marL="457200" lvl="1" indent="0">
              <a:buNone/>
            </a:pPr>
            <a:endParaRPr lang="en-US" altLang="en-US" sz="2400" dirty="0" smtClean="0"/>
          </a:p>
        </p:txBody>
      </p:sp>
      <p:sp>
        <p:nvSpPr>
          <p:cNvPr id="4" name="Slide Number Placeholder 3"/>
          <p:cNvSpPr>
            <a:spLocks noGrp="1"/>
          </p:cNvSpPr>
          <p:nvPr>
            <p:ph type="sldNum" sz="quarter" idx="12"/>
          </p:nvPr>
        </p:nvSpPr>
        <p:spPr/>
        <p:txBody>
          <a:bodyPr/>
          <a:lstStyle/>
          <a:p>
            <a:fld id="{24BF8D79-A555-468A-8A59-EC3C8B73D9FB}" type="slidenum">
              <a:rPr lang="en-US" smtClean="0"/>
              <a:t>16</a:t>
            </a:fld>
            <a:endParaRPr lang="en-US"/>
          </a:p>
        </p:txBody>
      </p:sp>
      <p:sp>
        <p:nvSpPr>
          <p:cNvPr id="6" name="Title 1"/>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3600" smtClean="0">
                <a:solidFill>
                  <a:srgbClr val="0070C0"/>
                </a:solidFill>
              </a:rPr>
              <a:t>Type Approval &amp; Self-Certification</a:t>
            </a:r>
            <a:endParaRPr lang="en-US" sz="3600" dirty="0">
              <a:solidFill>
                <a:srgbClr val="0070C0"/>
              </a:solidFill>
            </a:endParaRPr>
          </a:p>
        </p:txBody>
      </p:sp>
      <p:sp>
        <p:nvSpPr>
          <p:cNvPr id="7" name="Title 1"/>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smtClean="0">
                <a:solidFill>
                  <a:srgbClr val="0070C0"/>
                </a:solidFill>
              </a:rPr>
              <a:t>Self-Certification</a:t>
            </a:r>
          </a:p>
          <a:p>
            <a:r>
              <a:rPr lang="en-US" sz="4000" b="1" dirty="0" smtClean="0">
                <a:solidFill>
                  <a:srgbClr val="0070C0"/>
                </a:solidFill>
              </a:rPr>
              <a:t>Post-Sale Verification</a:t>
            </a:r>
            <a:endParaRPr lang="en-US" sz="4000" b="1" dirty="0">
              <a:solidFill>
                <a:srgbClr val="0070C0"/>
              </a:solidFill>
            </a:endParaRPr>
          </a:p>
        </p:txBody>
      </p:sp>
    </p:spTree>
    <p:extLst>
      <p:ext uri="{BB962C8B-B14F-4D97-AF65-F5344CB8AC3E}">
        <p14:creationId xmlns:p14="http://schemas.microsoft.com/office/powerpoint/2010/main" val="2612891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chemeClr val="tx1"/>
            </a:solidFill>
          </a:ln>
        </p:spPr>
        <p:txBody>
          <a:bodyPr>
            <a:normAutofit fontScale="90000"/>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NHTSA’s Blue </a:t>
            </a:r>
            <a:r>
              <a:rPr lang="en-US" b="1" dirty="0">
                <a:solidFill>
                  <a:srgbClr val="0070C0"/>
                </a:solidFill>
              </a:rPr>
              <a:t>Ribbon </a:t>
            </a:r>
            <a:r>
              <a:rPr lang="en-US" b="1" dirty="0" smtClean="0">
                <a:solidFill>
                  <a:srgbClr val="0070C0"/>
                </a:solidFill>
              </a:rPr>
              <a:t>Letter Program</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304800" y="1600200"/>
            <a:ext cx="8610600" cy="5257800"/>
          </a:xfrm>
        </p:spPr>
        <p:txBody>
          <a:bodyPr>
            <a:normAutofit fontScale="70000" lnSpcReduction="20000"/>
          </a:bodyPr>
          <a:lstStyle/>
          <a:p>
            <a:pPr marL="0" indent="0">
              <a:buNone/>
            </a:pPr>
            <a:r>
              <a:rPr lang="en-US" b="1" dirty="0" smtClean="0"/>
              <a:t>We also recommend that countries accept vehicles that are certified through both type approval and self-certification procedures.</a:t>
            </a:r>
          </a:p>
          <a:p>
            <a:pPr>
              <a:buFont typeface="Wingdings" panose="05000000000000000000" pitchFamily="2" charset="2"/>
              <a:buChar char="Ø"/>
            </a:pPr>
            <a:r>
              <a:rPr lang="en-US" dirty="0" smtClean="0"/>
              <a:t>In </a:t>
            </a:r>
            <a:r>
              <a:rPr lang="en-US" dirty="0"/>
              <a:t>the </a:t>
            </a:r>
            <a:r>
              <a:rPr lang="en-US" dirty="0" smtClean="0"/>
              <a:t>U.S., automakers </a:t>
            </a:r>
            <a:r>
              <a:rPr lang="en-US" dirty="0"/>
              <a:t>test vehicles and certify that they </a:t>
            </a:r>
            <a:r>
              <a:rPr lang="en-US" dirty="0" smtClean="0"/>
              <a:t>meet FMVSS.</a:t>
            </a:r>
          </a:p>
          <a:p>
            <a:pPr>
              <a:buFont typeface="Wingdings" panose="05000000000000000000" pitchFamily="2" charset="2"/>
              <a:buChar char="Ø"/>
            </a:pPr>
            <a:r>
              <a:rPr lang="en-US" dirty="0" smtClean="0"/>
              <a:t>The </a:t>
            </a:r>
            <a:r>
              <a:rPr lang="en-US" dirty="0"/>
              <a:t>Blue Ribbon L</a:t>
            </a:r>
            <a:r>
              <a:rPr lang="en-US" dirty="0" smtClean="0"/>
              <a:t>etter </a:t>
            </a:r>
            <a:r>
              <a:rPr lang="en-US" dirty="0"/>
              <a:t>P</a:t>
            </a:r>
            <a:r>
              <a:rPr lang="en-US" dirty="0" smtClean="0"/>
              <a:t>rogram </a:t>
            </a:r>
            <a:r>
              <a:rPr lang="en-US" dirty="0"/>
              <a:t>gives partner countries assurance from </a:t>
            </a:r>
            <a:r>
              <a:rPr lang="en-US" dirty="0" smtClean="0"/>
              <a:t>NHTSA that </a:t>
            </a:r>
            <a:r>
              <a:rPr lang="en-US" dirty="0"/>
              <a:t>automotive products tested and certified by automakers are subject to the </a:t>
            </a:r>
            <a:r>
              <a:rPr lang="en-US" dirty="0" smtClean="0"/>
              <a:t>highest </a:t>
            </a:r>
            <a:r>
              <a:rPr lang="en-US" dirty="0"/>
              <a:t>standard safety compliance process in the </a:t>
            </a:r>
            <a:r>
              <a:rPr lang="en-US" dirty="0" smtClean="0"/>
              <a:t>U.S., </a:t>
            </a:r>
            <a:r>
              <a:rPr lang="en-US" dirty="0"/>
              <a:t>including NHTSA’s robust verification program and enforcement </a:t>
            </a:r>
            <a:r>
              <a:rPr lang="en-US" dirty="0" smtClean="0"/>
              <a:t>authority.</a:t>
            </a:r>
            <a:endParaRPr lang="en-US" dirty="0"/>
          </a:p>
          <a:p>
            <a:pPr>
              <a:buFont typeface="Wingdings" panose="05000000000000000000" pitchFamily="2" charset="2"/>
              <a:buChar char="Ø"/>
            </a:pPr>
            <a:r>
              <a:rPr lang="en-US" dirty="0" smtClean="0"/>
              <a:t>Under </a:t>
            </a:r>
            <a:r>
              <a:rPr lang="en-US" dirty="0"/>
              <a:t>the </a:t>
            </a:r>
            <a:r>
              <a:rPr lang="en-US" dirty="0" smtClean="0"/>
              <a:t>program, NHTSA affirms </a:t>
            </a:r>
            <a:r>
              <a:rPr lang="en-US" dirty="0"/>
              <a:t>that the manufacturer self-certifies </a:t>
            </a:r>
            <a:r>
              <a:rPr lang="en-US" dirty="0" smtClean="0"/>
              <a:t>that its </a:t>
            </a:r>
            <a:r>
              <a:rPr lang="en-US" dirty="0"/>
              <a:t>product meets all applicable NHTSA requirements at the time of </a:t>
            </a:r>
            <a:r>
              <a:rPr lang="en-US" dirty="0" smtClean="0"/>
              <a:t>production.</a:t>
            </a:r>
          </a:p>
          <a:p>
            <a:pPr>
              <a:buFont typeface="Wingdings" panose="05000000000000000000" pitchFamily="2" charset="2"/>
              <a:buChar char="Ø"/>
            </a:pPr>
            <a:r>
              <a:rPr lang="en-US" dirty="0"/>
              <a:t>The Blue Ribbon letter is an official</a:t>
            </a:r>
            <a:r>
              <a:rPr lang="en-US" b="1" dirty="0"/>
              <a:t>,</a:t>
            </a:r>
            <a:r>
              <a:rPr lang="en-US" dirty="0"/>
              <a:t> legal document available for products sold in the U.S. market and thus subject to NHTSA’s compliance authority</a:t>
            </a:r>
            <a:r>
              <a:rPr lang="en-US" dirty="0" smtClean="0"/>
              <a:t>.</a:t>
            </a:r>
            <a:endParaRPr lang="en-US" dirty="0"/>
          </a:p>
          <a:p>
            <a:pPr>
              <a:buFont typeface="Wingdings" panose="05000000000000000000" pitchFamily="2" charset="2"/>
              <a:buChar char="Ø"/>
            </a:pPr>
            <a:r>
              <a:rPr lang="en-US" dirty="0" smtClean="0"/>
              <a:t>Firms </a:t>
            </a:r>
            <a:r>
              <a:rPr lang="en-US" dirty="0"/>
              <a:t>requesting the Blue Ribbon </a:t>
            </a:r>
            <a:r>
              <a:rPr lang="en-US" dirty="0" smtClean="0"/>
              <a:t>letters may be required by NHTSA to </a:t>
            </a:r>
            <a:r>
              <a:rPr lang="en-US" dirty="0"/>
              <a:t>provide supporting </a:t>
            </a:r>
            <a:r>
              <a:rPr lang="en-US" dirty="0" smtClean="0"/>
              <a:t>documentation, </a:t>
            </a:r>
            <a:r>
              <a:rPr lang="en-US" dirty="0"/>
              <a:t>including test </a:t>
            </a:r>
            <a:r>
              <a:rPr lang="en-US" dirty="0" smtClean="0"/>
              <a:t>results.</a:t>
            </a:r>
          </a:p>
        </p:txBody>
      </p:sp>
      <p:sp>
        <p:nvSpPr>
          <p:cNvPr id="4" name="Slide Number Placeholder 3"/>
          <p:cNvSpPr>
            <a:spLocks noGrp="1"/>
          </p:cNvSpPr>
          <p:nvPr>
            <p:ph type="sldNum" sz="quarter" idx="12"/>
          </p:nvPr>
        </p:nvSpPr>
        <p:spPr/>
        <p:txBody>
          <a:bodyPr/>
          <a:lstStyle/>
          <a:p>
            <a:fld id="{24BF8D79-A555-468A-8A59-EC3C8B73D9FB}" type="slidenum">
              <a:rPr lang="en-US" smtClean="0"/>
              <a:t>17</a:t>
            </a:fld>
            <a:endParaRPr lang="en-US" dirty="0"/>
          </a:p>
        </p:txBody>
      </p:sp>
    </p:spTree>
    <p:extLst>
      <p:ext uri="{BB962C8B-B14F-4D97-AF65-F5344CB8AC3E}">
        <p14:creationId xmlns:p14="http://schemas.microsoft.com/office/powerpoint/2010/main" val="61603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solidFill>
                  <a:srgbClr val="0070C0"/>
                </a:solidFill>
              </a:rPr>
              <a:t>Conclusion</a:t>
            </a:r>
            <a:endParaRPr lang="en-US" sz="4000" b="1" dirty="0">
              <a:solidFill>
                <a:srgbClr val="0070C0"/>
              </a:solidFill>
            </a:endParaRPr>
          </a:p>
        </p:txBody>
      </p:sp>
      <p:sp>
        <p:nvSpPr>
          <p:cNvPr id="3" name="Content Placeholder 2"/>
          <p:cNvSpPr>
            <a:spLocks noGrp="1"/>
          </p:cNvSpPr>
          <p:nvPr>
            <p:ph idx="1"/>
          </p:nvPr>
        </p:nvSpPr>
        <p:spPr>
          <a:xfrm>
            <a:off x="381000" y="1565031"/>
            <a:ext cx="8458200" cy="5036078"/>
          </a:xfrm>
        </p:spPr>
        <p:txBody>
          <a:bodyPr>
            <a:noAutofit/>
          </a:bodyPr>
          <a:lstStyle/>
          <a:p>
            <a:pPr>
              <a:buFont typeface="Wingdings" panose="05000000000000000000" pitchFamily="2" charset="2"/>
              <a:buChar char="Ø"/>
            </a:pPr>
            <a:r>
              <a:rPr lang="en-US" altLang="en-US" sz="2200" dirty="0"/>
              <a:t>Automakers offer a diversity of automotive products and technologies, from around the world. </a:t>
            </a:r>
          </a:p>
          <a:p>
            <a:pPr>
              <a:buFont typeface="Wingdings" panose="05000000000000000000" pitchFamily="2" charset="2"/>
              <a:buChar char="Ø"/>
            </a:pPr>
            <a:r>
              <a:rPr lang="en-US" altLang="en-US" sz="2200" dirty="0"/>
              <a:t>As we move toward a globally harmonized vehicle regulatory process through the WP-29 1998 agreement, we recommend facilitating both </a:t>
            </a:r>
            <a:r>
              <a:rPr lang="en-US" altLang="en-US" sz="2200" dirty="0" smtClean="0"/>
              <a:t>UNECE </a:t>
            </a:r>
            <a:r>
              <a:rPr lang="en-US" altLang="en-US" sz="2200" dirty="0"/>
              <a:t>and FMVSS/EPA compliant </a:t>
            </a:r>
            <a:r>
              <a:rPr lang="en-US" altLang="en-US" sz="2200" dirty="0" smtClean="0"/>
              <a:t>vehicles.</a:t>
            </a:r>
            <a:endParaRPr lang="en-US" altLang="en-US" sz="2200" dirty="0"/>
          </a:p>
          <a:p>
            <a:pPr>
              <a:buFont typeface="Wingdings" panose="05000000000000000000" pitchFamily="2" charset="2"/>
              <a:buChar char="Ø"/>
            </a:pPr>
            <a:r>
              <a:rPr lang="en-US" altLang="en-US" sz="2200" dirty="0"/>
              <a:t>A regulatory policy that accepts vehicles for sale in the region that </a:t>
            </a:r>
            <a:r>
              <a:rPr lang="en-US" altLang="en-US" sz="2200" dirty="0" smtClean="0"/>
              <a:t>meet </a:t>
            </a:r>
            <a:r>
              <a:rPr lang="en-US" altLang="en-US" sz="2200" dirty="0"/>
              <a:t>both sets of safety and environmental regulations </a:t>
            </a:r>
            <a:r>
              <a:rPr lang="en-US" altLang="en-US" sz="2200" dirty="0" smtClean="0"/>
              <a:t>and certification processes offers </a:t>
            </a:r>
            <a:r>
              <a:rPr lang="en-US" altLang="en-US" sz="2200" dirty="0"/>
              <a:t>many benefits:</a:t>
            </a:r>
          </a:p>
          <a:p>
            <a:pPr lvl="1">
              <a:buFont typeface="Wingdings" panose="05000000000000000000" pitchFamily="2" charset="2"/>
              <a:buChar char="Ø"/>
            </a:pPr>
            <a:r>
              <a:rPr lang="en-US" altLang="en-US" sz="1800" dirty="0"/>
              <a:t>Such a policy will meet the highest safety and environmental </a:t>
            </a:r>
            <a:r>
              <a:rPr lang="en-US" altLang="en-US" sz="1800" dirty="0" smtClean="0"/>
              <a:t>standards;</a:t>
            </a:r>
            <a:endParaRPr lang="en-US" altLang="en-US" sz="1800" dirty="0"/>
          </a:p>
          <a:p>
            <a:pPr lvl="1">
              <a:buFont typeface="Wingdings" panose="05000000000000000000" pitchFamily="2" charset="2"/>
              <a:buChar char="Ø"/>
            </a:pPr>
            <a:r>
              <a:rPr lang="en-US" altLang="en-US" sz="1800" dirty="0"/>
              <a:t>Offers state-of-the-art technologies from around the </a:t>
            </a:r>
            <a:r>
              <a:rPr lang="en-US" altLang="en-US" sz="1800" dirty="0" smtClean="0"/>
              <a:t>world;</a:t>
            </a:r>
            <a:endParaRPr lang="en-US" altLang="en-US" sz="1800" dirty="0"/>
          </a:p>
          <a:p>
            <a:pPr lvl="1">
              <a:buFont typeface="Wingdings" panose="05000000000000000000" pitchFamily="2" charset="2"/>
              <a:buChar char="Ø"/>
            </a:pPr>
            <a:r>
              <a:rPr lang="en-US" altLang="en-US" sz="1800" dirty="0"/>
              <a:t>Provides consumers with a greater variety of products at a lower </a:t>
            </a:r>
            <a:r>
              <a:rPr lang="en-US" altLang="en-US" sz="1800" dirty="0" smtClean="0"/>
              <a:t>cost;</a:t>
            </a:r>
            <a:endParaRPr lang="en-US" altLang="en-US" sz="1800" dirty="0"/>
          </a:p>
          <a:p>
            <a:pPr lvl="1">
              <a:buFont typeface="Wingdings" panose="05000000000000000000" pitchFamily="2" charset="2"/>
              <a:buChar char="Ø"/>
            </a:pPr>
            <a:r>
              <a:rPr lang="en-US" altLang="en-US" sz="1800" dirty="0"/>
              <a:t>Avoids disruption of significant automotive trade. </a:t>
            </a:r>
          </a:p>
          <a:p>
            <a:pPr marL="0" indent="0">
              <a:buNone/>
            </a:pPr>
            <a:endParaRPr lang="en-US" sz="2200" dirty="0"/>
          </a:p>
        </p:txBody>
      </p:sp>
      <p:sp>
        <p:nvSpPr>
          <p:cNvPr id="4" name="Slide Number Placeholder 3"/>
          <p:cNvSpPr>
            <a:spLocks noGrp="1"/>
          </p:cNvSpPr>
          <p:nvPr>
            <p:ph type="sldNum" sz="quarter" idx="12"/>
          </p:nvPr>
        </p:nvSpPr>
        <p:spPr/>
        <p:txBody>
          <a:bodyPr/>
          <a:lstStyle/>
          <a:p>
            <a:fld id="{24BF8D79-A555-468A-8A59-EC3C8B73D9FB}" type="slidenum">
              <a:rPr lang="en-US" smtClean="0"/>
              <a:t>18</a:t>
            </a:fld>
            <a:endParaRPr lang="en-US"/>
          </a:p>
        </p:txBody>
      </p:sp>
    </p:spTree>
    <p:extLst>
      <p:ext uri="{BB962C8B-B14F-4D97-AF65-F5344CB8AC3E}">
        <p14:creationId xmlns:p14="http://schemas.microsoft.com/office/powerpoint/2010/main" val="25722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w="19050"/>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solidFill>
                  <a:srgbClr val="0070C0"/>
                </a:solidFill>
              </a:rPr>
              <a:t>Status: Mexico, Ecuador &amp; Colombia</a:t>
            </a:r>
            <a:endParaRPr lang="en-US" sz="4000" b="1" dirty="0">
              <a:solidFill>
                <a:srgbClr val="0070C0"/>
              </a:solidFill>
            </a:endParaRPr>
          </a:p>
        </p:txBody>
      </p:sp>
      <p:sp>
        <p:nvSpPr>
          <p:cNvPr id="3" name="Content Placeholder 2"/>
          <p:cNvSpPr>
            <a:spLocks noGrp="1"/>
          </p:cNvSpPr>
          <p:nvPr>
            <p:ph idx="1"/>
          </p:nvPr>
        </p:nvSpPr>
        <p:spPr>
          <a:xfrm>
            <a:off x="228600" y="1371600"/>
            <a:ext cx="8763000" cy="5410200"/>
          </a:xfrm>
        </p:spPr>
        <p:txBody>
          <a:bodyPr>
            <a:noAutofit/>
          </a:bodyPr>
          <a:lstStyle/>
          <a:p>
            <a:pPr marL="0" indent="0">
              <a:buNone/>
            </a:pPr>
            <a:r>
              <a:rPr lang="en-US" sz="1800" b="1" dirty="0">
                <a:solidFill>
                  <a:srgbClr val="0070C0"/>
                </a:solidFill>
              </a:rPr>
              <a:t>MEXICO: </a:t>
            </a:r>
            <a:endParaRPr lang="en-US" sz="1800" b="1" dirty="0" smtClean="0">
              <a:solidFill>
                <a:srgbClr val="0070C0"/>
              </a:solidFill>
            </a:endParaRPr>
          </a:p>
          <a:p>
            <a:r>
              <a:rPr lang="en-US" sz="1800" dirty="0" smtClean="0"/>
              <a:t>Has </a:t>
            </a:r>
            <a:r>
              <a:rPr lang="en-US" sz="1800" dirty="0"/>
              <a:t>served a global model for flexibility on how automakers meet safety and environmental regulations.  Mexico accepts vehicles certified to both UNECE, and FMVSS standards/regulations as well as vehicles certified through type approval and self-certification systems.</a:t>
            </a:r>
          </a:p>
          <a:p>
            <a:pPr marL="0" indent="0">
              <a:buNone/>
            </a:pPr>
            <a:r>
              <a:rPr lang="en-US" sz="1800" b="1" dirty="0" smtClean="0">
                <a:solidFill>
                  <a:srgbClr val="0070C0"/>
                </a:solidFill>
              </a:rPr>
              <a:t>ECUADOR:</a:t>
            </a:r>
            <a:endParaRPr lang="en-US" sz="1800" dirty="0"/>
          </a:p>
          <a:p>
            <a:r>
              <a:rPr lang="en-US" sz="1800" dirty="0" smtClean="0"/>
              <a:t>Ecuador should be applauded for recently deciding to accept UNECE, FMVSS, CVMSS, and other comparable standards as sufficient to meeting the automotive safety requirements in Ecuador. </a:t>
            </a:r>
          </a:p>
          <a:p>
            <a:r>
              <a:rPr lang="en-US" sz="1800" dirty="0" smtClean="0"/>
              <a:t>Ecuador has also agreed to accept the </a:t>
            </a:r>
            <a:r>
              <a:rPr lang="en-US" sz="1800" b="1" dirty="0" smtClean="0"/>
              <a:t>Blue Ribbon Letter </a:t>
            </a:r>
            <a:r>
              <a:rPr lang="en-US" sz="1800" dirty="0" smtClean="0"/>
              <a:t>to meet the third party validator requirement for vehicles utilizing self-certification.</a:t>
            </a:r>
          </a:p>
          <a:p>
            <a:r>
              <a:rPr lang="en-US" sz="1800" dirty="0" smtClean="0"/>
              <a:t>New challenges have emerged, including a call for meeting a higher level of auto emissions (equivalent to Euro-3), and  concern that sufficient time be  allowed to meet those requirements, and meet certain crash test ratings.</a:t>
            </a:r>
            <a:endParaRPr lang="en-US" sz="1800" dirty="0"/>
          </a:p>
          <a:p>
            <a:pPr marL="0" indent="0">
              <a:buNone/>
            </a:pPr>
            <a:r>
              <a:rPr lang="en-US" sz="1800" b="1" dirty="0" smtClean="0">
                <a:solidFill>
                  <a:srgbClr val="0070C0"/>
                </a:solidFill>
              </a:rPr>
              <a:t>COLOMBIA:</a:t>
            </a:r>
          </a:p>
          <a:p>
            <a:r>
              <a:rPr lang="en-US" sz="1800" dirty="0" smtClean="0"/>
              <a:t>As Colombia continues to make its planned changes to its auto standards, testing requirements, and certification procedures, we encourage the authorities to look to Ecuador and Mexico as models.</a:t>
            </a:r>
          </a:p>
          <a:p>
            <a:endParaRPr lang="en-US" sz="2200" dirty="0"/>
          </a:p>
          <a:p>
            <a:pPr marL="0" indent="0">
              <a:buNone/>
            </a:pPr>
            <a:endParaRPr lang="en-US" sz="2200" b="1" dirty="0" smtClean="0">
              <a:solidFill>
                <a:srgbClr val="0070C0"/>
              </a:solidFill>
            </a:endParaRPr>
          </a:p>
        </p:txBody>
      </p:sp>
      <p:sp>
        <p:nvSpPr>
          <p:cNvPr id="4" name="Slide Number Placeholder 3"/>
          <p:cNvSpPr>
            <a:spLocks noGrp="1"/>
          </p:cNvSpPr>
          <p:nvPr>
            <p:ph type="sldNum" sz="quarter" idx="12"/>
          </p:nvPr>
        </p:nvSpPr>
        <p:spPr/>
        <p:txBody>
          <a:bodyPr/>
          <a:lstStyle/>
          <a:p>
            <a:fld id="{24BF8D79-A555-468A-8A59-EC3C8B73D9FB}" type="slidenum">
              <a:rPr lang="en-US" smtClean="0"/>
              <a:t>19</a:t>
            </a:fld>
            <a:endParaRPr lang="en-US" dirty="0"/>
          </a:p>
        </p:txBody>
      </p:sp>
    </p:spTree>
    <p:extLst>
      <p:ext uri="{BB962C8B-B14F-4D97-AF65-F5344CB8AC3E}">
        <p14:creationId xmlns:p14="http://schemas.microsoft.com/office/powerpoint/2010/main" val="3547061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solidFill>
                  <a:srgbClr val="0070C0"/>
                </a:solidFill>
              </a:rPr>
              <a:t>World Without Regulatory Borders</a:t>
            </a:r>
            <a:endParaRPr lang="en-US" sz="4000" b="1" dirty="0">
              <a:solidFill>
                <a:srgbClr val="0070C0"/>
              </a:solidFill>
            </a:endParaRPr>
          </a:p>
        </p:txBody>
      </p:sp>
      <p:sp>
        <p:nvSpPr>
          <p:cNvPr id="4" name="Content Placeholder 3"/>
          <p:cNvSpPr>
            <a:spLocks noGrp="1"/>
          </p:cNvSpPr>
          <p:nvPr>
            <p:ph sz="half" idx="2"/>
          </p:nvPr>
        </p:nvSpPr>
        <p:spPr>
          <a:xfrm>
            <a:off x="5105400" y="2590801"/>
            <a:ext cx="3886200" cy="1676400"/>
          </a:xfrm>
        </p:spPr>
        <p:txBody>
          <a:bodyPr>
            <a:normAutofit/>
          </a:bodyPr>
          <a:lstStyle/>
          <a:p>
            <a:pPr marL="0" indent="0">
              <a:spcAft>
                <a:spcPts val="600"/>
              </a:spcAft>
              <a:buNone/>
            </a:pPr>
            <a:endParaRPr lang="en-US" dirty="0"/>
          </a:p>
          <a:p>
            <a:pPr marL="0" indent="0">
              <a:spcAft>
                <a:spcPts val="600"/>
              </a:spcAft>
              <a:buNone/>
            </a:pPr>
            <a:endParaRPr lang="en-US" dirty="0" smtClean="0"/>
          </a:p>
          <a:p>
            <a:pPr>
              <a:spcAft>
                <a:spcPts val="600"/>
              </a:spcAft>
              <a:buFont typeface="Wingdings" panose="05000000000000000000" pitchFamily="2" charset="2"/>
              <a:buChar char="Ø"/>
            </a:pPr>
            <a:endParaRPr lang="en-US" sz="1200" dirty="0" smtClean="0"/>
          </a:p>
          <a:p>
            <a:endParaRPr lang="en-US" dirty="0"/>
          </a:p>
        </p:txBody>
      </p:sp>
      <p:sp>
        <p:nvSpPr>
          <p:cNvPr id="3" name="Slide Number Placeholder 2"/>
          <p:cNvSpPr>
            <a:spLocks noGrp="1"/>
          </p:cNvSpPr>
          <p:nvPr>
            <p:ph type="sldNum" sz="quarter" idx="12"/>
          </p:nvPr>
        </p:nvSpPr>
        <p:spPr/>
        <p:txBody>
          <a:bodyPr/>
          <a:lstStyle/>
          <a:p>
            <a:fld id="{24BF8D79-A555-468A-8A59-EC3C8B73D9FB}" type="slidenum">
              <a:rPr lang="en-US" smtClean="0"/>
              <a:t>2</a:t>
            </a:fld>
            <a:endParaRPr lang="en-US" dirty="0"/>
          </a:p>
        </p:txBody>
      </p:sp>
      <p:sp>
        <p:nvSpPr>
          <p:cNvPr id="5" name="Content Placeholder 4"/>
          <p:cNvSpPr>
            <a:spLocks noGrp="1"/>
          </p:cNvSpPr>
          <p:nvPr>
            <p:ph sz="half" idx="1"/>
          </p:nvPr>
        </p:nvSpPr>
        <p:spPr/>
        <p:txBody>
          <a:bodyPr>
            <a:normAutofit/>
          </a:bodyPr>
          <a:lstStyle/>
          <a:p>
            <a:pPr marL="0" indent="0">
              <a:buNone/>
            </a:pPr>
            <a:r>
              <a:rPr lang="en-US" dirty="0"/>
              <a:t> </a:t>
            </a:r>
            <a:r>
              <a:rPr lang="en-US" dirty="0" smtClean="0"/>
              <a:t>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5277297" cy="2951988"/>
          </a:xfrm>
          <a:prstGeom prst="rect">
            <a:avLst/>
          </a:prstGeom>
        </p:spPr>
      </p:pic>
      <p:sp>
        <p:nvSpPr>
          <p:cNvPr id="9" name="TextBox 8"/>
          <p:cNvSpPr txBox="1"/>
          <p:nvPr/>
        </p:nvSpPr>
        <p:spPr>
          <a:xfrm>
            <a:off x="762000" y="5315585"/>
            <a:ext cx="8001000" cy="984885"/>
          </a:xfrm>
          <a:prstGeom prst="rect">
            <a:avLst/>
          </a:prstGeom>
          <a:noFill/>
        </p:spPr>
        <p:txBody>
          <a:bodyPr wrap="square" rtlCol="0">
            <a:spAutoFit/>
          </a:bodyPr>
          <a:lstStyle/>
          <a:p>
            <a:r>
              <a:rPr lang="en-US" sz="2000" b="1" dirty="0" smtClean="0"/>
              <a:t>The </a:t>
            </a:r>
            <a:r>
              <a:rPr lang="en-US" sz="2000" b="1" dirty="0"/>
              <a:t>ideal is to </a:t>
            </a:r>
            <a:r>
              <a:rPr lang="en-US" sz="2000" b="1" i="1" u="sng" dirty="0">
                <a:solidFill>
                  <a:srgbClr val="0070C0"/>
                </a:solidFill>
              </a:rPr>
              <a:t>test once and sell anywhere</a:t>
            </a:r>
            <a:r>
              <a:rPr lang="en-US" sz="2000" b="1" dirty="0">
                <a:solidFill>
                  <a:srgbClr val="0070C0"/>
                </a:solidFill>
              </a:rPr>
              <a:t>,</a:t>
            </a:r>
            <a:r>
              <a:rPr lang="en-US" sz="2000" b="1" dirty="0">
                <a:solidFill>
                  <a:schemeClr val="accent2">
                    <a:lumMod val="50000"/>
                  </a:schemeClr>
                </a:solidFill>
              </a:rPr>
              <a:t> </a:t>
            </a:r>
            <a:r>
              <a:rPr lang="en-US" sz="2000" b="1" dirty="0"/>
              <a:t>maintaining  high levels of safety and environmental </a:t>
            </a:r>
            <a:r>
              <a:rPr lang="en-US" sz="2000" b="1" dirty="0" smtClean="0"/>
              <a:t>protection.</a:t>
            </a:r>
            <a:endParaRPr lang="en-US" sz="2000" b="1" dirty="0">
              <a:solidFill>
                <a:srgbClr val="00B050"/>
              </a:solidFill>
            </a:endParaRPr>
          </a:p>
          <a:p>
            <a:endParaRPr lang="en-US" dirty="0"/>
          </a:p>
        </p:txBody>
      </p:sp>
      <p:sp>
        <p:nvSpPr>
          <p:cNvPr id="10" name="TextBox 9"/>
          <p:cNvSpPr txBox="1"/>
          <p:nvPr/>
        </p:nvSpPr>
        <p:spPr>
          <a:xfrm>
            <a:off x="5287726" y="2788608"/>
            <a:ext cx="3703874" cy="1015663"/>
          </a:xfrm>
          <a:prstGeom prst="rect">
            <a:avLst/>
          </a:prstGeom>
          <a:noFill/>
        </p:spPr>
        <p:txBody>
          <a:bodyPr wrap="square" rtlCol="0">
            <a:spAutoFit/>
          </a:bodyPr>
          <a:lstStyle/>
          <a:p>
            <a:pPr>
              <a:spcAft>
                <a:spcPts val="600"/>
              </a:spcAft>
            </a:pPr>
            <a:r>
              <a:rPr lang="en-US" sz="2000" b="1" dirty="0" smtClean="0"/>
              <a:t>Global </a:t>
            </a:r>
            <a:r>
              <a:rPr lang="en-US" sz="2000" b="1" dirty="0"/>
              <a:t>automakers build and sell in markets across the world, promoting trade and </a:t>
            </a:r>
            <a:r>
              <a:rPr lang="en-US" sz="2000" b="1" dirty="0" smtClean="0"/>
              <a:t>investment</a:t>
            </a:r>
            <a:endParaRPr lang="en-US" sz="2000" b="1" dirty="0"/>
          </a:p>
        </p:txBody>
      </p:sp>
      <p:sp>
        <p:nvSpPr>
          <p:cNvPr id="12" name="TextBox 11"/>
          <p:cNvSpPr txBox="1"/>
          <p:nvPr/>
        </p:nvSpPr>
        <p:spPr>
          <a:xfrm>
            <a:off x="457200" y="1524000"/>
            <a:ext cx="8229600" cy="830997"/>
          </a:xfrm>
          <a:prstGeom prst="rect">
            <a:avLst/>
          </a:prstGeom>
          <a:noFill/>
        </p:spPr>
        <p:txBody>
          <a:bodyPr wrap="square" rtlCol="0">
            <a:spAutoFit/>
          </a:bodyPr>
          <a:lstStyle/>
          <a:p>
            <a:pPr algn="ctr"/>
            <a:r>
              <a:rPr lang="en-US" sz="2400" b="1" dirty="0"/>
              <a:t>We live in an increasingly interrelated and integrated world</a:t>
            </a:r>
          </a:p>
          <a:p>
            <a:pPr algn="ctr"/>
            <a:endParaRPr lang="en-US" sz="2400" b="1" dirty="0"/>
          </a:p>
        </p:txBody>
      </p:sp>
    </p:spTree>
    <p:extLst>
      <p:ext uri="{BB962C8B-B14F-4D97-AF65-F5344CB8AC3E}">
        <p14:creationId xmlns:p14="http://schemas.microsoft.com/office/powerpoint/2010/main" val="61622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sz="6000" b="1" dirty="0" smtClean="0">
                <a:solidFill>
                  <a:srgbClr val="0070C0"/>
                </a:solidFill>
              </a:rPr>
              <a:t>Thank You</a:t>
            </a:r>
            <a:br>
              <a:rPr lang="en-US" sz="6000" b="1" dirty="0" smtClean="0">
                <a:solidFill>
                  <a:srgbClr val="0070C0"/>
                </a:solidFill>
              </a:rPr>
            </a:br>
            <a:r>
              <a:rPr lang="en-US" sz="6000" b="1" dirty="0" smtClean="0">
                <a:solidFill>
                  <a:srgbClr val="0070C0"/>
                </a:solidFill>
              </a:rPr>
              <a:t>  </a:t>
            </a:r>
            <a:br>
              <a:rPr lang="en-US" sz="6000" b="1" dirty="0" smtClean="0">
                <a:solidFill>
                  <a:srgbClr val="0070C0"/>
                </a:solidFill>
              </a:rPr>
            </a:br>
            <a:r>
              <a:rPr lang="en-US" sz="4900" b="1" dirty="0" smtClean="0">
                <a:solidFill>
                  <a:srgbClr val="00B050"/>
                </a:solidFill>
              </a:rPr>
              <a:t>? Questions ?</a:t>
            </a:r>
            <a:endParaRPr lang="en-US" sz="4900" b="1" dirty="0">
              <a:solidFill>
                <a:srgbClr val="00B050"/>
              </a:solidFill>
            </a:endParaRPr>
          </a:p>
        </p:txBody>
      </p:sp>
      <p:sp>
        <p:nvSpPr>
          <p:cNvPr id="4" name="Slide Number Placeholder 3"/>
          <p:cNvSpPr>
            <a:spLocks noGrp="1"/>
          </p:cNvSpPr>
          <p:nvPr>
            <p:ph type="sldNum" sz="quarter" idx="12"/>
          </p:nvPr>
        </p:nvSpPr>
        <p:spPr/>
        <p:txBody>
          <a:bodyPr/>
          <a:lstStyle/>
          <a:p>
            <a:fld id="{24BF8D79-A555-468A-8A59-EC3C8B73D9FB}" type="slidenum">
              <a:rPr lang="en-US" smtClean="0"/>
              <a:t>20</a:t>
            </a:fld>
            <a:endParaRPr lang="en-US"/>
          </a:p>
        </p:txBody>
      </p:sp>
    </p:spTree>
    <p:extLst>
      <p:ext uri="{BB962C8B-B14F-4D97-AF65-F5344CB8AC3E}">
        <p14:creationId xmlns:p14="http://schemas.microsoft.com/office/powerpoint/2010/main" val="471600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b="1" dirty="0" smtClean="0"/>
              <a:t>BACKUP SLIDES</a:t>
            </a:r>
            <a:endParaRPr lang="en-US" b="1" dirty="0"/>
          </a:p>
        </p:txBody>
      </p:sp>
      <p:sp>
        <p:nvSpPr>
          <p:cNvPr id="3" name="Slide Number Placeholder 2"/>
          <p:cNvSpPr>
            <a:spLocks noGrp="1"/>
          </p:cNvSpPr>
          <p:nvPr>
            <p:ph type="sldNum" sz="quarter" idx="12"/>
          </p:nvPr>
        </p:nvSpPr>
        <p:spPr/>
        <p:txBody>
          <a:bodyPr/>
          <a:lstStyle/>
          <a:p>
            <a:fld id="{24BF8D79-A555-468A-8A59-EC3C8B73D9FB}" type="slidenum">
              <a:rPr lang="en-US" smtClean="0"/>
              <a:t>21</a:t>
            </a:fld>
            <a:endParaRPr lang="en-US"/>
          </a:p>
        </p:txBody>
      </p:sp>
    </p:spTree>
    <p:extLst>
      <p:ext uri="{BB962C8B-B14F-4D97-AF65-F5344CB8AC3E}">
        <p14:creationId xmlns:p14="http://schemas.microsoft.com/office/powerpoint/2010/main" val="1477395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dirty="0">
                <a:solidFill>
                  <a:srgbClr val="0070C0"/>
                </a:solidFill>
              </a:rPr>
              <a:t>Comparable Crash Avoidance</a:t>
            </a:r>
            <a:br>
              <a:rPr lang="en-US" altLang="en-US" sz="3600" dirty="0">
                <a:solidFill>
                  <a:srgbClr val="0070C0"/>
                </a:solidFill>
              </a:rPr>
            </a:br>
            <a:r>
              <a:rPr lang="en-US" altLang="en-US" sz="3600" dirty="0">
                <a:solidFill>
                  <a:srgbClr val="0070C0"/>
                </a:solidFill>
              </a:rPr>
              <a:t>Safety </a:t>
            </a:r>
            <a:r>
              <a:rPr lang="en-US" altLang="en-US" sz="3600" dirty="0" smtClean="0">
                <a:solidFill>
                  <a:srgbClr val="0070C0"/>
                </a:solidFill>
              </a:rPr>
              <a:t>Regulations</a:t>
            </a:r>
            <a:endParaRPr lang="en-US" sz="3600" dirty="0">
              <a:solidFill>
                <a:srgbClr val="0070C0"/>
              </a:solidFill>
            </a:endParaRPr>
          </a:p>
        </p:txBody>
      </p:sp>
      <p:sp>
        <p:nvSpPr>
          <p:cNvPr id="3" name="Content Placeholder 2"/>
          <p:cNvSpPr>
            <a:spLocks noGrp="1"/>
          </p:cNvSpPr>
          <p:nvPr>
            <p:ph idx="1"/>
          </p:nvPr>
        </p:nvSpPr>
        <p:spPr>
          <a:xfrm>
            <a:off x="457200" y="5715000"/>
            <a:ext cx="8229600" cy="411163"/>
          </a:xfrm>
        </p:spPr>
        <p:txBody>
          <a:bodyPr>
            <a:normAutofit fontScale="77500" lnSpcReduction="20000"/>
          </a:bodyPr>
          <a:lstStyle/>
          <a:p>
            <a:pPr marL="0" indent="0">
              <a:buNone/>
            </a:pP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33176505"/>
              </p:ext>
            </p:extLst>
          </p:nvPr>
        </p:nvGraphicFramePr>
        <p:xfrm>
          <a:off x="304800" y="1447800"/>
          <a:ext cx="8369143" cy="5189220"/>
        </p:xfrm>
        <a:graphic>
          <a:graphicData uri="http://schemas.openxmlformats.org/drawingml/2006/table">
            <a:tbl>
              <a:tblPr firstRow="1" bandRow="1">
                <a:tableStyleId>{5C22544A-7EE6-4342-B048-85BDC9FD1C3A}</a:tableStyleId>
              </a:tblPr>
              <a:tblGrid>
                <a:gridCol w="4091581"/>
                <a:gridCol w="4277562"/>
              </a:tblGrid>
              <a:tr h="480779">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US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UN-ECE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 </a:t>
                      </a:r>
                      <a:endParaRPr lang="en-US" sz="1200" dirty="0">
                        <a:effectLst/>
                        <a:latin typeface="CG Times"/>
                        <a:ea typeface="Times New Roman"/>
                        <a:cs typeface="Times New Roman"/>
                      </a:endParaRPr>
                    </a:p>
                  </a:txBody>
                  <a:tcPr marL="68580" marR="68580" marT="0" marB="0"/>
                </a:tc>
              </a:tr>
              <a:tr h="248912">
                <a:tc>
                  <a:txBody>
                    <a:bodyPr/>
                    <a:lstStyle/>
                    <a:p>
                      <a:pPr marL="0" marR="0">
                        <a:spcBef>
                          <a:spcPts val="0"/>
                        </a:spcBef>
                        <a:spcAft>
                          <a:spcPts val="0"/>
                        </a:spcAft>
                      </a:pPr>
                      <a:r>
                        <a:rPr lang="en-US" sz="800" b="1" dirty="0">
                          <a:effectLst/>
                          <a:latin typeface="Arial"/>
                          <a:ea typeface="Times New Roman"/>
                          <a:cs typeface="Times New Roman"/>
                        </a:rPr>
                        <a:t>FMVSS No. 109</a:t>
                      </a:r>
                      <a:r>
                        <a:rPr lang="en-US" sz="800" dirty="0">
                          <a:effectLst/>
                          <a:latin typeface="Arial"/>
                          <a:ea typeface="Times New Roman"/>
                          <a:cs typeface="Times New Roman"/>
                        </a:rPr>
                        <a:t> - New Pneumatic Tires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Times New Roman"/>
                          <a:cs typeface="Times New Roman"/>
                        </a:rPr>
                        <a:t>R 30-</a:t>
                      </a:r>
                      <a:r>
                        <a:rPr lang="en-US" sz="800" dirty="0">
                          <a:effectLst/>
                          <a:latin typeface="Arial"/>
                          <a:ea typeface="Times New Roman"/>
                          <a:cs typeface="Times New Roman"/>
                        </a:rPr>
                        <a:t> Pneumatic Tires (Passenger Vehicle)</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54-</a:t>
                      </a:r>
                      <a:r>
                        <a:rPr lang="en-US" sz="800" dirty="0">
                          <a:effectLst/>
                          <a:latin typeface="Arial"/>
                          <a:ea typeface="Times New Roman"/>
                          <a:cs typeface="Times New Roman"/>
                        </a:rPr>
                        <a:t> Pneumatic Tires (Commercial Vehicles )</a:t>
                      </a:r>
                      <a:endParaRPr lang="en-US" sz="800" dirty="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111</a:t>
                      </a:r>
                      <a:r>
                        <a:rPr lang="en-US" sz="800" dirty="0">
                          <a:effectLst/>
                          <a:latin typeface="Arial"/>
                          <a:ea typeface="Times New Roman"/>
                          <a:cs typeface="Times New Roman"/>
                        </a:rPr>
                        <a:t> - Rearview Mirrors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Times New Roman"/>
                          <a:cs typeface="Times New Roman"/>
                        </a:rPr>
                        <a:t>R 46</a:t>
                      </a:r>
                      <a:r>
                        <a:rPr lang="en-US" sz="800" dirty="0">
                          <a:effectLst/>
                          <a:latin typeface="Arial"/>
                          <a:ea typeface="Times New Roman"/>
                          <a:cs typeface="Times New Roman"/>
                        </a:rPr>
                        <a:t>- Rear View Mirror</a:t>
                      </a:r>
                      <a:endParaRPr lang="en-US" sz="800" dirty="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114</a:t>
                      </a:r>
                      <a:r>
                        <a:rPr lang="en-US" sz="800" dirty="0">
                          <a:effectLst/>
                          <a:latin typeface="Arial"/>
                          <a:ea typeface="Times New Roman"/>
                          <a:cs typeface="Times New Roman"/>
                        </a:rPr>
                        <a:t> - Theft Protection</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18</a:t>
                      </a:r>
                      <a:r>
                        <a:rPr lang="en-US" sz="800">
                          <a:effectLst/>
                          <a:latin typeface="Arial"/>
                          <a:ea typeface="Times New Roman"/>
                          <a:cs typeface="Times New Roman"/>
                        </a:rPr>
                        <a:t>- Protection Against Unauthorized Use (M,N)</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118</a:t>
                      </a:r>
                      <a:r>
                        <a:rPr lang="en-US" sz="800" dirty="0">
                          <a:effectLst/>
                          <a:latin typeface="Arial"/>
                          <a:ea typeface="Times New Roman"/>
                          <a:cs typeface="Times New Roman"/>
                        </a:rPr>
                        <a:t> - Power-Operated Window, Partition, and Roof Panel Systems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21</a:t>
                      </a:r>
                      <a:r>
                        <a:rPr lang="en-US" sz="800">
                          <a:effectLst/>
                          <a:latin typeface="Arial"/>
                          <a:ea typeface="Times New Roman"/>
                          <a:cs typeface="Times New Roman"/>
                        </a:rPr>
                        <a:t>-Interior fittings</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124</a:t>
                      </a:r>
                      <a:r>
                        <a:rPr lang="en-US" sz="800" dirty="0">
                          <a:effectLst/>
                          <a:latin typeface="Arial"/>
                          <a:ea typeface="Times New Roman"/>
                          <a:cs typeface="Times New Roman"/>
                        </a:rPr>
                        <a:t> - Accelerator Control Systems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89</a:t>
                      </a:r>
                      <a:r>
                        <a:rPr lang="en-US" sz="800">
                          <a:effectLst/>
                          <a:latin typeface="Arial"/>
                          <a:ea typeface="Times New Roman"/>
                          <a:cs typeface="Times New Roman"/>
                        </a:rPr>
                        <a:t>-Speed limitation devices</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129</a:t>
                      </a:r>
                      <a:r>
                        <a:rPr lang="en-US" sz="800" dirty="0">
                          <a:effectLst/>
                          <a:latin typeface="Arial"/>
                          <a:ea typeface="Times New Roman"/>
                          <a:cs typeface="Times New Roman"/>
                        </a:rPr>
                        <a:t> - New Non-Pneumatic Tires for Passenger Cars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30</a:t>
                      </a:r>
                      <a:r>
                        <a:rPr lang="en-US" sz="800">
                          <a:effectLst/>
                          <a:latin typeface="Arial"/>
                          <a:ea typeface="Times New Roman"/>
                          <a:cs typeface="Times New Roman"/>
                        </a:rPr>
                        <a:t>- Pneumatic Tyres (Passenger Vehicle)</a:t>
                      </a:r>
                      <a:endParaRPr lang="en-US" sz="800">
                        <a:effectLst/>
                        <a:latin typeface="CG Times"/>
                        <a:ea typeface="Times New Roman"/>
                        <a:cs typeface="Times New Roman"/>
                      </a:endParaRPr>
                    </a:p>
                  </a:txBody>
                  <a:tcPr marL="68580" marR="68580" marT="0" marB="0"/>
                </a:tc>
              </a:tr>
              <a:tr h="282811">
                <a:tc>
                  <a:txBody>
                    <a:bodyPr/>
                    <a:lstStyle/>
                    <a:p>
                      <a:pPr marL="0" marR="0">
                        <a:spcBef>
                          <a:spcPts val="0"/>
                        </a:spcBef>
                        <a:spcAft>
                          <a:spcPts val="0"/>
                        </a:spcAft>
                      </a:pPr>
                      <a:r>
                        <a:rPr lang="en-US" sz="800" b="1" dirty="0">
                          <a:effectLst/>
                          <a:latin typeface="Arial"/>
                          <a:ea typeface="Times New Roman"/>
                          <a:cs typeface="Times New Roman"/>
                        </a:rPr>
                        <a:t>FMVSS No. 135</a:t>
                      </a:r>
                      <a:r>
                        <a:rPr lang="en-US" sz="800" dirty="0">
                          <a:effectLst/>
                          <a:latin typeface="Arial"/>
                          <a:ea typeface="Times New Roman"/>
                          <a:cs typeface="Times New Roman"/>
                        </a:rPr>
                        <a:t> - Light Vehicle Brake Systems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13-</a:t>
                      </a:r>
                      <a:r>
                        <a:rPr lang="en-US" sz="800">
                          <a:effectLst/>
                          <a:latin typeface="Arial"/>
                          <a:ea typeface="Times New Roman"/>
                          <a:cs typeface="Times New Roman"/>
                        </a:rPr>
                        <a:t> Braking System </a:t>
                      </a:r>
                      <a:endParaRPr lang="en-US" sz="800">
                        <a:effectLst/>
                        <a:latin typeface="CG Times"/>
                        <a:ea typeface="Times New Roman"/>
                        <a:cs typeface="Times New Roman"/>
                      </a:endParaRPr>
                    </a:p>
                    <a:p>
                      <a:pPr marL="0" marR="0">
                        <a:spcBef>
                          <a:spcPts val="0"/>
                        </a:spcBef>
                        <a:spcAft>
                          <a:spcPts val="0"/>
                        </a:spcAft>
                      </a:pPr>
                      <a:r>
                        <a:rPr lang="en-US" sz="800" b="1">
                          <a:effectLst/>
                          <a:latin typeface="Arial"/>
                          <a:ea typeface="Times New Roman"/>
                          <a:cs typeface="Times New Roman"/>
                        </a:rPr>
                        <a:t>R 13-H-</a:t>
                      </a:r>
                      <a:r>
                        <a:rPr lang="en-US" sz="800">
                          <a:effectLst/>
                          <a:latin typeface="Arial"/>
                          <a:ea typeface="Times New Roman"/>
                          <a:cs typeface="Times New Roman"/>
                        </a:rPr>
                        <a:t> Braking System (Passenger Car)</a:t>
                      </a:r>
                      <a:endParaRPr lang="en-US" sz="800">
                        <a:effectLst/>
                        <a:latin typeface="CG Times"/>
                        <a:ea typeface="Times New Roman"/>
                        <a:cs typeface="Times New Roman"/>
                      </a:endParaRPr>
                    </a:p>
                  </a:txBody>
                  <a:tcPr marL="68580" marR="68580" marT="0" marB="0"/>
                </a:tc>
              </a:tr>
              <a:tr h="212108">
                <a:tc>
                  <a:txBody>
                    <a:bodyPr/>
                    <a:lstStyle/>
                    <a:p>
                      <a:pPr marL="0" marR="0">
                        <a:spcBef>
                          <a:spcPts val="0"/>
                        </a:spcBef>
                        <a:spcAft>
                          <a:spcPts val="0"/>
                        </a:spcAft>
                      </a:pPr>
                      <a:r>
                        <a:rPr lang="en-US" sz="800" b="1" dirty="0">
                          <a:effectLst/>
                          <a:latin typeface="Arial"/>
                          <a:ea typeface="Calibri"/>
                          <a:cs typeface="Times New Roman"/>
                        </a:rPr>
                        <a:t>FMVSS No. 138</a:t>
                      </a:r>
                      <a:r>
                        <a:rPr lang="en-US" sz="800" dirty="0">
                          <a:effectLst/>
                          <a:latin typeface="Arial"/>
                          <a:ea typeface="Calibri"/>
                          <a:cs typeface="Times New Roman"/>
                        </a:rPr>
                        <a:t> – Tire Pressure Monitoring System</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Calibri"/>
                          <a:cs typeface="Times New Roman"/>
                        </a:rPr>
                        <a:t>R 64</a:t>
                      </a:r>
                      <a:r>
                        <a:rPr lang="en-US" sz="800">
                          <a:effectLst/>
                          <a:latin typeface="Arial"/>
                          <a:ea typeface="Calibri"/>
                          <a:cs typeface="Times New Roman"/>
                        </a:rPr>
                        <a:t>- tires- temp use or spare</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Calibri"/>
                          <a:cs typeface="Times New Roman"/>
                        </a:rPr>
                        <a:t>FMVSS No. 139</a:t>
                      </a:r>
                      <a:r>
                        <a:rPr lang="en-US" sz="800" dirty="0">
                          <a:effectLst/>
                          <a:latin typeface="Arial"/>
                          <a:ea typeface="Calibri"/>
                          <a:cs typeface="Times New Roman"/>
                        </a:rPr>
                        <a:t> – New Pneumatic Radial Tires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117</a:t>
                      </a:r>
                      <a:r>
                        <a:rPr lang="en-US" sz="800" dirty="0">
                          <a:effectLst/>
                          <a:latin typeface="Arial"/>
                          <a:ea typeface="Calibri"/>
                          <a:cs typeface="Times New Roman"/>
                        </a:rPr>
                        <a:t>-tires noise and wet grip</a:t>
                      </a:r>
                      <a:endParaRPr lang="en-US" sz="800" dirty="0">
                        <a:effectLst/>
                        <a:latin typeface="CG Times"/>
                        <a:ea typeface="Times New Roman"/>
                        <a:cs typeface="Times New Roman"/>
                      </a:endParaRPr>
                    </a:p>
                  </a:txBody>
                  <a:tcPr marL="68580" marR="68580" marT="0" marB="0"/>
                </a:tc>
              </a:tr>
              <a:tr h="318163">
                <a:tc>
                  <a:txBody>
                    <a:bodyPr/>
                    <a:lstStyle/>
                    <a:p>
                      <a:pPr marL="0" marR="0">
                        <a:spcBef>
                          <a:spcPts val="0"/>
                        </a:spcBef>
                        <a:spcAft>
                          <a:spcPts val="0"/>
                        </a:spcAft>
                      </a:pPr>
                      <a:endParaRPr lang="en-US" sz="800" b="1" dirty="0" smtClean="0">
                        <a:effectLst/>
                        <a:latin typeface="Arial"/>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FMVSS </a:t>
                      </a:r>
                      <a:r>
                        <a:rPr lang="en-US" sz="800" b="1" dirty="0">
                          <a:effectLst/>
                          <a:latin typeface="Arial"/>
                          <a:ea typeface="Times New Roman"/>
                          <a:cs typeface="Times New Roman"/>
                        </a:rPr>
                        <a:t>No. 101</a:t>
                      </a:r>
                      <a:r>
                        <a:rPr lang="en-US" sz="800" dirty="0">
                          <a:effectLst/>
                          <a:latin typeface="Arial"/>
                          <a:ea typeface="Times New Roman"/>
                          <a:cs typeface="Times New Roman"/>
                        </a:rPr>
                        <a:t> - Controls and Displays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endParaRPr lang="en-US" sz="800" b="1" dirty="0" smtClean="0">
                        <a:effectLst/>
                        <a:latin typeface="Arial"/>
                        <a:ea typeface="Calibri"/>
                        <a:cs typeface="Times New Roman"/>
                      </a:endParaRPr>
                    </a:p>
                    <a:p>
                      <a:pPr marL="0" marR="0">
                        <a:spcBef>
                          <a:spcPts val="0"/>
                        </a:spcBef>
                        <a:spcAft>
                          <a:spcPts val="0"/>
                        </a:spcAft>
                      </a:pPr>
                      <a:r>
                        <a:rPr lang="en-US" sz="800" b="1" dirty="0" smtClean="0">
                          <a:effectLst/>
                          <a:latin typeface="Arial"/>
                          <a:ea typeface="Calibri"/>
                          <a:cs typeface="Times New Roman"/>
                        </a:rPr>
                        <a:t>R </a:t>
                      </a:r>
                      <a:r>
                        <a:rPr lang="en-US" sz="800" b="1" dirty="0">
                          <a:effectLst/>
                          <a:latin typeface="Arial"/>
                          <a:ea typeface="Calibri"/>
                          <a:cs typeface="Times New Roman"/>
                        </a:rPr>
                        <a:t>39</a:t>
                      </a:r>
                      <a:r>
                        <a:rPr lang="en-US" sz="800" dirty="0">
                          <a:effectLst/>
                          <a:latin typeface="Arial"/>
                          <a:ea typeface="Calibri"/>
                          <a:cs typeface="Times New Roman"/>
                        </a:rPr>
                        <a:t>-Speedometer</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121</a:t>
                      </a:r>
                      <a:r>
                        <a:rPr lang="en-US" sz="800" dirty="0">
                          <a:effectLst/>
                          <a:latin typeface="Arial"/>
                          <a:ea typeface="Calibri"/>
                          <a:cs typeface="Times New Roman"/>
                        </a:rPr>
                        <a:t>-</a:t>
                      </a:r>
                      <a:r>
                        <a:rPr lang="en-US" sz="800" dirty="0">
                          <a:effectLst/>
                          <a:latin typeface="Arial"/>
                          <a:ea typeface="Times New Roman"/>
                          <a:cs typeface="Times New Roman"/>
                        </a:rPr>
                        <a:t> Hand controls, tell-tales and indicators</a:t>
                      </a:r>
                      <a:endParaRPr lang="en-US" sz="800" dirty="0">
                        <a:effectLst/>
                        <a:latin typeface="CG Times"/>
                        <a:ea typeface="Times New Roman"/>
                        <a:cs typeface="Times New Roman"/>
                      </a:endParaRPr>
                    </a:p>
                  </a:txBody>
                  <a:tcPr marL="68580" marR="68580" marT="0" marB="0"/>
                </a:tc>
              </a:tr>
              <a:tr h="212108">
                <a:tc>
                  <a:txBody>
                    <a:bodyPr/>
                    <a:lstStyle/>
                    <a:p>
                      <a:pPr marL="0" marR="0">
                        <a:spcBef>
                          <a:spcPts val="0"/>
                        </a:spcBef>
                        <a:spcAft>
                          <a:spcPts val="0"/>
                        </a:spcAft>
                      </a:pPr>
                      <a:r>
                        <a:rPr lang="en-US" sz="800" b="1" dirty="0">
                          <a:effectLst/>
                          <a:latin typeface="Arial"/>
                          <a:ea typeface="Times New Roman"/>
                          <a:cs typeface="Times New Roman"/>
                        </a:rPr>
                        <a:t>FMVSS No. 102</a:t>
                      </a:r>
                      <a:r>
                        <a:rPr lang="en-US" sz="800" dirty="0">
                          <a:effectLst/>
                          <a:latin typeface="Arial"/>
                          <a:ea typeface="Times New Roman"/>
                          <a:cs typeface="Times New Roman"/>
                        </a:rPr>
                        <a:t> - Transmission Shift Lever Sequence, Starter Interlock, and Transmission Braking Effect</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35</a:t>
                      </a:r>
                      <a:r>
                        <a:rPr lang="en-US" sz="800" dirty="0">
                          <a:effectLst/>
                          <a:latin typeface="Arial"/>
                          <a:ea typeface="Calibri"/>
                          <a:cs typeface="Times New Roman"/>
                        </a:rPr>
                        <a:t>- Foot Controls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116</a:t>
                      </a:r>
                      <a:r>
                        <a:rPr lang="en-US" sz="800" dirty="0">
                          <a:effectLst/>
                          <a:latin typeface="Arial"/>
                          <a:ea typeface="Calibri"/>
                          <a:cs typeface="Times New Roman"/>
                        </a:rPr>
                        <a:t>-</a:t>
                      </a:r>
                      <a:r>
                        <a:rPr lang="en-US" sz="800" dirty="0">
                          <a:effectLst/>
                          <a:latin typeface="Arial"/>
                          <a:ea typeface="Times New Roman"/>
                          <a:cs typeface="Times New Roman"/>
                        </a:rPr>
                        <a:t> Unauthorized use (anti-theft &amp; alarm systems)</a:t>
                      </a:r>
                      <a:endParaRPr lang="en-US" sz="800" dirty="0">
                        <a:effectLst/>
                        <a:latin typeface="CG Times"/>
                        <a:ea typeface="Times New Roman"/>
                        <a:cs typeface="Times New Roman"/>
                      </a:endParaRPr>
                    </a:p>
                  </a:txBody>
                  <a:tcPr marL="68580" marR="68580" marT="0" marB="0"/>
                </a:tc>
              </a:tr>
              <a:tr h="2499673">
                <a:tc>
                  <a:txBody>
                    <a:bodyPr/>
                    <a:lstStyle/>
                    <a:p>
                      <a:pPr marL="0" marR="0">
                        <a:spcBef>
                          <a:spcPts val="0"/>
                        </a:spcBef>
                        <a:spcAft>
                          <a:spcPts val="0"/>
                        </a:spcAft>
                      </a:pPr>
                      <a:r>
                        <a:rPr lang="en-US" sz="800" b="1" dirty="0">
                          <a:effectLst/>
                          <a:latin typeface="Arial"/>
                          <a:ea typeface="Times New Roman"/>
                          <a:cs typeface="Times New Roman"/>
                        </a:rPr>
                        <a:t>FMVSS No. 108</a:t>
                      </a:r>
                      <a:r>
                        <a:rPr lang="en-US" sz="800" dirty="0">
                          <a:effectLst/>
                          <a:latin typeface="Arial"/>
                          <a:ea typeface="Times New Roman"/>
                          <a:cs typeface="Times New Roman"/>
                        </a:rPr>
                        <a:t> - Lamps, Reflective Devices, and Associated </a:t>
                      </a:r>
                      <a:r>
                        <a:rPr lang="en-US" sz="800" dirty="0" smtClean="0">
                          <a:effectLst/>
                          <a:latin typeface="Arial"/>
                          <a:ea typeface="Times New Roman"/>
                          <a:cs typeface="Times New Roman"/>
                        </a:rPr>
                        <a:t>Equipment</a:t>
                      </a:r>
                    </a:p>
                    <a:p>
                      <a:pPr marL="0" marR="0">
                        <a:spcBef>
                          <a:spcPts val="0"/>
                        </a:spcBef>
                        <a:spcAft>
                          <a:spcPts val="0"/>
                        </a:spcAft>
                      </a:pPr>
                      <a:endParaRPr lang="en-US" sz="800" dirty="0" smtClean="0">
                        <a:effectLst/>
                        <a:latin typeface="Arial"/>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Includes requirements for:</a:t>
                      </a:r>
                    </a:p>
                    <a:p>
                      <a:pPr marL="0" marR="0">
                        <a:spcBef>
                          <a:spcPts val="0"/>
                        </a:spcBef>
                        <a:spcAft>
                          <a:spcPts val="0"/>
                        </a:spcAft>
                      </a:pPr>
                      <a:endParaRPr lang="en-US" sz="800" dirty="0" smtClean="0">
                        <a:effectLst/>
                        <a:latin typeface="Arial"/>
                        <a:ea typeface="Times New Roman"/>
                        <a:cs typeface="Times New Roman"/>
                      </a:endParaRPr>
                    </a:p>
                    <a:p>
                      <a:pPr marL="0" marR="0">
                        <a:spcBef>
                          <a:spcPts val="0"/>
                        </a:spcBef>
                        <a:spcAft>
                          <a:spcPts val="0"/>
                        </a:spcAft>
                      </a:pPr>
                      <a:r>
                        <a:rPr lang="en-US" sz="800" dirty="0" smtClean="0">
                          <a:effectLst/>
                          <a:latin typeface="Arial"/>
                          <a:ea typeface="Calibri"/>
                          <a:cs typeface="Times New Roman"/>
                        </a:rPr>
                        <a:t>Headlamps</a:t>
                      </a:r>
                    </a:p>
                    <a:p>
                      <a:pPr marL="0" marR="0">
                        <a:spcBef>
                          <a:spcPts val="0"/>
                        </a:spcBef>
                        <a:spcAft>
                          <a:spcPts val="0"/>
                        </a:spcAft>
                      </a:pPr>
                      <a:r>
                        <a:rPr lang="en-US" sz="800" dirty="0" smtClean="0">
                          <a:effectLst/>
                          <a:latin typeface="Arial"/>
                          <a:ea typeface="Calibri"/>
                          <a:cs typeface="Times New Roman"/>
                        </a:rPr>
                        <a:t>Reflecting devices</a:t>
                      </a:r>
                      <a:endParaRPr lang="en-US" sz="800" dirty="0" smtClean="0">
                        <a:effectLst/>
                        <a:latin typeface="CG Times"/>
                        <a:ea typeface="Calibri"/>
                        <a:cs typeface="Times New Roman"/>
                      </a:endParaRPr>
                    </a:p>
                    <a:p>
                      <a:pPr marL="0" marR="0">
                        <a:spcBef>
                          <a:spcPts val="0"/>
                        </a:spcBef>
                        <a:spcAft>
                          <a:spcPts val="0"/>
                        </a:spcAft>
                      </a:pPr>
                      <a:r>
                        <a:rPr lang="en-US" sz="800" dirty="0" smtClean="0">
                          <a:effectLst/>
                          <a:latin typeface="Arial"/>
                          <a:ea typeface="Times New Roman"/>
                          <a:cs typeface="Times New Roman"/>
                        </a:rPr>
                        <a:t>Rear license Plate Lamps</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Direction Indicators </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Front and Rear Position Lamps</a:t>
                      </a:r>
                    </a:p>
                    <a:p>
                      <a:pPr marL="0" marR="0">
                        <a:spcBef>
                          <a:spcPts val="0"/>
                        </a:spcBef>
                        <a:spcAft>
                          <a:spcPts val="0"/>
                        </a:spcAft>
                      </a:pPr>
                      <a:r>
                        <a:rPr lang="en-US" sz="800" dirty="0" smtClean="0">
                          <a:effectLst/>
                          <a:latin typeface="Arial"/>
                          <a:ea typeface="Times New Roman"/>
                          <a:cs typeface="Times New Roman"/>
                        </a:rPr>
                        <a:t>Stop Lamps, End-outline Marker</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Reversing Lamps</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Installation of Lightings</a:t>
                      </a:r>
                      <a:endParaRPr lang="en-US" sz="800" b="1" dirty="0" smtClean="0">
                        <a:effectLst/>
                        <a:latin typeface="Arial"/>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Side-marker Lamps</a:t>
                      </a:r>
                      <a:endParaRPr lang="en-US" sz="800" dirty="0" smtClean="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smtClean="0">
                          <a:effectLst/>
                          <a:latin typeface="Arial"/>
                          <a:ea typeface="Calibri"/>
                          <a:cs typeface="Times New Roman"/>
                        </a:rPr>
                        <a:t>R 1 ,2, 5</a:t>
                      </a:r>
                      <a:r>
                        <a:rPr lang="en-US" sz="800" b="1" baseline="0" dirty="0" smtClean="0">
                          <a:effectLst/>
                          <a:latin typeface="Arial"/>
                          <a:ea typeface="Calibri"/>
                          <a:cs typeface="Times New Roman"/>
                        </a:rPr>
                        <a:t>, 113 </a:t>
                      </a:r>
                      <a:r>
                        <a:rPr lang="en-US" sz="800" dirty="0" smtClean="0">
                          <a:effectLst/>
                          <a:latin typeface="Arial"/>
                          <a:ea typeface="Calibri"/>
                          <a:cs typeface="Times New Roman"/>
                        </a:rPr>
                        <a:t>- </a:t>
                      </a:r>
                      <a:r>
                        <a:rPr lang="en-US" sz="800" dirty="0">
                          <a:effectLst/>
                          <a:latin typeface="Arial"/>
                          <a:ea typeface="Calibri"/>
                          <a:cs typeface="Times New Roman"/>
                        </a:rPr>
                        <a:t>Asymmetric headlamps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Calibri"/>
                          <a:cs typeface="Times New Roman"/>
                        </a:rPr>
                        <a:t>R </a:t>
                      </a:r>
                      <a:r>
                        <a:rPr lang="en-US" sz="800" b="1" dirty="0">
                          <a:effectLst/>
                          <a:latin typeface="Arial"/>
                          <a:ea typeface="Calibri"/>
                          <a:cs typeface="Times New Roman"/>
                        </a:rPr>
                        <a:t>3</a:t>
                      </a:r>
                      <a:r>
                        <a:rPr lang="en-US" sz="800" dirty="0">
                          <a:effectLst/>
                          <a:latin typeface="Arial"/>
                          <a:ea typeface="Calibri"/>
                          <a:cs typeface="Times New Roman"/>
                        </a:rPr>
                        <a:t>- Retro reflecting devices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4-</a:t>
                      </a:r>
                      <a:r>
                        <a:rPr lang="en-US" sz="800" dirty="0">
                          <a:effectLst/>
                          <a:latin typeface="Arial"/>
                          <a:ea typeface="Times New Roman"/>
                          <a:cs typeface="Times New Roman"/>
                        </a:rPr>
                        <a:t> Rear Registration Plate 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6-</a:t>
                      </a:r>
                      <a:r>
                        <a:rPr lang="en-US" sz="800" dirty="0">
                          <a:effectLst/>
                          <a:latin typeface="Arial"/>
                          <a:ea typeface="Times New Roman"/>
                          <a:cs typeface="Times New Roman"/>
                        </a:rPr>
                        <a:t> Direction Indicators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7-</a:t>
                      </a:r>
                      <a:r>
                        <a:rPr lang="en-US" sz="800" dirty="0">
                          <a:effectLst/>
                          <a:latin typeface="Arial"/>
                          <a:ea typeface="Times New Roman"/>
                          <a:cs typeface="Times New Roman"/>
                        </a:rPr>
                        <a:t> Front and Rear Position Lamps, Stop Lamps, End-outline Marker</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a:t>
                      </a:r>
                      <a:r>
                        <a:rPr lang="en-US" sz="800" b="1" dirty="0" smtClean="0">
                          <a:effectLst/>
                          <a:latin typeface="Arial"/>
                          <a:ea typeface="Times New Roman"/>
                          <a:cs typeface="Times New Roman"/>
                        </a:rPr>
                        <a:t>8, 20, 31-</a:t>
                      </a:r>
                      <a:r>
                        <a:rPr lang="en-US" sz="800" dirty="0" smtClean="0">
                          <a:effectLst/>
                          <a:latin typeface="Arial"/>
                          <a:ea typeface="Times New Roman"/>
                          <a:cs typeface="Times New Roman"/>
                        </a:rPr>
                        <a:t> </a:t>
                      </a:r>
                      <a:r>
                        <a:rPr lang="en-US" sz="800" dirty="0">
                          <a:effectLst/>
                          <a:latin typeface="Arial"/>
                          <a:ea typeface="Times New Roman"/>
                          <a:cs typeface="Times New Roman"/>
                        </a:rPr>
                        <a:t>Halogen Headlamps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a:t>
                      </a:r>
                      <a:r>
                        <a:rPr lang="en-US" sz="800" b="1" dirty="0" smtClean="0">
                          <a:effectLst/>
                          <a:latin typeface="Arial"/>
                          <a:ea typeface="Times New Roman"/>
                          <a:cs typeface="Times New Roman"/>
                        </a:rPr>
                        <a:t>19, 38 -</a:t>
                      </a:r>
                      <a:r>
                        <a:rPr lang="en-US" sz="800" dirty="0" smtClean="0">
                          <a:effectLst/>
                          <a:latin typeface="Arial"/>
                          <a:ea typeface="Times New Roman"/>
                          <a:cs typeface="Times New Roman"/>
                        </a:rPr>
                        <a:t> </a:t>
                      </a:r>
                      <a:r>
                        <a:rPr lang="en-US" sz="800" dirty="0">
                          <a:effectLst/>
                          <a:latin typeface="Arial"/>
                          <a:ea typeface="Times New Roman"/>
                          <a:cs typeface="Times New Roman"/>
                        </a:rPr>
                        <a:t>Front </a:t>
                      </a:r>
                      <a:r>
                        <a:rPr lang="en-US" sz="800" dirty="0" smtClean="0">
                          <a:effectLst/>
                          <a:latin typeface="Arial"/>
                          <a:ea typeface="Times New Roman"/>
                          <a:cs typeface="Times New Roman"/>
                        </a:rPr>
                        <a:t> and Rear Fog </a:t>
                      </a:r>
                      <a:r>
                        <a:rPr lang="en-US" sz="800" dirty="0">
                          <a:effectLst/>
                          <a:latin typeface="Arial"/>
                          <a:ea typeface="Times New Roman"/>
                          <a:cs typeface="Times New Roman"/>
                        </a:rPr>
                        <a:t>Lamps </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23-</a:t>
                      </a:r>
                      <a:r>
                        <a:rPr lang="en-US" sz="800" dirty="0">
                          <a:effectLst/>
                          <a:latin typeface="Arial"/>
                          <a:ea typeface="Times New Roman"/>
                          <a:cs typeface="Times New Roman"/>
                        </a:rPr>
                        <a:t> Reversing 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37-</a:t>
                      </a:r>
                      <a:r>
                        <a:rPr lang="en-US" sz="800" dirty="0">
                          <a:effectLst/>
                          <a:latin typeface="Arial"/>
                          <a:ea typeface="Times New Roman"/>
                          <a:cs typeface="Times New Roman"/>
                        </a:rPr>
                        <a:t> Filament Lamps </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45-</a:t>
                      </a:r>
                      <a:r>
                        <a:rPr lang="en-US" sz="800" dirty="0">
                          <a:effectLst/>
                          <a:latin typeface="Arial"/>
                          <a:ea typeface="Times New Roman"/>
                          <a:cs typeface="Times New Roman"/>
                        </a:rPr>
                        <a:t>Headlamp Cleaners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48-</a:t>
                      </a:r>
                      <a:r>
                        <a:rPr lang="en-US" sz="800" dirty="0">
                          <a:effectLst/>
                          <a:latin typeface="Arial"/>
                          <a:ea typeface="Times New Roman"/>
                          <a:cs typeface="Times New Roman"/>
                        </a:rPr>
                        <a:t> Installation of Lightings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77-</a:t>
                      </a:r>
                      <a:r>
                        <a:rPr lang="en-US" sz="800" dirty="0">
                          <a:effectLst/>
                          <a:latin typeface="Arial"/>
                          <a:ea typeface="Times New Roman"/>
                          <a:cs typeface="Times New Roman"/>
                        </a:rPr>
                        <a:t> Parking 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87-</a:t>
                      </a:r>
                      <a:r>
                        <a:rPr lang="en-US" sz="800" dirty="0">
                          <a:effectLst/>
                          <a:latin typeface="Arial"/>
                          <a:ea typeface="Calibri"/>
                          <a:cs typeface="Times New Roman"/>
                        </a:rPr>
                        <a:t> Daytime  running  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91-</a:t>
                      </a:r>
                      <a:r>
                        <a:rPr lang="en-US" sz="800" dirty="0">
                          <a:effectLst/>
                          <a:latin typeface="Arial"/>
                          <a:ea typeface="Times New Roman"/>
                          <a:cs typeface="Times New Roman"/>
                        </a:rPr>
                        <a:t> Side-marker 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a:t>
                      </a:r>
                      <a:r>
                        <a:rPr lang="en-US" sz="800" b="1" dirty="0" smtClean="0">
                          <a:effectLst/>
                          <a:latin typeface="Arial"/>
                          <a:ea typeface="Times New Roman"/>
                          <a:cs typeface="Times New Roman"/>
                        </a:rPr>
                        <a:t>98, 99-</a:t>
                      </a:r>
                      <a:r>
                        <a:rPr lang="en-US" sz="800" dirty="0" smtClean="0">
                          <a:effectLst/>
                          <a:latin typeface="Arial"/>
                          <a:ea typeface="Times New Roman"/>
                          <a:cs typeface="Times New Roman"/>
                        </a:rPr>
                        <a:t> </a:t>
                      </a:r>
                      <a:r>
                        <a:rPr lang="en-US" sz="800" dirty="0">
                          <a:effectLst/>
                          <a:latin typeface="Arial"/>
                          <a:ea typeface="Times New Roman"/>
                          <a:cs typeface="Times New Roman"/>
                        </a:rPr>
                        <a:t>Gas-Discharge Headlamps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Calibri"/>
                          <a:cs typeface="Times New Roman"/>
                        </a:rPr>
                        <a:t>R </a:t>
                      </a:r>
                      <a:r>
                        <a:rPr lang="en-US" sz="800" b="1" dirty="0">
                          <a:effectLst/>
                          <a:latin typeface="Arial"/>
                          <a:ea typeface="Calibri"/>
                          <a:cs typeface="Times New Roman"/>
                        </a:rPr>
                        <a:t>104-</a:t>
                      </a:r>
                      <a:r>
                        <a:rPr lang="en-US" sz="800" dirty="0">
                          <a:effectLst/>
                          <a:latin typeface="Arial"/>
                          <a:ea typeface="Calibri"/>
                          <a:cs typeface="Times New Roman"/>
                        </a:rPr>
                        <a:t> Retro Reflective markings (</a:t>
                      </a:r>
                      <a:r>
                        <a:rPr lang="en-US" sz="800" dirty="0" err="1">
                          <a:effectLst/>
                          <a:latin typeface="Arial"/>
                          <a:ea typeface="Calibri"/>
                          <a:cs typeface="Times New Roman"/>
                        </a:rPr>
                        <a:t>hvy</a:t>
                      </a:r>
                      <a:r>
                        <a:rPr lang="en-US" sz="800" dirty="0">
                          <a:effectLst/>
                          <a:latin typeface="Arial"/>
                          <a:ea typeface="Calibri"/>
                          <a:cs typeface="Times New Roman"/>
                        </a:rPr>
                        <a:t> &amp; long </a:t>
                      </a:r>
                      <a:r>
                        <a:rPr lang="en-US" sz="800" dirty="0" err="1">
                          <a:effectLst/>
                          <a:latin typeface="Arial"/>
                          <a:ea typeface="Calibri"/>
                          <a:cs typeface="Times New Roman"/>
                        </a:rPr>
                        <a:t>veh</a:t>
                      </a:r>
                      <a:r>
                        <a:rPr lang="en-US" sz="800" dirty="0">
                          <a:effectLst/>
                          <a:latin typeface="Arial"/>
                          <a:ea typeface="Calibri"/>
                          <a:cs typeface="Times New Roman"/>
                        </a:rPr>
                        <a:t>.)</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112-</a:t>
                      </a:r>
                      <a:r>
                        <a:rPr lang="en-US" sz="800" dirty="0">
                          <a:effectLst/>
                          <a:latin typeface="Arial"/>
                          <a:ea typeface="Times New Roman"/>
                          <a:cs typeface="Times New Roman"/>
                        </a:rPr>
                        <a:t> Headlamp</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119-</a:t>
                      </a:r>
                      <a:r>
                        <a:rPr lang="en-US" sz="800" dirty="0">
                          <a:effectLst/>
                          <a:latin typeface="Arial"/>
                          <a:ea typeface="Times New Roman"/>
                          <a:cs typeface="Times New Roman"/>
                        </a:rPr>
                        <a:t> Cornering lamps</a:t>
                      </a:r>
                      <a:r>
                        <a:rPr lang="en-US" sz="800" dirty="0">
                          <a:effectLst/>
                          <a:latin typeface="Arial"/>
                          <a:ea typeface="Calibri"/>
                          <a:cs typeface="Times New Roman"/>
                        </a:rPr>
                        <a:t>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123-</a:t>
                      </a:r>
                      <a:r>
                        <a:rPr lang="en-US" sz="800" dirty="0">
                          <a:effectLst/>
                          <a:latin typeface="Arial"/>
                          <a:ea typeface="Calibri"/>
                          <a:cs typeface="Times New Roman"/>
                        </a:rPr>
                        <a:t> Adaptive Front Lighting System</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128-</a:t>
                      </a:r>
                      <a:r>
                        <a:rPr lang="en-US" sz="800" dirty="0">
                          <a:effectLst/>
                          <a:latin typeface="Arial"/>
                          <a:ea typeface="Calibri"/>
                          <a:cs typeface="Times New Roman"/>
                        </a:rPr>
                        <a:t> Light Emitting Diode (LED light sources</a:t>
                      </a:r>
                      <a:endParaRPr lang="en-US" sz="800" dirty="0">
                        <a:effectLst/>
                        <a:latin typeface="CG Times"/>
                        <a:ea typeface="Times New Roman"/>
                        <a:cs typeface="Times New Roman"/>
                      </a:endParaRPr>
                    </a:p>
                  </a:txBody>
                  <a:tcPr marL="68580" marR="6858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0" y="694884"/>
            <a:ext cx="621329" cy="5007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304800"/>
            <a:ext cx="772644" cy="797117"/>
          </a:xfrm>
          <a:prstGeom prst="rect">
            <a:avLst/>
          </a:prstGeom>
        </p:spPr>
      </p:pic>
      <p:sp>
        <p:nvSpPr>
          <p:cNvPr id="13" name="Slide Number Placeholder 12"/>
          <p:cNvSpPr>
            <a:spLocks noGrp="1"/>
          </p:cNvSpPr>
          <p:nvPr>
            <p:ph type="sldNum" sz="quarter" idx="12"/>
          </p:nvPr>
        </p:nvSpPr>
        <p:spPr/>
        <p:txBody>
          <a:bodyPr/>
          <a:lstStyle/>
          <a:p>
            <a:fld id="{24BF8D79-A555-468A-8A59-EC3C8B73D9FB}" type="slidenum">
              <a:rPr lang="en-US" smtClean="0"/>
              <a:t>22</a:t>
            </a:fld>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845" y="601126"/>
            <a:ext cx="910246" cy="61456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309543"/>
            <a:ext cx="792374" cy="792374"/>
          </a:xfrm>
          <a:prstGeom prst="rect">
            <a:avLst/>
          </a:prstGeom>
        </p:spPr>
      </p:pic>
    </p:spTree>
    <p:extLst>
      <p:ext uri="{BB962C8B-B14F-4D97-AF65-F5344CB8AC3E}">
        <p14:creationId xmlns:p14="http://schemas.microsoft.com/office/powerpoint/2010/main" val="3106259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2">
            <a:schemeClr val="dk1"/>
          </a:lnRef>
          <a:fillRef idx="1">
            <a:schemeClr val="lt1"/>
          </a:fillRef>
          <a:effectRef idx="0">
            <a:schemeClr val="dk1"/>
          </a:effectRef>
          <a:fontRef idx="minor">
            <a:schemeClr val="dk1"/>
          </a:fontRef>
        </p:style>
        <p:txBody>
          <a:bodyPr>
            <a:noAutofit/>
          </a:bodyPr>
          <a:lstStyle/>
          <a:p>
            <a:pPr>
              <a:defRPr/>
            </a:pPr>
            <a:r>
              <a:rPr lang="en-US" sz="3600" kern="0" dirty="0" smtClean="0">
                <a:solidFill>
                  <a:srgbClr val="0070C0"/>
                </a:solidFill>
              </a:rPr>
              <a:t>Comparable Crash Worthiness </a:t>
            </a:r>
            <a:br>
              <a:rPr lang="en-US" sz="3600" kern="0" dirty="0" smtClean="0">
                <a:solidFill>
                  <a:srgbClr val="0070C0"/>
                </a:solidFill>
              </a:rPr>
            </a:br>
            <a:r>
              <a:rPr lang="en-US" sz="3600" kern="0" dirty="0" smtClean="0">
                <a:solidFill>
                  <a:srgbClr val="0070C0"/>
                </a:solidFill>
              </a:rPr>
              <a:t>Safety Regulations</a:t>
            </a:r>
            <a:endParaRPr lang="en-US" sz="3600" kern="0"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29590903"/>
              </p:ext>
            </p:extLst>
          </p:nvPr>
        </p:nvGraphicFramePr>
        <p:xfrm>
          <a:off x="283801" y="1555086"/>
          <a:ext cx="8382000" cy="4977729"/>
        </p:xfrm>
        <a:graphic>
          <a:graphicData uri="http://schemas.openxmlformats.org/drawingml/2006/table">
            <a:tbl>
              <a:tblPr firstRow="1" bandRow="1">
                <a:tableStyleId>{5C22544A-7EE6-4342-B048-85BDC9FD1C3A}</a:tableStyleId>
              </a:tblPr>
              <a:tblGrid>
                <a:gridCol w="4732938"/>
                <a:gridCol w="3649062"/>
              </a:tblGrid>
              <a:tr h="503777">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US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UN-ECE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201</a:t>
                      </a:r>
                      <a:r>
                        <a:rPr lang="en-US" sz="1000" dirty="0">
                          <a:effectLst/>
                          <a:latin typeface="Arial"/>
                          <a:ea typeface="Times New Roman"/>
                          <a:cs typeface="Times New Roman"/>
                        </a:rPr>
                        <a:t> - Occupant Protection in Interior Impact</a:t>
                      </a:r>
                      <a:br>
                        <a:rPr lang="en-US" sz="1000" dirty="0">
                          <a:effectLst/>
                          <a:latin typeface="Arial"/>
                          <a:ea typeface="Times New Roman"/>
                          <a:cs typeface="Times New Roman"/>
                        </a:rPr>
                      </a:b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21</a:t>
                      </a:r>
                      <a:r>
                        <a:rPr lang="en-US" sz="1000" dirty="0">
                          <a:effectLst/>
                          <a:latin typeface="Arial"/>
                          <a:ea typeface="Times New Roman"/>
                          <a:cs typeface="Times New Roman"/>
                        </a:rPr>
                        <a:t>-interior fittings</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202</a:t>
                      </a:r>
                      <a:r>
                        <a:rPr lang="en-US" sz="1000" dirty="0">
                          <a:effectLst/>
                          <a:latin typeface="Arial"/>
                          <a:ea typeface="Times New Roman"/>
                          <a:cs typeface="Times New Roman"/>
                        </a:rPr>
                        <a:t> - Head Restraints</a:t>
                      </a:r>
                      <a:endParaRPr lang="en-US" sz="1000" dirty="0">
                        <a:effectLst/>
                        <a:latin typeface="CG 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(aligned with Global Technical regulation No. 7)</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17</a:t>
                      </a:r>
                      <a:r>
                        <a:rPr lang="en-US" sz="1000" dirty="0">
                          <a:effectLst/>
                          <a:latin typeface="Arial"/>
                          <a:ea typeface="Times New Roman"/>
                          <a:cs typeface="Times New Roman"/>
                        </a:rPr>
                        <a:t>- Seats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25-</a:t>
                      </a:r>
                      <a:r>
                        <a:rPr lang="en-US" sz="1000" dirty="0">
                          <a:effectLst/>
                          <a:latin typeface="Arial"/>
                          <a:ea typeface="Times New Roman"/>
                          <a:cs typeface="Times New Roman"/>
                        </a:rPr>
                        <a:t> Head Restraints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Calibri"/>
                          <a:cs typeface="Times New Roman"/>
                        </a:rPr>
                        <a:t>R 32-</a:t>
                      </a:r>
                      <a:r>
                        <a:rPr lang="en-US" sz="1000" dirty="0">
                          <a:effectLst/>
                          <a:latin typeface="Arial"/>
                          <a:ea typeface="Calibri"/>
                          <a:cs typeface="Times New Roman"/>
                        </a:rPr>
                        <a:t> Rear End Collision </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203</a:t>
                      </a:r>
                      <a:r>
                        <a:rPr lang="en-US" sz="1000" dirty="0">
                          <a:effectLst/>
                          <a:latin typeface="Arial"/>
                          <a:ea typeface="Times New Roman"/>
                          <a:cs typeface="Times New Roman"/>
                        </a:rPr>
                        <a:t> - Impact Protection for the Driver from the Steering Control System</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12-</a:t>
                      </a:r>
                      <a:r>
                        <a:rPr lang="en-US" sz="1000" dirty="0">
                          <a:effectLst/>
                          <a:latin typeface="Arial"/>
                          <a:ea typeface="Times New Roman"/>
                          <a:cs typeface="Times New Roman"/>
                        </a:rPr>
                        <a:t> Steering Mechanism</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205</a:t>
                      </a:r>
                      <a:r>
                        <a:rPr lang="en-US" sz="1000" dirty="0">
                          <a:effectLst/>
                          <a:latin typeface="Arial"/>
                          <a:ea typeface="Times New Roman"/>
                          <a:cs typeface="Times New Roman"/>
                        </a:rPr>
                        <a:t> - Glazing Materials</a:t>
                      </a:r>
                      <a:endParaRPr lang="en-US" sz="1000" dirty="0">
                        <a:effectLst/>
                        <a:latin typeface="CG 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(aligned with Global technical regulation No. 6)</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43-</a:t>
                      </a:r>
                      <a:r>
                        <a:rPr lang="en-US" sz="1000" dirty="0">
                          <a:effectLst/>
                          <a:latin typeface="Arial"/>
                          <a:ea typeface="Times New Roman"/>
                          <a:cs typeface="Times New Roman"/>
                        </a:rPr>
                        <a:t> Safety Glazing Material </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206</a:t>
                      </a:r>
                      <a:r>
                        <a:rPr lang="en-US" sz="1000" dirty="0">
                          <a:effectLst/>
                          <a:latin typeface="Arial"/>
                          <a:ea typeface="Times New Roman"/>
                          <a:cs typeface="Times New Roman"/>
                        </a:rPr>
                        <a:t> - Door Locks and Door Retention Components</a:t>
                      </a:r>
                      <a:endParaRPr lang="en-US" sz="1000" dirty="0">
                        <a:effectLst/>
                        <a:latin typeface="CG 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(aligned with Global technical regulation No. 1)</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Times New Roman"/>
                          <a:cs typeface="Times New Roman"/>
                        </a:rPr>
                        <a:t>R 11-</a:t>
                      </a:r>
                      <a:r>
                        <a:rPr lang="en-US" sz="1000">
                          <a:effectLst/>
                          <a:latin typeface="Arial"/>
                          <a:ea typeface="Times New Roman"/>
                          <a:cs typeface="Times New Roman"/>
                        </a:rPr>
                        <a:t> Door Latches and Hinges</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207</a:t>
                      </a:r>
                      <a:r>
                        <a:rPr lang="en-US" sz="1000" dirty="0">
                          <a:effectLst/>
                          <a:latin typeface="Arial"/>
                          <a:ea typeface="Times New Roman"/>
                          <a:cs typeface="Times New Roman"/>
                        </a:rPr>
                        <a:t> - Seating Systems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Times New Roman"/>
                          <a:cs typeface="Times New Roman"/>
                        </a:rPr>
                        <a:t>R 17-</a:t>
                      </a:r>
                      <a:r>
                        <a:rPr lang="en-US" sz="1000">
                          <a:effectLst/>
                          <a:latin typeface="Arial"/>
                          <a:ea typeface="Times New Roman"/>
                          <a:cs typeface="Times New Roman"/>
                        </a:rPr>
                        <a:t> Seats </a:t>
                      </a:r>
                      <a:endParaRPr lang="en-US" sz="1000">
                        <a:effectLst/>
                        <a:latin typeface="CG Times"/>
                        <a:ea typeface="Times New Roman"/>
                        <a:cs typeface="Times New Roman"/>
                      </a:endParaRPr>
                    </a:p>
                    <a:p>
                      <a:pPr marL="0" marR="0">
                        <a:spcBef>
                          <a:spcPts val="0"/>
                        </a:spcBef>
                        <a:spcAft>
                          <a:spcPts val="0"/>
                        </a:spcAft>
                      </a:pPr>
                      <a:r>
                        <a:rPr lang="en-US" sz="1000" b="1">
                          <a:effectLst/>
                          <a:latin typeface="Arial"/>
                          <a:ea typeface="Times New Roman"/>
                          <a:cs typeface="Times New Roman"/>
                        </a:rPr>
                        <a:t>R 80-</a:t>
                      </a:r>
                      <a:r>
                        <a:rPr lang="en-US" sz="1000">
                          <a:effectLst/>
                          <a:latin typeface="Arial"/>
                          <a:ea typeface="Times New Roman"/>
                          <a:cs typeface="Times New Roman"/>
                        </a:rPr>
                        <a:t> Seats (Large Passenger Vehicle) </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208</a:t>
                      </a:r>
                      <a:r>
                        <a:rPr lang="en-US" sz="1000" dirty="0">
                          <a:effectLst/>
                          <a:latin typeface="Arial"/>
                          <a:ea typeface="Times New Roman"/>
                          <a:cs typeface="Times New Roman"/>
                        </a:rPr>
                        <a:t> - Occupant Crash Protection</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Calibri"/>
                          <a:cs typeface="Times New Roman"/>
                        </a:rPr>
                        <a:t>R 33</a:t>
                      </a:r>
                      <a:r>
                        <a:rPr lang="en-US" sz="1000">
                          <a:effectLst/>
                          <a:latin typeface="Arial"/>
                          <a:ea typeface="Calibri"/>
                          <a:cs typeface="Times New Roman"/>
                        </a:rPr>
                        <a:t>- Head-on Collision </a:t>
                      </a:r>
                      <a:endParaRPr lang="en-US" sz="1000">
                        <a:effectLst/>
                        <a:latin typeface="CG Times"/>
                        <a:ea typeface="Times New Roman"/>
                        <a:cs typeface="Times New Roman"/>
                      </a:endParaRPr>
                    </a:p>
                    <a:p>
                      <a:pPr marL="0" marR="0">
                        <a:spcBef>
                          <a:spcPts val="0"/>
                        </a:spcBef>
                        <a:spcAft>
                          <a:spcPts val="0"/>
                        </a:spcAft>
                      </a:pPr>
                      <a:r>
                        <a:rPr lang="en-US" sz="1000" b="1">
                          <a:effectLst/>
                          <a:latin typeface="Arial"/>
                          <a:ea typeface="Times New Roman"/>
                          <a:cs typeface="Times New Roman"/>
                        </a:rPr>
                        <a:t>R 94</a:t>
                      </a:r>
                      <a:r>
                        <a:rPr lang="en-US" sz="1000">
                          <a:effectLst/>
                          <a:latin typeface="Arial"/>
                          <a:ea typeface="Times New Roman"/>
                          <a:cs typeface="Times New Roman"/>
                        </a:rPr>
                        <a:t>- Protection of the Occupants in the Event of Frontal Collision</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209</a:t>
                      </a:r>
                      <a:r>
                        <a:rPr lang="en-US" sz="1000" dirty="0">
                          <a:effectLst/>
                          <a:latin typeface="Arial"/>
                          <a:ea typeface="Times New Roman"/>
                          <a:cs typeface="Times New Roman"/>
                        </a:rPr>
                        <a:t> - Seat Belt Assemblies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Times New Roman"/>
                          <a:cs typeface="Times New Roman"/>
                        </a:rPr>
                        <a:t>R 16</a:t>
                      </a:r>
                      <a:r>
                        <a:rPr lang="en-US" sz="1000">
                          <a:effectLst/>
                          <a:latin typeface="Arial"/>
                          <a:ea typeface="Times New Roman"/>
                          <a:cs typeface="Times New Roman"/>
                        </a:rPr>
                        <a:t>- Seat Belt </a:t>
                      </a:r>
                      <a:endParaRPr lang="en-US" sz="1000">
                        <a:effectLst/>
                        <a:latin typeface="CG Times"/>
                        <a:ea typeface="Times New Roman"/>
                        <a:cs typeface="Times New Roman"/>
                      </a:endParaRPr>
                    </a:p>
                    <a:p>
                      <a:pPr marL="0" marR="0">
                        <a:spcBef>
                          <a:spcPts val="0"/>
                        </a:spcBef>
                        <a:spcAft>
                          <a:spcPts val="0"/>
                        </a:spcAft>
                      </a:pPr>
                      <a:r>
                        <a:rPr lang="en-US" sz="1000" b="1">
                          <a:effectLst/>
                          <a:latin typeface="Arial"/>
                          <a:ea typeface="Times New Roman"/>
                          <a:cs typeface="Times New Roman"/>
                        </a:rPr>
                        <a:t>R 44</a:t>
                      </a:r>
                      <a:r>
                        <a:rPr lang="en-US" sz="1000">
                          <a:effectLst/>
                          <a:latin typeface="Arial"/>
                          <a:ea typeface="Times New Roman"/>
                          <a:cs typeface="Times New Roman"/>
                        </a:rPr>
                        <a:t>- Child restraint systems</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210</a:t>
                      </a:r>
                      <a:r>
                        <a:rPr lang="en-US" sz="1000" dirty="0">
                          <a:effectLst/>
                          <a:latin typeface="Arial"/>
                          <a:ea typeface="Times New Roman"/>
                          <a:cs typeface="Times New Roman"/>
                        </a:rPr>
                        <a:t> - Seat Belt Assembly Anchorages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14</a:t>
                      </a:r>
                      <a:r>
                        <a:rPr lang="en-US" sz="1000" dirty="0">
                          <a:effectLst/>
                          <a:latin typeface="Arial"/>
                          <a:ea typeface="Times New Roman"/>
                          <a:cs typeface="Times New Roman"/>
                        </a:rPr>
                        <a:t>- Safety Belt Anchorages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16</a:t>
                      </a:r>
                      <a:r>
                        <a:rPr lang="en-US" sz="1000" dirty="0">
                          <a:effectLst/>
                          <a:latin typeface="Arial"/>
                          <a:ea typeface="Times New Roman"/>
                          <a:cs typeface="Times New Roman"/>
                        </a:rPr>
                        <a:t>- Safety Belts</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a:effectLst/>
                          <a:latin typeface="Arial"/>
                          <a:ea typeface="Times New Roman"/>
                          <a:cs typeface="Times New Roman"/>
                        </a:rPr>
                        <a:t>FMVSS No. 214</a:t>
                      </a:r>
                      <a:r>
                        <a:rPr lang="en-US" sz="1000">
                          <a:effectLst/>
                          <a:latin typeface="Arial"/>
                          <a:ea typeface="Times New Roman"/>
                          <a:cs typeface="Times New Roman"/>
                        </a:rPr>
                        <a:t> - Side Impact Protection</a:t>
                      </a:r>
                      <a:endParaRPr lang="en-US" sz="10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95</a:t>
                      </a:r>
                      <a:r>
                        <a:rPr lang="en-US" sz="1000" dirty="0">
                          <a:effectLst/>
                          <a:latin typeface="Arial"/>
                          <a:ea typeface="Times New Roman"/>
                          <a:cs typeface="Times New Roman"/>
                        </a:rPr>
                        <a:t>- Protection of the Occupants in the Event of Lateral Collision</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Calibri"/>
                          <a:cs typeface="Times New Roman"/>
                        </a:rPr>
                        <a:t>FMVSS No. 225</a:t>
                      </a:r>
                      <a:r>
                        <a:rPr lang="en-US" sz="1000" dirty="0">
                          <a:effectLst/>
                          <a:latin typeface="Arial"/>
                          <a:ea typeface="Calibri"/>
                          <a:cs typeface="Times New Roman"/>
                        </a:rPr>
                        <a:t> – Child Restraint Anchorage Systems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14-</a:t>
                      </a:r>
                      <a:r>
                        <a:rPr lang="en-US" sz="1000" dirty="0">
                          <a:effectLst/>
                          <a:latin typeface="Arial"/>
                          <a:ea typeface="Times New Roman"/>
                          <a:cs typeface="Times New Roman"/>
                        </a:rPr>
                        <a:t> Safety Belt Anchorages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16-</a:t>
                      </a:r>
                      <a:r>
                        <a:rPr lang="en-US" sz="1000" dirty="0">
                          <a:effectLst/>
                          <a:latin typeface="Arial"/>
                          <a:ea typeface="Times New Roman"/>
                          <a:cs typeface="Times New Roman"/>
                        </a:rPr>
                        <a:t> Safety Belts</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44-</a:t>
                      </a:r>
                      <a:r>
                        <a:rPr lang="en-US" sz="1000" dirty="0">
                          <a:effectLst/>
                          <a:latin typeface="Arial"/>
                          <a:ea typeface="Times New Roman"/>
                          <a:cs typeface="Times New Roman"/>
                        </a:rPr>
                        <a:t> Child restraint systems</a:t>
                      </a:r>
                      <a:endParaRPr lang="en-US" sz="1000" dirty="0">
                        <a:effectLst/>
                        <a:latin typeface="CG Times"/>
                        <a:ea typeface="Times New Roman"/>
                        <a:cs typeface="Times New Roman"/>
                      </a:endParaRPr>
                    </a:p>
                  </a:txBody>
                  <a:tcPr marL="68580" marR="68580" marT="0" marB="0"/>
                </a:tc>
              </a:tr>
            </a:tbl>
          </a:graphicData>
        </a:graphic>
      </p:graphicFrame>
      <p:pic>
        <p:nvPicPr>
          <p:cNvPr id="9" name="Picture 35" descr="http://www.presidio-group.com/Portals/57707/images/seatbel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
            <a:ext cx="1143000" cy="89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1935"/>
            <a:ext cx="869425" cy="1250521"/>
          </a:xfrm>
          <a:prstGeom prst="rect">
            <a:avLst/>
          </a:prstGeom>
        </p:spPr>
      </p:pic>
      <p:sp>
        <p:nvSpPr>
          <p:cNvPr id="11" name="Slide Number Placeholder 10"/>
          <p:cNvSpPr>
            <a:spLocks noGrp="1"/>
          </p:cNvSpPr>
          <p:nvPr>
            <p:ph type="sldNum" sz="quarter" idx="12"/>
          </p:nvPr>
        </p:nvSpPr>
        <p:spPr/>
        <p:txBody>
          <a:bodyPr/>
          <a:lstStyle/>
          <a:p>
            <a:fld id="{24BF8D79-A555-468A-8A59-EC3C8B73D9FB}" type="slidenum">
              <a:rPr lang="en-US" smtClean="0"/>
              <a:t>23</a:t>
            </a:fld>
            <a:endParaRPr lang="en-US"/>
          </a:p>
        </p:txBody>
      </p:sp>
    </p:spTree>
    <p:extLst>
      <p:ext uri="{BB962C8B-B14F-4D97-AF65-F5344CB8AC3E}">
        <p14:creationId xmlns:p14="http://schemas.microsoft.com/office/powerpoint/2010/main" val="3403472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kern="0" dirty="0">
                <a:solidFill>
                  <a:srgbClr val="0070C0"/>
                </a:solidFill>
              </a:rPr>
              <a:t>Comparable </a:t>
            </a:r>
            <a:r>
              <a:rPr lang="en-US" kern="0" dirty="0" smtClean="0">
                <a:solidFill>
                  <a:srgbClr val="0070C0"/>
                </a:solidFill>
              </a:rPr>
              <a:t>Post Crash &amp; Other </a:t>
            </a:r>
            <a:br>
              <a:rPr lang="en-US" kern="0" dirty="0" smtClean="0">
                <a:solidFill>
                  <a:srgbClr val="0070C0"/>
                </a:solidFill>
              </a:rPr>
            </a:br>
            <a:r>
              <a:rPr lang="en-US" kern="0" dirty="0" smtClean="0">
                <a:solidFill>
                  <a:srgbClr val="0070C0"/>
                </a:solidFill>
              </a:rPr>
              <a:t>Safety </a:t>
            </a:r>
            <a:r>
              <a:rPr lang="en-US" kern="0" dirty="0">
                <a:solidFill>
                  <a:srgbClr val="0070C0"/>
                </a:solidFill>
              </a:rPr>
              <a:t>Regulations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56600525"/>
              </p:ext>
            </p:extLst>
          </p:nvPr>
        </p:nvGraphicFramePr>
        <p:xfrm>
          <a:off x="381000" y="1676400"/>
          <a:ext cx="8305800" cy="1524000"/>
        </p:xfrm>
        <a:graphic>
          <a:graphicData uri="http://schemas.openxmlformats.org/drawingml/2006/table">
            <a:tbl>
              <a:tblPr firstRow="1" bandRow="1">
                <a:tableStyleId>{5C22544A-7EE6-4342-B048-85BDC9FD1C3A}</a:tableStyleId>
              </a:tblPr>
              <a:tblGrid>
                <a:gridCol w="3810000"/>
                <a:gridCol w="4495800"/>
              </a:tblGrid>
              <a:tr h="457202">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Post Crash US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Post Crash UN-ECE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r>
              <a:tr h="198120">
                <a:tc>
                  <a:txBody>
                    <a:bodyPr/>
                    <a:lstStyle/>
                    <a:p>
                      <a:pPr marL="0" marR="0">
                        <a:spcBef>
                          <a:spcPts val="0"/>
                        </a:spcBef>
                        <a:spcAft>
                          <a:spcPts val="0"/>
                        </a:spcAft>
                      </a:pPr>
                      <a:r>
                        <a:rPr lang="en-US" sz="900" b="1" dirty="0">
                          <a:effectLst/>
                          <a:latin typeface="Arial"/>
                          <a:ea typeface="Times New Roman"/>
                          <a:cs typeface="Times New Roman"/>
                        </a:rPr>
                        <a:t>FMVSS No. 301</a:t>
                      </a:r>
                      <a:r>
                        <a:rPr lang="en-US" sz="900" dirty="0">
                          <a:effectLst/>
                          <a:latin typeface="Arial"/>
                          <a:ea typeface="Times New Roman"/>
                          <a:cs typeface="Times New Roman"/>
                        </a:rPr>
                        <a:t> - Fuel System Integrity</a:t>
                      </a:r>
                      <a:endParaRPr lang="en-US" sz="9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a:effectLst/>
                          <a:latin typeface="Arial"/>
                          <a:ea typeface="Times New Roman"/>
                          <a:cs typeface="Times New Roman"/>
                        </a:rPr>
                        <a:t>R 34</a:t>
                      </a:r>
                      <a:r>
                        <a:rPr lang="en-US" sz="900">
                          <a:effectLst/>
                          <a:latin typeface="Arial"/>
                          <a:ea typeface="Times New Roman"/>
                          <a:cs typeface="Times New Roman"/>
                        </a:rPr>
                        <a:t>- Fire risks</a:t>
                      </a:r>
                      <a:endParaRPr lang="en-US" sz="900">
                        <a:effectLst/>
                        <a:latin typeface="CG Times"/>
                        <a:ea typeface="Times New Roman"/>
                        <a:cs typeface="Times New Roman"/>
                      </a:endParaRPr>
                    </a:p>
                  </a:txBody>
                  <a:tcPr marL="68580" marR="68580" marT="0" marB="0"/>
                </a:tc>
              </a:tr>
              <a:tr h="304800">
                <a:tc>
                  <a:txBody>
                    <a:bodyPr/>
                    <a:lstStyle/>
                    <a:p>
                      <a:pPr marL="0" marR="0">
                        <a:spcBef>
                          <a:spcPts val="0"/>
                        </a:spcBef>
                        <a:spcAft>
                          <a:spcPts val="0"/>
                        </a:spcAft>
                      </a:pPr>
                      <a:r>
                        <a:rPr lang="en-US" sz="900" b="1" dirty="0">
                          <a:effectLst/>
                          <a:latin typeface="Arial"/>
                          <a:ea typeface="Times New Roman"/>
                          <a:cs typeface="Times New Roman"/>
                        </a:rPr>
                        <a:t>FMVSS No. 303</a:t>
                      </a:r>
                      <a:r>
                        <a:rPr lang="en-US" sz="900" dirty="0">
                          <a:effectLst/>
                          <a:latin typeface="Arial"/>
                          <a:ea typeface="Times New Roman"/>
                          <a:cs typeface="Times New Roman"/>
                        </a:rPr>
                        <a:t> - - Fuel System Integrity of Compressed Natural Gas Vehicles</a:t>
                      </a:r>
                      <a:endParaRPr lang="en-US" sz="9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a:effectLst/>
                          <a:latin typeface="Arial"/>
                          <a:ea typeface="Times New Roman"/>
                          <a:cs typeface="Times New Roman"/>
                        </a:rPr>
                        <a:t>R 34</a:t>
                      </a:r>
                      <a:r>
                        <a:rPr lang="en-US" sz="900">
                          <a:effectLst/>
                          <a:latin typeface="Arial"/>
                          <a:ea typeface="Times New Roman"/>
                          <a:cs typeface="Times New Roman"/>
                        </a:rPr>
                        <a:t> – Fire risks</a:t>
                      </a:r>
                      <a:r>
                        <a:rPr lang="en-US" sz="900" b="1">
                          <a:effectLst/>
                          <a:latin typeface="Arial"/>
                          <a:ea typeface="Times New Roman"/>
                          <a:cs typeface="Times New Roman"/>
                        </a:rPr>
                        <a:t> </a:t>
                      </a:r>
                      <a:endParaRPr lang="en-US" sz="900">
                        <a:effectLst/>
                        <a:latin typeface="CG Times"/>
                        <a:ea typeface="Times New Roman"/>
                        <a:cs typeface="Times New Roman"/>
                      </a:endParaRPr>
                    </a:p>
                    <a:p>
                      <a:pPr marL="0" marR="0">
                        <a:spcBef>
                          <a:spcPts val="0"/>
                        </a:spcBef>
                        <a:spcAft>
                          <a:spcPts val="0"/>
                        </a:spcAft>
                      </a:pPr>
                      <a:r>
                        <a:rPr lang="en-US" sz="900" b="1">
                          <a:effectLst/>
                          <a:latin typeface="Arial"/>
                          <a:ea typeface="Times New Roman"/>
                          <a:cs typeface="Times New Roman"/>
                        </a:rPr>
                        <a:t>R 110</a:t>
                      </a:r>
                      <a:r>
                        <a:rPr lang="en-US" sz="900">
                          <a:effectLst/>
                          <a:latin typeface="Arial"/>
                          <a:ea typeface="Times New Roman"/>
                          <a:cs typeface="Times New Roman"/>
                        </a:rPr>
                        <a:t>- Vehicles using CNG</a:t>
                      </a:r>
                      <a:endParaRPr lang="en-US" sz="900">
                        <a:effectLst/>
                        <a:latin typeface="CG Times"/>
                        <a:ea typeface="Times New Roman"/>
                        <a:cs typeface="Times New Roman"/>
                      </a:endParaRPr>
                    </a:p>
                  </a:txBody>
                  <a:tcPr marL="68580" marR="68580" marT="0" marB="0"/>
                </a:tc>
              </a:tr>
              <a:tr h="228600">
                <a:tc>
                  <a:txBody>
                    <a:bodyPr/>
                    <a:lstStyle/>
                    <a:p>
                      <a:pPr marL="0" marR="0">
                        <a:spcBef>
                          <a:spcPts val="0"/>
                        </a:spcBef>
                        <a:spcAft>
                          <a:spcPts val="0"/>
                        </a:spcAft>
                      </a:pPr>
                      <a:r>
                        <a:rPr lang="en-US" sz="900" b="1" dirty="0">
                          <a:effectLst/>
                          <a:latin typeface="Arial"/>
                          <a:ea typeface="Times New Roman"/>
                          <a:cs typeface="Times New Roman"/>
                        </a:rPr>
                        <a:t>FMVSS No. 304</a:t>
                      </a:r>
                      <a:r>
                        <a:rPr lang="en-US" sz="900" dirty="0">
                          <a:effectLst/>
                          <a:latin typeface="Arial"/>
                          <a:ea typeface="Times New Roman"/>
                          <a:cs typeface="Times New Roman"/>
                        </a:rPr>
                        <a:t> - Compressed Natural Gas Fuel Container Integrity</a:t>
                      </a:r>
                      <a:endParaRPr lang="en-US" sz="9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dirty="0">
                          <a:effectLst/>
                          <a:latin typeface="Arial"/>
                          <a:ea typeface="Times New Roman"/>
                          <a:cs typeface="Times New Roman"/>
                        </a:rPr>
                        <a:t>R 110</a:t>
                      </a:r>
                      <a:r>
                        <a:rPr lang="en-US" sz="900" dirty="0">
                          <a:effectLst/>
                          <a:latin typeface="Arial"/>
                          <a:ea typeface="Times New Roman"/>
                          <a:cs typeface="Times New Roman"/>
                        </a:rPr>
                        <a:t>- Vehicles using CNG</a:t>
                      </a:r>
                      <a:endParaRPr lang="en-US" sz="900" dirty="0">
                        <a:effectLst/>
                        <a:latin typeface="CG Times"/>
                        <a:ea typeface="Times New Roman"/>
                        <a:cs typeface="Times New Roman"/>
                      </a:endParaRPr>
                    </a:p>
                  </a:txBody>
                  <a:tcPr marL="68580" marR="68580" marT="0" marB="0"/>
                </a:tc>
              </a:tr>
              <a:tr h="304800">
                <a:tc>
                  <a:txBody>
                    <a:bodyPr/>
                    <a:lstStyle/>
                    <a:p>
                      <a:pPr marL="0" marR="0">
                        <a:spcBef>
                          <a:spcPts val="0"/>
                        </a:spcBef>
                        <a:spcAft>
                          <a:spcPts val="0"/>
                        </a:spcAft>
                      </a:pPr>
                      <a:r>
                        <a:rPr lang="en-US" sz="900" b="1">
                          <a:effectLst/>
                          <a:latin typeface="Arial"/>
                          <a:ea typeface="Calibri"/>
                          <a:cs typeface="Times New Roman"/>
                        </a:rPr>
                        <a:t>FMVSS No. 305</a:t>
                      </a:r>
                      <a:r>
                        <a:rPr lang="en-US" sz="900">
                          <a:effectLst/>
                          <a:latin typeface="Arial"/>
                          <a:ea typeface="Calibri"/>
                          <a:cs typeface="Times New Roman"/>
                        </a:rPr>
                        <a:t> – Electric-powered Vehicle: electrolyte spillage and electrical shock protection</a:t>
                      </a:r>
                      <a:endParaRPr lang="en-US" sz="9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dirty="0">
                          <a:effectLst/>
                          <a:latin typeface="Arial"/>
                          <a:ea typeface="Calibri"/>
                          <a:cs typeface="Times New Roman"/>
                        </a:rPr>
                        <a:t>R 100-</a:t>
                      </a:r>
                      <a:r>
                        <a:rPr lang="en-US" sz="900" dirty="0">
                          <a:effectLst/>
                          <a:latin typeface="Arial"/>
                          <a:ea typeface="Calibri"/>
                          <a:cs typeface="Times New Roman"/>
                        </a:rPr>
                        <a:t>  Electric Vehicle battery- crash provisions</a:t>
                      </a:r>
                      <a:endParaRPr lang="en-US" sz="900" dirty="0">
                        <a:effectLst/>
                        <a:latin typeface="CG Times"/>
                        <a:ea typeface="Times New Roman"/>
                        <a:cs typeface="Times New Roman"/>
                      </a:endParaRPr>
                    </a:p>
                  </a:txBody>
                  <a:tcPr marL="68580" marR="68580" marT="0" marB="0"/>
                </a:tc>
              </a:tr>
            </a:tbl>
          </a:graphicData>
        </a:graphic>
      </p:graphicFrame>
      <p:pic>
        <p:nvPicPr>
          <p:cNvPr id="4" name="Picture 35" descr="http://www.astm.org/SNEWS/DECEMBER_2004/images/tn_flammabil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8785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descr="http://www.theautochannel.com/news/2011/10/27/012456-natural-gas-vehicles-cheaper-greener-energy-independent-says-nwga-whitepaper.2-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436" y="569663"/>
            <a:ext cx="672744" cy="67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4BF8D79-A555-468A-8A59-EC3C8B73D9FB}" type="slidenum">
              <a:rPr lang="en-US" smtClean="0"/>
              <a:t>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21950894"/>
              </p:ext>
            </p:extLst>
          </p:nvPr>
        </p:nvGraphicFramePr>
        <p:xfrm>
          <a:off x="381000" y="3352800"/>
          <a:ext cx="8305800" cy="3309620"/>
        </p:xfrm>
        <a:graphic>
          <a:graphicData uri="http://schemas.openxmlformats.org/drawingml/2006/table">
            <a:tbl>
              <a:tblPr firstRow="1" bandRow="1">
                <a:tableStyleId>{5C22544A-7EE6-4342-B048-85BDC9FD1C3A}</a:tableStyleId>
              </a:tblPr>
              <a:tblGrid>
                <a:gridCol w="3810000"/>
                <a:gridCol w="4495800"/>
              </a:tblGrid>
              <a:tr h="546100">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Other US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Other UN-ECE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 </a:t>
                      </a:r>
                      <a:endParaRPr lang="en-US" sz="12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dirty="0">
                          <a:effectLst/>
                          <a:latin typeface="Arial"/>
                          <a:ea typeface="Calibri"/>
                          <a:cs typeface="Times New Roman"/>
                        </a:rPr>
                        <a:t>Given the proprietary nature of the vehicle electrical architecture, in the US each vehicle manufacturer conducts their own series of tests for EMC.  NHTSA continues to study the need for standardization in this area but no safety need has yet been established </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10</a:t>
                      </a:r>
                      <a:r>
                        <a:rPr lang="en-US" sz="800" dirty="0">
                          <a:effectLst/>
                          <a:latin typeface="Arial"/>
                          <a:ea typeface="Calibri"/>
                          <a:cs typeface="Times New Roman"/>
                        </a:rPr>
                        <a:t>- Uniform provisions concerning the approval of vehicles with regard to electromagnetic compatibility</a:t>
                      </a:r>
                      <a:endParaRPr lang="en-US" sz="8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dirty="0">
                          <a:effectLst/>
                          <a:latin typeface="Arial"/>
                          <a:ea typeface="Calibri"/>
                          <a:cs typeface="Times New Roman"/>
                        </a:rPr>
                        <a:t>This is now a </a:t>
                      </a:r>
                      <a:r>
                        <a:rPr lang="en-US" sz="800" b="1" dirty="0">
                          <a:effectLst/>
                          <a:latin typeface="Arial"/>
                          <a:ea typeface="Calibri"/>
                          <a:cs typeface="Times New Roman"/>
                        </a:rPr>
                        <a:t>GTR</a:t>
                      </a:r>
                      <a:r>
                        <a:rPr lang="en-US" sz="800" dirty="0">
                          <a:effectLst/>
                          <a:latin typeface="Arial"/>
                          <a:ea typeface="Calibri"/>
                          <a:cs typeface="Times New Roman"/>
                        </a:rPr>
                        <a:t> which should be seen as superseding R 26.  The US is currently in rulemaking to adopt the GTR. The need for smooth aerodynamic exteriors to meet fuel economy demands have resulted in exterior designs that meet the intent of R 26.</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Calibri"/>
                          <a:cs typeface="Times New Roman"/>
                        </a:rPr>
                        <a:t>R 26-</a:t>
                      </a:r>
                      <a:r>
                        <a:rPr lang="en-US" sz="800">
                          <a:effectLst/>
                          <a:latin typeface="Arial"/>
                          <a:ea typeface="Calibri"/>
                          <a:cs typeface="Times New Roman"/>
                        </a:rPr>
                        <a:t>Uniform provisions concerning the approval of vehicles with regard to their external projections</a:t>
                      </a:r>
                      <a:endParaRPr lang="en-US" sz="80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dirty="0">
                          <a:effectLst/>
                          <a:latin typeface="Arial"/>
                          <a:ea typeface="Calibri"/>
                          <a:cs typeface="Times New Roman"/>
                        </a:rPr>
                        <a:t>Various state laws that mandate a horn on any motor vehicle operating on their roadways, making  a de facto federal law. The standard fitment of a horn is also recognized in </a:t>
                      </a:r>
                      <a:r>
                        <a:rPr lang="en-US" sz="800" b="1" dirty="0">
                          <a:effectLst/>
                          <a:latin typeface="Arial"/>
                          <a:ea typeface="Calibri"/>
                          <a:cs typeface="Times New Roman"/>
                        </a:rPr>
                        <a:t>FMVSS 101</a:t>
                      </a:r>
                      <a:r>
                        <a:rPr lang="en-US" sz="800" dirty="0">
                          <a:effectLst/>
                          <a:latin typeface="Arial"/>
                          <a:ea typeface="Calibri"/>
                          <a:cs typeface="Times New Roman"/>
                        </a:rPr>
                        <a:t> by its required identification in that regulation.</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28</a:t>
                      </a:r>
                      <a:r>
                        <a:rPr lang="en-US" sz="800" dirty="0">
                          <a:effectLst/>
                          <a:latin typeface="Arial"/>
                          <a:ea typeface="Calibri"/>
                          <a:cs typeface="Times New Roman"/>
                        </a:rPr>
                        <a:t> -Uniform provisions concerning the approval of audible warning devices and of motor vehicles with regard to their audible signals</a:t>
                      </a:r>
                      <a:endParaRPr lang="en-US" sz="8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a:effectLst/>
                          <a:latin typeface="Arial"/>
                          <a:ea typeface="Calibri"/>
                          <a:cs typeface="Times New Roman"/>
                        </a:rPr>
                        <a:t>Steering equipment as a standard fitment is recognized by the crash protection requirements for controlling steering system intrusion that are contained in </a:t>
                      </a:r>
                      <a:r>
                        <a:rPr lang="en-US" sz="800" b="1">
                          <a:effectLst/>
                          <a:latin typeface="Arial"/>
                          <a:ea typeface="Calibri"/>
                          <a:cs typeface="Times New Roman"/>
                        </a:rPr>
                        <a:t>FMVSS 204</a:t>
                      </a:r>
                      <a:r>
                        <a:rPr lang="en-US" sz="800">
                          <a:effectLst/>
                          <a:latin typeface="Arial"/>
                          <a:ea typeface="Calibri"/>
                          <a:cs typeface="Times New Roman"/>
                        </a:rPr>
                        <a:t> </a:t>
                      </a:r>
                      <a:endParaRPr lang="en-US" sz="8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79 </a:t>
                      </a:r>
                      <a:r>
                        <a:rPr lang="en-US" sz="800" dirty="0">
                          <a:effectLst/>
                          <a:latin typeface="Arial"/>
                          <a:ea typeface="Calibri"/>
                          <a:cs typeface="Times New Roman"/>
                        </a:rPr>
                        <a:t>- Uniform provisions concerning the approval of vehicles with regard to steering equipment</a:t>
                      </a:r>
                      <a:endParaRPr lang="en-US" sz="8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b="1">
                          <a:effectLst/>
                          <a:latin typeface="Arial"/>
                          <a:ea typeface="Calibri"/>
                          <a:cs typeface="Times New Roman"/>
                        </a:rPr>
                        <a:t>FMVSS 114</a:t>
                      </a:r>
                      <a:r>
                        <a:rPr lang="en-US" sz="800">
                          <a:effectLst/>
                          <a:latin typeface="Arial"/>
                          <a:ea typeface="Calibri"/>
                          <a:cs typeface="Times New Roman"/>
                        </a:rPr>
                        <a:t> </a:t>
                      </a:r>
                      <a:r>
                        <a:rPr lang="en-US" sz="800">
                          <a:effectLst/>
                          <a:latin typeface="Arial"/>
                          <a:ea typeface="Times New Roman"/>
                          <a:cs typeface="Times New Roman"/>
                        </a:rPr>
                        <a:t>specifies requirements for theft protection in the US. NHTSA is studying the effectiveness of immobilizers on reducing auto theft.</a:t>
                      </a:r>
                      <a:r>
                        <a:rPr lang="en-US" sz="800">
                          <a:effectLst/>
                          <a:latin typeface="Arial"/>
                          <a:ea typeface="Calibri"/>
                          <a:cs typeface="Times New Roman"/>
                        </a:rPr>
                        <a:t> </a:t>
                      </a:r>
                      <a:endParaRPr lang="en-US" sz="8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97</a:t>
                      </a:r>
                      <a:r>
                        <a:rPr lang="en-US" sz="800" dirty="0">
                          <a:effectLst/>
                          <a:latin typeface="Arial"/>
                          <a:ea typeface="Calibri"/>
                          <a:cs typeface="Times New Roman"/>
                        </a:rPr>
                        <a:t>- Uniform provisions concerning the approval of vehicle alarm systems (VAS) and of motor vehicles with regard to their alarm systems (AS)</a:t>
                      </a:r>
                      <a:endParaRPr lang="en-US" sz="800" dirty="0">
                        <a:effectLst/>
                        <a:latin typeface="CG 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961646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4000" b="1" dirty="0" smtClean="0">
                <a:solidFill>
                  <a:srgbClr val="0070C0"/>
                </a:solidFill>
              </a:rPr>
              <a:t>Current GTRs (2016)</a:t>
            </a:r>
            <a:endParaRPr lang="en-US" sz="4000" b="1" dirty="0">
              <a:solidFill>
                <a:srgbClr val="0070C0"/>
              </a:solidFill>
            </a:endParaRPr>
          </a:p>
        </p:txBody>
      </p:sp>
      <p:sp>
        <p:nvSpPr>
          <p:cNvPr id="3" name="Content Placeholder 2"/>
          <p:cNvSpPr>
            <a:spLocks noGrp="1"/>
          </p:cNvSpPr>
          <p:nvPr>
            <p:ph idx="1"/>
          </p:nvPr>
        </p:nvSpPr>
        <p:spPr>
          <a:xfrm>
            <a:off x="417038" y="1481401"/>
            <a:ext cx="8229600" cy="5075238"/>
          </a:xfrm>
        </p:spPr>
        <p:txBody>
          <a:bodyPr>
            <a:normAutofit fontScale="92500" lnSpcReduction="20000"/>
          </a:bodyPr>
          <a:lstStyle/>
          <a:p>
            <a:pPr marL="0" indent="0">
              <a:buFont typeface="Webdings" pitchFamily="18" charset="2"/>
              <a:buNone/>
            </a:pPr>
            <a:r>
              <a:rPr lang="en-US" altLang="en-US" sz="2200" b="1" dirty="0" smtClean="0"/>
              <a:t>Global Technical Regulations (GTR) under the 1998 Agreement (16, with 12 for light-duty vehicles)</a:t>
            </a:r>
          </a:p>
          <a:p>
            <a:pPr>
              <a:spcBef>
                <a:spcPts val="600"/>
              </a:spcBef>
              <a:buClr>
                <a:schemeClr val="tx1"/>
              </a:buClr>
              <a:buFont typeface="Wingdings" pitchFamily="2" charset="2"/>
              <a:buChar char="v"/>
            </a:pPr>
            <a:r>
              <a:rPr lang="en-US" sz="1400" b="1" dirty="0" smtClean="0">
                <a:solidFill>
                  <a:srgbClr val="00B050"/>
                </a:solidFill>
              </a:rPr>
              <a:t>#1 - Doors locks and door retention components</a:t>
            </a:r>
          </a:p>
          <a:p>
            <a:pPr>
              <a:spcBef>
                <a:spcPts val="600"/>
              </a:spcBef>
              <a:buClr>
                <a:schemeClr val="tx1"/>
              </a:buClr>
              <a:buFont typeface="Wingdings" pitchFamily="2" charset="2"/>
              <a:buChar char="v"/>
            </a:pPr>
            <a:r>
              <a:rPr lang="en-US" sz="1400" dirty="0" smtClean="0">
                <a:solidFill>
                  <a:srgbClr val="0070C0"/>
                </a:solidFill>
              </a:rPr>
              <a:t>#2 - Measurement procedure for two-wheeled </a:t>
            </a:r>
            <a:r>
              <a:rPr lang="en-US" sz="1400" b="1" dirty="0" smtClean="0">
                <a:solidFill>
                  <a:srgbClr val="0070C0"/>
                </a:solidFill>
              </a:rPr>
              <a:t>motorcycles equipped with a positive or compression ignition engine</a:t>
            </a:r>
            <a:r>
              <a:rPr lang="en-US" sz="1400" dirty="0" smtClean="0">
                <a:solidFill>
                  <a:srgbClr val="0070C0"/>
                </a:solidFill>
              </a:rPr>
              <a:t> with regard to the emission of gaseous pollutants, CO2 emissions and fuel consumption</a:t>
            </a:r>
          </a:p>
          <a:p>
            <a:pPr>
              <a:spcBef>
                <a:spcPts val="600"/>
              </a:spcBef>
              <a:buClr>
                <a:schemeClr val="tx1"/>
              </a:buClr>
              <a:buFont typeface="Wingdings" pitchFamily="2" charset="2"/>
              <a:buChar char="v"/>
            </a:pPr>
            <a:r>
              <a:rPr lang="en-US" sz="1400" dirty="0" smtClean="0">
                <a:solidFill>
                  <a:srgbClr val="0070C0"/>
                </a:solidFill>
              </a:rPr>
              <a:t>#3 -</a:t>
            </a:r>
            <a:r>
              <a:rPr lang="en-US" sz="1400" b="1" dirty="0" smtClean="0">
                <a:solidFill>
                  <a:srgbClr val="0070C0"/>
                </a:solidFill>
              </a:rPr>
              <a:t> Motorcycle brake system</a:t>
            </a:r>
          </a:p>
          <a:p>
            <a:pPr>
              <a:spcBef>
                <a:spcPts val="600"/>
              </a:spcBef>
              <a:buClr>
                <a:schemeClr val="tx1"/>
              </a:buClr>
              <a:buFont typeface="Wingdings" pitchFamily="2" charset="2"/>
              <a:buChar char="v"/>
            </a:pPr>
            <a:r>
              <a:rPr lang="en-US" sz="1400" dirty="0" smtClean="0">
                <a:solidFill>
                  <a:srgbClr val="00B050"/>
                </a:solidFill>
              </a:rPr>
              <a:t>#4 - Test procedure for compression-ignition engines and positive-ignition engines fuelled with natural gas or liquefied petroleum gas with regard to the emission of pollutants</a:t>
            </a:r>
          </a:p>
          <a:p>
            <a:pPr>
              <a:spcBef>
                <a:spcPts val="600"/>
              </a:spcBef>
              <a:buClr>
                <a:schemeClr val="tx1"/>
              </a:buClr>
              <a:buFont typeface="Wingdings" pitchFamily="2" charset="2"/>
              <a:buChar char="v"/>
            </a:pPr>
            <a:r>
              <a:rPr lang="en-US" sz="1400" dirty="0" smtClean="0">
                <a:solidFill>
                  <a:srgbClr val="00B050"/>
                </a:solidFill>
              </a:rPr>
              <a:t>#5 - Technical requirements for on-board diagnostic systems (OBD) for road vehicles</a:t>
            </a:r>
          </a:p>
          <a:p>
            <a:pPr>
              <a:spcBef>
                <a:spcPts val="600"/>
              </a:spcBef>
              <a:buClr>
                <a:schemeClr val="tx1"/>
              </a:buClr>
              <a:buFont typeface="Wingdings" pitchFamily="2" charset="2"/>
              <a:buChar char="v"/>
            </a:pPr>
            <a:r>
              <a:rPr lang="en-US" sz="1400" b="1" dirty="0" smtClean="0">
                <a:solidFill>
                  <a:srgbClr val="00B050"/>
                </a:solidFill>
              </a:rPr>
              <a:t>#6 - Safety glazing materials for motor vehicles and motor vehicle equipment</a:t>
            </a:r>
          </a:p>
          <a:p>
            <a:pPr>
              <a:spcBef>
                <a:spcPts val="600"/>
              </a:spcBef>
              <a:buClr>
                <a:schemeClr val="tx1"/>
              </a:buClr>
              <a:buFont typeface="Wingdings" pitchFamily="2" charset="2"/>
              <a:buChar char="v"/>
            </a:pPr>
            <a:r>
              <a:rPr lang="en-US" sz="1400" b="1" dirty="0" smtClean="0">
                <a:solidFill>
                  <a:srgbClr val="00B050"/>
                </a:solidFill>
              </a:rPr>
              <a:t>#7 - Head restraints</a:t>
            </a:r>
          </a:p>
          <a:p>
            <a:pPr>
              <a:spcBef>
                <a:spcPts val="600"/>
              </a:spcBef>
              <a:buClr>
                <a:schemeClr val="tx1"/>
              </a:buClr>
              <a:buFont typeface="Wingdings" pitchFamily="2" charset="2"/>
              <a:buChar char="v"/>
            </a:pPr>
            <a:r>
              <a:rPr lang="en-US" sz="1400" b="1" dirty="0" smtClean="0">
                <a:solidFill>
                  <a:srgbClr val="00B050"/>
                </a:solidFill>
              </a:rPr>
              <a:t>#8 - Electronic stability control systems</a:t>
            </a:r>
          </a:p>
          <a:p>
            <a:pPr>
              <a:spcBef>
                <a:spcPts val="600"/>
              </a:spcBef>
              <a:buClr>
                <a:schemeClr val="tx1"/>
              </a:buClr>
              <a:buFont typeface="Wingdings" pitchFamily="2" charset="2"/>
              <a:buChar char="v"/>
            </a:pPr>
            <a:r>
              <a:rPr lang="en-US" sz="1400" b="1" dirty="0" smtClean="0">
                <a:solidFill>
                  <a:srgbClr val="00B050"/>
                </a:solidFill>
              </a:rPr>
              <a:t>#9 - Pedestrian safety</a:t>
            </a:r>
          </a:p>
          <a:p>
            <a:pPr>
              <a:spcBef>
                <a:spcPts val="600"/>
              </a:spcBef>
              <a:buClr>
                <a:schemeClr val="tx1"/>
              </a:buClr>
              <a:buFont typeface="Wingdings" pitchFamily="2" charset="2"/>
              <a:buChar char="v"/>
            </a:pPr>
            <a:r>
              <a:rPr lang="en-US" sz="1400" dirty="0" smtClean="0">
                <a:solidFill>
                  <a:srgbClr val="00B050"/>
                </a:solidFill>
              </a:rPr>
              <a:t>#10 - </a:t>
            </a:r>
            <a:r>
              <a:rPr lang="en-US" sz="1400" b="1" dirty="0" smtClean="0">
                <a:solidFill>
                  <a:srgbClr val="00B050"/>
                </a:solidFill>
              </a:rPr>
              <a:t>Off-cycle emissions </a:t>
            </a:r>
          </a:p>
          <a:p>
            <a:pPr>
              <a:spcBef>
                <a:spcPts val="600"/>
              </a:spcBef>
              <a:buClr>
                <a:schemeClr val="tx1"/>
              </a:buClr>
              <a:buFont typeface="Wingdings" pitchFamily="2" charset="2"/>
              <a:buChar char="v"/>
            </a:pPr>
            <a:r>
              <a:rPr lang="en-US" sz="1400" dirty="0" smtClean="0"/>
              <a:t>#11 - </a:t>
            </a:r>
            <a:r>
              <a:rPr lang="en-US" sz="1400" b="1" dirty="0" smtClean="0"/>
              <a:t>Test procedure for compression-ignition engines </a:t>
            </a:r>
            <a:r>
              <a:rPr lang="en-US" sz="1400" dirty="0" smtClean="0"/>
              <a:t>to be installed in agricultural and forestry tractors and in non-road mobile machinery with regard to the emissions of pollutants by the engine</a:t>
            </a:r>
          </a:p>
          <a:p>
            <a:pPr>
              <a:spcBef>
                <a:spcPts val="600"/>
              </a:spcBef>
              <a:buClr>
                <a:schemeClr val="tx1"/>
              </a:buClr>
              <a:buFont typeface="Wingdings" pitchFamily="2" charset="2"/>
              <a:buChar char="v"/>
            </a:pPr>
            <a:r>
              <a:rPr lang="en-US" sz="1400" dirty="0" smtClean="0">
                <a:solidFill>
                  <a:srgbClr val="0070C0"/>
                </a:solidFill>
              </a:rPr>
              <a:t>#12 – Concerning the location, identification, and operation of </a:t>
            </a:r>
            <a:r>
              <a:rPr lang="en-US" sz="1400" b="1" dirty="0" smtClean="0">
                <a:solidFill>
                  <a:srgbClr val="0070C0"/>
                </a:solidFill>
              </a:rPr>
              <a:t>motorcycle controls</a:t>
            </a:r>
            <a:r>
              <a:rPr lang="en-US" sz="1400" dirty="0" smtClean="0">
                <a:solidFill>
                  <a:srgbClr val="0070C0"/>
                </a:solidFill>
              </a:rPr>
              <a:t>, telltales and indicators</a:t>
            </a:r>
          </a:p>
          <a:p>
            <a:pPr>
              <a:spcBef>
                <a:spcPts val="600"/>
              </a:spcBef>
              <a:buClr>
                <a:schemeClr val="tx1"/>
              </a:buClr>
              <a:buFont typeface="Wingdings" pitchFamily="2" charset="2"/>
              <a:buChar char="v"/>
            </a:pPr>
            <a:r>
              <a:rPr lang="en-US" sz="1400" b="1" dirty="0" smtClean="0">
                <a:solidFill>
                  <a:srgbClr val="00B050"/>
                </a:solidFill>
              </a:rPr>
              <a:t>#13 – Global technical regulation on hydrogen and fuel cell vehicles</a:t>
            </a:r>
          </a:p>
          <a:p>
            <a:pPr>
              <a:spcBef>
                <a:spcPts val="600"/>
              </a:spcBef>
              <a:buClr>
                <a:schemeClr val="tx1"/>
              </a:buClr>
              <a:buFont typeface="Wingdings" pitchFamily="2" charset="2"/>
              <a:buChar char="v"/>
            </a:pPr>
            <a:r>
              <a:rPr lang="en-US" sz="1400" b="1" dirty="0" smtClean="0">
                <a:solidFill>
                  <a:srgbClr val="00B050"/>
                </a:solidFill>
              </a:rPr>
              <a:t>#14 – Pole Side Impact</a:t>
            </a:r>
          </a:p>
          <a:p>
            <a:pPr>
              <a:spcBef>
                <a:spcPts val="600"/>
              </a:spcBef>
              <a:buClr>
                <a:schemeClr val="tx1"/>
              </a:buClr>
              <a:buFont typeface="Wingdings" pitchFamily="2" charset="2"/>
              <a:buChar char="v"/>
            </a:pPr>
            <a:r>
              <a:rPr lang="en-US" sz="1400" b="1" dirty="0" smtClean="0">
                <a:solidFill>
                  <a:srgbClr val="00B050"/>
                </a:solidFill>
              </a:rPr>
              <a:t>#15 – Worldwide harmonized Light vehicle Test Procedures (WLTP)</a:t>
            </a:r>
          </a:p>
          <a:p>
            <a:pPr>
              <a:spcBef>
                <a:spcPts val="600"/>
              </a:spcBef>
              <a:buClr>
                <a:schemeClr val="tx1"/>
              </a:buClr>
              <a:buFont typeface="Wingdings" pitchFamily="2" charset="2"/>
              <a:buChar char="v"/>
            </a:pPr>
            <a:r>
              <a:rPr lang="en-US" sz="1400" b="1" dirty="0" smtClean="0">
                <a:solidFill>
                  <a:srgbClr val="00B050"/>
                </a:solidFill>
              </a:rPr>
              <a:t>#16 - </a:t>
            </a:r>
            <a:r>
              <a:rPr lang="en-US" sz="1400" dirty="0" smtClean="0">
                <a:solidFill>
                  <a:srgbClr val="00B050"/>
                </a:solidFill>
              </a:rPr>
              <a:t>Tires</a:t>
            </a:r>
            <a:endParaRPr lang="en-US" sz="1400" b="1" dirty="0" smtClean="0">
              <a:solidFill>
                <a:srgbClr val="00B050"/>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04800"/>
            <a:ext cx="1066800" cy="1066800"/>
          </a:xfrm>
          <a:prstGeom prst="rect">
            <a:avLst/>
          </a:prstGeom>
        </p:spPr>
      </p:pic>
      <p:sp>
        <p:nvSpPr>
          <p:cNvPr id="5" name="Slide Number Placeholder 4"/>
          <p:cNvSpPr>
            <a:spLocks noGrp="1"/>
          </p:cNvSpPr>
          <p:nvPr>
            <p:ph type="sldNum" sz="quarter" idx="12"/>
          </p:nvPr>
        </p:nvSpPr>
        <p:spPr/>
        <p:txBody>
          <a:bodyPr/>
          <a:lstStyle/>
          <a:p>
            <a:fld id="{24BF8D79-A555-468A-8A59-EC3C8B73D9FB}" type="slidenum">
              <a:rPr lang="en-US" smtClean="0"/>
              <a:t>25</a:t>
            </a:fld>
            <a:endParaRPr lang="en-US"/>
          </a:p>
        </p:txBody>
      </p:sp>
      <p:sp>
        <p:nvSpPr>
          <p:cNvPr id="7" name="TextBox 6"/>
          <p:cNvSpPr txBox="1"/>
          <p:nvPr/>
        </p:nvSpPr>
        <p:spPr>
          <a:xfrm>
            <a:off x="6324600" y="540127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rgbClr val="00B050"/>
                </a:solidFill>
              </a:rPr>
              <a:t>Light Duty</a:t>
            </a:r>
          </a:p>
          <a:p>
            <a:pPr algn="ctr"/>
            <a:r>
              <a:rPr lang="en-US" dirty="0" smtClean="0">
                <a:solidFill>
                  <a:srgbClr val="0070C0"/>
                </a:solidFill>
              </a:rPr>
              <a:t>Motorcycle</a:t>
            </a:r>
          </a:p>
          <a:p>
            <a:pPr algn="ctr"/>
            <a:r>
              <a:rPr lang="en-US" dirty="0" smtClean="0"/>
              <a:t>Off-road</a:t>
            </a:r>
            <a:endParaRPr lang="en-US" dirty="0"/>
          </a:p>
        </p:txBody>
      </p:sp>
    </p:spTree>
    <p:extLst>
      <p:ext uri="{BB962C8B-B14F-4D97-AF65-F5344CB8AC3E}">
        <p14:creationId xmlns:p14="http://schemas.microsoft.com/office/powerpoint/2010/main" val="60840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3" y="152400"/>
            <a:ext cx="8610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b="1" dirty="0" smtClean="0">
                <a:solidFill>
                  <a:srgbClr val="0070C0"/>
                </a:solidFill>
              </a:rPr>
              <a:t>Automobile Safety &amp; Environmental Impact</a:t>
            </a:r>
            <a:endParaRPr lang="en-US" sz="3600" b="1" dirty="0">
              <a:solidFill>
                <a:srgbClr val="0070C0"/>
              </a:solidFill>
            </a:endParaRPr>
          </a:p>
        </p:txBody>
      </p:sp>
      <p:sp>
        <p:nvSpPr>
          <p:cNvPr id="3" name="Content Placeholder 2"/>
          <p:cNvSpPr>
            <a:spLocks noGrp="1"/>
          </p:cNvSpPr>
          <p:nvPr>
            <p:ph sz="half" idx="1"/>
          </p:nvPr>
        </p:nvSpPr>
        <p:spPr>
          <a:xfrm>
            <a:off x="533400" y="1447800"/>
            <a:ext cx="8153400" cy="4953002"/>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spcBef>
                <a:spcPts val="1800"/>
              </a:spcBef>
              <a:buFont typeface="Webdings" pitchFamily="18" charset="2"/>
              <a:buNone/>
            </a:pPr>
            <a:r>
              <a:rPr lang="en-US" altLang="en-US" b="1" dirty="0" smtClean="0"/>
              <a:t>Governments everywhere are looking for ways to make their roads safer and reduce the impact on the environment associated with motor vehicles</a:t>
            </a:r>
          </a:p>
          <a:p>
            <a:pPr marL="0" indent="0">
              <a:spcBef>
                <a:spcPts val="1800"/>
              </a:spcBef>
              <a:buNone/>
            </a:pPr>
            <a:endParaRPr lang="en-US" altLang="en-US" b="1" dirty="0" smtClean="0"/>
          </a:p>
          <a:p>
            <a:pPr marL="0" indent="0">
              <a:spcBef>
                <a:spcPts val="1800"/>
              </a:spcBef>
              <a:buNone/>
            </a:pPr>
            <a:endParaRPr lang="en-US" altLang="en-US" sz="2800" b="1" dirty="0"/>
          </a:p>
          <a:p>
            <a:pPr>
              <a:spcBef>
                <a:spcPts val="1800"/>
              </a:spcBef>
              <a:buFont typeface="Wingdings" panose="05000000000000000000" pitchFamily="2" charset="2"/>
              <a:buChar char="Ø"/>
            </a:pPr>
            <a:endParaRPr lang="en-US" altLang="en-US" sz="2800" dirty="0" smtClean="0"/>
          </a:p>
          <a:p>
            <a:pPr marL="0" indent="0">
              <a:buNone/>
            </a:pPr>
            <a:endParaRPr lang="en-US" altLang="en-US" dirty="0"/>
          </a:p>
          <a:p>
            <a:pPr marL="0" indent="0">
              <a:buNone/>
            </a:pPr>
            <a:r>
              <a:rPr lang="en-US" altLang="en-US" sz="2800" dirty="0" smtClean="0"/>
              <a:t>Despite significant improvements- According to the United Nation’s World Health Organization, </a:t>
            </a:r>
            <a:r>
              <a:rPr lang="en-US" dirty="0" smtClean="0"/>
              <a:t>Road </a:t>
            </a:r>
            <a:r>
              <a:rPr lang="en-US" dirty="0"/>
              <a:t>traffic injuries are the ninth leading cause of death globally, and the principal cause of death among those aged 15–29 </a:t>
            </a:r>
            <a:r>
              <a:rPr lang="en-US" dirty="0" smtClean="0"/>
              <a:t>years. </a:t>
            </a:r>
            <a:endParaRPr lang="en-US" altLang="en-US" sz="2800" dirty="0" smtClean="0"/>
          </a:p>
          <a:p>
            <a:pPr marL="0" indent="0">
              <a:spcBef>
                <a:spcPts val="3600"/>
              </a:spcBef>
              <a:buNone/>
            </a:pPr>
            <a:endParaRPr lang="en-US" altLang="en-US" sz="2800" dirty="0" smtClean="0"/>
          </a:p>
        </p:txBody>
      </p:sp>
      <p:sp>
        <p:nvSpPr>
          <p:cNvPr id="4" name="Slide Number Placeholder 3"/>
          <p:cNvSpPr>
            <a:spLocks noGrp="1"/>
          </p:cNvSpPr>
          <p:nvPr>
            <p:ph type="sldNum" sz="quarter" idx="12"/>
          </p:nvPr>
        </p:nvSpPr>
        <p:spPr/>
        <p:txBody>
          <a:bodyPr/>
          <a:lstStyle/>
          <a:p>
            <a:fld id="{24BF8D79-A555-468A-8A59-EC3C8B73D9FB}" type="slidenum">
              <a:rPr lang="en-US" smtClean="0"/>
              <a:t>3</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6165"/>
            <a:ext cx="2284587" cy="182766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100" y="2971800"/>
            <a:ext cx="1676400" cy="1676400"/>
          </a:xfrm>
          <a:prstGeom prst="rect">
            <a:avLst/>
          </a:prstGeom>
        </p:spPr>
      </p:pic>
    </p:spTree>
    <p:extLst>
      <p:ext uri="{BB962C8B-B14F-4D97-AF65-F5344CB8AC3E}">
        <p14:creationId xmlns:p14="http://schemas.microsoft.com/office/powerpoint/2010/main" val="31190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solidFill>
                  <a:srgbClr val="0070C0"/>
                </a:solidFill>
              </a:rPr>
              <a:t>Safety Concept</a:t>
            </a:r>
            <a:r>
              <a:rPr lang="en-US" sz="2200" b="1" dirty="0" smtClean="0">
                <a:solidFill>
                  <a:srgbClr val="0070C0"/>
                </a:solidFill>
              </a:rPr>
              <a:t/>
            </a:r>
            <a:br>
              <a:rPr lang="en-US" sz="2200" b="1" dirty="0" smtClean="0">
                <a:solidFill>
                  <a:srgbClr val="0070C0"/>
                </a:solidFill>
              </a:rPr>
            </a:br>
            <a:r>
              <a:rPr lang="en-US" sz="2200" b="1" dirty="0" smtClean="0">
                <a:solidFill>
                  <a:srgbClr val="0070C0"/>
                </a:solidFill>
              </a:rPr>
              <a:t>Allocation of Responsibility </a:t>
            </a:r>
            <a:endParaRPr lang="en-US" sz="2200" b="1" dirty="0">
              <a:solidFill>
                <a:srgbClr val="0070C0"/>
              </a:solidFill>
            </a:endParaRPr>
          </a:p>
        </p:txBody>
      </p:sp>
      <p:sp>
        <p:nvSpPr>
          <p:cNvPr id="3" name="Content Placeholder 2"/>
          <p:cNvSpPr>
            <a:spLocks noGrp="1"/>
          </p:cNvSpPr>
          <p:nvPr>
            <p:ph idx="1"/>
          </p:nvPr>
        </p:nvSpPr>
        <p:spPr>
          <a:xfrm>
            <a:off x="457200" y="1600200"/>
            <a:ext cx="8382000" cy="4635305"/>
          </a:xfrm>
          <a:noFill/>
        </p:spPr>
        <p:txBody>
          <a:bodyPr/>
          <a:lstStyle/>
          <a:p>
            <a:pPr marL="0" indent="0">
              <a:buNone/>
            </a:pPr>
            <a:r>
              <a:rPr lang="en-US" dirty="0" smtClean="0"/>
              <a:t>  </a:t>
            </a:r>
            <a:endParaRPr lang="en-US" dirty="0"/>
          </a:p>
        </p:txBody>
      </p:sp>
      <p:sp>
        <p:nvSpPr>
          <p:cNvPr id="5" name="Rounded Rectangle 4"/>
          <p:cNvSpPr/>
          <p:nvPr/>
        </p:nvSpPr>
        <p:spPr>
          <a:xfrm>
            <a:off x="4614862" y="1600200"/>
            <a:ext cx="4071938" cy="2214563"/>
          </a:xfrm>
          <a:prstGeom prst="round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INFRASTRUCTURE</a:t>
            </a:r>
            <a:endParaRPr lang="en-US" sz="3000" b="1" dirty="0">
              <a:solidFill>
                <a:schemeClr val="tx1"/>
              </a:solidFill>
              <a:latin typeface="Adobe Gothic Std B"/>
              <a:ea typeface="+mj-ea"/>
              <a:cs typeface="+mj-cs"/>
            </a:endParaRPr>
          </a:p>
          <a:p>
            <a:pPr algn="ctr"/>
            <a:endParaRPr lang="en-US" b="1" dirty="0">
              <a:solidFill>
                <a:schemeClr val="tx1"/>
              </a:solidFill>
            </a:endParaRPr>
          </a:p>
          <a:p>
            <a:pPr algn="ctr"/>
            <a:r>
              <a:rPr lang="en-US" b="1" dirty="0">
                <a:solidFill>
                  <a:schemeClr val="accent2">
                    <a:lumMod val="50000"/>
                  </a:schemeClr>
                </a:solidFill>
              </a:rPr>
              <a:t>Quality / Capacity</a:t>
            </a:r>
          </a:p>
          <a:p>
            <a:pPr algn="ctr"/>
            <a:endParaRPr lang="en-US" b="1" dirty="0">
              <a:solidFill>
                <a:schemeClr val="tx1"/>
              </a:solidFill>
            </a:endParaRPr>
          </a:p>
          <a:p>
            <a:pPr algn="ctr"/>
            <a:r>
              <a:rPr lang="en-US" dirty="0">
                <a:solidFill>
                  <a:srgbClr val="C00000"/>
                </a:solidFill>
              </a:rPr>
              <a:t>Repair / </a:t>
            </a:r>
            <a:r>
              <a:rPr lang="en-US" dirty="0" smtClean="0">
                <a:solidFill>
                  <a:srgbClr val="C00000"/>
                </a:solidFill>
              </a:rPr>
              <a:t>Grow</a:t>
            </a:r>
            <a:endParaRPr lang="en-US" dirty="0">
              <a:solidFill>
                <a:srgbClr val="C00000"/>
              </a:solidFill>
            </a:endParaRPr>
          </a:p>
        </p:txBody>
      </p:sp>
      <p:sp>
        <p:nvSpPr>
          <p:cNvPr id="6" name="Rounded Rectangle 5"/>
          <p:cNvSpPr/>
          <p:nvPr/>
        </p:nvSpPr>
        <p:spPr>
          <a:xfrm>
            <a:off x="465932" y="1600200"/>
            <a:ext cx="4071938" cy="2214563"/>
          </a:xfrm>
          <a:prstGeom prst="round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DRIVER</a:t>
            </a:r>
            <a:endParaRPr lang="en-US" sz="3000" b="1" dirty="0">
              <a:solidFill>
                <a:schemeClr val="tx1"/>
              </a:solidFill>
              <a:latin typeface="Adobe Gothic Std B"/>
              <a:ea typeface="+mj-ea"/>
              <a:cs typeface="+mj-cs"/>
            </a:endParaRPr>
          </a:p>
          <a:p>
            <a:pPr algn="ctr"/>
            <a:endParaRPr lang="en-US" dirty="0">
              <a:solidFill>
                <a:schemeClr val="tx1"/>
              </a:solidFill>
            </a:endParaRPr>
          </a:p>
          <a:p>
            <a:pPr algn="ctr"/>
            <a:r>
              <a:rPr lang="en-US" b="1" dirty="0" smtClean="0">
                <a:solidFill>
                  <a:schemeClr val="accent2">
                    <a:lumMod val="50000"/>
                  </a:schemeClr>
                </a:solidFill>
              </a:rPr>
              <a:t>Training / License</a:t>
            </a:r>
          </a:p>
          <a:p>
            <a:pPr algn="ctr"/>
            <a:endParaRPr lang="en-US" dirty="0">
              <a:solidFill>
                <a:schemeClr val="tx1"/>
              </a:solidFill>
            </a:endParaRPr>
          </a:p>
          <a:p>
            <a:pPr algn="ctr"/>
            <a:r>
              <a:rPr lang="en-US" dirty="0" smtClean="0">
                <a:solidFill>
                  <a:srgbClr val="C00000"/>
                </a:solidFill>
              </a:rPr>
              <a:t>Age / Fitness / Renewal</a:t>
            </a:r>
            <a:endParaRPr lang="en-US" dirty="0">
              <a:solidFill>
                <a:srgbClr val="C00000"/>
              </a:solidFill>
            </a:endParaRPr>
          </a:p>
        </p:txBody>
      </p:sp>
      <p:sp>
        <p:nvSpPr>
          <p:cNvPr id="7" name="Rounded Rectangle 6"/>
          <p:cNvSpPr/>
          <p:nvPr/>
        </p:nvSpPr>
        <p:spPr>
          <a:xfrm>
            <a:off x="465932" y="3913220"/>
            <a:ext cx="4071938" cy="2214563"/>
          </a:xfrm>
          <a:prstGeom prst="round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OPERATION</a:t>
            </a:r>
            <a:endParaRPr lang="en-US" sz="3000" b="1" dirty="0">
              <a:solidFill>
                <a:schemeClr val="tx1"/>
              </a:solidFill>
              <a:latin typeface="Adobe Gothic Std B"/>
              <a:ea typeface="+mj-ea"/>
              <a:cs typeface="+mj-cs"/>
            </a:endParaRPr>
          </a:p>
          <a:p>
            <a:pPr algn="ctr"/>
            <a:endParaRPr lang="en-US" b="1" dirty="0">
              <a:solidFill>
                <a:schemeClr val="tx1"/>
              </a:solidFill>
            </a:endParaRPr>
          </a:p>
          <a:p>
            <a:pPr algn="ctr"/>
            <a:r>
              <a:rPr lang="en-US" b="1" dirty="0">
                <a:solidFill>
                  <a:schemeClr val="accent2">
                    <a:lumMod val="50000"/>
                  </a:schemeClr>
                </a:solidFill>
              </a:rPr>
              <a:t>Limitations / Environment</a:t>
            </a:r>
          </a:p>
          <a:p>
            <a:pPr algn="ctr"/>
            <a:endParaRPr lang="en-US" b="1" dirty="0">
              <a:solidFill>
                <a:schemeClr val="tx1"/>
              </a:solidFill>
            </a:endParaRPr>
          </a:p>
          <a:p>
            <a:pPr algn="ctr"/>
            <a:r>
              <a:rPr lang="en-US" dirty="0">
                <a:solidFill>
                  <a:srgbClr val="C00000"/>
                </a:solidFill>
              </a:rPr>
              <a:t> Conditions / Rules</a:t>
            </a:r>
          </a:p>
        </p:txBody>
      </p:sp>
      <p:sp>
        <p:nvSpPr>
          <p:cNvPr id="8" name="Rounded Rectangle 7"/>
          <p:cNvSpPr/>
          <p:nvPr/>
        </p:nvSpPr>
        <p:spPr>
          <a:xfrm>
            <a:off x="4624388" y="3880269"/>
            <a:ext cx="4071938" cy="2214563"/>
          </a:xfrm>
          <a:prstGeom prst="round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VEHICLE</a:t>
            </a:r>
            <a:endParaRPr lang="en-US" sz="3000" b="1" dirty="0">
              <a:solidFill>
                <a:schemeClr val="tx1"/>
              </a:solidFill>
              <a:latin typeface="Adobe Gothic Std B"/>
              <a:ea typeface="+mj-ea"/>
              <a:cs typeface="+mj-cs"/>
            </a:endParaRPr>
          </a:p>
          <a:p>
            <a:pPr algn="ctr"/>
            <a:endParaRPr lang="en-US" b="1" dirty="0">
              <a:solidFill>
                <a:schemeClr val="tx1"/>
              </a:solidFill>
            </a:endParaRPr>
          </a:p>
          <a:p>
            <a:pPr algn="ctr"/>
            <a:r>
              <a:rPr lang="en-US" b="1" dirty="0">
                <a:solidFill>
                  <a:schemeClr val="accent2">
                    <a:lumMod val="50000"/>
                  </a:schemeClr>
                </a:solidFill>
              </a:rPr>
              <a:t>Features / Attributes</a:t>
            </a:r>
          </a:p>
          <a:p>
            <a:pPr algn="ctr"/>
            <a:endParaRPr lang="en-US" b="1" dirty="0">
              <a:solidFill>
                <a:schemeClr val="tx1"/>
              </a:solidFill>
            </a:endParaRPr>
          </a:p>
          <a:p>
            <a:pPr algn="ctr"/>
            <a:r>
              <a:rPr lang="en-US" dirty="0" smtClean="0">
                <a:solidFill>
                  <a:srgbClr val="C00000"/>
                </a:solidFill>
              </a:rPr>
              <a:t>Inspect / Maintain / Modify</a:t>
            </a:r>
            <a:endParaRPr lang="en-US" dirty="0">
              <a:solidFill>
                <a:srgbClr val="C00000"/>
              </a:solidFill>
            </a:endParaRPr>
          </a:p>
        </p:txBody>
      </p:sp>
      <p:sp>
        <p:nvSpPr>
          <p:cNvPr id="9" name="TextBox 8"/>
          <p:cNvSpPr txBox="1"/>
          <p:nvPr/>
        </p:nvSpPr>
        <p:spPr>
          <a:xfrm>
            <a:off x="152400" y="1371600"/>
            <a:ext cx="1840568" cy="1077218"/>
          </a:xfrm>
          <a:prstGeom prst="rect">
            <a:avLst/>
          </a:prstGeom>
          <a:noFill/>
        </p:spPr>
        <p:txBody>
          <a:bodyPr wrap="none" rtlCol="0">
            <a:spAutoFit/>
          </a:bodyPr>
          <a:lstStyle/>
          <a:p>
            <a:r>
              <a:rPr lang="en-US" sz="4400" b="1" dirty="0" smtClean="0"/>
              <a:t>~90%</a:t>
            </a:r>
          </a:p>
          <a:p>
            <a:pPr algn="ctr"/>
            <a:r>
              <a:rPr lang="en-US" b="1" dirty="0" smtClean="0"/>
              <a:t>FAULT</a:t>
            </a:r>
            <a:endParaRPr lang="en-US" b="1" dirty="0"/>
          </a:p>
        </p:txBody>
      </p:sp>
      <p:sp>
        <p:nvSpPr>
          <p:cNvPr id="10" name="TextBox 9"/>
          <p:cNvSpPr txBox="1"/>
          <p:nvPr/>
        </p:nvSpPr>
        <p:spPr>
          <a:xfrm>
            <a:off x="6660358" y="5020501"/>
            <a:ext cx="2483644" cy="1446550"/>
          </a:xfrm>
          <a:prstGeom prst="rect">
            <a:avLst/>
          </a:prstGeom>
          <a:noFill/>
        </p:spPr>
        <p:txBody>
          <a:bodyPr wrap="square" rtlCol="0">
            <a:spAutoFit/>
          </a:bodyPr>
          <a:lstStyle/>
          <a:p>
            <a:r>
              <a:rPr lang="en-US" sz="4400" b="1" dirty="0" smtClean="0"/>
              <a:t>             SMALL %</a:t>
            </a:r>
          </a:p>
        </p:txBody>
      </p:sp>
      <p:sp>
        <p:nvSpPr>
          <p:cNvPr id="4" name="Slide Number Placeholder 3"/>
          <p:cNvSpPr>
            <a:spLocks noGrp="1"/>
          </p:cNvSpPr>
          <p:nvPr>
            <p:ph type="sldNum" sz="quarter" idx="12"/>
          </p:nvPr>
        </p:nvSpPr>
        <p:spPr/>
        <p:txBody>
          <a:bodyPr/>
          <a:lstStyle/>
          <a:p>
            <a:fld id="{24BF8D79-A555-468A-8A59-EC3C8B73D9FB}" type="slidenum">
              <a:rPr lang="en-US" smtClean="0"/>
              <a:t>4</a:t>
            </a:fld>
            <a:endParaRPr lang="en-US" dirty="0"/>
          </a:p>
        </p:txBody>
      </p:sp>
    </p:spTree>
    <p:extLst>
      <p:ext uri="{BB962C8B-B14F-4D97-AF65-F5344CB8AC3E}">
        <p14:creationId xmlns:p14="http://schemas.microsoft.com/office/powerpoint/2010/main" val="30284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4000" b="1" dirty="0" smtClean="0">
                <a:solidFill>
                  <a:srgbClr val="0070C0"/>
                </a:solidFill>
              </a:rPr>
              <a:t>How to Address Societal Challenges </a:t>
            </a:r>
            <a:endParaRPr lang="en-US" sz="4000" b="1" dirty="0">
              <a:solidFill>
                <a:srgbClr val="0070C0"/>
              </a:solidFill>
            </a:endParaRPr>
          </a:p>
        </p:txBody>
      </p:sp>
      <p:sp>
        <p:nvSpPr>
          <p:cNvPr id="3" name="Content Placeholder 2"/>
          <p:cNvSpPr>
            <a:spLocks noGrp="1"/>
          </p:cNvSpPr>
          <p:nvPr>
            <p:ph sz="half" idx="1"/>
          </p:nvPr>
        </p:nvSpPr>
        <p:spPr>
          <a:xfrm>
            <a:off x="609600" y="2595143"/>
            <a:ext cx="3733800" cy="3531527"/>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nSpc>
                <a:spcPct val="120000"/>
              </a:lnSpc>
              <a:spcBef>
                <a:spcPts val="3000"/>
              </a:spcBef>
              <a:buFont typeface="Wingdings" panose="05000000000000000000" pitchFamily="2" charset="2"/>
              <a:buChar char="Ø"/>
            </a:pPr>
            <a:r>
              <a:rPr lang="en-US" altLang="en-US" sz="2800" b="1" dirty="0" smtClean="0"/>
              <a:t>US Federal Motor Vehicle Safety Standards (FMVSS) and Environmental Protection Agency (EPA) rules </a:t>
            </a:r>
          </a:p>
          <a:p>
            <a:pPr algn="ctr">
              <a:spcBef>
                <a:spcPts val="3000"/>
              </a:spcBef>
              <a:buFontTx/>
              <a:buNone/>
            </a:pPr>
            <a:r>
              <a:rPr lang="en-US" altLang="en-US" sz="2800" dirty="0" smtClean="0"/>
              <a:t>and, </a:t>
            </a:r>
          </a:p>
          <a:p>
            <a:pPr algn="ctr">
              <a:spcBef>
                <a:spcPts val="3000"/>
              </a:spcBef>
              <a:buFontTx/>
              <a:buNone/>
            </a:pPr>
            <a:endParaRPr lang="en-US" altLang="en-US" sz="1300" dirty="0" smtClean="0"/>
          </a:p>
          <a:p>
            <a:pPr>
              <a:buFont typeface="Wingdings" panose="05000000000000000000" pitchFamily="2" charset="2"/>
              <a:buChar char="Ø"/>
            </a:pPr>
            <a:r>
              <a:rPr lang="en-US" altLang="en-US" sz="2800" b="1" dirty="0" smtClean="0"/>
              <a:t>UN Economic Commission for Europe (ECE) standards, now referred to as UN </a:t>
            </a:r>
            <a:r>
              <a:rPr lang="en-US" altLang="en-US" sz="2800" b="1" dirty="0" smtClean="0"/>
              <a:t>regulations under the 1958 Agreement</a:t>
            </a:r>
            <a:endParaRPr lang="en-US" altLang="en-US" sz="20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803" y="2869273"/>
            <a:ext cx="2388053" cy="1248155"/>
          </a:xfrm>
          <a:prstGeom prst="rect">
            <a:avLst/>
          </a:prstGeom>
        </p:spPr>
      </p:pic>
      <p:sp>
        <p:nvSpPr>
          <p:cNvPr id="8" name="TextBox 7"/>
          <p:cNvSpPr txBox="1"/>
          <p:nvPr/>
        </p:nvSpPr>
        <p:spPr>
          <a:xfrm>
            <a:off x="533400" y="1600200"/>
            <a:ext cx="8229600" cy="954107"/>
          </a:xfrm>
          <a:prstGeom prst="rect">
            <a:avLst/>
          </a:prstGeom>
          <a:noFill/>
        </p:spPr>
        <p:txBody>
          <a:bodyPr wrap="square" rtlCol="0">
            <a:spAutoFit/>
          </a:bodyPr>
          <a:lstStyle/>
          <a:p>
            <a:pPr>
              <a:spcBef>
                <a:spcPts val="3000"/>
              </a:spcBef>
            </a:pPr>
            <a:r>
              <a:rPr lang="en-US" altLang="en-US" sz="2800" b="1" dirty="0" smtClean="0"/>
              <a:t>There are two major -  equally robust sets of existing motor </a:t>
            </a:r>
            <a:r>
              <a:rPr lang="en-US" altLang="en-US" sz="2800" b="1" dirty="0" smtClean="0">
                <a:solidFill>
                  <a:srgbClr val="000000"/>
                </a:solidFill>
              </a:rPr>
              <a:t>vehicle</a:t>
            </a:r>
            <a:r>
              <a:rPr lang="en-US" altLang="en-US" sz="2800" b="1" dirty="0" smtClean="0"/>
              <a:t> safety and environmental regulations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038" y="4492713"/>
            <a:ext cx="1600199" cy="160019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997" y="2836593"/>
            <a:ext cx="1295403" cy="127820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4143647"/>
            <a:ext cx="1815785" cy="1828801"/>
          </a:xfrm>
          <a:prstGeom prst="rect">
            <a:avLst/>
          </a:prstGeom>
        </p:spPr>
      </p:pic>
      <p:sp>
        <p:nvSpPr>
          <p:cNvPr id="5" name="Slide Number Placeholder 4"/>
          <p:cNvSpPr>
            <a:spLocks noGrp="1"/>
          </p:cNvSpPr>
          <p:nvPr>
            <p:ph type="sldNum" sz="quarter" idx="12"/>
          </p:nvPr>
        </p:nvSpPr>
        <p:spPr/>
        <p:txBody>
          <a:bodyPr/>
          <a:lstStyle/>
          <a:p>
            <a:fld id="{24BF8D79-A555-468A-8A59-EC3C8B73D9FB}" type="slidenum">
              <a:rPr lang="en-US" smtClean="0"/>
              <a:t>5</a:t>
            </a:fld>
            <a:endParaRPr lang="en-US" dirty="0"/>
          </a:p>
        </p:txBody>
      </p:sp>
    </p:spTree>
    <p:extLst>
      <p:ext uri="{BB962C8B-B14F-4D97-AF65-F5344CB8AC3E}">
        <p14:creationId xmlns:p14="http://schemas.microsoft.com/office/powerpoint/2010/main" val="315262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b="1" dirty="0" smtClean="0">
                <a:solidFill>
                  <a:srgbClr val="0070C0"/>
                </a:solidFill>
              </a:rPr>
              <a:t>Moving toward Global Technical Regulations (GTRs)</a:t>
            </a:r>
            <a:endParaRPr lang="en-US" sz="3600"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buFont typeface="Webdings" pitchFamily="18" charset="2"/>
              <a:buNone/>
              <a:defRPr/>
            </a:pPr>
            <a:r>
              <a:rPr lang="en-US" sz="2000" b="1" dirty="0"/>
              <a:t>In 1998 the UN started to administer a new agreement specifically to develop </a:t>
            </a:r>
            <a:r>
              <a:rPr lang="en-US" sz="2000" b="1" dirty="0" smtClean="0"/>
              <a:t>harmonized Global Technical Requirements (GTRs) for </a:t>
            </a:r>
            <a:r>
              <a:rPr lang="en-US" sz="2000" b="1" dirty="0"/>
              <a:t>motor vehicles and motor vehicle </a:t>
            </a:r>
            <a:r>
              <a:rPr lang="en-US" sz="2000" b="1" dirty="0" smtClean="0"/>
              <a:t>equipment.</a:t>
            </a:r>
          </a:p>
          <a:p>
            <a:pPr>
              <a:defRPr/>
            </a:pPr>
            <a:r>
              <a:rPr lang="en-US" sz="2000" dirty="0" smtClean="0"/>
              <a:t>UN GTRs provide </a:t>
            </a:r>
            <a:r>
              <a:rPr lang="en-US" sz="2000" dirty="0"/>
              <a:t>a predictable regulatory framework for the global automotive industry, consumers and their associations. They do not contain administrative provisions for type approvals and their mutual </a:t>
            </a:r>
            <a:r>
              <a:rPr lang="en-US" sz="2000" dirty="0" smtClean="0"/>
              <a:t>recognition.</a:t>
            </a:r>
          </a:p>
          <a:p>
            <a:pPr>
              <a:defRPr/>
            </a:pPr>
            <a:r>
              <a:rPr lang="en-US" sz="2000" dirty="0" smtClean="0"/>
              <a:t>The </a:t>
            </a:r>
            <a:r>
              <a:rPr lang="en-US" sz="2000" dirty="0"/>
              <a:t>1998 Agreement has </a:t>
            </a:r>
            <a:r>
              <a:rPr lang="en-US" sz="2000" dirty="0" smtClean="0"/>
              <a:t>34 </a:t>
            </a:r>
            <a:r>
              <a:rPr lang="en-US" sz="2000" dirty="0"/>
              <a:t>contracting </a:t>
            </a:r>
            <a:r>
              <a:rPr lang="en-US" sz="2000" dirty="0" smtClean="0"/>
              <a:t>parties (19 if the EU and members are counted as one- in 2015). </a:t>
            </a:r>
            <a:r>
              <a:rPr lang="en-US" sz="2000" dirty="0"/>
              <a:t>Both the U.S. and </a:t>
            </a:r>
            <a:r>
              <a:rPr lang="en-US" sz="2000" dirty="0">
                <a:solidFill>
                  <a:srgbClr val="000000"/>
                </a:solidFill>
              </a:rPr>
              <a:t>EU, as a single block, (one vote) are contracting parties to the ‘98 Agreement.</a:t>
            </a:r>
          </a:p>
          <a:p>
            <a:pPr>
              <a:defRPr/>
            </a:pPr>
            <a:r>
              <a:rPr lang="en-US" sz="2000" dirty="0">
                <a:solidFill>
                  <a:srgbClr val="000000"/>
                </a:solidFill>
              </a:rPr>
              <a:t>There are currently </a:t>
            </a:r>
            <a:r>
              <a:rPr lang="en-US" sz="2000" dirty="0" smtClean="0">
                <a:solidFill>
                  <a:srgbClr val="000000"/>
                </a:solidFill>
              </a:rPr>
              <a:t>16 </a:t>
            </a:r>
            <a:r>
              <a:rPr lang="en-US" sz="2000" dirty="0">
                <a:solidFill>
                  <a:srgbClr val="000000"/>
                </a:solidFill>
              </a:rPr>
              <a:t>GTRs that have been developed under the ‘98 </a:t>
            </a:r>
            <a:r>
              <a:rPr lang="en-US" sz="2000" dirty="0" smtClean="0">
                <a:solidFill>
                  <a:srgbClr val="000000"/>
                </a:solidFill>
              </a:rPr>
              <a:t>Agreement:</a:t>
            </a:r>
          </a:p>
          <a:p>
            <a:pPr lvl="1">
              <a:buFont typeface="Courier New" panose="02070309020205020404" pitchFamily="49" charset="0"/>
              <a:buChar char="o"/>
              <a:defRPr/>
            </a:pPr>
            <a:r>
              <a:rPr lang="en-US" sz="1800" dirty="0" smtClean="0">
                <a:solidFill>
                  <a:srgbClr val="00B050"/>
                </a:solidFill>
              </a:rPr>
              <a:t>Twelve light duty standards/regulations,</a:t>
            </a:r>
            <a:endParaRPr lang="en-US" sz="1800" dirty="0">
              <a:solidFill>
                <a:srgbClr val="00B050"/>
              </a:solidFill>
            </a:endParaRPr>
          </a:p>
          <a:p>
            <a:pPr lvl="1">
              <a:buFont typeface="Courier New" panose="02070309020205020404" pitchFamily="49" charset="0"/>
              <a:buChar char="o"/>
              <a:defRPr/>
            </a:pPr>
            <a:r>
              <a:rPr lang="en-US" sz="1800" dirty="0" smtClean="0">
                <a:solidFill>
                  <a:srgbClr val="0070C0"/>
                </a:solidFill>
              </a:rPr>
              <a:t>Three motorcycle standards</a:t>
            </a:r>
          </a:p>
          <a:p>
            <a:pPr lvl="1">
              <a:buFont typeface="Courier New" panose="02070309020205020404" pitchFamily="49" charset="0"/>
              <a:buChar char="o"/>
              <a:defRPr/>
            </a:pPr>
            <a:r>
              <a:rPr lang="en-US" sz="1800" dirty="0" smtClean="0">
                <a:solidFill>
                  <a:srgbClr val="000000"/>
                </a:solidFill>
              </a:rPr>
              <a:t>One off-road emissions standard </a:t>
            </a:r>
            <a:endParaRPr lang="en-US" sz="1800" dirty="0">
              <a:solidFill>
                <a:srgbClr val="000000"/>
              </a:solidFill>
            </a:endParaRPr>
          </a:p>
          <a:p>
            <a:pPr marL="0" indent="0">
              <a:buFont typeface="Webdings" pitchFamily="18" charset="2"/>
              <a:buNone/>
              <a:defRPr/>
            </a:pPr>
            <a:endParaRPr lang="en-US" sz="2000" dirty="0" smtClean="0"/>
          </a:p>
          <a:p>
            <a:pPr marL="0" lvl="1" indent="0">
              <a:buNone/>
              <a:defRPr/>
            </a:pPr>
            <a:r>
              <a:rPr lang="en-US" sz="2000" dirty="0">
                <a:solidFill>
                  <a:srgbClr val="000000"/>
                </a:solidFill>
              </a:rPr>
              <a:t>Under the ‘98 Agreement there </a:t>
            </a:r>
            <a:r>
              <a:rPr lang="en-US" sz="2000" dirty="0" smtClean="0">
                <a:solidFill>
                  <a:srgbClr val="000000"/>
                </a:solidFill>
              </a:rPr>
              <a:t>are </a:t>
            </a:r>
            <a:r>
              <a:rPr lang="en-US" sz="2000" dirty="0">
                <a:solidFill>
                  <a:srgbClr val="000000"/>
                </a:solidFill>
              </a:rPr>
              <a:t>currently no certification or </a:t>
            </a:r>
            <a:r>
              <a:rPr lang="en-US" sz="2000" dirty="0" err="1" smtClean="0">
                <a:solidFill>
                  <a:srgbClr val="000000"/>
                </a:solidFill>
              </a:rPr>
              <a:t>CoP</a:t>
            </a:r>
            <a:r>
              <a:rPr lang="en-US" sz="2000" dirty="0" smtClean="0">
                <a:solidFill>
                  <a:srgbClr val="000000"/>
                </a:solidFill>
              </a:rPr>
              <a:t> </a:t>
            </a:r>
            <a:r>
              <a:rPr lang="en-US" sz="2000" dirty="0">
                <a:solidFill>
                  <a:srgbClr val="000000"/>
                </a:solidFill>
              </a:rPr>
              <a:t>provisions.  Those are left up to each contracting party.</a:t>
            </a:r>
          </a:p>
          <a:p>
            <a:pPr marL="0" indent="0">
              <a:buFont typeface="Webdings" pitchFamily="18" charset="2"/>
              <a:buNone/>
              <a:defRPr/>
            </a:pPr>
            <a:endParaRPr lang="en-US" sz="2000" dirty="0"/>
          </a:p>
          <a:p>
            <a:pPr marL="457200" lvl="1" indent="0">
              <a:buNone/>
              <a:defRPr/>
            </a:pPr>
            <a:endParaRPr lang="en-US" sz="1800" dirty="0">
              <a:solidFill>
                <a:srgbClr val="00000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04800"/>
            <a:ext cx="1066800" cy="1066800"/>
          </a:xfrm>
          <a:prstGeom prst="rect">
            <a:avLst/>
          </a:prstGeom>
        </p:spPr>
      </p:pic>
      <p:sp>
        <p:nvSpPr>
          <p:cNvPr id="5" name="Slide Number Placeholder 4"/>
          <p:cNvSpPr>
            <a:spLocks noGrp="1"/>
          </p:cNvSpPr>
          <p:nvPr>
            <p:ph type="sldNum" sz="quarter" idx="12"/>
          </p:nvPr>
        </p:nvSpPr>
        <p:spPr/>
        <p:txBody>
          <a:bodyPr/>
          <a:lstStyle/>
          <a:p>
            <a:fld id="{24BF8D79-A555-468A-8A59-EC3C8B73D9FB}" type="slidenum">
              <a:rPr lang="en-US" smtClean="0"/>
              <a:t>6</a:t>
            </a:fld>
            <a:endParaRPr lang="en-US"/>
          </a:p>
        </p:txBody>
      </p:sp>
    </p:spTree>
    <p:extLst>
      <p:ext uri="{BB962C8B-B14F-4D97-AF65-F5344CB8AC3E}">
        <p14:creationId xmlns:p14="http://schemas.microsoft.com/office/powerpoint/2010/main" val="177762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b="1" dirty="0" smtClean="0">
                <a:solidFill>
                  <a:srgbClr val="0070C0"/>
                </a:solidFill>
              </a:rPr>
              <a:t>Why Accept U.S. </a:t>
            </a:r>
            <a:r>
              <a:rPr lang="en-US" altLang="en-US" sz="3600" b="1" dirty="0">
                <a:solidFill>
                  <a:srgbClr val="0070C0"/>
                </a:solidFill>
              </a:rPr>
              <a:t>&amp;</a:t>
            </a:r>
            <a:r>
              <a:rPr lang="en-US" altLang="en-US" sz="3600" b="1" dirty="0" smtClean="0">
                <a:solidFill>
                  <a:srgbClr val="0070C0"/>
                </a:solidFill>
              </a:rPr>
              <a:t> ECE/EU </a:t>
            </a:r>
            <a:br>
              <a:rPr lang="en-US" altLang="en-US" sz="3600" b="1" dirty="0" smtClean="0">
                <a:solidFill>
                  <a:srgbClr val="0070C0"/>
                </a:solidFill>
              </a:rPr>
            </a:br>
            <a:r>
              <a:rPr lang="en-US" altLang="en-US" sz="3600" b="1" dirty="0" smtClean="0">
                <a:solidFill>
                  <a:srgbClr val="0070C0"/>
                </a:solidFill>
              </a:rPr>
              <a:t>Certified Vehicles?</a:t>
            </a:r>
            <a:endParaRPr lang="en-US" sz="3600" b="1" dirty="0">
              <a:solidFill>
                <a:srgbClr val="0070C0"/>
              </a:solidFill>
            </a:endParaRPr>
          </a:p>
        </p:txBody>
      </p:sp>
      <p:sp>
        <p:nvSpPr>
          <p:cNvPr id="3" name="Content Placeholder 2"/>
          <p:cNvSpPr>
            <a:spLocks noGrp="1"/>
          </p:cNvSpPr>
          <p:nvPr>
            <p:ph idx="1"/>
          </p:nvPr>
        </p:nvSpPr>
        <p:spPr>
          <a:xfrm>
            <a:off x="533400" y="1524000"/>
            <a:ext cx="8229600" cy="5112278"/>
          </a:xfrm>
        </p:spPr>
        <p:txBody>
          <a:bodyPr>
            <a:normAutofit fontScale="70000" lnSpcReduction="20000"/>
          </a:bodyPr>
          <a:lstStyle/>
          <a:p>
            <a:pPr marL="0" indent="0">
              <a:buFont typeface="Webdings" pitchFamily="18" charset="2"/>
              <a:buNone/>
              <a:defRPr/>
            </a:pPr>
            <a:r>
              <a:rPr lang="en-US" sz="3300" b="1" dirty="0"/>
              <a:t>While work continues to develop more </a:t>
            </a:r>
            <a:r>
              <a:rPr lang="en-US" sz="3300" b="1" dirty="0" smtClean="0"/>
              <a:t>GTRs, and flaws in the GTR development process are fixed, </a:t>
            </a:r>
            <a:r>
              <a:rPr lang="en-US" sz="3300" b="1" dirty="0"/>
              <a:t>it is strongly recommended that economies maintain regulatory policy that accepts vehicles for sale in the region that meets </a:t>
            </a:r>
            <a:r>
              <a:rPr lang="en-US" sz="3300" b="1" dirty="0" smtClean="0"/>
              <a:t>both </a:t>
            </a:r>
            <a:r>
              <a:rPr lang="en-US" sz="3300" b="1" dirty="0"/>
              <a:t>ECE/EU </a:t>
            </a:r>
            <a:r>
              <a:rPr lang="en-US" sz="3300" b="1" dirty="0" smtClean="0"/>
              <a:t>and U.S. regulations.</a:t>
            </a:r>
          </a:p>
          <a:p>
            <a:pPr marL="0" indent="0">
              <a:buFont typeface="Webdings" pitchFamily="18" charset="2"/>
              <a:buNone/>
              <a:defRPr/>
            </a:pPr>
            <a:endParaRPr lang="en-US" b="1" dirty="0"/>
          </a:p>
          <a:p>
            <a:pPr marL="0" indent="0">
              <a:buFont typeface="Webdings" pitchFamily="18" charset="2"/>
              <a:buNone/>
              <a:defRPr/>
            </a:pPr>
            <a:r>
              <a:rPr lang="en-US" b="1" u="sng" dirty="0" smtClean="0">
                <a:solidFill>
                  <a:srgbClr val="0070C0"/>
                </a:solidFill>
              </a:rPr>
              <a:t>FOUR PRIMARY REASONS</a:t>
            </a:r>
            <a:r>
              <a:rPr lang="en-US" b="1" dirty="0" smtClean="0">
                <a:solidFill>
                  <a:srgbClr val="0070C0"/>
                </a:solidFill>
              </a:rPr>
              <a:t>: </a:t>
            </a:r>
          </a:p>
          <a:p>
            <a:pPr marL="0" indent="0">
              <a:buFont typeface="Webdings" pitchFamily="18" charset="2"/>
              <a:buNone/>
              <a:defRPr/>
            </a:pPr>
            <a:endParaRPr lang="en-US" sz="1400" b="1" dirty="0"/>
          </a:p>
          <a:p>
            <a:pPr marL="0" indent="0">
              <a:buNone/>
              <a:defRPr/>
            </a:pPr>
            <a:r>
              <a:rPr lang="en-US" sz="3400" b="1" dirty="0" smtClean="0">
                <a:solidFill>
                  <a:srgbClr val="FF0000"/>
                </a:solidFill>
              </a:rPr>
              <a:t>1. Both are Robust, Long-standing &amp; Tested </a:t>
            </a:r>
          </a:p>
          <a:p>
            <a:pPr>
              <a:buFont typeface="Wingdings" panose="05000000000000000000" pitchFamily="2" charset="2"/>
              <a:buChar char="Ø"/>
              <a:defRPr/>
            </a:pPr>
            <a:endParaRPr lang="en-US" sz="1600" dirty="0" smtClean="0"/>
          </a:p>
          <a:p>
            <a:pPr>
              <a:buFont typeface="Wingdings" panose="05000000000000000000" pitchFamily="2" charset="2"/>
              <a:buChar char="Ø"/>
              <a:defRPr/>
            </a:pPr>
            <a:r>
              <a:rPr lang="en-US" dirty="0" smtClean="0"/>
              <a:t>Both </a:t>
            </a:r>
            <a:r>
              <a:rPr lang="en-US" dirty="0"/>
              <a:t>regulatory regimes have been developing safety and environmental regulations for over 40 years.</a:t>
            </a:r>
          </a:p>
          <a:p>
            <a:pPr>
              <a:buFont typeface="Wingdings" panose="05000000000000000000" pitchFamily="2" charset="2"/>
              <a:buChar char="Ø"/>
              <a:defRPr/>
            </a:pPr>
            <a:r>
              <a:rPr lang="en-US" dirty="0"/>
              <a:t>Both systems use technical assessment of real-world data as the basis for regulatory development.</a:t>
            </a:r>
          </a:p>
          <a:p>
            <a:pPr>
              <a:buFont typeface="Wingdings" panose="05000000000000000000" pitchFamily="2" charset="2"/>
              <a:buChar char="Ø"/>
              <a:defRPr/>
            </a:pPr>
            <a:r>
              <a:rPr lang="en-US" dirty="0"/>
              <a:t>Both sets of regulations cover active and passive </a:t>
            </a:r>
            <a:r>
              <a:rPr lang="en-US" dirty="0" smtClean="0"/>
              <a:t>safety, along </a:t>
            </a:r>
            <a:r>
              <a:rPr lang="en-US" dirty="0"/>
              <a:t>with  environmental emission control, which lead to state-of-the-art technology to meet their mandated levels of performance.</a:t>
            </a:r>
          </a:p>
          <a:p>
            <a:pPr marL="0" indent="0">
              <a:buNone/>
            </a:pPr>
            <a:endParaRPr lang="en-US" dirty="0"/>
          </a:p>
        </p:txBody>
      </p:sp>
      <p:sp>
        <p:nvSpPr>
          <p:cNvPr id="4" name="Slide Number Placeholder 3"/>
          <p:cNvSpPr>
            <a:spLocks noGrp="1"/>
          </p:cNvSpPr>
          <p:nvPr>
            <p:ph type="sldNum" sz="quarter" idx="12"/>
          </p:nvPr>
        </p:nvSpPr>
        <p:spPr/>
        <p:txBody>
          <a:bodyPr/>
          <a:lstStyle/>
          <a:p>
            <a:fld id="{24BF8D79-A555-468A-8A59-EC3C8B73D9FB}" type="slidenum">
              <a:rPr lang="en-US" smtClean="0"/>
              <a:t>7</a:t>
            </a:fld>
            <a:endParaRPr lang="en-US"/>
          </a:p>
        </p:txBody>
      </p:sp>
    </p:spTree>
    <p:extLst>
      <p:ext uri="{BB962C8B-B14F-4D97-AF65-F5344CB8AC3E}">
        <p14:creationId xmlns:p14="http://schemas.microsoft.com/office/powerpoint/2010/main" val="333292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12" y="392832"/>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4000" b="1" dirty="0" smtClean="0">
                <a:solidFill>
                  <a:srgbClr val="0070C0"/>
                </a:solidFill>
                <a:ea typeface="Adobe Gothic Std B" pitchFamily="34" charset="-128"/>
              </a:rPr>
              <a:t>Comparable Performance</a:t>
            </a:r>
            <a:endParaRPr lang="en-US" sz="4000" b="1" dirty="0">
              <a:solidFill>
                <a:srgbClr val="0070C0"/>
              </a:solidFill>
            </a:endParaRPr>
          </a:p>
        </p:txBody>
      </p:sp>
      <p:sp>
        <p:nvSpPr>
          <p:cNvPr id="4" name="Content Placeholder 3"/>
          <p:cNvSpPr>
            <a:spLocks noGrp="1"/>
          </p:cNvSpPr>
          <p:nvPr>
            <p:ph sz="half" idx="1"/>
          </p:nvPr>
        </p:nvSpPr>
        <p:spPr>
          <a:xfrm>
            <a:off x="491450" y="2098647"/>
            <a:ext cx="4038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altLang="en-US" dirty="0" smtClean="0"/>
              <a:t>For each comparable FMVSS and ECE auto regulation, some technical differences are certain but that should NOT be the focus.</a:t>
            </a:r>
          </a:p>
          <a:p>
            <a:endParaRPr lang="en-US" dirty="0"/>
          </a:p>
        </p:txBody>
      </p:sp>
      <p:sp>
        <p:nvSpPr>
          <p:cNvPr id="5" name="Content Placeholder 4"/>
          <p:cNvSpPr>
            <a:spLocks noGrp="1"/>
          </p:cNvSpPr>
          <p:nvPr>
            <p:ph sz="half" idx="2"/>
          </p:nvPr>
        </p:nvSpPr>
        <p:spPr>
          <a:xfrm>
            <a:off x="4648200" y="2110315"/>
            <a:ext cx="4038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altLang="en-US" b="1" dirty="0" smtClean="0"/>
              <a:t>Instead</a:t>
            </a:r>
            <a:r>
              <a:rPr lang="en-US" altLang="en-US" dirty="0" smtClean="0"/>
              <a:t>, we should  be aware that there are far more similarities in the objectives and outcomes for both regulatory schemes.</a:t>
            </a:r>
          </a:p>
          <a:p>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12" y="4708934"/>
            <a:ext cx="3442676" cy="176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701" y="5135318"/>
            <a:ext cx="838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594" y="4708934"/>
            <a:ext cx="4210406" cy="162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4BF8D79-A555-468A-8A59-EC3C8B73D9FB}" type="slidenum">
              <a:rPr lang="en-US" smtClean="0"/>
              <a:t>8</a:t>
            </a:fld>
            <a:endParaRPr lang="en-US"/>
          </a:p>
        </p:txBody>
      </p:sp>
      <p:sp>
        <p:nvSpPr>
          <p:cNvPr id="11" name="TextBox 10"/>
          <p:cNvSpPr txBox="1"/>
          <p:nvPr/>
        </p:nvSpPr>
        <p:spPr>
          <a:xfrm>
            <a:off x="497312" y="1571001"/>
            <a:ext cx="7543800" cy="738664"/>
          </a:xfrm>
          <a:prstGeom prst="rect">
            <a:avLst/>
          </a:prstGeom>
          <a:noFill/>
        </p:spPr>
        <p:txBody>
          <a:bodyPr wrap="square" rtlCol="0">
            <a:spAutoFit/>
          </a:bodyPr>
          <a:lstStyle/>
          <a:p>
            <a:r>
              <a:rPr lang="en-US" sz="2400" b="1" dirty="0" smtClean="0">
                <a:solidFill>
                  <a:srgbClr val="FF0000"/>
                </a:solidFill>
              </a:rPr>
              <a:t>2.  Both Have Comparable Performance &amp; Outcomes</a:t>
            </a:r>
            <a:endParaRPr lang="en-US" sz="2400" b="1" dirty="0">
              <a:solidFill>
                <a:srgbClr val="FF0000"/>
              </a:solidFill>
            </a:endParaRPr>
          </a:p>
          <a:p>
            <a:endParaRPr lang="en-US" dirty="0"/>
          </a:p>
        </p:txBody>
      </p:sp>
    </p:spTree>
    <p:extLst>
      <p:ext uri="{BB962C8B-B14F-4D97-AF65-F5344CB8AC3E}">
        <p14:creationId xmlns:p14="http://schemas.microsoft.com/office/powerpoint/2010/main" val="89243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12909"/>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4000" b="1" dirty="0" smtClean="0">
                <a:solidFill>
                  <a:srgbClr val="0070C0"/>
                </a:solidFill>
              </a:rPr>
              <a:t>Comparable Performance</a:t>
            </a:r>
            <a:endParaRPr lang="en-US" sz="4000" b="1" dirty="0">
              <a:solidFill>
                <a:srgbClr val="0070C0"/>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pPr marL="0" indent="0">
              <a:spcBef>
                <a:spcPts val="1200"/>
              </a:spcBef>
              <a:buFont typeface="Webdings" pitchFamily="18" charset="2"/>
              <a:buNone/>
              <a:defRPr/>
            </a:pPr>
            <a:r>
              <a:rPr lang="en-US" sz="2000" b="1" dirty="0"/>
              <a:t>Real-world data demonstrates the comparable levels of performance resulting from ECE or </a:t>
            </a:r>
            <a:r>
              <a:rPr lang="en-US" sz="2000" b="1" dirty="0" smtClean="0"/>
              <a:t>U.S. </a:t>
            </a:r>
            <a:r>
              <a:rPr lang="en-US" sz="2000" b="1" dirty="0"/>
              <a:t>safety and environmental regulations.  </a:t>
            </a:r>
          </a:p>
          <a:p>
            <a:pPr>
              <a:spcBef>
                <a:spcPts val="1200"/>
              </a:spcBef>
              <a:buFont typeface="Wingdings" panose="05000000000000000000" pitchFamily="2" charset="2"/>
              <a:buChar char="Ø"/>
              <a:defRPr/>
            </a:pPr>
            <a:r>
              <a:rPr lang="en-US" sz="2000" dirty="0"/>
              <a:t>Various data sets </a:t>
            </a:r>
            <a:r>
              <a:rPr lang="en-US" sz="2000" dirty="0" smtClean="0"/>
              <a:t>shows </a:t>
            </a:r>
            <a:r>
              <a:rPr lang="en-US" sz="2000" dirty="0"/>
              <a:t>that with regards to safety, the EU and US sets of automotive regulations offer the same high-level of </a:t>
            </a:r>
            <a:r>
              <a:rPr lang="en-US" sz="2000" dirty="0" smtClean="0"/>
              <a:t>performance </a:t>
            </a:r>
            <a:r>
              <a:rPr lang="en-US" sz="2000" dirty="0"/>
              <a:t>and </a:t>
            </a:r>
            <a:r>
              <a:rPr lang="en-US" sz="2000" dirty="0" smtClean="0"/>
              <a:t>outcomes.  </a:t>
            </a:r>
            <a:endParaRPr lang="en-US" sz="2000" dirty="0"/>
          </a:p>
          <a:p>
            <a:pPr>
              <a:spcBef>
                <a:spcPts val="1200"/>
              </a:spcBef>
              <a:buFont typeface="Wingdings" panose="05000000000000000000" pitchFamily="2" charset="2"/>
              <a:buChar char="Ø"/>
              <a:defRPr/>
            </a:pPr>
            <a:r>
              <a:rPr lang="en-US" sz="2000" dirty="0"/>
              <a:t>For auto emissions, both the EU’s “Euro 5”/ECE R83.06 and US’s “Tier 2” have </a:t>
            </a:r>
            <a:r>
              <a:rPr lang="en-US" sz="2000" dirty="0" smtClean="0"/>
              <a:t>similar requirements.</a:t>
            </a:r>
            <a:endParaRPr lang="en-US" sz="2000"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24BF8D79-A555-468A-8A59-EC3C8B73D9FB}" type="slidenum">
              <a:rPr lang="en-US" smtClean="0"/>
              <a:t>9</a:t>
            </a:fld>
            <a:endParaRPr lang="en-US"/>
          </a:p>
        </p:txBody>
      </p:sp>
      <p:sp>
        <p:nvSpPr>
          <p:cNvPr id="6" name="Content Placeholder 5"/>
          <p:cNvSpPr>
            <a:spLocks noGrp="1"/>
          </p:cNvSpPr>
          <p:nvPr>
            <p:ph sz="half" idx="2"/>
          </p:nvPr>
        </p:nvSpPr>
        <p:spPr>
          <a:xfrm>
            <a:off x="4633343" y="1646236"/>
            <a:ext cx="4038600" cy="4525963"/>
          </a:xfrm>
        </p:spPr>
        <p:txBody>
          <a:bodyPr>
            <a:normAutofit/>
          </a:bodyPr>
          <a:lstStyle/>
          <a:p>
            <a:pPr marL="0" indent="0">
              <a:buNone/>
            </a:pPr>
            <a:r>
              <a:rPr lang="en-US"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55909"/>
            <a:ext cx="4419600" cy="2460242"/>
          </a:xfrm>
          <a:prstGeom prst="rect">
            <a:avLst/>
          </a:prstGeom>
        </p:spPr>
      </p:pic>
      <p:sp>
        <p:nvSpPr>
          <p:cNvPr id="14" name="TextBox 13"/>
          <p:cNvSpPr txBox="1"/>
          <p:nvPr/>
        </p:nvSpPr>
        <p:spPr>
          <a:xfrm>
            <a:off x="6477000" y="1828800"/>
            <a:ext cx="1676400" cy="307777"/>
          </a:xfrm>
          <a:prstGeom prst="rect">
            <a:avLst/>
          </a:prstGeom>
          <a:noFill/>
        </p:spPr>
        <p:txBody>
          <a:bodyPr wrap="square" rtlCol="0">
            <a:spAutoFit/>
          </a:bodyPr>
          <a:lstStyle/>
          <a:p>
            <a:r>
              <a:rPr lang="en-US" sz="1400" b="1" dirty="0" smtClean="0"/>
              <a:t>Europe</a:t>
            </a:r>
            <a:endParaRPr lang="en-US" sz="1400" b="1"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910220"/>
            <a:ext cx="3886200" cy="2506717"/>
          </a:xfrm>
          <a:prstGeom prst="rect">
            <a:avLst/>
          </a:prstGeom>
        </p:spPr>
      </p:pic>
      <p:sp>
        <p:nvSpPr>
          <p:cNvPr id="17" name="TextBox 16"/>
          <p:cNvSpPr txBox="1"/>
          <p:nvPr/>
        </p:nvSpPr>
        <p:spPr>
          <a:xfrm>
            <a:off x="6477000" y="4750832"/>
            <a:ext cx="2133600" cy="307777"/>
          </a:xfrm>
          <a:prstGeom prst="rect">
            <a:avLst/>
          </a:prstGeom>
          <a:noFill/>
        </p:spPr>
        <p:txBody>
          <a:bodyPr wrap="square" rtlCol="0">
            <a:spAutoFit/>
          </a:bodyPr>
          <a:lstStyle/>
          <a:p>
            <a:r>
              <a:rPr lang="en-US" sz="1400" b="1" dirty="0" smtClean="0"/>
              <a:t>United States</a:t>
            </a:r>
            <a:endParaRPr lang="en-US" sz="1400" b="1" dirty="0"/>
          </a:p>
        </p:txBody>
      </p:sp>
    </p:spTree>
    <p:extLst>
      <p:ext uri="{BB962C8B-B14F-4D97-AF65-F5344CB8AC3E}">
        <p14:creationId xmlns:p14="http://schemas.microsoft.com/office/powerpoint/2010/main" val="1741671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796B-B6BD-4513-8726-D1ADEAD19DB3}"/>
</file>

<file path=customXml/itemProps2.xml><?xml version="1.0" encoding="utf-8"?>
<ds:datastoreItem xmlns:ds="http://schemas.openxmlformats.org/officeDocument/2006/customXml" ds:itemID="{E49B3AC7-6299-49E0-A114-9DE9443F0008}"/>
</file>

<file path=customXml/itemProps3.xml><?xml version="1.0" encoding="utf-8"?>
<ds:datastoreItem xmlns:ds="http://schemas.openxmlformats.org/officeDocument/2006/customXml" ds:itemID="{40A6A5C2-FED8-4C45-8955-4D94B99C1E02}"/>
</file>

<file path=customXml/itemProps4.xml><?xml version="1.0" encoding="utf-8"?>
<ds:datastoreItem xmlns:ds="http://schemas.openxmlformats.org/officeDocument/2006/customXml" ds:itemID="{E049106D-C45E-465C-920F-F39895FA2F1E}"/>
</file>

<file path=docProps/app.xml><?xml version="1.0" encoding="utf-8"?>
<Properties xmlns="http://schemas.openxmlformats.org/officeDocument/2006/extended-properties" xmlns:vt="http://schemas.openxmlformats.org/officeDocument/2006/docPropsVTypes">
  <TotalTime>3895</TotalTime>
  <Words>3791</Words>
  <Application>Microsoft Office PowerPoint</Application>
  <PresentationFormat>On-screen Show (4:3)</PresentationFormat>
  <Paragraphs>465</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Automotive Regulations and Certification Processes:  Global Manufacturers’ Perspective </vt:lpstr>
      <vt:lpstr>World Without Regulatory Borders</vt:lpstr>
      <vt:lpstr>Automobile Safety &amp; Environmental Impact</vt:lpstr>
      <vt:lpstr>Safety Concept Allocation of Responsibility </vt:lpstr>
      <vt:lpstr>How to Address Societal Challenges </vt:lpstr>
      <vt:lpstr>Moving toward Global Technical Regulations (GTRs)</vt:lpstr>
      <vt:lpstr>Why Accept U.S. &amp; ECE/EU  Certified Vehicles?</vt:lpstr>
      <vt:lpstr>Comparable Performance</vt:lpstr>
      <vt:lpstr>Comparable Performance</vt:lpstr>
      <vt:lpstr>High Misalignment Cost  ¥ € ₩ ₤ $  </vt:lpstr>
      <vt:lpstr>Different Markings</vt:lpstr>
      <vt:lpstr>I can’t see anything… but I feel safe!</vt:lpstr>
      <vt:lpstr>Consumer Benefits</vt:lpstr>
      <vt:lpstr>Countries that Accept Both  FMVSS &amp; UN ECE</vt:lpstr>
      <vt:lpstr>Type Approval &amp; Self-Certification</vt:lpstr>
      <vt:lpstr>Type Approval &amp; Self-Certification</vt:lpstr>
      <vt:lpstr> NHTSA’s Blue Ribbon Letter Program </vt:lpstr>
      <vt:lpstr>Conclusion</vt:lpstr>
      <vt:lpstr>Status: Mexico, Ecuador &amp; Colombia</vt:lpstr>
      <vt:lpstr>Thank You    ? Questions ?</vt:lpstr>
      <vt:lpstr>BACKUP SLIDES</vt:lpstr>
      <vt:lpstr>Comparable Crash Avoidance Safety Regulations</vt:lpstr>
      <vt:lpstr>Comparable Crash Worthiness  Safety Regulations</vt:lpstr>
      <vt:lpstr>Comparable Post Crash &amp; Other  Safety Regulations</vt:lpstr>
      <vt:lpstr>Current GTRs (2016)</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Acceptance of Both U.S. &amp; ECE/EU Certified Vehicles</dc:title>
  <dc:creator>Charles Uthus</dc:creator>
  <cp:lastModifiedBy>Charles Uthus</cp:lastModifiedBy>
  <cp:revision>185</cp:revision>
  <cp:lastPrinted>2016-12-06T19:01:33Z</cp:lastPrinted>
  <dcterms:created xsi:type="dcterms:W3CDTF">2015-03-26T18:25:32Z</dcterms:created>
  <dcterms:modified xsi:type="dcterms:W3CDTF">2016-12-06T22:31:29Z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fd569bff-c4d4-4c98-8b90-06f72ce920a7</vt:lpwstr>
  </property>
</Properties>
</file>