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7"/>
  </p:notesMasterIdLst>
  <p:sldIdLst>
    <p:sldId id="256" r:id="rId2"/>
    <p:sldId id="257" r:id="rId3"/>
    <p:sldId id="274" r:id="rId4"/>
    <p:sldId id="262" r:id="rId5"/>
    <p:sldId id="265" r:id="rId6"/>
    <p:sldId id="264" r:id="rId7"/>
    <p:sldId id="263" r:id="rId8"/>
    <p:sldId id="267" r:id="rId9"/>
    <p:sldId id="266" r:id="rId10"/>
    <p:sldId id="268" r:id="rId11"/>
    <p:sldId id="273" r:id="rId12"/>
    <p:sldId id="275" r:id="rId13"/>
    <p:sldId id="276" r:id="rId14"/>
    <p:sldId id="277" r:id="rId15"/>
    <p:sldId id="278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A2C71C2-D7F4-4ABF-AF08-A0EC0869EC25}">
          <p14:sldIdLst>
            <p14:sldId id="256"/>
            <p14:sldId id="257"/>
            <p14:sldId id="274"/>
            <p14:sldId id="262"/>
            <p14:sldId id="265"/>
            <p14:sldId id="264"/>
            <p14:sldId id="263"/>
            <p14:sldId id="267"/>
            <p14:sldId id="266"/>
            <p14:sldId id="268"/>
          </p14:sldIdLst>
        </p14:section>
        <p14:section name="Seção sem Título" id="{68B7AE89-DBDA-49F1-9D06-8689F4484FE1}">
          <p14:sldIdLst>
            <p14:sldId id="273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6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9.jpeg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pt-PT" sz="2000" dirty="0"/>
              <a:t>Vendas: 2021</a:t>
            </a:r>
            <a:r>
              <a:rPr lang="pt-PT" sz="2000" baseline="0" dirty="0"/>
              <a:t> a </a:t>
            </a:r>
            <a:r>
              <a:rPr lang="pt-PT" sz="2000" dirty="0"/>
              <a:t>Agosto 2023 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51736649553605E-2"/>
          <c:y val="0.1901738845144357"/>
          <c:w val="0.73229294951897739"/>
          <c:h val="0.68921660834062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'2023'!$F$3</c:f>
              <c:strCache>
                <c:ptCount val="1"/>
                <c:pt idx="0">
                  <c:v>Fuel sold /Liters</c:v>
                </c:pt>
              </c:strCache>
            </c:strRef>
          </c:tx>
          <c:spPr>
            <a:ln w="1905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P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numRef>
              <c:f>'2023'!$B$6:$B$8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'2023'!$F$6:$F$8</c:f>
              <c:numCache>
                <c:formatCode>#,##0</c:formatCode>
                <c:ptCount val="3"/>
                <c:pt idx="0">
                  <c:v>22725</c:v>
                </c:pt>
                <c:pt idx="1">
                  <c:v>82881</c:v>
                </c:pt>
                <c:pt idx="2">
                  <c:v>61873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2D-46A9-A5CB-9DFDD1BD9B1E}"/>
            </c:ext>
          </c:extLst>
        </c:ser>
        <c:ser>
          <c:idx val="1"/>
          <c:order val="1"/>
          <c:tx>
            <c:strRef>
              <c:f>'2023'!$G$3</c:f>
              <c:strCache>
                <c:ptCount val="1"/>
                <c:pt idx="0">
                  <c:v>Stoves sold/unit</c:v>
                </c:pt>
              </c:strCache>
            </c:strRef>
          </c:tx>
          <c:spPr>
            <a:ln w="1905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pt-P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'2023'!$B$6:$B$8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'2023'!$G$6:$G$8</c:f>
              <c:numCache>
                <c:formatCode>General</c:formatCode>
                <c:ptCount val="3"/>
                <c:pt idx="0">
                  <c:v>3995</c:v>
                </c:pt>
                <c:pt idx="1">
                  <c:v>2473</c:v>
                </c:pt>
                <c:pt idx="2">
                  <c:v>723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22D-46A9-A5CB-9DFDD1BD9B1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6761088"/>
        <c:axId val="216762624"/>
      </c:barChart>
      <c:catAx>
        <c:axId val="21676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pt-PT"/>
          </a:p>
        </c:txPr>
        <c:crossAx val="216762624"/>
        <c:crosses val="autoZero"/>
        <c:auto val="1"/>
        <c:lblAlgn val="ctr"/>
        <c:lblOffset val="100"/>
        <c:noMultiLvlLbl val="0"/>
      </c:catAx>
      <c:valAx>
        <c:axId val="21676262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PT"/>
          </a:p>
        </c:txPr>
        <c:crossAx val="216761088"/>
        <c:crosses val="autoZero"/>
        <c:crossBetween val="between"/>
      </c:valAx>
      <c:spPr>
        <a:blipFill dpi="0" rotWithShape="1">
          <a:blip xmlns:r="http://schemas.openxmlformats.org/officeDocument/2006/relationships" r:embed="rId2"/>
          <a:srcRect/>
          <a:tile tx="0" ty="0" sx="100000" sy="100000" flip="none" algn="tl"/>
        </a:blipFill>
        <a:ln w="25400">
          <a:solidFill>
            <a:schemeClr val="accent1">
              <a:lumMod val="20000"/>
              <a:lumOff val="80000"/>
            </a:schemeClr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pt-PT"/>
          </a:p>
        </c:txPr>
      </c:legendEntry>
      <c:layout>
        <c:manualLayout>
          <c:xMode val="edge"/>
          <c:yMode val="edge"/>
          <c:x val="0.76191719894509069"/>
          <c:y val="0.44839534193480801"/>
          <c:w val="0.23808273132259442"/>
          <c:h val="0.24057090978926968"/>
        </c:manualLayout>
      </c:layout>
      <c:overlay val="0"/>
      <c:txPr>
        <a:bodyPr/>
        <a:lstStyle/>
        <a:p>
          <a:pPr>
            <a:defRPr sz="1600" b="1"/>
          </a:pPr>
          <a:endParaRPr lang="pt-PT"/>
        </a:p>
      </c:txPr>
    </c:legend>
    <c:plotVisOnly val="1"/>
    <c:dispBlanksAs val="gap"/>
    <c:showDLblsOverMax val="0"/>
  </c:chart>
  <c:externalData r:id="rId3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1E033-7973-4747-B0A6-65C21954D18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4D284D22-CAB9-4846-A813-55A4DF6656E5}">
      <dgm:prSet phldrT="[Texto]" custT="1"/>
      <dgm:spPr>
        <a:solidFill>
          <a:schemeClr val="tx2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600" dirty="0" err="1"/>
            <a:t>Directora</a:t>
          </a:r>
          <a:r>
            <a:rPr lang="en-US" sz="1600" dirty="0"/>
            <a:t> </a:t>
          </a:r>
          <a:r>
            <a:rPr lang="en-US" sz="1600" dirty="0" err="1"/>
            <a:t>Geral</a:t>
          </a:r>
          <a:endParaRPr lang="en-US" sz="1600" dirty="0"/>
        </a:p>
        <a:p>
          <a:endParaRPr lang="pt-PT" sz="1800" dirty="0"/>
        </a:p>
      </dgm:t>
    </dgm:pt>
    <dgm:pt modelId="{61D2BD26-9340-4197-BD3B-B057D9A755CD}" type="parTrans" cxnId="{2D636945-17FD-4E6C-98EF-07025940C13A}">
      <dgm:prSet/>
      <dgm:spPr/>
      <dgm:t>
        <a:bodyPr/>
        <a:lstStyle/>
        <a:p>
          <a:endParaRPr lang="pt-PT"/>
        </a:p>
      </dgm:t>
    </dgm:pt>
    <dgm:pt modelId="{C6A9E862-23DE-4E35-8035-4DF2E2391545}" type="sibTrans" cxnId="{2D636945-17FD-4E6C-98EF-07025940C13A}">
      <dgm:prSet/>
      <dgm:spPr/>
      <dgm:t>
        <a:bodyPr/>
        <a:lstStyle/>
        <a:p>
          <a:endParaRPr lang="pt-PT"/>
        </a:p>
      </dgm:t>
    </dgm:pt>
    <dgm:pt modelId="{CC3F6BBB-557A-4460-A5C8-976327E5CC5B}" type="asst">
      <dgm:prSet phldrT="[Texto]" custT="1"/>
      <dgm:spPr>
        <a:solidFill>
          <a:schemeClr val="tx2"/>
        </a:solidFill>
      </dgm:spPr>
      <dgm:t>
        <a:bodyPr/>
        <a:lstStyle/>
        <a:p>
          <a:r>
            <a:rPr lang="en-US" sz="1600" dirty="0" err="1"/>
            <a:t>Coordenadora</a:t>
          </a:r>
          <a:r>
            <a:rPr lang="en-US" sz="1600" dirty="0"/>
            <a:t> de Vendas  &amp; </a:t>
          </a:r>
          <a:r>
            <a:rPr lang="en-US" sz="1600" dirty="0" err="1"/>
            <a:t>Distribui</a:t>
          </a:r>
          <a:r>
            <a:rPr lang="en-GB" sz="1600" dirty="0"/>
            <a:t>ç</a:t>
          </a:r>
          <a:r>
            <a:rPr lang="en-US" sz="1600" dirty="0"/>
            <a:t>ão</a:t>
          </a:r>
          <a:endParaRPr lang="pt-PT" sz="1600" dirty="0"/>
        </a:p>
      </dgm:t>
    </dgm:pt>
    <dgm:pt modelId="{1BD1B88B-7CA3-4E6C-A7DA-EAE3D9B4F7A0}" type="parTrans" cxnId="{FF7A7508-47AD-4284-949B-142F8272F76A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pt-PT"/>
        </a:p>
      </dgm:t>
    </dgm:pt>
    <dgm:pt modelId="{FCC2E52A-D1B1-4509-AF36-97D921A385A1}" type="sibTrans" cxnId="{FF7A7508-47AD-4284-949B-142F8272F76A}">
      <dgm:prSet/>
      <dgm:spPr/>
      <dgm:t>
        <a:bodyPr/>
        <a:lstStyle/>
        <a:p>
          <a:endParaRPr lang="pt-PT"/>
        </a:p>
      </dgm:t>
    </dgm:pt>
    <dgm:pt modelId="{7206F0CB-95C9-43AD-84DF-C3C2CE108641}" type="asst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 err="1"/>
            <a:t>Gerente</a:t>
          </a:r>
          <a:r>
            <a:rPr lang="en-US" sz="1600" dirty="0"/>
            <a:t> do Armazém</a:t>
          </a:r>
          <a:endParaRPr lang="pt-PT" sz="1600" dirty="0"/>
        </a:p>
      </dgm:t>
    </dgm:pt>
    <dgm:pt modelId="{3EC8528C-A2E7-4E13-B4A1-EC97276DA57C}" type="parTrans" cxnId="{870FE73B-8155-4820-8305-C0BA63B2D8CA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pt-PT"/>
        </a:p>
      </dgm:t>
    </dgm:pt>
    <dgm:pt modelId="{C927650D-2B83-4C4A-8D18-3D72F4E5341E}" type="sibTrans" cxnId="{870FE73B-8155-4820-8305-C0BA63B2D8CA}">
      <dgm:prSet/>
      <dgm:spPr/>
      <dgm:t>
        <a:bodyPr/>
        <a:lstStyle/>
        <a:p>
          <a:endParaRPr lang="pt-PT"/>
        </a:p>
      </dgm:t>
    </dgm:pt>
    <dgm:pt modelId="{96541E6C-58CC-4492-B61A-FB5EACD7A9B6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 err="1">
              <a:latin typeface="Arial Narrow" panose="020B0606020202030204" pitchFamily="34" charset="0"/>
            </a:rPr>
            <a:t>Vendedores</a:t>
          </a:r>
          <a:r>
            <a:rPr lang="en-US" sz="1600" dirty="0"/>
            <a:t> de </a:t>
          </a:r>
          <a:r>
            <a:rPr lang="en-US" sz="1600" dirty="0" err="1"/>
            <a:t>Lojas</a:t>
          </a:r>
          <a:endParaRPr lang="pt-PT" sz="1600" dirty="0"/>
        </a:p>
      </dgm:t>
    </dgm:pt>
    <dgm:pt modelId="{93B95487-621F-45D0-A413-8A7A16C7CBC6}" type="parTrans" cxnId="{60B32BE9-E283-4C5C-A4D2-50A564B8F741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pt-PT"/>
        </a:p>
      </dgm:t>
    </dgm:pt>
    <dgm:pt modelId="{84235278-6C8D-49B1-B406-6356DAE4A962}" type="sibTrans" cxnId="{60B32BE9-E283-4C5C-A4D2-50A564B8F741}">
      <dgm:prSet/>
      <dgm:spPr/>
      <dgm:t>
        <a:bodyPr/>
        <a:lstStyle/>
        <a:p>
          <a:endParaRPr lang="pt-PT"/>
        </a:p>
      </dgm:t>
    </dgm:pt>
    <dgm:pt modelId="{5A123E06-859C-4C83-8B55-820DFCEE34B0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 err="1"/>
            <a:t>Oficial</a:t>
          </a:r>
          <a:r>
            <a:rPr lang="en-US" sz="1600" dirty="0"/>
            <a:t> de opera</a:t>
          </a:r>
          <a:r>
            <a:rPr lang="en-GB" sz="1600" dirty="0"/>
            <a:t>ç</a:t>
          </a:r>
          <a:r>
            <a:rPr lang="en-US" sz="1600" dirty="0"/>
            <a:t>ões  &amp; </a:t>
          </a:r>
          <a:r>
            <a:rPr lang="en-US" sz="1600" dirty="0" err="1"/>
            <a:t>Distribui</a:t>
          </a:r>
          <a:r>
            <a:rPr lang="en-GB" sz="1600" dirty="0"/>
            <a:t>ç</a:t>
          </a:r>
          <a:r>
            <a:rPr lang="en-US" sz="1600" dirty="0"/>
            <a:t>ão </a:t>
          </a:r>
          <a:endParaRPr lang="pt-PT" sz="1600" dirty="0"/>
        </a:p>
      </dgm:t>
    </dgm:pt>
    <dgm:pt modelId="{F0B02AF4-5A61-4A67-8C6E-AC5276B2AC1F}" type="parTrans" cxnId="{ABFE606D-FB3D-48C2-8D16-1DC13B18E5CB}">
      <dgm:prSet/>
      <dgm:spPr>
        <a:ln>
          <a:solidFill>
            <a:schemeClr val="bg2">
              <a:lumMod val="25000"/>
            </a:schemeClr>
          </a:solidFill>
        </a:ln>
      </dgm:spPr>
      <dgm:t>
        <a:bodyPr/>
        <a:lstStyle/>
        <a:p>
          <a:endParaRPr lang="pt-PT"/>
        </a:p>
      </dgm:t>
    </dgm:pt>
    <dgm:pt modelId="{6647C87B-1FB4-41A2-A5C9-169668516DEF}" type="sibTrans" cxnId="{ABFE606D-FB3D-48C2-8D16-1DC13B18E5CB}">
      <dgm:prSet/>
      <dgm:spPr/>
      <dgm:t>
        <a:bodyPr/>
        <a:lstStyle/>
        <a:p>
          <a:endParaRPr lang="pt-PT"/>
        </a:p>
      </dgm:t>
    </dgm:pt>
    <dgm:pt modelId="{69D383AD-E09F-4190-B26C-E04CDFC5824E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Lideres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Distritais</a:t>
          </a:r>
          <a:endParaRPr lang="pt-P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B47A9-191B-40C5-A614-A104514E3E02}" type="parTrans" cxnId="{C7D5D738-E560-43C5-A904-1B1A21790768}">
      <dgm:prSet/>
      <dgm:spPr/>
      <dgm:t>
        <a:bodyPr/>
        <a:lstStyle/>
        <a:p>
          <a:endParaRPr lang="pt-PT"/>
        </a:p>
      </dgm:t>
    </dgm:pt>
    <dgm:pt modelId="{1BE91137-690C-4F20-8799-4BFCCD953509}" type="sibTrans" cxnId="{C7D5D738-E560-43C5-A904-1B1A21790768}">
      <dgm:prSet/>
      <dgm:spPr/>
      <dgm:t>
        <a:bodyPr/>
        <a:lstStyle/>
        <a:p>
          <a:endParaRPr lang="pt-PT"/>
        </a:p>
      </dgm:t>
    </dgm:pt>
    <dgm:pt modelId="{39E49374-C248-4A75-A810-289A0004D273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Promotores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de vendas</a:t>
          </a:r>
          <a:endParaRPr lang="pt-PT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E79185-7B8E-4429-8CFD-EB738B19F40A}" type="parTrans" cxnId="{6D5F5243-ACF6-4197-96D6-6CC34710A3B2}">
      <dgm:prSet/>
      <dgm:spPr/>
      <dgm:t>
        <a:bodyPr/>
        <a:lstStyle/>
        <a:p>
          <a:endParaRPr lang="pt-PT"/>
        </a:p>
      </dgm:t>
    </dgm:pt>
    <dgm:pt modelId="{E0CDB2B0-95C2-4B1F-8E62-C5A39CB97FE9}" type="sibTrans" cxnId="{6D5F5243-ACF6-4197-96D6-6CC34710A3B2}">
      <dgm:prSet/>
      <dgm:spPr/>
      <dgm:t>
        <a:bodyPr/>
        <a:lstStyle/>
        <a:p>
          <a:endParaRPr lang="pt-PT"/>
        </a:p>
      </dgm:t>
    </dgm:pt>
    <dgm:pt modelId="{24D8FCAB-640B-41CC-856A-3006FFED7565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 err="1"/>
            <a:t>Atendimento</a:t>
          </a:r>
          <a:r>
            <a:rPr lang="en-US" sz="1600" dirty="0"/>
            <a:t> </a:t>
          </a:r>
          <a:r>
            <a:rPr lang="en-US" sz="1600" dirty="0" err="1"/>
            <a:t>ao</a:t>
          </a:r>
          <a:r>
            <a:rPr lang="en-US" sz="1600" dirty="0"/>
            <a:t> </a:t>
          </a:r>
          <a:r>
            <a:rPr lang="en-US" sz="1600" dirty="0" err="1"/>
            <a:t>Cliente</a:t>
          </a:r>
          <a:r>
            <a:rPr lang="en-US" sz="1600" dirty="0"/>
            <a:t> e base de dados.</a:t>
          </a:r>
          <a:endParaRPr lang="pt-PT" sz="1600" dirty="0"/>
        </a:p>
      </dgm:t>
    </dgm:pt>
    <dgm:pt modelId="{3B4354BD-B2E6-4DF0-AE5E-463541C2212E}" type="parTrans" cxnId="{596247AA-3519-401D-B992-7021E2B825BE}">
      <dgm:prSet/>
      <dgm:spPr/>
      <dgm:t>
        <a:bodyPr/>
        <a:lstStyle/>
        <a:p>
          <a:endParaRPr lang="pt-PT"/>
        </a:p>
      </dgm:t>
    </dgm:pt>
    <dgm:pt modelId="{A9950688-8715-4F15-8C62-074384221CD2}" type="sibTrans" cxnId="{596247AA-3519-401D-B992-7021E2B825BE}">
      <dgm:prSet/>
      <dgm:spPr/>
      <dgm:t>
        <a:bodyPr/>
        <a:lstStyle/>
        <a:p>
          <a:endParaRPr lang="pt-PT"/>
        </a:p>
      </dgm:t>
    </dgm:pt>
    <dgm:pt modelId="{37765412-41A3-4253-B56B-12444DF62C2A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 err="1"/>
            <a:t>Oficiais</a:t>
          </a:r>
          <a:r>
            <a:rPr lang="en-US" sz="1600" dirty="0"/>
            <a:t> de </a:t>
          </a:r>
          <a:r>
            <a:rPr lang="en-US" sz="1600" dirty="0" err="1"/>
            <a:t>Seguran</a:t>
          </a:r>
          <a:r>
            <a:rPr lang="en-GB" sz="1600" dirty="0" err="1"/>
            <a:t>ça</a:t>
          </a:r>
          <a:r>
            <a:rPr lang="en-GB" sz="1600" dirty="0"/>
            <a:t> do </a:t>
          </a:r>
          <a:r>
            <a:rPr lang="en-GB" sz="1600" dirty="0" err="1"/>
            <a:t>Armazém</a:t>
          </a:r>
          <a:endParaRPr lang="pt-PT" sz="1600" dirty="0"/>
        </a:p>
      </dgm:t>
    </dgm:pt>
    <dgm:pt modelId="{9045620A-7245-4FA5-905F-5C694145E729}" type="parTrans" cxnId="{5895EDFE-5F04-4551-BB4B-B7578B490376}">
      <dgm:prSet/>
      <dgm:spPr/>
      <dgm:t>
        <a:bodyPr/>
        <a:lstStyle/>
        <a:p>
          <a:endParaRPr lang="pt-PT"/>
        </a:p>
      </dgm:t>
    </dgm:pt>
    <dgm:pt modelId="{1B22DE79-38CD-44D0-8400-EC130A394F2A}" type="sibTrans" cxnId="{5895EDFE-5F04-4551-BB4B-B7578B490376}">
      <dgm:prSet/>
      <dgm:spPr/>
      <dgm:t>
        <a:bodyPr/>
        <a:lstStyle/>
        <a:p>
          <a:endParaRPr lang="pt-PT"/>
        </a:p>
      </dgm:t>
    </dgm:pt>
    <dgm:pt modelId="{E8FCCD2E-C48D-4E79-90CA-C3FA0F2EFB37}" type="pres">
      <dgm:prSet presAssocID="{20D1E033-7973-4747-B0A6-65C21954D18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DFF3F142-95AC-4EC0-B012-7CB426044561}" type="pres">
      <dgm:prSet presAssocID="{20D1E033-7973-4747-B0A6-65C21954D18A}" presName="hierFlow" presStyleCnt="0"/>
      <dgm:spPr/>
    </dgm:pt>
    <dgm:pt modelId="{E84FFC11-078E-48CB-A64C-85A0A7487618}" type="pres">
      <dgm:prSet presAssocID="{20D1E033-7973-4747-B0A6-65C21954D18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8C05514-50D0-4616-8196-D6837C6991EE}" type="pres">
      <dgm:prSet presAssocID="{4D284D22-CAB9-4846-A813-55A4DF6656E5}" presName="Name14" presStyleCnt="0"/>
      <dgm:spPr/>
    </dgm:pt>
    <dgm:pt modelId="{9E2B79CA-6BAC-43B5-8F45-C8F87B355929}" type="pres">
      <dgm:prSet presAssocID="{4D284D22-CAB9-4846-A813-55A4DF6656E5}" presName="level1Shape" presStyleLbl="node0" presStyleIdx="0" presStyleCnt="1" custScaleX="136928" custLinFactX="-29092" custLinFactNeighborX="-100000" custLinFactNeighborY="-18551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pt-PT"/>
        </a:p>
      </dgm:t>
    </dgm:pt>
    <dgm:pt modelId="{B7CBBCEF-1615-4807-ACA1-D810363D442D}" type="pres">
      <dgm:prSet presAssocID="{4D284D22-CAB9-4846-A813-55A4DF6656E5}" presName="hierChild2" presStyleCnt="0"/>
      <dgm:spPr/>
    </dgm:pt>
    <dgm:pt modelId="{1927D699-F3A2-4699-B682-EDB8B3E8D450}" type="pres">
      <dgm:prSet presAssocID="{1BD1B88B-7CA3-4E6C-A7DA-EAE3D9B4F7A0}" presName="Name19" presStyleLbl="parChTrans1D2" presStyleIdx="0" presStyleCnt="2"/>
      <dgm:spPr/>
      <dgm:t>
        <a:bodyPr/>
        <a:lstStyle/>
        <a:p>
          <a:endParaRPr lang="pt-PT"/>
        </a:p>
      </dgm:t>
    </dgm:pt>
    <dgm:pt modelId="{739A548F-8D66-42C7-898F-1E21AC0DBE72}" type="pres">
      <dgm:prSet presAssocID="{CC3F6BBB-557A-4460-A5C8-976327E5CC5B}" presName="Name21" presStyleCnt="0"/>
      <dgm:spPr/>
    </dgm:pt>
    <dgm:pt modelId="{4EEBA6B5-39AA-4D8B-B68D-A44B7B992033}" type="pres">
      <dgm:prSet presAssocID="{CC3F6BBB-557A-4460-A5C8-976327E5CC5B}" presName="level2Shape" presStyleLbl="asst1" presStyleIdx="0" presStyleCnt="2" custScaleX="129296"/>
      <dgm:spPr>
        <a:prstGeom prst="round2SameRect">
          <a:avLst/>
        </a:prstGeom>
      </dgm:spPr>
      <dgm:t>
        <a:bodyPr/>
        <a:lstStyle/>
        <a:p>
          <a:endParaRPr lang="pt-PT"/>
        </a:p>
      </dgm:t>
    </dgm:pt>
    <dgm:pt modelId="{F8CD2EA1-1E05-47A9-BEF0-92418D611EC2}" type="pres">
      <dgm:prSet presAssocID="{CC3F6BBB-557A-4460-A5C8-976327E5CC5B}" presName="hierChild3" presStyleCnt="0"/>
      <dgm:spPr/>
    </dgm:pt>
    <dgm:pt modelId="{8C8E0AF4-2DC6-4476-8817-060EE148E55A}" type="pres">
      <dgm:prSet presAssocID="{93B95487-621F-45D0-A413-8A7A16C7CBC6}" presName="Name19" presStyleLbl="parChTrans1D3" presStyleIdx="0" presStyleCnt="4"/>
      <dgm:spPr/>
      <dgm:t>
        <a:bodyPr/>
        <a:lstStyle/>
        <a:p>
          <a:endParaRPr lang="pt-PT"/>
        </a:p>
      </dgm:t>
    </dgm:pt>
    <dgm:pt modelId="{B0B66B95-AEA6-44C0-9672-F6CBB7B56500}" type="pres">
      <dgm:prSet presAssocID="{96541E6C-58CC-4492-B61A-FB5EACD7A9B6}" presName="Name21" presStyleCnt="0"/>
      <dgm:spPr/>
    </dgm:pt>
    <dgm:pt modelId="{0D33497A-B2CF-425D-814A-F8334EDD5232}" type="pres">
      <dgm:prSet presAssocID="{96541E6C-58CC-4492-B61A-FB5EACD7A9B6}" presName="level2Shape" presStyleLbl="node3" presStyleIdx="0" presStyleCnt="4" custScaleX="106936" custScaleY="99510"/>
      <dgm:spPr/>
      <dgm:t>
        <a:bodyPr/>
        <a:lstStyle/>
        <a:p>
          <a:endParaRPr lang="pt-PT"/>
        </a:p>
      </dgm:t>
    </dgm:pt>
    <dgm:pt modelId="{9F5D5E7E-F1F6-425F-AD53-464587C356C5}" type="pres">
      <dgm:prSet presAssocID="{96541E6C-58CC-4492-B61A-FB5EACD7A9B6}" presName="hierChild3" presStyleCnt="0"/>
      <dgm:spPr/>
    </dgm:pt>
    <dgm:pt modelId="{C1D76778-D754-4C70-85E0-0A62D215D6EC}" type="pres">
      <dgm:prSet presAssocID="{0EDB47A9-191B-40C5-A614-A104514E3E02}" presName="Name19" presStyleLbl="parChTrans1D3" presStyleIdx="1" presStyleCnt="4"/>
      <dgm:spPr/>
      <dgm:t>
        <a:bodyPr/>
        <a:lstStyle/>
        <a:p>
          <a:endParaRPr lang="pt-PT"/>
        </a:p>
      </dgm:t>
    </dgm:pt>
    <dgm:pt modelId="{13E4EE97-0422-4A1B-AC11-1C24A1339F42}" type="pres">
      <dgm:prSet presAssocID="{69D383AD-E09F-4190-B26C-E04CDFC5824E}" presName="Name21" presStyleCnt="0"/>
      <dgm:spPr/>
    </dgm:pt>
    <dgm:pt modelId="{7AA8E6C1-4668-4BD2-A033-D8FCC9A72428}" type="pres">
      <dgm:prSet presAssocID="{69D383AD-E09F-4190-B26C-E04CDFC5824E}" presName="level2Shape" presStyleLbl="node3" presStyleIdx="1" presStyleCnt="4" custScaleX="115077" custScaleY="96621"/>
      <dgm:spPr/>
      <dgm:t>
        <a:bodyPr/>
        <a:lstStyle/>
        <a:p>
          <a:endParaRPr lang="pt-PT"/>
        </a:p>
      </dgm:t>
    </dgm:pt>
    <dgm:pt modelId="{1A31882D-EF66-462C-9AF0-1FA979B5106E}" type="pres">
      <dgm:prSet presAssocID="{69D383AD-E09F-4190-B26C-E04CDFC5824E}" presName="hierChild3" presStyleCnt="0"/>
      <dgm:spPr/>
    </dgm:pt>
    <dgm:pt modelId="{E3041322-5C1B-42B8-9976-B3D72C404159}" type="pres">
      <dgm:prSet presAssocID="{2BE79185-7B8E-4429-8CFD-EB738B19F40A}" presName="Name19" presStyleLbl="parChTrans1D4" presStyleIdx="0" presStyleCnt="2"/>
      <dgm:spPr/>
      <dgm:t>
        <a:bodyPr/>
        <a:lstStyle/>
        <a:p>
          <a:endParaRPr lang="pt-PT"/>
        </a:p>
      </dgm:t>
    </dgm:pt>
    <dgm:pt modelId="{D9FB33A9-B115-4A74-BC2D-7B179D6F17F5}" type="pres">
      <dgm:prSet presAssocID="{39E49374-C248-4A75-A810-289A0004D273}" presName="Name21" presStyleCnt="0"/>
      <dgm:spPr/>
    </dgm:pt>
    <dgm:pt modelId="{78E82B27-D35B-4533-B546-84D971693982}" type="pres">
      <dgm:prSet presAssocID="{39E49374-C248-4A75-A810-289A0004D273}" presName="level2Shape" presStyleLbl="node4" presStyleIdx="0" presStyleCnt="2"/>
      <dgm:spPr/>
      <dgm:t>
        <a:bodyPr/>
        <a:lstStyle/>
        <a:p>
          <a:endParaRPr lang="pt-PT"/>
        </a:p>
      </dgm:t>
    </dgm:pt>
    <dgm:pt modelId="{80C6B2E4-3BDD-4C02-9845-729DCCE70CA5}" type="pres">
      <dgm:prSet presAssocID="{39E49374-C248-4A75-A810-289A0004D273}" presName="hierChild3" presStyleCnt="0"/>
      <dgm:spPr/>
    </dgm:pt>
    <dgm:pt modelId="{DF7C5C13-2F53-42B5-9865-D16FBDC63D62}" type="pres">
      <dgm:prSet presAssocID="{3B4354BD-B2E6-4DF0-AE5E-463541C2212E}" presName="Name19" presStyleLbl="parChTrans1D3" presStyleIdx="2" presStyleCnt="4"/>
      <dgm:spPr/>
      <dgm:t>
        <a:bodyPr/>
        <a:lstStyle/>
        <a:p>
          <a:endParaRPr lang="pt-PT"/>
        </a:p>
      </dgm:t>
    </dgm:pt>
    <dgm:pt modelId="{96EC38BE-AA3D-4370-81A9-6CE1E423B919}" type="pres">
      <dgm:prSet presAssocID="{24D8FCAB-640B-41CC-856A-3006FFED7565}" presName="Name21" presStyleCnt="0"/>
      <dgm:spPr/>
    </dgm:pt>
    <dgm:pt modelId="{0DC9797E-07E0-4047-B627-80CB814E3964}" type="pres">
      <dgm:prSet presAssocID="{24D8FCAB-640B-41CC-856A-3006FFED7565}" presName="level2Shape" presStyleLbl="node3" presStyleIdx="2" presStyleCnt="4" custScaleX="105588" custScaleY="99774"/>
      <dgm:spPr/>
      <dgm:t>
        <a:bodyPr/>
        <a:lstStyle/>
        <a:p>
          <a:endParaRPr lang="pt-PT"/>
        </a:p>
      </dgm:t>
    </dgm:pt>
    <dgm:pt modelId="{22194CEF-772B-41BE-99E6-9185219DE3A0}" type="pres">
      <dgm:prSet presAssocID="{24D8FCAB-640B-41CC-856A-3006FFED7565}" presName="hierChild3" presStyleCnt="0"/>
      <dgm:spPr/>
    </dgm:pt>
    <dgm:pt modelId="{425B4638-74A0-4974-A905-B13208572DCB}" type="pres">
      <dgm:prSet presAssocID="{3EC8528C-A2E7-4E13-B4A1-EC97276DA57C}" presName="Name19" presStyleLbl="parChTrans1D2" presStyleIdx="1" presStyleCnt="2"/>
      <dgm:spPr/>
      <dgm:t>
        <a:bodyPr/>
        <a:lstStyle/>
        <a:p>
          <a:endParaRPr lang="pt-PT"/>
        </a:p>
      </dgm:t>
    </dgm:pt>
    <dgm:pt modelId="{DC628C32-0142-460C-8CDA-BD8BD4EE7910}" type="pres">
      <dgm:prSet presAssocID="{7206F0CB-95C9-43AD-84DF-C3C2CE108641}" presName="Name21" presStyleCnt="0"/>
      <dgm:spPr/>
    </dgm:pt>
    <dgm:pt modelId="{A29D76F8-2B67-4A08-9AAD-39C777086F39}" type="pres">
      <dgm:prSet presAssocID="{7206F0CB-95C9-43AD-84DF-C3C2CE108641}" presName="level2Shape" presStyleLbl="asst1" presStyleIdx="1" presStyleCnt="2"/>
      <dgm:spPr/>
      <dgm:t>
        <a:bodyPr/>
        <a:lstStyle/>
        <a:p>
          <a:endParaRPr lang="pt-PT"/>
        </a:p>
      </dgm:t>
    </dgm:pt>
    <dgm:pt modelId="{474B2EBB-0E65-4AAF-9472-B25C04AD968C}" type="pres">
      <dgm:prSet presAssocID="{7206F0CB-95C9-43AD-84DF-C3C2CE108641}" presName="hierChild3" presStyleCnt="0"/>
      <dgm:spPr/>
    </dgm:pt>
    <dgm:pt modelId="{9C6238A1-7812-411D-8256-2F331B7DCB66}" type="pres">
      <dgm:prSet presAssocID="{F0B02AF4-5A61-4A67-8C6E-AC5276B2AC1F}" presName="Name19" presStyleLbl="parChTrans1D3" presStyleIdx="3" presStyleCnt="4"/>
      <dgm:spPr/>
      <dgm:t>
        <a:bodyPr/>
        <a:lstStyle/>
        <a:p>
          <a:endParaRPr lang="pt-PT"/>
        </a:p>
      </dgm:t>
    </dgm:pt>
    <dgm:pt modelId="{F8A7C7EC-6F47-4985-B8B4-ECD02A0B25A7}" type="pres">
      <dgm:prSet presAssocID="{5A123E06-859C-4C83-8B55-820DFCEE34B0}" presName="Name21" presStyleCnt="0"/>
      <dgm:spPr/>
    </dgm:pt>
    <dgm:pt modelId="{9266B85D-0682-483F-AC86-AF78449A7696}" type="pres">
      <dgm:prSet presAssocID="{5A123E06-859C-4C83-8B55-820DFCEE34B0}" presName="level2Shape" presStyleLbl="node3" presStyleIdx="3" presStyleCnt="4"/>
      <dgm:spPr/>
      <dgm:t>
        <a:bodyPr/>
        <a:lstStyle/>
        <a:p>
          <a:endParaRPr lang="pt-PT"/>
        </a:p>
      </dgm:t>
    </dgm:pt>
    <dgm:pt modelId="{15A7BEEB-3480-419F-8385-CBECE9D0105F}" type="pres">
      <dgm:prSet presAssocID="{5A123E06-859C-4C83-8B55-820DFCEE34B0}" presName="hierChild3" presStyleCnt="0"/>
      <dgm:spPr/>
    </dgm:pt>
    <dgm:pt modelId="{B68D1ACA-87D6-4A4C-9A81-22359DBE8CD0}" type="pres">
      <dgm:prSet presAssocID="{9045620A-7245-4FA5-905F-5C694145E729}" presName="Name19" presStyleLbl="parChTrans1D4" presStyleIdx="1" presStyleCnt="2"/>
      <dgm:spPr/>
      <dgm:t>
        <a:bodyPr/>
        <a:lstStyle/>
        <a:p>
          <a:endParaRPr lang="pt-PT"/>
        </a:p>
      </dgm:t>
    </dgm:pt>
    <dgm:pt modelId="{7295C1D8-E874-4533-B7B4-963D32DF4757}" type="pres">
      <dgm:prSet presAssocID="{37765412-41A3-4253-B56B-12444DF62C2A}" presName="Name21" presStyleCnt="0"/>
      <dgm:spPr/>
    </dgm:pt>
    <dgm:pt modelId="{9BAB2A97-DCE6-4E72-A7FD-A152D18D8486}" type="pres">
      <dgm:prSet presAssocID="{37765412-41A3-4253-B56B-12444DF62C2A}" presName="level2Shape" presStyleLbl="node4" presStyleIdx="1" presStyleCnt="2"/>
      <dgm:spPr/>
      <dgm:t>
        <a:bodyPr/>
        <a:lstStyle/>
        <a:p>
          <a:endParaRPr lang="pt-PT"/>
        </a:p>
      </dgm:t>
    </dgm:pt>
    <dgm:pt modelId="{1AF14520-E322-4A0C-8840-092DFA30EBC6}" type="pres">
      <dgm:prSet presAssocID="{37765412-41A3-4253-B56B-12444DF62C2A}" presName="hierChild3" presStyleCnt="0"/>
      <dgm:spPr/>
    </dgm:pt>
    <dgm:pt modelId="{22DBE6E7-A827-4DA8-940E-0C5C2C7018FF}" type="pres">
      <dgm:prSet presAssocID="{20D1E033-7973-4747-B0A6-65C21954D18A}" presName="bgShapesFlow" presStyleCnt="0"/>
      <dgm:spPr/>
    </dgm:pt>
  </dgm:ptLst>
  <dgm:cxnLst>
    <dgm:cxn modelId="{5895EDFE-5F04-4551-BB4B-B7578B490376}" srcId="{5A123E06-859C-4C83-8B55-820DFCEE34B0}" destId="{37765412-41A3-4253-B56B-12444DF62C2A}" srcOrd="0" destOrd="0" parTransId="{9045620A-7245-4FA5-905F-5C694145E729}" sibTransId="{1B22DE79-38CD-44D0-8400-EC130A394F2A}"/>
    <dgm:cxn modelId="{67BCC210-CB69-4964-9623-CABCF86C9698}" type="presOf" srcId="{37765412-41A3-4253-B56B-12444DF62C2A}" destId="{9BAB2A97-DCE6-4E72-A7FD-A152D18D8486}" srcOrd="0" destOrd="0" presId="urn:microsoft.com/office/officeart/2005/8/layout/hierarchy6"/>
    <dgm:cxn modelId="{870FE73B-8155-4820-8305-C0BA63B2D8CA}" srcId="{4D284D22-CAB9-4846-A813-55A4DF6656E5}" destId="{7206F0CB-95C9-43AD-84DF-C3C2CE108641}" srcOrd="1" destOrd="0" parTransId="{3EC8528C-A2E7-4E13-B4A1-EC97276DA57C}" sibTransId="{C927650D-2B83-4C4A-8D18-3D72F4E5341E}"/>
    <dgm:cxn modelId="{C6ECA00E-3F7E-4D48-B2F6-A93CC6A12569}" type="presOf" srcId="{2BE79185-7B8E-4429-8CFD-EB738B19F40A}" destId="{E3041322-5C1B-42B8-9976-B3D72C404159}" srcOrd="0" destOrd="0" presId="urn:microsoft.com/office/officeart/2005/8/layout/hierarchy6"/>
    <dgm:cxn modelId="{B6C65FBB-CDC1-4BB0-AB1A-71F5D60686C1}" type="presOf" srcId="{1BD1B88B-7CA3-4E6C-A7DA-EAE3D9B4F7A0}" destId="{1927D699-F3A2-4699-B682-EDB8B3E8D450}" srcOrd="0" destOrd="0" presId="urn:microsoft.com/office/officeart/2005/8/layout/hierarchy6"/>
    <dgm:cxn modelId="{20DA673F-BE5D-4A6E-9D78-C05816168807}" type="presOf" srcId="{F0B02AF4-5A61-4A67-8C6E-AC5276B2AC1F}" destId="{9C6238A1-7812-411D-8256-2F331B7DCB66}" srcOrd="0" destOrd="0" presId="urn:microsoft.com/office/officeart/2005/8/layout/hierarchy6"/>
    <dgm:cxn modelId="{FF7A7508-47AD-4284-949B-142F8272F76A}" srcId="{4D284D22-CAB9-4846-A813-55A4DF6656E5}" destId="{CC3F6BBB-557A-4460-A5C8-976327E5CC5B}" srcOrd="0" destOrd="0" parTransId="{1BD1B88B-7CA3-4E6C-A7DA-EAE3D9B4F7A0}" sibTransId="{FCC2E52A-D1B1-4509-AF36-97D921A385A1}"/>
    <dgm:cxn modelId="{8F8851A2-A28E-427D-BAA7-DD0C151D43F4}" type="presOf" srcId="{9045620A-7245-4FA5-905F-5C694145E729}" destId="{B68D1ACA-87D6-4A4C-9A81-22359DBE8CD0}" srcOrd="0" destOrd="0" presId="urn:microsoft.com/office/officeart/2005/8/layout/hierarchy6"/>
    <dgm:cxn modelId="{C7D5D738-E560-43C5-A904-1B1A21790768}" srcId="{CC3F6BBB-557A-4460-A5C8-976327E5CC5B}" destId="{69D383AD-E09F-4190-B26C-E04CDFC5824E}" srcOrd="1" destOrd="0" parTransId="{0EDB47A9-191B-40C5-A614-A104514E3E02}" sibTransId="{1BE91137-690C-4F20-8799-4BFCCD953509}"/>
    <dgm:cxn modelId="{01B45936-64F9-441C-8173-BB8E00C0D45A}" type="presOf" srcId="{96541E6C-58CC-4492-B61A-FB5EACD7A9B6}" destId="{0D33497A-B2CF-425D-814A-F8334EDD5232}" srcOrd="0" destOrd="0" presId="urn:microsoft.com/office/officeart/2005/8/layout/hierarchy6"/>
    <dgm:cxn modelId="{0BFD4701-EC48-44CD-9541-E52636C0E81D}" type="presOf" srcId="{0EDB47A9-191B-40C5-A614-A104514E3E02}" destId="{C1D76778-D754-4C70-85E0-0A62D215D6EC}" srcOrd="0" destOrd="0" presId="urn:microsoft.com/office/officeart/2005/8/layout/hierarchy6"/>
    <dgm:cxn modelId="{ABFE606D-FB3D-48C2-8D16-1DC13B18E5CB}" srcId="{7206F0CB-95C9-43AD-84DF-C3C2CE108641}" destId="{5A123E06-859C-4C83-8B55-820DFCEE34B0}" srcOrd="0" destOrd="0" parTransId="{F0B02AF4-5A61-4A67-8C6E-AC5276B2AC1F}" sibTransId="{6647C87B-1FB4-41A2-A5C9-169668516DEF}"/>
    <dgm:cxn modelId="{2D636945-17FD-4E6C-98EF-07025940C13A}" srcId="{20D1E033-7973-4747-B0A6-65C21954D18A}" destId="{4D284D22-CAB9-4846-A813-55A4DF6656E5}" srcOrd="0" destOrd="0" parTransId="{61D2BD26-9340-4197-BD3B-B057D9A755CD}" sibTransId="{C6A9E862-23DE-4E35-8035-4DF2E2391545}"/>
    <dgm:cxn modelId="{88EC335D-8871-462F-849D-EE999A2FA634}" type="presOf" srcId="{7206F0CB-95C9-43AD-84DF-C3C2CE108641}" destId="{A29D76F8-2B67-4A08-9AAD-39C777086F39}" srcOrd="0" destOrd="0" presId="urn:microsoft.com/office/officeart/2005/8/layout/hierarchy6"/>
    <dgm:cxn modelId="{60B32BE9-E283-4C5C-A4D2-50A564B8F741}" srcId="{CC3F6BBB-557A-4460-A5C8-976327E5CC5B}" destId="{96541E6C-58CC-4492-B61A-FB5EACD7A9B6}" srcOrd="0" destOrd="0" parTransId="{93B95487-621F-45D0-A413-8A7A16C7CBC6}" sibTransId="{84235278-6C8D-49B1-B406-6356DAE4A962}"/>
    <dgm:cxn modelId="{5C09B3DF-CE57-4CE6-94D6-98DFADC2FF60}" type="presOf" srcId="{3B4354BD-B2E6-4DF0-AE5E-463541C2212E}" destId="{DF7C5C13-2F53-42B5-9865-D16FBDC63D62}" srcOrd="0" destOrd="0" presId="urn:microsoft.com/office/officeart/2005/8/layout/hierarchy6"/>
    <dgm:cxn modelId="{D86D5D86-5A70-4433-B140-B0D043CAC62F}" type="presOf" srcId="{3EC8528C-A2E7-4E13-B4A1-EC97276DA57C}" destId="{425B4638-74A0-4974-A905-B13208572DCB}" srcOrd="0" destOrd="0" presId="urn:microsoft.com/office/officeart/2005/8/layout/hierarchy6"/>
    <dgm:cxn modelId="{E4E633DA-3897-4477-9B87-CF016C9AC1A5}" type="presOf" srcId="{20D1E033-7973-4747-B0A6-65C21954D18A}" destId="{E8FCCD2E-C48D-4E79-90CA-C3FA0F2EFB37}" srcOrd="0" destOrd="0" presId="urn:microsoft.com/office/officeart/2005/8/layout/hierarchy6"/>
    <dgm:cxn modelId="{3F0089D4-D4E9-4976-938D-371812C97F90}" type="presOf" srcId="{69D383AD-E09F-4190-B26C-E04CDFC5824E}" destId="{7AA8E6C1-4668-4BD2-A033-D8FCC9A72428}" srcOrd="0" destOrd="0" presId="urn:microsoft.com/office/officeart/2005/8/layout/hierarchy6"/>
    <dgm:cxn modelId="{596247AA-3519-401D-B992-7021E2B825BE}" srcId="{CC3F6BBB-557A-4460-A5C8-976327E5CC5B}" destId="{24D8FCAB-640B-41CC-856A-3006FFED7565}" srcOrd="2" destOrd="0" parTransId="{3B4354BD-B2E6-4DF0-AE5E-463541C2212E}" sibTransId="{A9950688-8715-4F15-8C62-074384221CD2}"/>
    <dgm:cxn modelId="{B7371109-E522-48A7-88E5-8C9FE7222E3C}" type="presOf" srcId="{4D284D22-CAB9-4846-A813-55A4DF6656E5}" destId="{9E2B79CA-6BAC-43B5-8F45-C8F87B355929}" srcOrd="0" destOrd="0" presId="urn:microsoft.com/office/officeart/2005/8/layout/hierarchy6"/>
    <dgm:cxn modelId="{6D5F5243-ACF6-4197-96D6-6CC34710A3B2}" srcId="{69D383AD-E09F-4190-B26C-E04CDFC5824E}" destId="{39E49374-C248-4A75-A810-289A0004D273}" srcOrd="0" destOrd="0" parTransId="{2BE79185-7B8E-4429-8CFD-EB738B19F40A}" sibTransId="{E0CDB2B0-95C2-4B1F-8E62-C5A39CB97FE9}"/>
    <dgm:cxn modelId="{04CB717D-A07A-4284-AC04-BFC6AE00EF19}" type="presOf" srcId="{93B95487-621F-45D0-A413-8A7A16C7CBC6}" destId="{8C8E0AF4-2DC6-4476-8817-060EE148E55A}" srcOrd="0" destOrd="0" presId="urn:microsoft.com/office/officeart/2005/8/layout/hierarchy6"/>
    <dgm:cxn modelId="{6861CB88-963A-47ED-9FB2-41EB9EC07AED}" type="presOf" srcId="{5A123E06-859C-4C83-8B55-820DFCEE34B0}" destId="{9266B85D-0682-483F-AC86-AF78449A7696}" srcOrd="0" destOrd="0" presId="urn:microsoft.com/office/officeart/2005/8/layout/hierarchy6"/>
    <dgm:cxn modelId="{1F4717AB-8564-4E8C-9CC8-FF976E596966}" type="presOf" srcId="{CC3F6BBB-557A-4460-A5C8-976327E5CC5B}" destId="{4EEBA6B5-39AA-4D8B-B68D-A44B7B992033}" srcOrd="0" destOrd="0" presId="urn:microsoft.com/office/officeart/2005/8/layout/hierarchy6"/>
    <dgm:cxn modelId="{8D0D40A7-F4C9-4F47-9374-E9B031F7C088}" type="presOf" srcId="{39E49374-C248-4A75-A810-289A0004D273}" destId="{78E82B27-D35B-4533-B546-84D971693982}" srcOrd="0" destOrd="0" presId="urn:microsoft.com/office/officeart/2005/8/layout/hierarchy6"/>
    <dgm:cxn modelId="{73293F05-609E-46BD-B60B-7477DAA48D7C}" type="presOf" srcId="{24D8FCAB-640B-41CC-856A-3006FFED7565}" destId="{0DC9797E-07E0-4047-B627-80CB814E3964}" srcOrd="0" destOrd="0" presId="urn:microsoft.com/office/officeart/2005/8/layout/hierarchy6"/>
    <dgm:cxn modelId="{9CDC0296-54B7-4529-956A-ED852642FA2E}" type="presParOf" srcId="{E8FCCD2E-C48D-4E79-90CA-C3FA0F2EFB37}" destId="{DFF3F142-95AC-4EC0-B012-7CB426044561}" srcOrd="0" destOrd="0" presId="urn:microsoft.com/office/officeart/2005/8/layout/hierarchy6"/>
    <dgm:cxn modelId="{B284F0C0-DCBE-403A-99AB-4AA5FF1A1CDE}" type="presParOf" srcId="{DFF3F142-95AC-4EC0-B012-7CB426044561}" destId="{E84FFC11-078E-48CB-A64C-85A0A7487618}" srcOrd="0" destOrd="0" presId="urn:microsoft.com/office/officeart/2005/8/layout/hierarchy6"/>
    <dgm:cxn modelId="{B007499D-B82F-4AB1-962D-76EDA04A51C2}" type="presParOf" srcId="{E84FFC11-078E-48CB-A64C-85A0A7487618}" destId="{C8C05514-50D0-4616-8196-D6837C6991EE}" srcOrd="0" destOrd="0" presId="urn:microsoft.com/office/officeart/2005/8/layout/hierarchy6"/>
    <dgm:cxn modelId="{DB46B4BB-E45C-49C5-B677-2E9158C72D52}" type="presParOf" srcId="{C8C05514-50D0-4616-8196-D6837C6991EE}" destId="{9E2B79CA-6BAC-43B5-8F45-C8F87B355929}" srcOrd="0" destOrd="0" presId="urn:microsoft.com/office/officeart/2005/8/layout/hierarchy6"/>
    <dgm:cxn modelId="{8C91FCFE-755B-4CA4-A200-6E3AB3180B3B}" type="presParOf" srcId="{C8C05514-50D0-4616-8196-D6837C6991EE}" destId="{B7CBBCEF-1615-4807-ACA1-D810363D442D}" srcOrd="1" destOrd="0" presId="urn:microsoft.com/office/officeart/2005/8/layout/hierarchy6"/>
    <dgm:cxn modelId="{5AAB2B27-D710-483F-BC33-E521A86831DD}" type="presParOf" srcId="{B7CBBCEF-1615-4807-ACA1-D810363D442D}" destId="{1927D699-F3A2-4699-B682-EDB8B3E8D450}" srcOrd="0" destOrd="0" presId="urn:microsoft.com/office/officeart/2005/8/layout/hierarchy6"/>
    <dgm:cxn modelId="{04BBB462-9AE9-43D1-AC55-E2BA95333340}" type="presParOf" srcId="{B7CBBCEF-1615-4807-ACA1-D810363D442D}" destId="{739A548F-8D66-42C7-898F-1E21AC0DBE72}" srcOrd="1" destOrd="0" presId="urn:microsoft.com/office/officeart/2005/8/layout/hierarchy6"/>
    <dgm:cxn modelId="{0BC72572-3453-48F0-B05B-FC286B8C4B32}" type="presParOf" srcId="{739A548F-8D66-42C7-898F-1E21AC0DBE72}" destId="{4EEBA6B5-39AA-4D8B-B68D-A44B7B992033}" srcOrd="0" destOrd="0" presId="urn:microsoft.com/office/officeart/2005/8/layout/hierarchy6"/>
    <dgm:cxn modelId="{578C71CA-98CB-4E28-B0EB-689BDFC505CF}" type="presParOf" srcId="{739A548F-8D66-42C7-898F-1E21AC0DBE72}" destId="{F8CD2EA1-1E05-47A9-BEF0-92418D611EC2}" srcOrd="1" destOrd="0" presId="urn:microsoft.com/office/officeart/2005/8/layout/hierarchy6"/>
    <dgm:cxn modelId="{DD420C71-3C5B-4015-82B1-6F33C6E2F26C}" type="presParOf" srcId="{F8CD2EA1-1E05-47A9-BEF0-92418D611EC2}" destId="{8C8E0AF4-2DC6-4476-8817-060EE148E55A}" srcOrd="0" destOrd="0" presId="urn:microsoft.com/office/officeart/2005/8/layout/hierarchy6"/>
    <dgm:cxn modelId="{EC3337C1-C01B-4628-B502-81244BB73FE5}" type="presParOf" srcId="{F8CD2EA1-1E05-47A9-BEF0-92418D611EC2}" destId="{B0B66B95-AEA6-44C0-9672-F6CBB7B56500}" srcOrd="1" destOrd="0" presId="urn:microsoft.com/office/officeart/2005/8/layout/hierarchy6"/>
    <dgm:cxn modelId="{48ED4CBE-33DB-4445-B331-BEE47DD1CEAE}" type="presParOf" srcId="{B0B66B95-AEA6-44C0-9672-F6CBB7B56500}" destId="{0D33497A-B2CF-425D-814A-F8334EDD5232}" srcOrd="0" destOrd="0" presId="urn:microsoft.com/office/officeart/2005/8/layout/hierarchy6"/>
    <dgm:cxn modelId="{9739F30D-1045-4516-96AD-07BA16CFCA81}" type="presParOf" srcId="{B0B66B95-AEA6-44C0-9672-F6CBB7B56500}" destId="{9F5D5E7E-F1F6-425F-AD53-464587C356C5}" srcOrd="1" destOrd="0" presId="urn:microsoft.com/office/officeart/2005/8/layout/hierarchy6"/>
    <dgm:cxn modelId="{0EBC53C8-0C10-4E89-A159-0A01B23DCC8D}" type="presParOf" srcId="{F8CD2EA1-1E05-47A9-BEF0-92418D611EC2}" destId="{C1D76778-D754-4C70-85E0-0A62D215D6EC}" srcOrd="2" destOrd="0" presId="urn:microsoft.com/office/officeart/2005/8/layout/hierarchy6"/>
    <dgm:cxn modelId="{994EE71F-7558-4388-9114-458B38671993}" type="presParOf" srcId="{F8CD2EA1-1E05-47A9-BEF0-92418D611EC2}" destId="{13E4EE97-0422-4A1B-AC11-1C24A1339F42}" srcOrd="3" destOrd="0" presId="urn:microsoft.com/office/officeart/2005/8/layout/hierarchy6"/>
    <dgm:cxn modelId="{C031ABF3-BD97-413B-BC4C-BF75D9226628}" type="presParOf" srcId="{13E4EE97-0422-4A1B-AC11-1C24A1339F42}" destId="{7AA8E6C1-4668-4BD2-A033-D8FCC9A72428}" srcOrd="0" destOrd="0" presId="urn:microsoft.com/office/officeart/2005/8/layout/hierarchy6"/>
    <dgm:cxn modelId="{8773AF4F-DE40-4B07-9F08-D2EF70F13A4C}" type="presParOf" srcId="{13E4EE97-0422-4A1B-AC11-1C24A1339F42}" destId="{1A31882D-EF66-462C-9AF0-1FA979B5106E}" srcOrd="1" destOrd="0" presId="urn:microsoft.com/office/officeart/2005/8/layout/hierarchy6"/>
    <dgm:cxn modelId="{09090042-ADC2-46CF-990D-D587DF4BCBD1}" type="presParOf" srcId="{1A31882D-EF66-462C-9AF0-1FA979B5106E}" destId="{E3041322-5C1B-42B8-9976-B3D72C404159}" srcOrd="0" destOrd="0" presId="urn:microsoft.com/office/officeart/2005/8/layout/hierarchy6"/>
    <dgm:cxn modelId="{2F8187DB-4749-4FDB-9CB6-830A6F0257ED}" type="presParOf" srcId="{1A31882D-EF66-462C-9AF0-1FA979B5106E}" destId="{D9FB33A9-B115-4A74-BC2D-7B179D6F17F5}" srcOrd="1" destOrd="0" presId="urn:microsoft.com/office/officeart/2005/8/layout/hierarchy6"/>
    <dgm:cxn modelId="{CD33F16E-6E5F-4F75-AB44-BECCDD244AB8}" type="presParOf" srcId="{D9FB33A9-B115-4A74-BC2D-7B179D6F17F5}" destId="{78E82B27-D35B-4533-B546-84D971693982}" srcOrd="0" destOrd="0" presId="urn:microsoft.com/office/officeart/2005/8/layout/hierarchy6"/>
    <dgm:cxn modelId="{31EB123D-2E83-4582-8A71-F954B20C634D}" type="presParOf" srcId="{D9FB33A9-B115-4A74-BC2D-7B179D6F17F5}" destId="{80C6B2E4-3BDD-4C02-9845-729DCCE70CA5}" srcOrd="1" destOrd="0" presId="urn:microsoft.com/office/officeart/2005/8/layout/hierarchy6"/>
    <dgm:cxn modelId="{1C116655-2361-409D-82FC-6551C88DF8A2}" type="presParOf" srcId="{F8CD2EA1-1E05-47A9-BEF0-92418D611EC2}" destId="{DF7C5C13-2F53-42B5-9865-D16FBDC63D62}" srcOrd="4" destOrd="0" presId="urn:microsoft.com/office/officeart/2005/8/layout/hierarchy6"/>
    <dgm:cxn modelId="{9B21BC0F-8E81-4C8C-8C41-6A660E76FA68}" type="presParOf" srcId="{F8CD2EA1-1E05-47A9-BEF0-92418D611EC2}" destId="{96EC38BE-AA3D-4370-81A9-6CE1E423B919}" srcOrd="5" destOrd="0" presId="urn:microsoft.com/office/officeart/2005/8/layout/hierarchy6"/>
    <dgm:cxn modelId="{B95CABAA-CEF6-4C45-AA96-97F8EEAC7C16}" type="presParOf" srcId="{96EC38BE-AA3D-4370-81A9-6CE1E423B919}" destId="{0DC9797E-07E0-4047-B627-80CB814E3964}" srcOrd="0" destOrd="0" presId="urn:microsoft.com/office/officeart/2005/8/layout/hierarchy6"/>
    <dgm:cxn modelId="{669012F5-44DD-420F-A968-4AF3D154A713}" type="presParOf" srcId="{96EC38BE-AA3D-4370-81A9-6CE1E423B919}" destId="{22194CEF-772B-41BE-99E6-9185219DE3A0}" srcOrd="1" destOrd="0" presId="urn:microsoft.com/office/officeart/2005/8/layout/hierarchy6"/>
    <dgm:cxn modelId="{B258C890-BEEA-4F84-A0E5-B9D4EFA159C0}" type="presParOf" srcId="{B7CBBCEF-1615-4807-ACA1-D810363D442D}" destId="{425B4638-74A0-4974-A905-B13208572DCB}" srcOrd="2" destOrd="0" presId="urn:microsoft.com/office/officeart/2005/8/layout/hierarchy6"/>
    <dgm:cxn modelId="{287C0164-8285-456B-93CE-F7A30434C223}" type="presParOf" srcId="{B7CBBCEF-1615-4807-ACA1-D810363D442D}" destId="{DC628C32-0142-460C-8CDA-BD8BD4EE7910}" srcOrd="3" destOrd="0" presId="urn:microsoft.com/office/officeart/2005/8/layout/hierarchy6"/>
    <dgm:cxn modelId="{701DEA7E-296C-4C71-87D1-CD15C09F73D7}" type="presParOf" srcId="{DC628C32-0142-460C-8CDA-BD8BD4EE7910}" destId="{A29D76F8-2B67-4A08-9AAD-39C777086F39}" srcOrd="0" destOrd="0" presId="urn:microsoft.com/office/officeart/2005/8/layout/hierarchy6"/>
    <dgm:cxn modelId="{D9AD89B3-404B-4BCC-8B38-575F48341582}" type="presParOf" srcId="{DC628C32-0142-460C-8CDA-BD8BD4EE7910}" destId="{474B2EBB-0E65-4AAF-9472-B25C04AD968C}" srcOrd="1" destOrd="0" presId="urn:microsoft.com/office/officeart/2005/8/layout/hierarchy6"/>
    <dgm:cxn modelId="{FDD1F1F7-16BB-4A58-B27D-39DC7F4EBF0B}" type="presParOf" srcId="{474B2EBB-0E65-4AAF-9472-B25C04AD968C}" destId="{9C6238A1-7812-411D-8256-2F331B7DCB66}" srcOrd="0" destOrd="0" presId="urn:microsoft.com/office/officeart/2005/8/layout/hierarchy6"/>
    <dgm:cxn modelId="{03857BB3-D9B5-45E1-894F-2F73B9DDD559}" type="presParOf" srcId="{474B2EBB-0E65-4AAF-9472-B25C04AD968C}" destId="{F8A7C7EC-6F47-4985-B8B4-ECD02A0B25A7}" srcOrd="1" destOrd="0" presId="urn:microsoft.com/office/officeart/2005/8/layout/hierarchy6"/>
    <dgm:cxn modelId="{804B902E-92DC-4DCD-9820-859C0D6B72F8}" type="presParOf" srcId="{F8A7C7EC-6F47-4985-B8B4-ECD02A0B25A7}" destId="{9266B85D-0682-483F-AC86-AF78449A7696}" srcOrd="0" destOrd="0" presId="urn:microsoft.com/office/officeart/2005/8/layout/hierarchy6"/>
    <dgm:cxn modelId="{25202520-BE08-4A6D-9F47-3E70830FD2D3}" type="presParOf" srcId="{F8A7C7EC-6F47-4985-B8B4-ECD02A0B25A7}" destId="{15A7BEEB-3480-419F-8385-CBECE9D0105F}" srcOrd="1" destOrd="0" presId="urn:microsoft.com/office/officeart/2005/8/layout/hierarchy6"/>
    <dgm:cxn modelId="{8E10CEA2-E3F1-4DFD-97D9-255227F63F2D}" type="presParOf" srcId="{15A7BEEB-3480-419F-8385-CBECE9D0105F}" destId="{B68D1ACA-87D6-4A4C-9A81-22359DBE8CD0}" srcOrd="0" destOrd="0" presId="urn:microsoft.com/office/officeart/2005/8/layout/hierarchy6"/>
    <dgm:cxn modelId="{31C2F83A-4313-42AD-9F94-22CD06E85A3A}" type="presParOf" srcId="{15A7BEEB-3480-419F-8385-CBECE9D0105F}" destId="{7295C1D8-E874-4533-B7B4-963D32DF4757}" srcOrd="1" destOrd="0" presId="urn:microsoft.com/office/officeart/2005/8/layout/hierarchy6"/>
    <dgm:cxn modelId="{F1DE8D99-21C0-4F7B-BD99-70C9EC7E57EB}" type="presParOf" srcId="{7295C1D8-E874-4533-B7B4-963D32DF4757}" destId="{9BAB2A97-DCE6-4E72-A7FD-A152D18D8486}" srcOrd="0" destOrd="0" presId="urn:microsoft.com/office/officeart/2005/8/layout/hierarchy6"/>
    <dgm:cxn modelId="{E3314FD1-105C-4F50-96D6-6303C5A75CE6}" type="presParOf" srcId="{7295C1D8-E874-4533-B7B4-963D32DF4757}" destId="{1AF14520-E322-4A0C-8840-092DFA30EBC6}" srcOrd="1" destOrd="0" presId="urn:microsoft.com/office/officeart/2005/8/layout/hierarchy6"/>
    <dgm:cxn modelId="{CEFCC3DA-CDE3-4A78-B9A4-A44A63E85539}" type="presParOf" srcId="{E8FCCD2E-C48D-4E79-90CA-C3FA0F2EFB37}" destId="{22DBE6E7-A827-4DA8-940E-0C5C2C7018F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B79CA-6BAC-43B5-8F45-C8F87B355929}">
      <dsp:nvSpPr>
        <dsp:cNvPr id="0" name=""/>
        <dsp:cNvSpPr/>
      </dsp:nvSpPr>
      <dsp:spPr>
        <a:xfrm>
          <a:off x="2266977" y="0"/>
          <a:ext cx="2045651" cy="995974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Directora</a:t>
          </a:r>
          <a:r>
            <a:rPr lang="en-US" sz="1600" kern="1200" dirty="0"/>
            <a:t> </a:t>
          </a:r>
          <a:r>
            <a:rPr lang="en-US" sz="1600" kern="1200" dirty="0" err="1"/>
            <a:t>Geral</a:t>
          </a:r>
          <a:endParaRPr lang="en-US" sz="1600" kern="1200" dirty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PT" sz="1800" kern="1200" dirty="0"/>
        </a:p>
      </dsp:txBody>
      <dsp:txXfrm>
        <a:off x="2315596" y="48619"/>
        <a:ext cx="1948413" cy="898736"/>
      </dsp:txXfrm>
    </dsp:sp>
    <dsp:sp modelId="{1927D699-F3A2-4699-B682-EDB8B3E8D450}">
      <dsp:nvSpPr>
        <dsp:cNvPr id="0" name=""/>
        <dsp:cNvSpPr/>
      </dsp:nvSpPr>
      <dsp:spPr>
        <a:xfrm>
          <a:off x="3236849" y="995974"/>
          <a:ext cx="91440" cy="401144"/>
        </a:xfrm>
        <a:custGeom>
          <a:avLst/>
          <a:gdLst/>
          <a:ahLst/>
          <a:cxnLst/>
          <a:rect l="0" t="0" r="0" b="0"/>
          <a:pathLst>
            <a:path>
              <a:moveTo>
                <a:pt x="52954" y="0"/>
              </a:moveTo>
              <a:lnTo>
                <a:pt x="52954" y="200572"/>
              </a:lnTo>
              <a:lnTo>
                <a:pt x="45720" y="200572"/>
              </a:lnTo>
              <a:lnTo>
                <a:pt x="45720" y="401144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BA6B5-39AA-4D8B-B68D-A44B7B992033}">
      <dsp:nvSpPr>
        <dsp:cNvPr id="0" name=""/>
        <dsp:cNvSpPr/>
      </dsp:nvSpPr>
      <dsp:spPr>
        <a:xfrm>
          <a:off x="2316752" y="1397118"/>
          <a:ext cx="1931632" cy="995974"/>
        </a:xfrm>
        <a:prstGeom prst="round2Same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Coordenadora</a:t>
          </a:r>
          <a:r>
            <a:rPr lang="en-US" sz="1600" kern="1200" dirty="0"/>
            <a:t> de Vendas  &amp; </a:t>
          </a:r>
          <a:r>
            <a:rPr lang="en-US" sz="1600" kern="1200" dirty="0" err="1"/>
            <a:t>Distribui</a:t>
          </a:r>
          <a:r>
            <a:rPr lang="en-GB" sz="1600" kern="1200" dirty="0"/>
            <a:t>ç</a:t>
          </a:r>
          <a:r>
            <a:rPr lang="en-US" sz="1600" kern="1200" dirty="0"/>
            <a:t>ão</a:t>
          </a:r>
          <a:endParaRPr lang="pt-PT" sz="1600" kern="1200" dirty="0"/>
        </a:p>
      </dsp:txBody>
      <dsp:txXfrm>
        <a:off x="2365371" y="1445737"/>
        <a:ext cx="1834394" cy="947355"/>
      </dsp:txXfrm>
    </dsp:sp>
    <dsp:sp modelId="{8C8E0AF4-2DC6-4476-8817-060EE148E55A}">
      <dsp:nvSpPr>
        <dsp:cNvPr id="0" name=""/>
        <dsp:cNvSpPr/>
      </dsp:nvSpPr>
      <dsp:spPr>
        <a:xfrm>
          <a:off x="1186055" y="2393093"/>
          <a:ext cx="2096513" cy="398389"/>
        </a:xfrm>
        <a:custGeom>
          <a:avLst/>
          <a:gdLst/>
          <a:ahLst/>
          <a:cxnLst/>
          <a:rect l="0" t="0" r="0" b="0"/>
          <a:pathLst>
            <a:path>
              <a:moveTo>
                <a:pt x="2096513" y="0"/>
              </a:moveTo>
              <a:lnTo>
                <a:pt x="2096513" y="199194"/>
              </a:lnTo>
              <a:lnTo>
                <a:pt x="0" y="199194"/>
              </a:lnTo>
              <a:lnTo>
                <a:pt x="0" y="398389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33497A-B2CF-425D-814A-F8334EDD5232}">
      <dsp:nvSpPr>
        <dsp:cNvPr id="0" name=""/>
        <dsp:cNvSpPr/>
      </dsp:nvSpPr>
      <dsp:spPr>
        <a:xfrm>
          <a:off x="387264" y="2791482"/>
          <a:ext cx="1597582" cy="991093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Arial Narrow" panose="020B0606020202030204" pitchFamily="34" charset="0"/>
            </a:rPr>
            <a:t>Vendedores</a:t>
          </a:r>
          <a:r>
            <a:rPr lang="en-US" sz="1600" kern="1200" dirty="0"/>
            <a:t> de </a:t>
          </a:r>
          <a:r>
            <a:rPr lang="en-US" sz="1600" kern="1200" dirty="0" err="1"/>
            <a:t>Lojas</a:t>
          </a:r>
          <a:endParaRPr lang="pt-PT" sz="1600" kern="1200" dirty="0"/>
        </a:p>
      </dsp:txBody>
      <dsp:txXfrm>
        <a:off x="416292" y="2820510"/>
        <a:ext cx="1539526" cy="933037"/>
      </dsp:txXfrm>
    </dsp:sp>
    <dsp:sp modelId="{C1D76778-D754-4C70-85E0-0A62D215D6EC}">
      <dsp:nvSpPr>
        <dsp:cNvPr id="0" name=""/>
        <dsp:cNvSpPr/>
      </dsp:nvSpPr>
      <dsp:spPr>
        <a:xfrm>
          <a:off x="3236849" y="2393093"/>
          <a:ext cx="91440" cy="398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9194"/>
              </a:lnTo>
              <a:lnTo>
                <a:pt x="55789" y="199194"/>
              </a:lnTo>
              <a:lnTo>
                <a:pt x="55789" y="3983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A8E6C1-4668-4BD2-A033-D8FCC9A72428}">
      <dsp:nvSpPr>
        <dsp:cNvPr id="0" name=""/>
        <dsp:cNvSpPr/>
      </dsp:nvSpPr>
      <dsp:spPr>
        <a:xfrm>
          <a:off x="2433035" y="2791482"/>
          <a:ext cx="1719205" cy="962320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Lideres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Distritais</a:t>
          </a:r>
          <a:endParaRPr lang="pt-PT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1220" y="2819667"/>
        <a:ext cx="1662835" cy="905950"/>
      </dsp:txXfrm>
    </dsp:sp>
    <dsp:sp modelId="{E3041322-5C1B-42B8-9976-B3D72C404159}">
      <dsp:nvSpPr>
        <dsp:cNvPr id="0" name=""/>
        <dsp:cNvSpPr/>
      </dsp:nvSpPr>
      <dsp:spPr>
        <a:xfrm>
          <a:off x="3246918" y="3753803"/>
          <a:ext cx="91440" cy="398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3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E82B27-D35B-4533-B546-84D971693982}">
      <dsp:nvSpPr>
        <dsp:cNvPr id="0" name=""/>
        <dsp:cNvSpPr/>
      </dsp:nvSpPr>
      <dsp:spPr>
        <a:xfrm>
          <a:off x="2545657" y="4152192"/>
          <a:ext cx="1493961" cy="995974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Promotores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de vendas</a:t>
          </a:r>
          <a:endParaRPr lang="pt-PT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74828" y="4181363"/>
        <a:ext cx="1435619" cy="937632"/>
      </dsp:txXfrm>
    </dsp:sp>
    <dsp:sp modelId="{DF7C5C13-2F53-42B5-9865-D16FBDC63D62}">
      <dsp:nvSpPr>
        <dsp:cNvPr id="0" name=""/>
        <dsp:cNvSpPr/>
      </dsp:nvSpPr>
      <dsp:spPr>
        <a:xfrm>
          <a:off x="3282569" y="2393093"/>
          <a:ext cx="2106582" cy="398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194"/>
              </a:lnTo>
              <a:lnTo>
                <a:pt x="2106582" y="199194"/>
              </a:lnTo>
              <a:lnTo>
                <a:pt x="2106582" y="3983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9797E-07E0-4047-B627-80CB814E3964}">
      <dsp:nvSpPr>
        <dsp:cNvPr id="0" name=""/>
        <dsp:cNvSpPr/>
      </dsp:nvSpPr>
      <dsp:spPr>
        <a:xfrm>
          <a:off x="4600429" y="2791482"/>
          <a:ext cx="1577443" cy="993723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Atendimento</a:t>
          </a:r>
          <a:r>
            <a:rPr lang="en-US" sz="1600" kern="1200" dirty="0"/>
            <a:t> </a:t>
          </a:r>
          <a:r>
            <a:rPr lang="en-US" sz="1600" kern="1200" dirty="0" err="1"/>
            <a:t>ao</a:t>
          </a:r>
          <a:r>
            <a:rPr lang="en-US" sz="1600" kern="1200" dirty="0"/>
            <a:t> </a:t>
          </a:r>
          <a:r>
            <a:rPr lang="en-US" sz="1600" kern="1200" dirty="0" err="1"/>
            <a:t>Cliente</a:t>
          </a:r>
          <a:r>
            <a:rPr lang="en-US" sz="1600" kern="1200" dirty="0"/>
            <a:t> e base de dados.</a:t>
          </a:r>
          <a:endParaRPr lang="pt-PT" sz="1600" kern="1200" dirty="0"/>
        </a:p>
      </dsp:txBody>
      <dsp:txXfrm>
        <a:off x="4629534" y="2820587"/>
        <a:ext cx="1519233" cy="935513"/>
      </dsp:txXfrm>
    </dsp:sp>
    <dsp:sp modelId="{425B4638-74A0-4974-A905-B13208572DCB}">
      <dsp:nvSpPr>
        <dsp:cNvPr id="0" name=""/>
        <dsp:cNvSpPr/>
      </dsp:nvSpPr>
      <dsp:spPr>
        <a:xfrm>
          <a:off x="3289803" y="995974"/>
          <a:ext cx="4083239" cy="40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572"/>
              </a:lnTo>
              <a:lnTo>
                <a:pt x="4083239" y="200572"/>
              </a:lnTo>
              <a:lnTo>
                <a:pt x="4083239" y="401144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D76F8-2B67-4A08-9AAD-39C777086F39}">
      <dsp:nvSpPr>
        <dsp:cNvPr id="0" name=""/>
        <dsp:cNvSpPr/>
      </dsp:nvSpPr>
      <dsp:spPr>
        <a:xfrm>
          <a:off x="6626062" y="1397118"/>
          <a:ext cx="1493961" cy="995974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Gerente</a:t>
          </a:r>
          <a:r>
            <a:rPr lang="en-US" sz="1600" kern="1200" dirty="0"/>
            <a:t> do Armazém</a:t>
          </a:r>
          <a:endParaRPr lang="pt-PT" sz="1600" kern="1200" dirty="0"/>
        </a:p>
      </dsp:txBody>
      <dsp:txXfrm>
        <a:off x="6655233" y="1426289"/>
        <a:ext cx="1435619" cy="937632"/>
      </dsp:txXfrm>
    </dsp:sp>
    <dsp:sp modelId="{9C6238A1-7812-411D-8256-2F331B7DCB66}">
      <dsp:nvSpPr>
        <dsp:cNvPr id="0" name=""/>
        <dsp:cNvSpPr/>
      </dsp:nvSpPr>
      <dsp:spPr>
        <a:xfrm>
          <a:off x="7327322" y="2393093"/>
          <a:ext cx="91440" cy="398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389"/>
              </a:lnTo>
            </a:path>
          </a:pathLst>
        </a:custGeom>
        <a:noFill/>
        <a:ln w="25400" cap="flat" cmpd="sng" algn="ctr">
          <a:solidFill>
            <a:schemeClr val="bg2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6B85D-0682-483F-AC86-AF78449A7696}">
      <dsp:nvSpPr>
        <dsp:cNvPr id="0" name=""/>
        <dsp:cNvSpPr/>
      </dsp:nvSpPr>
      <dsp:spPr>
        <a:xfrm>
          <a:off x="6626062" y="2791482"/>
          <a:ext cx="1493961" cy="995974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Oficial</a:t>
          </a:r>
          <a:r>
            <a:rPr lang="en-US" sz="1600" kern="1200" dirty="0"/>
            <a:t> de opera</a:t>
          </a:r>
          <a:r>
            <a:rPr lang="en-GB" sz="1600" kern="1200" dirty="0"/>
            <a:t>ç</a:t>
          </a:r>
          <a:r>
            <a:rPr lang="en-US" sz="1600" kern="1200" dirty="0"/>
            <a:t>ões  &amp; </a:t>
          </a:r>
          <a:r>
            <a:rPr lang="en-US" sz="1600" kern="1200" dirty="0" err="1"/>
            <a:t>Distribui</a:t>
          </a:r>
          <a:r>
            <a:rPr lang="en-GB" sz="1600" kern="1200" dirty="0"/>
            <a:t>ç</a:t>
          </a:r>
          <a:r>
            <a:rPr lang="en-US" sz="1600" kern="1200" dirty="0"/>
            <a:t>ão </a:t>
          </a:r>
          <a:endParaRPr lang="pt-PT" sz="1600" kern="1200" dirty="0"/>
        </a:p>
      </dsp:txBody>
      <dsp:txXfrm>
        <a:off x="6655233" y="2820653"/>
        <a:ext cx="1435619" cy="937632"/>
      </dsp:txXfrm>
    </dsp:sp>
    <dsp:sp modelId="{B68D1ACA-87D6-4A4C-9A81-22359DBE8CD0}">
      <dsp:nvSpPr>
        <dsp:cNvPr id="0" name=""/>
        <dsp:cNvSpPr/>
      </dsp:nvSpPr>
      <dsp:spPr>
        <a:xfrm>
          <a:off x="7327322" y="3787457"/>
          <a:ext cx="91440" cy="398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838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AB2A97-DCE6-4E72-A7FD-A152D18D8486}">
      <dsp:nvSpPr>
        <dsp:cNvPr id="0" name=""/>
        <dsp:cNvSpPr/>
      </dsp:nvSpPr>
      <dsp:spPr>
        <a:xfrm>
          <a:off x="6626062" y="4185846"/>
          <a:ext cx="1493961" cy="995974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/>
            <a:t>Oficiais</a:t>
          </a:r>
          <a:r>
            <a:rPr lang="en-US" sz="1600" kern="1200" dirty="0"/>
            <a:t> de </a:t>
          </a:r>
          <a:r>
            <a:rPr lang="en-US" sz="1600" kern="1200" dirty="0" err="1"/>
            <a:t>Seguran</a:t>
          </a:r>
          <a:r>
            <a:rPr lang="en-GB" sz="1600" kern="1200" dirty="0" err="1"/>
            <a:t>ça</a:t>
          </a:r>
          <a:r>
            <a:rPr lang="en-GB" sz="1600" kern="1200" dirty="0"/>
            <a:t> do </a:t>
          </a:r>
          <a:r>
            <a:rPr lang="en-GB" sz="1600" kern="1200" dirty="0" err="1"/>
            <a:t>Armazém</a:t>
          </a:r>
          <a:endParaRPr lang="pt-PT" sz="1600" kern="1200" dirty="0"/>
        </a:p>
      </dsp:txBody>
      <dsp:txXfrm>
        <a:off x="6655233" y="4215017"/>
        <a:ext cx="1435619" cy="937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4886C-EF85-4DF0-881F-A8BFB41F07D8}" type="datetimeFigureOut">
              <a:rPr lang="pt-PT" smtClean="0"/>
              <a:t>15/09/2023</a:t>
            </a:fld>
            <a:endParaRPr lang="pt-PT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8E17-B5F3-4041-9C36-08918157A8D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660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8E17-B5F3-4041-9C36-08918157A8DD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6407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8E17-B5F3-4041-9C36-08918157A8DD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02962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8E17-B5F3-4041-9C36-08918157A8DD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890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922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988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870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49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843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214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589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163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999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45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452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pt-PT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PT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15/09/2023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951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47864" y="548680"/>
            <a:ext cx="5105400" cy="2868168"/>
          </a:xfrm>
        </p:spPr>
        <p:txBody>
          <a:bodyPr>
            <a:normAutofit/>
          </a:bodyPr>
          <a:lstStyle/>
          <a:p>
            <a:pPr marL="182880"/>
            <a:r>
              <a:rPr lang="pt-PT" sz="4000" b="1" dirty="0"/>
              <a:t>Apresentação sobre Economias do Bioetanol</a:t>
            </a:r>
            <a:endParaRPr lang="pt-PT" sz="4000" b="1" dirty="0">
              <a:solidFill>
                <a:schemeClr val="bg2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5472608" cy="1752600"/>
          </a:xfrm>
        </p:spPr>
        <p:txBody>
          <a:bodyPr>
            <a:normAutofit/>
          </a:bodyPr>
          <a:lstStyle/>
          <a:p>
            <a:r>
              <a:rPr lang="pt-PT" b="1" dirty="0" smtClean="0">
                <a:solidFill>
                  <a:schemeClr val="accent6">
                    <a:lumMod val="75000"/>
                  </a:schemeClr>
                </a:solidFill>
              </a:rPr>
              <a:t>YAZU MOZAMBIQUE, LDA</a:t>
            </a:r>
          </a:p>
          <a:p>
            <a:endParaRPr lang="pt-PT" b="1" dirty="0"/>
          </a:p>
          <a:p>
            <a:r>
              <a:rPr lang="en-US" b="1" dirty="0" err="1" smtClean="0">
                <a:solidFill>
                  <a:schemeClr val="tx1"/>
                </a:solidFill>
              </a:rPr>
              <a:t>Lídia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Vuma</a:t>
            </a:r>
            <a:endParaRPr lang="pt-PT" b="1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" y="43098"/>
            <a:ext cx="3315774" cy="681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info\Pictures\novo logo\IMG-20230515-WA0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77600"/>
            <a:ext cx="1800200" cy="92746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954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562074"/>
          </a:xfrm>
        </p:spPr>
        <p:txBody>
          <a:bodyPr>
            <a:normAutofit fontScale="90000"/>
          </a:bodyPr>
          <a:lstStyle/>
          <a:p>
            <a:r>
              <a:rPr lang="pt" sz="2000" b="1" kern="0" dirty="0">
                <a:latin typeface="Times New Roman"/>
                <a:cs typeface="Times New Roman"/>
              </a:rPr>
              <a:t>YAZU utiliza uma estratégia de marketing inovadora</a:t>
            </a:r>
            <a:r>
              <a:rPr lang="pt" sz="2000" b="1" kern="0" dirty="0">
                <a:solidFill>
                  <a:srgbClr val="007F7F"/>
                </a:solidFill>
                <a:latin typeface="Times New Roman"/>
                <a:cs typeface="Times New Roman"/>
              </a:rPr>
              <a:t/>
            </a:r>
            <a:br>
              <a:rPr lang="pt" sz="2000" b="1" kern="0" dirty="0">
                <a:solidFill>
                  <a:srgbClr val="007F7F"/>
                </a:solidFill>
                <a:latin typeface="Times New Roman"/>
                <a:cs typeface="Times New Roman"/>
              </a:rPr>
            </a:br>
            <a:endParaRPr lang="pt-PT" sz="20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5496" y="1484784"/>
            <a:ext cx="2016224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" sz="1400" b="1" dirty="0">
                <a:solidFill>
                  <a:schemeClr val="tx1">
                    <a:lumMod val="75000"/>
                  </a:schemeClr>
                </a:solidFill>
              </a:rPr>
              <a:t>A Educação Cívica </a:t>
            </a:r>
            <a:r>
              <a:rPr lang="pt" sz="1400" dirty="0">
                <a:solidFill>
                  <a:schemeClr val="tx1">
                    <a:lumMod val="75000"/>
                  </a:schemeClr>
                </a:solidFill>
              </a:rPr>
              <a:t>é uma das estratégias de marketing empregadas para garantir que os clientes:</a:t>
            </a:r>
          </a:p>
          <a:p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marL="117475" indent="-117475">
              <a:buClr>
                <a:srgbClr val="008080"/>
              </a:buClr>
              <a:buFont typeface="Wingdings" pitchFamily="2" charset="2"/>
              <a:buChar char="§"/>
            </a:pPr>
            <a:r>
              <a:rPr lang="pt" sz="1400" dirty="0">
                <a:solidFill>
                  <a:schemeClr val="tx1">
                    <a:lumMod val="75000"/>
                  </a:schemeClr>
                </a:solidFill>
              </a:rPr>
              <a:t>Informado sobre os benefícios dos produtos YAZU;</a:t>
            </a:r>
          </a:p>
          <a:p>
            <a:pPr marL="0" indent="0">
              <a:buClr>
                <a:srgbClr val="008080"/>
              </a:buClr>
              <a:buNone/>
            </a:pPr>
            <a:endParaRPr lang="pt" sz="1400" dirty="0">
              <a:solidFill>
                <a:schemeClr val="tx1">
                  <a:lumMod val="75000"/>
                </a:schemeClr>
              </a:solidFill>
            </a:endParaRPr>
          </a:p>
          <a:p>
            <a:pPr marL="117475" indent="-117475">
              <a:buClr>
                <a:srgbClr val="008080"/>
              </a:buClr>
              <a:buFont typeface="Wingdings" pitchFamily="2" charset="2"/>
              <a:buChar char="§"/>
            </a:pPr>
            <a:r>
              <a:rPr lang="pt" sz="1400" dirty="0">
                <a:solidFill>
                  <a:schemeClr val="tx1">
                    <a:lumMod val="75000"/>
                  </a:schemeClr>
                </a:solidFill>
              </a:rPr>
              <a:t>Desvantagens do uso de combustíveis de biomassa (saúde, desmatamento e mudanças climáticas);</a:t>
            </a:r>
          </a:p>
          <a:p>
            <a:pPr marL="0" indent="0">
              <a:buClr>
                <a:srgbClr val="008080"/>
              </a:buClr>
              <a:buNone/>
            </a:pPr>
            <a:endParaRPr lang="pt" sz="1400" dirty="0">
              <a:solidFill>
                <a:schemeClr val="tx1">
                  <a:lumMod val="75000"/>
                </a:schemeClr>
              </a:solidFill>
            </a:endParaRPr>
          </a:p>
          <a:p>
            <a:pPr marL="117475" indent="-117475">
              <a:buClr>
                <a:srgbClr val="008080"/>
              </a:buClr>
              <a:buFont typeface="Wingdings" pitchFamily="2" charset="2"/>
              <a:buChar char="§"/>
            </a:pPr>
            <a:r>
              <a:rPr lang="pt" sz="1400" dirty="0">
                <a:solidFill>
                  <a:schemeClr val="tx1">
                    <a:lumMod val="75000"/>
                  </a:schemeClr>
                </a:solidFill>
              </a:rPr>
              <a:t>Aconselhar sobre alternativas de cozinha limpa com ênfase nos produtos YAZU.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2267745" y="1412775"/>
            <a:ext cx="6264695" cy="792089"/>
          </a:xfrm>
        </p:spPr>
        <p:txBody>
          <a:bodyPr>
            <a:noAutofit/>
          </a:bodyPr>
          <a:lstStyle/>
          <a:p>
            <a:endParaRPr lang="pt-PT" sz="1200" b="0" dirty="0" smtClean="0">
              <a:solidFill>
                <a:schemeClr val="tx1">
                  <a:lumMod val="8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pt-PT" sz="1200" b="0" dirty="0">
              <a:solidFill>
                <a:schemeClr val="tx1">
                  <a:lumMod val="8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pt-PT" sz="1200" b="0" dirty="0" smtClean="0">
                <a:solidFill>
                  <a:schemeClr val="tx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pt-PT" sz="1200" b="0" dirty="0">
                <a:solidFill>
                  <a:schemeClr val="tx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YAZU realiza educação cívica trabalhando com líderes distritais e promotores fazendo demonstra</a:t>
            </a:r>
            <a:r>
              <a:rPr lang="en-GB" sz="1200" b="0" dirty="0">
                <a:solidFill>
                  <a:schemeClr val="tx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ç</a:t>
            </a:r>
            <a:r>
              <a:rPr lang="en-US" sz="1200" b="0" dirty="0">
                <a:solidFill>
                  <a:schemeClr val="tx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ão de culinária </a:t>
            </a:r>
            <a:r>
              <a:rPr lang="pt-PT" sz="1200" b="0" dirty="0">
                <a:solidFill>
                  <a:schemeClr val="tx1">
                    <a:lumMod val="8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para ensinar aos potenciais clientes a utilização eficiente dos produtos e seus benefícios: componentes de saúde, ambientais e de género.</a:t>
            </a:r>
            <a:endParaRPr lang="pt-PT" sz="12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547664" y="737548"/>
            <a:ext cx="7261799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PT" sz="1200" dirty="0">
                <a:latin typeface="Verdana" panose="020B0604030504040204" pitchFamily="34" charset="0"/>
                <a:ea typeface="Verdana" panose="020B0604030504040204" pitchFamily="34" charset="0"/>
              </a:rPr>
              <a:t>Para levar a YAZU a um número significativo  nas famílias moçambicanas num curto espaço de tempo, serão introduzidas diversas tácticas de marketing para aumentar a educação e a notoriedade da marca, conduzindo a vendas.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7308304" cy="153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939906" y="4096990"/>
            <a:ext cx="1840006" cy="1924298"/>
          </a:xfrm>
          <a:prstGeom prst="rect">
            <a:avLst/>
          </a:prstGeom>
          <a:solidFill>
            <a:srgbClr val="FFFFFF">
              <a:lumMod val="6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tIns="91440" bIns="91440" anchor="ctr"/>
          <a:lstStyle/>
          <a:p>
            <a:pPr algn="ctr">
              <a:spcBef>
                <a:spcPct val="0"/>
              </a:spcBef>
              <a:defRPr/>
            </a:pPr>
            <a:r>
              <a:rPr lang="pt" sz="1200" dirty="0"/>
              <a:t>Comunidade</a:t>
            </a:r>
          </a:p>
          <a:p>
            <a:pPr algn="ctr">
              <a:spcBef>
                <a:spcPct val="0"/>
              </a:spcBef>
              <a:defRPr/>
            </a:pPr>
            <a:r>
              <a:rPr lang="pt" sz="1200" dirty="0"/>
              <a:t>De porta em porta</a:t>
            </a:r>
          </a:p>
          <a:p>
            <a:pPr algn="ctr">
              <a:spcBef>
                <a:spcPct val="0"/>
              </a:spcBef>
              <a:defRPr/>
            </a:pPr>
            <a:r>
              <a:rPr lang="pt" sz="1200" dirty="0"/>
              <a:t>Demonstrações</a:t>
            </a:r>
          </a:p>
          <a:p>
            <a:pPr algn="ctr">
              <a:spcBef>
                <a:spcPct val="0"/>
              </a:spcBef>
              <a:defRPr/>
            </a:pPr>
            <a:r>
              <a:rPr lang="pt" sz="1200" dirty="0"/>
              <a:t>Distribui</a:t>
            </a:r>
            <a:r>
              <a:rPr lang="en-GB" sz="1200" dirty="0"/>
              <a:t>ç</a:t>
            </a:r>
            <a:r>
              <a:rPr lang="en-US" sz="1200" dirty="0"/>
              <a:t>ão de panfletos</a:t>
            </a:r>
            <a:endParaRPr lang="en-GB" sz="1200" dirty="0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979712" y="3847136"/>
            <a:ext cx="1440160" cy="228600"/>
          </a:xfrm>
          <a:prstGeom prst="rect">
            <a:avLst/>
          </a:prstGeom>
          <a:solidFill>
            <a:srgbClr val="4DA6A6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" sz="1400" b="1" kern="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Promotores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58483" y="3861048"/>
            <a:ext cx="1440160" cy="283319"/>
          </a:xfrm>
          <a:prstGeom prst="rect">
            <a:avLst/>
          </a:prstGeom>
          <a:solidFill>
            <a:srgbClr val="4DA6A6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" sz="1400" b="1" kern="0" noProof="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Visibilidade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067944" y="4144366"/>
            <a:ext cx="2304256" cy="1876921"/>
          </a:xfrm>
          <a:prstGeom prst="rect">
            <a:avLst/>
          </a:prstGeom>
          <a:solidFill>
            <a:srgbClr val="FFFFFF">
              <a:lumMod val="6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tIns="91440" bIns="9144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O meio de publicidade mais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eficaz em Moçambique é a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televisão. Isso será utilizado em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conjunto com outdoors 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'roadshows', que consistem em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equipes de pessoas que anunciam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produtos ao público por meio de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música, demonstrações e informações</a:t>
            </a:r>
            <a:r>
              <a:rPr lang="pt-PT" sz="1100" kern="0" dirty="0">
                <a:latin typeface="Verdana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876256" y="3841997"/>
            <a:ext cx="1440160" cy="321419"/>
          </a:xfrm>
          <a:prstGeom prst="rect">
            <a:avLst/>
          </a:prstGeom>
          <a:solidFill>
            <a:srgbClr val="4DA6A6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" sz="1200" b="1" kern="0" noProof="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Servi</a:t>
            </a:r>
            <a:r>
              <a:rPr lang="en-GB" sz="1200" b="1" kern="0" noProof="0" dirty="0" err="1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ço</a:t>
            </a:r>
            <a:r>
              <a:rPr lang="en-GB" sz="1200" b="1" kern="0" noProof="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GB" sz="1200" b="1" kern="0" noProof="0" dirty="0" err="1" smtClean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ao</a:t>
            </a:r>
            <a:r>
              <a:rPr lang="en-GB" sz="1200" b="1" kern="0" noProof="0" dirty="0" smtClean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GB" sz="1200" b="1" kern="0" noProof="0" dirty="0" err="1" smtClean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Cliente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60233" y="4188513"/>
            <a:ext cx="2149230" cy="1832775"/>
          </a:xfrm>
          <a:prstGeom prst="rect">
            <a:avLst/>
          </a:prstGeom>
          <a:solidFill>
            <a:srgbClr val="FFFFFF">
              <a:lumMod val="6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wrap="none" tIns="91440" bIns="9144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O atendimento ao cliente é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uma característica fundamental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da Yazu; fidelizaremos os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clientes através do contacto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pessoal, bem como através de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mensagens SMS que incluirão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incentivos e informações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PT" sz="1200" kern="0" dirty="0">
                <a:latin typeface="+mj-lt"/>
                <a:cs typeface="Arial" pitchFamily="34" charset="0"/>
              </a:rPr>
              <a:t>sobre vendas e pontos de acesso</a:t>
            </a:r>
            <a:r>
              <a:rPr lang="pt-PT" sz="1200" kern="0" dirty="0">
                <a:solidFill>
                  <a:srgbClr val="FFFFFF"/>
                </a:solidFill>
                <a:latin typeface="Verdana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76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435280" cy="850106"/>
          </a:xfrm>
        </p:spPr>
        <p:txBody>
          <a:bodyPr>
            <a:normAutofit/>
          </a:bodyPr>
          <a:lstStyle/>
          <a:p>
            <a:pPr algn="l"/>
            <a:r>
              <a:rPr lang="pt-PT" sz="2000" b="1" dirty="0"/>
              <a:t>Projecções para os próximos 5 anos sobre como será o YAZU em Moçambique.</a:t>
            </a:r>
            <a:endParaRPr lang="en-US" sz="2000" b="1" kern="0" dirty="0">
              <a:solidFill>
                <a:schemeClr val="tx1">
                  <a:lumMod val="75000"/>
                </a:schemeClr>
              </a:solidFill>
              <a:cs typeface="Times New Roman"/>
            </a:endParaRPr>
          </a:p>
        </p:txBody>
      </p:sp>
      <p:sp>
        <p:nvSpPr>
          <p:cNvPr id="4" name="TextBox 24"/>
          <p:cNvSpPr txBox="1">
            <a:spLocks noGrp="1"/>
          </p:cNvSpPr>
          <p:nvPr>
            <p:ph idx="1"/>
          </p:nvPr>
        </p:nvSpPr>
        <p:spPr>
          <a:xfrm>
            <a:off x="323528" y="682436"/>
            <a:ext cx="8568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Como o </a:t>
            </a:r>
            <a:r>
              <a:rPr lang="en-US" sz="2000" dirty="0" err="1"/>
              <a:t>negócio</a:t>
            </a:r>
            <a:r>
              <a:rPr lang="en-US" sz="2000" dirty="0"/>
              <a:t> </a:t>
            </a:r>
            <a:r>
              <a:rPr lang="en-US" sz="2000" dirty="0" err="1"/>
              <a:t>pretende</a:t>
            </a:r>
            <a:r>
              <a:rPr lang="en-US" sz="2000" dirty="0"/>
              <a:t> se </a:t>
            </a:r>
            <a:r>
              <a:rPr lang="en-US" sz="2000" dirty="0" err="1"/>
              <a:t>expandir</a:t>
            </a:r>
            <a:r>
              <a:rPr lang="en-US" sz="2000" dirty="0"/>
              <a:t> de forma </a:t>
            </a:r>
            <a:r>
              <a:rPr lang="en-US" sz="2000" dirty="0" err="1"/>
              <a:t>sustentável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muitos</a:t>
            </a:r>
            <a:r>
              <a:rPr lang="en-US" sz="2000" dirty="0"/>
              <a:t> </a:t>
            </a:r>
            <a:r>
              <a:rPr lang="en-US" sz="2000" dirty="0" err="1"/>
              <a:t>anos</a:t>
            </a:r>
            <a:r>
              <a:rPr lang="en-US" sz="2000" dirty="0"/>
              <a:t>,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resultados</a:t>
            </a:r>
            <a:r>
              <a:rPr lang="en-US" sz="2000" dirty="0"/>
              <a:t> </a:t>
            </a:r>
            <a:r>
              <a:rPr lang="en-US" sz="2000" dirty="0" err="1"/>
              <a:t>aqui</a:t>
            </a:r>
            <a:r>
              <a:rPr lang="en-US" sz="2000" dirty="0"/>
              <a:t> </a:t>
            </a:r>
            <a:r>
              <a:rPr lang="en-US" sz="2000" dirty="0" err="1"/>
              <a:t>listados</a:t>
            </a:r>
            <a:r>
              <a:rPr lang="en-US" sz="2000" dirty="0"/>
              <a:t> </a:t>
            </a:r>
            <a:r>
              <a:rPr lang="en-US" sz="2000" dirty="0" err="1"/>
              <a:t>referem</a:t>
            </a:r>
            <a:r>
              <a:rPr lang="en-US" sz="2000" dirty="0"/>
              <a:t>-se </a:t>
            </a:r>
            <a:r>
              <a:rPr lang="en-US" sz="2000" dirty="0" err="1"/>
              <a:t>aos</a:t>
            </a:r>
            <a:r>
              <a:rPr lang="en-US" sz="2000" dirty="0"/>
              <a:t> </a:t>
            </a:r>
            <a:r>
              <a:rPr lang="en-US" sz="2000" dirty="0" err="1"/>
              <a:t>próximos</a:t>
            </a:r>
            <a:r>
              <a:rPr lang="en-US" sz="2000" dirty="0"/>
              <a:t> </a:t>
            </a:r>
            <a:r>
              <a:rPr lang="en-US" sz="2000" dirty="0" err="1"/>
              <a:t>quatro</a:t>
            </a:r>
            <a:r>
              <a:rPr lang="en-US" sz="2000" dirty="0"/>
              <a:t> </a:t>
            </a:r>
            <a:r>
              <a:rPr lang="en-US" sz="2000" dirty="0" err="1"/>
              <a:t>anos</a:t>
            </a:r>
            <a:r>
              <a:rPr lang="en-US" sz="2000" dirty="0"/>
              <a:t> de </a:t>
            </a:r>
            <a:r>
              <a:rPr lang="en-US" sz="2000" dirty="0" err="1"/>
              <a:t>operação</a:t>
            </a:r>
            <a:r>
              <a:rPr lang="en-US" sz="2000" dirty="0"/>
              <a:t>; a </a:t>
            </a:r>
            <a:r>
              <a:rPr lang="en-US" sz="2000" dirty="0" err="1"/>
              <a:t>expansão</a:t>
            </a:r>
            <a:r>
              <a:rPr lang="en-US" sz="2000" dirty="0"/>
              <a:t> </a:t>
            </a:r>
            <a:r>
              <a:rPr lang="en-US" sz="2000" dirty="0" smtClean="0"/>
              <a:t>de </a:t>
            </a:r>
            <a:r>
              <a:rPr lang="en-US" sz="2000" dirty="0" err="1" smtClean="0"/>
              <a:t>lojas</a:t>
            </a:r>
            <a:r>
              <a:rPr lang="en-US" sz="2000" dirty="0" smtClean="0"/>
              <a:t> YAZU e </a:t>
            </a:r>
            <a:r>
              <a:rPr lang="en-US" sz="2000" dirty="0" err="1" smtClean="0"/>
              <a:t>aliada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atividades</a:t>
            </a:r>
            <a:r>
              <a:rPr lang="en-US" sz="2000" dirty="0"/>
              <a:t> de marketing </a:t>
            </a:r>
            <a:r>
              <a:rPr lang="en-US" sz="2000" dirty="0" err="1"/>
              <a:t>restritas</a:t>
            </a:r>
            <a:r>
              <a:rPr lang="en-US" sz="2000" dirty="0"/>
              <a:t> (</a:t>
            </a:r>
            <a:r>
              <a:rPr lang="en-US" sz="2000" dirty="0" err="1"/>
              <a:t>focadas</a:t>
            </a:r>
            <a:r>
              <a:rPr lang="en-US" sz="2000" dirty="0"/>
              <a:t> no </a:t>
            </a:r>
            <a:r>
              <a:rPr lang="en-US" sz="2000" dirty="0" err="1"/>
              <a:t>público-alvo</a:t>
            </a:r>
            <a:r>
              <a:rPr lang="en-US" sz="2000" dirty="0"/>
              <a:t>) </a:t>
            </a:r>
            <a:r>
              <a:rPr lang="en-US" sz="2000" dirty="0" err="1"/>
              <a:t>contribuirão</a:t>
            </a:r>
            <a:r>
              <a:rPr lang="en-US" sz="2000" dirty="0"/>
              <a:t> </a:t>
            </a:r>
            <a:r>
              <a:rPr lang="en-US" sz="2000" dirty="0" err="1"/>
              <a:t>significativamente</a:t>
            </a:r>
            <a:r>
              <a:rPr lang="en-US" sz="2000" dirty="0"/>
              <a:t> para o </a:t>
            </a:r>
            <a:r>
              <a:rPr lang="en-US" sz="2000" dirty="0" err="1"/>
              <a:t>sucesso</a:t>
            </a:r>
            <a:r>
              <a:rPr lang="en-US" sz="2000" dirty="0"/>
              <a:t> </a:t>
            </a:r>
            <a:r>
              <a:rPr lang="en-US" sz="2000" dirty="0" err="1"/>
              <a:t>geral</a:t>
            </a:r>
            <a:r>
              <a:rPr lang="en-US" sz="2000" dirty="0"/>
              <a:t>. </a:t>
            </a:r>
            <a:r>
              <a:rPr lang="en-US" sz="2000" dirty="0" smtClean="0"/>
              <a:t>                </a:t>
            </a:r>
          </a:p>
          <a:p>
            <a:pPr marL="0" indent="0">
              <a:buNone/>
            </a:pPr>
            <a:r>
              <a:rPr lang="pt-PT" sz="2000" dirty="0" smtClean="0"/>
              <a:t>Até </a:t>
            </a:r>
            <a:r>
              <a:rPr lang="pt-PT" sz="2000" dirty="0"/>
              <a:t>ao final de 2028, a Yazu Moçambique espera</a:t>
            </a:r>
            <a:r>
              <a:rPr lang="pt-PT" sz="2000" dirty="0" smtClean="0"/>
              <a:t>:</a:t>
            </a:r>
          </a:p>
          <a:p>
            <a:pPr marL="0" indent="0">
              <a:buNone/>
            </a:pPr>
            <a:endParaRPr lang="pt-PT" sz="2000" dirty="0"/>
          </a:p>
          <a:p>
            <a:pPr lvl="0"/>
            <a:r>
              <a:rPr lang="en-US" sz="2000" dirty="0"/>
              <a:t>8% de </a:t>
            </a:r>
            <a:r>
              <a:rPr lang="en-US" sz="2000" dirty="0" err="1"/>
              <a:t>captura</a:t>
            </a:r>
            <a:r>
              <a:rPr lang="en-US" sz="2000" dirty="0"/>
              <a:t> de </a:t>
            </a:r>
            <a:r>
              <a:rPr lang="en-US" sz="2000" dirty="0" err="1"/>
              <a:t>mercado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Maputo e </a:t>
            </a:r>
            <a:r>
              <a:rPr lang="en-US" sz="2000" dirty="0" err="1"/>
              <a:t>Matola</a:t>
            </a:r>
            <a:r>
              <a:rPr lang="en-US" sz="2000" dirty="0"/>
              <a:t> (32.000 </a:t>
            </a:r>
            <a:r>
              <a:rPr lang="en-US" sz="2000" dirty="0" err="1"/>
              <a:t>famílias</a:t>
            </a:r>
            <a:r>
              <a:rPr lang="en-US" sz="2000" dirty="0"/>
              <a:t>); 10 </a:t>
            </a:r>
            <a:r>
              <a:rPr lang="en-US" sz="2000" dirty="0" err="1"/>
              <a:t>litros</a:t>
            </a:r>
            <a:r>
              <a:rPr lang="en-US" sz="2000" dirty="0"/>
              <a:t> de </a:t>
            </a:r>
            <a:r>
              <a:rPr lang="en-US" sz="2000" dirty="0" err="1" smtClean="0"/>
              <a:t>combustível</a:t>
            </a:r>
            <a:r>
              <a:rPr lang="en-US" sz="2000" dirty="0" smtClean="0"/>
              <a:t>/</a:t>
            </a:r>
            <a:r>
              <a:rPr lang="en-US" sz="2000" dirty="0" err="1" smtClean="0"/>
              <a:t>mês</a:t>
            </a:r>
            <a:r>
              <a:rPr lang="en-US" sz="2000" dirty="0" smtClean="0"/>
              <a:t>/</a:t>
            </a:r>
            <a:r>
              <a:rPr lang="en-US" sz="2000" dirty="0" err="1" smtClean="0"/>
              <a:t>doméstico</a:t>
            </a:r>
            <a:r>
              <a:rPr lang="en-US" sz="2000" dirty="0" smtClean="0"/>
              <a:t>.</a:t>
            </a:r>
          </a:p>
          <a:p>
            <a:pPr marL="0" lvl="0" indent="0">
              <a:buNone/>
            </a:pPr>
            <a:endParaRPr lang="pt-PT" sz="2000" dirty="0"/>
          </a:p>
          <a:p>
            <a:pPr lvl="0"/>
            <a:r>
              <a:rPr lang="pt-PT" sz="2000" dirty="0"/>
              <a:t>Mais de 70 lojas </a:t>
            </a:r>
            <a:r>
              <a:rPr lang="pt-PT" sz="2000" dirty="0" smtClean="0"/>
              <a:t>YAZU estabelecidas</a:t>
            </a:r>
          </a:p>
          <a:p>
            <a:pPr lvl="0"/>
            <a:endParaRPr lang="pt-PT" sz="2000" dirty="0"/>
          </a:p>
          <a:p>
            <a:pPr lvl="0"/>
            <a:r>
              <a:rPr lang="pt-PT" sz="2000" dirty="0"/>
              <a:t>Mais de 150 revendedores terceirizados contratados</a:t>
            </a:r>
          </a:p>
          <a:p>
            <a:pPr lvl="0"/>
            <a:r>
              <a:rPr lang="en-US" sz="2000" dirty="0"/>
              <a:t>60 </a:t>
            </a:r>
            <a:r>
              <a:rPr lang="en-US" sz="2000" dirty="0" err="1"/>
              <a:t>empregos</a:t>
            </a:r>
            <a:r>
              <a:rPr lang="en-US" sz="2000" dirty="0"/>
              <a:t> </a:t>
            </a:r>
            <a:r>
              <a:rPr lang="en-US" sz="2000" dirty="0" err="1"/>
              <a:t>verdes</a:t>
            </a:r>
            <a:r>
              <a:rPr lang="en-US" sz="2000" dirty="0"/>
              <a:t> </a:t>
            </a:r>
            <a:r>
              <a:rPr lang="en-US" sz="2000" dirty="0" err="1"/>
              <a:t>criados</a:t>
            </a:r>
            <a:r>
              <a:rPr lang="en-US" sz="2000" dirty="0"/>
              <a:t>: 40 </a:t>
            </a:r>
            <a:r>
              <a:rPr lang="en-US" sz="2000" dirty="0" err="1"/>
              <a:t>membros</a:t>
            </a:r>
            <a:r>
              <a:rPr lang="en-US" sz="2000" dirty="0"/>
              <a:t> da </a:t>
            </a:r>
            <a:r>
              <a:rPr lang="en-US" sz="2000" dirty="0" err="1"/>
              <a:t>equipa</a:t>
            </a:r>
            <a:r>
              <a:rPr lang="en-US" sz="2000" dirty="0"/>
              <a:t> de </a:t>
            </a:r>
            <a:r>
              <a:rPr lang="en-US" sz="2000" dirty="0" err="1"/>
              <a:t>vendas</a:t>
            </a:r>
            <a:r>
              <a:rPr lang="en-US" sz="2000" dirty="0"/>
              <a:t>, 6 </a:t>
            </a:r>
            <a:r>
              <a:rPr lang="en-US" sz="2000" dirty="0" err="1"/>
              <a:t>gestores</a:t>
            </a:r>
            <a:r>
              <a:rPr lang="en-US" sz="2000" dirty="0"/>
              <a:t> de </a:t>
            </a:r>
            <a:r>
              <a:rPr lang="en-US" sz="2000" dirty="0" err="1"/>
              <a:t>vendas</a:t>
            </a:r>
            <a:r>
              <a:rPr lang="en-US" sz="2000" dirty="0"/>
              <a:t>, 4 </a:t>
            </a:r>
            <a:r>
              <a:rPr lang="en-US" sz="2000" dirty="0" err="1"/>
              <a:t>membros</a:t>
            </a:r>
            <a:r>
              <a:rPr lang="en-US" sz="2000" dirty="0"/>
              <a:t> da </a:t>
            </a:r>
            <a:r>
              <a:rPr lang="en-US" sz="2000" dirty="0" err="1"/>
              <a:t>equipa</a:t>
            </a:r>
            <a:r>
              <a:rPr lang="en-US" sz="2000" dirty="0"/>
              <a:t> de </a:t>
            </a:r>
            <a:r>
              <a:rPr lang="en-US" sz="2000" dirty="0" err="1"/>
              <a:t>armazém</a:t>
            </a:r>
            <a:r>
              <a:rPr lang="en-US" sz="2000" dirty="0"/>
              <a:t>, 3 </a:t>
            </a:r>
            <a:r>
              <a:rPr lang="en-US" sz="2000" dirty="0" err="1"/>
              <a:t>motoristas</a:t>
            </a:r>
            <a:r>
              <a:rPr lang="en-US" sz="2000" dirty="0"/>
              <a:t>, 3 </a:t>
            </a:r>
            <a:r>
              <a:rPr lang="en-US" sz="2000" dirty="0" err="1"/>
              <a:t>funcionários</a:t>
            </a:r>
            <a:r>
              <a:rPr lang="en-US" sz="2000" dirty="0"/>
              <a:t> de </a:t>
            </a:r>
            <a:r>
              <a:rPr lang="en-US" sz="2000" dirty="0" err="1"/>
              <a:t>apoio</a:t>
            </a:r>
            <a:r>
              <a:rPr lang="en-US" sz="2000" dirty="0"/>
              <a:t> de </a:t>
            </a:r>
            <a:r>
              <a:rPr lang="en-US" sz="2000" dirty="0" err="1"/>
              <a:t>escritório</a:t>
            </a:r>
            <a:r>
              <a:rPr lang="en-US" sz="2000" dirty="0"/>
              <a:t>, 4 </a:t>
            </a:r>
            <a:r>
              <a:rPr lang="en-US" sz="2000" dirty="0" err="1"/>
              <a:t>membros</a:t>
            </a:r>
            <a:r>
              <a:rPr lang="en-US" sz="2000" dirty="0"/>
              <a:t> da </a:t>
            </a:r>
            <a:r>
              <a:rPr lang="en-US" sz="2000" dirty="0" err="1"/>
              <a:t>equipa</a:t>
            </a:r>
            <a:r>
              <a:rPr lang="en-US" sz="2000" dirty="0"/>
              <a:t> de </a:t>
            </a:r>
            <a:r>
              <a:rPr lang="en-US" sz="2000" dirty="0" err="1"/>
              <a:t>gestão</a:t>
            </a:r>
            <a:r>
              <a:rPr lang="en-US" sz="2000" dirty="0"/>
              <a:t> superior</a:t>
            </a:r>
            <a:endParaRPr lang="pt-PT" sz="2000" dirty="0"/>
          </a:p>
          <a:p>
            <a:pPr lvl="0"/>
            <a:r>
              <a:rPr lang="pt-PT" sz="2000" dirty="0"/>
              <a:t>100.000 toneladas de CO2 </a:t>
            </a:r>
            <a:r>
              <a:rPr lang="pt-PT" sz="2000" dirty="0" smtClean="0"/>
              <a:t>removidas.</a:t>
            </a:r>
            <a:endParaRPr lang="pt-PT" sz="2000" dirty="0"/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pt" sz="2000" dirty="0" smtClean="0">
              <a:solidFill>
                <a:schemeClr val="tx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94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Para </a:t>
            </a:r>
            <a:r>
              <a:rPr lang="en-US" dirty="0" err="1"/>
              <a:t>atingir</a:t>
            </a:r>
            <a:r>
              <a:rPr lang="en-US" dirty="0"/>
              <a:t> </a:t>
            </a:r>
            <a:r>
              <a:rPr lang="en-US" dirty="0" err="1"/>
              <a:t>estes</a:t>
            </a:r>
            <a:r>
              <a:rPr lang="en-US" dirty="0"/>
              <a:t> </a:t>
            </a:r>
            <a:r>
              <a:rPr lang="en-US" dirty="0" err="1"/>
              <a:t>marcos</a:t>
            </a:r>
            <a:r>
              <a:rPr lang="en-US" dirty="0"/>
              <a:t>, a </a:t>
            </a:r>
            <a:r>
              <a:rPr lang="en-US" dirty="0" err="1"/>
              <a:t>Yazu</a:t>
            </a:r>
            <a:r>
              <a:rPr lang="en-US" dirty="0"/>
              <a:t> </a:t>
            </a:r>
            <a:r>
              <a:rPr lang="en-US" dirty="0" err="1"/>
              <a:t>Moçambique</a:t>
            </a:r>
            <a:r>
              <a:rPr lang="en-US" dirty="0"/>
              <a:t> </a:t>
            </a:r>
            <a:r>
              <a:rPr lang="en-US" dirty="0" err="1"/>
              <a:t>irá</a:t>
            </a:r>
            <a:r>
              <a:rPr lang="en-US" dirty="0"/>
              <a:t>:</a:t>
            </a:r>
            <a:endParaRPr lang="pt-PT" dirty="0"/>
          </a:p>
          <a:p>
            <a:pPr lvl="0"/>
            <a:r>
              <a:rPr lang="en-US" dirty="0" err="1"/>
              <a:t>Continuar</a:t>
            </a:r>
            <a:r>
              <a:rPr lang="en-US" dirty="0"/>
              <a:t> a </a:t>
            </a:r>
            <a:r>
              <a:rPr lang="en-US" dirty="0" err="1"/>
              <a:t>estabelecer</a:t>
            </a:r>
            <a:r>
              <a:rPr lang="en-US" dirty="0"/>
              <a:t> </a:t>
            </a:r>
            <a:r>
              <a:rPr lang="en-US" dirty="0" err="1"/>
              <a:t>lojas</a:t>
            </a:r>
            <a:r>
              <a:rPr lang="en-US" dirty="0"/>
              <a:t> de </a:t>
            </a:r>
            <a:r>
              <a:rPr lang="en-US" dirty="0" err="1"/>
              <a:t>retalho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a </a:t>
            </a:r>
            <a:r>
              <a:rPr lang="en-US" dirty="0" err="1"/>
              <a:t>Província</a:t>
            </a:r>
            <a:r>
              <a:rPr lang="en-US" dirty="0"/>
              <a:t> de </a:t>
            </a:r>
            <a:r>
              <a:rPr lang="en-US" dirty="0" smtClean="0"/>
              <a:t>Maputo;</a:t>
            </a:r>
            <a:endParaRPr lang="pt-PT" dirty="0"/>
          </a:p>
          <a:p>
            <a:pPr lvl="0"/>
            <a:r>
              <a:rPr lang="pt-PT" dirty="0" smtClean="0"/>
              <a:t>Compra </a:t>
            </a:r>
            <a:r>
              <a:rPr lang="pt-PT" dirty="0"/>
              <a:t>um caminhão de entrega </a:t>
            </a:r>
            <a:r>
              <a:rPr lang="pt-PT" dirty="0" smtClean="0"/>
              <a:t>adicional;</a:t>
            </a:r>
          </a:p>
          <a:p>
            <a:pPr marL="0" lvl="0" indent="0">
              <a:buNone/>
            </a:pPr>
            <a:endParaRPr lang="pt-PT" dirty="0"/>
          </a:p>
          <a:p>
            <a:pPr lvl="0"/>
            <a:r>
              <a:rPr lang="en-US" dirty="0" err="1"/>
              <a:t>Investir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fogões</a:t>
            </a:r>
            <a:r>
              <a:rPr lang="en-US" dirty="0"/>
              <a:t> e </a:t>
            </a:r>
            <a:r>
              <a:rPr lang="en-US" dirty="0" smtClean="0"/>
              <a:t>Stock </a:t>
            </a:r>
            <a:r>
              <a:rPr lang="en-US" dirty="0"/>
              <a:t>de </a:t>
            </a:r>
            <a:r>
              <a:rPr lang="en-US" dirty="0" err="1"/>
              <a:t>combustível</a:t>
            </a:r>
            <a:r>
              <a:rPr lang="en-US" dirty="0"/>
              <a:t> de </a:t>
            </a:r>
            <a:r>
              <a:rPr lang="en-US" dirty="0" err="1"/>
              <a:t>cozinha</a:t>
            </a:r>
            <a:r>
              <a:rPr lang="en-US" dirty="0"/>
              <a:t> para </a:t>
            </a:r>
            <a:r>
              <a:rPr lang="en-US" dirty="0" err="1"/>
              <a:t>apoiar</a:t>
            </a:r>
            <a:r>
              <a:rPr lang="en-US" dirty="0"/>
              <a:t> a </a:t>
            </a:r>
            <a:r>
              <a:rPr lang="en-US" dirty="0" err="1"/>
              <a:t>expansão</a:t>
            </a:r>
            <a:r>
              <a:rPr lang="en-US" dirty="0"/>
              <a:t> </a:t>
            </a:r>
            <a:r>
              <a:rPr lang="en-US" dirty="0" smtClean="0"/>
              <a:t>das </a:t>
            </a:r>
            <a:r>
              <a:rPr lang="en-US" dirty="0" err="1" smtClean="0"/>
              <a:t>rede</a:t>
            </a:r>
            <a:r>
              <a:rPr lang="en-US" dirty="0" smtClean="0"/>
              <a:t> de </a:t>
            </a:r>
            <a:r>
              <a:rPr lang="en-US" dirty="0" err="1" smtClean="0"/>
              <a:t>lojas</a:t>
            </a:r>
            <a:r>
              <a:rPr lang="en-US" dirty="0" smtClean="0"/>
              <a:t> YAZ;</a:t>
            </a:r>
          </a:p>
          <a:p>
            <a:pPr marL="0" lvl="0" indent="0">
              <a:buNone/>
            </a:pPr>
            <a:endParaRPr lang="pt-PT" dirty="0"/>
          </a:p>
          <a:p>
            <a:pPr lvl="0"/>
            <a:r>
              <a:rPr lang="en-US" dirty="0" err="1"/>
              <a:t>Contratar</a:t>
            </a:r>
            <a:r>
              <a:rPr lang="en-US" dirty="0"/>
              <a:t> e </a:t>
            </a:r>
            <a:r>
              <a:rPr lang="en-US" dirty="0" err="1"/>
              <a:t>treinar</a:t>
            </a:r>
            <a:r>
              <a:rPr lang="en-US" dirty="0"/>
              <a:t> </a:t>
            </a:r>
            <a:r>
              <a:rPr lang="en-US" dirty="0" err="1"/>
              <a:t>membros</a:t>
            </a:r>
            <a:r>
              <a:rPr lang="en-US" dirty="0"/>
              <a:t> </a:t>
            </a:r>
            <a:r>
              <a:rPr lang="en-US" dirty="0" err="1"/>
              <a:t>adicionais</a:t>
            </a:r>
            <a:r>
              <a:rPr lang="en-US" dirty="0"/>
              <a:t> da </a:t>
            </a:r>
            <a:r>
              <a:rPr lang="en-US" dirty="0" err="1"/>
              <a:t>equipe</a:t>
            </a:r>
            <a:r>
              <a:rPr lang="en-US" dirty="0"/>
              <a:t> de </a:t>
            </a:r>
            <a:r>
              <a:rPr lang="en-US" dirty="0" err="1"/>
              <a:t>vendas</a:t>
            </a:r>
            <a:r>
              <a:rPr lang="en-US" dirty="0"/>
              <a:t> e </a:t>
            </a:r>
            <a:r>
              <a:rPr lang="en-US" dirty="0" err="1" smtClean="0"/>
              <a:t>operações</a:t>
            </a:r>
            <a:r>
              <a:rPr lang="en-US" dirty="0" smtClean="0"/>
              <a:t>.</a:t>
            </a:r>
          </a:p>
          <a:p>
            <a:pPr lvl="0"/>
            <a:endParaRPr lang="pt-PT" dirty="0"/>
          </a:p>
          <a:p>
            <a:pPr lvl="0"/>
            <a:r>
              <a:rPr lang="en-US" dirty="0" err="1"/>
              <a:t>Fornecer</a:t>
            </a:r>
            <a:r>
              <a:rPr lang="en-US" dirty="0"/>
              <a:t> </a:t>
            </a:r>
            <a:r>
              <a:rPr lang="en-US" dirty="0" err="1"/>
              <a:t>capacitação</a:t>
            </a:r>
            <a:r>
              <a:rPr lang="en-US" dirty="0"/>
              <a:t> </a:t>
            </a:r>
            <a:r>
              <a:rPr lang="en-US" dirty="0" err="1"/>
              <a:t>contínua</a:t>
            </a:r>
            <a:r>
              <a:rPr lang="en-US" dirty="0"/>
              <a:t> para </a:t>
            </a:r>
            <a:r>
              <a:rPr lang="en-US" dirty="0" err="1"/>
              <a:t>toda</a:t>
            </a:r>
            <a:r>
              <a:rPr lang="en-US" dirty="0"/>
              <a:t> a </a:t>
            </a:r>
            <a:r>
              <a:rPr lang="en-US" dirty="0" err="1" smtClean="0"/>
              <a:t>organização</a:t>
            </a:r>
            <a:r>
              <a:rPr lang="en-US" dirty="0" smtClean="0"/>
              <a:t>.</a:t>
            </a:r>
          </a:p>
          <a:p>
            <a:pPr lvl="0"/>
            <a:endParaRPr lang="pt-PT" dirty="0"/>
          </a:p>
          <a:p>
            <a:pPr lvl="0"/>
            <a:r>
              <a:rPr lang="en-US" dirty="0" err="1"/>
              <a:t>Executar</a:t>
            </a:r>
            <a:r>
              <a:rPr lang="en-US" dirty="0"/>
              <a:t> </a:t>
            </a:r>
            <a:r>
              <a:rPr lang="en-US" dirty="0" err="1"/>
              <a:t>atividades</a:t>
            </a:r>
            <a:r>
              <a:rPr lang="en-US" dirty="0"/>
              <a:t> de marketing </a:t>
            </a:r>
            <a:r>
              <a:rPr lang="en-US" dirty="0" err="1"/>
              <a:t>locais</a:t>
            </a:r>
            <a:r>
              <a:rPr lang="en-US" dirty="0"/>
              <a:t> e </a:t>
            </a:r>
            <a:r>
              <a:rPr lang="en-US" dirty="0" err="1"/>
              <a:t>regionais</a:t>
            </a:r>
            <a:r>
              <a:rPr lang="en-US" dirty="0"/>
              <a:t> para </a:t>
            </a:r>
            <a:r>
              <a:rPr lang="en-US" dirty="0" err="1"/>
              <a:t>estabelecer</a:t>
            </a:r>
            <a:r>
              <a:rPr lang="en-US" dirty="0"/>
              <a:t> </a:t>
            </a:r>
            <a:r>
              <a:rPr lang="en-US" dirty="0" err="1"/>
              <a:t>ainda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a </a:t>
            </a:r>
            <a:r>
              <a:rPr lang="en-US" dirty="0" err="1"/>
              <a:t>marca</a:t>
            </a:r>
            <a:r>
              <a:rPr lang="en-US" dirty="0"/>
              <a:t> YAZU para </a:t>
            </a:r>
            <a:r>
              <a:rPr lang="en-US" dirty="0" err="1"/>
              <a:t>atrair</a:t>
            </a:r>
            <a:r>
              <a:rPr lang="en-US" dirty="0"/>
              <a:t> </a:t>
            </a:r>
            <a:r>
              <a:rPr lang="en-US" dirty="0" err="1"/>
              <a:t>novos</a:t>
            </a:r>
            <a:r>
              <a:rPr lang="en-US" dirty="0"/>
              <a:t> </a:t>
            </a:r>
            <a:r>
              <a:rPr lang="en-US" dirty="0" err="1"/>
              <a:t>clientes</a:t>
            </a:r>
            <a:r>
              <a:rPr lang="en-US" dirty="0"/>
              <a:t> e </a:t>
            </a:r>
            <a:r>
              <a:rPr lang="en-US" dirty="0" err="1"/>
              <a:t>contas</a:t>
            </a:r>
            <a:r>
              <a:rPr lang="en-US" dirty="0"/>
              <a:t>/</a:t>
            </a:r>
            <a:r>
              <a:rPr lang="en-US" dirty="0" err="1"/>
              <a:t>parceiros</a:t>
            </a:r>
            <a:r>
              <a:rPr lang="en-US" dirty="0"/>
              <a:t> de </a:t>
            </a:r>
            <a:r>
              <a:rPr lang="en-US" dirty="0" err="1"/>
              <a:t>revendedores</a:t>
            </a:r>
            <a:r>
              <a:rPr lang="en-US" dirty="0"/>
              <a:t> (</a:t>
            </a:r>
            <a:r>
              <a:rPr lang="en-US" dirty="0" err="1"/>
              <a:t>atacado</a:t>
            </a:r>
            <a:r>
              <a:rPr lang="en-US" dirty="0"/>
              <a:t>).</a:t>
            </a:r>
            <a:endParaRPr lang="pt-PT" dirty="0"/>
          </a:p>
          <a:p>
            <a:pPr marL="0" indent="0">
              <a:buNone/>
            </a:pPr>
            <a:endParaRPr lang="pt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9912" y="3356992"/>
            <a:ext cx="4546848" cy="3168352"/>
          </a:xfrm>
        </p:spPr>
        <p:txBody>
          <a:bodyPr>
            <a:normAutofit/>
          </a:bodyPr>
          <a:lstStyle/>
          <a:p>
            <a:endParaRPr lang="pt-PT" sz="31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09" y="0"/>
            <a:ext cx="4242169" cy="24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410445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356"/>
            <a:ext cx="4780384" cy="663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29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95935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283968" y="188640"/>
            <a:ext cx="4402832" cy="6336704"/>
          </a:xfrm>
        </p:spPr>
        <p:txBody>
          <a:bodyPr>
            <a:normAutofit/>
          </a:bodyPr>
          <a:lstStyle/>
          <a:p>
            <a:endParaRPr lang="pt-PT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" y="3068960"/>
            <a:ext cx="40386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41" y="116632"/>
            <a:ext cx="464163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2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85698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err="1"/>
              <a:t>Muito</a:t>
            </a:r>
            <a:r>
              <a:rPr lang="en-US" sz="3600" b="1" dirty="0"/>
              <a:t> </a:t>
            </a:r>
            <a:r>
              <a:rPr lang="en-US" sz="3600" b="1" dirty="0" err="1"/>
              <a:t>Obrigada</a:t>
            </a:r>
            <a:r>
              <a:rPr lang="en-US" sz="3600" b="1" dirty="0"/>
              <a:t>!</a:t>
            </a:r>
            <a:br>
              <a:rPr lang="en-US" sz="3600" b="1" dirty="0"/>
            </a:br>
            <a:r>
              <a:rPr lang="en-US" sz="3600" b="1" dirty="0"/>
              <a:t>Thank You!</a:t>
            </a:r>
            <a:br>
              <a:rPr lang="en-US" sz="3600" b="1" dirty="0"/>
            </a:br>
            <a:r>
              <a:rPr lang="en-US" sz="3600" b="1" dirty="0" err="1" smtClean="0"/>
              <a:t>Kanimambo</a:t>
            </a:r>
            <a:r>
              <a:rPr lang="en-US" b="1" dirty="0"/>
              <a:t>!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684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b="1" dirty="0"/>
              <a:t>Visão Geral do Negócio</a:t>
            </a:r>
            <a:endParaRPr lang="pt-PT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algn="just"/>
            <a:r>
              <a:rPr lang="pt-PT" sz="2000" b="1" dirty="0"/>
              <a:t>YAZU MOZAMBIQUE, LDA</a:t>
            </a:r>
            <a:r>
              <a:rPr lang="pt-PT" sz="2000" dirty="0"/>
              <a:t> é uma empresa </a:t>
            </a:r>
            <a:r>
              <a:rPr lang="pt-PT" sz="2000" dirty="0" smtClean="0"/>
              <a:t>moçambicana de markentig e vendas com miss</a:t>
            </a:r>
            <a:r>
              <a:rPr lang="en-US" sz="2000" dirty="0" err="1" smtClean="0"/>
              <a:t>ão</a:t>
            </a:r>
            <a:r>
              <a:rPr lang="en-US" sz="2000" dirty="0" smtClean="0"/>
              <a:t> de </a:t>
            </a:r>
            <a:r>
              <a:rPr lang="en-US" sz="2000" dirty="0" err="1" smtClean="0"/>
              <a:t>fornecer</a:t>
            </a:r>
            <a:r>
              <a:rPr lang="en-US" sz="2000" dirty="0" smtClean="0"/>
              <a:t> </a:t>
            </a:r>
            <a:r>
              <a:rPr lang="pt-PT" sz="2000" dirty="0" smtClean="0"/>
              <a:t>energias </a:t>
            </a:r>
            <a:r>
              <a:rPr lang="pt-PT" sz="2000" dirty="0"/>
              <a:t>limpas de cozinha </a:t>
            </a:r>
            <a:r>
              <a:rPr lang="pt-PT" sz="2000" dirty="0"/>
              <a:t>acessíveis a milhões de famílias em Moçambique que utilizam actualmente combustíveis sólidos e </a:t>
            </a:r>
            <a:r>
              <a:rPr lang="pt-PT" sz="2000" dirty="0" smtClean="0"/>
              <a:t>fósseis</a:t>
            </a:r>
            <a:r>
              <a:rPr lang="pt-PT" sz="2000" dirty="0" smtClean="0"/>
              <a:t>.</a:t>
            </a:r>
          </a:p>
          <a:p>
            <a:pPr algn="just"/>
            <a:r>
              <a:rPr lang="pt-PT" sz="2000" dirty="0" smtClean="0"/>
              <a:t>O objecto do negócio é </a:t>
            </a:r>
            <a:r>
              <a:rPr lang="pt-PT" sz="2000" b="1" i="1" dirty="0" smtClean="0"/>
              <a:t>comercializar fogões e o respectivo combustível a base de bioetanol de marca YAZU.</a:t>
            </a:r>
          </a:p>
          <a:p>
            <a:pPr algn="just"/>
            <a:endParaRPr lang="pt-PT" sz="2000" b="1" i="1" dirty="0" smtClean="0"/>
          </a:p>
          <a:p>
            <a:pPr lvl="0"/>
            <a:r>
              <a:rPr lang="pt-PT" sz="2000" b="1" dirty="0">
                <a:solidFill>
                  <a:prstClr val="black"/>
                </a:solidFill>
              </a:rPr>
              <a:t>A YAZU, LDA </a:t>
            </a:r>
            <a:r>
              <a:rPr lang="pt-PT" sz="2000" dirty="0">
                <a:solidFill>
                  <a:prstClr val="black"/>
                </a:solidFill>
              </a:rPr>
              <a:t>firmou uma parceria estratégica com a empresa sul-africana de nome </a:t>
            </a:r>
            <a:r>
              <a:rPr lang="pt-PT" sz="2000" b="1" dirty="0">
                <a:solidFill>
                  <a:prstClr val="black"/>
                </a:solidFill>
              </a:rPr>
              <a:t>Green 66 Innovations</a:t>
            </a:r>
            <a:r>
              <a:rPr lang="pt-PT" sz="2000" dirty="0">
                <a:solidFill>
                  <a:prstClr val="black"/>
                </a:solidFill>
              </a:rPr>
              <a:t>, fabricante de fogões e biocombustível </a:t>
            </a:r>
            <a:r>
              <a:rPr lang="de-DE" sz="2000" dirty="0">
                <a:solidFill>
                  <a:prstClr val="black"/>
                </a:solidFill>
              </a:rPr>
              <a:t>.</a:t>
            </a:r>
            <a:r>
              <a:rPr lang="pt-PT" sz="2000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buNone/>
            </a:pPr>
            <a:endParaRPr lang="pt-PT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pt-PT" sz="2000" dirty="0">
                <a:solidFill>
                  <a:prstClr val="black"/>
                </a:solidFill>
              </a:rPr>
              <a:t>Esta parceria fortalece o modelo de negócio de ferramentas e combustíveis da Yazu Moçambique, uma vez que a Green 66 é actualmente o único fabricante na África do Sul e em Moçambique com capacidade para produzir aparelhos de cozinha a bioetanol e combustível de cozinha a bioetanol </a:t>
            </a:r>
            <a:r>
              <a:rPr lang="pt-PT" sz="2000" dirty="0" smtClean="0">
                <a:solidFill>
                  <a:prstClr val="black"/>
                </a:solidFill>
              </a:rPr>
              <a:t>engarrafado.</a:t>
            </a:r>
            <a:endParaRPr lang="pt-PT" sz="20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endParaRPr lang="en-US" sz="2000" b="1" i="1" dirty="0"/>
          </a:p>
          <a:p>
            <a:pPr algn="just"/>
            <a:endParaRPr lang="pt-PT" sz="2000" b="1" i="1" dirty="0" smtClean="0"/>
          </a:p>
          <a:p>
            <a:endParaRPr lang="de-DE" sz="1800" dirty="0"/>
          </a:p>
          <a:p>
            <a:pPr marL="0" indent="0">
              <a:buNone/>
            </a:pP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7952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6632"/>
            <a:ext cx="8507288" cy="6408712"/>
          </a:xfrm>
        </p:spPr>
        <p:txBody>
          <a:bodyPr>
            <a:normAutofit lnSpcReduction="10000"/>
          </a:bodyPr>
          <a:lstStyle/>
          <a:p>
            <a:pPr lvl="0"/>
            <a:endParaRPr lang="pt-PT" sz="1800" b="1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pt-PT" sz="2400" dirty="0"/>
              <a:t>Os escritórios principais da Yazu Moçambique estão localizados em Boane, Moçambique </a:t>
            </a:r>
            <a:r>
              <a:rPr lang="pt-PT" sz="2400" dirty="0" smtClean="0"/>
              <a:t>e opera </a:t>
            </a:r>
            <a:r>
              <a:rPr lang="pt-PT" sz="2400" dirty="0"/>
              <a:t>todas as atividades de vendas na província de Maputo. </a:t>
            </a:r>
            <a:endParaRPr lang="pt-PT" sz="2400" dirty="0" smtClean="0"/>
          </a:p>
          <a:p>
            <a:pPr marL="0" indent="0">
              <a:buNone/>
            </a:pPr>
            <a:endParaRPr lang="pt-PT" sz="2400" dirty="0"/>
          </a:p>
          <a:p>
            <a:pPr marL="0" indent="0">
              <a:buNone/>
            </a:pPr>
            <a:r>
              <a:rPr lang="pt-PT" sz="2400" dirty="0" smtClean="0"/>
              <a:t>Atualmente </a:t>
            </a:r>
            <a:r>
              <a:rPr lang="pt-PT" sz="2400" dirty="0"/>
              <a:t>a empresa gerencia 33 funcionários, Um armaz</a:t>
            </a:r>
            <a:r>
              <a:rPr lang="en-US" sz="2400" dirty="0" err="1"/>
              <a:t>ém</a:t>
            </a:r>
            <a:r>
              <a:rPr lang="pt-PT" sz="2400" dirty="0"/>
              <a:t> e 13 lojas YAZU e 38 revendedores a nivel de Maputo, Matola, Boane e Marracuene</a:t>
            </a:r>
            <a:r>
              <a:rPr lang="pt-PT" sz="2400" dirty="0" smtClean="0"/>
              <a:t>.</a:t>
            </a:r>
          </a:p>
          <a:p>
            <a:pPr marL="0" indent="0">
              <a:buNone/>
            </a:pPr>
            <a:endParaRPr lang="pt-PT" sz="2400" b="1" dirty="0"/>
          </a:p>
          <a:p>
            <a:pPr marL="0" indent="0">
              <a:buNone/>
            </a:pPr>
            <a:r>
              <a:rPr lang="pt" sz="2400" kern="0" dirty="0">
                <a:latin typeface="+mj-lt"/>
                <a:ea typeface="Verdana" panose="020B0604030504040204" pitchFamily="34" charset="0"/>
                <a:cs typeface="Times New Roman"/>
              </a:rPr>
              <a:t>A estrutura organizacional da YAZU é composta por:</a:t>
            </a:r>
          </a:p>
          <a:p>
            <a:pPr marL="0" indent="0">
              <a:buNone/>
            </a:pPr>
            <a:endParaRPr lang="pt" sz="2400" kern="0" dirty="0">
              <a:latin typeface="+mj-lt"/>
              <a:ea typeface="Verdana" panose="020B0604030504040204" pitchFamily="34" charset="0"/>
              <a:cs typeface="Times New Roman"/>
            </a:endParaRPr>
          </a:p>
          <a:p>
            <a:r>
              <a:rPr lang="pt" sz="2400" kern="0" dirty="0">
                <a:latin typeface="+mj-lt"/>
                <a:ea typeface="Verdana" panose="020B0604030504040204" pitchFamily="34" charset="0"/>
                <a:cs typeface="Times New Roman"/>
              </a:rPr>
              <a:t>2 gerentes seniores,</a:t>
            </a:r>
          </a:p>
          <a:p>
            <a:r>
              <a:rPr lang="pt" sz="2400" kern="0" dirty="0" smtClean="0">
                <a:latin typeface="+mj-lt"/>
                <a:ea typeface="Verdana" panose="020B0604030504040204" pitchFamily="34" charset="0"/>
                <a:cs typeface="Times New Roman"/>
              </a:rPr>
              <a:t>25 </a:t>
            </a:r>
            <a:r>
              <a:rPr lang="pt" sz="2400" kern="0" dirty="0">
                <a:latin typeface="+mj-lt"/>
                <a:ea typeface="Verdana" panose="020B0604030504040204" pitchFamily="34" charset="0"/>
                <a:cs typeface="Times New Roman"/>
              </a:rPr>
              <a:t>funcion</a:t>
            </a:r>
            <a:r>
              <a:rPr lang="en-US" sz="2400" kern="0" dirty="0" err="1">
                <a:latin typeface="+mj-lt"/>
                <a:ea typeface="Verdana" panose="020B0604030504040204" pitchFamily="34" charset="0"/>
                <a:cs typeface="Times New Roman"/>
              </a:rPr>
              <a:t>ários</a:t>
            </a:r>
            <a:r>
              <a:rPr lang="en-US" sz="2400" kern="0" dirty="0">
                <a:latin typeface="+mj-lt"/>
                <a:ea typeface="Verdana" panose="020B0604030504040204" pitchFamily="34" charset="0"/>
                <a:cs typeface="Times New Roman"/>
              </a:rPr>
              <a:t> de </a:t>
            </a:r>
            <a:r>
              <a:rPr lang="en-US" sz="2400" kern="0" dirty="0" err="1">
                <a:latin typeface="+mj-lt"/>
                <a:ea typeface="Verdana" panose="020B0604030504040204" pitchFamily="34" charset="0"/>
                <a:cs typeface="Times New Roman"/>
              </a:rPr>
              <a:t>vendas</a:t>
            </a:r>
            <a:r>
              <a:rPr lang="en-US" sz="2400" kern="0" dirty="0">
                <a:latin typeface="+mj-lt"/>
                <a:ea typeface="Verdana" panose="020B0604030504040204" pitchFamily="34" charset="0"/>
                <a:cs typeface="Times New Roman"/>
              </a:rPr>
              <a:t> e,</a:t>
            </a:r>
          </a:p>
          <a:p>
            <a:r>
              <a:rPr lang="en-US" sz="2400" kern="0" dirty="0" smtClean="0">
                <a:latin typeface="+mj-lt"/>
                <a:ea typeface="Verdana" panose="020B0604030504040204" pitchFamily="34" charset="0"/>
                <a:cs typeface="Times New Roman"/>
              </a:rPr>
              <a:t>6 </a:t>
            </a:r>
            <a:r>
              <a:rPr lang="en-US" sz="2400" kern="0" dirty="0" err="1">
                <a:latin typeface="+mj-lt"/>
                <a:ea typeface="Verdana" panose="020B0604030504040204" pitchFamily="34" charset="0"/>
                <a:cs typeface="Times New Roman"/>
              </a:rPr>
              <a:t>funcionários</a:t>
            </a:r>
            <a:r>
              <a:rPr lang="en-US" sz="2400" kern="0" dirty="0">
                <a:latin typeface="+mj-lt"/>
                <a:ea typeface="Verdana" panose="020B0604030504040204" pitchFamily="34" charset="0"/>
                <a:cs typeface="Times New Roman"/>
              </a:rPr>
              <a:t> de opera</a:t>
            </a:r>
            <a:r>
              <a:rPr lang="en-GB" sz="2400" kern="0" dirty="0">
                <a:latin typeface="+mj-lt"/>
                <a:ea typeface="Verdana" panose="020B0604030504040204" pitchFamily="34" charset="0"/>
                <a:cs typeface="Times New Roman"/>
              </a:rPr>
              <a:t>ç</a:t>
            </a:r>
            <a:r>
              <a:rPr lang="en-US" sz="2400" kern="0" dirty="0">
                <a:latin typeface="+mj-lt"/>
                <a:ea typeface="Verdana" panose="020B0604030504040204" pitchFamily="34" charset="0"/>
                <a:cs typeface="Times New Roman"/>
              </a:rPr>
              <a:t>ão</a:t>
            </a:r>
            <a:endParaRPr lang="pt-PT" sz="2400" b="1" dirty="0" smtClean="0">
              <a:latin typeface="+mj-lt"/>
            </a:endParaRPr>
          </a:p>
          <a:p>
            <a:pPr marL="0" indent="0">
              <a:buNone/>
            </a:pPr>
            <a:r>
              <a:rPr lang="pt-PT" sz="2400" b="1" dirty="0" smtClean="0">
                <a:latin typeface="+mj-lt"/>
              </a:rPr>
              <a:t/>
            </a:r>
            <a:br>
              <a:rPr lang="pt-PT" sz="2400" b="1" dirty="0" smtClean="0">
                <a:latin typeface="+mj-lt"/>
              </a:rPr>
            </a:br>
            <a:endParaRPr lang="pt-PT" sz="2400" dirty="0" smtClean="0">
              <a:latin typeface="+mj-lt"/>
            </a:endParaRPr>
          </a:p>
          <a:p>
            <a:pPr marL="0" lvl="0" indent="0">
              <a:buNone/>
            </a:pPr>
            <a:endParaRPr lang="de-DE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836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363272" cy="444664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pt-PT" sz="1600" b="1" dirty="0">
                <a:latin typeface="Verdana" panose="020B0604030504040204" pitchFamily="34" charset="0"/>
                <a:ea typeface="Verdana" panose="020B0604030504040204" pitchFamily="34" charset="0"/>
              </a:rPr>
              <a:t>ORGANOGRAMA</a:t>
            </a: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327458"/>
              </p:ext>
            </p:extLst>
          </p:nvPr>
        </p:nvGraphicFramePr>
        <p:xfrm>
          <a:off x="395536" y="1268760"/>
          <a:ext cx="85072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5580112" y="1340768"/>
            <a:ext cx="2808312" cy="9144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r>
              <a:rPr lang="en-US" sz="1600" dirty="0"/>
              <a:t>SSM – </a:t>
            </a:r>
            <a:r>
              <a:rPr lang="en-US" sz="1600" dirty="0" err="1"/>
              <a:t>Consultores</a:t>
            </a:r>
            <a:r>
              <a:rPr lang="en-US" sz="1600" dirty="0"/>
              <a:t> e </a:t>
            </a:r>
            <a:r>
              <a:rPr lang="en-US" sz="1600" dirty="0" err="1"/>
              <a:t>Auditores</a:t>
            </a:r>
            <a:r>
              <a:rPr lang="en-US" sz="1600" dirty="0"/>
              <a:t> </a:t>
            </a:r>
            <a:r>
              <a:rPr lang="en-US" sz="1600" dirty="0" err="1"/>
              <a:t>Externos</a:t>
            </a:r>
            <a:endParaRPr lang="en-US" sz="1600" dirty="0"/>
          </a:p>
          <a:p>
            <a:pPr algn="ctr"/>
            <a:r>
              <a:rPr lang="en-US" sz="1600" dirty="0" err="1"/>
              <a:t>Administra</a:t>
            </a:r>
            <a:r>
              <a:rPr lang="en-GB" sz="1600" dirty="0"/>
              <a:t>ç</a:t>
            </a:r>
            <a:r>
              <a:rPr lang="en-US" sz="1600" dirty="0"/>
              <a:t>ão</a:t>
            </a:r>
          </a:p>
          <a:p>
            <a:pPr algn="ctr"/>
            <a:r>
              <a:rPr lang="en-US" sz="1600" dirty="0" err="1"/>
              <a:t>Contabilidade</a:t>
            </a:r>
            <a:endParaRPr lang="en-US" sz="1600" dirty="0"/>
          </a:p>
          <a:p>
            <a:pPr algn="ctr"/>
            <a:r>
              <a:rPr lang="en-US" sz="1600" dirty="0" err="1"/>
              <a:t>Finan</a:t>
            </a:r>
            <a:r>
              <a:rPr lang="en-GB" sz="1600" dirty="0" err="1"/>
              <a:t>ças</a:t>
            </a:r>
            <a:endParaRPr lang="en-US" sz="1600" dirty="0"/>
          </a:p>
          <a:p>
            <a:pPr algn="ctr"/>
            <a:r>
              <a:rPr lang="en-US" sz="1600" dirty="0"/>
              <a:t>RH</a:t>
            </a:r>
          </a:p>
        </p:txBody>
      </p:sp>
      <p:cxnSp>
        <p:nvCxnSpPr>
          <p:cNvPr id="7" name="Conector de seta reta 6"/>
          <p:cNvCxnSpPr/>
          <p:nvPr/>
        </p:nvCxnSpPr>
        <p:spPr>
          <a:xfrm>
            <a:off x="4932040" y="1797968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2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pt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O consumidor-alvo está claramente definido</a:t>
            </a:r>
            <a:br>
              <a:rPr lang="pt" sz="2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pt-PT" sz="2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2699792" cy="5429200"/>
          </a:xfrm>
        </p:spPr>
        <p:txBody>
          <a:bodyPr/>
          <a:lstStyle/>
          <a:p>
            <a:pPr marL="0" lvl="0" indent="0" defTabSz="1042988" fontAlgn="base">
              <a:spcBef>
                <a:spcPts val="400"/>
              </a:spcBef>
              <a:spcAft>
                <a:spcPct val="0"/>
              </a:spcAft>
              <a:buClr>
                <a:srgbClr val="007F7F"/>
              </a:buClr>
              <a:buNone/>
            </a:pPr>
            <a:endParaRPr lang="pt" sz="1600" dirty="0" smtClean="0">
              <a:latin typeface="Times New Roman"/>
              <a:cs typeface="Arial" pitchFamily="34" charset="0"/>
            </a:endParaRPr>
          </a:p>
          <a:p>
            <a:pPr marL="0" lvl="0" indent="0" defTabSz="1042988" fontAlgn="base">
              <a:spcBef>
                <a:spcPts val="400"/>
              </a:spcBef>
              <a:spcAft>
                <a:spcPct val="0"/>
              </a:spcAft>
              <a:buClr>
                <a:srgbClr val="007F7F"/>
              </a:buClr>
              <a:buNone/>
            </a:pPr>
            <a:endParaRPr lang="pt" sz="1600" dirty="0">
              <a:latin typeface="Times New Roman"/>
              <a:cs typeface="Arial" pitchFamily="34" charset="0"/>
            </a:endParaRPr>
          </a:p>
          <a:p>
            <a:pPr marL="0" lvl="0" indent="0" defTabSz="1042988" fontAlgn="base">
              <a:spcBef>
                <a:spcPts val="400"/>
              </a:spcBef>
              <a:spcAft>
                <a:spcPct val="0"/>
              </a:spcAft>
              <a:buClr>
                <a:srgbClr val="007F7F"/>
              </a:buClr>
              <a:buNone/>
            </a:pPr>
            <a:r>
              <a:rPr lang="pt" sz="1600" dirty="0" smtClean="0">
                <a:latin typeface="Times New Roman"/>
                <a:cs typeface="Arial" pitchFamily="34" charset="0"/>
              </a:rPr>
              <a:t>Mulheres </a:t>
            </a:r>
            <a:r>
              <a:rPr lang="pt" sz="1600" dirty="0">
                <a:latin typeface="Times New Roman"/>
                <a:cs typeface="Arial" pitchFamily="34" charset="0"/>
              </a:rPr>
              <a:t>trabalhadoras </a:t>
            </a:r>
            <a:r>
              <a:rPr lang="pt" sz="1600" dirty="0" smtClean="0">
                <a:latin typeface="Times New Roman"/>
                <a:cs typeface="Arial" pitchFamily="34" charset="0"/>
              </a:rPr>
              <a:t>constituem </a:t>
            </a:r>
            <a:r>
              <a:rPr lang="pt" sz="1600" dirty="0">
                <a:latin typeface="Times New Roman"/>
                <a:cs typeface="Arial" pitchFamily="34" charset="0"/>
              </a:rPr>
              <a:t>a maior parte do mercado-alvo da </a:t>
            </a:r>
            <a:r>
              <a:rPr lang="en-US" sz="1600" dirty="0">
                <a:latin typeface="Times New Roman"/>
                <a:cs typeface="Arial" pitchFamily="34" charset="0"/>
              </a:rPr>
              <a:t>YAZU.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699792" y="1484784"/>
            <a:ext cx="6444208" cy="5832648"/>
          </a:xfrm>
        </p:spPr>
        <p:txBody>
          <a:bodyPr/>
          <a:lstStyle/>
          <a:p>
            <a:pPr marL="0" indent="0">
              <a:buNone/>
            </a:pPr>
            <a:endParaRPr lang="pt-PT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497" y="476672"/>
            <a:ext cx="910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As famílias de baixa renda constituem </a:t>
            </a:r>
            <a:r>
              <a:rPr lang="pt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o principal grupo-alvo da </a:t>
            </a:r>
            <a:r>
              <a:rPr lang="pt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YAZU, LDA</a:t>
            </a:r>
            <a:r>
              <a:rPr lang="pt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pitchFamily="34" charset="0"/>
              </a:rPr>
              <a:t>. Trabalhadores de fábricas, funcionários de empresas e do sector público, como escolas, hospitais, empregados domésticos e microempresários</a:t>
            </a:r>
            <a:r>
              <a:rPr lang="pt" sz="1400" dirty="0">
                <a:solidFill>
                  <a:srgbClr val="FFFFFF">
                    <a:lumMod val="75000"/>
                  </a:srgbClr>
                </a:solidFill>
                <a:latin typeface="Times New Roman"/>
                <a:cs typeface="Arial" pitchFamily="34" charset="0"/>
              </a:rPr>
              <a:t>.</a:t>
            </a:r>
            <a:endParaRPr lang="en-US" sz="1400" b="1" kern="0" dirty="0">
              <a:solidFill>
                <a:srgbClr val="FFFFFF">
                  <a:lumMod val="75000"/>
                </a:srgbClr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089409" y="2188271"/>
            <a:ext cx="2848014" cy="4082008"/>
          </a:xfrm>
          <a:prstGeom prst="rect">
            <a:avLst/>
          </a:prstGeom>
          <a:solidFill>
            <a:srgbClr val="006666"/>
          </a:solidFill>
          <a:ln w="6350" algn="ctr">
            <a:noFill/>
            <a:miter lim="800000"/>
            <a:headEnd type="none" w="sm" len="sm"/>
            <a:tailEnd type="none" w="med" len="lg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68"/>
          <p:cNvSpPr txBox="1"/>
          <p:nvPr/>
        </p:nvSpPr>
        <p:spPr>
          <a:xfrm>
            <a:off x="6228184" y="2276872"/>
            <a:ext cx="2582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" sz="1200" dirty="0">
                <a:solidFill>
                  <a:schemeClr val="bg1"/>
                </a:solidFill>
                <a:latin typeface="+mn-lt"/>
              </a:rPr>
              <a:t>O emprego formal aumentou de 20% para 50%. Mulheres trabalhadoras têm mais controle sobre sua renda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69"/>
          <p:cNvSpPr txBox="1"/>
          <p:nvPr/>
        </p:nvSpPr>
        <p:spPr>
          <a:xfrm>
            <a:off x="6228184" y="3088839"/>
            <a:ext cx="2582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" sz="1100" dirty="0">
                <a:solidFill>
                  <a:schemeClr val="bg1"/>
                </a:solidFill>
                <a:latin typeface="Verdana"/>
                <a:cs typeface="Arial" pitchFamily="34" charset="0"/>
              </a:rPr>
              <a:t>Sai às 6h e volta depois das 20h</a:t>
            </a:r>
            <a:endParaRPr lang="en-US" sz="1100" dirty="0">
              <a:solidFill>
                <a:schemeClr val="bg1"/>
              </a:solidFill>
              <a:latin typeface="Verdana"/>
              <a:cs typeface="Arial" pitchFamily="34" charset="0"/>
            </a:endParaRPr>
          </a:p>
        </p:txBody>
      </p:sp>
      <p:sp>
        <p:nvSpPr>
          <p:cNvPr id="10" name="TextBox 70"/>
          <p:cNvSpPr txBox="1"/>
          <p:nvPr/>
        </p:nvSpPr>
        <p:spPr>
          <a:xfrm>
            <a:off x="6400800" y="3586173"/>
            <a:ext cx="24098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" sz="1100" dirty="0">
                <a:solidFill>
                  <a:schemeClr val="bg1"/>
                </a:solidFill>
                <a:latin typeface="Verdana"/>
                <a:cs typeface="Arial" pitchFamily="34" charset="0"/>
              </a:rPr>
              <a:t>Parte da cozinha é terceirizada para as crianças, segurança é prioridade</a:t>
            </a:r>
            <a:endParaRPr lang="en-US" sz="1100" dirty="0">
              <a:solidFill>
                <a:schemeClr val="bg1"/>
              </a:solidFill>
              <a:latin typeface="Verdana"/>
              <a:cs typeface="Arial" pitchFamily="34" charset="0"/>
            </a:endParaRPr>
          </a:p>
        </p:txBody>
      </p:sp>
      <p:sp>
        <p:nvSpPr>
          <p:cNvPr id="11" name="TextBox 71"/>
          <p:cNvSpPr txBox="1"/>
          <p:nvPr/>
        </p:nvSpPr>
        <p:spPr>
          <a:xfrm>
            <a:off x="6446811" y="4574122"/>
            <a:ext cx="23003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" sz="1100" dirty="0">
                <a:solidFill>
                  <a:schemeClr val="bg1"/>
                </a:solidFill>
                <a:latin typeface="Verdana"/>
                <a:cs typeface="Arial" pitchFamily="34" charset="0"/>
              </a:rPr>
              <a:t>Gás/Eletricidade são fontes caras de soluções para cozinhar</a:t>
            </a:r>
            <a:endParaRPr lang="en-US" sz="1100" dirty="0">
              <a:solidFill>
                <a:schemeClr val="bg1"/>
              </a:solidFill>
              <a:latin typeface="Verdana"/>
              <a:cs typeface="Arial" pitchFamily="34" charset="0"/>
            </a:endParaRPr>
          </a:p>
        </p:txBody>
      </p:sp>
      <p:sp>
        <p:nvSpPr>
          <p:cNvPr id="12" name="TextBox 72"/>
          <p:cNvSpPr txBox="1"/>
          <p:nvPr/>
        </p:nvSpPr>
        <p:spPr>
          <a:xfrm>
            <a:off x="6437312" y="5229258"/>
            <a:ext cx="24463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" sz="1100" dirty="0">
                <a:solidFill>
                  <a:schemeClr val="bg1"/>
                </a:solidFill>
                <a:latin typeface="Verdana"/>
                <a:cs typeface="Arial" pitchFamily="34" charset="0"/>
              </a:rPr>
              <a:t>Cozinha muitas horas em ambientes fechados com pouca ventilação = Relatos de problemas de visão, respiratórios e dores de cabeça.</a:t>
            </a:r>
            <a:endParaRPr lang="en-US" sz="1100" dirty="0">
              <a:solidFill>
                <a:schemeClr val="bg1"/>
              </a:solidFill>
              <a:latin typeface="Verdana"/>
              <a:cs typeface="Arial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681908" y="2012744"/>
            <a:ext cx="1546276" cy="560463"/>
          </a:xfrm>
          <a:prstGeom prst="rect">
            <a:avLst/>
          </a:prstGeom>
          <a:solidFill>
            <a:srgbClr val="000000">
              <a:lumMod val="8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algn="ctr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Arial" pitchFamily="34" charset="0"/>
              </a:rPr>
              <a:t>Os ganhos estão aumentando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4681908" y="2839114"/>
            <a:ext cx="1546276" cy="560463"/>
          </a:xfrm>
          <a:prstGeom prst="rect">
            <a:avLst/>
          </a:prstGeom>
          <a:solidFill>
            <a:srgbClr val="000000">
              <a:lumMod val="8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algn="ctr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Arial" pitchFamily="34" charset="0"/>
              </a:rPr>
              <a:t>Curto de tempo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4681908" y="3719513"/>
            <a:ext cx="1546276" cy="560463"/>
          </a:xfrm>
          <a:prstGeom prst="rect">
            <a:avLst/>
          </a:prstGeom>
          <a:solidFill>
            <a:srgbClr val="000000">
              <a:lumMod val="8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algn="ctr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Arial" pitchFamily="34" charset="0"/>
              </a:rPr>
              <a:t>Cozinha infantil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4681908" y="4575175"/>
            <a:ext cx="1546276" cy="560463"/>
          </a:xfrm>
          <a:prstGeom prst="rect">
            <a:avLst/>
          </a:prstGeom>
          <a:solidFill>
            <a:srgbClr val="000000">
              <a:lumMod val="8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algn="ctr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Arial" pitchFamily="34" charset="0"/>
              </a:rPr>
              <a:t>Dependente de Carvão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681908" y="5440363"/>
            <a:ext cx="1658596" cy="727614"/>
          </a:xfrm>
          <a:prstGeom prst="rect">
            <a:avLst/>
          </a:prstGeom>
          <a:solidFill>
            <a:srgbClr val="000000">
              <a:lumMod val="8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algn="ctr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Arial" pitchFamily="34" charset="0"/>
              </a:rPr>
              <a:t>Sofre de alta taxa de doenças relacionadas ao fumo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 pitchFamily="34" charset="0"/>
            </a:endParaRPr>
          </a:p>
        </p:txBody>
      </p:sp>
      <p:cxnSp>
        <p:nvCxnSpPr>
          <p:cNvPr id="18" name="Straight Connector 90"/>
          <p:cNvCxnSpPr/>
          <p:nvPr/>
        </p:nvCxnSpPr>
        <p:spPr>
          <a:xfrm flipV="1">
            <a:off x="2971800" y="2276872"/>
            <a:ext cx="1600200" cy="9128"/>
          </a:xfrm>
          <a:prstGeom prst="line">
            <a:avLst/>
          </a:prstGeom>
          <a:noFill/>
          <a:ln w="38100" cap="flat" cmpd="sng" algn="ctr">
            <a:solidFill>
              <a:srgbClr val="4DA6A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Straight Connector 85"/>
          <p:cNvCxnSpPr/>
          <p:nvPr/>
        </p:nvCxnSpPr>
        <p:spPr>
          <a:xfrm rot="5400000">
            <a:off x="2286000" y="2971800"/>
            <a:ext cx="1371600" cy="1588"/>
          </a:xfrm>
          <a:prstGeom prst="line">
            <a:avLst/>
          </a:prstGeom>
          <a:noFill/>
          <a:ln w="38100" cap="flat" cmpd="sng" algn="ctr">
            <a:solidFill>
              <a:srgbClr val="4DA6A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1754411" y="3734197"/>
            <a:ext cx="1752600" cy="533400"/>
          </a:xfrm>
          <a:prstGeom prst="rect">
            <a:avLst/>
          </a:prstGeom>
          <a:solidFill>
            <a:srgbClr val="000000">
              <a:lumMod val="6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algn="ctr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Arial" pitchFamily="34" charset="0"/>
              </a:rPr>
              <a:t>Mulheres trabalhadoras de baixa renda</a:t>
            </a:r>
          </a:p>
        </p:txBody>
      </p:sp>
      <p:cxnSp>
        <p:nvCxnSpPr>
          <p:cNvPr id="21" name="Straight Connector 88"/>
          <p:cNvCxnSpPr/>
          <p:nvPr/>
        </p:nvCxnSpPr>
        <p:spPr>
          <a:xfrm rot="5400000">
            <a:off x="2286794" y="5028406"/>
            <a:ext cx="1371600" cy="1588"/>
          </a:xfrm>
          <a:prstGeom prst="line">
            <a:avLst/>
          </a:prstGeom>
          <a:noFill/>
          <a:ln w="38100" cap="flat" cmpd="sng" algn="ctr">
            <a:solidFill>
              <a:srgbClr val="4DA6A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2" name="Straight Connector 92"/>
          <p:cNvCxnSpPr/>
          <p:nvPr/>
        </p:nvCxnSpPr>
        <p:spPr>
          <a:xfrm flipV="1">
            <a:off x="2971800" y="5698617"/>
            <a:ext cx="1600200" cy="16383"/>
          </a:xfrm>
          <a:prstGeom prst="line">
            <a:avLst/>
          </a:prstGeom>
          <a:noFill/>
          <a:ln w="38100" cap="flat" cmpd="sng" algn="ctr">
            <a:solidFill>
              <a:srgbClr val="4DA6A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3074" name="Picture 2" descr="C:\Users\info\Picture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68297"/>
            <a:ext cx="2808312" cy="23432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9792" y="548681"/>
            <a:ext cx="6444208" cy="792088"/>
          </a:xfrm>
        </p:spPr>
        <p:txBody>
          <a:bodyPr>
            <a:normAutofit fontScale="90000"/>
          </a:bodyPr>
          <a:lstStyle/>
          <a:p>
            <a:pPr algn="l"/>
            <a:r>
              <a:rPr lang="pt" sz="27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pt" sz="27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pt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itchFamily="34" charset="0"/>
              </a:rPr>
              <a:t>Actualmente, as famílias de baixa renda utilizam carvão para cozinhar, pois não podem pagar electricidade ou gás. Apesar do seu custo relativamente baixo, o kit inicial de gás é alto e pesado, não sendo fácil seu transporte. </a:t>
            </a:r>
            <a:r>
              <a:rPr lang="pt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/>
              </a:rPr>
              <a:t/>
            </a:r>
            <a:br>
              <a:rPr lang="pt" sz="1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/>
              </a:rPr>
            </a:br>
            <a:endParaRPr lang="pt-PT" sz="1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440668"/>
            <a:ext cx="2339752" cy="6300700"/>
          </a:xfrm>
        </p:spPr>
        <p:txBody>
          <a:bodyPr>
            <a:noAutofit/>
          </a:bodyPr>
          <a:lstStyle/>
          <a:p>
            <a:pPr marL="0" indent="0" defTabSz="1042988">
              <a:spcBef>
                <a:spcPts val="400"/>
              </a:spcBef>
              <a:buClr>
                <a:srgbClr val="007F7F"/>
              </a:buClr>
              <a:buNone/>
            </a:pPr>
            <a:r>
              <a:rPr lang="pt" sz="1600" dirty="0">
                <a:solidFill>
                  <a:schemeClr val="tx1">
                    <a:lumMod val="75000"/>
                  </a:schemeClr>
                </a:solidFill>
              </a:rPr>
              <a:t>O carvão é utilizado pela maioria das famílias de baixa renda. Apesar dos perigos, as alternativas não são atractivas</a:t>
            </a:r>
            <a:r>
              <a:rPr lang="pt" sz="1600" dirty="0" smtClean="0">
                <a:solidFill>
                  <a:schemeClr val="tx1">
                    <a:lumMod val="75000"/>
                  </a:schemeClr>
                </a:solidFill>
              </a:rPr>
              <a:t>:</a:t>
            </a:r>
          </a:p>
          <a:p>
            <a:pPr marL="0" indent="0" defTabSz="1042988">
              <a:spcBef>
                <a:spcPts val="400"/>
              </a:spcBef>
              <a:buClr>
                <a:srgbClr val="007F7F"/>
              </a:buClr>
              <a:buNone/>
            </a:pPr>
            <a:endParaRPr lang="pt" sz="1600" dirty="0">
              <a:solidFill>
                <a:schemeClr val="tx1">
                  <a:lumMod val="75000"/>
                </a:schemeClr>
              </a:solidFill>
            </a:endParaRPr>
          </a:p>
          <a:p>
            <a:pPr marL="60325" indent="-60325" defTabSz="1042988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pt" sz="1600" dirty="0">
                <a:solidFill>
                  <a:schemeClr val="tx1">
                    <a:lumMod val="75000"/>
                  </a:schemeClr>
                </a:solidFill>
              </a:rPr>
              <a:t>A eletricidade é muito </a:t>
            </a:r>
            <a:r>
              <a:rPr lang="pt" sz="1600" dirty="0" smtClean="0">
                <a:solidFill>
                  <a:schemeClr val="tx1">
                    <a:lumMod val="75000"/>
                  </a:schemeClr>
                </a:solidFill>
              </a:rPr>
              <a:t>cara</a:t>
            </a:r>
            <a:endParaRPr lang="pt" sz="1600" dirty="0">
              <a:solidFill>
                <a:schemeClr val="tx1">
                  <a:lumMod val="75000"/>
                </a:schemeClr>
              </a:solidFill>
            </a:endParaRPr>
          </a:p>
          <a:p>
            <a:pPr marL="60325" indent="-60325" defTabSz="1042988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pt" sz="1600" dirty="0">
                <a:solidFill>
                  <a:schemeClr val="tx1">
                    <a:lumMod val="75000"/>
                  </a:schemeClr>
                </a:solidFill>
              </a:rPr>
              <a:t>O gás é relativamente barato e eficiente, mas o custo do investimento inicial é elevado e é demasiado pesado para transportar. Oferece grande riusco de quando manuseadas por crianças</a:t>
            </a:r>
            <a:r>
              <a:rPr lang="pt" sz="1600" dirty="0" smtClean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  <a:p>
            <a:pPr marL="0" indent="0" defTabSz="1042988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None/>
            </a:pPr>
            <a:endParaRPr lang="pt" sz="1600" dirty="0">
              <a:solidFill>
                <a:schemeClr val="tx1">
                  <a:lumMod val="75000"/>
                </a:schemeClr>
              </a:solidFill>
            </a:endParaRPr>
          </a:p>
          <a:p>
            <a:pPr marL="60325" indent="-60325" defTabSz="1042988">
              <a:spcBef>
                <a:spcPts val="600"/>
              </a:spcBef>
              <a:spcAft>
                <a:spcPts val="600"/>
              </a:spcAft>
              <a:buClr>
                <a:srgbClr val="009999"/>
              </a:buClr>
              <a:buFont typeface="Wingdings" pitchFamily="2" charset="2"/>
              <a:buChar char="§"/>
            </a:pPr>
            <a:r>
              <a:rPr lang="pt" sz="1600" dirty="0">
                <a:solidFill>
                  <a:schemeClr val="tx1">
                    <a:lumMod val="75000"/>
                  </a:schemeClr>
                </a:solidFill>
              </a:rPr>
              <a:t>Querosene é mais barato que eletricidade, mas mais caro do que carvão.</a:t>
            </a:r>
            <a:endParaRPr lang="en-US" sz="1600" dirty="0">
              <a:solidFill>
                <a:schemeClr val="tx1">
                  <a:lumMod val="75000"/>
                </a:schemeClr>
              </a:solidFill>
            </a:endParaRPr>
          </a:p>
          <a:p>
            <a:endParaRPr lang="pt-PT" sz="16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09600" y="188640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" sz="27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pt" sz="27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pt" sz="8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A oferta actual no mercado é perigosa</a:t>
            </a:r>
            <a:br>
              <a:rPr lang="pt" sz="80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</a:br>
            <a:endParaRPr lang="pt-PT" sz="8000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Semicírculos 6"/>
          <p:cNvSpPr/>
          <p:nvPr/>
        </p:nvSpPr>
        <p:spPr>
          <a:xfrm rot="10800000" flipH="1">
            <a:off x="3131840" y="-207187"/>
            <a:ext cx="5563344" cy="4104456"/>
          </a:xfrm>
          <a:prstGeom prst="blockArc">
            <a:avLst>
              <a:gd name="adj1" fmla="val 10787511"/>
              <a:gd name="adj2" fmla="val 20988931"/>
              <a:gd name="adj3" fmla="val 1270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411760" y="1573508"/>
            <a:ext cx="1828704" cy="757641"/>
          </a:xfrm>
          <a:prstGeom prst="ellipse">
            <a:avLst/>
          </a:prstGeom>
          <a:solidFill>
            <a:srgbClr val="006666"/>
          </a:solidFill>
          <a:ln w="6350" algn="ctr">
            <a:noFill/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" sz="14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2 milhões de mortes por ano</a:t>
            </a:r>
            <a:endParaRPr lang="en-US" sz="140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2864366" y="2511458"/>
            <a:ext cx="2067674" cy="953327"/>
          </a:xfrm>
          <a:prstGeom prst="ellipse">
            <a:avLst/>
          </a:prstGeom>
          <a:solidFill>
            <a:srgbClr val="006666"/>
          </a:solidFill>
          <a:ln w="6350" algn="ctr">
            <a:noFill/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" sz="12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5 milhões de acres de desmatamento florestal por ano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5076056" y="2999027"/>
            <a:ext cx="1728192" cy="1043888"/>
          </a:xfrm>
          <a:prstGeom prst="ellipse">
            <a:avLst/>
          </a:prstGeom>
          <a:solidFill>
            <a:srgbClr val="006666"/>
          </a:solidFill>
          <a:ln w="6350" algn="ctr">
            <a:noFill/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" sz="12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A erosão do solo leva à degradação da terra e inundações</a:t>
            </a:r>
            <a:endParaRPr lang="en-US" sz="120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6932395" y="2781157"/>
            <a:ext cx="1872208" cy="900764"/>
          </a:xfrm>
          <a:prstGeom prst="ellipse">
            <a:avLst/>
          </a:prstGeom>
          <a:solidFill>
            <a:srgbClr val="006666"/>
          </a:solidFill>
          <a:ln w="6350" algn="ctr">
            <a:noFill/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" sz="11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Cozinhar uma refeição equivale a fumar 40 cigarros</a:t>
            </a:r>
            <a:endParaRPr lang="en-US" sz="110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7164288" y="1628801"/>
            <a:ext cx="1844298" cy="886106"/>
          </a:xfrm>
          <a:prstGeom prst="ellipse">
            <a:avLst/>
          </a:prstGeom>
          <a:solidFill>
            <a:srgbClr val="006666"/>
          </a:solidFill>
          <a:ln w="6350" algn="ctr">
            <a:noFill/>
            <a:round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" sz="1200" dirty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Principal fonte de emissões de CO2</a:t>
            </a:r>
            <a:endParaRPr lang="en-US" sz="1200" dirty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" name="Título 1"/>
          <p:cNvSpPr txBox="1">
            <a:spLocks noGrp="1"/>
          </p:cNvSpPr>
          <p:nvPr>
            <p:ph sz="half" idx="2"/>
          </p:nvPr>
        </p:nvSpPr>
        <p:spPr>
          <a:xfrm>
            <a:off x="4355976" y="1628800"/>
            <a:ext cx="2836222" cy="1152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" sz="27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pt" sz="27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</a:br>
            <a:r>
              <a:rPr lang="pt" sz="6400" dirty="0"/>
              <a:t>Cozinhar com combustíveis tóxicos é perigoso para a saúde e prejudica o meio ambiente</a:t>
            </a:r>
            <a:endParaRPr lang="en-US" sz="6400" dirty="0"/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2195736" y="4581128"/>
            <a:ext cx="6948263" cy="276361"/>
          </a:xfrm>
          <a:prstGeom prst="rect">
            <a:avLst/>
          </a:prstGeom>
          <a:solidFill>
            <a:srgbClr val="000000">
              <a:lumMod val="85000"/>
            </a:srgbClr>
          </a:solidFill>
          <a:ln w="6350" algn="ctr">
            <a:noFill/>
            <a:miter lim="800000"/>
            <a:headEnd/>
            <a:tailEnd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cs typeface="Arial" pitchFamily="34" charset="0"/>
              </a:rPr>
              <a:t>Mulheres, crianças e vendedores de alimentos de comunidades suburbanas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4843891"/>
            <a:ext cx="1728217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8743" y="4857489"/>
            <a:ext cx="25431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AutoShape 4"/>
          <p:cNvSpPr>
            <a:spLocks noChangeArrowheads="1"/>
          </p:cNvSpPr>
          <p:nvPr/>
        </p:nvSpPr>
        <p:spPr bwMode="auto">
          <a:xfrm flipV="1">
            <a:off x="4647093" y="4209357"/>
            <a:ext cx="2214989" cy="165671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008080">
                  <a:tint val="100000"/>
                  <a:shade val="100000"/>
                  <a:satMod val="130000"/>
                </a:srgbClr>
              </a:gs>
              <a:gs pos="100000">
                <a:srgbClr val="008080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008080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C07DEEFA-4AAD-42E6-A389-8D3C2F9B5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53" y="4941167"/>
            <a:ext cx="2591929" cy="16289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57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83768" y="66638"/>
            <a:ext cx="6336704" cy="419645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" sz="2400" b="1" kern="0" dirty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/>
              </a:rPr>
              <a:t>YAZU satisfaz as necessidades do consumidor</a:t>
            </a:r>
          </a:p>
          <a:p>
            <a:pPr marL="0" indent="0">
              <a:buNone/>
            </a:pPr>
            <a:endParaRPr lang="pt-PT" sz="24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4483" y="1340768"/>
            <a:ext cx="1944215" cy="5361459"/>
          </a:xfrm>
        </p:spPr>
        <p:txBody>
          <a:bodyPr>
            <a:normAutofit fontScale="85000" lnSpcReduction="2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" sz="21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Principais argumentos de venda: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1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" sz="21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Rápido: </a:t>
            </a:r>
            <a:r>
              <a:rPr lang="pt" sz="21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ignição e extinção instantâneas; eficiência dupla a de fogões a carvão melhorados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" sz="21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Limpo </a:t>
            </a:r>
            <a:r>
              <a:rPr lang="pt" sz="21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: Zero fumos ou odor; sem fuligem em vasos e paredes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1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t" sz="2100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Seguro: </a:t>
            </a:r>
            <a:r>
              <a:rPr lang="pt" sz="21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Combustível não pressurizado, não explode; pais estão confortáveis em autorizar seu uso pelas crianças.</a:t>
            </a:r>
            <a:endParaRPr lang="en-US" sz="21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1259632" y="404664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" sz="1600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Combustível de cozinha à base de etanol que queima com chama de baixo carbono e é um substituto eficiente do carvão, lenha e querosene. Representa uma alternativa económica aos tradicionais produtos petrolíferos tóxicos e evita a desflorestação, uma preocupação ambiental em Moçambique</a:t>
            </a:r>
            <a:r>
              <a:rPr lang="pt" sz="1400" dirty="0">
                <a:solidFill>
                  <a:schemeClr val="tx2">
                    <a:lumMod val="50000"/>
                  </a:schemeClr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86000" y="1988840"/>
            <a:ext cx="653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pt" b="1" dirty="0">
                <a:solidFill>
                  <a:schemeClr val="bg1"/>
                </a:solidFill>
              </a:rPr>
              <a:t>Rápido: </a:t>
            </a:r>
            <a:endParaRPr lang="pt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660356" y="1572564"/>
            <a:ext cx="5256584" cy="6904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indent="-1270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pt" sz="1600" dirty="0" smtClean="0">
                <a:solidFill>
                  <a:schemeClr val="bg1"/>
                </a:solidFill>
              </a:rPr>
              <a:t>                7.200 </a:t>
            </a:r>
            <a:r>
              <a:rPr lang="pt" sz="1600" dirty="0">
                <a:solidFill>
                  <a:schemeClr val="bg1"/>
                </a:solidFill>
              </a:rPr>
              <a:t>unidades vendidas e nenhum acidente foi relatado até agora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191341" y="1599033"/>
            <a:ext cx="1865715" cy="690463"/>
          </a:xfrm>
          <a:prstGeom prst="homePlate">
            <a:avLst>
              <a:gd name="adj" fmla="val 61111"/>
            </a:avLst>
          </a:prstGeom>
          <a:solidFill>
            <a:srgbClr val="008080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Arial" pitchFamily="34" charset="0"/>
              </a:rPr>
              <a:t>Segurança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73598" y="2317751"/>
            <a:ext cx="5343341" cy="6904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indent="-12700" algn="ctr">
              <a:lnSpc>
                <a:spcPct val="110000"/>
              </a:lnSpc>
              <a:defRPr/>
            </a:pPr>
            <a:endParaRPr lang="pt" sz="1200" dirty="0">
              <a:solidFill>
                <a:schemeClr val="bg1"/>
              </a:solidFill>
            </a:endParaRPr>
          </a:p>
          <a:p>
            <a:pPr marL="12700" indent="-12700" algn="ctr">
              <a:lnSpc>
                <a:spcPct val="110000"/>
              </a:lnSpc>
              <a:defRPr/>
            </a:pPr>
            <a:r>
              <a:rPr lang="pt" sz="1400" dirty="0">
                <a:solidFill>
                  <a:schemeClr val="bg1"/>
                </a:solidFill>
              </a:rPr>
              <a:t>O valor gasto com combustível para cozinhar não excede o</a:t>
            </a:r>
          </a:p>
          <a:p>
            <a:pPr marL="12700" indent="-12700" algn="ctr">
              <a:lnSpc>
                <a:spcPct val="110000"/>
              </a:lnSpc>
              <a:defRPr/>
            </a:pPr>
            <a:r>
              <a:rPr lang="pt" sz="1400" dirty="0">
                <a:solidFill>
                  <a:schemeClr val="bg1"/>
                </a:solidFill>
              </a:rPr>
              <a:t>valor pago pelo carvão vegetal (principal concorrente) no mesmo</a:t>
            </a:r>
          </a:p>
          <a:p>
            <a:pPr marL="12700" indent="-12700" algn="ctr">
              <a:lnSpc>
                <a:spcPct val="110000"/>
              </a:lnSpc>
              <a:defRPr/>
            </a:pPr>
            <a:r>
              <a:rPr lang="pt" sz="1400" dirty="0">
                <a:solidFill>
                  <a:schemeClr val="bg1"/>
                </a:solidFill>
              </a:rPr>
              <a:t>período – 30 dias</a:t>
            </a:r>
            <a:endParaRPr lang="en-GB" sz="1400" dirty="0">
              <a:solidFill>
                <a:schemeClr val="bg1"/>
              </a:solidFill>
            </a:endParaRPr>
          </a:p>
          <a:p>
            <a:pPr marL="12700" indent="-12700" algn="ctr">
              <a:lnSpc>
                <a:spcPct val="110000"/>
              </a:lnSpc>
              <a:spcBef>
                <a:spcPct val="0"/>
              </a:spcBef>
              <a:defRPr/>
            </a:pPr>
            <a:endParaRPr lang="en-GB" sz="1200" dirty="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203933" y="2317751"/>
            <a:ext cx="1676399" cy="690463"/>
          </a:xfrm>
          <a:prstGeom prst="homePlate">
            <a:avLst>
              <a:gd name="adj" fmla="val 61111"/>
            </a:avLst>
          </a:prstGeom>
          <a:solidFill>
            <a:srgbClr val="008080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>
              <a:spcBef>
                <a:spcPct val="0"/>
              </a:spcBef>
              <a:defRPr/>
            </a:pPr>
            <a:r>
              <a:rPr lang="pt" sz="1400" dirty="0">
                <a:solidFill>
                  <a:srgbClr val="FFFFFF"/>
                </a:solidFill>
              </a:rPr>
              <a:t>Eficiente e com custo competitivo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616976" y="3079589"/>
            <a:ext cx="5299964" cy="6904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indent="-1270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pt" sz="1600" dirty="0">
                <a:solidFill>
                  <a:schemeClr val="bg1"/>
                </a:solidFill>
              </a:rPr>
              <a:t>Redução de doenças respiratórias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616978" y="3835221"/>
            <a:ext cx="5299961" cy="6904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indent="-1270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pt" sz="1400" dirty="0" smtClean="0">
                <a:solidFill>
                  <a:schemeClr val="bg1"/>
                </a:solidFill>
              </a:rPr>
              <a:t>        </a:t>
            </a:r>
            <a:r>
              <a:rPr lang="pt" sz="1600" dirty="0" smtClean="0">
                <a:solidFill>
                  <a:schemeClr val="bg1"/>
                </a:solidFill>
              </a:rPr>
              <a:t>Redução </a:t>
            </a:r>
            <a:r>
              <a:rPr lang="pt" sz="1600" dirty="0">
                <a:solidFill>
                  <a:schemeClr val="bg1"/>
                </a:solidFill>
              </a:rPr>
              <a:t>do desmatamento, redução de emissões directas de CO2  e, eventualmente, das mudanças climáticas</a:t>
            </a:r>
            <a:r>
              <a:rPr lang="pt" sz="1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204830" y="3081259"/>
            <a:ext cx="1838735" cy="690463"/>
          </a:xfrm>
          <a:prstGeom prst="homePlate">
            <a:avLst>
              <a:gd name="adj" fmla="val 61111"/>
            </a:avLst>
          </a:prstGeom>
          <a:solidFill>
            <a:srgbClr val="008080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>
              <a:spcBef>
                <a:spcPct val="0"/>
              </a:spcBef>
              <a:defRPr/>
            </a:pPr>
            <a:r>
              <a:rPr lang="pt" sz="1600" dirty="0">
                <a:solidFill>
                  <a:srgbClr val="FFFFFF"/>
                </a:solidFill>
              </a:rPr>
              <a:t>Saúde</a:t>
            </a:r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2218641" y="3861048"/>
            <a:ext cx="1883583" cy="690463"/>
          </a:xfrm>
          <a:prstGeom prst="homePlate">
            <a:avLst>
              <a:gd name="adj" fmla="val 61111"/>
            </a:avLst>
          </a:prstGeom>
          <a:solidFill>
            <a:srgbClr val="008080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algn="ctr">
              <a:spcBef>
                <a:spcPct val="0"/>
              </a:spcBef>
              <a:defRPr/>
            </a:pPr>
            <a:r>
              <a:rPr lang="pt" sz="1600" dirty="0" smtClean="0">
                <a:solidFill>
                  <a:srgbClr val="FFFFFF"/>
                </a:solidFill>
              </a:rPr>
              <a:t>Amigo de meio ambiente</a:t>
            </a:r>
            <a:endParaRPr lang="en-GB" sz="1600" dirty="0">
              <a:solidFill>
                <a:srgbClr val="FFFFFF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958698" y="5475463"/>
            <a:ext cx="5616624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-12700" algn="ctr">
              <a:lnSpc>
                <a:spcPct val="110000"/>
              </a:lnSpc>
              <a:spcBef>
                <a:spcPct val="0"/>
              </a:spcBef>
              <a:defRPr/>
            </a:pPr>
            <a:endParaRPr lang="pt" sz="2000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68" y="4653136"/>
            <a:ext cx="3284639" cy="21602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36" y="4653136"/>
            <a:ext cx="3363704" cy="21602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2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992888" cy="648072"/>
          </a:xfrm>
        </p:spPr>
        <p:txBody>
          <a:bodyPr>
            <a:noAutofit/>
          </a:bodyPr>
          <a:lstStyle/>
          <a:p>
            <a:r>
              <a:rPr lang="pt" sz="2000" b="1" kern="0" dirty="0">
                <a:cs typeface="Times New Roman"/>
              </a:rPr>
              <a:t>YAZU está focada na rentabilidade com responsabilidade social</a:t>
            </a:r>
            <a:r>
              <a:rPr lang="pt" sz="2000" b="1" kern="0" dirty="0">
                <a:solidFill>
                  <a:srgbClr val="007F7F"/>
                </a:solidFill>
                <a:cs typeface="Times New Roman"/>
              </a:rPr>
              <a:t/>
            </a:r>
            <a:br>
              <a:rPr lang="pt" sz="2000" b="1" kern="0" dirty="0">
                <a:solidFill>
                  <a:srgbClr val="007F7F"/>
                </a:solidFill>
                <a:cs typeface="Times New Roman"/>
              </a:rPr>
            </a:br>
            <a:endParaRPr lang="pt-PT" sz="20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16632"/>
            <a:ext cx="1835696" cy="6813376"/>
          </a:xfr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1600" dirty="0"/>
              <a:t>Sendo o fogão um catalisador para a venda de combustível, em 2021 o fogão comet tinha o preço acessível para facilitar na aquisição. A venda finalizou em meados de 2022</a:t>
            </a:r>
            <a:r>
              <a:rPr lang="pt-PT" sz="1400" dirty="0"/>
              <a:t>. </a:t>
            </a:r>
          </a:p>
          <a:p>
            <a:pPr marL="0" indent="0">
              <a:buNone/>
            </a:pPr>
            <a:endParaRPr lang="pt-PT" sz="1400" dirty="0"/>
          </a:p>
          <a:p>
            <a:pPr marL="0" indent="0">
              <a:buNone/>
            </a:pPr>
            <a:r>
              <a:rPr lang="pt-PT" sz="1600" dirty="0"/>
              <a:t>Em Setembro de 2022 iniciou-se a venda do fogão Deluxe. Um fogão com uma tecnologia inovadora e de extrema qualidade. Enfrentamos desafios de vendas</a:t>
            </a:r>
            <a:r>
              <a:rPr lang="pt-PT" sz="1400" dirty="0"/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88605" y="762000"/>
            <a:ext cx="71553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 sz="2000" dirty="0"/>
              <a:t>Nos próximos 5 anos, YAZU irá melhorar dramaticamente os meios de subsistência em Moçambique, introduzindo fogões modernos e seguros porque os moçambicanos merecem ter energia saudável, limpa e acessível em suas casas.</a:t>
            </a:r>
            <a:endParaRPr lang="en-US" sz="2000" b="1" kern="0" dirty="0">
              <a:latin typeface="Times New Roman"/>
              <a:ea typeface="+mj-ea"/>
              <a:cs typeface="Times New Roman"/>
            </a:endParaRPr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22876831"/>
              </p:ext>
            </p:extLst>
          </p:nvPr>
        </p:nvGraphicFramePr>
        <p:xfrm>
          <a:off x="1988605" y="2348880"/>
          <a:ext cx="715421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61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0609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pt" sz="2000" b="1" kern="0" dirty="0">
                <a:latin typeface="Times New Roman"/>
                <a:cs typeface="Times New Roman"/>
              </a:rPr>
              <a:t>YAZU</a:t>
            </a:r>
            <a:r>
              <a:rPr kumimoji="0" lang="pt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  <a:t> promove um ambiente mais sustentável</a:t>
            </a:r>
            <a:br>
              <a:rPr kumimoji="0" lang="pt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pt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  <a:t/>
            </a:r>
            <a:br>
              <a:rPr kumimoji="0" lang="pt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cs typeface="Times New Roman"/>
              </a:rPr>
            </a:br>
            <a:endParaRPr lang="pt-PT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0" y="1616102"/>
            <a:ext cx="1979712" cy="4510061"/>
          </a:xfrm>
        </p:spPr>
        <p:txBody>
          <a:bodyPr>
            <a:normAutofit lnSpcReduction="1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pt" sz="1200" dirty="0">
              <a:latin typeface="Times New Roman"/>
              <a:cs typeface="Arial" pitchFamily="34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n-US" sz="1200" dirty="0">
              <a:latin typeface="Times New Roman"/>
              <a:cs typeface="Arial" pitchFamily="34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latin typeface="Times New Roman"/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" sz="1800" b="1" dirty="0">
                <a:latin typeface="+mj-lt"/>
                <a:cs typeface="Arial" pitchFamily="34" charset="0"/>
              </a:rPr>
              <a:t>Carvão em Moçambique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b="1" dirty="0">
              <a:latin typeface="+mj-lt"/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" sz="1800" dirty="0">
                <a:latin typeface="+mj-lt"/>
                <a:cs typeface="Arial" pitchFamily="34" charset="0"/>
              </a:rPr>
              <a:t>O carvão é o principal combustível para cozinhar para </a:t>
            </a:r>
            <a:r>
              <a:rPr lang="pt" sz="1800" b="1" dirty="0">
                <a:latin typeface="+mj-lt"/>
                <a:cs typeface="Arial" pitchFamily="34" charset="0"/>
              </a:rPr>
              <a:t>75% </a:t>
            </a:r>
            <a:r>
              <a:rPr lang="pt" sz="1800" dirty="0">
                <a:latin typeface="+mj-lt"/>
                <a:cs typeface="Arial" pitchFamily="34" charset="0"/>
              </a:rPr>
              <a:t>dos residentes de </a:t>
            </a:r>
            <a:r>
              <a:rPr lang="pt" sz="1800" dirty="0" smtClean="0">
                <a:latin typeface="+mj-lt"/>
                <a:cs typeface="Arial" pitchFamily="34" charset="0"/>
              </a:rPr>
              <a:t>Maputo.</a:t>
            </a:r>
            <a:endParaRPr lang="pt" sz="1800" dirty="0">
              <a:latin typeface="+mj-lt"/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800" dirty="0">
              <a:latin typeface="+mj-lt"/>
              <a:cs typeface="Arial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t" sz="1800" dirty="0">
                <a:latin typeface="+mj-lt"/>
                <a:cs typeface="Arial" pitchFamily="34" charset="0"/>
              </a:rPr>
              <a:t>O carvão chega a Maputo em comboios e carros provenientes de zonas florestais.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pt" sz="2000" dirty="0">
                <a:solidFill>
                  <a:prstClr val="white">
                    <a:lumMod val="50000"/>
                  </a:prstClr>
                </a:solidFill>
                <a:latin typeface="Times New Roman"/>
              </a:rPr>
              <a:t> </a:t>
            </a:r>
          </a:p>
          <a:p>
            <a:endParaRPr lang="pt-PT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79712" y="427037"/>
            <a:ext cx="7056784" cy="1232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" sz="1800" dirty="0">
                <a:ea typeface="Verdana" panose="020B0604030504040204" pitchFamily="34" charset="0"/>
                <a:cs typeface="Times New Roman" panose="02020603050405020304" pitchFamily="18" charset="0"/>
              </a:rPr>
              <a:t>O principal concorrente do YAZU é o carvão. Está entre os combustíveis mais baratos e mais utilizados nas áreas suburbanas . No entanto, devido à desflorestação e às longas distâncias para obte-lo, o carvão vegetal está gradualmente a tornar-se mais caro.</a:t>
            </a:r>
            <a:endParaRPr lang="en-US" sz="1800" dirty="0"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r>
              <a:rPr lang="pt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715000" y="1637912"/>
            <a:ext cx="3429000" cy="250413"/>
          </a:xfrm>
          <a:prstGeom prst="rect">
            <a:avLst/>
          </a:prstGeom>
          <a:solidFill>
            <a:srgbClr val="4DA6A6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YAZU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715000" y="1888327"/>
            <a:ext cx="3429000" cy="2683673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  <a:p>
            <a:pPr marR="0" lvl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Limpo, seguro, ecológico, não explosivo, sem fumaça e fácil de iluminar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Melhor qualidade para as mulheres e toda a família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Contribui para um ambiente mais saudável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Oportunidade para microempresas, principalmente para mulheres nas comunidades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  <a:p>
            <a:pPr marL="12700" marR="0" lvl="0" indent="-12700" defTabSz="91440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33788" y="1616101"/>
            <a:ext cx="3481211" cy="272225"/>
          </a:xfrm>
          <a:prstGeom prst="rect">
            <a:avLst/>
          </a:prstGeom>
          <a:solidFill>
            <a:srgbClr val="4DA6A6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cs typeface="Arial" pitchFamily="34" charset="0"/>
              </a:rPr>
              <a:t>Carvão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cs typeface="Arial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2267744" y="1888327"/>
            <a:ext cx="3447256" cy="2683673"/>
          </a:xfrm>
          <a:prstGeom prst="rect">
            <a:avLst/>
          </a:prstGeom>
          <a:solidFill>
            <a:srgbClr val="FFFFFF">
              <a:lumMod val="75000"/>
            </a:srgbClr>
          </a:solidFill>
          <a:ln w="6350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91440" bIns="91440" anchor="ctr"/>
          <a:lstStyle/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Baixa eficiência energética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Sujo e inseguro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Leva tempo e esforço para acender e apagar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Baixo custo e curta vida útil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Impacta a saúde e a qualidade de vida das mulheres</a:t>
            </a:r>
          </a:p>
          <a:p>
            <a:pPr marL="12700" marR="0" lvl="0" indent="-1270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6666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t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 carvão destruiu um terço da cobertura florestal natural de África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7744" y="4614402"/>
            <a:ext cx="3447255" cy="224359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80" y="4572000"/>
            <a:ext cx="3447020" cy="22429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84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tion xmlns="6dfc6e00-eaa7-471f-8691-9b952787d5c9">Keep</Action>
    <Description_x0020_2 xmlns="6dfc6e00-eaa7-471f-8691-9b952787d5c9" xsi:nil="true"/>
    <TaxCatchAll xmlns="cfe53b65-3c36-4587-b144-e9caa3012b85"/>
    <Document_x0020_Type xmlns="6dfc6e00-eaa7-471f-8691-9b952787d5c9" xsi:nil="true"/>
    <Keywords0 xmlns="6dfc6e00-eaa7-471f-8691-9b952787d5c9" xsi:nil="true"/>
    <TaxKeywordTaxHTField xmlns="cfe53b65-3c36-4587-b144-e9caa3012b85">
      <Terms xmlns="http://schemas.microsoft.com/office/infopath/2007/PartnerControls"/>
    </TaxKeywordTaxHTField>
    <PublishingExpirationDate xmlns="http://schemas.microsoft.com/sharepoint/v3" xsi:nil="true"/>
    <Document_x0020_Date xmlns="6dfc6e00-eaa7-471f-8691-9b952787d5c9" xsi:nil="true"/>
    <PublishingStartDate xmlns="http://schemas.microsoft.com/sharepoint/v3" xsi:nil="true"/>
    <Description0 xmlns="6dfc6e00-eaa7-471f-8691-9b952787d5c9" xsi:nil="true"/>
  </documentManagement>
</p:properties>
</file>

<file path=customXml/itemProps1.xml><?xml version="1.0" encoding="utf-8"?>
<ds:datastoreItem xmlns:ds="http://schemas.openxmlformats.org/officeDocument/2006/customXml" ds:itemID="{11AAD5D5-8EAD-412F-9023-ECE22E1993FF}"/>
</file>

<file path=customXml/itemProps2.xml><?xml version="1.0" encoding="utf-8"?>
<ds:datastoreItem xmlns:ds="http://schemas.openxmlformats.org/officeDocument/2006/customXml" ds:itemID="{E3EE37B0-7C1C-48F4-98CC-A9C407F3310C}"/>
</file>

<file path=customXml/itemProps3.xml><?xml version="1.0" encoding="utf-8"?>
<ds:datastoreItem xmlns:ds="http://schemas.openxmlformats.org/officeDocument/2006/customXml" ds:itemID="{9DC13E64-1327-4729-9EE4-1E40F9F5871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</TotalTime>
  <Words>1485</Words>
  <Application>Microsoft Office PowerPoint</Application>
  <PresentationFormat>Apresentação na tela (4:3)</PresentationFormat>
  <Paragraphs>189</Paragraphs>
  <Slides>15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sobre Economias do Bioetanol</vt:lpstr>
      <vt:lpstr>Visão Geral do Negócio</vt:lpstr>
      <vt:lpstr>Apresentação do PowerPoint</vt:lpstr>
      <vt:lpstr>ORGANOGRAMA</vt:lpstr>
      <vt:lpstr>O consumidor-alvo está claramente definido </vt:lpstr>
      <vt:lpstr> Actualmente, as famílias de baixa renda utilizam carvão para cozinhar, pois não podem pagar electricidade ou gás. Apesar do seu custo relativamente baixo, o kit inicial de gás é alto e pesado, não sendo fácil seu transporte.  </vt:lpstr>
      <vt:lpstr>Apresentação do PowerPoint</vt:lpstr>
      <vt:lpstr>YAZU está focada na rentabilidade com responsabilidade social </vt:lpstr>
      <vt:lpstr>YAZU promove um ambiente mais sustentável  </vt:lpstr>
      <vt:lpstr>YAZU utiliza uma estratégia de marketing inovadora </vt:lpstr>
      <vt:lpstr>Projecções para os próximos 5 anos sobre como será o YAZU em Moçambique.</vt:lpstr>
      <vt:lpstr>Apresentação do PowerPoint</vt:lpstr>
      <vt:lpstr>Apresentação do PowerPoint</vt:lpstr>
      <vt:lpstr>Apresentação do PowerPoint</vt:lpstr>
      <vt:lpstr>Muito Obrigada! Thank You! Kanimambo!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para Investidores </dc:title>
  <dc:creator>info</dc:creator>
  <cp:lastModifiedBy>info</cp:lastModifiedBy>
  <cp:revision>110</cp:revision>
  <dcterms:created xsi:type="dcterms:W3CDTF">2023-09-12T13:07:57Z</dcterms:created>
  <dcterms:modified xsi:type="dcterms:W3CDTF">2023-09-15T12:22:13Z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TaxKeyword">
    <vt:lpwstr/>
  </property>
</Properties>
</file>