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570" r:id="rId2"/>
    <p:sldId id="544" r:id="rId3"/>
    <p:sldId id="572" r:id="rId4"/>
    <p:sldId id="577" r:id="rId5"/>
    <p:sldId id="547" r:id="rId6"/>
    <p:sldId id="549" r:id="rId7"/>
    <p:sldId id="589" r:id="rId8"/>
    <p:sldId id="586" r:id="rId9"/>
    <p:sldId id="583" r:id="rId10"/>
    <p:sldId id="584" r:id="rId11"/>
    <p:sldId id="576" r:id="rId12"/>
    <p:sldId id="550" r:id="rId13"/>
    <p:sldId id="581" r:id="rId14"/>
    <p:sldId id="582" r:id="rId15"/>
    <p:sldId id="588" r:id="rId16"/>
    <p:sldId id="571" r:id="rId17"/>
    <p:sldId id="574" r:id="rId18"/>
    <p:sldId id="558" r:id="rId19"/>
    <p:sldId id="559" r:id="rId20"/>
    <p:sldId id="562" r:id="rId21"/>
    <p:sldId id="564" r:id="rId22"/>
    <p:sldId id="565" r:id="rId23"/>
    <p:sldId id="566" r:id="rId24"/>
    <p:sldId id="552" r:id="rId25"/>
    <p:sldId id="554" r:id="rId26"/>
    <p:sldId id="553" r:id="rId27"/>
    <p:sldId id="555" r:id="rId28"/>
    <p:sldId id="556" r:id="rId29"/>
    <p:sldId id="567" r:id="rId30"/>
    <p:sldId id="568" r:id="rId31"/>
    <p:sldId id="569" r:id="rId32"/>
    <p:sldId id="590" r:id="rId33"/>
  </p:sldIdLst>
  <p:sldSz cx="12192000" cy="6858000"/>
  <p:notesSz cx="6858000" cy="9144000"/>
  <p:defaultTextStyle>
    <a:defPPr>
      <a:defRPr lang="pt-B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51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/>
    <p:restoredTop sz="94660"/>
  </p:normalViewPr>
  <p:slideViewPr>
    <p:cSldViewPr showGuides="1">
      <p:cViewPr varScale="1">
        <p:scale>
          <a:sx n="91" d="100"/>
          <a:sy n="91" d="100"/>
        </p:scale>
        <p:origin x="34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EC5D3A-6271-4302-9D0E-C351E40E9C5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4DBA26-B529-4CC7-AED2-B32FCBE30DE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76954" y="304800"/>
            <a:ext cx="8710245" cy="1723292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ctr">
              <a:defRPr sz="3200">
                <a:latin typeface="Museo 3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prstClr val="white"/>
                </a:solidFill>
                <a:latin typeface="Museo 500" panose="020000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038888-1106-46F8-8315-86926B1AA2E3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500" panose="02000000000000000000" pitchFamily="50" charset="0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500" panose="02000000000000000000" pitchFamily="50" charset="0"/>
              <a:ea typeface="+mn-ea"/>
              <a:cs typeface="+mn-cs"/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2000">
                <a:solidFill>
                  <a:srgbClr val="002060"/>
                </a:solidFill>
                <a:latin typeface="Museo 500" panose="02000000000000000000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seo 500" panose="02000000000000000000" pitchFamily="50" charset="0"/>
                <a:ea typeface="+mn-ea"/>
                <a:cs typeface="+mn-cs"/>
              </a:rPr>
              <a:t>O seu parceiro para a qualidade</a:t>
            </a:r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seo 500" panose="02000000000000000000" pitchFamily="50" charset="0"/>
              <a:ea typeface="+mn-ea"/>
              <a:cs typeface="+mn-cs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6DE2D8-5F27-422B-B86B-C2B5F43447D5}" type="slidenum"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pt-BR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F6637F-D922-42F3-B81C-415FFC6568E5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seu parceiro para a qualidade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06785A-AD02-4D79-9E3B-DE464020DAA4}" type="slidenum"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pt-B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F6637F-D922-42F3-B81C-415FFC6568E5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seu parceiro para a qualidade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06785A-AD02-4D79-9E3B-DE464020DAA4}" type="slidenum"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pt-B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614654-9286-4804-884B-07DFFCFA4F48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15/09/2023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seu parceiro para a qualidade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CE700-F50F-40E7-854D-940723904AB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Logo Nov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419100"/>
            <a:ext cx="1217612" cy="1073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DD76ED-CEBE-4ACE-BAB9-DB33694AEC06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2060"/>
                </a:solidFill>
                <a:latin typeface="Museo 300" panose="02000000000000000000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seo 300" panose="02000000000000000000" pitchFamily="50" charset="0"/>
                <a:ea typeface="+mn-ea"/>
                <a:cs typeface="+mn-cs"/>
              </a:rPr>
              <a:t>O seu parceiro para a qualidade</a:t>
            </a: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261CE-E228-446F-A666-5675345043F1}" type="slidenum"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pt-B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4"/>
          <p:cNvSpPr txBox="1"/>
          <p:nvPr/>
        </p:nvSpPr>
        <p:spPr>
          <a:xfrm>
            <a:off x="5072063" y="609600"/>
            <a:ext cx="6778625" cy="12668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pt-BR"/>
            </a:defPPr>
            <a:lvl1pPr marL="0" algn="ctr" defTabSz="914400" rtl="0" eaLnBrk="1" latinLnBrk="0" hangingPunct="1">
              <a:defRPr sz="2000" kern="1200">
                <a:solidFill>
                  <a:srgbClr val="002060"/>
                </a:solidFill>
                <a:latin typeface="Museo 500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seo 500" panose="02000000000000000000" pitchFamily="50" charset="0"/>
                <a:ea typeface="+mn-ea"/>
                <a:cs typeface="+mn-cs"/>
              </a:rPr>
              <a:t>Obrigado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seo 500" panose="02000000000000000000" pitchFamily="50" charset="0"/>
              <a:ea typeface="+mn-ea"/>
              <a:cs typeface="+mn-cs"/>
            </a:endParaRP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prstClr val="white"/>
                </a:solidFill>
                <a:latin typeface="Museo 300" panose="020000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BE73F5-98B1-4BB9-BC76-02DCA33FB462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300" panose="02000000000000000000" pitchFamily="50" charset="0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300" panose="02000000000000000000" pitchFamily="50" charset="0"/>
              <a:ea typeface="+mn-ea"/>
              <a:cs typeface="+mn-cs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solidFill>
                  <a:srgbClr val="FFFFFF"/>
                </a:solidFill>
                <a:latin typeface="Museo 300" panose="02000000000000000000" pitchFamily="50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995484-851E-4786-B1A4-A6E6FDF698C8}" type="slidenum"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300" panose="02000000000000000000" pitchFamily="50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pt-BR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seo 300" panose="02000000000000000000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2000">
                <a:solidFill>
                  <a:srgbClr val="002060"/>
                </a:solidFill>
                <a:latin typeface="Museo 500" panose="02000000000000000000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seo 500" panose="02000000000000000000" pitchFamily="50" charset="0"/>
                <a:ea typeface="+mn-ea"/>
                <a:cs typeface="+mn-cs"/>
              </a:rPr>
              <a:t>O seu parceiro para a qualidade</a:t>
            </a:r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seo 500" panose="02000000000000000000" pitchFamily="50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F6637F-D922-42F3-B81C-415FFC6568E5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seu parceiro para a qualidade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06785A-AD02-4D79-9E3B-DE464020DAA4}" type="slidenum"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pt-B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F6637F-D922-42F3-B81C-415FFC6568E5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seu parceiro para a qualidade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06785A-AD02-4D79-9E3B-DE464020DAA4}" type="slidenum"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pt-B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F6637F-D922-42F3-B81C-415FFC6568E5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seu parceiro para a qualidade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06785A-AD02-4D79-9E3B-DE464020DAA4}" type="slidenum"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pt-B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F6637F-D922-42F3-B81C-415FFC6568E5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seu parceiro para a qualidade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06785A-AD02-4D79-9E3B-DE464020DAA4}" type="slidenum"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pt-B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F6637F-D922-42F3-B81C-415FFC6568E5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seu parceiro para a qualidade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06785A-AD02-4D79-9E3B-DE464020DAA4}" type="slidenum"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pt-B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F6637F-D922-42F3-B81C-415FFC6568E5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seu parceiro para a qualidade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06785A-AD02-4D79-9E3B-DE464020DAA4}" type="slidenum"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pt-B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pt-BR" altLang="en-US" dirty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pt-BR" altLang="en-US" dirty="0"/>
              <a:t>Editar estilos de texto Mestre</a:t>
            </a:r>
          </a:p>
          <a:p>
            <a:pPr lvl="1"/>
            <a:r>
              <a:rPr lang="pt-BR" altLang="en-US" dirty="0"/>
              <a:t>Segundo nível</a:t>
            </a:r>
          </a:p>
          <a:p>
            <a:pPr lvl="2"/>
            <a:r>
              <a:rPr lang="pt-BR" altLang="en-US" dirty="0"/>
              <a:t>Terceiro nível</a:t>
            </a:r>
          </a:p>
          <a:p>
            <a:pPr lvl="3"/>
            <a:r>
              <a:rPr lang="pt-BR" altLang="en-US" dirty="0"/>
              <a:t>Quarto nível</a:t>
            </a:r>
          </a:p>
          <a:p>
            <a:pPr lvl="4"/>
            <a:r>
              <a:rPr lang="pt-BR" altLang="en-US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F6637F-D922-42F3-B81C-415FFC6568E5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seu parceiro para a qualidade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06785A-AD02-4D79-9E3B-DE464020DAA4}" type="slidenum"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pt-B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image" Target="../media/image37.png"/><Relationship Id="rId5" Type="http://schemas.openxmlformats.org/officeDocument/2006/relationships/image" Target="../media/image31.emf"/><Relationship Id="rId10" Type="http://schemas.openxmlformats.org/officeDocument/2006/relationships/image" Target="../media/image36.png"/><Relationship Id="rId4" Type="http://schemas.openxmlformats.org/officeDocument/2006/relationships/image" Target="../media/image30.emf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2"/>
          <p:cNvSpPr txBox="1">
            <a:spLocks noGrp="1"/>
          </p:cNvSpPr>
          <p:nvPr>
            <p:ph type="sldNum" sz="quarter" idx="4"/>
          </p:nvPr>
        </p:nvSpPr>
        <p:spPr>
          <a:xfrm>
            <a:off x="8610600" y="6245225"/>
            <a:ext cx="2743200" cy="365125"/>
          </a:xfrm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B2DC-4C9A-4742-B13C-FB6460FD3503}" type="slidenum">
              <a:rPr lang="pt-BR" altLang="en-US" sz="1200" kern="120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1</a:t>
            </a:fld>
            <a:endParaRPr lang="pt-BR" altLang="en-US" sz="1200" kern="1200" dirty="0">
              <a:solidFill>
                <a:srgbClr val="FFFFFF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TextBox 5"/>
          <p:cNvSpPr txBox="1"/>
          <p:nvPr/>
        </p:nvSpPr>
        <p:spPr>
          <a:xfrm>
            <a:off x="8229600" y="6426200"/>
            <a:ext cx="4038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Maputo, 05 de setembro de 2022</a:t>
            </a:r>
            <a:endParaRPr lang="en-US" altLang="en-US" sz="1800" dirty="0">
              <a:solidFill>
                <a:schemeClr val="bg1"/>
              </a:solidFill>
              <a:latin typeface="Algerian" panose="04020705040A02060702" pitchFamily="8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/>
          <p:cNvSpPr/>
          <p:nvPr/>
        </p:nvSpPr>
        <p:spPr>
          <a:xfrm>
            <a:off x="4343400" y="685800"/>
            <a:ext cx="3657600" cy="6858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1A4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Quem participa?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51A4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89" name="Picture 4" descr="See the source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52600"/>
            <a:ext cx="7315200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1066800" y="2106613"/>
            <a:ext cx="10096500" cy="4032250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>
              <a:buNone/>
            </a:pPr>
            <a:endParaRPr lang="pt-PT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3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seo 300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seo 300" panose="02000000000000000000" pitchFamily="50" charset="0"/>
                <a:ea typeface="+mn-ea"/>
                <a:cs typeface="+mn-cs"/>
              </a:rPr>
              <a:t>O seu parceiro para a qualidade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seo 300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seo 3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B2DC-4C9A-4742-B13C-FB6460FD3503}" type="slidenum">
              <a:rPr lang="pt-BR" altLang="en-US" sz="1200" kern="1200" dirty="0">
                <a:solidFill>
                  <a:srgbClr val="898989"/>
                </a:solidFill>
                <a:latin typeface="+mn-lt"/>
                <a:ea typeface="+mn-ea"/>
                <a:cs typeface="Arial" panose="020B0604020202020204" pitchFamily="34" charset="0"/>
              </a:rPr>
              <a:t>11</a:t>
            </a:fld>
            <a:endParaRPr lang="pt-BR" altLang="en-US" sz="1200" kern="1200" dirty="0">
              <a:solidFill>
                <a:srgbClr val="898989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4474233" y="2100656"/>
            <a:ext cx="3742667" cy="2133969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pt-P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MAIS DE 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1489 </a:t>
            </a:r>
            <a:r>
              <a:rPr kumimoji="0" lang="en-US" alt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NORMAS PUBLICADAS EM DIFERENTES ÁREAS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pt-P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6" name="Rounded Rectangle 18"/>
          <p:cNvSpPr/>
          <p:nvPr/>
        </p:nvSpPr>
        <p:spPr>
          <a:xfrm>
            <a:off x="1987550" y="2354263"/>
            <a:ext cx="2219325" cy="1684337"/>
          </a:xfrm>
          <a:prstGeom prst="roundRect">
            <a:avLst>
              <a:gd name="adj" fmla="val 16667"/>
            </a:avLst>
          </a:prstGeom>
          <a:solidFill>
            <a:srgbClr val="C3D69B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rgbClr val="EEECE1">
                <a:alpha val="50000"/>
              </a:srgbClr>
            </a:prstShdw>
          </a:effec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P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Alimentos, Saúde, Agro- Indústria e </a:t>
            </a:r>
            <a:r>
              <a:rPr lang="pt-PT" altLang="pt-PT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Protecção</a:t>
            </a:r>
            <a:r>
              <a:rPr lang="pt-PT" altLang="pt-P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Ambiental</a:t>
            </a:r>
            <a:endParaRPr lang="en-US" altLang="pt-PT" sz="1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17" name="Rounded Rectangle 19"/>
          <p:cNvSpPr/>
          <p:nvPr/>
        </p:nvSpPr>
        <p:spPr>
          <a:xfrm>
            <a:off x="2041525" y="4252913"/>
            <a:ext cx="2171700" cy="1854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rgbClr val="EEECE1">
                <a:alpha val="50000"/>
              </a:srgbClr>
            </a:prstShdw>
          </a:effec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P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da Qualidade, Gestão Ambiental, Segurança, Turismo, Finanças  e Normas Básicas</a:t>
            </a:r>
            <a:endParaRPr lang="en-US" altLang="pt-PT" sz="1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18" name="Rounded Rectangle 32"/>
          <p:cNvSpPr/>
          <p:nvPr/>
        </p:nvSpPr>
        <p:spPr>
          <a:xfrm>
            <a:off x="5059363" y="4419600"/>
            <a:ext cx="2720975" cy="1700213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rgbClr val="EEECE1">
                <a:alpha val="50000"/>
              </a:srgbClr>
            </a:prstShdw>
          </a:effec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P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Engenharia Mecânica, Combustíveis, Caldeiras e Recipientes Sobre-pressão e Transportes</a:t>
            </a:r>
            <a:endParaRPr lang="en-US" altLang="pt-PT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pt-PT" sz="1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ounded Rectangle 29"/>
          <p:cNvSpPr>
            <a:spLocks noChangeArrowheads="1"/>
          </p:cNvSpPr>
          <p:nvPr/>
        </p:nvSpPr>
        <p:spPr bwMode="auto">
          <a:xfrm>
            <a:off x="8377238" y="4335463"/>
            <a:ext cx="2381250" cy="18034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Engenharia Civil, Desenho Técnico, Florestas e Produtos Derivados de Madeira</a:t>
            </a:r>
            <a:endParaRPr kumimoji="0" lang="en-US" altLang="pt-PT" sz="16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pt-P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20" name="Rounded Rectangle 15"/>
          <p:cNvSpPr/>
          <p:nvPr/>
        </p:nvSpPr>
        <p:spPr>
          <a:xfrm>
            <a:off x="8377238" y="2474913"/>
            <a:ext cx="2381250" cy="1563687"/>
          </a:xfrm>
          <a:prstGeom prst="roundRect">
            <a:avLst>
              <a:gd name="adj" fmla="val 16667"/>
            </a:avLst>
          </a:prstGeom>
          <a:solidFill>
            <a:srgbClr val="FAC09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rgbClr val="EEECE1">
                <a:alpha val="50000"/>
              </a:srgbClr>
            </a:prstShdw>
          </a:effec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P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Engenharia Electrotécnica, Electrónica e Comunicações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pt-PT" sz="1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21" name="Rounded Rectangle 11"/>
          <p:cNvSpPr/>
          <p:nvPr/>
        </p:nvSpPr>
        <p:spPr>
          <a:xfrm>
            <a:off x="1295400" y="2563813"/>
            <a:ext cx="661988" cy="50482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en-US" sz="1800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432</a:t>
            </a:r>
            <a:endParaRPr lang="pt-PT" altLang="en-US" sz="1800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22" name="Rounded Rectangle 12"/>
          <p:cNvSpPr/>
          <p:nvPr/>
        </p:nvSpPr>
        <p:spPr>
          <a:xfrm>
            <a:off x="10755313" y="2668588"/>
            <a:ext cx="636587" cy="5334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en-US" sz="1800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186</a:t>
            </a:r>
            <a:endParaRPr lang="pt-PT" altLang="en-US" sz="1800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23" name="Rounded Rectangle 13"/>
          <p:cNvSpPr/>
          <p:nvPr/>
        </p:nvSpPr>
        <p:spPr>
          <a:xfrm>
            <a:off x="1295400" y="5483225"/>
            <a:ext cx="725488" cy="49212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en-US" sz="1800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220</a:t>
            </a:r>
            <a:endParaRPr lang="pt-PT" altLang="en-US" sz="1800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24" name="Rounded Rectangle 14"/>
          <p:cNvSpPr/>
          <p:nvPr/>
        </p:nvSpPr>
        <p:spPr>
          <a:xfrm>
            <a:off x="6011863" y="5614988"/>
            <a:ext cx="669925" cy="49212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en-US" sz="1800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375</a:t>
            </a:r>
            <a:endParaRPr lang="pt-PT" altLang="en-US" sz="1800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25" name="Rounded Rectangle 15"/>
          <p:cNvSpPr/>
          <p:nvPr/>
        </p:nvSpPr>
        <p:spPr>
          <a:xfrm>
            <a:off x="10771188" y="5434013"/>
            <a:ext cx="620712" cy="55245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en-US" sz="1800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276</a:t>
            </a:r>
            <a:endParaRPr lang="pt-PT" altLang="en-US" sz="1800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26" name="CaixaDeTexto 1"/>
          <p:cNvSpPr txBox="1"/>
          <p:nvPr/>
        </p:nvSpPr>
        <p:spPr>
          <a:xfrm>
            <a:off x="2743200" y="1295400"/>
            <a:ext cx="6096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t-PT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Acervo de Normas elaboradas</a:t>
            </a:r>
            <a:endParaRPr lang="pt-PT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462ABE-CBC4-44AA-86C3-BD5C413CF57D}" type="datetime1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3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seo 300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seo 300" panose="02000000000000000000" pitchFamily="50" charset="0"/>
                <a:ea typeface="+mn-ea"/>
                <a:cs typeface="+mn-cs"/>
              </a:rPr>
              <a:t>O seu parceiro para a qualidade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seo 300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seo 3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8436" name="Slide Number Placeholder 4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B2DC-4C9A-4742-B13C-FB6460FD3503}" type="slidenum">
              <a:rPr lang="pt-BR" altLang="pt-PT" sz="1200" kern="1200" dirty="0">
                <a:solidFill>
                  <a:srgbClr val="898989"/>
                </a:solidFill>
                <a:latin typeface="+mn-lt"/>
                <a:ea typeface="+mn-ea"/>
                <a:cs typeface="Arial" panose="020B0604020202020204" pitchFamily="34" charset="0"/>
              </a:rPr>
              <a:t>12</a:t>
            </a:fld>
            <a:endParaRPr lang="pt-BR" altLang="pt-PT" sz="1200" kern="1200" dirty="0">
              <a:solidFill>
                <a:srgbClr val="898989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3203575" y="53975"/>
            <a:ext cx="5940425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altLang="pt-PT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 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alt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A4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Exemplos</a:t>
            </a:r>
            <a:r>
              <a:rPr kumimoji="0" lang="en-US" alt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pt-PT" sz="3200" b="1" i="0" u="none" strike="noStrike" kern="1200" cap="none" spc="0" normalizeH="0" baseline="0" noProof="0" dirty="0">
                <a:ln>
                  <a:noFill/>
                </a:ln>
                <a:solidFill>
                  <a:srgbClr val="151A4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</a:t>
            </a:r>
            <a:r>
              <a:rPr kumimoji="0" lang="pt-PT" alt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A4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normas</a:t>
            </a:r>
            <a:endParaRPr kumimoji="0" lang="pt-PT" altLang="pt-PT" sz="3200" b="1" i="0" u="none" strike="noStrike" kern="1200" cap="none" spc="0" normalizeH="0" baseline="0" noProof="0" dirty="0">
              <a:ln>
                <a:noFill/>
              </a:ln>
              <a:solidFill>
                <a:srgbClr val="151A4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38" name="Picture 12" descr="Resultado de imagem para Imagens de blocos de construçã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381000"/>
            <a:ext cx="3122613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14" descr="Resultado de imagem para Imagens de blocos de construçã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600" y="381000"/>
            <a:ext cx="1141413" cy="88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TextBox 1"/>
          <p:cNvSpPr txBox="1"/>
          <p:nvPr/>
        </p:nvSpPr>
        <p:spPr>
          <a:xfrm>
            <a:off x="8915400" y="2895600"/>
            <a:ext cx="3122613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pt-PT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de </a:t>
            </a:r>
            <a:r>
              <a:rPr lang="pt-BR" altLang="pt-PT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produto</a:t>
            </a:r>
            <a:r>
              <a:rPr lang="pt-BR" altLang="pt-P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altLang="pt-PT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 354:2011</a:t>
            </a:r>
            <a:r>
              <a:rPr lang="pt-BR" altLang="pt-P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Blocos vazados de betão simples para alvenaria</a:t>
            </a:r>
            <a:r>
              <a:rPr lang="en-US" altLang="pt-P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PT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8441" name="Picture 9" descr="Chimoio 0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325" y="1223963"/>
            <a:ext cx="4646613" cy="2495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2" name="TextBox 4"/>
          <p:cNvSpPr txBox="1"/>
          <p:nvPr/>
        </p:nvSpPr>
        <p:spPr>
          <a:xfrm>
            <a:off x="4343400" y="2895600"/>
            <a:ext cx="30273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P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de um processo: </a:t>
            </a:r>
            <a:r>
              <a:rPr lang="en-US" altLang="pt-PT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 19:2012 </a:t>
            </a:r>
            <a:r>
              <a:rPr lang="en-US" altLang="pt-P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P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Água mineral natural - Especificaç</a:t>
            </a:r>
            <a:r>
              <a:rPr lang="en-US" altLang="pt-P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ões </a:t>
            </a:r>
            <a:endParaRPr lang="pt-PT" altLang="pt-PT" sz="14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8443" name="Picture 8" descr="Resultado de imagem para imagens de madeir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" y="1512888"/>
            <a:ext cx="3875088" cy="275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10" descr="Resultado de imagem para imagens de madeir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7300" y="3111500"/>
            <a:ext cx="1417638" cy="115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5" name="AutoShape 12" descr="Resultado de imagem para imagens de madeira"/>
          <p:cNvSpPr>
            <a:spLocks noChangeAspect="1"/>
          </p:cNvSpPr>
          <p:nvPr/>
        </p:nvSpPr>
        <p:spPr>
          <a:xfrm>
            <a:off x="155575" y="-1828800"/>
            <a:ext cx="5429250" cy="3810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PT" altLang="pt-PT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8446" name="Picture 14" descr="Resultado de imagem para imagens de madeir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75" y="1512888"/>
            <a:ext cx="1355725" cy="105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7" name="TextBox 11"/>
          <p:cNvSpPr txBox="1"/>
          <p:nvPr/>
        </p:nvSpPr>
        <p:spPr>
          <a:xfrm>
            <a:off x="92075" y="4495800"/>
            <a:ext cx="3852863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PT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de um método</a:t>
            </a:r>
            <a:r>
              <a:rPr lang="en-US" altLang="pt-P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pt-P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 569:2014 </a:t>
            </a:r>
            <a:r>
              <a:rPr lang="en-US" altLang="pt-P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Madeiras Determinação do conteúdo de humidade para ensaios físicos e mecãnicos- parte 1 </a:t>
            </a:r>
            <a:endParaRPr lang="pt-PT" altLang="pt-P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48" name="Picture 16" descr="Resultado de imagem para imagens de instalações eléctrica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3525" y="3987800"/>
            <a:ext cx="3622675" cy="226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9" name="Picture 18" descr="Resultado de imagem para imagens de instalações eléctrica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200" y="4003675"/>
            <a:ext cx="2646363" cy="1370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0" name="Picture 20" descr="Resultado de imagem para imagens de instalações eléctrica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600" y="3987800"/>
            <a:ext cx="1690688" cy="131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51" name="TextBox 12"/>
          <p:cNvSpPr txBox="1"/>
          <p:nvPr/>
        </p:nvSpPr>
        <p:spPr>
          <a:xfrm>
            <a:off x="7716838" y="5432425"/>
            <a:ext cx="3849687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PT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 de um procedimento</a:t>
            </a:r>
            <a:r>
              <a:rPr lang="en-US" altLang="pt-P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pt-P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 383-4:2014</a:t>
            </a:r>
            <a:r>
              <a:rPr lang="en-US" altLang="pt-P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Instalações eléctricas de baixa tensão – Parte 4- proteção para garantir segurança</a:t>
            </a:r>
            <a:endParaRPr lang="pt-PT" altLang="pt-P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52" name="Picture 26" descr="Resultado de imagem para imagens de instalações eléctricas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42563" y="3987800"/>
            <a:ext cx="1695450" cy="1385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1066800" y="1066800"/>
            <a:ext cx="10515600" cy="21367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438381"/>
            <a:ext cx="9113838" cy="52322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>
            <a:glow rad="63500">
              <a:srgbClr val="A5A5A5">
                <a:satMod val="175000"/>
                <a:alpha val="40000"/>
              </a:srgbClr>
            </a:glo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Lista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de Normas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Gerais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sobre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Biocombustíveis</a:t>
            </a:r>
            <a:r>
              <a:rPr kumimoji="0" lang="pt-PT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1"/>
          <p:cNvSpPr txBox="1"/>
          <p:nvPr/>
        </p:nvSpPr>
        <p:spPr>
          <a:xfrm>
            <a:off x="1787525" y="1371600"/>
            <a:ext cx="9072563" cy="4537075"/>
          </a:xfrm>
          <a:prstGeom prst="rect">
            <a:avLst/>
          </a:prstGeom>
          <a:gradFill rotWithShape="1">
            <a:gsLst>
              <a:gs pos="0">
                <a:sysClr val="window" lastClr="FFFFFF">
                  <a:tint val="93000"/>
                  <a:satMod val="150000"/>
                  <a:shade val="98000"/>
                  <a:lumMod val="102000"/>
                </a:sysClr>
              </a:gs>
              <a:gs pos="50000">
                <a:sysClr val="window" lastClr="FFFFFF">
                  <a:tint val="98000"/>
                  <a:satMod val="130000"/>
                  <a:shade val="90000"/>
                  <a:lumMod val="103000"/>
                </a:sysClr>
              </a:gs>
              <a:gs pos="100000">
                <a:sysClr val="window" lastClr="FFFFFF">
                  <a:shade val="63000"/>
                  <a:satMod val="120000"/>
                </a:sysClr>
              </a:gs>
            </a:gsLst>
            <a:lin ang="5400000" scaled="0"/>
          </a:gradFill>
          <a:ln w="12700" cap="flat" cmpd="sng" algn="ctr">
            <a:solidFill>
              <a:srgbClr val="ED7D3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0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NM 273: 2011 – </a:t>
            </a:r>
            <a:r>
              <a:rPr lang="pt-BR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Álcool etílico combustível – Determinação do teor de resíduo por – </a:t>
            </a:r>
            <a:r>
              <a:rPr lang="pt-BR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evaporação</a:t>
            </a:r>
            <a:r>
              <a:rPr kumimoji="0" lang="pt-PT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 369: 2011 – </a:t>
            </a:r>
            <a:r>
              <a:rPr lang="pt-BR" sz="2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Biodiesel – determinação de </a:t>
            </a:r>
            <a:r>
              <a:rPr lang="pt-BR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glicerina total </a:t>
            </a:r>
            <a:r>
              <a:rPr lang="pt-BR" sz="2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do total de triglicerídeos em </a:t>
            </a:r>
            <a:r>
              <a:rPr lang="pt-BR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biodiesel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0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 370: 2011 – </a:t>
            </a:r>
            <a:r>
              <a:rPr lang="pt-BR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Álcool etílico – determinação da condutividade </a:t>
            </a:r>
            <a:r>
              <a:rPr lang="pt-BR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eléctrica</a:t>
            </a:r>
            <a:endParaRPr kumimoji="0" lang="pt-PT" sz="2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0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 371: 2011 – </a:t>
            </a:r>
            <a:r>
              <a:rPr lang="pt-BR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Álcool etílico – determinação </a:t>
            </a:r>
            <a:r>
              <a:rPr lang="pt-BR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acidez total</a:t>
            </a:r>
            <a:r>
              <a:rPr kumimoji="0" lang="pt-PT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0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 372: 2011 – </a:t>
            </a:r>
            <a:r>
              <a:rPr lang="pt-BR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Biodiesel – determinação da concentração de metanol e/ou etanol por </a:t>
            </a:r>
            <a:r>
              <a:rPr lang="pt-BR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cromatografia gasosa</a:t>
            </a:r>
            <a:endParaRPr kumimoji="0" lang="pt-PT" sz="2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PT" sz="20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 373: 2011 – </a:t>
            </a:r>
            <a:r>
              <a:rPr lang="pt-PT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Biodiesel – determinação da </a:t>
            </a:r>
            <a:r>
              <a:rPr lang="pt-PT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glicerina livre</a:t>
            </a:r>
            <a:r>
              <a:rPr lang="pt-PT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monoglicerídeos, diglicerídeos, triglicerídeos </a:t>
            </a:r>
            <a:r>
              <a:rPr lang="pt-PT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glicerina </a:t>
            </a:r>
            <a:r>
              <a:rPr lang="pt-PT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por cromatografia </a:t>
            </a:r>
            <a:r>
              <a:rPr lang="pt-PT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gasosa</a:t>
            </a:r>
            <a:r>
              <a:rPr kumimoji="0" lang="pt-PT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0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 374: 2011 - </a:t>
            </a:r>
            <a:r>
              <a:rPr lang="pt-BR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Biodiesel – determinação de </a:t>
            </a:r>
            <a:r>
              <a:rPr lang="pt-BR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glicerina livre </a:t>
            </a:r>
            <a:r>
              <a:rPr lang="pt-BR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biodiesel de rícino por cromatografia </a:t>
            </a:r>
            <a:r>
              <a:rPr lang="pt-BR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gasosa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914400" y="1524000"/>
            <a:ext cx="10806113" cy="4495800"/>
          </a:xfrm>
          <a:ln/>
        </p:spPr>
        <p:txBody>
          <a:bodyPr vert="horz" wrap="square" lIns="91440" tIns="45720" rIns="91440" bIns="45720" anchor="t" anchorCtr="0"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None/>
            </a:pP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PT" alt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AprNM ASTM E 3050 – </a:t>
            </a:r>
            <a:r>
              <a:rPr lang="pt-PT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Especificação padrão para Etanol desnaturado para uso como combustível para cozinha e electrodomésticos</a:t>
            </a:r>
            <a:endParaRPr lang="pt-PT" alt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PT" alt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PN </a:t>
            </a:r>
            <a:r>
              <a:rPr lang="pt-BR" dirty="0" smtClean="0"/>
              <a:t>Etanol </a:t>
            </a:r>
            <a:r>
              <a:rPr lang="pt-BR" dirty="0"/>
              <a:t>combustível — Determinação da massa específica e do teor alcoólico por densímetro de </a:t>
            </a:r>
            <a:r>
              <a:rPr lang="pt-BR" dirty="0" smtClean="0"/>
              <a:t>vidro</a:t>
            </a:r>
            <a:r>
              <a:rPr lang="pt-PT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alt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PN </a:t>
            </a:r>
            <a:r>
              <a:rPr lang="pt-BR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Etanol </a:t>
            </a:r>
            <a:r>
              <a:rPr lang="pt-BR" altLang="en-US" dirty="0">
                <a:solidFill>
                  <a:srgbClr val="000000"/>
                </a:solidFill>
                <a:cs typeface="Arial" panose="020B0604020202020204" pitchFamily="34" charset="0"/>
              </a:rPr>
              <a:t>combustível — Determinação do teor de resíduo por </a:t>
            </a:r>
            <a:r>
              <a:rPr lang="pt-BR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evaporação</a:t>
            </a:r>
            <a:r>
              <a:rPr lang="pt-PT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r>
              <a:rPr lang="pt-PT" alt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</a:t>
            </a: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PT" alt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PNM </a:t>
            </a:r>
            <a:r>
              <a:rPr lang="pt-BR" altLang="en-US" dirty="0">
                <a:solidFill>
                  <a:srgbClr val="000000"/>
                </a:solidFill>
                <a:cs typeface="Arial" panose="020B0604020202020204" pitchFamily="34" charset="0"/>
              </a:rPr>
              <a:t>Etanol combustível — Determinação da acidez total por titulação colorimétrica</a:t>
            </a:r>
            <a:endParaRPr lang="en-US" altLang="en-US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438381"/>
            <a:ext cx="9113838" cy="1323439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>
            <a:glow rad="63500">
              <a:srgbClr val="A5A5A5">
                <a:satMod val="175000"/>
                <a:alpha val="40000"/>
              </a:srgbClr>
            </a:glo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PT" sz="4000" b="1" dirty="0" smtClean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P</a:t>
            </a:r>
            <a:r>
              <a:rPr kumimoji="0" lang="pt-PT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</a:t>
            </a:r>
            <a:r>
              <a:rPr kumimoji="0" lang="pt-PT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</a:t>
            </a:r>
            <a:r>
              <a:rPr lang="pt-PT" sz="4000" b="1" dirty="0" smtClean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Biocombustíveis a serem desenvolvidas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647700" y="1536700"/>
            <a:ext cx="10896600" cy="52451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 </a:t>
            </a:r>
            <a:r>
              <a:rPr kumimoji="1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 </a:t>
            </a:r>
            <a:r>
              <a:rPr kumimoji="1" lang="pt-B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Melhora </a:t>
            </a:r>
            <a:r>
              <a:rPr kumimoji="1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o acesso ao mercado e </a:t>
            </a:r>
            <a:r>
              <a:rPr kumimoji="1" lang="pt-B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facilita o </a:t>
            </a:r>
            <a:r>
              <a:rPr kumimoji="1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comércio</a:t>
            </a:r>
            <a:r>
              <a:rPr kumimoji="1" lang="pt-B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.</a:t>
            </a:r>
            <a:endParaRPr kumimoji="1" lang="pt-B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1" lang="pt-B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 A </a:t>
            </a:r>
            <a:r>
              <a:rPr kumimoji="1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normalização é a base para a Garantia da </a:t>
            </a:r>
            <a:r>
              <a:rPr kumimoji="1" lang="pt-B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Qualidade.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1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 Protecção da saúde e segurança </a:t>
            </a:r>
            <a:r>
              <a:rPr kumimoji="1" lang="pt-B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humana.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1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 Aumenta o índice de </a:t>
            </a:r>
            <a:r>
              <a:rPr kumimoji="1" lang="pt-B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produtividade.</a:t>
            </a:r>
            <a:endParaRPr kumimoji="1" lang="pt-B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1" lang="pt-B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 Conserva </a:t>
            </a:r>
            <a:r>
              <a:rPr kumimoji="1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as fontes de recursos </a:t>
            </a:r>
            <a:r>
              <a:rPr kumimoji="1" lang="pt-B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naturais.</a:t>
            </a:r>
            <a:endParaRPr kumimoji="1" lang="pt-B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1" lang="pt-B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 Minimiza </a:t>
            </a:r>
            <a:r>
              <a:rPr kumimoji="1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o </a:t>
            </a:r>
            <a:r>
              <a:rPr kumimoji="1" lang="pt-B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desperdício.</a:t>
            </a:r>
            <a:endParaRPr kumimoji="1" lang="pt-B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1" lang="pt-B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 Ajuda </a:t>
            </a:r>
            <a:r>
              <a:rPr kumimoji="1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na transferência de </a:t>
            </a:r>
            <a:r>
              <a:rPr kumimoji="1" lang="pt-B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tecnologia.</a:t>
            </a:r>
            <a:endParaRPr kumimoji="1" lang="pt-B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1" lang="pt-B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 Facilita </a:t>
            </a:r>
            <a:r>
              <a:rPr kumimoji="1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o comércio nacional e </a:t>
            </a:r>
            <a:r>
              <a:rPr kumimoji="1" lang="pt-B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internacional.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1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 Eliminação das barreiras </a:t>
            </a:r>
            <a:r>
              <a:rPr kumimoji="1" lang="pt-B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técnicas ao comércio.</a:t>
            </a:r>
            <a:endParaRPr kumimoji="1" lang="pt-B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endParaRPr kumimoji="1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endParaRPr kumimoji="1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endParaRPr kumimoji="1" lang="pt-PT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1" lang="pt-PT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1" lang="pt-PT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1" lang="pt-PT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tângulo: Cantos Arredondados 2"/>
          <p:cNvSpPr/>
          <p:nvPr/>
        </p:nvSpPr>
        <p:spPr>
          <a:xfrm>
            <a:off x="3048000" y="559469"/>
            <a:ext cx="6477000" cy="6858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1A4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Importância da Normalização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51A4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1390" y="304800"/>
            <a:ext cx="4876800" cy="1219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Formação</a:t>
            </a:r>
            <a:r>
              <a:rPr kumimoji="0" lang="pt-PT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509" name="Rectangle 3"/>
          <p:cNvSpPr txBox="1">
            <a:spLocks noChangeArrowheads="1"/>
          </p:cNvSpPr>
          <p:nvPr/>
        </p:nvSpPr>
        <p:spPr bwMode="auto">
          <a:xfrm>
            <a:off x="914400" y="1524000"/>
            <a:ext cx="107092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defRPr/>
            </a:pPr>
            <a:endParaRPr kumimoji="0" lang="pt-PT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9BD5"/>
              </a:buClr>
              <a:buSzPct val="80000"/>
              <a:buFontTx/>
              <a:buNone/>
              <a:defRPr/>
            </a:pPr>
            <a:r>
              <a:rPr kumimoji="0" lang="pt-PT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INNOQ, IP ministra acções formativas em diferentes áreas:</a:t>
            </a:r>
            <a:endParaRPr kumimoji="0" lang="pt-PT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Sistemas de Gestão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NM ISO 9001, 14001, 45001 e 22000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pt-PT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Auditorias internas</a:t>
            </a:r>
            <a:r>
              <a:rPr kumimoji="0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Elaboração de planos da qualidade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Verificação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 </a:t>
            </a:r>
            <a:r>
              <a:rPr kumimoji="0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calibração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kumimoji="0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instrumentos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kumimoji="0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medição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defRPr/>
            </a:pPr>
            <a:endParaRPr kumimoji="0" lang="pt-PT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58" name="Espaço Reservado para Número de Slide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B2DC-4C9A-4742-B13C-FB6460FD3503}" type="slidenum">
              <a:rPr lang="pt-BR" altLang="en-US" sz="1200" kern="1200" dirty="0">
                <a:solidFill>
                  <a:srgbClr val="898989"/>
                </a:solidFill>
                <a:latin typeface="+mn-lt"/>
                <a:ea typeface="+mn-ea"/>
                <a:cs typeface="Arial" panose="020B0604020202020204" pitchFamily="34" charset="0"/>
              </a:rPr>
              <a:t>16</a:t>
            </a:fld>
            <a:endParaRPr lang="pt-BR" altLang="en-US" sz="1200" kern="1200" dirty="0">
              <a:solidFill>
                <a:srgbClr val="898989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Espaço Reservado para Rodapé 1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2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seu parceiro para a qualidade</a:t>
            </a:r>
            <a:endParaRPr lang="pt-BR" altLang="en-US" sz="1200" kern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Espaço Reservado para Data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461E-1D50-44BC-9641-45144520F79E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10972800" cy="4419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ISO</a:t>
            </a: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Organização Internacional de Normalização;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OIML</a:t>
            </a: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Organização Internacional de Metrologia Legal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SADC </a:t>
            </a: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SQAM </a:t>
            </a:r>
            <a:r>
              <a:rPr kumimoji="1" lang="pt-P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Organismo Regional que coordena as actividades de Normalização, Garantia da  Qualidade, Acreditação e Metrologia  da  SADC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Ponto de Inquérito 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 de notificação de regulamentos técnicos para </a:t>
            </a: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acordo da OMC (Organização Mundial do Comércio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);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9" name="Rectangle 1"/>
          <p:cNvSpPr/>
          <p:nvPr/>
        </p:nvSpPr>
        <p:spPr>
          <a:xfrm>
            <a:off x="1828800" y="641350"/>
            <a:ext cx="64008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pt-PT" altLang="en-US" sz="3200" b="1" dirty="0">
                <a:solidFill>
                  <a:srgbClr val="151A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Principais</a:t>
            </a:r>
            <a:r>
              <a:rPr lang="en-US" altLang="en-US" sz="3200" b="1" dirty="0">
                <a:solidFill>
                  <a:srgbClr val="151A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PT" altLang="en-US" sz="3200" b="1" dirty="0">
                <a:solidFill>
                  <a:srgbClr val="151A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Afiliações</a:t>
            </a:r>
            <a:r>
              <a:rPr lang="en-US" altLang="en-US" sz="3200" b="1" dirty="0">
                <a:solidFill>
                  <a:srgbClr val="151A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Internacionais e Regionais</a:t>
            </a:r>
            <a:endParaRPr lang="pt-PT" altLang="en-US" sz="3200" b="1" dirty="0">
              <a:solidFill>
                <a:srgbClr val="151A4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1143000" y="1600200"/>
            <a:ext cx="10515600" cy="21367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METROLOGIA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1245705" y="1683027"/>
            <a:ext cx="10787269" cy="4855886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Calibri" panose="020F0502020204030204"/>
              <a:cs typeface="Times New Roman" panose="02020603050405020304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Metrologia</a:t>
            </a: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é a ciência das medições e suas aplicações. </a:t>
            </a:r>
          </a:p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1" name="CaixaDeTexto 2"/>
          <p:cNvSpPr txBox="1"/>
          <p:nvPr/>
        </p:nvSpPr>
        <p:spPr>
          <a:xfrm>
            <a:off x="1905000" y="914400"/>
            <a:ext cx="7772400" cy="479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pt-BR" altLang="en-US" b="1" dirty="0">
                <a:solidFill>
                  <a:srgbClr val="151A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é Metrologia? </a:t>
            </a:r>
            <a:endParaRPr lang="pt-BR" altLang="en-US" b="1" dirty="0">
              <a:solidFill>
                <a:srgbClr val="151A4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0" y="1855788"/>
            <a:ext cx="4560888" cy="3506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B2DC-4C9A-4742-B13C-FB6460FD3503}" type="slidenum">
              <a:rPr lang="pt-BR" altLang="en-US" sz="1200" kern="1200" dirty="0">
                <a:solidFill>
                  <a:srgbClr val="898989"/>
                </a:solidFill>
                <a:latin typeface="+mn-lt"/>
                <a:ea typeface="+mn-ea"/>
                <a:cs typeface="Arial" panose="020B0604020202020204" pitchFamily="34" charset="0"/>
              </a:rPr>
              <a:t>19</a:t>
            </a:fld>
            <a:endParaRPr lang="pt-BR" altLang="en-US" sz="1200" kern="1200" dirty="0">
              <a:solidFill>
                <a:srgbClr val="898989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4" name="Espaço Reservado para Rodapé 3"/>
          <p:cNvSpPr txBox="1">
            <a:spLocks noGrp="1"/>
          </p:cNvSpPr>
          <p:nvPr>
            <p:ph type="ftr" sz="quarter" idx="3"/>
          </p:nvPr>
        </p:nvSpPr>
        <p:spPr>
          <a:xfrm>
            <a:off x="4038600" y="6538913"/>
            <a:ext cx="4071938" cy="182562"/>
          </a:xfrm>
          <a:noFill/>
          <a:ln>
            <a:noFill/>
          </a:ln>
        </p:spPr>
        <p:txBody>
          <a:bodyPr anchor="ctr" anchorCtr="0"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2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seu parceiro para a qualidade</a:t>
            </a:r>
            <a:endParaRPr lang="pt-BR" altLang="en-US" sz="1200" kern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762000" y="2130425"/>
            <a:ext cx="10896600" cy="42703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Criação do INNOQ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Pilares do INNOQ</a:t>
            </a:r>
          </a:p>
          <a:p>
            <a:pPr marL="62865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Normalização</a:t>
            </a:r>
          </a:p>
          <a:p>
            <a:pPr marL="62865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Metrologia</a:t>
            </a:r>
          </a:p>
          <a:p>
            <a:pPr marL="62865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Certificação </a:t>
            </a:r>
          </a:p>
          <a:p>
            <a:pPr marL="62865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Ensaios e inspecção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1" lang="pt-PT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Formação</a:t>
            </a:r>
            <a:endParaRPr kumimoji="1" lang="pt-PT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Afiliações</a:t>
            </a:r>
            <a:endParaRPr kumimoji="1" lang="pt-PT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tângulo: Cantos Arredondados 2"/>
          <p:cNvSpPr/>
          <p:nvPr/>
        </p:nvSpPr>
        <p:spPr>
          <a:xfrm>
            <a:off x="2300288" y="718458"/>
            <a:ext cx="8382000" cy="6858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1A4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Estrutura da apresentação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1A4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198" name="Rectangle 2"/>
          <p:cNvSpPr/>
          <p:nvPr/>
        </p:nvSpPr>
        <p:spPr>
          <a:xfrm>
            <a:off x="2786063" y="685800"/>
            <a:ext cx="37052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151A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151A4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8875" y="2879725"/>
            <a:ext cx="9315450" cy="33686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228600" marR="0" lvl="0" indent="-228600" algn="just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Calibração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Metrologia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Industrial; 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Verificação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Metrologia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Legal ;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Fiscalização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Metrologia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Legal ;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75" name="Slide Number Placeholder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B2DC-4C9A-4742-B13C-FB6460FD3503}" type="slidenum">
              <a:rPr lang="pt-BR" altLang="en-US" sz="1200" kern="1200" dirty="0">
                <a:solidFill>
                  <a:srgbClr val="898989"/>
                </a:solidFill>
                <a:latin typeface="+mn-lt"/>
                <a:ea typeface="+mn-ea"/>
                <a:cs typeface="Arial" panose="020B0604020202020204" pitchFamily="34" charset="0"/>
              </a:rPr>
              <a:t>20</a:t>
            </a:fld>
            <a:endParaRPr lang="pt-BR" altLang="en-US" sz="1200" kern="1200" dirty="0">
              <a:solidFill>
                <a:srgbClr val="898989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Rectangle 3"/>
          <p:cNvSpPr/>
          <p:nvPr/>
        </p:nvSpPr>
        <p:spPr>
          <a:xfrm>
            <a:off x="990600" y="1447800"/>
            <a:ext cx="9963150" cy="479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-228600" algn="ctr">
              <a:spcBef>
                <a:spcPct val="0"/>
              </a:spcBef>
              <a:buFontTx/>
              <a:buNone/>
            </a:pPr>
            <a:r>
              <a:rPr lang="pt-PT" altLang="en-US" b="1" dirty="0">
                <a:solidFill>
                  <a:srgbClr val="151A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 desenvolvidas pela Divisão de Metrologia</a:t>
            </a:r>
            <a:endParaRPr lang="pt-PT" altLang="en-US" b="1" dirty="0">
              <a:solidFill>
                <a:srgbClr val="151A4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7" name="Espaço Reservado para Rodapé 3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2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seu parceiro para a qualidade</a:t>
            </a:r>
            <a:endParaRPr lang="pt-BR" altLang="en-US" sz="1200" kern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4"/>
          <p:cNvSpPr txBox="1"/>
          <p:nvPr/>
        </p:nvSpPr>
        <p:spPr>
          <a:xfrm>
            <a:off x="2163763" y="922338"/>
            <a:ext cx="7869237" cy="479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-228600" algn="ctr">
              <a:spcBef>
                <a:spcPct val="0"/>
              </a:spcBef>
              <a:buFontTx/>
              <a:buNone/>
            </a:pPr>
            <a:r>
              <a:rPr lang="pt-PT" altLang="en-US" b="1" dirty="0">
                <a:solidFill>
                  <a:srgbClr val="151A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Áreas da Metrologia em actividade no INNOQ, IP</a:t>
            </a:r>
            <a:endParaRPr lang="pt-PT" altLang="en-US" b="1" dirty="0">
              <a:solidFill>
                <a:srgbClr val="151A4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99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B2DC-4C9A-4742-B13C-FB6460FD3503}" type="slidenum">
              <a:rPr lang="pt-BR" altLang="en-US" sz="1200" kern="1200" dirty="0">
                <a:solidFill>
                  <a:srgbClr val="898989"/>
                </a:solidFill>
                <a:latin typeface="+mn-lt"/>
                <a:ea typeface="+mn-ea"/>
                <a:cs typeface="Arial" panose="020B0604020202020204" pitchFamily="34" charset="0"/>
              </a:rPr>
              <a:t>21</a:t>
            </a:fld>
            <a:endParaRPr lang="pt-BR" altLang="en-US" sz="1200" kern="1200" dirty="0">
              <a:solidFill>
                <a:srgbClr val="898989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2222500"/>
            <a:ext cx="3105150" cy="209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13" y="2136775"/>
            <a:ext cx="2214562" cy="1998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275" y="4835525"/>
            <a:ext cx="1371600" cy="202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2763" y="4365625"/>
            <a:ext cx="2787650" cy="183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5850" y="4675188"/>
            <a:ext cx="4041775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5" name="TextBox 12"/>
          <p:cNvSpPr txBox="1"/>
          <p:nvPr/>
        </p:nvSpPr>
        <p:spPr>
          <a:xfrm>
            <a:off x="520700" y="1900238"/>
            <a:ext cx="18256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9706" name="TextBox 7"/>
          <p:cNvSpPr txBox="1"/>
          <p:nvPr/>
        </p:nvSpPr>
        <p:spPr>
          <a:xfrm>
            <a:off x="1854200" y="4559300"/>
            <a:ext cx="19970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7" name="TextBox 9"/>
          <p:cNvSpPr txBox="1"/>
          <p:nvPr/>
        </p:nvSpPr>
        <p:spPr>
          <a:xfrm>
            <a:off x="4827588" y="4314825"/>
            <a:ext cx="29337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8" name="TextBox 10"/>
          <p:cNvSpPr txBox="1"/>
          <p:nvPr/>
        </p:nvSpPr>
        <p:spPr>
          <a:xfrm>
            <a:off x="6272213" y="1790700"/>
            <a:ext cx="199548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pt-PT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9" name="TextBox 11"/>
          <p:cNvSpPr txBox="1"/>
          <p:nvPr/>
        </p:nvSpPr>
        <p:spPr>
          <a:xfrm>
            <a:off x="9402763" y="3983038"/>
            <a:ext cx="21637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100000"/>
              </a:lnSpc>
              <a:spcBef>
                <a:spcPct val="0"/>
              </a:spcBef>
            </a:pPr>
            <a:r>
              <a:rPr lang="pt-PT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Dimensional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10" name="TextBox 13"/>
          <p:cNvSpPr txBox="1"/>
          <p:nvPr/>
        </p:nvSpPr>
        <p:spPr>
          <a:xfrm>
            <a:off x="10355263" y="1974850"/>
            <a:ext cx="18351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100000"/>
              </a:lnSpc>
              <a:spcBef>
                <a:spcPct val="0"/>
              </a:spcBef>
            </a:pPr>
            <a:r>
              <a:rPr lang="pt-PT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Eléctrica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711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6163" y="1828800"/>
            <a:ext cx="1689100" cy="2005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4881563"/>
            <a:ext cx="2606675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Content Placeholder 1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175" y="4648200"/>
            <a:ext cx="1968500" cy="1985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88" y="4387850"/>
            <a:ext cx="2740025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763" y="4552950"/>
            <a:ext cx="1565275" cy="1325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5963" y="2505075"/>
            <a:ext cx="2682875" cy="180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850" y="4848225"/>
            <a:ext cx="2220913" cy="177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9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1000" y="925513"/>
            <a:ext cx="2693988" cy="143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0" name="Slide Number Placeholder 4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B2DC-4C9A-4742-B13C-FB6460FD3503}" type="slidenum">
              <a:rPr lang="pt-BR" altLang="en-US" sz="1200" kern="1200" dirty="0">
                <a:solidFill>
                  <a:srgbClr val="898989"/>
                </a:solidFill>
                <a:latin typeface="+mn-lt"/>
                <a:ea typeface="+mn-ea"/>
                <a:cs typeface="Arial" panose="020B0604020202020204" pitchFamily="34" charset="0"/>
              </a:rPr>
              <a:t>22</a:t>
            </a:fld>
            <a:endParaRPr lang="pt-BR" altLang="en-US" sz="1200" kern="1200" dirty="0">
              <a:solidFill>
                <a:srgbClr val="898989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1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3013" y="2643188"/>
            <a:ext cx="1912937" cy="178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2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6725" y="2282825"/>
            <a:ext cx="2417763" cy="2417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175" y="1825625"/>
            <a:ext cx="3595688" cy="239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4" name="CaixaDeTexto 14"/>
          <p:cNvSpPr txBox="1"/>
          <p:nvPr/>
        </p:nvSpPr>
        <p:spPr>
          <a:xfrm>
            <a:off x="2055813" y="657225"/>
            <a:ext cx="7119937" cy="479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pt-BR" altLang="en-US" b="1" dirty="0">
                <a:solidFill>
                  <a:srgbClr val="151A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Instrumentos</a:t>
            </a:r>
            <a:r>
              <a:rPr lang="pt-BR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b="1" dirty="0">
                <a:solidFill>
                  <a:srgbClr val="151A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sujeitos a calibração </a:t>
            </a:r>
            <a:endParaRPr lang="pt-BR" altLang="en-US" b="1" dirty="0">
              <a:solidFill>
                <a:srgbClr val="151A4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1784350"/>
            <a:ext cx="3913188" cy="150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75" y="2636838"/>
            <a:ext cx="261302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775" y="4484688"/>
            <a:ext cx="3994150" cy="2373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2009775" y="717550"/>
            <a:ext cx="8255000" cy="86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indent="-228600" algn="ctr" defTabSz="91440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kumimoji="0" lang="pt-BR" sz="2800" b="1" kern="1200" cap="none" spc="0" normalizeH="0" baseline="0" noProof="0" dirty="0">
                <a:solidFill>
                  <a:srgbClr val="151A4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Instrumentos</a:t>
            </a:r>
            <a:r>
              <a:rPr kumimoji="0" lang="pt-BR" sz="2800" b="1" kern="1200" cap="none" spc="0" normalizeH="0" baseline="0" noProof="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sz="2800" b="1" kern="1200" cap="none" spc="0" normalizeH="0" baseline="0" noProof="0" dirty="0">
                <a:solidFill>
                  <a:srgbClr val="151A4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sujeitos ao controlo metrológico </a:t>
            </a:r>
          </a:p>
          <a:p>
            <a:pPr marL="228600" marR="0" indent="-228600" algn="ctr" defTabSz="914400">
              <a:lnSpc>
                <a:spcPct val="90000"/>
              </a:lnSpc>
              <a:buClrTx/>
              <a:buSzTx/>
              <a:buFontTx/>
              <a:buNone/>
              <a:defRPr/>
            </a:pPr>
            <a:endParaRPr kumimoji="0" lang="en-US" sz="2800" b="1" kern="1200" cap="none" spc="0" normalizeH="0" baseline="0" noProof="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0" name="Slide Number Placeholder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B2DC-4C9A-4742-B13C-FB6460FD3503}" type="slidenum">
              <a:rPr lang="pt-BR" altLang="en-US" sz="1200" kern="1200" dirty="0">
                <a:solidFill>
                  <a:srgbClr val="898989"/>
                </a:solidFill>
                <a:latin typeface="+mn-lt"/>
                <a:ea typeface="+mn-ea"/>
                <a:cs typeface="Arial" panose="020B0604020202020204" pitchFamily="34" charset="0"/>
              </a:rPr>
              <a:t>23</a:t>
            </a:fld>
            <a:endParaRPr lang="pt-BR" altLang="en-US" sz="1200" kern="1200" dirty="0">
              <a:solidFill>
                <a:srgbClr val="898989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CaixaDeTexto 5"/>
          <p:cNvSpPr txBox="1"/>
          <p:nvPr/>
        </p:nvSpPr>
        <p:spPr>
          <a:xfrm>
            <a:off x="5899150" y="1377950"/>
            <a:ext cx="404018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>
              <a:lnSpc>
                <a:spcPct val="100000"/>
              </a:lnSpc>
              <a:spcBef>
                <a:spcPct val="0"/>
              </a:spcBef>
            </a:pPr>
            <a:r>
              <a:rPr lang="pt-PT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Termómetros Clínicos </a:t>
            </a:r>
            <a:endParaRPr lang="pt-PT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2" name="CaixaDeTexto 6"/>
          <p:cNvSpPr txBox="1"/>
          <p:nvPr/>
        </p:nvSpPr>
        <p:spPr>
          <a:xfrm>
            <a:off x="127000" y="1609725"/>
            <a:ext cx="26543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>
              <a:lnSpc>
                <a:spcPct val="100000"/>
              </a:lnSpc>
              <a:spcBef>
                <a:spcPct val="0"/>
              </a:spcBef>
            </a:pPr>
            <a:r>
              <a:rPr lang="pt-PT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Pesos e balanças </a:t>
            </a:r>
            <a:endParaRPr lang="pt-PT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3" name="CaixaDeTexto 7"/>
          <p:cNvSpPr txBox="1"/>
          <p:nvPr/>
        </p:nvSpPr>
        <p:spPr>
          <a:xfrm>
            <a:off x="3413125" y="2014538"/>
            <a:ext cx="27749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>
              <a:lnSpc>
                <a:spcPct val="100000"/>
              </a:lnSpc>
              <a:spcBef>
                <a:spcPct val="0"/>
              </a:spcBef>
            </a:pPr>
            <a:r>
              <a:rPr lang="pt-PT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Fita métrica e metros</a:t>
            </a:r>
            <a:endParaRPr lang="pt-PT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4" name="Rectângulo 8"/>
          <p:cNvSpPr/>
          <p:nvPr/>
        </p:nvSpPr>
        <p:spPr>
          <a:xfrm>
            <a:off x="4168775" y="4108450"/>
            <a:ext cx="3316288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/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Produtos Pré-medidos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755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50" y="2436813"/>
            <a:ext cx="1947863" cy="191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50" y="4800600"/>
            <a:ext cx="3524250" cy="2011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7" name="CaixaDeTexto 9"/>
          <p:cNvSpPr txBox="1"/>
          <p:nvPr/>
        </p:nvSpPr>
        <p:spPr>
          <a:xfrm>
            <a:off x="46038" y="4467225"/>
            <a:ext cx="369728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>
              <a:lnSpc>
                <a:spcPct val="100000"/>
              </a:lnSpc>
              <a:spcBef>
                <a:spcPct val="0"/>
              </a:spcBef>
            </a:pPr>
            <a:r>
              <a:rPr lang="pt-PT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Bombas de combustível </a:t>
            </a:r>
            <a:endParaRPr lang="pt-PT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8" name="CaixaDeTexto 10"/>
          <p:cNvSpPr txBox="1"/>
          <p:nvPr/>
        </p:nvSpPr>
        <p:spPr>
          <a:xfrm>
            <a:off x="9955213" y="2165350"/>
            <a:ext cx="239553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Esfigmomanómetros</a:t>
            </a:r>
            <a:r>
              <a:rPr lang="pt-PT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altLang="en-US" sz="1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9" name="CaixaDeTexto 12"/>
          <p:cNvSpPr txBox="1"/>
          <p:nvPr/>
        </p:nvSpPr>
        <p:spPr>
          <a:xfrm>
            <a:off x="8499475" y="3798888"/>
            <a:ext cx="33861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>
              <a:lnSpc>
                <a:spcPct val="100000"/>
              </a:lnSpc>
              <a:spcBef>
                <a:spcPct val="0"/>
              </a:spcBef>
            </a:pPr>
            <a:r>
              <a:rPr lang="pt-PT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Básculas</a:t>
            </a:r>
            <a:r>
              <a:rPr lang="pt-PT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alt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760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7900" y="4275138"/>
            <a:ext cx="2409825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75" y="2014538"/>
            <a:ext cx="3289300" cy="226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1143000" y="1600200"/>
            <a:ext cx="10515600" cy="21367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CERTIFICAÇÃO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52763" y="1501775"/>
            <a:ext cx="5113338" cy="5205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Tx/>
              <a:buNone/>
              <a:defRPr/>
            </a:pP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 panose="020B0704020202020204" pitchFamily="34" charset="0"/>
              <a:ea typeface="+mn-ea"/>
              <a:cs typeface="Arial Bold" panose="020B07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Tx/>
              <a:buNone/>
              <a:defRPr/>
            </a:pP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Procedimento pelo qual uma terceira parte dá garantia por escrito, de que um Sistema, Serviço ou Produto cumprem com os requisitos especificados nas normas.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defRPr/>
            </a:pP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4" name="Right Arrow 10"/>
          <p:cNvSpPr>
            <a:spLocks noGrp="1" noChangeArrowheads="1"/>
          </p:cNvSpPr>
          <p:nvPr>
            <p:ph idx="1"/>
          </p:nvPr>
        </p:nvSpPr>
        <p:spPr bwMode="auto">
          <a:xfrm>
            <a:off x="492873" y="2716233"/>
            <a:ext cx="2473611" cy="1908929"/>
          </a:xfrm>
          <a:prstGeom prst="rightArrow">
            <a:avLst>
              <a:gd name="adj1" fmla="val 50000"/>
              <a:gd name="adj2" fmla="val 4998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PT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QUE É?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249381" y="1260763"/>
            <a:ext cx="9739745" cy="73154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801" name="Picture 4" descr="Resultado de imagem para certificaçã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525" y="2006600"/>
            <a:ext cx="3681413" cy="332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2" name="Espaço Reservado para Número de Slide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B2DC-4C9A-4742-B13C-FB6460FD3503}" type="slidenum">
              <a:rPr lang="pt-BR" altLang="en-US" sz="1200" kern="1200" dirty="0">
                <a:solidFill>
                  <a:srgbClr val="898989"/>
                </a:solidFill>
                <a:latin typeface="+mn-lt"/>
                <a:ea typeface="+mn-ea"/>
                <a:cs typeface="Arial" panose="020B0604020202020204" pitchFamily="34" charset="0"/>
              </a:rPr>
              <a:t>25</a:t>
            </a:fld>
            <a:endParaRPr lang="pt-BR" altLang="en-US" sz="1200" kern="1200" dirty="0">
              <a:solidFill>
                <a:srgbClr val="898989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3" name="Espaço Reservado para Rodapé 1"/>
          <p:cNvSpPr txBox="1">
            <a:spLocks noGrp="1"/>
          </p:cNvSpPr>
          <p:nvPr>
            <p:ph type="ftr" sz="quarter" idx="3"/>
          </p:nvPr>
        </p:nvSpPr>
        <p:spPr>
          <a:xfrm>
            <a:off x="3330575" y="6435725"/>
            <a:ext cx="4114800" cy="365125"/>
          </a:xfrm>
          <a:noFill/>
          <a:ln>
            <a:noFill/>
          </a:ln>
        </p:spPr>
        <p:txBody>
          <a:bodyPr anchor="ctr" anchorCtr="0"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2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seu parceiro para a qualidade</a:t>
            </a:r>
            <a:endParaRPr lang="pt-BR" altLang="en-US" sz="1200" kern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Espaço Reservado para Data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4145C8-ACCA-483B-A261-93C666190007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10"/>
          <p:cNvSpPr/>
          <p:nvPr/>
        </p:nvSpPr>
        <p:spPr bwMode="auto">
          <a:xfrm>
            <a:off x="235132" y="2411689"/>
            <a:ext cx="3117668" cy="1564304"/>
          </a:xfrm>
          <a:prstGeom prst="rightArrow">
            <a:avLst/>
          </a:prstGeom>
          <a:solidFill>
            <a:srgbClr val="C00000"/>
          </a:solidFill>
          <a:ln>
            <a:noFill/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Certificação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78325" y="1593850"/>
            <a:ext cx="7099300" cy="450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Implementar e Certificar Sistemas de Gestão é uma decisão estratégica para responder as necessidades do Desenvolvimento Sustentável e da Competitividade das Organizações em mercados mais exigentes e concorrenciais.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defRPr/>
            </a:pPr>
            <a:endParaRPr kumimoji="0" lang="pt-PT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anose="020B0604020202020204"/>
            </a:endParaRPr>
          </a:p>
        </p:txBody>
      </p:sp>
      <p:grpSp>
        <p:nvGrpSpPr>
          <p:cNvPr id="34822" name="Group 6"/>
          <p:cNvGrpSpPr/>
          <p:nvPr/>
        </p:nvGrpSpPr>
        <p:grpSpPr>
          <a:xfrm>
            <a:off x="1290638" y="4149725"/>
            <a:ext cx="2530475" cy="2541588"/>
            <a:chOff x="529357" y="4149080"/>
            <a:chExt cx="2530475" cy="2541587"/>
          </a:xfrm>
        </p:grpSpPr>
        <p:pic>
          <p:nvPicPr>
            <p:cNvPr id="34829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357" y="4149080"/>
              <a:ext cx="2530475" cy="25415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Rectangle 8"/>
            <p:cNvSpPr/>
            <p:nvPr/>
          </p:nvSpPr>
          <p:spPr bwMode="auto">
            <a:xfrm rot="784487">
              <a:off x="1762501" y="5035631"/>
              <a:ext cx="361587" cy="66754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vert27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ISO 9001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52961" y="1567284"/>
            <a:ext cx="5831110" cy="3377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151A4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 quê…..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51A4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826" name="Espaço Reservado para Número de Slide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B2DC-4C9A-4742-B13C-FB6460FD3503}" type="slidenum">
              <a:rPr lang="pt-BR" altLang="en-US" sz="1200" kern="1200" dirty="0">
                <a:solidFill>
                  <a:srgbClr val="898989"/>
                </a:solidFill>
                <a:latin typeface="+mn-lt"/>
                <a:ea typeface="+mn-ea"/>
                <a:cs typeface="Arial" panose="020B0604020202020204" pitchFamily="34" charset="0"/>
              </a:rPr>
              <a:t>26</a:t>
            </a:fld>
            <a:endParaRPr lang="pt-BR" altLang="en-US" sz="1200" kern="1200" dirty="0">
              <a:solidFill>
                <a:srgbClr val="898989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7" name="Espaço Reservado para Rodapé 1"/>
          <p:cNvSpPr txBox="1">
            <a:spLocks noGrp="1"/>
          </p:cNvSpPr>
          <p:nvPr>
            <p:ph type="ftr" sz="quarter" idx="3"/>
          </p:nvPr>
        </p:nvSpPr>
        <p:spPr>
          <a:xfrm>
            <a:off x="3821113" y="6338888"/>
            <a:ext cx="3359150" cy="352425"/>
          </a:xfrm>
          <a:noFill/>
          <a:ln>
            <a:noFill/>
          </a:ln>
        </p:spPr>
        <p:txBody>
          <a:bodyPr anchor="ctr" anchorCtr="0"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2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seu parceiro para a qualidade</a:t>
            </a:r>
            <a:endParaRPr lang="pt-BR" altLang="en-US" sz="1200" kern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Espaço Reservado para Data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764212-268E-4D46-B3F4-E32FE92AEE5A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/>
          <p:nvPr/>
        </p:nvSpPr>
        <p:spPr>
          <a:xfrm>
            <a:off x="1591613" y="869826"/>
            <a:ext cx="7018987" cy="3985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151A4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Tipos de certificação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51A4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845" name="Espaço Reservado para Número de Slide 4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B2DC-4C9A-4742-B13C-FB6460FD3503}" type="slidenum">
              <a:rPr lang="pt-BR" altLang="en-US" sz="1200" kern="1200" dirty="0">
                <a:solidFill>
                  <a:srgbClr val="898989"/>
                </a:solidFill>
                <a:latin typeface="+mn-lt"/>
                <a:ea typeface="+mn-ea"/>
                <a:cs typeface="Arial" panose="020B0604020202020204" pitchFamily="34" charset="0"/>
              </a:rPr>
              <a:t>27</a:t>
            </a:fld>
            <a:endParaRPr lang="pt-BR" altLang="en-US" sz="1200" kern="1200" dirty="0">
              <a:solidFill>
                <a:srgbClr val="898989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6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549650" y="6432550"/>
            <a:ext cx="4114800" cy="230188"/>
          </a:xfrm>
          <a:noFill/>
          <a:ln>
            <a:noFill/>
          </a:ln>
        </p:spPr>
        <p:txBody>
          <a:bodyPr anchor="ctr" anchorCtr="0"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2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seu parceiro para a qualidade</a:t>
            </a:r>
            <a:endParaRPr lang="pt-BR" altLang="en-US" sz="1200" kern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09800" y="1774825"/>
            <a:ext cx="1830388" cy="1108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Sistemas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Gestão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209800" y="3451225"/>
            <a:ext cx="1828800" cy="1108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Produtos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209800" y="5057775"/>
            <a:ext cx="1828800" cy="1106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Serviços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eta: para a Direita 6"/>
          <p:cNvSpPr/>
          <p:nvPr/>
        </p:nvSpPr>
        <p:spPr>
          <a:xfrm>
            <a:off x="4779963" y="1828800"/>
            <a:ext cx="1773238" cy="56515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7772400" y="869950"/>
            <a:ext cx="3581400" cy="2154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NM ISO 9001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NM ISO 14001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NM ISO 45001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NM ISO 22000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NM 393 HACCP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Seta: para a Direita 26"/>
          <p:cNvSpPr/>
          <p:nvPr/>
        </p:nvSpPr>
        <p:spPr>
          <a:xfrm>
            <a:off x="4903788" y="3681413"/>
            <a:ext cx="1665288" cy="58578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7780338" y="3384550"/>
            <a:ext cx="3573463" cy="1433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NM 19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NM 23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7815263" y="5202238"/>
            <a:ext cx="3538538" cy="1198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NM 416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NM 420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Seta: para a Direita 29"/>
          <p:cNvSpPr/>
          <p:nvPr/>
        </p:nvSpPr>
        <p:spPr>
          <a:xfrm>
            <a:off x="4945063" y="5157788"/>
            <a:ext cx="1630363" cy="56356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Data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12DFDF-C6FD-4F02-97CE-9BFBBEA89889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5763" y="1879600"/>
            <a:ext cx="8890000" cy="3848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marR="0" lvl="1" indent="0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None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certificação de produto é feita atrav</a:t>
            </a: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ê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 de colheita de amostras e posterior análise em laboratórios, ou avaliação no local tendo refer</a:t>
            </a: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ê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ncia para comparação normas técnicas especificas para cada produto ou regulamentos.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1706563" y="572293"/>
            <a:ext cx="6248400" cy="8715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1A4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Certificação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1A4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1A4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Produtos</a:t>
            </a:r>
          </a:p>
        </p:txBody>
      </p:sp>
      <p:sp>
        <p:nvSpPr>
          <p:cNvPr id="36870" name="AutoShape 2" descr="Resultado de imagem para banana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36871" name="Espaço Reservado para Número de Slide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B2DC-4C9A-4742-B13C-FB6460FD3503}" type="slidenum">
              <a:rPr lang="pt-BR" altLang="en-US" sz="1200" kern="1200" dirty="0">
                <a:solidFill>
                  <a:srgbClr val="898989"/>
                </a:solidFill>
                <a:latin typeface="+mn-lt"/>
                <a:ea typeface="+mn-ea"/>
                <a:cs typeface="Arial" panose="020B0604020202020204" pitchFamily="34" charset="0"/>
              </a:rPr>
              <a:t>28</a:t>
            </a:fld>
            <a:endParaRPr lang="pt-BR" altLang="en-US" sz="1200" kern="1200" dirty="0">
              <a:solidFill>
                <a:srgbClr val="898989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2" name="Espaço Reservado para Rodapé 1"/>
          <p:cNvSpPr txBox="1">
            <a:spLocks noGrp="1"/>
          </p:cNvSpPr>
          <p:nvPr>
            <p:ph type="ftr" sz="quarter" idx="3"/>
          </p:nvPr>
        </p:nvSpPr>
        <p:spPr>
          <a:xfrm>
            <a:off x="3309938" y="6356350"/>
            <a:ext cx="4843462" cy="365125"/>
          </a:xfrm>
          <a:noFill/>
          <a:ln>
            <a:noFill/>
          </a:ln>
        </p:spPr>
        <p:txBody>
          <a:bodyPr anchor="ctr" anchorCtr="0"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2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seu parceiro para a qualidade</a:t>
            </a:r>
            <a:endParaRPr lang="pt-BR" altLang="en-US" sz="1200" kern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687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4152900"/>
            <a:ext cx="4062413" cy="270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Espaço Reservado para Data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DA3F5BE-C5DA-4051-B6DF-7E10DF2DAADA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1143000" y="1600200"/>
            <a:ext cx="10515600" cy="21367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Ensaios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Inspec</a:t>
            </a:r>
            <a:r>
              <a:rPr kumimoji="0" lang="pt-PT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ção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10896600" cy="4419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1" lang="pt-PT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 </a:t>
            </a: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24 </a:t>
            </a:r>
            <a:r>
              <a:rPr kumimoji="1" lang="pt-PT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de Março de 1993, por decreto nº 02/93 do Conselho de Ministros, revogado pelo Decreto nº 81/2020 de 9 de Setembro</a:t>
            </a: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1" lang="pt-PT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defRPr/>
            </a:pPr>
            <a:endParaRPr kumimoji="1" lang="pt-PT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1" lang="pt-PT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Instituição </a:t>
            </a:r>
            <a:r>
              <a:rPr kumimoji="1" lang="pt-PT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pública de âmbito nacional e é </a:t>
            </a: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dotada </a:t>
            </a:r>
            <a:r>
              <a:rPr kumimoji="1" lang="pt-PT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personalidade jurídica, autonomia administrativa, financeira, patrimonial e técnica</a:t>
            </a: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defRPr/>
            </a:pPr>
            <a:endParaRPr kumimoji="1" lang="pt-PT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A </a:t>
            </a:r>
            <a:r>
              <a:rPr kumimoji="1" lang="pt-PT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sua função é implementar a Política Nacional da </a:t>
            </a: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Qualidade.</a:t>
            </a:r>
            <a:endParaRPr kumimoji="1" lang="pt-PT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1" lang="pt-PT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tângulo: Cantos Arredondados 2"/>
          <p:cNvSpPr/>
          <p:nvPr/>
        </p:nvSpPr>
        <p:spPr>
          <a:xfrm>
            <a:off x="2057400" y="838200"/>
            <a:ext cx="6477000" cy="6858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1A4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Criação do INNOQ, IP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51A4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2492375" y="1730375"/>
            <a:ext cx="9391650" cy="4797425"/>
          </a:xfrm>
          <a:ln/>
        </p:spPr>
        <p:txBody>
          <a:bodyPr vert="horz" wrap="square" lIns="91440" tIns="45720" rIns="91440" bIns="45720" anchor="t" anchorCtr="0"/>
          <a:lstStyle/>
          <a:p>
            <a:pPr algn="just">
              <a:lnSpc>
                <a:spcPct val="150000"/>
              </a:lnSpc>
            </a:pPr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Criado com objectivo de assegurar a confiança de que produtos, processos e instalações cumprem com os regulamentos internacionais, locais, normas t</a:t>
            </a:r>
            <a:r>
              <a:rPr lang="pt-BR" altLang="en-US" dirty="0">
                <a:cs typeface="Times New Roman" panose="02020603050405020304" pitchFamily="18" charset="0"/>
              </a:rPr>
              <a:t>é</a:t>
            </a:r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cnicas e especificaç</a:t>
            </a:r>
            <a:r>
              <a:rPr lang="pt-BR" altLang="en-US" dirty="0">
                <a:cs typeface="Times New Roman" panose="02020603050405020304" pitchFamily="18" charset="0"/>
              </a:rPr>
              <a:t>õ</a:t>
            </a:r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es.</a:t>
            </a:r>
          </a:p>
          <a:p>
            <a:pPr algn="just">
              <a:lnSpc>
                <a:spcPct val="150000"/>
              </a:lnSpc>
            </a:pPr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nossos serviços cobrirão aspectos da qualidade, saúde e segurança, gestão ambiental, bem como a eficiência e integridade patrimonial.</a:t>
            </a:r>
          </a:p>
          <a:p>
            <a:endParaRPr lang="en-US" altLang="en-US" dirty="0"/>
          </a:p>
        </p:txBody>
      </p:sp>
      <p:sp>
        <p:nvSpPr>
          <p:cNvPr id="38915" name="Slide Number Placeholder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B2DC-4C9A-4742-B13C-FB6460FD3503}" type="slidenum">
              <a:rPr lang="pt-BR" altLang="en-US" sz="1200" kern="1200" dirty="0">
                <a:solidFill>
                  <a:srgbClr val="898989"/>
                </a:solidFill>
                <a:latin typeface="+mn-lt"/>
                <a:ea typeface="+mn-ea"/>
                <a:cs typeface="Arial" panose="020B0604020202020204" pitchFamily="34" charset="0"/>
              </a:rPr>
              <a:t>30</a:t>
            </a:fld>
            <a:endParaRPr lang="pt-BR" altLang="en-US" sz="1200" kern="1200" dirty="0">
              <a:solidFill>
                <a:srgbClr val="898989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TextBox 3"/>
          <p:cNvSpPr txBox="1"/>
          <p:nvPr/>
        </p:nvSpPr>
        <p:spPr>
          <a:xfrm>
            <a:off x="1343025" y="906463"/>
            <a:ext cx="59007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en-US" sz="3200" b="1" dirty="0">
                <a:solidFill>
                  <a:srgbClr val="151A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Inspecção</a:t>
            </a:r>
            <a:r>
              <a:rPr lang="en-US" altLang="en-US" sz="3200" b="1" dirty="0">
                <a:solidFill>
                  <a:srgbClr val="151A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PT" altLang="en-US" sz="3200" b="1" dirty="0">
                <a:solidFill>
                  <a:srgbClr val="151A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Ensaios</a:t>
            </a:r>
            <a:endParaRPr lang="pt-PT" altLang="en-US" sz="3200" b="1" dirty="0">
              <a:solidFill>
                <a:srgbClr val="151A4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891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763" y="0"/>
            <a:ext cx="2735262" cy="182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38" y="2035175"/>
            <a:ext cx="1938337" cy="3263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913" y="1682750"/>
            <a:ext cx="10515600" cy="43513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A4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Ensaios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Produtos alimentares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A4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Inspecção (técnica)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Caldeiras, elevadores, transporte de cargas perigosas, materiais eléctricos, etc.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39" name="Slide Number Placeholder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B2DC-4C9A-4742-B13C-FB6460FD3503}" type="slidenum">
              <a:rPr lang="pt-BR" altLang="en-US" sz="1200" kern="1200" dirty="0">
                <a:solidFill>
                  <a:srgbClr val="898989"/>
                </a:solidFill>
                <a:latin typeface="+mn-lt"/>
                <a:ea typeface="+mn-ea"/>
                <a:cs typeface="Arial" panose="020B0604020202020204" pitchFamily="34" charset="0"/>
              </a:rPr>
              <a:t>31</a:t>
            </a:fld>
            <a:endParaRPr lang="pt-BR" altLang="en-US" sz="1200" kern="1200" dirty="0">
              <a:solidFill>
                <a:srgbClr val="898989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914400"/>
            <a:ext cx="2230438" cy="160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413" y="947738"/>
            <a:ext cx="2492375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838" y="947738"/>
            <a:ext cx="2189162" cy="147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38" y="4635500"/>
            <a:ext cx="2193925" cy="215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4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2813" y="4648200"/>
            <a:ext cx="3952875" cy="2073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5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5425" y="4667250"/>
            <a:ext cx="2651125" cy="200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triped Right Arrow 3"/>
          <p:cNvSpPr/>
          <p:nvPr/>
        </p:nvSpPr>
        <p:spPr>
          <a:xfrm>
            <a:off x="3554413" y="1866900"/>
            <a:ext cx="1117600" cy="2317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4629150" y="2203450"/>
            <a:ext cx="2933700" cy="1295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Obrigada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3" name="Rectangle 2"/>
          <p:cNvSpPr/>
          <p:nvPr/>
        </p:nvSpPr>
        <p:spPr>
          <a:xfrm>
            <a:off x="0" y="5562600"/>
            <a:ext cx="12192000" cy="457200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604" name="Rectangle 6"/>
          <p:cNvSpPr/>
          <p:nvPr/>
        </p:nvSpPr>
        <p:spPr>
          <a:xfrm>
            <a:off x="3467100" y="4114800"/>
            <a:ext cx="5257800" cy="831850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2743200" algn="ctr"/>
                <a:tab pos="5486400" algn="r"/>
              </a:tabLst>
            </a:pPr>
            <a:endParaRPr lang="pt-BR" altLang="en-US" sz="1200" b="1" i="1" dirty="0">
              <a:solidFill>
                <a:srgbClr val="FF0000"/>
              </a:solidFill>
              <a:latin typeface="Museo 500"/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2743200" algn="ctr"/>
                <a:tab pos="5486400" algn="r"/>
              </a:tabLst>
            </a:pPr>
            <a:r>
              <a:rPr lang="pt-BR" alt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seu parceiro para a qualidade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2743200" algn="ctr"/>
                <a:tab pos="5486400" algn="r"/>
              </a:tabLst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605" name="Text Box 4"/>
          <p:cNvSpPr txBox="1"/>
          <p:nvPr/>
        </p:nvSpPr>
        <p:spPr>
          <a:xfrm>
            <a:off x="0" y="4748213"/>
            <a:ext cx="12192000" cy="2101850"/>
          </a:xfrm>
          <a:prstGeom prst="rect">
            <a:avLst/>
          </a:prstGeom>
          <a:solidFill>
            <a:srgbClr val="140090"/>
          </a:solidFill>
          <a:ln w="9525">
            <a:noFill/>
          </a:ln>
        </p:spPr>
        <p:txBody>
          <a:bodyPr/>
          <a:lstStyle/>
          <a:p>
            <a:r>
              <a:rPr lang="pt-PT" altLang="en-US" sz="1200" dirty="0">
                <a:latin typeface="Times New Roman" panose="02020603050405020304" pitchFamily="18" charset="0"/>
              </a:rPr>
              <a:t>           </a:t>
            </a:r>
            <a:r>
              <a:rPr lang="pt-PT" altLang="en-U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MAPUTO (SEDE)                                                       SOFALA                                                                     NAMPULA                                                        </a:t>
            </a:r>
          </a:p>
          <a:p>
            <a:endParaRPr lang="pt-PT" alt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pt-PT" altLang="en-U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</a:t>
            </a:r>
            <a:r>
              <a:rPr lang="pt-BR" alt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Av. Moçambique                                                              Rua Governador Augusto Castilho                             Av. de Trabalho</a:t>
            </a:r>
            <a:endParaRPr lang="pt-BR" alt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pt-BR" alt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              Parcela 7168/D1/7                                                         Nº 79, 1º Andar                                                               Nº 3177</a:t>
            </a:r>
            <a:endParaRPr lang="pt-BR" alt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pt-BR" alt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              Bairro do Zimpeto                                                           Bairro Chaimite                                                               Cidade de Nampula</a:t>
            </a:r>
            <a:endParaRPr lang="pt-BR" alt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pt-BR" alt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              C.P: 2983                                                                            Cidade da Beira                                                                Tel: +258 83 3279533                          </a:t>
            </a:r>
            <a:endParaRPr lang="pt-BR" alt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pt-PT" altLang="en-U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</a:t>
            </a:r>
            <a:r>
              <a:rPr lang="pt-BR" alt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Tel: +258 21344600                                                       Tel: +258 83 3279562 </a:t>
            </a:r>
          </a:p>
          <a:p>
            <a:r>
              <a:rPr lang="pt-BR" alt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              Fax: +258 21344610 </a:t>
            </a:r>
          </a:p>
          <a:p>
            <a:r>
              <a:rPr lang="pt-BR" alt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              Linha verde: 800300600</a:t>
            </a:r>
          </a:p>
          <a:p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9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762000" y="2130425"/>
            <a:ext cx="10896600" cy="4422775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>
              <a:spcBef>
                <a:spcPct val="20000"/>
              </a:spcBef>
              <a:buClr>
                <a:schemeClr val="tx1"/>
              </a:buClr>
              <a:buNone/>
            </a:pPr>
            <a:endParaRPr lang="pt-PT" altLang="en-US" dirty="0">
              <a:latin typeface="Times New Roman" panose="02020603050405020304" pitchFamily="18" charset="0"/>
              <a:cs typeface="Times New Roman" panose="02020603050405020304" pitchFamily="18" charset="0"/>
              <a:sym typeface="Monotype Sorts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US" altLang="en-US" dirty="0"/>
          </a:p>
        </p:txBody>
      </p:sp>
      <p:sp>
        <p:nvSpPr>
          <p:cNvPr id="3" name="Retângulo: Cantos Arredondados 2"/>
          <p:cNvSpPr/>
          <p:nvPr/>
        </p:nvSpPr>
        <p:spPr>
          <a:xfrm>
            <a:off x="2057400" y="838200"/>
            <a:ext cx="6477000" cy="6858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51A4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46" name="Rectangle 36"/>
          <p:cNvSpPr/>
          <p:nvPr/>
        </p:nvSpPr>
        <p:spPr>
          <a:xfrm>
            <a:off x="4243388" y="685800"/>
            <a:ext cx="4038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pt-PT" sz="3200" b="1" dirty="0">
                <a:solidFill>
                  <a:srgbClr val="151A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Pilares do INNOQ</a:t>
            </a:r>
            <a:endParaRPr lang="en-US" altLang="pt-PT" sz="3200" b="1" dirty="0">
              <a:solidFill>
                <a:srgbClr val="151A4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247" name="Group 34"/>
          <p:cNvGrpSpPr/>
          <p:nvPr/>
        </p:nvGrpSpPr>
        <p:grpSpPr>
          <a:xfrm>
            <a:off x="812800" y="1981200"/>
            <a:ext cx="10972800" cy="4513263"/>
            <a:chOff x="457200" y="1600200"/>
            <a:chExt cx="8229600" cy="4514042"/>
          </a:xfrm>
        </p:grpSpPr>
        <p:sp>
          <p:nvSpPr>
            <p:cNvPr id="7" name="AutoShape 4" descr="Wave"/>
            <p:cNvSpPr>
              <a:spLocks noChangeArrowheads="1"/>
            </p:cNvSpPr>
            <p:nvPr/>
          </p:nvSpPr>
          <p:spPr bwMode="auto">
            <a:xfrm>
              <a:off x="789385" y="1600200"/>
              <a:ext cx="7531894" cy="1181304"/>
            </a:xfrm>
            <a:prstGeom prst="triangle">
              <a:avLst>
                <a:gd name="adj" fmla="val 49792"/>
              </a:avLst>
            </a:prstGeom>
            <a:pattFill prst="wave">
              <a:fgClr>
                <a:srgbClr val="FFCC66"/>
              </a:fgClr>
              <a:bgClr>
                <a:schemeClr val="bg1"/>
              </a:bgClr>
            </a:pattFill>
            <a:ln w="101600" cmpd="thickThin">
              <a:solidFill>
                <a:srgbClr val="C00000"/>
              </a:solidFill>
              <a:miter lim="800000"/>
            </a:ln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3" name="AutoShape 5" descr="Dotted diamond"/>
            <p:cNvSpPr/>
            <p:nvPr/>
          </p:nvSpPr>
          <p:spPr>
            <a:xfrm>
              <a:off x="2321452" y="1848321"/>
              <a:ext cx="4503102" cy="708490"/>
            </a:xfrm>
            <a:prstGeom prst="triangle">
              <a:avLst>
                <a:gd name="adj" fmla="val 50000"/>
              </a:avLst>
            </a:prstGeom>
            <a:blipFill rotWithShape="0">
              <a:blip r:embed="rId2"/>
            </a:blipFill>
            <a:ln w="76200" cap="flat" cmpd="tri">
              <a:solidFill>
                <a:srgbClr val="B058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pt-PT" sz="24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553891" y="1976503"/>
              <a:ext cx="3980259" cy="27944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pt-PT" sz="1200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5" name="Text Box 7" descr="Horizontal brick"/>
            <p:cNvSpPr txBox="1"/>
            <p:nvPr/>
          </p:nvSpPr>
          <p:spPr>
            <a:xfrm>
              <a:off x="816405" y="5553691"/>
              <a:ext cx="7513197" cy="318372"/>
            </a:xfrm>
            <a:prstGeom prst="rect">
              <a:avLst/>
            </a:prstGeom>
            <a:blipFill rotWithShape="0">
              <a:blip r:embed="rId3"/>
            </a:blipFill>
            <a:ln w="952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PT" altLang="pt-PT" sz="1400" dirty="0">
                <a:solidFill>
                  <a:srgbClr val="0000FF"/>
                </a:solidFill>
                <a:latin typeface="VW Headline Black"/>
                <a:ea typeface="Arial" panose="020B0604020202020204" pitchFamily="34" charset="0"/>
              </a:endParaRPr>
            </a:p>
          </p:txBody>
        </p:sp>
        <p:sp>
          <p:nvSpPr>
            <p:cNvPr id="10256" name="Text Box 8" descr="Large confetti"/>
            <p:cNvSpPr txBox="1"/>
            <p:nvPr/>
          </p:nvSpPr>
          <p:spPr>
            <a:xfrm>
              <a:off x="3224481" y="5849643"/>
              <a:ext cx="2697045" cy="261610"/>
            </a:xfrm>
            <a:prstGeom prst="rect">
              <a:avLst/>
            </a:prstGeom>
            <a:blipFill rotWithShape="0">
              <a:blip r:embed="rId4"/>
            </a:blipFill>
            <a:ln w="952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PT" altLang="pt-PT" sz="1100" dirty="0">
                <a:solidFill>
                  <a:srgbClr val="0000FF"/>
                </a:solidFill>
                <a:latin typeface="VW Headline Black"/>
                <a:ea typeface="Arial" panose="020B0604020202020204" pitchFamily="34" charset="0"/>
              </a:endParaRPr>
            </a:p>
          </p:txBody>
        </p:sp>
        <p:sp>
          <p:nvSpPr>
            <p:cNvPr id="10257" name="Text Box 9" descr="Large confetti"/>
            <p:cNvSpPr txBox="1"/>
            <p:nvPr/>
          </p:nvSpPr>
          <p:spPr>
            <a:xfrm>
              <a:off x="5921526" y="5852632"/>
              <a:ext cx="2765274" cy="261610"/>
            </a:xfrm>
            <a:prstGeom prst="rect">
              <a:avLst/>
            </a:prstGeom>
            <a:blipFill rotWithShape="0">
              <a:blip r:embed="rId4"/>
            </a:blipFill>
            <a:ln w="952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PT" altLang="pt-PT" sz="1100" dirty="0">
                <a:solidFill>
                  <a:srgbClr val="0000FF"/>
                </a:solidFill>
                <a:latin typeface="VW Headline Black"/>
                <a:ea typeface="Arial" panose="020B0604020202020204" pitchFamily="34" charset="0"/>
              </a:endParaRPr>
            </a:p>
          </p:txBody>
        </p:sp>
        <p:sp>
          <p:nvSpPr>
            <p:cNvPr id="10258" name="Text Box 10" descr="Large confetti"/>
            <p:cNvSpPr txBox="1"/>
            <p:nvPr/>
          </p:nvSpPr>
          <p:spPr>
            <a:xfrm>
              <a:off x="457200" y="5848148"/>
              <a:ext cx="2767281" cy="261610"/>
            </a:xfrm>
            <a:prstGeom prst="rect">
              <a:avLst/>
            </a:prstGeom>
            <a:blipFill rotWithShape="0">
              <a:blip r:embed="rId4"/>
            </a:blipFill>
            <a:ln w="952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PT" altLang="pt-PT" sz="1100" dirty="0">
                <a:solidFill>
                  <a:srgbClr val="0000FF"/>
                </a:solidFill>
                <a:latin typeface="VW Headline Black"/>
                <a:ea typeface="Arial" panose="020B0604020202020204" pitchFamily="34" charset="0"/>
              </a:endParaRPr>
            </a:p>
          </p:txBody>
        </p:sp>
        <p:grpSp>
          <p:nvGrpSpPr>
            <p:cNvPr id="10259" name="Group 11"/>
            <p:cNvGrpSpPr/>
            <p:nvPr/>
          </p:nvGrpSpPr>
          <p:grpSpPr>
            <a:xfrm>
              <a:off x="5000437" y="2816889"/>
              <a:ext cx="951190" cy="2726340"/>
              <a:chOff x="2560" y="1584"/>
              <a:chExt cx="330" cy="1824"/>
            </a:xfrm>
          </p:grpSpPr>
          <p:grpSp>
            <p:nvGrpSpPr>
              <p:cNvPr id="10272" name="Group 12"/>
              <p:cNvGrpSpPr/>
              <p:nvPr/>
            </p:nvGrpSpPr>
            <p:grpSpPr>
              <a:xfrm>
                <a:off x="2560" y="1584"/>
                <a:ext cx="330" cy="1824"/>
                <a:chOff x="3070" y="1584"/>
                <a:chExt cx="330" cy="1824"/>
              </a:xfrm>
            </p:grpSpPr>
            <p:sp>
              <p:nvSpPr>
                <p:cNvPr id="10274" name="Rectangle 13"/>
                <p:cNvSpPr/>
                <p:nvPr/>
              </p:nvSpPr>
              <p:spPr>
                <a:xfrm>
                  <a:off x="3070" y="1584"/>
                  <a:ext cx="326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s-ES" altLang="pt-PT" sz="2400" dirty="0">
                    <a:latin typeface="Times New Roman" panose="02020603050405020304" pitchFamily="18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10275" name="Rectangle 14"/>
                <p:cNvSpPr/>
                <p:nvPr/>
              </p:nvSpPr>
              <p:spPr>
                <a:xfrm>
                  <a:off x="3111" y="1680"/>
                  <a:ext cx="241" cy="16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66"/>
                    </a:gs>
                    <a:gs pos="50000">
                      <a:srgbClr val="FFFF99"/>
                    </a:gs>
                    <a:gs pos="100000">
                      <a:srgbClr val="FFCC66"/>
                    </a:gs>
                  </a:gsLst>
                  <a:lin ang="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s-ES" altLang="pt-PT" sz="2400" dirty="0">
                    <a:latin typeface="Times New Roman" panose="02020603050405020304" pitchFamily="18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10276" name="Rectangle 15"/>
                <p:cNvSpPr/>
                <p:nvPr/>
              </p:nvSpPr>
              <p:spPr>
                <a:xfrm>
                  <a:off x="3074" y="3312"/>
                  <a:ext cx="326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s-ES" altLang="pt-PT" sz="2400" dirty="0">
                    <a:latin typeface="Times New Roman" panose="02020603050405020304" pitchFamily="18" charset="0"/>
                    <a:ea typeface="Arial" panose="020B0604020202020204" pitchFamily="34" charset="0"/>
                  </a:endParaRPr>
                </a:p>
              </p:txBody>
            </p:sp>
          </p:grpSp>
          <p:sp>
            <p:nvSpPr>
              <p:cNvPr id="10273" name="Text Box 16"/>
              <p:cNvSpPr txBox="1"/>
              <p:nvPr/>
            </p:nvSpPr>
            <p:spPr>
              <a:xfrm rot="-5400000">
                <a:off x="1990" y="2519"/>
                <a:ext cx="1479" cy="1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GB" altLang="pt-PT" sz="2400" dirty="0">
                    <a:solidFill>
                      <a:srgbClr val="7030A0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Cetificação</a:t>
                </a:r>
                <a:endParaRPr lang="en-GB" altLang="pt-PT" sz="2400" dirty="0">
                  <a:solidFill>
                    <a:srgbClr val="7030A0"/>
                  </a:solidFill>
                  <a:latin typeface="Arial Rounded MT Bold" panose="020F070403050403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10260" name="Group 17"/>
            <p:cNvGrpSpPr/>
            <p:nvPr/>
          </p:nvGrpSpPr>
          <p:grpSpPr>
            <a:xfrm>
              <a:off x="1047179" y="2819878"/>
              <a:ext cx="947177" cy="2732318"/>
              <a:chOff x="1109" y="1580"/>
              <a:chExt cx="324" cy="1828"/>
            </a:xfrm>
          </p:grpSpPr>
          <p:grpSp>
            <p:nvGrpSpPr>
              <p:cNvPr id="10267" name="Group 18"/>
              <p:cNvGrpSpPr/>
              <p:nvPr/>
            </p:nvGrpSpPr>
            <p:grpSpPr>
              <a:xfrm>
                <a:off x="1109" y="1580"/>
                <a:ext cx="324" cy="1828"/>
                <a:chOff x="2627" y="1580"/>
                <a:chExt cx="324" cy="1828"/>
              </a:xfrm>
            </p:grpSpPr>
            <p:sp>
              <p:nvSpPr>
                <p:cNvPr id="10269" name="Rectangle 19"/>
                <p:cNvSpPr/>
                <p:nvPr/>
              </p:nvSpPr>
              <p:spPr>
                <a:xfrm>
                  <a:off x="2627" y="1580"/>
                  <a:ext cx="324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s-ES" altLang="pt-PT" sz="2400" dirty="0">
                    <a:latin typeface="Times New Roman" panose="02020603050405020304" pitchFamily="18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10270" name="Rectangle 20"/>
                <p:cNvSpPr/>
                <p:nvPr/>
              </p:nvSpPr>
              <p:spPr>
                <a:xfrm>
                  <a:off x="2664" y="1682"/>
                  <a:ext cx="240" cy="16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66"/>
                    </a:gs>
                    <a:gs pos="50000">
                      <a:srgbClr val="FFFF99"/>
                    </a:gs>
                    <a:gs pos="100000">
                      <a:srgbClr val="FFCC66"/>
                    </a:gs>
                  </a:gsLst>
                  <a:lin ang="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s-ES" altLang="pt-PT" sz="2400" dirty="0">
                    <a:latin typeface="Times New Roman" panose="02020603050405020304" pitchFamily="18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10271" name="Rectangle 21"/>
                <p:cNvSpPr/>
                <p:nvPr/>
              </p:nvSpPr>
              <p:spPr>
                <a:xfrm>
                  <a:off x="2627" y="3312"/>
                  <a:ext cx="323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s-ES" altLang="pt-PT" sz="2400" dirty="0">
                    <a:latin typeface="Times New Roman" panose="02020603050405020304" pitchFamily="18" charset="0"/>
                    <a:ea typeface="Arial" panose="020B0604020202020204" pitchFamily="34" charset="0"/>
                  </a:endParaRPr>
                </a:p>
              </p:txBody>
            </p:sp>
          </p:grpSp>
          <p:sp>
            <p:nvSpPr>
              <p:cNvPr id="10268" name="Text Box 22"/>
              <p:cNvSpPr txBox="1"/>
              <p:nvPr/>
            </p:nvSpPr>
            <p:spPr>
              <a:xfrm rot="-5400000">
                <a:off x="473" y="2460"/>
                <a:ext cx="1575" cy="1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pt-PT" altLang="pt-PT" sz="2400" dirty="0">
                    <a:solidFill>
                      <a:srgbClr val="7030A0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Normalização</a:t>
                </a:r>
                <a:endParaRPr lang="en-GB" altLang="pt-PT" sz="2400" dirty="0">
                  <a:solidFill>
                    <a:srgbClr val="7030A0"/>
                  </a:solidFill>
                  <a:latin typeface="Arial Rounded MT Bold" panose="020F070403050403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10261" name="Group 23"/>
            <p:cNvGrpSpPr/>
            <p:nvPr/>
          </p:nvGrpSpPr>
          <p:grpSpPr>
            <a:xfrm>
              <a:off x="7055328" y="2825857"/>
              <a:ext cx="941156" cy="2726340"/>
              <a:chOff x="4376" y="1584"/>
              <a:chExt cx="331" cy="1824"/>
            </a:xfrm>
          </p:grpSpPr>
          <p:grpSp>
            <p:nvGrpSpPr>
              <p:cNvPr id="10262" name="Group 24"/>
              <p:cNvGrpSpPr/>
              <p:nvPr/>
            </p:nvGrpSpPr>
            <p:grpSpPr>
              <a:xfrm>
                <a:off x="4376" y="1584"/>
                <a:ext cx="331" cy="1824"/>
                <a:chOff x="2870" y="1584"/>
                <a:chExt cx="331" cy="1824"/>
              </a:xfrm>
            </p:grpSpPr>
            <p:sp>
              <p:nvSpPr>
                <p:cNvPr id="10264" name="Rectangle 25"/>
                <p:cNvSpPr/>
                <p:nvPr/>
              </p:nvSpPr>
              <p:spPr>
                <a:xfrm>
                  <a:off x="2870" y="1584"/>
                  <a:ext cx="325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s-ES" altLang="pt-PT" sz="2400" dirty="0">
                    <a:latin typeface="Times New Roman" panose="02020603050405020304" pitchFamily="18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10265" name="Rectangle 26"/>
                <p:cNvSpPr/>
                <p:nvPr/>
              </p:nvSpPr>
              <p:spPr>
                <a:xfrm>
                  <a:off x="2904" y="1680"/>
                  <a:ext cx="240" cy="16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66"/>
                    </a:gs>
                    <a:gs pos="50000">
                      <a:srgbClr val="FFFF99"/>
                    </a:gs>
                    <a:gs pos="100000">
                      <a:srgbClr val="FFCC66"/>
                    </a:gs>
                  </a:gsLst>
                  <a:lin ang="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s-ES" altLang="pt-PT" sz="2400" dirty="0">
                    <a:latin typeface="Times New Roman" panose="02020603050405020304" pitchFamily="18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10266" name="Rectangle 27"/>
                <p:cNvSpPr/>
                <p:nvPr/>
              </p:nvSpPr>
              <p:spPr>
                <a:xfrm>
                  <a:off x="2877" y="3312"/>
                  <a:ext cx="324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s-ES" altLang="pt-PT" sz="2400" dirty="0">
                    <a:latin typeface="Times New Roman" panose="02020603050405020304" pitchFamily="18" charset="0"/>
                    <a:ea typeface="Arial" panose="020B0604020202020204" pitchFamily="34" charset="0"/>
                  </a:endParaRPr>
                </a:p>
              </p:txBody>
            </p:sp>
          </p:grpSp>
          <p:sp>
            <p:nvSpPr>
              <p:cNvPr id="10263" name="Text Box 28"/>
              <p:cNvSpPr txBox="1"/>
              <p:nvPr/>
            </p:nvSpPr>
            <p:spPr>
              <a:xfrm rot="-5400000">
                <a:off x="3736" y="2385"/>
                <a:ext cx="1577" cy="2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GB" altLang="pt-PT" sz="2400" dirty="0">
                    <a:solidFill>
                      <a:srgbClr val="7030A0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Ensaios e Inspecção</a:t>
                </a:r>
                <a:endParaRPr lang="en-GB" altLang="pt-PT" sz="2400" dirty="0">
                  <a:solidFill>
                    <a:srgbClr val="7030A0"/>
                  </a:solidFill>
                  <a:latin typeface="Arial Rounded MT Bold" panose="020F0704030504030204" pitchFamily="34" charset="0"/>
                  <a:ea typeface="Arial" panose="020B0604020202020204" pitchFamily="34" charset="0"/>
                </a:endParaRPr>
              </a:p>
            </p:txBody>
          </p:sp>
        </p:grpSp>
      </p:grpSp>
      <p:sp>
        <p:nvSpPr>
          <p:cNvPr id="10248" name="Rectangle 13"/>
          <p:cNvSpPr/>
          <p:nvPr/>
        </p:nvSpPr>
        <p:spPr>
          <a:xfrm>
            <a:off x="4502150" y="3244850"/>
            <a:ext cx="1252538" cy="144463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FF66"/>
              </a:gs>
              <a:gs pos="100000">
                <a:srgbClr val="FFCC66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pt-PT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0249" name="Rectangle 13"/>
          <p:cNvSpPr/>
          <p:nvPr/>
        </p:nvSpPr>
        <p:spPr>
          <a:xfrm>
            <a:off x="4510088" y="5794375"/>
            <a:ext cx="1252537" cy="144463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FF66"/>
              </a:gs>
              <a:gs pos="100000">
                <a:srgbClr val="FFCC66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pt-PT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0250" name="Rectangle 14"/>
          <p:cNvSpPr/>
          <p:nvPr/>
        </p:nvSpPr>
        <p:spPr>
          <a:xfrm>
            <a:off x="4673600" y="3389313"/>
            <a:ext cx="925513" cy="2390775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FF99"/>
              </a:gs>
              <a:gs pos="100000">
                <a:srgbClr val="FFCC66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pt-PT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0251" name="Rectangle 33"/>
          <p:cNvSpPr/>
          <p:nvPr/>
        </p:nvSpPr>
        <p:spPr>
          <a:xfrm rot="-5400000">
            <a:off x="4062413" y="4378325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rgbClr val="7030A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Metrologia</a:t>
            </a:r>
            <a:endParaRPr lang="en-US" altLang="pt-PT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1143000" y="1600200"/>
            <a:ext cx="10515600" cy="21367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60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NORMALIZAÇÃO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835025" y="1684338"/>
            <a:ext cx="10896600" cy="4351337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>
              <a:buNone/>
            </a:pPr>
            <a:r>
              <a:rPr lang="pt-PT" altLang="pt-P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Documento Técnico</a:t>
            </a:r>
            <a:endParaRPr lang="pt-PT" altLang="pt-PT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462ABE-CBC4-44AA-86C3-BD5C413CF57D}" type="datetime1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15/09/2023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3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seo 300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seo 300" panose="02000000000000000000" pitchFamily="50" charset="0"/>
                <a:ea typeface="+mn-ea"/>
                <a:cs typeface="+mn-cs"/>
              </a:rPr>
              <a:t>O seu parceiro para a qualidade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seo 300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seo 3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2293" name="Slide Number Placeholder 4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B2DC-4C9A-4742-B13C-FB6460FD3503}" type="slidenum">
              <a:rPr lang="pt-BR" altLang="pt-PT" sz="1200" kern="1200" dirty="0">
                <a:solidFill>
                  <a:srgbClr val="898989"/>
                </a:solidFill>
                <a:latin typeface="+mn-lt"/>
                <a:ea typeface="+mn-ea"/>
                <a:cs typeface="Arial" panose="020B0604020202020204" pitchFamily="34" charset="0"/>
              </a:rPr>
              <a:t>6</a:t>
            </a:fld>
            <a:endParaRPr lang="pt-BR" altLang="pt-PT" sz="1200" kern="1200" dirty="0">
              <a:solidFill>
                <a:srgbClr val="898989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/>
          <p:nvPr/>
        </p:nvSpPr>
        <p:spPr>
          <a:xfrm>
            <a:off x="3838575" y="839788"/>
            <a:ext cx="4751388" cy="6842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que </a:t>
            </a: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 uma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norma?</a:t>
            </a:r>
          </a:p>
        </p:txBody>
      </p:sp>
      <p:sp>
        <p:nvSpPr>
          <p:cNvPr id="7" name="Retângulo 18"/>
          <p:cNvSpPr>
            <a:spLocks noChangeArrowheads="1"/>
          </p:cNvSpPr>
          <p:nvPr/>
        </p:nvSpPr>
        <p:spPr bwMode="auto">
          <a:xfrm>
            <a:off x="4572000" y="1684337"/>
            <a:ext cx="7239000" cy="1938992"/>
          </a:xfrm>
          <a:prstGeom prst="rect">
            <a:avLst/>
          </a:prstGeom>
          <a:solidFill>
            <a:srgbClr val="EEECE1">
              <a:lumMod val="9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 um documento, resultado de um processo de </a:t>
            </a:r>
            <a:r>
              <a: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consenso</a:t>
            </a: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das partes interessadas, que contém informação técnica relacionada com os </a:t>
            </a:r>
            <a:r>
              <a: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requisitos, métodos de ensaio, boas práticas, terminologia e definições</a:t>
            </a: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entre outros, de determinado </a:t>
            </a:r>
            <a:r>
              <a: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produto</a:t>
            </a: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ou </a:t>
            </a:r>
            <a:r>
              <a: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serviço</a:t>
            </a: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12298" name="Picture 2" descr="Z:\NORMALIZACAO\Imagens\IMG_42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2239963"/>
            <a:ext cx="2667000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538" y="3783013"/>
            <a:ext cx="5265737" cy="2465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10896600" cy="4419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1" lang="pt-B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1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defRPr/>
            </a:pPr>
            <a:endParaRPr kumimoji="1" lang="pt-PT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1" lang="pt-PT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1" lang="pt-PT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tângulo: Cantos Arredondados 2"/>
          <p:cNvSpPr/>
          <p:nvPr/>
        </p:nvSpPr>
        <p:spPr>
          <a:xfrm>
            <a:off x="2209800" y="838200"/>
            <a:ext cx="8229600" cy="6858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1A4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Fases de Elaboração da Norma Moçambicana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51A4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828800"/>
          <a:ext cx="11125200" cy="477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86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Fases</a:t>
                      </a:r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Documento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associado</a:t>
                      </a:r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Abreviatura</a:t>
                      </a:r>
                      <a:endParaRPr lang="en-US" sz="2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0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 – </a:t>
                      </a:r>
                      <a:r>
                        <a:rPr lang="en-US" sz="2800" dirty="0" err="1" smtClean="0"/>
                        <a:t>Proposta</a:t>
                      </a:r>
                      <a:r>
                        <a:rPr lang="en-US" sz="2800" dirty="0" smtClean="0"/>
                        <a:t> de novo item</a:t>
                      </a:r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Projecto</a:t>
                      </a:r>
                      <a:r>
                        <a:rPr lang="en-US" sz="2800" dirty="0" smtClean="0"/>
                        <a:t> de novo item de </a:t>
                      </a:r>
                      <a:r>
                        <a:rPr lang="en-US" sz="2800" dirty="0" err="1" smtClean="0"/>
                        <a:t>trabalho</a:t>
                      </a:r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PN</a:t>
                      </a:r>
                      <a:endParaRPr lang="en-US" sz="2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0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2 -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err="1" smtClean="0"/>
                        <a:t>Preparação</a:t>
                      </a:r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Projecto</a:t>
                      </a:r>
                      <a:r>
                        <a:rPr lang="en-US" sz="2800" dirty="0" smtClean="0"/>
                        <a:t> de novo item de </a:t>
                      </a:r>
                      <a:r>
                        <a:rPr lang="en-US" sz="2800" dirty="0" err="1" smtClean="0"/>
                        <a:t>trabalho</a:t>
                      </a:r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APrNM</a:t>
                      </a:r>
                      <a:endParaRPr lang="en-US" sz="2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3 - </a:t>
                      </a:r>
                      <a:r>
                        <a:rPr lang="en-US" sz="2800" dirty="0" err="1" smtClean="0"/>
                        <a:t>Formulação</a:t>
                      </a:r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Proposta</a:t>
                      </a:r>
                      <a:r>
                        <a:rPr lang="en-US" sz="2800" dirty="0" smtClean="0"/>
                        <a:t> de NM</a:t>
                      </a:r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PrNM</a:t>
                      </a:r>
                      <a:endParaRPr lang="en-US" sz="2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0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 – </a:t>
                      </a:r>
                      <a:r>
                        <a:rPr lang="en-US" sz="2800" dirty="0" err="1" smtClean="0"/>
                        <a:t>Inquérito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Público</a:t>
                      </a:r>
                      <a:r>
                        <a:rPr lang="en-US" sz="2800" dirty="0" smtClean="0"/>
                        <a:t> e </a:t>
                      </a:r>
                      <a:r>
                        <a:rPr lang="en-US" sz="2800" dirty="0" err="1" smtClean="0"/>
                        <a:t>aprovação</a:t>
                      </a:r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Proposta</a:t>
                      </a:r>
                      <a:r>
                        <a:rPr lang="en-US" sz="2800" dirty="0" smtClean="0"/>
                        <a:t> de NM e NM</a:t>
                      </a:r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NM</a:t>
                      </a:r>
                      <a:endParaRPr lang="en-US" sz="2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5 - </a:t>
                      </a:r>
                      <a:r>
                        <a:rPr lang="en-US" sz="2800" dirty="0" err="1" smtClean="0"/>
                        <a:t>Publicação</a:t>
                      </a:r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Norma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Moçambicana</a:t>
                      </a:r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NM</a:t>
                      </a:r>
                      <a:endParaRPr lang="en-US" sz="2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10896600" cy="4419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 Organização </a:t>
            </a:r>
            <a:r>
              <a:rPr kumimoji="1" lang="pt-PT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Internacional de </a:t>
            </a: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Normalização – ISO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1" lang="pt-PT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 </a:t>
            </a: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Comissão </a:t>
            </a:r>
            <a:r>
              <a:rPr kumimoji="1" lang="pt-PT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Internacional </a:t>
            </a:r>
            <a:r>
              <a:rPr kumimoji="1" lang="pt-PT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Electrotécnica</a:t>
            </a: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- IEC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1" lang="pt-PT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 </a:t>
            </a:r>
            <a:r>
              <a:rPr kumimoji="1" lang="pt-PT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Codex</a:t>
            </a: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 </a:t>
            </a:r>
            <a:r>
              <a:rPr kumimoji="1" lang="pt-PT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Alimentarius</a:t>
            </a:r>
            <a:r>
              <a:rPr kumimoji="1" lang="pt-PT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 – Normas Internacionais de Alimentos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1" lang="pt-PT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1" lang="pt-PT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 </a:t>
            </a:r>
            <a:r>
              <a:rPr kumimoji="1" lang="pt-B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Decreto </a:t>
            </a:r>
            <a:r>
              <a:rPr kumimoji="1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n.º 8/2022</a:t>
            </a:r>
            <a:r>
              <a:rPr kumimoji="1" lang="pt-B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: Aprova </a:t>
            </a:r>
            <a:r>
              <a:rPr kumimoji="1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o Regulamento de Normalização e Avaliação da Conformidade e revoga os Decretos n.º 59/2009, de 8  de Outubro e n.º 19/2010, de 30 de Junho</a:t>
            </a:r>
            <a:r>
              <a:rPr kumimoji="1" lang="pt-B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1" lang="pt-B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1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 Directiva INNOQ 1:1998 - Elaboração das Normas </a:t>
            </a:r>
            <a:r>
              <a:rPr kumimoji="1" lang="pt-B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otype Sorts"/>
              </a:rPr>
              <a:t>Moçambicanas.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1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defRPr/>
            </a:pPr>
            <a:endParaRPr kumimoji="1" lang="pt-PT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1" lang="pt-PT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1" lang="pt-PT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otype Sort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tângulo: Cantos Arredondados 2"/>
          <p:cNvSpPr/>
          <p:nvPr/>
        </p:nvSpPr>
        <p:spPr>
          <a:xfrm>
            <a:off x="3048000" y="838200"/>
            <a:ext cx="6477000" cy="6858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1A4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Processo de Normalização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51A4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/>
          <p:cNvSpPr/>
          <p:nvPr/>
        </p:nvSpPr>
        <p:spPr>
          <a:xfrm>
            <a:off x="2057400" y="838200"/>
            <a:ext cx="9753600" cy="6858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1A4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Processo de Elaboração da Norma Moçambicana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51A4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749" y="2108894"/>
            <a:ext cx="5980501" cy="378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presentação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on xmlns="6dfc6e00-eaa7-471f-8691-9b952787d5c9">Keep</Action>
    <Description_x0020_2 xmlns="6dfc6e00-eaa7-471f-8691-9b952787d5c9" xsi:nil="true"/>
    <TaxCatchAll xmlns="cfe53b65-3c36-4587-b144-e9caa3012b85"/>
    <Document_x0020_Type xmlns="6dfc6e00-eaa7-471f-8691-9b952787d5c9" xsi:nil="true"/>
    <Keywords0 xmlns="6dfc6e00-eaa7-471f-8691-9b952787d5c9" xsi:nil="true"/>
    <TaxKeywordTaxHTField xmlns="cfe53b65-3c36-4587-b144-e9caa3012b85">
      <Terms xmlns="http://schemas.microsoft.com/office/infopath/2007/PartnerControls"/>
    </TaxKeywordTaxHTField>
    <PublishingExpirationDate xmlns="http://schemas.microsoft.com/sharepoint/v3" xsi:nil="true"/>
    <Document_x0020_Date xmlns="6dfc6e00-eaa7-471f-8691-9b952787d5c9" xsi:nil="true"/>
    <PublishingStartDate xmlns="http://schemas.microsoft.com/sharepoint/v3" xsi:nil="true"/>
    <Description0 xmlns="6dfc6e00-eaa7-471f-8691-9b952787d5c9" xsi:nil="true"/>
  </documentManagement>
</p:properties>
</file>

<file path=customXml/itemProps1.xml><?xml version="1.0" encoding="utf-8"?>
<ds:datastoreItem xmlns:ds="http://schemas.openxmlformats.org/officeDocument/2006/customXml" ds:itemID="{C3EB65D3-BC26-4A26-B1FF-C35A40565D7B}"/>
</file>

<file path=customXml/itemProps2.xml><?xml version="1.0" encoding="utf-8"?>
<ds:datastoreItem xmlns:ds="http://schemas.openxmlformats.org/officeDocument/2006/customXml" ds:itemID="{2C9E0799-8F38-4A62-BF49-EC7FDB82B8D0}"/>
</file>

<file path=customXml/itemProps3.xml><?xml version="1.0" encoding="utf-8"?>
<ds:datastoreItem xmlns:ds="http://schemas.openxmlformats.org/officeDocument/2006/customXml" ds:itemID="{97962810-DD5A-4E53-BFA3-12288E108548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252</TotalTime>
  <Words>1244</Words>
  <Application>Microsoft Office PowerPoint</Application>
  <PresentationFormat>Widescreen</PresentationFormat>
  <Paragraphs>273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Algerian</vt:lpstr>
      <vt:lpstr>Aria bold</vt:lpstr>
      <vt:lpstr>Arial</vt:lpstr>
      <vt:lpstr>Arial Bold</vt:lpstr>
      <vt:lpstr>Arial Narrow</vt:lpstr>
      <vt:lpstr>Arial Rounded MT Bold</vt:lpstr>
      <vt:lpstr>Calibri</vt:lpstr>
      <vt:lpstr>Calibri Light</vt:lpstr>
      <vt:lpstr>Cambria</vt:lpstr>
      <vt:lpstr>Monotype Sorts</vt:lpstr>
      <vt:lpstr>Museo 300</vt:lpstr>
      <vt:lpstr>Museo 500</vt:lpstr>
      <vt:lpstr>Tahoma</vt:lpstr>
      <vt:lpstr>Times New Roman</vt:lpstr>
      <vt:lpstr>VW Headline Black</vt:lpstr>
      <vt:lpstr>Wingdings</vt:lpstr>
      <vt:lpstr>1_Apresentação1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Amachiza</dc:creator>
  <cp:lastModifiedBy>Alcinda Duvane</cp:lastModifiedBy>
  <cp:revision>660</cp:revision>
  <dcterms:created xsi:type="dcterms:W3CDTF">2016-02-01T10:29:14Z</dcterms:created>
  <dcterms:modified xsi:type="dcterms:W3CDTF">2023-09-15T12:57:43Z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CEA5E773464B4CBB99365EBAAEC5F78C</vt:lpwstr>
  </property>
  <property fmtid="{D5CDD505-2E9C-101B-9397-08002B2CF9AE}" pid="3" name="KSOProductBuildVer">
    <vt:lpwstr>1033-11.2.0.11537</vt:lpwstr>
  </property>
  <property fmtid="{D5CDD505-2E9C-101B-9397-08002B2CF9AE}" pid="4" name="ContentTypeId">
    <vt:lpwstr>0x0101008CEA0F26C7743146B81ADA30DB412C57</vt:lpwstr>
  </property>
  <property fmtid="{D5CDD505-2E9C-101B-9397-08002B2CF9AE}" pid="5" name="TaxKeyword">
    <vt:lpwstr/>
  </property>
</Properties>
</file>