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ppt/comments/modernComment_197_7B381727.xml" ContentType="application/vnd.ms-powerpoint.comments+xml"/>
  <Override PartName="/ppt/authors.xml" ContentType="application/vnd.ms-powerpoint.author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handoutMasterIdLst>
    <p:handoutMasterId r:id="rId26"/>
  </p:handoutMasterIdLst>
  <p:sldIdLst>
    <p:sldId id="258" r:id="rId3"/>
    <p:sldId id="276" r:id="rId4"/>
    <p:sldId id="370" r:id="rId5"/>
    <p:sldId id="434" r:id="rId6"/>
    <p:sldId id="411" r:id="rId7"/>
    <p:sldId id="384" r:id="rId8"/>
    <p:sldId id="385" r:id="rId9"/>
    <p:sldId id="432" r:id="rId10"/>
    <p:sldId id="386" r:id="rId11"/>
    <p:sldId id="397" r:id="rId12"/>
    <p:sldId id="398" r:id="rId13"/>
    <p:sldId id="408" r:id="rId14"/>
    <p:sldId id="399" r:id="rId15"/>
    <p:sldId id="418" r:id="rId16"/>
    <p:sldId id="403" r:id="rId17"/>
    <p:sldId id="413" r:id="rId18"/>
    <p:sldId id="414" r:id="rId19"/>
    <p:sldId id="407" r:id="rId20"/>
    <p:sldId id="417" r:id="rId21"/>
    <p:sldId id="433" r:id="rId22"/>
    <p:sldId id="435" r:id="rId23"/>
    <p:sldId id="35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E8"/>
    <a:srgbClr val="CBE1CD"/>
    <a:srgbClr val="EBF1DE"/>
    <a:srgbClr val="00A86D"/>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8" autoAdjust="0"/>
    <p:restoredTop sz="95324" autoAdjust="0"/>
  </p:normalViewPr>
  <p:slideViewPr>
    <p:cSldViewPr snapToGrid="0">
      <p:cViewPr varScale="1">
        <p:scale>
          <a:sx n="87" d="100"/>
          <a:sy n="87" d="100"/>
        </p:scale>
        <p:origin x="466" y="58"/>
      </p:cViewPr>
      <p:guideLst>
        <p:guide orient="horz" pos="2232"/>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47"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46" Type="http://schemas.openxmlformats.org/officeDocument/2006/relationships/customXml" Target="../customXml/item2.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45"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comments/modernComment_197_7B381727.xml><?xml version="1.0" encoding="utf-8"?>
<p188:cmLst xmlns:a="http://schemas.openxmlformats.org/drawingml/2006/main" xmlns:r="http://schemas.openxmlformats.org/officeDocument/2006/relationships" xmlns:p188="http://schemas.microsoft.com/office/powerpoint/2018/8/main">
  <p188:cm id="{411FD726-BAC5-43B9-A2CF-FCD8AA80F1E5}" authorId="{00000000-0000-0000-0000-000000000000}" created="2022-09-14T10:11:50.862">
    <pc:sldMkLst xmlns:pc="http://schemas.microsoft.com/office/powerpoint/2013/main/command">
      <pc:docMk/>
      <pc:sldMk cId="2067273511" sldId="407"/>
    </pc:sldMkLst>
    <p188:txBody>
      <a:bodyPr/>
      <a:lstStyle/>
      <a:p>
        <a:r>
          <a:rPr lang="en-US"/>
          <a:t>Nilza/Victor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19-Sep-23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19-Sep-23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77542409-6A04-4DC6-AC3A-D3758287A8F2}" type="slidenum">
              <a:rPr lang="en-MZ" smtClean="0"/>
              <a:t>8</a:t>
            </a:fld>
            <a:endParaRPr lang="en-MZ"/>
          </a:p>
        </p:txBody>
      </p:sp>
    </p:spTree>
    <p:extLst>
      <p:ext uri="{BB962C8B-B14F-4D97-AF65-F5344CB8AC3E}">
        <p14:creationId xmlns:p14="http://schemas.microsoft.com/office/powerpoint/2010/main" val="2544382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34" y="0"/>
            <a:ext cx="12192000" cy="6858000"/>
          </a:xfrm>
          <a:prstGeom prst="rect">
            <a:avLst/>
          </a:prstGeom>
        </p:spPr>
      </p:pic>
      <p:sp>
        <p:nvSpPr>
          <p:cNvPr id="7" name="Rectangle 6">
            <a:extLst>
              <a:ext uri="{FF2B5EF4-FFF2-40B4-BE49-F238E27FC236}">
                <a16:creationId xmlns:a16="http://schemas.microsoft.com/office/drawing/2014/main" id="{C7AAA3E0-FF96-42C8-B38D-B527E6C0E93D}"/>
              </a:ext>
            </a:extLst>
          </p:cNvPr>
          <p:cNvSpPr/>
          <p:nvPr userDrawn="1"/>
        </p:nvSpPr>
        <p:spPr>
          <a:xfrm>
            <a:off x="4611903" y="1921599"/>
            <a:ext cx="2977662" cy="3014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Subtitle 2"/>
          <p:cNvSpPr>
            <a:spLocks noGrp="1"/>
          </p:cNvSpPr>
          <p:nvPr>
            <p:ph type="subTitle" idx="1"/>
          </p:nvPr>
        </p:nvSpPr>
        <p:spPr>
          <a:xfrm>
            <a:off x="4611903" y="4394971"/>
            <a:ext cx="2977662"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 name="Title 1"/>
          <p:cNvSpPr>
            <a:spLocks noGrp="1"/>
          </p:cNvSpPr>
          <p:nvPr>
            <p:ph type="ctrTitle"/>
          </p:nvPr>
        </p:nvSpPr>
        <p:spPr>
          <a:xfrm>
            <a:off x="4611903" y="1921599"/>
            <a:ext cx="2977662" cy="2387600"/>
          </a:xfrm>
        </p:spPr>
        <p:txBody>
          <a:bodyPr anchor="b">
            <a:normAutofit/>
          </a:bodyPr>
          <a:lstStyle>
            <a:lvl1pPr algn="l">
              <a:lnSpc>
                <a:spcPct val="90000"/>
              </a:lnSpc>
              <a:defRPr sz="2400">
                <a:solidFill>
                  <a:schemeClr val="bg1"/>
                </a:solidFill>
              </a:defRPr>
            </a:lvl1pPr>
          </a:lstStyle>
          <a:p>
            <a:r>
              <a:rPr lang="en-US" dirty="0"/>
              <a:t>Click to edit Master title style</a:t>
            </a:r>
            <a:endParaRPr dirty="0"/>
          </a:p>
        </p:txBody>
      </p:sp>
      <p:pic>
        <p:nvPicPr>
          <p:cNvPr id="5" name="Picture 4">
            <a:extLst>
              <a:ext uri="{FF2B5EF4-FFF2-40B4-BE49-F238E27FC236}">
                <a16:creationId xmlns:a16="http://schemas.microsoft.com/office/drawing/2014/main" id="{EDA484D8-DF88-4962-BFCE-5E7C0D2CAEE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22224" y="1921599"/>
            <a:ext cx="2557020" cy="1090104"/>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79"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626679" y="3446396"/>
            <a:ext cx="4155622" cy="2535303"/>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pic>
        <p:nvPicPr>
          <p:cNvPr id="8" name="Picture 7" descr="A close up of a sign&#10;&#10;Description generated with high confidence">
            <a:extLst>
              <a:ext uri="{FF2B5EF4-FFF2-40B4-BE49-F238E27FC236}">
                <a16:creationId xmlns:a16="http://schemas.microsoft.com/office/drawing/2014/main" id="{89C52930-46AE-4CDE-8ADD-F90224F61A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6680" y="919616"/>
            <a:ext cx="4155622" cy="2532888"/>
          </a:xfrm>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626680" y="3446397"/>
            <a:ext cx="4155622" cy="2535304"/>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pic>
        <p:nvPicPr>
          <p:cNvPr id="8" name="Picture 7" descr="A close up of a sign&#10;&#10;Description generated with high confidence">
            <a:extLst>
              <a:ext uri="{FF2B5EF4-FFF2-40B4-BE49-F238E27FC236}">
                <a16:creationId xmlns:a16="http://schemas.microsoft.com/office/drawing/2014/main" id="{DC89EA5E-5A22-407F-8153-B14300109E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pic>
        <p:nvPicPr>
          <p:cNvPr id="7" name="Picture 6" descr="A close up of a sign&#10;&#10;Description generated with high confidence">
            <a:extLst>
              <a:ext uri="{FF2B5EF4-FFF2-40B4-BE49-F238E27FC236}">
                <a16:creationId xmlns:a16="http://schemas.microsoft.com/office/drawing/2014/main" id="{56CCDDB7-92E2-44A3-B09F-2010F7E766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pic>
        <p:nvPicPr>
          <p:cNvPr id="7" name="Picture 6" descr="A close up of a sign&#10;&#10;Description generated with high confidence">
            <a:extLst>
              <a:ext uri="{FF2B5EF4-FFF2-40B4-BE49-F238E27FC236}">
                <a16:creationId xmlns:a16="http://schemas.microsoft.com/office/drawing/2014/main" id="{AAA79542-CA3D-477C-BFF9-A55774A41F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4107-7756-482F-B5DF-D9A7A0E26972}"/>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69585231-A26B-41E2-AD47-983D4BC978CB}"/>
              </a:ext>
            </a:extLst>
          </p:cNvPr>
          <p:cNvSpPr>
            <a:spLocks noGrp="1"/>
          </p:cNvSpPr>
          <p:nvPr>
            <p:ph type="sldNum" sz="quarter" idx="10"/>
          </p:nvPr>
        </p:nvSpPr>
        <p:spPr/>
        <p:txBody>
          <a:bodyPr/>
          <a:lstStyle/>
          <a:p>
            <a:fld id="{9CD8D479-8942-46E8-A226-A4E01F7A105C}" type="slidenum">
              <a:rPr lang="en-GB" smtClean="0"/>
              <a:pPr/>
              <a:t>‹#›</a:t>
            </a:fld>
            <a:endParaRPr lang="en-GB"/>
          </a:p>
        </p:txBody>
      </p:sp>
      <p:sp>
        <p:nvSpPr>
          <p:cNvPr id="4" name="Date Placeholder 3">
            <a:extLst>
              <a:ext uri="{FF2B5EF4-FFF2-40B4-BE49-F238E27FC236}">
                <a16:creationId xmlns:a16="http://schemas.microsoft.com/office/drawing/2014/main" id="{92DD61ED-5498-460C-8161-9E8A34411E06}"/>
              </a:ext>
            </a:extLst>
          </p:cNvPr>
          <p:cNvSpPr>
            <a:spLocks noGrp="1"/>
          </p:cNvSpPr>
          <p:nvPr>
            <p:ph type="dt" sz="half" idx="11"/>
          </p:nvPr>
        </p:nvSpPr>
        <p:spPr/>
        <p:txBody>
          <a:bodyPr/>
          <a:lstStyle/>
          <a:p>
            <a:r>
              <a:rPr lang="en-GB"/>
              <a:t>July 22, 2012</a:t>
            </a:r>
          </a:p>
        </p:txBody>
      </p:sp>
      <p:sp>
        <p:nvSpPr>
          <p:cNvPr id="5" name="Footer Placeholder 4">
            <a:extLst>
              <a:ext uri="{FF2B5EF4-FFF2-40B4-BE49-F238E27FC236}">
                <a16:creationId xmlns:a16="http://schemas.microsoft.com/office/drawing/2014/main" id="{E4CE7A56-BFBE-4DAF-B4D3-7251342442E3}"/>
              </a:ext>
            </a:extLst>
          </p:cNvPr>
          <p:cNvSpPr>
            <a:spLocks noGrp="1"/>
          </p:cNvSpPr>
          <p:nvPr>
            <p:ph type="ftr" sz="quarter" idx="12"/>
          </p:nvPr>
        </p:nvSpPr>
        <p:spPr/>
        <p:txBody>
          <a:bodyPr/>
          <a:lstStyle/>
          <a:p>
            <a:r>
              <a:rPr lang="en-GB"/>
              <a:t>Footer text here</a:t>
            </a:r>
          </a:p>
        </p:txBody>
      </p:sp>
      <p:pic>
        <p:nvPicPr>
          <p:cNvPr id="7" name="Picture 6">
            <a:extLst>
              <a:ext uri="{FF2B5EF4-FFF2-40B4-BE49-F238E27FC236}">
                <a16:creationId xmlns:a16="http://schemas.microsoft.com/office/drawing/2014/main" id="{6679F7A0-C356-409D-AEED-AC2C8FFF11B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0646745D-78B0-4826-BAB8-556452833BA5}"/>
              </a:ext>
            </a:extLst>
          </p:cNvPr>
          <p:cNvSpPr txBox="1">
            <a:spLocks/>
          </p:cNvSpPr>
          <p:nvPr userDrawn="1"/>
        </p:nvSpPr>
        <p:spPr>
          <a:xfrm>
            <a:off x="4578797" y="1908073"/>
            <a:ext cx="2977662" cy="2387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endParaRPr lang="en-US" dirty="0"/>
          </a:p>
        </p:txBody>
      </p:sp>
      <p:sp>
        <p:nvSpPr>
          <p:cNvPr id="11" name="Rectangle 10">
            <a:extLst>
              <a:ext uri="{FF2B5EF4-FFF2-40B4-BE49-F238E27FC236}">
                <a16:creationId xmlns:a16="http://schemas.microsoft.com/office/drawing/2014/main" id="{A7BEB114-BB45-42D7-AD91-9956A4D502E1}"/>
              </a:ext>
            </a:extLst>
          </p:cNvPr>
          <p:cNvSpPr/>
          <p:nvPr userDrawn="1"/>
        </p:nvSpPr>
        <p:spPr>
          <a:xfrm>
            <a:off x="4607169" y="1908071"/>
            <a:ext cx="2977662" cy="3014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0" name="Picture 9">
            <a:extLst>
              <a:ext uri="{FF2B5EF4-FFF2-40B4-BE49-F238E27FC236}">
                <a16:creationId xmlns:a16="http://schemas.microsoft.com/office/drawing/2014/main" id="{E31A3EBC-7647-4FA7-9863-D665E0C7D7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7490" y="3873797"/>
            <a:ext cx="2557020" cy="1090104"/>
          </a:xfrm>
          <a:prstGeom prst="rect">
            <a:avLst/>
          </a:prstGeom>
        </p:spPr>
      </p:pic>
      <p:sp>
        <p:nvSpPr>
          <p:cNvPr id="9" name="Subtitle 2">
            <a:extLst>
              <a:ext uri="{FF2B5EF4-FFF2-40B4-BE49-F238E27FC236}">
                <a16:creationId xmlns:a16="http://schemas.microsoft.com/office/drawing/2014/main" id="{A39B3D48-076F-48AB-9C0F-ACB2D0FC0FC8}"/>
              </a:ext>
            </a:extLst>
          </p:cNvPr>
          <p:cNvSpPr>
            <a:spLocks noGrp="1"/>
          </p:cNvSpPr>
          <p:nvPr>
            <p:ph type="subTitle" idx="1"/>
          </p:nvPr>
        </p:nvSpPr>
        <p:spPr>
          <a:xfrm>
            <a:off x="4578797" y="1908072"/>
            <a:ext cx="2977662" cy="2030881"/>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Tree>
    <p:extLst>
      <p:ext uri="{BB962C8B-B14F-4D97-AF65-F5344CB8AC3E}">
        <p14:creationId xmlns:p14="http://schemas.microsoft.com/office/powerpoint/2010/main" val="175824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BB22D-AEE6-4016-8C01-651F2D93AF87}"/>
              </a:ext>
            </a:extLst>
          </p:cNvPr>
          <p:cNvSpPr>
            <a:spLocks noGrp="1"/>
          </p:cNvSpPr>
          <p:nvPr>
            <p:ph type="title"/>
          </p:nvPr>
        </p:nvSpPr>
        <p:spPr>
          <a:xfrm>
            <a:off x="1410026" y="276087"/>
            <a:ext cx="9371949" cy="1183566"/>
          </a:xfrm>
        </p:spPr>
        <p:txBody>
          <a:bodyPr/>
          <a:lstStyle>
            <a:lvl1pPr>
              <a:defRPr b="0"/>
            </a:lvl1pPr>
          </a:lstStyle>
          <a:p>
            <a:endParaRPr lang="en-GB" dirty="0"/>
          </a:p>
        </p:txBody>
      </p:sp>
      <p:sp>
        <p:nvSpPr>
          <p:cNvPr id="3" name="Slide Number Placeholder 2">
            <a:extLst>
              <a:ext uri="{FF2B5EF4-FFF2-40B4-BE49-F238E27FC236}">
                <a16:creationId xmlns:a16="http://schemas.microsoft.com/office/drawing/2014/main" id="{B8ED89DF-78A0-46BB-B4D5-E76B491948CB}"/>
              </a:ext>
            </a:extLst>
          </p:cNvPr>
          <p:cNvSpPr>
            <a:spLocks noGrp="1"/>
          </p:cNvSpPr>
          <p:nvPr>
            <p:ph type="sldNum" sz="quarter" idx="10"/>
          </p:nvPr>
        </p:nvSpPr>
        <p:spPr/>
        <p:txBody>
          <a:bodyPr/>
          <a:lstStyle/>
          <a:p>
            <a:fld id="{9CD8D479-8942-46E8-A226-A4E01F7A105C}" type="slidenum">
              <a:rPr lang="en-GB" smtClean="0"/>
              <a:pPr/>
              <a:t>‹#›</a:t>
            </a:fld>
            <a:endParaRPr lang="en-GB" dirty="0"/>
          </a:p>
        </p:txBody>
      </p:sp>
      <p:sp>
        <p:nvSpPr>
          <p:cNvPr id="5" name="Footer Placeholder 4">
            <a:extLst>
              <a:ext uri="{FF2B5EF4-FFF2-40B4-BE49-F238E27FC236}">
                <a16:creationId xmlns:a16="http://schemas.microsoft.com/office/drawing/2014/main" id="{9A759DC3-4886-450A-9015-F720B84779A8}"/>
              </a:ext>
            </a:extLst>
          </p:cNvPr>
          <p:cNvSpPr>
            <a:spLocks noGrp="1"/>
          </p:cNvSpPr>
          <p:nvPr>
            <p:ph type="ftr" sz="quarter" idx="12"/>
          </p:nvPr>
        </p:nvSpPr>
        <p:spPr/>
        <p:txBody>
          <a:bodyPr/>
          <a:lstStyle>
            <a:lvl1pPr>
              <a:defRPr/>
            </a:lvl1pPr>
          </a:lstStyle>
          <a:p>
            <a:r>
              <a:rPr lang="en-GB" dirty="0"/>
              <a:t>Energy Sector Update</a:t>
            </a:r>
          </a:p>
        </p:txBody>
      </p:sp>
      <p:pic>
        <p:nvPicPr>
          <p:cNvPr id="7" name="Picture 6">
            <a:extLst>
              <a:ext uri="{FF2B5EF4-FFF2-40B4-BE49-F238E27FC236}">
                <a16:creationId xmlns:a16="http://schemas.microsoft.com/office/drawing/2014/main" id="{FA5C141D-9630-4CE4-9846-21BCF9DACD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4" y="1581187"/>
            <a:ext cx="6523607" cy="3669529"/>
          </a:xfrm>
          <a:prstGeom prst="rect">
            <a:avLst/>
          </a:prstGeom>
        </p:spPr>
      </p:pic>
      <p:sp>
        <p:nvSpPr>
          <p:cNvPr id="14" name="Content Placeholder 2">
            <a:extLst>
              <a:ext uri="{FF2B5EF4-FFF2-40B4-BE49-F238E27FC236}">
                <a16:creationId xmlns:a16="http://schemas.microsoft.com/office/drawing/2014/main" id="{92988BA7-D2B9-48FD-9C29-152EA3D8BDF3}"/>
              </a:ext>
            </a:extLst>
          </p:cNvPr>
          <p:cNvSpPr>
            <a:spLocks noGrp="1"/>
          </p:cNvSpPr>
          <p:nvPr>
            <p:ph sz="half" idx="18"/>
          </p:nvPr>
        </p:nvSpPr>
        <p:spPr>
          <a:xfrm>
            <a:off x="1431763" y="5237203"/>
            <a:ext cx="3596054" cy="421750"/>
          </a:xfrm>
        </p:spPr>
        <p:txBody>
          <a:bodyPr>
            <a:normAutofit/>
          </a:bodyPr>
          <a:lstStyle>
            <a:lvl1pPr marL="0" indent="0" algn="ctr">
              <a:buNone/>
              <a:defRPr sz="1600">
                <a:solidFill>
                  <a:schemeClr val="accent1"/>
                </a:solidFill>
              </a:defRPr>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15" name="Content Placeholder 2">
            <a:extLst>
              <a:ext uri="{FF2B5EF4-FFF2-40B4-BE49-F238E27FC236}">
                <a16:creationId xmlns:a16="http://schemas.microsoft.com/office/drawing/2014/main" id="{DB02DB6D-2E63-4C54-9A61-2E2001118B1D}"/>
              </a:ext>
            </a:extLst>
          </p:cNvPr>
          <p:cNvSpPr>
            <a:spLocks noGrp="1"/>
          </p:cNvSpPr>
          <p:nvPr>
            <p:ph sz="half" idx="19"/>
          </p:nvPr>
        </p:nvSpPr>
        <p:spPr>
          <a:xfrm>
            <a:off x="6304085" y="3831737"/>
            <a:ext cx="4477890" cy="421750"/>
          </a:xfrm>
        </p:spPr>
        <p:txBody>
          <a:bodyPr/>
          <a:lstStyle>
            <a:lvl1pPr marL="0" indent="0">
              <a:buNone/>
              <a:defRPr sz="2200">
                <a:solidFill>
                  <a:schemeClr val="accent1"/>
                </a:solidFill>
              </a:defRPr>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16" name="Content Placeholder 2">
            <a:extLst>
              <a:ext uri="{FF2B5EF4-FFF2-40B4-BE49-F238E27FC236}">
                <a16:creationId xmlns:a16="http://schemas.microsoft.com/office/drawing/2014/main" id="{8EF3BA7C-61DB-429A-A3A4-40E30A24F53F}"/>
              </a:ext>
            </a:extLst>
          </p:cNvPr>
          <p:cNvSpPr>
            <a:spLocks noGrp="1"/>
          </p:cNvSpPr>
          <p:nvPr>
            <p:ph sz="half" idx="20" hasCustomPrompt="1"/>
          </p:nvPr>
        </p:nvSpPr>
        <p:spPr>
          <a:xfrm>
            <a:off x="6304085" y="4411899"/>
            <a:ext cx="4477890" cy="1240017"/>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1"/>
            <a:r>
              <a:rPr lang="en-US" dirty="0"/>
              <a:t>Second level</a:t>
            </a:r>
          </a:p>
        </p:txBody>
      </p:sp>
      <p:sp>
        <p:nvSpPr>
          <p:cNvPr id="17" name="Content Placeholder 2">
            <a:extLst>
              <a:ext uri="{FF2B5EF4-FFF2-40B4-BE49-F238E27FC236}">
                <a16:creationId xmlns:a16="http://schemas.microsoft.com/office/drawing/2014/main" id="{73D1AF7C-C84F-4B17-A40E-76200BC129DD}"/>
              </a:ext>
            </a:extLst>
          </p:cNvPr>
          <p:cNvSpPr>
            <a:spLocks noGrp="1"/>
          </p:cNvSpPr>
          <p:nvPr>
            <p:ph sz="half" idx="21"/>
          </p:nvPr>
        </p:nvSpPr>
        <p:spPr>
          <a:xfrm>
            <a:off x="6304085" y="1812897"/>
            <a:ext cx="4477890" cy="421750"/>
          </a:xfrm>
        </p:spPr>
        <p:txBody>
          <a:bodyPr/>
          <a:lstStyle>
            <a:lvl1pPr marL="0" indent="0">
              <a:buNone/>
              <a:defRPr sz="2200">
                <a:solidFill>
                  <a:schemeClr val="accent1"/>
                </a:solidFill>
              </a:defRPr>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endParaRPr lang="en-US" dirty="0"/>
          </a:p>
        </p:txBody>
      </p:sp>
      <p:sp>
        <p:nvSpPr>
          <p:cNvPr id="18" name="Content Placeholder 2">
            <a:extLst>
              <a:ext uri="{FF2B5EF4-FFF2-40B4-BE49-F238E27FC236}">
                <a16:creationId xmlns:a16="http://schemas.microsoft.com/office/drawing/2014/main" id="{FD6E44C3-9F60-4101-877E-C8362244FC84}"/>
              </a:ext>
            </a:extLst>
          </p:cNvPr>
          <p:cNvSpPr>
            <a:spLocks noGrp="1"/>
          </p:cNvSpPr>
          <p:nvPr>
            <p:ph sz="half" idx="22" hasCustomPrompt="1"/>
          </p:nvPr>
        </p:nvSpPr>
        <p:spPr>
          <a:xfrm>
            <a:off x="6304085" y="2393059"/>
            <a:ext cx="4477890" cy="1240017"/>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1"/>
            <a:r>
              <a:rPr lang="en-US" dirty="0"/>
              <a:t>Second level</a:t>
            </a:r>
          </a:p>
        </p:txBody>
      </p:sp>
      <p:pic>
        <p:nvPicPr>
          <p:cNvPr id="8" name="Picture 7" descr="A close up of a sign&#10;&#10;Description generated with high confidence">
            <a:extLst>
              <a:ext uri="{FF2B5EF4-FFF2-40B4-BE49-F238E27FC236}">
                <a16:creationId xmlns:a16="http://schemas.microsoft.com/office/drawing/2014/main" id="{BF796C5B-7502-4401-A53F-EE28289804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640808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a:xfrm>
            <a:off x="1410027" y="2286000"/>
            <a:ext cx="9371948" cy="39006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
        <p:nvSpPr>
          <p:cNvPr id="7" name="Content Placeholder 2">
            <a:extLst>
              <a:ext uri="{FF2B5EF4-FFF2-40B4-BE49-F238E27FC236}">
                <a16:creationId xmlns:a16="http://schemas.microsoft.com/office/drawing/2014/main" id="{EF7B55A7-9467-4B6E-8992-8BE86F9AEB94}"/>
              </a:ext>
            </a:extLst>
          </p:cNvPr>
          <p:cNvSpPr>
            <a:spLocks noGrp="1"/>
          </p:cNvSpPr>
          <p:nvPr>
            <p:ph sz="half" idx="14"/>
          </p:nvPr>
        </p:nvSpPr>
        <p:spPr>
          <a:xfrm>
            <a:off x="1410026" y="1691496"/>
            <a:ext cx="9371949" cy="421750"/>
          </a:xfrm>
        </p:spPr>
        <p:txBody>
          <a:bodyPr/>
          <a:lstStyle>
            <a:lvl1pPr marL="0" indent="0">
              <a:buNone/>
              <a:defRPr sz="2200">
                <a:solidFill>
                  <a:schemeClr val="accent1"/>
                </a:solidFill>
              </a:defRPr>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p:txBody>
      </p:sp>
      <p:pic>
        <p:nvPicPr>
          <p:cNvPr id="8" name="Picture 7" descr="A close up of a sign&#10;&#10;Description generated with high confidence">
            <a:extLst>
              <a:ext uri="{FF2B5EF4-FFF2-40B4-BE49-F238E27FC236}">
                <a16:creationId xmlns:a16="http://schemas.microsoft.com/office/drawing/2014/main" id="{0935F060-A821-4C14-853F-C0E773CD1F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t>Footer text here</a:t>
            </a: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pic>
        <p:nvPicPr>
          <p:cNvPr id="7" name="Picture 6" descr="A close up of a sign&#10;&#10;Description generated with high confidence">
            <a:extLst>
              <a:ext uri="{FF2B5EF4-FFF2-40B4-BE49-F238E27FC236}">
                <a16:creationId xmlns:a16="http://schemas.microsoft.com/office/drawing/2014/main" id="{98EFD724-E2FA-43D1-9FAB-B9AB053276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279053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pic>
        <p:nvPicPr>
          <p:cNvPr id="9" name="Picture 8" descr="Waves" title="Slide Design Picture"/>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09623" y="2059146"/>
            <a:ext cx="3282696" cy="3886200"/>
          </a:xfrm>
          <a:prstGeom prst="rect">
            <a:avLst/>
          </a:prstGeom>
        </p:spPr>
      </p:pic>
      <p:pic>
        <p:nvPicPr>
          <p:cNvPr id="11" name="Picture 10" descr="Closeup of green plants" title="Slide Design Pictur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059146"/>
            <a:ext cx="1490472" cy="388620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5D725EF0-FF15-4EEE-A029-1F169B5E61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t>Footer text here</a:t>
            </a: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pic>
        <p:nvPicPr>
          <p:cNvPr id="8" name="Picture 7" descr="A close up of a sign&#10;&#10;Description generated with high confidence">
            <a:extLst>
              <a:ext uri="{FF2B5EF4-FFF2-40B4-BE49-F238E27FC236}">
                <a16:creationId xmlns:a16="http://schemas.microsoft.com/office/drawing/2014/main" id="{B610CF59-2CA5-4370-9BBD-416A99D5C7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09699" y="2378392"/>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378392"/>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t>Footer text here</a:t>
            </a: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pic>
        <p:nvPicPr>
          <p:cNvPr id="10" name="Picture 9" descr="A close up of a sign&#10;&#10;Description generated with high confidence">
            <a:extLst>
              <a:ext uri="{FF2B5EF4-FFF2-40B4-BE49-F238E27FC236}">
                <a16:creationId xmlns:a16="http://schemas.microsoft.com/office/drawing/2014/main" id="{F3F795FD-E060-4643-B31B-AE681C3B76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t>Footer text here</a:t>
            </a:r>
          </a:p>
        </p:txBody>
      </p:sp>
      <p:sp>
        <p:nvSpPr>
          <p:cNvPr id="5" name="Slide Number Placeholder 4"/>
          <p:cNvSpPr>
            <a:spLocks noGrp="1"/>
          </p:cNvSpPr>
          <p:nvPr>
            <p:ph type="sldNum" sz="quarter" idx="12"/>
          </p:nvPr>
        </p:nvSpPr>
        <p:spPr/>
        <p:txBody>
          <a:bodyPr/>
          <a:lstStyle/>
          <a:p>
            <a:fld id="{9CD8D479-8942-46E8-A226-A4E01F7A105C}" type="slidenum">
              <a:rPr/>
              <a:t>‹#›</a:t>
            </a:fld>
            <a:endParaRPr/>
          </a:p>
        </p:txBody>
      </p:sp>
      <p:pic>
        <p:nvPicPr>
          <p:cNvPr id="6" name="Picture 5" descr="A close up of a sign&#10;&#10;Description generated with high confidence">
            <a:extLst>
              <a:ext uri="{FF2B5EF4-FFF2-40B4-BE49-F238E27FC236}">
                <a16:creationId xmlns:a16="http://schemas.microsoft.com/office/drawing/2014/main" id="{09F2D4F0-47FF-4636-ADF2-39764766A0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dirty="0" err="1"/>
              <a:t>Junho</a:t>
            </a:r>
            <a:r>
              <a:rPr lang="en-GB" dirty="0"/>
              <a:t> de 2017</a:t>
            </a:r>
          </a:p>
        </p:txBody>
      </p:sp>
      <p:sp>
        <p:nvSpPr>
          <p:cNvPr id="3" name="Footer Placeholder 2"/>
          <p:cNvSpPr>
            <a:spLocks noGrp="1"/>
          </p:cNvSpPr>
          <p:nvPr>
            <p:ph type="ftr" sz="quarter" idx="11"/>
          </p:nvPr>
        </p:nvSpPr>
        <p:spPr/>
        <p:txBody>
          <a:bodyPr/>
          <a:lstStyle/>
          <a:p>
            <a:r>
              <a:t>Footer text here</a:t>
            </a:r>
          </a:p>
        </p:txBody>
      </p:sp>
      <p:sp>
        <p:nvSpPr>
          <p:cNvPr id="4" name="Slide Number Placeholder 3"/>
          <p:cNvSpPr>
            <a:spLocks noGrp="1"/>
          </p:cNvSpPr>
          <p:nvPr>
            <p:ph type="sldNum" sz="quarter" idx="12"/>
          </p:nvPr>
        </p:nvSpPr>
        <p:spPr/>
        <p:txBody>
          <a:bodyPr/>
          <a:lstStyle/>
          <a:p>
            <a:fld id="{9CD8D479-8942-46E8-A226-A4E01F7A105C}" type="slidenum">
              <a:rPr/>
              <a:t>‹#›</a:t>
            </a:fld>
            <a:endParaRPr/>
          </a:p>
        </p:txBody>
      </p:sp>
      <p:pic>
        <p:nvPicPr>
          <p:cNvPr id="5" name="Picture 4" descr="A close up of a sign&#10;&#10;Description generated with high confidence">
            <a:extLst>
              <a:ext uri="{FF2B5EF4-FFF2-40B4-BE49-F238E27FC236}">
                <a16:creationId xmlns:a16="http://schemas.microsoft.com/office/drawing/2014/main" id="{70E92D10-76A6-42F5-B468-E301EC08E0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624" y="109603"/>
            <a:ext cx="1828514" cy="779529"/>
          </a:xfrm>
          <a:prstGeom prst="rect">
            <a:avLst/>
          </a:prstGeom>
        </p:spPr>
      </p:pic>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6629400"/>
            <a:ext cx="1499616"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bg1"/>
              </a:solidFill>
            </a:endParaRPr>
          </a:p>
        </p:txBody>
      </p:sp>
      <p:sp>
        <p:nvSpPr>
          <p:cNvPr id="11" name="Rectangle 10"/>
          <p:cNvSpPr/>
          <p:nvPr/>
        </p:nvSpPr>
        <p:spPr>
          <a:xfrm>
            <a:off x="1609344" y="6629400"/>
            <a:ext cx="10582656" cy="22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bg1"/>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800">
                <a:solidFill>
                  <a:schemeClr val="bg1"/>
                </a:solidFill>
              </a:defRPr>
            </a:lvl1pPr>
          </a:lstStyle>
          <a:p>
            <a:fld id="{9CD8D479-8942-46E8-A226-A4E01F7A105C}" type="slidenum">
              <a:rPr lang="en-GB" smtClean="0"/>
              <a:pPr/>
              <a:t>‹#›</a:t>
            </a:fld>
            <a:endParaRPr lang="en-GB" dirty="0"/>
          </a:p>
        </p:txBody>
      </p:sp>
      <p:sp>
        <p:nvSpPr>
          <p:cNvPr id="4" name="Date Placeholder 3"/>
          <p:cNvSpPr>
            <a:spLocks noGrp="1"/>
          </p:cNvSpPr>
          <p:nvPr>
            <p:ph type="dt" sz="half" idx="2"/>
          </p:nvPr>
        </p:nvSpPr>
        <p:spPr>
          <a:xfrm>
            <a:off x="431101" y="6629400"/>
            <a:ext cx="1000662" cy="228600"/>
          </a:xfrm>
          <a:prstGeom prst="rect">
            <a:avLst/>
          </a:prstGeom>
        </p:spPr>
        <p:txBody>
          <a:bodyPr vert="horz" lIns="91440" tIns="45720" rIns="91440" bIns="45720" rtlCol="0" anchor="ctr"/>
          <a:lstStyle>
            <a:lvl1pPr algn="r">
              <a:defRPr sz="800">
                <a:solidFill>
                  <a:schemeClr val="bg1"/>
                </a:solidFill>
              </a:defRPr>
            </a:lvl1pPr>
          </a:lstStyle>
          <a:p>
            <a:r>
              <a:rPr lang="en-GB" dirty="0" err="1"/>
              <a:t>Junho</a:t>
            </a:r>
            <a:r>
              <a:rPr lang="en-GB" dirty="0"/>
              <a:t> de 2017</a:t>
            </a:r>
          </a:p>
        </p:txBody>
      </p:sp>
      <p:sp>
        <p:nvSpPr>
          <p:cNvPr id="5" name="Footer Placeholder 4"/>
          <p:cNvSpPr>
            <a:spLocks noGrp="1"/>
          </p:cNvSpPr>
          <p:nvPr>
            <p:ph type="ftr" sz="quarter" idx="3"/>
          </p:nvPr>
        </p:nvSpPr>
        <p:spPr>
          <a:xfrm>
            <a:off x="1637716" y="6629400"/>
            <a:ext cx="9144259" cy="228600"/>
          </a:xfrm>
          <a:prstGeom prst="rect">
            <a:avLst/>
          </a:prstGeom>
          <a:solidFill>
            <a:schemeClr val="accent1"/>
          </a:solidFill>
        </p:spPr>
        <p:txBody>
          <a:bodyPr vert="horz" lIns="91440" tIns="45720" rIns="91440" bIns="45720" rtlCol="0" anchor="ctr"/>
          <a:lstStyle>
            <a:lvl1pPr algn="l">
              <a:defRPr sz="800">
                <a:solidFill>
                  <a:schemeClr val="bg1"/>
                </a:solidFill>
              </a:defRPr>
            </a:lvl1pPr>
          </a:lstStyle>
          <a:p>
            <a:r>
              <a:rPr lang="en-GB" dirty="0" err="1"/>
              <a:t>Apresentação</a:t>
            </a:r>
            <a:r>
              <a:rPr lang="en-GB" dirty="0"/>
              <a:t> da </a:t>
            </a:r>
            <a:r>
              <a:rPr lang="en-GB" dirty="0" err="1"/>
              <a:t>Empresa</a:t>
            </a:r>
            <a:endParaRPr lang="en-GB" dirty="0"/>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197_7B38172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1903" y="1921599"/>
            <a:ext cx="2977662" cy="2217915"/>
          </a:xfrm>
        </p:spPr>
        <p:txBody>
          <a:bodyPr>
            <a:normAutofit/>
          </a:bodyPr>
          <a:lstStyle/>
          <a:p>
            <a:pPr algn="ctr"/>
            <a:r>
              <a:rPr lang="en-US" sz="1800" b="1" dirty="0">
                <a:solidFill>
                  <a:srgbClr val="FFFF00"/>
                </a:solidFill>
              </a:rPr>
              <a:t>BIOETHANOL IN MOZAMBIQUE: Past and Present</a:t>
            </a:r>
            <a:endParaRPr lang="en-GB" sz="19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611903" y="4241493"/>
            <a:ext cx="2977662" cy="673816"/>
          </a:xfrm>
        </p:spPr>
        <p:txBody>
          <a:bodyPr>
            <a:normAutofit fontScale="92500" lnSpcReduction="20000"/>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September  </a:t>
            </a:r>
          </a:p>
          <a:p>
            <a:pPr algn="ctr"/>
            <a:r>
              <a:rPr lang="en-US" dirty="0" smtClean="0">
                <a:latin typeface="Times New Roman" panose="02020603050405020304" pitchFamily="18" charset="0"/>
                <a:cs typeface="Times New Roman" panose="02020603050405020304" pitchFamily="18" charset="0"/>
              </a:rPr>
              <a:t>2023</a:t>
            </a:r>
            <a:endParaRPr lang="en-US" dirty="0">
              <a:latin typeface="Times New Roman" panose="02020603050405020304" pitchFamily="18" charset="0"/>
              <a:cs typeface="Times New Roman" panose="02020603050405020304" pitchFamily="18" charset="0"/>
            </a:endParaRPr>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Footer text here</a:t>
            </a:r>
          </a:p>
        </p:txBody>
      </p:sp>
      <p:sp>
        <p:nvSpPr>
          <p:cNvPr id="5" name="Slide Number Placeholder 4"/>
          <p:cNvSpPr>
            <a:spLocks noGrp="1"/>
          </p:cNvSpPr>
          <p:nvPr>
            <p:ph type="sldNum" sz="quarter" idx="12"/>
          </p:nvPr>
        </p:nvSpPr>
        <p:spPr/>
        <p:txBody>
          <a:bodyPr/>
          <a:lstStyle/>
          <a:p>
            <a:fld id="{9CD8D479-8942-46E8-A226-A4E01F7A105C}" type="slidenum">
              <a:rPr lang="en-US" smtClean="0"/>
              <a:t>10</a:t>
            </a:fld>
            <a:endParaRPr lang="en-US"/>
          </a:p>
        </p:txBody>
      </p:sp>
      <p:cxnSp>
        <p:nvCxnSpPr>
          <p:cNvPr id="12" name="Straight Connector 11">
            <a:extLst>
              <a:ext uri="{FF2B5EF4-FFF2-40B4-BE49-F238E27FC236}">
                <a16:creationId xmlns:a16="http://schemas.microsoft.com/office/drawing/2014/main" id="{26CD1D4F-CE87-830C-F3FE-3FE45117C64B}"/>
              </a:ext>
            </a:extLst>
          </p:cNvPr>
          <p:cNvCxnSpPr>
            <a:cxnSpLocks/>
          </p:cNvCxnSpPr>
          <p:nvPr/>
        </p:nvCxnSpPr>
        <p:spPr>
          <a:xfrm>
            <a:off x="2928620" y="1492393"/>
            <a:ext cx="2395105" cy="0"/>
          </a:xfrm>
          <a:prstGeom prst="line">
            <a:avLst/>
          </a:prstGeom>
          <a:noFill/>
          <a:ln w="28575" cap="flat" cmpd="sng" algn="ctr">
            <a:solidFill>
              <a:schemeClr val="bg1">
                <a:lumMod val="75000"/>
              </a:schemeClr>
            </a:solidFill>
            <a:prstDash val="solid"/>
          </a:ln>
          <a:effectLst/>
        </p:spPr>
      </p:cxnSp>
      <p:cxnSp>
        <p:nvCxnSpPr>
          <p:cNvPr id="14" name="Straight Connector 13">
            <a:extLst>
              <a:ext uri="{FF2B5EF4-FFF2-40B4-BE49-F238E27FC236}">
                <a16:creationId xmlns:a16="http://schemas.microsoft.com/office/drawing/2014/main" id="{DFE15DDD-9877-4A36-3253-62EE4C6BFFD4}"/>
              </a:ext>
            </a:extLst>
          </p:cNvPr>
          <p:cNvCxnSpPr>
            <a:cxnSpLocks/>
          </p:cNvCxnSpPr>
          <p:nvPr/>
        </p:nvCxnSpPr>
        <p:spPr>
          <a:xfrm>
            <a:off x="8189257" y="1492393"/>
            <a:ext cx="2395105" cy="0"/>
          </a:xfrm>
          <a:prstGeom prst="line">
            <a:avLst/>
          </a:prstGeom>
          <a:noFill/>
          <a:ln w="28575" cap="flat" cmpd="sng" algn="ctr">
            <a:solidFill>
              <a:schemeClr val="bg1">
                <a:lumMod val="75000"/>
              </a:schemeClr>
            </a:solidFill>
            <a:prstDash val="solid"/>
          </a:ln>
          <a:effectLst/>
        </p:spPr>
      </p:cxnSp>
      <p:sp>
        <p:nvSpPr>
          <p:cNvPr id="6" name="Rectangle 5">
            <a:extLst>
              <a:ext uri="{FF2B5EF4-FFF2-40B4-BE49-F238E27FC236}">
                <a16:creationId xmlns:a16="http://schemas.microsoft.com/office/drawing/2014/main" id="{87720ED6-867C-57D0-C849-3C002DD10D5F}"/>
              </a:ext>
            </a:extLst>
          </p:cNvPr>
          <p:cNvSpPr/>
          <p:nvPr/>
        </p:nvSpPr>
        <p:spPr>
          <a:xfrm>
            <a:off x="96275" y="2118674"/>
            <a:ext cx="1614011" cy="1184086"/>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kern="0" dirty="0">
                <a:solidFill>
                  <a:srgbClr val="00B050"/>
                </a:solidFill>
                <a:latin typeface="Times New Roman" panose="02020603050405020304" pitchFamily="18" charset="0"/>
                <a:cs typeface="Times New Roman" panose="02020603050405020304" pitchFamily="18" charset="0"/>
              </a:rPr>
              <a:t>SOCIO-ECONOMIC</a:t>
            </a:r>
          </a:p>
          <a:p>
            <a:pPr algn="ctr"/>
            <a:r>
              <a:rPr lang="en-US" sz="1600" kern="0" dirty="0">
                <a:solidFill>
                  <a:srgbClr val="00B050"/>
                </a:solidFill>
                <a:latin typeface="Times New Roman" panose="02020603050405020304" pitchFamily="18" charset="0"/>
                <a:cs typeface="Times New Roman" panose="02020603050405020304" pitchFamily="18" charset="0"/>
              </a:rPr>
              <a:t>(CONT.)</a:t>
            </a:r>
          </a:p>
        </p:txBody>
      </p:sp>
      <p:sp>
        <p:nvSpPr>
          <p:cNvPr id="15" name="Rectangle: Rounded Corners 14">
            <a:extLst>
              <a:ext uri="{FF2B5EF4-FFF2-40B4-BE49-F238E27FC236}">
                <a16:creationId xmlns:a16="http://schemas.microsoft.com/office/drawing/2014/main" id="{818300E6-FD96-262C-DCFB-325F0F40BDAD}"/>
              </a:ext>
            </a:extLst>
          </p:cNvPr>
          <p:cNvSpPr/>
          <p:nvPr/>
        </p:nvSpPr>
        <p:spPr>
          <a:xfrm>
            <a:off x="6842896" y="1615214"/>
            <a:ext cx="5112555" cy="2249866"/>
          </a:xfrm>
          <a:prstGeom prst="roundRect">
            <a:avLst/>
          </a:prstGeom>
          <a:solidFill>
            <a:srgbClr val="E7F1E8"/>
          </a:solidFill>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sz="1500" dirty="0">
              <a:solidFill>
                <a:schemeClr val="tx1"/>
              </a:solidFill>
            </a:endParaRPr>
          </a:p>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Lack of legislation to guarantee fulfillment of socio &amp; environmental compensation</a:t>
            </a:r>
          </a:p>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Lack of human capital in all value chain including in country </a:t>
            </a:r>
            <a:r>
              <a:rPr lang="en-US" sz="1500" dirty="0" smtClean="0">
                <a:solidFill>
                  <a:schemeClr val="tx2"/>
                </a:solidFill>
                <a:latin typeface="Times New Roman" panose="02020603050405020304" pitchFamily="18" charset="0"/>
                <a:cs typeface="Times New Roman" panose="02020603050405020304" pitchFamily="18" charset="0"/>
              </a:rPr>
              <a:t>biofuel </a:t>
            </a:r>
            <a:r>
              <a:rPr lang="en-US" sz="1500" dirty="0">
                <a:solidFill>
                  <a:schemeClr val="tx2"/>
                </a:solidFill>
                <a:latin typeface="Times New Roman" panose="02020603050405020304" pitchFamily="18" charset="0"/>
                <a:cs typeface="Times New Roman" panose="02020603050405020304" pitchFamily="18" charset="0"/>
              </a:rPr>
              <a:t>experts</a:t>
            </a:r>
          </a:p>
          <a:p>
            <a:pPr marL="285750" indent="-285750" algn="just">
              <a:buFont typeface="Arial" panose="020B0604020202020204" pitchFamily="34" charset="0"/>
              <a:buChar char="•"/>
            </a:pPr>
            <a:r>
              <a:rPr lang="en-US" sz="1500" dirty="0" smtClean="0">
                <a:solidFill>
                  <a:schemeClr val="tx2"/>
                </a:solidFill>
                <a:latin typeface="Times New Roman" panose="02020603050405020304" pitchFamily="18" charset="0"/>
                <a:cs typeface="Times New Roman" panose="02020603050405020304" pitchFamily="18" charset="0"/>
              </a:rPr>
              <a:t>Lack </a:t>
            </a:r>
            <a:r>
              <a:rPr lang="en-US" sz="1500" dirty="0">
                <a:solidFill>
                  <a:schemeClr val="tx2"/>
                </a:solidFill>
                <a:latin typeface="Times New Roman" panose="02020603050405020304" pitchFamily="18" charset="0"/>
                <a:cs typeface="Times New Roman" panose="02020603050405020304" pitchFamily="18" charset="0"/>
              </a:rPr>
              <a:t>of trust between smallholders and investor that limits applicability of out grower model</a:t>
            </a:r>
          </a:p>
          <a:p>
            <a:pPr marL="285750" indent="-285750" algn="just">
              <a:buFont typeface="Arial" panose="020B0604020202020204" pitchFamily="34" charset="0"/>
              <a:buChar char="•"/>
            </a:pPr>
            <a:endParaRPr lang="en-US" sz="1500" dirty="0">
              <a:solidFill>
                <a:schemeClr val="tx1"/>
              </a:solidFill>
            </a:endParaRPr>
          </a:p>
        </p:txBody>
      </p:sp>
      <p:sp>
        <p:nvSpPr>
          <p:cNvPr id="16" name="Rectangle: Rounded Corners 15">
            <a:extLst>
              <a:ext uri="{FF2B5EF4-FFF2-40B4-BE49-F238E27FC236}">
                <a16:creationId xmlns:a16="http://schemas.microsoft.com/office/drawing/2014/main" id="{C9A953FF-6CA2-511A-B7BD-C03FF8119681}"/>
              </a:ext>
            </a:extLst>
          </p:cNvPr>
          <p:cNvSpPr/>
          <p:nvPr/>
        </p:nvSpPr>
        <p:spPr>
          <a:xfrm>
            <a:off x="1591403" y="1640190"/>
            <a:ext cx="5112555" cy="2249866"/>
          </a:xfrm>
          <a:prstGeom prst="roundRect">
            <a:avLst/>
          </a:prstGeom>
          <a:solidFill>
            <a:srgbClr val="CBE1CD"/>
          </a:solidFill>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sz="1500" dirty="0">
              <a:solidFill>
                <a:schemeClr val="tx1"/>
              </a:solidFill>
            </a:endParaRP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Inclusion of labor on the entire production value chain</a:t>
            </a: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Income generation through </a:t>
            </a:r>
            <a:r>
              <a:rPr lang="en-US" sz="1400" dirty="0" smtClean="0">
                <a:solidFill>
                  <a:schemeClr val="tx2"/>
                </a:solidFill>
                <a:latin typeface="Times New Roman" panose="02020603050405020304" pitchFamily="18" charset="0"/>
                <a:cs typeface="Times New Roman" panose="02020603050405020304" pitchFamily="18" charset="0"/>
              </a:rPr>
              <a:t>out-grow model;</a:t>
            </a:r>
            <a:endParaRPr lang="en-US" sz="1400"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CSR that involves education initiatives by the investors</a:t>
            </a: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Minimum feedstock purchase on local communities </a:t>
            </a: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Implement Social technologies associated with the projects, to produce </a:t>
            </a:r>
            <a:r>
              <a:rPr lang="en-US" sz="1400" dirty="0" smtClean="0">
                <a:solidFill>
                  <a:schemeClr val="tx2"/>
                </a:solidFill>
                <a:latin typeface="Times New Roman" panose="02020603050405020304" pitchFamily="18" charset="0"/>
                <a:cs typeface="Times New Roman" panose="02020603050405020304" pitchFamily="18" charset="0"/>
              </a:rPr>
              <a:t>fertilizers, </a:t>
            </a:r>
            <a:r>
              <a:rPr lang="en-US" sz="1400" dirty="0" err="1" smtClean="0">
                <a:solidFill>
                  <a:schemeClr val="tx2"/>
                </a:solidFill>
                <a:latin typeface="Times New Roman" panose="02020603050405020304" pitchFamily="18" charset="0"/>
                <a:cs typeface="Times New Roman" panose="02020603050405020304" pitchFamily="18" charset="0"/>
              </a:rPr>
              <a:t>brickets</a:t>
            </a:r>
            <a:r>
              <a:rPr lang="en-US" sz="1400" dirty="0" smtClean="0">
                <a:solidFill>
                  <a:schemeClr val="tx2"/>
                </a:solidFill>
                <a:latin typeface="Times New Roman" panose="02020603050405020304" pitchFamily="18" charset="0"/>
                <a:cs typeface="Times New Roman" panose="02020603050405020304" pitchFamily="18" charset="0"/>
              </a:rPr>
              <a:t>, etc.</a:t>
            </a:r>
            <a:endParaRPr lang="en-US" sz="1400"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Smallholder owned  farms land vs large concessions Involving communities in the project decisions</a:t>
            </a:r>
          </a:p>
        </p:txBody>
      </p:sp>
      <p:sp>
        <p:nvSpPr>
          <p:cNvPr id="17" name="Rectangle: Rounded Corners 16">
            <a:extLst>
              <a:ext uri="{FF2B5EF4-FFF2-40B4-BE49-F238E27FC236}">
                <a16:creationId xmlns:a16="http://schemas.microsoft.com/office/drawing/2014/main" id="{70436D4F-D8DC-D1F8-D896-85CA82BF1B1F}"/>
              </a:ext>
            </a:extLst>
          </p:cNvPr>
          <p:cNvSpPr/>
          <p:nvPr/>
        </p:nvSpPr>
        <p:spPr>
          <a:xfrm>
            <a:off x="6879078" y="4079641"/>
            <a:ext cx="5112555" cy="2249866"/>
          </a:xfrm>
          <a:prstGeom prst="roundRect">
            <a:avLst/>
          </a:prstGeom>
          <a:solidFill>
            <a:srgbClr val="E7F1E8"/>
          </a:solidFill>
        </p:spPr>
        <p:style>
          <a:lnRef idx="0">
            <a:schemeClr val="accent2"/>
          </a:lnRef>
          <a:fillRef idx="3">
            <a:schemeClr val="accent2"/>
          </a:fillRef>
          <a:effectRef idx="3">
            <a:schemeClr val="accent2"/>
          </a:effectRef>
          <a:fontRef idx="minor">
            <a:schemeClr val="lt1"/>
          </a:fontRef>
        </p:style>
        <p:txBody>
          <a:bodyPr rtlCol="0" anchor="ctr"/>
          <a:lstStyle/>
          <a:p>
            <a:pPr marL="285750" indent="-285750" algn="just">
              <a:buFont typeface="Arial" panose="020B0604020202020204" pitchFamily="34" charset="0"/>
              <a:buChar char="•"/>
            </a:pPr>
            <a:r>
              <a:rPr lang="en-US" sz="1500" b="1" dirty="0">
                <a:solidFill>
                  <a:schemeClr val="tx1"/>
                </a:solidFill>
                <a:latin typeface="Times New Roman" panose="02020603050405020304" pitchFamily="18" charset="0"/>
                <a:cs typeface="Times New Roman" panose="02020603050405020304" pitchFamily="18" charset="0"/>
              </a:rPr>
              <a:t>Lack of legislation to guarantee fulfillment of social responsibilities </a:t>
            </a:r>
          </a:p>
          <a:p>
            <a:pPr marL="285750" indent="-285750" algn="just">
              <a:buFont typeface="Arial" panose="020B0604020202020204" pitchFamily="34" charset="0"/>
              <a:buChar char="•"/>
            </a:pPr>
            <a:r>
              <a:rPr lang="en-US" sz="1500" b="1" dirty="0">
                <a:solidFill>
                  <a:schemeClr val="tx1"/>
                </a:solidFill>
                <a:latin typeface="Times New Roman" panose="02020603050405020304" pitchFamily="18" charset="0"/>
                <a:cs typeface="Times New Roman" panose="02020603050405020304" pitchFamily="18" charset="0"/>
              </a:rPr>
              <a:t>Food vs Energy conflict</a:t>
            </a:r>
          </a:p>
          <a:p>
            <a:pPr marL="285750" indent="-285750" algn="just">
              <a:buFont typeface="Arial" panose="020B0604020202020204" pitchFamily="34" charset="0"/>
              <a:buChar char="•"/>
            </a:pPr>
            <a:endParaRPr lang="en-US" sz="1500"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500" dirty="0">
              <a:solidFill>
                <a:schemeClr val="tx1"/>
              </a:solidFill>
            </a:endParaRPr>
          </a:p>
        </p:txBody>
      </p:sp>
      <p:sp>
        <p:nvSpPr>
          <p:cNvPr id="18" name="Rectangle: Rounded Corners 17">
            <a:extLst>
              <a:ext uri="{FF2B5EF4-FFF2-40B4-BE49-F238E27FC236}">
                <a16:creationId xmlns:a16="http://schemas.microsoft.com/office/drawing/2014/main" id="{F21C317C-2FC4-8C53-54D5-1EC5A953DF84}"/>
              </a:ext>
            </a:extLst>
          </p:cNvPr>
          <p:cNvSpPr/>
          <p:nvPr/>
        </p:nvSpPr>
        <p:spPr>
          <a:xfrm>
            <a:off x="1637716" y="4092877"/>
            <a:ext cx="5112555" cy="2249866"/>
          </a:xfrm>
          <a:prstGeom prst="roundRect">
            <a:avLst/>
          </a:prstGeom>
          <a:solidFill>
            <a:srgbClr val="CBE1CD"/>
          </a:solidFill>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sz="1500" dirty="0">
              <a:solidFill>
                <a:schemeClr val="tx1"/>
              </a:solidFill>
            </a:endParaRPr>
          </a:p>
          <a:p>
            <a:pPr marL="285750" indent="-285750" algn="just">
              <a:buFont typeface="Arial" panose="020B0604020202020204" pitchFamily="34" charset="0"/>
              <a:buChar char="•"/>
            </a:pPr>
            <a:endParaRPr lang="en-US" sz="1500" dirty="0">
              <a:solidFill>
                <a:schemeClr val="tx1"/>
              </a:solidFill>
            </a:endParaRPr>
          </a:p>
          <a:p>
            <a:pPr marL="285750" indent="-285750" algn="just">
              <a:buFont typeface="Arial" panose="020B0604020202020204" pitchFamily="34" charset="0"/>
              <a:buChar char="•"/>
            </a:pPr>
            <a:r>
              <a:rPr lang="en-US" sz="1500" dirty="0" smtClean="0">
                <a:solidFill>
                  <a:schemeClr val="tx2"/>
                </a:solidFill>
                <a:latin typeface="Times New Roman" panose="02020603050405020304" pitchFamily="18" charset="0"/>
                <a:cs typeface="Times New Roman" panose="02020603050405020304" pitchFamily="18" charset="0"/>
              </a:rPr>
              <a:t>Creation </a:t>
            </a:r>
            <a:r>
              <a:rPr lang="en-US" sz="1500" dirty="0">
                <a:solidFill>
                  <a:schemeClr val="tx2"/>
                </a:solidFill>
                <a:latin typeface="Times New Roman" panose="02020603050405020304" pitchFamily="18" charset="0"/>
                <a:cs typeface="Times New Roman" panose="02020603050405020304" pitchFamily="18" charset="0"/>
              </a:rPr>
              <a:t>of additional income through sale of </a:t>
            </a:r>
            <a:r>
              <a:rPr lang="en-US" sz="1500" dirty="0" smtClean="0">
                <a:solidFill>
                  <a:schemeClr val="tx2"/>
                </a:solidFill>
                <a:latin typeface="Times New Roman" panose="02020603050405020304" pitchFamily="18" charset="0"/>
                <a:cs typeface="Times New Roman" panose="02020603050405020304" pitchFamily="18" charset="0"/>
              </a:rPr>
              <a:t>bioethanol </a:t>
            </a:r>
            <a:endParaRPr lang="en-US" sz="1500"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Reservation of % of project concession for food production to ensure food security</a:t>
            </a:r>
          </a:p>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Consortium </a:t>
            </a:r>
            <a:r>
              <a:rPr lang="en-US" sz="1500" dirty="0" smtClean="0">
                <a:solidFill>
                  <a:schemeClr val="tx2"/>
                </a:solidFill>
                <a:latin typeface="Times New Roman" panose="02020603050405020304" pitchFamily="18" charset="0"/>
                <a:cs typeface="Times New Roman" panose="02020603050405020304" pitchFamily="18" charset="0"/>
              </a:rPr>
              <a:t>model </a:t>
            </a:r>
            <a:r>
              <a:rPr lang="en-US" sz="1500" dirty="0">
                <a:solidFill>
                  <a:schemeClr val="tx2"/>
                </a:solidFill>
                <a:latin typeface="Times New Roman" panose="02020603050405020304" pitchFamily="18" charset="0"/>
                <a:cs typeface="Times New Roman" panose="02020603050405020304" pitchFamily="18" charset="0"/>
              </a:rPr>
              <a:t>that secures food production in the communities</a:t>
            </a:r>
          </a:p>
          <a:p>
            <a:pPr marL="285750" indent="-285750" algn="just">
              <a:buFont typeface="Arial" panose="020B0604020202020204" pitchFamily="34" charset="0"/>
              <a:buChar char="•"/>
            </a:pPr>
            <a:endParaRPr lang="en-US" sz="1500" dirty="0">
              <a:solidFill>
                <a:schemeClr val="tx1"/>
              </a:solidFill>
            </a:endParaRPr>
          </a:p>
          <a:p>
            <a:pPr marL="285750" indent="-285750" algn="just">
              <a:buFont typeface="Arial" panose="020B0604020202020204" pitchFamily="34" charset="0"/>
              <a:buChar char="•"/>
            </a:pPr>
            <a:endParaRPr lang="en-US" sz="1500" dirty="0">
              <a:solidFill>
                <a:schemeClr val="tx1"/>
              </a:solidFill>
            </a:endParaRPr>
          </a:p>
        </p:txBody>
      </p:sp>
      <p:sp>
        <p:nvSpPr>
          <p:cNvPr id="19" name="Rectangle 18">
            <a:extLst>
              <a:ext uri="{FF2B5EF4-FFF2-40B4-BE49-F238E27FC236}">
                <a16:creationId xmlns:a16="http://schemas.microsoft.com/office/drawing/2014/main" id="{9CA01EFF-85E1-7F88-04BF-B7F3BC607243}"/>
              </a:ext>
            </a:extLst>
          </p:cNvPr>
          <p:cNvSpPr/>
          <p:nvPr/>
        </p:nvSpPr>
        <p:spPr>
          <a:xfrm>
            <a:off x="0" y="4572686"/>
            <a:ext cx="1614011" cy="1184086"/>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kern="0" dirty="0">
                <a:solidFill>
                  <a:srgbClr val="00B050"/>
                </a:solidFill>
                <a:latin typeface="Times New Roman" panose="02020603050405020304" pitchFamily="18" charset="0"/>
                <a:cs typeface="Times New Roman" panose="02020603050405020304" pitchFamily="18" charset="0"/>
              </a:rPr>
              <a:t>FOOD SECURITY</a:t>
            </a:r>
          </a:p>
        </p:txBody>
      </p:sp>
      <p:sp>
        <p:nvSpPr>
          <p:cNvPr id="20" name="TextBox 19">
            <a:extLst>
              <a:ext uri="{FF2B5EF4-FFF2-40B4-BE49-F238E27FC236}">
                <a16:creationId xmlns:a16="http://schemas.microsoft.com/office/drawing/2014/main" id="{5661A9DC-156D-9411-270E-1B5DB60F4908}"/>
              </a:ext>
            </a:extLst>
          </p:cNvPr>
          <p:cNvSpPr txBox="1"/>
          <p:nvPr/>
        </p:nvSpPr>
        <p:spPr>
          <a:xfrm>
            <a:off x="1961535" y="126563"/>
            <a:ext cx="9762721" cy="830997"/>
          </a:xfrm>
          <a:prstGeom prst="rect">
            <a:avLst/>
          </a:prstGeom>
          <a:noFill/>
        </p:spPr>
        <p:txBody>
          <a:bodyPr wrap="square">
            <a:spAutoFit/>
          </a:bodyPr>
          <a:lstStyle/>
          <a:p>
            <a:pPr algn="ctr"/>
            <a:r>
              <a:rPr kumimoji="0" lang="en-US" sz="2400" b="1" i="0" u="none" strike="noStrike" kern="1200" cap="none" spc="0" normalizeH="0" baseline="0" noProof="0" dirty="0">
                <a:ln>
                  <a:noFill/>
                </a:ln>
                <a:solidFill>
                  <a:srgbClr val="00A62C"/>
                </a:solidFill>
                <a:effectLst/>
                <a:uLnTx/>
                <a:uFillTx/>
                <a:latin typeface="Times New Roman" panose="02020603050405020304" pitchFamily="18" charset="0"/>
                <a:ea typeface="+mj-ea"/>
                <a:cs typeface="Times New Roman" panose="02020603050405020304" pitchFamily="18" charset="0"/>
              </a:rPr>
              <a:t>KEY PROJECTS -  LESSONS LEARNED FROM A SUSTAINABILITY PERSPECTIVE</a:t>
            </a:r>
            <a:endParaRPr lang="en-US" dirty="0"/>
          </a:p>
        </p:txBody>
      </p:sp>
      <p:sp>
        <p:nvSpPr>
          <p:cNvPr id="21" name="Rectangle 20">
            <a:extLst>
              <a:ext uri="{FF2B5EF4-FFF2-40B4-BE49-F238E27FC236}">
                <a16:creationId xmlns:a16="http://schemas.microsoft.com/office/drawing/2014/main" id="{CC06B170-8379-D95C-B2CB-62ED4A6BF8B3}"/>
              </a:ext>
            </a:extLst>
          </p:cNvPr>
          <p:cNvSpPr/>
          <p:nvPr/>
        </p:nvSpPr>
        <p:spPr>
          <a:xfrm>
            <a:off x="2954670" y="1142830"/>
            <a:ext cx="2478645" cy="236021"/>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OPPORTUNITIES</a:t>
            </a:r>
            <a:r>
              <a:rPr kumimoji="0" lang="en-US" sz="2000" b="0" i="0" u="none" strike="noStrike" kern="0" cap="none" spc="0" normalizeH="0" baseline="0" noProof="0" dirty="0">
                <a:ln>
                  <a:noFill/>
                </a:ln>
                <a:solidFill>
                  <a:schemeClr val="tx2">
                    <a:lumMod val="95000"/>
                    <a:lumOff val="5000"/>
                  </a:schemeClr>
                </a:solidFill>
                <a:effectLst/>
                <a:uLnTx/>
                <a:uFillTx/>
                <a:latin typeface="Times New Roman" panose="02020603050405020304" pitchFamily="18" charset="0"/>
                <a:cs typeface="Times New Roman" panose="02020603050405020304" pitchFamily="18" charset="0"/>
              </a:rPr>
              <a:t> </a:t>
            </a:r>
          </a:p>
        </p:txBody>
      </p:sp>
      <p:sp>
        <p:nvSpPr>
          <p:cNvPr id="22" name="Rectangle 21">
            <a:extLst>
              <a:ext uri="{FF2B5EF4-FFF2-40B4-BE49-F238E27FC236}">
                <a16:creationId xmlns:a16="http://schemas.microsoft.com/office/drawing/2014/main" id="{5F319242-EC0C-A99E-6A61-24769342D815}"/>
              </a:ext>
            </a:extLst>
          </p:cNvPr>
          <p:cNvSpPr/>
          <p:nvPr/>
        </p:nvSpPr>
        <p:spPr>
          <a:xfrm>
            <a:off x="8516736" y="1021752"/>
            <a:ext cx="1740145" cy="377286"/>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THREATS</a:t>
            </a:r>
          </a:p>
        </p:txBody>
      </p:sp>
    </p:spTree>
    <p:extLst>
      <p:ext uri="{BB962C8B-B14F-4D97-AF65-F5344CB8AC3E}">
        <p14:creationId xmlns:p14="http://schemas.microsoft.com/office/powerpoint/2010/main" val="304200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Footer text here</a:t>
            </a:r>
          </a:p>
        </p:txBody>
      </p:sp>
      <p:sp>
        <p:nvSpPr>
          <p:cNvPr id="5" name="Slide Number Placeholder 4"/>
          <p:cNvSpPr>
            <a:spLocks noGrp="1"/>
          </p:cNvSpPr>
          <p:nvPr>
            <p:ph type="sldNum" sz="quarter" idx="12"/>
          </p:nvPr>
        </p:nvSpPr>
        <p:spPr/>
        <p:txBody>
          <a:bodyPr/>
          <a:lstStyle/>
          <a:p>
            <a:fld id="{9CD8D479-8942-46E8-A226-A4E01F7A105C}" type="slidenum">
              <a:rPr lang="en-US" smtClean="0"/>
              <a:t>11</a:t>
            </a:fld>
            <a:endParaRPr lang="en-US"/>
          </a:p>
        </p:txBody>
      </p:sp>
      <p:sp>
        <p:nvSpPr>
          <p:cNvPr id="6" name="Rectangle 5">
            <a:extLst>
              <a:ext uri="{FF2B5EF4-FFF2-40B4-BE49-F238E27FC236}">
                <a16:creationId xmlns:a16="http://schemas.microsoft.com/office/drawing/2014/main" id="{87720ED6-867C-57D0-C849-3C002DD10D5F}"/>
              </a:ext>
            </a:extLst>
          </p:cNvPr>
          <p:cNvSpPr/>
          <p:nvPr/>
        </p:nvSpPr>
        <p:spPr>
          <a:xfrm>
            <a:off x="-49640" y="2238260"/>
            <a:ext cx="1614011" cy="978584"/>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kern="0" dirty="0">
                <a:solidFill>
                  <a:srgbClr val="00B050"/>
                </a:solidFill>
                <a:latin typeface="Times New Roman" panose="02020603050405020304" pitchFamily="18" charset="0"/>
                <a:cs typeface="Times New Roman" panose="02020603050405020304" pitchFamily="18" charset="0"/>
              </a:rPr>
              <a:t>ENVIRONMENT</a:t>
            </a:r>
          </a:p>
        </p:txBody>
      </p:sp>
      <p:sp>
        <p:nvSpPr>
          <p:cNvPr id="15" name="Rectangle: Rounded Corners 14">
            <a:extLst>
              <a:ext uri="{FF2B5EF4-FFF2-40B4-BE49-F238E27FC236}">
                <a16:creationId xmlns:a16="http://schemas.microsoft.com/office/drawing/2014/main" id="{818300E6-FD96-262C-DCFB-325F0F40BDAD}"/>
              </a:ext>
            </a:extLst>
          </p:cNvPr>
          <p:cNvSpPr/>
          <p:nvPr/>
        </p:nvSpPr>
        <p:spPr>
          <a:xfrm>
            <a:off x="6842896" y="1657159"/>
            <a:ext cx="5112555" cy="2249866"/>
          </a:xfrm>
          <a:prstGeom prst="roundRect">
            <a:avLst/>
          </a:prstGeom>
          <a:solidFill>
            <a:srgbClr val="E7F1E8"/>
          </a:solidFill>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sz="1500" dirty="0">
              <a:solidFill>
                <a:schemeClr val="tx1"/>
              </a:solidFill>
            </a:endParaRPr>
          </a:p>
          <a:p>
            <a:pPr marL="285750" indent="-285750" algn="just">
              <a:buFont typeface="Arial" panose="020B0604020202020204" pitchFamily="34" charset="0"/>
              <a:buChar char="•"/>
            </a:pPr>
            <a:r>
              <a:rPr lang="en-US" sz="1500" dirty="0" smtClean="0">
                <a:solidFill>
                  <a:schemeClr val="tx2"/>
                </a:solidFill>
                <a:latin typeface="Times New Roman" panose="02020603050405020304" pitchFamily="18" charset="0"/>
                <a:cs typeface="Times New Roman" panose="02020603050405020304" pitchFamily="18" charset="0"/>
              </a:rPr>
              <a:t>Lack </a:t>
            </a:r>
            <a:r>
              <a:rPr lang="en-US" sz="1500" dirty="0">
                <a:solidFill>
                  <a:schemeClr val="tx2"/>
                </a:solidFill>
                <a:latin typeface="Times New Roman" panose="02020603050405020304" pitchFamily="18" charset="0"/>
                <a:cs typeface="Times New Roman" panose="02020603050405020304" pitchFamily="18" charset="0"/>
              </a:rPr>
              <a:t>of fulfillment of environment compensation due to lack of legal framework</a:t>
            </a:r>
          </a:p>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Pressure on Water </a:t>
            </a:r>
            <a:r>
              <a:rPr lang="en-US" sz="1500" dirty="0" smtClean="0">
                <a:solidFill>
                  <a:schemeClr val="tx2"/>
                </a:solidFill>
                <a:latin typeface="Times New Roman" panose="02020603050405020304" pitchFamily="18" charset="0"/>
                <a:cs typeface="Times New Roman" panose="02020603050405020304" pitchFamily="18" charset="0"/>
              </a:rPr>
              <a:t>resources</a:t>
            </a:r>
            <a:endParaRPr lang="en-US" sz="1500"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500" dirty="0" smtClean="0">
                <a:solidFill>
                  <a:schemeClr val="tx2"/>
                </a:solidFill>
                <a:latin typeface="Times New Roman" panose="02020603050405020304" pitchFamily="18" charset="0"/>
                <a:cs typeface="Times New Roman" panose="02020603050405020304" pitchFamily="18" charset="0"/>
              </a:rPr>
              <a:t>Possible food displacement to produce bioethanol feedstock</a:t>
            </a:r>
            <a:endParaRPr lang="en-US" sz="1500" dirty="0">
              <a:solidFill>
                <a:schemeClr val="tx2"/>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70436D4F-D8DC-D1F8-D896-85CA82BF1B1F}"/>
              </a:ext>
            </a:extLst>
          </p:cNvPr>
          <p:cNvSpPr/>
          <p:nvPr/>
        </p:nvSpPr>
        <p:spPr>
          <a:xfrm>
            <a:off x="6940586" y="4151737"/>
            <a:ext cx="5112555" cy="2249866"/>
          </a:xfrm>
          <a:prstGeom prst="roundRect">
            <a:avLst/>
          </a:prstGeom>
          <a:solidFill>
            <a:srgbClr val="E7F1E8"/>
          </a:solidFill>
        </p:spPr>
        <p:style>
          <a:lnRef idx="0">
            <a:schemeClr val="accent2"/>
          </a:lnRef>
          <a:fillRef idx="3">
            <a:schemeClr val="accent2"/>
          </a:fillRef>
          <a:effectRef idx="3">
            <a:schemeClr val="accent2"/>
          </a:effectRef>
          <a:fontRef idx="minor">
            <a:schemeClr val="lt1"/>
          </a:fontRef>
        </p:style>
        <p:txBody>
          <a:bodyPr rtlCol="0" anchor="ctr"/>
          <a:lstStyle/>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Not identified</a:t>
            </a:r>
          </a:p>
          <a:p>
            <a:pPr marL="285750" indent="-285750" algn="just">
              <a:buFont typeface="Arial" panose="020B0604020202020204" pitchFamily="34" charset="0"/>
              <a:buChar char="•"/>
            </a:pPr>
            <a:endParaRPr lang="en-US" sz="1500" dirty="0">
              <a:solidFill>
                <a:schemeClr val="tx1"/>
              </a:solidFill>
            </a:endParaRPr>
          </a:p>
          <a:p>
            <a:pPr marL="285750" indent="-285750" algn="just">
              <a:buFont typeface="Arial" panose="020B0604020202020204" pitchFamily="34" charset="0"/>
              <a:buChar char="•"/>
            </a:pPr>
            <a:endParaRPr lang="en-US" sz="1500" dirty="0">
              <a:solidFill>
                <a:schemeClr val="tx1"/>
              </a:solidFill>
            </a:endParaRPr>
          </a:p>
          <a:p>
            <a:pPr marL="285750" indent="-285750" algn="just">
              <a:buFont typeface="Arial" panose="020B0604020202020204" pitchFamily="34" charset="0"/>
              <a:buChar char="•"/>
            </a:pPr>
            <a:endParaRPr lang="en-US" sz="1500" dirty="0">
              <a:solidFill>
                <a:schemeClr val="tx1"/>
              </a:solidFill>
            </a:endParaRPr>
          </a:p>
          <a:p>
            <a:pPr marL="285750" indent="-285750" algn="just">
              <a:buFont typeface="Arial" panose="020B0604020202020204" pitchFamily="34" charset="0"/>
              <a:buChar char="•"/>
            </a:pPr>
            <a:endParaRPr lang="en-US" sz="1500" dirty="0">
              <a:solidFill>
                <a:schemeClr val="tx1"/>
              </a:solidFill>
            </a:endParaRPr>
          </a:p>
          <a:p>
            <a:pPr marL="285750" indent="-285750" algn="just">
              <a:buFont typeface="Arial" panose="020B0604020202020204" pitchFamily="34" charset="0"/>
              <a:buChar char="•"/>
            </a:pPr>
            <a:endParaRPr lang="en-US" sz="1500" dirty="0">
              <a:solidFill>
                <a:schemeClr val="tx1"/>
              </a:solidFill>
            </a:endParaRPr>
          </a:p>
          <a:p>
            <a:pPr marL="285750" indent="-285750" algn="just">
              <a:buFont typeface="Arial" panose="020B0604020202020204" pitchFamily="34" charset="0"/>
              <a:buChar char="•"/>
            </a:pPr>
            <a:endParaRPr lang="en-US" sz="1500" dirty="0">
              <a:solidFill>
                <a:schemeClr val="tx1"/>
              </a:solidFill>
            </a:endParaRPr>
          </a:p>
          <a:p>
            <a:pPr marL="285750" indent="-285750" algn="just">
              <a:buFont typeface="Arial" panose="020B0604020202020204" pitchFamily="34" charset="0"/>
              <a:buChar char="•"/>
            </a:pPr>
            <a:endParaRPr lang="en-US" sz="1500" dirty="0">
              <a:solidFill>
                <a:schemeClr val="tx1"/>
              </a:solidFill>
            </a:endParaRPr>
          </a:p>
        </p:txBody>
      </p:sp>
      <p:sp>
        <p:nvSpPr>
          <p:cNvPr id="18" name="Rectangle: Rounded Corners 17">
            <a:extLst>
              <a:ext uri="{FF2B5EF4-FFF2-40B4-BE49-F238E27FC236}">
                <a16:creationId xmlns:a16="http://schemas.microsoft.com/office/drawing/2014/main" id="{F21C317C-2FC4-8C53-54D5-1EC5A953DF84}"/>
              </a:ext>
            </a:extLst>
          </p:cNvPr>
          <p:cNvSpPr/>
          <p:nvPr/>
        </p:nvSpPr>
        <p:spPr>
          <a:xfrm>
            <a:off x="1637716" y="4134822"/>
            <a:ext cx="5112555" cy="2249866"/>
          </a:xfrm>
          <a:prstGeom prst="roundRect">
            <a:avLst/>
          </a:prstGeom>
          <a:solidFill>
            <a:srgbClr val="CBE1CD"/>
          </a:solidFill>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sz="1500" dirty="0">
              <a:solidFill>
                <a:schemeClr val="tx1"/>
              </a:solidFill>
            </a:endParaRPr>
          </a:p>
          <a:p>
            <a:pPr algn="just"/>
            <a:endParaRPr lang="en-US" sz="1500" dirty="0">
              <a:solidFill>
                <a:schemeClr val="tx1"/>
              </a:solidFill>
            </a:endParaRPr>
          </a:p>
          <a:p>
            <a:pPr marL="285750" indent="-285750" algn="just">
              <a:buFont typeface="Arial" panose="020B0604020202020204" pitchFamily="34" charset="0"/>
              <a:buChar char="•"/>
            </a:pPr>
            <a:endParaRPr lang="en-US" sz="1500" dirty="0" smtClean="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500"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500" dirty="0" smtClean="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500"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500" dirty="0" smtClean="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500" dirty="0" smtClean="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500" dirty="0" smtClean="0">
                <a:solidFill>
                  <a:schemeClr val="tx2"/>
                </a:solidFill>
                <a:latin typeface="Times New Roman" panose="02020603050405020304" pitchFamily="18" charset="0"/>
                <a:cs typeface="Times New Roman" panose="02020603050405020304" pitchFamily="18" charset="0"/>
              </a:rPr>
              <a:t>Diversification </a:t>
            </a:r>
            <a:r>
              <a:rPr lang="en-US" sz="1500" dirty="0">
                <a:solidFill>
                  <a:schemeClr val="tx2"/>
                </a:solidFill>
                <a:latin typeface="Times New Roman" panose="02020603050405020304" pitchFamily="18" charset="0"/>
                <a:cs typeface="Times New Roman" panose="02020603050405020304" pitchFamily="18" charset="0"/>
              </a:rPr>
              <a:t>of energy matrix</a:t>
            </a:r>
          </a:p>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Reduction of dependency of diesel imports</a:t>
            </a:r>
          </a:p>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Generation of electricity for local </a:t>
            </a:r>
            <a:r>
              <a:rPr lang="en-US" sz="1500" dirty="0" smtClean="0">
                <a:solidFill>
                  <a:schemeClr val="tx2"/>
                </a:solidFill>
                <a:latin typeface="Times New Roman" panose="02020603050405020304" pitchFamily="18" charset="0"/>
                <a:cs typeface="Times New Roman" panose="02020603050405020304" pitchFamily="18" charset="0"/>
              </a:rPr>
              <a:t>consumption</a:t>
            </a:r>
          </a:p>
          <a:p>
            <a:pPr marL="285750" indent="-285750" algn="just">
              <a:buFont typeface="Arial" panose="020B0604020202020204" pitchFamily="34" charset="0"/>
              <a:buChar char="•"/>
            </a:pPr>
            <a:r>
              <a:rPr lang="en-US" sz="1500" dirty="0" smtClean="0">
                <a:solidFill>
                  <a:schemeClr val="tx2"/>
                </a:solidFill>
                <a:latin typeface="Times New Roman" panose="02020603050405020304" pitchFamily="18" charset="0"/>
                <a:cs typeface="Times New Roman" panose="02020603050405020304" pitchFamily="18" charset="0"/>
              </a:rPr>
              <a:t>Reduction on cooking coal;</a:t>
            </a:r>
          </a:p>
          <a:p>
            <a:pPr algn="just"/>
            <a:endParaRPr lang="en-US" sz="1500" dirty="0" smtClean="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500" dirty="0" smtClean="0">
              <a:solidFill>
                <a:schemeClr val="tx2"/>
              </a:solidFill>
              <a:latin typeface="Times New Roman" panose="02020603050405020304" pitchFamily="18" charset="0"/>
              <a:cs typeface="Times New Roman" panose="02020603050405020304" pitchFamily="18" charset="0"/>
            </a:endParaRPr>
          </a:p>
          <a:p>
            <a:pPr algn="just"/>
            <a:endParaRPr lang="en-US" sz="1500" dirty="0">
              <a:solidFill>
                <a:schemeClr val="tx2"/>
              </a:solidFill>
              <a:latin typeface="Times New Roman" panose="02020603050405020304" pitchFamily="18" charset="0"/>
              <a:cs typeface="Times New Roman" panose="02020603050405020304" pitchFamily="18" charset="0"/>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p:txBody>
      </p:sp>
      <p:sp>
        <p:nvSpPr>
          <p:cNvPr id="19" name="Rectangle 18">
            <a:extLst>
              <a:ext uri="{FF2B5EF4-FFF2-40B4-BE49-F238E27FC236}">
                <a16:creationId xmlns:a16="http://schemas.microsoft.com/office/drawing/2014/main" id="{9CA01EFF-85E1-7F88-04BF-B7F3BC607243}"/>
              </a:ext>
            </a:extLst>
          </p:cNvPr>
          <p:cNvSpPr/>
          <p:nvPr/>
        </p:nvSpPr>
        <p:spPr>
          <a:xfrm>
            <a:off x="-22608" y="4290316"/>
            <a:ext cx="1614011" cy="1184086"/>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kern="0" dirty="0">
                <a:solidFill>
                  <a:srgbClr val="00B050"/>
                </a:solidFill>
                <a:latin typeface="Times New Roman" panose="02020603050405020304" pitchFamily="18" charset="0"/>
                <a:cs typeface="Times New Roman" panose="02020603050405020304" pitchFamily="18" charset="0"/>
              </a:rPr>
              <a:t>ENERGY SECURITY</a:t>
            </a:r>
          </a:p>
        </p:txBody>
      </p:sp>
      <p:sp>
        <p:nvSpPr>
          <p:cNvPr id="7" name="Rectangle: Rounded Corners 6">
            <a:extLst>
              <a:ext uri="{FF2B5EF4-FFF2-40B4-BE49-F238E27FC236}">
                <a16:creationId xmlns:a16="http://schemas.microsoft.com/office/drawing/2014/main" id="{B68AE6D4-841E-5104-6BFE-5CA73CCEC98B}"/>
              </a:ext>
            </a:extLst>
          </p:cNvPr>
          <p:cNvSpPr/>
          <p:nvPr/>
        </p:nvSpPr>
        <p:spPr>
          <a:xfrm>
            <a:off x="1564371" y="1659750"/>
            <a:ext cx="5112555" cy="2249866"/>
          </a:xfrm>
          <a:prstGeom prst="roundRect">
            <a:avLst/>
          </a:prstGeom>
          <a:solidFill>
            <a:srgbClr val="CBE1CD"/>
          </a:solidFill>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sz="15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Biofuel being a cleaner fuel source, contributes to emissions reduction</a:t>
            </a:r>
          </a:p>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Cultivation in areas affected by deforestation</a:t>
            </a:r>
          </a:p>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Dissemination of sustainable production technologies </a:t>
            </a:r>
          </a:p>
          <a:p>
            <a:pPr marL="285750" indent="-285750" algn="just">
              <a:buFont typeface="Arial" panose="020B0604020202020204" pitchFamily="34" charset="0"/>
              <a:buChar char="•"/>
            </a:pPr>
            <a:r>
              <a:rPr lang="en-US" sz="1500" dirty="0">
                <a:solidFill>
                  <a:schemeClr val="tx2"/>
                </a:solidFill>
                <a:latin typeface="Times New Roman" panose="02020603050405020304" pitchFamily="18" charset="0"/>
                <a:cs typeface="Times New Roman" panose="02020603050405020304" pitchFamily="18" charset="0"/>
              </a:rPr>
              <a:t>Biofertilizers produced through residues of </a:t>
            </a:r>
            <a:r>
              <a:rPr lang="en-US" sz="1500" dirty="0" smtClean="0">
                <a:solidFill>
                  <a:schemeClr val="tx2"/>
                </a:solidFill>
                <a:latin typeface="Times New Roman" panose="02020603050405020304" pitchFamily="18" charset="0"/>
                <a:cs typeface="Times New Roman" panose="02020603050405020304" pitchFamily="18" charset="0"/>
              </a:rPr>
              <a:t>ethanol processing, </a:t>
            </a:r>
            <a:r>
              <a:rPr lang="en-US" sz="1500" dirty="0">
                <a:solidFill>
                  <a:schemeClr val="tx2"/>
                </a:solidFill>
                <a:latin typeface="Times New Roman" panose="02020603050405020304" pitchFamily="18" charset="0"/>
                <a:cs typeface="Times New Roman" panose="02020603050405020304" pitchFamily="18" charset="0"/>
              </a:rPr>
              <a:t>that reduces </a:t>
            </a:r>
            <a:r>
              <a:rPr lang="en-US" sz="1500" dirty="0" smtClean="0">
                <a:solidFill>
                  <a:schemeClr val="tx2"/>
                </a:solidFill>
                <a:latin typeface="Times New Roman" panose="02020603050405020304" pitchFamily="18" charset="0"/>
                <a:cs typeface="Times New Roman" panose="02020603050405020304" pitchFamily="18" charset="0"/>
              </a:rPr>
              <a:t>soil damage</a:t>
            </a:r>
            <a:endParaRPr lang="en-US" sz="1500" dirty="0">
              <a:solidFill>
                <a:schemeClr val="tx2"/>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8E651BF3-08C6-485E-EF15-5D6BA7FF36D5}"/>
              </a:ext>
            </a:extLst>
          </p:cNvPr>
          <p:cNvCxnSpPr>
            <a:cxnSpLocks/>
          </p:cNvCxnSpPr>
          <p:nvPr/>
        </p:nvCxnSpPr>
        <p:spPr>
          <a:xfrm>
            <a:off x="2928620" y="1492393"/>
            <a:ext cx="2395105" cy="0"/>
          </a:xfrm>
          <a:prstGeom prst="line">
            <a:avLst/>
          </a:prstGeom>
          <a:noFill/>
          <a:ln w="28575" cap="flat" cmpd="sng" algn="ctr">
            <a:solidFill>
              <a:schemeClr val="bg1">
                <a:lumMod val="75000"/>
              </a:schemeClr>
            </a:solidFill>
            <a:prstDash val="solid"/>
          </a:ln>
          <a:effectLst/>
        </p:spPr>
      </p:cxnSp>
      <p:cxnSp>
        <p:nvCxnSpPr>
          <p:cNvPr id="9" name="Straight Connector 8">
            <a:extLst>
              <a:ext uri="{FF2B5EF4-FFF2-40B4-BE49-F238E27FC236}">
                <a16:creationId xmlns:a16="http://schemas.microsoft.com/office/drawing/2014/main" id="{8840F350-963A-4AA5-1B11-C69555DB6DA0}"/>
              </a:ext>
            </a:extLst>
          </p:cNvPr>
          <p:cNvCxnSpPr>
            <a:cxnSpLocks/>
          </p:cNvCxnSpPr>
          <p:nvPr/>
        </p:nvCxnSpPr>
        <p:spPr>
          <a:xfrm>
            <a:off x="8189257" y="1492393"/>
            <a:ext cx="2395105" cy="0"/>
          </a:xfrm>
          <a:prstGeom prst="line">
            <a:avLst/>
          </a:prstGeom>
          <a:noFill/>
          <a:ln w="28575" cap="flat" cmpd="sng" algn="ctr">
            <a:solidFill>
              <a:schemeClr val="bg1">
                <a:lumMod val="75000"/>
              </a:schemeClr>
            </a:solidFill>
            <a:prstDash val="solid"/>
          </a:ln>
          <a:effectLst/>
        </p:spPr>
      </p:cxnSp>
      <p:sp>
        <p:nvSpPr>
          <p:cNvPr id="13" name="TextBox 12">
            <a:extLst>
              <a:ext uri="{FF2B5EF4-FFF2-40B4-BE49-F238E27FC236}">
                <a16:creationId xmlns:a16="http://schemas.microsoft.com/office/drawing/2014/main" id="{345FF3FC-86D5-2EE6-9077-E6305121A5C2}"/>
              </a:ext>
            </a:extLst>
          </p:cNvPr>
          <p:cNvSpPr txBox="1"/>
          <p:nvPr/>
        </p:nvSpPr>
        <p:spPr>
          <a:xfrm>
            <a:off x="1925722" y="238689"/>
            <a:ext cx="10029729" cy="830997"/>
          </a:xfrm>
          <a:prstGeom prst="rect">
            <a:avLst/>
          </a:prstGeom>
          <a:noFill/>
        </p:spPr>
        <p:txBody>
          <a:bodyPr wrap="square">
            <a:spAutoFit/>
          </a:bodyPr>
          <a:lstStyle/>
          <a:p>
            <a:pPr algn="ctr"/>
            <a:r>
              <a:rPr kumimoji="0" lang="en-US" sz="2400" b="1" i="0" u="none" strike="noStrike" kern="1200" cap="none" spc="0" normalizeH="0" baseline="0" noProof="0" dirty="0">
                <a:ln>
                  <a:noFill/>
                </a:ln>
                <a:solidFill>
                  <a:srgbClr val="00A62C"/>
                </a:solidFill>
                <a:effectLst/>
                <a:uLnTx/>
                <a:uFillTx/>
                <a:latin typeface="Times New Roman" panose="02020603050405020304" pitchFamily="18" charset="0"/>
                <a:ea typeface="+mj-ea"/>
                <a:cs typeface="Times New Roman" panose="02020603050405020304" pitchFamily="18" charset="0"/>
              </a:rPr>
              <a:t>KEY PROJECTS -  LESSONS LEARNED FROM A SUSTAINABILITY PERSPECTIVE</a:t>
            </a:r>
            <a:endParaRPr lang="en-US" dirty="0"/>
          </a:p>
        </p:txBody>
      </p:sp>
      <p:sp>
        <p:nvSpPr>
          <p:cNvPr id="14" name="Rectangle 13">
            <a:extLst>
              <a:ext uri="{FF2B5EF4-FFF2-40B4-BE49-F238E27FC236}">
                <a16:creationId xmlns:a16="http://schemas.microsoft.com/office/drawing/2014/main" id="{CBD4852E-BE64-82F4-0F9B-CBE2BA1055BE}"/>
              </a:ext>
            </a:extLst>
          </p:cNvPr>
          <p:cNvSpPr/>
          <p:nvPr/>
        </p:nvSpPr>
        <p:spPr>
          <a:xfrm>
            <a:off x="2928620" y="1203084"/>
            <a:ext cx="2478645" cy="236021"/>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OPPORTUNITIES</a:t>
            </a:r>
            <a:r>
              <a:rPr kumimoji="0" lang="en-US" sz="2000" b="0" i="0" u="none" strike="noStrike" kern="0" cap="none" spc="0" normalizeH="0" baseline="0" noProof="0" dirty="0">
                <a:ln>
                  <a:noFill/>
                </a:ln>
                <a:solidFill>
                  <a:schemeClr val="tx2">
                    <a:lumMod val="95000"/>
                    <a:lumOff val="5000"/>
                  </a:schemeClr>
                </a:solidFill>
                <a:effectLst/>
                <a:uLnTx/>
                <a:uFillTx/>
                <a:latin typeface="Times New Roman" panose="02020603050405020304" pitchFamily="18" charset="0"/>
                <a:cs typeface="Times New Roman" panose="02020603050405020304" pitchFamily="18" charset="0"/>
              </a:rPr>
              <a:t> </a:t>
            </a:r>
          </a:p>
        </p:txBody>
      </p:sp>
      <p:sp>
        <p:nvSpPr>
          <p:cNvPr id="20" name="Rectangle 19">
            <a:extLst>
              <a:ext uri="{FF2B5EF4-FFF2-40B4-BE49-F238E27FC236}">
                <a16:creationId xmlns:a16="http://schemas.microsoft.com/office/drawing/2014/main" id="{D4A81F34-C4C8-E056-82D4-0012F5000627}"/>
              </a:ext>
            </a:extLst>
          </p:cNvPr>
          <p:cNvSpPr/>
          <p:nvPr/>
        </p:nvSpPr>
        <p:spPr>
          <a:xfrm>
            <a:off x="8516736" y="1069686"/>
            <a:ext cx="1740145" cy="377286"/>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THREATS</a:t>
            </a:r>
          </a:p>
        </p:txBody>
      </p:sp>
    </p:spTree>
    <p:extLst>
      <p:ext uri="{BB962C8B-B14F-4D97-AF65-F5344CB8AC3E}">
        <p14:creationId xmlns:p14="http://schemas.microsoft.com/office/powerpoint/2010/main" val="223905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7B4BE8-C5CC-4F5E-AE61-7298BE3FCC38}"/>
              </a:ext>
            </a:extLst>
          </p:cNvPr>
          <p:cNvSpPr>
            <a:spLocks noGrp="1"/>
          </p:cNvSpPr>
          <p:nvPr>
            <p:ph type="sldNum" sz="quarter" idx="12"/>
          </p:nvPr>
        </p:nvSpPr>
        <p:spPr/>
        <p:txBody>
          <a:bodyPr/>
          <a:lstStyle/>
          <a:p>
            <a:fld id="{9CD8D479-8942-46E8-A226-A4E01F7A105C}" type="slidenum">
              <a:rPr lang="en-GB" smtClean="0"/>
              <a:t>12</a:t>
            </a:fld>
            <a:endParaRPr lang="en-GB"/>
          </a:p>
        </p:txBody>
      </p:sp>
      <p:grpSp>
        <p:nvGrpSpPr>
          <p:cNvPr id="7" name="Group 6">
            <a:extLst>
              <a:ext uri="{FF2B5EF4-FFF2-40B4-BE49-F238E27FC236}">
                <a16:creationId xmlns:a16="http://schemas.microsoft.com/office/drawing/2014/main" id="{4EAE7571-4400-42DF-9511-520FB63063A8}"/>
              </a:ext>
            </a:extLst>
          </p:cNvPr>
          <p:cNvGrpSpPr/>
          <p:nvPr/>
        </p:nvGrpSpPr>
        <p:grpSpPr>
          <a:xfrm>
            <a:off x="0" y="3274856"/>
            <a:ext cx="12192000" cy="1496715"/>
            <a:chOff x="0" y="0"/>
            <a:chExt cx="12192000" cy="1496715"/>
          </a:xfrm>
          <a:solidFill>
            <a:schemeClr val="accent1"/>
          </a:solidFill>
        </p:grpSpPr>
        <p:sp>
          <p:nvSpPr>
            <p:cNvPr id="8" name="Rectangle 7">
              <a:extLst>
                <a:ext uri="{FF2B5EF4-FFF2-40B4-BE49-F238E27FC236}">
                  <a16:creationId xmlns:a16="http://schemas.microsoft.com/office/drawing/2014/main" id="{E2176CB8-1D45-4D02-BCFB-62017979E3C0}"/>
                </a:ext>
              </a:extLst>
            </p:cNvPr>
            <p:cNvSpPr/>
            <p:nvPr/>
          </p:nvSpPr>
          <p:spPr>
            <a:xfrm>
              <a:off x="0" y="0"/>
              <a:ext cx="12192000" cy="1496715"/>
            </a:xfrm>
            <a:prstGeom prst="rect">
              <a:avLst/>
            </a:prstGeom>
            <a:grp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9" name="Rectangle 8">
              <a:extLst>
                <a:ext uri="{FF2B5EF4-FFF2-40B4-BE49-F238E27FC236}">
                  <a16:creationId xmlns:a16="http://schemas.microsoft.com/office/drawing/2014/main" id="{6AD952BD-9CCD-4D7E-B000-9D74909F7F92}"/>
                </a:ext>
              </a:extLst>
            </p:cNvPr>
            <p:cNvSpPr/>
            <p:nvPr/>
          </p:nvSpPr>
          <p:spPr>
            <a:xfrm>
              <a:off x="2588071" y="0"/>
              <a:ext cx="9603928" cy="14967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endParaRPr lang="pt-PT" sz="2900" kern="1200" noProof="0" dirty="0"/>
            </a:p>
            <a:p>
              <a:pPr marL="228600" lvl="1" indent="-228600" algn="l" defTabSz="1022350">
                <a:lnSpc>
                  <a:spcPct val="90000"/>
                </a:lnSpc>
                <a:spcBef>
                  <a:spcPct val="0"/>
                </a:spcBef>
                <a:spcAft>
                  <a:spcPct val="15000"/>
                </a:spcAft>
                <a:buChar char="••"/>
              </a:pPr>
              <a:endParaRPr lang="pt-PT" sz="2300" kern="1200" noProof="0" dirty="0"/>
            </a:p>
            <a:p>
              <a:pPr marL="228600" lvl="1" indent="-228600" algn="l" defTabSz="1022350">
                <a:lnSpc>
                  <a:spcPct val="90000"/>
                </a:lnSpc>
                <a:spcBef>
                  <a:spcPct val="0"/>
                </a:spcBef>
                <a:spcAft>
                  <a:spcPct val="15000"/>
                </a:spcAft>
                <a:buChar char="••"/>
              </a:pPr>
              <a:endParaRPr lang="pt-PT" sz="2300" kern="1200" noProof="0" dirty="0"/>
            </a:p>
          </p:txBody>
        </p:sp>
      </p:grpSp>
      <p:sp>
        <p:nvSpPr>
          <p:cNvPr id="10" name="Content Placeholder 9">
            <a:extLst>
              <a:ext uri="{FF2B5EF4-FFF2-40B4-BE49-F238E27FC236}">
                <a16:creationId xmlns:a16="http://schemas.microsoft.com/office/drawing/2014/main" id="{056DF5D4-C770-48D0-869C-B503F3E84731}"/>
              </a:ext>
            </a:extLst>
          </p:cNvPr>
          <p:cNvSpPr txBox="1">
            <a:spLocks/>
          </p:cNvSpPr>
          <p:nvPr/>
        </p:nvSpPr>
        <p:spPr>
          <a:xfrm>
            <a:off x="0" y="4255124"/>
            <a:ext cx="11690708" cy="1255749"/>
          </a:xfrm>
          <a:prstGeom prst="rect">
            <a:avLst/>
          </a:prstGeom>
        </p:spPr>
        <p:txBody>
          <a:bodyPr>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en-GB" sz="3200" b="1" dirty="0">
                <a:solidFill>
                  <a:schemeClr val="bg1"/>
                </a:solidFill>
                <a:latin typeface="Times New Roman" panose="02020603050405020304" pitchFamily="18" charset="0"/>
                <a:cs typeface="Times New Roman" panose="02020603050405020304" pitchFamily="18" charset="0"/>
              </a:rPr>
              <a:t>INSTITUTIONAL &amp; LEGISLATION FRAMEWORK</a:t>
            </a:r>
          </a:p>
        </p:txBody>
      </p:sp>
      <p:sp>
        <p:nvSpPr>
          <p:cNvPr id="14" name="Footer Placeholder 4">
            <a:extLst>
              <a:ext uri="{FF2B5EF4-FFF2-40B4-BE49-F238E27FC236}">
                <a16:creationId xmlns:a16="http://schemas.microsoft.com/office/drawing/2014/main" id="{D8C03EA4-3F2F-4F98-8D9E-F74A4EA73D1C}"/>
              </a:ext>
            </a:extLst>
          </p:cNvPr>
          <p:cNvSpPr>
            <a:spLocks noGrp="1"/>
          </p:cNvSpPr>
          <p:nvPr>
            <p:ph type="ftr" sz="quarter" idx="11"/>
          </p:nvPr>
        </p:nvSpPr>
        <p:spPr/>
        <p:txBody>
          <a:bodyPr/>
          <a:lstStyle/>
          <a:p>
            <a:r>
              <a:rPr lang="pt-BR" dirty="0"/>
              <a:t>Energy Sector Update</a:t>
            </a:r>
            <a:endParaRPr lang="en-GB" dirty="0"/>
          </a:p>
        </p:txBody>
      </p:sp>
    </p:spTree>
    <p:extLst>
      <p:ext uri="{BB962C8B-B14F-4D97-AF65-F5344CB8AC3E}">
        <p14:creationId xmlns:p14="http://schemas.microsoft.com/office/powerpoint/2010/main" val="11003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739" y="256392"/>
            <a:ext cx="9371949" cy="577853"/>
          </a:xfrm>
        </p:spPr>
        <p:txBody>
          <a:bodyPr>
            <a:normAutofit/>
          </a:bodyPr>
          <a:lstStyle/>
          <a:p>
            <a:pPr algn="ctr"/>
            <a:r>
              <a:rPr lang="en-US" sz="2800" b="1" dirty="0">
                <a:latin typeface="Times New Roman" panose="02020603050405020304" pitchFamily="18" charset="0"/>
                <a:cs typeface="Times New Roman" panose="02020603050405020304" pitchFamily="18" charset="0"/>
              </a:rPr>
              <a:t>INSTITUTIONAL FRAMEWORK</a:t>
            </a:r>
          </a:p>
        </p:txBody>
      </p:sp>
      <p:sp>
        <p:nvSpPr>
          <p:cNvPr id="4" name="Footer Placeholder 3"/>
          <p:cNvSpPr>
            <a:spLocks noGrp="1"/>
          </p:cNvSpPr>
          <p:nvPr>
            <p:ph type="ftr" sz="quarter" idx="11"/>
          </p:nvPr>
        </p:nvSpPr>
        <p:spPr/>
        <p:txBody>
          <a:bodyPr/>
          <a:lstStyle/>
          <a:p>
            <a:r>
              <a:rPr lang="en-US"/>
              <a:t>Footer text here</a:t>
            </a:r>
          </a:p>
        </p:txBody>
      </p:sp>
      <p:sp>
        <p:nvSpPr>
          <p:cNvPr id="5" name="Slide Number Placeholder 4"/>
          <p:cNvSpPr>
            <a:spLocks noGrp="1"/>
          </p:cNvSpPr>
          <p:nvPr>
            <p:ph type="sldNum" sz="quarter" idx="12"/>
          </p:nvPr>
        </p:nvSpPr>
        <p:spPr/>
        <p:txBody>
          <a:bodyPr/>
          <a:lstStyle/>
          <a:p>
            <a:fld id="{9CD8D479-8942-46E8-A226-A4E01F7A105C}" type="slidenum">
              <a:rPr lang="en-US" smtClean="0"/>
              <a:t>13</a:t>
            </a:fld>
            <a:endParaRPr lang="en-US"/>
          </a:p>
        </p:txBody>
      </p:sp>
      <p:grpSp>
        <p:nvGrpSpPr>
          <p:cNvPr id="27" name="Group 26">
            <a:extLst>
              <a:ext uri="{FF2B5EF4-FFF2-40B4-BE49-F238E27FC236}">
                <a16:creationId xmlns:a16="http://schemas.microsoft.com/office/drawing/2014/main" id="{451016B6-D600-BA34-FA2E-B9C9F428CAF5}"/>
              </a:ext>
            </a:extLst>
          </p:cNvPr>
          <p:cNvGrpSpPr/>
          <p:nvPr/>
        </p:nvGrpSpPr>
        <p:grpSpPr>
          <a:xfrm>
            <a:off x="547154" y="990227"/>
            <a:ext cx="10857883" cy="580113"/>
            <a:chOff x="667059" y="1268389"/>
            <a:chExt cx="10857883" cy="580113"/>
          </a:xfrm>
        </p:grpSpPr>
        <p:grpSp>
          <p:nvGrpSpPr>
            <p:cNvPr id="24" name="Group 23">
              <a:extLst>
                <a:ext uri="{FF2B5EF4-FFF2-40B4-BE49-F238E27FC236}">
                  <a16:creationId xmlns:a16="http://schemas.microsoft.com/office/drawing/2014/main" id="{686FF5D5-8C73-0B34-EB9F-3C39A218FD6A}"/>
                </a:ext>
              </a:extLst>
            </p:cNvPr>
            <p:cNvGrpSpPr/>
            <p:nvPr/>
          </p:nvGrpSpPr>
          <p:grpSpPr>
            <a:xfrm>
              <a:off x="667059" y="1268389"/>
              <a:ext cx="2753189" cy="580113"/>
              <a:chOff x="667059" y="1268389"/>
              <a:chExt cx="2753189" cy="580113"/>
            </a:xfrm>
          </p:grpSpPr>
          <p:cxnSp>
            <p:nvCxnSpPr>
              <p:cNvPr id="6" name="Straight Connector 5">
                <a:extLst>
                  <a:ext uri="{FF2B5EF4-FFF2-40B4-BE49-F238E27FC236}">
                    <a16:creationId xmlns:a16="http://schemas.microsoft.com/office/drawing/2014/main" id="{6374C0B0-9C86-21D4-BA26-986BFB4AA6DA}"/>
                  </a:ext>
                </a:extLst>
              </p:cNvPr>
              <p:cNvCxnSpPr>
                <a:cxnSpLocks/>
              </p:cNvCxnSpPr>
              <p:nvPr/>
            </p:nvCxnSpPr>
            <p:spPr>
              <a:xfrm>
                <a:off x="846101" y="1848502"/>
                <a:ext cx="2395105" cy="0"/>
              </a:xfrm>
              <a:prstGeom prst="line">
                <a:avLst/>
              </a:prstGeom>
              <a:noFill/>
              <a:ln w="28575" cap="flat" cmpd="sng" algn="ctr">
                <a:solidFill>
                  <a:schemeClr val="bg1">
                    <a:lumMod val="75000"/>
                  </a:schemeClr>
                </a:solidFill>
                <a:prstDash val="solid"/>
              </a:ln>
              <a:effectLst/>
            </p:spPr>
          </p:cxnSp>
          <p:sp>
            <p:nvSpPr>
              <p:cNvPr id="7" name="Rectangle 6">
                <a:extLst>
                  <a:ext uri="{FF2B5EF4-FFF2-40B4-BE49-F238E27FC236}">
                    <a16:creationId xmlns:a16="http://schemas.microsoft.com/office/drawing/2014/main" id="{205ABD13-2F67-B591-8183-A5F4CEBA8F48}"/>
                  </a:ext>
                </a:extLst>
              </p:cNvPr>
              <p:cNvSpPr/>
              <p:nvPr/>
            </p:nvSpPr>
            <p:spPr>
              <a:xfrm>
                <a:off x="667059" y="1268389"/>
                <a:ext cx="2753189" cy="484683"/>
              </a:xfrm>
              <a:prstGeom prst="rect">
                <a:avLst/>
              </a:prstGeom>
              <a:solidFill>
                <a:srgbClr val="00B050"/>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Ministry of Mineral Resources and Energy (MIREME)</a:t>
                </a:r>
                <a:endParaRPr kumimoji="0" lang="en-US" sz="14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grpSp>
          <p:nvGrpSpPr>
            <p:cNvPr id="25" name="Group 24">
              <a:extLst>
                <a:ext uri="{FF2B5EF4-FFF2-40B4-BE49-F238E27FC236}">
                  <a16:creationId xmlns:a16="http://schemas.microsoft.com/office/drawing/2014/main" id="{0BB63F7D-ADA1-07E3-EFAA-3EBEF1758B55}"/>
                </a:ext>
              </a:extLst>
            </p:cNvPr>
            <p:cNvGrpSpPr/>
            <p:nvPr/>
          </p:nvGrpSpPr>
          <p:grpSpPr>
            <a:xfrm>
              <a:off x="4842317" y="1268389"/>
              <a:ext cx="2630278" cy="580113"/>
              <a:chOff x="4842317" y="1268389"/>
              <a:chExt cx="2630278" cy="580113"/>
            </a:xfrm>
          </p:grpSpPr>
          <p:cxnSp>
            <p:nvCxnSpPr>
              <p:cNvPr id="8" name="Straight Connector 7">
                <a:extLst>
                  <a:ext uri="{FF2B5EF4-FFF2-40B4-BE49-F238E27FC236}">
                    <a16:creationId xmlns:a16="http://schemas.microsoft.com/office/drawing/2014/main" id="{5319AB31-43CF-4588-82FF-E199779F8CAA}"/>
                  </a:ext>
                </a:extLst>
              </p:cNvPr>
              <p:cNvCxnSpPr>
                <a:cxnSpLocks/>
              </p:cNvCxnSpPr>
              <p:nvPr/>
            </p:nvCxnSpPr>
            <p:spPr>
              <a:xfrm>
                <a:off x="4959904" y="1848502"/>
                <a:ext cx="2395105" cy="0"/>
              </a:xfrm>
              <a:prstGeom prst="line">
                <a:avLst/>
              </a:prstGeom>
              <a:noFill/>
              <a:ln w="28575" cap="flat" cmpd="sng" algn="ctr">
                <a:solidFill>
                  <a:schemeClr val="bg1">
                    <a:lumMod val="75000"/>
                  </a:schemeClr>
                </a:solidFill>
                <a:prstDash val="solid"/>
              </a:ln>
              <a:effectLst/>
            </p:spPr>
          </p:cxnSp>
          <p:sp>
            <p:nvSpPr>
              <p:cNvPr id="17" name="Rectangle 16">
                <a:extLst>
                  <a:ext uri="{FF2B5EF4-FFF2-40B4-BE49-F238E27FC236}">
                    <a16:creationId xmlns:a16="http://schemas.microsoft.com/office/drawing/2014/main" id="{E9EF7F06-D89B-623E-35E2-34AF7CAD9940}"/>
                  </a:ext>
                </a:extLst>
              </p:cNvPr>
              <p:cNvSpPr/>
              <p:nvPr/>
            </p:nvSpPr>
            <p:spPr>
              <a:xfrm>
                <a:off x="4842317" y="1268389"/>
                <a:ext cx="2630278" cy="484683"/>
              </a:xfrm>
              <a:prstGeom prst="rect">
                <a:avLst/>
              </a:prstGeom>
              <a:solidFill>
                <a:srgbClr val="00B050"/>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PETROMOC</a:t>
                </a:r>
              </a:p>
            </p:txBody>
          </p:sp>
        </p:grpSp>
        <p:grpSp>
          <p:nvGrpSpPr>
            <p:cNvPr id="26" name="Group 25">
              <a:extLst>
                <a:ext uri="{FF2B5EF4-FFF2-40B4-BE49-F238E27FC236}">
                  <a16:creationId xmlns:a16="http://schemas.microsoft.com/office/drawing/2014/main" id="{F391DCD7-BDA8-F0A2-483B-60C05040E1D6}"/>
                </a:ext>
              </a:extLst>
            </p:cNvPr>
            <p:cNvGrpSpPr/>
            <p:nvPr/>
          </p:nvGrpSpPr>
          <p:grpSpPr>
            <a:xfrm>
              <a:off x="8894664" y="1268389"/>
              <a:ext cx="2630278" cy="580113"/>
              <a:chOff x="8894664" y="1268389"/>
              <a:chExt cx="2630278" cy="580113"/>
            </a:xfrm>
          </p:grpSpPr>
          <p:sp>
            <p:nvSpPr>
              <p:cNvPr id="15" name="Rectangle 14">
                <a:extLst>
                  <a:ext uri="{FF2B5EF4-FFF2-40B4-BE49-F238E27FC236}">
                    <a16:creationId xmlns:a16="http://schemas.microsoft.com/office/drawing/2014/main" id="{FD03F1F0-95F4-3082-5F85-D74A0BF515DB}"/>
                  </a:ext>
                </a:extLst>
              </p:cNvPr>
              <p:cNvSpPr/>
              <p:nvPr/>
            </p:nvSpPr>
            <p:spPr>
              <a:xfrm>
                <a:off x="8894664" y="1268389"/>
                <a:ext cx="2630278" cy="484683"/>
              </a:xfrm>
              <a:prstGeom prst="rect">
                <a:avLst/>
              </a:prstGeom>
              <a:solidFill>
                <a:srgbClr val="00B050"/>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Mozambican Energy Regulator Authority (ARENE)</a:t>
                </a:r>
              </a:p>
            </p:txBody>
          </p:sp>
          <p:cxnSp>
            <p:nvCxnSpPr>
              <p:cNvPr id="18" name="Straight Connector 17">
                <a:extLst>
                  <a:ext uri="{FF2B5EF4-FFF2-40B4-BE49-F238E27FC236}">
                    <a16:creationId xmlns:a16="http://schemas.microsoft.com/office/drawing/2014/main" id="{686F3800-0BB7-28E7-0232-7CD4F2DA2A80}"/>
                  </a:ext>
                </a:extLst>
              </p:cNvPr>
              <p:cNvCxnSpPr>
                <a:cxnSpLocks/>
              </p:cNvCxnSpPr>
              <p:nvPr/>
            </p:nvCxnSpPr>
            <p:spPr>
              <a:xfrm>
                <a:off x="9012251" y="1848502"/>
                <a:ext cx="2395105" cy="0"/>
              </a:xfrm>
              <a:prstGeom prst="line">
                <a:avLst/>
              </a:prstGeom>
              <a:noFill/>
              <a:ln w="28575" cap="flat" cmpd="sng" algn="ctr">
                <a:solidFill>
                  <a:schemeClr val="bg1">
                    <a:lumMod val="75000"/>
                  </a:schemeClr>
                </a:solidFill>
                <a:prstDash val="solid"/>
              </a:ln>
              <a:effectLst/>
            </p:spPr>
          </p:cxnSp>
        </p:grpSp>
      </p:grpSp>
      <p:sp>
        <p:nvSpPr>
          <p:cNvPr id="32" name="Rectangle: Rounded Corners 31">
            <a:extLst>
              <a:ext uri="{FF2B5EF4-FFF2-40B4-BE49-F238E27FC236}">
                <a16:creationId xmlns:a16="http://schemas.microsoft.com/office/drawing/2014/main" id="{DD0945A8-5952-AB95-463A-13EBAACC07A4}"/>
              </a:ext>
            </a:extLst>
          </p:cNvPr>
          <p:cNvSpPr/>
          <p:nvPr/>
        </p:nvSpPr>
        <p:spPr>
          <a:xfrm>
            <a:off x="205201" y="1682004"/>
            <a:ext cx="3762792" cy="4784183"/>
          </a:xfrm>
          <a:prstGeom prst="roundRect">
            <a:avLst/>
          </a:prstGeom>
          <a:solidFill>
            <a:srgbClr val="EBF1DE"/>
          </a:solidFill>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r>
              <a:rPr lang="en-US" sz="1500" b="1" dirty="0">
                <a:solidFill>
                  <a:schemeClr val="tx1"/>
                </a:solidFill>
                <a:latin typeface="Times New Roman" panose="02020603050405020304" pitchFamily="18" charset="0"/>
                <a:cs typeface="Times New Roman" panose="02020603050405020304" pitchFamily="18" charset="0"/>
              </a:rPr>
              <a:t>Type of institution:</a:t>
            </a:r>
          </a:p>
          <a:p>
            <a:pPr algn="just"/>
            <a:r>
              <a:rPr lang="en-US" sz="1500" dirty="0">
                <a:solidFill>
                  <a:schemeClr val="tx1"/>
                </a:solidFill>
                <a:latin typeface="Times New Roman" panose="02020603050405020304" pitchFamily="18" charset="0"/>
                <a:cs typeface="Times New Roman" panose="02020603050405020304" pitchFamily="18" charset="0"/>
              </a:rPr>
              <a:t>Ministry </a:t>
            </a:r>
          </a:p>
          <a:p>
            <a:pPr algn="just"/>
            <a:endParaRPr lang="en-US" sz="1500"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Key Department:</a:t>
            </a:r>
          </a:p>
          <a:p>
            <a:pPr algn="just"/>
            <a:r>
              <a:rPr lang="en-US" sz="1500" dirty="0">
                <a:solidFill>
                  <a:schemeClr val="tx1"/>
                </a:solidFill>
                <a:latin typeface="Times New Roman" panose="02020603050405020304" pitchFamily="18" charset="0"/>
                <a:cs typeface="Times New Roman" panose="02020603050405020304" pitchFamily="18" charset="0"/>
              </a:rPr>
              <a:t>National Directorate of Hydrocarbon Fuel</a:t>
            </a:r>
          </a:p>
          <a:p>
            <a:pPr algn="just"/>
            <a:endParaRPr lang="en-US" sz="1500"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Main responsibilities:</a:t>
            </a:r>
          </a:p>
          <a:p>
            <a:pPr algn="just"/>
            <a:r>
              <a:rPr lang="en-US" sz="1500" dirty="0">
                <a:solidFill>
                  <a:schemeClr val="tx1"/>
                </a:solidFill>
                <a:latin typeface="Times New Roman" panose="02020603050405020304" pitchFamily="18" charset="0"/>
                <a:cs typeface="Times New Roman" panose="02020603050405020304" pitchFamily="18" charset="0"/>
              </a:rPr>
              <a:t>Planning the  national energy strategy and policy. Supervising the operation and development of the energy sector </a:t>
            </a:r>
          </a:p>
          <a:p>
            <a:pPr algn="just"/>
            <a:r>
              <a:rPr lang="en-US" sz="1500" dirty="0">
                <a:solidFill>
                  <a:schemeClr val="tx1"/>
                </a:solidFill>
                <a:latin typeface="Times New Roman" panose="02020603050405020304" pitchFamily="18" charset="0"/>
                <a:cs typeface="Times New Roman" panose="02020603050405020304" pitchFamily="18" charset="0"/>
              </a:rPr>
              <a:t/>
            </a:r>
            <a:br>
              <a:rPr lang="en-US" sz="1500" dirty="0">
                <a:solidFill>
                  <a:schemeClr val="tx1"/>
                </a:solidFill>
                <a:latin typeface="Times New Roman" panose="02020603050405020304" pitchFamily="18" charset="0"/>
                <a:cs typeface="Times New Roman" panose="02020603050405020304" pitchFamily="18" charset="0"/>
              </a:rPr>
            </a:br>
            <a:r>
              <a:rPr lang="en-US" sz="1500" b="1" dirty="0">
                <a:solidFill>
                  <a:schemeClr val="tx1"/>
                </a:solidFill>
                <a:latin typeface="Times New Roman" panose="02020603050405020304" pitchFamily="18" charset="0"/>
                <a:cs typeface="Times New Roman" panose="02020603050405020304" pitchFamily="18" charset="0"/>
              </a:rPr>
              <a:t>Role in Biofuel:</a:t>
            </a:r>
          </a:p>
          <a:p>
            <a:pPr algn="just"/>
            <a:r>
              <a:rPr lang="en-US" sz="1500" dirty="0">
                <a:solidFill>
                  <a:schemeClr val="tx1"/>
                </a:solidFill>
                <a:latin typeface="Times New Roman" panose="02020603050405020304" pitchFamily="18" charset="0"/>
                <a:cs typeface="Times New Roman" panose="02020603050405020304" pitchFamily="18" charset="0"/>
              </a:rPr>
              <a:t>Energy Policy making</a:t>
            </a:r>
          </a:p>
          <a:p>
            <a:pPr algn="just"/>
            <a:endParaRPr lang="en-US" sz="1500" dirty="0">
              <a:solidFill>
                <a:schemeClr val="tx1"/>
              </a:solidFill>
              <a:latin typeface="Times New Roman" panose="02020603050405020304" pitchFamily="18" charset="0"/>
              <a:cs typeface="Times New Roman" panose="02020603050405020304" pitchFamily="18" charset="0"/>
            </a:endParaRPr>
          </a:p>
          <a:p>
            <a:pPr algn="just"/>
            <a:endParaRPr lang="en-US" sz="1500" dirty="0">
              <a:solidFill>
                <a:schemeClr val="tx1"/>
              </a:solidFill>
              <a:latin typeface="Times New Roman" panose="02020603050405020304" pitchFamily="18" charset="0"/>
              <a:cs typeface="Times New Roman" panose="02020603050405020304" pitchFamily="18" charset="0"/>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p:txBody>
      </p:sp>
      <p:sp>
        <p:nvSpPr>
          <p:cNvPr id="3" name="Rectangle: Rounded Corners 2">
            <a:extLst>
              <a:ext uri="{FF2B5EF4-FFF2-40B4-BE49-F238E27FC236}">
                <a16:creationId xmlns:a16="http://schemas.microsoft.com/office/drawing/2014/main" id="{1EAFE474-D750-074E-E051-AD56FCAD9C54}"/>
              </a:ext>
            </a:extLst>
          </p:cNvPr>
          <p:cNvSpPr/>
          <p:nvPr/>
        </p:nvSpPr>
        <p:spPr>
          <a:xfrm>
            <a:off x="4214604" y="1682003"/>
            <a:ext cx="3762792" cy="4784183"/>
          </a:xfrm>
          <a:prstGeom prst="roundRect">
            <a:avLst/>
          </a:prstGeom>
          <a:solidFill>
            <a:srgbClr val="EBF1DE"/>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1500" b="1" dirty="0">
                <a:solidFill>
                  <a:schemeClr val="tx1"/>
                </a:solidFill>
                <a:latin typeface="Times New Roman" panose="02020603050405020304" pitchFamily="18" charset="0"/>
                <a:cs typeface="Times New Roman" panose="02020603050405020304" pitchFamily="18" charset="0"/>
              </a:rPr>
              <a:t>Type of institution:</a:t>
            </a:r>
          </a:p>
          <a:p>
            <a:pPr algn="just"/>
            <a:r>
              <a:rPr lang="en-US" sz="1500" dirty="0">
                <a:solidFill>
                  <a:schemeClr val="tx1"/>
                </a:solidFill>
                <a:latin typeface="Times New Roman" panose="02020603050405020304" pitchFamily="18" charset="0"/>
                <a:cs typeface="Times New Roman" panose="02020603050405020304" pitchFamily="18" charset="0"/>
              </a:rPr>
              <a:t>State-owned company </a:t>
            </a:r>
          </a:p>
          <a:p>
            <a:pPr algn="just"/>
            <a:endParaRPr lang="en-US" sz="1500"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Key Department:</a:t>
            </a:r>
          </a:p>
          <a:p>
            <a:pPr algn="just"/>
            <a:r>
              <a:rPr lang="en-US" sz="1500" dirty="0">
                <a:solidFill>
                  <a:schemeClr val="tx1"/>
                </a:solidFill>
                <a:latin typeface="Times New Roman" panose="02020603050405020304" pitchFamily="18" charset="0"/>
                <a:cs typeface="Times New Roman" panose="02020603050405020304" pitchFamily="18" charset="0"/>
              </a:rPr>
              <a:t>Project and Development Office</a:t>
            </a: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Main responsibilities:</a:t>
            </a:r>
          </a:p>
          <a:p>
            <a:pPr algn="just"/>
            <a:r>
              <a:rPr lang="en-US" sz="1500" dirty="0">
                <a:solidFill>
                  <a:schemeClr val="tx1"/>
                </a:solidFill>
                <a:latin typeface="Times New Roman" panose="02020603050405020304" pitchFamily="18" charset="0"/>
                <a:cs typeface="Times New Roman" panose="02020603050405020304" pitchFamily="18" charset="0"/>
              </a:rPr>
              <a:t>Distributor of Petroleum products</a:t>
            </a: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Role in Biofuel:</a:t>
            </a:r>
          </a:p>
          <a:p>
            <a:pPr algn="just"/>
            <a:r>
              <a:rPr lang="en-US" sz="1500" dirty="0">
                <a:solidFill>
                  <a:schemeClr val="tx1"/>
                </a:solidFill>
                <a:latin typeface="Times New Roman" panose="02020603050405020304" pitchFamily="18" charset="0"/>
                <a:cs typeface="Times New Roman" panose="02020603050405020304" pitchFamily="18" charset="0"/>
              </a:rPr>
              <a:t>Formerly designated as implementor of multiple projects in the past by the government </a:t>
            </a:r>
          </a:p>
          <a:p>
            <a:pPr algn="just"/>
            <a:endParaRPr lang="en-US" sz="1500" dirty="0">
              <a:solidFill>
                <a:schemeClr val="tx1"/>
              </a:solidFill>
            </a:endParaRPr>
          </a:p>
          <a:p>
            <a:pPr algn="just"/>
            <a:endParaRPr lang="en-US" sz="1500" dirty="0">
              <a:solidFill>
                <a:schemeClr val="tx1"/>
              </a:solidFill>
            </a:endParaRPr>
          </a:p>
        </p:txBody>
      </p:sp>
      <p:sp>
        <p:nvSpPr>
          <p:cNvPr id="9" name="Rectangle: Rounded Corners 8">
            <a:extLst>
              <a:ext uri="{FF2B5EF4-FFF2-40B4-BE49-F238E27FC236}">
                <a16:creationId xmlns:a16="http://schemas.microsoft.com/office/drawing/2014/main" id="{03EA2390-3F43-F492-DF59-45C7DB7D898C}"/>
              </a:ext>
            </a:extLst>
          </p:cNvPr>
          <p:cNvSpPr/>
          <p:nvPr/>
        </p:nvSpPr>
        <p:spPr>
          <a:xfrm>
            <a:off x="8224009" y="1682003"/>
            <a:ext cx="3762792" cy="4784183"/>
          </a:xfrm>
          <a:prstGeom prst="roundRect">
            <a:avLst/>
          </a:prstGeom>
          <a:solidFill>
            <a:srgbClr val="EBF1DE"/>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1500" b="1" dirty="0">
                <a:solidFill>
                  <a:schemeClr val="tx1"/>
                </a:solidFill>
                <a:latin typeface="Times New Roman" panose="02020603050405020304" pitchFamily="18" charset="0"/>
                <a:cs typeface="Times New Roman" panose="02020603050405020304" pitchFamily="18" charset="0"/>
              </a:rPr>
              <a:t>Type of institution:</a:t>
            </a:r>
          </a:p>
          <a:p>
            <a:pPr algn="just"/>
            <a:r>
              <a:rPr lang="en-US" sz="1500" dirty="0">
                <a:solidFill>
                  <a:schemeClr val="tx1"/>
                </a:solidFill>
                <a:latin typeface="Times New Roman" panose="02020603050405020304" pitchFamily="18" charset="0"/>
                <a:cs typeface="Times New Roman" panose="02020603050405020304" pitchFamily="18" charset="0"/>
              </a:rPr>
              <a:t>Energy Regulator </a:t>
            </a:r>
          </a:p>
          <a:p>
            <a:pPr algn="just"/>
            <a:endParaRPr lang="en-US" sz="1500"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Key Department:</a:t>
            </a:r>
          </a:p>
          <a:p>
            <a:pPr algn="just"/>
            <a:r>
              <a:rPr lang="en-US" sz="1500" dirty="0">
                <a:solidFill>
                  <a:schemeClr val="tx1"/>
                </a:solidFill>
                <a:latin typeface="Times New Roman" panose="02020603050405020304" pitchFamily="18" charset="0"/>
                <a:cs typeface="Times New Roman" panose="02020603050405020304" pitchFamily="18" charset="0"/>
              </a:rPr>
              <a:t>Technical Regulation Directorate</a:t>
            </a: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Main responsibilities:</a:t>
            </a:r>
          </a:p>
          <a:p>
            <a:pPr algn="just"/>
            <a:r>
              <a:rPr lang="en-US" sz="1500" dirty="0">
                <a:solidFill>
                  <a:schemeClr val="tx1"/>
                </a:solidFill>
                <a:latin typeface="Times New Roman" panose="02020603050405020304" pitchFamily="18" charset="0"/>
                <a:cs typeface="Times New Roman" panose="02020603050405020304" pitchFamily="18" charset="0"/>
              </a:rPr>
              <a:t>Energy regulatory authority, responsible within the scope of regulation and development of the energy sector, to instruct and process the public tender processes for the award of concessions for the production, transportation, distribution, and sale of electricity</a:t>
            </a: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Role in Biofuel:</a:t>
            </a:r>
          </a:p>
          <a:p>
            <a:pPr algn="just"/>
            <a:r>
              <a:rPr lang="en-US" sz="1500" dirty="0">
                <a:solidFill>
                  <a:schemeClr val="tx1"/>
                </a:solidFill>
                <a:latin typeface="Times New Roman" panose="02020603050405020304" pitchFamily="18" charset="0"/>
                <a:cs typeface="Times New Roman" panose="02020603050405020304" pitchFamily="18" charset="0"/>
              </a:rPr>
              <a:t>Entity will play a key role in process to obtain the installation license, pricing etc. ( Same as for the liquid fuels sector) </a:t>
            </a:r>
          </a:p>
        </p:txBody>
      </p:sp>
    </p:spTree>
    <p:extLst>
      <p:ext uri="{BB962C8B-B14F-4D97-AF65-F5344CB8AC3E}">
        <p14:creationId xmlns:p14="http://schemas.microsoft.com/office/powerpoint/2010/main" val="144605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739" y="256392"/>
            <a:ext cx="9371949" cy="596462"/>
          </a:xfrm>
        </p:spPr>
        <p:txBody>
          <a:bodyPr>
            <a:normAutofit/>
          </a:bodyPr>
          <a:lstStyle/>
          <a:p>
            <a:pPr algn="ctr"/>
            <a:r>
              <a:rPr lang="en-US" sz="2800" b="1" dirty="0">
                <a:latin typeface="Times New Roman" panose="02020603050405020304" pitchFamily="18" charset="0"/>
                <a:cs typeface="Times New Roman" panose="02020603050405020304" pitchFamily="18" charset="0"/>
              </a:rPr>
              <a:t>INSTITUTIONAL FRAMEWORK</a:t>
            </a:r>
          </a:p>
        </p:txBody>
      </p:sp>
      <p:sp>
        <p:nvSpPr>
          <p:cNvPr id="4" name="Footer Placeholder 3"/>
          <p:cNvSpPr>
            <a:spLocks noGrp="1"/>
          </p:cNvSpPr>
          <p:nvPr>
            <p:ph type="ftr" sz="quarter" idx="11"/>
          </p:nvPr>
        </p:nvSpPr>
        <p:spPr/>
        <p:txBody>
          <a:bodyPr/>
          <a:lstStyle/>
          <a:p>
            <a:r>
              <a:rPr lang="en-US"/>
              <a:t>Footer text here</a:t>
            </a:r>
          </a:p>
        </p:txBody>
      </p:sp>
      <p:sp>
        <p:nvSpPr>
          <p:cNvPr id="5" name="Slide Number Placeholder 4"/>
          <p:cNvSpPr>
            <a:spLocks noGrp="1"/>
          </p:cNvSpPr>
          <p:nvPr>
            <p:ph type="sldNum" sz="quarter" idx="12"/>
          </p:nvPr>
        </p:nvSpPr>
        <p:spPr/>
        <p:txBody>
          <a:bodyPr/>
          <a:lstStyle/>
          <a:p>
            <a:fld id="{9CD8D479-8942-46E8-A226-A4E01F7A105C}" type="slidenum">
              <a:rPr lang="en-US" smtClean="0"/>
              <a:t>14</a:t>
            </a:fld>
            <a:endParaRPr lang="en-US"/>
          </a:p>
        </p:txBody>
      </p:sp>
      <p:grpSp>
        <p:nvGrpSpPr>
          <p:cNvPr id="27" name="Group 26">
            <a:extLst>
              <a:ext uri="{FF2B5EF4-FFF2-40B4-BE49-F238E27FC236}">
                <a16:creationId xmlns:a16="http://schemas.microsoft.com/office/drawing/2014/main" id="{451016B6-D600-BA34-FA2E-B9C9F428CAF5}"/>
              </a:ext>
            </a:extLst>
          </p:cNvPr>
          <p:cNvGrpSpPr/>
          <p:nvPr/>
        </p:nvGrpSpPr>
        <p:grpSpPr>
          <a:xfrm>
            <a:off x="667058" y="963568"/>
            <a:ext cx="10857883" cy="580113"/>
            <a:chOff x="667059" y="1268389"/>
            <a:chExt cx="10857883" cy="580113"/>
          </a:xfrm>
        </p:grpSpPr>
        <p:grpSp>
          <p:nvGrpSpPr>
            <p:cNvPr id="24" name="Group 23">
              <a:extLst>
                <a:ext uri="{FF2B5EF4-FFF2-40B4-BE49-F238E27FC236}">
                  <a16:creationId xmlns:a16="http://schemas.microsoft.com/office/drawing/2014/main" id="{686FF5D5-8C73-0B34-EB9F-3C39A218FD6A}"/>
                </a:ext>
              </a:extLst>
            </p:cNvPr>
            <p:cNvGrpSpPr/>
            <p:nvPr/>
          </p:nvGrpSpPr>
          <p:grpSpPr>
            <a:xfrm>
              <a:off x="667059" y="1268389"/>
              <a:ext cx="2753189" cy="580113"/>
              <a:chOff x="667059" y="1268389"/>
              <a:chExt cx="2753189" cy="580113"/>
            </a:xfrm>
          </p:grpSpPr>
          <p:cxnSp>
            <p:nvCxnSpPr>
              <p:cNvPr id="6" name="Straight Connector 5">
                <a:extLst>
                  <a:ext uri="{FF2B5EF4-FFF2-40B4-BE49-F238E27FC236}">
                    <a16:creationId xmlns:a16="http://schemas.microsoft.com/office/drawing/2014/main" id="{6374C0B0-9C86-21D4-BA26-986BFB4AA6DA}"/>
                  </a:ext>
                </a:extLst>
              </p:cNvPr>
              <p:cNvCxnSpPr>
                <a:cxnSpLocks/>
              </p:cNvCxnSpPr>
              <p:nvPr/>
            </p:nvCxnSpPr>
            <p:spPr>
              <a:xfrm>
                <a:off x="846101" y="1848502"/>
                <a:ext cx="2395105" cy="0"/>
              </a:xfrm>
              <a:prstGeom prst="line">
                <a:avLst/>
              </a:prstGeom>
              <a:noFill/>
              <a:ln w="28575" cap="flat" cmpd="sng" algn="ctr">
                <a:solidFill>
                  <a:schemeClr val="bg1">
                    <a:lumMod val="75000"/>
                  </a:schemeClr>
                </a:solidFill>
                <a:prstDash val="solid"/>
              </a:ln>
              <a:effectLst/>
            </p:spPr>
          </p:cxnSp>
          <p:sp>
            <p:nvSpPr>
              <p:cNvPr id="7" name="Rectangle 6">
                <a:extLst>
                  <a:ext uri="{FF2B5EF4-FFF2-40B4-BE49-F238E27FC236}">
                    <a16:creationId xmlns:a16="http://schemas.microsoft.com/office/drawing/2014/main" id="{205ABD13-2F67-B591-8183-A5F4CEBA8F48}"/>
                  </a:ext>
                </a:extLst>
              </p:cNvPr>
              <p:cNvSpPr/>
              <p:nvPr/>
            </p:nvSpPr>
            <p:spPr>
              <a:xfrm>
                <a:off x="667059" y="1268389"/>
                <a:ext cx="2753189" cy="484683"/>
              </a:xfrm>
              <a:prstGeom prst="rect">
                <a:avLst/>
              </a:prstGeom>
              <a:solidFill>
                <a:srgbClr val="00B050"/>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rPr>
                  <a:t>Ministry of Agriculture and Rural Development (MADER) </a:t>
                </a:r>
                <a:endParaRPr kumimoji="0" lang="en-US" sz="1400" b="0" i="0" u="none" strike="noStrike" kern="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grpSp>
        <p:grpSp>
          <p:nvGrpSpPr>
            <p:cNvPr id="25" name="Group 24">
              <a:extLst>
                <a:ext uri="{FF2B5EF4-FFF2-40B4-BE49-F238E27FC236}">
                  <a16:creationId xmlns:a16="http://schemas.microsoft.com/office/drawing/2014/main" id="{0BB63F7D-ADA1-07E3-EFAA-3EBEF1758B55}"/>
                </a:ext>
              </a:extLst>
            </p:cNvPr>
            <p:cNvGrpSpPr/>
            <p:nvPr/>
          </p:nvGrpSpPr>
          <p:grpSpPr>
            <a:xfrm>
              <a:off x="4842317" y="1268389"/>
              <a:ext cx="2630278" cy="580113"/>
              <a:chOff x="4842317" y="1268389"/>
              <a:chExt cx="2630278" cy="580113"/>
            </a:xfrm>
          </p:grpSpPr>
          <p:cxnSp>
            <p:nvCxnSpPr>
              <p:cNvPr id="8" name="Straight Connector 7">
                <a:extLst>
                  <a:ext uri="{FF2B5EF4-FFF2-40B4-BE49-F238E27FC236}">
                    <a16:creationId xmlns:a16="http://schemas.microsoft.com/office/drawing/2014/main" id="{5319AB31-43CF-4588-82FF-E199779F8CAA}"/>
                  </a:ext>
                </a:extLst>
              </p:cNvPr>
              <p:cNvCxnSpPr>
                <a:cxnSpLocks/>
              </p:cNvCxnSpPr>
              <p:nvPr/>
            </p:nvCxnSpPr>
            <p:spPr>
              <a:xfrm>
                <a:off x="4959904" y="1848502"/>
                <a:ext cx="2395105" cy="0"/>
              </a:xfrm>
              <a:prstGeom prst="line">
                <a:avLst/>
              </a:prstGeom>
              <a:noFill/>
              <a:ln w="28575" cap="flat" cmpd="sng" algn="ctr">
                <a:solidFill>
                  <a:schemeClr val="bg1">
                    <a:lumMod val="75000"/>
                  </a:schemeClr>
                </a:solidFill>
                <a:prstDash val="solid"/>
              </a:ln>
              <a:effectLst/>
            </p:spPr>
          </p:cxnSp>
          <p:sp>
            <p:nvSpPr>
              <p:cNvPr id="17" name="Rectangle 16">
                <a:extLst>
                  <a:ext uri="{FF2B5EF4-FFF2-40B4-BE49-F238E27FC236}">
                    <a16:creationId xmlns:a16="http://schemas.microsoft.com/office/drawing/2014/main" id="{E9EF7F06-D89B-623E-35E2-34AF7CAD9940}"/>
                  </a:ext>
                </a:extLst>
              </p:cNvPr>
              <p:cNvSpPr/>
              <p:nvPr/>
            </p:nvSpPr>
            <p:spPr>
              <a:xfrm>
                <a:off x="4842317" y="1268389"/>
                <a:ext cx="2630278" cy="484683"/>
              </a:xfrm>
              <a:prstGeom prst="rect">
                <a:avLst/>
              </a:prstGeom>
              <a:solidFill>
                <a:srgbClr val="00B050"/>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Times New Roman" panose="02020603050405020304" pitchFamily="18" charset="0"/>
                    <a:ea typeface="MS Mincho" panose="02020609040205080304" pitchFamily="49" charset="-128"/>
                    <a:cs typeface="Times New Roman" panose="02020603050405020304" pitchFamily="18" charset="0"/>
                  </a:rPr>
                  <a:t>APIEX</a:t>
                </a:r>
              </a:p>
            </p:txBody>
          </p:sp>
        </p:grpSp>
        <p:grpSp>
          <p:nvGrpSpPr>
            <p:cNvPr id="26" name="Group 25">
              <a:extLst>
                <a:ext uri="{FF2B5EF4-FFF2-40B4-BE49-F238E27FC236}">
                  <a16:creationId xmlns:a16="http://schemas.microsoft.com/office/drawing/2014/main" id="{F391DCD7-BDA8-F0A2-483B-60C05040E1D6}"/>
                </a:ext>
              </a:extLst>
            </p:cNvPr>
            <p:cNvGrpSpPr/>
            <p:nvPr/>
          </p:nvGrpSpPr>
          <p:grpSpPr>
            <a:xfrm>
              <a:off x="8894664" y="1268389"/>
              <a:ext cx="2630278" cy="580113"/>
              <a:chOff x="8894664" y="1268389"/>
              <a:chExt cx="2630278" cy="580113"/>
            </a:xfrm>
          </p:grpSpPr>
          <p:sp>
            <p:nvSpPr>
              <p:cNvPr id="15" name="Rectangle 14">
                <a:extLst>
                  <a:ext uri="{FF2B5EF4-FFF2-40B4-BE49-F238E27FC236}">
                    <a16:creationId xmlns:a16="http://schemas.microsoft.com/office/drawing/2014/main" id="{FD03F1F0-95F4-3082-5F85-D74A0BF515DB}"/>
                  </a:ext>
                </a:extLst>
              </p:cNvPr>
              <p:cNvSpPr/>
              <p:nvPr/>
            </p:nvSpPr>
            <p:spPr>
              <a:xfrm>
                <a:off x="8894664" y="1268389"/>
                <a:ext cx="2630278" cy="484683"/>
              </a:xfrm>
              <a:prstGeom prst="rect">
                <a:avLst/>
              </a:prstGeom>
              <a:solidFill>
                <a:srgbClr val="00B050"/>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b="1" dirty="0">
                    <a:solidFill>
                      <a:schemeClr val="bg1"/>
                    </a:solidFill>
                    <a:latin typeface="Calibri" panose="020F0502020204030204" pitchFamily="34" charset="0"/>
                    <a:ea typeface="MS Mincho" panose="02020609040205080304" pitchFamily="49" charset="-128"/>
                    <a:cs typeface="Times New Roman" panose="02020603050405020304" pitchFamily="18" charset="0"/>
                  </a:rPr>
                  <a:t>Ministry of Land &amp; Environment (MTA)</a:t>
                </a:r>
              </a:p>
            </p:txBody>
          </p:sp>
          <p:cxnSp>
            <p:nvCxnSpPr>
              <p:cNvPr id="18" name="Straight Connector 17">
                <a:extLst>
                  <a:ext uri="{FF2B5EF4-FFF2-40B4-BE49-F238E27FC236}">
                    <a16:creationId xmlns:a16="http://schemas.microsoft.com/office/drawing/2014/main" id="{686F3800-0BB7-28E7-0232-7CD4F2DA2A80}"/>
                  </a:ext>
                </a:extLst>
              </p:cNvPr>
              <p:cNvCxnSpPr>
                <a:cxnSpLocks/>
              </p:cNvCxnSpPr>
              <p:nvPr/>
            </p:nvCxnSpPr>
            <p:spPr>
              <a:xfrm>
                <a:off x="9012251" y="1848502"/>
                <a:ext cx="2395105" cy="0"/>
              </a:xfrm>
              <a:prstGeom prst="line">
                <a:avLst/>
              </a:prstGeom>
              <a:noFill/>
              <a:ln w="28575" cap="flat" cmpd="sng" algn="ctr">
                <a:solidFill>
                  <a:schemeClr val="bg1">
                    <a:lumMod val="75000"/>
                  </a:schemeClr>
                </a:solidFill>
                <a:prstDash val="solid"/>
              </a:ln>
              <a:effectLst/>
            </p:spPr>
          </p:cxnSp>
        </p:grpSp>
      </p:grpSp>
      <p:sp>
        <p:nvSpPr>
          <p:cNvPr id="32" name="Rectangle: Rounded Corners 31">
            <a:extLst>
              <a:ext uri="{FF2B5EF4-FFF2-40B4-BE49-F238E27FC236}">
                <a16:creationId xmlns:a16="http://schemas.microsoft.com/office/drawing/2014/main" id="{DD0945A8-5952-AB95-463A-13EBAACC07A4}"/>
              </a:ext>
            </a:extLst>
          </p:cNvPr>
          <p:cNvSpPr/>
          <p:nvPr/>
        </p:nvSpPr>
        <p:spPr>
          <a:xfrm>
            <a:off x="205201" y="1706968"/>
            <a:ext cx="3762792" cy="4549837"/>
          </a:xfrm>
          <a:prstGeom prst="roundRect">
            <a:avLst/>
          </a:prstGeom>
          <a:solidFill>
            <a:srgbClr val="EBF1DE"/>
          </a:solidFill>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endParaRP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Type of institution:</a:t>
            </a:r>
          </a:p>
          <a:p>
            <a:pPr algn="just"/>
            <a:r>
              <a:rPr lang="en-US" sz="1500" dirty="0">
                <a:solidFill>
                  <a:schemeClr val="tx1"/>
                </a:solidFill>
                <a:latin typeface="Times New Roman" panose="02020603050405020304" pitchFamily="18" charset="0"/>
                <a:cs typeface="Times New Roman" panose="02020603050405020304" pitchFamily="18" charset="0"/>
              </a:rPr>
              <a:t>Ministry </a:t>
            </a:r>
          </a:p>
          <a:p>
            <a:pPr algn="just"/>
            <a:endParaRPr lang="en-US" sz="1500"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Key Department:</a:t>
            </a:r>
          </a:p>
          <a:p>
            <a:pPr algn="just"/>
            <a:r>
              <a:rPr lang="en-US" sz="1500" dirty="0">
                <a:solidFill>
                  <a:schemeClr val="tx1"/>
                </a:solidFill>
                <a:latin typeface="Times New Roman" panose="02020603050405020304" pitchFamily="18" charset="0"/>
                <a:cs typeface="Times New Roman" panose="02020603050405020304" pitchFamily="18" charset="0"/>
              </a:rPr>
              <a:t>National Directorate of Commercial Agriculture Promotion; IIAM; Institute of Cotton &amp; Oilseeds</a:t>
            </a:r>
          </a:p>
          <a:p>
            <a:pPr algn="just"/>
            <a:endParaRPr lang="en-US" sz="1500"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Main responsibilities:</a:t>
            </a:r>
          </a:p>
          <a:p>
            <a:pPr algn="just"/>
            <a:r>
              <a:rPr lang="en-US" sz="1500" dirty="0">
                <a:solidFill>
                  <a:schemeClr val="tx1"/>
                </a:solidFill>
                <a:latin typeface="Times New Roman" panose="02020603050405020304" pitchFamily="18" charset="0"/>
                <a:cs typeface="Times New Roman" panose="02020603050405020304" pitchFamily="18" charset="0"/>
              </a:rPr>
              <a:t>Planning the national agriculture strategy and policy, and for supervising the operation and development of the agriculture sector</a:t>
            </a:r>
          </a:p>
          <a:p>
            <a:pPr algn="just"/>
            <a:r>
              <a:rPr lang="en-US" sz="1500" dirty="0">
                <a:solidFill>
                  <a:schemeClr val="tx1"/>
                </a:solidFill>
                <a:latin typeface="Times New Roman" panose="02020603050405020304" pitchFamily="18" charset="0"/>
                <a:cs typeface="Times New Roman" panose="02020603050405020304" pitchFamily="18" charset="0"/>
              </a:rPr>
              <a:t/>
            </a:r>
            <a:br>
              <a:rPr lang="en-US" sz="1500" dirty="0">
                <a:solidFill>
                  <a:schemeClr val="tx1"/>
                </a:solidFill>
                <a:latin typeface="Times New Roman" panose="02020603050405020304" pitchFamily="18" charset="0"/>
                <a:cs typeface="Times New Roman" panose="02020603050405020304" pitchFamily="18" charset="0"/>
              </a:rPr>
            </a:br>
            <a:r>
              <a:rPr lang="en-US" sz="1500" b="1" dirty="0">
                <a:solidFill>
                  <a:schemeClr val="tx1"/>
                </a:solidFill>
                <a:latin typeface="Times New Roman" panose="02020603050405020304" pitchFamily="18" charset="0"/>
                <a:cs typeface="Times New Roman" panose="02020603050405020304" pitchFamily="18" charset="0"/>
              </a:rPr>
              <a:t>Role in Biofuel:</a:t>
            </a:r>
          </a:p>
          <a:p>
            <a:pPr algn="just"/>
            <a:r>
              <a:rPr lang="en-US" sz="1500" dirty="0">
                <a:solidFill>
                  <a:schemeClr val="tx1"/>
                </a:solidFill>
                <a:latin typeface="Times New Roman" panose="02020603050405020304" pitchFamily="18" charset="0"/>
                <a:cs typeface="Times New Roman" panose="02020603050405020304" pitchFamily="18" charset="0"/>
              </a:rPr>
              <a:t>Manage and coordinate biofuels activities </a:t>
            </a:r>
            <a:r>
              <a:rPr lang="en-US" sz="1500" dirty="0" smtClean="0">
                <a:solidFill>
                  <a:schemeClr val="tx1"/>
                </a:solidFill>
                <a:latin typeface="Times New Roman" panose="02020603050405020304" pitchFamily="18" charset="0"/>
                <a:cs typeface="Times New Roman" panose="02020603050405020304" pitchFamily="18" charset="0"/>
              </a:rPr>
              <a:t>such as </a:t>
            </a:r>
            <a:r>
              <a:rPr lang="en-US" sz="1500" dirty="0">
                <a:solidFill>
                  <a:schemeClr val="tx1"/>
                </a:solidFill>
                <a:latin typeface="Times New Roman" panose="02020603050405020304" pitchFamily="18" charset="0"/>
                <a:cs typeface="Times New Roman" panose="02020603050405020304" pitchFamily="18" charset="0"/>
              </a:rPr>
              <a:t>land allocation, feedstock identification, investment analysis </a:t>
            </a:r>
            <a:r>
              <a:rPr lang="en-US" sz="1500" dirty="0" err="1">
                <a:solidFill>
                  <a:schemeClr val="tx1"/>
                </a:solidFill>
                <a:latin typeface="Times New Roman" panose="02020603050405020304" pitchFamily="18" charset="0"/>
                <a:cs typeface="Times New Roman" panose="02020603050405020304" pitchFamily="18" charset="0"/>
              </a:rPr>
              <a:t>etc</a:t>
            </a:r>
            <a:endParaRPr lang="en-US" sz="1500" dirty="0">
              <a:solidFill>
                <a:schemeClr val="tx1"/>
              </a:solidFill>
              <a:latin typeface="Times New Roman" panose="02020603050405020304" pitchFamily="18" charset="0"/>
              <a:cs typeface="Times New Roman" panose="02020603050405020304" pitchFamily="18" charset="0"/>
            </a:endParaRPr>
          </a:p>
          <a:p>
            <a:pPr algn="just"/>
            <a:endParaRPr lang="en-US" sz="1500" dirty="0">
              <a:solidFill>
                <a:schemeClr val="tx1"/>
              </a:solidFill>
              <a:latin typeface="Times New Roman" panose="02020603050405020304" pitchFamily="18" charset="0"/>
              <a:cs typeface="Times New Roman" panose="02020603050405020304" pitchFamily="18" charset="0"/>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a:p>
            <a:pPr algn="just"/>
            <a:endParaRPr lang="en-US" sz="1500" dirty="0">
              <a:solidFill>
                <a:schemeClr val="tx1"/>
              </a:solidFill>
            </a:endParaRPr>
          </a:p>
        </p:txBody>
      </p:sp>
      <p:sp>
        <p:nvSpPr>
          <p:cNvPr id="3" name="Rectangle: Rounded Corners 2">
            <a:extLst>
              <a:ext uri="{FF2B5EF4-FFF2-40B4-BE49-F238E27FC236}">
                <a16:creationId xmlns:a16="http://schemas.microsoft.com/office/drawing/2014/main" id="{1EAFE474-D750-074E-E051-AD56FCAD9C54}"/>
              </a:ext>
            </a:extLst>
          </p:cNvPr>
          <p:cNvSpPr/>
          <p:nvPr/>
        </p:nvSpPr>
        <p:spPr>
          <a:xfrm>
            <a:off x="4214604" y="1682004"/>
            <a:ext cx="3762792" cy="4574802"/>
          </a:xfrm>
          <a:prstGeom prst="roundRect">
            <a:avLst/>
          </a:prstGeom>
          <a:solidFill>
            <a:srgbClr val="EBF1DE"/>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1500" b="1" dirty="0">
                <a:solidFill>
                  <a:schemeClr val="tx1"/>
                </a:solidFill>
                <a:latin typeface="Times New Roman" panose="02020603050405020304" pitchFamily="18" charset="0"/>
                <a:cs typeface="Times New Roman" panose="02020603050405020304" pitchFamily="18" charset="0"/>
              </a:rPr>
              <a:t>Type of institution:</a:t>
            </a:r>
          </a:p>
          <a:p>
            <a:pPr algn="just"/>
            <a:r>
              <a:rPr lang="en-US" sz="1500" dirty="0">
                <a:solidFill>
                  <a:schemeClr val="tx1"/>
                </a:solidFill>
                <a:latin typeface="Times New Roman" panose="02020603050405020304" pitchFamily="18" charset="0"/>
                <a:cs typeface="Times New Roman" panose="02020603050405020304" pitchFamily="18" charset="0"/>
              </a:rPr>
              <a:t>Public agency</a:t>
            </a: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Key Department:</a:t>
            </a: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Main responsibilities:</a:t>
            </a:r>
          </a:p>
          <a:p>
            <a:pPr algn="just"/>
            <a:r>
              <a:rPr lang="en-US" sz="1500" dirty="0">
                <a:solidFill>
                  <a:schemeClr val="tx1"/>
                </a:solidFill>
                <a:latin typeface="Times New Roman" panose="02020603050405020304" pitchFamily="18" charset="0"/>
                <a:cs typeface="Times New Roman" panose="02020603050405020304" pitchFamily="18" charset="0"/>
              </a:rPr>
              <a:t>Promote and facilitate private and public investment and exports, special economic zones (SEZs), industrial free zones and rapid development zone</a:t>
            </a:r>
          </a:p>
          <a:p>
            <a:pPr algn="just"/>
            <a:r>
              <a:rPr lang="en-US" sz="1500" b="1" dirty="0">
                <a:solidFill>
                  <a:schemeClr val="tx1"/>
                </a:solidFill>
                <a:latin typeface="Times New Roman" panose="02020603050405020304" pitchFamily="18" charset="0"/>
                <a:cs typeface="Times New Roman" panose="02020603050405020304" pitchFamily="18" charset="0"/>
              </a:rPr>
              <a:t/>
            </a:r>
            <a:br>
              <a:rPr lang="en-US" sz="1500" b="1" dirty="0">
                <a:solidFill>
                  <a:schemeClr val="tx1"/>
                </a:solidFill>
                <a:latin typeface="Times New Roman" panose="02020603050405020304" pitchFamily="18" charset="0"/>
                <a:cs typeface="Times New Roman" panose="02020603050405020304" pitchFamily="18" charset="0"/>
              </a:rPr>
            </a:br>
            <a:r>
              <a:rPr lang="en-US" sz="1500" b="1" dirty="0">
                <a:solidFill>
                  <a:schemeClr val="tx1"/>
                </a:solidFill>
                <a:latin typeface="Times New Roman" panose="02020603050405020304" pitchFamily="18" charset="0"/>
                <a:cs typeface="Times New Roman" panose="02020603050405020304" pitchFamily="18" charset="0"/>
              </a:rPr>
              <a:t>Role in Biofuel:</a:t>
            </a:r>
          </a:p>
          <a:p>
            <a:pPr algn="just"/>
            <a:r>
              <a:rPr lang="en-US" sz="1500" dirty="0">
                <a:solidFill>
                  <a:schemeClr val="tx1"/>
                </a:solidFill>
                <a:latin typeface="Times New Roman" panose="02020603050405020304" pitchFamily="18" charset="0"/>
                <a:cs typeface="Times New Roman" panose="02020603050405020304" pitchFamily="18" charset="0"/>
              </a:rPr>
              <a:t>Responsible to </a:t>
            </a:r>
            <a:r>
              <a:rPr lang="en-US" sz="1500" dirty="0" smtClean="0">
                <a:solidFill>
                  <a:schemeClr val="tx1"/>
                </a:solidFill>
                <a:latin typeface="Times New Roman" panose="02020603050405020304" pitchFamily="18" charset="0"/>
                <a:cs typeface="Times New Roman" panose="02020603050405020304" pitchFamily="18" charset="0"/>
              </a:rPr>
              <a:t>the </a:t>
            </a:r>
            <a:r>
              <a:rPr lang="en-US" sz="1500" dirty="0">
                <a:solidFill>
                  <a:schemeClr val="tx1"/>
                </a:solidFill>
                <a:latin typeface="Times New Roman" panose="02020603050405020304" pitchFamily="18" charset="0"/>
                <a:cs typeface="Times New Roman" panose="02020603050405020304" pitchFamily="18" charset="0"/>
              </a:rPr>
              <a:t>Project investment authorization and to </a:t>
            </a:r>
            <a:r>
              <a:rPr lang="en-US" sz="1500" dirty="0" smtClean="0">
                <a:solidFill>
                  <a:schemeClr val="tx1"/>
                </a:solidFill>
                <a:latin typeface="Times New Roman" panose="02020603050405020304" pitchFamily="18" charset="0"/>
                <a:cs typeface="Times New Roman" panose="02020603050405020304" pitchFamily="18" charset="0"/>
              </a:rPr>
              <a:t>provide </a:t>
            </a:r>
            <a:r>
              <a:rPr lang="en-US" sz="1500" dirty="0">
                <a:solidFill>
                  <a:schemeClr val="tx1"/>
                </a:solidFill>
                <a:latin typeface="Times New Roman" panose="02020603050405020304" pitchFamily="18" charset="0"/>
                <a:cs typeface="Times New Roman" panose="02020603050405020304" pitchFamily="18" charset="0"/>
              </a:rPr>
              <a:t>incentives for investors, including provisions for capital movements</a:t>
            </a:r>
          </a:p>
          <a:p>
            <a:pPr algn="just"/>
            <a:endParaRPr lang="en-US" sz="1500" dirty="0">
              <a:solidFill>
                <a:schemeClr val="tx1"/>
              </a:solidFill>
            </a:endParaRPr>
          </a:p>
          <a:p>
            <a:pPr algn="just"/>
            <a:endParaRPr lang="en-US" sz="1500" dirty="0">
              <a:solidFill>
                <a:schemeClr val="tx1"/>
              </a:solidFill>
            </a:endParaRPr>
          </a:p>
        </p:txBody>
      </p:sp>
      <p:sp>
        <p:nvSpPr>
          <p:cNvPr id="9" name="Rectangle: Rounded Corners 8">
            <a:extLst>
              <a:ext uri="{FF2B5EF4-FFF2-40B4-BE49-F238E27FC236}">
                <a16:creationId xmlns:a16="http://schemas.microsoft.com/office/drawing/2014/main" id="{03EA2390-3F43-F492-DF59-45C7DB7D898C}"/>
              </a:ext>
            </a:extLst>
          </p:cNvPr>
          <p:cNvSpPr/>
          <p:nvPr/>
        </p:nvSpPr>
        <p:spPr>
          <a:xfrm>
            <a:off x="8224007" y="1673005"/>
            <a:ext cx="3762792" cy="4583800"/>
          </a:xfrm>
          <a:prstGeom prst="roundRect">
            <a:avLst/>
          </a:prstGeom>
          <a:solidFill>
            <a:srgbClr val="EBF1DE"/>
          </a:solidFill>
        </p:spPr>
        <p:style>
          <a:lnRef idx="0">
            <a:schemeClr val="accent2"/>
          </a:lnRef>
          <a:fillRef idx="3">
            <a:schemeClr val="accent2"/>
          </a:fillRef>
          <a:effectRef idx="3">
            <a:schemeClr val="accent2"/>
          </a:effectRef>
          <a:fontRef idx="minor">
            <a:schemeClr val="lt1"/>
          </a:fontRef>
        </p:style>
        <p:txBody>
          <a:bodyPr rtlCol="0" anchor="ctr"/>
          <a:lstStyle/>
          <a:p>
            <a:pPr algn="just"/>
            <a:r>
              <a:rPr lang="en-US" sz="1500" b="1" dirty="0">
                <a:solidFill>
                  <a:schemeClr val="tx1"/>
                </a:solidFill>
                <a:latin typeface="Times New Roman" panose="02020603050405020304" pitchFamily="18" charset="0"/>
                <a:cs typeface="Times New Roman" panose="02020603050405020304" pitchFamily="18" charset="0"/>
              </a:rPr>
              <a:t>Type of institution:</a:t>
            </a:r>
          </a:p>
          <a:p>
            <a:pPr algn="just"/>
            <a:r>
              <a:rPr lang="en-US" sz="1500" dirty="0">
                <a:solidFill>
                  <a:schemeClr val="tx1"/>
                </a:solidFill>
                <a:latin typeface="Times New Roman" panose="02020603050405020304" pitchFamily="18" charset="0"/>
                <a:cs typeface="Times New Roman" panose="02020603050405020304" pitchFamily="18" charset="0"/>
              </a:rPr>
              <a:t>Ministry </a:t>
            </a:r>
          </a:p>
          <a:p>
            <a:pPr algn="just"/>
            <a:endParaRPr lang="en-US" sz="1500"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Key Department:</a:t>
            </a:r>
          </a:p>
          <a:p>
            <a:pPr algn="just"/>
            <a:r>
              <a:rPr lang="en-US" sz="1500" dirty="0">
                <a:solidFill>
                  <a:schemeClr val="tx1"/>
                </a:solidFill>
                <a:latin typeface="Times New Roman" panose="02020603050405020304" pitchFamily="18" charset="0"/>
                <a:cs typeface="Times New Roman" panose="02020603050405020304" pitchFamily="18" charset="0"/>
              </a:rPr>
              <a:t>National Directorate of Environment </a:t>
            </a:r>
          </a:p>
          <a:p>
            <a:pPr algn="just"/>
            <a:endParaRPr lang="en-US" sz="1500" dirty="0">
              <a:solidFill>
                <a:schemeClr val="tx1"/>
              </a:solidFill>
              <a:latin typeface="Times New Roman" panose="02020603050405020304" pitchFamily="18" charset="0"/>
              <a:cs typeface="Times New Roman" panose="02020603050405020304" pitchFamily="18" charset="0"/>
            </a:endParaRPr>
          </a:p>
          <a:p>
            <a:pPr algn="just"/>
            <a:endParaRPr lang="en-US" sz="1500" b="1" dirty="0">
              <a:solidFill>
                <a:schemeClr val="tx1"/>
              </a:solidFill>
              <a:latin typeface="Times New Roman" panose="02020603050405020304" pitchFamily="18" charset="0"/>
              <a:cs typeface="Times New Roman" panose="02020603050405020304" pitchFamily="18" charset="0"/>
            </a:endParaRPr>
          </a:p>
          <a:p>
            <a:pPr algn="just"/>
            <a:r>
              <a:rPr lang="en-US" sz="1500" b="1" dirty="0">
                <a:solidFill>
                  <a:schemeClr val="tx1"/>
                </a:solidFill>
                <a:latin typeface="Times New Roman" panose="02020603050405020304" pitchFamily="18" charset="0"/>
                <a:cs typeface="Times New Roman" panose="02020603050405020304" pitchFamily="18" charset="0"/>
              </a:rPr>
              <a:t>Main responsibilities:</a:t>
            </a:r>
          </a:p>
          <a:p>
            <a:pPr algn="just"/>
            <a:r>
              <a:rPr lang="en-US" sz="1500" dirty="0">
                <a:solidFill>
                  <a:schemeClr val="tx1"/>
                </a:solidFill>
                <a:latin typeface="Times New Roman" panose="02020603050405020304" pitchFamily="18" charset="0"/>
                <a:cs typeface="Times New Roman" panose="02020603050405020304" pitchFamily="18" charset="0"/>
              </a:rPr>
              <a:t>Responsible for governing, planning, coordinating, controlling and ensuring the implementation of policies in the fields of management of Land, Forest Wildlife, Environment, and Conservation Areas</a:t>
            </a:r>
          </a:p>
          <a:p>
            <a:pPr algn="just"/>
            <a:r>
              <a:rPr lang="en-US" sz="1500" dirty="0">
                <a:solidFill>
                  <a:schemeClr val="tx1"/>
                </a:solidFill>
                <a:latin typeface="Times New Roman" panose="02020603050405020304" pitchFamily="18" charset="0"/>
                <a:cs typeface="Times New Roman" panose="02020603050405020304" pitchFamily="18" charset="0"/>
              </a:rPr>
              <a:t/>
            </a:r>
            <a:br>
              <a:rPr lang="en-US" sz="1500" dirty="0">
                <a:solidFill>
                  <a:schemeClr val="tx1"/>
                </a:solidFill>
                <a:latin typeface="Times New Roman" panose="02020603050405020304" pitchFamily="18" charset="0"/>
                <a:cs typeface="Times New Roman" panose="02020603050405020304" pitchFamily="18" charset="0"/>
              </a:rPr>
            </a:br>
            <a:r>
              <a:rPr lang="en-US" sz="1500" b="1" dirty="0">
                <a:solidFill>
                  <a:schemeClr val="tx1"/>
                </a:solidFill>
                <a:latin typeface="Times New Roman" panose="02020603050405020304" pitchFamily="18" charset="0"/>
                <a:cs typeface="Times New Roman" panose="02020603050405020304" pitchFamily="18" charset="0"/>
              </a:rPr>
              <a:t>Role in Biofuel:</a:t>
            </a:r>
          </a:p>
          <a:p>
            <a:pPr algn="just"/>
            <a:r>
              <a:rPr lang="en-US" sz="1500" dirty="0">
                <a:solidFill>
                  <a:schemeClr val="tx1"/>
                </a:solidFill>
                <a:latin typeface="Times New Roman" panose="02020603050405020304" pitchFamily="18" charset="0"/>
                <a:cs typeface="Times New Roman" panose="02020603050405020304" pitchFamily="18" charset="0"/>
              </a:rPr>
              <a:t>Responsible for issues related to Environmental Licensing for the projects</a:t>
            </a:r>
          </a:p>
        </p:txBody>
      </p:sp>
    </p:spTree>
    <p:extLst>
      <p:ext uri="{BB962C8B-B14F-4D97-AF65-F5344CB8AC3E}">
        <p14:creationId xmlns:p14="http://schemas.microsoft.com/office/powerpoint/2010/main" val="287473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881" y="108553"/>
            <a:ext cx="9807378" cy="785627"/>
          </a:xfrm>
        </p:spPr>
        <p:txBody>
          <a:bodyPr>
            <a:noAutofit/>
          </a:bodyPr>
          <a:lstStyle/>
          <a:p>
            <a:pPr algn="ctr"/>
            <a:r>
              <a:rPr lang="en-US" sz="2400" b="1" dirty="0">
                <a:latin typeface="Times New Roman" panose="02020603050405020304" pitchFamily="18" charset="0"/>
                <a:cs typeface="Times New Roman" panose="02020603050405020304" pitchFamily="18" charset="0"/>
              </a:rPr>
              <a:t>BIOFUEL LEGISLATION FRAMEWORK EVOLUTION &amp; DESCRIPTION </a:t>
            </a:r>
          </a:p>
        </p:txBody>
      </p:sp>
      <p:sp>
        <p:nvSpPr>
          <p:cNvPr id="4" name="Footer Placeholder 3"/>
          <p:cNvSpPr>
            <a:spLocks noGrp="1"/>
          </p:cNvSpPr>
          <p:nvPr>
            <p:ph type="ftr" sz="quarter" idx="11"/>
          </p:nvPr>
        </p:nvSpPr>
        <p:spPr/>
        <p:txBody>
          <a:bodyPr/>
          <a:lstStyle/>
          <a:p>
            <a:r>
              <a:rPr lang="en-US"/>
              <a:t>Footer text here</a:t>
            </a:r>
          </a:p>
        </p:txBody>
      </p:sp>
      <p:sp>
        <p:nvSpPr>
          <p:cNvPr id="5" name="Slide Number Placeholder 4"/>
          <p:cNvSpPr>
            <a:spLocks noGrp="1"/>
          </p:cNvSpPr>
          <p:nvPr>
            <p:ph type="sldNum" sz="quarter" idx="12"/>
          </p:nvPr>
        </p:nvSpPr>
        <p:spPr/>
        <p:txBody>
          <a:bodyPr/>
          <a:lstStyle/>
          <a:p>
            <a:fld id="{9CD8D479-8942-46E8-A226-A4E01F7A105C}" type="slidenum">
              <a:rPr lang="en-US" smtClean="0"/>
              <a:t>15</a:t>
            </a:fld>
            <a:endParaRPr lang="en-US"/>
          </a:p>
        </p:txBody>
      </p:sp>
      <p:sp>
        <p:nvSpPr>
          <p:cNvPr id="29" name="Right Arrow 32">
            <a:extLst>
              <a:ext uri="{FF2B5EF4-FFF2-40B4-BE49-F238E27FC236}">
                <a16:creationId xmlns:a16="http://schemas.microsoft.com/office/drawing/2014/main" id="{D6AB2B3F-9D05-C94D-C24A-B826D490AA6D}"/>
              </a:ext>
            </a:extLst>
          </p:cNvPr>
          <p:cNvSpPr/>
          <p:nvPr/>
        </p:nvSpPr>
        <p:spPr>
          <a:xfrm>
            <a:off x="594131" y="1286518"/>
            <a:ext cx="11348487" cy="577853"/>
          </a:xfrm>
          <a:custGeom>
            <a:avLst/>
            <a:gdLst>
              <a:gd name="connsiteX0" fmla="*/ 0 w 14023073"/>
              <a:gd name="connsiteY0" fmla="*/ 182880 h 731520"/>
              <a:gd name="connsiteX1" fmla="*/ 13657313 w 14023073"/>
              <a:gd name="connsiteY1" fmla="*/ 182880 h 731520"/>
              <a:gd name="connsiteX2" fmla="*/ 13657313 w 14023073"/>
              <a:gd name="connsiteY2" fmla="*/ 0 h 731520"/>
              <a:gd name="connsiteX3" fmla="*/ 14023073 w 14023073"/>
              <a:gd name="connsiteY3" fmla="*/ 365760 h 731520"/>
              <a:gd name="connsiteX4" fmla="*/ 13657313 w 14023073"/>
              <a:gd name="connsiteY4" fmla="*/ 731520 h 731520"/>
              <a:gd name="connsiteX5" fmla="*/ 13657313 w 14023073"/>
              <a:gd name="connsiteY5" fmla="*/ 548640 h 731520"/>
              <a:gd name="connsiteX6" fmla="*/ 0 w 14023073"/>
              <a:gd name="connsiteY6" fmla="*/ 548640 h 731520"/>
              <a:gd name="connsiteX7" fmla="*/ 0 w 14023073"/>
              <a:gd name="connsiteY7" fmla="*/ 182880 h 731520"/>
              <a:gd name="connsiteX0" fmla="*/ 0 w 14023073"/>
              <a:gd name="connsiteY0" fmla="*/ 182880 h 731520"/>
              <a:gd name="connsiteX1" fmla="*/ 13657313 w 14023073"/>
              <a:gd name="connsiteY1" fmla="*/ 182880 h 731520"/>
              <a:gd name="connsiteX2" fmla="*/ 13657313 w 14023073"/>
              <a:gd name="connsiteY2" fmla="*/ 0 h 731520"/>
              <a:gd name="connsiteX3" fmla="*/ 14023073 w 14023073"/>
              <a:gd name="connsiteY3" fmla="*/ 365760 h 731520"/>
              <a:gd name="connsiteX4" fmla="*/ 13657313 w 14023073"/>
              <a:gd name="connsiteY4" fmla="*/ 731520 h 731520"/>
              <a:gd name="connsiteX5" fmla="*/ 13657313 w 14023073"/>
              <a:gd name="connsiteY5" fmla="*/ 548640 h 731520"/>
              <a:gd name="connsiteX6" fmla="*/ 2328863 w 14023073"/>
              <a:gd name="connsiteY6" fmla="*/ 548640 h 731520"/>
              <a:gd name="connsiteX7" fmla="*/ 0 w 14023073"/>
              <a:gd name="connsiteY7" fmla="*/ 182880 h 731520"/>
              <a:gd name="connsiteX0" fmla="*/ 0 w 11779935"/>
              <a:gd name="connsiteY0" fmla="*/ 182880 h 731520"/>
              <a:gd name="connsiteX1" fmla="*/ 11414175 w 11779935"/>
              <a:gd name="connsiteY1" fmla="*/ 182880 h 731520"/>
              <a:gd name="connsiteX2" fmla="*/ 11414175 w 11779935"/>
              <a:gd name="connsiteY2" fmla="*/ 0 h 731520"/>
              <a:gd name="connsiteX3" fmla="*/ 11779935 w 11779935"/>
              <a:gd name="connsiteY3" fmla="*/ 365760 h 731520"/>
              <a:gd name="connsiteX4" fmla="*/ 11414175 w 11779935"/>
              <a:gd name="connsiteY4" fmla="*/ 731520 h 731520"/>
              <a:gd name="connsiteX5" fmla="*/ 11414175 w 11779935"/>
              <a:gd name="connsiteY5" fmla="*/ 548640 h 731520"/>
              <a:gd name="connsiteX6" fmla="*/ 85725 w 11779935"/>
              <a:gd name="connsiteY6" fmla="*/ 548640 h 731520"/>
              <a:gd name="connsiteX7" fmla="*/ 0 w 11779935"/>
              <a:gd name="connsiteY7" fmla="*/ 182880 h 731520"/>
              <a:gd name="connsiteX0" fmla="*/ 1 w 11779936"/>
              <a:gd name="connsiteY0" fmla="*/ 182880 h 731520"/>
              <a:gd name="connsiteX1" fmla="*/ 11414176 w 11779936"/>
              <a:gd name="connsiteY1" fmla="*/ 182880 h 731520"/>
              <a:gd name="connsiteX2" fmla="*/ 11414176 w 11779936"/>
              <a:gd name="connsiteY2" fmla="*/ 0 h 731520"/>
              <a:gd name="connsiteX3" fmla="*/ 11779936 w 11779936"/>
              <a:gd name="connsiteY3" fmla="*/ 365760 h 731520"/>
              <a:gd name="connsiteX4" fmla="*/ 11414176 w 11779936"/>
              <a:gd name="connsiteY4" fmla="*/ 731520 h 731520"/>
              <a:gd name="connsiteX5" fmla="*/ 11414176 w 11779936"/>
              <a:gd name="connsiteY5" fmla="*/ 548640 h 731520"/>
              <a:gd name="connsiteX6" fmla="*/ 0 w 11779936"/>
              <a:gd name="connsiteY6" fmla="*/ 577215 h 731520"/>
              <a:gd name="connsiteX7" fmla="*/ 1 w 11779936"/>
              <a:gd name="connsiteY7" fmla="*/ 18288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79936" h="731520">
                <a:moveTo>
                  <a:pt x="1" y="182880"/>
                </a:moveTo>
                <a:lnTo>
                  <a:pt x="11414176" y="182880"/>
                </a:lnTo>
                <a:lnTo>
                  <a:pt x="11414176" y="0"/>
                </a:lnTo>
                <a:lnTo>
                  <a:pt x="11779936" y="365760"/>
                </a:lnTo>
                <a:lnTo>
                  <a:pt x="11414176" y="731520"/>
                </a:lnTo>
                <a:lnTo>
                  <a:pt x="11414176" y="548640"/>
                </a:lnTo>
                <a:lnTo>
                  <a:pt x="0" y="577215"/>
                </a:lnTo>
                <a:cubicBezTo>
                  <a:pt x="0" y="445770"/>
                  <a:pt x="1" y="314325"/>
                  <a:pt x="1" y="182880"/>
                </a:cubicBezTo>
                <a:close/>
              </a:path>
            </a:pathLst>
          </a:custGeom>
          <a:gradFill flip="none" rotWithShape="1">
            <a:gsLst>
              <a:gs pos="1000">
                <a:schemeClr val="accent1">
                  <a:lumMod val="50000"/>
                </a:schemeClr>
              </a:gs>
              <a:gs pos="11000">
                <a:schemeClr val="accent1">
                  <a:lumMod val="75000"/>
                </a:schemeClr>
              </a:gs>
              <a:gs pos="100000">
                <a:schemeClr val="bg1"/>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a:solidFill>
                <a:schemeClr val="bg1"/>
              </a:solidFill>
              <a:latin typeface="+mj-lt"/>
            </a:endParaRPr>
          </a:p>
        </p:txBody>
      </p:sp>
      <p:sp>
        <p:nvSpPr>
          <p:cNvPr id="30" name="Circle: Hollow 29">
            <a:extLst>
              <a:ext uri="{FF2B5EF4-FFF2-40B4-BE49-F238E27FC236}">
                <a16:creationId xmlns:a16="http://schemas.microsoft.com/office/drawing/2014/main" id="{CEA70919-26BF-DE01-1692-16675707E718}"/>
              </a:ext>
            </a:extLst>
          </p:cNvPr>
          <p:cNvSpPr/>
          <p:nvPr/>
        </p:nvSpPr>
        <p:spPr>
          <a:xfrm>
            <a:off x="1750829" y="1520803"/>
            <a:ext cx="194993" cy="175369"/>
          </a:xfrm>
          <a:prstGeom prst="donut">
            <a:avLst/>
          </a:prstGeom>
          <a:solidFill>
            <a:schemeClr val="tx2">
              <a:lumMod val="85000"/>
              <a:lumOff val="15000"/>
            </a:schemeClr>
          </a:solidFill>
          <a:ln>
            <a:solidFill>
              <a:schemeClr val="bg1">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32" name="TextBox 31">
            <a:extLst>
              <a:ext uri="{FF2B5EF4-FFF2-40B4-BE49-F238E27FC236}">
                <a16:creationId xmlns:a16="http://schemas.microsoft.com/office/drawing/2014/main" id="{A485D1A3-7EFF-A9A2-F2FD-8E2C474CE86D}"/>
              </a:ext>
            </a:extLst>
          </p:cNvPr>
          <p:cNvSpPr txBox="1"/>
          <p:nvPr/>
        </p:nvSpPr>
        <p:spPr>
          <a:xfrm>
            <a:off x="1505267" y="1075501"/>
            <a:ext cx="696739" cy="338554"/>
          </a:xfrm>
          <a:prstGeom prst="rect">
            <a:avLst/>
          </a:prstGeom>
          <a:noFill/>
        </p:spPr>
        <p:txBody>
          <a:bodyPr wrap="square" rtlCol="0">
            <a:spAutoFit/>
          </a:bodyPr>
          <a:lstStyle/>
          <a:p>
            <a:r>
              <a:rPr lang="en-US" sz="1600" dirty="0">
                <a:solidFill>
                  <a:schemeClr val="tx2"/>
                </a:solidFill>
                <a:latin typeface="Times New Roman" panose="02020603050405020304" pitchFamily="18" charset="0"/>
                <a:cs typeface="Times New Roman" panose="02020603050405020304" pitchFamily="18" charset="0"/>
              </a:rPr>
              <a:t>1998</a:t>
            </a:r>
          </a:p>
        </p:txBody>
      </p:sp>
      <p:sp>
        <p:nvSpPr>
          <p:cNvPr id="33" name="TextBox 32">
            <a:extLst>
              <a:ext uri="{FF2B5EF4-FFF2-40B4-BE49-F238E27FC236}">
                <a16:creationId xmlns:a16="http://schemas.microsoft.com/office/drawing/2014/main" id="{46E89E29-9CDE-1044-DCD7-B6390398DB9D}"/>
              </a:ext>
            </a:extLst>
          </p:cNvPr>
          <p:cNvSpPr txBox="1"/>
          <p:nvPr/>
        </p:nvSpPr>
        <p:spPr>
          <a:xfrm>
            <a:off x="4459457" y="1058005"/>
            <a:ext cx="69673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2009</a:t>
            </a:r>
          </a:p>
        </p:txBody>
      </p:sp>
      <p:sp>
        <p:nvSpPr>
          <p:cNvPr id="34" name="TextBox 33">
            <a:extLst>
              <a:ext uri="{FF2B5EF4-FFF2-40B4-BE49-F238E27FC236}">
                <a16:creationId xmlns:a16="http://schemas.microsoft.com/office/drawing/2014/main" id="{7F6033CA-8D97-62AE-A8DB-99257AD67365}"/>
              </a:ext>
            </a:extLst>
          </p:cNvPr>
          <p:cNvSpPr txBox="1"/>
          <p:nvPr/>
        </p:nvSpPr>
        <p:spPr>
          <a:xfrm>
            <a:off x="6809570" y="1073643"/>
            <a:ext cx="69673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2011</a:t>
            </a:r>
          </a:p>
        </p:txBody>
      </p:sp>
      <p:sp>
        <p:nvSpPr>
          <p:cNvPr id="35" name="TextBox 34">
            <a:extLst>
              <a:ext uri="{FF2B5EF4-FFF2-40B4-BE49-F238E27FC236}">
                <a16:creationId xmlns:a16="http://schemas.microsoft.com/office/drawing/2014/main" id="{F199AA73-0B54-A1C8-5C70-7A829B288ED0}"/>
              </a:ext>
            </a:extLst>
          </p:cNvPr>
          <p:cNvSpPr txBox="1"/>
          <p:nvPr/>
        </p:nvSpPr>
        <p:spPr>
          <a:xfrm>
            <a:off x="10145865" y="1055080"/>
            <a:ext cx="696739"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2015</a:t>
            </a:r>
          </a:p>
        </p:txBody>
      </p:sp>
      <p:sp>
        <p:nvSpPr>
          <p:cNvPr id="36" name="Rectangle 35">
            <a:extLst>
              <a:ext uri="{FF2B5EF4-FFF2-40B4-BE49-F238E27FC236}">
                <a16:creationId xmlns:a16="http://schemas.microsoft.com/office/drawing/2014/main" id="{245A1EEE-1D70-EAFA-7CF2-D0326624DE99}"/>
              </a:ext>
            </a:extLst>
          </p:cNvPr>
          <p:cNvSpPr/>
          <p:nvPr/>
        </p:nvSpPr>
        <p:spPr>
          <a:xfrm>
            <a:off x="1235103" y="2929260"/>
            <a:ext cx="1206798" cy="393260"/>
          </a:xfrm>
          <a:prstGeom prst="rect">
            <a:avLst/>
          </a:prstGeom>
          <a:solidFill>
            <a:srgbClr val="EBF1DE"/>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Energy Policy</a:t>
            </a:r>
          </a:p>
        </p:txBody>
      </p:sp>
      <p:sp>
        <p:nvSpPr>
          <p:cNvPr id="37" name="Rectangle 36">
            <a:extLst>
              <a:ext uri="{FF2B5EF4-FFF2-40B4-BE49-F238E27FC236}">
                <a16:creationId xmlns:a16="http://schemas.microsoft.com/office/drawing/2014/main" id="{212ACBFE-507B-4053-7BBC-E06373793CD0}"/>
              </a:ext>
            </a:extLst>
          </p:cNvPr>
          <p:cNvSpPr/>
          <p:nvPr/>
        </p:nvSpPr>
        <p:spPr>
          <a:xfrm>
            <a:off x="2938285" y="2918804"/>
            <a:ext cx="1679938" cy="403716"/>
          </a:xfrm>
          <a:prstGeom prst="rect">
            <a:avLst/>
          </a:prstGeom>
          <a:solidFill>
            <a:srgbClr val="EBF1DE"/>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Energy Strategy</a:t>
            </a:r>
          </a:p>
        </p:txBody>
      </p:sp>
      <p:sp>
        <p:nvSpPr>
          <p:cNvPr id="38" name="Rectangle 37">
            <a:extLst>
              <a:ext uri="{FF2B5EF4-FFF2-40B4-BE49-F238E27FC236}">
                <a16:creationId xmlns:a16="http://schemas.microsoft.com/office/drawing/2014/main" id="{F98C3DC9-C3C0-F190-F50A-D07D84470F5F}"/>
              </a:ext>
            </a:extLst>
          </p:cNvPr>
          <p:cNvSpPr/>
          <p:nvPr/>
        </p:nvSpPr>
        <p:spPr>
          <a:xfrm>
            <a:off x="3870360" y="1937542"/>
            <a:ext cx="1679938" cy="403716"/>
          </a:xfrm>
          <a:prstGeom prst="rect">
            <a:avLst/>
          </a:prstGeom>
          <a:solidFill>
            <a:srgbClr val="CBE1CD"/>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Biofuels  Policy &amp; Strategy</a:t>
            </a:r>
          </a:p>
        </p:txBody>
      </p:sp>
      <p:sp>
        <p:nvSpPr>
          <p:cNvPr id="42" name="Rectangle 41">
            <a:extLst>
              <a:ext uri="{FF2B5EF4-FFF2-40B4-BE49-F238E27FC236}">
                <a16:creationId xmlns:a16="http://schemas.microsoft.com/office/drawing/2014/main" id="{FAB0010A-C9DA-D121-0D6A-54CA7229643D}"/>
              </a:ext>
            </a:extLst>
          </p:cNvPr>
          <p:cNvSpPr/>
          <p:nvPr/>
        </p:nvSpPr>
        <p:spPr>
          <a:xfrm>
            <a:off x="4814522" y="2908324"/>
            <a:ext cx="1825645" cy="546549"/>
          </a:xfrm>
          <a:prstGeom prst="rect">
            <a:avLst/>
          </a:prstGeom>
          <a:solidFill>
            <a:srgbClr val="EBF1DE"/>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kern="0" dirty="0">
                <a:solidFill>
                  <a:schemeClr val="tx2"/>
                </a:solidFill>
                <a:latin typeface="Times New Roman" panose="02020603050405020304" pitchFamily="18" charset="0"/>
                <a:cs typeface="Times New Roman" panose="02020603050405020304" pitchFamily="18" charset="0"/>
              </a:rPr>
              <a:t>Renewable Energy Development Policy</a:t>
            </a:r>
          </a:p>
        </p:txBody>
      </p:sp>
      <p:sp>
        <p:nvSpPr>
          <p:cNvPr id="43" name="Rectangle 42">
            <a:extLst>
              <a:ext uri="{FF2B5EF4-FFF2-40B4-BE49-F238E27FC236}">
                <a16:creationId xmlns:a16="http://schemas.microsoft.com/office/drawing/2014/main" id="{42533482-EFF2-6321-1082-2E6BEA714D65}"/>
              </a:ext>
            </a:extLst>
          </p:cNvPr>
          <p:cNvSpPr/>
          <p:nvPr/>
        </p:nvSpPr>
        <p:spPr>
          <a:xfrm>
            <a:off x="6220474" y="1937542"/>
            <a:ext cx="1679938" cy="403716"/>
          </a:xfrm>
          <a:prstGeom prst="rect">
            <a:avLst/>
          </a:prstGeom>
          <a:solidFill>
            <a:srgbClr val="CBE1CD"/>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Regulation on Biofuels &amp; Blends</a:t>
            </a:r>
          </a:p>
        </p:txBody>
      </p:sp>
      <p:sp>
        <p:nvSpPr>
          <p:cNvPr id="44" name="Rectangle 43">
            <a:extLst>
              <a:ext uri="{FF2B5EF4-FFF2-40B4-BE49-F238E27FC236}">
                <a16:creationId xmlns:a16="http://schemas.microsoft.com/office/drawing/2014/main" id="{76BA9CDD-E80A-193F-27B3-B58BEC2667C0}"/>
              </a:ext>
            </a:extLst>
          </p:cNvPr>
          <p:cNvSpPr/>
          <p:nvPr/>
        </p:nvSpPr>
        <p:spPr>
          <a:xfrm>
            <a:off x="9448628" y="2393901"/>
            <a:ext cx="1809443" cy="651416"/>
          </a:xfrm>
          <a:prstGeom prst="rect">
            <a:avLst/>
          </a:prstGeom>
          <a:solidFill>
            <a:srgbClr val="EBF1DE"/>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kern="0" dirty="0">
                <a:solidFill>
                  <a:schemeClr val="tx2"/>
                </a:solidFill>
                <a:latin typeface="Times New Roman" panose="02020603050405020304" pitchFamily="18" charset="0"/>
                <a:cs typeface="Times New Roman" panose="02020603050405020304" pitchFamily="18" charset="0"/>
              </a:rPr>
              <a:t>National Development </a:t>
            </a:r>
          </a:p>
          <a:p>
            <a:pPr algn="ctr"/>
            <a:r>
              <a:rPr lang="en-US" sz="1200" kern="0" dirty="0">
                <a:solidFill>
                  <a:schemeClr val="tx2"/>
                </a:solidFill>
                <a:latin typeface="Times New Roman" panose="02020603050405020304" pitchFamily="18" charset="0"/>
                <a:cs typeface="Times New Roman" panose="02020603050405020304" pitchFamily="18" charset="0"/>
              </a:rPr>
              <a:t>Strategy 2015-2035</a:t>
            </a:r>
          </a:p>
        </p:txBody>
      </p:sp>
      <p:sp>
        <p:nvSpPr>
          <p:cNvPr id="45" name="Rectangle 44">
            <a:extLst>
              <a:ext uri="{FF2B5EF4-FFF2-40B4-BE49-F238E27FC236}">
                <a16:creationId xmlns:a16="http://schemas.microsoft.com/office/drawing/2014/main" id="{FCE80558-F261-EE1F-0937-B7376719EC4A}"/>
              </a:ext>
            </a:extLst>
          </p:cNvPr>
          <p:cNvSpPr/>
          <p:nvPr/>
        </p:nvSpPr>
        <p:spPr>
          <a:xfrm rot="16200000">
            <a:off x="-159433" y="2841875"/>
            <a:ext cx="1068590" cy="649071"/>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defRPr/>
            </a:pPr>
            <a:r>
              <a:rPr lang="en-US" sz="1400" kern="0" dirty="0">
                <a:solidFill>
                  <a:schemeClr val="bg2">
                    <a:lumMod val="10000"/>
                  </a:schemeClr>
                </a:solidFill>
              </a:rPr>
              <a:t>General Energy Framework</a:t>
            </a:r>
            <a:endParaRPr kumimoji="0" lang="en-US" sz="1400" b="0" i="0" u="none" strike="noStrike" kern="0" cap="none" spc="0" normalizeH="0" baseline="0" noProof="0" dirty="0">
              <a:ln>
                <a:noFill/>
              </a:ln>
              <a:solidFill>
                <a:schemeClr val="bg2">
                  <a:lumMod val="10000"/>
                </a:schemeClr>
              </a:solidFill>
              <a:effectLst/>
              <a:uLnTx/>
              <a:uFillTx/>
              <a:ea typeface="+mn-ea"/>
              <a:cs typeface="+mn-cs"/>
            </a:endParaRPr>
          </a:p>
        </p:txBody>
      </p:sp>
      <p:sp>
        <p:nvSpPr>
          <p:cNvPr id="46" name="Rectangle 45">
            <a:extLst>
              <a:ext uri="{FF2B5EF4-FFF2-40B4-BE49-F238E27FC236}">
                <a16:creationId xmlns:a16="http://schemas.microsoft.com/office/drawing/2014/main" id="{B8B02077-586C-A1BC-AAFF-4A36154AAE7E}"/>
              </a:ext>
            </a:extLst>
          </p:cNvPr>
          <p:cNvSpPr/>
          <p:nvPr/>
        </p:nvSpPr>
        <p:spPr>
          <a:xfrm rot="16200000">
            <a:off x="-185932" y="1907879"/>
            <a:ext cx="1068590" cy="403716"/>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0C0"/>
                </a:solidFill>
                <a:effectLst/>
                <a:uLnTx/>
                <a:uFillTx/>
                <a:ea typeface="+mn-ea"/>
                <a:cs typeface="+mn-cs"/>
              </a:rPr>
              <a:t>Biofuel Framework</a:t>
            </a:r>
          </a:p>
        </p:txBody>
      </p:sp>
      <p:sp>
        <p:nvSpPr>
          <p:cNvPr id="47" name="Circle: Hollow 46">
            <a:extLst>
              <a:ext uri="{FF2B5EF4-FFF2-40B4-BE49-F238E27FC236}">
                <a16:creationId xmlns:a16="http://schemas.microsoft.com/office/drawing/2014/main" id="{223F8B93-400D-79F6-C3AD-2092FB097785}"/>
              </a:ext>
            </a:extLst>
          </p:cNvPr>
          <p:cNvSpPr/>
          <p:nvPr/>
        </p:nvSpPr>
        <p:spPr>
          <a:xfrm>
            <a:off x="4612833" y="1487759"/>
            <a:ext cx="194993" cy="175369"/>
          </a:xfrm>
          <a:prstGeom prst="donut">
            <a:avLst/>
          </a:prstGeom>
          <a:solidFill>
            <a:schemeClr val="tx2">
              <a:lumMod val="85000"/>
              <a:lumOff val="15000"/>
            </a:schemeClr>
          </a:solidFill>
          <a:ln>
            <a:solidFill>
              <a:schemeClr val="bg1">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49" name="Connector: Elbow 48">
            <a:extLst>
              <a:ext uri="{FF2B5EF4-FFF2-40B4-BE49-F238E27FC236}">
                <a16:creationId xmlns:a16="http://schemas.microsoft.com/office/drawing/2014/main" id="{16DDC2AE-B3BC-0735-584F-088E81A9A7BA}"/>
              </a:ext>
            </a:extLst>
          </p:cNvPr>
          <p:cNvCxnSpPr>
            <a:cxnSpLocks/>
            <a:stCxn id="47" idx="4"/>
            <a:endCxn id="37" idx="0"/>
          </p:cNvCxnSpPr>
          <p:nvPr/>
        </p:nvCxnSpPr>
        <p:spPr>
          <a:xfrm rot="5400000">
            <a:off x="3616454" y="1824928"/>
            <a:ext cx="1255676" cy="932076"/>
          </a:xfrm>
          <a:prstGeom prst="bentConnector3">
            <a:avLst>
              <a:gd name="adj1" fmla="val 15106"/>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963D8939-BFBD-890D-AB9E-8EA4E6D6A4A5}"/>
              </a:ext>
            </a:extLst>
          </p:cNvPr>
          <p:cNvCxnSpPr>
            <a:cxnSpLocks/>
            <a:stCxn id="47" idx="4"/>
            <a:endCxn id="42" idx="0"/>
          </p:cNvCxnSpPr>
          <p:nvPr/>
        </p:nvCxnSpPr>
        <p:spPr>
          <a:xfrm rot="16200000" flipH="1">
            <a:off x="4596239" y="1777218"/>
            <a:ext cx="1245196" cy="1017015"/>
          </a:xfrm>
          <a:prstGeom prst="bentConnector3">
            <a:avLst>
              <a:gd name="adj1" fmla="val 50000"/>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622AFF2-8C3C-46FF-04AA-DEBC625F9976}"/>
              </a:ext>
            </a:extLst>
          </p:cNvPr>
          <p:cNvCxnSpPr>
            <a:cxnSpLocks/>
          </p:cNvCxnSpPr>
          <p:nvPr/>
        </p:nvCxnSpPr>
        <p:spPr>
          <a:xfrm flipH="1">
            <a:off x="1838650" y="1674871"/>
            <a:ext cx="9676" cy="12451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8" name="Circle: Hollow 77">
            <a:extLst>
              <a:ext uri="{FF2B5EF4-FFF2-40B4-BE49-F238E27FC236}">
                <a16:creationId xmlns:a16="http://schemas.microsoft.com/office/drawing/2014/main" id="{9B05F21F-ABC5-C072-5AEC-FA455153278C}"/>
              </a:ext>
            </a:extLst>
          </p:cNvPr>
          <p:cNvSpPr/>
          <p:nvPr/>
        </p:nvSpPr>
        <p:spPr>
          <a:xfrm>
            <a:off x="6962947" y="1487758"/>
            <a:ext cx="194993" cy="175369"/>
          </a:xfrm>
          <a:prstGeom prst="donut">
            <a:avLst/>
          </a:prstGeom>
          <a:solidFill>
            <a:schemeClr val="tx2">
              <a:lumMod val="85000"/>
              <a:lumOff val="15000"/>
            </a:schemeClr>
          </a:solidFill>
          <a:ln>
            <a:solidFill>
              <a:schemeClr val="bg1">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79" name="Straight Connector 78">
            <a:extLst>
              <a:ext uri="{FF2B5EF4-FFF2-40B4-BE49-F238E27FC236}">
                <a16:creationId xmlns:a16="http://schemas.microsoft.com/office/drawing/2014/main" id="{EF4FC73F-887E-46EA-ADD9-81FD1A8B63DF}"/>
              </a:ext>
            </a:extLst>
          </p:cNvPr>
          <p:cNvCxnSpPr>
            <a:cxnSpLocks/>
          </p:cNvCxnSpPr>
          <p:nvPr/>
        </p:nvCxnSpPr>
        <p:spPr>
          <a:xfrm flipH="1">
            <a:off x="7060458" y="1657197"/>
            <a:ext cx="1" cy="2494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F0A46CA-825A-DFD4-B4D0-74B922EAA343}"/>
              </a:ext>
            </a:extLst>
          </p:cNvPr>
          <p:cNvCxnSpPr>
            <a:cxnSpLocks/>
          </p:cNvCxnSpPr>
          <p:nvPr/>
        </p:nvCxnSpPr>
        <p:spPr>
          <a:xfrm flipH="1">
            <a:off x="4710329" y="1666077"/>
            <a:ext cx="1" cy="24946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Circle: Hollow 91">
            <a:extLst>
              <a:ext uri="{FF2B5EF4-FFF2-40B4-BE49-F238E27FC236}">
                <a16:creationId xmlns:a16="http://schemas.microsoft.com/office/drawing/2014/main" id="{EAFF0EBF-937C-811E-1BCA-23B24E9A12E1}"/>
              </a:ext>
            </a:extLst>
          </p:cNvPr>
          <p:cNvSpPr/>
          <p:nvPr/>
        </p:nvSpPr>
        <p:spPr>
          <a:xfrm>
            <a:off x="10200502" y="1491252"/>
            <a:ext cx="194993" cy="175369"/>
          </a:xfrm>
          <a:prstGeom prst="donut">
            <a:avLst/>
          </a:prstGeom>
          <a:solidFill>
            <a:schemeClr val="tx2">
              <a:lumMod val="85000"/>
              <a:lumOff val="15000"/>
            </a:schemeClr>
          </a:solidFill>
          <a:ln>
            <a:solidFill>
              <a:schemeClr val="bg1">
                <a:lumMod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cxnSp>
        <p:nvCxnSpPr>
          <p:cNvPr id="12" name="Straight Connector 11">
            <a:extLst>
              <a:ext uri="{FF2B5EF4-FFF2-40B4-BE49-F238E27FC236}">
                <a16:creationId xmlns:a16="http://schemas.microsoft.com/office/drawing/2014/main" id="{6FF2DB71-6172-ECE3-6DFA-69C22620E779}"/>
              </a:ext>
            </a:extLst>
          </p:cNvPr>
          <p:cNvCxnSpPr/>
          <p:nvPr/>
        </p:nvCxnSpPr>
        <p:spPr>
          <a:xfrm>
            <a:off x="10297998" y="1696172"/>
            <a:ext cx="0" cy="1034265"/>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A0374282-EB7E-CE4E-E082-ED0F8E0190C2}"/>
              </a:ext>
            </a:extLst>
          </p:cNvPr>
          <p:cNvCxnSpPr>
            <a:cxnSpLocks/>
          </p:cNvCxnSpPr>
          <p:nvPr/>
        </p:nvCxnSpPr>
        <p:spPr>
          <a:xfrm rot="16200000" flipH="1">
            <a:off x="6909925" y="1802796"/>
            <a:ext cx="1245197" cy="944162"/>
          </a:xfrm>
          <a:prstGeom prst="bentConnector3">
            <a:avLst>
              <a:gd name="adj1" fmla="val 15578"/>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55C7BF2-5212-3575-02A3-8DE9491F9403}"/>
              </a:ext>
            </a:extLst>
          </p:cNvPr>
          <p:cNvSpPr/>
          <p:nvPr/>
        </p:nvSpPr>
        <p:spPr>
          <a:xfrm>
            <a:off x="7101191" y="2777339"/>
            <a:ext cx="1825645" cy="646797"/>
          </a:xfrm>
          <a:prstGeom prst="rect">
            <a:avLst/>
          </a:prstGeom>
          <a:solidFill>
            <a:srgbClr val="EBF1DE"/>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kern="0" dirty="0">
                <a:solidFill>
                  <a:schemeClr val="tx2"/>
                </a:solidFill>
                <a:latin typeface="Times New Roman" panose="02020603050405020304" pitchFamily="18" charset="0"/>
                <a:cs typeface="Times New Roman" panose="02020603050405020304" pitchFamily="18" charset="0"/>
              </a:rPr>
              <a:t>New and Renewable Energy Development Strategy for the 2011-2025 period </a:t>
            </a:r>
          </a:p>
        </p:txBody>
      </p:sp>
      <p:sp>
        <p:nvSpPr>
          <p:cNvPr id="19" name="Rectangle 18">
            <a:extLst>
              <a:ext uri="{FF2B5EF4-FFF2-40B4-BE49-F238E27FC236}">
                <a16:creationId xmlns:a16="http://schemas.microsoft.com/office/drawing/2014/main" id="{F6A840E8-27BA-4795-7299-04B101908023}"/>
              </a:ext>
            </a:extLst>
          </p:cNvPr>
          <p:cNvSpPr/>
          <p:nvPr/>
        </p:nvSpPr>
        <p:spPr>
          <a:xfrm rot="16200000">
            <a:off x="-123892" y="4306222"/>
            <a:ext cx="1068590" cy="649071"/>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defRPr/>
            </a:pPr>
            <a:r>
              <a:rPr lang="en-US" sz="1400" kern="0" dirty="0">
                <a:solidFill>
                  <a:schemeClr val="bg2">
                    <a:lumMod val="10000"/>
                  </a:schemeClr>
                </a:solidFill>
              </a:rPr>
              <a:t>Complementary Legal Framework </a:t>
            </a:r>
            <a:endParaRPr kumimoji="0" lang="en-US" sz="1400" b="0" i="0" u="none" strike="noStrike" kern="0" cap="none" spc="0" normalizeH="0" baseline="0" noProof="0" dirty="0">
              <a:ln>
                <a:noFill/>
              </a:ln>
              <a:solidFill>
                <a:schemeClr val="bg2">
                  <a:lumMod val="10000"/>
                </a:schemeClr>
              </a:solidFill>
              <a:effectLst/>
              <a:uLnTx/>
              <a:uFillTx/>
              <a:ea typeface="+mn-ea"/>
              <a:cs typeface="+mn-cs"/>
            </a:endParaRPr>
          </a:p>
        </p:txBody>
      </p:sp>
      <p:sp>
        <p:nvSpPr>
          <p:cNvPr id="20" name="Rectangle 19">
            <a:extLst>
              <a:ext uri="{FF2B5EF4-FFF2-40B4-BE49-F238E27FC236}">
                <a16:creationId xmlns:a16="http://schemas.microsoft.com/office/drawing/2014/main" id="{065C3084-B7A4-A1CA-72B9-5948406B3348}"/>
              </a:ext>
            </a:extLst>
          </p:cNvPr>
          <p:cNvSpPr/>
          <p:nvPr/>
        </p:nvSpPr>
        <p:spPr>
          <a:xfrm>
            <a:off x="933924" y="4201060"/>
            <a:ext cx="1407584" cy="903791"/>
          </a:xfrm>
          <a:prstGeom prst="rect">
            <a:avLst/>
          </a:prstGeom>
          <a:solidFill>
            <a:srgbClr val="EBF1DE"/>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Constitution of Mozambique (2004);</a:t>
            </a:r>
          </a:p>
        </p:txBody>
      </p:sp>
      <p:sp>
        <p:nvSpPr>
          <p:cNvPr id="21" name="Rectangle 20">
            <a:extLst>
              <a:ext uri="{FF2B5EF4-FFF2-40B4-BE49-F238E27FC236}">
                <a16:creationId xmlns:a16="http://schemas.microsoft.com/office/drawing/2014/main" id="{AD702569-5DC8-9813-6E28-C406B23AA7AE}"/>
              </a:ext>
            </a:extLst>
          </p:cNvPr>
          <p:cNvSpPr/>
          <p:nvPr/>
        </p:nvSpPr>
        <p:spPr>
          <a:xfrm>
            <a:off x="2517242" y="4201060"/>
            <a:ext cx="1232059" cy="918650"/>
          </a:xfrm>
          <a:prstGeom prst="rect">
            <a:avLst/>
          </a:prstGeom>
          <a:solidFill>
            <a:srgbClr val="EBF1DE"/>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Investment Law (1993)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Law n. 3/93, of 24 June</a:t>
            </a:r>
          </a:p>
        </p:txBody>
      </p:sp>
      <p:sp>
        <p:nvSpPr>
          <p:cNvPr id="22" name="Rectangle 21">
            <a:extLst>
              <a:ext uri="{FF2B5EF4-FFF2-40B4-BE49-F238E27FC236}">
                <a16:creationId xmlns:a16="http://schemas.microsoft.com/office/drawing/2014/main" id="{9F9FE263-59F9-2863-0730-E8A72FFC5486}"/>
              </a:ext>
            </a:extLst>
          </p:cNvPr>
          <p:cNvSpPr/>
          <p:nvPr/>
        </p:nvSpPr>
        <p:spPr>
          <a:xfrm>
            <a:off x="3898884" y="4190788"/>
            <a:ext cx="1283328" cy="908983"/>
          </a:xfrm>
          <a:prstGeom prst="rect">
            <a:avLst/>
          </a:prstGeom>
          <a:solidFill>
            <a:srgbClr val="EBF1DE"/>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Environmental Law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Law n. 20/97, of 1 October</a:t>
            </a:r>
          </a:p>
        </p:txBody>
      </p:sp>
      <p:sp>
        <p:nvSpPr>
          <p:cNvPr id="23" name="Rectangle 22">
            <a:extLst>
              <a:ext uri="{FF2B5EF4-FFF2-40B4-BE49-F238E27FC236}">
                <a16:creationId xmlns:a16="http://schemas.microsoft.com/office/drawing/2014/main" id="{370FB617-2B12-3493-A564-EBB2E3900161}"/>
              </a:ext>
            </a:extLst>
          </p:cNvPr>
          <p:cNvSpPr/>
          <p:nvPr/>
        </p:nvSpPr>
        <p:spPr>
          <a:xfrm>
            <a:off x="5371806" y="4180315"/>
            <a:ext cx="1268361" cy="891578"/>
          </a:xfrm>
          <a:prstGeom prst="rect">
            <a:avLst/>
          </a:prstGeom>
          <a:solidFill>
            <a:srgbClr val="EBF1DE"/>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Land Law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Law n. 19/97, of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1 October</a:t>
            </a:r>
          </a:p>
        </p:txBody>
      </p:sp>
      <p:sp>
        <p:nvSpPr>
          <p:cNvPr id="24" name="Rectangle: Rounded Corners 23">
            <a:extLst>
              <a:ext uri="{FF2B5EF4-FFF2-40B4-BE49-F238E27FC236}">
                <a16:creationId xmlns:a16="http://schemas.microsoft.com/office/drawing/2014/main" id="{4367C6EF-73EF-0D90-4278-44736503365A}"/>
              </a:ext>
            </a:extLst>
          </p:cNvPr>
          <p:cNvSpPr/>
          <p:nvPr/>
        </p:nvSpPr>
        <p:spPr>
          <a:xfrm>
            <a:off x="7311700" y="3768445"/>
            <a:ext cx="4617689" cy="2602379"/>
          </a:xfrm>
          <a:prstGeom prst="roundRect">
            <a:avLst/>
          </a:prstGeom>
          <a:solidFill>
            <a:srgbClr val="CBE1CD"/>
          </a:solidFill>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sz="1500" dirty="0">
              <a:solidFill>
                <a:schemeClr val="tx2"/>
              </a:solidFill>
              <a:latin typeface="Times New Roman" panose="02020603050405020304" pitchFamily="18" charset="0"/>
              <a:cs typeface="Times New Roman" panose="02020603050405020304" pitchFamily="18" charset="0"/>
            </a:endParaRPr>
          </a:p>
          <a:p>
            <a:pPr algn="ctr"/>
            <a:endParaRPr lang="en-US" sz="1500" dirty="0">
              <a:solidFill>
                <a:schemeClr val="tx2"/>
              </a:solidFill>
              <a:latin typeface="Times New Roman" panose="02020603050405020304" pitchFamily="18" charset="0"/>
              <a:cs typeface="Times New Roman" panose="02020603050405020304" pitchFamily="18" charset="0"/>
            </a:endParaRPr>
          </a:p>
          <a:p>
            <a:pPr algn="ctr"/>
            <a:endParaRPr lang="en-US" sz="1500" dirty="0">
              <a:solidFill>
                <a:schemeClr val="tx2"/>
              </a:solidFill>
              <a:latin typeface="Times New Roman" panose="02020603050405020304" pitchFamily="18" charset="0"/>
              <a:cs typeface="Times New Roman" panose="02020603050405020304" pitchFamily="18" charset="0"/>
            </a:endParaRPr>
          </a:p>
          <a:p>
            <a:pPr algn="ctr"/>
            <a:r>
              <a:rPr lang="en-US" sz="1500" b="1" dirty="0">
                <a:solidFill>
                  <a:schemeClr val="tx2"/>
                </a:solidFill>
                <a:latin typeface="Times New Roman" panose="02020603050405020304" pitchFamily="18" charset="0"/>
                <a:cs typeface="Times New Roman" panose="02020603050405020304" pitchFamily="18" charset="0"/>
              </a:rPr>
              <a:t>THE ECONOMIC ACCELERATION  STIMULUS PACKAGE ( August 2022)</a:t>
            </a:r>
          </a:p>
          <a:p>
            <a:pPr algn="ctr"/>
            <a:endParaRPr lang="en-US" sz="1500" dirty="0">
              <a:solidFill>
                <a:schemeClr val="tx2"/>
              </a:solidFill>
              <a:latin typeface="Times New Roman" panose="02020603050405020304" pitchFamily="18" charset="0"/>
              <a:cs typeface="Times New Roman" panose="02020603050405020304" pitchFamily="18" charset="0"/>
            </a:endParaRPr>
          </a:p>
          <a:p>
            <a:pPr algn="just"/>
            <a:r>
              <a:rPr lang="en-US" sz="1500" dirty="0">
                <a:solidFill>
                  <a:schemeClr val="tx2"/>
                </a:solidFill>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VAT Exemption for imports in the productive sectors of agriculture and electrification</a:t>
            </a:r>
          </a:p>
          <a:p>
            <a:pPr algn="just"/>
            <a:r>
              <a:rPr lang="en-US" sz="1400" dirty="0">
                <a:solidFill>
                  <a:schemeClr val="tx2"/>
                </a:solidFill>
                <a:latin typeface="Times New Roman" panose="02020603050405020304" pitchFamily="18" charset="0"/>
                <a:cs typeface="Times New Roman" panose="02020603050405020304" pitchFamily="18" charset="0"/>
              </a:rPr>
              <a:t>• Lower the Corporate Income tax rate from 32% to 10%, in the agriculture, aquaculture and urban transport sectors</a:t>
            </a:r>
          </a:p>
          <a:p>
            <a:pPr algn="just"/>
            <a:r>
              <a:rPr lang="en-US" sz="1400" dirty="0">
                <a:solidFill>
                  <a:schemeClr val="tx2"/>
                </a:solidFill>
                <a:latin typeface="Times New Roman" panose="02020603050405020304" pitchFamily="18" charset="0"/>
                <a:cs typeface="Times New Roman" panose="02020603050405020304" pitchFamily="18" charset="0"/>
              </a:rPr>
              <a:t>• Tax incentives for new investments in key sectors carried out in the next 3 years</a:t>
            </a:r>
          </a:p>
          <a:p>
            <a:pPr algn="just"/>
            <a:r>
              <a:rPr lang="en-US" sz="1400" b="1" dirty="0">
                <a:solidFill>
                  <a:schemeClr val="tx2"/>
                </a:solidFill>
                <a:latin typeface="Times New Roman" panose="02020603050405020304" pitchFamily="18" charset="0"/>
                <a:cs typeface="Times New Roman" panose="02020603050405020304" pitchFamily="18" charset="0"/>
              </a:rPr>
              <a:t>• Mandatory blending of imported fuels with biofuels</a:t>
            </a:r>
          </a:p>
          <a:p>
            <a:pPr algn="just"/>
            <a:r>
              <a:rPr lang="en-US" sz="1500" b="1" dirty="0">
                <a:solidFill>
                  <a:schemeClr val="tx1"/>
                </a:solidFill>
                <a:latin typeface="Times New Roman" panose="02020603050405020304" pitchFamily="18" charset="0"/>
                <a:cs typeface="Times New Roman" panose="02020603050405020304" pitchFamily="18" charset="0"/>
              </a:rPr>
              <a:t/>
            </a:r>
            <a:br>
              <a:rPr lang="en-US" sz="1500" b="1" dirty="0">
                <a:solidFill>
                  <a:schemeClr val="tx1"/>
                </a:solidFill>
                <a:latin typeface="Times New Roman" panose="02020603050405020304" pitchFamily="18" charset="0"/>
                <a:cs typeface="Times New Roman" panose="02020603050405020304" pitchFamily="18" charset="0"/>
              </a:rPr>
            </a:br>
            <a:endParaRPr lang="en-US" sz="1500" dirty="0">
              <a:solidFill>
                <a:schemeClr val="tx1"/>
              </a:solidFill>
            </a:endParaRPr>
          </a:p>
          <a:p>
            <a:pPr algn="just"/>
            <a:endParaRPr lang="en-US" sz="1500" dirty="0">
              <a:solidFill>
                <a:schemeClr val="tx1"/>
              </a:solidFill>
            </a:endParaRPr>
          </a:p>
        </p:txBody>
      </p:sp>
    </p:spTree>
    <p:extLst>
      <p:ext uri="{BB962C8B-B14F-4D97-AF65-F5344CB8AC3E}">
        <p14:creationId xmlns:p14="http://schemas.microsoft.com/office/powerpoint/2010/main" val="83825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881" y="126137"/>
            <a:ext cx="9807378" cy="785627"/>
          </a:xfrm>
        </p:spPr>
        <p:txBody>
          <a:bodyPr>
            <a:noAutofit/>
          </a:bodyPr>
          <a:lstStyle/>
          <a:p>
            <a:pPr algn="ctr"/>
            <a:r>
              <a:rPr lang="en-US" sz="2400" b="1" dirty="0">
                <a:latin typeface="Times New Roman" panose="02020603050405020304" pitchFamily="18" charset="0"/>
                <a:cs typeface="Times New Roman" panose="02020603050405020304" pitchFamily="18" charset="0"/>
              </a:rPr>
              <a:t>BIOFUEL LEGISLATION FRAMEWORK EVOLUTION &amp; DESCRIPTION </a:t>
            </a:r>
          </a:p>
        </p:txBody>
      </p:sp>
      <p:sp>
        <p:nvSpPr>
          <p:cNvPr id="4" name="Footer Placeholder 3"/>
          <p:cNvSpPr>
            <a:spLocks noGrp="1"/>
          </p:cNvSpPr>
          <p:nvPr>
            <p:ph type="ftr" sz="quarter" idx="11"/>
          </p:nvPr>
        </p:nvSpPr>
        <p:spPr/>
        <p:txBody>
          <a:bodyPr/>
          <a:lstStyle/>
          <a:p>
            <a:r>
              <a:rPr lang="en-US"/>
              <a:t>Footer text here</a:t>
            </a:r>
          </a:p>
        </p:txBody>
      </p:sp>
      <p:sp>
        <p:nvSpPr>
          <p:cNvPr id="5" name="Slide Number Placeholder 4"/>
          <p:cNvSpPr>
            <a:spLocks noGrp="1"/>
          </p:cNvSpPr>
          <p:nvPr>
            <p:ph type="sldNum" sz="quarter" idx="12"/>
          </p:nvPr>
        </p:nvSpPr>
        <p:spPr/>
        <p:txBody>
          <a:bodyPr/>
          <a:lstStyle/>
          <a:p>
            <a:fld id="{9CD8D479-8942-46E8-A226-A4E01F7A105C}" type="slidenum">
              <a:rPr lang="en-US" smtClean="0"/>
              <a:t>16</a:t>
            </a:fld>
            <a:endParaRPr lang="en-US"/>
          </a:p>
        </p:txBody>
      </p:sp>
      <p:sp>
        <p:nvSpPr>
          <p:cNvPr id="94" name="Rectangle 93">
            <a:extLst>
              <a:ext uri="{FF2B5EF4-FFF2-40B4-BE49-F238E27FC236}">
                <a16:creationId xmlns:a16="http://schemas.microsoft.com/office/drawing/2014/main" id="{8667789A-5224-D4C0-57AE-AC7A581ECBD0}"/>
              </a:ext>
            </a:extLst>
          </p:cNvPr>
          <p:cNvSpPr/>
          <p:nvPr/>
        </p:nvSpPr>
        <p:spPr>
          <a:xfrm>
            <a:off x="323931" y="1143107"/>
            <a:ext cx="1581950" cy="410402"/>
          </a:xfrm>
          <a:prstGeom prst="rect">
            <a:avLst/>
          </a:prstGeom>
          <a:solidFill>
            <a:srgbClr val="CBE1CD"/>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Biofuels  Policy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&amp; Strategy</a:t>
            </a:r>
          </a:p>
        </p:txBody>
      </p:sp>
      <p:sp>
        <p:nvSpPr>
          <p:cNvPr id="96" name="TextBox 95">
            <a:extLst>
              <a:ext uri="{FF2B5EF4-FFF2-40B4-BE49-F238E27FC236}">
                <a16:creationId xmlns:a16="http://schemas.microsoft.com/office/drawing/2014/main" id="{B5277277-44B2-05FE-DF6C-8BC482D615DA}"/>
              </a:ext>
            </a:extLst>
          </p:cNvPr>
          <p:cNvSpPr txBox="1"/>
          <p:nvPr/>
        </p:nvSpPr>
        <p:spPr>
          <a:xfrm>
            <a:off x="1997803" y="1086251"/>
            <a:ext cx="1110267" cy="323165"/>
          </a:xfrm>
          <a:prstGeom prst="rect">
            <a:avLst/>
          </a:prstGeom>
          <a:noFill/>
        </p:spPr>
        <p:txBody>
          <a:bodyPr wrap="square">
            <a:spAutoFit/>
          </a:bodyPr>
          <a:lstStyle>
            <a:defPPr>
              <a:defRPr lang="en-US"/>
            </a:defPPr>
            <a:lvl1pPr algn="just">
              <a:defRPr sz="1600"/>
            </a:lvl1pPr>
          </a:lstStyle>
          <a:p>
            <a:pPr algn="l"/>
            <a:r>
              <a:rPr lang="en-US" sz="1500" b="1" dirty="0">
                <a:solidFill>
                  <a:schemeClr val="tx1">
                    <a:lumMod val="50000"/>
                  </a:schemeClr>
                </a:solidFill>
                <a:latin typeface="Times New Roman" panose="02020603050405020304" pitchFamily="18" charset="0"/>
                <a:cs typeface="Times New Roman" panose="02020603050405020304" pitchFamily="18" charset="0"/>
              </a:rPr>
              <a:t>Objective: </a:t>
            </a:r>
          </a:p>
        </p:txBody>
      </p:sp>
      <p:sp>
        <p:nvSpPr>
          <p:cNvPr id="97" name="TextBox 96">
            <a:extLst>
              <a:ext uri="{FF2B5EF4-FFF2-40B4-BE49-F238E27FC236}">
                <a16:creationId xmlns:a16="http://schemas.microsoft.com/office/drawing/2014/main" id="{0D5C6D7F-DED4-A907-ECD1-B5823EA0B2D1}"/>
              </a:ext>
            </a:extLst>
          </p:cNvPr>
          <p:cNvSpPr txBox="1"/>
          <p:nvPr/>
        </p:nvSpPr>
        <p:spPr>
          <a:xfrm>
            <a:off x="1905881" y="3019867"/>
            <a:ext cx="997876" cy="553998"/>
          </a:xfrm>
          <a:prstGeom prst="rect">
            <a:avLst/>
          </a:prstGeom>
          <a:noFill/>
        </p:spPr>
        <p:txBody>
          <a:bodyPr wrap="square">
            <a:spAutoFit/>
          </a:bodyPr>
          <a:lstStyle>
            <a:defPPr>
              <a:defRPr lang="en-US"/>
            </a:defPPr>
            <a:lvl1pPr>
              <a:defRPr sz="1500" b="1">
                <a:solidFill>
                  <a:schemeClr val="tx1">
                    <a:lumMod val="50000"/>
                  </a:schemeClr>
                </a:solidFill>
              </a:defRPr>
            </a:lvl1pPr>
          </a:lstStyle>
          <a:p>
            <a:r>
              <a:rPr lang="en-US" dirty="0">
                <a:latin typeface="Times New Roman" panose="02020603050405020304" pitchFamily="18" charset="0"/>
                <a:cs typeface="Times New Roman" panose="02020603050405020304" pitchFamily="18" charset="0"/>
              </a:rPr>
              <a:t>Key </a:t>
            </a:r>
          </a:p>
          <a:p>
            <a:r>
              <a:rPr lang="en-US" dirty="0">
                <a:latin typeface="Times New Roman" panose="02020603050405020304" pitchFamily="18" charset="0"/>
                <a:cs typeface="Times New Roman" panose="02020603050405020304" pitchFamily="18" charset="0"/>
              </a:rPr>
              <a:t>mandate</a:t>
            </a:r>
            <a:r>
              <a:rPr lang="en-US" dirty="0"/>
              <a:t>:</a:t>
            </a:r>
          </a:p>
        </p:txBody>
      </p:sp>
      <p:sp>
        <p:nvSpPr>
          <p:cNvPr id="98" name="TextBox 97">
            <a:extLst>
              <a:ext uri="{FF2B5EF4-FFF2-40B4-BE49-F238E27FC236}">
                <a16:creationId xmlns:a16="http://schemas.microsoft.com/office/drawing/2014/main" id="{8B68866E-1546-563A-10F7-898393AFE9F1}"/>
              </a:ext>
            </a:extLst>
          </p:cNvPr>
          <p:cNvSpPr txBox="1"/>
          <p:nvPr/>
        </p:nvSpPr>
        <p:spPr>
          <a:xfrm>
            <a:off x="3021973" y="1086250"/>
            <a:ext cx="8440052" cy="323165"/>
          </a:xfrm>
          <a:prstGeom prst="rect">
            <a:avLst/>
          </a:prstGeom>
          <a:noFill/>
        </p:spPr>
        <p:txBody>
          <a:bodyPr wrap="square">
            <a:spAutoFit/>
          </a:bodyPr>
          <a:lstStyle>
            <a:defPPr>
              <a:defRPr lang="en-US"/>
            </a:defPPr>
            <a:lvl1pPr algn="just">
              <a:defRPr sz="1600"/>
            </a:lvl1pPr>
          </a:lstStyle>
          <a:p>
            <a:r>
              <a:rPr lang="en-US" sz="1500" dirty="0">
                <a:solidFill>
                  <a:schemeClr val="tx2"/>
                </a:solidFill>
                <a:latin typeface="Times New Roman" panose="02020603050405020304" pitchFamily="18" charset="0"/>
                <a:cs typeface="Times New Roman" panose="02020603050405020304" pitchFamily="18" charset="0"/>
              </a:rPr>
              <a:t>Promotion of biofuels through the creation of an appropriate platform, based on two key principles:</a:t>
            </a:r>
          </a:p>
        </p:txBody>
      </p:sp>
      <p:sp>
        <p:nvSpPr>
          <p:cNvPr id="100" name="TextBox 99">
            <a:extLst>
              <a:ext uri="{FF2B5EF4-FFF2-40B4-BE49-F238E27FC236}">
                <a16:creationId xmlns:a16="http://schemas.microsoft.com/office/drawing/2014/main" id="{224487DA-4FE8-3E3F-C224-A2E9CE5664D6}"/>
              </a:ext>
            </a:extLst>
          </p:cNvPr>
          <p:cNvSpPr txBox="1"/>
          <p:nvPr/>
        </p:nvSpPr>
        <p:spPr>
          <a:xfrm>
            <a:off x="2798360" y="1441660"/>
            <a:ext cx="9144258" cy="1477328"/>
          </a:xfrm>
          <a:prstGeom prst="rect">
            <a:avLst/>
          </a:prstGeom>
          <a:noFill/>
        </p:spPr>
        <p:txBody>
          <a:bodyPr wrap="square">
            <a:spAutoFit/>
          </a:bodyPr>
          <a:lstStyle>
            <a:defPPr>
              <a:defRPr lang="en-US"/>
            </a:defPPr>
            <a:lvl1pPr algn="just">
              <a:defRPr sz="1600"/>
            </a:lvl1pPr>
          </a:lstStyle>
          <a:p>
            <a:r>
              <a:rPr lang="en-US" sz="1500" dirty="0" err="1">
                <a:solidFill>
                  <a:schemeClr val="tx2"/>
                </a:solidFill>
                <a:latin typeface="Times New Roman" panose="02020603050405020304" pitchFamily="18" charset="0"/>
                <a:cs typeface="Times New Roman" panose="02020603050405020304" pitchFamily="18" charset="0"/>
              </a:rPr>
              <a:t>i</a:t>
            </a:r>
            <a:r>
              <a:rPr lang="en-US" sz="1500" dirty="0">
                <a:solidFill>
                  <a:schemeClr val="tx2"/>
                </a:solidFill>
                <a:latin typeface="Times New Roman" panose="02020603050405020304" pitchFamily="18" charset="0"/>
                <a:cs typeface="Times New Roman" panose="02020603050405020304" pitchFamily="18" charset="0"/>
              </a:rPr>
              <a:t>) “Promotion and use of </a:t>
            </a:r>
            <a:r>
              <a:rPr lang="en-US" sz="1500" dirty="0" err="1">
                <a:solidFill>
                  <a:schemeClr val="tx2"/>
                </a:solidFill>
                <a:latin typeface="Times New Roman" panose="02020603050405020304" pitchFamily="18" charset="0"/>
                <a:cs typeface="Times New Roman" panose="02020603050405020304" pitchFamily="18" charset="0"/>
              </a:rPr>
              <a:t>agro</a:t>
            </a:r>
            <a:r>
              <a:rPr lang="en-US" sz="1500" dirty="0">
                <a:solidFill>
                  <a:schemeClr val="tx2"/>
                </a:solidFill>
                <a:latin typeface="Times New Roman" panose="02020603050405020304" pitchFamily="18" charset="0"/>
                <a:cs typeface="Times New Roman" panose="02020603050405020304" pitchFamily="18" charset="0"/>
              </a:rPr>
              <a:t> energy resources to obtain energy security and a sustainable social and economic development, while contributing to the reduction of Greenhouse Gases that aggravate global warming, by selecting &amp;  adopting more adequate production methods and technologies in agriculture and industry”; </a:t>
            </a:r>
          </a:p>
          <a:p>
            <a:endParaRPr lang="en-US" sz="15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p>
            <a:r>
              <a:rPr lang="en-US" sz="15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rPr>
              <a:t>ii) “the need to face the instability, unpredictability and volatility of fuel prices on the international market, and reduce the country’s dependence on imported fossil fuel and the burden of imports on the national economy”</a:t>
            </a:r>
            <a:endParaRPr lang="en-US" sz="1500" dirty="0">
              <a:solidFill>
                <a:schemeClr val="tx2"/>
              </a:solidFill>
              <a:latin typeface="Times New Roman" panose="02020603050405020304" pitchFamily="18" charset="0"/>
              <a:cs typeface="Times New Roman" panose="02020603050405020304" pitchFamily="18" charset="0"/>
            </a:endParaRPr>
          </a:p>
        </p:txBody>
      </p:sp>
      <p:sp>
        <p:nvSpPr>
          <p:cNvPr id="101" name="TextBox 100">
            <a:extLst>
              <a:ext uri="{FF2B5EF4-FFF2-40B4-BE49-F238E27FC236}">
                <a16:creationId xmlns:a16="http://schemas.microsoft.com/office/drawing/2014/main" id="{0F46FD2E-1DAD-8F69-5FB5-13CD63C5B175}"/>
              </a:ext>
            </a:extLst>
          </p:cNvPr>
          <p:cNvSpPr txBox="1"/>
          <p:nvPr/>
        </p:nvSpPr>
        <p:spPr>
          <a:xfrm>
            <a:off x="2798360" y="3019867"/>
            <a:ext cx="9144258" cy="553998"/>
          </a:xfrm>
          <a:prstGeom prst="rect">
            <a:avLst/>
          </a:prstGeom>
          <a:noFill/>
        </p:spPr>
        <p:txBody>
          <a:bodyPr wrap="square">
            <a:spAutoFit/>
          </a:bodyPr>
          <a:lstStyle>
            <a:defPPr>
              <a:defRPr lang="en-US"/>
            </a:defPPr>
            <a:lvl1pPr algn="just">
              <a:defRPr sz="1600"/>
            </a:lvl1pPr>
          </a:lstStyle>
          <a:p>
            <a:r>
              <a:rPr lang="en-US" sz="1500" dirty="0">
                <a:solidFill>
                  <a:schemeClr val="tx2"/>
                </a:solidFill>
                <a:latin typeface="Times New Roman" panose="02020603050405020304" pitchFamily="18" charset="0"/>
                <a:cs typeface="Times New Roman" panose="02020603050405020304" pitchFamily="18" charset="0"/>
              </a:rPr>
              <a:t>Mandatory blend of up to 10% ethanol and 3% biodiesel by 2015 with a target of 20% bioethanol and 10% biodiesel after 2021.</a:t>
            </a:r>
          </a:p>
        </p:txBody>
      </p:sp>
      <p:sp>
        <p:nvSpPr>
          <p:cNvPr id="103" name="TextBox 102">
            <a:extLst>
              <a:ext uri="{FF2B5EF4-FFF2-40B4-BE49-F238E27FC236}">
                <a16:creationId xmlns:a16="http://schemas.microsoft.com/office/drawing/2014/main" id="{66B0A485-D998-EAE7-7FC3-671599238BC6}"/>
              </a:ext>
            </a:extLst>
          </p:cNvPr>
          <p:cNvSpPr txBox="1"/>
          <p:nvPr/>
        </p:nvSpPr>
        <p:spPr>
          <a:xfrm>
            <a:off x="249382" y="1629866"/>
            <a:ext cx="1765795" cy="584775"/>
          </a:xfrm>
          <a:prstGeom prst="rect">
            <a:avLst/>
          </a:prstGeom>
          <a:noFill/>
        </p:spPr>
        <p:txBody>
          <a:bodyPr wrap="square">
            <a:spAutoFit/>
          </a:bodyPr>
          <a:lstStyle/>
          <a:p>
            <a:pPr algn="ctr"/>
            <a:r>
              <a:rPr lang="en-US" sz="1600" dirty="0">
                <a:solidFill>
                  <a:schemeClr val="tx2"/>
                </a:solidFill>
                <a:latin typeface="Times New Roman" panose="02020603050405020304" pitchFamily="18" charset="0"/>
                <a:cs typeface="Times New Roman" panose="02020603050405020304" pitchFamily="18" charset="0"/>
              </a:rPr>
              <a:t>Resolution 22/2009 of 21 May</a:t>
            </a:r>
          </a:p>
        </p:txBody>
      </p:sp>
      <p:sp>
        <p:nvSpPr>
          <p:cNvPr id="3" name="Rectangle 2">
            <a:extLst>
              <a:ext uri="{FF2B5EF4-FFF2-40B4-BE49-F238E27FC236}">
                <a16:creationId xmlns:a16="http://schemas.microsoft.com/office/drawing/2014/main" id="{9BF26ACB-1133-44CB-0D65-456CEEF5B674}"/>
              </a:ext>
            </a:extLst>
          </p:cNvPr>
          <p:cNvSpPr/>
          <p:nvPr/>
        </p:nvSpPr>
        <p:spPr>
          <a:xfrm>
            <a:off x="205199" y="4224959"/>
            <a:ext cx="1604145" cy="584775"/>
          </a:xfrm>
          <a:prstGeom prst="rect">
            <a:avLst/>
          </a:prstGeom>
          <a:solidFill>
            <a:srgbClr val="CBE1CD"/>
          </a:soli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kumimoji="0" lang="en-US" sz="1500" b="0" i="0" u="none" strike="noStrike" kern="0" cap="none" spc="0" normalizeH="0" baseline="0" noProof="0" dirty="0">
              <a:ln>
                <a:noFill/>
              </a:ln>
              <a:solidFill>
                <a:schemeClr val="bg1"/>
              </a:solidFill>
              <a:effectLst/>
              <a:uLnTx/>
              <a:uFillTx/>
              <a:ea typeface="+mn-ea"/>
              <a:cs typeface="+mn-cs"/>
            </a:endParaRPr>
          </a:p>
          <a:p>
            <a:pPr algn="ctr">
              <a:defRPr/>
            </a:pPr>
            <a:r>
              <a:rPr kumimoji="0" lang="en-US" sz="1500" b="0" i="0" u="none" strike="noStrike" kern="0" cap="none" spc="0" normalizeH="0" baseline="0" noProof="0" dirty="0">
                <a:ln>
                  <a:noFill/>
                </a:ln>
                <a:solidFill>
                  <a:schemeClr val="tx2"/>
                </a:solidFill>
                <a:effectLst/>
                <a:uLnTx/>
                <a:uFillTx/>
                <a:latin typeface="Times New Roman" panose="02020603050405020304" pitchFamily="18" charset="0"/>
                <a:cs typeface="Times New Roman" panose="02020603050405020304" pitchFamily="18" charset="0"/>
              </a:rPr>
              <a:t>Regulation on biofuels &amp; blends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chemeClr val="bg1"/>
              </a:solidFill>
              <a:effectLst/>
              <a:uLnTx/>
              <a:uFillTx/>
              <a:ea typeface="+mn-ea"/>
              <a:cs typeface="+mn-cs"/>
            </a:endParaRPr>
          </a:p>
        </p:txBody>
      </p:sp>
      <p:sp>
        <p:nvSpPr>
          <p:cNvPr id="6" name="TextBox 5">
            <a:extLst>
              <a:ext uri="{FF2B5EF4-FFF2-40B4-BE49-F238E27FC236}">
                <a16:creationId xmlns:a16="http://schemas.microsoft.com/office/drawing/2014/main" id="{4069050A-CAC9-2AE9-319A-FB2EFF8FC55E}"/>
              </a:ext>
            </a:extLst>
          </p:cNvPr>
          <p:cNvSpPr txBox="1"/>
          <p:nvPr/>
        </p:nvSpPr>
        <p:spPr>
          <a:xfrm>
            <a:off x="140086" y="4888570"/>
            <a:ext cx="1765795" cy="584775"/>
          </a:xfrm>
          <a:prstGeom prst="rect">
            <a:avLst/>
          </a:prstGeom>
          <a:noFill/>
        </p:spPr>
        <p:txBody>
          <a:bodyPr wrap="square">
            <a:spAutoFit/>
          </a:bodyPr>
          <a:lstStyle/>
          <a:p>
            <a:pPr algn="ctr"/>
            <a:r>
              <a:rPr lang="en-US" sz="1600" dirty="0">
                <a:solidFill>
                  <a:schemeClr val="tx2"/>
                </a:solidFill>
                <a:latin typeface="Times New Roman" panose="02020603050405020304" pitchFamily="18" charset="0"/>
                <a:cs typeface="Times New Roman" panose="02020603050405020304" pitchFamily="18" charset="0"/>
              </a:rPr>
              <a:t>Decree 58/2011 of 11 November</a:t>
            </a:r>
          </a:p>
        </p:txBody>
      </p:sp>
      <p:sp>
        <p:nvSpPr>
          <p:cNvPr id="8" name="TextBox 7">
            <a:extLst>
              <a:ext uri="{FF2B5EF4-FFF2-40B4-BE49-F238E27FC236}">
                <a16:creationId xmlns:a16="http://schemas.microsoft.com/office/drawing/2014/main" id="{9A3FC593-E947-99BA-27B4-18BCDF05D4DD}"/>
              </a:ext>
            </a:extLst>
          </p:cNvPr>
          <p:cNvSpPr txBox="1"/>
          <p:nvPr/>
        </p:nvSpPr>
        <p:spPr>
          <a:xfrm>
            <a:off x="2015177" y="4194182"/>
            <a:ext cx="1110267" cy="323165"/>
          </a:xfrm>
          <a:prstGeom prst="rect">
            <a:avLst/>
          </a:prstGeom>
          <a:noFill/>
        </p:spPr>
        <p:txBody>
          <a:bodyPr wrap="square">
            <a:spAutoFit/>
          </a:bodyPr>
          <a:lstStyle>
            <a:defPPr>
              <a:defRPr lang="en-US"/>
            </a:defPPr>
            <a:lvl1pPr algn="just">
              <a:defRPr sz="1600"/>
            </a:lvl1pPr>
          </a:lstStyle>
          <a:p>
            <a:pPr algn="l"/>
            <a:r>
              <a:rPr lang="en-US" sz="1500" b="1" dirty="0">
                <a:solidFill>
                  <a:schemeClr val="tx1">
                    <a:lumMod val="50000"/>
                  </a:schemeClr>
                </a:solidFill>
                <a:latin typeface="Times New Roman" panose="02020603050405020304" pitchFamily="18" charset="0"/>
                <a:cs typeface="Times New Roman" panose="02020603050405020304" pitchFamily="18" charset="0"/>
              </a:rPr>
              <a:t>Objective: </a:t>
            </a:r>
          </a:p>
        </p:txBody>
      </p:sp>
      <p:sp>
        <p:nvSpPr>
          <p:cNvPr id="9" name="TextBox 8">
            <a:extLst>
              <a:ext uri="{FF2B5EF4-FFF2-40B4-BE49-F238E27FC236}">
                <a16:creationId xmlns:a16="http://schemas.microsoft.com/office/drawing/2014/main" id="{8BB2FB5B-AAAA-2850-8E64-3B8960461CF2}"/>
              </a:ext>
            </a:extLst>
          </p:cNvPr>
          <p:cNvSpPr txBox="1"/>
          <p:nvPr/>
        </p:nvSpPr>
        <p:spPr>
          <a:xfrm>
            <a:off x="2903757" y="4194182"/>
            <a:ext cx="8440052" cy="553998"/>
          </a:xfrm>
          <a:prstGeom prst="rect">
            <a:avLst/>
          </a:prstGeom>
          <a:noFill/>
        </p:spPr>
        <p:txBody>
          <a:bodyPr wrap="square">
            <a:spAutoFit/>
          </a:bodyPr>
          <a:lstStyle>
            <a:defPPr>
              <a:defRPr lang="en-US"/>
            </a:defPPr>
            <a:lvl1pPr algn="just">
              <a:defRPr sz="1600"/>
            </a:lvl1pPr>
          </a:lstStyle>
          <a:p>
            <a:r>
              <a:rPr lang="en-US" sz="1500" dirty="0">
                <a:solidFill>
                  <a:schemeClr val="tx1">
                    <a:lumMod val="50000"/>
                  </a:schemeClr>
                </a:solidFill>
                <a:latin typeface="Times New Roman" panose="02020603050405020304" pitchFamily="18" charset="0"/>
                <a:cs typeface="Times New Roman" panose="02020603050405020304" pitchFamily="18" charset="0"/>
              </a:rPr>
              <a:t>This regulation establishes the regime governing the production, processing, marketing and distribution of biofuels and respective blends. </a:t>
            </a:r>
          </a:p>
        </p:txBody>
      </p:sp>
      <p:sp>
        <p:nvSpPr>
          <p:cNvPr id="11" name="TextBox 10">
            <a:extLst>
              <a:ext uri="{FF2B5EF4-FFF2-40B4-BE49-F238E27FC236}">
                <a16:creationId xmlns:a16="http://schemas.microsoft.com/office/drawing/2014/main" id="{43BC7FFE-75F2-3850-F46B-AC04C01D319E}"/>
              </a:ext>
            </a:extLst>
          </p:cNvPr>
          <p:cNvSpPr txBox="1"/>
          <p:nvPr/>
        </p:nvSpPr>
        <p:spPr>
          <a:xfrm>
            <a:off x="2903757" y="4767550"/>
            <a:ext cx="9288243" cy="1477328"/>
          </a:xfrm>
          <a:prstGeom prst="rect">
            <a:avLst/>
          </a:prstGeom>
          <a:noFill/>
        </p:spPr>
        <p:txBody>
          <a:bodyPr wrap="square">
            <a:spAutoFit/>
          </a:bodyPr>
          <a:lstStyle/>
          <a:p>
            <a:pPr marL="400050" indent="-400050">
              <a:buAutoNum type="romanLcParenR"/>
            </a:pPr>
            <a:r>
              <a:rPr lang="en-US" sz="1500" dirty="0">
                <a:solidFill>
                  <a:schemeClr val="tx2"/>
                </a:solidFill>
                <a:latin typeface="Times New Roman" panose="02020603050405020304" pitchFamily="18" charset="0"/>
                <a:cs typeface="Times New Roman" panose="02020603050405020304" pitchFamily="18" charset="0"/>
              </a:rPr>
              <a:t>licensing must be accompanied by an investment plan showing the technical, economic, financial, &amp; environmental viability of the project.</a:t>
            </a:r>
          </a:p>
          <a:p>
            <a:pPr marL="400050" indent="-400050">
              <a:buAutoNum type="romanLcParenR"/>
            </a:pPr>
            <a:r>
              <a:rPr lang="en-US" sz="1500" dirty="0">
                <a:solidFill>
                  <a:schemeClr val="tx2"/>
                </a:solidFill>
                <a:latin typeface="Times New Roman" panose="02020603050405020304" pitchFamily="18" charset="0"/>
                <a:cs typeface="Times New Roman" panose="02020603050405020304" pitchFamily="18" charset="0"/>
              </a:rPr>
              <a:t>Production, processing, storage, &amp; distribution activities to introduce biofuels blends in the national market will be subject to licenses to be issued by the relevant Ministry (currently MIREME), if production is lower than 12,000,000 liters per year or by the Council of Ministers, if it exceeds this figure. </a:t>
            </a:r>
          </a:p>
          <a:p>
            <a:pPr marL="400050" indent="-400050">
              <a:buAutoNum type="romanLcParenR"/>
            </a:pPr>
            <a:r>
              <a:rPr lang="en-US" sz="1500" dirty="0">
                <a:solidFill>
                  <a:schemeClr val="tx2"/>
                </a:solidFill>
                <a:latin typeface="Times New Roman" panose="02020603050405020304" pitchFamily="18" charset="0"/>
                <a:cs typeface="Times New Roman" panose="02020603050405020304" pitchFamily="18" charset="0"/>
              </a:rPr>
              <a:t>These requirements will not be applied to production below 5,000 liters per year or for personal use</a:t>
            </a:r>
          </a:p>
        </p:txBody>
      </p:sp>
      <p:sp>
        <p:nvSpPr>
          <p:cNvPr id="13" name="TextBox 12">
            <a:extLst>
              <a:ext uri="{FF2B5EF4-FFF2-40B4-BE49-F238E27FC236}">
                <a16:creationId xmlns:a16="http://schemas.microsoft.com/office/drawing/2014/main" id="{65602571-DDB3-C17D-9EC5-7581FD045F42}"/>
              </a:ext>
            </a:extLst>
          </p:cNvPr>
          <p:cNvSpPr txBox="1"/>
          <p:nvPr/>
        </p:nvSpPr>
        <p:spPr>
          <a:xfrm>
            <a:off x="2024097" y="4771707"/>
            <a:ext cx="997876" cy="323165"/>
          </a:xfrm>
          <a:prstGeom prst="rect">
            <a:avLst/>
          </a:prstGeom>
          <a:noFill/>
        </p:spPr>
        <p:txBody>
          <a:bodyPr wrap="square">
            <a:spAutoFit/>
          </a:bodyPr>
          <a:lstStyle>
            <a:defPPr>
              <a:defRPr lang="en-US"/>
            </a:defPPr>
            <a:lvl1pPr>
              <a:defRPr sz="1500" b="1">
                <a:solidFill>
                  <a:schemeClr val="tx1">
                    <a:lumMod val="50000"/>
                  </a:schemeClr>
                </a:solidFill>
              </a:defRPr>
            </a:lvl1pPr>
          </a:lstStyle>
          <a:p>
            <a:pPr algn="ctr"/>
            <a:r>
              <a:rPr lang="en-US" dirty="0">
                <a:latin typeface="Times New Roman" panose="02020603050405020304" pitchFamily="18" charset="0"/>
                <a:cs typeface="Times New Roman" panose="02020603050405020304" pitchFamily="18" charset="0"/>
              </a:rPr>
              <a:t>Mandate:</a:t>
            </a:r>
          </a:p>
        </p:txBody>
      </p:sp>
    </p:spTree>
    <p:extLst>
      <p:ext uri="{BB962C8B-B14F-4D97-AF65-F5344CB8AC3E}">
        <p14:creationId xmlns:p14="http://schemas.microsoft.com/office/powerpoint/2010/main" val="6374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Footer text here</a:t>
            </a:r>
          </a:p>
        </p:txBody>
      </p:sp>
      <p:sp>
        <p:nvSpPr>
          <p:cNvPr id="5" name="Slide Number Placeholder 4"/>
          <p:cNvSpPr>
            <a:spLocks noGrp="1"/>
          </p:cNvSpPr>
          <p:nvPr>
            <p:ph type="sldNum" sz="quarter" idx="12"/>
          </p:nvPr>
        </p:nvSpPr>
        <p:spPr/>
        <p:txBody>
          <a:bodyPr/>
          <a:lstStyle/>
          <a:p>
            <a:fld id="{9CD8D479-8942-46E8-A226-A4E01F7A105C}" type="slidenum">
              <a:rPr lang="en-US" smtClean="0"/>
              <a:t>17</a:t>
            </a:fld>
            <a:endParaRPr lang="en-US"/>
          </a:p>
        </p:txBody>
      </p:sp>
      <p:sp>
        <p:nvSpPr>
          <p:cNvPr id="7" name="Title 1">
            <a:extLst>
              <a:ext uri="{FF2B5EF4-FFF2-40B4-BE49-F238E27FC236}">
                <a16:creationId xmlns:a16="http://schemas.microsoft.com/office/drawing/2014/main" id="{7174026F-67E8-CDFF-B4C4-2135E2F6EEF3}"/>
              </a:ext>
            </a:extLst>
          </p:cNvPr>
          <p:cNvSpPr>
            <a:spLocks noGrp="1"/>
          </p:cNvSpPr>
          <p:nvPr>
            <p:ph type="title"/>
          </p:nvPr>
        </p:nvSpPr>
        <p:spPr>
          <a:xfrm>
            <a:off x="2022404" y="0"/>
            <a:ext cx="9807378" cy="785627"/>
          </a:xfrm>
        </p:spPr>
        <p:txBody>
          <a:bodyPr>
            <a:noAutofit/>
          </a:bodyPr>
          <a:lstStyle/>
          <a:p>
            <a:r>
              <a:rPr lang="en-US" sz="2400" b="1">
                <a:latin typeface="Times New Roman" panose="02020603050405020304" pitchFamily="18" charset="0"/>
                <a:cs typeface="Times New Roman" panose="02020603050405020304" pitchFamily="18" charset="0"/>
              </a:rPr>
              <a:t>BIOFUEL LEGISLATION – </a:t>
            </a:r>
            <a:r>
              <a:rPr lang="en-US" sz="1800" b="1">
                <a:latin typeface="Times New Roman" panose="02020603050405020304" pitchFamily="18" charset="0"/>
                <a:cs typeface="Times New Roman" panose="02020603050405020304" pitchFamily="18" charset="0"/>
              </a:rPr>
              <a:t>REGULATIONS TO BE DEVELOPED OR  APPROVED</a:t>
            </a:r>
            <a:endParaRPr lang="en-US" sz="1800" b="1"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73AD7C5-0A14-0353-3E53-17D7282CF77C}"/>
              </a:ext>
            </a:extLst>
          </p:cNvPr>
          <p:cNvPicPr>
            <a:picLocks noChangeAspect="1"/>
          </p:cNvPicPr>
          <p:nvPr/>
        </p:nvPicPr>
        <p:blipFill>
          <a:blip r:embed="rId2"/>
          <a:stretch>
            <a:fillRect/>
          </a:stretch>
        </p:blipFill>
        <p:spPr>
          <a:xfrm>
            <a:off x="1095651" y="1082189"/>
            <a:ext cx="8963953" cy="3243431"/>
          </a:xfrm>
          <a:prstGeom prst="rect">
            <a:avLst/>
          </a:prstGeom>
        </p:spPr>
      </p:pic>
      <p:sp>
        <p:nvSpPr>
          <p:cNvPr id="2" name="Rectangle: Rounded Corners 1">
            <a:extLst>
              <a:ext uri="{FF2B5EF4-FFF2-40B4-BE49-F238E27FC236}">
                <a16:creationId xmlns:a16="http://schemas.microsoft.com/office/drawing/2014/main" id="{60931364-132A-8D1E-DA85-38F727519825}"/>
              </a:ext>
            </a:extLst>
          </p:cNvPr>
          <p:cNvSpPr/>
          <p:nvPr/>
        </p:nvSpPr>
        <p:spPr>
          <a:xfrm>
            <a:off x="618573" y="3764210"/>
            <a:ext cx="6812015" cy="2250140"/>
          </a:xfrm>
          <a:prstGeom prst="roundRect">
            <a:avLst/>
          </a:prstGeom>
          <a:solidFill>
            <a:srgbClr val="CBE1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just">
              <a:lnSpc>
                <a:spcPct val="120000"/>
              </a:lnSpc>
              <a:spcBef>
                <a:spcPts val="0"/>
              </a:spcBef>
              <a:spcAft>
                <a:spcPts val="0"/>
              </a:spcAft>
              <a:buFont typeface="Symbol" panose="05050102010706020507" pitchFamily="18" charset="2"/>
              <a:buChar char=""/>
            </a:pPr>
            <a:r>
              <a:rPr lang="en-GB"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rPr>
              <a:t>Biofuel Blending Program; </a:t>
            </a:r>
            <a:endParaRPr lang="en-US"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just">
              <a:lnSpc>
                <a:spcPct val="120000"/>
              </a:lnSpc>
              <a:spcBef>
                <a:spcPts val="0"/>
              </a:spcBef>
              <a:spcAft>
                <a:spcPts val="0"/>
              </a:spcAft>
              <a:buFont typeface="Symbol" panose="05050102010706020507" pitchFamily="18" charset="2"/>
              <a:buChar char=""/>
            </a:pPr>
            <a:r>
              <a:rPr lang="en-GB"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rPr>
              <a:t>Biofuels Purchase regulation; </a:t>
            </a:r>
            <a:endParaRPr lang="en-US"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just">
              <a:lnSpc>
                <a:spcPct val="120000"/>
              </a:lnSpc>
              <a:spcBef>
                <a:spcPts val="0"/>
              </a:spcBef>
              <a:spcAft>
                <a:spcPts val="0"/>
              </a:spcAft>
              <a:buFont typeface="Symbol" panose="05050102010706020507" pitchFamily="18" charset="2"/>
              <a:buChar char=""/>
            </a:pPr>
            <a:r>
              <a:rPr lang="en-GB"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rPr>
              <a:t>Biofuels licensing for production, storage, export, transport and commercialization; </a:t>
            </a:r>
            <a:endParaRPr lang="en-US"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just">
              <a:lnSpc>
                <a:spcPct val="120000"/>
              </a:lnSpc>
              <a:spcBef>
                <a:spcPts val="0"/>
              </a:spcBef>
              <a:spcAft>
                <a:spcPts val="0"/>
              </a:spcAft>
              <a:buFont typeface="Symbol" panose="05050102010706020507" pitchFamily="18" charset="2"/>
              <a:buChar char=""/>
            </a:pPr>
            <a:r>
              <a:rPr lang="en-GB"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rPr>
              <a:t>Biofuels price structure regulation; </a:t>
            </a:r>
            <a:endParaRPr lang="en-US"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just">
              <a:lnSpc>
                <a:spcPct val="120000"/>
              </a:lnSpc>
              <a:spcBef>
                <a:spcPts val="0"/>
              </a:spcBef>
              <a:spcAft>
                <a:spcPts val="0"/>
              </a:spcAft>
              <a:buFont typeface="Symbol" panose="05050102010706020507" pitchFamily="18" charset="2"/>
              <a:buChar char=""/>
            </a:pPr>
            <a:r>
              <a:rPr lang="en-GB"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rPr>
              <a:t>Biofuels Tax Incentives and Tax Collection; </a:t>
            </a:r>
            <a:endParaRPr lang="en-US"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gn="just">
              <a:lnSpc>
                <a:spcPct val="120000"/>
              </a:lnSpc>
              <a:spcBef>
                <a:spcPts val="0"/>
              </a:spcBef>
              <a:spcAft>
                <a:spcPts val="600"/>
              </a:spcAft>
              <a:buFont typeface="Symbol" panose="05050102010706020507" pitchFamily="18" charset="2"/>
              <a:buChar char=""/>
            </a:pPr>
            <a:r>
              <a:rPr lang="en-GB"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rPr>
              <a:t>Approval of Biofuel sustainability criteria; </a:t>
            </a:r>
            <a:endParaRPr lang="en-US" sz="1800" dirty="0">
              <a:solidFill>
                <a:schemeClr val="tx2"/>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98694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7B4BE8-C5CC-4F5E-AE61-7298BE3FCC38}"/>
              </a:ext>
            </a:extLst>
          </p:cNvPr>
          <p:cNvSpPr>
            <a:spLocks noGrp="1"/>
          </p:cNvSpPr>
          <p:nvPr>
            <p:ph type="sldNum" sz="quarter" idx="12"/>
          </p:nvPr>
        </p:nvSpPr>
        <p:spPr/>
        <p:txBody>
          <a:bodyPr/>
          <a:lstStyle/>
          <a:p>
            <a:fld id="{9CD8D479-8942-46E8-A226-A4E01F7A105C}" type="slidenum">
              <a:rPr lang="en-GB" smtClean="0"/>
              <a:t>18</a:t>
            </a:fld>
            <a:endParaRPr lang="en-GB"/>
          </a:p>
        </p:txBody>
      </p:sp>
      <p:grpSp>
        <p:nvGrpSpPr>
          <p:cNvPr id="7" name="Group 6">
            <a:extLst>
              <a:ext uri="{FF2B5EF4-FFF2-40B4-BE49-F238E27FC236}">
                <a16:creationId xmlns:a16="http://schemas.microsoft.com/office/drawing/2014/main" id="{4EAE7571-4400-42DF-9511-520FB63063A8}"/>
              </a:ext>
            </a:extLst>
          </p:cNvPr>
          <p:cNvGrpSpPr/>
          <p:nvPr/>
        </p:nvGrpSpPr>
        <p:grpSpPr>
          <a:xfrm>
            <a:off x="0" y="3274856"/>
            <a:ext cx="12192000" cy="1496715"/>
            <a:chOff x="0" y="0"/>
            <a:chExt cx="12192000" cy="1496715"/>
          </a:xfrm>
          <a:solidFill>
            <a:schemeClr val="accent1"/>
          </a:solidFill>
        </p:grpSpPr>
        <p:sp>
          <p:nvSpPr>
            <p:cNvPr id="8" name="Rectangle 7">
              <a:extLst>
                <a:ext uri="{FF2B5EF4-FFF2-40B4-BE49-F238E27FC236}">
                  <a16:creationId xmlns:a16="http://schemas.microsoft.com/office/drawing/2014/main" id="{E2176CB8-1D45-4D02-BCFB-62017979E3C0}"/>
                </a:ext>
              </a:extLst>
            </p:cNvPr>
            <p:cNvSpPr/>
            <p:nvPr/>
          </p:nvSpPr>
          <p:spPr>
            <a:xfrm>
              <a:off x="0" y="0"/>
              <a:ext cx="12192000" cy="1496715"/>
            </a:xfrm>
            <a:prstGeom prst="rect">
              <a:avLst/>
            </a:prstGeom>
            <a:grp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9" name="Rectangle 8">
              <a:extLst>
                <a:ext uri="{FF2B5EF4-FFF2-40B4-BE49-F238E27FC236}">
                  <a16:creationId xmlns:a16="http://schemas.microsoft.com/office/drawing/2014/main" id="{6AD952BD-9CCD-4D7E-B000-9D74909F7F92}"/>
                </a:ext>
              </a:extLst>
            </p:cNvPr>
            <p:cNvSpPr/>
            <p:nvPr/>
          </p:nvSpPr>
          <p:spPr>
            <a:xfrm>
              <a:off x="2588071" y="0"/>
              <a:ext cx="9603928" cy="14967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t" anchorCtr="0">
              <a:noAutofit/>
            </a:bodyPr>
            <a:lstStyle/>
            <a:p>
              <a:pPr lvl="0" algn="l" defTabSz="1289050">
                <a:lnSpc>
                  <a:spcPct val="90000"/>
                </a:lnSpc>
                <a:spcBef>
                  <a:spcPct val="0"/>
                </a:spcBef>
                <a:spcAft>
                  <a:spcPct val="35000"/>
                </a:spcAft>
              </a:pPr>
              <a:endParaRPr lang="pt-PT" sz="2900" kern="1200" noProof="0" dirty="0"/>
            </a:p>
            <a:p>
              <a:pPr marL="228600" lvl="1" indent="-228600" algn="l" defTabSz="1022350">
                <a:lnSpc>
                  <a:spcPct val="90000"/>
                </a:lnSpc>
                <a:spcBef>
                  <a:spcPct val="0"/>
                </a:spcBef>
                <a:spcAft>
                  <a:spcPct val="15000"/>
                </a:spcAft>
                <a:buChar char="••"/>
              </a:pPr>
              <a:endParaRPr lang="pt-PT" sz="2300" kern="1200" noProof="0" dirty="0"/>
            </a:p>
            <a:p>
              <a:pPr marL="228600" lvl="1" indent="-228600" algn="l" defTabSz="1022350">
                <a:lnSpc>
                  <a:spcPct val="90000"/>
                </a:lnSpc>
                <a:spcBef>
                  <a:spcPct val="0"/>
                </a:spcBef>
                <a:spcAft>
                  <a:spcPct val="15000"/>
                </a:spcAft>
                <a:buChar char="••"/>
              </a:pPr>
              <a:endParaRPr lang="pt-PT" sz="2300" kern="1200" noProof="0" dirty="0"/>
            </a:p>
          </p:txBody>
        </p:sp>
      </p:grpSp>
      <p:sp>
        <p:nvSpPr>
          <p:cNvPr id="10" name="Content Placeholder 9">
            <a:extLst>
              <a:ext uri="{FF2B5EF4-FFF2-40B4-BE49-F238E27FC236}">
                <a16:creationId xmlns:a16="http://schemas.microsoft.com/office/drawing/2014/main" id="{056DF5D4-C770-48D0-869C-B503F3E84731}"/>
              </a:ext>
            </a:extLst>
          </p:cNvPr>
          <p:cNvSpPr txBox="1">
            <a:spLocks/>
          </p:cNvSpPr>
          <p:nvPr/>
        </p:nvSpPr>
        <p:spPr>
          <a:xfrm>
            <a:off x="0" y="4235669"/>
            <a:ext cx="11690708" cy="1255749"/>
          </a:xfrm>
          <a:prstGeom prst="rect">
            <a:avLst/>
          </a:prstGeom>
        </p:spPr>
        <p:txBody>
          <a:bodyPr>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en-US" sz="3200" b="1" dirty="0">
                <a:solidFill>
                  <a:schemeClr val="bg1"/>
                </a:solidFill>
                <a:latin typeface="Times New Roman" panose="02020603050405020304" pitchFamily="18" charset="0"/>
                <a:cs typeface="Times New Roman" panose="02020603050405020304" pitchFamily="18" charset="0"/>
              </a:rPr>
              <a:t>POTENTIAL BUSINESS PARTNERSHIPS </a:t>
            </a:r>
            <a:endParaRPr lang="en-GB" sz="3200" b="1" dirty="0">
              <a:solidFill>
                <a:schemeClr val="bg1"/>
              </a:solidFill>
              <a:latin typeface="Times New Roman" panose="02020603050405020304" pitchFamily="18" charset="0"/>
              <a:cs typeface="Times New Roman" panose="02020603050405020304" pitchFamily="18" charset="0"/>
            </a:endParaRPr>
          </a:p>
        </p:txBody>
      </p:sp>
      <p:sp>
        <p:nvSpPr>
          <p:cNvPr id="14" name="Footer Placeholder 4">
            <a:extLst>
              <a:ext uri="{FF2B5EF4-FFF2-40B4-BE49-F238E27FC236}">
                <a16:creationId xmlns:a16="http://schemas.microsoft.com/office/drawing/2014/main" id="{D8C03EA4-3F2F-4F98-8D9E-F74A4EA73D1C}"/>
              </a:ext>
            </a:extLst>
          </p:cNvPr>
          <p:cNvSpPr>
            <a:spLocks noGrp="1"/>
          </p:cNvSpPr>
          <p:nvPr>
            <p:ph type="ftr" sz="quarter" idx="11"/>
          </p:nvPr>
        </p:nvSpPr>
        <p:spPr/>
        <p:txBody>
          <a:bodyPr/>
          <a:lstStyle/>
          <a:p>
            <a:r>
              <a:rPr lang="pt-BR" dirty="0"/>
              <a:t>Energy Sector Update</a:t>
            </a:r>
            <a:endParaRPr lang="en-GB" dirty="0"/>
          </a:p>
        </p:txBody>
      </p:sp>
    </p:spTree>
    <p:extLst>
      <p:ext uri="{BB962C8B-B14F-4D97-AF65-F5344CB8AC3E}">
        <p14:creationId xmlns:p14="http://schemas.microsoft.com/office/powerpoint/2010/main" val="206727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6950BFC3-D8DA-4A85-94F7-54DA5524770B}">
      <p188:commentRel xmlns=""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3357" y="301463"/>
            <a:ext cx="9371949" cy="577853"/>
          </a:xfrm>
        </p:spPr>
        <p:txBody>
          <a:bodyPr>
            <a:normAutofit fontScale="90000"/>
          </a:bodyPr>
          <a:lstStyle/>
          <a:p>
            <a:r>
              <a:rPr lang="en-US" sz="2400" b="1" dirty="0">
                <a:latin typeface="Times New Roman" panose="02020603050405020304" pitchFamily="18" charset="0"/>
                <a:cs typeface="Times New Roman" panose="02020603050405020304" pitchFamily="18" charset="0"/>
              </a:rPr>
              <a:t>POTENTIAL BUSINESS PARTNERSHIPS IN PROJECT LIFECYLE</a:t>
            </a:r>
          </a:p>
        </p:txBody>
      </p:sp>
      <p:sp>
        <p:nvSpPr>
          <p:cNvPr id="5" name="Slide Number Placeholder 4"/>
          <p:cNvSpPr>
            <a:spLocks noGrp="1"/>
          </p:cNvSpPr>
          <p:nvPr>
            <p:ph type="sldNum" sz="quarter" idx="12"/>
          </p:nvPr>
        </p:nvSpPr>
        <p:spPr/>
        <p:txBody>
          <a:bodyPr/>
          <a:lstStyle/>
          <a:p>
            <a:fld id="{9CD8D479-8942-46E8-A226-A4E01F7A105C}" type="slidenum">
              <a:rPr lang="en-US" smtClean="0"/>
              <a:t>19</a:t>
            </a:fld>
            <a:endParaRPr lang="en-US"/>
          </a:p>
        </p:txBody>
      </p:sp>
      <p:sp>
        <p:nvSpPr>
          <p:cNvPr id="6" name="Arrow: Pentagon 5">
            <a:extLst>
              <a:ext uri="{FF2B5EF4-FFF2-40B4-BE49-F238E27FC236}">
                <a16:creationId xmlns:a16="http://schemas.microsoft.com/office/drawing/2014/main" id="{8AD0E70A-8299-E84D-C419-73A58AA2B511}"/>
              </a:ext>
            </a:extLst>
          </p:cNvPr>
          <p:cNvSpPr/>
          <p:nvPr/>
        </p:nvSpPr>
        <p:spPr>
          <a:xfrm>
            <a:off x="696151" y="1130927"/>
            <a:ext cx="3902481" cy="577853"/>
          </a:xfrm>
          <a:prstGeom prst="homePlate">
            <a:avLst/>
          </a:prstGeom>
          <a:solidFill>
            <a:srgbClr val="1D8F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Research &amp; Testing</a:t>
            </a:r>
          </a:p>
        </p:txBody>
      </p:sp>
      <p:sp>
        <p:nvSpPr>
          <p:cNvPr id="8" name="Arrow: Chevron 7">
            <a:extLst>
              <a:ext uri="{FF2B5EF4-FFF2-40B4-BE49-F238E27FC236}">
                <a16:creationId xmlns:a16="http://schemas.microsoft.com/office/drawing/2014/main" id="{29D1AD4F-B487-54CC-A080-6A997E9E903B}"/>
              </a:ext>
            </a:extLst>
          </p:cNvPr>
          <p:cNvSpPr/>
          <p:nvPr/>
        </p:nvSpPr>
        <p:spPr>
          <a:xfrm>
            <a:off x="4363704" y="1130927"/>
            <a:ext cx="3902481" cy="577853"/>
          </a:xfrm>
          <a:prstGeom prst="chevron">
            <a:avLst/>
          </a:prstGeom>
          <a:solidFill>
            <a:srgbClr val="25B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Planning &amp; Resourcing</a:t>
            </a:r>
          </a:p>
        </p:txBody>
      </p:sp>
      <p:sp>
        <p:nvSpPr>
          <p:cNvPr id="9" name="Arrow: Chevron 8">
            <a:extLst>
              <a:ext uri="{FF2B5EF4-FFF2-40B4-BE49-F238E27FC236}">
                <a16:creationId xmlns:a16="http://schemas.microsoft.com/office/drawing/2014/main" id="{9D51C1F3-5483-001C-8CB9-2A0C6CEFF6E8}"/>
              </a:ext>
            </a:extLst>
          </p:cNvPr>
          <p:cNvSpPr/>
          <p:nvPr/>
        </p:nvSpPr>
        <p:spPr>
          <a:xfrm>
            <a:off x="8029767" y="1130926"/>
            <a:ext cx="3902481" cy="577853"/>
          </a:xfrm>
          <a:prstGeom prst="chevron">
            <a:avLst/>
          </a:prstGeom>
          <a:solidFill>
            <a:srgbClr val="4EDA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Cultivation &amp; Processing </a:t>
            </a:r>
          </a:p>
        </p:txBody>
      </p:sp>
      <p:sp>
        <p:nvSpPr>
          <p:cNvPr id="17" name="TextBox 16">
            <a:extLst>
              <a:ext uri="{FF2B5EF4-FFF2-40B4-BE49-F238E27FC236}">
                <a16:creationId xmlns:a16="http://schemas.microsoft.com/office/drawing/2014/main" id="{50821CF0-B6CB-AB8B-F730-42F71DFCB4A5}"/>
              </a:ext>
            </a:extLst>
          </p:cNvPr>
          <p:cNvSpPr txBox="1"/>
          <p:nvPr/>
        </p:nvSpPr>
        <p:spPr>
          <a:xfrm rot="16200000">
            <a:off x="-394293" y="2416543"/>
            <a:ext cx="1609389" cy="323165"/>
          </a:xfrm>
          <a:prstGeom prst="rect">
            <a:avLst/>
          </a:prstGeom>
          <a:noFill/>
        </p:spPr>
        <p:txBody>
          <a:bodyPr wrap="square">
            <a:spAutoFit/>
          </a:bodyPr>
          <a:lstStyle/>
          <a:p>
            <a:pPr algn="ctr"/>
            <a:r>
              <a:rPr lang="en-US" sz="1500" i="1" dirty="0">
                <a:latin typeface="Calibri Light" panose="020F0302020204030204" pitchFamily="34" charset="0"/>
                <a:cs typeface="Calibri Light" panose="020F0302020204030204" pitchFamily="34" charset="0"/>
              </a:rPr>
              <a:t>Sector Challenge</a:t>
            </a:r>
          </a:p>
        </p:txBody>
      </p:sp>
      <p:sp>
        <p:nvSpPr>
          <p:cNvPr id="18" name="TextBox 17">
            <a:extLst>
              <a:ext uri="{FF2B5EF4-FFF2-40B4-BE49-F238E27FC236}">
                <a16:creationId xmlns:a16="http://schemas.microsoft.com/office/drawing/2014/main" id="{1D5760FF-29D0-7317-48CF-B14A8C59173B}"/>
              </a:ext>
            </a:extLst>
          </p:cNvPr>
          <p:cNvSpPr txBox="1"/>
          <p:nvPr/>
        </p:nvSpPr>
        <p:spPr>
          <a:xfrm rot="16200000">
            <a:off x="-394293" y="4072112"/>
            <a:ext cx="1609389" cy="323165"/>
          </a:xfrm>
          <a:prstGeom prst="rect">
            <a:avLst/>
          </a:prstGeom>
          <a:noFill/>
        </p:spPr>
        <p:txBody>
          <a:bodyPr wrap="square">
            <a:spAutoFit/>
          </a:bodyPr>
          <a:lstStyle/>
          <a:p>
            <a:pPr algn="ctr"/>
            <a:r>
              <a:rPr lang="en-US" sz="1500" i="1" dirty="0">
                <a:latin typeface="Calibri Light" panose="020F0302020204030204" pitchFamily="34" charset="0"/>
                <a:cs typeface="Calibri Light" panose="020F0302020204030204" pitchFamily="34" charset="0"/>
              </a:rPr>
              <a:t>Support Required</a:t>
            </a:r>
          </a:p>
        </p:txBody>
      </p:sp>
      <p:sp>
        <p:nvSpPr>
          <p:cNvPr id="21" name="Rectangle 20">
            <a:extLst>
              <a:ext uri="{FF2B5EF4-FFF2-40B4-BE49-F238E27FC236}">
                <a16:creationId xmlns:a16="http://schemas.microsoft.com/office/drawing/2014/main" id="{7B62BFF9-EE12-235B-78E9-011F41B9BAD5}"/>
              </a:ext>
            </a:extLst>
          </p:cNvPr>
          <p:cNvSpPr/>
          <p:nvPr/>
        </p:nvSpPr>
        <p:spPr>
          <a:xfrm rot="10800000">
            <a:off x="696152" y="1784565"/>
            <a:ext cx="3667552" cy="1553974"/>
          </a:xfrm>
          <a:prstGeom prst="rect">
            <a:avLst/>
          </a:prstGeom>
          <a:gradFill>
            <a:gsLst>
              <a:gs pos="100000">
                <a:schemeClr val="bg1">
                  <a:lumMod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7B4A7C-A292-595E-C793-6626A7882110}"/>
              </a:ext>
            </a:extLst>
          </p:cNvPr>
          <p:cNvSpPr/>
          <p:nvPr/>
        </p:nvSpPr>
        <p:spPr>
          <a:xfrm rot="10800000">
            <a:off x="4385305" y="1784566"/>
            <a:ext cx="3667552" cy="1553974"/>
          </a:xfrm>
          <a:prstGeom prst="rect">
            <a:avLst/>
          </a:prstGeom>
          <a:gradFill>
            <a:gsLst>
              <a:gs pos="100000">
                <a:schemeClr val="bg1">
                  <a:lumMod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45AABF6-E6B1-83FF-F8C0-F32EEC117D02}"/>
              </a:ext>
            </a:extLst>
          </p:cNvPr>
          <p:cNvSpPr/>
          <p:nvPr/>
        </p:nvSpPr>
        <p:spPr>
          <a:xfrm>
            <a:off x="8126817" y="1769175"/>
            <a:ext cx="3667552" cy="1553974"/>
          </a:xfrm>
          <a:prstGeom prst="rect">
            <a:avLst/>
          </a:prstGeom>
          <a:gradFill>
            <a:gsLst>
              <a:gs pos="100000">
                <a:schemeClr val="bg1">
                  <a:lumMod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solidFill>
                  <a:schemeClr val="tx1"/>
                </a:solidFill>
                <a:latin typeface="Times New Roman" panose="02020603050405020304" pitchFamily="18" charset="0"/>
                <a:cs typeface="Times New Roman" panose="02020603050405020304" pitchFamily="18" charset="0"/>
              </a:rPr>
              <a:t>Lack qualified &amp; trained  labor </a:t>
            </a:r>
          </a:p>
          <a:p>
            <a:pPr marL="285750" indent="-285750">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rPr>
              <a:t>Unclarity regarding Gov. </a:t>
            </a:r>
            <a:r>
              <a:rPr lang="en-GB" sz="1400" b="1" dirty="0">
                <a:solidFill>
                  <a:schemeClr val="tx1"/>
                </a:solidFill>
                <a:latin typeface="Times New Roman" panose="02020603050405020304" pitchFamily="18" charset="0"/>
                <a:cs typeface="Times New Roman" panose="02020603050405020304" pitchFamily="18" charset="0"/>
              </a:rPr>
              <a:t>Blending </a:t>
            </a:r>
            <a:r>
              <a:rPr lang="en-US" sz="1400" b="1" dirty="0">
                <a:solidFill>
                  <a:schemeClr val="tx1"/>
                </a:solidFill>
                <a:latin typeface="Times New Roman" panose="02020603050405020304" pitchFamily="18" charset="0"/>
                <a:cs typeface="Times New Roman" panose="02020603050405020304" pitchFamily="18" charset="0"/>
              </a:rPr>
              <a:t>policy </a:t>
            </a:r>
          </a:p>
          <a:p>
            <a:pPr marL="285750" indent="-285750">
              <a:buFont typeface="Arial" panose="020B0604020202020204" pitchFamily="34" charset="0"/>
              <a:buChar char="•"/>
            </a:pPr>
            <a:r>
              <a:rPr lang="en-US" sz="1400" dirty="0" smtClean="0">
                <a:solidFill>
                  <a:schemeClr val="tx1"/>
                </a:solidFill>
                <a:latin typeface="Times New Roman" panose="02020603050405020304" pitchFamily="18" charset="0"/>
                <a:cs typeface="Times New Roman" panose="02020603050405020304" pitchFamily="18" charset="0"/>
              </a:rPr>
              <a:t>Ethanol methodology production (Sugar, Starch or Biomass)</a:t>
            </a:r>
            <a:endParaRPr lang="en-US" sz="14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solidFill>
                  <a:schemeClr val="tx1"/>
                </a:solidFill>
                <a:latin typeface="Times New Roman" panose="02020603050405020304" pitchFamily="18" charset="0"/>
                <a:cs typeface="Times New Roman" panose="02020603050405020304" pitchFamily="18" charset="0"/>
              </a:rPr>
              <a:t>Storage</a:t>
            </a:r>
            <a:endParaRPr lang="en-US" sz="1400" dirty="0">
              <a:solidFill>
                <a:schemeClr val="tx1"/>
              </a:solidFill>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a:p>
            <a:pPr marL="285750" indent="-285750" algn="ctr">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A02524D-855C-E135-DC17-66C6A1A371BF}"/>
              </a:ext>
            </a:extLst>
          </p:cNvPr>
          <p:cNvSpPr txBox="1"/>
          <p:nvPr/>
        </p:nvSpPr>
        <p:spPr>
          <a:xfrm rot="16200000">
            <a:off x="-370273" y="5736915"/>
            <a:ext cx="1609389" cy="323165"/>
          </a:xfrm>
          <a:prstGeom prst="rect">
            <a:avLst/>
          </a:prstGeom>
          <a:noFill/>
        </p:spPr>
        <p:txBody>
          <a:bodyPr wrap="square">
            <a:spAutoFit/>
          </a:bodyPr>
          <a:lstStyle/>
          <a:p>
            <a:pPr algn="ctr"/>
            <a:r>
              <a:rPr lang="en-US" sz="1500" i="1" dirty="0">
                <a:latin typeface="Calibri Light" panose="020F0302020204030204" pitchFamily="34" charset="0"/>
                <a:cs typeface="Calibri Light" panose="020F0302020204030204" pitchFamily="34" charset="0"/>
              </a:rPr>
              <a:t>Potential Partners</a:t>
            </a:r>
          </a:p>
        </p:txBody>
      </p:sp>
      <p:sp>
        <p:nvSpPr>
          <p:cNvPr id="13" name="Rectangle 12">
            <a:extLst>
              <a:ext uri="{FF2B5EF4-FFF2-40B4-BE49-F238E27FC236}">
                <a16:creationId xmlns:a16="http://schemas.microsoft.com/office/drawing/2014/main" id="{93D5A387-47DC-7952-38C5-0ECA8DAD2B23}"/>
              </a:ext>
            </a:extLst>
          </p:cNvPr>
          <p:cNvSpPr/>
          <p:nvPr/>
        </p:nvSpPr>
        <p:spPr>
          <a:xfrm rot="10800000">
            <a:off x="696152" y="3384719"/>
            <a:ext cx="3667552" cy="1553974"/>
          </a:xfrm>
          <a:prstGeom prst="rect">
            <a:avLst/>
          </a:prstGeom>
          <a:gradFill>
            <a:gsLst>
              <a:gs pos="100000">
                <a:schemeClr val="bg1">
                  <a:lumMod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783D940-A9C6-9333-5C5A-6E131FB556BC}"/>
              </a:ext>
            </a:extLst>
          </p:cNvPr>
          <p:cNvSpPr/>
          <p:nvPr/>
        </p:nvSpPr>
        <p:spPr>
          <a:xfrm rot="10800000">
            <a:off x="4385305" y="3384719"/>
            <a:ext cx="3667552" cy="1553974"/>
          </a:xfrm>
          <a:prstGeom prst="rect">
            <a:avLst/>
          </a:prstGeom>
          <a:gradFill>
            <a:gsLst>
              <a:gs pos="100000">
                <a:schemeClr val="bg1">
                  <a:lumMod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9366FC5-959E-76B8-0A9C-30B6A1A8D46D}"/>
              </a:ext>
            </a:extLst>
          </p:cNvPr>
          <p:cNvSpPr/>
          <p:nvPr/>
        </p:nvSpPr>
        <p:spPr>
          <a:xfrm rot="10800000">
            <a:off x="3734152" y="7056185"/>
            <a:ext cx="378557" cy="140309"/>
          </a:xfrm>
          <a:prstGeom prst="rect">
            <a:avLst/>
          </a:prstGeom>
          <a:gradFill>
            <a:gsLst>
              <a:gs pos="100000">
                <a:schemeClr val="bg1">
                  <a:lumMod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C62A625A-1861-13EF-3045-4556D16FE83A}"/>
              </a:ext>
            </a:extLst>
          </p:cNvPr>
          <p:cNvSpPr/>
          <p:nvPr/>
        </p:nvSpPr>
        <p:spPr>
          <a:xfrm rot="10800000">
            <a:off x="4259798" y="8772807"/>
            <a:ext cx="2016827" cy="347588"/>
          </a:xfrm>
          <a:prstGeom prst="rect">
            <a:avLst/>
          </a:prstGeom>
          <a:gradFill>
            <a:gsLst>
              <a:gs pos="100000">
                <a:schemeClr val="bg1">
                  <a:lumMod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0CF67D-43B1-442F-3703-0C933B535F19}"/>
              </a:ext>
            </a:extLst>
          </p:cNvPr>
          <p:cNvSpPr/>
          <p:nvPr/>
        </p:nvSpPr>
        <p:spPr>
          <a:xfrm rot="10800000">
            <a:off x="8092929" y="3399487"/>
            <a:ext cx="3667552" cy="1553973"/>
          </a:xfrm>
          <a:prstGeom prst="rect">
            <a:avLst/>
          </a:prstGeom>
          <a:gradFill>
            <a:gsLst>
              <a:gs pos="100000">
                <a:schemeClr val="bg1">
                  <a:lumMod val="9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56F4EEF-E523-CF2D-D2AA-305ABDE671C7}"/>
              </a:ext>
            </a:extLst>
          </p:cNvPr>
          <p:cNvSpPr txBox="1"/>
          <p:nvPr/>
        </p:nvSpPr>
        <p:spPr>
          <a:xfrm>
            <a:off x="4385304" y="3414325"/>
            <a:ext cx="3644464" cy="954107"/>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Identification of local smallholders</a:t>
            </a:r>
          </a:p>
          <a:p>
            <a:pPr marL="285750" indent="-285750">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Technology </a:t>
            </a:r>
            <a:r>
              <a:rPr lang="en-US" sz="1400" b="1" dirty="0">
                <a:latin typeface="Times New Roman" panose="02020603050405020304" pitchFamily="18" charset="0"/>
                <a:cs typeface="Times New Roman" panose="02020603050405020304" pitchFamily="18" charset="0"/>
              </a:rPr>
              <a:t>identification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Capacity building / Smallholder training </a:t>
            </a:r>
          </a:p>
          <a:p>
            <a:pPr marL="285750" indent="-2857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Land identification and acquisition </a:t>
            </a:r>
          </a:p>
        </p:txBody>
      </p:sp>
      <p:sp>
        <p:nvSpPr>
          <p:cNvPr id="35" name="TextBox 34">
            <a:extLst>
              <a:ext uri="{FF2B5EF4-FFF2-40B4-BE49-F238E27FC236}">
                <a16:creationId xmlns:a16="http://schemas.microsoft.com/office/drawing/2014/main" id="{2FC91099-60B8-034F-4379-356FC3D23B36}"/>
              </a:ext>
            </a:extLst>
          </p:cNvPr>
          <p:cNvSpPr txBox="1"/>
          <p:nvPr/>
        </p:nvSpPr>
        <p:spPr>
          <a:xfrm>
            <a:off x="759312" y="3399487"/>
            <a:ext cx="3644464" cy="738664"/>
          </a:xfrm>
          <a:prstGeom prst="rect">
            <a:avLst/>
          </a:prstGeom>
          <a:noFill/>
        </p:spPr>
        <p:txBody>
          <a:bodyPr wrap="square">
            <a:spAutoFit/>
          </a:bodyPr>
          <a:lstStyle/>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Validate transformation efficiency for different crops </a:t>
            </a: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Socio-Economic </a:t>
            </a:r>
            <a:r>
              <a:rPr lang="en-US" sz="1400" dirty="0">
                <a:latin typeface="Times New Roman" panose="02020603050405020304" pitchFamily="18" charset="0"/>
                <a:cs typeface="Times New Roman" panose="02020603050405020304" pitchFamily="18" charset="0"/>
              </a:rPr>
              <a:t>Impact Studies </a:t>
            </a:r>
          </a:p>
        </p:txBody>
      </p:sp>
      <p:sp>
        <p:nvSpPr>
          <p:cNvPr id="40" name="TextBox 39">
            <a:extLst>
              <a:ext uri="{FF2B5EF4-FFF2-40B4-BE49-F238E27FC236}">
                <a16:creationId xmlns:a16="http://schemas.microsoft.com/office/drawing/2014/main" id="{47E9B6A5-F06D-735D-3BE9-34C59FC7F0DE}"/>
              </a:ext>
            </a:extLst>
          </p:cNvPr>
          <p:cNvSpPr txBox="1"/>
          <p:nvPr/>
        </p:nvSpPr>
        <p:spPr>
          <a:xfrm>
            <a:off x="730041" y="1729367"/>
            <a:ext cx="3644464" cy="1169551"/>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Lack of projects track record to validate </a:t>
            </a:r>
            <a:r>
              <a:rPr lang="en-US" sz="1400" dirty="0" err="1" smtClean="0">
                <a:latin typeface="Times New Roman" panose="02020603050405020304" pitchFamily="18" charset="0"/>
                <a:cs typeface="Times New Roman" panose="02020603050405020304" pitchFamily="18" charset="0"/>
              </a:rPr>
              <a:t>bioetanol</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yields in the area </a:t>
            </a:r>
          </a:p>
          <a:p>
            <a:pPr marL="285750" indent="-2857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Lack of understanding of social context with regards to </a:t>
            </a:r>
            <a:r>
              <a:rPr lang="en-US" sz="1400" b="1" dirty="0" smtClean="0">
                <a:latin typeface="Times New Roman" panose="02020603050405020304" pitchFamily="18" charset="0"/>
                <a:cs typeface="Times New Roman" panose="02020603050405020304" pitchFamily="18" charset="0"/>
              </a:rPr>
              <a:t>feedstock </a:t>
            </a:r>
            <a:r>
              <a:rPr lang="en-US" sz="1400" b="1" dirty="0">
                <a:latin typeface="Times New Roman" panose="02020603050405020304" pitchFamily="18" charset="0"/>
                <a:cs typeface="Times New Roman" panose="02020603050405020304" pitchFamily="18" charset="0"/>
              </a:rPr>
              <a:t>production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Unclarity regarding Gov</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policy </a:t>
            </a:r>
          </a:p>
        </p:txBody>
      </p:sp>
      <p:sp>
        <p:nvSpPr>
          <p:cNvPr id="41" name="TextBox 40">
            <a:extLst>
              <a:ext uri="{FF2B5EF4-FFF2-40B4-BE49-F238E27FC236}">
                <a16:creationId xmlns:a16="http://schemas.microsoft.com/office/drawing/2014/main" id="{E7A7128F-5F35-D3CA-5062-6CA010F01180}"/>
              </a:ext>
            </a:extLst>
          </p:cNvPr>
          <p:cNvSpPr txBox="1"/>
          <p:nvPr/>
        </p:nvSpPr>
        <p:spPr>
          <a:xfrm>
            <a:off x="4428429" y="1729367"/>
            <a:ext cx="3644464" cy="1600438"/>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Lack of visibility of trained smallholders in the region</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Immature overall agriculture supply chain</a:t>
            </a:r>
          </a:p>
          <a:p>
            <a:pPr marL="285750" indent="-2857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Land acquisition process challenging</a:t>
            </a:r>
            <a:r>
              <a:rPr lang="en-US" sz="1400" dirty="0">
                <a:solidFill>
                  <a:srgbClr val="FF0000"/>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Out grower model definition </a:t>
            </a:r>
          </a:p>
          <a:p>
            <a:pPr marL="285750" indent="-2857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Water availability may be challenging in certain regions </a:t>
            </a:r>
          </a:p>
        </p:txBody>
      </p:sp>
      <p:sp>
        <p:nvSpPr>
          <p:cNvPr id="36" name="TextBox 35">
            <a:extLst>
              <a:ext uri="{FF2B5EF4-FFF2-40B4-BE49-F238E27FC236}">
                <a16:creationId xmlns:a16="http://schemas.microsoft.com/office/drawing/2014/main" id="{BE28F22D-54A2-9180-7DF8-45C0941C163B}"/>
              </a:ext>
            </a:extLst>
          </p:cNvPr>
          <p:cNvSpPr txBox="1"/>
          <p:nvPr/>
        </p:nvSpPr>
        <p:spPr>
          <a:xfrm>
            <a:off x="1549746" y="6632197"/>
            <a:ext cx="6097772" cy="230832"/>
          </a:xfrm>
          <a:prstGeom prst="rect">
            <a:avLst/>
          </a:prstGeom>
          <a:noFill/>
        </p:spPr>
        <p:txBody>
          <a:bodyPr wrap="square">
            <a:spAutoFit/>
          </a:bodyPr>
          <a:lstStyle/>
          <a:p>
            <a:r>
              <a:rPr lang="en-US" sz="900" dirty="0">
                <a:solidFill>
                  <a:schemeClr val="bg1"/>
                </a:solidFill>
              </a:rPr>
              <a:t>Mozambique </a:t>
            </a:r>
            <a:r>
              <a:rPr lang="en-US" sz="900" dirty="0" err="1" smtClean="0">
                <a:solidFill>
                  <a:schemeClr val="bg1"/>
                </a:solidFill>
              </a:rPr>
              <a:t>Bioetanol</a:t>
            </a:r>
            <a:r>
              <a:rPr lang="en-US" sz="900" dirty="0" smtClean="0">
                <a:solidFill>
                  <a:schemeClr val="bg1"/>
                </a:solidFill>
              </a:rPr>
              <a:t>  </a:t>
            </a:r>
            <a:r>
              <a:rPr lang="en-US" sz="900" dirty="0">
                <a:solidFill>
                  <a:schemeClr val="bg1"/>
                </a:solidFill>
              </a:rPr>
              <a:t>workshop</a:t>
            </a:r>
          </a:p>
        </p:txBody>
      </p:sp>
      <p:sp>
        <p:nvSpPr>
          <p:cNvPr id="20" name="TextBox 19">
            <a:extLst>
              <a:ext uri="{FF2B5EF4-FFF2-40B4-BE49-F238E27FC236}">
                <a16:creationId xmlns:a16="http://schemas.microsoft.com/office/drawing/2014/main" id="{E17B9102-A1EC-9024-70A6-D2D9B2283E4A}"/>
              </a:ext>
            </a:extLst>
          </p:cNvPr>
          <p:cNvSpPr txBox="1"/>
          <p:nvPr/>
        </p:nvSpPr>
        <p:spPr>
          <a:xfrm>
            <a:off x="8149905" y="3377121"/>
            <a:ext cx="3644464" cy="1169551"/>
          </a:xfrm>
          <a:prstGeom prst="rect">
            <a:avLst/>
          </a:prstGeom>
          <a:noFill/>
        </p:spPr>
        <p:txBody>
          <a:bodyPr wrap="square">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Social inclusion </a:t>
            </a:r>
          </a:p>
          <a:p>
            <a:pPr marL="285750" indent="-2857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Adjustment of processing technology according to feedstock </a:t>
            </a: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Training of local labor for processing plant </a:t>
            </a:r>
          </a:p>
          <a:p>
            <a:pPr marL="285750" indent="-285750">
              <a:buFont typeface="Arial" panose="020B0604020202020204" pitchFamily="34" charset="0"/>
              <a:buChar char="•"/>
            </a:pPr>
            <a:r>
              <a:rPr lang="en-US" sz="1400" b="1" dirty="0">
                <a:latin typeface="Times New Roman" panose="02020603050405020304" pitchFamily="18" charset="0"/>
                <a:cs typeface="Times New Roman" panose="02020603050405020304" pitchFamily="18" charset="0"/>
              </a:rPr>
              <a:t>Establish blending </a:t>
            </a:r>
            <a:r>
              <a:rPr lang="en-US" sz="1400" b="1" dirty="0" smtClean="0">
                <a:latin typeface="Times New Roman" panose="02020603050405020304" pitchFamily="18" charset="0"/>
                <a:cs typeface="Times New Roman" panose="02020603050405020304" pitchFamily="18" charset="0"/>
              </a:rPr>
              <a:t>procedures</a:t>
            </a:r>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677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7B4BE8-C5CC-4F5E-AE61-7298BE3FCC38}"/>
              </a:ext>
            </a:extLst>
          </p:cNvPr>
          <p:cNvSpPr>
            <a:spLocks noGrp="1"/>
          </p:cNvSpPr>
          <p:nvPr>
            <p:ph type="sldNum" sz="quarter" idx="12"/>
          </p:nvPr>
        </p:nvSpPr>
        <p:spPr/>
        <p:txBody>
          <a:bodyPr/>
          <a:lstStyle/>
          <a:p>
            <a:fld id="{9CD8D479-8942-46E8-A226-A4E01F7A105C}" type="slidenum">
              <a:rPr lang="en-GB" smtClean="0"/>
              <a:t>2</a:t>
            </a:fld>
            <a:endParaRPr lang="en-GB"/>
          </a:p>
        </p:txBody>
      </p:sp>
      <p:sp>
        <p:nvSpPr>
          <p:cNvPr id="10" name="Content Placeholder 9">
            <a:extLst>
              <a:ext uri="{FF2B5EF4-FFF2-40B4-BE49-F238E27FC236}">
                <a16:creationId xmlns:a16="http://schemas.microsoft.com/office/drawing/2014/main" id="{056DF5D4-C770-48D0-869C-B503F3E84731}"/>
              </a:ext>
            </a:extLst>
          </p:cNvPr>
          <p:cNvSpPr txBox="1">
            <a:spLocks/>
          </p:cNvSpPr>
          <p:nvPr/>
        </p:nvSpPr>
        <p:spPr>
          <a:xfrm>
            <a:off x="250646" y="2194861"/>
            <a:ext cx="11690708" cy="3573229"/>
          </a:xfrm>
          <a:prstGeom prst="rect">
            <a:avLst/>
          </a:prstGeom>
        </p:spPr>
        <p:txBody>
          <a:bodyPr>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514350" indent="-514350">
              <a:buFont typeface="+mj-lt"/>
              <a:buAutoNum type="arabicPeriod"/>
            </a:pPr>
            <a:r>
              <a:rPr lang="en-US" sz="2400" b="1" cap="all" dirty="0">
                <a:solidFill>
                  <a:schemeClr val="tx2"/>
                </a:solidFill>
                <a:latin typeface="Calibri Light"/>
                <a:ea typeface="+mj-ea"/>
                <a:cs typeface="+mj-cs"/>
              </a:rPr>
              <a:t>Biofuels country Context and Key Learnings</a:t>
            </a:r>
          </a:p>
          <a:p>
            <a:pPr marL="514350" indent="-514350">
              <a:buFont typeface="+mj-lt"/>
              <a:buAutoNum type="arabicPeriod"/>
            </a:pPr>
            <a:r>
              <a:rPr lang="en-US" sz="2400" b="1" cap="all" dirty="0">
                <a:solidFill>
                  <a:schemeClr val="tx2"/>
                </a:solidFill>
                <a:latin typeface="Calibri Light"/>
                <a:ea typeface="+mj-ea"/>
                <a:cs typeface="+mj-cs"/>
              </a:rPr>
              <a:t>Institutional and Legal framework </a:t>
            </a:r>
          </a:p>
          <a:p>
            <a:pPr marL="514350" indent="-514350">
              <a:buFont typeface="+mj-lt"/>
              <a:buAutoNum type="arabicPeriod"/>
            </a:pPr>
            <a:r>
              <a:rPr lang="en-US" sz="2400" b="1" cap="all" dirty="0" smtClean="0">
                <a:solidFill>
                  <a:schemeClr val="tx2"/>
                </a:solidFill>
                <a:latin typeface="Calibri Light"/>
                <a:ea typeface="+mj-ea"/>
                <a:cs typeface="+mj-cs"/>
              </a:rPr>
              <a:t>Potential </a:t>
            </a:r>
            <a:r>
              <a:rPr lang="en-US" sz="2400" b="1" cap="all" dirty="0">
                <a:solidFill>
                  <a:schemeClr val="tx2"/>
                </a:solidFill>
                <a:latin typeface="Calibri Light"/>
                <a:ea typeface="+mj-ea"/>
                <a:cs typeface="+mj-cs"/>
              </a:rPr>
              <a:t>business partners </a:t>
            </a:r>
          </a:p>
          <a:p>
            <a:pPr marL="514350" indent="-514350">
              <a:buFont typeface="+mj-lt"/>
              <a:buAutoNum type="arabicPeriod"/>
            </a:pPr>
            <a:r>
              <a:rPr lang="en-US" sz="2400" b="1" cap="all" dirty="0" smtClean="0">
                <a:solidFill>
                  <a:schemeClr val="tx2"/>
                </a:solidFill>
                <a:latin typeface="Calibri Light"/>
                <a:ea typeface="+mj-ea"/>
                <a:cs typeface="+mj-cs"/>
              </a:rPr>
              <a:t>Final </a:t>
            </a:r>
            <a:r>
              <a:rPr lang="en-US" sz="2400" b="1" cap="all" dirty="0" err="1" smtClean="0">
                <a:solidFill>
                  <a:schemeClr val="tx2"/>
                </a:solidFill>
                <a:latin typeface="Calibri Light"/>
                <a:ea typeface="+mj-ea"/>
                <a:cs typeface="+mj-cs"/>
              </a:rPr>
              <a:t>considerations</a:t>
            </a:r>
            <a:r>
              <a:rPr lang="en-US" sz="2800" b="1" cap="all" dirty="0" err="1" smtClean="0">
                <a:solidFill>
                  <a:prstClr val="white"/>
                </a:solidFill>
                <a:latin typeface="Calibri Light"/>
                <a:ea typeface="+mj-ea"/>
                <a:cs typeface="+mj-cs"/>
              </a:rPr>
              <a:t>l</a:t>
            </a:r>
            <a:r>
              <a:rPr lang="en-US" sz="2800" b="1" cap="all" dirty="0" smtClean="0">
                <a:solidFill>
                  <a:prstClr val="white"/>
                </a:solidFill>
                <a:latin typeface="Calibri Light"/>
                <a:ea typeface="+mj-ea"/>
                <a:cs typeface="+mj-cs"/>
              </a:rPr>
              <a:t> </a:t>
            </a:r>
            <a:r>
              <a:rPr lang="en-US" sz="3200" b="1" cap="all" dirty="0">
                <a:solidFill>
                  <a:prstClr val="white"/>
                </a:solidFill>
                <a:latin typeface="Calibri Light"/>
                <a:ea typeface="+mj-ea"/>
                <a:cs typeface="+mj-cs"/>
              </a:rPr>
              <a:t>– product &amp; Market identification, </a:t>
            </a:r>
            <a:endParaRPr lang="en-GB" sz="2000" b="1" dirty="0"/>
          </a:p>
        </p:txBody>
      </p:sp>
      <p:sp>
        <p:nvSpPr>
          <p:cNvPr id="14" name="Footer Placeholder 4">
            <a:extLst>
              <a:ext uri="{FF2B5EF4-FFF2-40B4-BE49-F238E27FC236}">
                <a16:creationId xmlns:a16="http://schemas.microsoft.com/office/drawing/2014/main" id="{D8C03EA4-3F2F-4F98-8D9E-F74A4EA73D1C}"/>
              </a:ext>
            </a:extLst>
          </p:cNvPr>
          <p:cNvSpPr>
            <a:spLocks noGrp="1"/>
          </p:cNvSpPr>
          <p:nvPr>
            <p:ph type="ftr" sz="quarter" idx="11"/>
          </p:nvPr>
        </p:nvSpPr>
        <p:spPr>
          <a:xfrm>
            <a:off x="1637716" y="6646985"/>
            <a:ext cx="9144259" cy="228600"/>
          </a:xfrm>
        </p:spPr>
        <p:txBody>
          <a:bodyPr/>
          <a:lstStyle/>
          <a:p>
            <a:r>
              <a:rPr lang="pt-BR" dirty="0" err="1"/>
              <a:t>Mozambique</a:t>
            </a:r>
            <a:r>
              <a:rPr lang="pt-BR" dirty="0"/>
              <a:t> </a:t>
            </a:r>
            <a:r>
              <a:rPr lang="pt-BR" dirty="0" err="1" smtClean="0"/>
              <a:t>Bioethanol</a:t>
            </a:r>
            <a:r>
              <a:rPr lang="pt-BR" dirty="0" smtClean="0"/>
              <a:t>  </a:t>
            </a:r>
            <a:r>
              <a:rPr lang="pt-BR" dirty="0"/>
              <a:t>workshop</a:t>
            </a:r>
          </a:p>
        </p:txBody>
      </p:sp>
      <p:sp>
        <p:nvSpPr>
          <p:cNvPr id="3" name="Rectangle 2">
            <a:extLst>
              <a:ext uri="{FF2B5EF4-FFF2-40B4-BE49-F238E27FC236}">
                <a16:creationId xmlns:a16="http://schemas.microsoft.com/office/drawing/2014/main" id="{C0DCC7FD-BC84-3C77-903A-6308503AD004}"/>
              </a:ext>
            </a:extLst>
          </p:cNvPr>
          <p:cNvSpPr/>
          <p:nvPr/>
        </p:nvSpPr>
        <p:spPr>
          <a:xfrm>
            <a:off x="3275045" y="709127"/>
            <a:ext cx="6307494" cy="793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New Roman" panose="02020603050405020304" pitchFamily="18" charset="0"/>
                <a:cs typeface="Times New Roman" panose="02020603050405020304" pitchFamily="18" charset="0"/>
              </a:rPr>
              <a:t>AGENDA</a:t>
            </a:r>
          </a:p>
        </p:txBody>
      </p:sp>
    </p:spTree>
    <p:extLst>
      <p:ext uri="{BB962C8B-B14F-4D97-AF65-F5344CB8AC3E}">
        <p14:creationId xmlns:p14="http://schemas.microsoft.com/office/powerpoint/2010/main" val="26525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176CB8-1D45-4D02-BCFB-62017979E3C0}"/>
              </a:ext>
            </a:extLst>
          </p:cNvPr>
          <p:cNvSpPr/>
          <p:nvPr/>
        </p:nvSpPr>
        <p:spPr>
          <a:xfrm>
            <a:off x="2051923" y="44473"/>
            <a:ext cx="9973026" cy="1496715"/>
          </a:xfrm>
          <a:prstGeom prst="rect">
            <a:avLst/>
          </a:prstGeom>
          <a:solidFill>
            <a:schemeClr val="accent1"/>
          </a:solid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3" name="Content Placeholder 2"/>
          <p:cNvSpPr>
            <a:spLocks noGrp="1"/>
          </p:cNvSpPr>
          <p:nvPr>
            <p:ph idx="1"/>
          </p:nvPr>
        </p:nvSpPr>
        <p:spPr>
          <a:xfrm>
            <a:off x="47625" y="1970442"/>
            <a:ext cx="12030075" cy="4620682"/>
          </a:xfrm>
        </p:spPr>
        <p:txBody>
          <a:bodyPr>
            <a:normAutofit fontScale="92500"/>
          </a:bodyPr>
          <a:lstStyle/>
          <a:p>
            <a:pPr>
              <a:lnSpc>
                <a:spcPct val="150000"/>
              </a:lnSpc>
            </a:pPr>
            <a:r>
              <a:rPr lang="en-US" dirty="0"/>
              <a:t>Mozambique is uniquely placed to become a major supplier to such a market given its biophysical characteristics, significantly </a:t>
            </a:r>
            <a:r>
              <a:rPr lang="en-US" dirty="0" smtClean="0"/>
              <a:t>underutilized </a:t>
            </a:r>
            <a:r>
              <a:rPr lang="en-US" dirty="0"/>
              <a:t>agriculture potential, well-developed sugar production sector and own blending mandates (Resolution No. </a:t>
            </a:r>
            <a:r>
              <a:rPr lang="en-US" dirty="0" smtClean="0"/>
              <a:t>22/2009); </a:t>
            </a:r>
          </a:p>
          <a:p>
            <a:pPr>
              <a:lnSpc>
                <a:spcPct val="150000"/>
              </a:lnSpc>
            </a:pPr>
            <a:r>
              <a:rPr lang="en-US" dirty="0" smtClean="0"/>
              <a:t>When </a:t>
            </a:r>
            <a:r>
              <a:rPr lang="en-US" dirty="0"/>
              <a:t>studying the potential for biofuel production in </a:t>
            </a:r>
            <a:r>
              <a:rPr lang="en-US" dirty="0" smtClean="0"/>
              <a:t>Mozambique</a:t>
            </a:r>
            <a:r>
              <a:rPr lang="en-US" dirty="0"/>
              <a:t>, </a:t>
            </a:r>
            <a:r>
              <a:rPr lang="en-US" dirty="0" smtClean="0"/>
              <a:t>social</a:t>
            </a:r>
            <a:r>
              <a:rPr lang="en-US" dirty="0"/>
              <a:t>, economic and legal factors </a:t>
            </a:r>
            <a:r>
              <a:rPr lang="en-US" dirty="0" smtClean="0"/>
              <a:t>have </a:t>
            </a:r>
            <a:r>
              <a:rPr lang="en-US" dirty="0"/>
              <a:t>to </a:t>
            </a:r>
            <a:r>
              <a:rPr lang="en-US" dirty="0" smtClean="0"/>
              <a:t>be taken </a:t>
            </a:r>
            <a:r>
              <a:rPr lang="en-US" dirty="0"/>
              <a:t>into </a:t>
            </a:r>
            <a:r>
              <a:rPr lang="en-US" dirty="0" smtClean="0"/>
              <a:t>consideration to understand in which </a:t>
            </a:r>
            <a:r>
              <a:rPr lang="en-US" dirty="0"/>
              <a:t>extent </a:t>
            </a:r>
            <a:r>
              <a:rPr lang="en-US" dirty="0" smtClean="0"/>
              <a:t>the </a:t>
            </a:r>
            <a:r>
              <a:rPr lang="en-US" dirty="0"/>
              <a:t>reality matches the suggested </a:t>
            </a:r>
            <a:r>
              <a:rPr lang="en-US" dirty="0" smtClean="0"/>
              <a:t>potential;</a:t>
            </a:r>
          </a:p>
          <a:p>
            <a:pPr>
              <a:lnSpc>
                <a:spcPct val="150000"/>
              </a:lnSpc>
            </a:pPr>
            <a:r>
              <a:rPr lang="en-US" dirty="0" smtClean="0"/>
              <a:t>The </a:t>
            </a:r>
            <a:r>
              <a:rPr lang="en-US" dirty="0"/>
              <a:t>introduction of </a:t>
            </a:r>
            <a:r>
              <a:rPr lang="en-US" dirty="0" smtClean="0"/>
              <a:t>this </a:t>
            </a:r>
            <a:r>
              <a:rPr lang="en-US" dirty="0"/>
              <a:t>new industry creates a demand for bioethanol crops, which </a:t>
            </a:r>
            <a:r>
              <a:rPr lang="en-US" dirty="0" smtClean="0"/>
              <a:t>can be </a:t>
            </a:r>
            <a:r>
              <a:rPr lang="en-US" dirty="0"/>
              <a:t>supplied by the local </a:t>
            </a:r>
            <a:r>
              <a:rPr lang="en-US" dirty="0" smtClean="0"/>
              <a:t>market;</a:t>
            </a:r>
          </a:p>
          <a:p>
            <a:pPr>
              <a:lnSpc>
                <a:spcPct val="150000"/>
              </a:lnSpc>
            </a:pPr>
            <a:r>
              <a:rPr lang="en-US" dirty="0"/>
              <a:t>Feedstock crops are the largest input into the ethanol production process (~58% of costs</a:t>
            </a:r>
            <a:r>
              <a:rPr lang="en-US" dirty="0" smtClean="0"/>
              <a:t>).</a:t>
            </a:r>
          </a:p>
          <a:p>
            <a:pPr>
              <a:lnSpc>
                <a:spcPct val="150000"/>
              </a:lnSpc>
            </a:pPr>
            <a:endParaRPr lang="pt-PT" dirty="0"/>
          </a:p>
        </p:txBody>
      </p:sp>
      <p:sp>
        <p:nvSpPr>
          <p:cNvPr id="4" name="Date Placeholder 3"/>
          <p:cNvSpPr>
            <a:spLocks noGrp="1"/>
          </p:cNvSpPr>
          <p:nvPr>
            <p:ph type="dt" sz="half" idx="4294967295"/>
          </p:nvPr>
        </p:nvSpPr>
        <p:spPr/>
        <p:txBody>
          <a:bodyPr/>
          <a:lstStyle/>
          <a:p>
            <a:r>
              <a:rPr lang="en-GB" dirty="0" smtClean="0"/>
              <a:t>2023</a:t>
            </a:r>
          </a:p>
        </p:txBody>
      </p:sp>
      <p:sp>
        <p:nvSpPr>
          <p:cNvPr id="5" name="Footer Placeholder 4"/>
          <p:cNvSpPr>
            <a:spLocks noGrp="1"/>
          </p:cNvSpPr>
          <p:nvPr>
            <p:ph type="ftr" sz="quarter" idx="11"/>
          </p:nvPr>
        </p:nvSpPr>
        <p:spPr/>
        <p:txBody>
          <a:bodyPr/>
          <a:lstStyle/>
          <a:p>
            <a:r>
              <a:rPr lang="en-US" dirty="0" smtClean="0"/>
              <a:t>1. Biofuel Development in Mozambique</a:t>
            </a:r>
            <a:endParaRPr lang="pt-PT" dirty="0"/>
          </a:p>
        </p:txBody>
      </p:sp>
      <p:sp>
        <p:nvSpPr>
          <p:cNvPr id="6" name="Slide Number Placeholder 5"/>
          <p:cNvSpPr>
            <a:spLocks noGrp="1"/>
          </p:cNvSpPr>
          <p:nvPr>
            <p:ph type="sldNum" sz="quarter" idx="12"/>
          </p:nvPr>
        </p:nvSpPr>
        <p:spPr/>
        <p:txBody>
          <a:bodyPr/>
          <a:lstStyle/>
          <a:p>
            <a:fld id="{9CD8D479-8942-46E8-A226-A4E01F7A105C}" type="slidenum">
              <a:rPr lang="pt-PT" smtClean="0"/>
              <a:t>20</a:t>
            </a:fld>
            <a:endParaRPr lang="pt-PT"/>
          </a:p>
        </p:txBody>
      </p:sp>
      <p:sp>
        <p:nvSpPr>
          <p:cNvPr id="10" name="Content Placeholder 9">
            <a:extLst>
              <a:ext uri="{FF2B5EF4-FFF2-40B4-BE49-F238E27FC236}">
                <a16:creationId xmlns:a16="http://schemas.microsoft.com/office/drawing/2014/main" id="{8C576A20-A460-0E75-B62C-242DFAD87A33}"/>
              </a:ext>
            </a:extLst>
          </p:cNvPr>
          <p:cNvSpPr txBox="1">
            <a:spLocks/>
          </p:cNvSpPr>
          <p:nvPr/>
        </p:nvSpPr>
        <p:spPr>
          <a:xfrm>
            <a:off x="2039816" y="530371"/>
            <a:ext cx="8856457" cy="735722"/>
          </a:xfrm>
          <a:prstGeom prst="rect">
            <a:avLst/>
          </a:prstGeom>
        </p:spPr>
        <p:txBody>
          <a:bodyPr>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800" b="1" dirty="0" smtClean="0">
                <a:solidFill>
                  <a:schemeClr val="bg1"/>
                </a:solidFill>
                <a:latin typeface="Times New Roman" panose="02020603050405020304" pitchFamily="18" charset="0"/>
                <a:cs typeface="Times New Roman" panose="02020603050405020304" pitchFamily="18" charset="0"/>
              </a:rPr>
              <a:t>FINAL CONSIDERATIONS</a:t>
            </a:r>
            <a:endParaRPr lang="en-GB"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1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15" y="1751991"/>
            <a:ext cx="11928234" cy="4830345"/>
          </a:xfrm>
        </p:spPr>
        <p:txBody>
          <a:bodyPr>
            <a:normAutofit fontScale="92500" lnSpcReduction="10000"/>
          </a:bodyPr>
          <a:lstStyle/>
          <a:p>
            <a:pPr>
              <a:lnSpc>
                <a:spcPct val="150000"/>
              </a:lnSpc>
            </a:pPr>
            <a:r>
              <a:rPr lang="en-US" dirty="0" smtClean="0"/>
              <a:t>The </a:t>
            </a:r>
            <a:r>
              <a:rPr lang="en-US" dirty="0"/>
              <a:t>blending mandates announced in South Africa (</a:t>
            </a:r>
            <a:r>
              <a:rPr lang="pt-PT" dirty="0"/>
              <a:t>2 </a:t>
            </a:r>
            <a:r>
              <a:rPr lang="pt-PT" dirty="0" err="1"/>
              <a:t>and</a:t>
            </a:r>
            <a:r>
              <a:rPr lang="pt-PT" dirty="0"/>
              <a:t> 10% </a:t>
            </a:r>
            <a:r>
              <a:rPr lang="pt-PT" dirty="0" err="1"/>
              <a:t>bioethanol</a:t>
            </a:r>
            <a:r>
              <a:rPr lang="pt-PT" dirty="0"/>
              <a:t> </a:t>
            </a:r>
            <a:r>
              <a:rPr lang="pt-PT" dirty="0" err="1"/>
              <a:t>until</a:t>
            </a:r>
            <a:r>
              <a:rPr lang="pt-PT" dirty="0"/>
              <a:t> </a:t>
            </a:r>
            <a:r>
              <a:rPr lang="en-US" dirty="0"/>
              <a:t>2025) provide a key anchor market for biofuels in the SADC and Southern African region (</a:t>
            </a:r>
            <a:r>
              <a:rPr lang="pt-PT" dirty="0"/>
              <a:t>1400 </a:t>
            </a:r>
            <a:r>
              <a:rPr lang="pt-PT" dirty="0" err="1"/>
              <a:t>million</a:t>
            </a:r>
            <a:r>
              <a:rPr lang="pt-PT" dirty="0"/>
              <a:t> </a:t>
            </a:r>
            <a:r>
              <a:rPr lang="pt-PT" dirty="0" err="1"/>
              <a:t>litres</a:t>
            </a:r>
            <a:r>
              <a:rPr lang="pt-PT" dirty="0"/>
              <a:t> per </a:t>
            </a:r>
            <a:r>
              <a:rPr lang="pt-PT" dirty="0" err="1"/>
              <a:t>annum</a:t>
            </a:r>
            <a:r>
              <a:rPr lang="pt-PT" dirty="0"/>
              <a:t>)</a:t>
            </a:r>
            <a:r>
              <a:rPr lang="en-US" dirty="0" smtClean="0"/>
              <a:t>;</a:t>
            </a:r>
            <a:endParaRPr lang="en-US" sz="1000" dirty="0"/>
          </a:p>
          <a:p>
            <a:pPr>
              <a:lnSpc>
                <a:spcPct val="150000"/>
              </a:lnSpc>
            </a:pPr>
            <a:r>
              <a:rPr lang="en-US" dirty="0"/>
              <a:t>Coupling bioethanol production with biomass cogeneration provides additional economic </a:t>
            </a:r>
            <a:r>
              <a:rPr lang="en-US" dirty="0" smtClean="0"/>
              <a:t>opportunities </a:t>
            </a:r>
            <a:r>
              <a:rPr lang="en-US" dirty="0"/>
              <a:t>can assist in energy security and reduce deforestation (cooking ethanol</a:t>
            </a:r>
            <a:r>
              <a:rPr lang="en-US" dirty="0" smtClean="0"/>
              <a:t>).</a:t>
            </a:r>
          </a:p>
          <a:p>
            <a:pPr>
              <a:lnSpc>
                <a:spcPct val="150000"/>
              </a:lnSpc>
            </a:pPr>
            <a:r>
              <a:rPr lang="en-US" dirty="0" smtClean="0"/>
              <a:t>For the success of this initiative, the </a:t>
            </a:r>
            <a:r>
              <a:rPr lang="en-US" dirty="0"/>
              <a:t>access to land for </a:t>
            </a:r>
            <a:r>
              <a:rPr lang="en-US" dirty="0" smtClean="0"/>
              <a:t>production must be efficient;</a:t>
            </a:r>
          </a:p>
          <a:p>
            <a:pPr>
              <a:lnSpc>
                <a:spcPct val="150000"/>
              </a:lnSpc>
            </a:pPr>
            <a:r>
              <a:rPr lang="en-US" dirty="0" smtClean="0"/>
              <a:t>The </a:t>
            </a:r>
            <a:r>
              <a:rPr lang="en-US" dirty="0"/>
              <a:t>purchase of bioethanol feedstock crops should be </a:t>
            </a:r>
            <a:r>
              <a:rPr lang="en-US" dirty="0" smtClean="0"/>
              <a:t>guaranteed;</a:t>
            </a:r>
          </a:p>
          <a:p>
            <a:pPr>
              <a:lnSpc>
                <a:spcPct val="150000"/>
              </a:lnSpc>
            </a:pPr>
            <a:r>
              <a:rPr lang="en-US" dirty="0" smtClean="0"/>
              <a:t>Provide </a:t>
            </a:r>
            <a:r>
              <a:rPr lang="en-US" dirty="0"/>
              <a:t>a more in-depth analysis of </a:t>
            </a:r>
            <a:r>
              <a:rPr lang="en-US" dirty="0" smtClean="0"/>
              <a:t>the environmental, legal </a:t>
            </a:r>
            <a:r>
              <a:rPr lang="en-US" dirty="0"/>
              <a:t>and social considerations of biofuels expansion in </a:t>
            </a:r>
            <a:r>
              <a:rPr lang="en-US" dirty="0" smtClean="0"/>
              <a:t>Mozambique, </a:t>
            </a:r>
            <a:r>
              <a:rPr lang="en-US" dirty="0" err="1" smtClean="0"/>
              <a:t>speccialy</a:t>
            </a:r>
            <a:r>
              <a:rPr lang="en-US" dirty="0" smtClean="0"/>
              <a:t> in </a:t>
            </a:r>
            <a:r>
              <a:rPr lang="pt-PT" dirty="0" err="1"/>
              <a:t>microeconomic</a:t>
            </a:r>
            <a:r>
              <a:rPr lang="pt-PT" dirty="0"/>
              <a:t> </a:t>
            </a:r>
            <a:r>
              <a:rPr lang="pt-PT" dirty="0" err="1" smtClean="0"/>
              <a:t>level</a:t>
            </a:r>
            <a:r>
              <a:rPr lang="pt-PT" dirty="0" smtClean="0"/>
              <a:t>;</a:t>
            </a:r>
            <a:endParaRPr lang="en-US" dirty="0" smtClean="0"/>
          </a:p>
          <a:p>
            <a:pPr>
              <a:lnSpc>
                <a:spcPct val="150000"/>
              </a:lnSpc>
            </a:pPr>
            <a:r>
              <a:rPr lang="en-US" dirty="0" smtClean="0"/>
              <a:t>The </a:t>
            </a:r>
            <a:r>
              <a:rPr lang="en-US" dirty="0"/>
              <a:t>vulnerability of the sector due to climatic </a:t>
            </a:r>
            <a:r>
              <a:rPr lang="en-US" dirty="0" smtClean="0"/>
              <a:t>changes should be </a:t>
            </a:r>
            <a:r>
              <a:rPr lang="en-US" dirty="0" smtClean="0"/>
              <a:t>evaluated.</a:t>
            </a:r>
            <a:endParaRPr lang="en-US" dirty="0"/>
          </a:p>
        </p:txBody>
      </p:sp>
      <p:sp>
        <p:nvSpPr>
          <p:cNvPr id="4" name="Footer Placeholder 3"/>
          <p:cNvSpPr>
            <a:spLocks noGrp="1"/>
          </p:cNvSpPr>
          <p:nvPr>
            <p:ph type="ftr" sz="quarter" idx="11"/>
          </p:nvPr>
        </p:nvSpPr>
        <p:spPr/>
        <p:txBody>
          <a:bodyPr/>
          <a:lstStyle/>
          <a:p>
            <a:r>
              <a:rPr lang="pt-PT" smtClean="0"/>
              <a:t>Footer text here</a:t>
            </a:r>
            <a:endParaRPr lang="pt-PT"/>
          </a:p>
        </p:txBody>
      </p:sp>
      <p:sp>
        <p:nvSpPr>
          <p:cNvPr id="5" name="Slide Number Placeholder 4"/>
          <p:cNvSpPr>
            <a:spLocks noGrp="1"/>
          </p:cNvSpPr>
          <p:nvPr>
            <p:ph type="sldNum" sz="quarter" idx="12"/>
          </p:nvPr>
        </p:nvSpPr>
        <p:spPr/>
        <p:txBody>
          <a:bodyPr/>
          <a:lstStyle/>
          <a:p>
            <a:fld id="{9CD8D479-8942-46E8-A226-A4E01F7A105C}" type="slidenum">
              <a:rPr lang="pt-PT" smtClean="0"/>
              <a:t>21</a:t>
            </a:fld>
            <a:endParaRPr lang="pt-PT"/>
          </a:p>
        </p:txBody>
      </p:sp>
      <p:sp>
        <p:nvSpPr>
          <p:cNvPr id="6" name="Rectangle 5">
            <a:extLst>
              <a:ext uri="{FF2B5EF4-FFF2-40B4-BE49-F238E27FC236}">
                <a16:creationId xmlns:a16="http://schemas.microsoft.com/office/drawing/2014/main" id="{E2176CB8-1D45-4D02-BCFB-62017979E3C0}"/>
              </a:ext>
            </a:extLst>
          </p:cNvPr>
          <p:cNvSpPr/>
          <p:nvPr/>
        </p:nvSpPr>
        <p:spPr>
          <a:xfrm>
            <a:off x="2051923" y="44473"/>
            <a:ext cx="9973026" cy="1496715"/>
          </a:xfrm>
          <a:prstGeom prst="rect">
            <a:avLst/>
          </a:prstGeom>
          <a:solidFill>
            <a:schemeClr val="accent1"/>
          </a:solid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sp>
      <p:sp>
        <p:nvSpPr>
          <p:cNvPr id="7" name="Content Placeholder 9">
            <a:extLst>
              <a:ext uri="{FF2B5EF4-FFF2-40B4-BE49-F238E27FC236}">
                <a16:creationId xmlns:a16="http://schemas.microsoft.com/office/drawing/2014/main" id="{8C576A20-A460-0E75-B62C-242DFAD87A33}"/>
              </a:ext>
            </a:extLst>
          </p:cNvPr>
          <p:cNvSpPr txBox="1">
            <a:spLocks/>
          </p:cNvSpPr>
          <p:nvPr/>
        </p:nvSpPr>
        <p:spPr>
          <a:xfrm>
            <a:off x="2039816" y="530371"/>
            <a:ext cx="8856457" cy="735722"/>
          </a:xfrm>
          <a:prstGeom prst="rect">
            <a:avLst/>
          </a:prstGeom>
        </p:spPr>
        <p:txBody>
          <a:bodyPr>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ctr">
              <a:buNone/>
            </a:pPr>
            <a:r>
              <a:rPr lang="en-US" sz="2800" b="1" dirty="0" smtClean="0">
                <a:solidFill>
                  <a:schemeClr val="bg1"/>
                </a:solidFill>
                <a:latin typeface="Times New Roman" panose="02020603050405020304" pitchFamily="18" charset="0"/>
                <a:cs typeface="Times New Roman" panose="02020603050405020304" pitchFamily="18" charset="0"/>
              </a:rPr>
              <a:t>FINAL CONSIDERATIONS</a:t>
            </a:r>
            <a:endParaRPr lang="en-GB" sz="2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79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2A2D8C63-4C7D-4DB3-859C-073A6A5A6B3D}"/>
              </a:ext>
            </a:extLst>
          </p:cNvPr>
          <p:cNvSpPr>
            <a:spLocks noGrp="1"/>
          </p:cNvSpPr>
          <p:nvPr>
            <p:ph type="subTitle" idx="1"/>
          </p:nvPr>
        </p:nvSpPr>
        <p:spPr/>
        <p:txBody>
          <a:bodyPr>
            <a:normAutofit fontScale="85000" lnSpcReduction="20000"/>
          </a:bodyPr>
          <a:lstStyle/>
          <a:p>
            <a:pPr algn="ctr"/>
            <a:endParaRPr lang="pt-BR" b="1" dirty="0"/>
          </a:p>
          <a:p>
            <a:pPr algn="ctr"/>
            <a:r>
              <a:rPr lang="pt-BR" b="1" dirty="0"/>
              <a:t>www.greenlight-africa.com </a:t>
            </a:r>
          </a:p>
          <a:p>
            <a:pPr algn="ctr"/>
            <a:endParaRPr lang="pt-BR" dirty="0"/>
          </a:p>
          <a:p>
            <a:pPr algn="ctr"/>
            <a:r>
              <a:rPr lang="pt-BR" dirty="0"/>
              <a:t>mail@greenlight-africa.com </a:t>
            </a:r>
          </a:p>
          <a:p>
            <a:pPr algn="ctr"/>
            <a:endParaRPr lang="pt-BR" dirty="0"/>
          </a:p>
          <a:p>
            <a:pPr algn="ctr"/>
            <a:r>
              <a:rPr lang="pt-BR" b="1" dirty="0"/>
              <a:t>Tel.: </a:t>
            </a:r>
            <a:r>
              <a:rPr lang="pt-BR" dirty="0"/>
              <a:t>+258 843048334</a:t>
            </a:r>
          </a:p>
          <a:p>
            <a:pPr algn="ctr"/>
            <a:endParaRPr lang="pt-BR" dirty="0"/>
          </a:p>
          <a:p>
            <a:pPr algn="ctr"/>
            <a:r>
              <a:rPr lang="pt-BR" b="1" dirty="0"/>
              <a:t>Localização:</a:t>
            </a:r>
          </a:p>
          <a:p>
            <a:pPr algn="ctr"/>
            <a:r>
              <a:rPr lang="pt-BR" dirty="0"/>
              <a:t>Rua de Jose </a:t>
            </a:r>
            <a:r>
              <a:rPr lang="pt-BR" dirty="0" err="1"/>
              <a:t>Macamo</a:t>
            </a:r>
            <a:r>
              <a:rPr lang="pt-BR" dirty="0"/>
              <a:t> 285</a:t>
            </a:r>
          </a:p>
          <a:p>
            <a:pPr algn="ctr"/>
            <a:r>
              <a:rPr lang="pt-BR" dirty="0"/>
              <a:t>Bairro da Polana, Maputo, Moçambique</a:t>
            </a:r>
          </a:p>
          <a:p>
            <a:pPr algn="ctr"/>
            <a:endParaRPr lang="en-GB" dirty="0"/>
          </a:p>
        </p:txBody>
      </p:sp>
    </p:spTree>
    <p:extLst>
      <p:ext uri="{BB962C8B-B14F-4D97-AF65-F5344CB8AC3E}">
        <p14:creationId xmlns:p14="http://schemas.microsoft.com/office/powerpoint/2010/main" val="1548792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7B4BE8-C5CC-4F5E-AE61-7298BE3FCC38}"/>
              </a:ext>
            </a:extLst>
          </p:cNvPr>
          <p:cNvSpPr>
            <a:spLocks noGrp="1"/>
          </p:cNvSpPr>
          <p:nvPr>
            <p:ph type="sldNum" sz="quarter" idx="12"/>
          </p:nvPr>
        </p:nvSpPr>
        <p:spPr/>
        <p:txBody>
          <a:bodyPr/>
          <a:lstStyle/>
          <a:p>
            <a:fld id="{9CD8D479-8942-46E8-A226-A4E01F7A105C}" type="slidenum">
              <a:rPr lang="en-GB" smtClean="0"/>
              <a:t>3</a:t>
            </a:fld>
            <a:endParaRPr lang="en-GB"/>
          </a:p>
        </p:txBody>
      </p:sp>
      <p:sp>
        <p:nvSpPr>
          <p:cNvPr id="8" name="Rectangle 7">
            <a:extLst>
              <a:ext uri="{FF2B5EF4-FFF2-40B4-BE49-F238E27FC236}">
                <a16:creationId xmlns:a16="http://schemas.microsoft.com/office/drawing/2014/main" id="{E2176CB8-1D45-4D02-BCFB-62017979E3C0}"/>
              </a:ext>
            </a:extLst>
          </p:cNvPr>
          <p:cNvSpPr/>
          <p:nvPr/>
        </p:nvSpPr>
        <p:spPr>
          <a:xfrm>
            <a:off x="0" y="3023844"/>
            <a:ext cx="12192000" cy="1496715"/>
          </a:xfrm>
          <a:prstGeom prst="rect">
            <a:avLst/>
          </a:prstGeom>
          <a:solidFill>
            <a:schemeClr val="accent1"/>
          </a:solidFill>
          <a:ln>
            <a:no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a:lstStyle/>
          <a:p>
            <a:endParaRPr lang="en-US"/>
          </a:p>
        </p:txBody>
      </p:sp>
      <p:sp>
        <p:nvSpPr>
          <p:cNvPr id="10" name="Content Placeholder 9">
            <a:extLst>
              <a:ext uri="{FF2B5EF4-FFF2-40B4-BE49-F238E27FC236}">
                <a16:creationId xmlns:a16="http://schemas.microsoft.com/office/drawing/2014/main" id="{056DF5D4-C770-48D0-869C-B503F3E84731}"/>
              </a:ext>
            </a:extLst>
          </p:cNvPr>
          <p:cNvSpPr txBox="1">
            <a:spLocks/>
          </p:cNvSpPr>
          <p:nvPr/>
        </p:nvSpPr>
        <p:spPr>
          <a:xfrm>
            <a:off x="-71718" y="3892684"/>
            <a:ext cx="11690708" cy="1255749"/>
          </a:xfrm>
          <a:prstGeom prst="rect">
            <a:avLst/>
          </a:prstGeom>
        </p:spPr>
        <p:txBody>
          <a:bodyPr>
            <a:noAutofit/>
          </a:bodyPr>
          <a:lst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a:lstStyle>
          <a:p>
            <a:pPr marL="0" indent="0" algn="just">
              <a:buNone/>
            </a:pPr>
            <a:r>
              <a:rPr lang="en-GB" sz="3200" b="1" dirty="0">
                <a:solidFill>
                  <a:schemeClr val="bg1"/>
                </a:solidFill>
                <a:latin typeface="Times New Roman" panose="02020603050405020304" pitchFamily="18" charset="0"/>
                <a:cs typeface="Times New Roman" panose="02020603050405020304" pitchFamily="18" charset="0"/>
              </a:rPr>
              <a:t>BIOFUEL COUNTRY CONTEXT &amp; KEY LEARNINGS</a:t>
            </a:r>
          </a:p>
        </p:txBody>
      </p:sp>
      <p:sp>
        <p:nvSpPr>
          <p:cNvPr id="14" name="Footer Placeholder 4">
            <a:extLst>
              <a:ext uri="{FF2B5EF4-FFF2-40B4-BE49-F238E27FC236}">
                <a16:creationId xmlns:a16="http://schemas.microsoft.com/office/drawing/2014/main" id="{D8C03EA4-3F2F-4F98-8D9E-F74A4EA73D1C}"/>
              </a:ext>
            </a:extLst>
          </p:cNvPr>
          <p:cNvSpPr>
            <a:spLocks noGrp="1"/>
          </p:cNvSpPr>
          <p:nvPr>
            <p:ph type="ftr" sz="quarter" idx="11"/>
          </p:nvPr>
        </p:nvSpPr>
        <p:spPr/>
        <p:txBody>
          <a:bodyPr/>
          <a:lstStyle/>
          <a:p>
            <a:r>
              <a:rPr lang="en-GB" sz="800" b="1" dirty="0">
                <a:latin typeface="Times New Roman" panose="02020603050405020304" pitchFamily="18" charset="0"/>
                <a:cs typeface="Times New Roman" panose="02020603050405020304" pitchFamily="18" charset="0"/>
              </a:rPr>
              <a:t>Mozambique </a:t>
            </a:r>
            <a:r>
              <a:rPr lang="pt-BR" dirty="0" err="1" smtClean="0"/>
              <a:t>Bioethanol</a:t>
            </a:r>
            <a:r>
              <a:rPr lang="en-GB" sz="800" b="1" dirty="0" smtClean="0">
                <a:latin typeface="Times New Roman" panose="02020603050405020304" pitchFamily="18" charset="0"/>
                <a:cs typeface="Times New Roman" panose="02020603050405020304" pitchFamily="18" charset="0"/>
              </a:rPr>
              <a:t>  </a:t>
            </a:r>
            <a:r>
              <a:rPr lang="en-GB" sz="800" b="1" dirty="0">
                <a:latin typeface="Times New Roman" panose="02020603050405020304" pitchFamily="18" charset="0"/>
                <a:cs typeface="Times New Roman" panose="02020603050405020304" pitchFamily="18" charset="0"/>
              </a:rPr>
              <a:t>workshop</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2360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smtClean="0"/>
              <a:t>Junho de 2017</a:t>
            </a:r>
            <a:endParaRPr lang="en-GB" dirty="0"/>
          </a:p>
        </p:txBody>
      </p:sp>
      <p:sp>
        <p:nvSpPr>
          <p:cNvPr id="3" name="Footer Placeholder 2"/>
          <p:cNvSpPr>
            <a:spLocks noGrp="1"/>
          </p:cNvSpPr>
          <p:nvPr>
            <p:ph type="ftr" sz="quarter" idx="11"/>
          </p:nvPr>
        </p:nvSpPr>
        <p:spPr/>
        <p:txBody>
          <a:bodyPr/>
          <a:lstStyle/>
          <a:p>
            <a:r>
              <a:rPr lang="pt-PT" smtClean="0"/>
              <a:t>Footer text here</a:t>
            </a:r>
            <a:endParaRPr lang="pt-PT"/>
          </a:p>
        </p:txBody>
      </p:sp>
      <p:sp>
        <p:nvSpPr>
          <p:cNvPr id="4" name="Slide Number Placeholder 3"/>
          <p:cNvSpPr>
            <a:spLocks noGrp="1"/>
          </p:cNvSpPr>
          <p:nvPr>
            <p:ph type="sldNum" sz="quarter" idx="12"/>
          </p:nvPr>
        </p:nvSpPr>
        <p:spPr/>
        <p:txBody>
          <a:bodyPr/>
          <a:lstStyle/>
          <a:p>
            <a:fld id="{9CD8D479-8942-46E8-A226-A4E01F7A105C}" type="slidenum">
              <a:rPr lang="pt-PT" smtClean="0"/>
              <a:t>4</a:t>
            </a:fld>
            <a:endParaRPr lang="pt-PT"/>
          </a:p>
        </p:txBody>
      </p:sp>
      <p:sp>
        <p:nvSpPr>
          <p:cNvPr id="5" name="Rectangle 4"/>
          <p:cNvSpPr/>
          <p:nvPr/>
        </p:nvSpPr>
        <p:spPr>
          <a:xfrm>
            <a:off x="43960" y="1283679"/>
            <a:ext cx="12054254" cy="5401479"/>
          </a:xfrm>
          <a:prstGeom prst="rect">
            <a:avLst/>
          </a:prstGeom>
        </p:spPr>
        <p:txBody>
          <a:bodyPr wrap="square">
            <a:spAutoFit/>
          </a:bodyPr>
          <a:lstStyle/>
          <a:p>
            <a:pPr marL="285750" indent="-285750" algn="just">
              <a:lnSpc>
                <a:spcPct val="150000"/>
              </a:lnSpc>
              <a:buFont typeface="Wingdings" panose="05000000000000000000" pitchFamily="2" charset="2"/>
              <a:buChar char="§"/>
            </a:pPr>
            <a:r>
              <a:rPr lang="en-US" sz="2000" dirty="0"/>
              <a:t>The uptake of biofuel related policies was initially driven by country strategies to reduce greenhouse gas emissions in the transport sector while securing a renewable and sustainable source of </a:t>
            </a:r>
            <a:r>
              <a:rPr lang="en-US" sz="2000" dirty="0" smtClean="0"/>
              <a:t>energy;</a:t>
            </a:r>
          </a:p>
          <a:p>
            <a:pPr marL="285750" indent="-285750" algn="just">
              <a:lnSpc>
                <a:spcPct val="150000"/>
              </a:lnSpc>
              <a:buFont typeface="Wingdings" panose="05000000000000000000" pitchFamily="2" charset="2"/>
              <a:buChar char="§"/>
            </a:pPr>
            <a:endParaRPr lang="en-US" sz="1000" dirty="0" smtClean="0"/>
          </a:p>
          <a:p>
            <a:pPr marL="285750" indent="-285750" algn="just">
              <a:lnSpc>
                <a:spcPct val="150000"/>
              </a:lnSpc>
              <a:buFont typeface="Wingdings" panose="05000000000000000000" pitchFamily="2" charset="2"/>
              <a:buChar char="§"/>
            </a:pPr>
            <a:r>
              <a:rPr lang="en-US" sz="2000" dirty="0"/>
              <a:t>For developing countries, the potential benefits of biofuels extend beyond this as biofuel production and </a:t>
            </a:r>
            <a:r>
              <a:rPr lang="en-US" sz="2000" dirty="0" smtClean="0"/>
              <a:t>consumption </a:t>
            </a:r>
            <a:r>
              <a:rPr lang="en-US" sz="2000" dirty="0"/>
              <a:t>to aid in economic and rural development by stimulating the agriculture sector while at the same time reducing country exposure to foreign shocks through energy </a:t>
            </a:r>
            <a:r>
              <a:rPr lang="en-US" sz="2000" dirty="0" smtClean="0"/>
              <a:t>imports;</a:t>
            </a:r>
          </a:p>
          <a:p>
            <a:pPr marL="285750" indent="-285750" algn="just">
              <a:lnSpc>
                <a:spcPct val="150000"/>
              </a:lnSpc>
              <a:buFont typeface="Wingdings" panose="05000000000000000000" pitchFamily="2" charset="2"/>
              <a:buChar char="§"/>
            </a:pPr>
            <a:endParaRPr lang="en-US" sz="1000" dirty="0"/>
          </a:p>
          <a:p>
            <a:pPr marL="285750" indent="-285750" algn="just">
              <a:lnSpc>
                <a:spcPct val="150000"/>
              </a:lnSpc>
              <a:buFont typeface="Wingdings" panose="05000000000000000000" pitchFamily="2" charset="2"/>
              <a:buChar char="§"/>
            </a:pPr>
            <a:r>
              <a:rPr lang="en-US" sz="2000" dirty="0" smtClean="0"/>
              <a:t>Mozambique </a:t>
            </a:r>
            <a:r>
              <a:rPr lang="en-US" sz="2000" dirty="0"/>
              <a:t>is one of the most promising African countries for producing biofuels and the national biofuel policy of 2009 identifies measures to incentivize biofuel </a:t>
            </a:r>
            <a:r>
              <a:rPr lang="en-US" sz="2000" dirty="0" smtClean="0"/>
              <a:t>production;</a:t>
            </a:r>
          </a:p>
          <a:p>
            <a:pPr marL="285750" indent="-285750" algn="just">
              <a:lnSpc>
                <a:spcPct val="150000"/>
              </a:lnSpc>
              <a:buFont typeface="Wingdings" panose="05000000000000000000" pitchFamily="2" charset="2"/>
              <a:buChar char="§"/>
            </a:pPr>
            <a:endParaRPr lang="en-US" sz="1000" dirty="0" smtClean="0"/>
          </a:p>
          <a:p>
            <a:pPr marL="285750" indent="-285750" algn="just">
              <a:lnSpc>
                <a:spcPct val="150000"/>
              </a:lnSpc>
              <a:buFont typeface="Wingdings" panose="05000000000000000000" pitchFamily="2" charset="2"/>
              <a:buChar char="§"/>
            </a:pPr>
            <a:r>
              <a:rPr lang="en-US" sz="2000" dirty="0" smtClean="0"/>
              <a:t>Demand </a:t>
            </a:r>
            <a:r>
              <a:rPr lang="en-US" sz="2000" dirty="0"/>
              <a:t>for biofuels in the Southern African Development Community is expected to increase over the next few years as 7 of its 15 member states have implemented or proposed the implementation of blending mandates by 2020. </a:t>
            </a:r>
            <a:endParaRPr lang="en-US" sz="2000" dirty="0" smtClean="0"/>
          </a:p>
        </p:txBody>
      </p:sp>
      <p:sp>
        <p:nvSpPr>
          <p:cNvPr id="7" name="Rectangle 6">
            <a:extLst>
              <a:ext uri="{FF2B5EF4-FFF2-40B4-BE49-F238E27FC236}">
                <a16:creationId xmlns:a16="http://schemas.microsoft.com/office/drawing/2014/main" id="{C0DCC7FD-BC84-3C77-903A-6308503AD004}"/>
              </a:ext>
            </a:extLst>
          </p:cNvPr>
          <p:cNvSpPr/>
          <p:nvPr/>
        </p:nvSpPr>
        <p:spPr>
          <a:xfrm>
            <a:off x="3275045" y="339854"/>
            <a:ext cx="6307494" cy="793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Times New Roman" panose="02020603050405020304" pitchFamily="18" charset="0"/>
                <a:cs typeface="Times New Roman" panose="02020603050405020304" pitchFamily="18" charset="0"/>
              </a:rPr>
              <a:t>INTRODUCTION</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85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A72A82E7-A6B6-4B37-83BB-7E22079B1DBA}"/>
              </a:ext>
            </a:extLst>
          </p:cNvPr>
          <p:cNvCxnSpPr>
            <a:cxnSpLocks/>
          </p:cNvCxnSpPr>
          <p:nvPr/>
        </p:nvCxnSpPr>
        <p:spPr>
          <a:xfrm>
            <a:off x="544749" y="972766"/>
            <a:ext cx="0" cy="5564221"/>
          </a:xfrm>
          <a:prstGeom prst="line">
            <a:avLst/>
          </a:prstGeom>
          <a:ln w="28575">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18699" y="336443"/>
            <a:ext cx="9371949" cy="474877"/>
          </a:xfrm>
        </p:spPr>
        <p:txBody>
          <a:bodyPr>
            <a:normAutofit fontScale="90000"/>
          </a:bodyPr>
          <a:lstStyle/>
          <a:p>
            <a:r>
              <a:rPr lang="en-US" sz="2600" b="1" dirty="0">
                <a:latin typeface="Times New Roman" panose="02020603050405020304" pitchFamily="18" charset="0"/>
                <a:cs typeface="Times New Roman" panose="02020603050405020304" pitchFamily="18" charset="0"/>
              </a:rPr>
              <a:t>I. BIOFUEL COUNTRY STORYLINE</a:t>
            </a:r>
          </a:p>
        </p:txBody>
      </p:sp>
      <p:sp>
        <p:nvSpPr>
          <p:cNvPr id="4" name="Footer Placeholder 3"/>
          <p:cNvSpPr>
            <a:spLocks noGrp="1"/>
          </p:cNvSpPr>
          <p:nvPr>
            <p:ph type="ftr" sz="quarter" idx="11"/>
          </p:nvPr>
        </p:nvSpPr>
        <p:spPr/>
        <p:txBody>
          <a:bodyPr/>
          <a:lstStyle/>
          <a:p>
            <a:r>
              <a:rPr lang="en-US" dirty="0"/>
              <a:t>Mozambique </a:t>
            </a:r>
            <a:r>
              <a:rPr lang="pt-BR" dirty="0" err="1" smtClean="0"/>
              <a:t>Bioethanol</a:t>
            </a:r>
            <a:r>
              <a:rPr lang="en-US" dirty="0" smtClean="0"/>
              <a:t>  </a:t>
            </a:r>
            <a:r>
              <a:rPr lang="en-US" dirty="0"/>
              <a:t>workshop</a:t>
            </a:r>
          </a:p>
        </p:txBody>
      </p:sp>
      <p:sp>
        <p:nvSpPr>
          <p:cNvPr id="5" name="Slide Number Placeholder 4"/>
          <p:cNvSpPr>
            <a:spLocks noGrp="1"/>
          </p:cNvSpPr>
          <p:nvPr>
            <p:ph type="sldNum" sz="quarter" idx="12"/>
          </p:nvPr>
        </p:nvSpPr>
        <p:spPr/>
        <p:txBody>
          <a:bodyPr/>
          <a:lstStyle/>
          <a:p>
            <a:fld id="{9CD8D479-8942-46E8-A226-A4E01F7A105C}" type="slidenum">
              <a:rPr lang="en-US" smtClean="0"/>
              <a:t>5</a:t>
            </a:fld>
            <a:endParaRPr lang="en-US"/>
          </a:p>
        </p:txBody>
      </p:sp>
      <p:sp>
        <p:nvSpPr>
          <p:cNvPr id="17" name="TextBox 16">
            <a:extLst>
              <a:ext uri="{FF2B5EF4-FFF2-40B4-BE49-F238E27FC236}">
                <a16:creationId xmlns:a16="http://schemas.microsoft.com/office/drawing/2014/main" id="{2A023497-DBFB-E77D-74E1-41605F391E62}"/>
              </a:ext>
            </a:extLst>
          </p:cNvPr>
          <p:cNvSpPr txBox="1"/>
          <p:nvPr/>
        </p:nvSpPr>
        <p:spPr>
          <a:xfrm>
            <a:off x="149865" y="5739837"/>
            <a:ext cx="678592" cy="584775"/>
          </a:xfrm>
          <a:prstGeom prst="rect">
            <a:avLst/>
          </a:prstGeom>
          <a:solidFill>
            <a:srgbClr val="EBF1DE"/>
          </a:solidFill>
          <a:ln w="28575">
            <a:solidFill>
              <a:schemeClr val="accent1"/>
            </a:solidFill>
          </a:ln>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2014- 2022</a:t>
            </a:r>
          </a:p>
        </p:txBody>
      </p:sp>
      <p:sp>
        <p:nvSpPr>
          <p:cNvPr id="54" name="TextBox 53">
            <a:extLst>
              <a:ext uri="{FF2B5EF4-FFF2-40B4-BE49-F238E27FC236}">
                <a16:creationId xmlns:a16="http://schemas.microsoft.com/office/drawing/2014/main" id="{E670E462-1D7A-A9FF-B180-750F59923AD7}"/>
              </a:ext>
            </a:extLst>
          </p:cNvPr>
          <p:cNvSpPr txBox="1"/>
          <p:nvPr/>
        </p:nvSpPr>
        <p:spPr>
          <a:xfrm>
            <a:off x="1024859" y="1052353"/>
            <a:ext cx="10961940" cy="646986"/>
          </a:xfrm>
          <a:prstGeom prst="roundRect">
            <a:avLst/>
          </a:prstGeom>
          <a:solidFill>
            <a:srgbClr val="EBF1DE"/>
          </a:solidFill>
          <a:ln w="19050">
            <a:solidFill>
              <a:srgbClr val="00B050"/>
            </a:solidFill>
          </a:ln>
        </p:spPr>
        <p:txBody>
          <a:bodyPr wrap="square">
            <a:spAutoFit/>
          </a:bodyPr>
          <a:lstStyle/>
          <a:p>
            <a:pPr algn="just"/>
            <a:r>
              <a:rPr lang="en-US" sz="1600" dirty="0">
                <a:latin typeface="Times New Roman" panose="02020603050405020304" pitchFamily="18" charset="0"/>
                <a:cs typeface="Times New Roman" panose="02020603050405020304" pitchFamily="18" charset="0"/>
              </a:rPr>
              <a:t>Mozambique’s President declares that the country should be a biofuels exporting country &amp; that wide scale plantations of Jatropha should take place in all unused land.</a:t>
            </a:r>
            <a:r>
              <a:rPr lang="en-US" sz="1600" dirty="0">
                <a:solidFill>
                  <a:schemeClr val="bg1"/>
                </a:solidFill>
                <a:latin typeface="Times New Roman" panose="02020603050405020304" pitchFamily="18" charset="0"/>
                <a:cs typeface="Times New Roman" panose="02020603050405020304" pitchFamily="18" charset="0"/>
              </a:rPr>
              <a:t>.</a:t>
            </a:r>
          </a:p>
        </p:txBody>
      </p:sp>
      <p:sp>
        <p:nvSpPr>
          <p:cNvPr id="56" name="TextBox 55">
            <a:extLst>
              <a:ext uri="{FF2B5EF4-FFF2-40B4-BE49-F238E27FC236}">
                <a16:creationId xmlns:a16="http://schemas.microsoft.com/office/drawing/2014/main" id="{BE330B0D-EC1C-7334-BE2D-637B6330FBF2}"/>
              </a:ext>
            </a:extLst>
          </p:cNvPr>
          <p:cNvSpPr txBox="1"/>
          <p:nvPr/>
        </p:nvSpPr>
        <p:spPr>
          <a:xfrm>
            <a:off x="1024860" y="2647151"/>
            <a:ext cx="10961940" cy="374571"/>
          </a:xfrm>
          <a:prstGeom prst="roundRect">
            <a:avLst/>
          </a:prstGeom>
          <a:solidFill>
            <a:srgbClr val="EBF1DE"/>
          </a:solidFill>
          <a:ln w="19050">
            <a:solidFill>
              <a:srgbClr val="00B050"/>
            </a:solidFill>
          </a:ln>
        </p:spPr>
        <p:txBody>
          <a:bodyPr wrap="square">
            <a:spAutoFit/>
          </a:bodyPr>
          <a:lstStyle>
            <a:defPPr>
              <a:defRPr lang="en-US"/>
            </a:defPPr>
            <a:lvl1pPr algn="just">
              <a:defRPr sz="1600"/>
            </a:lvl1pPr>
          </a:lstStyle>
          <a:p>
            <a:r>
              <a:rPr lang="en-US" dirty="0"/>
              <a:t> </a:t>
            </a:r>
            <a:r>
              <a:rPr lang="en-US" dirty="0">
                <a:latin typeface="Times New Roman" panose="02020603050405020304" pitchFamily="18" charset="0"/>
                <a:cs typeface="Times New Roman" panose="02020603050405020304" pitchFamily="18" charset="0"/>
              </a:rPr>
              <a:t>An inter-ministerial working group to accompanying developments of the biofuels sector was set up. </a:t>
            </a:r>
          </a:p>
        </p:txBody>
      </p:sp>
      <p:sp>
        <p:nvSpPr>
          <p:cNvPr id="58" name="TextBox 57">
            <a:extLst>
              <a:ext uri="{FF2B5EF4-FFF2-40B4-BE49-F238E27FC236}">
                <a16:creationId xmlns:a16="http://schemas.microsoft.com/office/drawing/2014/main" id="{2863422B-C478-B4EA-F3F2-A7D1432DC9FE}"/>
              </a:ext>
            </a:extLst>
          </p:cNvPr>
          <p:cNvSpPr txBox="1"/>
          <p:nvPr/>
        </p:nvSpPr>
        <p:spPr>
          <a:xfrm>
            <a:off x="1014005" y="1974342"/>
            <a:ext cx="10972794" cy="374571"/>
          </a:xfrm>
          <a:prstGeom prst="roundRect">
            <a:avLst/>
          </a:prstGeom>
          <a:solidFill>
            <a:srgbClr val="EBF1DE"/>
          </a:solidFill>
          <a:ln w="19050">
            <a:solidFill>
              <a:srgbClr val="00B050"/>
            </a:solidFill>
          </a:ln>
        </p:spPr>
        <p:txBody>
          <a:bodyPr wrap="square">
            <a:spAutoFit/>
          </a:bodyPr>
          <a:lstStyle>
            <a:defPPr>
              <a:defRPr lang="en-US"/>
            </a:defPPr>
            <a:lvl1pPr algn="just">
              <a:defRPr sz="1600"/>
            </a:lvl1pPr>
          </a:lstStyle>
          <a:p>
            <a:r>
              <a:rPr lang="en-US" dirty="0">
                <a:latin typeface="Times New Roman" panose="02020603050405020304" pitchFamily="18" charset="0"/>
                <a:cs typeface="Times New Roman" panose="02020603050405020304" pitchFamily="18" charset="0"/>
              </a:rPr>
              <a:t>Jatropha seeds were distributed on a wide scale. The farmers were encouraged to cultivate jatropha on marginal and unused lands. </a:t>
            </a:r>
          </a:p>
        </p:txBody>
      </p:sp>
      <p:sp>
        <p:nvSpPr>
          <p:cNvPr id="60" name="TextBox 59">
            <a:extLst>
              <a:ext uri="{FF2B5EF4-FFF2-40B4-BE49-F238E27FC236}">
                <a16:creationId xmlns:a16="http://schemas.microsoft.com/office/drawing/2014/main" id="{14B415C1-1B7E-E7F4-A303-EA98DFD5B7D8}"/>
              </a:ext>
            </a:extLst>
          </p:cNvPr>
          <p:cNvSpPr txBox="1"/>
          <p:nvPr/>
        </p:nvSpPr>
        <p:spPr>
          <a:xfrm>
            <a:off x="985349" y="3207536"/>
            <a:ext cx="11074932" cy="646986"/>
          </a:xfrm>
          <a:prstGeom prst="roundRect">
            <a:avLst/>
          </a:prstGeom>
          <a:solidFill>
            <a:srgbClr val="EBF1DE"/>
          </a:solidFill>
          <a:ln w="19050">
            <a:solidFill>
              <a:srgbClr val="00B050"/>
            </a:solidFill>
          </a:ln>
        </p:spPr>
        <p:txBody>
          <a:bodyPr wrap="square">
            <a:spAutoFit/>
          </a:bodyPr>
          <a:lstStyle>
            <a:defPPr>
              <a:defRPr lang="en-US"/>
            </a:defPPr>
            <a:lvl1pPr algn="just">
              <a:defRPr sz="1600"/>
            </a:lvl1pPr>
          </a:lstStyle>
          <a:p>
            <a:r>
              <a:rPr lang="en-US" dirty="0">
                <a:latin typeface="Times New Roman" panose="02020603050405020304" pitchFamily="18" charset="0"/>
                <a:cs typeface="Times New Roman" panose="02020603050405020304" pitchFamily="18" charset="0"/>
              </a:rPr>
              <a:t>Multiple activities in the sector. E.g.: Biofuels assessment by </a:t>
            </a:r>
            <a:r>
              <a:rPr lang="en-US" dirty="0" err="1">
                <a:latin typeface="Times New Roman" panose="02020603050405020304" pitchFamily="18" charset="0"/>
                <a:cs typeface="Times New Roman" panose="02020603050405020304" pitchFamily="18" charset="0"/>
              </a:rPr>
              <a:t>EconEnergy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Agro</a:t>
            </a:r>
            <a:r>
              <a:rPr lang="en-US" dirty="0">
                <a:latin typeface="Times New Roman" panose="02020603050405020304" pitchFamily="18" charset="0"/>
                <a:cs typeface="Times New Roman" panose="02020603050405020304" pitchFamily="18" charset="0"/>
              </a:rPr>
              <a:t>-ecological zooning 1 to 1.000.000 scale; Kick-off of development of the Mozambican sustainability criteria; Formal approval of the first Biofuels projects </a:t>
            </a:r>
            <a:r>
              <a:rPr lang="en-US" dirty="0" err="1">
                <a:latin typeface="Times New Roman" panose="02020603050405020304" pitchFamily="18" charset="0"/>
                <a:cs typeface="Times New Roman" panose="02020603050405020304" pitchFamily="18" charset="0"/>
              </a:rPr>
              <a:t>Procana</a:t>
            </a:r>
            <a:r>
              <a:rPr lang="en-US" dirty="0">
                <a:latin typeface="Times New Roman" panose="02020603050405020304" pitchFamily="18" charset="0"/>
                <a:cs typeface="Times New Roman" panose="02020603050405020304" pitchFamily="18" charset="0"/>
              </a:rPr>
              <a:t> &amp; Principle Energy</a:t>
            </a:r>
          </a:p>
        </p:txBody>
      </p:sp>
      <p:sp>
        <p:nvSpPr>
          <p:cNvPr id="27" name="TextBox 26">
            <a:extLst>
              <a:ext uri="{FF2B5EF4-FFF2-40B4-BE49-F238E27FC236}">
                <a16:creationId xmlns:a16="http://schemas.microsoft.com/office/drawing/2014/main" id="{233DA496-946D-DDF5-AE40-D69F8E4B499F}"/>
              </a:ext>
            </a:extLst>
          </p:cNvPr>
          <p:cNvSpPr txBox="1"/>
          <p:nvPr/>
        </p:nvSpPr>
        <p:spPr>
          <a:xfrm>
            <a:off x="984749" y="4036790"/>
            <a:ext cx="11002050" cy="374571"/>
          </a:xfrm>
          <a:prstGeom prst="roundRect">
            <a:avLst/>
          </a:prstGeom>
          <a:solidFill>
            <a:srgbClr val="EBF1DE"/>
          </a:solidFill>
          <a:ln w="19050">
            <a:solidFill>
              <a:srgbClr val="00B050"/>
            </a:solidFill>
          </a:ln>
        </p:spPr>
        <p:txBody>
          <a:bodyPr wrap="square">
            <a:spAutoFit/>
          </a:bodyPr>
          <a:lstStyle>
            <a:defPPr>
              <a:defRPr lang="en-US"/>
            </a:defPPr>
            <a:lvl1pPr algn="just">
              <a:defRPr sz="1600"/>
            </a:lvl1pPr>
          </a:lstStyle>
          <a:p>
            <a:r>
              <a:rPr lang="en-US" dirty="0">
                <a:latin typeface="Times New Roman" panose="02020603050405020304" pitchFamily="18" charset="0"/>
                <a:cs typeface="Times New Roman" panose="02020603050405020304" pitchFamily="18" charset="0"/>
              </a:rPr>
              <a:t>Mozambican Biofuels Strategy was approved - Resolution 22/2009 of 21 May. </a:t>
            </a:r>
          </a:p>
        </p:txBody>
      </p:sp>
      <p:sp>
        <p:nvSpPr>
          <p:cNvPr id="30" name="TextBox 29">
            <a:extLst>
              <a:ext uri="{FF2B5EF4-FFF2-40B4-BE49-F238E27FC236}">
                <a16:creationId xmlns:a16="http://schemas.microsoft.com/office/drawing/2014/main" id="{5103F9A3-A937-D64C-3513-357185951BF5}"/>
              </a:ext>
            </a:extLst>
          </p:cNvPr>
          <p:cNvSpPr txBox="1"/>
          <p:nvPr/>
        </p:nvSpPr>
        <p:spPr>
          <a:xfrm>
            <a:off x="996691" y="4593630"/>
            <a:ext cx="10990108" cy="374571"/>
          </a:xfrm>
          <a:prstGeom prst="roundRect">
            <a:avLst/>
          </a:prstGeom>
          <a:solidFill>
            <a:srgbClr val="EBF1DE"/>
          </a:solidFill>
          <a:ln w="19050">
            <a:solidFill>
              <a:srgbClr val="00B050"/>
            </a:solidFill>
          </a:ln>
        </p:spPr>
        <p:txBody>
          <a:bodyPr wrap="square">
            <a:spAutoFit/>
          </a:bodyPr>
          <a:lstStyle/>
          <a:p>
            <a:r>
              <a:rPr lang="en-US" sz="1600" dirty="0">
                <a:latin typeface="Times New Roman" panose="02020603050405020304" pitchFamily="18" charset="0"/>
                <a:cs typeface="Times New Roman" panose="02020603050405020304" pitchFamily="18" charset="0"/>
              </a:rPr>
              <a:t>48 biofuel projects registered in Mozambique. Granted areas between 8,000 – 20,000 ha. Average investment of US$23M </a:t>
            </a:r>
          </a:p>
        </p:txBody>
      </p:sp>
      <p:sp>
        <p:nvSpPr>
          <p:cNvPr id="33" name="TextBox 32">
            <a:extLst>
              <a:ext uri="{FF2B5EF4-FFF2-40B4-BE49-F238E27FC236}">
                <a16:creationId xmlns:a16="http://schemas.microsoft.com/office/drawing/2014/main" id="{207B7109-EE93-4D6D-595D-5630326F4048}"/>
              </a:ext>
            </a:extLst>
          </p:cNvPr>
          <p:cNvSpPr txBox="1"/>
          <p:nvPr/>
        </p:nvSpPr>
        <p:spPr>
          <a:xfrm>
            <a:off x="979377" y="5141597"/>
            <a:ext cx="11031360" cy="374571"/>
          </a:xfrm>
          <a:prstGeom prst="roundRect">
            <a:avLst/>
          </a:prstGeom>
          <a:solidFill>
            <a:srgbClr val="EBF1DE"/>
          </a:solidFill>
          <a:ln w="19050">
            <a:solidFill>
              <a:srgbClr val="00B050"/>
            </a:solidFill>
          </a:ln>
        </p:spPr>
        <p:txBody>
          <a:bodyPr wrap="square">
            <a:spAutoFit/>
          </a:bodyPr>
          <a:lstStyle/>
          <a:p>
            <a:r>
              <a:rPr lang="en-US" sz="1600" dirty="0">
                <a:latin typeface="Times New Roman" panose="02020603050405020304" pitchFamily="18" charset="0"/>
                <a:cs typeface="Times New Roman" panose="02020603050405020304" pitchFamily="18" charset="0"/>
              </a:rPr>
              <a:t>Regulations on Biofuels and Blends was approved - Decree 58/2011 of 11 November  </a:t>
            </a:r>
          </a:p>
        </p:txBody>
      </p:sp>
      <p:sp>
        <p:nvSpPr>
          <p:cNvPr id="37" name="TextBox 36">
            <a:extLst>
              <a:ext uri="{FF2B5EF4-FFF2-40B4-BE49-F238E27FC236}">
                <a16:creationId xmlns:a16="http://schemas.microsoft.com/office/drawing/2014/main" id="{23A23A88-77B3-FE71-A582-AF0B33707343}"/>
              </a:ext>
            </a:extLst>
          </p:cNvPr>
          <p:cNvSpPr txBox="1"/>
          <p:nvPr/>
        </p:nvSpPr>
        <p:spPr>
          <a:xfrm>
            <a:off x="979377" y="5792540"/>
            <a:ext cx="11007422" cy="374571"/>
          </a:xfrm>
          <a:prstGeom prst="roundRect">
            <a:avLst/>
          </a:prstGeom>
          <a:solidFill>
            <a:srgbClr val="EBF1DE"/>
          </a:solidFill>
          <a:ln w="19050">
            <a:solidFill>
              <a:srgbClr val="00B050"/>
            </a:solidFill>
          </a:ln>
        </p:spPr>
        <p:txBody>
          <a:bodyPr wrap="square">
            <a:spAutoFit/>
          </a:bodyPr>
          <a:lstStyle/>
          <a:p>
            <a:r>
              <a:rPr lang="en-US" sz="1600" dirty="0">
                <a:latin typeface="Times New Roman" panose="02020603050405020304" pitchFamily="18" charset="0"/>
                <a:cs typeface="Times New Roman" panose="02020603050405020304" pitchFamily="18" charset="0"/>
              </a:rPr>
              <a:t>Investments and interest in the Mozambican biofuels sector has slowed down. Projects closed. Concession licenses revoked</a:t>
            </a:r>
            <a:r>
              <a:rPr lang="en-US" sz="1600" dirty="0">
                <a:solidFill>
                  <a:schemeClr val="bg1"/>
                </a:solidFill>
                <a:latin typeface="Times New Roman" panose="02020603050405020304" pitchFamily="18" charset="0"/>
                <a:cs typeface="Times New Roman" panose="02020603050405020304" pitchFamily="18" charset="0"/>
              </a:rPr>
              <a:t>,  </a:t>
            </a:r>
          </a:p>
        </p:txBody>
      </p:sp>
      <p:sp>
        <p:nvSpPr>
          <p:cNvPr id="51" name="TextBox 50">
            <a:extLst>
              <a:ext uri="{FF2B5EF4-FFF2-40B4-BE49-F238E27FC236}">
                <a16:creationId xmlns:a16="http://schemas.microsoft.com/office/drawing/2014/main" id="{6E9641F7-2D0E-E258-7F96-58648A0806E7}"/>
              </a:ext>
            </a:extLst>
          </p:cNvPr>
          <p:cNvSpPr txBox="1"/>
          <p:nvPr/>
        </p:nvSpPr>
        <p:spPr>
          <a:xfrm>
            <a:off x="205201" y="1872921"/>
            <a:ext cx="657883" cy="584775"/>
          </a:xfrm>
          <a:prstGeom prst="rect">
            <a:avLst/>
          </a:prstGeom>
          <a:solidFill>
            <a:srgbClr val="EBF1DE"/>
          </a:solidFill>
          <a:ln w="28575">
            <a:solidFill>
              <a:schemeClr val="accent1"/>
            </a:solidFill>
          </a:ln>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2004-2006</a:t>
            </a:r>
          </a:p>
        </p:txBody>
      </p:sp>
      <p:sp>
        <p:nvSpPr>
          <p:cNvPr id="52" name="TextBox 51">
            <a:extLst>
              <a:ext uri="{FF2B5EF4-FFF2-40B4-BE49-F238E27FC236}">
                <a16:creationId xmlns:a16="http://schemas.microsoft.com/office/drawing/2014/main" id="{CA7AF12D-1600-F450-9F6A-277BB09E4A5D}"/>
              </a:ext>
            </a:extLst>
          </p:cNvPr>
          <p:cNvSpPr txBox="1"/>
          <p:nvPr/>
        </p:nvSpPr>
        <p:spPr>
          <a:xfrm>
            <a:off x="205201" y="2683168"/>
            <a:ext cx="657883" cy="338554"/>
          </a:xfrm>
          <a:prstGeom prst="rect">
            <a:avLst/>
          </a:prstGeom>
          <a:solidFill>
            <a:srgbClr val="EBF1DE"/>
          </a:solidFill>
          <a:ln w="28575">
            <a:solidFill>
              <a:schemeClr val="accent1"/>
            </a:solidFill>
          </a:ln>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2005</a:t>
            </a:r>
          </a:p>
        </p:txBody>
      </p:sp>
      <p:sp>
        <p:nvSpPr>
          <p:cNvPr id="53" name="TextBox 52">
            <a:extLst>
              <a:ext uri="{FF2B5EF4-FFF2-40B4-BE49-F238E27FC236}">
                <a16:creationId xmlns:a16="http://schemas.microsoft.com/office/drawing/2014/main" id="{DB9CC135-E3DE-3DE3-FAC8-501E40932CE0}"/>
              </a:ext>
            </a:extLst>
          </p:cNvPr>
          <p:cNvSpPr txBox="1"/>
          <p:nvPr/>
        </p:nvSpPr>
        <p:spPr>
          <a:xfrm>
            <a:off x="205201" y="3395632"/>
            <a:ext cx="657883" cy="338554"/>
          </a:xfrm>
          <a:prstGeom prst="rect">
            <a:avLst/>
          </a:prstGeom>
          <a:solidFill>
            <a:srgbClr val="EBF1DE"/>
          </a:solidFill>
          <a:ln w="28575">
            <a:solidFill>
              <a:schemeClr val="accent1"/>
            </a:solidFill>
          </a:ln>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2008</a:t>
            </a:r>
          </a:p>
        </p:txBody>
      </p:sp>
      <p:sp>
        <p:nvSpPr>
          <p:cNvPr id="55" name="TextBox 54">
            <a:extLst>
              <a:ext uri="{FF2B5EF4-FFF2-40B4-BE49-F238E27FC236}">
                <a16:creationId xmlns:a16="http://schemas.microsoft.com/office/drawing/2014/main" id="{EB387FA7-9F91-7F26-2822-5834066A8D1C}"/>
              </a:ext>
            </a:extLst>
          </p:cNvPr>
          <p:cNvSpPr txBox="1"/>
          <p:nvPr/>
        </p:nvSpPr>
        <p:spPr>
          <a:xfrm>
            <a:off x="205201" y="4063230"/>
            <a:ext cx="647194" cy="338554"/>
          </a:xfrm>
          <a:prstGeom prst="rect">
            <a:avLst/>
          </a:prstGeom>
          <a:solidFill>
            <a:srgbClr val="EBF1DE"/>
          </a:solidFill>
          <a:ln w="28575">
            <a:solidFill>
              <a:schemeClr val="accent1"/>
            </a:solidFill>
          </a:ln>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2009</a:t>
            </a:r>
          </a:p>
        </p:txBody>
      </p:sp>
      <p:sp>
        <p:nvSpPr>
          <p:cNvPr id="57" name="TextBox 56">
            <a:extLst>
              <a:ext uri="{FF2B5EF4-FFF2-40B4-BE49-F238E27FC236}">
                <a16:creationId xmlns:a16="http://schemas.microsoft.com/office/drawing/2014/main" id="{306994D6-8E5B-FD48-A70C-24C4C0DB3887}"/>
              </a:ext>
            </a:extLst>
          </p:cNvPr>
          <p:cNvSpPr txBox="1"/>
          <p:nvPr/>
        </p:nvSpPr>
        <p:spPr>
          <a:xfrm>
            <a:off x="205201" y="4624652"/>
            <a:ext cx="623257" cy="338554"/>
          </a:xfrm>
          <a:prstGeom prst="rect">
            <a:avLst/>
          </a:prstGeom>
          <a:solidFill>
            <a:srgbClr val="EBF1DE"/>
          </a:solidFill>
          <a:ln w="28575">
            <a:solidFill>
              <a:schemeClr val="accent1"/>
            </a:solidFill>
          </a:ln>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2010</a:t>
            </a:r>
          </a:p>
        </p:txBody>
      </p:sp>
      <p:sp>
        <p:nvSpPr>
          <p:cNvPr id="59" name="TextBox 58">
            <a:extLst>
              <a:ext uri="{FF2B5EF4-FFF2-40B4-BE49-F238E27FC236}">
                <a16:creationId xmlns:a16="http://schemas.microsoft.com/office/drawing/2014/main" id="{DD0CFF7C-693F-AF1F-2F4F-E12A7FBF98E0}"/>
              </a:ext>
            </a:extLst>
          </p:cNvPr>
          <p:cNvSpPr txBox="1"/>
          <p:nvPr/>
        </p:nvSpPr>
        <p:spPr>
          <a:xfrm>
            <a:off x="181263" y="5145916"/>
            <a:ext cx="647194" cy="338554"/>
          </a:xfrm>
          <a:prstGeom prst="rect">
            <a:avLst/>
          </a:prstGeom>
          <a:solidFill>
            <a:srgbClr val="EBF1DE"/>
          </a:solidFill>
          <a:ln w="28575">
            <a:solidFill>
              <a:schemeClr val="accent1"/>
            </a:solidFill>
          </a:ln>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2011</a:t>
            </a:r>
          </a:p>
        </p:txBody>
      </p:sp>
      <p:sp>
        <p:nvSpPr>
          <p:cNvPr id="61" name="TextBox 60">
            <a:extLst>
              <a:ext uri="{FF2B5EF4-FFF2-40B4-BE49-F238E27FC236}">
                <a16:creationId xmlns:a16="http://schemas.microsoft.com/office/drawing/2014/main" id="{6D2B0E6F-4C57-E5D4-B735-C09F56E6AFEB}"/>
              </a:ext>
            </a:extLst>
          </p:cNvPr>
          <p:cNvSpPr txBox="1"/>
          <p:nvPr/>
        </p:nvSpPr>
        <p:spPr>
          <a:xfrm>
            <a:off x="205201" y="1160457"/>
            <a:ext cx="657883" cy="338554"/>
          </a:xfrm>
          <a:prstGeom prst="rect">
            <a:avLst/>
          </a:prstGeom>
          <a:solidFill>
            <a:srgbClr val="EBF1DE"/>
          </a:solidFill>
          <a:ln w="28575">
            <a:solidFill>
              <a:schemeClr val="accent1"/>
            </a:solidFill>
          </a:ln>
        </p:spPr>
        <p:txBody>
          <a:bodyPr wrap="square" rtlCol="0">
            <a:spAutoFit/>
          </a:bodyPr>
          <a:lstStyle/>
          <a:p>
            <a:pPr algn="ctr"/>
            <a:r>
              <a:rPr lang="en-US" sz="1600" b="1" dirty="0">
                <a:latin typeface="Times New Roman" panose="02020603050405020304" pitchFamily="18" charset="0"/>
                <a:cs typeface="Times New Roman" panose="02020603050405020304" pitchFamily="18" charset="0"/>
              </a:rPr>
              <a:t>2004</a:t>
            </a:r>
          </a:p>
        </p:txBody>
      </p:sp>
    </p:spTree>
    <p:extLst>
      <p:ext uri="{BB962C8B-B14F-4D97-AF65-F5344CB8AC3E}">
        <p14:creationId xmlns:p14="http://schemas.microsoft.com/office/powerpoint/2010/main" val="41520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5240" y="365501"/>
            <a:ext cx="9371949" cy="577853"/>
          </a:xfrm>
        </p:spPr>
        <p:txBody>
          <a:bodyPr>
            <a:normAutofit fontScale="90000"/>
          </a:bodyPr>
          <a:lstStyle/>
          <a:p>
            <a:r>
              <a:rPr lang="en-US" sz="2800" b="1" dirty="0">
                <a:latin typeface="Times New Roman" panose="02020603050405020304" pitchFamily="18" charset="0"/>
                <a:cs typeface="Times New Roman" panose="02020603050405020304" pitchFamily="18" charset="0"/>
              </a:rPr>
              <a:t>II. KEY PROJECTS -  SUMMARY OF BIOFUEL PROJECTS</a:t>
            </a:r>
          </a:p>
        </p:txBody>
      </p:sp>
      <p:sp>
        <p:nvSpPr>
          <p:cNvPr id="4" name="Footer Placeholder 3"/>
          <p:cNvSpPr>
            <a:spLocks noGrp="1"/>
          </p:cNvSpPr>
          <p:nvPr>
            <p:ph type="ftr" sz="quarter" idx="11"/>
          </p:nvPr>
        </p:nvSpPr>
        <p:spPr/>
        <p:txBody>
          <a:bodyPr/>
          <a:lstStyle/>
          <a:p>
            <a:r>
              <a:rPr lang="en-US" dirty="0"/>
              <a:t>Mozambique </a:t>
            </a:r>
            <a:r>
              <a:rPr lang="en-US" dirty="0" smtClean="0"/>
              <a:t>Bioethanol  </a:t>
            </a:r>
            <a:r>
              <a:rPr lang="en-US" dirty="0"/>
              <a:t>workshop</a:t>
            </a:r>
          </a:p>
        </p:txBody>
      </p:sp>
      <p:sp>
        <p:nvSpPr>
          <p:cNvPr id="5" name="Slide Number Placeholder 4"/>
          <p:cNvSpPr>
            <a:spLocks noGrp="1"/>
          </p:cNvSpPr>
          <p:nvPr>
            <p:ph type="sldNum" sz="quarter" idx="12"/>
          </p:nvPr>
        </p:nvSpPr>
        <p:spPr/>
        <p:txBody>
          <a:bodyPr/>
          <a:lstStyle/>
          <a:p>
            <a:fld id="{9CD8D479-8942-46E8-A226-A4E01F7A105C}" type="slidenum">
              <a:rPr lang="en-US" smtClean="0"/>
              <a:t>6</a:t>
            </a:fld>
            <a:endParaRPr lang="en-US"/>
          </a:p>
        </p:txBody>
      </p:sp>
      <p:graphicFrame>
        <p:nvGraphicFramePr>
          <p:cNvPr id="6" name="Table 5">
            <a:extLst>
              <a:ext uri="{FF2B5EF4-FFF2-40B4-BE49-F238E27FC236}">
                <a16:creationId xmlns:a16="http://schemas.microsoft.com/office/drawing/2014/main" id="{B6C58547-353F-98A2-4433-1BA5997B5B09}"/>
              </a:ext>
            </a:extLst>
          </p:cNvPr>
          <p:cNvGraphicFramePr>
            <a:graphicFrameLocks noGrp="1"/>
          </p:cNvGraphicFramePr>
          <p:nvPr>
            <p:extLst>
              <p:ext uri="{D42A27DB-BD31-4B8C-83A1-F6EECF244321}">
                <p14:modId xmlns:p14="http://schemas.microsoft.com/office/powerpoint/2010/main" val="3881401254"/>
              </p:ext>
            </p:extLst>
          </p:nvPr>
        </p:nvGraphicFramePr>
        <p:xfrm>
          <a:off x="313265" y="1246122"/>
          <a:ext cx="11565467" cy="2633472"/>
        </p:xfrm>
        <a:graphic>
          <a:graphicData uri="http://schemas.openxmlformats.org/drawingml/2006/table">
            <a:tbl>
              <a:tblPr firstRow="1" firstCol="1" bandRow="1">
                <a:tableStyleId>{5C22544A-7EE6-4342-B048-85BDC9FD1C3A}</a:tableStyleId>
              </a:tblPr>
              <a:tblGrid>
                <a:gridCol w="4436424">
                  <a:extLst>
                    <a:ext uri="{9D8B030D-6E8A-4147-A177-3AD203B41FA5}">
                      <a16:colId xmlns:a16="http://schemas.microsoft.com/office/drawing/2014/main" val="4037854145"/>
                    </a:ext>
                  </a:extLst>
                </a:gridCol>
                <a:gridCol w="2470248">
                  <a:extLst>
                    <a:ext uri="{9D8B030D-6E8A-4147-A177-3AD203B41FA5}">
                      <a16:colId xmlns:a16="http://schemas.microsoft.com/office/drawing/2014/main" val="1044021582"/>
                    </a:ext>
                  </a:extLst>
                </a:gridCol>
                <a:gridCol w="2275225">
                  <a:extLst>
                    <a:ext uri="{9D8B030D-6E8A-4147-A177-3AD203B41FA5}">
                      <a16:colId xmlns:a16="http://schemas.microsoft.com/office/drawing/2014/main" val="3781008684"/>
                    </a:ext>
                  </a:extLst>
                </a:gridCol>
                <a:gridCol w="2383570">
                  <a:extLst>
                    <a:ext uri="{9D8B030D-6E8A-4147-A177-3AD203B41FA5}">
                      <a16:colId xmlns:a16="http://schemas.microsoft.com/office/drawing/2014/main" val="2931770691"/>
                    </a:ext>
                  </a:extLst>
                </a:gridCol>
              </a:tblGrid>
              <a:tr h="0">
                <a:tc>
                  <a:txBody>
                    <a:bodyPr/>
                    <a:lstStyle/>
                    <a:p>
                      <a:pPr marL="0" marR="0" algn="ctr">
                        <a:lnSpc>
                          <a:spcPct val="12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gn="ctr">
                        <a:lnSpc>
                          <a:spcPct val="120000"/>
                        </a:lnSpc>
                        <a:spcBef>
                          <a:spcPts val="0"/>
                        </a:spcBef>
                        <a:spcAft>
                          <a:spcPts val="0"/>
                        </a:spcAft>
                      </a:pPr>
                      <a:r>
                        <a:rPr lang="pt-PT" sz="1800" dirty="0">
                          <a:effectLst/>
                          <a:latin typeface="Times New Roman" panose="02020603050405020304" pitchFamily="18" charset="0"/>
                          <a:cs typeface="Times New Roman" panose="02020603050405020304" pitchFamily="18" charset="0"/>
                        </a:rPr>
                        <a:t>Bioethanol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gn="ctr">
                        <a:lnSpc>
                          <a:spcPct val="120000"/>
                        </a:lnSpc>
                        <a:spcBef>
                          <a:spcPts val="0"/>
                        </a:spcBef>
                        <a:spcAft>
                          <a:spcPts val="0"/>
                        </a:spcAft>
                      </a:pPr>
                      <a:r>
                        <a:rPr lang="pt-PT" sz="1800" dirty="0">
                          <a:effectLst/>
                          <a:latin typeface="Times New Roman" panose="02020603050405020304" pitchFamily="18" charset="0"/>
                          <a:cs typeface="Times New Roman" panose="02020603050405020304" pitchFamily="18" charset="0"/>
                        </a:rPr>
                        <a:t>Biodiesel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gn="ctr">
                        <a:lnSpc>
                          <a:spcPct val="120000"/>
                        </a:lnSpc>
                        <a:spcBef>
                          <a:spcPts val="0"/>
                        </a:spcBef>
                        <a:spcAft>
                          <a:spcPts val="0"/>
                        </a:spcAft>
                      </a:pPr>
                      <a:r>
                        <a:rPr lang="pt-PT" sz="1800" dirty="0">
                          <a:effectLst/>
                          <a:latin typeface="Times New Roman" panose="02020603050405020304" pitchFamily="18" charset="0"/>
                          <a:cs typeface="Times New Roman" panose="02020603050405020304" pitchFamily="18" charset="0"/>
                        </a:rPr>
                        <a:t>Total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2198351459"/>
                  </a:ext>
                </a:extLst>
              </a:tr>
              <a:tr h="0">
                <a:tc>
                  <a:txBody>
                    <a:bodyPr/>
                    <a:lstStyle/>
                    <a:p>
                      <a:pPr marL="0" marR="0" algn="ctr">
                        <a:lnSpc>
                          <a:spcPct val="120000"/>
                        </a:lnSpc>
                        <a:spcBef>
                          <a:spcPts val="0"/>
                        </a:spcBef>
                        <a:spcAft>
                          <a:spcPts val="0"/>
                        </a:spcAft>
                      </a:pPr>
                      <a:r>
                        <a:rPr lang="pt-PT" sz="1800" dirty="0" err="1">
                          <a:effectLst/>
                          <a:latin typeface="Times New Roman" panose="02020603050405020304" pitchFamily="18" charset="0"/>
                          <a:cs typeface="Times New Roman" panose="02020603050405020304" pitchFamily="18" charset="0"/>
                        </a:rPr>
                        <a:t>Number</a:t>
                      </a:r>
                      <a:r>
                        <a:rPr lang="pt-PT" sz="1800" dirty="0">
                          <a:effectLst/>
                          <a:latin typeface="Times New Roman" panose="02020603050405020304" pitchFamily="18" charset="0"/>
                          <a:cs typeface="Times New Roman" panose="02020603050405020304" pitchFamily="18" charset="0"/>
                        </a:rPr>
                        <a:t> </a:t>
                      </a:r>
                      <a:r>
                        <a:rPr lang="pt-PT" sz="1800" dirty="0" err="1">
                          <a:effectLst/>
                          <a:latin typeface="Times New Roman" panose="02020603050405020304" pitchFamily="18" charset="0"/>
                          <a:cs typeface="Times New Roman" panose="02020603050405020304" pitchFamily="18" charset="0"/>
                        </a:rPr>
                        <a:t>of</a:t>
                      </a:r>
                      <a:r>
                        <a:rPr lang="pt-PT" sz="1800" dirty="0">
                          <a:effectLst/>
                          <a:latin typeface="Times New Roman" panose="02020603050405020304" pitchFamily="18" charset="0"/>
                          <a:cs typeface="Times New Roman" panose="02020603050405020304" pitchFamily="18" charset="0"/>
                        </a:rPr>
                        <a:t> </a:t>
                      </a:r>
                      <a:r>
                        <a:rPr lang="pt-PT" sz="1800" dirty="0" err="1">
                          <a:effectLst/>
                          <a:latin typeface="Times New Roman" panose="02020603050405020304" pitchFamily="18" charset="0"/>
                          <a:cs typeface="Times New Roman" panose="02020603050405020304" pitchFamily="18" charset="0"/>
                        </a:rPr>
                        <a:t>projects</a:t>
                      </a:r>
                      <a:r>
                        <a:rPr lang="pt-PT" sz="1800" dirty="0">
                          <a:effectLst/>
                          <a:latin typeface="Times New Roman" panose="02020603050405020304" pitchFamily="18" charset="0"/>
                          <a:cs typeface="Times New Roman" panose="02020603050405020304" pitchFamily="18" charset="0"/>
                        </a:rPr>
                        <a:t> </a:t>
                      </a:r>
                      <a:r>
                        <a:rPr lang="pt-PT" sz="1800" dirty="0" err="1">
                          <a:effectLst/>
                          <a:latin typeface="Times New Roman" panose="02020603050405020304" pitchFamily="18" charset="0"/>
                          <a:cs typeface="Times New Roman" panose="02020603050405020304" pitchFamily="18" charset="0"/>
                        </a:rPr>
                        <a:t>authorised</a:t>
                      </a:r>
                      <a:r>
                        <a:rPr lang="pt-PT"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6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12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18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15877218"/>
                  </a:ext>
                </a:extLst>
              </a:tr>
              <a:tr h="0">
                <a:tc>
                  <a:txBody>
                    <a:bodyPr/>
                    <a:lstStyle/>
                    <a:p>
                      <a:pPr marL="0" marR="0" algn="ctr">
                        <a:lnSpc>
                          <a:spcPct val="120000"/>
                        </a:lnSpc>
                        <a:spcBef>
                          <a:spcPts val="0"/>
                        </a:spcBef>
                        <a:spcAft>
                          <a:spcPts val="0"/>
                        </a:spcAft>
                      </a:pPr>
                      <a:r>
                        <a:rPr lang="pt-PT" sz="1800" dirty="0" err="1">
                          <a:effectLst/>
                          <a:latin typeface="Times New Roman" panose="02020603050405020304" pitchFamily="18" charset="0"/>
                          <a:cs typeface="Times New Roman" panose="02020603050405020304" pitchFamily="18" charset="0"/>
                        </a:rPr>
                        <a:t>Number</a:t>
                      </a:r>
                      <a:r>
                        <a:rPr lang="pt-PT" sz="1800" dirty="0">
                          <a:effectLst/>
                          <a:latin typeface="Times New Roman" panose="02020603050405020304" pitchFamily="18" charset="0"/>
                          <a:cs typeface="Times New Roman" panose="02020603050405020304" pitchFamily="18" charset="0"/>
                        </a:rPr>
                        <a:t> </a:t>
                      </a:r>
                      <a:r>
                        <a:rPr lang="pt-PT" sz="1800" dirty="0" err="1">
                          <a:effectLst/>
                          <a:latin typeface="Times New Roman" panose="02020603050405020304" pitchFamily="18" charset="0"/>
                          <a:cs typeface="Times New Roman" panose="02020603050405020304" pitchFamily="18" charset="0"/>
                        </a:rPr>
                        <a:t>of</a:t>
                      </a:r>
                      <a:r>
                        <a:rPr lang="pt-PT" sz="1800" dirty="0">
                          <a:effectLst/>
                          <a:latin typeface="Times New Roman" panose="02020603050405020304" pitchFamily="18" charset="0"/>
                          <a:cs typeface="Times New Roman" panose="02020603050405020304" pitchFamily="18" charset="0"/>
                        </a:rPr>
                        <a:t> </a:t>
                      </a:r>
                      <a:r>
                        <a:rPr lang="pt-PT" sz="1800" dirty="0" err="1">
                          <a:effectLst/>
                          <a:latin typeface="Times New Roman" panose="02020603050405020304" pitchFamily="18" charset="0"/>
                          <a:cs typeface="Times New Roman" panose="02020603050405020304" pitchFamily="18" charset="0"/>
                        </a:rPr>
                        <a:t>projects</a:t>
                      </a:r>
                      <a:r>
                        <a:rPr lang="pt-PT" sz="1800" dirty="0">
                          <a:effectLst/>
                          <a:latin typeface="Times New Roman" panose="02020603050405020304" pitchFamily="18" charset="0"/>
                          <a:cs typeface="Times New Roman" panose="02020603050405020304" pitchFamily="18" charset="0"/>
                        </a:rPr>
                        <a:t> </a:t>
                      </a:r>
                      <a:r>
                        <a:rPr lang="pt-PT" sz="1800" dirty="0" err="1">
                          <a:effectLst/>
                          <a:latin typeface="Times New Roman" panose="02020603050405020304" pitchFamily="18" charset="0"/>
                          <a:cs typeface="Times New Roman" panose="02020603050405020304" pitchFamily="18" charset="0"/>
                        </a:rPr>
                        <a:t>implemented</a:t>
                      </a:r>
                      <a:r>
                        <a:rPr lang="pt-PT"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3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10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a:solidFill>
                            <a:schemeClr val="tx2"/>
                          </a:solidFill>
                          <a:effectLst/>
                          <a:latin typeface="Times New Roman" panose="02020603050405020304" pitchFamily="18" charset="0"/>
                          <a:cs typeface="Times New Roman" panose="02020603050405020304" pitchFamily="18" charset="0"/>
                        </a:rPr>
                        <a:t>13 </a:t>
                      </a:r>
                      <a:endParaRPr lang="en-US" sz="180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483688829"/>
                  </a:ext>
                </a:extLst>
              </a:tr>
              <a:tr h="0">
                <a:tc>
                  <a:txBody>
                    <a:bodyPr/>
                    <a:lstStyle/>
                    <a:p>
                      <a:pPr marL="0" marR="0" algn="ctr">
                        <a:lnSpc>
                          <a:spcPct val="120000"/>
                        </a:lnSpc>
                        <a:spcBef>
                          <a:spcPts val="0"/>
                        </a:spcBef>
                        <a:spcAft>
                          <a:spcPts val="0"/>
                        </a:spcAft>
                      </a:pPr>
                      <a:r>
                        <a:rPr lang="pt-PT" sz="1800" dirty="0">
                          <a:effectLst/>
                          <a:latin typeface="Times New Roman" panose="02020603050405020304" pitchFamily="18" charset="0"/>
                          <a:cs typeface="Times New Roman" panose="02020603050405020304" pitchFamily="18" charset="0"/>
                        </a:rPr>
                        <a:t>Total </a:t>
                      </a:r>
                      <a:r>
                        <a:rPr lang="pt-PT" sz="1800" dirty="0" err="1">
                          <a:effectLst/>
                          <a:latin typeface="Times New Roman" panose="02020603050405020304" pitchFamily="18" charset="0"/>
                          <a:cs typeface="Times New Roman" panose="02020603050405020304" pitchFamily="18" charset="0"/>
                        </a:rPr>
                        <a:t>area</a:t>
                      </a:r>
                      <a:r>
                        <a:rPr lang="pt-PT" sz="1800" dirty="0">
                          <a:effectLst/>
                          <a:latin typeface="Times New Roman" panose="02020603050405020304" pitchFamily="18" charset="0"/>
                          <a:cs typeface="Times New Roman" panose="02020603050405020304" pitchFamily="18" charset="0"/>
                        </a:rPr>
                        <a:t> </a:t>
                      </a:r>
                      <a:r>
                        <a:rPr lang="pt-PT" sz="1800" dirty="0" err="1">
                          <a:effectLst/>
                          <a:latin typeface="Times New Roman" panose="02020603050405020304" pitchFamily="18" charset="0"/>
                          <a:cs typeface="Times New Roman" panose="02020603050405020304" pitchFamily="18" charset="0"/>
                        </a:rPr>
                        <a:t>authorised</a:t>
                      </a:r>
                      <a:r>
                        <a:rPr lang="pt-PT" sz="1800" dirty="0">
                          <a:effectLst/>
                          <a:latin typeface="Times New Roman" panose="02020603050405020304" pitchFamily="18" charset="0"/>
                          <a:cs typeface="Times New Roman" panose="02020603050405020304" pitchFamily="18" charset="0"/>
                        </a:rPr>
                        <a:t> (</a:t>
                      </a:r>
                      <a:r>
                        <a:rPr lang="pt-PT" sz="1800" dirty="0" err="1">
                          <a:effectLst/>
                          <a:latin typeface="Times New Roman" panose="02020603050405020304" pitchFamily="18" charset="0"/>
                          <a:cs typeface="Times New Roman" panose="02020603050405020304" pitchFamily="18" charset="0"/>
                        </a:rPr>
                        <a:t>ha</a:t>
                      </a:r>
                      <a:r>
                        <a:rPr lang="pt-PT"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97,530 ha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111,797 ha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209,327 ha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8095930"/>
                  </a:ext>
                </a:extLst>
              </a:tr>
              <a:tr h="0">
                <a:tc>
                  <a:txBody>
                    <a:bodyPr/>
                    <a:lstStyle/>
                    <a:p>
                      <a:pPr marL="0" marR="0" algn="ctr">
                        <a:lnSpc>
                          <a:spcPct val="12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Current area under cultivation (ha)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2,080 ha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4030 ha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a:solidFill>
                            <a:schemeClr val="tx2"/>
                          </a:solidFill>
                          <a:effectLst/>
                          <a:latin typeface="Times New Roman" panose="02020603050405020304" pitchFamily="18" charset="0"/>
                          <a:cs typeface="Times New Roman" panose="02020603050405020304" pitchFamily="18" charset="0"/>
                        </a:rPr>
                        <a:t>6110 ha </a:t>
                      </a:r>
                      <a:endParaRPr lang="en-US" sz="180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921518455"/>
                  </a:ext>
                </a:extLst>
              </a:tr>
              <a:tr h="0">
                <a:tc>
                  <a:txBody>
                    <a:bodyPr/>
                    <a:lstStyle/>
                    <a:p>
                      <a:pPr marL="0" marR="0" algn="ctr">
                        <a:lnSpc>
                          <a:spcPct val="12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Planned area for cultivation (ha)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98.000 ha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127,732 ha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225.732 ha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15364802"/>
                  </a:ext>
                </a:extLst>
              </a:tr>
              <a:tr h="0">
                <a:tc>
                  <a:txBody>
                    <a:bodyPr/>
                    <a:lstStyle/>
                    <a:p>
                      <a:pPr marL="0" marR="0" algn="ctr">
                        <a:lnSpc>
                          <a:spcPct val="12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Current output of biofuel </a:t>
                      </a:r>
                    </a:p>
                    <a:p>
                      <a:pPr marL="0" marR="0" algn="ctr">
                        <a:lnSpc>
                          <a:spcPct val="12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(specify </a:t>
                      </a:r>
                      <a:r>
                        <a:rPr lang="en-US" sz="1800" dirty="0" err="1">
                          <a:effectLst/>
                          <a:latin typeface="Times New Roman" panose="02020603050405020304" pitchFamily="18" charset="0"/>
                          <a:cs typeface="Times New Roman" panose="02020603050405020304" pitchFamily="18" charset="0"/>
                        </a:rPr>
                        <a:t>tonnes</a:t>
                      </a:r>
                      <a:r>
                        <a:rPr lang="en-US" sz="1800" dirty="0">
                          <a:effectLst/>
                          <a:latin typeface="Times New Roman" panose="02020603050405020304" pitchFamily="18" charset="0"/>
                          <a:cs typeface="Times New Roman" panose="02020603050405020304" pitchFamily="18" charset="0"/>
                        </a:rPr>
                        <a:t>/</a:t>
                      </a:r>
                      <a:r>
                        <a:rPr lang="en-US" sz="1800" dirty="0" err="1">
                          <a:effectLst/>
                          <a:latin typeface="Times New Roman" panose="02020603050405020304" pitchFamily="18" charset="0"/>
                          <a:cs typeface="Times New Roman" panose="02020603050405020304" pitchFamily="18" charset="0"/>
                        </a:rPr>
                        <a:t>litres</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solidFill>
                      <a:srgbClr val="00B050"/>
                    </a:solidFill>
                  </a:tcPr>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3,500 tonnes/year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152 </a:t>
                      </a:r>
                      <a:r>
                        <a:rPr lang="pt-PT" sz="1800" dirty="0" err="1">
                          <a:solidFill>
                            <a:schemeClr val="tx2"/>
                          </a:solidFill>
                          <a:effectLst/>
                          <a:latin typeface="Times New Roman" panose="02020603050405020304" pitchFamily="18" charset="0"/>
                          <a:cs typeface="Times New Roman" panose="02020603050405020304" pitchFamily="18" charset="0"/>
                        </a:rPr>
                        <a:t>tonnes</a:t>
                      </a:r>
                      <a:r>
                        <a:rPr lang="pt-PT" sz="1800" dirty="0">
                          <a:solidFill>
                            <a:schemeClr val="tx2"/>
                          </a:solidFill>
                          <a:effectLst/>
                          <a:latin typeface="Times New Roman" panose="02020603050405020304" pitchFamily="18" charset="0"/>
                          <a:cs typeface="Times New Roman" panose="02020603050405020304" pitchFamily="18" charset="0"/>
                        </a:rPr>
                        <a:t>/</a:t>
                      </a:r>
                      <a:r>
                        <a:rPr lang="pt-PT" sz="1800" dirty="0" err="1">
                          <a:solidFill>
                            <a:schemeClr val="tx2"/>
                          </a:solidFill>
                          <a:effectLst/>
                          <a:latin typeface="Times New Roman" panose="02020603050405020304" pitchFamily="18" charset="0"/>
                          <a:cs typeface="Times New Roman" panose="02020603050405020304" pitchFamily="18" charset="0"/>
                        </a:rPr>
                        <a:t>year</a:t>
                      </a:r>
                      <a:r>
                        <a:rPr lang="pt-PT" sz="1800" dirty="0">
                          <a:solidFill>
                            <a:schemeClr val="tx2"/>
                          </a:solidFill>
                          <a:effectLst/>
                          <a:latin typeface="Times New Roman" panose="02020603050405020304" pitchFamily="18" charset="0"/>
                          <a:cs typeface="Times New Roman" panose="02020603050405020304" pitchFamily="18" charset="0"/>
                        </a:rPr>
                        <a:t>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lgn="ctr">
                        <a:lnSpc>
                          <a:spcPct val="120000"/>
                        </a:lnSpc>
                        <a:spcBef>
                          <a:spcPts val="0"/>
                        </a:spcBef>
                        <a:spcAft>
                          <a:spcPts val="0"/>
                        </a:spcAft>
                      </a:pPr>
                      <a:r>
                        <a:rPr lang="pt-PT" sz="1800" dirty="0">
                          <a:solidFill>
                            <a:schemeClr val="tx2"/>
                          </a:solidFill>
                          <a:effectLst/>
                          <a:latin typeface="Times New Roman" panose="02020603050405020304" pitchFamily="18" charset="0"/>
                          <a:cs typeface="Times New Roman" panose="02020603050405020304" pitchFamily="18" charset="0"/>
                        </a:rPr>
                        <a:t>3,652 tonnes/year </a:t>
                      </a:r>
                      <a:endParaRPr lang="en-US" sz="1800" dirty="0">
                        <a:solidFill>
                          <a:schemeClr val="tx2"/>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584196586"/>
                  </a:ext>
                </a:extLst>
              </a:tr>
            </a:tbl>
          </a:graphicData>
        </a:graphic>
      </p:graphicFrame>
      <p:sp>
        <p:nvSpPr>
          <p:cNvPr id="9" name="Rectangle: Rounded Corners 8">
            <a:extLst>
              <a:ext uri="{FF2B5EF4-FFF2-40B4-BE49-F238E27FC236}">
                <a16:creationId xmlns:a16="http://schemas.microsoft.com/office/drawing/2014/main" id="{DE028738-EB8D-35D3-9141-31E8E2D9FD62}"/>
              </a:ext>
            </a:extLst>
          </p:cNvPr>
          <p:cNvSpPr/>
          <p:nvPr/>
        </p:nvSpPr>
        <p:spPr>
          <a:xfrm>
            <a:off x="313264" y="3981448"/>
            <a:ext cx="11565467" cy="2249866"/>
          </a:xfrm>
          <a:prstGeom prst="roundRect">
            <a:avLst/>
          </a:prstGeom>
          <a:solidFill>
            <a:srgbClr val="EBF1DE"/>
          </a:solidFill>
          <a:ln w="38100">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dirty="0">
              <a:solidFill>
                <a:schemeClr val="tx1"/>
              </a:solidFill>
              <a:latin typeface="Calibri" panose="020F0502020204030204" pitchFamily="34" charset="0"/>
              <a:cs typeface="Calibri" panose="020F050202020403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a:p>
            <a:pPr algn="just"/>
            <a:r>
              <a:rPr lang="en-US" b="1" dirty="0">
                <a:solidFill>
                  <a:schemeClr val="tx2"/>
                </a:solidFill>
                <a:latin typeface="Calibri" panose="020F0502020204030204" pitchFamily="34" charset="0"/>
                <a:cs typeface="Calibri" panose="020F0502020204030204" pitchFamily="34" charset="0"/>
              </a:rPr>
              <a:t>The table above summarizes key finding from the main biofuel’s projects:</a:t>
            </a:r>
          </a:p>
          <a:p>
            <a:pPr marL="285750" indent="-285750" algn="just">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The bioethanol projects had a different range of feedstock, namely sugar-cane, cassava</a:t>
            </a:r>
            <a:r>
              <a:rPr lang="en-US" dirty="0" smtClean="0">
                <a:solidFill>
                  <a:schemeClr val="tx2"/>
                </a:solidFill>
                <a:latin typeface="Calibri" panose="020F0502020204030204" pitchFamily="34" charset="0"/>
                <a:cs typeface="Calibri" panose="020F0502020204030204" pitchFamily="34" charset="0"/>
              </a:rPr>
              <a:t>, and sorghum;</a:t>
            </a:r>
            <a:endParaRPr lang="en-US" dirty="0">
              <a:solidFill>
                <a:schemeClr val="tx2"/>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Of the 6 bioethanol projects, only 3 were </a:t>
            </a:r>
            <a:r>
              <a:rPr lang="en-US" dirty="0" smtClean="0">
                <a:solidFill>
                  <a:schemeClr val="tx2"/>
                </a:solidFill>
                <a:latin typeface="Calibri" panose="020F0502020204030204" pitchFamily="34" charset="0"/>
                <a:cs typeface="Calibri" panose="020F0502020204030204" pitchFamily="34" charset="0"/>
              </a:rPr>
              <a:t>implemented</a:t>
            </a:r>
            <a:r>
              <a:rPr lang="en-US" dirty="0">
                <a:solidFill>
                  <a:schemeClr val="tx2"/>
                </a:solidFill>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In terms of Feedstock processing into biofuels, only 1 project had been fully operational - </a:t>
            </a:r>
            <a:r>
              <a:rPr lang="en-US" dirty="0" err="1">
                <a:solidFill>
                  <a:schemeClr val="tx2"/>
                </a:solidFill>
                <a:latin typeface="Calibri" panose="020F0502020204030204" pitchFamily="34" charset="0"/>
                <a:cs typeface="Calibri" panose="020F0502020204030204" pitchFamily="34" charset="0"/>
              </a:rPr>
              <a:t>Cleanstar</a:t>
            </a:r>
            <a:r>
              <a:rPr lang="en-US" dirty="0">
                <a:solidFill>
                  <a:schemeClr val="tx2"/>
                </a:solidFill>
                <a:latin typeface="Calibri" panose="020F0502020204030204" pitchFamily="34" charset="0"/>
                <a:cs typeface="Calibri" panose="020F0502020204030204" pitchFamily="34" charset="0"/>
              </a:rPr>
              <a:t> Mozambique;</a:t>
            </a:r>
          </a:p>
          <a:p>
            <a:pPr marL="285750" indent="-285750" algn="just">
              <a:buFont typeface="Arial" panose="020B0604020202020204" pitchFamily="34" charset="0"/>
              <a:buChar char="•"/>
            </a:pPr>
            <a:r>
              <a:rPr lang="en-US" dirty="0">
                <a:solidFill>
                  <a:schemeClr val="tx2"/>
                </a:solidFill>
                <a:latin typeface="Calibri" panose="020F0502020204030204" pitchFamily="34" charset="0"/>
                <a:cs typeface="Calibri" panose="020F0502020204030204" pitchFamily="34" charset="0"/>
              </a:rPr>
              <a:t>Majority of the projects were developed to sell to the European market. </a:t>
            </a:r>
            <a:endParaRPr lang="en-US" dirty="0" smtClean="0">
              <a:solidFill>
                <a:schemeClr val="tx2"/>
              </a:solidFill>
              <a:latin typeface="Calibri" panose="020F0502020204030204" pitchFamily="34" charset="0"/>
              <a:cs typeface="Calibri" panose="020F050202020403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a:p>
            <a:pPr algn="just"/>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892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7663" y="195172"/>
            <a:ext cx="9933993" cy="577853"/>
          </a:xfrm>
        </p:spPr>
        <p:txBody>
          <a:bodyPr>
            <a:normAutofit/>
          </a:bodyPr>
          <a:lstStyle/>
          <a:p>
            <a:r>
              <a:rPr lang="en-US" sz="2800" b="1" dirty="0">
                <a:latin typeface="Times New Roman" panose="02020603050405020304" pitchFamily="18" charset="0"/>
                <a:cs typeface="Times New Roman" panose="02020603050405020304" pitchFamily="18" charset="0"/>
              </a:rPr>
              <a:t>KEY PROJECTS -  BIOETHANOL PROJECTS SUMMARY</a:t>
            </a:r>
          </a:p>
        </p:txBody>
      </p:sp>
      <p:sp>
        <p:nvSpPr>
          <p:cNvPr id="4" name="Footer Placeholder 3"/>
          <p:cNvSpPr>
            <a:spLocks noGrp="1"/>
          </p:cNvSpPr>
          <p:nvPr>
            <p:ph type="ftr" sz="quarter" idx="11"/>
          </p:nvPr>
        </p:nvSpPr>
        <p:spPr/>
        <p:txBody>
          <a:bodyPr/>
          <a:lstStyle/>
          <a:p>
            <a:r>
              <a:rPr lang="en-US" dirty="0"/>
              <a:t>Mozambique Biodiesel  workshop</a:t>
            </a:r>
          </a:p>
        </p:txBody>
      </p:sp>
      <p:sp>
        <p:nvSpPr>
          <p:cNvPr id="5" name="Slide Number Placeholder 4"/>
          <p:cNvSpPr>
            <a:spLocks noGrp="1"/>
          </p:cNvSpPr>
          <p:nvPr>
            <p:ph type="sldNum" sz="quarter" idx="12"/>
          </p:nvPr>
        </p:nvSpPr>
        <p:spPr/>
        <p:txBody>
          <a:bodyPr/>
          <a:lstStyle/>
          <a:p>
            <a:fld id="{9CD8D479-8942-46E8-A226-A4E01F7A105C}" type="slidenum">
              <a:rPr lang="en-US" smtClean="0"/>
              <a:t>7</a:t>
            </a:fld>
            <a:endParaRPr lang="en-US"/>
          </a:p>
        </p:txBody>
      </p:sp>
      <p:graphicFrame>
        <p:nvGraphicFramePr>
          <p:cNvPr id="6" name="Table 5">
            <a:extLst>
              <a:ext uri="{FF2B5EF4-FFF2-40B4-BE49-F238E27FC236}">
                <a16:creationId xmlns:a16="http://schemas.microsoft.com/office/drawing/2014/main" id="{B21D74B5-0AA9-13D8-1A53-6134340E8D02}"/>
              </a:ext>
            </a:extLst>
          </p:cNvPr>
          <p:cNvGraphicFramePr>
            <a:graphicFrameLocks noGrp="1"/>
          </p:cNvGraphicFramePr>
          <p:nvPr>
            <p:extLst>
              <p:ext uri="{D42A27DB-BD31-4B8C-83A1-F6EECF244321}">
                <p14:modId xmlns:p14="http://schemas.microsoft.com/office/powerpoint/2010/main" val="3988690601"/>
              </p:ext>
            </p:extLst>
          </p:nvPr>
        </p:nvGraphicFramePr>
        <p:xfrm>
          <a:off x="122766" y="902599"/>
          <a:ext cx="11946467" cy="5627905"/>
        </p:xfrm>
        <a:graphic>
          <a:graphicData uri="http://schemas.openxmlformats.org/drawingml/2006/table">
            <a:tbl>
              <a:tblPr>
                <a:tableStyleId>{5C22544A-7EE6-4342-B048-85BDC9FD1C3A}</a:tableStyleId>
              </a:tblPr>
              <a:tblGrid>
                <a:gridCol w="1764400">
                  <a:extLst>
                    <a:ext uri="{9D8B030D-6E8A-4147-A177-3AD203B41FA5}">
                      <a16:colId xmlns:a16="http://schemas.microsoft.com/office/drawing/2014/main" val="188663836"/>
                    </a:ext>
                  </a:extLst>
                </a:gridCol>
                <a:gridCol w="1692613">
                  <a:extLst>
                    <a:ext uri="{9D8B030D-6E8A-4147-A177-3AD203B41FA5}">
                      <a16:colId xmlns:a16="http://schemas.microsoft.com/office/drawing/2014/main" val="1370230602"/>
                    </a:ext>
                  </a:extLst>
                </a:gridCol>
                <a:gridCol w="1498059">
                  <a:extLst>
                    <a:ext uri="{9D8B030D-6E8A-4147-A177-3AD203B41FA5}">
                      <a16:colId xmlns:a16="http://schemas.microsoft.com/office/drawing/2014/main" val="2216784237"/>
                    </a:ext>
                  </a:extLst>
                </a:gridCol>
                <a:gridCol w="1624519">
                  <a:extLst>
                    <a:ext uri="{9D8B030D-6E8A-4147-A177-3AD203B41FA5}">
                      <a16:colId xmlns:a16="http://schemas.microsoft.com/office/drawing/2014/main" val="132435268"/>
                    </a:ext>
                  </a:extLst>
                </a:gridCol>
                <a:gridCol w="1731524">
                  <a:extLst>
                    <a:ext uri="{9D8B030D-6E8A-4147-A177-3AD203B41FA5}">
                      <a16:colId xmlns:a16="http://schemas.microsoft.com/office/drawing/2014/main" val="1045367988"/>
                    </a:ext>
                  </a:extLst>
                </a:gridCol>
                <a:gridCol w="2033081">
                  <a:extLst>
                    <a:ext uri="{9D8B030D-6E8A-4147-A177-3AD203B41FA5}">
                      <a16:colId xmlns:a16="http://schemas.microsoft.com/office/drawing/2014/main" val="1996572879"/>
                    </a:ext>
                  </a:extLst>
                </a:gridCol>
                <a:gridCol w="1602271">
                  <a:extLst>
                    <a:ext uri="{9D8B030D-6E8A-4147-A177-3AD203B41FA5}">
                      <a16:colId xmlns:a16="http://schemas.microsoft.com/office/drawing/2014/main" val="438608533"/>
                    </a:ext>
                  </a:extLst>
                </a:gridCol>
              </a:tblGrid>
              <a:tr h="315447">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Project</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b">
                    <a:solidFill>
                      <a:srgbClr val="00B050"/>
                    </a:solidFill>
                  </a:tcPr>
                </a:tc>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Project 1</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b">
                    <a:solidFill>
                      <a:srgbClr val="00B050"/>
                    </a:solidFill>
                  </a:tcPr>
                </a:tc>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Project 2</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b">
                    <a:solidFill>
                      <a:srgbClr val="00B050"/>
                    </a:solidFill>
                  </a:tcPr>
                </a:tc>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Project 3</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b">
                    <a:solidFill>
                      <a:srgbClr val="00B050"/>
                    </a:solidFill>
                  </a:tcPr>
                </a:tc>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Project 4</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b">
                    <a:solidFill>
                      <a:srgbClr val="00B050"/>
                    </a:solidFill>
                  </a:tcPr>
                </a:tc>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Project 5</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b">
                    <a:solidFill>
                      <a:srgbClr val="00B050"/>
                    </a:solidFill>
                  </a:tcPr>
                </a:tc>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Project 6</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b">
                    <a:solidFill>
                      <a:srgbClr val="00B050"/>
                    </a:solidFill>
                  </a:tcPr>
                </a:tc>
                <a:extLst>
                  <a:ext uri="{0D108BD9-81ED-4DB2-BD59-A6C34878D82A}">
                    <a16:rowId xmlns:a16="http://schemas.microsoft.com/office/drawing/2014/main" val="310775649"/>
                  </a:ext>
                </a:extLst>
              </a:tr>
              <a:tr h="834490">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Company</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ctr">
                    <a:solidFill>
                      <a:srgbClr val="00B050"/>
                    </a:solidFill>
                  </a:tcPr>
                </a:tc>
                <a:tc>
                  <a:txBody>
                    <a:bodyPr/>
                    <a:lstStyle/>
                    <a:p>
                      <a:pPr algn="ctr" fontAlgn="b"/>
                      <a:r>
                        <a:rPr lang="en-US" sz="1700" u="none" strike="noStrike" dirty="0" err="1">
                          <a:solidFill>
                            <a:schemeClr val="tx2"/>
                          </a:solidFill>
                          <a:effectLst/>
                          <a:latin typeface="Times New Roman" panose="02020603050405020304" pitchFamily="18" charset="0"/>
                          <a:cs typeface="Times New Roman" panose="02020603050405020304" pitchFamily="18" charset="0"/>
                        </a:rPr>
                        <a:t>Massingir</a:t>
                      </a:r>
                      <a:r>
                        <a:rPr lang="en-US" sz="1700" u="none" strike="noStrike" dirty="0">
                          <a:solidFill>
                            <a:schemeClr val="tx2"/>
                          </a:solidFill>
                          <a:effectLst/>
                          <a:latin typeface="Times New Roman" panose="02020603050405020304" pitchFamily="18" charset="0"/>
                          <a:cs typeface="Times New Roman" panose="02020603050405020304" pitchFamily="18" charset="0"/>
                        </a:rPr>
                        <a:t> </a:t>
                      </a:r>
                      <a:r>
                        <a:rPr lang="en-US" sz="1700" u="none" strike="noStrike" dirty="0" err="1">
                          <a:solidFill>
                            <a:schemeClr val="tx2"/>
                          </a:solidFill>
                          <a:effectLst/>
                          <a:latin typeface="Times New Roman" panose="02020603050405020304" pitchFamily="18" charset="0"/>
                          <a:cs typeface="Times New Roman" panose="02020603050405020304" pitchFamily="18" charset="0"/>
                        </a:rPr>
                        <a:t>AgroIndustrial</a:t>
                      </a:r>
                      <a:r>
                        <a:rPr lang="en-US" sz="1700" u="none" strike="noStrike" dirty="0">
                          <a:solidFill>
                            <a:schemeClr val="tx2"/>
                          </a:solidFill>
                          <a:effectLst/>
                          <a:latin typeface="Times New Roman" panose="02020603050405020304" pitchFamily="18" charset="0"/>
                          <a:cs typeface="Times New Roman" panose="02020603050405020304" pitchFamily="18" charset="0"/>
                        </a:rPr>
                        <a:t> SA</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Gulp </a:t>
                      </a:r>
                      <a:r>
                        <a:rPr lang="en-US" sz="1700" u="none" strike="noStrike" dirty="0" err="1">
                          <a:solidFill>
                            <a:schemeClr val="tx2"/>
                          </a:solidFill>
                          <a:effectLst/>
                          <a:latin typeface="Times New Roman" panose="02020603050405020304" pitchFamily="18" charset="0"/>
                          <a:cs typeface="Times New Roman" panose="02020603050405020304" pitchFamily="18" charset="0"/>
                        </a:rPr>
                        <a:t>Buzi</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Grown Energy </a:t>
                      </a:r>
                      <a:r>
                        <a:rPr lang="en-US" sz="1700" u="none" strike="noStrike" dirty="0" err="1">
                          <a:solidFill>
                            <a:schemeClr val="tx2"/>
                          </a:solidFill>
                          <a:effectLst/>
                          <a:latin typeface="Times New Roman" panose="02020603050405020304" pitchFamily="18" charset="0"/>
                          <a:cs typeface="Times New Roman" panose="02020603050405020304" pitchFamily="18" charset="0"/>
                        </a:rPr>
                        <a:t>Zambeze</a:t>
                      </a:r>
                      <a:r>
                        <a:rPr lang="en-US" sz="1700" u="none" strike="noStrike" dirty="0">
                          <a:solidFill>
                            <a:schemeClr val="tx2"/>
                          </a:solidFill>
                          <a:effectLst/>
                          <a:latin typeface="Times New Roman" panose="02020603050405020304" pitchFamily="18" charset="0"/>
                          <a:cs typeface="Times New Roman" panose="02020603050405020304" pitchFamily="18" charset="0"/>
                        </a:rPr>
                        <a:t> </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err="1">
                          <a:solidFill>
                            <a:schemeClr val="tx2"/>
                          </a:solidFill>
                          <a:effectLst/>
                          <a:latin typeface="Times New Roman" panose="02020603050405020304" pitchFamily="18" charset="0"/>
                          <a:cs typeface="Times New Roman" panose="02020603050405020304" pitchFamily="18" charset="0"/>
                        </a:rPr>
                        <a:t>Cleanstar</a:t>
                      </a:r>
                      <a:r>
                        <a:rPr lang="en-US" sz="1700" u="none" strike="noStrike" dirty="0">
                          <a:solidFill>
                            <a:schemeClr val="tx2"/>
                          </a:solidFill>
                          <a:effectLst/>
                          <a:latin typeface="Times New Roman" panose="02020603050405020304" pitchFamily="18" charset="0"/>
                          <a:cs typeface="Times New Roman" panose="02020603050405020304" pitchFamily="18" charset="0"/>
                        </a:rPr>
                        <a:t> Mozambique</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Mozambique Principle Energy</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ENVALOR</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extLst>
                  <a:ext uri="{0D108BD9-81ED-4DB2-BD59-A6C34878D82A}">
                    <a16:rowId xmlns:a16="http://schemas.microsoft.com/office/drawing/2014/main" val="2513093404"/>
                  </a:ext>
                </a:extLst>
              </a:tr>
              <a:tr h="624416">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Location</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ctr">
                    <a:solidFill>
                      <a:srgbClr val="00B050"/>
                    </a:solidFill>
                  </a:tcP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Gaza (</a:t>
                      </a:r>
                      <a:r>
                        <a:rPr lang="en-US" sz="1700" u="none" strike="noStrike" dirty="0" err="1">
                          <a:solidFill>
                            <a:schemeClr val="tx2"/>
                          </a:solidFill>
                          <a:effectLst/>
                          <a:latin typeface="Times New Roman" panose="02020603050405020304" pitchFamily="18" charset="0"/>
                          <a:cs typeface="Times New Roman" panose="02020603050405020304" pitchFamily="18" charset="0"/>
                        </a:rPr>
                        <a:t>Massingir</a:t>
                      </a:r>
                      <a:r>
                        <a:rPr lang="en-US" sz="1700" u="none" strike="noStrike" dirty="0">
                          <a:solidFill>
                            <a:schemeClr val="tx2"/>
                          </a:solidFill>
                          <a:effectLst/>
                          <a:latin typeface="Times New Roman" panose="02020603050405020304" pitchFamily="18" charset="0"/>
                          <a:cs typeface="Times New Roman" panose="02020603050405020304" pitchFamily="18" charset="0"/>
                        </a:rPr>
                        <a:t>)</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err="1">
                          <a:solidFill>
                            <a:schemeClr val="tx2"/>
                          </a:solidFill>
                          <a:effectLst/>
                          <a:latin typeface="Times New Roman" panose="02020603050405020304" pitchFamily="18" charset="0"/>
                          <a:cs typeface="Times New Roman" panose="02020603050405020304" pitchFamily="18" charset="0"/>
                        </a:rPr>
                        <a:t>Sofala</a:t>
                      </a:r>
                      <a:r>
                        <a:rPr lang="en-US" sz="1700" u="none" strike="noStrike" dirty="0">
                          <a:solidFill>
                            <a:schemeClr val="tx2"/>
                          </a:solidFill>
                          <a:effectLst/>
                          <a:latin typeface="Times New Roman" panose="02020603050405020304" pitchFamily="18" charset="0"/>
                          <a:cs typeface="Times New Roman" panose="02020603050405020304" pitchFamily="18" charset="0"/>
                        </a:rPr>
                        <a:t> (</a:t>
                      </a:r>
                      <a:r>
                        <a:rPr lang="en-US" sz="1700" u="none" strike="noStrike" dirty="0" err="1">
                          <a:solidFill>
                            <a:schemeClr val="tx2"/>
                          </a:solidFill>
                          <a:effectLst/>
                          <a:latin typeface="Times New Roman" panose="02020603050405020304" pitchFamily="18" charset="0"/>
                          <a:cs typeface="Times New Roman" panose="02020603050405020304" pitchFamily="18" charset="0"/>
                        </a:rPr>
                        <a:t>Buzi</a:t>
                      </a:r>
                      <a:r>
                        <a:rPr lang="en-US" sz="1700" u="none" strike="noStrike" dirty="0">
                          <a:solidFill>
                            <a:schemeClr val="tx2"/>
                          </a:solidFill>
                          <a:effectLst/>
                          <a:latin typeface="Times New Roman" panose="02020603050405020304" pitchFamily="18" charset="0"/>
                          <a:cs typeface="Times New Roman" panose="02020603050405020304" pitchFamily="18" charset="0"/>
                        </a:rPr>
                        <a:t>)</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Zambezia</a:t>
                      </a:r>
                    </a:p>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a:t>
                      </a:r>
                      <a:r>
                        <a:rPr lang="en-US" sz="1700" u="none" strike="noStrike" dirty="0" err="1">
                          <a:solidFill>
                            <a:schemeClr val="tx2"/>
                          </a:solidFill>
                          <a:effectLst/>
                          <a:latin typeface="Times New Roman" panose="02020603050405020304" pitchFamily="18" charset="0"/>
                          <a:cs typeface="Times New Roman" panose="02020603050405020304" pitchFamily="18" charset="0"/>
                        </a:rPr>
                        <a:t>Chemba</a:t>
                      </a:r>
                      <a:r>
                        <a:rPr lang="en-US" sz="1700" u="none" strike="noStrike" dirty="0">
                          <a:solidFill>
                            <a:schemeClr val="tx2"/>
                          </a:solidFill>
                          <a:effectLst/>
                          <a:latin typeface="Times New Roman" panose="02020603050405020304" pitchFamily="18" charset="0"/>
                          <a:cs typeface="Times New Roman" panose="02020603050405020304" pitchFamily="18" charset="0"/>
                        </a:rPr>
                        <a:t>)</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err="1">
                          <a:solidFill>
                            <a:schemeClr val="tx2"/>
                          </a:solidFill>
                          <a:effectLst/>
                          <a:latin typeface="Times New Roman" panose="02020603050405020304" pitchFamily="18" charset="0"/>
                          <a:cs typeface="Times New Roman" panose="02020603050405020304" pitchFamily="18" charset="0"/>
                        </a:rPr>
                        <a:t>Sofala</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err="1">
                          <a:solidFill>
                            <a:schemeClr val="tx2"/>
                          </a:solidFill>
                          <a:effectLst/>
                          <a:latin typeface="Times New Roman" panose="02020603050405020304" pitchFamily="18" charset="0"/>
                          <a:cs typeface="Times New Roman" panose="02020603050405020304" pitchFamily="18" charset="0"/>
                        </a:rPr>
                        <a:t>Manica</a:t>
                      </a:r>
                      <a:r>
                        <a:rPr lang="en-US" sz="1700" u="none" strike="noStrike" dirty="0">
                          <a:solidFill>
                            <a:schemeClr val="tx2"/>
                          </a:solidFill>
                          <a:effectLst/>
                          <a:latin typeface="Times New Roman" panose="02020603050405020304" pitchFamily="18" charset="0"/>
                          <a:cs typeface="Times New Roman" panose="02020603050405020304" pitchFamily="18" charset="0"/>
                        </a:rPr>
                        <a:t> (Sussundenga)</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err="1">
                          <a:solidFill>
                            <a:schemeClr val="tx2"/>
                          </a:solidFill>
                          <a:effectLst/>
                          <a:latin typeface="Times New Roman" panose="02020603050405020304" pitchFamily="18" charset="0"/>
                          <a:cs typeface="Times New Roman" panose="02020603050405020304" pitchFamily="18" charset="0"/>
                        </a:rPr>
                        <a:t>Sofala</a:t>
                      </a:r>
                      <a:r>
                        <a:rPr lang="en-US" sz="1700" u="none" strike="noStrike" dirty="0">
                          <a:solidFill>
                            <a:schemeClr val="tx2"/>
                          </a:solidFill>
                          <a:effectLst/>
                          <a:latin typeface="Times New Roman" panose="02020603050405020304" pitchFamily="18" charset="0"/>
                          <a:cs typeface="Times New Roman" panose="02020603050405020304" pitchFamily="18" charset="0"/>
                        </a:rPr>
                        <a:t> (</a:t>
                      </a:r>
                      <a:r>
                        <a:rPr lang="en-US" sz="1700" u="none" strike="noStrike" dirty="0" err="1">
                          <a:solidFill>
                            <a:schemeClr val="tx2"/>
                          </a:solidFill>
                          <a:effectLst/>
                          <a:latin typeface="Times New Roman" panose="02020603050405020304" pitchFamily="18" charset="0"/>
                          <a:cs typeface="Times New Roman" panose="02020603050405020304" pitchFamily="18" charset="0"/>
                        </a:rPr>
                        <a:t>Caia</a:t>
                      </a:r>
                      <a:r>
                        <a:rPr lang="en-US" sz="1700" u="none" strike="noStrike" dirty="0">
                          <a:solidFill>
                            <a:schemeClr val="tx2"/>
                          </a:solidFill>
                          <a:effectLst/>
                          <a:latin typeface="Times New Roman" panose="02020603050405020304" pitchFamily="18" charset="0"/>
                          <a:cs typeface="Times New Roman" panose="02020603050405020304" pitchFamily="18" charset="0"/>
                        </a:rPr>
                        <a:t>)</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extLst>
                  <a:ext uri="{0D108BD9-81ED-4DB2-BD59-A6C34878D82A}">
                    <a16:rowId xmlns:a16="http://schemas.microsoft.com/office/drawing/2014/main" val="1945819189"/>
                  </a:ext>
                </a:extLst>
              </a:tr>
              <a:tr h="624416">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Area of concession (HA)</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ctr">
                    <a:solidFill>
                      <a:srgbClr val="00B050"/>
                    </a:solidFill>
                  </a:tcP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37,500</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6,500</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15,000</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b="0" i="0" u="none" strike="noStrike" dirty="0">
                          <a:solidFill>
                            <a:schemeClr val="tx2"/>
                          </a:solidFill>
                          <a:effectLst/>
                          <a:latin typeface="Times New Roman" panose="02020603050405020304" pitchFamily="18" charset="0"/>
                          <a:cs typeface="Times New Roman" panose="02020603050405020304" pitchFamily="18" charset="0"/>
                        </a:rPr>
                        <a:t>2,000</a:t>
                      </a: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20,000</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17,000</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extLst>
                  <a:ext uri="{0D108BD9-81ED-4DB2-BD59-A6C34878D82A}">
                    <a16:rowId xmlns:a16="http://schemas.microsoft.com/office/drawing/2014/main" val="1040417356"/>
                  </a:ext>
                </a:extLst>
              </a:tr>
              <a:tr h="572898">
                <a:tc>
                  <a:txBody>
                    <a:bodyPr/>
                    <a:lstStyle/>
                    <a:p>
                      <a:pPr algn="ctr" fontAlgn="b"/>
                      <a:r>
                        <a:rPr lang="en-US" sz="1700" b="1" i="0" u="none" strike="noStrike" dirty="0">
                          <a:solidFill>
                            <a:schemeClr val="bg1"/>
                          </a:solidFill>
                          <a:effectLst/>
                          <a:latin typeface="Times New Roman" panose="02020603050405020304" pitchFamily="18" charset="0"/>
                          <a:cs typeface="Times New Roman" panose="02020603050405020304" pitchFamily="18" charset="0"/>
                        </a:rPr>
                        <a:t>Planted area (HA)</a:t>
                      </a:r>
                    </a:p>
                  </a:txBody>
                  <a:tcPr marL="5750" marR="5750" marT="5750" marB="0" anchor="ctr">
                    <a:solidFill>
                      <a:srgbClr val="00B050"/>
                    </a:solidFill>
                  </a:tcPr>
                </a:tc>
                <a:tc>
                  <a:txBody>
                    <a:bodyPr/>
                    <a:lstStyle/>
                    <a:p>
                      <a:pPr marL="0" algn="ctr" defTabSz="914400" rtl="0" eaLnBrk="1" fontAlgn="b" latinLnBrk="0" hangingPunct="1"/>
                      <a:r>
                        <a:rPr lang="en-US" sz="1700" u="none" strike="noStrike" kern="1200" dirty="0">
                          <a:solidFill>
                            <a:schemeClr val="tx2"/>
                          </a:solidFill>
                          <a:effectLst/>
                          <a:latin typeface="Times New Roman" panose="02020603050405020304" pitchFamily="18" charset="0"/>
                          <a:ea typeface="+mn-ea"/>
                          <a:cs typeface="Times New Roman" panose="02020603050405020304" pitchFamily="18" charset="0"/>
                        </a:rPr>
                        <a:t>0</a:t>
                      </a:r>
                    </a:p>
                  </a:txBody>
                  <a:tcPr marL="5750" marR="5750" marT="5750" marB="0" anchor="ctr"/>
                </a:tc>
                <a:tc>
                  <a:txBody>
                    <a:bodyPr/>
                    <a:lstStyle/>
                    <a:p>
                      <a:pPr marL="0" algn="ctr" defTabSz="914400" rtl="0" eaLnBrk="1" fontAlgn="b" latinLnBrk="0" hangingPunct="1"/>
                      <a:r>
                        <a:rPr lang="en-US" sz="1700" u="none" strike="noStrike" kern="1200" dirty="0">
                          <a:solidFill>
                            <a:schemeClr val="tx2"/>
                          </a:solidFill>
                          <a:effectLst/>
                          <a:latin typeface="Times New Roman" panose="02020603050405020304" pitchFamily="18" charset="0"/>
                          <a:ea typeface="+mn-ea"/>
                          <a:cs typeface="Times New Roman" panose="02020603050405020304" pitchFamily="18" charset="0"/>
                        </a:rPr>
                        <a:t>400</a:t>
                      </a:r>
                    </a:p>
                  </a:txBody>
                  <a:tcPr marL="5750" marR="5750" marT="5750" marB="0" anchor="ctr"/>
                </a:tc>
                <a:tc>
                  <a:txBody>
                    <a:bodyPr/>
                    <a:lstStyle/>
                    <a:p>
                      <a:pPr marL="0" algn="ctr" defTabSz="914400" rtl="0" eaLnBrk="1" fontAlgn="b" latinLnBrk="0" hangingPunct="1"/>
                      <a:r>
                        <a:rPr lang="en-US" sz="1700" u="none" strike="noStrike" kern="1200" dirty="0">
                          <a:solidFill>
                            <a:schemeClr val="tx2"/>
                          </a:solidFill>
                          <a:effectLst/>
                          <a:latin typeface="Times New Roman" panose="02020603050405020304" pitchFamily="18" charset="0"/>
                          <a:ea typeface="+mn-ea"/>
                          <a:cs typeface="Times New Roman" panose="02020603050405020304" pitchFamily="18" charset="0"/>
                        </a:rPr>
                        <a:t>550</a:t>
                      </a:r>
                    </a:p>
                  </a:txBody>
                  <a:tcPr marL="5750" marR="5750" marT="5750" marB="0" anchor="ctr"/>
                </a:tc>
                <a:tc>
                  <a:txBody>
                    <a:bodyPr/>
                    <a:lstStyle/>
                    <a:p>
                      <a:pPr marL="0" algn="ctr" defTabSz="914400" rtl="0" eaLnBrk="1" fontAlgn="b" latinLnBrk="0" hangingPunct="1"/>
                      <a:r>
                        <a:rPr lang="en-US" sz="1700" u="none" strike="noStrike" kern="1200" dirty="0">
                          <a:solidFill>
                            <a:schemeClr val="tx2"/>
                          </a:solidFill>
                          <a:effectLst/>
                          <a:latin typeface="Times New Roman" panose="02020603050405020304" pitchFamily="18" charset="0"/>
                          <a:ea typeface="+mn-ea"/>
                          <a:cs typeface="Times New Roman" panose="02020603050405020304" pitchFamily="18" charset="0"/>
                        </a:rPr>
                        <a:t>1000</a:t>
                      </a:r>
                    </a:p>
                  </a:txBody>
                  <a:tcPr marL="5750" marR="5750" marT="5750" marB="0" anchor="ctr"/>
                </a:tc>
                <a:tc>
                  <a:txBody>
                    <a:bodyPr/>
                    <a:lstStyle/>
                    <a:p>
                      <a:pPr marL="0" algn="ctr" defTabSz="914400" rtl="0" eaLnBrk="1" fontAlgn="b" latinLnBrk="0" hangingPunct="1"/>
                      <a:r>
                        <a:rPr lang="en-US" sz="1700" u="none" strike="noStrike" kern="1200" dirty="0">
                          <a:solidFill>
                            <a:schemeClr val="tx2"/>
                          </a:solidFill>
                          <a:effectLst/>
                          <a:latin typeface="Times New Roman" panose="02020603050405020304" pitchFamily="18" charset="0"/>
                          <a:ea typeface="+mn-ea"/>
                          <a:cs typeface="Times New Roman" panose="02020603050405020304" pitchFamily="18" charset="0"/>
                        </a:rPr>
                        <a:t>130</a:t>
                      </a:r>
                    </a:p>
                  </a:txBody>
                  <a:tcPr marL="5750" marR="5750" marT="5750" marB="0" anchor="ctr"/>
                </a:tc>
                <a:tc>
                  <a:txBody>
                    <a:bodyPr/>
                    <a:lstStyle/>
                    <a:p>
                      <a:pPr marL="0" algn="ctr" defTabSz="914400" rtl="0" eaLnBrk="1" fontAlgn="b" latinLnBrk="0" hangingPunct="1"/>
                      <a:r>
                        <a:rPr lang="en-US" sz="1700" u="none" strike="noStrike" kern="1200" dirty="0">
                          <a:solidFill>
                            <a:schemeClr val="tx2"/>
                          </a:solidFill>
                          <a:effectLst/>
                          <a:latin typeface="Times New Roman" panose="02020603050405020304" pitchFamily="18" charset="0"/>
                          <a:ea typeface="+mn-ea"/>
                          <a:cs typeface="Times New Roman" panose="02020603050405020304" pitchFamily="18" charset="0"/>
                        </a:rPr>
                        <a:t>0</a:t>
                      </a:r>
                    </a:p>
                  </a:txBody>
                  <a:tcPr marL="5750" marR="5750" marT="5750" marB="0" anchor="ctr"/>
                </a:tc>
                <a:extLst>
                  <a:ext uri="{0D108BD9-81ED-4DB2-BD59-A6C34878D82A}">
                    <a16:rowId xmlns:a16="http://schemas.microsoft.com/office/drawing/2014/main" val="1453989898"/>
                  </a:ext>
                </a:extLst>
              </a:tr>
              <a:tr h="624416">
                <a:tc>
                  <a:txBody>
                    <a:bodyPr/>
                    <a:lstStyle/>
                    <a:p>
                      <a:pPr algn="ctr" fontAlgn="b"/>
                      <a:r>
                        <a:rPr lang="en-US" sz="1700" b="1" u="none" strike="noStrike" dirty="0" err="1">
                          <a:solidFill>
                            <a:schemeClr val="bg1"/>
                          </a:solidFill>
                          <a:effectLst/>
                          <a:latin typeface="Times New Roman" panose="02020603050405020304" pitchFamily="18" charset="0"/>
                          <a:cs typeface="Times New Roman" panose="02020603050405020304" pitchFamily="18" charset="0"/>
                        </a:rPr>
                        <a:t>Feeedstock</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ctr">
                    <a:solidFill>
                      <a:srgbClr val="00B050"/>
                    </a:solidFill>
                  </a:tcP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Sugarcane</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Sugarcane</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Sugarcane &amp; Sorghum</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Cassava</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Sugarcane</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Sugarcane &amp; Sorghum</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extLst>
                  <a:ext uri="{0D108BD9-81ED-4DB2-BD59-A6C34878D82A}">
                    <a16:rowId xmlns:a16="http://schemas.microsoft.com/office/drawing/2014/main" val="3039699761"/>
                  </a:ext>
                </a:extLst>
              </a:tr>
              <a:tr h="624416">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Production of feedstock (</a:t>
                      </a:r>
                      <a:r>
                        <a:rPr lang="en-US" sz="1700" b="1" u="none" strike="noStrike" dirty="0" err="1">
                          <a:solidFill>
                            <a:schemeClr val="bg1"/>
                          </a:solidFill>
                          <a:effectLst/>
                          <a:latin typeface="Times New Roman" panose="02020603050405020304" pitchFamily="18" charset="0"/>
                          <a:cs typeface="Times New Roman" panose="02020603050405020304" pitchFamily="18" charset="0"/>
                        </a:rPr>
                        <a:t>Tonnes</a:t>
                      </a:r>
                      <a:r>
                        <a:rPr lang="en-US" sz="1700" b="1" u="none" strike="noStrike" dirty="0">
                          <a:solidFill>
                            <a:schemeClr val="bg1"/>
                          </a:solidFill>
                          <a:effectLst/>
                          <a:latin typeface="Times New Roman" panose="02020603050405020304" pitchFamily="18" charset="0"/>
                          <a:cs typeface="Times New Roman" panose="02020603050405020304" pitchFamily="18" charset="0"/>
                        </a:rPr>
                        <a:t>)</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ctr">
                    <a:solidFill>
                      <a:srgbClr val="00B050"/>
                    </a:solidFill>
                  </a:tcP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500,000</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No info</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No info</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12,000</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No Info</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No Info</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extLst>
                  <a:ext uri="{0D108BD9-81ED-4DB2-BD59-A6C34878D82A}">
                    <a16:rowId xmlns:a16="http://schemas.microsoft.com/office/drawing/2014/main" val="3504580985"/>
                  </a:ext>
                </a:extLst>
              </a:tr>
              <a:tr h="624416">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Production of biofuel (</a:t>
                      </a:r>
                      <a:r>
                        <a:rPr lang="en-US" sz="1700" b="1" u="none" strike="noStrike" dirty="0" err="1">
                          <a:solidFill>
                            <a:schemeClr val="bg1"/>
                          </a:solidFill>
                          <a:effectLst/>
                          <a:latin typeface="Times New Roman" panose="02020603050405020304" pitchFamily="18" charset="0"/>
                          <a:cs typeface="Times New Roman" panose="02020603050405020304" pitchFamily="18" charset="0"/>
                        </a:rPr>
                        <a:t>litres</a:t>
                      </a:r>
                      <a:r>
                        <a:rPr lang="en-US" sz="1700" b="1" u="none" strike="noStrike" dirty="0">
                          <a:solidFill>
                            <a:schemeClr val="bg1"/>
                          </a:solidFill>
                          <a:effectLst/>
                          <a:latin typeface="Times New Roman" panose="02020603050405020304" pitchFamily="18" charset="0"/>
                          <a:cs typeface="Times New Roman" panose="02020603050405020304" pitchFamily="18" charset="0"/>
                        </a:rPr>
                        <a:t>/year)</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ctr">
                    <a:solidFill>
                      <a:srgbClr val="00B050"/>
                    </a:solidFill>
                  </a:tcP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 38 Million</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No info</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No info</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2,5 Million</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20 Million</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20 Million</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extLst>
                  <a:ext uri="{0D108BD9-81ED-4DB2-BD59-A6C34878D82A}">
                    <a16:rowId xmlns:a16="http://schemas.microsoft.com/office/drawing/2014/main" val="4171266952"/>
                  </a:ext>
                </a:extLst>
              </a:tr>
              <a:tr h="624416">
                <a:tc>
                  <a:txBody>
                    <a:bodyPr/>
                    <a:lstStyle/>
                    <a:p>
                      <a:pPr algn="ctr" fontAlgn="b"/>
                      <a:r>
                        <a:rPr lang="en-US" sz="1700" b="1" u="none" strike="noStrike" dirty="0">
                          <a:solidFill>
                            <a:schemeClr val="bg1"/>
                          </a:solidFill>
                          <a:effectLst/>
                          <a:latin typeface="Times New Roman" panose="02020603050405020304" pitchFamily="18" charset="0"/>
                          <a:cs typeface="Times New Roman" panose="02020603050405020304" pitchFamily="18" charset="0"/>
                        </a:rPr>
                        <a:t>Business model</a:t>
                      </a:r>
                      <a:endParaRPr lang="en-US" sz="17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5750" marR="5750" marT="5750" marB="0" anchor="ctr">
                    <a:solidFill>
                      <a:srgbClr val="00B050"/>
                    </a:solidFill>
                  </a:tcP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Stand-Alone plantation</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Company mixed with </a:t>
                      </a:r>
                      <a:r>
                        <a:rPr lang="en-US" sz="1700" u="none" strike="noStrike" dirty="0" err="1">
                          <a:solidFill>
                            <a:schemeClr val="tx2"/>
                          </a:solidFill>
                          <a:effectLst/>
                          <a:latin typeface="Times New Roman" panose="02020603050405020304" pitchFamily="18" charset="0"/>
                          <a:cs typeface="Times New Roman" panose="02020603050405020304" pitchFamily="18" charset="0"/>
                        </a:rPr>
                        <a:t>Outgrower</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Company mixed with </a:t>
                      </a:r>
                      <a:r>
                        <a:rPr lang="en-US" sz="1700" u="none" strike="noStrike" dirty="0" err="1">
                          <a:solidFill>
                            <a:schemeClr val="tx2"/>
                          </a:solidFill>
                          <a:effectLst/>
                          <a:latin typeface="Times New Roman" panose="02020603050405020304" pitchFamily="18" charset="0"/>
                          <a:cs typeface="Times New Roman" panose="02020603050405020304" pitchFamily="18" charset="0"/>
                        </a:rPr>
                        <a:t>Outgrower</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Company mixed with </a:t>
                      </a:r>
                      <a:r>
                        <a:rPr lang="en-US" sz="1700" u="none" strike="noStrike" dirty="0" err="1">
                          <a:solidFill>
                            <a:schemeClr val="tx2"/>
                          </a:solidFill>
                          <a:effectLst/>
                          <a:latin typeface="Times New Roman" panose="02020603050405020304" pitchFamily="18" charset="0"/>
                          <a:cs typeface="Times New Roman" panose="02020603050405020304" pitchFamily="18" charset="0"/>
                        </a:rPr>
                        <a:t>Outgrower</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Stand-Alone Plantation</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tc>
                  <a:txBody>
                    <a:bodyPr/>
                    <a:lstStyle/>
                    <a:p>
                      <a:pPr algn="ctr" fontAlgn="b"/>
                      <a:r>
                        <a:rPr lang="en-US" sz="1700" u="none" strike="noStrike" dirty="0">
                          <a:solidFill>
                            <a:schemeClr val="tx2"/>
                          </a:solidFill>
                          <a:effectLst/>
                          <a:latin typeface="Times New Roman" panose="02020603050405020304" pitchFamily="18" charset="0"/>
                          <a:cs typeface="Times New Roman" panose="02020603050405020304" pitchFamily="18" charset="0"/>
                        </a:rPr>
                        <a:t>Stand-Alone plantation</a:t>
                      </a:r>
                      <a:endParaRPr lang="en-US" sz="1700" b="0" i="0" u="none" strike="noStrike" dirty="0">
                        <a:solidFill>
                          <a:schemeClr val="tx2"/>
                        </a:solidFill>
                        <a:effectLst/>
                        <a:latin typeface="Times New Roman" panose="02020603050405020304" pitchFamily="18" charset="0"/>
                        <a:cs typeface="Times New Roman" panose="02020603050405020304" pitchFamily="18" charset="0"/>
                      </a:endParaRPr>
                    </a:p>
                  </a:txBody>
                  <a:tcPr marL="5750" marR="5750" marT="5750" marB="0" anchor="ctr"/>
                </a:tc>
                <a:extLst>
                  <a:ext uri="{0D108BD9-81ED-4DB2-BD59-A6C34878D82A}">
                    <a16:rowId xmlns:a16="http://schemas.microsoft.com/office/drawing/2014/main" val="3481951784"/>
                  </a:ext>
                </a:extLst>
              </a:tr>
            </a:tbl>
          </a:graphicData>
        </a:graphic>
      </p:graphicFrame>
      <p:sp>
        <p:nvSpPr>
          <p:cNvPr id="3" name="Rectangle 2">
            <a:extLst>
              <a:ext uri="{FF2B5EF4-FFF2-40B4-BE49-F238E27FC236}">
                <a16:creationId xmlns:a16="http://schemas.microsoft.com/office/drawing/2014/main" id="{E1DBCA73-901A-9027-25DF-9BC512504E5A}"/>
              </a:ext>
            </a:extLst>
          </p:cNvPr>
          <p:cNvSpPr/>
          <p:nvPr/>
        </p:nvSpPr>
        <p:spPr>
          <a:xfrm>
            <a:off x="1879794" y="927954"/>
            <a:ext cx="1716022" cy="560254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EED9DA-749C-800C-4223-F944FD80D330}"/>
              </a:ext>
            </a:extLst>
          </p:cNvPr>
          <p:cNvSpPr/>
          <p:nvPr/>
        </p:nvSpPr>
        <p:spPr>
          <a:xfrm>
            <a:off x="6771504" y="915275"/>
            <a:ext cx="1610760" cy="56279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A04DD8A-94CA-2C37-996F-F347C9159475}"/>
              </a:ext>
            </a:extLst>
          </p:cNvPr>
          <p:cNvSpPr>
            <a:spLocks noGrp="1"/>
          </p:cNvSpPr>
          <p:nvPr>
            <p:ph type="ftr" sz="quarter" idx="11"/>
          </p:nvPr>
        </p:nvSpPr>
        <p:spPr/>
        <p:txBody>
          <a:bodyPr/>
          <a:lstStyle/>
          <a:p>
            <a:r>
              <a:rPr lang="en-US"/>
              <a:t>Footer text here</a:t>
            </a:r>
          </a:p>
        </p:txBody>
      </p:sp>
      <p:sp>
        <p:nvSpPr>
          <p:cNvPr id="5" name="Slide Number Placeholder 4">
            <a:extLst>
              <a:ext uri="{FF2B5EF4-FFF2-40B4-BE49-F238E27FC236}">
                <a16:creationId xmlns:a16="http://schemas.microsoft.com/office/drawing/2014/main" id="{61727D2C-D41E-DB7C-4BAC-DFA4DBA6AEEA}"/>
              </a:ext>
            </a:extLst>
          </p:cNvPr>
          <p:cNvSpPr>
            <a:spLocks noGrp="1"/>
          </p:cNvSpPr>
          <p:nvPr>
            <p:ph type="sldNum" sz="quarter" idx="12"/>
          </p:nvPr>
        </p:nvSpPr>
        <p:spPr/>
        <p:txBody>
          <a:bodyPr/>
          <a:lstStyle/>
          <a:p>
            <a:fld id="{9CD8D479-8942-46E8-A226-A4E01F7A105C}" type="slidenum">
              <a:rPr lang="en-MZ" smtClean="0"/>
              <a:t>8</a:t>
            </a:fld>
            <a:endParaRPr lang="en-MZ"/>
          </a:p>
        </p:txBody>
      </p:sp>
      <p:pic>
        <p:nvPicPr>
          <p:cNvPr id="6" name="Content Placeholder 8" descr="Dondo_IMG_4626.tif">
            <a:extLst>
              <a:ext uri="{FF2B5EF4-FFF2-40B4-BE49-F238E27FC236}">
                <a16:creationId xmlns:a16="http://schemas.microsoft.com/office/drawing/2014/main" id="{ADC482B8-D290-E370-ED84-555DBFE91C7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0" y="0"/>
            <a:ext cx="12349561" cy="6858000"/>
          </a:xfrm>
        </p:spPr>
      </p:pic>
      <p:pic>
        <p:nvPicPr>
          <p:cNvPr id="7" name="Picture 6">
            <a:extLst>
              <a:ext uri="{FF2B5EF4-FFF2-40B4-BE49-F238E27FC236}">
                <a16:creationId xmlns:a16="http://schemas.microsoft.com/office/drawing/2014/main" id="{F87B50F0-5DA0-D0F0-DA36-BFDBF8D19F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0389" y="596900"/>
            <a:ext cx="7230026" cy="2320749"/>
          </a:xfrm>
          <a:prstGeom prst="rect">
            <a:avLst/>
          </a:prstGeom>
        </p:spPr>
      </p:pic>
      <p:pic>
        <p:nvPicPr>
          <p:cNvPr id="9" name="Picture 12" descr="CSM_Logo.gif">
            <a:extLst>
              <a:ext uri="{FF2B5EF4-FFF2-40B4-BE49-F238E27FC236}">
                <a16:creationId xmlns:a16="http://schemas.microsoft.com/office/drawing/2014/main" id="{239E26EE-6DB2-7272-C311-77BEE26EE515}"/>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9705975" y="596900"/>
            <a:ext cx="1752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85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040" y="89069"/>
            <a:ext cx="10132960" cy="799255"/>
          </a:xfrm>
        </p:spPr>
        <p:txBody>
          <a:bodyPr>
            <a:noAutofit/>
          </a:bodyPr>
          <a:lstStyle/>
          <a:p>
            <a:pPr algn="ctr"/>
            <a:r>
              <a:rPr lang="en-US" sz="2400" b="1" dirty="0">
                <a:latin typeface="Times New Roman" panose="02020603050405020304" pitchFamily="18" charset="0"/>
                <a:cs typeface="Times New Roman" panose="02020603050405020304" pitchFamily="18" charset="0"/>
              </a:rPr>
              <a:t>KEY PROJECTS -  LESSONS LEARNED FROM A SUSTAINABILITY PERSPECTIVE</a:t>
            </a:r>
          </a:p>
        </p:txBody>
      </p:sp>
      <p:sp>
        <p:nvSpPr>
          <p:cNvPr id="4" name="Footer Placeholder 3"/>
          <p:cNvSpPr>
            <a:spLocks noGrp="1"/>
          </p:cNvSpPr>
          <p:nvPr>
            <p:ph type="ftr" sz="quarter" idx="11"/>
          </p:nvPr>
        </p:nvSpPr>
        <p:spPr/>
        <p:txBody>
          <a:bodyPr/>
          <a:lstStyle/>
          <a:p>
            <a:r>
              <a:rPr lang="en-US" dirty="0"/>
              <a:t>Footer text here</a:t>
            </a:r>
          </a:p>
        </p:txBody>
      </p:sp>
      <p:sp>
        <p:nvSpPr>
          <p:cNvPr id="5" name="Slide Number Placeholder 4"/>
          <p:cNvSpPr>
            <a:spLocks noGrp="1"/>
          </p:cNvSpPr>
          <p:nvPr>
            <p:ph type="sldNum" sz="quarter" idx="12"/>
          </p:nvPr>
        </p:nvSpPr>
        <p:spPr/>
        <p:txBody>
          <a:bodyPr/>
          <a:lstStyle/>
          <a:p>
            <a:fld id="{9CD8D479-8942-46E8-A226-A4E01F7A105C}" type="slidenum">
              <a:rPr lang="en-US" smtClean="0"/>
              <a:t>9</a:t>
            </a:fld>
            <a:endParaRPr lang="en-US"/>
          </a:p>
        </p:txBody>
      </p:sp>
      <p:sp>
        <p:nvSpPr>
          <p:cNvPr id="7" name="Rectangle 6">
            <a:extLst>
              <a:ext uri="{FF2B5EF4-FFF2-40B4-BE49-F238E27FC236}">
                <a16:creationId xmlns:a16="http://schemas.microsoft.com/office/drawing/2014/main" id="{3B1CC361-3A85-786B-5B76-DACEBDEBAB01}"/>
              </a:ext>
            </a:extLst>
          </p:cNvPr>
          <p:cNvSpPr/>
          <p:nvPr/>
        </p:nvSpPr>
        <p:spPr>
          <a:xfrm>
            <a:off x="104035" y="2042983"/>
            <a:ext cx="1614011" cy="1184086"/>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B050"/>
                </a:solidFill>
                <a:uLnTx/>
                <a:uFillTx/>
                <a:latin typeface="Times New Roman" panose="02020603050405020304" pitchFamily="18" charset="0"/>
                <a:cs typeface="Times New Roman" panose="02020603050405020304" pitchFamily="18" charset="0"/>
              </a:rPr>
              <a:t>INSTITUTIONAL</a:t>
            </a:r>
            <a:r>
              <a:rPr kumimoji="0" lang="en-US" sz="2000" b="0" i="0" u="none" strike="noStrike" kern="0" cap="none" spc="0" normalizeH="0" baseline="0" noProof="0" dirty="0">
                <a:ln>
                  <a:noFill/>
                </a:ln>
                <a:solidFill>
                  <a:schemeClr val="tx2">
                    <a:lumMod val="95000"/>
                    <a:lumOff val="5000"/>
                  </a:schemeClr>
                </a:solidFill>
                <a:uLnTx/>
                <a:uFillTx/>
                <a:ea typeface="+mn-ea"/>
                <a:cs typeface="+mn-cs"/>
              </a:rPr>
              <a:t> </a:t>
            </a:r>
          </a:p>
        </p:txBody>
      </p:sp>
      <p:sp>
        <p:nvSpPr>
          <p:cNvPr id="9" name="Rectangle 8">
            <a:extLst>
              <a:ext uri="{FF2B5EF4-FFF2-40B4-BE49-F238E27FC236}">
                <a16:creationId xmlns:a16="http://schemas.microsoft.com/office/drawing/2014/main" id="{4B39E1FD-AD58-4CC7-14A2-90CCD71610FC}"/>
              </a:ext>
            </a:extLst>
          </p:cNvPr>
          <p:cNvSpPr/>
          <p:nvPr/>
        </p:nvSpPr>
        <p:spPr>
          <a:xfrm>
            <a:off x="104035" y="4361179"/>
            <a:ext cx="1614011" cy="1184086"/>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kern="0" dirty="0">
                <a:solidFill>
                  <a:srgbClr val="00B050"/>
                </a:solidFill>
                <a:latin typeface="Times New Roman" panose="02020603050405020304" pitchFamily="18" charset="0"/>
                <a:cs typeface="Times New Roman" panose="02020603050405020304" pitchFamily="18" charset="0"/>
              </a:rPr>
              <a:t>SOCIO-ECONOMIC</a:t>
            </a:r>
          </a:p>
        </p:txBody>
      </p:sp>
      <p:sp>
        <p:nvSpPr>
          <p:cNvPr id="3" name="Rectangle: Rounded Corners 2">
            <a:extLst>
              <a:ext uri="{FF2B5EF4-FFF2-40B4-BE49-F238E27FC236}">
                <a16:creationId xmlns:a16="http://schemas.microsoft.com/office/drawing/2014/main" id="{E875E0C0-BC0F-8AD8-1C44-585AC50D4D40}"/>
              </a:ext>
            </a:extLst>
          </p:cNvPr>
          <p:cNvSpPr/>
          <p:nvPr/>
        </p:nvSpPr>
        <p:spPr>
          <a:xfrm>
            <a:off x="6904292" y="1497916"/>
            <a:ext cx="5112555" cy="2249866"/>
          </a:xfrm>
          <a:prstGeom prst="roundRect">
            <a:avLst/>
          </a:prstGeom>
          <a:solidFill>
            <a:srgbClr val="E7F1E8"/>
          </a:solidFill>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sz="1400" dirty="0">
              <a:solidFill>
                <a:schemeClr val="tx2">
                  <a:lumMod val="95000"/>
                  <a:lumOff val="5000"/>
                </a:schemeClr>
              </a:solidFill>
            </a:endParaRPr>
          </a:p>
          <a:p>
            <a:pPr algn="just"/>
            <a:endParaRPr lang="en-US" sz="1400" dirty="0">
              <a:solidFill>
                <a:schemeClr val="tx2">
                  <a:lumMod val="95000"/>
                  <a:lumOff val="5000"/>
                </a:schemeClr>
              </a:solidFill>
            </a:endParaRPr>
          </a:p>
          <a:p>
            <a:pPr algn="just"/>
            <a:endParaRPr lang="en-US" sz="1400" dirty="0">
              <a:solidFill>
                <a:schemeClr val="tx2">
                  <a:lumMod val="95000"/>
                  <a:lumOff val="5000"/>
                </a:schemeClr>
              </a:solidFill>
            </a:endParaRPr>
          </a:p>
          <a:p>
            <a:pPr algn="just"/>
            <a:endParaRPr lang="en-US" sz="1400" dirty="0">
              <a:solidFill>
                <a:schemeClr val="tx2">
                  <a:lumMod val="95000"/>
                  <a:lumOff val="5000"/>
                </a:schemeClr>
              </a:solidFill>
            </a:endParaRPr>
          </a:p>
          <a:p>
            <a:pPr algn="just"/>
            <a:endParaRPr lang="en-US" sz="1400" dirty="0">
              <a:solidFill>
                <a:schemeClr val="tx2">
                  <a:lumMod val="95000"/>
                  <a:lumOff val="5000"/>
                </a:schemeClr>
              </a:solidFill>
            </a:endParaRPr>
          </a:p>
          <a:p>
            <a:pPr algn="just"/>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Lack of private sector ability to influence regulation</a:t>
            </a:r>
          </a:p>
          <a:p>
            <a:pPr marL="285750" indent="-285750" algn="just">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rPr>
              <a:t>Complexity of DUAT acquisition process</a:t>
            </a: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 Monopoly of IMOPETRO that can determine the price</a:t>
            </a: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Social and political instability </a:t>
            </a:r>
          </a:p>
          <a:p>
            <a:pPr marL="285750" indent="-285750" algn="just">
              <a:buFont typeface="Arial" panose="020B0604020202020204" pitchFamily="34" charset="0"/>
              <a:buChar char="•"/>
            </a:pPr>
            <a:r>
              <a:rPr lang="en-US" sz="1400" b="1" dirty="0">
                <a:solidFill>
                  <a:schemeClr val="tx2"/>
                </a:solidFill>
                <a:latin typeface="Times New Roman" panose="02020603050405020304" pitchFamily="18" charset="0"/>
                <a:cs typeface="Times New Roman" panose="02020603050405020304" pitchFamily="18" charset="0"/>
              </a:rPr>
              <a:t>Lack of clear regulation related to mixtures of B5</a:t>
            </a:r>
          </a:p>
          <a:p>
            <a:pPr marL="285750" indent="-285750" algn="just">
              <a:buFont typeface="Arial" panose="020B0604020202020204" pitchFamily="34" charset="0"/>
              <a:buChar char="•"/>
            </a:pPr>
            <a:r>
              <a:rPr lang="en-US" sz="1400" b="1" dirty="0">
                <a:solidFill>
                  <a:schemeClr val="tx2"/>
                </a:solidFill>
                <a:latin typeface="Times New Roman" panose="02020603050405020304" pitchFamily="18" charset="0"/>
                <a:cs typeface="Times New Roman" panose="02020603050405020304" pitchFamily="18" charset="0"/>
              </a:rPr>
              <a:t>Lack of readiness of institutions to deal with resettlements and compensations</a:t>
            </a: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Lack of commercial guarantees in out grower's model </a:t>
            </a: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p:txBody>
      </p:sp>
      <p:sp>
        <p:nvSpPr>
          <p:cNvPr id="12" name="Rectangle: Rounded Corners 11">
            <a:extLst>
              <a:ext uri="{FF2B5EF4-FFF2-40B4-BE49-F238E27FC236}">
                <a16:creationId xmlns:a16="http://schemas.microsoft.com/office/drawing/2014/main" id="{7D58694A-6371-4879-C314-6A672C73B274}"/>
              </a:ext>
            </a:extLst>
          </p:cNvPr>
          <p:cNvSpPr/>
          <p:nvPr/>
        </p:nvSpPr>
        <p:spPr>
          <a:xfrm>
            <a:off x="1718046" y="1497916"/>
            <a:ext cx="5112555" cy="2249866"/>
          </a:xfrm>
          <a:prstGeom prst="roundRect">
            <a:avLst/>
          </a:prstGeom>
          <a:solidFill>
            <a:srgbClr val="CBE1CD"/>
          </a:solidFill>
        </p:spPr>
        <p:style>
          <a:lnRef idx="0">
            <a:schemeClr val="accent2"/>
          </a:lnRef>
          <a:fillRef idx="3">
            <a:schemeClr val="accent2"/>
          </a:fillRef>
          <a:effectRef idx="3">
            <a:schemeClr val="accent2"/>
          </a:effectRef>
          <a:fontRef idx="minor">
            <a:schemeClr val="lt1"/>
          </a:fontRef>
        </p:style>
        <p:txBody>
          <a:bodyPr rtlCol="0" anchor="ctr"/>
          <a:lstStyle/>
          <a:p>
            <a:pPr algn="just"/>
            <a:endParaRPr lang="en-US" sz="1400" dirty="0">
              <a:solidFill>
                <a:schemeClr val="bg1">
                  <a:lumMod val="95000"/>
                </a:schemeClr>
              </a:solidFill>
            </a:endParaRPr>
          </a:p>
          <a:p>
            <a:pPr algn="just"/>
            <a:r>
              <a:rPr lang="en-US" sz="1400" dirty="0">
                <a:solidFill>
                  <a:schemeClr val="bg1">
                    <a:lumMod val="95000"/>
                  </a:schemeClr>
                </a:solidFill>
              </a:rPr>
              <a:t>                </a:t>
            </a:r>
          </a:p>
          <a:p>
            <a:pPr algn="just"/>
            <a:endParaRPr lang="en-US" sz="1400" dirty="0">
              <a:solidFill>
                <a:schemeClr val="bg1">
                  <a:lumMod val="95000"/>
                </a:schemeClr>
              </a:solidFill>
            </a:endParaRPr>
          </a:p>
          <a:p>
            <a:pPr algn="just"/>
            <a:endParaRPr lang="en-US" sz="1400" dirty="0">
              <a:solidFill>
                <a:schemeClr val="bg1">
                  <a:lumMod val="95000"/>
                </a:schemeClr>
              </a:solidFill>
            </a:endParaRPr>
          </a:p>
          <a:p>
            <a:pPr algn="just"/>
            <a:endParaRPr lang="en-US" sz="1400" dirty="0">
              <a:solidFill>
                <a:schemeClr val="bg1">
                  <a:lumMod val="95000"/>
                </a:schemeClr>
              </a:solidFill>
            </a:endParaRPr>
          </a:p>
          <a:p>
            <a:pPr algn="just"/>
            <a:endParaRPr lang="en-US" sz="1400" dirty="0">
              <a:solidFill>
                <a:schemeClr val="bg1">
                  <a:lumMod val="95000"/>
                </a:schemeClr>
              </a:solidFill>
            </a:endParaRP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Improvement of sustainability criteria for biofuel with the support of private sector</a:t>
            </a: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Partnerships with INFP to develop people capabilities</a:t>
            </a: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Experimental trials for </a:t>
            </a:r>
            <a:r>
              <a:rPr lang="en-US" sz="1400" dirty="0" smtClean="0">
                <a:solidFill>
                  <a:schemeClr val="tx2"/>
                </a:solidFill>
                <a:latin typeface="Times New Roman" panose="02020603050405020304" pitchFamily="18" charset="0"/>
                <a:cs typeface="Times New Roman" panose="02020603050405020304" pitchFamily="18" charset="0"/>
              </a:rPr>
              <a:t>processing </a:t>
            </a:r>
            <a:r>
              <a:rPr lang="en-US" sz="1400" dirty="0" err="1" smtClean="0">
                <a:solidFill>
                  <a:schemeClr val="tx2"/>
                </a:solidFill>
                <a:latin typeface="Times New Roman" panose="02020603050405020304" pitchFamily="18" charset="0"/>
                <a:cs typeface="Times New Roman" panose="02020603050405020304" pitchFamily="18" charset="0"/>
              </a:rPr>
              <a:t>eficiency</a:t>
            </a:r>
            <a:r>
              <a:rPr lang="en-US" sz="1400" dirty="0" smtClean="0">
                <a:solidFill>
                  <a:schemeClr val="tx2"/>
                </a:solidFill>
                <a:latin typeface="Times New Roman" panose="02020603050405020304" pitchFamily="18" charset="0"/>
                <a:cs typeface="Times New Roman" panose="02020603050405020304" pitchFamily="18" charset="0"/>
              </a:rPr>
              <a:t>- </a:t>
            </a:r>
            <a:r>
              <a:rPr lang="en-US" sz="1400" dirty="0">
                <a:solidFill>
                  <a:schemeClr val="tx2"/>
                </a:solidFill>
                <a:latin typeface="Times New Roman" panose="02020603050405020304" pitchFamily="18" charset="0"/>
                <a:cs typeface="Times New Roman" panose="02020603050405020304" pitchFamily="18" charset="0"/>
              </a:rPr>
              <a:t>IIAM</a:t>
            </a:r>
          </a:p>
          <a:p>
            <a:pPr marL="285750" indent="-285750" algn="just">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rPr>
              <a:t>Licensing regulation &amp; creation of blending stations to enable control &amp; oversight of the production &amp; commercialization</a:t>
            </a:r>
          </a:p>
          <a:p>
            <a:pPr marL="285750" indent="-285750" algn="just">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400" dirty="0">
              <a:solidFill>
                <a:schemeClr val="tx1"/>
              </a:solidFill>
            </a:endParaRPr>
          </a:p>
          <a:p>
            <a:pPr marL="285750" indent="-285750" algn="just">
              <a:buFont typeface="Arial" panose="020B0604020202020204" pitchFamily="34" charset="0"/>
              <a:buChar char="•"/>
            </a:pPr>
            <a:endParaRPr lang="en-US" sz="1400" dirty="0">
              <a:solidFill>
                <a:schemeClr val="bg1">
                  <a:lumMod val="95000"/>
                </a:schemeClr>
              </a:solidFill>
            </a:endParaRPr>
          </a:p>
          <a:p>
            <a:pPr marL="285750" indent="-285750" algn="just">
              <a:buFont typeface="Arial" panose="020B0604020202020204" pitchFamily="34" charset="0"/>
              <a:buChar char="•"/>
            </a:pPr>
            <a:endParaRPr lang="en-US" sz="1400" dirty="0">
              <a:solidFill>
                <a:schemeClr val="bg1">
                  <a:lumMod val="95000"/>
                </a:schemeClr>
              </a:solidFill>
            </a:endParaRPr>
          </a:p>
          <a:p>
            <a:pPr marL="285750" indent="-285750" algn="just">
              <a:buFont typeface="Arial" panose="020B0604020202020204" pitchFamily="34" charset="0"/>
              <a:buChar char="•"/>
            </a:pPr>
            <a:endParaRPr lang="en-US" sz="1400" dirty="0">
              <a:solidFill>
                <a:schemeClr val="bg1">
                  <a:lumMod val="95000"/>
                </a:schemeClr>
              </a:solidFill>
            </a:endParaRPr>
          </a:p>
        </p:txBody>
      </p:sp>
      <p:cxnSp>
        <p:nvCxnSpPr>
          <p:cNvPr id="13" name="Straight Connector 12">
            <a:extLst>
              <a:ext uri="{FF2B5EF4-FFF2-40B4-BE49-F238E27FC236}">
                <a16:creationId xmlns:a16="http://schemas.microsoft.com/office/drawing/2014/main" id="{D4ED7656-1D58-DDCB-5F04-75BAE8F57F31}"/>
              </a:ext>
            </a:extLst>
          </p:cNvPr>
          <p:cNvCxnSpPr>
            <a:cxnSpLocks/>
          </p:cNvCxnSpPr>
          <p:nvPr/>
        </p:nvCxnSpPr>
        <p:spPr>
          <a:xfrm>
            <a:off x="8380047" y="1413179"/>
            <a:ext cx="2395105" cy="0"/>
          </a:xfrm>
          <a:prstGeom prst="line">
            <a:avLst/>
          </a:prstGeom>
          <a:noFill/>
          <a:ln w="28575" cap="flat" cmpd="sng" algn="ctr">
            <a:solidFill>
              <a:schemeClr val="bg1">
                <a:lumMod val="75000"/>
              </a:schemeClr>
            </a:solidFill>
            <a:prstDash val="solid"/>
          </a:ln>
          <a:effectLst/>
        </p:spPr>
      </p:cxnSp>
      <p:cxnSp>
        <p:nvCxnSpPr>
          <p:cNvPr id="14" name="Straight Connector 13">
            <a:extLst>
              <a:ext uri="{FF2B5EF4-FFF2-40B4-BE49-F238E27FC236}">
                <a16:creationId xmlns:a16="http://schemas.microsoft.com/office/drawing/2014/main" id="{2B9E4944-0A1A-C361-F279-4FB1A8BE41E0}"/>
              </a:ext>
            </a:extLst>
          </p:cNvPr>
          <p:cNvCxnSpPr>
            <a:cxnSpLocks/>
          </p:cNvCxnSpPr>
          <p:nvPr/>
        </p:nvCxnSpPr>
        <p:spPr>
          <a:xfrm>
            <a:off x="2960759" y="1404790"/>
            <a:ext cx="2395105" cy="0"/>
          </a:xfrm>
          <a:prstGeom prst="line">
            <a:avLst/>
          </a:prstGeom>
          <a:noFill/>
          <a:ln w="28575" cap="flat" cmpd="sng" algn="ctr">
            <a:solidFill>
              <a:schemeClr val="bg1">
                <a:lumMod val="75000"/>
              </a:schemeClr>
            </a:solidFill>
            <a:prstDash val="solid"/>
          </a:ln>
          <a:effectLst/>
        </p:spPr>
      </p:cxnSp>
      <p:sp>
        <p:nvSpPr>
          <p:cNvPr id="15" name="Rectangle: Rounded Corners 14">
            <a:extLst>
              <a:ext uri="{FF2B5EF4-FFF2-40B4-BE49-F238E27FC236}">
                <a16:creationId xmlns:a16="http://schemas.microsoft.com/office/drawing/2014/main" id="{B24BE4D2-8C63-4EF2-A05E-6AF92DF77523}"/>
              </a:ext>
            </a:extLst>
          </p:cNvPr>
          <p:cNvSpPr/>
          <p:nvPr/>
        </p:nvSpPr>
        <p:spPr>
          <a:xfrm>
            <a:off x="6904292" y="3899607"/>
            <a:ext cx="5112555" cy="2249866"/>
          </a:xfrm>
          <a:prstGeom prst="roundRect">
            <a:avLst/>
          </a:prstGeom>
          <a:solidFill>
            <a:srgbClr val="E7F1E8"/>
          </a:solidFill>
        </p:spPr>
        <p:style>
          <a:lnRef idx="0">
            <a:schemeClr val="accent2"/>
          </a:lnRef>
          <a:fillRef idx="3">
            <a:schemeClr val="accent2"/>
          </a:fillRef>
          <a:effectRef idx="3">
            <a:schemeClr val="accent2"/>
          </a:effectRef>
          <a:fontRef idx="minor">
            <a:schemeClr val="lt1"/>
          </a:fontRef>
        </p:style>
        <p:txBody>
          <a:bodyPr rtlCol="0" anchor="ctr"/>
          <a:lstStyle/>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r>
              <a:rPr lang="en-US" sz="1400" dirty="0" smtClean="0">
                <a:solidFill>
                  <a:schemeClr val="tx2"/>
                </a:solidFill>
                <a:latin typeface="Times New Roman" panose="02020603050405020304" pitchFamily="18" charset="0"/>
                <a:cs typeface="Times New Roman" panose="02020603050405020304" pitchFamily="18" charset="0"/>
              </a:rPr>
              <a:t>Lack </a:t>
            </a:r>
            <a:r>
              <a:rPr lang="en-US" sz="1400" dirty="0">
                <a:solidFill>
                  <a:schemeClr val="tx2"/>
                </a:solidFill>
                <a:latin typeface="Times New Roman" panose="02020603050405020304" pitchFamily="18" charset="0"/>
                <a:cs typeface="Times New Roman" panose="02020603050405020304" pitchFamily="18" charset="0"/>
              </a:rPr>
              <a:t>of research with regard to </a:t>
            </a:r>
            <a:r>
              <a:rPr lang="en-US" sz="1400" dirty="0" smtClean="0">
                <a:solidFill>
                  <a:schemeClr val="tx2"/>
                </a:solidFill>
                <a:latin typeface="Times New Roman" panose="02020603050405020304" pitchFamily="18" charset="0"/>
                <a:cs typeface="Times New Roman" panose="02020603050405020304" pitchFamily="18" charset="0"/>
              </a:rPr>
              <a:t>Cassava </a:t>
            </a:r>
            <a:r>
              <a:rPr lang="en-US" sz="1400" dirty="0">
                <a:solidFill>
                  <a:schemeClr val="tx2"/>
                </a:solidFill>
                <a:latin typeface="Times New Roman" panose="02020603050405020304" pitchFamily="18" charset="0"/>
                <a:cs typeface="Times New Roman" panose="02020603050405020304" pitchFamily="18" charset="0"/>
              </a:rPr>
              <a:t>viability, associated with </a:t>
            </a:r>
            <a:r>
              <a:rPr lang="en-US" sz="1400" dirty="0" smtClean="0">
                <a:solidFill>
                  <a:schemeClr val="tx2"/>
                </a:solidFill>
                <a:latin typeface="Times New Roman" panose="02020603050405020304" pitchFamily="18" charset="0"/>
                <a:cs typeface="Times New Roman" panose="02020603050405020304" pitchFamily="18" charset="0"/>
              </a:rPr>
              <a:t>small farmer </a:t>
            </a:r>
            <a:r>
              <a:rPr lang="en-US" sz="1400" dirty="0">
                <a:solidFill>
                  <a:schemeClr val="tx2"/>
                </a:solidFill>
                <a:latin typeface="Times New Roman" panose="02020603050405020304" pitchFamily="18" charset="0"/>
                <a:cs typeface="Times New Roman" panose="02020603050405020304" pitchFamily="18" charset="0"/>
              </a:rPr>
              <a:t>on the ground experience</a:t>
            </a: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Lack of more advanced agriculture practices, limiting productivity</a:t>
            </a: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Lack of introduction of complementing activities and usages </a:t>
            </a:r>
            <a:r>
              <a:rPr lang="en-US" sz="1400" dirty="0" smtClean="0">
                <a:solidFill>
                  <a:schemeClr val="tx2"/>
                </a:solidFill>
                <a:latin typeface="Times New Roman" panose="02020603050405020304" pitchFamily="18" charset="0"/>
                <a:cs typeface="Times New Roman" panose="02020603050405020304" pitchFamily="18" charset="0"/>
              </a:rPr>
              <a:t>for the residues;</a:t>
            </a: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a:p>
            <a:pPr algn="just"/>
            <a:endParaRPr lang="en-US" sz="1400" dirty="0">
              <a:solidFill>
                <a:schemeClr val="tx2">
                  <a:lumMod val="95000"/>
                  <a:lumOff val="5000"/>
                </a:schemeClr>
              </a:solidFill>
            </a:endParaRPr>
          </a:p>
          <a:p>
            <a:pPr marL="285750" indent="-285750" algn="just">
              <a:buFont typeface="Arial" panose="020B0604020202020204" pitchFamily="34" charset="0"/>
              <a:buChar char="•"/>
            </a:pPr>
            <a:endParaRPr lang="en-US" sz="1400" dirty="0">
              <a:solidFill>
                <a:schemeClr val="tx2">
                  <a:lumMod val="95000"/>
                  <a:lumOff val="5000"/>
                </a:schemeClr>
              </a:solidFill>
            </a:endParaRPr>
          </a:p>
        </p:txBody>
      </p:sp>
      <p:sp>
        <p:nvSpPr>
          <p:cNvPr id="16" name="Rectangle: Rounded Corners 15">
            <a:extLst>
              <a:ext uri="{FF2B5EF4-FFF2-40B4-BE49-F238E27FC236}">
                <a16:creationId xmlns:a16="http://schemas.microsoft.com/office/drawing/2014/main" id="{A11337AB-073A-8065-9375-65774C0D9736}"/>
              </a:ext>
            </a:extLst>
          </p:cNvPr>
          <p:cNvSpPr/>
          <p:nvPr/>
        </p:nvSpPr>
        <p:spPr>
          <a:xfrm>
            <a:off x="1699112" y="3928957"/>
            <a:ext cx="5112555" cy="2249866"/>
          </a:xfrm>
          <a:prstGeom prst="roundRect">
            <a:avLst/>
          </a:prstGeom>
          <a:solidFill>
            <a:srgbClr val="CBE1CD"/>
          </a:solidFill>
        </p:spPr>
        <p:style>
          <a:lnRef idx="0">
            <a:schemeClr val="accent2"/>
          </a:lnRef>
          <a:fillRef idx="3">
            <a:schemeClr val="accent2"/>
          </a:fillRef>
          <a:effectRef idx="3">
            <a:schemeClr val="accent2"/>
          </a:effectRef>
          <a:fontRef idx="minor">
            <a:schemeClr val="lt1"/>
          </a:fontRef>
        </p:style>
        <p:txBody>
          <a:bodyPr rtlCol="0" anchor="ctr"/>
          <a:lstStyle/>
          <a:p>
            <a:pPr marL="285750" indent="-285750" algn="just">
              <a:buFont typeface="Arial" panose="020B0604020202020204" pitchFamily="34" charset="0"/>
              <a:buChar char="•"/>
            </a:pPr>
            <a:endParaRPr lang="en-US" sz="1400" dirty="0" smtClean="0">
              <a:solidFill>
                <a:schemeClr val="bg1">
                  <a:lumMod val="95000"/>
                </a:schemeClr>
              </a:solidFill>
            </a:endParaRPr>
          </a:p>
          <a:p>
            <a:pPr marL="285750" indent="-285750" algn="just">
              <a:buFont typeface="Arial" panose="020B0604020202020204" pitchFamily="34" charset="0"/>
              <a:buChar char="•"/>
            </a:pPr>
            <a:endParaRPr lang="en-US" sz="1400" dirty="0">
              <a:solidFill>
                <a:schemeClr val="bg1">
                  <a:lumMod val="95000"/>
                </a:schemeClr>
              </a:solidFill>
            </a:endParaRPr>
          </a:p>
          <a:p>
            <a:pPr marL="285750" indent="-285750" algn="just">
              <a:buFont typeface="Arial" panose="020B0604020202020204" pitchFamily="34" charset="0"/>
              <a:buChar char="•"/>
            </a:pPr>
            <a:endParaRPr lang="en-US" sz="1400" dirty="0" smtClean="0">
              <a:solidFill>
                <a:schemeClr val="bg1">
                  <a:lumMod val="95000"/>
                </a:schemeClr>
              </a:solidFill>
            </a:endParaRPr>
          </a:p>
          <a:p>
            <a:pPr marL="285750" indent="-285750" algn="just">
              <a:buFont typeface="Arial" panose="020B0604020202020204" pitchFamily="34" charset="0"/>
              <a:buChar char="•"/>
            </a:pPr>
            <a:endParaRPr lang="en-US" sz="1400" dirty="0">
              <a:solidFill>
                <a:schemeClr val="bg1">
                  <a:lumMod val="95000"/>
                </a:schemeClr>
              </a:solidFill>
            </a:endParaRPr>
          </a:p>
          <a:p>
            <a:pPr marL="285750" indent="-285750" algn="just">
              <a:buFont typeface="Arial" panose="020B0604020202020204" pitchFamily="34" charset="0"/>
              <a:buChar char="•"/>
            </a:pPr>
            <a:endParaRPr lang="en-US" sz="1400" dirty="0">
              <a:solidFill>
                <a:schemeClr val="bg1">
                  <a:lumMod val="95000"/>
                </a:schemeClr>
              </a:solidFill>
            </a:endParaRPr>
          </a:p>
          <a:p>
            <a:pPr marL="285750" indent="-285750" algn="just">
              <a:buFont typeface="Arial" panose="020B0604020202020204" pitchFamily="34" charset="0"/>
              <a:buChar char="•"/>
            </a:pPr>
            <a:endParaRPr lang="en-US" sz="1400" dirty="0">
              <a:solidFill>
                <a:schemeClr val="bg1">
                  <a:lumMod val="95000"/>
                </a:schemeClr>
              </a:solidFill>
            </a:endParaRP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Knowledge transfer and improved productivity for food and energy crops</a:t>
            </a:r>
          </a:p>
          <a:p>
            <a:pPr marL="285750" indent="-285750" algn="just">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rPr>
              <a:t>Introduction of technology that takes advantage of derivatives of biofuel crops</a:t>
            </a:r>
          </a:p>
          <a:p>
            <a:pPr marL="285750" indent="-285750" algn="just">
              <a:buFont typeface="Arial" panose="020B0604020202020204" pitchFamily="34" charset="0"/>
              <a:buChar char="•"/>
            </a:pPr>
            <a:r>
              <a:rPr lang="en-US" sz="1400" b="1" dirty="0">
                <a:solidFill>
                  <a:schemeClr val="tx1"/>
                </a:solidFill>
                <a:latin typeface="Times New Roman" panose="02020603050405020304" pitchFamily="18" charset="0"/>
                <a:cs typeface="Times New Roman" panose="02020603050405020304" pitchFamily="18" charset="0"/>
              </a:rPr>
              <a:t>Research with other crops such as </a:t>
            </a:r>
            <a:r>
              <a:rPr lang="en-US" sz="1400" b="1" dirty="0" smtClean="0">
                <a:solidFill>
                  <a:schemeClr val="tx1"/>
                </a:solidFill>
                <a:latin typeface="Times New Roman" panose="02020603050405020304" pitchFamily="18" charset="0"/>
                <a:cs typeface="Times New Roman" panose="02020603050405020304" pitchFamily="18" charset="0"/>
              </a:rPr>
              <a:t>Cassava and Biomass </a:t>
            </a:r>
            <a:r>
              <a:rPr lang="en-US" sz="1400" b="1" dirty="0">
                <a:solidFill>
                  <a:schemeClr val="tx1"/>
                </a:solidFill>
                <a:latin typeface="Times New Roman" panose="02020603050405020304" pitchFamily="18" charset="0"/>
                <a:cs typeface="Times New Roman" panose="02020603050405020304" pitchFamily="18" charset="0"/>
              </a:rPr>
              <a:t>to reduce risk associated with </a:t>
            </a:r>
            <a:r>
              <a:rPr lang="en-US" sz="1400" b="1" dirty="0" smtClean="0">
                <a:solidFill>
                  <a:schemeClr val="tx1"/>
                </a:solidFill>
                <a:latin typeface="Times New Roman" panose="02020603050405020304" pitchFamily="18" charset="0"/>
                <a:cs typeface="Times New Roman" panose="02020603050405020304" pitchFamily="18" charset="0"/>
              </a:rPr>
              <a:t>only </a:t>
            </a:r>
            <a:r>
              <a:rPr lang="en-US" sz="1400" b="1" dirty="0">
                <a:solidFill>
                  <a:schemeClr val="tx1"/>
                </a:solidFill>
                <a:latin typeface="Times New Roman" panose="02020603050405020304" pitchFamily="18" charset="0"/>
                <a:cs typeface="Times New Roman" panose="02020603050405020304" pitchFamily="18" charset="0"/>
              </a:rPr>
              <a:t>having 1 crop</a:t>
            </a:r>
          </a:p>
          <a:p>
            <a:pPr marL="285750" indent="-285750" algn="just">
              <a:buFont typeface="Arial" panose="020B0604020202020204" pitchFamily="34" charset="0"/>
              <a:buChar char="•"/>
            </a:pPr>
            <a:r>
              <a:rPr lang="en-US" sz="1400" dirty="0">
                <a:solidFill>
                  <a:schemeClr val="tx2"/>
                </a:solidFill>
                <a:latin typeface="Times New Roman" panose="02020603050405020304" pitchFamily="18" charset="0"/>
                <a:cs typeface="Times New Roman" panose="02020603050405020304" pitchFamily="18" charset="0"/>
              </a:rPr>
              <a:t>Development of productive value chain centered in local smallholders involving them in different parts of value chain</a:t>
            </a:r>
          </a:p>
          <a:p>
            <a:pPr marL="285750" indent="-285750" algn="just">
              <a:buFont typeface="Arial" panose="020B0604020202020204" pitchFamily="34" charset="0"/>
              <a:buChar char="•"/>
            </a:pPr>
            <a:endParaRPr lang="en-US" sz="1400" dirty="0">
              <a:solidFill>
                <a:schemeClr val="tx1"/>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400" dirty="0">
              <a:solidFill>
                <a:schemeClr val="bg1">
                  <a:lumMod val="95000"/>
                </a:schemeClr>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400" dirty="0">
              <a:solidFill>
                <a:schemeClr val="bg1">
                  <a:lumMod val="95000"/>
                </a:schemeClr>
              </a:solidFill>
            </a:endParaRPr>
          </a:p>
          <a:p>
            <a:pPr algn="just"/>
            <a:endParaRPr lang="en-US" sz="1400" dirty="0">
              <a:solidFill>
                <a:schemeClr val="bg1">
                  <a:lumMod val="95000"/>
                </a:schemeClr>
              </a:solidFill>
            </a:endParaRPr>
          </a:p>
          <a:p>
            <a:pPr marL="285750" indent="-285750" algn="just">
              <a:buFont typeface="Arial" panose="020B0604020202020204" pitchFamily="34" charset="0"/>
              <a:buChar char="•"/>
            </a:pPr>
            <a:endParaRPr lang="en-US" sz="1400" dirty="0">
              <a:solidFill>
                <a:schemeClr val="bg1">
                  <a:lumMod val="95000"/>
                </a:schemeClr>
              </a:solidFill>
            </a:endParaRPr>
          </a:p>
          <a:p>
            <a:pPr marL="285750" indent="-285750" algn="just">
              <a:buFont typeface="Arial" panose="020B0604020202020204" pitchFamily="34" charset="0"/>
              <a:buChar char="•"/>
            </a:pPr>
            <a:endParaRPr lang="en-US" sz="1400" dirty="0">
              <a:solidFill>
                <a:schemeClr val="bg1">
                  <a:lumMod val="95000"/>
                </a:schemeClr>
              </a:solidFill>
            </a:endParaRPr>
          </a:p>
        </p:txBody>
      </p:sp>
      <p:sp>
        <p:nvSpPr>
          <p:cNvPr id="17" name="Rectangle 16">
            <a:extLst>
              <a:ext uri="{FF2B5EF4-FFF2-40B4-BE49-F238E27FC236}">
                <a16:creationId xmlns:a16="http://schemas.microsoft.com/office/drawing/2014/main" id="{316C7697-98CD-33C2-5225-A05EADC9C888}"/>
              </a:ext>
            </a:extLst>
          </p:cNvPr>
          <p:cNvSpPr/>
          <p:nvPr/>
        </p:nvSpPr>
        <p:spPr>
          <a:xfrm>
            <a:off x="3079858" y="1075642"/>
            <a:ext cx="2478645" cy="236021"/>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OPPORTUNITIES</a:t>
            </a:r>
            <a:r>
              <a:rPr kumimoji="0" lang="en-US" sz="2000" b="0" i="0" u="none" strike="noStrike" kern="0" cap="none" spc="0" normalizeH="0" baseline="0" noProof="0" dirty="0">
                <a:ln>
                  <a:noFill/>
                </a:ln>
                <a:solidFill>
                  <a:schemeClr val="tx2">
                    <a:lumMod val="95000"/>
                    <a:lumOff val="5000"/>
                  </a:schemeClr>
                </a:solidFill>
                <a:effectLst/>
                <a:uLnTx/>
                <a:uFillTx/>
                <a:latin typeface="Times New Roman" panose="02020603050405020304" pitchFamily="18" charset="0"/>
                <a:cs typeface="Times New Roman" panose="02020603050405020304" pitchFamily="18" charset="0"/>
              </a:rPr>
              <a:t> </a:t>
            </a:r>
          </a:p>
        </p:txBody>
      </p:sp>
      <p:sp>
        <p:nvSpPr>
          <p:cNvPr id="18" name="Rectangle 17">
            <a:extLst>
              <a:ext uri="{FF2B5EF4-FFF2-40B4-BE49-F238E27FC236}">
                <a16:creationId xmlns:a16="http://schemas.microsoft.com/office/drawing/2014/main" id="{F773DD88-06FB-FEB2-6044-B3E01988EDF8}"/>
              </a:ext>
            </a:extLst>
          </p:cNvPr>
          <p:cNvSpPr/>
          <p:nvPr/>
        </p:nvSpPr>
        <p:spPr>
          <a:xfrm>
            <a:off x="8590496" y="1079432"/>
            <a:ext cx="1740145" cy="377286"/>
          </a:xfrm>
          <a:prstGeom prst="rect">
            <a:avLst/>
          </a:prstGeom>
          <a:no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THREATS</a:t>
            </a:r>
          </a:p>
        </p:txBody>
      </p:sp>
    </p:spTree>
    <p:extLst>
      <p:ext uri="{BB962C8B-B14F-4D97-AF65-F5344CB8AC3E}">
        <p14:creationId xmlns:p14="http://schemas.microsoft.com/office/powerpoint/2010/main" val="367698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cology 16x9">
  <a:themeElements>
    <a:clrScheme name="Custom 1">
      <a:dk1>
        <a:srgbClr val="4D3E2F"/>
      </a:dk1>
      <a:lt1>
        <a:sysClr val="window" lastClr="FFFFFF"/>
      </a:lt1>
      <a:dk2>
        <a:srgbClr val="000000"/>
      </a:dk2>
      <a:lt2>
        <a:srgbClr val="DDDDDD"/>
      </a:lt2>
      <a:accent1>
        <a:srgbClr val="00A62C"/>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Action xmlns="6dfc6e00-eaa7-471f-8691-9b952787d5c9">Keep</Action>
    <Description_x0020_2 xmlns="6dfc6e00-eaa7-471f-8691-9b952787d5c9" xsi:nil="true"/>
    <TaxCatchAll xmlns="cfe53b65-3c36-4587-b144-e9caa3012b85"/>
    <Document_x0020_Type xmlns="6dfc6e00-eaa7-471f-8691-9b952787d5c9" xsi:nil="true"/>
    <Keywords0 xmlns="6dfc6e00-eaa7-471f-8691-9b952787d5c9" xsi:nil="true"/>
    <TaxKeywordTaxHTField xmlns="cfe53b65-3c36-4587-b144-e9caa3012b85">
      <Terms xmlns="http://schemas.microsoft.com/office/infopath/2007/PartnerControls"/>
    </TaxKeywordTaxHTField>
    <PublishingExpirationDate xmlns="http://schemas.microsoft.com/sharepoint/v3" xsi:nil="true"/>
    <Document_x0020_Date xmlns="6dfc6e00-eaa7-471f-8691-9b952787d5c9" xsi:nil="true"/>
    <PublishingStartDate xmlns="http://schemas.microsoft.com/sharepoint/v3" xsi:nil="true"/>
    <Description0 xmlns="6dfc6e00-eaa7-471f-8691-9b952787d5c9" xsi:nil="true"/>
  </documentManagement>
</p:properties>
</file>

<file path=customXml/itemProps1.xml><?xml version="1.0" encoding="utf-8"?>
<ds:datastoreItem xmlns:ds="http://schemas.openxmlformats.org/officeDocument/2006/customXml" ds:itemID="{D7341C78-8772-4EC9-833E-BBB8B9195A93}"/>
</file>

<file path=customXml/itemProps2.xml><?xml version="1.0" encoding="utf-8"?>
<ds:datastoreItem xmlns:ds="http://schemas.openxmlformats.org/officeDocument/2006/customXml" ds:itemID="{032005D0-DB56-47FE-8A75-3F215D996058}"/>
</file>

<file path=customXml/itemProps3.xml><?xml version="1.0" encoding="utf-8"?>
<ds:datastoreItem xmlns:ds="http://schemas.openxmlformats.org/officeDocument/2006/customXml" ds:itemID="{1D9BAC05-78BC-45C9-AD99-DE8F35CA6E9A}"/>
</file>

<file path=docProps/app.xml><?xml version="1.0" encoding="utf-8"?>
<Properties xmlns="http://schemas.openxmlformats.org/officeDocument/2006/extended-properties" xmlns:vt="http://schemas.openxmlformats.org/officeDocument/2006/docPropsVTypes">
  <Template/>
  <TotalTime>0</TotalTime>
  <Words>2416</Words>
  <Application>Microsoft Office PowerPoint</Application>
  <PresentationFormat>Widescreen</PresentationFormat>
  <Paragraphs>562</Paragraphs>
  <Slides>22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Corbel</vt:lpstr>
      <vt:lpstr>MS Mincho</vt:lpstr>
      <vt:lpstr>Symbol</vt:lpstr>
      <vt:lpstr>Times New Roman</vt:lpstr>
      <vt:lpstr>Wingdings</vt:lpstr>
      <vt:lpstr>Ecology 16x9</vt:lpstr>
      <vt:lpstr>BIOETHANOL IN MOZAMBIQUE: Past and Present</vt:lpstr>
      <vt:lpstr>PowerPoint Presentation</vt:lpstr>
      <vt:lpstr>PowerPoint Presentation</vt:lpstr>
      <vt:lpstr>PowerPoint Presentation</vt:lpstr>
      <vt:lpstr>I. BIOFUEL COUNTRY STORYLINE</vt:lpstr>
      <vt:lpstr>II. KEY PROJECTS -  SUMMARY OF BIOFUEL PROJECTS</vt:lpstr>
      <vt:lpstr>KEY PROJECTS -  BIOETHANOL PROJECTS SUMMARY</vt:lpstr>
      <vt:lpstr>PowerPoint Presentation</vt:lpstr>
      <vt:lpstr>KEY PROJECTS -  LESSONS LEARNED FROM A SUSTAINABILITY PERSPECTIVE</vt:lpstr>
      <vt:lpstr>PowerPoint Presentation</vt:lpstr>
      <vt:lpstr>PowerPoint Presentation</vt:lpstr>
      <vt:lpstr>PowerPoint Presentation</vt:lpstr>
      <vt:lpstr>INSTITUTIONAL FRAMEWORK</vt:lpstr>
      <vt:lpstr>INSTITUTIONAL FRAMEWORK</vt:lpstr>
      <vt:lpstr>BIOFUEL LEGISLATION FRAMEWORK EVOLUTION &amp; DESCRIPTION </vt:lpstr>
      <vt:lpstr>BIOFUEL LEGISLATION FRAMEWORK EVOLUTION &amp; DESCRIPTION </vt:lpstr>
      <vt:lpstr>BIOFUEL LEGISLATION – REGULATIONS TO BE DEVELOPED OR  APPROVED</vt:lpstr>
      <vt:lpstr>PowerPoint Presentation</vt:lpstr>
      <vt:lpstr>POTENTIAL BUSINESS PARTNERSHIPS IN PROJECT LIFECYLE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2019-04-04T10:25:42Z</cp:lastPrinted>
  <dcterms:created xsi:type="dcterms:W3CDTF">2017-06-18T07:29:15Z</dcterms:created>
  <dcterms:modified xsi:type="dcterms:W3CDTF">2023-09-19T20:51:34Z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TC030988899991</vt:lpwstr>
  </property>
  <property fmtid="{D5CDD505-2E9C-101B-9397-08002B2CF9AE}" pid="3" name="ContentTypeId">
    <vt:lpwstr>0x0101008CEA0F26C7743146B81ADA30DB412C57</vt:lpwstr>
  </property>
  <property fmtid="{D5CDD505-2E9C-101B-9397-08002B2CF9AE}" pid="4" name="TaxKeyword">
    <vt:lpwstr/>
  </property>
</Properties>
</file>