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7" r:id="rId3"/>
    <p:sldId id="299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19" r:id="rId30"/>
    <p:sldId id="328" r:id="rId31"/>
    <p:sldId id="329" r:id="rId32"/>
    <p:sldId id="330" r:id="rId33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205726B-BE3C-4925-A412-1ABA18AB0F30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0D757BB-D078-4816-958B-B4DDE55BA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97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68E4FEC-23A2-45D4-B1BA-E4CD21AF53B3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2E52C2C-0158-46B9-B75A-005F7655E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5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ANSI-PROMOTION\International Policy\US-Africa\templat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5019" r="6343" b="53474"/>
          <a:stretch/>
        </p:blipFill>
        <p:spPr bwMode="auto">
          <a:xfrm>
            <a:off x="8021" y="-16043"/>
            <a:ext cx="9135979" cy="56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14837"/>
            <a:ext cx="9144000" cy="1243164"/>
          </a:xfrm>
        </p:spPr>
        <p:txBody>
          <a:bodyPr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"/>
            <a:ext cx="4267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6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2CC981-4ADB-486E-843F-EBDA47FC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9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2CC981-4ADB-486E-843F-EBDA47FC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8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</a:t>
            </a:r>
            <a:fld id="{992CC981-4ADB-486E-843F-EBDA47FC45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S:\ANSI-PROMOTION\International Policy\US-Africa\log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6366"/>
            <a:ext cx="2510005" cy="63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2CC981-4ADB-486E-843F-EBDA47FC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7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2CC981-4ADB-486E-843F-EBDA47FC456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S:\ANSI-PROMOTION\International Policy\US-Africa\log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6366"/>
            <a:ext cx="2510005" cy="63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2CC981-4ADB-486E-843F-EBDA47FC456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S:\ANSI-PROMOTION\International Policy\US-Africa\log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6366"/>
            <a:ext cx="2510005" cy="63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2CC981-4ADB-486E-843F-EBDA47FC456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S:\ANSI-PROMOTION\International Policy\US-Africa\log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6366"/>
            <a:ext cx="2510005" cy="63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7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2CC981-4ADB-486E-843F-EBDA47FC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9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2CC981-4ADB-486E-843F-EBDA47FC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6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2CC981-4ADB-486E-843F-EBDA47FC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8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</a:t>
            </a:r>
            <a:fld id="{992CC981-4ADB-486E-843F-EBDA47FC45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7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ieee.org/portal/site/iportal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Gene.Eckhart@nema-consultant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14836"/>
            <a:ext cx="9144000" cy="1700363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  <a:defRPr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Fundamentals of Safe Electrical Installations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Users’ Facilities</a:t>
            </a:r>
            <a:r>
              <a:rPr lang="en-US" altLang="en-US" sz="5400" b="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altLang="en-US" sz="5400" b="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48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Product Standards/Certification,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27" y="1575892"/>
            <a:ext cx="8229600" cy="36576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Tie to Other Parts of the Safety System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certified compliance with standards indicates suitability for installation and use in accordance with the installation Code.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inspectors rely on compliance to product standards to approve a particular product for installation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r>
              <a:rPr lang="en-US" altLang="en-US" sz="2800" dirty="0"/>
              <a:t>The standards are not “government regulations” nor are they government developed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1295400"/>
            <a:ext cx="16891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88" y="3886200"/>
            <a:ext cx="2832100" cy="36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47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Product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263394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altLang="en-US" dirty="0"/>
              <a:t>Voluntary Standards</a:t>
            </a:r>
          </a:p>
          <a:p>
            <a:pPr lvl="1">
              <a:defRPr/>
            </a:pPr>
            <a:r>
              <a:rPr lang="en-US" altLang="en-US" dirty="0"/>
              <a:t>Underwriters Laboratories (UL) (consumer and low voltage products)</a:t>
            </a:r>
          </a:p>
          <a:p>
            <a:pPr lvl="2">
              <a:defRPr/>
            </a:pPr>
            <a:r>
              <a:rPr lang="en-US" altLang="en-US" dirty="0"/>
              <a:t>Compliance with UL Standards through UL (or another recognized body) results in LISTING</a:t>
            </a:r>
          </a:p>
          <a:p>
            <a:pPr lvl="1">
              <a:defRPr/>
            </a:pPr>
            <a:r>
              <a:rPr lang="en-US" altLang="en-US" dirty="0"/>
              <a:t>Institute of Electrical and Electronic Engineers (IEEE) (medium and high voltage products)</a:t>
            </a:r>
          </a:p>
          <a:p>
            <a:pPr lvl="2">
              <a:defRPr/>
            </a:pPr>
            <a:r>
              <a:rPr lang="en-US" altLang="en-US" dirty="0"/>
              <a:t>IEEE only develops the standards and does not do product evaluation</a:t>
            </a:r>
          </a:p>
          <a:p>
            <a:pPr lvl="1">
              <a:spcBef>
                <a:spcPts val="900"/>
              </a:spcBef>
              <a:defRPr/>
            </a:pPr>
            <a:r>
              <a:rPr lang="en-US" altLang="en-US" dirty="0"/>
              <a:t>National Electrical Manufacturers Association (NEMA) (low, medium and high voltage products)</a:t>
            </a:r>
          </a:p>
          <a:p>
            <a:pPr lvl="2">
              <a:defRPr/>
            </a:pPr>
            <a:r>
              <a:rPr lang="en-US" altLang="en-US" dirty="0"/>
              <a:t>NEMA develops the standards; we do not do product evaluation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 descr="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09625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EE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4071143"/>
            <a:ext cx="1143000" cy="44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37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Product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263394"/>
          </a:xfrm>
        </p:spPr>
        <p:txBody>
          <a:bodyPr>
            <a:normAutofit/>
          </a:bodyPr>
          <a:lstStyle/>
          <a:p>
            <a:r>
              <a:rPr lang="en-US" altLang="en-US" dirty="0"/>
              <a:t>Conformity Assessment Requirements</a:t>
            </a:r>
          </a:p>
          <a:p>
            <a:pPr lvl="1"/>
            <a:r>
              <a:rPr lang="en-US" altLang="en-US" dirty="0"/>
              <a:t>No government mandated conformity assessment at the time of design/manufacture</a:t>
            </a:r>
          </a:p>
          <a:p>
            <a:pPr lvl="1"/>
            <a:r>
              <a:rPr lang="en-US" altLang="en-US" dirty="0"/>
              <a:t>Under the voluntary standards system, the product standards can have both design tests as well as production tests for the product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835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</a:t>
            </a:r>
            <a:r>
              <a:rPr lang="en-US" altLang="en-US" baseline="30000" dirty="0"/>
              <a:t>rd</a:t>
            </a:r>
            <a:r>
              <a:rPr lang="en-US" altLang="en-US" dirty="0"/>
              <a:t> Party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263394"/>
          </a:xfrm>
        </p:spPr>
        <p:txBody>
          <a:bodyPr>
            <a:normAutofit/>
          </a:bodyPr>
          <a:lstStyle/>
          <a:p>
            <a:r>
              <a:rPr lang="en-US" altLang="en-US" dirty="0"/>
              <a:t>Selection of the certifier is at the discretion of the manufacturer, but...</a:t>
            </a:r>
          </a:p>
          <a:p>
            <a:r>
              <a:rPr lang="en-US" altLang="en-US" dirty="0"/>
              <a:t>The certifier must be one acceptable at the local level due to conformity assessment requirements at the time of installation.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39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Inspection/Enforcement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44841"/>
            <a:ext cx="8229600" cy="42633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Importance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The inspector verifies that installation complies with Code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Inspection provides for systematic checks and balances in the system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Uniform interpretation of the installation code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Products that do not comply with required standards will most likely not be used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0" y="1405646"/>
            <a:ext cx="1904999" cy="930275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100000">
                <a:srgbClr val="55DD99"/>
              </a:gs>
            </a:gsLst>
            <a:lin ang="5400000" scaled="1"/>
          </a:gra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008080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bg1"/>
                </a:solidFill>
                <a:latin typeface="Times New Roman" pitchFamily="18" charset="0"/>
              </a:rPr>
              <a:t>Inspection and Enforcement (verification)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6200000" flipH="1">
            <a:off x="5356225" y="1956857"/>
            <a:ext cx="412750" cy="550333"/>
          </a:xfrm>
          <a:custGeom>
            <a:avLst/>
            <a:gdLst>
              <a:gd name="T0" fmla="*/ 26603893 w 21600"/>
              <a:gd name="T1" fmla="*/ 0 h 21600"/>
              <a:gd name="T2" fmla="*/ 26603893 w 21600"/>
              <a:gd name="T3" fmla="*/ 25571192 h 21600"/>
              <a:gd name="T4" fmla="*/ 6530576 w 21600"/>
              <a:gd name="T5" fmla="*/ 45430017 h 21600"/>
              <a:gd name="T6" fmla="*/ 45430017 w 21600"/>
              <a:gd name="T7" fmla="*/ 1278561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041 h 21600"/>
              <a:gd name="T14" fmla="*/ 17127 w 21600"/>
              <a:gd name="T15" fmla="*/ 91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649" y="0"/>
                </a:lnTo>
                <a:lnTo>
                  <a:pt x="12649" y="3041"/>
                </a:lnTo>
                <a:lnTo>
                  <a:pt x="12427" y="3041"/>
                </a:lnTo>
                <a:cubicBezTo>
                  <a:pt x="5564" y="3041"/>
                  <a:pt x="0" y="7123"/>
                  <a:pt x="0" y="12158"/>
                </a:cubicBezTo>
                <a:lnTo>
                  <a:pt x="0" y="21600"/>
                </a:lnTo>
                <a:lnTo>
                  <a:pt x="6210" y="21600"/>
                </a:lnTo>
                <a:lnTo>
                  <a:pt x="6210" y="12158"/>
                </a:lnTo>
                <a:cubicBezTo>
                  <a:pt x="6210" y="10479"/>
                  <a:pt x="8993" y="9117"/>
                  <a:pt x="12427" y="9117"/>
                </a:cubicBezTo>
                <a:lnTo>
                  <a:pt x="12649" y="9117"/>
                </a:lnTo>
                <a:lnTo>
                  <a:pt x="12649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00CC66"/>
              </a:gs>
              <a:gs pos="100000">
                <a:srgbClr val="FF9900"/>
              </a:gs>
            </a:gsLst>
            <a:lin ang="18900000" scaled="1"/>
          </a:gra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4114800" y="1651870"/>
            <a:ext cx="1650999" cy="222250"/>
          </a:xfrm>
          <a:prstGeom prst="leftRightArrow">
            <a:avLst>
              <a:gd name="adj1" fmla="val 50000"/>
              <a:gd name="adj2" fmla="val 111429"/>
            </a:avLst>
          </a:prstGeom>
          <a:gradFill rotWithShape="1">
            <a:gsLst>
              <a:gs pos="0">
                <a:srgbClr val="3399FF"/>
              </a:gs>
              <a:gs pos="100000">
                <a:srgbClr val="00CC66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008080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Inspection/Enforcement,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263394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Tie to Other Parts of the Safety System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certified compliance with standards is evidence for the inspector that a product can be safely installed and used in accordance with the installation code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3rd party product certifiers must be acceptable to the local </a:t>
            </a:r>
            <a:r>
              <a:rPr lang="en-US" altLang="en-US" sz="2400" i="1" dirty="0"/>
              <a:t>authority having jurisdiction </a:t>
            </a:r>
            <a:r>
              <a:rPr lang="en-US" altLang="en-US" sz="2400" dirty="0"/>
              <a:t>(AHJ)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lvl="1"/>
            <a:r>
              <a:rPr lang="en-US" altLang="en-US" sz="2400" dirty="0"/>
              <a:t>The AHJ is the enforcer of the installation code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2832100" cy="36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17" y="4343400"/>
            <a:ext cx="1752600" cy="80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672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Authority Having Jurisdiction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263394"/>
          </a:xfrm>
        </p:spPr>
        <p:txBody>
          <a:bodyPr>
            <a:normAutofit/>
          </a:bodyPr>
          <a:lstStyle/>
          <a:p>
            <a:r>
              <a:rPr lang="en-US" altLang="en-US" dirty="0"/>
              <a:t>The organization, office or individual responsible for approving equipment, an installation, or a procedure.</a:t>
            </a:r>
          </a:p>
          <a:p>
            <a:r>
              <a:rPr lang="en-US" altLang="en-US" dirty="0"/>
              <a:t>At the local level this is typically the electrical inspector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4056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Inspection/Verification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263394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Electrical installations are governed by local laws and typically required to be inspected by a recognized inspection body</a:t>
            </a:r>
          </a:p>
          <a:p>
            <a:r>
              <a:rPr lang="en-US" altLang="en-US" dirty="0"/>
              <a:t>Inspectors can be publicly employed or privately employed and recognized by the local jurisdiction</a:t>
            </a:r>
          </a:p>
          <a:p>
            <a:r>
              <a:rPr lang="en-US" altLang="en-US" dirty="0"/>
              <a:t>Most inspectors will require products to be LISTED before granting approval of the installation</a:t>
            </a:r>
          </a:p>
          <a:p>
            <a:pPr lvl="1"/>
            <a:r>
              <a:rPr lang="en-US" altLang="en-US" dirty="0"/>
              <a:t>liability of the inspector</a:t>
            </a:r>
          </a:p>
          <a:p>
            <a:pPr lvl="1"/>
            <a:r>
              <a:rPr lang="en-US" altLang="en-US" dirty="0"/>
              <a:t>legal system structure</a:t>
            </a:r>
          </a:p>
          <a:p>
            <a:pPr lvl="1"/>
            <a:r>
              <a:rPr lang="en-US" altLang="en-US" dirty="0"/>
              <a:t>ensures compliance with the product standards</a:t>
            </a:r>
          </a:p>
          <a:p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7847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Process of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263394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Process</a:t>
            </a:r>
          </a:p>
          <a:p>
            <a:pPr lvl="1"/>
            <a:r>
              <a:rPr lang="en-US" altLang="en-US" sz="2000" dirty="0"/>
              <a:t>Plan review (larger installations)</a:t>
            </a:r>
          </a:p>
          <a:p>
            <a:pPr lvl="1"/>
            <a:r>
              <a:rPr lang="en-US" altLang="en-US" sz="2000" dirty="0"/>
              <a:t>Installation permit</a:t>
            </a:r>
          </a:p>
          <a:p>
            <a:pPr lvl="1"/>
            <a:r>
              <a:rPr lang="en-US" altLang="en-US" sz="2000" dirty="0"/>
              <a:t>Rough-in inspection</a:t>
            </a:r>
          </a:p>
          <a:p>
            <a:pPr lvl="1"/>
            <a:r>
              <a:rPr lang="en-US" altLang="en-US" sz="2000" dirty="0"/>
              <a:t>Final inspection</a:t>
            </a:r>
          </a:p>
          <a:p>
            <a:pPr lvl="1"/>
            <a:r>
              <a:rPr lang="en-US" altLang="en-US" sz="2000" dirty="0"/>
              <a:t>Issuance of Certificate of Occupancy</a:t>
            </a:r>
          </a:p>
          <a:p>
            <a:r>
              <a:rPr lang="en-US" altLang="en-US" sz="2400" dirty="0"/>
              <a:t>For electrical products, the inspector will look for the acceptable third-party certification mark and ensure that the manufacturer’s instructions for installation are followed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1524000"/>
            <a:ext cx="18891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950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introduced……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263394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The system covers established risks for fire and electric shock; </a:t>
            </a:r>
          </a:p>
          <a:p>
            <a:r>
              <a:rPr lang="en-US" altLang="en-US" dirty="0"/>
              <a:t>The system handles over 3.8 trillion kWh of electricity annually;</a:t>
            </a:r>
          </a:p>
          <a:p>
            <a:r>
              <a:rPr lang="en-US" altLang="en-US" dirty="0"/>
              <a:t>Common practice and principles are used across the entire country;</a:t>
            </a:r>
          </a:p>
          <a:p>
            <a:r>
              <a:rPr lang="en-US" altLang="en-US" dirty="0"/>
              <a:t>Key standardizing bodies have existed for over 100 years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825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introduced……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263394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An overview of the electrical safety system infrastructure in the United States; </a:t>
            </a:r>
          </a:p>
          <a:p>
            <a:r>
              <a:rPr lang="en-US" altLang="en-US" dirty="0"/>
              <a:t>What are the key elements;</a:t>
            </a:r>
          </a:p>
          <a:p>
            <a:r>
              <a:rPr lang="en-US" altLang="en-US" dirty="0"/>
              <a:t>How the key elements work together;</a:t>
            </a:r>
          </a:p>
          <a:p>
            <a:r>
              <a:rPr lang="en-US" altLang="en-US" dirty="0"/>
              <a:t>Practices of verifying the conformity of electrical equipment and devices in the market;</a:t>
            </a:r>
          </a:p>
          <a:p>
            <a:r>
              <a:rPr lang="en-US" altLang="en-US" dirty="0"/>
              <a:t>Systems of inspecting the existing building and the procedures of auditing engineering plans of new buildings.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06407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Example……Plan Review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11553" r="14282" b="6250"/>
          <a:stretch/>
        </p:blipFill>
        <p:spPr bwMode="auto">
          <a:xfrm>
            <a:off x="1309256" y="1768997"/>
            <a:ext cx="5964381" cy="398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206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Example……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14015" r="39944" b="12500"/>
          <a:stretch/>
        </p:blipFill>
        <p:spPr bwMode="auto">
          <a:xfrm>
            <a:off x="1524000" y="1436873"/>
            <a:ext cx="5486400" cy="455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055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Example……Plan Approval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3" t="40530" r="3527" b="6250"/>
          <a:stretch/>
        </p:blipFill>
        <p:spPr bwMode="auto">
          <a:xfrm>
            <a:off x="762000" y="1828800"/>
            <a:ext cx="750963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023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Example……Licensing Requirements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12275" b="4421"/>
          <a:stretch/>
        </p:blipFill>
        <p:spPr>
          <a:xfrm>
            <a:off x="1683327" y="1833995"/>
            <a:ext cx="5663045" cy="37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37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Example……Rough-in Inspection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/>
          <a:stretch/>
        </p:blipFill>
        <p:spPr>
          <a:xfrm>
            <a:off x="1790700" y="1371600"/>
            <a:ext cx="5143500" cy="447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90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Example……Rough-in Inspection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842" y="1992242"/>
            <a:ext cx="4199659" cy="3149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7897" y="1989808"/>
            <a:ext cx="4180174" cy="31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39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Example……Product LISTING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 descr="\\nema.org\Users\eckhartg\My Documents\S A S O\Electrical Safety System Workshop Feb 2016\pics\IMG_0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972" y="2426927"/>
            <a:ext cx="3789197" cy="284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9" t="2534" r="22979"/>
          <a:stretch/>
        </p:blipFill>
        <p:spPr bwMode="auto">
          <a:xfrm>
            <a:off x="4179673" y="1867020"/>
            <a:ext cx="4198208" cy="413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701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Example……Plumbing Inspection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1"/>
          <a:stretch/>
        </p:blipFill>
        <p:spPr>
          <a:xfrm>
            <a:off x="990600" y="1380648"/>
            <a:ext cx="6858000" cy="44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7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Example……Fire Suppression Inspection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36133"/>
            <a:ext cx="5867400" cy="44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45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Enforcement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263394"/>
          </a:xfrm>
        </p:spPr>
        <p:txBody>
          <a:bodyPr>
            <a:normAutofit/>
          </a:bodyPr>
          <a:lstStyle/>
          <a:p>
            <a:r>
              <a:rPr lang="en-US" altLang="en-US" dirty="0"/>
              <a:t>If violations of the Code or improperly installed products are found the inspector will write a violation notice or can require that the product be removed</a:t>
            </a:r>
          </a:p>
          <a:p>
            <a:r>
              <a:rPr lang="en-US" altLang="en-US" i="1" dirty="0"/>
              <a:t>Certificate of Occupancy </a:t>
            </a:r>
            <a:r>
              <a:rPr lang="en-US" altLang="en-US" dirty="0"/>
              <a:t>will not be issued until violations are corrected</a:t>
            </a:r>
          </a:p>
          <a:p>
            <a:r>
              <a:rPr lang="en-US" altLang="en-US" dirty="0"/>
              <a:t>Electrical utilities will not connect power until a valid </a:t>
            </a:r>
            <a:r>
              <a:rPr lang="en-US" altLang="en-US" i="1" dirty="0"/>
              <a:t>Certificate of Occupancy </a:t>
            </a:r>
            <a:r>
              <a:rPr lang="en-US" altLang="en-US" dirty="0"/>
              <a:t>is in place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62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Electrical Safety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263394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An overview of the electrical safety system infrastructure in the United States; </a:t>
            </a:r>
          </a:p>
          <a:p>
            <a:r>
              <a:rPr lang="en-US" altLang="en-US" dirty="0"/>
              <a:t>What are the key elements;</a:t>
            </a:r>
          </a:p>
          <a:p>
            <a:r>
              <a:rPr lang="en-US" altLang="en-US" dirty="0"/>
              <a:t>How the key elements work together;</a:t>
            </a:r>
          </a:p>
          <a:p>
            <a:r>
              <a:rPr lang="en-US" altLang="en-US" dirty="0"/>
              <a:t>Practices of verifying the conformity of electrical equipment and devices in the market;</a:t>
            </a:r>
          </a:p>
          <a:p>
            <a:r>
              <a:rPr lang="en-US" altLang="en-US" dirty="0"/>
              <a:t>Systems of inspecting the existing building and the procedures of auditing engineering plans of new buildings.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212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263394"/>
          </a:xfrm>
        </p:spPr>
        <p:txBody>
          <a:bodyPr>
            <a:normAutofit/>
          </a:bodyPr>
          <a:lstStyle/>
          <a:p>
            <a:r>
              <a:rPr lang="en-US" altLang="en-US" dirty="0"/>
              <a:t>Acceptable to the authority having jurisdiction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Clears the path for issuance of the </a:t>
            </a:r>
            <a:r>
              <a:rPr lang="en-US" altLang="en-US" i="1" dirty="0"/>
              <a:t>Certificate of Occupancy</a:t>
            </a:r>
            <a:r>
              <a:rPr lang="en-US" altLang="en-US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4" descr="j010470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4277"/>
            <a:ext cx="2895600" cy="14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813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U.S. Electrical Safety System in Summary</a:t>
            </a:r>
            <a:endParaRPr lang="en-US" sz="3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033944" y="4458934"/>
            <a:ext cx="3048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AB2D"/>
              </a:gs>
            </a:gsLst>
            <a:lin ang="5400000" scaled="1"/>
          </a:gra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008080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bg1"/>
                </a:solidFill>
                <a:latin typeface="Times New Roman" pitchFamily="18" charset="0"/>
              </a:rPr>
              <a:t>Safe Products and Safe Installations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372775" y="1703388"/>
            <a:ext cx="2438400" cy="914400"/>
          </a:xfrm>
          <a:prstGeom prst="rect">
            <a:avLst/>
          </a:prstGeom>
          <a:gradFill rotWithShape="1">
            <a:gsLst>
              <a:gs pos="0">
                <a:srgbClr val="FF5050"/>
              </a:gs>
              <a:gs pos="50000">
                <a:srgbClr val="FF6F6F"/>
              </a:gs>
              <a:gs pos="100000">
                <a:srgbClr val="FF5050"/>
              </a:gs>
            </a:gsLst>
            <a:lin ang="5400000" scaled="1"/>
          </a:gra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008080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bg1"/>
                </a:solidFill>
                <a:latin typeface="Times New Roman" pitchFamily="18" charset="0"/>
              </a:rPr>
              <a:t>Installation Codes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24775" y="2841754"/>
            <a:ext cx="2438400" cy="108585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3D9EFF"/>
              </a:gs>
            </a:gsLst>
            <a:lin ang="5400000" scaled="1"/>
          </a:gra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008080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itchFamily="18" charset="0"/>
              </a:rPr>
              <a:t>Product Standards and Certification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6115975" y="2841754"/>
            <a:ext cx="2743200" cy="1085850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100000">
                <a:srgbClr val="55DD99"/>
              </a:gs>
            </a:gsLst>
            <a:lin ang="5400000" scaled="1"/>
          </a:gra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008080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Times New Roman" pitchFamily="18" charset="0"/>
              </a:rPr>
              <a:t>Inspection and Enforcement (verification)</a:t>
            </a: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 rot="5400000">
            <a:off x="6554125" y="1402707"/>
            <a:ext cx="1028700" cy="1905000"/>
          </a:xfrm>
          <a:custGeom>
            <a:avLst/>
            <a:gdLst>
              <a:gd name="T0" fmla="*/ 53120862 w 21600"/>
              <a:gd name="T1" fmla="*/ 0 h 21600"/>
              <a:gd name="T2" fmla="*/ 53120862 w 21600"/>
              <a:gd name="T3" fmla="*/ 94568081 h 21600"/>
              <a:gd name="T4" fmla="*/ 16116935 w 21600"/>
              <a:gd name="T5" fmla="*/ 168010417 h 21600"/>
              <a:gd name="T6" fmla="*/ 87096600 w 21600"/>
              <a:gd name="T7" fmla="*/ 4728404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169 h 21600"/>
              <a:gd name="T14" fmla="*/ 16180 w 21600"/>
              <a:gd name="T15" fmla="*/ 99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174" y="0"/>
                </a:lnTo>
                <a:lnTo>
                  <a:pt x="13174" y="2169"/>
                </a:lnTo>
                <a:lnTo>
                  <a:pt x="12427" y="2169"/>
                </a:lnTo>
                <a:cubicBezTo>
                  <a:pt x="5564" y="2169"/>
                  <a:pt x="0" y="6641"/>
                  <a:pt x="0" y="12158"/>
                </a:cubicBezTo>
                <a:lnTo>
                  <a:pt x="0" y="21600"/>
                </a:lnTo>
                <a:lnTo>
                  <a:pt x="7993" y="21600"/>
                </a:lnTo>
                <a:lnTo>
                  <a:pt x="7993" y="12158"/>
                </a:lnTo>
                <a:cubicBezTo>
                  <a:pt x="7993" y="10960"/>
                  <a:pt x="9978" y="9989"/>
                  <a:pt x="12427" y="9989"/>
                </a:cubicBezTo>
                <a:lnTo>
                  <a:pt x="13174" y="9989"/>
                </a:lnTo>
                <a:lnTo>
                  <a:pt x="13174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5050"/>
              </a:gs>
              <a:gs pos="100000">
                <a:srgbClr val="00CC66"/>
              </a:gs>
            </a:gsLst>
            <a:lin ang="18900000" scaled="1"/>
          </a:gra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 rot="16200000" flipH="1">
            <a:off x="1448725" y="1345557"/>
            <a:ext cx="1028700" cy="1905000"/>
          </a:xfrm>
          <a:custGeom>
            <a:avLst/>
            <a:gdLst>
              <a:gd name="T0" fmla="*/ 53120862 w 21600"/>
              <a:gd name="T1" fmla="*/ 0 h 21600"/>
              <a:gd name="T2" fmla="*/ 53120862 w 21600"/>
              <a:gd name="T3" fmla="*/ 94568081 h 21600"/>
              <a:gd name="T4" fmla="*/ 16116935 w 21600"/>
              <a:gd name="T5" fmla="*/ 168010417 h 21600"/>
              <a:gd name="T6" fmla="*/ 87096600 w 21600"/>
              <a:gd name="T7" fmla="*/ 4728404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169 h 21600"/>
              <a:gd name="T14" fmla="*/ 16180 w 21600"/>
              <a:gd name="T15" fmla="*/ 99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174" y="0"/>
                </a:lnTo>
                <a:lnTo>
                  <a:pt x="13174" y="2169"/>
                </a:lnTo>
                <a:lnTo>
                  <a:pt x="12427" y="2169"/>
                </a:lnTo>
                <a:cubicBezTo>
                  <a:pt x="5564" y="2169"/>
                  <a:pt x="0" y="6641"/>
                  <a:pt x="0" y="12158"/>
                </a:cubicBezTo>
                <a:lnTo>
                  <a:pt x="0" y="21600"/>
                </a:lnTo>
                <a:lnTo>
                  <a:pt x="7993" y="21600"/>
                </a:lnTo>
                <a:lnTo>
                  <a:pt x="7993" y="12158"/>
                </a:lnTo>
                <a:cubicBezTo>
                  <a:pt x="7993" y="10960"/>
                  <a:pt x="9978" y="9989"/>
                  <a:pt x="12427" y="9989"/>
                </a:cubicBezTo>
                <a:lnTo>
                  <a:pt x="13174" y="9989"/>
                </a:lnTo>
                <a:lnTo>
                  <a:pt x="13174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5050"/>
              </a:gs>
              <a:gs pos="100000">
                <a:srgbClr val="3399FF"/>
              </a:gs>
            </a:gsLst>
            <a:lin ang="18900000" scaled="1"/>
          </a:gra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 rot="16200000" flipH="1">
            <a:off x="5173000" y="3346579"/>
            <a:ext cx="742950" cy="990600"/>
          </a:xfrm>
          <a:custGeom>
            <a:avLst/>
            <a:gdLst>
              <a:gd name="T0" fmla="*/ 26603893 w 21600"/>
              <a:gd name="T1" fmla="*/ 0 h 21600"/>
              <a:gd name="T2" fmla="*/ 26603893 w 21600"/>
              <a:gd name="T3" fmla="*/ 25571192 h 21600"/>
              <a:gd name="T4" fmla="*/ 6530576 w 21600"/>
              <a:gd name="T5" fmla="*/ 45430017 h 21600"/>
              <a:gd name="T6" fmla="*/ 45430017 w 21600"/>
              <a:gd name="T7" fmla="*/ 1278561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041 h 21600"/>
              <a:gd name="T14" fmla="*/ 17127 w 21600"/>
              <a:gd name="T15" fmla="*/ 91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649" y="0"/>
                </a:lnTo>
                <a:lnTo>
                  <a:pt x="12649" y="3041"/>
                </a:lnTo>
                <a:lnTo>
                  <a:pt x="12427" y="3041"/>
                </a:lnTo>
                <a:cubicBezTo>
                  <a:pt x="5564" y="3041"/>
                  <a:pt x="0" y="7123"/>
                  <a:pt x="0" y="12158"/>
                </a:cubicBezTo>
                <a:lnTo>
                  <a:pt x="0" y="21600"/>
                </a:lnTo>
                <a:lnTo>
                  <a:pt x="6210" y="21600"/>
                </a:lnTo>
                <a:lnTo>
                  <a:pt x="6210" y="12158"/>
                </a:lnTo>
                <a:cubicBezTo>
                  <a:pt x="6210" y="10479"/>
                  <a:pt x="8993" y="9117"/>
                  <a:pt x="12427" y="9117"/>
                </a:cubicBezTo>
                <a:lnTo>
                  <a:pt x="12649" y="9117"/>
                </a:lnTo>
                <a:lnTo>
                  <a:pt x="12649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00CC66"/>
              </a:gs>
              <a:gs pos="100000">
                <a:srgbClr val="FF9900"/>
              </a:gs>
            </a:gsLst>
            <a:lin ang="18900000" scaled="1"/>
          </a:gra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 rot="5400000">
            <a:off x="3115600" y="3346579"/>
            <a:ext cx="742950" cy="990600"/>
          </a:xfrm>
          <a:custGeom>
            <a:avLst/>
            <a:gdLst>
              <a:gd name="T0" fmla="*/ 26603893 w 21600"/>
              <a:gd name="T1" fmla="*/ 0 h 21600"/>
              <a:gd name="T2" fmla="*/ 26603893 w 21600"/>
              <a:gd name="T3" fmla="*/ 25571192 h 21600"/>
              <a:gd name="T4" fmla="*/ 6530576 w 21600"/>
              <a:gd name="T5" fmla="*/ 45430017 h 21600"/>
              <a:gd name="T6" fmla="*/ 45430017 w 21600"/>
              <a:gd name="T7" fmla="*/ 1278561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041 h 21600"/>
              <a:gd name="T14" fmla="*/ 17127 w 21600"/>
              <a:gd name="T15" fmla="*/ 91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649" y="0"/>
                </a:lnTo>
                <a:lnTo>
                  <a:pt x="12649" y="3041"/>
                </a:lnTo>
                <a:lnTo>
                  <a:pt x="12427" y="3041"/>
                </a:lnTo>
                <a:cubicBezTo>
                  <a:pt x="5564" y="3041"/>
                  <a:pt x="0" y="7123"/>
                  <a:pt x="0" y="12158"/>
                </a:cubicBezTo>
                <a:lnTo>
                  <a:pt x="0" y="21600"/>
                </a:lnTo>
                <a:lnTo>
                  <a:pt x="6210" y="21600"/>
                </a:lnTo>
                <a:lnTo>
                  <a:pt x="6210" y="12158"/>
                </a:lnTo>
                <a:cubicBezTo>
                  <a:pt x="6210" y="10479"/>
                  <a:pt x="8993" y="9117"/>
                  <a:pt x="12427" y="9117"/>
                </a:cubicBezTo>
                <a:lnTo>
                  <a:pt x="12649" y="9117"/>
                </a:lnTo>
                <a:lnTo>
                  <a:pt x="12649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3399FF"/>
              </a:gs>
              <a:gs pos="100000">
                <a:srgbClr val="FF9900"/>
              </a:gs>
            </a:gsLst>
            <a:lin ang="18900000" scaled="1"/>
          </a:gra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2991775" y="2956054"/>
            <a:ext cx="2971800" cy="400050"/>
          </a:xfrm>
          <a:prstGeom prst="leftRightArrow">
            <a:avLst>
              <a:gd name="adj1" fmla="val 50000"/>
              <a:gd name="adj2" fmla="val 111429"/>
            </a:avLst>
          </a:prstGeom>
          <a:gradFill rotWithShape="1">
            <a:gsLst>
              <a:gs pos="0">
                <a:srgbClr val="3399FF"/>
              </a:gs>
              <a:gs pos="100000">
                <a:srgbClr val="00CC66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008080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/>
              <a:t>Thank you.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191000"/>
            <a:ext cx="8077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3300" dirty="0">
                <a:solidFill>
                  <a:prstClr val="black"/>
                </a:solidFill>
                <a:hlinkClick r:id="rId3"/>
              </a:rPr>
              <a:t>Gene.Eckhart@nema-consultant.org</a:t>
            </a:r>
            <a:r>
              <a:rPr lang="en-US" altLang="en-US" sz="3300" dirty="0">
                <a:solidFill>
                  <a:prstClr val="black"/>
                </a:solidFill>
              </a:rPr>
              <a:t> </a:t>
            </a:r>
            <a:endParaRPr lang="en-US" altLang="en-US" sz="5400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242371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3300" dirty="0">
                <a:solidFill>
                  <a:prstClr val="black"/>
                </a:solidFill>
              </a:rPr>
              <a:t>Any questions?</a:t>
            </a:r>
            <a:endParaRPr lang="en-US" altLang="en-US" sz="5400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2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Introducing NEMA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3505200" cy="4946912"/>
          </a:xfrm>
        </p:spPr>
        <p:txBody>
          <a:bodyPr>
            <a:normAutofit/>
          </a:bodyPr>
          <a:lstStyle/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sz="1400" b="1" u="sng" dirty="0">
                <a:solidFill>
                  <a:srgbClr val="0000FF"/>
                </a:solidFill>
                <a:cs typeface="Arial" charset="0"/>
              </a:rPr>
              <a:t>Medical Imaging and Technology Alliance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sz="1400" b="1" dirty="0">
                <a:cs typeface="Arial" charset="0"/>
              </a:rPr>
              <a:t>Medical Imaging Informatics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sz="1400" b="1" dirty="0">
                <a:cs typeface="Arial" charset="0"/>
              </a:rPr>
              <a:t>Magnetic Resonance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sz="1400" b="1" dirty="0">
                <a:cs typeface="Arial" charset="0"/>
              </a:rPr>
              <a:t>Molecular Imaging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sz="1400" b="1" dirty="0">
                <a:cs typeface="Arial" charset="0"/>
              </a:rPr>
              <a:t>Radiation Therapy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sz="1400" b="1" dirty="0">
                <a:cs typeface="Arial" charset="0"/>
              </a:rPr>
              <a:t>Ultrasound Imaging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sz="1400" b="1" dirty="0">
                <a:cs typeface="Arial" charset="0"/>
              </a:rPr>
              <a:t>X-Ray Imaging Products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endParaRPr lang="en-US" altLang="en-US" sz="1400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altLang="en-US" sz="1400" b="1" u="sng" dirty="0">
                <a:solidFill>
                  <a:srgbClr val="0000FF"/>
                </a:solidFill>
                <a:cs typeface="Arial" charset="0"/>
              </a:rPr>
              <a:t>Industrial Automation Division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altLang="en-US" sz="1400" b="1" dirty="0">
                <a:cs typeface="Arial" charset="0"/>
              </a:rPr>
              <a:t>Carbon/Manufactured Graphite  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altLang="en-US" sz="1400" b="1" dirty="0">
                <a:cs typeface="Arial" charset="0"/>
              </a:rPr>
              <a:t>Arc Welding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00" b="1" dirty="0"/>
              <a:t>Industrial Automation Control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00" b="1" dirty="0"/>
              <a:t>Motor and Generator 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altLang="en-US" sz="1400" b="1" dirty="0">
                <a:cs typeface="Arial" charset="0"/>
              </a:rPr>
              <a:t>Power Electronics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endParaRPr lang="en-US" altLang="en-US" sz="1400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altLang="en-US" sz="1400" b="1" u="sng" dirty="0">
                <a:solidFill>
                  <a:srgbClr val="0000FF"/>
                </a:solidFill>
                <a:cs typeface="Arial" charset="0"/>
              </a:rPr>
              <a:t>Lighting Systems Division</a:t>
            </a:r>
          </a:p>
          <a:p>
            <a:pPr marL="0" indent="0">
              <a:buNone/>
              <a:defRPr/>
            </a:pPr>
            <a:r>
              <a:rPr lang="en-US" altLang="en-US" sz="1400" b="1" dirty="0"/>
              <a:t>Ballast and Driver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altLang="en-US" sz="1400" b="1" dirty="0">
                <a:cs typeface="Arial" charset="0"/>
              </a:rPr>
              <a:t>Emergency Lighting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00" b="1" dirty="0"/>
              <a:t>Lighting Controls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00" b="1" dirty="0"/>
              <a:t>Luminaire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00" b="1" dirty="0"/>
              <a:t>Light Source</a:t>
            </a:r>
          </a:p>
          <a:p>
            <a:pPr marL="0" indent="0">
              <a:buNone/>
              <a:defRPr/>
            </a:pPr>
            <a:endParaRPr lang="en-US" altLang="en-US" sz="975" b="1" u="sng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43400" y="1219200"/>
            <a:ext cx="3733800" cy="4876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b="1" u="sng" dirty="0">
                <a:solidFill>
                  <a:srgbClr val="0000FF"/>
                </a:solidFill>
              </a:rPr>
              <a:t>Electronics Division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b="1" dirty="0"/>
              <a:t>Dry Battery 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b="1" dirty="0"/>
              <a:t>Residential &amp; Commercial Controls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b="1" dirty="0"/>
              <a:t>Electric Resistance Heating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b="1" dirty="0"/>
              <a:t>Signaling Protection &amp; Communication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b="1" dirty="0"/>
              <a:t>Health Care Communications</a:t>
            </a:r>
            <a:r>
              <a:rPr lang="en-US" altLang="en-US" sz="1400" b="1" i="1" dirty="0"/>
              <a:t> 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b="1" dirty="0"/>
              <a:t>Transportation Mgt. Systems</a:t>
            </a:r>
            <a:endParaRPr lang="en-US" altLang="en-US" sz="1400" b="1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endParaRPr lang="en-US" altLang="en-US" sz="1400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b="1" u="sng" dirty="0">
                <a:solidFill>
                  <a:srgbClr val="0000FF"/>
                </a:solidFill>
                <a:cs typeface="Arial" charset="0"/>
              </a:rPr>
              <a:t>Industrial Imaging Division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b="1" dirty="0">
                <a:cs typeface="Arial" charset="0"/>
              </a:rPr>
              <a:t>Industrial Imaging and Communications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endParaRPr lang="en-US" altLang="en-US" sz="1400" b="1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b="1" u="sng" dirty="0">
                <a:solidFill>
                  <a:srgbClr val="0000FF"/>
                </a:solidFill>
                <a:cs typeface="Arial" charset="0"/>
              </a:rPr>
              <a:t>Building Systems Division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b="1" dirty="0">
                <a:cs typeface="Arial" charset="0"/>
              </a:rPr>
              <a:t>Cable Tray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b="1" dirty="0"/>
              <a:t>Enclosures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b="1" dirty="0"/>
              <a:t>Electric Vehicle Supply Equipment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b="1" dirty="0">
                <a:cs typeface="Arial" charset="0"/>
              </a:rPr>
              <a:t>Conduit Fittings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b="1" dirty="0">
                <a:cs typeface="Arial" charset="0"/>
              </a:rPr>
              <a:t>Cable Ties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b="1" dirty="0">
                <a:cs typeface="Arial" charset="0"/>
              </a:rPr>
              <a:t>Fuse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b="1" dirty="0">
                <a:cs typeface="Arial" charset="0"/>
              </a:rPr>
              <a:t>Health Care Facility Equipment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b="1" dirty="0"/>
              <a:t>Low Voltage Distribution Equipment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b="1" dirty="0"/>
              <a:t>Outlet and Switch Box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endParaRPr lang="en-US" altLang="en-US" sz="975" b="1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endParaRPr lang="en-US" altLang="en-US" sz="975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NEMA, continued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1299304" y="1524000"/>
            <a:ext cx="3261398" cy="39624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en-US" sz="1425" b="1" u="sng" dirty="0">
                <a:solidFill>
                  <a:srgbClr val="0000FF"/>
                </a:solidFill>
                <a:cs typeface="Arial" charset="0"/>
              </a:rPr>
              <a:t>Building Systems Division (continued)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25" b="1" dirty="0"/>
              <a:t>Ground Fault Personnel Protection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25" b="1" dirty="0"/>
              <a:t>Pin &amp; Sleeve Plug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25" b="1" dirty="0"/>
              <a:t>Steel Conduit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25" b="1" dirty="0"/>
              <a:t>Polymer Raceway Products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25" b="1" dirty="0"/>
              <a:t>Low Voltage Surge Protective Devices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25" b="1" dirty="0"/>
              <a:t>Wiring Device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endParaRPr lang="en-US" altLang="en-US" sz="1425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altLang="en-US" sz="1425" b="1" u="sng" dirty="0">
                <a:solidFill>
                  <a:srgbClr val="0000FF"/>
                </a:solidFill>
                <a:cs typeface="Arial" charset="0"/>
              </a:rPr>
              <a:t>Insulating Materials Division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altLang="en-US" sz="1425" b="1" dirty="0">
                <a:cs typeface="Arial" charset="0"/>
              </a:rPr>
              <a:t>Insulating Materials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altLang="en-US" sz="1425" b="1" dirty="0">
                <a:cs typeface="Arial" charset="0"/>
              </a:rPr>
              <a:t>Magnet Wire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endParaRPr lang="en-US" altLang="en-US" sz="1425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altLang="en-US" sz="1425" b="1" u="sng" dirty="0">
                <a:solidFill>
                  <a:srgbClr val="0000FF"/>
                </a:solidFill>
                <a:cs typeface="Arial" charset="0"/>
              </a:rPr>
              <a:t>Wire and Cable Division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altLang="en-US" sz="1425" b="1" dirty="0">
                <a:cs typeface="Arial" charset="0"/>
              </a:rPr>
              <a:t>High Performance Wire and Cable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altLang="en-US" sz="1425" b="1" dirty="0">
                <a:cs typeface="Arial" charset="0"/>
              </a:rPr>
              <a:t>Building Wire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altLang="en-US" sz="1425" b="1" dirty="0">
                <a:cs typeface="Arial" charset="0"/>
              </a:rPr>
              <a:t>Power &amp; Control Cable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r>
              <a:rPr lang="en-US" altLang="en-US" sz="1425" b="1" dirty="0">
                <a:cs typeface="Arial" charset="0"/>
              </a:rPr>
              <a:t>Flexible Cords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endParaRPr lang="en-US" altLang="en-US" sz="975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endParaRPr lang="en-US" altLang="en-US" sz="975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endParaRPr lang="en-US" altLang="en-US" sz="975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endParaRPr lang="en-US" altLang="en-US" sz="975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endParaRPr lang="en-US" altLang="en-US" sz="975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endParaRPr lang="en-US" altLang="en-US" sz="975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endParaRPr lang="en-US" altLang="en-US" sz="975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endParaRPr lang="en-US" altLang="en-US" sz="975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endParaRPr lang="en-US" altLang="en-US" sz="975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endParaRPr lang="en-US" altLang="en-US" sz="975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endParaRPr lang="en-US" altLang="en-US" sz="975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endParaRPr lang="en-US" altLang="en-US" sz="975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endParaRPr lang="en-US" altLang="en-US" sz="975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None/>
              <a:defRPr/>
            </a:pPr>
            <a:endParaRPr lang="en-US" altLang="en-US" sz="975" b="1" u="sng" dirty="0">
              <a:cs typeface="Arial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724400" y="1524000"/>
            <a:ext cx="3276600" cy="4114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25" b="1" u="sng" dirty="0">
                <a:solidFill>
                  <a:srgbClr val="0000FF"/>
                </a:solidFill>
              </a:rPr>
              <a:t>Power Equipment Division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25" b="1" dirty="0">
                <a:cs typeface="Arial" charset="0"/>
              </a:rPr>
              <a:t>Electrical Connector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25" b="1" dirty="0">
                <a:cs typeface="Arial" charset="0"/>
              </a:rPr>
              <a:t>Capacitor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25" b="1" dirty="0">
                <a:cs typeface="Arial" charset="0"/>
              </a:rPr>
              <a:t>Distribution Automation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25" b="1" dirty="0"/>
              <a:t>Electricity Metering Group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25" b="1" dirty="0"/>
              <a:t>Meter Mounting/Test Equipment 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25" b="1" dirty="0"/>
              <a:t>High Voltage Insulator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25" b="1" dirty="0">
                <a:cs typeface="Arial" charset="0"/>
              </a:rPr>
              <a:t>High Voltage Surge Arrester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25" b="1" dirty="0">
                <a:cs typeface="Arial" charset="0"/>
              </a:rPr>
              <a:t>Switchgear</a:t>
            </a:r>
            <a:br>
              <a:rPr lang="en-US" altLang="en-US" sz="1425" b="1" dirty="0">
                <a:cs typeface="Arial" charset="0"/>
              </a:rPr>
            </a:br>
            <a:r>
              <a:rPr lang="en-US" altLang="en-US" sz="1425" b="1" dirty="0">
                <a:cs typeface="Arial" charset="0"/>
              </a:rPr>
              <a:t>Dry Type/Specialty Transformers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25" b="1" dirty="0">
                <a:cs typeface="Arial" charset="0"/>
              </a:rPr>
              <a:t>Transformers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endParaRPr lang="en-US" sz="1425" b="1" u="sng" dirty="0">
              <a:cs typeface="Arial" charset="0"/>
            </a:endParaRP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sz="1425" b="1" u="sng" dirty="0">
                <a:solidFill>
                  <a:srgbClr val="0000FF"/>
                </a:solidFill>
                <a:cs typeface="Arial" charset="0"/>
              </a:rPr>
              <a:t>Councils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sz="1425" b="1" dirty="0">
                <a:cs typeface="Arial" charset="0"/>
              </a:rPr>
              <a:t>Energy Storage Council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sz="1425" b="1" dirty="0">
                <a:cs typeface="Arial" charset="0"/>
              </a:rPr>
              <a:t>High Performance Buildings Council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sz="1425" b="1" dirty="0">
                <a:cs typeface="Arial" charset="0"/>
              </a:rPr>
              <a:t>Smart Grid Council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r>
              <a:rPr lang="en-US" sz="1425" b="1" dirty="0">
                <a:cs typeface="Arial" charset="0"/>
              </a:rPr>
              <a:t>Cyber Security Council</a:t>
            </a:r>
          </a:p>
          <a:p>
            <a:pPr marL="0" indent="0">
              <a:spcBef>
                <a:spcPct val="5000"/>
              </a:spcBef>
              <a:spcAft>
                <a:spcPct val="5000"/>
              </a:spcAft>
              <a:buFont typeface="Arial" panose="020B0604020202020204" pitchFamily="34" charset="0"/>
              <a:buNone/>
              <a:defRPr/>
            </a:pPr>
            <a:endParaRPr lang="en-US" sz="975" b="1" dirty="0"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5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U.S. Electrical Safety System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57755" y="1834980"/>
            <a:ext cx="2241722" cy="716692"/>
          </a:xfrm>
          <a:prstGeom prst="rect">
            <a:avLst/>
          </a:prstGeom>
          <a:gradFill rotWithShape="1">
            <a:gsLst>
              <a:gs pos="0">
                <a:srgbClr val="FF5050"/>
              </a:gs>
              <a:gs pos="50000">
                <a:srgbClr val="FF6F6F"/>
              </a:gs>
              <a:gs pos="100000">
                <a:srgbClr val="FF5050"/>
              </a:gs>
            </a:gsLst>
            <a:lin ang="5400000" scaled="1"/>
          </a:gra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008080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bg1"/>
                </a:solidFill>
                <a:latin typeface="Times New Roman" pitchFamily="18" charset="0"/>
              </a:rPr>
              <a:t>Installation Codes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6309" y="3066022"/>
            <a:ext cx="2316892" cy="900499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3D9EFF"/>
              </a:gs>
            </a:gsLst>
            <a:lin ang="5400000" scaled="1"/>
          </a:gra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008080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bg1"/>
                </a:solidFill>
                <a:latin typeface="Times New Roman" pitchFamily="18" charset="0"/>
              </a:rPr>
              <a:t>Product Standards and Certification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096001" y="3066023"/>
            <a:ext cx="2485768" cy="1000124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100000">
                <a:srgbClr val="55DD99"/>
              </a:gs>
            </a:gsLst>
            <a:lin ang="5400000" scaled="1"/>
          </a:gra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008080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bg1"/>
                </a:solidFill>
                <a:latin typeface="Times New Roman" pitchFamily="18" charset="0"/>
              </a:rPr>
              <a:t>Inspection and Enforcement (verification)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124202" y="4437622"/>
            <a:ext cx="2895600" cy="75221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AB2D"/>
              </a:gs>
            </a:gsLst>
            <a:lin ang="5400000" scaled="1"/>
          </a:gra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008080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bg1"/>
                </a:solidFill>
                <a:latin typeface="Times New Roman" pitchFamily="18" charset="0"/>
              </a:rPr>
              <a:t>Safe Products and Safe Installations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rot="5400000">
            <a:off x="6458231" y="1659668"/>
            <a:ext cx="894320" cy="1689787"/>
          </a:xfrm>
          <a:custGeom>
            <a:avLst/>
            <a:gdLst>
              <a:gd name="T0" fmla="*/ 53120862 w 21600"/>
              <a:gd name="T1" fmla="*/ 0 h 21600"/>
              <a:gd name="T2" fmla="*/ 53120862 w 21600"/>
              <a:gd name="T3" fmla="*/ 94568081 h 21600"/>
              <a:gd name="T4" fmla="*/ 16116935 w 21600"/>
              <a:gd name="T5" fmla="*/ 168010417 h 21600"/>
              <a:gd name="T6" fmla="*/ 87096600 w 21600"/>
              <a:gd name="T7" fmla="*/ 4728404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169 h 21600"/>
              <a:gd name="T14" fmla="*/ 16180 w 21600"/>
              <a:gd name="T15" fmla="*/ 99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174" y="0"/>
                </a:lnTo>
                <a:lnTo>
                  <a:pt x="13174" y="2169"/>
                </a:lnTo>
                <a:lnTo>
                  <a:pt x="12427" y="2169"/>
                </a:lnTo>
                <a:cubicBezTo>
                  <a:pt x="5564" y="2169"/>
                  <a:pt x="0" y="6641"/>
                  <a:pt x="0" y="12158"/>
                </a:cubicBezTo>
                <a:lnTo>
                  <a:pt x="0" y="21600"/>
                </a:lnTo>
                <a:lnTo>
                  <a:pt x="7993" y="21600"/>
                </a:lnTo>
                <a:lnTo>
                  <a:pt x="7993" y="12158"/>
                </a:lnTo>
                <a:cubicBezTo>
                  <a:pt x="7993" y="10960"/>
                  <a:pt x="9978" y="9989"/>
                  <a:pt x="12427" y="9989"/>
                </a:cubicBezTo>
                <a:lnTo>
                  <a:pt x="13174" y="9989"/>
                </a:lnTo>
                <a:lnTo>
                  <a:pt x="13174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5050"/>
              </a:gs>
              <a:gs pos="100000">
                <a:srgbClr val="00CC66"/>
              </a:gs>
            </a:gsLst>
            <a:lin ang="18900000" scaled="1"/>
          </a:gra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16200000" flipH="1">
            <a:off x="1626974" y="1625945"/>
            <a:ext cx="837171" cy="1700084"/>
          </a:xfrm>
          <a:custGeom>
            <a:avLst/>
            <a:gdLst>
              <a:gd name="T0" fmla="*/ 53120862 w 21600"/>
              <a:gd name="T1" fmla="*/ 0 h 21600"/>
              <a:gd name="T2" fmla="*/ 53120862 w 21600"/>
              <a:gd name="T3" fmla="*/ 94568081 h 21600"/>
              <a:gd name="T4" fmla="*/ 16116935 w 21600"/>
              <a:gd name="T5" fmla="*/ 168010417 h 21600"/>
              <a:gd name="T6" fmla="*/ 87096600 w 21600"/>
              <a:gd name="T7" fmla="*/ 4728404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169 h 21600"/>
              <a:gd name="T14" fmla="*/ 16180 w 21600"/>
              <a:gd name="T15" fmla="*/ 99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174" y="0"/>
                </a:lnTo>
                <a:lnTo>
                  <a:pt x="13174" y="2169"/>
                </a:lnTo>
                <a:lnTo>
                  <a:pt x="12427" y="2169"/>
                </a:lnTo>
                <a:cubicBezTo>
                  <a:pt x="5564" y="2169"/>
                  <a:pt x="0" y="6641"/>
                  <a:pt x="0" y="12158"/>
                </a:cubicBezTo>
                <a:lnTo>
                  <a:pt x="0" y="21600"/>
                </a:lnTo>
                <a:lnTo>
                  <a:pt x="7993" y="21600"/>
                </a:lnTo>
                <a:lnTo>
                  <a:pt x="7993" y="12158"/>
                </a:lnTo>
                <a:cubicBezTo>
                  <a:pt x="7993" y="10960"/>
                  <a:pt x="9978" y="9989"/>
                  <a:pt x="12427" y="9989"/>
                </a:cubicBezTo>
                <a:lnTo>
                  <a:pt x="13174" y="9989"/>
                </a:lnTo>
                <a:lnTo>
                  <a:pt x="13174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5050"/>
              </a:gs>
              <a:gs pos="100000">
                <a:srgbClr val="3399FF"/>
              </a:gs>
            </a:gsLst>
            <a:lin ang="18900000" scaled="1"/>
          </a:gra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16200000" flipH="1">
            <a:off x="5207859" y="3516013"/>
            <a:ext cx="633284" cy="990601"/>
          </a:xfrm>
          <a:custGeom>
            <a:avLst/>
            <a:gdLst>
              <a:gd name="T0" fmla="*/ 26603893 w 21600"/>
              <a:gd name="T1" fmla="*/ 0 h 21600"/>
              <a:gd name="T2" fmla="*/ 26603893 w 21600"/>
              <a:gd name="T3" fmla="*/ 25571192 h 21600"/>
              <a:gd name="T4" fmla="*/ 6530576 w 21600"/>
              <a:gd name="T5" fmla="*/ 45430017 h 21600"/>
              <a:gd name="T6" fmla="*/ 45430017 w 21600"/>
              <a:gd name="T7" fmla="*/ 1278561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041 h 21600"/>
              <a:gd name="T14" fmla="*/ 17127 w 21600"/>
              <a:gd name="T15" fmla="*/ 91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649" y="0"/>
                </a:lnTo>
                <a:lnTo>
                  <a:pt x="12649" y="3041"/>
                </a:lnTo>
                <a:lnTo>
                  <a:pt x="12427" y="3041"/>
                </a:lnTo>
                <a:cubicBezTo>
                  <a:pt x="5564" y="3041"/>
                  <a:pt x="0" y="7123"/>
                  <a:pt x="0" y="12158"/>
                </a:cubicBezTo>
                <a:lnTo>
                  <a:pt x="0" y="21600"/>
                </a:lnTo>
                <a:lnTo>
                  <a:pt x="6210" y="21600"/>
                </a:lnTo>
                <a:lnTo>
                  <a:pt x="6210" y="12158"/>
                </a:lnTo>
                <a:cubicBezTo>
                  <a:pt x="6210" y="10479"/>
                  <a:pt x="8993" y="9117"/>
                  <a:pt x="12427" y="9117"/>
                </a:cubicBezTo>
                <a:lnTo>
                  <a:pt x="12649" y="9117"/>
                </a:lnTo>
                <a:lnTo>
                  <a:pt x="12649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00CC66"/>
              </a:gs>
              <a:gs pos="100000">
                <a:srgbClr val="FF9900"/>
              </a:gs>
            </a:gsLst>
            <a:lin ang="18900000" scaled="1"/>
          </a:gra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5400000">
            <a:off x="3115448" y="3551024"/>
            <a:ext cx="633284" cy="920579"/>
          </a:xfrm>
          <a:custGeom>
            <a:avLst/>
            <a:gdLst>
              <a:gd name="T0" fmla="*/ 26603893 w 21600"/>
              <a:gd name="T1" fmla="*/ 0 h 21600"/>
              <a:gd name="T2" fmla="*/ 26603893 w 21600"/>
              <a:gd name="T3" fmla="*/ 25571192 h 21600"/>
              <a:gd name="T4" fmla="*/ 6530576 w 21600"/>
              <a:gd name="T5" fmla="*/ 45430017 h 21600"/>
              <a:gd name="T6" fmla="*/ 45430017 w 21600"/>
              <a:gd name="T7" fmla="*/ 1278561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041 h 21600"/>
              <a:gd name="T14" fmla="*/ 17127 w 21600"/>
              <a:gd name="T15" fmla="*/ 91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649" y="0"/>
                </a:lnTo>
                <a:lnTo>
                  <a:pt x="12649" y="3041"/>
                </a:lnTo>
                <a:lnTo>
                  <a:pt x="12427" y="3041"/>
                </a:lnTo>
                <a:cubicBezTo>
                  <a:pt x="5564" y="3041"/>
                  <a:pt x="0" y="7123"/>
                  <a:pt x="0" y="12158"/>
                </a:cubicBezTo>
                <a:lnTo>
                  <a:pt x="0" y="21600"/>
                </a:lnTo>
                <a:lnTo>
                  <a:pt x="6210" y="21600"/>
                </a:lnTo>
                <a:lnTo>
                  <a:pt x="6210" y="12158"/>
                </a:lnTo>
                <a:cubicBezTo>
                  <a:pt x="6210" y="10479"/>
                  <a:pt x="8993" y="9117"/>
                  <a:pt x="12427" y="9117"/>
                </a:cubicBezTo>
                <a:lnTo>
                  <a:pt x="12649" y="9117"/>
                </a:lnTo>
                <a:lnTo>
                  <a:pt x="12649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3399FF"/>
              </a:gs>
              <a:gs pos="100000">
                <a:srgbClr val="FF9900"/>
              </a:gs>
            </a:gsLst>
            <a:lin ang="18900000" scaled="1"/>
          </a:gra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971801" y="3180322"/>
            <a:ext cx="2971800" cy="400050"/>
          </a:xfrm>
          <a:prstGeom prst="leftRightArrow">
            <a:avLst>
              <a:gd name="adj1" fmla="val 50000"/>
              <a:gd name="adj2" fmla="val 111429"/>
            </a:avLst>
          </a:prstGeom>
          <a:gradFill rotWithShape="1">
            <a:gsLst>
              <a:gs pos="0">
                <a:srgbClr val="3399FF"/>
              </a:gs>
              <a:gs pos="100000">
                <a:srgbClr val="00CC66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008080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icrosoft Sans Serif" pitchFamily="34" charset="0"/>
                <a:cs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Electrical Installation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1148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Importance</a:t>
            </a:r>
          </a:p>
          <a:p>
            <a:pPr lvl="1"/>
            <a:r>
              <a:rPr lang="en-US" altLang="en-US" sz="2400" dirty="0"/>
              <a:t>Directs the safe installation of products and systems;</a:t>
            </a:r>
          </a:p>
          <a:p>
            <a:pPr lvl="1"/>
            <a:r>
              <a:rPr lang="en-US" altLang="en-US" sz="2400" dirty="0"/>
              <a:t>Helps to ensure use of “safe products.”</a:t>
            </a:r>
          </a:p>
          <a:p>
            <a:endParaRPr lang="en-US" altLang="en-US" sz="2800" dirty="0"/>
          </a:p>
          <a:p>
            <a:r>
              <a:rPr lang="en-US" altLang="en-US" sz="2800" dirty="0"/>
              <a:t>Ties to other parts of the safety system</a:t>
            </a:r>
          </a:p>
          <a:p>
            <a:pPr lvl="1"/>
            <a:r>
              <a:rPr lang="en-US" altLang="en-US" sz="2400" dirty="0"/>
              <a:t>Influences requirements in product standards;</a:t>
            </a:r>
          </a:p>
          <a:p>
            <a:pPr lvl="1"/>
            <a:r>
              <a:rPr lang="en-US" altLang="en-US" sz="2400" dirty="0"/>
              <a:t>Used by the enforcement official to inspect an installation.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32746"/>
            <a:ext cx="1689100" cy="77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71800"/>
            <a:ext cx="1689100" cy="7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Installation Code in Users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3394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Primary document is the National Electrical Code®</a:t>
            </a:r>
          </a:p>
          <a:p>
            <a:r>
              <a:rPr lang="en-US" altLang="en-US" dirty="0"/>
              <a:t>Developed and published by the National Fire Protection Association (NFPA)</a:t>
            </a:r>
          </a:p>
          <a:p>
            <a:r>
              <a:rPr lang="en-US" altLang="en-US" dirty="0"/>
              <a:t>Revised and published every three years</a:t>
            </a:r>
          </a:p>
          <a:p>
            <a:r>
              <a:rPr lang="en-US" altLang="en-US" dirty="0"/>
              <a:t>1st edition was in 1897</a:t>
            </a:r>
          </a:p>
          <a:p>
            <a:r>
              <a:rPr lang="en-US" altLang="en-US" dirty="0"/>
              <a:t>Wide public review and input</a:t>
            </a:r>
          </a:p>
          <a:p>
            <a:r>
              <a:rPr lang="en-US" altLang="en-US" dirty="0"/>
              <a:t>Adoption occurs at the local (state,                      city, county, etc.) level</a:t>
            </a:r>
          </a:p>
          <a:p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721">
            <a:off x="6907699" y="3831765"/>
            <a:ext cx="1551222" cy="200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1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Product Standards and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263394"/>
          </a:xfrm>
        </p:spPr>
        <p:txBody>
          <a:bodyPr>
            <a:normAutofit/>
          </a:bodyPr>
          <a:lstStyle/>
          <a:p>
            <a:r>
              <a:rPr lang="en-US" altLang="en-US" dirty="0"/>
              <a:t>Importance:</a:t>
            </a:r>
          </a:p>
          <a:p>
            <a:pPr lvl="1"/>
            <a:r>
              <a:rPr lang="en-US" altLang="en-US" dirty="0"/>
              <a:t>Product standards set design, performance, construction, and certification requirements for products</a:t>
            </a:r>
          </a:p>
          <a:p>
            <a:pPr lvl="1"/>
            <a:r>
              <a:rPr lang="en-US" altLang="en-US" dirty="0"/>
              <a:t>Provide basic requirements for “safe products”</a:t>
            </a:r>
          </a:p>
          <a:p>
            <a:pPr lvl="1"/>
            <a:r>
              <a:rPr lang="en-US" altLang="en-US" dirty="0"/>
              <a:t>Developed by ANSI-accredited Standards Development Organizations (such as NEMA) or testing bodies (such as Underwriters Laboratories)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397400"/>
            <a:ext cx="1201043" cy="3792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</a:t>
            </a:r>
            <a:fld id="{992CC981-4ADB-486E-843F-EBDA47FC456D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8524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e16b466bf12172c4041051e41aec8e80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0933939a4ed24474b11a60c6be757da7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>2016-06-03T04:00:00+00:00</Document_x0020_Date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98D14F2-266A-4893-B296-83588175BC20}"/>
</file>

<file path=customXml/itemProps2.xml><?xml version="1.0" encoding="utf-8"?>
<ds:datastoreItem xmlns:ds="http://schemas.openxmlformats.org/officeDocument/2006/customXml" ds:itemID="{6EC72D9B-4638-4199-9DA4-48958C213CED}"/>
</file>

<file path=customXml/itemProps3.xml><?xml version="1.0" encoding="utf-8"?>
<ds:datastoreItem xmlns:ds="http://schemas.openxmlformats.org/officeDocument/2006/customXml" ds:itemID="{25DFF9EF-41BD-41F2-829F-23003FBAE1C1}"/>
</file>

<file path=customXml/itemProps4.xml><?xml version="1.0" encoding="utf-8"?>
<ds:datastoreItem xmlns:ds="http://schemas.openxmlformats.org/officeDocument/2006/customXml" ds:itemID="{3A3FC062-CB80-44E7-BB2E-6F3453DD0156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1189</Words>
  <Application>Microsoft Office PowerPoint</Application>
  <PresentationFormat>On-screen Show (4:3)</PresentationFormat>
  <Paragraphs>243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Fundamentals of Safe Electrical Installations  in Users’ Facilities </vt:lpstr>
      <vt:lpstr>To be introduced……</vt:lpstr>
      <vt:lpstr>Electrical Safety in the U.S.</vt:lpstr>
      <vt:lpstr>Introducing NEMA</vt:lpstr>
      <vt:lpstr>NEMA, continued</vt:lpstr>
      <vt:lpstr>The U.S. Electrical Safety System</vt:lpstr>
      <vt:lpstr>Electrical Installation Code</vt:lpstr>
      <vt:lpstr>Installation Code in Users Facilities</vt:lpstr>
      <vt:lpstr>Product Standards and Certification</vt:lpstr>
      <vt:lpstr>Product Standards/Certification, cont.</vt:lpstr>
      <vt:lpstr>Product Standards</vt:lpstr>
      <vt:lpstr>Product Certification</vt:lpstr>
      <vt:lpstr>3rd Party Certification</vt:lpstr>
      <vt:lpstr>Inspection/Enforcement</vt:lpstr>
      <vt:lpstr>Inspection/Enforcement, cont.</vt:lpstr>
      <vt:lpstr>Authority Having Jurisdiction</vt:lpstr>
      <vt:lpstr>Inspection/Verification</vt:lpstr>
      <vt:lpstr>Process of Inspection</vt:lpstr>
      <vt:lpstr>To be introduced……</vt:lpstr>
      <vt:lpstr>Example……Plan Review</vt:lpstr>
      <vt:lpstr>Example……</vt:lpstr>
      <vt:lpstr>Example……Plan Approval</vt:lpstr>
      <vt:lpstr>Example……Licensing Requirements</vt:lpstr>
      <vt:lpstr>Example……Rough-in Inspection</vt:lpstr>
      <vt:lpstr>Example……Rough-in Inspection</vt:lpstr>
      <vt:lpstr>Example……Product LISTING</vt:lpstr>
      <vt:lpstr>Example……Plumbing Inspection</vt:lpstr>
      <vt:lpstr>Example……Fire Suppression Inspection</vt:lpstr>
      <vt:lpstr>Enforcement Results</vt:lpstr>
      <vt:lpstr>Approval</vt:lpstr>
      <vt:lpstr>The U.S. Electrical Safety System in Summary</vt:lpstr>
      <vt:lpstr>Thank you.</vt:lpstr>
    </vt:vector>
  </TitlesOfParts>
  <Company>American National Standards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 Eckhart</dc:creator>
  <cp:lastModifiedBy>Eckhart, Gene</cp:lastModifiedBy>
  <cp:revision>17</cp:revision>
  <cp:lastPrinted>2016-05-09T17:17:40Z</cp:lastPrinted>
  <dcterms:created xsi:type="dcterms:W3CDTF">2015-10-16T17:18:59Z</dcterms:created>
  <dcterms:modified xsi:type="dcterms:W3CDTF">2016-05-15T11:57:31Z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b833e81c-b1ab-4137-b1e5-1d65de8945fd</vt:lpwstr>
  </property>
</Properties>
</file>