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5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279" r:id="rId15"/>
    <p:sldId id="282" r:id="rId16"/>
    <p:sldId id="287" r:id="rId17"/>
    <p:sldId id="291" r:id="rId18"/>
    <p:sldId id="290" r:id="rId19"/>
    <p:sldId id="292" r:id="rId20"/>
    <p:sldId id="293" r:id="rId21"/>
    <p:sldId id="294" r:id="rId22"/>
    <p:sldId id="286" r:id="rId23"/>
    <p:sldId id="283" r:id="rId24"/>
    <p:sldId id="280" r:id="rId25"/>
    <p:sldId id="289" r:id="rId2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0" autoAdjust="0"/>
    <p:restoredTop sz="94660"/>
  </p:normalViewPr>
  <p:slideViewPr>
    <p:cSldViewPr showGuides="1"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80" y="-8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144D1-10DA-4270-A11E-87E387FCA98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383829D-3C0F-4621-A2A9-951635A3F7E2}">
      <dgm:prSet phldrT="[Text]"/>
      <dgm:spPr/>
      <dgm:t>
        <a:bodyPr/>
        <a:lstStyle/>
        <a:p>
          <a:r>
            <a:rPr lang="en-IE" dirty="0" smtClean="0"/>
            <a:t>App provider 1</a:t>
          </a:r>
          <a:endParaRPr lang="en-GB" dirty="0"/>
        </a:p>
      </dgm:t>
    </dgm:pt>
    <dgm:pt modelId="{6F9E69B4-D5C7-43A3-8D69-791C38AE6598}" type="parTrans" cxnId="{AFFFA452-2E2E-4D9D-9B3D-2681E52E13C9}">
      <dgm:prSet/>
      <dgm:spPr/>
      <dgm:t>
        <a:bodyPr/>
        <a:lstStyle/>
        <a:p>
          <a:endParaRPr lang="en-GB"/>
        </a:p>
      </dgm:t>
    </dgm:pt>
    <dgm:pt modelId="{1208C39E-12A5-486E-8F70-A3FE32B379D9}" type="sibTrans" cxnId="{AFFFA452-2E2E-4D9D-9B3D-2681E52E13C9}">
      <dgm:prSet/>
      <dgm:spPr/>
      <dgm:t>
        <a:bodyPr/>
        <a:lstStyle/>
        <a:p>
          <a:endParaRPr lang="en-GB"/>
        </a:p>
      </dgm:t>
    </dgm:pt>
    <dgm:pt modelId="{E023DE99-9982-4490-B429-6A6B528C6264}">
      <dgm:prSet phldrT="[Text]"/>
      <dgm:spPr/>
      <dgm:t>
        <a:bodyPr/>
        <a:lstStyle/>
        <a:p>
          <a:r>
            <a:rPr lang="en-IE" dirty="0" smtClean="0"/>
            <a:t>City 1</a:t>
          </a:r>
          <a:endParaRPr lang="en-GB" dirty="0"/>
        </a:p>
      </dgm:t>
    </dgm:pt>
    <dgm:pt modelId="{0989D8E3-41FB-47C9-A8AD-6359D99DC336}" type="parTrans" cxnId="{79F6776C-B702-4E97-879D-F60AE8814906}">
      <dgm:prSet/>
      <dgm:spPr/>
      <dgm:t>
        <a:bodyPr/>
        <a:lstStyle/>
        <a:p>
          <a:endParaRPr lang="en-GB"/>
        </a:p>
      </dgm:t>
    </dgm:pt>
    <dgm:pt modelId="{07489D30-8522-4FED-8BEC-976DEFC897E1}" type="sibTrans" cxnId="{79F6776C-B702-4E97-879D-F60AE8814906}">
      <dgm:prSet/>
      <dgm:spPr/>
      <dgm:t>
        <a:bodyPr/>
        <a:lstStyle/>
        <a:p>
          <a:endParaRPr lang="en-GB"/>
        </a:p>
      </dgm:t>
    </dgm:pt>
    <dgm:pt modelId="{0B30C957-8182-4CFA-8CEB-8290FFCD7DB2}">
      <dgm:prSet phldrT="[Text]"/>
      <dgm:spPr/>
      <dgm:t>
        <a:bodyPr/>
        <a:lstStyle/>
        <a:p>
          <a:r>
            <a:rPr lang="en-IE" dirty="0" smtClean="0"/>
            <a:t>Utility 1</a:t>
          </a:r>
          <a:endParaRPr lang="en-GB" dirty="0"/>
        </a:p>
      </dgm:t>
    </dgm:pt>
    <dgm:pt modelId="{334F177F-6E71-43F7-86D3-2723A951837E}" type="parTrans" cxnId="{620FBA04-5F27-4649-8023-45C1C0F0312C}">
      <dgm:prSet/>
      <dgm:spPr/>
      <dgm:t>
        <a:bodyPr/>
        <a:lstStyle/>
        <a:p>
          <a:endParaRPr lang="en-GB"/>
        </a:p>
      </dgm:t>
    </dgm:pt>
    <dgm:pt modelId="{CBE460E8-2695-4AF3-A202-365E2F02B226}" type="sibTrans" cxnId="{620FBA04-5F27-4649-8023-45C1C0F0312C}">
      <dgm:prSet/>
      <dgm:spPr/>
      <dgm:t>
        <a:bodyPr/>
        <a:lstStyle/>
        <a:p>
          <a:endParaRPr lang="en-GB"/>
        </a:p>
      </dgm:t>
    </dgm:pt>
    <dgm:pt modelId="{E2C9AA28-44D1-4F24-A050-ECF40E79DCC5}">
      <dgm:prSet phldrT="[Text]"/>
      <dgm:spPr/>
      <dgm:t>
        <a:bodyPr/>
        <a:lstStyle/>
        <a:p>
          <a:r>
            <a:rPr lang="en-IE" dirty="0" smtClean="0"/>
            <a:t>Utility 2</a:t>
          </a:r>
          <a:endParaRPr lang="en-GB" dirty="0"/>
        </a:p>
      </dgm:t>
    </dgm:pt>
    <dgm:pt modelId="{3FC0F2D1-1C83-4310-B33F-053C71638F34}" type="parTrans" cxnId="{8B86FA93-72B5-4354-867D-6A5D03B38952}">
      <dgm:prSet/>
      <dgm:spPr/>
      <dgm:t>
        <a:bodyPr/>
        <a:lstStyle/>
        <a:p>
          <a:endParaRPr lang="en-GB"/>
        </a:p>
      </dgm:t>
    </dgm:pt>
    <dgm:pt modelId="{14BE75C7-427C-435A-829C-CE99F08075B6}" type="sibTrans" cxnId="{8B86FA93-72B5-4354-867D-6A5D03B38952}">
      <dgm:prSet/>
      <dgm:spPr/>
      <dgm:t>
        <a:bodyPr/>
        <a:lstStyle/>
        <a:p>
          <a:endParaRPr lang="en-GB"/>
        </a:p>
      </dgm:t>
    </dgm:pt>
    <dgm:pt modelId="{DE3E476B-49A5-4A48-8805-A632C50C53BF}">
      <dgm:prSet phldrT="[Text]"/>
      <dgm:spPr/>
      <dgm:t>
        <a:bodyPr/>
        <a:lstStyle/>
        <a:p>
          <a:r>
            <a:rPr lang="en-IE" dirty="0" smtClean="0"/>
            <a:t>City 2</a:t>
          </a:r>
          <a:endParaRPr lang="en-GB" dirty="0"/>
        </a:p>
      </dgm:t>
    </dgm:pt>
    <dgm:pt modelId="{1ADECC85-9EBD-461A-AB13-9335E2F96915}" type="parTrans" cxnId="{2253EDD6-A72C-4160-B5C5-DCAAF929ECD5}">
      <dgm:prSet/>
      <dgm:spPr/>
      <dgm:t>
        <a:bodyPr/>
        <a:lstStyle/>
        <a:p>
          <a:endParaRPr lang="en-GB"/>
        </a:p>
      </dgm:t>
    </dgm:pt>
    <dgm:pt modelId="{3F757958-5B41-43DB-A2C1-A9ECECCD8A1B}" type="sibTrans" cxnId="{2253EDD6-A72C-4160-B5C5-DCAAF929ECD5}">
      <dgm:prSet/>
      <dgm:spPr/>
      <dgm:t>
        <a:bodyPr/>
        <a:lstStyle/>
        <a:p>
          <a:endParaRPr lang="en-GB"/>
        </a:p>
      </dgm:t>
    </dgm:pt>
    <dgm:pt modelId="{C61FCCDB-772F-4DAA-84E8-841EEB8FA6B2}">
      <dgm:prSet phldrT="[Text]"/>
      <dgm:spPr/>
      <dgm:t>
        <a:bodyPr/>
        <a:lstStyle/>
        <a:p>
          <a:r>
            <a:rPr lang="en-IE" smtClean="0"/>
            <a:t>Utility 1</a:t>
          </a:r>
          <a:endParaRPr lang="en-GB" dirty="0"/>
        </a:p>
      </dgm:t>
    </dgm:pt>
    <dgm:pt modelId="{1C221F40-7872-49B0-9CF5-6BF256E10316}" type="parTrans" cxnId="{7771EF9B-FE9C-4D00-B87C-58364A548542}">
      <dgm:prSet/>
      <dgm:spPr/>
      <dgm:t>
        <a:bodyPr/>
        <a:lstStyle/>
        <a:p>
          <a:endParaRPr lang="en-GB"/>
        </a:p>
      </dgm:t>
    </dgm:pt>
    <dgm:pt modelId="{441E4B82-8989-45C2-8755-0A8841005D90}" type="sibTrans" cxnId="{7771EF9B-FE9C-4D00-B87C-58364A548542}">
      <dgm:prSet/>
      <dgm:spPr/>
      <dgm:t>
        <a:bodyPr/>
        <a:lstStyle/>
        <a:p>
          <a:endParaRPr lang="en-GB"/>
        </a:p>
      </dgm:t>
    </dgm:pt>
    <dgm:pt modelId="{E48AB7BD-0DC5-4C2C-BE9D-B2FA76E094B3}">
      <dgm:prSet phldrT="[Text]"/>
      <dgm:spPr/>
      <dgm:t>
        <a:bodyPr/>
        <a:lstStyle/>
        <a:p>
          <a:r>
            <a:rPr lang="en-IE" dirty="0" smtClean="0"/>
            <a:t>Specialist application provider, under contract to cities. Connecting using </a:t>
          </a:r>
          <a:r>
            <a:rPr lang="en-IE" dirty="0" err="1" smtClean="0"/>
            <a:t>Mca</a:t>
          </a:r>
          <a:r>
            <a:rPr lang="en-IE" dirty="0" smtClean="0"/>
            <a:t> interface. Standardized interface, economy of scale </a:t>
          </a:r>
          <a:endParaRPr lang="en-GB" dirty="0"/>
        </a:p>
      </dgm:t>
    </dgm:pt>
    <dgm:pt modelId="{BF07D6FD-3F48-466D-B9A6-6491851C1BB0}" type="parTrans" cxnId="{2D8A4993-2C03-4579-901F-4AD806C19B5B}">
      <dgm:prSet/>
      <dgm:spPr/>
      <dgm:t>
        <a:bodyPr/>
        <a:lstStyle/>
        <a:p>
          <a:endParaRPr lang="en-GB"/>
        </a:p>
      </dgm:t>
    </dgm:pt>
    <dgm:pt modelId="{0A806906-9BFC-46B8-A1D6-E11430E9F553}" type="sibTrans" cxnId="{2D8A4993-2C03-4579-901F-4AD806C19B5B}">
      <dgm:prSet/>
      <dgm:spPr/>
      <dgm:t>
        <a:bodyPr/>
        <a:lstStyle/>
        <a:p>
          <a:endParaRPr lang="en-GB"/>
        </a:p>
      </dgm:t>
    </dgm:pt>
    <dgm:pt modelId="{7A29C51E-987C-4554-B9BD-54A1403C4747}">
      <dgm:prSet phldrT="[Text]"/>
      <dgm:spPr/>
      <dgm:t>
        <a:bodyPr/>
        <a:lstStyle/>
        <a:p>
          <a:r>
            <a:rPr lang="en-IE" dirty="0" smtClean="0"/>
            <a:t>Cities with their own oneM2M platforms. Connecting to </a:t>
          </a:r>
          <a:r>
            <a:rPr lang="en-IE" dirty="0" err="1" smtClean="0"/>
            <a:t>Mcc</a:t>
          </a:r>
          <a:r>
            <a:rPr lang="en-IE" dirty="0" smtClean="0"/>
            <a:t>’ interfaces on Utilities platforms. Only see data, not connectivity</a:t>
          </a:r>
          <a:endParaRPr lang="en-GB" dirty="0"/>
        </a:p>
      </dgm:t>
    </dgm:pt>
    <dgm:pt modelId="{356B7354-8ADA-478A-8AB6-F1EDE61CCA7A}" type="parTrans" cxnId="{A0904D51-A999-49D8-B253-F3FFA440FCF1}">
      <dgm:prSet/>
      <dgm:spPr/>
      <dgm:t>
        <a:bodyPr/>
        <a:lstStyle/>
        <a:p>
          <a:endParaRPr lang="en-GB"/>
        </a:p>
      </dgm:t>
    </dgm:pt>
    <dgm:pt modelId="{B2973983-F862-4779-9F77-5ABEFEE1DA36}" type="sibTrans" cxnId="{A0904D51-A999-49D8-B253-F3FFA440FCF1}">
      <dgm:prSet/>
      <dgm:spPr/>
      <dgm:t>
        <a:bodyPr/>
        <a:lstStyle/>
        <a:p>
          <a:endParaRPr lang="en-GB"/>
        </a:p>
      </dgm:t>
    </dgm:pt>
    <dgm:pt modelId="{74916FC8-096C-4CF4-8C28-43657868663C}">
      <dgm:prSet phldrT="[Text]"/>
      <dgm:spPr/>
      <dgm:t>
        <a:bodyPr/>
        <a:lstStyle/>
        <a:p>
          <a:r>
            <a:rPr lang="en-IE" dirty="0" smtClean="0"/>
            <a:t>Utilities operating across multiple cities. Each with own applications, own data, own oneM2M platform</a:t>
          </a:r>
          <a:endParaRPr lang="en-GB" dirty="0"/>
        </a:p>
      </dgm:t>
    </dgm:pt>
    <dgm:pt modelId="{BFB968B9-43A4-4BC7-9DD6-DA508F19A268}" type="parTrans" cxnId="{D5081786-1457-4009-BBF2-050634D52B98}">
      <dgm:prSet/>
      <dgm:spPr/>
      <dgm:t>
        <a:bodyPr/>
        <a:lstStyle/>
        <a:p>
          <a:endParaRPr lang="en-GB"/>
        </a:p>
      </dgm:t>
    </dgm:pt>
    <dgm:pt modelId="{4DA5BB48-EF0D-40D4-835E-EB86AD3948D4}" type="sibTrans" cxnId="{D5081786-1457-4009-BBF2-050634D52B98}">
      <dgm:prSet/>
      <dgm:spPr/>
      <dgm:t>
        <a:bodyPr/>
        <a:lstStyle/>
        <a:p>
          <a:endParaRPr lang="en-GB"/>
        </a:p>
      </dgm:t>
    </dgm:pt>
    <dgm:pt modelId="{450F2AAF-6952-4BDB-8CCD-E85B8522E301}" type="pres">
      <dgm:prSet presAssocID="{4ED144D1-10DA-4270-A11E-87E387FCA9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6037A0-33EB-4877-88CE-E8088C5785BA}" type="pres">
      <dgm:prSet presAssocID="{4ED144D1-10DA-4270-A11E-87E387FCA98A}" presName="hierFlow" presStyleCnt="0"/>
      <dgm:spPr/>
    </dgm:pt>
    <dgm:pt modelId="{67823C64-16F3-490B-9681-2A4414385941}" type="pres">
      <dgm:prSet presAssocID="{4ED144D1-10DA-4270-A11E-87E387FCA98A}" presName="firstBuf" presStyleCnt="0"/>
      <dgm:spPr/>
    </dgm:pt>
    <dgm:pt modelId="{D4EFBF73-B2C8-4BED-ABF9-2133A2CFC63D}" type="pres">
      <dgm:prSet presAssocID="{4ED144D1-10DA-4270-A11E-87E387FCA98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F143973-0122-45EB-8CFF-AD3EAFF3CD91}" type="pres">
      <dgm:prSet presAssocID="{A383829D-3C0F-4621-A2A9-951635A3F7E2}" presName="Name14" presStyleCnt="0"/>
      <dgm:spPr/>
    </dgm:pt>
    <dgm:pt modelId="{BF653A47-D105-4309-8826-668369B94E01}" type="pres">
      <dgm:prSet presAssocID="{A383829D-3C0F-4621-A2A9-951635A3F7E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636C9AB-2DD3-494A-A847-D891C880792B}" type="pres">
      <dgm:prSet presAssocID="{A383829D-3C0F-4621-A2A9-951635A3F7E2}" presName="hierChild2" presStyleCnt="0"/>
      <dgm:spPr/>
    </dgm:pt>
    <dgm:pt modelId="{6C78873D-7DE3-47D8-B737-0CBB9899B6F7}" type="pres">
      <dgm:prSet presAssocID="{0989D8E3-41FB-47C9-A8AD-6359D99DC336}" presName="Name19" presStyleLbl="parChTrans1D2" presStyleIdx="0" presStyleCnt="2"/>
      <dgm:spPr/>
      <dgm:t>
        <a:bodyPr/>
        <a:lstStyle/>
        <a:p>
          <a:endParaRPr lang="en-GB"/>
        </a:p>
      </dgm:t>
    </dgm:pt>
    <dgm:pt modelId="{6DE69257-A50A-4586-AF6F-A04038359E3F}" type="pres">
      <dgm:prSet presAssocID="{E023DE99-9982-4490-B429-6A6B528C6264}" presName="Name21" presStyleCnt="0"/>
      <dgm:spPr/>
    </dgm:pt>
    <dgm:pt modelId="{E1BD3EF1-B249-4EA5-8EA8-3A98AB1D1900}" type="pres">
      <dgm:prSet presAssocID="{E023DE99-9982-4490-B429-6A6B528C6264}" presName="level2Shape" presStyleLbl="node2" presStyleIdx="0" presStyleCnt="2"/>
      <dgm:spPr/>
      <dgm:t>
        <a:bodyPr/>
        <a:lstStyle/>
        <a:p>
          <a:endParaRPr lang="en-GB"/>
        </a:p>
      </dgm:t>
    </dgm:pt>
    <dgm:pt modelId="{7BCE38C2-4F34-4A1F-B187-D5647FBA0B82}" type="pres">
      <dgm:prSet presAssocID="{E023DE99-9982-4490-B429-6A6B528C6264}" presName="hierChild3" presStyleCnt="0"/>
      <dgm:spPr/>
    </dgm:pt>
    <dgm:pt modelId="{A9D070ED-4DFF-4BBA-8126-A51A882FA628}" type="pres">
      <dgm:prSet presAssocID="{334F177F-6E71-43F7-86D3-2723A951837E}" presName="Name19" presStyleLbl="parChTrans1D3" presStyleIdx="0" presStyleCnt="3"/>
      <dgm:spPr/>
      <dgm:t>
        <a:bodyPr/>
        <a:lstStyle/>
        <a:p>
          <a:endParaRPr lang="en-GB"/>
        </a:p>
      </dgm:t>
    </dgm:pt>
    <dgm:pt modelId="{DA71DCF6-68E3-4C14-9DF2-3FAB45825CEA}" type="pres">
      <dgm:prSet presAssocID="{0B30C957-8182-4CFA-8CEB-8290FFCD7DB2}" presName="Name21" presStyleCnt="0"/>
      <dgm:spPr/>
    </dgm:pt>
    <dgm:pt modelId="{87983DB5-5EDE-420E-83F0-259F7FD12349}" type="pres">
      <dgm:prSet presAssocID="{0B30C957-8182-4CFA-8CEB-8290FFCD7DB2}" presName="level2Shape" presStyleLbl="node3" presStyleIdx="0" presStyleCnt="3"/>
      <dgm:spPr/>
      <dgm:t>
        <a:bodyPr/>
        <a:lstStyle/>
        <a:p>
          <a:endParaRPr lang="en-GB"/>
        </a:p>
      </dgm:t>
    </dgm:pt>
    <dgm:pt modelId="{56E1F743-E291-42C1-8236-911D9C28AFD4}" type="pres">
      <dgm:prSet presAssocID="{0B30C957-8182-4CFA-8CEB-8290FFCD7DB2}" presName="hierChild3" presStyleCnt="0"/>
      <dgm:spPr/>
    </dgm:pt>
    <dgm:pt modelId="{BFD6D97A-81A2-4323-8C00-A8D014314902}" type="pres">
      <dgm:prSet presAssocID="{3FC0F2D1-1C83-4310-B33F-053C71638F34}" presName="Name19" presStyleLbl="parChTrans1D3" presStyleIdx="1" presStyleCnt="3"/>
      <dgm:spPr/>
      <dgm:t>
        <a:bodyPr/>
        <a:lstStyle/>
        <a:p>
          <a:endParaRPr lang="en-GB"/>
        </a:p>
      </dgm:t>
    </dgm:pt>
    <dgm:pt modelId="{BEC76415-BCD3-44B9-BC72-763F4DEF8515}" type="pres">
      <dgm:prSet presAssocID="{E2C9AA28-44D1-4F24-A050-ECF40E79DCC5}" presName="Name21" presStyleCnt="0"/>
      <dgm:spPr/>
    </dgm:pt>
    <dgm:pt modelId="{297EC6F0-096F-4BA3-AA06-C98CE503DA0A}" type="pres">
      <dgm:prSet presAssocID="{E2C9AA28-44D1-4F24-A050-ECF40E79DCC5}" presName="level2Shape" presStyleLbl="node3" presStyleIdx="1" presStyleCnt="3"/>
      <dgm:spPr/>
      <dgm:t>
        <a:bodyPr/>
        <a:lstStyle/>
        <a:p>
          <a:endParaRPr lang="en-GB"/>
        </a:p>
      </dgm:t>
    </dgm:pt>
    <dgm:pt modelId="{777E2390-55A8-4D54-89C9-68D300F1728D}" type="pres">
      <dgm:prSet presAssocID="{E2C9AA28-44D1-4F24-A050-ECF40E79DCC5}" presName="hierChild3" presStyleCnt="0"/>
      <dgm:spPr/>
    </dgm:pt>
    <dgm:pt modelId="{13C449A3-47E4-4739-B1BA-3766DCEEA470}" type="pres">
      <dgm:prSet presAssocID="{1ADECC85-9EBD-461A-AB13-9335E2F96915}" presName="Name19" presStyleLbl="parChTrans1D2" presStyleIdx="1" presStyleCnt="2"/>
      <dgm:spPr/>
      <dgm:t>
        <a:bodyPr/>
        <a:lstStyle/>
        <a:p>
          <a:endParaRPr lang="en-GB"/>
        </a:p>
      </dgm:t>
    </dgm:pt>
    <dgm:pt modelId="{4EA8F0F3-10A1-487D-B018-B17A6C8C3B50}" type="pres">
      <dgm:prSet presAssocID="{DE3E476B-49A5-4A48-8805-A632C50C53BF}" presName="Name21" presStyleCnt="0"/>
      <dgm:spPr/>
    </dgm:pt>
    <dgm:pt modelId="{B247F007-E588-44C1-8E3A-ADA910BC0D33}" type="pres">
      <dgm:prSet presAssocID="{DE3E476B-49A5-4A48-8805-A632C50C53BF}" presName="level2Shape" presStyleLbl="node2" presStyleIdx="1" presStyleCnt="2"/>
      <dgm:spPr/>
      <dgm:t>
        <a:bodyPr/>
        <a:lstStyle/>
        <a:p>
          <a:endParaRPr lang="en-GB"/>
        </a:p>
      </dgm:t>
    </dgm:pt>
    <dgm:pt modelId="{2664BBA7-3245-47DC-8857-32C7C8803DD3}" type="pres">
      <dgm:prSet presAssocID="{DE3E476B-49A5-4A48-8805-A632C50C53BF}" presName="hierChild3" presStyleCnt="0"/>
      <dgm:spPr/>
    </dgm:pt>
    <dgm:pt modelId="{90B7FBD7-A6C1-439F-B261-E55B6A4BA43B}" type="pres">
      <dgm:prSet presAssocID="{1C221F40-7872-49B0-9CF5-6BF256E10316}" presName="Name19" presStyleLbl="parChTrans1D3" presStyleIdx="2" presStyleCnt="3"/>
      <dgm:spPr/>
      <dgm:t>
        <a:bodyPr/>
        <a:lstStyle/>
        <a:p>
          <a:endParaRPr lang="en-GB"/>
        </a:p>
      </dgm:t>
    </dgm:pt>
    <dgm:pt modelId="{56B67944-DF19-4496-99A9-90D2EE9D0E94}" type="pres">
      <dgm:prSet presAssocID="{C61FCCDB-772F-4DAA-84E8-841EEB8FA6B2}" presName="Name21" presStyleCnt="0"/>
      <dgm:spPr/>
    </dgm:pt>
    <dgm:pt modelId="{9E94B794-0F2A-4886-8260-49700BA66BEC}" type="pres">
      <dgm:prSet presAssocID="{C61FCCDB-772F-4DAA-84E8-841EEB8FA6B2}" presName="level2Shape" presStyleLbl="node3" presStyleIdx="2" presStyleCnt="3"/>
      <dgm:spPr/>
      <dgm:t>
        <a:bodyPr/>
        <a:lstStyle/>
        <a:p>
          <a:endParaRPr lang="en-GB"/>
        </a:p>
      </dgm:t>
    </dgm:pt>
    <dgm:pt modelId="{2B9C7AB6-7618-4CA9-8306-B4CA0C22F40B}" type="pres">
      <dgm:prSet presAssocID="{C61FCCDB-772F-4DAA-84E8-841EEB8FA6B2}" presName="hierChild3" presStyleCnt="0"/>
      <dgm:spPr/>
    </dgm:pt>
    <dgm:pt modelId="{82EFCA7B-B7D5-4B16-A39A-01303EF52492}" type="pres">
      <dgm:prSet presAssocID="{4ED144D1-10DA-4270-A11E-87E387FCA98A}" presName="bgShapesFlow" presStyleCnt="0"/>
      <dgm:spPr/>
    </dgm:pt>
    <dgm:pt modelId="{83C09C5B-00AB-4BCD-A132-CAB8005638D9}" type="pres">
      <dgm:prSet presAssocID="{E48AB7BD-0DC5-4C2C-BE9D-B2FA76E094B3}" presName="rectComp" presStyleCnt="0"/>
      <dgm:spPr/>
    </dgm:pt>
    <dgm:pt modelId="{8BCDAA9C-59B3-4CFB-83F2-C42EE4FDF022}" type="pres">
      <dgm:prSet presAssocID="{E48AB7BD-0DC5-4C2C-BE9D-B2FA76E094B3}" presName="bgRect" presStyleLbl="bgShp" presStyleIdx="0" presStyleCnt="3"/>
      <dgm:spPr/>
      <dgm:t>
        <a:bodyPr/>
        <a:lstStyle/>
        <a:p>
          <a:endParaRPr lang="en-GB"/>
        </a:p>
      </dgm:t>
    </dgm:pt>
    <dgm:pt modelId="{250EE4FC-CADA-4D1B-856D-995B7C2C89C1}" type="pres">
      <dgm:prSet presAssocID="{E48AB7BD-0DC5-4C2C-BE9D-B2FA76E094B3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B965BA-929C-482C-9226-63D6EC8FE5DE}" type="pres">
      <dgm:prSet presAssocID="{E48AB7BD-0DC5-4C2C-BE9D-B2FA76E094B3}" presName="spComp" presStyleCnt="0"/>
      <dgm:spPr/>
    </dgm:pt>
    <dgm:pt modelId="{F5F14686-9E76-4E14-85CF-A7B3765D8CAD}" type="pres">
      <dgm:prSet presAssocID="{E48AB7BD-0DC5-4C2C-BE9D-B2FA76E094B3}" presName="vSp" presStyleCnt="0"/>
      <dgm:spPr/>
    </dgm:pt>
    <dgm:pt modelId="{3D6CD7F4-17C4-4870-8216-886C5301BBEE}" type="pres">
      <dgm:prSet presAssocID="{7A29C51E-987C-4554-B9BD-54A1403C4747}" presName="rectComp" presStyleCnt="0"/>
      <dgm:spPr/>
    </dgm:pt>
    <dgm:pt modelId="{D04F5F18-26A9-4865-80F3-5EC4F1E61690}" type="pres">
      <dgm:prSet presAssocID="{7A29C51E-987C-4554-B9BD-54A1403C4747}" presName="bgRect" presStyleLbl="bgShp" presStyleIdx="1" presStyleCnt="3"/>
      <dgm:spPr/>
      <dgm:t>
        <a:bodyPr/>
        <a:lstStyle/>
        <a:p>
          <a:endParaRPr lang="en-GB"/>
        </a:p>
      </dgm:t>
    </dgm:pt>
    <dgm:pt modelId="{816BE9F4-CB01-41B3-AB59-0A9BD910BCE0}" type="pres">
      <dgm:prSet presAssocID="{7A29C51E-987C-4554-B9BD-54A1403C4747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50B652-597E-444C-9E54-3A5C75370201}" type="pres">
      <dgm:prSet presAssocID="{7A29C51E-987C-4554-B9BD-54A1403C4747}" presName="spComp" presStyleCnt="0"/>
      <dgm:spPr/>
    </dgm:pt>
    <dgm:pt modelId="{ED885AAE-C033-4BC0-853B-EA0D1A15DF3F}" type="pres">
      <dgm:prSet presAssocID="{7A29C51E-987C-4554-B9BD-54A1403C4747}" presName="vSp" presStyleCnt="0"/>
      <dgm:spPr/>
    </dgm:pt>
    <dgm:pt modelId="{4D5961DA-8A09-4E63-AC7E-49ABBB71254F}" type="pres">
      <dgm:prSet presAssocID="{74916FC8-096C-4CF4-8C28-43657868663C}" presName="rectComp" presStyleCnt="0"/>
      <dgm:spPr/>
    </dgm:pt>
    <dgm:pt modelId="{DD66F9AE-D17A-4E60-A35D-84E8D4541E59}" type="pres">
      <dgm:prSet presAssocID="{74916FC8-096C-4CF4-8C28-43657868663C}" presName="bgRect" presStyleLbl="bgShp" presStyleIdx="2" presStyleCnt="3"/>
      <dgm:spPr/>
      <dgm:t>
        <a:bodyPr/>
        <a:lstStyle/>
        <a:p>
          <a:endParaRPr lang="en-GB"/>
        </a:p>
      </dgm:t>
    </dgm:pt>
    <dgm:pt modelId="{9109F8AB-A30F-4943-B229-1F0EBB10E55A}" type="pres">
      <dgm:prSet presAssocID="{74916FC8-096C-4CF4-8C28-43657868663C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FFA452-2E2E-4D9D-9B3D-2681E52E13C9}" srcId="{4ED144D1-10DA-4270-A11E-87E387FCA98A}" destId="{A383829D-3C0F-4621-A2A9-951635A3F7E2}" srcOrd="0" destOrd="0" parTransId="{6F9E69B4-D5C7-43A3-8D69-791C38AE6598}" sibTransId="{1208C39E-12A5-486E-8F70-A3FE32B379D9}"/>
    <dgm:cxn modelId="{79F6776C-B702-4E97-879D-F60AE8814906}" srcId="{A383829D-3C0F-4621-A2A9-951635A3F7E2}" destId="{E023DE99-9982-4490-B429-6A6B528C6264}" srcOrd="0" destOrd="0" parTransId="{0989D8E3-41FB-47C9-A8AD-6359D99DC336}" sibTransId="{07489D30-8522-4FED-8BEC-976DEFC897E1}"/>
    <dgm:cxn modelId="{1E28C77A-A5CE-4653-A578-C441DB624328}" type="presOf" srcId="{3FC0F2D1-1C83-4310-B33F-053C71638F34}" destId="{BFD6D97A-81A2-4323-8C00-A8D014314902}" srcOrd="0" destOrd="0" presId="urn:microsoft.com/office/officeart/2005/8/layout/hierarchy6"/>
    <dgm:cxn modelId="{CFB54B3A-5EB8-4DF2-9677-8B80BED0EB5D}" type="presOf" srcId="{1ADECC85-9EBD-461A-AB13-9335E2F96915}" destId="{13C449A3-47E4-4739-B1BA-3766DCEEA470}" srcOrd="0" destOrd="0" presId="urn:microsoft.com/office/officeart/2005/8/layout/hierarchy6"/>
    <dgm:cxn modelId="{7771EF9B-FE9C-4D00-B87C-58364A548542}" srcId="{DE3E476B-49A5-4A48-8805-A632C50C53BF}" destId="{C61FCCDB-772F-4DAA-84E8-841EEB8FA6B2}" srcOrd="0" destOrd="0" parTransId="{1C221F40-7872-49B0-9CF5-6BF256E10316}" sibTransId="{441E4B82-8989-45C2-8755-0A8841005D90}"/>
    <dgm:cxn modelId="{903E26CE-2327-42D9-876F-3471582ADE0A}" type="presOf" srcId="{7A29C51E-987C-4554-B9BD-54A1403C4747}" destId="{816BE9F4-CB01-41B3-AB59-0A9BD910BCE0}" srcOrd="1" destOrd="0" presId="urn:microsoft.com/office/officeart/2005/8/layout/hierarchy6"/>
    <dgm:cxn modelId="{2253EDD6-A72C-4160-B5C5-DCAAF929ECD5}" srcId="{A383829D-3C0F-4621-A2A9-951635A3F7E2}" destId="{DE3E476B-49A5-4A48-8805-A632C50C53BF}" srcOrd="1" destOrd="0" parTransId="{1ADECC85-9EBD-461A-AB13-9335E2F96915}" sibTransId="{3F757958-5B41-43DB-A2C1-A9ECECCD8A1B}"/>
    <dgm:cxn modelId="{759E1DDE-C15E-49C3-AB51-31A9D5AA0CCB}" type="presOf" srcId="{0B30C957-8182-4CFA-8CEB-8290FFCD7DB2}" destId="{87983DB5-5EDE-420E-83F0-259F7FD12349}" srcOrd="0" destOrd="0" presId="urn:microsoft.com/office/officeart/2005/8/layout/hierarchy6"/>
    <dgm:cxn modelId="{2B927DBD-C227-4402-95FB-B42C28A01271}" type="presOf" srcId="{E2C9AA28-44D1-4F24-A050-ECF40E79DCC5}" destId="{297EC6F0-096F-4BA3-AA06-C98CE503DA0A}" srcOrd="0" destOrd="0" presId="urn:microsoft.com/office/officeart/2005/8/layout/hierarchy6"/>
    <dgm:cxn modelId="{F6A4895D-AB5B-4793-8CC4-83767BD68958}" type="presOf" srcId="{0989D8E3-41FB-47C9-A8AD-6359D99DC336}" destId="{6C78873D-7DE3-47D8-B737-0CBB9899B6F7}" srcOrd="0" destOrd="0" presId="urn:microsoft.com/office/officeart/2005/8/layout/hierarchy6"/>
    <dgm:cxn modelId="{2D8A4993-2C03-4579-901F-4AD806C19B5B}" srcId="{4ED144D1-10DA-4270-A11E-87E387FCA98A}" destId="{E48AB7BD-0DC5-4C2C-BE9D-B2FA76E094B3}" srcOrd="1" destOrd="0" parTransId="{BF07D6FD-3F48-466D-B9A6-6491851C1BB0}" sibTransId="{0A806906-9BFC-46B8-A1D6-E11430E9F553}"/>
    <dgm:cxn modelId="{83918BB7-6D72-4714-8F27-63A662D2E1AE}" type="presOf" srcId="{DE3E476B-49A5-4A48-8805-A632C50C53BF}" destId="{B247F007-E588-44C1-8E3A-ADA910BC0D33}" srcOrd="0" destOrd="0" presId="urn:microsoft.com/office/officeart/2005/8/layout/hierarchy6"/>
    <dgm:cxn modelId="{7726F7F2-628B-4E06-9025-160372BF6ABC}" type="presOf" srcId="{E48AB7BD-0DC5-4C2C-BE9D-B2FA76E094B3}" destId="{8BCDAA9C-59B3-4CFB-83F2-C42EE4FDF022}" srcOrd="0" destOrd="0" presId="urn:microsoft.com/office/officeart/2005/8/layout/hierarchy6"/>
    <dgm:cxn modelId="{620FBA04-5F27-4649-8023-45C1C0F0312C}" srcId="{E023DE99-9982-4490-B429-6A6B528C6264}" destId="{0B30C957-8182-4CFA-8CEB-8290FFCD7DB2}" srcOrd="0" destOrd="0" parTransId="{334F177F-6E71-43F7-86D3-2723A951837E}" sibTransId="{CBE460E8-2695-4AF3-A202-365E2F02B226}"/>
    <dgm:cxn modelId="{D5081786-1457-4009-BBF2-050634D52B98}" srcId="{4ED144D1-10DA-4270-A11E-87E387FCA98A}" destId="{74916FC8-096C-4CF4-8C28-43657868663C}" srcOrd="3" destOrd="0" parTransId="{BFB968B9-43A4-4BC7-9DD6-DA508F19A268}" sibTransId="{4DA5BB48-EF0D-40D4-835E-EB86AD3948D4}"/>
    <dgm:cxn modelId="{A0904D51-A999-49D8-B253-F3FFA440FCF1}" srcId="{4ED144D1-10DA-4270-A11E-87E387FCA98A}" destId="{7A29C51E-987C-4554-B9BD-54A1403C4747}" srcOrd="2" destOrd="0" parTransId="{356B7354-8ADA-478A-8AB6-F1EDE61CCA7A}" sibTransId="{B2973983-F862-4779-9F77-5ABEFEE1DA36}"/>
    <dgm:cxn modelId="{72B31119-6DD9-4D8A-A6D3-D0FB56F3BE9B}" type="presOf" srcId="{E023DE99-9982-4490-B429-6A6B528C6264}" destId="{E1BD3EF1-B249-4EA5-8EA8-3A98AB1D1900}" srcOrd="0" destOrd="0" presId="urn:microsoft.com/office/officeart/2005/8/layout/hierarchy6"/>
    <dgm:cxn modelId="{8B86FA93-72B5-4354-867D-6A5D03B38952}" srcId="{E023DE99-9982-4490-B429-6A6B528C6264}" destId="{E2C9AA28-44D1-4F24-A050-ECF40E79DCC5}" srcOrd="1" destOrd="0" parTransId="{3FC0F2D1-1C83-4310-B33F-053C71638F34}" sibTransId="{14BE75C7-427C-435A-829C-CE99F08075B6}"/>
    <dgm:cxn modelId="{80E0A8FD-3DAA-4392-B0B4-DFBC2D14102E}" type="presOf" srcId="{74916FC8-096C-4CF4-8C28-43657868663C}" destId="{9109F8AB-A30F-4943-B229-1F0EBB10E55A}" srcOrd="1" destOrd="0" presId="urn:microsoft.com/office/officeart/2005/8/layout/hierarchy6"/>
    <dgm:cxn modelId="{43DE716F-61F2-4229-BD80-A16DA90CD01E}" type="presOf" srcId="{E48AB7BD-0DC5-4C2C-BE9D-B2FA76E094B3}" destId="{250EE4FC-CADA-4D1B-856D-995B7C2C89C1}" srcOrd="1" destOrd="0" presId="urn:microsoft.com/office/officeart/2005/8/layout/hierarchy6"/>
    <dgm:cxn modelId="{238B8DA7-D32B-4D86-B9A7-73B917929225}" type="presOf" srcId="{334F177F-6E71-43F7-86D3-2723A951837E}" destId="{A9D070ED-4DFF-4BBA-8126-A51A882FA628}" srcOrd="0" destOrd="0" presId="urn:microsoft.com/office/officeart/2005/8/layout/hierarchy6"/>
    <dgm:cxn modelId="{809CD415-F82F-49ED-AB21-729AAFE9D28B}" type="presOf" srcId="{C61FCCDB-772F-4DAA-84E8-841EEB8FA6B2}" destId="{9E94B794-0F2A-4886-8260-49700BA66BEC}" srcOrd="0" destOrd="0" presId="urn:microsoft.com/office/officeart/2005/8/layout/hierarchy6"/>
    <dgm:cxn modelId="{DEC233F3-2828-498A-98C2-4CD6D770ED7B}" type="presOf" srcId="{7A29C51E-987C-4554-B9BD-54A1403C4747}" destId="{D04F5F18-26A9-4865-80F3-5EC4F1E61690}" srcOrd="0" destOrd="0" presId="urn:microsoft.com/office/officeart/2005/8/layout/hierarchy6"/>
    <dgm:cxn modelId="{DCCB4E0F-8783-4D66-9E3E-9945AA49B440}" type="presOf" srcId="{A383829D-3C0F-4621-A2A9-951635A3F7E2}" destId="{BF653A47-D105-4309-8826-668369B94E01}" srcOrd="0" destOrd="0" presId="urn:microsoft.com/office/officeart/2005/8/layout/hierarchy6"/>
    <dgm:cxn modelId="{F8F2534D-E712-4C8E-AF9A-2F0F967A09D4}" type="presOf" srcId="{4ED144D1-10DA-4270-A11E-87E387FCA98A}" destId="{450F2AAF-6952-4BDB-8CCD-E85B8522E301}" srcOrd="0" destOrd="0" presId="urn:microsoft.com/office/officeart/2005/8/layout/hierarchy6"/>
    <dgm:cxn modelId="{A37EDFE3-97C3-4B01-8717-D6D7DA7B10A6}" type="presOf" srcId="{74916FC8-096C-4CF4-8C28-43657868663C}" destId="{DD66F9AE-D17A-4E60-A35D-84E8D4541E59}" srcOrd="0" destOrd="0" presId="urn:microsoft.com/office/officeart/2005/8/layout/hierarchy6"/>
    <dgm:cxn modelId="{4EA48DC1-7DF0-44A0-9396-6B25BEE4781E}" type="presOf" srcId="{1C221F40-7872-49B0-9CF5-6BF256E10316}" destId="{90B7FBD7-A6C1-439F-B261-E55B6A4BA43B}" srcOrd="0" destOrd="0" presId="urn:microsoft.com/office/officeart/2005/8/layout/hierarchy6"/>
    <dgm:cxn modelId="{F908E21F-D92F-4EF5-ABBF-53CBBA5EF214}" type="presParOf" srcId="{450F2AAF-6952-4BDB-8CCD-E85B8522E301}" destId="{646037A0-33EB-4877-88CE-E8088C5785BA}" srcOrd="0" destOrd="0" presId="urn:microsoft.com/office/officeart/2005/8/layout/hierarchy6"/>
    <dgm:cxn modelId="{1EFDB3FB-52D5-431C-B29D-DB1F02DABDE3}" type="presParOf" srcId="{646037A0-33EB-4877-88CE-E8088C5785BA}" destId="{67823C64-16F3-490B-9681-2A4414385941}" srcOrd="0" destOrd="0" presId="urn:microsoft.com/office/officeart/2005/8/layout/hierarchy6"/>
    <dgm:cxn modelId="{4956C102-0DAB-4253-AEE8-FCF48CF0E3B8}" type="presParOf" srcId="{646037A0-33EB-4877-88CE-E8088C5785BA}" destId="{D4EFBF73-B2C8-4BED-ABF9-2133A2CFC63D}" srcOrd="1" destOrd="0" presId="urn:microsoft.com/office/officeart/2005/8/layout/hierarchy6"/>
    <dgm:cxn modelId="{7D694E46-8B60-4ACC-B863-1D0B9BCDE078}" type="presParOf" srcId="{D4EFBF73-B2C8-4BED-ABF9-2133A2CFC63D}" destId="{0F143973-0122-45EB-8CFF-AD3EAFF3CD91}" srcOrd="0" destOrd="0" presId="urn:microsoft.com/office/officeart/2005/8/layout/hierarchy6"/>
    <dgm:cxn modelId="{11FDA34E-3FD8-45D5-ACB6-37F89591D4E8}" type="presParOf" srcId="{0F143973-0122-45EB-8CFF-AD3EAFF3CD91}" destId="{BF653A47-D105-4309-8826-668369B94E01}" srcOrd="0" destOrd="0" presId="urn:microsoft.com/office/officeart/2005/8/layout/hierarchy6"/>
    <dgm:cxn modelId="{1F6E486E-D3F4-4D93-87F4-A16AF6818CB2}" type="presParOf" srcId="{0F143973-0122-45EB-8CFF-AD3EAFF3CD91}" destId="{F636C9AB-2DD3-494A-A847-D891C880792B}" srcOrd="1" destOrd="0" presId="urn:microsoft.com/office/officeart/2005/8/layout/hierarchy6"/>
    <dgm:cxn modelId="{485074CC-D6B0-422D-8E04-09D0AAE0F0C9}" type="presParOf" srcId="{F636C9AB-2DD3-494A-A847-D891C880792B}" destId="{6C78873D-7DE3-47D8-B737-0CBB9899B6F7}" srcOrd="0" destOrd="0" presId="urn:microsoft.com/office/officeart/2005/8/layout/hierarchy6"/>
    <dgm:cxn modelId="{0C6AEBF9-433C-477F-BEBD-D83D6FE1E4AF}" type="presParOf" srcId="{F636C9AB-2DD3-494A-A847-D891C880792B}" destId="{6DE69257-A50A-4586-AF6F-A04038359E3F}" srcOrd="1" destOrd="0" presId="urn:microsoft.com/office/officeart/2005/8/layout/hierarchy6"/>
    <dgm:cxn modelId="{7AD67505-0FDB-48C6-AB49-8ECBB36652A5}" type="presParOf" srcId="{6DE69257-A50A-4586-AF6F-A04038359E3F}" destId="{E1BD3EF1-B249-4EA5-8EA8-3A98AB1D1900}" srcOrd="0" destOrd="0" presId="urn:microsoft.com/office/officeart/2005/8/layout/hierarchy6"/>
    <dgm:cxn modelId="{C20A64B2-AC59-4716-BB6C-A66C222B0DAE}" type="presParOf" srcId="{6DE69257-A50A-4586-AF6F-A04038359E3F}" destId="{7BCE38C2-4F34-4A1F-B187-D5647FBA0B82}" srcOrd="1" destOrd="0" presId="urn:microsoft.com/office/officeart/2005/8/layout/hierarchy6"/>
    <dgm:cxn modelId="{50F27C50-EFFA-4868-8BE2-0074E76D5909}" type="presParOf" srcId="{7BCE38C2-4F34-4A1F-B187-D5647FBA0B82}" destId="{A9D070ED-4DFF-4BBA-8126-A51A882FA628}" srcOrd="0" destOrd="0" presId="urn:microsoft.com/office/officeart/2005/8/layout/hierarchy6"/>
    <dgm:cxn modelId="{9996B3B7-D087-4806-BE70-2E237B3351E0}" type="presParOf" srcId="{7BCE38C2-4F34-4A1F-B187-D5647FBA0B82}" destId="{DA71DCF6-68E3-4C14-9DF2-3FAB45825CEA}" srcOrd="1" destOrd="0" presId="urn:microsoft.com/office/officeart/2005/8/layout/hierarchy6"/>
    <dgm:cxn modelId="{556E6365-060B-4291-B58D-1945E78A88B0}" type="presParOf" srcId="{DA71DCF6-68E3-4C14-9DF2-3FAB45825CEA}" destId="{87983DB5-5EDE-420E-83F0-259F7FD12349}" srcOrd="0" destOrd="0" presId="urn:microsoft.com/office/officeart/2005/8/layout/hierarchy6"/>
    <dgm:cxn modelId="{FB856FB2-4B4E-4A1A-ADC5-33D871A650AB}" type="presParOf" srcId="{DA71DCF6-68E3-4C14-9DF2-3FAB45825CEA}" destId="{56E1F743-E291-42C1-8236-911D9C28AFD4}" srcOrd="1" destOrd="0" presId="urn:microsoft.com/office/officeart/2005/8/layout/hierarchy6"/>
    <dgm:cxn modelId="{8DB8D59E-515F-4FC4-91C0-0E7E71010FC3}" type="presParOf" srcId="{7BCE38C2-4F34-4A1F-B187-D5647FBA0B82}" destId="{BFD6D97A-81A2-4323-8C00-A8D014314902}" srcOrd="2" destOrd="0" presId="urn:microsoft.com/office/officeart/2005/8/layout/hierarchy6"/>
    <dgm:cxn modelId="{4ECA452E-578A-4192-9184-569A00803710}" type="presParOf" srcId="{7BCE38C2-4F34-4A1F-B187-D5647FBA0B82}" destId="{BEC76415-BCD3-44B9-BC72-763F4DEF8515}" srcOrd="3" destOrd="0" presId="urn:microsoft.com/office/officeart/2005/8/layout/hierarchy6"/>
    <dgm:cxn modelId="{CEB30001-959E-4FFC-9277-172EB3A388F1}" type="presParOf" srcId="{BEC76415-BCD3-44B9-BC72-763F4DEF8515}" destId="{297EC6F0-096F-4BA3-AA06-C98CE503DA0A}" srcOrd="0" destOrd="0" presId="urn:microsoft.com/office/officeart/2005/8/layout/hierarchy6"/>
    <dgm:cxn modelId="{2CD4B36B-43B9-4BA9-B24D-2FFCD2253AC3}" type="presParOf" srcId="{BEC76415-BCD3-44B9-BC72-763F4DEF8515}" destId="{777E2390-55A8-4D54-89C9-68D300F1728D}" srcOrd="1" destOrd="0" presId="urn:microsoft.com/office/officeart/2005/8/layout/hierarchy6"/>
    <dgm:cxn modelId="{BA9F5DBA-C65A-4C33-8A58-AC965517B063}" type="presParOf" srcId="{F636C9AB-2DD3-494A-A847-D891C880792B}" destId="{13C449A3-47E4-4739-B1BA-3766DCEEA470}" srcOrd="2" destOrd="0" presId="urn:microsoft.com/office/officeart/2005/8/layout/hierarchy6"/>
    <dgm:cxn modelId="{0455493D-5EB4-42A1-ABEF-2D0C364840D5}" type="presParOf" srcId="{F636C9AB-2DD3-494A-A847-D891C880792B}" destId="{4EA8F0F3-10A1-487D-B018-B17A6C8C3B50}" srcOrd="3" destOrd="0" presId="urn:microsoft.com/office/officeart/2005/8/layout/hierarchy6"/>
    <dgm:cxn modelId="{0C1DF25A-B8F7-41C8-9FB3-ADDE7B736360}" type="presParOf" srcId="{4EA8F0F3-10A1-487D-B018-B17A6C8C3B50}" destId="{B247F007-E588-44C1-8E3A-ADA910BC0D33}" srcOrd="0" destOrd="0" presId="urn:microsoft.com/office/officeart/2005/8/layout/hierarchy6"/>
    <dgm:cxn modelId="{CE17EA9F-9388-4ED6-88F6-AB72E5ADD2AD}" type="presParOf" srcId="{4EA8F0F3-10A1-487D-B018-B17A6C8C3B50}" destId="{2664BBA7-3245-47DC-8857-32C7C8803DD3}" srcOrd="1" destOrd="0" presId="urn:microsoft.com/office/officeart/2005/8/layout/hierarchy6"/>
    <dgm:cxn modelId="{8B2943E2-1F26-406E-96FB-156410473CC9}" type="presParOf" srcId="{2664BBA7-3245-47DC-8857-32C7C8803DD3}" destId="{90B7FBD7-A6C1-439F-B261-E55B6A4BA43B}" srcOrd="0" destOrd="0" presId="urn:microsoft.com/office/officeart/2005/8/layout/hierarchy6"/>
    <dgm:cxn modelId="{252E98A1-5B00-4DE0-B33B-D12D17BBEBB7}" type="presParOf" srcId="{2664BBA7-3245-47DC-8857-32C7C8803DD3}" destId="{56B67944-DF19-4496-99A9-90D2EE9D0E94}" srcOrd="1" destOrd="0" presId="urn:microsoft.com/office/officeart/2005/8/layout/hierarchy6"/>
    <dgm:cxn modelId="{7B5C5FC0-AB9E-4A53-A4FB-FA510ED52C8B}" type="presParOf" srcId="{56B67944-DF19-4496-99A9-90D2EE9D0E94}" destId="{9E94B794-0F2A-4886-8260-49700BA66BEC}" srcOrd="0" destOrd="0" presId="urn:microsoft.com/office/officeart/2005/8/layout/hierarchy6"/>
    <dgm:cxn modelId="{44BB759E-A15F-4CE1-B217-5305E857C177}" type="presParOf" srcId="{56B67944-DF19-4496-99A9-90D2EE9D0E94}" destId="{2B9C7AB6-7618-4CA9-8306-B4CA0C22F40B}" srcOrd="1" destOrd="0" presId="urn:microsoft.com/office/officeart/2005/8/layout/hierarchy6"/>
    <dgm:cxn modelId="{A4F76CCA-1756-4747-9FE3-105DEE855D31}" type="presParOf" srcId="{450F2AAF-6952-4BDB-8CCD-E85B8522E301}" destId="{82EFCA7B-B7D5-4B16-A39A-01303EF52492}" srcOrd="1" destOrd="0" presId="urn:microsoft.com/office/officeart/2005/8/layout/hierarchy6"/>
    <dgm:cxn modelId="{77BC2E55-06BB-41DA-AC04-2F1F9653A482}" type="presParOf" srcId="{82EFCA7B-B7D5-4B16-A39A-01303EF52492}" destId="{83C09C5B-00AB-4BCD-A132-CAB8005638D9}" srcOrd="0" destOrd="0" presId="urn:microsoft.com/office/officeart/2005/8/layout/hierarchy6"/>
    <dgm:cxn modelId="{62BF7426-0451-4A6A-B00D-B89AC043D5DA}" type="presParOf" srcId="{83C09C5B-00AB-4BCD-A132-CAB8005638D9}" destId="{8BCDAA9C-59B3-4CFB-83F2-C42EE4FDF022}" srcOrd="0" destOrd="0" presId="urn:microsoft.com/office/officeart/2005/8/layout/hierarchy6"/>
    <dgm:cxn modelId="{DADBF308-7525-4ACB-AF09-2966B8BD4ECB}" type="presParOf" srcId="{83C09C5B-00AB-4BCD-A132-CAB8005638D9}" destId="{250EE4FC-CADA-4D1B-856D-995B7C2C89C1}" srcOrd="1" destOrd="0" presId="urn:microsoft.com/office/officeart/2005/8/layout/hierarchy6"/>
    <dgm:cxn modelId="{736E9686-F12B-4382-836F-30AF0997D4CB}" type="presParOf" srcId="{82EFCA7B-B7D5-4B16-A39A-01303EF52492}" destId="{16B965BA-929C-482C-9226-63D6EC8FE5DE}" srcOrd="1" destOrd="0" presId="urn:microsoft.com/office/officeart/2005/8/layout/hierarchy6"/>
    <dgm:cxn modelId="{A0A1EA02-4A62-4001-B0F8-9C509C8DD818}" type="presParOf" srcId="{16B965BA-929C-482C-9226-63D6EC8FE5DE}" destId="{F5F14686-9E76-4E14-85CF-A7B3765D8CAD}" srcOrd="0" destOrd="0" presId="urn:microsoft.com/office/officeart/2005/8/layout/hierarchy6"/>
    <dgm:cxn modelId="{3752AF51-EF9F-4AA4-BAF4-0130B466C446}" type="presParOf" srcId="{82EFCA7B-B7D5-4B16-A39A-01303EF52492}" destId="{3D6CD7F4-17C4-4870-8216-886C5301BBEE}" srcOrd="2" destOrd="0" presId="urn:microsoft.com/office/officeart/2005/8/layout/hierarchy6"/>
    <dgm:cxn modelId="{8F429DE2-5C0B-425E-9D54-F1D48BDE82A2}" type="presParOf" srcId="{3D6CD7F4-17C4-4870-8216-886C5301BBEE}" destId="{D04F5F18-26A9-4865-80F3-5EC4F1E61690}" srcOrd="0" destOrd="0" presId="urn:microsoft.com/office/officeart/2005/8/layout/hierarchy6"/>
    <dgm:cxn modelId="{0153B628-57F0-47B9-B662-19109105A147}" type="presParOf" srcId="{3D6CD7F4-17C4-4870-8216-886C5301BBEE}" destId="{816BE9F4-CB01-41B3-AB59-0A9BD910BCE0}" srcOrd="1" destOrd="0" presId="urn:microsoft.com/office/officeart/2005/8/layout/hierarchy6"/>
    <dgm:cxn modelId="{891AC977-7A94-4C19-8DDB-9EF57711E375}" type="presParOf" srcId="{82EFCA7B-B7D5-4B16-A39A-01303EF52492}" destId="{1F50B652-597E-444C-9E54-3A5C75370201}" srcOrd="3" destOrd="0" presId="urn:microsoft.com/office/officeart/2005/8/layout/hierarchy6"/>
    <dgm:cxn modelId="{E913A24C-110B-4644-8569-0EEB685B07A1}" type="presParOf" srcId="{1F50B652-597E-444C-9E54-3A5C75370201}" destId="{ED885AAE-C033-4BC0-853B-EA0D1A15DF3F}" srcOrd="0" destOrd="0" presId="urn:microsoft.com/office/officeart/2005/8/layout/hierarchy6"/>
    <dgm:cxn modelId="{EB5EB67A-6111-40FE-B099-8FB847FE6CF3}" type="presParOf" srcId="{82EFCA7B-B7D5-4B16-A39A-01303EF52492}" destId="{4D5961DA-8A09-4E63-AC7E-49ABBB71254F}" srcOrd="4" destOrd="0" presId="urn:microsoft.com/office/officeart/2005/8/layout/hierarchy6"/>
    <dgm:cxn modelId="{54F1E9C2-B7EC-4482-B65A-443C089B2D79}" type="presParOf" srcId="{4D5961DA-8A09-4E63-AC7E-49ABBB71254F}" destId="{DD66F9AE-D17A-4E60-A35D-84E8D4541E59}" srcOrd="0" destOrd="0" presId="urn:microsoft.com/office/officeart/2005/8/layout/hierarchy6"/>
    <dgm:cxn modelId="{C73E5E2F-7459-448B-9D93-D94F42ED914A}" type="presParOf" srcId="{4D5961DA-8A09-4E63-AC7E-49ABBB71254F}" destId="{9109F8AB-A30F-4943-B229-1F0EBB10E55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400" dirty="0" smtClean="0"/>
              <a:t>Item 7.2.3_Luis Jorge Romero &amp; </a:t>
            </a:r>
            <a:r>
              <a:rPr lang="en-US" sz="1400" dirty="0" err="1" smtClean="0"/>
              <a:t>Berhard</a:t>
            </a:r>
            <a:r>
              <a:rPr lang="en-US" sz="1400" dirty="0" smtClean="0"/>
              <a:t> </a:t>
            </a:r>
            <a:r>
              <a:rPr lang="en-US" sz="1400" dirty="0" err="1" smtClean="0"/>
              <a:t>Thies</a:t>
            </a:r>
            <a:r>
              <a:rPr lang="en-US" sz="1400" dirty="0" smtClean="0"/>
              <a:t> Internet of Things</a:t>
            </a:r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DD308-46B2-4D6D-9CAD-DB9A8AD6055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4F4D5-2EB4-4B6C-AD96-6635C5000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82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BFD909C-403C-4D76-BE87-8A32D9D2974B}" type="datetimeFigureOut">
              <a:rPr lang="en-GB"/>
              <a:pPr>
                <a:defRPr/>
              </a:pPr>
              <a:t>17/02/2017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6DF394-AD9C-4862-9696-EC7F1FDA2B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7845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EEDEA6-EF5E-42CD-A905-8360DB7D3057}" type="slidenum">
              <a:rPr lang="fr-BE" altLang="en-US" smtClean="0"/>
              <a:pPr>
                <a:defRPr/>
              </a:pPr>
              <a:t>24</a:t>
            </a:fld>
            <a:endParaRPr lang="fr-BE" altLang="en-US" dirty="0"/>
          </a:p>
        </p:txBody>
      </p:sp>
    </p:spTree>
    <p:extLst>
      <p:ext uri="{BB962C8B-B14F-4D97-AF65-F5344CB8AC3E}">
        <p14:creationId xmlns:p14="http://schemas.microsoft.com/office/powerpoint/2010/main" val="109193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68313" y="6453188"/>
            <a:ext cx="2303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altLang="en-US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692624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07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Hervé GAUTHIER SESEI II Assistant Training (2014-06-05)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E680A-1DAF-4556-A055-3D9E0D80C1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388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Hervé GAUTHIER SESEI II Assistant Training (2014-06-05)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FE2B3-438D-4ADB-B838-907ABA2761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50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14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/>
          <p:cNvSpPr txBox="1">
            <a:spLocks noChangeArrowheads="1"/>
          </p:cNvSpPr>
          <p:nvPr userDrawn="1"/>
        </p:nvSpPr>
        <p:spPr bwMode="auto">
          <a:xfrm>
            <a:off x="215900" y="173567"/>
            <a:ext cx="8497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de-DE" sz="2000">
              <a:solidFill>
                <a:srgbClr val="7F7F7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250826" y="6392333"/>
            <a:ext cx="3636963" cy="313267"/>
          </a:xfrm>
          <a:prstGeom prst="rect">
            <a:avLst/>
          </a:prstGeom>
        </p:spPr>
        <p:txBody>
          <a:bodyPr lIns="0" tIns="0" rIns="0" bIns="0" rtlCol="0" anchor="t"/>
          <a:lstStyle>
            <a:lvl1pPr algn="l">
              <a:defRPr sz="100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49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Hervé GAUTHIER SESEI II Assistant Training (2014-06-05)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0C78D-AE5E-433F-ADF0-C5B27CAB4A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032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Hervé GAUTHIER SESEI II Assistant Training (2014-06-05)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F8DAE-200C-4069-A57F-67D6E88501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925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Hervé GAUTHIER SESEI II Assistant Training (2014-06-05)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4474F-BBD7-424D-B197-514FBBBD68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958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Hervé GAUTHIER SESEI II Assistant Training (2014-06-05)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5AB25-C7B2-4E11-B42E-8C3725C3E4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160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Hervé GAUTHIER SESEI II Assistant Training (2014-06-05)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45EF9-ED13-4BC4-B16B-E25352C26B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869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Hervé GAUTHIER SESEI II Assistant Training (2014-06-05)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B74CC-E821-40FC-A63C-C3B0A26F2D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593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Hervé GAUTHIER SESEI II Assistant Training (2014-06-05)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37EEF-C413-4031-A370-72769ADBA4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087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Hervé GAUTHIER SESEI II Assistant Training (2014-06-05)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53B5C-C12E-4AFB-8B5A-CA9DBC17EE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333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062038"/>
            <a:ext cx="9144000" cy="6381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4359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9B60FF9-9111-408E-A39D-38C8057CD6C8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2"/>
          <a:stretch>
            <a:fillRect/>
          </a:stretch>
        </p:blipFill>
        <p:spPr bwMode="auto">
          <a:xfrm>
            <a:off x="5287963" y="28575"/>
            <a:ext cx="3865562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hf hdr="0" dt="0"/>
  <p:txStyles>
    <p:titleStyle>
      <a:lvl1pPr marL="363538"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59595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63538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63538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363538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363538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820738"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1277938"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735138"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2192338" algn="l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-ignite.org/globalcityteams/actioncluster/5wSYxJhQoKef4WEvHmPLaZ/" TargetMode="External"/><Relationship Id="rId2" Type="http://schemas.openxmlformats.org/officeDocument/2006/relationships/hyperlink" Target="http://www.koreatimes.co.kr/www/news/tech/2015/12/133_19292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jpe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jpeg"/><Relationship Id="rId12" Type="http://schemas.openxmlformats.org/officeDocument/2006/relationships/image" Target="../media/image52.png"/><Relationship Id="rId17" Type="http://schemas.openxmlformats.org/officeDocument/2006/relationships/image" Target="../media/image57.jpeg"/><Relationship Id="rId25" Type="http://schemas.openxmlformats.org/officeDocument/2006/relationships/image" Target="../media/image65.jpeg"/><Relationship Id="rId2" Type="http://schemas.openxmlformats.org/officeDocument/2006/relationships/image" Target="../media/image13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jpeg"/><Relationship Id="rId32" Type="http://schemas.openxmlformats.org/officeDocument/2006/relationships/image" Target="../media/image72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jpe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71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jpeg"/><Relationship Id="rId30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8.jpe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7.jpeg"/><Relationship Id="rId2" Type="http://schemas.openxmlformats.org/officeDocument/2006/relationships/image" Target="../media/image13.png"/><Relationship Id="rId16" Type="http://schemas.openxmlformats.org/officeDocument/2006/relationships/hyperlink" Target="http://www.onem2m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lvl="0" eaLnBrk="1" hangingPunct="1">
              <a:spcBef>
                <a:spcPct val="20000"/>
              </a:spcBef>
              <a:buSzPct val="90000"/>
              <a:defRPr/>
            </a:pPr>
            <a:r>
              <a:rPr lang="en-GB" sz="3600" b="1" cap="all" dirty="0" smtClean="0">
                <a:solidFill>
                  <a:srgbClr val="1F497D"/>
                </a:solidFill>
                <a:latin typeface="Calibri" pitchFamily="34" charset="0"/>
                <a:ea typeface="+mj-ea"/>
                <a:cs typeface="+mj-cs"/>
              </a:rPr>
              <a:t>The internet of things</a:t>
            </a:r>
            <a:br>
              <a:rPr lang="en-GB" sz="3600" b="1" cap="all" dirty="0" smtClean="0">
                <a:solidFill>
                  <a:srgbClr val="1F497D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+mn-ea"/>
                <a:cs typeface="+mn-cs"/>
              </a:rPr>
              <a:t>ESOs work on Technology Standards for the </a:t>
            </a:r>
            <a:r>
              <a:rPr lang="en-US" sz="28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+mn-ea"/>
                <a:cs typeface="+mn-cs"/>
              </a:rPr>
              <a:t>IoT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ANSI – ESOs meeting</a:t>
            </a:r>
          </a:p>
          <a:p>
            <a:r>
              <a:rPr lang="en-US" sz="2400" dirty="0" smtClean="0"/>
              <a:t>Washington 21-22 February 2017</a:t>
            </a:r>
            <a:endParaRPr lang="he-IL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 txBox="1">
            <a:spLocks/>
          </p:cNvSpPr>
          <p:nvPr/>
        </p:nvSpPr>
        <p:spPr bwMode="auto">
          <a:xfrm>
            <a:off x="1547813" y="125413"/>
            <a:ext cx="3744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6353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IE" altLang="en-US" sz="4400" b="1">
                <a:solidFill>
                  <a:srgbClr val="FF0000"/>
                </a:solidFill>
              </a:rPr>
              <a:t>Vision</a:t>
            </a:r>
            <a:endParaRPr lang="en-GB" altLang="en-US" sz="4400" b="1">
              <a:solidFill>
                <a:srgbClr val="FF0000"/>
              </a:solidFill>
            </a:endParaRPr>
          </a:p>
        </p:txBody>
      </p:sp>
      <p:pic>
        <p:nvPicPr>
          <p:cNvPr id="22531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9850"/>
            <a:ext cx="17811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ontent Placeholder 5"/>
          <p:cNvGraphicFramePr>
            <a:graphicFrameLocks/>
          </p:cNvGraphicFramePr>
          <p:nvPr/>
        </p:nvGraphicFramePr>
        <p:xfrm>
          <a:off x="342900" y="1618997"/>
          <a:ext cx="8458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3" name="ZoneTexte 142"/>
          <p:cNvSpPr txBox="1">
            <a:spLocks noChangeArrowheads="1"/>
          </p:cNvSpPr>
          <p:nvPr/>
        </p:nvSpPr>
        <p:spPr bwMode="auto">
          <a:xfrm>
            <a:off x="277813" y="6480175"/>
            <a:ext cx="11779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00">
                <a:solidFill>
                  <a:srgbClr val="000000"/>
                </a:solidFill>
              </a:rPr>
              <a:t>Source: oneM2M</a:t>
            </a:r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225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>
                <a:solidFill>
                  <a:srgbClr val="898989"/>
                </a:solidFill>
              </a:rPr>
              <a:t>11</a:t>
            </a:r>
            <a:endParaRPr lang="en-GB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Reality: SK Telecom, Korea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SK Telecom leading Smart City project in Busan</a:t>
            </a:r>
          </a:p>
          <a:p>
            <a:r>
              <a:rPr lang="en-US" altLang="en-US" sz="2800" smtClean="0"/>
              <a:t>oneM2M-based open source IoT platform</a:t>
            </a:r>
          </a:p>
          <a:p>
            <a:r>
              <a:rPr lang="en-US" altLang="en-US" sz="2800" smtClean="0"/>
              <a:t>Services:</a:t>
            </a:r>
          </a:p>
          <a:p>
            <a:pPr lvl="1"/>
            <a:r>
              <a:rPr lang="en-US" altLang="en-US" sz="2400" smtClean="0"/>
              <a:t>smart streetlights, lost-child prevention system, emergency evacuation system, smart parking, building energy management and small business marketing system</a:t>
            </a:r>
          </a:p>
          <a:p>
            <a:r>
              <a:rPr lang="en-GB" altLang="en-US" sz="2000" smtClean="0">
                <a:hlinkClick r:id="rId2"/>
              </a:rPr>
              <a:t>http://www.koreatimes.co.kr/www/news/tech/2015/12/133_192923.html</a:t>
            </a:r>
            <a:endParaRPr lang="en-GB" altLang="en-US" sz="2000" smtClean="0"/>
          </a:p>
          <a:p>
            <a:r>
              <a:rPr lang="en-GB" altLang="en-US" sz="2000" smtClean="0">
                <a:hlinkClick r:id="rId3"/>
              </a:rPr>
              <a:t>https://www.us-ignite.org/globalcityteams/actioncluster/5wSYxJhQoKef4WEvHmPLaZ/</a:t>
            </a:r>
            <a:endParaRPr lang="en-GB" altLang="en-US" sz="2000" smtClean="0"/>
          </a:p>
          <a:p>
            <a:endParaRPr lang="en-GB" altLang="en-US" sz="3600" smtClean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254B12-9D7D-41E8-912C-9B472CEA7F80}" type="slidenum">
              <a:rPr lang="en-GB" altLang="en-US">
                <a:solidFill>
                  <a:srgbClr val="898989"/>
                </a:solidFill>
              </a:rPr>
              <a:pPr eaLnBrk="1" hangingPunct="1"/>
              <a:t>11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26988"/>
            <a:ext cx="17811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2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 txBox="1">
            <a:spLocks/>
          </p:cNvSpPr>
          <p:nvPr/>
        </p:nvSpPr>
        <p:spPr bwMode="auto">
          <a:xfrm>
            <a:off x="1547813" y="125413"/>
            <a:ext cx="3919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6353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</a:rPr>
              <a:t>Smart city deployment example - Busan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  <p:pic>
        <p:nvPicPr>
          <p:cNvPr id="24579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9850"/>
            <a:ext cx="17811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ZoneTexte 142"/>
          <p:cNvSpPr txBox="1">
            <a:spLocks noChangeArrowheads="1"/>
          </p:cNvSpPr>
          <p:nvPr/>
        </p:nvSpPr>
        <p:spPr bwMode="auto">
          <a:xfrm>
            <a:off x="277813" y="6480175"/>
            <a:ext cx="11779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00">
                <a:solidFill>
                  <a:srgbClr val="000000"/>
                </a:solidFill>
              </a:rPr>
              <a:t>Source: oneM2M</a:t>
            </a:r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>
                <a:solidFill>
                  <a:srgbClr val="898989"/>
                </a:solidFill>
              </a:rPr>
              <a:t>13</a:t>
            </a:r>
            <a:endParaRPr lang="en-GB" altLang="en-US">
              <a:solidFill>
                <a:srgbClr val="898989"/>
              </a:solidFill>
            </a:endParaRPr>
          </a:p>
        </p:txBody>
      </p:sp>
      <p:grpSp>
        <p:nvGrpSpPr>
          <p:cNvPr id="24582" name="Groupe 141"/>
          <p:cNvGrpSpPr>
            <a:grpSpLocks/>
          </p:cNvGrpSpPr>
          <p:nvPr/>
        </p:nvGrpSpPr>
        <p:grpSpPr bwMode="auto">
          <a:xfrm>
            <a:off x="228600" y="1752600"/>
            <a:ext cx="8763000" cy="4343400"/>
            <a:chOff x="350489" y="1397862"/>
            <a:chExt cx="9174222" cy="4695434"/>
          </a:xfrm>
        </p:grpSpPr>
        <p:grpSp>
          <p:nvGrpSpPr>
            <p:cNvPr id="24585" name="그룹 93"/>
            <p:cNvGrpSpPr>
              <a:grpSpLocks/>
            </p:cNvGrpSpPr>
            <p:nvPr/>
          </p:nvGrpSpPr>
          <p:grpSpPr bwMode="auto">
            <a:xfrm>
              <a:off x="3042435" y="1397862"/>
              <a:ext cx="2585647" cy="1985290"/>
              <a:chOff x="2138385" y="6022990"/>
              <a:chExt cx="1700190" cy="1435052"/>
            </a:xfrm>
          </p:grpSpPr>
          <p:sp>
            <p:nvSpPr>
              <p:cNvPr id="148" name="양쪽 모서리가 둥근 사각형 10"/>
              <p:cNvSpPr/>
              <p:nvPr/>
            </p:nvSpPr>
            <p:spPr>
              <a:xfrm>
                <a:off x="2138706" y="6310790"/>
                <a:ext cx="1699374" cy="114748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6350" cap="flat" cmpd="sng" algn="ctr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12700" dir="5400000" algn="t" rotWithShape="0">
                  <a:schemeClr val="bg1">
                    <a:lumMod val="50000"/>
                    <a:alpha val="30000"/>
                  </a:schemeClr>
                </a:outerShdw>
              </a:effectLst>
            </p:spPr>
            <p:txBody>
              <a:bodyPr lIns="90000" tIns="108000" rIns="90000" bIns="0"/>
              <a:lstStyle/>
              <a:p>
                <a:pPr marL="95250" lvl="1" indent="-95250" algn="ctr">
                  <a:spcAft>
                    <a:spcPts val="240"/>
                  </a:spcAft>
                  <a:buSzPct val="100000"/>
                  <a:buFont typeface="Wingdings" pitchFamily="2" charset="2"/>
                  <a:buChar char="§"/>
                  <a:defRPr/>
                </a:pPr>
                <a:endParaRPr kumimoji="1" lang="en-US" altLang="ko-KR" sz="11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49" name="양쪽 모서리가 둥근 사각형 11"/>
              <p:cNvSpPr/>
              <p:nvPr/>
            </p:nvSpPr>
            <p:spPr>
              <a:xfrm>
                <a:off x="2138385" y="6022990"/>
                <a:ext cx="1700190" cy="288032"/>
              </a:xfrm>
              <a:prstGeom prst="round2SameRect">
                <a:avLst>
                  <a:gd name="adj1" fmla="val 0"/>
                  <a:gd name="adj2" fmla="val 0"/>
                </a:avLst>
              </a:prstGeom>
              <a:gradFill>
                <a:gsLst>
                  <a:gs pos="0">
                    <a:srgbClr val="2D87C6"/>
                  </a:gs>
                  <a:gs pos="100000">
                    <a:srgbClr val="0565A7"/>
                  </a:gs>
                </a:gsLst>
                <a:lin ang="5400000" scaled="0"/>
              </a:gradFill>
              <a:ln w="6350" cap="flat" cmpd="sng" algn="ctr">
                <a:solidFill>
                  <a:srgbClr val="2D87C6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14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Open Smart City Platform</a:t>
                </a:r>
                <a:endParaRPr kumimoji="1" lang="ko-KR" altLang="en-US" sz="14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24586" name="그룹 165"/>
            <p:cNvGrpSpPr>
              <a:grpSpLocks/>
            </p:cNvGrpSpPr>
            <p:nvPr/>
          </p:nvGrpSpPr>
          <p:grpSpPr bwMode="auto">
            <a:xfrm>
              <a:off x="5905748" y="1397862"/>
              <a:ext cx="1216766" cy="1985290"/>
              <a:chOff x="3887460" y="4352869"/>
              <a:chExt cx="4526843" cy="1435052"/>
            </a:xfrm>
          </p:grpSpPr>
          <p:sp>
            <p:nvSpPr>
              <p:cNvPr id="146" name="양쪽 모서리가 둥근 사각형 13"/>
              <p:cNvSpPr/>
              <p:nvPr/>
            </p:nvSpPr>
            <p:spPr>
              <a:xfrm>
                <a:off x="3890424" y="4640669"/>
                <a:ext cx="4526157" cy="114748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dist="12700" dir="5400000" algn="t" rotWithShape="0">
                  <a:schemeClr val="tx1">
                    <a:lumMod val="75000"/>
                    <a:lumOff val="25000"/>
                    <a:alpha val="20000"/>
                  </a:schemeClr>
                </a:outerShdw>
              </a:effectLst>
            </p:spPr>
            <p:txBody>
              <a:bodyPr lIns="90000" tIns="108000" rIns="90000" bIns="0"/>
              <a:lstStyle/>
              <a:p>
                <a:pPr marL="95250" lvl="1" indent="-95250" algn="ctr">
                  <a:spcAft>
                    <a:spcPts val="240"/>
                  </a:spcAft>
                  <a:buSzPct val="100000"/>
                  <a:buFont typeface="Wingdings" pitchFamily="2" charset="2"/>
                  <a:buChar char="§"/>
                  <a:defRPr/>
                </a:pPr>
                <a:endParaRPr kumimoji="1" lang="en-US" altLang="ko-KR" sz="11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47" name="양쪽 모서리가 둥근 사각형 14"/>
              <p:cNvSpPr/>
              <p:nvPr/>
            </p:nvSpPr>
            <p:spPr>
              <a:xfrm>
                <a:off x="3887460" y="4352869"/>
                <a:ext cx="4526843" cy="288032"/>
              </a:xfrm>
              <a:prstGeom prst="round2SameRect">
                <a:avLst>
                  <a:gd name="adj1" fmla="val 0"/>
                  <a:gd name="adj2" fmla="val 0"/>
                </a:avLst>
              </a:prstGeom>
              <a:gradFill>
                <a:gsLst>
                  <a:gs pos="5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wrap="none" lIns="36000" tIns="0" rIns="36000" bIns="0" anchor="ctr"/>
              <a:lstStyle/>
              <a:p>
                <a:pPr indent="-180975" algn="ctr">
                  <a:lnSpc>
                    <a:spcPts val="1000"/>
                  </a:lnSpc>
                  <a:defRPr/>
                </a:pPr>
                <a:r>
                  <a:rPr kumimoji="1" lang="en-US" altLang="ko-KR" sz="11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Service/</a:t>
                </a:r>
                <a:br>
                  <a:rPr kumimoji="1" lang="en-US" altLang="ko-KR" sz="11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</a:br>
                <a:r>
                  <a:rPr kumimoji="1" lang="en-US" altLang="ko-KR" sz="11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Application</a:t>
                </a:r>
                <a:endParaRPr kumimoji="1" lang="ko-KR" altLang="en-US" sz="11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24587" name="그룹 24"/>
            <p:cNvGrpSpPr>
              <a:grpSpLocks/>
            </p:cNvGrpSpPr>
            <p:nvPr/>
          </p:nvGrpSpPr>
          <p:grpSpPr bwMode="auto">
            <a:xfrm>
              <a:off x="5973335" y="1867829"/>
              <a:ext cx="1081592" cy="1430837"/>
              <a:chOff x="4491030" y="366762"/>
              <a:chExt cx="420696" cy="1062628"/>
            </a:xfrm>
          </p:grpSpPr>
          <p:sp>
            <p:nvSpPr>
              <p:cNvPr id="141" name="Rectangle 39"/>
              <p:cNvSpPr>
                <a:spLocks noChangeArrowheads="1"/>
              </p:cNvSpPr>
              <p:nvPr/>
            </p:nvSpPr>
            <p:spPr bwMode="auto">
              <a:xfrm>
                <a:off x="4491030" y="366762"/>
                <a:ext cx="420696" cy="184686"/>
              </a:xfrm>
              <a:prstGeom prst="rect">
                <a:avLst/>
              </a:prstGeom>
              <a:solidFill>
                <a:srgbClr val="E4E4E4"/>
              </a:solidFill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9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rPr>
                  <a:t>Smart-Parking</a:t>
                </a:r>
                <a:endParaRPr kumimoji="1" lang="ko-KR" altLang="en-US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endParaRPr>
              </a:p>
            </p:txBody>
          </p:sp>
          <p:sp>
            <p:nvSpPr>
              <p:cNvPr id="142" name="Rectangle 39"/>
              <p:cNvSpPr>
                <a:spLocks noChangeArrowheads="1"/>
              </p:cNvSpPr>
              <p:nvPr/>
            </p:nvSpPr>
            <p:spPr bwMode="auto">
              <a:xfrm>
                <a:off x="4491030" y="586247"/>
                <a:ext cx="420696" cy="184686"/>
              </a:xfrm>
              <a:prstGeom prst="rect">
                <a:avLst/>
              </a:prstGeom>
              <a:solidFill>
                <a:srgbClr val="E4E4E4"/>
              </a:solidFill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9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rPr>
                  <a:t>Smart-Energy</a:t>
                </a:r>
                <a:endParaRPr kumimoji="1" lang="ko-KR" altLang="en-US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endParaRPr>
              </a:p>
            </p:txBody>
          </p:sp>
          <p:sp>
            <p:nvSpPr>
              <p:cNvPr id="143" name="Rectangle 39"/>
              <p:cNvSpPr>
                <a:spLocks noChangeArrowheads="1"/>
              </p:cNvSpPr>
              <p:nvPr/>
            </p:nvSpPr>
            <p:spPr bwMode="auto">
              <a:xfrm>
                <a:off x="4491030" y="805732"/>
                <a:ext cx="420696" cy="184686"/>
              </a:xfrm>
              <a:prstGeom prst="rect">
                <a:avLst/>
              </a:prstGeom>
              <a:solidFill>
                <a:srgbClr val="E4E4E4"/>
              </a:solidFill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9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rPr>
                  <a:t>Smart-Safety</a:t>
                </a:r>
                <a:endParaRPr kumimoji="1" lang="ko-KR" altLang="en-US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endParaRPr>
              </a:p>
            </p:txBody>
          </p:sp>
          <p:sp>
            <p:nvSpPr>
              <p:cNvPr id="144" name="Rectangle 39"/>
              <p:cNvSpPr>
                <a:spLocks noChangeArrowheads="1"/>
              </p:cNvSpPr>
              <p:nvPr/>
            </p:nvSpPr>
            <p:spPr bwMode="auto">
              <a:xfrm>
                <a:off x="4491030" y="1244704"/>
                <a:ext cx="420696" cy="184686"/>
              </a:xfrm>
              <a:prstGeom prst="rect">
                <a:avLst/>
              </a:prstGeom>
              <a:solidFill>
                <a:srgbClr val="E4E4E4"/>
              </a:solidFill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9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rPr>
                  <a:t>Local Service</a:t>
                </a:r>
                <a:endParaRPr kumimoji="1" lang="ko-KR" altLang="en-US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endParaRPr>
              </a:p>
            </p:txBody>
          </p:sp>
          <p:sp>
            <p:nvSpPr>
              <p:cNvPr id="145" name="Rectangle 39"/>
              <p:cNvSpPr>
                <a:spLocks noChangeArrowheads="1"/>
              </p:cNvSpPr>
              <p:nvPr/>
            </p:nvSpPr>
            <p:spPr bwMode="auto">
              <a:xfrm rot="5400000">
                <a:off x="4529598" y="1067655"/>
                <a:ext cx="343560" cy="106332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9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rPr>
                  <a:t>…</a:t>
                </a:r>
                <a:endParaRPr kumimoji="1" lang="ko-KR" altLang="en-US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endParaRPr>
              </a:p>
            </p:txBody>
          </p:sp>
        </p:grpSp>
        <p:grpSp>
          <p:nvGrpSpPr>
            <p:cNvPr id="24588" name="그룹 165"/>
            <p:cNvGrpSpPr>
              <a:grpSpLocks/>
            </p:cNvGrpSpPr>
            <p:nvPr/>
          </p:nvGrpSpPr>
          <p:grpSpPr bwMode="auto">
            <a:xfrm>
              <a:off x="8288607" y="1397862"/>
              <a:ext cx="1236104" cy="1985290"/>
              <a:chOff x="3887460" y="4352869"/>
              <a:chExt cx="4526843" cy="1435052"/>
            </a:xfrm>
          </p:grpSpPr>
          <p:sp>
            <p:nvSpPr>
              <p:cNvPr id="139" name="양쪽 모서리가 둥근 사각형 457"/>
              <p:cNvSpPr/>
              <p:nvPr/>
            </p:nvSpPr>
            <p:spPr>
              <a:xfrm>
                <a:off x="3885915" y="4640669"/>
                <a:ext cx="4528388" cy="114748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6350" cap="flat" cmpd="sng" algn="ctr">
                <a:solidFill>
                  <a:srgbClr val="6DBCED"/>
                </a:solidFill>
                <a:prstDash val="solid"/>
              </a:ln>
              <a:effectLst/>
            </p:spPr>
            <p:txBody>
              <a:bodyPr lIns="90000" tIns="108000" rIns="90000" bIns="0"/>
              <a:lstStyle/>
              <a:p>
                <a:pPr marL="95250" lvl="1" indent="-95250" algn="ctr">
                  <a:spcAft>
                    <a:spcPts val="240"/>
                  </a:spcAft>
                  <a:buSzPct val="100000"/>
                  <a:buFont typeface="Wingdings" pitchFamily="2" charset="2"/>
                  <a:buChar char="§"/>
                  <a:defRPr/>
                </a:pPr>
                <a:endParaRPr kumimoji="1" lang="en-US" altLang="ko-KR" sz="11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40" name="양쪽 모서리가 둥근 사각형 458"/>
              <p:cNvSpPr/>
              <p:nvPr/>
            </p:nvSpPr>
            <p:spPr>
              <a:xfrm>
                <a:off x="3887460" y="4352869"/>
                <a:ext cx="4526843" cy="288032"/>
              </a:xfrm>
              <a:prstGeom prst="round2SameRect">
                <a:avLst>
                  <a:gd name="adj1" fmla="val 0"/>
                  <a:gd name="adj2" fmla="val 0"/>
                </a:avLst>
              </a:prstGeom>
              <a:gradFill>
                <a:gsLst>
                  <a:gs pos="0">
                    <a:srgbClr val="75B9E7"/>
                  </a:gs>
                  <a:gs pos="100000">
                    <a:srgbClr val="37A1E9"/>
                  </a:gs>
                </a:gsLst>
                <a:lin ang="5400000" scaled="0"/>
              </a:gradFill>
              <a:ln w="6350" cap="flat" cmpd="sng" algn="ctr">
                <a:solidFill>
                  <a:srgbClr val="77C3F1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14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Citizen</a:t>
                </a:r>
                <a:endParaRPr kumimoji="1" lang="ko-KR" altLang="en-US" sz="14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pic>
          <p:nvPicPr>
            <p:cNvPr id="24589" name="Picture 65" descr="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99" t="17760" b="17586"/>
            <a:stretch>
              <a:fillRect/>
            </a:stretch>
          </p:blipFill>
          <p:spPr bwMode="auto">
            <a:xfrm>
              <a:off x="8599176" y="2157235"/>
              <a:ext cx="614963" cy="66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화이트투명사각판"/>
            <p:cNvSpPr/>
            <p:nvPr/>
          </p:nvSpPr>
          <p:spPr bwMode="auto">
            <a:xfrm>
              <a:off x="8739145" y="2828591"/>
              <a:ext cx="335027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indent="-180975" algn="ctr">
                <a:spcAft>
                  <a:spcPts val="240"/>
                </a:spcAft>
                <a:buClr>
                  <a:prstClr val="white">
                    <a:lumMod val="65000"/>
                  </a:prstClr>
                </a:buClr>
                <a:buSzPct val="80000"/>
                <a:defRPr/>
              </a:pPr>
              <a:r>
                <a:rPr kumimoji="1" lang="en-US" altLang="ko-KR" sz="10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Users</a:t>
              </a:r>
            </a:p>
          </p:txBody>
        </p:sp>
        <p:grpSp>
          <p:nvGrpSpPr>
            <p:cNvPr id="24591" name="그룹 165"/>
            <p:cNvGrpSpPr>
              <a:grpSpLocks/>
            </p:cNvGrpSpPr>
            <p:nvPr/>
          </p:nvGrpSpPr>
          <p:grpSpPr bwMode="auto">
            <a:xfrm>
              <a:off x="2281907" y="3967450"/>
              <a:ext cx="3263021" cy="1985290"/>
              <a:chOff x="3887460" y="4352869"/>
              <a:chExt cx="4526843" cy="1435052"/>
            </a:xfrm>
          </p:grpSpPr>
          <p:sp>
            <p:nvSpPr>
              <p:cNvPr id="137" name="양쪽 모서리가 둥근 사각형 3"/>
              <p:cNvSpPr/>
              <p:nvPr/>
            </p:nvSpPr>
            <p:spPr>
              <a:xfrm>
                <a:off x="3887213" y="4640319"/>
                <a:ext cx="4526120" cy="114748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dist="12700" dir="5400000" algn="t" rotWithShape="0">
                  <a:schemeClr val="tx1">
                    <a:lumMod val="75000"/>
                    <a:lumOff val="25000"/>
                    <a:alpha val="20000"/>
                  </a:schemeClr>
                </a:outerShdw>
              </a:effectLst>
            </p:spPr>
            <p:txBody>
              <a:bodyPr lIns="90000" tIns="108000" rIns="90000" bIns="0"/>
              <a:lstStyle/>
              <a:p>
                <a:pPr marL="95250" lvl="1" indent="-95250" algn="ctr">
                  <a:spcAft>
                    <a:spcPts val="240"/>
                  </a:spcAft>
                  <a:buSzPct val="100000"/>
                  <a:buFont typeface="Wingdings" pitchFamily="2" charset="2"/>
                  <a:buChar char="§"/>
                  <a:defRPr/>
                </a:pPr>
                <a:endParaRPr kumimoji="1" lang="en-US" altLang="ko-KR" sz="11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38" name="양쪽 모서리가 둥근 사각형 4"/>
              <p:cNvSpPr/>
              <p:nvPr/>
            </p:nvSpPr>
            <p:spPr>
              <a:xfrm>
                <a:off x="3887460" y="4352869"/>
                <a:ext cx="4526843" cy="288032"/>
              </a:xfrm>
              <a:prstGeom prst="round2SameRect">
                <a:avLst>
                  <a:gd name="adj1" fmla="val 0"/>
                  <a:gd name="adj2" fmla="val 0"/>
                </a:avLst>
              </a:prstGeom>
              <a:gradFill>
                <a:gsLst>
                  <a:gs pos="5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lIns="36000" tIns="0" rIns="36000" bIns="0" anchor="ctr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14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Global Connectivity</a:t>
                </a:r>
                <a:endParaRPr kumimoji="1" lang="ko-KR" altLang="en-US" sz="14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24592" name="그룹 165"/>
            <p:cNvGrpSpPr>
              <a:grpSpLocks/>
            </p:cNvGrpSpPr>
            <p:nvPr/>
          </p:nvGrpSpPr>
          <p:grpSpPr bwMode="auto">
            <a:xfrm>
              <a:off x="5639259" y="3967450"/>
              <a:ext cx="3885452" cy="1985290"/>
              <a:chOff x="3887460" y="4352869"/>
              <a:chExt cx="4526843" cy="1435052"/>
            </a:xfrm>
          </p:grpSpPr>
          <p:sp>
            <p:nvSpPr>
              <p:cNvPr id="135" name="양쪽 모서리가 둥근 사각형 6"/>
              <p:cNvSpPr/>
              <p:nvPr/>
            </p:nvSpPr>
            <p:spPr>
              <a:xfrm>
                <a:off x="3887115" y="4640319"/>
                <a:ext cx="4527188" cy="114748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dist="12700" dir="5400000" algn="t" rotWithShape="0">
                  <a:schemeClr val="tx1">
                    <a:lumMod val="75000"/>
                    <a:lumOff val="25000"/>
                    <a:alpha val="20000"/>
                  </a:schemeClr>
                </a:outerShdw>
              </a:effectLst>
            </p:spPr>
            <p:txBody>
              <a:bodyPr lIns="90000" tIns="108000" rIns="90000" bIns="0"/>
              <a:lstStyle/>
              <a:p>
                <a:pPr marL="95250" lvl="1" indent="-95250" algn="ctr">
                  <a:spcAft>
                    <a:spcPts val="240"/>
                  </a:spcAft>
                  <a:buSzPct val="100000"/>
                  <a:buFont typeface="Wingdings" pitchFamily="2" charset="2"/>
                  <a:buChar char="§"/>
                  <a:defRPr/>
                </a:pPr>
                <a:endParaRPr kumimoji="1" lang="en-US" altLang="ko-KR" sz="11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36" name="양쪽 모서리가 둥근 사각형 7"/>
              <p:cNvSpPr/>
              <p:nvPr/>
            </p:nvSpPr>
            <p:spPr>
              <a:xfrm>
                <a:off x="3887460" y="4352869"/>
                <a:ext cx="4526843" cy="288032"/>
              </a:xfrm>
              <a:prstGeom prst="round2SameRect">
                <a:avLst>
                  <a:gd name="adj1" fmla="val 0"/>
                  <a:gd name="adj2" fmla="val 0"/>
                </a:avLst>
              </a:prstGeom>
              <a:gradFill>
                <a:gsLst>
                  <a:gs pos="5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lIns="36000" tIns="0" rIns="36000" bIns="0" anchor="ctr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14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Domestic Connectivity</a:t>
                </a:r>
                <a:endParaRPr kumimoji="1" lang="ko-KR" altLang="en-US" sz="14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pic>
          <p:nvPicPr>
            <p:cNvPr id="24593" name="_x120559544" descr="EMB0000340869da"/>
            <p:cNvPicPr>
              <a:picLocks noChangeAspect="1" noChangeArrowheads="1"/>
            </p:cNvPicPr>
            <p:nvPr/>
          </p:nvPicPr>
          <p:blipFill>
            <a:blip r:embed="rId4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3" t="64252" r="44765" b="12523"/>
            <a:stretch>
              <a:fillRect/>
            </a:stretch>
          </p:blipFill>
          <p:spPr bwMode="auto">
            <a:xfrm>
              <a:off x="2376214" y="4545182"/>
              <a:ext cx="3074406" cy="98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350648" y="5592645"/>
              <a:ext cx="925166" cy="194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>
              <a:lvl1pPr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9pPr>
            </a:lstStyle>
            <a:p>
              <a:pPr algn="ctr">
                <a:buClr>
                  <a:prstClr val="black"/>
                </a:buClr>
                <a:buSzPct val="80000"/>
                <a:defRPr/>
              </a:pPr>
              <a:r>
                <a:rPr lang="en-US" altLang="ko-KR" sz="800" dirty="0" smtClean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AllSeen Alliance-based </a:t>
              </a:r>
              <a:br>
                <a:rPr lang="en-US" altLang="ko-KR" sz="800" dirty="0" smtClean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</a:br>
              <a:r>
                <a:rPr lang="en-US" altLang="ko-KR" sz="800" dirty="0" smtClean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IoT service domain</a:t>
              </a:r>
              <a:endParaRPr lang="ko-KR" altLang="en-US" sz="800" dirty="0" smtClean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3453880" y="5592645"/>
              <a:ext cx="925166" cy="194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>
              <a:lvl1pPr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9pPr>
            </a:lstStyle>
            <a:p>
              <a:pPr algn="ctr">
                <a:buClr>
                  <a:prstClr val="black"/>
                </a:buClr>
                <a:buSzPct val="80000"/>
                <a:defRPr/>
              </a:pPr>
              <a:r>
                <a:rPr lang="en-US" altLang="ko-KR" sz="800" dirty="0" smtClean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oneM2M-based</a:t>
              </a:r>
              <a:br>
                <a:rPr lang="en-US" altLang="ko-KR" sz="800" dirty="0" smtClean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</a:br>
              <a:r>
                <a:rPr lang="en-US" altLang="ko-KR" sz="800" dirty="0" smtClean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IoT service domain</a:t>
              </a:r>
              <a:endParaRPr lang="ko-KR" altLang="en-US" sz="800" dirty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4521915" y="5592645"/>
              <a:ext cx="925166" cy="194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>
              <a:lvl1pPr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9pPr>
            </a:lstStyle>
            <a:p>
              <a:pPr algn="ctr">
                <a:buClr>
                  <a:prstClr val="black"/>
                </a:buClr>
                <a:buSzPct val="80000"/>
                <a:defRPr/>
              </a:pPr>
              <a:r>
                <a:rPr lang="en-US" altLang="ko-KR" sz="800" dirty="0" smtClean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OIC-based</a:t>
              </a:r>
              <a:br>
                <a:rPr lang="en-US" altLang="ko-KR" sz="800" dirty="0" smtClean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</a:br>
              <a:r>
                <a:rPr lang="en-US" altLang="ko-KR" sz="800" dirty="0" smtClean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IoT service domain</a:t>
              </a:r>
              <a:endParaRPr lang="ko-KR" altLang="en-US" sz="800" dirty="0" smtClean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24597" name="그룹 40"/>
            <p:cNvGrpSpPr>
              <a:grpSpLocks/>
            </p:cNvGrpSpPr>
            <p:nvPr/>
          </p:nvGrpSpPr>
          <p:grpSpPr bwMode="auto">
            <a:xfrm>
              <a:off x="5747736" y="4463721"/>
              <a:ext cx="3668498" cy="1392388"/>
              <a:chOff x="3854497" y="8239124"/>
              <a:chExt cx="2660603" cy="1006477"/>
            </a:xfrm>
          </p:grpSpPr>
          <p:grpSp>
            <p:nvGrpSpPr>
              <p:cNvPr id="24698" name="그룹 145"/>
              <p:cNvGrpSpPr>
                <a:grpSpLocks/>
              </p:cNvGrpSpPr>
              <p:nvPr/>
            </p:nvGrpSpPr>
            <p:grpSpPr bwMode="auto">
              <a:xfrm>
                <a:off x="3854497" y="8239124"/>
                <a:ext cx="857203" cy="1006477"/>
                <a:chOff x="3249613" y="6702425"/>
                <a:chExt cx="922337" cy="1006477"/>
              </a:xfrm>
            </p:grpSpPr>
            <p:sp>
              <p:nvSpPr>
                <p:cNvPr id="24705" name="직사각형 31"/>
                <p:cNvSpPr>
                  <a:spLocks noChangeArrowheads="1"/>
                </p:cNvSpPr>
                <p:nvPr/>
              </p:nvSpPr>
              <p:spPr bwMode="auto">
                <a:xfrm>
                  <a:off x="3249613" y="6796088"/>
                  <a:ext cx="922337" cy="912814"/>
                </a:xfrm>
                <a:prstGeom prst="rect">
                  <a:avLst/>
                </a:prstGeom>
                <a:solidFill>
                  <a:schemeClr val="bg1"/>
                </a:solidFill>
                <a:ln w="6350" algn="ctr">
                  <a:solidFill>
                    <a:srgbClr val="E5E5E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238"/>
                    </a:spcAft>
                  </a:pPr>
                  <a:endParaRPr kumimoji="1" lang="ko-KR" altLang="en-US" sz="1100">
                    <a:solidFill>
                      <a:srgbClr val="A6A6A6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134" name="Rectangle 39"/>
                <p:cNvSpPr>
                  <a:spLocks noChangeArrowheads="1"/>
                </p:cNvSpPr>
                <p:nvPr/>
              </p:nvSpPr>
              <p:spPr bwMode="auto">
                <a:xfrm>
                  <a:off x="3317806" y="6702425"/>
                  <a:ext cx="785951" cy="20161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4E4E4"/>
                </a:solidFill>
                <a:ln w="6350" cap="flat" cmpd="sng" algn="ctr">
                  <a:solidFill>
                    <a:srgbClr val="E5E5E1"/>
                  </a:solidFill>
                  <a:prstDash val="solid"/>
                </a:ln>
                <a:effectLst/>
              </p:spPr>
              <p:txBody>
                <a:bodyPr wrap="none" lIns="0" tIns="0" rIns="0" bIns="0" anchor="ctr"/>
                <a:lstStyle/>
                <a:p>
                  <a:pPr indent="-180975" algn="ctr">
                    <a:spcAft>
                      <a:spcPts val="240"/>
                    </a:spcAft>
                    <a:defRPr/>
                  </a:pPr>
                  <a:r>
                    <a:rPr kumimoji="1" lang="en-US" altLang="ko-KR" sz="1000" kern="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  <a:sym typeface="Monotype Sorts" pitchFamily="2" charset="2"/>
                    </a:rPr>
                    <a:t>U-City</a:t>
                  </a:r>
                  <a:endParaRPr kumimoji="1" lang="ko-KR" altLang="en-US" sz="10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endParaRPr>
                </a:p>
              </p:txBody>
            </p:sp>
          </p:grpSp>
          <p:grpSp>
            <p:nvGrpSpPr>
              <p:cNvPr id="24699" name="그룹 145"/>
              <p:cNvGrpSpPr>
                <a:grpSpLocks/>
              </p:cNvGrpSpPr>
              <p:nvPr/>
            </p:nvGrpSpPr>
            <p:grpSpPr bwMode="auto">
              <a:xfrm>
                <a:off x="4756197" y="8239124"/>
                <a:ext cx="857203" cy="1006477"/>
                <a:chOff x="3249613" y="6702425"/>
                <a:chExt cx="922337" cy="1006477"/>
              </a:xfrm>
            </p:grpSpPr>
            <p:sp>
              <p:nvSpPr>
                <p:cNvPr id="24703" name="직사각형 449"/>
                <p:cNvSpPr>
                  <a:spLocks noChangeArrowheads="1"/>
                </p:cNvSpPr>
                <p:nvPr/>
              </p:nvSpPr>
              <p:spPr bwMode="auto">
                <a:xfrm>
                  <a:off x="3249613" y="6796088"/>
                  <a:ext cx="922337" cy="912814"/>
                </a:xfrm>
                <a:prstGeom prst="rect">
                  <a:avLst/>
                </a:prstGeom>
                <a:solidFill>
                  <a:schemeClr val="bg1"/>
                </a:solidFill>
                <a:ln w="6350" algn="ctr">
                  <a:solidFill>
                    <a:srgbClr val="E5E5E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238"/>
                    </a:spcAft>
                  </a:pPr>
                  <a:endParaRPr kumimoji="1" lang="ko-KR" altLang="en-US" sz="1100">
                    <a:solidFill>
                      <a:srgbClr val="A6A6A6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132" name="Rectangle 39"/>
                <p:cNvSpPr>
                  <a:spLocks noChangeArrowheads="1"/>
                </p:cNvSpPr>
                <p:nvPr/>
              </p:nvSpPr>
              <p:spPr bwMode="auto">
                <a:xfrm>
                  <a:off x="3317806" y="6702425"/>
                  <a:ext cx="785951" cy="20161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4E4E4"/>
                </a:solidFill>
                <a:ln w="6350" cap="flat" cmpd="sng" algn="ctr">
                  <a:solidFill>
                    <a:srgbClr val="E5E5E1"/>
                  </a:solidFill>
                  <a:prstDash val="solid"/>
                </a:ln>
                <a:effectLst/>
              </p:spPr>
              <p:txBody>
                <a:bodyPr wrap="none" lIns="0" tIns="0" rIns="0" bIns="0" anchor="ctr"/>
                <a:lstStyle/>
                <a:p>
                  <a:pPr indent="-180975" algn="ctr">
                    <a:spcAft>
                      <a:spcPts val="240"/>
                    </a:spcAft>
                    <a:defRPr/>
                  </a:pPr>
                  <a:r>
                    <a:rPr kumimoji="1" lang="en-US" altLang="ko-KR" sz="1000" kern="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  <a:sym typeface="Monotype Sorts" pitchFamily="2" charset="2"/>
                    </a:rPr>
                    <a:t>Public Open API</a:t>
                  </a:r>
                  <a:endParaRPr kumimoji="1" lang="ko-KR" altLang="en-US" sz="10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endParaRPr>
                </a:p>
              </p:txBody>
            </p:sp>
          </p:grpSp>
          <p:grpSp>
            <p:nvGrpSpPr>
              <p:cNvPr id="24700" name="그룹 145"/>
              <p:cNvGrpSpPr>
                <a:grpSpLocks/>
              </p:cNvGrpSpPr>
              <p:nvPr/>
            </p:nvGrpSpPr>
            <p:grpSpPr bwMode="auto">
              <a:xfrm>
                <a:off x="5657897" y="8239124"/>
                <a:ext cx="857203" cy="1006477"/>
                <a:chOff x="3249613" y="6702425"/>
                <a:chExt cx="922337" cy="1006477"/>
              </a:xfrm>
            </p:grpSpPr>
            <p:sp>
              <p:nvSpPr>
                <p:cNvPr id="24701" name="직사각형 447"/>
                <p:cNvSpPr>
                  <a:spLocks noChangeArrowheads="1"/>
                </p:cNvSpPr>
                <p:nvPr/>
              </p:nvSpPr>
              <p:spPr bwMode="auto">
                <a:xfrm>
                  <a:off x="3249613" y="6796088"/>
                  <a:ext cx="922337" cy="912814"/>
                </a:xfrm>
                <a:prstGeom prst="rect">
                  <a:avLst/>
                </a:prstGeom>
                <a:solidFill>
                  <a:schemeClr val="bg1"/>
                </a:solidFill>
                <a:ln w="6350" algn="ctr">
                  <a:solidFill>
                    <a:srgbClr val="E5E5E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238"/>
                    </a:spcAft>
                  </a:pPr>
                  <a:endParaRPr kumimoji="1" lang="ko-KR" altLang="en-US" sz="1100">
                    <a:solidFill>
                      <a:srgbClr val="A6A6A6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130" name="Rectangle 39"/>
                <p:cNvSpPr>
                  <a:spLocks noChangeArrowheads="1"/>
                </p:cNvSpPr>
                <p:nvPr/>
              </p:nvSpPr>
              <p:spPr bwMode="auto">
                <a:xfrm>
                  <a:off x="3317806" y="6702425"/>
                  <a:ext cx="785951" cy="20161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4E4E4"/>
                </a:solidFill>
                <a:ln w="6350" cap="flat" cmpd="sng" algn="ctr">
                  <a:solidFill>
                    <a:srgbClr val="E5E5E1"/>
                  </a:solidFill>
                  <a:prstDash val="solid"/>
                </a:ln>
                <a:effectLst/>
              </p:spPr>
              <p:txBody>
                <a:bodyPr wrap="none" lIns="0" tIns="0" rIns="0" bIns="0" anchor="ctr"/>
                <a:lstStyle/>
                <a:p>
                  <a:pPr indent="-180975" algn="ctr">
                    <a:spcAft>
                      <a:spcPts val="240"/>
                    </a:spcAft>
                    <a:defRPr/>
                  </a:pPr>
                  <a:r>
                    <a:rPr kumimoji="1" lang="en-US" altLang="ko-KR" sz="1000" kern="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  <a:sym typeface="Monotype Sorts" pitchFamily="2" charset="2"/>
                    </a:rPr>
                    <a:t>Government</a:t>
                  </a:r>
                  <a:endParaRPr kumimoji="1" lang="ko-KR" altLang="en-US" sz="10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endParaRPr>
                </a:p>
              </p:txBody>
            </p:sp>
          </p:grpSp>
        </p:grpSp>
        <p:pic>
          <p:nvPicPr>
            <p:cNvPr id="24598" name="그림 435" descr="빌딩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310" y="4956068"/>
              <a:ext cx="580584" cy="73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21" y="5020310"/>
              <a:ext cx="444791" cy="226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그림 437" descr="기상청_로고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26" r="53093" b="48262"/>
            <a:stretch>
              <a:fillRect/>
            </a:stretch>
          </p:blipFill>
          <p:spPr bwMode="auto">
            <a:xfrm>
              <a:off x="7062752" y="4948456"/>
              <a:ext cx="469108" cy="319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그림 438" descr="경찰청_로고1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17"/>
            <a:stretch>
              <a:fillRect/>
            </a:stretch>
          </p:blipFill>
          <p:spPr bwMode="auto">
            <a:xfrm>
              <a:off x="8951200" y="5140849"/>
              <a:ext cx="354834" cy="30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그림 439" descr="보건복지부2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610" y="5369729"/>
              <a:ext cx="405609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3" name="그룹 48"/>
            <p:cNvGrpSpPr>
              <a:grpSpLocks/>
            </p:cNvGrpSpPr>
            <p:nvPr/>
          </p:nvGrpSpPr>
          <p:grpSpPr bwMode="auto">
            <a:xfrm>
              <a:off x="7135192" y="5465281"/>
              <a:ext cx="330077" cy="213150"/>
              <a:chOff x="3040063" y="4852864"/>
              <a:chExt cx="752475" cy="521653"/>
            </a:xfrm>
          </p:grpSpPr>
          <p:pic>
            <p:nvPicPr>
              <p:cNvPr id="24696" name="그림 442" descr="korea_post.jp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97" r="26830" b="63545"/>
              <a:stretch>
                <a:fillRect/>
              </a:stretch>
            </p:blipFill>
            <p:spPr bwMode="auto">
              <a:xfrm>
                <a:off x="3040063" y="4852864"/>
                <a:ext cx="752475" cy="35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97" name="그림 443" descr="korea_post.jp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219"/>
              <a:stretch>
                <a:fillRect/>
              </a:stretch>
            </p:blipFill>
            <p:spPr bwMode="auto">
              <a:xfrm>
                <a:off x="3063875" y="5252335"/>
                <a:ext cx="704850" cy="122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604" name="그림 441" descr="10429473_1015968228432485_5181435205751587580_n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0499" y="5083048"/>
              <a:ext cx="518662" cy="483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5" name="그룹 52"/>
            <p:cNvGrpSpPr>
              <a:grpSpLocks/>
            </p:cNvGrpSpPr>
            <p:nvPr/>
          </p:nvGrpSpPr>
          <p:grpSpPr bwMode="auto">
            <a:xfrm>
              <a:off x="3173617" y="2013296"/>
              <a:ext cx="2323280" cy="1152897"/>
              <a:chOff x="2244229" y="6467850"/>
              <a:chExt cx="1527671" cy="833363"/>
            </a:xfrm>
          </p:grpSpPr>
          <p:sp>
            <p:nvSpPr>
              <p:cNvPr id="122" name="모서리가 둥근 직사각형 426"/>
              <p:cNvSpPr/>
              <p:nvPr/>
            </p:nvSpPr>
            <p:spPr>
              <a:xfrm>
                <a:off x="2244229" y="6467850"/>
                <a:ext cx="740271" cy="833363"/>
              </a:xfrm>
              <a:prstGeom prst="roundRect">
                <a:avLst>
                  <a:gd name="adj" fmla="val 0"/>
                </a:avLst>
              </a:prstGeom>
              <a:solidFill>
                <a:srgbClr val="9DCDED"/>
              </a:solidFill>
              <a:ln w="6350" cap="flat" cmpd="sng" algn="ctr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effectLst/>
            </p:spPr>
            <p:txBody>
              <a:bodyPr lIns="36000" tIns="0" rIns="36000" bIns="0" anchor="ctr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11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Common </a:t>
                </a:r>
                <a:br>
                  <a:rPr kumimoji="1" lang="en-US" altLang="ko-KR" sz="11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</a:br>
                <a:r>
                  <a:rPr kumimoji="1" lang="en-US" altLang="ko-KR" sz="11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Platform</a:t>
                </a:r>
                <a:endParaRPr kumimoji="1" lang="ko-KR" altLang="en-US" sz="11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23" name="모서리가 둥근 직사각형 427"/>
              <p:cNvSpPr/>
              <p:nvPr/>
            </p:nvSpPr>
            <p:spPr>
              <a:xfrm>
                <a:off x="3031629" y="6467850"/>
                <a:ext cx="740271" cy="833363"/>
              </a:xfrm>
              <a:prstGeom prst="roundRect">
                <a:avLst>
                  <a:gd name="adj" fmla="val 0"/>
                </a:avLst>
              </a:prstGeom>
              <a:solidFill>
                <a:srgbClr val="9DCDED"/>
              </a:solidFill>
              <a:ln w="6350" cap="flat" cmpd="sng" algn="ctr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effectLst/>
            </p:spPr>
            <p:txBody>
              <a:bodyPr lIns="36000" tIns="0" rIns="36000" bIns="0" anchor="ctr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11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Application Platform</a:t>
                </a:r>
                <a:endParaRPr kumimoji="1" lang="ko-KR" altLang="en-US" sz="11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pic>
          <p:nvPicPr>
            <p:cNvPr id="24606" name="그림 335" descr="oneM2M_Logo_transparent_196x130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150" y="1827777"/>
              <a:ext cx="777441" cy="46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7" name="그룹 66"/>
            <p:cNvGrpSpPr>
              <a:grpSpLocks/>
            </p:cNvGrpSpPr>
            <p:nvPr/>
          </p:nvGrpSpPr>
          <p:grpSpPr bwMode="auto">
            <a:xfrm>
              <a:off x="7127856" y="1704454"/>
              <a:ext cx="1149724" cy="245706"/>
              <a:chOff x="4824751" y="6244608"/>
              <a:chExt cx="756000" cy="177607"/>
            </a:xfrm>
          </p:grpSpPr>
          <p:grpSp>
            <p:nvGrpSpPr>
              <p:cNvPr id="24690" name="그룹 57"/>
              <p:cNvGrpSpPr>
                <a:grpSpLocks/>
              </p:cNvGrpSpPr>
              <p:nvPr/>
            </p:nvGrpSpPr>
            <p:grpSpPr bwMode="auto">
              <a:xfrm>
                <a:off x="4895903" y="6244608"/>
                <a:ext cx="641297" cy="140816"/>
                <a:chOff x="4842689" y="6358750"/>
                <a:chExt cx="641297" cy="140816"/>
              </a:xfrm>
            </p:grpSpPr>
            <p:sp>
              <p:nvSpPr>
                <p:cNvPr id="12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62546" y="6358750"/>
                  <a:ext cx="521440" cy="14081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36000" tIns="36000" rIns="36000" bIns="36000" anchor="ctr">
                  <a:scene3d>
                    <a:camera prst="orthographicFront"/>
                    <a:lightRig rig="threePt" dir="t"/>
                  </a:scene3d>
                  <a:sp3d>
                    <a:bevelT w="0" h="0"/>
                    <a:bevelB w="0" h="0"/>
                  </a:sp3d>
                </a:bodyPr>
                <a:lstStyle>
                  <a:lvl1pPr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1pPr>
                  <a:lvl2pPr marL="742950" indent="-28575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2pPr>
                  <a:lvl3pPr marL="11430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3pPr>
                  <a:lvl4pPr marL="16002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4pPr>
                  <a:lvl5pPr marL="20574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9pPr>
                </a:lstStyle>
                <a:p>
                  <a:pPr>
                    <a:buClr>
                      <a:prstClr val="black"/>
                    </a:buClr>
                    <a:buSzPct val="80000"/>
                    <a:defRPr/>
                  </a:pPr>
                  <a:r>
                    <a:rPr lang="en-US" altLang="ko-KR" sz="800" dirty="0" smtClean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Request services</a:t>
                  </a:r>
                  <a:endParaRPr lang="ko-KR" altLang="en-US" sz="800" dirty="0" smtClean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121" name="타원 425"/>
                <p:cNvSpPr/>
                <p:nvPr/>
              </p:nvSpPr>
              <p:spPr>
                <a:xfrm>
                  <a:off x="4842689" y="6365658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lIns="36000" tIns="36000" rIns="36000" bIns="36000" anchor="ctr" anchorCtr="1">
                  <a:scene3d>
                    <a:camera prst="orthographicFront"/>
                    <a:lightRig rig="threePt" dir="t"/>
                  </a:scene3d>
                  <a:sp3d>
                    <a:bevelT w="0" h="0"/>
                    <a:bevelB w="0" h="0"/>
                  </a:sp3d>
                </a:bodyPr>
                <a:lstStyle/>
                <a:p>
                  <a:pPr indent="-180975">
                    <a:spcAft>
                      <a:spcPts val="240"/>
                    </a:spcAft>
                    <a:defRPr/>
                  </a:pPr>
                  <a:r>
                    <a:rPr kumimoji="1" lang="en-US" altLang="ko-KR" sz="800" kern="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white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1</a:t>
                  </a:r>
                  <a:endParaRPr kumimoji="1" lang="ko-KR" altLang="en-US" sz="8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</p:grpSp>
          <p:cxnSp>
            <p:nvCxnSpPr>
              <p:cNvPr id="119" name="직선 연결선 20"/>
              <p:cNvCxnSpPr/>
              <p:nvPr/>
            </p:nvCxnSpPr>
            <p:spPr>
              <a:xfrm rot="10800000">
                <a:off x="4824919" y="6421197"/>
                <a:ext cx="756249" cy="124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08" name="그룹 67"/>
            <p:cNvGrpSpPr>
              <a:grpSpLocks/>
            </p:cNvGrpSpPr>
            <p:nvPr/>
          </p:nvGrpSpPr>
          <p:grpSpPr bwMode="auto">
            <a:xfrm>
              <a:off x="7127856" y="2250653"/>
              <a:ext cx="1149724" cy="245706"/>
              <a:chOff x="4824751" y="6244608"/>
              <a:chExt cx="756000" cy="177607"/>
            </a:xfrm>
          </p:grpSpPr>
          <p:grpSp>
            <p:nvGrpSpPr>
              <p:cNvPr id="24686" name="그룹 68"/>
              <p:cNvGrpSpPr>
                <a:grpSpLocks/>
              </p:cNvGrpSpPr>
              <p:nvPr/>
            </p:nvGrpSpPr>
            <p:grpSpPr bwMode="auto">
              <a:xfrm>
                <a:off x="4895903" y="6244608"/>
                <a:ext cx="641297" cy="140816"/>
                <a:chOff x="4842689" y="6358750"/>
                <a:chExt cx="641297" cy="140816"/>
              </a:xfrm>
            </p:grpSpPr>
            <p:sp>
              <p:nvSpPr>
                <p:cNvPr id="11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62546" y="6358750"/>
                  <a:ext cx="521440" cy="14081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36000" tIns="36000" rIns="36000" bIns="36000" anchor="ctr">
                  <a:scene3d>
                    <a:camera prst="orthographicFront"/>
                    <a:lightRig rig="threePt" dir="t"/>
                  </a:scene3d>
                  <a:sp3d>
                    <a:bevelT w="0" h="0"/>
                    <a:bevelB w="0" h="0"/>
                  </a:sp3d>
                </a:bodyPr>
                <a:lstStyle>
                  <a:lvl1pPr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1pPr>
                  <a:lvl2pPr marL="742950" indent="-28575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2pPr>
                  <a:lvl3pPr marL="11430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3pPr>
                  <a:lvl4pPr marL="16002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4pPr>
                  <a:lvl5pPr marL="20574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9pPr>
                </a:lstStyle>
                <a:p>
                  <a:pPr>
                    <a:buClr>
                      <a:prstClr val="black"/>
                    </a:buClr>
                    <a:buSzPct val="80000"/>
                    <a:defRPr/>
                  </a:pPr>
                  <a:r>
                    <a:rPr lang="en-US" altLang="ko-KR" sz="800" dirty="0" smtClean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Provide services</a:t>
                  </a:r>
                  <a:endParaRPr lang="ko-KR" altLang="en-US" sz="800" dirty="0" smtClean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117" name="타원 421"/>
                <p:cNvSpPr/>
                <p:nvPr/>
              </p:nvSpPr>
              <p:spPr>
                <a:xfrm>
                  <a:off x="4842689" y="6365658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lIns="36000" tIns="36000" rIns="36000" bIns="36000" anchor="ctr" anchorCtr="1">
                  <a:scene3d>
                    <a:camera prst="orthographicFront"/>
                    <a:lightRig rig="threePt" dir="t"/>
                  </a:scene3d>
                  <a:sp3d>
                    <a:bevelT w="0" h="0"/>
                    <a:bevelB w="0" h="0"/>
                  </a:sp3d>
                </a:bodyPr>
                <a:lstStyle/>
                <a:p>
                  <a:pPr indent="-180975">
                    <a:spcAft>
                      <a:spcPts val="240"/>
                    </a:spcAft>
                    <a:defRPr/>
                  </a:pPr>
                  <a:r>
                    <a:rPr kumimoji="1" lang="en-US" altLang="ko-KR" sz="800" kern="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white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3</a:t>
                  </a:r>
                  <a:endParaRPr kumimoji="1" lang="ko-KR" altLang="en-US" sz="8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</p:grpSp>
          <p:cxnSp>
            <p:nvCxnSpPr>
              <p:cNvPr id="115" name="직선 연결선 20"/>
              <p:cNvCxnSpPr/>
              <p:nvPr/>
            </p:nvCxnSpPr>
            <p:spPr>
              <a:xfrm rot="10800000" flipH="1">
                <a:off x="4824919" y="6420866"/>
                <a:ext cx="756249" cy="124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09" name="그룹 72"/>
            <p:cNvGrpSpPr>
              <a:grpSpLocks/>
            </p:cNvGrpSpPr>
            <p:nvPr/>
          </p:nvGrpSpPr>
          <p:grpSpPr bwMode="auto">
            <a:xfrm>
              <a:off x="7127856" y="2796854"/>
              <a:ext cx="1149724" cy="245706"/>
              <a:chOff x="4824751" y="6244608"/>
              <a:chExt cx="756000" cy="177607"/>
            </a:xfrm>
          </p:grpSpPr>
          <p:grpSp>
            <p:nvGrpSpPr>
              <p:cNvPr id="24682" name="그룹 73"/>
              <p:cNvGrpSpPr>
                <a:grpSpLocks/>
              </p:cNvGrpSpPr>
              <p:nvPr/>
            </p:nvGrpSpPr>
            <p:grpSpPr bwMode="auto">
              <a:xfrm>
                <a:off x="4895903" y="6244608"/>
                <a:ext cx="641297" cy="140816"/>
                <a:chOff x="4842689" y="6358750"/>
                <a:chExt cx="641297" cy="140816"/>
              </a:xfrm>
            </p:grpSpPr>
            <p:sp>
              <p:nvSpPr>
                <p:cNvPr id="1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62546" y="6358750"/>
                  <a:ext cx="521440" cy="14081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36000" tIns="36000" rIns="36000" bIns="36000" anchor="ctr">
                  <a:scene3d>
                    <a:camera prst="orthographicFront"/>
                    <a:lightRig rig="threePt" dir="t"/>
                  </a:scene3d>
                  <a:sp3d>
                    <a:bevelT w="0" h="0"/>
                    <a:bevelB w="0" h="0"/>
                  </a:sp3d>
                </a:bodyPr>
                <a:lstStyle>
                  <a:lvl1pPr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1pPr>
                  <a:lvl2pPr marL="742950" indent="-28575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2pPr>
                  <a:lvl3pPr marL="11430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3pPr>
                  <a:lvl4pPr marL="16002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4pPr>
                  <a:lvl5pPr marL="20574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9pPr>
                </a:lstStyle>
                <a:p>
                  <a:pPr>
                    <a:buClr>
                      <a:prstClr val="black"/>
                    </a:buClr>
                    <a:buSzPct val="80000"/>
                    <a:defRPr/>
                  </a:pPr>
                  <a:r>
                    <a:rPr lang="en-US" altLang="ko-KR" sz="800" dirty="0" smtClean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Service control</a:t>
                  </a:r>
                  <a:endParaRPr lang="ko-KR" altLang="en-US" sz="800" dirty="0" smtClean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113" name="타원 76"/>
                <p:cNvSpPr/>
                <p:nvPr/>
              </p:nvSpPr>
              <p:spPr>
                <a:xfrm>
                  <a:off x="4842689" y="6365658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lIns="36000" tIns="36000" rIns="36000" bIns="36000" anchor="ctr" anchorCtr="1">
                  <a:scene3d>
                    <a:camera prst="orthographicFront"/>
                    <a:lightRig rig="threePt" dir="t"/>
                  </a:scene3d>
                  <a:sp3d>
                    <a:bevelT w="0" h="0"/>
                    <a:bevelB w="0" h="0"/>
                  </a:sp3d>
                </a:bodyPr>
                <a:lstStyle/>
                <a:p>
                  <a:pPr indent="-180975">
                    <a:spcAft>
                      <a:spcPts val="240"/>
                    </a:spcAft>
                    <a:defRPr/>
                  </a:pPr>
                  <a:r>
                    <a:rPr kumimoji="1" lang="en-US" altLang="ko-KR" sz="800" kern="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white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4</a:t>
                  </a:r>
                  <a:endParaRPr kumimoji="1" lang="ko-KR" altLang="en-US" sz="8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</p:grpSp>
          <p:cxnSp>
            <p:nvCxnSpPr>
              <p:cNvPr id="111" name="직선 연결선 20"/>
              <p:cNvCxnSpPr/>
              <p:nvPr/>
            </p:nvCxnSpPr>
            <p:spPr>
              <a:xfrm rot="10800000">
                <a:off x="4824919" y="6420534"/>
                <a:ext cx="756249" cy="124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10" name="그룹 94"/>
            <p:cNvGrpSpPr>
              <a:grpSpLocks/>
            </p:cNvGrpSpPr>
            <p:nvPr/>
          </p:nvGrpSpPr>
          <p:grpSpPr bwMode="auto">
            <a:xfrm>
              <a:off x="2167468" y="1999626"/>
              <a:ext cx="913535" cy="1042934"/>
              <a:chOff x="1563051" y="6457971"/>
              <a:chExt cx="600694" cy="753877"/>
            </a:xfrm>
          </p:grpSpPr>
          <p:grpSp>
            <p:nvGrpSpPr>
              <p:cNvPr id="24672" name="그룹 82"/>
              <p:cNvGrpSpPr>
                <a:grpSpLocks/>
              </p:cNvGrpSpPr>
              <p:nvPr/>
            </p:nvGrpSpPr>
            <p:grpSpPr bwMode="auto">
              <a:xfrm>
                <a:off x="1563051" y="6457971"/>
                <a:ext cx="576000" cy="359060"/>
                <a:chOff x="5004751" y="6063155"/>
                <a:chExt cx="576000" cy="359060"/>
              </a:xfrm>
            </p:grpSpPr>
            <p:grpSp>
              <p:nvGrpSpPr>
                <p:cNvPr id="24678" name="그룹 83"/>
                <p:cNvGrpSpPr>
                  <a:grpSpLocks/>
                </p:cNvGrpSpPr>
                <p:nvPr/>
              </p:nvGrpSpPr>
              <p:grpSpPr bwMode="auto">
                <a:xfrm>
                  <a:off x="5066715" y="6063155"/>
                  <a:ext cx="413490" cy="304507"/>
                  <a:chOff x="5013501" y="6177297"/>
                  <a:chExt cx="413490" cy="304507"/>
                </a:xfrm>
              </p:grpSpPr>
              <p:sp>
                <p:nvSpPr>
                  <p:cNvPr id="10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13501" y="6340988"/>
                    <a:ext cx="413490" cy="1408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none" lIns="36000" tIns="36000" rIns="36000" bIns="36000" anchor="ctr">
                    <a:scene3d>
                      <a:camera prst="orthographicFront"/>
                      <a:lightRig rig="threePt" dir="t"/>
                    </a:scene3d>
                    <a:sp3d>
                      <a:bevelT w="0" h="0"/>
                      <a:bevelB w="0" h="0"/>
                    </a:sp3d>
                  </a:bodyPr>
                  <a:lstStyle>
                    <a:lvl1pPr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1pPr>
                    <a:lvl2pPr marL="742950" indent="-285750"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2pPr>
                    <a:lvl3pPr marL="1143000" indent="-228600"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3pPr>
                    <a:lvl4pPr marL="1600200" indent="-228600"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4pPr>
                    <a:lvl5pPr marL="2057400" indent="-228600"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9pPr>
                  </a:lstStyle>
                  <a:p>
                    <a:pPr>
                      <a:buClr>
                        <a:prstClr val="black"/>
                      </a:buClr>
                      <a:buSzPct val="80000"/>
                      <a:defRPr/>
                    </a:pPr>
                    <a:r>
                      <a:rPr lang="en-US" altLang="ko-KR" sz="900" dirty="0" smtClean="0">
                        <a:ln>
                          <a:solidFill>
                            <a:prstClr val="white">
                              <a:alpha val="4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Data collection</a:t>
                    </a:r>
                  </a:p>
                  <a:p>
                    <a:pPr>
                      <a:buClr>
                        <a:prstClr val="black"/>
                      </a:buClr>
                      <a:buSzPct val="80000"/>
                      <a:defRPr/>
                    </a:pPr>
                    <a:r>
                      <a:rPr lang="en-US" altLang="ko-KR" sz="900" dirty="0" smtClean="0">
                        <a:ln>
                          <a:solidFill>
                            <a:prstClr val="white">
                              <a:alpha val="4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/analysis</a:t>
                    </a:r>
                    <a:endParaRPr lang="ko-KR" altLang="en-US" sz="900" dirty="0" smtClean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p:sp>
                <p:nvSpPr>
                  <p:cNvPr id="109" name="타원 413"/>
                  <p:cNvSpPr/>
                  <p:nvPr/>
                </p:nvSpPr>
                <p:spPr>
                  <a:xfrm>
                    <a:off x="5018884" y="6177297"/>
                    <a:ext cx="127000" cy="127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lIns="36000" tIns="36000" rIns="36000" bIns="36000" anchor="ctr" anchorCtr="1">
                    <a:scene3d>
                      <a:camera prst="orthographicFront"/>
                      <a:lightRig rig="threePt" dir="t"/>
                    </a:scene3d>
                    <a:sp3d>
                      <a:bevelT w="0" h="0"/>
                      <a:bevelB w="0" h="0"/>
                    </a:sp3d>
                  </a:bodyPr>
                  <a:lstStyle/>
                  <a:p>
                    <a:pPr indent="-180975">
                      <a:spcAft>
                        <a:spcPts val="240"/>
                      </a:spcAft>
                      <a:defRPr/>
                    </a:pPr>
                    <a:r>
                      <a:rPr kumimoji="1" lang="en-US" altLang="ko-KR" sz="1050" kern="0" dirty="0">
                        <a:ln>
                          <a:solidFill>
                            <a:prstClr val="white">
                              <a:alpha val="4000"/>
                            </a:prstClr>
                          </a:solidFill>
                        </a:ln>
                        <a:solidFill>
                          <a:prstClr val="white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2</a:t>
                    </a:r>
                    <a:endParaRPr kumimoji="1" lang="ko-KR" altLang="en-US" sz="1050" kern="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white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</p:grpSp>
            <p:cxnSp>
              <p:nvCxnSpPr>
                <p:cNvPr id="107" name="직선 연결선 20"/>
                <p:cNvCxnSpPr/>
                <p:nvPr/>
              </p:nvCxnSpPr>
              <p:spPr>
                <a:xfrm rot="10800000" flipH="1">
                  <a:off x="5004478" y="6420866"/>
                  <a:ext cx="575928" cy="124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73" name="그룹 87"/>
              <p:cNvGrpSpPr>
                <a:grpSpLocks/>
              </p:cNvGrpSpPr>
              <p:nvPr/>
            </p:nvGrpSpPr>
            <p:grpSpPr bwMode="auto">
              <a:xfrm>
                <a:off x="1563051" y="7027891"/>
                <a:ext cx="600694" cy="183957"/>
                <a:chOff x="5004751" y="6238258"/>
                <a:chExt cx="600694" cy="183957"/>
              </a:xfrm>
            </p:grpSpPr>
            <p:grpSp>
              <p:nvGrpSpPr>
                <p:cNvPr id="24674" name="그룹 88"/>
                <p:cNvGrpSpPr>
                  <a:grpSpLocks/>
                </p:cNvGrpSpPr>
                <p:nvPr/>
              </p:nvGrpSpPr>
              <p:grpSpPr bwMode="auto">
                <a:xfrm>
                  <a:off x="5072098" y="6238258"/>
                  <a:ext cx="533347" cy="140816"/>
                  <a:chOff x="5018884" y="6352400"/>
                  <a:chExt cx="533347" cy="140816"/>
                </a:xfrm>
              </p:grpSpPr>
              <p:sp>
                <p:nvSpPr>
                  <p:cNvPr id="10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8741" y="6352400"/>
                    <a:ext cx="413490" cy="1408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none" lIns="36000" tIns="36000" rIns="36000" bIns="36000" anchor="ctr">
                    <a:scene3d>
                      <a:camera prst="orthographicFront"/>
                      <a:lightRig rig="threePt" dir="t"/>
                    </a:scene3d>
                    <a:sp3d>
                      <a:bevelT w="0" h="0"/>
                      <a:bevelB w="0" h="0"/>
                    </a:sp3d>
                  </a:bodyPr>
                  <a:lstStyle>
                    <a:lvl1pPr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1pPr>
                    <a:lvl2pPr marL="742950" indent="-285750"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2pPr>
                    <a:lvl3pPr marL="1143000" indent="-228600"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3pPr>
                    <a:lvl4pPr marL="1600200" indent="-228600"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4pPr>
                    <a:lvl5pPr marL="2057400" indent="-228600"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9pPr>
                  </a:lstStyle>
                  <a:p>
                    <a:pPr>
                      <a:buClr>
                        <a:prstClr val="black"/>
                      </a:buClr>
                      <a:buSzPct val="80000"/>
                      <a:defRPr/>
                    </a:pPr>
                    <a:r>
                      <a:rPr lang="en-US" altLang="ko-KR" sz="900" dirty="0" smtClean="0">
                        <a:ln>
                          <a:solidFill>
                            <a:prstClr val="white">
                              <a:alpha val="4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Device control</a:t>
                    </a:r>
                    <a:endParaRPr lang="ko-KR" altLang="en-US" sz="900" dirty="0" smtClean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p:sp>
                <p:nvSpPr>
                  <p:cNvPr id="105" name="타원 409"/>
                  <p:cNvSpPr/>
                  <p:nvPr/>
                </p:nvSpPr>
                <p:spPr>
                  <a:xfrm>
                    <a:off x="5018884" y="6359308"/>
                    <a:ext cx="127000" cy="127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lIns="36000" tIns="36000" rIns="36000" bIns="36000" anchor="ctr" anchorCtr="1">
                    <a:scene3d>
                      <a:camera prst="orthographicFront"/>
                      <a:lightRig rig="threePt" dir="t"/>
                    </a:scene3d>
                    <a:sp3d>
                      <a:bevelT w="0" h="0"/>
                      <a:bevelB w="0" h="0"/>
                    </a:sp3d>
                  </a:bodyPr>
                  <a:lstStyle/>
                  <a:p>
                    <a:pPr indent="-180975">
                      <a:spcAft>
                        <a:spcPts val="240"/>
                      </a:spcAft>
                      <a:defRPr/>
                    </a:pPr>
                    <a:r>
                      <a:rPr kumimoji="1" lang="en-US" altLang="ko-KR" sz="1050" kern="0" dirty="0">
                        <a:ln>
                          <a:solidFill>
                            <a:prstClr val="white">
                              <a:alpha val="4000"/>
                            </a:prstClr>
                          </a:solidFill>
                        </a:ln>
                        <a:solidFill>
                          <a:prstClr val="white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4</a:t>
                    </a:r>
                    <a:endParaRPr kumimoji="1" lang="ko-KR" altLang="en-US" sz="1050" kern="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white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</p:grpSp>
            <p:cxnSp>
              <p:nvCxnSpPr>
                <p:cNvPr id="103" name="직선 연결선 20"/>
                <p:cNvCxnSpPr/>
                <p:nvPr/>
              </p:nvCxnSpPr>
              <p:spPr>
                <a:xfrm rot="10800000">
                  <a:off x="5004478" y="6420534"/>
                  <a:ext cx="575929" cy="124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  <a:headEnd type="non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" name="양쪽 모서리가 둥근 사각형 340"/>
            <p:cNvSpPr/>
            <p:nvPr/>
          </p:nvSpPr>
          <p:spPr>
            <a:xfrm>
              <a:off x="350489" y="1397862"/>
              <a:ext cx="1801604" cy="469543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</a:ln>
            <a:effectLst>
              <a:outerShdw dist="12700" dir="5400000" algn="t" rotWithShape="0">
                <a:schemeClr val="bg1">
                  <a:lumMod val="50000"/>
                  <a:alpha val="30000"/>
                </a:schemeClr>
              </a:outerShdw>
            </a:effectLst>
          </p:spPr>
          <p:txBody>
            <a:bodyPr lIns="90000" tIns="108000" rIns="90000" bIns="0"/>
            <a:lstStyle/>
            <a:p>
              <a:pPr marL="95250" lvl="1" indent="-95250" algn="ctr">
                <a:spcAft>
                  <a:spcPts val="240"/>
                </a:spcAft>
                <a:buSzPct val="100000"/>
                <a:buFont typeface="Wingdings" pitchFamily="2" charset="2"/>
                <a:buChar char="§"/>
                <a:defRPr/>
              </a:pPr>
              <a:endParaRPr kumimoji="1" lang="en-US" altLang="ko-KR" sz="1100" dirty="0" err="1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40" name="직선 연결선 20"/>
            <p:cNvCxnSpPr>
              <a:stCxn id="24705" idx="3"/>
              <a:endCxn id="134" idx="1"/>
            </p:cNvCxnSpPr>
            <p:nvPr/>
          </p:nvCxnSpPr>
          <p:spPr>
            <a:xfrm rot="16200000" flipV="1">
              <a:off x="5667149" y="2052277"/>
              <a:ext cx="583497" cy="3245880"/>
            </a:xfrm>
            <a:prstGeom prst="bentConnector3">
              <a:avLst>
                <a:gd name="adj1" fmla="val 50000"/>
              </a:avLst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round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20"/>
            <p:cNvCxnSpPr>
              <a:endCxn id="134" idx="1"/>
            </p:cNvCxnSpPr>
            <p:nvPr/>
          </p:nvCxnSpPr>
          <p:spPr>
            <a:xfrm rot="5400000" flipH="1" flipV="1">
              <a:off x="3833136" y="3464143"/>
              <a:ext cx="583497" cy="422147"/>
            </a:xfrm>
            <a:prstGeom prst="bentConnector3">
              <a:avLst>
                <a:gd name="adj1" fmla="val 50000"/>
              </a:avLst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round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14" name="그룹 104"/>
            <p:cNvGrpSpPr>
              <a:grpSpLocks/>
            </p:cNvGrpSpPr>
            <p:nvPr/>
          </p:nvGrpSpPr>
          <p:grpSpPr bwMode="auto">
            <a:xfrm>
              <a:off x="6296851" y="3459186"/>
              <a:ext cx="975284" cy="194809"/>
              <a:chOff x="5214962" y="7525701"/>
              <a:chExt cx="641297" cy="140816"/>
            </a:xfrm>
          </p:grpSpPr>
          <p:sp>
            <p:nvSpPr>
              <p:cNvPr id="98" name="Text Box 7"/>
              <p:cNvSpPr txBox="1">
                <a:spLocks noChangeArrowheads="1"/>
              </p:cNvSpPr>
              <p:nvPr/>
            </p:nvSpPr>
            <p:spPr bwMode="auto">
              <a:xfrm>
                <a:off x="5334819" y="7525701"/>
                <a:ext cx="521440" cy="14081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36000" tIns="36000" rIns="36000" bIns="36000" anchor="ctr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9pPr>
              </a:lstStyle>
              <a:p>
                <a:pPr>
                  <a:buClr>
                    <a:prstClr val="black"/>
                  </a:buClr>
                  <a:buSzPct val="80000"/>
                  <a:defRPr/>
                </a:pPr>
                <a:r>
                  <a:rPr lang="en-US" altLang="ko-KR" sz="900" dirty="0" smtClean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Data collection/analysis</a:t>
                </a:r>
                <a:endParaRPr lang="ko-KR" altLang="en-US" sz="900" dirty="0" smtClean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99" name="타원 403"/>
              <p:cNvSpPr/>
              <p:nvPr/>
            </p:nvSpPr>
            <p:spPr>
              <a:xfrm>
                <a:off x="5214962" y="7532609"/>
                <a:ext cx="127000" cy="127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lIns="36000" tIns="36000" rIns="36000" bIns="36000" anchor="ctr" anchorCtr="1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indent="-180975">
                  <a:spcAft>
                    <a:spcPts val="240"/>
                  </a:spcAft>
                  <a:defRPr/>
                </a:pPr>
                <a:r>
                  <a:rPr kumimoji="1" lang="en-US" altLang="ko-KR" sz="105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2</a:t>
                </a:r>
                <a:endParaRPr kumimoji="1" lang="ko-KR" altLang="en-US" sz="105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24615" name="그룹 105"/>
            <p:cNvGrpSpPr>
              <a:grpSpLocks/>
            </p:cNvGrpSpPr>
            <p:nvPr/>
          </p:nvGrpSpPr>
          <p:grpSpPr bwMode="auto">
            <a:xfrm>
              <a:off x="6296851" y="3731464"/>
              <a:ext cx="975284" cy="194809"/>
              <a:chOff x="5214962" y="7525701"/>
              <a:chExt cx="641297" cy="140816"/>
            </a:xfrm>
          </p:grpSpPr>
          <p:sp>
            <p:nvSpPr>
              <p:cNvPr id="96" name="Text Box 7"/>
              <p:cNvSpPr txBox="1">
                <a:spLocks noChangeArrowheads="1"/>
              </p:cNvSpPr>
              <p:nvPr/>
            </p:nvSpPr>
            <p:spPr bwMode="auto">
              <a:xfrm>
                <a:off x="5334819" y="7525701"/>
                <a:ext cx="521440" cy="14081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36000" tIns="36000" rIns="36000" bIns="36000" anchor="ctr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9pPr>
              </a:lstStyle>
              <a:p>
                <a:pPr>
                  <a:buClr>
                    <a:prstClr val="black"/>
                  </a:buClr>
                  <a:buSzPct val="80000"/>
                  <a:defRPr/>
                </a:pPr>
                <a:r>
                  <a:rPr lang="en-US" altLang="ko-KR" sz="900" dirty="0" smtClean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Data transmission</a:t>
                </a:r>
                <a:endParaRPr lang="ko-KR" altLang="en-US" sz="900" dirty="0" smtClean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97" name="타원 401"/>
              <p:cNvSpPr/>
              <p:nvPr/>
            </p:nvSpPr>
            <p:spPr>
              <a:xfrm>
                <a:off x="5214962" y="7532609"/>
                <a:ext cx="127000" cy="127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lIns="36000" tIns="36000" rIns="36000" bIns="36000" anchor="ctr" anchorCtr="1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indent="-180975">
                  <a:spcAft>
                    <a:spcPts val="240"/>
                  </a:spcAft>
                  <a:defRPr/>
                </a:pPr>
                <a:r>
                  <a:rPr kumimoji="1" lang="en-US" altLang="ko-KR" sz="105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3</a:t>
                </a:r>
                <a:endParaRPr kumimoji="1" lang="ko-KR" altLang="en-US" sz="105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24616" name="그룹 108"/>
            <p:cNvGrpSpPr>
              <a:grpSpLocks/>
            </p:cNvGrpSpPr>
            <p:nvPr/>
          </p:nvGrpSpPr>
          <p:grpSpPr bwMode="auto">
            <a:xfrm>
              <a:off x="2636769" y="3459186"/>
              <a:ext cx="975284" cy="194809"/>
              <a:chOff x="5214962" y="7525701"/>
              <a:chExt cx="641297" cy="140816"/>
            </a:xfrm>
          </p:grpSpPr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5334819" y="7525701"/>
                <a:ext cx="521440" cy="14081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36000" tIns="36000" rIns="36000" bIns="36000" anchor="ctr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9pPr>
              </a:lstStyle>
              <a:p>
                <a:pPr>
                  <a:buClr>
                    <a:prstClr val="black"/>
                  </a:buClr>
                  <a:buSzPct val="80000"/>
                  <a:defRPr/>
                </a:pPr>
                <a:r>
                  <a:rPr lang="en-US" altLang="ko-KR" sz="900" dirty="0" smtClean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Data collection/analysis</a:t>
                </a:r>
                <a:endParaRPr lang="ko-KR" altLang="en-US" sz="900" dirty="0" smtClean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95" name="타원 399"/>
              <p:cNvSpPr/>
              <p:nvPr/>
            </p:nvSpPr>
            <p:spPr>
              <a:xfrm>
                <a:off x="5214962" y="7532609"/>
                <a:ext cx="127000" cy="127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lIns="36000" tIns="36000" rIns="36000" bIns="36000" anchor="ctr" anchorCtr="1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indent="-180975">
                  <a:spcAft>
                    <a:spcPts val="240"/>
                  </a:spcAft>
                  <a:defRPr/>
                </a:pPr>
                <a:r>
                  <a:rPr kumimoji="1" lang="en-US" altLang="ko-KR" sz="105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2</a:t>
                </a:r>
                <a:endParaRPr kumimoji="1" lang="ko-KR" altLang="en-US" sz="105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24617" name="그룹 111"/>
            <p:cNvGrpSpPr>
              <a:grpSpLocks/>
            </p:cNvGrpSpPr>
            <p:nvPr/>
          </p:nvGrpSpPr>
          <p:grpSpPr bwMode="auto">
            <a:xfrm>
              <a:off x="2636769" y="3731464"/>
              <a:ext cx="975284" cy="194809"/>
              <a:chOff x="5214962" y="7525701"/>
              <a:chExt cx="641297" cy="140816"/>
            </a:xfrm>
          </p:grpSpPr>
          <p:sp>
            <p:nvSpPr>
              <p:cNvPr id="92" name="Text Box 7"/>
              <p:cNvSpPr txBox="1">
                <a:spLocks noChangeArrowheads="1"/>
              </p:cNvSpPr>
              <p:nvPr/>
            </p:nvSpPr>
            <p:spPr bwMode="auto">
              <a:xfrm>
                <a:off x="5334819" y="7525701"/>
                <a:ext cx="521440" cy="14081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36000" tIns="36000" rIns="36000" bIns="36000" anchor="ctr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9pPr>
              </a:lstStyle>
              <a:p>
                <a:pPr>
                  <a:buClr>
                    <a:prstClr val="black"/>
                  </a:buClr>
                  <a:buSzPct val="80000"/>
                  <a:defRPr/>
                </a:pPr>
                <a:r>
                  <a:rPr lang="en-US" altLang="ko-KR" sz="900" dirty="0" smtClean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Data transmission</a:t>
                </a:r>
                <a:endParaRPr lang="ko-KR" altLang="en-US" sz="900" dirty="0" smtClean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93" name="타원 397"/>
              <p:cNvSpPr/>
              <p:nvPr/>
            </p:nvSpPr>
            <p:spPr>
              <a:xfrm>
                <a:off x="5214962" y="7532609"/>
                <a:ext cx="127000" cy="127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lIns="36000" tIns="36000" rIns="36000" bIns="36000" anchor="ctr" anchorCtr="1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indent="-180975">
                  <a:spcAft>
                    <a:spcPts val="240"/>
                  </a:spcAft>
                  <a:defRPr/>
                </a:pPr>
                <a:r>
                  <a:rPr kumimoji="1" lang="en-US" altLang="ko-KR" sz="105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3</a:t>
                </a:r>
                <a:endParaRPr kumimoji="1" lang="ko-KR" altLang="en-US" sz="105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890114" y="2030270"/>
              <a:ext cx="1081592" cy="248681"/>
            </a:xfrm>
            <a:prstGeom prst="rect">
              <a:avLst/>
            </a:prstGeom>
            <a:gradFill>
              <a:gsLst>
                <a:gs pos="0">
                  <a:srgbClr val="A4A4A4"/>
                </a:gs>
                <a:gs pos="100000">
                  <a:srgbClr val="898989"/>
                </a:gs>
              </a:gsLst>
              <a:lin ang="5400000" scaled="0"/>
            </a:gradFill>
            <a:ln w="9525" cap="flat" cmpd="sng" algn="ctr">
              <a:solidFill>
                <a:srgbClr val="8D8D8D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indent="-180975" algn="ctr">
                <a:spcAft>
                  <a:spcPts val="240"/>
                </a:spcAft>
                <a:defRPr/>
              </a:pPr>
              <a:r>
                <a:rPr kumimoji="1" lang="en-US" altLang="ko-KR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LTE</a:t>
              </a:r>
              <a:endParaRPr kumimoji="1" lang="ko-KR" altLang="en-US" sz="900" kern="0" dirty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white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 pitchFamily="2" charset="2"/>
              </a:endParaRPr>
            </a:p>
          </p:txBody>
        </p:sp>
        <p:sp>
          <p:nvSpPr>
            <p:cNvPr id="47" name="Rectangle 39"/>
            <p:cNvSpPr>
              <a:spLocks noChangeArrowheads="1"/>
            </p:cNvSpPr>
            <p:nvPr/>
          </p:nvSpPr>
          <p:spPr bwMode="auto">
            <a:xfrm>
              <a:off x="891320" y="5658352"/>
              <a:ext cx="1081592" cy="248681"/>
            </a:xfrm>
            <a:prstGeom prst="rect">
              <a:avLst/>
            </a:prstGeom>
            <a:gradFill>
              <a:gsLst>
                <a:gs pos="0">
                  <a:srgbClr val="A4A4A4"/>
                </a:gs>
                <a:gs pos="100000">
                  <a:srgbClr val="898989"/>
                </a:gs>
              </a:gsLst>
              <a:lin ang="5400000" scaled="0"/>
            </a:gradFill>
            <a:ln w="9525" cap="flat" cmpd="sng" algn="ctr">
              <a:solidFill>
                <a:srgbClr val="8D8D8D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indent="-180975" algn="ctr">
                <a:spcAft>
                  <a:spcPts val="240"/>
                </a:spcAft>
                <a:defRPr/>
              </a:pPr>
              <a:r>
                <a:rPr kumimoji="1" lang="en-US" altLang="ko-KR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Integration G/W</a:t>
              </a:r>
              <a:endParaRPr kumimoji="1" lang="ko-KR" altLang="en-US" sz="900" kern="0" dirty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white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 pitchFamily="2" charset="2"/>
              </a:endParaRPr>
            </a:p>
          </p:txBody>
        </p:sp>
        <p:pic>
          <p:nvPicPr>
            <p:cNvPr id="24620" name="Picture 2" descr="C:\Users\wslee\Pictures\387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683" y="1582345"/>
              <a:ext cx="492737" cy="53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 rot="16200000">
              <a:off x="114538" y="5003529"/>
              <a:ext cx="983893" cy="273374"/>
            </a:xfrm>
            <a:prstGeom prst="rect">
              <a:avLst/>
            </a:prstGeom>
            <a:gradFill>
              <a:gsLst>
                <a:gs pos="0">
                  <a:srgbClr val="A4A4A4"/>
                </a:gs>
                <a:gs pos="100000">
                  <a:srgbClr val="898989"/>
                </a:gs>
              </a:gsLst>
              <a:lin ang="5400000" scaled="0"/>
            </a:gradFill>
            <a:ln w="9525" cap="flat" cmpd="sng" algn="ctr">
              <a:solidFill>
                <a:srgbClr val="8D8D8D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indent="-180975" algn="ctr">
                <a:spcAft>
                  <a:spcPts val="240"/>
                </a:spcAft>
                <a:defRPr/>
              </a:pPr>
              <a:r>
                <a:rPr kumimoji="1" lang="en-US" altLang="ko-KR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Wired</a:t>
              </a:r>
              <a:endParaRPr kumimoji="1" lang="ko-KR" altLang="en-US" sz="900" kern="0" dirty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white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 pitchFamily="2" charset="2"/>
              </a:endParaRPr>
            </a:p>
          </p:txBody>
        </p:sp>
        <p:sp>
          <p:nvSpPr>
            <p:cNvPr id="50" name="Rectangle 39"/>
            <p:cNvSpPr>
              <a:spLocks noChangeArrowheads="1"/>
            </p:cNvSpPr>
            <p:nvPr/>
          </p:nvSpPr>
          <p:spPr bwMode="auto">
            <a:xfrm rot="16200000">
              <a:off x="114539" y="3826371"/>
              <a:ext cx="983893" cy="273374"/>
            </a:xfrm>
            <a:prstGeom prst="rect">
              <a:avLst/>
            </a:prstGeom>
            <a:gradFill>
              <a:gsLst>
                <a:gs pos="0">
                  <a:srgbClr val="A4A4A4"/>
                </a:gs>
                <a:gs pos="100000">
                  <a:srgbClr val="898989"/>
                </a:gs>
              </a:gsLst>
              <a:lin ang="5400000" scaled="0"/>
            </a:gradFill>
            <a:ln w="9525" cap="flat" cmpd="sng" algn="ctr">
              <a:solidFill>
                <a:srgbClr val="8D8D8D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indent="-180975" algn="ctr">
                <a:spcAft>
                  <a:spcPts val="240"/>
                </a:spcAft>
                <a:defRPr/>
              </a:pPr>
              <a:r>
                <a:rPr kumimoji="1" lang="en-US" altLang="ko-KR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Wireless</a:t>
              </a:r>
              <a:endParaRPr kumimoji="1" lang="ko-KR" altLang="en-US" sz="900" kern="0" dirty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white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 pitchFamily="2" charset="2"/>
              </a:endParaRPr>
            </a:p>
          </p:txBody>
        </p:sp>
        <p:sp>
          <p:nvSpPr>
            <p:cNvPr id="51" name="Rectangle 39"/>
            <p:cNvSpPr>
              <a:spLocks noChangeArrowheads="1"/>
            </p:cNvSpPr>
            <p:nvPr/>
          </p:nvSpPr>
          <p:spPr bwMode="auto">
            <a:xfrm rot="16200000">
              <a:off x="114541" y="2649213"/>
              <a:ext cx="983893" cy="273374"/>
            </a:xfrm>
            <a:prstGeom prst="rect">
              <a:avLst/>
            </a:prstGeom>
            <a:gradFill>
              <a:gsLst>
                <a:gs pos="0">
                  <a:srgbClr val="A4A4A4"/>
                </a:gs>
                <a:gs pos="100000">
                  <a:srgbClr val="898989"/>
                </a:gs>
              </a:gsLst>
              <a:lin ang="5400000" scaled="0"/>
            </a:gradFill>
            <a:ln w="9525" cap="flat" cmpd="sng" algn="ctr">
              <a:solidFill>
                <a:srgbClr val="8D8D8D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indent="-180975" algn="ctr">
                <a:spcAft>
                  <a:spcPts val="240"/>
                </a:spcAft>
                <a:defRPr/>
              </a:pPr>
              <a:r>
                <a:rPr kumimoji="1" lang="en-US" altLang="ko-KR" sz="900" kern="0" dirty="0" err="1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IoT</a:t>
              </a:r>
              <a:r>
                <a:rPr kumimoji="1" lang="en-US" altLang="ko-KR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 Sensor</a:t>
              </a:r>
              <a:endParaRPr kumimoji="1" lang="ko-KR" altLang="en-US" sz="900" kern="0" dirty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white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 pitchFamily="2" charset="2"/>
              </a:endParaRPr>
            </a:p>
          </p:txBody>
        </p:sp>
        <p:grpSp>
          <p:nvGrpSpPr>
            <p:cNvPr id="24624" name="그룹 122"/>
            <p:cNvGrpSpPr>
              <a:grpSpLocks/>
            </p:cNvGrpSpPr>
            <p:nvPr/>
          </p:nvGrpSpPr>
          <p:grpSpPr bwMode="auto">
            <a:xfrm>
              <a:off x="5598902" y="2284252"/>
              <a:ext cx="340623" cy="212517"/>
              <a:chOff x="4811862" y="5812197"/>
              <a:chExt cx="288777" cy="153616"/>
            </a:xfrm>
          </p:grpSpPr>
          <p:sp>
            <p:nvSpPr>
              <p:cNvPr id="90" name="오른쪽 화살표 394"/>
              <p:cNvSpPr/>
              <p:nvPr/>
            </p:nvSpPr>
            <p:spPr bwMode="auto">
              <a:xfrm rot="10800000" flipH="1" flipV="1">
                <a:off x="4886687" y="5811584"/>
                <a:ext cx="214172" cy="153824"/>
              </a:xfrm>
              <a:prstGeom prst="rightArrow">
                <a:avLst/>
              </a:prstGeom>
              <a:gradFill>
                <a:gsLst>
                  <a:gs pos="0">
                    <a:srgbClr val="0065AB"/>
                  </a:gs>
                  <a:gs pos="100000">
                    <a:srgbClr val="399AB5">
                      <a:alpha val="0"/>
                    </a:srgbClr>
                  </a:gs>
                </a:gsLst>
                <a:lin ang="1080000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algn="ctr">
                  <a:defRPr/>
                </a:pPr>
                <a:endParaRPr kumimoji="1" lang="ko-KR" altLang="en-US" sz="1000" kern="0" dirty="0">
                  <a:solidFill>
                    <a:sysClr val="window" lastClr="FFFF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91" name="오른쪽 화살표 395"/>
              <p:cNvSpPr/>
              <p:nvPr/>
            </p:nvSpPr>
            <p:spPr bwMode="auto">
              <a:xfrm rot="10800000" flipV="1">
                <a:off x="4812008" y="5811584"/>
                <a:ext cx="214172" cy="153824"/>
              </a:xfrm>
              <a:prstGeom prst="rightArrow">
                <a:avLst/>
              </a:prstGeom>
              <a:gradFill>
                <a:gsLst>
                  <a:gs pos="0">
                    <a:srgbClr val="0065AB"/>
                  </a:gs>
                  <a:gs pos="100000">
                    <a:srgbClr val="399AB5">
                      <a:alpha val="0"/>
                    </a:srgbClr>
                  </a:gs>
                </a:gsLst>
                <a:lin ang="1080000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algn="ctr">
                  <a:defRPr/>
                </a:pPr>
                <a:endParaRPr kumimoji="1" lang="ko-KR" altLang="en-US" sz="1000" kern="0" dirty="0">
                  <a:solidFill>
                    <a:sysClr val="window" lastClr="FFFF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24625" name="그룹 137"/>
            <p:cNvGrpSpPr>
              <a:grpSpLocks/>
            </p:cNvGrpSpPr>
            <p:nvPr/>
          </p:nvGrpSpPr>
          <p:grpSpPr bwMode="auto">
            <a:xfrm>
              <a:off x="1683168" y="3224914"/>
              <a:ext cx="287334" cy="1487468"/>
              <a:chOff x="1244600" y="7754271"/>
              <a:chExt cx="188936" cy="1075205"/>
            </a:xfrm>
          </p:grpSpPr>
          <p:pic>
            <p:nvPicPr>
              <p:cNvPr id="24659" name="Picture 2" descr="C:\Users\wslee\Pictures\426.pn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4600" y="8643271"/>
                <a:ext cx="188936" cy="186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60" name="Picture 2" descr="C:\Users\wslee\Pictures\426.pn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4600" y="8198771"/>
                <a:ext cx="188936" cy="186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61" name="Picture 2" descr="C:\Users\wslee\Pictures\426.pn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4600" y="7754271"/>
                <a:ext cx="188936" cy="186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626" name="그룹 138"/>
            <p:cNvGrpSpPr>
              <a:grpSpLocks/>
            </p:cNvGrpSpPr>
            <p:nvPr/>
          </p:nvGrpSpPr>
          <p:grpSpPr bwMode="auto">
            <a:xfrm>
              <a:off x="1287228" y="2517749"/>
              <a:ext cx="287334" cy="2901797"/>
              <a:chOff x="1003300" y="6833491"/>
              <a:chExt cx="188936" cy="2097543"/>
            </a:xfrm>
          </p:grpSpPr>
          <p:pic>
            <p:nvPicPr>
              <p:cNvPr id="24657" name="Picture 2" descr="C:\Users\wslee\Pictures\426.pn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3300" y="8744829"/>
                <a:ext cx="188936" cy="186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58" name="Picture 2" descr="C:\Users\wslee\Pictures\426.pn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3300" y="6833491"/>
                <a:ext cx="188936" cy="186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627" name="Picture 2" descr="C:\Users\wslee\Pictures\426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453" y="4726285"/>
              <a:ext cx="287334" cy="25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8" name="Picture 2" descr="C:\Users\wslee\Pictures\426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074" y="3461285"/>
              <a:ext cx="287334" cy="25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9" name="Picture 2" descr="C:\Users\wslee\Pictures\426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453" y="2846363"/>
              <a:ext cx="287334" cy="25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0" name="Picture 2" descr="C:\Users\wslee\Pictures\426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074" y="4139860"/>
              <a:ext cx="287334" cy="25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9" name="직선 연결선 360"/>
            <p:cNvCxnSpPr/>
            <p:nvPr/>
          </p:nvCxnSpPr>
          <p:spPr>
            <a:xfrm flipV="1">
              <a:off x="742720" y="2647232"/>
              <a:ext cx="545135" cy="139010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361"/>
            <p:cNvCxnSpPr/>
            <p:nvPr/>
          </p:nvCxnSpPr>
          <p:spPr>
            <a:xfrm>
              <a:off x="742720" y="2786242"/>
              <a:ext cx="242652" cy="188778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362"/>
            <p:cNvCxnSpPr/>
            <p:nvPr/>
          </p:nvCxnSpPr>
          <p:spPr>
            <a:xfrm>
              <a:off x="742720" y="2786242"/>
              <a:ext cx="676433" cy="674453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363"/>
            <p:cNvCxnSpPr/>
            <p:nvPr/>
          </p:nvCxnSpPr>
          <p:spPr>
            <a:xfrm>
              <a:off x="742720" y="2786242"/>
              <a:ext cx="940690" cy="1182439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364"/>
            <p:cNvCxnSpPr/>
            <p:nvPr/>
          </p:nvCxnSpPr>
          <p:spPr>
            <a:xfrm>
              <a:off x="742720" y="2786242"/>
              <a:ext cx="940690" cy="1796827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365"/>
            <p:cNvCxnSpPr/>
            <p:nvPr/>
          </p:nvCxnSpPr>
          <p:spPr>
            <a:xfrm>
              <a:off x="742720" y="2786242"/>
              <a:ext cx="676433" cy="1354056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366"/>
            <p:cNvCxnSpPr/>
            <p:nvPr/>
          </p:nvCxnSpPr>
          <p:spPr>
            <a:xfrm>
              <a:off x="742720" y="2786242"/>
              <a:ext cx="385583" cy="1939269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367"/>
            <p:cNvCxnSpPr/>
            <p:nvPr/>
          </p:nvCxnSpPr>
          <p:spPr>
            <a:xfrm>
              <a:off x="742720" y="2786242"/>
              <a:ext cx="688067" cy="2375176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368"/>
            <p:cNvCxnSpPr/>
            <p:nvPr/>
          </p:nvCxnSpPr>
          <p:spPr>
            <a:xfrm>
              <a:off x="742720" y="2786242"/>
              <a:ext cx="940690" cy="568051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369"/>
            <p:cNvCxnSpPr/>
            <p:nvPr/>
          </p:nvCxnSpPr>
          <p:spPr>
            <a:xfrm flipV="1">
              <a:off x="742720" y="2775945"/>
              <a:ext cx="688067" cy="1187588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370"/>
            <p:cNvCxnSpPr/>
            <p:nvPr/>
          </p:nvCxnSpPr>
          <p:spPr>
            <a:xfrm flipV="1">
              <a:off x="742720" y="3718120"/>
              <a:ext cx="676433" cy="245412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371"/>
            <p:cNvCxnSpPr/>
            <p:nvPr/>
          </p:nvCxnSpPr>
          <p:spPr>
            <a:xfrm flipV="1">
              <a:off x="742720" y="3354293"/>
              <a:ext cx="940690" cy="609240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372"/>
            <p:cNvCxnSpPr/>
            <p:nvPr/>
          </p:nvCxnSpPr>
          <p:spPr>
            <a:xfrm>
              <a:off x="742720" y="3963533"/>
              <a:ext cx="940690" cy="5148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373"/>
            <p:cNvCxnSpPr/>
            <p:nvPr/>
          </p:nvCxnSpPr>
          <p:spPr>
            <a:xfrm>
              <a:off x="742720" y="3963533"/>
              <a:ext cx="676433" cy="176765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374"/>
            <p:cNvCxnSpPr/>
            <p:nvPr/>
          </p:nvCxnSpPr>
          <p:spPr>
            <a:xfrm>
              <a:off x="742720" y="3963533"/>
              <a:ext cx="385583" cy="761978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375"/>
            <p:cNvCxnSpPr/>
            <p:nvPr/>
          </p:nvCxnSpPr>
          <p:spPr>
            <a:xfrm>
              <a:off x="742720" y="3963533"/>
              <a:ext cx="940690" cy="619536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376"/>
            <p:cNvCxnSpPr/>
            <p:nvPr/>
          </p:nvCxnSpPr>
          <p:spPr>
            <a:xfrm>
              <a:off x="742720" y="3963533"/>
              <a:ext cx="688067" cy="1197885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377"/>
            <p:cNvCxnSpPr/>
            <p:nvPr/>
          </p:nvCxnSpPr>
          <p:spPr>
            <a:xfrm>
              <a:off x="742720" y="5140824"/>
              <a:ext cx="688067" cy="20594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381"/>
            <p:cNvCxnSpPr/>
            <p:nvPr/>
          </p:nvCxnSpPr>
          <p:spPr>
            <a:xfrm flipV="1">
              <a:off x="742720" y="4725511"/>
              <a:ext cx="385583" cy="415313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382"/>
            <p:cNvCxnSpPr/>
            <p:nvPr/>
          </p:nvCxnSpPr>
          <p:spPr>
            <a:xfrm flipV="1">
              <a:off x="742720" y="4269011"/>
              <a:ext cx="531839" cy="871813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383"/>
            <p:cNvCxnSpPr/>
            <p:nvPr/>
          </p:nvCxnSpPr>
          <p:spPr>
            <a:xfrm flipV="1">
              <a:off x="742720" y="3589408"/>
              <a:ext cx="531839" cy="1551415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384"/>
            <p:cNvCxnSpPr/>
            <p:nvPr/>
          </p:nvCxnSpPr>
          <p:spPr>
            <a:xfrm flipV="1">
              <a:off x="742720" y="3103732"/>
              <a:ext cx="385583" cy="2037091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385"/>
            <p:cNvCxnSpPr/>
            <p:nvPr/>
          </p:nvCxnSpPr>
          <p:spPr>
            <a:xfrm flipV="1">
              <a:off x="742720" y="2775945"/>
              <a:ext cx="688067" cy="2364879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386"/>
            <p:cNvCxnSpPr/>
            <p:nvPr/>
          </p:nvCxnSpPr>
          <p:spPr>
            <a:xfrm flipV="1">
              <a:off x="742720" y="3354293"/>
              <a:ext cx="940690" cy="1786531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387"/>
            <p:cNvCxnSpPr/>
            <p:nvPr/>
          </p:nvCxnSpPr>
          <p:spPr>
            <a:xfrm flipV="1">
              <a:off x="742720" y="3968681"/>
              <a:ext cx="940690" cy="1172143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388"/>
            <p:cNvCxnSpPr/>
            <p:nvPr/>
          </p:nvCxnSpPr>
          <p:spPr>
            <a:xfrm flipV="1">
              <a:off x="742720" y="4583069"/>
              <a:ext cx="940690" cy="557755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83" name="ZoneTexte 142"/>
          <p:cNvSpPr txBox="1">
            <a:spLocks noChangeArrowheads="1"/>
          </p:cNvSpPr>
          <p:nvPr/>
        </p:nvSpPr>
        <p:spPr bwMode="auto">
          <a:xfrm>
            <a:off x="277813" y="6100763"/>
            <a:ext cx="8524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00">
                <a:solidFill>
                  <a:srgbClr val="000000"/>
                </a:solidFill>
              </a:rPr>
              <a:t>Source: SKT</a:t>
            </a:r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24584" name="Footer Placeholder 2"/>
          <p:cNvSpPr txBox="1">
            <a:spLocks/>
          </p:cNvSpPr>
          <p:nvPr/>
        </p:nvSpPr>
        <p:spPr bwMode="auto">
          <a:xfrm>
            <a:off x="3924300" y="6308725"/>
            <a:ext cx="1320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© 2015 oneM2M</a:t>
            </a:r>
          </a:p>
        </p:txBody>
      </p:sp>
    </p:spTree>
    <p:extLst>
      <p:ext uri="{BB962C8B-B14F-4D97-AF65-F5344CB8AC3E}">
        <p14:creationId xmlns:p14="http://schemas.microsoft.com/office/powerpoint/2010/main" val="11308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 txBox="1">
            <a:spLocks/>
          </p:cNvSpPr>
          <p:nvPr/>
        </p:nvSpPr>
        <p:spPr bwMode="auto">
          <a:xfrm>
            <a:off x="1547813" y="125413"/>
            <a:ext cx="3744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6353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</a:rPr>
              <a:t>Smart city Busan use case examples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  <p:pic>
        <p:nvPicPr>
          <p:cNvPr id="25603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9850"/>
            <a:ext cx="17811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e 149"/>
          <p:cNvGrpSpPr>
            <a:grpSpLocks/>
          </p:cNvGrpSpPr>
          <p:nvPr/>
        </p:nvGrpSpPr>
        <p:grpSpPr bwMode="auto">
          <a:xfrm>
            <a:off x="444500" y="1412875"/>
            <a:ext cx="8394700" cy="4873625"/>
            <a:chOff x="246398" y="1070104"/>
            <a:chExt cx="9063085" cy="5347228"/>
          </a:xfrm>
        </p:grpSpPr>
        <p:sp>
          <p:nvSpPr>
            <p:cNvPr id="155" name="Rectangle 16"/>
            <p:cNvSpPr/>
            <p:nvPr/>
          </p:nvSpPr>
          <p:spPr>
            <a:xfrm>
              <a:off x="316668" y="1453293"/>
              <a:ext cx="4418425" cy="49640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38100" dir="48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000" tIns="18000" rIns="18000" bIns="18000" anchor="ctr"/>
            <a:lstStyle/>
            <a:p>
              <a:pPr algn="ctr">
                <a:defRPr/>
              </a:pPr>
              <a:endParaRPr lang="en-US" sz="440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25609" name="그룹 90"/>
            <p:cNvGrpSpPr>
              <a:grpSpLocks/>
            </p:cNvGrpSpPr>
            <p:nvPr/>
          </p:nvGrpSpPr>
          <p:grpSpPr bwMode="auto">
            <a:xfrm flipH="1">
              <a:off x="332944" y="1079862"/>
              <a:ext cx="4401854" cy="452312"/>
              <a:chOff x="1597007" y="1432750"/>
              <a:chExt cx="5819319" cy="452270"/>
            </a:xfrm>
          </p:grpSpPr>
          <p:grpSp>
            <p:nvGrpSpPr>
              <p:cNvPr id="25765" name="그룹 450"/>
              <p:cNvGrpSpPr>
                <a:grpSpLocks/>
              </p:cNvGrpSpPr>
              <p:nvPr/>
            </p:nvGrpSpPr>
            <p:grpSpPr bwMode="auto">
              <a:xfrm>
                <a:off x="1597007" y="1432750"/>
                <a:ext cx="5819319" cy="452270"/>
                <a:chOff x="1666695" y="1432750"/>
                <a:chExt cx="5819319" cy="452270"/>
              </a:xfrm>
            </p:grpSpPr>
            <p:grpSp>
              <p:nvGrpSpPr>
                <p:cNvPr id="25767" name="그룹 452"/>
                <p:cNvGrpSpPr>
                  <a:grpSpLocks/>
                </p:cNvGrpSpPr>
                <p:nvPr/>
              </p:nvGrpSpPr>
              <p:grpSpPr bwMode="auto">
                <a:xfrm>
                  <a:off x="1666695" y="1432750"/>
                  <a:ext cx="5819319" cy="452270"/>
                  <a:chOff x="1590113" y="2248109"/>
                  <a:chExt cx="5819319" cy="452270"/>
                </a:xfrm>
              </p:grpSpPr>
              <p:sp>
                <p:nvSpPr>
                  <p:cNvPr id="298" name="자유형 8"/>
                  <p:cNvSpPr/>
                  <p:nvPr/>
                </p:nvSpPr>
                <p:spPr bwMode="auto">
                  <a:xfrm>
                    <a:off x="4310946" y="2410771"/>
                    <a:ext cx="2974992" cy="289107"/>
                  </a:xfrm>
                  <a:custGeom>
                    <a:avLst/>
                    <a:gdLst>
                      <a:gd name="connsiteX0" fmla="*/ 2186940 w 2194560"/>
                      <a:gd name="connsiteY0" fmla="*/ 0 h 289560"/>
                      <a:gd name="connsiteX1" fmla="*/ 2194560 w 2194560"/>
                      <a:gd name="connsiteY1" fmla="*/ 289560 h 289560"/>
                      <a:gd name="connsiteX2" fmla="*/ 0 w 2194560"/>
                      <a:gd name="connsiteY2" fmla="*/ 220980 h 289560"/>
                      <a:gd name="connsiteX3" fmla="*/ 2186940 w 2194560"/>
                      <a:gd name="connsiteY3" fmla="*/ 0 h 289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4560" h="289560">
                        <a:moveTo>
                          <a:pt x="2186940" y="0"/>
                        </a:moveTo>
                        <a:lnTo>
                          <a:pt x="2194560" y="289560"/>
                        </a:lnTo>
                        <a:lnTo>
                          <a:pt x="0" y="220980"/>
                        </a:lnTo>
                        <a:lnTo>
                          <a:pt x="218694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ko-KR" altLang="en-US" sz="1400" b="1" spc="-120" dirty="0">
                      <a:solidFill>
                        <a:srgbClr val="00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p:sp>
                <p:nvSpPr>
                  <p:cNvPr id="299" name="한쪽 모서리가 둥근 사각형 9"/>
                  <p:cNvSpPr/>
                  <p:nvPr/>
                </p:nvSpPr>
                <p:spPr bwMode="auto">
                  <a:xfrm flipV="1">
                    <a:off x="1589722" y="2248801"/>
                    <a:ext cx="5820835" cy="384895"/>
                  </a:xfrm>
                  <a:prstGeom prst="round1Rect">
                    <a:avLst/>
                  </a:prstGeom>
                  <a:gradFill flip="none" rotWithShape="1">
                    <a:gsLst>
                      <a:gs pos="0">
                        <a:srgbClr val="004B7C"/>
                      </a:gs>
                      <a:gs pos="50000">
                        <a:srgbClr val="0482C8">
                          <a:shade val="67500"/>
                          <a:satMod val="115000"/>
                        </a:srgbClr>
                      </a:gs>
                      <a:gs pos="100000">
                        <a:srgbClr val="0D6EBF"/>
                      </a:gs>
                    </a:gsLst>
                    <a:lin ang="0" scaled="1"/>
                    <a:tileRect/>
                  </a:gra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kumimoji="1" lang="ko-KR" altLang="en-US" sz="1400" b="1" spc="-120" dirty="0">
                      <a:solidFill>
                        <a:srgbClr val="00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</p:grpSp>
            <p:pic>
              <p:nvPicPr>
                <p:cNvPr id="25768" name="그림 9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561" t="19591" b="73714"/>
                <a:stretch>
                  <a:fillRect/>
                </a:stretch>
              </p:blipFill>
              <p:spPr bwMode="auto">
                <a:xfrm>
                  <a:off x="1666696" y="1432750"/>
                  <a:ext cx="516074" cy="383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95" name="직사각형 5"/>
              <p:cNvSpPr/>
              <p:nvPr/>
            </p:nvSpPr>
            <p:spPr>
              <a:xfrm>
                <a:off x="2317943" y="1465845"/>
                <a:ext cx="4377409" cy="304671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</p:spPr>
            <p:txBody>
              <a:bodyPr wrap="non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  <a:contourClr>
                    <a:schemeClr val="bg1"/>
                  </a:contourClr>
                </a:sp3d>
              </a:bodyPr>
              <a:lstStyle/>
              <a:p>
                <a:pPr marL="0" lvl="1" indent="-142851" algn="ctr" defTabSz="1330104" fontAlgn="ctr">
                  <a:lnSpc>
                    <a:spcPct val="110000"/>
                  </a:lnSpc>
                  <a:spcBef>
                    <a:spcPct val="20000"/>
                  </a:spcBef>
                  <a:spcAft>
                    <a:spcPts val="400"/>
                  </a:spcAft>
                  <a:buClr>
                    <a:sysClr val="windowText" lastClr="000000"/>
                  </a:buClr>
                  <a:buSzPct val="80000"/>
                  <a:tabLst>
                    <a:tab pos="5647386" algn="l"/>
                  </a:tabLst>
                  <a:defRPr/>
                </a:pPr>
                <a:r>
                  <a:rPr lang="en-US" altLang="ko-KR" b="1" spc="-120" dirty="0">
                    <a:solidFill>
                      <a:prstClr val="white"/>
                    </a:solidFill>
                    <a:effectLst>
                      <a:outerShdw blurRad="190500" algn="ctr" rotWithShape="0">
                        <a:prstClr val="black">
                          <a:alpha val="73000"/>
                        </a:prstClr>
                      </a:outerShdw>
                    </a:effectLst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Safety service for Children and the old</a:t>
                </a:r>
                <a:endParaRPr lang="ko-KR" altLang="en-US" b="1" spc="-120" dirty="0">
                  <a:solidFill>
                    <a:prstClr val="white"/>
                  </a:solidFill>
                  <a:effectLst>
                    <a:outerShdw blurRad="190500" algn="ctr" rotWithShape="0">
                      <a:prstClr val="black">
                        <a:alpha val="73000"/>
                      </a:prst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157" name="Rectangle 78"/>
            <p:cNvSpPr>
              <a:spLocks noChangeArrowheads="1"/>
            </p:cNvSpPr>
            <p:nvPr/>
          </p:nvSpPr>
          <p:spPr bwMode="auto">
            <a:xfrm>
              <a:off x="443417" y="5658235"/>
              <a:ext cx="2086774" cy="58652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>
                <a:defRPr/>
              </a:pPr>
              <a:endParaRPr lang="en-US" altLang="ko-KR" sz="1000" b="1" spc="-12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/>
              </a:endParaRPr>
            </a:p>
          </p:txBody>
        </p:sp>
        <p:sp>
          <p:nvSpPr>
            <p:cNvPr id="158" name="모서리가 둥근 직사각형 11"/>
            <p:cNvSpPr/>
            <p:nvPr/>
          </p:nvSpPr>
          <p:spPr bwMode="auto">
            <a:xfrm>
              <a:off x="532619" y="5927896"/>
              <a:ext cx="1494518" cy="470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>
                <a:defRPr/>
              </a:pPr>
              <a:endParaRPr lang="ko-KR" altLang="en-US" sz="1000" b="1" spc="-12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59" name="Rectangle 78"/>
            <p:cNvSpPr>
              <a:spLocks noChangeArrowheads="1"/>
            </p:cNvSpPr>
            <p:nvPr/>
          </p:nvSpPr>
          <p:spPr bwMode="auto">
            <a:xfrm>
              <a:off x="2647736" y="5658235"/>
              <a:ext cx="2009286" cy="58652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>
                <a:defRPr/>
              </a:pPr>
              <a:endParaRPr lang="en-US" altLang="ko-KR" sz="1000" b="1" spc="-12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/>
              </a:endParaRPr>
            </a:p>
          </p:txBody>
        </p:sp>
        <p:sp>
          <p:nvSpPr>
            <p:cNvPr id="160" name="모서리가 둥근 직사각형 13"/>
            <p:cNvSpPr/>
            <p:nvPr/>
          </p:nvSpPr>
          <p:spPr bwMode="auto">
            <a:xfrm>
              <a:off x="3178876" y="5927896"/>
              <a:ext cx="1496231" cy="470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>
                <a:defRPr/>
              </a:pPr>
              <a:endParaRPr lang="ko-KR" altLang="en-US" sz="1000" b="1" spc="-12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25618" name="그룹 14"/>
            <p:cNvGrpSpPr>
              <a:grpSpLocks/>
            </p:cNvGrpSpPr>
            <p:nvPr/>
          </p:nvGrpSpPr>
          <p:grpSpPr bwMode="auto">
            <a:xfrm>
              <a:off x="416982" y="1628077"/>
              <a:ext cx="4208355" cy="670871"/>
              <a:chOff x="304800" y="1669602"/>
              <a:chExt cx="4523921" cy="517073"/>
            </a:xfrm>
          </p:grpSpPr>
          <p:sp>
            <p:nvSpPr>
              <p:cNvPr id="292" name="제목 1"/>
              <p:cNvSpPr txBox="1">
                <a:spLocks/>
              </p:cNvSpPr>
              <p:nvPr/>
            </p:nvSpPr>
            <p:spPr>
              <a:xfrm>
                <a:off x="305666" y="1669134"/>
                <a:ext cx="4523127" cy="518192"/>
              </a:xfrm>
              <a:prstGeom prst="roundRect">
                <a:avLst>
                  <a:gd name="adj" fmla="val 2152"/>
                </a:avLst>
              </a:prstGeom>
              <a:pattFill prst="dkUp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127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" tIns="18000" rIns="18000" bIns="18000" anchor="ctr"/>
              <a:lstStyle>
                <a:defPPr>
                  <a:defRPr lang="ko-KR"/>
                </a:defPPr>
                <a:lvl1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0" lvl="2" indent="-101600" algn="ctr" defTabSz="956371" fontAlgn="base" latinLnBrk="0">
                  <a:lnSpc>
                    <a:spcPts val="14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black">
                      <a:lumMod val="65000"/>
                      <a:lumOff val="35000"/>
                    </a:prstClr>
                  </a:buClr>
                  <a:buSzPct val="140000"/>
                  <a:defRPr sz="1200" b="1" spc="-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lvl="2">
                  <a:defRPr/>
                </a:pPr>
                <a:endParaRPr lang="en-US" altLang="ko-KR" spc="-12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93" name="Rectangle 13"/>
              <p:cNvSpPr>
                <a:spLocks noChangeArrowheads="1"/>
              </p:cNvSpPr>
              <p:nvPr/>
            </p:nvSpPr>
            <p:spPr bwMode="auto">
              <a:xfrm>
                <a:off x="575350" y="1728197"/>
                <a:ext cx="4248110" cy="39988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rIns="0" anchor="ctr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2" indent="-180975">
                  <a:spcAft>
                    <a:spcPts val="240"/>
                  </a:spcAft>
                  <a:buClr>
                    <a:prstClr val="white">
                      <a:lumMod val="65000"/>
                    </a:prstClr>
                  </a:buClr>
                  <a:buSzPct val="80000"/>
                  <a:tabLst>
                    <a:tab pos="5648325" algn="l"/>
                  </a:tabLst>
                  <a:defRPr/>
                </a:pPr>
                <a:r>
                  <a:rPr lang="en-US" altLang="ko-KR" sz="1050" b="1" dirty="0">
                    <a:solidFill>
                      <a:srgbClr val="004B7C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rPr>
                  <a:t>A Smart location management and a service of smart education supporting which are based on the free communications for the disadvantaged people such as the demented elderly, disabled people, children, infants</a:t>
                </a:r>
                <a:endParaRPr lang="ko-KR" altLang="en-US" sz="1050" b="1" dirty="0">
                  <a:solidFill>
                    <a:srgbClr val="004B7C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endParaRPr>
              </a:p>
            </p:txBody>
          </p:sp>
        </p:grpSp>
        <p:grpSp>
          <p:nvGrpSpPr>
            <p:cNvPr id="25619" name="그룹 17"/>
            <p:cNvGrpSpPr>
              <a:grpSpLocks/>
            </p:cNvGrpSpPr>
            <p:nvPr/>
          </p:nvGrpSpPr>
          <p:grpSpPr bwMode="auto">
            <a:xfrm>
              <a:off x="467188" y="1628800"/>
              <a:ext cx="189419" cy="174706"/>
              <a:chOff x="409776" y="1928138"/>
              <a:chExt cx="189419" cy="174706"/>
            </a:xfrm>
          </p:grpSpPr>
          <p:sp>
            <p:nvSpPr>
              <p:cNvPr id="290" name="양쪽 모서리가 둥근 사각형 14"/>
              <p:cNvSpPr/>
              <p:nvPr/>
            </p:nvSpPr>
            <p:spPr>
              <a:xfrm>
                <a:off x="410079" y="1959902"/>
                <a:ext cx="142253" cy="14282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99000" sy="99000" algn="ctr" rotWithShape="0">
                  <a:prstClr val="black">
                    <a:alpha val="21000"/>
                  </a:prstClr>
                </a:outerShdw>
              </a:effectLst>
            </p:spPr>
            <p:txBody>
              <a:bodyPr lIns="0" tIns="0" rIns="0" bIns="0" anchor="ctr">
                <a:scene3d>
                  <a:camera prst="orthographicFront"/>
                  <a:lightRig rig="threePt" dir="t"/>
                </a:scene3d>
                <a:sp3d>
                  <a:bevelT w="0" h="12700"/>
                </a:sp3d>
              </a:bodyPr>
              <a:lstStyle/>
              <a:p>
                <a:pPr marL="0" lvl="1" indent="-188096" algn="ctr" defTabSz="1330104">
                  <a:spcAft>
                    <a:spcPts val="240"/>
                  </a:spcAft>
                  <a:buClr>
                    <a:sysClr val="windowText" lastClr="000000"/>
                  </a:buClr>
                  <a:buSzPct val="140000"/>
                  <a:tabLst>
                    <a:tab pos="5647386" algn="l"/>
                  </a:tabLst>
                  <a:defRPr/>
                </a:pPr>
                <a:endParaRPr lang="en-US" sz="1000" b="1" spc="-120" dirty="0">
                  <a:solidFill>
                    <a:prstClr val="white"/>
                  </a:solidFill>
                  <a:effectLst>
                    <a:outerShdw blurRad="190500" algn="ctr" rotWithShape="0">
                      <a:prstClr val="black">
                        <a:alpha val="73000"/>
                      </a:prst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91" name="자유형 19"/>
              <p:cNvSpPr/>
              <p:nvPr/>
            </p:nvSpPr>
            <p:spPr>
              <a:xfrm>
                <a:off x="433986" y="1928138"/>
                <a:ext cx="165209" cy="139975"/>
              </a:xfrm>
              <a:custGeom>
                <a:avLst/>
                <a:gdLst>
                  <a:gd name="connsiteX0" fmla="*/ 0 w 219075"/>
                  <a:gd name="connsiteY0" fmla="*/ 123825 h 200025"/>
                  <a:gd name="connsiteX1" fmla="*/ 44450 w 219075"/>
                  <a:gd name="connsiteY1" fmla="*/ 200025 h 200025"/>
                  <a:gd name="connsiteX2" fmla="*/ 219075 w 219075"/>
                  <a:gd name="connsiteY2" fmla="*/ 0 h 200025"/>
                  <a:gd name="connsiteX3" fmla="*/ 0 w 219075"/>
                  <a:gd name="connsiteY3" fmla="*/ 123825 h 200025"/>
                  <a:gd name="connsiteX0" fmla="*/ 0 w 219075"/>
                  <a:gd name="connsiteY0" fmla="*/ 123825 h 200025"/>
                  <a:gd name="connsiteX1" fmla="*/ 44450 w 219075"/>
                  <a:gd name="connsiteY1" fmla="*/ 200025 h 200025"/>
                  <a:gd name="connsiteX2" fmla="*/ 219075 w 219075"/>
                  <a:gd name="connsiteY2" fmla="*/ 0 h 200025"/>
                  <a:gd name="connsiteX3" fmla="*/ 51823 w 219075"/>
                  <a:gd name="connsiteY3" fmla="*/ 96006 h 200025"/>
                  <a:gd name="connsiteX4" fmla="*/ 0 w 219075"/>
                  <a:gd name="connsiteY4" fmla="*/ 123825 h 200025"/>
                  <a:gd name="connsiteX0" fmla="*/ 0 w 219075"/>
                  <a:gd name="connsiteY0" fmla="*/ 123825 h 200025"/>
                  <a:gd name="connsiteX1" fmla="*/ 44450 w 219075"/>
                  <a:gd name="connsiteY1" fmla="*/ 200025 h 200025"/>
                  <a:gd name="connsiteX2" fmla="*/ 219075 w 219075"/>
                  <a:gd name="connsiteY2" fmla="*/ 0 h 200025"/>
                  <a:gd name="connsiteX3" fmla="*/ 54792 w 219075"/>
                  <a:gd name="connsiteY3" fmla="*/ 147966 h 200025"/>
                  <a:gd name="connsiteX4" fmla="*/ 0 w 219075"/>
                  <a:gd name="connsiteY4" fmla="*/ 123825 h 200025"/>
                  <a:gd name="connsiteX0" fmla="*/ 0 w 219075"/>
                  <a:gd name="connsiteY0" fmla="*/ 123825 h 200025"/>
                  <a:gd name="connsiteX1" fmla="*/ 44450 w 219075"/>
                  <a:gd name="connsiteY1" fmla="*/ 200025 h 200025"/>
                  <a:gd name="connsiteX2" fmla="*/ 219075 w 219075"/>
                  <a:gd name="connsiteY2" fmla="*/ 0 h 200025"/>
                  <a:gd name="connsiteX3" fmla="*/ 48111 w 219075"/>
                  <a:gd name="connsiteY3" fmla="*/ 152420 h 200025"/>
                  <a:gd name="connsiteX4" fmla="*/ 0 w 219075"/>
                  <a:gd name="connsiteY4" fmla="*/ 123825 h 200025"/>
                  <a:gd name="connsiteX0" fmla="*/ 0 w 219075"/>
                  <a:gd name="connsiteY0" fmla="*/ 123825 h 200025"/>
                  <a:gd name="connsiteX1" fmla="*/ 44450 w 219075"/>
                  <a:gd name="connsiteY1" fmla="*/ 200025 h 200025"/>
                  <a:gd name="connsiteX2" fmla="*/ 219075 w 219075"/>
                  <a:gd name="connsiteY2" fmla="*/ 0 h 200025"/>
                  <a:gd name="connsiteX3" fmla="*/ 48111 w 219075"/>
                  <a:gd name="connsiteY3" fmla="*/ 147835 h 200025"/>
                  <a:gd name="connsiteX4" fmla="*/ 0 w 219075"/>
                  <a:gd name="connsiteY4" fmla="*/ 123825 h 200025"/>
                  <a:gd name="connsiteX0" fmla="*/ 0 w 236084"/>
                  <a:gd name="connsiteY0" fmla="*/ 110595 h 200025"/>
                  <a:gd name="connsiteX1" fmla="*/ 61459 w 236084"/>
                  <a:gd name="connsiteY1" fmla="*/ 200025 h 200025"/>
                  <a:gd name="connsiteX2" fmla="*/ 236084 w 236084"/>
                  <a:gd name="connsiteY2" fmla="*/ 0 h 200025"/>
                  <a:gd name="connsiteX3" fmla="*/ 65120 w 236084"/>
                  <a:gd name="connsiteY3" fmla="*/ 147835 h 200025"/>
                  <a:gd name="connsiteX4" fmla="*/ 0 w 236084"/>
                  <a:gd name="connsiteY4" fmla="*/ 11059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84" h="200025">
                    <a:moveTo>
                      <a:pt x="0" y="110595"/>
                    </a:moveTo>
                    <a:lnTo>
                      <a:pt x="61459" y="200025"/>
                    </a:lnTo>
                    <a:lnTo>
                      <a:pt x="236084" y="0"/>
                    </a:lnTo>
                    <a:lnTo>
                      <a:pt x="65120" y="147835"/>
                    </a:lnTo>
                    <a:lnTo>
                      <a:pt x="0" y="110595"/>
                    </a:lnTo>
                    <a:close/>
                  </a:path>
                </a:pathLst>
              </a:custGeom>
              <a:gradFill flip="none" rotWithShape="1">
                <a:gsLst>
                  <a:gs pos="23000">
                    <a:srgbClr val="002060"/>
                  </a:gs>
                  <a:gs pos="94000">
                    <a:srgbClr val="0070C0"/>
                  </a:gs>
                </a:gsLst>
                <a:lin ang="16200000" scaled="1"/>
                <a:tileRect/>
              </a:gradFill>
              <a:ln w="6350">
                <a:noFill/>
              </a:ln>
              <a:scene3d>
                <a:camera prst="orthographicFront"/>
                <a:lightRig rig="soft" dir="t"/>
              </a:scene3d>
              <a:sp3d prstMaterial="plastic">
                <a:bevelT w="25400" h="25400"/>
                <a:bevelB w="0" h="0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b="1" spc="-120"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163" name="모서리가 둥근 직사각형 20"/>
            <p:cNvSpPr/>
            <p:nvPr/>
          </p:nvSpPr>
          <p:spPr bwMode="auto">
            <a:xfrm>
              <a:off x="1838608" y="5927896"/>
              <a:ext cx="1494518" cy="470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>
                <a:defRPr/>
              </a:pPr>
              <a:endParaRPr lang="ko-KR" altLang="en-US" sz="1000" b="1" spc="-12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64" name="Rectangle 13"/>
            <p:cNvSpPr>
              <a:spLocks noChangeArrowheads="1"/>
            </p:cNvSpPr>
            <p:nvPr/>
          </p:nvSpPr>
          <p:spPr bwMode="auto">
            <a:xfrm>
              <a:off x="2999632" y="5811368"/>
              <a:ext cx="1259744" cy="3124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marL="0" lvl="1" indent="-180975" algn="ctr">
                <a:lnSpc>
                  <a:spcPts val="1200"/>
                </a:lnSpc>
                <a:buClr>
                  <a:srgbClr val="3271AA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b="1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Provision of Integrated service </a:t>
              </a:r>
            </a:p>
            <a:p>
              <a:pPr marL="0" lvl="1" indent="-180975" algn="ctr">
                <a:lnSpc>
                  <a:spcPts val="1200"/>
                </a:lnSpc>
                <a:buClr>
                  <a:srgbClr val="3271AA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b="1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CCTV image, health check </a:t>
              </a:r>
            </a:p>
            <a:p>
              <a:pPr marL="0" lvl="1" indent="-180975" algn="ctr">
                <a:lnSpc>
                  <a:spcPts val="1200"/>
                </a:lnSpc>
                <a:buClr>
                  <a:srgbClr val="3271AA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b="1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with location service</a:t>
              </a:r>
            </a:p>
          </p:txBody>
        </p:sp>
        <p:sp>
          <p:nvSpPr>
            <p:cNvPr id="165" name="Rectangle 13"/>
            <p:cNvSpPr>
              <a:spLocks noChangeArrowheads="1"/>
            </p:cNvSpPr>
            <p:nvPr/>
          </p:nvSpPr>
          <p:spPr bwMode="auto">
            <a:xfrm>
              <a:off x="803387" y="5795294"/>
              <a:ext cx="1259745" cy="3124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marL="0" lvl="1" indent="-180975" algn="ctr">
                <a:lnSpc>
                  <a:spcPts val="1200"/>
                </a:lnSpc>
                <a:buClr>
                  <a:srgbClr val="3271AA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b="1" spc="-100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Cost saving due to the first utilization </a:t>
              </a:r>
            </a:p>
            <a:p>
              <a:pPr marL="0" lvl="1" indent="-180975" algn="ctr">
                <a:lnSpc>
                  <a:spcPts val="1200"/>
                </a:lnSpc>
                <a:buClr>
                  <a:srgbClr val="3271AA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b="1" spc="-100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of service based on LPWA(</a:t>
              </a:r>
              <a:r>
                <a:rPr lang="en-US" altLang="ko-KR" sz="900" b="1" spc="-100" dirty="0" err="1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LoRa</a:t>
              </a:r>
              <a:r>
                <a:rPr lang="en-US" altLang="ko-KR" sz="900" b="1" spc="-100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)</a:t>
              </a:r>
              <a:endParaRPr lang="ko-KR" altLang="en-US" sz="900" b="1" spc="-1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 pitchFamily="2" charset="2"/>
              </a:endParaRPr>
            </a:p>
          </p:txBody>
        </p:sp>
        <p:sp>
          <p:nvSpPr>
            <p:cNvPr id="166" name="모서리가 둥근 직사각형 23"/>
            <p:cNvSpPr/>
            <p:nvPr/>
          </p:nvSpPr>
          <p:spPr bwMode="auto">
            <a:xfrm>
              <a:off x="630311" y="4337661"/>
              <a:ext cx="2017257" cy="1177435"/>
            </a:xfrm>
            <a:prstGeom prst="roundRect">
              <a:avLst>
                <a:gd name="adj" fmla="val 4251"/>
              </a:avLst>
            </a:prstGeom>
            <a:solidFill>
              <a:schemeClr val="bg1">
                <a:alpha val="72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latinLnBrk="1">
                <a:defRPr/>
              </a:pPr>
              <a:endParaRPr kumimoji="1" lang="ko-KR" altLang="en-US" sz="800" b="1" spc="-12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pic>
          <p:nvPicPr>
            <p:cNvPr id="25624" name="Picture 17" descr="D:\모스트비주얼\아이콘 작업\왜가리\3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20177">
              <a:off x="1152870" y="3272357"/>
              <a:ext cx="184388" cy="386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5" name="Picture 3" descr="C:\Users\IDO_Fe1\Desktop\캡처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7" t="13432" r="19922" b="21338"/>
            <a:stretch>
              <a:fillRect/>
            </a:stretch>
          </p:blipFill>
          <p:spPr bwMode="auto">
            <a:xfrm>
              <a:off x="781628" y="2997847"/>
              <a:ext cx="255427" cy="40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TextBox 26"/>
            <p:cNvSpPr txBox="1"/>
            <p:nvPr/>
          </p:nvSpPr>
          <p:spPr>
            <a:xfrm>
              <a:off x="1084494" y="3640954"/>
              <a:ext cx="322213" cy="186370"/>
            </a:xfrm>
            <a:prstGeom prst="roundRect">
              <a:avLst>
                <a:gd name="adj" fmla="val 50000"/>
              </a:avLst>
            </a:prstGeom>
            <a:solidFill>
              <a:srgbClr val="6A9EDA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  <a:tabLst>
                  <a:tab pos="749165" algn="l"/>
                </a:tabLst>
                <a:defRPr/>
              </a:pPr>
              <a:r>
                <a:rPr lang="en-US" altLang="ko-KR" sz="800" b="1" spc="-120" dirty="0" err="1"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LoRa</a:t>
              </a:r>
              <a:endParaRPr lang="ko-KR" altLang="en-US" sz="800" b="1" spc="-120" dirty="0">
                <a:solidFill>
                  <a:prstClr val="white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170" name="직선 연결선 27"/>
            <p:cNvCxnSpPr/>
            <p:nvPr/>
          </p:nvCxnSpPr>
          <p:spPr>
            <a:xfrm flipH="1">
              <a:off x="2063128" y="3694949"/>
              <a:ext cx="104376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28"/>
            <p:cNvSpPr txBox="1"/>
            <p:nvPr/>
          </p:nvSpPr>
          <p:spPr>
            <a:xfrm>
              <a:off x="626257" y="3400308"/>
              <a:ext cx="566168" cy="2015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defPPr>
                <a:defRPr lang="ko-KR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kumimoji="1" sz="1300" spc="-70">
                  <a:latin typeface="Rix고딕 M" pitchFamily="18" charset="-127"/>
                  <a:ea typeface="Rix고딕 M" pitchFamily="18" charset="-127"/>
                </a:defRPr>
              </a:lvl1pPr>
              <a:lvl2pPr marL="0" lvl="1" algn="ctr" fontAlgn="base">
                <a:spcBef>
                  <a:spcPct val="0"/>
                </a:spcBef>
                <a:spcAft>
                  <a:spcPct val="0"/>
                </a:spcAft>
                <a:defRPr kumimoji="1" sz="700" spc="0">
                  <a:latin typeface="Rix고딕 M" pitchFamily="18" charset="-127"/>
                  <a:ea typeface="Rix고딕 M" pitchFamily="18" charset="-127"/>
                </a:defRPr>
              </a:lvl2pPr>
            </a:lstStyle>
            <a:p>
              <a:pPr>
                <a:defRPr/>
              </a:pPr>
              <a:r>
                <a:rPr lang="en-US" altLang="ko-KR" sz="800" b="1" spc="-120" dirty="0" smtClean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Relieved Tag</a:t>
              </a:r>
              <a:endParaRPr lang="ko-KR" altLang="en-US" sz="800" b="1" spc="-12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pic>
          <p:nvPicPr>
            <p:cNvPr id="25629" name="Picture 223" descr="C:\Documents and Settings\hp1\My Documents\My Pictures\CCTV_00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226" y="3512328"/>
              <a:ext cx="349521" cy="300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" name="TextBox 30"/>
            <p:cNvSpPr txBox="1"/>
            <p:nvPr/>
          </p:nvSpPr>
          <p:spPr>
            <a:xfrm>
              <a:off x="1192425" y="3886603"/>
              <a:ext cx="601591" cy="2373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defPPr>
                <a:defRPr lang="ko-KR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kumimoji="1" sz="1300" spc="-70">
                  <a:latin typeface="Rix고딕 M" pitchFamily="18" charset="-127"/>
                  <a:ea typeface="Rix고딕 M" pitchFamily="18" charset="-127"/>
                </a:defRPr>
              </a:lvl1pPr>
              <a:lvl2pPr marL="0" lvl="1" algn="ctr" fontAlgn="base">
                <a:spcBef>
                  <a:spcPct val="0"/>
                </a:spcBef>
                <a:spcAft>
                  <a:spcPct val="0"/>
                </a:spcAft>
                <a:defRPr kumimoji="1" sz="700" spc="0">
                  <a:latin typeface="Rix고딕 M" pitchFamily="18" charset="-127"/>
                  <a:ea typeface="Rix고딕 M" pitchFamily="18" charset="-127"/>
                </a:defRPr>
              </a:lvl2pPr>
            </a:lstStyle>
            <a:p>
              <a:pPr>
                <a:defRPr/>
              </a:pPr>
              <a:r>
                <a:rPr lang="en-US" altLang="ko-KR" sz="800" b="1" spc="0" dirty="0" smtClean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Gateway</a:t>
              </a:r>
              <a:endParaRPr lang="ko-KR" altLang="en-US" sz="800" b="1" spc="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74" name="TextBox 31"/>
            <p:cNvSpPr txBox="1"/>
            <p:nvPr/>
          </p:nvSpPr>
          <p:spPr>
            <a:xfrm>
              <a:off x="1809489" y="3919661"/>
              <a:ext cx="575424" cy="17854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defPPr>
                <a:defRPr lang="ko-KR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kumimoji="1" sz="1300" spc="-70">
                  <a:latin typeface="Rix고딕 M" pitchFamily="18" charset="-127"/>
                  <a:ea typeface="Rix고딕 M" pitchFamily="18" charset="-127"/>
                </a:defRPr>
              </a:lvl1pPr>
              <a:lvl2pPr marL="0" lvl="1" algn="ctr" fontAlgn="base">
                <a:spcBef>
                  <a:spcPct val="0"/>
                </a:spcBef>
                <a:spcAft>
                  <a:spcPct val="0"/>
                </a:spcAft>
                <a:defRPr kumimoji="1" sz="700" spc="0">
                  <a:latin typeface="Rix고딕 M" pitchFamily="18" charset="-127"/>
                  <a:ea typeface="Rix고딕 M" pitchFamily="18" charset="-127"/>
                </a:defRPr>
              </a:lvl2pPr>
            </a:lstStyle>
            <a:p>
              <a:pPr>
                <a:defRPr/>
              </a:pPr>
              <a:r>
                <a:rPr lang="en-US" altLang="ko-KR" sz="800" b="1" spc="0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CCTV</a:t>
              </a:r>
              <a:endParaRPr lang="ko-KR" altLang="en-US" sz="800" b="1" spc="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175" name="직선 연결선 32"/>
            <p:cNvCxnSpPr/>
            <p:nvPr/>
          </p:nvCxnSpPr>
          <p:spPr bwMode="auto">
            <a:xfrm>
              <a:off x="3501088" y="4175677"/>
              <a:ext cx="0" cy="31177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304"/>
            <p:cNvSpPr>
              <a:spLocks noChangeArrowheads="1"/>
            </p:cNvSpPr>
            <p:nvPr/>
          </p:nvSpPr>
          <p:spPr bwMode="auto">
            <a:xfrm>
              <a:off x="3172376" y="3945448"/>
              <a:ext cx="614492" cy="18851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>
                <a:defRPr/>
              </a:pPr>
              <a:r>
                <a:rPr kumimoji="1" lang="en-US" altLang="ko-KR" sz="800" b="1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Open</a:t>
              </a:r>
              <a:r>
                <a:rPr kumimoji="1" lang="ko-KR" altLang="en-US" sz="800" b="1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</a:t>
              </a:r>
              <a:r>
                <a:rPr kumimoji="1" lang="en-US" altLang="ko-KR" sz="800" b="1" dirty="0" err="1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IoT</a:t>
              </a:r>
              <a:r>
                <a:rPr kumimoji="1" lang="en-US" altLang="ko-KR" sz="800" b="1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platform</a:t>
              </a:r>
            </a:p>
          </p:txBody>
        </p:sp>
        <p:cxnSp>
          <p:nvCxnSpPr>
            <p:cNvPr id="177" name="직선 연결선 34"/>
            <p:cNvCxnSpPr/>
            <p:nvPr/>
          </p:nvCxnSpPr>
          <p:spPr bwMode="auto">
            <a:xfrm>
              <a:off x="3501088" y="2965148"/>
              <a:ext cx="0" cy="47724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304"/>
            <p:cNvSpPr>
              <a:spLocks noChangeArrowheads="1"/>
            </p:cNvSpPr>
            <p:nvPr/>
          </p:nvSpPr>
          <p:spPr bwMode="auto">
            <a:xfrm>
              <a:off x="3551245" y="3021661"/>
              <a:ext cx="527948" cy="1846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>
                <a:defRPr/>
              </a:pPr>
              <a:r>
                <a:rPr kumimoji="1" lang="en-US" altLang="ko-KR" sz="800" b="1" spc="-120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3G/ LTE</a:t>
              </a:r>
            </a:p>
          </p:txBody>
        </p:sp>
        <p:sp>
          <p:nvSpPr>
            <p:cNvPr id="179" name="Rectangle 304"/>
            <p:cNvSpPr>
              <a:spLocks noChangeArrowheads="1"/>
            </p:cNvSpPr>
            <p:nvPr/>
          </p:nvSpPr>
          <p:spPr bwMode="auto">
            <a:xfrm>
              <a:off x="2152955" y="3799614"/>
              <a:ext cx="1134443" cy="24009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>
                <a:defRPr/>
              </a:pPr>
              <a:r>
                <a:rPr kumimoji="1" lang="en-US" altLang="ko-KR" sz="800" b="1" i="1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(Ethernet)</a:t>
              </a:r>
            </a:p>
            <a:p>
              <a:pPr algn="ctr">
                <a:defRPr/>
              </a:pPr>
              <a:r>
                <a:rPr kumimoji="1" lang="en-US" altLang="ko-KR" sz="800" b="1" i="1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High speed communication network</a:t>
              </a:r>
            </a:p>
          </p:txBody>
        </p:sp>
        <p:sp>
          <p:nvSpPr>
            <p:cNvPr id="180" name="Rectangle 304"/>
            <p:cNvSpPr>
              <a:spLocks noChangeArrowheads="1"/>
            </p:cNvSpPr>
            <p:nvPr/>
          </p:nvSpPr>
          <p:spPr bwMode="auto">
            <a:xfrm>
              <a:off x="3216764" y="4683143"/>
              <a:ext cx="862429" cy="22596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>
                <a:defRPr/>
              </a:pPr>
              <a:r>
                <a:rPr kumimoji="1" lang="en-US" altLang="ko-KR" sz="800" b="1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Operating PC</a:t>
              </a:r>
            </a:p>
          </p:txBody>
        </p:sp>
        <p:sp>
          <p:nvSpPr>
            <p:cNvPr id="181" name="Rectangle 304"/>
            <p:cNvSpPr>
              <a:spLocks noChangeArrowheads="1"/>
            </p:cNvSpPr>
            <p:nvPr/>
          </p:nvSpPr>
          <p:spPr bwMode="auto">
            <a:xfrm>
              <a:off x="3123600" y="2701069"/>
              <a:ext cx="663268" cy="18156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>
                <a:defRPr/>
              </a:pPr>
              <a:r>
                <a:rPr kumimoji="1" lang="en-US" altLang="ko-KR" sz="800" b="1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Smart phone</a:t>
              </a:r>
            </a:p>
          </p:txBody>
        </p:sp>
        <p:cxnSp>
          <p:nvCxnSpPr>
            <p:cNvPr id="182" name="직선 연결선 39"/>
            <p:cNvCxnSpPr/>
            <p:nvPr/>
          </p:nvCxnSpPr>
          <p:spPr bwMode="auto">
            <a:xfrm>
              <a:off x="3795878" y="3694949"/>
              <a:ext cx="34792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640" name="Picture 3" descr="C:\Users\Youno.Lee\AppData\Local\Microsoft\Windows\Temporary Internet Files\Content.IE5\SPE3VEKF\02_1[1]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082" y="3493024"/>
              <a:ext cx="611633" cy="40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" name="Rectangle 304"/>
            <p:cNvSpPr>
              <a:spLocks noChangeArrowheads="1"/>
            </p:cNvSpPr>
            <p:nvPr/>
          </p:nvSpPr>
          <p:spPr bwMode="auto">
            <a:xfrm>
              <a:off x="3856575" y="3883897"/>
              <a:ext cx="800447" cy="24009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algn="ctr">
                <a:defRPr/>
              </a:pPr>
              <a:r>
                <a:rPr kumimoji="1" lang="en-US" altLang="ko-KR" sz="800" b="1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Smart city </a:t>
              </a:r>
            </a:p>
            <a:p>
              <a:pPr algn="ctr">
                <a:defRPr/>
              </a:pPr>
              <a:r>
                <a:rPr kumimoji="1" lang="en-US" altLang="ko-KR" sz="800" b="1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monitoring</a:t>
              </a:r>
            </a:p>
          </p:txBody>
        </p:sp>
        <p:sp>
          <p:nvSpPr>
            <p:cNvPr id="185" name="TextBox 42"/>
            <p:cNvSpPr txBox="1"/>
            <p:nvPr/>
          </p:nvSpPr>
          <p:spPr bwMode="auto">
            <a:xfrm>
              <a:off x="835169" y="2622211"/>
              <a:ext cx="435608" cy="630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defPPr>
                <a:defRPr lang="ko-KR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kumimoji="1" sz="1300" spc="-70">
                  <a:latin typeface="Rix고딕 M" pitchFamily="18" charset="-127"/>
                  <a:ea typeface="Rix고딕 M" pitchFamily="18" charset="-127"/>
                </a:defRPr>
              </a:lvl1pPr>
              <a:lvl2pPr marL="0" lvl="1" algn="ctr" fontAlgn="base">
                <a:spcBef>
                  <a:spcPct val="0"/>
                </a:spcBef>
                <a:spcAft>
                  <a:spcPct val="0"/>
                </a:spcAft>
                <a:defRPr kumimoji="1" sz="700" spc="0">
                  <a:latin typeface="Rix고딕 M" pitchFamily="18" charset="-127"/>
                  <a:ea typeface="Rix고딕 M" pitchFamily="18" charset="-127"/>
                </a:defRPr>
              </a:lvl2pPr>
            </a:lstStyle>
            <a:p>
              <a:pPr lvl="1">
                <a:defRPr/>
              </a:pPr>
              <a:r>
                <a:rPr lang="en-US" altLang="ko-KR" sz="800" b="1" spc="-120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GPS</a:t>
              </a:r>
              <a:endParaRPr lang="ko-KR" altLang="en-US" sz="800" b="1" spc="-12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 pitchFamily="2" charset="2"/>
              </a:endParaRPr>
            </a:p>
          </p:txBody>
        </p:sp>
        <p:pic>
          <p:nvPicPr>
            <p:cNvPr id="25643" name="그림 26" descr="Group 3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31741">
              <a:off x="786231" y="2777906"/>
              <a:ext cx="405675" cy="345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" name="Picture 4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 bwMode="auto">
            <a:xfrm>
              <a:off x="1841024" y="4413040"/>
              <a:ext cx="196029" cy="449797"/>
            </a:xfrm>
            <a:prstGeom prst="rect">
              <a:avLst/>
            </a:prstGeom>
            <a:noFill/>
            <a:extLst/>
          </p:spPr>
        </p:pic>
        <p:grpSp>
          <p:nvGrpSpPr>
            <p:cNvPr id="25645" name="그룹 47"/>
            <p:cNvGrpSpPr>
              <a:grpSpLocks/>
            </p:cNvGrpSpPr>
            <p:nvPr/>
          </p:nvGrpSpPr>
          <p:grpSpPr bwMode="auto">
            <a:xfrm>
              <a:off x="2115598" y="4556122"/>
              <a:ext cx="604578" cy="476594"/>
              <a:chOff x="2647511" y="4870023"/>
              <a:chExt cx="862424" cy="715956"/>
            </a:xfrm>
          </p:grpSpPr>
          <p:pic>
            <p:nvPicPr>
              <p:cNvPr id="25757" name="Picture 223" descr="C:\Documents and Settings\hp1\My Documents\My Pictures\CCTV_002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1692" y="4870023"/>
                <a:ext cx="499988" cy="447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9" name="TextBox 288"/>
              <p:cNvSpPr txBox="1"/>
              <p:nvPr/>
            </p:nvSpPr>
            <p:spPr>
              <a:xfrm>
                <a:off x="2647511" y="5376856"/>
                <a:ext cx="862424" cy="20912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>
                <a:defPPr>
                  <a:defRPr lang="ko-KR"/>
                </a:defPPr>
                <a:lvl1pPr algn="ctr" fontAlgn="base">
                  <a:spcBef>
                    <a:spcPct val="0"/>
                  </a:spcBef>
                  <a:spcAft>
                    <a:spcPct val="0"/>
                  </a:spcAft>
                  <a:defRPr kumimoji="1" sz="1300" spc="-70">
                    <a:latin typeface="Rix고딕 M" pitchFamily="18" charset="-127"/>
                    <a:ea typeface="Rix고딕 M" pitchFamily="18" charset="-127"/>
                  </a:defRPr>
                </a:lvl1pPr>
              </a:lstStyle>
              <a:p>
                <a:pPr>
                  <a:defRPr/>
                </a:pPr>
                <a:r>
                  <a:rPr lang="en-US" altLang="ko-KR" sz="800" b="1" spc="0" dirty="0"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IP Camera</a:t>
                </a:r>
                <a:endParaRPr lang="ko-KR" altLang="en-US" sz="800" b="1" spc="0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25646" name="그룹 50"/>
            <p:cNvGrpSpPr>
              <a:grpSpLocks/>
            </p:cNvGrpSpPr>
            <p:nvPr/>
          </p:nvGrpSpPr>
          <p:grpSpPr bwMode="auto">
            <a:xfrm>
              <a:off x="3080097" y="3356398"/>
              <a:ext cx="776478" cy="527910"/>
              <a:chOff x="-3942080" y="2326076"/>
              <a:chExt cx="1008418" cy="722005"/>
            </a:xfrm>
          </p:grpSpPr>
          <p:pic>
            <p:nvPicPr>
              <p:cNvPr id="25754" name="그림 5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518"/>
              <a:stretch>
                <a:fillRect/>
              </a:stretch>
            </p:blipFill>
            <p:spPr bwMode="auto">
              <a:xfrm>
                <a:off x="-3942080" y="2326076"/>
                <a:ext cx="1008418" cy="722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55" name="Picture 3" descr="C:\Users\Administrator\Downloads\PSD자료\Source\JPG&amp;PNG\Tower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79520" y="2448266"/>
                <a:ext cx="548641" cy="548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56" name="Picture 2" descr="C:\Users\D0037\Desktop\earth-icon.pn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31596" y="2722568"/>
                <a:ext cx="302316" cy="304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647" name="Picture 4" descr="C:\Users\seok\Pictures\PT에 들어가는 온갖 장비들\1281301814_satellite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5027" y="2404686"/>
              <a:ext cx="461092" cy="43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1" name="직선 연결선 55"/>
            <p:cNvCxnSpPr/>
            <p:nvPr/>
          </p:nvCxnSpPr>
          <p:spPr>
            <a:xfrm>
              <a:off x="1578096" y="3694949"/>
              <a:ext cx="377057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2" name="Picture 4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 bwMode="auto">
            <a:xfrm>
              <a:off x="1451883" y="3435221"/>
              <a:ext cx="203739" cy="327911"/>
            </a:xfrm>
            <a:prstGeom prst="rect">
              <a:avLst/>
            </a:prstGeom>
            <a:noFill/>
            <a:extLst/>
          </p:spPr>
        </p:pic>
        <p:pic>
          <p:nvPicPr>
            <p:cNvPr id="25650" name="Picture 78" descr="8"/>
            <p:cNvPicPr preferRelativeResize="0"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5819" y="4364500"/>
              <a:ext cx="438151" cy="368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1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687" y="2430206"/>
              <a:ext cx="414006" cy="340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2" name="Picture 2" descr="C:\Users\Youno.Lee\AppData\Local\Microsoft\Windows\Temporary Internet Files\Content.IE5\BF3PGB32\갤럭시s2_hd[1].jpg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415" y="2354858"/>
              <a:ext cx="341286" cy="43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53" name="그룹 121"/>
            <p:cNvGrpSpPr>
              <a:grpSpLocks/>
            </p:cNvGrpSpPr>
            <p:nvPr/>
          </p:nvGrpSpPr>
          <p:grpSpPr bwMode="auto">
            <a:xfrm rot="5400000">
              <a:off x="1543590" y="3914015"/>
              <a:ext cx="539230" cy="226480"/>
              <a:chOff x="5856018" y="4435593"/>
              <a:chExt cx="1173509" cy="468176"/>
            </a:xfrm>
          </p:grpSpPr>
          <p:sp>
            <p:nvSpPr>
              <p:cNvPr id="282" name="오각형 61"/>
              <p:cNvSpPr/>
              <p:nvPr/>
            </p:nvSpPr>
            <p:spPr bwMode="auto">
              <a:xfrm>
                <a:off x="5856045" y="4535682"/>
                <a:ext cx="1171281" cy="269263"/>
              </a:xfrm>
              <a:prstGeom prst="homePlate">
                <a:avLst>
                  <a:gd name="adj" fmla="val 46024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alpha val="70000"/>
                    </a:schemeClr>
                  </a:gs>
                  <a:gs pos="100000">
                    <a:srgbClr val="FFFF00">
                      <a:shade val="100000"/>
                      <a:satMod val="115000"/>
                      <a:alpha val="0"/>
                    </a:srgbClr>
                  </a:gs>
                </a:gsLst>
                <a:lin ang="108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ko-KR" altLang="en-US" sz="800" b="1" spc="-120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83" name="이등변 삼각형 62"/>
              <p:cNvSpPr/>
              <p:nvPr/>
            </p:nvSpPr>
            <p:spPr bwMode="auto">
              <a:xfrm rot="5400000">
                <a:off x="6528700" y="4555342"/>
                <a:ext cx="468176" cy="228678"/>
              </a:xfrm>
              <a:prstGeom prst="triangle">
                <a:avLst/>
              </a:prstGeom>
              <a:ln w="571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33000">
                      <a:schemeClr val="bg1">
                        <a:lumMod val="65000"/>
                      </a:schemeClr>
                    </a:gs>
                    <a:gs pos="80000">
                      <a:schemeClr val="accent1">
                        <a:shade val="100000"/>
                        <a:satMod val="115000"/>
                        <a:alpha val="0"/>
                      </a:schemeClr>
                    </a:gs>
                  </a:gsLst>
                  <a:lin ang="5400000" scaled="1"/>
                  <a:tileRect/>
                </a:gradFill>
                <a:prstDash val="solid"/>
              </a:ln>
              <a:effectLst>
                <a:outerShdw dist="12700" dir="2700000" algn="tl" rotWithShape="0">
                  <a:schemeClr val="bg1">
                    <a:alpha val="2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ko-KR" altLang="en-US" sz="800" b="1" spc="-120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84" name="이등변 삼각형 63"/>
              <p:cNvSpPr/>
              <p:nvPr/>
            </p:nvSpPr>
            <p:spPr bwMode="auto">
              <a:xfrm rot="5400000">
                <a:off x="6681100" y="4555342"/>
                <a:ext cx="468176" cy="228678"/>
              </a:xfrm>
              <a:prstGeom prst="triangle">
                <a:avLst/>
              </a:prstGeom>
              <a:ln w="571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33000">
                      <a:schemeClr val="bg1">
                        <a:lumMod val="65000"/>
                      </a:schemeClr>
                    </a:gs>
                    <a:gs pos="80000">
                      <a:schemeClr val="accent1">
                        <a:shade val="100000"/>
                        <a:satMod val="115000"/>
                        <a:alpha val="0"/>
                      </a:schemeClr>
                    </a:gs>
                  </a:gsLst>
                  <a:lin ang="5400000" scaled="1"/>
                  <a:tileRect/>
                </a:gradFill>
                <a:prstDash val="solid"/>
              </a:ln>
              <a:effectLst>
                <a:outerShdw dist="12700" dir="2700000" algn="tl" rotWithShape="0">
                  <a:schemeClr val="bg1">
                    <a:alpha val="2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ko-KR" altLang="en-US" sz="800" b="1" spc="-120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pic>
          <p:nvPicPr>
            <p:cNvPr id="25654" name="Picture 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473" y="4399514"/>
              <a:ext cx="581027" cy="93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" name="TextBox 197"/>
            <p:cNvSpPr txBox="1"/>
            <p:nvPr/>
          </p:nvSpPr>
          <p:spPr>
            <a:xfrm>
              <a:off x="557575" y="4476178"/>
              <a:ext cx="537859" cy="30023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defPPr>
                <a:defRPr lang="ko-KR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kumimoji="1" sz="1000" spc="-70">
                  <a:latin typeface="Rix고딕 M" pitchFamily="18" charset="-127"/>
                  <a:ea typeface="Rix고딕 M" pitchFamily="18" charset="-127"/>
                </a:defRPr>
              </a:lvl1pPr>
            </a:lstStyle>
            <a:p>
              <a:pPr>
                <a:defRPr/>
              </a:pPr>
              <a:r>
                <a:rPr lang="en-US" altLang="ko-KR" sz="800" b="1" spc="0" dirty="0" smtClean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CCTV closure</a:t>
              </a:r>
              <a:endParaRPr lang="ko-KR" altLang="en-US" sz="800" b="1" spc="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25656" name="그룹 66"/>
            <p:cNvGrpSpPr>
              <a:grpSpLocks/>
            </p:cNvGrpSpPr>
            <p:nvPr/>
          </p:nvGrpSpPr>
          <p:grpSpPr bwMode="auto">
            <a:xfrm>
              <a:off x="1098898" y="4764405"/>
              <a:ext cx="407154" cy="389557"/>
              <a:chOff x="1146398" y="5178285"/>
              <a:chExt cx="556384" cy="662955"/>
            </a:xfrm>
          </p:grpSpPr>
          <p:sp>
            <p:nvSpPr>
              <p:cNvPr id="280" name="타원 67"/>
              <p:cNvSpPr/>
              <p:nvPr/>
            </p:nvSpPr>
            <p:spPr bwMode="auto">
              <a:xfrm>
                <a:off x="1145451" y="5178268"/>
                <a:ext cx="557414" cy="663974"/>
              </a:xfrm>
              <a:prstGeom prst="ellipse">
                <a:avLst/>
              </a:prstGeom>
              <a:solidFill>
                <a:srgbClr val="0091FE">
                  <a:alpha val="21000"/>
                </a:srgbClr>
              </a:solidFill>
              <a:ln w="603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latinLnBrk="1">
                  <a:defRPr/>
                </a:pPr>
                <a:endParaRPr kumimoji="1" lang="ko-KR" altLang="en-US" sz="800" b="1" spc="-12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81" name="타원 68"/>
              <p:cNvSpPr/>
              <p:nvPr/>
            </p:nvSpPr>
            <p:spPr bwMode="auto">
              <a:xfrm>
                <a:off x="1145451" y="5178268"/>
                <a:ext cx="557414" cy="663974"/>
              </a:xfrm>
              <a:prstGeom prst="ellipse">
                <a:avLst/>
              </a:prstGeom>
              <a:noFill/>
              <a:ln w="31750" cap="rnd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latinLnBrk="1">
                  <a:defRPr/>
                </a:pPr>
                <a:endParaRPr kumimoji="1" lang="ko-KR" altLang="en-US" sz="800" b="1" spc="-12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200" name="아래쪽 화살표 69"/>
            <p:cNvSpPr/>
            <p:nvPr/>
          </p:nvSpPr>
          <p:spPr>
            <a:xfrm rot="5400000" flipV="1">
              <a:off x="823106" y="4854813"/>
              <a:ext cx="134167" cy="313303"/>
            </a:xfrm>
            <a:prstGeom prst="downArrow">
              <a:avLst>
                <a:gd name="adj1" fmla="val 39592"/>
                <a:gd name="adj2" fmla="val 64093"/>
              </a:avLst>
            </a:prstGeom>
            <a:gradFill flip="none" rotWithShape="1">
              <a:gsLst>
                <a:gs pos="2000">
                  <a:schemeClr val="tx1">
                    <a:lumMod val="65000"/>
                    <a:lumOff val="35000"/>
                    <a:alpha val="59000"/>
                  </a:schemeClr>
                </a:gs>
                <a:gs pos="85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800" b="1" spc="-120" dirty="0">
                <a:solidFill>
                  <a:prstClr val="white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46398" y="4909107"/>
              <a:ext cx="767206" cy="29022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defPPr>
                <a:defRPr lang="ko-KR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kumimoji="1" sz="1000" spc="-70">
                  <a:latin typeface="Rix고딕 M" pitchFamily="18" charset="-127"/>
                  <a:ea typeface="Rix고딕 M" pitchFamily="18" charset="-127"/>
                </a:defRPr>
              </a:lvl1pPr>
            </a:lstStyle>
            <a:p>
              <a:pPr>
                <a:defRPr/>
              </a:pPr>
              <a:r>
                <a:rPr lang="en-US" altLang="ko-KR" sz="800" b="1" spc="0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Gateway</a:t>
              </a:r>
              <a:endParaRPr lang="ko-KR" altLang="en-US" sz="800" b="1" spc="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pic>
          <p:nvPicPr>
            <p:cNvPr id="25661" name="Picture 9" descr="e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1656" y="2952699"/>
              <a:ext cx="212477" cy="29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Rectangle 304"/>
            <p:cNvSpPr>
              <a:spLocks noChangeArrowheads="1"/>
            </p:cNvSpPr>
            <p:nvPr/>
          </p:nvSpPr>
          <p:spPr bwMode="auto">
            <a:xfrm>
              <a:off x="660562" y="5320398"/>
              <a:ext cx="1627212" cy="179568"/>
            </a:xfrm>
            <a:prstGeom prst="rect">
              <a:avLst/>
            </a:prstGeom>
            <a:solidFill>
              <a:srgbClr val="0098D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1000" sy="101000" algn="ctr" rotWithShape="0">
                <a:prstClr val="black">
                  <a:alpha val="49000"/>
                </a:prstClr>
              </a:outerShdw>
            </a:effectLst>
            <a:extLst/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>
                <a:bevelT w="0" h="12700"/>
              </a:sp3d>
            </a:bodyPr>
            <a:lstStyle/>
            <a:p>
              <a:pPr marL="0" lvl="1" indent="-188096" algn="ctr" defTabSz="1330104">
                <a:lnSpc>
                  <a:spcPts val="800"/>
                </a:lnSpc>
                <a:spcAft>
                  <a:spcPts val="240"/>
                </a:spcAft>
                <a:buClr>
                  <a:sysClr val="windowText" lastClr="000000"/>
                </a:buClr>
                <a:buSzPct val="140000"/>
                <a:tabLst>
                  <a:tab pos="5647386" algn="l"/>
                </a:tabLst>
                <a:defRPr/>
              </a:pPr>
              <a:r>
                <a:rPr lang="en-US" altLang="ko-KR" sz="800" b="1" spc="-50" dirty="0">
                  <a:solidFill>
                    <a:prstClr val="white"/>
                  </a:solidFill>
                  <a:effectLst>
                    <a:outerShdw blurRad="190500" algn="ctr" rotWithShape="0">
                      <a:prstClr val="black">
                        <a:alpha val="73000"/>
                      </a:prst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G/W example of existing installment </a:t>
              </a:r>
            </a:p>
          </p:txBody>
        </p:sp>
        <p:sp>
          <p:nvSpPr>
            <p:cNvPr id="204" name="Rectangle 304"/>
            <p:cNvSpPr>
              <a:spLocks noChangeArrowheads="1"/>
            </p:cNvSpPr>
            <p:nvPr/>
          </p:nvSpPr>
          <p:spPr bwMode="auto">
            <a:xfrm>
              <a:off x="1299722" y="3262088"/>
              <a:ext cx="989545" cy="13087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1000" sy="101000" algn="ctr" rotWithShape="0">
                <a:prstClr val="black">
                  <a:alpha val="49000"/>
                </a:prstClr>
              </a:outerShdw>
            </a:effectLst>
            <a:extLst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0" h="12700"/>
              </a:sp3d>
            </a:bodyPr>
            <a:lstStyle/>
            <a:p>
              <a:pPr marL="0" lvl="1" indent="-188096" algn="ctr" defTabSz="1330104"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en-US" altLang="ko-KR" sz="600" b="1" dirty="0">
                  <a:solidFill>
                    <a:prstClr val="white"/>
                  </a:solidFill>
                  <a:effectLst>
                    <a:outerShdw blurRad="190500" algn="ctr" rotWithShape="0">
                      <a:prstClr val="black">
                        <a:alpha val="73000"/>
                      </a:prst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CCTV line</a:t>
              </a:r>
              <a:endParaRPr lang="ko-KR" altLang="en-US" sz="600" b="1" dirty="0">
                <a:solidFill>
                  <a:prstClr val="white"/>
                </a:solidFill>
                <a:effectLst>
                  <a:outerShdw blurRad="190500" algn="ctr" rotWithShape="0">
                    <a:prstClr val="black">
                      <a:alpha val="73000"/>
                    </a:prst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05" name="Rectangle 304"/>
            <p:cNvSpPr>
              <a:spLocks noChangeArrowheads="1"/>
            </p:cNvSpPr>
            <p:nvPr/>
          </p:nvSpPr>
          <p:spPr bwMode="auto">
            <a:xfrm>
              <a:off x="1299722" y="3109914"/>
              <a:ext cx="989545" cy="130872"/>
            </a:xfrm>
            <a:prstGeom prst="rect">
              <a:avLst/>
            </a:prstGeom>
            <a:solidFill>
              <a:srgbClr val="0098D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1000" sy="101000" algn="ctr" rotWithShape="0">
                <a:prstClr val="black">
                  <a:alpha val="49000"/>
                </a:prstClr>
              </a:outerShdw>
            </a:effectLst>
            <a:extLst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0" h="12700"/>
              </a:sp3d>
            </a:bodyPr>
            <a:lstStyle/>
            <a:p>
              <a:pPr marL="0" lvl="1" indent="-188096" algn="ctr" defTabSz="1330104">
                <a:spcAft>
                  <a:spcPts val="240"/>
                </a:spcAft>
                <a:buClr>
                  <a:sysClr val="windowText" lastClr="000000"/>
                </a:buClr>
                <a:buSzPct val="140000"/>
                <a:tabLst>
                  <a:tab pos="5647386" algn="l"/>
                </a:tabLst>
                <a:defRPr/>
              </a:pPr>
              <a:r>
                <a:rPr lang="en-US" altLang="ko-KR" sz="600" b="1" dirty="0">
                  <a:solidFill>
                    <a:prstClr val="white"/>
                  </a:solidFill>
                  <a:effectLst>
                    <a:outerShdw blurRad="190500" algn="ctr" rotWithShape="0">
                      <a:prstClr val="black">
                        <a:alpha val="73000"/>
                      </a:prst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Centum/</a:t>
              </a:r>
              <a:r>
                <a:rPr lang="en-US" altLang="ko-KR" sz="600" b="1" dirty="0" err="1">
                  <a:solidFill>
                    <a:prstClr val="white"/>
                  </a:solidFill>
                  <a:effectLst>
                    <a:outerShdw blurRad="190500" algn="ctr" rotWithShape="0">
                      <a:prstClr val="black">
                        <a:alpha val="73000"/>
                      </a:prst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Jaesong</a:t>
              </a:r>
              <a:r>
                <a:rPr lang="en-US" altLang="ko-KR" sz="600" b="1" dirty="0">
                  <a:solidFill>
                    <a:prstClr val="white"/>
                  </a:solidFill>
                  <a:effectLst>
                    <a:outerShdw blurRad="190500" algn="ctr" rotWithShape="0">
                      <a:prstClr val="black">
                        <a:alpha val="73000"/>
                      </a:prst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/</a:t>
              </a:r>
              <a:r>
                <a:rPr lang="en-US" altLang="ko-KR" sz="600" b="1" dirty="0" err="1">
                  <a:solidFill>
                    <a:prstClr val="white"/>
                  </a:solidFill>
                  <a:effectLst>
                    <a:outerShdw blurRad="190500" algn="ctr" rotWithShape="0">
                      <a:prstClr val="black">
                        <a:alpha val="73000"/>
                      </a:prst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Banyeo</a:t>
              </a:r>
              <a:endParaRPr lang="ko-KR" altLang="en-US" sz="600" b="1" dirty="0">
                <a:solidFill>
                  <a:prstClr val="white"/>
                </a:solidFill>
                <a:effectLst>
                  <a:outerShdw blurRad="190500" algn="ctr" rotWithShape="0">
                    <a:prstClr val="black">
                      <a:alpha val="73000"/>
                    </a:prst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25665" name="Group 27"/>
            <p:cNvGrpSpPr>
              <a:grpSpLocks/>
            </p:cNvGrpSpPr>
            <p:nvPr/>
          </p:nvGrpSpPr>
          <p:grpSpPr bwMode="auto">
            <a:xfrm flipH="1">
              <a:off x="4066454" y="3512328"/>
              <a:ext cx="595332" cy="424457"/>
              <a:chOff x="4587" y="2348"/>
              <a:chExt cx="568" cy="406"/>
            </a:xfrm>
          </p:grpSpPr>
          <p:pic>
            <p:nvPicPr>
              <p:cNvPr id="25742" name="Picture 28" descr="business icon_19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7" y="2348"/>
                <a:ext cx="337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43" name="Picture 29" descr="business icon_26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7" y="2464"/>
                <a:ext cx="318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44" name="Picture 30" descr="business icon_0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1" y="2416"/>
                <a:ext cx="221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7" name="제목 1"/>
            <p:cNvSpPr txBox="1">
              <a:spLocks/>
            </p:cNvSpPr>
            <p:nvPr/>
          </p:nvSpPr>
          <p:spPr>
            <a:xfrm>
              <a:off x="4913339" y="1453293"/>
              <a:ext cx="4356725" cy="49640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38100" dir="48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000" tIns="18000" rIns="18000" bIns="18000" anchor="ctr"/>
            <a:lstStyle>
              <a:defPPr>
                <a:defRPr lang="ko-KR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0" lvl="2" indent="-101600" algn="ctr" defTabSz="956371" fontAlgn="base" latinLnBrk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65000"/>
                    <a:lumOff val="35000"/>
                  </a:prstClr>
                </a:buClr>
                <a:buSzPct val="140000"/>
                <a:defRPr sz="1200" b="1" spc="-50">
                  <a:solidFill>
                    <a:srgbClr val="000000">
                      <a:lumMod val="75000"/>
                      <a:lumOff val="25000"/>
                    </a:srgbClr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lvl="2">
                <a:defRPr/>
              </a:pPr>
              <a:endParaRPr lang="en-US" altLang="ko-KR" spc="-12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25667" name="그룹 90"/>
            <p:cNvGrpSpPr>
              <a:grpSpLocks/>
            </p:cNvGrpSpPr>
            <p:nvPr/>
          </p:nvGrpSpPr>
          <p:grpSpPr bwMode="auto">
            <a:xfrm flipH="1">
              <a:off x="4895381" y="1070104"/>
              <a:ext cx="4414102" cy="452312"/>
              <a:chOff x="1597007" y="1432750"/>
              <a:chExt cx="5819319" cy="452270"/>
            </a:xfrm>
          </p:grpSpPr>
          <p:grpSp>
            <p:nvGrpSpPr>
              <p:cNvPr id="25736" name="그룹 450"/>
              <p:cNvGrpSpPr>
                <a:grpSpLocks/>
              </p:cNvGrpSpPr>
              <p:nvPr/>
            </p:nvGrpSpPr>
            <p:grpSpPr bwMode="auto">
              <a:xfrm>
                <a:off x="1597007" y="1432750"/>
                <a:ext cx="5819319" cy="452270"/>
                <a:chOff x="1666695" y="1432750"/>
                <a:chExt cx="5819319" cy="452270"/>
              </a:xfrm>
            </p:grpSpPr>
            <p:grpSp>
              <p:nvGrpSpPr>
                <p:cNvPr id="25738" name="그룹 452"/>
                <p:cNvGrpSpPr>
                  <a:grpSpLocks/>
                </p:cNvGrpSpPr>
                <p:nvPr/>
              </p:nvGrpSpPr>
              <p:grpSpPr bwMode="auto">
                <a:xfrm>
                  <a:off x="1666695" y="1432750"/>
                  <a:ext cx="5819319" cy="452270"/>
                  <a:chOff x="1590113" y="2248109"/>
                  <a:chExt cx="5819319" cy="452270"/>
                </a:xfrm>
              </p:grpSpPr>
              <p:sp>
                <p:nvSpPr>
                  <p:cNvPr id="275" name="자유형 146"/>
                  <p:cNvSpPr/>
                  <p:nvPr/>
                </p:nvSpPr>
                <p:spPr bwMode="auto">
                  <a:xfrm>
                    <a:off x="4310564" y="2411820"/>
                    <a:ext cx="2973516" cy="289107"/>
                  </a:xfrm>
                  <a:custGeom>
                    <a:avLst/>
                    <a:gdLst>
                      <a:gd name="connsiteX0" fmla="*/ 2186940 w 2194560"/>
                      <a:gd name="connsiteY0" fmla="*/ 0 h 289560"/>
                      <a:gd name="connsiteX1" fmla="*/ 2194560 w 2194560"/>
                      <a:gd name="connsiteY1" fmla="*/ 289560 h 289560"/>
                      <a:gd name="connsiteX2" fmla="*/ 0 w 2194560"/>
                      <a:gd name="connsiteY2" fmla="*/ 220980 h 289560"/>
                      <a:gd name="connsiteX3" fmla="*/ 2186940 w 2194560"/>
                      <a:gd name="connsiteY3" fmla="*/ 0 h 289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4560" h="289560">
                        <a:moveTo>
                          <a:pt x="2186940" y="0"/>
                        </a:moveTo>
                        <a:lnTo>
                          <a:pt x="2194560" y="289560"/>
                        </a:lnTo>
                        <a:lnTo>
                          <a:pt x="0" y="220980"/>
                        </a:lnTo>
                        <a:lnTo>
                          <a:pt x="218694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lang="ko-KR" altLang="en-US" sz="1400" b="1" spc="-120" dirty="0">
                      <a:solidFill>
                        <a:srgbClr val="00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p:sp>
                <p:nvSpPr>
                  <p:cNvPr id="276" name="한쪽 모서리가 둥근 사각형 147"/>
                  <p:cNvSpPr/>
                  <p:nvPr/>
                </p:nvSpPr>
                <p:spPr bwMode="auto">
                  <a:xfrm flipV="1">
                    <a:off x="1590113" y="2248109"/>
                    <a:ext cx="5818239" cy="386636"/>
                  </a:xfrm>
                  <a:prstGeom prst="round1Rect">
                    <a:avLst/>
                  </a:prstGeom>
                  <a:gradFill flip="none" rotWithShape="1">
                    <a:gsLst>
                      <a:gs pos="0">
                        <a:srgbClr val="004B7C"/>
                      </a:gs>
                      <a:gs pos="50000">
                        <a:srgbClr val="0482C8">
                          <a:shade val="67500"/>
                          <a:satMod val="115000"/>
                        </a:srgbClr>
                      </a:gs>
                      <a:gs pos="100000">
                        <a:srgbClr val="0D6EBF"/>
                      </a:gs>
                    </a:gsLst>
                    <a:lin ang="0" scaled="1"/>
                    <a:tileRect/>
                  </a:gra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kumimoji="1" lang="ko-KR" altLang="en-US" sz="1400" b="1" spc="-120" dirty="0">
                      <a:solidFill>
                        <a:srgbClr val="000000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</p:grpSp>
            <p:pic>
              <p:nvPicPr>
                <p:cNvPr id="25739" name="그림 9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561" t="19591" b="73714"/>
                <a:stretch>
                  <a:fillRect/>
                </a:stretch>
              </p:blipFill>
              <p:spPr bwMode="auto">
                <a:xfrm>
                  <a:off x="1666696" y="1432750"/>
                  <a:ext cx="516074" cy="383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72" name="직사각형 143"/>
              <p:cNvSpPr/>
              <p:nvPr/>
            </p:nvSpPr>
            <p:spPr>
              <a:xfrm>
                <a:off x="2391642" y="1465845"/>
                <a:ext cx="4230011" cy="304671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</p:spPr>
            <p:txBody>
              <a:bodyPr wrap="non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  <a:contourClr>
                    <a:schemeClr val="bg1"/>
                  </a:contourClr>
                </a:sp3d>
              </a:bodyPr>
              <a:lstStyle/>
              <a:p>
                <a:pPr marL="0" lvl="1" indent="-142851" algn="ctr" defTabSz="1330104" fontAlgn="ctr">
                  <a:lnSpc>
                    <a:spcPct val="110000"/>
                  </a:lnSpc>
                  <a:spcBef>
                    <a:spcPct val="20000"/>
                  </a:spcBef>
                  <a:spcAft>
                    <a:spcPts val="400"/>
                  </a:spcAft>
                  <a:buClr>
                    <a:sysClr val="windowText" lastClr="000000"/>
                  </a:buClr>
                  <a:buSzPct val="80000"/>
                  <a:tabLst>
                    <a:tab pos="5647386" algn="l"/>
                  </a:tabLst>
                  <a:defRPr/>
                </a:pPr>
                <a:r>
                  <a:rPr lang="en-US" altLang="ko-KR" b="1" spc="-120" dirty="0">
                    <a:solidFill>
                      <a:prstClr val="white"/>
                    </a:solidFill>
                    <a:effectLst>
                      <a:outerShdw blurRad="190500" algn="ctr" rotWithShape="0">
                        <a:prstClr val="black">
                          <a:alpha val="73000"/>
                        </a:prstClr>
                      </a:outerShdw>
                    </a:effectLst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Smart marine safety based on drone</a:t>
                </a:r>
                <a:endParaRPr lang="ko-KR" altLang="en-US" b="1" spc="-120" dirty="0">
                  <a:solidFill>
                    <a:prstClr val="white"/>
                  </a:solidFill>
                  <a:effectLst>
                    <a:outerShdw blurRad="190500" algn="ctr" rotWithShape="0">
                      <a:prstClr val="black">
                        <a:alpha val="73000"/>
                      </a:prst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25668" name="그룹 82"/>
            <p:cNvGrpSpPr>
              <a:grpSpLocks/>
            </p:cNvGrpSpPr>
            <p:nvPr/>
          </p:nvGrpSpPr>
          <p:grpSpPr bwMode="auto">
            <a:xfrm>
              <a:off x="4982195" y="1634683"/>
              <a:ext cx="4217373" cy="662300"/>
              <a:chOff x="304800" y="1639666"/>
              <a:chExt cx="4527525" cy="662300"/>
            </a:xfrm>
          </p:grpSpPr>
          <p:sp>
            <p:nvSpPr>
              <p:cNvPr id="269" name="제목 1"/>
              <p:cNvSpPr txBox="1">
                <a:spLocks/>
              </p:cNvSpPr>
              <p:nvPr/>
            </p:nvSpPr>
            <p:spPr>
              <a:xfrm>
                <a:off x="304478" y="1639420"/>
                <a:ext cx="4524410" cy="661872"/>
              </a:xfrm>
              <a:prstGeom prst="roundRect">
                <a:avLst>
                  <a:gd name="adj" fmla="val 2152"/>
                </a:avLst>
              </a:prstGeom>
              <a:pattFill prst="dkUp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127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000" tIns="18000" rIns="18000" bIns="18000" anchor="ctr"/>
              <a:lstStyle>
                <a:defPPr>
                  <a:defRPr lang="ko-KR"/>
                </a:defPPr>
                <a:lvl1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0" lvl="2" indent="-101600" algn="ctr" defTabSz="956371" fontAlgn="base" latinLnBrk="0">
                  <a:lnSpc>
                    <a:spcPts val="14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black">
                      <a:lumMod val="65000"/>
                      <a:lumOff val="35000"/>
                    </a:prstClr>
                  </a:buClr>
                  <a:buSzPct val="140000"/>
                  <a:defRPr sz="1200" b="1" spc="-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lvl="2">
                  <a:defRPr/>
                </a:pPr>
                <a:endParaRPr lang="en-US" altLang="ko-KR" spc="-12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70" name="Rectangle 13"/>
              <p:cNvSpPr>
                <a:spLocks noChangeArrowheads="1"/>
              </p:cNvSpPr>
              <p:nvPr/>
            </p:nvSpPr>
            <p:spPr bwMode="auto">
              <a:xfrm>
                <a:off x="584215" y="1694523"/>
                <a:ext cx="4248110" cy="39988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rIns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pPr marL="0" lvl="2" indent="-180975">
                  <a:spcAft>
                    <a:spcPts val="1200"/>
                  </a:spcAft>
                  <a:buClr>
                    <a:prstClr val="white">
                      <a:lumMod val="65000"/>
                    </a:prstClr>
                  </a:buClr>
                  <a:buSzPct val="80000"/>
                  <a:tabLst>
                    <a:tab pos="5648325" algn="l"/>
                  </a:tabLst>
                  <a:defRPr/>
                </a:pPr>
                <a:r>
                  <a:rPr lang="en-US" altLang="ko-KR" sz="1050" b="1" dirty="0">
                    <a:solidFill>
                      <a:srgbClr val="004B7C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rPr>
                  <a:t>In order to prevent coast and marine accidents, a drone with device of video transmission and automated pilot devices based on LTE controls the site in real-time. </a:t>
                </a:r>
              </a:p>
            </p:txBody>
          </p:sp>
        </p:grpSp>
        <p:grpSp>
          <p:nvGrpSpPr>
            <p:cNvPr id="25669" name="그룹 83"/>
            <p:cNvGrpSpPr>
              <a:grpSpLocks/>
            </p:cNvGrpSpPr>
            <p:nvPr/>
          </p:nvGrpSpPr>
          <p:grpSpPr bwMode="auto">
            <a:xfrm>
              <a:off x="5041926" y="1739799"/>
              <a:ext cx="189419" cy="174706"/>
              <a:chOff x="409776" y="1928138"/>
              <a:chExt cx="189419" cy="174706"/>
            </a:xfrm>
          </p:grpSpPr>
          <p:sp>
            <p:nvSpPr>
              <p:cNvPr id="267" name="양쪽 모서리가 둥근 사각형 14"/>
              <p:cNvSpPr/>
              <p:nvPr/>
            </p:nvSpPr>
            <p:spPr>
              <a:xfrm>
                <a:off x="409731" y="1958634"/>
                <a:ext cx="143967" cy="14456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99000" sy="99000" algn="ctr" rotWithShape="0">
                  <a:prstClr val="black">
                    <a:alpha val="21000"/>
                  </a:prstClr>
                </a:outerShdw>
              </a:effectLst>
            </p:spPr>
            <p:txBody>
              <a:bodyPr lIns="0" tIns="0" rIns="0" bIns="0" anchor="ctr">
                <a:scene3d>
                  <a:camera prst="orthographicFront"/>
                  <a:lightRig rig="threePt" dir="t"/>
                </a:scene3d>
                <a:sp3d>
                  <a:bevelT w="0" h="12700"/>
                </a:sp3d>
              </a:bodyPr>
              <a:lstStyle/>
              <a:p>
                <a:pPr marL="0" lvl="1" indent="-188096" algn="ctr" defTabSz="1330104">
                  <a:spcAft>
                    <a:spcPts val="240"/>
                  </a:spcAft>
                  <a:buClr>
                    <a:sysClr val="windowText" lastClr="000000"/>
                  </a:buClr>
                  <a:buSzPct val="140000"/>
                  <a:tabLst>
                    <a:tab pos="5647386" algn="l"/>
                  </a:tabLst>
                  <a:defRPr/>
                </a:pPr>
                <a:endParaRPr lang="en-US" sz="1000" b="1" spc="-120" dirty="0">
                  <a:solidFill>
                    <a:prstClr val="white"/>
                  </a:solidFill>
                  <a:effectLst>
                    <a:outerShdw blurRad="190500" algn="ctr" rotWithShape="0">
                      <a:prstClr val="black">
                        <a:alpha val="73000"/>
                      </a:prstClr>
                    </a:outerShdw>
                  </a:effectLst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68" name="자유형 139"/>
              <p:cNvSpPr/>
              <p:nvPr/>
            </p:nvSpPr>
            <p:spPr>
              <a:xfrm>
                <a:off x="433986" y="1928138"/>
                <a:ext cx="165209" cy="139975"/>
              </a:xfrm>
              <a:custGeom>
                <a:avLst/>
                <a:gdLst>
                  <a:gd name="connsiteX0" fmla="*/ 0 w 219075"/>
                  <a:gd name="connsiteY0" fmla="*/ 123825 h 200025"/>
                  <a:gd name="connsiteX1" fmla="*/ 44450 w 219075"/>
                  <a:gd name="connsiteY1" fmla="*/ 200025 h 200025"/>
                  <a:gd name="connsiteX2" fmla="*/ 219075 w 219075"/>
                  <a:gd name="connsiteY2" fmla="*/ 0 h 200025"/>
                  <a:gd name="connsiteX3" fmla="*/ 0 w 219075"/>
                  <a:gd name="connsiteY3" fmla="*/ 123825 h 200025"/>
                  <a:gd name="connsiteX0" fmla="*/ 0 w 219075"/>
                  <a:gd name="connsiteY0" fmla="*/ 123825 h 200025"/>
                  <a:gd name="connsiteX1" fmla="*/ 44450 w 219075"/>
                  <a:gd name="connsiteY1" fmla="*/ 200025 h 200025"/>
                  <a:gd name="connsiteX2" fmla="*/ 219075 w 219075"/>
                  <a:gd name="connsiteY2" fmla="*/ 0 h 200025"/>
                  <a:gd name="connsiteX3" fmla="*/ 51823 w 219075"/>
                  <a:gd name="connsiteY3" fmla="*/ 96006 h 200025"/>
                  <a:gd name="connsiteX4" fmla="*/ 0 w 219075"/>
                  <a:gd name="connsiteY4" fmla="*/ 123825 h 200025"/>
                  <a:gd name="connsiteX0" fmla="*/ 0 w 219075"/>
                  <a:gd name="connsiteY0" fmla="*/ 123825 h 200025"/>
                  <a:gd name="connsiteX1" fmla="*/ 44450 w 219075"/>
                  <a:gd name="connsiteY1" fmla="*/ 200025 h 200025"/>
                  <a:gd name="connsiteX2" fmla="*/ 219075 w 219075"/>
                  <a:gd name="connsiteY2" fmla="*/ 0 h 200025"/>
                  <a:gd name="connsiteX3" fmla="*/ 54792 w 219075"/>
                  <a:gd name="connsiteY3" fmla="*/ 147966 h 200025"/>
                  <a:gd name="connsiteX4" fmla="*/ 0 w 219075"/>
                  <a:gd name="connsiteY4" fmla="*/ 123825 h 200025"/>
                  <a:gd name="connsiteX0" fmla="*/ 0 w 219075"/>
                  <a:gd name="connsiteY0" fmla="*/ 123825 h 200025"/>
                  <a:gd name="connsiteX1" fmla="*/ 44450 w 219075"/>
                  <a:gd name="connsiteY1" fmla="*/ 200025 h 200025"/>
                  <a:gd name="connsiteX2" fmla="*/ 219075 w 219075"/>
                  <a:gd name="connsiteY2" fmla="*/ 0 h 200025"/>
                  <a:gd name="connsiteX3" fmla="*/ 48111 w 219075"/>
                  <a:gd name="connsiteY3" fmla="*/ 152420 h 200025"/>
                  <a:gd name="connsiteX4" fmla="*/ 0 w 219075"/>
                  <a:gd name="connsiteY4" fmla="*/ 123825 h 200025"/>
                  <a:gd name="connsiteX0" fmla="*/ 0 w 219075"/>
                  <a:gd name="connsiteY0" fmla="*/ 123825 h 200025"/>
                  <a:gd name="connsiteX1" fmla="*/ 44450 w 219075"/>
                  <a:gd name="connsiteY1" fmla="*/ 200025 h 200025"/>
                  <a:gd name="connsiteX2" fmla="*/ 219075 w 219075"/>
                  <a:gd name="connsiteY2" fmla="*/ 0 h 200025"/>
                  <a:gd name="connsiteX3" fmla="*/ 48111 w 219075"/>
                  <a:gd name="connsiteY3" fmla="*/ 147835 h 200025"/>
                  <a:gd name="connsiteX4" fmla="*/ 0 w 219075"/>
                  <a:gd name="connsiteY4" fmla="*/ 123825 h 200025"/>
                  <a:gd name="connsiteX0" fmla="*/ 0 w 236084"/>
                  <a:gd name="connsiteY0" fmla="*/ 110595 h 200025"/>
                  <a:gd name="connsiteX1" fmla="*/ 61459 w 236084"/>
                  <a:gd name="connsiteY1" fmla="*/ 200025 h 200025"/>
                  <a:gd name="connsiteX2" fmla="*/ 236084 w 236084"/>
                  <a:gd name="connsiteY2" fmla="*/ 0 h 200025"/>
                  <a:gd name="connsiteX3" fmla="*/ 65120 w 236084"/>
                  <a:gd name="connsiteY3" fmla="*/ 147835 h 200025"/>
                  <a:gd name="connsiteX4" fmla="*/ 0 w 236084"/>
                  <a:gd name="connsiteY4" fmla="*/ 11059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84" h="200025">
                    <a:moveTo>
                      <a:pt x="0" y="110595"/>
                    </a:moveTo>
                    <a:lnTo>
                      <a:pt x="61459" y="200025"/>
                    </a:lnTo>
                    <a:lnTo>
                      <a:pt x="236084" y="0"/>
                    </a:lnTo>
                    <a:lnTo>
                      <a:pt x="65120" y="147835"/>
                    </a:lnTo>
                    <a:lnTo>
                      <a:pt x="0" y="110595"/>
                    </a:lnTo>
                    <a:close/>
                  </a:path>
                </a:pathLst>
              </a:custGeom>
              <a:gradFill flip="none" rotWithShape="1">
                <a:gsLst>
                  <a:gs pos="23000">
                    <a:srgbClr val="002060"/>
                  </a:gs>
                  <a:gs pos="94000">
                    <a:srgbClr val="0070C0"/>
                  </a:gs>
                </a:gsLst>
                <a:lin ang="16200000" scaled="1"/>
                <a:tileRect/>
              </a:gradFill>
              <a:ln w="6350">
                <a:noFill/>
              </a:ln>
              <a:scene3d>
                <a:camera prst="orthographicFront"/>
                <a:lightRig rig="soft" dir="t"/>
              </a:scene3d>
              <a:sp3d prstMaterial="plastic">
                <a:bevelT w="25400" h="25400"/>
                <a:bevelB w="0" h="0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b="1" spc="-120"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25670" name="그룹 84"/>
            <p:cNvGrpSpPr>
              <a:grpSpLocks/>
            </p:cNvGrpSpPr>
            <p:nvPr/>
          </p:nvGrpSpPr>
          <p:grpSpPr bwMode="auto">
            <a:xfrm>
              <a:off x="4953000" y="2385335"/>
              <a:ext cx="4290890" cy="2566970"/>
              <a:chOff x="311817" y="2427642"/>
              <a:chExt cx="4290890" cy="2566970"/>
            </a:xfrm>
          </p:grpSpPr>
          <p:pic>
            <p:nvPicPr>
              <p:cNvPr id="25694" name="그림 100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3" t="79" r="80086" b="80661"/>
              <a:stretch>
                <a:fillRect/>
              </a:stretch>
            </p:blipFill>
            <p:spPr bwMode="auto">
              <a:xfrm>
                <a:off x="427990" y="2516828"/>
                <a:ext cx="720302" cy="571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2" name="AutoShape 161"/>
              <p:cNvSpPr>
                <a:spLocks noChangeArrowheads="1"/>
              </p:cNvSpPr>
              <p:nvPr/>
            </p:nvSpPr>
            <p:spPr bwMode="auto">
              <a:xfrm>
                <a:off x="580873" y="3142913"/>
                <a:ext cx="414537" cy="138499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innerShdw blurRad="25400" dist="12700" dir="18900000">
                  <a:prstClr val="black">
                    <a:alpha val="31000"/>
                  </a:prstClr>
                </a:innerShdw>
              </a:effectLst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indent="-180975" algn="ctr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lang="en-US" altLang="ko-KR" sz="900" b="1" spc="-120" dirty="0">
                    <a:solidFill>
                      <a:srgbClr val="0070C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LTE drone</a:t>
                </a:r>
                <a:endParaRPr lang="ko-KR" altLang="en-US" sz="900" b="1" spc="-120" dirty="0">
                  <a:solidFill>
                    <a:srgbClr val="0070C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33" name="AutoShape 161"/>
              <p:cNvSpPr>
                <a:spLocks noChangeArrowheads="1"/>
              </p:cNvSpPr>
              <p:nvPr/>
            </p:nvSpPr>
            <p:spPr bwMode="auto">
              <a:xfrm>
                <a:off x="311817" y="3435267"/>
                <a:ext cx="762701" cy="32316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innerShdw blurRad="25400" dist="12700" dir="18900000">
                  <a:prstClr val="black">
                    <a:alpha val="31000"/>
                  </a:prstClr>
                </a:innerShdw>
              </a:effectLst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indent="-180975" algn="r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kumimoji="1" lang="en-US" altLang="ko-KR" sz="700" b="1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Command the manual flight</a:t>
                </a:r>
                <a:br>
                  <a:rPr kumimoji="1" lang="en-US" altLang="ko-KR" sz="700" b="1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</a:br>
                <a:r>
                  <a:rPr kumimoji="1" lang="en-US" altLang="ko-KR" sz="700" b="1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(in emergency)</a:t>
                </a:r>
                <a:endParaRPr kumimoji="1" lang="ko-KR" altLang="en-US" sz="700" b="1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34" name="AutoShape 161"/>
              <p:cNvSpPr>
                <a:spLocks noChangeArrowheads="1"/>
              </p:cNvSpPr>
              <p:nvPr/>
            </p:nvSpPr>
            <p:spPr bwMode="auto">
              <a:xfrm>
                <a:off x="513810" y="4615021"/>
                <a:ext cx="836768" cy="379591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innerShdw blurRad="25400" dist="12700" dir="18900000">
                  <a:prstClr val="black">
                    <a:alpha val="31000"/>
                  </a:prstClr>
                </a:innerShdw>
              </a:effectLst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indent="-180975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lang="en-US" altLang="ko-KR" sz="900" b="1" spc="-50" dirty="0">
                    <a:solidFill>
                      <a:srgbClr val="0070C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Safety Pilot</a:t>
                </a:r>
                <a:r>
                  <a:rPr kumimoji="1" lang="en-US" altLang="ko-KR" sz="900" b="1" kern="0" spc="-5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/>
                </a:r>
                <a:br>
                  <a:rPr kumimoji="1" lang="en-US" altLang="ko-KR" sz="900" b="1" kern="0" spc="-5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</a:br>
                <a:r>
                  <a:rPr kumimoji="1" lang="en-US" altLang="ko-KR" sz="700" b="1" kern="0" spc="-5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(Battery exchange </a:t>
                </a:r>
              </a:p>
              <a:p>
                <a:pPr indent="-180975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kumimoji="1" lang="en-US" altLang="ko-KR" sz="700" b="1" kern="0" spc="-5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and servicing the aircraft)</a:t>
                </a:r>
                <a:endParaRPr kumimoji="1" lang="ko-KR" altLang="en-US" sz="700" b="1" kern="0" spc="-5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35" name="AutoShape 161"/>
              <p:cNvSpPr>
                <a:spLocks noChangeArrowheads="1"/>
              </p:cNvSpPr>
              <p:nvPr/>
            </p:nvSpPr>
            <p:spPr bwMode="auto">
              <a:xfrm>
                <a:off x="1692976" y="3319232"/>
                <a:ext cx="0" cy="12366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innerShdw blurRad="25400" dist="12700" dir="18900000">
                  <a:prstClr val="black">
                    <a:alpha val="31000"/>
                  </a:prstClr>
                </a:innerShdw>
              </a:effectLst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indent="-180975" algn="ctr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endParaRPr kumimoji="1" lang="ko-KR" altLang="en-US" sz="800" b="1" kern="0" spc="-12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36" name="AutoShape 161"/>
              <p:cNvSpPr>
                <a:spLocks noChangeArrowheads="1"/>
              </p:cNvSpPr>
              <p:nvPr/>
            </p:nvSpPr>
            <p:spPr bwMode="auto">
              <a:xfrm>
                <a:off x="3567625" y="3248980"/>
                <a:ext cx="250068" cy="107722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innerShdw blurRad="25400" dist="12700" dir="18900000">
                  <a:prstClr val="black">
                    <a:alpha val="31000"/>
                  </a:prstClr>
                </a:innerShdw>
              </a:effectLst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indent="-180975" algn="ctr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kumimoji="1" lang="en-US" altLang="ko-KR" sz="700" b="1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Image</a:t>
                </a:r>
                <a:endParaRPr kumimoji="1" lang="ko-KR" altLang="en-US" sz="700" b="1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37" name="AutoShape 161"/>
              <p:cNvSpPr>
                <a:spLocks noChangeArrowheads="1"/>
              </p:cNvSpPr>
              <p:nvPr/>
            </p:nvSpPr>
            <p:spPr bwMode="auto">
              <a:xfrm>
                <a:off x="2443024" y="2996952"/>
                <a:ext cx="724557" cy="271869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innerShdw blurRad="25400" dist="12700" dir="18900000">
                  <a:prstClr val="black">
                    <a:alpha val="31000"/>
                  </a:prstClr>
                </a:innerShdw>
              </a:effectLst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indent="-180975" algn="ctr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lang="en-US" altLang="ko-KR" sz="900" b="1" dirty="0">
                    <a:solidFill>
                      <a:srgbClr val="0070C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Control server</a:t>
                </a:r>
              </a:p>
              <a:p>
                <a:pPr indent="-180975" algn="ctr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kumimoji="1" lang="en-US" altLang="ko-KR" sz="700" b="1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(</a:t>
                </a:r>
                <a:r>
                  <a:rPr kumimoji="1" lang="en-US" altLang="ko-KR" sz="700" b="1" kern="0" dirty="0" err="1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Busan</a:t>
                </a:r>
                <a:r>
                  <a:rPr kumimoji="1" lang="en-US" altLang="ko-KR" sz="700" b="1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 Univ.)</a:t>
                </a:r>
                <a:endParaRPr kumimoji="1" lang="ko-KR" altLang="en-US" sz="700" b="1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38" name="AutoShape 161"/>
              <p:cNvSpPr>
                <a:spLocks noChangeArrowheads="1"/>
              </p:cNvSpPr>
              <p:nvPr/>
            </p:nvSpPr>
            <p:spPr bwMode="auto">
              <a:xfrm>
                <a:off x="1201813" y="2497778"/>
                <a:ext cx="1162232" cy="123111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innerShdw blurRad="25400" dist="12700" dir="18900000">
                  <a:prstClr val="black">
                    <a:alpha val="31000"/>
                  </a:prstClr>
                </a:innerShdw>
              </a:effectLst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indent="-180975" algn="ctr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kumimoji="1" lang="en-US" altLang="ko-KR" sz="800" kern="0" spc="-10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Information and image on aircraft</a:t>
                </a:r>
                <a:endParaRPr kumimoji="1" lang="ko-KR" altLang="en-US" sz="800" kern="0" spc="-1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39" name="AutoShape 161"/>
              <p:cNvSpPr>
                <a:spLocks noChangeArrowheads="1"/>
              </p:cNvSpPr>
              <p:nvPr/>
            </p:nvSpPr>
            <p:spPr bwMode="auto">
              <a:xfrm>
                <a:off x="1300903" y="2924736"/>
                <a:ext cx="1001876" cy="123111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innerShdw blurRad="25400" dist="12700" dir="18900000">
                  <a:prstClr val="black">
                    <a:alpha val="31000"/>
                  </a:prstClr>
                </a:innerShdw>
              </a:effectLst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indent="-180975" algn="ctr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kumimoji="1" lang="en-US" altLang="ko-KR" sz="800" kern="0" spc="-5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Command aircraft control</a:t>
                </a:r>
                <a:endParaRPr kumimoji="1" lang="ko-KR" altLang="en-US" sz="800" kern="0" spc="-5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40" name="AutoShape 161"/>
              <p:cNvSpPr>
                <a:spLocks noChangeArrowheads="1"/>
              </p:cNvSpPr>
              <p:nvPr/>
            </p:nvSpPr>
            <p:spPr bwMode="auto">
              <a:xfrm>
                <a:off x="1328180" y="2739327"/>
                <a:ext cx="861342" cy="107722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innerShdw blurRad="25400" dist="12700" dir="18900000">
                  <a:prstClr val="black">
                    <a:alpha val="31000"/>
                  </a:prstClr>
                </a:innerShdw>
              </a:effectLst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indent="-180975" algn="ctr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kumimoji="1" lang="en-US" altLang="ko-KR" sz="700" kern="0" spc="-7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Commercial</a:t>
                </a:r>
                <a:r>
                  <a:rPr kumimoji="1" lang="ko-KR" altLang="en-US" sz="700" kern="0" spc="-7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 </a:t>
                </a:r>
                <a:r>
                  <a:rPr kumimoji="1" lang="en-US" altLang="ko-KR" sz="700" kern="0" spc="-7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LTE network</a:t>
                </a:r>
                <a:endParaRPr kumimoji="1" lang="ko-KR" altLang="en-US" sz="700" kern="0" spc="-7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41" name="AutoShape 161"/>
              <p:cNvSpPr>
                <a:spLocks noChangeArrowheads="1"/>
              </p:cNvSpPr>
              <p:nvPr/>
            </p:nvSpPr>
            <p:spPr bwMode="auto">
              <a:xfrm>
                <a:off x="2001217" y="3410526"/>
                <a:ext cx="637194" cy="215444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innerShdw blurRad="25400" dist="12700" dir="18900000">
                  <a:prstClr val="black">
                    <a:alpha val="31000"/>
                  </a:prstClr>
                </a:innerShdw>
              </a:effectLst>
            </p:spPr>
            <p:txBody>
              <a:bodyPr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indent="-180975" algn="r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kumimoji="1" lang="en-US" altLang="ko-KR" sz="700" b="1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Information on aircraft status</a:t>
                </a:r>
                <a:endParaRPr kumimoji="1" lang="ko-KR" altLang="en-US" sz="700" b="1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42" name="AutoShape 161"/>
              <p:cNvSpPr>
                <a:spLocks noChangeArrowheads="1"/>
              </p:cNvSpPr>
              <p:nvPr/>
            </p:nvSpPr>
            <p:spPr bwMode="auto">
              <a:xfrm>
                <a:off x="3000904" y="3410526"/>
                <a:ext cx="452047" cy="348813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innerShdw blurRad="25400" dist="12700" dir="18900000">
                  <a:prstClr val="black">
                    <a:alpha val="31000"/>
                  </a:prstClr>
                </a:innerShdw>
              </a:effectLst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indent="-180975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kumimoji="1" lang="en-US" altLang="ko-KR" sz="700" b="1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Command </a:t>
                </a:r>
              </a:p>
              <a:p>
                <a:pPr indent="-180975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kumimoji="1" lang="en-US" altLang="ko-KR" sz="700" b="1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the aircraft </a:t>
                </a:r>
                <a:br>
                  <a:rPr kumimoji="1" lang="en-US" altLang="ko-KR" sz="700" b="1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</a:br>
                <a:r>
                  <a:rPr kumimoji="1" lang="en-US" altLang="ko-KR" sz="700" b="1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control</a:t>
                </a:r>
                <a:endParaRPr kumimoji="1" lang="ko-KR" altLang="en-US" sz="700" b="1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43" name="AutoShape 161"/>
              <p:cNvSpPr>
                <a:spLocks noChangeArrowheads="1"/>
              </p:cNvSpPr>
              <p:nvPr/>
            </p:nvSpPr>
            <p:spPr bwMode="auto">
              <a:xfrm rot="5400000">
                <a:off x="2539511" y="3534073"/>
                <a:ext cx="543418" cy="107722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innerShdw blurRad="25400" dist="12700" dir="18900000">
                  <a:prstClr val="black">
                    <a:alpha val="31000"/>
                  </a:prstClr>
                </a:innerShdw>
              </a:effectLst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indent="-180975" algn="ctr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kumimoji="1" lang="en-US" altLang="ko-KR" sz="700" b="1" kern="0" spc="-5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Internet </a:t>
                </a:r>
                <a:r>
                  <a:rPr kumimoji="1" lang="en-US" altLang="ko-KR" sz="700" b="1" kern="0" spc="-50" dirty="0" err="1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srgbClr val="0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network</a:t>
                </a:r>
                <a:endParaRPr kumimoji="1" lang="ko-KR" altLang="en-US" sz="700" b="1" kern="0" spc="-5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44" name="AutoShape 161"/>
              <p:cNvSpPr>
                <a:spLocks noChangeArrowheads="1"/>
              </p:cNvSpPr>
              <p:nvPr/>
            </p:nvSpPr>
            <p:spPr bwMode="auto">
              <a:xfrm>
                <a:off x="4021617" y="4340508"/>
                <a:ext cx="501740" cy="138499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innerShdw blurRad="25400" dist="12700" dir="18900000">
                  <a:prstClr val="black">
                    <a:alpha val="31000"/>
                  </a:prstClr>
                </a:innerShdw>
              </a:effectLst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indent="-180975" algn="ctr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lang="en-US" altLang="ko-KR" sz="900" b="1" dirty="0">
                    <a:solidFill>
                      <a:srgbClr val="0070C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Client PC</a:t>
                </a:r>
                <a:endParaRPr lang="ko-KR" altLang="en-US" sz="900" b="1" dirty="0">
                  <a:solidFill>
                    <a:srgbClr val="0070C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45" name="AutoShape 161"/>
              <p:cNvSpPr>
                <a:spLocks noChangeArrowheads="1"/>
              </p:cNvSpPr>
              <p:nvPr/>
            </p:nvSpPr>
            <p:spPr bwMode="auto">
              <a:xfrm>
                <a:off x="2173722" y="4684271"/>
                <a:ext cx="1263166" cy="138499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innerShdw blurRad="25400" dist="12700" dir="18900000">
                  <a:prstClr val="black">
                    <a:alpha val="31000"/>
                  </a:prstClr>
                </a:innerShdw>
              </a:effectLst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indent="-180975" algn="ctr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lang="en-US" altLang="ko-KR" sz="900" b="1" dirty="0">
                    <a:solidFill>
                      <a:srgbClr val="0070C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Central control computer</a:t>
                </a:r>
                <a:endParaRPr lang="ko-KR" altLang="en-US" sz="900" b="1" dirty="0">
                  <a:solidFill>
                    <a:srgbClr val="0070C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pic>
            <p:nvPicPr>
              <p:cNvPr id="25709" name="그림 11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3" t="44794" r="82141" b="30692"/>
              <a:stretch>
                <a:fillRect/>
              </a:stretch>
            </p:blipFill>
            <p:spPr bwMode="auto">
              <a:xfrm>
                <a:off x="510064" y="3895299"/>
                <a:ext cx="556155" cy="719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10" name="그림 118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44" t="79" r="32732" b="80661"/>
              <a:stretch>
                <a:fillRect/>
              </a:stretch>
            </p:blipFill>
            <p:spPr bwMode="auto">
              <a:xfrm>
                <a:off x="2374737" y="2427642"/>
                <a:ext cx="861125" cy="571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11" name="그림 119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58" t="44662" r="29610" b="29669"/>
              <a:stretch>
                <a:fillRect/>
              </a:stretch>
            </p:blipFill>
            <p:spPr bwMode="auto">
              <a:xfrm>
                <a:off x="2277785" y="3895725"/>
                <a:ext cx="1055030" cy="72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12" name="그림 120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841" t="39160" r="7561" b="43665"/>
              <a:stretch>
                <a:fillRect/>
              </a:stretch>
            </p:blipFill>
            <p:spPr bwMode="auto">
              <a:xfrm>
                <a:off x="3927444" y="3825044"/>
                <a:ext cx="579882" cy="468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13" name="그림 121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841" t="18069" r="7561" b="66582"/>
              <a:stretch>
                <a:fillRect/>
              </a:stretch>
            </p:blipFill>
            <p:spPr bwMode="auto">
              <a:xfrm>
                <a:off x="3964388" y="3147143"/>
                <a:ext cx="533400" cy="455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714" name="그룹 122"/>
              <p:cNvGrpSpPr>
                <a:grpSpLocks/>
              </p:cNvGrpSpPr>
              <p:nvPr/>
            </p:nvGrpSpPr>
            <p:grpSpPr bwMode="auto">
              <a:xfrm>
                <a:off x="3927444" y="2516828"/>
                <a:ext cx="648642" cy="393294"/>
                <a:chOff x="3932882" y="2511802"/>
                <a:chExt cx="648642" cy="393294"/>
              </a:xfrm>
            </p:grpSpPr>
            <p:pic>
              <p:nvPicPr>
                <p:cNvPr id="25728" name="그림 136"/>
                <p:cNvPicPr>
                  <a:picLocks noChangeAspect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276" t="2667" r="8731" b="84082"/>
                <a:stretch>
                  <a:fillRect/>
                </a:stretch>
              </p:blipFill>
              <p:spPr bwMode="auto">
                <a:xfrm>
                  <a:off x="3932882" y="2511802"/>
                  <a:ext cx="505594" cy="393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6" name="제목 1"/>
                <p:cNvSpPr txBox="1">
                  <a:spLocks/>
                </p:cNvSpPr>
                <p:nvPr/>
              </p:nvSpPr>
              <p:spPr>
                <a:xfrm>
                  <a:off x="4214414" y="2807351"/>
                  <a:ext cx="366774" cy="78380"/>
                </a:xfrm>
                <a:prstGeom prst="roundRect">
                  <a:avLst>
                    <a:gd name="adj" fmla="val 2152"/>
                  </a:avLst>
                </a:prstGeom>
                <a:solidFill>
                  <a:schemeClr val="bg1"/>
                </a:solidFill>
                <a:ln w="12700">
                  <a:noFill/>
                  <a:prstDash val="sysDot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8000" tIns="18000" rIns="18000" bIns="18000" anchor="ctr"/>
                <a:lstStyle>
                  <a:defPPr>
                    <a:defRPr lang="ko-KR"/>
                  </a:defPPr>
                  <a:lvl1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맑은 고딕" pitchFamily="50" charset="-127"/>
                      <a:ea typeface="맑은 고딕" pitchFamily="50" charset="-127"/>
                    </a:defRPr>
                  </a:lvl2pPr>
                  <a:lvl3pPr marL="0" lvl="2" indent="-101600" algn="ctr" defTabSz="956371" fontAlgn="base" latinLnBrk="0">
                    <a:lnSpc>
                      <a:spcPts val="14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prstClr val="black">
                        <a:lumMod val="65000"/>
                        <a:lumOff val="35000"/>
                      </a:prstClr>
                    </a:buClr>
                    <a:buSzPct val="140000"/>
                    <a:defRPr sz="1200" b="1" spc="-5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맑은 고딕" pitchFamily="50" charset="-127"/>
                      <a:ea typeface="맑은 고딕" pitchFamily="50" charset="-127"/>
                    </a:defRPr>
                  </a:lvl3pPr>
                  <a:lvl4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맑은 고딕" pitchFamily="50" charset="-127"/>
                      <a:ea typeface="맑은 고딕" pitchFamily="50" charset="-127"/>
                    </a:defRPr>
                  </a:lvl4pPr>
                  <a:lvl5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맑은 고딕" pitchFamily="50" charset="-127"/>
                      <a:ea typeface="맑은 고딕" pitchFamily="50" charset="-127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맑은 고딕" pitchFamily="50" charset="-127"/>
                      <a:ea typeface="맑은 고딕" pitchFamily="50" charset="-127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맑은 고딕" pitchFamily="50" charset="-127"/>
                      <a:ea typeface="맑은 고딕" pitchFamily="50" charset="-127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맑은 고딕" pitchFamily="50" charset="-127"/>
                      <a:ea typeface="맑은 고딕" pitchFamily="50" charset="-127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맑은 고딕" pitchFamily="50" charset="-127"/>
                      <a:ea typeface="맑은 고딕" pitchFamily="50" charset="-127"/>
                    </a:defRPr>
                  </a:lvl9pPr>
                </a:lstStyle>
                <a:p>
                  <a:pPr lvl="2">
                    <a:defRPr/>
                  </a:pPr>
                  <a:endParaRPr lang="en-US" altLang="ko-KR" spc="-120" dirty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</p:grpSp>
          <p:cxnSp>
            <p:nvCxnSpPr>
              <p:cNvPr id="252" name="직선 화살표 연결선 123"/>
              <p:cNvCxnSpPr>
                <a:endCxn id="232" idx="2"/>
              </p:cNvCxnSpPr>
              <p:nvPr/>
            </p:nvCxnSpPr>
            <p:spPr>
              <a:xfrm flipV="1">
                <a:off x="788038" y="3280913"/>
                <a:ext cx="0" cy="614844"/>
              </a:xfrm>
              <a:prstGeom prst="straightConnector1">
                <a:avLst/>
              </a:prstGeom>
              <a:noFill/>
              <a:ln w="2540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/>
                <a:tailEnd type="triangle" w="med" len="med"/>
              </a:ln>
            </p:spPr>
          </p:cxnSp>
          <p:grpSp>
            <p:nvGrpSpPr>
              <p:cNvPr id="25716" name="그룹 124"/>
              <p:cNvGrpSpPr>
                <a:grpSpLocks/>
              </p:cNvGrpSpPr>
              <p:nvPr/>
            </p:nvGrpSpPr>
            <p:grpSpPr bwMode="auto">
              <a:xfrm>
                <a:off x="1199338" y="2666428"/>
                <a:ext cx="1204998" cy="213360"/>
                <a:chOff x="1148292" y="2658808"/>
                <a:chExt cx="1204998" cy="213360"/>
              </a:xfrm>
            </p:grpSpPr>
            <p:cxnSp>
              <p:nvCxnSpPr>
                <p:cNvPr id="263" name="직선 화살표 연결선 134"/>
                <p:cNvCxnSpPr/>
                <p:nvPr/>
              </p:nvCxnSpPr>
              <p:spPr>
                <a:xfrm>
                  <a:off x="1148328" y="2658448"/>
                  <a:ext cx="1204870" cy="0"/>
                </a:xfrm>
                <a:prstGeom prst="straightConnector1">
                  <a:avLst/>
                </a:prstGeom>
                <a:noFill/>
                <a:ln w="2540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/>
                  <a:tailEnd type="triangle" w="med" len="med"/>
                </a:ln>
              </p:spPr>
            </p:cxnSp>
            <p:cxnSp>
              <p:nvCxnSpPr>
                <p:cNvPr id="264" name="직선 화살표 연결선 135"/>
                <p:cNvCxnSpPr/>
                <p:nvPr/>
              </p:nvCxnSpPr>
              <p:spPr>
                <a:xfrm flipH="1">
                  <a:off x="1148328" y="2872686"/>
                  <a:ext cx="1204870" cy="0"/>
                </a:xfrm>
                <a:prstGeom prst="straightConnector1">
                  <a:avLst/>
                </a:prstGeom>
                <a:noFill/>
                <a:ln w="2540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/>
                  <a:tailEnd type="triangle" w="med" len="med"/>
                </a:ln>
              </p:spPr>
            </p:cxnSp>
          </p:grpSp>
          <p:cxnSp>
            <p:nvCxnSpPr>
              <p:cNvPr id="254" name="직선 화살표 연결선 125"/>
              <p:cNvCxnSpPr/>
              <p:nvPr/>
            </p:nvCxnSpPr>
            <p:spPr>
              <a:xfrm>
                <a:off x="3235483" y="2713097"/>
                <a:ext cx="692414" cy="0"/>
              </a:xfrm>
              <a:prstGeom prst="straightConnector1">
                <a:avLst/>
              </a:prstGeom>
              <a:noFill/>
              <a:ln w="2540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/>
                <a:tailEnd type="triangle" w="med" len="med"/>
              </a:ln>
            </p:spPr>
          </p:cxnSp>
          <p:cxnSp>
            <p:nvCxnSpPr>
              <p:cNvPr id="255" name="직선 화살표 연결선 126"/>
              <p:cNvCxnSpPr/>
              <p:nvPr/>
            </p:nvCxnSpPr>
            <p:spPr>
              <a:xfrm>
                <a:off x="3235483" y="2713097"/>
                <a:ext cx="730120" cy="661872"/>
              </a:xfrm>
              <a:prstGeom prst="straightConnector1">
                <a:avLst/>
              </a:prstGeom>
              <a:noFill/>
              <a:ln w="2540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/>
                <a:tailEnd type="triangle" w="med" len="med"/>
              </a:ln>
            </p:spPr>
          </p:cxnSp>
          <p:cxnSp>
            <p:nvCxnSpPr>
              <p:cNvPr id="256" name="직선 화살표 연결선 127"/>
              <p:cNvCxnSpPr/>
              <p:nvPr/>
            </p:nvCxnSpPr>
            <p:spPr>
              <a:xfrm>
                <a:off x="3235483" y="2713097"/>
                <a:ext cx="692414" cy="1346386"/>
              </a:xfrm>
              <a:prstGeom prst="straightConnector1">
                <a:avLst/>
              </a:prstGeom>
              <a:noFill/>
              <a:ln w="2540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/>
                <a:tailEnd type="triangle" w="med" len="med"/>
              </a:ln>
            </p:spPr>
          </p:cxnSp>
          <p:grpSp>
            <p:nvGrpSpPr>
              <p:cNvPr id="25720" name="그룹 128"/>
              <p:cNvGrpSpPr>
                <a:grpSpLocks/>
              </p:cNvGrpSpPr>
              <p:nvPr/>
            </p:nvGrpSpPr>
            <p:grpSpPr bwMode="auto">
              <a:xfrm rot="16200000" flipV="1">
                <a:off x="2525403" y="3427846"/>
                <a:ext cx="571626" cy="320177"/>
                <a:chOff x="1148292" y="2658808"/>
                <a:chExt cx="1204998" cy="213360"/>
              </a:xfrm>
            </p:grpSpPr>
            <p:cxnSp>
              <p:nvCxnSpPr>
                <p:cNvPr id="261" name="직선 화살표 연결선 132"/>
                <p:cNvCxnSpPr/>
                <p:nvPr/>
              </p:nvCxnSpPr>
              <p:spPr>
                <a:xfrm>
                  <a:off x="1149627" y="2658649"/>
                  <a:ext cx="1204311" cy="0"/>
                </a:xfrm>
                <a:prstGeom prst="straightConnector1">
                  <a:avLst/>
                </a:prstGeom>
                <a:noFill/>
                <a:ln w="2540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/>
                  <a:tailEnd type="triangle" w="med" len="med"/>
                </a:ln>
              </p:spPr>
            </p:cxnSp>
            <p:cxnSp>
              <p:nvCxnSpPr>
                <p:cNvPr id="262" name="직선 화살표 연결선 133"/>
                <p:cNvCxnSpPr/>
                <p:nvPr/>
              </p:nvCxnSpPr>
              <p:spPr>
                <a:xfrm flipH="1">
                  <a:off x="1149627" y="2872223"/>
                  <a:ext cx="1204311" cy="0"/>
                </a:xfrm>
                <a:prstGeom prst="straightConnector1">
                  <a:avLst/>
                </a:prstGeom>
                <a:noFill/>
                <a:ln w="2540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/>
                  <a:tailEnd type="triangle" w="med" len="med"/>
                </a:ln>
              </p:spPr>
            </p:cxnSp>
          </p:grpSp>
          <p:sp>
            <p:nvSpPr>
              <p:cNvPr id="258" name="AutoShape 161"/>
              <p:cNvSpPr>
                <a:spLocks noChangeArrowheads="1"/>
              </p:cNvSpPr>
              <p:nvPr/>
            </p:nvSpPr>
            <p:spPr bwMode="auto">
              <a:xfrm>
                <a:off x="3942270" y="2924944"/>
                <a:ext cx="660437" cy="138499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innerShdw blurRad="25400" dist="12700" dir="18900000">
                  <a:prstClr val="black">
                    <a:alpha val="31000"/>
                  </a:prstClr>
                </a:innerShdw>
              </a:effectLst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indent="-180975" algn="ctr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lang="en-US" altLang="ko-KR" sz="900" b="1" dirty="0">
                    <a:solidFill>
                      <a:srgbClr val="0070C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Smart phone</a:t>
                </a:r>
                <a:endParaRPr lang="ko-KR" altLang="en-US" sz="900" b="1" dirty="0">
                  <a:solidFill>
                    <a:srgbClr val="0070C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59" name="AutoShape 161"/>
              <p:cNvSpPr>
                <a:spLocks noChangeArrowheads="1"/>
              </p:cNvSpPr>
              <p:nvPr/>
            </p:nvSpPr>
            <p:spPr bwMode="auto">
              <a:xfrm>
                <a:off x="4008792" y="3578533"/>
                <a:ext cx="527388" cy="138499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>
                <a:innerShdw blurRad="25400" dist="12700" dir="18900000">
                  <a:prstClr val="black">
                    <a:alpha val="31000"/>
                  </a:prstClr>
                </a:innerShdw>
              </a:effectLst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indent="-180975" algn="ctr">
                  <a:spcAft>
                    <a:spcPts val="24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lang="en-US" altLang="ko-KR" sz="900" b="1" dirty="0">
                    <a:solidFill>
                      <a:srgbClr val="0070C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Tablet PC</a:t>
                </a:r>
                <a:endParaRPr lang="ko-KR" altLang="en-US" sz="900" b="1" dirty="0">
                  <a:solidFill>
                    <a:srgbClr val="0070C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260" name="직선 화살표 연결선 131"/>
              <p:cNvCxnSpPr/>
              <p:nvPr/>
            </p:nvCxnSpPr>
            <p:spPr>
              <a:xfrm flipH="1">
                <a:off x="1110251" y="2991780"/>
                <a:ext cx="1328270" cy="902236"/>
              </a:xfrm>
              <a:prstGeom prst="straightConnector1">
                <a:avLst/>
              </a:prstGeom>
              <a:noFill/>
              <a:ln w="2540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/>
                <a:tailEnd type="triangle" w="med" len="med"/>
              </a:ln>
            </p:spPr>
          </p:cxnSp>
        </p:grpSp>
        <p:grpSp>
          <p:nvGrpSpPr>
            <p:cNvPr id="25671" name="그룹 85"/>
            <p:cNvGrpSpPr>
              <a:grpSpLocks/>
            </p:cNvGrpSpPr>
            <p:nvPr/>
          </p:nvGrpSpPr>
          <p:grpSpPr bwMode="auto">
            <a:xfrm>
              <a:off x="5009168" y="4985079"/>
              <a:ext cx="4190400" cy="522000"/>
              <a:chOff x="478738" y="5431896"/>
              <a:chExt cx="4190400" cy="522000"/>
            </a:xfrm>
          </p:grpSpPr>
          <p:sp>
            <p:nvSpPr>
              <p:cNvPr id="224" name="Rectangle 78"/>
              <p:cNvSpPr>
                <a:spLocks noChangeArrowheads="1"/>
              </p:cNvSpPr>
              <p:nvPr/>
            </p:nvSpPr>
            <p:spPr bwMode="auto">
              <a:xfrm>
                <a:off x="478887" y="5432416"/>
                <a:ext cx="4190477" cy="5207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38100" dir="48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algn="ctr">
                  <a:defRPr/>
                </a:pPr>
                <a:endParaRPr lang="en-US" altLang="ko-KR" sz="1000" b="1" spc="-120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/>
                </a:endParaRPr>
              </a:p>
            </p:txBody>
          </p:sp>
          <p:grpSp>
            <p:nvGrpSpPr>
              <p:cNvPr id="25688" name="그룹 94"/>
              <p:cNvGrpSpPr>
                <a:grpSpLocks/>
              </p:cNvGrpSpPr>
              <p:nvPr/>
            </p:nvGrpSpPr>
            <p:grpSpPr bwMode="auto">
              <a:xfrm>
                <a:off x="583814" y="5451615"/>
                <a:ext cx="3962306" cy="482562"/>
                <a:chOff x="569695" y="5015074"/>
                <a:chExt cx="3962306" cy="482562"/>
              </a:xfrm>
            </p:grpSpPr>
            <p:pic>
              <p:nvPicPr>
                <p:cNvPr id="25689" name="그림 95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9687" y="5122615"/>
                  <a:ext cx="546888" cy="267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690" name="그림 96"/>
                <p:cNvPicPr>
                  <a:picLocks noChangeAspect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6457" y="5034399"/>
                  <a:ext cx="800104" cy="443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691" name="그림 97"/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74" t="5051" r="2574" b="4004"/>
                <a:stretch>
                  <a:fillRect/>
                </a:stretch>
              </p:blipFill>
              <p:spPr bwMode="auto">
                <a:xfrm>
                  <a:off x="3069701" y="5051346"/>
                  <a:ext cx="694896" cy="4100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692" name="그림 98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7723" y="5015074"/>
                  <a:ext cx="584278" cy="4825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693" name="그림 99"/>
                <p:cNvPicPr>
                  <a:picLocks noChangeAspect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259" t="13754" r="11259" b="13754"/>
                <a:stretch>
                  <a:fillRect/>
                </a:stretch>
              </p:blipFill>
              <p:spPr bwMode="auto">
                <a:xfrm>
                  <a:off x="569695" y="5042993"/>
                  <a:ext cx="603636" cy="426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13" name="Rectangle 78"/>
            <p:cNvSpPr>
              <a:spLocks noChangeArrowheads="1"/>
            </p:cNvSpPr>
            <p:nvPr/>
          </p:nvSpPr>
          <p:spPr bwMode="auto">
            <a:xfrm>
              <a:off x="5114244" y="5647253"/>
              <a:ext cx="1977796" cy="58652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>
                <a:defRPr/>
              </a:pPr>
              <a:endParaRPr lang="en-US" altLang="ko-KR" sz="1000" b="1" spc="-12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/>
              </a:endParaRPr>
            </a:p>
          </p:txBody>
        </p:sp>
        <p:sp>
          <p:nvSpPr>
            <p:cNvPr id="214" name="모서리가 둥근 직사각형 87"/>
            <p:cNvSpPr/>
            <p:nvPr/>
          </p:nvSpPr>
          <p:spPr bwMode="auto">
            <a:xfrm>
              <a:off x="5093297" y="5917445"/>
              <a:ext cx="1496232" cy="470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>
                <a:defRPr/>
              </a:pPr>
              <a:endParaRPr lang="ko-KR" altLang="en-US" sz="1000" b="1" spc="-12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15" name="Rectangle 78"/>
            <p:cNvSpPr>
              <a:spLocks noChangeArrowheads="1"/>
            </p:cNvSpPr>
            <p:nvPr/>
          </p:nvSpPr>
          <p:spPr bwMode="auto">
            <a:xfrm>
              <a:off x="7209585" y="5647253"/>
              <a:ext cx="1938924" cy="58652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>
                <a:defRPr/>
              </a:pPr>
              <a:endParaRPr lang="en-US" altLang="ko-KR" sz="1000" b="1" spc="-12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/>
              </a:endParaRPr>
            </a:p>
          </p:txBody>
        </p:sp>
        <p:sp>
          <p:nvSpPr>
            <p:cNvPr id="216" name="모서리가 둥근 직사각형 89"/>
            <p:cNvSpPr/>
            <p:nvPr/>
          </p:nvSpPr>
          <p:spPr bwMode="auto">
            <a:xfrm>
              <a:off x="7741268" y="5917445"/>
              <a:ext cx="1494518" cy="470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>
                <a:defRPr/>
              </a:pPr>
              <a:endParaRPr lang="ko-KR" altLang="en-US" sz="1000" b="1" spc="-12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17" name="모서리가 둥근 직사각형 90"/>
            <p:cNvSpPr/>
            <p:nvPr/>
          </p:nvSpPr>
          <p:spPr bwMode="auto">
            <a:xfrm>
              <a:off x="6399287" y="5917445"/>
              <a:ext cx="1496232" cy="470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>
                <a:defRPr/>
              </a:pPr>
              <a:endParaRPr lang="ko-KR" altLang="en-US" sz="1000" b="1" spc="-12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18" name="Rectangle 13"/>
            <p:cNvSpPr>
              <a:spLocks noChangeArrowheads="1"/>
            </p:cNvSpPr>
            <p:nvPr/>
          </p:nvSpPr>
          <p:spPr bwMode="auto">
            <a:xfrm>
              <a:off x="7561481" y="5800386"/>
              <a:ext cx="1259744" cy="3124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marL="0" lvl="1" indent="-180975" algn="ctr">
                <a:lnSpc>
                  <a:spcPts val="1200"/>
                </a:lnSpc>
                <a:buClr>
                  <a:srgbClr val="3271AA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b="1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The national first unmanned </a:t>
              </a:r>
            </a:p>
            <a:p>
              <a:pPr marL="0" lvl="1" indent="-180975" algn="ctr">
                <a:lnSpc>
                  <a:spcPts val="1200"/>
                </a:lnSpc>
                <a:buClr>
                  <a:srgbClr val="3271AA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b="1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marine surveillance </a:t>
              </a:r>
              <a:r>
                <a:rPr lang="ko-KR" altLang="en-US" sz="900" b="1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 </a:t>
              </a:r>
              <a:endParaRPr lang="en-US" altLang="ko-KR" sz="9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 pitchFamily="2" charset="2"/>
              </a:endParaRPr>
            </a:p>
            <a:p>
              <a:pPr marL="0" lvl="1" indent="-180975" algn="ctr">
                <a:lnSpc>
                  <a:spcPts val="1200"/>
                </a:lnSpc>
                <a:buClr>
                  <a:srgbClr val="3271AA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b="1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/Implementation of control system</a:t>
              </a:r>
            </a:p>
          </p:txBody>
        </p:sp>
        <p:sp>
          <p:nvSpPr>
            <p:cNvPr id="219" name="Rectangle 13"/>
            <p:cNvSpPr>
              <a:spLocks noChangeArrowheads="1"/>
            </p:cNvSpPr>
            <p:nvPr/>
          </p:nvSpPr>
          <p:spPr bwMode="auto">
            <a:xfrm>
              <a:off x="5365236" y="5784312"/>
              <a:ext cx="1259745" cy="3124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marL="0" lvl="1" indent="-180975" algn="ctr">
                <a:lnSpc>
                  <a:spcPts val="1200"/>
                </a:lnSpc>
                <a:buClr>
                  <a:srgbClr val="3271AA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b="1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Application of auto pilot </a:t>
              </a:r>
            </a:p>
            <a:p>
              <a:pPr marL="0" lvl="1" indent="-180975" algn="ctr">
                <a:lnSpc>
                  <a:spcPts val="1200"/>
                </a:lnSpc>
                <a:buClr>
                  <a:srgbClr val="3271AA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b="1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control  with only </a:t>
              </a:r>
            </a:p>
            <a:p>
              <a:pPr marL="0" lvl="1" indent="-180975" algn="ctr">
                <a:lnSpc>
                  <a:spcPts val="1200"/>
                </a:lnSpc>
                <a:buClr>
                  <a:srgbClr val="3271AA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b="1" dirty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domestic technology</a:t>
              </a:r>
              <a:endParaRPr lang="ko-KR" altLang="en-US" sz="900" b="1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 pitchFamily="2" charset="2"/>
              </a:endParaRPr>
            </a:p>
          </p:txBody>
        </p:sp>
        <p:sp>
          <p:nvSpPr>
            <p:cNvPr id="25683" name="TextBox 148"/>
            <p:cNvSpPr txBox="1">
              <a:spLocks noChangeArrowheads="1"/>
            </p:cNvSpPr>
            <p:nvPr/>
          </p:nvSpPr>
          <p:spPr bwMode="auto">
            <a:xfrm>
              <a:off x="6028980" y="3319657"/>
              <a:ext cx="5441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800" b="1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image</a:t>
              </a:r>
              <a:endParaRPr lang="ko-KR" altLang="en-US" sz="800" b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21" name="AutoShape 161"/>
            <p:cNvSpPr>
              <a:spLocks noChangeArrowheads="1"/>
            </p:cNvSpPr>
            <p:nvPr/>
          </p:nvSpPr>
          <p:spPr bwMode="auto">
            <a:xfrm>
              <a:off x="8248522" y="2910643"/>
              <a:ext cx="250068" cy="107722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>
              <a:innerShdw blurRad="25400" dist="12700" dir="18900000">
                <a:prstClr val="black">
                  <a:alpha val="31000"/>
                </a:prstClr>
              </a:inn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indent="-180975" algn="ctr">
                <a:spcAft>
                  <a:spcPts val="240"/>
                </a:spcAft>
                <a:buClr>
                  <a:prstClr val="black"/>
                </a:buClr>
                <a:buSzPct val="80000"/>
                <a:defRPr/>
              </a:pPr>
              <a:r>
                <a:rPr kumimoji="1" lang="en-US" altLang="ko-KR" sz="700" b="1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Image</a:t>
              </a:r>
              <a:endParaRPr kumimoji="1" lang="ko-KR" altLang="en-US" sz="700" b="1" kern="0" dirty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22" name="AutoShape 161"/>
            <p:cNvSpPr>
              <a:spLocks noChangeArrowheads="1"/>
            </p:cNvSpPr>
            <p:nvPr/>
          </p:nvSpPr>
          <p:spPr bwMode="auto">
            <a:xfrm>
              <a:off x="8208808" y="2527991"/>
              <a:ext cx="250068" cy="107722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>
              <a:innerShdw blurRad="25400" dist="12700" dir="18900000">
                <a:prstClr val="black">
                  <a:alpha val="31000"/>
                </a:prstClr>
              </a:inn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/>
            <a:p>
              <a:pPr indent="-180975" algn="ctr">
                <a:spcAft>
                  <a:spcPts val="240"/>
                </a:spcAft>
                <a:buClr>
                  <a:prstClr val="black"/>
                </a:buClr>
                <a:buSzPct val="80000"/>
                <a:defRPr/>
              </a:pPr>
              <a:r>
                <a:rPr kumimoji="1" lang="en-US" altLang="ko-KR" sz="700" b="1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Image</a:t>
              </a:r>
              <a:endParaRPr kumimoji="1" lang="ko-KR" altLang="en-US" sz="700" b="1" kern="0" dirty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23" name="TextBox 151"/>
            <p:cNvSpPr txBox="1"/>
            <p:nvPr/>
          </p:nvSpPr>
          <p:spPr>
            <a:xfrm>
              <a:off x="1655622" y="4868289"/>
              <a:ext cx="601591" cy="2373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bevelT w="1270"/>
              </a:sp3d>
            </a:bodyPr>
            <a:lstStyle>
              <a:defPPr>
                <a:defRPr lang="ko-KR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kumimoji="1" sz="1300" spc="-70">
                  <a:latin typeface="Rix고딕 M" pitchFamily="18" charset="-127"/>
                  <a:ea typeface="Rix고딕 M" pitchFamily="18" charset="-127"/>
                </a:defRPr>
              </a:lvl1pPr>
              <a:lvl2pPr marL="0" lvl="1" algn="ctr" fontAlgn="base">
                <a:spcBef>
                  <a:spcPct val="0"/>
                </a:spcBef>
                <a:spcAft>
                  <a:spcPct val="0"/>
                </a:spcAft>
                <a:defRPr kumimoji="1" sz="700" spc="0">
                  <a:latin typeface="Rix고딕 M" pitchFamily="18" charset="-127"/>
                  <a:ea typeface="Rix고딕 M" pitchFamily="18" charset="-127"/>
                </a:defRPr>
              </a:lvl2pPr>
            </a:lstStyle>
            <a:p>
              <a:pPr>
                <a:defRPr/>
              </a:pPr>
              <a:r>
                <a:rPr lang="en-US" altLang="ko-KR" sz="800" b="1" spc="0" dirty="0" smtClean="0">
                  <a:solidFill>
                    <a:srgbClr val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Gateway</a:t>
              </a:r>
              <a:endParaRPr lang="ko-KR" altLang="en-US" sz="800" b="1" spc="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25605" name="ZoneTexte 150"/>
          <p:cNvSpPr txBox="1">
            <a:spLocks noChangeArrowheads="1"/>
          </p:cNvSpPr>
          <p:nvPr/>
        </p:nvSpPr>
        <p:spPr bwMode="auto">
          <a:xfrm>
            <a:off x="512763" y="6505575"/>
            <a:ext cx="852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00">
                <a:solidFill>
                  <a:srgbClr val="000000"/>
                </a:solidFill>
              </a:rPr>
              <a:t>Source: SKT</a:t>
            </a:r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25606" name="Footer Placeholder 2"/>
          <p:cNvSpPr txBox="1">
            <a:spLocks/>
          </p:cNvSpPr>
          <p:nvPr/>
        </p:nvSpPr>
        <p:spPr bwMode="auto">
          <a:xfrm>
            <a:off x="3924300" y="6453188"/>
            <a:ext cx="13208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© 2015 oneM2M</a:t>
            </a:r>
          </a:p>
        </p:txBody>
      </p:sp>
      <p:sp>
        <p:nvSpPr>
          <p:cNvPr id="256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>
                <a:solidFill>
                  <a:srgbClr val="898989"/>
                </a:solidFill>
              </a:rPr>
              <a:t>14</a:t>
            </a:r>
            <a:endParaRPr lang="en-GB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 &amp; CENELEC IoT initiatives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219256" cy="4824536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buClrTx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Response to EC Digital Single Market Package </a:t>
            </a:r>
            <a:endParaRPr lang="en-US" sz="2000" b="1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en-GB" sz="1900" dirty="0">
                <a:solidFill>
                  <a:prstClr val="black"/>
                </a:solidFill>
                <a:latin typeface="Calibri" panose="020F0502020204030204"/>
              </a:rPr>
              <a:t>EC Communication ICT Standardisation Priorities for the Digital Single Market’ (COM(2016) 176 final</a:t>
            </a:r>
            <a:r>
              <a:rPr lang="en-GB" sz="1900" dirty="0" smtClean="0">
                <a:solidFill>
                  <a:prstClr val="black"/>
                </a:solidFill>
                <a:latin typeface="Calibri" panose="020F0502020204030204"/>
              </a:rPr>
              <a:t>) - </a:t>
            </a:r>
            <a:r>
              <a:rPr lang="en-US" sz="19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Wingdings"/>
              </a:rPr>
              <a:t>Five </a:t>
            </a:r>
            <a:r>
              <a:rPr lang="en-US" sz="19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Wingdings"/>
              </a:rPr>
              <a:t>ICT essential technology building </a:t>
            </a:r>
            <a:r>
              <a:rPr lang="en-US" sz="19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Wingdings"/>
              </a:rPr>
              <a:t>blocks (5G, Cloud, IoT, Big Data, Cybersecurity)</a:t>
            </a:r>
            <a:endParaRPr lang="en-US" sz="1900" dirty="0">
              <a:solidFill>
                <a:prstClr val="black"/>
              </a:solidFill>
              <a:latin typeface="Calibri" panose="020F0502020204030204"/>
              <a:ea typeface="+mn-ea"/>
              <a:cs typeface="+mn-cs"/>
              <a:sym typeface="Wingdings"/>
            </a:endParaRP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en-US" sz="19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Wingdings"/>
              </a:rPr>
              <a:t>CEN-CENELEC and </a:t>
            </a:r>
            <a:r>
              <a:rPr lang="en-US" sz="19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Wingdings"/>
              </a:rPr>
              <a:t>ETSI jointly responding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en-US" sz="1900" dirty="0">
                <a:solidFill>
                  <a:prstClr val="black"/>
                </a:solidFill>
                <a:latin typeface="Calibri" panose="020F0502020204030204"/>
                <a:sym typeface="Wingdings"/>
              </a:rPr>
              <a:t>CEN-CENELEC priority sectors: </a:t>
            </a:r>
            <a:r>
              <a:rPr lang="en-GB" sz="1900" dirty="0">
                <a:solidFill>
                  <a:prstClr val="black"/>
                </a:solidFill>
                <a:latin typeface="Calibri" panose="020F0502020204030204"/>
              </a:rPr>
              <a:t>eHealth, connected transport, Energy, manufacturing, home automation </a:t>
            </a:r>
            <a:endParaRPr lang="en-GB" sz="19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en-GB" sz="1900" dirty="0" smtClean="0">
                <a:solidFill>
                  <a:schemeClr val="tx1"/>
                </a:solidFill>
                <a:latin typeface="Calibri" panose="020F0502020204030204"/>
              </a:rPr>
              <a:t>ESOs have proposed dialogue between EC-ESOs-industry on implementation needs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</a:rPr>
              <a:t>Review JTC </a:t>
            </a:r>
            <a:r>
              <a:rPr lang="en-GB" sz="2000" dirty="0">
                <a:solidFill>
                  <a:schemeClr val="tx1"/>
                </a:solidFill>
              </a:rPr>
              <a:t>1/WG 10 </a:t>
            </a:r>
            <a:r>
              <a:rPr lang="en-GB" sz="2000" dirty="0" smtClean="0">
                <a:solidFill>
                  <a:schemeClr val="tx1"/>
                </a:solidFill>
              </a:rPr>
              <a:t>IoT outputs: </a:t>
            </a:r>
            <a:r>
              <a:rPr lang="en-GB" sz="2000" dirty="0">
                <a:solidFill>
                  <a:schemeClr val="tx1"/>
                </a:solidFill>
              </a:rPr>
              <a:t>ISO/IEC 30141 </a:t>
            </a:r>
            <a:r>
              <a:rPr lang="en-GB" sz="2000" dirty="0" smtClean="0">
                <a:solidFill>
                  <a:schemeClr val="tx1"/>
                </a:solidFill>
              </a:rPr>
              <a:t>IoT </a:t>
            </a:r>
            <a:r>
              <a:rPr lang="en-GB" sz="2000" dirty="0">
                <a:solidFill>
                  <a:schemeClr val="tx1"/>
                </a:solidFill>
              </a:rPr>
              <a:t>Reference </a:t>
            </a:r>
            <a:r>
              <a:rPr lang="en-GB" sz="2000" dirty="0" smtClean="0">
                <a:solidFill>
                  <a:schemeClr val="tx1"/>
                </a:solidFill>
              </a:rPr>
              <a:t>Architecture, ISO/IEC </a:t>
            </a:r>
            <a:r>
              <a:rPr lang="en-GB" sz="2000" dirty="0">
                <a:solidFill>
                  <a:schemeClr val="tx1"/>
                </a:solidFill>
              </a:rPr>
              <a:t>20924 Information technology - </a:t>
            </a:r>
            <a:r>
              <a:rPr lang="en-GB" sz="2000" dirty="0" smtClean="0">
                <a:solidFill>
                  <a:schemeClr val="tx1"/>
                </a:solidFill>
              </a:rPr>
              <a:t>IoT </a:t>
            </a:r>
            <a:r>
              <a:rPr lang="en-GB" sz="2000" dirty="0">
                <a:solidFill>
                  <a:schemeClr val="tx1"/>
                </a:solidFill>
              </a:rPr>
              <a:t>- Definition and Vocabulary, </a:t>
            </a:r>
            <a:r>
              <a:rPr lang="en-GB" sz="2000" dirty="0" smtClean="0">
                <a:solidFill>
                  <a:schemeClr val="tx1"/>
                </a:solidFill>
              </a:rPr>
              <a:t>ISO/IEC </a:t>
            </a:r>
            <a:r>
              <a:rPr lang="en-GB" sz="2000" dirty="0">
                <a:solidFill>
                  <a:schemeClr val="tx1"/>
                </a:solidFill>
              </a:rPr>
              <a:t>TR </a:t>
            </a:r>
            <a:r>
              <a:rPr lang="en-GB" sz="2000" dirty="0" smtClean="0">
                <a:solidFill>
                  <a:schemeClr val="tx1"/>
                </a:solidFill>
              </a:rPr>
              <a:t>IoT </a:t>
            </a:r>
            <a:r>
              <a:rPr lang="en-GB" sz="2000" dirty="0">
                <a:solidFill>
                  <a:schemeClr val="tx1"/>
                </a:solidFill>
              </a:rPr>
              <a:t>‘use cases’, </a:t>
            </a:r>
            <a:r>
              <a:rPr lang="en-GB" sz="2000" dirty="0" smtClean="0">
                <a:solidFill>
                  <a:schemeClr val="tx1"/>
                </a:solidFill>
              </a:rPr>
              <a:t>IoT </a:t>
            </a:r>
            <a:r>
              <a:rPr lang="en-GB" sz="2000" dirty="0">
                <a:solidFill>
                  <a:schemeClr val="tx1"/>
                </a:solidFill>
              </a:rPr>
              <a:t>Interoperability.</a:t>
            </a:r>
            <a:endParaRPr lang="en-GB" sz="2000" b="1" dirty="0">
              <a:solidFill>
                <a:schemeClr val="tx1"/>
              </a:solidFill>
            </a:endParaRPr>
          </a:p>
          <a:p>
            <a:pPr marL="685800" lvl="1" indent="-228600" eaLnBrk="1" fontAlgn="auto" hangingPunct="1">
              <a:spcBef>
                <a:spcPts val="0"/>
              </a:spcBef>
              <a:buClrTx/>
              <a:buFontTx/>
              <a:buChar char="-"/>
            </a:pPr>
            <a:endParaRPr lang="en-GB" sz="19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228600" eaLnBrk="1" fontAlgn="auto" hangingPunct="1">
              <a:spcBef>
                <a:spcPts val="0"/>
              </a:spcBef>
              <a:buClrTx/>
              <a:buFontTx/>
              <a:buChar char="-"/>
            </a:pPr>
            <a:endParaRPr lang="en-GB" sz="19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228600" eaLnBrk="1" fontAlgn="auto" hangingPunct="1">
              <a:spcBef>
                <a:spcPts val="0"/>
              </a:spcBef>
              <a:buClrTx/>
              <a:buFontTx/>
              <a:buChar char="-"/>
            </a:pPr>
            <a:endParaRPr lang="en-US" sz="1900" dirty="0">
              <a:solidFill>
                <a:prstClr val="black"/>
              </a:solidFill>
              <a:latin typeface="Calibri" panose="020F0502020204030204"/>
              <a:sym typeface="Wingdings"/>
            </a:endParaRPr>
          </a:p>
          <a:p>
            <a:pPr marL="685800" lvl="1" indent="-228600" eaLnBrk="1" fontAlgn="auto" hangingPunct="1">
              <a:spcBef>
                <a:spcPts val="0"/>
              </a:spcBef>
              <a:buClrTx/>
              <a:buFontTx/>
              <a:buChar char="-"/>
            </a:pPr>
            <a:endParaRPr lang="en-US" sz="2000" dirty="0">
              <a:solidFill>
                <a:prstClr val="black"/>
              </a:solidFill>
              <a:latin typeface="Calibri" panose="020F0502020204030204"/>
              <a:ea typeface="+mn-ea"/>
              <a:cs typeface="+mn-cs"/>
              <a:sym typeface="Wingdings"/>
            </a:endParaRPr>
          </a:p>
          <a:p>
            <a:pPr marL="685800" lvl="1" indent="-228600" eaLnBrk="1" fontAlgn="auto" hangingPunct="1">
              <a:spcBef>
                <a:spcPts val="0"/>
              </a:spcBef>
              <a:buClrTx/>
              <a:buFontTx/>
              <a:buChar char="-"/>
            </a:pPr>
            <a:endParaRPr lang="en-US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5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 &amp; CENELEC IoT initiatives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975" cy="4465637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prstClr val="black"/>
                </a:solidFill>
              </a:rPr>
              <a:t>Joint Initiative on Standardization Action 14 ‘Standardization </a:t>
            </a:r>
            <a:r>
              <a:rPr lang="en-US" sz="2000" b="1" dirty="0" smtClean="0">
                <a:solidFill>
                  <a:prstClr val="black"/>
                </a:solidFill>
              </a:rPr>
              <a:t>to support Digitization </a:t>
            </a:r>
            <a:r>
              <a:rPr lang="en-US" sz="2000" b="1" dirty="0">
                <a:solidFill>
                  <a:prstClr val="black"/>
                </a:solidFill>
              </a:rPr>
              <a:t>of </a:t>
            </a:r>
            <a:r>
              <a:rPr lang="en-US" sz="2000" b="1" dirty="0" smtClean="0">
                <a:solidFill>
                  <a:prstClr val="black"/>
                </a:solidFill>
              </a:rPr>
              <a:t>European Industry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en-US" sz="1900" dirty="0" smtClean="0">
                <a:solidFill>
                  <a:prstClr val="black"/>
                </a:solidFill>
              </a:rPr>
              <a:t>EC initiative with industry, standardizers, regulators, societal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en-US" sz="1900" dirty="0" smtClean="0">
                <a:solidFill>
                  <a:prstClr val="black"/>
                </a:solidFill>
              </a:rPr>
              <a:t>CEN</a:t>
            </a:r>
            <a:r>
              <a:rPr lang="en-US" sz="1900" dirty="0">
                <a:solidFill>
                  <a:prstClr val="black"/>
                </a:solidFill>
              </a:rPr>
              <a:t>, CENELEC and ETSI </a:t>
            </a:r>
            <a:r>
              <a:rPr lang="en-US" sz="1900" dirty="0" smtClean="0">
                <a:solidFill>
                  <a:prstClr val="black"/>
                </a:solidFill>
              </a:rPr>
              <a:t>jointly leaders</a:t>
            </a:r>
            <a:endParaRPr lang="en-US" sz="1900" dirty="0">
              <a:solidFill>
                <a:prstClr val="black"/>
              </a:solidFill>
            </a:endParaRP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en-US" sz="1900" dirty="0" smtClean="0">
                <a:solidFill>
                  <a:prstClr val="black"/>
                </a:solidFill>
              </a:rPr>
              <a:t>Focus: Advanced Manufacturing &amp; Smart Cities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en-US" sz="1900" dirty="0" smtClean="0">
                <a:solidFill>
                  <a:prstClr val="black"/>
                </a:solidFill>
              </a:rPr>
              <a:t>Objectives:</a:t>
            </a:r>
          </a:p>
          <a:p>
            <a:pPr lvl="2" indent="-285750" eaLnBrk="1" fontAlgn="auto" hangingPunct="1"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Identify </a:t>
            </a:r>
            <a:r>
              <a:rPr lang="en-US" sz="1800" dirty="0">
                <a:solidFill>
                  <a:schemeClr val="tx1"/>
                </a:solidFill>
              </a:rPr>
              <a:t>digital standardization needs for smart technologies </a:t>
            </a:r>
            <a:r>
              <a:rPr lang="en-US" sz="1800" dirty="0" smtClean="0">
                <a:solidFill>
                  <a:schemeClr val="tx1"/>
                </a:solidFill>
              </a:rPr>
              <a:t>applications </a:t>
            </a:r>
            <a:r>
              <a:rPr lang="en-US" sz="1800" dirty="0">
                <a:solidFill>
                  <a:schemeClr val="tx1"/>
                </a:solidFill>
              </a:rPr>
              <a:t>and </a:t>
            </a:r>
            <a:r>
              <a:rPr lang="en-US" sz="1800" dirty="0" smtClean="0">
                <a:solidFill>
                  <a:schemeClr val="tx1"/>
                </a:solidFill>
              </a:rPr>
              <a:t>services (robotics</a:t>
            </a:r>
            <a:r>
              <a:rPr lang="en-US" sz="1800" dirty="0">
                <a:solidFill>
                  <a:schemeClr val="tx1"/>
                </a:solidFill>
              </a:rPr>
              <a:t>, additive manufacturing, printed electronics, BIM, e-Learning, e-Skills) </a:t>
            </a:r>
            <a:r>
              <a:rPr lang="en-US" sz="1800" dirty="0" smtClean="0">
                <a:solidFill>
                  <a:schemeClr val="tx1"/>
                </a:solidFill>
              </a:rPr>
              <a:t>including connectivity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>organization, </a:t>
            </a:r>
            <a:r>
              <a:rPr lang="en-US" sz="1800" dirty="0">
                <a:solidFill>
                  <a:schemeClr val="tx1"/>
                </a:solidFill>
              </a:rPr>
              <a:t>semantics </a:t>
            </a:r>
            <a:endParaRPr lang="en-GB" sz="1800" b="1" dirty="0">
              <a:solidFill>
                <a:schemeClr val="tx1"/>
              </a:solidFill>
            </a:endParaRPr>
          </a:p>
          <a:p>
            <a:pPr lvl="2" indent="-285750" eaLnBrk="1" fontAlgn="auto" hangingPunct="1"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prstClr val="black"/>
                </a:solidFill>
              </a:rPr>
              <a:t>Engage </a:t>
            </a:r>
            <a:r>
              <a:rPr lang="en-US" sz="1800" dirty="0">
                <a:solidFill>
                  <a:prstClr val="black"/>
                </a:solidFill>
              </a:rPr>
              <a:t>with </a:t>
            </a:r>
            <a:r>
              <a:rPr lang="en-US" sz="1800" dirty="0" smtClean="0">
                <a:solidFill>
                  <a:prstClr val="black"/>
                </a:solidFill>
              </a:rPr>
              <a:t>17 national industry digitization platforms (Industry 4.0, </a:t>
            </a:r>
            <a:r>
              <a:rPr lang="en-US" sz="1800" dirty="0" err="1" smtClean="0">
                <a:solidFill>
                  <a:prstClr val="black"/>
                </a:solidFill>
              </a:rPr>
              <a:t>Industrie</a:t>
            </a:r>
            <a:r>
              <a:rPr lang="en-US" sz="1800" dirty="0" smtClean="0">
                <a:solidFill>
                  <a:prstClr val="black"/>
                </a:solidFill>
              </a:rPr>
              <a:t> du </a:t>
            </a:r>
            <a:r>
              <a:rPr lang="en-US" sz="1800" dirty="0" err="1" smtClean="0">
                <a:solidFill>
                  <a:prstClr val="black"/>
                </a:solidFill>
              </a:rPr>
              <a:t>Futur</a:t>
            </a:r>
            <a:r>
              <a:rPr lang="en-US" sz="1800" dirty="0" smtClean="0">
                <a:solidFill>
                  <a:prstClr val="black"/>
                </a:solidFill>
              </a:rPr>
              <a:t>…)</a:t>
            </a:r>
          </a:p>
          <a:p>
            <a:pPr lvl="2" indent="-285750" eaLnBrk="1" fontAlgn="auto" hangingPunct="1"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Build on existing methodologies for </a:t>
            </a:r>
            <a:r>
              <a:rPr lang="en-US" sz="1800" dirty="0">
                <a:solidFill>
                  <a:schemeClr val="tx1"/>
                </a:solidFill>
              </a:rPr>
              <a:t>digitization </a:t>
            </a:r>
            <a:r>
              <a:rPr lang="en-US" sz="1800" dirty="0" smtClean="0">
                <a:solidFill>
                  <a:schemeClr val="tx1"/>
                </a:solidFill>
              </a:rPr>
              <a:t>(e.g. reference </a:t>
            </a:r>
            <a:r>
              <a:rPr lang="en-US" sz="1800" dirty="0">
                <a:solidFill>
                  <a:schemeClr val="tx1"/>
                </a:solidFill>
              </a:rPr>
              <a:t>architecture</a:t>
            </a:r>
            <a:r>
              <a:rPr lang="en-US" sz="1800" dirty="0" smtClean="0">
                <a:solidFill>
                  <a:schemeClr val="tx1"/>
                </a:solidFill>
              </a:rPr>
              <a:t>).</a:t>
            </a:r>
            <a:endParaRPr lang="en-GB" sz="1800" b="1" dirty="0">
              <a:solidFill>
                <a:schemeClr val="tx1"/>
              </a:solidFill>
            </a:endParaRPr>
          </a:p>
          <a:p>
            <a:pPr marL="857250" lvl="2" indent="0" eaLnBrk="1" fontAlgn="auto" hangingPunct="1">
              <a:spcBef>
                <a:spcPts val="0"/>
              </a:spcBef>
              <a:buClrTx/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lvl="2" indent="-285750" eaLnBrk="1" fontAlgn="auto" hangingPunct="1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1085850" lvl="2" eaLnBrk="1" fontAlgn="auto" hangingPunct="1">
              <a:spcBef>
                <a:spcPts val="0"/>
              </a:spcBef>
              <a:buClrTx/>
              <a:buFontTx/>
              <a:buChar char="-"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1085850" lvl="2" eaLnBrk="1" fontAlgn="auto" hangingPunct="1">
              <a:spcBef>
                <a:spcPts val="0"/>
              </a:spcBef>
              <a:buClrTx/>
              <a:buFontTx/>
              <a:buChar char="-"/>
            </a:pPr>
            <a:endParaRPr lang="en-US" sz="18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78D-AE5E-433F-ADF0-C5B27CAB4ADD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20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Digitalisation</a:t>
            </a:r>
            <a:r>
              <a:rPr lang="en-US" dirty="0" smtClean="0"/>
              <a:t> affects </a:t>
            </a:r>
            <a:r>
              <a:rPr lang="en-US" dirty="0"/>
              <a:t>all areas of society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78D-AE5E-433F-ADF0-C5B27CAB4ADD}" type="slidenum">
              <a:rPr lang="en-GB" altLang="en-US" smtClean="0"/>
              <a:pPr/>
              <a:t>16</a:t>
            </a:fld>
            <a:endParaRPr lang="en-GB" altLang="en-US" dirty="0"/>
          </a:p>
        </p:txBody>
      </p:sp>
      <p:pic>
        <p:nvPicPr>
          <p:cNvPr id="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584" y="1841192"/>
            <a:ext cx="6912768" cy="49730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352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roup 1"/>
          <p:cNvGrpSpPr>
            <a:grpSpLocks/>
          </p:cNvGrpSpPr>
          <p:nvPr/>
        </p:nvGrpSpPr>
        <p:grpSpPr bwMode="auto">
          <a:xfrm>
            <a:off x="5189539" y="2716214"/>
            <a:ext cx="2586037" cy="1952625"/>
            <a:chOff x="27" y="-28"/>
            <a:chExt cx="2587585" cy="2603506"/>
          </a:xfrm>
        </p:grpSpPr>
        <p:sp>
          <p:nvSpPr>
            <p:cNvPr id="6274" name="AutoShape 2"/>
            <p:cNvSpPr>
              <a:spLocks/>
            </p:cNvSpPr>
            <p:nvPr/>
          </p:nvSpPr>
          <p:spPr bwMode="auto">
            <a:xfrm>
              <a:off x="27" y="-28"/>
              <a:ext cx="2587586" cy="2603506"/>
            </a:xfrm>
            <a:custGeom>
              <a:avLst/>
              <a:gdLst>
                <a:gd name="T0" fmla="*/ 2147483647 w 20880"/>
                <a:gd name="T1" fmla="*/ 2147483647 h 20685"/>
                <a:gd name="T2" fmla="*/ 2147483647 w 20880"/>
                <a:gd name="T3" fmla="*/ 2147483647 h 20685"/>
                <a:gd name="T4" fmla="*/ 2147483647 w 20880"/>
                <a:gd name="T5" fmla="*/ 2147483647 h 20685"/>
                <a:gd name="T6" fmla="*/ 2147483647 w 20880"/>
                <a:gd name="T7" fmla="*/ 2147483647 h 206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80" h="20685">
                  <a:moveTo>
                    <a:pt x="1900" y="6800"/>
                  </a:moveTo>
                  <a:cubicBezTo>
                    <a:pt x="1657" y="4397"/>
                    <a:pt x="2907" y="2183"/>
                    <a:pt x="4691" y="1856"/>
                  </a:cubicBezTo>
                  <a:cubicBezTo>
                    <a:pt x="5413" y="1724"/>
                    <a:pt x="6148" y="1922"/>
                    <a:pt x="6778" y="2419"/>
                  </a:cubicBezTo>
                  <a:cubicBezTo>
                    <a:pt x="7445" y="725"/>
                    <a:pt x="9003" y="81"/>
                    <a:pt x="10258" y="981"/>
                  </a:cubicBezTo>
                  <a:cubicBezTo>
                    <a:pt x="10478" y="1138"/>
                    <a:pt x="10679" y="1338"/>
                    <a:pt x="10857" y="1573"/>
                  </a:cubicBezTo>
                  <a:cubicBezTo>
                    <a:pt x="11376" y="169"/>
                    <a:pt x="12641" y="-401"/>
                    <a:pt x="13682" y="299"/>
                  </a:cubicBezTo>
                  <a:cubicBezTo>
                    <a:pt x="13971" y="493"/>
                    <a:pt x="14222" y="773"/>
                    <a:pt x="14417" y="1118"/>
                  </a:cubicBezTo>
                  <a:cubicBezTo>
                    <a:pt x="15254" y="-209"/>
                    <a:pt x="16734" y="-373"/>
                    <a:pt x="17722" y="752"/>
                  </a:cubicBezTo>
                  <a:cubicBezTo>
                    <a:pt x="18137" y="1225"/>
                    <a:pt x="18416" y="1878"/>
                    <a:pt x="18513" y="2597"/>
                  </a:cubicBezTo>
                  <a:cubicBezTo>
                    <a:pt x="19885" y="3102"/>
                    <a:pt x="20694" y="5012"/>
                    <a:pt x="20320" y="6864"/>
                  </a:cubicBezTo>
                  <a:cubicBezTo>
                    <a:pt x="20289" y="7020"/>
                    <a:pt x="20249" y="7172"/>
                    <a:pt x="20202" y="7321"/>
                  </a:cubicBezTo>
                  <a:cubicBezTo>
                    <a:pt x="21302" y="9251"/>
                    <a:pt x="21033" y="12017"/>
                    <a:pt x="19601" y="13499"/>
                  </a:cubicBezTo>
                  <a:cubicBezTo>
                    <a:pt x="19155" y="13960"/>
                    <a:pt x="18628" y="14259"/>
                    <a:pt x="18072" y="14366"/>
                  </a:cubicBezTo>
                  <a:cubicBezTo>
                    <a:pt x="18072" y="16442"/>
                    <a:pt x="16822" y="18126"/>
                    <a:pt x="15280" y="18126"/>
                  </a:cubicBezTo>
                  <a:cubicBezTo>
                    <a:pt x="14757" y="18126"/>
                    <a:pt x="14244" y="17928"/>
                    <a:pt x="13801" y="17555"/>
                  </a:cubicBezTo>
                  <a:cubicBezTo>
                    <a:pt x="13279" y="19883"/>
                    <a:pt x="11460" y="21198"/>
                    <a:pt x="9737" y="20494"/>
                  </a:cubicBezTo>
                  <a:cubicBezTo>
                    <a:pt x="9015" y="20198"/>
                    <a:pt x="8392" y="19574"/>
                    <a:pt x="7972" y="18726"/>
                  </a:cubicBezTo>
                  <a:cubicBezTo>
                    <a:pt x="6208" y="20160"/>
                    <a:pt x="3919" y="19389"/>
                    <a:pt x="2859" y="17004"/>
                  </a:cubicBezTo>
                  <a:cubicBezTo>
                    <a:pt x="2846" y="16974"/>
                    <a:pt x="2832" y="16944"/>
                    <a:pt x="2819" y="16913"/>
                  </a:cubicBezTo>
                  <a:cubicBezTo>
                    <a:pt x="1665" y="17095"/>
                    <a:pt x="620" y="15985"/>
                    <a:pt x="484" y="14434"/>
                  </a:cubicBezTo>
                  <a:cubicBezTo>
                    <a:pt x="412" y="13607"/>
                    <a:pt x="614" y="12780"/>
                    <a:pt x="1038" y="12172"/>
                  </a:cubicBezTo>
                  <a:cubicBezTo>
                    <a:pt x="38" y="11379"/>
                    <a:pt x="-297" y="9639"/>
                    <a:pt x="288" y="8285"/>
                  </a:cubicBezTo>
                  <a:cubicBezTo>
                    <a:pt x="626" y="7504"/>
                    <a:pt x="1218" y="6987"/>
                    <a:pt x="1882" y="6894"/>
                  </a:cubicBezTo>
                  <a:lnTo>
                    <a:pt x="1900" y="6800"/>
                  </a:lnTo>
                  <a:close/>
                </a:path>
              </a:pathLst>
            </a:custGeom>
            <a:solidFill>
              <a:srgbClr val="CFDDE7"/>
            </a:solidFill>
            <a:ln w="12700" cap="flat" cmpd="sng">
              <a:solidFill>
                <a:srgbClr val="9F9F9F"/>
              </a:solidFill>
              <a:prstDash val="lgDash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/>
            </a:p>
          </p:txBody>
        </p:sp>
        <p:sp>
          <p:nvSpPr>
            <p:cNvPr id="6275" name="AutoShape 3"/>
            <p:cNvSpPr>
              <a:spLocks/>
            </p:cNvSpPr>
            <p:nvPr/>
          </p:nvSpPr>
          <p:spPr bwMode="auto">
            <a:xfrm>
              <a:off x="1104332" y="2001787"/>
              <a:ext cx="430682" cy="43048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CFDDE7"/>
            </a:solidFill>
            <a:ln w="12700" cap="flat" cmpd="sng">
              <a:solidFill>
                <a:srgbClr val="9F9F9F"/>
              </a:solidFill>
              <a:prstDash val="lgDash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/>
            </a:p>
          </p:txBody>
        </p:sp>
        <p:sp>
          <p:nvSpPr>
            <p:cNvPr id="6276" name="AutoShape 4"/>
            <p:cNvSpPr>
              <a:spLocks/>
            </p:cNvSpPr>
            <p:nvPr/>
          </p:nvSpPr>
          <p:spPr bwMode="auto">
            <a:xfrm>
              <a:off x="1161970" y="1557565"/>
              <a:ext cx="287134" cy="2870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3"/>
                    <a:pt x="16764" y="21599"/>
                    <a:pt x="10800" y="21599"/>
                  </a:cubicBezTo>
                  <a:cubicBezTo>
                    <a:pt x="4834" y="21599"/>
                    <a:pt x="0" y="16763"/>
                    <a:pt x="0" y="10800"/>
                  </a:cubicBezTo>
                  <a:cubicBezTo>
                    <a:pt x="0" y="4835"/>
                    <a:pt x="4834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CFDDE7"/>
            </a:solidFill>
            <a:ln w="12700" cap="flat" cmpd="sng">
              <a:solidFill>
                <a:srgbClr val="9F9F9F"/>
              </a:solidFill>
              <a:prstDash val="lgDash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/>
            </a:p>
          </p:txBody>
        </p:sp>
        <p:sp>
          <p:nvSpPr>
            <p:cNvPr id="6277" name="AutoShape 5"/>
            <p:cNvSpPr>
              <a:spLocks/>
            </p:cNvSpPr>
            <p:nvPr/>
          </p:nvSpPr>
          <p:spPr bwMode="auto">
            <a:xfrm>
              <a:off x="1223539" y="1256786"/>
              <a:ext cx="143569" cy="14350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0"/>
                  </a:moveTo>
                  <a:cubicBezTo>
                    <a:pt x="21599" y="16763"/>
                    <a:pt x="16763" y="21599"/>
                    <a:pt x="10800" y="21599"/>
                  </a:cubicBezTo>
                  <a:cubicBezTo>
                    <a:pt x="4835" y="21599"/>
                    <a:pt x="0" y="16763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3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rgbClr val="CFDDE7"/>
            </a:solidFill>
            <a:ln w="12700" cap="flat" cmpd="sng">
              <a:solidFill>
                <a:srgbClr val="9F9F9F"/>
              </a:solidFill>
              <a:prstDash val="lgDash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/>
            </a:p>
          </p:txBody>
        </p:sp>
        <p:sp>
          <p:nvSpPr>
            <p:cNvPr id="6278" name="AutoShape 6"/>
            <p:cNvSpPr>
              <a:spLocks/>
            </p:cNvSpPr>
            <p:nvPr/>
          </p:nvSpPr>
          <p:spPr bwMode="auto">
            <a:xfrm>
              <a:off x="131393" y="132385"/>
              <a:ext cx="2371130" cy="221046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79" y="14010"/>
                  </a:moveTo>
                  <a:cubicBezTo>
                    <a:pt x="897" y="14065"/>
                    <a:pt x="415" y="13902"/>
                    <a:pt x="0" y="13541"/>
                  </a:cubicBezTo>
                  <a:moveTo>
                    <a:pt x="2597" y="19136"/>
                  </a:moveTo>
                  <a:cubicBezTo>
                    <a:pt x="2403" y="19249"/>
                    <a:pt x="2200" y="19325"/>
                    <a:pt x="1993" y="19360"/>
                  </a:cubicBezTo>
                  <a:moveTo>
                    <a:pt x="7801" y="21600"/>
                  </a:moveTo>
                  <a:cubicBezTo>
                    <a:pt x="7655" y="21279"/>
                    <a:pt x="7533" y="20936"/>
                    <a:pt x="7437" y="20577"/>
                  </a:cubicBezTo>
                  <a:moveTo>
                    <a:pt x="14531" y="19049"/>
                  </a:moveTo>
                  <a:cubicBezTo>
                    <a:pt x="14510" y="19430"/>
                    <a:pt x="14461" y="19806"/>
                    <a:pt x="14386" y="20171"/>
                  </a:cubicBezTo>
                  <a:moveTo>
                    <a:pt x="17420" y="12115"/>
                  </a:moveTo>
                  <a:cubicBezTo>
                    <a:pt x="18504" y="12890"/>
                    <a:pt x="19192" y="14504"/>
                    <a:pt x="19192" y="16272"/>
                  </a:cubicBezTo>
                  <a:moveTo>
                    <a:pt x="21600" y="7647"/>
                  </a:moveTo>
                  <a:cubicBezTo>
                    <a:pt x="21423" y="8254"/>
                    <a:pt x="21153" y="8792"/>
                    <a:pt x="20811" y="9220"/>
                  </a:cubicBezTo>
                  <a:moveTo>
                    <a:pt x="19706" y="1812"/>
                  </a:moveTo>
                  <a:cubicBezTo>
                    <a:pt x="19737" y="2057"/>
                    <a:pt x="19751" y="2306"/>
                    <a:pt x="19748" y="2555"/>
                  </a:cubicBezTo>
                  <a:moveTo>
                    <a:pt x="14668" y="946"/>
                  </a:moveTo>
                  <a:cubicBezTo>
                    <a:pt x="14771" y="603"/>
                    <a:pt x="14907" y="284"/>
                    <a:pt x="15072" y="0"/>
                  </a:cubicBezTo>
                  <a:moveTo>
                    <a:pt x="10888" y="1397"/>
                  </a:moveTo>
                  <a:cubicBezTo>
                    <a:pt x="10930" y="1114"/>
                    <a:pt x="10996" y="840"/>
                    <a:pt x="11084" y="580"/>
                  </a:cubicBezTo>
                  <a:moveTo>
                    <a:pt x="6451" y="1675"/>
                  </a:moveTo>
                  <a:cubicBezTo>
                    <a:pt x="6708" y="1896"/>
                    <a:pt x="6945" y="2162"/>
                    <a:pt x="7159" y="2467"/>
                  </a:cubicBezTo>
                  <a:moveTo>
                    <a:pt x="1070" y="7903"/>
                  </a:moveTo>
                  <a:cubicBezTo>
                    <a:pt x="1014" y="7630"/>
                    <a:pt x="973" y="7352"/>
                    <a:pt x="947" y="7069"/>
                  </a:cubicBezTo>
                </a:path>
              </a:pathLst>
            </a:custGeom>
            <a:noFill/>
            <a:ln w="12700" cap="flat" cmpd="sng">
              <a:solidFill>
                <a:srgbClr val="9F9F9F"/>
              </a:solidFill>
              <a:prstDash val="lgDash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/>
            </a:p>
          </p:txBody>
        </p:sp>
      </p:grpSp>
      <p:sp>
        <p:nvSpPr>
          <p:cNvPr id="6147" name="Line 8"/>
          <p:cNvSpPr>
            <a:spLocks noChangeShapeType="1"/>
          </p:cNvSpPr>
          <p:nvPr/>
        </p:nvSpPr>
        <p:spPr bwMode="auto">
          <a:xfrm flipH="1">
            <a:off x="4646614" y="4505326"/>
            <a:ext cx="796925" cy="233363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48" name="Line 9"/>
          <p:cNvSpPr>
            <a:spLocks noChangeShapeType="1"/>
          </p:cNvSpPr>
          <p:nvPr/>
        </p:nvSpPr>
        <p:spPr bwMode="auto">
          <a:xfrm flipH="1">
            <a:off x="5259389" y="4484689"/>
            <a:ext cx="136525" cy="611187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49" name="Line 10"/>
          <p:cNvSpPr>
            <a:spLocks noChangeShapeType="1"/>
          </p:cNvSpPr>
          <p:nvPr/>
        </p:nvSpPr>
        <p:spPr bwMode="auto">
          <a:xfrm>
            <a:off x="4648200" y="4791075"/>
            <a:ext cx="611188" cy="306388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50" name="Line 11"/>
          <p:cNvSpPr>
            <a:spLocks noChangeShapeType="1"/>
          </p:cNvSpPr>
          <p:nvPr/>
        </p:nvSpPr>
        <p:spPr bwMode="auto">
          <a:xfrm flipV="1">
            <a:off x="5259389" y="4943475"/>
            <a:ext cx="815975" cy="153988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5464175" y="4535489"/>
            <a:ext cx="611188" cy="407987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52" name="Line 13"/>
          <p:cNvSpPr>
            <a:spLocks noChangeShapeType="1"/>
          </p:cNvSpPr>
          <p:nvPr/>
        </p:nvSpPr>
        <p:spPr bwMode="auto">
          <a:xfrm flipH="1">
            <a:off x="5599114" y="4332288"/>
            <a:ext cx="681037" cy="150812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53" name="Line 14"/>
          <p:cNvSpPr>
            <a:spLocks noChangeShapeType="1"/>
          </p:cNvSpPr>
          <p:nvPr/>
        </p:nvSpPr>
        <p:spPr bwMode="auto">
          <a:xfrm>
            <a:off x="5395914" y="3871914"/>
            <a:ext cx="66675" cy="611187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 flipH="1">
            <a:off x="4783139" y="3924301"/>
            <a:ext cx="612775" cy="201613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55" name="Line 16"/>
          <p:cNvSpPr>
            <a:spLocks noChangeShapeType="1"/>
          </p:cNvSpPr>
          <p:nvPr/>
        </p:nvSpPr>
        <p:spPr bwMode="auto">
          <a:xfrm flipH="1">
            <a:off x="4646614" y="4127501"/>
            <a:ext cx="136525" cy="561975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56" name="Line 17"/>
          <p:cNvSpPr>
            <a:spLocks noChangeShapeType="1"/>
          </p:cNvSpPr>
          <p:nvPr/>
        </p:nvSpPr>
        <p:spPr bwMode="auto">
          <a:xfrm>
            <a:off x="4748213" y="4127500"/>
            <a:ext cx="646112" cy="357188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57" name="Line 18"/>
          <p:cNvSpPr>
            <a:spLocks noChangeShapeType="1"/>
          </p:cNvSpPr>
          <p:nvPr/>
        </p:nvSpPr>
        <p:spPr bwMode="auto">
          <a:xfrm flipH="1">
            <a:off x="6280151" y="3770314"/>
            <a:ext cx="136525" cy="561975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58" name="Line 19"/>
          <p:cNvSpPr>
            <a:spLocks noChangeShapeType="1"/>
          </p:cNvSpPr>
          <p:nvPr/>
        </p:nvSpPr>
        <p:spPr bwMode="auto">
          <a:xfrm>
            <a:off x="6280151" y="4332288"/>
            <a:ext cx="271463" cy="150812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59" name="Line 20"/>
          <p:cNvSpPr>
            <a:spLocks noChangeShapeType="1"/>
          </p:cNvSpPr>
          <p:nvPr/>
        </p:nvSpPr>
        <p:spPr bwMode="auto">
          <a:xfrm flipV="1">
            <a:off x="6621463" y="4229100"/>
            <a:ext cx="476250" cy="255588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60" name="Line 21"/>
          <p:cNvSpPr>
            <a:spLocks noChangeShapeType="1"/>
          </p:cNvSpPr>
          <p:nvPr/>
        </p:nvSpPr>
        <p:spPr bwMode="auto">
          <a:xfrm flipV="1">
            <a:off x="7165976" y="3717926"/>
            <a:ext cx="201613" cy="511175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61" name="Line 22"/>
          <p:cNvSpPr>
            <a:spLocks noChangeShapeType="1"/>
          </p:cNvSpPr>
          <p:nvPr/>
        </p:nvSpPr>
        <p:spPr bwMode="auto">
          <a:xfrm>
            <a:off x="6561139" y="3617913"/>
            <a:ext cx="739775" cy="150812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62" name="AutoShape 23"/>
          <p:cNvSpPr>
            <a:spLocks/>
          </p:cNvSpPr>
          <p:nvPr/>
        </p:nvSpPr>
        <p:spPr bwMode="auto">
          <a:xfrm rot="-8100000">
            <a:off x="6540500" y="4438650"/>
            <a:ext cx="103188" cy="13493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2644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6163" name="AutoShape 24"/>
          <p:cNvSpPr>
            <a:spLocks/>
          </p:cNvSpPr>
          <p:nvPr/>
        </p:nvSpPr>
        <p:spPr bwMode="auto">
          <a:xfrm>
            <a:off x="6959601" y="4075114"/>
            <a:ext cx="339725" cy="255587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5" y="2881"/>
                </a:moveTo>
                <a:cubicBezTo>
                  <a:pt x="20638" y="6724"/>
                  <a:pt x="20638" y="12954"/>
                  <a:pt x="16795" y="16797"/>
                </a:cubicBezTo>
                <a:cubicBezTo>
                  <a:pt x="12952" y="20640"/>
                  <a:pt x="6724" y="20640"/>
                  <a:pt x="2881" y="16797"/>
                </a:cubicBezTo>
                <a:cubicBezTo>
                  <a:pt x="-961" y="12954"/>
                  <a:pt x="-961" y="6724"/>
                  <a:pt x="2881" y="2881"/>
                </a:cubicBezTo>
                <a:cubicBezTo>
                  <a:pt x="6724" y="-960"/>
                  <a:pt x="12952" y="-960"/>
                  <a:pt x="16795" y="2881"/>
                </a:cubicBezTo>
              </a:path>
            </a:pathLst>
          </a:custGeom>
          <a:solidFill>
            <a:srgbClr val="85CE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pic>
        <p:nvPicPr>
          <p:cNvPr id="6164" name="Picture 25" descr="E:\Icons_weiss\Icon_Fertigungsindustr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087813"/>
            <a:ext cx="2730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5" name="AutoShape 26"/>
          <p:cNvSpPr>
            <a:spLocks/>
          </p:cNvSpPr>
          <p:nvPr/>
        </p:nvSpPr>
        <p:spPr bwMode="auto">
          <a:xfrm rot="-8100000">
            <a:off x="6232525" y="4254500"/>
            <a:ext cx="101600" cy="13335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2644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6166" name="AutoShape 27"/>
          <p:cNvSpPr>
            <a:spLocks/>
          </p:cNvSpPr>
          <p:nvPr/>
        </p:nvSpPr>
        <p:spPr bwMode="auto">
          <a:xfrm>
            <a:off x="4997451" y="4176714"/>
            <a:ext cx="885825" cy="663575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C0D0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grpSp>
        <p:nvGrpSpPr>
          <p:cNvPr id="6167" name="Group 28"/>
          <p:cNvGrpSpPr>
            <a:grpSpLocks/>
          </p:cNvGrpSpPr>
          <p:nvPr/>
        </p:nvGrpSpPr>
        <p:grpSpPr bwMode="auto">
          <a:xfrm>
            <a:off x="5883276" y="4840289"/>
            <a:ext cx="339725" cy="255587"/>
            <a:chOff x="-9" y="-9"/>
            <a:chExt cx="339709" cy="341296"/>
          </a:xfrm>
        </p:grpSpPr>
        <p:sp>
          <p:nvSpPr>
            <p:cNvPr id="6272" name="AutoShape 29"/>
            <p:cNvSpPr>
              <a:spLocks/>
            </p:cNvSpPr>
            <p:nvPr/>
          </p:nvSpPr>
          <p:spPr bwMode="auto">
            <a:xfrm>
              <a:off x="-9" y="-9"/>
              <a:ext cx="339709" cy="341296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C0D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/>
            </a:p>
          </p:txBody>
        </p:sp>
        <p:pic>
          <p:nvPicPr>
            <p:cNvPr id="6273" name="Picture 30" descr="Windra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7" y="38115"/>
              <a:ext cx="178824" cy="274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68" name="Picture 31" descr="E:\Icons_weiss\Icon_Energieversorgu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4246564"/>
            <a:ext cx="685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9" name="AutoShape 32"/>
          <p:cNvSpPr>
            <a:spLocks/>
          </p:cNvSpPr>
          <p:nvPr/>
        </p:nvSpPr>
        <p:spPr bwMode="auto">
          <a:xfrm>
            <a:off x="5065714" y="4554539"/>
            <a:ext cx="339725" cy="255587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C0D0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pic>
        <p:nvPicPr>
          <p:cNvPr id="6170" name="Picture 33" descr="E:\Icons_weiss\Icon_Batter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4502151"/>
            <a:ext cx="4762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71" name="AutoShape 34"/>
          <p:cNvSpPr>
            <a:spLocks/>
          </p:cNvSpPr>
          <p:nvPr/>
        </p:nvSpPr>
        <p:spPr bwMode="auto">
          <a:xfrm>
            <a:off x="4452938" y="4637088"/>
            <a:ext cx="341312" cy="2540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C0D0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pic>
        <p:nvPicPr>
          <p:cNvPr id="6172" name="Picture 35" descr="Windra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9" y="4667250"/>
            <a:ext cx="1793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73" name="AutoShape 36"/>
          <p:cNvSpPr>
            <a:spLocks/>
          </p:cNvSpPr>
          <p:nvPr/>
        </p:nvSpPr>
        <p:spPr bwMode="auto">
          <a:xfrm>
            <a:off x="5202239" y="3768725"/>
            <a:ext cx="339725" cy="2555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C0D0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pic>
        <p:nvPicPr>
          <p:cNvPr id="6174" name="Picture 37" descr="Windra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798889"/>
            <a:ext cx="17938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75" name="Line 38"/>
          <p:cNvSpPr>
            <a:spLocks noChangeShapeType="1"/>
          </p:cNvSpPr>
          <p:nvPr/>
        </p:nvSpPr>
        <p:spPr bwMode="auto">
          <a:xfrm flipH="1" flipV="1">
            <a:off x="3082926" y="3819526"/>
            <a:ext cx="746125" cy="155575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76" name="Line 39"/>
          <p:cNvSpPr>
            <a:spLocks noChangeShapeType="1"/>
          </p:cNvSpPr>
          <p:nvPr/>
        </p:nvSpPr>
        <p:spPr bwMode="auto">
          <a:xfrm flipH="1">
            <a:off x="2332039" y="3821114"/>
            <a:ext cx="750887" cy="511175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77" name="Line 40"/>
          <p:cNvSpPr>
            <a:spLocks noChangeShapeType="1"/>
          </p:cNvSpPr>
          <p:nvPr/>
        </p:nvSpPr>
        <p:spPr bwMode="auto">
          <a:xfrm flipH="1" flipV="1">
            <a:off x="2333626" y="4383089"/>
            <a:ext cx="817563" cy="407987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78" name="Line 41"/>
          <p:cNvSpPr>
            <a:spLocks noChangeShapeType="1"/>
          </p:cNvSpPr>
          <p:nvPr/>
        </p:nvSpPr>
        <p:spPr bwMode="auto">
          <a:xfrm flipV="1">
            <a:off x="2130426" y="4738689"/>
            <a:ext cx="1020763" cy="358775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79" name="Line 42"/>
          <p:cNvSpPr>
            <a:spLocks noChangeShapeType="1"/>
          </p:cNvSpPr>
          <p:nvPr/>
        </p:nvSpPr>
        <p:spPr bwMode="auto">
          <a:xfrm flipV="1">
            <a:off x="3151189" y="4483101"/>
            <a:ext cx="814387" cy="257175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80" name="Line 43"/>
          <p:cNvSpPr>
            <a:spLocks noChangeShapeType="1"/>
          </p:cNvSpPr>
          <p:nvPr/>
        </p:nvSpPr>
        <p:spPr bwMode="auto">
          <a:xfrm>
            <a:off x="3151188" y="4791075"/>
            <a:ext cx="679450" cy="255588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81" name="Line 44"/>
          <p:cNvSpPr>
            <a:spLocks noChangeShapeType="1"/>
          </p:cNvSpPr>
          <p:nvPr/>
        </p:nvSpPr>
        <p:spPr bwMode="auto">
          <a:xfrm flipV="1">
            <a:off x="2130426" y="5046663"/>
            <a:ext cx="1700213" cy="5080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82" name="Line 45"/>
          <p:cNvSpPr>
            <a:spLocks noChangeShapeType="1"/>
          </p:cNvSpPr>
          <p:nvPr/>
        </p:nvSpPr>
        <p:spPr bwMode="auto">
          <a:xfrm flipV="1">
            <a:off x="3830638" y="4127501"/>
            <a:ext cx="952500" cy="919163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83" name="Line 46"/>
          <p:cNvSpPr>
            <a:spLocks noChangeShapeType="1"/>
          </p:cNvSpPr>
          <p:nvPr/>
        </p:nvSpPr>
        <p:spPr bwMode="auto">
          <a:xfrm>
            <a:off x="2198689" y="3668714"/>
            <a:ext cx="134937" cy="661987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84" name="Line 47"/>
          <p:cNvSpPr>
            <a:spLocks noChangeShapeType="1"/>
          </p:cNvSpPr>
          <p:nvPr/>
        </p:nvSpPr>
        <p:spPr bwMode="auto">
          <a:xfrm>
            <a:off x="1177926" y="4281488"/>
            <a:ext cx="1154113" cy="49212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85" name="Line 48"/>
          <p:cNvSpPr>
            <a:spLocks noChangeShapeType="1"/>
          </p:cNvSpPr>
          <p:nvPr/>
        </p:nvSpPr>
        <p:spPr bwMode="auto">
          <a:xfrm flipH="1">
            <a:off x="1177926" y="3719514"/>
            <a:ext cx="136525" cy="561975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86" name="Line 49"/>
          <p:cNvSpPr>
            <a:spLocks noChangeShapeType="1"/>
          </p:cNvSpPr>
          <p:nvPr/>
        </p:nvSpPr>
        <p:spPr bwMode="auto">
          <a:xfrm flipV="1">
            <a:off x="1381125" y="3617913"/>
            <a:ext cx="749300" cy="5080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6187" name="Group 50"/>
          <p:cNvGrpSpPr>
            <a:grpSpLocks/>
          </p:cNvGrpSpPr>
          <p:nvPr/>
        </p:nvGrpSpPr>
        <p:grpSpPr bwMode="auto">
          <a:xfrm>
            <a:off x="1001714" y="4094163"/>
            <a:ext cx="407987" cy="309562"/>
            <a:chOff x="0" y="0"/>
            <a:chExt cx="407988" cy="412750"/>
          </a:xfrm>
        </p:grpSpPr>
        <p:sp>
          <p:nvSpPr>
            <p:cNvPr id="6270" name="AutoShape 51"/>
            <p:cNvSpPr>
              <a:spLocks/>
            </p:cNvSpPr>
            <p:nvPr/>
          </p:nvSpPr>
          <p:spPr bwMode="auto">
            <a:xfrm>
              <a:off x="34008" y="37648"/>
              <a:ext cx="339937" cy="340631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DF00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/>
            </a:p>
          </p:txBody>
        </p:sp>
        <p:pic>
          <p:nvPicPr>
            <p:cNvPr id="6271" name="Picture 52" descr="E:\Icons_weiss\Icon_Manikin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7988" cy="41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88" name="AutoShape 53"/>
          <p:cNvSpPr>
            <a:spLocks/>
          </p:cNvSpPr>
          <p:nvPr/>
        </p:nvSpPr>
        <p:spPr bwMode="auto">
          <a:xfrm rot="-8100000">
            <a:off x="1728788" y="4238626"/>
            <a:ext cx="103188" cy="134937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2644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6189" name="Line 54"/>
          <p:cNvSpPr>
            <a:spLocks noChangeShapeType="1"/>
          </p:cNvSpPr>
          <p:nvPr/>
        </p:nvSpPr>
        <p:spPr bwMode="auto">
          <a:xfrm flipH="1" flipV="1">
            <a:off x="2128839" y="3617913"/>
            <a:ext cx="954087" cy="20320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90" name="AutoShape 55"/>
          <p:cNvSpPr>
            <a:spLocks/>
          </p:cNvSpPr>
          <p:nvPr/>
        </p:nvSpPr>
        <p:spPr bwMode="auto">
          <a:xfrm>
            <a:off x="2673350" y="4381501"/>
            <a:ext cx="884238" cy="663575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5" y="2881"/>
                </a:moveTo>
                <a:cubicBezTo>
                  <a:pt x="20638" y="6724"/>
                  <a:pt x="20638" y="12952"/>
                  <a:pt x="16795" y="16795"/>
                </a:cubicBezTo>
                <a:cubicBezTo>
                  <a:pt x="12952" y="20638"/>
                  <a:pt x="6724" y="20638"/>
                  <a:pt x="2881" y="16795"/>
                </a:cubicBezTo>
                <a:cubicBezTo>
                  <a:pt x="-961" y="12952"/>
                  <a:pt x="-961" y="6724"/>
                  <a:pt x="2881" y="2881"/>
                </a:cubicBezTo>
                <a:cubicBezTo>
                  <a:pt x="6724" y="-961"/>
                  <a:pt x="12952" y="-961"/>
                  <a:pt x="16795" y="2881"/>
                </a:cubicBezTo>
              </a:path>
            </a:pathLst>
          </a:custGeom>
          <a:solidFill>
            <a:srgbClr val="85CE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pic>
        <p:nvPicPr>
          <p:cNvPr id="6191" name="Picture 56" descr="Auto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4564064"/>
            <a:ext cx="5413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92" name="AutoShape 57"/>
          <p:cNvSpPr>
            <a:spLocks/>
          </p:cNvSpPr>
          <p:nvPr/>
        </p:nvSpPr>
        <p:spPr bwMode="auto">
          <a:xfrm>
            <a:off x="3659189" y="4903788"/>
            <a:ext cx="339725" cy="2540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85CE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6193" name="AutoShape 58"/>
          <p:cNvSpPr>
            <a:spLocks/>
          </p:cNvSpPr>
          <p:nvPr/>
        </p:nvSpPr>
        <p:spPr bwMode="auto">
          <a:xfrm rot="-8100000">
            <a:off x="4337050" y="4443413"/>
            <a:ext cx="101600" cy="13335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2644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pic>
        <p:nvPicPr>
          <p:cNvPr id="6194" name="Picture 59" descr="E:\Icons_weiss\Icon_Charging-station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4892676"/>
            <a:ext cx="3746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95" name="Line 60"/>
          <p:cNvSpPr>
            <a:spLocks noChangeShapeType="1"/>
          </p:cNvSpPr>
          <p:nvPr/>
        </p:nvSpPr>
        <p:spPr bwMode="auto">
          <a:xfrm flipV="1">
            <a:off x="2130426" y="4332288"/>
            <a:ext cx="201613" cy="76200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96" name="AutoShape 61"/>
          <p:cNvSpPr>
            <a:spLocks/>
          </p:cNvSpPr>
          <p:nvPr/>
        </p:nvSpPr>
        <p:spPr bwMode="auto">
          <a:xfrm>
            <a:off x="2128839" y="4200525"/>
            <a:ext cx="339725" cy="2555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85CE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pic>
        <p:nvPicPr>
          <p:cNvPr id="6197" name="Picture 62" descr="E:\Icons_weiss\Icon_mobilephon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4179888"/>
            <a:ext cx="4127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98" name="Line 63"/>
          <p:cNvSpPr>
            <a:spLocks noChangeShapeType="1"/>
          </p:cNvSpPr>
          <p:nvPr/>
        </p:nvSpPr>
        <p:spPr bwMode="auto">
          <a:xfrm flipH="1" flipV="1">
            <a:off x="4443413" y="3819526"/>
            <a:ext cx="273050" cy="257175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99" name="Line 64"/>
          <p:cNvSpPr>
            <a:spLocks noChangeShapeType="1"/>
          </p:cNvSpPr>
          <p:nvPr/>
        </p:nvSpPr>
        <p:spPr bwMode="auto">
          <a:xfrm flipH="1" flipV="1">
            <a:off x="3898900" y="3975100"/>
            <a:ext cx="884238" cy="15240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6200" name="Picture 65" descr="E:\Icons_weiss\Icon_Batter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924301"/>
            <a:ext cx="476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01" name="AutoShape 66"/>
          <p:cNvSpPr>
            <a:spLocks/>
          </p:cNvSpPr>
          <p:nvPr/>
        </p:nvSpPr>
        <p:spPr bwMode="auto">
          <a:xfrm>
            <a:off x="3829051" y="4341813"/>
            <a:ext cx="341313" cy="2540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85CE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pic>
        <p:nvPicPr>
          <p:cNvPr id="6202" name="Picture 67" descr="E:\Icons_weiss\Icon_Charging-stati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9" y="4332289"/>
            <a:ext cx="3762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" name="AutoShape 68"/>
          <p:cNvSpPr>
            <a:spLocks/>
          </p:cNvSpPr>
          <p:nvPr/>
        </p:nvSpPr>
        <p:spPr bwMode="auto">
          <a:xfrm>
            <a:off x="4708526" y="5222875"/>
            <a:ext cx="1471613" cy="209550"/>
          </a:xfrm>
          <a:custGeom>
            <a:avLst/>
            <a:gdLst>
              <a:gd name="T0" fmla="*/ 2147483646 w 21600"/>
              <a:gd name="T1" fmla="*/ 302352995 h 21600"/>
              <a:gd name="T2" fmla="*/ 2147483646 w 21600"/>
              <a:gd name="T3" fmla="*/ 302352995 h 21600"/>
              <a:gd name="T4" fmla="*/ 2147483646 w 21600"/>
              <a:gd name="T5" fmla="*/ 302352995 h 21600"/>
              <a:gd name="T6" fmla="*/ 2147483646 w 21600"/>
              <a:gd name="T7" fmla="*/ 30235299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b="1" kern="0" dirty="0">
                <a:solidFill>
                  <a:schemeClr val="tx2"/>
                </a:solidFill>
              </a:rPr>
              <a:t>Smart </a:t>
            </a:r>
            <a:r>
              <a:rPr lang="de-DE" altLang="de-DE" sz="1600" b="1" kern="0" dirty="0" err="1">
                <a:solidFill>
                  <a:schemeClr val="tx2"/>
                </a:solidFill>
              </a:rPr>
              <a:t>Grid</a:t>
            </a:r>
            <a:endParaRPr lang="de-DE" altLang="de-DE" sz="1600" b="1" kern="0" dirty="0">
              <a:solidFill>
                <a:schemeClr val="tx2"/>
              </a:solidFill>
            </a:endParaRPr>
          </a:p>
        </p:txBody>
      </p:sp>
      <p:sp>
        <p:nvSpPr>
          <p:cNvPr id="1127" name="AutoShape 69"/>
          <p:cNvSpPr>
            <a:spLocks/>
          </p:cNvSpPr>
          <p:nvPr/>
        </p:nvSpPr>
        <p:spPr bwMode="auto">
          <a:xfrm>
            <a:off x="1497014" y="5235575"/>
            <a:ext cx="1743075" cy="209550"/>
          </a:xfrm>
          <a:custGeom>
            <a:avLst/>
            <a:gdLst>
              <a:gd name="T0" fmla="*/ 2147483646 w 21600"/>
              <a:gd name="T1" fmla="*/ 302352995 h 21600"/>
              <a:gd name="T2" fmla="*/ 2147483646 w 21600"/>
              <a:gd name="T3" fmla="*/ 302352995 h 21600"/>
              <a:gd name="T4" fmla="*/ 2147483646 w 21600"/>
              <a:gd name="T5" fmla="*/ 302352995 h 21600"/>
              <a:gd name="T6" fmla="*/ 2147483646 w 21600"/>
              <a:gd name="T7" fmla="*/ 30235299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b="1" kern="0" dirty="0">
                <a:solidFill>
                  <a:schemeClr val="tx2"/>
                </a:solidFill>
              </a:rPr>
              <a:t>Smart Mobility</a:t>
            </a:r>
          </a:p>
        </p:txBody>
      </p:sp>
      <p:sp>
        <p:nvSpPr>
          <p:cNvPr id="1128" name="AutoShape 70"/>
          <p:cNvSpPr>
            <a:spLocks/>
          </p:cNvSpPr>
          <p:nvPr/>
        </p:nvSpPr>
        <p:spPr bwMode="auto">
          <a:xfrm>
            <a:off x="311126" y="2619376"/>
            <a:ext cx="1452562" cy="9048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b="1" kern="0" dirty="0" err="1">
                <a:solidFill>
                  <a:schemeClr val="tx2"/>
                </a:solidFill>
              </a:rPr>
              <a:t>Health</a:t>
            </a:r>
            <a:r>
              <a:rPr lang="de-DE" altLang="de-DE" sz="1600" b="1" kern="0" dirty="0">
                <a:solidFill>
                  <a:schemeClr val="tx2"/>
                </a:solidFill>
              </a:rPr>
              <a:t>-care</a:t>
            </a:r>
          </a:p>
        </p:txBody>
      </p:sp>
      <p:sp>
        <p:nvSpPr>
          <p:cNvPr id="6206" name="AutoShape 71"/>
          <p:cNvSpPr>
            <a:spLocks/>
          </p:cNvSpPr>
          <p:nvPr/>
        </p:nvSpPr>
        <p:spPr bwMode="auto">
          <a:xfrm>
            <a:off x="6804026" y="4579939"/>
            <a:ext cx="1471613" cy="161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2"/>
                </a:solidFill>
                <a:latin typeface="Helvetica" pitchFamily="34" charset="0"/>
                <a:sym typeface="Helvetica" pitchFamily="34" charset="0"/>
              </a:rPr>
              <a:t>Smart Devices</a:t>
            </a:r>
            <a:endParaRPr lang="de-DE" altLang="de-DE" sz="2400" dirty="0">
              <a:solidFill>
                <a:schemeClr val="tx2"/>
              </a:solidFill>
              <a:latin typeface="Helvetica" pitchFamily="34" charset="0"/>
              <a:sym typeface="Helvetica" pitchFamily="34" charset="0"/>
            </a:endParaRPr>
          </a:p>
        </p:txBody>
      </p:sp>
      <p:sp>
        <p:nvSpPr>
          <p:cNvPr id="6207" name="AutoShape 72"/>
          <p:cNvSpPr>
            <a:spLocks/>
          </p:cNvSpPr>
          <p:nvPr/>
        </p:nvSpPr>
        <p:spPr bwMode="auto">
          <a:xfrm>
            <a:off x="638176" y="4432301"/>
            <a:ext cx="1152525" cy="161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tx2"/>
                </a:solidFill>
                <a:latin typeface="Helvetica" pitchFamily="34" charset="0"/>
                <a:sym typeface="Helvetica" pitchFamily="34" charset="0"/>
              </a:rPr>
              <a:t>Smartphone</a:t>
            </a:r>
            <a:endParaRPr lang="de-DE" altLang="de-DE" sz="2400">
              <a:solidFill>
                <a:schemeClr val="tx2"/>
              </a:solidFill>
              <a:latin typeface="Helvetica" pitchFamily="34" charset="0"/>
              <a:sym typeface="Helvetica" pitchFamily="34" charset="0"/>
            </a:endParaRPr>
          </a:p>
        </p:txBody>
      </p:sp>
      <p:sp>
        <p:nvSpPr>
          <p:cNvPr id="1131" name="AutoShape 73"/>
          <p:cNvSpPr>
            <a:spLocks/>
          </p:cNvSpPr>
          <p:nvPr/>
        </p:nvSpPr>
        <p:spPr bwMode="auto">
          <a:xfrm>
            <a:off x="7142163" y="2416175"/>
            <a:ext cx="1416050" cy="209550"/>
          </a:xfrm>
          <a:custGeom>
            <a:avLst/>
            <a:gdLst>
              <a:gd name="T0" fmla="*/ 2147483646 w 21600"/>
              <a:gd name="T1" fmla="*/ 302352995 h 21600"/>
              <a:gd name="T2" fmla="*/ 2147483646 w 21600"/>
              <a:gd name="T3" fmla="*/ 302352995 h 21600"/>
              <a:gd name="T4" fmla="*/ 2147483646 w 21600"/>
              <a:gd name="T5" fmla="*/ 302352995 h 21600"/>
              <a:gd name="T6" fmla="*/ 2147483646 w 21600"/>
              <a:gd name="T7" fmla="*/ 30235299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b="1" kern="0" dirty="0">
                <a:solidFill>
                  <a:schemeClr val="tx2"/>
                </a:solidFill>
              </a:rPr>
              <a:t>Industrie 4.0</a:t>
            </a:r>
          </a:p>
        </p:txBody>
      </p:sp>
      <p:sp>
        <p:nvSpPr>
          <p:cNvPr id="6209" name="Line 74"/>
          <p:cNvSpPr>
            <a:spLocks noChangeShapeType="1"/>
          </p:cNvSpPr>
          <p:nvPr/>
        </p:nvSpPr>
        <p:spPr bwMode="auto">
          <a:xfrm>
            <a:off x="3898900" y="3413125"/>
            <a:ext cx="2660650" cy="31115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210" name="Line 75"/>
          <p:cNvSpPr>
            <a:spLocks noChangeShapeType="1"/>
          </p:cNvSpPr>
          <p:nvPr/>
        </p:nvSpPr>
        <p:spPr bwMode="auto">
          <a:xfrm flipV="1">
            <a:off x="7300914" y="3209925"/>
            <a:ext cx="66675" cy="55880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211" name="Line 76"/>
          <p:cNvSpPr>
            <a:spLocks noChangeShapeType="1"/>
          </p:cNvSpPr>
          <p:nvPr/>
        </p:nvSpPr>
        <p:spPr bwMode="auto">
          <a:xfrm flipH="1" flipV="1">
            <a:off x="6553201" y="3106739"/>
            <a:ext cx="815975" cy="103187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212" name="Line 77"/>
          <p:cNvSpPr>
            <a:spLocks noChangeShapeType="1"/>
          </p:cNvSpPr>
          <p:nvPr/>
        </p:nvSpPr>
        <p:spPr bwMode="auto">
          <a:xfrm flipV="1">
            <a:off x="6416676" y="3105151"/>
            <a:ext cx="66675" cy="512763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213" name="Line 78"/>
          <p:cNvSpPr>
            <a:spLocks noChangeShapeType="1"/>
          </p:cNvSpPr>
          <p:nvPr/>
        </p:nvSpPr>
        <p:spPr bwMode="auto">
          <a:xfrm flipV="1">
            <a:off x="5735639" y="3106738"/>
            <a:ext cx="815975" cy="5080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214" name="Line 79"/>
          <p:cNvSpPr>
            <a:spLocks noChangeShapeType="1"/>
          </p:cNvSpPr>
          <p:nvPr/>
        </p:nvSpPr>
        <p:spPr bwMode="auto">
          <a:xfrm>
            <a:off x="5735639" y="3157539"/>
            <a:ext cx="681037" cy="458787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215" name="AutoShape 80"/>
          <p:cNvSpPr>
            <a:spLocks/>
          </p:cNvSpPr>
          <p:nvPr/>
        </p:nvSpPr>
        <p:spPr bwMode="auto">
          <a:xfrm>
            <a:off x="6007100" y="3309939"/>
            <a:ext cx="884238" cy="663575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5" y="2881"/>
                </a:moveTo>
                <a:cubicBezTo>
                  <a:pt x="20638" y="6724"/>
                  <a:pt x="20638" y="12952"/>
                  <a:pt x="16795" y="16795"/>
                </a:cubicBezTo>
                <a:cubicBezTo>
                  <a:pt x="12952" y="20638"/>
                  <a:pt x="6724" y="20638"/>
                  <a:pt x="2881" y="16795"/>
                </a:cubicBezTo>
                <a:cubicBezTo>
                  <a:pt x="-961" y="12952"/>
                  <a:pt x="-961" y="6724"/>
                  <a:pt x="2881" y="2881"/>
                </a:cubicBezTo>
                <a:cubicBezTo>
                  <a:pt x="6724" y="-961"/>
                  <a:pt x="12952" y="-961"/>
                  <a:pt x="16795" y="2881"/>
                </a:cubicBezTo>
              </a:path>
            </a:pathLst>
          </a:custGeom>
          <a:solidFill>
            <a:srgbClr val="85CE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pic>
        <p:nvPicPr>
          <p:cNvPr id="6216" name="Picture 81" descr="E:\Icons_weiss\Icon_Fertigungsindustri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4" y="3379789"/>
            <a:ext cx="6254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17" name="AutoShape 82"/>
          <p:cNvSpPr>
            <a:spLocks/>
          </p:cNvSpPr>
          <p:nvPr/>
        </p:nvSpPr>
        <p:spPr bwMode="auto">
          <a:xfrm>
            <a:off x="7164389" y="3054350"/>
            <a:ext cx="339725" cy="2555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5" y="2881"/>
                </a:moveTo>
                <a:cubicBezTo>
                  <a:pt x="20638" y="6724"/>
                  <a:pt x="20638" y="12954"/>
                  <a:pt x="16795" y="16797"/>
                </a:cubicBezTo>
                <a:cubicBezTo>
                  <a:pt x="12952" y="20640"/>
                  <a:pt x="6724" y="20640"/>
                  <a:pt x="2881" y="16797"/>
                </a:cubicBezTo>
                <a:cubicBezTo>
                  <a:pt x="-961" y="12954"/>
                  <a:pt x="-961" y="6724"/>
                  <a:pt x="2881" y="2881"/>
                </a:cubicBezTo>
                <a:cubicBezTo>
                  <a:pt x="6724" y="-960"/>
                  <a:pt x="12952" y="-960"/>
                  <a:pt x="16795" y="2881"/>
                </a:cubicBezTo>
              </a:path>
            </a:pathLst>
          </a:custGeom>
          <a:solidFill>
            <a:srgbClr val="85CE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pic>
        <p:nvPicPr>
          <p:cNvPr id="6218" name="Picture 83" descr="E:\Icons_weiss\Icon_Fertigungsindustri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1" y="3067051"/>
            <a:ext cx="27146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19" name="AutoShape 84"/>
          <p:cNvSpPr>
            <a:spLocks/>
          </p:cNvSpPr>
          <p:nvPr/>
        </p:nvSpPr>
        <p:spPr bwMode="auto">
          <a:xfrm>
            <a:off x="5530851" y="3003550"/>
            <a:ext cx="339725" cy="2555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5" y="2881"/>
                </a:moveTo>
                <a:cubicBezTo>
                  <a:pt x="20638" y="6724"/>
                  <a:pt x="20638" y="12954"/>
                  <a:pt x="16795" y="16797"/>
                </a:cubicBezTo>
                <a:cubicBezTo>
                  <a:pt x="12952" y="20640"/>
                  <a:pt x="6724" y="20640"/>
                  <a:pt x="2881" y="16797"/>
                </a:cubicBezTo>
                <a:cubicBezTo>
                  <a:pt x="-961" y="12954"/>
                  <a:pt x="-961" y="6724"/>
                  <a:pt x="2881" y="2881"/>
                </a:cubicBezTo>
                <a:cubicBezTo>
                  <a:pt x="6724" y="-960"/>
                  <a:pt x="12952" y="-960"/>
                  <a:pt x="16795" y="2881"/>
                </a:cubicBezTo>
              </a:path>
            </a:pathLst>
          </a:custGeom>
          <a:solidFill>
            <a:srgbClr val="85CE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pic>
        <p:nvPicPr>
          <p:cNvPr id="6220" name="Picture 85" descr="E:\Icons_weiss\Icon_Fertigungsindustri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3016251"/>
            <a:ext cx="271462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21" name="AutoShape 86"/>
          <p:cNvSpPr>
            <a:spLocks/>
          </p:cNvSpPr>
          <p:nvPr/>
        </p:nvSpPr>
        <p:spPr bwMode="auto">
          <a:xfrm>
            <a:off x="6346826" y="2952750"/>
            <a:ext cx="339725" cy="2555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5" y="2881"/>
                </a:moveTo>
                <a:cubicBezTo>
                  <a:pt x="20638" y="6724"/>
                  <a:pt x="20638" y="12952"/>
                  <a:pt x="16795" y="16795"/>
                </a:cubicBezTo>
                <a:cubicBezTo>
                  <a:pt x="12952" y="20638"/>
                  <a:pt x="6724" y="20638"/>
                  <a:pt x="2881" y="16795"/>
                </a:cubicBezTo>
                <a:cubicBezTo>
                  <a:pt x="-961" y="12952"/>
                  <a:pt x="-961" y="6724"/>
                  <a:pt x="2881" y="2881"/>
                </a:cubicBezTo>
                <a:cubicBezTo>
                  <a:pt x="6724" y="-961"/>
                  <a:pt x="12952" y="-961"/>
                  <a:pt x="16795" y="2881"/>
                </a:cubicBezTo>
              </a:path>
            </a:pathLst>
          </a:custGeom>
          <a:solidFill>
            <a:srgbClr val="85CE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pic>
        <p:nvPicPr>
          <p:cNvPr id="6222" name="Picture 87" descr="E:\Icons_weiss\Icon_Handel_und_Logistik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4" y="2965450"/>
            <a:ext cx="26828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23" name="Line 88"/>
          <p:cNvSpPr>
            <a:spLocks noChangeShapeType="1"/>
          </p:cNvSpPr>
          <p:nvPr/>
        </p:nvSpPr>
        <p:spPr bwMode="auto">
          <a:xfrm flipV="1">
            <a:off x="3898900" y="3260725"/>
            <a:ext cx="681038" cy="15240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224" name="Line 89"/>
          <p:cNvSpPr>
            <a:spLocks noChangeShapeType="1"/>
          </p:cNvSpPr>
          <p:nvPr/>
        </p:nvSpPr>
        <p:spPr bwMode="auto">
          <a:xfrm>
            <a:off x="3830639" y="3413125"/>
            <a:ext cx="611187" cy="40640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225" name="Line 90"/>
          <p:cNvSpPr>
            <a:spLocks noChangeShapeType="1"/>
          </p:cNvSpPr>
          <p:nvPr/>
        </p:nvSpPr>
        <p:spPr bwMode="auto">
          <a:xfrm>
            <a:off x="3830639" y="3413126"/>
            <a:ext cx="66675" cy="561975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226" name="Line 91"/>
          <p:cNvSpPr>
            <a:spLocks noChangeShapeType="1"/>
          </p:cNvSpPr>
          <p:nvPr/>
        </p:nvSpPr>
        <p:spPr bwMode="auto">
          <a:xfrm flipH="1">
            <a:off x="3082926" y="3413125"/>
            <a:ext cx="746125" cy="40640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227" name="Line 92"/>
          <p:cNvSpPr>
            <a:spLocks noChangeShapeType="1"/>
          </p:cNvSpPr>
          <p:nvPr/>
        </p:nvSpPr>
        <p:spPr bwMode="auto">
          <a:xfrm flipH="1" flipV="1">
            <a:off x="3014663" y="3209925"/>
            <a:ext cx="68262" cy="611188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228" name="Line 93"/>
          <p:cNvSpPr>
            <a:spLocks noChangeShapeType="1"/>
          </p:cNvSpPr>
          <p:nvPr/>
        </p:nvSpPr>
        <p:spPr bwMode="auto">
          <a:xfrm flipH="1" flipV="1">
            <a:off x="3014664" y="3260725"/>
            <a:ext cx="815975" cy="20320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229" name="Line 94"/>
          <p:cNvSpPr>
            <a:spLocks noChangeShapeType="1"/>
          </p:cNvSpPr>
          <p:nvPr/>
        </p:nvSpPr>
        <p:spPr bwMode="auto">
          <a:xfrm>
            <a:off x="904876" y="3209925"/>
            <a:ext cx="409575" cy="45720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230" name="AutoShape 95"/>
          <p:cNvSpPr>
            <a:spLocks/>
          </p:cNvSpPr>
          <p:nvPr/>
        </p:nvSpPr>
        <p:spPr bwMode="auto">
          <a:xfrm>
            <a:off x="903289" y="3360739"/>
            <a:ext cx="885825" cy="663575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DF00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pic>
        <p:nvPicPr>
          <p:cNvPr id="6231" name="Picture 96" descr="E:\Icons_weiss\Icon_Gesundheitswese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3448050"/>
            <a:ext cx="76993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32" name="Group 97"/>
          <p:cNvGrpSpPr>
            <a:grpSpLocks/>
          </p:cNvGrpSpPr>
          <p:nvPr/>
        </p:nvGrpSpPr>
        <p:grpSpPr bwMode="auto">
          <a:xfrm>
            <a:off x="2806701" y="3105150"/>
            <a:ext cx="341313" cy="255588"/>
            <a:chOff x="-9" y="-9"/>
            <a:chExt cx="341309" cy="339722"/>
          </a:xfrm>
        </p:grpSpPr>
        <p:sp>
          <p:nvSpPr>
            <p:cNvPr id="6268" name="AutoShape 98"/>
            <p:cNvSpPr>
              <a:spLocks/>
            </p:cNvSpPr>
            <p:nvPr/>
          </p:nvSpPr>
          <p:spPr bwMode="auto">
            <a:xfrm>
              <a:off x="-9" y="-9"/>
              <a:ext cx="341309" cy="339722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7" y="2881"/>
                  </a:moveTo>
                  <a:cubicBezTo>
                    <a:pt x="20640" y="6724"/>
                    <a:pt x="20640" y="12952"/>
                    <a:pt x="16797" y="16795"/>
                  </a:cubicBezTo>
                  <a:cubicBezTo>
                    <a:pt x="12954" y="20638"/>
                    <a:pt x="6724" y="20638"/>
                    <a:pt x="2881" y="16795"/>
                  </a:cubicBezTo>
                  <a:cubicBezTo>
                    <a:pt x="-960" y="12952"/>
                    <a:pt x="-960" y="6724"/>
                    <a:pt x="2881" y="2881"/>
                  </a:cubicBezTo>
                  <a:cubicBezTo>
                    <a:pt x="6724" y="-961"/>
                    <a:pt x="12954" y="-961"/>
                    <a:pt x="16797" y="2881"/>
                  </a:cubicBezTo>
                </a:path>
              </a:pathLst>
            </a:custGeom>
            <a:solidFill>
              <a:srgbClr val="26446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/>
            </a:p>
          </p:txBody>
        </p:sp>
        <p:pic>
          <p:nvPicPr>
            <p:cNvPr id="6269" name="Picture 99" descr="E:\Icons_weiss\Icon_smart-object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" y="820"/>
              <a:ext cx="335365" cy="338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33" name="Group 100"/>
          <p:cNvGrpSpPr>
            <a:grpSpLocks/>
          </p:cNvGrpSpPr>
          <p:nvPr/>
        </p:nvGrpSpPr>
        <p:grpSpPr bwMode="auto">
          <a:xfrm>
            <a:off x="3352801" y="3052764"/>
            <a:ext cx="885825" cy="661987"/>
            <a:chOff x="-23" y="-23"/>
            <a:chExt cx="885815" cy="884227"/>
          </a:xfrm>
        </p:grpSpPr>
        <p:sp>
          <p:nvSpPr>
            <p:cNvPr id="6266" name="AutoShape 101"/>
            <p:cNvSpPr>
              <a:spLocks/>
            </p:cNvSpPr>
            <p:nvPr/>
          </p:nvSpPr>
          <p:spPr bwMode="auto">
            <a:xfrm>
              <a:off x="-23" y="-23"/>
              <a:ext cx="885815" cy="884227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5" y="2881"/>
                  </a:moveTo>
                  <a:cubicBezTo>
                    <a:pt x="20638" y="6724"/>
                    <a:pt x="20638" y="12952"/>
                    <a:pt x="16795" y="16795"/>
                  </a:cubicBezTo>
                  <a:cubicBezTo>
                    <a:pt x="12952" y="20638"/>
                    <a:pt x="6724" y="20638"/>
                    <a:pt x="2881" y="16795"/>
                  </a:cubicBezTo>
                  <a:cubicBezTo>
                    <a:pt x="-961" y="12952"/>
                    <a:pt x="-961" y="6724"/>
                    <a:pt x="2881" y="2881"/>
                  </a:cubicBezTo>
                  <a:cubicBezTo>
                    <a:pt x="6724" y="-961"/>
                    <a:pt x="12952" y="-961"/>
                    <a:pt x="16795" y="2881"/>
                  </a:cubicBezTo>
                </a:path>
              </a:pathLst>
            </a:custGeom>
            <a:solidFill>
              <a:srgbClr val="26446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/>
            </a:p>
          </p:txBody>
        </p:sp>
        <p:pic>
          <p:nvPicPr>
            <p:cNvPr id="6267" name="Picture 102" descr="City.eps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99" y="175747"/>
              <a:ext cx="422028" cy="47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34" name="Line 103"/>
          <p:cNvSpPr>
            <a:spLocks noChangeShapeType="1"/>
          </p:cNvSpPr>
          <p:nvPr/>
        </p:nvSpPr>
        <p:spPr bwMode="auto">
          <a:xfrm flipH="1" flipV="1">
            <a:off x="4646614" y="3209926"/>
            <a:ext cx="136525" cy="866775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235" name="AutoShape 104"/>
          <p:cNvSpPr>
            <a:spLocks/>
          </p:cNvSpPr>
          <p:nvPr/>
        </p:nvSpPr>
        <p:spPr bwMode="auto">
          <a:xfrm rot="-8100000">
            <a:off x="4647407" y="3444082"/>
            <a:ext cx="101600" cy="134937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2644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6236" name="AutoShape 105"/>
          <p:cNvSpPr>
            <a:spLocks/>
          </p:cNvSpPr>
          <p:nvPr/>
        </p:nvSpPr>
        <p:spPr bwMode="auto">
          <a:xfrm>
            <a:off x="4441826" y="3105150"/>
            <a:ext cx="339725" cy="2555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5" y="2881"/>
                </a:moveTo>
                <a:cubicBezTo>
                  <a:pt x="20638" y="6724"/>
                  <a:pt x="20638" y="12952"/>
                  <a:pt x="16795" y="16795"/>
                </a:cubicBezTo>
                <a:cubicBezTo>
                  <a:pt x="12952" y="20638"/>
                  <a:pt x="6724" y="20638"/>
                  <a:pt x="2881" y="16795"/>
                </a:cubicBezTo>
                <a:cubicBezTo>
                  <a:pt x="-961" y="12952"/>
                  <a:pt x="-961" y="6724"/>
                  <a:pt x="2881" y="2881"/>
                </a:cubicBezTo>
                <a:cubicBezTo>
                  <a:pt x="6724" y="-961"/>
                  <a:pt x="12952" y="-961"/>
                  <a:pt x="16795" y="2881"/>
                </a:cubicBezTo>
              </a:path>
            </a:pathLst>
          </a:custGeom>
          <a:solidFill>
            <a:srgbClr val="2644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pic>
        <p:nvPicPr>
          <p:cNvPr id="6237" name="Picture 106" descr="E:\Icons_weiss\Icon_heating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3095626"/>
            <a:ext cx="3762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5" name="AutoShape 107"/>
          <p:cNvSpPr>
            <a:spLocks/>
          </p:cNvSpPr>
          <p:nvPr/>
        </p:nvSpPr>
        <p:spPr bwMode="auto">
          <a:xfrm>
            <a:off x="2992439" y="2390775"/>
            <a:ext cx="1652587" cy="4000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algn="ctr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b="1" kern="0" dirty="0">
                <a:solidFill>
                  <a:schemeClr val="tx2"/>
                </a:solidFill>
              </a:rPr>
              <a:t>Smart Home</a:t>
            </a:r>
          </a:p>
          <a:p>
            <a:pPr algn="ctr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b="1" kern="0" dirty="0">
                <a:solidFill>
                  <a:schemeClr val="tx2"/>
                </a:solidFill>
              </a:rPr>
              <a:t>Smart Building</a:t>
            </a:r>
          </a:p>
        </p:txBody>
      </p:sp>
      <p:sp>
        <p:nvSpPr>
          <p:cNvPr id="6239" name="AutoShape 108"/>
          <p:cNvSpPr>
            <a:spLocks/>
          </p:cNvSpPr>
          <p:nvPr/>
        </p:nvSpPr>
        <p:spPr bwMode="auto">
          <a:xfrm>
            <a:off x="1801814" y="3065464"/>
            <a:ext cx="1025525" cy="161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tx2"/>
                </a:solidFill>
                <a:latin typeface="Helvetica" pitchFamily="34" charset="0"/>
                <a:sym typeface="Helvetica" pitchFamily="34" charset="0"/>
              </a:rPr>
              <a:t>Smart Meter</a:t>
            </a:r>
            <a:endParaRPr lang="de-DE" altLang="de-DE" sz="2400">
              <a:solidFill>
                <a:schemeClr val="tx2"/>
              </a:solidFill>
              <a:latin typeface="Helvetica" pitchFamily="34" charset="0"/>
              <a:sym typeface="Helvetica" pitchFamily="34" charset="0"/>
            </a:endParaRPr>
          </a:p>
        </p:txBody>
      </p:sp>
      <p:sp>
        <p:nvSpPr>
          <p:cNvPr id="6240" name="AutoShape 109"/>
          <p:cNvSpPr>
            <a:spLocks/>
          </p:cNvSpPr>
          <p:nvPr/>
        </p:nvSpPr>
        <p:spPr bwMode="auto">
          <a:xfrm>
            <a:off x="4783139" y="2790825"/>
            <a:ext cx="649287" cy="306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2"/>
                </a:solidFill>
                <a:latin typeface="Helvetica" pitchFamily="34" charset="0"/>
                <a:sym typeface="Helvetica" pitchFamily="34" charset="0"/>
              </a:rPr>
              <a:t>Smart</a:t>
            </a:r>
          </a:p>
          <a:p>
            <a:pPr algn="r" eaLnBrk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2"/>
                </a:solidFill>
                <a:latin typeface="Helvetica" pitchFamily="34" charset="0"/>
                <a:sym typeface="Helvetica" pitchFamily="34" charset="0"/>
              </a:rPr>
              <a:t>Factory</a:t>
            </a:r>
            <a:endParaRPr lang="de-DE" altLang="de-DE" sz="2400" dirty="0">
              <a:solidFill>
                <a:schemeClr val="tx2"/>
              </a:solidFill>
              <a:latin typeface="Helvetica" pitchFamily="34" charset="0"/>
              <a:sym typeface="Helvetica" pitchFamily="34" charset="0"/>
            </a:endParaRPr>
          </a:p>
        </p:txBody>
      </p:sp>
      <p:sp>
        <p:nvSpPr>
          <p:cNvPr id="6241" name="AutoShape 110"/>
          <p:cNvSpPr>
            <a:spLocks/>
          </p:cNvSpPr>
          <p:nvPr/>
        </p:nvSpPr>
        <p:spPr bwMode="auto">
          <a:xfrm>
            <a:off x="1992314" y="4538664"/>
            <a:ext cx="339725" cy="255587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85CE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pic>
        <p:nvPicPr>
          <p:cNvPr id="6242" name="Picture 111" descr="E:\Icons_weiss\Icon_Charging-stati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4529139"/>
            <a:ext cx="3746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43" name="Group 112"/>
          <p:cNvGrpSpPr>
            <a:grpSpLocks/>
          </p:cNvGrpSpPr>
          <p:nvPr/>
        </p:nvGrpSpPr>
        <p:grpSpPr bwMode="auto">
          <a:xfrm>
            <a:off x="631825" y="2976563"/>
            <a:ext cx="407988" cy="309562"/>
            <a:chOff x="0" y="0"/>
            <a:chExt cx="407988" cy="412750"/>
          </a:xfrm>
        </p:grpSpPr>
        <p:sp>
          <p:nvSpPr>
            <p:cNvPr id="6264" name="AutoShape 113"/>
            <p:cNvSpPr>
              <a:spLocks/>
            </p:cNvSpPr>
            <p:nvPr/>
          </p:nvSpPr>
          <p:spPr bwMode="auto">
            <a:xfrm>
              <a:off x="34008" y="37648"/>
              <a:ext cx="339937" cy="340631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DF00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/>
            </a:p>
          </p:txBody>
        </p:sp>
        <p:pic>
          <p:nvPicPr>
            <p:cNvPr id="6265" name="Picture 114" descr="E:\Icons_weiss\Icon_Manikin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7988" cy="41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44" name="Group 115"/>
          <p:cNvGrpSpPr>
            <a:grpSpLocks/>
          </p:cNvGrpSpPr>
          <p:nvPr/>
        </p:nvGrpSpPr>
        <p:grpSpPr bwMode="auto">
          <a:xfrm>
            <a:off x="1995489" y="3462338"/>
            <a:ext cx="407987" cy="309562"/>
            <a:chOff x="0" y="0"/>
            <a:chExt cx="407988" cy="412750"/>
          </a:xfrm>
        </p:grpSpPr>
        <p:sp>
          <p:nvSpPr>
            <p:cNvPr id="6262" name="AutoShape 116"/>
            <p:cNvSpPr>
              <a:spLocks/>
            </p:cNvSpPr>
            <p:nvPr/>
          </p:nvSpPr>
          <p:spPr bwMode="auto">
            <a:xfrm>
              <a:off x="34008" y="37648"/>
              <a:ext cx="339937" cy="340631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DF00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/>
            </a:p>
          </p:txBody>
        </p:sp>
        <p:pic>
          <p:nvPicPr>
            <p:cNvPr id="6263" name="Picture 117" descr="E:\Icons_weiss\Icon_Manikin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7988" cy="41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45" name="Group 118"/>
          <p:cNvGrpSpPr>
            <a:grpSpLocks/>
          </p:cNvGrpSpPr>
          <p:nvPr/>
        </p:nvGrpSpPr>
        <p:grpSpPr bwMode="auto">
          <a:xfrm>
            <a:off x="2900364" y="3678239"/>
            <a:ext cx="339725" cy="257175"/>
            <a:chOff x="-9" y="-9"/>
            <a:chExt cx="339722" cy="342909"/>
          </a:xfrm>
        </p:grpSpPr>
        <p:sp>
          <p:nvSpPr>
            <p:cNvPr id="6260" name="AutoShape 119"/>
            <p:cNvSpPr>
              <a:spLocks/>
            </p:cNvSpPr>
            <p:nvPr/>
          </p:nvSpPr>
          <p:spPr bwMode="auto">
            <a:xfrm>
              <a:off x="-9" y="-9"/>
              <a:ext cx="339722" cy="339715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5" y="2881"/>
                  </a:moveTo>
                  <a:cubicBezTo>
                    <a:pt x="20638" y="6724"/>
                    <a:pt x="20638" y="12954"/>
                    <a:pt x="16795" y="16797"/>
                  </a:cubicBezTo>
                  <a:cubicBezTo>
                    <a:pt x="12952" y="20640"/>
                    <a:pt x="6724" y="20640"/>
                    <a:pt x="2881" y="16797"/>
                  </a:cubicBezTo>
                  <a:cubicBezTo>
                    <a:pt x="-961" y="12954"/>
                    <a:pt x="-961" y="6724"/>
                    <a:pt x="2881" y="2881"/>
                  </a:cubicBezTo>
                  <a:cubicBezTo>
                    <a:pt x="6724" y="-960"/>
                    <a:pt x="12952" y="-960"/>
                    <a:pt x="16795" y="2881"/>
                  </a:cubicBezTo>
                </a:path>
              </a:pathLst>
            </a:custGeom>
            <a:solidFill>
              <a:srgbClr val="26446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/>
            </a:p>
          </p:txBody>
        </p:sp>
        <p:pic>
          <p:nvPicPr>
            <p:cNvPr id="6261" name="Picture 120" descr="E:\Icons_weiss\Icon_wlan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2" y="23352"/>
              <a:ext cx="315608" cy="31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46" name="Group 121"/>
          <p:cNvGrpSpPr>
            <a:grpSpLocks/>
          </p:cNvGrpSpPr>
          <p:nvPr/>
        </p:nvGrpSpPr>
        <p:grpSpPr bwMode="auto">
          <a:xfrm>
            <a:off x="4194176" y="3640139"/>
            <a:ext cx="442913" cy="331787"/>
            <a:chOff x="0" y="0"/>
            <a:chExt cx="442913" cy="441325"/>
          </a:xfrm>
        </p:grpSpPr>
        <p:sp>
          <p:nvSpPr>
            <p:cNvPr id="6258" name="AutoShape 122"/>
            <p:cNvSpPr>
              <a:spLocks/>
            </p:cNvSpPr>
            <p:nvPr/>
          </p:nvSpPr>
          <p:spPr bwMode="auto">
            <a:xfrm>
              <a:off x="46630" y="52862"/>
              <a:ext cx="340511" cy="339291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5" y="2881"/>
                  </a:moveTo>
                  <a:cubicBezTo>
                    <a:pt x="20638" y="6724"/>
                    <a:pt x="20638" y="12952"/>
                    <a:pt x="16795" y="16795"/>
                  </a:cubicBezTo>
                  <a:cubicBezTo>
                    <a:pt x="12952" y="20638"/>
                    <a:pt x="6724" y="20638"/>
                    <a:pt x="2881" y="16795"/>
                  </a:cubicBezTo>
                  <a:cubicBezTo>
                    <a:pt x="-961" y="12952"/>
                    <a:pt x="-961" y="6724"/>
                    <a:pt x="2881" y="2881"/>
                  </a:cubicBezTo>
                  <a:cubicBezTo>
                    <a:pt x="6724" y="-961"/>
                    <a:pt x="12952" y="-961"/>
                    <a:pt x="16795" y="2881"/>
                  </a:cubicBezTo>
                </a:path>
              </a:pathLst>
            </a:custGeom>
            <a:solidFill>
              <a:srgbClr val="26446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/>
            </a:p>
          </p:txBody>
        </p:sp>
        <p:pic>
          <p:nvPicPr>
            <p:cNvPr id="6259" name="Picture 123" descr="E:\Icons_weiss\Icon_refrigerator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2913" cy="44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47" name="Group 124"/>
          <p:cNvGrpSpPr>
            <a:grpSpLocks/>
          </p:cNvGrpSpPr>
          <p:nvPr/>
        </p:nvGrpSpPr>
        <p:grpSpPr bwMode="auto">
          <a:xfrm>
            <a:off x="3611564" y="3752851"/>
            <a:ext cx="509587" cy="385763"/>
            <a:chOff x="0" y="0"/>
            <a:chExt cx="509588" cy="514350"/>
          </a:xfrm>
        </p:grpSpPr>
        <p:sp>
          <p:nvSpPr>
            <p:cNvPr id="6256" name="AutoShape 125"/>
            <p:cNvSpPr>
              <a:spLocks/>
            </p:cNvSpPr>
            <p:nvPr/>
          </p:nvSpPr>
          <p:spPr bwMode="auto">
            <a:xfrm>
              <a:off x="89738" y="90741"/>
              <a:ext cx="339811" cy="34037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7" y="2881"/>
                  </a:moveTo>
                  <a:cubicBezTo>
                    <a:pt x="20640" y="6724"/>
                    <a:pt x="20640" y="12954"/>
                    <a:pt x="16797" y="16797"/>
                  </a:cubicBezTo>
                  <a:cubicBezTo>
                    <a:pt x="12954" y="20640"/>
                    <a:pt x="6724" y="20640"/>
                    <a:pt x="2881" y="16797"/>
                  </a:cubicBezTo>
                  <a:cubicBezTo>
                    <a:pt x="-960" y="12954"/>
                    <a:pt x="-960" y="6724"/>
                    <a:pt x="2881" y="2881"/>
                  </a:cubicBezTo>
                  <a:cubicBezTo>
                    <a:pt x="6724" y="-960"/>
                    <a:pt x="12954" y="-960"/>
                    <a:pt x="16797" y="2881"/>
                  </a:cubicBezTo>
                </a:path>
              </a:pathLst>
            </a:custGeom>
            <a:solidFill>
              <a:srgbClr val="26446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/>
            </a:p>
          </p:txBody>
        </p:sp>
        <p:pic>
          <p:nvPicPr>
            <p:cNvPr id="6257" name="Picture 126" descr="E:\Icons_weiss\Icon_washing-maschine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09588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48" name="Group 127"/>
          <p:cNvGrpSpPr>
            <a:grpSpLocks/>
          </p:cNvGrpSpPr>
          <p:nvPr/>
        </p:nvGrpSpPr>
        <p:grpSpPr bwMode="auto">
          <a:xfrm>
            <a:off x="4506913" y="3922713"/>
            <a:ext cx="476250" cy="360362"/>
            <a:chOff x="0" y="0"/>
            <a:chExt cx="476250" cy="481013"/>
          </a:xfrm>
        </p:grpSpPr>
        <p:sp>
          <p:nvSpPr>
            <p:cNvPr id="6254" name="AutoShape 128"/>
            <p:cNvSpPr>
              <a:spLocks/>
            </p:cNvSpPr>
            <p:nvPr/>
          </p:nvSpPr>
          <p:spPr bwMode="auto">
            <a:xfrm>
              <a:off x="73259" y="71730"/>
              <a:ext cx="340126" cy="340711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C0D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/>
            </a:p>
          </p:txBody>
        </p:sp>
        <p:pic>
          <p:nvPicPr>
            <p:cNvPr id="6255" name="Picture 129" descr="E:\Icons_weiss\Icon_Battery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6250" cy="48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49" name="Group 130"/>
          <p:cNvGrpSpPr>
            <a:grpSpLocks/>
          </p:cNvGrpSpPr>
          <p:nvPr/>
        </p:nvGrpSpPr>
        <p:grpSpPr bwMode="auto">
          <a:xfrm>
            <a:off x="7164389" y="3616325"/>
            <a:ext cx="339725" cy="255588"/>
            <a:chOff x="-9" y="-9"/>
            <a:chExt cx="339722" cy="339722"/>
          </a:xfrm>
        </p:grpSpPr>
        <p:sp>
          <p:nvSpPr>
            <p:cNvPr id="6252" name="AutoShape 131"/>
            <p:cNvSpPr>
              <a:spLocks/>
            </p:cNvSpPr>
            <p:nvPr/>
          </p:nvSpPr>
          <p:spPr bwMode="auto">
            <a:xfrm>
              <a:off x="-9" y="-9"/>
              <a:ext cx="339722" cy="339722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5" y="2881"/>
                  </a:moveTo>
                  <a:cubicBezTo>
                    <a:pt x="20638" y="6724"/>
                    <a:pt x="20638" y="12952"/>
                    <a:pt x="16795" y="16795"/>
                  </a:cubicBezTo>
                  <a:cubicBezTo>
                    <a:pt x="12952" y="20638"/>
                    <a:pt x="6724" y="20638"/>
                    <a:pt x="2881" y="16795"/>
                  </a:cubicBezTo>
                  <a:cubicBezTo>
                    <a:pt x="-961" y="12952"/>
                    <a:pt x="-961" y="6724"/>
                    <a:pt x="2881" y="2881"/>
                  </a:cubicBezTo>
                  <a:cubicBezTo>
                    <a:pt x="6724" y="-961"/>
                    <a:pt x="12952" y="-961"/>
                    <a:pt x="16795" y="2881"/>
                  </a:cubicBezTo>
                </a:path>
              </a:pathLst>
            </a:custGeom>
            <a:solidFill>
              <a:srgbClr val="85CE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/>
            </a:p>
          </p:txBody>
        </p:sp>
        <p:pic>
          <p:nvPicPr>
            <p:cNvPr id="6253" name="Picture 132" descr="E:\Icons_weiss\Icon_Handel_und_Logistik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6" y="15003"/>
              <a:ext cx="267317" cy="263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51" name="AutoShape 134"/>
          <p:cNvSpPr>
            <a:spLocks/>
          </p:cNvSpPr>
          <p:nvPr/>
        </p:nvSpPr>
        <p:spPr bwMode="auto">
          <a:xfrm>
            <a:off x="6516688" y="5786438"/>
            <a:ext cx="2563812" cy="163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de-DE" altLang="de-DE" sz="800">
                <a:solidFill>
                  <a:schemeClr val="bg1"/>
                </a:solidFill>
                <a:latin typeface="Helvetica" pitchFamily="34" charset="0"/>
                <a:sym typeface="Helvetica" pitchFamily="34" charset="0"/>
              </a:rPr>
              <a:t>Graphics © Bosch Rexroth AG</a:t>
            </a:r>
            <a:endParaRPr lang="de-DE" altLang="de-DE" sz="2400">
              <a:solidFill>
                <a:schemeClr val="bg1"/>
              </a:solidFill>
              <a:latin typeface="Helvetica" pitchFamily="34" charset="0"/>
              <a:sym typeface="Helvetica" pitchFamily="34" charset="0"/>
            </a:endParaRPr>
          </a:p>
        </p:txBody>
      </p:sp>
      <p:sp>
        <p:nvSpPr>
          <p:cNvPr id="135" name="Title 1"/>
          <p:cNvSpPr txBox="1">
            <a:spLocks/>
          </p:cNvSpPr>
          <p:nvPr/>
        </p:nvSpPr>
        <p:spPr>
          <a:xfrm>
            <a:off x="0" y="1062038"/>
            <a:ext cx="9144000" cy="6381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63538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3538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63538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363538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363538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820738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1277938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735138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2192338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de-DE" altLang="de-DE" sz="3100" dirty="0" smtClean="0">
                <a:sym typeface="Arial" pitchFamily="34" charset="0"/>
              </a:rPr>
              <a:t>The Internet</a:t>
            </a:r>
            <a:r>
              <a:rPr lang="de-DE" altLang="de-DE" dirty="0" smtClean="0">
                <a:solidFill>
                  <a:schemeClr val="tx2"/>
                </a:solidFill>
                <a:latin typeface="Arial" panose="020B0604020202020204" pitchFamily="34" charset="0"/>
                <a:sym typeface="Arial" pitchFamily="34" charset="0"/>
              </a:rPr>
              <a:t> </a:t>
            </a:r>
            <a:r>
              <a:rPr lang="de-DE" altLang="de-DE" sz="3100" dirty="0" err="1">
                <a:sym typeface="Arial" pitchFamily="34" charset="0"/>
              </a:rPr>
              <a:t>of</a:t>
            </a:r>
            <a:r>
              <a:rPr lang="de-DE" altLang="de-DE" sz="3100" dirty="0">
                <a:sym typeface="Arial" pitchFamily="34" charset="0"/>
              </a:rPr>
              <a:t> Things and Services (</a:t>
            </a:r>
            <a:r>
              <a:rPr lang="de-DE" altLang="de-DE" sz="3100" dirty="0" err="1">
                <a:sym typeface="Arial" pitchFamily="34" charset="0"/>
              </a:rPr>
              <a:t>IoT</a:t>
            </a:r>
            <a:r>
              <a:rPr lang="de-DE" altLang="de-DE" sz="3100" dirty="0" smtClean="0">
                <a:sym typeface="Arial" pitchFamily="34" charset="0"/>
              </a:rPr>
              <a:t>)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37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GB" altLang="en-US" sz="1200" dirty="0">
                <a:solidFill>
                  <a:srgbClr val="898989"/>
                </a:solidFill>
              </a:rPr>
              <a:t>18</a:t>
            </a:r>
          </a:p>
        </p:txBody>
      </p:sp>
      <p:sp>
        <p:nvSpPr>
          <p:cNvPr id="138" name="Rechteck 5"/>
          <p:cNvSpPr/>
          <p:nvPr/>
        </p:nvSpPr>
        <p:spPr>
          <a:xfrm>
            <a:off x="1547664" y="6381908"/>
            <a:ext cx="5740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© 2016 DKE  Deutsche Kommission Elektrotechnik Elektronik Informationstechnik in DIN und VDE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875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altLang="de-DE" sz="2400" dirty="0" err="1">
                <a:ea typeface="宋体" pitchFamily="2" charset="-122"/>
              </a:rPr>
              <a:t>Digitalization</a:t>
            </a:r>
            <a:r>
              <a:rPr lang="de-DE" altLang="de-DE" sz="2400" dirty="0">
                <a:ea typeface="宋体" pitchFamily="2" charset="-122"/>
              </a:rPr>
              <a:t> </a:t>
            </a:r>
            <a:r>
              <a:rPr lang="de-DE" altLang="de-DE" sz="2400" dirty="0" err="1">
                <a:ea typeface="宋体" pitchFamily="2" charset="-122"/>
              </a:rPr>
              <a:t>of</a:t>
            </a:r>
            <a:r>
              <a:rPr lang="de-DE" altLang="de-DE" sz="2400" dirty="0">
                <a:ea typeface="宋体" pitchFamily="2" charset="-122"/>
              </a:rPr>
              <a:t> </a:t>
            </a:r>
            <a:r>
              <a:rPr lang="de-DE" altLang="de-DE" sz="2400" dirty="0" err="1">
                <a:ea typeface="宋体" pitchFamily="2" charset="-122"/>
              </a:rPr>
              <a:t>the</a:t>
            </a:r>
            <a:r>
              <a:rPr lang="de-DE" altLang="de-DE" sz="2400" dirty="0">
                <a:ea typeface="宋体" pitchFamily="2" charset="-122"/>
              </a:rPr>
              <a:t> Economy: The </a:t>
            </a:r>
            <a:r>
              <a:rPr lang="de-DE" altLang="de-DE" sz="2400" dirty="0" err="1">
                <a:ea typeface="宋体" pitchFamily="2" charset="-122"/>
              </a:rPr>
              <a:t>Standardization</a:t>
            </a:r>
            <a:r>
              <a:rPr lang="de-DE" altLang="de-DE" sz="2400" dirty="0">
                <a:ea typeface="宋体" pitchFamily="2" charset="-122"/>
              </a:rPr>
              <a:t>-Zoo</a:t>
            </a:r>
            <a:endParaRPr lang="en-GB" sz="2400" dirty="0"/>
          </a:p>
        </p:txBody>
      </p:sp>
      <p:cxnSp>
        <p:nvCxnSpPr>
          <p:cNvPr id="6" name="Gerade Verbindung mit Pfeil 29"/>
          <p:cNvCxnSpPr>
            <a:cxnSpLocks noChangeShapeType="1"/>
          </p:cNvCxnSpPr>
          <p:nvPr/>
        </p:nvCxnSpPr>
        <p:spPr bwMode="auto">
          <a:xfrm flipH="1">
            <a:off x="1077913" y="3370089"/>
            <a:ext cx="269875" cy="2105025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" name="Abgerundetes Rechteck 67"/>
          <p:cNvSpPr/>
          <p:nvPr/>
        </p:nvSpPr>
        <p:spPr bwMode="auto">
          <a:xfrm>
            <a:off x="6099097" y="3433688"/>
            <a:ext cx="417065" cy="1876794"/>
          </a:xfrm>
          <a:prstGeom prst="roundRect">
            <a:avLst>
              <a:gd name="adj" fmla="val 7059"/>
            </a:avLst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riblet"/>
          </a:sp3d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endParaRPr lang="de-DE" sz="675" dirty="0"/>
          </a:p>
        </p:txBody>
      </p:sp>
      <p:sp>
        <p:nvSpPr>
          <p:cNvPr id="8" name="Abgerundetes Rechteck 66"/>
          <p:cNvSpPr/>
          <p:nvPr/>
        </p:nvSpPr>
        <p:spPr bwMode="auto">
          <a:xfrm>
            <a:off x="5085397" y="3433688"/>
            <a:ext cx="417065" cy="1876794"/>
          </a:xfrm>
          <a:prstGeom prst="roundRect">
            <a:avLst>
              <a:gd name="adj" fmla="val 7059"/>
            </a:avLst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riblet"/>
          </a:sp3d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endParaRPr lang="de-DE" sz="675" dirty="0"/>
          </a:p>
        </p:txBody>
      </p:sp>
      <p:sp>
        <p:nvSpPr>
          <p:cNvPr id="9" name="Abgerundetes Rechteck 65"/>
          <p:cNvSpPr/>
          <p:nvPr/>
        </p:nvSpPr>
        <p:spPr bwMode="auto">
          <a:xfrm>
            <a:off x="4036940" y="3433688"/>
            <a:ext cx="417065" cy="1876794"/>
          </a:xfrm>
          <a:prstGeom prst="roundRect">
            <a:avLst>
              <a:gd name="adj" fmla="val 7059"/>
            </a:avLst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riblet"/>
          </a:sp3d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endParaRPr lang="de-DE" sz="675" dirty="0"/>
          </a:p>
        </p:txBody>
      </p:sp>
      <p:sp>
        <p:nvSpPr>
          <p:cNvPr id="10" name="Abgerundetes Rechteck 64"/>
          <p:cNvSpPr/>
          <p:nvPr/>
        </p:nvSpPr>
        <p:spPr bwMode="auto">
          <a:xfrm>
            <a:off x="3000069" y="3433688"/>
            <a:ext cx="417065" cy="1876794"/>
          </a:xfrm>
          <a:prstGeom prst="roundRect">
            <a:avLst>
              <a:gd name="adj" fmla="val 7059"/>
            </a:avLst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riblet"/>
          </a:sp3d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endParaRPr lang="de-DE" sz="675" dirty="0"/>
          </a:p>
        </p:txBody>
      </p:sp>
      <p:sp>
        <p:nvSpPr>
          <p:cNvPr id="11" name="Abgerundetes Rechteck 68"/>
          <p:cNvSpPr/>
          <p:nvPr/>
        </p:nvSpPr>
        <p:spPr bwMode="auto">
          <a:xfrm>
            <a:off x="1760458" y="3433688"/>
            <a:ext cx="417065" cy="1876794"/>
          </a:xfrm>
          <a:prstGeom prst="roundRect">
            <a:avLst>
              <a:gd name="adj" fmla="val 7059"/>
            </a:avLst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riblet"/>
          </a:sp3d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endParaRPr lang="de-DE" sz="675" dirty="0"/>
          </a:p>
        </p:txBody>
      </p:sp>
      <p:sp>
        <p:nvSpPr>
          <p:cNvPr id="12" name="Rechteck 50"/>
          <p:cNvSpPr/>
          <p:nvPr/>
        </p:nvSpPr>
        <p:spPr bwMode="auto">
          <a:xfrm>
            <a:off x="1262063" y="2344564"/>
            <a:ext cx="5630862" cy="12509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endParaRPr lang="de-DE"/>
          </a:p>
        </p:txBody>
      </p:sp>
      <p:sp>
        <p:nvSpPr>
          <p:cNvPr id="13" name="Abgerundetes Rechteck 32"/>
          <p:cNvSpPr/>
          <p:nvPr/>
        </p:nvSpPr>
        <p:spPr bwMode="auto">
          <a:xfrm>
            <a:off x="5033263" y="2709617"/>
            <a:ext cx="1708810" cy="307006"/>
          </a:xfrm>
          <a:prstGeom prst="roundRect">
            <a:avLst>
              <a:gd name="adj" fmla="val 7059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iblet"/>
          </a:sp3d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r>
              <a:rPr lang="de-DE" sz="1050" dirty="0" err="1">
                <a:solidFill>
                  <a:srgbClr val="004C8F"/>
                </a:solidFill>
              </a:rPr>
              <a:t>Consumer</a:t>
            </a:r>
            <a:endParaRPr lang="de-DE" sz="1050" dirty="0">
              <a:solidFill>
                <a:srgbClr val="004C8F"/>
              </a:solidFill>
            </a:endParaRPr>
          </a:p>
        </p:txBody>
      </p:sp>
      <p:sp>
        <p:nvSpPr>
          <p:cNvPr id="14" name="Abgerundetes Rechteck 39"/>
          <p:cNvSpPr/>
          <p:nvPr/>
        </p:nvSpPr>
        <p:spPr bwMode="auto">
          <a:xfrm>
            <a:off x="3179639" y="2709617"/>
            <a:ext cx="1708810" cy="307006"/>
          </a:xfrm>
          <a:prstGeom prst="roundRect">
            <a:avLst>
              <a:gd name="adj" fmla="val 7059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iblet"/>
          </a:sp3d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r>
              <a:rPr lang="de-DE" sz="1050" dirty="0">
                <a:solidFill>
                  <a:srgbClr val="004C8F"/>
                </a:solidFill>
              </a:rPr>
              <a:t>Culture</a:t>
            </a:r>
          </a:p>
        </p:txBody>
      </p:sp>
      <p:sp>
        <p:nvSpPr>
          <p:cNvPr id="15" name="Rechteck 51"/>
          <p:cNvSpPr>
            <a:spLocks noChangeArrowheads="1"/>
          </p:cNvSpPr>
          <p:nvPr/>
        </p:nvSpPr>
        <p:spPr bwMode="auto">
          <a:xfrm>
            <a:off x="1209675" y="5171902"/>
            <a:ext cx="5683250" cy="8334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itchFamily="34" charset="0"/>
            </a:endParaRPr>
          </a:p>
        </p:txBody>
      </p:sp>
      <p:sp>
        <p:nvSpPr>
          <p:cNvPr id="16" name="Freihandform 49"/>
          <p:cNvSpPr/>
          <p:nvPr/>
        </p:nvSpPr>
        <p:spPr bwMode="auto">
          <a:xfrm>
            <a:off x="1285467" y="3636429"/>
            <a:ext cx="5491361" cy="2050572"/>
          </a:xfrm>
          <a:custGeom>
            <a:avLst/>
            <a:gdLst>
              <a:gd name="connsiteX0" fmla="*/ 0 w 6019800"/>
              <a:gd name="connsiteY0" fmla="*/ 0 h 2247900"/>
              <a:gd name="connsiteX1" fmla="*/ 6350 w 6019800"/>
              <a:gd name="connsiteY1" fmla="*/ 2241550 h 2247900"/>
              <a:gd name="connsiteX2" fmla="*/ 6013450 w 6019800"/>
              <a:gd name="connsiteY2" fmla="*/ 2247900 h 2247900"/>
              <a:gd name="connsiteX3" fmla="*/ 6019800 w 6019800"/>
              <a:gd name="connsiteY3" fmla="*/ 1606550 h 2247900"/>
              <a:gd name="connsiteX4" fmla="*/ 1479550 w 6019800"/>
              <a:gd name="connsiteY4" fmla="*/ 1593850 h 2247900"/>
              <a:gd name="connsiteX5" fmla="*/ 1492250 w 6019800"/>
              <a:gd name="connsiteY5" fmla="*/ 6350 h 2247900"/>
              <a:gd name="connsiteX6" fmla="*/ 0 w 6019800"/>
              <a:gd name="connsiteY6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9800" h="2247900">
                <a:moveTo>
                  <a:pt x="0" y="0"/>
                </a:moveTo>
                <a:cubicBezTo>
                  <a:pt x="2117" y="747183"/>
                  <a:pt x="6350" y="2241550"/>
                  <a:pt x="6350" y="2241550"/>
                </a:cubicBezTo>
                <a:lnTo>
                  <a:pt x="6013450" y="2247900"/>
                </a:lnTo>
                <a:cubicBezTo>
                  <a:pt x="6015567" y="2034117"/>
                  <a:pt x="6019800" y="1606550"/>
                  <a:pt x="6019800" y="1606550"/>
                </a:cubicBezTo>
                <a:lnTo>
                  <a:pt x="1479550" y="1593850"/>
                </a:lnTo>
                <a:lnTo>
                  <a:pt x="149225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00CC99">
              <a:alpha val="26000"/>
            </a:srgbClr>
          </a:solidFill>
          <a:ln w="25400">
            <a:solidFill>
              <a:schemeClr val="tx2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endParaRPr lang="de-DE"/>
          </a:p>
        </p:txBody>
      </p:sp>
      <p:sp>
        <p:nvSpPr>
          <p:cNvPr id="17" name="Freihandform 62"/>
          <p:cNvSpPr/>
          <p:nvPr/>
        </p:nvSpPr>
        <p:spPr bwMode="auto">
          <a:xfrm>
            <a:off x="1331808" y="2686446"/>
            <a:ext cx="5508739" cy="874679"/>
          </a:xfrm>
          <a:custGeom>
            <a:avLst/>
            <a:gdLst>
              <a:gd name="connsiteX0" fmla="*/ 0 w 6038850"/>
              <a:gd name="connsiteY0" fmla="*/ 958850 h 958850"/>
              <a:gd name="connsiteX1" fmla="*/ 6038850 w 6038850"/>
              <a:gd name="connsiteY1" fmla="*/ 946150 h 958850"/>
              <a:gd name="connsiteX2" fmla="*/ 6026150 w 6038850"/>
              <a:gd name="connsiteY2" fmla="*/ 374650 h 958850"/>
              <a:gd name="connsiteX3" fmla="*/ 1917700 w 6038850"/>
              <a:gd name="connsiteY3" fmla="*/ 368300 h 958850"/>
              <a:gd name="connsiteX4" fmla="*/ 1917700 w 6038850"/>
              <a:gd name="connsiteY4" fmla="*/ 6350 h 958850"/>
              <a:gd name="connsiteX5" fmla="*/ 12700 w 6038850"/>
              <a:gd name="connsiteY5" fmla="*/ 0 h 958850"/>
              <a:gd name="connsiteX6" fmla="*/ 0 w 6038850"/>
              <a:gd name="connsiteY6" fmla="*/ 958850 h 958850"/>
              <a:gd name="connsiteX0" fmla="*/ 0 w 6038850"/>
              <a:gd name="connsiteY0" fmla="*/ 958850 h 958850"/>
              <a:gd name="connsiteX1" fmla="*/ 6038850 w 6038850"/>
              <a:gd name="connsiteY1" fmla="*/ 946150 h 958850"/>
              <a:gd name="connsiteX2" fmla="*/ 6026150 w 6038850"/>
              <a:gd name="connsiteY2" fmla="*/ 374650 h 958850"/>
              <a:gd name="connsiteX3" fmla="*/ 1917700 w 6038850"/>
              <a:gd name="connsiteY3" fmla="*/ 368300 h 958850"/>
              <a:gd name="connsiteX4" fmla="*/ 1917700 w 6038850"/>
              <a:gd name="connsiteY4" fmla="*/ 6350 h 958850"/>
              <a:gd name="connsiteX5" fmla="*/ 12700 w 6038850"/>
              <a:gd name="connsiteY5" fmla="*/ 0 h 958850"/>
              <a:gd name="connsiteX6" fmla="*/ 0 w 6038850"/>
              <a:gd name="connsiteY6" fmla="*/ 958850 h 958850"/>
              <a:gd name="connsiteX0" fmla="*/ 0 w 6038850"/>
              <a:gd name="connsiteY0" fmla="*/ 958850 h 958850"/>
              <a:gd name="connsiteX1" fmla="*/ 6038850 w 6038850"/>
              <a:gd name="connsiteY1" fmla="*/ 946150 h 958850"/>
              <a:gd name="connsiteX2" fmla="*/ 6026150 w 6038850"/>
              <a:gd name="connsiteY2" fmla="*/ 374650 h 958850"/>
              <a:gd name="connsiteX3" fmla="*/ 1917700 w 6038850"/>
              <a:gd name="connsiteY3" fmla="*/ 368300 h 958850"/>
              <a:gd name="connsiteX4" fmla="*/ 1917700 w 6038850"/>
              <a:gd name="connsiteY4" fmla="*/ 6350 h 958850"/>
              <a:gd name="connsiteX5" fmla="*/ 12700 w 6038850"/>
              <a:gd name="connsiteY5" fmla="*/ 0 h 958850"/>
              <a:gd name="connsiteX6" fmla="*/ 0 w 6038850"/>
              <a:gd name="connsiteY6" fmla="*/ 958850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8850" h="958850">
                <a:moveTo>
                  <a:pt x="0" y="958850"/>
                </a:moveTo>
                <a:lnTo>
                  <a:pt x="6038850" y="946150"/>
                </a:lnTo>
                <a:lnTo>
                  <a:pt x="6026150" y="374650"/>
                </a:lnTo>
                <a:lnTo>
                  <a:pt x="1917700" y="368300"/>
                </a:lnTo>
                <a:lnTo>
                  <a:pt x="1917700" y="6350"/>
                </a:lnTo>
                <a:lnTo>
                  <a:pt x="12700" y="0"/>
                </a:lnTo>
                <a:cubicBezTo>
                  <a:pt x="10583" y="319617"/>
                  <a:pt x="8467" y="639233"/>
                  <a:pt x="0" y="95885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  <a:alpha val="36000"/>
            </a:schemeClr>
          </a:solidFill>
          <a:ln w="25400">
            <a:solidFill>
              <a:schemeClr val="tx2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endParaRPr lang="de-DE"/>
          </a:p>
        </p:txBody>
      </p:sp>
      <p:cxnSp>
        <p:nvCxnSpPr>
          <p:cNvPr id="18" name="Gerade Verbindung mit Pfeil 30"/>
          <p:cNvCxnSpPr>
            <a:cxnSpLocks noChangeShapeType="1"/>
          </p:cNvCxnSpPr>
          <p:nvPr/>
        </p:nvCxnSpPr>
        <p:spPr bwMode="auto">
          <a:xfrm flipV="1">
            <a:off x="1389063" y="4349577"/>
            <a:ext cx="835025" cy="17272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Textfeld 30"/>
          <p:cNvSpPr txBox="1">
            <a:spLocks noChangeArrowheads="1"/>
          </p:cNvSpPr>
          <p:nvPr/>
        </p:nvSpPr>
        <p:spPr bwMode="auto">
          <a:xfrm>
            <a:off x="5870575" y="4059064"/>
            <a:ext cx="876300" cy="412750"/>
          </a:xfrm>
          <a:prstGeom prst="rect">
            <a:avLst/>
          </a:prstGeom>
          <a:solidFill>
            <a:srgbClr val="D6EAEE"/>
          </a:solidFill>
          <a:ln w="9525">
            <a:noFill/>
            <a:miter lim="800000"/>
            <a:headEnd/>
            <a:tailEnd/>
          </a:ln>
          <a:extLst/>
        </p:spPr>
        <p:txBody>
          <a:bodyPr lIns="0" tIns="27000" rIns="0" bIns="27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de-DE" sz="825" b="0" dirty="0">
                <a:solidFill>
                  <a:srgbClr val="000000"/>
                </a:solidFill>
                <a:latin typeface="Arial Black" charset="0"/>
              </a:rPr>
              <a:t>Wohnen</a:t>
            </a:r>
          </a:p>
          <a:p>
            <a:pPr algn="ctr">
              <a:defRPr/>
            </a:pPr>
            <a:r>
              <a:rPr lang="de-DE" sz="750" b="0" dirty="0">
                <a:solidFill>
                  <a:srgbClr val="000000"/>
                </a:solidFill>
              </a:rPr>
              <a:t>CPS Szenario</a:t>
            </a:r>
          </a:p>
          <a:p>
            <a:pPr algn="ctr">
              <a:defRPr/>
            </a:pPr>
            <a:r>
              <a:rPr lang="de-DE" sz="750" b="0" dirty="0">
                <a:solidFill>
                  <a:srgbClr val="000000"/>
                </a:solidFill>
              </a:rPr>
              <a:t>Smart Home</a:t>
            </a:r>
          </a:p>
        </p:txBody>
      </p:sp>
      <p:sp>
        <p:nvSpPr>
          <p:cNvPr id="20" name="Abgerundetes Rechteck 18"/>
          <p:cNvSpPr/>
          <p:nvPr/>
        </p:nvSpPr>
        <p:spPr bwMode="auto">
          <a:xfrm>
            <a:off x="1459244" y="3711732"/>
            <a:ext cx="973153" cy="1309914"/>
          </a:xfrm>
          <a:prstGeom prst="roundRect">
            <a:avLst>
              <a:gd name="adj" fmla="val 7059"/>
            </a:avLst>
          </a:prstGeom>
          <a:solidFill>
            <a:srgbClr val="8EC0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r>
              <a:rPr lang="de-DE" sz="1050" dirty="0">
                <a:solidFill>
                  <a:schemeClr val="bg1"/>
                </a:solidFill>
              </a:rPr>
              <a:t>Industrie</a:t>
            </a:r>
          </a:p>
          <a:p>
            <a:pPr algn="ctr">
              <a:defRPr/>
            </a:pPr>
            <a:endParaRPr lang="de-DE" sz="75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825" dirty="0">
                <a:solidFill>
                  <a:schemeClr val="bg1"/>
                </a:solidFill>
              </a:rPr>
              <a:t>CPS-Szenario</a:t>
            </a:r>
          </a:p>
          <a:p>
            <a:pPr algn="ctr">
              <a:defRPr/>
            </a:pPr>
            <a:r>
              <a:rPr lang="de-DE" sz="825" dirty="0">
                <a:solidFill>
                  <a:schemeClr val="bg1"/>
                </a:solidFill>
              </a:rPr>
              <a:t>Smart Factory</a:t>
            </a: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2745196" y="3722525"/>
            <a:ext cx="973153" cy="1309914"/>
          </a:xfrm>
          <a:prstGeom prst="roundRect">
            <a:avLst>
              <a:gd name="adj" fmla="val 7059"/>
            </a:avLst>
          </a:prstGeom>
          <a:solidFill>
            <a:srgbClr val="EEA5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r>
              <a:rPr lang="de-DE" sz="1050" dirty="0">
                <a:solidFill>
                  <a:schemeClr val="bg1"/>
                </a:solidFill>
              </a:rPr>
              <a:t>Energie</a:t>
            </a:r>
            <a:endParaRPr lang="de-DE" sz="75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de-DE" sz="75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825" dirty="0">
                <a:solidFill>
                  <a:schemeClr val="bg1"/>
                </a:solidFill>
              </a:rPr>
              <a:t>CPS-Szenario</a:t>
            </a:r>
          </a:p>
          <a:p>
            <a:pPr algn="ctr">
              <a:defRPr/>
            </a:pPr>
            <a:r>
              <a:rPr lang="de-DE" sz="825" dirty="0">
                <a:solidFill>
                  <a:schemeClr val="bg1"/>
                </a:solidFill>
              </a:rPr>
              <a:t>Smart </a:t>
            </a:r>
            <a:r>
              <a:rPr lang="de-DE" sz="825" dirty="0" err="1">
                <a:solidFill>
                  <a:schemeClr val="bg1"/>
                </a:solidFill>
              </a:rPr>
              <a:t>Grid</a:t>
            </a:r>
            <a:endParaRPr lang="de-DE" sz="825" dirty="0">
              <a:solidFill>
                <a:schemeClr val="bg1"/>
              </a:solidFill>
            </a:endParaRPr>
          </a:p>
        </p:txBody>
      </p:sp>
      <p:sp>
        <p:nvSpPr>
          <p:cNvPr id="22" name="Abgerundetes Rechteck 24"/>
          <p:cNvSpPr/>
          <p:nvPr/>
        </p:nvSpPr>
        <p:spPr bwMode="auto">
          <a:xfrm>
            <a:off x="3787860" y="3722525"/>
            <a:ext cx="973153" cy="1309914"/>
          </a:xfrm>
          <a:prstGeom prst="roundRect">
            <a:avLst>
              <a:gd name="adj" fmla="val 7059"/>
            </a:avLst>
          </a:prstGeom>
          <a:solidFill>
            <a:srgbClr val="A300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r>
              <a:rPr lang="de-DE" sz="1050" dirty="0">
                <a:solidFill>
                  <a:schemeClr val="bg1"/>
                </a:solidFill>
              </a:rPr>
              <a:t>Mobilität</a:t>
            </a:r>
          </a:p>
          <a:p>
            <a:pPr algn="ctr">
              <a:defRPr/>
            </a:pPr>
            <a:endParaRPr lang="de-DE" sz="75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825" dirty="0">
                <a:solidFill>
                  <a:schemeClr val="bg1"/>
                </a:solidFill>
              </a:rPr>
              <a:t>CPS-Szenario</a:t>
            </a:r>
          </a:p>
          <a:p>
            <a:pPr algn="ctr">
              <a:defRPr/>
            </a:pPr>
            <a:r>
              <a:rPr lang="de-DE" sz="825" dirty="0">
                <a:solidFill>
                  <a:schemeClr val="bg1"/>
                </a:solidFill>
              </a:rPr>
              <a:t>Smart </a:t>
            </a:r>
            <a:r>
              <a:rPr lang="de-DE" sz="825" dirty="0" err="1">
                <a:solidFill>
                  <a:schemeClr val="bg1"/>
                </a:solidFill>
              </a:rPr>
              <a:t>Mobility</a:t>
            </a:r>
            <a:endParaRPr lang="de-DE" sz="825" dirty="0">
              <a:solidFill>
                <a:schemeClr val="bg1"/>
              </a:solidFill>
            </a:endParaRPr>
          </a:p>
        </p:txBody>
      </p:sp>
      <p:sp>
        <p:nvSpPr>
          <p:cNvPr id="23" name="Abgerundetes Rechteck 25"/>
          <p:cNvSpPr/>
          <p:nvPr/>
        </p:nvSpPr>
        <p:spPr bwMode="auto">
          <a:xfrm>
            <a:off x="4818938" y="3722525"/>
            <a:ext cx="973153" cy="1309914"/>
          </a:xfrm>
          <a:prstGeom prst="roundRect">
            <a:avLst>
              <a:gd name="adj" fmla="val 7059"/>
            </a:avLst>
          </a:prstGeom>
          <a:solidFill>
            <a:srgbClr val="0066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txBody>
          <a:bodyPr lIns="0" tIns="27000" rIns="0" bIns="27000" anchor="ctr"/>
          <a:lstStyle/>
          <a:p>
            <a:pPr algn="ctr">
              <a:defRPr/>
            </a:pPr>
            <a:r>
              <a:rPr lang="de-DE" sz="1050" dirty="0">
                <a:solidFill>
                  <a:schemeClr val="bg1"/>
                </a:solidFill>
              </a:rPr>
              <a:t>Gesundheit</a:t>
            </a:r>
          </a:p>
          <a:p>
            <a:pPr algn="ctr">
              <a:defRPr/>
            </a:pPr>
            <a:endParaRPr lang="de-DE" sz="75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825" dirty="0">
                <a:solidFill>
                  <a:schemeClr val="bg1"/>
                </a:solidFill>
              </a:rPr>
              <a:t>CPS-Szenario</a:t>
            </a:r>
          </a:p>
          <a:p>
            <a:pPr algn="ctr">
              <a:defRPr/>
            </a:pPr>
            <a:r>
              <a:rPr lang="de-DE" sz="825" dirty="0">
                <a:solidFill>
                  <a:schemeClr val="bg1"/>
                </a:solidFill>
              </a:rPr>
              <a:t>Smart Health</a:t>
            </a:r>
          </a:p>
        </p:txBody>
      </p:sp>
      <p:sp>
        <p:nvSpPr>
          <p:cNvPr id="24" name="Abgerundetes Rechteck 26"/>
          <p:cNvSpPr/>
          <p:nvPr/>
        </p:nvSpPr>
        <p:spPr bwMode="auto">
          <a:xfrm>
            <a:off x="5855809" y="3722525"/>
            <a:ext cx="973153" cy="1309914"/>
          </a:xfrm>
          <a:prstGeom prst="roundRect">
            <a:avLst>
              <a:gd name="adj" fmla="val 7059"/>
            </a:avLst>
          </a:prstGeom>
          <a:solidFill>
            <a:srgbClr val="CC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r>
              <a:rPr lang="de-DE" sz="1050" dirty="0">
                <a:solidFill>
                  <a:schemeClr val="bg1"/>
                </a:solidFill>
              </a:rPr>
              <a:t>Wohnen</a:t>
            </a:r>
          </a:p>
          <a:p>
            <a:pPr algn="ctr">
              <a:defRPr/>
            </a:pPr>
            <a:endParaRPr lang="de-DE" sz="75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825" dirty="0">
                <a:solidFill>
                  <a:schemeClr val="bg1"/>
                </a:solidFill>
              </a:rPr>
              <a:t>CPS-Szenario</a:t>
            </a:r>
          </a:p>
          <a:p>
            <a:pPr algn="ctr">
              <a:defRPr/>
            </a:pPr>
            <a:r>
              <a:rPr lang="de-DE" sz="825" dirty="0">
                <a:solidFill>
                  <a:schemeClr val="bg1"/>
                </a:solidFill>
              </a:rPr>
              <a:t>Smart Home</a:t>
            </a:r>
          </a:p>
        </p:txBody>
      </p:sp>
      <p:sp>
        <p:nvSpPr>
          <p:cNvPr id="25" name="Abgerundetes Rechteck 27"/>
          <p:cNvSpPr/>
          <p:nvPr/>
        </p:nvSpPr>
        <p:spPr bwMode="auto">
          <a:xfrm>
            <a:off x="1424489" y="2738579"/>
            <a:ext cx="1575580" cy="341762"/>
          </a:xfrm>
          <a:prstGeom prst="roundRect">
            <a:avLst>
              <a:gd name="adj" fmla="val 7059"/>
            </a:avLst>
          </a:prstGeom>
          <a:solidFill>
            <a:srgbClr val="CC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r>
              <a:rPr lang="de-DE" sz="1050" dirty="0">
                <a:solidFill>
                  <a:schemeClr val="bg1"/>
                </a:solidFill>
              </a:rPr>
              <a:t>Business</a:t>
            </a:r>
          </a:p>
        </p:txBody>
      </p:sp>
      <p:sp>
        <p:nvSpPr>
          <p:cNvPr id="26" name="Abgerundetes Rechteck 28"/>
          <p:cNvSpPr/>
          <p:nvPr/>
        </p:nvSpPr>
        <p:spPr bwMode="auto">
          <a:xfrm>
            <a:off x="2722563" y="2320752"/>
            <a:ext cx="2681287" cy="279400"/>
          </a:xfrm>
          <a:prstGeom prst="roundRect">
            <a:avLst>
              <a:gd name="adj" fmla="val 7059"/>
            </a:avLst>
          </a:prstGeom>
          <a:noFill/>
          <a:ln>
            <a:noFill/>
          </a:ln>
          <a:effectLst/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r>
              <a:rPr lang="de-DE" sz="1200" cap="all" dirty="0">
                <a:solidFill>
                  <a:srgbClr val="004C8F"/>
                </a:solidFill>
              </a:rPr>
              <a:t>The Internet </a:t>
            </a:r>
            <a:r>
              <a:rPr lang="de-DE" sz="1200" cap="all" dirty="0" err="1">
                <a:solidFill>
                  <a:srgbClr val="004C8F"/>
                </a:solidFill>
              </a:rPr>
              <a:t>of</a:t>
            </a:r>
            <a:r>
              <a:rPr lang="de-DE" sz="1200" cap="all" dirty="0">
                <a:solidFill>
                  <a:srgbClr val="004C8F"/>
                </a:solidFill>
              </a:rPr>
              <a:t> Services</a:t>
            </a:r>
            <a:endParaRPr lang="de-DE" sz="750" cap="all" dirty="0">
              <a:solidFill>
                <a:srgbClr val="004C8F"/>
              </a:solidFill>
            </a:endParaRPr>
          </a:p>
        </p:txBody>
      </p:sp>
      <p:sp>
        <p:nvSpPr>
          <p:cNvPr id="27" name="Abgerundetes Rechteck 31"/>
          <p:cNvSpPr/>
          <p:nvPr/>
        </p:nvSpPr>
        <p:spPr bwMode="auto">
          <a:xfrm>
            <a:off x="2954338" y="5727527"/>
            <a:ext cx="2681287" cy="277812"/>
          </a:xfrm>
          <a:prstGeom prst="roundRect">
            <a:avLst>
              <a:gd name="adj" fmla="val 7059"/>
            </a:avLst>
          </a:prstGeom>
          <a:noFill/>
          <a:ln>
            <a:noFill/>
          </a:ln>
          <a:effectLst/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r>
              <a:rPr lang="de-DE" sz="1200" cap="all" dirty="0">
                <a:solidFill>
                  <a:srgbClr val="004C8F"/>
                </a:solidFill>
              </a:rPr>
              <a:t>The Internet OF Things</a:t>
            </a:r>
            <a:endParaRPr lang="de-DE" sz="750" cap="all" dirty="0">
              <a:solidFill>
                <a:srgbClr val="004C8F"/>
              </a:solidFill>
            </a:endParaRPr>
          </a:p>
        </p:txBody>
      </p:sp>
      <p:sp>
        <p:nvSpPr>
          <p:cNvPr id="28" name="Abgerundetes Rechteck 34"/>
          <p:cNvSpPr/>
          <p:nvPr/>
        </p:nvSpPr>
        <p:spPr bwMode="auto">
          <a:xfrm>
            <a:off x="2722563" y="4684539"/>
            <a:ext cx="973137" cy="277813"/>
          </a:xfrm>
          <a:prstGeom prst="roundRect">
            <a:avLst>
              <a:gd name="adj" fmla="val 7059"/>
            </a:avLst>
          </a:prstGeom>
          <a:noFill/>
          <a:ln>
            <a:noFill/>
          </a:ln>
          <a:effectLst/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r>
              <a:rPr lang="de-DE" sz="825" dirty="0">
                <a:solidFill>
                  <a:schemeClr val="bg1"/>
                </a:solidFill>
              </a:rPr>
              <a:t>Das Windrad</a:t>
            </a:r>
          </a:p>
        </p:txBody>
      </p:sp>
      <p:sp>
        <p:nvSpPr>
          <p:cNvPr id="29" name="Abgerundetes Rechteck 35"/>
          <p:cNvSpPr/>
          <p:nvPr/>
        </p:nvSpPr>
        <p:spPr bwMode="auto">
          <a:xfrm>
            <a:off x="3803650" y="4684539"/>
            <a:ext cx="903288" cy="277813"/>
          </a:xfrm>
          <a:prstGeom prst="roundRect">
            <a:avLst>
              <a:gd name="adj" fmla="val 7059"/>
            </a:avLst>
          </a:prstGeom>
          <a:noFill/>
          <a:ln>
            <a:noFill/>
          </a:ln>
          <a:effectLst/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r>
              <a:rPr lang="de-DE" sz="825" dirty="0">
                <a:solidFill>
                  <a:schemeClr val="bg1"/>
                </a:solidFill>
              </a:rPr>
              <a:t>Das E-Auto</a:t>
            </a:r>
          </a:p>
        </p:txBody>
      </p:sp>
      <p:sp>
        <p:nvSpPr>
          <p:cNvPr id="30" name="Abgerundetes Rechteck 36"/>
          <p:cNvSpPr/>
          <p:nvPr/>
        </p:nvSpPr>
        <p:spPr bwMode="auto">
          <a:xfrm>
            <a:off x="4841875" y="4684539"/>
            <a:ext cx="903288" cy="277813"/>
          </a:xfrm>
          <a:prstGeom prst="roundRect">
            <a:avLst>
              <a:gd name="adj" fmla="val 7059"/>
            </a:avLst>
          </a:prstGeom>
          <a:noFill/>
          <a:ln>
            <a:noFill/>
          </a:ln>
          <a:effectLst/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r>
              <a:rPr lang="de-DE" sz="825" dirty="0">
                <a:solidFill>
                  <a:schemeClr val="bg1"/>
                </a:solidFill>
              </a:rPr>
              <a:t>Der Patient</a:t>
            </a:r>
          </a:p>
        </p:txBody>
      </p:sp>
      <p:sp>
        <p:nvSpPr>
          <p:cNvPr id="31" name="Abgerundetes Rechteck 37"/>
          <p:cNvSpPr/>
          <p:nvPr/>
        </p:nvSpPr>
        <p:spPr bwMode="auto">
          <a:xfrm>
            <a:off x="5815013" y="4684539"/>
            <a:ext cx="1031875" cy="277813"/>
          </a:xfrm>
          <a:prstGeom prst="roundRect">
            <a:avLst>
              <a:gd name="adj" fmla="val 7059"/>
            </a:avLst>
          </a:prstGeom>
          <a:noFill/>
          <a:ln>
            <a:noFill/>
          </a:ln>
          <a:effectLst/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r>
              <a:rPr lang="de-DE" sz="825" dirty="0">
                <a:solidFill>
                  <a:schemeClr val="bg1"/>
                </a:solidFill>
              </a:rPr>
              <a:t>Der Bewohner</a:t>
            </a:r>
          </a:p>
        </p:txBody>
      </p:sp>
      <p:sp>
        <p:nvSpPr>
          <p:cNvPr id="32" name="Abgerundetes Rechteck 38"/>
          <p:cNvSpPr/>
          <p:nvPr/>
        </p:nvSpPr>
        <p:spPr bwMode="auto">
          <a:xfrm>
            <a:off x="1500188" y="4684539"/>
            <a:ext cx="903287" cy="277813"/>
          </a:xfrm>
          <a:prstGeom prst="roundRect">
            <a:avLst>
              <a:gd name="adj" fmla="val 7059"/>
            </a:avLst>
          </a:prstGeom>
          <a:noFill/>
          <a:ln>
            <a:noFill/>
          </a:ln>
          <a:effectLst/>
          <a:extLst/>
        </p:spPr>
        <p:txBody>
          <a:bodyPr lIns="27000" tIns="27000" rIns="27000" bIns="27000" anchor="ctr"/>
          <a:lstStyle/>
          <a:p>
            <a:pPr algn="ctr">
              <a:defRPr/>
            </a:pPr>
            <a:r>
              <a:rPr lang="de-DE" sz="825" dirty="0">
                <a:solidFill>
                  <a:schemeClr val="bg1"/>
                </a:solidFill>
              </a:rPr>
              <a:t>Losgröße 1</a:t>
            </a:r>
          </a:p>
        </p:txBody>
      </p:sp>
      <p:sp>
        <p:nvSpPr>
          <p:cNvPr id="33" name="Abgerundetes Rechteck 40"/>
          <p:cNvSpPr>
            <a:spLocks noChangeArrowheads="1"/>
          </p:cNvSpPr>
          <p:nvPr/>
        </p:nvSpPr>
        <p:spPr bwMode="auto">
          <a:xfrm>
            <a:off x="1423988" y="3120852"/>
            <a:ext cx="5353050" cy="382587"/>
          </a:xfrm>
          <a:prstGeom prst="roundRect">
            <a:avLst>
              <a:gd name="adj" fmla="val 706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900">
                <a:latin typeface="Arial" pitchFamily="34" charset="0"/>
              </a:rPr>
              <a:t>Cross-sections that apply to all requirements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900">
                <a:latin typeface="Arial" pitchFamily="34" charset="0"/>
              </a:rPr>
              <a:t>Semantic Topologies, Operational Models, Cloud Computing, Operator Platform for Services</a:t>
            </a:r>
          </a:p>
        </p:txBody>
      </p:sp>
      <p:sp>
        <p:nvSpPr>
          <p:cNvPr id="34" name="Abgerundetes Rechteck 43"/>
          <p:cNvSpPr>
            <a:spLocks noChangeArrowheads="1"/>
          </p:cNvSpPr>
          <p:nvPr/>
        </p:nvSpPr>
        <p:spPr bwMode="auto">
          <a:xfrm>
            <a:off x="1355725" y="5224289"/>
            <a:ext cx="5351463" cy="381000"/>
          </a:xfrm>
          <a:prstGeom prst="roundRect">
            <a:avLst>
              <a:gd name="adj" fmla="val 706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900">
                <a:solidFill>
                  <a:srgbClr val="004C8F"/>
                </a:solidFill>
                <a:latin typeface="Arial" pitchFamily="34" charset="0"/>
              </a:rPr>
              <a:t>Cross-sections Cyber Physical Systems that apply for all requirements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900">
                <a:solidFill>
                  <a:srgbClr val="004C8F"/>
                </a:solidFill>
                <a:latin typeface="Arial" pitchFamily="34" charset="0"/>
              </a:rPr>
              <a:t>Security, Standards, Engineering, Microelectronics &amp; Embedded Software, Training and Education</a:t>
            </a:r>
          </a:p>
        </p:txBody>
      </p:sp>
      <p:sp>
        <p:nvSpPr>
          <p:cNvPr id="35" name="Freihandform 44"/>
          <p:cNvSpPr>
            <a:spLocks/>
          </p:cNvSpPr>
          <p:nvPr/>
        </p:nvSpPr>
        <p:spPr bwMode="auto">
          <a:xfrm>
            <a:off x="1192213" y="3624089"/>
            <a:ext cx="5584825" cy="2051050"/>
          </a:xfrm>
          <a:custGeom>
            <a:avLst/>
            <a:gdLst>
              <a:gd name="T0" fmla="*/ 0 w 6121400"/>
              <a:gd name="T1" fmla="*/ 0 h 2247900"/>
              <a:gd name="T2" fmla="*/ 0 w 6121400"/>
              <a:gd name="T3" fmla="*/ 1871002 h 2247900"/>
              <a:gd name="T4" fmla="*/ 5094569 w 6121400"/>
              <a:gd name="T5" fmla="*/ 1865716 h 2247900"/>
              <a:gd name="T6" fmla="*/ 5089284 w 6121400"/>
              <a:gd name="T7" fmla="*/ 1337185 h 2247900"/>
              <a:gd name="T8" fmla="*/ 1305351 w 6121400"/>
              <a:gd name="T9" fmla="*/ 1337185 h 2247900"/>
              <a:gd name="T10" fmla="*/ 1321206 w 6121400"/>
              <a:gd name="T11" fmla="*/ 0 h 2247900"/>
              <a:gd name="T12" fmla="*/ 0 w 6121400"/>
              <a:gd name="T13" fmla="*/ 0 h 22479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121400" h="2247900">
                <a:moveTo>
                  <a:pt x="0" y="0"/>
                </a:moveTo>
                <a:lnTo>
                  <a:pt x="0" y="2247900"/>
                </a:lnTo>
                <a:lnTo>
                  <a:pt x="6121400" y="2241550"/>
                </a:lnTo>
                <a:cubicBezTo>
                  <a:pt x="6119283" y="2029883"/>
                  <a:pt x="6115050" y="1606550"/>
                  <a:pt x="6115050" y="1606550"/>
                </a:cubicBezTo>
                <a:lnTo>
                  <a:pt x="1568450" y="1606550"/>
                </a:lnTo>
                <a:lnTo>
                  <a:pt x="15875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de-DE"/>
          </a:p>
        </p:txBody>
      </p:sp>
      <p:cxnSp>
        <p:nvCxnSpPr>
          <p:cNvPr id="36" name="Gewinkelte Verbindung 54"/>
          <p:cNvCxnSpPr>
            <a:cxnSpLocks noChangeShapeType="1"/>
          </p:cNvCxnSpPr>
          <p:nvPr/>
        </p:nvCxnSpPr>
        <p:spPr bwMode="auto">
          <a:xfrm>
            <a:off x="1331913" y="2668414"/>
            <a:ext cx="833437" cy="835025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" name="Abgerundete rechteckige Legende 42"/>
          <p:cNvSpPr/>
          <p:nvPr/>
        </p:nvSpPr>
        <p:spPr bwMode="auto">
          <a:xfrm>
            <a:off x="7272338" y="5321127"/>
            <a:ext cx="1085850" cy="720725"/>
          </a:xfrm>
          <a:prstGeom prst="wedgeRoundRectCallout">
            <a:avLst>
              <a:gd name="adj1" fmla="val -113999"/>
              <a:gd name="adj2" fmla="val -38938"/>
              <a:gd name="adj3" fmla="val 16667"/>
            </a:avLst>
          </a:prstGeom>
          <a:solidFill>
            <a:srgbClr val="4370B3"/>
          </a:solidFill>
          <a:ln w="12700">
            <a:solidFill>
              <a:schemeClr val="tx1">
                <a:lumMod val="50000"/>
              </a:schemeClr>
            </a:solidFill>
          </a:ln>
          <a:effectLst/>
          <a:extLst/>
        </p:spPr>
        <p:txBody>
          <a:bodyPr lIns="81000" tIns="40500" rIns="81000" bIns="40500" spcCol="72000" anchor="ctr"/>
          <a:lstStyle/>
          <a:p>
            <a:pPr algn="ctr">
              <a:lnSpc>
                <a:spcPct val="110000"/>
              </a:lnSpc>
              <a:buFont typeface="Wingdings" charset="0"/>
              <a:buNone/>
              <a:defRPr/>
            </a:pPr>
            <a:r>
              <a:rPr lang="de-DE" sz="1350" dirty="0" err="1">
                <a:solidFill>
                  <a:schemeClr val="bg1"/>
                </a:solidFill>
              </a:rPr>
              <a:t>IoT</a:t>
            </a:r>
            <a:r>
              <a:rPr lang="de-DE" sz="1350" dirty="0">
                <a:solidFill>
                  <a:schemeClr val="bg1"/>
                </a:solidFill>
              </a:rPr>
              <a:t>: Internet </a:t>
            </a:r>
            <a:r>
              <a:rPr lang="de-DE" sz="1350" dirty="0" err="1">
                <a:solidFill>
                  <a:schemeClr val="bg1"/>
                </a:solidFill>
              </a:rPr>
              <a:t>of</a:t>
            </a:r>
            <a:r>
              <a:rPr lang="de-DE" sz="1350" dirty="0">
                <a:solidFill>
                  <a:schemeClr val="bg1"/>
                </a:solidFill>
              </a:rPr>
              <a:t> Things</a:t>
            </a:r>
          </a:p>
        </p:txBody>
      </p:sp>
      <p:pic>
        <p:nvPicPr>
          <p:cNvPr id="39" name="Grafik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992264"/>
            <a:ext cx="59912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fik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3612977"/>
            <a:ext cx="10810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nhaltsplatzhalter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3612977"/>
            <a:ext cx="10795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Grafik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3617739"/>
            <a:ext cx="10795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Grafik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3614564"/>
            <a:ext cx="1076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Grafik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616152"/>
            <a:ext cx="10715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bgerundetes Rechteck 55"/>
          <p:cNvSpPr/>
          <p:nvPr/>
        </p:nvSpPr>
        <p:spPr bwMode="auto">
          <a:xfrm>
            <a:off x="1458913" y="3387552"/>
            <a:ext cx="973137" cy="2159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lIns="0" tIns="0" rIns="0" bIns="0" anchor="b"/>
          <a:lstStyle/>
          <a:p>
            <a:pPr algn="ctr" eaLnBrk="0" hangingPunct="0">
              <a:defRPr/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Industrie 4.0</a:t>
            </a:r>
          </a:p>
        </p:txBody>
      </p:sp>
      <p:sp>
        <p:nvSpPr>
          <p:cNvPr id="46" name="Abgerundetes Rechteck 56"/>
          <p:cNvSpPr/>
          <p:nvPr/>
        </p:nvSpPr>
        <p:spPr bwMode="auto">
          <a:xfrm>
            <a:off x="5888038" y="3376439"/>
            <a:ext cx="973137" cy="2174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lIns="0" tIns="0" rIns="0" bIns="0" anchor="b"/>
          <a:lstStyle/>
          <a:p>
            <a:pPr algn="ctr" eaLnBrk="0" hangingPunct="0">
              <a:defRPr/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Living</a:t>
            </a:r>
          </a:p>
        </p:txBody>
      </p:sp>
      <p:sp>
        <p:nvSpPr>
          <p:cNvPr id="47" name="Abgerundetes Rechteck 57"/>
          <p:cNvSpPr/>
          <p:nvPr/>
        </p:nvSpPr>
        <p:spPr bwMode="auto">
          <a:xfrm>
            <a:off x="4805363" y="3379614"/>
            <a:ext cx="973137" cy="2159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lIns="0" tIns="0" rIns="0" bIns="0" anchor="b"/>
          <a:lstStyle/>
          <a:p>
            <a:pPr algn="ctr" eaLnBrk="0" hangingPunct="0">
              <a:defRPr/>
            </a:pP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Abgerundetes Rechteck 58"/>
          <p:cNvSpPr/>
          <p:nvPr/>
        </p:nvSpPr>
        <p:spPr bwMode="auto">
          <a:xfrm>
            <a:off x="3751263" y="3384377"/>
            <a:ext cx="973137" cy="2159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lIns="0" tIns="0" rIns="0" bIns="0" anchor="b"/>
          <a:lstStyle/>
          <a:p>
            <a:pPr algn="ctr" eaLnBrk="0" hangingPunct="0">
              <a:defRPr/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Mobility</a:t>
            </a:r>
          </a:p>
        </p:txBody>
      </p:sp>
      <p:sp>
        <p:nvSpPr>
          <p:cNvPr id="49" name="Abgerundetes Rechteck 59"/>
          <p:cNvSpPr/>
          <p:nvPr/>
        </p:nvSpPr>
        <p:spPr bwMode="auto">
          <a:xfrm>
            <a:off x="2628900" y="3387552"/>
            <a:ext cx="973138" cy="21748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lIns="0" tIns="0" rIns="0" bIns="0" anchor="b"/>
          <a:lstStyle/>
          <a:p>
            <a:pPr algn="ctr" eaLnBrk="0" hangingPunct="0">
              <a:defRPr/>
            </a:pP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Abgerundete rechteckige Legende 41"/>
          <p:cNvSpPr/>
          <p:nvPr/>
        </p:nvSpPr>
        <p:spPr bwMode="auto">
          <a:xfrm>
            <a:off x="7218363" y="2204864"/>
            <a:ext cx="1085850" cy="720725"/>
          </a:xfrm>
          <a:prstGeom prst="wedgeRoundRectCallout">
            <a:avLst>
              <a:gd name="adj1" fmla="val -106427"/>
              <a:gd name="adj2" fmla="val 77539"/>
              <a:gd name="adj3" fmla="val 16667"/>
            </a:avLst>
          </a:prstGeom>
          <a:solidFill>
            <a:srgbClr val="4370B3"/>
          </a:solidFill>
          <a:ln w="12700">
            <a:solidFill>
              <a:schemeClr val="tx1">
                <a:lumMod val="50000"/>
              </a:schemeClr>
            </a:solidFill>
          </a:ln>
          <a:effectLst/>
          <a:extLst/>
        </p:spPr>
        <p:txBody>
          <a:bodyPr lIns="81000" tIns="40500" rIns="81000" bIns="40500" spcCol="72000" anchor="ctr"/>
          <a:lstStyle/>
          <a:p>
            <a:pPr algn="ctr">
              <a:lnSpc>
                <a:spcPct val="110000"/>
              </a:lnSpc>
              <a:buFont typeface="Wingdings" charset="0"/>
              <a:buNone/>
              <a:defRPr/>
            </a:pPr>
            <a:r>
              <a:rPr lang="de-DE" sz="1350" dirty="0" err="1">
                <a:solidFill>
                  <a:schemeClr val="bg1"/>
                </a:solidFill>
              </a:rPr>
              <a:t>IoS</a:t>
            </a:r>
            <a:r>
              <a:rPr lang="de-DE" sz="1350" dirty="0">
                <a:solidFill>
                  <a:schemeClr val="bg1"/>
                </a:solidFill>
              </a:rPr>
              <a:t>: Internet </a:t>
            </a:r>
            <a:r>
              <a:rPr lang="de-DE" sz="1350" dirty="0" err="1">
                <a:solidFill>
                  <a:schemeClr val="bg1"/>
                </a:solidFill>
              </a:rPr>
              <a:t>of</a:t>
            </a:r>
            <a:r>
              <a:rPr lang="de-DE" sz="1350" dirty="0">
                <a:solidFill>
                  <a:schemeClr val="bg1"/>
                </a:solidFill>
              </a:rPr>
              <a:t> Services</a:t>
            </a:r>
          </a:p>
        </p:txBody>
      </p:sp>
      <p:sp>
        <p:nvSpPr>
          <p:cNvPr id="5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GB" altLang="en-US" sz="1200" dirty="0" smtClean="0">
                <a:solidFill>
                  <a:srgbClr val="898989"/>
                </a:solidFill>
              </a:rPr>
              <a:t>19</a:t>
            </a:r>
            <a:endParaRPr lang="en-GB" altLang="en-US" sz="1200" dirty="0">
              <a:solidFill>
                <a:srgbClr val="898989"/>
              </a:solidFill>
            </a:endParaRPr>
          </a:p>
        </p:txBody>
      </p:sp>
      <p:sp>
        <p:nvSpPr>
          <p:cNvPr id="59" name="Rechteck 5"/>
          <p:cNvSpPr/>
          <p:nvPr/>
        </p:nvSpPr>
        <p:spPr>
          <a:xfrm>
            <a:off x="1403648" y="6309320"/>
            <a:ext cx="5740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© 2016 DKE  Deutsche Kommission Elektrotechnik Elektronik Informationstechnik in DIN und VDE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346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0" name="Textfeld 69"/>
          <p:cNvSpPr txBox="1">
            <a:spLocks noChangeArrowheads="1"/>
          </p:cNvSpPr>
          <p:nvPr/>
        </p:nvSpPr>
        <p:spPr bwMode="auto">
          <a:xfrm>
            <a:off x="2036638" y="5394702"/>
            <a:ext cx="23193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de-DE" sz="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 facto standard , open source</a:t>
            </a:r>
            <a:br>
              <a:rPr lang="en-US" altLang="de-DE" sz="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altLang="de-DE" sz="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de-DE" sz="8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consortial</a:t>
            </a:r>
            <a:r>
              <a:rPr lang="en-US" altLang="de-DE" sz="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-consensus) </a:t>
            </a:r>
          </a:p>
        </p:txBody>
      </p:sp>
      <p:sp>
        <p:nvSpPr>
          <p:cNvPr id="9261" name="Textfeld 84"/>
          <p:cNvSpPr txBox="1">
            <a:spLocks noChangeArrowheads="1"/>
          </p:cNvSpPr>
          <p:nvPr/>
        </p:nvSpPr>
        <p:spPr bwMode="auto">
          <a:xfrm>
            <a:off x="4283968" y="5394702"/>
            <a:ext cx="2317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de-DE" sz="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International standard </a:t>
            </a:r>
            <a:br>
              <a:rPr lang="en-US" altLang="de-DE" sz="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altLang="de-DE" sz="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(full consensus)</a:t>
            </a:r>
          </a:p>
        </p:txBody>
      </p:sp>
      <p:sp>
        <p:nvSpPr>
          <p:cNvPr id="11" name="Rechteck 10"/>
          <p:cNvSpPr/>
          <p:nvPr/>
        </p:nvSpPr>
        <p:spPr>
          <a:xfrm>
            <a:off x="2304378" y="3900048"/>
            <a:ext cx="4050222" cy="1459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6" name="Flussdiagramm: Verbindungsstelle zu einer anderen Seite 55"/>
          <p:cNvSpPr/>
          <p:nvPr/>
        </p:nvSpPr>
        <p:spPr>
          <a:xfrm>
            <a:off x="7303428" y="2371115"/>
            <a:ext cx="1157004" cy="3107722"/>
          </a:xfrm>
          <a:prstGeom prst="flowChartOffpageConnec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4" name="Rechteck 103"/>
          <p:cNvSpPr/>
          <p:nvPr/>
        </p:nvSpPr>
        <p:spPr>
          <a:xfrm>
            <a:off x="4776997" y="4041308"/>
            <a:ext cx="1359515" cy="91126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7" name="Rechteck 96"/>
          <p:cNvSpPr/>
          <p:nvPr/>
        </p:nvSpPr>
        <p:spPr>
          <a:xfrm>
            <a:off x="4716101" y="3958213"/>
            <a:ext cx="1481305" cy="13004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Flussdiagramm: Verbindungsstelle zu einer anderen Seite 56"/>
          <p:cNvSpPr/>
          <p:nvPr/>
        </p:nvSpPr>
        <p:spPr>
          <a:xfrm>
            <a:off x="711196" y="4129941"/>
            <a:ext cx="1301453" cy="1156394"/>
          </a:xfrm>
          <a:prstGeom prst="flowChartOffpageConnec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lussdiagramm: Verbindungsstelle zu einer anderen Seite 5"/>
          <p:cNvSpPr/>
          <p:nvPr/>
        </p:nvSpPr>
        <p:spPr>
          <a:xfrm>
            <a:off x="711196" y="2394659"/>
            <a:ext cx="1301453" cy="1335046"/>
          </a:xfrm>
          <a:prstGeom prst="flowChartOffpageConnec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5" name="Flussdiagramm: Verbindungsstelle zu einer anderen Seite 54"/>
          <p:cNvSpPr/>
          <p:nvPr/>
        </p:nvSpPr>
        <p:spPr>
          <a:xfrm>
            <a:off x="719692" y="1608035"/>
            <a:ext cx="1300036" cy="578889"/>
          </a:xfrm>
          <a:prstGeom prst="flowChartOffpageConnec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818445" y="1556793"/>
            <a:ext cx="3007927" cy="43485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781245" y="4027460"/>
            <a:ext cx="1355267" cy="228509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de-DE" sz="1050" dirty="0">
                <a:solidFill>
                  <a:srgbClr val="000000"/>
                </a:solidFill>
                <a:latin typeface="Arial"/>
                <a:cs typeface="Arial Unicode MS" charset="0"/>
              </a:rPr>
              <a:t/>
            </a:r>
            <a:br>
              <a:rPr lang="de-DE" sz="1050" dirty="0">
                <a:solidFill>
                  <a:srgbClr val="000000"/>
                </a:solidFill>
                <a:latin typeface="Arial"/>
                <a:cs typeface="Arial Unicode MS" charset="0"/>
              </a:rPr>
            </a:br>
            <a:r>
              <a:rPr lang="de-DE" sz="900" dirty="0">
                <a:solidFill>
                  <a:srgbClr val="000000"/>
                </a:solidFill>
                <a:latin typeface="Arial"/>
                <a:cs typeface="Arial Unicode MS" charset="0"/>
              </a:rPr>
              <a:t>DIN, DKE</a:t>
            </a:r>
            <a:br>
              <a:rPr lang="de-DE" sz="900" dirty="0">
                <a:solidFill>
                  <a:srgbClr val="000000"/>
                </a:solidFill>
                <a:latin typeface="Arial"/>
                <a:cs typeface="Arial Unicode MS" charset="0"/>
              </a:rPr>
            </a:br>
            <a:endParaRPr lang="de-DE" sz="900" dirty="0">
              <a:solidFill>
                <a:srgbClr val="000000"/>
              </a:solidFill>
              <a:latin typeface="Arial"/>
              <a:cs typeface="Arial Unicode MS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793991" y="4624352"/>
            <a:ext cx="1342521" cy="202196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de-DE" sz="900" dirty="0">
                <a:solidFill>
                  <a:srgbClr val="000000"/>
                </a:solidFill>
                <a:latin typeface="Arial"/>
                <a:cs typeface="Arial Unicode MS" charset="0"/>
              </a:rPr>
              <a:t>IEC, ISO</a:t>
            </a:r>
          </a:p>
        </p:txBody>
      </p:sp>
      <p:sp>
        <p:nvSpPr>
          <p:cNvPr id="9228" name="Textfeld 22"/>
          <p:cNvSpPr txBox="1">
            <a:spLocks noChangeArrowheads="1"/>
          </p:cNvSpPr>
          <p:nvPr/>
        </p:nvSpPr>
        <p:spPr bwMode="auto">
          <a:xfrm>
            <a:off x="719693" y="1646811"/>
            <a:ext cx="1284459" cy="40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de-DE" altLang="de-DE" sz="1000" dirty="0">
                <a:solidFill>
                  <a:srgbClr val="004396"/>
                </a:solidFill>
                <a:ea typeface="Arial Unicode MS" pitchFamily="34" charset="-128"/>
                <a:cs typeface="Arial Unicode MS" pitchFamily="34" charset="-128"/>
              </a:rPr>
              <a:t>Standardization</a:t>
            </a:r>
          </a:p>
          <a:p>
            <a:pPr algn="ctr" eaLnBrk="1" hangingPunct="1"/>
            <a:r>
              <a:rPr lang="de-DE" altLang="de-DE" sz="1000" dirty="0" err="1">
                <a:solidFill>
                  <a:srgbClr val="004396"/>
                </a:solidFill>
                <a:ea typeface="Arial Unicode MS" pitchFamily="34" charset="-128"/>
                <a:cs typeface="Arial Unicode MS" pitchFamily="34" charset="-128"/>
              </a:rPr>
              <a:t>Strategy</a:t>
            </a:r>
            <a:endParaRPr lang="de-DE" altLang="de-DE" sz="1000" dirty="0">
              <a:solidFill>
                <a:srgbClr val="00439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9" name="Textfeld 23"/>
          <p:cNvSpPr txBox="1">
            <a:spLocks noChangeArrowheads="1"/>
          </p:cNvSpPr>
          <p:nvPr/>
        </p:nvSpPr>
        <p:spPr bwMode="auto">
          <a:xfrm>
            <a:off x="687121" y="2526224"/>
            <a:ext cx="134960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de-DE" altLang="de-DE" sz="1000" dirty="0">
                <a:solidFill>
                  <a:srgbClr val="004396"/>
                </a:solidFill>
                <a:ea typeface="Arial Unicode MS" pitchFamily="34" charset="-128"/>
                <a:cs typeface="Arial Unicode MS" pitchFamily="34" charset="-128"/>
              </a:rPr>
              <a:t>Standardization</a:t>
            </a:r>
          </a:p>
          <a:p>
            <a:pPr algn="ctr" eaLnBrk="1" hangingPunct="1"/>
            <a:r>
              <a:rPr lang="de-DE" altLang="de-DE" sz="1000" dirty="0" err="1">
                <a:solidFill>
                  <a:srgbClr val="004396"/>
                </a:solidFill>
                <a:ea typeface="Arial Unicode MS" pitchFamily="34" charset="-128"/>
                <a:cs typeface="Arial Unicode MS" pitchFamily="34" charset="-128"/>
              </a:rPr>
              <a:t>Process</a:t>
            </a:r>
            <a:r>
              <a:rPr lang="de-DE" altLang="de-DE" sz="1000" dirty="0">
                <a:solidFill>
                  <a:srgbClr val="004396"/>
                </a:solidFill>
                <a:ea typeface="Arial Unicode MS" pitchFamily="34" charset="-128"/>
                <a:cs typeface="Arial Unicode MS" pitchFamily="34" charset="-128"/>
              </a:rPr>
              <a:t>-Support</a:t>
            </a:r>
          </a:p>
          <a:p>
            <a:pPr algn="ctr" eaLnBrk="1" hangingPunct="1"/>
            <a:endParaRPr lang="de-DE" altLang="de-DE" sz="1200" dirty="0">
              <a:solidFill>
                <a:srgbClr val="004396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r>
              <a:rPr lang="de-DE" altLang="de-DE" sz="1000" dirty="0">
                <a:solidFill>
                  <a:srgbClr val="004396"/>
                </a:solidFill>
                <a:ea typeface="Arial Unicode MS" pitchFamily="34" charset="-128"/>
                <a:cs typeface="Arial Unicode MS" pitchFamily="34" charset="-128"/>
              </a:rPr>
              <a:t>Coordination</a:t>
            </a:r>
          </a:p>
          <a:p>
            <a:pPr algn="ctr" eaLnBrk="1" hangingPunct="1"/>
            <a:r>
              <a:rPr lang="de-DE" altLang="de-DE" sz="1000" dirty="0">
                <a:solidFill>
                  <a:srgbClr val="004396"/>
                </a:solidFill>
                <a:ea typeface="Arial Unicode MS" pitchFamily="34" charset="-128"/>
                <a:cs typeface="Arial Unicode MS" pitchFamily="34" charset="-128"/>
              </a:rPr>
              <a:t>Recommendations</a:t>
            </a:r>
          </a:p>
          <a:p>
            <a:pPr algn="ctr" eaLnBrk="1" hangingPunct="1"/>
            <a:r>
              <a:rPr lang="de-DE" altLang="de-DE" sz="1000" dirty="0">
                <a:solidFill>
                  <a:srgbClr val="004396"/>
                </a:solidFill>
                <a:ea typeface="Arial Unicode MS" pitchFamily="34" charset="-128"/>
                <a:cs typeface="Arial Unicode MS" pitchFamily="34" charset="-128"/>
              </a:rPr>
              <a:t>Support</a:t>
            </a:r>
          </a:p>
        </p:txBody>
      </p:sp>
      <p:sp>
        <p:nvSpPr>
          <p:cNvPr id="9230" name="Textfeld 24"/>
          <p:cNvSpPr txBox="1">
            <a:spLocks noChangeArrowheads="1"/>
          </p:cNvSpPr>
          <p:nvPr/>
        </p:nvSpPr>
        <p:spPr bwMode="auto">
          <a:xfrm>
            <a:off x="719692" y="4308594"/>
            <a:ext cx="1300036" cy="40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de-DE" altLang="de-DE" sz="1000" dirty="0">
                <a:solidFill>
                  <a:srgbClr val="004396"/>
                </a:solidFill>
                <a:ea typeface="Arial Unicode MS" pitchFamily="34" charset="-128"/>
                <a:cs typeface="Arial Unicode MS" pitchFamily="34" charset="-128"/>
              </a:rPr>
              <a:t>Standardization</a:t>
            </a:r>
          </a:p>
          <a:p>
            <a:pPr algn="ctr" eaLnBrk="1" hangingPunct="1"/>
            <a:r>
              <a:rPr lang="de-DE" altLang="de-DE" sz="1000" dirty="0">
                <a:solidFill>
                  <a:srgbClr val="004396"/>
                </a:solidFill>
                <a:ea typeface="Arial Unicode MS" pitchFamily="34" charset="-128"/>
                <a:cs typeface="Arial Unicode MS" pitchFamily="34" charset="-128"/>
              </a:rPr>
              <a:t>Implementation</a:t>
            </a:r>
          </a:p>
        </p:txBody>
      </p:sp>
      <p:sp>
        <p:nvSpPr>
          <p:cNvPr id="50" name="Rechteck 49"/>
          <p:cNvSpPr/>
          <p:nvPr/>
        </p:nvSpPr>
        <p:spPr>
          <a:xfrm>
            <a:off x="4786910" y="4315518"/>
            <a:ext cx="1349603" cy="24235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de-DE" sz="900" dirty="0">
                <a:solidFill>
                  <a:srgbClr val="000000"/>
                </a:solidFill>
                <a:latin typeface="Arial"/>
                <a:cs typeface="Arial Unicode MS" charset="0"/>
              </a:rPr>
              <a:t>CEN/CENELEC, ETSI</a:t>
            </a:r>
          </a:p>
        </p:txBody>
      </p:sp>
      <p:sp>
        <p:nvSpPr>
          <p:cNvPr id="63" name="Rechteck 62"/>
          <p:cNvSpPr/>
          <p:nvPr/>
        </p:nvSpPr>
        <p:spPr>
          <a:xfrm>
            <a:off x="2229322" y="2444516"/>
            <a:ext cx="4213081" cy="1204865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80" name="Rechteck 79"/>
          <p:cNvSpPr/>
          <p:nvPr/>
        </p:nvSpPr>
        <p:spPr>
          <a:xfrm>
            <a:off x="3450052" y="2984468"/>
            <a:ext cx="1696562" cy="22850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100" dirty="0">
                <a:solidFill>
                  <a:srgbClr val="000000"/>
                </a:solidFill>
              </a:rPr>
              <a:t>Advisory Board</a:t>
            </a:r>
          </a:p>
        </p:txBody>
      </p:sp>
      <p:cxnSp>
        <p:nvCxnSpPr>
          <p:cNvPr id="9234" name="Gerade Verbindung mit Pfeil 27"/>
          <p:cNvCxnSpPr>
            <a:cxnSpLocks noChangeShapeType="1"/>
          </p:cNvCxnSpPr>
          <p:nvPr/>
        </p:nvCxnSpPr>
        <p:spPr bwMode="auto">
          <a:xfrm>
            <a:off x="3741782" y="4433236"/>
            <a:ext cx="113293" cy="0"/>
          </a:xfrm>
          <a:prstGeom prst="straightConnector1">
            <a:avLst/>
          </a:prstGeom>
          <a:noFill/>
          <a:ln w="3175" algn="ctr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5" name="Textfeld 105"/>
          <p:cNvSpPr txBox="1">
            <a:spLocks noChangeArrowheads="1"/>
          </p:cNvSpPr>
          <p:nvPr/>
        </p:nvSpPr>
        <p:spPr bwMode="auto">
          <a:xfrm>
            <a:off x="4689194" y="4811315"/>
            <a:ext cx="155919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de-DE" sz="9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Int. standardization organizations</a:t>
            </a:r>
          </a:p>
          <a:p>
            <a:pPr algn="ctr" eaLnBrk="1" hangingPunct="1"/>
            <a:r>
              <a:rPr lang="en-US" altLang="de-DE" sz="9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(with mandate)</a:t>
            </a:r>
          </a:p>
        </p:txBody>
      </p:sp>
      <p:sp>
        <p:nvSpPr>
          <p:cNvPr id="111" name="Rechteck 110"/>
          <p:cNvSpPr/>
          <p:nvPr/>
        </p:nvSpPr>
        <p:spPr>
          <a:xfrm>
            <a:off x="2325620" y="2638956"/>
            <a:ext cx="861026" cy="3579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100" dirty="0">
                <a:solidFill>
                  <a:srgbClr val="000000"/>
                </a:solidFill>
              </a:rPr>
              <a:t>Office DKE</a:t>
            </a:r>
          </a:p>
        </p:txBody>
      </p:sp>
      <p:sp>
        <p:nvSpPr>
          <p:cNvPr id="9237" name="Textfeld 134"/>
          <p:cNvSpPr txBox="1">
            <a:spLocks noChangeArrowheads="1"/>
          </p:cNvSpPr>
          <p:nvPr/>
        </p:nvSpPr>
        <p:spPr bwMode="auto">
          <a:xfrm>
            <a:off x="7429466" y="2494373"/>
            <a:ext cx="9219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de-DE" altLang="de-DE" sz="1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de-DE" altLang="de-DE" sz="1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Cases</a:t>
            </a:r>
          </a:p>
        </p:txBody>
      </p:sp>
      <p:sp>
        <p:nvSpPr>
          <p:cNvPr id="9238" name="Textfeld 135"/>
          <p:cNvSpPr txBox="1">
            <a:spLocks noChangeArrowheads="1"/>
          </p:cNvSpPr>
          <p:nvPr/>
        </p:nvSpPr>
        <p:spPr bwMode="auto">
          <a:xfrm>
            <a:off x="7486113" y="2675794"/>
            <a:ext cx="7392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de-DE" altLang="de-DE" sz="1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Test</a:t>
            </a:r>
          </a:p>
        </p:txBody>
      </p:sp>
      <p:sp>
        <p:nvSpPr>
          <p:cNvPr id="9239" name="Textfeld 137"/>
          <p:cNvSpPr txBox="1">
            <a:spLocks noChangeArrowheads="1"/>
          </p:cNvSpPr>
          <p:nvPr/>
        </p:nvSpPr>
        <p:spPr bwMode="auto">
          <a:xfrm>
            <a:off x="7452320" y="2868295"/>
            <a:ext cx="841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de-DE" altLang="de-DE" sz="1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Validatio</a:t>
            </a:r>
            <a:r>
              <a:rPr lang="de-DE" altLang="de-DE" sz="11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</a:t>
            </a:r>
          </a:p>
        </p:txBody>
      </p:sp>
      <p:sp>
        <p:nvSpPr>
          <p:cNvPr id="78" name="Rechteck 77"/>
          <p:cNvSpPr/>
          <p:nvPr/>
        </p:nvSpPr>
        <p:spPr>
          <a:xfrm>
            <a:off x="4669369" y="3294652"/>
            <a:ext cx="1447317" cy="27836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100" dirty="0">
                <a:solidFill>
                  <a:srgbClr val="000000"/>
                </a:solidFill>
              </a:rPr>
              <a:t>Expert Panel</a:t>
            </a:r>
          </a:p>
        </p:txBody>
      </p:sp>
      <p:sp>
        <p:nvSpPr>
          <p:cNvPr id="9241" name="Ellipse 57"/>
          <p:cNvSpPr>
            <a:spLocks noChangeArrowheads="1"/>
          </p:cNvSpPr>
          <p:nvPr/>
        </p:nvSpPr>
        <p:spPr bwMode="auto">
          <a:xfrm>
            <a:off x="3855074" y="4222730"/>
            <a:ext cx="734988" cy="779700"/>
          </a:xfrm>
          <a:prstGeom prst="ellips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de-DE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42" name="Textfeld 58"/>
          <p:cNvSpPr txBox="1">
            <a:spLocks noChangeArrowheads="1"/>
          </p:cNvSpPr>
          <p:nvPr/>
        </p:nvSpPr>
        <p:spPr bwMode="auto">
          <a:xfrm>
            <a:off x="3727621" y="4303056"/>
            <a:ext cx="989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de-DE" sz="90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Proposals </a:t>
            </a:r>
            <a:br>
              <a:rPr lang="en-US" altLang="de-DE" sz="90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altLang="de-DE" sz="90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for </a:t>
            </a:r>
          </a:p>
          <a:p>
            <a:pPr algn="ctr" eaLnBrk="1" hangingPunct="1"/>
            <a:r>
              <a:rPr lang="en-US" altLang="de-DE" sz="90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international Standards</a:t>
            </a:r>
          </a:p>
        </p:txBody>
      </p:sp>
      <p:cxnSp>
        <p:nvCxnSpPr>
          <p:cNvPr id="9243" name="Gerade Verbindung mit Pfeil 59"/>
          <p:cNvCxnSpPr>
            <a:cxnSpLocks noChangeShapeType="1"/>
          </p:cNvCxnSpPr>
          <p:nvPr/>
        </p:nvCxnSpPr>
        <p:spPr bwMode="auto">
          <a:xfrm>
            <a:off x="4618387" y="4462318"/>
            <a:ext cx="97715" cy="0"/>
          </a:xfrm>
          <a:prstGeom prst="straightConnector1">
            <a:avLst/>
          </a:prstGeom>
          <a:noFill/>
          <a:ln w="3175" algn="ctr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Rechteck 65"/>
          <p:cNvSpPr/>
          <p:nvPr/>
        </p:nvSpPr>
        <p:spPr>
          <a:xfrm>
            <a:off x="2579114" y="3294652"/>
            <a:ext cx="1431739" cy="27836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100" dirty="0">
                <a:solidFill>
                  <a:srgbClr val="000000"/>
                </a:solidFill>
              </a:rPr>
              <a:t>Steering Committee</a:t>
            </a:r>
          </a:p>
        </p:txBody>
      </p:sp>
      <p:sp>
        <p:nvSpPr>
          <p:cNvPr id="67" name="Ellipse 66"/>
          <p:cNvSpPr/>
          <p:nvPr/>
        </p:nvSpPr>
        <p:spPr>
          <a:xfrm>
            <a:off x="6547198" y="3203240"/>
            <a:ext cx="679758" cy="441784"/>
          </a:xfrm>
          <a:prstGeom prst="ellips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Arial"/>
              <a:cs typeface="Arial Unicode MS" charset="0"/>
            </a:endParaRPr>
          </a:p>
        </p:txBody>
      </p:sp>
      <p:sp>
        <p:nvSpPr>
          <p:cNvPr id="9246" name="Textfeld 67"/>
          <p:cNvSpPr txBox="1">
            <a:spLocks noChangeArrowheads="1"/>
          </p:cNvSpPr>
          <p:nvPr/>
        </p:nvSpPr>
        <p:spPr bwMode="auto">
          <a:xfrm>
            <a:off x="6481490" y="3280996"/>
            <a:ext cx="7970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de-DE" sz="11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Roadmap</a:t>
            </a:r>
          </a:p>
        </p:txBody>
      </p:sp>
      <p:cxnSp>
        <p:nvCxnSpPr>
          <p:cNvPr id="9247" name="Gerade Verbindung 78"/>
          <p:cNvCxnSpPr>
            <a:cxnSpLocks noChangeShapeType="1"/>
            <a:endCxn id="9263" idx="1"/>
          </p:cNvCxnSpPr>
          <p:nvPr/>
        </p:nvCxnSpPr>
        <p:spPr bwMode="auto">
          <a:xfrm flipV="1">
            <a:off x="682873" y="3776792"/>
            <a:ext cx="6623389" cy="24928"/>
          </a:xfrm>
          <a:prstGeom prst="line">
            <a:avLst/>
          </a:prstGeom>
          <a:noFill/>
          <a:ln w="15875" algn="ctr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48" name="Grafik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64" y="3984527"/>
            <a:ext cx="1317030" cy="12214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Ellipse 68"/>
          <p:cNvSpPr/>
          <p:nvPr/>
        </p:nvSpPr>
        <p:spPr>
          <a:xfrm>
            <a:off x="2264725" y="5409593"/>
            <a:ext cx="1925980" cy="299139"/>
          </a:xfrm>
          <a:prstGeom prst="ellips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/>
              <a:cs typeface="Arial Unicode MS" charset="0"/>
            </a:endParaRPr>
          </a:p>
        </p:txBody>
      </p:sp>
      <p:cxnSp>
        <p:nvCxnSpPr>
          <p:cNvPr id="9251" name="Gerade Verbindung mit Pfeil 11"/>
          <p:cNvCxnSpPr>
            <a:cxnSpLocks noChangeShapeType="1"/>
            <a:stCxn id="66" idx="3"/>
            <a:endCxn id="78" idx="1"/>
          </p:cNvCxnSpPr>
          <p:nvPr/>
        </p:nvCxnSpPr>
        <p:spPr bwMode="auto">
          <a:xfrm>
            <a:off x="4010852" y="3433834"/>
            <a:ext cx="658516" cy="0"/>
          </a:xfrm>
          <a:prstGeom prst="straightConnector1">
            <a:avLst/>
          </a:prstGeom>
          <a:noFill/>
          <a:ln w="3175" algn="ctr">
            <a:solidFill>
              <a:schemeClr val="tx2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74" y="4153485"/>
            <a:ext cx="267654" cy="20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 bwMode="gray">
          <a:xfrm>
            <a:off x="3419872" y="2492897"/>
            <a:ext cx="1754874" cy="4182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2"/>
            </a:solidFill>
          </a:ln>
          <a:effectLst/>
        </p:spPr>
        <p:txBody>
          <a:bodyPr lIns="36000" tIns="36000" rIns="36000" bIns="36000" anchor="ctr"/>
          <a:lstStyle/>
          <a:p>
            <a:pPr algn="ctr">
              <a:spcBef>
                <a:spcPts val="600"/>
              </a:spcBef>
              <a:buClr>
                <a:srgbClr val="AA1A5B"/>
              </a:buClr>
              <a:defRPr/>
            </a:pPr>
            <a:endParaRPr lang="de-DE" sz="1200" b="1">
              <a:solidFill>
                <a:srgbClr val="4D4D4D"/>
              </a:solidFill>
            </a:endParaRPr>
          </a:p>
        </p:txBody>
      </p:sp>
      <p:sp>
        <p:nvSpPr>
          <p:cNvPr id="2" name="Pfeil nach unten 1"/>
          <p:cNvSpPr/>
          <p:nvPr/>
        </p:nvSpPr>
        <p:spPr bwMode="gray">
          <a:xfrm>
            <a:off x="4136892" y="3657690"/>
            <a:ext cx="339879" cy="28529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2"/>
            </a:solidFill>
          </a:ln>
          <a:effectLst/>
        </p:spPr>
        <p:txBody>
          <a:bodyPr lIns="36000" tIns="36000" rIns="36000" bIns="36000" anchor="ctr"/>
          <a:lstStyle/>
          <a:p>
            <a:pPr algn="ctr">
              <a:spcBef>
                <a:spcPts val="600"/>
              </a:spcBef>
              <a:buClr>
                <a:srgbClr val="AA1A5B"/>
              </a:buClr>
              <a:defRPr/>
            </a:pPr>
            <a:endParaRPr lang="de-DE" sz="1200" b="1">
              <a:solidFill>
                <a:srgbClr val="4D4D4D"/>
              </a:solidFill>
            </a:endParaRPr>
          </a:p>
        </p:txBody>
      </p:sp>
      <p:pic>
        <p:nvPicPr>
          <p:cNvPr id="9255" name="Bild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1853756" cy="57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feil nach rechts 14"/>
          <p:cNvSpPr/>
          <p:nvPr/>
        </p:nvSpPr>
        <p:spPr bwMode="gray">
          <a:xfrm>
            <a:off x="6228185" y="3326504"/>
            <a:ext cx="264823" cy="2465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2"/>
            </a:solidFill>
          </a:ln>
          <a:effectLst/>
        </p:spPr>
        <p:txBody>
          <a:bodyPr lIns="36000" tIns="36000" rIns="36000" bIns="36000" anchor="ctr"/>
          <a:lstStyle/>
          <a:p>
            <a:pPr algn="ctr">
              <a:spcBef>
                <a:spcPts val="600"/>
              </a:spcBef>
              <a:buClr>
                <a:srgbClr val="AA1A5B"/>
              </a:buClr>
              <a:defRPr/>
            </a:pPr>
            <a:endParaRPr lang="de-DE" sz="1200" b="1">
              <a:solidFill>
                <a:srgbClr val="4D4D4D"/>
              </a:solidFill>
            </a:endParaRPr>
          </a:p>
        </p:txBody>
      </p:sp>
      <p:pic>
        <p:nvPicPr>
          <p:cNvPr id="925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91" y="1644041"/>
            <a:ext cx="1828265" cy="28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8" name="Textfeld 18"/>
          <p:cNvSpPr txBox="1">
            <a:spLocks noChangeArrowheads="1"/>
          </p:cNvSpPr>
          <p:nvPr/>
        </p:nvSpPr>
        <p:spPr bwMode="auto">
          <a:xfrm>
            <a:off x="5242914" y="1736830"/>
            <a:ext cx="5834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Clr>
                <a:srgbClr val="AA1A5B"/>
              </a:buClr>
            </a:pPr>
            <a:r>
              <a:rPr lang="de-DE" altLang="de-DE" sz="1600" b="1">
                <a:solidFill>
                  <a:srgbClr val="4D4D4D"/>
                </a:solidFill>
              </a:rPr>
              <a:t>AG1</a:t>
            </a:r>
          </a:p>
        </p:txBody>
      </p:sp>
      <p:cxnSp>
        <p:nvCxnSpPr>
          <p:cNvPr id="9259" name="Gerade Verbindung 48"/>
          <p:cNvCxnSpPr>
            <a:cxnSpLocks noChangeShapeType="1"/>
          </p:cNvCxnSpPr>
          <p:nvPr/>
        </p:nvCxnSpPr>
        <p:spPr bwMode="auto">
          <a:xfrm>
            <a:off x="719692" y="2282481"/>
            <a:ext cx="7740740" cy="0"/>
          </a:xfrm>
          <a:prstGeom prst="line">
            <a:avLst/>
          </a:prstGeom>
          <a:noFill/>
          <a:ln w="15875" algn="ctr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Ellipse 83"/>
          <p:cNvSpPr/>
          <p:nvPr/>
        </p:nvSpPr>
        <p:spPr>
          <a:xfrm>
            <a:off x="4435700" y="5410978"/>
            <a:ext cx="1925980" cy="299139"/>
          </a:xfrm>
          <a:prstGeom prst="ellips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/>
              <a:cs typeface="Arial Unicode MS" charset="0"/>
            </a:endParaRPr>
          </a:p>
        </p:txBody>
      </p:sp>
      <p:sp>
        <p:nvSpPr>
          <p:cNvPr id="82" name="Pfeil nach unten 81"/>
          <p:cNvSpPr/>
          <p:nvPr/>
        </p:nvSpPr>
        <p:spPr bwMode="gray">
          <a:xfrm>
            <a:off x="4170880" y="2052587"/>
            <a:ext cx="339879" cy="28529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2"/>
            </a:solidFill>
          </a:ln>
          <a:effectLst/>
        </p:spPr>
        <p:txBody>
          <a:bodyPr lIns="36000" tIns="36000" rIns="36000" bIns="36000" anchor="ctr"/>
          <a:lstStyle/>
          <a:p>
            <a:pPr algn="ctr">
              <a:spcBef>
                <a:spcPts val="600"/>
              </a:spcBef>
              <a:buClr>
                <a:srgbClr val="AA1A5B"/>
              </a:buClr>
              <a:defRPr/>
            </a:pPr>
            <a:endParaRPr lang="de-DE" sz="1200" b="1">
              <a:solidFill>
                <a:srgbClr val="4D4D4D"/>
              </a:solidFill>
            </a:endParaRPr>
          </a:p>
        </p:txBody>
      </p:sp>
      <p:pic>
        <p:nvPicPr>
          <p:cNvPr id="9263" name="Grafik 5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r="25810" b="9496"/>
          <a:stretch>
            <a:fillRect/>
          </a:stretch>
        </p:blipFill>
        <p:spPr bwMode="auto">
          <a:xfrm>
            <a:off x="7306262" y="3653536"/>
            <a:ext cx="1098941" cy="2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GB" altLang="en-US" sz="1200" dirty="0" smtClean="0">
                <a:solidFill>
                  <a:srgbClr val="898989"/>
                </a:solidFill>
              </a:rPr>
              <a:t>20</a:t>
            </a:r>
            <a:endParaRPr lang="en-GB" altLang="en-US" sz="1200" dirty="0">
              <a:solidFill>
                <a:srgbClr val="898989"/>
              </a:solidFill>
            </a:endParaRPr>
          </a:p>
        </p:txBody>
      </p:sp>
      <p:sp>
        <p:nvSpPr>
          <p:cNvPr id="53" name="Rechteck 5"/>
          <p:cNvSpPr/>
          <p:nvPr/>
        </p:nvSpPr>
        <p:spPr>
          <a:xfrm>
            <a:off x="1907704" y="6237312"/>
            <a:ext cx="5740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© 2016 DKE  Deutsche Kommission Elektrotechnik Elektronik Informationstechnik in DIN und VDE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86969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cap="all" dirty="0" smtClean="0"/>
              <a:t>2 </a:t>
            </a:r>
            <a:r>
              <a:rPr lang="es-ES" cap="all" dirty="0" err="1" smtClean="0"/>
              <a:t>layers</a:t>
            </a:r>
            <a:r>
              <a:rPr lang="es-ES" cap="all" dirty="0" smtClean="0"/>
              <a:t> </a:t>
            </a:r>
            <a:r>
              <a:rPr lang="es-ES" cap="all" dirty="0" err="1" smtClean="0"/>
              <a:t>for</a:t>
            </a:r>
            <a:r>
              <a:rPr lang="es-ES" cap="all" dirty="0" smtClean="0"/>
              <a:t> </a:t>
            </a:r>
            <a:r>
              <a:rPr lang="es-ES" cap="all" dirty="0" err="1" smtClean="0"/>
              <a:t>the</a:t>
            </a:r>
            <a:r>
              <a:rPr lang="es-ES" cap="all" dirty="0" smtClean="0"/>
              <a:t> </a:t>
            </a:r>
            <a:r>
              <a:rPr lang="es-ES" cap="all" dirty="0" err="1" smtClean="0"/>
              <a:t>iot</a:t>
            </a:r>
            <a:r>
              <a:rPr lang="es-ES" cap="all" dirty="0" smtClean="0"/>
              <a:t> in </a:t>
            </a:r>
            <a:r>
              <a:rPr lang="es-ES" cap="all" dirty="0" err="1" smtClean="0"/>
              <a:t>etsi</a:t>
            </a:r>
            <a:endParaRPr lang="en-GB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s-ES" dirty="0" smtClean="0"/>
              <a:t>Radio Access</a:t>
            </a:r>
          </a:p>
          <a:p>
            <a:pPr lvl="1">
              <a:defRPr/>
            </a:pPr>
            <a:r>
              <a:rPr lang="es-ES" dirty="0" err="1" smtClean="0"/>
              <a:t>Basically</a:t>
            </a:r>
            <a:r>
              <a:rPr lang="es-ES" dirty="0" smtClean="0"/>
              <a:t> </a:t>
            </a:r>
            <a:r>
              <a:rPr lang="es-ES" dirty="0" err="1" smtClean="0"/>
              <a:t>relying</a:t>
            </a:r>
            <a:r>
              <a:rPr lang="es-ES" dirty="0" smtClean="0"/>
              <a:t> on 3GPP’s </a:t>
            </a:r>
            <a:r>
              <a:rPr lang="es-ES" dirty="0" err="1" smtClean="0"/>
              <a:t>work</a:t>
            </a:r>
            <a:endParaRPr lang="es-ES" dirty="0" smtClean="0"/>
          </a:p>
          <a:p>
            <a:pPr lvl="1">
              <a:defRPr/>
            </a:pPr>
            <a:r>
              <a:rPr lang="es-ES" dirty="0" err="1" smtClean="0"/>
              <a:t>Though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worked</a:t>
            </a:r>
            <a:r>
              <a:rPr lang="es-ES" dirty="0" smtClean="0"/>
              <a:t> in LTN (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Throughput</a:t>
            </a:r>
            <a:r>
              <a:rPr lang="es-ES" dirty="0" smtClean="0"/>
              <a:t> Networks</a:t>
            </a:r>
            <a:r>
              <a:rPr lang="es-ES" dirty="0"/>
              <a:t>,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ETSI Group </a:t>
            </a:r>
            <a:r>
              <a:rPr lang="es-ES" dirty="0" err="1" smtClean="0"/>
              <a:t>Specification</a:t>
            </a:r>
            <a:r>
              <a:rPr lang="es-ES" dirty="0" smtClean="0"/>
              <a:t> and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now</a:t>
            </a:r>
            <a:r>
              <a:rPr lang="es-ES" dirty="0" smtClean="0"/>
              <a:t> TC ERM TG28 LTN TR and </a:t>
            </a:r>
            <a:r>
              <a:rPr lang="es-ES" dirty="0" err="1" smtClean="0"/>
              <a:t>TSs</a:t>
            </a:r>
            <a:r>
              <a:rPr lang="es-ES" dirty="0" smtClean="0"/>
              <a:t>)</a:t>
            </a:r>
          </a:p>
          <a:p>
            <a:pPr lvl="1">
              <a:defRPr/>
            </a:pPr>
            <a:r>
              <a:rPr lang="es-ES" dirty="0" err="1" smtClean="0"/>
              <a:t>Also</a:t>
            </a:r>
            <a:r>
              <a:rPr lang="es-ES" dirty="0" smtClean="0"/>
              <a:t> in ULE (Ultra-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,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evolution</a:t>
            </a:r>
            <a:r>
              <a:rPr lang="es-ES" dirty="0" smtClean="0"/>
              <a:t> of DECT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IoT</a:t>
            </a:r>
            <a:r>
              <a:rPr lang="es-ES" dirty="0" smtClean="0"/>
              <a:t>)</a:t>
            </a:r>
          </a:p>
          <a:p>
            <a:pPr lvl="1">
              <a:defRPr/>
            </a:pPr>
            <a:r>
              <a:rPr lang="es-ES" dirty="0" smtClean="0"/>
              <a:t>And in </a:t>
            </a:r>
            <a:r>
              <a:rPr lang="es-ES" dirty="0" err="1" smtClean="0"/>
              <a:t>other</a:t>
            </a:r>
            <a:r>
              <a:rPr lang="es-ES" dirty="0" smtClean="0"/>
              <a:t> LPWAN </a:t>
            </a:r>
            <a:r>
              <a:rPr lang="es-ES" dirty="0" err="1" smtClean="0"/>
              <a:t>technologies</a:t>
            </a:r>
            <a:r>
              <a:rPr lang="es-ES" dirty="0" smtClean="0"/>
              <a:t> (</a:t>
            </a:r>
            <a:r>
              <a:rPr lang="es-ES" dirty="0" err="1" smtClean="0"/>
              <a:t>through</a:t>
            </a:r>
            <a:r>
              <a:rPr lang="es-ES" dirty="0" smtClean="0"/>
              <a:t> ERM TG28)</a:t>
            </a:r>
          </a:p>
          <a:p>
            <a:pPr lvl="1">
              <a:defRPr/>
            </a:pPr>
            <a:endParaRPr lang="es-ES" dirty="0" smtClean="0"/>
          </a:p>
          <a:p>
            <a:pPr>
              <a:defRPr/>
            </a:pPr>
            <a:r>
              <a:rPr lang="es-ES" dirty="0" err="1" smtClean="0"/>
              <a:t>Services</a:t>
            </a:r>
            <a:r>
              <a:rPr lang="es-ES" dirty="0" smtClean="0"/>
              <a:t> </a:t>
            </a:r>
            <a:r>
              <a:rPr lang="es-ES" dirty="0" err="1" smtClean="0"/>
              <a:t>layer</a:t>
            </a:r>
            <a:endParaRPr lang="es-ES" dirty="0" smtClean="0"/>
          </a:p>
          <a:p>
            <a:pPr lvl="1">
              <a:defRPr/>
            </a:pP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umbrella</a:t>
            </a:r>
            <a:r>
              <a:rPr lang="es-ES" dirty="0" smtClean="0"/>
              <a:t> of oneM2M</a:t>
            </a:r>
          </a:p>
          <a:p>
            <a:pPr lvl="1">
              <a:defRPr/>
            </a:pP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contributing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ETSI </a:t>
            </a:r>
            <a:r>
              <a:rPr lang="es-ES" dirty="0" err="1" smtClean="0"/>
              <a:t>through</a:t>
            </a:r>
            <a:r>
              <a:rPr lang="es-ES" dirty="0" smtClean="0"/>
              <a:t> SmartM2M – </a:t>
            </a:r>
            <a:r>
              <a:rPr lang="es-ES" dirty="0" err="1" smtClean="0"/>
              <a:t>e.g</a:t>
            </a:r>
            <a:r>
              <a:rPr lang="es-ES" dirty="0" smtClean="0"/>
              <a:t>. SAREF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direct</a:t>
            </a:r>
            <a:r>
              <a:rPr lang="es-ES" dirty="0" smtClean="0"/>
              <a:t> ETSI </a:t>
            </a:r>
            <a:r>
              <a:rPr lang="es-ES" dirty="0" err="1" smtClean="0"/>
              <a:t>contribution</a:t>
            </a:r>
            <a:r>
              <a:rPr lang="es-ES" dirty="0" smtClean="0"/>
              <a:t>…</a:t>
            </a:r>
          </a:p>
          <a:p>
            <a:pPr lvl="1">
              <a:defRPr/>
            </a:pPr>
            <a:r>
              <a:rPr lang="es-ES" dirty="0" smtClean="0"/>
              <a:t>… and </a:t>
            </a:r>
            <a:r>
              <a:rPr lang="es-ES" dirty="0" err="1" smtClean="0"/>
              <a:t>others</a:t>
            </a:r>
            <a:r>
              <a:rPr lang="es-ES" dirty="0" smtClean="0"/>
              <a:t> </a:t>
            </a:r>
            <a:r>
              <a:rPr lang="es-ES" dirty="0" err="1" smtClean="0"/>
              <a:t>may</a:t>
            </a:r>
            <a:r>
              <a:rPr lang="es-ES" dirty="0" smtClean="0"/>
              <a:t> be </a:t>
            </a:r>
            <a:r>
              <a:rPr lang="es-ES" dirty="0" err="1" smtClean="0"/>
              <a:t>coming</a:t>
            </a: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8460A5-D1AC-4B73-900B-D666D1D11DEF}" type="slidenum">
              <a:rPr lang="en-GB" altLang="en-US">
                <a:solidFill>
                  <a:srgbClr val="898989"/>
                </a:solidFill>
              </a:rPr>
              <a:pPr eaLnBrk="1" hangingPunct="1"/>
              <a:t>2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1434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955800"/>
            <a:ext cx="11874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11874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9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005088" y="3573016"/>
            <a:ext cx="4540250" cy="1673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776863" y="3734941"/>
            <a:ext cx="1524000" cy="10445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endParaRPr lang="en-US" altLang="de-DE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708601" y="3639690"/>
            <a:ext cx="1660525" cy="14906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endParaRPr lang="en-US" altLang="de-DE" sz="2400">
              <a:latin typeface="Calibri" pitchFamily="34" charset="0"/>
            </a:endParaRPr>
          </a:p>
        </p:txBody>
      </p:sp>
      <p:sp>
        <p:nvSpPr>
          <p:cNvPr id="7" name="Flussdiagramm: Verbindungsstelle zu einer anderen Seite 6"/>
          <p:cNvSpPr/>
          <p:nvPr/>
        </p:nvSpPr>
        <p:spPr>
          <a:xfrm>
            <a:off x="1219151" y="3573016"/>
            <a:ext cx="1458913" cy="1589087"/>
          </a:xfrm>
          <a:prstGeom prst="flowChartOffpageConnec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endParaRPr lang="de-DE" altLang="de-DE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780039" y="3719066"/>
            <a:ext cx="1417637" cy="30797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de-DE" altLang="en-US" sz="10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altLang="en-US" sz="10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de-DE" altLang="en-US" sz="9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DKE,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de-DE" altLang="en-US" sz="9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DIN/NAM</a:t>
            </a:r>
            <a:br>
              <a:rPr lang="de-DE" altLang="en-US" sz="9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endParaRPr lang="de-DE" altLang="en-US" sz="90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795913" y="4409628"/>
            <a:ext cx="1401762" cy="23336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e-DE" sz="900" dirty="0">
                <a:latin typeface="Arial" charset="0"/>
                <a:ea typeface="宋体" charset="-122"/>
                <a:cs typeface="Arial Unicode MS" charset="0"/>
              </a:rPr>
              <a:t>IEC, ISO</a:t>
            </a:r>
          </a:p>
        </p:txBody>
      </p:sp>
      <p:sp>
        <p:nvSpPr>
          <p:cNvPr id="10248" name="Textfeld 9"/>
          <p:cNvSpPr txBox="1">
            <a:spLocks noChangeArrowheads="1"/>
          </p:cNvSpPr>
          <p:nvPr/>
        </p:nvSpPr>
        <p:spPr bwMode="auto">
          <a:xfrm>
            <a:off x="1228676" y="4041328"/>
            <a:ext cx="1457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12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Standardization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12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Implementation</a:t>
            </a:r>
          </a:p>
        </p:txBody>
      </p:sp>
      <p:sp>
        <p:nvSpPr>
          <p:cNvPr id="11" name="Rechteck 10"/>
          <p:cNvSpPr/>
          <p:nvPr/>
        </p:nvSpPr>
        <p:spPr>
          <a:xfrm>
            <a:off x="5787975" y="4079428"/>
            <a:ext cx="1403350" cy="27781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e-DE" sz="900" dirty="0">
                <a:latin typeface="Arial" charset="0"/>
                <a:ea typeface="宋体" charset="-122"/>
                <a:cs typeface="Arial Unicode MS" charset="0"/>
              </a:rPr>
              <a:t>ETSI</a:t>
            </a:r>
          </a:p>
          <a:p>
            <a:pPr algn="ctr" eaLnBrk="0" hangingPunct="0">
              <a:defRPr/>
            </a:pPr>
            <a:r>
              <a:rPr lang="de-DE" sz="900" dirty="0">
                <a:latin typeface="Arial" charset="0"/>
                <a:ea typeface="宋体" charset="-122"/>
                <a:cs typeface="Arial Unicode MS" charset="0"/>
              </a:rPr>
              <a:t>CEN/CENELEC</a:t>
            </a:r>
          </a:p>
        </p:txBody>
      </p:sp>
      <p:cxnSp>
        <p:nvCxnSpPr>
          <p:cNvPr id="10250" name="Gerade Verbindung mit Pfeil 11"/>
          <p:cNvCxnSpPr>
            <a:cxnSpLocks noChangeShapeType="1"/>
          </p:cNvCxnSpPr>
          <p:nvPr/>
        </p:nvCxnSpPr>
        <p:spPr bwMode="auto">
          <a:xfrm>
            <a:off x="4616400" y="4185790"/>
            <a:ext cx="127000" cy="0"/>
          </a:xfrm>
          <a:prstGeom prst="straightConnector1">
            <a:avLst/>
          </a:prstGeom>
          <a:noFill/>
          <a:ln w="3175" algn="ctr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1" name="Textfeld 12"/>
          <p:cNvSpPr txBox="1">
            <a:spLocks noChangeArrowheads="1"/>
          </p:cNvSpPr>
          <p:nvPr/>
        </p:nvSpPr>
        <p:spPr bwMode="auto">
          <a:xfrm>
            <a:off x="5678439" y="4668390"/>
            <a:ext cx="17478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int. Standardization Organizations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(with mandate)</a:t>
            </a:r>
          </a:p>
        </p:txBody>
      </p:sp>
      <p:sp>
        <p:nvSpPr>
          <p:cNvPr id="10252" name="Ellipse 13"/>
          <p:cNvSpPr>
            <a:spLocks noChangeArrowheads="1"/>
          </p:cNvSpPr>
          <p:nvPr/>
        </p:nvSpPr>
        <p:spPr bwMode="auto">
          <a:xfrm>
            <a:off x="4743401" y="4001641"/>
            <a:ext cx="822325" cy="407987"/>
          </a:xfrm>
          <a:prstGeom prst="ellips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53" name="Textfeld 14"/>
          <p:cNvSpPr txBox="1">
            <a:spLocks noChangeArrowheads="1"/>
          </p:cNvSpPr>
          <p:nvPr/>
        </p:nvSpPr>
        <p:spPr bwMode="auto">
          <a:xfrm>
            <a:off x="4600526" y="4034977"/>
            <a:ext cx="1108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Proposal for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int. Standards</a:t>
            </a:r>
          </a:p>
        </p:txBody>
      </p:sp>
      <p:cxnSp>
        <p:nvCxnSpPr>
          <p:cNvPr id="10254" name="Gerade Verbindung mit Pfeil 15"/>
          <p:cNvCxnSpPr>
            <a:cxnSpLocks noChangeShapeType="1"/>
          </p:cNvCxnSpPr>
          <p:nvPr/>
        </p:nvCxnSpPr>
        <p:spPr bwMode="auto">
          <a:xfrm>
            <a:off x="5599064" y="4219127"/>
            <a:ext cx="109537" cy="0"/>
          </a:xfrm>
          <a:prstGeom prst="straightConnector1">
            <a:avLst/>
          </a:prstGeom>
          <a:noFill/>
          <a:ln w="3175" algn="ctr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Ellipse 16"/>
          <p:cNvSpPr/>
          <p:nvPr/>
        </p:nvSpPr>
        <p:spPr>
          <a:xfrm>
            <a:off x="5735589" y="5325615"/>
            <a:ext cx="1728787" cy="328612"/>
          </a:xfrm>
          <a:prstGeom prst="ellips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56" name="Textfeld 17"/>
          <p:cNvSpPr txBox="1">
            <a:spLocks noChangeArrowheads="1"/>
          </p:cNvSpPr>
          <p:nvPr/>
        </p:nvSpPr>
        <p:spPr bwMode="auto">
          <a:xfrm>
            <a:off x="4972000" y="5374827"/>
            <a:ext cx="3200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int. standard (full consensus)</a:t>
            </a:r>
          </a:p>
        </p:txBody>
      </p:sp>
      <p:pic>
        <p:nvPicPr>
          <p:cNvPr id="10257" name="Grafi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39" y="3669853"/>
            <a:ext cx="1476375" cy="140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llipse 19"/>
          <p:cNvSpPr/>
          <p:nvPr/>
        </p:nvSpPr>
        <p:spPr>
          <a:xfrm>
            <a:off x="2959050" y="5304977"/>
            <a:ext cx="1860550" cy="342900"/>
          </a:xfrm>
          <a:prstGeom prst="ellips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59" name="Textfeld 20"/>
          <p:cNvSpPr txBox="1">
            <a:spLocks noChangeArrowheads="1"/>
          </p:cNvSpPr>
          <p:nvPr/>
        </p:nvSpPr>
        <p:spPr bwMode="auto">
          <a:xfrm>
            <a:off x="2739976" y="5306566"/>
            <a:ext cx="2447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Consortial-Consens – de facto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Open source</a:t>
            </a:r>
          </a:p>
        </p:txBody>
      </p:sp>
      <p:pic>
        <p:nvPicPr>
          <p:cNvPr id="10260" name="Picture 2" descr="https://upload.wikimedia.org/wikipedia/en/f/f1/OMG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13" y="4866827"/>
            <a:ext cx="5953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89" y="3863527"/>
            <a:ext cx="3000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eck 23"/>
          <p:cNvSpPr/>
          <p:nvPr/>
        </p:nvSpPr>
        <p:spPr>
          <a:xfrm>
            <a:off x="220663" y="1316619"/>
            <a:ext cx="885825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1" indent="-228600" fontAlgn="auto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/>
                <a:cs typeface="+mn-cs"/>
              </a:rPr>
              <a:t>Enhance the collaboration with international forums and consortia in order to realize interoperability in Industry 4.0</a:t>
            </a:r>
          </a:p>
          <a:p>
            <a:pPr marL="685800" lvl="1" indent="-228600" fontAlgn="auto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Cooperation at international level is absolutely essential for opening up the way towards truly global standards and ensuring common understanding among all stakeholders</a:t>
            </a:r>
          </a:p>
        </p:txBody>
      </p:sp>
      <p:sp>
        <p:nvSpPr>
          <p:cNvPr id="27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GB" altLang="en-US" sz="1200" dirty="0" smtClean="0">
                <a:solidFill>
                  <a:srgbClr val="898989"/>
                </a:solidFill>
              </a:rPr>
              <a:t>21</a:t>
            </a:r>
            <a:endParaRPr lang="en-GB" altLang="en-US" sz="1200" dirty="0">
              <a:solidFill>
                <a:srgbClr val="898989"/>
              </a:solidFill>
            </a:endParaRPr>
          </a:p>
        </p:txBody>
      </p:sp>
      <p:sp>
        <p:nvSpPr>
          <p:cNvPr id="28" name="Rechteck 5"/>
          <p:cNvSpPr/>
          <p:nvPr/>
        </p:nvSpPr>
        <p:spPr>
          <a:xfrm>
            <a:off x="2123729" y="5733836"/>
            <a:ext cx="5740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© 2016 DKE  Deutsche Kommission Elektrotechnik Elektronik Informationstechnik in DIN und VDE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5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799" y="1557734"/>
            <a:ext cx="7091528" cy="40315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123729" y="5733836"/>
            <a:ext cx="5740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© 2016 DKE  Deutsche Kommission Elektrotechnik Elektronik Informationstechnik in DIN und VDE</a:t>
            </a:r>
            <a:endParaRPr lang="en-US" sz="80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GB" altLang="en-US" sz="1200" dirty="0" smtClean="0">
                <a:solidFill>
                  <a:srgbClr val="898989"/>
                </a:solidFill>
              </a:rPr>
              <a:t>22</a:t>
            </a:r>
            <a:endParaRPr lang="en-GB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 &amp; CENELEC IoT initiatives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975" cy="4465637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buClrTx/>
              <a:buNone/>
            </a:pPr>
            <a:r>
              <a:rPr lang="en-US" sz="2000" b="1" dirty="0" smtClean="0">
                <a:solidFill>
                  <a:prstClr val="black"/>
                </a:solidFill>
              </a:rPr>
              <a:t>Industry IoT Initiative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1200"/>
              </a:spcAft>
              <a:buClrTx/>
              <a:buFontTx/>
              <a:buChar char="-"/>
            </a:pPr>
            <a:r>
              <a:rPr lang="en-GB" sz="1900" dirty="0">
                <a:solidFill>
                  <a:prstClr val="black"/>
                </a:solidFill>
                <a:latin typeface="Calibri" panose="020F0502020204030204"/>
              </a:rPr>
              <a:t>Technology companies approached CEN and CENELEC to explore vertical sector needs for IoT that could be supported by standardization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1200"/>
              </a:spcAft>
              <a:buClrTx/>
              <a:buFontTx/>
              <a:buChar char="-"/>
            </a:pPr>
            <a:r>
              <a:rPr lang="en-GB" sz="1900" dirty="0" smtClean="0">
                <a:solidFill>
                  <a:prstClr val="black"/>
                </a:solidFill>
                <a:latin typeface="Calibri" panose="020F0502020204030204"/>
              </a:rPr>
              <a:t>Technology </a:t>
            </a:r>
            <a:r>
              <a:rPr lang="en-GB" sz="1900" dirty="0">
                <a:solidFill>
                  <a:prstClr val="black"/>
                </a:solidFill>
                <a:latin typeface="Calibri" panose="020F0502020204030204"/>
              </a:rPr>
              <a:t>companies are motivated to work in a standardization environment where the IP policy allows them to obtain a fair return on their investment in innovation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1200"/>
              </a:spcAft>
              <a:buClrTx/>
              <a:buFontTx/>
              <a:buChar char="-"/>
            </a:pPr>
            <a:r>
              <a:rPr lang="en-GB" sz="1900" dirty="0" smtClean="0">
                <a:solidFill>
                  <a:prstClr val="black"/>
                </a:solidFill>
                <a:latin typeface="Calibri" panose="020F0502020204030204"/>
              </a:rPr>
              <a:t>CEN </a:t>
            </a:r>
            <a:r>
              <a:rPr lang="en-GB" sz="1900" dirty="0">
                <a:solidFill>
                  <a:prstClr val="black"/>
                </a:solidFill>
                <a:latin typeface="Calibri" panose="020F0502020204030204"/>
              </a:rPr>
              <a:t>&amp; CENELEC hosted a meeting in January of technology and manufacturing companies to discuss needs for smart manufacturing, smart energy and smart home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1200"/>
              </a:spcAft>
              <a:buClrTx/>
              <a:buFontTx/>
              <a:buChar char="-"/>
            </a:pPr>
            <a:r>
              <a:rPr lang="en-GB" sz="1900" dirty="0" smtClean="0">
                <a:solidFill>
                  <a:prstClr val="black"/>
                </a:solidFill>
                <a:latin typeface="Calibri" panose="020F0502020204030204"/>
              </a:rPr>
              <a:t>Outcome</a:t>
            </a:r>
            <a:r>
              <a:rPr lang="en-GB" sz="1900" dirty="0">
                <a:solidFill>
                  <a:prstClr val="black"/>
                </a:solidFill>
                <a:latin typeface="Calibri" panose="020F0502020204030204"/>
              </a:rPr>
              <a:t>: a first set of potential IoT topics identified to be further developed.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1200"/>
              </a:spcAft>
              <a:buClrTx/>
              <a:buFontTx/>
              <a:buChar char="-"/>
            </a:pPr>
            <a:r>
              <a:rPr lang="en-GB" sz="1900" dirty="0" smtClean="0">
                <a:solidFill>
                  <a:prstClr val="black"/>
                </a:solidFill>
                <a:latin typeface="Calibri" panose="020F0502020204030204"/>
              </a:rPr>
              <a:t>This </a:t>
            </a:r>
            <a:r>
              <a:rPr lang="en-GB" sz="1900" dirty="0">
                <a:solidFill>
                  <a:prstClr val="black"/>
                </a:solidFill>
                <a:latin typeface="Calibri" panose="020F0502020204030204"/>
              </a:rPr>
              <a:t>is a strategic opportunity for CEN and CENELEC to support industry sector stakeholders’ </a:t>
            </a:r>
            <a:r>
              <a:rPr lang="en-GB" sz="1900" dirty="0" err="1">
                <a:solidFill>
                  <a:prstClr val="black"/>
                </a:solidFill>
                <a:latin typeface="Calibri" panose="020F0502020204030204"/>
              </a:rPr>
              <a:t>IoT</a:t>
            </a:r>
            <a:r>
              <a:rPr lang="en-GB" sz="1900" dirty="0">
                <a:solidFill>
                  <a:prstClr val="black"/>
                </a:solidFill>
                <a:latin typeface="Calibri" panose="020F0502020204030204"/>
              </a:rPr>
              <a:t> application needs </a:t>
            </a:r>
          </a:p>
          <a:p>
            <a:pPr marL="0" lvl="0" indent="0" eaLnBrk="1" fontAlgn="auto" hangingPunct="1">
              <a:spcBef>
                <a:spcPts val="0"/>
              </a:spcBef>
              <a:buClrTx/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lvl="2" indent="-285750" eaLnBrk="1" fontAlgn="auto" hangingPunct="1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1085850" lvl="2" eaLnBrk="1" fontAlgn="auto" hangingPunct="1">
              <a:spcBef>
                <a:spcPts val="0"/>
              </a:spcBef>
              <a:buClrTx/>
              <a:buFontTx/>
              <a:buChar char="-"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1085850" lvl="2" eaLnBrk="1" fontAlgn="auto" hangingPunct="1">
              <a:spcBef>
                <a:spcPts val="0"/>
              </a:spcBef>
              <a:buClrTx/>
              <a:buFontTx/>
              <a:buChar char="-"/>
            </a:pPr>
            <a:endParaRPr lang="en-US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78D-AE5E-433F-ADF0-C5B27CAB4ADD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69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 &amp; CENELEC IoT initiatives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8435975" cy="4536926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prstClr val="black"/>
                </a:solidFill>
              </a:rPr>
              <a:t>Alliance for Internet of Things Innovation (AIOTI)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900"/>
              </a:spcAft>
              <a:buClrTx/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Alliance for the Internet of Things Innovation (AIOTI) </a:t>
            </a:r>
            <a:r>
              <a:rPr lang="en-GB" sz="2400" dirty="0" smtClean="0">
                <a:solidFill>
                  <a:schemeClr val="tx1"/>
                </a:solidFill>
              </a:rPr>
              <a:t>created to support dynamic </a:t>
            </a:r>
            <a:r>
              <a:rPr lang="en-GB" sz="2400" dirty="0">
                <a:solidFill>
                  <a:schemeClr val="tx1"/>
                </a:solidFill>
              </a:rPr>
              <a:t>European IoT </a:t>
            </a:r>
            <a:r>
              <a:rPr lang="en-GB" sz="2400" dirty="0" smtClean="0">
                <a:solidFill>
                  <a:schemeClr val="tx1"/>
                </a:solidFill>
              </a:rPr>
              <a:t>ecosystem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900"/>
              </a:spcAft>
              <a:buClrTx/>
              <a:buFontTx/>
              <a:buChar char="-"/>
            </a:pPr>
            <a:r>
              <a:rPr lang="en-GB" sz="2400" dirty="0" smtClean="0">
                <a:solidFill>
                  <a:schemeClr val="tx1"/>
                </a:solidFill>
              </a:rPr>
              <a:t>AIOTI not a standardization body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900"/>
              </a:spcAft>
              <a:buClrTx/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</a:rPr>
              <a:t>13 </a:t>
            </a:r>
            <a:r>
              <a:rPr lang="en-US" sz="2400" dirty="0">
                <a:solidFill>
                  <a:prstClr val="black"/>
                </a:solidFill>
              </a:rPr>
              <a:t>Working </a:t>
            </a:r>
            <a:r>
              <a:rPr lang="en-US" sz="2400" dirty="0" smtClean="0">
                <a:solidFill>
                  <a:prstClr val="black"/>
                </a:solidFill>
              </a:rPr>
              <a:t>Groups (vertical and horizontal)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900"/>
              </a:spcAft>
              <a:buClrTx/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CEN and CENELEC </a:t>
            </a:r>
            <a:r>
              <a:rPr lang="en-US" sz="2400" dirty="0" smtClean="0">
                <a:solidFill>
                  <a:schemeClr val="tx1"/>
                </a:solidFill>
              </a:rPr>
              <a:t>assessing need to partner with AIOTI, </a:t>
            </a:r>
            <a:r>
              <a:rPr lang="en-US" sz="2400" dirty="0">
                <a:solidFill>
                  <a:schemeClr val="tx1"/>
                </a:solidFill>
              </a:rPr>
              <a:t>notably for </a:t>
            </a:r>
            <a:r>
              <a:rPr lang="en-US" sz="2400" dirty="0" smtClean="0">
                <a:solidFill>
                  <a:schemeClr val="tx1"/>
                </a:solidFill>
              </a:rPr>
              <a:t>vertical topics </a:t>
            </a:r>
            <a:r>
              <a:rPr lang="en-US" sz="2400" dirty="0">
                <a:solidFill>
                  <a:schemeClr val="tx1"/>
                </a:solidFill>
              </a:rPr>
              <a:t>where </a:t>
            </a:r>
            <a:r>
              <a:rPr lang="en-US" sz="2400" dirty="0" smtClean="0">
                <a:solidFill>
                  <a:schemeClr val="tx1"/>
                </a:solidFill>
              </a:rPr>
              <a:t>CEN and CENELEC technical </a:t>
            </a:r>
            <a:r>
              <a:rPr lang="en-US" sz="2400" dirty="0">
                <a:solidFill>
                  <a:schemeClr val="tx1"/>
                </a:solidFill>
              </a:rPr>
              <a:t>bodies are already </a:t>
            </a:r>
            <a:r>
              <a:rPr lang="en-US" sz="2400" dirty="0" smtClean="0">
                <a:solidFill>
                  <a:schemeClr val="tx1"/>
                </a:solidFill>
              </a:rPr>
              <a:t>established and are linking with </a:t>
            </a:r>
            <a:r>
              <a:rPr lang="en-US" sz="2400" dirty="0">
                <a:solidFill>
                  <a:schemeClr val="tx1"/>
                </a:solidFill>
              </a:rPr>
              <a:t>international </a:t>
            </a:r>
            <a:r>
              <a:rPr lang="en-US" sz="2400" dirty="0" smtClean="0">
                <a:solidFill>
                  <a:schemeClr val="tx1"/>
                </a:solidFill>
              </a:rPr>
              <a:t>standardization (ISO and IEC).  </a:t>
            </a:r>
            <a:endParaRPr lang="en-GB" sz="24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78D-AE5E-433F-ADF0-C5B27CAB4ADD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05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 &amp; CENELEC IoT initiatives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213"/>
            <a:ext cx="8280920" cy="3888433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buClrTx/>
              <a:buNone/>
            </a:pPr>
            <a:r>
              <a:rPr lang="en-US" sz="22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Machine-to-Machine 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technologies (M2M)</a:t>
            </a:r>
          </a:p>
          <a:p>
            <a:pPr marL="285750" indent="-228600" eaLnBrk="1" fontAlgn="auto" hangingPunct="1">
              <a:spcBef>
                <a:spcPts val="0"/>
              </a:spcBef>
              <a:buClrTx/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CEN and CENELEC joined oneM2M in 2016 as Partners Type 2</a:t>
            </a:r>
          </a:p>
          <a:p>
            <a:pPr marL="285750" indent="-228600" eaLnBrk="1" fontAlgn="auto" hangingPunct="1">
              <a:spcBef>
                <a:spcPts val="0"/>
              </a:spcBef>
              <a:buClrTx/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CEN &amp; CENELEC: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Contribute “ICT </a:t>
            </a:r>
            <a:r>
              <a:rPr lang="en-GB" dirty="0">
                <a:solidFill>
                  <a:schemeClr val="tx1"/>
                </a:solidFill>
              </a:rPr>
              <a:t>user” </a:t>
            </a:r>
            <a:r>
              <a:rPr lang="en-GB" dirty="0" smtClean="0">
                <a:solidFill>
                  <a:schemeClr val="tx1"/>
                </a:solidFill>
              </a:rPr>
              <a:t>perspectives and needs </a:t>
            </a:r>
            <a:r>
              <a:rPr lang="en-GB" dirty="0">
                <a:solidFill>
                  <a:schemeClr val="tx1"/>
                </a:solidFill>
              </a:rPr>
              <a:t>of </a:t>
            </a:r>
            <a:r>
              <a:rPr lang="en-GB" dirty="0" smtClean="0">
                <a:solidFill>
                  <a:schemeClr val="tx1"/>
                </a:solidFill>
              </a:rPr>
              <a:t>manufacturing</a:t>
            </a:r>
            <a:r>
              <a:rPr lang="en-GB" dirty="0">
                <a:solidFill>
                  <a:schemeClr val="tx1"/>
                </a:solidFill>
              </a:rPr>
              <a:t>, construction, transport, energy, healthcare </a:t>
            </a:r>
            <a:r>
              <a:rPr lang="en-GB" dirty="0" smtClean="0">
                <a:solidFill>
                  <a:schemeClr val="tx1"/>
                </a:solidFill>
              </a:rPr>
              <a:t>sectors. </a:t>
            </a:r>
            <a:endParaRPr lang="en-GB" dirty="0">
              <a:solidFill>
                <a:schemeClr val="tx1"/>
              </a:solidFill>
            </a:endParaRP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improve visibility </a:t>
            </a:r>
            <a:r>
              <a:rPr lang="en-GB" dirty="0">
                <a:solidFill>
                  <a:schemeClr val="tx1"/>
                </a:solidFill>
              </a:rPr>
              <a:t>of ICT-specific developments at </a:t>
            </a:r>
            <a:r>
              <a:rPr lang="en-GB" dirty="0" smtClean="0">
                <a:solidFill>
                  <a:schemeClr val="tx1"/>
                </a:solidFill>
              </a:rPr>
              <a:t>international level, including IoT </a:t>
            </a:r>
            <a:r>
              <a:rPr lang="en-GB" dirty="0">
                <a:solidFill>
                  <a:schemeClr val="tx1"/>
                </a:solidFill>
              </a:rPr>
              <a:t>Reference Architecture (IoT RA</a:t>
            </a:r>
            <a:r>
              <a:rPr lang="en-GB" dirty="0" smtClean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Adopting JTC1 standards:</a:t>
            </a:r>
          </a:p>
          <a:p>
            <a:pPr marL="285750" indent="-228600" eaLnBrk="1" fontAlgn="auto" hangingPunct="1">
              <a:spcBef>
                <a:spcPts val="0"/>
              </a:spcBef>
              <a:buClrTx/>
              <a:buFontTx/>
              <a:buChar char="-"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CEN and CENELEC are adopting JTC1 standards related to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/>
              </a:rPr>
              <a:t>IoT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, big data, IT security and cloud.</a:t>
            </a:r>
          </a:p>
          <a:p>
            <a:pPr lvl="2"/>
            <a:endParaRPr lang="en-GB" dirty="0">
              <a:solidFill>
                <a:schemeClr val="tx1"/>
              </a:solidFill>
            </a:endParaRPr>
          </a:p>
          <a:p>
            <a:pPr marL="685800" lvl="1" indent="-228600" eaLnBrk="1" fontAlgn="auto" hangingPunct="1">
              <a:spcBef>
                <a:spcPts val="0"/>
              </a:spcBef>
              <a:buClrTx/>
              <a:buFontTx/>
              <a:buChar char="-"/>
            </a:pPr>
            <a:endParaRPr lang="en-US" sz="20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4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3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F57340-4712-4BB2-BD17-96474CAC082A}" type="slidenum">
              <a:rPr lang="en-GB" altLang="en-US">
                <a:solidFill>
                  <a:srgbClr val="898989"/>
                </a:solidFill>
              </a:rPr>
              <a:pPr eaLnBrk="1" hangingPunct="1"/>
              <a:t>3</a:t>
            </a:fld>
            <a:endParaRPr lang="en-GB" altLang="en-US">
              <a:solidFill>
                <a:srgbClr val="898989"/>
              </a:solidFill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476375" y="0"/>
            <a:ext cx="7029450" cy="1143000"/>
          </a:xfrm>
          <a:prstGeom prst="rect">
            <a:avLst/>
          </a:prstGeom>
        </p:spPr>
        <p:txBody>
          <a:bodyPr/>
          <a:lstStyle>
            <a:lvl1pPr marL="363538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3538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63538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363538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363538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820738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1277938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735138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2192338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defRPr/>
            </a:pPr>
            <a:endParaRPr lang="en-GB" sz="28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GB" sz="2800" dirty="0" smtClean="0">
                <a:solidFill>
                  <a:srgbClr val="FF0000"/>
                </a:solidFill>
                <a:latin typeface="+mn-lt"/>
              </a:rPr>
              <a:t>(3G </a:t>
            </a:r>
            <a:r>
              <a:rPr lang="es-ES" sz="2800" dirty="0" err="1" smtClean="0">
                <a:solidFill>
                  <a:srgbClr val="FF0000"/>
                </a:solidFill>
                <a:latin typeface="+mn-lt"/>
              </a:rPr>
              <a:t>Partnership</a:t>
            </a:r>
            <a:r>
              <a:rPr lang="es-ES" sz="2800" dirty="0" smtClean="0">
                <a:solidFill>
                  <a:srgbClr val="FF0000"/>
                </a:solidFill>
                <a:latin typeface="+mn-lt"/>
              </a:rPr>
              <a:t> Project)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93663" y="1171575"/>
            <a:ext cx="574675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n-GB" sz="2400" b="1" dirty="0">
                <a:solidFill>
                  <a:prstClr val="black"/>
                </a:solidFill>
                <a:cs typeface="Arial" charset="0"/>
              </a:rPr>
              <a:t>Organizational Partners</a:t>
            </a:r>
            <a:endParaRPr lang="en-GB" sz="2000" b="1" dirty="0">
              <a:solidFill>
                <a:prstClr val="black"/>
              </a:solidFill>
              <a:cs typeface="Arial" charset="0"/>
            </a:endParaRPr>
          </a:p>
          <a:p>
            <a:pPr marL="628650" lvl="1" indent="-1714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cs typeface="Arial" charset="0"/>
              </a:rPr>
              <a:t>Standards organizations: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defRPr/>
            </a:pPr>
            <a:endParaRPr lang="en-GB" sz="1050" spc="300" dirty="0">
              <a:solidFill>
                <a:prstClr val="black"/>
              </a:solidFill>
              <a:cs typeface="Arial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defRPr/>
            </a:pPr>
            <a:endParaRPr lang="en-GB" sz="1050" spc="300" dirty="0">
              <a:solidFill>
                <a:prstClr val="black"/>
              </a:solidFill>
              <a:cs typeface="Arial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defRPr/>
            </a:pPr>
            <a:endParaRPr lang="en-GB" sz="1050" spc="300" dirty="0">
              <a:solidFill>
                <a:prstClr val="black"/>
              </a:solidFill>
              <a:cs typeface="Arial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defRPr/>
            </a:pPr>
            <a:endParaRPr lang="es-ES" sz="1050" spc="300" dirty="0">
              <a:solidFill>
                <a:prstClr val="black"/>
              </a:solidFill>
              <a:cs typeface="Arial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defRPr/>
            </a:pPr>
            <a:endParaRPr lang="en-GB" sz="1050" spc="300" dirty="0">
              <a:solidFill>
                <a:prstClr val="black"/>
              </a:solidFill>
              <a:cs typeface="Arial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Tx/>
              <a:buBlip>
                <a:blip r:embed="rId2"/>
              </a:buBlip>
              <a:defRPr/>
            </a:pPr>
            <a:r>
              <a:rPr lang="en-GB" sz="2400" b="1" dirty="0">
                <a:solidFill>
                  <a:prstClr val="black"/>
                </a:solidFill>
                <a:cs typeface="Arial" charset="0"/>
              </a:rPr>
              <a:t> Market Representative Partners</a:t>
            </a:r>
            <a:endParaRPr lang="en-GB" sz="2000" b="1" dirty="0">
              <a:solidFill>
                <a:prstClr val="black"/>
              </a:solidFill>
              <a:cs typeface="Arial" charset="0"/>
            </a:endParaRPr>
          </a:p>
          <a:p>
            <a:pPr marL="728663" lvl="1" indent="-271463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Arial" charset="0"/>
              </a:rPr>
              <a:t>14  Market partners representing  the broader industry:</a:t>
            </a:r>
          </a:p>
          <a:p>
            <a:pPr marL="728663" lvl="1" indent="-271463">
              <a:lnSpc>
                <a:spcPct val="150000"/>
              </a:lnSpc>
              <a:buClr>
                <a:srgbClr val="FF0000"/>
              </a:buClr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cs typeface="Arial" charset="0"/>
              </a:rPr>
              <a:t>	</a:t>
            </a:r>
            <a:endParaRPr lang="en-GB" sz="900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3088" y="4392613"/>
          <a:ext cx="5068888" cy="179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444"/>
                <a:gridCol w="2534444"/>
              </a:tblGrid>
              <a:tr h="179863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4G Americas,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COAI (India),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GSA,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GSMA,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IMS Forum,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InfoCommunication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Union (Russia),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IPV6 Forum, 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39" marB="45739"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MDG (formerly CDG), 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latin typeface="+mn-lt"/>
                        <a:cs typeface="Arial" charset="0"/>
                      </a:endParaRP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NGMN Alliance, 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Small Cell Forum, 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TCCA, 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TD Industry Alliance, 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TD-Forum, 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UMTS Forum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39" marB="45739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3413" y="2220913"/>
          <a:ext cx="4179888" cy="1432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9944"/>
                <a:gridCol w="2089944"/>
              </a:tblGrid>
              <a:tr h="1431925"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  <a:cs typeface="Arial" charset="0"/>
                        </a:rPr>
                        <a:t>ARIB (Japan), 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  <a:cs typeface="Arial" charset="0"/>
                        </a:rPr>
                        <a:t>ATIS (USA), 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  <a:cs typeface="Arial" charset="0"/>
                        </a:rPr>
                        <a:t>CCSA (China), </a:t>
                      </a:r>
                    </a:p>
                    <a:p>
                      <a:pPr marL="285750" indent="-285750">
                        <a:buClrTx/>
                        <a:buFont typeface="Arial" panose="020B0604020202020204" pitchFamily="34" charset="0"/>
                        <a:buChar char="•"/>
                      </a:pPr>
                      <a:endParaRPr lang="en-GB" sz="4000" dirty="0"/>
                    </a:p>
                  </a:txBody>
                  <a:tcPr marL="91422" marR="91422" marT="45734" marB="45734"/>
                </a:tc>
                <a:tc>
                  <a:txBody>
                    <a:bodyPr/>
                    <a:lstStyle/>
                    <a:p>
                      <a:pPr marL="628650" lvl="1" indent="-171450" eaLnBrk="0" hangingPunct="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  <a:cs typeface="Arial" charset="0"/>
                        </a:rPr>
                        <a:t>ETSI (Europe), </a:t>
                      </a:r>
                    </a:p>
                    <a:p>
                      <a:pPr marL="628650" lvl="1" indent="-171450" eaLnBrk="0" hangingPunct="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  <a:cs typeface="Arial" charset="0"/>
                        </a:rPr>
                        <a:t>TTA (Korea), </a:t>
                      </a:r>
                    </a:p>
                    <a:p>
                      <a:pPr marL="628650" lvl="1" indent="-171450" eaLnBrk="0" hangingPunct="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  <a:cs typeface="Arial" charset="0"/>
                        </a:rPr>
                        <a:t>TTC (Japan), </a:t>
                      </a:r>
                    </a:p>
                    <a:p>
                      <a:pPr marL="628650" lvl="1" indent="-171450" eaLnBrk="0" hangingPunct="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  <a:cs typeface="Arial" charset="0"/>
                        </a:rPr>
                        <a:t>TSDSI (India)</a:t>
                      </a:r>
                      <a:endParaRPr lang="en-GB" sz="4000" dirty="0"/>
                    </a:p>
                  </a:txBody>
                  <a:tcPr marL="91422" marR="91422" marT="45734" marB="45734"/>
                </a:tc>
              </a:tr>
            </a:tbl>
          </a:graphicData>
        </a:graphic>
      </p:graphicFrame>
      <p:pic>
        <p:nvPicPr>
          <p:cNvPr id="153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1243013"/>
            <a:ext cx="31273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4460875"/>
            <a:ext cx="293846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04800"/>
            <a:ext cx="14874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ZoneTexte 142"/>
          <p:cNvSpPr txBox="1">
            <a:spLocks noChangeArrowheads="1"/>
          </p:cNvSpPr>
          <p:nvPr/>
        </p:nvSpPr>
        <p:spPr bwMode="auto">
          <a:xfrm>
            <a:off x="277813" y="6243638"/>
            <a:ext cx="9525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00">
                <a:solidFill>
                  <a:srgbClr val="000000"/>
                </a:solidFill>
              </a:rPr>
              <a:t>Source: 3GPP</a:t>
            </a:r>
            <a:endParaRPr lang="en-US" altLang="en-US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CEA463-7BCC-4DF5-8241-4A70F6FC2139}" type="slidenum">
              <a:rPr lang="en-GB" altLang="en-US">
                <a:solidFill>
                  <a:srgbClr val="898989"/>
                </a:solidFill>
              </a:rPr>
              <a:pPr eaLnBrk="1" hangingPunct="1"/>
              <a:t>4</a:t>
            </a:fld>
            <a:endParaRPr lang="en-GB" altLang="en-US">
              <a:solidFill>
                <a:srgbClr val="898989"/>
              </a:solidFill>
            </a:endParaRP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139700" y="1028700"/>
            <a:ext cx="8864600" cy="4557713"/>
            <a:chOff x="233363" y="1020763"/>
            <a:chExt cx="8864600" cy="4557766"/>
          </a:xfrm>
        </p:grpSpPr>
        <p:pic>
          <p:nvPicPr>
            <p:cNvPr id="16393" name="Picture 4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63" y="1020763"/>
              <a:ext cx="8864600" cy="455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431926" y="3154388"/>
              <a:ext cx="7446962" cy="2114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6773863" y="1125538"/>
            <a:ext cx="2230437" cy="884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50888" y="1447800"/>
            <a:ext cx="7642225" cy="39100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2400" kern="0" dirty="0" smtClean="0">
                <a:solidFill>
                  <a:sysClr val="windowText" lastClr="000000"/>
                </a:solidFill>
              </a:rPr>
              <a:t>In </a:t>
            </a:r>
            <a:r>
              <a:rPr lang="en-US" altLang="en-US" sz="2400" b="1" kern="0" dirty="0" smtClean="0">
                <a:solidFill>
                  <a:srgbClr val="0000CC"/>
                </a:solidFill>
              </a:rPr>
              <a:t>Release-13</a:t>
            </a:r>
            <a:r>
              <a:rPr lang="en-US" altLang="en-US" sz="2400" kern="0" dirty="0" smtClean="0">
                <a:solidFill>
                  <a:sysClr val="windowText" lastClr="000000"/>
                </a:solidFill>
              </a:rPr>
              <a:t> 3GPP has made a major effort to address the </a:t>
            </a:r>
            <a:r>
              <a:rPr lang="en-US" altLang="en-US" sz="2400" kern="0" dirty="0" err="1" smtClean="0">
                <a:solidFill>
                  <a:sysClr val="windowText" lastClr="000000"/>
                </a:solidFill>
              </a:rPr>
              <a:t>IoT</a:t>
            </a:r>
            <a:r>
              <a:rPr lang="en-US" altLang="en-US" sz="2400" kern="0" dirty="0" smtClean="0">
                <a:solidFill>
                  <a:sysClr val="windowText" lastClr="000000"/>
                </a:solidFill>
              </a:rPr>
              <a:t> market</a:t>
            </a:r>
          </a:p>
          <a:p>
            <a:pPr>
              <a:defRPr/>
            </a:pPr>
            <a:r>
              <a:rPr lang="en-US" altLang="en-US" sz="2400" kern="0" dirty="0" smtClean="0">
                <a:solidFill>
                  <a:sysClr val="windowText" lastClr="000000"/>
                </a:solidFill>
              </a:rPr>
              <a:t>The portfolio of technologies that 3GPP operators can now use to address their different market requirements includes:</a:t>
            </a:r>
            <a:endParaRPr lang="en-US" altLang="en-US" sz="1800" kern="0" dirty="0" smtClean="0">
              <a:solidFill>
                <a:sysClr val="windowText" lastClr="000000"/>
              </a:solidFill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altLang="en-US" sz="1800" b="1" kern="0" dirty="0" err="1" smtClean="0">
                <a:solidFill>
                  <a:srgbClr val="0000CC"/>
                </a:solidFill>
                <a:cs typeface="+mn-cs"/>
              </a:rPr>
              <a:t>eMTC</a:t>
            </a:r>
            <a:r>
              <a:rPr lang="en-US" altLang="en-US" sz="1800" kern="0" dirty="0">
                <a:solidFill>
                  <a:sysClr val="windowText" lastClr="000000"/>
                </a:solidFill>
                <a:cs typeface="+mn-cs"/>
              </a:rPr>
              <a:t> </a:t>
            </a:r>
            <a:r>
              <a:rPr lang="en-US" altLang="en-US" sz="1800" kern="0" dirty="0" smtClean="0">
                <a:solidFill>
                  <a:sysClr val="windowText" lastClr="000000"/>
                </a:solidFill>
                <a:cs typeface="+mn-cs"/>
              </a:rPr>
              <a:t>- Further LTE enhancements for Machine Type Communications, building on the work started in Release-12 (UE Cat 0, new power saving mode: PSM)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altLang="en-US" sz="1800" b="1" kern="0" dirty="0" smtClean="0">
                <a:solidFill>
                  <a:srgbClr val="0000CC"/>
                </a:solidFill>
                <a:cs typeface="+mn-cs"/>
              </a:rPr>
              <a:t>NB-IOT - </a:t>
            </a:r>
            <a:r>
              <a:rPr lang="en-US" altLang="en-US" sz="1800" kern="0" dirty="0" smtClean="0">
                <a:solidFill>
                  <a:sysClr val="windowText" lastClr="000000"/>
                </a:solidFill>
                <a:cs typeface="+mn-cs"/>
              </a:rPr>
              <a:t>New radio added to the LTE platform optimized for the low end of the market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altLang="en-US" sz="1800" b="1" kern="0" dirty="0" smtClean="0">
                <a:solidFill>
                  <a:srgbClr val="0000CC"/>
                </a:solidFill>
                <a:cs typeface="+mn-cs"/>
              </a:rPr>
              <a:t>EC-GSM-</a:t>
            </a:r>
            <a:r>
              <a:rPr lang="en-US" altLang="en-US" sz="1800" b="1" kern="0" dirty="0" err="1" smtClean="0">
                <a:solidFill>
                  <a:srgbClr val="0000CC"/>
                </a:solidFill>
                <a:cs typeface="+mn-cs"/>
              </a:rPr>
              <a:t>IoT</a:t>
            </a:r>
            <a:r>
              <a:rPr lang="en-US" altLang="en-US" sz="1800" kern="0" dirty="0" smtClean="0">
                <a:solidFill>
                  <a:sysClr val="windowText" lastClr="000000"/>
                </a:solidFill>
                <a:cs typeface="+mn-cs"/>
              </a:rPr>
              <a:t> - EGPRS enhancements which in combination with PSM makes GSM/EDGE markets prepared for </a:t>
            </a:r>
            <a:r>
              <a:rPr lang="en-US" altLang="en-US" sz="1800" kern="0" dirty="0" err="1" smtClean="0">
                <a:solidFill>
                  <a:sysClr val="windowText" lastClr="000000"/>
                </a:solidFill>
                <a:cs typeface="+mn-cs"/>
              </a:rPr>
              <a:t>IoT</a:t>
            </a:r>
            <a:endParaRPr lang="en-US" altLang="en-US" kern="0" dirty="0" smtClean="0">
              <a:solidFill>
                <a:sysClr val="windowText" lastClr="000000"/>
              </a:solidFill>
              <a:cs typeface="+mn-cs"/>
            </a:endParaRPr>
          </a:p>
          <a:p>
            <a:pPr>
              <a:defRPr/>
            </a:pPr>
            <a:r>
              <a:rPr lang="en-US" altLang="en-US" sz="2400" kern="0" dirty="0" smtClean="0">
                <a:solidFill>
                  <a:sysClr val="windowText" lastClr="000000"/>
                </a:solidFill>
              </a:rPr>
              <a:t>Freeze of the protocol specifications achieved in Q2-16</a:t>
            </a:r>
            <a:endParaRPr lang="en-US" altLang="en-US" sz="2400" kern="0" dirty="0" smtClean="0">
              <a:solidFill>
                <a:srgbClr val="FF0000"/>
              </a:solidFill>
            </a:endParaRPr>
          </a:p>
        </p:txBody>
      </p:sp>
      <p:sp>
        <p:nvSpPr>
          <p:cNvPr id="16390" name="ZoneTexte 142"/>
          <p:cNvSpPr txBox="1">
            <a:spLocks noChangeArrowheads="1"/>
          </p:cNvSpPr>
          <p:nvPr/>
        </p:nvSpPr>
        <p:spPr bwMode="auto">
          <a:xfrm>
            <a:off x="277813" y="6243638"/>
            <a:ext cx="9525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00">
                <a:solidFill>
                  <a:srgbClr val="000000"/>
                </a:solidFill>
              </a:rPr>
              <a:t>Source: 3GPP</a:t>
            </a:r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1547813" y="125413"/>
            <a:ext cx="3744912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63538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3538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63538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363538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363538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820738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1277938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735138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2192338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defRPr/>
            </a:pPr>
            <a:r>
              <a:rPr lang="en-GB" sz="2800" dirty="0" smtClean="0">
                <a:solidFill>
                  <a:srgbClr val="FF0000"/>
                </a:solidFill>
                <a:latin typeface="+mn-lt"/>
              </a:rPr>
              <a:t>3GPP Standards for the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Internet-of-Things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392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04800"/>
            <a:ext cx="14874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1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76035E-06FA-4A87-AF1C-B6F9566D23B7}" type="slidenum">
              <a:rPr lang="en-GB" altLang="en-US">
                <a:solidFill>
                  <a:srgbClr val="898989"/>
                </a:solidFill>
              </a:rPr>
              <a:pPr eaLnBrk="1" hangingPunct="1"/>
              <a:t>5</a:t>
            </a:fld>
            <a:endParaRPr lang="en-GB" altLang="en-US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3863" y="1176338"/>
            <a:ext cx="2230437" cy="833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2" name="ZoneTexte 142"/>
          <p:cNvSpPr txBox="1">
            <a:spLocks noChangeArrowheads="1"/>
          </p:cNvSpPr>
          <p:nvPr/>
        </p:nvSpPr>
        <p:spPr bwMode="auto">
          <a:xfrm>
            <a:off x="277813" y="6480175"/>
            <a:ext cx="9604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00">
                <a:solidFill>
                  <a:srgbClr val="000000"/>
                </a:solidFill>
              </a:rPr>
              <a:t>Source: ITU-R</a:t>
            </a:r>
            <a:endParaRPr lang="en-US" altLang="en-US" sz="1100">
              <a:solidFill>
                <a:srgbClr val="000000"/>
              </a:solidFill>
            </a:endParaRPr>
          </a:p>
        </p:txBody>
      </p:sp>
      <p:pic>
        <p:nvPicPr>
          <p:cNvPr id="17413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04800"/>
            <a:ext cx="14874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C:\Users\ROBERT~1.COO\AppData\Local\Temp\Figure 4 png final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276475"/>
            <a:ext cx="415925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341563"/>
            <a:ext cx="4735513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圆角矩形 6"/>
          <p:cNvSpPr/>
          <p:nvPr/>
        </p:nvSpPr>
        <p:spPr>
          <a:xfrm>
            <a:off x="176213" y="4530725"/>
            <a:ext cx="1404937" cy="422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圆角矩形 7"/>
          <p:cNvSpPr/>
          <p:nvPr/>
        </p:nvSpPr>
        <p:spPr>
          <a:xfrm>
            <a:off x="2627313" y="4570413"/>
            <a:ext cx="1781175" cy="3714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418" name="TextBox 19"/>
          <p:cNvSpPr txBox="1">
            <a:spLocks noChangeArrowheads="1"/>
          </p:cNvSpPr>
          <p:nvPr/>
        </p:nvSpPr>
        <p:spPr bwMode="auto">
          <a:xfrm>
            <a:off x="609600" y="1563688"/>
            <a:ext cx="3221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/>
              <a:t>IMT-2020 (“5G”) usage scenario</a:t>
            </a:r>
            <a:endParaRPr lang="zh-CN" altLang="en-US" b="1"/>
          </a:p>
        </p:txBody>
      </p:sp>
      <p:sp>
        <p:nvSpPr>
          <p:cNvPr id="17419" name="TextBox 20"/>
          <p:cNvSpPr txBox="1">
            <a:spLocks noChangeArrowheads="1"/>
          </p:cNvSpPr>
          <p:nvPr/>
        </p:nvSpPr>
        <p:spPr bwMode="auto">
          <a:xfrm>
            <a:off x="219075" y="5510213"/>
            <a:ext cx="4522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 b="1"/>
              <a:t>Usage scenarios extend from MBB to Internet of Things</a:t>
            </a:r>
            <a:endParaRPr lang="zh-CN" altLang="en-US" sz="1400" b="1"/>
          </a:p>
        </p:txBody>
      </p:sp>
      <p:sp>
        <p:nvSpPr>
          <p:cNvPr id="22" name="圆角矩形 13"/>
          <p:cNvSpPr/>
          <p:nvPr/>
        </p:nvSpPr>
        <p:spPr>
          <a:xfrm>
            <a:off x="1346200" y="2328863"/>
            <a:ext cx="1746250" cy="27622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421" name="TextBox 22"/>
          <p:cNvSpPr txBox="1">
            <a:spLocks noChangeArrowheads="1"/>
          </p:cNvSpPr>
          <p:nvPr/>
        </p:nvSpPr>
        <p:spPr bwMode="auto">
          <a:xfrm>
            <a:off x="5173663" y="1584325"/>
            <a:ext cx="329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/>
              <a:t>IMT-2020 (“5G”) Key capabilities</a:t>
            </a:r>
            <a:endParaRPr lang="zh-CN" altLang="en-US" b="1"/>
          </a:p>
        </p:txBody>
      </p:sp>
      <p:sp>
        <p:nvSpPr>
          <p:cNvPr id="17422" name="TextBox 23"/>
          <p:cNvSpPr txBox="1">
            <a:spLocks noChangeArrowheads="1"/>
          </p:cNvSpPr>
          <p:nvPr/>
        </p:nvSpPr>
        <p:spPr bwMode="auto">
          <a:xfrm>
            <a:off x="4735513" y="5429250"/>
            <a:ext cx="4522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 b="1"/>
              <a:t>Different usage scenarios have quite different capability requirements.</a:t>
            </a:r>
            <a:endParaRPr lang="zh-CN" altLang="en-US" sz="1400" b="1"/>
          </a:p>
        </p:txBody>
      </p:sp>
      <p:sp>
        <p:nvSpPr>
          <p:cNvPr id="17423" name="TextBox 24"/>
          <p:cNvSpPr txBox="1">
            <a:spLocks noChangeArrowheads="1"/>
          </p:cNvSpPr>
          <p:nvPr/>
        </p:nvSpPr>
        <p:spPr bwMode="auto">
          <a:xfrm>
            <a:off x="1277938" y="6475413"/>
            <a:ext cx="2662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200"/>
              <a:t>Recommendation ITU-R M.[IMT.VISION]</a:t>
            </a:r>
            <a:endParaRPr lang="zh-CN" altLang="en-US" sz="1200">
              <a:solidFill>
                <a:srgbClr val="FF0000"/>
              </a:solidFill>
            </a:endParaRPr>
          </a:p>
        </p:txBody>
      </p:sp>
      <p:pic>
        <p:nvPicPr>
          <p:cNvPr id="1742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225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itle 4"/>
          <p:cNvSpPr txBox="1">
            <a:spLocks/>
          </p:cNvSpPr>
          <p:nvPr/>
        </p:nvSpPr>
        <p:spPr bwMode="auto">
          <a:xfrm>
            <a:off x="1547813" y="125413"/>
            <a:ext cx="4032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6353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And…</a:t>
            </a:r>
          </a:p>
          <a:p>
            <a:r>
              <a:rPr lang="en-US" altLang="en-US" sz="2800">
                <a:solidFill>
                  <a:srgbClr val="FF0000"/>
                </a:solidFill>
              </a:rPr>
              <a:t>                       is coming!</a:t>
            </a:r>
            <a:endParaRPr lang="en-GB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TC SmartM2M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it-IT" altLang="en-US" b="1" dirty="0" smtClean="0"/>
              <a:t>ETSI SmartM2M:</a:t>
            </a:r>
          </a:p>
          <a:p>
            <a:pPr lvl="1" eaLnBrk="1" hangingPunct="1">
              <a:defRPr/>
            </a:pPr>
            <a:r>
              <a:rPr lang="en-GB" altLang="en-US" dirty="0" smtClean="0"/>
              <a:t>Developed two releases of M2M specifications.   </a:t>
            </a:r>
          </a:p>
          <a:p>
            <a:pPr lvl="1" eaLnBrk="1" hangingPunct="1">
              <a:defRPr/>
            </a:pPr>
            <a:r>
              <a:rPr lang="en-GB" altLang="en-US" b="1" dirty="0" smtClean="0"/>
              <a:t>Used as one of the initial baseline proposal for the oneM2M initiative </a:t>
            </a:r>
            <a:endParaRPr lang="en-GB" altLang="en-US" dirty="0" smtClean="0"/>
          </a:p>
          <a:p>
            <a:pPr eaLnBrk="1" hangingPunct="1">
              <a:defRPr/>
            </a:pPr>
            <a:r>
              <a:rPr lang="en-US" altLang="en-US" b="1" dirty="0" smtClean="0"/>
              <a:t>ETSI SmartM2M is currently working on:</a:t>
            </a:r>
          </a:p>
          <a:p>
            <a:pPr lvl="1" eaLnBrk="1" hangingPunct="1">
              <a:defRPr/>
            </a:pPr>
            <a:r>
              <a:rPr lang="en-US" altLang="en-US" dirty="0" smtClean="0"/>
              <a:t>Supporting the European industry and institutions on the identification and adoption of standards, in particular regarding the oneM2M framework</a:t>
            </a:r>
          </a:p>
          <a:p>
            <a:pPr lvl="1" eaLnBrk="1" hangingPunct="1">
              <a:defRPr/>
            </a:pPr>
            <a:r>
              <a:rPr lang="en-US" altLang="en-US" dirty="0" smtClean="0"/>
              <a:t>Bridging the European needs in the area of M2M/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 towards </a:t>
            </a:r>
            <a:r>
              <a:rPr lang="en-US" altLang="en-US" b="1" dirty="0" smtClean="0">
                <a:solidFill>
                  <a:srgbClr val="FF0000"/>
                </a:solidFill>
              </a:rPr>
              <a:t>oneM2M</a:t>
            </a:r>
          </a:p>
          <a:p>
            <a:pPr lvl="1" eaLnBrk="1" hangingPunct="1">
              <a:defRPr/>
            </a:pPr>
            <a:r>
              <a:rPr lang="fr-FR" altLang="en-US" dirty="0" smtClean="0"/>
              <a:t>Smart Appliance </a:t>
            </a:r>
            <a:r>
              <a:rPr lang="fr-FR" altLang="en-US" dirty="0" err="1" smtClean="0"/>
              <a:t>REFerence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ontology</a:t>
            </a:r>
            <a:r>
              <a:rPr lang="fr-FR" altLang="en-US" dirty="0" smtClean="0"/>
              <a:t> SAREF / oneM2M </a:t>
            </a:r>
            <a:r>
              <a:rPr lang="fr-FR" altLang="en-US" dirty="0" err="1" smtClean="0"/>
              <a:t>IoT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Semantic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Interoperability</a:t>
            </a:r>
            <a:endParaRPr lang="en-US" altLang="en-US" dirty="0" smtClean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03F8F6-D1B7-490A-BEDE-5383C89B3854}" type="slidenum">
              <a:rPr lang="en-GB" altLang="en-US">
                <a:solidFill>
                  <a:srgbClr val="898989"/>
                </a:solidFill>
              </a:rPr>
              <a:pPr eaLnBrk="1" hangingPunct="1"/>
              <a:t>6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184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178425"/>
            <a:ext cx="1206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TC SmartM2M: CGs, AIOTI and H2020</a:t>
            </a: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GB" altLang="en-US" dirty="0" smtClean="0"/>
              <a:t>ETSI is active and/or cooperating with: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b="1" dirty="0" smtClean="0"/>
              <a:t>CEN-CENELEC-ETSI Coordination Groups</a:t>
            </a:r>
            <a:r>
              <a:rPr lang="en-US" altLang="en-US" dirty="0" smtClean="0"/>
              <a:t> : on </a:t>
            </a:r>
            <a:r>
              <a:rPr lang="en-US" altLang="en-US" b="1" dirty="0" smtClean="0"/>
              <a:t>Smart Cities</a:t>
            </a:r>
            <a:r>
              <a:rPr lang="en-US" altLang="en-US" dirty="0" smtClean="0"/>
              <a:t> SSCC-CG (also with ISO, IEC, UN, ITU-T..); </a:t>
            </a:r>
            <a:r>
              <a:rPr lang="en-US" altLang="en-US" b="1" dirty="0" smtClean="0"/>
              <a:t>Smart Meters </a:t>
            </a:r>
            <a:r>
              <a:rPr lang="en-US" altLang="en-US" dirty="0" smtClean="0"/>
              <a:t>SM-CG and </a:t>
            </a:r>
            <a:r>
              <a:rPr lang="en-US" altLang="en-US" b="1" dirty="0" smtClean="0"/>
              <a:t>Smart Grid</a:t>
            </a:r>
            <a:r>
              <a:rPr lang="en-US" altLang="en-US" dirty="0" smtClean="0"/>
              <a:t> SEG-CG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b="1" dirty="0" smtClean="0"/>
              <a:t>AIOTI </a:t>
            </a:r>
            <a:r>
              <a:rPr lang="en-US" altLang="en-US" dirty="0" smtClean="0"/>
              <a:t>www.aioti.org:  WG03 (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Standardisation</a:t>
            </a:r>
            <a:r>
              <a:rPr lang="en-US" altLang="en-US" dirty="0" smtClean="0"/>
              <a:t>/</a:t>
            </a:r>
            <a:r>
              <a:rPr lang="en-US" altLang="en-US" b="1" dirty="0" smtClean="0"/>
              <a:t>ETSI</a:t>
            </a:r>
            <a:r>
              <a:rPr lang="en-US" altLang="en-US" dirty="0" smtClean="0"/>
              <a:t>) and AIOTI WG08 (Smart Cities/</a:t>
            </a:r>
            <a:r>
              <a:rPr lang="en-US" altLang="en-US" b="1" dirty="0" smtClean="0"/>
              <a:t>Nokia</a:t>
            </a:r>
            <a:r>
              <a:rPr lang="en-US" altLang="en-US" dirty="0" smtClean="0"/>
              <a:t>) with many SDOs (ITU-T, W3C, IEEE, CEN, ISO, CENELEC, IEC, JTC1, ETSI, oneM2M, 3GPP..), OSS, Industry/Verticals and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 Alliances, IERC,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-EPI,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 LSPs…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dirty="0" smtClean="0"/>
              <a:t>FIWARE / OASC.. Now members of the new ISG CIM (Context Information Management)</a:t>
            </a:r>
            <a:endParaRPr lang="en-GB" altLang="en-US" dirty="0" smtClean="0"/>
          </a:p>
          <a:p>
            <a:pPr eaLnBrk="1" hangingPunct="1">
              <a:defRPr/>
            </a:pPr>
            <a:r>
              <a:rPr lang="en-GB" altLang="en-US" dirty="0" smtClean="0"/>
              <a:t>ETSI is a partner in the H2020 Smart City project </a:t>
            </a:r>
            <a:r>
              <a:rPr lang="en-US" altLang="en-US" b="1" dirty="0" smtClean="0"/>
              <a:t>ESPRESSO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OGC, CITYKEYS/</a:t>
            </a:r>
            <a:r>
              <a:rPr lang="en-US" altLang="en-US" i="1" dirty="0" err="1" smtClean="0"/>
              <a:t>Eurocities</a:t>
            </a:r>
            <a:r>
              <a:rPr lang="en-US" altLang="en-US" i="1" dirty="0" smtClean="0"/>
              <a:t>, Sharing Cities, EIP-SCC, Urban Platforms</a:t>
            </a:r>
            <a:r>
              <a:rPr lang="en-US" altLang="en-US" dirty="0" smtClean="0"/>
              <a:t>),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-EPI/</a:t>
            </a:r>
            <a:r>
              <a:rPr lang="en-US" altLang="en-US" b="1" dirty="0" smtClean="0"/>
              <a:t>UNIFY-</a:t>
            </a:r>
            <a:r>
              <a:rPr lang="en-US" altLang="en-US" b="1" dirty="0" err="1" smtClean="0"/>
              <a:t>IoT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 LSP CSA </a:t>
            </a:r>
            <a:r>
              <a:rPr lang="en-US" altLang="en-US" b="1" dirty="0" smtClean="0"/>
              <a:t>CREATE-</a:t>
            </a:r>
            <a:r>
              <a:rPr lang="en-US" altLang="en-US" b="1" dirty="0" err="1" smtClean="0"/>
              <a:t>IoT</a:t>
            </a:r>
            <a:endParaRPr lang="en-GB" dirty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2C2207-1D47-4303-93B8-178863DB478F}" type="slidenum">
              <a:rPr lang="en-GB" altLang="en-US">
                <a:solidFill>
                  <a:srgbClr val="898989"/>
                </a:solidFill>
              </a:rPr>
              <a:pPr eaLnBrk="1" hangingPunct="1"/>
              <a:t>7</a:t>
            </a:fld>
            <a:endParaRPr lang="en-GB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7FF7A0-C044-4E19-A653-F021EBA60AC7}" type="slidenum">
              <a:rPr lang="en-GB" altLang="en-US">
                <a:solidFill>
                  <a:srgbClr val="898989"/>
                </a:solidFill>
              </a:rPr>
              <a:pPr eaLnBrk="1" hangingPunct="1"/>
              <a:t>8</a:t>
            </a:fld>
            <a:endParaRPr lang="en-GB" altLang="en-US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3863" y="1176338"/>
            <a:ext cx="2230437" cy="833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4" name="Title 4"/>
          <p:cNvSpPr txBox="1">
            <a:spLocks/>
          </p:cNvSpPr>
          <p:nvPr/>
        </p:nvSpPr>
        <p:spPr bwMode="auto">
          <a:xfrm>
            <a:off x="1547813" y="125413"/>
            <a:ext cx="3744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6353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FF0000"/>
                </a:solidFill>
              </a:rPr>
              <a:t>oneM2M</a:t>
            </a:r>
          </a:p>
          <a:p>
            <a:r>
              <a:rPr lang="en-GB" altLang="en-US" sz="3200">
                <a:solidFill>
                  <a:srgbClr val="FF0000"/>
                </a:solidFill>
              </a:rPr>
              <a:t>Partnership Project </a:t>
            </a:r>
          </a:p>
        </p:txBody>
      </p:sp>
      <p:pic>
        <p:nvPicPr>
          <p:cNvPr id="2048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9850"/>
            <a:ext cx="17811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6200" y="1202330"/>
            <a:ext cx="8969376" cy="3954862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17" name="Connecteur droit 110"/>
          <p:cNvCxnSpPr/>
          <p:nvPr/>
        </p:nvCxnSpPr>
        <p:spPr>
          <a:xfrm flipH="1" flipV="1">
            <a:off x="4572000" y="1316038"/>
            <a:ext cx="3602038" cy="2163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38"/>
          <p:cNvCxnSpPr/>
          <p:nvPr/>
        </p:nvCxnSpPr>
        <p:spPr>
          <a:xfrm flipV="1">
            <a:off x="1435100" y="1316038"/>
            <a:ext cx="3136900" cy="1857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05"/>
          <p:cNvCxnSpPr/>
          <p:nvPr/>
        </p:nvCxnSpPr>
        <p:spPr>
          <a:xfrm flipV="1">
            <a:off x="2316163" y="1316038"/>
            <a:ext cx="2255837" cy="1847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06"/>
          <p:cNvCxnSpPr/>
          <p:nvPr/>
        </p:nvCxnSpPr>
        <p:spPr>
          <a:xfrm flipV="1">
            <a:off x="4454525" y="1316038"/>
            <a:ext cx="117475" cy="1677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107"/>
          <p:cNvCxnSpPr/>
          <p:nvPr/>
        </p:nvCxnSpPr>
        <p:spPr>
          <a:xfrm flipH="1" flipV="1">
            <a:off x="4572000" y="1316038"/>
            <a:ext cx="2168525" cy="1947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108"/>
          <p:cNvCxnSpPr/>
          <p:nvPr/>
        </p:nvCxnSpPr>
        <p:spPr>
          <a:xfrm>
            <a:off x="4572000" y="1316038"/>
            <a:ext cx="2803525" cy="1947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109"/>
          <p:cNvCxnSpPr/>
          <p:nvPr/>
        </p:nvCxnSpPr>
        <p:spPr>
          <a:xfrm>
            <a:off x="4572000" y="1316038"/>
            <a:ext cx="3602038" cy="1725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494" name="Groupe 18"/>
          <p:cNvGrpSpPr>
            <a:grpSpLocks/>
          </p:cNvGrpSpPr>
          <p:nvPr/>
        </p:nvGrpSpPr>
        <p:grpSpPr bwMode="auto">
          <a:xfrm>
            <a:off x="3927475" y="2776538"/>
            <a:ext cx="1055688" cy="433387"/>
            <a:chOff x="3886200" y="4881632"/>
            <a:chExt cx="1054800" cy="432000"/>
          </a:xfrm>
        </p:grpSpPr>
        <p:sp>
          <p:nvSpPr>
            <p:cNvPr id="25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2053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5" name="Groupe 19"/>
          <p:cNvGrpSpPr>
            <a:grpSpLocks/>
          </p:cNvGrpSpPr>
          <p:nvPr/>
        </p:nvGrpSpPr>
        <p:grpSpPr bwMode="auto">
          <a:xfrm>
            <a:off x="7034213" y="3041650"/>
            <a:ext cx="684212" cy="431800"/>
            <a:chOff x="6912212" y="3380691"/>
            <a:chExt cx="684000" cy="432000"/>
          </a:xfrm>
        </p:grpSpPr>
        <p:sp>
          <p:nvSpPr>
            <p:cNvPr id="28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20537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6" name="Groupe 20"/>
          <p:cNvGrpSpPr>
            <a:grpSpLocks/>
          </p:cNvGrpSpPr>
          <p:nvPr/>
        </p:nvGrpSpPr>
        <p:grpSpPr bwMode="auto">
          <a:xfrm>
            <a:off x="6524625" y="3048000"/>
            <a:ext cx="431800" cy="431800"/>
            <a:chOff x="5221831" y="4419600"/>
            <a:chExt cx="432000" cy="432000"/>
          </a:xfrm>
        </p:grpSpPr>
        <p:sp>
          <p:nvSpPr>
            <p:cNvPr id="31" name="Rounded Rectangle 13"/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20535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7" name="Groupe 65"/>
          <p:cNvGrpSpPr>
            <a:grpSpLocks/>
          </p:cNvGrpSpPr>
          <p:nvPr/>
        </p:nvGrpSpPr>
        <p:grpSpPr bwMode="auto">
          <a:xfrm>
            <a:off x="1976438" y="2955925"/>
            <a:ext cx="679450" cy="431800"/>
            <a:chOff x="1975800" y="3295184"/>
            <a:chExt cx="680400" cy="432000"/>
          </a:xfrm>
        </p:grpSpPr>
        <p:sp>
          <p:nvSpPr>
            <p:cNvPr id="34" name="Rounded Rectangle 13"/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20533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8" name="Groupe 66"/>
          <p:cNvGrpSpPr>
            <a:grpSpLocks/>
          </p:cNvGrpSpPr>
          <p:nvPr/>
        </p:nvGrpSpPr>
        <p:grpSpPr bwMode="auto">
          <a:xfrm>
            <a:off x="971550" y="2957513"/>
            <a:ext cx="792163" cy="431800"/>
            <a:chOff x="971400" y="3296484"/>
            <a:chExt cx="792000" cy="432000"/>
          </a:xfrm>
        </p:grpSpPr>
        <p:sp>
          <p:nvSpPr>
            <p:cNvPr id="37" name="Rounded Rectangle 13"/>
            <p:cNvSpPr/>
            <p:nvPr/>
          </p:nvSpPr>
          <p:spPr>
            <a:xfrm>
              <a:off x="971400" y="3296484"/>
              <a:ext cx="79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20531" name="Picture 3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9" name="Groupe 5"/>
          <p:cNvGrpSpPr>
            <a:grpSpLocks/>
          </p:cNvGrpSpPr>
          <p:nvPr/>
        </p:nvGrpSpPr>
        <p:grpSpPr bwMode="auto">
          <a:xfrm>
            <a:off x="7813675" y="3267075"/>
            <a:ext cx="720725" cy="431800"/>
            <a:chOff x="7737806" y="3683697"/>
            <a:chExt cx="720000" cy="432000"/>
          </a:xfrm>
        </p:grpSpPr>
        <p:sp>
          <p:nvSpPr>
            <p:cNvPr id="40" name="Rounded Rectangle 13"/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20529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00" name="Groupe 4"/>
          <p:cNvGrpSpPr>
            <a:grpSpLocks/>
          </p:cNvGrpSpPr>
          <p:nvPr/>
        </p:nvGrpSpPr>
        <p:grpSpPr bwMode="auto">
          <a:xfrm>
            <a:off x="7813675" y="2798763"/>
            <a:ext cx="720725" cy="433387"/>
            <a:chOff x="7883605" y="3235816"/>
            <a:chExt cx="720000" cy="432000"/>
          </a:xfrm>
        </p:grpSpPr>
        <p:sp>
          <p:nvSpPr>
            <p:cNvPr id="43" name="Rounded Rectangle 13"/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20527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5" name="Connecteur droit 53"/>
          <p:cNvCxnSpPr/>
          <p:nvPr/>
        </p:nvCxnSpPr>
        <p:spPr>
          <a:xfrm flipH="1" flipV="1">
            <a:off x="4572000" y="1317625"/>
            <a:ext cx="1719263" cy="2414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ounded Rectangle 14"/>
          <p:cNvSpPr/>
          <p:nvPr/>
        </p:nvSpPr>
        <p:spPr>
          <a:xfrm>
            <a:off x="2789238" y="1100138"/>
            <a:ext cx="3565525" cy="43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Over 200 member organizations in oneM2M</a:t>
            </a:r>
          </a:p>
        </p:txBody>
      </p:sp>
      <p:grpSp>
        <p:nvGrpSpPr>
          <p:cNvPr id="20503" name="Groupe 2"/>
          <p:cNvGrpSpPr>
            <a:grpSpLocks/>
          </p:cNvGrpSpPr>
          <p:nvPr/>
        </p:nvGrpSpPr>
        <p:grpSpPr bwMode="auto">
          <a:xfrm>
            <a:off x="5915025" y="3514725"/>
            <a:ext cx="752475" cy="433388"/>
            <a:chOff x="479713" y="5004453"/>
            <a:chExt cx="752400" cy="433387"/>
          </a:xfrm>
        </p:grpSpPr>
        <p:sp>
          <p:nvSpPr>
            <p:cNvPr id="48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20525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04" name="Groupe 16"/>
          <p:cNvGrpSpPr>
            <a:grpSpLocks/>
          </p:cNvGrpSpPr>
          <p:nvPr/>
        </p:nvGrpSpPr>
        <p:grpSpPr bwMode="auto">
          <a:xfrm>
            <a:off x="3121025" y="5359400"/>
            <a:ext cx="1090613" cy="431800"/>
            <a:chOff x="2809425" y="5029200"/>
            <a:chExt cx="1090800" cy="432000"/>
          </a:xfrm>
        </p:grpSpPr>
        <p:sp>
          <p:nvSpPr>
            <p:cNvPr id="51" name="Rounded Rectangle 14"/>
            <p:cNvSpPr/>
            <p:nvPr/>
          </p:nvSpPr>
          <p:spPr>
            <a:xfrm>
              <a:off x="2809425" y="5029200"/>
              <a:ext cx="1090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20523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792" y="5065200"/>
              <a:ext cx="101806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05" name="Groupe 24"/>
          <p:cNvGrpSpPr>
            <a:grpSpLocks/>
          </p:cNvGrpSpPr>
          <p:nvPr/>
        </p:nvGrpSpPr>
        <p:grpSpPr bwMode="auto">
          <a:xfrm>
            <a:off x="4356100" y="5359400"/>
            <a:ext cx="641350" cy="431800"/>
            <a:chOff x="7033993" y="5232679"/>
            <a:chExt cx="640800" cy="432000"/>
          </a:xfrm>
        </p:grpSpPr>
        <p:sp>
          <p:nvSpPr>
            <p:cNvPr id="57" name="Rounded Rectangle 14"/>
            <p:cNvSpPr/>
            <p:nvPr/>
          </p:nvSpPr>
          <p:spPr>
            <a:xfrm>
              <a:off x="7033993" y="5232679"/>
              <a:ext cx="640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20521" name="Picture 2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028" y="5268679"/>
              <a:ext cx="57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06" name="Groupe 48"/>
          <p:cNvGrpSpPr>
            <a:grpSpLocks/>
          </p:cNvGrpSpPr>
          <p:nvPr/>
        </p:nvGrpSpPr>
        <p:grpSpPr bwMode="auto">
          <a:xfrm>
            <a:off x="1554163" y="5346700"/>
            <a:ext cx="1417637" cy="431800"/>
            <a:chOff x="1435800" y="5638800"/>
            <a:chExt cx="1418400" cy="432000"/>
          </a:xfrm>
        </p:grpSpPr>
        <p:sp>
          <p:nvSpPr>
            <p:cNvPr id="60" name="Rounded Rectangle 14"/>
            <p:cNvSpPr/>
            <p:nvPr/>
          </p:nvSpPr>
          <p:spPr>
            <a:xfrm>
              <a:off x="1435800" y="5638800"/>
              <a:ext cx="14184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20519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103" y="5674800"/>
              <a:ext cx="1345794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07" name="Groupe 1"/>
          <p:cNvGrpSpPr>
            <a:grpSpLocks/>
          </p:cNvGrpSpPr>
          <p:nvPr/>
        </p:nvGrpSpPr>
        <p:grpSpPr bwMode="auto">
          <a:xfrm>
            <a:off x="5141913" y="5372100"/>
            <a:ext cx="431800" cy="431800"/>
            <a:chOff x="8051452" y="5832474"/>
            <a:chExt cx="432000" cy="431800"/>
          </a:xfrm>
        </p:grpSpPr>
        <p:sp>
          <p:nvSpPr>
            <p:cNvPr id="63" name="Rounded Rectangle 14"/>
            <p:cNvSpPr/>
            <p:nvPr/>
          </p:nvSpPr>
          <p:spPr bwMode="auto">
            <a:xfrm>
              <a:off x="8051452" y="5832474"/>
              <a:ext cx="432000" cy="431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20517" name="Picture 5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452" y="5868291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8" name="TextBox 1"/>
          <p:cNvSpPr txBox="1">
            <a:spLocks noChangeArrowheads="1"/>
          </p:cNvSpPr>
          <p:nvPr/>
        </p:nvSpPr>
        <p:spPr bwMode="auto">
          <a:xfrm>
            <a:off x="1366838" y="5867400"/>
            <a:ext cx="6446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hlinkClick r:id="rId16"/>
              </a:rPr>
              <a:t>www.oneM2M.org</a:t>
            </a:r>
            <a:endParaRPr lang="en-US" altLang="en-US" sz="2800" b="1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All documents are publicly available</a:t>
            </a:r>
          </a:p>
        </p:txBody>
      </p:sp>
      <p:grpSp>
        <p:nvGrpSpPr>
          <p:cNvPr id="20509" name="Group 5"/>
          <p:cNvGrpSpPr>
            <a:grpSpLocks/>
          </p:cNvGrpSpPr>
          <p:nvPr/>
        </p:nvGrpSpPr>
        <p:grpSpPr bwMode="auto">
          <a:xfrm>
            <a:off x="5715000" y="5359400"/>
            <a:ext cx="741363" cy="431800"/>
            <a:chOff x="5430838" y="5257800"/>
            <a:chExt cx="741362" cy="431800"/>
          </a:xfrm>
        </p:grpSpPr>
        <p:sp>
          <p:nvSpPr>
            <p:cNvPr id="67" name="Rounded Rectangle 66"/>
            <p:cNvSpPr/>
            <p:nvPr/>
          </p:nvSpPr>
          <p:spPr>
            <a:xfrm>
              <a:off x="5430838" y="5257800"/>
              <a:ext cx="741362" cy="431800"/>
            </a:xfrm>
            <a:prstGeom prst="roundRect">
              <a:avLst/>
            </a:prstGeom>
            <a:solidFill>
              <a:schemeClr val="bg1"/>
            </a:solidFill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20515" name="Picture 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150" y="5281083"/>
              <a:ext cx="506027" cy="39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0" name="Group 6"/>
          <p:cNvGrpSpPr>
            <a:grpSpLocks/>
          </p:cNvGrpSpPr>
          <p:nvPr/>
        </p:nvGrpSpPr>
        <p:grpSpPr bwMode="auto">
          <a:xfrm>
            <a:off x="6597650" y="5373688"/>
            <a:ext cx="1062038" cy="431800"/>
            <a:chOff x="6313488" y="5272088"/>
            <a:chExt cx="1062037" cy="431800"/>
          </a:xfrm>
        </p:grpSpPr>
        <p:sp>
          <p:nvSpPr>
            <p:cNvPr id="70" name="Rounded Rectangle 69"/>
            <p:cNvSpPr/>
            <p:nvPr/>
          </p:nvSpPr>
          <p:spPr>
            <a:xfrm>
              <a:off x="6313488" y="5272088"/>
              <a:ext cx="1062037" cy="431800"/>
            </a:xfrm>
            <a:prstGeom prst="roundRect">
              <a:avLst/>
            </a:prstGeom>
            <a:solidFill>
              <a:schemeClr val="bg1"/>
            </a:solidFill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20513" name="Picture 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881" y="5281083"/>
              <a:ext cx="781250" cy="38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1" name="ZoneTexte 142"/>
          <p:cNvSpPr txBox="1">
            <a:spLocks noChangeArrowheads="1"/>
          </p:cNvSpPr>
          <p:nvPr/>
        </p:nvSpPr>
        <p:spPr bwMode="auto">
          <a:xfrm>
            <a:off x="277813" y="6100763"/>
            <a:ext cx="11779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00">
                <a:solidFill>
                  <a:srgbClr val="000000"/>
                </a:solidFill>
              </a:rPr>
              <a:t>Source: oneM2M</a:t>
            </a:r>
            <a:endParaRPr lang="en-US" altLang="en-US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EB3953-48BD-456A-B31C-D3829E904E8B}" type="slidenum">
              <a:rPr lang="en-GB" altLang="en-US">
                <a:solidFill>
                  <a:srgbClr val="898989"/>
                </a:solidFill>
              </a:rPr>
              <a:pPr eaLnBrk="1" hangingPunct="1"/>
              <a:t>9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2150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5075"/>
            <a:ext cx="838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1"/>
          <p:cNvSpPr>
            <a:spLocks noChangeArrowheads="1"/>
          </p:cNvSpPr>
          <p:nvPr/>
        </p:nvSpPr>
        <p:spPr bwMode="auto">
          <a:xfrm>
            <a:off x="3967163" y="2551113"/>
            <a:ext cx="1447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>
                <a:solidFill>
                  <a:srgbClr val="000000"/>
                </a:solidFill>
              </a:rPr>
              <a:t>Invert the pipe</a:t>
            </a:r>
            <a:endParaRPr lang="fr-FR" altLang="fr-FR" sz="1600">
              <a:solidFill>
                <a:srgbClr val="000000"/>
              </a:solidFill>
            </a:endParaRPr>
          </a:p>
        </p:txBody>
      </p:sp>
      <p:sp>
        <p:nvSpPr>
          <p:cNvPr id="21509" name="Espace réservé du contenu 2"/>
          <p:cNvSpPr txBox="1">
            <a:spLocks/>
          </p:cNvSpPr>
          <p:nvPr/>
        </p:nvSpPr>
        <p:spPr bwMode="auto">
          <a:xfrm>
            <a:off x="106363" y="4705350"/>
            <a:ext cx="4389437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fr-FR" sz="2000">
                <a:solidFill>
                  <a:schemeClr val="tx2"/>
                </a:solidFill>
              </a:rPr>
              <a:t>Highly fragmented market with small vendor-specific applications.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fr-FR" sz="2000">
                <a:solidFill>
                  <a:schemeClr val="tx2"/>
                </a:solidFill>
              </a:rPr>
              <a:t>Reinventing the wheel: Same services developed again and again.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fr-FR" sz="2000">
                <a:solidFill>
                  <a:schemeClr val="tx2"/>
                </a:solidFill>
              </a:rPr>
              <a:t>Each silo contains its own technologies without interop.</a:t>
            </a:r>
          </a:p>
        </p:txBody>
      </p:sp>
      <p:sp>
        <p:nvSpPr>
          <p:cNvPr id="21510" name="Espace réservé du contenu 2"/>
          <p:cNvSpPr txBox="1">
            <a:spLocks/>
          </p:cNvSpPr>
          <p:nvPr/>
        </p:nvSpPr>
        <p:spPr bwMode="auto">
          <a:xfrm>
            <a:off x="4800600" y="4664075"/>
            <a:ext cx="4208463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2000">
                <a:solidFill>
                  <a:srgbClr val="000000"/>
                </a:solidFill>
              </a:rPr>
              <a:t>End-to-end platform: common service capabilities layer.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2000">
                <a:solidFill>
                  <a:srgbClr val="000000"/>
                </a:solidFill>
                <a:ea typeface="MS PGothic" panose="020B0600070205080204" pitchFamily="34" charset="-128"/>
              </a:rPr>
              <a:t>Interoperability at the level of </a:t>
            </a:r>
            <a:r>
              <a:rPr lang="en-US" altLang="fr-FR" sz="2000">
                <a:solidFill>
                  <a:srgbClr val="000000"/>
                </a:solidFill>
              </a:rPr>
              <a:t>communications and data.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fr-FR" sz="2000">
                <a:solidFill>
                  <a:srgbClr val="000000"/>
                </a:solidFill>
              </a:rPr>
              <a:t>Seamless interaction between heterogeneous  applications and devices.</a:t>
            </a:r>
          </a:p>
        </p:txBody>
      </p:sp>
      <p:cxnSp>
        <p:nvCxnSpPr>
          <p:cNvPr id="10" name="Connecteur droit 15"/>
          <p:cNvCxnSpPr/>
          <p:nvPr/>
        </p:nvCxnSpPr>
        <p:spPr>
          <a:xfrm>
            <a:off x="4648200" y="4359275"/>
            <a:ext cx="0" cy="2362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12" name="ZoneTexte 142"/>
          <p:cNvSpPr txBox="1">
            <a:spLocks noChangeArrowheads="1"/>
          </p:cNvSpPr>
          <p:nvPr/>
        </p:nvSpPr>
        <p:spPr bwMode="auto">
          <a:xfrm>
            <a:off x="277813" y="6540500"/>
            <a:ext cx="11779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100">
                <a:solidFill>
                  <a:srgbClr val="000000"/>
                </a:solidFill>
              </a:rPr>
              <a:t>Source: oneM2M</a:t>
            </a:r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21513" name="Title 4"/>
          <p:cNvSpPr txBox="1">
            <a:spLocks/>
          </p:cNvSpPr>
          <p:nvPr/>
        </p:nvSpPr>
        <p:spPr bwMode="auto">
          <a:xfrm>
            <a:off x="1547813" y="125413"/>
            <a:ext cx="3744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6353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FF0000"/>
                </a:solidFill>
              </a:rPr>
              <a:t>IoT cross-domain interoperability</a:t>
            </a:r>
          </a:p>
        </p:txBody>
      </p:sp>
      <p:pic>
        <p:nvPicPr>
          <p:cNvPr id="215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9850"/>
            <a:ext cx="17811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0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C70AF0-83E1-4167-82AB-E205E072A09E}"/>
</file>

<file path=customXml/itemProps2.xml><?xml version="1.0" encoding="utf-8"?>
<ds:datastoreItem xmlns:ds="http://schemas.openxmlformats.org/officeDocument/2006/customXml" ds:itemID="{5AAE6542-4CBC-4FD2-8A14-03EEB7753A4C}"/>
</file>

<file path=customXml/itemProps3.xml><?xml version="1.0" encoding="utf-8"?>
<ds:datastoreItem xmlns:ds="http://schemas.openxmlformats.org/officeDocument/2006/customXml" ds:itemID="{706CED60-D103-4579-91F0-4613812205E6}"/>
</file>

<file path=customXml/itemProps4.xml><?xml version="1.0" encoding="utf-8"?>
<ds:datastoreItem xmlns:ds="http://schemas.openxmlformats.org/officeDocument/2006/customXml" ds:itemID="{E8E706B4-9E95-4FFF-994F-32C01B0A9870}"/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1919</Words>
  <Application>Microsoft Office PowerPoint</Application>
  <PresentationFormat>On-screen Show (4:3)</PresentationFormat>
  <Paragraphs>397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internet of things ESOs work on Technology Standards for the IoT</vt:lpstr>
      <vt:lpstr>2 layers for the iot in etsi</vt:lpstr>
      <vt:lpstr>PowerPoint Presentation</vt:lpstr>
      <vt:lpstr>PowerPoint Presentation</vt:lpstr>
      <vt:lpstr>PowerPoint Presentation</vt:lpstr>
      <vt:lpstr>TC SmartM2M</vt:lpstr>
      <vt:lpstr>TC SmartM2M: CGs, AIOTI and H2020</vt:lpstr>
      <vt:lpstr>PowerPoint Presentation</vt:lpstr>
      <vt:lpstr>PowerPoint Presentation</vt:lpstr>
      <vt:lpstr>PowerPoint Presentation</vt:lpstr>
      <vt:lpstr>Reality: SK Telecom, Korea</vt:lpstr>
      <vt:lpstr>PowerPoint Presentation</vt:lpstr>
      <vt:lpstr>PowerPoint Presentation</vt:lpstr>
      <vt:lpstr>CEN &amp; CENELEC IoT initiatives</vt:lpstr>
      <vt:lpstr>CEN &amp; CENELEC IoT initiatives</vt:lpstr>
      <vt:lpstr>Digitalisation affects all areas of society</vt:lpstr>
      <vt:lpstr>PowerPoint Presentation</vt:lpstr>
      <vt:lpstr>Digitalization of the Economy: The Standardization-Zoo</vt:lpstr>
      <vt:lpstr>PowerPoint Presentation</vt:lpstr>
      <vt:lpstr>PowerPoint Presentation</vt:lpstr>
      <vt:lpstr>PowerPoint Presentation</vt:lpstr>
      <vt:lpstr>CEN &amp; CENELEC IoT initiatives</vt:lpstr>
      <vt:lpstr>CEN &amp; CENELEC IoT initiatives</vt:lpstr>
      <vt:lpstr>CEN &amp; CENELEC IoT initiatives</vt:lpstr>
      <vt:lpstr>THANK YOU!</vt:lpstr>
    </vt:vector>
  </TitlesOfParts>
  <Company>CENCENELEC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Van Vlierden</dc:creator>
  <cp:lastModifiedBy>David Jankowski</cp:lastModifiedBy>
  <cp:revision>70</cp:revision>
  <cp:lastPrinted>2017-02-17T18:28:44Z</cp:lastPrinted>
  <dcterms:created xsi:type="dcterms:W3CDTF">2014-06-06T11:44:21Z</dcterms:created>
  <dcterms:modified xsi:type="dcterms:W3CDTF">2017-02-17T20:19:55Z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1a3e1671-0642-4219-8243-add1b7093537</vt:lpwstr>
  </property>
</Properties>
</file>