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5" r:id="rId2"/>
    <p:sldId id="286" r:id="rId3"/>
    <p:sldId id="288" r:id="rId4"/>
    <p:sldId id="287" r:id="rId5"/>
    <p:sldId id="279" r:id="rId6"/>
    <p:sldId id="283" r:id="rId7"/>
    <p:sldId id="284" r:id="rId8"/>
    <p:sldId id="285" r:id="rId9"/>
    <p:sldId id="289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0" r:id="rId1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0" autoAdjust="0"/>
    <p:restoredTop sz="94660"/>
  </p:normalViewPr>
  <p:slideViewPr>
    <p:cSldViewPr showGuides="1">
      <p:cViewPr varScale="1">
        <p:scale>
          <a:sx n="69" d="100"/>
          <a:sy n="69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80" y="-84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7534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400" dirty="0" smtClean="0"/>
              <a:t>Item 7.2.2_ Elena Santiago &amp; Simon Hicks Cybersecurity</a:t>
            </a: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2F2EF-7D02-48B0-B7C2-C12A17C58E06}" type="datetimeFigureOut">
              <a:rPr lang="en-US" smtClean="0"/>
              <a:t>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646D0-F787-42C6-9B18-5BDC54CA8A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09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6BFD909C-403C-4D76-BE87-8A32D9D2974B}" type="datetimeFigureOut">
              <a:rPr lang="en-GB"/>
              <a:pPr>
                <a:defRPr/>
              </a:pPr>
              <a:t>17/02/2017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6DF394-AD9C-4862-9696-EC7F1FDA2B4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845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468313" y="6453188"/>
            <a:ext cx="2303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GB" altLang="en-US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692624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07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E680A-1DAF-4556-A055-3D9E0D80C19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88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FE2B3-438D-4ADB-B838-907ABA2761F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50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0C78D-AE5E-433F-ADF0-C5B27CAB4A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032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F8DAE-200C-4069-A57F-67D6E88501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250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4474F-BBD7-424D-B197-514FBBBD68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958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5AB25-C7B2-4E11-B42E-8C3725C3E4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160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45EF9-ED13-4BC4-B16B-E25352C26B2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869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B74CC-E821-40FC-A63C-C3B0A26F2D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59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37EEF-C413-4031-A370-72769ADBA48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087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fr-FR"/>
              <a:t>Hervé GAUTHIER SESEI II Assistant Training (2014-06-05)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53B5C-C12E-4AFB-8B5A-CA9DBC17EED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333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62038"/>
            <a:ext cx="9144000" cy="6381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16113"/>
            <a:ext cx="8435975" cy="446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9B60FF9-9111-408E-A39D-38C8057CD6C8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30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22"/>
          <a:stretch>
            <a:fillRect/>
          </a:stretch>
        </p:blipFill>
        <p:spPr bwMode="auto">
          <a:xfrm>
            <a:off x="5287963" y="28575"/>
            <a:ext cx="3865562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marL="363538"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59595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363538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8207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12779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7351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2192338" algn="l" rtl="0" fontAlgn="base">
        <a:spcBef>
          <a:spcPct val="0"/>
        </a:spcBef>
        <a:spcAft>
          <a:spcPct val="0"/>
        </a:spcAft>
        <a:defRPr sz="3200">
          <a:solidFill>
            <a:srgbClr val="595959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si.org/securityweek" TargetMode="External"/><Relationship Id="rId2" Type="http://schemas.openxmlformats.org/officeDocument/2006/relationships/hyperlink" Target="http://www.etsi.org/images/files/ETSIWhitePapers/etsi_wp18_CyberSecurity_Ed1_FINAL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rpa.mi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lvl="0" eaLnBrk="1" hangingPunct="1">
              <a:spcBef>
                <a:spcPct val="20000"/>
              </a:spcBef>
              <a:buSzPct val="90000"/>
              <a:defRPr/>
            </a:pPr>
            <a:r>
              <a:rPr lang="en-GB" sz="3600" b="1" cap="all" dirty="0" smtClean="0">
                <a:solidFill>
                  <a:srgbClr val="1F497D"/>
                </a:solidFill>
                <a:latin typeface="Calibri" pitchFamily="34" charset="0"/>
                <a:ea typeface="+mj-ea"/>
                <a:cs typeface="+mj-cs"/>
              </a:rPr>
              <a:t>CYBERSECURITY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ANSI – ESOs meeting</a:t>
            </a:r>
          </a:p>
          <a:p>
            <a:r>
              <a:rPr lang="en-US" sz="2400" dirty="0" smtClean="0"/>
              <a:t>Washington 21-22 February 2017</a:t>
            </a:r>
            <a:endParaRPr lang="he-IL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ETSI </a:t>
            </a:r>
            <a:r>
              <a:rPr lang="en-US" dirty="0"/>
              <a:t>Cybersecurity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Horizontal cybersecurity 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Privacy by design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Security controls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Information Security Indicators</a:t>
            </a:r>
          </a:p>
          <a:p>
            <a:r>
              <a:rPr lang="en-US" sz="2400" dirty="0">
                <a:solidFill>
                  <a:schemeClr val="tx1"/>
                </a:solidFill>
              </a:rPr>
              <a:t>Network and Information Security 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652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ETSI </a:t>
            </a:r>
            <a:r>
              <a:rPr lang="en-US" dirty="0"/>
              <a:t>Cybersecurity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</a:rPr>
              <a:t>Securing technologies and systems</a:t>
            </a:r>
            <a:br>
              <a:rPr lang="en-GB" sz="2400" b="1" dirty="0">
                <a:solidFill>
                  <a:schemeClr val="tx1"/>
                </a:solidFill>
              </a:rPr>
            </a:br>
            <a:r>
              <a:rPr lang="en-GB" sz="2400" b="1" dirty="0">
                <a:solidFill>
                  <a:schemeClr val="tx1"/>
                </a:solidFill>
              </a:rPr>
              <a:t>(global work, also in cooperation with regional partners):</a:t>
            </a:r>
          </a:p>
          <a:p>
            <a:r>
              <a:rPr lang="en-GB" sz="2400" dirty="0">
                <a:solidFill>
                  <a:schemeClr val="tx1"/>
                </a:solidFill>
              </a:rPr>
              <a:t>Mobile/Wireless </a:t>
            </a:r>
            <a:r>
              <a:rPr lang="en-GB" sz="2400" dirty="0" err="1">
                <a:solidFill>
                  <a:schemeClr val="tx1"/>
                </a:solidFill>
              </a:rPr>
              <a:t>Comms</a:t>
            </a:r>
            <a:r>
              <a:rPr lang="en-GB" sz="2400" dirty="0">
                <a:solidFill>
                  <a:schemeClr val="tx1"/>
                </a:solidFill>
              </a:rPr>
              <a:t> (3G/4G, TETRA, DECT, RRS, RFID…)</a:t>
            </a:r>
          </a:p>
          <a:p>
            <a:r>
              <a:rPr lang="en-GB" sz="2400" dirty="0" err="1">
                <a:solidFill>
                  <a:schemeClr val="tx1"/>
                </a:solidFill>
              </a:rPr>
              <a:t>IoT</a:t>
            </a:r>
            <a:r>
              <a:rPr lang="en-GB" sz="2400" dirty="0">
                <a:solidFill>
                  <a:schemeClr val="tx1"/>
                </a:solidFill>
              </a:rPr>
              <a:t> and Machine-to-Machine (M2M)</a:t>
            </a:r>
          </a:p>
          <a:p>
            <a:r>
              <a:rPr lang="en-GB" sz="2400" dirty="0">
                <a:solidFill>
                  <a:schemeClr val="tx1"/>
                </a:solidFill>
              </a:rPr>
              <a:t>Network Functions Virtualisation </a:t>
            </a:r>
          </a:p>
          <a:p>
            <a:r>
              <a:rPr lang="en-GB" sz="2400" dirty="0">
                <a:solidFill>
                  <a:schemeClr val="tx1"/>
                </a:solidFill>
              </a:rPr>
              <a:t>Intelligent Transport Systems</a:t>
            </a:r>
          </a:p>
          <a:p>
            <a:r>
              <a:rPr lang="en-GB" sz="2400" dirty="0">
                <a:solidFill>
                  <a:schemeClr val="tx1"/>
                </a:solidFill>
              </a:rPr>
              <a:t>Broadcast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628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ETSI </a:t>
            </a:r>
            <a:r>
              <a:rPr lang="en-US" dirty="0"/>
              <a:t>Cybersecurity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Security tools and techniques</a:t>
            </a:r>
          </a:p>
          <a:p>
            <a:r>
              <a:rPr lang="en-US" sz="2400" dirty="0">
                <a:solidFill>
                  <a:schemeClr val="tx1"/>
                </a:solidFill>
              </a:rPr>
              <a:t>Lawful Interception and Retained Data</a:t>
            </a:r>
          </a:p>
          <a:p>
            <a:r>
              <a:rPr lang="en-US" sz="2400" dirty="0">
                <a:solidFill>
                  <a:schemeClr val="tx1"/>
                </a:solidFill>
              </a:rPr>
              <a:t>Digital Signatures and trust service providers</a:t>
            </a:r>
          </a:p>
          <a:p>
            <a:r>
              <a:rPr lang="en-US" sz="2400" dirty="0">
                <a:solidFill>
                  <a:schemeClr val="tx1"/>
                </a:solidFill>
              </a:rPr>
              <a:t>Secure elements</a:t>
            </a:r>
          </a:p>
          <a:p>
            <a:r>
              <a:rPr lang="en-US" sz="2400" dirty="0">
                <a:solidFill>
                  <a:schemeClr val="tx1"/>
                </a:solidFill>
              </a:rPr>
              <a:t>Cryptography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406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ETSI </a:t>
            </a:r>
            <a:r>
              <a:rPr lang="en-US" dirty="0"/>
              <a:t>Cybersecurity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>
                <a:solidFill>
                  <a:schemeClr val="tx1"/>
                </a:solidFill>
              </a:rPr>
              <a:t>ETSI has an international </a:t>
            </a:r>
            <a:r>
              <a:rPr lang="fr-FR" sz="2400" dirty="0" err="1">
                <a:solidFill>
                  <a:schemeClr val="tx1"/>
                </a:solidFill>
              </a:rPr>
              <a:t>membership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including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organizations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from</a:t>
            </a:r>
            <a:r>
              <a:rPr lang="fr-FR" sz="2400" dirty="0">
                <a:solidFill>
                  <a:schemeClr val="tx1"/>
                </a:solidFill>
              </a:rPr>
              <a:t> US</a:t>
            </a:r>
          </a:p>
          <a:p>
            <a:r>
              <a:rPr lang="fr-FR" sz="2400" dirty="0">
                <a:solidFill>
                  <a:schemeClr val="tx1"/>
                </a:solidFill>
              </a:rPr>
              <a:t>US </a:t>
            </a:r>
            <a:r>
              <a:rPr lang="fr-FR" sz="2400" dirty="0" err="1">
                <a:solidFill>
                  <a:schemeClr val="tx1"/>
                </a:solidFill>
              </a:rPr>
              <a:t>members</a:t>
            </a:r>
            <a:r>
              <a:rPr lang="fr-FR" sz="2400" dirty="0">
                <a:solidFill>
                  <a:schemeClr val="tx1"/>
                </a:solidFill>
              </a:rPr>
              <a:t> active in </a:t>
            </a:r>
            <a:r>
              <a:rPr lang="fr-FR" sz="2400" dirty="0" err="1">
                <a:solidFill>
                  <a:schemeClr val="tx1"/>
                </a:solidFill>
              </a:rPr>
              <a:t>many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security-related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committees</a:t>
            </a:r>
            <a:endParaRPr lang="fr-FR" sz="2400" dirty="0">
              <a:solidFill>
                <a:schemeClr val="tx1"/>
              </a:solidFill>
            </a:endParaRPr>
          </a:p>
          <a:p>
            <a:pPr lvl="1"/>
            <a:r>
              <a:rPr lang="fr-FR" dirty="0" smtClean="0"/>
              <a:t>CYBER, ITS, LI, </a:t>
            </a:r>
            <a:r>
              <a:rPr lang="fr-FR" dirty="0"/>
              <a:t>NFV, </a:t>
            </a:r>
            <a:r>
              <a:rPr lang="fr-FR" dirty="0" smtClean="0"/>
              <a:t>QSC, SCP, </a:t>
            </a:r>
            <a:r>
              <a:rPr lang="fr-FR" dirty="0" err="1" smtClean="0"/>
              <a:t>etc</a:t>
            </a:r>
            <a:endParaRPr lang="fr-FR" dirty="0" smtClean="0"/>
          </a:p>
          <a:p>
            <a:r>
              <a:rPr lang="fr-FR" sz="2400" dirty="0">
                <a:solidFill>
                  <a:schemeClr val="tx1"/>
                </a:solidFill>
              </a:rPr>
              <a:t>ATIS and TIA are </a:t>
            </a:r>
            <a:r>
              <a:rPr lang="fr-FR" sz="2400" dirty="0" err="1">
                <a:solidFill>
                  <a:schemeClr val="tx1"/>
                </a:solidFill>
              </a:rPr>
              <a:t>partners</a:t>
            </a:r>
            <a:r>
              <a:rPr lang="fr-FR" sz="2400" dirty="0">
                <a:solidFill>
                  <a:schemeClr val="tx1"/>
                </a:solidFill>
              </a:rPr>
              <a:t> of 3GPP and oneM2M – </a:t>
            </a:r>
            <a:r>
              <a:rPr lang="fr-FR" sz="2400" dirty="0" err="1">
                <a:solidFill>
                  <a:schemeClr val="tx1"/>
                </a:solidFill>
              </a:rPr>
              <a:t>these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partnership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projects</a:t>
            </a:r>
            <a:r>
              <a:rPr lang="fr-FR" sz="2400" dirty="0">
                <a:solidFill>
                  <a:schemeClr val="tx1"/>
                </a:solidFill>
              </a:rPr>
              <a:t> have </a:t>
            </a:r>
            <a:r>
              <a:rPr lang="fr-FR" sz="2400" dirty="0" err="1">
                <a:solidFill>
                  <a:schemeClr val="tx1"/>
                </a:solidFill>
              </a:rPr>
              <a:t>security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schemes</a:t>
            </a:r>
            <a:r>
              <a:rPr lang="fr-FR" sz="2400" dirty="0">
                <a:solidFill>
                  <a:schemeClr val="tx1"/>
                </a:solidFill>
              </a:rPr>
              <a:t> in </a:t>
            </a:r>
            <a:r>
              <a:rPr lang="fr-FR" sz="2400" dirty="0" err="1">
                <a:solidFill>
                  <a:schemeClr val="tx1"/>
                </a:solidFill>
              </a:rPr>
              <a:t>them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639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ETSI </a:t>
            </a:r>
            <a:r>
              <a:rPr lang="en-US" dirty="0"/>
              <a:t>Cybersecurity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 err="1">
                <a:solidFill>
                  <a:schemeClr val="tx1"/>
                </a:solidFill>
              </a:rPr>
              <a:t>Cooperation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with</a:t>
            </a:r>
            <a:r>
              <a:rPr lang="fr-FR" sz="2400" b="1" dirty="0">
                <a:solidFill>
                  <a:schemeClr val="tx1"/>
                </a:solidFill>
              </a:rPr>
              <a:t> US </a:t>
            </a:r>
            <a:r>
              <a:rPr lang="fr-FR" sz="2400" b="1" dirty="0" err="1">
                <a:solidFill>
                  <a:schemeClr val="tx1"/>
                </a:solidFill>
              </a:rPr>
              <a:t>entities</a:t>
            </a:r>
            <a:endParaRPr lang="fr-FR" sz="2400" b="1" dirty="0">
              <a:solidFill>
                <a:schemeClr val="tx1"/>
              </a:solidFill>
            </a:endParaRPr>
          </a:p>
          <a:p>
            <a:r>
              <a:rPr lang="fr-FR" sz="2400" dirty="0">
                <a:solidFill>
                  <a:schemeClr val="tx1"/>
                </a:solidFill>
              </a:rPr>
              <a:t>NIST: </a:t>
            </a:r>
            <a:r>
              <a:rPr lang="fr-FR" sz="2400" dirty="0" err="1">
                <a:solidFill>
                  <a:schemeClr val="tx1"/>
                </a:solidFill>
              </a:rPr>
              <a:t>LoI</a:t>
            </a:r>
            <a:r>
              <a:rPr lang="fr-FR" sz="2400" dirty="0">
                <a:solidFill>
                  <a:schemeClr val="tx1"/>
                </a:solidFill>
              </a:rPr>
              <a:t>, close links on Quantum-</a:t>
            </a:r>
            <a:r>
              <a:rPr lang="fr-FR" sz="2400" dirty="0" err="1">
                <a:solidFill>
                  <a:schemeClr val="tx1"/>
                </a:solidFill>
              </a:rPr>
              <a:t>Safe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Cryptography</a:t>
            </a:r>
            <a:endParaRPr lang="fr-FR" sz="2400" dirty="0">
              <a:solidFill>
                <a:schemeClr val="tx1"/>
              </a:solidFill>
            </a:endParaRPr>
          </a:p>
          <a:p>
            <a:r>
              <a:rPr lang="fr-FR" sz="2400" dirty="0">
                <a:solidFill>
                  <a:schemeClr val="tx1"/>
                </a:solidFill>
              </a:rPr>
              <a:t>Center for Internet Security: </a:t>
            </a:r>
            <a:r>
              <a:rPr lang="fr-FR" sz="2400" dirty="0" err="1">
                <a:solidFill>
                  <a:schemeClr val="tx1"/>
                </a:solidFill>
              </a:rPr>
              <a:t>working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with</a:t>
            </a:r>
            <a:r>
              <a:rPr lang="fr-FR" sz="2400" dirty="0">
                <a:solidFill>
                  <a:schemeClr val="tx1"/>
                </a:solidFill>
              </a:rPr>
              <a:t> TC CYBER on </a:t>
            </a:r>
            <a:r>
              <a:rPr lang="fr-FR" sz="2400" dirty="0" err="1">
                <a:solidFill>
                  <a:schemeClr val="tx1"/>
                </a:solidFill>
              </a:rPr>
              <a:t>security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controls</a:t>
            </a:r>
            <a:endParaRPr lang="fr-FR" sz="2400" dirty="0">
              <a:solidFill>
                <a:schemeClr val="tx1"/>
              </a:solidFill>
            </a:endParaRPr>
          </a:p>
          <a:p>
            <a:r>
              <a:rPr lang="fr-FR" sz="2400" dirty="0">
                <a:solidFill>
                  <a:schemeClr val="tx1"/>
                </a:solidFill>
              </a:rPr>
              <a:t>SAFE-</a:t>
            </a:r>
            <a:r>
              <a:rPr lang="fr-FR" sz="2400" dirty="0" err="1">
                <a:solidFill>
                  <a:schemeClr val="tx1"/>
                </a:solidFill>
              </a:rPr>
              <a:t>BioPharma</a:t>
            </a:r>
            <a:r>
              <a:rPr lang="fr-FR" sz="2400" dirty="0">
                <a:solidFill>
                  <a:schemeClr val="tx1"/>
                </a:solidFill>
              </a:rPr>
              <a:t>: </a:t>
            </a:r>
            <a:r>
              <a:rPr lang="fr-FR" sz="2400" dirty="0" err="1">
                <a:solidFill>
                  <a:schemeClr val="tx1"/>
                </a:solidFill>
              </a:rPr>
              <a:t>MoU</a:t>
            </a:r>
            <a:r>
              <a:rPr lang="fr-FR" sz="2400" dirty="0">
                <a:solidFill>
                  <a:schemeClr val="tx1"/>
                </a:solidFill>
              </a:rPr>
              <a:t>, </a:t>
            </a:r>
            <a:r>
              <a:rPr lang="fr-FR" sz="2400" dirty="0" err="1">
                <a:solidFill>
                  <a:schemeClr val="tx1"/>
                </a:solidFill>
              </a:rPr>
              <a:t>working</a:t>
            </a:r>
            <a:r>
              <a:rPr lang="fr-FR" sz="2400" dirty="0">
                <a:solidFill>
                  <a:schemeClr val="tx1"/>
                </a:solidFill>
              </a:rPr>
              <a:t> </a:t>
            </a:r>
            <a:r>
              <a:rPr lang="fr-FR" sz="2400" dirty="0" err="1">
                <a:solidFill>
                  <a:schemeClr val="tx1"/>
                </a:solidFill>
              </a:rPr>
              <a:t>with</a:t>
            </a:r>
            <a:r>
              <a:rPr lang="fr-FR" sz="2400" dirty="0">
                <a:solidFill>
                  <a:schemeClr val="tx1"/>
                </a:solidFill>
              </a:rPr>
              <a:t> TC ESI on </a:t>
            </a:r>
            <a:r>
              <a:rPr lang="fr-FR" sz="2400" dirty="0" err="1">
                <a:solidFill>
                  <a:schemeClr val="tx1"/>
                </a:solidFill>
              </a:rPr>
              <a:t>interoperable</a:t>
            </a:r>
            <a:r>
              <a:rPr lang="fr-FR" sz="2400" dirty="0">
                <a:solidFill>
                  <a:schemeClr val="tx1"/>
                </a:solidFill>
              </a:rPr>
              <a:t> Global Trust for Digital Signatures</a:t>
            </a:r>
          </a:p>
          <a:p>
            <a:r>
              <a:rPr lang="fr-FR" sz="2400" dirty="0">
                <a:solidFill>
                  <a:schemeClr val="tx1"/>
                </a:solidFill>
              </a:rPr>
              <a:t>OST-R (</a:t>
            </a:r>
            <a:r>
              <a:rPr lang="en-US" sz="2400" dirty="0">
                <a:solidFill>
                  <a:schemeClr val="tx1"/>
                </a:solidFill>
              </a:rPr>
              <a:t>Office of the Assistant Secretary for Research and Technology (OST-R) of the United States Department of Transport (US DOT)): MoU on Intelligent Transport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2287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ETSI </a:t>
            </a:r>
            <a:r>
              <a:rPr lang="en-US" dirty="0"/>
              <a:t>Cybersecurity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 err="1">
                <a:solidFill>
                  <a:schemeClr val="tx1"/>
                </a:solidFill>
              </a:rPr>
              <a:t>Other</a:t>
            </a:r>
            <a:r>
              <a:rPr lang="fr-FR" sz="2400" b="1" dirty="0">
                <a:solidFill>
                  <a:schemeClr val="tx1"/>
                </a:solidFill>
              </a:rPr>
              <a:t> key </a:t>
            </a:r>
            <a:r>
              <a:rPr lang="fr-FR" sz="2400" b="1" dirty="0" err="1">
                <a:solidFill>
                  <a:schemeClr val="tx1"/>
                </a:solidFill>
              </a:rPr>
              <a:t>cooperations</a:t>
            </a:r>
            <a:endParaRPr lang="fr-FR" sz="2400" b="1" dirty="0">
              <a:solidFill>
                <a:schemeClr val="tx1"/>
              </a:solidFill>
            </a:endParaRPr>
          </a:p>
          <a:p>
            <a:r>
              <a:rPr lang="fr-FR" sz="2400" dirty="0">
                <a:solidFill>
                  <a:schemeClr val="tx1"/>
                </a:solidFill>
              </a:rPr>
              <a:t>ECSO </a:t>
            </a:r>
            <a:r>
              <a:rPr lang="fr-FR" sz="2400" dirty="0" err="1">
                <a:solidFill>
                  <a:schemeClr val="tx1"/>
                </a:solidFill>
              </a:rPr>
              <a:t>European</a:t>
            </a:r>
            <a:r>
              <a:rPr lang="fr-FR" sz="2400" dirty="0">
                <a:solidFill>
                  <a:schemeClr val="tx1"/>
                </a:solidFill>
              </a:rPr>
              <a:t> Cyber Security Organisation: setting up collaboration</a:t>
            </a:r>
          </a:p>
          <a:p>
            <a:r>
              <a:rPr lang="fr-FR" sz="2400" dirty="0">
                <a:solidFill>
                  <a:schemeClr val="tx1"/>
                </a:solidFill>
              </a:rPr>
              <a:t>OASIS for </a:t>
            </a:r>
            <a:r>
              <a:rPr lang="fr-FR" sz="2400" dirty="0" err="1">
                <a:solidFill>
                  <a:schemeClr val="tx1"/>
                </a:solidFill>
              </a:rPr>
              <a:t>threat</a:t>
            </a:r>
            <a:r>
              <a:rPr lang="fr-FR" sz="2400" dirty="0">
                <a:solidFill>
                  <a:schemeClr val="tx1"/>
                </a:solidFill>
              </a:rPr>
              <a:t> information sharing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0567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ETSI </a:t>
            </a:r>
            <a:r>
              <a:rPr lang="en-US" dirty="0"/>
              <a:t>Cybersecurity initiatives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New </a:t>
            </a:r>
            <a:r>
              <a:rPr lang="en-US" altLang="en-US" sz="2400" dirty="0">
                <a:solidFill>
                  <a:schemeClr val="tx1"/>
                </a:solidFill>
              </a:rPr>
              <a:t>white paper on </a:t>
            </a:r>
            <a:r>
              <a:rPr lang="en-US" sz="2400" dirty="0">
                <a:solidFill>
                  <a:schemeClr val="tx1"/>
                </a:solidFill>
                <a:hlinkClick r:id="rId2"/>
              </a:rPr>
              <a:t>Tackling the Challenges of Cyber Security</a:t>
            </a:r>
            <a:r>
              <a:rPr lang="en-US" sz="2400" dirty="0">
                <a:solidFill>
                  <a:schemeClr val="tx1"/>
                </a:solidFill>
              </a:rPr>
              <a:t> published in December 2016</a:t>
            </a:r>
            <a:endParaRPr lang="en-US" altLang="en-US" sz="2400" dirty="0">
              <a:solidFill>
                <a:schemeClr val="tx1"/>
              </a:solidFill>
            </a:endParaRPr>
          </a:p>
          <a:p>
            <a:r>
              <a:rPr lang="en-US" altLang="en-US" sz="2400" dirty="0">
                <a:solidFill>
                  <a:schemeClr val="tx1"/>
                </a:solidFill>
              </a:rPr>
              <a:t>ETSI Security </a:t>
            </a:r>
            <a:r>
              <a:rPr lang="en-US" altLang="en-US" sz="2400" dirty="0" smtClean="0">
                <a:solidFill>
                  <a:schemeClr val="tx1"/>
                </a:solidFill>
              </a:rPr>
              <a:t>Week (</a:t>
            </a:r>
            <a:r>
              <a:rPr lang="en-US" altLang="en-US" sz="2400" dirty="0">
                <a:solidFill>
                  <a:schemeClr val="tx1"/>
                </a:solidFill>
              </a:rPr>
              <a:t>12-16 </a:t>
            </a:r>
            <a:r>
              <a:rPr lang="en-US" altLang="en-US" sz="2400" dirty="0" smtClean="0">
                <a:solidFill>
                  <a:schemeClr val="tx1"/>
                </a:solidFill>
              </a:rPr>
              <a:t>June 2017) </a:t>
            </a:r>
            <a:r>
              <a:rPr lang="en-GB" sz="2400" dirty="0">
                <a:hlinkClick r:id="rId3"/>
              </a:rPr>
              <a:t>www.etsi.org/securityweek</a:t>
            </a:r>
            <a:endParaRPr lang="en-US" altLang="en-US" sz="2400" dirty="0"/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Workshop 1: Making standards in support of cybersecurity legislation</a:t>
            </a: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Workshop 2: </a:t>
            </a:r>
            <a:r>
              <a:rPr lang="en-US" altLang="en-US" sz="2000" dirty="0" err="1">
                <a:solidFill>
                  <a:schemeClr val="tx1"/>
                </a:solidFill>
              </a:rPr>
              <a:t>eIDAS</a:t>
            </a:r>
            <a:r>
              <a:rPr lang="en-US" altLang="en-US" sz="2000" dirty="0">
                <a:solidFill>
                  <a:schemeClr val="tx1"/>
                </a:solidFill>
              </a:rPr>
              <a:t> one year after entry in application</a:t>
            </a: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Workshop 3: Registered </a:t>
            </a:r>
            <a:r>
              <a:rPr lang="en-US" altLang="en-US" sz="2000" dirty="0" err="1">
                <a:solidFill>
                  <a:schemeClr val="tx1"/>
                </a:solidFill>
              </a:rPr>
              <a:t>eDelivery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Workshop 4: NFV security (+ NFV tutorial day before)</a:t>
            </a: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Workshop 5: 5G security</a:t>
            </a: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Workshop 6: 5G-ENSURE Project</a:t>
            </a:r>
          </a:p>
          <a:p>
            <a:r>
              <a:rPr lang="en-US" altLang="en-US" sz="2400" dirty="0" smtClean="0">
                <a:solidFill>
                  <a:schemeClr val="tx1"/>
                </a:solidFill>
              </a:rPr>
              <a:t>Quantum-Safe Cryptography </a:t>
            </a:r>
            <a:r>
              <a:rPr lang="en-US" altLang="en-US" sz="2400" dirty="0">
                <a:solidFill>
                  <a:schemeClr val="tx1"/>
                </a:solidFill>
              </a:rPr>
              <a:t>workshop #5</a:t>
            </a:r>
          </a:p>
          <a:p>
            <a:pPr lvl="1"/>
            <a:r>
              <a:rPr lang="en-US" altLang="en-US" sz="2000" dirty="0">
                <a:solidFill>
                  <a:schemeClr val="tx1"/>
                </a:solidFill>
              </a:rPr>
              <a:t>13-15 September 2017, London, hosted by UK Quantum Hub</a:t>
            </a:r>
          </a:p>
          <a:p>
            <a:endParaRPr lang="en-GB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78197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4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CEN &amp; CENELEC cybersecurity 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435975" cy="4465637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CEN – CENELEC Cybersecurity challenge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Industry – CEN – CENELEC partnership for functional safety standards is long established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Industry stakeholder current expectations on CEN-CENELEC for functional safety and security standards for now digitized processes and systems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European policy goals support industry cybersecurity needs through quality, interoperable products and solutions (based on standards)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82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CEN &amp; CENELEC </a:t>
            </a:r>
            <a:r>
              <a:rPr lang="en-US" sz="2800" dirty="0" smtClean="0"/>
              <a:t>cybersecurity </a:t>
            </a:r>
            <a:r>
              <a:rPr lang="en-US" sz="2800" dirty="0"/>
              <a:t>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435975" cy="4465637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Recent Cybersecurity Developments in Europe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chemeClr val="tx1"/>
                </a:solidFill>
              </a:rPr>
              <a:t>CEN – CENELEC Cybersecurity Focus Group created to identify priority standardization needs</a:t>
            </a:r>
            <a:endParaRPr lang="en-GB" sz="2000" b="1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chemeClr val="tx1"/>
                </a:solidFill>
              </a:rPr>
              <a:t>CEN </a:t>
            </a:r>
            <a:r>
              <a:rPr lang="en-GB" sz="2000" dirty="0">
                <a:solidFill>
                  <a:schemeClr val="tx1"/>
                </a:solidFill>
              </a:rPr>
              <a:t>– CENELEC </a:t>
            </a:r>
            <a:r>
              <a:rPr lang="en-GB" sz="2000" dirty="0" smtClean="0">
                <a:solidFill>
                  <a:schemeClr val="tx1"/>
                </a:solidFill>
              </a:rPr>
              <a:t>response to </a:t>
            </a:r>
            <a:r>
              <a:rPr lang="en-GB" sz="2000" dirty="0">
                <a:solidFill>
                  <a:schemeClr val="tx1"/>
                </a:solidFill>
              </a:rPr>
              <a:t>EC/EFTA M/530 ‘Privacy and personal data protection management in the design and development and in the production and service provision processes of security technologies’.</a:t>
            </a:r>
            <a:endParaRPr lang="en-GB" sz="2000" b="1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chemeClr val="tx1"/>
                </a:solidFill>
              </a:rPr>
              <a:t>Draft </a:t>
            </a:r>
            <a:r>
              <a:rPr lang="en-GB" sz="2000" dirty="0">
                <a:solidFill>
                  <a:schemeClr val="tx1"/>
                </a:solidFill>
              </a:rPr>
              <a:t>IMCO Committee report on European Standards and implementation of Regulation 1025/2012:</a:t>
            </a:r>
            <a:endParaRPr lang="en-GB" sz="2000" b="1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chemeClr val="tx1"/>
                </a:solidFill>
              </a:rPr>
              <a:t>Supports EC proposal for trusted IoT label and certification system </a:t>
            </a:r>
            <a:endParaRPr lang="en-GB" sz="2000" b="1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GB" sz="2000" dirty="0" smtClean="0">
                <a:solidFill>
                  <a:schemeClr val="tx1"/>
                </a:solidFill>
              </a:rPr>
              <a:t>Cybersecurity Public </a:t>
            </a:r>
            <a:r>
              <a:rPr lang="en-GB" sz="2000" dirty="0">
                <a:solidFill>
                  <a:schemeClr val="tx1"/>
                </a:solidFill>
              </a:rPr>
              <a:t>Private Partnership </a:t>
            </a:r>
            <a:r>
              <a:rPr lang="en-GB" sz="2000" dirty="0" smtClean="0">
                <a:solidFill>
                  <a:schemeClr val="tx1"/>
                </a:solidFill>
              </a:rPr>
              <a:t>(</a:t>
            </a:r>
            <a:r>
              <a:rPr lang="en-GB" sz="2000" dirty="0" err="1">
                <a:solidFill>
                  <a:schemeClr val="tx1"/>
                </a:solidFill>
              </a:rPr>
              <a:t>cPPP</a:t>
            </a:r>
            <a:r>
              <a:rPr lang="en-GB" sz="2000" dirty="0" smtClean="0">
                <a:solidFill>
                  <a:schemeClr val="tx1"/>
                </a:solidFill>
              </a:rPr>
              <a:t>)  created - European </a:t>
            </a:r>
            <a:r>
              <a:rPr lang="en-GB" sz="2000" dirty="0">
                <a:solidFill>
                  <a:schemeClr val="tx1"/>
                </a:solidFill>
              </a:rPr>
              <a:t>Cyber Security Organization (ECSO</a:t>
            </a:r>
            <a:r>
              <a:rPr lang="en-GB" sz="2000" dirty="0" smtClean="0">
                <a:solidFill>
                  <a:schemeClr val="tx1"/>
                </a:solidFill>
              </a:rPr>
              <a:t>) giving input </a:t>
            </a:r>
            <a:r>
              <a:rPr lang="en-GB" sz="2000" dirty="0">
                <a:solidFill>
                  <a:schemeClr val="tx1"/>
                </a:solidFill>
              </a:rPr>
              <a:t>to </a:t>
            </a:r>
            <a:r>
              <a:rPr lang="en-GB" sz="2000" dirty="0" smtClean="0">
                <a:solidFill>
                  <a:schemeClr val="tx1"/>
                </a:solidFill>
              </a:rPr>
              <a:t>European </a:t>
            </a:r>
            <a:r>
              <a:rPr lang="en-GB" sz="2000" dirty="0">
                <a:solidFill>
                  <a:schemeClr val="tx1"/>
                </a:solidFill>
              </a:rPr>
              <a:t>certification framework for cybersecurity </a:t>
            </a:r>
            <a:r>
              <a:rPr lang="en-GB" sz="2000" dirty="0" smtClean="0">
                <a:solidFill>
                  <a:schemeClr val="tx1"/>
                </a:solidFill>
              </a:rPr>
              <a:t>certificate and labelling </a:t>
            </a:r>
            <a:endParaRPr lang="en-GB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733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CEN &amp; CENELEC </a:t>
            </a:r>
            <a:r>
              <a:rPr lang="en-US" sz="2800" dirty="0" smtClean="0"/>
              <a:t>cybersecurity </a:t>
            </a:r>
            <a:r>
              <a:rPr lang="en-US" sz="2800" dirty="0"/>
              <a:t>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975" cy="4465637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2400" b="1" dirty="0">
                <a:solidFill>
                  <a:schemeClr val="tx1"/>
                </a:solidFill>
              </a:rPr>
              <a:t>CEN - CENELEC </a:t>
            </a:r>
            <a:r>
              <a:rPr lang="en-GB" sz="2400" b="1" dirty="0" smtClean="0">
                <a:solidFill>
                  <a:schemeClr val="tx1"/>
                </a:solidFill>
              </a:rPr>
              <a:t>Cybersecurity response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Address strategic </a:t>
            </a:r>
            <a:r>
              <a:rPr lang="en-GB" sz="2400" dirty="0">
                <a:solidFill>
                  <a:schemeClr val="tx1"/>
                </a:solidFill>
              </a:rPr>
              <a:t>opportunities and </a:t>
            </a:r>
            <a:r>
              <a:rPr lang="en-GB" sz="2400" dirty="0" smtClean="0">
                <a:solidFill>
                  <a:schemeClr val="tx1"/>
                </a:solidFill>
              </a:rPr>
              <a:t>challenges for the digital economy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Technical </a:t>
            </a:r>
            <a:r>
              <a:rPr lang="en-GB" sz="2400" dirty="0">
                <a:solidFill>
                  <a:schemeClr val="tx1"/>
                </a:solidFill>
              </a:rPr>
              <a:t>and policy-related </a:t>
            </a: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To be leading organizations supporting </a:t>
            </a:r>
            <a:r>
              <a:rPr lang="en-GB" sz="2400" dirty="0">
                <a:solidFill>
                  <a:schemeClr val="tx1"/>
                </a:solidFill>
              </a:rPr>
              <a:t>European industry </a:t>
            </a:r>
            <a:r>
              <a:rPr lang="en-GB" sz="2400" dirty="0" smtClean="0">
                <a:solidFill>
                  <a:schemeClr val="tx1"/>
                </a:solidFill>
              </a:rPr>
              <a:t>and the point of reference for standardization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400" dirty="0" smtClean="0">
                <a:solidFill>
                  <a:schemeClr val="tx1"/>
                </a:solidFill>
              </a:rPr>
              <a:t>Provide reliable &amp; credible </a:t>
            </a:r>
            <a:r>
              <a:rPr lang="en-GB" sz="2400" dirty="0">
                <a:solidFill>
                  <a:schemeClr val="tx1"/>
                </a:solidFill>
              </a:rPr>
              <a:t>standardization support tools and products for functional safety, cyber- and data-security.</a:t>
            </a:r>
            <a:endParaRPr lang="en-GB" sz="24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39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CEN &amp; CENELEC cybersecurity 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219256" cy="482453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</a:rPr>
              <a:t>CEN – CENELEC Cybersecurity Focus Group (CSCG )</a:t>
            </a:r>
            <a:endParaRPr lang="en-GB" sz="2400" b="1" dirty="0">
              <a:solidFill>
                <a:schemeClr val="tx1"/>
              </a:solidFill>
              <a:latin typeface="+mj-lt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Created 2016 to identify industry priority needs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for cybersecurity and data protection. </a:t>
            </a:r>
            <a:endParaRPr lang="en-GB" sz="2400" dirty="0">
              <a:solidFill>
                <a:schemeClr val="tx1"/>
              </a:solidFill>
              <a:latin typeface="+mj-lt"/>
            </a:endParaRPr>
          </a:p>
          <a:p>
            <a:r>
              <a:rPr lang="en-GB" sz="2400" dirty="0" smtClean="0">
                <a:solidFill>
                  <a:schemeClr val="tx1"/>
                </a:solidFill>
                <a:latin typeface="+mj-lt"/>
              </a:rPr>
              <a:t>Developing standardization roadmap for cybersecurity for 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trustworthy ICT products, systems and services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Recommendations for adoptions of ISO/IEC ‘security techniques’ standards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+mj-lt"/>
              </a:rPr>
              <a:t>Joint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event with ENISA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September 2017 ‘Cybersecurity standardization for privacy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and data protection for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Internet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of </a:t>
            </a:r>
            <a:r>
              <a:rPr lang="en-US" sz="2400" dirty="0" smtClean="0">
                <a:solidFill>
                  <a:schemeClr val="tx1"/>
                </a:solidFill>
                <a:latin typeface="+mj-lt"/>
              </a:rPr>
              <a:t>Everything’ - addressing 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connected devices, smart vehicles and smart energy grids.</a:t>
            </a:r>
            <a:endParaRPr lang="en-GB" sz="2400" dirty="0" smtClean="0">
              <a:solidFill>
                <a:schemeClr val="tx1"/>
              </a:solidFill>
              <a:latin typeface="+mj-lt"/>
            </a:endParaRPr>
          </a:p>
          <a:p>
            <a:pPr marL="685800" lvl="1" indent="-228600" eaLnBrk="1" fontAlgn="auto" hangingPunct="1">
              <a:spcBef>
                <a:spcPts val="0"/>
              </a:spcBef>
              <a:buClrTx/>
              <a:buFontTx/>
              <a:buChar char="-"/>
            </a:pPr>
            <a:endParaRPr lang="en-GB" sz="19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685800" lvl="1" indent="-228600" eaLnBrk="1" fontAlgn="auto" hangingPunct="1">
              <a:spcBef>
                <a:spcPts val="0"/>
              </a:spcBef>
              <a:buClrTx/>
              <a:buFontTx/>
              <a:buChar char="-"/>
            </a:pPr>
            <a:endParaRPr lang="en-US" sz="1900" dirty="0">
              <a:solidFill>
                <a:prstClr val="black"/>
              </a:solidFill>
              <a:latin typeface="Calibri" panose="020F0502020204030204"/>
              <a:sym typeface="Wingdings"/>
            </a:endParaRPr>
          </a:p>
          <a:p>
            <a:pPr marL="685800" lvl="1" indent="-228600" eaLnBrk="1" fontAlgn="auto" hangingPunct="1">
              <a:spcBef>
                <a:spcPts val="0"/>
              </a:spcBef>
              <a:buClrTx/>
              <a:buFontTx/>
              <a:buChar char="-"/>
            </a:pPr>
            <a:endParaRPr lang="en-US" sz="2000" dirty="0">
              <a:solidFill>
                <a:prstClr val="black"/>
              </a:solidFill>
              <a:latin typeface="Calibri" panose="020F0502020204030204"/>
              <a:ea typeface="+mn-ea"/>
              <a:cs typeface="+mn-cs"/>
              <a:sym typeface="Wingdings"/>
            </a:endParaRPr>
          </a:p>
          <a:p>
            <a:pPr marL="685800" lvl="1" indent="-228600" eaLnBrk="1" fontAlgn="auto" hangingPunct="1">
              <a:spcBef>
                <a:spcPts val="0"/>
              </a:spcBef>
              <a:buClrTx/>
              <a:buFontTx/>
              <a:buChar char="-"/>
            </a:pPr>
            <a:endParaRPr lang="en-US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54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CEN &amp; CENELEC c</a:t>
            </a:r>
            <a:r>
              <a:rPr lang="en-US" sz="2800" dirty="0" smtClean="0"/>
              <a:t>ybersecurity </a:t>
            </a:r>
            <a:r>
              <a:rPr lang="en-US" sz="2800" dirty="0"/>
              <a:t>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5"/>
            <a:ext cx="8435975" cy="453692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200" b="1" dirty="0" smtClean="0">
                <a:solidFill>
                  <a:schemeClr val="tx1"/>
                </a:solidFill>
              </a:rPr>
              <a:t>Workshop ‘Functional </a:t>
            </a:r>
            <a:r>
              <a:rPr lang="en-GB" sz="2200" b="1" dirty="0">
                <a:solidFill>
                  <a:schemeClr val="tx1"/>
                </a:solidFill>
              </a:rPr>
              <a:t>safety &amp; </a:t>
            </a:r>
            <a:r>
              <a:rPr lang="en-GB" sz="2200" b="1" dirty="0" smtClean="0">
                <a:solidFill>
                  <a:schemeClr val="tx1"/>
                </a:solidFill>
              </a:rPr>
              <a:t>Cybersecurity’ </a:t>
            </a:r>
            <a:r>
              <a:rPr lang="en-GB" sz="2200" b="1" dirty="0">
                <a:solidFill>
                  <a:schemeClr val="tx1"/>
                </a:solidFill>
              </a:rPr>
              <a:t>16 March 2017</a:t>
            </a:r>
          </a:p>
          <a:p>
            <a:pPr>
              <a:spcBef>
                <a:spcPts val="0"/>
              </a:spcBef>
            </a:pPr>
            <a:r>
              <a:rPr lang="en-GB" sz="2200" dirty="0" smtClean="0">
                <a:solidFill>
                  <a:schemeClr val="tx1"/>
                </a:solidFill>
              </a:rPr>
              <a:t>Engage </a:t>
            </a:r>
            <a:r>
              <a:rPr lang="en-GB" sz="2200" dirty="0">
                <a:solidFill>
                  <a:schemeClr val="tx1"/>
                </a:solidFill>
              </a:rPr>
              <a:t>key European industry sectors directly </a:t>
            </a:r>
            <a:r>
              <a:rPr lang="en-GB" sz="2200" dirty="0" smtClean="0">
                <a:solidFill>
                  <a:schemeClr val="tx1"/>
                </a:solidFill>
              </a:rPr>
              <a:t>– identify needs, challenges  key issues </a:t>
            </a:r>
            <a:endParaRPr lang="en-GB" sz="2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GB" sz="22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200" dirty="0">
                <a:solidFill>
                  <a:schemeClr val="tx1"/>
                </a:solidFill>
              </a:rPr>
              <a:t>Understand industry’s needs to ensure the continuity of their operations through prevention, protection and response measures from the organization, process and technology levels. </a:t>
            </a:r>
            <a:br>
              <a:rPr lang="en-GB" sz="2200" dirty="0">
                <a:solidFill>
                  <a:schemeClr val="tx1"/>
                </a:solidFill>
              </a:rPr>
            </a:br>
            <a:endParaRPr lang="en-GB" sz="22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200" dirty="0" smtClean="0">
                <a:solidFill>
                  <a:schemeClr val="tx1"/>
                </a:solidFill>
              </a:rPr>
              <a:t>Define standardization </a:t>
            </a:r>
            <a:r>
              <a:rPr lang="en-GB" sz="2200" dirty="0">
                <a:solidFill>
                  <a:schemeClr val="tx1"/>
                </a:solidFill>
              </a:rPr>
              <a:t>needs of advanced manufacturing and smart energy </a:t>
            </a:r>
            <a:r>
              <a:rPr lang="en-GB" sz="2200" dirty="0" smtClean="0">
                <a:solidFill>
                  <a:schemeClr val="tx1"/>
                </a:solidFill>
              </a:rPr>
              <a:t>for protection </a:t>
            </a:r>
            <a:r>
              <a:rPr lang="en-GB" sz="2200" dirty="0">
                <a:solidFill>
                  <a:schemeClr val="tx1"/>
                </a:solidFill>
              </a:rPr>
              <a:t>of sensitive processes, systems, information </a:t>
            </a:r>
          </a:p>
          <a:p>
            <a:pPr marL="0" indent="0">
              <a:spcBef>
                <a:spcPts val="0"/>
              </a:spcBef>
              <a:buNone/>
            </a:pPr>
            <a:endParaRPr lang="en-GB" sz="2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200" dirty="0" smtClean="0">
                <a:solidFill>
                  <a:schemeClr val="tx1"/>
                </a:solidFill>
              </a:rPr>
              <a:t>Outputs </a:t>
            </a:r>
            <a:r>
              <a:rPr lang="en-GB" sz="2200" dirty="0">
                <a:solidFill>
                  <a:schemeClr val="tx1"/>
                </a:solidFill>
              </a:rPr>
              <a:t>will shape </a:t>
            </a:r>
            <a:r>
              <a:rPr lang="en-GB" sz="2200" dirty="0" smtClean="0">
                <a:solidFill>
                  <a:schemeClr val="tx1"/>
                </a:solidFill>
              </a:rPr>
              <a:t>CEN-CENELEC Standardization Roadmap </a:t>
            </a:r>
            <a:r>
              <a:rPr lang="en-GB" sz="2200" dirty="0">
                <a:solidFill>
                  <a:schemeClr val="tx1"/>
                </a:solidFill>
              </a:rPr>
              <a:t>for </a:t>
            </a:r>
            <a:r>
              <a:rPr lang="en-GB" sz="2200" dirty="0" smtClean="0">
                <a:solidFill>
                  <a:schemeClr val="tx1"/>
                </a:solidFill>
              </a:rPr>
              <a:t>Cybersecurity </a:t>
            </a:r>
            <a:r>
              <a:rPr lang="en-GB" sz="2200" dirty="0">
                <a:solidFill>
                  <a:schemeClr val="tx1"/>
                </a:solidFill>
              </a:rPr>
              <a:t>for </a:t>
            </a:r>
            <a:r>
              <a:rPr lang="en-GB" sz="2200" dirty="0" smtClean="0">
                <a:solidFill>
                  <a:schemeClr val="tx1"/>
                </a:solidFill>
              </a:rPr>
              <a:t>Advanced </a:t>
            </a:r>
            <a:r>
              <a:rPr lang="en-GB" sz="2200" dirty="0">
                <a:solidFill>
                  <a:schemeClr val="tx1"/>
                </a:solidFill>
              </a:rPr>
              <a:t>Manufacturing and Smart Energy sectors.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05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CEN &amp; CENELEC </a:t>
            </a:r>
            <a:r>
              <a:rPr lang="en-US" sz="2800" dirty="0" smtClean="0"/>
              <a:t>cybersecurity </a:t>
            </a:r>
            <a:r>
              <a:rPr lang="en-US" sz="2800" dirty="0"/>
              <a:t>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975" cy="4465637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European Cyber Security Organisation (ECSO) 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GB" sz="2000" dirty="0" smtClean="0">
                <a:solidFill>
                  <a:schemeClr val="tx1"/>
                </a:solidFill>
              </a:rPr>
              <a:t>Created by EC as private component of Public Private Partnership for Cybersecurity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GB" sz="2000" dirty="0" smtClean="0">
                <a:solidFill>
                  <a:schemeClr val="tx1"/>
                </a:solidFill>
              </a:rPr>
              <a:t>Imperative initiative aligns with existing policy frame and key organizations including ESOs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sz="2000" dirty="0">
                <a:solidFill>
                  <a:schemeClr val="tx1"/>
                </a:solidFill>
              </a:rPr>
              <a:t>CEN-CENELEC will participate in ECSO WG1 ‘Standardization, Certification, Labelling, and Supply Chain Management activities, </a:t>
            </a:r>
            <a:r>
              <a:rPr lang="en-US" sz="2000" dirty="0" smtClean="0">
                <a:solidFill>
                  <a:schemeClr val="tx1"/>
                </a:solidFill>
              </a:rPr>
              <a:t>contribute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smtClean="0">
                <a:solidFill>
                  <a:schemeClr val="tx1"/>
                </a:solidFill>
              </a:rPr>
              <a:t>EC </a:t>
            </a:r>
            <a:r>
              <a:rPr lang="en-US" sz="2000" dirty="0">
                <a:solidFill>
                  <a:schemeClr val="tx1"/>
                </a:solidFill>
              </a:rPr>
              <a:t>roadmap for certification and labelling of cybersecurity products.</a:t>
            </a:r>
            <a:endParaRPr lang="en-GB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GB" sz="2000" dirty="0" smtClean="0">
                <a:solidFill>
                  <a:schemeClr val="tx1"/>
                </a:solidFill>
              </a:rPr>
              <a:t>CEN-CENELEC </a:t>
            </a:r>
            <a:r>
              <a:rPr lang="en-GB" sz="2000" dirty="0">
                <a:solidFill>
                  <a:schemeClr val="tx1"/>
                </a:solidFill>
              </a:rPr>
              <a:t>&amp; ECSO </a:t>
            </a:r>
            <a:r>
              <a:rPr lang="en-US" sz="2000" dirty="0" smtClean="0">
                <a:solidFill>
                  <a:schemeClr val="tx1"/>
                </a:solidFill>
              </a:rPr>
              <a:t>agreed basis </a:t>
            </a:r>
            <a:r>
              <a:rPr lang="en-US" sz="2000" dirty="0">
                <a:solidFill>
                  <a:schemeClr val="tx1"/>
                </a:solidFill>
              </a:rPr>
              <a:t>for </a:t>
            </a:r>
            <a:r>
              <a:rPr lang="en-US" sz="2000" dirty="0" smtClean="0">
                <a:solidFill>
                  <a:schemeClr val="tx1"/>
                </a:solidFill>
              </a:rPr>
              <a:t>cooperation </a:t>
            </a:r>
            <a:r>
              <a:rPr lang="en-US" sz="2000" dirty="0">
                <a:solidFill>
                  <a:schemeClr val="tx1"/>
                </a:solidFill>
              </a:rPr>
              <a:t>and will sign </a:t>
            </a:r>
            <a:r>
              <a:rPr lang="en-US" sz="2000" dirty="0" smtClean="0">
                <a:solidFill>
                  <a:schemeClr val="tx1"/>
                </a:solidFill>
              </a:rPr>
              <a:t>Memorandum </a:t>
            </a:r>
            <a:r>
              <a:rPr lang="en-US" sz="2000" dirty="0">
                <a:solidFill>
                  <a:schemeClr val="tx1"/>
                </a:solidFill>
              </a:rPr>
              <a:t>of </a:t>
            </a:r>
            <a:r>
              <a:rPr lang="en-US" sz="2000" dirty="0" smtClean="0">
                <a:solidFill>
                  <a:schemeClr val="tx1"/>
                </a:solidFill>
              </a:rPr>
              <a:t>Understanding.</a:t>
            </a:r>
            <a:endParaRPr lang="en-GB" sz="20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ECSO </a:t>
            </a:r>
            <a:r>
              <a:rPr lang="en-US" sz="2000" dirty="0">
                <a:solidFill>
                  <a:schemeClr val="tx1"/>
                </a:solidFill>
              </a:rPr>
              <a:t>to participate to the CEN-CENELEC Stakeholder Engagement Workshop Functional safety &amp; Cybersecurity on 16 March 2017.</a:t>
            </a:r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  <a:endParaRPr lang="en-GB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278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CEN &amp; CENELEC </a:t>
            </a:r>
            <a:r>
              <a:rPr lang="en-US" sz="2800" dirty="0" smtClean="0"/>
              <a:t>cybersecurity </a:t>
            </a:r>
            <a:r>
              <a:rPr lang="en-US" sz="2800" dirty="0"/>
              <a:t>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975" cy="4465637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Horizon 2020 Protection And Security Advisory Group (</a:t>
            </a:r>
            <a:r>
              <a:rPr lang="en-GB" sz="2000" b="1" dirty="0">
                <a:solidFill>
                  <a:schemeClr val="tx1"/>
                </a:solidFill>
              </a:rPr>
              <a:t>PASAG)</a:t>
            </a:r>
          </a:p>
          <a:p>
            <a:pPr lvl="0"/>
            <a:r>
              <a:rPr lang="en-GB" sz="2000" dirty="0">
                <a:solidFill>
                  <a:schemeClr val="tx1"/>
                </a:solidFill>
              </a:rPr>
              <a:t>PASAG mission is to strengthen the European security research framework 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0"/>
            <a:r>
              <a:rPr lang="en-GB" sz="2000" dirty="0" smtClean="0">
                <a:solidFill>
                  <a:schemeClr val="tx1"/>
                </a:solidFill>
              </a:rPr>
              <a:t>PASAG </a:t>
            </a:r>
            <a:r>
              <a:rPr lang="en-GB" sz="2000" dirty="0">
                <a:solidFill>
                  <a:schemeClr val="tx1"/>
                </a:solidFill>
              </a:rPr>
              <a:t>provides input on strategic priorities, in view of the Horizon 2020 (the European Research Framework) 2018-2020 work </a:t>
            </a:r>
            <a:r>
              <a:rPr lang="en-GB" sz="2000" dirty="0" smtClean="0">
                <a:solidFill>
                  <a:schemeClr val="tx1"/>
                </a:solidFill>
              </a:rPr>
              <a:t>programme</a:t>
            </a:r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CEN </a:t>
            </a:r>
            <a:r>
              <a:rPr lang="en-GB" sz="2000" dirty="0">
                <a:solidFill>
                  <a:schemeClr val="tx1"/>
                </a:solidFill>
              </a:rPr>
              <a:t>and CENELEC are participating in </a:t>
            </a:r>
            <a:r>
              <a:rPr lang="en-GB" sz="2000" dirty="0" smtClean="0">
                <a:solidFill>
                  <a:schemeClr val="tx1"/>
                </a:solidFill>
              </a:rPr>
              <a:t>PASAG</a:t>
            </a:r>
            <a:endParaRPr lang="en-GB" sz="2000" dirty="0">
              <a:solidFill>
                <a:schemeClr val="tx1"/>
              </a:solidFill>
            </a:endParaRPr>
          </a:p>
          <a:p>
            <a:pPr lvl="0"/>
            <a:r>
              <a:rPr lang="en-GB" sz="2000" dirty="0" smtClean="0">
                <a:solidFill>
                  <a:schemeClr val="tx1"/>
                </a:solidFill>
              </a:rPr>
              <a:t>PASAG proposes </a:t>
            </a:r>
            <a:r>
              <a:rPr lang="en-GB" sz="2000" dirty="0">
                <a:solidFill>
                  <a:schemeClr val="tx1"/>
                </a:solidFill>
              </a:rPr>
              <a:t>‘visions’ for 5 priorities </a:t>
            </a:r>
            <a:r>
              <a:rPr lang="en-GB" sz="2000" dirty="0" smtClean="0">
                <a:solidFill>
                  <a:schemeClr val="tx1"/>
                </a:solidFill>
              </a:rPr>
              <a:t>for </a:t>
            </a:r>
            <a:r>
              <a:rPr lang="en-GB" sz="2000" dirty="0">
                <a:solidFill>
                  <a:schemeClr val="tx1"/>
                </a:solidFill>
              </a:rPr>
              <a:t>proposals and research projects  </a:t>
            </a:r>
            <a:endParaRPr lang="en-GB" sz="2000" dirty="0" smtClean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chemeClr val="tx1"/>
                </a:solidFill>
              </a:rPr>
              <a:t>Borders </a:t>
            </a:r>
            <a:r>
              <a:rPr lang="en-GB" sz="1800" dirty="0">
                <a:solidFill>
                  <a:schemeClr val="tx1"/>
                </a:solidFill>
              </a:rPr>
              <a:t>and external security                     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chemeClr val="tx1"/>
                </a:solidFill>
              </a:rPr>
              <a:t>Fighting crime and terrorism                       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chemeClr val="tx1"/>
                </a:solidFill>
              </a:rPr>
              <a:t>Secure and resilient societies                      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chemeClr val="tx1"/>
                </a:solidFill>
              </a:rPr>
              <a:t>Cybersecurity and privacy  technologies    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schemeClr val="tx1"/>
                </a:solidFill>
              </a:rPr>
              <a:t>Promoting a competitive security industry    </a:t>
            </a:r>
          </a:p>
          <a:p>
            <a:pPr lvl="0"/>
            <a:r>
              <a:rPr lang="en-GB" sz="2000" dirty="0" smtClean="0">
                <a:solidFill>
                  <a:schemeClr val="tx1"/>
                </a:solidFill>
              </a:rPr>
              <a:t>Specific </a:t>
            </a:r>
            <a:r>
              <a:rPr lang="en-GB" sz="2000" dirty="0">
                <a:solidFill>
                  <a:schemeClr val="tx1"/>
                </a:solidFill>
              </a:rPr>
              <a:t>US innovation and research initiatives </a:t>
            </a:r>
            <a:r>
              <a:rPr lang="en-GB" sz="2000" dirty="0" smtClean="0">
                <a:solidFill>
                  <a:schemeClr val="tx1"/>
                </a:solidFill>
              </a:rPr>
              <a:t>taken </a:t>
            </a:r>
            <a:r>
              <a:rPr lang="en-GB" sz="2000" dirty="0">
                <a:solidFill>
                  <a:schemeClr val="tx1"/>
                </a:solidFill>
              </a:rPr>
              <a:t>into consideration (e.g. US Defence Advanced Research Projects Agency (DARPA) challenges </a:t>
            </a:r>
            <a:r>
              <a:rPr lang="en-GB" sz="2000" u="sng" dirty="0">
                <a:hlinkClick r:id="rId2"/>
              </a:rPr>
              <a:t>http://www.darpa.mil/</a:t>
            </a:r>
            <a:r>
              <a:rPr lang="en-GB" sz="2000" dirty="0"/>
              <a:t> ). </a:t>
            </a:r>
          </a:p>
          <a:p>
            <a:pPr marL="0" indent="0">
              <a:buNone/>
            </a:pPr>
            <a:endParaRPr lang="en-GB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419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CEN &amp; CENELEC </a:t>
            </a:r>
            <a:r>
              <a:rPr lang="en-US" sz="2800" dirty="0" smtClean="0"/>
              <a:t>cybersecurity </a:t>
            </a:r>
            <a:r>
              <a:rPr lang="en-US" sz="2800" dirty="0"/>
              <a:t>initiatives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35975" cy="4465637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>
                <a:solidFill>
                  <a:schemeClr val="tx1"/>
                </a:solidFill>
              </a:rPr>
              <a:t>Proposals for cooperation</a:t>
            </a:r>
          </a:p>
          <a:p>
            <a:pPr lvl="0"/>
            <a:r>
              <a:rPr lang="en-GB" sz="2400" dirty="0" smtClean="0">
                <a:solidFill>
                  <a:schemeClr val="tx1"/>
                </a:solidFill>
              </a:rPr>
              <a:t>Establish </a:t>
            </a:r>
            <a:r>
              <a:rPr lang="en-GB" sz="2400" dirty="0">
                <a:solidFill>
                  <a:schemeClr val="tx1"/>
                </a:solidFill>
              </a:rPr>
              <a:t>link with the CSCG (or future TC Cybersecurity) regarding </a:t>
            </a:r>
            <a:r>
              <a:rPr lang="en-GB" sz="2400" dirty="0" smtClean="0">
                <a:solidFill>
                  <a:schemeClr val="tx1"/>
                </a:solidFill>
              </a:rPr>
              <a:t>common issues and standardization needs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 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Invite US representatives to participate in the CEN – CENELEC workshop on functional safety and cybersecurity on 16 March 2017 and the CSCG – ENISA event in September 2017.</a:t>
            </a:r>
            <a:endParaRPr lang="en-GB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 </a:t>
            </a:r>
            <a:endParaRPr lang="en-GB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Establish a mechanism for regular exchanges of information and updates on European/US initiatives for cybersecurity</a:t>
            </a:r>
            <a:r>
              <a:rPr lang="en-US" sz="2400" dirty="0"/>
              <a:t>.</a:t>
            </a:r>
            <a:endParaRPr lang="en-GB" sz="2400" dirty="0"/>
          </a:p>
          <a:p>
            <a:pPr marL="0" indent="0">
              <a:buNone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0C78D-AE5E-433F-ADF0-C5B27CAB4ADD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439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A982F0-6FA1-46EC-9784-1B7228C0DF4E}"/>
</file>

<file path=customXml/itemProps2.xml><?xml version="1.0" encoding="utf-8"?>
<ds:datastoreItem xmlns:ds="http://schemas.openxmlformats.org/officeDocument/2006/customXml" ds:itemID="{720EAE85-B69C-433B-BE32-E0EAF76557DA}"/>
</file>

<file path=customXml/itemProps3.xml><?xml version="1.0" encoding="utf-8"?>
<ds:datastoreItem xmlns:ds="http://schemas.openxmlformats.org/officeDocument/2006/customXml" ds:itemID="{14CED597-4B82-443A-BB16-E357134CD205}"/>
</file>

<file path=customXml/itemProps4.xml><?xml version="1.0" encoding="utf-8"?>
<ds:datastoreItem xmlns:ds="http://schemas.openxmlformats.org/officeDocument/2006/customXml" ds:itemID="{6C3B2FC9-73E8-4E54-9C84-A4FD76B84A54}"/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844</Words>
  <Application>Microsoft Office PowerPoint</Application>
  <PresentationFormat>On-screen Show (4:3)</PresentationFormat>
  <Paragraphs>126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CYBERSECURITY</vt:lpstr>
      <vt:lpstr>CEN &amp; CENELEC cybersecurity initiatives</vt:lpstr>
      <vt:lpstr>CEN &amp; CENELEC cybersecurity initiatives</vt:lpstr>
      <vt:lpstr>CEN &amp; CENELEC cybersecurity initiatives</vt:lpstr>
      <vt:lpstr>CEN &amp; CENELEC cybersecurity initiatives</vt:lpstr>
      <vt:lpstr>CEN &amp; CENELEC cybersecurity initiatives</vt:lpstr>
      <vt:lpstr>CEN &amp; CENELEC cybersecurity initiatives</vt:lpstr>
      <vt:lpstr>CEN &amp; CENELEC cybersecurity initiatives</vt:lpstr>
      <vt:lpstr>CEN &amp; CENELEC cybersecurity initiatives</vt:lpstr>
      <vt:lpstr>ETSI Cybersecurity initiatives</vt:lpstr>
      <vt:lpstr>ETSI Cybersecurity initiatives</vt:lpstr>
      <vt:lpstr>ETSI Cybersecurity initiatives</vt:lpstr>
      <vt:lpstr>ETSI Cybersecurity initiatives</vt:lpstr>
      <vt:lpstr>ETSI Cybersecurity initiatives</vt:lpstr>
      <vt:lpstr>ETSI Cybersecurity initiatives</vt:lpstr>
      <vt:lpstr>ETSI Cybersecurity initiatives</vt:lpstr>
      <vt:lpstr>THANK YOU!</vt:lpstr>
    </vt:vector>
  </TitlesOfParts>
  <Company>CENCENELEC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Van Vlierden</dc:creator>
  <cp:lastModifiedBy>David Jankowski</cp:lastModifiedBy>
  <cp:revision>115</cp:revision>
  <cp:lastPrinted>2017-02-17T18:27:20Z</cp:lastPrinted>
  <dcterms:created xsi:type="dcterms:W3CDTF">2014-06-06T11:44:21Z</dcterms:created>
  <dcterms:modified xsi:type="dcterms:W3CDTF">2017-02-17T20:19:50Z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e5dbb9a1-ef5b-4b35-b972-4eac8a4da76a</vt:lpwstr>
  </property>
</Properties>
</file>