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90" r:id="rId3"/>
    <p:sldId id="291" r:id="rId4"/>
    <p:sldId id="293" r:id="rId5"/>
    <p:sldId id="296" r:id="rId6"/>
    <p:sldId id="297" r:id="rId7"/>
    <p:sldId id="298" r:id="rId8"/>
    <p:sldId id="295" r:id="rId9"/>
    <p:sldId id="292" r:id="rId10"/>
    <p:sldId id="289" r:id="rId11"/>
  </p:sldIdLst>
  <p:sldSz cx="9144000" cy="6858000" type="screen4x3"/>
  <p:notesSz cx="7023100" cy="93091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098"/>
    <a:srgbClr val="95A0A9"/>
    <a:srgbClr val="00449E"/>
    <a:srgbClr val="C8D1E3"/>
    <a:srgbClr val="8DA4C5"/>
    <a:srgbClr val="6C89B4"/>
    <a:srgbClr val="1E8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>
    <p:restoredLeft sz="15228" autoAdjust="0"/>
    <p:restoredTop sz="69907" autoAdjust="0"/>
  </p:normalViewPr>
  <p:slideViewPr>
    <p:cSldViewPr>
      <p:cViewPr varScale="1">
        <p:scale>
          <a:sx n="54" d="100"/>
          <a:sy n="54" d="100"/>
        </p:scale>
        <p:origin x="-18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736" y="-84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553" cy="464950"/>
          </a:xfrm>
          <a:prstGeom prst="rect">
            <a:avLst/>
          </a:prstGeom>
        </p:spPr>
        <p:txBody>
          <a:bodyPr vert="horz" lIns="93323" tIns="46662" rIns="93323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BE" sz="1400" dirty="0" smtClean="0"/>
              <a:t>Item 7.1_Sarah </a:t>
            </a:r>
            <a:r>
              <a:rPr lang="fr-BE" sz="1400" dirty="0" err="1" smtClean="0"/>
              <a:t>Penny_ANSI</a:t>
            </a:r>
            <a:r>
              <a:rPr lang="fr-BE" sz="1400" dirty="0" smtClean="0"/>
              <a:t>-ESO-Q&amp;A</a:t>
            </a:r>
            <a:endParaRPr lang="fr-BE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978" y="0"/>
            <a:ext cx="3043553" cy="464950"/>
          </a:xfrm>
          <a:prstGeom prst="rect">
            <a:avLst/>
          </a:prstGeom>
        </p:spPr>
        <p:txBody>
          <a:bodyPr vert="horz" lIns="93323" tIns="46662" rIns="93323" bIns="46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858D11-8714-4C88-BBFA-54FF5C107DD1}" type="datetimeFigureOut">
              <a:rPr lang="fr-FR"/>
              <a:pPr>
                <a:defRPr/>
              </a:pPr>
              <a:t>17/02/2017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706"/>
            <a:ext cx="3043553" cy="464950"/>
          </a:xfrm>
          <a:prstGeom prst="rect">
            <a:avLst/>
          </a:prstGeom>
        </p:spPr>
        <p:txBody>
          <a:bodyPr vert="horz" lIns="93323" tIns="46662" rIns="93323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978" y="8842706"/>
            <a:ext cx="3043553" cy="464950"/>
          </a:xfrm>
          <a:prstGeom prst="rect">
            <a:avLst/>
          </a:prstGeom>
        </p:spPr>
        <p:txBody>
          <a:bodyPr vert="horz" lIns="93323" tIns="46662" rIns="93323" bIns="46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58E388-AC83-4216-8D92-15351CC60AF7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74990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553" cy="464950"/>
          </a:xfrm>
          <a:prstGeom prst="rect">
            <a:avLst/>
          </a:prstGeom>
        </p:spPr>
        <p:txBody>
          <a:bodyPr vert="horz" lIns="93323" tIns="46662" rIns="93323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978" y="0"/>
            <a:ext cx="3043553" cy="464950"/>
          </a:xfrm>
          <a:prstGeom prst="rect">
            <a:avLst/>
          </a:prstGeom>
        </p:spPr>
        <p:txBody>
          <a:bodyPr vert="horz" lIns="93323" tIns="46662" rIns="93323" bIns="46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D5FF7A-6DAC-4AEB-9A2F-4B99626FDD10}" type="datetimeFigureOut">
              <a:rPr lang="fr-FR"/>
              <a:pPr>
                <a:defRPr/>
              </a:pPr>
              <a:t>17/02/2017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3" tIns="46662" rIns="93323" bIns="46662" rtlCol="0" anchor="ctr"/>
          <a:lstStyle/>
          <a:p>
            <a:pPr lvl="0"/>
            <a:endParaRPr lang="fr-B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7" y="4421353"/>
            <a:ext cx="5619108" cy="4188879"/>
          </a:xfrm>
          <a:prstGeom prst="rect">
            <a:avLst/>
          </a:prstGeom>
        </p:spPr>
        <p:txBody>
          <a:bodyPr vert="horz" lIns="93323" tIns="46662" rIns="93323" bIns="4666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r-B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06"/>
            <a:ext cx="3043553" cy="464950"/>
          </a:xfrm>
          <a:prstGeom prst="rect">
            <a:avLst/>
          </a:prstGeom>
        </p:spPr>
        <p:txBody>
          <a:bodyPr vert="horz" lIns="93323" tIns="46662" rIns="93323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978" y="8842706"/>
            <a:ext cx="3043553" cy="464950"/>
          </a:xfrm>
          <a:prstGeom prst="rect">
            <a:avLst/>
          </a:prstGeom>
        </p:spPr>
        <p:txBody>
          <a:bodyPr vert="horz" lIns="93323" tIns="46662" rIns="93323" bIns="46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9AB0DB-AE2A-4565-A392-5BD9D4570823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47353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9AB0DB-AE2A-4565-A392-5BD9D4570823}" type="slidenum">
              <a:rPr lang="fr-BE" smtClean="0"/>
              <a:pPr>
                <a:defRPr/>
              </a:pPr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6578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9AB0DB-AE2A-4565-A392-5BD9D4570823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240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44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EN-CENELEC-PPT template_layouts_V04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357188"/>
            <a:ext cx="2357437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CEN_CENELEC-PPT_themes_V10+elements_ExtRelations_p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6516688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22898"/>
            <a:ext cx="8429684" cy="571504"/>
          </a:xfrm>
        </p:spPr>
        <p:txBody>
          <a:bodyPr anchor="t">
            <a:normAutofit/>
          </a:bodyPr>
          <a:lstStyle>
            <a:lvl1pPr algn="l">
              <a:lnSpc>
                <a:spcPts val="3400"/>
              </a:lnSpc>
              <a:defRPr sz="3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742978"/>
            <a:ext cx="8454395" cy="93610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95A0A9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B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5822950"/>
            <a:ext cx="8462962" cy="846138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948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bg>
      <p:bgPr>
        <a:solidFill>
          <a:srgbClr val="0044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EN-CENELEC-PPT template_layouts_V04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732463"/>
            <a:ext cx="2357437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6732588" y="6453188"/>
            <a:ext cx="2160587" cy="365125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dirty="0" smtClean="0">
                <a:solidFill>
                  <a:srgbClr val="95A0A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BE" dirty="0"/>
              <a:t>© CEN-CENELEC </a:t>
            </a:r>
            <a:r>
              <a:rPr lang="fr-BE" dirty="0" smtClean="0"/>
              <a:t>2017  </a:t>
            </a:r>
            <a:r>
              <a:rPr lang="fr-BE" dirty="0"/>
              <a:t>- </a:t>
            </a:r>
            <a:fld id="{1E4AD993-8552-4CEB-AA27-04C0D3224528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627190"/>
            <a:ext cx="8429684" cy="571504"/>
          </a:xfrm>
        </p:spPr>
        <p:txBody>
          <a:bodyPr anchor="t">
            <a:normAutofit/>
          </a:bodyPr>
          <a:lstStyle>
            <a:lvl1pPr algn="l">
              <a:lnSpc>
                <a:spcPts val="3400"/>
              </a:lnSpc>
              <a:defRPr sz="3000">
                <a:solidFill>
                  <a:srgbClr val="B3009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365104"/>
            <a:ext cx="8454395" cy="93610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95A0A9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B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28625" y="6356350"/>
            <a:ext cx="2895600" cy="365125"/>
          </a:xfr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65405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EN_CENELEC-PPT_themes_V11_header_HDef_forMS_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"/>
          <a:stretch>
            <a:fillRect/>
          </a:stretch>
        </p:blipFill>
        <p:spPr bwMode="auto">
          <a:xfrm>
            <a:off x="0" y="333375"/>
            <a:ext cx="87455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CEN-CENELEC-PPT template_layouts_V04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732463"/>
            <a:ext cx="2357437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6732588" y="6453188"/>
            <a:ext cx="2160587" cy="365125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dirty="0" smtClean="0">
                <a:solidFill>
                  <a:srgbClr val="95A0A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BE" dirty="0"/>
              <a:t>© CEN-CENELEC </a:t>
            </a:r>
            <a:r>
              <a:rPr lang="fr-BE" dirty="0" smtClean="0"/>
              <a:t>2017  </a:t>
            </a:r>
            <a:r>
              <a:rPr lang="fr-BE" dirty="0"/>
              <a:t>- </a:t>
            </a:r>
            <a:fld id="{943EFD48-1E07-415D-A82A-67C77F38F27F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6347048" cy="1152128"/>
          </a:xfrm>
        </p:spPr>
        <p:txBody>
          <a:bodyPr>
            <a:normAutofit/>
          </a:bodyPr>
          <a:lstStyle>
            <a:lvl1pPr>
              <a:defRPr sz="2800">
                <a:solidFill>
                  <a:srgbClr val="B3009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3965"/>
            <a:ext cx="8115328" cy="3705275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2400">
                <a:solidFill>
                  <a:srgbClr val="B30098"/>
                </a:solidFill>
              </a:defRPr>
            </a:lvl1pPr>
            <a:lvl2pPr>
              <a:spcBef>
                <a:spcPts val="600"/>
              </a:spcBef>
              <a:spcAft>
                <a:spcPts val="0"/>
              </a:spcAft>
              <a:buClr>
                <a:srgbClr val="B30098"/>
              </a:buClr>
              <a:defRPr sz="2200"/>
            </a:lvl2pPr>
            <a:lvl3pPr>
              <a:spcBef>
                <a:spcPts val="600"/>
              </a:spcBef>
              <a:spcAft>
                <a:spcPts val="0"/>
              </a:spcAft>
              <a:buClr>
                <a:srgbClr val="B30098"/>
              </a:buClr>
              <a:defRPr sz="2000"/>
            </a:lvl3pPr>
            <a:lvl4pPr>
              <a:spcBef>
                <a:spcPts val="600"/>
              </a:spcBef>
              <a:spcAft>
                <a:spcPts val="0"/>
              </a:spcAft>
              <a:buClr>
                <a:srgbClr val="B30098"/>
              </a:buClr>
              <a:defRPr sz="18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28018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EN_CENELEC-PPT_themes_V11_header_HDef_forMS_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"/>
          <a:stretch>
            <a:fillRect/>
          </a:stretch>
        </p:blipFill>
        <p:spPr bwMode="auto">
          <a:xfrm>
            <a:off x="0" y="333375"/>
            <a:ext cx="87455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CEN-CENELEC-PPT template_layouts_V04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732463"/>
            <a:ext cx="2357437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6732588" y="6453188"/>
            <a:ext cx="2160587" cy="365125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dirty="0" smtClean="0">
                <a:solidFill>
                  <a:srgbClr val="95A0A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BE" dirty="0"/>
              <a:t>© CEN-CENELEC </a:t>
            </a:r>
            <a:r>
              <a:rPr lang="fr-BE" dirty="0" smtClean="0"/>
              <a:t>2014  </a:t>
            </a:r>
            <a:r>
              <a:rPr lang="fr-BE" dirty="0"/>
              <a:t>- </a:t>
            </a:r>
            <a:fld id="{EF79837F-DA04-44B5-8A41-9DC802A840C7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55365"/>
            <a:ext cx="4038600" cy="3805883"/>
          </a:xfrm>
        </p:spPr>
        <p:txBody>
          <a:bodyPr/>
          <a:lstStyle>
            <a:lvl1pPr>
              <a:defRPr sz="2400">
                <a:solidFill>
                  <a:srgbClr val="B30098"/>
                </a:solidFill>
              </a:defRPr>
            </a:lvl1pPr>
            <a:lvl2pPr>
              <a:buClr>
                <a:srgbClr val="B30098"/>
              </a:buClr>
              <a:defRPr sz="2400"/>
            </a:lvl2pPr>
            <a:lvl3pPr>
              <a:buClr>
                <a:srgbClr val="B30098"/>
              </a:buClr>
              <a:defRPr sz="2000"/>
            </a:lvl3pPr>
            <a:lvl4pPr>
              <a:buClr>
                <a:srgbClr val="B30098"/>
              </a:buCl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5365"/>
            <a:ext cx="4038600" cy="3805883"/>
          </a:xfrm>
        </p:spPr>
        <p:txBody>
          <a:bodyPr/>
          <a:lstStyle>
            <a:lvl1pPr>
              <a:defRPr sz="2400">
                <a:solidFill>
                  <a:srgbClr val="B30098"/>
                </a:solidFill>
              </a:defRPr>
            </a:lvl1pPr>
            <a:lvl2pPr>
              <a:buClr>
                <a:srgbClr val="B30098"/>
              </a:buClr>
              <a:defRPr sz="2400"/>
            </a:lvl2pPr>
            <a:lvl3pPr>
              <a:buClr>
                <a:srgbClr val="B30098"/>
              </a:buClr>
              <a:defRPr sz="2000"/>
            </a:lvl3pPr>
            <a:lvl4pPr>
              <a:buClr>
                <a:srgbClr val="B30098"/>
              </a:buCl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6347048" cy="1152128"/>
          </a:xfrm>
        </p:spPr>
        <p:txBody>
          <a:bodyPr>
            <a:normAutofit/>
          </a:bodyPr>
          <a:lstStyle>
            <a:lvl1pPr>
              <a:defRPr sz="2800">
                <a:solidFill>
                  <a:srgbClr val="B3009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0830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EN_CENELEC-PPT_themes_V11_header_HDef_forMS_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"/>
          <a:stretch>
            <a:fillRect/>
          </a:stretch>
        </p:blipFill>
        <p:spPr bwMode="auto">
          <a:xfrm>
            <a:off x="0" y="333375"/>
            <a:ext cx="87455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CEN-CENELEC-PPT template_layouts_V04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732463"/>
            <a:ext cx="2357437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732588" y="6453188"/>
            <a:ext cx="2160587" cy="365125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dirty="0" smtClean="0">
                <a:solidFill>
                  <a:srgbClr val="95A0A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BE" dirty="0"/>
              <a:t>© CEN-CENELEC </a:t>
            </a:r>
            <a:r>
              <a:rPr lang="fr-BE" dirty="0" smtClean="0"/>
              <a:t>2017  </a:t>
            </a:r>
            <a:r>
              <a:rPr lang="fr-BE" dirty="0"/>
              <a:t>- </a:t>
            </a:r>
            <a:fld id="{F0FC5522-85A3-4EAB-A0C3-FD264B718227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2286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B300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02048"/>
            <a:ext cx="4040188" cy="3087192"/>
          </a:xfrm>
        </p:spPr>
        <p:txBody>
          <a:bodyPr/>
          <a:lstStyle>
            <a:lvl1pPr>
              <a:defRPr sz="2200">
                <a:solidFill>
                  <a:srgbClr val="B30098"/>
                </a:solidFill>
              </a:defRPr>
            </a:lvl1pPr>
            <a:lvl2pPr>
              <a:buClr>
                <a:srgbClr val="B30098"/>
              </a:buClr>
              <a:defRPr sz="2200"/>
            </a:lvl2pPr>
            <a:lvl3pPr>
              <a:buClr>
                <a:srgbClr val="B30098"/>
              </a:buClr>
              <a:defRPr sz="2000"/>
            </a:lvl3pPr>
            <a:lvl4pPr>
              <a:buClr>
                <a:srgbClr val="B30098"/>
              </a:buCl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62286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B300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02048"/>
            <a:ext cx="4041775" cy="3087192"/>
          </a:xfrm>
        </p:spPr>
        <p:txBody>
          <a:bodyPr/>
          <a:lstStyle>
            <a:lvl1pPr>
              <a:defRPr sz="2200">
                <a:solidFill>
                  <a:srgbClr val="B30098"/>
                </a:solidFill>
              </a:defRPr>
            </a:lvl1pPr>
            <a:lvl2pPr>
              <a:buClr>
                <a:srgbClr val="B30098"/>
              </a:buClr>
              <a:defRPr sz="2200"/>
            </a:lvl2pPr>
            <a:lvl3pPr>
              <a:buClr>
                <a:srgbClr val="B30098"/>
              </a:buClr>
              <a:defRPr sz="2000"/>
            </a:lvl3pPr>
            <a:lvl4pPr>
              <a:buClr>
                <a:srgbClr val="B30098"/>
              </a:buCl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6347048" cy="1152128"/>
          </a:xfrm>
        </p:spPr>
        <p:txBody>
          <a:bodyPr>
            <a:normAutofit/>
          </a:bodyPr>
          <a:lstStyle>
            <a:lvl1pPr>
              <a:defRPr sz="2800">
                <a:solidFill>
                  <a:srgbClr val="B3009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78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EN_CENELEC-PPT_themes_V11_header_HDef_forMS_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"/>
          <a:stretch>
            <a:fillRect/>
          </a:stretch>
        </p:blipFill>
        <p:spPr bwMode="auto">
          <a:xfrm>
            <a:off x="0" y="333375"/>
            <a:ext cx="87455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EN-CENELEC-PPT template_layouts_V04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732463"/>
            <a:ext cx="2357437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6732588" y="6453188"/>
            <a:ext cx="2160587" cy="365125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dirty="0" smtClean="0">
                <a:solidFill>
                  <a:srgbClr val="95A0A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BE" dirty="0"/>
              <a:t>© CEN-CENELEC </a:t>
            </a:r>
            <a:r>
              <a:rPr lang="fr-BE" dirty="0" smtClean="0"/>
              <a:t>2014  </a:t>
            </a:r>
            <a:r>
              <a:rPr lang="fr-BE" dirty="0"/>
              <a:t>- </a:t>
            </a:r>
            <a:fld id="{EA6188FC-E659-4728-B968-2E9423B6CFB0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6347048" cy="1152128"/>
          </a:xfrm>
        </p:spPr>
        <p:txBody>
          <a:bodyPr>
            <a:normAutofit/>
          </a:bodyPr>
          <a:lstStyle>
            <a:lvl1pPr>
              <a:defRPr sz="2800">
                <a:solidFill>
                  <a:srgbClr val="B3009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8983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6732588" y="6453188"/>
            <a:ext cx="2160587" cy="365125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dirty="0" smtClean="0">
                <a:solidFill>
                  <a:srgbClr val="95A0A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BE"/>
              <a:t>© CEN-CENELEC </a:t>
            </a:r>
            <a:r>
              <a:rPr lang="fr-BE" smtClean="0"/>
              <a:t>2014  </a:t>
            </a:r>
            <a:r>
              <a:rPr lang="fr-BE"/>
              <a:t>- </a:t>
            </a:r>
            <a:fld id="{C9D8E337-CD47-41C3-AFD0-05AF80557A42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2003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fr-BE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115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00449E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49E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49E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49E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49E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449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449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449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449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E887F"/>
        </a:buClr>
        <a:defRPr sz="2400" kern="1200">
          <a:solidFill>
            <a:srgbClr val="00449E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spcBef>
          <a:spcPts val="600"/>
        </a:spcBef>
        <a:spcAft>
          <a:spcPct val="0"/>
        </a:spcAft>
        <a:buClr>
          <a:srgbClr val="00449E"/>
        </a:buClr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1" fontAlgn="base" hangingPunct="1">
        <a:spcBef>
          <a:spcPts val="600"/>
        </a:spcBef>
        <a:spcAft>
          <a:spcPct val="0"/>
        </a:spcAft>
        <a:buClr>
          <a:srgbClr val="00449E"/>
        </a:buClr>
        <a:buFont typeface="Calibri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ts val="600"/>
        </a:spcBef>
        <a:spcAft>
          <a:spcPct val="0"/>
        </a:spcAft>
        <a:buClr>
          <a:srgbClr val="00449E"/>
        </a:buClr>
        <a:buFont typeface="Arial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449E"/>
        </a:buClr>
        <a:buFont typeface="Arial" pitchFamily="34" charset="0"/>
        <a:buChar char="•"/>
        <a:defRPr sz="1600" i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cenelec.eu/news/brief_news/Pages/TN-2015-016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467544" y="4149080"/>
            <a:ext cx="8429625" cy="630412"/>
          </a:xfrm>
        </p:spPr>
        <p:txBody>
          <a:bodyPr>
            <a:noAutofit/>
          </a:bodyPr>
          <a:lstStyle/>
          <a:p>
            <a:r>
              <a:rPr lang="en-US" altLang="en-US" sz="3200" b="1" dirty="0"/>
              <a:t>S</a:t>
            </a:r>
            <a:r>
              <a:rPr lang="en-US" altLang="en-US" sz="3200" b="1" dirty="0" smtClean="0"/>
              <a:t>tatus </a:t>
            </a:r>
            <a:r>
              <a:rPr lang="en-US" altLang="en-US" sz="3200" b="1" dirty="0"/>
              <a:t>and value of the ANSI-ESO Q&amp;A documents</a:t>
            </a:r>
            <a:endParaRPr lang="en-US" altLang="en-US" sz="3200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5085184"/>
            <a:ext cx="8453437" cy="9350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/>
              <a:t>ESOs – </a:t>
            </a:r>
            <a:r>
              <a:rPr lang="en-GB" sz="2400" dirty="0" smtClean="0"/>
              <a:t>ANSI meeting </a:t>
            </a:r>
          </a:p>
          <a:p>
            <a:pPr>
              <a:defRPr/>
            </a:pPr>
            <a:r>
              <a:rPr lang="en-GB" sz="2400" dirty="0" smtClean="0"/>
              <a:t>21&amp;22 February 2017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www.cencenelec.eu 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www.cen.eu </a:t>
            </a:r>
            <a:r>
              <a:rPr lang="en-GB" dirty="0"/>
              <a:t>-  www.cenelec.eu </a:t>
            </a: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86000" y="241333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65405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115328" cy="3705275"/>
          </a:xfrm>
        </p:spPr>
        <p:txBody>
          <a:bodyPr/>
          <a:lstStyle/>
          <a:p>
            <a:r>
              <a:rPr lang="en-GB" dirty="0" smtClean="0"/>
              <a:t>on </a:t>
            </a:r>
            <a:r>
              <a:rPr lang="en-GB" dirty="0" smtClean="0">
                <a:hlinkClick r:id="rId3"/>
              </a:rPr>
              <a:t>CEN and CENELEC website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13018" t="10398" r="13098" b="30988"/>
          <a:stretch/>
        </p:blipFill>
        <p:spPr>
          <a:xfrm>
            <a:off x="14451" y="2398475"/>
            <a:ext cx="9166061" cy="40902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Accessible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089427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 to the webpage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8064" y="1700808"/>
            <a:ext cx="3851920" cy="3705275"/>
          </a:xfrm>
        </p:spPr>
        <p:txBody>
          <a:bodyPr/>
          <a:lstStyle/>
          <a:p>
            <a:r>
              <a:rPr lang="en-GB" dirty="0" smtClean="0"/>
              <a:t>Top viewers mainly outside Europe: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Canada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Russia</a:t>
            </a:r>
          </a:p>
          <a:p>
            <a:endParaRPr lang="en-GB" dirty="0"/>
          </a:p>
          <a:p>
            <a:r>
              <a:rPr lang="en-GB" dirty="0" smtClean="0"/>
              <a:t>Main viewers in Europe: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Germany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UK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France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Italy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  <p:pic>
        <p:nvPicPr>
          <p:cNvPr id="1026" name="Picture 2" descr="image00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55" r="32727" b="3775"/>
          <a:stretch/>
        </p:blipFill>
        <p:spPr bwMode="auto">
          <a:xfrm>
            <a:off x="0" y="1507612"/>
            <a:ext cx="5004048" cy="535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9138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00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4" t="24226" r="71361" b="3774"/>
          <a:stretch/>
        </p:blipFill>
        <p:spPr bwMode="auto">
          <a:xfrm>
            <a:off x="179511" y="1700808"/>
            <a:ext cx="1800201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image00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76" t="24226" r="4533" b="3774"/>
          <a:stretch/>
        </p:blipFill>
        <p:spPr bwMode="auto">
          <a:xfrm>
            <a:off x="1691680" y="1700808"/>
            <a:ext cx="2592288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Duration of the visits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883965"/>
            <a:ext cx="4000528" cy="3705275"/>
          </a:xfrm>
        </p:spPr>
        <p:txBody>
          <a:bodyPr/>
          <a:lstStyle/>
          <a:p>
            <a:pPr marL="0" indent="0"/>
            <a:r>
              <a:rPr lang="en-GB" dirty="0" smtClean="0"/>
              <a:t>Top viewers stay an average of 1 - 4 mins on page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Others only a second</a:t>
            </a:r>
          </a:p>
          <a:p>
            <a:pPr>
              <a:buClr>
                <a:srgbClr val="B30098"/>
              </a:buClr>
              <a:buFont typeface="Wingdings" panose="05000000000000000000" pitchFamily="2" charset="2"/>
              <a:buChar char="à"/>
            </a:pPr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Either short time as downloading docs and then closing session</a:t>
            </a:r>
          </a:p>
          <a:p>
            <a:pPr>
              <a:buClr>
                <a:srgbClr val="B30098"/>
              </a:buClr>
              <a:buFont typeface="Wingdings" panose="05000000000000000000" pitchFamily="2" charset="2"/>
              <a:buChar char="à"/>
            </a:pPr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Or not finding relevant information</a:t>
            </a:r>
          </a:p>
          <a:p>
            <a:pPr marL="0" indent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512907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 rotWithShape="1">
          <a:blip r:embed="rId2"/>
          <a:srcRect t="20353" b="56364"/>
          <a:stretch/>
        </p:blipFill>
        <p:spPr>
          <a:xfrm>
            <a:off x="654564" y="2708920"/>
            <a:ext cx="7720599" cy="31354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Downloads of the US model document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240 sessions since the news was published on the website on 4 August 2015 until now</a:t>
            </a:r>
            <a:r>
              <a:rPr lang="en-US" dirty="0" smtClean="0"/>
              <a:t>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681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Downloads of the US model document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74574" y="6270179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BE" smtClean="0">
                <a:solidFill>
                  <a:prstClr val="black"/>
                </a:solidFill>
              </a:rPr>
              <a:t>Sarah PENNY</a:t>
            </a:r>
            <a:endParaRPr lang="fr-BE">
              <a:solidFill>
                <a:prstClr val="black"/>
              </a:solidFill>
            </a:endParaRPr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 rotWithShape="1">
          <a:blip r:embed="rId2"/>
          <a:srcRect t="26142" b="3895"/>
          <a:stretch/>
        </p:blipFill>
        <p:spPr>
          <a:xfrm>
            <a:off x="474574" y="1628800"/>
            <a:ext cx="719377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1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Downloads of the EU model document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Never downloaded from the CEN-CENELEC website!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354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949"/>
            <a:ext cx="8115328" cy="370527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 smtClean="0"/>
              <a:t>Webpage mainly consulted by non-Europeans (US, Canada, Russia), followed by Germany, UK, etc.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 smtClean="0"/>
              <a:t>Download limited to the US model document (EU and non-EU visitors)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dirty="0" smtClean="0"/>
              <a:t>Consultation peak during the two months following the publication </a:t>
            </a:r>
            <a:r>
              <a:rPr lang="en-GB" dirty="0" smtClean="0">
                <a:sym typeface="Wingdings" panose="05000000000000000000" pitchFamily="2" charset="2"/>
              </a:rPr>
              <a:t> in 2016 average download/month was less than 1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dirty="0" smtClean="0">
                <a:sym typeface="Wingdings" panose="05000000000000000000" pitchFamily="2" charset="2"/>
              </a:rPr>
              <a:t>Some information provided in the Q&amp;A on the European model needs to be updated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dirty="0" smtClean="0">
                <a:sym typeface="Wingdings" panose="05000000000000000000" pitchFamily="2" charset="2"/>
              </a:rPr>
              <a:t>Is it the same for the US model?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322212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115328" cy="37052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Consultation to: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assess feedback on information currently provided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Identify needs and interest for additional questions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dirty="0" smtClean="0"/>
              <a:t>Communicate broadly when publishing revised document, and give more visibility to the documents (do people know they can find this info?)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dirty="0" smtClean="0"/>
              <a:t>Add contact point and address for feedback at the bottom of the documents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BE" smtClean="0"/>
              <a:t>Sarah PENNY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74586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005_CEN-CENELEC_ExtRela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 CENELEC">
      <a:majorFont>
        <a:latin typeface="Verdana"/>
        <a:ea typeface=""/>
        <a:cs typeface=""/>
      </a:majorFont>
      <a:minorFont>
        <a:latin typeface="Ve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/>
</file>

<file path=customXml/itemProps1.xml><?xml version="1.0" encoding="utf-8"?>
<ds:datastoreItem xmlns:ds="http://schemas.openxmlformats.org/officeDocument/2006/customXml" ds:itemID="{983D6041-7A93-4635-B4D1-5AEB63A10652}"/>
</file>

<file path=customXml/itemProps2.xml><?xml version="1.0" encoding="utf-8"?>
<ds:datastoreItem xmlns:ds="http://schemas.openxmlformats.org/officeDocument/2006/customXml" ds:itemID="{82F98E42-6FC0-485D-AFA3-AD2CF4DC9BC6}"/>
</file>

<file path=customXml/itemProps3.xml><?xml version="1.0" encoding="utf-8"?>
<ds:datastoreItem xmlns:ds="http://schemas.openxmlformats.org/officeDocument/2006/customXml" ds:itemID="{47097A03-F59E-4992-88E2-BB151ECEB38F}"/>
</file>

<file path=customXml/itemProps4.xml><?xml version="1.0" encoding="utf-8"?>
<ds:datastoreItem xmlns:ds="http://schemas.openxmlformats.org/officeDocument/2006/customXml" ds:itemID="{82F98E42-6FC0-485D-AFA3-AD2CF4DC9BC6}"/>
</file>

<file path=docProps/app.xml><?xml version="1.0" encoding="utf-8"?>
<Properties xmlns="http://schemas.openxmlformats.org/officeDocument/2006/extended-properties" xmlns:vt="http://schemas.openxmlformats.org/officeDocument/2006/docPropsVTypes">
  <Template>PPT005_CEN-CENELEC_ExtRelations</Template>
  <TotalTime>2157</TotalTime>
  <Words>272</Words>
  <Application>Microsoft Office PowerPoint</Application>
  <PresentationFormat>On-screen Show (4:3)</PresentationFormat>
  <Paragraphs>54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PPT005_CEN-CENELEC_ExtRelations</vt:lpstr>
      <vt:lpstr>Status and value of the ANSI-ESO Q&amp;A documents</vt:lpstr>
      <vt:lpstr>Accessible</vt:lpstr>
      <vt:lpstr>Access to the webpage</vt:lpstr>
      <vt:lpstr>Duration of the visits</vt:lpstr>
      <vt:lpstr>Downloads of the US model document</vt:lpstr>
      <vt:lpstr>Downloads of the US model document</vt:lpstr>
      <vt:lpstr>Downloads of the EU model document</vt:lpstr>
      <vt:lpstr>Conclusions</vt:lpstr>
      <vt:lpstr>Proposal </vt:lpstr>
      <vt:lpstr>Thank you</vt:lpstr>
    </vt:vector>
  </TitlesOfParts>
  <Company>CENCENELEC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 and CENELEC relation with ISO &amp; IEC The Vienna and Frankfurt Agreements</dc:title>
  <dc:creator>Vigneron Catherine</dc:creator>
  <cp:lastModifiedBy>David Jankowski</cp:lastModifiedBy>
  <cp:revision>61</cp:revision>
  <dcterms:created xsi:type="dcterms:W3CDTF">2017-01-20T10:29:47Z</dcterms:created>
  <dcterms:modified xsi:type="dcterms:W3CDTF">2017-02-17T18:21:11Z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72c02d7a-769b-42f9-af4b-2d64fc834182</vt:lpwstr>
  </property>
</Properties>
</file>