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handoutMasters/handoutMaster1.xml" ContentType="application/vnd.openxmlformats-officedocument.presentationml.handoutMaster+xml"/>
  <Override PartName="/ppt/diagrams/drawing1.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04" r:id="rId2"/>
  </p:sldMasterIdLst>
  <p:notesMasterIdLst>
    <p:notesMasterId r:id="rId12"/>
  </p:notesMasterIdLst>
  <p:handoutMasterIdLst>
    <p:handoutMasterId r:id="rId13"/>
  </p:handoutMasterIdLst>
  <p:sldIdLst>
    <p:sldId id="259" r:id="rId3"/>
    <p:sldId id="274" r:id="rId4"/>
    <p:sldId id="271" r:id="rId5"/>
    <p:sldId id="272" r:id="rId6"/>
    <p:sldId id="275" r:id="rId7"/>
    <p:sldId id="278" r:id="rId8"/>
    <p:sldId id="276" r:id="rId9"/>
    <p:sldId id="277" r:id="rId10"/>
    <p:sldId id="279" r:id="rId11"/>
  </p:sldIdLst>
  <p:sldSz cx="9144000" cy="6858000" type="screen4x3"/>
  <p:notesSz cx="7023100" cy="9309100"/>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49E"/>
    <a:srgbClr val="B30098"/>
    <a:srgbClr val="95A0A9"/>
    <a:srgbClr val="C8D1E3"/>
    <a:srgbClr val="8DA4C5"/>
    <a:srgbClr val="6C89B4"/>
    <a:srgbClr val="1E88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4625" autoAdjust="0"/>
  </p:normalViewPr>
  <p:slideViewPr>
    <p:cSldViewPr>
      <p:cViewPr varScale="1">
        <p:scale>
          <a:sx n="62" d="100"/>
          <a:sy n="62" d="100"/>
        </p:scale>
        <p:origin x="-1416" y="-78"/>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880" y="-84"/>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customXml" Target="../customXml/item4.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0B27BA-3E20-45E5-AEBF-6771C555281B}" type="doc">
      <dgm:prSet loTypeId="urn:microsoft.com/office/officeart/2005/8/layout/pyramid2" loCatId="list" qsTypeId="urn:microsoft.com/office/officeart/2005/8/quickstyle/simple1" qsCatId="simple" csTypeId="urn:microsoft.com/office/officeart/2005/8/colors/accent2_2" csCatId="accent2" phldr="1"/>
      <dgm:spPr/>
      <dgm:t>
        <a:bodyPr/>
        <a:lstStyle/>
        <a:p>
          <a:endParaRPr lang="en-GB"/>
        </a:p>
      </dgm:t>
    </dgm:pt>
    <dgm:pt modelId="{F8D2169D-5B1D-466F-9297-C8F963B0E2F1}">
      <dgm:prSet phldrT="[Text]" custT="1"/>
      <dgm:spPr/>
      <dgm:t>
        <a:bodyPr/>
        <a:lstStyle/>
        <a:p>
          <a:r>
            <a:rPr lang="en-GB" sz="2400" dirty="0" smtClean="0">
              <a:latin typeface="Arial" panose="020B0604020202020204" pitchFamily="34" charset="0"/>
              <a:cs typeface="Arial" panose="020B0604020202020204" pitchFamily="34" charset="0"/>
            </a:rPr>
            <a:t>Strategic activities</a:t>
          </a:r>
          <a:endParaRPr lang="en-GB" sz="2400" dirty="0">
            <a:latin typeface="Arial" panose="020B0604020202020204" pitchFamily="34" charset="0"/>
            <a:cs typeface="Arial" panose="020B0604020202020204" pitchFamily="34" charset="0"/>
          </a:endParaRPr>
        </a:p>
      </dgm:t>
    </dgm:pt>
    <dgm:pt modelId="{F4584DE2-51B5-4897-BC6C-D512CDC26A00}" type="parTrans" cxnId="{2651D8B2-F6D4-4F0D-8618-BE9B6A3F2A09}">
      <dgm:prSet/>
      <dgm:spPr/>
      <dgm:t>
        <a:bodyPr/>
        <a:lstStyle/>
        <a:p>
          <a:endParaRPr lang="en-GB"/>
        </a:p>
      </dgm:t>
    </dgm:pt>
    <dgm:pt modelId="{736E8109-1861-4C68-8613-73EA935A2FD0}" type="sibTrans" cxnId="{2651D8B2-F6D4-4F0D-8618-BE9B6A3F2A09}">
      <dgm:prSet/>
      <dgm:spPr/>
      <dgm:t>
        <a:bodyPr/>
        <a:lstStyle/>
        <a:p>
          <a:endParaRPr lang="en-GB"/>
        </a:p>
      </dgm:t>
    </dgm:pt>
    <dgm:pt modelId="{1271C879-D3A1-461F-AFFF-2538BE2087DA}">
      <dgm:prSet phldrT="[Text]" custT="1"/>
      <dgm:spPr/>
      <dgm:t>
        <a:bodyPr/>
        <a:lstStyle/>
        <a:p>
          <a:r>
            <a:rPr lang="en-GB" sz="2400" dirty="0" smtClean="0">
              <a:latin typeface="Arial" panose="020B0604020202020204" pitchFamily="34" charset="0"/>
              <a:cs typeface="Arial" panose="020B0604020202020204" pitchFamily="34" charset="0"/>
            </a:rPr>
            <a:t>Standards covering horizontal aspects</a:t>
          </a:r>
          <a:endParaRPr lang="en-GB" sz="2400" dirty="0">
            <a:latin typeface="Arial" panose="020B0604020202020204" pitchFamily="34" charset="0"/>
            <a:cs typeface="Arial" panose="020B0604020202020204" pitchFamily="34" charset="0"/>
          </a:endParaRPr>
        </a:p>
      </dgm:t>
    </dgm:pt>
    <dgm:pt modelId="{7FCBE924-30F0-4339-A3F8-B92BACDF25F8}" type="parTrans" cxnId="{5D8AC626-6A56-49EE-94D7-543D75CFF95F}">
      <dgm:prSet/>
      <dgm:spPr/>
      <dgm:t>
        <a:bodyPr/>
        <a:lstStyle/>
        <a:p>
          <a:endParaRPr lang="en-GB"/>
        </a:p>
      </dgm:t>
    </dgm:pt>
    <dgm:pt modelId="{26F3B197-AA93-4EF5-9EF0-F875D39E0791}" type="sibTrans" cxnId="{5D8AC626-6A56-49EE-94D7-543D75CFF95F}">
      <dgm:prSet/>
      <dgm:spPr/>
      <dgm:t>
        <a:bodyPr/>
        <a:lstStyle/>
        <a:p>
          <a:endParaRPr lang="en-GB"/>
        </a:p>
      </dgm:t>
    </dgm:pt>
    <dgm:pt modelId="{B819A22E-AE45-4CB9-8817-90C89C7E05A2}">
      <dgm:prSet phldrT="[Text]" custT="1"/>
      <dgm:spPr/>
      <dgm:t>
        <a:bodyPr/>
        <a:lstStyle/>
        <a:p>
          <a:r>
            <a:rPr lang="en-GB" sz="2400" dirty="0" smtClean="0">
              <a:latin typeface="Arial" panose="020B0604020202020204" pitchFamily="34" charset="0"/>
              <a:cs typeface="Arial" panose="020B0604020202020204" pitchFamily="34" charset="0"/>
            </a:rPr>
            <a:t>Sector specific standards</a:t>
          </a:r>
          <a:endParaRPr lang="en-GB" sz="2400" dirty="0">
            <a:latin typeface="Arial" panose="020B0604020202020204" pitchFamily="34" charset="0"/>
            <a:cs typeface="Arial" panose="020B0604020202020204" pitchFamily="34" charset="0"/>
          </a:endParaRPr>
        </a:p>
      </dgm:t>
    </dgm:pt>
    <dgm:pt modelId="{E49EC93C-E360-4540-8F36-850798836EC6}" type="parTrans" cxnId="{6FA122D7-34C6-474C-9CE9-B3FAB8478204}">
      <dgm:prSet/>
      <dgm:spPr/>
      <dgm:t>
        <a:bodyPr/>
        <a:lstStyle/>
        <a:p>
          <a:endParaRPr lang="en-GB"/>
        </a:p>
      </dgm:t>
    </dgm:pt>
    <dgm:pt modelId="{8334C69B-C0B2-4C5B-99E2-9521CB5F2111}" type="sibTrans" cxnId="{6FA122D7-34C6-474C-9CE9-B3FAB8478204}">
      <dgm:prSet/>
      <dgm:spPr/>
      <dgm:t>
        <a:bodyPr/>
        <a:lstStyle/>
        <a:p>
          <a:endParaRPr lang="en-GB"/>
        </a:p>
      </dgm:t>
    </dgm:pt>
    <dgm:pt modelId="{6920AA11-0C94-4D18-BC8C-D3BAA46392ED}" type="pres">
      <dgm:prSet presAssocID="{6C0B27BA-3E20-45E5-AEBF-6771C555281B}" presName="compositeShape" presStyleCnt="0">
        <dgm:presLayoutVars>
          <dgm:dir/>
          <dgm:resizeHandles/>
        </dgm:presLayoutVars>
      </dgm:prSet>
      <dgm:spPr/>
      <dgm:t>
        <a:bodyPr/>
        <a:lstStyle/>
        <a:p>
          <a:endParaRPr lang="en-GB"/>
        </a:p>
      </dgm:t>
    </dgm:pt>
    <dgm:pt modelId="{6C3B97A1-3E96-4490-B6A0-5CAC61EB3999}" type="pres">
      <dgm:prSet presAssocID="{6C0B27BA-3E20-45E5-AEBF-6771C555281B}" presName="pyramid" presStyleLbl="node1" presStyleIdx="0" presStyleCnt="1"/>
      <dgm:spPr/>
    </dgm:pt>
    <dgm:pt modelId="{DFE3D46F-05C3-4143-97F7-632C655DD640}" type="pres">
      <dgm:prSet presAssocID="{6C0B27BA-3E20-45E5-AEBF-6771C555281B}" presName="theList" presStyleCnt="0"/>
      <dgm:spPr/>
    </dgm:pt>
    <dgm:pt modelId="{7F3A04E1-2234-4B17-86E5-C4D9C2B125F9}" type="pres">
      <dgm:prSet presAssocID="{F8D2169D-5B1D-466F-9297-C8F963B0E2F1}" presName="aNode" presStyleLbl="fgAcc1" presStyleIdx="0" presStyleCnt="3">
        <dgm:presLayoutVars>
          <dgm:bulletEnabled val="1"/>
        </dgm:presLayoutVars>
      </dgm:prSet>
      <dgm:spPr/>
      <dgm:t>
        <a:bodyPr/>
        <a:lstStyle/>
        <a:p>
          <a:endParaRPr lang="en-GB"/>
        </a:p>
      </dgm:t>
    </dgm:pt>
    <dgm:pt modelId="{72B4B38B-253F-4DA0-8298-E6B87CE1559E}" type="pres">
      <dgm:prSet presAssocID="{F8D2169D-5B1D-466F-9297-C8F963B0E2F1}" presName="aSpace" presStyleCnt="0"/>
      <dgm:spPr/>
    </dgm:pt>
    <dgm:pt modelId="{F35EF2FA-051F-47A8-8F8E-FFC44E3C1A43}" type="pres">
      <dgm:prSet presAssocID="{1271C879-D3A1-461F-AFFF-2538BE2087DA}" presName="aNode" presStyleLbl="fgAcc1" presStyleIdx="1" presStyleCnt="3">
        <dgm:presLayoutVars>
          <dgm:bulletEnabled val="1"/>
        </dgm:presLayoutVars>
      </dgm:prSet>
      <dgm:spPr/>
      <dgm:t>
        <a:bodyPr/>
        <a:lstStyle/>
        <a:p>
          <a:endParaRPr lang="en-GB"/>
        </a:p>
      </dgm:t>
    </dgm:pt>
    <dgm:pt modelId="{05ACECB4-4137-4BAC-B558-A4C2A6F5AA90}" type="pres">
      <dgm:prSet presAssocID="{1271C879-D3A1-461F-AFFF-2538BE2087DA}" presName="aSpace" presStyleCnt="0"/>
      <dgm:spPr/>
    </dgm:pt>
    <dgm:pt modelId="{992EFFEB-6508-40E7-AC1D-3A65653AAD32}" type="pres">
      <dgm:prSet presAssocID="{B819A22E-AE45-4CB9-8817-90C89C7E05A2}" presName="aNode" presStyleLbl="fgAcc1" presStyleIdx="2" presStyleCnt="3">
        <dgm:presLayoutVars>
          <dgm:bulletEnabled val="1"/>
        </dgm:presLayoutVars>
      </dgm:prSet>
      <dgm:spPr/>
      <dgm:t>
        <a:bodyPr/>
        <a:lstStyle/>
        <a:p>
          <a:endParaRPr lang="en-GB"/>
        </a:p>
      </dgm:t>
    </dgm:pt>
    <dgm:pt modelId="{9FF3D21E-3B4C-496A-B83D-54699DFD6BBD}" type="pres">
      <dgm:prSet presAssocID="{B819A22E-AE45-4CB9-8817-90C89C7E05A2}" presName="aSpace" presStyleCnt="0"/>
      <dgm:spPr/>
    </dgm:pt>
  </dgm:ptLst>
  <dgm:cxnLst>
    <dgm:cxn modelId="{027B31EA-5A23-4490-BD93-0EBA2AFD2ABE}" type="presOf" srcId="{6C0B27BA-3E20-45E5-AEBF-6771C555281B}" destId="{6920AA11-0C94-4D18-BC8C-D3BAA46392ED}" srcOrd="0" destOrd="0" presId="urn:microsoft.com/office/officeart/2005/8/layout/pyramid2"/>
    <dgm:cxn modelId="{5D8AC626-6A56-49EE-94D7-543D75CFF95F}" srcId="{6C0B27BA-3E20-45E5-AEBF-6771C555281B}" destId="{1271C879-D3A1-461F-AFFF-2538BE2087DA}" srcOrd="1" destOrd="0" parTransId="{7FCBE924-30F0-4339-A3F8-B92BACDF25F8}" sibTransId="{26F3B197-AA93-4EF5-9EF0-F875D39E0791}"/>
    <dgm:cxn modelId="{D74BDD0D-0D90-4F40-8124-8B368DD1AF4F}" type="presOf" srcId="{F8D2169D-5B1D-466F-9297-C8F963B0E2F1}" destId="{7F3A04E1-2234-4B17-86E5-C4D9C2B125F9}" srcOrd="0" destOrd="0" presId="urn:microsoft.com/office/officeart/2005/8/layout/pyramid2"/>
    <dgm:cxn modelId="{BFC972E9-A4DC-42E9-9368-186052DFD4DA}" type="presOf" srcId="{B819A22E-AE45-4CB9-8817-90C89C7E05A2}" destId="{992EFFEB-6508-40E7-AC1D-3A65653AAD32}" srcOrd="0" destOrd="0" presId="urn:microsoft.com/office/officeart/2005/8/layout/pyramid2"/>
    <dgm:cxn modelId="{3AFD4F41-F35B-4D31-9CD2-D131FD4EE9DE}" type="presOf" srcId="{1271C879-D3A1-461F-AFFF-2538BE2087DA}" destId="{F35EF2FA-051F-47A8-8F8E-FFC44E3C1A43}" srcOrd="0" destOrd="0" presId="urn:microsoft.com/office/officeart/2005/8/layout/pyramid2"/>
    <dgm:cxn modelId="{6FA122D7-34C6-474C-9CE9-B3FAB8478204}" srcId="{6C0B27BA-3E20-45E5-AEBF-6771C555281B}" destId="{B819A22E-AE45-4CB9-8817-90C89C7E05A2}" srcOrd="2" destOrd="0" parTransId="{E49EC93C-E360-4540-8F36-850798836EC6}" sibTransId="{8334C69B-C0B2-4C5B-99E2-9521CB5F2111}"/>
    <dgm:cxn modelId="{2651D8B2-F6D4-4F0D-8618-BE9B6A3F2A09}" srcId="{6C0B27BA-3E20-45E5-AEBF-6771C555281B}" destId="{F8D2169D-5B1D-466F-9297-C8F963B0E2F1}" srcOrd="0" destOrd="0" parTransId="{F4584DE2-51B5-4897-BC6C-D512CDC26A00}" sibTransId="{736E8109-1861-4C68-8613-73EA935A2FD0}"/>
    <dgm:cxn modelId="{2292BA26-B6B4-4E49-B10B-AE6B822BD5F2}" type="presParOf" srcId="{6920AA11-0C94-4D18-BC8C-D3BAA46392ED}" destId="{6C3B97A1-3E96-4490-B6A0-5CAC61EB3999}" srcOrd="0" destOrd="0" presId="urn:microsoft.com/office/officeart/2005/8/layout/pyramid2"/>
    <dgm:cxn modelId="{6D705F02-D4C6-4749-AFD2-6A71ECBC6970}" type="presParOf" srcId="{6920AA11-0C94-4D18-BC8C-D3BAA46392ED}" destId="{DFE3D46F-05C3-4143-97F7-632C655DD640}" srcOrd="1" destOrd="0" presId="urn:microsoft.com/office/officeart/2005/8/layout/pyramid2"/>
    <dgm:cxn modelId="{9B25004F-1120-483C-8F6C-F10FBE00C359}" type="presParOf" srcId="{DFE3D46F-05C3-4143-97F7-632C655DD640}" destId="{7F3A04E1-2234-4B17-86E5-C4D9C2B125F9}" srcOrd="0" destOrd="0" presId="urn:microsoft.com/office/officeart/2005/8/layout/pyramid2"/>
    <dgm:cxn modelId="{91D71C9C-99F2-49ED-9E0C-6068D20C4B95}" type="presParOf" srcId="{DFE3D46F-05C3-4143-97F7-632C655DD640}" destId="{72B4B38B-253F-4DA0-8298-E6B87CE1559E}" srcOrd="1" destOrd="0" presId="urn:microsoft.com/office/officeart/2005/8/layout/pyramid2"/>
    <dgm:cxn modelId="{40657868-3BAF-4B77-A832-CD70147E845A}" type="presParOf" srcId="{DFE3D46F-05C3-4143-97F7-632C655DD640}" destId="{F35EF2FA-051F-47A8-8F8E-FFC44E3C1A43}" srcOrd="2" destOrd="0" presId="urn:microsoft.com/office/officeart/2005/8/layout/pyramid2"/>
    <dgm:cxn modelId="{941D9E21-2BCF-4F44-9BE3-A8D729155E20}" type="presParOf" srcId="{DFE3D46F-05C3-4143-97F7-632C655DD640}" destId="{05ACECB4-4137-4BAC-B558-A4C2A6F5AA90}" srcOrd="3" destOrd="0" presId="urn:microsoft.com/office/officeart/2005/8/layout/pyramid2"/>
    <dgm:cxn modelId="{BFF84C13-F119-4368-BA75-A557E20ED52F}" type="presParOf" srcId="{DFE3D46F-05C3-4143-97F7-632C655DD640}" destId="{992EFFEB-6508-40E7-AC1D-3A65653AAD32}" srcOrd="4" destOrd="0" presId="urn:microsoft.com/office/officeart/2005/8/layout/pyramid2"/>
    <dgm:cxn modelId="{D26EF392-73A9-4633-B535-3C47863DB945}" type="presParOf" srcId="{DFE3D46F-05C3-4143-97F7-632C655DD640}" destId="{9FF3D21E-3B4C-496A-B83D-54699DFD6BBD}"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B97A1-3E96-4490-B6A0-5CAC61EB3999}">
      <dsp:nvSpPr>
        <dsp:cNvPr id="0" name=""/>
        <dsp:cNvSpPr/>
      </dsp:nvSpPr>
      <dsp:spPr>
        <a:xfrm>
          <a:off x="1055877" y="0"/>
          <a:ext cx="4696295" cy="4696295"/>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3A04E1-2234-4B17-86E5-C4D9C2B125F9}">
      <dsp:nvSpPr>
        <dsp:cNvPr id="0" name=""/>
        <dsp:cNvSpPr/>
      </dsp:nvSpPr>
      <dsp:spPr>
        <a:xfrm>
          <a:off x="3404025" y="472152"/>
          <a:ext cx="3052592" cy="1111701"/>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latin typeface="Arial" panose="020B0604020202020204" pitchFamily="34" charset="0"/>
              <a:cs typeface="Arial" panose="020B0604020202020204" pitchFamily="34" charset="0"/>
            </a:rPr>
            <a:t>Strategic activities</a:t>
          </a:r>
          <a:endParaRPr lang="en-GB" sz="2400" kern="1200" dirty="0">
            <a:latin typeface="Arial" panose="020B0604020202020204" pitchFamily="34" charset="0"/>
            <a:cs typeface="Arial" panose="020B0604020202020204" pitchFamily="34" charset="0"/>
          </a:endParaRPr>
        </a:p>
      </dsp:txBody>
      <dsp:txXfrm>
        <a:off x="3458294" y="526421"/>
        <a:ext cx="2944054" cy="1003163"/>
      </dsp:txXfrm>
    </dsp:sp>
    <dsp:sp modelId="{F35EF2FA-051F-47A8-8F8E-FFC44E3C1A43}">
      <dsp:nvSpPr>
        <dsp:cNvPr id="0" name=""/>
        <dsp:cNvSpPr/>
      </dsp:nvSpPr>
      <dsp:spPr>
        <a:xfrm>
          <a:off x="3404025" y="1722816"/>
          <a:ext cx="3052592" cy="1111701"/>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latin typeface="Arial" panose="020B0604020202020204" pitchFamily="34" charset="0"/>
              <a:cs typeface="Arial" panose="020B0604020202020204" pitchFamily="34" charset="0"/>
            </a:rPr>
            <a:t>Standards covering horizontal aspects</a:t>
          </a:r>
          <a:endParaRPr lang="en-GB" sz="2400" kern="1200" dirty="0">
            <a:latin typeface="Arial" panose="020B0604020202020204" pitchFamily="34" charset="0"/>
            <a:cs typeface="Arial" panose="020B0604020202020204" pitchFamily="34" charset="0"/>
          </a:endParaRPr>
        </a:p>
      </dsp:txBody>
      <dsp:txXfrm>
        <a:off x="3458294" y="1777085"/>
        <a:ext cx="2944054" cy="1003163"/>
      </dsp:txXfrm>
    </dsp:sp>
    <dsp:sp modelId="{992EFFEB-6508-40E7-AC1D-3A65653AAD32}">
      <dsp:nvSpPr>
        <dsp:cNvPr id="0" name=""/>
        <dsp:cNvSpPr/>
      </dsp:nvSpPr>
      <dsp:spPr>
        <a:xfrm>
          <a:off x="3404025" y="2973479"/>
          <a:ext cx="3052592" cy="1111701"/>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latin typeface="Arial" panose="020B0604020202020204" pitchFamily="34" charset="0"/>
              <a:cs typeface="Arial" panose="020B0604020202020204" pitchFamily="34" charset="0"/>
            </a:rPr>
            <a:t>Sector specific standards</a:t>
          </a:r>
          <a:endParaRPr lang="en-GB" sz="2400" kern="1200" dirty="0">
            <a:latin typeface="Arial" panose="020B0604020202020204" pitchFamily="34" charset="0"/>
            <a:cs typeface="Arial" panose="020B0604020202020204" pitchFamily="34" charset="0"/>
          </a:endParaRPr>
        </a:p>
      </dsp:txBody>
      <dsp:txXfrm>
        <a:off x="3458294" y="3027748"/>
        <a:ext cx="2944054" cy="100316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553" cy="464950"/>
          </a:xfrm>
          <a:prstGeom prst="rect">
            <a:avLst/>
          </a:prstGeom>
        </p:spPr>
        <p:txBody>
          <a:bodyPr vert="horz" lIns="93323" tIns="46662" rIns="93323" bIns="46662" rtlCol="0"/>
          <a:lstStyle>
            <a:lvl1pPr algn="l" fontAlgn="auto">
              <a:spcBef>
                <a:spcPts val="0"/>
              </a:spcBef>
              <a:spcAft>
                <a:spcPts val="0"/>
              </a:spcAft>
              <a:defRPr sz="1200">
                <a:latin typeface="+mn-lt"/>
              </a:defRPr>
            </a:lvl1pPr>
          </a:lstStyle>
          <a:p>
            <a:pPr>
              <a:defRPr/>
            </a:pPr>
            <a:r>
              <a:rPr lang="fr-BE" sz="1300" dirty="0"/>
              <a:t>Item 5_Gudrun_Service </a:t>
            </a:r>
            <a:r>
              <a:rPr lang="fr-BE" sz="1300" dirty="0" err="1"/>
              <a:t>Economy</a:t>
            </a:r>
            <a:endParaRPr lang="fr-BE" sz="1300" dirty="0"/>
          </a:p>
        </p:txBody>
      </p:sp>
      <p:sp>
        <p:nvSpPr>
          <p:cNvPr id="3" name="Date Placeholder 2"/>
          <p:cNvSpPr>
            <a:spLocks noGrp="1"/>
          </p:cNvSpPr>
          <p:nvPr>
            <p:ph type="dt" sz="quarter" idx="1"/>
          </p:nvPr>
        </p:nvSpPr>
        <p:spPr>
          <a:xfrm>
            <a:off x="3977978" y="0"/>
            <a:ext cx="3043553" cy="464950"/>
          </a:xfrm>
          <a:prstGeom prst="rect">
            <a:avLst/>
          </a:prstGeom>
        </p:spPr>
        <p:txBody>
          <a:bodyPr vert="horz" lIns="93323" tIns="46662" rIns="93323" bIns="46662" rtlCol="0"/>
          <a:lstStyle>
            <a:lvl1pPr algn="r" fontAlgn="auto">
              <a:spcBef>
                <a:spcPts val="0"/>
              </a:spcBef>
              <a:spcAft>
                <a:spcPts val="0"/>
              </a:spcAft>
              <a:defRPr sz="1200">
                <a:latin typeface="+mn-lt"/>
              </a:defRPr>
            </a:lvl1pPr>
          </a:lstStyle>
          <a:p>
            <a:pPr>
              <a:defRPr/>
            </a:pPr>
            <a:fld id="{4E32F434-870F-477F-8AA0-D1CAF1427D62}" type="datetimeFigureOut">
              <a:rPr lang="fr-FR"/>
              <a:pPr>
                <a:defRPr/>
              </a:pPr>
              <a:t>17/02/2017</a:t>
            </a:fld>
            <a:endParaRPr lang="fr-BE"/>
          </a:p>
        </p:txBody>
      </p:sp>
      <p:sp>
        <p:nvSpPr>
          <p:cNvPr id="4" name="Footer Placeholder 3"/>
          <p:cNvSpPr>
            <a:spLocks noGrp="1"/>
          </p:cNvSpPr>
          <p:nvPr>
            <p:ph type="ftr" sz="quarter" idx="2"/>
          </p:nvPr>
        </p:nvSpPr>
        <p:spPr>
          <a:xfrm>
            <a:off x="0" y="8842706"/>
            <a:ext cx="3043553" cy="464950"/>
          </a:xfrm>
          <a:prstGeom prst="rect">
            <a:avLst/>
          </a:prstGeom>
        </p:spPr>
        <p:txBody>
          <a:bodyPr vert="horz" lIns="93323" tIns="46662" rIns="93323" bIns="46662" rtlCol="0" anchor="b"/>
          <a:lstStyle>
            <a:lvl1pPr algn="l" fontAlgn="auto">
              <a:spcBef>
                <a:spcPts val="0"/>
              </a:spcBef>
              <a:spcAft>
                <a:spcPts val="0"/>
              </a:spcAft>
              <a:defRPr sz="1200">
                <a:latin typeface="+mn-lt"/>
              </a:defRPr>
            </a:lvl1pPr>
          </a:lstStyle>
          <a:p>
            <a:pPr>
              <a:defRPr/>
            </a:pPr>
            <a:endParaRPr lang="fr-BE"/>
          </a:p>
        </p:txBody>
      </p:sp>
      <p:sp>
        <p:nvSpPr>
          <p:cNvPr id="5" name="Slide Number Placeholder 4"/>
          <p:cNvSpPr>
            <a:spLocks noGrp="1"/>
          </p:cNvSpPr>
          <p:nvPr>
            <p:ph type="sldNum" sz="quarter" idx="3"/>
          </p:nvPr>
        </p:nvSpPr>
        <p:spPr>
          <a:xfrm>
            <a:off x="3977978" y="8842706"/>
            <a:ext cx="3043553" cy="464950"/>
          </a:xfrm>
          <a:prstGeom prst="rect">
            <a:avLst/>
          </a:prstGeom>
        </p:spPr>
        <p:txBody>
          <a:bodyPr vert="horz" lIns="93323" tIns="46662" rIns="93323" bIns="46662" rtlCol="0" anchor="b"/>
          <a:lstStyle>
            <a:lvl1pPr algn="r" fontAlgn="auto">
              <a:spcBef>
                <a:spcPts val="0"/>
              </a:spcBef>
              <a:spcAft>
                <a:spcPts val="0"/>
              </a:spcAft>
              <a:defRPr sz="1200">
                <a:latin typeface="+mn-lt"/>
              </a:defRPr>
            </a:lvl1pPr>
          </a:lstStyle>
          <a:p>
            <a:pPr>
              <a:defRPr/>
            </a:pPr>
            <a:fld id="{E11A52DD-7EEE-4095-B1D0-CCA458F1850F}" type="slidenum">
              <a:rPr lang="fr-BE"/>
              <a:pPr>
                <a:defRPr/>
              </a:pPr>
              <a:t>‹#›</a:t>
            </a:fld>
            <a:endParaRPr lang="fr-BE"/>
          </a:p>
        </p:txBody>
      </p:sp>
    </p:spTree>
    <p:extLst>
      <p:ext uri="{BB962C8B-B14F-4D97-AF65-F5344CB8AC3E}">
        <p14:creationId xmlns:p14="http://schemas.microsoft.com/office/powerpoint/2010/main" val="3200423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553" cy="464950"/>
          </a:xfrm>
          <a:prstGeom prst="rect">
            <a:avLst/>
          </a:prstGeom>
        </p:spPr>
        <p:txBody>
          <a:bodyPr vert="horz" lIns="93323" tIns="46662" rIns="93323" bIns="46662" rtlCol="0"/>
          <a:lstStyle>
            <a:lvl1pPr algn="l" fontAlgn="auto">
              <a:spcBef>
                <a:spcPts val="0"/>
              </a:spcBef>
              <a:spcAft>
                <a:spcPts val="0"/>
              </a:spcAft>
              <a:defRPr sz="1200">
                <a:latin typeface="+mn-lt"/>
              </a:defRPr>
            </a:lvl1pPr>
          </a:lstStyle>
          <a:p>
            <a:pPr>
              <a:defRPr/>
            </a:pPr>
            <a:endParaRPr lang="fr-BE"/>
          </a:p>
        </p:txBody>
      </p:sp>
      <p:sp>
        <p:nvSpPr>
          <p:cNvPr id="3" name="Date Placeholder 2"/>
          <p:cNvSpPr>
            <a:spLocks noGrp="1"/>
          </p:cNvSpPr>
          <p:nvPr>
            <p:ph type="dt" idx="1"/>
          </p:nvPr>
        </p:nvSpPr>
        <p:spPr>
          <a:xfrm>
            <a:off x="3977978" y="0"/>
            <a:ext cx="3043553" cy="464950"/>
          </a:xfrm>
          <a:prstGeom prst="rect">
            <a:avLst/>
          </a:prstGeom>
        </p:spPr>
        <p:txBody>
          <a:bodyPr vert="horz" lIns="93323" tIns="46662" rIns="93323" bIns="46662" rtlCol="0"/>
          <a:lstStyle>
            <a:lvl1pPr algn="r" fontAlgn="auto">
              <a:spcBef>
                <a:spcPts val="0"/>
              </a:spcBef>
              <a:spcAft>
                <a:spcPts val="0"/>
              </a:spcAft>
              <a:defRPr sz="1200">
                <a:latin typeface="+mn-lt"/>
              </a:defRPr>
            </a:lvl1pPr>
          </a:lstStyle>
          <a:p>
            <a:pPr>
              <a:defRPr/>
            </a:pPr>
            <a:fld id="{0FF724E2-1EC9-46A4-9ECD-FDE5953CC8EA}" type="datetimeFigureOut">
              <a:rPr lang="fr-FR"/>
              <a:pPr>
                <a:defRPr/>
              </a:pPr>
              <a:t>17/02/2017</a:t>
            </a:fld>
            <a:endParaRPr lang="fr-BE"/>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3" tIns="46662" rIns="93323" bIns="46662" rtlCol="0" anchor="ctr"/>
          <a:lstStyle/>
          <a:p>
            <a:pPr lvl="0"/>
            <a:endParaRPr lang="fr-BE" noProof="0"/>
          </a:p>
        </p:txBody>
      </p:sp>
      <p:sp>
        <p:nvSpPr>
          <p:cNvPr id="5" name="Notes Placeholder 4"/>
          <p:cNvSpPr>
            <a:spLocks noGrp="1"/>
          </p:cNvSpPr>
          <p:nvPr>
            <p:ph type="body" sz="quarter" idx="3"/>
          </p:nvPr>
        </p:nvSpPr>
        <p:spPr>
          <a:xfrm>
            <a:off x="701997" y="4421353"/>
            <a:ext cx="5619108" cy="4188879"/>
          </a:xfrm>
          <a:prstGeom prst="rect">
            <a:avLst/>
          </a:prstGeom>
        </p:spPr>
        <p:txBody>
          <a:bodyPr vert="horz" lIns="93323" tIns="46662" rIns="93323" bIns="466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BE" noProof="0"/>
          </a:p>
        </p:txBody>
      </p:sp>
      <p:sp>
        <p:nvSpPr>
          <p:cNvPr id="6" name="Footer Placeholder 5"/>
          <p:cNvSpPr>
            <a:spLocks noGrp="1"/>
          </p:cNvSpPr>
          <p:nvPr>
            <p:ph type="ftr" sz="quarter" idx="4"/>
          </p:nvPr>
        </p:nvSpPr>
        <p:spPr>
          <a:xfrm>
            <a:off x="0" y="8842706"/>
            <a:ext cx="3043553" cy="464950"/>
          </a:xfrm>
          <a:prstGeom prst="rect">
            <a:avLst/>
          </a:prstGeom>
        </p:spPr>
        <p:txBody>
          <a:bodyPr vert="horz" lIns="93323" tIns="46662" rIns="93323" bIns="46662" rtlCol="0" anchor="b"/>
          <a:lstStyle>
            <a:lvl1pPr algn="l" fontAlgn="auto">
              <a:spcBef>
                <a:spcPts val="0"/>
              </a:spcBef>
              <a:spcAft>
                <a:spcPts val="0"/>
              </a:spcAft>
              <a:defRPr sz="1200">
                <a:latin typeface="+mn-lt"/>
              </a:defRPr>
            </a:lvl1pPr>
          </a:lstStyle>
          <a:p>
            <a:pPr>
              <a:defRPr/>
            </a:pPr>
            <a:endParaRPr lang="fr-BE"/>
          </a:p>
        </p:txBody>
      </p:sp>
      <p:sp>
        <p:nvSpPr>
          <p:cNvPr id="7" name="Slide Number Placeholder 6"/>
          <p:cNvSpPr>
            <a:spLocks noGrp="1"/>
          </p:cNvSpPr>
          <p:nvPr>
            <p:ph type="sldNum" sz="quarter" idx="5"/>
          </p:nvPr>
        </p:nvSpPr>
        <p:spPr>
          <a:xfrm>
            <a:off x="3977978" y="8842706"/>
            <a:ext cx="3043553" cy="464950"/>
          </a:xfrm>
          <a:prstGeom prst="rect">
            <a:avLst/>
          </a:prstGeom>
        </p:spPr>
        <p:txBody>
          <a:bodyPr vert="horz" lIns="93323" tIns="46662" rIns="93323" bIns="46662" rtlCol="0" anchor="b"/>
          <a:lstStyle>
            <a:lvl1pPr algn="r" fontAlgn="auto">
              <a:spcBef>
                <a:spcPts val="0"/>
              </a:spcBef>
              <a:spcAft>
                <a:spcPts val="0"/>
              </a:spcAft>
              <a:defRPr sz="1200">
                <a:latin typeface="+mn-lt"/>
              </a:defRPr>
            </a:lvl1pPr>
          </a:lstStyle>
          <a:p>
            <a:pPr>
              <a:defRPr/>
            </a:pPr>
            <a:fld id="{EEB47DD3-3CE4-4DBD-8B8A-00C0B714E2F7}" type="slidenum">
              <a:rPr lang="fr-BE"/>
              <a:pPr>
                <a:defRPr/>
              </a:pPr>
              <a:t>‹#›</a:t>
            </a:fld>
            <a:endParaRPr lang="fr-BE"/>
          </a:p>
        </p:txBody>
      </p:sp>
    </p:spTree>
    <p:extLst>
      <p:ext uri="{BB962C8B-B14F-4D97-AF65-F5344CB8AC3E}">
        <p14:creationId xmlns:p14="http://schemas.microsoft.com/office/powerpoint/2010/main" val="34035059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Services account for 70% of the economic activity and a similar proportion of total employment in Europe. </a:t>
            </a:r>
          </a:p>
          <a:p>
            <a:r>
              <a:rPr lang="en-GB" dirty="0" smtClean="0"/>
              <a:t>The number of European standards in the area of services has increased in recent years; nevertheless, their number is still small (between 1% and 2% of total number of standards) in comparison to the total number of European standards and the economic importance of the service sector in Europe. </a:t>
            </a:r>
          </a:p>
          <a:p>
            <a:endParaRPr lang="en-GB" dirty="0" smtClean="0"/>
          </a:p>
          <a:p>
            <a:r>
              <a:rPr lang="en-GB" dirty="0" smtClean="0"/>
              <a:t>There is a significant untapped potential from the development and use of European service standards. Within CEN, service standardization is a high priority topic and the importance of European service standardization is increasingly being recognised in the EU policy agenda.</a:t>
            </a:r>
            <a:endParaRPr lang="en-GB" dirty="0"/>
          </a:p>
        </p:txBody>
      </p:sp>
      <p:sp>
        <p:nvSpPr>
          <p:cNvPr id="4" name="Slide Number Placeholder 3"/>
          <p:cNvSpPr>
            <a:spLocks noGrp="1"/>
          </p:cNvSpPr>
          <p:nvPr>
            <p:ph type="sldNum" sz="quarter" idx="10"/>
          </p:nvPr>
        </p:nvSpPr>
        <p:spPr/>
        <p:txBody>
          <a:bodyPr/>
          <a:lstStyle/>
          <a:p>
            <a:pPr>
              <a:defRPr/>
            </a:pPr>
            <a:fld id="{EEB47DD3-3CE4-4DBD-8B8A-00C0B714E2F7}" type="slidenum">
              <a:rPr lang="fr-BE" smtClean="0"/>
              <a:pPr>
                <a:defRPr/>
              </a:pPr>
              <a:t>2</a:t>
            </a:fld>
            <a:endParaRPr lang="fr-BE"/>
          </a:p>
        </p:txBody>
      </p:sp>
    </p:spTree>
    <p:extLst>
      <p:ext uri="{BB962C8B-B14F-4D97-AF65-F5344CB8AC3E}">
        <p14:creationId xmlns:p14="http://schemas.microsoft.com/office/powerpoint/2010/main" val="3071066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baseline="0" dirty="0" smtClean="0"/>
              <a:t>Regarding the CEN activities related to services, we can distinguish three types of activities:</a:t>
            </a:r>
          </a:p>
          <a:p>
            <a:endParaRPr lang="en-GB" baseline="0" dirty="0" smtClean="0"/>
          </a:p>
          <a:p>
            <a:r>
              <a:rPr lang="en-GB" baseline="0" dirty="0" smtClean="0"/>
              <a:t>1. At strategic level CEN is currently developing a strategy for standardization in the area of services. The group working on this strategy is the CEN/CA Strategic Advisory Group on Services. The strategy is also one of the actions included in the Joint Initiative  (Action 12 – Encouraging the greater development and use of European service standards to help integrate Europe’s service markets). </a:t>
            </a:r>
          </a:p>
          <a:p>
            <a:endParaRPr lang="en-GB" baseline="0" dirty="0" smtClean="0"/>
          </a:p>
          <a:p>
            <a:r>
              <a:rPr lang="en-GB" baseline="0" dirty="0" smtClean="0"/>
              <a:t>2 &amp;3. Regarding the standardization activities  on the one hand we have a series of different technical committees that are developing sector specific service standards. These technical committees cover different sectors (Business to business and business to consumer services) that go from management consultancy or maintenance to tattooing services. </a:t>
            </a:r>
          </a:p>
          <a:p>
            <a:endParaRPr lang="en-GB" baseline="0" dirty="0" smtClean="0"/>
          </a:p>
          <a:p>
            <a:r>
              <a:rPr lang="en-GB" baseline="0" dirty="0" smtClean="0"/>
              <a:t>On the other hand in the last years CEN has also started to develop some horizontal standards, which cover subjects common to different service sectors. Currently CEN/TC 447 ‘Horizontal standards for the provision of services’  is  working on the development of standards on terminology, procurement of services (covering both private and public procurement), service contracts (check list of issues that need to be included and possibly model clauses) and performance measurement under Mandate M/517 of the European Commission.</a:t>
            </a:r>
          </a:p>
          <a:p>
            <a:endParaRPr lang="en-GB" baseline="0" dirty="0" smtClean="0"/>
          </a:p>
          <a:p>
            <a:r>
              <a:rPr lang="en-GB" baseline="0" dirty="0" smtClean="0"/>
              <a:t>In the next slides I will give a bit more insights about these different activities.</a:t>
            </a:r>
          </a:p>
          <a:p>
            <a:endParaRPr lang="en-GB" baseline="0" dirty="0" smtClean="0"/>
          </a:p>
        </p:txBody>
      </p:sp>
      <p:sp>
        <p:nvSpPr>
          <p:cNvPr id="4" name="Slide Number Placeholder 3"/>
          <p:cNvSpPr>
            <a:spLocks noGrp="1"/>
          </p:cNvSpPr>
          <p:nvPr>
            <p:ph type="sldNum" sz="quarter" idx="10"/>
          </p:nvPr>
        </p:nvSpPr>
        <p:spPr/>
        <p:txBody>
          <a:bodyPr/>
          <a:lstStyle/>
          <a:p>
            <a:pPr>
              <a:defRPr/>
            </a:pPr>
            <a:fld id="{C7EC730D-C5A3-46BA-A292-E212030FB354}" type="slidenum">
              <a:rPr lang="fr-BE" smtClean="0"/>
              <a:pPr>
                <a:defRPr/>
              </a:pPr>
              <a:t>3</a:t>
            </a:fld>
            <a:endParaRPr lang="fr-BE"/>
          </a:p>
        </p:txBody>
      </p:sp>
    </p:spTree>
    <p:extLst>
      <p:ext uri="{BB962C8B-B14F-4D97-AF65-F5344CB8AC3E}">
        <p14:creationId xmlns:p14="http://schemas.microsoft.com/office/powerpoint/2010/main" val="4030201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r>
              <a:rPr lang="en-GB" sz="1100" dirty="0"/>
              <a:t>At the end of 2015, the CEN Administrative Board acknowledged the strategic importance of services and decided to ask the CEN Strategic Advisory Group on Services (SAGS) to develop a strategy to address European standardization in the area of services. The strategy is being finalised and will be presented to the CEN CA for approval at the end of March 2017.</a:t>
            </a:r>
          </a:p>
          <a:p>
            <a:endParaRPr lang="en-GB" sz="1100" dirty="0"/>
          </a:p>
          <a:p>
            <a:r>
              <a:rPr lang="en-GB" sz="1100" dirty="0"/>
              <a:t>The aims of the strategy are:</a:t>
            </a:r>
          </a:p>
          <a:p>
            <a:pPr lvl="1"/>
            <a:r>
              <a:rPr lang="en-GB" sz="1100" dirty="0"/>
              <a:t>• Increase awareness about service standardization and further engage with the different service sectors and other relevant stakeholders in order to better understand their needs and show them how they can benefit from European standardization in this area.</a:t>
            </a:r>
          </a:p>
          <a:p>
            <a:pPr lvl="1"/>
            <a:r>
              <a:rPr lang="en-GB" sz="1100" dirty="0"/>
              <a:t>•Define the approach on how to identify priority sectors with potential to benefit from standardization (the approach is based on some criteria </a:t>
            </a:r>
            <a:r>
              <a:rPr lang="en-GB" sz="1100"/>
              <a:t>see below </a:t>
            </a:r>
            <a:r>
              <a:rPr lang="en-GB" sz="1100" dirty="0"/>
              <a:t>and should respond to the </a:t>
            </a:r>
            <a:r>
              <a:rPr lang="en-GB" sz="1100"/>
              <a:t>sector challenges)</a:t>
            </a:r>
            <a:endParaRPr lang="en-GB" sz="1100" dirty="0"/>
          </a:p>
          <a:p>
            <a:pPr lvl="1"/>
            <a:r>
              <a:rPr lang="en-GB" sz="1100" dirty="0"/>
              <a:t>•Reflect on how the European Standardization system can better respond to the needs of the different service sectors taking into account the global nature of some service sectors and the privileged relation with ISO to deliver international solutions when required.</a:t>
            </a:r>
          </a:p>
          <a:p>
            <a:endParaRPr lang="en-GB" sz="1100" dirty="0"/>
          </a:p>
          <a:p>
            <a:r>
              <a:rPr lang="en-GB" sz="1100" dirty="0"/>
              <a:t>The strategy covers the main trends that are affecting the service sector ( e.g. digitalisation, change in buyer behaviour, new business models, globalisation), explains and gives examples of different types of standards that can be developed in support of the service sectors and presents the main challenges for European service standardization. In addition the strategy specifies a series of criteria that will be used to define priority sectors that will afterwards be approached by CEN to discuss the possibilities for standardization. These criteria are around market relevance, market organization,  standardization in the sector or public policy. The strategy also includes an Action plan for 2017 and 2018.</a:t>
            </a:r>
          </a:p>
          <a:p>
            <a:endParaRPr lang="en-GB" sz="1100" dirty="0"/>
          </a:p>
          <a:p>
            <a:endParaRPr lang="en-GB" sz="1100" dirty="0"/>
          </a:p>
          <a:p>
            <a:endParaRPr lang="en-GB" sz="1100" dirty="0"/>
          </a:p>
          <a:p>
            <a:endParaRPr lang="en-GB" sz="1100" dirty="0"/>
          </a:p>
          <a:p>
            <a:endParaRPr lang="en-GB" sz="1100" dirty="0"/>
          </a:p>
          <a:p>
            <a:r>
              <a:rPr lang="en-GB" sz="1100" dirty="0"/>
              <a:t>The strategy </a:t>
            </a:r>
            <a:r>
              <a:rPr lang="es-ES" baseline="0" dirty="0" err="1" smtClean="0"/>
              <a:t>includes</a:t>
            </a:r>
            <a:r>
              <a:rPr lang="es-ES" baseline="0" dirty="0" smtClean="0"/>
              <a:t> </a:t>
            </a:r>
            <a:r>
              <a:rPr lang="es-ES" baseline="0" dirty="0" err="1" smtClean="0"/>
              <a:t>among</a:t>
            </a:r>
            <a:r>
              <a:rPr lang="es-ES" baseline="0" dirty="0" smtClean="0"/>
              <a:t> </a:t>
            </a:r>
            <a:r>
              <a:rPr lang="es-ES" baseline="0" dirty="0" err="1" smtClean="0"/>
              <a:t>others</a:t>
            </a:r>
            <a:r>
              <a:rPr lang="es-ES" baseline="0" dirty="0" smtClean="0"/>
              <a:t> </a:t>
            </a:r>
            <a:r>
              <a:rPr lang="es-ES" baseline="0" dirty="0" err="1" smtClean="0"/>
              <a:t>an</a:t>
            </a:r>
            <a:r>
              <a:rPr lang="es-ES" baseline="0" dirty="0" smtClean="0"/>
              <a:t> </a:t>
            </a:r>
            <a:r>
              <a:rPr lang="es-ES" baseline="0" dirty="0" err="1" smtClean="0"/>
              <a:t>action</a:t>
            </a:r>
            <a:r>
              <a:rPr lang="es-ES" baseline="0" dirty="0" smtClean="0"/>
              <a:t> plan </a:t>
            </a:r>
            <a:r>
              <a:rPr lang="es-ES" baseline="0" dirty="0" err="1" smtClean="0"/>
              <a:t>for</a:t>
            </a:r>
            <a:r>
              <a:rPr lang="es-ES" baseline="0" dirty="0" smtClean="0"/>
              <a:t> 2017/2018. </a:t>
            </a:r>
          </a:p>
          <a:p>
            <a:endParaRPr lang="es-ES" baseline="0" dirty="0" smtClean="0"/>
          </a:p>
          <a:p>
            <a:r>
              <a:rPr lang="es-ES" baseline="0" dirty="0" err="1" smtClean="0"/>
              <a:t>The</a:t>
            </a:r>
            <a:r>
              <a:rPr lang="es-ES" baseline="0" dirty="0" smtClean="0"/>
              <a:t> </a:t>
            </a:r>
            <a:r>
              <a:rPr lang="es-ES" baseline="0" dirty="0" err="1" smtClean="0"/>
              <a:t>draft</a:t>
            </a:r>
            <a:r>
              <a:rPr lang="es-ES" baseline="0" dirty="0" smtClean="0"/>
              <a:t> </a:t>
            </a:r>
            <a:r>
              <a:rPr lang="es-ES" baseline="0" dirty="0" err="1" smtClean="0"/>
              <a:t>strategy</a:t>
            </a:r>
            <a:r>
              <a:rPr lang="es-ES" baseline="0" dirty="0" smtClean="0"/>
              <a:t> </a:t>
            </a:r>
            <a:r>
              <a:rPr lang="es-ES" baseline="0" dirty="0" err="1" smtClean="0"/>
              <a:t>was</a:t>
            </a:r>
            <a:r>
              <a:rPr lang="es-ES" baseline="0" dirty="0" smtClean="0"/>
              <a:t> open </a:t>
            </a:r>
            <a:r>
              <a:rPr lang="es-ES" baseline="0" dirty="0" err="1" smtClean="0"/>
              <a:t>for</a:t>
            </a:r>
            <a:r>
              <a:rPr lang="es-ES" baseline="0" dirty="0" smtClean="0"/>
              <a:t> </a:t>
            </a:r>
            <a:r>
              <a:rPr lang="es-ES" baseline="0" dirty="0" err="1" smtClean="0"/>
              <a:t>public</a:t>
            </a:r>
            <a:r>
              <a:rPr lang="es-ES" baseline="0" dirty="0" smtClean="0"/>
              <a:t> </a:t>
            </a:r>
            <a:r>
              <a:rPr lang="es-ES" baseline="0" dirty="0" err="1" smtClean="0"/>
              <a:t>comments</a:t>
            </a:r>
            <a:r>
              <a:rPr lang="es-ES" baseline="0" dirty="0" smtClean="0"/>
              <a:t> </a:t>
            </a:r>
            <a:r>
              <a:rPr lang="es-ES" baseline="0" dirty="0" err="1" smtClean="0"/>
              <a:t>until</a:t>
            </a:r>
            <a:r>
              <a:rPr lang="es-ES" baseline="0" dirty="0" smtClean="0"/>
              <a:t> </a:t>
            </a:r>
            <a:r>
              <a:rPr lang="es-ES" baseline="0" dirty="0" err="1" smtClean="0"/>
              <a:t>mid-November</a:t>
            </a:r>
            <a:r>
              <a:rPr lang="es-ES" baseline="0" dirty="0" smtClean="0"/>
              <a:t>, </a:t>
            </a:r>
            <a:r>
              <a:rPr lang="es-ES" baseline="0" dirty="0" err="1" smtClean="0"/>
              <a:t>we</a:t>
            </a:r>
            <a:r>
              <a:rPr lang="es-ES" baseline="0" dirty="0" smtClean="0"/>
              <a:t> are </a:t>
            </a:r>
            <a:r>
              <a:rPr lang="es-ES" baseline="0" dirty="0" err="1" smtClean="0"/>
              <a:t>now</a:t>
            </a:r>
            <a:r>
              <a:rPr lang="es-ES" baseline="0" dirty="0" smtClean="0"/>
              <a:t> </a:t>
            </a:r>
            <a:r>
              <a:rPr lang="es-ES" baseline="0" dirty="0" err="1" smtClean="0"/>
              <a:t>analysing</a:t>
            </a:r>
            <a:r>
              <a:rPr lang="es-ES" baseline="0" dirty="0" smtClean="0"/>
              <a:t> </a:t>
            </a:r>
            <a:r>
              <a:rPr lang="es-ES" baseline="0" dirty="0" err="1" smtClean="0"/>
              <a:t>those</a:t>
            </a:r>
            <a:r>
              <a:rPr lang="es-ES" baseline="0" dirty="0" smtClean="0"/>
              <a:t> </a:t>
            </a:r>
            <a:r>
              <a:rPr lang="es-ES" baseline="0" dirty="0" err="1" smtClean="0"/>
              <a:t>comments</a:t>
            </a:r>
            <a:r>
              <a:rPr lang="es-ES" baseline="0" dirty="0" smtClean="0"/>
              <a:t> and </a:t>
            </a:r>
            <a:r>
              <a:rPr lang="es-ES" baseline="0" dirty="0" err="1" smtClean="0"/>
              <a:t>the</a:t>
            </a:r>
            <a:r>
              <a:rPr lang="es-ES" baseline="0" dirty="0" smtClean="0"/>
              <a:t> final </a:t>
            </a:r>
            <a:r>
              <a:rPr lang="es-ES" baseline="0" dirty="0" err="1" smtClean="0"/>
              <a:t>strategy</a:t>
            </a:r>
            <a:r>
              <a:rPr lang="es-ES" baseline="0" dirty="0" smtClean="0"/>
              <a:t> </a:t>
            </a:r>
            <a:r>
              <a:rPr lang="es-ES" baseline="0" dirty="0" err="1" smtClean="0"/>
              <a:t>is</a:t>
            </a:r>
            <a:r>
              <a:rPr lang="es-ES" baseline="0" dirty="0" smtClean="0"/>
              <a:t> </a:t>
            </a:r>
            <a:r>
              <a:rPr lang="es-ES" baseline="0" dirty="0" err="1" smtClean="0"/>
              <a:t>expected</a:t>
            </a:r>
            <a:r>
              <a:rPr lang="es-ES" baseline="0" dirty="0" smtClean="0"/>
              <a:t> to be </a:t>
            </a:r>
            <a:r>
              <a:rPr lang="es-ES" baseline="0" dirty="0" err="1" smtClean="0"/>
              <a:t>published</a:t>
            </a:r>
            <a:r>
              <a:rPr lang="es-ES" baseline="0" dirty="0" smtClean="0"/>
              <a:t> in </a:t>
            </a:r>
            <a:r>
              <a:rPr lang="es-ES" baseline="0" dirty="0" err="1" smtClean="0"/>
              <a:t>March</a:t>
            </a:r>
            <a:r>
              <a:rPr lang="es-ES" baseline="0" dirty="0" smtClean="0"/>
              <a:t> 2017.</a:t>
            </a:r>
            <a:endParaRPr lang="es-ES" dirty="0"/>
          </a:p>
        </p:txBody>
      </p:sp>
      <p:sp>
        <p:nvSpPr>
          <p:cNvPr id="4" name="3 Marcador de número de diapositiva"/>
          <p:cNvSpPr>
            <a:spLocks noGrp="1"/>
          </p:cNvSpPr>
          <p:nvPr>
            <p:ph type="sldNum" sz="quarter" idx="10"/>
          </p:nvPr>
        </p:nvSpPr>
        <p:spPr/>
        <p:txBody>
          <a:bodyPr/>
          <a:lstStyle/>
          <a:p>
            <a:fld id="{B95FCD48-3885-4D76-ABE7-03D1D0A8F8F5}" type="slidenum">
              <a:rPr lang="es-ES" smtClean="0"/>
              <a:t>4</a:t>
            </a:fld>
            <a:endParaRPr lang="es-ES"/>
          </a:p>
        </p:txBody>
      </p:sp>
    </p:spTree>
    <p:extLst>
      <p:ext uri="{BB962C8B-B14F-4D97-AF65-F5344CB8AC3E}">
        <p14:creationId xmlns:p14="http://schemas.microsoft.com/office/powerpoint/2010/main" val="1882928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dirty="0" smtClean="0"/>
              <a:t>Highlighted in red are the actions CEN will focus on in 2017. These</a:t>
            </a:r>
            <a:r>
              <a:rPr lang="en-GB" baseline="0" dirty="0" smtClean="0"/>
              <a:t> two main actions for this year are:</a:t>
            </a:r>
          </a:p>
          <a:p>
            <a:endParaRPr lang="en-GB" baseline="0" dirty="0" smtClean="0"/>
          </a:p>
          <a:p>
            <a:r>
              <a:rPr lang="en-GB" baseline="0" dirty="0" smtClean="0"/>
              <a:t>- The development of an Awareness raising package. The aim is to develop materials containing targeted information for different types of service stakeholders. Some elements that could be included in this package are:</a:t>
            </a:r>
          </a:p>
          <a:p>
            <a:endParaRPr lang="en-GB" baseline="0" dirty="0" smtClean="0"/>
          </a:p>
          <a:p>
            <a:pPr lvl="1"/>
            <a:r>
              <a:rPr lang="en-GB" baseline="0" dirty="0" smtClean="0"/>
              <a:t>- Information on the potential benefits and limits of service standardization</a:t>
            </a:r>
          </a:p>
          <a:p>
            <a:pPr lvl="1"/>
            <a:r>
              <a:rPr lang="en-GB" baseline="0" dirty="0" smtClean="0"/>
              <a:t>- Information for newcomers on how standardization works and clarification on its financial model </a:t>
            </a:r>
          </a:p>
          <a:p>
            <a:pPr lvl="1"/>
            <a:r>
              <a:rPr lang="en-GB" baseline="0" dirty="0" smtClean="0"/>
              <a:t>- Information on the existing standards and the types of standards that can be developed in the area of services</a:t>
            </a:r>
          </a:p>
          <a:p>
            <a:pPr lvl="1"/>
            <a:r>
              <a:rPr lang="en-GB" baseline="0" dirty="0" smtClean="0"/>
              <a:t>- A centralised point gathering information on service standardization and information on European and national contacts </a:t>
            </a:r>
          </a:p>
          <a:p>
            <a:pPr marL="592314" lvl="1" indent="-161540">
              <a:buFontTx/>
              <a:buChar char="-"/>
            </a:pPr>
            <a:r>
              <a:rPr lang="en-GB" baseline="0" dirty="0" smtClean="0"/>
              <a:t>Case studies and examples of successful standardization using language tailored to the different types of stakeholders (societal stakeholders, businesses,…).</a:t>
            </a:r>
          </a:p>
          <a:p>
            <a:pPr marL="161540" indent="-161540">
              <a:buFontTx/>
              <a:buChar char="-"/>
            </a:pPr>
            <a:endParaRPr lang="en-GB" baseline="0" dirty="0" smtClean="0"/>
          </a:p>
          <a:p>
            <a:r>
              <a:rPr lang="en-GB" baseline="0" dirty="0" smtClean="0"/>
              <a:t>We are further refining the idea of what exactly should be the content of this package.</a:t>
            </a:r>
          </a:p>
          <a:p>
            <a:endParaRPr lang="en-GB" baseline="0" dirty="0" smtClean="0"/>
          </a:p>
          <a:p>
            <a:pPr marL="161540" indent="-161540">
              <a:buFontTx/>
              <a:buChar char="-"/>
            </a:pPr>
            <a:r>
              <a:rPr lang="en-GB" baseline="0" dirty="0" smtClean="0"/>
              <a:t>The identification of priority sectors to start a dialogue on standardization. In order to do this we will first of all do a pre-selection of service sectors to which the criteria identified in the strategy will be applied on the basis of:</a:t>
            </a:r>
          </a:p>
          <a:p>
            <a:pPr marL="592314" lvl="1" indent="-161540">
              <a:buFontTx/>
              <a:buChar char="-"/>
            </a:pPr>
            <a:r>
              <a:rPr lang="en-GB" baseline="0" dirty="0" smtClean="0"/>
              <a:t>a mapping of existing national service standards</a:t>
            </a:r>
          </a:p>
          <a:p>
            <a:pPr marL="592314" lvl="1" indent="-161540">
              <a:buFontTx/>
              <a:buChar char="-"/>
            </a:pPr>
            <a:r>
              <a:rPr lang="en-GB" baseline="0" dirty="0" smtClean="0"/>
              <a:t>work carried out by National Standards Bodies, e.g. the German Standardization Roadmap for Services ,  where some sectors having potential for standardization have already been identified</a:t>
            </a:r>
          </a:p>
          <a:p>
            <a:pPr marL="592314" lvl="1" indent="-161540">
              <a:buFontTx/>
              <a:buChar char="-"/>
            </a:pPr>
            <a:r>
              <a:rPr lang="en-GB" baseline="0" dirty="0" smtClean="0"/>
              <a:t>new trends affecting the service sector</a:t>
            </a:r>
          </a:p>
          <a:p>
            <a:pPr marL="592314" lvl="1" indent="-161540">
              <a:buFontTx/>
              <a:buChar char="-"/>
            </a:pPr>
            <a:r>
              <a:rPr lang="en-GB" baseline="0" dirty="0" smtClean="0"/>
              <a:t>mapping of service areas with higher detriment based on (cross border) consumer complaints data and the Consumer Markets Scoreboard (which is carried out by the European Commission)</a:t>
            </a:r>
          </a:p>
          <a:p>
            <a:pPr marL="592314" lvl="1" indent="-161540">
              <a:buFontTx/>
              <a:buChar char="-"/>
            </a:pPr>
            <a:endParaRPr lang="en-GB" baseline="0" dirty="0" smtClean="0"/>
          </a:p>
          <a:p>
            <a:pPr marL="430774" lvl="1"/>
            <a:r>
              <a:rPr lang="en-GB" baseline="0" dirty="0" smtClean="0"/>
              <a:t>Moreover we will further develop a methodology to apply the criteria included in the strategy with the aim to identify 5 or 6 priority sectors that should be contacted to see whether they are interested in European standardization. The idea is to have this list by the end of 2017 and start contacting those sectors in 2018.</a:t>
            </a:r>
          </a:p>
          <a:p>
            <a:pPr marL="161540" indent="-161540">
              <a:buFontTx/>
              <a:buChar char="-"/>
            </a:pPr>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EEB47DD3-3CE4-4DBD-8B8A-00C0B714E2F7}" type="slidenum">
              <a:rPr lang="fr-BE" smtClean="0"/>
              <a:pPr>
                <a:defRPr/>
              </a:pPr>
              <a:t>5</a:t>
            </a:fld>
            <a:endParaRPr lang="fr-BE"/>
          </a:p>
        </p:txBody>
      </p:sp>
    </p:spTree>
    <p:extLst>
      <p:ext uri="{BB962C8B-B14F-4D97-AF65-F5344CB8AC3E}">
        <p14:creationId xmlns:p14="http://schemas.microsoft.com/office/powerpoint/2010/main" val="1525190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smtClean="0"/>
          </a:p>
          <a:p>
            <a:r>
              <a:rPr lang="en-GB" dirty="0" smtClean="0"/>
              <a:t>CEN has also created recently</a:t>
            </a:r>
            <a:r>
              <a:rPr lang="en-GB" baseline="0" dirty="0" smtClean="0"/>
              <a:t> a Focus group on healthcare services. A focus group is a short-term group created to ensure the interaction between all relevant European stakeholders interested in potential standardization in a new field or subject.</a:t>
            </a:r>
          </a:p>
          <a:p>
            <a:endParaRPr lang="en-GB" baseline="0" dirty="0" smtClean="0"/>
          </a:p>
          <a:p>
            <a:r>
              <a:rPr lang="en-GB" dirty="0" smtClean="0"/>
              <a:t>In recent years, there has been an increasing level of demand from stakeholders in relation to the standardization of healthcare services. The increasing mobility of patients and health professionals and the ageing of our societies means that there is an increasing need for efficiency of healthcare services, ensuring quality of care, transparency about the services offered and for ensuring patient safety and the mutual recognition of qualifications. </a:t>
            </a:r>
          </a:p>
          <a:p>
            <a:r>
              <a:rPr lang="en-GB" dirty="0" smtClean="0"/>
              <a:t>At the same time, some stakeholders have raised concerns regarding the development of standards in the area of healthcare services and the subject is controversial. The concerns expressed had to do with the relation between clinical guidelines and standards (even though the intention is not to cover clinical aspects in standards) or the fact that standards are consensus based vs. evidence based medicine.</a:t>
            </a:r>
          </a:p>
          <a:p>
            <a:endParaRPr lang="en-GB" dirty="0" smtClean="0"/>
          </a:p>
          <a:p>
            <a:r>
              <a:rPr lang="en-GB" dirty="0" smtClean="0"/>
              <a:t>This is the reason why in 2014 CEN started a reflection on a common strategy on how to approach European standardization on healthcare services. As a follow-up of this Ad-hoc group CEN has created a Focus Group on Healthcare Services in June 2016. The Focus group will further elaborate on a strategy and provide a first set of recommendations by mid-2017. The first meeting of the group took place in November 2016. In the meeting it was decided to start work by agreeing on definitions and trying to identify criteria for new proposals in the area of healthcare services. </a:t>
            </a: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pPr>
              <a:defRPr/>
            </a:pPr>
            <a:fld id="{EEB47DD3-3CE4-4DBD-8B8A-00C0B714E2F7}" type="slidenum">
              <a:rPr lang="fr-BE" smtClean="0"/>
              <a:pPr>
                <a:defRPr/>
              </a:pPr>
              <a:t>6</a:t>
            </a:fld>
            <a:endParaRPr lang="fr-BE"/>
          </a:p>
        </p:txBody>
      </p:sp>
    </p:spTree>
    <p:extLst>
      <p:ext uri="{BB962C8B-B14F-4D97-AF65-F5344CB8AC3E}">
        <p14:creationId xmlns:p14="http://schemas.microsoft.com/office/powerpoint/2010/main" val="4170726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Horizontal or generic service standards are standards covering issues common to many service sectors. </a:t>
            </a:r>
          </a:p>
          <a:p>
            <a:r>
              <a:rPr lang="en-GB" dirty="0" smtClean="0"/>
              <a:t>In February 2016, the CEN Technical Board agreed to the creation of CEN/TC 447 ‘Horizontal standards for the provision of services’ to develop horizontal service standards under Mandate M/517.</a:t>
            </a:r>
          </a:p>
          <a:p>
            <a:r>
              <a:rPr lang="en-GB" dirty="0" smtClean="0"/>
              <a:t>The Mandate was structured in two phases. The main objective of Phase 1 was to identify a preliminary work programme including six or seven proposals for horizontal service standards in support of the Single Market for services, and their prioritization. Phase 2 of the Mandate consists in the development of the proposed standards.</a:t>
            </a:r>
          </a:p>
          <a:p>
            <a:r>
              <a:rPr lang="en-GB" dirty="0" smtClean="0"/>
              <a:t>The new technical committee will as a priority develop standards on services terminology, performance management, service contracts (check list of issues to be taken into account and possibly also model clauses) and service procurement (focus for the moment on how the procurer needs to define its needs and the characteristics of the provider that could deliver the service required. The focus is private procurement although the standards could apply to both public and private procurement).</a:t>
            </a:r>
          </a:p>
          <a:p>
            <a:endParaRPr lang="en-GB" dirty="0"/>
          </a:p>
        </p:txBody>
      </p:sp>
      <p:sp>
        <p:nvSpPr>
          <p:cNvPr id="4" name="Slide Number Placeholder 3"/>
          <p:cNvSpPr>
            <a:spLocks noGrp="1"/>
          </p:cNvSpPr>
          <p:nvPr>
            <p:ph type="sldNum" sz="quarter" idx="10"/>
          </p:nvPr>
        </p:nvSpPr>
        <p:spPr/>
        <p:txBody>
          <a:bodyPr/>
          <a:lstStyle/>
          <a:p>
            <a:pPr>
              <a:defRPr/>
            </a:pPr>
            <a:fld id="{EEB47DD3-3CE4-4DBD-8B8A-00C0B714E2F7}" type="slidenum">
              <a:rPr lang="fr-BE" smtClean="0"/>
              <a:pPr>
                <a:defRPr/>
              </a:pPr>
              <a:t>7</a:t>
            </a:fld>
            <a:endParaRPr lang="fr-BE"/>
          </a:p>
        </p:txBody>
      </p:sp>
    </p:spTree>
    <p:extLst>
      <p:ext uri="{BB962C8B-B14F-4D97-AF65-F5344CB8AC3E}">
        <p14:creationId xmlns:p14="http://schemas.microsoft.com/office/powerpoint/2010/main" val="400662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Regarding sector specific standards,</a:t>
            </a:r>
            <a:r>
              <a:rPr lang="en-GB" baseline="0" dirty="0" smtClean="0"/>
              <a:t> </a:t>
            </a:r>
            <a:r>
              <a:rPr lang="en-GB" dirty="0" smtClean="0"/>
              <a:t>CEN is developing or has developed standards in relation to Business2Business and Business2Consumer services. Service standards cover a variety of issues such as terminology, key performance indicators, qualification of personnel, minimum requirements or recommendations regarding the delivery of the service (information to consumers, handling complaints), etc.</a:t>
            </a:r>
          </a:p>
          <a:p>
            <a:endParaRPr lang="en-GB" dirty="0" smtClean="0"/>
          </a:p>
          <a:p>
            <a:r>
              <a:rPr lang="en-GB" dirty="0" smtClean="0"/>
              <a:t>In this </a:t>
            </a:r>
            <a:r>
              <a:rPr lang="en-GB" smtClean="0"/>
              <a:t>slide you can </a:t>
            </a:r>
            <a:r>
              <a:rPr lang="en-GB" dirty="0" smtClean="0"/>
              <a:t>find a list with all the active committees in relation </a:t>
            </a:r>
            <a:r>
              <a:rPr lang="en-GB" smtClean="0"/>
              <a:t>to services.</a:t>
            </a:r>
            <a:endParaRPr lang="en-GB" dirty="0" smtClean="0"/>
          </a:p>
          <a:p>
            <a:endParaRPr lang="en-GB" dirty="0" smtClean="0"/>
          </a:p>
          <a:p>
            <a:r>
              <a:rPr lang="en-GB" dirty="0" smtClean="0"/>
              <a:t>In addition to the active technical committees there are also other existing</a:t>
            </a:r>
            <a:r>
              <a:rPr lang="en-GB" baseline="0" dirty="0" smtClean="0"/>
              <a:t> standards developed in the past and where no technical committee is active at the moment, e.g. customer contact centres, translation services, services of chiropractors, services of osteopaths, tanning services….</a:t>
            </a:r>
            <a:endParaRPr lang="en-GB" dirty="0"/>
          </a:p>
        </p:txBody>
      </p:sp>
      <p:sp>
        <p:nvSpPr>
          <p:cNvPr id="4" name="Slide Number Placeholder 3"/>
          <p:cNvSpPr>
            <a:spLocks noGrp="1"/>
          </p:cNvSpPr>
          <p:nvPr>
            <p:ph type="sldNum" sz="quarter" idx="10"/>
          </p:nvPr>
        </p:nvSpPr>
        <p:spPr/>
        <p:txBody>
          <a:bodyPr/>
          <a:lstStyle/>
          <a:p>
            <a:pPr>
              <a:defRPr/>
            </a:pPr>
            <a:fld id="{EEB47DD3-3CE4-4DBD-8B8A-00C0B714E2F7}" type="slidenum">
              <a:rPr lang="fr-BE" smtClean="0"/>
              <a:pPr>
                <a:defRPr/>
              </a:pPr>
              <a:t>8</a:t>
            </a:fld>
            <a:endParaRPr lang="fr-BE"/>
          </a:p>
        </p:txBody>
      </p:sp>
    </p:spTree>
    <p:extLst>
      <p:ext uri="{BB962C8B-B14F-4D97-AF65-F5344CB8AC3E}">
        <p14:creationId xmlns:p14="http://schemas.microsoft.com/office/powerpoint/2010/main" val="352486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449E"/>
        </a:solidFill>
        <a:effectLst/>
      </p:bgPr>
    </p:bg>
    <p:spTree>
      <p:nvGrpSpPr>
        <p:cNvPr id="1" name=""/>
        <p:cNvGrpSpPr/>
        <p:nvPr/>
      </p:nvGrpSpPr>
      <p:grpSpPr>
        <a:xfrm>
          <a:off x="0" y="0"/>
          <a:ext cx="0" cy="0"/>
          <a:chOff x="0" y="0"/>
          <a:chExt cx="0" cy="0"/>
        </a:xfrm>
      </p:grpSpPr>
      <p:pic>
        <p:nvPicPr>
          <p:cNvPr id="4" name="Picture 8" descr="CEN-CENELEC-PPT template_layouts_V04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6563" y="357188"/>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EN_CENELEC-PPT_themes_V10+elements_internationalisation_p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68413"/>
            <a:ext cx="6480175"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7544" y="4022898"/>
            <a:ext cx="8429684" cy="571504"/>
          </a:xfrm>
        </p:spPr>
        <p:txBody>
          <a:bodyPr anchor="t">
            <a:normAutofit/>
          </a:bodyPr>
          <a:lstStyle>
            <a:lvl1pPr algn="l">
              <a:lnSpc>
                <a:spcPts val="3400"/>
              </a:lnSpc>
              <a:defRPr sz="3000">
                <a:solidFill>
                  <a:schemeClr val="bg1"/>
                </a:solidFill>
                <a:latin typeface="Verdana" pitchFamily="34" charset="0"/>
                <a:ea typeface="Verdana" pitchFamily="34" charset="0"/>
                <a:cs typeface="Verdana" pitchFamily="34" charset="0"/>
              </a:defRPr>
            </a:lvl1pPr>
          </a:lstStyle>
          <a:p>
            <a:r>
              <a:rPr lang="en-US" smtClean="0"/>
              <a:t>Click to edit Master title style</a:t>
            </a:r>
            <a:endParaRPr lang="fr-BE" dirty="0"/>
          </a:p>
        </p:txBody>
      </p:sp>
      <p:sp>
        <p:nvSpPr>
          <p:cNvPr id="3" name="Subtitle 2"/>
          <p:cNvSpPr>
            <a:spLocks noGrp="1"/>
          </p:cNvSpPr>
          <p:nvPr>
            <p:ph type="subTitle" idx="1"/>
          </p:nvPr>
        </p:nvSpPr>
        <p:spPr>
          <a:xfrm>
            <a:off x="467544" y="4742978"/>
            <a:ext cx="8454395" cy="936104"/>
          </a:xfrm>
        </p:spPr>
        <p:txBody>
          <a:bodyPr>
            <a:normAutofit/>
          </a:bodyPr>
          <a:lstStyle>
            <a:lvl1pPr marL="0" indent="0" algn="l">
              <a:buNone/>
              <a:defRPr sz="2800">
                <a:solidFill>
                  <a:srgbClr val="95A0A9"/>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dirty="0"/>
          </a:p>
        </p:txBody>
      </p:sp>
      <p:sp>
        <p:nvSpPr>
          <p:cNvPr id="6" name="Footer Placeholder 4"/>
          <p:cNvSpPr>
            <a:spLocks noGrp="1"/>
          </p:cNvSpPr>
          <p:nvPr>
            <p:ph type="ftr" sz="quarter" idx="10"/>
          </p:nvPr>
        </p:nvSpPr>
        <p:spPr>
          <a:xfrm>
            <a:off x="468313" y="5822950"/>
            <a:ext cx="8462962" cy="846138"/>
          </a:xfrm>
        </p:spPr>
        <p:txBody>
          <a:bodyPr/>
          <a:lstStyle>
            <a:lvl1pPr>
              <a:defRPr sz="2800">
                <a:solidFill>
                  <a:schemeClr val="bg1"/>
                </a:solidFill>
                <a:latin typeface="Verdana" pitchFamily="34" charset="0"/>
                <a:ea typeface="Verdana" pitchFamily="34" charset="0"/>
                <a:cs typeface="Verdana" pitchFamily="34" charset="0"/>
              </a:defRPr>
            </a:lvl1pPr>
          </a:lstStyle>
          <a:p>
            <a:pPr>
              <a:defRPr/>
            </a:pPr>
            <a:r>
              <a:rPr lang="fr-BE"/>
              <a:t>Name</a:t>
            </a:r>
          </a:p>
          <a:p>
            <a:pPr>
              <a:defRPr/>
            </a:pPr>
            <a:r>
              <a:rPr lang="fr-BE"/>
              <a:t>Designation</a:t>
            </a:r>
          </a:p>
        </p:txBody>
      </p:sp>
    </p:spTree>
    <p:extLst>
      <p:ext uri="{BB962C8B-B14F-4D97-AF65-F5344CB8AC3E}">
        <p14:creationId xmlns:p14="http://schemas.microsoft.com/office/powerpoint/2010/main" val="3780644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4" name="Picture 6" descr="CEN_CENELEC-PPT_themes_V11_header_HDef_forMS_10.png"/>
          <p:cNvPicPr>
            <a:picLocks noChangeAspect="1"/>
          </p:cNvPicPr>
          <p:nvPr/>
        </p:nvPicPr>
        <p:blipFill>
          <a:blip r:embed="rId2">
            <a:extLst>
              <a:ext uri="{28A0092B-C50C-407E-A947-70E740481C1C}">
                <a14:useLocalDpi xmlns:a14="http://schemas.microsoft.com/office/drawing/2010/main" val="0"/>
              </a:ext>
            </a:extLst>
          </a:blip>
          <a:srcRect l="204"/>
          <a:stretch>
            <a:fillRect/>
          </a:stretch>
        </p:blipFill>
        <p:spPr bwMode="auto">
          <a:xfrm>
            <a:off x="0" y="333375"/>
            <a:ext cx="87455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EN-CENELEC-PPT template_layouts_V04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a:t>© CEN-CENELEC 2017  - </a:t>
            </a:r>
            <a:fld id="{C426E502-44E2-43FA-ADC8-3060BF08BC28}" type="slidenum">
              <a:rPr lang="fr-BE"/>
              <a:pPr>
                <a:defRPr/>
              </a:pPr>
              <a:t>‹#›</a:t>
            </a:fld>
            <a:endParaRPr lang="fr-BE"/>
          </a:p>
        </p:txBody>
      </p:sp>
      <p:sp>
        <p:nvSpPr>
          <p:cNvPr id="2" name="Title 1"/>
          <p:cNvSpPr>
            <a:spLocks noGrp="1"/>
          </p:cNvSpPr>
          <p:nvPr>
            <p:ph type="title"/>
          </p:nvPr>
        </p:nvSpPr>
        <p:spPr>
          <a:xfrm>
            <a:off x="457200" y="332656"/>
            <a:ext cx="6347048" cy="1152128"/>
          </a:xfrm>
        </p:spPr>
        <p:txBody>
          <a:bodyPr>
            <a:normAutofit/>
          </a:bodyPr>
          <a:lstStyle>
            <a:lvl1pPr>
              <a:defRPr sz="2800"/>
            </a:lvl1pPr>
          </a:lstStyle>
          <a:p>
            <a:r>
              <a:rPr lang="en-US" smtClean="0"/>
              <a:t>Click to edit Master title style</a:t>
            </a:r>
            <a:endParaRPr lang="fr-BE" dirty="0"/>
          </a:p>
        </p:txBody>
      </p:sp>
      <p:sp>
        <p:nvSpPr>
          <p:cNvPr id="3" name="Content Placeholder 2"/>
          <p:cNvSpPr>
            <a:spLocks noGrp="1"/>
          </p:cNvSpPr>
          <p:nvPr>
            <p:ph idx="1"/>
          </p:nvPr>
        </p:nvSpPr>
        <p:spPr>
          <a:xfrm>
            <a:off x="457200" y="1916833"/>
            <a:ext cx="8115328" cy="3672408"/>
          </a:xfrm>
        </p:spPr>
        <p:txBody>
          <a:bodyPr/>
          <a:lstStyle>
            <a:lvl1pPr>
              <a:spcBef>
                <a:spcPts val="600"/>
              </a:spcBef>
              <a:spcAft>
                <a:spcPts val="0"/>
              </a:spcAft>
              <a:defRPr sz="2400"/>
            </a:lvl1pPr>
            <a:lvl2pPr>
              <a:spcBef>
                <a:spcPts val="600"/>
              </a:spcBef>
              <a:spcAft>
                <a:spcPts val="0"/>
              </a:spcAft>
              <a:defRPr sz="2200"/>
            </a:lvl2pPr>
            <a:lvl3pPr>
              <a:spcBef>
                <a:spcPts val="600"/>
              </a:spcBef>
              <a:spcAft>
                <a:spcPts val="0"/>
              </a:spcAft>
              <a:defRPr sz="2000"/>
            </a:lvl3pPr>
            <a:lvl4pPr>
              <a:spcBef>
                <a:spcPts val="600"/>
              </a:spcBef>
              <a:spcAft>
                <a:spcPts val="0"/>
              </a:spcAft>
              <a:defRPr sz="18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Footer Placeholder 4"/>
          <p:cNvSpPr>
            <a:spLocks noGrp="1"/>
          </p:cNvSpPr>
          <p:nvPr>
            <p:ph type="ftr" sz="quarter" idx="10"/>
          </p:nvPr>
        </p:nvSpPr>
        <p:spPr>
          <a:xfrm>
            <a:off x="457200" y="6356350"/>
            <a:ext cx="2895600" cy="365125"/>
          </a:xfrm>
        </p:spPr>
        <p:txBody>
          <a:bodyPr/>
          <a:lstStyle>
            <a:lvl1pPr>
              <a:defRPr sz="900"/>
            </a:lvl1pPr>
          </a:lstStyle>
          <a:p>
            <a:pPr>
              <a:defRPr/>
            </a:pPr>
            <a:r>
              <a:rPr lang="en-US" smtClean="0">
                <a:solidFill>
                  <a:prstClr val="black">
                    <a:tint val="75000"/>
                  </a:prstClr>
                </a:solidFill>
              </a:rPr>
              <a:t>Elena SANTIAGO CID</a:t>
            </a:r>
            <a:endParaRPr lang="fr-BE">
              <a:solidFill>
                <a:prstClr val="black">
                  <a:tint val="75000"/>
                </a:prstClr>
              </a:solidFill>
            </a:endParaRPr>
          </a:p>
        </p:txBody>
      </p:sp>
    </p:spTree>
    <p:extLst>
      <p:ext uri="{BB962C8B-B14F-4D97-AF65-F5344CB8AC3E}">
        <p14:creationId xmlns:p14="http://schemas.microsoft.com/office/powerpoint/2010/main" val="158412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pic>
        <p:nvPicPr>
          <p:cNvPr id="5" name="Picture 6" descr="CEN_CENELEC-PPT_themes_V11_header_HDef_forMS_10.png"/>
          <p:cNvPicPr>
            <a:picLocks noChangeAspect="1"/>
          </p:cNvPicPr>
          <p:nvPr/>
        </p:nvPicPr>
        <p:blipFill>
          <a:blip r:embed="rId2">
            <a:extLst>
              <a:ext uri="{28A0092B-C50C-407E-A947-70E740481C1C}">
                <a14:useLocalDpi xmlns:a14="http://schemas.microsoft.com/office/drawing/2010/main" val="0"/>
              </a:ext>
            </a:extLst>
          </a:blip>
          <a:srcRect l="204"/>
          <a:stretch>
            <a:fillRect/>
          </a:stretch>
        </p:blipFill>
        <p:spPr bwMode="auto">
          <a:xfrm>
            <a:off x="0" y="333375"/>
            <a:ext cx="87455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EN-CENELEC-PPT template_layouts_V04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txBox="1">
            <a:spLocks/>
          </p:cNvSpPr>
          <p:nvPr/>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a:t>© CEN-CENELEC 2017  - </a:t>
            </a:r>
            <a:fld id="{F0F6EE1D-50BA-4B19-B72F-D145619C41CF}" type="slidenum">
              <a:rPr lang="fr-BE"/>
              <a:pPr>
                <a:defRPr/>
              </a:pPr>
              <a:t>‹#›</a:t>
            </a:fld>
            <a:endParaRPr lang="fr-BE"/>
          </a:p>
        </p:txBody>
      </p:sp>
      <p:sp>
        <p:nvSpPr>
          <p:cNvPr id="3" name="Content Placeholder 2"/>
          <p:cNvSpPr>
            <a:spLocks noGrp="1"/>
          </p:cNvSpPr>
          <p:nvPr>
            <p:ph sz="half" idx="1"/>
          </p:nvPr>
        </p:nvSpPr>
        <p:spPr>
          <a:xfrm>
            <a:off x="457200" y="1855365"/>
            <a:ext cx="4038600" cy="3733875"/>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855365"/>
            <a:ext cx="4038600" cy="3733875"/>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itle 1"/>
          <p:cNvSpPr>
            <a:spLocks noGrp="1"/>
          </p:cNvSpPr>
          <p:nvPr>
            <p:ph type="title"/>
          </p:nvPr>
        </p:nvSpPr>
        <p:spPr>
          <a:xfrm>
            <a:off x="457200" y="332656"/>
            <a:ext cx="6347048" cy="1152128"/>
          </a:xfrm>
        </p:spPr>
        <p:txBody>
          <a:bodyPr>
            <a:normAutofit/>
          </a:bodyPr>
          <a:lstStyle>
            <a:lvl1pPr>
              <a:defRPr sz="2800"/>
            </a:lvl1pPr>
          </a:lstStyle>
          <a:p>
            <a:r>
              <a:rPr lang="en-US" smtClean="0"/>
              <a:t>Click to edit Master title style</a:t>
            </a:r>
            <a:endParaRPr lang="fr-BE" dirty="0"/>
          </a:p>
        </p:txBody>
      </p:sp>
      <p:sp>
        <p:nvSpPr>
          <p:cNvPr id="8" name="Footer Placeholder 4"/>
          <p:cNvSpPr>
            <a:spLocks noGrp="1"/>
          </p:cNvSpPr>
          <p:nvPr>
            <p:ph type="ftr" sz="quarter" idx="10"/>
          </p:nvPr>
        </p:nvSpPr>
        <p:spPr>
          <a:xfrm>
            <a:off x="457200" y="6356350"/>
            <a:ext cx="2895600" cy="365125"/>
          </a:xfrm>
        </p:spPr>
        <p:txBody>
          <a:bodyPr/>
          <a:lstStyle>
            <a:lvl1pPr>
              <a:defRPr sz="900"/>
            </a:lvl1pPr>
          </a:lstStyle>
          <a:p>
            <a:pPr>
              <a:defRPr/>
            </a:pPr>
            <a:r>
              <a:rPr lang="en-US" smtClean="0">
                <a:solidFill>
                  <a:prstClr val="black">
                    <a:tint val="75000"/>
                  </a:prstClr>
                </a:solidFill>
              </a:rPr>
              <a:t>Elena SANTIAGO CID</a:t>
            </a:r>
            <a:endParaRPr lang="fr-BE">
              <a:solidFill>
                <a:prstClr val="black">
                  <a:tint val="75000"/>
                </a:prstClr>
              </a:solidFill>
            </a:endParaRPr>
          </a:p>
        </p:txBody>
      </p:sp>
    </p:spTree>
    <p:extLst>
      <p:ext uri="{BB962C8B-B14F-4D97-AF65-F5344CB8AC3E}">
        <p14:creationId xmlns:p14="http://schemas.microsoft.com/office/powerpoint/2010/main" val="3370694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5" descr="CEN_CENELEC-PPT_themes_V11_header_HDef_forMS_10.png"/>
          <p:cNvPicPr>
            <a:picLocks noChangeAspect="1"/>
          </p:cNvPicPr>
          <p:nvPr/>
        </p:nvPicPr>
        <p:blipFill>
          <a:blip r:embed="rId2">
            <a:extLst>
              <a:ext uri="{28A0092B-C50C-407E-A947-70E740481C1C}">
                <a14:useLocalDpi xmlns:a14="http://schemas.microsoft.com/office/drawing/2010/main" val="0"/>
              </a:ext>
            </a:extLst>
          </a:blip>
          <a:srcRect l="204"/>
          <a:stretch>
            <a:fillRect/>
          </a:stretch>
        </p:blipFill>
        <p:spPr bwMode="auto">
          <a:xfrm>
            <a:off x="0" y="333375"/>
            <a:ext cx="87455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EN-CENELEC-PPT template_layouts_V04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txBox="1">
            <a:spLocks/>
          </p:cNvSpPr>
          <p:nvPr/>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a:t>© CEN-CENELEC 2017  - </a:t>
            </a:r>
            <a:fld id="{8404C76C-FAA5-4A67-A3C2-1BC3123490D9}" type="slidenum">
              <a:rPr lang="fr-BE"/>
              <a:pPr>
                <a:defRPr/>
              </a:pPr>
              <a:t>‹#›</a:t>
            </a:fld>
            <a:endParaRPr lang="fr-BE"/>
          </a:p>
        </p:txBody>
      </p:sp>
      <p:sp>
        <p:nvSpPr>
          <p:cNvPr id="3" name="Text Placeholder 2"/>
          <p:cNvSpPr>
            <a:spLocks noGrp="1"/>
          </p:cNvSpPr>
          <p:nvPr>
            <p:ph type="body" idx="1"/>
          </p:nvPr>
        </p:nvSpPr>
        <p:spPr>
          <a:xfrm>
            <a:off x="457200" y="1844824"/>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84586"/>
            <a:ext cx="4040188" cy="3104654"/>
          </a:xfrm>
        </p:spPr>
        <p:txBody>
          <a:bodyPr/>
          <a:lstStyle>
            <a:lvl1pPr>
              <a:defRPr sz="22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1844824"/>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84586"/>
            <a:ext cx="4041775" cy="3104654"/>
          </a:xfrm>
        </p:spPr>
        <p:txBody>
          <a:bodyPr/>
          <a:lstStyle>
            <a:lvl1pPr>
              <a:defRPr sz="22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332656"/>
            <a:ext cx="6347048" cy="1152128"/>
          </a:xfrm>
        </p:spPr>
        <p:txBody>
          <a:bodyPr>
            <a:normAutofit/>
          </a:bodyPr>
          <a:lstStyle>
            <a:lvl1pPr>
              <a:defRPr sz="2800"/>
            </a:lvl1pPr>
          </a:lstStyle>
          <a:p>
            <a:r>
              <a:rPr lang="en-US" smtClean="0"/>
              <a:t>Click to edit Master title style</a:t>
            </a:r>
            <a:endParaRPr lang="fr-BE" dirty="0"/>
          </a:p>
        </p:txBody>
      </p:sp>
      <p:sp>
        <p:nvSpPr>
          <p:cNvPr id="10" name="Footer Placeholder 4"/>
          <p:cNvSpPr>
            <a:spLocks noGrp="1"/>
          </p:cNvSpPr>
          <p:nvPr>
            <p:ph type="ftr" sz="quarter" idx="10"/>
          </p:nvPr>
        </p:nvSpPr>
        <p:spPr>
          <a:xfrm>
            <a:off x="457200" y="6356350"/>
            <a:ext cx="2895600" cy="365125"/>
          </a:xfrm>
        </p:spPr>
        <p:txBody>
          <a:bodyPr/>
          <a:lstStyle>
            <a:lvl1pPr>
              <a:defRPr sz="900"/>
            </a:lvl1pPr>
          </a:lstStyle>
          <a:p>
            <a:pPr>
              <a:defRPr/>
            </a:pPr>
            <a:r>
              <a:rPr lang="en-US" smtClean="0">
                <a:solidFill>
                  <a:prstClr val="black">
                    <a:tint val="75000"/>
                  </a:prstClr>
                </a:solidFill>
              </a:rPr>
              <a:t>Elena SANTIAGO CID</a:t>
            </a:r>
            <a:endParaRPr lang="fr-BE">
              <a:solidFill>
                <a:prstClr val="black">
                  <a:tint val="75000"/>
                </a:prstClr>
              </a:solidFill>
            </a:endParaRPr>
          </a:p>
        </p:txBody>
      </p:sp>
    </p:spTree>
    <p:extLst>
      <p:ext uri="{BB962C8B-B14F-4D97-AF65-F5344CB8AC3E}">
        <p14:creationId xmlns:p14="http://schemas.microsoft.com/office/powerpoint/2010/main" val="4159496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descr="CEN_CENELEC-PPT_themes_V11_header_HDef_forMS_10.png"/>
          <p:cNvPicPr>
            <a:picLocks noChangeAspect="1"/>
          </p:cNvPicPr>
          <p:nvPr/>
        </p:nvPicPr>
        <p:blipFill>
          <a:blip r:embed="rId2">
            <a:extLst>
              <a:ext uri="{28A0092B-C50C-407E-A947-70E740481C1C}">
                <a14:useLocalDpi xmlns:a14="http://schemas.microsoft.com/office/drawing/2010/main" val="0"/>
              </a:ext>
            </a:extLst>
          </a:blip>
          <a:srcRect l="204"/>
          <a:stretch>
            <a:fillRect/>
          </a:stretch>
        </p:blipFill>
        <p:spPr bwMode="auto">
          <a:xfrm>
            <a:off x="0" y="333375"/>
            <a:ext cx="87455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CEN-CENELEC-PPT template_layouts_V04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a:t>© CEN-CENELEC 2017 - </a:t>
            </a:r>
            <a:fld id="{30AD1F51-B562-420E-9A02-F05D6F6DD015}" type="slidenum">
              <a:rPr lang="fr-BE"/>
              <a:pPr>
                <a:defRPr/>
              </a:pPr>
              <a:t>‹#›</a:t>
            </a:fld>
            <a:endParaRPr lang="fr-BE"/>
          </a:p>
        </p:txBody>
      </p:sp>
      <p:sp>
        <p:nvSpPr>
          <p:cNvPr id="9" name="Title 1"/>
          <p:cNvSpPr>
            <a:spLocks noGrp="1"/>
          </p:cNvSpPr>
          <p:nvPr>
            <p:ph type="title"/>
          </p:nvPr>
        </p:nvSpPr>
        <p:spPr>
          <a:xfrm>
            <a:off x="457200" y="332656"/>
            <a:ext cx="6347048" cy="1152128"/>
          </a:xfrm>
        </p:spPr>
        <p:txBody>
          <a:bodyPr>
            <a:normAutofit/>
          </a:bodyPr>
          <a:lstStyle>
            <a:lvl1pPr>
              <a:defRPr sz="2800"/>
            </a:lvl1pPr>
          </a:lstStyle>
          <a:p>
            <a:r>
              <a:rPr lang="en-US" smtClean="0"/>
              <a:t>Click to edit Master title style</a:t>
            </a:r>
            <a:endParaRPr lang="fr-BE" dirty="0"/>
          </a:p>
        </p:txBody>
      </p:sp>
      <p:sp>
        <p:nvSpPr>
          <p:cNvPr id="6" name="Footer Placeholder 4"/>
          <p:cNvSpPr>
            <a:spLocks noGrp="1"/>
          </p:cNvSpPr>
          <p:nvPr>
            <p:ph type="ftr" sz="quarter" idx="10"/>
          </p:nvPr>
        </p:nvSpPr>
        <p:spPr>
          <a:xfrm>
            <a:off x="457200" y="6356350"/>
            <a:ext cx="2895600" cy="365125"/>
          </a:xfrm>
        </p:spPr>
        <p:txBody>
          <a:bodyPr/>
          <a:lstStyle>
            <a:lvl1pPr>
              <a:defRPr sz="900"/>
            </a:lvl1pPr>
          </a:lstStyle>
          <a:p>
            <a:pPr>
              <a:defRPr/>
            </a:pPr>
            <a:r>
              <a:rPr lang="en-US" smtClean="0">
                <a:solidFill>
                  <a:prstClr val="black">
                    <a:tint val="75000"/>
                  </a:prstClr>
                </a:solidFill>
              </a:rPr>
              <a:t>Elena SANTIAGO CID</a:t>
            </a:r>
            <a:endParaRPr lang="fr-BE">
              <a:solidFill>
                <a:prstClr val="black">
                  <a:tint val="75000"/>
                </a:prstClr>
              </a:solidFill>
            </a:endParaRPr>
          </a:p>
        </p:txBody>
      </p:sp>
    </p:spTree>
    <p:extLst>
      <p:ext uri="{BB962C8B-B14F-4D97-AF65-F5344CB8AC3E}">
        <p14:creationId xmlns:p14="http://schemas.microsoft.com/office/powerpoint/2010/main" val="2536513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a:t>© CEN-CENELEC 2017  - </a:t>
            </a:r>
            <a:fld id="{4B551C8A-BD1D-495A-949B-155605005A67}" type="slidenum">
              <a:rPr lang="fr-BE"/>
              <a:pPr>
                <a:defRPr/>
              </a:pPr>
              <a:t>‹#›</a:t>
            </a:fld>
            <a:endParaRPr lang="fr-BE"/>
          </a:p>
        </p:txBody>
      </p:sp>
    </p:spTree>
    <p:extLst>
      <p:ext uri="{BB962C8B-B14F-4D97-AF65-F5344CB8AC3E}">
        <p14:creationId xmlns:p14="http://schemas.microsoft.com/office/powerpoint/2010/main" val="69843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hapter Slide ">
    <p:bg>
      <p:bgPr>
        <a:solidFill>
          <a:srgbClr val="00449E"/>
        </a:solidFill>
        <a:effectLst/>
      </p:bgPr>
    </p:bg>
    <p:spTree>
      <p:nvGrpSpPr>
        <p:cNvPr id="1" name=""/>
        <p:cNvGrpSpPr/>
        <p:nvPr/>
      </p:nvGrpSpPr>
      <p:grpSpPr>
        <a:xfrm>
          <a:off x="0" y="0"/>
          <a:ext cx="0" cy="0"/>
          <a:chOff x="0" y="0"/>
          <a:chExt cx="0" cy="0"/>
        </a:xfrm>
      </p:grpSpPr>
      <p:pic>
        <p:nvPicPr>
          <p:cNvPr id="4" name="Picture 8" descr="CEN-CENELEC-PPT template_layouts_V04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6563" y="5727700"/>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7544" y="3627190"/>
            <a:ext cx="8429684" cy="571504"/>
          </a:xfrm>
        </p:spPr>
        <p:txBody>
          <a:bodyPr anchor="t">
            <a:normAutofit/>
          </a:bodyPr>
          <a:lstStyle>
            <a:lvl1pPr algn="l">
              <a:lnSpc>
                <a:spcPts val="3400"/>
              </a:lnSpc>
              <a:defRPr sz="3000" baseline="0">
                <a:solidFill>
                  <a:srgbClr val="B30098"/>
                </a:solidFill>
                <a:latin typeface="Verdana" pitchFamily="34" charset="0"/>
                <a:ea typeface="Verdana" pitchFamily="34" charset="0"/>
                <a:cs typeface="Verdana" pitchFamily="34" charset="0"/>
              </a:defRPr>
            </a:lvl1pPr>
          </a:lstStyle>
          <a:p>
            <a:r>
              <a:rPr lang="en-US" smtClean="0"/>
              <a:t>Click to edit Master title style</a:t>
            </a:r>
            <a:endParaRPr lang="fr-BE" dirty="0"/>
          </a:p>
        </p:txBody>
      </p:sp>
      <p:sp>
        <p:nvSpPr>
          <p:cNvPr id="3" name="Subtitle 2"/>
          <p:cNvSpPr>
            <a:spLocks noGrp="1"/>
          </p:cNvSpPr>
          <p:nvPr>
            <p:ph type="subTitle" idx="1"/>
          </p:nvPr>
        </p:nvSpPr>
        <p:spPr>
          <a:xfrm>
            <a:off x="467544" y="4365104"/>
            <a:ext cx="8454395" cy="936104"/>
          </a:xfrm>
        </p:spPr>
        <p:txBody>
          <a:bodyPr>
            <a:normAutofit/>
          </a:bodyPr>
          <a:lstStyle>
            <a:lvl1pPr marL="0" indent="0" algn="l">
              <a:buNone/>
              <a:defRPr sz="2800">
                <a:solidFill>
                  <a:srgbClr val="95A0A9"/>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dirty="0"/>
          </a:p>
        </p:txBody>
      </p:sp>
      <p:sp>
        <p:nvSpPr>
          <p:cNvPr id="5" name="Slide Number Placeholder 5"/>
          <p:cNvSpPr>
            <a:spLocks noGrp="1"/>
          </p:cNvSpPr>
          <p:nvPr>
            <p:ph type="sldNum" sz="quarter" idx="10"/>
          </p:nvPr>
        </p:nvSpPr>
        <p:spPr>
          <a:xfrm>
            <a:off x="6948488" y="6483350"/>
            <a:ext cx="1908175" cy="268288"/>
          </a:xfrm>
        </p:spPr>
        <p:txBody>
          <a:bodyPr/>
          <a:lstStyle>
            <a:lvl1pPr algn="l">
              <a:defRPr sz="900"/>
            </a:lvl1pPr>
          </a:lstStyle>
          <a:p>
            <a:pPr>
              <a:defRPr/>
            </a:pPr>
            <a:r>
              <a:rPr lang="fr-BE" dirty="0" smtClean="0"/>
              <a:t>  © CEN-CENELEC 2017  </a:t>
            </a:r>
            <a:fld id="{C9202B3A-70BD-422B-9337-246DB1207E71}" type="slidenum">
              <a:rPr lang="fr-BE" smtClean="0"/>
              <a:pPr>
                <a:defRPr/>
              </a:pPr>
              <a:t>‹#›</a:t>
            </a:fld>
            <a:endParaRPr lang="fr-BE" dirty="0"/>
          </a:p>
        </p:txBody>
      </p:sp>
      <p:sp>
        <p:nvSpPr>
          <p:cNvPr id="6" name="Footer Placeholder 4"/>
          <p:cNvSpPr>
            <a:spLocks noGrp="1"/>
          </p:cNvSpPr>
          <p:nvPr>
            <p:ph type="ftr" sz="quarter" idx="11"/>
          </p:nvPr>
        </p:nvSpPr>
        <p:spPr/>
        <p:txBody>
          <a:bodyPr/>
          <a:lstStyle>
            <a:lvl1pPr algn="l" fontAlgn="auto">
              <a:spcBef>
                <a:spcPts val="0"/>
              </a:spcBef>
              <a:spcAft>
                <a:spcPts val="0"/>
              </a:spcAft>
              <a:defRPr sz="900">
                <a:solidFill>
                  <a:schemeClr val="tx1">
                    <a:tint val="75000"/>
                  </a:schemeClr>
                </a:solidFill>
                <a:latin typeface="+mn-lt"/>
              </a:defRPr>
            </a:lvl1pPr>
          </a:lstStyle>
          <a:p>
            <a:pPr>
              <a:defRPr/>
            </a:pPr>
            <a:r>
              <a:rPr lang="fr-BE"/>
              <a:t>Name of Presenter</a:t>
            </a:r>
          </a:p>
          <a:p>
            <a:pPr>
              <a:defRPr/>
            </a:pPr>
            <a:r>
              <a:rPr lang="fr-BE"/>
              <a:t>Title  of event, date (yyyy-mm-dd)</a:t>
            </a:r>
          </a:p>
        </p:txBody>
      </p:sp>
    </p:spTree>
    <p:extLst>
      <p:ext uri="{BB962C8B-B14F-4D97-AF65-F5344CB8AC3E}">
        <p14:creationId xmlns:p14="http://schemas.microsoft.com/office/powerpoint/2010/main" val="63347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4" name="Picture 6" descr="CEN_CENELEC-PPT_themes_V11_header_HDef_MS_6.png"/>
          <p:cNvPicPr>
            <a:picLocks noChangeAspect="1"/>
          </p:cNvPicPr>
          <p:nvPr/>
        </p:nvPicPr>
        <p:blipFill>
          <a:blip r:embed="rId2">
            <a:extLst>
              <a:ext uri="{28A0092B-C50C-407E-A947-70E740481C1C}">
                <a14:useLocalDpi xmlns:a14="http://schemas.microsoft.com/office/drawing/2010/main" val="0"/>
              </a:ext>
            </a:extLst>
          </a:blip>
          <a:srcRect l="204"/>
          <a:stretch>
            <a:fillRect/>
          </a:stretch>
        </p:blipFill>
        <p:spPr bwMode="auto">
          <a:xfrm>
            <a:off x="0" y="260350"/>
            <a:ext cx="87455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EN-CENELEC-PPT template_layouts_V04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5727700"/>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60648"/>
            <a:ext cx="6347048" cy="1152128"/>
          </a:xfrm>
        </p:spPr>
        <p:txBody>
          <a:bodyPr>
            <a:normAutofit/>
          </a:bodyPr>
          <a:lstStyle>
            <a:lvl1pPr>
              <a:defRPr sz="2800">
                <a:solidFill>
                  <a:srgbClr val="B30098"/>
                </a:solidFill>
              </a:defRPr>
            </a:lvl1pPr>
          </a:lstStyle>
          <a:p>
            <a:r>
              <a:rPr lang="en-US" smtClean="0"/>
              <a:t>Click to edit Master title style</a:t>
            </a:r>
            <a:endParaRPr lang="fr-BE" dirty="0"/>
          </a:p>
        </p:txBody>
      </p:sp>
      <p:sp>
        <p:nvSpPr>
          <p:cNvPr id="3" name="Content Placeholder 2"/>
          <p:cNvSpPr>
            <a:spLocks noGrp="1"/>
          </p:cNvSpPr>
          <p:nvPr>
            <p:ph idx="1"/>
          </p:nvPr>
        </p:nvSpPr>
        <p:spPr>
          <a:xfrm>
            <a:off x="457200" y="1772817"/>
            <a:ext cx="8115328" cy="3888432"/>
          </a:xfrm>
        </p:spPr>
        <p:txBody>
          <a:bodyPr/>
          <a:lstStyle>
            <a:lvl1pPr>
              <a:spcBef>
                <a:spcPts val="600"/>
              </a:spcBef>
              <a:spcAft>
                <a:spcPts val="0"/>
              </a:spcAft>
              <a:defRPr sz="2400">
                <a:solidFill>
                  <a:srgbClr val="B30098"/>
                </a:solidFill>
              </a:defRPr>
            </a:lvl1pPr>
            <a:lvl2pPr>
              <a:spcBef>
                <a:spcPts val="600"/>
              </a:spcBef>
              <a:spcAft>
                <a:spcPts val="0"/>
              </a:spcAft>
              <a:buClr>
                <a:srgbClr val="B30098"/>
              </a:buClr>
              <a:defRPr sz="2200"/>
            </a:lvl2pPr>
            <a:lvl3pPr>
              <a:spcBef>
                <a:spcPts val="600"/>
              </a:spcBef>
              <a:spcAft>
                <a:spcPts val="0"/>
              </a:spcAft>
              <a:buClr>
                <a:srgbClr val="B30098"/>
              </a:buClr>
              <a:defRPr sz="2000"/>
            </a:lvl3pPr>
            <a:lvl4pPr>
              <a:spcBef>
                <a:spcPts val="600"/>
              </a:spcBef>
              <a:spcAft>
                <a:spcPts val="0"/>
              </a:spcAft>
              <a:buClr>
                <a:srgbClr val="B30098"/>
              </a:buClr>
              <a:defRPr sz="18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Footer Placeholder 4"/>
          <p:cNvSpPr>
            <a:spLocks noGrp="1"/>
          </p:cNvSpPr>
          <p:nvPr>
            <p:ph type="ftr" sz="quarter" idx="10"/>
          </p:nvPr>
        </p:nvSpPr>
        <p:spPr/>
        <p:txBody>
          <a:bodyPr/>
          <a:lstStyle>
            <a:lvl1pPr algn="l" fontAlgn="auto">
              <a:spcBef>
                <a:spcPts val="0"/>
              </a:spcBef>
              <a:spcAft>
                <a:spcPts val="0"/>
              </a:spcAft>
              <a:defRPr sz="900">
                <a:solidFill>
                  <a:schemeClr val="tx1">
                    <a:tint val="75000"/>
                  </a:schemeClr>
                </a:solidFill>
                <a:latin typeface="+mn-lt"/>
              </a:defRPr>
            </a:lvl1pPr>
          </a:lstStyle>
          <a:p>
            <a:pPr>
              <a:defRPr/>
            </a:pPr>
            <a:r>
              <a:rPr lang="fr-BE"/>
              <a:t>Name of Presenter</a:t>
            </a:r>
          </a:p>
          <a:p>
            <a:pPr>
              <a:defRPr/>
            </a:pPr>
            <a:r>
              <a:rPr lang="fr-BE"/>
              <a:t>Title  of event, date (yyyy-mm-dd)</a:t>
            </a:r>
          </a:p>
        </p:txBody>
      </p:sp>
      <p:sp>
        <p:nvSpPr>
          <p:cNvPr id="7" name="Slide Number Placeholder 5"/>
          <p:cNvSpPr>
            <a:spLocks noGrp="1"/>
          </p:cNvSpPr>
          <p:nvPr>
            <p:ph type="sldNum" sz="quarter" idx="11"/>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sz="900">
                <a:solidFill>
                  <a:srgbClr val="95A0A9"/>
                </a:solidFill>
                <a:latin typeface="+mn-lt"/>
              </a:defRPr>
            </a:lvl1pPr>
          </a:lstStyle>
          <a:p>
            <a:pPr>
              <a:defRPr/>
            </a:pPr>
            <a:r>
              <a:rPr lang="fr-BE" dirty="0" smtClean="0"/>
              <a:t> © CEN-CENELEC 2017  </a:t>
            </a:r>
            <a:fld id="{8E43384D-680B-4230-9E5B-9ACBF7012049}" type="slidenum">
              <a:rPr lang="fr-BE" smtClean="0"/>
              <a:pPr>
                <a:defRPr/>
              </a:pPr>
              <a:t>‹#›</a:t>
            </a:fld>
            <a:endParaRPr lang="fr-BE" dirty="0"/>
          </a:p>
        </p:txBody>
      </p:sp>
    </p:spTree>
    <p:extLst>
      <p:ext uri="{BB962C8B-B14F-4D97-AF65-F5344CB8AC3E}">
        <p14:creationId xmlns:p14="http://schemas.microsoft.com/office/powerpoint/2010/main" val="3704098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pic>
        <p:nvPicPr>
          <p:cNvPr id="5" name="Picture 6" descr="CEN_CENELEC-PPT_themes_V11_header_HDef_MS_6.png"/>
          <p:cNvPicPr>
            <a:picLocks noChangeAspect="1"/>
          </p:cNvPicPr>
          <p:nvPr/>
        </p:nvPicPr>
        <p:blipFill>
          <a:blip r:embed="rId2">
            <a:extLst>
              <a:ext uri="{28A0092B-C50C-407E-A947-70E740481C1C}">
                <a14:useLocalDpi xmlns:a14="http://schemas.microsoft.com/office/drawing/2010/main" val="0"/>
              </a:ext>
            </a:extLst>
          </a:blip>
          <a:srcRect l="204"/>
          <a:stretch>
            <a:fillRect/>
          </a:stretch>
        </p:blipFill>
        <p:spPr bwMode="auto">
          <a:xfrm>
            <a:off x="0" y="260350"/>
            <a:ext cx="87455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EN-CENELEC-PPT template_layouts_V04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772817"/>
            <a:ext cx="4038600" cy="3816424"/>
          </a:xfrm>
        </p:spPr>
        <p:txBody>
          <a:bodyPr/>
          <a:lstStyle>
            <a:lvl1pPr>
              <a:defRPr sz="2400">
                <a:solidFill>
                  <a:srgbClr val="B30098"/>
                </a:solidFill>
              </a:defRPr>
            </a:lvl1pPr>
            <a:lvl2pPr>
              <a:buClr>
                <a:srgbClr val="B30098"/>
              </a:buClr>
              <a:defRPr sz="2400"/>
            </a:lvl2pPr>
            <a:lvl3pPr>
              <a:buClr>
                <a:srgbClr val="B30098"/>
              </a:buClr>
              <a:defRPr sz="2000"/>
            </a:lvl3pPr>
            <a:lvl4pPr>
              <a:buClr>
                <a:srgbClr val="B30098"/>
              </a:buCl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772817"/>
            <a:ext cx="4038600" cy="3816424"/>
          </a:xfrm>
        </p:spPr>
        <p:txBody>
          <a:bodyPr/>
          <a:lstStyle>
            <a:lvl1pPr>
              <a:defRPr sz="2400">
                <a:solidFill>
                  <a:srgbClr val="B30098"/>
                </a:solidFill>
              </a:defRPr>
            </a:lvl1pPr>
            <a:lvl2pPr>
              <a:buClr>
                <a:srgbClr val="B30098"/>
              </a:buClr>
              <a:defRPr sz="2400"/>
            </a:lvl2pPr>
            <a:lvl3pPr>
              <a:buClr>
                <a:srgbClr val="B30098"/>
              </a:buClr>
              <a:defRPr sz="2000"/>
            </a:lvl3pPr>
            <a:lvl4pPr>
              <a:buClr>
                <a:srgbClr val="B30098"/>
              </a:buCl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itle 1"/>
          <p:cNvSpPr>
            <a:spLocks noGrp="1"/>
          </p:cNvSpPr>
          <p:nvPr>
            <p:ph type="title"/>
          </p:nvPr>
        </p:nvSpPr>
        <p:spPr>
          <a:xfrm>
            <a:off x="457200" y="260648"/>
            <a:ext cx="6347048" cy="1152128"/>
          </a:xfrm>
        </p:spPr>
        <p:txBody>
          <a:bodyPr>
            <a:normAutofit/>
          </a:bodyPr>
          <a:lstStyle>
            <a:lvl1pPr>
              <a:defRPr sz="2800">
                <a:solidFill>
                  <a:srgbClr val="B30098"/>
                </a:solidFill>
              </a:defRPr>
            </a:lvl1pPr>
          </a:lstStyle>
          <a:p>
            <a:r>
              <a:rPr lang="en-US" smtClean="0"/>
              <a:t>Click to edit Master title style</a:t>
            </a:r>
            <a:endParaRPr lang="fr-BE" dirty="0"/>
          </a:p>
        </p:txBody>
      </p:sp>
      <p:sp>
        <p:nvSpPr>
          <p:cNvPr id="7" name="Footer Placeholder 4"/>
          <p:cNvSpPr>
            <a:spLocks noGrp="1"/>
          </p:cNvSpPr>
          <p:nvPr>
            <p:ph type="ftr" sz="quarter" idx="10"/>
          </p:nvPr>
        </p:nvSpPr>
        <p:spPr/>
        <p:txBody>
          <a:bodyPr/>
          <a:lstStyle>
            <a:lvl1pPr algn="l" fontAlgn="auto">
              <a:spcBef>
                <a:spcPts val="0"/>
              </a:spcBef>
              <a:spcAft>
                <a:spcPts val="0"/>
              </a:spcAft>
              <a:defRPr sz="900">
                <a:solidFill>
                  <a:schemeClr val="tx1">
                    <a:tint val="75000"/>
                  </a:schemeClr>
                </a:solidFill>
                <a:latin typeface="+mn-lt"/>
              </a:defRPr>
            </a:lvl1pPr>
          </a:lstStyle>
          <a:p>
            <a:pPr>
              <a:defRPr/>
            </a:pPr>
            <a:r>
              <a:rPr lang="fr-BE"/>
              <a:t>Name of Presenter</a:t>
            </a:r>
          </a:p>
          <a:p>
            <a:pPr>
              <a:defRPr/>
            </a:pPr>
            <a:r>
              <a:rPr lang="fr-BE"/>
              <a:t>Title  of event, date (yyyy-mm-dd)</a:t>
            </a:r>
          </a:p>
        </p:txBody>
      </p:sp>
      <p:sp>
        <p:nvSpPr>
          <p:cNvPr id="8" name="Slide Number Placeholder 5"/>
          <p:cNvSpPr>
            <a:spLocks noGrp="1"/>
          </p:cNvSpPr>
          <p:nvPr>
            <p:ph type="sldNum" sz="quarter" idx="11"/>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sz="900">
                <a:solidFill>
                  <a:srgbClr val="95A0A9"/>
                </a:solidFill>
                <a:latin typeface="+mn-lt"/>
              </a:defRPr>
            </a:lvl1pPr>
          </a:lstStyle>
          <a:p>
            <a:pPr>
              <a:defRPr/>
            </a:pPr>
            <a:r>
              <a:rPr lang="fr-BE" dirty="0" smtClean="0"/>
              <a:t> © CEN-CENELEC 2017  </a:t>
            </a:r>
            <a:fld id="{F1753A61-AEC7-4E4E-9640-6ADFA8F5491B}" type="slidenum">
              <a:rPr lang="fr-BE" smtClean="0"/>
              <a:pPr>
                <a:defRPr/>
              </a:pPr>
              <a:t>‹#›</a:t>
            </a:fld>
            <a:endParaRPr lang="fr-BE" dirty="0"/>
          </a:p>
        </p:txBody>
      </p:sp>
    </p:spTree>
    <p:extLst>
      <p:ext uri="{BB962C8B-B14F-4D97-AF65-F5344CB8AC3E}">
        <p14:creationId xmlns:p14="http://schemas.microsoft.com/office/powerpoint/2010/main" val="314671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5" descr="CEN_CENELEC-PPT_themes_V11_header_HDef_MS_6.png"/>
          <p:cNvPicPr>
            <a:picLocks noChangeAspect="1"/>
          </p:cNvPicPr>
          <p:nvPr/>
        </p:nvPicPr>
        <p:blipFill>
          <a:blip r:embed="rId2">
            <a:extLst>
              <a:ext uri="{28A0092B-C50C-407E-A947-70E740481C1C}">
                <a14:useLocalDpi xmlns:a14="http://schemas.microsoft.com/office/drawing/2010/main" val="0"/>
              </a:ext>
            </a:extLst>
          </a:blip>
          <a:srcRect l="204"/>
          <a:stretch>
            <a:fillRect/>
          </a:stretch>
        </p:blipFill>
        <p:spPr bwMode="auto">
          <a:xfrm>
            <a:off x="0" y="260350"/>
            <a:ext cx="87455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EN-CENELEC-PPT template_layouts_V04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1844824"/>
            <a:ext cx="4040188" cy="639762"/>
          </a:xfrm>
        </p:spPr>
        <p:txBody>
          <a:bodyPr anchor="b"/>
          <a:lstStyle>
            <a:lvl1pPr marL="0" indent="0">
              <a:buNone/>
              <a:defRPr sz="2400" b="0">
                <a:solidFill>
                  <a:srgbClr val="B3009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84586"/>
            <a:ext cx="4040188" cy="3104654"/>
          </a:xfrm>
        </p:spPr>
        <p:txBody>
          <a:bodyPr/>
          <a:lstStyle>
            <a:lvl1pPr>
              <a:defRPr sz="2200">
                <a:solidFill>
                  <a:srgbClr val="B30098"/>
                </a:solidFill>
              </a:defRPr>
            </a:lvl1pPr>
            <a:lvl2pPr>
              <a:buClr>
                <a:srgbClr val="B30098"/>
              </a:buClr>
              <a:defRPr sz="2200"/>
            </a:lvl2pPr>
            <a:lvl3pPr>
              <a:buClr>
                <a:srgbClr val="B30098"/>
              </a:buClr>
              <a:defRPr sz="2000"/>
            </a:lvl3pPr>
            <a:lvl4pPr>
              <a:buClr>
                <a:srgbClr val="B30098"/>
              </a:buCl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1844824"/>
            <a:ext cx="4041775" cy="639762"/>
          </a:xfrm>
        </p:spPr>
        <p:txBody>
          <a:bodyPr anchor="b"/>
          <a:lstStyle>
            <a:lvl1pPr marL="0" indent="0">
              <a:buNone/>
              <a:defRPr sz="2400" b="0">
                <a:solidFill>
                  <a:srgbClr val="B3009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84586"/>
            <a:ext cx="4041775" cy="3104654"/>
          </a:xfrm>
        </p:spPr>
        <p:txBody>
          <a:bodyPr/>
          <a:lstStyle>
            <a:lvl1pPr>
              <a:defRPr sz="2200">
                <a:solidFill>
                  <a:srgbClr val="B30098"/>
                </a:solidFill>
              </a:defRPr>
            </a:lvl1pPr>
            <a:lvl2pPr>
              <a:buClr>
                <a:srgbClr val="B30098"/>
              </a:buClr>
              <a:defRPr sz="2200"/>
            </a:lvl2pPr>
            <a:lvl3pPr>
              <a:buClr>
                <a:srgbClr val="B30098"/>
              </a:buClr>
              <a:defRPr sz="2000"/>
            </a:lvl3pPr>
            <a:lvl4pPr>
              <a:buClr>
                <a:srgbClr val="B30098"/>
              </a:buCl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260648"/>
            <a:ext cx="6347048" cy="1152128"/>
          </a:xfrm>
        </p:spPr>
        <p:txBody>
          <a:bodyPr>
            <a:normAutofit/>
          </a:bodyPr>
          <a:lstStyle>
            <a:lvl1pPr>
              <a:defRPr sz="2800">
                <a:solidFill>
                  <a:srgbClr val="B30098"/>
                </a:solidFill>
              </a:defRPr>
            </a:lvl1pPr>
          </a:lstStyle>
          <a:p>
            <a:r>
              <a:rPr lang="en-US" smtClean="0"/>
              <a:t>Click to edit Master title style</a:t>
            </a:r>
            <a:endParaRPr lang="fr-BE" dirty="0"/>
          </a:p>
        </p:txBody>
      </p:sp>
      <p:sp>
        <p:nvSpPr>
          <p:cNvPr id="9" name="Footer Placeholder 4"/>
          <p:cNvSpPr>
            <a:spLocks noGrp="1"/>
          </p:cNvSpPr>
          <p:nvPr>
            <p:ph type="ftr" sz="quarter" idx="10"/>
          </p:nvPr>
        </p:nvSpPr>
        <p:spPr/>
        <p:txBody>
          <a:bodyPr/>
          <a:lstStyle>
            <a:lvl1pPr algn="l" fontAlgn="auto">
              <a:spcBef>
                <a:spcPts val="0"/>
              </a:spcBef>
              <a:spcAft>
                <a:spcPts val="0"/>
              </a:spcAft>
              <a:defRPr sz="900">
                <a:solidFill>
                  <a:schemeClr val="tx1">
                    <a:tint val="75000"/>
                  </a:schemeClr>
                </a:solidFill>
                <a:latin typeface="+mn-lt"/>
              </a:defRPr>
            </a:lvl1pPr>
          </a:lstStyle>
          <a:p>
            <a:pPr>
              <a:defRPr/>
            </a:pPr>
            <a:r>
              <a:rPr lang="fr-BE"/>
              <a:t>Name of Presenter</a:t>
            </a:r>
          </a:p>
          <a:p>
            <a:pPr>
              <a:defRPr/>
            </a:pPr>
            <a:r>
              <a:rPr lang="fr-BE"/>
              <a:t>Title  of event, date (yyyy-mm-dd)</a:t>
            </a:r>
          </a:p>
        </p:txBody>
      </p:sp>
      <p:sp>
        <p:nvSpPr>
          <p:cNvPr id="10" name="Slide Number Placeholder 5"/>
          <p:cNvSpPr>
            <a:spLocks noGrp="1"/>
          </p:cNvSpPr>
          <p:nvPr>
            <p:ph type="sldNum" sz="quarter" idx="11"/>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sz="900">
                <a:solidFill>
                  <a:srgbClr val="95A0A9"/>
                </a:solidFill>
                <a:latin typeface="+mn-lt"/>
              </a:defRPr>
            </a:lvl1pPr>
          </a:lstStyle>
          <a:p>
            <a:pPr>
              <a:defRPr/>
            </a:pPr>
            <a:r>
              <a:rPr lang="fr-BE" dirty="0" smtClean="0"/>
              <a:t> © CEN-CENELEC 2017  </a:t>
            </a:r>
            <a:fld id="{D5D1CDE3-F325-4FFE-BC8C-887A55087D2D}" type="slidenum">
              <a:rPr lang="fr-BE" smtClean="0"/>
              <a:pPr>
                <a:defRPr/>
              </a:pPr>
              <a:t>‹#›</a:t>
            </a:fld>
            <a:endParaRPr lang="fr-BE" dirty="0"/>
          </a:p>
        </p:txBody>
      </p:sp>
    </p:spTree>
    <p:extLst>
      <p:ext uri="{BB962C8B-B14F-4D97-AF65-F5344CB8AC3E}">
        <p14:creationId xmlns:p14="http://schemas.microsoft.com/office/powerpoint/2010/main" val="945220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descr="CEN_CENELEC-PPT_themes_V11_header_HDef_MS_6.png"/>
          <p:cNvPicPr>
            <a:picLocks noChangeAspect="1"/>
          </p:cNvPicPr>
          <p:nvPr/>
        </p:nvPicPr>
        <p:blipFill>
          <a:blip r:embed="rId2">
            <a:extLst>
              <a:ext uri="{28A0092B-C50C-407E-A947-70E740481C1C}">
                <a14:useLocalDpi xmlns:a14="http://schemas.microsoft.com/office/drawing/2010/main" val="0"/>
              </a:ext>
            </a:extLst>
          </a:blip>
          <a:srcRect l="204"/>
          <a:stretch>
            <a:fillRect/>
          </a:stretch>
        </p:blipFill>
        <p:spPr bwMode="auto">
          <a:xfrm>
            <a:off x="0" y="260350"/>
            <a:ext cx="87455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CEN-CENELEC-PPT template_layouts_V04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57200" y="260648"/>
            <a:ext cx="6347048" cy="1152128"/>
          </a:xfrm>
        </p:spPr>
        <p:txBody>
          <a:bodyPr>
            <a:normAutofit/>
          </a:bodyPr>
          <a:lstStyle>
            <a:lvl1pPr>
              <a:defRPr sz="2800">
                <a:solidFill>
                  <a:srgbClr val="B30098"/>
                </a:solidFill>
              </a:defRPr>
            </a:lvl1pPr>
          </a:lstStyle>
          <a:p>
            <a:r>
              <a:rPr lang="en-US" smtClean="0"/>
              <a:t>Click to edit Master title style</a:t>
            </a:r>
            <a:endParaRPr lang="fr-BE" dirty="0"/>
          </a:p>
        </p:txBody>
      </p:sp>
      <p:sp>
        <p:nvSpPr>
          <p:cNvPr id="5" name="Footer Placeholder 4"/>
          <p:cNvSpPr>
            <a:spLocks noGrp="1"/>
          </p:cNvSpPr>
          <p:nvPr>
            <p:ph type="ftr" sz="quarter" idx="10"/>
          </p:nvPr>
        </p:nvSpPr>
        <p:spPr/>
        <p:txBody>
          <a:bodyPr/>
          <a:lstStyle>
            <a:lvl1pPr algn="l" fontAlgn="auto">
              <a:spcBef>
                <a:spcPts val="0"/>
              </a:spcBef>
              <a:spcAft>
                <a:spcPts val="0"/>
              </a:spcAft>
              <a:defRPr sz="900">
                <a:solidFill>
                  <a:schemeClr val="tx1">
                    <a:tint val="75000"/>
                  </a:schemeClr>
                </a:solidFill>
                <a:latin typeface="+mn-lt"/>
              </a:defRPr>
            </a:lvl1pPr>
          </a:lstStyle>
          <a:p>
            <a:pPr>
              <a:defRPr/>
            </a:pPr>
            <a:r>
              <a:rPr lang="fr-BE"/>
              <a:t>Name of Presenter</a:t>
            </a:r>
          </a:p>
          <a:p>
            <a:pPr>
              <a:defRPr/>
            </a:pPr>
            <a:r>
              <a:rPr lang="fr-BE"/>
              <a:t>Title  of event, date (yyyy-mm-dd)</a:t>
            </a:r>
          </a:p>
        </p:txBody>
      </p:sp>
      <p:sp>
        <p:nvSpPr>
          <p:cNvPr id="6" name="Slide Number Placeholder 5"/>
          <p:cNvSpPr>
            <a:spLocks noGrp="1"/>
          </p:cNvSpPr>
          <p:nvPr>
            <p:ph type="sldNum" sz="quarter" idx="11"/>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sz="900">
                <a:solidFill>
                  <a:srgbClr val="95A0A9"/>
                </a:solidFill>
                <a:latin typeface="+mn-lt"/>
              </a:defRPr>
            </a:lvl1pPr>
          </a:lstStyle>
          <a:p>
            <a:pPr>
              <a:defRPr/>
            </a:pPr>
            <a:r>
              <a:rPr lang="fr-BE" dirty="0" smtClean="0"/>
              <a:t> © CEN-CENELEC 2017  </a:t>
            </a:r>
            <a:fld id="{E7126444-172B-41E5-8DF5-4BE1F362FF13}" type="slidenum">
              <a:rPr lang="fr-BE" smtClean="0"/>
              <a:pPr>
                <a:defRPr/>
              </a:pPr>
              <a:t>‹#›</a:t>
            </a:fld>
            <a:endParaRPr lang="fr-BE" dirty="0"/>
          </a:p>
        </p:txBody>
      </p:sp>
    </p:spTree>
    <p:extLst>
      <p:ext uri="{BB962C8B-B14F-4D97-AF65-F5344CB8AC3E}">
        <p14:creationId xmlns:p14="http://schemas.microsoft.com/office/powerpoint/2010/main" val="133095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sz="900">
                <a:solidFill>
                  <a:srgbClr val="95A0A9"/>
                </a:solidFill>
                <a:latin typeface="+mn-lt"/>
              </a:defRPr>
            </a:lvl1pPr>
          </a:lstStyle>
          <a:p>
            <a:pPr>
              <a:defRPr/>
            </a:pPr>
            <a:r>
              <a:rPr lang="fr-BE" smtClean="0"/>
              <a:t> © CEN-CENELEC 2017  </a:t>
            </a:r>
            <a:fld id="{8973E970-6506-449A-889C-21742855DC95}" type="slidenum">
              <a:rPr lang="fr-BE" smtClean="0"/>
              <a:pPr>
                <a:defRPr/>
              </a:pPr>
              <a:t>‹#›</a:t>
            </a:fld>
            <a:endParaRPr lang="fr-BE" dirty="0"/>
          </a:p>
        </p:txBody>
      </p:sp>
    </p:spTree>
    <p:extLst>
      <p:ext uri="{BB962C8B-B14F-4D97-AF65-F5344CB8AC3E}">
        <p14:creationId xmlns:p14="http://schemas.microsoft.com/office/powerpoint/2010/main" val="2445875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449E"/>
        </a:solidFill>
        <a:effectLst/>
      </p:bgPr>
    </p:bg>
    <p:spTree>
      <p:nvGrpSpPr>
        <p:cNvPr id="1" name=""/>
        <p:cNvGrpSpPr/>
        <p:nvPr/>
      </p:nvGrpSpPr>
      <p:grpSpPr>
        <a:xfrm>
          <a:off x="0" y="0"/>
          <a:ext cx="0" cy="0"/>
          <a:chOff x="0" y="0"/>
          <a:chExt cx="0" cy="0"/>
        </a:xfrm>
      </p:grpSpPr>
      <p:pic>
        <p:nvPicPr>
          <p:cNvPr id="4" name="Picture 8" descr="CEN-CENELEC-PPT template_layouts_V04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6563" y="357188"/>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EN_CENELEC-PPT_themes_V10_p15.png"/>
          <p:cNvPicPr>
            <a:picLocks noChangeAspect="1"/>
          </p:cNvPicPr>
          <p:nvPr/>
        </p:nvPicPr>
        <p:blipFill>
          <a:blip r:embed="rId3">
            <a:extLst>
              <a:ext uri="{28A0092B-C50C-407E-A947-70E740481C1C}">
                <a14:useLocalDpi xmlns:a14="http://schemas.microsoft.com/office/drawing/2010/main" val="0"/>
              </a:ext>
            </a:extLst>
          </a:blip>
          <a:srcRect t="29320" r="28125" b="31248"/>
          <a:stretch>
            <a:fillRect/>
          </a:stretch>
        </p:blipFill>
        <p:spPr bwMode="auto">
          <a:xfrm>
            <a:off x="0" y="1147763"/>
            <a:ext cx="657225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7544" y="4022898"/>
            <a:ext cx="8429684" cy="571504"/>
          </a:xfrm>
        </p:spPr>
        <p:txBody>
          <a:bodyPr anchor="t">
            <a:normAutofit/>
          </a:bodyPr>
          <a:lstStyle>
            <a:lvl1pPr algn="l">
              <a:lnSpc>
                <a:spcPts val="3400"/>
              </a:lnSpc>
              <a:defRPr sz="3000">
                <a:solidFill>
                  <a:schemeClr val="bg1"/>
                </a:solidFill>
                <a:latin typeface="Verdana" pitchFamily="34" charset="0"/>
                <a:ea typeface="Verdana" pitchFamily="34" charset="0"/>
                <a:cs typeface="Verdana" pitchFamily="34" charset="0"/>
              </a:defRPr>
            </a:lvl1pPr>
          </a:lstStyle>
          <a:p>
            <a:r>
              <a:rPr lang="en-US" smtClean="0"/>
              <a:t>Click to edit Master title style</a:t>
            </a:r>
            <a:endParaRPr lang="fr-BE" dirty="0"/>
          </a:p>
        </p:txBody>
      </p:sp>
      <p:sp>
        <p:nvSpPr>
          <p:cNvPr id="3" name="Subtitle 2"/>
          <p:cNvSpPr>
            <a:spLocks noGrp="1"/>
          </p:cNvSpPr>
          <p:nvPr>
            <p:ph type="subTitle" idx="1"/>
          </p:nvPr>
        </p:nvSpPr>
        <p:spPr>
          <a:xfrm>
            <a:off x="467544" y="4742978"/>
            <a:ext cx="8454395" cy="936104"/>
          </a:xfrm>
        </p:spPr>
        <p:txBody>
          <a:bodyPr>
            <a:normAutofit/>
          </a:bodyPr>
          <a:lstStyle>
            <a:lvl1pPr marL="0" indent="0" algn="l">
              <a:buNone/>
              <a:defRPr sz="2800">
                <a:solidFill>
                  <a:srgbClr val="95A0A9"/>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dirty="0"/>
          </a:p>
        </p:txBody>
      </p:sp>
      <p:sp>
        <p:nvSpPr>
          <p:cNvPr id="6" name="Footer Placeholder 4"/>
          <p:cNvSpPr>
            <a:spLocks noGrp="1"/>
          </p:cNvSpPr>
          <p:nvPr>
            <p:ph type="ftr" sz="quarter" idx="10"/>
          </p:nvPr>
        </p:nvSpPr>
        <p:spPr>
          <a:xfrm>
            <a:off x="501650" y="5895975"/>
            <a:ext cx="8462963" cy="846138"/>
          </a:xfrm>
        </p:spPr>
        <p:txBody>
          <a:bodyPr/>
          <a:lstStyle>
            <a:lvl1pPr>
              <a:defRPr sz="2800">
                <a:solidFill>
                  <a:schemeClr val="bg1"/>
                </a:solidFill>
                <a:latin typeface="Verdana" pitchFamily="34" charset="0"/>
                <a:ea typeface="Verdana" pitchFamily="34" charset="0"/>
                <a:cs typeface="Verdana" pitchFamily="34" charset="0"/>
              </a:defRPr>
            </a:lvl1pPr>
          </a:lstStyle>
          <a:p>
            <a:pPr>
              <a:defRPr/>
            </a:pPr>
            <a:r>
              <a:rPr lang="en-US" smtClean="0">
                <a:solidFill>
                  <a:prstClr val="white"/>
                </a:solidFill>
              </a:rPr>
              <a:t>Elena SANTIAGO CID</a:t>
            </a:r>
            <a:endParaRPr lang="fr-BE">
              <a:solidFill>
                <a:prstClr val="white"/>
              </a:solidFill>
            </a:endParaRPr>
          </a:p>
        </p:txBody>
      </p:sp>
    </p:spTree>
    <p:extLst>
      <p:ext uri="{BB962C8B-B14F-4D97-AF65-F5344CB8AC3E}">
        <p14:creationId xmlns:p14="http://schemas.microsoft.com/office/powerpoint/2010/main" val="83374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449E"/>
        </a:solidFill>
        <a:effectLst/>
      </p:bgPr>
    </p:bg>
    <p:spTree>
      <p:nvGrpSpPr>
        <p:cNvPr id="1" name=""/>
        <p:cNvGrpSpPr/>
        <p:nvPr/>
      </p:nvGrpSpPr>
      <p:grpSpPr>
        <a:xfrm>
          <a:off x="0" y="0"/>
          <a:ext cx="0" cy="0"/>
          <a:chOff x="0" y="0"/>
          <a:chExt cx="0" cy="0"/>
        </a:xfrm>
      </p:grpSpPr>
      <p:pic>
        <p:nvPicPr>
          <p:cNvPr id="4" name="Picture 8" descr="CEN-CENELEC-PPT template_layouts_V04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a:t>© CEN-CENELEC 2017  - </a:t>
            </a:r>
            <a:fld id="{11DC6E60-CECC-4D8E-98AE-BBCDD006E0DA}" type="slidenum">
              <a:rPr lang="fr-BE"/>
              <a:pPr>
                <a:defRPr/>
              </a:pPr>
              <a:t>‹#›</a:t>
            </a:fld>
            <a:endParaRPr lang="fr-BE"/>
          </a:p>
        </p:txBody>
      </p:sp>
      <p:sp>
        <p:nvSpPr>
          <p:cNvPr id="2" name="Title 1"/>
          <p:cNvSpPr>
            <a:spLocks noGrp="1"/>
          </p:cNvSpPr>
          <p:nvPr>
            <p:ph type="ctrTitle"/>
          </p:nvPr>
        </p:nvSpPr>
        <p:spPr>
          <a:xfrm>
            <a:off x="467544" y="3627190"/>
            <a:ext cx="8429684" cy="571504"/>
          </a:xfrm>
        </p:spPr>
        <p:txBody>
          <a:bodyPr anchor="t">
            <a:normAutofit/>
          </a:bodyPr>
          <a:lstStyle>
            <a:lvl1pPr algn="l">
              <a:lnSpc>
                <a:spcPts val="3400"/>
              </a:lnSpc>
              <a:defRPr sz="3000">
                <a:solidFill>
                  <a:schemeClr val="bg1"/>
                </a:solidFill>
                <a:latin typeface="Verdana" pitchFamily="34" charset="0"/>
                <a:ea typeface="Verdana" pitchFamily="34" charset="0"/>
                <a:cs typeface="Verdana" pitchFamily="34" charset="0"/>
              </a:defRPr>
            </a:lvl1pPr>
          </a:lstStyle>
          <a:p>
            <a:r>
              <a:rPr lang="en-US" smtClean="0"/>
              <a:t>Click to edit Master title style</a:t>
            </a:r>
            <a:endParaRPr lang="fr-BE" dirty="0"/>
          </a:p>
        </p:txBody>
      </p:sp>
      <p:sp>
        <p:nvSpPr>
          <p:cNvPr id="3" name="Subtitle 2"/>
          <p:cNvSpPr>
            <a:spLocks noGrp="1"/>
          </p:cNvSpPr>
          <p:nvPr>
            <p:ph type="subTitle" idx="1"/>
          </p:nvPr>
        </p:nvSpPr>
        <p:spPr>
          <a:xfrm>
            <a:off x="467544" y="4365104"/>
            <a:ext cx="8454395" cy="936104"/>
          </a:xfrm>
        </p:spPr>
        <p:txBody>
          <a:bodyPr>
            <a:normAutofit/>
          </a:bodyPr>
          <a:lstStyle>
            <a:lvl1pPr marL="0" indent="0" algn="l">
              <a:buNone/>
              <a:defRPr sz="2800">
                <a:solidFill>
                  <a:srgbClr val="95A0A9"/>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dirty="0"/>
          </a:p>
        </p:txBody>
      </p:sp>
      <p:sp>
        <p:nvSpPr>
          <p:cNvPr id="6" name="Footer Placeholder 4"/>
          <p:cNvSpPr>
            <a:spLocks noGrp="1"/>
          </p:cNvSpPr>
          <p:nvPr>
            <p:ph type="ftr" sz="quarter" idx="10"/>
          </p:nvPr>
        </p:nvSpPr>
        <p:spPr>
          <a:xfrm>
            <a:off x="484188" y="6376988"/>
            <a:ext cx="2895600" cy="365125"/>
          </a:xfrm>
        </p:spPr>
        <p:txBody>
          <a:bodyPr/>
          <a:lstStyle>
            <a:lvl1pPr algn="l" fontAlgn="auto">
              <a:spcBef>
                <a:spcPts val="0"/>
              </a:spcBef>
              <a:spcAft>
                <a:spcPts val="0"/>
              </a:spcAft>
              <a:defRPr sz="900">
                <a:solidFill>
                  <a:schemeClr val="tx1">
                    <a:tint val="75000"/>
                  </a:schemeClr>
                </a:solidFill>
                <a:latin typeface="+mn-lt"/>
              </a:defRPr>
            </a:lvl1pPr>
          </a:lstStyle>
          <a:p>
            <a:pPr>
              <a:defRPr/>
            </a:pPr>
            <a:r>
              <a:rPr lang="en-US" smtClean="0">
                <a:solidFill>
                  <a:prstClr val="black">
                    <a:tint val="75000"/>
                  </a:prstClr>
                </a:solidFill>
              </a:rPr>
              <a:t>Elena SANTIAGO CID</a:t>
            </a:r>
            <a:endParaRPr lang="fr-BE">
              <a:solidFill>
                <a:prstClr val="black">
                  <a:tint val="75000"/>
                </a:prstClr>
              </a:solidFill>
            </a:endParaRPr>
          </a:p>
        </p:txBody>
      </p:sp>
    </p:spTree>
    <p:extLst>
      <p:ext uri="{BB962C8B-B14F-4D97-AF65-F5344CB8AC3E}">
        <p14:creationId xmlns:p14="http://schemas.microsoft.com/office/powerpoint/2010/main" val="194439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fr-BE" altLang="en-US" smtClean="0"/>
          </a:p>
        </p:txBody>
      </p:sp>
      <p:sp>
        <p:nvSpPr>
          <p:cNvPr id="1027" name="Text Placeholder 2"/>
          <p:cNvSpPr>
            <a:spLocks noGrp="1"/>
          </p:cNvSpPr>
          <p:nvPr>
            <p:ph type="body" idx="1"/>
          </p:nvPr>
        </p:nvSpPr>
        <p:spPr bwMode="auto">
          <a:xfrm>
            <a:off x="457200" y="1600200"/>
            <a:ext cx="8115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p:txBody>
      </p:sp>
      <p:sp>
        <p:nvSpPr>
          <p:cNvPr id="7" name="Footer Placeholder 4"/>
          <p:cNvSpPr>
            <a:spLocks noGrp="1"/>
          </p:cNvSpPr>
          <p:nvPr>
            <p:ph type="ftr" sz="quarter" idx="3"/>
          </p:nvPr>
        </p:nvSpPr>
        <p:spPr>
          <a:xfrm>
            <a:off x="428625" y="6356350"/>
            <a:ext cx="2895600" cy="365125"/>
          </a:xfrm>
          <a:prstGeom prst="rect">
            <a:avLst/>
          </a:prstGeom>
        </p:spPr>
        <p:txBody>
          <a:bodyPr/>
          <a:lstStyle>
            <a:lvl1pPr algn="l" fontAlgn="auto">
              <a:spcBef>
                <a:spcPts val="0"/>
              </a:spcBef>
              <a:spcAft>
                <a:spcPts val="0"/>
              </a:spcAft>
              <a:defRPr sz="900">
                <a:solidFill>
                  <a:schemeClr val="tx1">
                    <a:tint val="75000"/>
                  </a:schemeClr>
                </a:solidFill>
                <a:latin typeface="+mn-lt"/>
              </a:defRPr>
            </a:lvl1pPr>
          </a:lstStyle>
          <a:p>
            <a:pPr>
              <a:defRPr/>
            </a:pPr>
            <a:r>
              <a:rPr lang="fr-BE"/>
              <a:t>Name of Presenter</a:t>
            </a:r>
          </a:p>
          <a:p>
            <a:pPr>
              <a:defRPr/>
            </a:pPr>
            <a:r>
              <a:rPr lang="fr-BE"/>
              <a:t>Title  of event, date (yyyy-mm-dd)</a:t>
            </a:r>
          </a:p>
        </p:txBody>
      </p:sp>
      <p:sp>
        <p:nvSpPr>
          <p:cNvPr id="10" name="Slide Number Placeholder 5"/>
          <p:cNvSpPr>
            <a:spLocks noGrp="1"/>
          </p:cNvSpPr>
          <p:nvPr>
            <p:ph type="sldNum" sz="quarter" idx="4"/>
          </p:nvPr>
        </p:nvSpPr>
        <p:spPr>
          <a:xfrm>
            <a:off x="6786563" y="6435725"/>
            <a:ext cx="2133600" cy="365125"/>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900">
                <a:solidFill>
                  <a:srgbClr val="95A0A9"/>
                </a:solidFill>
                <a:latin typeface="+mn-lt"/>
              </a:defRPr>
            </a:lvl1pPr>
          </a:lstStyle>
          <a:p>
            <a:pPr>
              <a:defRPr/>
            </a:pPr>
            <a:r>
              <a:rPr lang="fr-BE" dirty="0" smtClean="0"/>
              <a:t> © CEN-CENELEC 2014  </a:t>
            </a:r>
            <a:fld id="{CA41439A-D8EC-4983-B40E-721D217466C4}" type="slidenum">
              <a:rPr lang="fr-BE" smtClean="0"/>
              <a:pPr>
                <a:defRPr/>
              </a:pPr>
              <a:t>‹#›</a:t>
            </a:fld>
            <a:endParaRPr lang="fr-BE" dirty="0"/>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Lst>
  <p:hf hdr="0" dt="0"/>
  <p:txStyles>
    <p:titleStyle>
      <a:lvl1pPr algn="l" rtl="0" eaLnBrk="1" fontAlgn="base" hangingPunct="1">
        <a:spcBef>
          <a:spcPct val="0"/>
        </a:spcBef>
        <a:spcAft>
          <a:spcPct val="0"/>
        </a:spcAft>
        <a:defRPr sz="2800" kern="1200">
          <a:solidFill>
            <a:srgbClr val="00449E"/>
          </a:solidFill>
          <a:latin typeface="Verdana" pitchFamily="34" charset="0"/>
          <a:ea typeface="Verdana" pitchFamily="34" charset="0"/>
          <a:cs typeface="Verdana" pitchFamily="34" charset="0"/>
        </a:defRPr>
      </a:lvl1pPr>
      <a:lvl2pPr algn="l" rtl="0" eaLnBrk="1" fontAlgn="base" hangingPunct="1">
        <a:spcBef>
          <a:spcPct val="0"/>
        </a:spcBef>
        <a:spcAft>
          <a:spcPct val="0"/>
        </a:spcAft>
        <a:defRPr sz="2800">
          <a:solidFill>
            <a:srgbClr val="00449E"/>
          </a:solidFill>
          <a:latin typeface="Verdana" pitchFamily="34" charset="0"/>
          <a:ea typeface="Verdana" pitchFamily="34" charset="0"/>
          <a:cs typeface="Verdana" pitchFamily="34" charset="0"/>
        </a:defRPr>
      </a:lvl2pPr>
      <a:lvl3pPr algn="l" rtl="0" eaLnBrk="1" fontAlgn="base" hangingPunct="1">
        <a:spcBef>
          <a:spcPct val="0"/>
        </a:spcBef>
        <a:spcAft>
          <a:spcPct val="0"/>
        </a:spcAft>
        <a:defRPr sz="2800">
          <a:solidFill>
            <a:srgbClr val="00449E"/>
          </a:solidFill>
          <a:latin typeface="Verdana" pitchFamily="34" charset="0"/>
          <a:ea typeface="Verdana" pitchFamily="34" charset="0"/>
          <a:cs typeface="Verdana" pitchFamily="34" charset="0"/>
        </a:defRPr>
      </a:lvl3pPr>
      <a:lvl4pPr algn="l" rtl="0" eaLnBrk="1" fontAlgn="base" hangingPunct="1">
        <a:spcBef>
          <a:spcPct val="0"/>
        </a:spcBef>
        <a:spcAft>
          <a:spcPct val="0"/>
        </a:spcAft>
        <a:defRPr sz="2800">
          <a:solidFill>
            <a:srgbClr val="00449E"/>
          </a:solidFill>
          <a:latin typeface="Verdana" pitchFamily="34" charset="0"/>
          <a:ea typeface="Verdana" pitchFamily="34" charset="0"/>
          <a:cs typeface="Verdana" pitchFamily="34" charset="0"/>
        </a:defRPr>
      </a:lvl4pPr>
      <a:lvl5pPr algn="l" rtl="0" eaLnBrk="1" fontAlgn="base" hangingPunct="1">
        <a:spcBef>
          <a:spcPct val="0"/>
        </a:spcBef>
        <a:spcAft>
          <a:spcPct val="0"/>
        </a:spcAft>
        <a:defRPr sz="2800">
          <a:solidFill>
            <a:srgbClr val="00449E"/>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3000">
          <a:solidFill>
            <a:srgbClr val="00449E"/>
          </a:solidFill>
          <a:latin typeface="Verdana" pitchFamily="34" charset="0"/>
        </a:defRPr>
      </a:lvl6pPr>
      <a:lvl7pPr marL="914400" algn="l" rtl="0" eaLnBrk="1" fontAlgn="base" hangingPunct="1">
        <a:spcBef>
          <a:spcPct val="0"/>
        </a:spcBef>
        <a:spcAft>
          <a:spcPct val="0"/>
        </a:spcAft>
        <a:defRPr sz="3000">
          <a:solidFill>
            <a:srgbClr val="00449E"/>
          </a:solidFill>
          <a:latin typeface="Verdana" pitchFamily="34" charset="0"/>
        </a:defRPr>
      </a:lvl7pPr>
      <a:lvl8pPr marL="1371600" algn="l" rtl="0" eaLnBrk="1" fontAlgn="base" hangingPunct="1">
        <a:spcBef>
          <a:spcPct val="0"/>
        </a:spcBef>
        <a:spcAft>
          <a:spcPct val="0"/>
        </a:spcAft>
        <a:defRPr sz="3000">
          <a:solidFill>
            <a:srgbClr val="00449E"/>
          </a:solidFill>
          <a:latin typeface="Verdana" pitchFamily="34" charset="0"/>
        </a:defRPr>
      </a:lvl8pPr>
      <a:lvl9pPr marL="1828800" algn="l" rtl="0" eaLnBrk="1" fontAlgn="base" hangingPunct="1">
        <a:spcBef>
          <a:spcPct val="0"/>
        </a:spcBef>
        <a:spcAft>
          <a:spcPct val="0"/>
        </a:spcAft>
        <a:defRPr sz="3000">
          <a:solidFill>
            <a:srgbClr val="00449E"/>
          </a:solidFill>
          <a:latin typeface="Verdana" pitchFamily="34" charset="0"/>
        </a:defRPr>
      </a:lvl9pPr>
    </p:titleStyle>
    <p:bodyStyle>
      <a:lvl1pPr marL="342900" indent="-342900" algn="l" rtl="0" eaLnBrk="1" fontAlgn="base" hangingPunct="1">
        <a:spcBef>
          <a:spcPct val="20000"/>
        </a:spcBef>
        <a:spcAft>
          <a:spcPct val="0"/>
        </a:spcAft>
        <a:buClr>
          <a:srgbClr val="1E887F"/>
        </a:buClr>
        <a:defRPr sz="2400" kern="1200">
          <a:solidFill>
            <a:srgbClr val="00449E"/>
          </a:solidFill>
          <a:latin typeface="Verdana" pitchFamily="34" charset="0"/>
          <a:ea typeface="Verdana" pitchFamily="34" charset="0"/>
          <a:cs typeface="Verdana" pitchFamily="34" charset="0"/>
        </a:defRPr>
      </a:lvl1pPr>
      <a:lvl2pPr marL="742950" indent="-285750" algn="l" rtl="0" eaLnBrk="1" fontAlgn="base" hangingPunct="1">
        <a:spcBef>
          <a:spcPts val="600"/>
        </a:spcBef>
        <a:spcAft>
          <a:spcPct val="0"/>
        </a:spcAft>
        <a:buClr>
          <a:srgbClr val="00449E"/>
        </a:buClr>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rtl="0" eaLnBrk="1" fontAlgn="base" hangingPunct="1">
        <a:spcBef>
          <a:spcPts val="600"/>
        </a:spcBef>
        <a:spcAft>
          <a:spcPct val="0"/>
        </a:spcAft>
        <a:buClr>
          <a:srgbClr val="00449E"/>
        </a:buClr>
        <a:buFont typeface="Calibri"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rtl="0" eaLnBrk="1" fontAlgn="base" hangingPunct="1">
        <a:spcBef>
          <a:spcPts val="600"/>
        </a:spcBef>
        <a:spcAft>
          <a:spcPct val="0"/>
        </a:spcAft>
        <a:buClr>
          <a:srgbClr val="00449E"/>
        </a:buClr>
        <a:buFont typeface="Arial" pitchFamily="34" charset="0"/>
        <a:buChar char="»"/>
        <a:defRPr kern="1200">
          <a:solidFill>
            <a:schemeClr val="tx1"/>
          </a:solidFill>
          <a:latin typeface="Verdana" pitchFamily="34" charset="0"/>
          <a:ea typeface="Verdana" pitchFamily="34" charset="0"/>
          <a:cs typeface="Verdana" pitchFamily="34" charset="0"/>
        </a:defRPr>
      </a:lvl4pPr>
      <a:lvl5pPr marL="2057400" indent="-228600" algn="l" rtl="0" eaLnBrk="1" fontAlgn="base" hangingPunct="1">
        <a:spcBef>
          <a:spcPct val="20000"/>
        </a:spcBef>
        <a:spcAft>
          <a:spcPct val="0"/>
        </a:spcAft>
        <a:buClr>
          <a:srgbClr val="00449E"/>
        </a:buClr>
        <a:buFont typeface="Arial" pitchFamily="34" charset="0"/>
        <a:buChar char="•"/>
        <a:defRPr sz="1600" i="1"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fr-BE" altLang="en-US" smtClean="0"/>
          </a:p>
        </p:txBody>
      </p:sp>
      <p:sp>
        <p:nvSpPr>
          <p:cNvPr id="1027" name="Text Placeholder 2"/>
          <p:cNvSpPr>
            <a:spLocks noGrp="1"/>
          </p:cNvSpPr>
          <p:nvPr>
            <p:ph type="body" idx="1"/>
          </p:nvPr>
        </p:nvSpPr>
        <p:spPr bwMode="auto">
          <a:xfrm>
            <a:off x="457200" y="1600200"/>
            <a:ext cx="8115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5" name="Footer Placeholder 4"/>
          <p:cNvSpPr>
            <a:spLocks noGrp="1"/>
          </p:cNvSpPr>
          <p:nvPr>
            <p:ph type="ftr" sz="quarter" idx="3"/>
          </p:nvPr>
        </p:nvSpPr>
        <p:spPr>
          <a:xfrm>
            <a:off x="428625" y="6356350"/>
            <a:ext cx="28956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pPr>
              <a:defRPr/>
            </a:pPr>
            <a:r>
              <a:rPr lang="en-US" smtClean="0">
                <a:solidFill>
                  <a:prstClr val="black">
                    <a:tint val="75000"/>
                  </a:prstClr>
                </a:solidFill>
              </a:rPr>
              <a:t>Elena SANTIAGO CID</a:t>
            </a:r>
            <a:endParaRPr lang="fr-BE" dirty="0">
              <a:solidFill>
                <a:prstClr val="black">
                  <a:tint val="75000"/>
                </a:prstClr>
              </a:solidFill>
            </a:endParaRPr>
          </a:p>
        </p:txBody>
      </p:sp>
    </p:spTree>
    <p:extLst>
      <p:ext uri="{BB962C8B-B14F-4D97-AF65-F5344CB8AC3E}">
        <p14:creationId xmlns:p14="http://schemas.microsoft.com/office/powerpoint/2010/main" val="3843676730"/>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Lst>
  <p:hf sldNum="0" hdr="0" dt="0"/>
  <p:txStyles>
    <p:titleStyle>
      <a:lvl1pPr algn="l" rtl="0" eaLnBrk="1" fontAlgn="base" hangingPunct="1">
        <a:spcBef>
          <a:spcPct val="0"/>
        </a:spcBef>
        <a:spcAft>
          <a:spcPct val="0"/>
        </a:spcAft>
        <a:defRPr sz="2800" kern="1200">
          <a:solidFill>
            <a:srgbClr val="00449E"/>
          </a:solidFill>
          <a:latin typeface="Verdana" pitchFamily="34" charset="0"/>
          <a:ea typeface="Verdana" pitchFamily="34" charset="0"/>
          <a:cs typeface="Verdana" pitchFamily="34" charset="0"/>
        </a:defRPr>
      </a:lvl1pPr>
      <a:lvl2pPr algn="l" rtl="0" eaLnBrk="1" fontAlgn="base" hangingPunct="1">
        <a:spcBef>
          <a:spcPct val="0"/>
        </a:spcBef>
        <a:spcAft>
          <a:spcPct val="0"/>
        </a:spcAft>
        <a:defRPr sz="2800">
          <a:solidFill>
            <a:srgbClr val="00449E"/>
          </a:solidFill>
          <a:latin typeface="Verdana" pitchFamily="34" charset="0"/>
          <a:ea typeface="Verdana" pitchFamily="34" charset="0"/>
          <a:cs typeface="Verdana" pitchFamily="34" charset="0"/>
        </a:defRPr>
      </a:lvl2pPr>
      <a:lvl3pPr algn="l" rtl="0" eaLnBrk="1" fontAlgn="base" hangingPunct="1">
        <a:spcBef>
          <a:spcPct val="0"/>
        </a:spcBef>
        <a:spcAft>
          <a:spcPct val="0"/>
        </a:spcAft>
        <a:defRPr sz="2800">
          <a:solidFill>
            <a:srgbClr val="00449E"/>
          </a:solidFill>
          <a:latin typeface="Verdana" pitchFamily="34" charset="0"/>
          <a:ea typeface="Verdana" pitchFamily="34" charset="0"/>
          <a:cs typeface="Verdana" pitchFamily="34" charset="0"/>
        </a:defRPr>
      </a:lvl3pPr>
      <a:lvl4pPr algn="l" rtl="0" eaLnBrk="1" fontAlgn="base" hangingPunct="1">
        <a:spcBef>
          <a:spcPct val="0"/>
        </a:spcBef>
        <a:spcAft>
          <a:spcPct val="0"/>
        </a:spcAft>
        <a:defRPr sz="2800">
          <a:solidFill>
            <a:srgbClr val="00449E"/>
          </a:solidFill>
          <a:latin typeface="Verdana" pitchFamily="34" charset="0"/>
          <a:ea typeface="Verdana" pitchFamily="34" charset="0"/>
          <a:cs typeface="Verdana" pitchFamily="34" charset="0"/>
        </a:defRPr>
      </a:lvl4pPr>
      <a:lvl5pPr algn="l" rtl="0" eaLnBrk="1" fontAlgn="base" hangingPunct="1">
        <a:spcBef>
          <a:spcPct val="0"/>
        </a:spcBef>
        <a:spcAft>
          <a:spcPct val="0"/>
        </a:spcAft>
        <a:defRPr sz="2800">
          <a:solidFill>
            <a:srgbClr val="00449E"/>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3000">
          <a:solidFill>
            <a:srgbClr val="00449E"/>
          </a:solidFill>
          <a:latin typeface="Verdana" pitchFamily="34" charset="0"/>
        </a:defRPr>
      </a:lvl6pPr>
      <a:lvl7pPr marL="914400" algn="l" rtl="0" eaLnBrk="1" fontAlgn="base" hangingPunct="1">
        <a:spcBef>
          <a:spcPct val="0"/>
        </a:spcBef>
        <a:spcAft>
          <a:spcPct val="0"/>
        </a:spcAft>
        <a:defRPr sz="3000">
          <a:solidFill>
            <a:srgbClr val="00449E"/>
          </a:solidFill>
          <a:latin typeface="Verdana" pitchFamily="34" charset="0"/>
        </a:defRPr>
      </a:lvl7pPr>
      <a:lvl8pPr marL="1371600" algn="l" rtl="0" eaLnBrk="1" fontAlgn="base" hangingPunct="1">
        <a:spcBef>
          <a:spcPct val="0"/>
        </a:spcBef>
        <a:spcAft>
          <a:spcPct val="0"/>
        </a:spcAft>
        <a:defRPr sz="3000">
          <a:solidFill>
            <a:srgbClr val="00449E"/>
          </a:solidFill>
          <a:latin typeface="Verdana" pitchFamily="34" charset="0"/>
        </a:defRPr>
      </a:lvl8pPr>
      <a:lvl9pPr marL="1828800" algn="l" rtl="0" eaLnBrk="1" fontAlgn="base" hangingPunct="1">
        <a:spcBef>
          <a:spcPct val="0"/>
        </a:spcBef>
        <a:spcAft>
          <a:spcPct val="0"/>
        </a:spcAft>
        <a:defRPr sz="3000">
          <a:solidFill>
            <a:srgbClr val="00449E"/>
          </a:solidFill>
          <a:latin typeface="Verdana" pitchFamily="34" charset="0"/>
        </a:defRPr>
      </a:lvl9pPr>
    </p:titleStyle>
    <p:bodyStyle>
      <a:lvl1pPr marL="342900" indent="-342900" algn="l" rtl="0" eaLnBrk="1" fontAlgn="base" hangingPunct="1">
        <a:spcBef>
          <a:spcPct val="20000"/>
        </a:spcBef>
        <a:spcAft>
          <a:spcPct val="0"/>
        </a:spcAft>
        <a:buClr>
          <a:srgbClr val="1E887F"/>
        </a:buClr>
        <a:defRPr sz="2400" kern="1200">
          <a:solidFill>
            <a:srgbClr val="00449E"/>
          </a:solidFill>
          <a:latin typeface="Verdana" pitchFamily="34" charset="0"/>
          <a:ea typeface="Verdana" pitchFamily="34" charset="0"/>
          <a:cs typeface="Verdana" pitchFamily="34" charset="0"/>
        </a:defRPr>
      </a:lvl1pPr>
      <a:lvl2pPr marL="742950" indent="-285750" algn="l" rtl="0" eaLnBrk="1" fontAlgn="base" hangingPunct="1">
        <a:spcBef>
          <a:spcPts val="600"/>
        </a:spcBef>
        <a:spcAft>
          <a:spcPct val="0"/>
        </a:spcAft>
        <a:buClr>
          <a:srgbClr val="00449E"/>
        </a:buClr>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rtl="0" eaLnBrk="1" fontAlgn="base" hangingPunct="1">
        <a:spcBef>
          <a:spcPts val="600"/>
        </a:spcBef>
        <a:spcAft>
          <a:spcPct val="0"/>
        </a:spcAft>
        <a:buClr>
          <a:srgbClr val="00449E"/>
        </a:buClr>
        <a:buFont typeface="Calibri"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rtl="0" eaLnBrk="1" fontAlgn="base" hangingPunct="1">
        <a:spcBef>
          <a:spcPts val="600"/>
        </a:spcBef>
        <a:spcAft>
          <a:spcPct val="0"/>
        </a:spcAft>
        <a:buClr>
          <a:srgbClr val="00449E"/>
        </a:buClr>
        <a:buFont typeface="Arial" pitchFamily="34" charset="0"/>
        <a:buChar char="»"/>
        <a:defRPr kern="1200">
          <a:solidFill>
            <a:schemeClr val="tx1"/>
          </a:solidFill>
          <a:latin typeface="Verdana" pitchFamily="34" charset="0"/>
          <a:ea typeface="Verdana" pitchFamily="34" charset="0"/>
          <a:cs typeface="Verdana" pitchFamily="34" charset="0"/>
        </a:defRPr>
      </a:lvl4pPr>
      <a:lvl5pPr marL="2057400" indent="-228600" algn="l" rtl="0" eaLnBrk="1" fontAlgn="base" hangingPunct="1">
        <a:spcBef>
          <a:spcPct val="20000"/>
        </a:spcBef>
        <a:spcAft>
          <a:spcPct val="0"/>
        </a:spcAft>
        <a:buClr>
          <a:srgbClr val="00449E"/>
        </a:buClr>
        <a:buFont typeface="Arial" pitchFamily="34" charset="0"/>
        <a:buChar char="•"/>
        <a:defRPr sz="1600" i="1"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ftp://ftp.cencenelec.eu/CEN/WhatWeDo/Fields/Services/M517.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standards.cen.eu/dyn/www/f?p=204:7:0::::FSP_ORG_ID:2104178&amp;cs=1CDEC1D58F71F5993F1511E62C32D5678" TargetMode="External"/><Relationship Id="rId4" Type="http://schemas.openxmlformats.org/officeDocument/2006/relationships/hyperlink" Target="ftp://ftp.cencenelec.eu/CEN/WhatWeDo/Fields/Services/FinalReportPhase1-M517.pd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tandards.cen.eu/dyn/www/f?p=204:7:0::::FSP_ORG_ID:636467&amp;cs=1A2D333C8EC3D4E018448772127079E9C" TargetMode="External"/><Relationship Id="rId13" Type="http://schemas.openxmlformats.org/officeDocument/2006/relationships/hyperlink" Target="http://standards.cen.eu/dyn/www/f?p=204:7:0::::FSP_ORG_ID:1235177&amp;cs=1EDA02E064C77C0A8FF4BB10C7AF88E28" TargetMode="External"/><Relationship Id="rId18" Type="http://schemas.openxmlformats.org/officeDocument/2006/relationships/hyperlink" Target="https://standards.cen.eu/dyn/www/f?p=204:7:0::::FSP_ORG_ID:2104178&amp;cs=1CDEC1D58F71F5993F1511E62C32D5678" TargetMode="External"/><Relationship Id="rId3" Type="http://schemas.openxmlformats.org/officeDocument/2006/relationships/hyperlink" Target="http://standards.cen.eu/dyn/www/f?p=204:7:0::::FSP_ORG_ID:6300&amp;cs=1A64AA79FCFDE906561AFDA09269B3123" TargetMode="External"/><Relationship Id="rId21" Type="http://schemas.openxmlformats.org/officeDocument/2006/relationships/hyperlink" Target="https://standards.cen.eu/dyn/www/f?p=204:7:0::::FSP_ORG_ID:2151116&amp;cs=1D44A19AFA1BBECA019313BDB1377FF73" TargetMode="External"/><Relationship Id="rId7" Type="http://schemas.openxmlformats.org/officeDocument/2006/relationships/hyperlink" Target="http://standards.cen.eu/dyn/www/f?p=204:7:0::::FSP_ORG_ID:414882&amp;cs=156A652FFCAB02BB22F6023CC723DB6F1" TargetMode="External"/><Relationship Id="rId12" Type="http://schemas.openxmlformats.org/officeDocument/2006/relationships/hyperlink" Target="http://standards.cen.eu/dyn/www/f?p=204:7:0::::FSP_ORG_ID:1214414&amp;cs=1222218E88D2FADF16E70CC1B214E2483" TargetMode="External"/><Relationship Id="rId17" Type="http://schemas.openxmlformats.org/officeDocument/2006/relationships/hyperlink" Target="https://standards.cen.eu/dyn/www/f?p=204:7:0::::FSP_ORG_ID:2066522&amp;cs=12714B042258C461E8EC2FB7ACA873346" TargetMode="External"/><Relationship Id="rId2" Type="http://schemas.openxmlformats.org/officeDocument/2006/relationships/notesSlide" Target="../notesSlides/notesSlide7.xml"/><Relationship Id="rId16" Type="http://schemas.openxmlformats.org/officeDocument/2006/relationships/hyperlink" Target="http://standards.cen.eu/dyn/www/f?p=204:7:0::::FSP_ORG_ID:1969247&amp;cs=189C0C20C3842C8E05CF975E77B83E1EE" TargetMode="External"/><Relationship Id="rId20" Type="http://schemas.openxmlformats.org/officeDocument/2006/relationships/hyperlink" Target="https://standards.cen.eu/dyn/www/f?p=204:7:0::::FSP_ORG_ID:2130749&amp;cs=16605FFC2C3DD055E0211682B6C062AA4" TargetMode="External"/><Relationship Id="rId1" Type="http://schemas.openxmlformats.org/officeDocument/2006/relationships/slideLayout" Target="../slideLayouts/slideLayout3.xml"/><Relationship Id="rId6" Type="http://schemas.openxmlformats.org/officeDocument/2006/relationships/hyperlink" Target="http://standards.cen.eu/dyn/www/f?p=204:7:0::::FSP_ORG_ID:6312&amp;cs=148C06DCC624212F299CF5FC32F34BB4E" TargetMode="External"/><Relationship Id="rId11" Type="http://schemas.openxmlformats.org/officeDocument/2006/relationships/hyperlink" Target="http://standards.cen.eu/dyn/www/f?p=204:7:0::::FSP_ORG_ID:956162&amp;cs=12B1BE75D1F5D53FABCE6B0479DD6A8BB" TargetMode="External"/><Relationship Id="rId5" Type="http://schemas.openxmlformats.org/officeDocument/2006/relationships/hyperlink" Target="http://standards.cen.eu/dyn/www/f?p=204:7:0::::FSP_ORG_ID:6310&amp;cs=1CEAF6346B2752D9F5DBDF805F9BD3CEC" TargetMode="External"/><Relationship Id="rId15" Type="http://schemas.openxmlformats.org/officeDocument/2006/relationships/hyperlink" Target="http://standards.cen.eu/dyn/www/f?p=204:7:0::::FSP_ORG_ID:1898521&amp;cs=1BF2C63EAB5D3FB614779CD212AC624C7" TargetMode="External"/><Relationship Id="rId23" Type="http://schemas.openxmlformats.org/officeDocument/2006/relationships/hyperlink" Target="http://standards.cen.eu/dyn/www/f?p=204:7:0::::FSP_ORG_ID:812864&amp;cs=1BDD0E27597AB260500F3549DAA66C8E6" TargetMode="External"/><Relationship Id="rId10" Type="http://schemas.openxmlformats.org/officeDocument/2006/relationships/hyperlink" Target="http://standards.cen.eu/dyn/www/f?p=204:7:0::::FSP_ORG_ID:854832&amp;cs=113CA5F28FA6DA8A56D996565D196205C" TargetMode="External"/><Relationship Id="rId19" Type="http://schemas.openxmlformats.org/officeDocument/2006/relationships/hyperlink" Target="https://standards.cen.eu/dyn/www/f?p=204:7:0::::FSP_ORG_ID:2110823&amp;cs=13D371406AC9F5BAB51CBF5D3FF816013" TargetMode="External"/><Relationship Id="rId4" Type="http://schemas.openxmlformats.org/officeDocument/2006/relationships/hyperlink" Target="http://standards.cen.eu/dyn/www/f?p=204:7:0::::FSP_ORG_ID:6301&amp;cs=1E3709683B93D67860DF4AC3392626569" TargetMode="External"/><Relationship Id="rId9" Type="http://schemas.openxmlformats.org/officeDocument/2006/relationships/hyperlink" Target="http://standards.cen.eu/dyn/www/f?p=204:7:0::::FSP_ORG_ID:766801&amp;cs=108D42F564172D97BF5B73EED34A53014" TargetMode="External"/><Relationship Id="rId14" Type="http://schemas.openxmlformats.org/officeDocument/2006/relationships/hyperlink" Target="http://standards.cen.eu/dyn/www/f?p=204:7:0::::FSP_ORG_ID:1235180&amp;cs=11F8C3843052EC0365B8631008EB1C1B1" TargetMode="External"/><Relationship Id="rId22" Type="http://schemas.openxmlformats.org/officeDocument/2006/relationships/hyperlink" Target="https://standards.cen.eu/dyn/www/f?p=204:7:0::::FSP_ORG_ID:2181734&amp;cs=15B376FE55757BDA2A8DB4FE779B3DC45"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395536" y="4293096"/>
            <a:ext cx="8429625" cy="571500"/>
          </a:xfrm>
        </p:spPr>
        <p:txBody>
          <a:bodyPr>
            <a:noAutofit/>
          </a:bodyPr>
          <a:lstStyle/>
          <a:p>
            <a:pPr algn="ctr">
              <a:defRPr/>
            </a:pPr>
            <a:r>
              <a:rPr lang="en-GB" sz="3600" dirty="0" smtClean="0"/>
              <a:t>CEN activities related to services</a:t>
            </a:r>
            <a:endParaRPr lang="en-US" sz="3600" dirty="0" smtClean="0"/>
          </a:p>
        </p:txBody>
      </p:sp>
      <p:sp>
        <p:nvSpPr>
          <p:cNvPr id="3" name="Subtitle 2"/>
          <p:cNvSpPr>
            <a:spLocks noGrp="1"/>
          </p:cNvSpPr>
          <p:nvPr>
            <p:ph type="subTitle" idx="1"/>
          </p:nvPr>
        </p:nvSpPr>
        <p:spPr>
          <a:xfrm>
            <a:off x="755576" y="5013176"/>
            <a:ext cx="8157515" cy="935038"/>
          </a:xfrm>
        </p:spPr>
        <p:txBody>
          <a:bodyPr>
            <a:normAutofit/>
          </a:bodyPr>
          <a:lstStyle/>
          <a:p>
            <a:pPr>
              <a:defRPr/>
            </a:pPr>
            <a:r>
              <a:rPr lang="en-GB" sz="2400" dirty="0"/>
              <a:t>ESOs – </a:t>
            </a:r>
            <a:r>
              <a:rPr lang="en-GB" sz="2400" dirty="0" smtClean="0"/>
              <a:t>ANSI meeting </a:t>
            </a:r>
          </a:p>
          <a:p>
            <a:pPr>
              <a:defRPr/>
            </a:pPr>
            <a:r>
              <a:rPr lang="en-GB" sz="2400" dirty="0" smtClean="0"/>
              <a:t>21&amp;22 February 2017</a:t>
            </a:r>
            <a:endParaRPr lang="en-US" sz="2400" dirty="0"/>
          </a:p>
        </p:txBody>
      </p:sp>
      <p:sp>
        <p:nvSpPr>
          <p:cNvPr id="4" name="Footer Placeholder 3"/>
          <p:cNvSpPr>
            <a:spLocks noGrp="1"/>
          </p:cNvSpPr>
          <p:nvPr>
            <p:ph type="ftr" sz="quarter" idx="10"/>
          </p:nvPr>
        </p:nvSpPr>
        <p:spPr bwMode="auto">
          <a:xfrm>
            <a:off x="755575" y="6116636"/>
            <a:ext cx="8124069" cy="741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BE" altLang="en-US" sz="2000" dirty="0" smtClean="0">
                <a:solidFill>
                  <a:schemeClr val="bg1"/>
                </a:solidFill>
                <a:latin typeface="Verdana" pitchFamily="34" charset="0"/>
              </a:rPr>
              <a:t>Mrs Gudrun </a:t>
            </a:r>
            <a:r>
              <a:rPr lang="fr-BE" altLang="en-US" sz="2000" dirty="0" err="1" smtClean="0">
                <a:solidFill>
                  <a:schemeClr val="bg1"/>
                </a:solidFill>
                <a:latin typeface="Verdana" pitchFamily="34" charset="0"/>
              </a:rPr>
              <a:t>Rögnvaldardottir</a:t>
            </a:r>
            <a:r>
              <a:rPr lang="fr-BE" altLang="en-US" sz="2000" dirty="0" smtClean="0">
                <a:solidFill>
                  <a:schemeClr val="bg1"/>
                </a:solidFill>
                <a:latin typeface="Verdana" pitchFamily="34" charset="0"/>
              </a:rPr>
              <a:t> (CEN VP </a:t>
            </a:r>
            <a:r>
              <a:rPr lang="fr-BE" altLang="en-US" sz="2000" dirty="0" err="1" smtClean="0">
                <a:solidFill>
                  <a:schemeClr val="bg1"/>
                </a:solidFill>
                <a:latin typeface="Verdana" pitchFamily="34" charset="0"/>
              </a:rPr>
              <a:t>Technical</a:t>
            </a:r>
            <a:r>
              <a:rPr lang="fr-BE" altLang="en-US" sz="2000" dirty="0" smtClean="0">
                <a:solidFill>
                  <a:schemeClr val="bg1"/>
                </a:solidFill>
                <a:latin typeface="Verdana" pitchFamily="34"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solidFill>
              </a:rPr>
              <a:t>Context</a:t>
            </a:r>
            <a:endParaRPr lang="en-GB" dirty="0">
              <a:solidFill>
                <a:schemeClr val="accent1"/>
              </a:solidFill>
            </a:endParaRPr>
          </a:p>
        </p:txBody>
      </p:sp>
      <p:pic>
        <p:nvPicPr>
          <p:cNvPr id="17" name="Picture 16"/>
          <p:cNvPicPr>
            <a:picLocks noChangeAspect="1"/>
          </p:cNvPicPr>
          <p:nvPr/>
        </p:nvPicPr>
        <p:blipFill>
          <a:blip r:embed="rId3"/>
          <a:stretch>
            <a:fillRect/>
          </a:stretch>
        </p:blipFill>
        <p:spPr>
          <a:xfrm>
            <a:off x="5868144" y="1916832"/>
            <a:ext cx="2935982" cy="3485158"/>
          </a:xfrm>
          <a:prstGeom prst="rect">
            <a:avLst/>
          </a:prstGeom>
        </p:spPr>
      </p:pic>
      <p:pic>
        <p:nvPicPr>
          <p:cNvPr id="19" name="Picture 18"/>
          <p:cNvPicPr>
            <a:picLocks noChangeAspect="1"/>
          </p:cNvPicPr>
          <p:nvPr/>
        </p:nvPicPr>
        <p:blipFill rotWithShape="1">
          <a:blip r:embed="rId4"/>
          <a:srcRect t="9744"/>
          <a:stretch/>
        </p:blipFill>
        <p:spPr>
          <a:xfrm>
            <a:off x="323528" y="1916832"/>
            <a:ext cx="5122912" cy="4668884"/>
          </a:xfrm>
          <a:prstGeom prst="rect">
            <a:avLst/>
          </a:prstGeom>
          <a:solidFill>
            <a:schemeClr val="tx2">
              <a:lumMod val="20000"/>
              <a:lumOff val="80000"/>
              <a:alpha val="68000"/>
            </a:schemeClr>
          </a:solidFill>
          <a:ln>
            <a:solidFill>
              <a:schemeClr val="bg1">
                <a:lumMod val="75000"/>
              </a:schemeClr>
            </a:solidFill>
          </a:ln>
        </p:spPr>
      </p:pic>
      <p:sp>
        <p:nvSpPr>
          <p:cNvPr id="20" name="TextBox 19"/>
          <p:cNvSpPr txBox="1"/>
          <p:nvPr/>
        </p:nvSpPr>
        <p:spPr>
          <a:xfrm>
            <a:off x="611560" y="1556792"/>
            <a:ext cx="4752528" cy="307777"/>
          </a:xfrm>
          <a:prstGeom prst="rect">
            <a:avLst/>
          </a:prstGeom>
          <a:noFill/>
        </p:spPr>
        <p:txBody>
          <a:bodyPr wrap="square" rtlCol="0">
            <a:spAutoFit/>
          </a:bodyPr>
          <a:lstStyle/>
          <a:p>
            <a:r>
              <a:rPr lang="en-GB" sz="1400" b="1" dirty="0" smtClean="0"/>
              <a:t>Evolution in the number of service standards</a:t>
            </a:r>
            <a:endParaRPr lang="en-GB" sz="1400" b="1" dirty="0"/>
          </a:p>
        </p:txBody>
      </p:sp>
    </p:spTree>
    <p:extLst>
      <p:ext uri="{BB962C8B-B14F-4D97-AF65-F5344CB8AC3E}">
        <p14:creationId xmlns:p14="http://schemas.microsoft.com/office/powerpoint/2010/main" val="1169145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457200" y="428604"/>
            <a:ext cx="8229600" cy="1071570"/>
          </a:xfrm>
        </p:spPr>
        <p:txBody>
          <a:bodyPr>
            <a:normAutofit/>
          </a:bodyPr>
          <a:lstStyle/>
          <a:p>
            <a:r>
              <a:rPr lang="en-GB" dirty="0">
                <a:solidFill>
                  <a:schemeClr val="accent1"/>
                </a:solidFill>
              </a:rPr>
              <a:t>A</a:t>
            </a:r>
            <a:r>
              <a:rPr lang="en-GB" dirty="0" smtClean="0">
                <a:solidFill>
                  <a:schemeClr val="accent1"/>
                </a:solidFill>
              </a:rPr>
              <a:t>ctivities </a:t>
            </a:r>
            <a:r>
              <a:rPr lang="en-GB" dirty="0">
                <a:solidFill>
                  <a:schemeClr val="accent1"/>
                </a:solidFill>
              </a:rPr>
              <a:t>related to services</a:t>
            </a:r>
          </a:p>
        </p:txBody>
      </p:sp>
      <p:graphicFrame>
        <p:nvGraphicFramePr>
          <p:cNvPr id="5" name="Diagram 4"/>
          <p:cNvGraphicFramePr/>
          <p:nvPr>
            <p:extLst>
              <p:ext uri="{D42A27DB-BD31-4B8C-83A1-F6EECF244321}">
                <p14:modId xmlns:p14="http://schemas.microsoft.com/office/powerpoint/2010/main" val="3327630566"/>
              </p:ext>
            </p:extLst>
          </p:nvPr>
        </p:nvGraphicFramePr>
        <p:xfrm>
          <a:off x="323528" y="1503250"/>
          <a:ext cx="7512496"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17779003">
            <a:off x="1219977" y="3902987"/>
            <a:ext cx="3324286" cy="430887"/>
          </a:xfrm>
          <a:prstGeom prst="rect">
            <a:avLst/>
          </a:prstGeom>
          <a:noFill/>
        </p:spPr>
        <p:txBody>
          <a:bodyPr wrap="square" rtlCol="0">
            <a:spAutoFit/>
          </a:bodyPr>
          <a:lstStyle/>
          <a:p>
            <a:r>
              <a:rPr lang="en-GB" sz="2200" dirty="0" smtClean="0">
                <a:solidFill>
                  <a:schemeClr val="bg1"/>
                </a:solidFill>
              </a:rPr>
              <a:t>Service Standardization</a:t>
            </a:r>
            <a:endParaRPr lang="en-GB" sz="2200" dirty="0">
              <a:solidFill>
                <a:schemeClr val="bg1"/>
              </a:solidFill>
            </a:endParaRPr>
          </a:p>
        </p:txBody>
      </p:sp>
    </p:spTree>
    <p:extLst>
      <p:ext uri="{BB962C8B-B14F-4D97-AF65-F5344CB8AC3E}">
        <p14:creationId xmlns:p14="http://schemas.microsoft.com/office/powerpoint/2010/main" val="4091217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5587" y="4394684"/>
            <a:ext cx="3131441" cy="2484276"/>
          </a:xfrm>
          <a:prstGeom prst="rect">
            <a:avLst/>
          </a:prstGeom>
        </p:spPr>
      </p:pic>
      <p:sp>
        <p:nvSpPr>
          <p:cNvPr id="3" name="2 Marcador de contenido"/>
          <p:cNvSpPr>
            <a:spLocks noGrp="1"/>
          </p:cNvSpPr>
          <p:nvPr>
            <p:ph idx="1"/>
          </p:nvPr>
        </p:nvSpPr>
        <p:spPr>
          <a:xfrm>
            <a:off x="332936" y="1484784"/>
            <a:ext cx="8415528" cy="5171424"/>
          </a:xfrm>
        </p:spPr>
        <p:txBody>
          <a:bodyPr>
            <a:normAutofit fontScale="92500" lnSpcReduction="10000"/>
          </a:bodyPr>
          <a:lstStyle/>
          <a:p>
            <a:pPr>
              <a:spcAft>
                <a:spcPts val="900"/>
              </a:spcAft>
              <a:buClr>
                <a:srgbClr val="00B0F0"/>
              </a:buClr>
              <a:buFont typeface="Arial" panose="020B0604020202020204" pitchFamily="34" charset="0"/>
              <a:buChar char="•"/>
            </a:pPr>
            <a:r>
              <a:rPr lang="en-US" dirty="0" smtClean="0">
                <a:solidFill>
                  <a:srgbClr val="00449E"/>
                </a:solidFill>
              </a:rPr>
              <a:t>Main objectives:</a:t>
            </a:r>
          </a:p>
          <a:p>
            <a:pPr marL="896938" lvl="1" indent="-439738">
              <a:buClr>
                <a:srgbClr val="00B0F0"/>
              </a:buClr>
              <a:buFont typeface="Verdana" panose="020B0604030504040204" pitchFamily="34" charset="0"/>
              <a:buChar char="−"/>
            </a:pPr>
            <a:r>
              <a:rPr lang="en-US" dirty="0" smtClean="0"/>
              <a:t>Increase awareness</a:t>
            </a:r>
          </a:p>
          <a:p>
            <a:pPr marL="896938" lvl="1" indent="-439738">
              <a:buClr>
                <a:srgbClr val="00B0F0"/>
              </a:buClr>
              <a:buFont typeface="Verdana" panose="020B0604030504040204" pitchFamily="34" charset="0"/>
              <a:buChar char="−"/>
            </a:pPr>
            <a:r>
              <a:rPr lang="en-US" dirty="0" smtClean="0"/>
              <a:t>Define criteria to identify priority sectors</a:t>
            </a:r>
          </a:p>
          <a:p>
            <a:pPr marL="896938" lvl="1" indent="-439738">
              <a:buClr>
                <a:srgbClr val="00B0F0"/>
              </a:buClr>
              <a:buFont typeface="Verdana" panose="020B0604030504040204" pitchFamily="34" charset="0"/>
              <a:buChar char="−"/>
            </a:pPr>
            <a:r>
              <a:rPr lang="en-US" dirty="0" smtClean="0"/>
              <a:t>Better respond to the needs of the service stakeholders  taking into account also the international dimension</a:t>
            </a:r>
          </a:p>
          <a:p>
            <a:pPr marL="896938" lvl="1" indent="-439738">
              <a:buClr>
                <a:srgbClr val="00B0F0"/>
              </a:buClr>
              <a:buFont typeface="Verdana" panose="020B0604030504040204" pitchFamily="34" charset="0"/>
              <a:buChar char="−"/>
            </a:pPr>
            <a:endParaRPr lang="en-US" dirty="0" smtClean="0"/>
          </a:p>
          <a:p>
            <a:pPr marL="496888" indent="-439738">
              <a:buClr>
                <a:srgbClr val="00B0F0"/>
              </a:buClr>
              <a:buFont typeface="Arial" panose="020B0604020202020204" pitchFamily="34" charset="0"/>
              <a:buChar char="•"/>
            </a:pPr>
            <a:r>
              <a:rPr lang="en-US" dirty="0" smtClean="0">
                <a:solidFill>
                  <a:srgbClr val="00449E"/>
                </a:solidFill>
              </a:rPr>
              <a:t>Contents:</a:t>
            </a:r>
          </a:p>
          <a:p>
            <a:pPr marL="896938" lvl="1" indent="-439738">
              <a:buClr>
                <a:srgbClr val="00B0F0"/>
              </a:buClr>
              <a:buFont typeface="Verdana" panose="020B0604030504040204" pitchFamily="34" charset="0"/>
              <a:buChar char="−"/>
            </a:pPr>
            <a:r>
              <a:rPr lang="en-US" dirty="0"/>
              <a:t>T</a:t>
            </a:r>
            <a:r>
              <a:rPr lang="en-US" dirty="0" smtClean="0"/>
              <a:t>rends </a:t>
            </a:r>
            <a:r>
              <a:rPr lang="en-US" dirty="0"/>
              <a:t>affecting the service sector</a:t>
            </a:r>
          </a:p>
          <a:p>
            <a:pPr marL="896938" lvl="1" indent="-439738">
              <a:buClr>
                <a:srgbClr val="00B0F0"/>
              </a:buClr>
              <a:buFont typeface="Verdana" panose="020B0604030504040204" pitchFamily="34" charset="0"/>
              <a:buChar char="−"/>
            </a:pPr>
            <a:r>
              <a:rPr lang="en-US" dirty="0"/>
              <a:t>Types of standards for services</a:t>
            </a:r>
          </a:p>
          <a:p>
            <a:pPr marL="896938" lvl="1" indent="-439738">
              <a:buClr>
                <a:srgbClr val="00B0F0"/>
              </a:buClr>
              <a:buFont typeface="Verdana" panose="020B0604030504040204" pitchFamily="34" charset="0"/>
              <a:buChar char="−"/>
            </a:pPr>
            <a:r>
              <a:rPr lang="en-US" dirty="0"/>
              <a:t>Challenges in European service standardization</a:t>
            </a:r>
          </a:p>
          <a:p>
            <a:pPr marL="896938" lvl="1" indent="-439738">
              <a:buClr>
                <a:srgbClr val="00B0F0"/>
              </a:buClr>
              <a:buFont typeface="Verdana" panose="020B0604030504040204" pitchFamily="34" charset="0"/>
              <a:buChar char="−"/>
            </a:pPr>
            <a:r>
              <a:rPr lang="en-US" dirty="0" smtClean="0"/>
              <a:t>Criteria to identify priority sectors </a:t>
            </a:r>
          </a:p>
          <a:p>
            <a:pPr marL="896938" lvl="1" indent="-439738">
              <a:buClr>
                <a:srgbClr val="00B0F0"/>
              </a:buClr>
              <a:buFont typeface="Verdana" panose="020B0604030504040204" pitchFamily="34" charset="0"/>
              <a:buChar char="−"/>
            </a:pPr>
            <a:r>
              <a:rPr lang="en-US" dirty="0" smtClean="0"/>
              <a:t>Action Plan 2017-2018</a:t>
            </a:r>
            <a:endParaRPr lang="en-US" dirty="0"/>
          </a:p>
          <a:p>
            <a:pPr marL="57150" indent="0">
              <a:buClr>
                <a:srgbClr val="00B0F0"/>
              </a:buClr>
            </a:pPr>
            <a:endParaRPr lang="en-US" dirty="0"/>
          </a:p>
          <a:p>
            <a:pPr marL="400050">
              <a:buClr>
                <a:srgbClr val="00B0F0"/>
              </a:buClr>
              <a:buFont typeface="Arial" panose="020B0604020202020204" pitchFamily="34" charset="0"/>
              <a:buChar char="•"/>
            </a:pPr>
            <a:r>
              <a:rPr lang="en-US" dirty="0" smtClean="0">
                <a:solidFill>
                  <a:srgbClr val="00449E"/>
                </a:solidFill>
              </a:rPr>
              <a:t>Expected approval: </a:t>
            </a:r>
            <a:r>
              <a:rPr lang="en-US" dirty="0" smtClean="0">
                <a:solidFill>
                  <a:schemeClr val="tx1"/>
                </a:solidFill>
              </a:rPr>
              <a:t>March 2017</a:t>
            </a:r>
          </a:p>
          <a:p>
            <a:pPr marL="496888" indent="-439738">
              <a:buClr>
                <a:srgbClr val="00B0F0"/>
              </a:buClr>
              <a:buFont typeface="Verdana" panose="020B0604030504040204" pitchFamily="34" charset="0"/>
              <a:buChar char="−"/>
            </a:pPr>
            <a:endParaRPr lang="en-US" dirty="0"/>
          </a:p>
          <a:p>
            <a:pPr marL="496888" indent="-439738">
              <a:buClr>
                <a:srgbClr val="00B0F0"/>
              </a:buClr>
              <a:buFont typeface="Verdana" panose="020B0604030504040204" pitchFamily="34" charset="0"/>
              <a:buChar char="−"/>
            </a:pPr>
            <a:endParaRPr lang="es-ES" dirty="0"/>
          </a:p>
        </p:txBody>
      </p:sp>
      <p:sp>
        <p:nvSpPr>
          <p:cNvPr id="5" name="1 Título"/>
          <p:cNvSpPr>
            <a:spLocks noGrp="1"/>
          </p:cNvSpPr>
          <p:nvPr>
            <p:ph type="title"/>
          </p:nvPr>
        </p:nvSpPr>
        <p:spPr>
          <a:xfrm>
            <a:off x="179512" y="188640"/>
            <a:ext cx="7164288" cy="1152128"/>
          </a:xfrm>
        </p:spPr>
        <p:txBody>
          <a:bodyPr>
            <a:normAutofit/>
          </a:bodyPr>
          <a:lstStyle/>
          <a:p>
            <a:r>
              <a:rPr lang="es-ES" dirty="0">
                <a:solidFill>
                  <a:schemeClr val="accent1"/>
                </a:solidFill>
              </a:rPr>
              <a:t>CEN </a:t>
            </a:r>
            <a:r>
              <a:rPr lang="es-ES" dirty="0" err="1">
                <a:solidFill>
                  <a:schemeClr val="accent1"/>
                </a:solidFill>
              </a:rPr>
              <a:t>s</a:t>
            </a:r>
            <a:r>
              <a:rPr lang="es-ES" dirty="0" err="1" smtClean="0">
                <a:solidFill>
                  <a:schemeClr val="accent1"/>
                </a:solidFill>
              </a:rPr>
              <a:t>ervices</a:t>
            </a:r>
            <a:r>
              <a:rPr lang="es-ES" dirty="0" smtClean="0">
                <a:solidFill>
                  <a:schemeClr val="accent1"/>
                </a:solidFill>
              </a:rPr>
              <a:t> </a:t>
            </a:r>
            <a:r>
              <a:rPr lang="es-ES" dirty="0" err="1" smtClean="0">
                <a:solidFill>
                  <a:schemeClr val="accent1"/>
                </a:solidFill>
              </a:rPr>
              <a:t>strategy</a:t>
            </a:r>
            <a:r>
              <a:rPr lang="es-ES" dirty="0" smtClean="0">
                <a:solidFill>
                  <a:schemeClr val="accent1"/>
                </a:solidFill>
              </a:rPr>
              <a:t> (JIS </a:t>
            </a:r>
            <a:r>
              <a:rPr lang="es-ES" dirty="0" err="1" smtClean="0">
                <a:solidFill>
                  <a:schemeClr val="accent1"/>
                </a:solidFill>
              </a:rPr>
              <a:t>Action</a:t>
            </a:r>
            <a:r>
              <a:rPr lang="es-ES" dirty="0" smtClean="0">
                <a:solidFill>
                  <a:schemeClr val="accent1"/>
                </a:solidFill>
              </a:rPr>
              <a:t> 12)</a:t>
            </a:r>
            <a:endParaRPr lang="es-ES" dirty="0">
              <a:solidFill>
                <a:schemeClr val="accent1"/>
              </a:solidFill>
            </a:endParaRPr>
          </a:p>
        </p:txBody>
      </p:sp>
    </p:spTree>
    <p:extLst>
      <p:ext uri="{BB962C8B-B14F-4D97-AF65-F5344CB8AC3E}">
        <p14:creationId xmlns:p14="http://schemas.microsoft.com/office/powerpoint/2010/main" val="3880079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786563" y="5733256"/>
            <a:ext cx="2357437"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dirty="0">
                <a:solidFill>
                  <a:schemeClr val="accent1"/>
                </a:solidFill>
              </a:rPr>
              <a:t>Services strategy: Action plan</a:t>
            </a:r>
          </a:p>
        </p:txBody>
      </p:sp>
      <p:graphicFrame>
        <p:nvGraphicFramePr>
          <p:cNvPr id="6" name="Table 5"/>
          <p:cNvGraphicFramePr>
            <a:graphicFrameLocks noGrp="1"/>
          </p:cNvGraphicFramePr>
          <p:nvPr>
            <p:extLst>
              <p:ext uri="{D42A27DB-BD31-4B8C-83A1-F6EECF244321}">
                <p14:modId xmlns:p14="http://schemas.microsoft.com/office/powerpoint/2010/main" val="673584336"/>
              </p:ext>
            </p:extLst>
          </p:nvPr>
        </p:nvGraphicFramePr>
        <p:xfrm>
          <a:off x="539552" y="1556790"/>
          <a:ext cx="7416823" cy="4824537"/>
        </p:xfrm>
        <a:graphic>
          <a:graphicData uri="http://schemas.openxmlformats.org/drawingml/2006/table">
            <a:tbl>
              <a:tblPr firstRow="1" firstCol="1" bandRow="1"/>
              <a:tblGrid>
                <a:gridCol w="5634893"/>
                <a:gridCol w="1781930"/>
              </a:tblGrid>
              <a:tr h="253923">
                <a:tc>
                  <a:txBody>
                    <a:bodyPr/>
                    <a:lstStyle/>
                    <a:p>
                      <a:pPr>
                        <a:lnSpc>
                          <a:spcPct val="115000"/>
                        </a:lnSpc>
                        <a:spcBef>
                          <a:spcPts val="200"/>
                        </a:spcBef>
                        <a:spcAft>
                          <a:spcPts val="0"/>
                        </a:spcAft>
                      </a:pPr>
                      <a:r>
                        <a:rPr lang="en-GB" sz="1400" dirty="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Strategic Objective</a:t>
                      </a:r>
                      <a:endParaRPr lang="en-GB"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9050" cap="flat" cmpd="sng" algn="ctr">
                      <a:solidFill>
                        <a:srgbClr val="95B3D7"/>
                      </a:solidFill>
                      <a:prstDash val="solid"/>
                      <a:round/>
                      <a:headEnd type="none" w="med" len="med"/>
                      <a:tailEnd type="none" w="med" len="med"/>
                    </a:lnB>
                    <a:solidFill>
                      <a:srgbClr val="365F91"/>
                    </a:solidFill>
                  </a:tcPr>
                </a:tc>
                <a:tc>
                  <a:txBody>
                    <a:bodyPr/>
                    <a:lstStyle/>
                    <a:p>
                      <a:pPr>
                        <a:lnSpc>
                          <a:spcPct val="115000"/>
                        </a:lnSpc>
                        <a:spcBef>
                          <a:spcPts val="300"/>
                        </a:spcBef>
                        <a:spcAft>
                          <a:spcPts val="300"/>
                        </a:spcAft>
                      </a:pPr>
                      <a:r>
                        <a:rPr lang="en-GB" sz="140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Timeframe</a:t>
                      </a:r>
                      <a:endParaRPr lang="en-GB" sz="1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9050" cap="flat" cmpd="sng" algn="ctr">
                      <a:solidFill>
                        <a:srgbClr val="95B3D7"/>
                      </a:solidFill>
                      <a:prstDash val="solid"/>
                      <a:round/>
                      <a:headEnd type="none" w="med" len="med"/>
                      <a:tailEnd type="none" w="med" len="med"/>
                    </a:lnB>
                    <a:solidFill>
                      <a:srgbClr val="365F91"/>
                    </a:solidFill>
                  </a:tcPr>
                </a:tc>
              </a:tr>
              <a:tr h="253923">
                <a:tc gridSpan="2">
                  <a:txBody>
                    <a:bodyPr/>
                    <a:lstStyle/>
                    <a:p>
                      <a:pPr>
                        <a:lnSpc>
                          <a:spcPct val="115000"/>
                        </a:lnSpc>
                        <a:spcBef>
                          <a:spcPts val="200"/>
                        </a:spcBef>
                        <a:spcAft>
                          <a:spcPts val="0"/>
                        </a:spcAft>
                      </a:pPr>
                      <a:r>
                        <a:rPr lang="en-GB" sz="1400" dirty="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Engagement and dialogue with service stakeholders</a:t>
                      </a:r>
                      <a:endParaRPr lang="en-GB"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8DB3E2"/>
                    </a:solidFill>
                  </a:tcPr>
                </a:tc>
                <a:tc hMerge="1">
                  <a:txBody>
                    <a:bodyPr/>
                    <a:lstStyle/>
                    <a:p>
                      <a:endParaRPr lang="en-GB"/>
                    </a:p>
                  </a:txBody>
                  <a:tcPr/>
                </a:tc>
              </a:tr>
              <a:tr h="253923">
                <a:tc>
                  <a:txBody>
                    <a:bodyPr/>
                    <a:lstStyle/>
                    <a:p>
                      <a:pPr algn="just">
                        <a:lnSpc>
                          <a:spcPct val="115000"/>
                        </a:lnSpc>
                        <a:spcBef>
                          <a:spcPts val="200"/>
                        </a:spcBef>
                        <a:spcAft>
                          <a:spcPts val="0"/>
                        </a:spcAft>
                      </a:pPr>
                      <a:r>
                        <a:rPr lang="en-GB" sz="1400" b="1"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Action 1 - Development of an awareness raising package</a:t>
                      </a:r>
                      <a:endParaRPr lang="en-GB" sz="14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Bef>
                          <a:spcPts val="300"/>
                        </a:spcBef>
                        <a:spcAft>
                          <a:spcPts val="300"/>
                        </a:spcAft>
                      </a:pPr>
                      <a:r>
                        <a:rPr lang="en-GB" sz="1400" b="1"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2017</a:t>
                      </a:r>
                      <a:endParaRPr lang="en-GB" sz="14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r>
              <a:tr h="253923">
                <a:tc>
                  <a:txBody>
                    <a:bodyPr/>
                    <a:lstStyle/>
                    <a:p>
                      <a:pPr algn="just">
                        <a:lnSpc>
                          <a:spcPct val="115000"/>
                        </a:lnSpc>
                        <a:spcBef>
                          <a:spcPts val="200"/>
                        </a:spcBef>
                        <a:spcAft>
                          <a:spcPts val="0"/>
                        </a:spcAft>
                      </a:pPr>
                      <a:r>
                        <a:rPr lang="en-GB" sz="1400" dirty="0">
                          <a:effectLst/>
                          <a:latin typeface="Arial Narrow" panose="020B0606020202030204" pitchFamily="34" charset="0"/>
                          <a:ea typeface="Times New Roman" panose="02020603050405020304" pitchFamily="18" charset="0"/>
                          <a:cs typeface="Times New Roman" panose="02020603050405020304" pitchFamily="18" charset="0"/>
                        </a:rPr>
                        <a:t>Action 2 - Provision of assistance to CEN members</a:t>
                      </a:r>
                      <a:endParaRPr lang="en-GB"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Bef>
                          <a:spcPts val="300"/>
                        </a:spcBef>
                        <a:spcAft>
                          <a:spcPts val="300"/>
                        </a:spcAft>
                      </a:pPr>
                      <a:r>
                        <a:rPr lang="en-GB" sz="1400" dirty="0">
                          <a:effectLst/>
                          <a:latin typeface="Arial Narrow" panose="020B0606020202030204" pitchFamily="34" charset="0"/>
                          <a:ea typeface="Times New Roman" panose="02020603050405020304" pitchFamily="18" charset="0"/>
                          <a:cs typeface="Times New Roman" panose="02020603050405020304" pitchFamily="18" charset="0"/>
                        </a:rPr>
                        <a:t>2018 and beyond</a:t>
                      </a:r>
                      <a:endParaRPr lang="en-GB"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r>
              <a:tr h="253923">
                <a:tc>
                  <a:txBody>
                    <a:bodyPr/>
                    <a:lstStyle/>
                    <a:p>
                      <a:pPr algn="just">
                        <a:lnSpc>
                          <a:spcPct val="115000"/>
                        </a:lnSpc>
                        <a:spcBef>
                          <a:spcPts val="200"/>
                        </a:spcBef>
                        <a:spcAft>
                          <a:spcPts val="0"/>
                        </a:spcAft>
                      </a:pPr>
                      <a:r>
                        <a:rPr lang="en-GB" sz="1400" dirty="0">
                          <a:effectLst/>
                          <a:latin typeface="Arial Narrow" panose="020B0606020202030204" pitchFamily="34" charset="0"/>
                          <a:ea typeface="Times New Roman" panose="02020603050405020304" pitchFamily="18" charset="0"/>
                          <a:cs typeface="Times New Roman" panose="02020603050405020304" pitchFamily="18" charset="0"/>
                        </a:rPr>
                        <a:t>Action 3 - Aggregating market intelligence on emerging trends related to services</a:t>
                      </a:r>
                      <a:endParaRPr lang="en-GB"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Bef>
                          <a:spcPts val="300"/>
                        </a:spcBef>
                        <a:spcAft>
                          <a:spcPts val="300"/>
                        </a:spcAft>
                      </a:pPr>
                      <a:r>
                        <a:rPr lang="en-GB" sz="1400" dirty="0">
                          <a:effectLst/>
                          <a:latin typeface="Arial Narrow" panose="020B0606020202030204" pitchFamily="34" charset="0"/>
                          <a:ea typeface="Times New Roman" panose="02020603050405020304" pitchFamily="18" charset="0"/>
                          <a:cs typeface="Times New Roman" panose="02020603050405020304" pitchFamily="18" charset="0"/>
                        </a:rPr>
                        <a:t>2018 and beyond</a:t>
                      </a:r>
                      <a:endParaRPr lang="en-GB"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r>
              <a:tr h="253923">
                <a:tc gridSpan="2">
                  <a:txBody>
                    <a:bodyPr/>
                    <a:lstStyle/>
                    <a:p>
                      <a:pPr>
                        <a:lnSpc>
                          <a:spcPct val="115000"/>
                        </a:lnSpc>
                        <a:spcBef>
                          <a:spcPts val="200"/>
                        </a:spcBef>
                        <a:spcAft>
                          <a:spcPts val="0"/>
                        </a:spcAft>
                      </a:pPr>
                      <a:r>
                        <a:rPr lang="en-GB" sz="1400" dirty="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Identify priority sectors to start dialogue on standardization</a:t>
                      </a:r>
                      <a:endParaRPr lang="en-GB"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8DB3E2"/>
                    </a:solidFill>
                  </a:tcPr>
                </a:tc>
                <a:tc hMerge="1">
                  <a:txBody>
                    <a:bodyPr/>
                    <a:lstStyle/>
                    <a:p>
                      <a:endParaRPr lang="en-GB"/>
                    </a:p>
                  </a:txBody>
                  <a:tcPr/>
                </a:tc>
              </a:tr>
              <a:tr h="253923">
                <a:tc>
                  <a:txBody>
                    <a:bodyPr/>
                    <a:lstStyle/>
                    <a:p>
                      <a:pPr algn="just">
                        <a:lnSpc>
                          <a:spcPct val="115000"/>
                        </a:lnSpc>
                        <a:spcBef>
                          <a:spcPts val="200"/>
                        </a:spcBef>
                        <a:spcAft>
                          <a:spcPts val="0"/>
                        </a:spcAft>
                      </a:pPr>
                      <a:r>
                        <a:rPr lang="en-GB" sz="1400" b="1">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Action 4 – First pre-selection of service sectors</a:t>
                      </a:r>
                      <a:endParaRPr lang="en-GB" sz="1400" b="1">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Bef>
                          <a:spcPts val="300"/>
                        </a:spcBef>
                        <a:spcAft>
                          <a:spcPts val="300"/>
                        </a:spcAft>
                      </a:pPr>
                      <a:r>
                        <a:rPr lang="en-GB" sz="1400" b="1"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2017</a:t>
                      </a:r>
                      <a:endParaRPr lang="en-GB" sz="14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r>
              <a:tr h="253923">
                <a:tc>
                  <a:txBody>
                    <a:bodyPr/>
                    <a:lstStyle/>
                    <a:p>
                      <a:pPr algn="just">
                        <a:lnSpc>
                          <a:spcPct val="115000"/>
                        </a:lnSpc>
                        <a:spcBef>
                          <a:spcPts val="200"/>
                        </a:spcBef>
                        <a:spcAft>
                          <a:spcPts val="0"/>
                        </a:spcAft>
                      </a:pPr>
                      <a:r>
                        <a:rPr lang="en-GB" sz="1400" b="1">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Action 5 – Application of the criteria to the  list of pre-selected sectors</a:t>
                      </a:r>
                      <a:endParaRPr lang="en-GB" sz="1400" b="1">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Bef>
                          <a:spcPts val="300"/>
                        </a:spcBef>
                        <a:spcAft>
                          <a:spcPts val="300"/>
                        </a:spcAft>
                      </a:pPr>
                      <a:r>
                        <a:rPr lang="en-GB" sz="1400" b="1"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2017</a:t>
                      </a:r>
                      <a:endParaRPr lang="en-GB" sz="14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r>
              <a:tr h="507846">
                <a:tc>
                  <a:txBody>
                    <a:bodyPr/>
                    <a:lstStyle/>
                    <a:p>
                      <a:pPr algn="just">
                        <a:lnSpc>
                          <a:spcPct val="115000"/>
                        </a:lnSpc>
                        <a:spcBef>
                          <a:spcPts val="200"/>
                        </a:spcBef>
                        <a:spcAft>
                          <a:spcPts val="0"/>
                        </a:spcAft>
                      </a:pPr>
                      <a:r>
                        <a:rPr lang="en-GB" sz="1400">
                          <a:effectLst/>
                          <a:latin typeface="Arial Narrow" panose="020B0606020202030204" pitchFamily="34" charset="0"/>
                          <a:ea typeface="Times New Roman" panose="02020603050405020304" pitchFamily="18" charset="0"/>
                          <a:cs typeface="Times New Roman" panose="02020603050405020304" pitchFamily="18" charset="0"/>
                        </a:rPr>
                        <a:t>Action 6 – Contacting the priority sectors identified to have a discussion about the potential for standardization</a:t>
                      </a:r>
                      <a:endParaRPr lang="en-GB" sz="1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Bef>
                          <a:spcPts val="300"/>
                        </a:spcBef>
                        <a:spcAft>
                          <a:spcPts val="300"/>
                        </a:spcAft>
                      </a:pPr>
                      <a:r>
                        <a:rPr lang="en-GB" sz="1400" dirty="0">
                          <a:effectLst/>
                          <a:latin typeface="Arial Narrow" panose="020B0606020202030204" pitchFamily="34" charset="0"/>
                          <a:ea typeface="Times New Roman" panose="02020603050405020304" pitchFamily="18" charset="0"/>
                          <a:cs typeface="Times New Roman" panose="02020603050405020304" pitchFamily="18" charset="0"/>
                        </a:rPr>
                        <a:t>2018</a:t>
                      </a:r>
                      <a:endParaRPr lang="en-GB"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r>
              <a:tr h="253923">
                <a:tc gridSpan="2">
                  <a:txBody>
                    <a:bodyPr/>
                    <a:lstStyle/>
                    <a:p>
                      <a:pPr>
                        <a:lnSpc>
                          <a:spcPct val="115000"/>
                        </a:lnSpc>
                        <a:spcBef>
                          <a:spcPts val="200"/>
                        </a:spcBef>
                        <a:spcAft>
                          <a:spcPts val="0"/>
                        </a:spcAft>
                      </a:pPr>
                      <a:r>
                        <a:rPr lang="en-GB" sz="1400" dirty="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Engagement with International Standards Bodies (ISO)</a:t>
                      </a:r>
                      <a:endParaRPr lang="en-GB"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8DB3E2"/>
                    </a:solidFill>
                  </a:tcPr>
                </a:tc>
                <a:tc hMerge="1">
                  <a:txBody>
                    <a:bodyPr/>
                    <a:lstStyle/>
                    <a:p>
                      <a:endParaRPr lang="en-GB"/>
                    </a:p>
                  </a:txBody>
                  <a:tcPr/>
                </a:tc>
              </a:tr>
              <a:tr h="253923">
                <a:tc>
                  <a:txBody>
                    <a:bodyPr/>
                    <a:lstStyle/>
                    <a:p>
                      <a:pPr algn="just">
                        <a:lnSpc>
                          <a:spcPct val="115000"/>
                        </a:lnSpc>
                        <a:spcBef>
                          <a:spcPts val="200"/>
                        </a:spcBef>
                        <a:spcAft>
                          <a:spcPts val="0"/>
                        </a:spcAft>
                      </a:pPr>
                      <a:r>
                        <a:rPr lang="en-GB" sz="1400">
                          <a:effectLst/>
                          <a:latin typeface="Arial Narrow" panose="020B0606020202030204" pitchFamily="34" charset="0"/>
                          <a:ea typeface="Times New Roman" panose="02020603050405020304" pitchFamily="18" charset="0"/>
                          <a:cs typeface="Times New Roman" panose="02020603050405020304" pitchFamily="18" charset="0"/>
                        </a:rPr>
                        <a:t>Action 7 - Coordinating actions with the ISO strategy for service standardization</a:t>
                      </a:r>
                      <a:endParaRPr lang="en-GB" sz="1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Bef>
                          <a:spcPts val="300"/>
                        </a:spcBef>
                        <a:spcAft>
                          <a:spcPts val="300"/>
                        </a:spcAft>
                      </a:pPr>
                      <a:r>
                        <a:rPr lang="en-GB" sz="1400" dirty="0">
                          <a:effectLst/>
                          <a:latin typeface="Arial Narrow" panose="020B0606020202030204" pitchFamily="34" charset="0"/>
                          <a:ea typeface="Times New Roman" panose="02020603050405020304" pitchFamily="18" charset="0"/>
                          <a:cs typeface="Times New Roman" panose="02020603050405020304" pitchFamily="18" charset="0"/>
                        </a:rPr>
                        <a:t>continuous</a:t>
                      </a:r>
                      <a:endParaRPr lang="en-GB"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r>
              <a:tr h="253923">
                <a:tc gridSpan="2">
                  <a:txBody>
                    <a:bodyPr/>
                    <a:lstStyle/>
                    <a:p>
                      <a:pPr>
                        <a:lnSpc>
                          <a:spcPct val="115000"/>
                        </a:lnSpc>
                        <a:spcBef>
                          <a:spcPts val="200"/>
                        </a:spcBef>
                        <a:spcAft>
                          <a:spcPts val="0"/>
                        </a:spcAft>
                      </a:pPr>
                      <a:r>
                        <a:rPr lang="en-GB" sz="1400" dirty="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Modernising the European Standardization system to meet the services sector needs</a:t>
                      </a:r>
                      <a:endParaRPr lang="en-GB"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8DB3E2"/>
                    </a:solidFill>
                  </a:tcPr>
                </a:tc>
                <a:tc hMerge="1">
                  <a:txBody>
                    <a:bodyPr/>
                    <a:lstStyle/>
                    <a:p>
                      <a:endParaRPr lang="en-GB"/>
                    </a:p>
                  </a:txBody>
                  <a:tcPr/>
                </a:tc>
              </a:tr>
              <a:tr h="507846">
                <a:tc>
                  <a:txBody>
                    <a:bodyPr/>
                    <a:lstStyle/>
                    <a:p>
                      <a:pPr algn="just">
                        <a:lnSpc>
                          <a:spcPct val="115000"/>
                        </a:lnSpc>
                        <a:spcBef>
                          <a:spcPts val="200"/>
                        </a:spcBef>
                        <a:spcAft>
                          <a:spcPts val="0"/>
                        </a:spcAft>
                      </a:pPr>
                      <a:r>
                        <a:rPr lang="en-GB" sz="1400">
                          <a:effectLst/>
                          <a:latin typeface="Arial Narrow" panose="020B0606020202030204" pitchFamily="34" charset="0"/>
                          <a:ea typeface="Times New Roman" panose="02020603050405020304" pitchFamily="18" charset="0"/>
                          <a:cs typeface="Times New Roman" panose="02020603050405020304" pitchFamily="18" charset="0"/>
                        </a:rPr>
                        <a:t>Action 8 – Assess the need to revise CEN Guide 15 ‘Guidance document for the development of service standards’</a:t>
                      </a:r>
                      <a:endParaRPr lang="en-GB" sz="1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Bef>
                          <a:spcPts val="300"/>
                        </a:spcBef>
                        <a:spcAft>
                          <a:spcPts val="300"/>
                        </a:spcAft>
                      </a:pPr>
                      <a:r>
                        <a:rPr lang="en-GB" sz="1400" dirty="0">
                          <a:effectLst/>
                          <a:latin typeface="Arial Narrow" panose="020B0606020202030204" pitchFamily="34" charset="0"/>
                          <a:ea typeface="Times New Roman" panose="02020603050405020304" pitchFamily="18" charset="0"/>
                          <a:cs typeface="Times New Roman" panose="02020603050405020304" pitchFamily="18" charset="0"/>
                        </a:rPr>
                        <a:t>2018</a:t>
                      </a:r>
                      <a:endParaRPr lang="en-GB"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r>
              <a:tr h="507846">
                <a:tc>
                  <a:txBody>
                    <a:bodyPr/>
                    <a:lstStyle/>
                    <a:p>
                      <a:pPr algn="just">
                        <a:lnSpc>
                          <a:spcPct val="115000"/>
                        </a:lnSpc>
                        <a:spcBef>
                          <a:spcPts val="200"/>
                        </a:spcBef>
                        <a:spcAft>
                          <a:spcPts val="0"/>
                        </a:spcAft>
                      </a:pPr>
                      <a:r>
                        <a:rPr lang="en-GB" sz="1400">
                          <a:effectLst/>
                          <a:latin typeface="Arial Narrow" panose="020B0606020202030204" pitchFamily="34" charset="0"/>
                          <a:ea typeface="Times New Roman" panose="02020603050405020304" pitchFamily="18" charset="0"/>
                          <a:cs typeface="Times New Roman" panose="02020603050405020304" pitchFamily="18" charset="0"/>
                        </a:rPr>
                        <a:t>Action 9 – Assess the need to revise the CEN-CENELEC Internal Regulations Part 2 ‘Common Rules for Standardization Work’</a:t>
                      </a:r>
                      <a:endParaRPr lang="en-GB" sz="1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Bef>
                          <a:spcPts val="300"/>
                        </a:spcBef>
                        <a:spcAft>
                          <a:spcPts val="300"/>
                        </a:spcAft>
                      </a:pPr>
                      <a:r>
                        <a:rPr lang="en-GB" sz="1400" dirty="0">
                          <a:effectLst/>
                          <a:latin typeface="Arial Narrow" panose="020B0606020202030204" pitchFamily="34" charset="0"/>
                          <a:ea typeface="Times New Roman" panose="02020603050405020304" pitchFamily="18" charset="0"/>
                          <a:cs typeface="Times New Roman" panose="02020603050405020304" pitchFamily="18" charset="0"/>
                        </a:rPr>
                        <a:t>2018</a:t>
                      </a:r>
                      <a:endParaRPr lang="en-GB"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r>
              <a:tr h="507846">
                <a:tc>
                  <a:txBody>
                    <a:bodyPr/>
                    <a:lstStyle/>
                    <a:p>
                      <a:pPr algn="just">
                        <a:lnSpc>
                          <a:spcPct val="115000"/>
                        </a:lnSpc>
                        <a:spcBef>
                          <a:spcPts val="200"/>
                        </a:spcBef>
                        <a:spcAft>
                          <a:spcPts val="0"/>
                        </a:spcAft>
                      </a:pPr>
                      <a:r>
                        <a:rPr lang="en-GB" sz="1400">
                          <a:effectLst/>
                          <a:latin typeface="Arial Narrow" panose="020B0606020202030204" pitchFamily="34" charset="0"/>
                          <a:ea typeface="Times New Roman" panose="02020603050405020304" pitchFamily="18" charset="0"/>
                          <a:cs typeface="Times New Roman" panose="02020603050405020304" pitchFamily="18" charset="0"/>
                        </a:rPr>
                        <a:t>Action 10 - Ensuring the service angle is taken on board on all relevant Joint Initiative on Standardisation (JIS) Actions</a:t>
                      </a:r>
                      <a:endParaRPr lang="en-GB" sz="1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Bef>
                          <a:spcPts val="300"/>
                        </a:spcBef>
                        <a:spcAft>
                          <a:spcPts val="300"/>
                        </a:spcAft>
                      </a:pPr>
                      <a:r>
                        <a:rPr lang="en-GB" sz="1400" dirty="0">
                          <a:effectLst/>
                          <a:latin typeface="Arial Narrow" panose="020B0606020202030204" pitchFamily="34" charset="0"/>
                          <a:ea typeface="Times New Roman" panose="02020603050405020304" pitchFamily="18" charset="0"/>
                          <a:cs typeface="Times New Roman" panose="02020603050405020304" pitchFamily="18" charset="0"/>
                        </a:rPr>
                        <a:t>2017-2018 and beyond</a:t>
                      </a:r>
                      <a:endParaRPr lang="en-GB"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83001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1713" y="2932112"/>
            <a:ext cx="1949450"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en-GB" dirty="0">
                <a:solidFill>
                  <a:schemeClr val="accent1"/>
                </a:solidFill>
              </a:rPr>
              <a:t>Focus Group on healthcare services</a:t>
            </a:r>
          </a:p>
        </p:txBody>
      </p:sp>
      <p:sp>
        <p:nvSpPr>
          <p:cNvPr id="3" name="Content Placeholder 2"/>
          <p:cNvSpPr>
            <a:spLocks noGrp="1"/>
          </p:cNvSpPr>
          <p:nvPr>
            <p:ph idx="1"/>
          </p:nvPr>
        </p:nvSpPr>
        <p:spPr>
          <a:xfrm>
            <a:off x="-252536" y="1907432"/>
            <a:ext cx="6716713" cy="3888432"/>
          </a:xfrm>
        </p:spPr>
        <p:txBody>
          <a:bodyPr>
            <a:noAutofit/>
          </a:bodyPr>
          <a:lstStyle/>
          <a:p>
            <a:pPr lvl="1">
              <a:spcBef>
                <a:spcPts val="0"/>
              </a:spcBef>
              <a:spcAft>
                <a:spcPts val="600"/>
              </a:spcAft>
              <a:buClr>
                <a:srgbClr val="00B0F0"/>
              </a:buClr>
              <a:buFont typeface="Arial" panose="020B0604020202020204" pitchFamily="34" charset="0"/>
              <a:buChar char="•"/>
            </a:pPr>
            <a:r>
              <a:rPr lang="en-US" dirty="0">
                <a:solidFill>
                  <a:schemeClr val="accent1"/>
                </a:solidFill>
                <a:latin typeface="Verdana" panose="020B0604030504040204" pitchFamily="34" charset="0"/>
                <a:ea typeface="Verdana" panose="020B0604030504040204" pitchFamily="34" charset="0"/>
                <a:cs typeface="Verdana" panose="020B0604030504040204" pitchFamily="34" charset="0"/>
              </a:rPr>
              <a:t>Traditionally: </a:t>
            </a:r>
            <a:r>
              <a:rPr lang="en-US" dirty="0">
                <a:latin typeface="Verdana" panose="020B0604030504040204" pitchFamily="34" charset="0"/>
                <a:ea typeface="Verdana" panose="020B0604030504040204" pitchFamily="34" charset="0"/>
                <a:cs typeface="Verdana" panose="020B0604030504040204" pitchFamily="34" charset="0"/>
              </a:rPr>
              <a:t>medical devices, eHealth…</a:t>
            </a:r>
          </a:p>
          <a:p>
            <a:pPr lvl="1">
              <a:spcBef>
                <a:spcPts val="0"/>
              </a:spcBef>
              <a:spcAft>
                <a:spcPts val="600"/>
              </a:spcAft>
              <a:buClr>
                <a:srgbClr val="00B0F0"/>
              </a:buClr>
              <a:buFont typeface="Arial" panose="020B0604020202020204" pitchFamily="34" charset="0"/>
              <a:buChar char="•"/>
            </a:pPr>
            <a:r>
              <a:rPr lang="en-US" dirty="0">
                <a:solidFill>
                  <a:schemeClr val="accent1"/>
                </a:solidFill>
                <a:latin typeface="Verdana" panose="020B0604030504040204" pitchFamily="34" charset="0"/>
                <a:ea typeface="Verdana" panose="020B0604030504040204" pitchFamily="34" charset="0"/>
                <a:cs typeface="Verdana" panose="020B0604030504040204" pitchFamily="34" charset="0"/>
              </a:rPr>
              <a:t>Recently: </a:t>
            </a:r>
            <a:r>
              <a:rPr lang="en-US" dirty="0">
                <a:latin typeface="Verdana" panose="020B0604030504040204" pitchFamily="34" charset="0"/>
                <a:ea typeface="Verdana" panose="020B0604030504040204" pitchFamily="34" charset="0"/>
                <a:cs typeface="Verdana" panose="020B0604030504040204" pitchFamily="34" charset="0"/>
              </a:rPr>
              <a:t>increasing </a:t>
            </a:r>
            <a:r>
              <a:rPr lang="en-US" dirty="0" smtClean="0">
                <a:latin typeface="Verdana" panose="020B0604030504040204" pitchFamily="34" charset="0"/>
                <a:ea typeface="Verdana" panose="020B0604030504040204" pitchFamily="34" charset="0"/>
                <a:cs typeface="Verdana" panose="020B0604030504040204" pitchFamily="34" charset="0"/>
              </a:rPr>
              <a:t>initiatives related to </a:t>
            </a:r>
            <a:r>
              <a:rPr lang="en-US" dirty="0">
                <a:latin typeface="Verdana" panose="020B0604030504040204" pitchFamily="34" charset="0"/>
                <a:ea typeface="Verdana" panose="020B0604030504040204" pitchFamily="34" charset="0"/>
                <a:cs typeface="Verdana" panose="020B0604030504040204" pitchFamily="34" charset="0"/>
              </a:rPr>
              <a:t>healthcare </a:t>
            </a:r>
            <a:r>
              <a:rPr lang="en-US" dirty="0" smtClean="0">
                <a:latin typeface="Verdana" panose="020B0604030504040204" pitchFamily="34" charset="0"/>
                <a:ea typeface="Verdana" panose="020B0604030504040204" pitchFamily="34" charset="0"/>
                <a:cs typeface="Verdana" panose="020B0604030504040204" pitchFamily="34" charset="0"/>
              </a:rPr>
              <a:t>services</a:t>
            </a:r>
          </a:p>
          <a:p>
            <a:pPr lvl="1">
              <a:spcBef>
                <a:spcPts val="0"/>
              </a:spcBef>
              <a:spcAft>
                <a:spcPts val="600"/>
              </a:spcAft>
              <a:buClr>
                <a:srgbClr val="00B0F0"/>
              </a:buClr>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 But </a:t>
            </a:r>
            <a:r>
              <a:rPr lang="en-US"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concerns  expressed by some stakeholders </a:t>
            </a:r>
            <a:r>
              <a:rPr lang="en-US" dirty="0" smtClean="0"/>
              <a:t>about</a:t>
            </a:r>
            <a:r>
              <a:rPr lang="en-US" dirty="0" smtClean="0">
                <a:latin typeface="Verdana" panose="020B0604030504040204" pitchFamily="34" charset="0"/>
                <a:ea typeface="Verdana" panose="020B0604030504040204" pitchFamily="34" charset="0"/>
                <a:cs typeface="Verdana" panose="020B0604030504040204" pitchFamily="34" charset="0"/>
              </a:rPr>
              <a:t> standardization </a:t>
            </a:r>
            <a:r>
              <a:rPr lang="en-GB" dirty="0" smtClean="0">
                <a:latin typeface="Verdana" panose="020B0604030504040204" pitchFamily="34" charset="0"/>
                <a:ea typeface="Verdana" panose="020B0604030504040204" pitchFamily="34" charset="0"/>
                <a:cs typeface="Verdana" panose="020B0604030504040204" pitchFamily="34" charset="0"/>
              </a:rPr>
              <a:t>on healthcare services</a:t>
            </a:r>
          </a:p>
          <a:p>
            <a:pPr lvl="1">
              <a:spcBef>
                <a:spcPts val="0"/>
              </a:spcBef>
              <a:spcAft>
                <a:spcPts val="600"/>
              </a:spcAft>
              <a:buClr>
                <a:srgbClr val="00B0F0"/>
              </a:buClr>
              <a:buFont typeface="Arial" panose="020B0604020202020204" pitchFamily="34" charset="0"/>
              <a:buChar char="•"/>
            </a:pPr>
            <a:r>
              <a:rPr lang="en-GB"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Focus Group </a:t>
            </a:r>
            <a:r>
              <a:rPr lang="en-GB" dirty="0" smtClean="0">
                <a:latin typeface="Verdana" panose="020B0604030504040204" pitchFamily="34" charset="0"/>
                <a:ea typeface="Verdana" panose="020B0604030504040204" pitchFamily="34" charset="0"/>
                <a:cs typeface="Verdana" panose="020B0604030504040204" pitchFamily="34" charset="0"/>
              </a:rPr>
              <a:t>created in June 2016</a:t>
            </a:r>
          </a:p>
          <a:p>
            <a:pPr lvl="1">
              <a:spcBef>
                <a:spcPts val="0"/>
              </a:spcBef>
              <a:spcAft>
                <a:spcPts val="600"/>
              </a:spcAft>
              <a:buClr>
                <a:srgbClr val="00B0F0"/>
              </a:buClr>
              <a:buFont typeface="Arial" panose="020B0604020202020204" pitchFamily="34" charset="0"/>
              <a:buChar char="•"/>
            </a:pPr>
            <a:r>
              <a:rPr lang="en-GB"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Objective:</a:t>
            </a:r>
            <a:r>
              <a:rPr lang="en-GB" dirty="0" smtClean="0">
                <a:latin typeface="Verdana" panose="020B0604030504040204" pitchFamily="34" charset="0"/>
                <a:ea typeface="Verdana" panose="020B0604030504040204" pitchFamily="34" charset="0"/>
                <a:cs typeface="Verdana" panose="020B0604030504040204" pitchFamily="34" charset="0"/>
              </a:rPr>
              <a:t> discuss with stakeholders &amp; make proposals for overall approach for standardization on healthcare services</a:t>
            </a:r>
          </a:p>
          <a:p>
            <a:pPr lvl="1">
              <a:spcBef>
                <a:spcPts val="0"/>
              </a:spcBef>
              <a:spcAft>
                <a:spcPts val="600"/>
              </a:spcAft>
              <a:buClr>
                <a:srgbClr val="00B0F0"/>
              </a:buClr>
              <a:buFont typeface="Arial" panose="020B0604020202020204" pitchFamily="34" charset="0"/>
              <a:buChar char="•"/>
            </a:pPr>
            <a:r>
              <a:rPr lang="en-GB" dirty="0" smtClean="0">
                <a:latin typeface="Verdana" panose="020B0604030504040204" pitchFamily="34" charset="0"/>
                <a:ea typeface="Verdana" panose="020B0604030504040204" pitchFamily="34" charset="0"/>
                <a:cs typeface="Verdana" panose="020B0604030504040204" pitchFamily="34" charset="0"/>
              </a:rPr>
              <a:t>First set of </a:t>
            </a:r>
            <a:r>
              <a:rPr lang="en-GB"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recommendation by mid-2017</a:t>
            </a:r>
            <a:endParaRPr lang="en-GB"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56438" y="4483100"/>
            <a:ext cx="1960562"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5">
            <a:extLst>
              <a:ext uri="{28A0092B-C50C-407E-A947-70E740481C1C}">
                <a14:useLocalDpi xmlns:a14="http://schemas.microsoft.com/office/drawing/2010/main" val="0"/>
              </a:ext>
            </a:extLst>
          </a:blip>
          <a:srcRect l="3406" t="-998" r="37216" b="-998"/>
          <a:stretch>
            <a:fillRect/>
          </a:stretch>
        </p:blipFill>
        <p:spPr bwMode="auto">
          <a:xfrm>
            <a:off x="7702550" y="1622424"/>
            <a:ext cx="131445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6654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accent1"/>
                </a:solidFill>
              </a:rPr>
              <a:t>Horizontal service standards</a:t>
            </a:r>
          </a:p>
        </p:txBody>
      </p:sp>
      <p:sp>
        <p:nvSpPr>
          <p:cNvPr id="3" name="Content Placeholder 2"/>
          <p:cNvSpPr>
            <a:spLocks noGrp="1"/>
          </p:cNvSpPr>
          <p:nvPr>
            <p:ph idx="1"/>
          </p:nvPr>
        </p:nvSpPr>
        <p:spPr>
          <a:xfrm>
            <a:off x="323528" y="1628800"/>
            <a:ext cx="8496944" cy="3888432"/>
          </a:xfrm>
        </p:spPr>
        <p:txBody>
          <a:bodyPr/>
          <a:lstStyle/>
          <a:p>
            <a:pPr>
              <a:buClr>
                <a:srgbClr val="00AFDB"/>
              </a:buClr>
              <a:buFont typeface="Arial" panose="020B0604020202020204" pitchFamily="34" charset="0"/>
              <a:buChar char="•"/>
              <a:defRPr/>
            </a:pPr>
            <a:r>
              <a:rPr lang="en-GB" altLang="en-US" sz="2200" dirty="0">
                <a:solidFill>
                  <a:schemeClr val="accent1"/>
                </a:solidFill>
              </a:rPr>
              <a:t>Mandate</a:t>
            </a:r>
            <a:r>
              <a:rPr lang="en-GB" altLang="en-US" sz="2200" dirty="0">
                <a:solidFill>
                  <a:srgbClr val="00449E"/>
                </a:solidFill>
              </a:rPr>
              <a:t> </a:t>
            </a:r>
            <a:r>
              <a:rPr lang="en-GB" altLang="en-US" sz="2200" dirty="0" smtClean="0">
                <a:solidFill>
                  <a:srgbClr val="00B0F0"/>
                </a:solidFill>
                <a:latin typeface="Arial" panose="020B0604020202020204" pitchFamily="34" charset="0"/>
                <a:cs typeface="Arial" panose="020B0604020202020204" pitchFamily="34" charset="0"/>
                <a:hlinkClick r:id="rId3"/>
              </a:rPr>
              <a:t>M/517</a:t>
            </a:r>
            <a:r>
              <a:rPr lang="en-GB" altLang="en-US" sz="2200" dirty="0" smtClean="0">
                <a:solidFill>
                  <a:srgbClr val="00B0F0"/>
                </a:solidFill>
                <a:latin typeface="Arial" panose="020B0604020202020204" pitchFamily="34" charset="0"/>
                <a:cs typeface="Arial" panose="020B0604020202020204" pitchFamily="34" charset="0"/>
              </a:rPr>
              <a:t> </a:t>
            </a:r>
            <a:r>
              <a:rPr lang="en-GB" altLang="en-US" sz="2200" dirty="0" smtClean="0">
                <a:solidFill>
                  <a:schemeClr val="tx1"/>
                </a:solidFill>
                <a:latin typeface="Arial" panose="020B0604020202020204" pitchFamily="34" charset="0"/>
                <a:cs typeface="Arial" panose="020B0604020202020204" pitchFamily="34" charset="0"/>
              </a:rPr>
              <a:t>on horizontal service standards</a:t>
            </a:r>
            <a:r>
              <a:rPr lang="en-GB" altLang="en-US" sz="2200" dirty="0" smtClean="0">
                <a:solidFill>
                  <a:srgbClr val="00B0F0"/>
                </a:solidFill>
                <a:latin typeface="Arial" panose="020B0604020202020204" pitchFamily="34" charset="0"/>
                <a:cs typeface="Arial" panose="020B0604020202020204" pitchFamily="34" charset="0"/>
              </a:rPr>
              <a:t>:</a:t>
            </a:r>
            <a:endParaRPr lang="en-GB" altLang="en-US" sz="2200" dirty="0">
              <a:solidFill>
                <a:srgbClr val="00B0F0"/>
              </a:solidFill>
              <a:latin typeface="Arial" panose="020B0604020202020204" pitchFamily="34" charset="0"/>
              <a:cs typeface="Arial" panose="020B0604020202020204" pitchFamily="34" charset="0"/>
            </a:endParaRPr>
          </a:p>
          <a:p>
            <a:pPr lvl="1">
              <a:buClr>
                <a:srgbClr val="00B0F0"/>
              </a:buClr>
              <a:buFont typeface="Wingdings" panose="05000000000000000000" pitchFamily="2" charset="2"/>
              <a:buChar char="ü"/>
              <a:defRPr/>
            </a:pPr>
            <a:r>
              <a:rPr lang="en-GB" altLang="en-US" sz="2000" dirty="0">
                <a:solidFill>
                  <a:schemeClr val="accent1"/>
                </a:solidFill>
              </a:rPr>
              <a:t>Phase I: </a:t>
            </a:r>
            <a:r>
              <a:rPr lang="en-GB" altLang="en-US" sz="2000" dirty="0" smtClean="0"/>
              <a:t>identification and prioritization of 6-7 proposals </a:t>
            </a:r>
            <a:r>
              <a:rPr lang="en-GB" altLang="en-US" sz="2000" dirty="0"/>
              <a:t>(</a:t>
            </a:r>
            <a:r>
              <a:rPr lang="en-GB" altLang="en-US" sz="2000" dirty="0">
                <a:hlinkClick r:id="rId4"/>
              </a:rPr>
              <a:t>Final report </a:t>
            </a:r>
            <a:r>
              <a:rPr lang="en-GB" altLang="en-US" sz="2000" dirty="0"/>
              <a:t>to EC submitted in March 2014)</a:t>
            </a:r>
          </a:p>
          <a:p>
            <a:pPr lvl="1">
              <a:spcBef>
                <a:spcPts val="0"/>
              </a:spcBef>
              <a:spcAft>
                <a:spcPts val="1800"/>
              </a:spcAft>
              <a:buClr>
                <a:srgbClr val="00B0F0"/>
              </a:buClr>
              <a:buFont typeface="Wingdings" panose="05000000000000000000" pitchFamily="2" charset="2"/>
              <a:buChar char="ü"/>
              <a:defRPr/>
            </a:pPr>
            <a:r>
              <a:rPr lang="en-GB" altLang="en-US" sz="2000" dirty="0">
                <a:solidFill>
                  <a:schemeClr val="accent1"/>
                </a:solidFill>
              </a:rPr>
              <a:t>Phase II: </a:t>
            </a:r>
            <a:r>
              <a:rPr lang="en-GB" altLang="en-US" sz="2000" dirty="0"/>
              <a:t>Development of horizontal service </a:t>
            </a:r>
            <a:r>
              <a:rPr lang="en-GB" altLang="en-US" sz="2000" dirty="0" smtClean="0"/>
              <a:t>standards </a:t>
            </a:r>
            <a:r>
              <a:rPr lang="en-GB" altLang="en-US" sz="2000" dirty="0" smtClean="0">
                <a:ea typeface="Microsoft YaHei" pitchFamily="34" charset="-122"/>
                <a:cs typeface="Times New Roman" pitchFamily="18" charset="0"/>
              </a:rPr>
              <a:t> </a:t>
            </a:r>
            <a:endParaRPr lang="en-GB" altLang="en-US" sz="1500" dirty="0">
              <a:ea typeface="Microsoft YaHei" pitchFamily="34" charset="-122"/>
              <a:cs typeface="Times New Roman" pitchFamily="18" charset="0"/>
            </a:endParaRPr>
          </a:p>
          <a:p>
            <a:pPr marL="388938" indent="-388938">
              <a:spcBef>
                <a:spcPct val="0"/>
              </a:spcBef>
              <a:spcAft>
                <a:spcPts val="1200"/>
              </a:spcAft>
              <a:buClr>
                <a:srgbClr val="00B0F0"/>
              </a:buClr>
              <a:buFont typeface="Arial" panose="020B0604020202020204" pitchFamily="34" charset="0"/>
              <a:buChar char="•"/>
              <a:defRPr/>
            </a:pPr>
            <a:r>
              <a:rPr lang="en-US" altLang="en-US" sz="2200" dirty="0" smtClean="0">
                <a:solidFill>
                  <a:srgbClr val="00B0F0"/>
                </a:solidFill>
                <a:ea typeface="Microsoft YaHei" pitchFamily="34" charset="-122"/>
                <a:cs typeface="Times New Roman" pitchFamily="18" charset="0"/>
                <a:hlinkClick r:id="rId5"/>
              </a:rPr>
              <a:t>CEN/TC </a:t>
            </a:r>
            <a:r>
              <a:rPr lang="en-US" altLang="en-US" sz="2200" dirty="0">
                <a:solidFill>
                  <a:srgbClr val="00B0F0"/>
                </a:solidFill>
                <a:ea typeface="Microsoft YaHei" pitchFamily="34" charset="-122"/>
                <a:cs typeface="Times New Roman" pitchFamily="18" charset="0"/>
                <a:hlinkClick r:id="rId5"/>
              </a:rPr>
              <a:t>447 </a:t>
            </a:r>
            <a:r>
              <a:rPr lang="en-US" altLang="en-US" sz="2200" dirty="0">
                <a:solidFill>
                  <a:schemeClr val="tx1">
                    <a:lumMod val="75000"/>
                    <a:lumOff val="25000"/>
                  </a:schemeClr>
                </a:solidFill>
                <a:ea typeface="Microsoft YaHei" pitchFamily="34" charset="-122"/>
                <a:cs typeface="Times New Roman" pitchFamily="18" charset="0"/>
              </a:rPr>
              <a:t>‘Horizontal standards for the provision of services’ created in </a:t>
            </a:r>
            <a:r>
              <a:rPr lang="en-US" altLang="en-US" sz="2200" dirty="0" smtClean="0">
                <a:solidFill>
                  <a:schemeClr val="tx1">
                    <a:lumMod val="75000"/>
                    <a:lumOff val="25000"/>
                  </a:schemeClr>
                </a:solidFill>
                <a:ea typeface="Microsoft YaHei" pitchFamily="34" charset="-122"/>
                <a:cs typeface="Times New Roman" pitchFamily="18" charset="0"/>
              </a:rPr>
              <a:t>2016</a:t>
            </a:r>
          </a:p>
          <a:p>
            <a:pPr marL="388938" indent="-388938">
              <a:spcBef>
                <a:spcPct val="0"/>
              </a:spcBef>
              <a:spcAft>
                <a:spcPts val="600"/>
              </a:spcAft>
              <a:buClr>
                <a:srgbClr val="00B0F0"/>
              </a:buClr>
              <a:buFont typeface="Arial" panose="020B0604020202020204" pitchFamily="34" charset="0"/>
              <a:buChar char="•"/>
              <a:defRPr/>
            </a:pPr>
            <a:r>
              <a:rPr lang="en-US" sz="2200" dirty="0" smtClean="0">
                <a:solidFill>
                  <a:schemeClr val="tx1">
                    <a:lumMod val="75000"/>
                    <a:lumOff val="25000"/>
                  </a:schemeClr>
                </a:solidFill>
                <a:ea typeface="Microsoft YaHei" pitchFamily="34" charset="-122"/>
                <a:cs typeface="Times New Roman" pitchFamily="18" charset="0"/>
              </a:rPr>
              <a:t>CEN/TC  447 </a:t>
            </a:r>
            <a:r>
              <a:rPr lang="en-US" sz="2200" dirty="0" smtClean="0">
                <a:solidFill>
                  <a:schemeClr val="accent1"/>
                </a:solidFill>
                <a:ea typeface="Microsoft YaHei" pitchFamily="34" charset="-122"/>
                <a:cs typeface="Times New Roman" pitchFamily="18" charset="0"/>
              </a:rPr>
              <a:t>work </a:t>
            </a:r>
            <a:r>
              <a:rPr lang="en-US" sz="2200" dirty="0" err="1" smtClean="0">
                <a:solidFill>
                  <a:schemeClr val="accent1"/>
                </a:solidFill>
                <a:ea typeface="Microsoft YaHei" pitchFamily="34" charset="-122"/>
                <a:cs typeface="Times New Roman" pitchFamily="18" charset="0"/>
              </a:rPr>
              <a:t>programme</a:t>
            </a:r>
            <a:r>
              <a:rPr lang="en-US" sz="2200" dirty="0" smtClean="0">
                <a:solidFill>
                  <a:schemeClr val="accent1"/>
                </a:solidFill>
                <a:ea typeface="Microsoft YaHei" pitchFamily="34" charset="-122"/>
                <a:cs typeface="Times New Roman" pitchFamily="18" charset="0"/>
              </a:rPr>
              <a:t>/priorities:</a:t>
            </a:r>
          </a:p>
          <a:p>
            <a:pPr marL="788988" lvl="1" indent="-388938">
              <a:spcBef>
                <a:spcPct val="0"/>
              </a:spcBef>
              <a:buClr>
                <a:srgbClr val="00B0F0"/>
              </a:buClr>
              <a:buFont typeface="Wingdings" panose="05000000000000000000" pitchFamily="2" charset="2"/>
              <a:buChar char="ü"/>
              <a:defRPr/>
            </a:pPr>
            <a:r>
              <a:rPr lang="en-US" sz="2000" dirty="0" smtClean="0">
                <a:ea typeface="Microsoft YaHei" pitchFamily="34" charset="-122"/>
                <a:cs typeface="Times New Roman" pitchFamily="18" charset="0"/>
              </a:rPr>
              <a:t>Terminology</a:t>
            </a:r>
          </a:p>
          <a:p>
            <a:pPr marL="788988" lvl="1" indent="-388938">
              <a:spcBef>
                <a:spcPct val="0"/>
              </a:spcBef>
              <a:buClr>
                <a:srgbClr val="00B0F0"/>
              </a:buClr>
              <a:buFont typeface="Wingdings" panose="05000000000000000000" pitchFamily="2" charset="2"/>
              <a:buChar char="ü"/>
              <a:defRPr/>
            </a:pPr>
            <a:r>
              <a:rPr lang="en-US" sz="2000" dirty="0" smtClean="0">
                <a:ea typeface="Microsoft YaHei" pitchFamily="34" charset="-122"/>
                <a:cs typeface="Times New Roman" pitchFamily="18" charset="0"/>
              </a:rPr>
              <a:t>Performance measurement</a:t>
            </a:r>
          </a:p>
          <a:p>
            <a:pPr marL="788988" lvl="1" indent="-388938">
              <a:spcBef>
                <a:spcPct val="0"/>
              </a:spcBef>
              <a:buClr>
                <a:srgbClr val="00B0F0"/>
              </a:buClr>
              <a:buFont typeface="Wingdings" panose="05000000000000000000" pitchFamily="2" charset="2"/>
              <a:buChar char="ü"/>
              <a:defRPr/>
            </a:pPr>
            <a:r>
              <a:rPr lang="en-US" sz="2000" dirty="0" smtClean="0">
                <a:ea typeface="Microsoft YaHei" pitchFamily="34" charset="-122"/>
                <a:cs typeface="Times New Roman" pitchFamily="18" charset="0"/>
              </a:rPr>
              <a:t>Service contracts (possibly including model clauses)</a:t>
            </a:r>
          </a:p>
          <a:p>
            <a:pPr marL="788988" lvl="1" indent="-388938">
              <a:spcBef>
                <a:spcPct val="0"/>
              </a:spcBef>
              <a:buClr>
                <a:srgbClr val="00B0F0"/>
              </a:buClr>
              <a:buFont typeface="Wingdings" panose="05000000000000000000" pitchFamily="2" charset="2"/>
              <a:buChar char="ü"/>
              <a:defRPr/>
            </a:pPr>
            <a:r>
              <a:rPr lang="en-US" sz="2000" dirty="0" smtClean="0">
                <a:ea typeface="Microsoft YaHei" pitchFamily="34" charset="-122"/>
                <a:cs typeface="Times New Roman" pitchFamily="18" charset="0"/>
              </a:rPr>
              <a:t>Service procurement (focus on first steps of procurement process)</a:t>
            </a:r>
            <a:endParaRPr lang="en-GB" sz="2000" dirty="0"/>
          </a:p>
        </p:txBody>
      </p:sp>
    </p:spTree>
    <p:extLst>
      <p:ext uri="{BB962C8B-B14F-4D97-AF65-F5344CB8AC3E}">
        <p14:creationId xmlns:p14="http://schemas.microsoft.com/office/powerpoint/2010/main" val="2159583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04248" y="5805264"/>
            <a:ext cx="2339752"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solidFill>
                  <a:schemeClr val="accent1"/>
                </a:solidFill>
              </a:rPr>
              <a:t>Sector specific standards - Active Technical Committees</a:t>
            </a:r>
            <a:endParaRPr lang="en-GB" dirty="0"/>
          </a:p>
        </p:txBody>
      </p:sp>
      <p:sp>
        <p:nvSpPr>
          <p:cNvPr id="6" name="Rectangle 5"/>
          <p:cNvSpPr/>
          <p:nvPr/>
        </p:nvSpPr>
        <p:spPr>
          <a:xfrm>
            <a:off x="179512" y="1628800"/>
            <a:ext cx="4595688" cy="5558445"/>
          </a:xfrm>
          <a:prstGeom prst="rect">
            <a:avLst/>
          </a:prstGeom>
        </p:spPr>
        <p:txBody>
          <a:bodyPr wrap="square">
            <a:spAutoFit/>
          </a:bodyPr>
          <a:lstStyle/>
          <a:p>
            <a:pPr lvl="0" algn="just">
              <a:lnSpc>
                <a:spcPct val="115000"/>
              </a:lnSpc>
              <a:spcAft>
                <a:spcPts val="400"/>
              </a:spcAft>
              <a:buSzPts val="1000"/>
              <a:tabLst>
                <a:tab pos="457200" algn="l"/>
              </a:tabLst>
            </a:pPr>
            <a:r>
              <a:rPr lang="en-GB" sz="1600" u="sng" dirty="0">
                <a:solidFill>
                  <a:srgbClr val="343434"/>
                </a:solidFill>
                <a:ea typeface="Times New Roman" panose="02020603050405020304" pitchFamily="18" charset="0"/>
                <a:cs typeface="Arial" panose="020B0604020202020204" pitchFamily="34" charset="0"/>
                <a:hlinkClick r:id="rId3"/>
              </a:rPr>
              <a:t>CEN/TC 319</a:t>
            </a:r>
            <a:r>
              <a:rPr lang="en-GB" sz="1600" dirty="0">
                <a:solidFill>
                  <a:srgbClr val="343434"/>
                </a:solidFill>
                <a:ea typeface="Times New Roman" panose="02020603050405020304" pitchFamily="18" charset="0"/>
                <a:cs typeface="Arial" panose="020B0604020202020204" pitchFamily="34" charset="0"/>
              </a:rPr>
              <a:t> - Maintenance</a:t>
            </a:r>
            <a:endParaRPr lang="en-GB" sz="1600" dirty="0">
              <a:solidFill>
                <a:srgbClr val="343434"/>
              </a:solidFill>
              <a:ea typeface="Verdana" panose="020B0604030504040204" pitchFamily="34" charset="0"/>
              <a:cs typeface="Arial" panose="020B0604020202020204" pitchFamily="34" charset="0"/>
            </a:endParaRPr>
          </a:p>
          <a:p>
            <a:pPr lvl="0" algn="just">
              <a:lnSpc>
                <a:spcPct val="115000"/>
              </a:lnSpc>
              <a:spcAft>
                <a:spcPts val="400"/>
              </a:spcAft>
              <a:buSzPts val="1000"/>
              <a:tabLst>
                <a:tab pos="457200" algn="l"/>
              </a:tabLst>
            </a:pPr>
            <a:r>
              <a:rPr lang="en-GB" sz="1600" u="sng" dirty="0">
                <a:solidFill>
                  <a:srgbClr val="343434"/>
                </a:solidFill>
                <a:ea typeface="Times New Roman" panose="02020603050405020304" pitchFamily="18" charset="0"/>
                <a:cs typeface="Arial" panose="020B0604020202020204" pitchFamily="34" charset="0"/>
                <a:hlinkClick r:id="rId4"/>
              </a:rPr>
              <a:t>CEN/TC 320</a:t>
            </a:r>
            <a:r>
              <a:rPr lang="en-GB" sz="1600" dirty="0">
                <a:solidFill>
                  <a:srgbClr val="343434"/>
                </a:solidFill>
                <a:ea typeface="Times New Roman" panose="02020603050405020304" pitchFamily="18" charset="0"/>
                <a:cs typeface="Arial" panose="020B0604020202020204" pitchFamily="34" charset="0"/>
              </a:rPr>
              <a:t> - Transport – Logistics and services</a:t>
            </a:r>
            <a:endParaRPr lang="en-GB" sz="1600" dirty="0">
              <a:solidFill>
                <a:srgbClr val="343434"/>
              </a:solidFill>
              <a:ea typeface="Verdana" panose="020B0604030504040204" pitchFamily="34" charset="0"/>
              <a:cs typeface="Arial" panose="020B0604020202020204" pitchFamily="34" charset="0"/>
            </a:endParaRPr>
          </a:p>
          <a:p>
            <a:r>
              <a:rPr lang="en-GB" sz="1600" u="sng" dirty="0">
                <a:solidFill>
                  <a:srgbClr val="0000FF"/>
                </a:solidFill>
                <a:ea typeface="Times New Roman" panose="02020603050405020304" pitchFamily="18" charset="0"/>
                <a:cs typeface="Arial" panose="020B0604020202020204" pitchFamily="34" charset="0"/>
                <a:hlinkClick r:id="rId5"/>
              </a:rPr>
              <a:t>CEN/TC 329</a:t>
            </a:r>
            <a:r>
              <a:rPr lang="en-GB" sz="1600" dirty="0">
                <a:solidFill>
                  <a:srgbClr val="343434"/>
                </a:solidFill>
                <a:ea typeface="Times New Roman" panose="02020603050405020304" pitchFamily="18" charset="0"/>
                <a:cs typeface="Arial" panose="020B0604020202020204" pitchFamily="34" charset="0"/>
              </a:rPr>
              <a:t> - Tourism </a:t>
            </a:r>
            <a:r>
              <a:rPr lang="en-GB" sz="1600" dirty="0" smtClean="0">
                <a:solidFill>
                  <a:srgbClr val="343434"/>
                </a:solidFill>
                <a:ea typeface="Times New Roman" panose="02020603050405020304" pitchFamily="18" charset="0"/>
                <a:cs typeface="Arial" panose="020B0604020202020204" pitchFamily="34" charset="0"/>
              </a:rPr>
              <a:t>services</a:t>
            </a:r>
          </a:p>
          <a:p>
            <a:pPr lvl="0"/>
            <a:r>
              <a:rPr lang="en-GB" sz="1600" u="sng" dirty="0">
                <a:cs typeface="Arial" panose="020B0604020202020204" pitchFamily="34" charset="0"/>
                <a:hlinkClick r:id="rId6"/>
              </a:rPr>
              <a:t>CEN/TC 331</a:t>
            </a:r>
            <a:r>
              <a:rPr lang="en-GB" sz="1600" dirty="0">
                <a:cs typeface="Arial" panose="020B0604020202020204" pitchFamily="34" charset="0"/>
              </a:rPr>
              <a:t> - Postal services</a:t>
            </a:r>
          </a:p>
          <a:p>
            <a:r>
              <a:rPr lang="en-GB" sz="1600" u="sng" dirty="0">
                <a:cs typeface="Arial" panose="020B0604020202020204" pitchFamily="34" charset="0"/>
                <a:hlinkClick r:id="rId7"/>
              </a:rPr>
              <a:t>CEN/TC 348</a:t>
            </a:r>
            <a:r>
              <a:rPr lang="en-GB" sz="1600" dirty="0">
                <a:cs typeface="Arial" panose="020B0604020202020204" pitchFamily="34" charset="0"/>
              </a:rPr>
              <a:t> - Facility </a:t>
            </a:r>
            <a:r>
              <a:rPr lang="en-GB" sz="1600" dirty="0" smtClean="0">
                <a:cs typeface="Arial" panose="020B0604020202020204" pitchFamily="34" charset="0"/>
              </a:rPr>
              <a:t>management</a:t>
            </a:r>
          </a:p>
          <a:p>
            <a:r>
              <a:rPr lang="en-GB" sz="1600" u="sng" dirty="0">
                <a:cs typeface="Arial" panose="020B0604020202020204" pitchFamily="34" charset="0"/>
                <a:hlinkClick r:id="rId8"/>
              </a:rPr>
              <a:t>CEN/TC 381</a:t>
            </a:r>
            <a:r>
              <a:rPr lang="en-GB" sz="1600" dirty="0">
                <a:cs typeface="Arial" panose="020B0604020202020204" pitchFamily="34" charset="0"/>
              </a:rPr>
              <a:t> - Management Consultancy Services </a:t>
            </a:r>
            <a:endParaRPr lang="en-GB" sz="1600" dirty="0" smtClean="0">
              <a:cs typeface="Arial" panose="020B0604020202020204" pitchFamily="34" charset="0"/>
            </a:endParaRPr>
          </a:p>
          <a:p>
            <a:r>
              <a:rPr lang="en-GB" sz="1600" u="sng" dirty="0">
                <a:cs typeface="Arial" panose="020B0604020202020204" pitchFamily="34" charset="0"/>
                <a:hlinkClick r:id="rId9"/>
              </a:rPr>
              <a:t>CEN/TC 403</a:t>
            </a:r>
            <a:r>
              <a:rPr lang="en-GB" sz="1600" dirty="0">
                <a:cs typeface="Arial" panose="020B0604020202020204" pitchFamily="34" charset="0"/>
              </a:rPr>
              <a:t> - Aesthetic Surgery and aesthetic non-surgical medical Services</a:t>
            </a:r>
          </a:p>
          <a:p>
            <a:r>
              <a:rPr lang="en-GB" sz="1600" u="sng" dirty="0">
                <a:cs typeface="Arial" panose="020B0604020202020204" pitchFamily="34" charset="0"/>
                <a:hlinkClick r:id="rId10"/>
              </a:rPr>
              <a:t>CEN/TC 409</a:t>
            </a:r>
            <a:r>
              <a:rPr lang="en-GB" sz="1600" dirty="0">
                <a:cs typeface="Arial" panose="020B0604020202020204" pitchFamily="34" charset="0"/>
              </a:rPr>
              <a:t> - Beauty salon services</a:t>
            </a:r>
          </a:p>
          <a:p>
            <a:r>
              <a:rPr lang="en-GB" sz="1600" u="sng" dirty="0">
                <a:cs typeface="Arial" panose="020B0604020202020204" pitchFamily="34" charset="0"/>
                <a:hlinkClick r:id="rId11"/>
              </a:rPr>
              <a:t>CEN/TC 419</a:t>
            </a:r>
            <a:r>
              <a:rPr lang="en-GB" sz="1600" dirty="0">
                <a:cs typeface="Arial" panose="020B0604020202020204" pitchFamily="34" charset="0"/>
              </a:rPr>
              <a:t> - Forensic science </a:t>
            </a:r>
            <a:r>
              <a:rPr lang="en-GB" sz="1600" dirty="0" smtClean="0">
                <a:cs typeface="Arial" panose="020B0604020202020204" pitchFamily="34" charset="0"/>
              </a:rPr>
              <a:t>services</a:t>
            </a:r>
          </a:p>
          <a:p>
            <a:r>
              <a:rPr lang="en-GB" sz="1600" u="sng" dirty="0">
                <a:cs typeface="Arial" panose="020B0604020202020204" pitchFamily="34" charset="0"/>
                <a:hlinkClick r:id="rId12"/>
              </a:rPr>
              <a:t>CEN/TC 427</a:t>
            </a:r>
            <a:r>
              <a:rPr lang="en-GB" sz="1600" dirty="0">
                <a:cs typeface="Arial" panose="020B0604020202020204" pitchFamily="34" charset="0"/>
              </a:rPr>
              <a:t> - Services of Medical Doctors with additional qualification in Homeopathy</a:t>
            </a:r>
          </a:p>
          <a:p>
            <a:r>
              <a:rPr lang="en-GB" sz="1600" u="sng" dirty="0">
                <a:cs typeface="Arial" panose="020B0604020202020204" pitchFamily="34" charset="0"/>
                <a:hlinkClick r:id="rId13"/>
              </a:rPr>
              <a:t>CEN/TC 431</a:t>
            </a:r>
            <a:r>
              <a:rPr lang="en-GB" sz="1600" dirty="0">
                <a:cs typeface="Arial" panose="020B0604020202020204" pitchFamily="34" charset="0"/>
              </a:rPr>
              <a:t> - Service chain for Social Care </a:t>
            </a:r>
            <a:r>
              <a:rPr lang="en-GB" sz="1600" dirty="0" smtClean="0">
                <a:cs typeface="Arial" panose="020B0604020202020204" pitchFamily="34" charset="0"/>
              </a:rPr>
              <a:t>Alarms</a:t>
            </a:r>
          </a:p>
          <a:p>
            <a:r>
              <a:rPr lang="en-GB" sz="1600" u="sng" dirty="0">
                <a:solidFill>
                  <a:srgbClr val="343434"/>
                </a:solidFill>
                <a:ea typeface="Times New Roman" panose="02020603050405020304" pitchFamily="18" charset="0"/>
                <a:cs typeface="Arial" panose="020B0604020202020204" pitchFamily="34" charset="0"/>
                <a:hlinkClick r:id="rId14"/>
              </a:rPr>
              <a:t>CEN/TC 432</a:t>
            </a:r>
            <a:r>
              <a:rPr lang="en-GB" sz="1600" dirty="0">
                <a:solidFill>
                  <a:srgbClr val="343434"/>
                </a:solidFill>
                <a:ea typeface="Times New Roman" panose="02020603050405020304" pitchFamily="18" charset="0"/>
                <a:cs typeface="Arial" panose="020B0604020202020204" pitchFamily="34" charset="0"/>
              </a:rPr>
              <a:t> - Competency for Customs </a:t>
            </a:r>
            <a:r>
              <a:rPr lang="en-GB" sz="1600" dirty="0" smtClean="0">
                <a:solidFill>
                  <a:srgbClr val="343434"/>
                </a:solidFill>
                <a:ea typeface="Times New Roman" panose="02020603050405020304" pitchFamily="18" charset="0"/>
                <a:cs typeface="Arial" panose="020B0604020202020204" pitchFamily="34" charset="0"/>
              </a:rPr>
              <a:t>representatives</a:t>
            </a:r>
          </a:p>
          <a:p>
            <a:r>
              <a:rPr lang="en-GB" sz="1600" u="sng" dirty="0">
                <a:solidFill>
                  <a:srgbClr val="343434"/>
                </a:solidFill>
                <a:ea typeface="Times New Roman" panose="02020603050405020304" pitchFamily="18" charset="0"/>
                <a:cs typeface="Arial" panose="020B0604020202020204" pitchFamily="34" charset="0"/>
                <a:hlinkClick r:id="rId15"/>
              </a:rPr>
              <a:t>CEN/TC 435 </a:t>
            </a:r>
            <a:r>
              <a:rPr lang="en-GB" sz="1600" dirty="0">
                <a:solidFill>
                  <a:srgbClr val="343434"/>
                </a:solidFill>
                <a:ea typeface="Times New Roman" panose="02020603050405020304" pitchFamily="18" charset="0"/>
                <a:cs typeface="Arial" panose="020B0604020202020204" pitchFamily="34" charset="0"/>
              </a:rPr>
              <a:t>- Tattooing services</a:t>
            </a:r>
            <a:endParaRPr lang="en-GB" sz="1600" dirty="0">
              <a:solidFill>
                <a:srgbClr val="343434"/>
              </a:solidFill>
              <a:ea typeface="Verdana" panose="020B0604030504040204" pitchFamily="34" charset="0"/>
              <a:cs typeface="Arial" panose="020B0604020202020204" pitchFamily="34" charset="0"/>
            </a:endParaRPr>
          </a:p>
          <a:p>
            <a:endParaRPr lang="en-GB" sz="1600" dirty="0">
              <a:solidFill>
                <a:srgbClr val="343434"/>
              </a:solidFill>
              <a:ea typeface="Verdana" panose="020B0604030504040204" pitchFamily="34" charset="0"/>
              <a:cs typeface="Arial" panose="020B0604020202020204" pitchFamily="34" charset="0"/>
            </a:endParaRPr>
          </a:p>
          <a:p>
            <a:endParaRPr lang="en-GB" sz="1600" dirty="0"/>
          </a:p>
          <a:p>
            <a:endParaRPr lang="en-GB" dirty="0">
              <a:cs typeface="Arial" panose="020B0604020202020204" pitchFamily="34" charset="0"/>
            </a:endParaRPr>
          </a:p>
        </p:txBody>
      </p:sp>
      <p:sp>
        <p:nvSpPr>
          <p:cNvPr id="7" name="Rectangle 6"/>
          <p:cNvSpPr/>
          <p:nvPr/>
        </p:nvSpPr>
        <p:spPr>
          <a:xfrm>
            <a:off x="4932040" y="1628800"/>
            <a:ext cx="3744416" cy="4415568"/>
          </a:xfrm>
          <a:prstGeom prst="rect">
            <a:avLst/>
          </a:prstGeom>
        </p:spPr>
        <p:txBody>
          <a:bodyPr wrap="square">
            <a:spAutoFit/>
          </a:bodyPr>
          <a:lstStyle/>
          <a:p>
            <a:pPr lvl="0">
              <a:lnSpc>
                <a:spcPct val="115000"/>
              </a:lnSpc>
              <a:spcAft>
                <a:spcPts val="400"/>
              </a:spcAft>
              <a:buSzPts val="1000"/>
              <a:tabLst>
                <a:tab pos="457200" algn="l"/>
              </a:tabLst>
            </a:pPr>
            <a:r>
              <a:rPr lang="en-GB" sz="1600" u="sng" dirty="0" smtClean="0">
                <a:solidFill>
                  <a:srgbClr val="343434"/>
                </a:solidFill>
                <a:ea typeface="Times New Roman" panose="02020603050405020304" pitchFamily="18" charset="0"/>
                <a:cs typeface="Arial" panose="020B0604020202020204" pitchFamily="34" charset="0"/>
                <a:hlinkClick r:id="rId16"/>
              </a:rPr>
              <a:t>CEN/TC </a:t>
            </a:r>
            <a:r>
              <a:rPr lang="en-GB" sz="1600" u="sng" dirty="0">
                <a:solidFill>
                  <a:srgbClr val="343434"/>
                </a:solidFill>
                <a:ea typeface="Times New Roman" panose="02020603050405020304" pitchFamily="18" charset="0"/>
                <a:cs typeface="Arial" panose="020B0604020202020204" pitchFamily="34" charset="0"/>
                <a:hlinkClick r:id="rId16"/>
              </a:rPr>
              <a:t>439</a:t>
            </a:r>
            <a:r>
              <a:rPr lang="en-GB" sz="1600" dirty="0">
                <a:solidFill>
                  <a:srgbClr val="343434"/>
                </a:solidFill>
                <a:ea typeface="Times New Roman" panose="02020603050405020304" pitchFamily="18" charset="0"/>
                <a:cs typeface="Arial" panose="020B0604020202020204" pitchFamily="34" charset="0"/>
              </a:rPr>
              <a:t> - Private security services</a:t>
            </a:r>
            <a:endParaRPr lang="en-GB" sz="1600" dirty="0">
              <a:solidFill>
                <a:srgbClr val="343434"/>
              </a:solidFill>
              <a:ea typeface="Verdana" panose="020B0604030504040204" pitchFamily="34" charset="0"/>
              <a:cs typeface="Arial" panose="020B0604020202020204" pitchFamily="34" charset="0"/>
            </a:endParaRPr>
          </a:p>
          <a:p>
            <a:pPr lvl="0">
              <a:lnSpc>
                <a:spcPct val="115000"/>
              </a:lnSpc>
              <a:spcAft>
                <a:spcPts val="400"/>
              </a:spcAft>
              <a:buSzPts val="1000"/>
              <a:tabLst>
                <a:tab pos="457200" algn="l"/>
              </a:tabLst>
            </a:pPr>
            <a:r>
              <a:rPr lang="en-GB" sz="1600" u="sng" dirty="0">
                <a:solidFill>
                  <a:srgbClr val="343434"/>
                </a:solidFill>
                <a:ea typeface="Times New Roman" panose="02020603050405020304" pitchFamily="18" charset="0"/>
                <a:cs typeface="Arial" panose="020B0604020202020204" pitchFamily="34" charset="0"/>
                <a:hlinkClick r:id="rId17"/>
              </a:rPr>
              <a:t>CEN/TC 445 </a:t>
            </a:r>
            <a:r>
              <a:rPr lang="en-GB" sz="1600" dirty="0" smtClean="0">
                <a:solidFill>
                  <a:srgbClr val="343434"/>
                </a:solidFill>
                <a:ea typeface="Times New Roman" panose="02020603050405020304" pitchFamily="18" charset="0"/>
                <a:cs typeface="Arial" panose="020B0604020202020204" pitchFamily="34" charset="0"/>
              </a:rPr>
              <a:t>- </a:t>
            </a:r>
            <a:r>
              <a:rPr lang="en-GB" sz="1600" dirty="0">
                <a:solidFill>
                  <a:srgbClr val="343434"/>
                </a:solidFill>
                <a:ea typeface="Times New Roman" panose="02020603050405020304" pitchFamily="18" charset="0"/>
                <a:cs typeface="Arial" panose="020B0604020202020204" pitchFamily="34" charset="0"/>
              </a:rPr>
              <a:t>Data information interchange in the Insurance Industry</a:t>
            </a:r>
            <a:endParaRPr lang="en-GB" sz="1600" dirty="0">
              <a:solidFill>
                <a:srgbClr val="343434"/>
              </a:solidFill>
              <a:ea typeface="Verdana" panose="020B0604030504040204" pitchFamily="34" charset="0"/>
              <a:cs typeface="Arial" panose="020B0604020202020204" pitchFamily="34" charset="0"/>
            </a:endParaRPr>
          </a:p>
          <a:p>
            <a:pPr lvl="0">
              <a:lnSpc>
                <a:spcPct val="115000"/>
              </a:lnSpc>
              <a:spcAft>
                <a:spcPts val="400"/>
              </a:spcAft>
              <a:buSzPts val="1000"/>
              <a:tabLst>
                <a:tab pos="457200" algn="l"/>
              </a:tabLst>
            </a:pPr>
            <a:r>
              <a:rPr lang="en-GB" sz="1600" u="sng" dirty="0">
                <a:solidFill>
                  <a:srgbClr val="343434"/>
                </a:solidFill>
                <a:ea typeface="Times New Roman" panose="02020603050405020304" pitchFamily="18" charset="0"/>
                <a:cs typeface="Arial" panose="020B0604020202020204" pitchFamily="34" charset="0"/>
                <a:hlinkClick r:id="rId18"/>
              </a:rPr>
              <a:t>CEN/TC 447</a:t>
            </a:r>
            <a:r>
              <a:rPr lang="en-GB" sz="1600" dirty="0">
                <a:solidFill>
                  <a:srgbClr val="343434"/>
                </a:solidFill>
                <a:ea typeface="Times New Roman" panose="02020603050405020304" pitchFamily="18" charset="0"/>
                <a:cs typeface="Arial" panose="020B0604020202020204" pitchFamily="34" charset="0"/>
              </a:rPr>
              <a:t>- Horizontal standards for the provision of services</a:t>
            </a:r>
            <a:endParaRPr lang="en-GB" sz="1600" dirty="0">
              <a:solidFill>
                <a:srgbClr val="343434"/>
              </a:solidFill>
              <a:ea typeface="Verdana" panose="020B0604030504040204" pitchFamily="34" charset="0"/>
              <a:cs typeface="Arial" panose="020B0604020202020204" pitchFamily="34" charset="0"/>
            </a:endParaRPr>
          </a:p>
          <a:p>
            <a:pPr lvl="0">
              <a:lnSpc>
                <a:spcPct val="115000"/>
              </a:lnSpc>
              <a:spcAft>
                <a:spcPts val="400"/>
              </a:spcAft>
              <a:buSzPts val="1000"/>
              <a:tabLst>
                <a:tab pos="457200" algn="l"/>
              </a:tabLst>
            </a:pPr>
            <a:r>
              <a:rPr lang="en-GB" sz="1600" u="sng" dirty="0">
                <a:solidFill>
                  <a:srgbClr val="343434"/>
                </a:solidFill>
                <a:ea typeface="Times New Roman" panose="02020603050405020304" pitchFamily="18" charset="0"/>
                <a:cs typeface="Arial" panose="020B0604020202020204" pitchFamily="34" charset="0"/>
                <a:hlinkClick r:id="rId19"/>
              </a:rPr>
              <a:t>CEN/TC 448</a:t>
            </a:r>
            <a:r>
              <a:rPr lang="en-GB" sz="1600" dirty="0">
                <a:solidFill>
                  <a:srgbClr val="343434"/>
                </a:solidFill>
                <a:ea typeface="Times New Roman" panose="02020603050405020304" pitchFamily="18" charset="0"/>
                <a:cs typeface="Arial" panose="020B0604020202020204" pitchFamily="34" charset="0"/>
              </a:rPr>
              <a:t>- Funeral services</a:t>
            </a:r>
            <a:endParaRPr lang="en-GB" sz="1600" dirty="0">
              <a:solidFill>
                <a:srgbClr val="343434"/>
              </a:solidFill>
              <a:ea typeface="Verdana" panose="020B0604030504040204" pitchFamily="34" charset="0"/>
              <a:cs typeface="Arial" panose="020B0604020202020204" pitchFamily="34" charset="0"/>
            </a:endParaRPr>
          </a:p>
          <a:p>
            <a:pPr lvl="0">
              <a:lnSpc>
                <a:spcPct val="115000"/>
              </a:lnSpc>
              <a:spcAft>
                <a:spcPts val="400"/>
              </a:spcAft>
              <a:buSzPts val="1000"/>
              <a:tabLst>
                <a:tab pos="457200" algn="l"/>
              </a:tabLst>
            </a:pPr>
            <a:r>
              <a:rPr lang="en-GB" sz="1600" u="sng" dirty="0">
                <a:solidFill>
                  <a:srgbClr val="343434"/>
                </a:solidFill>
                <a:ea typeface="Times New Roman" panose="02020603050405020304" pitchFamily="18" charset="0"/>
                <a:cs typeface="Arial" panose="020B0604020202020204" pitchFamily="34" charset="0"/>
                <a:hlinkClick r:id="rId20"/>
              </a:rPr>
              <a:t>CEN/TC 449</a:t>
            </a:r>
            <a:r>
              <a:rPr lang="en-GB" sz="1600" dirty="0">
                <a:solidFill>
                  <a:srgbClr val="343434"/>
                </a:solidFill>
                <a:ea typeface="Times New Roman" panose="02020603050405020304" pitchFamily="18" charset="0"/>
                <a:cs typeface="Arial" panose="020B0604020202020204" pitchFamily="34" charset="0"/>
              </a:rPr>
              <a:t>- Quality of care for older people</a:t>
            </a:r>
            <a:endParaRPr lang="en-GB" sz="1600" dirty="0">
              <a:solidFill>
                <a:srgbClr val="343434"/>
              </a:solidFill>
              <a:ea typeface="Verdana" panose="020B0604030504040204" pitchFamily="34" charset="0"/>
              <a:cs typeface="Arial" panose="020B0604020202020204" pitchFamily="34" charset="0"/>
            </a:endParaRPr>
          </a:p>
          <a:p>
            <a:pPr lvl="0">
              <a:lnSpc>
                <a:spcPct val="115000"/>
              </a:lnSpc>
              <a:spcAft>
                <a:spcPts val="400"/>
              </a:spcAft>
              <a:buSzPts val="1000"/>
              <a:tabLst>
                <a:tab pos="457200" algn="l"/>
              </a:tabLst>
            </a:pPr>
            <a:r>
              <a:rPr lang="en-GB" sz="1600" u="sng" dirty="0">
                <a:solidFill>
                  <a:srgbClr val="343434"/>
                </a:solidFill>
                <a:ea typeface="Times New Roman" panose="02020603050405020304" pitchFamily="18" charset="0"/>
                <a:cs typeface="Arial" panose="020B0604020202020204" pitchFamily="34" charset="0"/>
                <a:hlinkClick r:id="rId21"/>
              </a:rPr>
              <a:t>CEN/TC 450</a:t>
            </a:r>
            <a:r>
              <a:rPr lang="en-GB" sz="1600" dirty="0">
                <a:solidFill>
                  <a:srgbClr val="343434"/>
                </a:solidFill>
                <a:ea typeface="Times New Roman" panose="02020603050405020304" pitchFamily="18" charset="0"/>
                <a:cs typeface="Arial" panose="020B0604020202020204" pitchFamily="34" charset="0"/>
              </a:rPr>
              <a:t>- </a:t>
            </a:r>
            <a:r>
              <a:rPr lang="en-US" sz="1600" dirty="0">
                <a:solidFill>
                  <a:srgbClr val="343434"/>
                </a:solidFill>
                <a:ea typeface="Times New Roman" panose="02020603050405020304" pitchFamily="18" charset="0"/>
                <a:cs typeface="Arial" panose="020B0604020202020204" pitchFamily="34" charset="0"/>
              </a:rPr>
              <a:t>Patient involvement in person-</a:t>
            </a:r>
            <a:r>
              <a:rPr lang="en-US" sz="1600" dirty="0" err="1">
                <a:solidFill>
                  <a:srgbClr val="343434"/>
                </a:solidFill>
                <a:ea typeface="Times New Roman" panose="02020603050405020304" pitchFamily="18" charset="0"/>
                <a:cs typeface="Arial" panose="020B0604020202020204" pitchFamily="34" charset="0"/>
              </a:rPr>
              <a:t>centred</a:t>
            </a:r>
            <a:r>
              <a:rPr lang="en-US" sz="1600" dirty="0">
                <a:solidFill>
                  <a:srgbClr val="343434"/>
                </a:solidFill>
                <a:ea typeface="Times New Roman" panose="02020603050405020304" pitchFamily="18" charset="0"/>
                <a:cs typeface="Arial" panose="020B0604020202020204" pitchFamily="34" charset="0"/>
              </a:rPr>
              <a:t> </a:t>
            </a:r>
            <a:r>
              <a:rPr lang="en-US" sz="1600" dirty="0" smtClean="0">
                <a:solidFill>
                  <a:srgbClr val="343434"/>
                </a:solidFill>
                <a:ea typeface="Times New Roman" panose="02020603050405020304" pitchFamily="18" charset="0"/>
                <a:cs typeface="Arial" panose="020B0604020202020204" pitchFamily="34" charset="0"/>
              </a:rPr>
              <a:t>care</a:t>
            </a:r>
          </a:p>
          <a:p>
            <a:pPr lvl="0">
              <a:lnSpc>
                <a:spcPct val="115000"/>
              </a:lnSpc>
              <a:spcAft>
                <a:spcPts val="400"/>
              </a:spcAft>
              <a:buSzPts val="1000"/>
              <a:tabLst>
                <a:tab pos="457200" algn="l"/>
              </a:tabLst>
            </a:pPr>
            <a:r>
              <a:rPr lang="en-GB" sz="1600" u="sng" dirty="0" smtClean="0">
                <a:solidFill>
                  <a:srgbClr val="343434"/>
                </a:solidFill>
                <a:ea typeface="Times New Roman" panose="02020603050405020304" pitchFamily="18" charset="0"/>
                <a:cs typeface="Arial" panose="020B0604020202020204" pitchFamily="34" charset="0"/>
                <a:hlinkClick r:id="rId22"/>
              </a:rPr>
              <a:t>CEN/TC </a:t>
            </a:r>
            <a:r>
              <a:rPr lang="en-GB" sz="1600" u="sng" dirty="0">
                <a:solidFill>
                  <a:srgbClr val="343434"/>
                </a:solidFill>
                <a:ea typeface="Times New Roman" panose="02020603050405020304" pitchFamily="18" charset="0"/>
                <a:cs typeface="Arial" panose="020B0604020202020204" pitchFamily="34" charset="0"/>
                <a:hlinkClick r:id="rId22"/>
              </a:rPr>
              <a:t>452</a:t>
            </a:r>
            <a:r>
              <a:rPr lang="en-GB" sz="1600" dirty="0">
                <a:solidFill>
                  <a:srgbClr val="343434"/>
                </a:solidFill>
                <a:ea typeface="Times New Roman" panose="02020603050405020304" pitchFamily="18" charset="0"/>
                <a:cs typeface="Arial" panose="020B0604020202020204" pitchFamily="34" charset="0"/>
              </a:rPr>
              <a:t> - Assistance Dog &amp; Guide </a:t>
            </a:r>
            <a:r>
              <a:rPr lang="en-GB" sz="1600" dirty="0" smtClean="0">
                <a:solidFill>
                  <a:srgbClr val="343434"/>
                </a:solidFill>
                <a:ea typeface="Times New Roman" panose="02020603050405020304" pitchFamily="18" charset="0"/>
                <a:cs typeface="Arial" panose="020B0604020202020204" pitchFamily="34" charset="0"/>
              </a:rPr>
              <a:t>Dog </a:t>
            </a:r>
            <a:r>
              <a:rPr lang="en-GB" sz="1600" dirty="0">
                <a:solidFill>
                  <a:srgbClr val="343434"/>
                </a:solidFill>
                <a:ea typeface="Times New Roman" panose="02020603050405020304" pitchFamily="18" charset="0"/>
                <a:cs typeface="Arial" panose="020B0604020202020204" pitchFamily="34" charset="0"/>
              </a:rPr>
              <a:t>Instructors Competences</a:t>
            </a:r>
            <a:endParaRPr lang="en-GB" sz="1600" dirty="0">
              <a:solidFill>
                <a:srgbClr val="343434"/>
              </a:solidFill>
              <a:ea typeface="Verdana" panose="020B0604030504040204" pitchFamily="34" charset="0"/>
              <a:cs typeface="Arial" panose="020B0604020202020204" pitchFamily="34" charset="0"/>
            </a:endParaRPr>
          </a:p>
          <a:p>
            <a:pPr lvl="0">
              <a:lnSpc>
                <a:spcPct val="115000"/>
              </a:lnSpc>
              <a:spcAft>
                <a:spcPts val="400"/>
              </a:spcAft>
              <a:buSzPts val="1000"/>
              <a:tabLst>
                <a:tab pos="457200" algn="l"/>
              </a:tabLst>
            </a:pPr>
            <a:r>
              <a:rPr lang="en-GB" sz="1600" u="sng" dirty="0">
                <a:solidFill>
                  <a:srgbClr val="343434"/>
                </a:solidFill>
                <a:ea typeface="Times New Roman" panose="02020603050405020304" pitchFamily="18" charset="0"/>
                <a:cs typeface="Arial" panose="020B0604020202020204" pitchFamily="34" charset="0"/>
                <a:hlinkClick r:id="rId23"/>
              </a:rPr>
              <a:t>CEN/CENELEC TC 4</a:t>
            </a:r>
            <a:r>
              <a:rPr lang="en-GB" sz="1600" dirty="0">
                <a:solidFill>
                  <a:srgbClr val="343434"/>
                </a:solidFill>
                <a:ea typeface="Times New Roman" panose="02020603050405020304" pitchFamily="18" charset="0"/>
                <a:cs typeface="Arial" panose="020B0604020202020204" pitchFamily="34" charset="0"/>
              </a:rPr>
              <a:t> - Services for fire safety and security systems</a:t>
            </a:r>
            <a:endParaRPr lang="en-GB" sz="1600" dirty="0">
              <a:solidFill>
                <a:srgbClr val="343434"/>
              </a:solidFill>
              <a:effectLst/>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349331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Many thanks for your attention!</a:t>
            </a:r>
          </a:p>
        </p:txBody>
      </p:sp>
      <p:sp>
        <p:nvSpPr>
          <p:cNvPr id="3" name="Subtitle 2"/>
          <p:cNvSpPr>
            <a:spLocks noGrp="1"/>
          </p:cNvSpPr>
          <p:nvPr>
            <p:ph type="subTitle" idx="1"/>
          </p:nvPr>
        </p:nvSpPr>
        <p:spPr/>
        <p:txBody>
          <a:bodyPr>
            <a:normAutofit lnSpcReduction="10000"/>
          </a:bodyPr>
          <a:lstStyle/>
          <a:p>
            <a:pPr algn="ctr"/>
            <a:r>
              <a:rPr lang="en-GB" dirty="0"/>
              <a:t>www.cencenelec.eu </a:t>
            </a:r>
            <a:r>
              <a:rPr lang="en-GB" dirty="0" smtClean="0"/>
              <a:t> </a:t>
            </a:r>
            <a:br>
              <a:rPr lang="en-GB" dirty="0" smtClean="0"/>
            </a:br>
            <a:r>
              <a:rPr lang="en-GB" dirty="0" smtClean="0"/>
              <a:t>www.cen.eu </a:t>
            </a:r>
            <a:r>
              <a:rPr lang="en-GB" dirty="0"/>
              <a:t>-  www.cenelec.eu </a:t>
            </a:r>
          </a:p>
          <a:p>
            <a:endParaRPr lang="en-GB" dirty="0"/>
          </a:p>
        </p:txBody>
      </p:sp>
      <p:sp>
        <p:nvSpPr>
          <p:cNvPr id="5" name="Rectangle 4"/>
          <p:cNvSpPr/>
          <p:nvPr/>
        </p:nvSpPr>
        <p:spPr>
          <a:xfrm>
            <a:off x="2286000" y="2413338"/>
            <a:ext cx="4572000" cy="1200329"/>
          </a:xfrm>
          <a:prstGeom prst="rect">
            <a:avLst/>
          </a:prstGeom>
        </p:spPr>
        <p:txBody>
          <a:bodyPr>
            <a:spAutoFit/>
          </a:bodyPr>
          <a:lstStyle/>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p:txBody>
      </p:sp>
    </p:spTree>
    <p:extLst>
      <p:ext uri="{BB962C8B-B14F-4D97-AF65-F5344CB8AC3E}">
        <p14:creationId xmlns:p14="http://schemas.microsoft.com/office/powerpoint/2010/main" val="328188576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PT009_CEN-CENELEC_Internationalis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 CENELEC">
      <a:majorFont>
        <a:latin typeface="Verdana"/>
        <a:ea typeface=""/>
        <a:cs typeface=""/>
      </a:majorFont>
      <a:minorFont>
        <a:latin typeface="Ve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1" id="{575F4E1E-CB11-4577-80FC-DBF70CCC8993}" vid="{402D4243-B48E-4359-98B8-75F60B1DB5D3}"/>
    </a:ext>
  </a:extLst>
</a:theme>
</file>

<file path=ppt/theme/theme2.xml><?xml version="1.0" encoding="utf-8"?>
<a:theme xmlns:a="http://schemas.openxmlformats.org/drawingml/2006/main" name="PPT001_CEN-CENELEC_Corpor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 CENELEC">
      <a:majorFont>
        <a:latin typeface="Verdana"/>
        <a:ea typeface=""/>
        <a:cs typeface=""/>
      </a:majorFont>
      <a:minorFont>
        <a:latin typeface="Ve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1" id="{AC6EB30F-C908-4692-B6E5-38293B7162AE}" vid="{3A2C10A2-03F6-4EB7-A1B1-6198333953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3DF5EC16-759D-4055-B88C-B1EB89B2F7C2}"/>
</file>

<file path=customXml/itemProps2.xml><?xml version="1.0" encoding="utf-8"?>
<ds:datastoreItem xmlns:ds="http://schemas.openxmlformats.org/officeDocument/2006/customXml" ds:itemID="{B4C8E3A5-A3E1-4646-944B-70F059C7C60B}"/>
</file>

<file path=customXml/itemProps3.xml><?xml version="1.0" encoding="utf-8"?>
<ds:datastoreItem xmlns:ds="http://schemas.openxmlformats.org/officeDocument/2006/customXml" ds:itemID="{DE889907-82D6-4055-859B-1DD3A1B341E2}"/>
</file>

<file path=customXml/itemProps4.xml><?xml version="1.0" encoding="utf-8"?>
<ds:datastoreItem xmlns:ds="http://schemas.openxmlformats.org/officeDocument/2006/customXml" ds:itemID="{B4C8E3A5-A3E1-4646-944B-70F059C7C60B}"/>
</file>

<file path=docProps/app.xml><?xml version="1.0" encoding="utf-8"?>
<Properties xmlns="http://schemas.openxmlformats.org/officeDocument/2006/extended-properties" xmlns:vt="http://schemas.openxmlformats.org/officeDocument/2006/docPropsVTypes">
  <Template>PPT009_CEN-CENELEC_Internationalisation</Template>
  <TotalTime>384</TotalTime>
  <Words>2110</Words>
  <Application>Microsoft Office PowerPoint</Application>
  <PresentationFormat>On-screen Show (4:3)</PresentationFormat>
  <Paragraphs>167</Paragraphs>
  <Slides>9</Slides>
  <Notes>7</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PPT009_CEN-CENELEC_Internationalisation</vt:lpstr>
      <vt:lpstr>PPT001_CEN-CENELEC_Corporate</vt:lpstr>
      <vt:lpstr>CEN activities related to services</vt:lpstr>
      <vt:lpstr>Context</vt:lpstr>
      <vt:lpstr>Activities related to services</vt:lpstr>
      <vt:lpstr>CEN services strategy (JIS Action 12)</vt:lpstr>
      <vt:lpstr>Services strategy: Action plan</vt:lpstr>
      <vt:lpstr>Focus Group on healthcare services</vt:lpstr>
      <vt:lpstr>Horizontal service standards</vt:lpstr>
      <vt:lpstr>Sector specific standards - Active Technical Committees</vt:lpstr>
      <vt:lpstr>Many thanks for your attention!</vt:lpstr>
    </vt:vector>
  </TitlesOfParts>
  <Company>CENCENELEC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Internationalisation (Verdana 30)</dc:title>
  <dc:creator>Olabarria Uzquiano Maitane</dc:creator>
  <cp:lastModifiedBy>David Jankowski</cp:lastModifiedBy>
  <cp:revision>38</cp:revision>
  <cp:lastPrinted>2017-02-17T18:20:05Z</cp:lastPrinted>
  <dcterms:created xsi:type="dcterms:W3CDTF">2017-02-03T11:19:14Z</dcterms:created>
  <dcterms:modified xsi:type="dcterms:W3CDTF">2017-02-17T20:19:37Z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609b03b2-b6d1-4e55-8a0c-ea4a7392a6e4</vt:lpwstr>
  </property>
</Properties>
</file>