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5" r:id="rId2"/>
    <p:sldId id="266" r:id="rId3"/>
    <p:sldId id="290" r:id="rId4"/>
    <p:sldId id="291" r:id="rId5"/>
    <p:sldId id="292" r:id="rId6"/>
    <p:sldId id="293" r:id="rId7"/>
    <p:sldId id="294" r:id="rId8"/>
    <p:sldId id="300" r:id="rId9"/>
    <p:sldId id="295" r:id="rId10"/>
    <p:sldId id="296" r:id="rId11"/>
    <p:sldId id="297" r:id="rId12"/>
    <p:sldId id="298" r:id="rId13"/>
    <p:sldId id="28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8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00" autoAdjust="0"/>
    <p:restoredTop sz="79630" autoAdjust="0"/>
  </p:normalViewPr>
  <p:slideViewPr>
    <p:cSldViewPr showGuides="1">
      <p:cViewPr varScale="1">
        <p:scale>
          <a:sx n="58" d="100"/>
          <a:sy n="58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429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400" dirty="0" smtClean="0"/>
              <a:t>Item 3_Joint </a:t>
            </a:r>
            <a:r>
              <a:rPr lang="en-US" sz="1400" dirty="0" err="1" smtClean="0"/>
              <a:t>Standardization_Elena</a:t>
            </a:r>
            <a:r>
              <a:rPr lang="en-US" sz="1400" dirty="0" smtClean="0"/>
              <a:t> Santiago</a:t>
            </a: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FFD45-CDDE-4EAA-9145-9FA70A923D10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D9F68-16A6-4ED4-9C9A-02FCD810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95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BFD909C-403C-4D76-BE87-8A32D9D2974B}" type="datetimeFigureOut">
              <a:rPr lang="en-GB"/>
              <a:pPr>
                <a:defRPr/>
              </a:pPr>
              <a:t>17/02/2017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6DF394-AD9C-4862-9696-EC7F1FDA2B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845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DF394-AD9C-4862-9696-EC7F1FDA2B42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6463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Action 1 -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Study on the economic and societal impacts as well as access to standards in the EU and the EFTA Member States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Action 2 -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Linking research and innovation with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standardisation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Action 3 -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Programmes for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 in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standardisation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/Training and awareness on standardization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4 - Improvement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standardisation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awareness in national public authorities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Action 5 -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Pilot Project – Aiding the implementation of the Construction Products Regulation (CPR) through standards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Action 6 -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Improve the exchange of information and dialogue with industry through a Standards Market Relevance Roundtable ("SMARRT")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7 -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Optimisation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operational aspects of Regulation (EU)1025/2012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8 - Provide high-quality standards delivered and referenced in a timely manner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9 - Inclusiveness, transparency &amp; effective participation of all stakeholders in the European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Standardisation System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10 - Facilitating participation of all stakeholders at national level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11 - Pilot Project – Increased use of standards in Public Procurement to better implement the public procurement Directives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12 - Encouraging the greater development and use of European Service Standards to help integrate Europe's service markets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13 - Promote the European regulatory model supported by voluntary standards and its close link to international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standardisation in third countries.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14 -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Standardisation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support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digitisation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European industry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15 -  Pilot Project – Improve the representation of the interests of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SMEs in Europe in international standardisation processes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DF394-AD9C-4862-9696-EC7F1FDA2B42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965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Action 3 -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Programmes for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 in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standardisation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/Training and awareness on standardization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14 -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Standardisation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support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digitisation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European industry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15 -  Pilot Project – Improve the representation of the interests of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SMEs in Europe in international standardisation processes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DF394-AD9C-4862-9696-EC7F1FDA2B42}" type="slidenum">
              <a:rPr lang="en-GB" altLang="en-US" smtClean="0">
                <a:solidFill>
                  <a:prstClr val="black"/>
                </a:solidFill>
              </a:rPr>
              <a:pPr/>
              <a:t>8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6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468313" y="6453188"/>
            <a:ext cx="23034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GB" altLang="en-US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692624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07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E680A-1DAF-4556-A055-3D9E0D80C1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88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FE2B3-438D-4ADB-B838-907ABA2761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50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0C78D-AE5E-433F-ADF0-C5B27CAB4A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032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89877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Elena SANTIAGO CID, CEN and CENELEC Director General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F8DAE-200C-4069-A57F-67D6E88501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925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4474F-BBD7-424D-B197-514FBBBD68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58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5AB25-C7B2-4E11-B42E-8C3725C3E4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160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45EF9-ED13-4BC4-B16B-E25352C26B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869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B74CC-E821-40FC-A63C-C3B0A26F2D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593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37EEF-C413-4031-A370-72769ADBA4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087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53B5C-C12E-4AFB-8B5A-CA9DBC17EE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333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62038"/>
            <a:ext cx="9144000" cy="6381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16113"/>
            <a:ext cx="843597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9B60FF9-9111-408E-A39D-38C8057CD6C8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0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22"/>
          <a:stretch>
            <a:fillRect/>
          </a:stretch>
        </p:blipFill>
        <p:spPr bwMode="auto">
          <a:xfrm>
            <a:off x="5287963" y="28575"/>
            <a:ext cx="3865562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dt="0"/>
  <p:txStyles>
    <p:titleStyle>
      <a:lvl1pPr marL="363538"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595959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63538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63538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363538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363538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820738" algn="l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1277938" algn="l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735138" algn="l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2192338" algn="l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2936"/>
            <a:ext cx="9144000" cy="938535"/>
          </a:xfrm>
        </p:spPr>
        <p:txBody>
          <a:bodyPr>
            <a:normAutofit fontScale="90000"/>
          </a:bodyPr>
          <a:lstStyle/>
          <a:p>
            <a:pPr marL="0" lvl="0" eaLnBrk="1" hangingPunct="1">
              <a:spcBef>
                <a:spcPct val="20000"/>
              </a:spcBef>
              <a:buSzPct val="90000"/>
              <a:defRPr/>
            </a:pPr>
            <a:r>
              <a:rPr lang="en-GB" sz="3600" b="1" cap="all" dirty="0" smtClean="0">
                <a:solidFill>
                  <a:srgbClr val="1F497D"/>
                </a:solidFill>
                <a:latin typeface="Calibri" pitchFamily="34" charset="0"/>
                <a:ea typeface="+mj-ea"/>
                <a:cs typeface="+mj-cs"/>
              </a:rPr>
              <a:t/>
            </a:r>
            <a:br>
              <a:rPr lang="en-GB" sz="3600" b="1" cap="all" dirty="0" smtClean="0">
                <a:solidFill>
                  <a:srgbClr val="1F497D"/>
                </a:solidFill>
                <a:latin typeface="Calibri" pitchFamily="34" charset="0"/>
                <a:ea typeface="+mj-ea"/>
                <a:cs typeface="+mj-cs"/>
              </a:rPr>
            </a:br>
            <a:r>
              <a:rPr lang="en-GB" sz="2700" b="1" cap="all" dirty="0" smtClean="0">
                <a:solidFill>
                  <a:srgbClr val="1F497D"/>
                </a:solidFill>
              </a:rPr>
              <a:t>The Joint Initiative on standardization</a:t>
            </a:r>
            <a:r>
              <a:rPr lang="en-GB" sz="3600" b="1" cap="all" dirty="0" smtClean="0">
                <a:solidFill>
                  <a:srgbClr val="1F497D"/>
                </a:solidFill>
                <a:latin typeface="Calibri" pitchFamily="34" charset="0"/>
                <a:ea typeface="+mj-ea"/>
                <a:cs typeface="+mj-cs"/>
              </a:rPr>
              <a:t/>
            </a:r>
            <a:br>
              <a:rPr lang="en-GB" sz="3600" b="1" cap="all" dirty="0" smtClean="0">
                <a:solidFill>
                  <a:srgbClr val="1F497D"/>
                </a:solidFill>
                <a:latin typeface="Calibri" pitchFamily="34" charset="0"/>
                <a:ea typeface="+mj-ea"/>
                <a:cs typeface="+mj-cs"/>
              </a:rPr>
            </a:b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221088"/>
            <a:ext cx="6400800" cy="1008112"/>
          </a:xfrm>
        </p:spPr>
        <p:txBody>
          <a:bodyPr/>
          <a:lstStyle/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ANSI – ESOs meeting</a:t>
            </a:r>
          </a:p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Washington 21-22 February 2017</a:t>
            </a:r>
            <a:endParaRPr lang="he-IL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74CC-E821-40FC-A63C-C3B0A26F2D1F}" type="slidenum">
              <a:rPr lang="en-GB" altLang="en-US" smtClean="0"/>
              <a:pPr/>
              <a:t>10</a:t>
            </a:fld>
            <a:endParaRPr lang="en-GB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900608" y="1"/>
            <a:ext cx="13662188" cy="713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9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JIS ACTIONS: OPPORTUNITIES AND CHALLENGES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6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855365"/>
            <a:ext cx="4038600" cy="373387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Opportunities: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discussion: better functioning of the 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Improved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stakeholder engagement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Better interaction with regulations and policies (including citation of standards in the OJEU)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digitisation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servicification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internationalization,…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1855365"/>
            <a:ext cx="4038600" cy="37338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Challenges:</a:t>
            </a:r>
          </a:p>
          <a:p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Different expectations from stakeholders and need for consensus</a:t>
            </a:r>
          </a:p>
          <a:p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 demand in terms of resources and commitment</a:t>
            </a:r>
          </a:p>
          <a:p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Actions to be developed by the end of 2019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58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JIS: FINAL MESSAGES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JIS is </a:t>
            </a:r>
            <a:r>
              <a:rPr lang="en-US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about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imposing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changes, </a:t>
            </a:r>
            <a:r>
              <a:rPr lang="en-US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</a:t>
            </a:r>
            <a:r>
              <a:rPr lang="en-US" sz="2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</a:t>
            </a:r>
            <a:r>
              <a:rPr lang="en-US" sz="24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about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reaching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consensus to improve the system</a:t>
            </a:r>
          </a:p>
          <a:p>
            <a:pPr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increasing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awareness and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commitment</a:t>
            </a:r>
          </a:p>
          <a:p>
            <a:pPr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uilding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agreed values (voluntary nature of standards, market driven, transparency, inclusiveness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,…)</a:t>
            </a:r>
          </a:p>
          <a:p>
            <a:pPr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importance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get more national stakeholders on board (including national authorities and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industry/societal)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7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1526"/>
            <a:ext cx="9144000" cy="819522"/>
          </a:xfrm>
        </p:spPr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3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2633"/>
            <a:ext cx="9144000" cy="638175"/>
          </a:xfrm>
        </p:spPr>
        <p:txBody>
          <a:bodyPr>
            <a:normAutofit/>
          </a:bodyPr>
          <a:lstStyle/>
          <a:p>
            <a:r>
              <a:rPr lang="es-ES" sz="2400" cap="all" dirty="0" err="1" smtClean="0"/>
              <a:t>Vision</a:t>
            </a:r>
            <a:r>
              <a:rPr lang="es-ES" sz="2400" cap="all" dirty="0" smtClean="0"/>
              <a:t> of </a:t>
            </a:r>
            <a:r>
              <a:rPr lang="es-ES" sz="2400" cap="all" dirty="0" err="1" smtClean="0"/>
              <a:t>the</a:t>
            </a:r>
            <a:r>
              <a:rPr lang="es-ES" sz="2400" cap="all" dirty="0" smtClean="0"/>
              <a:t> </a:t>
            </a:r>
            <a:r>
              <a:rPr lang="es-ES" sz="2400" cap="all" dirty="0" err="1" smtClean="0"/>
              <a:t>European</a:t>
            </a:r>
            <a:r>
              <a:rPr lang="es-ES" sz="2400" cap="all" dirty="0" smtClean="0"/>
              <a:t> </a:t>
            </a:r>
            <a:r>
              <a:rPr lang="es-ES" sz="2400" cap="all" dirty="0" err="1" smtClean="0"/>
              <a:t>Commission</a:t>
            </a:r>
            <a:endParaRPr lang="en-GB" sz="2400" cap="al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6505" y="1912938"/>
            <a:ext cx="8435975" cy="446563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Single </a:t>
            </a:r>
            <a:r>
              <a:rPr lang="en-US" sz="28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 </a:t>
            </a:r>
            <a:r>
              <a:rPr lang="en-US" sz="2800" dirty="0" smtClean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Strategy 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challenges of a changing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economy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increasing importance of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digital innovations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Initiative 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producing timely and market-driven standards in an inclusive way 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consolidating Europe’s leadership in international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standardization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5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ABOUT THE JIS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Innovative 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 in the cooperation among public and private stakeholders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initiative is driven by </a:t>
            </a:r>
            <a:r>
              <a:rPr lang="en-GB" sz="24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stakeholders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Coordinated 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the European Commission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 concrete Actions 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be implemented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JIS: SIGNATORIES AND PARTICIPANTS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7" name="Oval 6"/>
          <p:cNvSpPr/>
          <p:nvPr/>
        </p:nvSpPr>
        <p:spPr>
          <a:xfrm>
            <a:off x="958416" y="1988840"/>
            <a:ext cx="7213984" cy="432048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2195734" y="2623617"/>
            <a:ext cx="2088234" cy="138144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 +</a:t>
            </a:r>
          </a:p>
          <a:p>
            <a:pPr algn="ctr"/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 EFTA Member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States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0032" y="2623616"/>
            <a:ext cx="2168875" cy="1381447"/>
          </a:xfrm>
          <a:prstGeom prst="roundRect">
            <a:avLst/>
          </a:prstGeom>
          <a:solidFill>
            <a:srgbClr val="1E88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 &amp; National </a:t>
            </a:r>
            <a:r>
              <a:rPr lang="en-GB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Standardization Organizations</a:t>
            </a:r>
            <a:endParaRPr lang="en-GB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210298" y="4293690"/>
            <a:ext cx="2073670" cy="1406094"/>
          </a:xfrm>
          <a:prstGeom prst="roundRect">
            <a:avLst/>
          </a:prstGeom>
          <a:solidFill>
            <a:srgbClr val="00449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 </a:t>
            </a: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Industry Federations</a:t>
            </a:r>
            <a:endParaRPr lang="en-GB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860031" y="4293690"/>
            <a:ext cx="2168875" cy="1406094"/>
          </a:xfrm>
          <a:prstGeom prst="roundRect">
            <a:avLst/>
          </a:prstGeom>
          <a:solidFill>
            <a:srgbClr val="6C89B4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 </a:t>
            </a: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Societal Organizations</a:t>
            </a:r>
            <a:endParaRPr lang="en-GB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6237312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/>
                </a:solidFill>
              </a:rPr>
              <a:t>More than 100 …</a:t>
            </a:r>
            <a:endParaRPr lang="en-GB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94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JIS: FEATURES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legally binding 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replacing or interpreting the existing legal framework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Prepared in a collaborative, open, highly inclusive and transparent manner 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Reconciling both bottom-up and top-down needs</a:t>
            </a:r>
          </a:p>
          <a:p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07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JIS: AGREED PRINCIPLES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Standards to reflect market needs and, where appropriate, also policy needs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Build on the benefits of the New Approach:</a:t>
            </a:r>
          </a:p>
          <a:p>
            <a:pPr marL="722313" lvl="1" indent="-366713">
              <a:buClr>
                <a:srgbClr val="1E887F"/>
              </a:buClr>
              <a:buNone/>
            </a:pPr>
            <a:r>
              <a:rPr lang="en-US" sz="24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2400" dirty="0" smtClean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Voluntary </a:t>
            </a:r>
            <a:r>
              <a:rPr lang="en-US" sz="24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standards to support implementation of legislation</a:t>
            </a:r>
          </a:p>
          <a:p>
            <a:pPr marL="722313" indent="-366713"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Exploit the potential of standards: increase economy while improving societal and environmental welfare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96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15 JIS ACTIONS: FOCUS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4294967295"/>
          </p:nvPr>
        </p:nvSpPr>
        <p:spPr>
          <a:xfrm>
            <a:off x="107504" y="1628800"/>
            <a:ext cx="4392488" cy="7367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Clr>
                <a:srgbClr val="1E887F"/>
              </a:buClr>
              <a:buNone/>
            </a:pPr>
            <a:r>
              <a:rPr lang="en-GB" sz="1800" u="sng" dirty="0">
                <a:solidFill>
                  <a:srgbClr val="1E887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Economic and societal impact</a:t>
            </a:r>
          </a:p>
          <a:p>
            <a:pPr>
              <a:buClr>
                <a:srgbClr val="1E887F"/>
              </a:buClr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1 - Study on 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economic &amp; societal impact of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stds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89856" y="5877272"/>
            <a:ext cx="4394213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Clr>
                <a:srgbClr val="1E887F"/>
              </a:buClr>
              <a:buNone/>
            </a:pPr>
            <a:r>
              <a:rPr lang="en-US" sz="1800" u="sng" dirty="0">
                <a:solidFill>
                  <a:srgbClr val="1E887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Global outreach</a:t>
            </a:r>
          </a:p>
          <a:p>
            <a:pPr>
              <a:buClr>
                <a:srgbClr val="1E887F"/>
              </a:buClr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13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Promote 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 in third countries</a:t>
            </a:r>
          </a:p>
          <a:p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07504" y="2581524"/>
            <a:ext cx="4392488" cy="800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E887F"/>
              </a:buClr>
              <a:defRPr sz="2200" kern="1200">
                <a:solidFill>
                  <a:srgbClr val="00449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Calibri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Char char="•"/>
              <a:defRPr sz="1600" i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GB" sz="1800" u="sng" dirty="0">
                <a:solidFill>
                  <a:srgbClr val="1E887F"/>
                </a:solidFill>
              </a:rPr>
              <a:t>Regulations and policies</a:t>
            </a: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Action 4 </a:t>
            </a:r>
            <a:r>
              <a:rPr lang="en-US" sz="1800" dirty="0" smtClean="0">
                <a:solidFill>
                  <a:schemeClr val="tx2"/>
                </a:solidFill>
              </a:rPr>
              <a:t>– Standardization awareness in </a:t>
            </a:r>
            <a:r>
              <a:rPr lang="en-US" sz="1800" dirty="0" err="1" smtClean="0">
                <a:solidFill>
                  <a:schemeClr val="tx2"/>
                </a:solidFill>
              </a:rPr>
              <a:t>nt’l</a:t>
            </a:r>
            <a:r>
              <a:rPr lang="en-US" sz="1800" dirty="0" smtClean="0">
                <a:solidFill>
                  <a:schemeClr val="tx2"/>
                </a:solidFill>
              </a:rPr>
              <a:t> authorities</a:t>
            </a:r>
            <a:endParaRPr lang="en-US" sz="1800" dirty="0">
              <a:solidFill>
                <a:schemeClr val="tx2"/>
              </a:solidFill>
            </a:endParaRP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Action 5 </a:t>
            </a:r>
            <a:r>
              <a:rPr lang="en-US" sz="1800" dirty="0" smtClean="0">
                <a:solidFill>
                  <a:schemeClr val="tx2"/>
                </a:solidFill>
              </a:rPr>
              <a:t>– CPR implementation through </a:t>
            </a:r>
            <a:r>
              <a:rPr lang="en-US" sz="1800" dirty="0" err="1" smtClean="0">
                <a:solidFill>
                  <a:schemeClr val="tx2"/>
                </a:solidFill>
              </a:rPr>
              <a:t>stds</a:t>
            </a:r>
            <a:endParaRPr lang="en-US" sz="1800" dirty="0">
              <a:solidFill>
                <a:schemeClr val="tx2"/>
              </a:solidFill>
            </a:endParaRP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Action 7 </a:t>
            </a:r>
            <a:r>
              <a:rPr lang="en-US" sz="1800" dirty="0" smtClean="0">
                <a:solidFill>
                  <a:schemeClr val="tx2"/>
                </a:solidFill>
              </a:rPr>
              <a:t>– optimize operational </a:t>
            </a:r>
            <a:r>
              <a:rPr lang="en-US" sz="1800" dirty="0">
                <a:solidFill>
                  <a:schemeClr val="tx2"/>
                </a:solidFill>
              </a:rPr>
              <a:t>aspects of </a:t>
            </a:r>
            <a:r>
              <a:rPr lang="en-US" sz="1800" dirty="0" err="1">
                <a:solidFill>
                  <a:schemeClr val="tx2"/>
                </a:solidFill>
              </a:rPr>
              <a:t>Reg</a:t>
            </a:r>
            <a:r>
              <a:rPr lang="en-US" sz="1800" dirty="0">
                <a:solidFill>
                  <a:schemeClr val="tx2"/>
                </a:solidFill>
              </a:rPr>
              <a:t> 1025 </a:t>
            </a: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Action 8 - Timely delivery </a:t>
            </a:r>
            <a:r>
              <a:rPr lang="en-GB" sz="1800" dirty="0" smtClean="0">
                <a:solidFill>
                  <a:schemeClr val="tx2"/>
                </a:solidFill>
              </a:rPr>
              <a:t>&amp; citation </a:t>
            </a:r>
            <a:r>
              <a:rPr lang="en-US" sz="1800" dirty="0" smtClean="0">
                <a:solidFill>
                  <a:schemeClr val="tx2"/>
                </a:solidFill>
              </a:rPr>
              <a:t>of </a:t>
            </a:r>
            <a:r>
              <a:rPr lang="en-US" sz="1800" dirty="0" err="1" smtClean="0">
                <a:solidFill>
                  <a:schemeClr val="tx2"/>
                </a:solidFill>
              </a:rPr>
              <a:t>stds</a:t>
            </a:r>
            <a:endParaRPr lang="en-US" sz="1800" dirty="0">
              <a:solidFill>
                <a:schemeClr val="tx2"/>
              </a:solidFill>
            </a:endParaRP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Action 11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dirty="0" smtClean="0">
                <a:solidFill>
                  <a:schemeClr val="tx2"/>
                </a:solidFill>
              </a:rPr>
              <a:t>– Use of </a:t>
            </a:r>
            <a:r>
              <a:rPr lang="en-GB" sz="1800" dirty="0" err="1" smtClean="0">
                <a:solidFill>
                  <a:schemeClr val="tx2"/>
                </a:solidFill>
              </a:rPr>
              <a:t>stds</a:t>
            </a:r>
            <a:r>
              <a:rPr lang="en-GB" sz="1800" dirty="0" smtClean="0">
                <a:solidFill>
                  <a:schemeClr val="tx2"/>
                </a:solidFill>
              </a:rPr>
              <a:t> in </a:t>
            </a:r>
            <a:r>
              <a:rPr lang="en-US" sz="1800" dirty="0" smtClean="0">
                <a:solidFill>
                  <a:schemeClr val="tx2"/>
                </a:solidFill>
              </a:rPr>
              <a:t>Public </a:t>
            </a:r>
            <a:r>
              <a:rPr lang="en-US" sz="1800" dirty="0">
                <a:solidFill>
                  <a:schemeClr val="tx2"/>
                </a:solidFill>
              </a:rPr>
              <a:t>Procurement</a:t>
            </a:r>
          </a:p>
        </p:txBody>
      </p:sp>
      <p:sp>
        <p:nvSpPr>
          <p:cNvPr id="14" name="Text Placeholder 1"/>
          <p:cNvSpPr txBox="1">
            <a:spLocks/>
          </p:cNvSpPr>
          <p:nvPr/>
        </p:nvSpPr>
        <p:spPr bwMode="auto">
          <a:xfrm>
            <a:off x="4681909" y="3147785"/>
            <a:ext cx="40401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E887F"/>
              </a:buClr>
              <a:buNone/>
              <a:defRPr sz="2400" b="0" kern="1200">
                <a:solidFill>
                  <a:srgbClr val="00449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914400" indent="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Calibri" pitchFamily="34" charset="0"/>
              <a:buNone/>
              <a:defRPr sz="18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371600" indent="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None/>
              <a:defRPr sz="1600" b="1" i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u="sng" dirty="0">
                <a:solidFill>
                  <a:srgbClr val="1E887F"/>
                </a:solidFill>
              </a:rPr>
              <a:t>New opportunities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2"/>
                </a:solidFill>
              </a:rPr>
              <a:t>Action 2 – </a:t>
            </a:r>
            <a:r>
              <a:rPr lang="en-GB" sz="1800" dirty="0" smtClean="0">
                <a:solidFill>
                  <a:schemeClr val="tx2"/>
                </a:solidFill>
              </a:rPr>
              <a:t>link research, </a:t>
            </a:r>
            <a:r>
              <a:rPr lang="en-GB" sz="1800" dirty="0" err="1" smtClean="0">
                <a:solidFill>
                  <a:schemeClr val="tx2"/>
                </a:solidFill>
              </a:rPr>
              <a:t>inno</a:t>
            </a:r>
            <a:r>
              <a:rPr lang="en-GB" sz="1800" dirty="0" smtClean="0">
                <a:solidFill>
                  <a:schemeClr val="tx2"/>
                </a:solidFill>
              </a:rPr>
              <a:t> &amp; </a:t>
            </a:r>
            <a:r>
              <a:rPr lang="en-GB" sz="1800" dirty="0" err="1" smtClean="0">
                <a:solidFill>
                  <a:schemeClr val="tx2"/>
                </a:solidFill>
              </a:rPr>
              <a:t>stds</a:t>
            </a:r>
            <a:endParaRPr lang="en-GB" sz="1800" dirty="0">
              <a:solidFill>
                <a:schemeClr val="tx2"/>
              </a:solidFill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2"/>
                </a:solidFill>
              </a:rPr>
              <a:t>Action 12 – </a:t>
            </a:r>
            <a:r>
              <a:rPr lang="en-GB" sz="1800" dirty="0" smtClean="0">
                <a:solidFill>
                  <a:schemeClr val="tx2"/>
                </a:solidFill>
              </a:rPr>
              <a:t>greater use of services </a:t>
            </a:r>
            <a:r>
              <a:rPr lang="en-GB" sz="1800" dirty="0" err="1" smtClean="0">
                <a:solidFill>
                  <a:schemeClr val="tx2"/>
                </a:solidFill>
              </a:rPr>
              <a:t>stds</a:t>
            </a:r>
            <a:r>
              <a:rPr lang="en-GB" sz="1800" dirty="0" smtClean="0">
                <a:solidFill>
                  <a:schemeClr val="tx2"/>
                </a:solidFill>
              </a:rPr>
              <a:t> for Europe</a:t>
            </a:r>
            <a:endParaRPr lang="en-GB" sz="1800" dirty="0">
              <a:solidFill>
                <a:schemeClr val="tx2"/>
              </a:solidFill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2"/>
                </a:solidFill>
              </a:rPr>
              <a:t>Action 14 </a:t>
            </a:r>
            <a:r>
              <a:rPr lang="en-GB" sz="1800" dirty="0" smtClean="0">
                <a:solidFill>
                  <a:schemeClr val="tx2"/>
                </a:solidFill>
              </a:rPr>
              <a:t>– standardization to support digitisation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58616" y="3755603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u="sng" dirty="0">
                <a:solidFill>
                  <a:srgbClr val="1E887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Engagement and </a:t>
            </a:r>
            <a:r>
              <a:rPr lang="en-GB" u="sng" dirty="0" smtClean="0">
                <a:solidFill>
                  <a:srgbClr val="1E887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inclusiveness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3 – </a:t>
            </a:r>
            <a:r>
              <a:rPr lang="en-GB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 in standardization</a:t>
            </a:r>
            <a:endParaRPr lang="en-GB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6 - Industry Round Table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9 – Inclusiveness at European level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10 - Inclusiveness </a:t>
            </a:r>
            <a:r>
              <a:rPr lang="en-GB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 level</a:t>
            </a:r>
            <a:endParaRPr lang="en-GB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15 </a:t>
            </a:r>
            <a:r>
              <a:rPr lang="en-GB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representation of SMEs at </a:t>
            </a:r>
            <a:r>
              <a:rPr lang="en-GB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449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47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ACTIONS WHERE EU-US COOPERATION CAN TAKE PLACE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4294967295"/>
          </p:nvPr>
        </p:nvSpPr>
        <p:spPr>
          <a:xfrm>
            <a:off x="107504" y="1628800"/>
            <a:ext cx="4392488" cy="7367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Clr>
                <a:srgbClr val="1E887F"/>
              </a:buClr>
              <a:buNone/>
            </a:pPr>
            <a:r>
              <a:rPr lang="en-GB" sz="1800" u="sng" dirty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Economic and societal impact</a:t>
            </a:r>
          </a:p>
          <a:p>
            <a:pPr>
              <a:buClr>
                <a:srgbClr val="1E887F"/>
              </a:buClr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1 - Study on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economic &amp; societal impact of </a:t>
            </a:r>
            <a:r>
              <a:rPr lang="en-US" sz="1800" dirty="0" err="1" smtClean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stds</a:t>
            </a:r>
            <a:endParaRPr lang="en-GB" sz="1800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89856" y="5877272"/>
            <a:ext cx="4394213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Clr>
                <a:srgbClr val="1E887F"/>
              </a:buClr>
              <a:buFont typeface="Arial" panose="020B0604020202020204" pitchFamily="34" charset="0"/>
              <a:buNone/>
            </a:pPr>
            <a:r>
              <a:rPr lang="en-US" sz="1800" u="sng" dirty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Global outreach</a:t>
            </a:r>
          </a:p>
          <a:p>
            <a:pPr>
              <a:buClr>
                <a:srgbClr val="1E887F"/>
              </a:buClr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13</a:t>
            </a:r>
            <a:r>
              <a:rPr lang="en-GB" sz="180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800" dirty="0" smtClean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Promote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 in third countries</a:t>
            </a:r>
          </a:p>
          <a:p>
            <a:pPr>
              <a:buClr>
                <a:srgbClr val="1F497D"/>
              </a:buClr>
            </a:pPr>
            <a:endParaRPr lang="en-GB" sz="1800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07504" y="2581524"/>
            <a:ext cx="4392488" cy="800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E887F"/>
              </a:buClr>
              <a:defRPr sz="2200" kern="1200">
                <a:solidFill>
                  <a:srgbClr val="00449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Calibri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Char char="•"/>
              <a:defRPr sz="1600" i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GB" sz="1800" u="sng" dirty="0">
                <a:solidFill>
                  <a:schemeClr val="bg1">
                    <a:lumMod val="65000"/>
                  </a:schemeClr>
                </a:solidFill>
              </a:rPr>
              <a:t>Regulations and policies</a:t>
            </a: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Action 4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– Standardization awareness in </a:t>
            </a:r>
            <a:r>
              <a:rPr lang="en-US" sz="1800" dirty="0" err="1" smtClean="0">
                <a:solidFill>
                  <a:schemeClr val="bg1">
                    <a:lumMod val="65000"/>
                  </a:schemeClr>
                </a:solidFill>
              </a:rPr>
              <a:t>nt’l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 authorities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Action 5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– CPR implementation through </a:t>
            </a:r>
            <a:r>
              <a:rPr lang="en-US" sz="1800" dirty="0" err="1" smtClean="0">
                <a:solidFill>
                  <a:schemeClr val="bg1">
                    <a:lumMod val="65000"/>
                  </a:schemeClr>
                </a:solidFill>
              </a:rPr>
              <a:t>stds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Action 7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– optimize operational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aspects of </a:t>
            </a:r>
            <a:r>
              <a:rPr lang="en-US" sz="1800" dirty="0" err="1">
                <a:solidFill>
                  <a:schemeClr val="bg1">
                    <a:lumMod val="65000"/>
                  </a:schemeClr>
                </a:solidFill>
              </a:rPr>
              <a:t>Reg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1025 </a:t>
            </a: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Action 8 - Timely delivery </a:t>
            </a:r>
            <a:r>
              <a:rPr lang="en-GB" sz="1800" dirty="0" smtClean="0">
                <a:solidFill>
                  <a:schemeClr val="bg1">
                    <a:lumMod val="65000"/>
                  </a:schemeClr>
                </a:solidFill>
              </a:rPr>
              <a:t>&amp; citation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of </a:t>
            </a:r>
            <a:r>
              <a:rPr lang="en-US" sz="1800" dirty="0" err="1" smtClean="0">
                <a:solidFill>
                  <a:schemeClr val="bg1">
                    <a:lumMod val="65000"/>
                  </a:schemeClr>
                </a:solidFill>
              </a:rPr>
              <a:t>stds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Action 11</a:t>
            </a:r>
            <a:r>
              <a:rPr lang="en-GB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bg1">
                    <a:lumMod val="65000"/>
                  </a:schemeClr>
                </a:solidFill>
              </a:rPr>
              <a:t>– Use of </a:t>
            </a:r>
            <a:r>
              <a:rPr lang="en-GB" sz="1800" dirty="0" err="1" smtClean="0">
                <a:solidFill>
                  <a:schemeClr val="bg1">
                    <a:lumMod val="65000"/>
                  </a:schemeClr>
                </a:solidFill>
              </a:rPr>
              <a:t>stds</a:t>
            </a:r>
            <a:r>
              <a:rPr lang="en-GB" sz="1800" dirty="0" smtClean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Public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Procurement</a:t>
            </a:r>
          </a:p>
        </p:txBody>
      </p:sp>
      <p:sp>
        <p:nvSpPr>
          <p:cNvPr id="14" name="Text Placeholder 1"/>
          <p:cNvSpPr txBox="1">
            <a:spLocks/>
          </p:cNvSpPr>
          <p:nvPr/>
        </p:nvSpPr>
        <p:spPr bwMode="auto">
          <a:xfrm>
            <a:off x="4681908" y="3147785"/>
            <a:ext cx="4210571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1E887F"/>
              </a:buClr>
              <a:buNone/>
              <a:defRPr sz="2400" b="0" kern="1200">
                <a:solidFill>
                  <a:srgbClr val="00449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914400" indent="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Calibri" pitchFamily="34" charset="0"/>
              <a:buNone/>
              <a:defRPr sz="18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371600" indent="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449E"/>
              </a:buClr>
              <a:buFont typeface="Arial" pitchFamily="34" charset="0"/>
              <a:buNone/>
              <a:defRPr sz="1600" b="1" i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u="sng" dirty="0">
                <a:solidFill>
                  <a:srgbClr val="1E887F"/>
                </a:solidFill>
              </a:rPr>
              <a:t>New opportunities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>
                    <a:lumMod val="65000"/>
                  </a:schemeClr>
                </a:solidFill>
              </a:rPr>
              <a:t>Action 2 – </a:t>
            </a:r>
            <a:r>
              <a:rPr lang="en-GB" sz="1800" dirty="0" smtClean="0">
                <a:solidFill>
                  <a:schemeClr val="bg1">
                    <a:lumMod val="65000"/>
                  </a:schemeClr>
                </a:solidFill>
              </a:rPr>
              <a:t>link research, </a:t>
            </a:r>
            <a:r>
              <a:rPr lang="en-GB" sz="1800" dirty="0" err="1" smtClean="0">
                <a:solidFill>
                  <a:schemeClr val="bg1">
                    <a:lumMod val="65000"/>
                  </a:schemeClr>
                </a:solidFill>
              </a:rPr>
              <a:t>inno</a:t>
            </a:r>
            <a:r>
              <a:rPr lang="en-GB" sz="1800" dirty="0" smtClean="0">
                <a:solidFill>
                  <a:schemeClr val="bg1">
                    <a:lumMod val="65000"/>
                  </a:schemeClr>
                </a:solidFill>
              </a:rPr>
              <a:t> &amp; </a:t>
            </a:r>
            <a:r>
              <a:rPr lang="en-GB" sz="1800" dirty="0" err="1" smtClean="0">
                <a:solidFill>
                  <a:schemeClr val="bg1">
                    <a:lumMod val="65000"/>
                  </a:schemeClr>
                </a:solidFill>
              </a:rPr>
              <a:t>stds</a:t>
            </a:r>
            <a:endParaRPr lang="en-GB" sz="1800" dirty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>
                    <a:lumMod val="65000"/>
                  </a:schemeClr>
                </a:solidFill>
              </a:rPr>
              <a:t>Action 12 – </a:t>
            </a:r>
            <a:r>
              <a:rPr lang="en-GB" sz="1800" dirty="0" smtClean="0">
                <a:solidFill>
                  <a:schemeClr val="bg1">
                    <a:lumMod val="65000"/>
                  </a:schemeClr>
                </a:solidFill>
              </a:rPr>
              <a:t>greater use of services </a:t>
            </a:r>
            <a:r>
              <a:rPr lang="en-GB" sz="1800" dirty="0" err="1" smtClean="0">
                <a:solidFill>
                  <a:schemeClr val="bg1">
                    <a:lumMod val="65000"/>
                  </a:schemeClr>
                </a:solidFill>
              </a:rPr>
              <a:t>stds</a:t>
            </a:r>
            <a:r>
              <a:rPr lang="en-GB" sz="1800" dirty="0" smtClean="0">
                <a:solidFill>
                  <a:schemeClr val="bg1">
                    <a:lumMod val="65000"/>
                  </a:schemeClr>
                </a:solidFill>
              </a:rPr>
              <a:t> for Europe</a:t>
            </a:r>
            <a:endParaRPr lang="en-GB" sz="1800" dirty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rgbClr val="C00000"/>
                </a:solidFill>
              </a:rPr>
              <a:t>Action 14 </a:t>
            </a:r>
            <a:r>
              <a:rPr lang="en-GB" sz="1800" b="1" dirty="0" smtClean="0">
                <a:solidFill>
                  <a:srgbClr val="C00000"/>
                </a:solidFill>
              </a:rPr>
              <a:t>– standardization to support digitisation</a:t>
            </a:r>
            <a:endParaRPr lang="en-GB" sz="1800" b="1" dirty="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58616" y="3755603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u="sng" dirty="0">
                <a:solidFill>
                  <a:srgbClr val="1E887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Engagement and </a:t>
            </a:r>
            <a:r>
              <a:rPr lang="en-GB" u="sng" dirty="0" smtClean="0">
                <a:solidFill>
                  <a:srgbClr val="1E887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inclusiveness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3 – </a:t>
            </a:r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 in standardization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6 - Industry Round Table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9 – Inclusiveness at European level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10 - Inclusiveness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 level</a:t>
            </a:r>
            <a:endParaRPr lang="en-GB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15 </a:t>
            </a:r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representation of SMEs at </a:t>
            </a:r>
            <a:r>
              <a:rPr lang="en-GB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449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65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JIS ACTION LEADERSHIP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6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855365"/>
            <a:ext cx="4038600" cy="3733875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 leadership</a:t>
            </a:r>
            <a:r>
              <a:rPr lang="en-US" sz="20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5 - pilot projects: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CPR</a:t>
            </a:r>
          </a:p>
          <a:p>
            <a:pPr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8 - timely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delivery &amp; reference in OJEU</a:t>
            </a:r>
          </a:p>
          <a:p>
            <a:pPr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12 - service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standards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17504" y="1855365"/>
            <a:ext cx="4038600" cy="19336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u="sng" dirty="0" smtClean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CENELEC leadership</a:t>
            </a:r>
            <a:r>
              <a:rPr lang="en-US" sz="2000" dirty="0" smtClean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>
              <a:buClr>
                <a:srgbClr val="1E887F"/>
              </a:buClr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13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 model in third countries</a:t>
            </a:r>
          </a:p>
          <a:p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96864" y="4725144"/>
            <a:ext cx="3168352" cy="1440160"/>
          </a:xfrm>
          <a:prstGeom prst="round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 and CENELEC contribute to most of the JIS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Actions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17504" y="3284984"/>
            <a:ext cx="40386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CEN, CENELEC and ETSI </a:t>
            </a:r>
            <a:r>
              <a:rPr lang="en-US" sz="2000" u="sng" dirty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leadership</a:t>
            </a:r>
            <a:r>
              <a:rPr lang="en-US" sz="2000" dirty="0" smtClean="0">
                <a:solidFill>
                  <a:srgbClr val="1E88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1E887F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 14 -  Standards in support of Digitization of Industry</a:t>
            </a:r>
          </a:p>
          <a:p>
            <a:endParaRPr lang="en-US" sz="2000" dirty="0" smtClean="0">
              <a:solidFill>
                <a:srgbClr val="1E887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000" dirty="0">
              <a:solidFill>
                <a:srgbClr val="1E887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7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0059D4DA-8AC9-49CF-9544-7F6B3AD7F9A5}"/>
</file>

<file path=customXml/itemProps2.xml><?xml version="1.0" encoding="utf-8"?>
<ds:datastoreItem xmlns:ds="http://schemas.openxmlformats.org/officeDocument/2006/customXml" ds:itemID="{E28F8382-9A51-4863-8BB1-4F545A4F0C9C}"/>
</file>

<file path=customXml/itemProps3.xml><?xml version="1.0" encoding="utf-8"?>
<ds:datastoreItem xmlns:ds="http://schemas.openxmlformats.org/officeDocument/2006/customXml" ds:itemID="{01462AD2-6852-41B7-8A14-468CE7D681D1}"/>
</file>

<file path=customXml/itemProps4.xml><?xml version="1.0" encoding="utf-8"?>
<ds:datastoreItem xmlns:ds="http://schemas.openxmlformats.org/officeDocument/2006/customXml" ds:itemID="{E28F8382-9A51-4863-8BB1-4F545A4F0C9C}"/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700</Words>
  <Application>Microsoft Office PowerPoint</Application>
  <PresentationFormat>On-screen Show (4:3)</PresentationFormat>
  <Paragraphs>149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The Joint Initiative on standardization </vt:lpstr>
      <vt:lpstr>Vision of the European Commission</vt:lpstr>
      <vt:lpstr>ABOUT THE JIS</vt:lpstr>
      <vt:lpstr>JIS: SIGNATORIES AND PARTICIPANTS</vt:lpstr>
      <vt:lpstr>JIS: FEATURES</vt:lpstr>
      <vt:lpstr>JIS: AGREED PRINCIPLES</vt:lpstr>
      <vt:lpstr>15 JIS ACTIONS: FOCUS</vt:lpstr>
      <vt:lpstr>ACTIONS WHERE EU-US COOPERATION CAN TAKE PLACE</vt:lpstr>
      <vt:lpstr>JIS ACTION LEADERSHIP</vt:lpstr>
      <vt:lpstr>PowerPoint Presentation</vt:lpstr>
      <vt:lpstr>JIS ACTIONS: OPPORTUNITIES AND CHALLENGES</vt:lpstr>
      <vt:lpstr>JIS: FINAL MESSAGES</vt:lpstr>
      <vt:lpstr>THANK YOU!</vt:lpstr>
    </vt:vector>
  </TitlesOfParts>
  <Company>CENCENELEC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Van Vlierden</dc:creator>
  <cp:lastModifiedBy>David Jankowski</cp:lastModifiedBy>
  <cp:revision>81</cp:revision>
  <dcterms:created xsi:type="dcterms:W3CDTF">2014-06-06T11:44:21Z</dcterms:created>
  <dcterms:modified xsi:type="dcterms:W3CDTF">2017-02-17T20:19:25Z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e0e462a5-6fec-4885-bb0b-0cac484ba1a0</vt:lpwstr>
  </property>
</Properties>
</file>