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2.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ppt/tags/tag4.xml" ContentType="application/vnd.openxmlformats-officedocument.presentationml.tags+xml"/>
  <Override PartName="/ppt/tags/tag3.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12.xml" ContentType="application/vnd.openxmlformats-officedocument.presentationml.tags+xml"/>
  <Override PartName="/ppt/tags/tag11.xml" ContentType="application/vnd.openxmlformats-officedocument.presentationml.tags+xml"/>
  <Override PartName="/ppt/tags/tag10.xml" ContentType="application/vnd.openxmlformats-officedocument.presentationml.tags+xml"/>
  <Override PartName="/ppt/tags/tag9.xml" ContentType="application/vnd.openxmlformats-officedocument.presentationml.tags+xml"/>
  <Override PartName="/ppt/tags/tag8.xml" ContentType="application/vnd.openxmlformats-officedocument.presentationml.tag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7" r:id="rId2"/>
    <p:sldId id="258" r:id="rId3"/>
    <p:sldId id="259" r:id="rId4"/>
    <p:sldId id="260" r:id="rId5"/>
    <p:sldId id="274" r:id="rId6"/>
    <p:sldId id="273" r:id="rId7"/>
    <p:sldId id="262" r:id="rId8"/>
    <p:sldId id="264" r:id="rId9"/>
    <p:sldId id="266" r:id="rId10"/>
    <p:sldId id="271" r:id="rId11"/>
    <p:sldId id="272" r:id="rId12"/>
    <p:sldId id="270" r:id="rId13"/>
    <p:sldId id="269" r:id="rId14"/>
    <p:sldId id="268" r:id="rId1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705"/>
  </p:normalViewPr>
  <p:slideViewPr>
    <p:cSldViewPr snapToGrid="0" snapToObjects="1">
      <p:cViewPr varScale="1">
        <p:scale>
          <a:sx n="79" d="100"/>
          <a:sy n="79" d="100"/>
        </p:scale>
        <p:origin x="-360" y="-9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59" d="100"/>
          <a:sy n="59" d="100"/>
        </p:scale>
        <p:origin x="-2736"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r>
              <a:rPr lang="en-US" sz="1400" dirty="0"/>
              <a:t>Item 6_Giillerman_OMB-A119</a:t>
            </a:r>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E40E7834-DF97-4A97-ADE7-29BF09DE9804}" type="datetimeFigureOut">
              <a:rPr lang="en-US" smtClean="0"/>
              <a:t>2/21/2017</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5170B291-DF08-4A6B-9306-AEEF9F9DA806}" type="slidenum">
              <a:rPr lang="en-US" smtClean="0"/>
              <a:t>‹#›</a:t>
            </a:fld>
            <a:endParaRPr lang="en-US"/>
          </a:p>
        </p:txBody>
      </p:sp>
    </p:spTree>
    <p:extLst>
      <p:ext uri="{BB962C8B-B14F-4D97-AF65-F5344CB8AC3E}">
        <p14:creationId xmlns:p14="http://schemas.microsoft.com/office/powerpoint/2010/main" val="2897761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8BD9E8EE-BB10-004C-BE83-A549CBA14881}" type="datetimeFigureOut">
              <a:rPr lang="en-US" smtClean="0"/>
              <a:t>2/21/2017</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86A266A-FA5D-C04C-9A3C-2498991C4E7C}" type="slidenum">
              <a:rPr lang="en-US" smtClean="0"/>
              <a:t>‹#›</a:t>
            </a:fld>
            <a:endParaRPr lang="en-US"/>
          </a:p>
        </p:txBody>
      </p:sp>
    </p:spTree>
    <p:extLst>
      <p:ext uri="{BB962C8B-B14F-4D97-AF65-F5344CB8AC3E}">
        <p14:creationId xmlns:p14="http://schemas.microsoft.com/office/powerpoint/2010/main" val="742041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DF01EC-B24F-4CBC-A883-D0D8E2876EEF}"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002930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b="1" dirty="0"/>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10</a:t>
            </a:fld>
            <a:endParaRPr lang="es-ES_tradnl" dirty="0"/>
          </a:p>
        </p:txBody>
      </p:sp>
    </p:spTree>
    <p:extLst>
      <p:ext uri="{BB962C8B-B14F-4D97-AF65-F5344CB8AC3E}">
        <p14:creationId xmlns:p14="http://schemas.microsoft.com/office/powerpoint/2010/main" val="69347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a:t>  </a:t>
            </a:r>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11</a:t>
            </a:fld>
            <a:endParaRPr lang="es-ES_tradnl" dirty="0"/>
          </a:p>
        </p:txBody>
      </p:sp>
    </p:spTree>
    <p:extLst>
      <p:ext uri="{BB962C8B-B14F-4D97-AF65-F5344CB8AC3E}">
        <p14:creationId xmlns:p14="http://schemas.microsoft.com/office/powerpoint/2010/main" val="1859393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dirty="0"/>
          </a:p>
          <a:p>
            <a:endParaRPr lang="en-US" sz="1000" dirty="0"/>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12</a:t>
            </a:fld>
            <a:endParaRPr lang="es-ES_tradnl" dirty="0"/>
          </a:p>
        </p:txBody>
      </p:sp>
    </p:spTree>
    <p:extLst>
      <p:ext uri="{BB962C8B-B14F-4D97-AF65-F5344CB8AC3E}">
        <p14:creationId xmlns:p14="http://schemas.microsoft.com/office/powerpoint/2010/main" val="604408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a:t> </a:t>
            </a:r>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13</a:t>
            </a:fld>
            <a:endParaRPr lang="es-ES_tradnl" dirty="0"/>
          </a:p>
        </p:txBody>
      </p:sp>
    </p:spTree>
    <p:extLst>
      <p:ext uri="{BB962C8B-B14F-4D97-AF65-F5344CB8AC3E}">
        <p14:creationId xmlns:p14="http://schemas.microsoft.com/office/powerpoint/2010/main" val="4175931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a:t>  </a:t>
            </a:r>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14</a:t>
            </a:fld>
            <a:endParaRPr lang="es-ES_tradnl" dirty="0"/>
          </a:p>
        </p:txBody>
      </p:sp>
    </p:spTree>
    <p:extLst>
      <p:ext uri="{BB962C8B-B14F-4D97-AF65-F5344CB8AC3E}">
        <p14:creationId xmlns:p14="http://schemas.microsoft.com/office/powerpoint/2010/main" val="537392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2</a:t>
            </a:fld>
            <a:endParaRPr lang="es-ES_tradnl" dirty="0"/>
          </a:p>
        </p:txBody>
      </p:sp>
    </p:spTree>
    <p:extLst>
      <p:ext uri="{BB962C8B-B14F-4D97-AF65-F5344CB8AC3E}">
        <p14:creationId xmlns:p14="http://schemas.microsoft.com/office/powerpoint/2010/main" val="669124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dirty="0"/>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3</a:t>
            </a:fld>
            <a:endParaRPr lang="es-ES_tradnl" dirty="0"/>
          </a:p>
        </p:txBody>
      </p:sp>
    </p:spTree>
    <p:extLst>
      <p:ext uri="{BB962C8B-B14F-4D97-AF65-F5344CB8AC3E}">
        <p14:creationId xmlns:p14="http://schemas.microsoft.com/office/powerpoint/2010/main" val="1349819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b="1" dirty="0"/>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4</a:t>
            </a:fld>
            <a:endParaRPr lang="es-ES_tradnl" dirty="0"/>
          </a:p>
        </p:txBody>
      </p:sp>
    </p:spTree>
    <p:extLst>
      <p:ext uri="{BB962C8B-B14F-4D97-AF65-F5344CB8AC3E}">
        <p14:creationId xmlns:p14="http://schemas.microsoft.com/office/powerpoint/2010/main" val="753980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5</a:t>
            </a:fld>
            <a:endParaRPr lang="es-ES_tradnl" dirty="0"/>
          </a:p>
        </p:txBody>
      </p:sp>
    </p:spTree>
    <p:extLst>
      <p:ext uri="{BB962C8B-B14F-4D97-AF65-F5344CB8AC3E}">
        <p14:creationId xmlns:p14="http://schemas.microsoft.com/office/powerpoint/2010/main" val="227986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000" b="1" dirty="0"/>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6</a:t>
            </a:fld>
            <a:endParaRPr lang="es-ES_tradnl" dirty="0"/>
          </a:p>
        </p:txBody>
      </p:sp>
    </p:spTree>
    <p:extLst>
      <p:ext uri="{BB962C8B-B14F-4D97-AF65-F5344CB8AC3E}">
        <p14:creationId xmlns:p14="http://schemas.microsoft.com/office/powerpoint/2010/main" val="1840153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p>
          <a:p>
            <a:endParaRPr lang="en-US" dirty="0"/>
          </a:p>
        </p:txBody>
      </p:sp>
      <p:sp>
        <p:nvSpPr>
          <p:cNvPr id="4" name="Slide Number Placeholder 3"/>
          <p:cNvSpPr>
            <a:spLocks noGrp="1"/>
          </p:cNvSpPr>
          <p:nvPr>
            <p:ph type="sldNum" sz="quarter" idx="10"/>
          </p:nvPr>
        </p:nvSpPr>
        <p:spPr/>
        <p:txBody>
          <a:bodyPr/>
          <a:lstStyle/>
          <a:p>
            <a:pPr defTabSz="933237" fontAlgn="base">
              <a:spcBef>
                <a:spcPct val="0"/>
              </a:spcBef>
              <a:spcAft>
                <a:spcPct val="0"/>
              </a:spcAft>
              <a:defRPr/>
            </a:pPr>
            <a:fld id="{DF79A9DA-C50D-4D5D-8673-F26EEFF3BDBE}" type="slidenum">
              <a:rPr lang="es-ES_tradnl">
                <a:solidFill>
                  <a:srgbClr val="000000"/>
                </a:solidFill>
                <a:latin typeface="Futura Book" pitchFamily="34" charset="0"/>
              </a:rPr>
              <a:pPr defTabSz="933237" fontAlgn="base">
                <a:spcBef>
                  <a:spcPct val="0"/>
                </a:spcBef>
                <a:spcAft>
                  <a:spcPct val="0"/>
                </a:spcAft>
                <a:defRPr/>
              </a:pPr>
              <a:t>7</a:t>
            </a:fld>
            <a:endParaRPr lang="es-ES_tradnl" dirty="0">
              <a:solidFill>
                <a:srgbClr val="000000"/>
              </a:solidFill>
              <a:latin typeface="Futura Book" pitchFamily="34" charset="0"/>
            </a:endParaRPr>
          </a:p>
        </p:txBody>
      </p:sp>
    </p:spTree>
    <p:extLst>
      <p:ext uri="{BB962C8B-B14F-4D97-AF65-F5344CB8AC3E}">
        <p14:creationId xmlns:p14="http://schemas.microsoft.com/office/powerpoint/2010/main" val="1088698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a:t>  </a:t>
            </a:r>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8</a:t>
            </a:fld>
            <a:endParaRPr lang="es-ES_tradnl" dirty="0"/>
          </a:p>
        </p:txBody>
      </p:sp>
    </p:spTree>
    <p:extLst>
      <p:ext uri="{BB962C8B-B14F-4D97-AF65-F5344CB8AC3E}">
        <p14:creationId xmlns:p14="http://schemas.microsoft.com/office/powerpoint/2010/main" val="5258145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00" b="1" dirty="0"/>
              <a:t>  </a:t>
            </a:r>
          </a:p>
        </p:txBody>
      </p:sp>
      <p:sp>
        <p:nvSpPr>
          <p:cNvPr id="4" name="Slide Number Placeholder 3"/>
          <p:cNvSpPr>
            <a:spLocks noGrp="1"/>
          </p:cNvSpPr>
          <p:nvPr>
            <p:ph type="sldNum" sz="quarter" idx="10"/>
          </p:nvPr>
        </p:nvSpPr>
        <p:spPr/>
        <p:txBody>
          <a:bodyPr/>
          <a:lstStyle/>
          <a:p>
            <a:pPr>
              <a:defRPr/>
            </a:pPr>
            <a:fld id="{DF79A9DA-C50D-4D5D-8673-F26EEFF3BDBE}" type="slidenum">
              <a:rPr lang="es-ES_tradnl" smtClean="0"/>
              <a:pPr>
                <a:defRPr/>
              </a:pPr>
              <a:t>9</a:t>
            </a:fld>
            <a:endParaRPr lang="es-ES_tradnl" dirty="0"/>
          </a:p>
        </p:txBody>
      </p:sp>
    </p:spTree>
    <p:extLst>
      <p:ext uri="{BB962C8B-B14F-4D97-AF65-F5344CB8AC3E}">
        <p14:creationId xmlns:p14="http://schemas.microsoft.com/office/powerpoint/2010/main" val="71421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575ED0-5E71-0040-B195-EFBDED370B6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83491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575ED0-5E71-0040-B195-EFBDED370B6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1659551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575ED0-5E71-0040-B195-EFBDED370B6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564419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esentation title slide">
    <p:spTree>
      <p:nvGrpSpPr>
        <p:cNvPr id="1" name=""/>
        <p:cNvGrpSpPr/>
        <p:nvPr/>
      </p:nvGrpSpPr>
      <p:grpSpPr>
        <a:xfrm>
          <a:off x="0" y="0"/>
          <a:ext cx="0" cy="0"/>
          <a:chOff x="0" y="0"/>
          <a:chExt cx="0" cy="0"/>
        </a:xfrm>
      </p:grpSpPr>
      <p:sp>
        <p:nvSpPr>
          <p:cNvPr id="11" name="Text Placeholder 10"/>
          <p:cNvSpPr>
            <a:spLocks noGrp="1"/>
          </p:cNvSpPr>
          <p:nvPr>
            <p:ph type="body" sz="quarter" idx="10" hasCustomPrompt="1"/>
          </p:nvPr>
        </p:nvSpPr>
        <p:spPr>
          <a:xfrm>
            <a:off x="1117600" y="1600200"/>
            <a:ext cx="9855200" cy="3276600"/>
          </a:xfrm>
        </p:spPr>
        <p:txBody>
          <a:bodyPr/>
          <a:lstStyle>
            <a:lvl1pPr>
              <a:buFontTx/>
              <a:buNone/>
              <a:defRPr sz="2800" b="1">
                <a:solidFill>
                  <a:schemeClr val="tx1">
                    <a:lumMod val="65000"/>
                    <a:lumOff val="35000"/>
                  </a:schemeClr>
                </a:solidFill>
                <a:latin typeface="Arial" pitchFamily="34" charset="0"/>
                <a:cs typeface="Arial" pitchFamily="34" charset="0"/>
              </a:defRPr>
            </a:lvl1pPr>
            <a:lvl2pPr>
              <a:buFontTx/>
              <a:buNone/>
              <a:defRPr sz="2400">
                <a:solidFill>
                  <a:schemeClr val="accent5">
                    <a:lumMod val="50000"/>
                  </a:schemeClr>
                </a:solidFill>
                <a:latin typeface="Arial" pitchFamily="34" charset="0"/>
                <a:cs typeface="Arial" pitchFamily="34" charset="0"/>
              </a:defRPr>
            </a:lvl2pPr>
          </a:lstStyle>
          <a:p>
            <a:pPr lvl="0"/>
            <a:r>
              <a:rPr lang="en-US" dirty="0" smtClean="0"/>
              <a:t>Presentation Title</a:t>
            </a:r>
          </a:p>
          <a:p>
            <a:pPr lvl="1"/>
            <a:r>
              <a:rPr lang="en-US" dirty="0" smtClean="0"/>
              <a:t>Title slide additional text</a:t>
            </a:r>
          </a:p>
        </p:txBody>
      </p:sp>
    </p:spTree>
    <p:extLst>
      <p:ext uri="{BB962C8B-B14F-4D97-AF65-F5344CB8AC3E}">
        <p14:creationId xmlns:p14="http://schemas.microsoft.com/office/powerpoint/2010/main" val="765788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Presentation title slide">
    <p:spTree>
      <p:nvGrpSpPr>
        <p:cNvPr id="1" name=""/>
        <p:cNvGrpSpPr/>
        <p:nvPr/>
      </p:nvGrpSpPr>
      <p:grpSpPr>
        <a:xfrm>
          <a:off x="0" y="0"/>
          <a:ext cx="0" cy="0"/>
          <a:chOff x="0" y="0"/>
          <a:chExt cx="0" cy="0"/>
        </a:xfrm>
      </p:grpSpPr>
      <p:sp>
        <p:nvSpPr>
          <p:cNvPr id="11" name="Text Placeholder 10"/>
          <p:cNvSpPr>
            <a:spLocks noGrp="1"/>
          </p:cNvSpPr>
          <p:nvPr>
            <p:ph type="body" sz="quarter" idx="10" hasCustomPrompt="1"/>
          </p:nvPr>
        </p:nvSpPr>
        <p:spPr>
          <a:xfrm>
            <a:off x="1117600" y="1600200"/>
            <a:ext cx="9855200" cy="3276600"/>
          </a:xfrm>
        </p:spPr>
        <p:txBody>
          <a:bodyPr/>
          <a:lstStyle>
            <a:lvl1pPr>
              <a:buFontTx/>
              <a:buNone/>
              <a:defRPr sz="2800" b="1">
                <a:solidFill>
                  <a:schemeClr val="tx1">
                    <a:lumMod val="65000"/>
                    <a:lumOff val="35000"/>
                  </a:schemeClr>
                </a:solidFill>
                <a:latin typeface="Arial" pitchFamily="34" charset="0"/>
                <a:cs typeface="Arial" pitchFamily="34" charset="0"/>
              </a:defRPr>
            </a:lvl1pPr>
            <a:lvl2pPr>
              <a:buFontTx/>
              <a:buNone/>
              <a:defRPr sz="2400">
                <a:solidFill>
                  <a:schemeClr val="accent5">
                    <a:lumMod val="50000"/>
                  </a:schemeClr>
                </a:solidFill>
                <a:latin typeface="Arial" pitchFamily="34" charset="0"/>
                <a:cs typeface="Arial" pitchFamily="34" charset="0"/>
              </a:defRPr>
            </a:lvl2pPr>
          </a:lstStyle>
          <a:p>
            <a:pPr lvl="0"/>
            <a:r>
              <a:rPr lang="en-US" dirty="0" smtClean="0"/>
              <a:t>Presentation Title</a:t>
            </a:r>
          </a:p>
          <a:p>
            <a:pPr lvl="1"/>
            <a:r>
              <a:rPr lang="en-US" dirty="0" smtClean="0"/>
              <a:t>Title slide additional text</a:t>
            </a:r>
          </a:p>
        </p:txBody>
      </p:sp>
    </p:spTree>
    <p:extLst>
      <p:ext uri="{BB962C8B-B14F-4D97-AF65-F5344CB8AC3E}">
        <p14:creationId xmlns:p14="http://schemas.microsoft.com/office/powerpoint/2010/main" val="1756995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575ED0-5E71-0040-B195-EFBDED370B6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949650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575ED0-5E71-0040-B195-EFBDED370B67}" type="datetimeFigureOut">
              <a:rPr lang="en-US" smtClean="0"/>
              <a:t>2/21/2017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671472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575ED0-5E71-0040-B195-EFBDED370B67}"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404851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575ED0-5E71-0040-B195-EFBDED370B67}" type="datetimeFigureOut">
              <a:rPr lang="en-US" smtClean="0"/>
              <a:t>2/21/2017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1113403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575ED0-5E71-0040-B195-EFBDED370B67}" type="datetimeFigureOut">
              <a:rPr lang="en-US" smtClean="0"/>
              <a:t>2/21/2017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1952969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575ED0-5E71-0040-B195-EFBDED370B67}" type="datetimeFigureOut">
              <a:rPr lang="en-US" smtClean="0"/>
              <a:t>2/21/2017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142037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575ED0-5E71-0040-B195-EFBDED370B67}"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834674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575ED0-5E71-0040-B195-EFBDED370B67}" type="datetimeFigureOut">
              <a:rPr lang="en-US" smtClean="0"/>
              <a:t>2/21/2017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766087-EAC5-A848-85A1-205B84431519}" type="slidenum">
              <a:rPr lang="en-US" smtClean="0"/>
              <a:t>‹#›</a:t>
            </a:fld>
            <a:endParaRPr lang="en-US"/>
          </a:p>
        </p:txBody>
      </p:sp>
    </p:spTree>
    <p:extLst>
      <p:ext uri="{BB962C8B-B14F-4D97-AF65-F5344CB8AC3E}">
        <p14:creationId xmlns:p14="http://schemas.microsoft.com/office/powerpoint/2010/main" val="1005929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575ED0-5E71-0040-B195-EFBDED370B67}" type="datetimeFigureOut">
              <a:rPr lang="en-US" smtClean="0"/>
              <a:t>2/21/2017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766087-EAC5-A848-85A1-205B84431519}" type="slidenum">
              <a:rPr lang="en-US" smtClean="0"/>
              <a:t>‹#›</a:t>
            </a:fld>
            <a:endParaRPr lang="en-US"/>
          </a:p>
        </p:txBody>
      </p:sp>
    </p:spTree>
    <p:extLst>
      <p:ext uri="{BB962C8B-B14F-4D97-AF65-F5344CB8AC3E}">
        <p14:creationId xmlns:p14="http://schemas.microsoft.com/office/powerpoint/2010/main" val="229658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2.xml"/><Relationship Id="rId6" Type="http://schemas.openxmlformats.org/officeDocument/2006/relationships/hyperlink" Target="https://www.whitehouse.gov/sites/default/files/omb/inforeg/revised_circular_a-119_as_of_1_22.pdf" TargetMode="External"/><Relationship Id="rId5" Type="http://schemas.openxmlformats.org/officeDocument/2006/relationships/hyperlink" Target="http://www.whitehouse.gov/sites/default/files/omb/inforeg/revisions-to-a-119-for-public-comments.pdf" TargetMode="External"/><Relationship Id="rId4" Type="http://schemas.openxmlformats.org/officeDocument/2006/relationships/hyperlink" Target="http://www.whitehouse.gov/omb/circulars_a119"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362200" y="1600200"/>
            <a:ext cx="7694240" cy="3773016"/>
          </a:xfrm>
        </p:spPr>
        <p:txBody>
          <a:bodyPr/>
          <a:lstStyle/>
          <a:p>
            <a:endParaRPr lang="en-US" dirty="0" smtClean="0"/>
          </a:p>
          <a:p>
            <a:endParaRPr lang="en-US" sz="1800" dirty="0"/>
          </a:p>
        </p:txBody>
      </p:sp>
      <p:sp>
        <p:nvSpPr>
          <p:cNvPr id="4" name="Title 1"/>
          <p:cNvSpPr txBox="1">
            <a:spLocks/>
          </p:cNvSpPr>
          <p:nvPr/>
        </p:nvSpPr>
        <p:spPr bwMode="auto">
          <a:xfrm>
            <a:off x="3863752" y="2492896"/>
            <a:ext cx="6120680" cy="2880320"/>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lnSpc>
                <a:spcPct val="120000"/>
              </a:lnSpc>
              <a:spcBef>
                <a:spcPct val="40000"/>
              </a:spcBef>
              <a:spcAft>
                <a:spcPct val="0"/>
              </a:spcAft>
              <a:defRPr lang="es-ES_tradnl" sz="2400">
                <a:solidFill>
                  <a:srgbClr val="0A7CB8"/>
                </a:solidFill>
                <a:latin typeface="+mj-lt"/>
                <a:ea typeface="+mj-ea"/>
                <a:cs typeface="+mj-cs"/>
              </a:defRPr>
            </a:lvl1pPr>
            <a:lvl2pPr algn="l" rtl="0" eaLnBrk="0" fontAlgn="base" hangingPunct="0">
              <a:spcBef>
                <a:spcPct val="0"/>
              </a:spcBef>
              <a:spcAft>
                <a:spcPct val="0"/>
              </a:spcAft>
              <a:defRPr sz="2400">
                <a:solidFill>
                  <a:schemeClr val="bg1"/>
                </a:solidFill>
                <a:latin typeface="Futura Book" pitchFamily="34" charset="0"/>
              </a:defRPr>
            </a:lvl2pPr>
            <a:lvl3pPr algn="l" rtl="0" eaLnBrk="0" fontAlgn="base" hangingPunct="0">
              <a:spcBef>
                <a:spcPct val="0"/>
              </a:spcBef>
              <a:spcAft>
                <a:spcPct val="0"/>
              </a:spcAft>
              <a:defRPr sz="2400">
                <a:solidFill>
                  <a:schemeClr val="bg1"/>
                </a:solidFill>
                <a:latin typeface="Futura Book" pitchFamily="34" charset="0"/>
              </a:defRPr>
            </a:lvl3pPr>
            <a:lvl4pPr algn="l" rtl="0" eaLnBrk="0" fontAlgn="base" hangingPunct="0">
              <a:spcBef>
                <a:spcPct val="0"/>
              </a:spcBef>
              <a:spcAft>
                <a:spcPct val="0"/>
              </a:spcAft>
              <a:defRPr sz="2400">
                <a:solidFill>
                  <a:schemeClr val="bg1"/>
                </a:solidFill>
                <a:latin typeface="Futura Book" pitchFamily="34" charset="0"/>
              </a:defRPr>
            </a:lvl4pPr>
            <a:lvl5pPr algn="l" rtl="0" eaLnBrk="0" fontAlgn="base" hangingPunct="0">
              <a:spcBef>
                <a:spcPct val="0"/>
              </a:spcBef>
              <a:spcAft>
                <a:spcPct val="0"/>
              </a:spcAft>
              <a:defRPr sz="2400">
                <a:solidFill>
                  <a:schemeClr val="bg1"/>
                </a:solidFill>
                <a:latin typeface="Futura Book" pitchFamily="34" charset="0"/>
              </a:defRPr>
            </a:lvl5pPr>
            <a:lvl6pPr marL="457200" algn="l" rtl="0" fontAlgn="base">
              <a:spcBef>
                <a:spcPct val="0"/>
              </a:spcBef>
              <a:spcAft>
                <a:spcPct val="0"/>
              </a:spcAft>
              <a:defRPr sz="2800">
                <a:solidFill>
                  <a:schemeClr val="bg1"/>
                </a:solidFill>
                <a:latin typeface="Futura Book" pitchFamily="34" charset="0"/>
              </a:defRPr>
            </a:lvl6pPr>
            <a:lvl7pPr marL="914400" algn="l" rtl="0" fontAlgn="base">
              <a:spcBef>
                <a:spcPct val="0"/>
              </a:spcBef>
              <a:spcAft>
                <a:spcPct val="0"/>
              </a:spcAft>
              <a:defRPr sz="2800">
                <a:solidFill>
                  <a:schemeClr val="bg1"/>
                </a:solidFill>
                <a:latin typeface="Futura Book" pitchFamily="34" charset="0"/>
              </a:defRPr>
            </a:lvl7pPr>
            <a:lvl8pPr marL="1371600" algn="l" rtl="0" fontAlgn="base">
              <a:spcBef>
                <a:spcPct val="0"/>
              </a:spcBef>
              <a:spcAft>
                <a:spcPct val="0"/>
              </a:spcAft>
              <a:defRPr sz="2800">
                <a:solidFill>
                  <a:schemeClr val="bg1"/>
                </a:solidFill>
                <a:latin typeface="Futura Book" pitchFamily="34" charset="0"/>
              </a:defRPr>
            </a:lvl8pPr>
            <a:lvl9pPr marL="1828800" algn="l" rtl="0" fontAlgn="base">
              <a:spcBef>
                <a:spcPct val="0"/>
              </a:spcBef>
              <a:spcAft>
                <a:spcPct val="0"/>
              </a:spcAft>
              <a:defRPr sz="2800">
                <a:solidFill>
                  <a:schemeClr val="bg1"/>
                </a:solidFill>
                <a:latin typeface="Futura Book" pitchFamily="34" charset="0"/>
              </a:defRPr>
            </a:lvl9pPr>
          </a:lstStyle>
          <a:p>
            <a:pPr>
              <a:defRPr/>
            </a:pPr>
            <a:r>
              <a:rPr lang="en-US" sz="3200" kern="0" dirty="0">
                <a:latin typeface="Futura Book"/>
              </a:rPr>
              <a:t> </a:t>
            </a:r>
            <a:r>
              <a:rPr lang="en-US" sz="2800" b="1" kern="0" dirty="0">
                <a:latin typeface="Futura Book"/>
              </a:rPr>
              <a:t>OMB Circular A-119:</a:t>
            </a:r>
          </a:p>
          <a:p>
            <a:pPr>
              <a:defRPr/>
            </a:pPr>
            <a:r>
              <a:rPr lang="en-US" sz="2800" i="1" kern="0" dirty="0">
                <a:latin typeface="Futura Book"/>
              </a:rPr>
              <a:t>Federal Participation in the Development and Use of Voluntary Consensus Standards and in Conformity Assessment Activities</a:t>
            </a:r>
          </a:p>
          <a:p>
            <a:pPr>
              <a:defRPr/>
            </a:pPr>
            <a:r>
              <a:rPr lang="en-US" sz="3200" kern="0" dirty="0">
                <a:latin typeface="Futura Book"/>
              </a:rPr>
              <a:t> </a:t>
            </a:r>
          </a:p>
        </p:txBody>
      </p:sp>
    </p:spTree>
    <p:extLst>
      <p:ext uri="{BB962C8B-B14F-4D97-AF65-F5344CB8AC3E}">
        <p14:creationId xmlns:p14="http://schemas.microsoft.com/office/powerpoint/2010/main" val="10553977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1919536" y="3429000"/>
            <a:ext cx="8064896" cy="3096344"/>
          </a:xfrm>
        </p:spPr>
        <p:txBody>
          <a:bodyPr>
            <a:normAutofit fontScale="25000" lnSpcReduction="20000"/>
          </a:bodyPr>
          <a:lstStyle/>
          <a:p>
            <a:pPr marL="0" lvl="1" indent="0" algn="ctr"/>
            <a:endParaRPr lang="en-US" sz="2600" i="1" dirty="0">
              <a:solidFill>
                <a:schemeClr val="tx1"/>
              </a:solidFill>
            </a:endParaRPr>
          </a:p>
          <a:p>
            <a:pPr marL="457200" lvl="1" indent="-457200">
              <a:lnSpc>
                <a:spcPct val="120000"/>
              </a:lnSpc>
              <a:buFont typeface="Arial" panose="020B0604020202020204" pitchFamily="34" charset="0"/>
              <a:buChar char="•"/>
            </a:pPr>
            <a:r>
              <a:rPr lang="en-US" sz="4900" dirty="0">
                <a:solidFill>
                  <a:schemeClr val="tx1"/>
                </a:solidFill>
              </a:rPr>
              <a:t>World Trade Organization (WTO) Technical Barriers to Trade (TBT) Agreement Article 2.4 is referenced.</a:t>
            </a:r>
          </a:p>
          <a:p>
            <a:pPr marL="0" lvl="1" indent="0"/>
            <a:endParaRPr lang="en-US" sz="4900" dirty="0">
              <a:solidFill>
                <a:schemeClr val="tx1"/>
              </a:solidFill>
            </a:endParaRPr>
          </a:p>
          <a:p>
            <a:pPr marL="457200" lvl="1" indent="-457200">
              <a:buFont typeface="Arial" panose="020B0604020202020204" pitchFamily="34" charset="0"/>
              <a:buChar char="•"/>
            </a:pPr>
            <a:r>
              <a:rPr lang="en-US" sz="4900" dirty="0">
                <a:solidFill>
                  <a:schemeClr val="tx1"/>
                </a:solidFill>
              </a:rPr>
              <a:t>WTO Agreement on Government Procurement  Article X.2 is referenced</a:t>
            </a:r>
          </a:p>
          <a:p>
            <a:pPr marL="0" lvl="1" indent="0" algn="ctr"/>
            <a:endParaRPr lang="en-US" sz="4900" i="1" dirty="0">
              <a:solidFill>
                <a:schemeClr val="tx1"/>
              </a:solidFill>
            </a:endParaRPr>
          </a:p>
          <a:p>
            <a:pPr marL="457200" lvl="1" indent="-457200">
              <a:lnSpc>
                <a:spcPct val="120000"/>
              </a:lnSpc>
              <a:buFont typeface="Arial" panose="020B0604020202020204" pitchFamily="34" charset="0"/>
              <a:buChar char="•"/>
            </a:pPr>
            <a:r>
              <a:rPr lang="en-US" sz="4900" dirty="0">
                <a:solidFill>
                  <a:schemeClr val="tx1"/>
                </a:solidFill>
              </a:rPr>
              <a:t>New </a:t>
            </a:r>
            <a:r>
              <a:rPr lang="en-US" sz="4900" dirty="0">
                <a:solidFill>
                  <a:srgbClr val="FF0000"/>
                </a:solidFill>
              </a:rPr>
              <a:t>Annex A</a:t>
            </a:r>
            <a:r>
              <a:rPr lang="en-US" sz="4900" dirty="0">
                <a:solidFill>
                  <a:schemeClr val="tx1"/>
                </a:solidFill>
              </a:rPr>
              <a:t>:  WTO TBT </a:t>
            </a:r>
            <a:r>
              <a:rPr lang="en-US" sz="4900" i="1" dirty="0">
                <a:solidFill>
                  <a:schemeClr val="tx1"/>
                </a:solidFill>
              </a:rPr>
              <a:t>Decision of the Committee on Principles for Development of International Standards</a:t>
            </a:r>
            <a:r>
              <a:rPr lang="en-US" sz="4900" dirty="0">
                <a:solidFill>
                  <a:schemeClr val="tx1"/>
                </a:solidFill>
              </a:rPr>
              <a:t>  </a:t>
            </a:r>
          </a:p>
          <a:p>
            <a:pPr marL="0" lvl="1" indent="0" algn="ctr"/>
            <a:endParaRPr lang="en-US" sz="4900" dirty="0">
              <a:solidFill>
                <a:schemeClr val="tx1"/>
              </a:solidFill>
            </a:endParaRPr>
          </a:p>
          <a:p>
            <a:pPr marL="457200" lvl="1" indent="-457200">
              <a:lnSpc>
                <a:spcPct val="120000"/>
              </a:lnSpc>
              <a:buFont typeface="Arial" panose="020B0604020202020204" pitchFamily="34" charset="0"/>
              <a:buChar char="•"/>
            </a:pPr>
            <a:r>
              <a:rPr lang="en-US" sz="4900" dirty="0">
                <a:solidFill>
                  <a:schemeClr val="tx1"/>
                </a:solidFill>
              </a:rPr>
              <a:t>Agencies should consult with </a:t>
            </a:r>
            <a:r>
              <a:rPr lang="en-US" sz="4900" dirty="0" err="1">
                <a:solidFill>
                  <a:schemeClr val="tx1"/>
                </a:solidFill>
              </a:rPr>
              <a:t>USTR</a:t>
            </a:r>
            <a:r>
              <a:rPr lang="en-US" sz="4900" dirty="0">
                <a:solidFill>
                  <a:schemeClr val="tx1"/>
                </a:solidFill>
              </a:rPr>
              <a:t> when evaluating if a voluntary standard developed by a particular standards body is “International.” </a:t>
            </a:r>
            <a:endParaRPr lang="en-US" sz="4900" i="1" dirty="0">
              <a:solidFill>
                <a:schemeClr val="tx1"/>
              </a:solidFill>
            </a:endParaRPr>
          </a:p>
          <a:p>
            <a:pPr marL="0" lvl="1" indent="0"/>
            <a:endParaRPr lang="en-US" sz="3800" dirty="0">
              <a:solidFill>
                <a:schemeClr val="tx1"/>
              </a:solidFill>
            </a:endParaRPr>
          </a:p>
          <a:p>
            <a:pPr marL="0" lvl="1" indent="0"/>
            <a:r>
              <a:rPr lang="en-US" sz="3800" dirty="0">
                <a:solidFill>
                  <a:schemeClr val="tx1"/>
                </a:solidFill>
              </a:rPr>
              <a:t> </a:t>
            </a:r>
          </a:p>
          <a:p>
            <a:pPr marL="457200" lvl="1" indent="-457200">
              <a:buFont typeface="Arial" panose="020B0604020202020204" pitchFamily="34" charset="0"/>
              <a:buChar char="•"/>
            </a:pPr>
            <a:endParaRPr lang="en-US" dirty="0">
              <a:solidFill>
                <a:schemeClr val="tx1"/>
              </a:solidFill>
              <a:latin typeface="+mn-lt"/>
            </a:endParaRPr>
          </a:p>
        </p:txBody>
      </p:sp>
      <p:sp>
        <p:nvSpPr>
          <p:cNvPr id="2" name="Title 1"/>
          <p:cNvSpPr>
            <a:spLocks noGrp="1"/>
          </p:cNvSpPr>
          <p:nvPr>
            <p:ph type="title" idx="4294967295"/>
          </p:nvPr>
        </p:nvSpPr>
        <p:spPr>
          <a:xfrm>
            <a:off x="1524001" y="836613"/>
            <a:ext cx="8532813" cy="792162"/>
          </a:xfrm>
        </p:spPr>
        <p:txBody>
          <a:bodyPr>
            <a:normAutofit/>
          </a:bodyPr>
          <a:lstStyle/>
          <a:p>
            <a:pPr algn="ctr"/>
            <a:r>
              <a:rPr lang="en-US" sz="2800" dirty="0">
                <a:latin typeface="Futura Book"/>
              </a:rPr>
              <a:t>Use of International Standards</a:t>
            </a:r>
          </a:p>
        </p:txBody>
      </p:sp>
      <p:sp>
        <p:nvSpPr>
          <p:cNvPr id="4" name="Rounded Rectangle 3"/>
          <p:cNvSpPr/>
          <p:nvPr/>
        </p:nvSpPr>
        <p:spPr>
          <a:xfrm>
            <a:off x="2279576" y="1780456"/>
            <a:ext cx="7488832"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latin typeface="+mj-lt"/>
              </a:rPr>
              <a:t>“…</a:t>
            </a:r>
            <a:r>
              <a:rPr lang="en-US" i="1" dirty="0">
                <a:latin typeface="Arial" panose="020B0604020202020204" pitchFamily="34" charset="0"/>
                <a:cs typeface="Arial" panose="020B0604020202020204" pitchFamily="34" charset="0"/>
              </a:rPr>
              <a:t>the United States is obligated under the TBT Agreement to use relevant international standards, except where such standards would be an ineffective or inappropriate means to fulfill the legitimate objective pursued</a:t>
            </a:r>
            <a:r>
              <a:rPr lang="en-US" i="1" dirty="0">
                <a:latin typeface="+mj-lt"/>
              </a:rPr>
              <a:t>.</a:t>
            </a:r>
            <a:r>
              <a:rPr lang="en-US" dirty="0">
                <a:latin typeface="+mj-lt"/>
              </a:rPr>
              <a:t>”</a:t>
            </a:r>
          </a:p>
        </p:txBody>
      </p:sp>
    </p:spTree>
    <p:custDataLst>
      <p:tags r:id="rId1"/>
    </p:custDataLst>
    <p:extLst>
      <p:ext uri="{BB962C8B-B14F-4D97-AF65-F5344CB8AC3E}">
        <p14:creationId xmlns:p14="http://schemas.microsoft.com/office/powerpoint/2010/main" val="1016987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2135560" y="2060848"/>
            <a:ext cx="7920880" cy="1368152"/>
          </a:xfrm>
        </p:spPr>
        <p:txBody>
          <a:bodyPr>
            <a:noAutofit/>
          </a:bodyPr>
          <a:lstStyle/>
          <a:p>
            <a:pPr marL="857250" lvl="2" indent="-457200">
              <a:lnSpc>
                <a:spcPct val="100000"/>
              </a:lnSpc>
            </a:pPr>
            <a:r>
              <a:rPr lang="en-US" sz="1800" dirty="0">
                <a:latin typeface="Arial" panose="020B0604020202020204" pitchFamily="34" charset="0"/>
                <a:cs typeface="Arial" panose="020B0604020202020204" pitchFamily="34" charset="0"/>
              </a:rPr>
              <a:t>Revisions direct federal agencies to consult with USTR and the State Department on how to comply with international trade (e.g., WTO Agreement) and other international obligations relating to </a:t>
            </a:r>
            <a:r>
              <a:rPr lang="en-US" sz="1800" u="sng" dirty="0">
                <a:latin typeface="Arial" panose="020B0604020202020204" pitchFamily="34" charset="0"/>
                <a:cs typeface="Arial" panose="020B0604020202020204" pitchFamily="34" charset="0"/>
              </a:rPr>
              <a:t>standards</a:t>
            </a:r>
            <a:r>
              <a:rPr lang="en-US" sz="1800" dirty="0">
                <a:latin typeface="Arial" panose="020B0604020202020204" pitchFamily="34" charset="0"/>
                <a:cs typeface="Arial" panose="020B0604020202020204" pitchFamily="34" charset="0"/>
              </a:rPr>
              <a:t> and </a:t>
            </a:r>
            <a:r>
              <a:rPr lang="en-US" sz="1800" u="sng" dirty="0">
                <a:latin typeface="Arial" panose="020B0604020202020204" pitchFamily="34" charset="0"/>
                <a:cs typeface="Arial" panose="020B0604020202020204" pitchFamily="34" charset="0"/>
              </a:rPr>
              <a:t>conformity assessment</a:t>
            </a:r>
            <a:r>
              <a:rPr lang="en-US" sz="1800" dirty="0">
                <a:latin typeface="Arial" panose="020B0604020202020204" pitchFamily="34" charset="0"/>
                <a:cs typeface="Arial" panose="020B0604020202020204" pitchFamily="34" charset="0"/>
              </a:rPr>
              <a:t>: </a:t>
            </a:r>
          </a:p>
          <a:p>
            <a:pPr marL="0" lvl="1" indent="0"/>
            <a:endParaRPr lang="en-US" dirty="0">
              <a:solidFill>
                <a:schemeClr val="tx1"/>
              </a:solidFill>
            </a:endParaRPr>
          </a:p>
          <a:p>
            <a:pPr marL="0" lvl="1" indent="0"/>
            <a:r>
              <a:rPr lang="en-US" sz="1800" dirty="0">
                <a:solidFill>
                  <a:schemeClr val="tx1"/>
                </a:solidFill>
              </a:rPr>
              <a:t> </a:t>
            </a:r>
          </a:p>
          <a:p>
            <a:pPr marL="457200" lvl="1" indent="-457200">
              <a:buFont typeface="Arial" panose="020B0604020202020204" pitchFamily="34" charset="0"/>
              <a:buChar char="•"/>
            </a:pPr>
            <a:endParaRPr lang="en-US" sz="1800" dirty="0">
              <a:solidFill>
                <a:schemeClr val="tx1"/>
              </a:solidFill>
            </a:endParaRPr>
          </a:p>
        </p:txBody>
      </p:sp>
      <p:sp>
        <p:nvSpPr>
          <p:cNvPr id="2" name="Title 1"/>
          <p:cNvSpPr>
            <a:spLocks noGrp="1"/>
          </p:cNvSpPr>
          <p:nvPr>
            <p:ph type="title" idx="4294967295"/>
          </p:nvPr>
        </p:nvSpPr>
        <p:spPr>
          <a:xfrm>
            <a:off x="1524001" y="836613"/>
            <a:ext cx="8532813" cy="792162"/>
          </a:xfrm>
        </p:spPr>
        <p:txBody>
          <a:bodyPr>
            <a:noAutofit/>
          </a:bodyPr>
          <a:lstStyle/>
          <a:p>
            <a:pPr algn="ctr"/>
            <a:r>
              <a:rPr lang="en-US" sz="2800" dirty="0">
                <a:latin typeface="Futura Book"/>
              </a:rPr>
              <a:t>Complying with International Obligations</a:t>
            </a:r>
          </a:p>
        </p:txBody>
      </p:sp>
      <p:sp>
        <p:nvSpPr>
          <p:cNvPr id="4" name="Rounded Rectangle 3"/>
          <p:cNvSpPr/>
          <p:nvPr/>
        </p:nvSpPr>
        <p:spPr>
          <a:xfrm>
            <a:off x="2585365" y="3861073"/>
            <a:ext cx="7488832"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solidFill>
                  <a:schemeClr val="bg1"/>
                </a:solidFill>
                <a:latin typeface="Arial" panose="020B0604020202020204" pitchFamily="34" charset="0"/>
                <a:cs typeface="Arial" panose="020B0604020202020204" pitchFamily="34" charset="0"/>
              </a:rPr>
              <a:t>“… consult with </a:t>
            </a:r>
            <a:r>
              <a:rPr lang="en-US" i="1" dirty="0" err="1">
                <a:solidFill>
                  <a:schemeClr val="bg1"/>
                </a:solidFill>
                <a:latin typeface="Arial" panose="020B0604020202020204" pitchFamily="34" charset="0"/>
                <a:cs typeface="Arial" panose="020B0604020202020204" pitchFamily="34" charset="0"/>
              </a:rPr>
              <a:t>USTR</a:t>
            </a:r>
            <a:r>
              <a:rPr lang="en-US" i="1" dirty="0">
                <a:solidFill>
                  <a:schemeClr val="bg1"/>
                </a:solidFill>
                <a:latin typeface="Arial" panose="020B0604020202020204" pitchFamily="34" charset="0"/>
                <a:cs typeface="Arial" panose="020B0604020202020204" pitchFamily="34" charset="0"/>
              </a:rPr>
              <a:t> on how to comply with international trade   obligations relating to standards, technical regulations and conformity assessment... </a:t>
            </a:r>
          </a:p>
          <a:p>
            <a:pPr algn="ctr"/>
            <a:endParaRPr lang="en-US" i="1" dirty="0">
              <a:solidFill>
                <a:schemeClr val="bg1"/>
              </a:solidFill>
              <a:latin typeface="Arial" panose="020B0604020202020204" pitchFamily="34" charset="0"/>
              <a:cs typeface="Arial" panose="020B0604020202020204" pitchFamily="34" charset="0"/>
            </a:endParaRPr>
          </a:p>
          <a:p>
            <a:pPr algn="ctr"/>
            <a:r>
              <a:rPr lang="en-US" i="1" dirty="0">
                <a:solidFill>
                  <a:schemeClr val="bg1"/>
                </a:solidFill>
                <a:latin typeface="Arial" panose="020B0604020202020204" pitchFamily="34" charset="0"/>
                <a:cs typeface="Arial" panose="020B0604020202020204" pitchFamily="34" charset="0"/>
              </a:rPr>
              <a:t>“…consult with the State Department, to the extent international obligations other than trade obligations may be implicated.</a:t>
            </a:r>
            <a:r>
              <a:rPr lang="en-US" dirty="0">
                <a:solidFill>
                  <a:schemeClr val="bg1"/>
                </a:solidFill>
                <a:latin typeface="Arial" panose="020B0604020202020204" pitchFamily="34" charset="0"/>
                <a:cs typeface="Arial" panose="020B0604020202020204" pitchFamily="34" charset="0"/>
              </a:rPr>
              <a:t>”</a:t>
            </a:r>
          </a:p>
        </p:txBody>
      </p:sp>
    </p:spTree>
    <p:custDataLst>
      <p:tags r:id="rId1"/>
    </p:custDataLst>
    <p:extLst>
      <p:ext uri="{BB962C8B-B14F-4D97-AF65-F5344CB8AC3E}">
        <p14:creationId xmlns:p14="http://schemas.microsoft.com/office/powerpoint/2010/main" val="1123747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1919536" y="1916832"/>
            <a:ext cx="7560840" cy="4464496"/>
          </a:xfrm>
        </p:spPr>
        <p:txBody>
          <a:bodyPr>
            <a:noAutofit/>
          </a:bodyPr>
          <a:lstStyle/>
          <a:p>
            <a:pPr marL="857250" lvl="2" indent="-457200"/>
            <a:r>
              <a:rPr lang="en-US" sz="1800" dirty="0">
                <a:latin typeface="Arial" panose="020B0604020202020204" pitchFamily="34" charset="0"/>
                <a:cs typeface="Arial" panose="020B0604020202020204" pitchFamily="34" charset="0"/>
              </a:rPr>
              <a:t>Agencies should update standards on a timely basis using retrospective review mechanisms -  </a:t>
            </a:r>
            <a:r>
              <a:rPr lang="en-US" sz="1800" i="1" dirty="0">
                <a:latin typeface="Arial" panose="020B0604020202020204" pitchFamily="34" charset="0"/>
                <a:cs typeface="Arial" panose="020B0604020202020204" pitchFamily="34" charset="0"/>
              </a:rPr>
              <a:t>EO 13563, Improving Regulation and Regulatory Review and EO 13610, Identifying and Reducing Regulatory Burdens</a:t>
            </a:r>
          </a:p>
          <a:p>
            <a:pPr marL="857250" lvl="2" indent="-457200"/>
            <a:endParaRPr lang="en-US" sz="1800" dirty="0">
              <a:latin typeface="Arial" panose="020B0604020202020204" pitchFamily="34" charset="0"/>
              <a:cs typeface="Arial" panose="020B0604020202020204" pitchFamily="34" charset="0"/>
            </a:endParaRPr>
          </a:p>
          <a:p>
            <a:pPr marL="857250" lvl="2" indent="-457200"/>
            <a:r>
              <a:rPr lang="en-US" sz="1800" dirty="0">
                <a:latin typeface="Arial" panose="020B0604020202020204" pitchFamily="34" charset="0"/>
                <a:cs typeface="Arial" panose="020B0604020202020204" pitchFamily="34" charset="0"/>
              </a:rPr>
              <a:t>Agencies should undertake a standards specific review of standards incorporated by reference </a:t>
            </a:r>
            <a:r>
              <a:rPr lang="en-US" sz="1800" dirty="0">
                <a:solidFill>
                  <a:srgbClr val="FF0000"/>
                </a:solidFill>
                <a:latin typeface="Arial" panose="020B0604020202020204" pitchFamily="34" charset="0"/>
                <a:cs typeface="Arial" panose="020B0604020202020204" pitchFamily="34" charset="0"/>
              </a:rPr>
              <a:t>every 3 to 5 years </a:t>
            </a:r>
            <a:r>
              <a:rPr lang="en-US" sz="1800" dirty="0">
                <a:latin typeface="Arial" panose="020B0604020202020204" pitchFamily="34" charset="0"/>
                <a:cs typeface="Arial" panose="020B0604020202020204" pitchFamily="34" charset="0"/>
              </a:rPr>
              <a:t>or sooner for matters of health, safety, the need to keep up with technological changes or other compelling reasons.</a:t>
            </a:r>
          </a:p>
          <a:p>
            <a:pPr marL="857250" lvl="2" indent="-457200"/>
            <a:endParaRPr lang="en-US" sz="1800" dirty="0">
              <a:latin typeface="Arial" panose="020B0604020202020204" pitchFamily="34" charset="0"/>
              <a:cs typeface="Arial" panose="020B0604020202020204" pitchFamily="34" charset="0"/>
            </a:endParaRPr>
          </a:p>
          <a:p>
            <a:pPr marL="857250" lvl="2" indent="-457200"/>
            <a:r>
              <a:rPr lang="en-US" sz="1800" dirty="0">
                <a:latin typeface="Arial" panose="020B0604020202020204" pitchFamily="34" charset="0"/>
                <a:cs typeface="Arial" panose="020B0604020202020204" pitchFamily="34" charset="0"/>
              </a:rPr>
              <a:t>Agencies should consult with stakeholders during the process of considering an update through an Advance Notice of Proposed Rulemaking or Request For Information prior to issuance of a Notice of Proposed Rulemaking to help identify concerns early. </a:t>
            </a:r>
          </a:p>
          <a:p>
            <a:pPr marL="0" lvl="1" indent="0"/>
            <a:r>
              <a:rPr lang="en-US" sz="1800" dirty="0">
                <a:solidFill>
                  <a:schemeClr val="tx1"/>
                </a:solidFill>
              </a:rPr>
              <a:t> </a:t>
            </a:r>
          </a:p>
          <a:p>
            <a:pPr marL="457200" lvl="1" indent="-457200">
              <a:buFont typeface="Arial" panose="020B0604020202020204" pitchFamily="34" charset="0"/>
              <a:buChar char="•"/>
            </a:pPr>
            <a:endParaRPr lang="en-US" sz="1800" dirty="0">
              <a:solidFill>
                <a:schemeClr val="tx1"/>
              </a:solidFill>
            </a:endParaRPr>
          </a:p>
        </p:txBody>
      </p:sp>
      <p:sp>
        <p:nvSpPr>
          <p:cNvPr id="2" name="Title 1"/>
          <p:cNvSpPr>
            <a:spLocks noGrp="1"/>
          </p:cNvSpPr>
          <p:nvPr>
            <p:ph type="title" idx="4294967295"/>
          </p:nvPr>
        </p:nvSpPr>
        <p:spPr>
          <a:xfrm>
            <a:off x="1524001" y="549275"/>
            <a:ext cx="8532813" cy="935038"/>
          </a:xfrm>
        </p:spPr>
        <p:txBody>
          <a:bodyPr>
            <a:noAutofit/>
          </a:bodyPr>
          <a:lstStyle/>
          <a:p>
            <a:pPr lvl="1" algn="ctr" rtl="0">
              <a:spcBef>
                <a:spcPct val="0"/>
              </a:spcBef>
            </a:pPr>
            <a:r>
              <a:rPr lang="en-US" sz="2800" dirty="0">
                <a:solidFill>
                  <a:schemeClr val="tx1"/>
                </a:solidFill>
                <a:latin typeface="Arial" panose="020B0604020202020204" pitchFamily="34" charset="0"/>
                <a:cs typeface="Arial" panose="020B0604020202020204" pitchFamily="34" charset="0"/>
              </a:rPr>
              <a:t>Timely Updating of Standards</a:t>
            </a:r>
            <a:br>
              <a:rPr lang="en-US" sz="2800" dirty="0">
                <a:solidFill>
                  <a:schemeClr val="tx1"/>
                </a:solidFill>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0255434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1886996" y="1484784"/>
            <a:ext cx="8323804" cy="4946114"/>
          </a:xfrm>
        </p:spPr>
        <p:txBody>
          <a:bodyPr>
            <a:normAutofit/>
          </a:bodyPr>
          <a:lstStyle/>
          <a:p>
            <a:pPr marL="457200" lvl="1" indent="-457200">
              <a:buFont typeface="Arial" panose="020B0604020202020204" pitchFamily="34" charset="0"/>
              <a:buChar char="•"/>
            </a:pPr>
            <a:r>
              <a:rPr lang="en-US" sz="1700" dirty="0">
                <a:solidFill>
                  <a:schemeClr val="tx1"/>
                </a:solidFill>
              </a:rPr>
              <a:t>Reaffirms that federal agencies must respect the copyright of standards developers. </a:t>
            </a:r>
          </a:p>
          <a:p>
            <a:pPr marL="0" lvl="1" indent="0"/>
            <a:endParaRPr lang="en-US" sz="1700" dirty="0">
              <a:solidFill>
                <a:schemeClr val="tx1"/>
              </a:solidFill>
            </a:endParaRPr>
          </a:p>
          <a:p>
            <a:pPr marL="457200" lvl="1" indent="-457200">
              <a:buFont typeface="Arial" panose="020B0604020202020204" pitchFamily="34" charset="0"/>
              <a:buChar char="•"/>
            </a:pPr>
            <a:r>
              <a:rPr lang="en-US" sz="1700" dirty="0">
                <a:solidFill>
                  <a:schemeClr val="tx1"/>
                </a:solidFill>
              </a:rPr>
              <a:t>References Office of the Federal Register Rule on Incorporation by Reference. </a:t>
            </a:r>
          </a:p>
          <a:p>
            <a:pPr marL="0" lvl="1" indent="0"/>
            <a:endParaRPr lang="en-US" sz="1700" dirty="0">
              <a:solidFill>
                <a:schemeClr val="tx1"/>
              </a:solidFill>
            </a:endParaRPr>
          </a:p>
          <a:p>
            <a:pPr marL="457200" lvl="1" indent="-457200">
              <a:buFont typeface="Arial" panose="020B0604020202020204" pitchFamily="34" charset="0"/>
              <a:buChar char="•"/>
            </a:pPr>
            <a:r>
              <a:rPr lang="en-US" sz="1700" dirty="0">
                <a:solidFill>
                  <a:schemeClr val="tx1"/>
                </a:solidFill>
              </a:rPr>
              <a:t>The proposed revised Circular provides </a:t>
            </a:r>
            <a:r>
              <a:rPr lang="en-US" sz="1700" dirty="0">
                <a:solidFill>
                  <a:srgbClr val="FF0000"/>
                </a:solidFill>
              </a:rPr>
              <a:t>criteria</a:t>
            </a:r>
            <a:r>
              <a:rPr lang="en-US" sz="1700" dirty="0">
                <a:solidFill>
                  <a:schemeClr val="tx1"/>
                </a:solidFill>
              </a:rPr>
              <a:t> for agencies to consider when examining if a standard meets agency needs and should be adopted, including whether the standard is “</a:t>
            </a:r>
            <a:r>
              <a:rPr lang="en-US" sz="1700" dirty="0">
                <a:solidFill>
                  <a:srgbClr val="FF0000"/>
                </a:solidFill>
              </a:rPr>
              <a:t>reasonably available</a:t>
            </a:r>
            <a:r>
              <a:rPr lang="en-US" sz="1700" dirty="0">
                <a:solidFill>
                  <a:schemeClr val="tx1"/>
                </a:solidFill>
              </a:rPr>
              <a:t>.” </a:t>
            </a:r>
          </a:p>
          <a:p>
            <a:pPr marL="0" lvl="1" indent="0"/>
            <a:endParaRPr lang="en-US" sz="1700" dirty="0">
              <a:solidFill>
                <a:schemeClr val="tx1"/>
              </a:solidFill>
            </a:endParaRPr>
          </a:p>
          <a:p>
            <a:pPr marL="457200" lvl="1" indent="-457200">
              <a:buFont typeface="Arial" panose="020B0604020202020204" pitchFamily="34" charset="0"/>
              <a:buChar char="•"/>
            </a:pPr>
            <a:r>
              <a:rPr lang="en-US" sz="1700" dirty="0">
                <a:solidFill>
                  <a:schemeClr val="tx1"/>
                </a:solidFill>
              </a:rPr>
              <a:t>Where accessibility of standards content is concerned…</a:t>
            </a:r>
          </a:p>
          <a:p>
            <a:pPr marL="0" lvl="1" indent="0"/>
            <a:endParaRPr lang="en-US" sz="1800" dirty="0">
              <a:solidFill>
                <a:schemeClr val="tx1"/>
              </a:solidFill>
              <a:latin typeface="+mn-lt"/>
            </a:endParaRPr>
          </a:p>
        </p:txBody>
      </p:sp>
      <p:sp>
        <p:nvSpPr>
          <p:cNvPr id="2" name="Title 1"/>
          <p:cNvSpPr>
            <a:spLocks noGrp="1"/>
          </p:cNvSpPr>
          <p:nvPr>
            <p:ph type="title" idx="4294967295"/>
          </p:nvPr>
        </p:nvSpPr>
        <p:spPr>
          <a:xfrm>
            <a:off x="1882776" y="549275"/>
            <a:ext cx="8785225" cy="719138"/>
          </a:xfrm>
        </p:spPr>
        <p:txBody>
          <a:bodyPr>
            <a:noAutofit/>
          </a:bodyPr>
          <a:lstStyle/>
          <a:p>
            <a:pPr algn="ctr"/>
            <a:r>
              <a:rPr lang="en-US" sz="2800" i="1" dirty="0">
                <a:latin typeface="Futura Book"/>
              </a:rPr>
              <a:t>Reasonable Availability </a:t>
            </a:r>
            <a:r>
              <a:rPr lang="en-US" sz="2800" dirty="0">
                <a:latin typeface="Futura Book"/>
              </a:rPr>
              <a:t>of the Standard</a:t>
            </a:r>
            <a:r>
              <a:rPr lang="en-US" sz="2800" dirty="0"/>
              <a:t/>
            </a:r>
            <a:br>
              <a:rPr lang="en-US" sz="2800" dirty="0"/>
            </a:br>
            <a:endParaRPr lang="en-US" sz="2800" dirty="0"/>
          </a:p>
        </p:txBody>
      </p:sp>
      <p:sp>
        <p:nvSpPr>
          <p:cNvPr id="5" name="Content Placeholder 4"/>
          <p:cNvSpPr txBox="1">
            <a:spLocks/>
          </p:cNvSpPr>
          <p:nvPr/>
        </p:nvSpPr>
        <p:spPr>
          <a:xfrm>
            <a:off x="2207568" y="4221088"/>
            <a:ext cx="7819748" cy="1656184"/>
          </a:xfrm>
          <a:prstGeom prst="roundRect">
            <a:avLst>
              <a:gd name="adj" fmla="val 240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None/>
            </a:pPr>
            <a:r>
              <a:rPr lang="en-US" sz="1700" i="1" dirty="0">
                <a:solidFill>
                  <a:schemeClr val="bg1"/>
                </a:solidFill>
                <a:latin typeface="+mj-lt"/>
              </a:rPr>
              <a:t>“…</a:t>
            </a:r>
            <a:r>
              <a:rPr lang="en-US" sz="1700" i="1" dirty="0">
                <a:solidFill>
                  <a:schemeClr val="bg1"/>
                </a:solidFill>
                <a:latin typeface="Arial" panose="020B0604020202020204" pitchFamily="34" charset="0"/>
                <a:cs typeface="Arial" panose="020B0604020202020204" pitchFamily="34" charset="0"/>
              </a:rPr>
              <a:t>the agency should work with the relevant standards developer to promote the availability of the materials, consistent with applicable law, such as through the use of technological solutions, low-cost-publication, or other appropriate means, while respecting the copyright owner’s interest in protecting its intellectual property</a:t>
            </a:r>
            <a:r>
              <a:rPr lang="en-US" sz="1700" i="1" dirty="0">
                <a:solidFill>
                  <a:schemeClr val="bg1"/>
                </a:solidFill>
                <a:latin typeface="+mj-lt"/>
              </a:rPr>
              <a:t>.”</a:t>
            </a:r>
            <a:endParaRPr lang="en-US" sz="1700" dirty="0">
              <a:solidFill>
                <a:schemeClr val="bg1"/>
              </a:solidFill>
              <a:latin typeface="+mj-lt"/>
            </a:endParaRPr>
          </a:p>
        </p:txBody>
      </p:sp>
    </p:spTree>
    <p:custDataLst>
      <p:tags r:id="rId1"/>
    </p:custDataLst>
    <p:extLst>
      <p:ext uri="{BB962C8B-B14F-4D97-AF65-F5344CB8AC3E}">
        <p14:creationId xmlns:p14="http://schemas.microsoft.com/office/powerpoint/2010/main" val="767558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2002695" y="1564658"/>
            <a:ext cx="8064896" cy="4248472"/>
          </a:xfrm>
        </p:spPr>
        <p:txBody>
          <a:bodyPr>
            <a:noAutofit/>
          </a:bodyPr>
          <a:lstStyle/>
          <a:p>
            <a:pPr marL="0" lvl="1" indent="0"/>
            <a:r>
              <a:rPr lang="en-US" sz="1600" dirty="0">
                <a:solidFill>
                  <a:schemeClr val="tx1"/>
                </a:solidFill>
              </a:rPr>
              <a:t>A-119 has been revised to reflect changes in policies and practices since last updated in 1998. </a:t>
            </a:r>
          </a:p>
          <a:p>
            <a:pPr marL="0" lvl="1" indent="0"/>
            <a:endParaRPr lang="en-US" sz="1600" dirty="0">
              <a:solidFill>
                <a:schemeClr val="tx1"/>
              </a:solidFill>
            </a:endParaRPr>
          </a:p>
          <a:p>
            <a:pPr marL="0" lvl="1" indent="0"/>
            <a:r>
              <a:rPr lang="en-US" sz="1600" dirty="0">
                <a:solidFill>
                  <a:schemeClr val="tx1"/>
                </a:solidFill>
              </a:rPr>
              <a:t>Detailed guidance on: </a:t>
            </a:r>
          </a:p>
          <a:p>
            <a:pPr marL="685800" lvl="2" indent="-285750"/>
            <a:r>
              <a:rPr lang="en-US" sz="1600" i="1" dirty="0">
                <a:latin typeface="Arial" panose="020B0604020202020204" pitchFamily="34" charset="0"/>
                <a:cs typeface="Arial" panose="020B0604020202020204" pitchFamily="34" charset="0"/>
              </a:rPr>
              <a:t>   Choosing and using voluntary consensus standards in government programs.</a:t>
            </a:r>
          </a:p>
          <a:p>
            <a:pPr marL="857250" lvl="2" indent="-457200"/>
            <a:r>
              <a:rPr lang="en-US" sz="1600" i="1" dirty="0" smtClean="0">
                <a:latin typeface="Arial" panose="020B0604020202020204" pitchFamily="34" charset="0"/>
                <a:cs typeface="Arial" panose="020B0604020202020204" pitchFamily="34" charset="0"/>
              </a:rPr>
              <a:t>Considering </a:t>
            </a:r>
            <a:r>
              <a:rPr lang="en-US" sz="1600" i="1" dirty="0">
                <a:latin typeface="Arial" panose="020B0604020202020204" pitchFamily="34" charset="0"/>
                <a:cs typeface="Arial" panose="020B0604020202020204" pitchFamily="34" charset="0"/>
              </a:rPr>
              <a:t>international obligations in using standards and conformity assessment. </a:t>
            </a:r>
          </a:p>
          <a:p>
            <a:pPr marL="857250" lvl="2" indent="-457200"/>
            <a:r>
              <a:rPr lang="en-US" sz="1600" i="1" dirty="0" smtClean="0">
                <a:latin typeface="Arial" panose="020B0604020202020204" pitchFamily="34" charset="0"/>
                <a:cs typeface="Arial" panose="020B0604020202020204" pitchFamily="34" charset="0"/>
              </a:rPr>
              <a:t>Conformity </a:t>
            </a:r>
            <a:r>
              <a:rPr lang="en-US" sz="1600" i="1" dirty="0">
                <a:latin typeface="Arial" panose="020B0604020202020204" pitchFamily="34" charset="0"/>
                <a:cs typeface="Arial" panose="020B0604020202020204" pitchFamily="34" charset="0"/>
              </a:rPr>
              <a:t>assessment </a:t>
            </a:r>
            <a:endParaRPr lang="en-US" sz="1600" i="1" dirty="0" smtClean="0">
              <a:latin typeface="Arial" panose="020B0604020202020204" pitchFamily="34" charset="0"/>
              <a:cs typeface="Arial" panose="020B0604020202020204" pitchFamily="34" charset="0"/>
            </a:endParaRPr>
          </a:p>
          <a:p>
            <a:pPr marL="857250" lvl="2" indent="-457200"/>
            <a:r>
              <a:rPr lang="en-US" sz="1600" i="1" dirty="0" smtClean="0">
                <a:latin typeface="Arial" panose="020B0604020202020204" pitchFamily="34" charset="0"/>
                <a:cs typeface="Arial" panose="020B0604020202020204" pitchFamily="34" charset="0"/>
              </a:rPr>
              <a:t>Participating </a:t>
            </a:r>
            <a:r>
              <a:rPr lang="en-US" sz="1600" i="1" dirty="0">
                <a:latin typeface="Arial" panose="020B0604020202020204" pitchFamily="34" charset="0"/>
                <a:cs typeface="Arial" panose="020B0604020202020204" pitchFamily="34" charset="0"/>
              </a:rPr>
              <a:t>in voluntary standards development.</a:t>
            </a:r>
          </a:p>
          <a:p>
            <a:pPr marL="857250" lvl="2" indent="-457200"/>
            <a:r>
              <a:rPr lang="en-US" sz="1600" i="1" dirty="0">
                <a:latin typeface="Arial" panose="020B0604020202020204" pitchFamily="34" charset="0"/>
                <a:cs typeface="Arial" panose="020B0604020202020204" pitchFamily="34" charset="0"/>
              </a:rPr>
              <a:t>Encouraging stronger role of ICSP and agency standards executives</a:t>
            </a:r>
            <a:r>
              <a:rPr lang="en-US" sz="1600" dirty="0">
                <a:latin typeface="Arial" panose="020B0604020202020204" pitchFamily="34" charset="0"/>
                <a:cs typeface="Arial" panose="020B0604020202020204" pitchFamily="34" charset="0"/>
              </a:rPr>
              <a:t>. </a:t>
            </a:r>
            <a:endParaRPr lang="en-US" sz="1600" dirty="0" smtClean="0">
              <a:latin typeface="Arial" panose="020B0604020202020204" pitchFamily="34" charset="0"/>
              <a:cs typeface="Arial" panose="020B0604020202020204" pitchFamily="34" charset="0"/>
            </a:endParaRPr>
          </a:p>
          <a:p>
            <a:pPr marL="857250" lvl="2" indent="-457200"/>
            <a:r>
              <a:rPr lang="en-US" sz="1600" i="1" dirty="0" smtClean="0">
                <a:latin typeface="Arial" panose="020B0604020202020204" pitchFamily="34" charset="0"/>
                <a:cs typeface="Arial" panose="020B0604020202020204" pitchFamily="34" charset="0"/>
              </a:rPr>
              <a:t>Considering reasonable availability of standards.</a:t>
            </a:r>
            <a:endParaRPr lang="en-US" sz="1600" dirty="0">
              <a:latin typeface="Arial" panose="020B0604020202020204" pitchFamily="34" charset="0"/>
              <a:cs typeface="Arial" panose="020B0604020202020204" pitchFamily="34" charset="0"/>
            </a:endParaRPr>
          </a:p>
          <a:p>
            <a:pPr marL="0" lvl="1" indent="0"/>
            <a:endParaRPr lang="en-US" sz="1600" dirty="0">
              <a:solidFill>
                <a:schemeClr val="tx1"/>
              </a:solidFill>
            </a:endParaRPr>
          </a:p>
          <a:p>
            <a:pPr marL="0" lvl="1" indent="0"/>
            <a:r>
              <a:rPr lang="en-US" sz="1600" dirty="0">
                <a:solidFill>
                  <a:schemeClr val="tx1"/>
                </a:solidFill>
              </a:rPr>
              <a:t>What’s Next?  </a:t>
            </a:r>
            <a:endParaRPr lang="en-US" sz="1600" dirty="0" smtClean="0">
              <a:solidFill>
                <a:schemeClr val="tx1"/>
              </a:solidFill>
            </a:endParaRPr>
          </a:p>
          <a:p>
            <a:pPr marL="285750" lvl="1" indent="-285750">
              <a:buFont typeface="Arial" charset="0"/>
              <a:buChar char="•"/>
            </a:pPr>
            <a:r>
              <a:rPr lang="en-US" sz="1600" i="1" dirty="0" smtClean="0">
                <a:solidFill>
                  <a:schemeClr val="tx1"/>
                </a:solidFill>
              </a:rPr>
              <a:t>NIST is has made available an outline of a more extensive document related to federal agency’s use of conformity assessment. </a:t>
            </a:r>
          </a:p>
          <a:p>
            <a:pPr marL="285750" lvl="1" indent="-285750">
              <a:buFont typeface="Arial" charset="0"/>
              <a:buChar char="•"/>
            </a:pPr>
            <a:r>
              <a:rPr lang="en-US" sz="1600" i="1" dirty="0" smtClean="0">
                <a:solidFill>
                  <a:schemeClr val="tx1"/>
                </a:solidFill>
              </a:rPr>
              <a:t>A public meeting will be held at NIST to get input on February 28, 2017.</a:t>
            </a:r>
            <a:endParaRPr lang="en-US" sz="1600" i="1" dirty="0">
              <a:solidFill>
                <a:schemeClr val="tx1"/>
              </a:solidFill>
            </a:endParaRPr>
          </a:p>
          <a:p>
            <a:pPr marL="457200" lvl="1" indent="-457200">
              <a:buFont typeface="Arial" panose="020B0604020202020204" pitchFamily="34" charset="0"/>
              <a:buChar char="•"/>
            </a:pPr>
            <a:endParaRPr lang="en-US" sz="1600" dirty="0">
              <a:solidFill>
                <a:schemeClr val="tx1"/>
              </a:solidFill>
            </a:endParaRPr>
          </a:p>
        </p:txBody>
      </p:sp>
      <p:sp>
        <p:nvSpPr>
          <p:cNvPr id="2" name="Title 1"/>
          <p:cNvSpPr>
            <a:spLocks noGrp="1"/>
          </p:cNvSpPr>
          <p:nvPr>
            <p:ph type="title" idx="4294967295"/>
          </p:nvPr>
        </p:nvSpPr>
        <p:spPr>
          <a:xfrm>
            <a:off x="1300386" y="631362"/>
            <a:ext cx="8532812" cy="792163"/>
          </a:xfrm>
        </p:spPr>
        <p:txBody>
          <a:bodyPr>
            <a:noAutofit/>
          </a:bodyPr>
          <a:lstStyle/>
          <a:p>
            <a:pPr algn="ctr"/>
            <a:r>
              <a:rPr lang="en-US" sz="2800" dirty="0">
                <a:latin typeface="Futura Book"/>
              </a:rPr>
              <a:t>Summary</a:t>
            </a:r>
            <a:r>
              <a:rPr lang="en-US" sz="2800" dirty="0"/>
              <a:t>	</a:t>
            </a:r>
          </a:p>
        </p:txBody>
      </p:sp>
    </p:spTree>
    <p:custDataLst>
      <p:tags r:id="rId1"/>
    </p:custDataLst>
    <p:extLst>
      <p:ext uri="{BB962C8B-B14F-4D97-AF65-F5344CB8AC3E}">
        <p14:creationId xmlns:p14="http://schemas.microsoft.com/office/powerpoint/2010/main" val="5768000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75520" y="476672"/>
            <a:ext cx="8784976" cy="1296144"/>
          </a:xfrm>
        </p:spPr>
        <p:txBody>
          <a:bodyPr>
            <a:noAutofit/>
          </a:bodyPr>
          <a:lstStyle/>
          <a:p>
            <a:pPr algn="ctr"/>
            <a:r>
              <a:rPr lang="en-US" sz="2800" dirty="0">
                <a:latin typeface="Futura Book"/>
              </a:rPr>
              <a:t>What is OMB Circular A-119?</a:t>
            </a:r>
          </a:p>
        </p:txBody>
      </p:sp>
      <p:sp>
        <p:nvSpPr>
          <p:cNvPr id="2" name="Subtitle 1"/>
          <p:cNvSpPr>
            <a:spLocks noGrp="1"/>
          </p:cNvSpPr>
          <p:nvPr>
            <p:ph idx="1"/>
          </p:nvPr>
        </p:nvSpPr>
        <p:spPr>
          <a:xfrm>
            <a:off x="2135560" y="1628800"/>
            <a:ext cx="7848872" cy="4968552"/>
          </a:xfrm>
        </p:spPr>
        <p:txBody>
          <a:bodyPr>
            <a:normAutofit fontScale="25000" lnSpcReduction="20000"/>
          </a:bodyPr>
          <a:lstStyle/>
          <a:p>
            <a:pPr>
              <a:lnSpc>
                <a:spcPct val="120000"/>
              </a:lnSpc>
            </a:pPr>
            <a:r>
              <a:rPr lang="en-US" sz="6800" dirty="0">
                <a:latin typeface="Arial" panose="020B0604020202020204" pitchFamily="34" charset="0"/>
                <a:cs typeface="Arial" panose="020B0604020202020204" pitchFamily="34" charset="0"/>
              </a:rPr>
              <a:t>Guidance to U.S. federal agencies from the Office of Management and Budget (OMB) in support of the National Technology Transfer and Advancement Act (</a:t>
            </a:r>
            <a:r>
              <a:rPr lang="en-US" sz="6800" dirty="0" err="1">
                <a:latin typeface="Arial" panose="020B0604020202020204" pitchFamily="34" charset="0"/>
                <a:cs typeface="Arial" panose="020B0604020202020204" pitchFamily="34" charset="0"/>
              </a:rPr>
              <a:t>NTTAA</a:t>
            </a:r>
            <a:r>
              <a:rPr lang="en-US" sz="6800" dirty="0">
                <a:latin typeface="Arial" panose="020B0604020202020204" pitchFamily="34" charset="0"/>
                <a:cs typeface="Arial" panose="020B0604020202020204" pitchFamily="34" charset="0"/>
              </a:rPr>
              <a:t>) – Public Law 104-113</a:t>
            </a:r>
          </a:p>
          <a:p>
            <a:pPr>
              <a:lnSpc>
                <a:spcPct val="120000"/>
              </a:lnSpc>
            </a:pPr>
            <a:endParaRPr lang="en-US" sz="6800" dirty="0">
              <a:latin typeface="Arial" panose="020B0604020202020204" pitchFamily="34" charset="0"/>
              <a:cs typeface="Arial" panose="020B0604020202020204" pitchFamily="34" charset="0"/>
            </a:endParaRPr>
          </a:p>
          <a:p>
            <a:pPr>
              <a:lnSpc>
                <a:spcPct val="120000"/>
              </a:lnSpc>
            </a:pPr>
            <a:r>
              <a:rPr lang="en-US" sz="6800" dirty="0">
                <a:latin typeface="Arial" panose="020B0604020202020204" pitchFamily="34" charset="0"/>
                <a:cs typeface="Arial" panose="020B0604020202020204" pitchFamily="34" charset="0"/>
              </a:rPr>
              <a:t>Provides agencies with guidance on</a:t>
            </a:r>
          </a:p>
          <a:p>
            <a:pPr lvl="1">
              <a:lnSpc>
                <a:spcPct val="120000"/>
              </a:lnSpc>
            </a:pPr>
            <a:r>
              <a:rPr lang="en-US" sz="6800" dirty="0">
                <a:solidFill>
                  <a:srgbClr val="C00000"/>
                </a:solidFill>
                <a:latin typeface="Arial" panose="020B0604020202020204" pitchFamily="34" charset="0"/>
                <a:cs typeface="Arial" panose="020B0604020202020204" pitchFamily="34" charset="0"/>
              </a:rPr>
              <a:t>Choosing and using </a:t>
            </a:r>
            <a:r>
              <a:rPr lang="en-US" sz="6800" dirty="0">
                <a:latin typeface="Arial" panose="020B0604020202020204" pitchFamily="34" charset="0"/>
                <a:cs typeface="Arial" panose="020B0604020202020204" pitchFamily="34" charset="0"/>
              </a:rPr>
              <a:t>voluntary consensus standards in lieu of government-unique standards.</a:t>
            </a:r>
          </a:p>
          <a:p>
            <a:pPr lvl="1">
              <a:lnSpc>
                <a:spcPct val="120000"/>
              </a:lnSpc>
            </a:pPr>
            <a:r>
              <a:rPr lang="en-US" sz="6800" dirty="0">
                <a:latin typeface="Arial" panose="020B0604020202020204" pitchFamily="34" charset="0"/>
                <a:cs typeface="Arial" panose="020B0604020202020204" pitchFamily="34" charset="0"/>
              </a:rPr>
              <a:t>Participation in standards development activities</a:t>
            </a:r>
          </a:p>
          <a:p>
            <a:pPr lvl="1">
              <a:lnSpc>
                <a:spcPct val="120000"/>
              </a:lnSpc>
            </a:pPr>
            <a:r>
              <a:rPr lang="en-US" sz="6800" dirty="0">
                <a:latin typeface="Arial" panose="020B0604020202020204" pitchFamily="34" charset="0"/>
                <a:cs typeface="Arial" panose="020B0604020202020204" pitchFamily="34" charset="0"/>
              </a:rPr>
              <a:t>Considerations for use of private sector conformity assessment mechanisms.</a:t>
            </a:r>
          </a:p>
          <a:p>
            <a:pPr lvl="1">
              <a:lnSpc>
                <a:spcPct val="120000"/>
              </a:lnSpc>
            </a:pPr>
            <a:endParaRPr lang="en-US" sz="6800" dirty="0">
              <a:latin typeface="Arial" panose="020B0604020202020204" pitchFamily="34" charset="0"/>
              <a:cs typeface="Arial" panose="020B0604020202020204" pitchFamily="34" charset="0"/>
            </a:endParaRPr>
          </a:p>
          <a:p>
            <a:pPr>
              <a:lnSpc>
                <a:spcPct val="120000"/>
              </a:lnSpc>
            </a:pPr>
            <a:r>
              <a:rPr lang="en-US" sz="6800" dirty="0">
                <a:latin typeface="Arial" panose="020B0604020202020204" pitchFamily="34" charset="0"/>
                <a:cs typeface="Arial" panose="020B0604020202020204" pitchFamily="34" charset="0"/>
              </a:rPr>
              <a:t>Directs the National Institute of Standards and Technology (NIST) to issue guidance on conformity assessment.</a:t>
            </a:r>
          </a:p>
          <a:p>
            <a:pPr marL="0" indent="0">
              <a:lnSpc>
                <a:spcPct val="120000"/>
              </a:lnSpc>
              <a:buNone/>
            </a:pPr>
            <a:endParaRPr lang="en-US" sz="6800" dirty="0">
              <a:latin typeface="Arial" panose="020B0604020202020204" pitchFamily="34" charset="0"/>
              <a:cs typeface="Arial" panose="020B0604020202020204" pitchFamily="34" charset="0"/>
            </a:endParaRPr>
          </a:p>
          <a:p>
            <a:pPr>
              <a:lnSpc>
                <a:spcPct val="120000"/>
              </a:lnSpc>
            </a:pPr>
            <a:r>
              <a:rPr lang="en-US" sz="6800" dirty="0">
                <a:latin typeface="Arial" panose="020B0604020202020204" pitchFamily="34" charset="0"/>
                <a:cs typeface="Arial" panose="020B0604020202020204" pitchFamily="34" charset="0"/>
              </a:rPr>
              <a:t>Broad in scope - applies to regulatory activities, procurement activities, and programs.</a:t>
            </a:r>
          </a:p>
          <a:p>
            <a:endParaRPr lang="en-US" sz="7200" dirty="0">
              <a:latin typeface="Arial" panose="020B0604020202020204" pitchFamily="34" charset="0"/>
              <a:cs typeface="Arial" panose="020B0604020202020204" pitchFamily="34" charset="0"/>
            </a:endParaRPr>
          </a:p>
          <a:p>
            <a:pPr marL="0" indent="0">
              <a:buNone/>
            </a:pPr>
            <a:endParaRPr lang="en-US" sz="7200" dirty="0"/>
          </a:p>
          <a:p>
            <a:pPr marL="0" indent="0">
              <a:buNone/>
            </a:pPr>
            <a:endParaRPr lang="en-US" sz="7200" dirty="0"/>
          </a:p>
          <a:p>
            <a:endParaRPr lang="en-US" sz="5500" dirty="0"/>
          </a:p>
          <a:p>
            <a:endParaRPr lang="en-US" sz="5500" dirty="0"/>
          </a:p>
          <a:p>
            <a:endParaRPr lang="en-US" sz="3100" dirty="0"/>
          </a:p>
          <a:p>
            <a:endParaRPr lang="en-US" sz="2400" dirty="0"/>
          </a:p>
          <a:p>
            <a:pPr marL="0" indent="0">
              <a:buNone/>
            </a:pPr>
            <a:endParaRPr lang="en-US" sz="2400" dirty="0"/>
          </a:p>
          <a:p>
            <a:endParaRPr lang="en-US" sz="2400" dirty="0"/>
          </a:p>
        </p:txBody>
      </p:sp>
      <p:sp>
        <p:nvSpPr>
          <p:cNvPr id="7" name="Rectangle 6"/>
          <p:cNvSpPr/>
          <p:nvPr/>
        </p:nvSpPr>
        <p:spPr>
          <a:xfrm>
            <a:off x="5286051" y="5338082"/>
            <a:ext cx="4572000" cy="369332"/>
          </a:xfrm>
          <a:prstGeom prst="rect">
            <a:avLst/>
          </a:prstGeom>
        </p:spPr>
        <p:txBody>
          <a:bodyPr>
            <a:spAutoFit/>
          </a:bodyPr>
          <a:lstStyle/>
          <a:p>
            <a:r>
              <a:rPr lang="en-US" dirty="0"/>
              <a:t> </a:t>
            </a:r>
          </a:p>
        </p:txBody>
      </p:sp>
    </p:spTree>
    <p:custDataLst>
      <p:tags r:id="rId1"/>
    </p:custDataLst>
    <p:extLst>
      <p:ext uri="{BB962C8B-B14F-4D97-AF65-F5344CB8AC3E}">
        <p14:creationId xmlns:p14="http://schemas.microsoft.com/office/powerpoint/2010/main" val="1442343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1991544" y="1628800"/>
            <a:ext cx="7920880" cy="4464496"/>
          </a:xfrm>
        </p:spPr>
        <p:txBody>
          <a:bodyPr>
            <a:normAutofit fontScale="25000" lnSpcReduction="20000"/>
          </a:bodyPr>
          <a:lstStyle/>
          <a:p>
            <a:pPr marL="342900" lvl="1" indent="-342900">
              <a:buFont typeface="Arial" pitchFamily="34" charset="0"/>
              <a:buChar char="•"/>
            </a:pPr>
            <a:r>
              <a:rPr lang="en-US" sz="9600" dirty="0">
                <a:solidFill>
                  <a:schemeClr val="tx1"/>
                </a:solidFill>
              </a:rPr>
              <a:t>1996 – Public Law 104-113: </a:t>
            </a:r>
            <a:r>
              <a:rPr lang="en-US" sz="9600" dirty="0" err="1">
                <a:solidFill>
                  <a:schemeClr val="tx1"/>
                </a:solidFill>
              </a:rPr>
              <a:t>NTTAA</a:t>
            </a:r>
            <a:endParaRPr lang="en-US" sz="9600" dirty="0">
              <a:solidFill>
                <a:schemeClr val="tx1"/>
              </a:solidFill>
            </a:endParaRPr>
          </a:p>
          <a:p>
            <a:pPr marL="342900" lvl="1" indent="-342900">
              <a:buFont typeface="Arial" pitchFamily="34" charset="0"/>
              <a:buChar char="•"/>
            </a:pPr>
            <a:endParaRPr lang="en-US" sz="9600" dirty="0">
              <a:solidFill>
                <a:schemeClr val="tx1"/>
              </a:solidFill>
            </a:endParaRPr>
          </a:p>
          <a:p>
            <a:pPr marL="342900" lvl="1" indent="-342900">
              <a:buFont typeface="Arial" pitchFamily="34" charset="0"/>
              <a:buChar char="•"/>
            </a:pPr>
            <a:r>
              <a:rPr lang="en-US" sz="9600" dirty="0">
                <a:solidFill>
                  <a:schemeClr val="tx1"/>
                </a:solidFill>
              </a:rPr>
              <a:t>1998 - </a:t>
            </a:r>
            <a:r>
              <a:rPr lang="en-US" sz="9600" dirty="0">
                <a:solidFill>
                  <a:schemeClr val="tx1"/>
                </a:solidFill>
                <a:hlinkClick r:id="rId4"/>
              </a:rPr>
              <a:t>OMB Circular A-119</a:t>
            </a:r>
            <a:r>
              <a:rPr lang="en-US" sz="9600" dirty="0">
                <a:solidFill>
                  <a:schemeClr val="tx1"/>
                </a:solidFill>
              </a:rPr>
              <a:t> updated to reflect </a:t>
            </a:r>
            <a:r>
              <a:rPr lang="en-US" sz="9600" dirty="0" err="1">
                <a:solidFill>
                  <a:schemeClr val="tx1"/>
                </a:solidFill>
              </a:rPr>
              <a:t>NTTAA</a:t>
            </a:r>
            <a:endParaRPr lang="en-US" sz="9600" dirty="0">
              <a:solidFill>
                <a:schemeClr val="tx1"/>
              </a:solidFill>
            </a:endParaRPr>
          </a:p>
          <a:p>
            <a:pPr marL="0" lvl="1" indent="0"/>
            <a:endParaRPr lang="en-US" sz="9600" dirty="0">
              <a:solidFill>
                <a:schemeClr val="tx1"/>
              </a:solidFill>
            </a:endParaRPr>
          </a:p>
          <a:p>
            <a:pPr marL="342900" lvl="1" indent="-342900">
              <a:buFont typeface="Arial" pitchFamily="34" charset="0"/>
              <a:buChar char="•"/>
            </a:pPr>
            <a:r>
              <a:rPr lang="en-US" sz="9600" dirty="0">
                <a:solidFill>
                  <a:schemeClr val="tx1"/>
                </a:solidFill>
              </a:rPr>
              <a:t>February 2012  - OMB Request for Information (RFI)</a:t>
            </a:r>
          </a:p>
          <a:p>
            <a:pPr marL="342900" lvl="1" indent="-342900">
              <a:buFont typeface="Arial" pitchFamily="34" charset="0"/>
              <a:buChar char="•"/>
            </a:pPr>
            <a:endParaRPr lang="en-US" sz="9600" dirty="0">
              <a:solidFill>
                <a:schemeClr val="tx1"/>
              </a:solidFill>
            </a:endParaRPr>
          </a:p>
          <a:p>
            <a:pPr marL="342900" lvl="1" indent="-342900">
              <a:buFont typeface="Arial" pitchFamily="34" charset="0"/>
              <a:buChar char="•"/>
            </a:pPr>
            <a:r>
              <a:rPr lang="en-US" sz="9600" dirty="0">
                <a:solidFill>
                  <a:schemeClr val="tx1"/>
                </a:solidFill>
              </a:rPr>
              <a:t>May 2012 – Public Workshop (hosted at NIST)</a:t>
            </a:r>
          </a:p>
          <a:p>
            <a:pPr marL="0" lvl="1" indent="0"/>
            <a:endParaRPr lang="en-US" sz="9600" dirty="0">
              <a:solidFill>
                <a:schemeClr val="tx1"/>
              </a:solidFill>
            </a:endParaRPr>
          </a:p>
          <a:p>
            <a:pPr marL="342900" lvl="1" indent="-342900">
              <a:buFont typeface="Arial" pitchFamily="34" charset="0"/>
              <a:buChar char="•"/>
            </a:pPr>
            <a:r>
              <a:rPr lang="en-US" sz="9600" dirty="0">
                <a:solidFill>
                  <a:schemeClr val="tx1"/>
                </a:solidFill>
              </a:rPr>
              <a:t>February 2014 – </a:t>
            </a:r>
            <a:r>
              <a:rPr lang="en-US" sz="9600" dirty="0">
                <a:solidFill>
                  <a:schemeClr val="tx1"/>
                </a:solidFill>
                <a:hlinkClick r:id="rId5"/>
              </a:rPr>
              <a:t>OMB Proposed Revisions Published</a:t>
            </a:r>
            <a:r>
              <a:rPr lang="en-US" sz="9600" dirty="0">
                <a:solidFill>
                  <a:schemeClr val="tx1"/>
                </a:solidFill>
              </a:rPr>
              <a:t> </a:t>
            </a:r>
          </a:p>
          <a:p>
            <a:pPr marL="0" lvl="1" indent="0"/>
            <a:endParaRPr lang="en-US" sz="9600" dirty="0">
              <a:solidFill>
                <a:schemeClr val="tx1"/>
              </a:solidFill>
            </a:endParaRPr>
          </a:p>
          <a:p>
            <a:pPr marL="342900" lvl="1" indent="-342900">
              <a:buFont typeface="Arial" pitchFamily="34" charset="0"/>
              <a:buChar char="•"/>
            </a:pPr>
            <a:r>
              <a:rPr lang="en-US" sz="9600" dirty="0">
                <a:solidFill>
                  <a:schemeClr val="tx1"/>
                </a:solidFill>
              </a:rPr>
              <a:t>January 2016 – </a:t>
            </a:r>
            <a:r>
              <a:rPr lang="en-US" sz="9600" dirty="0">
                <a:solidFill>
                  <a:schemeClr val="tx1"/>
                </a:solidFill>
                <a:hlinkClick r:id="rId6"/>
              </a:rPr>
              <a:t>Final Revision </a:t>
            </a:r>
            <a:r>
              <a:rPr lang="en-US" sz="9600" dirty="0" smtClean="0">
                <a:solidFill>
                  <a:schemeClr val="tx1"/>
                </a:solidFill>
                <a:hlinkClick r:id="rId6"/>
              </a:rPr>
              <a:t>Published</a:t>
            </a:r>
            <a:endParaRPr lang="en-US" sz="9600" dirty="0" smtClean="0">
              <a:solidFill>
                <a:schemeClr val="tx1"/>
              </a:solidFill>
            </a:endParaRPr>
          </a:p>
          <a:p>
            <a:pPr marL="342900" lvl="1" indent="-342900">
              <a:buFont typeface="Arial" pitchFamily="34" charset="0"/>
              <a:buChar char="•"/>
            </a:pPr>
            <a:endParaRPr lang="en-US" sz="9600" dirty="0">
              <a:solidFill>
                <a:schemeClr val="tx1"/>
              </a:solidFill>
            </a:endParaRPr>
          </a:p>
          <a:p>
            <a:pPr marL="342900" lvl="1" indent="-342900">
              <a:buFont typeface="Arial" pitchFamily="34" charset="0"/>
              <a:buChar char="•"/>
            </a:pPr>
            <a:r>
              <a:rPr lang="en-US" sz="9600" dirty="0" smtClean="0">
                <a:solidFill>
                  <a:schemeClr val="tx1"/>
                </a:solidFill>
              </a:rPr>
              <a:t>February 2017 – NIST Public workshop on Conformity Assessment</a:t>
            </a:r>
            <a:endParaRPr lang="en-US" sz="9600" dirty="0">
              <a:solidFill>
                <a:srgbClr val="FF0000"/>
              </a:solidFill>
            </a:endParaRPr>
          </a:p>
          <a:p>
            <a:pPr marL="342900" lvl="1" indent="-342900">
              <a:buFont typeface="Arial" pitchFamily="34" charset="0"/>
              <a:buChar char="•"/>
            </a:pPr>
            <a:endParaRPr lang="en-US" sz="11200" dirty="0">
              <a:solidFill>
                <a:schemeClr val="tx1"/>
              </a:solidFill>
            </a:endParaRPr>
          </a:p>
          <a:p>
            <a:pPr marL="0" lvl="1" indent="0"/>
            <a:endParaRPr lang="en-US" sz="2600" dirty="0">
              <a:solidFill>
                <a:srgbClr val="FF0000"/>
              </a:solidFill>
            </a:endParaRPr>
          </a:p>
          <a:p>
            <a:pPr marL="342900" lvl="1" indent="-342900">
              <a:buFont typeface="Arial" pitchFamily="34" charset="0"/>
              <a:buChar char="•"/>
            </a:pPr>
            <a:endParaRPr lang="en-US" sz="2600" dirty="0">
              <a:solidFill>
                <a:schemeClr val="tx1"/>
              </a:solidFill>
            </a:endParaRPr>
          </a:p>
          <a:p>
            <a:pPr marL="342900" lvl="1" indent="-342900">
              <a:buFont typeface="Arial" pitchFamily="34" charset="0"/>
              <a:buChar char="•"/>
            </a:pPr>
            <a:endParaRPr lang="en-US" dirty="0" smtClean="0">
              <a:solidFill>
                <a:schemeClr val="tx1"/>
              </a:solidFill>
            </a:endParaRPr>
          </a:p>
          <a:p>
            <a:pPr marL="342900" lvl="1" indent="-342900">
              <a:buFont typeface="Arial" pitchFamily="34" charset="0"/>
              <a:buChar char="•"/>
            </a:pPr>
            <a:endParaRPr lang="en-US" dirty="0">
              <a:solidFill>
                <a:schemeClr val="tx1"/>
              </a:solidFill>
            </a:endParaRPr>
          </a:p>
          <a:p>
            <a:pPr marL="0" indent="0">
              <a:lnSpc>
                <a:spcPct val="150000"/>
              </a:lnSpc>
            </a:pPr>
            <a:endParaRPr lang="en-US" sz="2400" b="0" dirty="0">
              <a:solidFill>
                <a:schemeClr val="tx1"/>
              </a:solidFill>
              <a:latin typeface="+mn-lt"/>
            </a:endParaRPr>
          </a:p>
        </p:txBody>
      </p:sp>
      <p:sp>
        <p:nvSpPr>
          <p:cNvPr id="2" name="Title 1"/>
          <p:cNvSpPr>
            <a:spLocks noGrp="1"/>
          </p:cNvSpPr>
          <p:nvPr>
            <p:ph type="title" idx="4294967295"/>
          </p:nvPr>
        </p:nvSpPr>
        <p:spPr>
          <a:xfrm>
            <a:off x="1524001" y="333375"/>
            <a:ext cx="8532813" cy="1150938"/>
          </a:xfrm>
        </p:spPr>
        <p:txBody>
          <a:bodyPr>
            <a:normAutofit/>
          </a:bodyPr>
          <a:lstStyle/>
          <a:p>
            <a:pPr algn="ctr"/>
            <a:r>
              <a:rPr lang="en-US" sz="2800" dirty="0">
                <a:latin typeface="Futura Book"/>
              </a:rPr>
              <a:t>Timeline</a:t>
            </a:r>
          </a:p>
        </p:txBody>
      </p:sp>
    </p:spTree>
    <p:custDataLst>
      <p:tags r:id="rId1"/>
    </p:custDataLst>
    <p:extLst>
      <p:ext uri="{BB962C8B-B14F-4D97-AF65-F5344CB8AC3E}">
        <p14:creationId xmlns:p14="http://schemas.microsoft.com/office/powerpoint/2010/main" val="1915911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2207567" y="1988840"/>
            <a:ext cx="7776864" cy="4104456"/>
          </a:xfrm>
        </p:spPr>
        <p:txBody>
          <a:bodyPr>
            <a:normAutofit fontScale="92500" lnSpcReduction="20000"/>
          </a:bodyPr>
          <a:lstStyle/>
          <a:p>
            <a:pPr marL="457200" lvl="1" indent="-457200">
              <a:buFont typeface="Arial" panose="020B0604020202020204" pitchFamily="34" charset="0"/>
              <a:buChar char="•"/>
            </a:pPr>
            <a:r>
              <a:rPr lang="en-US" sz="1900" dirty="0">
                <a:solidFill>
                  <a:schemeClr val="tx1"/>
                </a:solidFill>
              </a:rPr>
              <a:t>Experience gained by agencies in using the Circular since 1998</a:t>
            </a:r>
          </a:p>
          <a:p>
            <a:pPr marL="457200" lvl="1" indent="-457200">
              <a:buFont typeface="Arial" panose="020B0604020202020204" pitchFamily="34" charset="0"/>
              <a:buChar char="•"/>
            </a:pPr>
            <a:endParaRPr lang="en-US" sz="1900" dirty="0">
              <a:solidFill>
                <a:schemeClr val="tx1"/>
              </a:solidFill>
            </a:endParaRPr>
          </a:p>
          <a:p>
            <a:pPr marL="457200" lvl="1" indent="-457200">
              <a:lnSpc>
                <a:spcPct val="110000"/>
              </a:lnSpc>
              <a:buFont typeface="Arial" panose="020B0604020202020204" pitchFamily="34" charset="0"/>
              <a:buChar char="•"/>
            </a:pPr>
            <a:r>
              <a:rPr lang="en-US" sz="1900" dirty="0">
                <a:solidFill>
                  <a:schemeClr val="tx1"/>
                </a:solidFill>
              </a:rPr>
              <a:t>Domestic and international developments in regulations, standards and conformity assessment policy, and concluding and implementing U.S. trade agreements</a:t>
            </a:r>
          </a:p>
          <a:p>
            <a:pPr marL="457200" lvl="1" indent="-457200">
              <a:buFont typeface="Arial" panose="020B0604020202020204" pitchFamily="34" charset="0"/>
              <a:buChar char="•"/>
            </a:pPr>
            <a:endParaRPr lang="en-US" sz="1900" dirty="0">
              <a:solidFill>
                <a:schemeClr val="tx1"/>
              </a:solidFill>
            </a:endParaRPr>
          </a:p>
          <a:p>
            <a:pPr marL="457200" lvl="1" indent="-457200">
              <a:buFont typeface="Arial" panose="020B0604020202020204" pitchFamily="34" charset="0"/>
              <a:buChar char="•"/>
            </a:pPr>
            <a:r>
              <a:rPr lang="en-US" sz="1900" dirty="0">
                <a:solidFill>
                  <a:schemeClr val="tx1"/>
                </a:solidFill>
              </a:rPr>
              <a:t>Issuance of three </a:t>
            </a:r>
            <a:r>
              <a:rPr lang="en-US" sz="1900" dirty="0" smtClean="0">
                <a:solidFill>
                  <a:schemeClr val="tx1"/>
                </a:solidFill>
              </a:rPr>
              <a:t>Executive </a:t>
            </a:r>
            <a:r>
              <a:rPr lang="en-US" sz="1900" dirty="0">
                <a:solidFill>
                  <a:schemeClr val="tx1"/>
                </a:solidFill>
              </a:rPr>
              <a:t>Orders addressing </a:t>
            </a:r>
          </a:p>
          <a:p>
            <a:pPr marL="857250" lvl="2" indent="-457200"/>
            <a:r>
              <a:rPr lang="en-US" sz="1900" dirty="0">
                <a:latin typeface="Arial" panose="020B0604020202020204" pitchFamily="34" charset="0"/>
                <a:cs typeface="Arial" panose="020B0604020202020204" pitchFamily="34" charset="0"/>
              </a:rPr>
              <a:t>Improving review of regulations (EO 13563)</a:t>
            </a:r>
          </a:p>
          <a:p>
            <a:pPr marL="857250" lvl="2" indent="-457200"/>
            <a:r>
              <a:rPr lang="en-US" sz="1900" dirty="0">
                <a:latin typeface="Arial" panose="020B0604020202020204" pitchFamily="34" charset="0"/>
                <a:cs typeface="Arial" panose="020B0604020202020204" pitchFamily="34" charset="0"/>
              </a:rPr>
              <a:t>Reducing regulatory burdens (EO 13610)</a:t>
            </a:r>
          </a:p>
          <a:p>
            <a:pPr marL="857250" lvl="2" indent="-457200"/>
            <a:r>
              <a:rPr lang="en-US" sz="1900" dirty="0">
                <a:latin typeface="Arial" panose="020B0604020202020204" pitchFamily="34" charset="0"/>
                <a:cs typeface="Arial" panose="020B0604020202020204" pitchFamily="34" charset="0"/>
              </a:rPr>
              <a:t>Promoting international regulatory cooperation (EO 13609)</a:t>
            </a:r>
          </a:p>
          <a:p>
            <a:pPr marL="457200" lvl="1" indent="-457200">
              <a:buFont typeface="Arial" panose="020B0604020202020204" pitchFamily="34" charset="0"/>
              <a:buChar char="•"/>
            </a:pPr>
            <a:endParaRPr lang="en-US" sz="1900" dirty="0">
              <a:solidFill>
                <a:schemeClr val="tx1"/>
              </a:solidFill>
            </a:endParaRPr>
          </a:p>
          <a:p>
            <a:pPr marL="457200" lvl="1" indent="-457200">
              <a:buFont typeface="Arial" panose="020B0604020202020204" pitchFamily="34" charset="0"/>
              <a:buChar char="•"/>
            </a:pPr>
            <a:r>
              <a:rPr lang="en-US" sz="1900" dirty="0">
                <a:solidFill>
                  <a:schemeClr val="tx1"/>
                </a:solidFill>
              </a:rPr>
              <a:t>Issuance of White House memo outlining principles for agency engagement in standards activities</a:t>
            </a:r>
          </a:p>
          <a:p>
            <a:pPr marL="400050" lvl="2" indent="0">
              <a:buNone/>
            </a:pPr>
            <a:r>
              <a:rPr lang="en-US" sz="1900" dirty="0">
                <a:latin typeface="Arial" panose="020B0604020202020204" pitchFamily="34" charset="0"/>
                <a:cs typeface="Arial" panose="020B0604020202020204" pitchFamily="34" charset="0"/>
              </a:rPr>
              <a:t> </a:t>
            </a:r>
          </a:p>
          <a:p>
            <a:pPr marL="457200" lvl="1" indent="-457200">
              <a:buFont typeface="Arial" panose="020B0604020202020204" pitchFamily="34" charset="0"/>
              <a:buChar char="•"/>
            </a:pPr>
            <a:r>
              <a:rPr lang="en-US" sz="1900" dirty="0">
                <a:solidFill>
                  <a:schemeClr val="tx1"/>
                </a:solidFill>
              </a:rPr>
              <a:t>Comments received by OMB from the </a:t>
            </a:r>
            <a:r>
              <a:rPr lang="en-US" sz="1900" dirty="0" err="1">
                <a:solidFill>
                  <a:schemeClr val="tx1"/>
                </a:solidFill>
              </a:rPr>
              <a:t>RFI</a:t>
            </a:r>
            <a:r>
              <a:rPr lang="en-US" sz="1900" dirty="0">
                <a:solidFill>
                  <a:schemeClr val="tx1"/>
                </a:solidFill>
              </a:rPr>
              <a:t> and Proposed Revisions</a:t>
            </a:r>
          </a:p>
          <a:p>
            <a:pPr marL="342900" lvl="1" indent="-342900">
              <a:buFont typeface="Arial" pitchFamily="34" charset="0"/>
              <a:buChar char="•"/>
            </a:pPr>
            <a:endParaRPr lang="en-US" sz="2600" dirty="0">
              <a:solidFill>
                <a:schemeClr val="tx1"/>
              </a:solidFill>
            </a:endParaRPr>
          </a:p>
          <a:p>
            <a:pPr marL="457200" lvl="1" indent="-457200">
              <a:buFont typeface="Arial" panose="020B0604020202020204" pitchFamily="34" charset="0"/>
              <a:buChar char="•"/>
            </a:pPr>
            <a:endParaRPr lang="en-US" sz="2600" dirty="0">
              <a:solidFill>
                <a:srgbClr val="FF0000"/>
              </a:solidFill>
            </a:endParaRPr>
          </a:p>
          <a:p>
            <a:pPr marL="342900" lvl="1" indent="-342900">
              <a:buFont typeface="Arial" pitchFamily="34" charset="0"/>
              <a:buChar char="•"/>
            </a:pPr>
            <a:endParaRPr lang="en-US" sz="2600" dirty="0">
              <a:solidFill>
                <a:schemeClr val="tx1"/>
              </a:solidFill>
            </a:endParaRPr>
          </a:p>
          <a:p>
            <a:pPr marL="342900" lvl="1" indent="-342900">
              <a:buFont typeface="Arial" pitchFamily="34" charset="0"/>
              <a:buChar char="•"/>
            </a:pPr>
            <a:endParaRPr lang="en-US" dirty="0" smtClean="0">
              <a:solidFill>
                <a:schemeClr val="tx1"/>
              </a:solidFill>
            </a:endParaRPr>
          </a:p>
          <a:p>
            <a:pPr marL="342900" lvl="1" indent="-342900">
              <a:buFont typeface="Arial" pitchFamily="34" charset="0"/>
              <a:buChar char="•"/>
            </a:pPr>
            <a:endParaRPr lang="en-US" dirty="0">
              <a:solidFill>
                <a:schemeClr val="tx1"/>
              </a:solidFill>
            </a:endParaRPr>
          </a:p>
          <a:p>
            <a:pPr>
              <a:lnSpc>
                <a:spcPct val="150000"/>
              </a:lnSpc>
              <a:buFont typeface="Arial" panose="020B0604020202020204" pitchFamily="34" charset="0"/>
              <a:buChar char="•"/>
            </a:pPr>
            <a:endParaRPr lang="en-US" sz="2400" b="0" dirty="0">
              <a:solidFill>
                <a:schemeClr val="tx1"/>
              </a:solidFill>
              <a:latin typeface="+mn-lt"/>
            </a:endParaRPr>
          </a:p>
        </p:txBody>
      </p:sp>
      <p:sp>
        <p:nvSpPr>
          <p:cNvPr id="2" name="Title 1"/>
          <p:cNvSpPr>
            <a:spLocks noGrp="1"/>
          </p:cNvSpPr>
          <p:nvPr>
            <p:ph type="title" idx="4294967295"/>
          </p:nvPr>
        </p:nvSpPr>
        <p:spPr>
          <a:xfrm>
            <a:off x="1829594" y="764704"/>
            <a:ext cx="8532813" cy="792162"/>
          </a:xfrm>
        </p:spPr>
        <p:txBody>
          <a:bodyPr>
            <a:normAutofit/>
          </a:bodyPr>
          <a:lstStyle/>
          <a:p>
            <a:pPr algn="ctr"/>
            <a:r>
              <a:rPr lang="en-US" sz="2800" dirty="0">
                <a:latin typeface="Futura Book"/>
              </a:rPr>
              <a:t>Factors Influencing The Revisions</a:t>
            </a:r>
          </a:p>
        </p:txBody>
      </p:sp>
    </p:spTree>
    <p:custDataLst>
      <p:tags r:id="rId1"/>
    </p:custDataLst>
    <p:extLst>
      <p:ext uri="{BB962C8B-B14F-4D97-AF65-F5344CB8AC3E}">
        <p14:creationId xmlns:p14="http://schemas.microsoft.com/office/powerpoint/2010/main" val="3960139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196752"/>
            <a:ext cx="8229600" cy="648072"/>
          </a:xfrm>
        </p:spPr>
        <p:txBody>
          <a:bodyPr>
            <a:normAutofit/>
          </a:bodyPr>
          <a:lstStyle/>
          <a:p>
            <a:pPr algn="ctr"/>
            <a:r>
              <a:rPr lang="en-US" sz="2800" dirty="0">
                <a:latin typeface="Futura Book"/>
              </a:rPr>
              <a:t>Key Revision Themes  </a:t>
            </a:r>
          </a:p>
        </p:txBody>
      </p:sp>
      <p:sp>
        <p:nvSpPr>
          <p:cNvPr id="3" name="Content Placeholder 2"/>
          <p:cNvSpPr>
            <a:spLocks noGrp="1"/>
          </p:cNvSpPr>
          <p:nvPr>
            <p:ph idx="1"/>
          </p:nvPr>
        </p:nvSpPr>
        <p:spPr>
          <a:xfrm>
            <a:off x="2207568" y="2132857"/>
            <a:ext cx="8003232" cy="3993307"/>
          </a:xfrm>
        </p:spPr>
        <p:txBody>
          <a:bodyPr>
            <a:normAutofit/>
          </a:bodyPr>
          <a:lstStyle/>
          <a:p>
            <a:r>
              <a:rPr lang="en-US" sz="1800" dirty="0">
                <a:solidFill>
                  <a:schemeClr val="tx1">
                    <a:lumMod val="75000"/>
                    <a:lumOff val="25000"/>
                  </a:schemeClr>
                </a:solidFill>
                <a:latin typeface="Arial" panose="020B0604020202020204" pitchFamily="34" charset="0"/>
                <a:cs typeface="Arial" panose="020B0604020202020204" pitchFamily="34" charset="0"/>
              </a:rPr>
              <a:t>Criteria for choosing and using voluntary consensus standards and other types of standards</a:t>
            </a:r>
          </a:p>
          <a:p>
            <a:pPr marL="0" indent="0">
              <a:buNone/>
            </a:pPr>
            <a:endParaRPr lang="en-US" sz="1800" dirty="0">
              <a:solidFill>
                <a:schemeClr val="tx1">
                  <a:lumMod val="75000"/>
                  <a:lumOff val="25000"/>
                </a:schemeClr>
              </a:solidFill>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Participating in standards development activities</a:t>
            </a:r>
          </a:p>
          <a:p>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Choosing methods of conformity assessment </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Considering international standards and </a:t>
            </a:r>
            <a:r>
              <a:rPr lang="en-US" sz="1800" dirty="0" smtClean="0">
                <a:latin typeface="Arial" panose="020B0604020202020204" pitchFamily="34" charset="0"/>
                <a:cs typeface="Arial" panose="020B0604020202020204" pitchFamily="34" charset="0"/>
              </a:rPr>
              <a:t>obligations</a:t>
            </a:r>
          </a:p>
          <a:p>
            <a:endParaRPr lang="en-US" sz="1800" dirty="0">
              <a:latin typeface="Arial" panose="020B0604020202020204" pitchFamily="34" charset="0"/>
              <a:cs typeface="Arial" panose="020B0604020202020204" pitchFamily="34" charset="0"/>
            </a:endParaRPr>
          </a:p>
          <a:p>
            <a:r>
              <a:rPr lang="en-US" sz="1800" dirty="0" smtClean="0">
                <a:solidFill>
                  <a:schemeClr val="tx1">
                    <a:lumMod val="75000"/>
                    <a:lumOff val="25000"/>
                  </a:schemeClr>
                </a:solidFill>
                <a:latin typeface="Arial" panose="020B0604020202020204" pitchFamily="34" charset="0"/>
                <a:cs typeface="Arial" panose="020B0604020202020204" pitchFamily="34" charset="0"/>
              </a:rPr>
              <a:t>Determining reasonable availability of standards </a:t>
            </a:r>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0" indent="0">
              <a:buNone/>
            </a:pPr>
            <a:endParaRPr lang="en-US" sz="1800" dirty="0">
              <a:latin typeface="+mj-lt"/>
            </a:endParaRPr>
          </a:p>
        </p:txBody>
      </p:sp>
    </p:spTree>
    <p:extLst>
      <p:ext uri="{BB962C8B-B14F-4D97-AF65-F5344CB8AC3E}">
        <p14:creationId xmlns:p14="http://schemas.microsoft.com/office/powerpoint/2010/main" val="1481160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1919536" y="1844824"/>
            <a:ext cx="8064896" cy="4536504"/>
          </a:xfrm>
        </p:spPr>
        <p:txBody>
          <a:bodyPr>
            <a:normAutofit/>
          </a:bodyPr>
          <a:lstStyle/>
          <a:p>
            <a:pPr marL="0" lvl="1" indent="0"/>
            <a:r>
              <a:rPr lang="en-US" sz="2600" dirty="0">
                <a:solidFill>
                  <a:schemeClr val="tx1"/>
                </a:solidFill>
              </a:rPr>
              <a:t> </a:t>
            </a:r>
          </a:p>
          <a:p>
            <a:pPr marL="457200" lvl="1" indent="-457200">
              <a:buFont typeface="Arial" panose="020B0604020202020204" pitchFamily="34" charset="0"/>
              <a:buChar char="•"/>
            </a:pPr>
            <a:r>
              <a:rPr lang="en-US" sz="1800" dirty="0">
                <a:solidFill>
                  <a:schemeClr val="tx1"/>
                </a:solidFill>
              </a:rPr>
              <a:t>The revised Circular continues preference for use of existing </a:t>
            </a:r>
            <a:r>
              <a:rPr lang="en-US" sz="1800" dirty="0">
                <a:solidFill>
                  <a:srgbClr val="FF0000"/>
                </a:solidFill>
              </a:rPr>
              <a:t>voluntary consensus standards </a:t>
            </a:r>
            <a:r>
              <a:rPr lang="en-US" sz="1800" dirty="0">
                <a:solidFill>
                  <a:schemeClr val="tx1"/>
                </a:solidFill>
              </a:rPr>
              <a:t>over government-unique standards where feasible (</a:t>
            </a:r>
            <a:r>
              <a:rPr lang="en-US" sz="1800" i="1" dirty="0">
                <a:solidFill>
                  <a:schemeClr val="tx1"/>
                </a:solidFill>
              </a:rPr>
              <a:t>unless</a:t>
            </a:r>
            <a:r>
              <a:rPr lang="en-US" sz="1800" dirty="0">
                <a:solidFill>
                  <a:schemeClr val="tx1"/>
                </a:solidFill>
              </a:rPr>
              <a:t> </a:t>
            </a:r>
            <a:r>
              <a:rPr lang="en-US" sz="1800" i="1" dirty="0">
                <a:solidFill>
                  <a:schemeClr val="tx1"/>
                </a:solidFill>
              </a:rPr>
              <a:t>inconsistent with law or otherwise impractical</a:t>
            </a:r>
            <a:r>
              <a:rPr lang="en-US" sz="1800" dirty="0">
                <a:solidFill>
                  <a:schemeClr val="tx1"/>
                </a:solidFill>
              </a:rPr>
              <a:t>).</a:t>
            </a:r>
          </a:p>
          <a:p>
            <a:pPr marL="0" lvl="1" indent="0"/>
            <a:endParaRPr lang="en-US" sz="1800" dirty="0">
              <a:solidFill>
                <a:schemeClr val="tx1"/>
              </a:solidFill>
            </a:endParaRPr>
          </a:p>
          <a:p>
            <a:pPr marL="0" lvl="1" indent="0"/>
            <a:endParaRPr lang="en-US" sz="1800" dirty="0">
              <a:solidFill>
                <a:schemeClr val="tx1"/>
              </a:solidFill>
            </a:endParaRPr>
          </a:p>
          <a:p>
            <a:pPr marL="457200" lvl="1" indent="-457200">
              <a:buFont typeface="Arial" panose="020B0604020202020204" pitchFamily="34" charset="0"/>
              <a:buChar char="•"/>
            </a:pPr>
            <a:r>
              <a:rPr lang="en-US" sz="1800" dirty="0">
                <a:solidFill>
                  <a:schemeClr val="tx1"/>
                </a:solidFill>
              </a:rPr>
              <a:t>Also permits agencies to consider other types of standards to meet the missions and priorities of the agency.   </a:t>
            </a:r>
          </a:p>
          <a:p>
            <a:pPr marL="457200" lvl="1" indent="-457200">
              <a:buFont typeface="Arial" panose="020B0604020202020204" pitchFamily="34" charset="0"/>
              <a:buChar char="•"/>
            </a:pPr>
            <a:endParaRPr lang="en-US" sz="1800" dirty="0">
              <a:solidFill>
                <a:schemeClr val="tx1"/>
              </a:solidFill>
            </a:endParaRPr>
          </a:p>
          <a:p>
            <a:pPr marL="0" lvl="1" indent="0"/>
            <a:r>
              <a:rPr lang="en-US" sz="1800" dirty="0">
                <a:solidFill>
                  <a:schemeClr val="tx1"/>
                </a:solidFill>
              </a:rPr>
              <a:t> </a:t>
            </a:r>
          </a:p>
          <a:p>
            <a:pPr marL="0" lvl="1" indent="0"/>
            <a:endParaRPr lang="en-US" sz="1800" dirty="0">
              <a:solidFill>
                <a:schemeClr val="tx1"/>
              </a:solidFill>
              <a:latin typeface="+mn-lt"/>
            </a:endParaRPr>
          </a:p>
        </p:txBody>
      </p:sp>
      <p:sp>
        <p:nvSpPr>
          <p:cNvPr id="2" name="Title 1"/>
          <p:cNvSpPr>
            <a:spLocks noGrp="1"/>
          </p:cNvSpPr>
          <p:nvPr>
            <p:ph type="title" idx="4294967295"/>
          </p:nvPr>
        </p:nvSpPr>
        <p:spPr>
          <a:xfrm>
            <a:off x="1308100" y="836613"/>
            <a:ext cx="9359900" cy="792162"/>
          </a:xfrm>
        </p:spPr>
        <p:txBody>
          <a:bodyPr>
            <a:noAutofit/>
          </a:bodyPr>
          <a:lstStyle/>
          <a:p>
            <a:pPr algn="ctr"/>
            <a:r>
              <a:rPr lang="en-US" sz="2800" dirty="0"/>
              <a:t> </a:t>
            </a:r>
            <a:r>
              <a:rPr lang="en-US" sz="2800" dirty="0">
                <a:latin typeface="Futura Book"/>
              </a:rPr>
              <a:t>Preference for  </a:t>
            </a:r>
            <a:br>
              <a:rPr lang="en-US" sz="2800" dirty="0">
                <a:latin typeface="Futura Book"/>
              </a:rPr>
            </a:br>
            <a:r>
              <a:rPr lang="en-US" sz="2800" dirty="0">
                <a:latin typeface="Futura Book"/>
              </a:rPr>
              <a:t>Voluntary Consensus Standards</a:t>
            </a:r>
          </a:p>
        </p:txBody>
      </p:sp>
    </p:spTree>
    <p:custDataLst>
      <p:tags r:id="rId1"/>
    </p:custDataLst>
    <p:extLst>
      <p:ext uri="{BB962C8B-B14F-4D97-AF65-F5344CB8AC3E}">
        <p14:creationId xmlns:p14="http://schemas.microsoft.com/office/powerpoint/2010/main" val="20231420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03512" y="1127460"/>
            <a:ext cx="8496944" cy="792088"/>
          </a:xfrm>
        </p:spPr>
        <p:txBody>
          <a:bodyPr>
            <a:noAutofit/>
          </a:bodyPr>
          <a:lstStyle/>
          <a:p>
            <a:pPr algn="ctr"/>
            <a:r>
              <a:rPr lang="en-US" sz="2800" dirty="0">
                <a:latin typeface="Futura Book"/>
              </a:rPr>
              <a:t>Attributes of a Voluntary Consensus Standard     </a:t>
            </a:r>
          </a:p>
        </p:txBody>
      </p:sp>
      <p:sp>
        <p:nvSpPr>
          <p:cNvPr id="2" name="Subtitle 1"/>
          <p:cNvSpPr>
            <a:spLocks noGrp="1"/>
          </p:cNvSpPr>
          <p:nvPr>
            <p:ph idx="1"/>
          </p:nvPr>
        </p:nvSpPr>
        <p:spPr>
          <a:xfrm>
            <a:off x="2135560" y="2276872"/>
            <a:ext cx="7848872" cy="2232248"/>
          </a:xfrm>
        </p:spPr>
        <p:txBody>
          <a:bodyPr>
            <a:normAutofit/>
          </a:bodyPr>
          <a:lstStyle/>
          <a:p>
            <a:pPr marL="0" indent="0">
              <a:buNone/>
            </a:pPr>
            <a:endParaRPr lang="en-US" sz="5500" dirty="0"/>
          </a:p>
          <a:p>
            <a:endParaRPr lang="en-US" sz="5500" dirty="0"/>
          </a:p>
          <a:p>
            <a:endParaRPr lang="en-US" sz="5500" dirty="0"/>
          </a:p>
          <a:p>
            <a:endParaRPr lang="en-US" sz="5500" dirty="0"/>
          </a:p>
          <a:p>
            <a:endParaRPr lang="en-US" sz="5500" dirty="0"/>
          </a:p>
          <a:p>
            <a:endParaRPr lang="en-US" sz="3100" dirty="0"/>
          </a:p>
          <a:p>
            <a:endParaRPr lang="en-US" sz="2400" dirty="0"/>
          </a:p>
          <a:p>
            <a:pPr marL="0" indent="0">
              <a:buNone/>
            </a:pPr>
            <a:endParaRPr lang="en-US" sz="2400" dirty="0"/>
          </a:p>
          <a:p>
            <a:endParaRPr lang="en-US" sz="2400" dirty="0"/>
          </a:p>
        </p:txBody>
      </p:sp>
      <p:sp>
        <p:nvSpPr>
          <p:cNvPr id="3" name="Rounded Rectangle 2"/>
          <p:cNvSpPr/>
          <p:nvPr/>
        </p:nvSpPr>
        <p:spPr>
          <a:xfrm>
            <a:off x="3503712" y="4226364"/>
            <a:ext cx="2286000"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en-US" dirty="0">
                <a:solidFill>
                  <a:prstClr val="white"/>
                </a:solidFill>
                <a:latin typeface="Arial"/>
              </a:rPr>
              <a:t>Appeals Process</a:t>
            </a:r>
          </a:p>
        </p:txBody>
      </p:sp>
      <p:sp>
        <p:nvSpPr>
          <p:cNvPr id="7" name="Rectangle 6"/>
          <p:cNvSpPr/>
          <p:nvPr/>
        </p:nvSpPr>
        <p:spPr>
          <a:xfrm>
            <a:off x="5286051" y="5338082"/>
            <a:ext cx="4572000" cy="369332"/>
          </a:xfrm>
          <a:prstGeom prst="rect">
            <a:avLst/>
          </a:prstGeom>
        </p:spPr>
        <p:txBody>
          <a:bodyPr>
            <a:spAutoFit/>
          </a:bodyPr>
          <a:lstStyle/>
          <a:p>
            <a:pPr fontAlgn="base">
              <a:spcBef>
                <a:spcPct val="0"/>
              </a:spcBef>
              <a:spcAft>
                <a:spcPct val="0"/>
              </a:spcAft>
              <a:defRPr/>
            </a:pPr>
            <a:r>
              <a:rPr lang="en-US" dirty="0">
                <a:solidFill>
                  <a:prstClr val="black"/>
                </a:solidFill>
                <a:latin typeface="Futura Book"/>
              </a:rPr>
              <a:t> </a:t>
            </a:r>
          </a:p>
        </p:txBody>
      </p:sp>
      <p:sp>
        <p:nvSpPr>
          <p:cNvPr id="8" name="Rounded Rectangle 7"/>
          <p:cNvSpPr/>
          <p:nvPr/>
        </p:nvSpPr>
        <p:spPr>
          <a:xfrm>
            <a:off x="3143672" y="2196547"/>
            <a:ext cx="5400600"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en-US" dirty="0">
                <a:solidFill>
                  <a:prstClr val="white"/>
                </a:solidFill>
                <a:latin typeface="Arial"/>
              </a:rPr>
              <a:t>A-119 focuses on the </a:t>
            </a:r>
            <a:r>
              <a:rPr lang="en-US" u="sng" dirty="0">
                <a:solidFill>
                  <a:prstClr val="white"/>
                </a:solidFill>
                <a:latin typeface="Arial"/>
              </a:rPr>
              <a:t>process</a:t>
            </a:r>
            <a:r>
              <a:rPr lang="en-US" dirty="0">
                <a:solidFill>
                  <a:prstClr val="white"/>
                </a:solidFill>
                <a:latin typeface="Arial"/>
              </a:rPr>
              <a:t> used to develop the standards:</a:t>
            </a:r>
          </a:p>
        </p:txBody>
      </p:sp>
      <p:sp>
        <p:nvSpPr>
          <p:cNvPr id="9" name="Rounded Rectangle 8"/>
          <p:cNvSpPr/>
          <p:nvPr/>
        </p:nvSpPr>
        <p:spPr>
          <a:xfrm>
            <a:off x="2216497" y="3284984"/>
            <a:ext cx="2286000"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en-US" dirty="0">
                <a:solidFill>
                  <a:prstClr val="white"/>
                </a:solidFill>
                <a:latin typeface="Arial"/>
              </a:rPr>
              <a:t>Openness</a:t>
            </a:r>
          </a:p>
        </p:txBody>
      </p:sp>
      <p:sp>
        <p:nvSpPr>
          <p:cNvPr id="5" name="Rounded Rectangle 4"/>
          <p:cNvSpPr/>
          <p:nvPr/>
        </p:nvSpPr>
        <p:spPr>
          <a:xfrm>
            <a:off x="4700972" y="3281533"/>
            <a:ext cx="2286000"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en-US" dirty="0">
                <a:solidFill>
                  <a:prstClr val="white"/>
                </a:solidFill>
                <a:latin typeface="Arial"/>
              </a:rPr>
              <a:t>Balance</a:t>
            </a:r>
          </a:p>
        </p:txBody>
      </p:sp>
      <p:sp>
        <p:nvSpPr>
          <p:cNvPr id="6" name="Rounded Rectangle 5"/>
          <p:cNvSpPr/>
          <p:nvPr/>
        </p:nvSpPr>
        <p:spPr>
          <a:xfrm>
            <a:off x="7185447" y="3281533"/>
            <a:ext cx="2286000"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en-US" dirty="0">
                <a:solidFill>
                  <a:prstClr val="white"/>
                </a:solidFill>
                <a:latin typeface="Arial"/>
              </a:rPr>
              <a:t>Due Process</a:t>
            </a:r>
          </a:p>
        </p:txBody>
      </p:sp>
      <p:sp>
        <p:nvSpPr>
          <p:cNvPr id="10" name="Rounded Rectangle 9"/>
          <p:cNvSpPr/>
          <p:nvPr/>
        </p:nvSpPr>
        <p:spPr>
          <a:xfrm>
            <a:off x="5979691" y="4226364"/>
            <a:ext cx="2286000" cy="64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defRPr/>
            </a:pPr>
            <a:r>
              <a:rPr lang="en-US" dirty="0">
                <a:solidFill>
                  <a:prstClr val="white"/>
                </a:solidFill>
                <a:latin typeface="Arial"/>
              </a:rPr>
              <a:t>Consensus</a:t>
            </a:r>
          </a:p>
        </p:txBody>
      </p:sp>
      <p:sp>
        <p:nvSpPr>
          <p:cNvPr id="12" name="Rectangle 11"/>
          <p:cNvSpPr/>
          <p:nvPr/>
        </p:nvSpPr>
        <p:spPr>
          <a:xfrm>
            <a:off x="2423592" y="5229201"/>
            <a:ext cx="7272808" cy="646331"/>
          </a:xfrm>
          <a:prstGeom prst="rect">
            <a:avLst/>
          </a:prstGeom>
        </p:spPr>
        <p:txBody>
          <a:bodyPr wrap="square">
            <a:spAutoFit/>
          </a:bodyPr>
          <a:lstStyle/>
          <a:p>
            <a:pPr fontAlgn="base">
              <a:spcBef>
                <a:spcPct val="0"/>
              </a:spcBef>
              <a:spcAft>
                <a:spcPct val="0"/>
              </a:spcAft>
              <a:defRPr/>
            </a:pPr>
            <a:r>
              <a:rPr lang="en-US" dirty="0">
                <a:latin typeface="Arial"/>
              </a:rPr>
              <a:t>Standards developed in a process that does not include all of these attributes are referred to merely as </a:t>
            </a:r>
            <a:r>
              <a:rPr lang="en-US" u="sng" dirty="0">
                <a:solidFill>
                  <a:srgbClr val="FF0000"/>
                </a:solidFill>
                <a:latin typeface="Arial"/>
              </a:rPr>
              <a:t>other standards.</a:t>
            </a:r>
          </a:p>
        </p:txBody>
      </p:sp>
    </p:spTree>
    <p:custDataLst>
      <p:tags r:id="rId1"/>
    </p:custDataLst>
    <p:extLst>
      <p:ext uri="{BB962C8B-B14F-4D97-AF65-F5344CB8AC3E}">
        <p14:creationId xmlns:p14="http://schemas.microsoft.com/office/powerpoint/2010/main" val="1647643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1847528" y="1556792"/>
            <a:ext cx="8352928" cy="4896544"/>
          </a:xfrm>
        </p:spPr>
        <p:txBody>
          <a:bodyPr>
            <a:noAutofit/>
          </a:bodyPr>
          <a:lstStyle/>
          <a:p>
            <a:pPr marL="457200" lvl="1" indent="-457200">
              <a:buFont typeface="Arial" panose="020B0604020202020204" pitchFamily="34" charset="0"/>
              <a:buChar char="•"/>
            </a:pPr>
            <a:r>
              <a:rPr lang="en-US" sz="1700" dirty="0">
                <a:solidFill>
                  <a:schemeClr val="tx1"/>
                </a:solidFill>
              </a:rPr>
              <a:t>Expanded guidance on conformity assessment is included.</a:t>
            </a:r>
          </a:p>
          <a:p>
            <a:pPr marL="0" lvl="1" indent="0"/>
            <a:r>
              <a:rPr lang="en-US" sz="1700" dirty="0">
                <a:solidFill>
                  <a:schemeClr val="tx1"/>
                </a:solidFill>
              </a:rPr>
              <a:t> </a:t>
            </a:r>
          </a:p>
          <a:p>
            <a:pPr marL="857250" lvl="2" indent="-457200"/>
            <a:r>
              <a:rPr lang="en-US" sz="1700" dirty="0">
                <a:latin typeface="Arial" panose="020B0604020202020204" pitchFamily="34" charset="0"/>
                <a:cs typeface="Arial" panose="020B0604020202020204" pitchFamily="34" charset="0"/>
              </a:rPr>
              <a:t>Agencies should consider the level of confidence needed, the risks associated with non-compliance, and the costs of demonstrating conformity.</a:t>
            </a:r>
          </a:p>
          <a:p>
            <a:pPr marL="400050" lvl="2" indent="0">
              <a:buNone/>
            </a:pPr>
            <a:endParaRPr lang="en-US" sz="1700" dirty="0">
              <a:latin typeface="Arial" panose="020B0604020202020204" pitchFamily="34" charset="0"/>
              <a:cs typeface="Arial" panose="020B0604020202020204" pitchFamily="34" charset="0"/>
            </a:endParaRPr>
          </a:p>
          <a:p>
            <a:pPr marL="857250" lvl="2" indent="-457200"/>
            <a:r>
              <a:rPr lang="en-US" sz="1700" dirty="0">
                <a:latin typeface="Arial" panose="020B0604020202020204" pitchFamily="34" charset="0"/>
                <a:cs typeface="Arial" panose="020B0604020202020204" pitchFamily="34" charset="0"/>
              </a:rPr>
              <a:t>Agencies should consider use of </a:t>
            </a:r>
            <a:r>
              <a:rPr lang="en-US" sz="1700" dirty="0">
                <a:solidFill>
                  <a:srgbClr val="FF0000"/>
                </a:solidFill>
                <a:latin typeface="Arial" panose="020B0604020202020204" pitchFamily="34" charset="0"/>
                <a:cs typeface="Arial" panose="020B0604020202020204" pitchFamily="34" charset="0"/>
              </a:rPr>
              <a:t>international conformity assessment systems </a:t>
            </a:r>
            <a:r>
              <a:rPr lang="en-US" sz="1700" dirty="0">
                <a:latin typeface="Arial" panose="020B0604020202020204" pitchFamily="34" charset="0"/>
                <a:cs typeface="Arial" panose="020B0604020202020204" pitchFamily="34" charset="0"/>
              </a:rPr>
              <a:t>and </a:t>
            </a:r>
            <a:r>
              <a:rPr lang="en-US" sz="1700" dirty="0">
                <a:solidFill>
                  <a:srgbClr val="FF0000"/>
                </a:solidFill>
                <a:latin typeface="Arial" panose="020B0604020202020204" pitchFamily="34" charset="0"/>
                <a:cs typeface="Arial" panose="020B0604020202020204" pitchFamily="34" charset="0"/>
              </a:rPr>
              <a:t>private sector conformity assessment mechanisms </a:t>
            </a:r>
            <a:r>
              <a:rPr lang="en-US" sz="1700" dirty="0">
                <a:latin typeface="Arial" panose="020B0604020202020204" pitchFamily="34" charset="0"/>
                <a:cs typeface="Arial" panose="020B0604020202020204" pitchFamily="34" charset="0"/>
              </a:rPr>
              <a:t>in lieu of or in conjunction with government conformity assessment procedures. </a:t>
            </a:r>
          </a:p>
          <a:p>
            <a:pPr marL="400050" lvl="2" indent="0">
              <a:buNone/>
            </a:pPr>
            <a:endParaRPr lang="en-US" sz="1700" dirty="0">
              <a:latin typeface="Arial" panose="020B0604020202020204" pitchFamily="34" charset="0"/>
              <a:cs typeface="Arial" panose="020B0604020202020204" pitchFamily="34" charset="0"/>
            </a:endParaRPr>
          </a:p>
          <a:p>
            <a:pPr marL="857250" lvl="2" indent="-457200"/>
            <a:r>
              <a:rPr lang="en-US" sz="1700" dirty="0">
                <a:latin typeface="Arial" panose="020B0604020202020204" pitchFamily="34" charset="0"/>
                <a:cs typeface="Arial" panose="020B0604020202020204" pitchFamily="34" charset="0"/>
              </a:rPr>
              <a:t>Provides general criteria for selecting conformity assessment procedures, including consulting with NIST and OMB.</a:t>
            </a:r>
          </a:p>
          <a:p>
            <a:pPr marL="857250" lvl="2" indent="-457200"/>
            <a:endParaRPr lang="en-US" sz="1700" dirty="0">
              <a:latin typeface="Arial" panose="020B0604020202020204" pitchFamily="34" charset="0"/>
              <a:cs typeface="Arial" panose="020B0604020202020204" pitchFamily="34" charset="0"/>
            </a:endParaRPr>
          </a:p>
          <a:p>
            <a:pPr marL="857250" lvl="2" indent="-457200"/>
            <a:r>
              <a:rPr lang="en-US" sz="1700" dirty="0">
                <a:solidFill>
                  <a:prstClr val="black"/>
                </a:solidFill>
                <a:latin typeface="Arial"/>
              </a:rPr>
              <a:t>Agencies should also consult with The Office of the United States Trade Representative (</a:t>
            </a:r>
            <a:r>
              <a:rPr lang="en-US" sz="1700" dirty="0" err="1">
                <a:solidFill>
                  <a:prstClr val="black"/>
                </a:solidFill>
                <a:latin typeface="Arial"/>
              </a:rPr>
              <a:t>USTR</a:t>
            </a:r>
            <a:r>
              <a:rPr lang="en-US" sz="1700" dirty="0">
                <a:solidFill>
                  <a:prstClr val="black"/>
                </a:solidFill>
                <a:latin typeface="Arial"/>
              </a:rPr>
              <a:t>) on relevant international obligations for conformity assessment. </a:t>
            </a:r>
          </a:p>
          <a:p>
            <a:pPr marL="857250" lvl="2" indent="-457200"/>
            <a:endParaRPr lang="en-US" sz="1800" dirty="0">
              <a:latin typeface="Arial" panose="020B0604020202020204" pitchFamily="34" charset="0"/>
              <a:cs typeface="Arial" panose="020B0604020202020204" pitchFamily="34" charset="0"/>
            </a:endParaRPr>
          </a:p>
          <a:p>
            <a:pPr marL="857250" lvl="2" indent="-457200"/>
            <a:endParaRPr lang="en-US" sz="1800" dirty="0">
              <a:latin typeface="Arial" panose="020B0604020202020204" pitchFamily="34" charset="0"/>
              <a:cs typeface="Arial" panose="020B0604020202020204" pitchFamily="34" charset="0"/>
            </a:endParaRPr>
          </a:p>
          <a:p>
            <a:pPr marL="400050" lvl="2" indent="0">
              <a:buNone/>
            </a:pPr>
            <a:endParaRPr lang="en-US" sz="1800" dirty="0">
              <a:latin typeface="Arial" panose="020B0604020202020204" pitchFamily="34" charset="0"/>
              <a:cs typeface="Arial" panose="020B0604020202020204" pitchFamily="34" charset="0"/>
            </a:endParaRPr>
          </a:p>
          <a:p>
            <a:pPr marL="857250" lvl="2" indent="-457200"/>
            <a:endParaRPr lang="en-US" sz="1800" dirty="0">
              <a:latin typeface="Arial" panose="020B0604020202020204" pitchFamily="34" charset="0"/>
              <a:cs typeface="Arial" panose="020B0604020202020204" pitchFamily="34" charset="0"/>
            </a:endParaRPr>
          </a:p>
        </p:txBody>
      </p:sp>
      <p:sp>
        <p:nvSpPr>
          <p:cNvPr id="2" name="Title 1"/>
          <p:cNvSpPr>
            <a:spLocks noGrp="1"/>
          </p:cNvSpPr>
          <p:nvPr>
            <p:ph type="title" idx="4294967295"/>
          </p:nvPr>
        </p:nvSpPr>
        <p:spPr>
          <a:xfrm>
            <a:off x="1667644" y="548680"/>
            <a:ext cx="8532813" cy="865188"/>
          </a:xfrm>
        </p:spPr>
        <p:txBody>
          <a:bodyPr>
            <a:noAutofit/>
          </a:bodyPr>
          <a:lstStyle/>
          <a:p>
            <a:pPr algn="ctr"/>
            <a:r>
              <a:rPr lang="en-US" sz="2800" dirty="0">
                <a:latin typeface="Futura Book"/>
              </a:rPr>
              <a:t>Conformity Assessment</a:t>
            </a:r>
          </a:p>
        </p:txBody>
      </p:sp>
    </p:spTree>
    <p:custDataLst>
      <p:tags r:id="rId1"/>
    </p:custDataLst>
    <p:extLst>
      <p:ext uri="{BB962C8B-B14F-4D97-AF65-F5344CB8AC3E}">
        <p14:creationId xmlns:p14="http://schemas.microsoft.com/office/powerpoint/2010/main" val="1657249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0"/>
          </p:nvPr>
        </p:nvSpPr>
        <p:spPr>
          <a:xfrm>
            <a:off x="1991544" y="2060848"/>
            <a:ext cx="8064896" cy="4248472"/>
          </a:xfrm>
        </p:spPr>
        <p:txBody>
          <a:bodyPr>
            <a:noAutofit/>
          </a:bodyPr>
          <a:lstStyle/>
          <a:p>
            <a:pPr marL="457200" lvl="1" indent="-457200">
              <a:buFont typeface="Arial" panose="020B0604020202020204" pitchFamily="34" charset="0"/>
              <a:buChar char="•"/>
            </a:pPr>
            <a:r>
              <a:rPr lang="en-US" sz="1800" dirty="0">
                <a:solidFill>
                  <a:schemeClr val="tx1"/>
                </a:solidFill>
              </a:rPr>
              <a:t>Encourages Greater Role for Interagency Committee on Standards Policy (ICSP)</a:t>
            </a:r>
          </a:p>
          <a:p>
            <a:pPr marL="0" lvl="1" indent="0"/>
            <a:endParaRPr lang="en-US" sz="1800" dirty="0">
              <a:solidFill>
                <a:schemeClr val="tx1"/>
              </a:solidFill>
            </a:endParaRPr>
          </a:p>
          <a:p>
            <a:pPr marL="457200" lvl="1" indent="-457200">
              <a:buFont typeface="Arial" panose="020B0604020202020204" pitchFamily="34" charset="0"/>
              <a:buChar char="•"/>
            </a:pPr>
            <a:r>
              <a:rPr lang="en-US" sz="1800" dirty="0">
                <a:solidFill>
                  <a:schemeClr val="tx1"/>
                </a:solidFill>
              </a:rPr>
              <a:t>Emphasizes coordination among federal agencies</a:t>
            </a:r>
          </a:p>
          <a:p>
            <a:pPr marL="0" lvl="1" indent="0"/>
            <a:endParaRPr lang="en-US" sz="1800" dirty="0">
              <a:solidFill>
                <a:schemeClr val="tx1"/>
              </a:solidFill>
            </a:endParaRPr>
          </a:p>
          <a:p>
            <a:pPr marL="457200" lvl="1" indent="-457200">
              <a:buFont typeface="Arial" panose="020B0604020202020204" pitchFamily="34" charset="0"/>
              <a:buChar char="•"/>
            </a:pPr>
            <a:r>
              <a:rPr lang="en-US" sz="1800" dirty="0">
                <a:solidFill>
                  <a:schemeClr val="tx1"/>
                </a:solidFill>
              </a:rPr>
              <a:t>Strengthens Role of Agency Standards Executives</a:t>
            </a:r>
          </a:p>
          <a:p>
            <a:pPr marL="857250" lvl="2" indent="-457200"/>
            <a:r>
              <a:rPr lang="en-US" sz="1800" dirty="0">
                <a:latin typeface="Arial" panose="020B0604020202020204" pitchFamily="34" charset="0"/>
                <a:cs typeface="Arial" panose="020B0604020202020204" pitchFamily="34" charset="0"/>
              </a:rPr>
              <a:t>Includes qualifications for Standards Executives</a:t>
            </a:r>
          </a:p>
          <a:p>
            <a:pPr marL="1314450" lvl="3" indent="-457200"/>
            <a:r>
              <a:rPr lang="en-US" dirty="0">
                <a:latin typeface="Arial" panose="020B0604020202020204" pitchFamily="34" charset="0"/>
                <a:cs typeface="Arial" panose="020B0604020202020204" pitchFamily="34" charset="0"/>
              </a:rPr>
              <a:t>Senior level official</a:t>
            </a:r>
          </a:p>
          <a:p>
            <a:pPr marL="857250" lvl="2" indent="-457200"/>
            <a:r>
              <a:rPr lang="en-US" sz="1800" dirty="0">
                <a:latin typeface="Arial" panose="020B0604020202020204" pitchFamily="34" charset="0"/>
                <a:cs typeface="Arial" panose="020B0604020202020204" pitchFamily="34" charset="0"/>
              </a:rPr>
              <a:t>Knowledge/experience</a:t>
            </a:r>
          </a:p>
          <a:p>
            <a:pPr marL="457200" lvl="1" indent="-457200">
              <a:buFont typeface="Arial" panose="020B0604020202020204" pitchFamily="34" charset="0"/>
              <a:buChar char="•"/>
            </a:pPr>
            <a:endParaRPr lang="en-US" sz="1800" dirty="0">
              <a:solidFill>
                <a:schemeClr val="tx1"/>
              </a:solidFill>
            </a:endParaRPr>
          </a:p>
          <a:p>
            <a:pPr marL="457200" lvl="1" indent="-457200">
              <a:buFont typeface="Arial" panose="020B0604020202020204" pitchFamily="34" charset="0"/>
              <a:buChar char="•"/>
            </a:pPr>
            <a:r>
              <a:rPr lang="en-US" sz="1800" dirty="0">
                <a:solidFill>
                  <a:schemeClr val="tx1"/>
                </a:solidFill>
              </a:rPr>
              <a:t>Updates Agency Reporting Requirements (via NIST) on Development and Use of Standards</a:t>
            </a:r>
          </a:p>
          <a:p>
            <a:pPr marL="0" lvl="1" indent="0"/>
            <a:r>
              <a:rPr lang="en-US" sz="1800" dirty="0">
                <a:solidFill>
                  <a:schemeClr val="tx1"/>
                </a:solidFill>
              </a:rPr>
              <a:t> </a:t>
            </a:r>
          </a:p>
          <a:p>
            <a:pPr marL="457200" lvl="1" indent="-457200">
              <a:buFont typeface="Arial" panose="020B0604020202020204" pitchFamily="34" charset="0"/>
              <a:buChar char="•"/>
            </a:pPr>
            <a:endParaRPr lang="en-US" sz="1800" dirty="0">
              <a:solidFill>
                <a:schemeClr val="tx1"/>
              </a:solidFill>
            </a:endParaRPr>
          </a:p>
        </p:txBody>
      </p:sp>
      <p:sp>
        <p:nvSpPr>
          <p:cNvPr id="2" name="Title 1"/>
          <p:cNvSpPr>
            <a:spLocks noGrp="1"/>
          </p:cNvSpPr>
          <p:nvPr>
            <p:ph type="title" idx="4294967295"/>
          </p:nvPr>
        </p:nvSpPr>
        <p:spPr>
          <a:xfrm>
            <a:off x="1847529" y="836712"/>
            <a:ext cx="8532813" cy="792162"/>
          </a:xfrm>
        </p:spPr>
        <p:txBody>
          <a:bodyPr>
            <a:noAutofit/>
          </a:bodyPr>
          <a:lstStyle/>
          <a:p>
            <a:pPr algn="ctr"/>
            <a:r>
              <a:rPr lang="en-US" sz="2800" dirty="0" smtClean="0">
                <a:latin typeface="Futura Book"/>
              </a:rPr>
              <a:t>Agency </a:t>
            </a:r>
            <a:r>
              <a:rPr lang="en-US" sz="2800" dirty="0">
                <a:latin typeface="Futura Book"/>
              </a:rPr>
              <a:t>Guidance</a:t>
            </a:r>
          </a:p>
        </p:txBody>
      </p:sp>
    </p:spTree>
    <p:custDataLst>
      <p:tags r:id="rId1"/>
    </p:custDataLst>
    <p:extLst>
      <p:ext uri="{BB962C8B-B14F-4D97-AF65-F5344CB8AC3E}">
        <p14:creationId xmlns:p14="http://schemas.microsoft.com/office/powerpoint/2010/main" val="11979159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49DB80692F6849BBB85B88BD7E251E" ma:contentTypeVersion="49" ma:contentTypeDescription="" ma:contentTypeScope="" ma:versionID="4202e3cc60ddbde23ac5ad50dbb91338">
  <xsd:schema xmlns:xsd="http://www.w3.org/2001/XMLSchema" xmlns:xs="http://www.w3.org/2001/XMLSchema" xmlns:p="http://schemas.microsoft.com/office/2006/metadata/properties" xmlns:ns1="http://schemas.microsoft.com/sharepoint/v3" xmlns:ns2="d1f628b7-dc6e-45dc-9245-e5ecf578f20b" xmlns:ns3="bbd4acb0-43d6-4317-ab0b-803dc468f016" targetNamespace="http://schemas.microsoft.com/office/2006/metadata/properties" ma:root="true" ma:fieldsID="23aed2d8c0f55666662c75d8f1fd6e40" ns1:_="" ns2:_="" ns3:_="">
    <xsd:import namespace="http://schemas.microsoft.com/sharepoint/v3"/>
    <xsd:import namespace="d1f628b7-dc6e-45dc-9245-e5ecf578f20b"/>
    <xsd:import namespace="bbd4acb0-43d6-4317-ab0b-803dc468f016"/>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f628b7-dc6e-45dc-9245-e5ecf578f20b"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12"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bbd4acb0-43d6-4317-ab0b-803dc468f016"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Props1.xml><?xml version="1.0" encoding="utf-8"?>
<ds:datastoreItem xmlns:ds="http://schemas.openxmlformats.org/officeDocument/2006/customXml" ds:itemID="{1273AEAF-3AFA-44D8-B2FC-922ECE048559}"/>
</file>

<file path=customXml/itemProps2.xml><?xml version="1.0" encoding="utf-8"?>
<ds:datastoreItem xmlns:ds="http://schemas.openxmlformats.org/officeDocument/2006/customXml" ds:itemID="{1CA6598A-27A2-48B1-92CA-E8BA3919C695}"/>
</file>

<file path=customXml/itemProps3.xml><?xml version="1.0" encoding="utf-8"?>
<ds:datastoreItem xmlns:ds="http://schemas.openxmlformats.org/officeDocument/2006/customXml" ds:itemID="{7492B581-2CA0-4869-BFBE-A04D98826141}"/>
</file>

<file path=customXml/itemProps4.xml><?xml version="1.0" encoding="utf-8"?>
<ds:datastoreItem xmlns:ds="http://schemas.openxmlformats.org/officeDocument/2006/customXml" ds:itemID="{429A3A51-2180-4AAB-AA5F-D70B7CD70BF9}"/>
</file>

<file path=docProps/app.xml><?xml version="1.0" encoding="utf-8"?>
<Properties xmlns="http://schemas.openxmlformats.org/officeDocument/2006/extended-properties" xmlns:vt="http://schemas.openxmlformats.org/officeDocument/2006/docPropsVTypes">
  <TotalTime>29</TotalTime>
  <Words>1103</Words>
  <Application>Microsoft Office PowerPoint</Application>
  <PresentationFormat>Custom</PresentationFormat>
  <Paragraphs>184</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What is OMB Circular A-119?</vt:lpstr>
      <vt:lpstr>Timeline</vt:lpstr>
      <vt:lpstr>Factors Influencing The Revisions</vt:lpstr>
      <vt:lpstr>Key Revision Themes  </vt:lpstr>
      <vt:lpstr> Preference for   Voluntary Consensus Standards</vt:lpstr>
      <vt:lpstr>Attributes of a Voluntary Consensus Standard     </vt:lpstr>
      <vt:lpstr>Conformity Assessment</vt:lpstr>
      <vt:lpstr>Agency Guidance</vt:lpstr>
      <vt:lpstr>Use of International Standards</vt:lpstr>
      <vt:lpstr>Complying with International Obligations</vt:lpstr>
      <vt:lpstr>Timely Updating of Standards </vt:lpstr>
      <vt:lpstr>Reasonable Availability of the Standard </vt:lpstr>
      <vt:lpstr>Summary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David Jankowski</cp:lastModifiedBy>
  <cp:revision>4</cp:revision>
  <cp:lastPrinted>2017-02-21T13:23:47Z</cp:lastPrinted>
  <dcterms:created xsi:type="dcterms:W3CDTF">2016-02-12T20:36:52Z</dcterms:created>
  <dcterms:modified xsi:type="dcterms:W3CDTF">2017-02-21T13:23:51Z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edd9ef5a-ffc2-4a17-98af-0339439bcf48</vt:lpwstr>
  </property>
</Properties>
</file>