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 bookmarkIdSeed="2">
  <p:sldMasterIdLst>
    <p:sldMasterId id="2147483842" r:id="rId2"/>
  </p:sldMasterIdLst>
  <p:notesMasterIdLst>
    <p:notesMasterId r:id="rId20"/>
  </p:notesMasterIdLst>
  <p:handoutMasterIdLst>
    <p:handoutMasterId r:id="rId21"/>
  </p:handoutMasterIdLst>
  <p:sldIdLst>
    <p:sldId id="437" r:id="rId3"/>
    <p:sldId id="415" r:id="rId4"/>
    <p:sldId id="419" r:id="rId5"/>
    <p:sldId id="420" r:id="rId6"/>
    <p:sldId id="421" r:id="rId7"/>
    <p:sldId id="422" r:id="rId8"/>
    <p:sldId id="433" r:id="rId9"/>
    <p:sldId id="423" r:id="rId10"/>
    <p:sldId id="424" r:id="rId11"/>
    <p:sldId id="425" r:id="rId12"/>
    <p:sldId id="427" r:id="rId13"/>
    <p:sldId id="426" r:id="rId14"/>
    <p:sldId id="435" r:id="rId15"/>
    <p:sldId id="430" r:id="rId16"/>
    <p:sldId id="431" r:id="rId17"/>
    <p:sldId id="444" r:id="rId18"/>
    <p:sldId id="438" r:id="rId1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5" userDrawn="1">
          <p15:clr>
            <a:srgbClr val="A4A3A4"/>
          </p15:clr>
        </p15:guide>
        <p15:guide id="2" pos="2304" userDrawn="1">
          <p15:clr>
            <a:srgbClr val="A4A3A4"/>
          </p15:clr>
        </p15:guide>
        <p15:guide id="3" orient="horz" pos="2929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450"/>
    <a:srgbClr val="C8E56D"/>
    <a:srgbClr val="CC0000"/>
    <a:srgbClr val="E8BE6A"/>
    <a:srgbClr val="F8E46C"/>
    <a:srgbClr val="E9A159"/>
    <a:srgbClr val="EFB575"/>
    <a:srgbClr val="E46052"/>
    <a:srgbClr val="DE9568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45" autoAdjust="0"/>
    <p:restoredTop sz="88841" autoAdjust="0"/>
  </p:normalViewPr>
  <p:slideViewPr>
    <p:cSldViewPr>
      <p:cViewPr>
        <p:scale>
          <a:sx n="100" d="100"/>
          <a:sy n="100" d="100"/>
        </p:scale>
        <p:origin x="-678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36" y="-252"/>
      </p:cViewPr>
      <p:guideLst>
        <p:guide orient="horz" pos="3029"/>
        <p:guide orient="horz" pos="2933"/>
        <p:guide pos="2308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29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42036192844315E-2"/>
          <c:y val="3.5947712418300651E-2"/>
          <c:w val="0.89714919187733111"/>
          <c:h val="0.805620915032679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0.91700000000000004</c:v>
                </c:pt>
                <c:pt idx="1">
                  <c:v>0.92900000000000005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-23"/>
        <c:axId val="4871296"/>
        <c:axId val="4872832"/>
      </c:barChart>
      <c:catAx>
        <c:axId val="487129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4872832"/>
        <c:crosses val="autoZero"/>
        <c:auto val="1"/>
        <c:lblAlgn val="ctr"/>
        <c:lblOffset val="100"/>
        <c:noMultiLvlLbl val="0"/>
      </c:catAx>
      <c:valAx>
        <c:axId val="4872832"/>
        <c:scaling>
          <c:orientation val="minMax"/>
          <c:max val="1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71296"/>
        <c:crosses val="autoZero"/>
        <c:crossBetween val="between"/>
        <c:majorUnit val="0.25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42036192844315E-2"/>
          <c:y val="3.5947712418300651E-2"/>
          <c:w val="0.89714919187733111"/>
          <c:h val="0.805620915032679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cat>
            <c:strRef>
              <c:f>Sheet1!$A$2:$A$3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0.91800000000000004</c:v>
                </c:pt>
                <c:pt idx="1">
                  <c:v>0.94399999999999995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-23"/>
        <c:axId val="6433792"/>
        <c:axId val="6447872"/>
      </c:barChart>
      <c:catAx>
        <c:axId val="643379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6447872"/>
        <c:crosses val="autoZero"/>
        <c:auto val="1"/>
        <c:lblAlgn val="ctr"/>
        <c:lblOffset val="100"/>
        <c:noMultiLvlLbl val="0"/>
      </c:catAx>
      <c:valAx>
        <c:axId val="6447872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3379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1"/>
            <a:ext cx="3043978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6" tIns="45979" rIns="91956" bIns="45979" numCol="1" anchor="t" anchorCtr="0" compatLnSpc="1">
            <a:prstTxWarp prst="textNoShape">
              <a:avLst/>
            </a:prstTxWarp>
          </a:bodyPr>
          <a:lstStyle>
            <a:lvl1pPr defTabSz="919645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r>
              <a:rPr lang="en-US" sz="1400" dirty="0"/>
              <a:t>Item 2_OSIP </a:t>
            </a:r>
            <a:r>
              <a:rPr lang="en-US" sz="1400" dirty="0" err="1"/>
              <a:t>Report_Okun-Kozlowicki</a:t>
            </a:r>
            <a:endParaRPr lang="en-US" sz="1400" dirty="0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127" y="1"/>
            <a:ext cx="3043978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6" tIns="45979" rIns="91956" bIns="45979" numCol="1" anchor="t" anchorCtr="0" compatLnSpc="1">
            <a:prstTxWarp prst="textNoShape">
              <a:avLst/>
            </a:prstTxWarp>
          </a:bodyPr>
          <a:lstStyle>
            <a:lvl1pPr algn="r" defTabSz="919645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43331"/>
            <a:ext cx="3043978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6" tIns="45979" rIns="91956" bIns="45979" numCol="1" anchor="b" anchorCtr="0" compatLnSpc="1">
            <a:prstTxWarp prst="textNoShape">
              <a:avLst/>
            </a:prstTxWarp>
          </a:bodyPr>
          <a:lstStyle>
            <a:lvl1pPr defTabSz="919645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127" y="8843331"/>
            <a:ext cx="3043978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6" tIns="45979" rIns="91956" bIns="45979" numCol="1" anchor="b" anchorCtr="0" compatLnSpc="1">
            <a:prstTxWarp prst="textNoShape">
              <a:avLst/>
            </a:prstTxWarp>
          </a:bodyPr>
          <a:lstStyle>
            <a:lvl1pPr algn="r" defTabSz="919645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fld id="{A9DB8A40-1AEC-469C-A636-4CECC3E8B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02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1"/>
            <a:ext cx="3043978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6" tIns="45979" rIns="91956" bIns="45979" numCol="1" anchor="t" anchorCtr="0" compatLnSpc="1">
            <a:prstTxWarp prst="textNoShape">
              <a:avLst/>
            </a:prstTxWarp>
          </a:bodyPr>
          <a:lstStyle>
            <a:lvl1pPr defTabSz="919645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127" y="1"/>
            <a:ext cx="3043978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6" tIns="45979" rIns="91956" bIns="45979" numCol="1" anchor="t" anchorCtr="0" compatLnSpc="1">
            <a:prstTxWarp prst="textNoShape">
              <a:avLst/>
            </a:prstTxWarp>
          </a:bodyPr>
          <a:lstStyle>
            <a:lvl1pPr algn="r" defTabSz="919645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0088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738" y="4422464"/>
            <a:ext cx="5149637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6" tIns="45979" rIns="91956" bIns="45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43331"/>
            <a:ext cx="3043978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6" tIns="45979" rIns="91956" bIns="45979" numCol="1" anchor="b" anchorCtr="0" compatLnSpc="1">
            <a:prstTxWarp prst="textNoShape">
              <a:avLst/>
            </a:prstTxWarp>
          </a:bodyPr>
          <a:lstStyle>
            <a:lvl1pPr defTabSz="919645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127" y="8843331"/>
            <a:ext cx="3043978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6" tIns="45979" rIns="91956" bIns="45979" numCol="1" anchor="b" anchorCtr="0" compatLnSpc="1">
            <a:prstTxWarp prst="textNoShape">
              <a:avLst/>
            </a:prstTxWarp>
          </a:bodyPr>
          <a:lstStyle>
            <a:lvl1pPr algn="r" defTabSz="919645" eaLnBrk="0" hangingPunct="0">
              <a:defRPr sz="1200">
                <a:latin typeface="Times"/>
                <a:cs typeface="+mn-cs"/>
              </a:defRPr>
            </a:lvl1pPr>
          </a:lstStyle>
          <a:p>
            <a:pPr>
              <a:defRPr/>
            </a:pPr>
            <a:fld id="{A30FFB28-FAC0-419B-A9C8-7DCC304FD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64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" pitchFamily="18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76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6057" indent="-286945" defTabSz="93576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7781" indent="-229557" defTabSz="93576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6892" indent="-229557" defTabSz="93576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66002" indent="-229557" defTabSz="93576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25117" indent="-229557" defTabSz="9357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84228" indent="-229557" defTabSz="9357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43340" indent="-229557" defTabSz="9357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902452" indent="-229557" defTabSz="9357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fld id="{04CF7152-FEEC-46CF-862A-93D07C86C854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065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 marL="171418" indent="-171418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 marL="171418" indent="-171418">
              <a:buFont typeface="Arial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5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>
              <a:defRPr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>
              <a:defRPr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>
              <a:defRPr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935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" pitchFamily="18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76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6057" indent="-286945" defTabSz="93576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7781" indent="-229557" defTabSz="93576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6892" indent="-229557" defTabSz="93576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66002" indent="-229557" defTabSz="93576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25117" indent="-229557" defTabSz="9357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84228" indent="-229557" defTabSz="9357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43340" indent="-229557" defTabSz="9357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902452" indent="-229557" defTabSz="9357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fld id="{04CF7152-FEEC-46CF-862A-93D07C86C854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602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>
              <a:defRPr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>
              <a:defRPr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>
              <a:defRPr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>
              <a:defRPr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>
              <a:defRPr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65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pPr marL="171418" indent="-171418">
              <a:buFont typeface="Arial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34106" y="4196727"/>
            <a:ext cx="6554893" cy="449642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FFB28-FAC0-419B-A9C8-7DCC304FD05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1" name="Picture 15" descr="title1e.jpg                                                    00293B0BMacintosh HD                   BD7F38D4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5410200" cy="1143000"/>
          </a:xfrm>
        </p:spPr>
        <p:txBody>
          <a:bodyPr/>
          <a:lstStyle>
            <a:lvl1pPr>
              <a:defRPr sz="4400">
                <a:solidFill>
                  <a:srgbClr val="0067A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276600"/>
            <a:ext cx="54102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2333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E21602-1150-47D1-8F4E-EB0BF1E0765E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5071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175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99C953-301E-4C53-9601-27CD094F1E45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7269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8333E4-482B-4E0F-BD74-89D2635E3EDC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35580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980F7D-562C-4DF1-B726-C37F3B574113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82512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09800"/>
            <a:ext cx="3543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2209800"/>
            <a:ext cx="3543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4DACAC-2F32-497A-8F46-49E2A3EE0829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1615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EB891E-D550-41E6-9D99-695AA15652C8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25910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B0A8F0-16F2-4B66-AAF9-3ADB5FC3BEE6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7747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2BFCA4-E57A-44BA-9AF7-B9465171B62C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893126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9470DE-61F3-4B39-997C-D076EA12257E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06197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F815DE-2133-4A4A-B44A-CCC64D6E558A}" type="slidenum">
              <a:rPr lang="en-US"/>
              <a:pPr/>
              <a:t>‹#›</a:t>
            </a:fld>
            <a:endParaRPr lang="en-US" sz="14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30641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42" name="Picture 50" descr="slide1d.jpg                                                    00293B0BMacintosh HD                   BD7F38D4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09800"/>
            <a:ext cx="7239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Verdana" charset="0"/>
              </a:defRPr>
            </a:lvl1pPr>
          </a:lstStyle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564313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67AB"/>
                </a:solidFill>
                <a:latin typeface="Verdana" charset="0"/>
              </a:defRPr>
            </a:lvl1pPr>
          </a:lstStyle>
          <a:p>
            <a:pPr eaLnBrk="0" hangingPunct="0"/>
            <a:fld id="{4B4AB3BF-95A9-45CA-AF08-9FB308A67EA0}" type="slidenum">
              <a:rPr lang="en-US"/>
              <a:pPr eaLnBrk="0" hangingPunct="0"/>
              <a:t>‹#›</a:t>
            </a:fld>
            <a:endParaRPr lang="en-US" sz="1400">
              <a:latin typeface="Georgia"/>
            </a:endParaRPr>
          </a:p>
        </p:txBody>
      </p:sp>
      <p:pic>
        <p:nvPicPr>
          <p:cNvPr id="8243" name="Picture 51" descr="DOC_ITA.jpg                                                    00293B0BMacintosh HD                   BD7F38D4:"/>
          <p:cNvPicPr>
            <a:picLocks noChangeAspect="1" noChangeArrowheads="1"/>
          </p:cNvPicPr>
          <p:nvPr/>
        </p:nvPicPr>
        <p:blipFill>
          <a:blip r:embed="rId14" cstate="print"/>
          <a:srcRect b="32895"/>
          <a:stretch>
            <a:fillRect/>
          </a:stretch>
        </p:blipFill>
        <p:spPr bwMode="auto">
          <a:xfrm>
            <a:off x="2590800" y="6578600"/>
            <a:ext cx="4414838" cy="2428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061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Georgia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Georgia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Georgia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Georgi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Georgi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Georgi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Georgi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Georgi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de.gov/td/osi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eff.Okun-Kozlowicki@trade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rade.gov/td/osip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23032" y="1752600"/>
            <a:ext cx="6220968" cy="1143000"/>
          </a:xfrm>
        </p:spPr>
        <p:txBody>
          <a:bodyPr/>
          <a:lstStyle/>
          <a:p>
            <a:pPr algn="ctr" eaLnBrk="1" hangingPunct="1"/>
            <a:r>
              <a:rPr lang="en-US" altLang="en-US" sz="3600" b="1" i="1" dirty="0" smtClean="0"/>
              <a:t>Standards &amp; Regulations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923032" y="4578790"/>
            <a:ext cx="6220968" cy="2355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i="1" dirty="0" smtClean="0">
                <a:solidFill>
                  <a:srgbClr val="0067AB"/>
                </a:solidFill>
                <a:latin typeface="Times" pitchFamily="18" charset="0"/>
              </a:rPr>
              <a:t>Jeff Okun-Kozlowicki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i="1" dirty="0" smtClean="0">
              <a:solidFill>
                <a:srgbClr val="0067AB"/>
              </a:solidFill>
              <a:latin typeface="Times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  <a:t>International Trade Administration (ITA)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  <a:t>Office of Standards and Investment Policy (</a:t>
            </a:r>
            <a:r>
              <a:rPr lang="en-US" altLang="en-US" sz="2000" i="1" dirty="0">
                <a:solidFill>
                  <a:srgbClr val="0067AB"/>
                </a:solidFill>
                <a:latin typeface="Times" pitchFamily="18" charset="0"/>
              </a:rPr>
              <a:t>OSIP</a:t>
            </a:r>
            <a: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  <a:t>)</a:t>
            </a:r>
            <a:b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</a:br>
            <a:r>
              <a:rPr lang="en-US" altLang="en-US" sz="2000" i="1" dirty="0">
                <a:solidFill>
                  <a:srgbClr val="0067AB"/>
                </a:solidFill>
                <a:latin typeface="Times" pitchFamily="18" charset="0"/>
              </a:rPr>
              <a:t/>
            </a:r>
            <a:br>
              <a:rPr lang="en-US" altLang="en-US" sz="2000" i="1" dirty="0">
                <a:solidFill>
                  <a:srgbClr val="0067AB"/>
                </a:solidFill>
                <a:latin typeface="Times" pitchFamily="18" charset="0"/>
              </a:rPr>
            </a:br>
            <a:r>
              <a:rPr lang="en-US" altLang="en-US" sz="2000" dirty="0">
                <a:solidFill>
                  <a:srgbClr val="0067AB"/>
                </a:solidFill>
                <a:latin typeface="Times" pitchFamily="18" charset="0"/>
                <a:hlinkClick r:id="rId3"/>
              </a:rPr>
              <a:t>http://www.trade.gov/td/osip</a:t>
            </a:r>
            <a:r>
              <a:rPr lang="en-US" altLang="en-US" sz="2000" dirty="0" smtClean="0">
                <a:solidFill>
                  <a:srgbClr val="0067AB"/>
                </a:solidFill>
                <a:latin typeface="Times" pitchFamily="18" charset="0"/>
                <a:hlinkClick r:id="rId3"/>
              </a:rPr>
              <a:t>/</a:t>
            </a:r>
            <a:endParaRPr lang="en-US" altLang="en-US" sz="2000" dirty="0" smtClean="0">
              <a:solidFill>
                <a:srgbClr val="0067AB"/>
              </a:solidFill>
              <a:latin typeface="Times" pitchFamily="18" charset="0"/>
            </a:endParaRPr>
          </a:p>
        </p:txBody>
      </p:sp>
      <p:sp>
        <p:nvSpPr>
          <p:cNvPr id="3076" name="Rectangle 2"/>
          <p:cNvSpPr txBox="1">
            <a:spLocks noChangeArrowheads="1"/>
          </p:cNvSpPr>
          <p:nvPr/>
        </p:nvSpPr>
        <p:spPr bwMode="auto">
          <a:xfrm>
            <a:off x="2923032" y="2209800"/>
            <a:ext cx="6220968" cy="1683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n-US" sz="2800" b="1" i="1" dirty="0" smtClean="0">
                <a:solidFill>
                  <a:srgbClr val="0067AB"/>
                </a:solidFill>
                <a:latin typeface="Times"/>
              </a:rPr>
              <a:t>Measuring the Link to Goods Trade</a:t>
            </a:r>
          </a:p>
        </p:txBody>
      </p:sp>
    </p:spTree>
    <p:extLst>
      <p:ext uri="{BB962C8B-B14F-4D97-AF65-F5344CB8AC3E}">
        <p14:creationId xmlns:p14="http://schemas.microsoft.com/office/powerpoint/2010/main" val="33380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228600"/>
            <a:ext cx="7696200" cy="914400"/>
          </a:xfrm>
        </p:spPr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Top Commodities by Number of Notifications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10</a:t>
            </a:fld>
            <a:endParaRPr lang="en-US" sz="1400">
              <a:latin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7912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</a:t>
            </a:r>
            <a:r>
              <a:rPr lang="en-US" sz="1200" dirty="0"/>
              <a:t>: Based on entries created from notifications by all WTO members except the United </a:t>
            </a:r>
            <a:r>
              <a:rPr lang="en-US" sz="1200" dirty="0" smtClean="0"/>
              <a:t>States from January </a:t>
            </a:r>
            <a:r>
              <a:rPr lang="en-US" sz="1200" dirty="0"/>
              <a:t>1, 2006 to August 18, 2015</a:t>
            </a:r>
            <a:r>
              <a:rPr lang="en-US" sz="1200" dirty="0" smtClean="0"/>
              <a:t>. </a:t>
            </a:r>
            <a:r>
              <a:rPr lang="en-US" sz="1200" dirty="0"/>
              <a:t>Only entries with an HS-4 or an HS-6 code were used. One measure may have multiple entries under the same HS classification.</a:t>
            </a:r>
          </a:p>
          <a:p>
            <a:r>
              <a:rPr lang="en-US" sz="1200" dirty="0" smtClean="0"/>
              <a:t>(Source</a:t>
            </a:r>
            <a:r>
              <a:rPr lang="en-US" sz="1200" dirty="0"/>
              <a:t>: </a:t>
            </a:r>
            <a:r>
              <a:rPr lang="en-US" sz="1200" dirty="0" smtClean="0"/>
              <a:t>WTO notifications from WTO I-TIP database.)</a:t>
            </a:r>
            <a:endParaRPr lang="en-US" sz="1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5800" y="1219200"/>
            <a:ext cx="7427628" cy="429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94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696200" cy="914400"/>
          </a:xfrm>
        </p:spPr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Finding: Notifications in Each 4-digit </a:t>
            </a:r>
            <a:r>
              <a:rPr lang="en-US" b="1" i="1" kern="1200" dirty="0">
                <a:solidFill>
                  <a:srgbClr val="0067AB"/>
                </a:solidFill>
                <a:cs typeface="Arial" pitchFamily="34" charset="0"/>
              </a:rPr>
              <a:t>C</a:t>
            </a:r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ategory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11</a:t>
            </a:fld>
            <a:endParaRPr lang="en-US" sz="1400">
              <a:latin typeface="Georg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239000" cy="4495800"/>
          </a:xfrm>
        </p:spPr>
        <p:txBody>
          <a:bodyPr/>
          <a:lstStyle/>
          <a:p>
            <a:r>
              <a:rPr lang="en-US" sz="2000" b="1" dirty="0" smtClean="0"/>
              <a:t>Textiles and Shoes</a:t>
            </a:r>
          </a:p>
          <a:p>
            <a:pPr lvl="1"/>
            <a:r>
              <a:rPr lang="en-US" sz="2000" dirty="0" smtClean="0"/>
              <a:t>Furniture/bedding</a:t>
            </a:r>
          </a:p>
          <a:p>
            <a:pPr lvl="1"/>
            <a:r>
              <a:rPr lang="en-US" sz="2000" dirty="0" smtClean="0"/>
              <a:t>Apparel, fabrics, fibers, filaments</a:t>
            </a:r>
          </a:p>
          <a:p>
            <a:pPr lvl="1"/>
            <a:r>
              <a:rPr lang="en-US" sz="2000" dirty="0" smtClean="0"/>
              <a:t>Footwear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Foods and agricultural products</a:t>
            </a:r>
          </a:p>
          <a:p>
            <a:pPr lvl="1"/>
            <a:r>
              <a:rPr lang="en-US" sz="2000" dirty="0" smtClean="0"/>
              <a:t>Meat, prepared meat/fish</a:t>
            </a:r>
          </a:p>
          <a:p>
            <a:pPr lvl="1"/>
            <a:r>
              <a:rPr lang="en-US" sz="2000" dirty="0" smtClean="0"/>
              <a:t>Coffee/tea, sugar, vegetables, fruits</a:t>
            </a:r>
          </a:p>
          <a:p>
            <a:pPr lvl="1"/>
            <a:r>
              <a:rPr lang="en-US" sz="2000" dirty="0" smtClean="0"/>
              <a:t>Milling products and cereals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Other chemical products</a:t>
            </a:r>
            <a:endParaRPr lang="en-US" sz="2000" b="1" dirty="0"/>
          </a:p>
          <a:p>
            <a:pPr lvl="1"/>
            <a:r>
              <a:rPr lang="en-US" sz="2000" dirty="0" smtClean="0"/>
              <a:t>Explosives</a:t>
            </a:r>
          </a:p>
          <a:p>
            <a:pPr lvl="1"/>
            <a:r>
              <a:rPr lang="en-US" sz="2000" dirty="0" smtClean="0"/>
              <a:t>Fertilizers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853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Robustness Test: UNCTAD TBT NTMs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12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828800"/>
            <a:ext cx="7239000" cy="38862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800" dirty="0" smtClean="0"/>
              <a:t>Classified by UNCTAD experts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Based on official government documents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Only available for selected economies</a:t>
            </a:r>
          </a:p>
          <a:p>
            <a:pPr lvl="1">
              <a:lnSpc>
                <a:spcPct val="200000"/>
              </a:lnSpc>
            </a:pPr>
            <a:r>
              <a:rPr lang="en-US" sz="2800" b="1" dirty="0" smtClean="0"/>
              <a:t>Focus: </a:t>
            </a:r>
            <a:r>
              <a:rPr lang="en-US" sz="2800" i="1" dirty="0" smtClean="0"/>
              <a:t>European Union (2014)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44762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Robustness Test: Goods Exports Covered by UNCAT TBT NTMs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13</a:t>
            </a:fld>
            <a:endParaRPr lang="en-US" sz="1400">
              <a:latin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646003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r>
              <a:rPr lang="en-US" sz="1200" dirty="0" smtClean="0"/>
              <a:t>(Source</a:t>
            </a:r>
            <a:r>
              <a:rPr lang="en-US" sz="1200" dirty="0"/>
              <a:t>: EU TBT NTM Data from World Bank WITS; 2015 U.S. export data from U.S. Department of Commerce; 2014 HS-6 EU import data from UN </a:t>
            </a:r>
            <a:r>
              <a:rPr lang="en-US" sz="1200" dirty="0" err="1"/>
              <a:t>Comtrade</a:t>
            </a:r>
            <a:r>
              <a:rPr lang="en-US" sz="1200" dirty="0"/>
              <a:t>; and 2014 CN-8 EU import data from Eurostat</a:t>
            </a:r>
            <a:r>
              <a:rPr lang="en-US" sz="1200" dirty="0" smtClean="0"/>
              <a:t>.)</a:t>
            </a:r>
            <a:endParaRPr lang="en-US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128707"/>
              </p:ext>
            </p:extLst>
          </p:nvPr>
        </p:nvGraphicFramePr>
        <p:xfrm>
          <a:off x="1077686" y="1219200"/>
          <a:ext cx="7239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13"/>
          <p:cNvSpPr txBox="1"/>
          <p:nvPr/>
        </p:nvSpPr>
        <p:spPr>
          <a:xfrm>
            <a:off x="1371600" y="1295400"/>
            <a:ext cx="5257800" cy="305520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80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94.4</a:t>
            </a:r>
            <a:r>
              <a:rPr lang="en-US" sz="8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80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91.8</a:t>
            </a:r>
            <a:r>
              <a:rPr lang="en-US" sz="8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/>
          <p:nvPr/>
        </p:nvSpPr>
        <p:spPr>
          <a:xfrm>
            <a:off x="4572000" y="3212276"/>
            <a:ext cx="2682923" cy="12835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28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 imports</a:t>
            </a:r>
            <a:br>
              <a:rPr lang="en-US" sz="28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(8-digit level)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7"/>
          <p:cNvSpPr txBox="1"/>
          <p:nvPr/>
        </p:nvSpPr>
        <p:spPr>
          <a:xfrm>
            <a:off x="4572000" y="1735138"/>
            <a:ext cx="2966720" cy="10199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28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 imports</a:t>
            </a:r>
            <a: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(6-digit level)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5105400"/>
            <a:ext cx="7711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Assumptions about WTO Notifications </a:t>
            </a:r>
            <a:r>
              <a:rPr lang="en-US" dirty="0">
                <a:solidFill>
                  <a:srgbClr val="CC0000"/>
                </a:solidFill>
              </a:rPr>
              <a:t>s</a:t>
            </a:r>
            <a:r>
              <a:rPr lang="en-US" dirty="0" smtClean="0">
                <a:solidFill>
                  <a:srgbClr val="CC0000"/>
                </a:solidFill>
              </a:rPr>
              <a:t>eem </a:t>
            </a:r>
            <a:r>
              <a:rPr lang="en-US" dirty="0">
                <a:solidFill>
                  <a:srgbClr val="CC0000"/>
                </a:solidFill>
              </a:rPr>
              <a:t>r</a:t>
            </a:r>
            <a:r>
              <a:rPr lang="en-US" dirty="0" smtClean="0">
                <a:solidFill>
                  <a:srgbClr val="CC0000"/>
                </a:solidFill>
              </a:rPr>
              <a:t>easonable</a:t>
            </a:r>
            <a:endParaRPr lang="en-US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87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9" grpId="0">
        <p:bldAsOne/>
      </p:bldGraphic>
      <p:bldP spid="11" grpId="0"/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Recap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14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295399"/>
            <a:ext cx="7239000" cy="5268913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US" b="1" dirty="0" smtClean="0"/>
              <a:t>Assumptions</a:t>
            </a:r>
          </a:p>
          <a:p>
            <a:pPr marL="742950" lvl="2" indent="-342900">
              <a:lnSpc>
                <a:spcPct val="114000"/>
              </a:lnSpc>
            </a:pPr>
            <a:r>
              <a:rPr lang="en-US" dirty="0" smtClean="0"/>
              <a:t>WTO notifications are </a:t>
            </a:r>
            <a:r>
              <a:rPr lang="en-US" dirty="0"/>
              <a:t>a good proxy for the overall global regulatory </a:t>
            </a:r>
            <a:r>
              <a:rPr lang="en-US" dirty="0" smtClean="0"/>
              <a:t>environment</a:t>
            </a:r>
          </a:p>
          <a:p>
            <a:pPr marL="742950" lvl="2" indent="-342900">
              <a:lnSpc>
                <a:spcPct val="114000"/>
              </a:lnSpc>
            </a:pPr>
            <a:r>
              <a:rPr lang="en-US" dirty="0" smtClean="0"/>
              <a:t>One economy’s notification can be linked to all exports</a:t>
            </a:r>
            <a:endParaRPr lang="en-US" dirty="0"/>
          </a:p>
          <a:p>
            <a:pPr>
              <a:lnSpc>
                <a:spcPct val="114000"/>
              </a:lnSpc>
            </a:pPr>
            <a:endParaRPr lang="en-US" b="1" dirty="0" smtClean="0"/>
          </a:p>
          <a:p>
            <a:pPr>
              <a:lnSpc>
                <a:spcPct val="114000"/>
              </a:lnSpc>
            </a:pPr>
            <a:r>
              <a:rPr lang="en-US" b="1" dirty="0" smtClean="0"/>
              <a:t>Findings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Size of the </a:t>
            </a:r>
            <a:r>
              <a:rPr lang="en-US" dirty="0" smtClean="0"/>
              <a:t>link: </a:t>
            </a:r>
            <a:r>
              <a:rPr lang="en-US" b="1" dirty="0" smtClean="0">
                <a:solidFill>
                  <a:srgbClr val="0066FF"/>
                </a:solidFill>
              </a:rPr>
              <a:t>92 to 93 percent</a:t>
            </a:r>
            <a:endParaRPr lang="en-US" b="1" dirty="0">
              <a:solidFill>
                <a:srgbClr val="0066FF"/>
              </a:solidFill>
            </a:endParaRPr>
          </a:p>
          <a:p>
            <a:pPr lvl="1">
              <a:lnSpc>
                <a:spcPct val="114000"/>
              </a:lnSpc>
            </a:pPr>
            <a:r>
              <a:rPr lang="en-US" dirty="0"/>
              <a:t>Leading </a:t>
            </a:r>
            <a:r>
              <a:rPr lang="en-US" dirty="0" smtClean="0"/>
              <a:t>countries</a:t>
            </a:r>
            <a:r>
              <a:rPr lang="en-US" dirty="0"/>
              <a:t>: </a:t>
            </a:r>
            <a:r>
              <a:rPr lang="en-US" b="1" dirty="0" smtClean="0">
                <a:solidFill>
                  <a:srgbClr val="0066FF"/>
                </a:solidFill>
              </a:rPr>
              <a:t>EU, China, Saudi, U.S.</a:t>
            </a:r>
            <a:endParaRPr lang="en-US" dirty="0"/>
          </a:p>
          <a:p>
            <a:pPr lvl="1">
              <a:lnSpc>
                <a:spcPct val="114000"/>
              </a:lnSpc>
            </a:pPr>
            <a:r>
              <a:rPr lang="en-US" dirty="0"/>
              <a:t>Leading </a:t>
            </a:r>
            <a:r>
              <a:rPr lang="en-US" dirty="0" smtClean="0"/>
              <a:t>industries</a:t>
            </a:r>
            <a:r>
              <a:rPr lang="en-US" dirty="0"/>
              <a:t>: </a:t>
            </a:r>
            <a:r>
              <a:rPr lang="en-US" b="1" dirty="0" smtClean="0">
                <a:solidFill>
                  <a:srgbClr val="0066FF"/>
                </a:solidFill>
              </a:rPr>
              <a:t>Machinery, food, vehicles, cosmetics, fuel, textiles</a:t>
            </a:r>
            <a:r>
              <a:rPr lang="en-US" dirty="0" smtClean="0">
                <a:solidFill>
                  <a:srgbClr val="0066FF"/>
                </a:solidFill>
              </a:rPr>
              <a:t>, etc.</a:t>
            </a:r>
          </a:p>
          <a:p>
            <a:pPr marL="457200" lvl="1" indent="0">
              <a:lnSpc>
                <a:spcPct val="114000"/>
              </a:lnSpc>
              <a:buNone/>
            </a:pPr>
            <a:endParaRPr lang="en-US" dirty="0" smtClean="0"/>
          </a:p>
          <a:p>
            <a:pPr>
              <a:lnSpc>
                <a:spcPct val="114000"/>
              </a:lnSpc>
            </a:pPr>
            <a:r>
              <a:rPr lang="en-US" b="1" dirty="0" smtClean="0"/>
              <a:t>Robustness test</a:t>
            </a:r>
            <a:r>
              <a:rPr lang="en-US" dirty="0" smtClean="0"/>
              <a:t>: UNCTAD NTMs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Size of the link: </a:t>
            </a:r>
            <a:r>
              <a:rPr lang="en-US" b="1" dirty="0" smtClean="0">
                <a:solidFill>
                  <a:srgbClr val="0066FF"/>
                </a:solidFill>
              </a:rPr>
              <a:t>92 to 94 </a:t>
            </a:r>
            <a:r>
              <a:rPr lang="en-US" b="1" dirty="0">
                <a:solidFill>
                  <a:srgbClr val="0066FF"/>
                </a:solidFill>
              </a:rPr>
              <a:t>percent</a:t>
            </a:r>
          </a:p>
          <a:p>
            <a:pPr lvl="1">
              <a:lnSpc>
                <a:spcPct val="114000"/>
              </a:lnSpc>
            </a:pPr>
            <a:r>
              <a:rPr lang="en-US" dirty="0" smtClean="0"/>
              <a:t>Our assumptions seem reasonable</a:t>
            </a:r>
          </a:p>
          <a:p>
            <a:pPr marL="457200" lvl="1" indent="0">
              <a:lnSpc>
                <a:spcPct val="114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904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Why does it matter?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15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362200"/>
            <a:ext cx="8839200" cy="38862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 smtClean="0"/>
              <a:t>Technical regulations are pervasive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Differing regulations can create challenges for exporters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Need further studies on </a:t>
            </a:r>
            <a:r>
              <a:rPr lang="en-US" sz="2400" b="1" i="1" dirty="0" smtClean="0"/>
              <a:t>impact </a:t>
            </a:r>
            <a:r>
              <a:rPr lang="en-US" sz="2400" dirty="0" smtClean="0"/>
              <a:t>of divergent approaches</a:t>
            </a:r>
          </a:p>
          <a:p>
            <a:pPr>
              <a:lnSpc>
                <a:spcPct val="200000"/>
              </a:lnSpc>
            </a:pPr>
            <a:endParaRPr lang="en-US" sz="2400" dirty="0" smtClean="0"/>
          </a:p>
          <a:p>
            <a:pPr>
              <a:lnSpc>
                <a:spcPct val="200000"/>
              </a:lnSpc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600200"/>
            <a:ext cx="79248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Standards and Technical Regulations are Important!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4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ITA Messaging and Data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16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76400"/>
            <a:ext cx="84582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Goal: </a:t>
            </a:r>
            <a:r>
              <a:rPr lang="en-US" sz="2400" dirty="0"/>
              <a:t>make the case for devoting more </a:t>
            </a:r>
            <a:r>
              <a:rPr lang="en-US" sz="2400" dirty="0" smtClean="0"/>
              <a:t>resources and attention </a:t>
            </a:r>
            <a:r>
              <a:rPr lang="en-US" sz="2400" dirty="0"/>
              <a:t>to </a:t>
            </a:r>
            <a:r>
              <a:rPr lang="en-US" sz="2400" dirty="0" smtClean="0"/>
              <a:t>standards</a:t>
            </a:r>
            <a:endParaRPr lang="en-US" sz="2400" b="1" dirty="0" smtClean="0"/>
          </a:p>
          <a:p>
            <a:pPr>
              <a:lnSpc>
                <a:spcPct val="200000"/>
              </a:lnSpc>
            </a:pPr>
            <a:r>
              <a:rPr lang="en-US" sz="2400" dirty="0" smtClean="0"/>
              <a:t>Partnership with Stakeholders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Messaging Documents</a:t>
            </a:r>
            <a:endParaRPr lang="en-US" sz="2400" dirty="0"/>
          </a:p>
          <a:p>
            <a:pPr>
              <a:lnSpc>
                <a:spcPct val="200000"/>
              </a:lnSpc>
            </a:pPr>
            <a:r>
              <a:rPr lang="en-US" sz="2400" dirty="0" smtClean="0"/>
              <a:t>Data Analysis and Visualization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400" dirty="0" smtClean="0"/>
          </a:p>
          <a:p>
            <a:pPr>
              <a:lnSpc>
                <a:spcPct val="200000"/>
              </a:lnSpc>
            </a:pPr>
            <a:endParaRPr lang="en-US" sz="2400" dirty="0" smtClean="0"/>
          </a:p>
          <a:p>
            <a:pPr>
              <a:lnSpc>
                <a:spcPct val="200000"/>
              </a:lnSpc>
            </a:pPr>
            <a:endParaRPr lang="en-US" sz="2400" b="1" dirty="0" smtClean="0"/>
          </a:p>
          <a:p>
            <a:pPr>
              <a:lnSpc>
                <a:spcPct val="200000"/>
              </a:lnSpc>
            </a:pPr>
            <a:endParaRPr lang="en-US" sz="2400" b="1" dirty="0" smtClean="0"/>
          </a:p>
          <a:p>
            <a:pPr>
              <a:lnSpc>
                <a:spcPct val="200000"/>
              </a:lnSpc>
            </a:pPr>
            <a:endParaRPr lang="en-US" sz="2400" dirty="0" smtClean="0"/>
          </a:p>
          <a:p>
            <a:pPr>
              <a:lnSpc>
                <a:spcPct val="2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813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23032" y="1752600"/>
            <a:ext cx="6220968" cy="1143000"/>
          </a:xfrm>
        </p:spPr>
        <p:txBody>
          <a:bodyPr/>
          <a:lstStyle/>
          <a:p>
            <a:pPr algn="ctr" eaLnBrk="1" hangingPunct="1"/>
            <a:r>
              <a:rPr lang="en-US" altLang="en-US" sz="3600" b="1" i="1" dirty="0" smtClean="0"/>
              <a:t>Standards &amp; Regulations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923032" y="3892990"/>
            <a:ext cx="6220968" cy="2584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800" i="1" dirty="0" smtClean="0">
                <a:solidFill>
                  <a:srgbClr val="0067AB"/>
                </a:solidFill>
                <a:latin typeface="Times" pitchFamily="18" charset="0"/>
              </a:rPr>
              <a:t>Jeff </a:t>
            </a:r>
            <a:r>
              <a:rPr lang="en-US" altLang="en-US" sz="2800" i="1" dirty="0" err="1" smtClean="0">
                <a:solidFill>
                  <a:srgbClr val="0067AB"/>
                </a:solidFill>
                <a:latin typeface="Times" pitchFamily="18" charset="0"/>
              </a:rPr>
              <a:t>Okun-Kozlowicki</a:t>
            </a:r>
            <a:r>
              <a:rPr lang="en-US" altLang="en-US" sz="2800" i="1" dirty="0" smtClean="0">
                <a:solidFill>
                  <a:srgbClr val="0067AB"/>
                </a:solidFill>
                <a:latin typeface="Times" pitchFamily="18" charset="0"/>
              </a:rPr>
              <a:t/>
            </a:r>
            <a:br>
              <a:rPr lang="en-US" altLang="en-US" sz="2800" i="1" dirty="0" smtClean="0">
                <a:solidFill>
                  <a:srgbClr val="0067AB"/>
                </a:solidFill>
                <a:latin typeface="Times" pitchFamily="18" charset="0"/>
              </a:rPr>
            </a:br>
            <a: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  <a:t/>
            </a:r>
            <a:b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</a:br>
            <a:r>
              <a:rPr lang="en-US" altLang="en-US" sz="2000" dirty="0" smtClean="0">
                <a:solidFill>
                  <a:srgbClr val="0067AB"/>
                </a:solidFill>
                <a:latin typeface="Times" pitchFamily="18" charset="0"/>
                <a:hlinkClick r:id="rId3"/>
              </a:rPr>
              <a:t>Jeff.Okun-Kozlowicki@trade.gov</a:t>
            </a:r>
            <a:r>
              <a:rPr lang="en-US" altLang="en-US" sz="2000" dirty="0" smtClean="0">
                <a:solidFill>
                  <a:srgbClr val="0067AB"/>
                </a:solidFill>
                <a:latin typeface="Times" pitchFamily="18" charset="0"/>
              </a:rPr>
              <a:t/>
            </a:r>
            <a:br>
              <a:rPr lang="en-US" altLang="en-US" sz="2000" dirty="0" smtClean="0">
                <a:solidFill>
                  <a:srgbClr val="0067AB"/>
                </a:solidFill>
                <a:latin typeface="Times" pitchFamily="18" charset="0"/>
              </a:rPr>
            </a:br>
            <a:endParaRPr lang="en-US" altLang="en-US" sz="2000" i="1" dirty="0" smtClean="0">
              <a:solidFill>
                <a:srgbClr val="0067AB"/>
              </a:solidFill>
              <a:latin typeface="Times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  <a:t>International Trade Administration (ITA)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  <a:t>Office of Standards and Investment Policy (OSIP)</a:t>
            </a:r>
            <a:b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</a:br>
            <a:endParaRPr lang="en-US" altLang="en-US" sz="2000" i="1" dirty="0" smtClean="0">
              <a:solidFill>
                <a:srgbClr val="0067AB"/>
              </a:solidFill>
              <a:latin typeface="Times" pitchFamily="18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solidFill>
                  <a:srgbClr val="0067AB"/>
                </a:solidFill>
                <a:latin typeface="Times" pitchFamily="18" charset="0"/>
                <a:hlinkClick r:id="rId4"/>
              </a:rPr>
              <a:t>http</a:t>
            </a:r>
            <a:r>
              <a:rPr lang="en-US" altLang="en-US" sz="2000" dirty="0">
                <a:solidFill>
                  <a:srgbClr val="0067AB"/>
                </a:solidFill>
                <a:latin typeface="Times" pitchFamily="18" charset="0"/>
                <a:hlinkClick r:id="rId4"/>
              </a:rPr>
              <a:t>://www.trade.gov/td/osip/</a:t>
            </a:r>
            <a:r>
              <a:rPr lang="en-US" altLang="en-US" sz="2000" dirty="0">
                <a:solidFill>
                  <a:srgbClr val="0067AB"/>
                </a:solidFill>
                <a:latin typeface="Times" pitchFamily="18" charset="0"/>
              </a:rPr>
              <a:t> </a:t>
            </a:r>
            <a: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  <a:t/>
            </a:r>
            <a:br>
              <a:rPr lang="en-US" altLang="en-US" sz="2000" i="1" dirty="0" smtClean="0">
                <a:solidFill>
                  <a:srgbClr val="0067AB"/>
                </a:solidFill>
                <a:latin typeface="Times" pitchFamily="18" charset="0"/>
              </a:rPr>
            </a:br>
            <a:endParaRPr lang="en-US" altLang="en-US" sz="2000" i="1" dirty="0" smtClean="0">
              <a:solidFill>
                <a:srgbClr val="0067AB"/>
              </a:solidFill>
              <a:latin typeface="Times" pitchFamily="18" charset="0"/>
            </a:endParaRPr>
          </a:p>
        </p:txBody>
      </p:sp>
      <p:sp>
        <p:nvSpPr>
          <p:cNvPr id="3076" name="Rectangle 2"/>
          <p:cNvSpPr txBox="1">
            <a:spLocks noChangeArrowheads="1"/>
          </p:cNvSpPr>
          <p:nvPr/>
        </p:nvSpPr>
        <p:spPr bwMode="auto">
          <a:xfrm>
            <a:off x="2923032" y="2209800"/>
            <a:ext cx="6220968" cy="1683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n-US" sz="2800" b="1" i="1" dirty="0" smtClean="0">
                <a:solidFill>
                  <a:srgbClr val="0067AB"/>
                </a:solidFill>
                <a:latin typeface="Times"/>
              </a:rPr>
              <a:t>Measuring the Link to Goods Trade</a:t>
            </a:r>
          </a:p>
        </p:txBody>
      </p:sp>
    </p:spTree>
    <p:extLst>
      <p:ext uri="{BB962C8B-B14F-4D97-AF65-F5344CB8AC3E}">
        <p14:creationId xmlns:p14="http://schemas.microsoft.com/office/powerpoint/2010/main" val="31035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Standards and Technical Regulations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2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4267200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2000" b="1" i="1" dirty="0" smtClean="0"/>
              <a:t>Why are they important?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Set the rules on entering the market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Can lead to increased costs for exporters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Tough to measure impact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Trade agreement disciplines can be limited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644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3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295400"/>
            <a:ext cx="7239000" cy="51054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 smtClean="0"/>
              <a:t>WTO TBT Agreement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Assumptions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Data Source: WTO Member </a:t>
            </a:r>
            <a:r>
              <a:rPr lang="en-US" dirty="0" smtClean="0"/>
              <a:t>notifications</a:t>
            </a:r>
          </a:p>
          <a:p>
            <a:pPr lvl="1">
              <a:lnSpc>
                <a:spcPct val="120000"/>
              </a:lnSpc>
            </a:pPr>
            <a:endParaRPr lang="en-US" b="1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Findings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Size of the link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Leading </a:t>
            </a:r>
            <a:r>
              <a:rPr lang="en-US" dirty="0" smtClean="0"/>
              <a:t>economies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Leading </a:t>
            </a:r>
            <a:r>
              <a:rPr lang="en-US" dirty="0" smtClean="0"/>
              <a:t>industries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Robustness test</a:t>
            </a:r>
            <a:r>
              <a:rPr lang="en-US" dirty="0" smtClean="0"/>
              <a:t>: UNCTAD NTMs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Why does it matter?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What is ITA doing about it?</a:t>
            </a:r>
          </a:p>
        </p:txBody>
      </p:sp>
    </p:spTree>
    <p:extLst>
      <p:ext uri="{BB962C8B-B14F-4D97-AF65-F5344CB8AC3E}">
        <p14:creationId xmlns:p14="http://schemas.microsoft.com/office/powerpoint/2010/main" val="63545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WTO TBT Agreement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4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676400"/>
            <a:ext cx="7239000" cy="44196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Seeks to ensure regulations,  testing procedures, and certification  procedures do not create unnecessary obstacles to trade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Obligates members to notify pending technical regulations that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“may have significant effect on trade”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not “in accordance with relevant international standards”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1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WTO TBT Agreement - Notifications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5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3000" y="1752600"/>
            <a:ext cx="7239000" cy="38862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 smtClean="0"/>
              <a:t>Notifications are NOT necessarily TBTs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Only cover new measures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Measures may or may not be in force</a:t>
            </a:r>
            <a:endParaRPr lang="en-US" sz="2400" dirty="0"/>
          </a:p>
          <a:p>
            <a:pPr>
              <a:lnSpc>
                <a:spcPct val="200000"/>
              </a:lnSpc>
            </a:pPr>
            <a:r>
              <a:rPr lang="en-US" sz="2400" dirty="0" smtClean="0"/>
              <a:t>Many contain information on products affected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71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6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000" dirty="0" smtClean="0"/>
              <a:t>WTO notifications </a:t>
            </a:r>
          </a:p>
          <a:p>
            <a:pPr lvl="1">
              <a:lnSpc>
                <a:spcPct val="150000"/>
              </a:lnSpc>
              <a:spcAft>
                <a:spcPts val="1200"/>
              </a:spcAft>
            </a:pPr>
            <a:r>
              <a:rPr lang="en-US" sz="2000" dirty="0" smtClean="0"/>
              <a:t>underrepresent the stock of regulations with trade impact</a:t>
            </a:r>
          </a:p>
          <a:p>
            <a:pPr lvl="1">
              <a:lnSpc>
                <a:spcPct val="150000"/>
              </a:lnSpc>
              <a:spcAft>
                <a:spcPts val="1200"/>
              </a:spcAft>
            </a:pPr>
            <a:r>
              <a:rPr lang="en-US" sz="2000" dirty="0" smtClean="0"/>
              <a:t>are a good proxy for the overall global regulatory environment</a:t>
            </a:r>
          </a:p>
          <a:p>
            <a:pPr lvl="1">
              <a:lnSpc>
                <a:spcPct val="150000"/>
              </a:lnSpc>
              <a:spcAft>
                <a:spcPts val="120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000" b="1" u="sng" dirty="0" smtClean="0"/>
              <a:t>KEY ASSUMPTION:</a:t>
            </a:r>
            <a:r>
              <a:rPr lang="en-US" sz="2000" dirty="0" smtClean="0"/>
              <a:t> A notification by one economy for a particular product can be linked to all global exports and U.S. exports.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649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Data Source: WTO Member Notifications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7</a:t>
            </a:fld>
            <a:endParaRPr lang="en-US" sz="140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828800"/>
            <a:ext cx="7696200" cy="45720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WTO notifications from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January 1, 2006 to August 18, 2015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Commodity classification information at Harmonized System  4-digit or 6-digit level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7779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Findings: Goods Exports Covered by WTO Notifications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8</a:t>
            </a:fld>
            <a:endParaRPr lang="en-US" sz="1400">
              <a:latin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3340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Calculations </a:t>
            </a:r>
            <a:r>
              <a:rPr lang="en-US" sz="1200" dirty="0"/>
              <a:t>based on WTO notifications from January 1, 2006 to August 18, </a:t>
            </a:r>
            <a:r>
              <a:rPr lang="en-US" sz="1200" dirty="0" smtClean="0"/>
              <a:t>2015 </a:t>
            </a:r>
            <a:r>
              <a:rPr lang="en-US" sz="1200" dirty="0"/>
              <a:t>by all WTO </a:t>
            </a:r>
            <a:r>
              <a:rPr lang="en-US" sz="1200" dirty="0" smtClean="0"/>
              <a:t>members</a:t>
            </a:r>
          </a:p>
          <a:p>
            <a:endParaRPr lang="en-US" sz="1200" dirty="0" smtClean="0"/>
          </a:p>
          <a:p>
            <a:r>
              <a:rPr lang="en-US" sz="1200" dirty="0" smtClean="0"/>
              <a:t>(Source: WTO notifications from WTO I-TIP database; </a:t>
            </a:r>
            <a:r>
              <a:rPr lang="en-US" sz="1200" dirty="0"/>
              <a:t>2015 U.S. export data from U.S. Department of Commerce; and 2014 global exports data from UN </a:t>
            </a:r>
            <a:r>
              <a:rPr lang="en-US" sz="1200" dirty="0" err="1" smtClean="0"/>
              <a:t>Comtrade</a:t>
            </a:r>
            <a:r>
              <a:rPr lang="en-US" sz="1200" dirty="0" smtClean="0"/>
              <a:t>.)</a:t>
            </a:r>
            <a:endParaRPr lang="en-US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465126"/>
              </p:ext>
            </p:extLst>
          </p:nvPr>
        </p:nvGraphicFramePr>
        <p:xfrm>
          <a:off x="1077686" y="1447800"/>
          <a:ext cx="7239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13"/>
          <p:cNvSpPr txBox="1"/>
          <p:nvPr/>
        </p:nvSpPr>
        <p:spPr>
          <a:xfrm>
            <a:off x="1371600" y="1524000"/>
            <a:ext cx="5257800" cy="305520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8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92.9</a:t>
            </a:r>
            <a:r>
              <a:rPr lang="en-US" sz="8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80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91.7</a:t>
            </a:r>
            <a:r>
              <a:rPr lang="en-US" sz="8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/>
          <p:nvPr/>
        </p:nvSpPr>
        <p:spPr>
          <a:xfrm>
            <a:off x="4572000" y="3440876"/>
            <a:ext cx="2682923" cy="12835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U.S. exports </a:t>
            </a:r>
            <a:b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(2015)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7"/>
          <p:cNvSpPr txBox="1"/>
          <p:nvPr/>
        </p:nvSpPr>
        <p:spPr>
          <a:xfrm>
            <a:off x="4572000" y="1963738"/>
            <a:ext cx="2966720" cy="10199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world exports </a:t>
            </a:r>
            <a:b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(2014)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47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9" grpId="0">
        <p:bldAsOne/>
      </p:bldGraphic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239000" cy="914400"/>
          </a:xfrm>
        </p:spPr>
        <p:txBody>
          <a:bodyPr/>
          <a:lstStyle/>
          <a:p>
            <a:r>
              <a:rPr lang="en-US" b="1" i="1" kern="1200" dirty="0" smtClean="0">
                <a:solidFill>
                  <a:srgbClr val="0067AB"/>
                </a:solidFill>
                <a:cs typeface="Arial" pitchFamily="34" charset="0"/>
              </a:rPr>
              <a:t>Findings: Leading Economies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5F34C2-0FEC-4838-AEDE-11F6E00FFD01}" type="slidenum">
              <a:rPr lang="en-US" smtClean="0"/>
              <a:pPr>
                <a:defRPr/>
              </a:pPr>
              <a:t>9</a:t>
            </a:fld>
            <a:endParaRPr lang="en-US" sz="1400">
              <a:latin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810071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Calculations </a:t>
            </a:r>
            <a:r>
              <a:rPr lang="en-US" sz="1200" dirty="0"/>
              <a:t>based on WTO notifications from January 1, 2006 to August 18, </a:t>
            </a:r>
            <a:r>
              <a:rPr lang="en-US" sz="1200" dirty="0" smtClean="0"/>
              <a:t>2015 </a:t>
            </a:r>
            <a:r>
              <a:rPr lang="en-US" sz="1200" dirty="0"/>
              <a:t>by all WTO </a:t>
            </a:r>
            <a:r>
              <a:rPr lang="en-US" sz="1200" dirty="0" smtClean="0"/>
              <a:t>members. </a:t>
            </a:r>
          </a:p>
          <a:p>
            <a:r>
              <a:rPr lang="en-US" sz="1200" dirty="0" smtClean="0"/>
              <a:t>* includes </a:t>
            </a:r>
            <a:r>
              <a:rPr lang="en-US" sz="1200" dirty="0"/>
              <a:t>notifications made by the EU </a:t>
            </a:r>
            <a:r>
              <a:rPr lang="en-US" sz="1200" dirty="0" smtClean="0"/>
              <a:t>and its member </a:t>
            </a:r>
            <a:r>
              <a:rPr lang="en-US" sz="1200" dirty="0"/>
              <a:t>states. </a:t>
            </a:r>
            <a:endParaRPr lang="en-US" sz="1200" dirty="0" smtClean="0"/>
          </a:p>
          <a:p>
            <a:r>
              <a:rPr lang="en-US" sz="1200" dirty="0" smtClean="0"/>
              <a:t># excludes </a:t>
            </a:r>
            <a:r>
              <a:rPr lang="en-US" sz="1200" dirty="0"/>
              <a:t>Hong Kong and Macao, which made a combined 25 notifications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(Source</a:t>
            </a:r>
            <a:r>
              <a:rPr lang="en-US" sz="1200" dirty="0"/>
              <a:t>: WTO notifications from WTO I-TIP </a:t>
            </a:r>
            <a:r>
              <a:rPr lang="en-US" sz="1200" dirty="0" smtClean="0"/>
              <a:t>database</a:t>
            </a:r>
            <a:r>
              <a:rPr lang="en-US" sz="1200" dirty="0"/>
              <a:t>)</a:t>
            </a:r>
          </a:p>
          <a:p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04158"/>
              </p:ext>
            </p:extLst>
          </p:nvPr>
        </p:nvGraphicFramePr>
        <p:xfrm>
          <a:off x="604736" y="914400"/>
          <a:ext cx="4028872" cy="4686808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2286000"/>
                <a:gridCol w="1742872"/>
              </a:tblGrid>
              <a:tr h="3809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Economy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 of Notifications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European Union</a:t>
                      </a:r>
                      <a:r>
                        <a:rPr lang="en-US" sz="1800" b="0" dirty="0">
                          <a:effectLst/>
                          <a:latin typeface="+mj-lt"/>
                        </a:rPr>
                        <a:t>*</a:t>
                      </a:r>
                      <a:endParaRPr lang="en-US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1,198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China</a:t>
                      </a:r>
                      <a:r>
                        <a:rPr lang="en-US" sz="1800" b="0" baseline="30000" dirty="0">
                          <a:effectLst/>
                          <a:latin typeface="+mj-lt"/>
                        </a:rPr>
                        <a:t>#</a:t>
                      </a:r>
                      <a:endParaRPr lang="en-US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949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Saudi Arabia</a:t>
                      </a:r>
                      <a:endParaRPr lang="en-US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857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United States </a:t>
                      </a:r>
                      <a:endParaRPr lang="en-US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856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Israel</a:t>
                      </a:r>
                      <a:endParaRPr lang="en-US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694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Uganda</a:t>
                      </a:r>
                      <a:endParaRPr lang="en-US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502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South Korea</a:t>
                      </a:r>
                      <a:endParaRPr lang="en-US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498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Brazil</a:t>
                      </a:r>
                      <a:endParaRPr lang="en-US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445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Kenya</a:t>
                      </a:r>
                      <a:endParaRPr lang="en-US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423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j-lt"/>
                        </a:rPr>
                        <a:t>Qatar</a:t>
                      </a:r>
                      <a:endParaRPr lang="en-US" sz="20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390</a:t>
                      </a:r>
                      <a:endParaRPr lang="en-US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All others</a:t>
                      </a:r>
                      <a:endParaRPr lang="en-US" sz="2000" b="0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6,028</a:t>
                      </a:r>
                      <a:endParaRPr lang="en-US" sz="2000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76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Total</a:t>
                      </a:r>
                      <a:endParaRPr lang="en-US" sz="2000" b="0" i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12,840</a:t>
                      </a:r>
                      <a:endParaRPr lang="en-US" sz="2000" i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364554"/>
              </p:ext>
            </p:extLst>
          </p:nvPr>
        </p:nvGraphicFramePr>
        <p:xfrm>
          <a:off x="6624536" y="914400"/>
          <a:ext cx="1986064" cy="4745736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1986064"/>
              </a:tblGrid>
              <a:tr h="5577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…with “In Force” Information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C8E56D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E8BE6A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rgbClr val="00C45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E8BE6A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F8E46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F8E46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E8BE6A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18</a:t>
                      </a:r>
                      <a:r>
                        <a:rPr lang="en-US" sz="1200" i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i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8E56D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13%</a:t>
                      </a:r>
                      <a:endParaRPr lang="en-US" sz="2000" i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400591"/>
              </p:ext>
            </p:extLst>
          </p:nvPr>
        </p:nvGraphicFramePr>
        <p:xfrm>
          <a:off x="4643336" y="914400"/>
          <a:ext cx="1986064" cy="4726189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1986064"/>
              </a:tblGrid>
              <a:tr h="5577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…with Product Information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</a:t>
                      </a: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E46052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77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8E56D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57</a:t>
                      </a: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EFB575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93</a:t>
                      </a: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94</a:t>
                      </a: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90</a:t>
                      </a: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C45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CC000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57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EFB575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91</a:t>
                      </a:r>
                      <a:r>
                        <a:rPr lang="en-US" sz="1200" b="0" i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i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C450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68</a:t>
                      </a:r>
                      <a:r>
                        <a:rPr lang="en-US" sz="1200" b="0" i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i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8E46C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53</a:t>
                      </a:r>
                      <a:r>
                        <a:rPr lang="en-US" sz="1200" b="0" i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en-US" sz="1200" b="0" i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E9A159"/>
                    </a:solidFill>
                  </a:tcPr>
                </a:tc>
              </a:tr>
              <a:tr h="346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59%</a:t>
                      </a:r>
                      <a:endParaRPr lang="en-US" sz="2000" i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2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4_ITA_titlebra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TA_titlebrand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ITA_titlebr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_titlebr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_titlebr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_titlebr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_titlebr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_titlebr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_titlebr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_titlebr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_titlebr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_titlebr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_titlebr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_titlebr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_titlebrand 13">
        <a:dk1>
          <a:srgbClr val="000000"/>
        </a:dk1>
        <a:lt1>
          <a:srgbClr val="FFFFFF"/>
        </a:lt1>
        <a:dk2>
          <a:srgbClr val="0067AA"/>
        </a:dk2>
        <a:lt2>
          <a:srgbClr val="808080"/>
        </a:lt2>
        <a:accent1>
          <a:srgbClr val="BEB2A7"/>
        </a:accent1>
        <a:accent2>
          <a:srgbClr val="0087C7"/>
        </a:accent2>
        <a:accent3>
          <a:srgbClr val="FFFFFF"/>
        </a:accent3>
        <a:accent4>
          <a:srgbClr val="000000"/>
        </a:accent4>
        <a:accent5>
          <a:srgbClr val="DBD5D0"/>
        </a:accent5>
        <a:accent6>
          <a:srgbClr val="007AB4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Date xmlns="d1f628b7-dc6e-45dc-9245-e5ecf578f20b" xsi:nil="true"/>
    <Action xmlns="d1f628b7-dc6e-45dc-9245-e5ecf578f20b">Keep</Action>
    <Keywords0 xmlns="d1f628b7-dc6e-45dc-9245-e5ecf578f20b" xsi:nil="true"/>
    <Description_x0020_2 xmlns="d1f628b7-dc6e-45dc-9245-e5ecf578f20b" xsi:nil="true"/>
    <Document_x0020_Type xmlns="d1f628b7-dc6e-45dc-9245-e5ecf578f20b" xsi:nil="true"/>
    <Description0 xmlns="d1f628b7-dc6e-45dc-9245-e5ecf578f20b" xsi:nil="true"/>
    <PublishingExpirationDate xmlns="http://schemas.microsoft.com/sharepoint/v3" xsi:nil="true"/>
    <PublishingStartDate xmlns="http://schemas.microsoft.com/sharepoint/v3" xsi:nil="true"/>
    <_dlc_DocId xmlns="bbd4acb0-43d6-4317-ab0b-803dc468f016">V7HW2WYZSAY5-2102554853-11438</_dlc_DocId>
    <_dlc_DocIdUrl xmlns="bbd4acb0-43d6-4317-ab0b-803dc468f016">
      <Url>https://share.ansi.org/_layouts/15/DocIdRedir.aspx?ID=V7HW2WYZSAY5-2102554853-11438</Url>
      <Description>V7HW2WYZSAY5-2102554853-11438</Description>
    </_dlc_DocIdUrl>
  </documentManagement>
</p:properties>
</file>

<file path=customXml/itemProps1.xml><?xml version="1.0" encoding="utf-8"?>
<ds:datastoreItem xmlns:ds="http://schemas.openxmlformats.org/officeDocument/2006/customXml" ds:itemID="{5C25A0FA-1006-4A56-BCE7-DD40F04EF700}"/>
</file>

<file path=customXml/itemProps2.xml><?xml version="1.0" encoding="utf-8"?>
<ds:datastoreItem xmlns:ds="http://schemas.openxmlformats.org/officeDocument/2006/customXml" ds:itemID="{85AB1203-2F85-4A21-BFD0-C62B29433176}"/>
</file>

<file path=customXml/itemProps3.xml><?xml version="1.0" encoding="utf-8"?>
<ds:datastoreItem xmlns:ds="http://schemas.openxmlformats.org/officeDocument/2006/customXml" ds:itemID="{E03FC137-826C-4583-8B72-3FE554B9B1EA}"/>
</file>

<file path=customXml/itemProps4.xml><?xml version="1.0" encoding="utf-8"?>
<ds:datastoreItem xmlns:ds="http://schemas.openxmlformats.org/officeDocument/2006/customXml" ds:itemID="{E83F65A6-8CB3-404E-908B-9B48B4952B0A}"/>
</file>

<file path=customXml/itemProps5.xml><?xml version="1.0" encoding="utf-8"?>
<ds:datastoreItem xmlns:ds="http://schemas.openxmlformats.org/officeDocument/2006/customXml" ds:itemID="{E03FC137-826C-4583-8B72-3FE554B9B1E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832</Words>
  <Application>Microsoft Office PowerPoint</Application>
  <PresentationFormat>On-screen Show (4:3)</PresentationFormat>
  <Paragraphs>209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4_ITA_titlebrand</vt:lpstr>
      <vt:lpstr>Standards &amp; Regulations</vt:lpstr>
      <vt:lpstr>Standards and Technical Regulations</vt:lpstr>
      <vt:lpstr>Outline</vt:lpstr>
      <vt:lpstr>WTO TBT Agreement</vt:lpstr>
      <vt:lpstr>WTO TBT Agreement - Notifications</vt:lpstr>
      <vt:lpstr>Assumptions</vt:lpstr>
      <vt:lpstr>Data Source: WTO Member Notifications</vt:lpstr>
      <vt:lpstr>Findings: Goods Exports Covered by WTO Notifications</vt:lpstr>
      <vt:lpstr>Findings: Leading Economies</vt:lpstr>
      <vt:lpstr>Top Commodities by Number of Notifications</vt:lpstr>
      <vt:lpstr>Finding: Notifications in Each 4-digit Category</vt:lpstr>
      <vt:lpstr>Robustness Test: UNCTAD TBT NTMs</vt:lpstr>
      <vt:lpstr>Robustness Test: Goods Exports Covered by UNCAT TBT NTMs</vt:lpstr>
      <vt:lpstr>Recap</vt:lpstr>
      <vt:lpstr>Why does it matter?</vt:lpstr>
      <vt:lpstr>ITA Messaging and Data Analysis</vt:lpstr>
      <vt:lpstr>Standards &amp; Regulations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2016-10-22T20:42:40Z</dcterms:created>
  <dcterms:modified xsi:type="dcterms:W3CDTF">2017-02-21T13:24:01Z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27bcd944-86f3-4f07-8fb2-a866fe7a2b37</vt:lpwstr>
  </property>
</Properties>
</file>