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rawing1.xml" ContentType="application/vnd.ms-office.drawingml.diagramDrawing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23" r:id="rId1"/>
    <p:sldMasterId id="2147483741" r:id="rId2"/>
  </p:sldMasterIdLst>
  <p:notesMasterIdLst>
    <p:notesMasterId r:id="rId15"/>
  </p:notesMasterIdLst>
  <p:handoutMasterIdLst>
    <p:handoutMasterId r:id="rId16"/>
  </p:handoutMasterIdLst>
  <p:sldIdLst>
    <p:sldId id="485" r:id="rId3"/>
    <p:sldId id="871" r:id="rId4"/>
    <p:sldId id="906" r:id="rId5"/>
    <p:sldId id="914" r:id="rId6"/>
    <p:sldId id="911" r:id="rId7"/>
    <p:sldId id="912" r:id="rId8"/>
    <p:sldId id="920" r:id="rId9"/>
    <p:sldId id="919" r:id="rId10"/>
    <p:sldId id="921" r:id="rId11"/>
    <p:sldId id="918" r:id="rId12"/>
    <p:sldId id="922" r:id="rId13"/>
    <p:sldId id="924" r:id="rId14"/>
  </p:sldIdLst>
  <p:sldSz cx="9906000" cy="6858000" type="A4"/>
  <p:notesSz cx="7104063" cy="10234613"/>
  <p:embeddedFontLst>
    <p:embeddedFont>
      <p:font typeface="-윤고딕330" panose="020B0600000101010101" charset="-127"/>
      <p:regular r:id="rId17"/>
    </p:embeddedFont>
    <p:embeddedFont>
      <p:font typeface="-윤고딕320" panose="020B0600000101010101" charset="-127"/>
      <p:regular r:id="rId18"/>
    </p:embeddedFont>
    <p:embeddedFont>
      <p:font typeface="휴먼모음T" panose="020B0600000101010101" charset="-127"/>
      <p:regular r:id="rId19"/>
    </p:embeddedFont>
    <p:embeddedFont>
      <p:font typeface="맑은 고딕" panose="020B0503020000020004" pitchFamily="34" charset="-127"/>
      <p:regular r:id="rId20"/>
      <p:bold r:id="rId21"/>
    </p:embeddedFont>
    <p:embeddedFont>
      <p:font typeface="HY견고딕" panose="020B0600000101010101" charset="-127"/>
      <p:regular r:id="rId22"/>
    </p:embeddedFont>
    <p:embeddedFont>
      <p:font typeface="굴림" panose="020B0600000101010101" pitchFamily="34" charset="-127"/>
      <p:regular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8000"/>
    <a:srgbClr val="003399"/>
    <a:srgbClr val="AC7300"/>
    <a:srgbClr val="2D9C7B"/>
    <a:srgbClr val="61952B"/>
    <a:srgbClr val="23589A"/>
    <a:srgbClr val="FF6600"/>
    <a:srgbClr val="28A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6036" autoAdjust="0"/>
  </p:normalViewPr>
  <p:slideViewPr>
    <p:cSldViewPr>
      <p:cViewPr>
        <p:scale>
          <a:sx n="130" d="100"/>
          <a:sy n="130" d="100"/>
        </p:scale>
        <p:origin x="-1500" y="-4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966" y="-9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customXml" Target="../customXml/item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77F00D-7E60-479E-8181-67B9EBA8EF57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pPr latinLnBrk="1"/>
          <a:endParaRPr lang="ko-KR" altLang="en-US"/>
        </a:p>
      </dgm:t>
    </dgm:pt>
    <dgm:pt modelId="{A3E09085-0D7C-4B96-8630-5B27D1E825FC}">
      <dgm:prSet phldrT="[텍스트]"/>
      <dgm:spPr/>
      <dgm:t>
        <a:bodyPr/>
        <a:lstStyle/>
        <a:p>
          <a:pPr latinLnBrk="1"/>
          <a:r>
            <a:rPr lang="en-US" altLang="ko-KR" dirty="0" smtClean="0"/>
            <a:t> </a:t>
          </a:r>
          <a:r>
            <a:rPr lang="en-US" dirty="0" smtClean="0"/>
            <a:t>Automotive light sources</a:t>
          </a:r>
          <a:endParaRPr lang="ko-KR" altLang="en-US" dirty="0"/>
        </a:p>
      </dgm:t>
    </dgm:pt>
    <dgm:pt modelId="{551BFDA2-A45A-46B7-A4DA-07C5132D6105}" type="parTrans" cxnId="{A0FA5794-9D0A-47B4-B8AA-E3D3750D5E04}">
      <dgm:prSet/>
      <dgm:spPr/>
      <dgm:t>
        <a:bodyPr/>
        <a:lstStyle/>
        <a:p>
          <a:pPr latinLnBrk="1"/>
          <a:endParaRPr lang="ko-KR" altLang="en-US"/>
        </a:p>
      </dgm:t>
    </dgm:pt>
    <dgm:pt modelId="{584155AC-C0FB-4F29-8211-214E185AEEE4}" type="sibTrans" cxnId="{A0FA5794-9D0A-47B4-B8AA-E3D3750D5E04}">
      <dgm:prSet/>
      <dgm:spPr/>
      <dgm:t>
        <a:bodyPr/>
        <a:lstStyle/>
        <a:p>
          <a:pPr latinLnBrk="1"/>
          <a:endParaRPr lang="ko-KR" altLang="en-US"/>
        </a:p>
      </dgm:t>
    </dgm:pt>
    <dgm:pt modelId="{B24BF0B6-B150-4B12-8232-A23DA347F249}">
      <dgm:prSet phldrT="[텍스트]"/>
      <dgm:spPr/>
      <dgm:t>
        <a:bodyPr/>
        <a:lstStyle/>
        <a:p>
          <a:pPr latinLnBrk="1"/>
          <a:r>
            <a:rPr lang="en-US" dirty="0" smtClean="0"/>
            <a:t>OLED light sources</a:t>
          </a:r>
          <a:endParaRPr lang="ko-KR" altLang="en-US" dirty="0"/>
        </a:p>
      </dgm:t>
    </dgm:pt>
    <dgm:pt modelId="{F6A7E93D-18A7-4CFC-977B-0FEFE1B86453}" type="parTrans" cxnId="{4EAD9E57-A10E-489C-8AAE-D38E13847345}">
      <dgm:prSet/>
      <dgm:spPr/>
      <dgm:t>
        <a:bodyPr/>
        <a:lstStyle/>
        <a:p>
          <a:pPr latinLnBrk="1"/>
          <a:endParaRPr lang="ko-KR" altLang="en-US"/>
        </a:p>
      </dgm:t>
    </dgm:pt>
    <dgm:pt modelId="{B92BC11A-6796-4F73-93C5-C400ED148717}" type="sibTrans" cxnId="{4EAD9E57-A10E-489C-8AAE-D38E13847345}">
      <dgm:prSet/>
      <dgm:spPr/>
      <dgm:t>
        <a:bodyPr/>
        <a:lstStyle/>
        <a:p>
          <a:pPr latinLnBrk="1"/>
          <a:endParaRPr lang="ko-KR" altLang="en-US"/>
        </a:p>
      </dgm:t>
    </dgm:pt>
    <dgm:pt modelId="{50E9CF82-B1CF-4A8B-B24D-CE91EB9BF236}">
      <dgm:prSet phldrT="[텍스트]"/>
      <dgm:spPr/>
      <dgm:t>
        <a:bodyPr/>
        <a:lstStyle/>
        <a:p>
          <a:pPr latinLnBrk="1"/>
          <a:r>
            <a:rPr lang="en-US" dirty="0" smtClean="0"/>
            <a:t>LED light sources</a:t>
          </a:r>
          <a:endParaRPr lang="ko-KR" altLang="en-US" dirty="0"/>
        </a:p>
      </dgm:t>
    </dgm:pt>
    <dgm:pt modelId="{269BCDC6-A035-44C5-B78C-DC9961FE86C0}" type="parTrans" cxnId="{CB5A220D-AB71-4D0F-A2F9-C7CA623FA5AD}">
      <dgm:prSet/>
      <dgm:spPr/>
      <dgm:t>
        <a:bodyPr/>
        <a:lstStyle/>
        <a:p>
          <a:pPr latinLnBrk="1"/>
          <a:endParaRPr lang="ko-KR" altLang="en-US"/>
        </a:p>
      </dgm:t>
    </dgm:pt>
    <dgm:pt modelId="{987C32A6-B4B9-42CC-B873-B10C9B83977B}" type="sibTrans" cxnId="{CB5A220D-AB71-4D0F-A2F9-C7CA623FA5AD}">
      <dgm:prSet/>
      <dgm:spPr/>
      <dgm:t>
        <a:bodyPr/>
        <a:lstStyle/>
        <a:p>
          <a:pPr latinLnBrk="1"/>
          <a:endParaRPr lang="ko-KR" altLang="en-US"/>
        </a:p>
      </dgm:t>
    </dgm:pt>
    <dgm:pt modelId="{8FC3C48A-4319-4378-894E-F6D8A58A8B03}">
      <dgm:prSet phldrT="[텍스트]"/>
      <dgm:spPr/>
      <dgm:t>
        <a:bodyPr/>
        <a:lstStyle/>
        <a:p>
          <a:pPr latinLnBrk="1"/>
          <a:r>
            <a:rPr lang="en-US" dirty="0" smtClean="0"/>
            <a:t>PRESCO : Conventional</a:t>
          </a:r>
          <a:endParaRPr lang="ko-KR" altLang="en-US" dirty="0"/>
        </a:p>
      </dgm:t>
    </dgm:pt>
    <dgm:pt modelId="{3B58D450-4704-4D81-8D63-D8A4F75763F4}" type="parTrans" cxnId="{57880899-8B2C-4FC8-9C0F-F248BF19763C}">
      <dgm:prSet/>
      <dgm:spPr/>
      <dgm:t>
        <a:bodyPr/>
        <a:lstStyle/>
        <a:p>
          <a:pPr latinLnBrk="1"/>
          <a:endParaRPr lang="ko-KR" altLang="en-US"/>
        </a:p>
      </dgm:t>
    </dgm:pt>
    <dgm:pt modelId="{57936F5C-1F0E-434B-B520-4AA2A44079B6}" type="sibTrans" cxnId="{57880899-8B2C-4FC8-9C0F-F248BF19763C}">
      <dgm:prSet/>
      <dgm:spPr/>
      <dgm:t>
        <a:bodyPr/>
        <a:lstStyle/>
        <a:p>
          <a:pPr latinLnBrk="1"/>
          <a:endParaRPr lang="ko-KR" altLang="en-US"/>
        </a:p>
      </dgm:t>
    </dgm:pt>
    <dgm:pt modelId="{288AAE58-5D8D-4B43-A7D9-60E1CCC63298}" type="pres">
      <dgm:prSet presAssocID="{8F77F00D-7E60-479E-8181-67B9EBA8EF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A16C773-59B1-4DB0-87C2-1E21617A83CE}" type="pres">
      <dgm:prSet presAssocID="{8F77F00D-7E60-479E-8181-67B9EBA8EF57}" presName="Name1" presStyleCnt="0"/>
      <dgm:spPr/>
    </dgm:pt>
    <dgm:pt modelId="{E50B8CAF-B148-488B-A48B-810C504F6795}" type="pres">
      <dgm:prSet presAssocID="{8F77F00D-7E60-479E-8181-67B9EBA8EF57}" presName="cycle" presStyleCnt="0"/>
      <dgm:spPr/>
    </dgm:pt>
    <dgm:pt modelId="{1F4A2FD4-2BE9-421F-A6B7-40F74EA7C4DA}" type="pres">
      <dgm:prSet presAssocID="{8F77F00D-7E60-479E-8181-67B9EBA8EF57}" presName="srcNode" presStyleLbl="node1" presStyleIdx="0" presStyleCnt="4"/>
      <dgm:spPr/>
    </dgm:pt>
    <dgm:pt modelId="{7E527620-58EB-4773-B8AB-AD85CE625B01}" type="pres">
      <dgm:prSet presAssocID="{8F77F00D-7E60-479E-8181-67B9EBA8EF57}" presName="conn" presStyleLbl="parChTrans1D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DC01FA0C-D1C8-421F-8D76-9736E3DBD8C1}" type="pres">
      <dgm:prSet presAssocID="{8F77F00D-7E60-479E-8181-67B9EBA8EF57}" presName="extraNode" presStyleLbl="node1" presStyleIdx="0" presStyleCnt="4"/>
      <dgm:spPr/>
    </dgm:pt>
    <dgm:pt modelId="{579CD14F-FA08-4FEE-B9C8-598E491A5CC6}" type="pres">
      <dgm:prSet presAssocID="{8F77F00D-7E60-479E-8181-67B9EBA8EF57}" presName="dstNode" presStyleLbl="node1" presStyleIdx="0" presStyleCnt="4"/>
      <dgm:spPr/>
    </dgm:pt>
    <dgm:pt modelId="{D2FEFC41-A763-43A6-B85B-73AD5684473F}" type="pres">
      <dgm:prSet presAssocID="{A3E09085-0D7C-4B96-8630-5B27D1E825F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76D7446-D2A2-4265-B5D5-DE0C2CE16543}" type="pres">
      <dgm:prSet presAssocID="{A3E09085-0D7C-4B96-8630-5B27D1E825FC}" presName="accent_1" presStyleCnt="0"/>
      <dgm:spPr/>
    </dgm:pt>
    <dgm:pt modelId="{AB75DF1C-AF09-48B8-9599-6A2B0921E51D}" type="pres">
      <dgm:prSet presAssocID="{A3E09085-0D7C-4B96-8630-5B27D1E825FC}" presName="accentRepeatNode" presStyleLbl="solidFgAcc1" presStyleIdx="0" presStyleCnt="4"/>
      <dgm:spPr/>
    </dgm:pt>
    <dgm:pt modelId="{16EF3E19-16C6-4A1A-9253-4F7C5D7A4B06}" type="pres">
      <dgm:prSet presAssocID="{B24BF0B6-B150-4B12-8232-A23DA347F24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9F8CB69-0A8F-4181-9998-C0FA04BB3A22}" type="pres">
      <dgm:prSet presAssocID="{B24BF0B6-B150-4B12-8232-A23DA347F249}" presName="accent_2" presStyleCnt="0"/>
      <dgm:spPr/>
    </dgm:pt>
    <dgm:pt modelId="{C928764E-A30B-4A6E-BE9D-25A445AF301E}" type="pres">
      <dgm:prSet presAssocID="{B24BF0B6-B150-4B12-8232-A23DA347F249}" presName="accentRepeatNode" presStyleLbl="solidFgAcc1" presStyleIdx="1" presStyleCnt="4"/>
      <dgm:spPr/>
    </dgm:pt>
    <dgm:pt modelId="{3C718F96-7EF8-4BE6-BD59-A7FEF76D0471}" type="pres">
      <dgm:prSet presAssocID="{50E9CF82-B1CF-4A8B-B24D-CE91EB9BF23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3CD860-0C21-496B-94F4-2CEF74B07BC5}" type="pres">
      <dgm:prSet presAssocID="{50E9CF82-B1CF-4A8B-B24D-CE91EB9BF236}" presName="accent_3" presStyleCnt="0"/>
      <dgm:spPr/>
    </dgm:pt>
    <dgm:pt modelId="{4AD58ABD-E8BD-46D1-8D65-4649299A3F6B}" type="pres">
      <dgm:prSet presAssocID="{50E9CF82-B1CF-4A8B-B24D-CE91EB9BF236}" presName="accentRepeatNode" presStyleLbl="solidFgAcc1" presStyleIdx="2" presStyleCnt="4"/>
      <dgm:spPr/>
    </dgm:pt>
    <dgm:pt modelId="{F30329C2-2A91-43A3-8516-1F7B352642CC}" type="pres">
      <dgm:prSet presAssocID="{8FC3C48A-4319-4378-894E-F6D8A58A8B0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DDBF00E-43A3-4112-A660-4C4927D3BA5D}" type="pres">
      <dgm:prSet presAssocID="{8FC3C48A-4319-4378-894E-F6D8A58A8B03}" presName="accent_4" presStyleCnt="0"/>
      <dgm:spPr/>
    </dgm:pt>
    <dgm:pt modelId="{A1FD04E7-CFBC-43D0-B93A-EC8CFB4340F3}" type="pres">
      <dgm:prSet presAssocID="{8FC3C48A-4319-4378-894E-F6D8A58A8B03}" presName="accentRepeatNode" presStyleLbl="solidFgAcc1" presStyleIdx="3" presStyleCnt="4"/>
      <dgm:spPr/>
    </dgm:pt>
  </dgm:ptLst>
  <dgm:cxnLst>
    <dgm:cxn modelId="{4EAD9E57-A10E-489C-8AAE-D38E13847345}" srcId="{8F77F00D-7E60-479E-8181-67B9EBA8EF57}" destId="{B24BF0B6-B150-4B12-8232-A23DA347F249}" srcOrd="1" destOrd="0" parTransId="{F6A7E93D-18A7-4CFC-977B-0FEFE1B86453}" sibTransId="{B92BC11A-6796-4F73-93C5-C400ED148717}"/>
    <dgm:cxn modelId="{CB5A220D-AB71-4D0F-A2F9-C7CA623FA5AD}" srcId="{8F77F00D-7E60-479E-8181-67B9EBA8EF57}" destId="{50E9CF82-B1CF-4A8B-B24D-CE91EB9BF236}" srcOrd="2" destOrd="0" parTransId="{269BCDC6-A035-44C5-B78C-DC9961FE86C0}" sibTransId="{987C32A6-B4B9-42CC-B873-B10C9B83977B}"/>
    <dgm:cxn modelId="{F52CC305-24EA-456D-9665-B33B3AF50183}" type="presOf" srcId="{50E9CF82-B1CF-4A8B-B24D-CE91EB9BF236}" destId="{3C718F96-7EF8-4BE6-BD59-A7FEF76D0471}" srcOrd="0" destOrd="0" presId="urn:microsoft.com/office/officeart/2008/layout/VerticalCurvedList"/>
    <dgm:cxn modelId="{57880899-8B2C-4FC8-9C0F-F248BF19763C}" srcId="{8F77F00D-7E60-479E-8181-67B9EBA8EF57}" destId="{8FC3C48A-4319-4378-894E-F6D8A58A8B03}" srcOrd="3" destOrd="0" parTransId="{3B58D450-4704-4D81-8D63-D8A4F75763F4}" sibTransId="{57936F5C-1F0E-434B-B520-4AA2A44079B6}"/>
    <dgm:cxn modelId="{3A43F8A2-B7DD-4450-88DC-00B8567B45D6}" type="presOf" srcId="{584155AC-C0FB-4F29-8211-214E185AEEE4}" destId="{7E527620-58EB-4773-B8AB-AD85CE625B01}" srcOrd="0" destOrd="0" presId="urn:microsoft.com/office/officeart/2008/layout/VerticalCurvedList"/>
    <dgm:cxn modelId="{D8B34BA0-C3C6-4F41-8DE7-438D8CD02E88}" type="presOf" srcId="{8F77F00D-7E60-479E-8181-67B9EBA8EF57}" destId="{288AAE58-5D8D-4B43-A7D9-60E1CCC63298}" srcOrd="0" destOrd="0" presId="urn:microsoft.com/office/officeart/2008/layout/VerticalCurvedList"/>
    <dgm:cxn modelId="{8D2E2A20-90B0-4615-AE11-6AD4BE4B753F}" type="presOf" srcId="{B24BF0B6-B150-4B12-8232-A23DA347F249}" destId="{16EF3E19-16C6-4A1A-9253-4F7C5D7A4B06}" srcOrd="0" destOrd="0" presId="urn:microsoft.com/office/officeart/2008/layout/VerticalCurvedList"/>
    <dgm:cxn modelId="{A0FA5794-9D0A-47B4-B8AA-E3D3750D5E04}" srcId="{8F77F00D-7E60-479E-8181-67B9EBA8EF57}" destId="{A3E09085-0D7C-4B96-8630-5B27D1E825FC}" srcOrd="0" destOrd="0" parTransId="{551BFDA2-A45A-46B7-A4DA-07C5132D6105}" sibTransId="{584155AC-C0FB-4F29-8211-214E185AEEE4}"/>
    <dgm:cxn modelId="{EFDAC867-9DD3-40BC-9411-FE686A572591}" type="presOf" srcId="{A3E09085-0D7C-4B96-8630-5B27D1E825FC}" destId="{D2FEFC41-A763-43A6-B85B-73AD5684473F}" srcOrd="0" destOrd="0" presId="urn:microsoft.com/office/officeart/2008/layout/VerticalCurvedList"/>
    <dgm:cxn modelId="{40CAEAAA-1EF6-4579-B670-592E85B04CD6}" type="presOf" srcId="{8FC3C48A-4319-4378-894E-F6D8A58A8B03}" destId="{F30329C2-2A91-43A3-8516-1F7B352642CC}" srcOrd="0" destOrd="0" presId="urn:microsoft.com/office/officeart/2008/layout/VerticalCurvedList"/>
    <dgm:cxn modelId="{B4134164-1A28-442E-8B1D-FB2962B54F96}" type="presParOf" srcId="{288AAE58-5D8D-4B43-A7D9-60E1CCC63298}" destId="{CA16C773-59B1-4DB0-87C2-1E21617A83CE}" srcOrd="0" destOrd="0" presId="urn:microsoft.com/office/officeart/2008/layout/VerticalCurvedList"/>
    <dgm:cxn modelId="{C032277C-9E13-41C8-B778-2DE76736AF10}" type="presParOf" srcId="{CA16C773-59B1-4DB0-87C2-1E21617A83CE}" destId="{E50B8CAF-B148-488B-A48B-810C504F6795}" srcOrd="0" destOrd="0" presId="urn:microsoft.com/office/officeart/2008/layout/VerticalCurvedList"/>
    <dgm:cxn modelId="{C2F3B060-2AD0-448E-BBDD-5C1FFA99357F}" type="presParOf" srcId="{E50B8CAF-B148-488B-A48B-810C504F6795}" destId="{1F4A2FD4-2BE9-421F-A6B7-40F74EA7C4DA}" srcOrd="0" destOrd="0" presId="urn:microsoft.com/office/officeart/2008/layout/VerticalCurvedList"/>
    <dgm:cxn modelId="{EDF44E7C-CF90-454C-937C-0990A65C44E2}" type="presParOf" srcId="{E50B8CAF-B148-488B-A48B-810C504F6795}" destId="{7E527620-58EB-4773-B8AB-AD85CE625B01}" srcOrd="1" destOrd="0" presId="urn:microsoft.com/office/officeart/2008/layout/VerticalCurvedList"/>
    <dgm:cxn modelId="{DFFB8DD9-F6DC-4102-A6AC-5A6BAA5C7D1D}" type="presParOf" srcId="{E50B8CAF-B148-488B-A48B-810C504F6795}" destId="{DC01FA0C-D1C8-421F-8D76-9736E3DBD8C1}" srcOrd="2" destOrd="0" presId="urn:microsoft.com/office/officeart/2008/layout/VerticalCurvedList"/>
    <dgm:cxn modelId="{2C4F8A4D-7B21-452D-A31A-3BFD67A84FE5}" type="presParOf" srcId="{E50B8CAF-B148-488B-A48B-810C504F6795}" destId="{579CD14F-FA08-4FEE-B9C8-598E491A5CC6}" srcOrd="3" destOrd="0" presId="urn:microsoft.com/office/officeart/2008/layout/VerticalCurvedList"/>
    <dgm:cxn modelId="{17F684F5-20F2-4FF3-8BFE-FDDC0B80885A}" type="presParOf" srcId="{CA16C773-59B1-4DB0-87C2-1E21617A83CE}" destId="{D2FEFC41-A763-43A6-B85B-73AD5684473F}" srcOrd="1" destOrd="0" presId="urn:microsoft.com/office/officeart/2008/layout/VerticalCurvedList"/>
    <dgm:cxn modelId="{BB535309-E5BB-4DF7-A317-ED07A8B80143}" type="presParOf" srcId="{CA16C773-59B1-4DB0-87C2-1E21617A83CE}" destId="{576D7446-D2A2-4265-B5D5-DE0C2CE16543}" srcOrd="2" destOrd="0" presId="urn:microsoft.com/office/officeart/2008/layout/VerticalCurvedList"/>
    <dgm:cxn modelId="{B5FAC52F-62DB-4CD3-AE50-79C2DB704BFA}" type="presParOf" srcId="{576D7446-D2A2-4265-B5D5-DE0C2CE16543}" destId="{AB75DF1C-AF09-48B8-9599-6A2B0921E51D}" srcOrd="0" destOrd="0" presId="urn:microsoft.com/office/officeart/2008/layout/VerticalCurvedList"/>
    <dgm:cxn modelId="{B6A4D39E-0886-4575-AC3E-FB780F9FCCD4}" type="presParOf" srcId="{CA16C773-59B1-4DB0-87C2-1E21617A83CE}" destId="{16EF3E19-16C6-4A1A-9253-4F7C5D7A4B06}" srcOrd="3" destOrd="0" presId="urn:microsoft.com/office/officeart/2008/layout/VerticalCurvedList"/>
    <dgm:cxn modelId="{11325567-1A5A-4232-9839-808D360E3A09}" type="presParOf" srcId="{CA16C773-59B1-4DB0-87C2-1E21617A83CE}" destId="{B9F8CB69-0A8F-4181-9998-C0FA04BB3A22}" srcOrd="4" destOrd="0" presId="urn:microsoft.com/office/officeart/2008/layout/VerticalCurvedList"/>
    <dgm:cxn modelId="{05F56BAD-C574-4D96-8DED-552B04FF6230}" type="presParOf" srcId="{B9F8CB69-0A8F-4181-9998-C0FA04BB3A22}" destId="{C928764E-A30B-4A6E-BE9D-25A445AF301E}" srcOrd="0" destOrd="0" presId="urn:microsoft.com/office/officeart/2008/layout/VerticalCurvedList"/>
    <dgm:cxn modelId="{D3BAB9A4-202D-49B2-ADD1-11371859226C}" type="presParOf" srcId="{CA16C773-59B1-4DB0-87C2-1E21617A83CE}" destId="{3C718F96-7EF8-4BE6-BD59-A7FEF76D0471}" srcOrd="5" destOrd="0" presId="urn:microsoft.com/office/officeart/2008/layout/VerticalCurvedList"/>
    <dgm:cxn modelId="{802C96C8-5980-49AA-86B5-017563656DF6}" type="presParOf" srcId="{CA16C773-59B1-4DB0-87C2-1E21617A83CE}" destId="{D63CD860-0C21-496B-94F4-2CEF74B07BC5}" srcOrd="6" destOrd="0" presId="urn:microsoft.com/office/officeart/2008/layout/VerticalCurvedList"/>
    <dgm:cxn modelId="{08740584-5784-40A5-A4D7-E971E63DE9F1}" type="presParOf" srcId="{D63CD860-0C21-496B-94F4-2CEF74B07BC5}" destId="{4AD58ABD-E8BD-46D1-8D65-4649299A3F6B}" srcOrd="0" destOrd="0" presId="urn:microsoft.com/office/officeart/2008/layout/VerticalCurvedList"/>
    <dgm:cxn modelId="{0C9050B4-CCB5-4282-8227-C943662D43A2}" type="presParOf" srcId="{CA16C773-59B1-4DB0-87C2-1E21617A83CE}" destId="{F30329C2-2A91-43A3-8516-1F7B352642CC}" srcOrd="7" destOrd="0" presId="urn:microsoft.com/office/officeart/2008/layout/VerticalCurvedList"/>
    <dgm:cxn modelId="{A97CCC49-970E-4FD8-8574-C092330B6E7F}" type="presParOf" srcId="{CA16C773-59B1-4DB0-87C2-1E21617A83CE}" destId="{0DDBF00E-43A3-4112-A660-4C4927D3BA5D}" srcOrd="8" destOrd="0" presId="urn:microsoft.com/office/officeart/2008/layout/VerticalCurvedList"/>
    <dgm:cxn modelId="{4E2194DB-2DDD-4A64-8C62-E449F73E25D8}" type="presParOf" srcId="{0DDBF00E-43A3-4112-A660-4C4927D3BA5D}" destId="{A1FD04E7-CFBC-43D0-B93A-EC8CFB4340F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27620-58EB-4773-B8AB-AD85CE625B01}">
      <dsp:nvSpPr>
        <dsp:cNvPr id="0" name=""/>
        <dsp:cNvSpPr/>
      </dsp:nvSpPr>
      <dsp:spPr>
        <a:xfrm>
          <a:off x="-3492926" y="-536964"/>
          <a:ext cx="4164421" cy="4164421"/>
        </a:xfrm>
        <a:prstGeom prst="blockArc">
          <a:avLst>
            <a:gd name="adj1" fmla="val 18900000"/>
            <a:gd name="adj2" fmla="val 2700000"/>
            <a:gd name="adj3" fmla="val 519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EFC41-A763-43A6-B85B-73AD5684473F}">
      <dsp:nvSpPr>
        <dsp:cNvPr id="0" name=""/>
        <dsp:cNvSpPr/>
      </dsp:nvSpPr>
      <dsp:spPr>
        <a:xfrm>
          <a:off x="352063" y="237597"/>
          <a:ext cx="3559271" cy="4754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7382" tIns="45720" rIns="45720" bIns="4572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 </a:t>
          </a:r>
          <a:r>
            <a:rPr lang="en-US" sz="1800" kern="1200" dirty="0" smtClean="0"/>
            <a:t>Automotive light sources</a:t>
          </a:r>
          <a:endParaRPr lang="ko-KR" altLang="en-US" sz="1800" kern="1200" dirty="0"/>
        </a:p>
      </dsp:txBody>
      <dsp:txXfrm>
        <a:off x="352063" y="237597"/>
        <a:ext cx="3559271" cy="475441"/>
      </dsp:txXfrm>
    </dsp:sp>
    <dsp:sp modelId="{AB75DF1C-AF09-48B8-9599-6A2B0921E51D}">
      <dsp:nvSpPr>
        <dsp:cNvPr id="0" name=""/>
        <dsp:cNvSpPr/>
      </dsp:nvSpPr>
      <dsp:spPr>
        <a:xfrm>
          <a:off x="54912" y="178166"/>
          <a:ext cx="594301" cy="5943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F3E19-16C6-4A1A-9253-4F7C5D7A4B06}">
      <dsp:nvSpPr>
        <dsp:cNvPr id="0" name=""/>
        <dsp:cNvSpPr/>
      </dsp:nvSpPr>
      <dsp:spPr>
        <a:xfrm>
          <a:off x="624644" y="950882"/>
          <a:ext cx="3286690" cy="47544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7382" tIns="45720" rIns="45720" bIns="4572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OLED light sources</a:t>
          </a:r>
          <a:endParaRPr lang="ko-KR" altLang="en-US" sz="1800" kern="1200" dirty="0"/>
        </a:p>
      </dsp:txBody>
      <dsp:txXfrm>
        <a:off x="624644" y="950882"/>
        <a:ext cx="3286690" cy="475441"/>
      </dsp:txXfrm>
    </dsp:sp>
    <dsp:sp modelId="{C928764E-A30B-4A6E-BE9D-25A445AF301E}">
      <dsp:nvSpPr>
        <dsp:cNvPr id="0" name=""/>
        <dsp:cNvSpPr/>
      </dsp:nvSpPr>
      <dsp:spPr>
        <a:xfrm>
          <a:off x="327493" y="891452"/>
          <a:ext cx="594301" cy="5943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18F96-7EF8-4BE6-BD59-A7FEF76D0471}">
      <dsp:nvSpPr>
        <dsp:cNvPr id="0" name=""/>
        <dsp:cNvSpPr/>
      </dsp:nvSpPr>
      <dsp:spPr>
        <a:xfrm>
          <a:off x="624644" y="1664168"/>
          <a:ext cx="3286690" cy="4754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7382" tIns="45720" rIns="45720" bIns="4572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LED light sources</a:t>
          </a:r>
          <a:endParaRPr lang="ko-KR" altLang="en-US" sz="1800" kern="1200" dirty="0"/>
        </a:p>
      </dsp:txBody>
      <dsp:txXfrm>
        <a:off x="624644" y="1664168"/>
        <a:ext cx="3286690" cy="475441"/>
      </dsp:txXfrm>
    </dsp:sp>
    <dsp:sp modelId="{4AD58ABD-E8BD-46D1-8D65-4649299A3F6B}">
      <dsp:nvSpPr>
        <dsp:cNvPr id="0" name=""/>
        <dsp:cNvSpPr/>
      </dsp:nvSpPr>
      <dsp:spPr>
        <a:xfrm>
          <a:off x="327493" y="1604737"/>
          <a:ext cx="594301" cy="5943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329C2-2A91-43A3-8516-1F7B352642CC}">
      <dsp:nvSpPr>
        <dsp:cNvPr id="0" name=""/>
        <dsp:cNvSpPr/>
      </dsp:nvSpPr>
      <dsp:spPr>
        <a:xfrm>
          <a:off x="352063" y="2377453"/>
          <a:ext cx="3559271" cy="47544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7382" tIns="45720" rIns="45720" bIns="4572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PRESCO : Conventional</a:t>
          </a:r>
          <a:endParaRPr lang="ko-KR" altLang="en-US" sz="1800" kern="1200" dirty="0"/>
        </a:p>
      </dsp:txBody>
      <dsp:txXfrm>
        <a:off x="352063" y="2377453"/>
        <a:ext cx="3559271" cy="475441"/>
      </dsp:txXfrm>
    </dsp:sp>
    <dsp:sp modelId="{A1FD04E7-CFBC-43D0-B93A-EC8CFB4340F3}">
      <dsp:nvSpPr>
        <dsp:cNvPr id="0" name=""/>
        <dsp:cNvSpPr/>
      </dsp:nvSpPr>
      <dsp:spPr>
        <a:xfrm>
          <a:off x="54912" y="2318023"/>
          <a:ext cx="594301" cy="5943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9042" cy="512143"/>
          </a:xfrm>
          <a:prstGeom prst="rect">
            <a:avLst/>
          </a:prstGeom>
        </p:spPr>
        <p:txBody>
          <a:bodyPr vert="horz" lIns="95498" tIns="47748" rIns="95498" bIns="4774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3347" y="1"/>
            <a:ext cx="3079041" cy="512143"/>
          </a:xfrm>
          <a:prstGeom prst="rect">
            <a:avLst/>
          </a:prstGeom>
        </p:spPr>
        <p:txBody>
          <a:bodyPr vert="horz" lIns="95498" tIns="47748" rIns="95498" bIns="47748" rtlCol="0"/>
          <a:lstStyle>
            <a:lvl1pPr algn="r">
              <a:defRPr sz="1200"/>
            </a:lvl1pPr>
          </a:lstStyle>
          <a:p>
            <a:fld id="{84354108-F299-42DA-B894-EB10B7141358}" type="datetimeFigureOut">
              <a:rPr lang="ko-KR" altLang="en-US" smtClean="0"/>
              <a:pPr/>
              <a:t>2017-04-25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0824"/>
            <a:ext cx="3079042" cy="512142"/>
          </a:xfrm>
          <a:prstGeom prst="rect">
            <a:avLst/>
          </a:prstGeom>
        </p:spPr>
        <p:txBody>
          <a:bodyPr vert="horz" lIns="95498" tIns="47748" rIns="95498" bIns="4774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3347" y="9720824"/>
            <a:ext cx="3079041" cy="512142"/>
          </a:xfrm>
          <a:prstGeom prst="rect">
            <a:avLst/>
          </a:prstGeom>
        </p:spPr>
        <p:txBody>
          <a:bodyPr vert="horz" lIns="95498" tIns="47748" rIns="95498" bIns="47748" rtlCol="0" anchor="b"/>
          <a:lstStyle>
            <a:lvl1pPr algn="r">
              <a:defRPr sz="1200"/>
            </a:lvl1pPr>
          </a:lstStyle>
          <a:p>
            <a:fld id="{34731B27-12E1-4FF8-A74D-6E2166277D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80265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8428" cy="511732"/>
          </a:xfrm>
          <a:prstGeom prst="rect">
            <a:avLst/>
          </a:prstGeom>
        </p:spPr>
        <p:txBody>
          <a:bodyPr vert="horz" lIns="95494" tIns="47746" rIns="95494" bIns="4774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1" y="2"/>
            <a:ext cx="3078428" cy="511732"/>
          </a:xfrm>
          <a:prstGeom prst="rect">
            <a:avLst/>
          </a:prstGeom>
        </p:spPr>
        <p:txBody>
          <a:bodyPr vert="horz" lIns="95494" tIns="47746" rIns="95494" bIns="47746" rtlCol="0"/>
          <a:lstStyle>
            <a:lvl1pPr algn="r">
              <a:defRPr sz="1200"/>
            </a:lvl1pPr>
          </a:lstStyle>
          <a:p>
            <a:fld id="{A662CA75-8E00-4799-9FA3-184133863A5D}" type="datetimeFigureOut">
              <a:rPr lang="ko-KR" altLang="en-US" smtClean="0"/>
              <a:pPr/>
              <a:t>2017-04-25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68350"/>
            <a:ext cx="554196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4" tIns="47746" rIns="95494" bIns="4774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861446"/>
            <a:ext cx="5683250" cy="4605576"/>
          </a:xfrm>
          <a:prstGeom prst="rect">
            <a:avLst/>
          </a:prstGeom>
        </p:spPr>
        <p:txBody>
          <a:bodyPr vert="horz" lIns="95494" tIns="47746" rIns="95494" bIns="47746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1732"/>
          </a:xfrm>
          <a:prstGeom prst="rect">
            <a:avLst/>
          </a:prstGeom>
        </p:spPr>
        <p:txBody>
          <a:bodyPr vert="horz" lIns="95494" tIns="47746" rIns="95494" bIns="4774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1" y="9721107"/>
            <a:ext cx="3078428" cy="511732"/>
          </a:xfrm>
          <a:prstGeom prst="rect">
            <a:avLst/>
          </a:prstGeom>
        </p:spPr>
        <p:txBody>
          <a:bodyPr vert="horz" lIns="95494" tIns="47746" rIns="95494" bIns="47746" rtlCol="0" anchor="b"/>
          <a:lstStyle>
            <a:lvl1pPr algn="r">
              <a:defRPr sz="1200"/>
            </a:lvl1pPr>
          </a:lstStyle>
          <a:p>
            <a:fld id="{319C5C42-1261-4F9B-8894-8EFF6BD1D4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1939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81050" y="768350"/>
            <a:ext cx="5541963" cy="3838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83867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81050" y="768350"/>
            <a:ext cx="5541963" cy="3838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9645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81050" y="768350"/>
            <a:ext cx="5541963" cy="3838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83867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5137" cy="38401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A482-0359-45B6-B151-C6C2E6544130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2070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81050" y="768350"/>
            <a:ext cx="5541963" cy="3838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9645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81050" y="768350"/>
            <a:ext cx="5541963" cy="3838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9645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81050" y="768350"/>
            <a:ext cx="5541963" cy="3838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9645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81050" y="768350"/>
            <a:ext cx="5541963" cy="3838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9645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81050" y="768350"/>
            <a:ext cx="5541963" cy="3838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9645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81050" y="768350"/>
            <a:ext cx="5541963" cy="3838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964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81050" y="768350"/>
            <a:ext cx="5541963" cy="3838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964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33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14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963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895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85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/>
          <a:lstStyle/>
          <a:p>
            <a:fld id="{8DF6CAED-4E5B-48B1-8801-9AAF599E88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1643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1A6BDFA5-FAE1-493E-9DC6-945F611E39C8}" type="datetimeFigureOut">
              <a:rPr lang="ko-KR" altLang="en-US" smtClean="0"/>
              <a:pPr/>
              <a:t>2017-04-25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5920F770-563A-431D-B026-D5B21B244D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88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1A6BDFA5-FAE1-493E-9DC6-945F611E39C8}" type="datetimeFigureOut">
              <a:rPr lang="ko-KR" altLang="en-US" smtClean="0"/>
              <a:pPr/>
              <a:t>2017-04-25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5920F770-563A-431D-B026-D5B21B244D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5806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1A6BDFA5-FAE1-493E-9DC6-945F611E39C8}" type="datetimeFigureOut">
              <a:rPr lang="ko-KR" altLang="en-US" smtClean="0"/>
              <a:pPr/>
              <a:t>2017-04-25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5920F770-563A-431D-B026-D5B21B244D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333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1A6BDFA5-FAE1-493E-9DC6-945F611E39C8}" type="datetimeFigureOut">
              <a:rPr lang="ko-KR" altLang="en-US" smtClean="0"/>
              <a:pPr/>
              <a:t>2017-04-25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5920F770-563A-431D-B026-D5B21B244D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5711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1A6BDFA5-FAE1-493E-9DC6-945F611E39C8}" type="datetimeFigureOut">
              <a:rPr lang="ko-KR" altLang="en-US" smtClean="0"/>
              <a:pPr/>
              <a:t>2017-04-25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5920F770-563A-431D-B026-D5B21B244D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94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598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1A6BDFA5-FAE1-493E-9DC6-945F611E39C8}" type="datetimeFigureOut">
              <a:rPr lang="ko-KR" altLang="en-US" smtClean="0"/>
              <a:pPr/>
              <a:t>2017-04-25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5920F770-563A-431D-B026-D5B21B244D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861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1A6BDFA5-FAE1-493E-9DC6-945F611E39C8}" type="datetimeFigureOut">
              <a:rPr lang="ko-KR" altLang="en-US" smtClean="0"/>
              <a:pPr/>
              <a:t>2017-04-25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5920F770-563A-431D-B026-D5B21B244D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0694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1A6BDFA5-FAE1-493E-9DC6-945F611E39C8}" type="datetimeFigureOut">
              <a:rPr lang="ko-KR" altLang="en-US" smtClean="0"/>
              <a:pPr/>
              <a:t>2017-04-25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5920F770-563A-431D-B026-D5B21B244D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4922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1A6BDFA5-FAE1-493E-9DC6-945F611E39C8}" type="datetimeFigureOut">
              <a:rPr lang="ko-KR" altLang="en-US" smtClean="0"/>
              <a:pPr/>
              <a:t>2017-04-25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5920F770-563A-431D-B026-D5B21B244D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3206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1A6BDFA5-FAE1-493E-9DC6-945F611E39C8}" type="datetimeFigureOut">
              <a:rPr lang="ko-KR" altLang="en-US" smtClean="0"/>
              <a:pPr/>
              <a:t>2017-04-25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5920F770-563A-431D-B026-D5B21B244D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031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2" y="274642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1A6BDFA5-FAE1-493E-9DC6-945F611E39C8}" type="datetimeFigureOut">
              <a:rPr lang="ko-KR" altLang="en-US" smtClean="0"/>
              <a:pPr/>
              <a:t>2017-04-25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/>
          <a:lstStyle/>
          <a:p>
            <a:fld id="{5920F770-563A-431D-B026-D5B21B244D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61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15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83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15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24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04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0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96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9490078" y="6555186"/>
            <a:ext cx="416628" cy="33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237" tIns="43619" rIns="87237" bIns="43619">
            <a:spAutoFit/>
          </a:bodyPr>
          <a:lstStyle/>
          <a:p>
            <a:pPr algn="r" latinLnBrk="0">
              <a:spcBef>
                <a:spcPct val="50000"/>
              </a:spcBef>
              <a:defRPr/>
            </a:pPr>
            <a:fld id="{0A035614-DC4D-431D-9664-8B6560530D26}" type="slidenum">
              <a:rPr lang="en-US" altLang="ko-KR" sz="1600">
                <a:gradFill>
                  <a:gsLst>
                    <a:gs pos="100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0"/>
                </a:gradFill>
                <a:latin typeface="-윤고딕320" panose="02030504000101010101" pitchFamily="18" charset="-127"/>
                <a:ea typeface="-윤고딕320" panose="02030504000101010101" pitchFamily="18" charset="-127"/>
              </a:rPr>
              <a:pPr algn="r" latinLnBrk="0">
                <a:spcBef>
                  <a:spcPct val="50000"/>
                </a:spcBef>
                <a:defRPr/>
              </a:pPr>
              <a:t>‹#›</a:t>
            </a:fld>
            <a:endParaRPr lang="en-US" altLang="ko-KR" sz="1600" dirty="0">
              <a:gradFill>
                <a:gsLst>
                  <a:gs pos="100000">
                    <a:prstClr val="black">
                      <a:lumMod val="65000"/>
                      <a:lumOff val="35000"/>
                    </a:prstClr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0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grpSp>
        <p:nvGrpSpPr>
          <p:cNvPr id="2" name="그룹 11"/>
          <p:cNvGrpSpPr/>
          <p:nvPr userDrawn="1"/>
        </p:nvGrpSpPr>
        <p:grpSpPr>
          <a:xfrm>
            <a:off x="499265" y="194492"/>
            <a:ext cx="8956097" cy="668344"/>
            <a:chOff x="460858" y="194492"/>
            <a:chExt cx="8206930" cy="668344"/>
          </a:xfrm>
        </p:grpSpPr>
        <p:sp>
          <p:nvSpPr>
            <p:cNvPr id="9" name="직사각형 8"/>
            <p:cNvSpPr/>
            <p:nvPr userDrawn="1"/>
          </p:nvSpPr>
          <p:spPr>
            <a:xfrm rot="16200000">
              <a:off x="4518539" y="-3246358"/>
              <a:ext cx="55581" cy="8162808"/>
            </a:xfrm>
            <a:prstGeom prst="rect">
              <a:avLst/>
            </a:prstGeom>
            <a:gradFill>
              <a:gsLst>
                <a:gs pos="60000">
                  <a:srgbClr val="00B0F0"/>
                </a:gs>
                <a:gs pos="50000">
                  <a:srgbClr val="0070C0"/>
                </a:gs>
                <a:gs pos="47000">
                  <a:schemeClr val="tx2">
                    <a:lumMod val="75000"/>
                  </a:schemeClr>
                </a:gs>
                <a:gs pos="83000">
                  <a:srgbClr val="0070C0"/>
                </a:gs>
              </a:gsLst>
              <a:lin ang="54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직사각형 9"/>
            <p:cNvSpPr/>
            <p:nvPr userDrawn="1"/>
          </p:nvSpPr>
          <p:spPr>
            <a:xfrm>
              <a:off x="477006" y="215362"/>
              <a:ext cx="8166226" cy="599624"/>
            </a:xfrm>
            <a:prstGeom prst="rect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9600000" scaled="0"/>
            </a:gradFill>
            <a:ln w="15875" cap="rnd">
              <a:noFill/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자유형 10"/>
            <p:cNvSpPr/>
            <p:nvPr userDrawn="1"/>
          </p:nvSpPr>
          <p:spPr>
            <a:xfrm>
              <a:off x="460858" y="204825"/>
              <a:ext cx="8166876" cy="45719"/>
            </a:xfrm>
            <a:custGeom>
              <a:avLst/>
              <a:gdLst>
                <a:gd name="connsiteX0" fmla="*/ 0 w 8134502"/>
                <a:gd name="connsiteY0" fmla="*/ 0 h 0"/>
                <a:gd name="connsiteX1" fmla="*/ 8134502 w 813450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34502">
                  <a:moveTo>
                    <a:pt x="0" y="0"/>
                  </a:moveTo>
                  <a:lnTo>
                    <a:pt x="8134502" y="0"/>
                  </a:lnTo>
                </a:path>
              </a:pathLst>
            </a:custGeom>
            <a:noFill/>
            <a:ln w="3175" cap="rnd">
              <a:gradFill>
                <a:gsLst>
                  <a:gs pos="100000">
                    <a:schemeClr val="bg1">
                      <a:lumMod val="85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3000000" scaled="0"/>
              </a:gra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자유형 11"/>
            <p:cNvSpPr/>
            <p:nvPr userDrawn="1"/>
          </p:nvSpPr>
          <p:spPr>
            <a:xfrm>
              <a:off x="467829" y="204824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자유형 12"/>
            <p:cNvSpPr/>
            <p:nvPr userDrawn="1"/>
          </p:nvSpPr>
          <p:spPr>
            <a:xfrm>
              <a:off x="8622069" y="194492"/>
              <a:ext cx="45719" cy="607553"/>
            </a:xfrm>
            <a:custGeom>
              <a:avLst/>
              <a:gdLst>
                <a:gd name="connsiteX0" fmla="*/ 0 w 0"/>
                <a:gd name="connsiteY0" fmla="*/ 0 h 637046"/>
                <a:gd name="connsiteX1" fmla="*/ 0 w 0"/>
                <a:gd name="connsiteY1" fmla="*/ 637046 h 6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7046">
                  <a:moveTo>
                    <a:pt x="0" y="0"/>
                  </a:moveTo>
                  <a:lnTo>
                    <a:pt x="0" y="637046"/>
                  </a:lnTo>
                </a:path>
              </a:pathLst>
            </a:custGeom>
            <a:noFill/>
            <a:ln w="6350" cap="rnd">
              <a:solidFill>
                <a:schemeClr val="bg1">
                  <a:lumMod val="85000"/>
                </a:schemeClr>
              </a:solidFill>
              <a:tailEnd type="none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68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9" r:id="rId13"/>
    <p:sldLayoutId id="2147483753" r:id="rId14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56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hyperlink" Target="http://100.naver.com/100.nhn?docid=130044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0"/>
          <p:cNvGrpSpPr/>
          <p:nvPr/>
        </p:nvGrpSpPr>
        <p:grpSpPr>
          <a:xfrm>
            <a:off x="673005" y="1071546"/>
            <a:ext cx="8691533" cy="4431983"/>
            <a:chOff x="705468" y="1269324"/>
            <a:chExt cx="7574291" cy="4431983"/>
          </a:xfrm>
        </p:grpSpPr>
        <p:sp>
          <p:nvSpPr>
            <p:cNvPr id="21" name="직사각형 20"/>
            <p:cNvSpPr/>
            <p:nvPr/>
          </p:nvSpPr>
          <p:spPr>
            <a:xfrm>
              <a:off x="705468" y="1269324"/>
              <a:ext cx="7574291" cy="44319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latinLnBrk="0" hangingPunct="0">
                <a:buSzPct val="100000"/>
                <a:defRPr/>
              </a:pPr>
              <a:r>
                <a:rPr lang="en-US" altLang="ko-KR" sz="5400" b="1" kern="0" spc="-150" dirty="0" smtClean="0">
                  <a:gradFill>
                    <a:gsLst>
                      <a:gs pos="0">
                        <a:srgbClr val="1F497D">
                          <a:lumMod val="50000"/>
                        </a:srgbClr>
                      </a:gs>
                      <a:gs pos="100000">
                        <a:srgbClr val="004D86"/>
                      </a:gs>
                    </a:gsLst>
                    <a:lin ang="5400000" scaled="0"/>
                  </a:gradFill>
                  <a:latin typeface="휴먼모음T" pitchFamily="18" charset="-127"/>
                  <a:ea typeface="휴먼모음T" pitchFamily="18" charset="-127"/>
                </a:rPr>
                <a:t>NWIPs from Korea </a:t>
              </a:r>
            </a:p>
            <a:p>
              <a:pPr defTabSz="1330325" eaLnBrk="0" latinLnBrk="0" hangingPunct="0">
                <a:buSzPct val="100000"/>
                <a:defRPr/>
              </a:pPr>
              <a:endParaRPr lang="en-US" altLang="ko-KR" sz="2400" b="1" kern="0" spc="-150" dirty="0" smtClean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휴먼모음T" pitchFamily="18" charset="-127"/>
                <a:ea typeface="휴먼모음T" pitchFamily="18" charset="-127"/>
              </a:endParaRPr>
            </a:p>
            <a:p>
              <a:pPr defTabSz="1330325" eaLnBrk="0" latinLnBrk="0" hangingPunct="0">
                <a:buSzPct val="100000"/>
                <a:defRPr/>
              </a:pPr>
              <a:r>
                <a:rPr lang="en-US" altLang="ko-KR" sz="4400" b="1" kern="0" spc="-150" dirty="0" smtClean="0">
                  <a:gradFill>
                    <a:gsLst>
                      <a:gs pos="0">
                        <a:srgbClr val="1F497D">
                          <a:lumMod val="50000"/>
                        </a:srgbClr>
                      </a:gs>
                      <a:gs pos="100000">
                        <a:srgbClr val="004D86"/>
                      </a:gs>
                    </a:gsLst>
                    <a:lin ang="5400000" scaled="0"/>
                  </a:gradFill>
                  <a:latin typeface="휴먼모음T" pitchFamily="18" charset="-127"/>
                  <a:ea typeface="휴먼모음T" pitchFamily="18" charset="-127"/>
                </a:rPr>
                <a:t>  </a:t>
              </a:r>
              <a:r>
                <a:rPr lang="en-US" altLang="ko-KR" sz="3600" b="1" kern="0" spc="-150" dirty="0" smtClean="0">
                  <a:gradFill>
                    <a:gsLst>
                      <a:gs pos="0">
                        <a:srgbClr val="1F497D">
                          <a:lumMod val="50000"/>
                        </a:srgbClr>
                      </a:gs>
                      <a:gs pos="100000">
                        <a:srgbClr val="004D86"/>
                      </a:gs>
                    </a:gsLst>
                    <a:lin ang="5400000" scaled="0"/>
                  </a:gradFill>
                  <a:latin typeface="휴먼모음T" pitchFamily="18" charset="-127"/>
                  <a:ea typeface="휴먼모음T" pitchFamily="18" charset="-127"/>
                </a:rPr>
                <a:t>Including NWIP for OLED semi-integrated   </a:t>
              </a:r>
            </a:p>
            <a:p>
              <a:pPr defTabSz="1330325" eaLnBrk="0" latinLnBrk="0" hangingPunct="0">
                <a:buSzPct val="100000"/>
                <a:defRPr/>
              </a:pPr>
              <a:r>
                <a:rPr lang="en-US" altLang="ko-KR" sz="3600" b="1" kern="0" spc="-150" dirty="0" smtClean="0">
                  <a:gradFill>
                    <a:gsLst>
                      <a:gs pos="0">
                        <a:srgbClr val="1F497D">
                          <a:lumMod val="50000"/>
                        </a:srgbClr>
                      </a:gs>
                      <a:gs pos="100000">
                        <a:srgbClr val="004D86"/>
                      </a:gs>
                    </a:gsLst>
                    <a:lin ang="5400000" scaled="0"/>
                  </a:gradFill>
                  <a:latin typeface="휴먼모음T" pitchFamily="18" charset="-127"/>
                  <a:ea typeface="휴먼모음T" pitchFamily="18" charset="-127"/>
                </a:rPr>
                <a:t>    module safety standard (IEC TC34) </a:t>
              </a:r>
              <a:endParaRPr lang="en-US" altLang="ko-KR" sz="4400" b="1" kern="0" spc="-150" dirty="0" smtClean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휴먼모음T" pitchFamily="18" charset="-127"/>
                <a:ea typeface="휴먼모음T" pitchFamily="18" charset="-127"/>
              </a:endParaRPr>
            </a:p>
            <a:p>
              <a:pPr algn="ctr" defTabSz="1330325" eaLnBrk="0" latinLnBrk="0" hangingPunct="0">
                <a:buSzPct val="100000"/>
                <a:defRPr/>
              </a:pPr>
              <a:endParaRPr lang="en-US" altLang="ko-KR" sz="4400" b="1" kern="0" spc="-150" dirty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휴먼모음T" pitchFamily="18" charset="-127"/>
                <a:ea typeface="휴먼모음T" pitchFamily="18" charset="-127"/>
              </a:endParaRPr>
            </a:p>
            <a:p>
              <a:pPr algn="ctr" defTabSz="1330325" eaLnBrk="0" latinLnBrk="0" hangingPunct="0">
                <a:buSzPct val="100000"/>
                <a:defRPr/>
              </a:pPr>
              <a:endParaRPr lang="en-US" altLang="ko-KR" sz="3600" b="1" kern="0" spc="-150" dirty="0" smtClean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휴먼모음T" pitchFamily="18" charset="-127"/>
                <a:ea typeface="휴먼모음T" pitchFamily="18" charset="-127"/>
              </a:endParaRPr>
            </a:p>
            <a:p>
              <a:pPr algn="ctr" defTabSz="1330325" eaLnBrk="0" latinLnBrk="0" hangingPunct="0">
                <a:buSzPct val="100000"/>
                <a:defRPr/>
              </a:pPr>
              <a:r>
                <a:rPr lang="en-US" altLang="ko-KR" sz="4400" b="1" kern="0" spc="-150" dirty="0" smtClean="0">
                  <a:gradFill>
                    <a:gsLst>
                      <a:gs pos="0">
                        <a:srgbClr val="1F497D">
                          <a:lumMod val="50000"/>
                        </a:srgbClr>
                      </a:gs>
                      <a:gs pos="100000">
                        <a:srgbClr val="004D86"/>
                      </a:gs>
                    </a:gsLst>
                    <a:lin ang="5400000" scaled="0"/>
                  </a:gradFill>
                  <a:latin typeface="휴먼모음T" pitchFamily="18" charset="-127"/>
                  <a:ea typeface="휴먼모음T" pitchFamily="18" charset="-127"/>
                </a:rPr>
                <a:t>KATS </a:t>
              </a:r>
              <a:endParaRPr lang="ko-KR" altLang="en-US" sz="4400" b="1" kern="0" spc="-150" dirty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899592" y="3278004"/>
              <a:ext cx="5985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0325" eaLnBrk="0" latinLnBrk="0" hangingPunct="0">
                <a:buSzPct val="100000"/>
                <a:defRPr/>
              </a:pPr>
              <a:endParaRPr lang="ko-KR" altLang="en-US" sz="3600" kern="0" spc="-150" dirty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+mj-lt"/>
                <a:ea typeface="-윤고딕330" panose="02030504000101010101" pitchFamily="18" charset="-127"/>
              </a:endParaRPr>
            </a:p>
          </p:txBody>
        </p:sp>
      </p:grpSp>
      <p:sp>
        <p:nvSpPr>
          <p:cNvPr id="25" name="자유형 24"/>
          <p:cNvSpPr/>
          <p:nvPr/>
        </p:nvSpPr>
        <p:spPr>
          <a:xfrm>
            <a:off x="595282" y="3929066"/>
            <a:ext cx="8536021" cy="142876"/>
          </a:xfrm>
          <a:custGeom>
            <a:avLst/>
            <a:gdLst>
              <a:gd name="connsiteX0" fmla="*/ 0 w 7879404"/>
              <a:gd name="connsiteY0" fmla="*/ 0 h 0"/>
              <a:gd name="connsiteX1" fmla="*/ 7879404 w 78794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79404">
                <a:moveTo>
                  <a:pt x="0" y="0"/>
                </a:moveTo>
                <a:lnTo>
                  <a:pt x="7879404" y="0"/>
                </a:lnTo>
              </a:path>
            </a:pathLst>
          </a:custGeom>
          <a:noFill/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3141854" y="401461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6422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1" y="814097"/>
            <a:ext cx="8865227" cy="548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TextBox 82"/>
          <p:cNvSpPr txBox="1"/>
          <p:nvPr/>
        </p:nvSpPr>
        <p:spPr bwMode="auto">
          <a:xfrm>
            <a:off x="518006" y="270223"/>
            <a:ext cx="371447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 dirty="0" smtClean="0">
                <a:latin typeface="+mn-ea"/>
              </a:rPr>
              <a:t>9. Why OLED lighting ? </a:t>
            </a:r>
            <a:endParaRPr lang="en-US" altLang="ko-KR" sz="2400" b="1" dirty="0">
              <a:latin typeface="+mn-ea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60511" y="1115452"/>
            <a:ext cx="8655423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/>
              <a:t>□ </a:t>
            </a:r>
            <a:r>
              <a:rPr lang="en-US" altLang="ko-KR" b="1" dirty="0" smtClean="0">
                <a:latin typeface="+mn-ea"/>
              </a:rPr>
              <a:t>OLED lighting Chain : </a:t>
            </a:r>
            <a:r>
              <a:rPr lang="en-US" altLang="ko-KR" sz="1600" dirty="0" smtClean="0">
                <a:latin typeface="+mn-ea"/>
              </a:rPr>
              <a:t>You can buy OLED lighting at markets now.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600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600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600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3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/>
              <a:t>□ </a:t>
            </a:r>
            <a:r>
              <a:rPr lang="en-US" altLang="ko-KR" sz="1600" b="1" dirty="0">
                <a:latin typeface="+mn-ea"/>
              </a:rPr>
              <a:t>OLED lighting </a:t>
            </a:r>
            <a:r>
              <a:rPr lang="en-US" altLang="ko-KR" sz="1600" b="1" dirty="0" smtClean="0">
                <a:latin typeface="+mn-ea"/>
              </a:rPr>
              <a:t>: Show enough efficacy [lm/W] </a:t>
            </a:r>
            <a:r>
              <a:rPr lang="en-US" altLang="ko-KR" sz="1600" dirty="0" smtClean="0">
                <a:latin typeface="+mn-ea"/>
              </a:rPr>
              <a:t>within years.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0849" y="3599165"/>
            <a:ext cx="6567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[source:  </a:t>
            </a:r>
            <a:r>
              <a:rPr lang="en-US" altLang="ko-KR" sz="1600" dirty="0" smtClean="0"/>
              <a:t>OLED companies]</a:t>
            </a:r>
            <a:endParaRPr lang="ko-KR" altLang="en-US" sz="1600" dirty="0"/>
          </a:p>
        </p:txBody>
      </p:sp>
      <p:grpSp>
        <p:nvGrpSpPr>
          <p:cNvPr id="8" name="그룹 7"/>
          <p:cNvGrpSpPr/>
          <p:nvPr/>
        </p:nvGrpSpPr>
        <p:grpSpPr>
          <a:xfrm>
            <a:off x="920553" y="1628800"/>
            <a:ext cx="8136903" cy="2016224"/>
            <a:chOff x="920553" y="1850147"/>
            <a:chExt cx="8295382" cy="3120919"/>
          </a:xfrm>
        </p:grpSpPr>
        <p:pic>
          <p:nvPicPr>
            <p:cNvPr id="29704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477" y="3419908"/>
              <a:ext cx="1512168" cy="1551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그룹 6"/>
            <p:cNvGrpSpPr/>
            <p:nvPr/>
          </p:nvGrpSpPr>
          <p:grpSpPr>
            <a:xfrm>
              <a:off x="5690951" y="2396294"/>
              <a:ext cx="3524983" cy="2443626"/>
              <a:chOff x="5690951" y="2213004"/>
              <a:chExt cx="4022618" cy="2443626"/>
            </a:xfrm>
          </p:grpSpPr>
          <p:pic>
            <p:nvPicPr>
              <p:cNvPr id="29699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232" y="2213004"/>
                <a:ext cx="1008112" cy="1552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700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94344" y="3536979"/>
                <a:ext cx="1417264" cy="11196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702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94344" y="2213004"/>
                <a:ext cx="1419225" cy="1323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703" name="Picture 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0951" y="2232047"/>
                <a:ext cx="1601703" cy="13049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705" name="Picture 9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0952" y="3554311"/>
                <a:ext cx="2603392" cy="1102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" name="그룹 5"/>
            <p:cNvGrpSpPr/>
            <p:nvPr/>
          </p:nvGrpSpPr>
          <p:grpSpPr>
            <a:xfrm>
              <a:off x="920553" y="2542158"/>
              <a:ext cx="2588802" cy="2150251"/>
              <a:chOff x="996155" y="2143786"/>
              <a:chExt cx="3157539" cy="2338389"/>
            </a:xfrm>
          </p:grpSpPr>
          <p:pic>
            <p:nvPicPr>
              <p:cNvPr id="29706" name="Picture 10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793" y="2143787"/>
                <a:ext cx="3009901" cy="2338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707" name="Picture 1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6155" y="2143786"/>
                <a:ext cx="572469" cy="195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9708" name="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8976" y="2394679"/>
              <a:ext cx="1661170" cy="1034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79225" y="1850147"/>
              <a:ext cx="82367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/>
                <a:t>         [Panels]                       [Modules]                     [Luminaires]                         </a:t>
              </a:r>
              <a:endParaRPr lang="ko-KR" altLang="en-US" sz="1600" b="1" dirty="0"/>
            </a:p>
          </p:txBody>
        </p:sp>
      </p:grpSp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11" y="4221088"/>
            <a:ext cx="814772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879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895763" y="3080226"/>
            <a:ext cx="686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0325" eaLnBrk="0" latinLnBrk="0" hangingPunct="0">
              <a:buSzPct val="100000"/>
              <a:defRPr/>
            </a:pPr>
            <a:endParaRPr lang="ko-KR" altLang="en-US" sz="3600" kern="0" spc="-150" dirty="0">
              <a:gradFill>
                <a:gsLst>
                  <a:gs pos="0">
                    <a:srgbClr val="1F497D">
                      <a:lumMod val="50000"/>
                    </a:srgbClr>
                  </a:gs>
                  <a:gs pos="100000">
                    <a:srgbClr val="004D86"/>
                  </a:gs>
                </a:gsLst>
                <a:lin ang="5400000" scaled="0"/>
              </a:gradFill>
              <a:latin typeface="+mj-lt"/>
              <a:ea typeface="-윤고딕330" panose="02030504000101010101" pitchFamily="18" charset="-127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3141854" y="401461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endParaRPr lang="ko-KR" altLang="en-US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523844" y="928670"/>
          <a:ext cx="8858312" cy="5033288"/>
        </p:xfrm>
        <a:graphic>
          <a:graphicData uri="http://schemas.openxmlformats.org/drawingml/2006/table">
            <a:tbl>
              <a:tblPr/>
              <a:tblGrid>
                <a:gridCol w="8858312"/>
              </a:tblGrid>
              <a:tr h="322474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NWIP(IEC/TC 47E(Discrete semiconductor devices))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7802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* Title: Test method of optoelectronic efficiencies of light emitting diodes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474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NWIP(IEC/TC 47E(Discrete semiconductor devices))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0096">
                <a:tc>
                  <a:txBody>
                    <a:bodyPr/>
                    <a:lstStyle/>
                    <a:p>
                      <a:pPr algn="just" fontAlgn="ctr">
                        <a:buFont typeface="Arial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Title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: Test method of the internal quantum efficiency based 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just" fontAlgn="ctr">
                        <a:buFont typeface="Arial" charset="0"/>
                        <a:buNone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on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the temperature-dependent electroluminescence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474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NWIP(IEC/TC 47E(Discrete semiconductor devices))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0096">
                <a:tc>
                  <a:txBody>
                    <a:bodyPr/>
                    <a:lstStyle/>
                    <a:p>
                      <a:pPr algn="just" fontAlgn="ctr">
                        <a:buFont typeface="Arial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Title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: Test method of the internal quantum efficiency based 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just" fontAlgn="ctr">
                        <a:buFont typeface="Arial" charset="0"/>
                        <a:buNone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on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the room-temperature reference point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474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NWIP(IEC/TC 47(Semiconductor devices))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0096">
                <a:tc>
                  <a:txBody>
                    <a:bodyPr/>
                    <a:lstStyle/>
                    <a:p>
                      <a:pPr algn="just" fontAlgn="ctr">
                        <a:buFont typeface="Arial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Title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: Semiconductor devices - Semiconductor devices for energy harvesting and 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just" fontAlgn="ctr">
                        <a:buFont typeface="Arial" charset="0"/>
                        <a:buNone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generation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 Part 6-Vertical contact mode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triboelectric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energy harvesting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474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NWIP(IEC/TC 119(Printed electronics))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60258">
                <a:tc>
                  <a:txBody>
                    <a:bodyPr/>
                    <a:lstStyle/>
                    <a:p>
                      <a:pPr algn="just" fontAlgn="ctr">
                        <a:buFont typeface="Arial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Title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: Printed electronics – Part 202-5 : Materials - Conductive film – Environment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reliability</a:t>
                      </a:r>
                    </a:p>
                    <a:p>
                      <a:pPr algn="just" fontAlgn="ctr">
                        <a:buFont typeface="Arial" charset="0"/>
                        <a:buNone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test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of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 printed metal based conductive layer on flexible substrate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474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NWIP(IEC/TC 119(Printed electronics))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0096">
                <a:tc>
                  <a:txBody>
                    <a:bodyPr/>
                    <a:lstStyle/>
                    <a:p>
                      <a:pPr algn="just" fontAlgn="ctr">
                        <a:buFont typeface="Arial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Title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: Printed Electronics - Part 50X : Quality Assessment - Flexible gas sensor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:</a:t>
                      </a:r>
                    </a:p>
                    <a:p>
                      <a:pPr algn="just" fontAlgn="ctr">
                        <a:buFont typeface="Arial" charset="0"/>
                        <a:buNone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Mechanical and Thermal testing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595282" y="204016"/>
            <a:ext cx="8429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kern="0" spc="-150" dirty="0" smtClean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휴먼모음T" pitchFamily="18" charset="-127"/>
                <a:ea typeface="휴먼모음T" pitchFamily="18" charset="-127"/>
              </a:rPr>
              <a:t>More NWIPs from KOREA (1)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76422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452406" y="1142984"/>
          <a:ext cx="8858312" cy="2339417"/>
        </p:xfrm>
        <a:graphic>
          <a:graphicData uri="http://schemas.openxmlformats.org/drawingml/2006/table">
            <a:tbl>
              <a:tblPr/>
              <a:tblGrid>
                <a:gridCol w="8858312"/>
              </a:tblGrid>
              <a:tr h="38123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NWIP (ISO/TC85 SC2 (Radiological protection))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23845">
                <a:tc>
                  <a:txBody>
                    <a:bodyPr/>
                    <a:lstStyle/>
                    <a:p>
                      <a:pPr algn="just" fontAlgn="ctr">
                        <a:buFont typeface="Arial" charset="0"/>
                        <a:buChar char="•"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Title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: Measurements for the clearance of waste contaminated with radioisotopes for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just" fontAlgn="ctr">
                        <a:buFont typeface="Arial" charset="0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medical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application —Part 2: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Measurement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of dose rate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23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NWIP (ISO/TC85 SC2 (Radiological protection))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53096">
                <a:tc>
                  <a:txBody>
                    <a:bodyPr/>
                    <a:lstStyle/>
                    <a:p>
                      <a:pPr algn="just" fontAlgn="ctr">
                        <a:buFont typeface="Arial" charset="0"/>
                        <a:buChar char="•"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Title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: Measurement and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prediction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of the ambient dose equivalent rate from patients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just" fontAlgn="ctr">
                        <a:buFont typeface="Arial" charset="0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receiving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iodine 131 administration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after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thyroid ablation —Part 2: After release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just" fontAlgn="ctr">
                        <a:buFont typeface="Arial" charset="0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from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the hospital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452406" y="3357562"/>
          <a:ext cx="8858312" cy="1200431"/>
        </p:xfrm>
        <a:graphic>
          <a:graphicData uri="http://schemas.openxmlformats.org/drawingml/2006/table">
            <a:tbl>
              <a:tblPr/>
              <a:tblGrid>
                <a:gridCol w="8858312"/>
              </a:tblGrid>
              <a:tr h="672746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NWIP(ISO/TC 122(Package))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70262">
                <a:tc>
                  <a:txBody>
                    <a:bodyPr/>
                    <a:lstStyle/>
                    <a:p>
                      <a:pPr algn="just" fontAlgn="ctr">
                        <a:buFont typeface="Arial" charset="0"/>
                        <a:buChar char="•"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Title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: Transport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Packaging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- Cleaning and sanitation methods of reusable transport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just" fontAlgn="ctr">
                        <a:buFont typeface="Arial" charset="0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Items 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for distribution purpose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595282" y="204016"/>
            <a:ext cx="8429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kern="0" spc="-150" dirty="0" smtClean="0">
                <a:gradFill>
                  <a:gsLst>
                    <a:gs pos="0">
                      <a:srgbClr val="1F497D">
                        <a:lumMod val="50000"/>
                      </a:srgbClr>
                    </a:gs>
                    <a:gs pos="100000">
                      <a:srgbClr val="004D86"/>
                    </a:gs>
                  </a:gsLst>
                  <a:lin ang="5400000" scaled="0"/>
                </a:gradFill>
                <a:latin typeface="휴먼모음T" pitchFamily="18" charset="-127"/>
                <a:ea typeface="휴먼모음T" pitchFamily="18" charset="-127"/>
              </a:rPr>
              <a:t>More NWIPs from KOREA (2)</a:t>
            </a:r>
            <a:endParaRPr lang="ko-KR" altLang="en-US" sz="3200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452406" y="5643578"/>
          <a:ext cx="8858312" cy="620276"/>
        </p:xfrm>
        <a:graphic>
          <a:graphicData uri="http://schemas.openxmlformats.org/drawingml/2006/table">
            <a:tbl>
              <a:tblPr/>
              <a:tblGrid>
                <a:gridCol w="8858312"/>
              </a:tblGrid>
              <a:tr h="322474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NWIP (IEC/TC 82 WG 3 (PV system))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7802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* Title :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Monitoring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parameter analysis on PV modules mechanical stability 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452406" y="4572008"/>
          <a:ext cx="8858312" cy="1000132"/>
        </p:xfrm>
        <a:graphic>
          <a:graphicData uri="http://schemas.openxmlformats.org/drawingml/2006/table">
            <a:tbl>
              <a:tblPr/>
              <a:tblGrid>
                <a:gridCol w="8858312"/>
              </a:tblGrid>
              <a:tr h="39856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New Application (6 Graphical symbols)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0156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*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Title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: ISO/TC 145(Graphical symbols-Public information symbol, Safety symbol)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모서리가 둥근 직사각형 294"/>
          <p:cNvSpPr/>
          <p:nvPr/>
        </p:nvSpPr>
        <p:spPr bwMode="auto">
          <a:xfrm>
            <a:off x="8524666" y="5381470"/>
            <a:ext cx="1120961" cy="87339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eaVert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cxnSp>
        <p:nvCxnSpPr>
          <p:cNvPr id="73" name="꺾인 연결선 75"/>
          <p:cNvCxnSpPr>
            <a:cxnSpLocks noChangeShapeType="1"/>
            <a:stCxn id="36" idx="2"/>
          </p:cNvCxnSpPr>
          <p:nvPr/>
        </p:nvCxnSpPr>
        <p:spPr bwMode="auto">
          <a:xfrm rot="5400000">
            <a:off x="4329696" y="2777678"/>
            <a:ext cx="1837129" cy="12700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3" name="TextBox 2"/>
          <p:cNvSpPr txBox="1"/>
          <p:nvPr/>
        </p:nvSpPr>
        <p:spPr bwMode="auto">
          <a:xfrm>
            <a:off x="518089" y="270228"/>
            <a:ext cx="682609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 dirty="0" smtClean="0">
                <a:latin typeface="+mn-ea"/>
              </a:rPr>
              <a:t>1. Standardization bodies related to lighting </a:t>
            </a:r>
            <a:endParaRPr lang="ko-KR" altLang="en-US" sz="2400" b="1" dirty="0">
              <a:gradFill>
                <a:gsLst>
                  <a:gs pos="100000">
                    <a:prstClr val="black">
                      <a:lumMod val="75000"/>
                      <a:lumOff val="25000"/>
                    </a:prst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atin typeface="+mn-ea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모서리가 둥근 직사각형 294"/>
          <p:cNvSpPr/>
          <p:nvPr/>
        </p:nvSpPr>
        <p:spPr bwMode="auto">
          <a:xfrm>
            <a:off x="7287358" y="5363922"/>
            <a:ext cx="1120961" cy="87339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eaVert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23" name="모서리가 둥근 직사각형 294"/>
          <p:cNvSpPr/>
          <p:nvPr/>
        </p:nvSpPr>
        <p:spPr bwMode="auto">
          <a:xfrm>
            <a:off x="7273688" y="4278786"/>
            <a:ext cx="1120961" cy="87840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eaVert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cxnSp>
        <p:nvCxnSpPr>
          <p:cNvPr id="25" name="꺾인 연결선 75"/>
          <p:cNvCxnSpPr>
            <a:cxnSpLocks noChangeShapeType="1"/>
          </p:cNvCxnSpPr>
          <p:nvPr/>
        </p:nvCxnSpPr>
        <p:spPr bwMode="auto">
          <a:xfrm>
            <a:off x="6293904" y="3494720"/>
            <a:ext cx="2514834" cy="310089"/>
          </a:xfrm>
          <a:prstGeom prst="bentConnector3">
            <a:avLst>
              <a:gd name="adj1" fmla="val 99756"/>
            </a:avLst>
          </a:prstGeom>
          <a:noFill/>
          <a:ln w="19050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6" name="꺾인 연결선 75"/>
          <p:cNvCxnSpPr>
            <a:cxnSpLocks noChangeShapeType="1"/>
          </p:cNvCxnSpPr>
          <p:nvPr/>
        </p:nvCxnSpPr>
        <p:spPr bwMode="auto">
          <a:xfrm rot="10800000" flipV="1">
            <a:off x="2966080" y="3494715"/>
            <a:ext cx="2541316" cy="447546"/>
          </a:xfrm>
          <a:prstGeom prst="bentConnector3">
            <a:avLst>
              <a:gd name="adj1" fmla="val 108470"/>
            </a:avLst>
          </a:prstGeom>
          <a:noFill/>
          <a:ln w="19050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27" name="AutoShape 19"/>
          <p:cNvSpPr>
            <a:spLocks noChangeArrowheads="1"/>
          </p:cNvSpPr>
          <p:nvPr/>
        </p:nvSpPr>
        <p:spPr bwMode="auto">
          <a:xfrm>
            <a:off x="7188558" y="3704479"/>
            <a:ext cx="2420609" cy="444601"/>
          </a:xfrm>
          <a:prstGeom prst="roundRect">
            <a:avLst>
              <a:gd name="adj" fmla="val 50000"/>
            </a:avLst>
          </a:prstGeom>
          <a:solidFill>
            <a:srgbClr val="1F497D"/>
          </a:solidFill>
          <a:ln w="9525" algn="ctr">
            <a:noFill/>
            <a:round/>
            <a:headEnd/>
            <a:tailEnd/>
          </a:ln>
        </p:spPr>
        <p:txBody>
          <a:bodyPr anchor="ctr" anchorCtr="1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</a:rPr>
              <a:t>De Facto Standard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</a:rPr>
              <a:t>(Company Association) </a:t>
            </a:r>
            <a:endParaRPr kumimoji="0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 pitchFamily="50" charset="-127"/>
            </a:endParaRPr>
          </a:p>
        </p:txBody>
      </p:sp>
      <p:sp>
        <p:nvSpPr>
          <p:cNvPr id="28" name="Rectangle 552"/>
          <p:cNvSpPr>
            <a:spLocks noChangeArrowheads="1"/>
          </p:cNvSpPr>
          <p:nvPr/>
        </p:nvSpPr>
        <p:spPr bwMode="auto">
          <a:xfrm>
            <a:off x="362867" y="2173814"/>
            <a:ext cx="9205023" cy="899949"/>
          </a:xfrm>
          <a:prstGeom prst="rect">
            <a:avLst/>
          </a:prstGeom>
          <a:solidFill>
            <a:srgbClr val="FFFFFF">
              <a:lumMod val="85000"/>
              <a:alpha val="20000"/>
            </a:srgbClr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</a:endParaRPr>
          </a:p>
        </p:txBody>
      </p:sp>
      <p:cxnSp>
        <p:nvCxnSpPr>
          <p:cNvPr id="29" name="꺾인 연결선 75"/>
          <p:cNvCxnSpPr>
            <a:cxnSpLocks noChangeShapeType="1"/>
            <a:endCxn id="31" idx="0"/>
          </p:cNvCxnSpPr>
          <p:nvPr/>
        </p:nvCxnSpPr>
        <p:spPr bwMode="auto">
          <a:xfrm>
            <a:off x="5507396" y="3494715"/>
            <a:ext cx="875591" cy="199816"/>
          </a:xfrm>
          <a:prstGeom prst="bentConnector2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30" name="AutoShape 19"/>
          <p:cNvSpPr>
            <a:spLocks noChangeArrowheads="1"/>
          </p:cNvSpPr>
          <p:nvPr/>
        </p:nvSpPr>
        <p:spPr bwMode="auto">
          <a:xfrm>
            <a:off x="115642" y="3696243"/>
            <a:ext cx="5515083" cy="333885"/>
          </a:xfrm>
          <a:prstGeom prst="roundRect">
            <a:avLst>
              <a:gd name="adj" fmla="val 50000"/>
            </a:avLst>
          </a:prstGeom>
          <a:solidFill>
            <a:srgbClr val="1F497D"/>
          </a:solidFill>
          <a:ln w="9525" algn="ctr">
            <a:noFill/>
            <a:round/>
            <a:headEnd/>
            <a:tailEnd/>
          </a:ln>
        </p:spPr>
        <p:txBody>
          <a:bodyPr anchor="ctr" anchorCtr="1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</a:rPr>
              <a:t>National Standard</a:t>
            </a:r>
            <a:endParaRPr kumimoji="0" lang="ko-KR" alt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 pitchFamily="50" charset="-127"/>
            </a:endParaRPr>
          </a:p>
        </p:txBody>
      </p:sp>
      <p:sp>
        <p:nvSpPr>
          <p:cNvPr id="31" name="AutoShape 19"/>
          <p:cNvSpPr>
            <a:spLocks noChangeArrowheads="1"/>
          </p:cNvSpPr>
          <p:nvPr/>
        </p:nvSpPr>
        <p:spPr bwMode="auto">
          <a:xfrm>
            <a:off x="5680909" y="3694531"/>
            <a:ext cx="1404156" cy="333885"/>
          </a:xfrm>
          <a:prstGeom prst="roundRect">
            <a:avLst>
              <a:gd name="adj" fmla="val 50000"/>
            </a:avLst>
          </a:prstGeom>
          <a:solidFill>
            <a:srgbClr val="1F497D"/>
          </a:solidFill>
          <a:ln w="9525" algn="ctr">
            <a:noFill/>
            <a:round/>
            <a:headEnd/>
            <a:tailEnd/>
          </a:ln>
        </p:spPr>
        <p:txBody>
          <a:bodyPr anchor="ctr" anchorCtr="1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</a:rPr>
              <a:t>EU</a:t>
            </a:r>
            <a:endParaRPr kumimoji="0" lang="ko-KR" alt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 pitchFamily="50" charset="-127"/>
            </a:endParaRP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5776284" y="3689863"/>
            <a:ext cx="1045773" cy="30777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sz="1600" b="1" dirty="0">
              <a:solidFill>
                <a:srgbClr val="FFFFFF"/>
              </a:solidFill>
              <a:latin typeface="맑은 고딕" pitchFamily="50" charset="-127"/>
            </a:endParaRPr>
          </a:p>
        </p:txBody>
      </p:sp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5120" y="1486249"/>
            <a:ext cx="507056" cy="40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모서리가 둥근 직사각형 33"/>
          <p:cNvSpPr/>
          <p:nvPr/>
        </p:nvSpPr>
        <p:spPr bwMode="auto">
          <a:xfrm>
            <a:off x="3327202" y="2295351"/>
            <a:ext cx="3148166" cy="642942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eaVert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5" name="모서리가 둥근 직사각형 34"/>
          <p:cNvSpPr/>
          <p:nvPr/>
        </p:nvSpPr>
        <p:spPr bwMode="auto">
          <a:xfrm>
            <a:off x="440880" y="2295355"/>
            <a:ext cx="2553909" cy="70084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eaVert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3429567" y="1498752"/>
            <a:ext cx="3637385" cy="360362"/>
          </a:xfrm>
          <a:prstGeom prst="roundRect">
            <a:avLst>
              <a:gd name="adj" fmla="val 50000"/>
            </a:avLst>
          </a:prstGeom>
          <a:solidFill>
            <a:srgbClr val="1F497D"/>
          </a:solidFill>
          <a:ln w="9525" algn="ctr">
            <a:noFill/>
            <a:round/>
            <a:headEnd/>
            <a:tailEnd/>
          </a:ln>
        </p:spPr>
        <p:txBody>
          <a:bodyPr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</a:rPr>
              <a:t>International Standard</a:t>
            </a:r>
            <a:endParaRPr kumimoji="0" lang="ko-KR" alt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 pitchFamily="50" charset="-127"/>
            </a:endParaRPr>
          </a:p>
        </p:txBody>
      </p:sp>
      <p:sp>
        <p:nvSpPr>
          <p:cNvPr id="37" name="모서리가 둥근 직사각형 36"/>
          <p:cNvSpPr/>
          <p:nvPr/>
        </p:nvSpPr>
        <p:spPr bwMode="auto">
          <a:xfrm>
            <a:off x="6759586" y="2297641"/>
            <a:ext cx="2730302" cy="642942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eaVert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8" name="TextBox 350"/>
          <p:cNvSpPr txBox="1">
            <a:spLocks noChangeArrowheads="1"/>
          </p:cNvSpPr>
          <p:nvPr/>
        </p:nvSpPr>
        <p:spPr bwMode="auto">
          <a:xfrm>
            <a:off x="837223" y="2279527"/>
            <a:ext cx="2460187" cy="64633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 smtClean="0">
                <a:solidFill>
                  <a:srgbClr val="0033CC"/>
                </a:solidFill>
                <a:latin typeface="맑은 고딕"/>
              </a:rPr>
              <a:t>IEC </a:t>
            </a:r>
            <a:r>
              <a:rPr kumimoji="1" lang="en-US" altLang="ko-KR" sz="1200" b="1" dirty="0" smtClean="0">
                <a:solidFill>
                  <a:srgbClr val="000000"/>
                </a:solidFill>
                <a:latin typeface="맑은 고딕"/>
              </a:rPr>
              <a:t>: International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 smtClean="0">
                <a:solidFill>
                  <a:srgbClr val="000000"/>
                </a:solidFill>
                <a:latin typeface="맑은 고딕"/>
              </a:rPr>
              <a:t>       Electrotechnical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 smtClean="0">
                <a:solidFill>
                  <a:srgbClr val="000000"/>
                </a:solidFill>
                <a:latin typeface="맑은 고딕"/>
              </a:rPr>
              <a:t>       Commission </a:t>
            </a:r>
            <a:r>
              <a:rPr kumimoji="1" lang="en-US" altLang="ko-KR" sz="1200" b="1" dirty="0" smtClean="0">
                <a:solidFill>
                  <a:srgbClr val="FF0000"/>
                </a:solidFill>
                <a:latin typeface="맑은 고딕"/>
              </a:rPr>
              <a:t>TC 34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795248" y="2248465"/>
            <a:ext cx="2886321" cy="8079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 smtClean="0">
                <a:solidFill>
                  <a:srgbClr val="0000CC"/>
                </a:solidFill>
                <a:latin typeface="맑은 고딕"/>
              </a:rPr>
              <a:t>ISO </a:t>
            </a:r>
            <a:r>
              <a:rPr kumimoji="1" lang="en-US" altLang="ko-KR" sz="1200" b="1" dirty="0" smtClean="0">
                <a:solidFill>
                  <a:srgbClr val="000000"/>
                </a:solidFill>
                <a:latin typeface="맑은 고딕"/>
              </a:rPr>
              <a:t>: International                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 smtClean="0">
                <a:solidFill>
                  <a:srgbClr val="000000"/>
                </a:solidFill>
                <a:latin typeface="맑은 고딕"/>
              </a:rPr>
              <a:t>       Organization for 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 smtClean="0">
                <a:solidFill>
                  <a:srgbClr val="000000"/>
                </a:solidFill>
                <a:latin typeface="맑은 고딕"/>
              </a:rPr>
              <a:t>       Standardization </a:t>
            </a:r>
            <a:r>
              <a:rPr kumimoji="1" lang="en-US" altLang="ko-KR" sz="1200" b="1" dirty="0" smtClean="0">
                <a:solidFill>
                  <a:srgbClr val="FF0000"/>
                </a:solidFill>
                <a:latin typeface="맑은 고딕"/>
              </a:rPr>
              <a:t>TC 274</a:t>
            </a:r>
            <a:endParaRPr kumimoji="1" lang="en-US" altLang="ko-KR" sz="1050" b="1" dirty="0" smtClean="0">
              <a:solidFill>
                <a:srgbClr val="FF0000"/>
              </a:solidFill>
              <a:latin typeface="맑은 고딕"/>
            </a:endParaRPr>
          </a:p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kumimoji="1" lang="ko-KR" altLang="en-US" sz="1050" b="1" dirty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210398" y="2270454"/>
            <a:ext cx="2398769" cy="64633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 smtClean="0">
                <a:solidFill>
                  <a:srgbClr val="0033CC"/>
                </a:solidFill>
                <a:latin typeface="맑은 고딕"/>
              </a:rPr>
              <a:t>CIE </a:t>
            </a:r>
            <a:r>
              <a:rPr kumimoji="1" lang="en-US" altLang="ko-KR" sz="1200" b="1" dirty="0" smtClean="0">
                <a:solidFill>
                  <a:srgbClr val="000000"/>
                </a:solidFill>
                <a:latin typeface="맑은 고딕"/>
              </a:rPr>
              <a:t>: Commission  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 smtClean="0">
                <a:solidFill>
                  <a:srgbClr val="000000"/>
                </a:solidFill>
                <a:latin typeface="맑은 고딕"/>
              </a:rPr>
              <a:t>      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latin typeface="맑은 고딕"/>
              </a:rPr>
              <a:t>Internationale</a:t>
            </a:r>
            <a:endParaRPr kumimoji="1" lang="en-US" altLang="ko-KR" sz="1200" b="1" dirty="0" smtClean="0">
              <a:solidFill>
                <a:srgbClr val="000000"/>
              </a:solidFill>
              <a:latin typeface="맑은 고딕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 smtClean="0">
                <a:solidFill>
                  <a:srgbClr val="000000"/>
                </a:solidFill>
                <a:latin typeface="맑은 고딕"/>
              </a:rPr>
              <a:t>       de </a:t>
            </a:r>
            <a:r>
              <a:rPr kumimoji="1" lang="en-US" altLang="ko-KR" sz="1200" b="1" dirty="0" err="1" smtClean="0">
                <a:solidFill>
                  <a:srgbClr val="000000"/>
                </a:solidFill>
                <a:latin typeface="맑은 고딕"/>
              </a:rPr>
              <a:t>l´Eclairage</a:t>
            </a:r>
            <a:r>
              <a:rPr kumimoji="1" lang="en-US" altLang="ko-KR" sz="1200" b="1" dirty="0" smtClean="0">
                <a:solidFill>
                  <a:srgbClr val="000000"/>
                </a:solidFill>
                <a:latin typeface="맑은 고딕"/>
              </a:rPr>
              <a:t> </a:t>
            </a:r>
            <a:endParaRPr kumimoji="1" lang="ko-KR" altLang="en-US" sz="1200" b="1" dirty="0">
              <a:solidFill>
                <a:srgbClr val="FF0000"/>
              </a:solidFill>
              <a:latin typeface="맑은 고딕"/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971" y="2492144"/>
            <a:ext cx="46805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5214" y="2486223"/>
            <a:ext cx="468051" cy="36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" name="Group 6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254421"/>
              </p:ext>
            </p:extLst>
          </p:nvPr>
        </p:nvGraphicFramePr>
        <p:xfrm>
          <a:off x="5745516" y="4221088"/>
          <a:ext cx="1339553" cy="878956"/>
        </p:xfrm>
        <a:graphic>
          <a:graphicData uri="http://schemas.openxmlformats.org/drawingml/2006/table">
            <a:tbl>
              <a:tblPr/>
              <a:tblGrid>
                <a:gridCol w="1339553"/>
              </a:tblGrid>
              <a:tr h="43947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E  U </a:t>
                      </a:r>
                    </a:p>
                  </a:txBody>
                  <a:tcPr marL="107315" marR="1073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</a:tr>
              <a:tr h="43947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315" marR="1073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Group 6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775707"/>
              </p:ext>
            </p:extLst>
          </p:nvPr>
        </p:nvGraphicFramePr>
        <p:xfrm>
          <a:off x="760372" y="4221088"/>
          <a:ext cx="1164635" cy="878956"/>
        </p:xfrm>
        <a:graphic>
          <a:graphicData uri="http://schemas.openxmlformats.org/drawingml/2006/table">
            <a:tbl>
              <a:tblPr/>
              <a:tblGrid>
                <a:gridCol w="1164635"/>
              </a:tblGrid>
              <a:tr h="43947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KR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315" marR="1073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</a:tr>
              <a:tr h="43947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315" marR="1073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Group 6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954370"/>
              </p:ext>
            </p:extLst>
          </p:nvPr>
        </p:nvGraphicFramePr>
        <p:xfrm>
          <a:off x="1956715" y="4221088"/>
          <a:ext cx="1164635" cy="878956"/>
        </p:xfrm>
        <a:graphic>
          <a:graphicData uri="http://schemas.openxmlformats.org/drawingml/2006/table">
            <a:tbl>
              <a:tblPr/>
              <a:tblGrid>
                <a:gridCol w="1164635"/>
              </a:tblGrid>
              <a:tr h="43947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  USA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315" marR="1073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</a:tr>
              <a:tr h="43947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315" marR="1073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Group 6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575078"/>
              </p:ext>
            </p:extLst>
          </p:nvPr>
        </p:nvGraphicFramePr>
        <p:xfrm>
          <a:off x="3175428" y="4221088"/>
          <a:ext cx="1164635" cy="878956"/>
        </p:xfrm>
        <a:graphic>
          <a:graphicData uri="http://schemas.openxmlformats.org/drawingml/2006/table">
            <a:tbl>
              <a:tblPr/>
              <a:tblGrid>
                <a:gridCol w="1164635"/>
              </a:tblGrid>
              <a:tr h="43947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JP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315" marR="1073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</a:tr>
              <a:tr h="43947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315" marR="1073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Group 6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041812"/>
              </p:ext>
            </p:extLst>
          </p:nvPr>
        </p:nvGraphicFramePr>
        <p:xfrm>
          <a:off x="4389950" y="4221088"/>
          <a:ext cx="1164635" cy="878956"/>
        </p:xfrm>
        <a:graphic>
          <a:graphicData uri="http://schemas.openxmlformats.org/drawingml/2006/table">
            <a:tbl>
              <a:tblPr/>
              <a:tblGrid>
                <a:gridCol w="1164635"/>
              </a:tblGrid>
              <a:tr h="43947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CN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315" marR="1073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</a:tr>
              <a:tr h="43947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315" marR="1073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9" name="Picture 607" descr="eu_fl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6571" y="4287769"/>
            <a:ext cx="471400" cy="30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0" name="Picture 6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79144" y="4268719"/>
            <a:ext cx="471400" cy="323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" name="Picture 609" descr="미국 국기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5222" y="4287769"/>
            <a:ext cx="471400" cy="303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2" name="Picture 610" descr="한국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016" y="4287769"/>
            <a:ext cx="471400" cy="303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3" name="Picture 7" descr="사전 썸네일">
            <a:hlinkClick r:id="rId10"/>
          </p:cNvPr>
          <p:cNvPicPr preferRelativeResize="0"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3937" y="4287769"/>
            <a:ext cx="471400" cy="303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24976" y="4688497"/>
            <a:ext cx="12582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b="1" dirty="0" smtClean="0">
                <a:solidFill>
                  <a:srgbClr val="000000"/>
                </a:solidFill>
                <a:latin typeface="맑은 고딕"/>
              </a:rPr>
              <a:t>KATS</a:t>
            </a:r>
            <a:endParaRPr kumimoji="1" lang="en-US" altLang="ko-KR" sz="1000" b="1" dirty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55" name="TextBox 215"/>
          <p:cNvSpPr txBox="1">
            <a:spLocks noChangeArrowheads="1"/>
          </p:cNvSpPr>
          <p:nvPr/>
        </p:nvSpPr>
        <p:spPr bwMode="auto">
          <a:xfrm>
            <a:off x="1832501" y="4688497"/>
            <a:ext cx="13521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b="1" dirty="0" smtClean="0">
                <a:solidFill>
                  <a:srgbClr val="000000"/>
                </a:solidFill>
                <a:latin typeface="맑은 고딕"/>
              </a:rPr>
              <a:t>ANSI (NEMA)</a:t>
            </a:r>
            <a:endParaRPr kumimoji="1" lang="en-US" altLang="ko-KR" sz="800" b="1" dirty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56" name="TextBox 215"/>
          <p:cNvSpPr txBox="1">
            <a:spLocks noChangeArrowheads="1"/>
          </p:cNvSpPr>
          <p:nvPr/>
        </p:nvSpPr>
        <p:spPr bwMode="auto">
          <a:xfrm>
            <a:off x="3117678" y="4688497"/>
            <a:ext cx="12582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b="1" dirty="0" smtClean="0">
                <a:solidFill>
                  <a:srgbClr val="000000"/>
                </a:solidFill>
                <a:latin typeface="맑은 고딕"/>
              </a:rPr>
              <a:t>METI</a:t>
            </a:r>
            <a:endParaRPr kumimoji="1" lang="en-US" altLang="ko-KR" sz="1000" b="1" dirty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57" name="TextBox 215"/>
          <p:cNvSpPr txBox="1">
            <a:spLocks noChangeArrowheads="1"/>
          </p:cNvSpPr>
          <p:nvPr/>
        </p:nvSpPr>
        <p:spPr bwMode="auto">
          <a:xfrm>
            <a:off x="4354556" y="4677384"/>
            <a:ext cx="12582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b="1" dirty="0" smtClean="0">
                <a:solidFill>
                  <a:srgbClr val="000000"/>
                </a:solidFill>
                <a:latin typeface="맑은 고딕"/>
              </a:rPr>
              <a:t>SAC</a:t>
            </a:r>
            <a:endParaRPr kumimoji="1" lang="en-US" altLang="ko-KR" sz="800" b="1" dirty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58" name="TextBox 215"/>
          <p:cNvSpPr txBox="1">
            <a:spLocks noChangeArrowheads="1"/>
          </p:cNvSpPr>
          <p:nvPr/>
        </p:nvSpPr>
        <p:spPr bwMode="auto">
          <a:xfrm>
            <a:off x="5698691" y="4700526"/>
            <a:ext cx="14142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b="1" dirty="0">
                <a:solidFill>
                  <a:srgbClr val="000000"/>
                </a:solidFill>
                <a:latin typeface="맑은 고딕"/>
              </a:rPr>
              <a:t>CEN / </a:t>
            </a:r>
            <a:r>
              <a:rPr kumimoji="1" lang="en-US" altLang="ko-KR" sz="1000" b="1" dirty="0" smtClean="0">
                <a:solidFill>
                  <a:srgbClr val="000000"/>
                </a:solidFill>
                <a:latin typeface="맑은 고딕"/>
              </a:rPr>
              <a:t>CENELEC</a:t>
            </a:r>
            <a:endParaRPr kumimoji="1" lang="en-US" altLang="ko-KR" sz="1000" b="1" dirty="0">
              <a:solidFill>
                <a:srgbClr val="000000"/>
              </a:solidFill>
              <a:latin typeface="맑은 고딕"/>
            </a:endParaRPr>
          </a:p>
        </p:txBody>
      </p:sp>
      <p:graphicFrame>
        <p:nvGraphicFramePr>
          <p:cNvPr id="59" name="Group 6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861293"/>
              </p:ext>
            </p:extLst>
          </p:nvPr>
        </p:nvGraphicFramePr>
        <p:xfrm>
          <a:off x="140795" y="4221088"/>
          <a:ext cx="549617" cy="878956"/>
        </p:xfrm>
        <a:graphic>
          <a:graphicData uri="http://schemas.openxmlformats.org/drawingml/2006/table">
            <a:tbl>
              <a:tblPr/>
              <a:tblGrid>
                <a:gridCol w="549617"/>
              </a:tblGrid>
              <a:tr h="43947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315" marR="1073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</a:tr>
              <a:tr h="43947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315" marR="1073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0" name="TextBox 215"/>
          <p:cNvSpPr txBox="1">
            <a:spLocks noChangeArrowheads="1"/>
          </p:cNvSpPr>
          <p:nvPr/>
        </p:nvSpPr>
        <p:spPr bwMode="auto">
          <a:xfrm>
            <a:off x="14104" y="4685284"/>
            <a:ext cx="80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</a:rPr>
              <a:t>Agency</a:t>
            </a:r>
            <a:endParaRPr kumimoji="1" lang="ko-KR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/>
            </a:endParaRPr>
          </a:p>
        </p:txBody>
      </p:sp>
      <p:pic>
        <p:nvPicPr>
          <p:cNvPr id="61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67789" y="4487941"/>
            <a:ext cx="936104" cy="23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모서리가 둥근 직사각형 294"/>
          <p:cNvSpPr/>
          <p:nvPr/>
        </p:nvSpPr>
        <p:spPr bwMode="auto">
          <a:xfrm>
            <a:off x="8506962" y="4278786"/>
            <a:ext cx="1120961" cy="648072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eaVert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63" name="TextBox 215"/>
          <p:cNvSpPr txBox="1">
            <a:spLocks noChangeArrowheads="1"/>
          </p:cNvSpPr>
          <p:nvPr/>
        </p:nvSpPr>
        <p:spPr bwMode="auto">
          <a:xfrm>
            <a:off x="8428954" y="4291739"/>
            <a:ext cx="12582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b="1" dirty="0" smtClean="0">
                <a:solidFill>
                  <a:srgbClr val="000000"/>
                </a:solidFill>
                <a:latin typeface="맑은 고딕"/>
              </a:rPr>
              <a:t>The Connected Lighting Alliance</a:t>
            </a:r>
            <a:endParaRPr kumimoji="1" lang="en-US" altLang="ko-KR" sz="700" b="1" spc="-100" dirty="0" smtClean="0">
              <a:solidFill>
                <a:srgbClr val="0000CC"/>
              </a:solidFill>
              <a:latin typeface="맑은 고딕"/>
            </a:endParaRPr>
          </a:p>
        </p:txBody>
      </p:sp>
      <p:pic>
        <p:nvPicPr>
          <p:cNvPr id="64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40045" y="4595048"/>
            <a:ext cx="936105" cy="27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" descr="TALQ 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84991" y="5397830"/>
            <a:ext cx="936105" cy="288032"/>
          </a:xfrm>
          <a:prstGeom prst="rect">
            <a:avLst/>
          </a:prstGeom>
          <a:noFill/>
        </p:spPr>
      </p:pic>
      <p:sp>
        <p:nvSpPr>
          <p:cNvPr id="66" name="TextBox 215"/>
          <p:cNvSpPr txBox="1">
            <a:spLocks noChangeArrowheads="1"/>
          </p:cNvSpPr>
          <p:nvPr/>
        </p:nvSpPr>
        <p:spPr bwMode="auto">
          <a:xfrm>
            <a:off x="7336834" y="4797152"/>
            <a:ext cx="1014113" cy="25391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50" b="1" dirty="0" smtClean="0">
                <a:solidFill>
                  <a:srgbClr val="000000"/>
                </a:solidFill>
                <a:latin typeface="맑은 고딕"/>
                <a:ea typeface="굴림" charset="-127"/>
              </a:rPr>
              <a:t>Engine</a:t>
            </a:r>
            <a:endParaRPr kumimoji="1" lang="en-US" altLang="ko-KR" sz="1050" b="1" dirty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67" name="TextBox 215"/>
          <p:cNvSpPr txBox="1">
            <a:spLocks noChangeArrowheads="1"/>
          </p:cNvSpPr>
          <p:nvPr/>
        </p:nvSpPr>
        <p:spPr bwMode="auto">
          <a:xfrm>
            <a:off x="8536816" y="4775760"/>
            <a:ext cx="1096663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900" b="1" dirty="0" smtClean="0">
                <a:solidFill>
                  <a:srgbClr val="000000"/>
                </a:solidFill>
                <a:latin typeface="맑은 고딕"/>
              </a:rPr>
              <a:t>Wireless con.</a:t>
            </a:r>
          </a:p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900" b="1" dirty="0" smtClean="0">
                <a:solidFill>
                  <a:srgbClr val="000000"/>
                </a:solidFill>
                <a:latin typeface="맑은 고딕"/>
              </a:rPr>
              <a:t>- Indoor </a:t>
            </a:r>
            <a:r>
              <a:rPr kumimoji="1" lang="ko-KR" altLang="en-US" sz="900" b="1" dirty="0" smtClean="0">
                <a:solidFill>
                  <a:srgbClr val="000000"/>
                </a:solidFill>
                <a:latin typeface="맑은 고딕"/>
              </a:rPr>
              <a:t>用</a:t>
            </a:r>
            <a:endParaRPr kumimoji="1" lang="en-US" altLang="ko-KR" sz="900" b="1" dirty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68" name="TextBox 215"/>
          <p:cNvSpPr txBox="1">
            <a:spLocks noChangeArrowheads="1"/>
          </p:cNvSpPr>
          <p:nvPr/>
        </p:nvSpPr>
        <p:spPr bwMode="auto">
          <a:xfrm>
            <a:off x="7336834" y="5723964"/>
            <a:ext cx="1014113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900" b="1" dirty="0" smtClean="0">
                <a:solidFill>
                  <a:srgbClr val="000000"/>
                </a:solidFill>
              </a:rPr>
              <a:t>Wireless con.</a:t>
            </a: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900" b="1" dirty="0" smtClean="0">
                <a:solidFill>
                  <a:srgbClr val="000000"/>
                </a:solidFill>
              </a:rPr>
              <a:t>- Outdoor </a:t>
            </a:r>
            <a:r>
              <a:rPr kumimoji="1" lang="ko-KR" altLang="en-US" sz="900" b="1" dirty="0" smtClean="0">
                <a:solidFill>
                  <a:srgbClr val="000000"/>
                </a:solidFill>
              </a:rPr>
              <a:t>用</a:t>
            </a:r>
            <a:endParaRPr kumimoji="1" lang="en-US" altLang="ko-KR" sz="900" b="1" dirty="0">
              <a:solidFill>
                <a:srgbClr val="000000"/>
              </a:solidFill>
            </a:endParaRPr>
          </a:p>
        </p:txBody>
      </p:sp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671" y="5650556"/>
            <a:ext cx="1027496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493" y="2490070"/>
            <a:ext cx="648434" cy="37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85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2" y="792404"/>
            <a:ext cx="8865227" cy="548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TextBox 82"/>
          <p:cNvSpPr txBox="1"/>
          <p:nvPr/>
        </p:nvSpPr>
        <p:spPr bwMode="auto">
          <a:xfrm>
            <a:off x="518006" y="270223"/>
            <a:ext cx="482644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 dirty="0" smtClean="0">
                <a:latin typeface="+mn-ea"/>
              </a:rPr>
              <a:t>2. IEC TC34 &amp; SC 34A Structure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031045" y="1214631"/>
            <a:ext cx="5052050" cy="6674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600" b="1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b="1" dirty="0">
                <a:solidFill>
                  <a:srgbClr val="3366CC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IEC TC 34 : Lamps and </a:t>
            </a:r>
            <a:r>
              <a:rPr lang="en-US" altLang="ko-KR" sz="1600" b="1" dirty="0" smtClean="0">
                <a:solidFill>
                  <a:srgbClr val="3366CC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Related Equipment</a:t>
            </a:r>
          </a:p>
          <a:p>
            <a:pPr eaLnBrk="0" latinLnBrk="0" hangingPunct="0">
              <a:defRPr/>
            </a:pPr>
            <a:r>
              <a:rPr lang="en-US" altLang="ko-KR" sz="1200" b="1" dirty="0" smtClean="0">
                <a:solidFill>
                  <a:srgbClr val="3366CC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</a:t>
            </a:r>
            <a:r>
              <a:rPr lang="en-US" altLang="ko-KR" sz="1400" b="1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- Chair: </a:t>
            </a:r>
            <a:r>
              <a:rPr lang="en-US" altLang="ko-KR" sz="1400" b="1" dirty="0" err="1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Mr</a:t>
            </a:r>
            <a:r>
              <a:rPr lang="en-US" altLang="ko-KR" sz="1400" b="1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Andreas </a:t>
            </a:r>
            <a:r>
              <a:rPr lang="en-US" altLang="ko-KR" sz="1400" b="1" dirty="0" err="1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Scholtz</a:t>
            </a:r>
            <a:r>
              <a:rPr lang="en-US" altLang="ko-KR" sz="1400" b="1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(DE) 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1110511" y="2094758"/>
            <a:ext cx="3244392" cy="465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400" b="1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SC 34A : </a:t>
            </a:r>
            <a:r>
              <a:rPr lang="en-US" altLang="ko-KR" sz="1400" b="1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Lamp(Light Sources)</a:t>
            </a:r>
            <a:endParaRPr lang="en-US" altLang="ko-KR" sz="1400" b="1" dirty="0"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  <a:p>
            <a:pPr eaLnBrk="0" latinLnBrk="0" hangingPunct="0">
              <a:defRPr/>
            </a:pPr>
            <a:r>
              <a:rPr lang="en-US" altLang="ko-KR" sz="1400" b="1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- Chair: </a:t>
            </a:r>
            <a:r>
              <a:rPr lang="en-US" altLang="ko-KR" sz="1400" b="1" dirty="0" err="1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Mr</a:t>
            </a:r>
            <a:r>
              <a:rPr lang="en-US" altLang="ko-KR" sz="1400" b="1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Alan </a:t>
            </a:r>
            <a:r>
              <a:rPr lang="en-US" altLang="ko-KR" sz="1400" b="1" dirty="0" err="1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Prest</a:t>
            </a:r>
            <a:r>
              <a:rPr lang="en-US" altLang="ko-KR" sz="1400" b="1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(NL) 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1110511" y="2656818"/>
            <a:ext cx="3244392" cy="465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400" b="1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SC 34B </a:t>
            </a:r>
            <a:r>
              <a:rPr lang="en-US" altLang="ko-KR" sz="1400" b="1" spc="-20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: </a:t>
            </a:r>
            <a:r>
              <a:rPr lang="en-US" altLang="ko-KR" sz="1400" b="1" spc="-20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Caps </a:t>
            </a:r>
            <a:r>
              <a:rPr lang="en-US" altLang="ko-KR" sz="1400" b="1" spc="-20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and </a:t>
            </a:r>
            <a:r>
              <a:rPr lang="en-US" altLang="ko-KR" sz="1400" b="1" spc="-20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Holders</a:t>
            </a:r>
            <a:endParaRPr lang="en-US" altLang="ko-KR" sz="1400" b="1" spc="-20" dirty="0"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  <a:p>
            <a:pPr eaLnBrk="0" latinLnBrk="0" hangingPunct="0">
              <a:defRPr/>
            </a:pPr>
            <a:r>
              <a:rPr lang="en-US" altLang="ko-KR" sz="1400" b="1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- Chair: Mr. Kenji Sugiyama </a:t>
            </a:r>
            <a:r>
              <a:rPr lang="en-US" altLang="ko-KR" sz="1400" b="1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(JP)</a:t>
            </a:r>
            <a:endParaRPr lang="en-US" altLang="ko-KR" sz="1400" b="1" dirty="0"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1110511" y="3226433"/>
            <a:ext cx="3244393" cy="464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400" b="1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SC 34C : Auxiliaries </a:t>
            </a:r>
            <a:r>
              <a:rPr lang="en-US" altLang="ko-KR" sz="1400" b="1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for Lamp</a:t>
            </a:r>
            <a:endParaRPr lang="en-US" altLang="ko-KR" sz="1400" b="1" dirty="0"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  <a:p>
            <a:pPr eaLnBrk="0" latinLnBrk="0" hangingPunct="0">
              <a:defRPr/>
            </a:pPr>
            <a:r>
              <a:rPr lang="en-US" altLang="ko-KR" sz="1400" b="1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- Chair: </a:t>
            </a:r>
            <a:r>
              <a:rPr lang="en-US" altLang="ko-KR" sz="1400" b="1" dirty="0" err="1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Mr</a:t>
            </a:r>
            <a:r>
              <a:rPr lang="en-US" altLang="ko-KR" sz="1400" b="1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Norbert Wittig (DE)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1119165" y="3788493"/>
            <a:ext cx="3232604" cy="464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400" b="1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SC 34D : Luminaires</a:t>
            </a:r>
          </a:p>
          <a:p>
            <a:pPr eaLnBrk="0" latinLnBrk="0" hangingPunct="0">
              <a:defRPr/>
            </a:pPr>
            <a:r>
              <a:rPr lang="en-US" altLang="ko-KR" sz="1400" b="1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- Chair: Mr. Andy </a:t>
            </a:r>
            <a:r>
              <a:rPr lang="en-US" altLang="ko-KR" sz="1400" b="1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Hughes</a:t>
            </a:r>
            <a:r>
              <a:rPr lang="en-US" altLang="ko-KR" sz="1400" b="1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 </a:t>
            </a:r>
            <a:r>
              <a:rPr lang="en-US" altLang="ko-KR" sz="1400" b="1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(GB)</a:t>
            </a:r>
            <a:endParaRPr lang="en-US" altLang="ko-KR" sz="1400" b="1" dirty="0"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cxnSp>
        <p:nvCxnSpPr>
          <p:cNvPr id="40" name="꺾인 연결선 39"/>
          <p:cNvCxnSpPr>
            <a:stCxn id="35" idx="1"/>
          </p:cNvCxnSpPr>
          <p:nvPr/>
        </p:nvCxnSpPr>
        <p:spPr>
          <a:xfrm rot="10800000" flipV="1">
            <a:off x="907527" y="1548340"/>
            <a:ext cx="123518" cy="2472410"/>
          </a:xfrm>
          <a:prstGeom prst="bentConnector2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>
            <a:endCxn id="36" idx="1"/>
          </p:cNvCxnSpPr>
          <p:nvPr/>
        </p:nvCxnSpPr>
        <p:spPr>
          <a:xfrm flipV="1">
            <a:off x="907513" y="2327754"/>
            <a:ext cx="202998" cy="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/>
          <p:nvPr/>
        </p:nvCxnSpPr>
        <p:spPr>
          <a:xfrm>
            <a:off x="916166" y="2927802"/>
            <a:ext cx="240337" cy="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/>
          <p:nvPr/>
        </p:nvCxnSpPr>
        <p:spPr>
          <a:xfrm>
            <a:off x="900683" y="3459074"/>
            <a:ext cx="240337" cy="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/>
          <p:nvPr/>
        </p:nvCxnSpPr>
        <p:spPr>
          <a:xfrm>
            <a:off x="900682" y="4024087"/>
            <a:ext cx="240337" cy="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꺾인 연결선 59"/>
          <p:cNvCxnSpPr>
            <a:stCxn id="35" idx="1"/>
          </p:cNvCxnSpPr>
          <p:nvPr/>
        </p:nvCxnSpPr>
        <p:spPr>
          <a:xfrm rot="10800000" flipV="1">
            <a:off x="761347" y="1548340"/>
            <a:ext cx="269698" cy="3079956"/>
          </a:xfrm>
          <a:prstGeom prst="bentConnector2">
            <a:avLst/>
          </a:prstGeom>
          <a:ln w="28575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/>
          <p:cNvCxnSpPr/>
          <p:nvPr/>
        </p:nvCxnSpPr>
        <p:spPr>
          <a:xfrm flipV="1">
            <a:off x="754503" y="4628296"/>
            <a:ext cx="356008" cy="4"/>
          </a:xfrm>
          <a:prstGeom prst="straightConnector1">
            <a:avLst/>
          </a:prstGeom>
          <a:ln w="222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직사각형 61"/>
          <p:cNvSpPr/>
          <p:nvPr/>
        </p:nvSpPr>
        <p:spPr>
          <a:xfrm>
            <a:off x="1119165" y="4397036"/>
            <a:ext cx="3286500" cy="4645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0" latinLnBrk="0" hangingPunct="0">
              <a:defRPr/>
            </a:pPr>
            <a:r>
              <a:rPr lang="en-US" altLang="ko-KR" sz="1400" b="1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AG4 : Lighting Systems</a:t>
            </a:r>
          </a:p>
          <a:p>
            <a:pPr eaLnBrk="0" latinLnBrk="0" hangingPunct="0">
              <a:defRPr/>
            </a:pPr>
            <a:r>
              <a:rPr lang="en-US" altLang="ko-KR" sz="1400" b="1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 - </a:t>
            </a:r>
            <a:r>
              <a:rPr lang="en-US" altLang="ko-KR" sz="1400" b="1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Chair: Mr. </a:t>
            </a:r>
            <a:r>
              <a:rPr lang="en-US" altLang="ko-KR" sz="1400" b="1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M. Duffy</a:t>
            </a:r>
            <a:r>
              <a:rPr lang="en-US" altLang="ko-KR" sz="1400" b="1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 </a:t>
            </a:r>
            <a:r>
              <a:rPr lang="en-US" altLang="ko-KR" sz="1400" b="1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(US)</a:t>
            </a:r>
            <a:endParaRPr lang="en-US" altLang="ko-KR" sz="1400" b="1" dirty="0"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1925077435"/>
              </p:ext>
            </p:extLst>
          </p:nvPr>
        </p:nvGraphicFramePr>
        <p:xfrm>
          <a:off x="5213808" y="2034641"/>
          <a:ext cx="3951146" cy="309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18998" y="2339329"/>
            <a:ext cx="72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WG2</a:t>
            </a:r>
            <a:endParaRPr lang="ko-KR" altLang="en-US" sz="16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507031" y="3057156"/>
            <a:ext cx="72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WG3</a:t>
            </a:r>
            <a:endParaRPr lang="ko-KR" altLang="en-US" sz="16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518605" y="3781211"/>
            <a:ext cx="72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WG4</a:t>
            </a:r>
            <a:endParaRPr lang="ko-KR" altLang="en-US" sz="16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281177" y="4508605"/>
            <a:ext cx="72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WG</a:t>
            </a:r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4534923" y="2339329"/>
            <a:ext cx="612068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꺾인 연결선 8"/>
          <p:cNvCxnSpPr/>
          <p:nvPr/>
        </p:nvCxnSpPr>
        <p:spPr>
          <a:xfrm rot="16200000" flipH="1">
            <a:off x="3798013" y="3466052"/>
            <a:ext cx="2487279" cy="210681"/>
          </a:xfrm>
          <a:prstGeom prst="bentConnector3">
            <a:avLst>
              <a:gd name="adj1" fmla="val 99998"/>
            </a:avLst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65" y="4982416"/>
            <a:ext cx="3629509" cy="126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435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2" y="792404"/>
            <a:ext cx="8865227" cy="548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TextBox 82"/>
          <p:cNvSpPr txBox="1"/>
          <p:nvPr/>
        </p:nvSpPr>
        <p:spPr bwMode="auto">
          <a:xfrm>
            <a:off x="518006" y="270223"/>
            <a:ext cx="693420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 dirty="0" smtClean="0">
                <a:latin typeface="+mn-ea"/>
              </a:rPr>
              <a:t>3. IEC TC34 SC34A </a:t>
            </a:r>
            <a:r>
              <a:rPr lang="en-US" altLang="ko-KR" sz="2400" b="1" dirty="0">
                <a:latin typeface="+mn-ea"/>
              </a:rPr>
              <a:t>WG </a:t>
            </a:r>
            <a:r>
              <a:rPr lang="en-US" altLang="ko-KR" sz="2400" b="1" dirty="0" smtClean="0">
                <a:latin typeface="+mn-ea"/>
              </a:rPr>
              <a:t>3 (</a:t>
            </a:r>
            <a:r>
              <a:rPr lang="en-US" altLang="ko-KR" sz="2400" b="1" dirty="0">
                <a:latin typeface="+mn-ea"/>
              </a:rPr>
              <a:t>OLED light sources)</a:t>
            </a:r>
            <a:endParaRPr lang="ko-KR" altLang="en-US" sz="2400" b="1" dirty="0">
              <a:latin typeface="+mn-ea"/>
            </a:endParaRPr>
          </a:p>
          <a:p>
            <a:pPr>
              <a:spcBef>
                <a:spcPct val="50000"/>
              </a:spcBef>
            </a:pPr>
            <a:endParaRPr lang="ko-KR" altLang="en-US" sz="2400" b="1" dirty="0">
              <a:latin typeface="+mn-ea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60512" y="1115452"/>
            <a:ext cx="8424936" cy="214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/>
              <a:t>□ </a:t>
            </a:r>
            <a:r>
              <a:rPr lang="en-US" altLang="ko-KR" b="1" dirty="0" smtClean="0"/>
              <a:t>WG 3 </a:t>
            </a:r>
            <a:r>
              <a:rPr lang="en-US" altLang="ko-KR" b="1" dirty="0" smtClean="0">
                <a:latin typeface="+mn-ea"/>
              </a:rPr>
              <a:t>OLED </a:t>
            </a:r>
            <a:r>
              <a:rPr lang="en-US" altLang="ko-KR" b="1" dirty="0">
                <a:latin typeface="+mn-ea"/>
              </a:rPr>
              <a:t>light </a:t>
            </a:r>
            <a:r>
              <a:rPr lang="en-US" altLang="ko-KR" b="1" dirty="0" smtClean="0">
                <a:latin typeface="+mn-ea"/>
              </a:rPr>
              <a:t>sources</a:t>
            </a:r>
          </a:p>
          <a:p>
            <a:pPr>
              <a:lnSpc>
                <a:spcPct val="130000"/>
              </a:lnSpc>
            </a:pPr>
            <a:r>
              <a:rPr lang="en-US" altLang="ko-KR" sz="1600" dirty="0" smtClean="0"/>
              <a:t>   - To </a:t>
            </a:r>
            <a:r>
              <a:rPr lang="en-US" altLang="ko-KR" sz="1600" dirty="0"/>
              <a:t>prepare proposals for maintenance of standards relating to OLED light sources </a:t>
            </a:r>
            <a:endParaRPr lang="en-US" altLang="ko-KR" sz="1600" dirty="0" smtClean="0"/>
          </a:p>
          <a:p>
            <a:pPr>
              <a:lnSpc>
                <a:spcPct val="13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and </a:t>
            </a:r>
            <a:r>
              <a:rPr lang="en-US" altLang="ko-KR" sz="1600" dirty="0"/>
              <a:t>preparing new standards for OLED light sources</a:t>
            </a:r>
            <a:r>
              <a:rPr lang="en-US" altLang="ko-KR" sz="1600" dirty="0" smtClean="0"/>
              <a:t>. (34A/1965/Q,  34A/1985/RQ)</a:t>
            </a:r>
          </a:p>
          <a:p>
            <a:pPr>
              <a:lnSpc>
                <a:spcPct val="130000"/>
              </a:lnSpc>
            </a:pPr>
            <a:r>
              <a:rPr lang="en-US" altLang="ko-KR" sz="1600" dirty="0"/>
              <a:t>  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- See documents 34A/1965/Q and 34A/1985/RQ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b="1" dirty="0" smtClean="0"/>
              <a:t>□ </a:t>
            </a:r>
            <a:r>
              <a:rPr lang="en-US" altLang="ko-KR" b="1" dirty="0" smtClean="0"/>
              <a:t>WG 3 </a:t>
            </a:r>
            <a:r>
              <a:rPr lang="en-US" altLang="ko-KR" b="1" dirty="0" smtClean="0">
                <a:latin typeface="+mn-ea"/>
              </a:rPr>
              <a:t>OLED </a:t>
            </a:r>
            <a:r>
              <a:rPr lang="en-US" altLang="ko-KR" b="1" dirty="0" err="1" smtClean="0">
                <a:latin typeface="+mn-ea"/>
              </a:rPr>
              <a:t>convenor</a:t>
            </a:r>
            <a:r>
              <a:rPr lang="en-US" altLang="ko-KR" b="1" dirty="0" smtClean="0">
                <a:latin typeface="+mn-ea"/>
              </a:rPr>
              <a:t> &amp; members (now on calling for experts)</a:t>
            </a:r>
          </a:p>
          <a:p>
            <a:pPr>
              <a:lnSpc>
                <a:spcPct val="130000"/>
              </a:lnSpc>
            </a:pPr>
            <a:endParaRPr lang="ko-KR" altLang="en-US" sz="1600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2924944"/>
            <a:ext cx="5112568" cy="141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03" y="4248831"/>
            <a:ext cx="5212867" cy="201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81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2" y="792404"/>
            <a:ext cx="8865227" cy="548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TextBox 82"/>
          <p:cNvSpPr txBox="1"/>
          <p:nvPr/>
        </p:nvSpPr>
        <p:spPr bwMode="auto">
          <a:xfrm>
            <a:off x="518006" y="270223"/>
            <a:ext cx="536166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 dirty="0" smtClean="0">
                <a:latin typeface="+mn-ea"/>
              </a:rPr>
              <a:t>4. IEC TC34 SC34A WG </a:t>
            </a:r>
            <a:r>
              <a:rPr lang="en-US" altLang="ko-KR" sz="2400" b="1" dirty="0">
                <a:latin typeface="+mn-ea"/>
              </a:rPr>
              <a:t>3 </a:t>
            </a:r>
            <a:r>
              <a:rPr lang="en-US" altLang="ko-KR" sz="2400" b="1" dirty="0" smtClean="0">
                <a:latin typeface="+mn-ea"/>
              </a:rPr>
              <a:t>standards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60512" y="1115452"/>
            <a:ext cx="8424936" cy="792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/>
              <a:t>□ </a:t>
            </a:r>
            <a:r>
              <a:rPr lang="en-US" altLang="ko-KR" b="1" dirty="0" smtClean="0"/>
              <a:t>WG 3 </a:t>
            </a:r>
            <a:r>
              <a:rPr lang="en-US" altLang="ko-KR" b="1" dirty="0" smtClean="0">
                <a:latin typeface="+mn-ea"/>
              </a:rPr>
              <a:t>OLED standards</a:t>
            </a:r>
          </a:p>
          <a:p>
            <a:pPr>
              <a:lnSpc>
                <a:spcPct val="130000"/>
              </a:lnSpc>
            </a:pPr>
            <a:endParaRPr lang="ko-KR" altLang="en-US" sz="1600" dirty="0"/>
          </a:p>
        </p:txBody>
      </p:sp>
      <p:graphicFrame>
        <p:nvGraphicFramePr>
          <p:cNvPr id="43" name="표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1273"/>
              </p:ext>
            </p:extLst>
          </p:nvPr>
        </p:nvGraphicFramePr>
        <p:xfrm>
          <a:off x="866113" y="1769138"/>
          <a:ext cx="8335359" cy="422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667"/>
                <a:gridCol w="4808601"/>
                <a:gridCol w="1728091"/>
              </a:tblGrid>
              <a:tr h="5077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Number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Title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Status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374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latin typeface="+mn-ea"/>
                          <a:ea typeface="+mn-ea"/>
                        </a:rPr>
                        <a:t>IEC 62868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latin typeface="+mn-ea"/>
                          <a:ea typeface="+mn-ea"/>
                        </a:rPr>
                        <a:t>OLED panels for general lighting </a:t>
                      </a:r>
                    </a:p>
                    <a:p>
                      <a:pPr algn="ctr" latinLnBrk="1"/>
                      <a:r>
                        <a:rPr lang="en-US" altLang="ko-KR" sz="1500" dirty="0" smtClean="0">
                          <a:latin typeface="+mn-ea"/>
                          <a:ea typeface="+mn-ea"/>
                        </a:rPr>
                        <a:t>– safety requirements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latin typeface="+mn-ea"/>
                          <a:ea typeface="+mn-ea"/>
                        </a:rPr>
                        <a:t>Edition 1.0</a:t>
                      </a:r>
                    </a:p>
                    <a:p>
                      <a:pPr algn="ctr" latinLnBrk="1"/>
                      <a:r>
                        <a:rPr lang="en-US" altLang="ko-KR" sz="1500" dirty="0" smtClean="0">
                          <a:latin typeface="+mn-ea"/>
                          <a:ea typeface="+mn-ea"/>
                        </a:rPr>
                        <a:t>(2014-09-25)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374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latin typeface="+mn-ea"/>
                          <a:ea typeface="+mn-ea"/>
                        </a:rPr>
                        <a:t>IEC62922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latin typeface="+mn-ea"/>
                          <a:ea typeface="+mn-ea"/>
                        </a:rPr>
                        <a:t>OLED panels for general lighting </a:t>
                      </a:r>
                    </a:p>
                    <a:p>
                      <a:pPr algn="ctr" latinLnBrk="1"/>
                      <a:r>
                        <a:rPr lang="en-US" altLang="ko-KR" sz="1500" dirty="0" smtClean="0">
                          <a:latin typeface="+mn-ea"/>
                          <a:ea typeface="+mn-ea"/>
                        </a:rPr>
                        <a:t>– performance requirements</a:t>
                      </a:r>
                      <a:endParaRPr lang="ko-KR" altLang="en-US" sz="15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latin typeface="+mn-ea"/>
                          <a:ea typeface="+mn-ea"/>
                        </a:rPr>
                        <a:t>Edition 1.0</a:t>
                      </a:r>
                    </a:p>
                    <a:p>
                      <a:pPr algn="ctr" latinLnBrk="1"/>
                      <a:r>
                        <a:rPr lang="en-US" altLang="ko-KR" sz="1500" dirty="0" smtClean="0">
                          <a:latin typeface="+mn-ea"/>
                          <a:ea typeface="+mn-ea"/>
                        </a:rPr>
                        <a:t>(2016-11-18)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374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latin typeface="+mn-ea"/>
                          <a:ea typeface="+mn-ea"/>
                        </a:rPr>
                        <a:t>IEC/TS 62972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latin typeface="+mn-ea"/>
                          <a:ea typeface="+mn-ea"/>
                        </a:rPr>
                        <a:t>OLED products and related equipment</a:t>
                      </a:r>
                    </a:p>
                    <a:p>
                      <a:pPr algn="ctr" latinLnBrk="1"/>
                      <a:r>
                        <a:rPr lang="en-US" altLang="ko-KR" sz="1500" dirty="0" smtClean="0">
                          <a:latin typeface="+mn-ea"/>
                          <a:ea typeface="+mn-ea"/>
                        </a:rPr>
                        <a:t>– Terms</a:t>
                      </a:r>
                      <a:r>
                        <a:rPr lang="en-US" altLang="ko-KR" sz="1500" baseline="0" dirty="0" smtClean="0">
                          <a:latin typeface="+mn-ea"/>
                          <a:ea typeface="+mn-ea"/>
                        </a:rPr>
                        <a:t> and definitions</a:t>
                      </a:r>
                      <a:endParaRPr lang="ko-KR" altLang="en-US" sz="15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latin typeface="+mn-ea"/>
                          <a:ea typeface="+mn-ea"/>
                        </a:rPr>
                        <a:t>Edition 1.0</a:t>
                      </a:r>
                    </a:p>
                    <a:p>
                      <a:pPr algn="ctr" latinLnBrk="1"/>
                      <a:r>
                        <a:rPr lang="en-US" altLang="ko-KR" sz="1500" dirty="0" smtClean="0">
                          <a:latin typeface="+mn-ea"/>
                          <a:ea typeface="+mn-ea"/>
                        </a:rPr>
                        <a:t>(2016-07-21)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9030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IEC 62868-2-1</a:t>
                      </a:r>
                      <a:endParaRPr lang="ko-KR" altLang="en-US" sz="1500" b="1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OLED light source safety – Part 2-1:</a:t>
                      </a:r>
                    </a:p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Particular requirements</a:t>
                      </a:r>
                      <a:r>
                        <a:rPr lang="en-US" altLang="ko-KR" sz="1500" b="1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 for semi-integrated OLED modules</a:t>
                      </a:r>
                      <a:endParaRPr lang="ko-KR" altLang="en-US" sz="1500" b="1" dirty="0" smtClean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500" b="1" i="0" u="none" strike="noStrike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NP Circulation</a:t>
                      </a:r>
                      <a:endParaRPr lang="ko-KR" altLang="en-US" sz="1500" b="1" i="0" u="none" strike="noStrike" kern="1200" baseline="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altLang="ko-KR" sz="1500" b="1" i="0" u="none" strike="noStrike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(proposed by KR NC)</a:t>
                      </a:r>
                      <a:endParaRPr lang="ko-KR" altLang="en-US" sz="1500" b="1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9030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latin typeface="+mn-ea"/>
                          <a:ea typeface="+mn-ea"/>
                        </a:rPr>
                        <a:t>IEC 62868 2-2</a:t>
                      </a:r>
                      <a:endParaRPr lang="ko-KR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>
                          <a:latin typeface="+mn-ea"/>
                          <a:ea typeface="+mn-ea"/>
                        </a:rPr>
                        <a:t>OLED light source safety – Part 2-2:</a:t>
                      </a:r>
                    </a:p>
                    <a:p>
                      <a:pPr algn="ctr" latinLnBrk="1"/>
                      <a:r>
                        <a:rPr lang="en-US" altLang="ko-KR" sz="1500" dirty="0" smtClean="0">
                          <a:latin typeface="+mn-ea"/>
                          <a:ea typeface="+mn-ea"/>
                        </a:rPr>
                        <a:t>Particular requirements</a:t>
                      </a:r>
                      <a:r>
                        <a:rPr lang="en-US" altLang="ko-KR" sz="1500" baseline="0" dirty="0" smtClean="0">
                          <a:latin typeface="+mn-ea"/>
                          <a:ea typeface="+mn-ea"/>
                        </a:rPr>
                        <a:t> for integrated OLED modules</a:t>
                      </a:r>
                      <a:endParaRPr lang="ko-KR" altLang="en-US" sz="15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NP Circulation</a:t>
                      </a:r>
                    </a:p>
                    <a:p>
                      <a:pPr algn="ctr"/>
                      <a:r>
                        <a:rPr lang="en-US" altLang="ko-KR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(proposed by JP NC)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299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2" y="792404"/>
            <a:ext cx="8865227" cy="548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TextBox 82"/>
          <p:cNvSpPr txBox="1"/>
          <p:nvPr/>
        </p:nvSpPr>
        <p:spPr bwMode="auto">
          <a:xfrm>
            <a:off x="518006" y="270223"/>
            <a:ext cx="490390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 dirty="0" smtClean="0">
                <a:latin typeface="+mn-ea"/>
              </a:rPr>
              <a:t>5</a:t>
            </a:r>
            <a:r>
              <a:rPr lang="en-US" altLang="ko-KR" sz="2400" b="1" dirty="0">
                <a:latin typeface="+mn-ea"/>
              </a:rPr>
              <a:t>. </a:t>
            </a:r>
            <a:r>
              <a:rPr lang="en-US" altLang="ko-KR" sz="2400" b="1" dirty="0" smtClean="0">
                <a:latin typeface="+mn-ea"/>
              </a:rPr>
              <a:t>34A/1999/NP : IEC </a:t>
            </a:r>
            <a:r>
              <a:rPr lang="en-US" altLang="ko-KR" sz="2400" b="1" dirty="0">
                <a:latin typeface="+mn-ea"/>
              </a:rPr>
              <a:t>62868-2-1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560512" y="1115452"/>
            <a:ext cx="8424936" cy="82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/>
              <a:t>□ </a:t>
            </a:r>
            <a:r>
              <a:rPr lang="en-US" altLang="ko-KR" b="1" dirty="0">
                <a:latin typeface="+mn-ea"/>
              </a:rPr>
              <a:t>34A/1999/NP</a:t>
            </a:r>
            <a:endParaRPr lang="en-US" altLang="ko-KR" b="1" dirty="0" smtClean="0">
              <a:latin typeface="+mn-ea"/>
            </a:endParaRPr>
          </a:p>
          <a:p>
            <a:pPr>
              <a:lnSpc>
                <a:spcPct val="130000"/>
              </a:lnSpc>
            </a:pPr>
            <a:endParaRPr lang="ko-KR" altLang="en-US" sz="16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95" y="1700808"/>
            <a:ext cx="765268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32" y="2994962"/>
            <a:ext cx="7508808" cy="21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48" y="5301207"/>
            <a:ext cx="7937616" cy="64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717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2" y="792404"/>
            <a:ext cx="8865227" cy="548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TextBox 82"/>
          <p:cNvSpPr txBox="1"/>
          <p:nvPr/>
        </p:nvSpPr>
        <p:spPr bwMode="auto">
          <a:xfrm>
            <a:off x="518006" y="270223"/>
            <a:ext cx="490390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 dirty="0" smtClean="0">
                <a:latin typeface="+mn-ea"/>
              </a:rPr>
              <a:t>6. 34A/1999/NP : IEC </a:t>
            </a:r>
            <a:r>
              <a:rPr lang="en-US" altLang="ko-KR" sz="2400" b="1" dirty="0">
                <a:latin typeface="+mn-ea"/>
              </a:rPr>
              <a:t>62868-2-1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560512" y="1115452"/>
            <a:ext cx="8424936" cy="82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/>
              <a:t>□ </a:t>
            </a:r>
            <a:r>
              <a:rPr lang="en-US" altLang="ko-KR" b="1" dirty="0" smtClean="0"/>
              <a:t>Contents of </a:t>
            </a:r>
            <a:r>
              <a:rPr lang="en-US" altLang="ko-KR" b="1" dirty="0" smtClean="0">
                <a:latin typeface="+mn-ea"/>
              </a:rPr>
              <a:t>34A/1999/NP</a:t>
            </a:r>
          </a:p>
          <a:p>
            <a:pPr>
              <a:lnSpc>
                <a:spcPct val="130000"/>
              </a:lnSpc>
            </a:pPr>
            <a:endParaRPr lang="ko-KR" altLang="en-US" sz="16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1628800"/>
            <a:ext cx="6791325" cy="456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836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2" y="792404"/>
            <a:ext cx="8865227" cy="548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TextBox 82"/>
          <p:cNvSpPr txBox="1"/>
          <p:nvPr/>
        </p:nvSpPr>
        <p:spPr bwMode="auto">
          <a:xfrm>
            <a:off x="518006" y="270223"/>
            <a:ext cx="490390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 dirty="0" smtClean="0">
                <a:latin typeface="+mn-ea"/>
              </a:rPr>
              <a:t>7. 34A/1999/NP : IEC </a:t>
            </a:r>
            <a:r>
              <a:rPr lang="en-US" altLang="ko-KR" sz="2400" b="1" dirty="0">
                <a:latin typeface="+mn-ea"/>
              </a:rPr>
              <a:t>62868-2-1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560511" y="1115452"/>
            <a:ext cx="8840487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/>
              <a:t>□ </a:t>
            </a:r>
            <a:r>
              <a:rPr lang="en-US" altLang="ko-KR" b="1" dirty="0" smtClean="0"/>
              <a:t>History of </a:t>
            </a:r>
            <a:r>
              <a:rPr lang="en-US" altLang="ko-KR" b="1" dirty="0" smtClean="0">
                <a:latin typeface="+mn-ea"/>
              </a:rPr>
              <a:t>34A/1999/NP</a:t>
            </a:r>
          </a:p>
          <a:p>
            <a:pPr algn="just"/>
            <a:r>
              <a:rPr lang="en-US" altLang="ko-KR" dirty="0"/>
              <a:t> </a:t>
            </a:r>
            <a:r>
              <a:rPr lang="en-US" altLang="ko-KR" dirty="0" smtClean="0"/>
              <a:t>   - During </a:t>
            </a:r>
            <a:r>
              <a:rPr lang="en-US" altLang="ko-KR" dirty="0"/>
              <a:t>the OLED project team meeting held in Numazu (June 6-7, 2016), </a:t>
            </a:r>
            <a:r>
              <a:rPr lang="en-US" altLang="ko-KR" dirty="0" smtClean="0"/>
              <a:t>     </a:t>
            </a:r>
          </a:p>
          <a:p>
            <a:pPr algn="just"/>
            <a:r>
              <a:rPr lang="en-US" altLang="ko-KR" dirty="0"/>
              <a:t> </a:t>
            </a:r>
            <a:r>
              <a:rPr lang="en-US" altLang="ko-KR" dirty="0" smtClean="0"/>
              <a:t>     OLED </a:t>
            </a:r>
            <a:r>
              <a:rPr lang="en-US" altLang="ko-KR" dirty="0"/>
              <a:t>PT discussed about “</a:t>
            </a:r>
            <a:r>
              <a:rPr lang="en-US" altLang="ko-KR" b="1" dirty="0">
                <a:solidFill>
                  <a:srgbClr val="0000FF"/>
                </a:solidFill>
              </a:rPr>
              <a:t>34A/1907/DC</a:t>
            </a:r>
            <a:r>
              <a:rPr lang="en-US" altLang="ko-KR" dirty="0"/>
              <a:t> Semi-integrated organic light </a:t>
            </a:r>
            <a:r>
              <a:rPr lang="en-US" altLang="ko-KR" dirty="0" smtClean="0"/>
              <a:t>  </a:t>
            </a:r>
          </a:p>
          <a:p>
            <a:pPr algn="just"/>
            <a:r>
              <a:rPr lang="en-US" altLang="ko-KR" dirty="0"/>
              <a:t> </a:t>
            </a:r>
            <a:r>
              <a:rPr lang="en-US" altLang="ko-KR" dirty="0" smtClean="0"/>
              <a:t>     emitting </a:t>
            </a:r>
            <a:r>
              <a:rPr lang="en-US" altLang="ko-KR" dirty="0"/>
              <a:t>diode (OLED) modules for general lighting – Safety requirements</a:t>
            </a:r>
            <a:r>
              <a:rPr lang="en-US" altLang="ko-KR" dirty="0" smtClean="0"/>
              <a:t>”.</a:t>
            </a:r>
          </a:p>
          <a:p>
            <a:pPr algn="just"/>
            <a:r>
              <a:rPr lang="en-US" altLang="ko-KR" dirty="0" smtClean="0"/>
              <a:t>    - And </a:t>
            </a:r>
            <a:r>
              <a:rPr lang="en-US" altLang="ko-KR" dirty="0"/>
              <a:t>during the OLED project team meeting held in Delft (January 26-27, </a:t>
            </a:r>
            <a:endParaRPr lang="en-US" altLang="ko-KR" dirty="0" smtClean="0"/>
          </a:p>
          <a:p>
            <a:pPr algn="just"/>
            <a:r>
              <a:rPr lang="en-US" altLang="ko-KR" dirty="0"/>
              <a:t> </a:t>
            </a:r>
            <a:r>
              <a:rPr lang="en-US" altLang="ko-KR" dirty="0" smtClean="0"/>
              <a:t>     2017), </a:t>
            </a:r>
            <a:r>
              <a:rPr lang="en-US" altLang="ko-KR" b="1" dirty="0">
                <a:solidFill>
                  <a:srgbClr val="0000FF"/>
                </a:solidFill>
              </a:rPr>
              <a:t>it was agreed to circulate NP about safety requirements of </a:t>
            </a:r>
            <a:r>
              <a:rPr lang="en-US" altLang="ko-KR" b="1" dirty="0" smtClean="0">
                <a:solidFill>
                  <a:srgbClr val="0000FF"/>
                </a:solidFill>
              </a:rPr>
              <a:t>semi-</a:t>
            </a:r>
          </a:p>
          <a:p>
            <a:pPr algn="just"/>
            <a:r>
              <a:rPr lang="en-US" altLang="ko-KR" b="1" dirty="0">
                <a:solidFill>
                  <a:srgbClr val="0000FF"/>
                </a:solidFill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</a:rPr>
              <a:t>     integrated </a:t>
            </a:r>
            <a:r>
              <a:rPr lang="en-US" altLang="ko-KR" b="1" dirty="0">
                <a:solidFill>
                  <a:srgbClr val="0000FF"/>
                </a:solidFill>
              </a:rPr>
              <a:t>OLED modules </a:t>
            </a:r>
            <a:r>
              <a:rPr lang="en-US" altLang="ko-KR" dirty="0"/>
              <a:t>as a particular requirements of IEC 62868. </a:t>
            </a:r>
            <a:endParaRPr lang="en-US" altLang="ko-KR" dirty="0" smtClean="0"/>
          </a:p>
          <a:p>
            <a:pPr algn="just"/>
            <a:r>
              <a:rPr lang="en-US" altLang="ko-KR" dirty="0"/>
              <a:t> </a:t>
            </a:r>
            <a:r>
              <a:rPr lang="en-US" altLang="ko-KR" dirty="0" smtClean="0"/>
              <a:t>   - This </a:t>
            </a:r>
            <a:r>
              <a:rPr lang="en-US" altLang="ko-KR" dirty="0"/>
              <a:t>NP document was circulated in </a:t>
            </a:r>
            <a:r>
              <a:rPr lang="en-US" altLang="ko-KR" dirty="0" smtClean="0"/>
              <a:t>OLED </a:t>
            </a:r>
            <a:r>
              <a:rPr lang="en-US" altLang="ko-KR" dirty="0"/>
              <a:t>WG before submitting to IEC CO</a:t>
            </a:r>
            <a:r>
              <a:rPr lang="en-US" altLang="ko-KR" dirty="0" smtClean="0"/>
              <a:t>.</a:t>
            </a:r>
          </a:p>
          <a:p>
            <a:pPr algn="just"/>
            <a:r>
              <a:rPr lang="en-US" altLang="ko-KR" dirty="0"/>
              <a:t> </a:t>
            </a:r>
            <a:r>
              <a:rPr lang="en-US" altLang="ko-KR" dirty="0" smtClean="0"/>
              <a:t>   - Most </a:t>
            </a:r>
            <a:r>
              <a:rPr lang="en-US" altLang="ko-KR" dirty="0"/>
              <a:t>part and contents of this document are based on 34A/1907/DC and </a:t>
            </a:r>
            <a:endParaRPr lang="en-US" altLang="ko-KR" dirty="0" smtClean="0"/>
          </a:p>
          <a:p>
            <a:pPr algn="just"/>
            <a:r>
              <a:rPr lang="en-US" altLang="ko-KR" dirty="0"/>
              <a:t> </a:t>
            </a:r>
            <a:r>
              <a:rPr lang="en-US" altLang="ko-KR" dirty="0" smtClean="0"/>
              <a:t>     some </a:t>
            </a:r>
            <a:r>
              <a:rPr lang="en-US" altLang="ko-KR" dirty="0"/>
              <a:t>parts are revised according to the </a:t>
            </a:r>
            <a:r>
              <a:rPr lang="en-US" altLang="ko-KR" b="1" dirty="0">
                <a:solidFill>
                  <a:srgbClr val="0000FF"/>
                </a:solidFill>
              </a:rPr>
              <a:t>34A/1917A/INF</a:t>
            </a:r>
            <a:r>
              <a:rPr lang="en-US" altLang="ko-KR" dirty="0"/>
              <a:t>. </a:t>
            </a:r>
          </a:p>
          <a:p>
            <a:pPr algn="just"/>
            <a:r>
              <a:rPr lang="en-US" altLang="ko-KR" dirty="0" smtClean="0"/>
              <a:t>    - The </a:t>
            </a:r>
            <a:r>
              <a:rPr lang="en-US" altLang="ko-KR" dirty="0"/>
              <a:t>34A/1962/Q was circulated in 34A including to </a:t>
            </a:r>
            <a:r>
              <a:rPr lang="en-US" altLang="ko-KR" b="1" dirty="0">
                <a:solidFill>
                  <a:srgbClr val="0000FF"/>
                </a:solidFill>
              </a:rPr>
              <a:t>progress this NP and </a:t>
            </a:r>
            <a:endParaRPr lang="en-US" altLang="ko-KR" b="1" dirty="0" smtClean="0">
              <a:solidFill>
                <a:srgbClr val="0000FF"/>
              </a:solidFill>
            </a:endParaRPr>
          </a:p>
          <a:p>
            <a:pPr algn="just"/>
            <a:r>
              <a:rPr lang="en-US" altLang="ko-KR" b="1" dirty="0">
                <a:solidFill>
                  <a:srgbClr val="0000FF"/>
                </a:solidFill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</a:rPr>
              <a:t>     got positive </a:t>
            </a:r>
            <a:r>
              <a:rPr lang="en-US" altLang="ko-KR" b="1" dirty="0">
                <a:solidFill>
                  <a:srgbClr val="0000FF"/>
                </a:solidFill>
              </a:rPr>
              <a:t>results as 34A/1984/RQ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algn="just"/>
            <a:endParaRPr lang="en-US" altLang="ko-KR" dirty="0" smtClean="0"/>
          </a:p>
          <a:p>
            <a:pPr algn="just"/>
            <a:r>
              <a:rPr lang="ko-KR" altLang="en-US" b="1" dirty="0" smtClean="0">
                <a:latin typeface="+mn-ea"/>
              </a:rPr>
              <a:t>□ </a:t>
            </a:r>
            <a:r>
              <a:rPr lang="en-US" altLang="ko-KR" b="1" dirty="0" smtClean="0"/>
              <a:t>PURPOSE </a:t>
            </a:r>
            <a:r>
              <a:rPr lang="en-US" altLang="ko-KR" b="1" dirty="0"/>
              <a:t>AND </a:t>
            </a:r>
            <a:r>
              <a:rPr lang="en-US" altLang="ko-KR" b="1" dirty="0" smtClean="0"/>
              <a:t>JUSTIFICATION :</a:t>
            </a:r>
            <a:r>
              <a:rPr lang="en-US" altLang="ko-KR" dirty="0"/>
              <a:t> </a:t>
            </a:r>
            <a:r>
              <a:rPr lang="en-US" altLang="ko-KR" dirty="0" smtClean="0"/>
              <a:t>See </a:t>
            </a:r>
            <a:r>
              <a:rPr lang="en-US" altLang="ko-KR" dirty="0"/>
              <a:t>34/378/Q for IEC TC 34 </a:t>
            </a:r>
            <a:r>
              <a:rPr lang="en-US" altLang="ko-KR" dirty="0" smtClean="0"/>
              <a:t>SBP</a:t>
            </a:r>
            <a:endParaRPr lang="en-US" altLang="ko-KR" b="1" dirty="0"/>
          </a:p>
          <a:p>
            <a:pPr algn="just"/>
            <a:r>
              <a:rPr lang="en-US" altLang="ko-KR" sz="1700" dirty="0" smtClean="0"/>
              <a:t>    - There </a:t>
            </a:r>
            <a:r>
              <a:rPr lang="en-US" altLang="ko-KR" sz="1700" dirty="0"/>
              <a:t>is a strong market request (need) for solid-state lighting solution for </a:t>
            </a:r>
            <a:r>
              <a:rPr lang="en-US" altLang="ko-KR" sz="1700" dirty="0" smtClean="0"/>
              <a:t>     </a:t>
            </a:r>
          </a:p>
          <a:p>
            <a:pPr algn="just"/>
            <a:r>
              <a:rPr lang="en-US" altLang="ko-KR" sz="1700" dirty="0"/>
              <a:t> </a:t>
            </a:r>
            <a:r>
              <a:rPr lang="en-US" altLang="ko-KR" sz="1700" dirty="0" smtClean="0"/>
              <a:t>      LED </a:t>
            </a:r>
            <a:r>
              <a:rPr lang="en-US" altLang="ko-KR" sz="1700" dirty="0"/>
              <a:t>and OLED lighting. </a:t>
            </a:r>
            <a:endParaRPr lang="en-US" altLang="ko-KR" sz="1700" dirty="0" smtClean="0"/>
          </a:p>
          <a:p>
            <a:pPr algn="just"/>
            <a:r>
              <a:rPr lang="en-US" altLang="ko-KR" sz="1700" dirty="0"/>
              <a:t> </a:t>
            </a:r>
            <a:r>
              <a:rPr lang="en-US" altLang="ko-KR" sz="1700" dirty="0" smtClean="0"/>
              <a:t>   - One </a:t>
            </a:r>
            <a:r>
              <a:rPr lang="en-US" altLang="ko-KR" sz="1700" dirty="0"/>
              <a:t>main activity of TC 34 is to keep pace with the market demand for new LED </a:t>
            </a:r>
            <a:r>
              <a:rPr lang="en-US" altLang="ko-KR" sz="1700" dirty="0" smtClean="0"/>
              <a:t>   </a:t>
            </a:r>
          </a:p>
          <a:p>
            <a:pPr algn="just"/>
            <a:r>
              <a:rPr lang="en-US" altLang="ko-KR" sz="1700" dirty="0"/>
              <a:t> </a:t>
            </a:r>
            <a:r>
              <a:rPr lang="en-US" altLang="ko-KR" sz="1700" dirty="0" smtClean="0"/>
              <a:t>     and </a:t>
            </a:r>
            <a:r>
              <a:rPr lang="en-US" altLang="ko-KR" sz="1700" dirty="0"/>
              <a:t>OLED standards and publications supporting this transitional marketplace.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7747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2" y="792404"/>
            <a:ext cx="8865227" cy="548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TextBox 82"/>
          <p:cNvSpPr txBox="1"/>
          <p:nvPr/>
        </p:nvSpPr>
        <p:spPr bwMode="auto">
          <a:xfrm>
            <a:off x="518006" y="270223"/>
            <a:ext cx="371447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 dirty="0" smtClean="0">
                <a:latin typeface="+mn-ea"/>
              </a:rPr>
              <a:t>8. Why OLED lighting ? </a:t>
            </a:r>
            <a:endParaRPr lang="en-US" altLang="ko-KR" sz="2400" b="1" dirty="0">
              <a:latin typeface="+mn-ea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60511" y="1115452"/>
            <a:ext cx="8655423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/>
              <a:t>□ </a:t>
            </a:r>
            <a:r>
              <a:rPr lang="en-US" altLang="ko-KR" b="1" dirty="0" smtClean="0">
                <a:latin typeface="+mn-ea"/>
              </a:rPr>
              <a:t>OLED lighting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   - Surface </a:t>
            </a:r>
            <a:r>
              <a:rPr lang="en-US" altLang="ko-KR" sz="1600" dirty="0" smtClean="0">
                <a:latin typeface="+mn-ea"/>
              </a:rPr>
              <a:t>Emission, </a:t>
            </a:r>
            <a:r>
              <a:rPr lang="en-US" altLang="ko-KR" sz="1600" dirty="0">
                <a:latin typeface="+mn-ea"/>
              </a:rPr>
              <a:t>Cold </a:t>
            </a:r>
            <a:r>
              <a:rPr lang="en-US" altLang="ko-KR" sz="1600" dirty="0" smtClean="0">
                <a:latin typeface="+mn-ea"/>
              </a:rPr>
              <a:t>emission, </a:t>
            </a:r>
            <a:r>
              <a:rPr lang="en-US" altLang="ko-KR" sz="1600" dirty="0" err="1">
                <a:latin typeface="+mn-ea"/>
              </a:rPr>
              <a:t>Colour</a:t>
            </a: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comfort and Flexibility (vs. LED)</a:t>
            </a:r>
          </a:p>
          <a:p>
            <a:pPr>
              <a:lnSpc>
                <a:spcPct val="130000"/>
              </a:lnSpc>
            </a:pPr>
            <a:endParaRPr lang="ko-KR" altLang="en-US" sz="16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4" y="1988840"/>
            <a:ext cx="849510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48744" y="5877272"/>
            <a:ext cx="6567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[source:  </a:t>
            </a:r>
            <a:r>
              <a:rPr lang="en-US" altLang="ko-KR" sz="1600" dirty="0" err="1"/>
              <a:t>IDTechExOLED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Lighting Opportunities </a:t>
            </a:r>
            <a:r>
              <a:rPr lang="en-US" altLang="ko-KR" sz="1600" dirty="0"/>
              <a:t>2016-2026</a:t>
            </a:r>
            <a:r>
              <a:rPr lang="en-US" altLang="ko-KR" sz="1600" dirty="0" smtClean="0"/>
              <a:t>:, 2016]</a:t>
            </a:r>
            <a:endParaRPr lang="ko-KR" altLang="en-US" sz="1600" dirty="0"/>
          </a:p>
        </p:txBody>
      </p:sp>
      <p:sp>
        <p:nvSpPr>
          <p:cNvPr id="3" name="직사각형 2"/>
          <p:cNvSpPr/>
          <p:nvPr/>
        </p:nvSpPr>
        <p:spPr>
          <a:xfrm rot="20232746">
            <a:off x="4858297" y="3235852"/>
            <a:ext cx="2833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rgbClr val="006600"/>
                </a:solidFill>
              </a:rPr>
              <a:t>CAGR </a:t>
            </a:r>
            <a:r>
              <a:rPr lang="en-US" altLang="ko-KR" b="1" dirty="0">
                <a:solidFill>
                  <a:srgbClr val="006600"/>
                </a:solidFill>
              </a:rPr>
              <a:t>of 52%</a:t>
            </a:r>
            <a:endParaRPr lang="ko-KR" altLang="en-US" b="1" dirty="0">
              <a:solidFill>
                <a:srgbClr val="0066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472184" y="2549168"/>
            <a:ext cx="231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0000FF"/>
                </a:solidFill>
              </a:rPr>
              <a:t>$2.2 billion in 2026</a:t>
            </a:r>
          </a:p>
        </p:txBody>
      </p:sp>
      <p:sp>
        <p:nvSpPr>
          <p:cNvPr id="5" name="줄무늬가 있는 오른쪽 화살표 4"/>
          <p:cNvSpPr/>
          <p:nvPr/>
        </p:nvSpPr>
        <p:spPr>
          <a:xfrm rot="20013871">
            <a:off x="4389590" y="3549955"/>
            <a:ext cx="3912842" cy="432048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9445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>2017-04-28T04:00:00+00:00</Document_x0020_Date>
    <Action xmlns="6dfc6e00-eaa7-471f-8691-9b952787d5c9">Keep</Action>
    <Keywords0 xmlns="6dfc6e00-eaa7-471f-8691-9b952787d5c9">PASC, Korea, OLED</Keywords0>
    <Description_x0020_2 xmlns="6dfc6e00-eaa7-471f-8691-9b952787d5c9" xsi:nil="true"/>
    <Document_x0020_Type xmlns="6dfc6e00-eaa7-471f-8691-9b952787d5c9">Information</Document_x0020_Type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2B8A6A-35F8-4167-8B52-D5F41680C342}"/>
</file>

<file path=customXml/itemProps2.xml><?xml version="1.0" encoding="utf-8"?>
<ds:datastoreItem xmlns:ds="http://schemas.openxmlformats.org/officeDocument/2006/customXml" ds:itemID="{9507223D-B145-447A-999F-F4BC6BD8FB1B}"/>
</file>

<file path=customXml/itemProps3.xml><?xml version="1.0" encoding="utf-8"?>
<ds:datastoreItem xmlns:ds="http://schemas.openxmlformats.org/officeDocument/2006/customXml" ds:itemID="{09A49F8B-95A6-4D6E-9547-2FF75F500492}"/>
</file>

<file path=customXml/itemProps4.xml><?xml version="1.0" encoding="utf-8"?>
<ds:datastoreItem xmlns:ds="http://schemas.openxmlformats.org/officeDocument/2006/customXml" ds:itemID="{18C81240-54C3-4B46-B5CC-C861C06E575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10864</TotalTime>
  <Words>1000</Words>
  <Application>Microsoft Office PowerPoint</Application>
  <PresentationFormat>A4 Paper (210x297 mm)</PresentationFormat>
  <Paragraphs>171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-윤고딕330</vt:lpstr>
      <vt:lpstr>-윤고딕320</vt:lpstr>
      <vt:lpstr>휴먼모음T</vt:lpstr>
      <vt:lpstr>맑은 고딕</vt:lpstr>
      <vt:lpstr>HY견고딕</vt:lpstr>
      <vt:lpstr>굴림</vt:lpstr>
      <vt:lpstr>5_Office 테마</vt:lpstr>
      <vt:lpstr>디자인 사용자 지정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2017 PASC Meeting - Korean NWIP on OLED Presentation</dc:title>
  <dc:creator>USER</dc:creator>
  <cp:lastModifiedBy>Steve Cornish</cp:lastModifiedBy>
  <cp:revision>673</cp:revision>
  <cp:lastPrinted>2016-06-10T15:44:14Z</cp:lastPrinted>
  <dcterms:created xsi:type="dcterms:W3CDTF">2015-01-08T13:06:47Z</dcterms:created>
  <dcterms:modified xsi:type="dcterms:W3CDTF">2017-04-25T14:45:34Z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9cf7ea76-dbaa-41dc-8803-b88d8750a175</vt:lpwstr>
  </property>
</Properties>
</file>