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slides/slide46.xml" ContentType="application/vnd.openxmlformats-officedocument.presentationml.slide+xml"/>
  <Override PartName="/ppt/diagrams/data3.xml" ContentType="application/vnd.openxmlformats-officedocument.drawingml.diagramData+xml"/>
  <Override PartName="/ppt/diagrams/data2.xml" ContentType="application/vnd.openxmlformats-officedocument.drawingml.diagramData+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diagrams/data1.xml" ContentType="application/vnd.openxmlformats-officedocument.drawingml.diagramData+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presentation.xml" ContentType="application/vnd.openxmlformats-officedocument.presentationml.presentation.main+xml"/>
  <Override PartName="/ppt/slides/slide4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2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5.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74.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5.xml" ContentType="application/vnd.openxmlformats-officedocument.presentationml.slideMaster+xml"/>
  <Override PartName="/ppt/slideMasters/slideMaster68.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43.xml" ContentType="application/vnd.openxmlformats-officedocument.presentationml.slideMaster+xml"/>
  <Override PartName="/ppt/slideMasters/slideMaster42.xml" ContentType="application/vnd.openxmlformats-officedocument.presentationml.slideMaster+xml"/>
  <Override PartName="/ppt/slideMasters/slideMaster41.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0.xml" ContentType="application/vnd.openxmlformats-officedocument.presentationml.slideMaster+xml"/>
  <Override PartName="/ppt/slideMasters/slideMaster59.xml" ContentType="application/vnd.openxmlformats-officedocument.presentationml.slideMaster+xml"/>
  <Override PartName="/ppt/slideMasters/slideMaster58.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67.xml" ContentType="application/vnd.openxmlformats-officedocument.presentationml.slideMaster+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Masters/slideMaster35.xml" ContentType="application/vnd.openxmlformats-officedocument.presentationml.slideMaster+xml"/>
  <Override PartName="/ppt/slideMasters/slideMaster34.xml" ContentType="application/vnd.openxmlformats-officedocument.presentationml.slideMaster+xml"/>
  <Override PartName="/ppt/slideMasters/slideMaster33.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1.xml" ContentType="application/vnd.openxmlformats-officedocument.presentationml.slideMaster+xml"/>
  <Override PartName="/ppt/slideLayouts/slideLayout68.xml" ContentType="application/vnd.openxmlformats-officedocument.presentationml.slideLayou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46.xml" ContentType="application/vnd.openxmlformats-officedocument.presentationml.slideLayout+xml"/>
  <Override PartName="/ppt/notesSlides/notesSlide28.xml" ContentType="application/vnd.openxmlformats-officedocument.presentationml.notesSlide+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notesSlides/notesSlide23.xml" ContentType="application/vnd.openxmlformats-officedocument.presentationml.notesSlide+xml"/>
  <Override PartName="/ppt/slideLayouts/slideLayout51.xml" ContentType="application/vnd.openxmlformats-officedocument.presentationml.slideLayout+xml"/>
  <Override PartName="/ppt/notesSlides/notesSlide24.xml" ContentType="application/vnd.openxmlformats-officedocument.presentationml.notesSlide+xml"/>
  <Override PartName="/ppt/slideLayouts/slideLayout50.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67.xml" ContentType="application/vnd.openxmlformats-officedocument.presentationml.slideLayout+xml"/>
  <Override PartName="/ppt/slideLayouts/slideLayout54.xml" ContentType="application/vnd.openxmlformats-officedocument.presentationml.slideLayout+xml"/>
  <Override PartName="/ppt/notesSlides/notesSlide22.xml" ContentType="application/vnd.openxmlformats-officedocument.presentationml.notesSlide+xml"/>
  <Override PartName="/ppt/slideLayouts/slideLayout55.xml" ContentType="application/vnd.openxmlformats-officedocument.presentationml.slideLayout+xml"/>
  <Override PartName="/ppt/slideLayouts/slideLayout62.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61.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slideLayouts/slideLayout63.xml" ContentType="application/vnd.openxmlformats-officedocument.presentationml.slideLayout+xml"/>
  <Override PartName="/ppt/notesSlides/notesSlide4.xml" ContentType="application/vnd.openxmlformats-officedocument.presentationml.notesSlide+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slideLayouts/slideLayout56.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slideLayouts/slideLayout57.xml" ContentType="application/vnd.openxmlformats-officedocument.presentationml.slideLayout+xml"/>
  <Override PartName="/ppt/notesSlides/notesSlide15.xml" ContentType="application/vnd.openxmlformats-officedocument.presentationml.notesSlide+xml"/>
  <Override PartName="/ppt/slideLayouts/slideLayout60.xml" ContentType="application/vnd.openxmlformats-officedocument.presentationml.slideLayout+xml"/>
  <Override PartName="/ppt/notesSlides/notesSlide13.xml" ContentType="application/vnd.openxmlformats-officedocument.presentationml.notesSlide+xml"/>
  <Override PartName="/ppt/slideLayouts/slideLayout59.xml" ContentType="application/vnd.openxmlformats-officedocument.presentationml.slideLayout+xml"/>
  <Override PartName="/ppt/notesSlides/notesSlide14.xml" ContentType="application/vnd.openxmlformats-officedocument.presentationml.notesSlide+xml"/>
  <Override PartName="/ppt/slideLayouts/slideLayout58.xml" ContentType="application/vnd.openxmlformats-officedocument.presentationml.slideLayout+xml"/>
  <Override PartName="/ppt/slideLayouts/slideLayout27.xml" ContentType="application/vnd.openxmlformats-officedocument.presentationml.slideLayout+xml"/>
  <Override PartName="/ppt/slideLayouts/slideLayout37.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8.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1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12.xml" ContentType="application/vnd.openxmlformats-officedocument.presentationml.slideLayout+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64.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63.xml" ContentType="application/vnd.openxmlformats-officedocument.theme+xml"/>
  <Override PartName="/ppt/theme/theme21.xml" ContentType="application/vnd.openxmlformats-officedocument.theme+xml"/>
  <Override PartName="/ppt/theme/theme61.xml" ContentType="application/vnd.openxmlformats-officedocument.theme+xml"/>
  <Override PartName="/ppt/theme/theme20.xml" ContentType="application/vnd.openxmlformats-officedocument.theme+xml"/>
  <Override PartName="/ppt/theme/theme62.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1.xml" ContentType="application/vnd.openxmlformats-officedocument.theme+xml"/>
  <Override PartName="/ppt/theme/theme72.xml" ContentType="application/vnd.openxmlformats-officedocument.theme+xml"/>
  <Override PartName="/ppt/commentAuthors.xml" ContentType="application/vnd.openxmlformats-officedocument.presentationml.commentAuthors+xml"/>
  <Override PartName="/ppt/theme/theme73.xml" ContentType="application/vnd.openxmlformats-officedocument.theme+xml"/>
  <Override PartName="/ppt/notesMasters/notesMaster1.xml" ContentType="application/vnd.openxmlformats-officedocument.presentationml.notesMaster+xml"/>
  <Override PartName="/ppt/theme/theme69.xml" ContentType="application/vnd.openxmlformats-officedocument.theme+xml"/>
  <Override PartName="/ppt/theme/theme2.xml" ContentType="application/vnd.openxmlformats-officedocument.theme+xml"/>
  <Override PartName="/ppt/theme/theme66.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67.xml" ContentType="application/vnd.openxmlformats-officedocument.theme+xml"/>
  <Override PartName="/ppt/theme/theme4.xml" ContentType="application/vnd.openxmlformats-officedocument.theme+xml"/>
  <Override PartName="/ppt/theme/theme60.xml" ContentType="application/vnd.openxmlformats-officedocument.theme+xml"/>
  <Override PartName="/ppt/theme/theme68.xml" ContentType="application/vnd.openxmlformats-officedocument.theme+xml"/>
  <Override PartName="/ppt/theme/theme65.xml" ContentType="application/vnd.openxmlformats-officedocument.theme+xml"/>
  <Override PartName="/ppt/theme/theme57.xml" ContentType="application/vnd.openxmlformats-officedocument.theme+xml"/>
  <Override PartName="/ppt/theme/theme23.xml" ContentType="application/vnd.openxmlformats-officedocument.theme+xml"/>
  <Override PartName="/ppt/theme/theme34.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33.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32.xml" ContentType="application/vnd.openxmlformats-officedocument.theme+xml"/>
  <Override PartName="/ppt/theme/theme46.xml" ContentType="application/vnd.openxmlformats-officedocument.theme+xml"/>
  <Override PartName="/ppt/theme/theme35.xml" ContentType="application/vnd.openxmlformats-officedocument.theme+xml"/>
  <Override PartName="/ppt/theme/theme42.xml" ContentType="application/vnd.openxmlformats-officedocument.theme+xml"/>
  <Override PartName="/ppt/theme/theme41.xml" ContentType="application/vnd.openxmlformats-officedocument.theme+xml"/>
  <Override PartName="/ppt/theme/theme38.xml" ContentType="application/vnd.openxmlformats-officedocument.theme+xml"/>
  <Override PartName="/ppt/theme/theme40.xml" ContentType="application/vnd.openxmlformats-officedocument.theme+xml"/>
  <Override PartName="/ppt/theme/theme37.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36.xml" ContentType="application/vnd.openxmlformats-officedocument.theme+xml"/>
  <Override PartName="/ppt/theme/theme45.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31.xml" ContentType="application/vnd.openxmlformats-officedocument.theme+xml"/>
  <Override PartName="/ppt/theme/theme26.xml" ContentType="application/vnd.openxmlformats-officedocument.theme+xml"/>
  <Override PartName="/ppt/theme/theme55.xml" ContentType="application/vnd.openxmlformats-officedocument.theme+xml"/>
  <Override PartName="/ppt/theme/theme27.xml" ContentType="application/vnd.openxmlformats-officedocument.theme+xml"/>
  <Override PartName="/ppt/theme/theme56.xml" ContentType="application/vnd.openxmlformats-officedocument.theme+xml"/>
  <Override PartName="/ppt/theme/theme39.xml" ContentType="application/vnd.openxmlformats-officedocument.theme+xml"/>
  <Override PartName="/ppt/theme/theme25.xml" ContentType="application/vnd.openxmlformats-officedocument.theme+xml"/>
  <Override PartName="/ppt/theme/theme58.xml" ContentType="application/vnd.openxmlformats-officedocument.theme+xml"/>
  <Override PartName="/ppt/theme/theme24.xml" ContentType="application/vnd.openxmlformats-officedocument.theme+xml"/>
  <Override PartName="/ppt/theme/theme59.xml" ContentType="application/vnd.openxmlformats-officedocument.theme+xml"/>
  <Override PartName="/ppt/theme/theme28.xml" ContentType="application/vnd.openxmlformats-officedocument.theme+xml"/>
  <Override PartName="/ppt/theme/theme54.xml" ContentType="application/vnd.openxmlformats-officedocument.theme+xml"/>
  <Override PartName="/ppt/theme/theme53.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22.xml" ContentType="application/vnd.openxmlformats-officedocument.theme+xml"/>
  <Override PartName="/ppt/theme/theme75.xml" ContentType="application/vnd.openxmlformats-officedocument.theme+xml"/>
  <Override PartName="/ppt/diagrams/layout3.xml" ContentType="application/vnd.openxmlformats-officedocument.drawingml.diagramLayout+xml"/>
  <Override PartName="/ppt/diagrams/drawing2.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74.xml" ContentType="application/vnd.openxmlformats-officedocument.theme+xml"/>
  <Override PartName="/ppt/theme/themeOverride1.xml" ContentType="application/vnd.openxmlformats-officedocument.themeOverride+xml"/>
  <Override PartName="/ppt/charts/colors1.xml" ContentType="application/vnd.ms-office.chartcolorstyle+xml"/>
  <Override PartName="/ppt/theme/theme76.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52" r:id="rId2"/>
    <p:sldMasterId id="2147483754" r:id="rId3"/>
    <p:sldMasterId id="2147483756" r:id="rId4"/>
    <p:sldMasterId id="2147483758" r:id="rId5"/>
    <p:sldMasterId id="2147483760" r:id="rId6"/>
    <p:sldMasterId id="2147483762" r:id="rId7"/>
    <p:sldMasterId id="2147483764" r:id="rId8"/>
    <p:sldMasterId id="2147483766" r:id="rId9"/>
    <p:sldMasterId id="2147483768" r:id="rId10"/>
    <p:sldMasterId id="2147483770" r:id="rId11"/>
    <p:sldMasterId id="2147483772" r:id="rId12"/>
    <p:sldMasterId id="2147483774" r:id="rId13"/>
    <p:sldMasterId id="2147483775" r:id="rId14"/>
    <p:sldMasterId id="2147483779" r:id="rId15"/>
    <p:sldMasterId id="2147483781" r:id="rId16"/>
    <p:sldMasterId id="2147483783" r:id="rId17"/>
    <p:sldMasterId id="2147483785" r:id="rId18"/>
    <p:sldMasterId id="2147483787" r:id="rId19"/>
    <p:sldMasterId id="2147483789" r:id="rId20"/>
    <p:sldMasterId id="2147483791" r:id="rId21"/>
    <p:sldMasterId id="2147483793" r:id="rId22"/>
    <p:sldMasterId id="2147483795" r:id="rId23"/>
    <p:sldMasterId id="2147483797" r:id="rId24"/>
    <p:sldMasterId id="2147483798" r:id="rId25"/>
    <p:sldMasterId id="2147483800" r:id="rId26"/>
    <p:sldMasterId id="2147483802" r:id="rId27"/>
    <p:sldMasterId id="2147483804" r:id="rId28"/>
    <p:sldMasterId id="2147483806" r:id="rId29"/>
    <p:sldMasterId id="2147483808" r:id="rId30"/>
    <p:sldMasterId id="2147483810" r:id="rId31"/>
    <p:sldMasterId id="2147483812" r:id="rId32"/>
    <p:sldMasterId id="2147483814" r:id="rId33"/>
    <p:sldMasterId id="2147483816" r:id="rId34"/>
    <p:sldMasterId id="2147483818" r:id="rId35"/>
    <p:sldMasterId id="2147483820" r:id="rId36"/>
    <p:sldMasterId id="2147483822" r:id="rId37"/>
    <p:sldMasterId id="2147483824" r:id="rId38"/>
    <p:sldMasterId id="2147483826" r:id="rId39"/>
    <p:sldMasterId id="2147483828" r:id="rId40"/>
    <p:sldMasterId id="2147483830" r:id="rId41"/>
    <p:sldMasterId id="2147483832" r:id="rId42"/>
    <p:sldMasterId id="2147483834" r:id="rId43"/>
    <p:sldMasterId id="2147483836" r:id="rId44"/>
    <p:sldMasterId id="2147483838" r:id="rId45"/>
    <p:sldMasterId id="2147483840" r:id="rId46"/>
    <p:sldMasterId id="2147483844" r:id="rId47"/>
    <p:sldMasterId id="2147483846" r:id="rId48"/>
    <p:sldMasterId id="2147483848" r:id="rId49"/>
    <p:sldMasterId id="2147483850" r:id="rId50"/>
    <p:sldMasterId id="2147483852" r:id="rId51"/>
    <p:sldMasterId id="2147483854" r:id="rId52"/>
    <p:sldMasterId id="2147483856" r:id="rId53"/>
    <p:sldMasterId id="2147483861" r:id="rId54"/>
    <p:sldMasterId id="2147483863" r:id="rId55"/>
    <p:sldMasterId id="2147483865" r:id="rId56"/>
    <p:sldMasterId id="2147483867" r:id="rId57"/>
    <p:sldMasterId id="2147483869" r:id="rId58"/>
    <p:sldMasterId id="2147483871" r:id="rId59"/>
    <p:sldMasterId id="2147483873" r:id="rId60"/>
    <p:sldMasterId id="2147483875" r:id="rId61"/>
    <p:sldMasterId id="2147483877" r:id="rId62"/>
    <p:sldMasterId id="2147483879" r:id="rId63"/>
    <p:sldMasterId id="2147483881" r:id="rId64"/>
    <p:sldMasterId id="2147483883" r:id="rId65"/>
    <p:sldMasterId id="2147483885" r:id="rId66"/>
    <p:sldMasterId id="2147483887" r:id="rId67"/>
    <p:sldMasterId id="2147483889" r:id="rId68"/>
    <p:sldMasterId id="2147483891" r:id="rId69"/>
    <p:sldMasterId id="2147483893" r:id="rId70"/>
    <p:sldMasterId id="2147483895" r:id="rId71"/>
    <p:sldMasterId id="2147483897" r:id="rId72"/>
    <p:sldMasterId id="2147483899" r:id="rId73"/>
    <p:sldMasterId id="2147483901" r:id="rId74"/>
    <p:sldMasterId id="2147483904" r:id="rId75"/>
  </p:sldMasterIdLst>
  <p:notesMasterIdLst>
    <p:notesMasterId r:id="rId156"/>
  </p:notesMasterIdLst>
  <p:sldIdLst>
    <p:sldId id="257" r:id="rId76"/>
    <p:sldId id="276" r:id="rId77"/>
    <p:sldId id="290" r:id="rId78"/>
    <p:sldId id="291" r:id="rId79"/>
    <p:sldId id="292" r:id="rId80"/>
    <p:sldId id="293" r:id="rId81"/>
    <p:sldId id="294" r:id="rId82"/>
    <p:sldId id="295" r:id="rId83"/>
    <p:sldId id="296" r:id="rId84"/>
    <p:sldId id="297" r:id="rId85"/>
    <p:sldId id="298" r:id="rId86"/>
    <p:sldId id="299" r:id="rId87"/>
    <p:sldId id="300" r:id="rId88"/>
    <p:sldId id="301" r:id="rId89"/>
    <p:sldId id="302" r:id="rId90"/>
    <p:sldId id="303" r:id="rId91"/>
    <p:sldId id="304" r:id="rId92"/>
    <p:sldId id="305" r:id="rId93"/>
    <p:sldId id="306" r:id="rId94"/>
    <p:sldId id="307" r:id="rId95"/>
    <p:sldId id="308" r:id="rId96"/>
    <p:sldId id="309" r:id="rId97"/>
    <p:sldId id="310" r:id="rId98"/>
    <p:sldId id="311" r:id="rId99"/>
    <p:sldId id="312" r:id="rId100"/>
    <p:sldId id="313" r:id="rId101"/>
    <p:sldId id="314" r:id="rId102"/>
    <p:sldId id="315" r:id="rId103"/>
    <p:sldId id="316" r:id="rId104"/>
    <p:sldId id="317" r:id="rId105"/>
    <p:sldId id="318" r:id="rId106"/>
    <p:sldId id="319" r:id="rId107"/>
    <p:sldId id="320" r:id="rId108"/>
    <p:sldId id="321" r:id="rId109"/>
    <p:sldId id="322" r:id="rId110"/>
    <p:sldId id="323" r:id="rId111"/>
    <p:sldId id="324" r:id="rId112"/>
    <p:sldId id="325" r:id="rId113"/>
    <p:sldId id="326" r:id="rId114"/>
    <p:sldId id="327" r:id="rId115"/>
    <p:sldId id="328" r:id="rId116"/>
    <p:sldId id="329" r:id="rId117"/>
    <p:sldId id="330" r:id="rId118"/>
    <p:sldId id="331" r:id="rId119"/>
    <p:sldId id="332" r:id="rId120"/>
    <p:sldId id="333" r:id="rId121"/>
    <p:sldId id="334" r:id="rId122"/>
    <p:sldId id="335" r:id="rId123"/>
    <p:sldId id="336" r:id="rId124"/>
    <p:sldId id="337" r:id="rId125"/>
    <p:sldId id="338" r:id="rId126"/>
    <p:sldId id="339" r:id="rId127"/>
    <p:sldId id="340" r:id="rId128"/>
    <p:sldId id="341" r:id="rId129"/>
    <p:sldId id="342" r:id="rId130"/>
    <p:sldId id="343" r:id="rId131"/>
    <p:sldId id="344" r:id="rId132"/>
    <p:sldId id="345" r:id="rId133"/>
    <p:sldId id="346" r:id="rId134"/>
    <p:sldId id="347" r:id="rId135"/>
    <p:sldId id="348" r:id="rId136"/>
    <p:sldId id="349" r:id="rId137"/>
    <p:sldId id="350" r:id="rId138"/>
    <p:sldId id="351" r:id="rId139"/>
    <p:sldId id="352" r:id="rId140"/>
    <p:sldId id="353" r:id="rId141"/>
    <p:sldId id="354" r:id="rId142"/>
    <p:sldId id="355" r:id="rId143"/>
    <p:sldId id="356" r:id="rId144"/>
    <p:sldId id="357" r:id="rId145"/>
    <p:sldId id="358" r:id="rId146"/>
    <p:sldId id="359" r:id="rId147"/>
    <p:sldId id="360" r:id="rId148"/>
    <p:sldId id="361" r:id="rId149"/>
    <p:sldId id="362" r:id="rId150"/>
    <p:sldId id="363" r:id="rId151"/>
    <p:sldId id="364" r:id="rId152"/>
    <p:sldId id="365" r:id="rId153"/>
    <p:sldId id="366" r:id="rId154"/>
    <p:sldId id="289" r:id="rId1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kha Goyal" initials="SG" lastIdx="26" clrIdx="0">
    <p:extLst>
      <p:ext uri="{19B8F6BF-5375-455C-9EA6-DF929625EA0E}">
        <p15:presenceInfo xmlns:p15="http://schemas.microsoft.com/office/powerpoint/2012/main" userId="Shikha Goy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A7B1"/>
    <a:srgbClr val="2BC7C7"/>
    <a:srgbClr val="30D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0" autoAdjust="0"/>
    <p:restoredTop sz="94660"/>
  </p:normalViewPr>
  <p:slideViewPr>
    <p:cSldViewPr snapToGrid="0">
      <p:cViewPr varScale="1">
        <p:scale>
          <a:sx n="106" d="100"/>
          <a:sy n="106" d="100"/>
        </p:scale>
        <p:origin x="84" y="5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9.xml"/><Relationship Id="rId138" Type="http://schemas.openxmlformats.org/officeDocument/2006/relationships/slide" Target="slides/slide63.xml"/><Relationship Id="rId159" Type="http://schemas.openxmlformats.org/officeDocument/2006/relationships/viewProps" Target="viewProps.xml"/><Relationship Id="rId107" Type="http://schemas.openxmlformats.org/officeDocument/2006/relationships/slide" Target="slides/slide3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53.xml"/><Relationship Id="rId149" Type="http://schemas.openxmlformats.org/officeDocument/2006/relationships/slide" Target="slides/slide74.xml"/><Relationship Id="rId5" Type="http://schemas.openxmlformats.org/officeDocument/2006/relationships/slideMaster" Target="slideMasters/slideMaster5.xml"/><Relationship Id="rId95" Type="http://schemas.openxmlformats.org/officeDocument/2006/relationships/slide" Target="slides/slide20.xml"/><Relationship Id="rId160"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3.xml"/><Relationship Id="rId139" Type="http://schemas.openxmlformats.org/officeDocument/2006/relationships/slide" Target="slides/slide64.xml"/><Relationship Id="rId85" Type="http://schemas.openxmlformats.org/officeDocument/2006/relationships/slide" Target="slides/slide10.xml"/><Relationship Id="rId150" Type="http://schemas.openxmlformats.org/officeDocument/2006/relationships/slide" Target="slides/slide7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8.xml"/><Relationship Id="rId108" Type="http://schemas.openxmlformats.org/officeDocument/2006/relationships/slide" Target="slides/slide33.xml"/><Relationship Id="rId124" Type="http://schemas.openxmlformats.org/officeDocument/2006/relationships/slide" Target="slides/slide49.xml"/><Relationship Id="rId129" Type="http://schemas.openxmlformats.org/officeDocument/2006/relationships/slide" Target="slides/slide54.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16.xml"/><Relationship Id="rId96" Type="http://schemas.openxmlformats.org/officeDocument/2006/relationships/slide" Target="slides/slide21.xml"/><Relationship Id="rId140" Type="http://schemas.openxmlformats.org/officeDocument/2006/relationships/slide" Target="slides/slide65.xml"/><Relationship Id="rId145" Type="http://schemas.openxmlformats.org/officeDocument/2006/relationships/slide" Target="slides/slide70.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9.xml"/><Relationship Id="rId119" Type="http://schemas.openxmlformats.org/officeDocument/2006/relationships/slide" Target="slides/slide44.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6.xml"/><Relationship Id="rId86" Type="http://schemas.openxmlformats.org/officeDocument/2006/relationships/slide" Target="slides/slide11.xml"/><Relationship Id="rId130" Type="http://schemas.openxmlformats.org/officeDocument/2006/relationships/slide" Target="slides/slide55.xml"/><Relationship Id="rId135" Type="http://schemas.openxmlformats.org/officeDocument/2006/relationships/slide" Target="slides/slide60.xml"/><Relationship Id="rId151" Type="http://schemas.openxmlformats.org/officeDocument/2006/relationships/slide" Target="slides/slide76.xml"/><Relationship Id="rId156"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xml"/><Relationship Id="rId97" Type="http://schemas.openxmlformats.org/officeDocument/2006/relationships/slide" Target="slides/slide22.xml"/><Relationship Id="rId104" Type="http://schemas.openxmlformats.org/officeDocument/2006/relationships/slide" Target="slides/slide29.xml"/><Relationship Id="rId120" Type="http://schemas.openxmlformats.org/officeDocument/2006/relationships/slide" Target="slides/slide45.xml"/><Relationship Id="rId125" Type="http://schemas.openxmlformats.org/officeDocument/2006/relationships/slide" Target="slides/slide50.xml"/><Relationship Id="rId141" Type="http://schemas.openxmlformats.org/officeDocument/2006/relationships/slide" Target="slides/slide66.xml"/><Relationship Id="rId146" Type="http://schemas.openxmlformats.org/officeDocument/2006/relationships/slide" Target="slides/slide7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7.xml"/><Relationship Id="rId162" Type="http://schemas.openxmlformats.org/officeDocument/2006/relationships/customXml" Target="../customXml/item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2.xml"/><Relationship Id="rId110" Type="http://schemas.openxmlformats.org/officeDocument/2006/relationships/slide" Target="slides/slide35.xml"/><Relationship Id="rId115" Type="http://schemas.openxmlformats.org/officeDocument/2006/relationships/slide" Target="slides/slide40.xml"/><Relationship Id="rId131" Type="http://schemas.openxmlformats.org/officeDocument/2006/relationships/slide" Target="slides/slide56.xml"/><Relationship Id="rId136" Type="http://schemas.openxmlformats.org/officeDocument/2006/relationships/slide" Target="slides/slide61.xml"/><Relationship Id="rId157" Type="http://schemas.openxmlformats.org/officeDocument/2006/relationships/commentAuthors" Target="commentAuthors.xml"/><Relationship Id="rId61" Type="http://schemas.openxmlformats.org/officeDocument/2006/relationships/slideMaster" Target="slideMasters/slideMaster61.xml"/><Relationship Id="rId82" Type="http://schemas.openxmlformats.org/officeDocument/2006/relationships/slide" Target="slides/slide7.xml"/><Relationship Id="rId152" Type="http://schemas.openxmlformats.org/officeDocument/2006/relationships/slide" Target="slides/slide7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xml"/><Relationship Id="rId100" Type="http://schemas.openxmlformats.org/officeDocument/2006/relationships/slide" Target="slides/slide25.xml"/><Relationship Id="rId105" Type="http://schemas.openxmlformats.org/officeDocument/2006/relationships/slide" Target="slides/slide30.xml"/><Relationship Id="rId126" Type="http://schemas.openxmlformats.org/officeDocument/2006/relationships/slide" Target="slides/slide51.xml"/><Relationship Id="rId147" Type="http://schemas.openxmlformats.org/officeDocument/2006/relationships/slide" Target="slides/slide7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8.xml"/><Relationship Id="rId98" Type="http://schemas.openxmlformats.org/officeDocument/2006/relationships/slide" Target="slides/slide23.xml"/><Relationship Id="rId121" Type="http://schemas.openxmlformats.org/officeDocument/2006/relationships/slide" Target="slides/slide46.xml"/><Relationship Id="rId142" Type="http://schemas.openxmlformats.org/officeDocument/2006/relationships/slide" Target="slides/slide67.xml"/><Relationship Id="rId163" Type="http://schemas.openxmlformats.org/officeDocument/2006/relationships/customXml" Target="../customXml/item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1.xml"/><Relationship Id="rId137" Type="http://schemas.openxmlformats.org/officeDocument/2006/relationships/slide" Target="slides/slide62.xml"/><Relationship Id="rId15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8.xml"/><Relationship Id="rId88" Type="http://schemas.openxmlformats.org/officeDocument/2006/relationships/slide" Target="slides/slide13.xml"/><Relationship Id="rId111" Type="http://schemas.openxmlformats.org/officeDocument/2006/relationships/slide" Target="slides/slide36.xml"/><Relationship Id="rId132" Type="http://schemas.openxmlformats.org/officeDocument/2006/relationships/slide" Target="slides/slide57.xml"/><Relationship Id="rId153" Type="http://schemas.openxmlformats.org/officeDocument/2006/relationships/slide" Target="slides/slide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1.xml"/><Relationship Id="rId127" Type="http://schemas.openxmlformats.org/officeDocument/2006/relationships/slide" Target="slides/slide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3.xml"/><Relationship Id="rId94" Type="http://schemas.openxmlformats.org/officeDocument/2006/relationships/slide" Target="slides/slide19.xml"/><Relationship Id="rId99" Type="http://schemas.openxmlformats.org/officeDocument/2006/relationships/slide" Target="slides/slide24.xml"/><Relationship Id="rId101" Type="http://schemas.openxmlformats.org/officeDocument/2006/relationships/slide" Target="slides/slide26.xml"/><Relationship Id="rId122" Type="http://schemas.openxmlformats.org/officeDocument/2006/relationships/slide" Target="slides/slide47.xml"/><Relationship Id="rId143" Type="http://schemas.openxmlformats.org/officeDocument/2006/relationships/slide" Target="slides/slide68.xml"/><Relationship Id="rId148" Type="http://schemas.openxmlformats.org/officeDocument/2006/relationships/slide" Target="slides/slide73.xml"/><Relationship Id="rId164"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4.xml"/><Relationship Id="rId112" Type="http://schemas.openxmlformats.org/officeDocument/2006/relationships/slide" Target="slides/slide37.xml"/><Relationship Id="rId133" Type="http://schemas.openxmlformats.org/officeDocument/2006/relationships/slide" Target="slides/slide58.xml"/><Relationship Id="rId154" Type="http://schemas.openxmlformats.org/officeDocument/2006/relationships/slide" Target="slides/slide79.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4.xml"/><Relationship Id="rId102" Type="http://schemas.openxmlformats.org/officeDocument/2006/relationships/slide" Target="slides/slide27.xml"/><Relationship Id="rId123" Type="http://schemas.openxmlformats.org/officeDocument/2006/relationships/slide" Target="slides/slide48.xml"/><Relationship Id="rId144" Type="http://schemas.openxmlformats.org/officeDocument/2006/relationships/slide" Target="slides/slide69.xml"/><Relationship Id="rId90" Type="http://schemas.openxmlformats.org/officeDocument/2006/relationships/slide" Target="slides/slide1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8.xml"/><Relationship Id="rId134" Type="http://schemas.openxmlformats.org/officeDocument/2006/relationships/slide" Target="slides/slide59.xml"/><Relationship Id="rId80" Type="http://schemas.openxmlformats.org/officeDocument/2006/relationships/slide" Target="slides/slide5.xml"/><Relationship Id="rId155" Type="http://schemas.openxmlformats.org/officeDocument/2006/relationships/slide" Target="slides/slide8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IN"/>
              <a:t>Production balancing</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E623-4146-8B7E-BB0CA5AF2670}"/>
              </c:ext>
            </c:extLst>
          </c:dPt>
          <c:dPt>
            <c:idx val="1"/>
            <c:invertIfNegative val="0"/>
            <c:bubble3D val="0"/>
            <c:spPr>
              <a:noFill/>
              <a:ln>
                <a:noFill/>
              </a:ln>
              <a:effectLst/>
            </c:spPr>
            <c:extLst>
              <c:ext xmlns:c16="http://schemas.microsoft.com/office/drawing/2014/chart" uri="{C3380CC4-5D6E-409C-BE32-E72D297353CC}">
                <c16:uniqueId val="{00000003-E623-4146-8B7E-BB0CA5AF2670}"/>
              </c:ext>
            </c:extLst>
          </c:dPt>
          <c:dPt>
            <c:idx val="2"/>
            <c:invertIfNegative val="0"/>
            <c:bubble3D val="0"/>
            <c:spPr>
              <a:noFill/>
              <a:ln>
                <a:noFill/>
              </a:ln>
              <a:effectLst/>
            </c:spPr>
            <c:extLst>
              <c:ext xmlns:c16="http://schemas.microsoft.com/office/drawing/2014/chart" uri="{C3380CC4-5D6E-409C-BE32-E72D297353CC}">
                <c16:uniqueId val="{00000005-E623-4146-8B7E-BB0CA5AF2670}"/>
              </c:ext>
            </c:extLst>
          </c:dPt>
          <c:dPt>
            <c:idx val="3"/>
            <c:invertIfNegative val="0"/>
            <c:bubble3D val="0"/>
            <c:spPr>
              <a:noFill/>
              <a:ln>
                <a:noFill/>
              </a:ln>
              <a:effectLst/>
            </c:spPr>
            <c:extLst>
              <c:ext xmlns:c16="http://schemas.microsoft.com/office/drawing/2014/chart" uri="{C3380CC4-5D6E-409C-BE32-E72D297353CC}">
                <c16:uniqueId val="{00000007-E623-4146-8B7E-BB0CA5AF2670}"/>
              </c:ext>
            </c:extLst>
          </c:dPt>
          <c:dPt>
            <c:idx val="4"/>
            <c:invertIfNegative val="0"/>
            <c:bubble3D val="0"/>
            <c:spPr>
              <a:solidFill>
                <a:srgbClr val="002060"/>
              </a:solidFill>
              <a:ln>
                <a:noFill/>
              </a:ln>
              <a:effectLst/>
            </c:spPr>
            <c:extLst>
              <c:ext xmlns:c16="http://schemas.microsoft.com/office/drawing/2014/chart" uri="{C3380CC4-5D6E-409C-BE32-E72D297353CC}">
                <c16:uniqueId val="{00000009-E623-4146-8B7E-BB0CA5AF2670}"/>
              </c:ext>
            </c:extLst>
          </c:dPt>
          <c:dLbls>
            <c:dLbl>
              <c:idx val="0"/>
              <c:layout>
                <c:manualLayout>
                  <c:x val="8.390690710345057E-2"/>
                  <c:y val="1.810978737754941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623-4146-8B7E-BB0CA5AF2670}"/>
                </c:ext>
              </c:extLst>
            </c:dLbl>
            <c:dLbl>
              <c:idx val="1"/>
              <c:delete val="1"/>
              <c:extLst>
                <c:ext xmlns:c15="http://schemas.microsoft.com/office/drawing/2012/chart" uri="{CE6537A1-D6FC-4f65-9D91-7224C49458BB}"/>
                <c:ext xmlns:c16="http://schemas.microsoft.com/office/drawing/2014/chart" uri="{C3380CC4-5D6E-409C-BE32-E72D297353CC}">
                  <c16:uniqueId val="{00000003-E623-4146-8B7E-BB0CA5AF2670}"/>
                </c:ext>
              </c:extLst>
            </c:dLbl>
            <c:dLbl>
              <c:idx val="2"/>
              <c:delete val="1"/>
              <c:extLst>
                <c:ext xmlns:c15="http://schemas.microsoft.com/office/drawing/2012/chart" uri="{CE6537A1-D6FC-4f65-9D91-7224C49458BB}"/>
                <c:ext xmlns:c16="http://schemas.microsoft.com/office/drawing/2014/chart" uri="{C3380CC4-5D6E-409C-BE32-E72D297353CC}">
                  <c16:uniqueId val="{00000005-E623-4146-8B7E-BB0CA5AF2670}"/>
                </c:ext>
              </c:extLst>
            </c:dLbl>
            <c:dLbl>
              <c:idx val="3"/>
              <c:delete val="1"/>
              <c:extLst>
                <c:ext xmlns:c15="http://schemas.microsoft.com/office/drawing/2012/chart" uri="{CE6537A1-D6FC-4f65-9D91-7224C49458BB}"/>
                <c:ext xmlns:c16="http://schemas.microsoft.com/office/drawing/2014/chart" uri="{C3380CC4-5D6E-409C-BE32-E72D297353CC}">
                  <c16:uniqueId val="{00000007-E623-4146-8B7E-BB0CA5AF2670}"/>
                </c:ext>
              </c:extLst>
            </c:dLbl>
            <c:dLbl>
              <c:idx val="4"/>
              <c:layout>
                <c:manualLayout>
                  <c:x val="-9.9639452185347643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623-4146-8B7E-BB0CA5AF2670}"/>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Sadasivpet!$B$12:$B$16</c:f>
              <c:strCache>
                <c:ptCount val="5"/>
                <c:pt idx="0">
                  <c:v>Taraget</c:v>
                </c:pt>
                <c:pt idx="1">
                  <c:v>PR</c:v>
                </c:pt>
                <c:pt idx="2">
                  <c:v>Irradiation</c:v>
                </c:pt>
                <c:pt idx="3">
                  <c:v>Availability</c:v>
                </c:pt>
                <c:pt idx="4">
                  <c:v>Actual</c:v>
                </c:pt>
              </c:strCache>
            </c:strRef>
          </c:cat>
          <c:val>
            <c:numRef>
              <c:f>Sadasivpet!$C$12:$C$16</c:f>
              <c:numCache>
                <c:formatCode>_ * #,##0_ ;_ * \-#,##0_ ;_ * "-"??_ ;_ @_ </c:formatCode>
                <c:ptCount val="5"/>
                <c:pt idx="0" formatCode="_(* #,##0_);_(* \(#,##0\);_(* &quot;-&quot;_);_(@_)">
                  <c:v>27254.363400000002</c:v>
                </c:pt>
                <c:pt idx="1">
                  <c:v>26333.31113346458</c:v>
                </c:pt>
                <c:pt idx="2">
                  <c:v>26293.654715428678</c:v>
                </c:pt>
                <c:pt idx="3">
                  <c:v>26293.654715428678</c:v>
                </c:pt>
                <c:pt idx="4" formatCode="_(* #,##0_);_(* \(#,##0\);_(* &quot;-&quot;_);_(@_)">
                  <c:v>26144.88683351596</c:v>
                </c:pt>
              </c:numCache>
            </c:numRef>
          </c:val>
          <c:extLst>
            <c:ext xmlns:c16="http://schemas.microsoft.com/office/drawing/2014/chart" uri="{C3380CC4-5D6E-409C-BE32-E72D297353CC}">
              <c16:uniqueId val="{0000000A-E623-4146-8B7E-BB0CA5AF2670}"/>
            </c:ext>
          </c:extLst>
        </c:ser>
        <c:ser>
          <c:idx val="1"/>
          <c:order val="1"/>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C-E623-4146-8B7E-BB0CA5AF2670}"/>
              </c:ext>
            </c:extLst>
          </c:dPt>
          <c:dPt>
            <c:idx val="2"/>
            <c:invertIfNegative val="0"/>
            <c:bubble3D val="0"/>
            <c:spPr>
              <a:solidFill>
                <a:srgbClr val="FF0000"/>
              </a:solidFill>
              <a:ln>
                <a:solidFill>
                  <a:srgbClr val="FF0000"/>
                </a:solidFill>
              </a:ln>
              <a:effectLst/>
            </c:spPr>
            <c:extLst>
              <c:ext xmlns:c16="http://schemas.microsoft.com/office/drawing/2014/chart" uri="{C3380CC4-5D6E-409C-BE32-E72D297353CC}">
                <c16:uniqueId val="{0000000E-E623-4146-8B7E-BB0CA5AF2670}"/>
              </c:ext>
            </c:extLst>
          </c:dPt>
          <c:dPt>
            <c:idx val="3"/>
            <c:invertIfNegative val="0"/>
            <c:bubble3D val="0"/>
            <c:spPr>
              <a:solidFill>
                <a:srgbClr val="00B050"/>
              </a:solidFill>
              <a:ln>
                <a:solidFill>
                  <a:srgbClr val="00B050"/>
                </a:solidFill>
              </a:ln>
              <a:effectLst/>
            </c:spPr>
            <c:extLst>
              <c:ext xmlns:c16="http://schemas.microsoft.com/office/drawing/2014/chart" uri="{C3380CC4-5D6E-409C-BE32-E72D297353CC}">
                <c16:uniqueId val="{00000010-E623-4146-8B7E-BB0CA5AF2670}"/>
              </c:ext>
            </c:extLst>
          </c:dPt>
          <c:dLbls>
            <c:dLbl>
              <c:idx val="1"/>
              <c:layout>
                <c:manualLayout>
                  <c:x val="-4.8071110206451384E-17"/>
                  <c:y val="-6.7911702665810605E-2"/>
                </c:manualLayout>
              </c:layout>
              <c:tx>
                <c:rich>
                  <a:bodyPr/>
                  <a:lstStyle/>
                  <a:p>
                    <a:fld id="{F4100FBE-7130-45AE-A07B-922D6CA74704}" type="VALUE">
                      <a:rPr lang="en-US"/>
                      <a:pPr/>
                      <a:t>[VALUE]</a:t>
                    </a:fld>
                    <a:endParaRPr lang="en-US"/>
                  </a:p>
                  <a:p>
                    <a:r>
                      <a:rPr lang="en-US"/>
                      <a:t>3.4%</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E623-4146-8B7E-BB0CA5AF2670}"/>
                </c:ext>
              </c:extLst>
            </c:dLbl>
            <c:dLbl>
              <c:idx val="2"/>
              <c:layout>
                <c:manualLayout>
                  <c:x val="0"/>
                  <c:y val="-5.8856808977035886E-2"/>
                </c:manualLayout>
              </c:layout>
              <c:tx>
                <c:rich>
                  <a:bodyPr/>
                  <a:lstStyle/>
                  <a:p>
                    <a:fld id="{826FE6A5-62C1-409D-908E-4304AB1CD0B3}" type="VALUE">
                      <a:rPr lang="en-US"/>
                      <a:pPr/>
                      <a:t>[VALUE]</a:t>
                    </a:fld>
                    <a:endParaRPr lang="en-US"/>
                  </a:p>
                  <a:p>
                    <a:r>
                      <a:rPr lang="en-US"/>
                      <a:t>0.1%</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E623-4146-8B7E-BB0CA5AF2670}"/>
                </c:ext>
              </c:extLst>
            </c:dLbl>
            <c:dLbl>
              <c:idx val="3"/>
              <c:layout>
                <c:manualLayout>
                  <c:x val="-9.6142220412902767E-17"/>
                  <c:y val="-5.8856808977035845E-2"/>
                </c:manualLayout>
              </c:layout>
              <c:tx>
                <c:rich>
                  <a:bodyPr/>
                  <a:lstStyle/>
                  <a:p>
                    <a:fld id="{CEEA4307-B642-4131-861D-53AEFC162161}" type="VALUE">
                      <a:rPr lang="en-US"/>
                      <a:pPr/>
                      <a:t>[VALUE]</a:t>
                    </a:fld>
                    <a:endParaRPr lang="en-US"/>
                  </a:p>
                  <a:p>
                    <a:r>
                      <a:rPr lang="en-US"/>
                      <a:t>0.5%</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E623-4146-8B7E-BB0CA5AF2670}"/>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Sadasivpet!$B$12:$B$16</c:f>
              <c:strCache>
                <c:ptCount val="5"/>
                <c:pt idx="0">
                  <c:v>Taraget</c:v>
                </c:pt>
                <c:pt idx="1">
                  <c:v>PR</c:v>
                </c:pt>
                <c:pt idx="2">
                  <c:v>Irradiation</c:v>
                </c:pt>
                <c:pt idx="3">
                  <c:v>Availability</c:v>
                </c:pt>
                <c:pt idx="4">
                  <c:v>Actual</c:v>
                </c:pt>
              </c:strCache>
            </c:strRef>
          </c:cat>
          <c:val>
            <c:numRef>
              <c:f>Sadasivpet!$D$12:$D$16</c:f>
              <c:numCache>
                <c:formatCode>_ * #,##0.0_ ;_ * \-#,##0.0_ ;_ * "-"??_ ;_ @_ </c:formatCode>
                <c:ptCount val="5"/>
                <c:pt idx="1">
                  <c:v>921.05226653542184</c:v>
                </c:pt>
                <c:pt idx="2">
                  <c:v>39.656418035901879</c:v>
                </c:pt>
                <c:pt idx="3">
                  <c:v>148.7678819127176</c:v>
                </c:pt>
              </c:numCache>
            </c:numRef>
          </c:val>
          <c:extLst>
            <c:ext xmlns:c16="http://schemas.microsoft.com/office/drawing/2014/chart" uri="{C3380CC4-5D6E-409C-BE32-E72D297353CC}">
              <c16:uniqueId val="{00000011-E623-4146-8B7E-BB0CA5AF2670}"/>
            </c:ext>
          </c:extLst>
        </c:ser>
        <c:dLbls>
          <c:showLegendKey val="0"/>
          <c:showVal val="0"/>
          <c:showCatName val="0"/>
          <c:showSerName val="0"/>
          <c:showPercent val="0"/>
          <c:showBubbleSize val="0"/>
        </c:dLbls>
        <c:gapWidth val="150"/>
        <c:overlap val="100"/>
        <c:axId val="500774303"/>
        <c:axId val="525306383"/>
      </c:barChart>
      <c:catAx>
        <c:axId val="50077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25306383"/>
        <c:crosses val="autoZero"/>
        <c:auto val="1"/>
        <c:lblAlgn val="ctr"/>
        <c:lblOffset val="100"/>
        <c:noMultiLvlLbl val="0"/>
      </c:catAx>
      <c:valAx>
        <c:axId val="525306383"/>
        <c:scaling>
          <c:orientation val="minMax"/>
          <c:min val="0"/>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Generation in MWh</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07743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1B8F9-D7B8-4010-BED0-7670966DE1FF}" type="doc">
      <dgm:prSet loTypeId="urn:microsoft.com/office/officeart/2005/8/layout/default" loCatId="list" qsTypeId="urn:microsoft.com/office/officeart/2005/8/quickstyle/3d5" qsCatId="3D" csTypeId="urn:microsoft.com/office/officeart/2005/8/colors/accent1_2" csCatId="accent1" phldr="1"/>
      <dgm:spPr/>
      <dgm:t>
        <a:bodyPr/>
        <a:lstStyle/>
        <a:p>
          <a:endParaRPr lang="en-US"/>
        </a:p>
      </dgm:t>
    </dgm:pt>
    <dgm:pt modelId="{1B344838-F99C-489D-BEBD-DD6174F45268}">
      <dgm:prSet phldrT="[Text]"/>
      <dgm:spPr/>
      <dgm:t>
        <a:bodyPr/>
        <a:lstStyle/>
        <a:p>
          <a:r>
            <a:rPr lang="en-US" dirty="0" smtClean="0"/>
            <a:t>Members - &gt;374,00</a:t>
          </a:r>
          <a:endParaRPr lang="en-US" dirty="0"/>
        </a:p>
      </dgm:t>
    </dgm:pt>
    <dgm:pt modelId="{11AFFD2B-E0C2-4E22-A066-E227ABCC93EC}" type="parTrans" cxnId="{DB6434DB-061F-420C-8E8C-6D529328550E}">
      <dgm:prSet/>
      <dgm:spPr/>
      <dgm:t>
        <a:bodyPr/>
        <a:lstStyle/>
        <a:p>
          <a:endParaRPr lang="en-US"/>
        </a:p>
      </dgm:t>
    </dgm:pt>
    <dgm:pt modelId="{9097931B-8218-40AF-91EA-457C6F833713}" type="sibTrans" cxnId="{DB6434DB-061F-420C-8E8C-6D529328550E}">
      <dgm:prSet/>
      <dgm:spPr/>
      <dgm:t>
        <a:bodyPr/>
        <a:lstStyle/>
        <a:p>
          <a:endParaRPr lang="en-US"/>
        </a:p>
      </dgm:t>
    </dgm:pt>
    <dgm:pt modelId="{D7B474B0-7CBA-4D6A-9B14-1DE46D98E724}">
      <dgm:prSet phldrT="[Text]"/>
      <dgm:spPr/>
      <dgm:t>
        <a:bodyPr/>
        <a:lstStyle/>
        <a:p>
          <a:r>
            <a:rPr lang="en-US" dirty="0" smtClean="0"/>
            <a:t>Countries - &gt; 160</a:t>
          </a:r>
          <a:endParaRPr lang="en-US" dirty="0"/>
        </a:p>
      </dgm:t>
    </dgm:pt>
    <dgm:pt modelId="{6EDD5DFA-77F3-4DC8-9120-D72E837DA964}" type="parTrans" cxnId="{A8A1B1A1-3E25-4B3E-A9D9-8079DD1D3E65}">
      <dgm:prSet/>
      <dgm:spPr/>
      <dgm:t>
        <a:bodyPr/>
        <a:lstStyle/>
        <a:p>
          <a:endParaRPr lang="en-US"/>
        </a:p>
      </dgm:t>
    </dgm:pt>
    <dgm:pt modelId="{49D8E862-A8EC-4A49-9869-B8FC9A33441C}" type="sibTrans" cxnId="{A8A1B1A1-3E25-4B3E-A9D9-8079DD1D3E65}">
      <dgm:prSet/>
      <dgm:spPr/>
      <dgm:t>
        <a:bodyPr/>
        <a:lstStyle/>
        <a:p>
          <a:endParaRPr lang="en-US"/>
        </a:p>
      </dgm:t>
    </dgm:pt>
    <dgm:pt modelId="{8ACD02E8-B55C-4BF9-9ED2-3D0F06B2FE4C}">
      <dgm:prSet phldrT="[Text]"/>
      <dgm:spPr/>
      <dgm:t>
        <a:bodyPr/>
        <a:lstStyle/>
        <a:p>
          <a:r>
            <a:rPr lang="en-US" dirty="0" smtClean="0"/>
            <a:t>Conferences – 1200 + a year</a:t>
          </a:r>
          <a:endParaRPr lang="en-US" dirty="0"/>
        </a:p>
      </dgm:t>
    </dgm:pt>
    <dgm:pt modelId="{E81788FE-3C10-4A86-AB9C-CA5C61B2A904}" type="parTrans" cxnId="{C3755183-2DE0-4F54-AB88-B3AECB9EAB4A}">
      <dgm:prSet/>
      <dgm:spPr/>
      <dgm:t>
        <a:bodyPr/>
        <a:lstStyle/>
        <a:p>
          <a:endParaRPr lang="en-US"/>
        </a:p>
      </dgm:t>
    </dgm:pt>
    <dgm:pt modelId="{4CC7C634-4C71-4FB6-AEB8-AC7A613E1806}" type="sibTrans" cxnId="{C3755183-2DE0-4F54-AB88-B3AECB9EAB4A}">
      <dgm:prSet/>
      <dgm:spPr/>
      <dgm:t>
        <a:bodyPr/>
        <a:lstStyle/>
        <a:p>
          <a:endParaRPr lang="en-US"/>
        </a:p>
      </dgm:t>
    </dgm:pt>
    <dgm:pt modelId="{875B3E37-7C67-4231-9758-1B02D19442FE}">
      <dgm:prSet phldrT="[Text]"/>
      <dgm:spPr/>
      <dgm:t>
        <a:bodyPr/>
        <a:lstStyle/>
        <a:p>
          <a:r>
            <a:rPr lang="en-US" dirty="0" smtClean="0"/>
            <a:t>30% of the world’s electro-technical publications</a:t>
          </a:r>
          <a:endParaRPr lang="en-US" dirty="0"/>
        </a:p>
      </dgm:t>
    </dgm:pt>
    <dgm:pt modelId="{1884AB3B-CBC6-4865-AE92-62253E0E0E0C}" type="parTrans" cxnId="{068B19C0-B8E8-43A8-BD17-2BF38D28AE73}">
      <dgm:prSet/>
      <dgm:spPr/>
      <dgm:t>
        <a:bodyPr/>
        <a:lstStyle/>
        <a:p>
          <a:endParaRPr lang="en-US"/>
        </a:p>
      </dgm:t>
    </dgm:pt>
    <dgm:pt modelId="{D258B3B9-472B-45BB-8C29-5889828F6261}" type="sibTrans" cxnId="{068B19C0-B8E8-43A8-BD17-2BF38D28AE73}">
      <dgm:prSet/>
      <dgm:spPr/>
      <dgm:t>
        <a:bodyPr/>
        <a:lstStyle/>
        <a:p>
          <a:endParaRPr lang="en-US"/>
        </a:p>
      </dgm:t>
    </dgm:pt>
    <dgm:pt modelId="{572DE6BE-171F-4BF9-90F1-4BCB0FA9963C}">
      <dgm:prSet phldrT="[Text]"/>
      <dgm:spPr/>
      <dgm:t>
        <a:bodyPr/>
        <a:lstStyle/>
        <a:p>
          <a:r>
            <a:rPr lang="en-US" dirty="0" smtClean="0"/>
            <a:t>1,300 Active Standards – 500 additional projects</a:t>
          </a:r>
          <a:endParaRPr lang="en-US" dirty="0"/>
        </a:p>
      </dgm:t>
    </dgm:pt>
    <dgm:pt modelId="{715632DE-14B2-4122-B32F-CDA98AFB973A}" type="parTrans" cxnId="{9B124CA8-63DB-43EE-B4AB-94CC60DAE515}">
      <dgm:prSet/>
      <dgm:spPr/>
      <dgm:t>
        <a:bodyPr/>
        <a:lstStyle/>
        <a:p>
          <a:endParaRPr lang="en-US"/>
        </a:p>
      </dgm:t>
    </dgm:pt>
    <dgm:pt modelId="{5C3B2C63-3383-49AE-8F1B-63097CD7744A}" type="sibTrans" cxnId="{9B124CA8-63DB-43EE-B4AB-94CC60DAE515}">
      <dgm:prSet/>
      <dgm:spPr/>
      <dgm:t>
        <a:bodyPr/>
        <a:lstStyle/>
        <a:p>
          <a:endParaRPr lang="en-US"/>
        </a:p>
      </dgm:t>
    </dgm:pt>
    <dgm:pt modelId="{D38ED94A-94C3-4C68-BE0D-CEFD145F0AF6}" type="pres">
      <dgm:prSet presAssocID="{DDF1B8F9-D7B8-4010-BED0-7670966DE1FF}" presName="diagram" presStyleCnt="0">
        <dgm:presLayoutVars>
          <dgm:dir/>
          <dgm:resizeHandles val="exact"/>
        </dgm:presLayoutVars>
      </dgm:prSet>
      <dgm:spPr/>
      <dgm:t>
        <a:bodyPr/>
        <a:lstStyle/>
        <a:p>
          <a:endParaRPr lang="en-US"/>
        </a:p>
      </dgm:t>
    </dgm:pt>
    <dgm:pt modelId="{6AA50C04-0879-4F48-810F-B26AA8639357}" type="pres">
      <dgm:prSet presAssocID="{1B344838-F99C-489D-BEBD-DD6174F45268}" presName="node" presStyleLbl="node1" presStyleIdx="0" presStyleCnt="5">
        <dgm:presLayoutVars>
          <dgm:bulletEnabled val="1"/>
        </dgm:presLayoutVars>
      </dgm:prSet>
      <dgm:spPr/>
      <dgm:t>
        <a:bodyPr/>
        <a:lstStyle/>
        <a:p>
          <a:endParaRPr lang="en-US"/>
        </a:p>
      </dgm:t>
    </dgm:pt>
    <dgm:pt modelId="{A092FB71-EB95-4B87-B144-10E0D32CB2BC}" type="pres">
      <dgm:prSet presAssocID="{9097931B-8218-40AF-91EA-457C6F833713}" presName="sibTrans" presStyleCnt="0"/>
      <dgm:spPr/>
    </dgm:pt>
    <dgm:pt modelId="{86893A3F-34D4-4712-8160-5CCE538525BC}" type="pres">
      <dgm:prSet presAssocID="{D7B474B0-7CBA-4D6A-9B14-1DE46D98E724}" presName="node" presStyleLbl="node1" presStyleIdx="1" presStyleCnt="5">
        <dgm:presLayoutVars>
          <dgm:bulletEnabled val="1"/>
        </dgm:presLayoutVars>
      </dgm:prSet>
      <dgm:spPr/>
      <dgm:t>
        <a:bodyPr/>
        <a:lstStyle/>
        <a:p>
          <a:endParaRPr lang="en-US"/>
        </a:p>
      </dgm:t>
    </dgm:pt>
    <dgm:pt modelId="{3D94C30D-E6B8-42F0-A9B5-A322B561D67A}" type="pres">
      <dgm:prSet presAssocID="{49D8E862-A8EC-4A49-9869-B8FC9A33441C}" presName="sibTrans" presStyleCnt="0"/>
      <dgm:spPr/>
    </dgm:pt>
    <dgm:pt modelId="{544108FA-6584-4015-8155-5840DF80832A}" type="pres">
      <dgm:prSet presAssocID="{8ACD02E8-B55C-4BF9-9ED2-3D0F06B2FE4C}" presName="node" presStyleLbl="node1" presStyleIdx="2" presStyleCnt="5">
        <dgm:presLayoutVars>
          <dgm:bulletEnabled val="1"/>
        </dgm:presLayoutVars>
      </dgm:prSet>
      <dgm:spPr/>
      <dgm:t>
        <a:bodyPr/>
        <a:lstStyle/>
        <a:p>
          <a:endParaRPr lang="en-US"/>
        </a:p>
      </dgm:t>
    </dgm:pt>
    <dgm:pt modelId="{E9EA3325-F2FC-4FA5-9A0D-E39A93C4B18C}" type="pres">
      <dgm:prSet presAssocID="{4CC7C634-4C71-4FB6-AEB8-AC7A613E1806}" presName="sibTrans" presStyleCnt="0"/>
      <dgm:spPr/>
    </dgm:pt>
    <dgm:pt modelId="{D13611EA-91D8-4B0B-A1CC-967BDBF0F2DF}" type="pres">
      <dgm:prSet presAssocID="{875B3E37-7C67-4231-9758-1B02D19442FE}" presName="node" presStyleLbl="node1" presStyleIdx="3" presStyleCnt="5">
        <dgm:presLayoutVars>
          <dgm:bulletEnabled val="1"/>
        </dgm:presLayoutVars>
      </dgm:prSet>
      <dgm:spPr/>
      <dgm:t>
        <a:bodyPr/>
        <a:lstStyle/>
        <a:p>
          <a:endParaRPr lang="en-US"/>
        </a:p>
      </dgm:t>
    </dgm:pt>
    <dgm:pt modelId="{257423CB-F0E9-4E78-BA32-957BEE613BE0}" type="pres">
      <dgm:prSet presAssocID="{D258B3B9-472B-45BB-8C29-5889828F6261}" presName="sibTrans" presStyleCnt="0"/>
      <dgm:spPr/>
    </dgm:pt>
    <dgm:pt modelId="{22FEE6D7-8ABD-4071-A200-54115E88AA82}" type="pres">
      <dgm:prSet presAssocID="{572DE6BE-171F-4BF9-90F1-4BCB0FA9963C}" presName="node" presStyleLbl="node1" presStyleIdx="4" presStyleCnt="5">
        <dgm:presLayoutVars>
          <dgm:bulletEnabled val="1"/>
        </dgm:presLayoutVars>
      </dgm:prSet>
      <dgm:spPr/>
      <dgm:t>
        <a:bodyPr/>
        <a:lstStyle/>
        <a:p>
          <a:endParaRPr lang="en-US"/>
        </a:p>
      </dgm:t>
    </dgm:pt>
  </dgm:ptLst>
  <dgm:cxnLst>
    <dgm:cxn modelId="{7D0AE157-E848-4609-AA77-07A41370AC03}" type="presOf" srcId="{8ACD02E8-B55C-4BF9-9ED2-3D0F06B2FE4C}" destId="{544108FA-6584-4015-8155-5840DF80832A}" srcOrd="0" destOrd="0" presId="urn:microsoft.com/office/officeart/2005/8/layout/default"/>
    <dgm:cxn modelId="{1311970A-6510-4011-B28C-C9404D1DE4C6}" type="presOf" srcId="{DDF1B8F9-D7B8-4010-BED0-7670966DE1FF}" destId="{D38ED94A-94C3-4C68-BE0D-CEFD145F0AF6}" srcOrd="0" destOrd="0" presId="urn:microsoft.com/office/officeart/2005/8/layout/default"/>
    <dgm:cxn modelId="{9B124CA8-63DB-43EE-B4AB-94CC60DAE515}" srcId="{DDF1B8F9-D7B8-4010-BED0-7670966DE1FF}" destId="{572DE6BE-171F-4BF9-90F1-4BCB0FA9963C}" srcOrd="4" destOrd="0" parTransId="{715632DE-14B2-4122-B32F-CDA98AFB973A}" sibTransId="{5C3B2C63-3383-49AE-8F1B-63097CD7744A}"/>
    <dgm:cxn modelId="{CCA43081-E7F3-4A47-A7A6-A90842D7BC40}" type="presOf" srcId="{572DE6BE-171F-4BF9-90F1-4BCB0FA9963C}" destId="{22FEE6D7-8ABD-4071-A200-54115E88AA82}" srcOrd="0" destOrd="0" presId="urn:microsoft.com/office/officeart/2005/8/layout/default"/>
    <dgm:cxn modelId="{068B19C0-B8E8-43A8-BD17-2BF38D28AE73}" srcId="{DDF1B8F9-D7B8-4010-BED0-7670966DE1FF}" destId="{875B3E37-7C67-4231-9758-1B02D19442FE}" srcOrd="3" destOrd="0" parTransId="{1884AB3B-CBC6-4865-AE92-62253E0E0E0C}" sibTransId="{D258B3B9-472B-45BB-8C29-5889828F6261}"/>
    <dgm:cxn modelId="{B5E70AB5-E904-4DEA-8504-4CA6812C51EE}" type="presOf" srcId="{875B3E37-7C67-4231-9758-1B02D19442FE}" destId="{D13611EA-91D8-4B0B-A1CC-967BDBF0F2DF}" srcOrd="0" destOrd="0" presId="urn:microsoft.com/office/officeart/2005/8/layout/default"/>
    <dgm:cxn modelId="{F3A0D8EE-8FC9-48C3-917D-B17CAD978B15}" type="presOf" srcId="{D7B474B0-7CBA-4D6A-9B14-1DE46D98E724}" destId="{86893A3F-34D4-4712-8160-5CCE538525BC}" srcOrd="0" destOrd="0" presId="urn:microsoft.com/office/officeart/2005/8/layout/default"/>
    <dgm:cxn modelId="{A8A1B1A1-3E25-4B3E-A9D9-8079DD1D3E65}" srcId="{DDF1B8F9-D7B8-4010-BED0-7670966DE1FF}" destId="{D7B474B0-7CBA-4D6A-9B14-1DE46D98E724}" srcOrd="1" destOrd="0" parTransId="{6EDD5DFA-77F3-4DC8-9120-D72E837DA964}" sibTransId="{49D8E862-A8EC-4A49-9869-B8FC9A33441C}"/>
    <dgm:cxn modelId="{362CB225-066C-426E-BF66-47861A622C09}" type="presOf" srcId="{1B344838-F99C-489D-BEBD-DD6174F45268}" destId="{6AA50C04-0879-4F48-810F-B26AA8639357}" srcOrd="0" destOrd="0" presId="urn:microsoft.com/office/officeart/2005/8/layout/default"/>
    <dgm:cxn modelId="{DB6434DB-061F-420C-8E8C-6D529328550E}" srcId="{DDF1B8F9-D7B8-4010-BED0-7670966DE1FF}" destId="{1B344838-F99C-489D-BEBD-DD6174F45268}" srcOrd="0" destOrd="0" parTransId="{11AFFD2B-E0C2-4E22-A066-E227ABCC93EC}" sibTransId="{9097931B-8218-40AF-91EA-457C6F833713}"/>
    <dgm:cxn modelId="{C3755183-2DE0-4F54-AB88-B3AECB9EAB4A}" srcId="{DDF1B8F9-D7B8-4010-BED0-7670966DE1FF}" destId="{8ACD02E8-B55C-4BF9-9ED2-3D0F06B2FE4C}" srcOrd="2" destOrd="0" parTransId="{E81788FE-3C10-4A86-AB9C-CA5C61B2A904}" sibTransId="{4CC7C634-4C71-4FB6-AEB8-AC7A613E1806}"/>
    <dgm:cxn modelId="{66AFB281-A268-4C0B-B860-8F96A4A8701D}" type="presParOf" srcId="{D38ED94A-94C3-4C68-BE0D-CEFD145F0AF6}" destId="{6AA50C04-0879-4F48-810F-B26AA8639357}" srcOrd="0" destOrd="0" presId="urn:microsoft.com/office/officeart/2005/8/layout/default"/>
    <dgm:cxn modelId="{1811EEA7-D454-44B5-A0A3-35C74CE731C6}" type="presParOf" srcId="{D38ED94A-94C3-4C68-BE0D-CEFD145F0AF6}" destId="{A092FB71-EB95-4B87-B144-10E0D32CB2BC}" srcOrd="1" destOrd="0" presId="urn:microsoft.com/office/officeart/2005/8/layout/default"/>
    <dgm:cxn modelId="{8EDDCF96-6EE9-4163-9B16-2716F25E0A56}" type="presParOf" srcId="{D38ED94A-94C3-4C68-BE0D-CEFD145F0AF6}" destId="{86893A3F-34D4-4712-8160-5CCE538525BC}" srcOrd="2" destOrd="0" presId="urn:microsoft.com/office/officeart/2005/8/layout/default"/>
    <dgm:cxn modelId="{C19AFF67-396D-4CCD-BE0E-8130D43EF5C3}" type="presParOf" srcId="{D38ED94A-94C3-4C68-BE0D-CEFD145F0AF6}" destId="{3D94C30D-E6B8-42F0-A9B5-A322B561D67A}" srcOrd="3" destOrd="0" presId="urn:microsoft.com/office/officeart/2005/8/layout/default"/>
    <dgm:cxn modelId="{7E624B53-D6C6-4951-92EC-D9BD8750C43C}" type="presParOf" srcId="{D38ED94A-94C3-4C68-BE0D-CEFD145F0AF6}" destId="{544108FA-6584-4015-8155-5840DF80832A}" srcOrd="4" destOrd="0" presId="urn:microsoft.com/office/officeart/2005/8/layout/default"/>
    <dgm:cxn modelId="{D394B84C-4C53-4989-9180-A50F11B6F05F}" type="presParOf" srcId="{D38ED94A-94C3-4C68-BE0D-CEFD145F0AF6}" destId="{E9EA3325-F2FC-4FA5-9A0D-E39A93C4B18C}" srcOrd="5" destOrd="0" presId="urn:microsoft.com/office/officeart/2005/8/layout/default"/>
    <dgm:cxn modelId="{11492197-4FB4-481F-B82F-64126FE50152}" type="presParOf" srcId="{D38ED94A-94C3-4C68-BE0D-CEFD145F0AF6}" destId="{D13611EA-91D8-4B0B-A1CC-967BDBF0F2DF}" srcOrd="6" destOrd="0" presId="urn:microsoft.com/office/officeart/2005/8/layout/default"/>
    <dgm:cxn modelId="{512BE6A2-B396-406E-91C9-3F602E78FC2B}" type="presParOf" srcId="{D38ED94A-94C3-4C68-BE0D-CEFD145F0AF6}" destId="{257423CB-F0E9-4E78-BA32-957BEE613BE0}" srcOrd="7" destOrd="0" presId="urn:microsoft.com/office/officeart/2005/8/layout/default"/>
    <dgm:cxn modelId="{B6C82218-6D35-4AA2-9F1F-AB6ECFCE1080}" type="presParOf" srcId="{D38ED94A-94C3-4C68-BE0D-CEFD145F0AF6}" destId="{22FEE6D7-8ABD-4071-A200-54115E88AA8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C68889-E863-1B41-94CF-4BBDF3C885D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2014A54F-2730-5B4D-ACFB-D763E304A1D2}">
      <dgm:prSet custT="1"/>
      <dgm:spPr/>
      <dgm:t>
        <a:bodyPr/>
        <a:lstStyle/>
        <a:p>
          <a:r>
            <a:rPr lang="en-US" sz="3600" b="0" i="0"/>
            <a:t>Two main market drivers</a:t>
          </a:r>
          <a:endParaRPr lang="en-IN" sz="3600"/>
        </a:p>
      </dgm:t>
    </dgm:pt>
    <dgm:pt modelId="{9C543B98-3723-4F4D-9B0B-52956F257CB3}" type="parTrans" cxnId="{315EE34E-195F-4945-B4A5-936C79C93BE9}">
      <dgm:prSet/>
      <dgm:spPr/>
      <dgm:t>
        <a:bodyPr/>
        <a:lstStyle/>
        <a:p>
          <a:endParaRPr lang="en-GB" sz="2800"/>
        </a:p>
      </dgm:t>
    </dgm:pt>
    <dgm:pt modelId="{435D7030-AA45-4740-81A0-238066AAFB36}" type="sibTrans" cxnId="{315EE34E-195F-4945-B4A5-936C79C93BE9}">
      <dgm:prSet/>
      <dgm:spPr/>
      <dgm:t>
        <a:bodyPr/>
        <a:lstStyle/>
        <a:p>
          <a:endParaRPr lang="en-GB" sz="2800"/>
        </a:p>
      </dgm:t>
    </dgm:pt>
    <dgm:pt modelId="{593D24EA-6664-494F-AC2C-99F2CDEFB592}" type="pres">
      <dgm:prSet presAssocID="{A4C68889-E863-1B41-94CF-4BBDF3C885D7}" presName="linear" presStyleCnt="0">
        <dgm:presLayoutVars>
          <dgm:animLvl val="lvl"/>
          <dgm:resizeHandles val="exact"/>
        </dgm:presLayoutVars>
      </dgm:prSet>
      <dgm:spPr/>
      <dgm:t>
        <a:bodyPr/>
        <a:lstStyle/>
        <a:p>
          <a:endParaRPr lang="en-US"/>
        </a:p>
      </dgm:t>
    </dgm:pt>
    <dgm:pt modelId="{24CBA98E-6D70-D047-823B-9E92937DC9BF}" type="pres">
      <dgm:prSet presAssocID="{2014A54F-2730-5B4D-ACFB-D763E304A1D2}" presName="parentText" presStyleLbl="node1" presStyleIdx="0" presStyleCnt="1">
        <dgm:presLayoutVars>
          <dgm:chMax val="0"/>
          <dgm:bulletEnabled val="1"/>
        </dgm:presLayoutVars>
      </dgm:prSet>
      <dgm:spPr/>
      <dgm:t>
        <a:bodyPr/>
        <a:lstStyle/>
        <a:p>
          <a:endParaRPr lang="en-US"/>
        </a:p>
      </dgm:t>
    </dgm:pt>
  </dgm:ptLst>
  <dgm:cxnLst>
    <dgm:cxn modelId="{2370E4D9-C4C7-E744-889C-4ACD1AE631FB}" type="presOf" srcId="{A4C68889-E863-1B41-94CF-4BBDF3C885D7}" destId="{593D24EA-6664-494F-AC2C-99F2CDEFB592}" srcOrd="0" destOrd="0" presId="urn:microsoft.com/office/officeart/2005/8/layout/vList2"/>
    <dgm:cxn modelId="{5D0EE2E7-E35E-E14A-9BD7-5DD30C16AB91}" type="presOf" srcId="{2014A54F-2730-5B4D-ACFB-D763E304A1D2}" destId="{24CBA98E-6D70-D047-823B-9E92937DC9BF}" srcOrd="0" destOrd="0" presId="urn:microsoft.com/office/officeart/2005/8/layout/vList2"/>
    <dgm:cxn modelId="{315EE34E-195F-4945-B4A5-936C79C93BE9}" srcId="{A4C68889-E863-1B41-94CF-4BBDF3C885D7}" destId="{2014A54F-2730-5B4D-ACFB-D763E304A1D2}" srcOrd="0" destOrd="0" parTransId="{9C543B98-3723-4F4D-9B0B-52956F257CB3}" sibTransId="{435D7030-AA45-4740-81A0-238066AAFB36}"/>
    <dgm:cxn modelId="{6327AECF-08F6-2B4E-8C11-28883613C086}" type="presParOf" srcId="{593D24EA-6664-494F-AC2C-99F2CDEFB592}" destId="{24CBA98E-6D70-D047-823B-9E92937DC9B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0D545D-700B-1B4F-B130-C4AAE8960D4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F9FDE05-F30C-3341-A21F-E39179234A97}">
      <dgm:prSet/>
      <dgm:spPr/>
      <dgm:t>
        <a:bodyPr/>
        <a:lstStyle/>
        <a:p>
          <a:r>
            <a:rPr lang="en-US" b="1" i="0" dirty="0"/>
            <a:t>Material transport by ferry to reach villages on other side of river</a:t>
          </a:r>
          <a:endParaRPr lang="en-IN" dirty="0"/>
        </a:p>
      </dgm:t>
    </dgm:pt>
    <dgm:pt modelId="{2B0563D1-5681-BD42-A6EC-98B157D4E874}" type="parTrans" cxnId="{220246FF-F654-DB41-B927-E3B248B5388C}">
      <dgm:prSet/>
      <dgm:spPr/>
      <dgm:t>
        <a:bodyPr/>
        <a:lstStyle/>
        <a:p>
          <a:endParaRPr lang="en-GB"/>
        </a:p>
      </dgm:t>
    </dgm:pt>
    <dgm:pt modelId="{592106F5-DC72-1246-AB9B-513B94C0FE11}" type="sibTrans" cxnId="{220246FF-F654-DB41-B927-E3B248B5388C}">
      <dgm:prSet/>
      <dgm:spPr/>
      <dgm:t>
        <a:bodyPr/>
        <a:lstStyle/>
        <a:p>
          <a:endParaRPr lang="en-GB"/>
        </a:p>
      </dgm:t>
    </dgm:pt>
    <dgm:pt modelId="{E2682566-6A58-9B45-B220-4F42D13140D3}">
      <dgm:prSet/>
      <dgm:spPr/>
      <dgm:t>
        <a:bodyPr/>
        <a:lstStyle/>
        <a:p>
          <a:r>
            <a:rPr lang="en-US" b="1" i="0" dirty="0"/>
            <a:t>Multiple trips needed for heavier items such as battery packs &amp; solar panels</a:t>
          </a:r>
          <a:endParaRPr lang="en-IN" dirty="0"/>
        </a:p>
      </dgm:t>
    </dgm:pt>
    <dgm:pt modelId="{F0F8475F-C490-F345-A167-31EBC8F9CD98}" type="parTrans" cxnId="{556C92D6-5D77-5345-B455-347F111DA454}">
      <dgm:prSet/>
      <dgm:spPr/>
      <dgm:t>
        <a:bodyPr/>
        <a:lstStyle/>
        <a:p>
          <a:endParaRPr lang="en-GB"/>
        </a:p>
      </dgm:t>
    </dgm:pt>
    <dgm:pt modelId="{DC385967-1F8B-3140-9B6C-FBC3A0842B94}" type="sibTrans" cxnId="{556C92D6-5D77-5345-B455-347F111DA454}">
      <dgm:prSet/>
      <dgm:spPr/>
      <dgm:t>
        <a:bodyPr/>
        <a:lstStyle/>
        <a:p>
          <a:endParaRPr lang="en-GB"/>
        </a:p>
      </dgm:t>
    </dgm:pt>
    <dgm:pt modelId="{4ADB37DE-3453-E54A-9AE3-0BA5E487C6ED}">
      <dgm:prSet/>
      <dgm:spPr/>
      <dgm:t>
        <a:bodyPr/>
        <a:lstStyle/>
        <a:p>
          <a:r>
            <a:rPr lang="en-US" b="1" i="0" dirty="0"/>
            <a:t>Exercise due care &amp; caution so that the material is not wet during transport</a:t>
          </a:r>
          <a:endParaRPr lang="en-IN" dirty="0"/>
        </a:p>
      </dgm:t>
    </dgm:pt>
    <dgm:pt modelId="{F7ED35E5-5970-964B-B61B-DE51300D47DF}" type="parTrans" cxnId="{799289E7-9A4F-0B44-8D9E-2F96C3037E6E}">
      <dgm:prSet/>
      <dgm:spPr/>
      <dgm:t>
        <a:bodyPr/>
        <a:lstStyle/>
        <a:p>
          <a:endParaRPr lang="en-GB"/>
        </a:p>
      </dgm:t>
    </dgm:pt>
    <dgm:pt modelId="{8C2A1440-91AC-9346-A8E6-14BB54A4B3E0}" type="sibTrans" cxnId="{799289E7-9A4F-0B44-8D9E-2F96C3037E6E}">
      <dgm:prSet/>
      <dgm:spPr/>
      <dgm:t>
        <a:bodyPr/>
        <a:lstStyle/>
        <a:p>
          <a:endParaRPr lang="en-GB"/>
        </a:p>
      </dgm:t>
    </dgm:pt>
    <dgm:pt modelId="{5B1D1E77-FC85-0741-A69C-3E0BFA045597}" type="pres">
      <dgm:prSet presAssocID="{C30D545D-700B-1B4F-B130-C4AAE8960D42}" presName="linear" presStyleCnt="0">
        <dgm:presLayoutVars>
          <dgm:animLvl val="lvl"/>
          <dgm:resizeHandles val="exact"/>
        </dgm:presLayoutVars>
      </dgm:prSet>
      <dgm:spPr/>
      <dgm:t>
        <a:bodyPr/>
        <a:lstStyle/>
        <a:p>
          <a:endParaRPr lang="en-US"/>
        </a:p>
      </dgm:t>
    </dgm:pt>
    <dgm:pt modelId="{B055CF32-33E9-264C-A47A-56475CFDB659}" type="pres">
      <dgm:prSet presAssocID="{6F9FDE05-F30C-3341-A21F-E39179234A97}" presName="parentText" presStyleLbl="node1" presStyleIdx="0" presStyleCnt="3">
        <dgm:presLayoutVars>
          <dgm:chMax val="0"/>
          <dgm:bulletEnabled val="1"/>
        </dgm:presLayoutVars>
      </dgm:prSet>
      <dgm:spPr/>
      <dgm:t>
        <a:bodyPr/>
        <a:lstStyle/>
        <a:p>
          <a:endParaRPr lang="en-US"/>
        </a:p>
      </dgm:t>
    </dgm:pt>
    <dgm:pt modelId="{97ADCC49-9441-C747-B0F0-5C1A8C0057A4}" type="pres">
      <dgm:prSet presAssocID="{592106F5-DC72-1246-AB9B-513B94C0FE11}" presName="spacer" presStyleCnt="0"/>
      <dgm:spPr/>
    </dgm:pt>
    <dgm:pt modelId="{07484B44-8254-CC43-8E00-0CB3F7ED6BBE}" type="pres">
      <dgm:prSet presAssocID="{E2682566-6A58-9B45-B220-4F42D13140D3}" presName="parentText" presStyleLbl="node1" presStyleIdx="1" presStyleCnt="3">
        <dgm:presLayoutVars>
          <dgm:chMax val="0"/>
          <dgm:bulletEnabled val="1"/>
        </dgm:presLayoutVars>
      </dgm:prSet>
      <dgm:spPr/>
      <dgm:t>
        <a:bodyPr/>
        <a:lstStyle/>
        <a:p>
          <a:endParaRPr lang="en-US"/>
        </a:p>
      </dgm:t>
    </dgm:pt>
    <dgm:pt modelId="{721F0E43-383E-6445-AFE6-49DD7003D749}" type="pres">
      <dgm:prSet presAssocID="{DC385967-1F8B-3140-9B6C-FBC3A0842B94}" presName="spacer" presStyleCnt="0"/>
      <dgm:spPr/>
    </dgm:pt>
    <dgm:pt modelId="{189EE346-887A-A343-BF43-4D33042D3C5C}" type="pres">
      <dgm:prSet presAssocID="{4ADB37DE-3453-E54A-9AE3-0BA5E487C6ED}" presName="parentText" presStyleLbl="node1" presStyleIdx="2" presStyleCnt="3">
        <dgm:presLayoutVars>
          <dgm:chMax val="0"/>
          <dgm:bulletEnabled val="1"/>
        </dgm:presLayoutVars>
      </dgm:prSet>
      <dgm:spPr/>
      <dgm:t>
        <a:bodyPr/>
        <a:lstStyle/>
        <a:p>
          <a:endParaRPr lang="en-US"/>
        </a:p>
      </dgm:t>
    </dgm:pt>
  </dgm:ptLst>
  <dgm:cxnLst>
    <dgm:cxn modelId="{556C92D6-5D77-5345-B455-347F111DA454}" srcId="{C30D545D-700B-1B4F-B130-C4AAE8960D42}" destId="{E2682566-6A58-9B45-B220-4F42D13140D3}" srcOrd="1" destOrd="0" parTransId="{F0F8475F-C490-F345-A167-31EBC8F9CD98}" sibTransId="{DC385967-1F8B-3140-9B6C-FBC3A0842B94}"/>
    <dgm:cxn modelId="{E33EC0A4-B79F-3A46-9844-3144CEE84E05}" type="presOf" srcId="{E2682566-6A58-9B45-B220-4F42D13140D3}" destId="{07484B44-8254-CC43-8E00-0CB3F7ED6BBE}" srcOrd="0" destOrd="0" presId="urn:microsoft.com/office/officeart/2005/8/layout/vList2"/>
    <dgm:cxn modelId="{799289E7-9A4F-0B44-8D9E-2F96C3037E6E}" srcId="{C30D545D-700B-1B4F-B130-C4AAE8960D42}" destId="{4ADB37DE-3453-E54A-9AE3-0BA5E487C6ED}" srcOrd="2" destOrd="0" parTransId="{F7ED35E5-5970-964B-B61B-DE51300D47DF}" sibTransId="{8C2A1440-91AC-9346-A8E6-14BB54A4B3E0}"/>
    <dgm:cxn modelId="{35B43B68-7C41-684A-AE6C-EB5E5F2774DC}" type="presOf" srcId="{4ADB37DE-3453-E54A-9AE3-0BA5E487C6ED}" destId="{189EE346-887A-A343-BF43-4D33042D3C5C}" srcOrd="0" destOrd="0" presId="urn:microsoft.com/office/officeart/2005/8/layout/vList2"/>
    <dgm:cxn modelId="{8FD2D2B0-6419-F74E-AACC-7A4C738DFA89}" type="presOf" srcId="{C30D545D-700B-1B4F-B130-C4AAE8960D42}" destId="{5B1D1E77-FC85-0741-A69C-3E0BFA045597}" srcOrd="0" destOrd="0" presId="urn:microsoft.com/office/officeart/2005/8/layout/vList2"/>
    <dgm:cxn modelId="{90108F14-CD30-F746-8F27-ABBC3360224D}" type="presOf" srcId="{6F9FDE05-F30C-3341-A21F-E39179234A97}" destId="{B055CF32-33E9-264C-A47A-56475CFDB659}" srcOrd="0" destOrd="0" presId="urn:microsoft.com/office/officeart/2005/8/layout/vList2"/>
    <dgm:cxn modelId="{220246FF-F654-DB41-B927-E3B248B5388C}" srcId="{C30D545D-700B-1B4F-B130-C4AAE8960D42}" destId="{6F9FDE05-F30C-3341-A21F-E39179234A97}" srcOrd="0" destOrd="0" parTransId="{2B0563D1-5681-BD42-A6EC-98B157D4E874}" sibTransId="{592106F5-DC72-1246-AB9B-513B94C0FE11}"/>
    <dgm:cxn modelId="{DB8A794F-82B6-564C-8590-8EB3C5159909}" type="presParOf" srcId="{5B1D1E77-FC85-0741-A69C-3E0BFA045597}" destId="{B055CF32-33E9-264C-A47A-56475CFDB659}" srcOrd="0" destOrd="0" presId="urn:microsoft.com/office/officeart/2005/8/layout/vList2"/>
    <dgm:cxn modelId="{3377E5B7-F2E8-924C-9FC6-CBA6131ECEA9}" type="presParOf" srcId="{5B1D1E77-FC85-0741-A69C-3E0BFA045597}" destId="{97ADCC49-9441-C747-B0F0-5C1A8C0057A4}" srcOrd="1" destOrd="0" presId="urn:microsoft.com/office/officeart/2005/8/layout/vList2"/>
    <dgm:cxn modelId="{560CCCF8-85AF-534D-9708-6A7E262B3916}" type="presParOf" srcId="{5B1D1E77-FC85-0741-A69C-3E0BFA045597}" destId="{07484B44-8254-CC43-8E00-0CB3F7ED6BBE}" srcOrd="2" destOrd="0" presId="urn:microsoft.com/office/officeart/2005/8/layout/vList2"/>
    <dgm:cxn modelId="{32E4F524-A3ED-6E46-9708-31086B7BC65F}" type="presParOf" srcId="{5B1D1E77-FC85-0741-A69C-3E0BFA045597}" destId="{721F0E43-383E-6445-AFE6-49DD7003D749}" srcOrd="3" destOrd="0" presId="urn:microsoft.com/office/officeart/2005/8/layout/vList2"/>
    <dgm:cxn modelId="{876796A5-4FB5-9045-90FA-9B519E201265}" type="presParOf" srcId="{5B1D1E77-FC85-0741-A69C-3E0BFA045597}" destId="{189EE346-887A-A343-BF43-4D33042D3C5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50C04-0879-4F48-810F-B26AA8639357}">
      <dsp:nvSpPr>
        <dsp:cNvPr id="0" name=""/>
        <dsp:cNvSpPr/>
      </dsp:nvSpPr>
      <dsp:spPr>
        <a:xfrm>
          <a:off x="420613" y="2549"/>
          <a:ext cx="2488135" cy="14928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Members - &gt;374,00</a:t>
          </a:r>
          <a:endParaRPr lang="en-US" sz="2300" kern="1200" dirty="0"/>
        </a:p>
      </dsp:txBody>
      <dsp:txXfrm>
        <a:off x="420613" y="2549"/>
        <a:ext cx="2488135" cy="1492881"/>
      </dsp:txXfrm>
    </dsp:sp>
    <dsp:sp modelId="{86893A3F-34D4-4712-8160-5CCE538525BC}">
      <dsp:nvSpPr>
        <dsp:cNvPr id="0" name=""/>
        <dsp:cNvSpPr/>
      </dsp:nvSpPr>
      <dsp:spPr>
        <a:xfrm>
          <a:off x="3157562" y="2549"/>
          <a:ext cx="2488135" cy="14928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Countries - &gt; 160</a:t>
          </a:r>
          <a:endParaRPr lang="en-US" sz="2300" kern="1200" dirty="0"/>
        </a:p>
      </dsp:txBody>
      <dsp:txXfrm>
        <a:off x="3157562" y="2549"/>
        <a:ext cx="2488135" cy="1492881"/>
      </dsp:txXfrm>
    </dsp:sp>
    <dsp:sp modelId="{544108FA-6584-4015-8155-5840DF80832A}">
      <dsp:nvSpPr>
        <dsp:cNvPr id="0" name=""/>
        <dsp:cNvSpPr/>
      </dsp:nvSpPr>
      <dsp:spPr>
        <a:xfrm>
          <a:off x="420613" y="1744244"/>
          <a:ext cx="2488135" cy="14928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Conferences – 1200 + a year</a:t>
          </a:r>
          <a:endParaRPr lang="en-US" sz="2300" kern="1200" dirty="0"/>
        </a:p>
      </dsp:txBody>
      <dsp:txXfrm>
        <a:off x="420613" y="1744244"/>
        <a:ext cx="2488135" cy="1492881"/>
      </dsp:txXfrm>
    </dsp:sp>
    <dsp:sp modelId="{D13611EA-91D8-4B0B-A1CC-967BDBF0F2DF}">
      <dsp:nvSpPr>
        <dsp:cNvPr id="0" name=""/>
        <dsp:cNvSpPr/>
      </dsp:nvSpPr>
      <dsp:spPr>
        <a:xfrm>
          <a:off x="3157562" y="1744244"/>
          <a:ext cx="2488135" cy="14928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30% of the world’s electro-technical publications</a:t>
          </a:r>
          <a:endParaRPr lang="en-US" sz="2300" kern="1200" dirty="0"/>
        </a:p>
      </dsp:txBody>
      <dsp:txXfrm>
        <a:off x="3157562" y="1744244"/>
        <a:ext cx="2488135" cy="1492881"/>
      </dsp:txXfrm>
    </dsp:sp>
    <dsp:sp modelId="{22FEE6D7-8ABD-4071-A200-54115E88AA82}">
      <dsp:nvSpPr>
        <dsp:cNvPr id="0" name=""/>
        <dsp:cNvSpPr/>
      </dsp:nvSpPr>
      <dsp:spPr>
        <a:xfrm>
          <a:off x="1789088" y="3485939"/>
          <a:ext cx="2488135" cy="14928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1,300 Active Standards – 500 additional projects</a:t>
          </a:r>
          <a:endParaRPr lang="en-US" sz="2300" kern="1200" dirty="0"/>
        </a:p>
      </dsp:txBody>
      <dsp:txXfrm>
        <a:off x="1789088" y="3485939"/>
        <a:ext cx="2488135" cy="1492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BA98E-6D70-D047-823B-9E92937DC9BF}">
      <dsp:nvSpPr>
        <dsp:cNvPr id="0" name=""/>
        <dsp:cNvSpPr/>
      </dsp:nvSpPr>
      <dsp:spPr>
        <a:xfrm>
          <a:off x="0" y="272"/>
          <a:ext cx="6609070" cy="6457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0" i="0" kern="1200"/>
            <a:t>Two main market drivers</a:t>
          </a:r>
          <a:endParaRPr lang="en-IN" sz="3600" kern="1200"/>
        </a:p>
      </dsp:txBody>
      <dsp:txXfrm>
        <a:off x="31525" y="31797"/>
        <a:ext cx="6546020" cy="582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5CF32-33E9-264C-A47A-56475CFDB659}">
      <dsp:nvSpPr>
        <dsp:cNvPr id="0" name=""/>
        <dsp:cNvSpPr/>
      </dsp:nvSpPr>
      <dsp:spPr>
        <a:xfrm>
          <a:off x="0" y="447136"/>
          <a:ext cx="4774058" cy="7335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i="0" kern="1200" dirty="0"/>
            <a:t>Material transport by ferry to reach villages on other side of river</a:t>
          </a:r>
          <a:endParaRPr lang="en-IN" sz="1900" kern="1200" dirty="0"/>
        </a:p>
      </dsp:txBody>
      <dsp:txXfrm>
        <a:off x="35811" y="482947"/>
        <a:ext cx="4702436" cy="661968"/>
      </dsp:txXfrm>
    </dsp:sp>
    <dsp:sp modelId="{07484B44-8254-CC43-8E00-0CB3F7ED6BBE}">
      <dsp:nvSpPr>
        <dsp:cNvPr id="0" name=""/>
        <dsp:cNvSpPr/>
      </dsp:nvSpPr>
      <dsp:spPr>
        <a:xfrm>
          <a:off x="0" y="1235446"/>
          <a:ext cx="4774058" cy="7335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i="0" kern="1200" dirty="0"/>
            <a:t>Multiple trips needed for heavier items such as battery packs &amp; solar panels</a:t>
          </a:r>
          <a:endParaRPr lang="en-IN" sz="1900" kern="1200" dirty="0"/>
        </a:p>
      </dsp:txBody>
      <dsp:txXfrm>
        <a:off x="35811" y="1271257"/>
        <a:ext cx="4702436" cy="661968"/>
      </dsp:txXfrm>
    </dsp:sp>
    <dsp:sp modelId="{189EE346-887A-A343-BF43-4D33042D3C5C}">
      <dsp:nvSpPr>
        <dsp:cNvPr id="0" name=""/>
        <dsp:cNvSpPr/>
      </dsp:nvSpPr>
      <dsp:spPr>
        <a:xfrm>
          <a:off x="0" y="2023757"/>
          <a:ext cx="4774058" cy="7335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i="0" kern="1200" dirty="0"/>
            <a:t>Exercise due care &amp; caution so that the material is not wet during transport</a:t>
          </a:r>
          <a:endParaRPr lang="en-IN" sz="1900" kern="1200" dirty="0"/>
        </a:p>
      </dsp:txBody>
      <dsp:txXfrm>
        <a:off x="35811" y="2059568"/>
        <a:ext cx="4702436" cy="6619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19638-BB6B-4B49-A4E8-4E62CC91B488}"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10DD7-B520-4586-AFD1-0E69D531B2AA}" type="slidenum">
              <a:rPr lang="en-US" smtClean="0"/>
              <a:t>‹#›</a:t>
            </a:fld>
            <a:endParaRPr lang="en-US"/>
          </a:p>
        </p:txBody>
      </p:sp>
    </p:spTree>
    <p:extLst>
      <p:ext uri="{BB962C8B-B14F-4D97-AF65-F5344CB8AC3E}">
        <p14:creationId xmlns:p14="http://schemas.microsoft.com/office/powerpoint/2010/main" val="260622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5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36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5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62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6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23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1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57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767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067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2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52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634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381000" y="685800"/>
            <a:ext cx="6096000" cy="3429000"/>
          </a:xfrm>
          <a:ln>
            <a:solidFill>
              <a:srgbClr val="000000"/>
            </a:solidFill>
          </a:ln>
        </p:spPr>
      </p:sp>
      <p:sp>
        <p:nvSpPr>
          <p:cNvPr id="16387" name="Notes Placeholder 2"/>
          <p:cNvSpPr>
            <a:spLocks noGrp="1"/>
          </p:cNvSpPr>
          <p:nvPr>
            <p:ph type="body" idx="1"/>
          </p:nvPr>
        </p:nvSpPr>
        <p:spPr>
          <a:noFill/>
          <a:ln/>
        </p:spPr>
        <p:txBody>
          <a:bodyPr anchor="t"/>
          <a:lstStyle/>
          <a:p>
            <a:pPr eaLnBrk="1" hangingPunct="1">
              <a:spcBef>
                <a:spcPct val="0"/>
              </a:spcBef>
            </a:pPr>
            <a:endParaRPr kumimoji="0" lang="en-US" altLang="zh-CN" dirty="0"/>
          </a:p>
        </p:txBody>
      </p:sp>
      <p:sp>
        <p:nvSpPr>
          <p:cNvPr id="16388" name="Slide Number Placeholder 3"/>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457200" rtl="0" eaLnBrk="1" fontAlgn="base" latinLnBrk="0" hangingPunct="1">
              <a:lnSpc>
                <a:spcPct val="100000"/>
              </a:lnSpc>
              <a:spcBef>
                <a:spcPct val="0"/>
              </a:spcBef>
              <a:spcAft>
                <a:spcPct val="0"/>
              </a:spcAft>
              <a:buClrTx/>
              <a:buSzTx/>
              <a:buFontTx/>
              <a:buNone/>
              <a:tabLst/>
              <a:defRPr/>
            </a:pPr>
            <a:fld id="{D5E810A0-1595-4BE9-828B-F4CA7E0F0F6B}" type="slidenum">
              <a:rPr kumimoji="0" lang="en-US" altLang="zh-CN" sz="1200" b="0" i="0" u="none" strike="noStrike" kern="1200" cap="none" spc="0" normalizeH="0" baseline="0" noProof="0">
                <a:ln>
                  <a:noFill/>
                </a:ln>
                <a:solidFill>
                  <a:srgbClr val="000000"/>
                </a:solidFill>
                <a:effectLst/>
                <a:uLnTx/>
                <a:uFillTx/>
                <a:latin typeface="Calibri" charset="0"/>
                <a:ea typeface="MS PGothic" pitchFamily="34" charset="-128"/>
                <a:cs typeface="+mn-cs"/>
                <a:sym typeface="Helvetica Light"/>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Calibri" charset="0"/>
              <a:ea typeface="MS PGothic" pitchFamily="34" charset="-128"/>
              <a:cs typeface="+mn-cs"/>
              <a:sym typeface="Helvetica Light"/>
            </a:endParaRPr>
          </a:p>
        </p:txBody>
      </p:sp>
    </p:spTree>
    <p:extLst>
      <p:ext uri="{BB962C8B-B14F-4D97-AF65-F5344CB8AC3E}">
        <p14:creationId xmlns:p14="http://schemas.microsoft.com/office/powerpoint/2010/main" val="3026519805"/>
      </p:ext>
    </p:extLst>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lIns="91321" tIns="45661" rIns="91321" bIns="45661"/>
          <a:lstStyle/>
          <a:p>
            <a:pPr marL="0" marR="0" lvl="0" indent="0" algn="ctr" defTabSz="825500" eaLnBrk="1" fontAlgn="auto" latinLnBrk="0" hangingPunct="1">
              <a:lnSpc>
                <a:spcPct val="100000"/>
              </a:lnSpc>
              <a:spcBef>
                <a:spcPts val="0"/>
              </a:spcBef>
              <a:spcAft>
                <a:spcPts val="0"/>
              </a:spcAft>
              <a:buClrTx/>
              <a:buSzTx/>
              <a:buFontTx/>
              <a:buNone/>
              <a:tabLst/>
              <a:defRPr/>
            </a:pPr>
            <a:fld id="{B9364ECF-A2CF-4878-9D2E-06833C6E370E}" type="slidenum">
              <a:rPr kumimoji="0" lang="en-US" sz="5000" b="0" i="0" u="none" strike="noStrike" kern="0" cap="none" spc="0" normalizeH="0" baseline="0" noProof="0" smtClean="0">
                <a:ln>
                  <a:noFill/>
                </a:ln>
                <a:solidFill>
                  <a:sysClr val="windowText" lastClr="000000"/>
                </a:solidFill>
                <a:effectLst/>
                <a:uLnTx/>
                <a:uFillTx/>
                <a:latin typeface="Helvetica Light"/>
                <a:sym typeface="Helvetica Light"/>
              </a:rPr>
              <a:pPr marL="0" marR="0" lvl="0" indent="0" algn="ctr" defTabSz="825500" eaLnBrk="1" fontAlgn="auto" latinLnBrk="0" hangingPunct="1">
                <a:lnSpc>
                  <a:spcPct val="100000"/>
                </a:lnSpc>
                <a:spcBef>
                  <a:spcPts val="0"/>
                </a:spcBef>
                <a:spcAft>
                  <a:spcPts val="0"/>
                </a:spcAft>
                <a:buClrTx/>
                <a:buSzTx/>
                <a:buFontTx/>
                <a:buNone/>
                <a:tabLst/>
                <a:defRPr/>
              </a:pPr>
              <a:t>24</a:t>
            </a:fld>
            <a:endParaRPr kumimoji="0" lang="en-US" sz="5000" b="0" i="0" u="none" strike="noStrike" kern="0" cap="none" spc="0" normalizeH="0" baseline="0" noProof="0">
              <a:ln>
                <a:noFill/>
              </a:ln>
              <a:solidFill>
                <a:sysClr val="windowText" lastClr="000000"/>
              </a:solidFill>
              <a:effectLst/>
              <a:uLnTx/>
              <a:uFillTx/>
              <a:latin typeface="Helvetica Light"/>
              <a:sym typeface="Helvetica Light"/>
            </a:endParaRPr>
          </a:p>
        </p:txBody>
      </p:sp>
    </p:spTree>
    <p:extLst>
      <p:ext uri="{BB962C8B-B14F-4D97-AF65-F5344CB8AC3E}">
        <p14:creationId xmlns:p14="http://schemas.microsoft.com/office/powerpoint/2010/main" val="405663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lIns="91321" tIns="45661" rIns="91321" bIns="45661"/>
          <a:lstStyle/>
          <a:p>
            <a:pPr marL="0" marR="0" lvl="0" indent="0" algn="ctr" defTabSz="825500" eaLnBrk="1" fontAlgn="auto" latinLnBrk="0" hangingPunct="1">
              <a:lnSpc>
                <a:spcPct val="100000"/>
              </a:lnSpc>
              <a:spcBef>
                <a:spcPts val="0"/>
              </a:spcBef>
              <a:spcAft>
                <a:spcPts val="0"/>
              </a:spcAft>
              <a:buClrTx/>
              <a:buSzTx/>
              <a:buFontTx/>
              <a:buNone/>
              <a:tabLst/>
              <a:defRPr/>
            </a:pPr>
            <a:fld id="{B9364ECF-A2CF-4878-9D2E-06833C6E370E}" type="slidenum">
              <a:rPr kumimoji="0" lang="en-US" sz="5000" b="0" i="0" u="none" strike="noStrike" kern="0" cap="none" spc="0" normalizeH="0" baseline="0" noProof="0" smtClean="0">
                <a:ln>
                  <a:noFill/>
                </a:ln>
                <a:solidFill>
                  <a:sysClr val="windowText" lastClr="000000"/>
                </a:solidFill>
                <a:effectLst/>
                <a:uLnTx/>
                <a:uFillTx/>
                <a:latin typeface="Helvetica Light"/>
                <a:sym typeface="Helvetica Light"/>
              </a:rPr>
              <a:pPr marL="0" marR="0" lvl="0" indent="0" algn="ctr" defTabSz="825500" eaLnBrk="1" fontAlgn="auto" latinLnBrk="0" hangingPunct="1">
                <a:lnSpc>
                  <a:spcPct val="100000"/>
                </a:lnSpc>
                <a:spcBef>
                  <a:spcPts val="0"/>
                </a:spcBef>
                <a:spcAft>
                  <a:spcPts val="0"/>
                </a:spcAft>
                <a:buClrTx/>
                <a:buSzTx/>
                <a:buFontTx/>
                <a:buNone/>
                <a:tabLst/>
                <a:defRPr/>
              </a:pPr>
              <a:t>25</a:t>
            </a:fld>
            <a:endParaRPr kumimoji="0" lang="en-US" sz="5000" b="0" i="0" u="none" strike="noStrike" kern="0" cap="none" spc="0" normalizeH="0" baseline="0" noProof="0">
              <a:ln>
                <a:noFill/>
              </a:ln>
              <a:solidFill>
                <a:sysClr val="windowText" lastClr="000000"/>
              </a:solidFill>
              <a:effectLst/>
              <a:uLnTx/>
              <a:uFillTx/>
              <a:latin typeface="Helvetica Light"/>
              <a:sym typeface="Helvetica Light"/>
            </a:endParaRPr>
          </a:p>
        </p:txBody>
      </p:sp>
    </p:spTree>
    <p:extLst>
      <p:ext uri="{BB962C8B-B14F-4D97-AF65-F5344CB8AC3E}">
        <p14:creationId xmlns:p14="http://schemas.microsoft.com/office/powerpoint/2010/main" val="2252076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lIns="91321" tIns="45661" rIns="91321" bIns="45661"/>
          <a:lstStyle/>
          <a:p>
            <a:pPr marL="0" marR="0" lvl="0" indent="0" algn="ctr" defTabSz="825500" eaLnBrk="1" fontAlgn="auto" latinLnBrk="0" hangingPunct="1">
              <a:lnSpc>
                <a:spcPct val="100000"/>
              </a:lnSpc>
              <a:spcBef>
                <a:spcPts val="0"/>
              </a:spcBef>
              <a:spcAft>
                <a:spcPts val="0"/>
              </a:spcAft>
              <a:buClrTx/>
              <a:buSzTx/>
              <a:buFontTx/>
              <a:buNone/>
              <a:tabLst/>
              <a:defRPr/>
            </a:pPr>
            <a:fld id="{B9364ECF-A2CF-4878-9D2E-06833C6E370E}" type="slidenum">
              <a:rPr kumimoji="0" lang="en-US" sz="5000" b="0" i="0" u="none" strike="noStrike" kern="0" cap="none" spc="0" normalizeH="0" baseline="0" noProof="0" smtClean="0">
                <a:ln>
                  <a:noFill/>
                </a:ln>
                <a:solidFill>
                  <a:sysClr val="windowText" lastClr="000000"/>
                </a:solidFill>
                <a:effectLst/>
                <a:uLnTx/>
                <a:uFillTx/>
                <a:latin typeface="Helvetica Light"/>
                <a:sym typeface="Helvetica Light"/>
              </a:rPr>
              <a:pPr marL="0" marR="0" lvl="0" indent="0" algn="ctr" defTabSz="825500" eaLnBrk="1" fontAlgn="auto" latinLnBrk="0" hangingPunct="1">
                <a:lnSpc>
                  <a:spcPct val="100000"/>
                </a:lnSpc>
                <a:spcBef>
                  <a:spcPts val="0"/>
                </a:spcBef>
                <a:spcAft>
                  <a:spcPts val="0"/>
                </a:spcAft>
                <a:buClrTx/>
                <a:buSzTx/>
                <a:buFontTx/>
                <a:buNone/>
                <a:tabLst/>
                <a:defRPr/>
              </a:pPr>
              <a:t>26</a:t>
            </a:fld>
            <a:endParaRPr kumimoji="0" lang="en-US" sz="5000" b="0" i="0" u="none" strike="noStrike" kern="0" cap="none" spc="0" normalizeH="0" baseline="0" noProof="0">
              <a:ln>
                <a:noFill/>
              </a:ln>
              <a:solidFill>
                <a:sysClr val="windowText" lastClr="000000"/>
              </a:solidFill>
              <a:effectLst/>
              <a:uLnTx/>
              <a:uFillTx/>
              <a:latin typeface="Helvetica Light"/>
              <a:sym typeface="Helvetica Light"/>
            </a:endParaRPr>
          </a:p>
        </p:txBody>
      </p:sp>
    </p:spTree>
    <p:extLst>
      <p:ext uri="{BB962C8B-B14F-4D97-AF65-F5344CB8AC3E}">
        <p14:creationId xmlns:p14="http://schemas.microsoft.com/office/powerpoint/2010/main" val="3763757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lIns="91321" tIns="45661" rIns="91321" bIns="45661"/>
          <a:lstStyle/>
          <a:p>
            <a:pPr marL="0" marR="0" lvl="0" indent="0" algn="ctr" defTabSz="825500" eaLnBrk="1" fontAlgn="auto" latinLnBrk="0" hangingPunct="1">
              <a:lnSpc>
                <a:spcPct val="100000"/>
              </a:lnSpc>
              <a:spcBef>
                <a:spcPts val="0"/>
              </a:spcBef>
              <a:spcAft>
                <a:spcPts val="0"/>
              </a:spcAft>
              <a:buClrTx/>
              <a:buSzTx/>
              <a:buFontTx/>
              <a:buNone/>
              <a:tabLst/>
              <a:defRPr/>
            </a:pPr>
            <a:fld id="{B9364ECF-A2CF-4878-9D2E-06833C6E370E}" type="slidenum">
              <a:rPr kumimoji="0" lang="en-US" sz="5000" b="0" i="0" u="none" strike="noStrike" kern="0" cap="none" spc="0" normalizeH="0" baseline="0" noProof="0" smtClean="0">
                <a:ln>
                  <a:noFill/>
                </a:ln>
                <a:solidFill>
                  <a:sysClr val="windowText" lastClr="000000"/>
                </a:solidFill>
                <a:effectLst/>
                <a:uLnTx/>
                <a:uFillTx/>
                <a:latin typeface="Helvetica Light"/>
                <a:sym typeface="Helvetica Light"/>
              </a:rPr>
              <a:pPr marL="0" marR="0" lvl="0" indent="0" algn="ctr" defTabSz="825500" eaLnBrk="1" fontAlgn="auto" latinLnBrk="0" hangingPunct="1">
                <a:lnSpc>
                  <a:spcPct val="100000"/>
                </a:lnSpc>
                <a:spcBef>
                  <a:spcPts val="0"/>
                </a:spcBef>
                <a:spcAft>
                  <a:spcPts val="0"/>
                </a:spcAft>
                <a:buClrTx/>
                <a:buSzTx/>
                <a:buFontTx/>
                <a:buNone/>
                <a:tabLst/>
                <a:defRPr/>
              </a:pPr>
              <a:t>27</a:t>
            </a:fld>
            <a:endParaRPr kumimoji="0" lang="en-US" sz="5000" b="0" i="0" u="none" strike="noStrike" kern="0" cap="none" spc="0" normalizeH="0" baseline="0" noProof="0">
              <a:ln>
                <a:noFill/>
              </a:ln>
              <a:solidFill>
                <a:sysClr val="windowText" lastClr="000000"/>
              </a:solidFill>
              <a:effectLst/>
              <a:uLnTx/>
              <a:uFillTx/>
              <a:latin typeface="Helvetica Light"/>
              <a:sym typeface="Helvetica Light"/>
            </a:endParaRPr>
          </a:p>
        </p:txBody>
      </p:sp>
    </p:spTree>
    <p:extLst>
      <p:ext uri="{BB962C8B-B14F-4D97-AF65-F5344CB8AC3E}">
        <p14:creationId xmlns:p14="http://schemas.microsoft.com/office/powerpoint/2010/main" val="3416259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lIns="91321" tIns="45661" rIns="91321" bIns="45661"/>
          <a:lstStyle/>
          <a:p>
            <a:pPr marL="0" marR="0" lvl="0" indent="0" algn="ctr" defTabSz="825500" eaLnBrk="1" fontAlgn="auto" latinLnBrk="0" hangingPunct="1">
              <a:lnSpc>
                <a:spcPct val="100000"/>
              </a:lnSpc>
              <a:spcBef>
                <a:spcPts val="0"/>
              </a:spcBef>
              <a:spcAft>
                <a:spcPts val="0"/>
              </a:spcAft>
              <a:buClrTx/>
              <a:buSzTx/>
              <a:buFontTx/>
              <a:buNone/>
              <a:tabLst/>
              <a:defRPr/>
            </a:pPr>
            <a:fld id="{B9364ECF-A2CF-4878-9D2E-06833C6E370E}" type="slidenum">
              <a:rPr kumimoji="0" lang="en-US" sz="5000" b="0" i="0" u="none" strike="noStrike" kern="0" cap="none" spc="0" normalizeH="0" baseline="0" noProof="0" smtClean="0">
                <a:ln>
                  <a:noFill/>
                </a:ln>
                <a:solidFill>
                  <a:sysClr val="windowText" lastClr="000000"/>
                </a:solidFill>
                <a:effectLst/>
                <a:uLnTx/>
                <a:uFillTx/>
                <a:latin typeface="Helvetica Light"/>
                <a:sym typeface="Helvetica Light"/>
              </a:rPr>
              <a:pPr marL="0" marR="0" lvl="0" indent="0" algn="ctr" defTabSz="825500" eaLnBrk="1" fontAlgn="auto" latinLnBrk="0" hangingPunct="1">
                <a:lnSpc>
                  <a:spcPct val="100000"/>
                </a:lnSpc>
                <a:spcBef>
                  <a:spcPts val="0"/>
                </a:spcBef>
                <a:spcAft>
                  <a:spcPts val="0"/>
                </a:spcAft>
                <a:buClrTx/>
                <a:buSzTx/>
                <a:buFontTx/>
                <a:buNone/>
                <a:tabLst/>
                <a:defRPr/>
              </a:pPr>
              <a:t>28</a:t>
            </a:fld>
            <a:endParaRPr kumimoji="0" lang="en-US" sz="5000" b="0" i="0" u="none" strike="noStrike" kern="0" cap="none" spc="0" normalizeH="0" baseline="0" noProof="0">
              <a:ln>
                <a:noFill/>
              </a:ln>
              <a:solidFill>
                <a:sysClr val="windowText" lastClr="000000"/>
              </a:solidFill>
              <a:effectLst/>
              <a:uLnTx/>
              <a:uFillTx/>
              <a:latin typeface="Helvetica Light"/>
              <a:sym typeface="Helvetica Light"/>
            </a:endParaRPr>
          </a:p>
        </p:txBody>
      </p:sp>
    </p:spTree>
    <p:extLst>
      <p:ext uri="{BB962C8B-B14F-4D97-AF65-F5344CB8AC3E}">
        <p14:creationId xmlns:p14="http://schemas.microsoft.com/office/powerpoint/2010/main" val="299057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50443" y="9430091"/>
            <a:ext cx="2945659" cy="496411"/>
          </a:xfrm>
          <a:prstGeom prst="rect">
            <a:avLst/>
          </a:prstGeom>
        </p:spPr>
        <p:txBody>
          <a:bodyPr lIns="91321" tIns="45661" rIns="91321" bIns="45661"/>
          <a:lstStyle/>
          <a:p>
            <a:pPr marL="0" marR="0" lvl="0" indent="0" algn="ctr" defTabSz="825500" eaLnBrk="1" fontAlgn="auto" latinLnBrk="0" hangingPunct="1">
              <a:lnSpc>
                <a:spcPct val="100000"/>
              </a:lnSpc>
              <a:spcBef>
                <a:spcPts val="0"/>
              </a:spcBef>
              <a:spcAft>
                <a:spcPts val="0"/>
              </a:spcAft>
              <a:buClrTx/>
              <a:buSzTx/>
              <a:buFontTx/>
              <a:buNone/>
              <a:tabLst/>
              <a:defRPr/>
            </a:pPr>
            <a:fld id="{B9364ECF-A2CF-4878-9D2E-06833C6E370E}" type="slidenum">
              <a:rPr kumimoji="0" lang="en-US" sz="5000" b="0" i="0" u="none" strike="noStrike" kern="0" cap="none" spc="0" normalizeH="0" baseline="0" noProof="0" smtClean="0">
                <a:ln>
                  <a:noFill/>
                </a:ln>
                <a:solidFill>
                  <a:sysClr val="windowText" lastClr="000000"/>
                </a:solidFill>
                <a:effectLst/>
                <a:uLnTx/>
                <a:uFillTx/>
                <a:latin typeface="Helvetica Light"/>
                <a:sym typeface="Helvetica Light"/>
              </a:rPr>
              <a:pPr marL="0" marR="0" lvl="0" indent="0" algn="ctr" defTabSz="825500" eaLnBrk="1" fontAlgn="auto" latinLnBrk="0" hangingPunct="1">
                <a:lnSpc>
                  <a:spcPct val="100000"/>
                </a:lnSpc>
                <a:spcBef>
                  <a:spcPts val="0"/>
                </a:spcBef>
                <a:spcAft>
                  <a:spcPts val="0"/>
                </a:spcAft>
                <a:buClrTx/>
                <a:buSzTx/>
                <a:buFontTx/>
                <a:buNone/>
                <a:tabLst/>
                <a:defRPr/>
              </a:pPr>
              <a:t>29</a:t>
            </a:fld>
            <a:endParaRPr kumimoji="0" lang="en-US" sz="5000" b="0" i="0" u="none" strike="noStrike" kern="0" cap="none" spc="0" normalizeH="0" baseline="0" noProof="0">
              <a:ln>
                <a:noFill/>
              </a:ln>
              <a:solidFill>
                <a:sysClr val="windowText" lastClr="000000"/>
              </a:solidFill>
              <a:effectLst/>
              <a:uLnTx/>
              <a:uFillTx/>
              <a:latin typeface="Helvetica Light"/>
              <a:sym typeface="Helvetica Light"/>
            </a:endParaRPr>
          </a:p>
        </p:txBody>
      </p:sp>
    </p:spTree>
    <p:extLst>
      <p:ext uri="{BB962C8B-B14F-4D97-AF65-F5344CB8AC3E}">
        <p14:creationId xmlns:p14="http://schemas.microsoft.com/office/powerpoint/2010/main" val="374177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1663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DCE0A0B-2864-9049-9182-D6C54195934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712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178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 – Mr. Venkat Rajaraman</a:t>
            </a:r>
            <a:endParaRPr/>
          </a:p>
        </p:txBody>
      </p:sp>
      <p:sp>
        <p:nvSpPr>
          <p:cNvPr id="118" name="Google Shape;1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86858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 – Mr. Venkat Rajaraman</a:t>
            </a:r>
            <a:endParaRPr/>
          </a:p>
        </p:txBody>
      </p:sp>
      <p:sp>
        <p:nvSpPr>
          <p:cNvPr id="118" name="Google Shape;1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861692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 – Mr. Venkat Rajaraman</a:t>
            </a:r>
            <a:endParaRPr/>
          </a:p>
        </p:txBody>
      </p:sp>
      <p:sp>
        <p:nvSpPr>
          <p:cNvPr id="118" name="Google Shape;1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838484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 – Mr. Venkat Rajaraman</a:t>
            </a:r>
            <a:endParaRPr/>
          </a:p>
        </p:txBody>
      </p:sp>
      <p:sp>
        <p:nvSpPr>
          <p:cNvPr id="118" name="Google Shape;1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09045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 – Mr. Venkat Rajaraman</a:t>
            </a:r>
            <a:endParaRPr/>
          </a:p>
        </p:txBody>
      </p:sp>
      <p:sp>
        <p:nvSpPr>
          <p:cNvPr id="118" name="Google Shape;1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331540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 – Mr. Venkat Rajaraman</a:t>
            </a:r>
            <a:endParaRPr/>
          </a:p>
        </p:txBody>
      </p:sp>
      <p:sp>
        <p:nvSpPr>
          <p:cNvPr id="118" name="Google Shape;1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154861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 – Mr. Venkat Rajaraman</a:t>
            </a:r>
            <a:endParaRPr/>
          </a:p>
        </p:txBody>
      </p:sp>
      <p:sp>
        <p:nvSpPr>
          <p:cNvPr id="118" name="Google Shape;1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333351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motor-able roads</a:t>
            </a:r>
          </a:p>
          <a:p>
            <a:r>
              <a:rPr lang="en-US" dirty="0"/>
              <a:t>Material transport must be done by smaller cargo vehicles &amp; require multiple trips</a:t>
            </a:r>
          </a:p>
          <a:p>
            <a:r>
              <a:rPr lang="en-US" dirty="0"/>
              <a:t>Vehicles get stuck on bad roads and during rains</a:t>
            </a:r>
            <a:endParaRPr lang="en-IN"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4260156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94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28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67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432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57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31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674D7-48A0-450B-9D1A-850F514627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05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3.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E493122-44DC-44CA-8C15-1FAA5697F3AB}"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29930769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93122-44DC-44CA-8C15-1FAA5697F3AB}"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31736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93122-44DC-44CA-8C15-1FAA5697F3AB}"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92416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5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399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87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597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80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91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362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6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493122-44DC-44CA-8C15-1FAA5697F3AB}"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2195956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848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65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657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896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205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996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41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296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002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94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DE493122-44DC-44CA-8C15-1FAA5697F3AB}"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17386326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16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8989-47AB-47BD-AEB4-7CF1EDE303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9B6F12-4610-4C86-A225-18A1B97DC14B}"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October 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E0C67D0-7157-47E7-BDE7-2E01B1C59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A9725C7A-DF6B-4EB7-ABA0-9C0D7A5B6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351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DAEA5B5-870B-4BF8-8D55-1D1C22AC730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4543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754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a:prstGeom prst="rect">
            <a:avLst/>
          </a:prstGeo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609600" y="6356351"/>
            <a:ext cx="2844800" cy="365125"/>
          </a:xfrm>
          <a:prstGeom prst="rect">
            <a:avLst/>
          </a:prstGeom>
        </p:spPr>
        <p:txBody>
          <a:bodyPr/>
          <a:lstStyle/>
          <a:p>
            <a:pPr algn="ctr" defTabSz="412750"/>
            <a:endParaRPr kumimoji="1" lang="ja-JP" altLang="en-US" sz="2500" kern="0">
              <a:solidFill>
                <a:sysClr val="windowText" lastClr="000000"/>
              </a:solidFill>
              <a:sym typeface="Helvetica Light"/>
            </a:endParaRPr>
          </a:p>
        </p:txBody>
      </p:sp>
      <p:sp>
        <p:nvSpPr>
          <p:cNvPr id="5" name="フッター プレースホルダ 4"/>
          <p:cNvSpPr>
            <a:spLocks noGrp="1"/>
          </p:cNvSpPr>
          <p:nvPr>
            <p:ph type="ftr" sz="quarter" idx="11"/>
          </p:nvPr>
        </p:nvSpPr>
        <p:spPr>
          <a:xfrm>
            <a:off x="4165600" y="6356351"/>
            <a:ext cx="3860800" cy="365125"/>
          </a:xfrm>
          <a:prstGeom prst="rect">
            <a:avLst/>
          </a:prstGeom>
        </p:spPr>
        <p:txBody>
          <a:bodyPr/>
          <a:lstStyle/>
          <a:p>
            <a:pPr algn="ctr" defTabSz="412750"/>
            <a:endParaRPr kumimoji="1" lang="ja-JP" altLang="en-US" sz="2500" kern="0">
              <a:solidFill>
                <a:sysClr val="windowText" lastClr="000000"/>
              </a:solidFill>
              <a:sym typeface="Helvetica Light"/>
            </a:endParaRPr>
          </a:p>
        </p:txBody>
      </p:sp>
      <p:sp>
        <p:nvSpPr>
          <p:cNvPr id="6" name="スライド番号プレースホルダ 5"/>
          <p:cNvSpPr>
            <a:spLocks noGrp="1"/>
          </p:cNvSpPr>
          <p:nvPr>
            <p:ph type="sldNum" sz="quarter" idx="12"/>
          </p:nvPr>
        </p:nvSpPr>
        <p:spPr>
          <a:xfrm>
            <a:off x="11125200" y="6492875"/>
            <a:ext cx="1066800" cy="365125"/>
          </a:xfrm>
          <a:prstGeom prst="rect">
            <a:avLst/>
          </a:prstGeom>
        </p:spPr>
        <p:txBody>
          <a:bodyPr/>
          <a:lstStyle/>
          <a:p>
            <a:pPr algn="ctr" defTabSz="412750"/>
            <a:fld id="{0018A36F-30E6-494E-B66E-33F34B8A85DD}" type="slidenum">
              <a:rPr kumimoji="1" lang="ja-JP" altLang="en-US" sz="2500" kern="0" smtClean="0">
                <a:solidFill>
                  <a:sysClr val="windowText" lastClr="000000"/>
                </a:solidFill>
                <a:sym typeface="Helvetica Light"/>
              </a:rPr>
              <a:pPr algn="ctr" defTabSz="412750"/>
              <a:t>‹#›</a:t>
            </a:fld>
            <a:endParaRPr kumimoji="1" lang="ja-JP" altLang="en-US" sz="2500" kern="0">
              <a:solidFill>
                <a:sysClr val="windowText" lastClr="000000"/>
              </a:solidFill>
              <a:sym typeface="Helvetica Light"/>
            </a:endParaRPr>
          </a:p>
        </p:txBody>
      </p:sp>
    </p:spTree>
    <p:extLst>
      <p:ext uri="{BB962C8B-B14F-4D97-AF65-F5344CB8AC3E}">
        <p14:creationId xmlns:p14="http://schemas.microsoft.com/office/powerpoint/2010/main" val="1988926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7CC7C6A-7DD9-4C9F-8C6A-846BD5D318D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2585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54CC8-71C7-4235-9CE0-61B5C19112C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06-10-2020</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9F0F-49EC-4E7E-975D-EDCFF6F57FC7}"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3710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54CC8-71C7-4235-9CE0-61B5C19112C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06-10-2020</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9F0F-49EC-4E7E-975D-EDCFF6F57FC7}"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546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54CC8-71C7-4235-9CE0-61B5C19112C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06-10-2020</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9F0F-49EC-4E7E-975D-EDCFF6F57FC7}"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660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54CC8-71C7-4235-9CE0-61B5C19112C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06-10-2020</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9F0F-49EC-4E7E-975D-EDCFF6F57FC7}"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185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DE493122-44DC-44CA-8C15-1FAA5697F3AB}" type="datetimeFigureOut">
              <a:rPr lang="en-US" smtClean="0"/>
              <a:t>10/6/2020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972361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54CC8-71C7-4235-9CE0-61B5C19112C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06-10-2020</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9F0F-49EC-4E7E-975D-EDCFF6F57FC7}"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32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54CC8-71C7-4235-9CE0-61B5C19112C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06-10-2020</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9F0F-49EC-4E7E-975D-EDCFF6F57FC7}"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29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ck Title Slid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212B6-BCD3-4668-8FB2-0D4B36A809B9}"/>
              </a:ext>
            </a:extLst>
          </p:cNvPr>
          <p:cNvSpPr/>
          <p:nvPr/>
        </p:nvSpPr>
        <p:spPr>
          <a:xfrm>
            <a:off x="615954" y="4178306"/>
            <a:ext cx="3450167" cy="8255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09600" y="1725291"/>
            <a:ext cx="6719659" cy="2387600"/>
          </a:xfrm>
        </p:spPr>
        <p:txBody>
          <a:bodyPr anchor="b">
            <a:noAutofit/>
          </a:bodyPr>
          <a:lstStyle>
            <a:lvl1pPr algn="l">
              <a:lnSpc>
                <a:spcPct val="80000"/>
              </a:lnSpc>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4655321"/>
            <a:ext cx="6719659" cy="433519"/>
          </a:xfrm>
        </p:spPr>
        <p:txBody>
          <a:bodyPr>
            <a:noAutofit/>
          </a:bodyPr>
          <a:lstStyle>
            <a:lvl1pPr marL="0" indent="0" algn="l">
              <a:buNone/>
              <a:defRPr sz="1600" b="1" i="0" cap="all">
                <a:solidFill>
                  <a:schemeClr val="bg1"/>
                </a:solidFill>
                <a:latin typeface="+mn-lt"/>
              </a:defRPr>
            </a:lvl1pPr>
            <a:lvl2pPr marL="342874" indent="0" algn="ctr">
              <a:buNone/>
              <a:defRPr sz="1500"/>
            </a:lvl2pPr>
            <a:lvl3pPr marL="685750" indent="0" algn="ctr">
              <a:buNone/>
              <a:defRPr sz="1400"/>
            </a:lvl3pPr>
            <a:lvl4pPr marL="1028624" indent="0" algn="ctr">
              <a:buNone/>
              <a:defRPr sz="1200"/>
            </a:lvl4pPr>
            <a:lvl5pPr marL="1371498" indent="0" algn="ctr">
              <a:buNone/>
              <a:defRPr sz="1200"/>
            </a:lvl5pPr>
            <a:lvl6pPr marL="1714372" indent="0" algn="ctr">
              <a:buNone/>
              <a:defRPr sz="1200"/>
            </a:lvl6pPr>
            <a:lvl7pPr marL="2057247" indent="0" algn="ctr">
              <a:buNone/>
              <a:defRPr sz="1200"/>
            </a:lvl7pPr>
            <a:lvl8pPr marL="2400120" indent="0" algn="ctr">
              <a:buNone/>
              <a:defRPr sz="1200"/>
            </a:lvl8pPr>
            <a:lvl9pPr marL="2742994" indent="0" algn="ctr">
              <a:buNone/>
              <a:defRPr sz="1200"/>
            </a:lvl9pPr>
          </a:lstStyle>
          <a:p>
            <a:r>
              <a:rPr lang="en-US" smtClean="0"/>
              <a:t>Click to edit Master subtitle style</a:t>
            </a:r>
            <a:endParaRPr lang="en-US" dirty="0"/>
          </a:p>
        </p:txBody>
      </p:sp>
      <p:sp>
        <p:nvSpPr>
          <p:cNvPr id="5" name="Text Placeholder 4">
            <a:extLst>
              <a:ext uri="{FF2B5EF4-FFF2-40B4-BE49-F238E27FC236}">
                <a16:creationId xmlns:a16="http://schemas.microsoft.com/office/drawing/2014/main" id="{44BA877D-4739-CC4E-814D-3EB8D0AC5E0B}"/>
              </a:ext>
            </a:extLst>
          </p:cNvPr>
          <p:cNvSpPr>
            <a:spLocks noGrp="1"/>
          </p:cNvSpPr>
          <p:nvPr>
            <p:ph type="body" sz="quarter" idx="11" hasCustomPrompt="1"/>
          </p:nvPr>
        </p:nvSpPr>
        <p:spPr>
          <a:xfrm>
            <a:off x="609608" y="5100707"/>
            <a:ext cx="6720417" cy="406400"/>
          </a:xfrm>
        </p:spPr>
        <p:txBody>
          <a:bodyPr>
            <a:noAutofit/>
          </a:bodyPr>
          <a:lstStyle>
            <a:lvl1pPr>
              <a:defRPr sz="1200" b="0">
                <a:solidFill>
                  <a:schemeClr val="bg1"/>
                </a:solidFill>
                <a:latin typeface="Calibri" panose="020F0502020204030204" pitchFamily="34" charset="0"/>
                <a:cs typeface="Calibri" panose="020F0502020204030204" pitchFamily="34" charset="0"/>
              </a:defRPr>
            </a:lvl1pPr>
            <a:lvl2pPr>
              <a:defRPr sz="1200">
                <a:solidFill>
                  <a:schemeClr val="bg1"/>
                </a:solidFill>
                <a:latin typeface="Calibri" panose="020F0502020204030204" pitchFamily="34" charset="0"/>
                <a:cs typeface="Calibri" panose="020F0502020204030204" pitchFamily="34" charset="0"/>
              </a:defRPr>
            </a:lvl2pPr>
            <a:lvl3pPr>
              <a:defRPr sz="1200">
                <a:solidFill>
                  <a:schemeClr val="bg1"/>
                </a:solidFill>
                <a:latin typeface="Calibri" panose="020F0502020204030204" pitchFamily="34" charset="0"/>
                <a:cs typeface="Calibri" panose="020F0502020204030204" pitchFamily="34" charset="0"/>
              </a:defRPr>
            </a:lvl3pPr>
            <a:lvl4pPr>
              <a:defRPr sz="1200">
                <a:solidFill>
                  <a:schemeClr val="bg1"/>
                </a:solidFill>
                <a:latin typeface="Calibri" panose="020F0502020204030204" pitchFamily="34" charset="0"/>
                <a:cs typeface="Calibri" panose="020F0502020204030204" pitchFamily="34" charset="0"/>
              </a:defRPr>
            </a:lvl4pPr>
            <a:lvl5pPr>
              <a:defRPr sz="1200">
                <a:solidFill>
                  <a:schemeClr val="bg1"/>
                </a:solidFill>
                <a:latin typeface="Calibri" panose="020F0502020204030204" pitchFamily="34" charset="0"/>
                <a:cs typeface="Calibri" panose="020F0502020204030204" pitchFamily="34" charset="0"/>
              </a:defRPr>
            </a:lvl5pPr>
          </a:lstStyle>
          <a:p>
            <a:pPr lvl="0"/>
            <a:r>
              <a:rPr lang="en-US" dirty="0"/>
              <a:t>Click to edit Master Date</a:t>
            </a:r>
          </a:p>
        </p:txBody>
      </p:sp>
      <p:pic>
        <p:nvPicPr>
          <p:cNvPr id="9" name="Picture 6">
            <a:extLst>
              <a:ext uri="{FF2B5EF4-FFF2-40B4-BE49-F238E27FC236}">
                <a16:creationId xmlns:a16="http://schemas.microsoft.com/office/drawing/2014/main" id="{106C9F05-8959-B040-9DD6-3EF8BBCF886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10826497" y="6241965"/>
            <a:ext cx="734479" cy="2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7E3ECD29-FBA5-DC43-9CF1-96E8D4AF0E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auto">
          <a:xfrm>
            <a:off x="457201" y="585233"/>
            <a:ext cx="1091465" cy="62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12150EE9-AE78-2444-8906-5F8C19DB320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19586"/>
          <a:stretch/>
        </p:blipFill>
        <p:spPr bwMode="auto">
          <a:xfrm>
            <a:off x="8851392" y="1"/>
            <a:ext cx="2731008" cy="320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137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Headline Bluebar 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7ABBB-8493-4657-AF76-3FB0E8D54470}"/>
              </a:ext>
            </a:extLst>
          </p:cNvPr>
          <p:cNvSpPr/>
          <p:nvPr/>
        </p:nvSpPr>
        <p:spPr>
          <a:xfrm>
            <a:off x="615951" y="823388"/>
            <a:ext cx="1608667" cy="8043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b="1" cap="none" baseline="0">
                <a:solidFill>
                  <a:schemeClr val="tx1"/>
                </a:solidFill>
              </a:defRPr>
            </a:lvl1pPr>
            <a:lvl2pPr>
              <a:spcBef>
                <a:spcPts val="800"/>
              </a:spcBef>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380982" indent="-228589">
              <a:buFont typeface="Lucida Grande"/>
              <a:buChar char="﹣"/>
              <a:defRPr>
                <a:latin typeface="Calibri" panose="020F0502020204030204" pitchFamily="34" charset="0"/>
                <a:cs typeface="Calibri" panose="020F0502020204030204" pitchFamily="34" charset="0"/>
              </a:defRPr>
            </a:lvl4pPr>
            <a:lvl5pPr marL="531257" indent="-146044" defTabSz="912239">
              <a:buFont typeface="Lucida Grande"/>
              <a:buChar char="･"/>
              <a:tabLst/>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F077763-78F2-4310-9E3D-B9E137BE33BC}"/>
              </a:ext>
            </a:extLst>
          </p:cNvPr>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smtClean="0">
                <a:solidFill>
                  <a:prstClr val="black"/>
                </a:solidFill>
                <a:latin typeface="Montserrat" charset="0"/>
                <a:ea typeface="MS PGothic" panose="020B0600070205080204" pitchFamily="34" charset="-128"/>
              </a:rPr>
              <a:pPr defTabSz="1219139" fontAlgn="base">
                <a:spcBef>
                  <a:spcPct val="0"/>
                </a:spcBef>
                <a:spcAft>
                  <a:spcPct val="0"/>
                </a:spcAft>
              </a:pPr>
              <a:t>‹#›</a:t>
            </a:fld>
            <a:endParaRPr lang="en-US" altLang="en-US">
              <a:solidFill>
                <a:prstClr val="black"/>
              </a:solidFill>
              <a:latin typeface="Montserrat" charset="0"/>
              <a:ea typeface="MS PGothic" panose="020B0600070205080204" pitchFamily="34" charset="-128"/>
            </a:endParaRPr>
          </a:p>
        </p:txBody>
      </p:sp>
      <p:pic>
        <p:nvPicPr>
          <p:cNvPr id="10" name="Picture 6">
            <a:extLst>
              <a:ext uri="{FF2B5EF4-FFF2-40B4-BE49-F238E27FC236}">
                <a16:creationId xmlns:a16="http://schemas.microsoft.com/office/drawing/2014/main" id="{5B947045-06F1-BD4F-B2DC-7B8135DB01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10521696" y="6241965"/>
            <a:ext cx="734483" cy="2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0202419-C4F3-014D-AE3A-8D0ACF4E1EA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auto">
          <a:xfrm>
            <a:off x="609598" y="6267258"/>
            <a:ext cx="1569513" cy="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338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line Headline Bluebar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7ABBB-8493-4657-AF76-3FB0E8D54470}"/>
              </a:ext>
            </a:extLst>
          </p:cNvPr>
          <p:cNvSpPr/>
          <p:nvPr/>
        </p:nvSpPr>
        <p:spPr>
          <a:xfrm>
            <a:off x="615951" y="823390"/>
            <a:ext cx="1608667" cy="8043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1" cap="none" baseline="0">
                <a:solidFill>
                  <a:schemeClr val="tx1"/>
                </a:solidFill>
              </a:defRPr>
            </a:lvl1pPr>
            <a:lvl2pPr>
              <a:spcBef>
                <a:spcPts val="600"/>
              </a:spcBef>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285730" indent="-171438">
              <a:buFont typeface="Lucida Grande"/>
              <a:buChar char="﹣"/>
              <a:defRPr>
                <a:latin typeface="Calibri" panose="020F0502020204030204" pitchFamily="34" charset="0"/>
                <a:cs typeface="Calibri" panose="020F0502020204030204" pitchFamily="34" charset="0"/>
              </a:defRPr>
            </a:lvl4pPr>
            <a:lvl5pPr marL="398433" indent="-109531" defTabSz="684162">
              <a:buFont typeface="Lucida Grande"/>
              <a:buChar char="･"/>
              <a:tabLst/>
              <a:defRPr>
                <a:latin typeface="Calibri" panose="020F0502020204030204" pitchFamily="34" charset="0"/>
                <a:cs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id="{7F077763-78F2-4310-9E3D-B9E137BE33BC}"/>
              </a:ext>
            </a:extLst>
          </p:cNvPr>
          <p:cNvSpPr>
            <a:spLocks noGrp="1"/>
          </p:cNvSpPr>
          <p:nvPr>
            <p:ph type="sldNum" sz="quarter" idx="10"/>
          </p:nvPr>
        </p:nvSpPr>
        <p:spPr/>
        <p:txBody>
          <a:bodyPr/>
          <a:lstStyle>
            <a:lvl1pPr>
              <a:defRPr sz="1067">
                <a:latin typeface="Calibri" panose="020F0502020204030204" pitchFamily="34" charset="0"/>
                <a:cs typeface="Calibri" panose="020F0502020204030204" pitchFamily="34" charset="0"/>
              </a:defRPr>
            </a:lvl1pPr>
          </a:lstStyle>
          <a:p>
            <a:pPr defTabSz="1219139" fontAlgn="base">
              <a:spcBef>
                <a:spcPct val="0"/>
              </a:spcBef>
              <a:spcAft>
                <a:spcPct val="0"/>
              </a:spcAft>
            </a:pPr>
            <a:fld id="{A3979A82-1A5E-4C7B-AFC0-111CA6C3130A}" type="slidenum">
              <a:rPr lang="en-US" altLang="en-US" smtClean="0">
                <a:solidFill>
                  <a:prstClr val="black"/>
                </a:solidFill>
                <a:ea typeface="MS PGothic" panose="020B0600070205080204" pitchFamily="34" charset="-128"/>
              </a:rPr>
              <a:pPr defTabSz="1219139" fontAlgn="base">
                <a:spcBef>
                  <a:spcPct val="0"/>
                </a:spcBef>
                <a:spcAft>
                  <a:spcPct val="0"/>
                </a:spcAft>
              </a:pPr>
              <a:t>‹#›</a:t>
            </a:fld>
            <a:endParaRPr lang="en-US" altLang="en-US" dirty="0">
              <a:solidFill>
                <a:prstClr val="black"/>
              </a:solidFill>
              <a:ea typeface="MS PGothic" panose="020B0600070205080204" pitchFamily="34" charset="-128"/>
            </a:endParaRPr>
          </a:p>
        </p:txBody>
      </p:sp>
      <p:pic>
        <p:nvPicPr>
          <p:cNvPr id="10" name="Picture 6">
            <a:extLst>
              <a:ext uri="{FF2B5EF4-FFF2-40B4-BE49-F238E27FC236}">
                <a16:creationId xmlns:a16="http://schemas.microsoft.com/office/drawing/2014/main" id="{933D4BC2-4067-FA41-8F29-4D6304C65F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10521696" y="6241965"/>
            <a:ext cx="734483" cy="2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45D7E7D-E34D-5D4E-A09B-22030927CF1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auto">
          <a:xfrm>
            <a:off x="609598" y="6267258"/>
            <a:ext cx="1569513" cy="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212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Last Page Thank You">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2541C4-DD85-44EB-84A7-239D461CF215}"/>
              </a:ext>
            </a:extLst>
          </p:cNvPr>
          <p:cNvSpPr/>
          <p:nvPr/>
        </p:nvSpPr>
        <p:spPr>
          <a:xfrm>
            <a:off x="4362455" y="2916100"/>
            <a:ext cx="7829548" cy="112181"/>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362452" y="401655"/>
            <a:ext cx="6719659" cy="2387600"/>
          </a:xfrm>
        </p:spPr>
        <p:txBody>
          <a:bodyPr anchor="b">
            <a:noAutofit/>
          </a:bodyPr>
          <a:lstStyle>
            <a:lvl1pPr algn="l">
              <a:lnSpc>
                <a:spcPct val="85000"/>
              </a:lnSpc>
              <a:defRPr sz="2933" spc="31">
                <a:solidFill>
                  <a:schemeClr val="bg1"/>
                </a:solidFill>
              </a:defRPr>
            </a:lvl1pPr>
          </a:lstStyle>
          <a:p>
            <a:r>
              <a:rPr lang="en-US" smtClean="0"/>
              <a:t>Click to edit Master title style</a:t>
            </a:r>
            <a:endParaRPr lang="en-US" dirty="0"/>
          </a:p>
        </p:txBody>
      </p:sp>
      <p:sp>
        <p:nvSpPr>
          <p:cNvPr id="7" name="Slide Number Placeholder 6">
            <a:extLst>
              <a:ext uri="{FF2B5EF4-FFF2-40B4-BE49-F238E27FC236}">
                <a16:creationId xmlns:a16="http://schemas.microsoft.com/office/drawing/2014/main" id="{AEB7F813-96A9-41D6-9A83-E41C9B25B888}"/>
              </a:ext>
            </a:extLst>
          </p:cNvPr>
          <p:cNvSpPr>
            <a:spLocks noGrp="1"/>
          </p:cNvSpPr>
          <p:nvPr>
            <p:ph type="sldNum" sz="quarter" idx="10"/>
          </p:nvPr>
        </p:nvSpPr>
        <p:spPr/>
        <p:txBody>
          <a:bodyPr/>
          <a:lstStyle>
            <a:lvl1pPr>
              <a:defRPr sz="1067">
                <a:solidFill>
                  <a:schemeClr val="bg1"/>
                </a:solidFill>
                <a:latin typeface="+mn-lt"/>
              </a:defRPr>
            </a:lvl1pPr>
          </a:lstStyle>
          <a:p>
            <a:pPr defTabSz="1219139" fontAlgn="base">
              <a:spcBef>
                <a:spcPct val="0"/>
              </a:spcBef>
              <a:spcAft>
                <a:spcPct val="0"/>
              </a:spcAft>
            </a:pPr>
            <a:fld id="{3F65C99B-F29C-A04F-8EC9-1B8E9833924A}" type="slidenum">
              <a:rPr lang="en-US" smtClean="0">
                <a:solidFill>
                  <a:prstClr val="white"/>
                </a:solidFill>
                <a:ea typeface="MS PGothic" panose="020B0600070205080204" pitchFamily="34" charset="-128"/>
              </a:rPr>
              <a:pPr defTabSz="1219139" fontAlgn="base">
                <a:spcBef>
                  <a:spcPct val="0"/>
                </a:spcBef>
                <a:spcAft>
                  <a:spcPct val="0"/>
                </a:spcAft>
              </a:pPr>
              <a:t>‹#›</a:t>
            </a:fld>
            <a:endParaRPr lang="en-US" dirty="0">
              <a:solidFill>
                <a:prstClr val="white"/>
              </a:solidFill>
              <a:ea typeface="MS PGothic" panose="020B0600070205080204" pitchFamily="34" charset="-128"/>
            </a:endParaRPr>
          </a:p>
        </p:txBody>
      </p:sp>
      <p:sp>
        <p:nvSpPr>
          <p:cNvPr id="4" name="Text Placeholder 3">
            <a:extLst>
              <a:ext uri="{FF2B5EF4-FFF2-40B4-BE49-F238E27FC236}">
                <a16:creationId xmlns:a16="http://schemas.microsoft.com/office/drawing/2014/main" id="{3ECC01AE-C5F7-7E49-ADF8-7AE48277D71C}"/>
              </a:ext>
            </a:extLst>
          </p:cNvPr>
          <p:cNvSpPr>
            <a:spLocks noGrp="1"/>
          </p:cNvSpPr>
          <p:nvPr>
            <p:ph type="body" sz="quarter" idx="11"/>
          </p:nvPr>
        </p:nvSpPr>
        <p:spPr>
          <a:xfrm>
            <a:off x="4362458" y="3374601"/>
            <a:ext cx="6758516" cy="1843087"/>
          </a:xfrm>
        </p:spPr>
        <p:txBody>
          <a:bodyPr>
            <a:noAutofit/>
          </a:bodyPr>
          <a:lstStyle>
            <a:lvl1pPr>
              <a:defRPr sz="12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6">
            <a:extLst>
              <a:ext uri="{FF2B5EF4-FFF2-40B4-BE49-F238E27FC236}">
                <a16:creationId xmlns:a16="http://schemas.microsoft.com/office/drawing/2014/main" id="{5DD204DD-09E2-0949-8998-76052B0B95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10521697" y="6241965"/>
            <a:ext cx="734479" cy="2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07EA2F6-4B9E-1643-8F67-8BBFC9B49FB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auto">
          <a:xfrm>
            <a:off x="609598" y="6267258"/>
            <a:ext cx="1569513" cy="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789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67259" y="5455060"/>
            <a:ext cx="12288000" cy="14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re 1"/>
          <p:cNvSpPr>
            <a:spLocks noGrp="1"/>
          </p:cNvSpPr>
          <p:nvPr>
            <p:ph type="title" hasCustomPrompt="1"/>
          </p:nvPr>
        </p:nvSpPr>
        <p:spPr>
          <a:xfrm>
            <a:off x="623393" y="4064908"/>
            <a:ext cx="10753195" cy="7848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contourClr>
                <a:schemeClr val="accent2">
                  <a:shade val="75000"/>
                </a:schemeClr>
              </a:contourClr>
            </a:sp3d>
          </a:bodyPr>
          <a:lstStyle>
            <a:lvl1pPr algn="ctr">
              <a:defRPr lang="fr-CH">
                <a:ln w="11430">
                  <a:solidFill>
                    <a:schemeClr val="tx2"/>
                  </a:solidFill>
                </a:ln>
                <a:solidFill>
                  <a:srgbClr val="FFC000"/>
                </a:solidFill>
                <a:effectLst>
                  <a:outerShdw blurRad="50800" dist="39000" dir="5460000" algn="tl">
                    <a:srgbClr val="000000">
                      <a:alpha val="38000"/>
                    </a:srgbClr>
                  </a:outerShdw>
                </a:effectLst>
              </a:defRPr>
            </a:lvl1pPr>
          </a:lstStyle>
          <a:p>
            <a:r>
              <a:rPr lang="en-US" sz="5000" b="1" dirty="0">
                <a:ln w="11430">
                  <a:solidFill>
                    <a:schemeClr val="tx2"/>
                  </a:solidFill>
                </a:ln>
                <a:solidFill>
                  <a:srgbClr val="FFC000"/>
                </a:solidFill>
                <a:effectLst>
                  <a:outerShdw blurRad="50800" dist="39000" dir="5460000" algn="tl">
                    <a:srgbClr val="000000">
                      <a:alpha val="38000"/>
                    </a:srgbClr>
                  </a:outerShdw>
                </a:effectLst>
                <a:latin typeface="Arial" pitchFamily="34" charset="0"/>
                <a:cs typeface="Arial" pitchFamily="34" charset="0"/>
              </a:rPr>
              <a:t>Add presentation title</a:t>
            </a:r>
          </a:p>
        </p:txBody>
      </p:sp>
    </p:spTree>
    <p:extLst>
      <p:ext uri="{BB962C8B-B14F-4D97-AF65-F5344CB8AC3E}">
        <p14:creationId xmlns:p14="http://schemas.microsoft.com/office/powerpoint/2010/main" val="25665043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9F109F5B-3901-4E58-AB54-484A1A8F6B4D}"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65A62B0F-87A1-43B4-A419-C0ED1B8534DE}"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3521991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8"/>
        <p:cNvGrpSpPr/>
        <p:nvPr/>
      </p:nvGrpSpPr>
      <p:grpSpPr>
        <a:xfrm>
          <a:off x="0" y="0"/>
          <a:ext cx="0" cy="0"/>
          <a:chOff x="0" y="0"/>
          <a:chExt cx="0" cy="0"/>
        </a:xfrm>
      </p:grpSpPr>
      <p:sp>
        <p:nvSpPr>
          <p:cNvPr id="19" name="Google Shape;19;p20"/>
          <p:cNvSpPr txBox="1">
            <a:spLocks noGrp="1"/>
          </p:cNvSpPr>
          <p:nvPr>
            <p:ph type="title"/>
          </p:nvPr>
        </p:nvSpPr>
        <p:spPr>
          <a:xfrm>
            <a:off x="3955221" y="883648"/>
            <a:ext cx="4281559" cy="144655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2060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8"/>
        <p:cNvGrpSpPr/>
        <p:nvPr/>
      </p:nvGrpSpPr>
      <p:grpSpPr>
        <a:xfrm>
          <a:off x="0" y="0"/>
          <a:ext cx="0" cy="0"/>
          <a:chOff x="0" y="0"/>
          <a:chExt cx="0" cy="0"/>
        </a:xfrm>
      </p:grpSpPr>
      <p:sp>
        <p:nvSpPr>
          <p:cNvPr id="19" name="Google Shape;19;p20"/>
          <p:cNvSpPr txBox="1">
            <a:spLocks noGrp="1"/>
          </p:cNvSpPr>
          <p:nvPr>
            <p:ph type="title"/>
          </p:nvPr>
        </p:nvSpPr>
        <p:spPr>
          <a:xfrm>
            <a:off x="3955221" y="883648"/>
            <a:ext cx="4281559" cy="144655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8642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DE493122-44DC-44CA-8C15-1FAA5697F3AB}"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76548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8"/>
        <p:cNvGrpSpPr/>
        <p:nvPr/>
      </p:nvGrpSpPr>
      <p:grpSpPr>
        <a:xfrm>
          <a:off x="0" y="0"/>
          <a:ext cx="0" cy="0"/>
          <a:chOff x="0" y="0"/>
          <a:chExt cx="0" cy="0"/>
        </a:xfrm>
      </p:grpSpPr>
      <p:sp>
        <p:nvSpPr>
          <p:cNvPr id="19" name="Google Shape;19;p20"/>
          <p:cNvSpPr txBox="1">
            <a:spLocks noGrp="1"/>
          </p:cNvSpPr>
          <p:nvPr>
            <p:ph type="title"/>
          </p:nvPr>
        </p:nvSpPr>
        <p:spPr>
          <a:xfrm>
            <a:off x="3955221" y="883648"/>
            <a:ext cx="4281559" cy="144655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62955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8"/>
        <p:cNvGrpSpPr/>
        <p:nvPr/>
      </p:nvGrpSpPr>
      <p:grpSpPr>
        <a:xfrm>
          <a:off x="0" y="0"/>
          <a:ext cx="0" cy="0"/>
          <a:chOff x="0" y="0"/>
          <a:chExt cx="0" cy="0"/>
        </a:xfrm>
      </p:grpSpPr>
      <p:sp>
        <p:nvSpPr>
          <p:cNvPr id="19" name="Google Shape;19;p20"/>
          <p:cNvSpPr txBox="1">
            <a:spLocks noGrp="1"/>
          </p:cNvSpPr>
          <p:nvPr>
            <p:ph type="title"/>
          </p:nvPr>
        </p:nvSpPr>
        <p:spPr>
          <a:xfrm>
            <a:off x="3955221" y="883648"/>
            <a:ext cx="4281559" cy="144655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6436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8"/>
        <p:cNvGrpSpPr/>
        <p:nvPr/>
      </p:nvGrpSpPr>
      <p:grpSpPr>
        <a:xfrm>
          <a:off x="0" y="0"/>
          <a:ext cx="0" cy="0"/>
          <a:chOff x="0" y="0"/>
          <a:chExt cx="0" cy="0"/>
        </a:xfrm>
      </p:grpSpPr>
      <p:sp>
        <p:nvSpPr>
          <p:cNvPr id="19" name="Google Shape;19;p20"/>
          <p:cNvSpPr txBox="1">
            <a:spLocks noGrp="1"/>
          </p:cNvSpPr>
          <p:nvPr>
            <p:ph type="title"/>
          </p:nvPr>
        </p:nvSpPr>
        <p:spPr>
          <a:xfrm>
            <a:off x="3955221" y="883648"/>
            <a:ext cx="4281559" cy="144655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28172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C116-5FC7-2448-90DC-2376192BD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EDAEC-2712-0641-8611-292B8DD255C2}"/>
              </a:ext>
            </a:extLst>
          </p:cNvPr>
          <p:cNvSpPr>
            <a:spLocks noGrp="1"/>
          </p:cNvSpPr>
          <p:nvPr>
            <p:ph sz="half" idx="1"/>
          </p:nvPr>
        </p:nvSpPr>
        <p:spPr>
          <a:xfrm>
            <a:off x="838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98C0-AC00-9B46-A400-3D5D48CE83C4}"/>
              </a:ext>
            </a:extLst>
          </p:cNvPr>
          <p:cNvSpPr>
            <a:spLocks noGrp="1"/>
          </p:cNvSpPr>
          <p:nvPr>
            <p:ph sz="half" idx="2"/>
          </p:nvPr>
        </p:nvSpPr>
        <p:spPr>
          <a:xfrm>
            <a:off x="6172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D6DF-A699-E944-9C3D-A095093B70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Footer Placeholder 5">
            <a:extLst>
              <a:ext uri="{FF2B5EF4-FFF2-40B4-BE49-F238E27FC236}">
                <a16:creationId xmlns:a16="http://schemas.microsoft.com/office/drawing/2014/main" id="{EBB917BF-24A9-234C-AE6B-874AAB8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7" name="Slide Number Placeholder 6">
            <a:extLst>
              <a:ext uri="{FF2B5EF4-FFF2-40B4-BE49-F238E27FC236}">
                <a16:creationId xmlns:a16="http://schemas.microsoft.com/office/drawing/2014/main" id="{E6CC6D9E-220B-034E-AC00-C5E771FA9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1441290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C116-5FC7-2448-90DC-2376192BD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EDAEC-2712-0641-8611-292B8DD255C2}"/>
              </a:ext>
            </a:extLst>
          </p:cNvPr>
          <p:cNvSpPr>
            <a:spLocks noGrp="1"/>
          </p:cNvSpPr>
          <p:nvPr>
            <p:ph sz="half" idx="1"/>
          </p:nvPr>
        </p:nvSpPr>
        <p:spPr>
          <a:xfrm>
            <a:off x="838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98C0-AC00-9B46-A400-3D5D48CE83C4}"/>
              </a:ext>
            </a:extLst>
          </p:cNvPr>
          <p:cNvSpPr>
            <a:spLocks noGrp="1"/>
          </p:cNvSpPr>
          <p:nvPr>
            <p:ph sz="half" idx="2"/>
          </p:nvPr>
        </p:nvSpPr>
        <p:spPr>
          <a:xfrm>
            <a:off x="6172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D6DF-A699-E944-9C3D-A095093B70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Footer Placeholder 5">
            <a:extLst>
              <a:ext uri="{FF2B5EF4-FFF2-40B4-BE49-F238E27FC236}">
                <a16:creationId xmlns:a16="http://schemas.microsoft.com/office/drawing/2014/main" id="{EBB917BF-24A9-234C-AE6B-874AAB8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7" name="Slide Number Placeholder 6">
            <a:extLst>
              <a:ext uri="{FF2B5EF4-FFF2-40B4-BE49-F238E27FC236}">
                <a16:creationId xmlns:a16="http://schemas.microsoft.com/office/drawing/2014/main" id="{E6CC6D9E-220B-034E-AC00-C5E771FA9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1753595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C116-5FC7-2448-90DC-2376192BD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EDAEC-2712-0641-8611-292B8DD255C2}"/>
              </a:ext>
            </a:extLst>
          </p:cNvPr>
          <p:cNvSpPr>
            <a:spLocks noGrp="1"/>
          </p:cNvSpPr>
          <p:nvPr>
            <p:ph sz="half" idx="1"/>
          </p:nvPr>
        </p:nvSpPr>
        <p:spPr>
          <a:xfrm>
            <a:off x="838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98C0-AC00-9B46-A400-3D5D48CE83C4}"/>
              </a:ext>
            </a:extLst>
          </p:cNvPr>
          <p:cNvSpPr>
            <a:spLocks noGrp="1"/>
          </p:cNvSpPr>
          <p:nvPr>
            <p:ph sz="half" idx="2"/>
          </p:nvPr>
        </p:nvSpPr>
        <p:spPr>
          <a:xfrm>
            <a:off x="6172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D6DF-A699-E944-9C3D-A095093B70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Footer Placeholder 5">
            <a:extLst>
              <a:ext uri="{FF2B5EF4-FFF2-40B4-BE49-F238E27FC236}">
                <a16:creationId xmlns:a16="http://schemas.microsoft.com/office/drawing/2014/main" id="{EBB917BF-24A9-234C-AE6B-874AAB8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7" name="Slide Number Placeholder 6">
            <a:extLst>
              <a:ext uri="{FF2B5EF4-FFF2-40B4-BE49-F238E27FC236}">
                <a16:creationId xmlns:a16="http://schemas.microsoft.com/office/drawing/2014/main" id="{E6CC6D9E-220B-034E-AC00-C5E771FA9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2381119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8"/>
        <p:cNvGrpSpPr/>
        <p:nvPr/>
      </p:nvGrpSpPr>
      <p:grpSpPr>
        <a:xfrm>
          <a:off x="0" y="0"/>
          <a:ext cx="0" cy="0"/>
          <a:chOff x="0" y="0"/>
          <a:chExt cx="0" cy="0"/>
        </a:xfrm>
      </p:grpSpPr>
      <p:sp>
        <p:nvSpPr>
          <p:cNvPr id="19" name="Google Shape;19;p20"/>
          <p:cNvSpPr txBox="1">
            <a:spLocks noGrp="1"/>
          </p:cNvSpPr>
          <p:nvPr>
            <p:ph type="title"/>
          </p:nvPr>
        </p:nvSpPr>
        <p:spPr>
          <a:xfrm>
            <a:off x="3955221" y="883648"/>
            <a:ext cx="4281559" cy="144655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7804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85"/>
        <p:cNvGrpSpPr/>
        <p:nvPr/>
      </p:nvGrpSpPr>
      <p:grpSpPr>
        <a:xfrm>
          <a:off x="0" y="0"/>
          <a:ext cx="0" cy="0"/>
          <a:chOff x="0" y="0"/>
          <a:chExt cx="0" cy="0"/>
        </a:xfrm>
      </p:grpSpPr>
      <p:sp>
        <p:nvSpPr>
          <p:cNvPr id="86" name="Google Shape;86;p38"/>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87" name="Google Shape;87;p38"/>
          <p:cNvSpPr txBox="1">
            <a:spLocks noGrp="1"/>
          </p:cNvSpPr>
          <p:nvPr>
            <p:ph type="title"/>
          </p:nvPr>
        </p:nvSpPr>
        <p:spPr>
          <a:xfrm>
            <a:off x="3" y="535335"/>
            <a:ext cx="4839128" cy="148299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39707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88"/>
        <p:cNvGrpSpPr/>
        <p:nvPr/>
      </p:nvGrpSpPr>
      <p:grpSpPr>
        <a:xfrm>
          <a:off x="0" y="0"/>
          <a:ext cx="0" cy="0"/>
          <a:chOff x="0" y="0"/>
          <a:chExt cx="0" cy="0"/>
        </a:xfrm>
      </p:grpSpPr>
      <p:sp>
        <p:nvSpPr>
          <p:cNvPr id="89" name="Google Shape;89;p39"/>
          <p:cNvSpPr txBox="1">
            <a:spLocks noGrp="1"/>
          </p:cNvSpPr>
          <p:nvPr>
            <p:ph type="title"/>
          </p:nvPr>
        </p:nvSpPr>
        <p:spPr>
          <a:xfrm>
            <a:off x="7417942" y="1465120"/>
            <a:ext cx="4774058" cy="14465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0" name="Google Shape;90;p39"/>
          <p:cNvSpPr>
            <a:spLocks noGrp="1"/>
          </p:cNvSpPr>
          <p:nvPr>
            <p:ph type="pic" idx="2"/>
          </p:nvPr>
        </p:nvSpPr>
        <p:spPr>
          <a:xfrm>
            <a:off x="465763" y="2188396"/>
            <a:ext cx="3010326" cy="4203842"/>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91" name="Google Shape;91;p39"/>
          <p:cNvSpPr>
            <a:spLocks noGrp="1"/>
          </p:cNvSpPr>
          <p:nvPr>
            <p:ph type="pic" idx="3"/>
          </p:nvPr>
        </p:nvSpPr>
        <p:spPr>
          <a:xfrm>
            <a:off x="3941852" y="465762"/>
            <a:ext cx="3010327" cy="4203842"/>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6313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C116-5FC7-2448-90DC-2376192BD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EDAEC-2712-0641-8611-292B8DD255C2}"/>
              </a:ext>
            </a:extLst>
          </p:cNvPr>
          <p:cNvSpPr>
            <a:spLocks noGrp="1"/>
          </p:cNvSpPr>
          <p:nvPr>
            <p:ph sz="half" idx="1"/>
          </p:nvPr>
        </p:nvSpPr>
        <p:spPr>
          <a:xfrm>
            <a:off x="838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98C0-AC00-9B46-A400-3D5D48CE83C4}"/>
              </a:ext>
            </a:extLst>
          </p:cNvPr>
          <p:cNvSpPr>
            <a:spLocks noGrp="1"/>
          </p:cNvSpPr>
          <p:nvPr>
            <p:ph sz="half" idx="2"/>
          </p:nvPr>
        </p:nvSpPr>
        <p:spPr>
          <a:xfrm>
            <a:off x="6172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D6DF-A699-E944-9C3D-A095093B70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Footer Placeholder 5">
            <a:extLst>
              <a:ext uri="{FF2B5EF4-FFF2-40B4-BE49-F238E27FC236}">
                <a16:creationId xmlns:a16="http://schemas.microsoft.com/office/drawing/2014/main" id="{EBB917BF-24A9-234C-AE6B-874AAB8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7" name="Slide Number Placeholder 6">
            <a:extLst>
              <a:ext uri="{FF2B5EF4-FFF2-40B4-BE49-F238E27FC236}">
                <a16:creationId xmlns:a16="http://schemas.microsoft.com/office/drawing/2014/main" id="{E6CC6D9E-220B-034E-AC00-C5E771FA9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98218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493122-44DC-44CA-8C15-1FAA5697F3AB}" type="datetimeFigureOut">
              <a:rPr lang="en-US" smtClean="0"/>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894092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C116-5FC7-2448-90DC-2376192BD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EDAEC-2712-0641-8611-292B8DD255C2}"/>
              </a:ext>
            </a:extLst>
          </p:cNvPr>
          <p:cNvSpPr>
            <a:spLocks noGrp="1"/>
          </p:cNvSpPr>
          <p:nvPr>
            <p:ph sz="half" idx="1"/>
          </p:nvPr>
        </p:nvSpPr>
        <p:spPr>
          <a:xfrm>
            <a:off x="838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98C0-AC00-9B46-A400-3D5D48CE83C4}"/>
              </a:ext>
            </a:extLst>
          </p:cNvPr>
          <p:cNvSpPr>
            <a:spLocks noGrp="1"/>
          </p:cNvSpPr>
          <p:nvPr>
            <p:ph sz="half" idx="2"/>
          </p:nvPr>
        </p:nvSpPr>
        <p:spPr>
          <a:xfrm>
            <a:off x="6172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D6DF-A699-E944-9C3D-A095093B70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Footer Placeholder 5">
            <a:extLst>
              <a:ext uri="{FF2B5EF4-FFF2-40B4-BE49-F238E27FC236}">
                <a16:creationId xmlns:a16="http://schemas.microsoft.com/office/drawing/2014/main" id="{EBB917BF-24A9-234C-AE6B-874AAB8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7" name="Slide Number Placeholder 6">
            <a:extLst>
              <a:ext uri="{FF2B5EF4-FFF2-40B4-BE49-F238E27FC236}">
                <a16:creationId xmlns:a16="http://schemas.microsoft.com/office/drawing/2014/main" id="{E6CC6D9E-220B-034E-AC00-C5E771FA9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2120265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8120794" y="465761"/>
            <a:ext cx="3811714" cy="14465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4" name="Google Shape;64;p32"/>
          <p:cNvSpPr>
            <a:spLocks noGrp="1"/>
          </p:cNvSpPr>
          <p:nvPr>
            <p:ph type="pic" idx="2"/>
          </p:nvPr>
        </p:nvSpPr>
        <p:spPr>
          <a:xfrm>
            <a:off x="4428162" y="465762"/>
            <a:ext cx="3486364" cy="5926475"/>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65" name="Google Shape;65;p32"/>
          <p:cNvSpPr>
            <a:spLocks noGrp="1"/>
          </p:cNvSpPr>
          <p:nvPr>
            <p:ph type="pic" idx="3"/>
          </p:nvPr>
        </p:nvSpPr>
        <p:spPr>
          <a:xfrm>
            <a:off x="465762" y="465761"/>
            <a:ext cx="3839110" cy="2924711"/>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66" name="Google Shape;66;p32"/>
          <p:cNvSpPr>
            <a:spLocks noGrp="1"/>
          </p:cNvSpPr>
          <p:nvPr>
            <p:ph type="pic" idx="4"/>
          </p:nvPr>
        </p:nvSpPr>
        <p:spPr>
          <a:xfrm>
            <a:off x="465762" y="3493214"/>
            <a:ext cx="3839110" cy="2899024"/>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979320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C116-5FC7-2448-90DC-2376192BD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EDAEC-2712-0641-8611-292B8DD255C2}"/>
              </a:ext>
            </a:extLst>
          </p:cNvPr>
          <p:cNvSpPr>
            <a:spLocks noGrp="1"/>
          </p:cNvSpPr>
          <p:nvPr>
            <p:ph sz="half" idx="1"/>
          </p:nvPr>
        </p:nvSpPr>
        <p:spPr>
          <a:xfrm>
            <a:off x="838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98C0-AC00-9B46-A400-3D5D48CE83C4}"/>
              </a:ext>
            </a:extLst>
          </p:cNvPr>
          <p:cNvSpPr>
            <a:spLocks noGrp="1"/>
          </p:cNvSpPr>
          <p:nvPr>
            <p:ph sz="half" idx="2"/>
          </p:nvPr>
        </p:nvSpPr>
        <p:spPr>
          <a:xfrm>
            <a:off x="6172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D6DF-A699-E944-9C3D-A095093B70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Footer Placeholder 5">
            <a:extLst>
              <a:ext uri="{FF2B5EF4-FFF2-40B4-BE49-F238E27FC236}">
                <a16:creationId xmlns:a16="http://schemas.microsoft.com/office/drawing/2014/main" id="{EBB917BF-24A9-234C-AE6B-874AAB8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7" name="Slide Number Placeholder 6">
            <a:extLst>
              <a:ext uri="{FF2B5EF4-FFF2-40B4-BE49-F238E27FC236}">
                <a16:creationId xmlns:a16="http://schemas.microsoft.com/office/drawing/2014/main" id="{E6CC6D9E-220B-034E-AC00-C5E771FA9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38083581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8120794" y="465761"/>
            <a:ext cx="3811714" cy="14465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4" name="Google Shape;64;p32"/>
          <p:cNvSpPr>
            <a:spLocks noGrp="1"/>
          </p:cNvSpPr>
          <p:nvPr>
            <p:ph type="pic" idx="2"/>
          </p:nvPr>
        </p:nvSpPr>
        <p:spPr>
          <a:xfrm>
            <a:off x="4428162" y="465762"/>
            <a:ext cx="3486364" cy="5926475"/>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65" name="Google Shape;65;p32"/>
          <p:cNvSpPr>
            <a:spLocks noGrp="1"/>
          </p:cNvSpPr>
          <p:nvPr>
            <p:ph type="pic" idx="3"/>
          </p:nvPr>
        </p:nvSpPr>
        <p:spPr>
          <a:xfrm>
            <a:off x="465762" y="465761"/>
            <a:ext cx="3839110" cy="2924711"/>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66" name="Google Shape;66;p32"/>
          <p:cNvSpPr>
            <a:spLocks noGrp="1"/>
          </p:cNvSpPr>
          <p:nvPr>
            <p:ph type="pic" idx="4"/>
          </p:nvPr>
        </p:nvSpPr>
        <p:spPr>
          <a:xfrm>
            <a:off x="465762" y="3493214"/>
            <a:ext cx="3839110" cy="2899024"/>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53139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C116-5FC7-2448-90DC-2376192BD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EDAEC-2712-0641-8611-292B8DD255C2}"/>
              </a:ext>
            </a:extLst>
          </p:cNvPr>
          <p:cNvSpPr>
            <a:spLocks noGrp="1"/>
          </p:cNvSpPr>
          <p:nvPr>
            <p:ph sz="half" idx="1"/>
          </p:nvPr>
        </p:nvSpPr>
        <p:spPr>
          <a:xfrm>
            <a:off x="838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98C0-AC00-9B46-A400-3D5D48CE83C4}"/>
              </a:ext>
            </a:extLst>
          </p:cNvPr>
          <p:cNvSpPr>
            <a:spLocks noGrp="1"/>
          </p:cNvSpPr>
          <p:nvPr>
            <p:ph sz="half" idx="2"/>
          </p:nvPr>
        </p:nvSpPr>
        <p:spPr>
          <a:xfrm>
            <a:off x="6172200" y="1128512"/>
            <a:ext cx="5181600" cy="5048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D6DF-A699-E944-9C3D-A095093B70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Footer Placeholder 5">
            <a:extLst>
              <a:ext uri="{FF2B5EF4-FFF2-40B4-BE49-F238E27FC236}">
                <a16:creationId xmlns:a16="http://schemas.microsoft.com/office/drawing/2014/main" id="{EBB917BF-24A9-234C-AE6B-874AAB8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7" name="Slide Number Placeholder 6">
            <a:extLst>
              <a:ext uri="{FF2B5EF4-FFF2-40B4-BE49-F238E27FC236}">
                <a16:creationId xmlns:a16="http://schemas.microsoft.com/office/drawing/2014/main" id="{E6CC6D9E-220B-034E-AC00-C5E771FA9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13197566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3796-A499-6747-B6B3-B8F877E5A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7C345-E12F-1C49-AB32-C53A17C364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8D30D-869B-9344-A5A0-FEF1E046B2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F3382F7-253B-DA4D-8E5C-D27BE0093946}" type="datetimeFigureOut">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10/6/2020</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5" name="Footer Placeholder 4">
            <a:extLst>
              <a:ext uri="{FF2B5EF4-FFF2-40B4-BE49-F238E27FC236}">
                <a16:creationId xmlns:a16="http://schemas.microsoft.com/office/drawing/2014/main" id="{E97EDA3D-5094-3E47-A54D-2343DCA173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B8B8B"/>
              </a:solidFill>
              <a:effectLst/>
              <a:uLnTx/>
              <a:uFillTx/>
              <a:latin typeface="Open Sans"/>
              <a:sym typeface="Open Sans"/>
            </a:endParaRPr>
          </a:p>
        </p:txBody>
      </p:sp>
      <p:sp>
        <p:nvSpPr>
          <p:cNvPr id="6" name="Slide Number Placeholder 5">
            <a:extLst>
              <a:ext uri="{FF2B5EF4-FFF2-40B4-BE49-F238E27FC236}">
                <a16:creationId xmlns:a16="http://schemas.microsoft.com/office/drawing/2014/main" id="{8B5D434E-6FB9-3943-A9E4-FC727BA256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A30BB4-B1D6-0149-88C4-F46002E21B8F}" type="slidenum">
              <a:rPr kumimoji="0" lang="en-US"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srgbClr val="8B8B8B"/>
              </a:solidFill>
              <a:effectLst/>
              <a:uLnTx/>
              <a:uFillTx/>
              <a:latin typeface="Open Sans"/>
              <a:sym typeface="Open Sans"/>
            </a:endParaRPr>
          </a:p>
        </p:txBody>
      </p:sp>
    </p:spTree>
    <p:extLst>
      <p:ext uri="{BB962C8B-B14F-4D97-AF65-F5344CB8AC3E}">
        <p14:creationId xmlns:p14="http://schemas.microsoft.com/office/powerpoint/2010/main" val="437114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sp>
        <p:nvSpPr>
          <p:cNvPr id="17" name="Google Shape;17;p19"/>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33776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93122-44DC-44CA-8C15-1FAA5697F3AB}" type="datetimeFigureOut">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300106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732403"/>
          </a:xfrm>
          <a:prstGeom prst="rect">
            <a:avLst/>
          </a:prstGeom>
        </p:spPr>
      </p:pic>
      <p:sp>
        <p:nvSpPr>
          <p:cNvPr id="3" name="Content Placeholder 2"/>
          <p:cNvSpPr>
            <a:spLocks noGrp="1"/>
          </p:cNvSpPr>
          <p:nvPr>
            <p:ph idx="1" hasCustomPrompt="1"/>
          </p:nvPr>
        </p:nvSpPr>
        <p:spPr/>
        <p:txBody>
          <a:bodyPr/>
          <a:lstStyle>
            <a:lvl1pPr>
              <a:defRPr sz="2800">
                <a:solidFill>
                  <a:srgbClr val="353A3E"/>
                </a:solidFill>
              </a:defRPr>
            </a:lvl1pPr>
            <a:lvl2pPr>
              <a:buSzPct val="80000"/>
              <a:buFont typeface="Courier New" pitchFamily="49" charset="0"/>
              <a:buChar char="o"/>
              <a:defRPr sz="2600">
                <a:solidFill>
                  <a:srgbClr val="353A3E"/>
                </a:solidFill>
              </a:defRPr>
            </a:lvl2pPr>
            <a:lvl3pPr>
              <a:buFont typeface="Calibri" pitchFamily="34" charset="0"/>
              <a:buChar char="–"/>
              <a:defRPr>
                <a:solidFill>
                  <a:srgbClr val="353A3E"/>
                </a:solidFill>
              </a:defRPr>
            </a:lvl3pPr>
            <a:lvl4pPr>
              <a:buFont typeface="Wingdings" pitchFamily="2" charset="2"/>
              <a:buChar char="§"/>
              <a:defRPr>
                <a:solidFill>
                  <a:srgbClr val="353A3E"/>
                </a:solidFill>
              </a:defRPr>
            </a:lvl4pPr>
            <a:lvl5pPr>
              <a:defRPr>
                <a:solidFill>
                  <a:srgbClr val="353A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 y="95569"/>
            <a:ext cx="10972800" cy="566928"/>
          </a:xfrm>
        </p:spPr>
        <p:txBody>
          <a:bodyPr>
            <a:normAutofit/>
          </a:bodyPr>
          <a:lstStyle>
            <a:lvl1pPr algn="l">
              <a:defRPr sz="2800">
                <a:solidFill>
                  <a:schemeClr val="bg1"/>
                </a:solidFill>
                <a:latin typeface="Calibri"/>
                <a:cs typeface="Calibri"/>
              </a:defRPr>
            </a:lvl1pPr>
          </a:lstStyle>
          <a:p>
            <a:r>
              <a:rPr lang="en-US" dirty="0"/>
              <a:t>CLICK TO EDIT MASTER TITLE STYLE</a:t>
            </a:r>
          </a:p>
        </p:txBody>
      </p:sp>
      <p:sp>
        <p:nvSpPr>
          <p:cNvPr id="7" name="Rectangle 6"/>
          <p:cNvSpPr/>
          <p:nvPr userDrawn="1"/>
        </p:nvSpPr>
        <p:spPr>
          <a:xfrm>
            <a:off x="0" y="6660445"/>
            <a:ext cx="12192000" cy="2116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9C1"/>
              </a:solidFill>
              <a:effectLst/>
              <a:uLnTx/>
              <a:uFillTx/>
              <a:latin typeface="Arial"/>
              <a:ea typeface="+mn-ea"/>
              <a:cs typeface="+mn-cs"/>
            </a:endParaRPr>
          </a:p>
        </p:txBody>
      </p:sp>
      <p:sp>
        <p:nvSpPr>
          <p:cNvPr id="9" name="TextBox 8"/>
          <p:cNvSpPr txBox="1"/>
          <p:nvPr userDrawn="1"/>
        </p:nvSpPr>
        <p:spPr>
          <a:xfrm>
            <a:off x="11384784" y="6655741"/>
            <a:ext cx="319318" cy="223266"/>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EACFCF3-982C-4B40-877B-11AE90AD0EA1}" type="slidenum">
              <a:rPr kumimoji="0" lang="en-US" sz="851"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851"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Picture 9" descr="white-lgo-NREL-logotyp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720002"/>
            <a:ext cx="3903472" cy="90679"/>
          </a:xfrm>
          <a:prstGeom prst="rect">
            <a:avLst/>
          </a:prstGeom>
        </p:spPr>
      </p:pic>
    </p:spTree>
    <p:extLst>
      <p:ext uri="{BB962C8B-B14F-4D97-AF65-F5344CB8AC3E}">
        <p14:creationId xmlns:p14="http://schemas.microsoft.com/office/powerpoint/2010/main" val="257611773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93122-44DC-44CA-8C15-1FAA5697F3AB}" type="datetimeFigureOut">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175780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E493122-44DC-44CA-8C15-1FAA5697F3AB}" type="datetimeFigureOut">
              <a:rPr lang="en-US" smtClean="0"/>
              <a:t>10/6/2020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67892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E493122-44DC-44CA-8C15-1FAA5697F3AB}" type="datetimeFigureOut">
              <a:rPr lang="en-US" smtClean="0"/>
              <a:t>10/6/2020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418998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3.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5.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7.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8.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0.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1.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2.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3.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24.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2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7.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28.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9.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30.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1.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2.xml"/></Relationships>
</file>

<file path=ppt/slideMasters/_rels/slideMaster4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35.xml"/><Relationship Id="rId7" Type="http://schemas.openxmlformats.org/officeDocument/2006/relationships/oleObject" Target="../embeddings/oleObject1.bin"/><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ags" Target="../tags/tag1.xml"/><Relationship Id="rId5" Type="http://schemas.openxmlformats.org/officeDocument/2006/relationships/vmlDrawing" Target="../drawings/vmlDrawing1.vml"/><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36.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37.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39.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0.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41.xml"/></Relationships>
</file>

<file path=ppt/slideMasters/_rels/slideMaster5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53.xml"/><Relationship Id="rId4" Type="http://schemas.openxmlformats.org/officeDocument/2006/relationships/slideLayout" Target="../slideLayouts/slideLayout45.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4.xml"/><Relationship Id="rId1" Type="http://schemas.openxmlformats.org/officeDocument/2006/relationships/slideLayout" Target="../slideLayouts/slideLayout46.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5.xml"/><Relationship Id="rId1" Type="http://schemas.openxmlformats.org/officeDocument/2006/relationships/slideLayout" Target="../slideLayouts/slideLayout47.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6.xml"/><Relationship Id="rId1" Type="http://schemas.openxmlformats.org/officeDocument/2006/relationships/slideLayout" Target="../slideLayouts/slideLayout48.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7.xml"/><Relationship Id="rId1" Type="http://schemas.openxmlformats.org/officeDocument/2006/relationships/slideLayout" Target="../slideLayouts/slideLayout49.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8.xml"/><Relationship Id="rId1" Type="http://schemas.openxmlformats.org/officeDocument/2006/relationships/slideLayout" Target="../slideLayouts/slideLayout50.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9.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0.xml"/><Relationship Id="rId1" Type="http://schemas.openxmlformats.org/officeDocument/2006/relationships/slideLayout" Target="../slideLayouts/slideLayout52.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1.xml"/><Relationship Id="rId1" Type="http://schemas.openxmlformats.org/officeDocument/2006/relationships/slideLayout" Target="../slideLayouts/slideLayout53.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2.xml"/><Relationship Id="rId1" Type="http://schemas.openxmlformats.org/officeDocument/2006/relationships/slideLayout" Target="../slideLayouts/slideLayout54.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3.xml"/><Relationship Id="rId1" Type="http://schemas.openxmlformats.org/officeDocument/2006/relationships/slideLayout" Target="../slideLayouts/slideLayout55.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4.xml"/><Relationship Id="rId1" Type="http://schemas.openxmlformats.org/officeDocument/2006/relationships/slideLayout" Target="../slideLayouts/slideLayout56.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5.xml"/><Relationship Id="rId1" Type="http://schemas.openxmlformats.org/officeDocument/2006/relationships/slideLayout" Target="../slideLayouts/slideLayout57.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6.xml"/><Relationship Id="rId1" Type="http://schemas.openxmlformats.org/officeDocument/2006/relationships/slideLayout" Target="../slideLayouts/slideLayout58.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7.xml"/><Relationship Id="rId1" Type="http://schemas.openxmlformats.org/officeDocument/2006/relationships/slideLayout" Target="../slideLayouts/slideLayout59.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8.xml"/><Relationship Id="rId1" Type="http://schemas.openxmlformats.org/officeDocument/2006/relationships/slideLayout" Target="../slideLayouts/slideLayout60.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9.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0.xml"/><Relationship Id="rId1" Type="http://schemas.openxmlformats.org/officeDocument/2006/relationships/slideLayout" Target="../slideLayouts/slideLayout62.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1.xml"/><Relationship Id="rId1" Type="http://schemas.openxmlformats.org/officeDocument/2006/relationships/slideLayout" Target="../slideLayouts/slideLayout63.xml"/></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2.xml"/><Relationship Id="rId1" Type="http://schemas.openxmlformats.org/officeDocument/2006/relationships/slideLayout" Target="../slideLayouts/slideLayout64.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3.xml"/><Relationship Id="rId1" Type="http://schemas.openxmlformats.org/officeDocument/2006/relationships/slideLayout" Target="../slideLayouts/slideLayout65.xml"/></Relationships>
</file>

<file path=ppt/slideMasters/_rels/slideMaster74.xml.rels><?xml version="1.0" encoding="UTF-8" standalone="yes"?>
<Relationships xmlns="http://schemas.openxmlformats.org/package/2006/relationships"><Relationship Id="rId3" Type="http://schemas.openxmlformats.org/officeDocument/2006/relationships/theme" Target="../theme/theme7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4" Type="http://schemas.openxmlformats.org/officeDocument/2006/relationships/image" Target="../media/image11.png"/></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E493122-44DC-44CA-8C15-1FAA5697F3AB}" type="datetimeFigureOut">
              <a:rPr lang="en-US" smtClean="0"/>
              <a:t>10/6/2020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BAD11F9-4555-403B-8069-54B0AB5EA9EF}" type="slidenum">
              <a:rPr lang="en-US" smtClean="0"/>
              <a:t>‹#›</a:t>
            </a:fld>
            <a:endParaRPr lang="en-US"/>
          </a:p>
        </p:txBody>
      </p:sp>
    </p:spTree>
    <p:extLst>
      <p:ext uri="{BB962C8B-B14F-4D97-AF65-F5344CB8AC3E}">
        <p14:creationId xmlns:p14="http://schemas.microsoft.com/office/powerpoint/2010/main" val="246239384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23527770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8098042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79452498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09922763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37000">
              <a:schemeClr val="accent3">
                <a:lumMod val="5000"/>
                <a:lumOff val="9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751887"/>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4724400" y="6492876"/>
            <a:ext cx="2743200" cy="365125"/>
          </a:xfrm>
          <a:prstGeom prst="rect">
            <a:avLst/>
          </a:prstGeom>
        </p:spPr>
        <p:txBody>
          <a:bodyPr vert="horz" lIns="91440" tIns="45720" rIns="91440" bIns="45720" rtlCol="0" anchor="ctr"/>
          <a:lstStyle>
            <a:lvl1pPr algn="ctr">
              <a:defRPr sz="1200">
                <a:solidFill>
                  <a:srgbClr val="23344F"/>
                </a:solidFill>
                <a:latin typeface="Verdana" panose="020B0604030504040204" pitchFamily="34" charset="0"/>
                <a:ea typeface="Verdana" panose="020B0604030504040204" pitchFamily="34" charset="0"/>
              </a:defRPr>
            </a:lvl1pPr>
          </a:lstStyle>
          <a:p>
            <a:pPr defTabSz="457200">
              <a:defRPr/>
            </a:pPr>
            <a:fld id="{833EBF3C-12CE-458A-8691-B930A56E0E88}" type="slidenum">
              <a:rPr lang="en-US" smtClean="0"/>
              <a:pPr defTabSz="457200">
                <a:defRPr/>
              </a:pPr>
              <a:t>‹#›</a:t>
            </a:fld>
            <a:endParaRPr lang="en-US"/>
          </a:p>
        </p:txBody>
      </p:sp>
    </p:spTree>
    <p:extLst>
      <p:ext uri="{BB962C8B-B14F-4D97-AF65-F5344CB8AC3E}">
        <p14:creationId xmlns:p14="http://schemas.microsoft.com/office/powerpoint/2010/main" val="2550187857"/>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3600" b="1" kern="1200">
          <a:solidFill>
            <a:srgbClr val="23344F"/>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1600" kern="1200">
          <a:solidFill>
            <a:srgbClr val="23344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400" kern="1200">
          <a:solidFill>
            <a:srgbClr val="23344F"/>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200" kern="1200">
          <a:solidFill>
            <a:srgbClr val="23344F"/>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000" kern="1200">
          <a:solidFill>
            <a:srgbClr val="23344F"/>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3344F"/>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28523120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13386383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8598597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421000779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29346075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261116944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91868811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18947256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29505187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00533351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232208109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077954008"/>
      </p:ext>
    </p:extLst>
  </p:cSld>
  <p:clrMap bg1="lt1" tx1="dk1" bg2="lt2" tx2="dk2" accent1="accent1" accent2="accent2" accent3="accent3" accent4="accent4" accent5="accent5" accent6="accent6" hlink="hlink" folHlink="folHlink"/>
  <p:sldLayoutIdLst>
    <p:sldLayoutId id="21474837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776745520"/>
      </p:ext>
    </p:extLst>
  </p:cSld>
  <p:clrMap bg1="lt1" tx1="dk1" bg2="lt2" tx2="dk2" accent1="accent1" accent2="accent2" accent3="accent3" accent4="accent4" accent5="accent5" accent6="accent6" hlink="hlink" folHlink="folHlink"/>
  <p:sldLayoutIdLst>
    <p:sldLayoutId id="214748380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82924779"/>
      </p:ext>
    </p:extLst>
  </p:cSld>
  <p:clrMap bg1="lt1" tx1="dk1" bg2="lt2" tx2="dk2" accent1="accent1" accent2="accent2" accent3="accent3" accent4="accent4" accent5="accent5" accent6="accent6" hlink="hlink" folHlink="folHlink"/>
  <p:sldLayoutIdLst>
    <p:sldLayoutId id="214748380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461594514"/>
      </p:ext>
    </p:extLst>
  </p:cSld>
  <p:clrMap bg1="lt1" tx1="dk1" bg2="lt2" tx2="dk2" accent1="accent1" accent2="accent2" accent3="accent3" accent4="accent4" accent5="accent5" accent6="accent6" hlink="hlink" folHlink="folHlink"/>
  <p:sldLayoutIdLst>
    <p:sldLayoutId id="214748380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417645426"/>
      </p:ext>
    </p:extLst>
  </p:cSld>
  <p:clrMap bg1="lt1" tx1="dk1" bg2="lt2" tx2="dk2" accent1="accent1" accent2="accent2" accent3="accent3" accent4="accent4" accent5="accent5" accent6="accent6" hlink="hlink" folHlink="folHlink"/>
  <p:sldLayoutIdLst>
    <p:sldLayoutId id="214748380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74969901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923861750"/>
      </p:ext>
    </p:extLst>
  </p:cSld>
  <p:clrMap bg1="lt1" tx1="dk1" bg2="lt2" tx2="dk2" accent1="accent1" accent2="accent2" accent3="accent3" accent4="accent4" accent5="accent5" accent6="accent6" hlink="hlink" folHlink="folHlink"/>
  <p:sldLayoutIdLst>
    <p:sldLayoutId id="214748380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374608711"/>
      </p:ext>
    </p:extLst>
  </p:cSld>
  <p:clrMap bg1="lt1" tx1="dk1" bg2="lt2" tx2="dk2" accent1="accent1" accent2="accent2" accent3="accent3" accent4="accent4" accent5="accent5" accent6="accent6" hlink="hlink" folHlink="folHlink"/>
  <p:sldLayoutIdLst>
    <p:sldLayoutId id="214748381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394695186"/>
      </p:ext>
    </p:extLst>
  </p:cSld>
  <p:clrMap bg1="lt1" tx1="dk1" bg2="lt2" tx2="dk2" accent1="accent1" accent2="accent2" accent3="accent3" accent4="accent4" accent5="accent5" accent6="accent6" hlink="hlink" folHlink="folHlink"/>
  <p:sldLayoutIdLst>
    <p:sldLayoutId id="214748381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622716344"/>
      </p:ext>
    </p:extLst>
  </p:cSld>
  <p:clrMap bg1="lt1" tx1="dk1" bg2="lt2" tx2="dk2" accent1="accent1" accent2="accent2" accent3="accent3" accent4="accent4" accent5="accent5" accent6="accent6" hlink="hlink" folHlink="folHlink"/>
  <p:sldLayoutIdLst>
    <p:sldLayoutId id="214748381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2489267504"/>
      </p:ext>
    </p:extLst>
  </p:cSld>
  <p:clrMap bg1="lt1" tx1="dk1" bg2="lt2" tx2="dk2" accent1="accent1" accent2="accent2" accent3="accent3" accent4="accent4" accent5="accent5" accent6="accent6" hlink="hlink" folHlink="folHlink"/>
  <p:sldLayoutIdLst>
    <p:sldLayoutId id="214748381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744864881"/>
      </p:ext>
    </p:extLst>
  </p:cSld>
  <p:clrMap bg1="lt1" tx1="dk1" bg2="lt2" tx2="dk2" accent1="accent1" accent2="accent2" accent3="accent3" accent4="accent4" accent5="accent5" accent6="accent6" hlink="hlink" folHlink="folHlink"/>
  <p:sldLayoutIdLst>
    <p:sldLayoutId id="214748381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2161814702"/>
      </p:ext>
    </p:extLst>
  </p:cSld>
  <p:clrMap bg1="lt1" tx1="dk1" bg2="lt2" tx2="dk2" accent1="accent1" accent2="accent2" accent3="accent3" accent4="accent4" accent5="accent5" accent6="accent6" hlink="hlink" folHlink="folHlink"/>
  <p:sldLayoutIdLst>
    <p:sldLayoutId id="214748382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3049507762"/>
      </p:ext>
    </p:extLst>
  </p:cSld>
  <p:clrMap bg1="lt1" tx1="dk1" bg2="lt2" tx2="dk2" accent1="accent1" accent2="accent2" accent3="accent3" accent4="accent4" accent5="accent5" accent6="accent6" hlink="hlink" folHlink="folHlink"/>
  <p:sldLayoutIdLst>
    <p:sldLayoutId id="214748382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3136227067"/>
      </p:ext>
    </p:extLst>
  </p:cSld>
  <p:clrMap bg1="lt1" tx1="dk1" bg2="lt2" tx2="dk2" accent1="accent1" accent2="accent2" accent3="accent3" accent4="accent4" accent5="accent5" accent6="accent6" hlink="hlink" folHlink="folHlink"/>
  <p:sldLayoutIdLst>
    <p:sldLayoutId id="214748382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78034283"/>
      </p:ext>
    </p:extLst>
  </p:cSld>
  <p:clrMap bg1="lt1" tx1="dk1" bg2="lt2" tx2="dk2" accent1="accent1" accent2="accent2" accent3="accent3" accent4="accent4" accent5="accent5" accent6="accent6" hlink="hlink" folHlink="folHlink"/>
  <p:sldLayoutIdLst>
    <p:sldLayoutId id="214748382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68968519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2879379035"/>
      </p:ext>
    </p:extLst>
  </p:cSld>
  <p:clrMap bg1="lt1" tx1="dk1" bg2="lt2" tx2="dk2" accent1="accent1" accent2="accent2" accent3="accent3" accent4="accent4" accent5="accent5" accent6="accent6" hlink="hlink" folHlink="folHlink"/>
  <p:sldLayoutIdLst>
    <p:sldLayoutId id="214748382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3541107780"/>
      </p:ext>
    </p:extLst>
  </p:cSld>
  <p:clrMap bg1="lt1" tx1="dk1" bg2="lt2" tx2="dk2" accent1="accent1" accent2="accent2" accent3="accent3" accent4="accent4" accent5="accent5" accent6="accent6" hlink="hlink" folHlink="folHlink"/>
  <p:sldLayoutIdLst>
    <p:sldLayoutId id="214748383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4039953607"/>
      </p:ext>
    </p:extLst>
  </p:cSld>
  <p:clrMap bg1="lt1" tx1="dk1" bg2="lt2" tx2="dk2" accent1="accent1" accent2="accent2" accent3="accent3" accent4="accent4" accent5="accent5" accent6="accent6" hlink="hlink" folHlink="folHlink"/>
  <p:sldLayoutIdLst>
    <p:sldLayoutId id="214748383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1494414056"/>
      </p:ext>
    </p:extLst>
  </p:cSld>
  <p:clrMap bg1="lt1" tx1="dk1" bg2="lt2" tx2="dk2" accent1="accent1" accent2="accent2" accent3="accent3" accent4="accent4" accent5="accent5" accent6="accent6" hlink="hlink" folHlink="folHlink"/>
  <p:sldLayoutIdLst>
    <p:sldLayoutId id="21474838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6DC2C-9685-4A3D-AA69-C609806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3DBC-4FED-45EF-B330-52BC29E74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33B-2C74-4C19-B4F1-26D08550C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38F29-26A4-402B-933D-9E6CCF11C296}" type="datetime3">
              <a:rPr lang="en-US" smtClean="0"/>
              <a:t>6 October 2020</a:t>
            </a:fld>
            <a:endParaRPr lang="en-US"/>
          </a:p>
        </p:txBody>
      </p:sp>
      <p:sp>
        <p:nvSpPr>
          <p:cNvPr id="5" name="Footer Placeholder 4">
            <a:extLst>
              <a:ext uri="{FF2B5EF4-FFF2-40B4-BE49-F238E27FC236}">
                <a16:creationId xmlns:a16="http://schemas.microsoft.com/office/drawing/2014/main" id="{2D21E25A-4F78-47EE-A6BA-1F5870EF5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ED59078D-8E85-4874-BD2D-CAAFF23D3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B4399-C995-4A11-9B91-6FD08F3151F5}" type="slidenum">
              <a:rPr lang="en-US" smtClean="0"/>
              <a:t>‹#›</a:t>
            </a:fld>
            <a:endParaRPr lang="en-US"/>
          </a:p>
        </p:txBody>
      </p:sp>
    </p:spTree>
    <p:extLst>
      <p:ext uri="{BB962C8B-B14F-4D97-AF65-F5344CB8AC3E}">
        <p14:creationId xmlns:p14="http://schemas.microsoft.com/office/powerpoint/2010/main" val="3689887089"/>
      </p:ext>
    </p:extLst>
  </p:cSld>
  <p:clrMap bg1="lt1" tx1="dk1" bg2="lt2" tx2="dk2" accent1="accent1" accent2="accent2" accent3="accent3" accent4="accent4" accent5="accent5" accent6="accent6" hlink="hlink" folHlink="folHlink"/>
  <p:sldLayoutIdLst>
    <p:sldLayoutId id="214748383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308992"/>
      </p:ext>
    </p:extLst>
  </p:cSld>
  <p:clrMap bg1="lt1" tx1="dk1" bg2="lt2" tx2="dk2" accent1="accent1" accent2="accent2" accent3="accent3" accent4="accent4" accent5="accent5" accent6="accent6" hlink="hlink" folHlink="folHlink"/>
  <p:sldLayoutIdLst>
    <p:sldLayoutId id="2147483839"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宋体" charset="-122"/>
          <a:cs typeface="宋体" charset="-122"/>
        </a:defRPr>
      </a:lvl2pPr>
      <a:lvl3pPr algn="ctr" rtl="0" eaLnBrk="0" fontAlgn="base" hangingPunct="0">
        <a:spcBef>
          <a:spcPct val="0"/>
        </a:spcBef>
        <a:spcAft>
          <a:spcPct val="0"/>
        </a:spcAft>
        <a:defRPr kumimoji="1" sz="4400">
          <a:solidFill>
            <a:schemeClr val="tx2"/>
          </a:solidFill>
          <a:latin typeface="Arial" charset="0"/>
          <a:ea typeface="宋体" charset="-122"/>
          <a:cs typeface="宋体" charset="-122"/>
        </a:defRPr>
      </a:lvl3pPr>
      <a:lvl4pPr algn="ctr" rtl="0" eaLnBrk="0" fontAlgn="base" hangingPunct="0">
        <a:spcBef>
          <a:spcPct val="0"/>
        </a:spcBef>
        <a:spcAft>
          <a:spcPct val="0"/>
        </a:spcAft>
        <a:defRPr kumimoji="1" sz="4400">
          <a:solidFill>
            <a:schemeClr val="tx2"/>
          </a:solidFill>
          <a:latin typeface="Arial" charset="0"/>
          <a:ea typeface="宋体" charset="-122"/>
          <a:cs typeface="宋体" charset="-122"/>
        </a:defRPr>
      </a:lvl4pPr>
      <a:lvl5pPr algn="ctr" rtl="0" eaLnBrk="0" fontAlgn="base" hangingPunct="0">
        <a:spcBef>
          <a:spcPct val="0"/>
        </a:spcBef>
        <a:spcAft>
          <a:spcPct val="0"/>
        </a:spcAft>
        <a:defRPr kumimoji="1" sz="4400">
          <a:solidFill>
            <a:schemeClr val="tx2"/>
          </a:solidFill>
          <a:latin typeface="Arial" charset="0"/>
          <a:ea typeface="宋体" charset="-122"/>
          <a:cs typeface="宋体" charset="-122"/>
        </a:defRPr>
      </a:lvl5pPr>
      <a:lvl6pPr marL="457200" algn="ctr" rtl="0" fontAlgn="base">
        <a:spcBef>
          <a:spcPct val="0"/>
        </a:spcBef>
        <a:spcAft>
          <a:spcPct val="0"/>
        </a:spcAft>
        <a:defRPr sz="4400">
          <a:solidFill>
            <a:schemeClr val="tx2"/>
          </a:solidFill>
          <a:latin typeface="Arial" charset="0"/>
          <a:ea typeface="宋体" charset="-122"/>
          <a:cs typeface="宋体" charset="-122"/>
        </a:defRPr>
      </a:lvl6pPr>
      <a:lvl7pPr marL="914400" algn="ctr" rtl="0" fontAlgn="base">
        <a:spcBef>
          <a:spcPct val="0"/>
        </a:spcBef>
        <a:spcAft>
          <a:spcPct val="0"/>
        </a:spcAft>
        <a:defRPr sz="4400">
          <a:solidFill>
            <a:schemeClr val="tx2"/>
          </a:solidFill>
          <a:latin typeface="Arial" charset="0"/>
          <a:ea typeface="宋体" charset="-122"/>
          <a:cs typeface="宋体" charset="-122"/>
        </a:defRPr>
      </a:lvl7pPr>
      <a:lvl8pPr marL="1371600" algn="ctr" rtl="0" fontAlgn="base">
        <a:spcBef>
          <a:spcPct val="0"/>
        </a:spcBef>
        <a:spcAft>
          <a:spcPct val="0"/>
        </a:spcAft>
        <a:defRPr sz="4400">
          <a:solidFill>
            <a:schemeClr val="tx2"/>
          </a:solidFill>
          <a:latin typeface="Arial" charset="0"/>
          <a:ea typeface="宋体" charset="-122"/>
          <a:cs typeface="宋体" charset="-122"/>
        </a:defRPr>
      </a:lvl8pPr>
      <a:lvl9pPr marL="1828800" algn="ctr" rtl="0" fontAlgn="base">
        <a:spcBef>
          <a:spcPct val="0"/>
        </a:spcBef>
        <a:spcAft>
          <a:spcPct val="0"/>
        </a:spcAft>
        <a:defRPr sz="4400">
          <a:solidFill>
            <a:schemeClr val="tx2"/>
          </a:solidFill>
          <a:latin typeface="Arial" charset="0"/>
          <a:ea typeface="宋体" charset="-122"/>
          <a:cs typeface="宋体"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
            </p:custDataLst>
          </p:nvPr>
        </p:nvGraphicFramePr>
        <p:xfrm>
          <a:off x="2120" y="1590"/>
          <a:ext cx="2116" cy="1587"/>
        </p:xfrm>
        <a:graphic>
          <a:graphicData uri="http://schemas.openxmlformats.org/presentationml/2006/ole">
            <mc:AlternateContent xmlns:mc="http://schemas.openxmlformats.org/markup-compatibility/2006">
              <mc:Choice xmlns:v="urn:schemas-microsoft-com:vml" Requires="v">
                <p:oleObj spid="_x0000_s2057"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2120" y="1590"/>
                        <a:ext cx="2116" cy="1587"/>
                      </a:xfrm>
                      <a:prstGeom prst="rect">
                        <a:avLst/>
                      </a:prstGeom>
                    </p:spPr>
                  </p:pic>
                </p:oleObj>
              </mc:Fallback>
            </mc:AlternateContent>
          </a:graphicData>
        </a:graphic>
      </p:graphicFrame>
      <p:sp>
        <p:nvSpPr>
          <p:cNvPr id="14338" name="Rectangle 4"/>
          <p:cNvSpPr>
            <a:spLocks noGrp="1" noChangeArrowheads="1"/>
          </p:cNvSpPr>
          <p:nvPr>
            <p:ph type="body" idx="1"/>
          </p:nvPr>
        </p:nvSpPr>
        <p:spPr bwMode="auto">
          <a:xfrm>
            <a:off x="829734" y="1136652"/>
            <a:ext cx="10532534" cy="53863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339" name="Rectangle 5"/>
          <p:cNvSpPr>
            <a:spLocks noGrp="1" noChangeArrowheads="1"/>
          </p:cNvSpPr>
          <p:nvPr>
            <p:ph type="title"/>
          </p:nvPr>
        </p:nvSpPr>
        <p:spPr bwMode="auto">
          <a:xfrm>
            <a:off x="304801" y="111125"/>
            <a:ext cx="11053236" cy="727075"/>
          </a:xfrm>
          <a:prstGeom prst="rect">
            <a:avLst/>
          </a:prstGeom>
          <a:noFill/>
          <a:ln w="9525">
            <a:noFill/>
            <a:miter lim="800000"/>
            <a:headEnd/>
            <a:tailEnd/>
          </a:ln>
        </p:spPr>
        <p:txBody>
          <a:bodyPr vert="horz" wrap="square" lIns="0" tIns="43276" rIns="0" bIns="43276" numCol="1" anchor="b" anchorCtr="0" compatLnSpc="1">
            <a:prstTxWarp prst="textNoShape">
              <a:avLst/>
            </a:prstTxWarp>
          </a:bodyPr>
          <a:lstStyle/>
          <a:p>
            <a:pPr lvl="0"/>
            <a:r>
              <a:rPr lang="en-GB" dirty="0"/>
              <a:t>Click to edit Master title style</a:t>
            </a:r>
          </a:p>
        </p:txBody>
      </p:sp>
      <p:sp>
        <p:nvSpPr>
          <p:cNvPr id="5126" name="Line 6"/>
          <p:cNvSpPr>
            <a:spLocks noChangeShapeType="1"/>
          </p:cNvSpPr>
          <p:nvPr/>
        </p:nvSpPr>
        <p:spPr bwMode="gray">
          <a:xfrm flipV="1">
            <a:off x="0" y="889000"/>
            <a:ext cx="12192000" cy="0"/>
          </a:xfrm>
          <a:prstGeom prst="line">
            <a:avLst/>
          </a:prstGeom>
          <a:noFill/>
          <a:ln w="12700">
            <a:solidFill>
              <a:srgbClr val="0099FF"/>
            </a:solidFill>
            <a:round/>
            <a:headEnd type="none" w="sm" len="sm"/>
            <a:tailEnd type="none" w="sm" len="sm"/>
          </a:ln>
          <a:effectLst/>
        </p:spPr>
        <p:txBody>
          <a:bodyPr wrap="none" anchor="ctr"/>
          <a:lstStyle/>
          <a:p>
            <a:pPr algn="l" defTabSz="1219215" rtl="0" fontAlgn="base">
              <a:spcBef>
                <a:spcPct val="0"/>
              </a:spcBef>
              <a:spcAft>
                <a:spcPct val="0"/>
              </a:spcAft>
              <a:defRPr/>
            </a:pPr>
            <a:endParaRPr lang="en-US" sz="1334" b="1" kern="1200" dirty="0">
              <a:solidFill>
                <a:srgbClr val="000000"/>
              </a:solidFill>
              <a:latin typeface="Calibri" panose="020F0502020204030204" pitchFamily="34" charset="0"/>
              <a:cs typeface="Arial" charset="0"/>
            </a:endParaRPr>
          </a:p>
        </p:txBody>
      </p:sp>
      <p:sp>
        <p:nvSpPr>
          <p:cNvPr id="8" name="スライド番号プレースホルダー 3"/>
          <p:cNvSpPr txBox="1">
            <a:spLocks/>
          </p:cNvSpPr>
          <p:nvPr userDrawn="1"/>
        </p:nvSpPr>
        <p:spPr>
          <a:xfrm>
            <a:off x="10769600" y="6416106"/>
            <a:ext cx="1422400" cy="486834"/>
          </a:xfrm>
          <a:prstGeom prst="rect">
            <a:avLst/>
          </a:prstGeom>
        </p:spPr>
        <p:txBody>
          <a:bodyPr vert="horz" lIns="60956" tIns="30478" rIns="60956" bIns="30478" rtlCol="0" anchor="ctr"/>
          <a:lstStyle>
            <a:defPPr>
              <a:defRPr lang="en-US"/>
            </a:defPPr>
            <a:lvl1pPr algn="r" rtl="0" fontAlgn="base">
              <a:spcBef>
                <a:spcPct val="0"/>
              </a:spcBef>
              <a:spcAft>
                <a:spcPct val="0"/>
              </a:spcAft>
              <a:defRPr sz="2400" kern="1200">
                <a:solidFill>
                  <a:schemeClr val="tx1">
                    <a:tint val="75000"/>
                  </a:schemeClr>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550296"/>
            <a:fld id="{3A24E707-88DE-4936-9202-3C4752D4405D}" type="slidenum">
              <a:rPr kumimoji="1" lang="ja-JP" altLang="en-US" sz="1867" kern="0" smtClean="0">
                <a:solidFill>
                  <a:srgbClr val="000000">
                    <a:tint val="75000"/>
                  </a:srgbClr>
                </a:solidFill>
                <a:latin typeface="Calibri"/>
                <a:ea typeface="メイリオ"/>
                <a:cs typeface="Calibri"/>
              </a:rPr>
              <a:pPr defTabSz="550296"/>
              <a:t>‹#›</a:t>
            </a:fld>
            <a:endParaRPr kumimoji="1" lang="ja-JP" altLang="en-US" sz="1867" kern="0" dirty="0">
              <a:solidFill>
                <a:srgbClr val="000000">
                  <a:tint val="75000"/>
                </a:srgbClr>
              </a:solidFill>
              <a:latin typeface="Calibri"/>
              <a:ea typeface="メイリオ"/>
              <a:cs typeface="Calibri"/>
            </a:endParaRPr>
          </a:p>
        </p:txBody>
      </p:sp>
    </p:spTree>
    <p:extLst>
      <p:ext uri="{BB962C8B-B14F-4D97-AF65-F5344CB8AC3E}">
        <p14:creationId xmlns:p14="http://schemas.microsoft.com/office/powerpoint/2010/main" val="81051231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Lst>
  <p:hf hdr="0" ftr="0" dt="0"/>
  <p:txStyles>
    <p:titleStyle>
      <a:lvl1pPr algn="l" defTabSz="1384318" rtl="0" eaLnBrk="0" fontAlgn="base" hangingPunct="0">
        <a:lnSpc>
          <a:spcPct val="95000"/>
        </a:lnSpc>
        <a:spcBef>
          <a:spcPct val="0"/>
        </a:spcBef>
        <a:spcAft>
          <a:spcPct val="0"/>
        </a:spcAft>
        <a:defRPr sz="2667" b="1">
          <a:solidFill>
            <a:schemeClr val="bg1">
              <a:lumMod val="50000"/>
            </a:schemeClr>
          </a:solidFill>
          <a:latin typeface="Calibri" panose="020F0502020204030204" pitchFamily="34" charset="0"/>
          <a:ea typeface="+mj-ea"/>
          <a:cs typeface="+mj-cs"/>
        </a:defRPr>
      </a:lvl1pPr>
      <a:lvl2pPr algn="l" defTabSz="1384318" rtl="0" eaLnBrk="0" fontAlgn="base" hangingPunct="0">
        <a:lnSpc>
          <a:spcPct val="95000"/>
        </a:lnSpc>
        <a:spcBef>
          <a:spcPct val="0"/>
        </a:spcBef>
        <a:spcAft>
          <a:spcPct val="0"/>
        </a:spcAft>
        <a:defRPr sz="2667" b="1">
          <a:solidFill>
            <a:schemeClr val="tx1"/>
          </a:solidFill>
          <a:latin typeface="Book Antiqua" pitchFamily="18" charset="0"/>
        </a:defRPr>
      </a:lvl2pPr>
      <a:lvl3pPr algn="l" defTabSz="1384318" rtl="0" eaLnBrk="0" fontAlgn="base" hangingPunct="0">
        <a:lnSpc>
          <a:spcPct val="95000"/>
        </a:lnSpc>
        <a:spcBef>
          <a:spcPct val="0"/>
        </a:spcBef>
        <a:spcAft>
          <a:spcPct val="0"/>
        </a:spcAft>
        <a:defRPr sz="2667" b="1">
          <a:solidFill>
            <a:schemeClr val="tx1"/>
          </a:solidFill>
          <a:latin typeface="Book Antiqua" pitchFamily="18" charset="0"/>
        </a:defRPr>
      </a:lvl3pPr>
      <a:lvl4pPr algn="l" defTabSz="1384318" rtl="0" eaLnBrk="0" fontAlgn="base" hangingPunct="0">
        <a:lnSpc>
          <a:spcPct val="95000"/>
        </a:lnSpc>
        <a:spcBef>
          <a:spcPct val="0"/>
        </a:spcBef>
        <a:spcAft>
          <a:spcPct val="0"/>
        </a:spcAft>
        <a:defRPr sz="2667" b="1">
          <a:solidFill>
            <a:schemeClr val="tx1"/>
          </a:solidFill>
          <a:latin typeface="Book Antiqua" pitchFamily="18" charset="0"/>
        </a:defRPr>
      </a:lvl4pPr>
      <a:lvl5pPr algn="l" defTabSz="1384318" rtl="0" eaLnBrk="0" fontAlgn="base" hangingPunct="0">
        <a:lnSpc>
          <a:spcPct val="95000"/>
        </a:lnSpc>
        <a:spcBef>
          <a:spcPct val="0"/>
        </a:spcBef>
        <a:spcAft>
          <a:spcPct val="0"/>
        </a:spcAft>
        <a:defRPr sz="2667" b="1">
          <a:solidFill>
            <a:schemeClr val="tx1"/>
          </a:solidFill>
          <a:latin typeface="Book Antiqua" pitchFamily="18" charset="0"/>
        </a:defRPr>
      </a:lvl5pPr>
      <a:lvl6pPr marL="609608" algn="l" defTabSz="1384318" rtl="0" fontAlgn="base">
        <a:lnSpc>
          <a:spcPct val="95000"/>
        </a:lnSpc>
        <a:spcBef>
          <a:spcPct val="0"/>
        </a:spcBef>
        <a:spcAft>
          <a:spcPct val="0"/>
        </a:spcAft>
        <a:defRPr sz="2667" b="1">
          <a:solidFill>
            <a:schemeClr val="tx1"/>
          </a:solidFill>
          <a:latin typeface="Arial" charset="0"/>
        </a:defRPr>
      </a:lvl6pPr>
      <a:lvl7pPr marL="1219215" algn="l" defTabSz="1384318" rtl="0" fontAlgn="base">
        <a:lnSpc>
          <a:spcPct val="95000"/>
        </a:lnSpc>
        <a:spcBef>
          <a:spcPct val="0"/>
        </a:spcBef>
        <a:spcAft>
          <a:spcPct val="0"/>
        </a:spcAft>
        <a:defRPr sz="2667" b="1">
          <a:solidFill>
            <a:schemeClr val="tx1"/>
          </a:solidFill>
          <a:latin typeface="Arial" charset="0"/>
        </a:defRPr>
      </a:lvl7pPr>
      <a:lvl8pPr marL="1828823" algn="l" defTabSz="1384318" rtl="0" fontAlgn="base">
        <a:lnSpc>
          <a:spcPct val="95000"/>
        </a:lnSpc>
        <a:spcBef>
          <a:spcPct val="0"/>
        </a:spcBef>
        <a:spcAft>
          <a:spcPct val="0"/>
        </a:spcAft>
        <a:defRPr sz="2667" b="1">
          <a:solidFill>
            <a:schemeClr val="tx1"/>
          </a:solidFill>
          <a:latin typeface="Arial" charset="0"/>
        </a:defRPr>
      </a:lvl8pPr>
      <a:lvl9pPr marL="2438431" algn="l" defTabSz="1384318" rtl="0" fontAlgn="base">
        <a:lnSpc>
          <a:spcPct val="95000"/>
        </a:lnSpc>
        <a:spcBef>
          <a:spcPct val="0"/>
        </a:spcBef>
        <a:spcAft>
          <a:spcPct val="0"/>
        </a:spcAft>
        <a:defRPr sz="2667" b="1">
          <a:solidFill>
            <a:schemeClr val="tx1"/>
          </a:solidFill>
          <a:latin typeface="Arial" charset="0"/>
        </a:defRPr>
      </a:lvl9pPr>
    </p:titleStyle>
    <p:bodyStyle>
      <a:lvl1pPr marL="289988" indent="-289988" algn="l" defTabSz="1384318" rtl="0" eaLnBrk="0" fontAlgn="base" hangingPunct="0">
        <a:lnSpc>
          <a:spcPts val="2667"/>
        </a:lnSpc>
        <a:spcBef>
          <a:spcPct val="40000"/>
        </a:spcBef>
        <a:spcAft>
          <a:spcPct val="40000"/>
        </a:spcAft>
        <a:buClr>
          <a:schemeClr val="tx1"/>
        </a:buClr>
        <a:buSzPct val="70000"/>
        <a:buFont typeface="Wingdings" pitchFamily="2" charset="2"/>
        <a:buChar char="u"/>
        <a:defRPr>
          <a:solidFill>
            <a:schemeClr val="tx1"/>
          </a:solidFill>
          <a:latin typeface="Calibri" panose="020F0502020204030204" pitchFamily="34" charset="0"/>
          <a:ea typeface="+mn-ea"/>
          <a:cs typeface="+mn-cs"/>
        </a:defRPr>
      </a:lvl1pPr>
      <a:lvl2pPr marL="571507" indent="-279404" algn="l" defTabSz="1384318" rtl="0" eaLnBrk="0" fontAlgn="base" hangingPunct="0">
        <a:lnSpc>
          <a:spcPts val="2667"/>
        </a:lnSpc>
        <a:spcBef>
          <a:spcPct val="40000"/>
        </a:spcBef>
        <a:spcAft>
          <a:spcPct val="40000"/>
        </a:spcAft>
        <a:buClr>
          <a:schemeClr val="tx1"/>
        </a:buClr>
        <a:buSzPct val="70000"/>
        <a:buFont typeface="Wingdings" pitchFamily="2" charset="2"/>
        <a:buChar char="l"/>
        <a:defRPr>
          <a:solidFill>
            <a:schemeClr val="tx1"/>
          </a:solidFill>
          <a:latin typeface="Calibri" panose="020F0502020204030204" pitchFamily="34" charset="0"/>
        </a:defRPr>
      </a:lvl2pPr>
      <a:lvl3pPr marL="846678" indent="-270937" algn="l" defTabSz="1384318" rtl="0" eaLnBrk="0" fontAlgn="base" hangingPunct="0">
        <a:lnSpc>
          <a:spcPts val="2667"/>
        </a:lnSpc>
        <a:spcBef>
          <a:spcPct val="40000"/>
        </a:spcBef>
        <a:spcAft>
          <a:spcPct val="40000"/>
        </a:spcAft>
        <a:buClr>
          <a:schemeClr val="tx1"/>
        </a:buClr>
        <a:buSzPct val="80000"/>
        <a:buFont typeface="Wingdings" pitchFamily="2" charset="2"/>
        <a:buChar char="Ø"/>
        <a:defRPr>
          <a:solidFill>
            <a:schemeClr val="tx1"/>
          </a:solidFill>
          <a:latin typeface="Calibri" panose="020F0502020204030204" pitchFamily="34" charset="0"/>
        </a:defRPr>
      </a:lvl3pPr>
      <a:lvl4pPr marL="1134548" indent="-285754" algn="l" defTabSz="1384318" rtl="0" eaLnBrk="0" fontAlgn="base" hangingPunct="0">
        <a:lnSpc>
          <a:spcPts val="2667"/>
        </a:lnSpc>
        <a:spcBef>
          <a:spcPct val="40000"/>
        </a:spcBef>
        <a:spcAft>
          <a:spcPct val="40000"/>
        </a:spcAft>
        <a:buClr>
          <a:schemeClr val="tx1"/>
        </a:buClr>
        <a:buSzPct val="70000"/>
        <a:buFont typeface="Wingdings" pitchFamily="2" charset="2"/>
        <a:buChar char="n"/>
        <a:defRPr>
          <a:solidFill>
            <a:schemeClr val="tx1"/>
          </a:solidFill>
          <a:latin typeface="Calibri" panose="020F0502020204030204" pitchFamily="34" charset="0"/>
        </a:defRPr>
      </a:lvl4pPr>
      <a:lvl5pPr marL="1433002" indent="-287871" algn="l" defTabSz="1384318" rtl="0" eaLnBrk="0" fontAlgn="base" hangingPunct="0">
        <a:lnSpc>
          <a:spcPts val="2667"/>
        </a:lnSpc>
        <a:spcBef>
          <a:spcPct val="40000"/>
        </a:spcBef>
        <a:spcAft>
          <a:spcPct val="40000"/>
        </a:spcAft>
        <a:buClr>
          <a:schemeClr val="tx1"/>
        </a:buClr>
        <a:buSzPct val="70000"/>
        <a:buChar char="–"/>
        <a:defRPr>
          <a:solidFill>
            <a:schemeClr val="tx1"/>
          </a:solidFill>
          <a:latin typeface="Calibri" panose="020F0502020204030204" pitchFamily="34" charset="0"/>
        </a:defRPr>
      </a:lvl5pPr>
      <a:lvl6pPr marL="2042610" indent="-287871" algn="l" defTabSz="1384318" rtl="0" fontAlgn="base">
        <a:lnSpc>
          <a:spcPts val="2667"/>
        </a:lnSpc>
        <a:spcBef>
          <a:spcPct val="40000"/>
        </a:spcBef>
        <a:spcAft>
          <a:spcPct val="40000"/>
        </a:spcAft>
        <a:buClr>
          <a:schemeClr val="tx1"/>
        </a:buClr>
        <a:buSzPct val="70000"/>
        <a:buChar char="–"/>
        <a:defRPr>
          <a:solidFill>
            <a:schemeClr val="tx1"/>
          </a:solidFill>
          <a:latin typeface="+mn-lt"/>
        </a:defRPr>
      </a:lvl6pPr>
      <a:lvl7pPr marL="2652217" indent="-287871" algn="l" defTabSz="1384318" rtl="0" fontAlgn="base">
        <a:lnSpc>
          <a:spcPts val="2667"/>
        </a:lnSpc>
        <a:spcBef>
          <a:spcPct val="40000"/>
        </a:spcBef>
        <a:spcAft>
          <a:spcPct val="40000"/>
        </a:spcAft>
        <a:buClr>
          <a:schemeClr val="tx1"/>
        </a:buClr>
        <a:buSzPct val="70000"/>
        <a:buChar char="–"/>
        <a:defRPr>
          <a:solidFill>
            <a:schemeClr val="tx1"/>
          </a:solidFill>
          <a:latin typeface="+mn-lt"/>
        </a:defRPr>
      </a:lvl7pPr>
      <a:lvl8pPr marL="3261825" indent="-287871" algn="l" defTabSz="1384318" rtl="0" fontAlgn="base">
        <a:lnSpc>
          <a:spcPts val="2667"/>
        </a:lnSpc>
        <a:spcBef>
          <a:spcPct val="40000"/>
        </a:spcBef>
        <a:spcAft>
          <a:spcPct val="40000"/>
        </a:spcAft>
        <a:buClr>
          <a:schemeClr val="tx1"/>
        </a:buClr>
        <a:buSzPct val="70000"/>
        <a:buChar char="–"/>
        <a:defRPr>
          <a:solidFill>
            <a:schemeClr val="tx1"/>
          </a:solidFill>
          <a:latin typeface="+mn-lt"/>
        </a:defRPr>
      </a:lvl8pPr>
      <a:lvl9pPr marL="3871433" indent="-287871" algn="l" defTabSz="1384318" rtl="0" fontAlgn="base">
        <a:lnSpc>
          <a:spcPts val="2667"/>
        </a:lnSpc>
        <a:spcBef>
          <a:spcPct val="40000"/>
        </a:spcBef>
        <a:spcAft>
          <a:spcPct val="40000"/>
        </a:spcAft>
        <a:buClr>
          <a:schemeClr val="tx1"/>
        </a:buClr>
        <a:buSzPct val="70000"/>
        <a:buChar char="–"/>
        <a:defRPr>
          <a:solidFill>
            <a:schemeClr val="tx1"/>
          </a:solidFill>
          <a:latin typeface="+mn-lt"/>
        </a:defRPr>
      </a:lvl9pPr>
    </p:bodyStyle>
    <p:otherStyle>
      <a:defPPr>
        <a:defRPr lang="en-US"/>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54CC8-71C7-4235-9CE0-61B5C19112CC}" type="datetimeFigureOut">
              <a:rPr lang="en-IN" smtClean="0"/>
              <a:t>06-10-2020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89F0F-49EC-4E7E-975D-EDCFF6F57FC7}" type="slidenum">
              <a:rPr lang="en-IN" smtClean="0"/>
              <a:t>‹#›</a:t>
            </a:fld>
            <a:endParaRPr lang="en-IN"/>
          </a:p>
        </p:txBody>
      </p:sp>
    </p:spTree>
    <p:extLst>
      <p:ext uri="{BB962C8B-B14F-4D97-AF65-F5344CB8AC3E}">
        <p14:creationId xmlns:p14="http://schemas.microsoft.com/office/powerpoint/2010/main" val="1819825021"/>
      </p:ext>
    </p:extLst>
  </p:cSld>
  <p:clrMap bg1="lt1" tx1="dk1" bg2="lt2" tx2="dk2" accent1="accent1" accent2="accent2" accent3="accent3" accent4="accent4" accent5="accent5" accent6="accent6" hlink="hlink" folHlink="folHlink"/>
  <p:sldLayoutIdLst>
    <p:sldLayoutId id="21474838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54CC8-71C7-4235-9CE0-61B5C19112CC}" type="datetimeFigureOut">
              <a:rPr lang="en-IN" smtClean="0"/>
              <a:t>06-10-2020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89F0F-49EC-4E7E-975D-EDCFF6F57FC7}" type="slidenum">
              <a:rPr lang="en-IN" smtClean="0"/>
              <a:t>‹#›</a:t>
            </a:fld>
            <a:endParaRPr lang="en-IN"/>
          </a:p>
        </p:txBody>
      </p:sp>
    </p:spTree>
    <p:extLst>
      <p:ext uri="{BB962C8B-B14F-4D97-AF65-F5344CB8AC3E}">
        <p14:creationId xmlns:p14="http://schemas.microsoft.com/office/powerpoint/2010/main" val="2966005959"/>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54CC8-71C7-4235-9CE0-61B5C19112CC}" type="datetimeFigureOut">
              <a:rPr lang="en-IN" smtClean="0"/>
              <a:t>06-10-2020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89F0F-49EC-4E7E-975D-EDCFF6F57FC7}" type="slidenum">
              <a:rPr lang="en-IN" smtClean="0"/>
              <a:t>‹#›</a:t>
            </a:fld>
            <a:endParaRPr lang="en-IN"/>
          </a:p>
        </p:txBody>
      </p:sp>
    </p:spTree>
    <p:extLst>
      <p:ext uri="{BB962C8B-B14F-4D97-AF65-F5344CB8AC3E}">
        <p14:creationId xmlns:p14="http://schemas.microsoft.com/office/powerpoint/2010/main" val="1657863162"/>
      </p:ext>
    </p:extLst>
  </p:cSld>
  <p:clrMap bg1="lt1" tx1="dk1" bg2="lt2" tx2="dk2" accent1="accent1" accent2="accent2" accent3="accent3" accent4="accent4" accent5="accent5" accent6="accent6" hlink="hlink" folHlink="folHlink"/>
  <p:sldLayoutIdLst>
    <p:sldLayoutId id="21474838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448096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54CC8-71C7-4235-9CE0-61B5C19112CC}" type="datetimeFigureOut">
              <a:rPr lang="en-IN" smtClean="0"/>
              <a:t>06-10-2020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89F0F-49EC-4E7E-975D-EDCFF6F57FC7}" type="slidenum">
              <a:rPr lang="en-IN" smtClean="0"/>
              <a:t>‹#›</a:t>
            </a:fld>
            <a:endParaRPr lang="en-IN"/>
          </a:p>
        </p:txBody>
      </p:sp>
    </p:spTree>
    <p:extLst>
      <p:ext uri="{BB962C8B-B14F-4D97-AF65-F5344CB8AC3E}">
        <p14:creationId xmlns:p14="http://schemas.microsoft.com/office/powerpoint/2010/main" val="3795505805"/>
      </p:ext>
    </p:extLst>
  </p:cSld>
  <p:clrMap bg1="lt1" tx1="dk1" bg2="lt2" tx2="dk2" accent1="accent1" accent2="accent2" accent3="accent3" accent4="accent4" accent5="accent5" accent6="accent6" hlink="hlink" folHlink="folHlink"/>
  <p:sldLayoutIdLst>
    <p:sldLayoutId id="21474838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54CC8-71C7-4235-9CE0-61B5C19112CC}" type="datetimeFigureOut">
              <a:rPr lang="en-IN" smtClean="0"/>
              <a:t>06-10-2020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89F0F-49EC-4E7E-975D-EDCFF6F57FC7}" type="slidenum">
              <a:rPr lang="en-IN" smtClean="0"/>
              <a:t>‹#›</a:t>
            </a:fld>
            <a:endParaRPr lang="en-IN"/>
          </a:p>
        </p:txBody>
      </p:sp>
    </p:spTree>
    <p:extLst>
      <p:ext uri="{BB962C8B-B14F-4D97-AF65-F5344CB8AC3E}">
        <p14:creationId xmlns:p14="http://schemas.microsoft.com/office/powerpoint/2010/main" val="2950283510"/>
      </p:ext>
    </p:extLst>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54CC8-71C7-4235-9CE0-61B5C19112CC}" type="datetimeFigureOut">
              <a:rPr lang="en-IN" smtClean="0"/>
              <a:t>06-10-2020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89F0F-49EC-4E7E-975D-EDCFF6F57FC7}" type="slidenum">
              <a:rPr lang="en-IN" smtClean="0"/>
              <a:t>‹#›</a:t>
            </a:fld>
            <a:endParaRPr lang="en-IN"/>
          </a:p>
        </p:txBody>
      </p:sp>
    </p:spTree>
    <p:extLst>
      <p:ext uri="{BB962C8B-B14F-4D97-AF65-F5344CB8AC3E}">
        <p14:creationId xmlns:p14="http://schemas.microsoft.com/office/powerpoint/2010/main" val="34428897"/>
      </p:ext>
    </p:extLst>
  </p:cSld>
  <p:clrMap bg1="lt1" tx1="dk1" bg2="lt2" tx2="dk2" accent1="accent1" accent2="accent2" accent3="accent3" accent4="accent4" accent5="accent5" accent6="accent6" hlink="hlink" folHlink="folHlink"/>
  <p:sldLayoutIdLst>
    <p:sldLayoutId id="21474838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22FF3-E587-455E-8A2B-9F74DBCD940C}"/>
              </a:ext>
            </a:extLst>
          </p:cNvPr>
          <p:cNvSpPr>
            <a:spLocks noGrp="1"/>
          </p:cNvSpPr>
          <p:nvPr>
            <p:ph type="title"/>
          </p:nvPr>
        </p:nvSpPr>
        <p:spPr>
          <a:xfrm>
            <a:off x="609600" y="366187"/>
            <a:ext cx="10972800" cy="49530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B5C9D899-9142-4688-9076-8F6D4D1E730B}"/>
              </a:ext>
            </a:extLst>
          </p:cNvPr>
          <p:cNvSpPr>
            <a:spLocks noGrp="1"/>
          </p:cNvSpPr>
          <p:nvPr>
            <p:ph type="body" idx="1"/>
          </p:nvPr>
        </p:nvSpPr>
        <p:spPr>
          <a:xfrm>
            <a:off x="609600" y="1826684"/>
            <a:ext cx="10972800" cy="4349749"/>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id="{625E849D-EFB0-4C13-84AB-ECE6F132B1BC}"/>
              </a:ext>
            </a:extLst>
          </p:cNvPr>
          <p:cNvSpPr>
            <a:spLocks noGrp="1"/>
          </p:cNvSpPr>
          <p:nvPr>
            <p:ph type="sldNum" sz="quarter" idx="4"/>
          </p:nvPr>
        </p:nvSpPr>
        <p:spPr>
          <a:xfrm>
            <a:off x="10780192" y="6173477"/>
            <a:ext cx="802217" cy="366183"/>
          </a:xfrm>
          <a:prstGeom prst="rect">
            <a:avLst/>
          </a:prstGeom>
        </p:spPr>
        <p:txBody>
          <a:bodyPr vert="horz" wrap="square" lIns="0" tIns="0" rIns="0" bIns="0" numCol="1" anchor="ctr" anchorCtr="0" compatLnSpc="1">
            <a:prstTxWarp prst="textNoShape">
              <a:avLst/>
            </a:prstTxWarp>
          </a:bodyPr>
          <a:lstStyle>
            <a:lvl1pPr algn="r">
              <a:defRPr sz="933"/>
            </a:lvl1pPr>
          </a:lstStyle>
          <a:p>
            <a:fld id="{A3979A82-1A5E-4C7B-AFC0-111CA6C3130A}" type="slidenum">
              <a:rPr lang="en-US" altLang="en-US" smtClean="0"/>
              <a:pPr/>
              <a:t>‹#›</a:t>
            </a:fld>
            <a:endParaRPr lang="en-US" altLang="en-US"/>
          </a:p>
        </p:txBody>
      </p:sp>
    </p:spTree>
    <p:extLst>
      <p:ext uri="{BB962C8B-B14F-4D97-AF65-F5344CB8AC3E}">
        <p14:creationId xmlns:p14="http://schemas.microsoft.com/office/powerpoint/2010/main" val="221765340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Lst>
  <p:hf hdr="0" ftr="0" dt="0"/>
  <p:txStyles>
    <p:titleStyle>
      <a:lvl1pPr algn="l" defTabSz="685750" rtl="0" eaLnBrk="1" fontAlgn="base" hangingPunct="1">
        <a:lnSpc>
          <a:spcPct val="90000"/>
        </a:lnSpc>
        <a:spcBef>
          <a:spcPct val="0"/>
        </a:spcBef>
        <a:spcAft>
          <a:spcPct val="0"/>
        </a:spcAft>
        <a:defRPr sz="2667" b="1" i="0" kern="1200" cap="all">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l" defTabSz="685750" rtl="0" eaLnBrk="1" fontAlgn="base" hangingPunct="1">
        <a:lnSpc>
          <a:spcPct val="90000"/>
        </a:lnSpc>
        <a:spcBef>
          <a:spcPct val="0"/>
        </a:spcBef>
        <a:spcAft>
          <a:spcPct val="0"/>
        </a:spcAft>
        <a:defRPr sz="2400">
          <a:solidFill>
            <a:schemeClr val="tx1"/>
          </a:solidFill>
          <a:latin typeface="Montserrat ExtraBold" charset="0"/>
          <a:ea typeface="MS PGothic" panose="020B0600070205080204" pitchFamily="34" charset="-128"/>
          <a:cs typeface="ＭＳ Ｐゴシック" charset="0"/>
        </a:defRPr>
      </a:lvl2pPr>
      <a:lvl3pPr algn="l" defTabSz="685750" rtl="0" eaLnBrk="1" fontAlgn="base" hangingPunct="1">
        <a:lnSpc>
          <a:spcPct val="90000"/>
        </a:lnSpc>
        <a:spcBef>
          <a:spcPct val="0"/>
        </a:spcBef>
        <a:spcAft>
          <a:spcPct val="0"/>
        </a:spcAft>
        <a:defRPr sz="2400">
          <a:solidFill>
            <a:schemeClr val="tx1"/>
          </a:solidFill>
          <a:latin typeface="Montserrat ExtraBold" charset="0"/>
          <a:ea typeface="MS PGothic" panose="020B0600070205080204" pitchFamily="34" charset="-128"/>
          <a:cs typeface="ＭＳ Ｐゴシック" charset="0"/>
        </a:defRPr>
      </a:lvl3pPr>
      <a:lvl4pPr algn="l" defTabSz="685750" rtl="0" eaLnBrk="1" fontAlgn="base" hangingPunct="1">
        <a:lnSpc>
          <a:spcPct val="90000"/>
        </a:lnSpc>
        <a:spcBef>
          <a:spcPct val="0"/>
        </a:spcBef>
        <a:spcAft>
          <a:spcPct val="0"/>
        </a:spcAft>
        <a:defRPr sz="2400">
          <a:solidFill>
            <a:schemeClr val="tx1"/>
          </a:solidFill>
          <a:latin typeface="Montserrat ExtraBold" charset="0"/>
          <a:ea typeface="MS PGothic" panose="020B0600070205080204" pitchFamily="34" charset="-128"/>
          <a:cs typeface="ＭＳ Ｐゴシック" charset="0"/>
        </a:defRPr>
      </a:lvl4pPr>
      <a:lvl5pPr algn="l" defTabSz="685750" rtl="0" eaLnBrk="1" fontAlgn="base" hangingPunct="1">
        <a:lnSpc>
          <a:spcPct val="90000"/>
        </a:lnSpc>
        <a:spcBef>
          <a:spcPct val="0"/>
        </a:spcBef>
        <a:spcAft>
          <a:spcPct val="0"/>
        </a:spcAft>
        <a:defRPr sz="2400">
          <a:solidFill>
            <a:schemeClr val="tx1"/>
          </a:solidFill>
          <a:latin typeface="Montserrat ExtraBold" charset="0"/>
          <a:ea typeface="MS PGothic" panose="020B0600070205080204" pitchFamily="34" charset="-128"/>
          <a:cs typeface="ＭＳ Ｐゴシック" charset="0"/>
        </a:defRPr>
      </a:lvl5pPr>
      <a:lvl6pPr marL="457167" algn="l" defTabSz="685750" rtl="0" eaLnBrk="1" fontAlgn="base" hangingPunct="1">
        <a:lnSpc>
          <a:spcPct val="90000"/>
        </a:lnSpc>
        <a:spcBef>
          <a:spcPct val="0"/>
        </a:spcBef>
        <a:spcAft>
          <a:spcPct val="0"/>
        </a:spcAft>
        <a:defRPr sz="2400">
          <a:solidFill>
            <a:schemeClr val="tx1"/>
          </a:solidFill>
          <a:latin typeface="Montserrat ExtraBold" charset="0"/>
          <a:ea typeface="ＭＳ Ｐゴシック" charset="0"/>
          <a:cs typeface="ＭＳ Ｐゴシック" charset="0"/>
        </a:defRPr>
      </a:lvl6pPr>
      <a:lvl7pPr marL="914332" algn="l" defTabSz="685750" rtl="0" eaLnBrk="1" fontAlgn="base" hangingPunct="1">
        <a:lnSpc>
          <a:spcPct val="90000"/>
        </a:lnSpc>
        <a:spcBef>
          <a:spcPct val="0"/>
        </a:spcBef>
        <a:spcAft>
          <a:spcPct val="0"/>
        </a:spcAft>
        <a:defRPr sz="2400">
          <a:solidFill>
            <a:schemeClr val="tx1"/>
          </a:solidFill>
          <a:latin typeface="Montserrat ExtraBold" charset="0"/>
          <a:ea typeface="ＭＳ Ｐゴシック" charset="0"/>
          <a:cs typeface="ＭＳ Ｐゴシック" charset="0"/>
        </a:defRPr>
      </a:lvl7pPr>
      <a:lvl8pPr marL="1371498" algn="l" defTabSz="685750" rtl="0" eaLnBrk="1" fontAlgn="base" hangingPunct="1">
        <a:lnSpc>
          <a:spcPct val="90000"/>
        </a:lnSpc>
        <a:spcBef>
          <a:spcPct val="0"/>
        </a:spcBef>
        <a:spcAft>
          <a:spcPct val="0"/>
        </a:spcAft>
        <a:defRPr sz="2400">
          <a:solidFill>
            <a:schemeClr val="tx1"/>
          </a:solidFill>
          <a:latin typeface="Montserrat ExtraBold" charset="0"/>
          <a:ea typeface="ＭＳ Ｐゴシック" charset="0"/>
          <a:cs typeface="ＭＳ Ｐゴシック" charset="0"/>
        </a:defRPr>
      </a:lvl8pPr>
      <a:lvl9pPr marL="1828664" algn="l" defTabSz="685750" rtl="0" eaLnBrk="1" fontAlgn="base" hangingPunct="1">
        <a:lnSpc>
          <a:spcPct val="90000"/>
        </a:lnSpc>
        <a:spcBef>
          <a:spcPct val="0"/>
        </a:spcBef>
        <a:spcAft>
          <a:spcPct val="0"/>
        </a:spcAft>
        <a:defRPr sz="2400">
          <a:solidFill>
            <a:schemeClr val="tx1"/>
          </a:solidFill>
          <a:latin typeface="Montserrat ExtraBold" charset="0"/>
          <a:ea typeface="ＭＳ Ｐゴシック" charset="0"/>
          <a:cs typeface="ＭＳ Ｐゴシック" charset="0"/>
        </a:defRPr>
      </a:lvl9pPr>
    </p:titleStyle>
    <p:bodyStyle>
      <a:lvl1pPr marL="0" indent="0" algn="l" defTabSz="685750" rtl="0" eaLnBrk="1" fontAlgn="base" hangingPunct="1">
        <a:lnSpc>
          <a:spcPct val="90000"/>
        </a:lnSpc>
        <a:spcBef>
          <a:spcPts val="751"/>
        </a:spcBef>
        <a:spcAft>
          <a:spcPct val="0"/>
        </a:spcAft>
        <a:defRPr sz="1600" b="1" i="0" kern="1200" cap="none" baseline="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3175" indent="-3175" algn="l" defTabSz="685750" rtl="0" eaLnBrk="1" fontAlgn="base" hangingPunct="1">
        <a:lnSpc>
          <a:spcPct val="90000"/>
        </a:lnSpc>
        <a:spcBef>
          <a:spcPts val="600"/>
        </a:spcBef>
        <a:spcAft>
          <a:spcPct val="0"/>
        </a:spcAft>
        <a:defRPr sz="1467"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2705" indent="-111117" algn="l" defTabSz="685750" rtl="0" eaLnBrk="1" fontAlgn="base" hangingPunct="1">
        <a:spcBef>
          <a:spcPts val="400"/>
        </a:spcBef>
        <a:spcAft>
          <a:spcPct val="0"/>
        </a:spcAft>
        <a:buClr>
          <a:srgbClr val="4AC9E3"/>
        </a:buClr>
        <a:buFont typeface="Wingdings" panose="05000000000000000000" pitchFamily="2" charset="2"/>
        <a:buChar char="§"/>
        <a:defRPr sz="1333"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304776" indent="-190486" algn="l" defTabSz="685750" rtl="0" eaLnBrk="1" fontAlgn="base" hangingPunct="1">
        <a:spcBef>
          <a:spcPts val="200"/>
        </a:spcBef>
        <a:spcAft>
          <a:spcPct val="0"/>
        </a:spcAft>
        <a:buFont typeface="Lucida Grande" pitchFamily="1" charset="0"/>
        <a:buChar char="﹣"/>
        <a:defRPr sz="1200"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457167" indent="-152388" algn="l" defTabSz="684162" rtl="0" eaLnBrk="1" fontAlgn="base" hangingPunct="1">
        <a:spcBef>
          <a:spcPts val="200"/>
        </a:spcBef>
        <a:spcAft>
          <a:spcPct val="0"/>
        </a:spcAft>
        <a:buClr>
          <a:srgbClr val="4AC9E3"/>
        </a:buClr>
        <a:buFont typeface="Lucida Grande" pitchFamily="1" charset="0"/>
        <a:buChar char="･"/>
        <a:defRPr sz="1200"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1885810" indent="-171438" algn="l" defTabSz="6857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50" rtl="0" eaLnBrk="1" latinLnBrk="0" hangingPunct="1">
        <a:defRPr sz="1400" kern="1200">
          <a:solidFill>
            <a:schemeClr val="tx1"/>
          </a:solidFill>
          <a:latin typeface="+mn-lt"/>
          <a:ea typeface="+mn-ea"/>
          <a:cs typeface="+mn-cs"/>
        </a:defRPr>
      </a:lvl1pPr>
      <a:lvl2pPr marL="342874" algn="l" defTabSz="685750" rtl="0" eaLnBrk="1" latinLnBrk="0" hangingPunct="1">
        <a:defRPr sz="1400" kern="1200">
          <a:solidFill>
            <a:schemeClr val="tx1"/>
          </a:solidFill>
          <a:latin typeface="+mn-lt"/>
          <a:ea typeface="+mn-ea"/>
          <a:cs typeface="+mn-cs"/>
        </a:defRPr>
      </a:lvl2pPr>
      <a:lvl3pPr marL="685750" algn="l" defTabSz="685750" rtl="0" eaLnBrk="1" latinLnBrk="0" hangingPunct="1">
        <a:defRPr sz="1400" kern="1200">
          <a:solidFill>
            <a:schemeClr val="tx1"/>
          </a:solidFill>
          <a:latin typeface="+mn-lt"/>
          <a:ea typeface="+mn-ea"/>
          <a:cs typeface="+mn-cs"/>
        </a:defRPr>
      </a:lvl3pPr>
      <a:lvl4pPr marL="1028624" algn="l" defTabSz="685750" rtl="0" eaLnBrk="1" latinLnBrk="0" hangingPunct="1">
        <a:defRPr sz="1400" kern="1200">
          <a:solidFill>
            <a:schemeClr val="tx1"/>
          </a:solidFill>
          <a:latin typeface="+mn-lt"/>
          <a:ea typeface="+mn-ea"/>
          <a:cs typeface="+mn-cs"/>
        </a:defRPr>
      </a:lvl4pPr>
      <a:lvl5pPr marL="1371498" algn="l" defTabSz="685750" rtl="0" eaLnBrk="1" latinLnBrk="0" hangingPunct="1">
        <a:defRPr sz="1400" kern="1200">
          <a:solidFill>
            <a:schemeClr val="tx1"/>
          </a:solidFill>
          <a:latin typeface="+mn-lt"/>
          <a:ea typeface="+mn-ea"/>
          <a:cs typeface="+mn-cs"/>
        </a:defRPr>
      </a:lvl5pPr>
      <a:lvl6pPr marL="1714372" algn="l" defTabSz="685750" rtl="0" eaLnBrk="1" latinLnBrk="0" hangingPunct="1">
        <a:defRPr sz="1400" kern="1200">
          <a:solidFill>
            <a:schemeClr val="tx1"/>
          </a:solidFill>
          <a:latin typeface="+mn-lt"/>
          <a:ea typeface="+mn-ea"/>
          <a:cs typeface="+mn-cs"/>
        </a:defRPr>
      </a:lvl6pPr>
      <a:lvl7pPr marL="2057247" algn="l" defTabSz="685750" rtl="0" eaLnBrk="1" latinLnBrk="0" hangingPunct="1">
        <a:defRPr sz="1400" kern="1200">
          <a:solidFill>
            <a:schemeClr val="tx1"/>
          </a:solidFill>
          <a:latin typeface="+mn-lt"/>
          <a:ea typeface="+mn-ea"/>
          <a:cs typeface="+mn-cs"/>
        </a:defRPr>
      </a:lvl7pPr>
      <a:lvl8pPr marL="2400120" algn="l" defTabSz="685750" rtl="0" eaLnBrk="1" latinLnBrk="0" hangingPunct="1">
        <a:defRPr sz="1400" kern="1200">
          <a:solidFill>
            <a:schemeClr val="tx1"/>
          </a:solidFill>
          <a:latin typeface="+mn-lt"/>
          <a:ea typeface="+mn-ea"/>
          <a:cs typeface="+mn-cs"/>
        </a:defRPr>
      </a:lvl8pPr>
      <a:lvl9pPr marL="2742994" algn="l" defTabSz="68575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guide id="3" pos="1032">
          <p15:clr>
            <a:srgbClr val="F26B43"/>
          </p15:clr>
        </p15:guide>
        <p15:guide id="4" pos="1176">
          <p15:clr>
            <a:srgbClr val="F26B43"/>
          </p15:clr>
        </p15:guide>
        <p15:guide id="5" pos="1920">
          <p15:clr>
            <a:srgbClr val="F26B43"/>
          </p15:clr>
        </p15:guide>
        <p15:guide id="6" pos="2064">
          <p15:clr>
            <a:srgbClr val="F26B43"/>
          </p15:clr>
        </p15:guide>
        <p15:guide id="7" pos="2808">
          <p15:clr>
            <a:srgbClr val="F26B43"/>
          </p15:clr>
        </p15:guide>
        <p15:guide id="8" pos="2952">
          <p15:clr>
            <a:srgbClr val="F26B43"/>
          </p15:clr>
        </p15:guide>
        <p15:guide id="9" pos="3696">
          <p15:clr>
            <a:srgbClr val="F26B43"/>
          </p15:clr>
        </p15:guide>
        <p15:guide id="10" pos="3840">
          <p15:clr>
            <a:srgbClr val="F26B43"/>
          </p15:clr>
        </p15:guide>
        <p15:guide id="11" pos="4584">
          <p15:clr>
            <a:srgbClr val="F26B43"/>
          </p15:clr>
        </p15:guide>
        <p15:guide id="12" pos="4728">
          <p15:clr>
            <a:srgbClr val="F26B43"/>
          </p15:clr>
        </p15:guide>
      </p15:sldGuideLst>
    </p:ext>
  </p:extLst>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2571501517"/>
      </p:ext>
    </p:extLst>
  </p:cSld>
  <p:clrMap bg1="lt1" tx1="dk1" bg2="dk2" tx2="lt2" accent1="accent1" accent2="accent2" accent3="accent3" accent4="accent4" accent5="accent5" accent6="accent6" hlink="hlink" folHlink="folHlink"/>
  <p:sldLayoutIdLst>
    <p:sldLayoutId id="21474838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3511746604"/>
      </p:ext>
    </p:extLst>
  </p:cSld>
  <p:clrMap bg1="lt1" tx1="dk1" bg2="dk2" tx2="lt2" accent1="accent1" accent2="accent2" accent3="accent3" accent4="accent4" accent5="accent5" accent6="accent6" hlink="hlink" folHlink="folHlink"/>
  <p:sldLayoutIdLst>
    <p:sldLayoutId id="21474838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1677631625"/>
      </p:ext>
    </p:extLst>
  </p:cSld>
  <p:clrMap bg1="lt1" tx1="dk1" bg2="dk2" tx2="lt2" accent1="accent1" accent2="accent2" accent3="accent3" accent4="accent4" accent5="accent5" accent6="accent6" hlink="hlink" folHlink="folHlink"/>
  <p:sldLayoutIdLst>
    <p:sldLayoutId id="21474838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3783778539"/>
      </p:ext>
    </p:extLst>
  </p:cSld>
  <p:clrMap bg1="lt1" tx1="dk1" bg2="dk2" tx2="lt2" accent1="accent1" accent2="accent2" accent3="accent3" accent4="accent4" accent5="accent5" accent6="accent6" hlink="hlink" folHlink="folHlink"/>
  <p:sldLayoutIdLst>
    <p:sldLayoutId id="21474838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3861981369"/>
      </p:ext>
    </p:extLst>
  </p:cSld>
  <p:clrMap bg1="lt1" tx1="dk1" bg2="dk2" tx2="lt2" accent1="accent1" accent2="accent2" accent3="accent3" accent4="accent4" accent5="accent5" accent6="accent6" hlink="hlink" folHlink="folHlink"/>
  <p:sldLayoutIdLst>
    <p:sldLayoutId id="21474838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1702856969"/>
      </p:ext>
    </p:extLst>
  </p:cSld>
  <p:clrMap bg1="lt1" tx1="dk1" bg2="dk2" tx2="lt2" accent1="accent1" accent2="accent2" accent3="accent3" accent4="accent4" accent5="accent5" accent6="accent6" hlink="hlink" folHlink="folHlink"/>
  <p:sldLayoutIdLst>
    <p:sldLayoutId id="21474838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9384645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4294645215"/>
      </p:ext>
    </p:extLst>
  </p:cSld>
  <p:clrMap bg1="lt1" tx1="dk1" bg2="dk2" tx2="lt2" accent1="accent1" accent2="accent2" accent3="accent3" accent4="accent4" accent5="accent5" accent6="accent6" hlink="hlink" folHlink="folHlink"/>
  <p:sldLayoutIdLst>
    <p:sldLayoutId id="21474838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3155538288"/>
      </p:ext>
    </p:extLst>
  </p:cSld>
  <p:clrMap bg1="lt1" tx1="dk1" bg2="dk2" tx2="lt2" accent1="accent1" accent2="accent2" accent3="accent3" accent4="accent4" accent5="accent5" accent6="accent6" hlink="hlink" folHlink="folHlink"/>
  <p:sldLayoutIdLst>
    <p:sldLayoutId id="21474838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3447247069"/>
      </p:ext>
    </p:extLst>
  </p:cSld>
  <p:clrMap bg1="lt1" tx1="dk1" bg2="dk2" tx2="lt2" accent1="accent1" accent2="accent2" accent3="accent3" accent4="accent4" accent5="accent5" accent6="accent6" hlink="hlink" folHlink="folHlink"/>
  <p:sldLayoutIdLst>
    <p:sldLayoutId id="21474838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2790143308"/>
      </p:ext>
    </p:extLst>
  </p:cSld>
  <p:clrMap bg1="lt1" tx1="dk1" bg2="dk2" tx2="lt2" accent1="accent1" accent2="accent2" accent3="accent3" accent4="accent4" accent5="accent5" accent6="accent6" hlink="hlink" folHlink="folHlink"/>
  <p:sldLayoutIdLst>
    <p:sldLayoutId id="21474838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4211426540"/>
      </p:ext>
    </p:extLst>
  </p:cSld>
  <p:clrMap bg1="lt1" tx1="dk1" bg2="dk2" tx2="lt2" accent1="accent1" accent2="accent2" accent3="accent3" accent4="accent4" accent5="accent5" accent6="accent6" hlink="hlink" folHlink="folHlink"/>
  <p:sldLayoutIdLst>
    <p:sldLayoutId id="21474838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362423897"/>
      </p:ext>
    </p:extLst>
  </p:cSld>
  <p:clrMap bg1="lt1" tx1="dk1" bg2="dk2" tx2="lt2" accent1="accent1" accent2="accent2" accent3="accent3" accent4="accent4" accent5="accent5" accent6="accent6" hlink="hlink" folHlink="folHlink"/>
  <p:sldLayoutIdLst>
    <p:sldLayoutId id="21474838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2607870602"/>
      </p:ext>
    </p:extLst>
  </p:cSld>
  <p:clrMap bg1="lt1" tx1="dk1" bg2="dk2" tx2="lt2" accent1="accent1" accent2="accent2" accent3="accent3" accent4="accent4" accent5="accent5" accent6="accent6" hlink="hlink" folHlink="folHlink"/>
  <p:sldLayoutIdLst>
    <p:sldLayoutId id="21474838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467051404"/>
      </p:ext>
    </p:extLst>
  </p:cSld>
  <p:clrMap bg1="lt1" tx1="dk1" bg2="dk2" tx2="lt2" accent1="accent1" accent2="accent2" accent3="accent3" accent4="accent4" accent5="accent5" accent6="accent6" hlink="hlink" folHlink="folHlink"/>
  <p:sldLayoutIdLst>
    <p:sldLayoutId id="21474838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4232862846"/>
      </p:ext>
    </p:extLst>
  </p:cSld>
  <p:clrMap bg1="lt1" tx1="dk1" bg2="dk2" tx2="lt2" accent1="accent1" accent2="accent2" accent3="accent3" accent4="accent4" accent5="accent5" accent6="accent6" hlink="hlink" folHlink="folHlink"/>
  <p:sldLayoutIdLst>
    <p:sldLayoutId id="21474838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3907908358"/>
      </p:ext>
    </p:extLst>
  </p:cSld>
  <p:clrMap bg1="lt1" tx1="dk1" bg2="dk2" tx2="lt2" accent1="accent1" accent2="accent2" accent3="accent3" accent4="accent4" accent5="accent5" accent6="accent6" hlink="hlink" folHlink="folHlink"/>
  <p:sldLayoutIdLst>
    <p:sldLayoutId id="21474838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00479509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808378649"/>
      </p:ext>
    </p:extLst>
  </p:cSld>
  <p:clrMap bg1="lt1" tx1="dk1" bg2="dk2" tx2="lt2" accent1="accent1" accent2="accent2" accent3="accent3" accent4="accent4" accent5="accent5" accent6="accent6" hlink="hlink" folHlink="folHlink"/>
  <p:sldLayoutIdLst>
    <p:sldLayoutId id="214748389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591620144"/>
      </p:ext>
    </p:extLst>
  </p:cSld>
  <p:clrMap bg1="lt1" tx1="dk1" bg2="dk2" tx2="lt2" accent1="accent1" accent2="accent2" accent3="accent3" accent4="accent4" accent5="accent5" accent6="accent6" hlink="hlink" folHlink="folHlink"/>
  <p:sldLayoutIdLst>
    <p:sldLayoutId id="214748389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1728952350"/>
      </p:ext>
    </p:extLst>
  </p:cSld>
  <p:clrMap bg1="lt1" tx1="dk1" bg2="dk2" tx2="lt2" accent1="accent1" accent2="accent2" accent3="accent3" accent4="accent4" accent5="accent5" accent6="accent6" hlink="hlink" folHlink="folHlink"/>
  <p:sldLayoutIdLst>
    <p:sldLayoutId id="21474838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3">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849456160"/>
      </p:ext>
    </p:extLst>
  </p:cSld>
  <p:clrMap bg1="lt1" tx1="dk1" bg2="dk2" tx2="lt2" accent1="accent1" accent2="accent2" accent3="accent3" accent4="accent4" accent5="accent5" accent6="accent6" hlink="hlink" folHlink="folHlink"/>
  <p:sldLayoutIdLst>
    <p:sldLayoutId id="21474839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1pPr>
            <a:lvl2pPr marR="0" lvl="1"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2pPr>
            <a:lvl3pPr marR="0" lvl="2"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3pPr>
            <a:lvl4pPr marR="0" lvl="3"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4pPr>
            <a:lvl5pPr marR="0" lvl="4"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5pPr>
            <a:lvl6pPr marR="0" lvl="5"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6pPr>
            <a:lvl7pPr marR="0" lvl="6"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7pPr>
            <a:lvl8pPr marR="0" lvl="7"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8pPr>
            <a:lvl9pPr marR="0" lvl="8" algn="l" rtl="0">
              <a:lnSpc>
                <a:spcPct val="90000"/>
              </a:lnSpc>
              <a:spcBef>
                <a:spcPts val="0"/>
              </a:spcBef>
              <a:spcAft>
                <a:spcPts val="0"/>
              </a:spcAft>
              <a:buSzPts val="1400"/>
              <a:buNone/>
              <a:defRPr sz="4400" b="0" i="0" u="none" strike="noStrike" cap="none">
                <a:solidFill>
                  <a:schemeClr val="dk1"/>
                </a:solidFill>
                <a:latin typeface="Raleway ExtraBold"/>
                <a:ea typeface="Raleway ExtraBold"/>
                <a:cs typeface="Raleway ExtraBold"/>
                <a:sym typeface="Raleway ExtraBold"/>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1pPr>
            <a:lvl2pPr marL="0" marR="0" lvl="1"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2pPr>
            <a:lvl3pPr marL="0" marR="0" lvl="2"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3pPr>
            <a:lvl4pPr marL="0" marR="0" lvl="3"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4pPr>
            <a:lvl5pPr marL="0" marR="0" lvl="4"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5pPr>
            <a:lvl6pPr marL="0" marR="0" lvl="5"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6pPr>
            <a:lvl7pPr marL="0" marR="0" lvl="6"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7pPr>
            <a:lvl8pPr marL="0" marR="0" lvl="7"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8pPr>
            <a:lvl9pPr marL="0" marR="0" lvl="8" indent="0" algn="r" rtl="0">
              <a:spcBef>
                <a:spcPts val="0"/>
              </a:spcBef>
              <a:spcAft>
                <a:spcPts val="0"/>
              </a:spcAft>
              <a:buNone/>
              <a:defRPr sz="12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8" descr="A close up of a logo&#10;&#10;Description automatically generated"/>
          <p:cNvPicPr preferRelativeResize="0"/>
          <p:nvPr/>
        </p:nvPicPr>
        <p:blipFill rotWithShape="1">
          <a:blip r:embed="rId4">
            <a:alphaModFix/>
          </a:blip>
          <a:srcRect/>
          <a:stretch/>
        </p:blipFill>
        <p:spPr>
          <a:xfrm>
            <a:off x="11353800" y="60979"/>
            <a:ext cx="740287" cy="338417"/>
          </a:xfrm>
          <a:prstGeom prst="rect">
            <a:avLst/>
          </a:prstGeom>
          <a:noFill/>
          <a:ln>
            <a:noFill/>
          </a:ln>
        </p:spPr>
      </p:pic>
    </p:spTree>
    <p:extLst>
      <p:ext uri="{BB962C8B-B14F-4D97-AF65-F5344CB8AC3E}">
        <p14:creationId xmlns:p14="http://schemas.microsoft.com/office/powerpoint/2010/main" val="2671209901"/>
      </p:ext>
    </p:extLst>
  </p:cSld>
  <p:clrMap bg1="lt1" tx1="dk1" bg2="dk2" tx2="lt2" accent1="accent1" accent2="accent2" accent3="accent3" accent4="accent4" accent5="accent5" accent6="accent6" hlink="hlink" folHlink="folHlink"/>
  <p:sldLayoutIdLst>
    <p:sldLayoutId id="2147483902" r:id="rId1"/>
    <p:sldLayoutId id="214748390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56944"/>
            <a:ext cx="10972800" cy="563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0"/>
            <a:ext cx="109728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9241833"/>
      </p:ext>
    </p:extLst>
  </p:cSld>
  <p:clrMap bg1="dk1" tx1="lt1" bg2="dk2" tx2="lt2" accent1="accent1" accent2="accent2" accent3="accent3" accent4="accent4" accent5="accent5" accent6="accent6" hlink="hlink" folHlink="folHlink"/>
  <p:sldLayoutIdLst>
    <p:sldLayoutId id="2147483905" r:id="rId1"/>
  </p:sldLayoutIdLst>
  <p:hf hdr="0" ftr="0" dt="0"/>
  <p:txStyles>
    <p:titleStyle>
      <a:lvl1pPr algn="l" defTabSz="914377" rtl="0" eaLnBrk="1" latinLnBrk="0" hangingPunct="1">
        <a:spcBef>
          <a:spcPct val="0"/>
        </a:spcBef>
        <a:buNone/>
        <a:defRPr sz="3000" b="0" kern="1200">
          <a:solidFill>
            <a:schemeClr val="tx1"/>
          </a:solidFill>
          <a:latin typeface="Calibri"/>
          <a:ea typeface="+mj-ea"/>
          <a:cs typeface="Calibri"/>
        </a:defRPr>
      </a:lvl1pPr>
    </p:titleStyle>
    <p:bodyStyle>
      <a:lvl1pPr marL="342891" indent="-342891" algn="l" defTabSz="914377" rtl="0" eaLnBrk="1" latinLnBrk="0" hangingPunct="1">
        <a:spcBef>
          <a:spcPct val="20000"/>
        </a:spcBef>
        <a:buFont typeface="Arial" pitchFamily="34" charset="0"/>
        <a:buChar char="•"/>
        <a:defRPr sz="2800" b="0" kern="1200">
          <a:solidFill>
            <a:schemeClr val="accent6">
              <a:lumMod val="50000"/>
            </a:schemeClr>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600" kern="1200">
          <a:solidFill>
            <a:schemeClr val="accent6">
              <a:lumMod val="50000"/>
            </a:schemeClr>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accent6">
              <a:lumMod val="50000"/>
            </a:schemeClr>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accent6">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accent6">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81691957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94577382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44.png"/><Relationship Id="rId11" Type="http://schemas.openxmlformats.org/officeDocument/2006/relationships/image" Target="../media/image38.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38.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38.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0.svg"/><Relationship Id="rId18" Type="http://schemas.openxmlformats.org/officeDocument/2006/relationships/image" Target="../media/image58.png"/><Relationship Id="rId3" Type="http://schemas.openxmlformats.org/officeDocument/2006/relationships/image" Target="../media/image33.png"/><Relationship Id="rId21" Type="http://schemas.openxmlformats.org/officeDocument/2006/relationships/image" Target="../media/image59.png"/><Relationship Id="rId7" Type="http://schemas.openxmlformats.org/officeDocument/2006/relationships/image" Target="../media/image54.png"/><Relationship Id="rId12" Type="http://schemas.openxmlformats.org/officeDocument/2006/relationships/image" Target="../media/image56.png"/><Relationship Id="rId17" Type="http://schemas.openxmlformats.org/officeDocument/2006/relationships/slide" Target="slide11.xml"/><Relationship Id="rId2" Type="http://schemas.openxmlformats.org/officeDocument/2006/relationships/notesSlide" Target="../notesSlides/notesSlide27.xml"/><Relationship Id="rId16" Type="http://schemas.openxmlformats.org/officeDocument/2006/relationships/image" Target="../media/image32.svg"/><Relationship Id="rId20" Type="http://schemas.openxmlformats.org/officeDocument/2006/relationships/slide" Target="slide12.xml"/><Relationship Id="rId1" Type="http://schemas.openxmlformats.org/officeDocument/2006/relationships/slideLayout" Target="../slideLayouts/slideLayout34.xml"/><Relationship Id="rId6" Type="http://schemas.openxmlformats.org/officeDocument/2006/relationships/image" Target="../media/image53.png"/><Relationship Id="rId11" Type="http://schemas.openxmlformats.org/officeDocument/2006/relationships/slide" Target="slide9.xml"/><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image" Target="../media/image38.png"/><Relationship Id="rId10" Type="http://schemas.openxmlformats.org/officeDocument/2006/relationships/image" Target="../media/image28.svg"/><Relationship Id="rId19" Type="http://schemas.openxmlformats.org/officeDocument/2006/relationships/image" Target="../media/image34.sv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slide" Target="slide10.xml"/><Relationship Id="rId22" Type="http://schemas.openxmlformats.org/officeDocument/2006/relationships/image" Target="../media/image36.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38.png"/><Relationship Id="rId4" Type="http://schemas.openxmlformats.org/officeDocument/2006/relationships/image" Target="../media/image61.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8.png"/><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image" Target="../media/image69.png"/><Relationship Id="rId16" Type="http://schemas.openxmlformats.org/officeDocument/2006/relationships/image" Target="../media/image81.png"/><Relationship Id="rId1" Type="http://schemas.openxmlformats.org/officeDocument/2006/relationships/slideLayout" Target="../slideLayouts/slideLayout33.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5" Type="http://schemas.openxmlformats.org/officeDocument/2006/relationships/image" Target="../media/image38.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9.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diagramLayout" Target="../diagrams/layout1.xml"/><Relationship Id="rId7" Type="http://schemas.openxmlformats.org/officeDocument/2006/relationships/image" Target="../media/image96.jpg"/><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3.xml"/><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jpe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jpeg"/><Relationship Id="rId2" Type="http://schemas.openxmlformats.org/officeDocument/2006/relationships/notesSlide" Target="../notesSlides/notesSlide33.xml"/><Relationship Id="rId16" Type="http://schemas.openxmlformats.org/officeDocument/2006/relationships/image" Target="../media/image124.png"/><Relationship Id="rId1" Type="http://schemas.openxmlformats.org/officeDocument/2006/relationships/slideLayout" Target="../slideLayouts/slideLayout51.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5" Type="http://schemas.openxmlformats.org/officeDocument/2006/relationships/image" Target="../media/image123.jpe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jpeg"/><Relationship Id="rId14" Type="http://schemas.openxmlformats.org/officeDocument/2006/relationships/image" Target="../media/image122.jpe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5.jpeg"/><Relationship Id="rId7" Type="http://schemas.openxmlformats.org/officeDocument/2006/relationships/diagramQuickStyle" Target="../diagrams/quickStyle2.xml"/><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26.png"/><Relationship Id="rId9" Type="http://schemas.microsoft.com/office/2007/relationships/diagramDrawing" Target="../diagrams/drawing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5.xml"/><Relationship Id="rId1" Type="http://schemas.openxmlformats.org/officeDocument/2006/relationships/slideLayout" Target="../slideLayouts/slideLayout5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diagramLayout" Target="../diagrams/layout3.xml"/><Relationship Id="rId7" Type="http://schemas.openxmlformats.org/officeDocument/2006/relationships/image" Target="../media/image132.jpeg"/><Relationship Id="rId2" Type="http://schemas.openxmlformats.org/officeDocument/2006/relationships/diagramData" Target="../diagrams/data3.xml"/><Relationship Id="rId1" Type="http://schemas.openxmlformats.org/officeDocument/2006/relationships/slideLayout" Target="../slideLayouts/slideLayout5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60.xml"/><Relationship Id="rId4" Type="http://schemas.openxmlformats.org/officeDocument/2006/relationships/image" Target="../media/image137.jpeg"/></Relationships>
</file>

<file path=ppt/slides/_rels/slide7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61.xml"/><Relationship Id="rId4" Type="http://schemas.openxmlformats.org/officeDocument/2006/relationships/image" Target="../media/image140.jpg"/></Relationships>
</file>

<file path=ppt/slides/_rels/slide7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3.xml"/><Relationship Id="rId4" Type="http://schemas.openxmlformats.org/officeDocument/2006/relationships/image" Target="../media/image145.jpeg"/></Relationships>
</file>

<file path=ppt/slides/_rels/slide7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2" Type="http://schemas.openxmlformats.org/officeDocument/2006/relationships/hyperlink" Target="https://spectrum.ieee.org/energy/renewables/innovative-direct-current-microgrids-to-solve-indias-power-woes" TargetMode="External"/><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hyperlink" Target="mailto:sale@cygni.com" TargetMode="External"/><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524" y="253147"/>
            <a:ext cx="10947485" cy="2490054"/>
          </a:xfrm>
          <a:prstGeom prst="rect">
            <a:avLst/>
          </a:prstGeom>
        </p:spPr>
      </p:pic>
      <p:sp>
        <p:nvSpPr>
          <p:cNvPr id="3" name="TextBox 2"/>
          <p:cNvSpPr txBox="1"/>
          <p:nvPr/>
        </p:nvSpPr>
        <p:spPr>
          <a:xfrm>
            <a:off x="919393" y="3013467"/>
            <a:ext cx="10161745" cy="3431709"/>
          </a:xfrm>
          <a:prstGeom prst="rect">
            <a:avLst/>
          </a:prstGeom>
          <a:noFill/>
        </p:spPr>
        <p:txBody>
          <a:bodyPr wrap="square" rtlCol="0">
            <a:spAutoFit/>
          </a:bodyPr>
          <a:lstStyle/>
          <a:p>
            <a:pPr algn="ctr"/>
            <a:r>
              <a:rPr lang="en-US" sz="3600" b="1" dirty="0">
                <a:solidFill>
                  <a:srgbClr val="1FA7B1"/>
                </a:solidFill>
              </a:rPr>
              <a:t>Virtual Workshop on Clean Energy: </a:t>
            </a:r>
            <a:r>
              <a:rPr lang="en-US" sz="3600" b="1" dirty="0" smtClean="0">
                <a:solidFill>
                  <a:srgbClr val="1FA7B1"/>
                </a:solidFill>
              </a:rPr>
              <a:t> Advancing </a:t>
            </a:r>
            <a:r>
              <a:rPr lang="en-US" sz="3600" b="1" dirty="0">
                <a:solidFill>
                  <a:srgbClr val="1FA7B1"/>
                </a:solidFill>
              </a:rPr>
              <a:t>Growth of Photovoltaic Development in India</a:t>
            </a:r>
          </a:p>
          <a:p>
            <a:pPr algn="ctr"/>
            <a:r>
              <a:rPr lang="en-US" sz="3000" b="1" dirty="0" smtClean="0"/>
              <a:t>Session </a:t>
            </a:r>
            <a:r>
              <a:rPr lang="en-US" sz="3000" b="1" dirty="0" smtClean="0"/>
              <a:t>3</a:t>
            </a:r>
            <a:endParaRPr lang="en-US" sz="3000" b="1" dirty="0" smtClean="0"/>
          </a:p>
          <a:p>
            <a:pPr algn="ctr"/>
            <a:r>
              <a:rPr lang="en-US" sz="3000" b="1" dirty="0" smtClean="0"/>
              <a:t> </a:t>
            </a:r>
            <a:r>
              <a:rPr lang="en-US" sz="3000" b="1" dirty="0" smtClean="0"/>
              <a:t>Investments in Utility and Distributed Generation PV Projects in India: Challenges and Opportunities </a:t>
            </a:r>
            <a:endParaRPr lang="en-US" sz="3000" b="1" dirty="0" smtClean="0"/>
          </a:p>
          <a:p>
            <a:pPr algn="ctr"/>
            <a:endParaRPr lang="en-US" sz="3000" b="1" dirty="0" smtClean="0"/>
          </a:p>
          <a:p>
            <a:pPr algn="ctr"/>
            <a:r>
              <a:rPr lang="en-US" sz="2500" dirty="0" smtClean="0"/>
              <a:t>October 6, </a:t>
            </a:r>
            <a:r>
              <a:rPr lang="en-US" sz="2500" dirty="0" smtClean="0"/>
              <a:t>2020</a:t>
            </a:r>
            <a:endParaRPr lang="en-US" sz="2500" dirty="0"/>
          </a:p>
        </p:txBody>
      </p:sp>
    </p:spTree>
    <p:extLst>
      <p:ext uri="{BB962C8B-B14F-4D97-AF65-F5344CB8AC3E}">
        <p14:creationId xmlns:p14="http://schemas.microsoft.com/office/powerpoint/2010/main" val="981966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Conclusion</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68A62826-F323-4E10-A946-72371CF7AEB1}"/>
              </a:ext>
            </a:extLst>
          </p:cNvPr>
          <p:cNvSpPr/>
          <p:nvPr/>
        </p:nvSpPr>
        <p:spPr>
          <a:xfrm>
            <a:off x="690733" y="1483414"/>
            <a:ext cx="10800000" cy="3323987"/>
          </a:xfrm>
          <a:prstGeom prst="rect">
            <a:avLst/>
          </a:prstGeom>
        </p:spPr>
        <p:txBody>
          <a:bodyPr wrap="square" lIns="0" tIns="0" rIns="0" bIns="0">
            <a:spAutoFit/>
          </a:bodyPr>
          <a:lstStyle/>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Trailing behind targets</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Will result in many – may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GWp</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for bidding</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Low Cost – Grid Parity / Fossil Fuel based energy generation</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Indicates – opportunities for Solar PV sector in near future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0121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3518552" y="1807811"/>
            <a:ext cx="5154895" cy="2155398"/>
          </a:xfrm>
          <a:prstGeom prst="rect">
            <a:avLst/>
          </a:prstGeom>
        </p:spPr>
        <p:txBody>
          <a:bodyPr wrap="square" lIns="0" tIns="0" rIns="0" bIns="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If we are going to see many-many </a:t>
            </a:r>
            <a:r>
              <a:rPr kumimoji="0" lang="en-US"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GWp</a:t>
            </a: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for bidding &amp; Prices are attractive –</a:t>
            </a:r>
          </a:p>
          <a:p>
            <a:pPr marL="0" marR="0" lvl="0" indent="0" algn="ctr" defTabSz="914377"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546A">
                  <a:lumMod val="50000"/>
                </a:srgbClr>
              </a:solidFill>
              <a:effectLst/>
              <a:uLnTx/>
              <a:uFillTx/>
              <a:latin typeface="Abadi" panose="020B0604020104020204" pitchFamily="34" charset="0"/>
              <a:ea typeface="+mn-ea"/>
              <a:cs typeface="Arial" panose="020B0604020202020204" pitchFamily="34" charset="0"/>
            </a:endParaRPr>
          </a:p>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46A">
                    <a:lumMod val="50000"/>
                  </a:srgbClr>
                </a:solidFill>
                <a:effectLst/>
                <a:uLnTx/>
                <a:uFillTx/>
                <a:latin typeface="Abadi" panose="020B0604020104020204" pitchFamily="34" charset="0"/>
                <a:ea typeface="+mn-ea"/>
                <a:cs typeface="Arial" panose="020B0604020202020204" pitchFamily="34" charset="0"/>
              </a:rPr>
              <a:t>Then what are the challenges ?</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594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Challenges for Indian Solar Developers</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68A62826-F323-4E10-A946-72371CF7AEB1}"/>
              </a:ext>
            </a:extLst>
          </p:cNvPr>
          <p:cNvSpPr/>
          <p:nvPr/>
        </p:nvSpPr>
        <p:spPr>
          <a:xfrm>
            <a:off x="690733" y="935276"/>
            <a:ext cx="10800000" cy="5955605"/>
          </a:xfrm>
          <a:prstGeom prst="rect">
            <a:avLst/>
          </a:prstGeom>
        </p:spPr>
        <p:txBody>
          <a:bodyPr wrap="square" lIns="0" tIns="0" rIns="0" bIns="0">
            <a:spAutoFit/>
          </a:bodyPr>
          <a:lstStyle/>
          <a:p>
            <a:pPr marL="0" marR="0" lvl="0" indent="0" algn="l" defTabSz="914377" rtl="0" eaLnBrk="1" fontAlgn="auto" latinLnBrk="0" hangingPunct="1">
              <a:lnSpc>
                <a:spcPct val="2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badi" panose="020B0604020104020204" pitchFamily="34" charset="0"/>
                <a:ea typeface="+mn-ea"/>
                <a:cs typeface="+mn-cs"/>
              </a:rPr>
              <a:t>Bid Price &amp; Project Viability –</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Land (Location)</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Power Evacuation Infra</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Project Timelines</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Project Cost including Module Cost &amp; Technology</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Land Aggregation</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rPr>
              <a:t>Operational Challenges &amp; Cost</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rPr>
              <a:t>Project Life (Reliability, Durability)</a:t>
            </a:r>
          </a:p>
          <a:p>
            <a:pPr marL="800100" marR="0" lvl="1"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rPr>
              <a:t>Annual Energy Yield, Module Performance, Reliability &amp; Degradation</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642886A6-6571-4200-80C8-B4D5C35E66B7}"/>
              </a:ext>
            </a:extLst>
          </p:cNvPr>
          <p:cNvSpPr/>
          <p:nvPr/>
        </p:nvSpPr>
        <p:spPr>
          <a:xfrm>
            <a:off x="925285" y="4746171"/>
            <a:ext cx="8349343" cy="16872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07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7016353"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Challenges (Operational Issues)</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4A0DCEF-50A4-477B-9187-C5793D75263E}"/>
              </a:ext>
            </a:extLst>
          </p:cNvPr>
          <p:cNvPicPr>
            <a:picLocks noChangeAspect="1"/>
          </p:cNvPicPr>
          <p:nvPr/>
        </p:nvPicPr>
        <p:blipFill>
          <a:blip r:embed="rId3"/>
          <a:stretch>
            <a:fillRect/>
          </a:stretch>
        </p:blipFill>
        <p:spPr>
          <a:xfrm>
            <a:off x="941103" y="1507325"/>
            <a:ext cx="8921353" cy="5078529"/>
          </a:xfrm>
          <a:prstGeom prst="rect">
            <a:avLst/>
          </a:prstGeom>
        </p:spPr>
      </p:pic>
      <p:sp>
        <p:nvSpPr>
          <p:cNvPr id="14" name="Rectangle 13">
            <a:extLst>
              <a:ext uri="{FF2B5EF4-FFF2-40B4-BE49-F238E27FC236}">
                <a16:creationId xmlns:a16="http://schemas.microsoft.com/office/drawing/2014/main" id="{6A4BFA1B-7344-4F3F-8A3A-214157BD588A}"/>
              </a:ext>
            </a:extLst>
          </p:cNvPr>
          <p:cNvSpPr/>
          <p:nvPr/>
        </p:nvSpPr>
        <p:spPr>
          <a:xfrm>
            <a:off x="585807" y="839471"/>
            <a:ext cx="10800000" cy="78495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Poor Asset Management Practices – affecting Reliability of System Components</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5437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Challenges</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9AA9C16A-596C-4557-96DF-2FAB0A38402D}"/>
              </a:ext>
            </a:extLst>
          </p:cNvPr>
          <p:cNvPicPr>
            <a:picLocks noChangeAspect="1"/>
          </p:cNvPicPr>
          <p:nvPr/>
        </p:nvPicPr>
        <p:blipFill>
          <a:blip r:embed="rId3"/>
          <a:stretch>
            <a:fillRect/>
          </a:stretch>
        </p:blipFill>
        <p:spPr>
          <a:xfrm>
            <a:off x="690733" y="1475940"/>
            <a:ext cx="6468435" cy="4851327"/>
          </a:xfrm>
          <a:prstGeom prst="rect">
            <a:avLst/>
          </a:prstGeom>
        </p:spPr>
      </p:pic>
      <p:pic>
        <p:nvPicPr>
          <p:cNvPr id="3" name="Picture 2">
            <a:extLst>
              <a:ext uri="{FF2B5EF4-FFF2-40B4-BE49-F238E27FC236}">
                <a16:creationId xmlns:a16="http://schemas.microsoft.com/office/drawing/2014/main" id="{E62CFC7C-5DA4-438C-BBF1-F5BD8204A289}"/>
              </a:ext>
            </a:extLst>
          </p:cNvPr>
          <p:cNvPicPr>
            <a:picLocks noChangeAspect="1"/>
          </p:cNvPicPr>
          <p:nvPr/>
        </p:nvPicPr>
        <p:blipFill>
          <a:blip r:embed="rId4"/>
          <a:stretch>
            <a:fillRect/>
          </a:stretch>
        </p:blipFill>
        <p:spPr>
          <a:xfrm>
            <a:off x="7270906" y="1475940"/>
            <a:ext cx="3712777" cy="4851326"/>
          </a:xfrm>
          <a:prstGeom prst="rect">
            <a:avLst/>
          </a:prstGeom>
        </p:spPr>
      </p:pic>
      <p:sp>
        <p:nvSpPr>
          <p:cNvPr id="5" name="Rectangle 4">
            <a:extLst>
              <a:ext uri="{FF2B5EF4-FFF2-40B4-BE49-F238E27FC236}">
                <a16:creationId xmlns:a16="http://schemas.microsoft.com/office/drawing/2014/main" id="{DDB8E95B-2EF0-43DE-A657-59E0D255505E}"/>
              </a:ext>
            </a:extLst>
          </p:cNvPr>
          <p:cNvSpPr/>
          <p:nvPr/>
        </p:nvSpPr>
        <p:spPr>
          <a:xfrm>
            <a:off x="585807" y="839471"/>
            <a:ext cx="10800000" cy="78495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Proper asset management leads to rise in operation cost of project</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5646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7215272"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Challenges (Reliability)</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43" name="Picture 42">
            <a:extLst>
              <a:ext uri="{FF2B5EF4-FFF2-40B4-BE49-F238E27FC236}">
                <a16:creationId xmlns:a16="http://schemas.microsoft.com/office/drawing/2014/main" id="{DFF78540-57CF-46F5-96BF-561469E98A7E}"/>
              </a:ext>
            </a:extLst>
          </p:cNvPr>
          <p:cNvPicPr>
            <a:picLocks noChangeAspect="1"/>
          </p:cNvPicPr>
          <p:nvPr/>
        </p:nvPicPr>
        <p:blipFill>
          <a:blip r:embed="rId3"/>
          <a:stretch>
            <a:fillRect/>
          </a:stretch>
        </p:blipFill>
        <p:spPr>
          <a:xfrm>
            <a:off x="617814" y="1790088"/>
            <a:ext cx="10735986" cy="4615072"/>
          </a:xfrm>
          <a:prstGeom prst="rect">
            <a:avLst/>
          </a:prstGeom>
        </p:spPr>
      </p:pic>
      <p:sp>
        <p:nvSpPr>
          <p:cNvPr id="45" name="Rectangle 44">
            <a:extLst>
              <a:ext uri="{FF2B5EF4-FFF2-40B4-BE49-F238E27FC236}">
                <a16:creationId xmlns:a16="http://schemas.microsoft.com/office/drawing/2014/main" id="{B99C1EFB-E17A-42F8-A64F-6F99FE3BF901}"/>
              </a:ext>
            </a:extLst>
          </p:cNvPr>
          <p:cNvSpPr/>
          <p:nvPr/>
        </p:nvSpPr>
        <p:spPr>
          <a:xfrm>
            <a:off x="585807" y="839471"/>
            <a:ext cx="10800000" cy="1246623"/>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Frequent Module Issues &amp; Failures leading to Energy Loss</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Cost Pressure – Quality Compromise in Indian Projects</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135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6831296"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Challenges (Reliability)</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ADDFA2F0-20FD-4C80-A71D-C8B3BB76C313}"/>
              </a:ext>
            </a:extLst>
          </p:cNvPr>
          <p:cNvPicPr>
            <a:picLocks noChangeAspect="1"/>
          </p:cNvPicPr>
          <p:nvPr/>
        </p:nvPicPr>
        <p:blipFill>
          <a:blip r:embed="rId3"/>
          <a:stretch>
            <a:fillRect/>
          </a:stretch>
        </p:blipFill>
        <p:spPr>
          <a:xfrm>
            <a:off x="185058" y="1453223"/>
            <a:ext cx="9370419" cy="4903127"/>
          </a:xfrm>
          <a:prstGeom prst="rect">
            <a:avLst/>
          </a:prstGeom>
        </p:spPr>
      </p:pic>
      <p:sp>
        <p:nvSpPr>
          <p:cNvPr id="12" name="Rectangle 11">
            <a:extLst>
              <a:ext uri="{FF2B5EF4-FFF2-40B4-BE49-F238E27FC236}">
                <a16:creationId xmlns:a16="http://schemas.microsoft.com/office/drawing/2014/main" id="{40BCF0C0-4A3E-48D2-AB4D-765D9CFB773C}"/>
              </a:ext>
            </a:extLst>
          </p:cNvPr>
          <p:cNvSpPr/>
          <p:nvPr/>
        </p:nvSpPr>
        <p:spPr>
          <a:xfrm>
            <a:off x="585807" y="839471"/>
            <a:ext cx="10800000" cy="78495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Low Project Cost – Challenges in Module Quality / BOM Quality  </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437C924C-975E-49AA-9827-E85967663A62}"/>
              </a:ext>
            </a:extLst>
          </p:cNvPr>
          <p:cNvPicPr>
            <a:picLocks noChangeAspect="1"/>
          </p:cNvPicPr>
          <p:nvPr/>
        </p:nvPicPr>
        <p:blipFill>
          <a:blip r:embed="rId4"/>
          <a:stretch>
            <a:fillRect/>
          </a:stretch>
        </p:blipFill>
        <p:spPr>
          <a:xfrm>
            <a:off x="9555477" y="1453223"/>
            <a:ext cx="2372628" cy="2775135"/>
          </a:xfrm>
          <a:prstGeom prst="rect">
            <a:avLst/>
          </a:prstGeom>
        </p:spPr>
      </p:pic>
      <p:pic>
        <p:nvPicPr>
          <p:cNvPr id="16" name="Picture 15">
            <a:extLst>
              <a:ext uri="{FF2B5EF4-FFF2-40B4-BE49-F238E27FC236}">
                <a16:creationId xmlns:a16="http://schemas.microsoft.com/office/drawing/2014/main" id="{2B0E307E-682E-4117-A27B-65BE7DE91E14}"/>
              </a:ext>
            </a:extLst>
          </p:cNvPr>
          <p:cNvPicPr>
            <a:picLocks noChangeAspect="1"/>
          </p:cNvPicPr>
          <p:nvPr/>
        </p:nvPicPr>
        <p:blipFill>
          <a:blip r:embed="rId5"/>
          <a:stretch>
            <a:fillRect/>
          </a:stretch>
        </p:blipFill>
        <p:spPr>
          <a:xfrm>
            <a:off x="9555477" y="4209969"/>
            <a:ext cx="2372628" cy="2146381"/>
          </a:xfrm>
          <a:prstGeom prst="rect">
            <a:avLst/>
          </a:prstGeom>
        </p:spPr>
      </p:pic>
      <p:sp>
        <p:nvSpPr>
          <p:cNvPr id="19" name="Oval 18">
            <a:extLst>
              <a:ext uri="{FF2B5EF4-FFF2-40B4-BE49-F238E27FC236}">
                <a16:creationId xmlns:a16="http://schemas.microsoft.com/office/drawing/2014/main" id="{565059E6-CB8E-4308-8B5C-E8EF481F207C}"/>
              </a:ext>
            </a:extLst>
          </p:cNvPr>
          <p:cNvSpPr/>
          <p:nvPr/>
        </p:nvSpPr>
        <p:spPr>
          <a:xfrm>
            <a:off x="1240971" y="4049486"/>
            <a:ext cx="1850572" cy="23068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C74C030A-7E60-4111-B49D-304A41B28CFD}"/>
              </a:ext>
            </a:extLst>
          </p:cNvPr>
          <p:cNvSpPr/>
          <p:nvPr/>
        </p:nvSpPr>
        <p:spPr>
          <a:xfrm>
            <a:off x="6858000" y="3559629"/>
            <a:ext cx="1850572" cy="23068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F5DD5F8-8593-484D-9F19-FE5AD87E9622}"/>
              </a:ext>
            </a:extLst>
          </p:cNvPr>
          <p:cNvSpPr/>
          <p:nvPr/>
        </p:nvSpPr>
        <p:spPr>
          <a:xfrm>
            <a:off x="10265229" y="4323922"/>
            <a:ext cx="1088571" cy="1787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823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A9BC198B-05EC-490F-9173-2A149A913BC5}"/>
              </a:ext>
            </a:extLst>
          </p:cNvPr>
          <p:cNvSpPr/>
          <p:nvPr/>
        </p:nvSpPr>
        <p:spPr>
          <a:xfrm>
            <a:off x="690733" y="272146"/>
            <a:ext cx="6831296"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Challenges (Reliability)</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07F1328C-1E48-4208-8CFB-09F05DF29151}"/>
              </a:ext>
            </a:extLst>
          </p:cNvPr>
          <p:cNvPicPr>
            <a:picLocks noChangeAspect="1"/>
          </p:cNvPicPr>
          <p:nvPr/>
        </p:nvPicPr>
        <p:blipFill>
          <a:blip r:embed="rId3"/>
          <a:stretch>
            <a:fillRect/>
          </a:stretch>
        </p:blipFill>
        <p:spPr>
          <a:xfrm>
            <a:off x="690733" y="1222456"/>
            <a:ext cx="11235924" cy="5498991"/>
          </a:xfrm>
          <a:prstGeom prst="rect">
            <a:avLst/>
          </a:prstGeom>
        </p:spPr>
      </p:pic>
      <p:sp>
        <p:nvSpPr>
          <p:cNvPr id="37" name="Rectangle 36">
            <a:extLst>
              <a:ext uri="{FF2B5EF4-FFF2-40B4-BE49-F238E27FC236}">
                <a16:creationId xmlns:a16="http://schemas.microsoft.com/office/drawing/2014/main" id="{34AF8EA3-13A4-4BA8-AB04-0B4E4994A863}"/>
              </a:ext>
            </a:extLst>
          </p:cNvPr>
          <p:cNvSpPr/>
          <p:nvPr/>
        </p:nvSpPr>
        <p:spPr>
          <a:xfrm>
            <a:off x="690733" y="670560"/>
            <a:ext cx="10800000" cy="78495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Low Project Cost – Challenges in Module Quality / BOM Quality  </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8690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Challenges</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EB683D33-7933-4706-BC06-5D68EF524123}"/>
              </a:ext>
            </a:extLst>
          </p:cNvPr>
          <p:cNvPicPr>
            <a:picLocks noChangeAspect="1"/>
          </p:cNvPicPr>
          <p:nvPr/>
        </p:nvPicPr>
        <p:blipFill>
          <a:blip r:embed="rId3"/>
          <a:stretch>
            <a:fillRect/>
          </a:stretch>
        </p:blipFill>
        <p:spPr>
          <a:xfrm>
            <a:off x="690733" y="870865"/>
            <a:ext cx="11285202" cy="5714990"/>
          </a:xfrm>
          <a:prstGeom prst="rect">
            <a:avLst/>
          </a:prstGeom>
        </p:spPr>
      </p:pic>
      <p:sp>
        <p:nvSpPr>
          <p:cNvPr id="3" name="Rectangle 2">
            <a:extLst>
              <a:ext uri="{FF2B5EF4-FFF2-40B4-BE49-F238E27FC236}">
                <a16:creationId xmlns:a16="http://schemas.microsoft.com/office/drawing/2014/main" id="{54724B7F-AD56-4490-82CF-3D5FE18E1F91}"/>
              </a:ext>
            </a:extLst>
          </p:cNvPr>
          <p:cNvSpPr/>
          <p:nvPr/>
        </p:nvSpPr>
        <p:spPr>
          <a:xfrm>
            <a:off x="997823" y="1035414"/>
            <a:ext cx="10800000" cy="78495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Construction Quality</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6758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6254353"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Challenges (Operational)</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668A81EB-CDA1-448E-B88B-31440114F8FE}"/>
              </a:ext>
            </a:extLst>
          </p:cNvPr>
          <p:cNvPicPr>
            <a:picLocks noChangeAspect="1"/>
          </p:cNvPicPr>
          <p:nvPr/>
        </p:nvPicPr>
        <p:blipFill>
          <a:blip r:embed="rId3"/>
          <a:stretch>
            <a:fillRect/>
          </a:stretch>
        </p:blipFill>
        <p:spPr>
          <a:xfrm>
            <a:off x="690733" y="772886"/>
            <a:ext cx="11414180" cy="5948589"/>
          </a:xfrm>
          <a:prstGeom prst="rect">
            <a:avLst/>
          </a:prstGeom>
        </p:spPr>
      </p:pic>
      <p:sp>
        <p:nvSpPr>
          <p:cNvPr id="3" name="Rectangle 2">
            <a:extLst>
              <a:ext uri="{FF2B5EF4-FFF2-40B4-BE49-F238E27FC236}">
                <a16:creationId xmlns:a16="http://schemas.microsoft.com/office/drawing/2014/main" id="{684B8DFC-DC2B-482F-A72D-53EB68E94D64}"/>
              </a:ext>
            </a:extLst>
          </p:cNvPr>
          <p:cNvSpPr/>
          <p:nvPr/>
        </p:nvSpPr>
        <p:spPr>
          <a:xfrm>
            <a:off x="997823" y="1035414"/>
            <a:ext cx="10800000" cy="170828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Module Cleaning</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Water Quality &amp; Availability</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Quality of Cleaning / method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etc</a:t>
            </a:r>
            <a:endPar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695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074" y="146651"/>
            <a:ext cx="7009263" cy="1594288"/>
          </a:xfrm>
          <a:prstGeom prst="rect">
            <a:avLst/>
          </a:prstGeom>
        </p:spPr>
      </p:pic>
      <p:sp>
        <p:nvSpPr>
          <p:cNvPr id="3" name="TextBox 2"/>
          <p:cNvSpPr txBox="1"/>
          <p:nvPr/>
        </p:nvSpPr>
        <p:spPr>
          <a:xfrm>
            <a:off x="242370" y="1823646"/>
            <a:ext cx="11758670" cy="4001095"/>
          </a:xfrm>
          <a:prstGeom prst="rect">
            <a:avLst/>
          </a:prstGeom>
          <a:noFill/>
        </p:spPr>
        <p:txBody>
          <a:bodyPr wrap="square" rtlCol="0">
            <a:spAutoFit/>
          </a:bodyPr>
          <a:lstStyle/>
          <a:p>
            <a:pPr algn="ctr"/>
            <a:r>
              <a:rPr lang="en-US" sz="4000" b="1" dirty="0" smtClean="0">
                <a:solidFill>
                  <a:srgbClr val="1FA7B1"/>
                </a:solidFill>
              </a:rPr>
              <a:t>Opening Remarks</a:t>
            </a:r>
          </a:p>
          <a:p>
            <a:pPr algn="ctr"/>
            <a:endParaRPr lang="en-US" sz="2000" b="1" dirty="0" smtClean="0">
              <a:solidFill>
                <a:srgbClr val="1FA7B1"/>
              </a:solidFill>
            </a:endParaRPr>
          </a:p>
          <a:p>
            <a:pPr>
              <a:spcBef>
                <a:spcPts val="600"/>
              </a:spcBef>
            </a:pPr>
            <a:r>
              <a:rPr lang="en-US" sz="2400" b="1" u="sng" dirty="0" smtClean="0">
                <a:solidFill>
                  <a:srgbClr val="1FA7B1"/>
                </a:solidFill>
              </a:rPr>
              <a:t>United States Trade and Development Agency (USTDA)</a:t>
            </a:r>
          </a:p>
          <a:p>
            <a:pPr>
              <a:spcBef>
                <a:spcPts val="1200"/>
              </a:spcBef>
            </a:pPr>
            <a:r>
              <a:rPr lang="en-US" sz="2400" dirty="0" smtClean="0"/>
              <a:t>Tanvi Madhusudanan, Country </a:t>
            </a:r>
            <a:r>
              <a:rPr lang="en-US" sz="2400" dirty="0" smtClean="0"/>
              <a:t>Manager</a:t>
            </a:r>
            <a:r>
              <a:rPr lang="en-US" sz="2400" dirty="0" smtClean="0"/>
              <a:t>, Indo-Pacific</a:t>
            </a:r>
          </a:p>
          <a:p>
            <a:pPr>
              <a:spcBef>
                <a:spcPts val="1200"/>
              </a:spcBef>
            </a:pPr>
            <a:r>
              <a:rPr lang="en-US" sz="2400" b="1" u="sng" dirty="0" smtClean="0">
                <a:solidFill>
                  <a:srgbClr val="1FA7B1"/>
                </a:solidFill>
              </a:rPr>
              <a:t>U.S. Department of Commerce (DoC)</a:t>
            </a:r>
          </a:p>
          <a:p>
            <a:pPr>
              <a:spcBef>
                <a:spcPts val="600"/>
              </a:spcBef>
            </a:pPr>
            <a:r>
              <a:rPr lang="en-US" sz="2400" dirty="0" smtClean="0"/>
              <a:t>Aileen Nandi, Senior Commercial Officer, India</a:t>
            </a:r>
          </a:p>
          <a:p>
            <a:pPr>
              <a:spcBef>
                <a:spcPts val="1800"/>
              </a:spcBef>
            </a:pPr>
            <a:r>
              <a:rPr lang="en-US" sz="2400" b="1" u="sng" dirty="0">
                <a:solidFill>
                  <a:srgbClr val="1FA7B1"/>
                </a:solidFill>
              </a:rPr>
              <a:t>Bureau of Indian </a:t>
            </a:r>
            <a:r>
              <a:rPr lang="en-US" sz="2400" b="1" u="sng" dirty="0" smtClean="0">
                <a:solidFill>
                  <a:srgbClr val="1FA7B1"/>
                </a:solidFill>
              </a:rPr>
              <a:t>Standards (BIS)</a:t>
            </a:r>
            <a:endParaRPr lang="en-US" sz="2400" b="1" u="sng" dirty="0">
              <a:solidFill>
                <a:srgbClr val="1FA7B1"/>
              </a:solidFill>
            </a:endParaRPr>
          </a:p>
          <a:p>
            <a:pPr>
              <a:spcBef>
                <a:spcPts val="600"/>
              </a:spcBef>
            </a:pPr>
            <a:r>
              <a:rPr lang="en-US" sz="2400" dirty="0" err="1"/>
              <a:t>Jayanta</a:t>
            </a:r>
            <a:r>
              <a:rPr lang="en-US" sz="2400" dirty="0"/>
              <a:t> Roy Chowdhury, Deputy Director General— Standardization (Products and Methods)</a:t>
            </a:r>
          </a:p>
        </p:txBody>
      </p:sp>
    </p:spTree>
    <p:extLst>
      <p:ext uri="{BB962C8B-B14F-4D97-AF65-F5344CB8AC3E}">
        <p14:creationId xmlns:p14="http://schemas.microsoft.com/office/powerpoint/2010/main" val="3539459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8039610"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Opportunities for Developers</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0A0966C8-75ED-4643-A245-4510022E46DD}"/>
              </a:ext>
            </a:extLst>
          </p:cNvPr>
          <p:cNvSpPr/>
          <p:nvPr/>
        </p:nvSpPr>
        <p:spPr>
          <a:xfrm>
            <a:off x="690733" y="998310"/>
            <a:ext cx="10800000" cy="5451044"/>
          </a:xfrm>
          <a:prstGeom prst="rect">
            <a:avLst/>
          </a:prstGeom>
        </p:spPr>
        <p:txBody>
          <a:bodyPr wrap="square" lIns="0" tIns="0" rIns="0" bIns="0">
            <a:spAutoFit/>
          </a:bodyPr>
          <a:lstStyle/>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Matured, Stable &amp; Consistent Market – Long Term </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Geography most suitable for Solar Projects, Availability of Land</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Regulatory Norms &amp; Guidelines – lessons learnt</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Low Cost Structure – is perfect for Energy Storage Projects and early viability of the same</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Automation: Module Cleaning , Asset management , Drone Survey/thermography</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Asset management – onsite testing and data analysis (Mobile Test Labs)</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Advance data analytics / Machine Learning</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Short Term: Hybrid Projects</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Mid Terms: Energy Storage</a:t>
            </a: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264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8986667"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SB Energy- Leading in use of innovative means for </a:t>
            </a:r>
            <a:r>
              <a:rPr kumimoji="0" lang="en-US"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O&amp;M</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8F09A5AF-930A-46F7-8E1B-CC0343E7BE6E}"/>
              </a:ext>
            </a:extLst>
          </p:cNvPr>
          <p:cNvPicPr>
            <a:picLocks noChangeAspect="1"/>
          </p:cNvPicPr>
          <p:nvPr/>
        </p:nvPicPr>
        <p:blipFill>
          <a:blip r:embed="rId3"/>
          <a:stretch>
            <a:fillRect/>
          </a:stretch>
        </p:blipFill>
        <p:spPr>
          <a:xfrm>
            <a:off x="204472" y="779197"/>
            <a:ext cx="11846018" cy="5548059"/>
          </a:xfrm>
          <a:prstGeom prst="rect">
            <a:avLst/>
          </a:prstGeom>
        </p:spPr>
      </p:pic>
    </p:spTree>
    <p:extLst>
      <p:ext uri="{BB962C8B-B14F-4D97-AF65-F5344CB8AC3E}">
        <p14:creationId xmlns:p14="http://schemas.microsoft.com/office/powerpoint/2010/main" val="1613652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8039610"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Conclusions</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0A0966C8-75ED-4643-A245-4510022E46DD}"/>
              </a:ext>
            </a:extLst>
          </p:cNvPr>
          <p:cNvSpPr/>
          <p:nvPr/>
        </p:nvSpPr>
        <p:spPr>
          <a:xfrm>
            <a:off x="690733" y="1248681"/>
            <a:ext cx="11283553" cy="4108945"/>
          </a:xfrm>
          <a:prstGeom prst="rect">
            <a:avLst/>
          </a:prstGeom>
        </p:spPr>
        <p:txBody>
          <a:bodyPr wrap="square" lIns="0" tIns="0" rIns="0" bIns="0">
            <a:spAutoFit/>
          </a:bodyPr>
          <a:lstStyle/>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 Trailing in committed renewable targets especially Solar PV</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rPr>
              <a:t>Coming years will see many projects available for bidding</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rPr>
              <a:t>Challenges for developers – cost, timelines, quality ( construction &amp; components) &amp; asset managements</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rPr>
              <a:t>Opportunities for adopting energy storage, long terms projects pipelines, innovative means for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Arial" panose="020B0604020202020204" pitchFamily="34" charset="0"/>
              </a:rPr>
              <a:t>O&amp;M</a:t>
            </a:r>
            <a:endPar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endParaRP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Arial" panose="020B0604020202020204" pitchFamily="34" charset="0"/>
              </a:rPr>
              <a:t>Dedication &amp; Commitment turns challenges in opportunity – true for Indian Solar Projects</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8023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2806" y="2717373"/>
            <a:ext cx="10813409" cy="646331"/>
          </a:xfrm>
          <a:prstGeom prst="rect">
            <a:avLst/>
          </a:prstGeom>
          <a:noFill/>
        </p:spPr>
        <p:txBody>
          <a:bodyPr wrap="none" rtlCol="0">
            <a:spAutoFit/>
          </a:bodyPr>
          <a:lstStyle/>
          <a:p>
            <a:pPr fontAlgn="base">
              <a:spcBef>
                <a:spcPct val="0"/>
              </a:spcBef>
              <a:spcAft>
                <a:spcPct val="0"/>
              </a:spcAft>
            </a:pPr>
            <a:r>
              <a:rPr lang="en-US" altLang="zh-CN" sz="3600" b="1" dirty="0">
                <a:solidFill>
                  <a:srgbClr val="FFFFFF"/>
                </a:solidFill>
                <a:latin typeface="微软雅黑" panose="020B0503020204020204" pitchFamily="34" charset="-122"/>
                <a:ea typeface="微软雅黑" panose="020B0503020204020204" pitchFamily="34" charset="-122"/>
                <a:sym typeface="Helvetica Light"/>
              </a:rPr>
              <a:t>Create Sustainable and Efficient Green Energy</a:t>
            </a:r>
            <a:endParaRPr lang="zh-CN" altLang="en-US" sz="3600" b="1" dirty="0">
              <a:solidFill>
                <a:srgbClr val="FFFFFF"/>
              </a:solidFill>
              <a:latin typeface="微软雅黑" panose="020B0503020204020204" pitchFamily="34" charset="-122"/>
              <a:ea typeface="微软雅黑" panose="020B0503020204020204" pitchFamily="34" charset="-122"/>
              <a:sym typeface="Helvetica Light"/>
            </a:endParaRPr>
          </a:p>
        </p:txBody>
      </p:sp>
      <p:sp>
        <p:nvSpPr>
          <p:cNvPr id="3" name="TextBox 2">
            <a:extLst>
              <a:ext uri="{FF2B5EF4-FFF2-40B4-BE49-F238E27FC236}">
                <a16:creationId xmlns:a16="http://schemas.microsoft.com/office/drawing/2014/main" id="{76FED5D8-1C2A-4B0C-8935-0A15D9D15B0C}"/>
              </a:ext>
            </a:extLst>
          </p:cNvPr>
          <p:cNvSpPr txBox="1"/>
          <p:nvPr/>
        </p:nvSpPr>
        <p:spPr>
          <a:xfrm>
            <a:off x="0" y="0"/>
            <a:ext cx="11490960" cy="584775"/>
          </a:xfrm>
          <a:prstGeom prst="rect">
            <a:avLst/>
          </a:prstGeom>
          <a:solidFill>
            <a:srgbClr val="92D050"/>
          </a:solidFill>
        </p:spPr>
        <p:txBody>
          <a:bodyPr wrap="square" rtlCol="0">
            <a:spAutoFit/>
          </a:bodyPr>
          <a:lstStyle/>
          <a:p>
            <a:pPr algn="ctr" defTabSz="412750"/>
            <a:r>
              <a:rPr lang="en-US" sz="3200" b="1" kern="0" dirty="0">
                <a:solidFill>
                  <a:srgbClr val="FFFFFF"/>
                </a:solidFill>
                <a:latin typeface="Calibri" panose="020F0502020204030204" pitchFamily="34" charset="0"/>
                <a:ea typeface="Times New Roman" panose="02020603050405020304" pitchFamily="18" charset="0"/>
                <a:sym typeface="Helvetica Light"/>
              </a:rPr>
              <a:t>Innovation and Optimization in Design Engineering and Installation</a:t>
            </a:r>
            <a:endParaRPr lang="en-US" sz="3200" kern="0" dirty="0">
              <a:solidFill>
                <a:sysClr val="windowText" lastClr="000000"/>
              </a:solidFill>
              <a:latin typeface="Myriad Pro" pitchFamily="34" charset="0"/>
              <a:ea typeface="宋体"/>
              <a:sym typeface="Helvetica Light"/>
            </a:endParaRPr>
          </a:p>
        </p:txBody>
      </p:sp>
      <p:sp>
        <p:nvSpPr>
          <p:cNvPr id="4" name="TextBox 3">
            <a:extLst>
              <a:ext uri="{FF2B5EF4-FFF2-40B4-BE49-F238E27FC236}">
                <a16:creationId xmlns:a16="http://schemas.microsoft.com/office/drawing/2014/main" id="{C90DC250-1374-46FD-AA3E-C273B061B3BB}"/>
              </a:ext>
            </a:extLst>
          </p:cNvPr>
          <p:cNvSpPr txBox="1"/>
          <p:nvPr/>
        </p:nvSpPr>
        <p:spPr>
          <a:xfrm>
            <a:off x="4251960" y="6446520"/>
            <a:ext cx="3947160" cy="276999"/>
          </a:xfrm>
          <a:prstGeom prst="rect">
            <a:avLst/>
          </a:prstGeom>
          <a:noFill/>
        </p:spPr>
        <p:txBody>
          <a:bodyPr wrap="square" rtlCol="0">
            <a:spAutoFit/>
          </a:bodyPr>
          <a:lstStyle/>
          <a:p>
            <a:pPr algn="ctr" defTabSz="412750"/>
            <a:r>
              <a:rPr lang="en-US" sz="1200" b="1" kern="0" dirty="0">
                <a:solidFill>
                  <a:sysClr val="windowText" lastClr="000000"/>
                </a:solidFill>
                <a:latin typeface="Myriad Pro" pitchFamily="34" charset="0"/>
                <a:ea typeface="宋体"/>
                <a:sym typeface="Helvetica Light"/>
              </a:rPr>
              <a:t>Prasanta Kumar Patra</a:t>
            </a:r>
          </a:p>
        </p:txBody>
      </p:sp>
      <p:sp>
        <p:nvSpPr>
          <p:cNvPr id="5" name="TextBox 4">
            <a:extLst>
              <a:ext uri="{FF2B5EF4-FFF2-40B4-BE49-F238E27FC236}">
                <a16:creationId xmlns:a16="http://schemas.microsoft.com/office/drawing/2014/main" id="{9ED7F0FF-5483-4653-BA27-0F60247EA7BB}"/>
              </a:ext>
            </a:extLst>
          </p:cNvPr>
          <p:cNvSpPr txBox="1"/>
          <p:nvPr/>
        </p:nvSpPr>
        <p:spPr>
          <a:xfrm>
            <a:off x="2499360" y="4922520"/>
            <a:ext cx="7208520" cy="307777"/>
          </a:xfrm>
          <a:prstGeom prst="rect">
            <a:avLst/>
          </a:prstGeom>
          <a:noFill/>
        </p:spPr>
        <p:txBody>
          <a:bodyPr wrap="square" rtlCol="0">
            <a:spAutoFit/>
          </a:bodyPr>
          <a:lstStyle/>
          <a:p>
            <a:pPr algn="ctr" defTabSz="412750"/>
            <a:r>
              <a:rPr lang="en-US" sz="1400" b="1" kern="0" dirty="0">
                <a:solidFill>
                  <a:srgbClr val="0000FF"/>
                </a:solidFill>
                <a:latin typeface="Arial" panose="020B0604020202020204" pitchFamily="34" charset="0"/>
                <a:ea typeface="宋体"/>
                <a:sym typeface="Helvetica Light"/>
              </a:rPr>
              <a:t>To be the leading provider of intelligent energy solutions </a:t>
            </a:r>
            <a:endParaRPr lang="en-US" sz="1400" b="1" kern="0" dirty="0">
              <a:solidFill>
                <a:srgbClr val="0000FF"/>
              </a:solidFill>
              <a:latin typeface="Myriad Pro" pitchFamily="34" charset="0"/>
              <a:ea typeface="宋体"/>
              <a:sym typeface="Helvetica Light"/>
            </a:endParaRPr>
          </a:p>
        </p:txBody>
      </p:sp>
    </p:spTree>
    <p:extLst>
      <p:ext uri="{BB962C8B-B14F-4D97-AF65-F5344CB8AC3E}">
        <p14:creationId xmlns:p14="http://schemas.microsoft.com/office/powerpoint/2010/main" val="427815999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9486" y="182567"/>
            <a:ext cx="11834751" cy="46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latinLnBrk="1" hangingPunct="0"/>
            <a:r>
              <a:rPr lang="en-US" sz="2700" b="1" kern="0" dirty="0">
                <a:solidFill>
                  <a:srgbClr val="00B050"/>
                </a:solidFill>
                <a:latin typeface="Arial" panose="020B0604020202020204" pitchFamily="34" charset="0"/>
                <a:cs typeface="Arial" panose="020B0604020202020204" pitchFamily="34" charset="0"/>
                <a:sym typeface="Helvetica Light"/>
              </a:rPr>
              <a:t>Overview</a:t>
            </a:r>
            <a:endParaRPr lang="ja-JP" altLang="en-US" sz="2700" b="1" kern="0" dirty="0">
              <a:solidFill>
                <a:srgbClr val="00B050"/>
              </a:solidFill>
              <a:latin typeface="Arial" panose="020B0604020202020204" pitchFamily="34" charset="0"/>
              <a:cs typeface="Arial" panose="020B0604020202020204" pitchFamily="34" charset="0"/>
              <a:sym typeface="Helvetica Light"/>
            </a:endParaRPr>
          </a:p>
        </p:txBody>
      </p:sp>
      <p:pic>
        <p:nvPicPr>
          <p:cNvPr id="6" name="Picture 5">
            <a:extLst>
              <a:ext uri="{FF2B5EF4-FFF2-40B4-BE49-F238E27FC236}">
                <a16:creationId xmlns:a16="http://schemas.microsoft.com/office/drawing/2014/main" id="{3202A356-1184-412E-B540-7E6F7CED4A54}"/>
              </a:ext>
            </a:extLst>
          </p:cNvPr>
          <p:cNvPicPr>
            <a:picLocks noChangeAspect="1"/>
          </p:cNvPicPr>
          <p:nvPr/>
        </p:nvPicPr>
        <p:blipFill>
          <a:blip r:embed="rId3"/>
          <a:stretch>
            <a:fillRect/>
          </a:stretch>
        </p:blipFill>
        <p:spPr>
          <a:xfrm>
            <a:off x="10838973" y="23896"/>
            <a:ext cx="1271983" cy="793415"/>
          </a:xfrm>
          <a:prstGeom prst="rect">
            <a:avLst/>
          </a:prstGeom>
        </p:spPr>
      </p:pic>
      <p:grpSp>
        <p:nvGrpSpPr>
          <p:cNvPr id="11" name="Group 10">
            <a:extLst>
              <a:ext uri="{FF2B5EF4-FFF2-40B4-BE49-F238E27FC236}">
                <a16:creationId xmlns:a16="http://schemas.microsoft.com/office/drawing/2014/main" id="{666534C3-B97F-4FE8-985D-88B170D64B4B}"/>
              </a:ext>
            </a:extLst>
          </p:cNvPr>
          <p:cNvGrpSpPr/>
          <p:nvPr/>
        </p:nvGrpSpPr>
        <p:grpSpPr>
          <a:xfrm>
            <a:off x="462487" y="1061488"/>
            <a:ext cx="2833858" cy="466794"/>
            <a:chOff x="832905" y="4045080"/>
            <a:chExt cx="5667715" cy="933588"/>
          </a:xfrm>
        </p:grpSpPr>
        <p:sp>
          <p:nvSpPr>
            <p:cNvPr id="2" name="TextBox 1">
              <a:extLst>
                <a:ext uri="{FF2B5EF4-FFF2-40B4-BE49-F238E27FC236}">
                  <a16:creationId xmlns:a16="http://schemas.microsoft.com/office/drawing/2014/main" id="{6136F06E-64FC-4F5B-B59D-85584F063D58}"/>
                </a:ext>
              </a:extLst>
            </p:cNvPr>
            <p:cNvSpPr txBox="1"/>
            <p:nvPr/>
          </p:nvSpPr>
          <p:spPr>
            <a:xfrm>
              <a:off x="1900997" y="4228828"/>
              <a:ext cx="4599623" cy="677108"/>
            </a:xfrm>
            <a:prstGeom prst="rect">
              <a:avLst/>
            </a:prstGeom>
            <a:noFill/>
          </p:spPr>
          <p:txBody>
            <a:bodyPr wrap="square" rtlCol="0">
              <a:spAutoFit/>
            </a:bodyPr>
            <a:lstStyle/>
            <a:p>
              <a:pPr defTabSz="412750"/>
              <a:r>
                <a:rPr lang="en-US" sz="1600" b="1" kern="0" dirty="0">
                  <a:solidFill>
                    <a:srgbClr val="0000FF"/>
                  </a:solidFill>
                  <a:latin typeface="Arial" panose="020B0604020202020204" pitchFamily="34" charset="0"/>
                  <a:cs typeface="Arial" panose="020B0604020202020204" pitchFamily="34" charset="0"/>
                  <a:sym typeface="Helvetica Light"/>
                </a:rPr>
                <a:t>Founded in :2006</a:t>
              </a:r>
            </a:p>
          </p:txBody>
        </p:sp>
        <p:pic>
          <p:nvPicPr>
            <p:cNvPr id="9" name="Picture 8">
              <a:extLst>
                <a:ext uri="{FF2B5EF4-FFF2-40B4-BE49-F238E27FC236}">
                  <a16:creationId xmlns:a16="http://schemas.microsoft.com/office/drawing/2014/main" id="{4585B473-F3B1-41A7-8868-1F7F0A563A95}"/>
                </a:ext>
              </a:extLst>
            </p:cNvPr>
            <p:cNvPicPr>
              <a:picLocks noChangeAspect="1"/>
            </p:cNvPicPr>
            <p:nvPr/>
          </p:nvPicPr>
          <p:blipFill>
            <a:blip r:embed="rId4"/>
            <a:stretch>
              <a:fillRect/>
            </a:stretch>
          </p:blipFill>
          <p:spPr>
            <a:xfrm>
              <a:off x="832905" y="4045080"/>
              <a:ext cx="976024" cy="933588"/>
            </a:xfrm>
            <a:prstGeom prst="rect">
              <a:avLst/>
            </a:prstGeom>
          </p:spPr>
        </p:pic>
      </p:grpSp>
      <p:grpSp>
        <p:nvGrpSpPr>
          <p:cNvPr id="15" name="Group 14">
            <a:extLst>
              <a:ext uri="{FF2B5EF4-FFF2-40B4-BE49-F238E27FC236}">
                <a16:creationId xmlns:a16="http://schemas.microsoft.com/office/drawing/2014/main" id="{CAC522D3-8C94-4C9E-8024-8D24DCAC5C80}"/>
              </a:ext>
            </a:extLst>
          </p:cNvPr>
          <p:cNvGrpSpPr/>
          <p:nvPr/>
        </p:nvGrpSpPr>
        <p:grpSpPr>
          <a:xfrm>
            <a:off x="5047885" y="1063690"/>
            <a:ext cx="2805630" cy="466794"/>
            <a:chOff x="647167" y="5757869"/>
            <a:chExt cx="5611260" cy="933588"/>
          </a:xfrm>
        </p:grpSpPr>
        <p:sp>
          <p:nvSpPr>
            <p:cNvPr id="4" name="TextBox 3">
              <a:extLst>
                <a:ext uri="{FF2B5EF4-FFF2-40B4-BE49-F238E27FC236}">
                  <a16:creationId xmlns:a16="http://schemas.microsoft.com/office/drawing/2014/main" id="{4F34245B-B07A-463F-B7CB-74B2D0F44061}"/>
                </a:ext>
              </a:extLst>
            </p:cNvPr>
            <p:cNvSpPr txBox="1"/>
            <p:nvPr/>
          </p:nvSpPr>
          <p:spPr>
            <a:xfrm>
              <a:off x="1658803" y="5932275"/>
              <a:ext cx="4599624" cy="677108"/>
            </a:xfrm>
            <a:prstGeom prst="rect">
              <a:avLst/>
            </a:prstGeom>
            <a:noFill/>
          </p:spPr>
          <p:txBody>
            <a:bodyPr wrap="square" rtlCol="0">
              <a:spAutoFit/>
            </a:bodyPr>
            <a:lstStyle/>
            <a:p>
              <a:pPr defTabSz="412750"/>
              <a:r>
                <a:rPr lang="en-US" sz="1600" b="1" kern="0" dirty="0">
                  <a:solidFill>
                    <a:srgbClr val="0000FF"/>
                  </a:solidFill>
                  <a:latin typeface="Arial" panose="020B0604020202020204" pitchFamily="34" charset="0"/>
                  <a:cs typeface="Arial" panose="020B0604020202020204" pitchFamily="34" charset="0"/>
                  <a:sym typeface="Helvetica Light"/>
                </a:rPr>
                <a:t>Capacity :5GW</a:t>
              </a:r>
            </a:p>
          </p:txBody>
        </p:sp>
        <p:pic>
          <p:nvPicPr>
            <p:cNvPr id="14" name="Picture 13">
              <a:extLst>
                <a:ext uri="{FF2B5EF4-FFF2-40B4-BE49-F238E27FC236}">
                  <a16:creationId xmlns:a16="http://schemas.microsoft.com/office/drawing/2014/main" id="{EA4ABBC4-2376-4F65-9B5D-AF98BE0D6143}"/>
                </a:ext>
              </a:extLst>
            </p:cNvPr>
            <p:cNvPicPr>
              <a:picLocks noChangeAspect="1"/>
            </p:cNvPicPr>
            <p:nvPr/>
          </p:nvPicPr>
          <p:blipFill>
            <a:blip r:embed="rId5"/>
            <a:stretch>
              <a:fillRect/>
            </a:stretch>
          </p:blipFill>
          <p:spPr>
            <a:xfrm>
              <a:off x="647167" y="5757869"/>
              <a:ext cx="827498" cy="933588"/>
            </a:xfrm>
            <a:prstGeom prst="rect">
              <a:avLst/>
            </a:prstGeom>
          </p:spPr>
        </p:pic>
      </p:grpSp>
      <p:grpSp>
        <p:nvGrpSpPr>
          <p:cNvPr id="18" name="Group 17">
            <a:extLst>
              <a:ext uri="{FF2B5EF4-FFF2-40B4-BE49-F238E27FC236}">
                <a16:creationId xmlns:a16="http://schemas.microsoft.com/office/drawing/2014/main" id="{2218BBA4-F50A-4A3C-8D24-F4C4E8FA6425}"/>
              </a:ext>
            </a:extLst>
          </p:cNvPr>
          <p:cNvGrpSpPr/>
          <p:nvPr/>
        </p:nvGrpSpPr>
        <p:grpSpPr>
          <a:xfrm>
            <a:off x="9459582" y="1002295"/>
            <a:ext cx="2663708" cy="715600"/>
            <a:chOff x="18223680" y="3405438"/>
            <a:chExt cx="5327415" cy="1431200"/>
          </a:xfrm>
        </p:grpSpPr>
        <p:sp>
          <p:nvSpPr>
            <p:cNvPr id="5" name="TextBox 4">
              <a:extLst>
                <a:ext uri="{FF2B5EF4-FFF2-40B4-BE49-F238E27FC236}">
                  <a16:creationId xmlns:a16="http://schemas.microsoft.com/office/drawing/2014/main" id="{C1923E40-32D1-4F93-A32D-42FD0BC33749}"/>
                </a:ext>
              </a:extLst>
            </p:cNvPr>
            <p:cNvSpPr txBox="1"/>
            <p:nvPr/>
          </p:nvSpPr>
          <p:spPr>
            <a:xfrm>
              <a:off x="19791534" y="3667088"/>
              <a:ext cx="3759561" cy="1169550"/>
            </a:xfrm>
            <a:prstGeom prst="rect">
              <a:avLst/>
            </a:prstGeom>
            <a:noFill/>
          </p:spPr>
          <p:txBody>
            <a:bodyPr wrap="square" rtlCol="0">
              <a:spAutoFit/>
            </a:bodyPr>
            <a:lstStyle/>
            <a:p>
              <a:pPr defTabSz="412750"/>
              <a:r>
                <a:rPr lang="en-US" sz="1600" b="1" kern="0" dirty="0">
                  <a:solidFill>
                    <a:srgbClr val="0000FF"/>
                  </a:solidFill>
                  <a:latin typeface="Arial" panose="020B0604020202020204" pitchFamily="34" charset="0"/>
                  <a:cs typeface="Arial" panose="020B0604020202020204" pitchFamily="34" charset="0"/>
                  <a:sym typeface="Helvetica Light"/>
                </a:rPr>
                <a:t>Employees :4000+</a:t>
              </a:r>
            </a:p>
          </p:txBody>
        </p:sp>
        <p:pic>
          <p:nvPicPr>
            <p:cNvPr id="17" name="Picture 16">
              <a:extLst>
                <a:ext uri="{FF2B5EF4-FFF2-40B4-BE49-F238E27FC236}">
                  <a16:creationId xmlns:a16="http://schemas.microsoft.com/office/drawing/2014/main" id="{55910731-0389-40AC-95A3-50C6093CFF7C}"/>
                </a:ext>
              </a:extLst>
            </p:cNvPr>
            <p:cNvPicPr>
              <a:picLocks noChangeAspect="1"/>
            </p:cNvPicPr>
            <p:nvPr/>
          </p:nvPicPr>
          <p:blipFill>
            <a:blip r:embed="rId6"/>
            <a:stretch>
              <a:fillRect/>
            </a:stretch>
          </p:blipFill>
          <p:spPr>
            <a:xfrm>
              <a:off x="18223680" y="3405438"/>
              <a:ext cx="1299192" cy="933590"/>
            </a:xfrm>
            <a:prstGeom prst="rect">
              <a:avLst/>
            </a:prstGeom>
          </p:spPr>
        </p:pic>
      </p:grpSp>
      <p:pic>
        <p:nvPicPr>
          <p:cNvPr id="28" name="Picture 27">
            <a:extLst>
              <a:ext uri="{FF2B5EF4-FFF2-40B4-BE49-F238E27FC236}">
                <a16:creationId xmlns:a16="http://schemas.microsoft.com/office/drawing/2014/main" id="{B7948C47-9AC4-4553-867A-905AFB0BD746}"/>
              </a:ext>
            </a:extLst>
          </p:cNvPr>
          <p:cNvPicPr>
            <a:picLocks noChangeAspect="1"/>
          </p:cNvPicPr>
          <p:nvPr/>
        </p:nvPicPr>
        <p:blipFill>
          <a:blip r:embed="rId7"/>
          <a:stretch>
            <a:fillRect/>
          </a:stretch>
        </p:blipFill>
        <p:spPr>
          <a:xfrm>
            <a:off x="2988945" y="1970622"/>
            <a:ext cx="6610350" cy="4605338"/>
          </a:xfrm>
          <a:prstGeom prst="rect">
            <a:avLst/>
          </a:prstGeom>
        </p:spPr>
      </p:pic>
      <p:pic>
        <p:nvPicPr>
          <p:cNvPr id="8" name="Picture 7">
            <a:extLst>
              <a:ext uri="{FF2B5EF4-FFF2-40B4-BE49-F238E27FC236}">
                <a16:creationId xmlns:a16="http://schemas.microsoft.com/office/drawing/2014/main" id="{1369B90D-8011-4FCF-B88B-6B6E50101A5D}"/>
              </a:ext>
            </a:extLst>
          </p:cNvPr>
          <p:cNvPicPr>
            <a:picLocks noChangeAspect="1"/>
          </p:cNvPicPr>
          <p:nvPr/>
        </p:nvPicPr>
        <p:blipFill>
          <a:blip r:embed="rId8"/>
          <a:stretch>
            <a:fillRect/>
          </a:stretch>
        </p:blipFill>
        <p:spPr>
          <a:xfrm>
            <a:off x="9757410" y="23896"/>
            <a:ext cx="1068048" cy="806485"/>
          </a:xfrm>
          <a:prstGeom prst="rect">
            <a:avLst/>
          </a:prstGeom>
        </p:spPr>
      </p:pic>
    </p:spTree>
    <p:extLst>
      <p:ext uri="{BB962C8B-B14F-4D97-AF65-F5344CB8AC3E}">
        <p14:creationId xmlns:p14="http://schemas.microsoft.com/office/powerpoint/2010/main" val="274533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8EC066-CEFD-4BC4-8AC8-3F100ABFC581}"/>
              </a:ext>
            </a:extLst>
          </p:cNvPr>
          <p:cNvPicPr>
            <a:picLocks noChangeAspect="1"/>
          </p:cNvPicPr>
          <p:nvPr/>
        </p:nvPicPr>
        <p:blipFill>
          <a:blip r:embed="rId3"/>
          <a:stretch>
            <a:fillRect/>
          </a:stretch>
        </p:blipFill>
        <p:spPr>
          <a:xfrm>
            <a:off x="823913" y="1043464"/>
            <a:ext cx="10544175" cy="4557713"/>
          </a:xfrm>
          <a:prstGeom prst="rect">
            <a:avLst/>
          </a:prstGeom>
        </p:spPr>
      </p:pic>
      <p:sp>
        <p:nvSpPr>
          <p:cNvPr id="3" name="テキスト ボックス 2"/>
          <p:cNvSpPr txBox="1"/>
          <p:nvPr/>
        </p:nvSpPr>
        <p:spPr>
          <a:xfrm>
            <a:off x="239486" y="136847"/>
            <a:ext cx="9133115" cy="46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latinLnBrk="1" hangingPunct="0"/>
            <a:r>
              <a:rPr lang="en-US" sz="2700" b="1" kern="0" dirty="0">
                <a:solidFill>
                  <a:srgbClr val="00B050"/>
                </a:solidFill>
                <a:latin typeface="Arial" panose="020B0604020202020204" pitchFamily="34" charset="0"/>
                <a:cs typeface="Arial" panose="020B0604020202020204" pitchFamily="34" charset="0"/>
                <a:sym typeface="Helvetica Light"/>
              </a:rPr>
              <a:t>Current Mass Production</a:t>
            </a:r>
            <a:endParaRPr lang="ja-JP" altLang="en-US" sz="2700" b="1" kern="0" dirty="0">
              <a:solidFill>
                <a:srgbClr val="00B050"/>
              </a:solidFill>
              <a:latin typeface="Arial" panose="020B0604020202020204" pitchFamily="34" charset="0"/>
              <a:cs typeface="Arial" panose="020B0604020202020204" pitchFamily="34" charset="0"/>
              <a:sym typeface="Helvetica Light"/>
            </a:endParaRPr>
          </a:p>
        </p:txBody>
      </p:sp>
      <p:pic>
        <p:nvPicPr>
          <p:cNvPr id="6" name="Picture 5">
            <a:extLst>
              <a:ext uri="{FF2B5EF4-FFF2-40B4-BE49-F238E27FC236}">
                <a16:creationId xmlns:a16="http://schemas.microsoft.com/office/drawing/2014/main" id="{3202A356-1184-412E-B540-7E6F7CED4A54}"/>
              </a:ext>
            </a:extLst>
          </p:cNvPr>
          <p:cNvPicPr>
            <a:picLocks noChangeAspect="1"/>
          </p:cNvPicPr>
          <p:nvPr/>
        </p:nvPicPr>
        <p:blipFill>
          <a:blip r:embed="rId4"/>
          <a:stretch>
            <a:fillRect/>
          </a:stretch>
        </p:blipFill>
        <p:spPr>
          <a:xfrm>
            <a:off x="10838973" y="23896"/>
            <a:ext cx="1271983" cy="793415"/>
          </a:xfrm>
          <a:prstGeom prst="rect">
            <a:avLst/>
          </a:prstGeom>
        </p:spPr>
      </p:pic>
      <p:pic>
        <p:nvPicPr>
          <p:cNvPr id="8" name="Picture 7">
            <a:extLst>
              <a:ext uri="{FF2B5EF4-FFF2-40B4-BE49-F238E27FC236}">
                <a16:creationId xmlns:a16="http://schemas.microsoft.com/office/drawing/2014/main" id="{D4ED8B43-AADC-44F7-A601-2D02977CA50B}"/>
              </a:ext>
            </a:extLst>
          </p:cNvPr>
          <p:cNvPicPr>
            <a:picLocks noChangeAspect="1"/>
          </p:cNvPicPr>
          <p:nvPr/>
        </p:nvPicPr>
        <p:blipFill>
          <a:blip r:embed="rId5"/>
          <a:stretch>
            <a:fillRect/>
          </a:stretch>
        </p:blipFill>
        <p:spPr>
          <a:xfrm>
            <a:off x="2001986" y="5378198"/>
            <a:ext cx="3408802" cy="1296922"/>
          </a:xfrm>
          <a:prstGeom prst="rect">
            <a:avLst/>
          </a:prstGeom>
        </p:spPr>
      </p:pic>
      <p:sp>
        <p:nvSpPr>
          <p:cNvPr id="9" name="TextBox 8">
            <a:extLst>
              <a:ext uri="{FF2B5EF4-FFF2-40B4-BE49-F238E27FC236}">
                <a16:creationId xmlns:a16="http://schemas.microsoft.com/office/drawing/2014/main" id="{DD5E615F-C142-4F5D-90B9-4DE0180904C9}"/>
              </a:ext>
            </a:extLst>
          </p:cNvPr>
          <p:cNvSpPr txBox="1"/>
          <p:nvPr/>
        </p:nvSpPr>
        <p:spPr>
          <a:xfrm>
            <a:off x="3351178" y="5080456"/>
            <a:ext cx="710417" cy="230832"/>
          </a:xfrm>
          <a:prstGeom prst="rect">
            <a:avLst/>
          </a:prstGeom>
          <a:noFill/>
        </p:spPr>
        <p:txBody>
          <a:bodyPr wrap="square" rtlCol="0">
            <a:spAutoFit/>
          </a:bodyPr>
          <a:lstStyle/>
          <a:p>
            <a:pPr algn="ctr" defTabSz="412750"/>
            <a:r>
              <a:rPr lang="en-US" sz="900" b="1" kern="0" dirty="0">
                <a:solidFill>
                  <a:sysClr val="windowText" lastClr="000000"/>
                </a:solidFill>
                <a:latin typeface="Book Antiqua"/>
                <a:sym typeface="Helvetica Light"/>
              </a:rPr>
              <a:t>PERC +</a:t>
            </a:r>
          </a:p>
        </p:txBody>
      </p:sp>
      <p:pic>
        <p:nvPicPr>
          <p:cNvPr id="2" name="Picture 1">
            <a:extLst>
              <a:ext uri="{FF2B5EF4-FFF2-40B4-BE49-F238E27FC236}">
                <a16:creationId xmlns:a16="http://schemas.microsoft.com/office/drawing/2014/main" id="{076EF32D-D8C0-4EB9-A491-2A9FA2E32B32}"/>
              </a:ext>
            </a:extLst>
          </p:cNvPr>
          <p:cNvPicPr>
            <a:picLocks noChangeAspect="1"/>
          </p:cNvPicPr>
          <p:nvPr/>
        </p:nvPicPr>
        <p:blipFill>
          <a:blip r:embed="rId6"/>
          <a:stretch>
            <a:fillRect/>
          </a:stretch>
        </p:blipFill>
        <p:spPr>
          <a:xfrm>
            <a:off x="9757410" y="23896"/>
            <a:ext cx="1068048" cy="806485"/>
          </a:xfrm>
          <a:prstGeom prst="rect">
            <a:avLst/>
          </a:prstGeom>
        </p:spPr>
      </p:pic>
      <p:pic>
        <p:nvPicPr>
          <p:cNvPr id="12" name="Picture 11">
            <a:extLst>
              <a:ext uri="{FF2B5EF4-FFF2-40B4-BE49-F238E27FC236}">
                <a16:creationId xmlns:a16="http://schemas.microsoft.com/office/drawing/2014/main" id="{A31B2FFC-8D91-4305-ACB0-B193A82BE2D2}"/>
              </a:ext>
            </a:extLst>
          </p:cNvPr>
          <p:cNvPicPr>
            <a:picLocks noChangeAspect="1"/>
          </p:cNvPicPr>
          <p:nvPr/>
        </p:nvPicPr>
        <p:blipFill>
          <a:blip r:embed="rId7"/>
          <a:stretch>
            <a:fillRect/>
          </a:stretch>
        </p:blipFill>
        <p:spPr>
          <a:xfrm>
            <a:off x="6936581" y="5644449"/>
            <a:ext cx="4709260" cy="893826"/>
          </a:xfrm>
          <a:prstGeom prst="rect">
            <a:avLst/>
          </a:prstGeom>
        </p:spPr>
      </p:pic>
    </p:spTree>
    <p:extLst>
      <p:ext uri="{BB962C8B-B14F-4D97-AF65-F5344CB8AC3E}">
        <p14:creationId xmlns:p14="http://schemas.microsoft.com/office/powerpoint/2010/main" val="642527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9486" y="136847"/>
            <a:ext cx="9133115" cy="46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latinLnBrk="1" hangingPunct="0"/>
            <a:r>
              <a:rPr lang="en-US" sz="2700" b="1" kern="0" dirty="0">
                <a:solidFill>
                  <a:srgbClr val="00B050"/>
                </a:solidFill>
                <a:latin typeface="Arial" panose="020B0604020202020204" pitchFamily="34" charset="0"/>
                <a:cs typeface="Arial" panose="020B0604020202020204" pitchFamily="34" charset="0"/>
                <a:sym typeface="Helvetica Light"/>
              </a:rPr>
              <a:t>New Product Series</a:t>
            </a:r>
            <a:endParaRPr lang="ja-JP" altLang="en-US" sz="2700" b="1" kern="0" dirty="0">
              <a:solidFill>
                <a:srgbClr val="00B050"/>
              </a:solidFill>
              <a:latin typeface="Arial" panose="020B0604020202020204" pitchFamily="34" charset="0"/>
              <a:cs typeface="Arial" panose="020B0604020202020204" pitchFamily="34" charset="0"/>
              <a:sym typeface="Helvetica Light"/>
            </a:endParaRPr>
          </a:p>
        </p:txBody>
      </p:sp>
      <p:pic>
        <p:nvPicPr>
          <p:cNvPr id="6" name="Picture 5">
            <a:extLst>
              <a:ext uri="{FF2B5EF4-FFF2-40B4-BE49-F238E27FC236}">
                <a16:creationId xmlns:a16="http://schemas.microsoft.com/office/drawing/2014/main" id="{3202A356-1184-412E-B540-7E6F7CED4A54}"/>
              </a:ext>
            </a:extLst>
          </p:cNvPr>
          <p:cNvPicPr>
            <a:picLocks noChangeAspect="1"/>
          </p:cNvPicPr>
          <p:nvPr/>
        </p:nvPicPr>
        <p:blipFill>
          <a:blip r:embed="rId3"/>
          <a:stretch>
            <a:fillRect/>
          </a:stretch>
        </p:blipFill>
        <p:spPr>
          <a:xfrm>
            <a:off x="10838973" y="23896"/>
            <a:ext cx="1271983" cy="793415"/>
          </a:xfrm>
          <a:prstGeom prst="rect">
            <a:avLst/>
          </a:prstGeom>
        </p:spPr>
      </p:pic>
      <p:pic>
        <p:nvPicPr>
          <p:cNvPr id="9" name="Picture 8">
            <a:extLst>
              <a:ext uri="{FF2B5EF4-FFF2-40B4-BE49-F238E27FC236}">
                <a16:creationId xmlns:a16="http://schemas.microsoft.com/office/drawing/2014/main" id="{F76C5FA7-20F2-4C8F-81E1-FB8A7EB6E092}"/>
              </a:ext>
            </a:extLst>
          </p:cNvPr>
          <p:cNvPicPr>
            <a:picLocks noChangeAspect="1"/>
          </p:cNvPicPr>
          <p:nvPr/>
        </p:nvPicPr>
        <p:blipFill>
          <a:blip r:embed="rId4"/>
          <a:stretch>
            <a:fillRect/>
          </a:stretch>
        </p:blipFill>
        <p:spPr>
          <a:xfrm>
            <a:off x="8685692" y="975877"/>
            <a:ext cx="1341120" cy="1086119"/>
          </a:xfrm>
          <a:prstGeom prst="rect">
            <a:avLst/>
          </a:prstGeom>
        </p:spPr>
      </p:pic>
      <p:pic>
        <p:nvPicPr>
          <p:cNvPr id="11" name="Picture 10">
            <a:extLst>
              <a:ext uri="{FF2B5EF4-FFF2-40B4-BE49-F238E27FC236}">
                <a16:creationId xmlns:a16="http://schemas.microsoft.com/office/drawing/2014/main" id="{8E2E0F88-89F1-48AD-8FFF-F77793E4D348}"/>
              </a:ext>
            </a:extLst>
          </p:cNvPr>
          <p:cNvPicPr>
            <a:picLocks noChangeAspect="1"/>
          </p:cNvPicPr>
          <p:nvPr/>
        </p:nvPicPr>
        <p:blipFill>
          <a:blip r:embed="rId5"/>
          <a:stretch>
            <a:fillRect/>
          </a:stretch>
        </p:blipFill>
        <p:spPr>
          <a:xfrm>
            <a:off x="10079912" y="2061995"/>
            <a:ext cx="2029616" cy="1086119"/>
          </a:xfrm>
          <a:prstGeom prst="rect">
            <a:avLst/>
          </a:prstGeom>
        </p:spPr>
      </p:pic>
      <p:pic>
        <p:nvPicPr>
          <p:cNvPr id="13" name="Picture 12">
            <a:extLst>
              <a:ext uri="{FF2B5EF4-FFF2-40B4-BE49-F238E27FC236}">
                <a16:creationId xmlns:a16="http://schemas.microsoft.com/office/drawing/2014/main" id="{25F724A2-23F1-4674-9948-E392F010A1B9}"/>
              </a:ext>
            </a:extLst>
          </p:cNvPr>
          <p:cNvPicPr>
            <a:picLocks noChangeAspect="1"/>
          </p:cNvPicPr>
          <p:nvPr/>
        </p:nvPicPr>
        <p:blipFill>
          <a:blip r:embed="rId6"/>
          <a:stretch>
            <a:fillRect/>
          </a:stretch>
        </p:blipFill>
        <p:spPr>
          <a:xfrm>
            <a:off x="8400877" y="3353232"/>
            <a:ext cx="2352072" cy="654490"/>
          </a:xfrm>
          <a:prstGeom prst="rect">
            <a:avLst/>
          </a:prstGeom>
        </p:spPr>
      </p:pic>
      <p:pic>
        <p:nvPicPr>
          <p:cNvPr id="17" name="Picture 16">
            <a:extLst>
              <a:ext uri="{FF2B5EF4-FFF2-40B4-BE49-F238E27FC236}">
                <a16:creationId xmlns:a16="http://schemas.microsoft.com/office/drawing/2014/main" id="{28114E2A-5E86-4A41-9D9C-FA3769995153}"/>
              </a:ext>
            </a:extLst>
          </p:cNvPr>
          <p:cNvPicPr>
            <a:picLocks noChangeAspect="1"/>
          </p:cNvPicPr>
          <p:nvPr/>
        </p:nvPicPr>
        <p:blipFill>
          <a:blip r:embed="rId7"/>
          <a:stretch>
            <a:fillRect/>
          </a:stretch>
        </p:blipFill>
        <p:spPr>
          <a:xfrm>
            <a:off x="10040254" y="1253004"/>
            <a:ext cx="1473046" cy="311939"/>
          </a:xfrm>
          <a:prstGeom prst="rect">
            <a:avLst/>
          </a:prstGeom>
        </p:spPr>
      </p:pic>
      <p:pic>
        <p:nvPicPr>
          <p:cNvPr id="4" name="Picture 3">
            <a:extLst>
              <a:ext uri="{FF2B5EF4-FFF2-40B4-BE49-F238E27FC236}">
                <a16:creationId xmlns:a16="http://schemas.microsoft.com/office/drawing/2014/main" id="{2B6FE8EE-3512-4F2E-8EDE-F0FD158DE5FF}"/>
              </a:ext>
            </a:extLst>
          </p:cNvPr>
          <p:cNvPicPr>
            <a:picLocks noChangeAspect="1"/>
          </p:cNvPicPr>
          <p:nvPr/>
        </p:nvPicPr>
        <p:blipFill>
          <a:blip r:embed="rId8"/>
          <a:stretch>
            <a:fillRect/>
          </a:stretch>
        </p:blipFill>
        <p:spPr>
          <a:xfrm>
            <a:off x="58103" y="1168348"/>
            <a:ext cx="8643938" cy="4629150"/>
          </a:xfrm>
          <a:prstGeom prst="rect">
            <a:avLst/>
          </a:prstGeom>
        </p:spPr>
      </p:pic>
      <p:pic>
        <p:nvPicPr>
          <p:cNvPr id="12" name="Picture 11">
            <a:extLst>
              <a:ext uri="{FF2B5EF4-FFF2-40B4-BE49-F238E27FC236}">
                <a16:creationId xmlns:a16="http://schemas.microsoft.com/office/drawing/2014/main" id="{828D1BC5-C326-4006-A313-45702B315CD0}"/>
              </a:ext>
            </a:extLst>
          </p:cNvPr>
          <p:cNvPicPr>
            <a:picLocks noChangeAspect="1"/>
          </p:cNvPicPr>
          <p:nvPr/>
        </p:nvPicPr>
        <p:blipFill>
          <a:blip r:embed="rId9"/>
          <a:stretch>
            <a:fillRect/>
          </a:stretch>
        </p:blipFill>
        <p:spPr>
          <a:xfrm>
            <a:off x="8869482" y="5649860"/>
            <a:ext cx="2311826" cy="654490"/>
          </a:xfrm>
          <a:prstGeom prst="rect">
            <a:avLst/>
          </a:prstGeom>
        </p:spPr>
      </p:pic>
      <p:pic>
        <p:nvPicPr>
          <p:cNvPr id="5" name="Picture 4">
            <a:extLst>
              <a:ext uri="{FF2B5EF4-FFF2-40B4-BE49-F238E27FC236}">
                <a16:creationId xmlns:a16="http://schemas.microsoft.com/office/drawing/2014/main" id="{235C80AE-5F0E-4C0A-8A13-E4A8BC799FCA}"/>
              </a:ext>
            </a:extLst>
          </p:cNvPr>
          <p:cNvPicPr>
            <a:picLocks noChangeAspect="1"/>
          </p:cNvPicPr>
          <p:nvPr/>
        </p:nvPicPr>
        <p:blipFill>
          <a:blip r:embed="rId10"/>
          <a:stretch>
            <a:fillRect/>
          </a:stretch>
        </p:blipFill>
        <p:spPr>
          <a:xfrm>
            <a:off x="9413209" y="4331565"/>
            <a:ext cx="2438400" cy="1209675"/>
          </a:xfrm>
          <a:prstGeom prst="rect">
            <a:avLst/>
          </a:prstGeom>
        </p:spPr>
      </p:pic>
      <p:pic>
        <p:nvPicPr>
          <p:cNvPr id="2" name="Picture 1">
            <a:extLst>
              <a:ext uri="{FF2B5EF4-FFF2-40B4-BE49-F238E27FC236}">
                <a16:creationId xmlns:a16="http://schemas.microsoft.com/office/drawing/2014/main" id="{5A56FF3B-413F-4AF5-9AF4-4866116540A3}"/>
              </a:ext>
            </a:extLst>
          </p:cNvPr>
          <p:cNvPicPr>
            <a:picLocks noChangeAspect="1"/>
          </p:cNvPicPr>
          <p:nvPr/>
        </p:nvPicPr>
        <p:blipFill>
          <a:blip r:embed="rId11"/>
          <a:stretch>
            <a:fillRect/>
          </a:stretch>
        </p:blipFill>
        <p:spPr>
          <a:xfrm>
            <a:off x="9757410" y="23896"/>
            <a:ext cx="1068048" cy="806485"/>
          </a:xfrm>
          <a:prstGeom prst="rect">
            <a:avLst/>
          </a:prstGeom>
        </p:spPr>
      </p:pic>
    </p:spTree>
    <p:extLst>
      <p:ext uri="{BB962C8B-B14F-4D97-AF65-F5344CB8AC3E}">
        <p14:creationId xmlns:p14="http://schemas.microsoft.com/office/powerpoint/2010/main" val="3173777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9486" y="182567"/>
            <a:ext cx="10352315" cy="46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latinLnBrk="1" hangingPunct="0"/>
            <a:r>
              <a:rPr lang="en-US" sz="2700" b="1" kern="0" dirty="0">
                <a:solidFill>
                  <a:srgbClr val="00B050"/>
                </a:solidFill>
                <a:latin typeface="Arial" panose="020B0604020202020204" pitchFamily="34" charset="0"/>
                <a:cs typeface="Arial" panose="020B0604020202020204" pitchFamily="34" charset="0"/>
                <a:sym typeface="Helvetica Light"/>
              </a:rPr>
              <a:t>P- Mono Product Roadmap </a:t>
            </a:r>
            <a:endParaRPr lang="ja-JP" altLang="en-US" sz="2700" b="1" kern="0" dirty="0">
              <a:solidFill>
                <a:srgbClr val="00B050"/>
              </a:solidFill>
              <a:latin typeface="Arial" panose="020B0604020202020204" pitchFamily="34" charset="0"/>
              <a:cs typeface="Arial" panose="020B0604020202020204" pitchFamily="34" charset="0"/>
              <a:sym typeface="Helvetica Light"/>
            </a:endParaRPr>
          </a:p>
        </p:txBody>
      </p:sp>
      <p:pic>
        <p:nvPicPr>
          <p:cNvPr id="6" name="Picture 5">
            <a:extLst>
              <a:ext uri="{FF2B5EF4-FFF2-40B4-BE49-F238E27FC236}">
                <a16:creationId xmlns:a16="http://schemas.microsoft.com/office/drawing/2014/main" id="{3202A356-1184-412E-B540-7E6F7CED4A54}"/>
              </a:ext>
            </a:extLst>
          </p:cNvPr>
          <p:cNvPicPr>
            <a:picLocks noChangeAspect="1"/>
          </p:cNvPicPr>
          <p:nvPr/>
        </p:nvPicPr>
        <p:blipFill>
          <a:blip r:embed="rId3"/>
          <a:stretch>
            <a:fillRect/>
          </a:stretch>
        </p:blipFill>
        <p:spPr>
          <a:xfrm>
            <a:off x="10838973" y="23896"/>
            <a:ext cx="1271983" cy="793415"/>
          </a:xfrm>
          <a:prstGeom prst="rect">
            <a:avLst/>
          </a:prstGeom>
        </p:spPr>
      </p:pic>
      <p:pic>
        <p:nvPicPr>
          <p:cNvPr id="2" name="Picture 1">
            <a:extLst>
              <a:ext uri="{FF2B5EF4-FFF2-40B4-BE49-F238E27FC236}">
                <a16:creationId xmlns:a16="http://schemas.microsoft.com/office/drawing/2014/main" id="{D679EEB8-86D9-498D-AC8E-B6BF7E31731F}"/>
              </a:ext>
            </a:extLst>
          </p:cNvPr>
          <p:cNvPicPr>
            <a:picLocks noChangeAspect="1"/>
          </p:cNvPicPr>
          <p:nvPr/>
        </p:nvPicPr>
        <p:blipFill>
          <a:blip r:embed="rId4"/>
          <a:stretch>
            <a:fillRect/>
          </a:stretch>
        </p:blipFill>
        <p:spPr>
          <a:xfrm>
            <a:off x="584901" y="945501"/>
            <a:ext cx="10636769" cy="5699453"/>
          </a:xfrm>
          <a:prstGeom prst="rect">
            <a:avLst/>
          </a:prstGeom>
        </p:spPr>
      </p:pic>
      <p:pic>
        <p:nvPicPr>
          <p:cNvPr id="4" name="Picture 3">
            <a:extLst>
              <a:ext uri="{FF2B5EF4-FFF2-40B4-BE49-F238E27FC236}">
                <a16:creationId xmlns:a16="http://schemas.microsoft.com/office/drawing/2014/main" id="{14DB9011-94F3-417F-A19B-2C48516905F6}"/>
              </a:ext>
            </a:extLst>
          </p:cNvPr>
          <p:cNvPicPr>
            <a:picLocks noChangeAspect="1"/>
          </p:cNvPicPr>
          <p:nvPr/>
        </p:nvPicPr>
        <p:blipFill>
          <a:blip r:embed="rId5"/>
          <a:stretch>
            <a:fillRect/>
          </a:stretch>
        </p:blipFill>
        <p:spPr>
          <a:xfrm>
            <a:off x="9757410" y="23896"/>
            <a:ext cx="1068048" cy="806485"/>
          </a:xfrm>
          <a:prstGeom prst="rect">
            <a:avLst/>
          </a:prstGeom>
        </p:spPr>
      </p:pic>
    </p:spTree>
    <p:extLst>
      <p:ext uri="{BB962C8B-B14F-4D97-AF65-F5344CB8AC3E}">
        <p14:creationId xmlns:p14="http://schemas.microsoft.com/office/powerpoint/2010/main" val="3318009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9486" y="182567"/>
            <a:ext cx="10527280" cy="46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latinLnBrk="1" hangingPunct="0"/>
            <a:r>
              <a:rPr lang="en-US" sz="2700" b="1" kern="0" dirty="0">
                <a:solidFill>
                  <a:srgbClr val="00B050"/>
                </a:solidFill>
                <a:latin typeface="Arial" panose="020B0604020202020204" pitchFamily="34" charset="0"/>
                <a:cs typeface="Arial" panose="020B0604020202020204" pitchFamily="34" charset="0"/>
                <a:sym typeface="Helvetica Light"/>
              </a:rPr>
              <a:t>N - Mono Product Roadmap </a:t>
            </a:r>
            <a:endParaRPr lang="ja-JP" altLang="en-US" sz="2700" b="1" kern="0" dirty="0">
              <a:solidFill>
                <a:srgbClr val="00B050"/>
              </a:solidFill>
              <a:latin typeface="Arial" panose="020B0604020202020204" pitchFamily="34" charset="0"/>
              <a:cs typeface="Arial" panose="020B0604020202020204" pitchFamily="34" charset="0"/>
              <a:sym typeface="Helvetica Light"/>
            </a:endParaRPr>
          </a:p>
        </p:txBody>
      </p:sp>
      <p:pic>
        <p:nvPicPr>
          <p:cNvPr id="6" name="Picture 5">
            <a:extLst>
              <a:ext uri="{FF2B5EF4-FFF2-40B4-BE49-F238E27FC236}">
                <a16:creationId xmlns:a16="http://schemas.microsoft.com/office/drawing/2014/main" id="{3202A356-1184-412E-B540-7E6F7CED4A54}"/>
              </a:ext>
            </a:extLst>
          </p:cNvPr>
          <p:cNvPicPr>
            <a:picLocks noChangeAspect="1"/>
          </p:cNvPicPr>
          <p:nvPr/>
        </p:nvPicPr>
        <p:blipFill>
          <a:blip r:embed="rId3"/>
          <a:stretch>
            <a:fillRect/>
          </a:stretch>
        </p:blipFill>
        <p:spPr>
          <a:xfrm>
            <a:off x="10838973" y="23896"/>
            <a:ext cx="1271983" cy="793415"/>
          </a:xfrm>
          <a:prstGeom prst="rect">
            <a:avLst/>
          </a:prstGeom>
        </p:spPr>
      </p:pic>
      <p:pic>
        <p:nvPicPr>
          <p:cNvPr id="5" name="Picture 4">
            <a:extLst>
              <a:ext uri="{FF2B5EF4-FFF2-40B4-BE49-F238E27FC236}">
                <a16:creationId xmlns:a16="http://schemas.microsoft.com/office/drawing/2014/main" id="{147BC65F-E7A9-4B83-A0BF-A188B56DEF6C}"/>
              </a:ext>
            </a:extLst>
          </p:cNvPr>
          <p:cNvPicPr>
            <a:picLocks noChangeAspect="1"/>
          </p:cNvPicPr>
          <p:nvPr/>
        </p:nvPicPr>
        <p:blipFill>
          <a:blip r:embed="rId4"/>
          <a:stretch>
            <a:fillRect/>
          </a:stretch>
        </p:blipFill>
        <p:spPr>
          <a:xfrm>
            <a:off x="832360" y="1061991"/>
            <a:ext cx="10527280" cy="5430563"/>
          </a:xfrm>
          <a:prstGeom prst="rect">
            <a:avLst/>
          </a:prstGeom>
        </p:spPr>
      </p:pic>
      <p:pic>
        <p:nvPicPr>
          <p:cNvPr id="2" name="Picture 1">
            <a:extLst>
              <a:ext uri="{FF2B5EF4-FFF2-40B4-BE49-F238E27FC236}">
                <a16:creationId xmlns:a16="http://schemas.microsoft.com/office/drawing/2014/main" id="{4676F92F-C0F6-4702-86EE-72DB8AACCB28}"/>
              </a:ext>
            </a:extLst>
          </p:cNvPr>
          <p:cNvPicPr>
            <a:picLocks noChangeAspect="1"/>
          </p:cNvPicPr>
          <p:nvPr/>
        </p:nvPicPr>
        <p:blipFill>
          <a:blip r:embed="rId5"/>
          <a:stretch>
            <a:fillRect/>
          </a:stretch>
        </p:blipFill>
        <p:spPr>
          <a:xfrm>
            <a:off x="9757410" y="23896"/>
            <a:ext cx="1068048" cy="806485"/>
          </a:xfrm>
          <a:prstGeom prst="rect">
            <a:avLst/>
          </a:prstGeom>
        </p:spPr>
      </p:pic>
    </p:spTree>
    <p:extLst>
      <p:ext uri="{BB962C8B-B14F-4D97-AF65-F5344CB8AC3E}">
        <p14:creationId xmlns:p14="http://schemas.microsoft.com/office/powerpoint/2010/main" val="4047868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9486" y="182567"/>
            <a:ext cx="10458995" cy="46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latinLnBrk="1" hangingPunct="0"/>
            <a:r>
              <a:rPr lang="en-US" sz="2700" b="1" kern="0" dirty="0">
                <a:solidFill>
                  <a:srgbClr val="00B050"/>
                </a:solidFill>
                <a:latin typeface="Arial" panose="020B0604020202020204" pitchFamily="34" charset="0"/>
                <a:cs typeface="Arial" panose="020B0604020202020204" pitchFamily="34" charset="0"/>
                <a:sym typeface="Helvetica Light"/>
              </a:rPr>
              <a:t>Emerging Trends in Solar Energy Technologies</a:t>
            </a:r>
            <a:endParaRPr lang="ja-JP" altLang="en-US" sz="2700" b="1" kern="0" dirty="0">
              <a:solidFill>
                <a:srgbClr val="00B050"/>
              </a:solidFill>
              <a:latin typeface="Arial" panose="020B0604020202020204" pitchFamily="34" charset="0"/>
              <a:cs typeface="Arial" panose="020B0604020202020204" pitchFamily="34" charset="0"/>
              <a:sym typeface="Helvetica Light"/>
            </a:endParaRPr>
          </a:p>
        </p:txBody>
      </p:sp>
      <p:pic>
        <p:nvPicPr>
          <p:cNvPr id="6" name="Picture 5">
            <a:extLst>
              <a:ext uri="{FF2B5EF4-FFF2-40B4-BE49-F238E27FC236}">
                <a16:creationId xmlns:a16="http://schemas.microsoft.com/office/drawing/2014/main" id="{3202A356-1184-412E-B540-7E6F7CED4A54}"/>
              </a:ext>
            </a:extLst>
          </p:cNvPr>
          <p:cNvPicPr>
            <a:picLocks noChangeAspect="1"/>
          </p:cNvPicPr>
          <p:nvPr/>
        </p:nvPicPr>
        <p:blipFill>
          <a:blip r:embed="rId3"/>
          <a:stretch>
            <a:fillRect/>
          </a:stretch>
        </p:blipFill>
        <p:spPr>
          <a:xfrm>
            <a:off x="10838973" y="23896"/>
            <a:ext cx="1271983" cy="793415"/>
          </a:xfrm>
          <a:prstGeom prst="rect">
            <a:avLst/>
          </a:prstGeom>
        </p:spPr>
      </p:pic>
      <p:grpSp>
        <p:nvGrpSpPr>
          <p:cNvPr id="2" name="Group 1">
            <a:extLst>
              <a:ext uri="{FF2B5EF4-FFF2-40B4-BE49-F238E27FC236}">
                <a16:creationId xmlns:a16="http://schemas.microsoft.com/office/drawing/2014/main" id="{724AEE78-AEB8-4D9F-9A57-F26E5E11A5F7}"/>
              </a:ext>
            </a:extLst>
          </p:cNvPr>
          <p:cNvGrpSpPr/>
          <p:nvPr/>
        </p:nvGrpSpPr>
        <p:grpSpPr>
          <a:xfrm>
            <a:off x="825649" y="1989773"/>
            <a:ext cx="2858930" cy="2335530"/>
            <a:chOff x="6310907" y="3931164"/>
            <a:chExt cx="5717859" cy="4671060"/>
          </a:xfrm>
        </p:grpSpPr>
        <p:pic>
          <p:nvPicPr>
            <p:cNvPr id="4" name="Picture 3">
              <a:extLst>
                <a:ext uri="{FF2B5EF4-FFF2-40B4-BE49-F238E27FC236}">
                  <a16:creationId xmlns:a16="http://schemas.microsoft.com/office/drawing/2014/main" id="{453F8825-8F30-43E7-9407-6881341C1C47}"/>
                </a:ext>
              </a:extLst>
            </p:cNvPr>
            <p:cNvPicPr>
              <a:picLocks noChangeAspect="1"/>
            </p:cNvPicPr>
            <p:nvPr/>
          </p:nvPicPr>
          <p:blipFill>
            <a:blip r:embed="rId4"/>
            <a:stretch>
              <a:fillRect/>
            </a:stretch>
          </p:blipFill>
          <p:spPr>
            <a:xfrm>
              <a:off x="7215783" y="4982724"/>
              <a:ext cx="3895725" cy="3619500"/>
            </a:xfrm>
            <a:prstGeom prst="rect">
              <a:avLst/>
            </a:prstGeom>
          </p:spPr>
        </p:pic>
        <p:sp>
          <p:nvSpPr>
            <p:cNvPr id="5" name="Oval 4">
              <a:extLst>
                <a:ext uri="{FF2B5EF4-FFF2-40B4-BE49-F238E27FC236}">
                  <a16:creationId xmlns:a16="http://schemas.microsoft.com/office/drawing/2014/main" id="{7B3C3845-989E-41F6-B968-2FFD9014E190}"/>
                </a:ext>
              </a:extLst>
            </p:cNvPr>
            <p:cNvSpPr/>
            <p:nvPr/>
          </p:nvSpPr>
          <p:spPr bwMode="auto">
            <a:xfrm>
              <a:off x="6310907" y="3931164"/>
              <a:ext cx="5717859" cy="346234"/>
            </a:xfrm>
            <a:prstGeom prst="ellipse">
              <a:avLst/>
            </a:prstGeom>
            <a:noFill/>
            <a:ln w="234950" cap="flat" cmpd="sng" algn="ctr">
              <a:solidFill>
                <a:srgbClr val="00B050"/>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spAutoFit/>
            </a:bodyPr>
            <a:lstStyle/>
            <a:p>
              <a:pPr defTabSz="479425" fontAlgn="base">
                <a:spcBef>
                  <a:spcPct val="0"/>
                </a:spcBef>
                <a:spcAft>
                  <a:spcPct val="0"/>
                </a:spcAft>
              </a:pPr>
              <a:endParaRPr lang="en-US" sz="500" b="1" kern="0">
                <a:solidFill>
                  <a:srgbClr val="000000"/>
                </a:solidFill>
                <a:latin typeface="Arial" charset="0"/>
                <a:cs typeface="Arial" charset="0"/>
                <a:sym typeface="Helvetica Light"/>
              </a:endParaRPr>
            </a:p>
          </p:txBody>
        </p:sp>
      </p:grpSp>
      <p:sp>
        <p:nvSpPr>
          <p:cNvPr id="8" name="TextBox 7">
            <a:extLst>
              <a:ext uri="{FF2B5EF4-FFF2-40B4-BE49-F238E27FC236}">
                <a16:creationId xmlns:a16="http://schemas.microsoft.com/office/drawing/2014/main" id="{2D0B9C3B-9448-4048-A675-466D82D57C02}"/>
              </a:ext>
            </a:extLst>
          </p:cNvPr>
          <p:cNvSpPr txBox="1"/>
          <p:nvPr/>
        </p:nvSpPr>
        <p:spPr>
          <a:xfrm>
            <a:off x="4545221" y="1565357"/>
            <a:ext cx="2299812" cy="307777"/>
          </a:xfrm>
          <a:prstGeom prst="rect">
            <a:avLst/>
          </a:prstGeom>
          <a:noFill/>
        </p:spPr>
        <p:txBody>
          <a:bodyPr wrap="square" rtlCol="0">
            <a:spAutoFit/>
          </a:bodyPr>
          <a:lstStyle/>
          <a:p>
            <a:pPr defTabSz="412750"/>
            <a:r>
              <a:rPr lang="en-US" sz="1400" b="1" kern="0" dirty="0">
                <a:solidFill>
                  <a:srgbClr val="00B050"/>
                </a:solidFill>
                <a:latin typeface="Arial" panose="020B0604020202020204" pitchFamily="34" charset="0"/>
                <a:cs typeface="Arial" panose="020B0604020202020204" pitchFamily="34" charset="0"/>
                <a:sym typeface="Helvetica Light"/>
              </a:rPr>
              <a:t>SOLAR SYSTEM</a:t>
            </a:r>
          </a:p>
        </p:txBody>
      </p:sp>
      <p:sp>
        <p:nvSpPr>
          <p:cNvPr id="10" name="TextBox 9">
            <a:extLst>
              <a:ext uri="{FF2B5EF4-FFF2-40B4-BE49-F238E27FC236}">
                <a16:creationId xmlns:a16="http://schemas.microsoft.com/office/drawing/2014/main" id="{F666ADDC-05F7-4885-A744-526D3644D60A}"/>
              </a:ext>
            </a:extLst>
          </p:cNvPr>
          <p:cNvSpPr txBox="1"/>
          <p:nvPr/>
        </p:nvSpPr>
        <p:spPr>
          <a:xfrm>
            <a:off x="4545221" y="2453273"/>
            <a:ext cx="2299812" cy="307777"/>
          </a:xfrm>
          <a:prstGeom prst="rect">
            <a:avLst/>
          </a:prstGeom>
          <a:noFill/>
        </p:spPr>
        <p:txBody>
          <a:bodyPr wrap="square" rtlCol="0">
            <a:spAutoFit/>
          </a:bodyPr>
          <a:lstStyle>
            <a:lvl1pPr>
              <a:defRPr sz="2800" b="1">
                <a:latin typeface="Arial" panose="020B0604020202020204" pitchFamily="34" charset="0"/>
                <a:cs typeface="Arial" panose="020B0604020202020204" pitchFamily="34" charset="0"/>
              </a:defRPr>
            </a:lvl1pPr>
          </a:lstStyle>
          <a:p>
            <a:pPr defTabSz="412750"/>
            <a:r>
              <a:rPr lang="en-US" sz="1400" kern="0" dirty="0">
                <a:solidFill>
                  <a:srgbClr val="00B050"/>
                </a:solidFill>
                <a:sym typeface="Helvetica Light"/>
              </a:rPr>
              <a:t>PV MODULE</a:t>
            </a:r>
          </a:p>
        </p:txBody>
      </p:sp>
      <p:sp>
        <p:nvSpPr>
          <p:cNvPr id="16" name="TextBox 15">
            <a:extLst>
              <a:ext uri="{FF2B5EF4-FFF2-40B4-BE49-F238E27FC236}">
                <a16:creationId xmlns:a16="http://schemas.microsoft.com/office/drawing/2014/main" id="{A1AFF364-89BB-49DA-936A-16B359B093E6}"/>
              </a:ext>
            </a:extLst>
          </p:cNvPr>
          <p:cNvSpPr txBox="1"/>
          <p:nvPr/>
        </p:nvSpPr>
        <p:spPr>
          <a:xfrm>
            <a:off x="4545221" y="3322268"/>
            <a:ext cx="2299812" cy="307777"/>
          </a:xfrm>
          <a:prstGeom prst="rect">
            <a:avLst/>
          </a:prstGeom>
          <a:noFill/>
        </p:spPr>
        <p:txBody>
          <a:bodyPr wrap="square" rtlCol="0">
            <a:spAutoFit/>
          </a:bodyPr>
          <a:lstStyle>
            <a:lvl1pPr>
              <a:defRPr sz="2800" b="1">
                <a:latin typeface="Arial" panose="020B0604020202020204" pitchFamily="34" charset="0"/>
                <a:cs typeface="Arial" panose="020B0604020202020204" pitchFamily="34" charset="0"/>
              </a:defRPr>
            </a:lvl1pPr>
          </a:lstStyle>
          <a:p>
            <a:pPr defTabSz="412750"/>
            <a:r>
              <a:rPr lang="en-US" sz="1400" kern="0" dirty="0">
                <a:solidFill>
                  <a:srgbClr val="00B050"/>
                </a:solidFill>
                <a:sym typeface="Helvetica Light"/>
              </a:rPr>
              <a:t>DC &amp; AC SYSTEM</a:t>
            </a:r>
          </a:p>
        </p:txBody>
      </p:sp>
      <p:sp>
        <p:nvSpPr>
          <p:cNvPr id="18" name="TextBox 17">
            <a:extLst>
              <a:ext uri="{FF2B5EF4-FFF2-40B4-BE49-F238E27FC236}">
                <a16:creationId xmlns:a16="http://schemas.microsoft.com/office/drawing/2014/main" id="{CD30240E-E1AD-4EB5-B117-7958859BD1E5}"/>
              </a:ext>
            </a:extLst>
          </p:cNvPr>
          <p:cNvSpPr txBox="1"/>
          <p:nvPr/>
        </p:nvSpPr>
        <p:spPr>
          <a:xfrm>
            <a:off x="4545220" y="4220665"/>
            <a:ext cx="2299812" cy="307777"/>
          </a:xfrm>
          <a:prstGeom prst="rect">
            <a:avLst/>
          </a:prstGeom>
          <a:noFill/>
        </p:spPr>
        <p:txBody>
          <a:bodyPr wrap="square" rtlCol="0">
            <a:spAutoFit/>
          </a:bodyPr>
          <a:lstStyle>
            <a:lvl1pPr>
              <a:defRPr sz="2800" b="1">
                <a:latin typeface="Arial" panose="020B0604020202020204" pitchFamily="34" charset="0"/>
                <a:cs typeface="Arial" panose="020B0604020202020204" pitchFamily="34" charset="0"/>
              </a:defRPr>
            </a:lvl1pPr>
          </a:lstStyle>
          <a:p>
            <a:pPr defTabSz="412750"/>
            <a:r>
              <a:rPr lang="en-US" sz="1400" kern="0" dirty="0">
                <a:solidFill>
                  <a:srgbClr val="00B050"/>
                </a:solidFill>
                <a:sym typeface="Helvetica Light"/>
              </a:rPr>
              <a:t>MECHANICAL &amp; CIVIL</a:t>
            </a:r>
          </a:p>
        </p:txBody>
      </p:sp>
      <p:sp>
        <p:nvSpPr>
          <p:cNvPr id="20" name="TextBox 19">
            <a:extLst>
              <a:ext uri="{FF2B5EF4-FFF2-40B4-BE49-F238E27FC236}">
                <a16:creationId xmlns:a16="http://schemas.microsoft.com/office/drawing/2014/main" id="{36244AA1-84D4-4428-B549-531E0400B8B3}"/>
              </a:ext>
            </a:extLst>
          </p:cNvPr>
          <p:cNvSpPr txBox="1"/>
          <p:nvPr/>
        </p:nvSpPr>
        <p:spPr>
          <a:xfrm>
            <a:off x="4545221" y="5159744"/>
            <a:ext cx="2439234" cy="523220"/>
          </a:xfrm>
          <a:prstGeom prst="rect">
            <a:avLst/>
          </a:prstGeom>
          <a:noFill/>
        </p:spPr>
        <p:txBody>
          <a:bodyPr wrap="square" rtlCol="0">
            <a:spAutoFit/>
          </a:bodyPr>
          <a:lstStyle/>
          <a:p>
            <a:pPr defTabSz="412750"/>
            <a:r>
              <a:rPr lang="en-US" sz="1400" b="1" kern="0" dirty="0">
                <a:solidFill>
                  <a:srgbClr val="00B050"/>
                </a:solidFill>
                <a:latin typeface="Arial" panose="020B0604020202020204" pitchFamily="34" charset="0"/>
                <a:cs typeface="Arial" panose="020B0604020202020204" pitchFamily="34" charset="0"/>
                <a:sym typeface="Helvetica Light"/>
              </a:rPr>
              <a:t>MONITORING &amp; </a:t>
            </a:r>
          </a:p>
          <a:p>
            <a:pPr defTabSz="412750"/>
            <a:r>
              <a:rPr lang="en-US" sz="1400" b="1" kern="0" dirty="0">
                <a:solidFill>
                  <a:srgbClr val="00B050"/>
                </a:solidFill>
                <a:latin typeface="Arial" panose="020B0604020202020204" pitchFamily="34" charset="0"/>
                <a:cs typeface="Arial" panose="020B0604020202020204" pitchFamily="34" charset="0"/>
                <a:sym typeface="Helvetica Light"/>
              </a:rPr>
              <a:t>COMMUNICATION</a:t>
            </a:r>
          </a:p>
        </p:txBody>
      </p:sp>
      <p:sp>
        <p:nvSpPr>
          <p:cNvPr id="7" name="TextBox 6">
            <a:extLst>
              <a:ext uri="{FF2B5EF4-FFF2-40B4-BE49-F238E27FC236}">
                <a16:creationId xmlns:a16="http://schemas.microsoft.com/office/drawing/2014/main" id="{125E04F1-6906-4FD1-BB7A-A52A519863F4}"/>
              </a:ext>
            </a:extLst>
          </p:cNvPr>
          <p:cNvSpPr txBox="1"/>
          <p:nvPr/>
        </p:nvSpPr>
        <p:spPr>
          <a:xfrm>
            <a:off x="8293388" y="2222719"/>
            <a:ext cx="1863150" cy="523220"/>
          </a:xfrm>
          <a:prstGeom prst="rect">
            <a:avLst/>
          </a:prstGeom>
          <a:noFill/>
        </p:spPr>
        <p:txBody>
          <a:bodyPr wrap="square" rtlCol="0">
            <a:spAutoFit/>
          </a:bodyPr>
          <a:lstStyle/>
          <a:p>
            <a:pPr algn="ctr" defTabSz="412750"/>
            <a:r>
              <a:rPr lang="en-US" sz="1400" b="1" kern="0" dirty="0">
                <a:solidFill>
                  <a:srgbClr val="0000FF"/>
                </a:solidFill>
                <a:latin typeface="Arial" panose="020B0604020202020204" pitchFamily="34" charset="0"/>
                <a:cs typeface="Arial" panose="020B0604020202020204" pitchFamily="34" charset="0"/>
                <a:sym typeface="Helvetica Light"/>
              </a:rPr>
              <a:t>Cheaper</a:t>
            </a:r>
          </a:p>
          <a:p>
            <a:pPr algn="ctr" defTabSz="412750"/>
            <a:r>
              <a:rPr lang="en-US" sz="1400" b="1" kern="0" dirty="0">
                <a:solidFill>
                  <a:srgbClr val="000000"/>
                </a:solidFill>
                <a:latin typeface="Arial" panose="020B0604020202020204" pitchFamily="34" charset="0"/>
                <a:cs typeface="Arial" panose="020B0604020202020204" pitchFamily="34" charset="0"/>
                <a:sym typeface="Helvetica Light"/>
              </a:rPr>
              <a:t>Capex &amp; Opex</a:t>
            </a:r>
          </a:p>
        </p:txBody>
      </p:sp>
      <p:pic>
        <p:nvPicPr>
          <p:cNvPr id="11" name="Picture 10">
            <a:extLst>
              <a:ext uri="{FF2B5EF4-FFF2-40B4-BE49-F238E27FC236}">
                <a16:creationId xmlns:a16="http://schemas.microsoft.com/office/drawing/2014/main" id="{C3CF7634-0317-4B02-AC07-F19F3B327596}"/>
              </a:ext>
            </a:extLst>
          </p:cNvPr>
          <p:cNvPicPr>
            <a:picLocks noChangeAspect="1"/>
          </p:cNvPicPr>
          <p:nvPr/>
        </p:nvPicPr>
        <p:blipFill>
          <a:blip r:embed="rId5"/>
          <a:stretch>
            <a:fillRect/>
          </a:stretch>
        </p:blipFill>
        <p:spPr>
          <a:xfrm>
            <a:off x="8636318" y="1177362"/>
            <a:ext cx="1076325" cy="933450"/>
          </a:xfrm>
          <a:prstGeom prst="rect">
            <a:avLst/>
          </a:prstGeom>
        </p:spPr>
      </p:pic>
      <p:pic>
        <p:nvPicPr>
          <p:cNvPr id="17" name="Picture 16">
            <a:extLst>
              <a:ext uri="{FF2B5EF4-FFF2-40B4-BE49-F238E27FC236}">
                <a16:creationId xmlns:a16="http://schemas.microsoft.com/office/drawing/2014/main" id="{B4E8871D-F99E-4CB2-9F09-54EF2D0F185B}"/>
              </a:ext>
            </a:extLst>
          </p:cNvPr>
          <p:cNvPicPr>
            <a:picLocks noChangeAspect="1"/>
          </p:cNvPicPr>
          <p:nvPr/>
        </p:nvPicPr>
        <p:blipFill>
          <a:blip r:embed="rId6"/>
          <a:stretch>
            <a:fillRect/>
          </a:stretch>
        </p:blipFill>
        <p:spPr>
          <a:xfrm>
            <a:off x="8636318" y="3025957"/>
            <a:ext cx="1178649" cy="747833"/>
          </a:xfrm>
          <a:prstGeom prst="rect">
            <a:avLst/>
          </a:prstGeom>
        </p:spPr>
      </p:pic>
      <p:sp>
        <p:nvSpPr>
          <p:cNvPr id="19" name="TextBox 18">
            <a:extLst>
              <a:ext uri="{FF2B5EF4-FFF2-40B4-BE49-F238E27FC236}">
                <a16:creationId xmlns:a16="http://schemas.microsoft.com/office/drawing/2014/main" id="{F5BFF04A-E332-4E18-B63E-609DAE33F956}"/>
              </a:ext>
            </a:extLst>
          </p:cNvPr>
          <p:cNvSpPr txBox="1"/>
          <p:nvPr/>
        </p:nvSpPr>
        <p:spPr>
          <a:xfrm>
            <a:off x="8017653" y="3885793"/>
            <a:ext cx="2414617" cy="738664"/>
          </a:xfrm>
          <a:prstGeom prst="rect">
            <a:avLst/>
          </a:prstGeom>
          <a:noFill/>
        </p:spPr>
        <p:txBody>
          <a:bodyPr wrap="square" rtlCol="0">
            <a:spAutoFit/>
          </a:bodyPr>
          <a:lstStyle/>
          <a:p>
            <a:pPr algn="ctr" defTabSz="412750"/>
            <a:r>
              <a:rPr lang="en-US" sz="1400" b="1" kern="0" dirty="0">
                <a:solidFill>
                  <a:srgbClr val="0000FF"/>
                </a:solidFill>
                <a:latin typeface="Arial" panose="020B0604020202020204" pitchFamily="34" charset="0"/>
                <a:cs typeface="Arial" panose="020B0604020202020204" pitchFamily="34" charset="0"/>
                <a:sym typeface="Helvetica Light"/>
              </a:rPr>
              <a:t>Faster</a:t>
            </a:r>
          </a:p>
          <a:p>
            <a:pPr algn="ctr" defTabSz="412750"/>
            <a:r>
              <a:rPr lang="en-US" sz="1400" b="1" kern="0" dirty="0">
                <a:solidFill>
                  <a:srgbClr val="000000"/>
                </a:solidFill>
                <a:latin typeface="Arial" panose="020B0604020202020204" pitchFamily="34" charset="0"/>
                <a:cs typeface="Arial" panose="020B0604020202020204" pitchFamily="34" charset="0"/>
                <a:sym typeface="Helvetica Light"/>
              </a:rPr>
              <a:t>Erection &amp; Commissioning</a:t>
            </a:r>
          </a:p>
        </p:txBody>
      </p:sp>
      <p:sp>
        <p:nvSpPr>
          <p:cNvPr id="25" name="TextBox 24">
            <a:extLst>
              <a:ext uri="{FF2B5EF4-FFF2-40B4-BE49-F238E27FC236}">
                <a16:creationId xmlns:a16="http://schemas.microsoft.com/office/drawing/2014/main" id="{C04A66FE-BBCC-4D91-BDF8-C684BEE49CA1}"/>
              </a:ext>
            </a:extLst>
          </p:cNvPr>
          <p:cNvSpPr txBox="1"/>
          <p:nvPr/>
        </p:nvSpPr>
        <p:spPr>
          <a:xfrm>
            <a:off x="8293388" y="5874668"/>
            <a:ext cx="1863150" cy="523220"/>
          </a:xfrm>
          <a:prstGeom prst="rect">
            <a:avLst/>
          </a:prstGeom>
          <a:noFill/>
        </p:spPr>
        <p:txBody>
          <a:bodyPr wrap="square" rtlCol="0">
            <a:spAutoFit/>
          </a:bodyPr>
          <a:lstStyle/>
          <a:p>
            <a:pPr algn="ctr" defTabSz="412750"/>
            <a:r>
              <a:rPr lang="en-US" sz="1400" b="1" kern="0" dirty="0">
                <a:solidFill>
                  <a:srgbClr val="0000FF"/>
                </a:solidFill>
                <a:latin typeface="Arial" panose="020B0604020202020204" pitchFamily="34" charset="0"/>
                <a:cs typeface="Arial" panose="020B0604020202020204" pitchFamily="34" charset="0"/>
                <a:sym typeface="Helvetica Light"/>
              </a:rPr>
              <a:t>Better</a:t>
            </a:r>
          </a:p>
          <a:p>
            <a:pPr algn="ctr" defTabSz="412750"/>
            <a:r>
              <a:rPr lang="en-US" sz="1400" b="1" kern="0" dirty="0">
                <a:solidFill>
                  <a:srgbClr val="000000"/>
                </a:solidFill>
                <a:latin typeface="Arial" panose="020B0604020202020204" pitchFamily="34" charset="0"/>
                <a:cs typeface="Arial" panose="020B0604020202020204" pitchFamily="34" charset="0"/>
                <a:sym typeface="Helvetica Light"/>
              </a:rPr>
              <a:t>Safe &amp; Reliable</a:t>
            </a:r>
          </a:p>
        </p:txBody>
      </p:sp>
      <p:pic>
        <p:nvPicPr>
          <p:cNvPr id="27" name="Picture 26">
            <a:extLst>
              <a:ext uri="{FF2B5EF4-FFF2-40B4-BE49-F238E27FC236}">
                <a16:creationId xmlns:a16="http://schemas.microsoft.com/office/drawing/2014/main" id="{AB248391-CF30-49C5-B26F-871E26A9B7A2}"/>
              </a:ext>
            </a:extLst>
          </p:cNvPr>
          <p:cNvPicPr>
            <a:picLocks noChangeAspect="1"/>
          </p:cNvPicPr>
          <p:nvPr/>
        </p:nvPicPr>
        <p:blipFill>
          <a:blip r:embed="rId7"/>
          <a:stretch>
            <a:fillRect/>
          </a:stretch>
        </p:blipFill>
        <p:spPr>
          <a:xfrm>
            <a:off x="8860155" y="4949575"/>
            <a:ext cx="628650" cy="795338"/>
          </a:xfrm>
          <a:prstGeom prst="rect">
            <a:avLst/>
          </a:prstGeom>
        </p:spPr>
      </p:pic>
      <p:grpSp>
        <p:nvGrpSpPr>
          <p:cNvPr id="9" name="Summary Zoom 8">
            <a:extLst>
              <a:ext uri="{FF2B5EF4-FFF2-40B4-BE49-F238E27FC236}">
                <a16:creationId xmlns:a16="http://schemas.microsoft.com/office/drawing/2014/main" id="{6B9F4A43-D900-4913-8F33-561415904C18}"/>
              </a:ext>
            </a:extLst>
          </p:cNvPr>
          <p:cNvGrpSpPr>
            <a:grpSpLocks noGrp="1" noUngrp="1" noRot="1" noChangeAspect="1" noMove="1" noResize="1"/>
          </p:cNvGrpSpPr>
          <p:nvPr/>
        </p:nvGrpSpPr>
        <p:grpSpPr>
          <a:xfrm>
            <a:off x="1360805" y="1033976"/>
            <a:ext cx="8128000" cy="5418667"/>
            <a:chOff x="2721610" y="2067951"/>
            <a:chExt cx="16256000" cy="10837333"/>
          </a:xfrm>
        </p:grpSpPr>
        <p:pic>
          <p:nvPicPr>
            <p:cNvPr id="12" name="Picture 12">
              <a:hlinkClick r:id="rId8" action="ppaction://hlinksldjump"/>
            </p:cNvPr>
            <p:cNvPicPr>
              <a:picLocks noSelect="1" noRot="1" noChangeAspect="1" noMove="1" noResize="1" noEditPoints="1" noAdjustHandles="1" noChangeArrowheads="1" noChangeShapeType="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xmlns:mc="http://schemas.openxmlformats.org/markup-compatibility/2006" r:embed="rId10"/>
                </a:ext>
              </a:extLst>
            </a:blip>
            <a:stretch>
              <a:fillRect/>
            </a:stretch>
          </p:blipFill>
          <p:spPr>
            <a:xfrm>
              <a:off x="7768311" y="2976450"/>
              <a:ext cx="930738" cy="930721"/>
            </a:xfrm>
            <a:prstGeom prst="rect">
              <a:avLst/>
            </a:prstGeom>
            <a:ln w="3175">
              <a:solidFill>
                <a:prstClr val="ltGray"/>
              </a:solidFill>
            </a:ln>
          </p:spPr>
        </p:pic>
        <p:pic>
          <p:nvPicPr>
            <p:cNvPr id="13" name="Picture 13">
              <a:hlinkClick r:id="rId11" action="ppaction://hlinksldjump"/>
            </p:cNvPr>
            <p:cNvPicPr>
              <a:picLocks noSelect="1" noRot="1" noChangeAspect="1" noMove="1" noResize="1" noEditPoints="1" noAdjustHandles="1" noChangeArrowheads="1" noChangeShapeType="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xmlns:mc="http://schemas.openxmlformats.org/markup-compatibility/2006" r:embed="rId13"/>
                </a:ext>
              </a:extLst>
            </a:blip>
            <a:stretch>
              <a:fillRect/>
            </a:stretch>
          </p:blipFill>
          <p:spPr>
            <a:xfrm>
              <a:off x="7765479" y="4720946"/>
              <a:ext cx="953627" cy="953609"/>
            </a:xfrm>
            <a:prstGeom prst="rect">
              <a:avLst/>
            </a:prstGeom>
            <a:ln w="3175">
              <a:solidFill>
                <a:prstClr val="ltGray"/>
              </a:solidFill>
            </a:ln>
          </p:spPr>
        </p:pic>
        <p:pic>
          <p:nvPicPr>
            <p:cNvPr id="14" name="Picture 14">
              <a:hlinkClick r:id="rId14" action="ppaction://hlinksldjump"/>
            </p:cNvPr>
            <p:cNvPicPr>
              <a:picLocks noSelect="1" noRot="1" noChangeAspect="1" noMove="1" noResize="1" noEditPoints="1" noAdjustHandles="1" noChangeArrowheads="1" noChangeShapeType="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xmlns:mc="http://schemas.openxmlformats.org/markup-compatibility/2006" r:embed="rId16"/>
                </a:ext>
              </a:extLst>
            </a:blip>
            <a:stretch>
              <a:fillRect/>
            </a:stretch>
          </p:blipFill>
          <p:spPr>
            <a:xfrm>
              <a:off x="7785102" y="6433147"/>
              <a:ext cx="914381" cy="914400"/>
            </a:xfrm>
            <a:prstGeom prst="rect">
              <a:avLst/>
            </a:prstGeom>
            <a:ln w="3175">
              <a:solidFill>
                <a:prstClr val="ltGray"/>
              </a:solidFill>
            </a:ln>
          </p:spPr>
        </p:pic>
        <p:pic>
          <p:nvPicPr>
            <p:cNvPr id="15" name="Picture 15">
              <a:hlinkClick r:id="rId17" action="ppaction://hlinksldjump"/>
            </p:cNvPr>
            <p:cNvPicPr>
              <a:picLocks noSelect="1" noRot="1" noChangeAspect="1" noMove="1" noResize="1" noEditPoints="1" noAdjustHandles="1" noChangeArrowheads="1" noChangeShapeType="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xmlns:mc="http://schemas.openxmlformats.org/markup-compatibility/2006" r:embed="rId19"/>
                </a:ext>
              </a:extLst>
            </a:blip>
            <a:stretch>
              <a:fillRect/>
            </a:stretch>
          </p:blipFill>
          <p:spPr>
            <a:xfrm>
              <a:off x="7868535" y="8326760"/>
              <a:ext cx="896868" cy="896876"/>
            </a:xfrm>
            <a:prstGeom prst="rect">
              <a:avLst/>
            </a:prstGeom>
            <a:ln w="3175">
              <a:solidFill>
                <a:prstClr val="ltGray"/>
              </a:solidFill>
            </a:ln>
          </p:spPr>
        </p:pic>
        <p:pic>
          <p:nvPicPr>
            <p:cNvPr id="21" name="Picture 21">
              <a:hlinkClick r:id="rId20" action="ppaction://hlinksldjump"/>
            </p:cNvPr>
            <p:cNvPicPr>
              <a:picLocks noSelect="1" noRot="1" noChangeAspect="1" noMove="1" noResize="1" noEditPoints="1" noAdjustHandles="1" noChangeArrowheads="1" noChangeShapeType="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xmlns:mc="http://schemas.openxmlformats.org/markup-compatibility/2006" r:embed="rId22"/>
                </a:ext>
              </a:extLst>
            </a:blip>
            <a:stretch>
              <a:fillRect/>
            </a:stretch>
          </p:blipFill>
          <p:spPr>
            <a:xfrm>
              <a:off x="7876164" y="10319605"/>
              <a:ext cx="900798" cy="900777"/>
            </a:xfrm>
            <a:prstGeom prst="rect">
              <a:avLst/>
            </a:prstGeom>
            <a:ln w="3175">
              <a:solidFill>
                <a:prstClr val="ltGray"/>
              </a:solidFill>
            </a:ln>
          </p:spPr>
        </p:pic>
      </p:grpSp>
      <p:pic>
        <p:nvPicPr>
          <p:cNvPr id="22" name="Picture 21">
            <a:extLst>
              <a:ext uri="{FF2B5EF4-FFF2-40B4-BE49-F238E27FC236}">
                <a16:creationId xmlns:a16="http://schemas.microsoft.com/office/drawing/2014/main" id="{12983A70-4C79-4544-8489-B5B716BCE8AE}"/>
              </a:ext>
            </a:extLst>
          </p:cNvPr>
          <p:cNvPicPr>
            <a:picLocks noChangeAspect="1"/>
          </p:cNvPicPr>
          <p:nvPr/>
        </p:nvPicPr>
        <p:blipFill>
          <a:blip r:embed="rId23"/>
          <a:stretch>
            <a:fillRect/>
          </a:stretch>
        </p:blipFill>
        <p:spPr>
          <a:xfrm>
            <a:off x="9757410" y="23896"/>
            <a:ext cx="1068048" cy="806485"/>
          </a:xfrm>
          <a:prstGeom prst="rect">
            <a:avLst/>
          </a:prstGeom>
        </p:spPr>
      </p:pic>
    </p:spTree>
    <p:extLst>
      <p:ext uri="{BB962C8B-B14F-4D97-AF65-F5344CB8AC3E}">
        <p14:creationId xmlns:p14="http://schemas.microsoft.com/office/powerpoint/2010/main" val="148302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EB2837CD-9F14-4A20-B9C3-B3379EDC98A6}"/>
              </a:ext>
            </a:extLst>
          </p:cNvPr>
          <p:cNvGraphicFramePr>
            <a:graphicFrameLocks noGrp="1"/>
          </p:cNvGraphicFramePr>
          <p:nvPr>
            <p:extLst>
              <p:ext uri="{D42A27DB-BD31-4B8C-83A1-F6EECF244321}">
                <p14:modId xmlns:p14="http://schemas.microsoft.com/office/powerpoint/2010/main" val="2417471339"/>
              </p:ext>
            </p:extLst>
          </p:nvPr>
        </p:nvGraphicFramePr>
        <p:xfrm>
          <a:off x="1180292" y="2258906"/>
          <a:ext cx="10473228" cy="1170094"/>
        </p:xfrm>
        <a:graphic>
          <a:graphicData uri="http://schemas.openxmlformats.org/drawingml/2006/table">
            <a:tbl>
              <a:tblPr firstRow="1" bandRow="1">
                <a:tableStyleId>{5940675A-B579-460E-94D1-54222C63F5DA}</a:tableStyleId>
              </a:tblPr>
              <a:tblGrid>
                <a:gridCol w="2893868">
                  <a:extLst>
                    <a:ext uri="{9D8B030D-6E8A-4147-A177-3AD203B41FA5}">
                      <a16:colId xmlns:a16="http://schemas.microsoft.com/office/drawing/2014/main" val="2772733860"/>
                    </a:ext>
                  </a:extLst>
                </a:gridCol>
                <a:gridCol w="7579360">
                  <a:extLst>
                    <a:ext uri="{9D8B030D-6E8A-4147-A177-3AD203B41FA5}">
                      <a16:colId xmlns:a16="http://schemas.microsoft.com/office/drawing/2014/main" val="1217713764"/>
                    </a:ext>
                  </a:extLst>
                </a:gridCol>
              </a:tblGrid>
              <a:tr h="1170094">
                <a:tc>
                  <a:txBody>
                    <a:bodyPr/>
                    <a:lstStyle/>
                    <a:p>
                      <a:pPr algn="l">
                        <a:lnSpc>
                          <a:spcPct val="100000"/>
                        </a:lnSpc>
                      </a:pPr>
                      <a:endParaRPr 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0000"/>
                        </a:lnSpc>
                      </a:pPr>
                      <a:r>
                        <a:rPr lang="en-US" sz="2000" dirty="0">
                          <a:latin typeface="Abadi" panose="020B0604020104020204" pitchFamily="34" charset="0"/>
                        </a:rPr>
                        <a:t>  Challenges &amp; Opportunities in Indian Solar Projects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2896569"/>
                  </a:ext>
                </a:extLst>
              </a:tr>
            </a:tbl>
          </a:graphicData>
        </a:graphic>
      </p:graphicFrame>
      <p:pic>
        <p:nvPicPr>
          <p:cNvPr id="14" name="Picture 13">
            <a:extLst>
              <a:ext uri="{FF2B5EF4-FFF2-40B4-BE49-F238E27FC236}">
                <a16:creationId xmlns:a16="http://schemas.microsoft.com/office/drawing/2014/main" id="{BE1519E9-42AC-4AF9-83B3-50ABB6904190}"/>
              </a:ext>
            </a:extLst>
          </p:cNvPr>
          <p:cNvPicPr>
            <a:picLocks noChangeAspect="1"/>
          </p:cNvPicPr>
          <p:nvPr/>
        </p:nvPicPr>
        <p:blipFill rotWithShape="1">
          <a:blip r:embed="rId3">
            <a:extLst>
              <a:ext uri="{28A0092B-C50C-407E-A947-70E740481C1C}">
                <a14:useLocalDpi xmlns:a14="http://schemas.microsoft.com/office/drawing/2010/main" val="0"/>
              </a:ext>
            </a:extLst>
          </a:blip>
          <a:srcRect t="24068" b="12041"/>
          <a:stretch/>
        </p:blipFill>
        <p:spPr>
          <a:xfrm>
            <a:off x="1574932" y="2598123"/>
            <a:ext cx="2387468" cy="703877"/>
          </a:xfrm>
          <a:prstGeom prst="rect">
            <a:avLst/>
          </a:prstGeom>
        </p:spPr>
      </p:pic>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36B6595-29C5-479E-9A7E-D25A3CD955C5}"/>
              </a:ext>
            </a:extLst>
          </p:cNvPr>
          <p:cNvSpPr/>
          <p:nvPr/>
        </p:nvSpPr>
        <p:spPr>
          <a:xfrm>
            <a:off x="4313497" y="3429000"/>
            <a:ext cx="10800000" cy="1308050"/>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Dinesh Kumar, PhD (Physics)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SB Energy Pvt Ltd (Soft Bank Group)</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Delhi, India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50000"/>
                </a:srgbClr>
              </a:solidFill>
              <a:effectLst/>
              <a:uLnTx/>
              <a:uFillTx/>
              <a:latin typeface="Abadi" panose="020B060402010402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2967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98567" y="177680"/>
            <a:ext cx="7099300" cy="466794"/>
          </a:xfrm>
          <a:prstGeom prst="rect">
            <a:avLst/>
          </a:prstGeom>
          <a:noFill/>
          <a:ln w="12700" cap="flat">
            <a:noFill/>
            <a:miter lim="400000"/>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lvl1pPr algn="l" rtl="0" latinLnBrk="1" hangingPunct="0">
              <a:defRPr sz="5400" b="1">
                <a:solidFill>
                  <a:srgbClr val="00B050"/>
                </a:solidFill>
                <a:latin typeface="Arial" panose="020B0604020202020204" pitchFamily="34" charset="0"/>
                <a:cs typeface="Arial" panose="020B0604020202020204" pitchFamily="34"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algn="ctr"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6pPr>
            <a:lvl7pPr marL="2971800" indent="-228600" algn="ctr"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7pPr>
            <a:lvl8pPr marL="3429000" indent="-228600" algn="ctr"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8pPr>
            <a:lvl9pPr marL="3886200" indent="-228600" algn="ctr"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9pPr>
          </a:lstStyle>
          <a:p>
            <a:pPr defTabSz="412750"/>
            <a:r>
              <a:rPr lang="en-US" sz="2700" kern="0" dirty="0">
                <a:sym typeface="Helvetica Light"/>
              </a:rPr>
              <a:t>Solar Photovoltaic</a:t>
            </a:r>
          </a:p>
        </p:txBody>
      </p:sp>
      <p:pic>
        <p:nvPicPr>
          <p:cNvPr id="6" name="Picture 5"/>
          <p:cNvPicPr>
            <a:picLocks noChangeAspect="1"/>
          </p:cNvPicPr>
          <p:nvPr/>
        </p:nvPicPr>
        <p:blipFill>
          <a:blip r:embed="rId3"/>
          <a:stretch>
            <a:fillRect/>
          </a:stretch>
        </p:blipFill>
        <p:spPr>
          <a:xfrm>
            <a:off x="686177" y="1395546"/>
            <a:ext cx="3051110" cy="1706478"/>
          </a:xfrm>
          <a:prstGeom prst="rect">
            <a:avLst/>
          </a:prstGeom>
        </p:spPr>
      </p:pic>
      <p:sp>
        <p:nvSpPr>
          <p:cNvPr id="2" name="TextBox 1">
            <a:extLst>
              <a:ext uri="{FF2B5EF4-FFF2-40B4-BE49-F238E27FC236}">
                <a16:creationId xmlns:a16="http://schemas.microsoft.com/office/drawing/2014/main" id="{06E26F61-355D-410F-8644-A41FFC5290C9}"/>
              </a:ext>
            </a:extLst>
          </p:cNvPr>
          <p:cNvSpPr txBox="1"/>
          <p:nvPr/>
        </p:nvSpPr>
        <p:spPr>
          <a:xfrm>
            <a:off x="657322" y="1183485"/>
            <a:ext cx="2183364" cy="276999"/>
          </a:xfrm>
          <a:prstGeom prst="rect">
            <a:avLst/>
          </a:prstGeom>
          <a:noFill/>
        </p:spPr>
        <p:txBody>
          <a:bodyPr wrap="square" rtlCol="0">
            <a:spAutoFit/>
          </a:bodyPr>
          <a:lstStyle/>
          <a:p>
            <a:pPr algn="ctr" defTabSz="412750"/>
            <a:r>
              <a:rPr lang="en-US" sz="1200" b="1" kern="0" dirty="0">
                <a:solidFill>
                  <a:sysClr val="windowText" lastClr="000000"/>
                </a:solidFill>
                <a:latin typeface="Arial" panose="020B0604020202020204" pitchFamily="34" charset="0"/>
                <a:cs typeface="Arial" panose="020B0604020202020204" pitchFamily="34" charset="0"/>
                <a:sym typeface="Helvetica Light"/>
              </a:rPr>
              <a:t>Utility Grid Connected PV</a:t>
            </a:r>
          </a:p>
        </p:txBody>
      </p:sp>
      <p:pic>
        <p:nvPicPr>
          <p:cNvPr id="3" name="Picture 2">
            <a:extLst>
              <a:ext uri="{FF2B5EF4-FFF2-40B4-BE49-F238E27FC236}">
                <a16:creationId xmlns:a16="http://schemas.microsoft.com/office/drawing/2014/main" id="{38E5B93A-28F9-42C1-9827-CBDC8FC3C6C4}"/>
              </a:ext>
            </a:extLst>
          </p:cNvPr>
          <p:cNvPicPr>
            <a:picLocks noChangeAspect="1"/>
          </p:cNvPicPr>
          <p:nvPr/>
        </p:nvPicPr>
        <p:blipFill>
          <a:blip r:embed="rId4"/>
          <a:stretch>
            <a:fillRect/>
          </a:stretch>
        </p:blipFill>
        <p:spPr>
          <a:xfrm>
            <a:off x="4568638" y="1510962"/>
            <a:ext cx="2871477" cy="1633219"/>
          </a:xfrm>
          <a:prstGeom prst="rect">
            <a:avLst/>
          </a:prstGeom>
        </p:spPr>
      </p:pic>
      <p:sp>
        <p:nvSpPr>
          <p:cNvPr id="11" name="TextBox 10">
            <a:extLst>
              <a:ext uri="{FF2B5EF4-FFF2-40B4-BE49-F238E27FC236}">
                <a16:creationId xmlns:a16="http://schemas.microsoft.com/office/drawing/2014/main" id="{C619DDC9-B325-4C1E-BB16-12B2CB975E24}"/>
              </a:ext>
            </a:extLst>
          </p:cNvPr>
          <p:cNvSpPr txBox="1"/>
          <p:nvPr/>
        </p:nvSpPr>
        <p:spPr>
          <a:xfrm>
            <a:off x="4478823" y="1183485"/>
            <a:ext cx="3051110"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Utility Grid Connected PV with Battery</a:t>
            </a:r>
          </a:p>
        </p:txBody>
      </p:sp>
      <p:pic>
        <p:nvPicPr>
          <p:cNvPr id="4" name="Picture 3">
            <a:extLst>
              <a:ext uri="{FF2B5EF4-FFF2-40B4-BE49-F238E27FC236}">
                <a16:creationId xmlns:a16="http://schemas.microsoft.com/office/drawing/2014/main" id="{63B4509C-0A1D-4198-B9C7-92CBAD700246}"/>
              </a:ext>
            </a:extLst>
          </p:cNvPr>
          <p:cNvPicPr>
            <a:picLocks noChangeAspect="1"/>
          </p:cNvPicPr>
          <p:nvPr/>
        </p:nvPicPr>
        <p:blipFill>
          <a:blip r:embed="rId5"/>
          <a:stretch>
            <a:fillRect/>
          </a:stretch>
        </p:blipFill>
        <p:spPr>
          <a:xfrm>
            <a:off x="8454714" y="1527680"/>
            <a:ext cx="3357563" cy="1574344"/>
          </a:xfrm>
          <a:prstGeom prst="rect">
            <a:avLst/>
          </a:prstGeom>
        </p:spPr>
      </p:pic>
      <p:sp>
        <p:nvSpPr>
          <p:cNvPr id="12" name="TextBox 11">
            <a:extLst>
              <a:ext uri="{FF2B5EF4-FFF2-40B4-BE49-F238E27FC236}">
                <a16:creationId xmlns:a16="http://schemas.microsoft.com/office/drawing/2014/main" id="{8C2C5D24-D2E1-4425-8B53-4C888AA204AD}"/>
              </a:ext>
            </a:extLst>
          </p:cNvPr>
          <p:cNvSpPr txBox="1"/>
          <p:nvPr/>
        </p:nvSpPr>
        <p:spPr>
          <a:xfrm>
            <a:off x="8364899" y="1183485"/>
            <a:ext cx="3051110"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Utility Grid Connected PV floating solar</a:t>
            </a:r>
          </a:p>
        </p:txBody>
      </p:sp>
      <p:sp>
        <p:nvSpPr>
          <p:cNvPr id="13" name="TextBox 12">
            <a:extLst>
              <a:ext uri="{FF2B5EF4-FFF2-40B4-BE49-F238E27FC236}">
                <a16:creationId xmlns:a16="http://schemas.microsoft.com/office/drawing/2014/main" id="{D446C479-E384-493F-8897-C01AC7084C37}"/>
              </a:ext>
            </a:extLst>
          </p:cNvPr>
          <p:cNvSpPr txBox="1"/>
          <p:nvPr/>
        </p:nvSpPr>
        <p:spPr>
          <a:xfrm>
            <a:off x="877718" y="3805310"/>
            <a:ext cx="3264537" cy="461665"/>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ON / Off Grid PV for </a:t>
            </a:r>
          </a:p>
          <a:p>
            <a:pPr defTabSz="412750"/>
            <a:r>
              <a:rPr lang="en-US" sz="1200" kern="0" dirty="0">
                <a:solidFill>
                  <a:sysClr val="windowText" lastClr="000000"/>
                </a:solidFill>
                <a:sym typeface="Helvetica Light"/>
              </a:rPr>
              <a:t>Residential, Commercial &amp; Industry</a:t>
            </a:r>
          </a:p>
        </p:txBody>
      </p:sp>
      <p:pic>
        <p:nvPicPr>
          <p:cNvPr id="14" name="Picture 13">
            <a:extLst>
              <a:ext uri="{FF2B5EF4-FFF2-40B4-BE49-F238E27FC236}">
                <a16:creationId xmlns:a16="http://schemas.microsoft.com/office/drawing/2014/main" id="{58ED07DA-55D5-4837-BB7D-B9846735B434}"/>
              </a:ext>
            </a:extLst>
          </p:cNvPr>
          <p:cNvPicPr>
            <a:picLocks noChangeAspect="1"/>
          </p:cNvPicPr>
          <p:nvPr/>
        </p:nvPicPr>
        <p:blipFill>
          <a:blip r:embed="rId6"/>
          <a:stretch>
            <a:fillRect/>
          </a:stretch>
        </p:blipFill>
        <p:spPr>
          <a:xfrm>
            <a:off x="4865933" y="4271764"/>
            <a:ext cx="3276116" cy="1944622"/>
          </a:xfrm>
          <a:prstGeom prst="rect">
            <a:avLst/>
          </a:prstGeom>
        </p:spPr>
      </p:pic>
      <p:sp>
        <p:nvSpPr>
          <p:cNvPr id="15" name="TextBox 14">
            <a:extLst>
              <a:ext uri="{FF2B5EF4-FFF2-40B4-BE49-F238E27FC236}">
                <a16:creationId xmlns:a16="http://schemas.microsoft.com/office/drawing/2014/main" id="{63E35352-32EB-44E8-B7B6-6682FDFE8E86}"/>
              </a:ext>
            </a:extLst>
          </p:cNvPr>
          <p:cNvSpPr txBox="1"/>
          <p:nvPr/>
        </p:nvSpPr>
        <p:spPr>
          <a:xfrm>
            <a:off x="4808109" y="3830667"/>
            <a:ext cx="1104123"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Micro GRID</a:t>
            </a:r>
          </a:p>
        </p:txBody>
      </p:sp>
      <p:pic>
        <p:nvPicPr>
          <p:cNvPr id="7" name="Picture 6">
            <a:extLst>
              <a:ext uri="{FF2B5EF4-FFF2-40B4-BE49-F238E27FC236}">
                <a16:creationId xmlns:a16="http://schemas.microsoft.com/office/drawing/2014/main" id="{CEB7EB48-6F6D-436F-8172-5F6F797566F2}"/>
              </a:ext>
            </a:extLst>
          </p:cNvPr>
          <p:cNvPicPr>
            <a:picLocks noChangeAspect="1"/>
          </p:cNvPicPr>
          <p:nvPr/>
        </p:nvPicPr>
        <p:blipFill>
          <a:blip r:embed="rId7"/>
          <a:stretch>
            <a:fillRect/>
          </a:stretch>
        </p:blipFill>
        <p:spPr>
          <a:xfrm>
            <a:off x="10838973" y="23896"/>
            <a:ext cx="1271983" cy="793415"/>
          </a:xfrm>
          <a:prstGeom prst="rect">
            <a:avLst/>
          </a:prstGeom>
        </p:spPr>
      </p:pic>
      <p:pic>
        <p:nvPicPr>
          <p:cNvPr id="10" name="Picture 9">
            <a:extLst>
              <a:ext uri="{FF2B5EF4-FFF2-40B4-BE49-F238E27FC236}">
                <a16:creationId xmlns:a16="http://schemas.microsoft.com/office/drawing/2014/main" id="{F8CB667B-2C0D-425E-99D8-06459E8F0BDD}"/>
              </a:ext>
            </a:extLst>
          </p:cNvPr>
          <p:cNvPicPr>
            <a:picLocks noChangeAspect="1"/>
          </p:cNvPicPr>
          <p:nvPr/>
        </p:nvPicPr>
        <p:blipFill>
          <a:blip r:embed="rId8"/>
          <a:stretch>
            <a:fillRect/>
          </a:stretch>
        </p:blipFill>
        <p:spPr>
          <a:xfrm>
            <a:off x="8775514" y="4278864"/>
            <a:ext cx="2852112" cy="1944622"/>
          </a:xfrm>
          <a:prstGeom prst="rect">
            <a:avLst/>
          </a:prstGeom>
        </p:spPr>
      </p:pic>
      <p:pic>
        <p:nvPicPr>
          <p:cNvPr id="19" name="Picture 18">
            <a:extLst>
              <a:ext uri="{FF2B5EF4-FFF2-40B4-BE49-F238E27FC236}">
                <a16:creationId xmlns:a16="http://schemas.microsoft.com/office/drawing/2014/main" id="{9072FF45-1364-4F05-8C3C-7FD613FFB4EB}"/>
              </a:ext>
            </a:extLst>
          </p:cNvPr>
          <p:cNvPicPr>
            <a:picLocks noChangeAspect="1"/>
          </p:cNvPicPr>
          <p:nvPr/>
        </p:nvPicPr>
        <p:blipFill>
          <a:blip r:embed="rId9"/>
          <a:stretch>
            <a:fillRect/>
          </a:stretch>
        </p:blipFill>
        <p:spPr>
          <a:xfrm>
            <a:off x="552574" y="4261375"/>
            <a:ext cx="3071813" cy="2033588"/>
          </a:xfrm>
          <a:prstGeom prst="rect">
            <a:avLst/>
          </a:prstGeom>
        </p:spPr>
      </p:pic>
      <p:pic>
        <p:nvPicPr>
          <p:cNvPr id="21" name="Picture 20">
            <a:extLst>
              <a:ext uri="{FF2B5EF4-FFF2-40B4-BE49-F238E27FC236}">
                <a16:creationId xmlns:a16="http://schemas.microsoft.com/office/drawing/2014/main" id="{82CBAD93-BE00-45DF-980E-90BFA3A20A8F}"/>
              </a:ext>
            </a:extLst>
          </p:cNvPr>
          <p:cNvPicPr>
            <a:picLocks noChangeAspect="1"/>
          </p:cNvPicPr>
          <p:nvPr/>
        </p:nvPicPr>
        <p:blipFill>
          <a:blip r:embed="rId10"/>
          <a:stretch>
            <a:fillRect/>
          </a:stretch>
        </p:blipFill>
        <p:spPr>
          <a:xfrm>
            <a:off x="9757410" y="23896"/>
            <a:ext cx="1068048" cy="806485"/>
          </a:xfrm>
          <a:prstGeom prst="rect">
            <a:avLst/>
          </a:prstGeom>
        </p:spPr>
      </p:pic>
      <p:sp>
        <p:nvSpPr>
          <p:cNvPr id="23" name="TextBox 22">
            <a:extLst>
              <a:ext uri="{FF2B5EF4-FFF2-40B4-BE49-F238E27FC236}">
                <a16:creationId xmlns:a16="http://schemas.microsoft.com/office/drawing/2014/main" id="{918A020B-0BD2-4506-BAF7-6E2F0BC745BA}"/>
              </a:ext>
            </a:extLst>
          </p:cNvPr>
          <p:cNvSpPr txBox="1"/>
          <p:nvPr/>
        </p:nvSpPr>
        <p:spPr>
          <a:xfrm>
            <a:off x="8653288" y="3830667"/>
            <a:ext cx="1104123"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Solar Pump</a:t>
            </a:r>
          </a:p>
        </p:txBody>
      </p:sp>
    </p:spTree>
    <p:extLst>
      <p:ext uri="{BB962C8B-B14F-4D97-AF65-F5344CB8AC3E}">
        <p14:creationId xmlns:p14="http://schemas.microsoft.com/office/powerpoint/2010/main" val="3839993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229047" y="172991"/>
            <a:ext cx="7099300" cy="466794"/>
          </a:xfrm>
          <a:prstGeom prst="rect">
            <a:avLst/>
          </a:prstGeom>
          <a:noFill/>
          <a:ln w="12700" cap="flat">
            <a:noFill/>
            <a:miter lim="400000"/>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lvl1pPr algn="l" rtl="0" latinLnBrk="1" hangingPunct="0">
              <a:defRPr sz="5400" b="1">
                <a:solidFill>
                  <a:srgbClr val="00B050"/>
                </a:solidFill>
                <a:latin typeface="Arial" panose="020B0604020202020204" pitchFamily="34" charset="0"/>
                <a:cs typeface="Arial" panose="020B0604020202020204" pitchFamily="34"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9pPr>
          </a:lstStyle>
          <a:p>
            <a:pPr defTabSz="412750"/>
            <a:r>
              <a:rPr lang="en-US" sz="2700" kern="0" dirty="0">
                <a:sym typeface="Helvetica Light"/>
              </a:rPr>
              <a:t>PV Cell Developments</a:t>
            </a:r>
          </a:p>
        </p:txBody>
      </p:sp>
      <p:sp>
        <p:nvSpPr>
          <p:cNvPr id="10" name="TextBox 9">
            <a:extLst>
              <a:ext uri="{FF2B5EF4-FFF2-40B4-BE49-F238E27FC236}">
                <a16:creationId xmlns:a16="http://schemas.microsoft.com/office/drawing/2014/main" id="{0DB5AECF-0774-46D6-A186-26FBD2622E41}"/>
              </a:ext>
            </a:extLst>
          </p:cNvPr>
          <p:cNvSpPr txBox="1"/>
          <p:nvPr/>
        </p:nvSpPr>
        <p:spPr>
          <a:xfrm>
            <a:off x="10524744" y="2887836"/>
            <a:ext cx="1586213" cy="307777"/>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400" kern="0" dirty="0">
                <a:solidFill>
                  <a:srgbClr val="0000FF"/>
                </a:solidFill>
                <a:sym typeface="Helvetica Light"/>
              </a:rPr>
              <a:t>Commercial Cell</a:t>
            </a:r>
          </a:p>
        </p:txBody>
      </p:sp>
      <p:pic>
        <p:nvPicPr>
          <p:cNvPr id="2" name="Picture 1">
            <a:extLst>
              <a:ext uri="{FF2B5EF4-FFF2-40B4-BE49-F238E27FC236}">
                <a16:creationId xmlns:a16="http://schemas.microsoft.com/office/drawing/2014/main" id="{D391AA73-635B-4072-A3F9-4581EF65B16F}"/>
              </a:ext>
            </a:extLst>
          </p:cNvPr>
          <p:cNvPicPr>
            <a:picLocks noChangeAspect="1"/>
          </p:cNvPicPr>
          <p:nvPr/>
        </p:nvPicPr>
        <p:blipFill>
          <a:blip r:embed="rId2"/>
          <a:stretch>
            <a:fillRect/>
          </a:stretch>
        </p:blipFill>
        <p:spPr>
          <a:xfrm>
            <a:off x="10838973" y="23896"/>
            <a:ext cx="1271983" cy="793415"/>
          </a:xfrm>
          <a:prstGeom prst="rect">
            <a:avLst/>
          </a:prstGeom>
        </p:spPr>
      </p:pic>
      <p:pic>
        <p:nvPicPr>
          <p:cNvPr id="23" name="Picture 22">
            <a:extLst>
              <a:ext uri="{FF2B5EF4-FFF2-40B4-BE49-F238E27FC236}">
                <a16:creationId xmlns:a16="http://schemas.microsoft.com/office/drawing/2014/main" id="{F086DE6C-AE91-469A-806D-601B0CD705A7}"/>
              </a:ext>
            </a:extLst>
          </p:cNvPr>
          <p:cNvPicPr>
            <a:picLocks noChangeAspect="1"/>
          </p:cNvPicPr>
          <p:nvPr/>
        </p:nvPicPr>
        <p:blipFill>
          <a:blip r:embed="rId3"/>
          <a:stretch>
            <a:fillRect/>
          </a:stretch>
        </p:blipFill>
        <p:spPr>
          <a:xfrm>
            <a:off x="229047" y="1032864"/>
            <a:ext cx="9983358" cy="5239883"/>
          </a:xfrm>
          <a:prstGeom prst="rect">
            <a:avLst/>
          </a:prstGeom>
        </p:spPr>
      </p:pic>
      <p:pic>
        <p:nvPicPr>
          <p:cNvPr id="5" name="Picture 4">
            <a:extLst>
              <a:ext uri="{FF2B5EF4-FFF2-40B4-BE49-F238E27FC236}">
                <a16:creationId xmlns:a16="http://schemas.microsoft.com/office/drawing/2014/main" id="{D0EA58C0-A244-416C-8F0E-EAFCCD7DC105}"/>
              </a:ext>
            </a:extLst>
          </p:cNvPr>
          <p:cNvPicPr>
            <a:picLocks noChangeAspect="1"/>
          </p:cNvPicPr>
          <p:nvPr/>
        </p:nvPicPr>
        <p:blipFill>
          <a:blip r:embed="rId4"/>
          <a:stretch>
            <a:fillRect/>
          </a:stretch>
        </p:blipFill>
        <p:spPr>
          <a:xfrm>
            <a:off x="736344" y="4663752"/>
            <a:ext cx="3224960" cy="1355716"/>
          </a:xfrm>
          <a:prstGeom prst="rect">
            <a:avLst/>
          </a:prstGeom>
        </p:spPr>
      </p:pic>
      <p:sp>
        <p:nvSpPr>
          <p:cNvPr id="15" name="TextBox 14">
            <a:extLst>
              <a:ext uri="{FF2B5EF4-FFF2-40B4-BE49-F238E27FC236}">
                <a16:creationId xmlns:a16="http://schemas.microsoft.com/office/drawing/2014/main" id="{92249051-717F-4E7A-8783-A633CAADCEC5}"/>
              </a:ext>
            </a:extLst>
          </p:cNvPr>
          <p:cNvSpPr txBox="1"/>
          <p:nvPr/>
        </p:nvSpPr>
        <p:spPr>
          <a:xfrm>
            <a:off x="10524743" y="3223486"/>
            <a:ext cx="1586213" cy="276999"/>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PERC </a:t>
            </a:r>
          </a:p>
        </p:txBody>
      </p:sp>
      <p:sp>
        <p:nvSpPr>
          <p:cNvPr id="4" name="TextBox 3">
            <a:extLst>
              <a:ext uri="{FF2B5EF4-FFF2-40B4-BE49-F238E27FC236}">
                <a16:creationId xmlns:a16="http://schemas.microsoft.com/office/drawing/2014/main" id="{4CB7F72B-14AF-47AB-972C-97364C003B73}"/>
              </a:ext>
            </a:extLst>
          </p:cNvPr>
          <p:cNvSpPr txBox="1"/>
          <p:nvPr/>
        </p:nvSpPr>
        <p:spPr>
          <a:xfrm>
            <a:off x="10528076" y="4441557"/>
            <a:ext cx="1586213" cy="276999"/>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Mono-crystalline</a:t>
            </a:r>
          </a:p>
        </p:txBody>
      </p:sp>
      <p:sp>
        <p:nvSpPr>
          <p:cNvPr id="11" name="TextBox 10">
            <a:extLst>
              <a:ext uri="{FF2B5EF4-FFF2-40B4-BE49-F238E27FC236}">
                <a16:creationId xmlns:a16="http://schemas.microsoft.com/office/drawing/2014/main" id="{C3D68540-D145-45F2-9CF6-FE49A8D060FB}"/>
              </a:ext>
            </a:extLst>
          </p:cNvPr>
          <p:cNvSpPr txBox="1"/>
          <p:nvPr/>
        </p:nvSpPr>
        <p:spPr>
          <a:xfrm>
            <a:off x="10528076" y="3534025"/>
            <a:ext cx="1586213" cy="276999"/>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HJT </a:t>
            </a:r>
          </a:p>
        </p:txBody>
      </p:sp>
      <p:sp>
        <p:nvSpPr>
          <p:cNvPr id="12" name="TextBox 11">
            <a:extLst>
              <a:ext uri="{FF2B5EF4-FFF2-40B4-BE49-F238E27FC236}">
                <a16:creationId xmlns:a16="http://schemas.microsoft.com/office/drawing/2014/main" id="{0F44402A-CBFC-4948-8BCC-988F2DF39442}"/>
              </a:ext>
            </a:extLst>
          </p:cNvPr>
          <p:cNvSpPr txBox="1"/>
          <p:nvPr/>
        </p:nvSpPr>
        <p:spPr>
          <a:xfrm>
            <a:off x="10524743" y="3861429"/>
            <a:ext cx="1586213" cy="523220"/>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400" kern="0" dirty="0">
                <a:solidFill>
                  <a:srgbClr val="0000FF"/>
                </a:solidFill>
                <a:sym typeface="Helvetica Light"/>
              </a:rPr>
              <a:t>Commercial PV Panel</a:t>
            </a:r>
          </a:p>
        </p:txBody>
      </p:sp>
      <p:sp>
        <p:nvSpPr>
          <p:cNvPr id="21" name="TextBox 20">
            <a:extLst>
              <a:ext uri="{FF2B5EF4-FFF2-40B4-BE49-F238E27FC236}">
                <a16:creationId xmlns:a16="http://schemas.microsoft.com/office/drawing/2014/main" id="{2AEF898D-39C4-4C7E-8F5E-EC10E998180B}"/>
              </a:ext>
            </a:extLst>
          </p:cNvPr>
          <p:cNvSpPr txBox="1"/>
          <p:nvPr/>
        </p:nvSpPr>
        <p:spPr>
          <a:xfrm>
            <a:off x="10528076" y="4748589"/>
            <a:ext cx="1586213" cy="276999"/>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Poly-crystalline</a:t>
            </a:r>
          </a:p>
        </p:txBody>
      </p:sp>
      <p:sp>
        <p:nvSpPr>
          <p:cNvPr id="24" name="TextBox 23">
            <a:extLst>
              <a:ext uri="{FF2B5EF4-FFF2-40B4-BE49-F238E27FC236}">
                <a16:creationId xmlns:a16="http://schemas.microsoft.com/office/drawing/2014/main" id="{5E20DF5E-3036-4D12-8681-3CEFB270FFA9}"/>
              </a:ext>
            </a:extLst>
          </p:cNvPr>
          <p:cNvSpPr txBox="1"/>
          <p:nvPr/>
        </p:nvSpPr>
        <p:spPr>
          <a:xfrm>
            <a:off x="10524742" y="5219813"/>
            <a:ext cx="1586213" cy="307777"/>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400" kern="0" dirty="0">
                <a:solidFill>
                  <a:srgbClr val="0000FF"/>
                </a:solidFill>
                <a:sym typeface="Helvetica Light"/>
              </a:rPr>
              <a:t>Light Capturing</a:t>
            </a:r>
          </a:p>
        </p:txBody>
      </p:sp>
      <p:sp>
        <p:nvSpPr>
          <p:cNvPr id="26" name="TextBox 25">
            <a:extLst>
              <a:ext uri="{FF2B5EF4-FFF2-40B4-BE49-F238E27FC236}">
                <a16:creationId xmlns:a16="http://schemas.microsoft.com/office/drawing/2014/main" id="{AF58BE71-636A-46D3-8A5A-919E8BA6D6BC}"/>
              </a:ext>
            </a:extLst>
          </p:cNvPr>
          <p:cNvSpPr txBox="1"/>
          <p:nvPr/>
        </p:nvSpPr>
        <p:spPr>
          <a:xfrm>
            <a:off x="10528076" y="5553720"/>
            <a:ext cx="1586213" cy="276999"/>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Mono-facial</a:t>
            </a:r>
          </a:p>
        </p:txBody>
      </p:sp>
      <p:sp>
        <p:nvSpPr>
          <p:cNvPr id="28" name="TextBox 27">
            <a:extLst>
              <a:ext uri="{FF2B5EF4-FFF2-40B4-BE49-F238E27FC236}">
                <a16:creationId xmlns:a16="http://schemas.microsoft.com/office/drawing/2014/main" id="{CBF31B8F-2213-4935-BD27-E859F62AB2C9}"/>
              </a:ext>
            </a:extLst>
          </p:cNvPr>
          <p:cNvSpPr txBox="1"/>
          <p:nvPr/>
        </p:nvSpPr>
        <p:spPr>
          <a:xfrm>
            <a:off x="10524742" y="5856849"/>
            <a:ext cx="1586213" cy="276999"/>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Bi-facial</a:t>
            </a:r>
          </a:p>
        </p:txBody>
      </p:sp>
      <p:sp>
        <p:nvSpPr>
          <p:cNvPr id="30" name="TextBox 29">
            <a:extLst>
              <a:ext uri="{FF2B5EF4-FFF2-40B4-BE49-F238E27FC236}">
                <a16:creationId xmlns:a16="http://schemas.microsoft.com/office/drawing/2014/main" id="{577B8844-EF01-4A9D-A01E-592EF9E082B1}"/>
              </a:ext>
            </a:extLst>
          </p:cNvPr>
          <p:cNvSpPr txBox="1"/>
          <p:nvPr/>
        </p:nvSpPr>
        <p:spPr>
          <a:xfrm>
            <a:off x="10481456" y="1354264"/>
            <a:ext cx="1576213" cy="307777"/>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400" kern="0" dirty="0">
                <a:solidFill>
                  <a:srgbClr val="0000FF"/>
                </a:solidFill>
                <a:sym typeface="Helvetica Light"/>
              </a:rPr>
              <a:t>Cell Efficiency</a:t>
            </a:r>
          </a:p>
        </p:txBody>
      </p:sp>
      <p:sp>
        <p:nvSpPr>
          <p:cNvPr id="31" name="TextBox 30">
            <a:extLst>
              <a:ext uri="{FF2B5EF4-FFF2-40B4-BE49-F238E27FC236}">
                <a16:creationId xmlns:a16="http://schemas.microsoft.com/office/drawing/2014/main" id="{D222D21A-8C71-4B3C-BF3D-86F491CD4A60}"/>
              </a:ext>
            </a:extLst>
          </p:cNvPr>
          <p:cNvSpPr txBox="1"/>
          <p:nvPr/>
        </p:nvSpPr>
        <p:spPr>
          <a:xfrm>
            <a:off x="10902417" y="1658922"/>
            <a:ext cx="773907" cy="338554"/>
          </a:xfrm>
          <a:prstGeom prst="rect">
            <a:avLst/>
          </a:prstGeom>
          <a:noFill/>
        </p:spPr>
        <p:txBody>
          <a:bodyPr wrap="square" rtlCol="0">
            <a:spAutoFit/>
          </a:bodyPr>
          <a:lstStyle>
            <a:lvl1pPr algn="l">
              <a:defRPr sz="2400" b="1">
                <a:latin typeface="Arial" panose="020B0604020202020204" pitchFamily="34" charset="0"/>
                <a:cs typeface="Arial" panose="020B0604020202020204" pitchFamily="34" charset="0"/>
              </a:defRPr>
            </a:lvl1pPr>
          </a:lstStyle>
          <a:p>
            <a:pPr defTabSz="412750"/>
            <a:r>
              <a:rPr lang="en-US" sz="1600" kern="0" dirty="0">
                <a:solidFill>
                  <a:srgbClr val="00B050"/>
                </a:solidFill>
                <a:sym typeface="Helvetica Light"/>
              </a:rPr>
              <a:t>47.1% </a:t>
            </a:r>
          </a:p>
        </p:txBody>
      </p:sp>
      <p:pic>
        <p:nvPicPr>
          <p:cNvPr id="3" name="Picture 2">
            <a:extLst>
              <a:ext uri="{FF2B5EF4-FFF2-40B4-BE49-F238E27FC236}">
                <a16:creationId xmlns:a16="http://schemas.microsoft.com/office/drawing/2014/main" id="{713AD40C-FFD5-4BA8-83EA-4ACEE789321C}"/>
              </a:ext>
            </a:extLst>
          </p:cNvPr>
          <p:cNvPicPr>
            <a:picLocks noChangeAspect="1"/>
          </p:cNvPicPr>
          <p:nvPr/>
        </p:nvPicPr>
        <p:blipFill>
          <a:blip r:embed="rId5"/>
          <a:stretch>
            <a:fillRect/>
          </a:stretch>
        </p:blipFill>
        <p:spPr>
          <a:xfrm>
            <a:off x="9757410" y="23896"/>
            <a:ext cx="1068048" cy="806485"/>
          </a:xfrm>
          <a:prstGeom prst="rect">
            <a:avLst/>
          </a:prstGeom>
        </p:spPr>
      </p:pic>
    </p:spTree>
    <p:extLst>
      <p:ext uri="{BB962C8B-B14F-4D97-AF65-F5344CB8AC3E}">
        <p14:creationId xmlns:p14="http://schemas.microsoft.com/office/powerpoint/2010/main" val="1340692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4E1CE3-D86F-4B82-B16D-4D6B1E979CCB}"/>
              </a:ext>
            </a:extLst>
          </p:cNvPr>
          <p:cNvPicPr>
            <a:picLocks noChangeAspect="1"/>
          </p:cNvPicPr>
          <p:nvPr/>
        </p:nvPicPr>
        <p:blipFill>
          <a:blip r:embed="rId2"/>
          <a:stretch>
            <a:fillRect/>
          </a:stretch>
        </p:blipFill>
        <p:spPr>
          <a:xfrm>
            <a:off x="3335521" y="990114"/>
            <a:ext cx="5775153" cy="1570703"/>
          </a:xfrm>
          <a:prstGeom prst="rect">
            <a:avLst/>
          </a:prstGeom>
        </p:spPr>
      </p:pic>
      <p:sp>
        <p:nvSpPr>
          <p:cNvPr id="9" name="TextBox 2"/>
          <p:cNvSpPr txBox="1">
            <a:spLocks noChangeArrowheads="1"/>
          </p:cNvSpPr>
          <p:nvPr/>
        </p:nvSpPr>
        <p:spPr bwMode="auto">
          <a:xfrm>
            <a:off x="168087" y="172991"/>
            <a:ext cx="9603552" cy="466794"/>
          </a:xfrm>
          <a:prstGeom prst="rect">
            <a:avLst/>
          </a:prstGeom>
          <a:noFill/>
          <a:ln w="12700" cap="flat">
            <a:noFill/>
            <a:miter lim="400000"/>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lvl1pPr algn="l" rtl="0" latinLnBrk="1" hangingPunct="0">
              <a:defRPr sz="5400" b="1">
                <a:solidFill>
                  <a:srgbClr val="00B050"/>
                </a:solidFill>
                <a:latin typeface="Arial" panose="020B0604020202020204" pitchFamily="34" charset="0"/>
                <a:cs typeface="Arial" panose="020B0604020202020204" pitchFamily="34"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9pPr>
          </a:lstStyle>
          <a:p>
            <a:pPr defTabSz="412750"/>
            <a:r>
              <a:rPr lang="en-US" sz="2700" kern="0" dirty="0">
                <a:sym typeface="Helvetica Light"/>
              </a:rPr>
              <a:t>Technology Developments in DC &amp; AC System</a:t>
            </a:r>
          </a:p>
        </p:txBody>
      </p:sp>
      <p:sp>
        <p:nvSpPr>
          <p:cNvPr id="20" name="TextBox 19">
            <a:extLst>
              <a:ext uri="{FF2B5EF4-FFF2-40B4-BE49-F238E27FC236}">
                <a16:creationId xmlns:a16="http://schemas.microsoft.com/office/drawing/2014/main" id="{60BE0D34-265D-461E-9571-7D7A78EE95AE}"/>
              </a:ext>
            </a:extLst>
          </p:cNvPr>
          <p:cNvSpPr txBox="1"/>
          <p:nvPr/>
        </p:nvSpPr>
        <p:spPr>
          <a:xfrm>
            <a:off x="5247999" y="4273076"/>
            <a:ext cx="4405877" cy="2677656"/>
          </a:xfrm>
          <a:prstGeom prst="rect">
            <a:avLst/>
          </a:prstGeom>
          <a:noFill/>
        </p:spPr>
        <p:txBody>
          <a:bodyPr wrap="square" rtlCol="0">
            <a:spAutoFit/>
          </a:bodyPr>
          <a:lstStyle>
            <a:lvl1pPr algn="l">
              <a:defRPr sz="3600" b="1"/>
            </a:lvl1pPr>
          </a:lstStyle>
          <a:p>
            <a:pPr defTabSz="412750">
              <a:lnSpc>
                <a:spcPct val="150000"/>
              </a:lnSpc>
            </a:pPr>
            <a:r>
              <a:rPr lang="en-US" sz="1400" kern="0" dirty="0">
                <a:solidFill>
                  <a:srgbClr val="00B050"/>
                </a:solidFill>
                <a:latin typeface="Arial" panose="020B0604020202020204" pitchFamily="34" charset="0"/>
                <a:cs typeface="Arial" panose="020B0604020202020204" pitchFamily="34" charset="0"/>
                <a:sym typeface="Helvetica Light"/>
              </a:rPr>
              <a:t>PV Inverter</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Central Inverter with high capacity</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Outdoor Inverter with IP65 </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Central Distributed Inverter</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Energy Storage Inverter</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String Inverter with Multi MPPT</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Micro Inverter</a:t>
            </a:r>
          </a:p>
          <a:p>
            <a:pPr defTabSz="412750">
              <a:lnSpc>
                <a:spcPct val="150000"/>
              </a:lnSpc>
            </a:pPr>
            <a:endParaRPr lang="en-US" sz="1400" kern="0" dirty="0">
              <a:solidFill>
                <a:sysClr val="windowText" lastClr="000000"/>
              </a:solidFill>
              <a:latin typeface="Arial" panose="020B0604020202020204" pitchFamily="34" charset="0"/>
              <a:cs typeface="Arial" panose="020B0604020202020204" pitchFamily="34" charset="0"/>
              <a:sym typeface="Helvetica Light"/>
            </a:endParaRPr>
          </a:p>
        </p:txBody>
      </p:sp>
      <p:sp>
        <p:nvSpPr>
          <p:cNvPr id="21" name="TextBox 20">
            <a:extLst>
              <a:ext uri="{FF2B5EF4-FFF2-40B4-BE49-F238E27FC236}">
                <a16:creationId xmlns:a16="http://schemas.microsoft.com/office/drawing/2014/main" id="{B4EADA76-F050-4F0C-96E8-16D37426B1C5}"/>
              </a:ext>
            </a:extLst>
          </p:cNvPr>
          <p:cNvSpPr txBox="1"/>
          <p:nvPr/>
        </p:nvSpPr>
        <p:spPr>
          <a:xfrm>
            <a:off x="8601291" y="2560817"/>
            <a:ext cx="3604620" cy="1708160"/>
          </a:xfrm>
          <a:prstGeom prst="rect">
            <a:avLst/>
          </a:prstGeom>
          <a:noFill/>
        </p:spPr>
        <p:txBody>
          <a:bodyPr wrap="square" rtlCol="0">
            <a:spAutoFit/>
          </a:bodyPr>
          <a:lstStyle>
            <a:lvl1pPr algn="l">
              <a:defRPr sz="3600" b="1"/>
            </a:lvl1pPr>
          </a:lstStyle>
          <a:p>
            <a:pPr defTabSz="412750">
              <a:lnSpc>
                <a:spcPct val="150000"/>
              </a:lnSpc>
            </a:pPr>
            <a:r>
              <a:rPr lang="en-US" sz="1400" kern="0" dirty="0">
                <a:solidFill>
                  <a:srgbClr val="00B050"/>
                </a:solidFill>
                <a:latin typeface="Arial" panose="020B0604020202020204" pitchFamily="34" charset="0"/>
                <a:cs typeface="Arial" panose="020B0604020202020204" pitchFamily="34" charset="0"/>
                <a:sym typeface="Helvetica Light"/>
              </a:rPr>
              <a:t>PV AC System</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Multi- winding Transformer</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IoT Transformer</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Smart GRID</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Integrating Energy Storage System</a:t>
            </a:r>
          </a:p>
        </p:txBody>
      </p:sp>
      <p:sp>
        <p:nvSpPr>
          <p:cNvPr id="28" name="TextBox 27">
            <a:extLst>
              <a:ext uri="{FF2B5EF4-FFF2-40B4-BE49-F238E27FC236}">
                <a16:creationId xmlns:a16="http://schemas.microsoft.com/office/drawing/2014/main" id="{9775FB93-88A2-444A-91C6-0A0D4969B5F0}"/>
              </a:ext>
            </a:extLst>
          </p:cNvPr>
          <p:cNvSpPr txBox="1"/>
          <p:nvPr/>
        </p:nvSpPr>
        <p:spPr>
          <a:xfrm>
            <a:off x="294382" y="2519683"/>
            <a:ext cx="5496818" cy="2354491"/>
          </a:xfrm>
          <a:prstGeom prst="rect">
            <a:avLst/>
          </a:prstGeom>
          <a:noFill/>
        </p:spPr>
        <p:txBody>
          <a:bodyPr wrap="square" rtlCol="0">
            <a:spAutoFit/>
          </a:bodyPr>
          <a:lstStyle>
            <a:lvl1pPr algn="l">
              <a:defRPr sz="3600" b="1"/>
            </a:lvl1pPr>
          </a:lstStyle>
          <a:p>
            <a:pPr defTabSz="412750">
              <a:lnSpc>
                <a:spcPct val="150000"/>
              </a:lnSpc>
            </a:pPr>
            <a:r>
              <a:rPr lang="en-US" sz="1400" kern="0" dirty="0">
                <a:solidFill>
                  <a:srgbClr val="00B050"/>
                </a:solidFill>
                <a:latin typeface="Arial" panose="020B0604020202020204" pitchFamily="34" charset="0"/>
                <a:cs typeface="Arial" panose="020B0604020202020204" pitchFamily="34" charset="0"/>
                <a:sym typeface="Helvetica Light"/>
              </a:rPr>
              <a:t>PV DC System</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Shifting from 1000V to 1500V</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Intelligent Combiner Box</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String level MPPT</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Advance Automated Design Tools</a:t>
            </a:r>
          </a:p>
          <a:p>
            <a:pPr marL="285750" indent="-285750" defTabSz="412750">
              <a:lnSpc>
                <a:spcPct val="150000"/>
              </a:lnSpc>
              <a:buFont typeface="Arial" panose="020B0604020202020204" pitchFamily="34" charset="0"/>
              <a:buChar char="•"/>
            </a:pPr>
            <a:r>
              <a:rPr lang="en-US" sz="1400" kern="0" dirty="0">
                <a:solidFill>
                  <a:sysClr val="windowText" lastClr="000000"/>
                </a:solidFill>
                <a:latin typeface="Arial" panose="020B0604020202020204" pitchFamily="34" charset="0"/>
                <a:cs typeface="Arial" panose="020B0604020202020204" pitchFamily="34" charset="0"/>
                <a:sym typeface="Helvetica Light"/>
              </a:rPr>
              <a:t>Reflectors to improve the generation of module</a:t>
            </a:r>
          </a:p>
          <a:p>
            <a:pPr defTabSz="412750">
              <a:lnSpc>
                <a:spcPct val="150000"/>
              </a:lnSpc>
            </a:pPr>
            <a:endParaRPr lang="en-US" sz="1400" kern="0" dirty="0">
              <a:solidFill>
                <a:sysClr val="windowText" lastClr="000000"/>
              </a:solidFill>
              <a:latin typeface="Arial" panose="020B0604020202020204" pitchFamily="34" charset="0"/>
              <a:cs typeface="Arial" panose="020B0604020202020204" pitchFamily="34" charset="0"/>
              <a:sym typeface="Helvetica Light"/>
            </a:endParaRPr>
          </a:p>
        </p:txBody>
      </p:sp>
      <p:pic>
        <p:nvPicPr>
          <p:cNvPr id="2" name="Picture 1">
            <a:extLst>
              <a:ext uri="{FF2B5EF4-FFF2-40B4-BE49-F238E27FC236}">
                <a16:creationId xmlns:a16="http://schemas.microsoft.com/office/drawing/2014/main" id="{1D8EA77F-44BE-4C09-BABC-C73695D8D211}"/>
              </a:ext>
            </a:extLst>
          </p:cNvPr>
          <p:cNvPicPr>
            <a:picLocks noChangeAspect="1"/>
          </p:cNvPicPr>
          <p:nvPr/>
        </p:nvPicPr>
        <p:blipFill>
          <a:blip r:embed="rId3"/>
          <a:stretch>
            <a:fillRect/>
          </a:stretch>
        </p:blipFill>
        <p:spPr>
          <a:xfrm>
            <a:off x="10838973" y="23896"/>
            <a:ext cx="1271983" cy="793415"/>
          </a:xfrm>
          <a:prstGeom prst="rect">
            <a:avLst/>
          </a:prstGeom>
        </p:spPr>
      </p:pic>
      <p:pic>
        <p:nvPicPr>
          <p:cNvPr id="3" name="Picture 2">
            <a:extLst>
              <a:ext uri="{FF2B5EF4-FFF2-40B4-BE49-F238E27FC236}">
                <a16:creationId xmlns:a16="http://schemas.microsoft.com/office/drawing/2014/main" id="{0B13FC20-3870-46C9-AB04-CCDD47F4B384}"/>
              </a:ext>
            </a:extLst>
          </p:cNvPr>
          <p:cNvPicPr>
            <a:picLocks noChangeAspect="1"/>
          </p:cNvPicPr>
          <p:nvPr/>
        </p:nvPicPr>
        <p:blipFill>
          <a:blip r:embed="rId4"/>
          <a:stretch>
            <a:fillRect/>
          </a:stretch>
        </p:blipFill>
        <p:spPr>
          <a:xfrm>
            <a:off x="9757410" y="23896"/>
            <a:ext cx="1068048" cy="806485"/>
          </a:xfrm>
          <a:prstGeom prst="rect">
            <a:avLst/>
          </a:prstGeom>
        </p:spPr>
      </p:pic>
    </p:spTree>
    <p:extLst>
      <p:ext uri="{BB962C8B-B14F-4D97-AF65-F5344CB8AC3E}">
        <p14:creationId xmlns:p14="http://schemas.microsoft.com/office/powerpoint/2010/main" val="1210647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152847" y="188231"/>
            <a:ext cx="9603552" cy="466794"/>
          </a:xfrm>
          <a:prstGeom prst="rect">
            <a:avLst/>
          </a:prstGeom>
          <a:noFill/>
          <a:ln w="12700" cap="flat">
            <a:noFill/>
            <a:miter lim="400000"/>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lvl1pPr algn="l" rtl="0" latinLnBrk="1" hangingPunct="0">
              <a:defRPr sz="5400" b="1">
                <a:solidFill>
                  <a:srgbClr val="00B050"/>
                </a:solidFill>
                <a:latin typeface="Arial" panose="020B0604020202020204" pitchFamily="34" charset="0"/>
                <a:cs typeface="Arial" panose="020B0604020202020204" pitchFamily="34"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9pPr>
          </a:lstStyle>
          <a:p>
            <a:pPr defTabSz="412750"/>
            <a:r>
              <a:rPr lang="en-US" sz="2700" kern="0" dirty="0">
                <a:sym typeface="Helvetica Light"/>
              </a:rPr>
              <a:t>Technology Developments in Mechanical &amp; Civil</a:t>
            </a:r>
          </a:p>
        </p:txBody>
      </p:sp>
      <p:pic>
        <p:nvPicPr>
          <p:cNvPr id="8" name="Picture 7">
            <a:extLst>
              <a:ext uri="{FF2B5EF4-FFF2-40B4-BE49-F238E27FC236}">
                <a16:creationId xmlns:a16="http://schemas.microsoft.com/office/drawing/2014/main" id="{5552093F-78E2-4EFC-8555-11C377A0B450}"/>
              </a:ext>
            </a:extLst>
          </p:cNvPr>
          <p:cNvPicPr>
            <a:picLocks noChangeAspect="1"/>
          </p:cNvPicPr>
          <p:nvPr/>
        </p:nvPicPr>
        <p:blipFill>
          <a:blip r:embed="rId2"/>
          <a:stretch>
            <a:fillRect/>
          </a:stretch>
        </p:blipFill>
        <p:spPr>
          <a:xfrm>
            <a:off x="270801" y="1204783"/>
            <a:ext cx="1547563" cy="1624442"/>
          </a:xfrm>
          <a:prstGeom prst="rect">
            <a:avLst/>
          </a:prstGeom>
        </p:spPr>
      </p:pic>
      <p:sp>
        <p:nvSpPr>
          <p:cNvPr id="10" name="TextBox 9">
            <a:extLst>
              <a:ext uri="{FF2B5EF4-FFF2-40B4-BE49-F238E27FC236}">
                <a16:creationId xmlns:a16="http://schemas.microsoft.com/office/drawing/2014/main" id="{C6DA9EF1-A769-4FF5-99B8-9951060EB7C7}"/>
              </a:ext>
            </a:extLst>
          </p:cNvPr>
          <p:cNvSpPr txBox="1"/>
          <p:nvPr/>
        </p:nvSpPr>
        <p:spPr>
          <a:xfrm>
            <a:off x="726682" y="876158"/>
            <a:ext cx="2183364" cy="276999"/>
          </a:xfrm>
          <a:prstGeom prst="rect">
            <a:avLst/>
          </a:prstGeom>
          <a:noFill/>
        </p:spPr>
        <p:txBody>
          <a:bodyPr wrap="square" rtlCol="0">
            <a:spAutoFit/>
          </a:bodyPr>
          <a:lstStyle/>
          <a:p>
            <a:pPr algn="ctr" defTabSz="412750"/>
            <a:r>
              <a:rPr lang="en-US" sz="1200" b="1" kern="0" dirty="0">
                <a:solidFill>
                  <a:sysClr val="windowText" lastClr="000000"/>
                </a:solidFill>
                <a:latin typeface="Arial" panose="020B0604020202020204" pitchFamily="34" charset="0"/>
                <a:cs typeface="Arial" panose="020B0604020202020204" pitchFamily="34" charset="0"/>
                <a:sym typeface="Helvetica Light"/>
              </a:rPr>
              <a:t>Fast Module Mounting</a:t>
            </a:r>
          </a:p>
        </p:txBody>
      </p:sp>
      <p:pic>
        <p:nvPicPr>
          <p:cNvPr id="11" name="Picture 10">
            <a:extLst>
              <a:ext uri="{FF2B5EF4-FFF2-40B4-BE49-F238E27FC236}">
                <a16:creationId xmlns:a16="http://schemas.microsoft.com/office/drawing/2014/main" id="{A1A2B066-31E3-4048-BEF3-A20E36333E7C}"/>
              </a:ext>
            </a:extLst>
          </p:cNvPr>
          <p:cNvPicPr>
            <a:picLocks noChangeAspect="1"/>
          </p:cNvPicPr>
          <p:nvPr/>
        </p:nvPicPr>
        <p:blipFill>
          <a:blip r:embed="rId3"/>
          <a:stretch>
            <a:fillRect/>
          </a:stretch>
        </p:blipFill>
        <p:spPr>
          <a:xfrm>
            <a:off x="1949506" y="1149729"/>
            <a:ext cx="1066522" cy="1675963"/>
          </a:xfrm>
          <a:prstGeom prst="rect">
            <a:avLst/>
          </a:prstGeom>
        </p:spPr>
      </p:pic>
      <p:sp>
        <p:nvSpPr>
          <p:cNvPr id="12" name="TextBox 11">
            <a:extLst>
              <a:ext uri="{FF2B5EF4-FFF2-40B4-BE49-F238E27FC236}">
                <a16:creationId xmlns:a16="http://schemas.microsoft.com/office/drawing/2014/main" id="{7399FD9F-A1DC-4629-9677-96BA75C0A45D}"/>
              </a:ext>
            </a:extLst>
          </p:cNvPr>
          <p:cNvSpPr txBox="1"/>
          <p:nvPr/>
        </p:nvSpPr>
        <p:spPr>
          <a:xfrm>
            <a:off x="165973" y="2870229"/>
            <a:ext cx="1547563"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Snap fit Clips</a:t>
            </a:r>
          </a:p>
        </p:txBody>
      </p:sp>
      <p:sp>
        <p:nvSpPr>
          <p:cNvPr id="13" name="TextBox 12">
            <a:extLst>
              <a:ext uri="{FF2B5EF4-FFF2-40B4-BE49-F238E27FC236}">
                <a16:creationId xmlns:a16="http://schemas.microsoft.com/office/drawing/2014/main" id="{C4398420-BB52-408B-AFBC-7008FC978182}"/>
              </a:ext>
            </a:extLst>
          </p:cNvPr>
          <p:cNvSpPr txBox="1"/>
          <p:nvPr/>
        </p:nvSpPr>
        <p:spPr>
          <a:xfrm>
            <a:off x="1391085" y="2862607"/>
            <a:ext cx="2183364"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Hook mounting</a:t>
            </a:r>
          </a:p>
        </p:txBody>
      </p:sp>
      <p:pic>
        <p:nvPicPr>
          <p:cNvPr id="15" name="Picture 14">
            <a:extLst>
              <a:ext uri="{FF2B5EF4-FFF2-40B4-BE49-F238E27FC236}">
                <a16:creationId xmlns:a16="http://schemas.microsoft.com/office/drawing/2014/main" id="{A2C0889A-F54F-4AA8-B4D6-1837B1CCBD9A}"/>
              </a:ext>
            </a:extLst>
          </p:cNvPr>
          <p:cNvPicPr>
            <a:picLocks noChangeAspect="1"/>
          </p:cNvPicPr>
          <p:nvPr/>
        </p:nvPicPr>
        <p:blipFill>
          <a:blip r:embed="rId4"/>
          <a:stretch>
            <a:fillRect/>
          </a:stretch>
        </p:blipFill>
        <p:spPr>
          <a:xfrm>
            <a:off x="6645999" y="1186828"/>
            <a:ext cx="2150281" cy="1240547"/>
          </a:xfrm>
          <a:prstGeom prst="rect">
            <a:avLst/>
          </a:prstGeom>
        </p:spPr>
      </p:pic>
      <p:pic>
        <p:nvPicPr>
          <p:cNvPr id="16" name="Picture 15">
            <a:extLst>
              <a:ext uri="{FF2B5EF4-FFF2-40B4-BE49-F238E27FC236}">
                <a16:creationId xmlns:a16="http://schemas.microsoft.com/office/drawing/2014/main" id="{9787CCE5-FC44-4DEF-BA9B-B00455C96447}"/>
              </a:ext>
            </a:extLst>
          </p:cNvPr>
          <p:cNvPicPr>
            <a:picLocks noChangeAspect="1"/>
          </p:cNvPicPr>
          <p:nvPr/>
        </p:nvPicPr>
        <p:blipFill>
          <a:blip r:embed="rId5"/>
          <a:stretch>
            <a:fillRect/>
          </a:stretch>
        </p:blipFill>
        <p:spPr>
          <a:xfrm>
            <a:off x="8885154" y="1195368"/>
            <a:ext cx="2263607" cy="1232007"/>
          </a:xfrm>
          <a:prstGeom prst="rect">
            <a:avLst/>
          </a:prstGeom>
        </p:spPr>
      </p:pic>
      <p:sp>
        <p:nvSpPr>
          <p:cNvPr id="17" name="TextBox 16">
            <a:extLst>
              <a:ext uri="{FF2B5EF4-FFF2-40B4-BE49-F238E27FC236}">
                <a16:creationId xmlns:a16="http://schemas.microsoft.com/office/drawing/2014/main" id="{0B003C77-4D83-4720-AED0-9CFFCF1D39C6}"/>
              </a:ext>
            </a:extLst>
          </p:cNvPr>
          <p:cNvSpPr txBox="1"/>
          <p:nvPr/>
        </p:nvSpPr>
        <p:spPr>
          <a:xfrm>
            <a:off x="7059414" y="925516"/>
            <a:ext cx="3529560"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Faster Civil foundation – Extrusion method</a:t>
            </a:r>
          </a:p>
        </p:txBody>
      </p:sp>
      <p:pic>
        <p:nvPicPr>
          <p:cNvPr id="18" name="Picture 17">
            <a:extLst>
              <a:ext uri="{FF2B5EF4-FFF2-40B4-BE49-F238E27FC236}">
                <a16:creationId xmlns:a16="http://schemas.microsoft.com/office/drawing/2014/main" id="{80A4F605-9732-4407-AFE7-6E0A2E8ED7CF}"/>
              </a:ext>
            </a:extLst>
          </p:cNvPr>
          <p:cNvPicPr>
            <a:picLocks noChangeAspect="1"/>
          </p:cNvPicPr>
          <p:nvPr/>
        </p:nvPicPr>
        <p:blipFill>
          <a:blip r:embed="rId6"/>
          <a:stretch>
            <a:fillRect/>
          </a:stretch>
        </p:blipFill>
        <p:spPr>
          <a:xfrm>
            <a:off x="270801" y="4871062"/>
            <a:ext cx="1768246" cy="1345485"/>
          </a:xfrm>
          <a:prstGeom prst="rect">
            <a:avLst/>
          </a:prstGeom>
        </p:spPr>
      </p:pic>
      <p:sp>
        <p:nvSpPr>
          <p:cNvPr id="19" name="TextBox 18">
            <a:extLst>
              <a:ext uri="{FF2B5EF4-FFF2-40B4-BE49-F238E27FC236}">
                <a16:creationId xmlns:a16="http://schemas.microsoft.com/office/drawing/2014/main" id="{736647A1-45E0-4ADB-B89C-E3E0C47EF3FC}"/>
              </a:ext>
            </a:extLst>
          </p:cNvPr>
          <p:cNvSpPr txBox="1"/>
          <p:nvPr/>
        </p:nvSpPr>
        <p:spPr>
          <a:xfrm>
            <a:off x="-11380" y="6308799"/>
            <a:ext cx="2183364"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Low tonnage Structure</a:t>
            </a:r>
          </a:p>
        </p:txBody>
      </p:sp>
      <p:pic>
        <p:nvPicPr>
          <p:cNvPr id="21" name="Picture 20">
            <a:extLst>
              <a:ext uri="{FF2B5EF4-FFF2-40B4-BE49-F238E27FC236}">
                <a16:creationId xmlns:a16="http://schemas.microsoft.com/office/drawing/2014/main" id="{37C91D09-AB50-4939-A994-FD6AF6357D12}"/>
              </a:ext>
            </a:extLst>
          </p:cNvPr>
          <p:cNvPicPr>
            <a:picLocks noChangeAspect="1"/>
          </p:cNvPicPr>
          <p:nvPr/>
        </p:nvPicPr>
        <p:blipFill>
          <a:blip r:embed="rId7"/>
          <a:stretch>
            <a:fillRect/>
          </a:stretch>
        </p:blipFill>
        <p:spPr>
          <a:xfrm>
            <a:off x="3102287" y="4866869"/>
            <a:ext cx="2078076" cy="1349678"/>
          </a:xfrm>
          <a:prstGeom prst="rect">
            <a:avLst/>
          </a:prstGeom>
        </p:spPr>
      </p:pic>
      <p:pic>
        <p:nvPicPr>
          <p:cNvPr id="2" name="Picture 1">
            <a:extLst>
              <a:ext uri="{FF2B5EF4-FFF2-40B4-BE49-F238E27FC236}">
                <a16:creationId xmlns:a16="http://schemas.microsoft.com/office/drawing/2014/main" id="{9E195675-DF5F-46F3-89B3-A27D9C501D0E}"/>
              </a:ext>
            </a:extLst>
          </p:cNvPr>
          <p:cNvPicPr>
            <a:picLocks noChangeAspect="1"/>
          </p:cNvPicPr>
          <p:nvPr/>
        </p:nvPicPr>
        <p:blipFill>
          <a:blip r:embed="rId8"/>
          <a:stretch>
            <a:fillRect/>
          </a:stretch>
        </p:blipFill>
        <p:spPr>
          <a:xfrm>
            <a:off x="10838973" y="23896"/>
            <a:ext cx="1271983" cy="793415"/>
          </a:xfrm>
          <a:prstGeom prst="rect">
            <a:avLst/>
          </a:prstGeom>
        </p:spPr>
      </p:pic>
      <p:pic>
        <p:nvPicPr>
          <p:cNvPr id="4" name="Picture 3">
            <a:extLst>
              <a:ext uri="{FF2B5EF4-FFF2-40B4-BE49-F238E27FC236}">
                <a16:creationId xmlns:a16="http://schemas.microsoft.com/office/drawing/2014/main" id="{1363723F-A4DB-450E-AFFB-B211636BA66A}"/>
              </a:ext>
            </a:extLst>
          </p:cNvPr>
          <p:cNvPicPr>
            <a:picLocks noChangeAspect="1"/>
          </p:cNvPicPr>
          <p:nvPr/>
        </p:nvPicPr>
        <p:blipFill>
          <a:blip r:embed="rId9"/>
          <a:stretch>
            <a:fillRect/>
          </a:stretch>
        </p:blipFill>
        <p:spPr>
          <a:xfrm>
            <a:off x="270801" y="3306002"/>
            <a:ext cx="2114550" cy="1182265"/>
          </a:xfrm>
          <a:prstGeom prst="rect">
            <a:avLst/>
          </a:prstGeom>
        </p:spPr>
      </p:pic>
      <p:sp>
        <p:nvSpPr>
          <p:cNvPr id="5" name="TextBox 4">
            <a:extLst>
              <a:ext uri="{FF2B5EF4-FFF2-40B4-BE49-F238E27FC236}">
                <a16:creationId xmlns:a16="http://schemas.microsoft.com/office/drawing/2014/main" id="{B249DD8D-2CC2-4518-A621-3A1B15EEB536}"/>
              </a:ext>
            </a:extLst>
          </p:cNvPr>
          <p:cNvSpPr txBox="1"/>
          <p:nvPr/>
        </p:nvSpPr>
        <p:spPr>
          <a:xfrm>
            <a:off x="152847" y="4525777"/>
            <a:ext cx="2183364" cy="276999"/>
          </a:xfrm>
          <a:prstGeom prst="rect">
            <a:avLst/>
          </a:prstGeom>
          <a:noFill/>
        </p:spPr>
        <p:txBody>
          <a:bodyPr wrap="square" rtlCol="0">
            <a:spAutoFit/>
          </a:bodyPr>
          <a:lstStyle/>
          <a:p>
            <a:pPr algn="ctr" defTabSz="412750"/>
            <a:r>
              <a:rPr lang="en-US" sz="1200" b="1" kern="0" dirty="0">
                <a:solidFill>
                  <a:sysClr val="windowText" lastClr="000000"/>
                </a:solidFill>
                <a:latin typeface="Arial" panose="020B0604020202020204" pitchFamily="34" charset="0"/>
                <a:cs typeface="Arial" panose="020B0604020202020204" pitchFamily="34" charset="0"/>
                <a:sym typeface="Helvetica Light"/>
              </a:rPr>
              <a:t>FRP Structure</a:t>
            </a:r>
          </a:p>
        </p:txBody>
      </p:sp>
      <p:pic>
        <p:nvPicPr>
          <p:cNvPr id="7" name="Picture 6">
            <a:extLst>
              <a:ext uri="{FF2B5EF4-FFF2-40B4-BE49-F238E27FC236}">
                <a16:creationId xmlns:a16="http://schemas.microsoft.com/office/drawing/2014/main" id="{96CA7922-93FD-4117-87FE-69EC4666D56D}"/>
              </a:ext>
            </a:extLst>
          </p:cNvPr>
          <p:cNvPicPr>
            <a:picLocks noChangeAspect="1"/>
          </p:cNvPicPr>
          <p:nvPr/>
        </p:nvPicPr>
        <p:blipFill>
          <a:blip r:embed="rId10"/>
          <a:stretch>
            <a:fillRect/>
          </a:stretch>
        </p:blipFill>
        <p:spPr>
          <a:xfrm>
            <a:off x="3066200" y="3286534"/>
            <a:ext cx="2091003" cy="1206793"/>
          </a:xfrm>
          <a:prstGeom prst="rect">
            <a:avLst/>
          </a:prstGeom>
        </p:spPr>
      </p:pic>
      <p:sp>
        <p:nvSpPr>
          <p:cNvPr id="14" name="TextBox 13">
            <a:extLst>
              <a:ext uri="{FF2B5EF4-FFF2-40B4-BE49-F238E27FC236}">
                <a16:creationId xmlns:a16="http://schemas.microsoft.com/office/drawing/2014/main" id="{C1445158-BF19-47A1-B5D0-883D4CC21285}"/>
              </a:ext>
            </a:extLst>
          </p:cNvPr>
          <p:cNvSpPr txBox="1"/>
          <p:nvPr/>
        </p:nvSpPr>
        <p:spPr>
          <a:xfrm>
            <a:off x="3020019" y="4528402"/>
            <a:ext cx="2183364" cy="276999"/>
          </a:xfrm>
          <a:prstGeom prst="rect">
            <a:avLst/>
          </a:prstGeom>
          <a:noFill/>
        </p:spPr>
        <p:txBody>
          <a:bodyPr wrap="square" rtlCol="0">
            <a:spAutoFit/>
          </a:bodyPr>
          <a:lstStyle/>
          <a:p>
            <a:pPr algn="ctr" defTabSz="412750"/>
            <a:r>
              <a:rPr lang="en-US" sz="1200" b="1" kern="0" dirty="0">
                <a:solidFill>
                  <a:sysClr val="windowText" lastClr="000000"/>
                </a:solidFill>
                <a:latin typeface="Arial" panose="020B0604020202020204" pitchFamily="34" charset="0"/>
                <a:cs typeface="Arial" panose="020B0604020202020204" pitchFamily="34" charset="0"/>
                <a:sym typeface="Helvetica Light"/>
              </a:rPr>
              <a:t>Floater</a:t>
            </a:r>
          </a:p>
        </p:txBody>
      </p:sp>
      <p:pic>
        <p:nvPicPr>
          <p:cNvPr id="24" name="Picture 23">
            <a:extLst>
              <a:ext uri="{FF2B5EF4-FFF2-40B4-BE49-F238E27FC236}">
                <a16:creationId xmlns:a16="http://schemas.microsoft.com/office/drawing/2014/main" id="{C6D4730F-0D67-497E-8FE1-FC531CB23307}"/>
              </a:ext>
            </a:extLst>
          </p:cNvPr>
          <p:cNvPicPr>
            <a:picLocks noChangeAspect="1"/>
          </p:cNvPicPr>
          <p:nvPr/>
        </p:nvPicPr>
        <p:blipFill>
          <a:blip r:embed="rId11"/>
          <a:stretch>
            <a:fillRect/>
          </a:stretch>
        </p:blipFill>
        <p:spPr>
          <a:xfrm>
            <a:off x="9857500" y="2884685"/>
            <a:ext cx="2239155" cy="1063358"/>
          </a:xfrm>
          <a:prstGeom prst="rect">
            <a:avLst/>
          </a:prstGeom>
        </p:spPr>
      </p:pic>
      <p:sp>
        <p:nvSpPr>
          <p:cNvPr id="26" name="TextBox 25">
            <a:extLst>
              <a:ext uri="{FF2B5EF4-FFF2-40B4-BE49-F238E27FC236}">
                <a16:creationId xmlns:a16="http://schemas.microsoft.com/office/drawing/2014/main" id="{488D06FC-64C0-416E-868D-B19FE22B49E5}"/>
              </a:ext>
            </a:extLst>
          </p:cNvPr>
          <p:cNvSpPr txBox="1"/>
          <p:nvPr/>
        </p:nvSpPr>
        <p:spPr>
          <a:xfrm>
            <a:off x="9247835" y="4035866"/>
            <a:ext cx="3529560"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3D Construction Control Room</a:t>
            </a:r>
          </a:p>
        </p:txBody>
      </p:sp>
      <p:pic>
        <p:nvPicPr>
          <p:cNvPr id="28" name="Picture 27">
            <a:extLst>
              <a:ext uri="{FF2B5EF4-FFF2-40B4-BE49-F238E27FC236}">
                <a16:creationId xmlns:a16="http://schemas.microsoft.com/office/drawing/2014/main" id="{10FE2A79-7C9C-410F-A32F-7C70CE214CFD}"/>
              </a:ext>
            </a:extLst>
          </p:cNvPr>
          <p:cNvPicPr>
            <a:picLocks noChangeAspect="1"/>
          </p:cNvPicPr>
          <p:nvPr/>
        </p:nvPicPr>
        <p:blipFill>
          <a:blip r:embed="rId12"/>
          <a:stretch>
            <a:fillRect/>
          </a:stretch>
        </p:blipFill>
        <p:spPr>
          <a:xfrm>
            <a:off x="6670668" y="4414417"/>
            <a:ext cx="2300288" cy="1771650"/>
          </a:xfrm>
          <a:prstGeom prst="rect">
            <a:avLst/>
          </a:prstGeom>
        </p:spPr>
      </p:pic>
      <p:sp>
        <p:nvSpPr>
          <p:cNvPr id="30" name="TextBox 29">
            <a:extLst>
              <a:ext uri="{FF2B5EF4-FFF2-40B4-BE49-F238E27FC236}">
                <a16:creationId xmlns:a16="http://schemas.microsoft.com/office/drawing/2014/main" id="{20FFE373-E9C1-4E64-9D6D-E0A54D987094}"/>
              </a:ext>
            </a:extLst>
          </p:cNvPr>
          <p:cNvSpPr txBox="1"/>
          <p:nvPr/>
        </p:nvSpPr>
        <p:spPr>
          <a:xfrm>
            <a:off x="7217302" y="6275797"/>
            <a:ext cx="2640198"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Prefab Rooms</a:t>
            </a:r>
          </a:p>
        </p:txBody>
      </p:sp>
      <p:sp>
        <p:nvSpPr>
          <p:cNvPr id="34" name="TextBox 33">
            <a:extLst>
              <a:ext uri="{FF2B5EF4-FFF2-40B4-BE49-F238E27FC236}">
                <a16:creationId xmlns:a16="http://schemas.microsoft.com/office/drawing/2014/main" id="{1B4F0D1B-9E16-4933-B2CA-726F44AE7E4A}"/>
              </a:ext>
            </a:extLst>
          </p:cNvPr>
          <p:cNvSpPr txBox="1"/>
          <p:nvPr/>
        </p:nvSpPr>
        <p:spPr>
          <a:xfrm>
            <a:off x="9995261" y="6275796"/>
            <a:ext cx="3203402"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Ramming Pile foundation</a:t>
            </a:r>
          </a:p>
        </p:txBody>
      </p:sp>
      <p:pic>
        <p:nvPicPr>
          <p:cNvPr id="36" name="Picture 35">
            <a:extLst>
              <a:ext uri="{FF2B5EF4-FFF2-40B4-BE49-F238E27FC236}">
                <a16:creationId xmlns:a16="http://schemas.microsoft.com/office/drawing/2014/main" id="{0E39C4D9-8C3D-4EF3-959A-6820843655F8}"/>
              </a:ext>
            </a:extLst>
          </p:cNvPr>
          <p:cNvPicPr>
            <a:picLocks noChangeAspect="1"/>
          </p:cNvPicPr>
          <p:nvPr/>
        </p:nvPicPr>
        <p:blipFill>
          <a:blip r:embed="rId13"/>
          <a:stretch>
            <a:fillRect/>
          </a:stretch>
        </p:blipFill>
        <p:spPr>
          <a:xfrm>
            <a:off x="10104120" y="4416955"/>
            <a:ext cx="1781901" cy="1769112"/>
          </a:xfrm>
          <a:prstGeom prst="rect">
            <a:avLst/>
          </a:prstGeom>
        </p:spPr>
      </p:pic>
      <p:pic>
        <p:nvPicPr>
          <p:cNvPr id="6" name="Picture 5">
            <a:extLst>
              <a:ext uri="{FF2B5EF4-FFF2-40B4-BE49-F238E27FC236}">
                <a16:creationId xmlns:a16="http://schemas.microsoft.com/office/drawing/2014/main" id="{DCBE4989-A444-463A-850D-E35AE9827B94}"/>
              </a:ext>
            </a:extLst>
          </p:cNvPr>
          <p:cNvPicPr>
            <a:picLocks noChangeAspect="1"/>
          </p:cNvPicPr>
          <p:nvPr/>
        </p:nvPicPr>
        <p:blipFill>
          <a:blip r:embed="rId14"/>
          <a:stretch>
            <a:fillRect/>
          </a:stretch>
        </p:blipFill>
        <p:spPr>
          <a:xfrm>
            <a:off x="6638956" y="2901003"/>
            <a:ext cx="2438400" cy="1057275"/>
          </a:xfrm>
          <a:prstGeom prst="rect">
            <a:avLst/>
          </a:prstGeom>
        </p:spPr>
      </p:pic>
      <p:sp>
        <p:nvSpPr>
          <p:cNvPr id="20" name="TextBox 19">
            <a:extLst>
              <a:ext uri="{FF2B5EF4-FFF2-40B4-BE49-F238E27FC236}">
                <a16:creationId xmlns:a16="http://schemas.microsoft.com/office/drawing/2014/main" id="{56680790-78EA-444F-B36A-B90A8E60AE63}"/>
              </a:ext>
            </a:extLst>
          </p:cNvPr>
          <p:cNvSpPr txBox="1"/>
          <p:nvPr/>
        </p:nvSpPr>
        <p:spPr>
          <a:xfrm>
            <a:off x="6773897" y="4034619"/>
            <a:ext cx="2438400"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defTabSz="412750"/>
            <a:r>
              <a:rPr lang="en-US" sz="1200" kern="0" dirty="0">
                <a:solidFill>
                  <a:sysClr val="windowText" lastClr="000000"/>
                </a:solidFill>
                <a:sym typeface="Helvetica Light"/>
              </a:rPr>
              <a:t>SKID/ KIT Inverter Solution</a:t>
            </a:r>
          </a:p>
        </p:txBody>
      </p:sp>
      <p:pic>
        <p:nvPicPr>
          <p:cNvPr id="3" name="Picture 2">
            <a:extLst>
              <a:ext uri="{FF2B5EF4-FFF2-40B4-BE49-F238E27FC236}">
                <a16:creationId xmlns:a16="http://schemas.microsoft.com/office/drawing/2014/main" id="{A247F33F-F528-43CA-A464-86A582794529}"/>
              </a:ext>
            </a:extLst>
          </p:cNvPr>
          <p:cNvPicPr>
            <a:picLocks noChangeAspect="1"/>
          </p:cNvPicPr>
          <p:nvPr/>
        </p:nvPicPr>
        <p:blipFill>
          <a:blip r:embed="rId15"/>
          <a:stretch>
            <a:fillRect/>
          </a:stretch>
        </p:blipFill>
        <p:spPr>
          <a:xfrm>
            <a:off x="9757410" y="23896"/>
            <a:ext cx="1068048" cy="806485"/>
          </a:xfrm>
          <a:prstGeom prst="rect">
            <a:avLst/>
          </a:prstGeom>
        </p:spPr>
      </p:pic>
      <p:sp>
        <p:nvSpPr>
          <p:cNvPr id="27" name="TextBox 26">
            <a:extLst>
              <a:ext uri="{FF2B5EF4-FFF2-40B4-BE49-F238E27FC236}">
                <a16:creationId xmlns:a16="http://schemas.microsoft.com/office/drawing/2014/main" id="{0274A912-5A0A-40C2-BF62-57D21349AACE}"/>
              </a:ext>
            </a:extLst>
          </p:cNvPr>
          <p:cNvSpPr txBox="1"/>
          <p:nvPr/>
        </p:nvSpPr>
        <p:spPr>
          <a:xfrm>
            <a:off x="2673390" y="6306702"/>
            <a:ext cx="2951277" cy="276999"/>
          </a:xfrm>
          <a:prstGeom prst="rect">
            <a:avLst/>
          </a:prstGeom>
          <a:noFill/>
        </p:spPr>
        <p:txBody>
          <a:bodyPr wrap="square" rtlCol="0">
            <a:spAutoFit/>
          </a:bodyPr>
          <a:lstStyle>
            <a:lvl1pPr>
              <a:defRPr sz="2400" b="1">
                <a:latin typeface="Arial" panose="020B0604020202020204" pitchFamily="34" charset="0"/>
                <a:cs typeface="Arial" panose="020B0604020202020204" pitchFamily="34" charset="0"/>
              </a:defRPr>
            </a:lvl1pPr>
          </a:lstStyle>
          <a:p>
            <a:pPr algn="ctr" defTabSz="412750"/>
            <a:r>
              <a:rPr lang="en-US" sz="1200" kern="0" dirty="0">
                <a:solidFill>
                  <a:sysClr val="windowText" lastClr="000000"/>
                </a:solidFill>
                <a:sym typeface="Helvetica Light"/>
              </a:rPr>
              <a:t>Robotic Cleaning Docking System</a:t>
            </a:r>
          </a:p>
        </p:txBody>
      </p:sp>
      <p:pic>
        <p:nvPicPr>
          <p:cNvPr id="37" name="Picture 36">
            <a:extLst>
              <a:ext uri="{FF2B5EF4-FFF2-40B4-BE49-F238E27FC236}">
                <a16:creationId xmlns:a16="http://schemas.microsoft.com/office/drawing/2014/main" id="{7A0895FB-7EA6-415E-8AE3-E2BFECF58027}"/>
              </a:ext>
            </a:extLst>
          </p:cNvPr>
          <p:cNvPicPr>
            <a:picLocks noChangeAspect="1"/>
          </p:cNvPicPr>
          <p:nvPr/>
        </p:nvPicPr>
        <p:blipFill>
          <a:blip r:embed="rId16"/>
          <a:stretch>
            <a:fillRect/>
          </a:stretch>
        </p:blipFill>
        <p:spPr>
          <a:xfrm>
            <a:off x="3213999" y="1384880"/>
            <a:ext cx="3019482" cy="1355336"/>
          </a:xfrm>
          <a:prstGeom prst="rect">
            <a:avLst/>
          </a:prstGeom>
        </p:spPr>
      </p:pic>
      <p:sp>
        <p:nvSpPr>
          <p:cNvPr id="39" name="TextBox 38">
            <a:extLst>
              <a:ext uri="{FF2B5EF4-FFF2-40B4-BE49-F238E27FC236}">
                <a16:creationId xmlns:a16="http://schemas.microsoft.com/office/drawing/2014/main" id="{4EE78D8F-79C4-4EFF-9829-86E51D03E763}"/>
              </a:ext>
            </a:extLst>
          </p:cNvPr>
          <p:cNvSpPr txBox="1"/>
          <p:nvPr/>
        </p:nvSpPr>
        <p:spPr>
          <a:xfrm>
            <a:off x="3632058" y="904536"/>
            <a:ext cx="2183364" cy="461665"/>
          </a:xfrm>
          <a:prstGeom prst="rect">
            <a:avLst/>
          </a:prstGeom>
          <a:noFill/>
        </p:spPr>
        <p:txBody>
          <a:bodyPr wrap="square" rtlCol="0">
            <a:spAutoFit/>
          </a:bodyPr>
          <a:lstStyle/>
          <a:p>
            <a:pPr algn="ctr" defTabSz="412750"/>
            <a:r>
              <a:rPr lang="en-US" sz="1200" b="1" kern="0" dirty="0">
                <a:solidFill>
                  <a:sysClr val="windowText" lastClr="000000"/>
                </a:solidFill>
                <a:latin typeface="Arial" panose="020B0604020202020204" pitchFamily="34" charset="0"/>
                <a:cs typeface="Arial" panose="020B0604020202020204" pitchFamily="34" charset="0"/>
                <a:sym typeface="Helvetica Light"/>
              </a:rPr>
              <a:t>Advance tracking to reduce shading</a:t>
            </a:r>
          </a:p>
        </p:txBody>
      </p:sp>
    </p:spTree>
    <p:extLst>
      <p:ext uri="{BB962C8B-B14F-4D97-AF65-F5344CB8AC3E}">
        <p14:creationId xmlns:p14="http://schemas.microsoft.com/office/powerpoint/2010/main" val="119071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137607" y="209401"/>
            <a:ext cx="9942370" cy="443711"/>
          </a:xfrm>
          <a:prstGeom prst="rect">
            <a:avLst/>
          </a:prstGeom>
          <a:noFill/>
          <a:ln w="12700" cap="flat">
            <a:noFill/>
            <a:miter lim="400000"/>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lvl1pPr algn="l" rtl="0" latinLnBrk="1" hangingPunct="0">
              <a:defRPr sz="5400" b="1">
                <a:solidFill>
                  <a:srgbClr val="00B050"/>
                </a:solidFill>
                <a:latin typeface="Arial" panose="020B0604020202020204" pitchFamily="34" charset="0"/>
                <a:cs typeface="Arial" panose="020B0604020202020204" pitchFamily="34"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9pPr>
          </a:lstStyle>
          <a:p>
            <a:pPr defTabSz="412750"/>
            <a:r>
              <a:rPr lang="en-US" sz="2550" kern="0" dirty="0">
                <a:sym typeface="Helvetica Light"/>
              </a:rPr>
              <a:t>Technology Developments in Monitoring &amp; Communication</a:t>
            </a:r>
          </a:p>
        </p:txBody>
      </p:sp>
      <p:pic>
        <p:nvPicPr>
          <p:cNvPr id="2" name="Picture 1">
            <a:extLst>
              <a:ext uri="{FF2B5EF4-FFF2-40B4-BE49-F238E27FC236}">
                <a16:creationId xmlns:a16="http://schemas.microsoft.com/office/drawing/2014/main" id="{9CCB87E9-B82A-44D4-99EB-CCB52951B44D}"/>
              </a:ext>
            </a:extLst>
          </p:cNvPr>
          <p:cNvPicPr>
            <a:picLocks noChangeAspect="1"/>
          </p:cNvPicPr>
          <p:nvPr/>
        </p:nvPicPr>
        <p:blipFill>
          <a:blip r:embed="rId2"/>
          <a:stretch>
            <a:fillRect/>
          </a:stretch>
        </p:blipFill>
        <p:spPr>
          <a:xfrm>
            <a:off x="10838973" y="23896"/>
            <a:ext cx="1271983" cy="793415"/>
          </a:xfrm>
          <a:prstGeom prst="rect">
            <a:avLst/>
          </a:prstGeom>
        </p:spPr>
      </p:pic>
      <p:pic>
        <p:nvPicPr>
          <p:cNvPr id="6" name="Picture 5">
            <a:extLst>
              <a:ext uri="{FF2B5EF4-FFF2-40B4-BE49-F238E27FC236}">
                <a16:creationId xmlns:a16="http://schemas.microsoft.com/office/drawing/2014/main" id="{2D3793FE-563E-467D-B52F-342824EF1A31}"/>
              </a:ext>
            </a:extLst>
          </p:cNvPr>
          <p:cNvPicPr>
            <a:picLocks noChangeAspect="1"/>
          </p:cNvPicPr>
          <p:nvPr/>
        </p:nvPicPr>
        <p:blipFill>
          <a:blip r:embed="rId3"/>
          <a:stretch>
            <a:fillRect/>
          </a:stretch>
        </p:blipFill>
        <p:spPr>
          <a:xfrm>
            <a:off x="352734" y="998748"/>
            <a:ext cx="1948367" cy="1895470"/>
          </a:xfrm>
          <a:prstGeom prst="rect">
            <a:avLst/>
          </a:prstGeom>
        </p:spPr>
      </p:pic>
      <p:pic>
        <p:nvPicPr>
          <p:cNvPr id="10" name="Picture 9">
            <a:extLst>
              <a:ext uri="{FF2B5EF4-FFF2-40B4-BE49-F238E27FC236}">
                <a16:creationId xmlns:a16="http://schemas.microsoft.com/office/drawing/2014/main" id="{FC0B4B2D-5250-4F3B-A734-5F128B233B35}"/>
              </a:ext>
            </a:extLst>
          </p:cNvPr>
          <p:cNvPicPr>
            <a:picLocks noChangeAspect="1"/>
          </p:cNvPicPr>
          <p:nvPr/>
        </p:nvPicPr>
        <p:blipFill>
          <a:blip r:embed="rId4"/>
          <a:stretch>
            <a:fillRect/>
          </a:stretch>
        </p:blipFill>
        <p:spPr>
          <a:xfrm>
            <a:off x="6096000" y="1024960"/>
            <a:ext cx="2892490" cy="1837196"/>
          </a:xfrm>
          <a:prstGeom prst="rect">
            <a:avLst/>
          </a:prstGeom>
        </p:spPr>
      </p:pic>
      <p:pic>
        <p:nvPicPr>
          <p:cNvPr id="12" name="Picture 11">
            <a:extLst>
              <a:ext uri="{FF2B5EF4-FFF2-40B4-BE49-F238E27FC236}">
                <a16:creationId xmlns:a16="http://schemas.microsoft.com/office/drawing/2014/main" id="{9BE2A955-23C5-449D-83C9-7341BB52AB8A}"/>
              </a:ext>
            </a:extLst>
          </p:cNvPr>
          <p:cNvPicPr>
            <a:picLocks noChangeAspect="1"/>
          </p:cNvPicPr>
          <p:nvPr/>
        </p:nvPicPr>
        <p:blipFill>
          <a:blip r:embed="rId5"/>
          <a:stretch>
            <a:fillRect/>
          </a:stretch>
        </p:blipFill>
        <p:spPr>
          <a:xfrm>
            <a:off x="9176803" y="1016657"/>
            <a:ext cx="2853290" cy="1816142"/>
          </a:xfrm>
          <a:prstGeom prst="rect">
            <a:avLst/>
          </a:prstGeom>
        </p:spPr>
      </p:pic>
      <p:sp>
        <p:nvSpPr>
          <p:cNvPr id="13" name="TextBox 12">
            <a:extLst>
              <a:ext uri="{FF2B5EF4-FFF2-40B4-BE49-F238E27FC236}">
                <a16:creationId xmlns:a16="http://schemas.microsoft.com/office/drawing/2014/main" id="{70424BD6-46A2-4283-8A7C-3B64328302C2}"/>
              </a:ext>
            </a:extLst>
          </p:cNvPr>
          <p:cNvSpPr txBox="1"/>
          <p:nvPr/>
        </p:nvSpPr>
        <p:spPr>
          <a:xfrm>
            <a:off x="2046893" y="5658379"/>
            <a:ext cx="2105048" cy="338554"/>
          </a:xfrm>
          <a:prstGeom prst="rect">
            <a:avLst/>
          </a:prstGeom>
          <a:noFill/>
        </p:spPr>
        <p:txBody>
          <a:bodyPr wrap="square" rtlCol="0">
            <a:spAutoFit/>
          </a:bodyPr>
          <a:lstStyle/>
          <a:p>
            <a:pPr defTabSz="412750"/>
            <a:r>
              <a:rPr lang="en-US" sz="1600" b="1" kern="0" dirty="0">
                <a:solidFill>
                  <a:sysClr val="windowText" lastClr="000000"/>
                </a:solidFill>
                <a:latin typeface="Book Antiqua"/>
                <a:sym typeface="Helvetica Light"/>
              </a:rPr>
              <a:t>Module Cleaning</a:t>
            </a:r>
          </a:p>
        </p:txBody>
      </p:sp>
      <p:sp>
        <p:nvSpPr>
          <p:cNvPr id="14" name="TextBox 13">
            <a:extLst>
              <a:ext uri="{FF2B5EF4-FFF2-40B4-BE49-F238E27FC236}">
                <a16:creationId xmlns:a16="http://schemas.microsoft.com/office/drawing/2014/main" id="{C2979223-AF8E-4722-911D-C73ACBA9E792}"/>
              </a:ext>
            </a:extLst>
          </p:cNvPr>
          <p:cNvSpPr txBox="1"/>
          <p:nvPr/>
        </p:nvSpPr>
        <p:spPr>
          <a:xfrm>
            <a:off x="2046893" y="4719668"/>
            <a:ext cx="3051110" cy="584775"/>
          </a:xfrm>
          <a:prstGeom prst="rect">
            <a:avLst/>
          </a:prstGeom>
          <a:noFill/>
        </p:spPr>
        <p:txBody>
          <a:bodyPr wrap="square" rtlCol="0">
            <a:spAutoFit/>
          </a:bodyPr>
          <a:lstStyle/>
          <a:p>
            <a:pPr defTabSz="412750"/>
            <a:r>
              <a:rPr lang="en-US" sz="1600" b="1" kern="0" dirty="0">
                <a:solidFill>
                  <a:srgbClr val="000000"/>
                </a:solidFill>
                <a:latin typeface="Book Antiqua"/>
                <a:sym typeface="Helvetica Light"/>
              </a:rPr>
              <a:t>Security &amp; Surveillance</a:t>
            </a:r>
          </a:p>
          <a:p>
            <a:pPr defTabSz="412750"/>
            <a:endParaRPr lang="en-US" sz="1600" b="1" kern="0" dirty="0">
              <a:solidFill>
                <a:sysClr val="windowText" lastClr="000000"/>
              </a:solidFill>
              <a:latin typeface="Book Antiqua"/>
              <a:sym typeface="Helvetica Light"/>
            </a:endParaRPr>
          </a:p>
        </p:txBody>
      </p:sp>
      <p:sp>
        <p:nvSpPr>
          <p:cNvPr id="15" name="TextBox 14">
            <a:extLst>
              <a:ext uri="{FF2B5EF4-FFF2-40B4-BE49-F238E27FC236}">
                <a16:creationId xmlns:a16="http://schemas.microsoft.com/office/drawing/2014/main" id="{58BCE78E-C657-4F23-9F99-6045C5AAD64B}"/>
              </a:ext>
            </a:extLst>
          </p:cNvPr>
          <p:cNvSpPr txBox="1"/>
          <p:nvPr/>
        </p:nvSpPr>
        <p:spPr>
          <a:xfrm>
            <a:off x="2046893" y="5171650"/>
            <a:ext cx="3281218" cy="338554"/>
          </a:xfrm>
          <a:prstGeom prst="rect">
            <a:avLst/>
          </a:prstGeom>
          <a:noFill/>
        </p:spPr>
        <p:txBody>
          <a:bodyPr wrap="square" rtlCol="0">
            <a:spAutoFit/>
          </a:bodyPr>
          <a:lstStyle>
            <a:lvl1pPr>
              <a:defRPr sz="2800" b="1">
                <a:solidFill>
                  <a:schemeClr val="tx1"/>
                </a:solidFill>
              </a:defRPr>
            </a:lvl1pPr>
          </a:lstStyle>
          <a:p>
            <a:pPr defTabSz="412750"/>
            <a:r>
              <a:rPr lang="en-US" sz="1600" kern="0" dirty="0">
                <a:solidFill>
                  <a:srgbClr val="000000"/>
                </a:solidFill>
                <a:latin typeface="Book Antiqua"/>
                <a:sym typeface="Helvetica Light"/>
              </a:rPr>
              <a:t>Asset Management Monitoring</a:t>
            </a:r>
          </a:p>
        </p:txBody>
      </p:sp>
      <p:sp>
        <p:nvSpPr>
          <p:cNvPr id="16" name="TextBox 15">
            <a:extLst>
              <a:ext uri="{FF2B5EF4-FFF2-40B4-BE49-F238E27FC236}">
                <a16:creationId xmlns:a16="http://schemas.microsoft.com/office/drawing/2014/main" id="{9C9E3E95-BF0F-4F33-9B70-2F91281989EB}"/>
              </a:ext>
            </a:extLst>
          </p:cNvPr>
          <p:cNvSpPr txBox="1"/>
          <p:nvPr/>
        </p:nvSpPr>
        <p:spPr>
          <a:xfrm>
            <a:off x="2046893" y="3823830"/>
            <a:ext cx="1948366" cy="338554"/>
          </a:xfrm>
          <a:prstGeom prst="rect">
            <a:avLst/>
          </a:prstGeom>
          <a:noFill/>
        </p:spPr>
        <p:txBody>
          <a:bodyPr wrap="square" rtlCol="0">
            <a:spAutoFit/>
          </a:bodyPr>
          <a:lstStyle>
            <a:lvl1pPr>
              <a:defRPr sz="2400" b="1">
                <a:solidFill>
                  <a:schemeClr val="tx1"/>
                </a:solidFill>
              </a:defRPr>
            </a:lvl1pPr>
          </a:lstStyle>
          <a:p>
            <a:pPr defTabSz="412750"/>
            <a:r>
              <a:rPr lang="en-US" sz="1600" kern="0" dirty="0">
                <a:solidFill>
                  <a:srgbClr val="000000"/>
                </a:solidFill>
                <a:latin typeface="Book Antiqua"/>
                <a:sym typeface="Helvetica Light"/>
              </a:rPr>
              <a:t>Contour Mapping</a:t>
            </a:r>
          </a:p>
        </p:txBody>
      </p:sp>
      <p:sp>
        <p:nvSpPr>
          <p:cNvPr id="17" name="TextBox 16">
            <a:extLst>
              <a:ext uri="{FF2B5EF4-FFF2-40B4-BE49-F238E27FC236}">
                <a16:creationId xmlns:a16="http://schemas.microsoft.com/office/drawing/2014/main" id="{F5AA53D5-6609-4DAD-81F9-A4F2DA0B6686}"/>
              </a:ext>
            </a:extLst>
          </p:cNvPr>
          <p:cNvSpPr txBox="1"/>
          <p:nvPr/>
        </p:nvSpPr>
        <p:spPr>
          <a:xfrm>
            <a:off x="2046893" y="4242025"/>
            <a:ext cx="3010678" cy="338554"/>
          </a:xfrm>
          <a:prstGeom prst="rect">
            <a:avLst/>
          </a:prstGeom>
          <a:noFill/>
        </p:spPr>
        <p:txBody>
          <a:bodyPr wrap="square" rtlCol="0">
            <a:spAutoFit/>
          </a:bodyPr>
          <a:lstStyle>
            <a:lvl1pPr>
              <a:defRPr sz="2400" b="1">
                <a:solidFill>
                  <a:schemeClr val="tx1"/>
                </a:solidFill>
              </a:defRPr>
            </a:lvl1pPr>
          </a:lstStyle>
          <a:p>
            <a:pPr defTabSz="412750"/>
            <a:r>
              <a:rPr lang="en-US" sz="1600" kern="0" dirty="0">
                <a:solidFill>
                  <a:srgbClr val="000000"/>
                </a:solidFill>
                <a:latin typeface="Book Antiqua"/>
                <a:sym typeface="Helvetica Light"/>
              </a:rPr>
              <a:t>Project Progress Monitoring</a:t>
            </a:r>
          </a:p>
        </p:txBody>
      </p:sp>
      <p:sp>
        <p:nvSpPr>
          <p:cNvPr id="18" name="TextBox 17">
            <a:extLst>
              <a:ext uri="{FF2B5EF4-FFF2-40B4-BE49-F238E27FC236}">
                <a16:creationId xmlns:a16="http://schemas.microsoft.com/office/drawing/2014/main" id="{BE7997DC-5F25-468F-9627-180C8613F72E}"/>
              </a:ext>
            </a:extLst>
          </p:cNvPr>
          <p:cNvSpPr txBox="1"/>
          <p:nvPr/>
        </p:nvSpPr>
        <p:spPr>
          <a:xfrm>
            <a:off x="2046893" y="3430655"/>
            <a:ext cx="2892490" cy="338554"/>
          </a:xfrm>
          <a:prstGeom prst="rect">
            <a:avLst/>
          </a:prstGeom>
          <a:noFill/>
        </p:spPr>
        <p:txBody>
          <a:bodyPr wrap="square" rtlCol="0">
            <a:spAutoFit/>
          </a:bodyPr>
          <a:lstStyle>
            <a:lvl1pPr>
              <a:defRPr sz="2400" b="1">
                <a:solidFill>
                  <a:schemeClr val="tx1"/>
                </a:solidFill>
              </a:defRPr>
            </a:lvl1pPr>
          </a:lstStyle>
          <a:p>
            <a:pPr defTabSz="412750"/>
            <a:r>
              <a:rPr lang="en-US" sz="1600" kern="0" dirty="0">
                <a:solidFill>
                  <a:srgbClr val="000000"/>
                </a:solidFill>
                <a:latin typeface="Book Antiqua"/>
                <a:sym typeface="Helvetica Light"/>
              </a:rPr>
              <a:t>Thermal Imaging</a:t>
            </a:r>
          </a:p>
        </p:txBody>
      </p:sp>
      <p:sp>
        <p:nvSpPr>
          <p:cNvPr id="21" name="TextBox 20">
            <a:extLst>
              <a:ext uri="{FF2B5EF4-FFF2-40B4-BE49-F238E27FC236}">
                <a16:creationId xmlns:a16="http://schemas.microsoft.com/office/drawing/2014/main" id="{AF5BF721-B401-44A6-930D-032DE812D45E}"/>
              </a:ext>
            </a:extLst>
          </p:cNvPr>
          <p:cNvSpPr txBox="1"/>
          <p:nvPr/>
        </p:nvSpPr>
        <p:spPr>
          <a:xfrm>
            <a:off x="6795981" y="4719668"/>
            <a:ext cx="3051110" cy="584775"/>
          </a:xfrm>
          <a:prstGeom prst="rect">
            <a:avLst/>
          </a:prstGeom>
          <a:noFill/>
        </p:spPr>
        <p:txBody>
          <a:bodyPr wrap="square" rtlCol="0">
            <a:spAutoFit/>
          </a:bodyPr>
          <a:lstStyle/>
          <a:p>
            <a:pPr defTabSz="412750"/>
            <a:r>
              <a:rPr lang="en-US" sz="1600" b="1" kern="0" dirty="0">
                <a:solidFill>
                  <a:srgbClr val="000000"/>
                </a:solidFill>
                <a:latin typeface="Book Antiqua"/>
                <a:sym typeface="Helvetica Light"/>
              </a:rPr>
              <a:t>Remote Operation Centre</a:t>
            </a:r>
          </a:p>
          <a:p>
            <a:pPr defTabSz="412750"/>
            <a:endParaRPr lang="en-US" sz="1600" b="1" kern="0" dirty="0">
              <a:solidFill>
                <a:sysClr val="windowText" lastClr="000000"/>
              </a:solidFill>
              <a:latin typeface="Book Antiqua"/>
              <a:sym typeface="Helvetica Light"/>
            </a:endParaRPr>
          </a:p>
        </p:txBody>
      </p:sp>
      <p:sp>
        <p:nvSpPr>
          <p:cNvPr id="43" name="TextBox 42">
            <a:extLst>
              <a:ext uri="{FF2B5EF4-FFF2-40B4-BE49-F238E27FC236}">
                <a16:creationId xmlns:a16="http://schemas.microsoft.com/office/drawing/2014/main" id="{D36657BA-3CAA-4DC9-8C53-26FF09599945}"/>
              </a:ext>
            </a:extLst>
          </p:cNvPr>
          <p:cNvSpPr txBox="1"/>
          <p:nvPr/>
        </p:nvSpPr>
        <p:spPr>
          <a:xfrm>
            <a:off x="6795981" y="5630878"/>
            <a:ext cx="3685689" cy="338554"/>
          </a:xfrm>
          <a:prstGeom prst="rect">
            <a:avLst/>
          </a:prstGeom>
          <a:noFill/>
        </p:spPr>
        <p:txBody>
          <a:bodyPr wrap="square" rtlCol="0">
            <a:spAutoFit/>
          </a:bodyPr>
          <a:lstStyle>
            <a:lvl1pPr>
              <a:defRPr sz="2800" b="1">
                <a:solidFill>
                  <a:schemeClr val="tx1"/>
                </a:solidFill>
              </a:defRPr>
            </a:lvl1pPr>
          </a:lstStyle>
          <a:p>
            <a:pPr defTabSz="412750"/>
            <a:r>
              <a:rPr lang="en-US" sz="1600" kern="0" dirty="0">
                <a:solidFill>
                  <a:srgbClr val="000000"/>
                </a:solidFill>
                <a:latin typeface="Book Antiqua"/>
                <a:sym typeface="Helvetica Light"/>
              </a:rPr>
              <a:t>Performance Analysis using ML &amp; AI</a:t>
            </a:r>
          </a:p>
        </p:txBody>
      </p:sp>
      <p:sp>
        <p:nvSpPr>
          <p:cNvPr id="45" name="TextBox 44">
            <a:extLst>
              <a:ext uri="{FF2B5EF4-FFF2-40B4-BE49-F238E27FC236}">
                <a16:creationId xmlns:a16="http://schemas.microsoft.com/office/drawing/2014/main" id="{0457D871-0026-4CD7-ADB3-CDAB1CB0F72C}"/>
              </a:ext>
            </a:extLst>
          </p:cNvPr>
          <p:cNvSpPr txBox="1"/>
          <p:nvPr/>
        </p:nvSpPr>
        <p:spPr>
          <a:xfrm>
            <a:off x="6778826" y="4253788"/>
            <a:ext cx="2808612" cy="338554"/>
          </a:xfrm>
          <a:prstGeom prst="rect">
            <a:avLst/>
          </a:prstGeom>
          <a:noFill/>
        </p:spPr>
        <p:txBody>
          <a:bodyPr wrap="square" rtlCol="0">
            <a:spAutoFit/>
          </a:bodyPr>
          <a:lstStyle>
            <a:lvl1pPr>
              <a:defRPr sz="2400" b="1">
                <a:solidFill>
                  <a:schemeClr val="tx1"/>
                </a:solidFill>
              </a:defRPr>
            </a:lvl1pPr>
          </a:lstStyle>
          <a:p>
            <a:pPr defTabSz="412750"/>
            <a:r>
              <a:rPr lang="en-US" sz="1600" kern="0" dirty="0">
                <a:solidFill>
                  <a:srgbClr val="000000"/>
                </a:solidFill>
                <a:latin typeface="Book Antiqua"/>
                <a:sym typeface="Helvetica Light"/>
              </a:rPr>
              <a:t>Live Plant monitoring</a:t>
            </a:r>
          </a:p>
        </p:txBody>
      </p:sp>
      <p:sp>
        <p:nvSpPr>
          <p:cNvPr id="47" name="TextBox 46">
            <a:extLst>
              <a:ext uri="{FF2B5EF4-FFF2-40B4-BE49-F238E27FC236}">
                <a16:creationId xmlns:a16="http://schemas.microsoft.com/office/drawing/2014/main" id="{E6919ED1-88EA-427F-92BD-AEBB26C938BB}"/>
              </a:ext>
            </a:extLst>
          </p:cNvPr>
          <p:cNvSpPr txBox="1"/>
          <p:nvPr/>
        </p:nvSpPr>
        <p:spPr>
          <a:xfrm>
            <a:off x="6795981" y="3454929"/>
            <a:ext cx="3010678" cy="338554"/>
          </a:xfrm>
          <a:prstGeom prst="rect">
            <a:avLst/>
          </a:prstGeom>
          <a:noFill/>
        </p:spPr>
        <p:txBody>
          <a:bodyPr wrap="square" rtlCol="0">
            <a:spAutoFit/>
          </a:bodyPr>
          <a:lstStyle>
            <a:lvl1pPr>
              <a:defRPr sz="2400" b="1">
                <a:solidFill>
                  <a:schemeClr val="tx1"/>
                </a:solidFill>
              </a:defRPr>
            </a:lvl1pPr>
          </a:lstStyle>
          <a:p>
            <a:pPr defTabSz="412750"/>
            <a:r>
              <a:rPr lang="en-US" sz="1600" kern="0" dirty="0">
                <a:solidFill>
                  <a:srgbClr val="000000"/>
                </a:solidFill>
                <a:latin typeface="Book Antiqua"/>
                <a:sym typeface="Helvetica Light"/>
              </a:rPr>
              <a:t>IoT based SCADA</a:t>
            </a:r>
          </a:p>
        </p:txBody>
      </p:sp>
      <p:sp>
        <p:nvSpPr>
          <p:cNvPr id="49" name="TextBox 48">
            <a:extLst>
              <a:ext uri="{FF2B5EF4-FFF2-40B4-BE49-F238E27FC236}">
                <a16:creationId xmlns:a16="http://schemas.microsoft.com/office/drawing/2014/main" id="{33C8A7C8-7AD4-49EC-9C4B-0F8E66C663C2}"/>
              </a:ext>
            </a:extLst>
          </p:cNvPr>
          <p:cNvSpPr txBox="1"/>
          <p:nvPr/>
        </p:nvSpPr>
        <p:spPr>
          <a:xfrm>
            <a:off x="6795980" y="5152190"/>
            <a:ext cx="4329220" cy="338554"/>
          </a:xfrm>
          <a:prstGeom prst="rect">
            <a:avLst/>
          </a:prstGeom>
          <a:noFill/>
        </p:spPr>
        <p:txBody>
          <a:bodyPr wrap="square" rtlCol="0">
            <a:spAutoFit/>
          </a:bodyPr>
          <a:lstStyle>
            <a:lvl1pPr>
              <a:defRPr sz="2400" b="1">
                <a:solidFill>
                  <a:schemeClr val="tx1"/>
                </a:solidFill>
              </a:defRPr>
            </a:lvl1pPr>
          </a:lstStyle>
          <a:p>
            <a:pPr defTabSz="412750"/>
            <a:r>
              <a:rPr lang="en-US" sz="1600" kern="0" dirty="0">
                <a:solidFill>
                  <a:srgbClr val="000000"/>
                </a:solidFill>
                <a:latin typeface="Book Antiqua"/>
                <a:sym typeface="Helvetica Light"/>
              </a:rPr>
              <a:t>AR &amp; VR Construction &amp; Maintenance</a:t>
            </a:r>
          </a:p>
        </p:txBody>
      </p:sp>
      <p:sp>
        <p:nvSpPr>
          <p:cNvPr id="51" name="TextBox 50">
            <a:extLst>
              <a:ext uri="{FF2B5EF4-FFF2-40B4-BE49-F238E27FC236}">
                <a16:creationId xmlns:a16="http://schemas.microsoft.com/office/drawing/2014/main" id="{C4140CC1-5931-47B5-932E-9E40BCD0540C}"/>
              </a:ext>
            </a:extLst>
          </p:cNvPr>
          <p:cNvSpPr txBox="1"/>
          <p:nvPr/>
        </p:nvSpPr>
        <p:spPr>
          <a:xfrm>
            <a:off x="6775435" y="3853332"/>
            <a:ext cx="3962595" cy="338554"/>
          </a:xfrm>
          <a:prstGeom prst="rect">
            <a:avLst/>
          </a:prstGeom>
          <a:noFill/>
        </p:spPr>
        <p:txBody>
          <a:bodyPr wrap="square" rtlCol="0">
            <a:spAutoFit/>
          </a:bodyPr>
          <a:lstStyle>
            <a:lvl1pPr>
              <a:defRPr sz="2400" b="1">
                <a:solidFill>
                  <a:schemeClr val="tx1"/>
                </a:solidFill>
              </a:defRPr>
            </a:lvl1pPr>
          </a:lstStyle>
          <a:p>
            <a:pPr defTabSz="412750"/>
            <a:r>
              <a:rPr lang="en-US" sz="1600" kern="0" dirty="0">
                <a:solidFill>
                  <a:srgbClr val="000000"/>
                </a:solidFill>
                <a:latin typeface="Book Antiqua"/>
                <a:sym typeface="Helvetica Light"/>
              </a:rPr>
              <a:t>LoRa, ZigBee Wireless Communication</a:t>
            </a:r>
          </a:p>
        </p:txBody>
      </p:sp>
      <p:pic>
        <p:nvPicPr>
          <p:cNvPr id="53" name="Picture 52">
            <a:extLst>
              <a:ext uri="{FF2B5EF4-FFF2-40B4-BE49-F238E27FC236}">
                <a16:creationId xmlns:a16="http://schemas.microsoft.com/office/drawing/2014/main" id="{60EC289D-7A02-4910-9082-CCE99BA9B53E}"/>
              </a:ext>
            </a:extLst>
          </p:cNvPr>
          <p:cNvPicPr>
            <a:picLocks noChangeAspect="1"/>
          </p:cNvPicPr>
          <p:nvPr/>
        </p:nvPicPr>
        <p:blipFill>
          <a:blip r:embed="rId6"/>
          <a:stretch>
            <a:fillRect/>
          </a:stretch>
        </p:blipFill>
        <p:spPr>
          <a:xfrm>
            <a:off x="2647860" y="1016203"/>
            <a:ext cx="2852231" cy="1895470"/>
          </a:xfrm>
          <a:prstGeom prst="rect">
            <a:avLst/>
          </a:prstGeom>
        </p:spPr>
      </p:pic>
      <p:pic>
        <p:nvPicPr>
          <p:cNvPr id="3" name="Picture 2">
            <a:extLst>
              <a:ext uri="{FF2B5EF4-FFF2-40B4-BE49-F238E27FC236}">
                <a16:creationId xmlns:a16="http://schemas.microsoft.com/office/drawing/2014/main" id="{901204C6-FD4F-4312-A534-0FBC5ADC0B46}"/>
              </a:ext>
            </a:extLst>
          </p:cNvPr>
          <p:cNvPicPr>
            <a:picLocks noChangeAspect="1"/>
          </p:cNvPicPr>
          <p:nvPr/>
        </p:nvPicPr>
        <p:blipFill>
          <a:blip r:embed="rId7"/>
          <a:stretch>
            <a:fillRect/>
          </a:stretch>
        </p:blipFill>
        <p:spPr>
          <a:xfrm>
            <a:off x="9757410" y="23896"/>
            <a:ext cx="1068048" cy="806485"/>
          </a:xfrm>
          <a:prstGeom prst="rect">
            <a:avLst/>
          </a:prstGeom>
        </p:spPr>
      </p:pic>
    </p:spTree>
    <p:extLst>
      <p:ext uri="{BB962C8B-B14F-4D97-AF65-F5344CB8AC3E}">
        <p14:creationId xmlns:p14="http://schemas.microsoft.com/office/powerpoint/2010/main" val="810683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BDE254-8F33-496F-9E73-0C4A59F15DCE}"/>
              </a:ext>
            </a:extLst>
          </p:cNvPr>
          <p:cNvPicPr>
            <a:picLocks noChangeAspect="1"/>
          </p:cNvPicPr>
          <p:nvPr/>
        </p:nvPicPr>
        <p:blipFill>
          <a:blip r:embed="rId2"/>
          <a:stretch>
            <a:fillRect/>
          </a:stretch>
        </p:blipFill>
        <p:spPr>
          <a:xfrm>
            <a:off x="9763601" y="160496"/>
            <a:ext cx="523399" cy="389765"/>
          </a:xfrm>
          <a:prstGeom prst="rect">
            <a:avLst/>
          </a:prstGeom>
        </p:spPr>
      </p:pic>
      <p:sp>
        <p:nvSpPr>
          <p:cNvPr id="8" name="TextBox 7">
            <a:extLst>
              <a:ext uri="{FF2B5EF4-FFF2-40B4-BE49-F238E27FC236}">
                <a16:creationId xmlns:a16="http://schemas.microsoft.com/office/drawing/2014/main" id="{9A91C4D0-3992-4FA7-997E-4CD3CA024396}"/>
              </a:ext>
            </a:extLst>
          </p:cNvPr>
          <p:cNvSpPr txBox="1"/>
          <p:nvPr/>
        </p:nvSpPr>
        <p:spPr>
          <a:xfrm>
            <a:off x="3182541" y="2730342"/>
            <a:ext cx="6029801" cy="46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lvl1pPr algn="l" rtl="0" latinLnBrk="1" hangingPunct="0">
              <a:defRPr sz="5400" b="1">
                <a:solidFill>
                  <a:srgbClr val="00B050"/>
                </a:solidFill>
                <a:latin typeface="Arial" panose="020B0604020202020204" pitchFamily="34" charset="0"/>
                <a:cs typeface="Arial" panose="020B0604020202020204" pitchFamily="34"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Clr>
                <a:schemeClr val="bg2"/>
              </a:buClr>
              <a:defRPr sz="1400" i="1">
                <a:solidFill>
                  <a:schemeClr val="tx1"/>
                </a:solidFill>
                <a:latin typeface="Arial" charset="0"/>
                <a:ea typeface="ＭＳ Ｐゴシック" charset="0"/>
              </a:defRPr>
            </a:lvl9pPr>
          </a:lstStyle>
          <a:p>
            <a:pPr defTabSz="412750"/>
            <a:r>
              <a:rPr lang="en-US" sz="2700" kern="0" dirty="0">
                <a:sym typeface="Helvetica Light"/>
              </a:rPr>
              <a:t>Thank You for your Kind Attention</a:t>
            </a:r>
          </a:p>
        </p:txBody>
      </p:sp>
      <p:sp>
        <p:nvSpPr>
          <p:cNvPr id="10" name="TextBox 9">
            <a:extLst>
              <a:ext uri="{FF2B5EF4-FFF2-40B4-BE49-F238E27FC236}">
                <a16:creationId xmlns:a16="http://schemas.microsoft.com/office/drawing/2014/main" id="{A7C4020C-B539-4546-A14F-BB058EED9E5A}"/>
              </a:ext>
            </a:extLst>
          </p:cNvPr>
          <p:cNvSpPr txBox="1"/>
          <p:nvPr/>
        </p:nvSpPr>
        <p:spPr>
          <a:xfrm>
            <a:off x="1351121" y="3662397"/>
            <a:ext cx="9540240" cy="307777"/>
          </a:xfrm>
          <a:prstGeom prst="rect">
            <a:avLst/>
          </a:prstGeom>
          <a:noFill/>
        </p:spPr>
        <p:txBody>
          <a:bodyPr wrap="square" rtlCol="0">
            <a:spAutoFit/>
          </a:bodyPr>
          <a:lstStyle/>
          <a:p>
            <a:pPr algn="ctr" defTabSz="412750"/>
            <a:r>
              <a:rPr lang="en-US" sz="1400" b="1" kern="0" dirty="0">
                <a:solidFill>
                  <a:sysClr val="windowText" lastClr="000000"/>
                </a:solidFill>
                <a:latin typeface="Myriad Pro" pitchFamily="34" charset="0"/>
                <a:sym typeface="Helvetica Light"/>
              </a:rPr>
              <a:t>Contact :  prasanta@astronergy.com</a:t>
            </a:r>
          </a:p>
        </p:txBody>
      </p:sp>
    </p:spTree>
    <p:extLst>
      <p:ext uri="{BB962C8B-B14F-4D97-AF65-F5344CB8AC3E}">
        <p14:creationId xmlns:p14="http://schemas.microsoft.com/office/powerpoint/2010/main" val="3460727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13177" y="4312633"/>
            <a:ext cx="4278823" cy="197985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By: Saravanan Manoharan</a:t>
            </a: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GM – Design &amp; Engineering</a:t>
            </a: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Ayana Renewable Power Private Ltd.</a:t>
            </a: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Date: 06.10.2020</a:t>
            </a:r>
          </a:p>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Image result for solar O&amp;M photos">
            <a:extLst>
              <a:ext uri="{FF2B5EF4-FFF2-40B4-BE49-F238E27FC236}">
                <a16:creationId xmlns:a16="http://schemas.microsoft.com/office/drawing/2014/main" id="{E13CE9F8-62B8-448F-A9C5-A212D3C8B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5249"/>
            <a:ext cx="6457950" cy="4469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34885" y="1712889"/>
            <a:ext cx="6757115" cy="2599744"/>
          </a:xfrm>
          <a:prstGeom prst="rect">
            <a:avLst/>
          </a:prstGeom>
          <a:solidFill>
            <a:srgbClr val="0076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Effective </a:t>
            </a: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Operation &amp; Maintenance – Technology and Data</a:t>
            </a:r>
          </a:p>
        </p:txBody>
      </p:sp>
    </p:spTree>
    <p:extLst>
      <p:ext uri="{BB962C8B-B14F-4D97-AF65-F5344CB8AC3E}">
        <p14:creationId xmlns:p14="http://schemas.microsoft.com/office/powerpoint/2010/main" val="4278980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journey of maintenance excellence">
            <a:extLst>
              <a:ext uri="{FF2B5EF4-FFF2-40B4-BE49-F238E27FC236}">
                <a16:creationId xmlns:a16="http://schemas.microsoft.com/office/drawing/2014/main" id="{7F7481D6-4F45-445C-A297-0FD1ECAB47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53" r="16865" b="6993"/>
          <a:stretch/>
        </p:blipFill>
        <p:spPr bwMode="auto">
          <a:xfrm>
            <a:off x="7881257" y="1153553"/>
            <a:ext cx="4310743" cy="52576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2543" y="1153553"/>
            <a:ext cx="9059592" cy="5486398"/>
          </a:xfrm>
        </p:spPr>
        <p:txBody>
          <a:bodyPr>
            <a:normAutofit/>
          </a:bodyPr>
          <a:lstStyle/>
          <a:p>
            <a:pPr marL="0" indent="0">
              <a:buNone/>
            </a:pPr>
            <a:r>
              <a:rPr lang="en-IN" sz="2200" b="1" dirty="0"/>
              <a:t>Effective O&amp;M is measured by </a:t>
            </a:r>
          </a:p>
          <a:p>
            <a:pPr>
              <a:spcBef>
                <a:spcPts val="0"/>
              </a:spcBef>
            </a:pPr>
            <a:r>
              <a:rPr lang="en-IN" sz="2000" dirty="0"/>
              <a:t>Lowest LCOE is the requirement</a:t>
            </a:r>
          </a:p>
          <a:p>
            <a:pPr>
              <a:spcBef>
                <a:spcPts val="0"/>
              </a:spcBef>
            </a:pPr>
            <a:r>
              <a:rPr lang="en-IN" sz="2000" dirty="0"/>
              <a:t>Extended useful life of assets </a:t>
            </a:r>
          </a:p>
          <a:p>
            <a:pPr>
              <a:spcBef>
                <a:spcPts val="0"/>
              </a:spcBef>
            </a:pPr>
            <a:r>
              <a:rPr lang="en-IN" sz="2000" dirty="0"/>
              <a:t>Reduce the cost of O&amp;M </a:t>
            </a:r>
          </a:p>
          <a:p>
            <a:pPr>
              <a:spcBef>
                <a:spcPts val="0"/>
              </a:spcBef>
            </a:pPr>
            <a:r>
              <a:rPr lang="en-IN" sz="2000" dirty="0"/>
              <a:t>Improve performance </a:t>
            </a:r>
          </a:p>
          <a:p>
            <a:pPr marL="0" indent="0">
              <a:spcBef>
                <a:spcPts val="0"/>
              </a:spcBef>
              <a:buNone/>
            </a:pPr>
            <a:endParaRPr lang="en-IN" sz="2000" dirty="0"/>
          </a:p>
          <a:p>
            <a:pPr marL="0" indent="0">
              <a:buNone/>
            </a:pPr>
            <a:r>
              <a:rPr lang="en-IN" sz="2200" b="1" dirty="0"/>
              <a:t>Productivity(Solar farm)= Fn. (Irradiation, Module Performance, operations</a:t>
            </a:r>
            <a:r>
              <a:rPr lang="en-IN" sz="2600" b="1" dirty="0"/>
              <a:t>) </a:t>
            </a:r>
          </a:p>
          <a:p>
            <a:pPr marL="0" indent="0">
              <a:lnSpc>
                <a:spcPct val="100000"/>
              </a:lnSpc>
              <a:spcBef>
                <a:spcPts val="0"/>
              </a:spcBef>
              <a:buNone/>
            </a:pPr>
            <a:r>
              <a:rPr lang="en-IN" sz="1900" dirty="0"/>
              <a:t>Operations                   : Controllable (Use of Data , Technology , Predictive Maintenance)</a:t>
            </a:r>
          </a:p>
          <a:p>
            <a:pPr marL="0" indent="0">
              <a:lnSpc>
                <a:spcPct val="100000"/>
              </a:lnSpc>
              <a:spcBef>
                <a:spcPts val="0"/>
              </a:spcBef>
              <a:buNone/>
            </a:pPr>
            <a:r>
              <a:rPr lang="en-IN" sz="1900" dirty="0"/>
              <a:t>Module Performance : Long term (Manufacturing, Quality Control, Working conditions)</a:t>
            </a:r>
          </a:p>
          <a:p>
            <a:pPr marL="0" indent="0">
              <a:lnSpc>
                <a:spcPct val="100000"/>
              </a:lnSpc>
              <a:spcBef>
                <a:spcPts val="0"/>
              </a:spcBef>
              <a:buNone/>
            </a:pPr>
            <a:r>
              <a:rPr lang="en-IN" sz="1900" dirty="0"/>
              <a:t>Irradiation                    : Uncontrolled (By Nature Sun availability and intensity is uncertain)</a:t>
            </a:r>
          </a:p>
          <a:p>
            <a:pPr marL="457200" lvl="1" indent="0">
              <a:buNone/>
            </a:pPr>
            <a:endParaRPr lang="en-IN" sz="1800" i="1" dirty="0"/>
          </a:p>
          <a:p>
            <a:pPr marL="0" indent="0">
              <a:buNone/>
            </a:pPr>
            <a:r>
              <a:rPr lang="en-IN" sz="2400" b="1" dirty="0"/>
              <a:t>Need of effective O&amp;M</a:t>
            </a:r>
          </a:p>
          <a:p>
            <a:pPr>
              <a:lnSpc>
                <a:spcPct val="100000"/>
              </a:lnSpc>
              <a:spcBef>
                <a:spcPts val="0"/>
              </a:spcBef>
            </a:pPr>
            <a:r>
              <a:rPr lang="en-IN" sz="1900" dirty="0"/>
              <a:t>Climate Change (Irradiation Variability)</a:t>
            </a:r>
          </a:p>
          <a:p>
            <a:pPr>
              <a:lnSpc>
                <a:spcPct val="100000"/>
              </a:lnSpc>
              <a:spcBef>
                <a:spcPts val="0"/>
              </a:spcBef>
            </a:pPr>
            <a:r>
              <a:rPr lang="en-IN" sz="1900" dirty="0"/>
              <a:t>Reduced margins ( Increased lending rates, stiff tariff regime, Volatility of currency) </a:t>
            </a:r>
          </a:p>
          <a:p>
            <a:pPr>
              <a:lnSpc>
                <a:spcPct val="100000"/>
              </a:lnSpc>
              <a:spcBef>
                <a:spcPts val="0"/>
              </a:spcBef>
            </a:pPr>
            <a:r>
              <a:rPr lang="en-IN" sz="1900" dirty="0"/>
              <a:t>Suitability of technologies to site specific operating conditions</a:t>
            </a:r>
          </a:p>
          <a:p>
            <a:pPr>
              <a:lnSpc>
                <a:spcPct val="100000"/>
              </a:lnSpc>
              <a:spcBef>
                <a:spcPts val="0"/>
              </a:spcBef>
            </a:pPr>
            <a:r>
              <a:rPr lang="en-IN" sz="1900" dirty="0"/>
              <a:t>Grid integration challenges</a:t>
            </a:r>
          </a:p>
          <a:p>
            <a:pPr lvl="1"/>
            <a:endParaRPr lang="en-IN" sz="1800" dirty="0"/>
          </a:p>
          <a:p>
            <a:pPr marL="457200" lvl="1" indent="0">
              <a:buNone/>
            </a:pPr>
            <a:endParaRPr lang="en-IN" sz="1600" dirty="0"/>
          </a:p>
        </p:txBody>
      </p:sp>
      <p:sp>
        <p:nvSpPr>
          <p:cNvPr id="4" name="Rectangle 3"/>
          <p:cNvSpPr/>
          <p:nvPr/>
        </p:nvSpPr>
        <p:spPr>
          <a:xfrm>
            <a:off x="0" y="0"/>
            <a:ext cx="12192000" cy="1041400"/>
          </a:xfrm>
          <a:prstGeom prst="rect">
            <a:avLst/>
          </a:prstGeom>
          <a:solidFill>
            <a:srgbClr val="0076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Effective O&amp;M-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Why we need? ( Technology adoption)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122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117498"/>
            <a:ext cx="9181075" cy="3081226"/>
          </a:xfrm>
        </p:spPr>
        <p:txBody>
          <a:bodyPr>
            <a:normAutofit fontScale="92500" lnSpcReduction="10000"/>
          </a:bodyPr>
          <a:lstStyle/>
          <a:p>
            <a:pPr marL="457200" lvl="1" indent="0">
              <a:buNone/>
            </a:pPr>
            <a:r>
              <a:rPr lang="en-US" sz="2600" b="1" dirty="0"/>
              <a:t>Being in control:</a:t>
            </a:r>
          </a:p>
          <a:p>
            <a:pPr lvl="1"/>
            <a:r>
              <a:rPr lang="en-US" sz="1900" dirty="0"/>
              <a:t>Forecast outages</a:t>
            </a:r>
          </a:p>
          <a:p>
            <a:pPr lvl="1"/>
            <a:r>
              <a:rPr lang="en-US" sz="1900" dirty="0"/>
              <a:t>Minimize the deviations forecast v/s actual  (no Surprises)</a:t>
            </a:r>
          </a:p>
          <a:p>
            <a:pPr lvl="1"/>
            <a:r>
              <a:rPr lang="en-US" sz="1900" dirty="0"/>
              <a:t>Bundling of activities (Scheduled , unscheduled, Inputs of predicts, inputs of trending's)</a:t>
            </a:r>
          </a:p>
          <a:p>
            <a:pPr marL="457200" lvl="1" indent="0">
              <a:buNone/>
            </a:pPr>
            <a:endParaRPr lang="en-US" sz="1800" dirty="0"/>
          </a:p>
          <a:p>
            <a:pPr marL="457200" lvl="1" indent="0">
              <a:buNone/>
            </a:pPr>
            <a:r>
              <a:rPr lang="en-US" sz="2600" b="1" dirty="0"/>
              <a:t>Focus areas:</a:t>
            </a:r>
          </a:p>
          <a:p>
            <a:pPr lvl="1"/>
            <a:r>
              <a:rPr lang="en-US" sz="1900" dirty="0"/>
              <a:t>Moving from time based to data based - Maintenance</a:t>
            </a:r>
          </a:p>
          <a:p>
            <a:pPr lvl="1"/>
            <a:r>
              <a:rPr lang="en-US" sz="1900" dirty="0"/>
              <a:t>Common drivers - O&amp;M service provider, Owner</a:t>
            </a:r>
          </a:p>
          <a:p>
            <a:pPr lvl="1"/>
            <a:r>
              <a:rPr lang="en-US" sz="1900" dirty="0"/>
              <a:t>BOP to adopt technological advancement - Thermography, Online DGA, Farm control</a:t>
            </a:r>
          </a:p>
          <a:p>
            <a:pPr lvl="1"/>
            <a:r>
              <a:rPr lang="en-US" sz="1900" dirty="0"/>
              <a:t>Construction &amp; manufacturing quality to cater serviceability - life cycle</a:t>
            </a:r>
          </a:p>
          <a:p>
            <a:pPr marL="457200" lvl="1" indent="0">
              <a:buNone/>
            </a:pPr>
            <a:endParaRPr lang="en-US" sz="1900" dirty="0"/>
          </a:p>
          <a:p>
            <a:pPr lvl="2"/>
            <a:endParaRPr lang="en-US" sz="1600" dirty="0">
              <a:solidFill>
                <a:schemeClr val="bg1">
                  <a:lumMod val="75000"/>
                </a:schemeClr>
              </a:solidFill>
            </a:endParaRPr>
          </a:p>
          <a:p>
            <a:pPr marL="914400" lvl="2" indent="0">
              <a:buNone/>
            </a:pPr>
            <a:endParaRPr lang="en-US" sz="1600" dirty="0"/>
          </a:p>
        </p:txBody>
      </p:sp>
      <p:sp>
        <p:nvSpPr>
          <p:cNvPr id="4" name="Rectangle 3"/>
          <p:cNvSpPr/>
          <p:nvPr/>
        </p:nvSpPr>
        <p:spPr>
          <a:xfrm>
            <a:off x="0" y="0"/>
            <a:ext cx="12192000" cy="1041400"/>
          </a:xfrm>
          <a:prstGeom prst="rect">
            <a:avLst/>
          </a:prstGeom>
          <a:solidFill>
            <a:srgbClr val="0076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Effective O&amp;M -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Approach</a:t>
            </a:r>
          </a:p>
        </p:txBody>
      </p:sp>
      <p:sp>
        <p:nvSpPr>
          <p:cNvPr id="6" name="TextBox 5"/>
          <p:cNvSpPr txBox="1"/>
          <p:nvPr/>
        </p:nvSpPr>
        <p:spPr>
          <a:xfrm>
            <a:off x="274075" y="1199804"/>
            <a:ext cx="8390086"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Degree of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you cannot forecast it, you have NO control of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degree of variation between the forecast and the actual performance is the degree of control that exists at the time of  the forecast</a:t>
            </a:r>
            <a:r>
              <a:rPr kumimoji="0" lang="en-GB" altLang="en-US" sz="18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GB" altLang="en-US" sz="28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da-DK" altLang="en-US" sz="28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181074" y="1316558"/>
            <a:ext cx="2495550" cy="1972741"/>
          </a:xfrm>
          <a:prstGeom prst="rect">
            <a:avLst/>
          </a:prstGeom>
          <a:ln>
            <a:solidFill>
              <a:schemeClr val="tx1"/>
            </a:solidFill>
          </a:ln>
        </p:spPr>
      </p:pic>
      <p:pic>
        <p:nvPicPr>
          <p:cNvPr id="5" name="Picture 4"/>
          <p:cNvPicPr preferRelativeResize="0">
            <a:picLocks noChangeAspect="1"/>
          </p:cNvPicPr>
          <p:nvPr/>
        </p:nvPicPr>
        <p:blipFill>
          <a:blip r:embed="rId3"/>
          <a:stretch>
            <a:fillRect/>
          </a:stretch>
        </p:blipFill>
        <p:spPr>
          <a:xfrm>
            <a:off x="9181825" y="3712641"/>
            <a:ext cx="2494800" cy="2370060"/>
          </a:xfrm>
          <a:prstGeom prst="rect">
            <a:avLst/>
          </a:prstGeom>
          <a:ln>
            <a:solidFill>
              <a:schemeClr val="tx1"/>
            </a:solidFill>
          </a:ln>
        </p:spPr>
      </p:pic>
    </p:spTree>
    <p:extLst>
      <p:ext uri="{BB962C8B-B14F-4D97-AF65-F5344CB8AC3E}">
        <p14:creationId xmlns:p14="http://schemas.microsoft.com/office/powerpoint/2010/main" val="1035514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6740" y="1579608"/>
            <a:ext cx="11526590"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Adoption of technology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Robotic cleaning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Drone Inspections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Mechanised seasonal tilt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monitoring and control-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IoT- reduced cost of capex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Development of AI to replace hardware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Optimised level of monitoring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Action driven outlier detection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Data driven O&amp;M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Predictive maintenance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Prescriptive diagnostics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Forecasting based maintenance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Equipment life cycle management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Long term service agreements with OEM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Increased useful life – certified life extension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0" y="0"/>
            <a:ext cx="12192000" cy="1041400"/>
          </a:xfrm>
          <a:prstGeom prst="rect">
            <a:avLst/>
          </a:prstGeom>
          <a:solidFill>
            <a:srgbClr val="0076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Effective O&amp;M-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Modern Concept</a:t>
            </a:r>
          </a:p>
        </p:txBody>
      </p:sp>
      <p:sp>
        <p:nvSpPr>
          <p:cNvPr id="2" name="TextBox 1"/>
          <p:cNvSpPr txBox="1"/>
          <p:nvPr/>
        </p:nvSpPr>
        <p:spPr>
          <a:xfrm>
            <a:off x="476520" y="1115677"/>
            <a:ext cx="102258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rPr>
              <a:t>Owners are under increasing pressure to achieve lowest LCOE  </a:t>
            </a:r>
          </a:p>
        </p:txBody>
      </p:sp>
      <p:pic>
        <p:nvPicPr>
          <p:cNvPr id="11" name="Picture 10">
            <a:extLst>
              <a:ext uri="{FF2B5EF4-FFF2-40B4-BE49-F238E27FC236}">
                <a16:creationId xmlns:a16="http://schemas.microsoft.com/office/drawing/2014/main" id="{BDDAC2D6-1436-4878-8DB8-01945330F7F1}"/>
              </a:ext>
            </a:extLst>
          </p:cNvPr>
          <p:cNvPicPr/>
          <p:nvPr/>
        </p:nvPicPr>
        <p:blipFill>
          <a:blip r:embed="rId2"/>
          <a:stretch>
            <a:fillRect/>
          </a:stretch>
        </p:blipFill>
        <p:spPr>
          <a:xfrm>
            <a:off x="9349945" y="1501360"/>
            <a:ext cx="2683385" cy="2159635"/>
          </a:xfrm>
          <a:prstGeom prst="rect">
            <a:avLst/>
          </a:prstGeom>
          <a:ln>
            <a:solidFill>
              <a:schemeClr val="tx1"/>
            </a:solidFill>
          </a:ln>
        </p:spPr>
      </p:pic>
      <p:pic>
        <p:nvPicPr>
          <p:cNvPr id="12" name="Picture 11">
            <a:extLst>
              <a:ext uri="{FF2B5EF4-FFF2-40B4-BE49-F238E27FC236}">
                <a16:creationId xmlns:a16="http://schemas.microsoft.com/office/drawing/2014/main" id="{F2C7E92F-811C-4DC4-AADA-3B8071590028}"/>
              </a:ext>
            </a:extLst>
          </p:cNvPr>
          <p:cNvPicPr/>
          <p:nvPr/>
        </p:nvPicPr>
        <p:blipFill>
          <a:blip r:embed="rId3"/>
          <a:stretch>
            <a:fillRect/>
          </a:stretch>
        </p:blipFill>
        <p:spPr>
          <a:xfrm>
            <a:off x="9360651" y="3811288"/>
            <a:ext cx="2683385" cy="2181225"/>
          </a:xfrm>
          <a:prstGeom prst="rect">
            <a:avLst/>
          </a:prstGeom>
          <a:ln>
            <a:solidFill>
              <a:schemeClr val="tx1"/>
            </a:solidFill>
          </a:ln>
        </p:spPr>
      </p:pic>
      <p:pic>
        <p:nvPicPr>
          <p:cNvPr id="13" name="Picture 12">
            <a:extLst>
              <a:ext uri="{FF2B5EF4-FFF2-40B4-BE49-F238E27FC236}">
                <a16:creationId xmlns:a16="http://schemas.microsoft.com/office/drawing/2014/main" id="{B8D58795-E411-42A8-B591-8511BF7F2C4F}"/>
              </a:ext>
            </a:extLst>
          </p:cNvPr>
          <p:cNvPicPr>
            <a:picLocks noChangeAspect="1"/>
          </p:cNvPicPr>
          <p:nvPr/>
        </p:nvPicPr>
        <p:blipFill>
          <a:blip r:embed="rId4"/>
          <a:stretch>
            <a:fillRect/>
          </a:stretch>
        </p:blipFill>
        <p:spPr>
          <a:xfrm>
            <a:off x="6465732" y="3811288"/>
            <a:ext cx="2683385" cy="2159635"/>
          </a:xfrm>
          <a:prstGeom prst="rect">
            <a:avLst/>
          </a:prstGeom>
          <a:ln>
            <a:solidFill>
              <a:schemeClr val="accent1"/>
            </a:solidFill>
          </a:ln>
        </p:spPr>
      </p:pic>
    </p:spTree>
    <p:extLst>
      <p:ext uri="{BB962C8B-B14F-4D97-AF65-F5344CB8AC3E}">
        <p14:creationId xmlns:p14="http://schemas.microsoft.com/office/powerpoint/2010/main" val="27181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165190"/>
            <a:ext cx="7437413"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Agenda</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EF2F8FB4-5338-432D-8C9C-0E434538F060}"/>
              </a:ext>
            </a:extLst>
          </p:cNvPr>
          <p:cNvSpPr/>
          <p:nvPr/>
        </p:nvSpPr>
        <p:spPr>
          <a:xfrm>
            <a:off x="690733" y="998310"/>
            <a:ext cx="10800000" cy="3200876"/>
          </a:xfrm>
          <a:prstGeom prst="rect">
            <a:avLst/>
          </a:prstGeom>
        </p:spPr>
        <p:txBody>
          <a:bodyPr wrap="square" lIns="0" tIns="0" rIns="0" bIns="0">
            <a:spAutoFit/>
          </a:bodyPr>
          <a:lstStyle/>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 Size &amp; Growth</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Tariff Trend</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Challenges</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Opportunities</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E7E6E6">
                  <a:lumMod val="50000"/>
                </a:srgbClr>
              </a:solidFill>
              <a:effectLst/>
              <a:uLnTx/>
              <a:uFillTx/>
              <a:latin typeface="Abadi" panose="020B060402010402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4069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41400"/>
          </a:xfrm>
          <a:prstGeom prst="rect">
            <a:avLst/>
          </a:prstGeom>
          <a:solidFill>
            <a:srgbClr val="0076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Effective O&amp;M-</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Identify controllable opportunities</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BBCF1769-3974-4112-88D2-0451970718CC}"/>
              </a:ext>
            </a:extLst>
          </p:cNvPr>
          <p:cNvGraphicFramePr>
            <a:graphicFrameLocks/>
          </p:cNvGraphicFramePr>
          <p:nvPr>
            <p:extLst>
              <p:ext uri="{D42A27DB-BD31-4B8C-83A1-F6EECF244321}">
                <p14:modId xmlns:p14="http://schemas.microsoft.com/office/powerpoint/2010/main" val="2973283183"/>
              </p:ext>
            </p:extLst>
          </p:nvPr>
        </p:nvGraphicFramePr>
        <p:xfrm>
          <a:off x="6988159" y="1148604"/>
          <a:ext cx="4793025" cy="232474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80628CBB-C51D-474A-A845-AE46D9027789}"/>
              </a:ext>
            </a:extLst>
          </p:cNvPr>
          <p:cNvSpPr txBox="1"/>
          <p:nvPr/>
        </p:nvSpPr>
        <p:spPr>
          <a:xfrm>
            <a:off x="239548" y="1245704"/>
            <a:ext cx="7113752"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Binning of losses - Lost production opportunity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Bifurcation of controllable and uncontrollable losses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pareto analysis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Control big contributors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Repeat above steps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Feedback to Engineering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Feedback to improve design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Adoption of new technologies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Capex provision during O&amp;M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Test platform for decision making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Repowering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high capacity modules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Replacement of outdated products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Forecasting and Scheduling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of technology to improve accuracy - Cloud monitoring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Use of Storage – Battery , Gravity based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Round  the clock supply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Improved reliability to meet scheduled power </a:t>
            </a:r>
          </a:p>
        </p:txBody>
      </p:sp>
      <p:pic>
        <p:nvPicPr>
          <p:cNvPr id="12" name="Picture 11">
            <a:extLst>
              <a:ext uri="{FF2B5EF4-FFF2-40B4-BE49-F238E27FC236}">
                <a16:creationId xmlns:a16="http://schemas.microsoft.com/office/drawing/2014/main" id="{A03299E7-5A26-4EE6-A4ED-CCA5F5FDAC19}"/>
              </a:ext>
            </a:extLst>
          </p:cNvPr>
          <p:cNvPicPr>
            <a:picLocks noChangeAspect="1"/>
          </p:cNvPicPr>
          <p:nvPr/>
        </p:nvPicPr>
        <p:blipFill>
          <a:blip r:embed="rId3"/>
          <a:stretch>
            <a:fillRect/>
          </a:stretch>
        </p:blipFill>
        <p:spPr>
          <a:xfrm>
            <a:off x="6988159" y="3677656"/>
            <a:ext cx="4793025" cy="2990429"/>
          </a:xfrm>
          <a:prstGeom prst="rect">
            <a:avLst/>
          </a:prstGeom>
          <a:ln>
            <a:solidFill>
              <a:schemeClr val="tx1"/>
            </a:solidFill>
          </a:ln>
        </p:spPr>
      </p:pic>
      <p:sp>
        <p:nvSpPr>
          <p:cNvPr id="3" name="TextBox 2">
            <a:extLst>
              <a:ext uri="{FF2B5EF4-FFF2-40B4-BE49-F238E27FC236}">
                <a16:creationId xmlns:a16="http://schemas.microsoft.com/office/drawing/2014/main" id="{CE4FAAAB-15BF-4EE0-900A-095B37F2DD4A}"/>
              </a:ext>
            </a:extLst>
          </p:cNvPr>
          <p:cNvSpPr txBox="1"/>
          <p:nvPr/>
        </p:nvSpPr>
        <p:spPr>
          <a:xfrm>
            <a:off x="7353300" y="3784860"/>
            <a:ext cx="89863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03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4FAAAB-15BF-4EE0-900A-095B37F2DD4A}"/>
              </a:ext>
            </a:extLst>
          </p:cNvPr>
          <p:cNvSpPr txBox="1"/>
          <p:nvPr/>
        </p:nvSpPr>
        <p:spPr>
          <a:xfrm>
            <a:off x="7353300" y="3784860"/>
            <a:ext cx="89863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Image result for thanks slide">
            <a:extLst>
              <a:ext uri="{FF2B5EF4-FFF2-40B4-BE49-F238E27FC236}">
                <a16:creationId xmlns:a16="http://schemas.microsoft.com/office/drawing/2014/main" id="{522AABDF-63EA-488E-82AE-04DDE5026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85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38ED-1AFE-2842-AB28-44F5B8AF9AA0}"/>
              </a:ext>
            </a:extLst>
          </p:cNvPr>
          <p:cNvSpPr>
            <a:spLocks noGrp="1"/>
          </p:cNvSpPr>
          <p:nvPr>
            <p:ph type="ctrTitle"/>
          </p:nvPr>
        </p:nvSpPr>
        <p:spPr/>
        <p:txBody>
          <a:bodyPr/>
          <a:lstStyle/>
          <a:p>
            <a:r>
              <a:rPr lang="en-US" dirty="0" smtClean="0"/>
              <a:t>IEEE 1547 – The DER Interconnection Standard</a:t>
            </a:r>
            <a:endParaRPr lang="en-US" dirty="0"/>
          </a:p>
        </p:txBody>
      </p:sp>
      <p:sp>
        <p:nvSpPr>
          <p:cNvPr id="3" name="Subtitle 2">
            <a:extLst>
              <a:ext uri="{FF2B5EF4-FFF2-40B4-BE49-F238E27FC236}">
                <a16:creationId xmlns:a16="http://schemas.microsoft.com/office/drawing/2014/main" id="{5FC6E40C-DA77-974C-B4CB-205FD6F2BDB2}"/>
              </a:ext>
            </a:extLst>
          </p:cNvPr>
          <p:cNvSpPr>
            <a:spLocks noGrp="1"/>
          </p:cNvSpPr>
          <p:nvPr>
            <p:ph type="subTitle" idx="1"/>
          </p:nvPr>
        </p:nvSpPr>
        <p:spPr/>
        <p:txBody>
          <a:bodyPr/>
          <a:lstStyle/>
          <a:p>
            <a:r>
              <a:rPr lang="en-US" dirty="0" smtClean="0"/>
              <a:t>Jason </a:t>
            </a:r>
            <a:r>
              <a:rPr lang="en-US" dirty="0" err="1" smtClean="0"/>
              <a:t>ALlnutt</a:t>
            </a:r>
            <a:endParaRPr lang="en-US" dirty="0"/>
          </a:p>
          <a:p>
            <a:endParaRPr lang="en-US" dirty="0"/>
          </a:p>
        </p:txBody>
      </p:sp>
      <p:sp>
        <p:nvSpPr>
          <p:cNvPr id="4" name="Text Placeholder 3">
            <a:extLst>
              <a:ext uri="{FF2B5EF4-FFF2-40B4-BE49-F238E27FC236}">
                <a16:creationId xmlns:a16="http://schemas.microsoft.com/office/drawing/2014/main" id="{39E3EFEF-F7BA-B544-B7B5-F71337E24216}"/>
              </a:ext>
            </a:extLst>
          </p:cNvPr>
          <p:cNvSpPr>
            <a:spLocks noGrp="1"/>
          </p:cNvSpPr>
          <p:nvPr>
            <p:ph type="body" sz="quarter" idx="11"/>
          </p:nvPr>
        </p:nvSpPr>
        <p:spPr/>
        <p:txBody>
          <a:bodyPr/>
          <a:lstStyle/>
          <a:p>
            <a:r>
              <a:rPr lang="en-US" dirty="0" smtClean="0"/>
              <a:t>U.S.-India SCCP, Virtual Workshop on Clean Energy: Advancing Growth of Photovoltaic Development in India</a:t>
            </a:r>
          </a:p>
          <a:p>
            <a:r>
              <a:rPr lang="en-US" dirty="0" smtClean="0"/>
              <a:t>6 October 2020</a:t>
            </a:r>
            <a:endParaRPr lang="en-US" dirty="0"/>
          </a:p>
          <a:p>
            <a:endParaRPr lang="en-US" dirty="0"/>
          </a:p>
          <a:p>
            <a:endParaRPr lang="en-US" dirty="0"/>
          </a:p>
        </p:txBody>
      </p:sp>
    </p:spTree>
    <p:extLst>
      <p:ext uri="{BB962C8B-B14F-4D97-AF65-F5344CB8AC3E}">
        <p14:creationId xmlns:p14="http://schemas.microsoft.com/office/powerpoint/2010/main" val="423563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Institute of Electrical and Electronics Engineers</a:t>
            </a:r>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latin typeface="Montserrat" charset="0"/>
                <a:ea typeface="MS PGothic" panose="020B0600070205080204" pitchFamily="34" charset="-128"/>
              </a:rPr>
              <a:pPr defTabSz="1219139" fontAlgn="base">
                <a:spcBef>
                  <a:spcPct val="0"/>
                </a:spcBef>
                <a:spcAft>
                  <a:spcPct val="0"/>
                </a:spcAft>
              </a:pPr>
              <a:t>43</a:t>
            </a:fld>
            <a:endParaRPr lang="en-US" altLang="en-US">
              <a:solidFill>
                <a:prstClr val="black"/>
              </a:solidFill>
              <a:latin typeface="Montserrat" charset="0"/>
              <a:ea typeface="MS PGothic" panose="020B0600070205080204" pitchFamily="34" charset="-128"/>
            </a:endParaRPr>
          </a:p>
        </p:txBody>
      </p:sp>
      <p:graphicFrame>
        <p:nvGraphicFramePr>
          <p:cNvPr id="5" name="Diagram 4"/>
          <p:cNvGraphicFramePr/>
          <p:nvPr>
            <p:extLst/>
          </p:nvPr>
        </p:nvGraphicFramePr>
        <p:xfrm>
          <a:off x="6445900" y="1375193"/>
          <a:ext cx="6066312" cy="4981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5917" y="3606779"/>
            <a:ext cx="1634804" cy="1634804"/>
          </a:xfrm>
          <a:prstGeom prst="rect">
            <a:avLst/>
          </a:prstGeom>
        </p:spPr>
      </p:pic>
      <p:sp>
        <p:nvSpPr>
          <p:cNvPr id="8" name="TextBox 7"/>
          <p:cNvSpPr txBox="1"/>
          <p:nvPr/>
        </p:nvSpPr>
        <p:spPr>
          <a:xfrm>
            <a:off x="577335" y="1027067"/>
            <a:ext cx="3707704" cy="1241494"/>
          </a:xfrm>
          <a:prstGeom prst="rect">
            <a:avLst/>
          </a:prstGeom>
          <a:noFill/>
        </p:spPr>
        <p:txBody>
          <a:bodyPr wrap="square" rtlCol="0">
            <a:spAutoFit/>
          </a:bodyPr>
          <a:lstStyle/>
          <a:p>
            <a:pPr algn="ctr" defTabSz="1219139" fontAlgn="base">
              <a:spcBef>
                <a:spcPct val="0"/>
              </a:spcBef>
              <a:spcAft>
                <a:spcPct val="0"/>
              </a:spcAft>
            </a:pPr>
            <a:r>
              <a:rPr lang="en-US" sz="2489" b="1" dirty="0">
                <a:solidFill>
                  <a:prstClr val="black"/>
                </a:solidFill>
                <a:latin typeface="Calibri" panose="020F0502020204030204"/>
                <a:ea typeface="MS PGothic" panose="020B0600070205080204" pitchFamily="34" charset="-128"/>
              </a:rPr>
              <a:t>MAC Address Registration Authority</a:t>
            </a:r>
          </a:p>
          <a:p>
            <a:pPr algn="ctr" defTabSz="1219139" fontAlgn="base">
              <a:spcBef>
                <a:spcPct val="0"/>
              </a:spcBef>
              <a:spcAft>
                <a:spcPct val="0"/>
              </a:spcAft>
            </a:pPr>
            <a:r>
              <a:rPr lang="en-US" sz="2489" b="1" dirty="0">
                <a:solidFill>
                  <a:srgbClr val="00B5E2">
                    <a:lumMod val="75000"/>
                  </a:srgbClr>
                </a:solidFill>
                <a:latin typeface="Calibri" panose="020F0502020204030204"/>
                <a:ea typeface="MS PGothic" panose="020B0600070205080204" pitchFamily="34" charset="-128"/>
              </a:rPr>
              <a:t>80:7B:85:FE:10:95</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0814" y="1774315"/>
            <a:ext cx="1340813" cy="1050304"/>
          </a:xfrm>
          <a:prstGeom prst="rect">
            <a:avLst/>
          </a:prstGeom>
        </p:spPr>
      </p:pic>
      <p:pic>
        <p:nvPicPr>
          <p:cNvPr id="11" name="Picture 2" descr="C:\Users\ravisubr\Downloads\circle_graphic_2014_updat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481" b="10414"/>
          <a:stretch/>
        </p:blipFill>
        <p:spPr bwMode="auto">
          <a:xfrm>
            <a:off x="900891" y="2299467"/>
            <a:ext cx="3868963" cy="377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71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Ieee</a:t>
            </a:r>
            <a:r>
              <a:rPr lang="en-US" dirty="0" smtClean="0"/>
              <a:t> 1547 – 2003 </a:t>
            </a:r>
            <a:endParaRPr lang="en-US" dirty="0"/>
          </a:p>
        </p:txBody>
      </p:sp>
      <p:sp>
        <p:nvSpPr>
          <p:cNvPr id="3" name="Content Placeholder 2"/>
          <p:cNvSpPr>
            <a:spLocks noGrp="1"/>
          </p:cNvSpPr>
          <p:nvPr>
            <p:ph idx="1"/>
          </p:nvPr>
        </p:nvSpPr>
        <p:spPr>
          <a:xfrm>
            <a:off x="609600" y="1342607"/>
            <a:ext cx="10972800" cy="4349749"/>
          </a:xfrm>
        </p:spPr>
        <p:txBody>
          <a:bodyPr/>
          <a:lstStyle/>
          <a:p>
            <a:r>
              <a:rPr lang="en-US" sz="2133" dirty="0"/>
              <a:t>Published – 28 July 2003 </a:t>
            </a:r>
          </a:p>
          <a:p>
            <a:r>
              <a:rPr lang="en-US" sz="2133" dirty="0"/>
              <a:t>Scope – </a:t>
            </a:r>
            <a:r>
              <a:rPr lang="en-US" sz="2133" b="0" dirty="0"/>
              <a:t>This </a:t>
            </a:r>
            <a:r>
              <a:rPr lang="en-US" sz="2133" b="0" dirty="0"/>
              <a:t>standard establishes criteria and requirements for interconnection of distributed resources (DR) with electric power systems</a:t>
            </a:r>
            <a:r>
              <a:rPr lang="en-US" sz="2133" b="0" dirty="0"/>
              <a:t>.</a:t>
            </a:r>
          </a:p>
          <a:p>
            <a:endParaRPr lang="en-US" sz="2133" b="0" dirty="0"/>
          </a:p>
          <a:p>
            <a:pPr marL="228594" indent="-228594">
              <a:buFont typeface="Arial" panose="020B0604020202020204" pitchFamily="34" charset="0"/>
              <a:buChar char="•"/>
            </a:pPr>
            <a:r>
              <a:rPr lang="en-US" sz="2133" b="0" dirty="0"/>
              <a:t>The original expectation was DER penetration would remain low as compared to today’s numbers. </a:t>
            </a:r>
            <a:endParaRPr lang="en-US" sz="2133" b="0" dirty="0"/>
          </a:p>
          <a:p>
            <a:pPr marL="228594" indent="-228594">
              <a:buFont typeface="Arial" panose="020B0604020202020204" pitchFamily="34" charset="0"/>
              <a:buChar char="•"/>
            </a:pPr>
            <a:r>
              <a:rPr lang="en-US" sz="2133" b="0" dirty="0"/>
              <a:t>Commitment to the standard being universally adoptable and technology neutral</a:t>
            </a:r>
          </a:p>
          <a:p>
            <a:pPr marL="228594" indent="-228594">
              <a:buFont typeface="Arial" panose="020B0604020202020204" pitchFamily="34" charset="0"/>
              <a:buChar char="•"/>
            </a:pPr>
            <a:r>
              <a:rPr lang="en-US" sz="2133" b="0" dirty="0"/>
              <a:t>No communication specifications</a:t>
            </a:r>
          </a:p>
          <a:p>
            <a:pPr marL="228594" indent="-228594">
              <a:buFont typeface="Arial" panose="020B0604020202020204" pitchFamily="34" charset="0"/>
              <a:buChar char="•"/>
            </a:pPr>
            <a:r>
              <a:rPr lang="en-US" sz="2133" b="0" dirty="0"/>
              <a:t>10 MVA limits on DER size</a:t>
            </a:r>
          </a:p>
          <a:p>
            <a:pPr marL="228594" indent="-228594">
              <a:buFont typeface="Arial" panose="020B0604020202020204" pitchFamily="34" charset="0"/>
              <a:buChar char="•"/>
            </a:pPr>
            <a:r>
              <a:rPr lang="en-US" sz="2133" b="0" dirty="0"/>
              <a:t>27 Pages (only 16 of which are actual technical content)</a:t>
            </a:r>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44</a:t>
            </a:fld>
            <a:endParaRPr lang="en-US" altLang="en-US"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1118568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Policy Act – 2005 </a:t>
            </a:r>
          </a:p>
        </p:txBody>
      </p:sp>
      <p:sp>
        <p:nvSpPr>
          <p:cNvPr id="3" name="Content Placeholder 2"/>
          <p:cNvSpPr>
            <a:spLocks noGrp="1"/>
          </p:cNvSpPr>
          <p:nvPr>
            <p:ph idx="1"/>
          </p:nvPr>
        </p:nvSpPr>
        <p:spPr>
          <a:xfrm>
            <a:off x="609600" y="1372729"/>
            <a:ext cx="10972800" cy="4803704"/>
          </a:xfrm>
        </p:spPr>
        <p:txBody>
          <a:bodyPr/>
          <a:lstStyle/>
          <a:p>
            <a:r>
              <a:rPr lang="en-US" sz="1867" dirty="0">
                <a:latin typeface="Times New Roman" panose="02020603050405020304" pitchFamily="18" charset="0"/>
                <a:cs typeface="Times New Roman" panose="02020603050405020304" pitchFamily="18" charset="0"/>
              </a:rPr>
              <a:t>Public Law 109-58-Aug. 8, 2005</a:t>
            </a:r>
          </a:p>
          <a:p>
            <a:r>
              <a:rPr lang="en-US" sz="1867" dirty="0">
                <a:latin typeface="Times New Roman" panose="02020603050405020304" pitchFamily="18" charset="0"/>
                <a:cs typeface="Times New Roman" panose="02020603050405020304" pitchFamily="18" charset="0"/>
              </a:rPr>
              <a:t>Sec. 1254. Interconnection</a:t>
            </a:r>
          </a:p>
          <a:p>
            <a:pPr marL="385753" indent="-385753" algn="just">
              <a:buAutoNum type="alphaLcParenBoth"/>
            </a:pPr>
            <a:r>
              <a:rPr lang="en-US" sz="1867" dirty="0">
                <a:latin typeface="Times New Roman" panose="02020603050405020304" pitchFamily="18" charset="0"/>
                <a:cs typeface="Times New Roman" panose="02020603050405020304" pitchFamily="18" charset="0"/>
              </a:rPr>
              <a:t>Adoption of Standards. – Section 111(d) of the Public Utility Regulatory Policies Act of 1978 (16 U.S.C. 2621(d)) is amended by adding at the end the following”</a:t>
            </a:r>
          </a:p>
          <a:p>
            <a:pPr marL="342891" lvl="1" indent="0" algn="just"/>
            <a:r>
              <a:rPr lang="en-US" sz="1867" dirty="0">
                <a:latin typeface="Times New Roman" panose="02020603050405020304" pitchFamily="18" charset="0"/>
                <a:cs typeface="Times New Roman" panose="02020603050405020304" pitchFamily="18" charset="0"/>
              </a:rPr>
              <a:t>	“(15) Interconnection. – </a:t>
            </a:r>
            <a:r>
              <a:rPr lang="en-US" sz="1867" dirty="0">
                <a:solidFill>
                  <a:srgbClr val="FF0000"/>
                </a:solidFill>
                <a:latin typeface="Times New Roman" panose="02020603050405020304" pitchFamily="18" charset="0"/>
                <a:cs typeface="Times New Roman" panose="02020603050405020304" pitchFamily="18" charset="0"/>
              </a:rPr>
              <a:t>Each electric utility shall make available, upon request, interconnection service to any electric consumer that the electric utility serves.</a:t>
            </a:r>
            <a:r>
              <a:rPr lang="en-US" sz="1867" dirty="0">
                <a:latin typeface="Times New Roman" panose="02020603050405020304" pitchFamily="18" charset="0"/>
                <a:cs typeface="Times New Roman" panose="02020603050405020304" pitchFamily="18" charset="0"/>
              </a:rPr>
              <a:t> For purposes of this paragraph, the term ‘interconnection service’ means service to an electric consumer under which an on-site generating facility on the consumer’s premises shall be connected to the local distribution facilities. </a:t>
            </a:r>
            <a:r>
              <a:rPr lang="en-US" sz="1867" dirty="0">
                <a:solidFill>
                  <a:srgbClr val="FF0000"/>
                </a:solidFill>
                <a:latin typeface="Times New Roman" panose="02020603050405020304" pitchFamily="18" charset="0"/>
                <a:cs typeface="Times New Roman" panose="02020603050405020304" pitchFamily="18" charset="0"/>
              </a:rPr>
              <a:t>Interconnection services shall be offered based upon the standards developed by the Institute of Electrical and Electronics Engineers: IEEE Standard 1547 for Interconnection Distributed Resources with Electric Power Systems, as they may be amended from time to time.</a:t>
            </a:r>
            <a:r>
              <a:rPr lang="en-US" sz="1867" dirty="0">
                <a:latin typeface="Times New Roman" panose="02020603050405020304" pitchFamily="18" charset="0"/>
                <a:cs typeface="Times New Roman" panose="02020603050405020304" pitchFamily="18" charset="0"/>
              </a:rPr>
              <a:t> In addition, agreements and procedures shall be established whereby the services are offered shall promote current best practices of interconnection for distributed generation, including but not limited to practices stipulated in model codes adopted by associations of state regulator agencies. All such agreements and procedures shall be just and reasonable, and not unduly discriminatory or preferential.”. </a:t>
            </a:r>
          </a:p>
          <a:p>
            <a:endParaRPr lang="en-US" dirty="0"/>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45</a:t>
            </a:fld>
            <a:endParaRPr lang="en-US" altLang="en-US"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2161570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the Grid</a:t>
            </a:r>
            <a:endParaRPr lang="en-US" dirty="0"/>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46</a:t>
            </a:fld>
            <a:endParaRPr lang="en-US" altLang="en-US" dirty="0">
              <a:solidFill>
                <a:prstClr val="black"/>
              </a:solidFill>
              <a:ea typeface="MS PGothic" panose="020B0600070205080204" pitchFamily="34" charset="-128"/>
            </a:endParaRPr>
          </a:p>
        </p:txBody>
      </p:sp>
      <p:sp>
        <p:nvSpPr>
          <p:cNvPr id="5" name="Rounded Rectangle 4"/>
          <p:cNvSpPr/>
          <p:nvPr/>
        </p:nvSpPr>
        <p:spPr>
          <a:xfrm>
            <a:off x="2870908" y="1018505"/>
            <a:ext cx="2686051" cy="2171700"/>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pic>
        <p:nvPicPr>
          <p:cNvPr id="6" name="Picture 5" descr="Screen Shot 2015-04-19 at 10.04.32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54513" y="1702517"/>
            <a:ext cx="1429185" cy="1771651"/>
          </a:xfrm>
          <a:prstGeom prst="rect">
            <a:avLst/>
          </a:prstGeom>
        </p:spPr>
      </p:pic>
      <p:sp>
        <p:nvSpPr>
          <p:cNvPr id="7" name="TextBox 6"/>
          <p:cNvSpPr txBox="1"/>
          <p:nvPr/>
        </p:nvSpPr>
        <p:spPr>
          <a:xfrm>
            <a:off x="916801" y="3592344"/>
            <a:ext cx="4956284" cy="2544799"/>
          </a:xfrm>
          <a:prstGeom prst="rect">
            <a:avLst/>
          </a:prstGeom>
          <a:noFill/>
        </p:spPr>
        <p:txBody>
          <a:bodyPr wrap="square" rtlCol="0">
            <a:spAutoFit/>
          </a:bodyPr>
          <a:lstStyle/>
          <a:p>
            <a:pPr defTabSz="1219139" fontAlgn="base">
              <a:spcBef>
                <a:spcPct val="0"/>
              </a:spcBef>
              <a:spcAft>
                <a:spcPts val="151"/>
              </a:spcAft>
            </a:pPr>
            <a:r>
              <a:rPr lang="en-US" sz="1867" b="1" dirty="0">
                <a:solidFill>
                  <a:srgbClr val="005582"/>
                </a:solidFill>
                <a:latin typeface="Calibri" panose="020F0502020204030204"/>
                <a:ea typeface="Calisto MT" pitchFamily="-108" charset="0"/>
                <a:cs typeface="Arial"/>
              </a:rPr>
              <a:t>New Challenges</a:t>
            </a:r>
          </a:p>
          <a:p>
            <a:pPr marL="462903" lvl="1" indent="-257168" defTabSz="1219139" fontAlgn="base">
              <a:spcBef>
                <a:spcPct val="0"/>
              </a:spcBef>
              <a:spcAft>
                <a:spcPts val="151"/>
              </a:spcAft>
              <a:buFont typeface="Wingdings" panose="05000000000000000000" pitchFamily="2" charset="2"/>
              <a:buChar char="§"/>
            </a:pPr>
            <a:r>
              <a:rPr lang="en-US" sz="1867" dirty="0">
                <a:solidFill>
                  <a:srgbClr val="005582"/>
                </a:solidFill>
                <a:latin typeface="Calibri" panose="020F0502020204030204"/>
                <a:ea typeface="MS PGothic" panose="020B0600070205080204" pitchFamily="34" charset="-128"/>
                <a:cs typeface="Arial"/>
              </a:rPr>
              <a:t>New energy technologies and services</a:t>
            </a:r>
          </a:p>
          <a:p>
            <a:pPr marL="462903" lvl="1" indent="-257168" defTabSz="1219139" fontAlgn="base">
              <a:spcBef>
                <a:spcPct val="0"/>
              </a:spcBef>
              <a:spcAft>
                <a:spcPts val="151"/>
              </a:spcAft>
              <a:buFont typeface="Wingdings" panose="05000000000000000000" pitchFamily="2" charset="2"/>
              <a:buChar char="§"/>
            </a:pPr>
            <a:r>
              <a:rPr lang="en-US" sz="1867" dirty="0">
                <a:solidFill>
                  <a:srgbClr val="005582"/>
                </a:solidFill>
                <a:latin typeface="Calibri" panose="020F0502020204030204"/>
                <a:ea typeface="MS PGothic" panose="020B0600070205080204" pitchFamily="34" charset="-128"/>
                <a:cs typeface="Arial"/>
              </a:rPr>
              <a:t>Penetration of variable renewables in grid</a:t>
            </a:r>
          </a:p>
          <a:p>
            <a:pPr marL="462903" lvl="1" indent="-257168" defTabSz="1219139" fontAlgn="base">
              <a:spcBef>
                <a:spcPct val="0"/>
              </a:spcBef>
              <a:spcAft>
                <a:spcPts val="151"/>
              </a:spcAft>
              <a:buFont typeface="Wingdings" panose="05000000000000000000" pitchFamily="2" charset="2"/>
              <a:buChar char="§"/>
            </a:pPr>
            <a:r>
              <a:rPr lang="en-US" sz="1867" dirty="0">
                <a:solidFill>
                  <a:srgbClr val="005582"/>
                </a:solidFill>
                <a:latin typeface="Calibri" panose="020F0502020204030204"/>
                <a:ea typeface="MS PGothic" panose="020B0600070205080204" pitchFamily="34" charset="-128"/>
                <a:cs typeface="Arial"/>
              </a:rPr>
              <a:t>New communications and controls </a:t>
            </a:r>
            <a:br>
              <a:rPr lang="en-US" sz="1867" dirty="0">
                <a:solidFill>
                  <a:srgbClr val="005582"/>
                </a:solidFill>
                <a:latin typeface="Calibri" panose="020F0502020204030204"/>
                <a:ea typeface="MS PGothic" panose="020B0600070205080204" pitchFamily="34" charset="-128"/>
                <a:cs typeface="Arial"/>
              </a:rPr>
            </a:br>
            <a:r>
              <a:rPr lang="en-US" sz="1867" dirty="0">
                <a:solidFill>
                  <a:srgbClr val="005582"/>
                </a:solidFill>
                <a:latin typeface="Calibri" panose="020F0502020204030204"/>
                <a:ea typeface="MS PGothic" panose="020B0600070205080204" pitchFamily="34" charset="-128"/>
                <a:cs typeface="Arial"/>
              </a:rPr>
              <a:t>(e.g., Smart Grids)</a:t>
            </a:r>
          </a:p>
          <a:p>
            <a:pPr marL="462903" lvl="1" indent="-257168" defTabSz="1219139" fontAlgn="base">
              <a:spcBef>
                <a:spcPct val="0"/>
              </a:spcBef>
              <a:spcAft>
                <a:spcPts val="151"/>
              </a:spcAft>
              <a:buFont typeface="Wingdings" panose="05000000000000000000" pitchFamily="2" charset="2"/>
              <a:buChar char="§"/>
            </a:pPr>
            <a:r>
              <a:rPr lang="en-US" sz="1867" dirty="0">
                <a:solidFill>
                  <a:srgbClr val="005582"/>
                </a:solidFill>
                <a:latin typeface="Calibri" panose="020F0502020204030204"/>
                <a:ea typeface="MS PGothic" panose="020B0600070205080204" pitchFamily="34" charset="-128"/>
                <a:cs typeface="Arial"/>
              </a:rPr>
              <a:t>Electrification of transportation</a:t>
            </a:r>
          </a:p>
          <a:p>
            <a:pPr marL="462903" lvl="1" indent="-257168" defTabSz="1219139" fontAlgn="base">
              <a:spcBef>
                <a:spcPct val="0"/>
              </a:spcBef>
              <a:spcAft>
                <a:spcPts val="151"/>
              </a:spcAft>
              <a:buFont typeface="Wingdings" panose="05000000000000000000" pitchFamily="2" charset="2"/>
              <a:buChar char="§"/>
            </a:pPr>
            <a:r>
              <a:rPr lang="en-US" sz="1867" dirty="0">
                <a:solidFill>
                  <a:srgbClr val="005582"/>
                </a:solidFill>
                <a:latin typeface="Calibri" panose="020F0502020204030204"/>
                <a:ea typeface="MS PGothic" panose="020B0600070205080204" pitchFamily="34" charset="-128"/>
                <a:cs typeface="Arial"/>
              </a:rPr>
              <a:t>Integration of distributed energy storage</a:t>
            </a:r>
          </a:p>
          <a:p>
            <a:pPr marL="462903" lvl="1" indent="-257168" defTabSz="1219139" fontAlgn="base">
              <a:spcBef>
                <a:spcPct val="0"/>
              </a:spcBef>
              <a:spcAft>
                <a:spcPts val="151"/>
              </a:spcAft>
              <a:buFont typeface="Wingdings" panose="05000000000000000000" pitchFamily="2" charset="2"/>
              <a:buChar char="§"/>
            </a:pPr>
            <a:r>
              <a:rPr lang="en-US" sz="1867" dirty="0">
                <a:solidFill>
                  <a:srgbClr val="005582"/>
                </a:solidFill>
                <a:latin typeface="Calibri" panose="020F0502020204030204"/>
                <a:ea typeface="MS PGothic" panose="020B0600070205080204" pitchFamily="34" charset="-128"/>
                <a:cs typeface="Arial"/>
              </a:rPr>
              <a:t>Regulatory advances</a:t>
            </a:r>
          </a:p>
        </p:txBody>
      </p:sp>
      <p:sp>
        <p:nvSpPr>
          <p:cNvPr id="8" name="TextBox 7"/>
          <p:cNvSpPr txBox="1"/>
          <p:nvPr/>
        </p:nvSpPr>
        <p:spPr>
          <a:xfrm>
            <a:off x="3066246" y="1015711"/>
            <a:ext cx="2234749" cy="666977"/>
          </a:xfrm>
          <a:prstGeom prst="rect">
            <a:avLst/>
          </a:prstGeom>
          <a:noFill/>
        </p:spPr>
        <p:txBody>
          <a:bodyPr wrap="square" rtlCol="0">
            <a:spAutoFit/>
          </a:bodyPr>
          <a:lstStyle/>
          <a:p>
            <a:pPr algn="ctr" defTabSz="1219139" fontAlgn="base">
              <a:spcBef>
                <a:spcPct val="0"/>
              </a:spcBef>
              <a:spcAft>
                <a:spcPct val="0"/>
              </a:spcAft>
            </a:pPr>
            <a:r>
              <a:rPr lang="en-US" sz="1867" b="1" dirty="0">
                <a:solidFill>
                  <a:srgbClr val="0070C0"/>
                </a:solidFill>
                <a:latin typeface="Arial"/>
                <a:ea typeface="MS PGothic" panose="020B0600070205080204" pitchFamily="34" charset="-128"/>
                <a:cs typeface="Arial"/>
              </a:rPr>
              <a:t>Current Power System</a:t>
            </a:r>
          </a:p>
        </p:txBody>
      </p:sp>
      <p:grpSp>
        <p:nvGrpSpPr>
          <p:cNvPr id="9" name="Group 8">
            <a:extLst>
              <a:ext uri="{FF2B5EF4-FFF2-40B4-BE49-F238E27FC236}">
                <a16:creationId xmlns:a16="http://schemas.microsoft.com/office/drawing/2014/main" id="{EE009C65-CE4F-4F9A-9B5D-E2CF1A13EDF5}"/>
              </a:ext>
            </a:extLst>
          </p:cNvPr>
          <p:cNvGrpSpPr/>
          <p:nvPr/>
        </p:nvGrpSpPr>
        <p:grpSpPr>
          <a:xfrm>
            <a:off x="5739275" y="999030"/>
            <a:ext cx="4005943" cy="3178628"/>
            <a:chOff x="6096000" y="914400"/>
            <a:chExt cx="3962400" cy="2971800"/>
          </a:xfrm>
        </p:grpSpPr>
        <p:grpSp>
          <p:nvGrpSpPr>
            <p:cNvPr id="10" name="Group 9"/>
            <p:cNvGrpSpPr/>
            <p:nvPr/>
          </p:nvGrpSpPr>
          <p:grpSpPr>
            <a:xfrm>
              <a:off x="6096000" y="914400"/>
              <a:ext cx="3962400" cy="2971800"/>
              <a:chOff x="4572000" y="914400"/>
              <a:chExt cx="3962400" cy="2971800"/>
            </a:xfrm>
          </p:grpSpPr>
          <p:sp>
            <p:nvSpPr>
              <p:cNvPr id="42" name="Rounded Rectangle 41"/>
              <p:cNvSpPr/>
              <p:nvPr/>
            </p:nvSpPr>
            <p:spPr>
              <a:xfrm>
                <a:off x="4572000" y="914400"/>
                <a:ext cx="3962400" cy="2971800"/>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pic>
            <p:nvPicPr>
              <p:cNvPr id="43" name="Picture 42" descr="Screen Shot 2015-04-19 at 10.13.10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29200" y="1295400"/>
                <a:ext cx="3048000" cy="2432270"/>
              </a:xfrm>
              <a:prstGeom prst="rect">
                <a:avLst/>
              </a:prstGeom>
            </p:spPr>
          </p:pic>
          <p:sp>
            <p:nvSpPr>
              <p:cNvPr id="44" name="TextBox 43"/>
              <p:cNvSpPr txBox="1"/>
              <p:nvPr/>
            </p:nvSpPr>
            <p:spPr>
              <a:xfrm>
                <a:off x="4962455" y="914400"/>
                <a:ext cx="3181489" cy="354952"/>
              </a:xfrm>
              <a:prstGeom prst="rect">
                <a:avLst/>
              </a:prstGeom>
              <a:noFill/>
            </p:spPr>
            <p:txBody>
              <a:bodyPr wrap="square" rtlCol="0">
                <a:spAutoFit/>
              </a:bodyPr>
              <a:lstStyle/>
              <a:p>
                <a:pPr algn="ctr" defTabSz="1219139" fontAlgn="base">
                  <a:spcBef>
                    <a:spcPct val="0"/>
                  </a:spcBef>
                  <a:spcAft>
                    <a:spcPct val="0"/>
                  </a:spcAft>
                </a:pPr>
                <a:r>
                  <a:rPr lang="en-US" sz="1867" b="1" dirty="0">
                    <a:solidFill>
                      <a:srgbClr val="0070C0"/>
                    </a:solidFill>
                    <a:latin typeface="Arial"/>
                    <a:ea typeface="MS PGothic" panose="020B0600070205080204" pitchFamily="34" charset="-128"/>
                    <a:cs typeface="Arial"/>
                  </a:rPr>
                  <a:t>Future Power Systems</a:t>
                </a:r>
              </a:p>
            </p:txBody>
          </p:sp>
        </p:grpSp>
        <p:grpSp>
          <p:nvGrpSpPr>
            <p:cNvPr id="11" name="Group 10"/>
            <p:cNvGrpSpPr/>
            <p:nvPr/>
          </p:nvGrpSpPr>
          <p:grpSpPr>
            <a:xfrm>
              <a:off x="6400800" y="1371600"/>
              <a:ext cx="3252514" cy="1447800"/>
              <a:chOff x="4876800" y="1371600"/>
              <a:chExt cx="3252514" cy="1447800"/>
            </a:xfrm>
          </p:grpSpPr>
          <p:sp>
            <p:nvSpPr>
              <p:cNvPr id="40" name="Rounded Rectangle 39"/>
              <p:cNvSpPr/>
              <p:nvPr/>
            </p:nvSpPr>
            <p:spPr>
              <a:xfrm>
                <a:off x="7467600" y="1371600"/>
                <a:ext cx="661714" cy="457200"/>
              </a:xfrm>
              <a:prstGeom prst="roundRect">
                <a:avLst/>
              </a:prstGeom>
              <a:solidFill>
                <a:srgbClr val="FFFFCC">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41" name="Rounded Rectangle 40"/>
              <p:cNvSpPr/>
              <p:nvPr/>
            </p:nvSpPr>
            <p:spPr>
              <a:xfrm>
                <a:off x="4876800" y="1981200"/>
                <a:ext cx="914400" cy="838200"/>
              </a:xfrm>
              <a:prstGeom prst="roundRect">
                <a:avLst/>
              </a:prstGeom>
              <a:solidFill>
                <a:srgbClr val="FFFFCC">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nvGrpSpPr>
            <p:cNvPr id="12" name="Group 11"/>
            <p:cNvGrpSpPr/>
            <p:nvPr/>
          </p:nvGrpSpPr>
          <p:grpSpPr>
            <a:xfrm>
              <a:off x="7299960" y="1295400"/>
              <a:ext cx="1706880" cy="2148840"/>
              <a:chOff x="9281160" y="1524000"/>
              <a:chExt cx="1706880" cy="2148840"/>
            </a:xfrm>
          </p:grpSpPr>
          <p:grpSp>
            <p:nvGrpSpPr>
              <p:cNvPr id="16" name="Group 15"/>
              <p:cNvGrpSpPr/>
              <p:nvPr/>
            </p:nvGrpSpPr>
            <p:grpSpPr>
              <a:xfrm>
                <a:off x="9998964" y="3352800"/>
                <a:ext cx="836676" cy="320040"/>
                <a:chOff x="7331964" y="4328160"/>
                <a:chExt cx="836676" cy="320040"/>
              </a:xfrm>
            </p:grpSpPr>
            <p:sp>
              <p:nvSpPr>
                <p:cNvPr id="37" name="Oval 36"/>
                <p:cNvSpPr/>
                <p:nvPr/>
              </p:nvSpPr>
              <p:spPr>
                <a:xfrm>
                  <a:off x="7848600" y="4328160"/>
                  <a:ext cx="320040" cy="32004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38" name="Oval 37"/>
                <p:cNvSpPr/>
                <p:nvPr/>
              </p:nvSpPr>
              <p:spPr>
                <a:xfrm>
                  <a:off x="7893050" y="4375785"/>
                  <a:ext cx="228600" cy="22860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39" name="Oval 38"/>
                <p:cNvSpPr/>
                <p:nvPr/>
              </p:nvSpPr>
              <p:spPr>
                <a:xfrm>
                  <a:off x="7331964" y="4432935"/>
                  <a:ext cx="118872" cy="118872"/>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nvGrpSpPr>
              <p:cNvPr id="17" name="Group 16"/>
              <p:cNvGrpSpPr/>
              <p:nvPr/>
            </p:nvGrpSpPr>
            <p:grpSpPr>
              <a:xfrm>
                <a:off x="10668000" y="2514600"/>
                <a:ext cx="320040" cy="320040"/>
                <a:chOff x="7924800" y="4404360"/>
                <a:chExt cx="320040" cy="320040"/>
              </a:xfrm>
            </p:grpSpPr>
            <p:sp>
              <p:nvSpPr>
                <p:cNvPr id="34" name="Oval 33"/>
                <p:cNvSpPr/>
                <p:nvPr/>
              </p:nvSpPr>
              <p:spPr>
                <a:xfrm>
                  <a:off x="7924800" y="4404360"/>
                  <a:ext cx="320040" cy="32004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35" name="Oval 34"/>
                <p:cNvSpPr/>
                <p:nvPr/>
              </p:nvSpPr>
              <p:spPr>
                <a:xfrm>
                  <a:off x="7975600" y="4451985"/>
                  <a:ext cx="228600" cy="22860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36" name="Oval 35"/>
                <p:cNvSpPr/>
                <p:nvPr/>
              </p:nvSpPr>
              <p:spPr>
                <a:xfrm>
                  <a:off x="8032750" y="4502785"/>
                  <a:ext cx="118872" cy="128509"/>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nvGrpSpPr>
              <p:cNvPr id="18" name="Group 17"/>
              <p:cNvGrpSpPr/>
              <p:nvPr/>
            </p:nvGrpSpPr>
            <p:grpSpPr>
              <a:xfrm>
                <a:off x="9906000" y="1524000"/>
                <a:ext cx="320040" cy="320040"/>
                <a:chOff x="8077200" y="3947160"/>
                <a:chExt cx="320040" cy="320040"/>
              </a:xfrm>
            </p:grpSpPr>
            <p:sp>
              <p:nvSpPr>
                <p:cNvPr id="31" name="Oval 30"/>
                <p:cNvSpPr/>
                <p:nvPr/>
              </p:nvSpPr>
              <p:spPr>
                <a:xfrm>
                  <a:off x="8077200" y="3947160"/>
                  <a:ext cx="320040" cy="32004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32" name="Oval 31"/>
                <p:cNvSpPr/>
                <p:nvPr/>
              </p:nvSpPr>
              <p:spPr>
                <a:xfrm>
                  <a:off x="8124700" y="3991436"/>
                  <a:ext cx="228600" cy="22860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33" name="Oval 32"/>
                <p:cNvSpPr/>
                <p:nvPr/>
              </p:nvSpPr>
              <p:spPr>
                <a:xfrm>
                  <a:off x="8176814" y="4047251"/>
                  <a:ext cx="118872" cy="118872"/>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nvGrpSpPr>
              <p:cNvPr id="19" name="Group 18"/>
              <p:cNvGrpSpPr/>
              <p:nvPr/>
            </p:nvGrpSpPr>
            <p:grpSpPr>
              <a:xfrm>
                <a:off x="9448800" y="2133600"/>
                <a:ext cx="320040" cy="320040"/>
                <a:chOff x="8659508" y="4251960"/>
                <a:chExt cx="320040" cy="320040"/>
              </a:xfrm>
            </p:grpSpPr>
            <p:sp>
              <p:nvSpPr>
                <p:cNvPr id="28" name="Oval 27"/>
                <p:cNvSpPr/>
                <p:nvPr/>
              </p:nvSpPr>
              <p:spPr>
                <a:xfrm>
                  <a:off x="8659508" y="4251960"/>
                  <a:ext cx="320040" cy="32004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29" name="Oval 28"/>
                <p:cNvSpPr/>
                <p:nvPr/>
              </p:nvSpPr>
              <p:spPr>
                <a:xfrm>
                  <a:off x="8707172" y="4294764"/>
                  <a:ext cx="228600" cy="22860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30" name="Oval 29"/>
                <p:cNvSpPr/>
                <p:nvPr/>
              </p:nvSpPr>
              <p:spPr>
                <a:xfrm>
                  <a:off x="8764244" y="4345995"/>
                  <a:ext cx="118872" cy="118872"/>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nvGrpSpPr>
              <p:cNvPr id="20" name="Group 19"/>
              <p:cNvGrpSpPr/>
              <p:nvPr/>
            </p:nvGrpSpPr>
            <p:grpSpPr>
              <a:xfrm>
                <a:off x="9281160" y="2651760"/>
                <a:ext cx="320040" cy="320040"/>
                <a:chOff x="8305800" y="3947160"/>
                <a:chExt cx="320040" cy="320040"/>
              </a:xfrm>
            </p:grpSpPr>
            <p:sp>
              <p:nvSpPr>
                <p:cNvPr id="25" name="Oval 24"/>
                <p:cNvSpPr/>
                <p:nvPr/>
              </p:nvSpPr>
              <p:spPr>
                <a:xfrm>
                  <a:off x="8305800" y="3947160"/>
                  <a:ext cx="320040" cy="32004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26" name="Oval 25"/>
                <p:cNvSpPr/>
                <p:nvPr/>
              </p:nvSpPr>
              <p:spPr>
                <a:xfrm>
                  <a:off x="8354436" y="3990936"/>
                  <a:ext cx="228600" cy="22860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27" name="Oval 26"/>
                <p:cNvSpPr/>
                <p:nvPr/>
              </p:nvSpPr>
              <p:spPr>
                <a:xfrm>
                  <a:off x="8412801" y="4038600"/>
                  <a:ext cx="118872" cy="118872"/>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nvGrpSpPr>
              <p:cNvPr id="21" name="Group 20"/>
              <p:cNvGrpSpPr/>
              <p:nvPr/>
            </p:nvGrpSpPr>
            <p:grpSpPr>
              <a:xfrm>
                <a:off x="9372600" y="3352800"/>
                <a:ext cx="320040" cy="320040"/>
                <a:chOff x="8763000" y="4114800"/>
                <a:chExt cx="320040" cy="320040"/>
              </a:xfrm>
            </p:grpSpPr>
            <p:sp>
              <p:nvSpPr>
                <p:cNvPr id="22" name="Oval 21"/>
                <p:cNvSpPr/>
                <p:nvPr/>
              </p:nvSpPr>
              <p:spPr>
                <a:xfrm>
                  <a:off x="8763000" y="4114800"/>
                  <a:ext cx="320040" cy="32004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23" name="Oval 22"/>
                <p:cNvSpPr/>
                <p:nvPr/>
              </p:nvSpPr>
              <p:spPr>
                <a:xfrm>
                  <a:off x="8809371" y="4162464"/>
                  <a:ext cx="228600" cy="228600"/>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24" name="Oval 23"/>
                <p:cNvSpPr/>
                <p:nvPr/>
              </p:nvSpPr>
              <p:spPr>
                <a:xfrm>
                  <a:off x="8864169" y="4212402"/>
                  <a:ext cx="118872" cy="118872"/>
                </a:xfrm>
                <a:prstGeom prst="ellipse">
                  <a:avLst/>
                </a:prstGeom>
                <a:solidFill>
                  <a:srgbClr val="FFFFCC">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grpSp>
          <p:nvGrpSpPr>
            <p:cNvPr id="13" name="Group 12"/>
            <p:cNvGrpSpPr/>
            <p:nvPr/>
          </p:nvGrpSpPr>
          <p:grpSpPr>
            <a:xfrm>
              <a:off x="6553200" y="3352800"/>
              <a:ext cx="1905000" cy="381000"/>
              <a:chOff x="5029200" y="3352800"/>
              <a:chExt cx="1905000" cy="381000"/>
            </a:xfrm>
          </p:grpSpPr>
          <p:sp>
            <p:nvSpPr>
              <p:cNvPr id="14" name="Rounded Rectangle 13"/>
              <p:cNvSpPr/>
              <p:nvPr/>
            </p:nvSpPr>
            <p:spPr>
              <a:xfrm>
                <a:off x="6096000" y="3352800"/>
                <a:ext cx="838200" cy="381000"/>
              </a:xfrm>
              <a:prstGeom prst="roundRect">
                <a:avLst/>
              </a:prstGeom>
              <a:solidFill>
                <a:schemeClr val="tx1">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sp>
            <p:nvSpPr>
              <p:cNvPr id="15" name="Rounded Rectangle 14"/>
              <p:cNvSpPr/>
              <p:nvPr/>
            </p:nvSpPr>
            <p:spPr>
              <a:xfrm>
                <a:off x="5029200" y="3352800"/>
                <a:ext cx="838200" cy="381000"/>
              </a:xfrm>
              <a:prstGeom prst="roundRect">
                <a:avLst/>
              </a:prstGeom>
              <a:solidFill>
                <a:schemeClr val="tx1">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dirty="0">
                  <a:solidFill>
                    <a:prstClr val="white"/>
                  </a:solidFill>
                  <a:latin typeface="Calibri" panose="020F0502020204030204"/>
                </a:endParaRPr>
              </a:p>
            </p:txBody>
          </p:sp>
        </p:grpSp>
      </p:grpSp>
      <p:sp>
        <p:nvSpPr>
          <p:cNvPr id="45" name="Rounded Rectangular Callout 2">
            <a:extLst>
              <a:ext uri="{FF2B5EF4-FFF2-40B4-BE49-F238E27FC236}">
                <a16:creationId xmlns:a16="http://schemas.microsoft.com/office/drawing/2014/main" id="{7C7DAD3C-E6E5-444E-8EA5-3DD2447D71D8}"/>
              </a:ext>
            </a:extLst>
          </p:cNvPr>
          <p:cNvSpPr/>
          <p:nvPr/>
        </p:nvSpPr>
        <p:spPr>
          <a:xfrm>
            <a:off x="686689" y="1135923"/>
            <a:ext cx="2315028" cy="1023228"/>
          </a:xfrm>
          <a:prstGeom prst="wedgeRoundRectCallout">
            <a:avLst>
              <a:gd name="adj1" fmla="val 56718"/>
              <a:gd name="adj2" fmla="val 88343"/>
              <a:gd name="adj3" fmla="val 1666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rtlCol="0" anchor="ctr"/>
          <a:lstStyle/>
          <a:p>
            <a:pPr marL="115885" indent="-115885" defTabSz="1219139" fontAlgn="base">
              <a:spcBef>
                <a:spcPct val="0"/>
              </a:spcBef>
              <a:spcAft>
                <a:spcPct val="0"/>
              </a:spcAft>
              <a:buFont typeface="Arial"/>
              <a:buChar char="•"/>
            </a:pPr>
            <a:r>
              <a:rPr lang="en-US" sz="1600" dirty="0">
                <a:solidFill>
                  <a:srgbClr val="080808"/>
                </a:solidFill>
                <a:latin typeface="Calibri" panose="020F0502020204030204"/>
                <a:cs typeface="Arial" panose="020B0604020202020204" pitchFamily="34" charset="0"/>
              </a:rPr>
              <a:t>Large generation systems</a:t>
            </a:r>
          </a:p>
          <a:p>
            <a:pPr marL="115885" indent="-115885" defTabSz="1219139" fontAlgn="base">
              <a:spcBef>
                <a:spcPct val="0"/>
              </a:spcBef>
              <a:spcAft>
                <a:spcPct val="0"/>
              </a:spcAft>
              <a:buFont typeface="Arial"/>
              <a:buChar char="•"/>
            </a:pPr>
            <a:r>
              <a:rPr lang="en-US" sz="1600" dirty="0">
                <a:solidFill>
                  <a:srgbClr val="080808"/>
                </a:solidFill>
                <a:latin typeface="Calibri" panose="020F0502020204030204"/>
                <a:cs typeface="Arial" panose="020B0604020202020204" pitchFamily="34" charset="0"/>
              </a:rPr>
              <a:t>Central control</a:t>
            </a:r>
          </a:p>
          <a:p>
            <a:pPr marL="115885" indent="-115885" defTabSz="1219139" fontAlgn="base">
              <a:spcBef>
                <a:spcPct val="0"/>
              </a:spcBef>
              <a:spcAft>
                <a:spcPct val="0"/>
              </a:spcAft>
              <a:buFont typeface="Arial"/>
              <a:buChar char="•"/>
            </a:pPr>
            <a:r>
              <a:rPr lang="en-US" sz="1600" dirty="0">
                <a:solidFill>
                  <a:srgbClr val="080808"/>
                </a:solidFill>
                <a:latin typeface="Calibri" panose="020F0502020204030204"/>
                <a:cs typeface="Arial" panose="020B0604020202020204" pitchFamily="34" charset="0"/>
              </a:rPr>
              <a:t>Highly regulated</a:t>
            </a:r>
          </a:p>
        </p:txBody>
      </p:sp>
      <p:sp>
        <p:nvSpPr>
          <p:cNvPr id="46" name="Rounded Rectangular Callout 54">
            <a:extLst>
              <a:ext uri="{FF2B5EF4-FFF2-40B4-BE49-F238E27FC236}">
                <a16:creationId xmlns:a16="http://schemas.microsoft.com/office/drawing/2014/main" id="{2B1C520D-FBD7-4E40-8643-6D14DD15978A}"/>
              </a:ext>
            </a:extLst>
          </p:cNvPr>
          <p:cNvSpPr/>
          <p:nvPr/>
        </p:nvSpPr>
        <p:spPr>
          <a:xfrm>
            <a:off x="8127431" y="4246600"/>
            <a:ext cx="3256284" cy="1789333"/>
          </a:xfrm>
          <a:prstGeom prst="wedgeRoundRectCallout">
            <a:avLst>
              <a:gd name="adj1" fmla="val -36081"/>
              <a:gd name="adj2" fmla="val -72438"/>
              <a:gd name="adj3" fmla="val 1666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defTabSz="1219139" fontAlgn="base">
              <a:spcBef>
                <a:spcPct val="0"/>
              </a:spcBef>
              <a:spcAft>
                <a:spcPct val="0"/>
              </a:spcAft>
            </a:pPr>
            <a:r>
              <a:rPr lang="en-US" sz="1600" b="1" dirty="0">
                <a:solidFill>
                  <a:srgbClr val="080808"/>
                </a:solidFill>
                <a:latin typeface="Calibri" panose="020F0502020204030204"/>
                <a:cs typeface="Arial" panose="020B0604020202020204" pitchFamily="34" charset="0"/>
              </a:rPr>
              <a:t>DRIVERS</a:t>
            </a:r>
          </a:p>
          <a:p>
            <a:pPr marL="115885" indent="-115885" defTabSz="1219139" fontAlgn="base">
              <a:spcBef>
                <a:spcPct val="0"/>
              </a:spcBef>
              <a:spcAft>
                <a:spcPct val="0"/>
              </a:spcAft>
              <a:buFont typeface="Arial"/>
              <a:buChar char="•"/>
            </a:pPr>
            <a:r>
              <a:rPr lang="en-US" sz="1600" dirty="0">
                <a:solidFill>
                  <a:srgbClr val="080808"/>
                </a:solidFill>
                <a:latin typeface="Calibri" panose="020F0502020204030204"/>
                <a:cs typeface="Arial" panose="020B0604020202020204" pitchFamily="34" charset="0"/>
              </a:rPr>
              <a:t>Increased variable generation</a:t>
            </a:r>
          </a:p>
          <a:p>
            <a:pPr marL="115885" indent="-115885" defTabSz="1219139" fontAlgn="base">
              <a:spcBef>
                <a:spcPct val="0"/>
              </a:spcBef>
              <a:spcAft>
                <a:spcPct val="0"/>
              </a:spcAft>
              <a:buFont typeface="Arial"/>
              <a:buChar char="•"/>
            </a:pPr>
            <a:r>
              <a:rPr lang="en-US" sz="1600" dirty="0">
                <a:solidFill>
                  <a:srgbClr val="080808"/>
                </a:solidFill>
                <a:latin typeface="Calibri" panose="020F0502020204030204"/>
                <a:cs typeface="Arial" panose="020B0604020202020204" pitchFamily="34" charset="0"/>
              </a:rPr>
              <a:t>More bi-directional flow at distribution level</a:t>
            </a:r>
          </a:p>
          <a:p>
            <a:pPr marL="115885" indent="-115885" defTabSz="1219139" fontAlgn="base">
              <a:spcBef>
                <a:spcPct val="0"/>
              </a:spcBef>
              <a:spcAft>
                <a:spcPct val="0"/>
              </a:spcAft>
              <a:buFont typeface="Arial"/>
              <a:buChar char="•"/>
            </a:pPr>
            <a:r>
              <a:rPr lang="en-US" sz="1600" dirty="0">
                <a:solidFill>
                  <a:srgbClr val="080808"/>
                </a:solidFill>
                <a:latin typeface="Calibri" panose="020F0502020204030204"/>
                <a:cs typeface="Arial" panose="020B0604020202020204" pitchFamily="34" charset="0"/>
              </a:rPr>
              <a:t>Increased number of smart/active devices</a:t>
            </a:r>
          </a:p>
        </p:txBody>
      </p:sp>
    </p:spTree>
    <p:extLst>
      <p:ext uri="{BB962C8B-B14F-4D97-AF65-F5344CB8AC3E}">
        <p14:creationId xmlns:p14="http://schemas.microsoft.com/office/powerpoint/2010/main" val="2641433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IEEE 1547-2018 Scope and Purpose</a:t>
            </a:r>
            <a:endParaRPr lang="en-US" dirty="0"/>
          </a:p>
        </p:txBody>
      </p:sp>
      <p:sp>
        <p:nvSpPr>
          <p:cNvPr id="3" name="Content Placeholder 2"/>
          <p:cNvSpPr>
            <a:spLocks noGrp="1"/>
          </p:cNvSpPr>
          <p:nvPr>
            <p:ph idx="1"/>
          </p:nvPr>
        </p:nvSpPr>
        <p:spPr/>
        <p:txBody>
          <a:bodyPr/>
          <a:lstStyle/>
          <a:p>
            <a:r>
              <a:rPr lang="en-US" sz="2133" dirty="0">
                <a:latin typeface="+mn-lt"/>
              </a:rPr>
              <a:t>Published – 6 April 2018</a:t>
            </a:r>
          </a:p>
          <a:p>
            <a:pPr defTabSz="1219170">
              <a:lnSpc>
                <a:spcPct val="100000"/>
              </a:lnSpc>
              <a:spcBef>
                <a:spcPts val="600"/>
              </a:spcBef>
              <a:spcAft>
                <a:spcPts val="600"/>
              </a:spcAft>
              <a:buClr>
                <a:srgbClr val="0066A1"/>
              </a:buClr>
              <a:buSzPct val="100000"/>
            </a:pPr>
            <a:r>
              <a:rPr lang="en-US" sz="2133" i="1" kern="0" dirty="0">
                <a:solidFill>
                  <a:srgbClr val="000000">
                    <a:lumMod val="50000"/>
                  </a:srgbClr>
                </a:solidFill>
                <a:latin typeface="+mn-lt"/>
                <a:ea typeface="ＭＳ Ｐゴシック" pitchFamily="34" charset="-128"/>
              </a:rPr>
              <a:t>Title: </a:t>
            </a:r>
            <a:r>
              <a:rPr lang="en-US" sz="2133" b="0" i="1" kern="0" dirty="0">
                <a:solidFill>
                  <a:srgbClr val="000000"/>
                </a:solidFill>
                <a:latin typeface="+mn-lt"/>
                <a:ea typeface="ＭＳ Ｐゴシック" pitchFamily="34" charset="-128"/>
              </a:rPr>
              <a:t>Standard for Interconnection </a:t>
            </a:r>
            <a:r>
              <a:rPr lang="en-US" sz="2133" b="0" i="1" kern="0" dirty="0">
                <a:solidFill>
                  <a:srgbClr val="CC1239"/>
                </a:solidFill>
                <a:latin typeface="+mn-lt"/>
                <a:ea typeface="ＭＳ Ｐゴシック" pitchFamily="34" charset="-128"/>
              </a:rPr>
              <a:t>and Interoperability of </a:t>
            </a:r>
            <a:r>
              <a:rPr lang="en-US" sz="2133" b="0" i="1" kern="0" dirty="0">
                <a:solidFill>
                  <a:srgbClr val="000000"/>
                </a:solidFill>
                <a:latin typeface="+mn-lt"/>
                <a:ea typeface="ＭＳ Ｐゴシック" pitchFamily="34" charset="-128"/>
              </a:rPr>
              <a:t>Distributed </a:t>
            </a:r>
            <a:r>
              <a:rPr lang="en-US" sz="2133" b="0" i="1" kern="0" dirty="0">
                <a:solidFill>
                  <a:srgbClr val="CC1239"/>
                </a:solidFill>
                <a:latin typeface="+mn-lt"/>
                <a:ea typeface="ＭＳ Ｐゴシック" pitchFamily="34" charset="-128"/>
              </a:rPr>
              <a:t>Energy</a:t>
            </a:r>
            <a:r>
              <a:rPr lang="en-US" sz="2133" b="0" i="1" kern="0" dirty="0">
                <a:solidFill>
                  <a:srgbClr val="000000"/>
                </a:solidFill>
                <a:latin typeface="+mn-lt"/>
                <a:ea typeface="ＭＳ Ｐゴシック" pitchFamily="34" charset="-128"/>
              </a:rPr>
              <a:t> Resources with </a:t>
            </a:r>
            <a:r>
              <a:rPr lang="en-US" sz="2133" b="0" i="1" kern="0" dirty="0">
                <a:solidFill>
                  <a:srgbClr val="CC1239"/>
                </a:solidFill>
                <a:latin typeface="+mn-lt"/>
                <a:ea typeface="ＭＳ Ｐゴシック" pitchFamily="34" charset="-128"/>
              </a:rPr>
              <a:t>Associated</a:t>
            </a:r>
            <a:r>
              <a:rPr lang="en-US" sz="2133" b="0" i="1" kern="0" dirty="0">
                <a:solidFill>
                  <a:srgbClr val="000000"/>
                </a:solidFill>
                <a:latin typeface="+mn-lt"/>
                <a:ea typeface="ＭＳ Ｐゴシック" pitchFamily="34" charset="-128"/>
              </a:rPr>
              <a:t> Electric Power Systems </a:t>
            </a:r>
            <a:r>
              <a:rPr lang="en-US" sz="2133" b="0" i="1" kern="0" dirty="0">
                <a:solidFill>
                  <a:srgbClr val="CC1239"/>
                </a:solidFill>
                <a:latin typeface="+mn-lt"/>
                <a:ea typeface="ＭＳ Ｐゴシック" pitchFamily="34" charset="-128"/>
              </a:rPr>
              <a:t>Interfaces</a:t>
            </a:r>
          </a:p>
          <a:p>
            <a:pPr defTabSz="1219170">
              <a:lnSpc>
                <a:spcPct val="100000"/>
              </a:lnSpc>
              <a:spcBef>
                <a:spcPts val="600"/>
              </a:spcBef>
              <a:spcAft>
                <a:spcPts val="600"/>
              </a:spcAft>
              <a:buClr>
                <a:srgbClr val="0066A1"/>
              </a:buClr>
              <a:buSzPct val="100000"/>
            </a:pPr>
            <a:r>
              <a:rPr lang="en-US" sz="2133" i="1" kern="0" dirty="0">
                <a:solidFill>
                  <a:srgbClr val="000000">
                    <a:lumMod val="50000"/>
                  </a:srgbClr>
                </a:solidFill>
                <a:latin typeface="+mn-lt"/>
                <a:ea typeface="ＭＳ Ｐゴシック" pitchFamily="34" charset="-128"/>
              </a:rPr>
              <a:t>Scope: </a:t>
            </a:r>
            <a:r>
              <a:rPr lang="en-US" sz="2133" b="0" i="1" kern="0" dirty="0">
                <a:solidFill>
                  <a:srgbClr val="000000"/>
                </a:solidFill>
                <a:latin typeface="+mn-lt"/>
                <a:ea typeface="ＭＳ Ｐゴシック" pitchFamily="34" charset="-128"/>
              </a:rPr>
              <a:t>This standard establishes criteria and requirements for interconnection of distributed </a:t>
            </a:r>
            <a:r>
              <a:rPr lang="en-US" sz="2133" b="0" i="1" kern="0" dirty="0">
                <a:solidFill>
                  <a:srgbClr val="CC1239"/>
                </a:solidFill>
                <a:latin typeface="+mn-lt"/>
                <a:ea typeface="ＭＳ Ｐゴシック" pitchFamily="34" charset="-128"/>
              </a:rPr>
              <a:t>energy</a:t>
            </a:r>
            <a:r>
              <a:rPr lang="en-US" sz="2133" b="0" i="1" kern="0" dirty="0">
                <a:solidFill>
                  <a:srgbClr val="000000"/>
                </a:solidFill>
                <a:latin typeface="+mn-lt"/>
                <a:ea typeface="ＭＳ Ｐゴシック" pitchFamily="34" charset="-128"/>
              </a:rPr>
              <a:t> resources (D</a:t>
            </a:r>
            <a:r>
              <a:rPr lang="en-US" sz="2133" b="0" i="1" kern="0" dirty="0">
                <a:solidFill>
                  <a:srgbClr val="CC1239"/>
                </a:solidFill>
                <a:latin typeface="+mn-lt"/>
                <a:ea typeface="ＭＳ Ｐゴシック" pitchFamily="34" charset="-128"/>
              </a:rPr>
              <a:t>E</a:t>
            </a:r>
            <a:r>
              <a:rPr lang="en-US" sz="2133" b="0" i="1" kern="0" dirty="0">
                <a:solidFill>
                  <a:srgbClr val="000000"/>
                </a:solidFill>
                <a:latin typeface="+mn-lt"/>
                <a:ea typeface="ＭＳ Ｐゴシック" pitchFamily="34" charset="-128"/>
              </a:rPr>
              <a:t>R) with electric power systems (EPS), </a:t>
            </a:r>
            <a:r>
              <a:rPr lang="en-US" sz="2133" b="0" i="1" kern="0" dirty="0">
                <a:solidFill>
                  <a:srgbClr val="CC1239"/>
                </a:solidFill>
                <a:latin typeface="+mn-lt"/>
                <a:ea typeface="ＭＳ Ｐゴシック" pitchFamily="34" charset="-128"/>
              </a:rPr>
              <a:t>and associated interfaces.   </a:t>
            </a:r>
          </a:p>
          <a:p>
            <a:pPr defTabSz="1219170">
              <a:lnSpc>
                <a:spcPct val="100000"/>
              </a:lnSpc>
              <a:spcBef>
                <a:spcPts val="600"/>
              </a:spcBef>
              <a:spcAft>
                <a:spcPts val="600"/>
              </a:spcAft>
              <a:buClr>
                <a:srgbClr val="0066A1"/>
              </a:buClr>
              <a:buSzPct val="100000"/>
            </a:pPr>
            <a:r>
              <a:rPr lang="en-US" sz="2133" i="1" kern="0" dirty="0">
                <a:solidFill>
                  <a:srgbClr val="000000">
                    <a:lumMod val="50000"/>
                  </a:srgbClr>
                </a:solidFill>
                <a:latin typeface="+mn-lt"/>
                <a:ea typeface="ＭＳ Ｐゴシック" pitchFamily="34" charset="-128"/>
              </a:rPr>
              <a:t>Purpose: </a:t>
            </a:r>
            <a:r>
              <a:rPr lang="en-US" sz="2133" b="0" i="1" kern="0" dirty="0">
                <a:solidFill>
                  <a:srgbClr val="000000"/>
                </a:solidFill>
                <a:latin typeface="+mn-lt"/>
                <a:ea typeface="ＭＳ Ｐゴシック" pitchFamily="34" charset="-128"/>
              </a:rPr>
              <a:t>This document provides a uniform standard for the interconnection and interoperability of distributed </a:t>
            </a:r>
            <a:r>
              <a:rPr lang="en-US" sz="2133" b="0" i="1" kern="0" dirty="0">
                <a:solidFill>
                  <a:srgbClr val="CC1239"/>
                </a:solidFill>
                <a:latin typeface="+mn-lt"/>
                <a:ea typeface="ＭＳ Ｐゴシック" pitchFamily="34" charset="-128"/>
              </a:rPr>
              <a:t>energy</a:t>
            </a:r>
            <a:r>
              <a:rPr lang="en-US" sz="2133" b="0" i="1" kern="0" dirty="0">
                <a:solidFill>
                  <a:srgbClr val="000000"/>
                </a:solidFill>
                <a:latin typeface="+mn-lt"/>
                <a:ea typeface="ＭＳ Ｐゴシック" pitchFamily="34" charset="-128"/>
              </a:rPr>
              <a:t> resources (D</a:t>
            </a:r>
            <a:r>
              <a:rPr lang="en-US" sz="2133" b="0" i="1" kern="0" dirty="0">
                <a:solidFill>
                  <a:srgbClr val="CC1239"/>
                </a:solidFill>
                <a:latin typeface="+mn-lt"/>
                <a:ea typeface="ＭＳ Ｐゴシック" pitchFamily="34" charset="-128"/>
              </a:rPr>
              <a:t>E</a:t>
            </a:r>
            <a:r>
              <a:rPr lang="en-US" sz="2133" b="0" i="1" kern="0" dirty="0">
                <a:solidFill>
                  <a:srgbClr val="000000"/>
                </a:solidFill>
                <a:latin typeface="+mn-lt"/>
                <a:ea typeface="ＭＳ Ｐゴシック" pitchFamily="34" charset="-128"/>
              </a:rPr>
              <a:t>R) with electric power systems (EPS). It provides </a:t>
            </a:r>
            <a:r>
              <a:rPr lang="en-US" sz="2133" b="0" i="1" kern="0" dirty="0">
                <a:solidFill>
                  <a:srgbClr val="000000">
                    <a:lumMod val="75000"/>
                  </a:srgbClr>
                </a:solidFill>
                <a:latin typeface="+mn-lt"/>
                <a:ea typeface="ＭＳ Ｐゴシック" pitchFamily="34" charset="-128"/>
              </a:rPr>
              <a:t>requirements</a:t>
            </a:r>
            <a:r>
              <a:rPr lang="en-US" sz="2133" b="0" i="1" kern="0" dirty="0">
                <a:solidFill>
                  <a:srgbClr val="000000"/>
                </a:solidFill>
                <a:latin typeface="+mn-lt"/>
                <a:ea typeface="ＭＳ Ｐゴシック" pitchFamily="34" charset="-128"/>
              </a:rPr>
              <a:t> relevant to the interconnection </a:t>
            </a:r>
            <a:r>
              <a:rPr lang="en-US" sz="2133" b="0" i="1" kern="0" dirty="0">
                <a:solidFill>
                  <a:srgbClr val="CC1239"/>
                </a:solidFill>
                <a:latin typeface="+mn-lt"/>
                <a:ea typeface="ＭＳ Ｐゴシック" pitchFamily="34" charset="-128"/>
              </a:rPr>
              <a:t>and interoperability</a:t>
            </a:r>
            <a:r>
              <a:rPr lang="en-US" sz="2133" b="0" i="1" kern="0" dirty="0">
                <a:solidFill>
                  <a:srgbClr val="000000"/>
                </a:solidFill>
                <a:latin typeface="+mn-lt"/>
                <a:ea typeface="ＭＳ Ｐゴシック" pitchFamily="34" charset="-128"/>
              </a:rPr>
              <a:t> </a:t>
            </a:r>
            <a:r>
              <a:rPr lang="en-US" sz="2133" b="0" i="1" kern="0" dirty="0">
                <a:solidFill>
                  <a:srgbClr val="000000">
                    <a:lumMod val="75000"/>
                  </a:srgbClr>
                </a:solidFill>
                <a:latin typeface="+mn-lt"/>
                <a:ea typeface="ＭＳ Ｐゴシック" pitchFamily="34" charset="-128"/>
              </a:rPr>
              <a:t>performance</a:t>
            </a:r>
            <a:r>
              <a:rPr lang="en-US" sz="2133" b="0" i="1" kern="0" dirty="0">
                <a:solidFill>
                  <a:srgbClr val="000000"/>
                </a:solidFill>
                <a:latin typeface="+mn-lt"/>
                <a:ea typeface="ＭＳ Ｐゴシック" pitchFamily="34" charset="-128"/>
              </a:rPr>
              <a:t>, </a:t>
            </a:r>
            <a:r>
              <a:rPr lang="en-US" sz="2133" b="0" i="1" kern="0" dirty="0">
                <a:solidFill>
                  <a:srgbClr val="000000">
                    <a:lumMod val="75000"/>
                  </a:srgbClr>
                </a:solidFill>
                <a:latin typeface="+mn-lt"/>
                <a:ea typeface="ＭＳ Ｐゴシック" pitchFamily="34" charset="-128"/>
              </a:rPr>
              <a:t>operation</a:t>
            </a:r>
            <a:r>
              <a:rPr lang="en-US" sz="2133" b="0" i="1" kern="0" dirty="0">
                <a:solidFill>
                  <a:srgbClr val="000000"/>
                </a:solidFill>
                <a:latin typeface="+mn-lt"/>
                <a:ea typeface="ＭＳ Ｐゴシック" pitchFamily="34" charset="-128"/>
              </a:rPr>
              <a:t>, and </a:t>
            </a:r>
            <a:r>
              <a:rPr lang="en-US" sz="2133" b="0" i="1" kern="0" dirty="0">
                <a:solidFill>
                  <a:srgbClr val="000000">
                    <a:lumMod val="75000"/>
                  </a:srgbClr>
                </a:solidFill>
                <a:latin typeface="+mn-lt"/>
                <a:ea typeface="ＭＳ Ｐゴシック" pitchFamily="34" charset="-128"/>
              </a:rPr>
              <a:t>testing</a:t>
            </a:r>
            <a:r>
              <a:rPr lang="en-US" sz="2133" b="0" i="1" kern="0" dirty="0">
                <a:solidFill>
                  <a:srgbClr val="000000"/>
                </a:solidFill>
                <a:latin typeface="+mn-lt"/>
                <a:ea typeface="ＭＳ Ｐゴシック" pitchFamily="34" charset="-128"/>
              </a:rPr>
              <a:t>, and, </a:t>
            </a:r>
            <a:r>
              <a:rPr lang="en-US" sz="2133" b="0" i="1" kern="0" dirty="0">
                <a:solidFill>
                  <a:srgbClr val="000000">
                    <a:lumMod val="75000"/>
                  </a:srgbClr>
                </a:solidFill>
                <a:latin typeface="+mn-lt"/>
                <a:ea typeface="ＭＳ Ｐゴシック" pitchFamily="34" charset="-128"/>
              </a:rPr>
              <a:t>safety</a:t>
            </a:r>
            <a:r>
              <a:rPr lang="en-US" sz="2133" b="0" i="1" kern="0" dirty="0">
                <a:solidFill>
                  <a:srgbClr val="000000"/>
                </a:solidFill>
                <a:latin typeface="+mn-lt"/>
                <a:ea typeface="ＭＳ Ｐゴシック" pitchFamily="34" charset="-128"/>
              </a:rPr>
              <a:t>, </a:t>
            </a:r>
            <a:r>
              <a:rPr lang="en-US" sz="2133" b="0" i="1" kern="0" dirty="0">
                <a:solidFill>
                  <a:srgbClr val="000000">
                    <a:lumMod val="75000"/>
                  </a:srgbClr>
                </a:solidFill>
                <a:latin typeface="+mn-lt"/>
                <a:ea typeface="ＭＳ Ｐゴシック" pitchFamily="34" charset="-128"/>
              </a:rPr>
              <a:t>maintenance</a:t>
            </a:r>
            <a:r>
              <a:rPr lang="en-US" sz="2133" b="0" i="1" kern="0" dirty="0">
                <a:solidFill>
                  <a:srgbClr val="000000"/>
                </a:solidFill>
                <a:latin typeface="+mn-lt"/>
                <a:ea typeface="ＭＳ Ｐゴシック" pitchFamily="34" charset="-128"/>
              </a:rPr>
              <a:t> and </a:t>
            </a:r>
            <a:r>
              <a:rPr lang="en-US" sz="2133" b="0" i="1" kern="0" dirty="0">
                <a:solidFill>
                  <a:srgbClr val="CC1239"/>
                </a:solidFill>
                <a:latin typeface="+mn-lt"/>
                <a:ea typeface="ＭＳ Ｐゴシック" pitchFamily="34" charset="-128"/>
              </a:rPr>
              <a:t>security</a:t>
            </a:r>
            <a:r>
              <a:rPr lang="en-US" sz="2133" b="0" i="1" kern="0" dirty="0">
                <a:solidFill>
                  <a:srgbClr val="000000"/>
                </a:solidFill>
                <a:latin typeface="+mn-lt"/>
                <a:ea typeface="ＭＳ Ｐゴシック" pitchFamily="34" charset="-128"/>
              </a:rPr>
              <a:t> considerations.  </a:t>
            </a:r>
            <a:endParaRPr lang="en-US" sz="2133" b="0" i="1" kern="0" dirty="0">
              <a:solidFill>
                <a:srgbClr val="000000"/>
              </a:solidFill>
              <a:latin typeface="+mn-lt"/>
              <a:ea typeface="ＭＳ Ｐゴシック" pitchFamily="34" charset="-128"/>
            </a:endParaRPr>
          </a:p>
          <a:p>
            <a:pPr defTabSz="1219170">
              <a:lnSpc>
                <a:spcPct val="100000"/>
              </a:lnSpc>
              <a:spcBef>
                <a:spcPts val="600"/>
              </a:spcBef>
              <a:spcAft>
                <a:spcPts val="600"/>
              </a:spcAft>
              <a:buClr>
                <a:srgbClr val="0066A1"/>
              </a:buClr>
              <a:buSzPct val="100000"/>
            </a:pPr>
            <a:endParaRPr lang="en-US" sz="2133" b="0" i="1" kern="0" dirty="0">
              <a:solidFill>
                <a:srgbClr val="000000"/>
              </a:solidFill>
              <a:latin typeface="+mn-lt"/>
              <a:ea typeface="ＭＳ Ｐゴシック" pitchFamily="34" charset="-128"/>
            </a:endParaRPr>
          </a:p>
          <a:p>
            <a:pPr algn="ctr" defTabSz="1219170">
              <a:lnSpc>
                <a:spcPct val="100000"/>
              </a:lnSpc>
              <a:spcBef>
                <a:spcPts val="600"/>
              </a:spcBef>
              <a:spcAft>
                <a:spcPts val="600"/>
              </a:spcAft>
              <a:buClr>
                <a:srgbClr val="0066A1"/>
              </a:buClr>
              <a:buSzPct val="100000"/>
            </a:pPr>
            <a:r>
              <a:rPr lang="en-US" sz="2133" b="0" dirty="0">
                <a:solidFill>
                  <a:srgbClr val="FF0000"/>
                </a:solidFill>
                <a:latin typeface="+mn-lt"/>
              </a:rPr>
              <a:t>Changes from IEEE 1547-2003 shown in </a:t>
            </a:r>
            <a:r>
              <a:rPr lang="en-US" sz="2133" b="0" dirty="0">
                <a:solidFill>
                  <a:srgbClr val="FF0000"/>
                </a:solidFill>
                <a:latin typeface="+mn-lt"/>
              </a:rPr>
              <a:t>red</a:t>
            </a:r>
            <a:endParaRPr lang="en-US" sz="2133" b="0" i="1" kern="0" dirty="0">
              <a:solidFill>
                <a:srgbClr val="FF0000"/>
              </a:solidFill>
              <a:latin typeface="+mn-lt"/>
              <a:ea typeface="ＭＳ Ｐゴシック" pitchFamily="34" charset="-128"/>
            </a:endParaRPr>
          </a:p>
          <a:p>
            <a:endParaRPr lang="en-US" sz="2133" b="0" dirty="0">
              <a:latin typeface="+mn-lt"/>
            </a:endParaRPr>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47</a:t>
            </a:fld>
            <a:endParaRPr lang="en-US" altLang="en-US"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202738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Changes in focus and Coverage</a:t>
            </a:r>
            <a:endParaRPr lang="en-US" dirty="0"/>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48</a:t>
            </a:fld>
            <a:endParaRPr lang="en-US" altLang="en-US" dirty="0">
              <a:solidFill>
                <a:prstClr val="black"/>
              </a:solidFill>
              <a:ea typeface="MS PGothic" panose="020B0600070205080204" pitchFamily="34" charset="-128"/>
            </a:endParaRPr>
          </a:p>
        </p:txBody>
      </p:sp>
      <p:sp>
        <p:nvSpPr>
          <p:cNvPr id="5" name="Rectangle 4"/>
          <p:cNvSpPr/>
          <p:nvPr/>
        </p:nvSpPr>
        <p:spPr bwMode="auto">
          <a:xfrm>
            <a:off x="595223" y="1099279"/>
            <a:ext cx="11230595" cy="2126003"/>
          </a:xfrm>
          <a:prstGeom prst="rect">
            <a:avLst/>
          </a:prstGeom>
          <a:solidFill>
            <a:srgbClr val="E4F6F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02189" indent="-285744" defTabSz="914377" fontAlgn="base">
              <a:spcAft>
                <a:spcPct val="0"/>
              </a:spcAft>
            </a:pPr>
            <a:r>
              <a:rPr lang="en-US" sz="1867" b="1" dirty="0">
                <a:solidFill>
                  <a:srgbClr val="000000"/>
                </a:solidFill>
                <a:latin typeface="Arial" charset="0"/>
                <a:ea typeface="MS PGothic" panose="020B0600070205080204" pitchFamily="34" charset="-128"/>
              </a:rPr>
              <a:t>IEEE </a:t>
            </a:r>
            <a:r>
              <a:rPr lang="en-US" sz="1867" b="1" dirty="0" err="1">
                <a:solidFill>
                  <a:srgbClr val="000000"/>
                </a:solidFill>
                <a:latin typeface="Arial" charset="0"/>
                <a:ea typeface="MS PGothic" panose="020B0600070205080204" pitchFamily="34" charset="-128"/>
              </a:rPr>
              <a:t>Std</a:t>
            </a:r>
            <a:r>
              <a:rPr lang="en-US" sz="1867" b="1" dirty="0">
                <a:solidFill>
                  <a:srgbClr val="000000"/>
                </a:solidFill>
                <a:latin typeface="Arial" charset="0"/>
                <a:ea typeface="MS PGothic" panose="020B0600070205080204" pitchFamily="34" charset="-128"/>
              </a:rPr>
              <a:t> 1547-2003</a:t>
            </a:r>
          </a:p>
          <a:p>
            <a:pPr marL="6002189" indent="-285744" defTabSz="914377" fontAlgn="base">
              <a:spcAft>
                <a:spcPct val="0"/>
              </a:spcAft>
              <a:buFont typeface="Arial" panose="020B0604020202020204" pitchFamily="34" charset="0"/>
              <a:buChar char="•"/>
            </a:pPr>
            <a:r>
              <a:rPr lang="en-US" sz="1867" dirty="0">
                <a:solidFill>
                  <a:prstClr val="black"/>
                </a:solidFill>
                <a:latin typeface="Arial" panose="020B0604020202020204" pitchFamily="34" charset="0"/>
                <a:ea typeface="MS PGothic" panose="020B0600070205080204" pitchFamily="34" charset="-128"/>
                <a:cs typeface="Arial" panose="020B0604020202020204" pitchFamily="34" charset="0"/>
              </a:rPr>
              <a:t>Focused only on distribution system</a:t>
            </a:r>
          </a:p>
          <a:p>
            <a:pPr marL="6002189" indent="-285744" defTabSz="914377" fontAlgn="base">
              <a:spcAft>
                <a:spcPct val="0"/>
              </a:spcAft>
              <a:buFont typeface="Arial" panose="020B0604020202020204" pitchFamily="34" charset="0"/>
              <a:buChar char="•"/>
            </a:pPr>
            <a:r>
              <a:rPr lang="en-US" sz="1867" dirty="0">
                <a:solidFill>
                  <a:prstClr val="black"/>
                </a:solidFill>
                <a:latin typeface="Arial" panose="020B0604020202020204" pitchFamily="34" charset="0"/>
                <a:ea typeface="MS PGothic" panose="020B0600070205080204" pitchFamily="34" charset="-128"/>
                <a:cs typeface="Arial" panose="020B0604020202020204" pitchFamily="34" charset="0"/>
              </a:rPr>
              <a:t>Specifications for the “interconnection system” sufficiently achieve the standard’s objective.</a:t>
            </a:r>
          </a:p>
          <a:p>
            <a:pPr marL="6002189" indent="-285744" defTabSz="914377" fontAlgn="base">
              <a:spcAft>
                <a:spcPct val="0"/>
              </a:spcAft>
              <a:buFont typeface="Arial" panose="020B0604020202020204" pitchFamily="34" charset="0"/>
              <a:buChar char="•"/>
            </a:pPr>
            <a:r>
              <a:rPr lang="en-US" sz="1867" dirty="0">
                <a:solidFill>
                  <a:srgbClr val="000000"/>
                </a:solidFill>
                <a:latin typeface="Arial" panose="020B0604020202020204" pitchFamily="34" charset="0"/>
                <a:ea typeface="MS PGothic" panose="020B0600070205080204" pitchFamily="34" charset="-128"/>
                <a:cs typeface="Arial" panose="020B0604020202020204" pitchFamily="34" charset="0"/>
              </a:rPr>
              <a:t>Meant as DER interconnection standard but mainly used for equipment listing.</a:t>
            </a:r>
          </a:p>
          <a:p>
            <a:pPr marL="6002189" indent="-285744" defTabSz="914377" fontAlgn="base">
              <a:spcAft>
                <a:spcPct val="0"/>
              </a:spcAft>
              <a:buFont typeface="Arial" panose="020B0604020202020204" pitchFamily="34" charset="0"/>
              <a:buChar char="•"/>
            </a:pPr>
            <a:r>
              <a:rPr lang="en-US" sz="1867" dirty="0">
                <a:solidFill>
                  <a:prstClr val="black"/>
                </a:solidFill>
                <a:latin typeface="Arial" panose="020B0604020202020204" pitchFamily="34" charset="0"/>
                <a:ea typeface="MS PGothic" panose="020B0600070205080204" pitchFamily="34" charset="-128"/>
                <a:cs typeface="Arial" panose="020B0604020202020204" pitchFamily="34" charset="0"/>
              </a:rPr>
              <a:t>Limited to electrical requirements.</a:t>
            </a:r>
            <a:endParaRPr lang="en-US" sz="1867"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a:off x="4172722" y="1537573"/>
            <a:ext cx="1709239" cy="11039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defTabSz="1219139" fontAlgn="base">
              <a:spcBef>
                <a:spcPct val="0"/>
              </a:spcBef>
              <a:spcAft>
                <a:spcPct val="0"/>
              </a:spcAft>
            </a:pPr>
            <a:r>
              <a:rPr lang="en-US" sz="2489" b="1" dirty="0">
                <a:solidFill>
                  <a:prstClr val="black"/>
                </a:solidFill>
                <a:latin typeface="Calibri" panose="020F0502020204030204"/>
              </a:rPr>
              <a:t>Area EPS</a:t>
            </a:r>
          </a:p>
        </p:txBody>
      </p:sp>
      <p:sp>
        <p:nvSpPr>
          <p:cNvPr id="7" name="TextBox 6"/>
          <p:cNvSpPr txBox="1"/>
          <p:nvPr/>
        </p:nvSpPr>
        <p:spPr>
          <a:xfrm>
            <a:off x="2624038" y="1719873"/>
            <a:ext cx="1523173" cy="543867"/>
          </a:xfrm>
          <a:prstGeom prst="rect">
            <a:avLst/>
          </a:prstGeom>
          <a:noFill/>
        </p:spPr>
        <p:txBody>
          <a:bodyPr wrap="none" lIns="91440" tIns="45720" rIns="91440" bIns="45720" rtlCol="0">
            <a:spAutoFit/>
          </a:bodyPr>
          <a:lstStyle/>
          <a:p>
            <a:pPr algn="ctr" defTabSz="1219139" fontAlgn="base">
              <a:spcBef>
                <a:spcPct val="0"/>
              </a:spcBef>
              <a:spcAft>
                <a:spcPct val="0"/>
              </a:spcAft>
            </a:pPr>
            <a:r>
              <a:rPr lang="en-US" sz="1467" dirty="0">
                <a:solidFill>
                  <a:prstClr val="black"/>
                </a:solidFill>
                <a:latin typeface="Montserrat" charset="0"/>
                <a:ea typeface="MS PGothic" panose="020B0600070205080204" pitchFamily="34" charset="-128"/>
              </a:rPr>
              <a:t>Interconnection </a:t>
            </a:r>
            <a:br>
              <a:rPr lang="en-US" sz="1467" dirty="0">
                <a:solidFill>
                  <a:prstClr val="black"/>
                </a:solidFill>
                <a:latin typeface="Montserrat" charset="0"/>
                <a:ea typeface="MS PGothic" panose="020B0600070205080204" pitchFamily="34" charset="-128"/>
              </a:rPr>
            </a:br>
            <a:r>
              <a:rPr lang="en-US" sz="1467" dirty="0">
                <a:solidFill>
                  <a:prstClr val="black"/>
                </a:solidFill>
                <a:latin typeface="Montserrat" charset="0"/>
                <a:ea typeface="MS PGothic" panose="020B0600070205080204" pitchFamily="34" charset="-128"/>
              </a:rPr>
              <a:t>System</a:t>
            </a:r>
          </a:p>
        </p:txBody>
      </p:sp>
      <p:sp>
        <p:nvSpPr>
          <p:cNvPr id="8" name="Rectangle 7"/>
          <p:cNvSpPr/>
          <p:nvPr/>
        </p:nvSpPr>
        <p:spPr>
          <a:xfrm>
            <a:off x="2303255" y="1247641"/>
            <a:ext cx="2175688" cy="1906859"/>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39" fontAlgn="base">
              <a:spcBef>
                <a:spcPct val="0"/>
              </a:spcBef>
              <a:spcAft>
                <a:spcPct val="0"/>
              </a:spcAft>
            </a:pPr>
            <a:endParaRPr lang="en-US" sz="1600">
              <a:solidFill>
                <a:prstClr val="white"/>
              </a:solidFill>
              <a:latin typeface="Calibri" panose="020F0502020204030204"/>
            </a:endParaRPr>
          </a:p>
        </p:txBody>
      </p:sp>
      <p:sp>
        <p:nvSpPr>
          <p:cNvPr id="9" name="TextBox 8"/>
          <p:cNvSpPr txBox="1"/>
          <p:nvPr/>
        </p:nvSpPr>
        <p:spPr>
          <a:xfrm>
            <a:off x="2158915" y="2743295"/>
            <a:ext cx="2449827" cy="318100"/>
          </a:xfrm>
          <a:prstGeom prst="rect">
            <a:avLst/>
          </a:prstGeom>
          <a:solidFill>
            <a:srgbClr val="E8E8E8"/>
          </a:solidFill>
        </p:spPr>
        <p:txBody>
          <a:bodyPr wrap="square" lIns="91440" tIns="45720" rIns="91440" bIns="45720" rtlCol="0">
            <a:spAutoFit/>
          </a:bodyPr>
          <a:lstStyle/>
          <a:p>
            <a:pPr algn="ctr" defTabSz="1219139" fontAlgn="base">
              <a:spcBef>
                <a:spcPct val="0"/>
              </a:spcBef>
              <a:spcAft>
                <a:spcPct val="0"/>
              </a:spcAft>
            </a:pPr>
            <a:r>
              <a:rPr lang="en-US" sz="1467" b="1" dirty="0">
                <a:solidFill>
                  <a:prstClr val="black"/>
                </a:solidFill>
                <a:latin typeface="Montserrat" charset="0"/>
                <a:ea typeface="MS PGothic" panose="020B0600070205080204" pitchFamily="34" charset="-128"/>
              </a:rPr>
              <a:t>Scope of IEEE 1547-2003</a:t>
            </a:r>
          </a:p>
        </p:txBody>
      </p:sp>
      <p:sp>
        <p:nvSpPr>
          <p:cNvPr id="10" name="Rectangle 9"/>
          <p:cNvSpPr/>
          <p:nvPr/>
        </p:nvSpPr>
        <p:spPr>
          <a:xfrm>
            <a:off x="818239" y="1537573"/>
            <a:ext cx="1709239" cy="11039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39" fontAlgn="base">
              <a:spcBef>
                <a:spcPct val="0"/>
              </a:spcBef>
              <a:spcAft>
                <a:spcPct val="0"/>
              </a:spcAft>
            </a:pPr>
            <a:r>
              <a:rPr lang="en-US" sz="2489" b="1" dirty="0">
                <a:solidFill>
                  <a:prstClr val="black"/>
                </a:solidFill>
                <a:latin typeface="Calibri" panose="020F0502020204030204"/>
              </a:rPr>
              <a:t>DER </a:t>
            </a:r>
            <a:br>
              <a:rPr lang="en-US" sz="2489" b="1" dirty="0">
                <a:solidFill>
                  <a:prstClr val="black"/>
                </a:solidFill>
                <a:latin typeface="Calibri" panose="020F0502020204030204"/>
              </a:rPr>
            </a:br>
            <a:r>
              <a:rPr lang="en-US" sz="2489" b="1" dirty="0">
                <a:solidFill>
                  <a:prstClr val="black"/>
                </a:solidFill>
                <a:latin typeface="Calibri" panose="020F0502020204030204"/>
              </a:rPr>
              <a:t>unit</a:t>
            </a:r>
          </a:p>
        </p:txBody>
      </p:sp>
      <p:grpSp>
        <p:nvGrpSpPr>
          <p:cNvPr id="11" name="Group 10"/>
          <p:cNvGrpSpPr/>
          <p:nvPr/>
        </p:nvGrpSpPr>
        <p:grpSpPr>
          <a:xfrm>
            <a:off x="595223" y="3275389"/>
            <a:ext cx="11230595" cy="2554079"/>
            <a:chOff x="595222" y="3578965"/>
            <a:chExt cx="11230595" cy="2554078"/>
          </a:xfrm>
        </p:grpSpPr>
        <p:sp>
          <p:nvSpPr>
            <p:cNvPr id="12" name="Rectangle 11"/>
            <p:cNvSpPr/>
            <p:nvPr/>
          </p:nvSpPr>
          <p:spPr bwMode="auto">
            <a:xfrm>
              <a:off x="595222" y="4007040"/>
              <a:ext cx="11230595" cy="212600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6002189" indent="-285744" defTabSz="914377" fontAlgn="base">
                <a:spcBef>
                  <a:spcPct val="50000"/>
                </a:spcBef>
                <a:spcAft>
                  <a:spcPct val="0"/>
                </a:spcAft>
              </a:pPr>
              <a:r>
                <a:rPr lang="en-US" sz="1867" b="1" dirty="0">
                  <a:solidFill>
                    <a:srgbClr val="000000"/>
                  </a:solidFill>
                  <a:latin typeface="Arial" charset="0"/>
                  <a:ea typeface="MS PGothic" panose="020B0600070205080204" pitchFamily="34" charset="-128"/>
                </a:rPr>
                <a:t>IEEE </a:t>
              </a:r>
              <a:r>
                <a:rPr lang="en-US" sz="1867" b="1" dirty="0">
                  <a:solidFill>
                    <a:srgbClr val="000000"/>
                  </a:solidFill>
                  <a:latin typeface="Arial" charset="0"/>
                  <a:ea typeface="MS PGothic" panose="020B0600070205080204" pitchFamily="34" charset="-128"/>
                </a:rPr>
                <a:t>1547-2018</a:t>
              </a:r>
              <a:endParaRPr lang="en-US" sz="1867" b="1" i="1" dirty="0">
                <a:solidFill>
                  <a:srgbClr val="000000"/>
                </a:solidFill>
                <a:latin typeface="Arial" charset="0"/>
                <a:ea typeface="MS PGothic" panose="020B0600070205080204" pitchFamily="34" charset="-128"/>
              </a:endParaRPr>
            </a:p>
            <a:p>
              <a:pPr marL="6002189" indent="-285744" defTabSz="914377" fontAlgn="base">
                <a:spcAft>
                  <a:spcPct val="0"/>
                </a:spcAft>
                <a:buFont typeface="Arial" panose="020B0604020202020204" pitchFamily="34" charset="0"/>
                <a:buChar char="•"/>
              </a:pPr>
              <a:r>
                <a:rPr lang="en-US" sz="1867" dirty="0">
                  <a:solidFill>
                    <a:srgbClr val="000000"/>
                  </a:solidFill>
                  <a:latin typeface="Arial" panose="020B0604020202020204" pitchFamily="34" charset="0"/>
                  <a:ea typeface="MS PGothic" panose="020B0600070205080204" pitchFamily="34" charset="-128"/>
                  <a:cs typeface="Arial" panose="020B0604020202020204" pitchFamily="34" charset="0"/>
                </a:rPr>
                <a:t>Focused on distribution </a:t>
              </a:r>
              <a:r>
                <a:rPr lang="en-US" sz="1867" u="sng" dirty="0">
                  <a:solidFill>
                    <a:srgbClr val="000000"/>
                  </a:solidFill>
                  <a:latin typeface="Arial" panose="020B0604020202020204" pitchFamily="34" charset="0"/>
                  <a:ea typeface="MS PGothic" panose="020B0600070205080204" pitchFamily="34" charset="-128"/>
                  <a:cs typeface="Arial" panose="020B0604020202020204" pitchFamily="34" charset="0"/>
                </a:rPr>
                <a:t>and bulk </a:t>
              </a:r>
              <a:r>
                <a:rPr lang="en-US" sz="1867" dirty="0">
                  <a:solidFill>
                    <a:srgbClr val="000000"/>
                  </a:solidFill>
                  <a:latin typeface="Arial" panose="020B0604020202020204" pitchFamily="34" charset="0"/>
                  <a:ea typeface="MS PGothic" panose="020B0600070205080204" pitchFamily="34" charset="-128"/>
                  <a:cs typeface="Arial" panose="020B0604020202020204" pitchFamily="34" charset="0"/>
                </a:rPr>
                <a:t>system</a:t>
              </a:r>
            </a:p>
            <a:p>
              <a:pPr marL="6002189" indent="-285744" defTabSz="914377" fontAlgn="base">
                <a:spcAft>
                  <a:spcPct val="0"/>
                </a:spcAft>
                <a:buFont typeface="Arial" panose="020B0604020202020204" pitchFamily="34" charset="0"/>
                <a:buChar char="•"/>
              </a:pPr>
              <a:r>
                <a:rPr lang="en-US" sz="1867" dirty="0">
                  <a:solidFill>
                    <a:prstClr val="black"/>
                  </a:solidFill>
                  <a:latin typeface="Arial" panose="020B0604020202020204" pitchFamily="34" charset="0"/>
                  <a:ea typeface="MS PGothic" panose="020B0600070205080204" pitchFamily="34" charset="-128"/>
                  <a:cs typeface="Arial" panose="020B0604020202020204" pitchFamily="34" charset="0"/>
                </a:rPr>
                <a:t>Specifications encompass the </a:t>
              </a:r>
              <a:r>
                <a:rPr lang="en-US" sz="1867" u="sng" dirty="0">
                  <a:solidFill>
                    <a:prstClr val="black"/>
                  </a:solidFill>
                  <a:latin typeface="Arial" panose="020B0604020202020204" pitchFamily="34" charset="0"/>
                  <a:ea typeface="MS PGothic" panose="020B0600070205080204" pitchFamily="34" charset="-128"/>
                  <a:cs typeface="Arial" panose="020B0604020202020204" pitchFamily="34" charset="0"/>
                </a:rPr>
                <a:t>whole DER</a:t>
              </a:r>
              <a:endParaRPr lang="en-US" sz="1867" dirty="0">
                <a:solidFill>
                  <a:prstClr val="black"/>
                </a:solidFill>
                <a:latin typeface="Arial" panose="020B0604020202020204" pitchFamily="34" charset="0"/>
                <a:ea typeface="MS PGothic" panose="020B0600070205080204" pitchFamily="34" charset="-128"/>
                <a:cs typeface="Arial" panose="020B0604020202020204" pitchFamily="34" charset="0"/>
              </a:endParaRPr>
            </a:p>
            <a:p>
              <a:pPr marL="6002189" indent="-285744" defTabSz="914377" fontAlgn="base">
                <a:spcAft>
                  <a:spcPct val="0"/>
                </a:spcAft>
                <a:buFont typeface="Arial" panose="020B0604020202020204" pitchFamily="34" charset="0"/>
                <a:buChar char="•"/>
              </a:pPr>
              <a:r>
                <a:rPr lang="en-US" sz="1867" dirty="0">
                  <a:solidFill>
                    <a:srgbClr val="000000"/>
                  </a:solidFill>
                  <a:latin typeface="Arial" panose="020B0604020202020204" pitchFamily="34" charset="0"/>
                  <a:ea typeface="MS PGothic" panose="020B0600070205080204" pitchFamily="34" charset="-128"/>
                  <a:cs typeface="Arial" panose="020B0604020202020204" pitchFamily="34" charset="0"/>
                </a:rPr>
                <a:t>Equipment listing </a:t>
              </a:r>
              <a:r>
                <a:rPr lang="en-US" sz="1867" u="sng" dirty="0">
                  <a:solidFill>
                    <a:srgbClr val="000000"/>
                  </a:solidFill>
                  <a:latin typeface="Arial" panose="020B0604020202020204" pitchFamily="34" charset="0"/>
                  <a:ea typeface="MS PGothic" panose="020B0600070205080204" pitchFamily="34" charset="-128"/>
                  <a:cs typeface="Arial" panose="020B0604020202020204" pitchFamily="34" charset="0"/>
                </a:rPr>
                <a:t>as well as plant-level verification</a:t>
              </a:r>
              <a:r>
                <a:rPr lang="en-US" sz="1867" dirty="0">
                  <a:solidFill>
                    <a:srgbClr val="000000"/>
                  </a:solidFill>
                  <a:latin typeface="Arial" panose="020B0604020202020204" pitchFamily="34" charset="0"/>
                  <a:ea typeface="MS PGothic" panose="020B0600070205080204" pitchFamily="34" charset="-128"/>
                  <a:cs typeface="Arial" panose="020B0604020202020204" pitchFamily="34" charset="0"/>
                </a:rPr>
                <a:t>.</a:t>
              </a:r>
            </a:p>
            <a:p>
              <a:pPr marL="6002189" indent="-285744" defTabSz="914377" fontAlgn="base">
                <a:spcAft>
                  <a:spcPct val="0"/>
                </a:spcAft>
                <a:buFont typeface="Arial" panose="020B0604020202020204" pitchFamily="34" charset="0"/>
                <a:buChar char="•"/>
              </a:pPr>
              <a:r>
                <a:rPr lang="en-US" sz="1867" dirty="0">
                  <a:solidFill>
                    <a:prstClr val="black"/>
                  </a:solidFill>
                  <a:latin typeface="Arial" panose="020B0604020202020204" pitchFamily="34" charset="0"/>
                  <a:ea typeface="MS PGothic" panose="020B0600070205080204" pitchFamily="34" charset="-128"/>
                  <a:cs typeface="Arial" panose="020B0604020202020204" pitchFamily="34" charset="0"/>
                </a:rPr>
                <a:t>Includes both electrical </a:t>
              </a:r>
              <a:r>
                <a:rPr lang="en-US" sz="1867" u="sng" dirty="0">
                  <a:solidFill>
                    <a:prstClr val="black"/>
                  </a:solidFill>
                  <a:latin typeface="Arial" panose="020B0604020202020204" pitchFamily="34" charset="0"/>
                  <a:ea typeface="MS PGothic" panose="020B0600070205080204" pitchFamily="34" charset="-128"/>
                  <a:cs typeface="Arial" panose="020B0604020202020204" pitchFamily="34" charset="0"/>
                </a:rPr>
                <a:t>as well as interoperability/communications </a:t>
              </a:r>
              <a:r>
                <a:rPr lang="en-US" sz="1867" dirty="0">
                  <a:solidFill>
                    <a:prstClr val="black"/>
                  </a:solidFill>
                  <a:latin typeface="Arial" panose="020B0604020202020204" pitchFamily="34" charset="0"/>
                  <a:ea typeface="MS PGothic" panose="020B0600070205080204" pitchFamily="34" charset="-128"/>
                  <a:cs typeface="Arial" panose="020B0604020202020204" pitchFamily="34" charset="0"/>
                </a:rPr>
                <a:t>requirements.</a:t>
              </a:r>
              <a:endParaRPr lang="en-US" sz="1867"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cxnSp>
          <p:nvCxnSpPr>
            <p:cNvPr id="13" name="Straight Connector 12"/>
            <p:cNvCxnSpPr/>
            <p:nvPr/>
          </p:nvCxnSpPr>
          <p:spPr>
            <a:xfrm>
              <a:off x="2247352" y="4750381"/>
              <a:ext cx="1169929" cy="0"/>
            </a:xfrm>
            <a:prstGeom prst="line">
              <a:avLst/>
            </a:prstGeom>
            <a:ln w="19050">
              <a:solidFill>
                <a:schemeClr val="tx1"/>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47352" y="5129522"/>
              <a:ext cx="2687444" cy="0"/>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260587" y="4422172"/>
              <a:ext cx="1709238" cy="11039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39" fontAlgn="base">
                <a:spcBef>
                  <a:spcPct val="0"/>
                </a:spcBef>
                <a:spcAft>
                  <a:spcPct val="0"/>
                </a:spcAft>
              </a:pPr>
              <a:r>
                <a:rPr lang="en-US" sz="2489" b="1" dirty="0">
                  <a:solidFill>
                    <a:prstClr val="black"/>
                  </a:solidFill>
                  <a:latin typeface="Calibri" panose="020F0502020204030204"/>
                </a:rPr>
                <a:t>Area EPS</a:t>
              </a:r>
            </a:p>
          </p:txBody>
        </p:sp>
        <p:sp>
          <p:nvSpPr>
            <p:cNvPr id="16" name="TextBox 15"/>
            <p:cNvSpPr txBox="1"/>
            <p:nvPr/>
          </p:nvSpPr>
          <p:spPr>
            <a:xfrm>
              <a:off x="2774050" y="4157802"/>
              <a:ext cx="1544012" cy="543867"/>
            </a:xfrm>
            <a:prstGeom prst="rect">
              <a:avLst/>
            </a:prstGeom>
            <a:noFill/>
          </p:spPr>
          <p:txBody>
            <a:bodyPr wrap="none" rtlCol="0">
              <a:spAutoFit/>
            </a:bodyPr>
            <a:lstStyle/>
            <a:p>
              <a:pPr algn="ctr" defTabSz="1219139" fontAlgn="base">
                <a:spcBef>
                  <a:spcPct val="0"/>
                </a:spcBef>
                <a:spcAft>
                  <a:spcPct val="0"/>
                </a:spcAft>
              </a:pPr>
              <a:r>
                <a:rPr lang="en-US" sz="1467" dirty="0">
                  <a:solidFill>
                    <a:prstClr val="black"/>
                  </a:solidFill>
                  <a:latin typeface="Montserrat" charset="0"/>
                  <a:ea typeface="MS PGothic" panose="020B0600070205080204" pitchFamily="34" charset="-128"/>
                </a:rPr>
                <a:t>Communication </a:t>
              </a:r>
              <a:br>
                <a:rPr lang="en-US" sz="1467" dirty="0">
                  <a:solidFill>
                    <a:prstClr val="black"/>
                  </a:solidFill>
                  <a:latin typeface="Montserrat" charset="0"/>
                  <a:ea typeface="MS PGothic" panose="020B0600070205080204" pitchFamily="34" charset="-128"/>
                </a:rPr>
              </a:br>
              <a:r>
                <a:rPr lang="en-US" sz="1467" dirty="0">
                  <a:solidFill>
                    <a:prstClr val="black"/>
                  </a:solidFill>
                  <a:latin typeface="Montserrat" charset="0"/>
                  <a:ea typeface="MS PGothic" panose="020B0600070205080204" pitchFamily="34" charset="-128"/>
                </a:rPr>
                <a:t>Interface</a:t>
              </a:r>
            </a:p>
          </p:txBody>
        </p:sp>
        <p:sp>
          <p:nvSpPr>
            <p:cNvPr id="17" name="TextBox 16"/>
            <p:cNvSpPr txBox="1"/>
            <p:nvPr/>
          </p:nvSpPr>
          <p:spPr>
            <a:xfrm>
              <a:off x="2693286" y="4801959"/>
              <a:ext cx="1502334" cy="318100"/>
            </a:xfrm>
            <a:prstGeom prst="rect">
              <a:avLst/>
            </a:prstGeom>
            <a:noFill/>
          </p:spPr>
          <p:txBody>
            <a:bodyPr wrap="none" rtlCol="0">
              <a:spAutoFit/>
            </a:bodyPr>
            <a:lstStyle/>
            <a:p>
              <a:pPr algn="ctr" defTabSz="1219139" fontAlgn="base">
                <a:spcBef>
                  <a:spcPct val="0"/>
                </a:spcBef>
                <a:spcAft>
                  <a:spcPct val="0"/>
                </a:spcAft>
              </a:pPr>
              <a:r>
                <a:rPr lang="en-US" sz="1467" dirty="0">
                  <a:solidFill>
                    <a:prstClr val="black"/>
                  </a:solidFill>
                  <a:latin typeface="Montserrat" charset="0"/>
                  <a:ea typeface="MS PGothic" panose="020B0600070205080204" pitchFamily="34" charset="-128"/>
                </a:rPr>
                <a:t>Power Interface</a:t>
              </a:r>
            </a:p>
          </p:txBody>
        </p:sp>
        <p:sp>
          <p:nvSpPr>
            <p:cNvPr id="18" name="Rectangle 17"/>
            <p:cNvSpPr/>
            <p:nvPr/>
          </p:nvSpPr>
          <p:spPr>
            <a:xfrm>
              <a:off x="1475117" y="4132240"/>
              <a:ext cx="3091688" cy="1906859"/>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sz="2489">
                <a:solidFill>
                  <a:prstClr val="white"/>
                </a:solidFill>
                <a:latin typeface="Calibri" panose="020F0502020204030204"/>
              </a:endParaRPr>
            </a:p>
          </p:txBody>
        </p:sp>
        <p:sp>
          <p:nvSpPr>
            <p:cNvPr id="19" name="TextBox 18"/>
            <p:cNvSpPr txBox="1"/>
            <p:nvPr/>
          </p:nvSpPr>
          <p:spPr>
            <a:xfrm>
              <a:off x="1825313" y="5648226"/>
              <a:ext cx="2409634" cy="318100"/>
            </a:xfrm>
            <a:prstGeom prst="rect">
              <a:avLst/>
            </a:prstGeom>
            <a:solidFill>
              <a:schemeClr val="tx2">
                <a:lumMod val="60000"/>
                <a:lumOff val="40000"/>
              </a:schemeClr>
            </a:solidFill>
          </p:spPr>
          <p:txBody>
            <a:bodyPr wrap="none" rtlCol="0">
              <a:spAutoFit/>
            </a:bodyPr>
            <a:lstStyle/>
            <a:p>
              <a:pPr algn="ctr" defTabSz="1219139" fontAlgn="base">
                <a:spcBef>
                  <a:spcPct val="0"/>
                </a:spcBef>
                <a:spcAft>
                  <a:spcPct val="0"/>
                </a:spcAft>
              </a:pPr>
              <a:r>
                <a:rPr lang="en-US" sz="1467" b="1" dirty="0">
                  <a:solidFill>
                    <a:prstClr val="black"/>
                  </a:solidFill>
                  <a:latin typeface="Montserrat" charset="0"/>
                  <a:ea typeface="MS PGothic" panose="020B0600070205080204" pitchFamily="34" charset="-128"/>
                </a:rPr>
                <a:t>Scope of IEEE 1547-2018</a:t>
              </a:r>
            </a:p>
          </p:txBody>
        </p:sp>
        <p:sp>
          <p:nvSpPr>
            <p:cNvPr id="20" name="Rectangle 19"/>
            <p:cNvSpPr/>
            <p:nvPr/>
          </p:nvSpPr>
          <p:spPr>
            <a:xfrm>
              <a:off x="906104" y="4422172"/>
              <a:ext cx="1709238" cy="110397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39" fontAlgn="base">
                <a:spcBef>
                  <a:spcPct val="0"/>
                </a:spcBef>
                <a:spcAft>
                  <a:spcPct val="0"/>
                </a:spcAft>
              </a:pPr>
              <a:r>
                <a:rPr lang="en-US" sz="2489" b="1" dirty="0">
                  <a:solidFill>
                    <a:prstClr val="black"/>
                  </a:solidFill>
                  <a:latin typeface="Calibri" panose="020F0502020204030204"/>
                </a:rPr>
                <a:t>DER</a:t>
              </a:r>
            </a:p>
          </p:txBody>
        </p:sp>
        <p:sp>
          <p:nvSpPr>
            <p:cNvPr id="21" name="Down Arrow 20"/>
            <p:cNvSpPr/>
            <p:nvPr/>
          </p:nvSpPr>
          <p:spPr bwMode="auto">
            <a:xfrm>
              <a:off x="5809762" y="3578965"/>
              <a:ext cx="572475" cy="388188"/>
            </a:xfrm>
            <a:prstGeom prst="down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219069" indent="-219069" defTabSz="914377" fontAlgn="base">
                <a:spcBef>
                  <a:spcPct val="50000"/>
                </a:spcBef>
                <a:spcAft>
                  <a:spcPct val="0"/>
                </a:spcAft>
              </a:pPr>
              <a:endParaRPr lang="en-US" sz="1600">
                <a:solidFill>
                  <a:srgbClr val="000000"/>
                </a:solidFill>
                <a:latin typeface="Arial" charset="0"/>
                <a:ea typeface="MS PGothic" panose="020B0600070205080204" pitchFamily="34" charset="-128"/>
              </a:endParaRPr>
            </a:p>
          </p:txBody>
        </p:sp>
      </p:grpSp>
      <p:cxnSp>
        <p:nvCxnSpPr>
          <p:cNvPr id="22" name="Straight Connector 21"/>
          <p:cNvCxnSpPr/>
          <p:nvPr/>
        </p:nvCxnSpPr>
        <p:spPr>
          <a:xfrm>
            <a:off x="2377944" y="2263612"/>
            <a:ext cx="19366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0983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Distributed Energy Resource</a:t>
            </a:r>
            <a:endParaRPr lang="en-US" dirty="0"/>
          </a:p>
        </p:txBody>
      </p:sp>
      <p:sp>
        <p:nvSpPr>
          <p:cNvPr id="3" name="Content Placeholder 2"/>
          <p:cNvSpPr>
            <a:spLocks noGrp="1"/>
          </p:cNvSpPr>
          <p:nvPr>
            <p:ph idx="1"/>
          </p:nvPr>
        </p:nvSpPr>
        <p:spPr>
          <a:xfrm>
            <a:off x="609600" y="1474471"/>
            <a:ext cx="10972800" cy="4349749"/>
          </a:xfrm>
        </p:spPr>
        <p:txBody>
          <a:bodyPr/>
          <a:lstStyle/>
          <a:p>
            <a:r>
              <a:rPr lang="en-US" sz="2667" dirty="0">
                <a:latin typeface="+mn-lt"/>
                <a:cs typeface="Arial" panose="020B0604020202020204" pitchFamily="34" charset="0"/>
              </a:rPr>
              <a:t>In the context of IEEE 1547:</a:t>
            </a:r>
          </a:p>
          <a:p>
            <a:r>
              <a:rPr lang="en-US" sz="2667" dirty="0">
                <a:latin typeface="+mn-lt"/>
                <a:cs typeface="Arial" panose="020B0604020202020204" pitchFamily="34" charset="0"/>
              </a:rPr>
              <a:t>“A source of electric power that is not directly connected to a bulk power system.”</a:t>
            </a:r>
          </a:p>
          <a:p>
            <a:pPr marL="380990" lvl="1" indent="-380990">
              <a:spcBef>
                <a:spcPts val="1600"/>
              </a:spcBef>
              <a:buFont typeface="Arial" panose="020B0604020202020204" pitchFamily="34" charset="0"/>
              <a:buChar char="•"/>
            </a:pPr>
            <a:r>
              <a:rPr lang="en-US" sz="2400" dirty="0">
                <a:latin typeface="+mn-lt"/>
                <a:cs typeface="Arial" panose="020B0604020202020204" pitchFamily="34" charset="0"/>
              </a:rPr>
              <a:t>Includes distributed generators.</a:t>
            </a:r>
          </a:p>
          <a:p>
            <a:pPr marL="380990" lvl="1" indent="-380990">
              <a:spcBef>
                <a:spcPts val="1600"/>
              </a:spcBef>
              <a:buFont typeface="Arial" panose="020B0604020202020204" pitchFamily="34" charset="0"/>
              <a:buChar char="•"/>
            </a:pPr>
            <a:r>
              <a:rPr lang="en-US" sz="2400" dirty="0">
                <a:latin typeface="+mn-lt"/>
                <a:cs typeface="Arial" panose="020B0604020202020204" pitchFamily="34" charset="0"/>
              </a:rPr>
              <a:t>Includes distributed energy storage technologies.</a:t>
            </a:r>
          </a:p>
          <a:p>
            <a:pPr marL="380990" lvl="1" indent="-380990">
              <a:spcBef>
                <a:spcPts val="1600"/>
              </a:spcBef>
              <a:buFont typeface="Arial" panose="020B0604020202020204" pitchFamily="34" charset="0"/>
              <a:buChar char="•"/>
            </a:pPr>
            <a:r>
              <a:rPr lang="en-US" sz="2400" dirty="0">
                <a:latin typeface="+mn-lt"/>
                <a:cs typeface="Arial" panose="020B0604020202020204" pitchFamily="34" charset="0"/>
              </a:rPr>
              <a:t>Does not include controllable loads used for demand response.</a:t>
            </a:r>
          </a:p>
          <a:p>
            <a:endParaRPr lang="en-US" dirty="0">
              <a:latin typeface="+mn-lt"/>
            </a:endParaRPr>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49</a:t>
            </a:fld>
            <a:endParaRPr lang="en-US" altLang="en-US"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1621689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4" y="272146"/>
            <a:ext cx="3467610"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SB Energy Pvt Ltd</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3EDED7F-97EF-44A2-AFDF-8260AE500ADF}"/>
              </a:ext>
            </a:extLst>
          </p:cNvPr>
          <p:cNvSpPr/>
          <p:nvPr/>
        </p:nvSpPr>
        <p:spPr>
          <a:xfrm>
            <a:off x="690733" y="1004443"/>
            <a:ext cx="10800000" cy="4555093"/>
          </a:xfrm>
          <a:prstGeom prst="rect">
            <a:avLst/>
          </a:prstGeom>
        </p:spPr>
        <p:txBody>
          <a:bodyPr wrap="square" lIns="0" tIns="0" rIns="0" bIns="0">
            <a:spAutoFit/>
          </a:bodyPr>
          <a:lstStyle/>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Renewable Projects in India and USA</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1.4GWp</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Operational Projects in India</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USA – Texas &amp; California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1.7GWp</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Cumulative)</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3GWp</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under construction</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Leading innovation promoter @ utility scale projects with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3MWp</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innovation Centre</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Projects: robot based automated module cleaning</a:t>
            </a:r>
          </a:p>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Focus – Hybrid Projects, Renewable Energy Projects with Energy Storage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5947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1547 Evolution of Grid Support Functions</a:t>
            </a:r>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50</a:t>
            </a:fld>
            <a:endParaRPr lang="en-US" altLang="en-US" dirty="0">
              <a:solidFill>
                <a:prstClr val="black"/>
              </a:solidFill>
              <a:ea typeface="MS PGothic" panose="020B0600070205080204" pitchFamily="34" charset="-128"/>
            </a:endParaRPr>
          </a:p>
        </p:txBody>
      </p:sp>
      <p:sp>
        <p:nvSpPr>
          <p:cNvPr id="5" name="Rounded Rectangle 4"/>
          <p:cNvSpPr/>
          <p:nvPr/>
        </p:nvSpPr>
        <p:spPr>
          <a:xfrm>
            <a:off x="2082880" y="1160786"/>
            <a:ext cx="1884067" cy="861365"/>
          </a:xfrm>
          <a:prstGeom prst="round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r>
              <a:rPr lang="en-US" sz="1600" b="1" dirty="0">
                <a:solidFill>
                  <a:prstClr val="white"/>
                </a:solidFill>
                <a:latin typeface="Times New Roman" panose="02020603050405020304" pitchFamily="18" charset="0"/>
                <a:cs typeface="Times New Roman" panose="02020603050405020304" pitchFamily="18" charset="0"/>
              </a:rPr>
              <a:t>IEEE 1547-2003</a:t>
            </a:r>
          </a:p>
        </p:txBody>
      </p:sp>
      <p:sp>
        <p:nvSpPr>
          <p:cNvPr id="6" name="Rounded Rectangle 5"/>
          <p:cNvSpPr/>
          <p:nvPr/>
        </p:nvSpPr>
        <p:spPr>
          <a:xfrm>
            <a:off x="2082880" y="2570376"/>
            <a:ext cx="1884067" cy="925048"/>
          </a:xfrm>
          <a:prstGeom prst="round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r>
              <a:rPr lang="en-US" sz="1600" b="1" dirty="0">
                <a:solidFill>
                  <a:prstClr val="white"/>
                </a:solidFill>
                <a:latin typeface="Times New Roman" panose="02020603050405020304" pitchFamily="18" charset="0"/>
                <a:cs typeface="Times New Roman" panose="02020603050405020304" pitchFamily="18" charset="0"/>
              </a:rPr>
              <a:t>IEEE 1547a-2014</a:t>
            </a:r>
          </a:p>
          <a:p>
            <a:pPr algn="ctr" defTabSz="1219139" fontAlgn="base">
              <a:spcBef>
                <a:spcPct val="0"/>
              </a:spcBef>
              <a:spcAft>
                <a:spcPct val="0"/>
              </a:spcAft>
            </a:pPr>
            <a:r>
              <a:rPr lang="en-US" sz="1600" b="1" dirty="0">
                <a:solidFill>
                  <a:prstClr val="white"/>
                </a:solidFill>
                <a:latin typeface="Times New Roman" panose="02020603050405020304" pitchFamily="18" charset="0"/>
                <a:cs typeface="Times New Roman" panose="02020603050405020304" pitchFamily="18" charset="0"/>
              </a:rPr>
              <a:t>(Amendment 1)</a:t>
            </a:r>
          </a:p>
        </p:txBody>
      </p:sp>
      <p:sp>
        <p:nvSpPr>
          <p:cNvPr id="7" name="Rounded Rectangle 6"/>
          <p:cNvSpPr/>
          <p:nvPr/>
        </p:nvSpPr>
        <p:spPr>
          <a:xfrm>
            <a:off x="2082880" y="4043650"/>
            <a:ext cx="1884067" cy="1151937"/>
          </a:xfrm>
          <a:prstGeom prst="round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r>
              <a:rPr lang="en-US" sz="1600" b="1" dirty="0">
                <a:solidFill>
                  <a:prstClr val="white"/>
                </a:solidFill>
                <a:latin typeface="Times New Roman" panose="02020603050405020304" pitchFamily="18" charset="0"/>
                <a:cs typeface="Times New Roman" panose="02020603050405020304" pitchFamily="18" charset="0"/>
              </a:rPr>
              <a:t>IEEE </a:t>
            </a:r>
            <a:r>
              <a:rPr lang="en-US" sz="1600" b="1" dirty="0">
                <a:solidFill>
                  <a:prstClr val="white"/>
                </a:solidFill>
                <a:latin typeface="Times New Roman" panose="02020603050405020304" pitchFamily="18" charset="0"/>
                <a:cs typeface="Times New Roman" panose="02020603050405020304" pitchFamily="18" charset="0"/>
              </a:rPr>
              <a:t>1547-2018</a:t>
            </a:r>
            <a:endParaRPr lang="en-US" sz="1600" b="1" dirty="0">
              <a:solidFill>
                <a:prstClr val="white"/>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292261" y="1160786"/>
            <a:ext cx="5424227" cy="86136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Shall NOT </a:t>
            </a:r>
            <a:r>
              <a:rPr lang="en-US" sz="1333" dirty="0">
                <a:solidFill>
                  <a:prstClr val="black"/>
                </a:solidFill>
                <a:latin typeface="Times New Roman" panose="02020603050405020304" pitchFamily="18" charset="0"/>
                <a:cs typeface="Times New Roman" panose="02020603050405020304" pitchFamily="18" charset="0"/>
              </a:rPr>
              <a:t>actively regulate voltage</a:t>
            </a:r>
          </a:p>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Shall</a:t>
            </a:r>
            <a:r>
              <a:rPr lang="en-US" sz="1333" dirty="0">
                <a:solidFill>
                  <a:prstClr val="black"/>
                </a:solidFill>
                <a:latin typeface="Times New Roman" panose="02020603050405020304" pitchFamily="18" charset="0"/>
                <a:cs typeface="Times New Roman" panose="02020603050405020304" pitchFamily="18" charset="0"/>
              </a:rPr>
              <a:t> trip on abnormal voltage/frequency</a:t>
            </a:r>
          </a:p>
        </p:txBody>
      </p:sp>
      <p:sp>
        <p:nvSpPr>
          <p:cNvPr id="9" name="Rounded Rectangle 8"/>
          <p:cNvSpPr/>
          <p:nvPr/>
        </p:nvSpPr>
        <p:spPr>
          <a:xfrm>
            <a:off x="4292261" y="2570376"/>
            <a:ext cx="5424227" cy="92504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May </a:t>
            </a:r>
            <a:r>
              <a:rPr lang="en-US" sz="1333" dirty="0">
                <a:solidFill>
                  <a:prstClr val="black"/>
                </a:solidFill>
                <a:latin typeface="Times New Roman" panose="02020603050405020304" pitchFamily="18" charset="0"/>
                <a:cs typeface="Times New Roman" panose="02020603050405020304" pitchFamily="18" charset="0"/>
              </a:rPr>
              <a:t>actively regulate voltage</a:t>
            </a:r>
          </a:p>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May</a:t>
            </a:r>
            <a:r>
              <a:rPr lang="en-US" sz="1333" dirty="0">
                <a:solidFill>
                  <a:prstClr val="black"/>
                </a:solidFill>
                <a:latin typeface="Times New Roman" panose="02020603050405020304" pitchFamily="18" charset="0"/>
                <a:cs typeface="Times New Roman" panose="02020603050405020304" pitchFamily="18" charset="0"/>
              </a:rPr>
              <a:t> ride through abnormal voltage/frequency</a:t>
            </a:r>
          </a:p>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May</a:t>
            </a:r>
            <a:r>
              <a:rPr lang="en-US" sz="1333" dirty="0">
                <a:solidFill>
                  <a:prstClr val="black"/>
                </a:solidFill>
                <a:latin typeface="Times New Roman" panose="02020603050405020304" pitchFamily="18" charset="0"/>
                <a:cs typeface="Times New Roman" panose="02020603050405020304" pitchFamily="18" charset="0"/>
              </a:rPr>
              <a:t> provide frequency response</a:t>
            </a:r>
            <a:r>
              <a:rPr lang="en-US" sz="1333" baseline="30000" dirty="0">
                <a:solidFill>
                  <a:prstClr val="black"/>
                </a:solidFill>
                <a:latin typeface="Times New Roman" panose="02020603050405020304" pitchFamily="18" charset="0"/>
                <a:cs typeface="Times New Roman" panose="02020603050405020304" pitchFamily="18" charset="0"/>
              </a:rPr>
              <a:t>1</a:t>
            </a:r>
            <a:r>
              <a:rPr lang="en-US" sz="1333" dirty="0">
                <a:solidFill>
                  <a:prstClr val="black"/>
                </a:solidFill>
                <a:latin typeface="Times New Roman" panose="02020603050405020304" pitchFamily="18" charset="0"/>
                <a:cs typeface="Times New Roman" panose="02020603050405020304" pitchFamily="18" charset="0"/>
              </a:rPr>
              <a:t> (frequency-droop)</a:t>
            </a:r>
          </a:p>
        </p:txBody>
      </p:sp>
      <p:sp>
        <p:nvSpPr>
          <p:cNvPr id="10" name="Rounded Rectangle 9"/>
          <p:cNvSpPr/>
          <p:nvPr/>
        </p:nvSpPr>
        <p:spPr>
          <a:xfrm>
            <a:off x="4292261" y="4043650"/>
            <a:ext cx="5424227" cy="1151937"/>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Shall be capable </a:t>
            </a:r>
            <a:r>
              <a:rPr lang="en-US" sz="1333" dirty="0">
                <a:solidFill>
                  <a:prstClr val="black"/>
                </a:solidFill>
                <a:latin typeface="Times New Roman" panose="02020603050405020304" pitchFamily="18" charset="0"/>
                <a:cs typeface="Times New Roman" panose="02020603050405020304" pitchFamily="18" charset="0"/>
              </a:rPr>
              <a:t>of actively regulating voltage</a:t>
            </a:r>
          </a:p>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Shall</a:t>
            </a:r>
            <a:r>
              <a:rPr lang="en-US" sz="1333" dirty="0">
                <a:solidFill>
                  <a:prstClr val="black"/>
                </a:solidFill>
                <a:latin typeface="Times New Roman" panose="02020603050405020304" pitchFamily="18" charset="0"/>
                <a:cs typeface="Times New Roman" panose="02020603050405020304" pitchFamily="18" charset="0"/>
              </a:rPr>
              <a:t> ride through abnormal voltage/frequency</a:t>
            </a:r>
          </a:p>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Shall</a:t>
            </a:r>
            <a:r>
              <a:rPr lang="en-US" sz="1333" dirty="0">
                <a:solidFill>
                  <a:prstClr val="black"/>
                </a:solidFill>
                <a:latin typeface="Times New Roman" panose="02020603050405020304" pitchFamily="18" charset="0"/>
                <a:cs typeface="Times New Roman" panose="02020603050405020304" pitchFamily="18" charset="0"/>
              </a:rPr>
              <a:t> </a:t>
            </a:r>
            <a:r>
              <a:rPr lang="en-US" sz="1333" b="1" dirty="0">
                <a:solidFill>
                  <a:prstClr val="black"/>
                </a:solidFill>
                <a:latin typeface="Times New Roman" panose="02020603050405020304" pitchFamily="18" charset="0"/>
                <a:cs typeface="Times New Roman" panose="02020603050405020304" pitchFamily="18" charset="0"/>
              </a:rPr>
              <a:t>be capable </a:t>
            </a:r>
            <a:r>
              <a:rPr lang="en-US" sz="1333" dirty="0">
                <a:solidFill>
                  <a:prstClr val="black"/>
                </a:solidFill>
                <a:latin typeface="Times New Roman" panose="02020603050405020304" pitchFamily="18" charset="0"/>
                <a:cs typeface="Times New Roman" panose="02020603050405020304" pitchFamily="18" charset="0"/>
              </a:rPr>
              <a:t>of frequency response</a:t>
            </a:r>
            <a:r>
              <a:rPr lang="en-US" sz="1333" baseline="30000" dirty="0">
                <a:solidFill>
                  <a:prstClr val="black"/>
                </a:solidFill>
                <a:latin typeface="Times New Roman" panose="02020603050405020304" pitchFamily="18" charset="0"/>
                <a:cs typeface="Times New Roman" panose="02020603050405020304" pitchFamily="18" charset="0"/>
              </a:rPr>
              <a:t>2</a:t>
            </a:r>
          </a:p>
          <a:p>
            <a:pPr marL="214307" indent="-214307" defTabSz="1219139" fontAlgn="base">
              <a:spcBef>
                <a:spcPct val="0"/>
              </a:spcBef>
              <a:spcAft>
                <a:spcPct val="0"/>
              </a:spcAft>
              <a:buFont typeface="Arial" panose="020B0604020202020204" pitchFamily="34" charset="0"/>
              <a:buChar char="•"/>
            </a:pPr>
            <a:r>
              <a:rPr lang="en-US" sz="1333" b="1" dirty="0">
                <a:solidFill>
                  <a:prstClr val="black"/>
                </a:solidFill>
                <a:latin typeface="Times New Roman" panose="02020603050405020304" pitchFamily="18" charset="0"/>
                <a:cs typeface="Times New Roman" panose="02020603050405020304" pitchFamily="18" charset="0"/>
              </a:rPr>
              <a:t>May</a:t>
            </a:r>
            <a:r>
              <a:rPr lang="en-US" sz="1333" dirty="0">
                <a:solidFill>
                  <a:prstClr val="black"/>
                </a:solidFill>
                <a:latin typeface="Times New Roman" panose="02020603050405020304" pitchFamily="18" charset="0"/>
                <a:cs typeface="Times New Roman" panose="02020603050405020304" pitchFamily="18" charset="0"/>
              </a:rPr>
              <a:t> provide inertial response</a:t>
            </a:r>
            <a:r>
              <a:rPr lang="en-US" sz="1333" baseline="30000" dirty="0">
                <a:solidFill>
                  <a:prstClr val="black"/>
                </a:solidFill>
                <a:latin typeface="Times New Roman" panose="02020603050405020304" pitchFamily="18" charset="0"/>
                <a:cs typeface="Times New Roman" panose="02020603050405020304" pitchFamily="18" charset="0"/>
              </a:rPr>
              <a:t>3</a:t>
            </a:r>
          </a:p>
        </p:txBody>
      </p:sp>
      <p:sp>
        <p:nvSpPr>
          <p:cNvPr id="11" name="TextBox 10"/>
          <p:cNvSpPr txBox="1"/>
          <p:nvPr/>
        </p:nvSpPr>
        <p:spPr>
          <a:xfrm>
            <a:off x="661529" y="5251370"/>
            <a:ext cx="10868943" cy="954107"/>
          </a:xfrm>
          <a:prstGeom prst="rect">
            <a:avLst/>
          </a:prstGeom>
          <a:noFill/>
        </p:spPr>
        <p:txBody>
          <a:bodyPr wrap="square" rtlCol="0">
            <a:spAutoFit/>
          </a:bodyPr>
          <a:lstStyle/>
          <a:p>
            <a:pPr defTabSz="1219139" fontAlgn="base">
              <a:spcBef>
                <a:spcPct val="0"/>
              </a:spcBef>
              <a:spcAft>
                <a:spcPct val="0"/>
              </a:spcAft>
            </a:pPr>
            <a:r>
              <a:rPr lang="en-US" sz="1400" baseline="3000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1</a:t>
            </a:r>
            <a:r>
              <a:rPr lang="en-US" sz="140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Frequency response is capability to modulate power output as a function of frequency</a:t>
            </a:r>
          </a:p>
          <a:p>
            <a:pPr defTabSz="1219139" fontAlgn="base">
              <a:spcBef>
                <a:spcPct val="0"/>
              </a:spcBef>
              <a:spcAft>
                <a:spcPct val="0"/>
              </a:spcAft>
            </a:pPr>
            <a:r>
              <a:rPr lang="en-US" sz="1400" baseline="3000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2</a:t>
            </a:r>
            <a:r>
              <a:rPr lang="en-US" sz="140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Mandatory capability for Categories II and III under high frequency conditions, Mandatory for Categories II and III under low frequency conditions, optional for Category I</a:t>
            </a:r>
          </a:p>
          <a:p>
            <a:pPr defTabSz="1219139" fontAlgn="base">
              <a:spcBef>
                <a:spcPct val="0"/>
              </a:spcBef>
              <a:spcAft>
                <a:spcPct val="0"/>
              </a:spcAft>
            </a:pPr>
            <a:r>
              <a:rPr lang="en-US" sz="1400" baseline="3000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3</a:t>
            </a:r>
            <a:r>
              <a:rPr lang="en-US" sz="1400"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Inertial response is capability for DER to modulate active power in proportion to the rate of change of frequency</a:t>
            </a:r>
          </a:p>
        </p:txBody>
      </p:sp>
      <p:sp>
        <p:nvSpPr>
          <p:cNvPr id="12" name="Down Arrow 11"/>
          <p:cNvSpPr/>
          <p:nvPr/>
        </p:nvSpPr>
        <p:spPr>
          <a:xfrm>
            <a:off x="6533358" y="2112300"/>
            <a:ext cx="942033" cy="36558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sz="1051">
              <a:solidFill>
                <a:prstClr val="white"/>
              </a:solidFill>
              <a:latin typeface="Calibri" panose="020F0502020204030204"/>
            </a:endParaRPr>
          </a:p>
        </p:txBody>
      </p:sp>
      <p:sp>
        <p:nvSpPr>
          <p:cNvPr id="13" name="Down Arrow 12"/>
          <p:cNvSpPr/>
          <p:nvPr/>
        </p:nvSpPr>
        <p:spPr>
          <a:xfrm>
            <a:off x="6533358" y="3577685"/>
            <a:ext cx="942033" cy="36558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fontAlgn="base">
              <a:spcBef>
                <a:spcPct val="0"/>
              </a:spcBef>
              <a:spcAft>
                <a:spcPct val="0"/>
              </a:spcAft>
            </a:pPr>
            <a:endParaRPr lang="en-US" sz="1051">
              <a:solidFill>
                <a:prstClr val="white"/>
              </a:solidFill>
              <a:latin typeface="Calibri" panose="020F0502020204030204"/>
            </a:endParaRPr>
          </a:p>
        </p:txBody>
      </p:sp>
    </p:spTree>
    <p:extLst>
      <p:ext uri="{BB962C8B-B14F-4D97-AF65-F5344CB8AC3E}">
        <p14:creationId xmlns:p14="http://schemas.microsoft.com/office/powerpoint/2010/main" val="9378963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of Performance Categories</a:t>
            </a:r>
            <a:endParaRPr lang="en-US" dirty="0"/>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51</a:t>
            </a:fld>
            <a:endParaRPr lang="en-US" altLang="en-US" dirty="0">
              <a:solidFill>
                <a:prstClr val="black"/>
              </a:solidFill>
              <a:ea typeface="MS PGothic" panose="020B0600070205080204" pitchFamily="34" charset="-128"/>
            </a:endParaRPr>
          </a:p>
        </p:txBody>
      </p:sp>
      <p:sp>
        <p:nvSpPr>
          <p:cNvPr id="5" name="Flowchart: Document 4">
            <a:extLst>
              <a:ext uri="{FF2B5EF4-FFF2-40B4-BE49-F238E27FC236}">
                <a16:creationId xmlns:a16="http://schemas.microsoft.com/office/drawing/2014/main" id="{B7D28DF7-0A45-483B-955A-3079E7CB1C2A}"/>
              </a:ext>
            </a:extLst>
          </p:cNvPr>
          <p:cNvSpPr/>
          <p:nvPr/>
        </p:nvSpPr>
        <p:spPr bwMode="auto">
          <a:xfrm>
            <a:off x="3082198" y="1376554"/>
            <a:ext cx="3600511" cy="3712607"/>
          </a:xfrm>
          <a:prstGeom prst="flowChartDocument">
            <a:avLst/>
          </a:prstGeom>
          <a:noFill/>
          <a:ln w="9525" cap="flat" cmpd="sng" algn="ctr">
            <a:solidFill>
              <a:srgbClr val="000000"/>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defTabSz="1219139" fontAlgn="base">
              <a:spcBef>
                <a:spcPct val="0"/>
              </a:spcBef>
              <a:spcAft>
                <a:spcPct val="0"/>
              </a:spcAft>
              <a:defRPr/>
            </a:pPr>
            <a:r>
              <a:rPr lang="en-US" sz="1400" b="1" kern="0" dirty="0">
                <a:solidFill>
                  <a:srgbClr val="000C14"/>
                </a:solidFill>
                <a:latin typeface="Montserrat" charset="0"/>
                <a:ea typeface="MS PGothic" panose="020B0600070205080204" pitchFamily="34" charset="-128"/>
              </a:rPr>
              <a:t>Normal and abnormal operating performance categories</a:t>
            </a:r>
          </a:p>
        </p:txBody>
      </p:sp>
      <p:sp>
        <p:nvSpPr>
          <p:cNvPr id="6" name="Freeform 3">
            <a:extLst>
              <a:ext uri="{FF2B5EF4-FFF2-40B4-BE49-F238E27FC236}">
                <a16:creationId xmlns:a16="http://schemas.microsoft.com/office/drawing/2014/main" id="{F4D084B8-6B8C-4B83-A4DF-1AE0F1FC94B6}"/>
              </a:ext>
            </a:extLst>
          </p:cNvPr>
          <p:cNvSpPr/>
          <p:nvPr/>
        </p:nvSpPr>
        <p:spPr>
          <a:xfrm>
            <a:off x="4227296" y="2044113"/>
            <a:ext cx="939883" cy="1080327"/>
          </a:xfrm>
          <a:custGeom>
            <a:avLst/>
            <a:gdLst>
              <a:gd name="connsiteX0" fmla="*/ 0 w 1343936"/>
              <a:gd name="connsiteY0" fmla="*/ 584612 h 1169224"/>
              <a:gd name="connsiteX1" fmla="*/ 292306 w 1343936"/>
              <a:gd name="connsiteY1" fmla="*/ 0 h 1169224"/>
              <a:gd name="connsiteX2" fmla="*/ 1051630 w 1343936"/>
              <a:gd name="connsiteY2" fmla="*/ 0 h 1169224"/>
              <a:gd name="connsiteX3" fmla="*/ 1343936 w 1343936"/>
              <a:gd name="connsiteY3" fmla="*/ 584612 h 1169224"/>
              <a:gd name="connsiteX4" fmla="*/ 1051630 w 1343936"/>
              <a:gd name="connsiteY4" fmla="*/ 1169224 h 1169224"/>
              <a:gd name="connsiteX5" fmla="*/ 292306 w 1343936"/>
              <a:gd name="connsiteY5" fmla="*/ 1169224 h 1169224"/>
              <a:gd name="connsiteX6" fmla="*/ 0 w 1343936"/>
              <a:gd name="connsiteY6" fmla="*/ 584612 h 11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936" h="1169224">
                <a:moveTo>
                  <a:pt x="671968" y="0"/>
                </a:moveTo>
                <a:lnTo>
                  <a:pt x="1343936" y="254306"/>
                </a:lnTo>
                <a:lnTo>
                  <a:pt x="1343936" y="914918"/>
                </a:lnTo>
                <a:lnTo>
                  <a:pt x="671968" y="1169224"/>
                </a:lnTo>
                <a:lnTo>
                  <a:pt x="0" y="914918"/>
                </a:lnTo>
                <a:lnTo>
                  <a:pt x="0" y="254306"/>
                </a:lnTo>
                <a:lnTo>
                  <a:pt x="671968" y="0"/>
                </a:lnTo>
                <a:close/>
              </a:path>
            </a:pathLst>
          </a:custGeom>
          <a:solidFill>
            <a:srgbClr val="A50021">
              <a:lumMod val="20000"/>
              <a:lumOff val="8000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801" tIns="194220" rIns="173801" bIns="194220" numCol="1" spcCol="1270" anchor="ctr" anchorCtr="0">
            <a:noAutofit/>
          </a:bodyPr>
          <a:lstStyle/>
          <a:p>
            <a:pPr defTabSz="433377" fontAlgn="base">
              <a:lnSpc>
                <a:spcPct val="90000"/>
              </a:lnSpc>
              <a:spcBef>
                <a:spcPct val="0"/>
              </a:spcBef>
              <a:spcAft>
                <a:spcPct val="35000"/>
              </a:spcAft>
            </a:pPr>
            <a:r>
              <a:rPr lang="en-US" sz="1051" b="1" dirty="0">
                <a:solidFill>
                  <a:srgbClr val="000C14"/>
                </a:solidFill>
                <a:latin typeface="Arial"/>
              </a:rPr>
              <a:t>Category A</a:t>
            </a:r>
          </a:p>
        </p:txBody>
      </p:sp>
      <p:sp>
        <p:nvSpPr>
          <p:cNvPr id="7" name="Freeform 4">
            <a:extLst>
              <a:ext uri="{FF2B5EF4-FFF2-40B4-BE49-F238E27FC236}">
                <a16:creationId xmlns:a16="http://schemas.microsoft.com/office/drawing/2014/main" id="{B1949334-F197-4E10-9D40-EE25650BD525}"/>
              </a:ext>
            </a:extLst>
          </p:cNvPr>
          <p:cNvSpPr/>
          <p:nvPr/>
        </p:nvSpPr>
        <p:spPr>
          <a:xfrm>
            <a:off x="5693129" y="2408297"/>
            <a:ext cx="1205644" cy="648195"/>
          </a:xfrm>
          <a:custGeom>
            <a:avLst/>
            <a:gdLst>
              <a:gd name="connsiteX0" fmla="*/ 0 w 1499833"/>
              <a:gd name="connsiteY0" fmla="*/ 0 h 806361"/>
              <a:gd name="connsiteX1" fmla="*/ 1499833 w 1499833"/>
              <a:gd name="connsiteY1" fmla="*/ 0 h 806361"/>
              <a:gd name="connsiteX2" fmla="*/ 1499833 w 1499833"/>
              <a:gd name="connsiteY2" fmla="*/ 806361 h 806361"/>
              <a:gd name="connsiteX3" fmla="*/ 0 w 1499833"/>
              <a:gd name="connsiteY3" fmla="*/ 806361 h 806361"/>
              <a:gd name="connsiteX4" fmla="*/ 0 w 1499833"/>
              <a:gd name="connsiteY4" fmla="*/ 0 h 80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833" h="806361">
                <a:moveTo>
                  <a:pt x="0" y="0"/>
                </a:moveTo>
                <a:lnTo>
                  <a:pt x="1499833" y="0"/>
                </a:lnTo>
                <a:lnTo>
                  <a:pt x="1499833" y="806361"/>
                </a:lnTo>
                <a:lnTo>
                  <a:pt x="0" y="80636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7148" tIns="37148" rIns="37148" bIns="37148" numCol="1" spcCol="1270" anchor="ctr" anchorCtr="0">
            <a:noAutofit/>
          </a:bodyPr>
          <a:lstStyle/>
          <a:p>
            <a:pPr defTabSz="433377" fontAlgn="base">
              <a:lnSpc>
                <a:spcPct val="90000"/>
              </a:lnSpc>
              <a:spcBef>
                <a:spcPct val="0"/>
              </a:spcBef>
              <a:spcAft>
                <a:spcPct val="35000"/>
              </a:spcAft>
            </a:pPr>
            <a:r>
              <a:rPr lang="en-US" sz="825" dirty="0">
                <a:solidFill>
                  <a:srgbClr val="000C14"/>
                </a:solidFill>
                <a:latin typeface="Arial"/>
              </a:rPr>
              <a:t> </a:t>
            </a:r>
          </a:p>
        </p:txBody>
      </p:sp>
      <p:sp>
        <p:nvSpPr>
          <p:cNvPr id="8" name="Freeform 5">
            <a:extLst>
              <a:ext uri="{FF2B5EF4-FFF2-40B4-BE49-F238E27FC236}">
                <a16:creationId xmlns:a16="http://schemas.microsoft.com/office/drawing/2014/main" id="{AA386160-4B1C-48A3-BADB-F978EE479E11}"/>
              </a:ext>
            </a:extLst>
          </p:cNvPr>
          <p:cNvSpPr/>
          <p:nvPr/>
        </p:nvSpPr>
        <p:spPr>
          <a:xfrm>
            <a:off x="3199560" y="2079945"/>
            <a:ext cx="939883" cy="1080327"/>
          </a:xfrm>
          <a:custGeom>
            <a:avLst/>
            <a:gdLst>
              <a:gd name="connsiteX0" fmla="*/ 0 w 1343936"/>
              <a:gd name="connsiteY0" fmla="*/ 584612 h 1169224"/>
              <a:gd name="connsiteX1" fmla="*/ 292306 w 1343936"/>
              <a:gd name="connsiteY1" fmla="*/ 0 h 1169224"/>
              <a:gd name="connsiteX2" fmla="*/ 1051630 w 1343936"/>
              <a:gd name="connsiteY2" fmla="*/ 0 h 1169224"/>
              <a:gd name="connsiteX3" fmla="*/ 1343936 w 1343936"/>
              <a:gd name="connsiteY3" fmla="*/ 584612 h 1169224"/>
              <a:gd name="connsiteX4" fmla="*/ 1051630 w 1343936"/>
              <a:gd name="connsiteY4" fmla="*/ 1169224 h 1169224"/>
              <a:gd name="connsiteX5" fmla="*/ 292306 w 1343936"/>
              <a:gd name="connsiteY5" fmla="*/ 1169224 h 1169224"/>
              <a:gd name="connsiteX6" fmla="*/ 0 w 1343936"/>
              <a:gd name="connsiteY6" fmla="*/ 584612 h 11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936" h="1169224">
                <a:moveTo>
                  <a:pt x="671968" y="0"/>
                </a:moveTo>
                <a:lnTo>
                  <a:pt x="1343936" y="254306"/>
                </a:lnTo>
                <a:lnTo>
                  <a:pt x="1343936" y="914918"/>
                </a:lnTo>
                <a:lnTo>
                  <a:pt x="671968" y="1169224"/>
                </a:lnTo>
                <a:lnTo>
                  <a:pt x="0" y="914918"/>
                </a:lnTo>
                <a:lnTo>
                  <a:pt x="0" y="254306"/>
                </a:lnTo>
                <a:lnTo>
                  <a:pt x="671968" y="0"/>
                </a:lnTo>
                <a:close/>
              </a:path>
            </a:pathLst>
          </a:custGeom>
          <a:solidFill>
            <a:srgbClr val="FFFFFF">
              <a:lumMod val="7500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36653" tIns="157073" rIns="136653" bIns="157073" numCol="1" spcCol="1270" anchor="ctr" anchorCtr="0">
            <a:noAutofit/>
          </a:bodyPr>
          <a:lstStyle/>
          <a:p>
            <a:pPr defTabSz="433377" fontAlgn="base">
              <a:lnSpc>
                <a:spcPct val="90000"/>
              </a:lnSpc>
              <a:spcBef>
                <a:spcPct val="0"/>
              </a:spcBef>
              <a:spcAft>
                <a:spcPct val="35000"/>
              </a:spcAft>
            </a:pPr>
            <a:r>
              <a:rPr lang="en-US" sz="1051" b="1" dirty="0">
                <a:solidFill>
                  <a:srgbClr val="000C14"/>
                </a:solidFill>
                <a:latin typeface="Arial"/>
              </a:rPr>
              <a:t>Category </a:t>
            </a:r>
            <a:br>
              <a:rPr lang="en-US" sz="1051" b="1" dirty="0">
                <a:solidFill>
                  <a:srgbClr val="000C14"/>
                </a:solidFill>
                <a:latin typeface="Arial"/>
              </a:rPr>
            </a:br>
            <a:r>
              <a:rPr lang="en-US" sz="1051" b="1" dirty="0">
                <a:solidFill>
                  <a:srgbClr val="000C14"/>
                </a:solidFill>
                <a:latin typeface="Arial"/>
              </a:rPr>
              <a:t>I</a:t>
            </a:r>
          </a:p>
        </p:txBody>
      </p:sp>
      <p:sp>
        <p:nvSpPr>
          <p:cNvPr id="9" name="Freeform 6">
            <a:extLst>
              <a:ext uri="{FF2B5EF4-FFF2-40B4-BE49-F238E27FC236}">
                <a16:creationId xmlns:a16="http://schemas.microsoft.com/office/drawing/2014/main" id="{BE6E855D-10C3-4A04-A0C5-93DCD0890AD3}"/>
              </a:ext>
            </a:extLst>
          </p:cNvPr>
          <p:cNvSpPr/>
          <p:nvPr/>
        </p:nvSpPr>
        <p:spPr>
          <a:xfrm>
            <a:off x="3665747" y="2930306"/>
            <a:ext cx="939883" cy="1080327"/>
          </a:xfrm>
          <a:custGeom>
            <a:avLst/>
            <a:gdLst>
              <a:gd name="connsiteX0" fmla="*/ 0 w 1343936"/>
              <a:gd name="connsiteY0" fmla="*/ 584612 h 1169224"/>
              <a:gd name="connsiteX1" fmla="*/ 292306 w 1343936"/>
              <a:gd name="connsiteY1" fmla="*/ 0 h 1169224"/>
              <a:gd name="connsiteX2" fmla="*/ 1051630 w 1343936"/>
              <a:gd name="connsiteY2" fmla="*/ 0 h 1169224"/>
              <a:gd name="connsiteX3" fmla="*/ 1343936 w 1343936"/>
              <a:gd name="connsiteY3" fmla="*/ 584612 h 1169224"/>
              <a:gd name="connsiteX4" fmla="*/ 1051630 w 1343936"/>
              <a:gd name="connsiteY4" fmla="*/ 1169224 h 1169224"/>
              <a:gd name="connsiteX5" fmla="*/ 292306 w 1343936"/>
              <a:gd name="connsiteY5" fmla="*/ 1169224 h 1169224"/>
              <a:gd name="connsiteX6" fmla="*/ 0 w 1343936"/>
              <a:gd name="connsiteY6" fmla="*/ 584612 h 11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936" h="1169224">
                <a:moveTo>
                  <a:pt x="671968" y="0"/>
                </a:moveTo>
                <a:lnTo>
                  <a:pt x="1343936" y="254306"/>
                </a:lnTo>
                <a:lnTo>
                  <a:pt x="1343936" y="914918"/>
                </a:lnTo>
                <a:lnTo>
                  <a:pt x="671968" y="1169224"/>
                </a:lnTo>
                <a:lnTo>
                  <a:pt x="0" y="914918"/>
                </a:lnTo>
                <a:lnTo>
                  <a:pt x="0" y="254306"/>
                </a:lnTo>
                <a:lnTo>
                  <a:pt x="671968" y="0"/>
                </a:lnTo>
                <a:close/>
              </a:path>
            </a:pathLst>
          </a:custGeom>
          <a:solidFill>
            <a:srgbClr val="FFFFFF">
              <a:lumMod val="6500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801" tIns="194220" rIns="173801" bIns="194220" numCol="1" spcCol="1270" anchor="ctr" anchorCtr="0">
            <a:noAutofit/>
          </a:bodyPr>
          <a:lstStyle/>
          <a:p>
            <a:pPr defTabSz="433377" fontAlgn="base">
              <a:lnSpc>
                <a:spcPct val="90000"/>
              </a:lnSpc>
              <a:spcBef>
                <a:spcPct val="0"/>
              </a:spcBef>
              <a:spcAft>
                <a:spcPct val="35000"/>
              </a:spcAft>
            </a:pPr>
            <a:r>
              <a:rPr lang="en-US" sz="1051" b="1" dirty="0">
                <a:solidFill>
                  <a:srgbClr val="000C14"/>
                </a:solidFill>
                <a:latin typeface="Arial"/>
              </a:rPr>
              <a:t>Category II</a:t>
            </a:r>
          </a:p>
        </p:txBody>
      </p:sp>
      <p:sp>
        <p:nvSpPr>
          <p:cNvPr id="10" name="Freeform 7">
            <a:extLst>
              <a:ext uri="{FF2B5EF4-FFF2-40B4-BE49-F238E27FC236}">
                <a16:creationId xmlns:a16="http://schemas.microsoft.com/office/drawing/2014/main" id="{782F147C-3BD2-4DB0-8BC4-B4FB9047B925}"/>
              </a:ext>
            </a:extLst>
          </p:cNvPr>
          <p:cNvSpPr/>
          <p:nvPr/>
        </p:nvSpPr>
        <p:spPr>
          <a:xfrm>
            <a:off x="3196137" y="3263848"/>
            <a:ext cx="1166751" cy="648195"/>
          </a:xfrm>
          <a:custGeom>
            <a:avLst/>
            <a:gdLst>
              <a:gd name="connsiteX0" fmla="*/ 0 w 1451451"/>
              <a:gd name="connsiteY0" fmla="*/ 0 h 806361"/>
              <a:gd name="connsiteX1" fmla="*/ 1451451 w 1451451"/>
              <a:gd name="connsiteY1" fmla="*/ 0 h 806361"/>
              <a:gd name="connsiteX2" fmla="*/ 1451451 w 1451451"/>
              <a:gd name="connsiteY2" fmla="*/ 806361 h 806361"/>
              <a:gd name="connsiteX3" fmla="*/ 0 w 1451451"/>
              <a:gd name="connsiteY3" fmla="*/ 806361 h 806361"/>
              <a:gd name="connsiteX4" fmla="*/ 0 w 1451451"/>
              <a:gd name="connsiteY4" fmla="*/ 0 h 80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51" h="806361">
                <a:moveTo>
                  <a:pt x="0" y="0"/>
                </a:moveTo>
                <a:lnTo>
                  <a:pt x="1451451" y="0"/>
                </a:lnTo>
                <a:lnTo>
                  <a:pt x="1451451" y="806361"/>
                </a:lnTo>
                <a:lnTo>
                  <a:pt x="0" y="80636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7148" tIns="37148" rIns="37148" bIns="37148" numCol="1" spcCol="1270" anchor="ctr" anchorCtr="0">
            <a:noAutofit/>
          </a:bodyPr>
          <a:lstStyle/>
          <a:p>
            <a:pPr algn="r" defTabSz="433377" fontAlgn="base">
              <a:lnSpc>
                <a:spcPct val="90000"/>
              </a:lnSpc>
              <a:spcBef>
                <a:spcPct val="0"/>
              </a:spcBef>
              <a:spcAft>
                <a:spcPct val="35000"/>
              </a:spcAft>
            </a:pPr>
            <a:r>
              <a:rPr lang="en-US" sz="825" dirty="0">
                <a:solidFill>
                  <a:srgbClr val="000C14"/>
                </a:solidFill>
                <a:latin typeface="Arial"/>
              </a:rPr>
              <a:t> </a:t>
            </a:r>
          </a:p>
        </p:txBody>
      </p:sp>
      <p:sp>
        <p:nvSpPr>
          <p:cNvPr id="11" name="Freeform 8">
            <a:extLst>
              <a:ext uri="{FF2B5EF4-FFF2-40B4-BE49-F238E27FC236}">
                <a16:creationId xmlns:a16="http://schemas.microsoft.com/office/drawing/2014/main" id="{BA3538A9-CE13-4FB4-A78F-3F45AFA9C011}"/>
              </a:ext>
            </a:extLst>
          </p:cNvPr>
          <p:cNvSpPr/>
          <p:nvPr/>
        </p:nvSpPr>
        <p:spPr>
          <a:xfrm>
            <a:off x="4728568" y="2887363"/>
            <a:ext cx="939883" cy="1080327"/>
          </a:xfrm>
          <a:custGeom>
            <a:avLst/>
            <a:gdLst>
              <a:gd name="connsiteX0" fmla="*/ 0 w 1343936"/>
              <a:gd name="connsiteY0" fmla="*/ 584612 h 1169224"/>
              <a:gd name="connsiteX1" fmla="*/ 292306 w 1343936"/>
              <a:gd name="connsiteY1" fmla="*/ 0 h 1169224"/>
              <a:gd name="connsiteX2" fmla="*/ 1051630 w 1343936"/>
              <a:gd name="connsiteY2" fmla="*/ 0 h 1169224"/>
              <a:gd name="connsiteX3" fmla="*/ 1343936 w 1343936"/>
              <a:gd name="connsiteY3" fmla="*/ 584612 h 1169224"/>
              <a:gd name="connsiteX4" fmla="*/ 1051630 w 1343936"/>
              <a:gd name="connsiteY4" fmla="*/ 1169224 h 1169224"/>
              <a:gd name="connsiteX5" fmla="*/ 292306 w 1343936"/>
              <a:gd name="connsiteY5" fmla="*/ 1169224 h 1169224"/>
              <a:gd name="connsiteX6" fmla="*/ 0 w 1343936"/>
              <a:gd name="connsiteY6" fmla="*/ 584612 h 11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936" h="1169224">
                <a:moveTo>
                  <a:pt x="671968" y="0"/>
                </a:moveTo>
                <a:lnTo>
                  <a:pt x="1343936" y="254306"/>
                </a:lnTo>
                <a:lnTo>
                  <a:pt x="1343936" y="914918"/>
                </a:lnTo>
                <a:lnTo>
                  <a:pt x="671968" y="1169224"/>
                </a:lnTo>
                <a:lnTo>
                  <a:pt x="0" y="914918"/>
                </a:lnTo>
                <a:lnTo>
                  <a:pt x="0" y="254306"/>
                </a:lnTo>
                <a:lnTo>
                  <a:pt x="671968" y="0"/>
                </a:lnTo>
                <a:close/>
              </a:path>
            </a:pathLst>
          </a:custGeom>
          <a:solidFill>
            <a:srgbClr val="A50021">
              <a:lumMod val="40000"/>
              <a:lumOff val="6000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36653" tIns="157073" rIns="136653" bIns="157073" numCol="1" spcCol="1270" anchor="ctr" anchorCtr="0">
            <a:noAutofit/>
          </a:bodyPr>
          <a:lstStyle/>
          <a:p>
            <a:pPr defTabSz="433377" fontAlgn="base">
              <a:lnSpc>
                <a:spcPct val="90000"/>
              </a:lnSpc>
              <a:spcBef>
                <a:spcPct val="0"/>
              </a:spcBef>
              <a:spcAft>
                <a:spcPct val="35000"/>
              </a:spcAft>
            </a:pPr>
            <a:r>
              <a:rPr lang="en-US" sz="1051" b="1" dirty="0">
                <a:solidFill>
                  <a:srgbClr val="000C14"/>
                </a:solidFill>
                <a:latin typeface="Arial"/>
              </a:rPr>
              <a:t>Category B</a:t>
            </a:r>
          </a:p>
        </p:txBody>
      </p:sp>
      <p:sp>
        <p:nvSpPr>
          <p:cNvPr id="12" name="Freeform 11">
            <a:extLst>
              <a:ext uri="{FF2B5EF4-FFF2-40B4-BE49-F238E27FC236}">
                <a16:creationId xmlns:a16="http://schemas.microsoft.com/office/drawing/2014/main" id="{8A6FF16C-252B-4F9A-AE82-29F62101BD7A}"/>
              </a:ext>
            </a:extLst>
          </p:cNvPr>
          <p:cNvSpPr/>
          <p:nvPr/>
        </p:nvSpPr>
        <p:spPr>
          <a:xfrm>
            <a:off x="5693129" y="4119397"/>
            <a:ext cx="1205644" cy="648195"/>
          </a:xfrm>
          <a:custGeom>
            <a:avLst/>
            <a:gdLst>
              <a:gd name="connsiteX0" fmla="*/ 0 w 1499833"/>
              <a:gd name="connsiteY0" fmla="*/ 0 h 806361"/>
              <a:gd name="connsiteX1" fmla="*/ 1499833 w 1499833"/>
              <a:gd name="connsiteY1" fmla="*/ 0 h 806361"/>
              <a:gd name="connsiteX2" fmla="*/ 1499833 w 1499833"/>
              <a:gd name="connsiteY2" fmla="*/ 806361 h 806361"/>
              <a:gd name="connsiteX3" fmla="*/ 0 w 1499833"/>
              <a:gd name="connsiteY3" fmla="*/ 806361 h 806361"/>
              <a:gd name="connsiteX4" fmla="*/ 0 w 1499833"/>
              <a:gd name="connsiteY4" fmla="*/ 0 h 80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833" h="806361">
                <a:moveTo>
                  <a:pt x="0" y="0"/>
                </a:moveTo>
                <a:lnTo>
                  <a:pt x="1499833" y="0"/>
                </a:lnTo>
                <a:lnTo>
                  <a:pt x="1499833" y="806361"/>
                </a:lnTo>
                <a:lnTo>
                  <a:pt x="0" y="80636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7148" tIns="37148" rIns="37148" bIns="37148" numCol="1" spcCol="1270" anchor="ctr" anchorCtr="0">
            <a:noAutofit/>
          </a:bodyPr>
          <a:lstStyle/>
          <a:p>
            <a:pPr defTabSz="433377" fontAlgn="base">
              <a:lnSpc>
                <a:spcPct val="90000"/>
              </a:lnSpc>
              <a:spcBef>
                <a:spcPct val="0"/>
              </a:spcBef>
              <a:spcAft>
                <a:spcPct val="35000"/>
              </a:spcAft>
            </a:pPr>
            <a:r>
              <a:rPr lang="en-US" sz="825" dirty="0">
                <a:solidFill>
                  <a:srgbClr val="000C14"/>
                </a:solidFill>
                <a:latin typeface="Arial"/>
              </a:rPr>
              <a:t> </a:t>
            </a:r>
          </a:p>
        </p:txBody>
      </p:sp>
      <p:sp>
        <p:nvSpPr>
          <p:cNvPr id="13" name="Freeform 12">
            <a:extLst>
              <a:ext uri="{FF2B5EF4-FFF2-40B4-BE49-F238E27FC236}">
                <a16:creationId xmlns:a16="http://schemas.microsoft.com/office/drawing/2014/main" id="{7E114506-A028-4521-A00A-1F11A69BF00F}"/>
              </a:ext>
            </a:extLst>
          </p:cNvPr>
          <p:cNvSpPr/>
          <p:nvPr/>
        </p:nvSpPr>
        <p:spPr>
          <a:xfrm>
            <a:off x="3194475" y="3780666"/>
            <a:ext cx="939883" cy="1080327"/>
          </a:xfrm>
          <a:custGeom>
            <a:avLst/>
            <a:gdLst>
              <a:gd name="connsiteX0" fmla="*/ 0 w 1343936"/>
              <a:gd name="connsiteY0" fmla="*/ 584612 h 1169224"/>
              <a:gd name="connsiteX1" fmla="*/ 292306 w 1343936"/>
              <a:gd name="connsiteY1" fmla="*/ 0 h 1169224"/>
              <a:gd name="connsiteX2" fmla="*/ 1051630 w 1343936"/>
              <a:gd name="connsiteY2" fmla="*/ 0 h 1169224"/>
              <a:gd name="connsiteX3" fmla="*/ 1343936 w 1343936"/>
              <a:gd name="connsiteY3" fmla="*/ 584612 h 1169224"/>
              <a:gd name="connsiteX4" fmla="*/ 1051630 w 1343936"/>
              <a:gd name="connsiteY4" fmla="*/ 1169224 h 1169224"/>
              <a:gd name="connsiteX5" fmla="*/ 292306 w 1343936"/>
              <a:gd name="connsiteY5" fmla="*/ 1169224 h 1169224"/>
              <a:gd name="connsiteX6" fmla="*/ 0 w 1343936"/>
              <a:gd name="connsiteY6" fmla="*/ 584612 h 11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936" h="1169224">
                <a:moveTo>
                  <a:pt x="671968" y="0"/>
                </a:moveTo>
                <a:lnTo>
                  <a:pt x="1343936" y="254306"/>
                </a:lnTo>
                <a:lnTo>
                  <a:pt x="1343936" y="914918"/>
                </a:lnTo>
                <a:lnTo>
                  <a:pt x="671968" y="1169224"/>
                </a:lnTo>
                <a:lnTo>
                  <a:pt x="0" y="914918"/>
                </a:lnTo>
                <a:lnTo>
                  <a:pt x="0" y="254306"/>
                </a:lnTo>
                <a:lnTo>
                  <a:pt x="671968" y="0"/>
                </a:lnTo>
                <a:close/>
              </a:path>
            </a:pathLst>
          </a:custGeom>
          <a:solidFill>
            <a:srgbClr val="FFFFFF">
              <a:lumMod val="5000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36653" tIns="157073" rIns="136653" bIns="157073" numCol="1" spcCol="1270" anchor="ctr" anchorCtr="0">
            <a:noAutofit/>
          </a:bodyPr>
          <a:lstStyle/>
          <a:p>
            <a:pPr defTabSz="433377" fontAlgn="base">
              <a:lnSpc>
                <a:spcPct val="90000"/>
              </a:lnSpc>
              <a:spcBef>
                <a:spcPct val="0"/>
              </a:spcBef>
              <a:spcAft>
                <a:spcPct val="35000"/>
              </a:spcAft>
            </a:pPr>
            <a:r>
              <a:rPr lang="en-US" sz="1051" b="1" dirty="0">
                <a:solidFill>
                  <a:srgbClr val="000C14"/>
                </a:solidFill>
                <a:latin typeface="Arial"/>
              </a:rPr>
              <a:t>Category III</a:t>
            </a:r>
          </a:p>
        </p:txBody>
      </p:sp>
      <p:grpSp>
        <p:nvGrpSpPr>
          <p:cNvPr id="14" name="Group 13">
            <a:extLst>
              <a:ext uri="{FF2B5EF4-FFF2-40B4-BE49-F238E27FC236}">
                <a16:creationId xmlns:a16="http://schemas.microsoft.com/office/drawing/2014/main" id="{3A50FB5B-66DA-4E54-ABD3-CFA4AD3A2943}"/>
              </a:ext>
            </a:extLst>
          </p:cNvPr>
          <p:cNvGrpSpPr/>
          <p:nvPr/>
        </p:nvGrpSpPr>
        <p:grpSpPr>
          <a:xfrm>
            <a:off x="5261250" y="1799680"/>
            <a:ext cx="863759" cy="992827"/>
            <a:chOff x="1312545" y="71"/>
            <a:chExt cx="1310630" cy="1506471"/>
          </a:xfrm>
        </p:grpSpPr>
        <p:sp>
          <p:nvSpPr>
            <p:cNvPr id="15" name="Hexagon 14">
              <a:extLst>
                <a:ext uri="{FF2B5EF4-FFF2-40B4-BE49-F238E27FC236}">
                  <a16:creationId xmlns:a16="http://schemas.microsoft.com/office/drawing/2014/main" id="{7DF913D9-149C-41A7-93DD-5DA550617F95}"/>
                </a:ext>
              </a:extLst>
            </p:cNvPr>
            <p:cNvSpPr/>
            <p:nvPr/>
          </p:nvSpPr>
          <p:spPr>
            <a:xfrm rot="5400000">
              <a:off x="1214624" y="97992"/>
              <a:ext cx="1506471" cy="1310630"/>
            </a:xfrm>
            <a:prstGeom prst="hexagon">
              <a:avLst>
                <a:gd name="adj" fmla="val 25000"/>
                <a:gd name="vf" fmla="val 115470"/>
              </a:avLst>
            </a:prstGeom>
            <a:solidFill>
              <a:srgbClr val="FFFFFF">
                <a:lumMod val="75000"/>
              </a:srgbClr>
            </a:solidFill>
            <a:ln w="25400" cap="flat" cmpd="sng" algn="ctr">
              <a:solidFill>
                <a:srgbClr val="FFFFFF">
                  <a:hueOff val="0"/>
                  <a:satOff val="0"/>
                  <a:lumOff val="0"/>
                  <a:alphaOff val="0"/>
                </a:srgbClr>
              </a:solidFill>
              <a:prstDash val="solid"/>
            </a:ln>
            <a:effectLst/>
          </p:spPr>
        </p:sp>
        <p:sp>
          <p:nvSpPr>
            <p:cNvPr id="16" name="Hexagon 4">
              <a:extLst>
                <a:ext uri="{FF2B5EF4-FFF2-40B4-BE49-F238E27FC236}">
                  <a16:creationId xmlns:a16="http://schemas.microsoft.com/office/drawing/2014/main" id="{9F0E579C-12F2-4652-AFD9-0FF84C6FF82F}"/>
                </a:ext>
              </a:extLst>
            </p:cNvPr>
            <p:cNvSpPr/>
            <p:nvPr/>
          </p:nvSpPr>
          <p:spPr>
            <a:xfrm>
              <a:off x="1516784" y="234830"/>
              <a:ext cx="902150" cy="1036954"/>
            </a:xfrm>
            <a:prstGeom prst="rect">
              <a:avLst/>
            </a:prstGeom>
            <a:noFill/>
            <a:ln>
              <a:noFill/>
            </a:ln>
            <a:effectLst/>
          </p:spPr>
          <p:txBody>
            <a:bodyPr spcFirstLastPara="0" vert="horz" wrap="square" lIns="0" tIns="0" rIns="0" bIns="0" numCol="1" spcCol="1270" anchor="ctr" anchorCtr="0">
              <a:noAutofit/>
            </a:bodyPr>
            <a:lstStyle/>
            <a:p>
              <a:pPr defTabSz="566724">
                <a:lnSpc>
                  <a:spcPct val="90000"/>
                </a:lnSpc>
                <a:spcAft>
                  <a:spcPct val="35000"/>
                </a:spcAft>
                <a:defRPr/>
              </a:pPr>
              <a:r>
                <a:rPr lang="en-US" sz="1000" b="1" kern="0" dirty="0">
                  <a:solidFill>
                    <a:srgbClr val="000C14"/>
                  </a:solidFill>
                  <a:latin typeface="Arial"/>
                  <a:ea typeface="MS PGothic" panose="020B0600070205080204" pitchFamily="34" charset="-128"/>
                </a:rPr>
                <a:t>Ride-Through</a:t>
              </a:r>
            </a:p>
          </p:txBody>
        </p:sp>
      </p:grpSp>
      <p:grpSp>
        <p:nvGrpSpPr>
          <p:cNvPr id="17" name="Group 16">
            <a:extLst>
              <a:ext uri="{FF2B5EF4-FFF2-40B4-BE49-F238E27FC236}">
                <a16:creationId xmlns:a16="http://schemas.microsoft.com/office/drawing/2014/main" id="{74534EF7-C410-4E21-97D5-4882FC74A597}"/>
              </a:ext>
            </a:extLst>
          </p:cNvPr>
          <p:cNvGrpSpPr/>
          <p:nvPr/>
        </p:nvGrpSpPr>
        <p:grpSpPr>
          <a:xfrm>
            <a:off x="5681278" y="2572685"/>
            <a:ext cx="863759" cy="992827"/>
            <a:chOff x="1312545" y="71"/>
            <a:chExt cx="1310630" cy="1506471"/>
          </a:xfrm>
          <a:solidFill>
            <a:srgbClr val="A50021">
              <a:lumMod val="40000"/>
              <a:lumOff val="60000"/>
            </a:srgbClr>
          </a:solidFill>
        </p:grpSpPr>
        <p:sp>
          <p:nvSpPr>
            <p:cNvPr id="18" name="Hexagon 17">
              <a:extLst>
                <a:ext uri="{FF2B5EF4-FFF2-40B4-BE49-F238E27FC236}">
                  <a16:creationId xmlns:a16="http://schemas.microsoft.com/office/drawing/2014/main" id="{C30E43F7-37C0-4B6C-979D-2CBDBECC7A68}"/>
                </a:ext>
              </a:extLst>
            </p:cNvPr>
            <p:cNvSpPr/>
            <p:nvPr/>
          </p:nvSpPr>
          <p:spPr>
            <a:xfrm rot="5400000">
              <a:off x="1214624" y="97992"/>
              <a:ext cx="1506471" cy="1310630"/>
            </a:xfrm>
            <a:prstGeom prst="hexagon">
              <a:avLst>
                <a:gd name="adj" fmla="val 25000"/>
                <a:gd name="vf" fmla="val 115470"/>
              </a:avLst>
            </a:prstGeom>
            <a:grpFill/>
            <a:ln w="25400" cap="flat" cmpd="sng" algn="ctr">
              <a:solidFill>
                <a:srgbClr val="FFFFFF">
                  <a:hueOff val="0"/>
                  <a:satOff val="0"/>
                  <a:lumOff val="0"/>
                  <a:alphaOff val="0"/>
                </a:srgbClr>
              </a:solidFill>
              <a:prstDash val="solid"/>
            </a:ln>
            <a:effectLst/>
          </p:spPr>
        </p:sp>
        <p:sp>
          <p:nvSpPr>
            <p:cNvPr id="19" name="Hexagon 4">
              <a:extLst>
                <a:ext uri="{FF2B5EF4-FFF2-40B4-BE49-F238E27FC236}">
                  <a16:creationId xmlns:a16="http://schemas.microsoft.com/office/drawing/2014/main" id="{591EB94F-8B92-477E-9D48-A107F656782E}"/>
                </a:ext>
              </a:extLst>
            </p:cNvPr>
            <p:cNvSpPr/>
            <p:nvPr/>
          </p:nvSpPr>
          <p:spPr>
            <a:xfrm>
              <a:off x="1424702" y="234830"/>
              <a:ext cx="1100350" cy="1036954"/>
            </a:xfrm>
            <a:prstGeom prst="rect">
              <a:avLst/>
            </a:prstGeom>
            <a:noFill/>
            <a:ln>
              <a:noFill/>
            </a:ln>
            <a:effectLst/>
          </p:spPr>
          <p:txBody>
            <a:bodyPr spcFirstLastPara="0" vert="horz" wrap="square" lIns="0" tIns="0" rIns="0" bIns="0" numCol="1" spcCol="1270" anchor="ctr" anchorCtr="0">
              <a:noAutofit/>
            </a:bodyPr>
            <a:lstStyle/>
            <a:p>
              <a:pPr defTabSz="566724">
                <a:lnSpc>
                  <a:spcPct val="90000"/>
                </a:lnSpc>
                <a:spcAft>
                  <a:spcPct val="35000"/>
                </a:spcAft>
                <a:defRPr/>
              </a:pPr>
              <a:r>
                <a:rPr lang="en-US" sz="1000" b="1" kern="0" dirty="0">
                  <a:solidFill>
                    <a:srgbClr val="000C14"/>
                  </a:solidFill>
                  <a:latin typeface="Arial"/>
                  <a:ea typeface="MS PGothic" panose="020B0600070205080204" pitchFamily="34" charset="-128"/>
                </a:rPr>
                <a:t>Voltage</a:t>
              </a:r>
              <a:br>
                <a:rPr lang="en-US" sz="1000" b="1" kern="0" dirty="0">
                  <a:solidFill>
                    <a:srgbClr val="000C14"/>
                  </a:solidFill>
                  <a:latin typeface="Arial"/>
                  <a:ea typeface="MS PGothic" panose="020B0600070205080204" pitchFamily="34" charset="-128"/>
                </a:rPr>
              </a:br>
              <a:r>
                <a:rPr lang="en-US" sz="1000" b="1" kern="0" dirty="0">
                  <a:solidFill>
                    <a:srgbClr val="000C14"/>
                  </a:solidFill>
                  <a:latin typeface="Arial"/>
                  <a:ea typeface="MS PGothic" panose="020B0600070205080204" pitchFamily="34" charset="-128"/>
                </a:rPr>
                <a:t>Regulation</a:t>
              </a:r>
            </a:p>
          </p:txBody>
        </p:sp>
      </p:grpSp>
      <p:sp>
        <p:nvSpPr>
          <p:cNvPr id="20" name="Isosceles Triangle 19">
            <a:extLst>
              <a:ext uri="{FF2B5EF4-FFF2-40B4-BE49-F238E27FC236}">
                <a16:creationId xmlns:a16="http://schemas.microsoft.com/office/drawing/2014/main" id="{983F5118-06B3-4DE7-81BD-E7F16746757E}"/>
              </a:ext>
            </a:extLst>
          </p:cNvPr>
          <p:cNvSpPr/>
          <p:nvPr/>
        </p:nvSpPr>
        <p:spPr bwMode="auto">
          <a:xfrm rot="16200000" flipH="1">
            <a:off x="6101032" y="2593865"/>
            <a:ext cx="2249456" cy="1318879"/>
          </a:xfrm>
          <a:prstGeom prst="triangle">
            <a:avLst/>
          </a:prstGeom>
          <a:solidFill>
            <a:srgbClr val="30BE30">
              <a:lumMod val="50000"/>
            </a:srgbClr>
          </a:solidFill>
          <a:ln w="9525" cap="flat" cmpd="sng" algn="ctr">
            <a:solidFill>
              <a:srgbClr val="000000"/>
            </a:solidFill>
            <a:prstDash val="solid"/>
            <a:round/>
            <a:headEnd type="none" w="med" len="med"/>
            <a:tailEnd type="none" w="med" len="med"/>
          </a:ln>
          <a:effectLst/>
        </p:spPr>
        <p:txBody>
          <a:bodyPr rot="0" spcFirstLastPara="0" vertOverflow="overflow" horzOverflow="overflow" vert="vert" wrap="none" lIns="0" tIns="0" rIns="0" bIns="0" numCol="1" spcCol="0" rtlCol="0" fromWordArt="0" anchor="ctr" anchorCtr="0" forceAA="0" compatLnSpc="1">
            <a:prstTxWarp prst="textNoShape">
              <a:avLst/>
            </a:prstTxWarp>
            <a:noAutofit/>
          </a:bodyPr>
          <a:lstStyle/>
          <a:p>
            <a:pPr algn="r" defTabSz="1219139">
              <a:spcBef>
                <a:spcPct val="0"/>
              </a:spcBef>
              <a:defRPr/>
            </a:pPr>
            <a:r>
              <a:rPr lang="en-US" sz="1051" b="1" kern="0" dirty="0">
                <a:solidFill>
                  <a:prstClr val="white"/>
                </a:solidFill>
                <a:latin typeface="Montserrat" charset="0"/>
                <a:ea typeface="MS PGothic" panose="020B0600070205080204" pitchFamily="34" charset="-128"/>
              </a:rPr>
              <a:t>Authorities </a:t>
            </a:r>
            <a:br>
              <a:rPr lang="en-US" sz="1051" b="1" kern="0" dirty="0">
                <a:solidFill>
                  <a:prstClr val="white"/>
                </a:solidFill>
                <a:latin typeface="Montserrat" charset="0"/>
                <a:ea typeface="MS PGothic" panose="020B0600070205080204" pitchFamily="34" charset="-128"/>
              </a:rPr>
            </a:br>
            <a:r>
              <a:rPr lang="en-US" sz="1051" b="1" kern="0" dirty="0">
                <a:solidFill>
                  <a:prstClr val="white"/>
                </a:solidFill>
                <a:latin typeface="Montserrat" charset="0"/>
                <a:ea typeface="MS PGothic" panose="020B0600070205080204" pitchFamily="34" charset="-128"/>
              </a:rPr>
              <a:t>Governing </a:t>
            </a:r>
            <a:br>
              <a:rPr lang="en-US" sz="1051" b="1" kern="0" dirty="0">
                <a:solidFill>
                  <a:prstClr val="white"/>
                </a:solidFill>
                <a:latin typeface="Montserrat" charset="0"/>
                <a:ea typeface="MS PGothic" panose="020B0600070205080204" pitchFamily="34" charset="-128"/>
              </a:rPr>
            </a:br>
            <a:r>
              <a:rPr lang="en-US" sz="1051" b="1" kern="0" dirty="0">
                <a:solidFill>
                  <a:prstClr val="white"/>
                </a:solidFill>
                <a:latin typeface="Montserrat" charset="0"/>
                <a:ea typeface="MS PGothic" panose="020B0600070205080204" pitchFamily="34" charset="-128"/>
              </a:rPr>
              <a:t>Interconnection </a:t>
            </a:r>
            <a:br>
              <a:rPr lang="en-US" sz="1051" b="1" kern="0" dirty="0">
                <a:solidFill>
                  <a:prstClr val="white"/>
                </a:solidFill>
                <a:latin typeface="Montserrat" charset="0"/>
                <a:ea typeface="MS PGothic" panose="020B0600070205080204" pitchFamily="34" charset="-128"/>
              </a:rPr>
            </a:br>
            <a:r>
              <a:rPr lang="en-US" sz="1051" b="1" kern="0" dirty="0">
                <a:solidFill>
                  <a:prstClr val="white"/>
                </a:solidFill>
                <a:latin typeface="Montserrat" charset="0"/>
                <a:ea typeface="MS PGothic" panose="020B0600070205080204" pitchFamily="34" charset="-128"/>
              </a:rPr>
              <a:t>Requirements</a:t>
            </a:r>
            <a:br>
              <a:rPr lang="en-US" sz="1051" b="1" kern="0" dirty="0">
                <a:solidFill>
                  <a:prstClr val="white"/>
                </a:solidFill>
                <a:latin typeface="Montserrat" charset="0"/>
                <a:ea typeface="MS PGothic" panose="020B0600070205080204" pitchFamily="34" charset="-128"/>
              </a:rPr>
            </a:br>
            <a:r>
              <a:rPr lang="en-US" sz="1051" b="1" kern="0" dirty="0">
                <a:solidFill>
                  <a:prstClr val="white"/>
                </a:solidFill>
                <a:latin typeface="Montserrat" charset="0"/>
                <a:ea typeface="MS PGothic" panose="020B0600070205080204" pitchFamily="34" charset="-128"/>
              </a:rPr>
              <a:t>(AGIRs)</a:t>
            </a:r>
            <a:r>
              <a:rPr lang="en-US" sz="1051" b="1" kern="0" baseline="30000" dirty="0">
                <a:solidFill>
                  <a:prstClr val="white"/>
                </a:solidFill>
                <a:latin typeface="Montserrat" charset="0"/>
                <a:ea typeface="MS PGothic" panose="020B0600070205080204" pitchFamily="34" charset="-128"/>
              </a:rPr>
              <a:t>1</a:t>
            </a:r>
          </a:p>
        </p:txBody>
      </p:sp>
      <p:grpSp>
        <p:nvGrpSpPr>
          <p:cNvPr id="21" name="Group 20">
            <a:extLst>
              <a:ext uri="{FF2B5EF4-FFF2-40B4-BE49-F238E27FC236}">
                <a16:creationId xmlns:a16="http://schemas.microsoft.com/office/drawing/2014/main" id="{579D9C58-FFDB-4CB1-BC5B-C5D5C9098416}"/>
              </a:ext>
            </a:extLst>
          </p:cNvPr>
          <p:cNvGrpSpPr/>
          <p:nvPr/>
        </p:nvGrpSpPr>
        <p:grpSpPr>
          <a:xfrm>
            <a:off x="1500721" y="2306703"/>
            <a:ext cx="1763355" cy="3099425"/>
            <a:chOff x="-59329" y="1927273"/>
            <a:chExt cx="2655171" cy="4666959"/>
          </a:xfrm>
        </p:grpSpPr>
        <p:sp>
          <p:nvSpPr>
            <p:cNvPr id="22" name="Isosceles Triangle 21">
              <a:extLst>
                <a:ext uri="{FF2B5EF4-FFF2-40B4-BE49-F238E27FC236}">
                  <a16:creationId xmlns:a16="http://schemas.microsoft.com/office/drawing/2014/main" id="{B7363B3A-FA9A-4E85-AF06-B097F066A1DB}"/>
                </a:ext>
              </a:extLst>
            </p:cNvPr>
            <p:cNvSpPr/>
            <p:nvPr/>
          </p:nvSpPr>
          <p:spPr bwMode="auto">
            <a:xfrm rot="5400000">
              <a:off x="171167" y="2324627"/>
              <a:ext cx="2822030" cy="2027321"/>
            </a:xfrm>
            <a:prstGeom prst="triangle">
              <a:avLst/>
            </a:prstGeom>
            <a:solidFill>
              <a:srgbClr val="006699"/>
            </a:solidFill>
            <a:ln w="9525" cap="flat" cmpd="sng" algn="ctr">
              <a:solidFill>
                <a:srgbClr val="000000"/>
              </a:solidFill>
              <a:prstDash val="solid"/>
              <a:round/>
              <a:headEnd type="none" w="med" len="med"/>
              <a:tailEnd type="none" w="med" len="med"/>
            </a:ln>
            <a:effectLst/>
          </p:spPr>
          <p:txBody>
            <a:bodyPr vert="vert270" wrap="square" lIns="68580" tIns="34291" rIns="68580" bIns="34291" numCol="1" rtlCol="0" anchor="ctr" anchorCtr="0" compatLnSpc="1">
              <a:prstTxWarp prst="textNoShape">
                <a:avLst/>
              </a:prstTxWarp>
            </a:bodyPr>
            <a:lstStyle/>
            <a:p>
              <a:pPr defTabSz="1219139">
                <a:spcBef>
                  <a:spcPct val="0"/>
                </a:spcBef>
                <a:defRPr/>
              </a:pPr>
              <a:r>
                <a:rPr lang="en-US" sz="1051" b="1" kern="0" dirty="0">
                  <a:solidFill>
                    <a:prstClr val="white"/>
                  </a:solidFill>
                  <a:latin typeface="Montserrat" charset="0"/>
                  <a:ea typeface="MS PGothic" panose="020B0600070205080204" pitchFamily="34" charset="-128"/>
                </a:rPr>
                <a:t>DER Vendors</a:t>
              </a:r>
            </a:p>
          </p:txBody>
        </p:sp>
        <p:sp>
          <p:nvSpPr>
            <p:cNvPr id="23" name="Rectangle 22">
              <a:extLst>
                <a:ext uri="{FF2B5EF4-FFF2-40B4-BE49-F238E27FC236}">
                  <a16:creationId xmlns:a16="http://schemas.microsoft.com/office/drawing/2014/main" id="{3D4356C7-1276-4044-9E90-3B3A3C30F1F4}"/>
                </a:ext>
              </a:extLst>
            </p:cNvPr>
            <p:cNvSpPr/>
            <p:nvPr/>
          </p:nvSpPr>
          <p:spPr>
            <a:xfrm>
              <a:off x="-59329" y="5227100"/>
              <a:ext cx="2624303" cy="1367132"/>
            </a:xfrm>
            <a:prstGeom prst="rect">
              <a:avLst/>
            </a:prstGeom>
          </p:spPr>
          <p:txBody>
            <a:bodyPr wrap="square">
              <a:spAutoFit/>
            </a:bodyPr>
            <a:lstStyle/>
            <a:p>
              <a:pPr marL="0" lvl="1" indent="203190" defTabSz="1219139" fontAlgn="base">
                <a:spcBef>
                  <a:spcPct val="0"/>
                </a:spcBef>
                <a:spcAft>
                  <a:spcPct val="0"/>
                </a:spcAft>
                <a:tabLst>
                  <a:tab pos="130966" algn="l"/>
                </a:tabLst>
              </a:pPr>
              <a:r>
                <a:rPr lang="de-DE" sz="1200" b="1" dirty="0">
                  <a:solidFill>
                    <a:srgbClr val="000C14"/>
                  </a:solidFill>
                  <a:latin typeface="Montserrat" charset="0"/>
                  <a:ea typeface="MS PGothic" panose="020B0600070205080204" pitchFamily="34" charset="-128"/>
                </a:rPr>
                <a:t>Market Analysis</a:t>
              </a:r>
              <a:endParaRPr lang="en-US" sz="1200" b="1" dirty="0">
                <a:solidFill>
                  <a:srgbClr val="000C14"/>
                </a:solidFill>
                <a:latin typeface="Montserrat" charset="0"/>
                <a:ea typeface="MS PGothic" panose="020B0600070205080204" pitchFamily="34" charset="-128"/>
              </a:endParaRPr>
            </a:p>
            <a:p>
              <a:pPr marL="130966" lvl="1" indent="-130966" defTabSz="1219139" fontAlgn="base">
                <a:spcBef>
                  <a:spcPts val="629"/>
                </a:spcBef>
                <a:spcAft>
                  <a:spcPct val="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Costs</a:t>
              </a:r>
            </a:p>
            <a:p>
              <a:pPr marL="130966" lvl="1" indent="-130966" defTabSz="1219139" fontAlgn="base">
                <a:spcAft>
                  <a:spcPct val="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Market segment</a:t>
              </a:r>
            </a:p>
            <a:p>
              <a:pPr marL="130966" lvl="1" indent="-130966" defTabSz="1219139" fontAlgn="base">
                <a:spcAft>
                  <a:spcPct val="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Etc.</a:t>
              </a:r>
            </a:p>
          </p:txBody>
        </p:sp>
      </p:grpSp>
      <p:sp>
        <p:nvSpPr>
          <p:cNvPr id="24" name="TextBox 23">
            <a:extLst>
              <a:ext uri="{FF2B5EF4-FFF2-40B4-BE49-F238E27FC236}">
                <a16:creationId xmlns:a16="http://schemas.microsoft.com/office/drawing/2014/main" id="{45B633A2-EB11-4FCC-846B-825A685B1BE8}"/>
              </a:ext>
            </a:extLst>
          </p:cNvPr>
          <p:cNvSpPr txBox="1"/>
          <p:nvPr/>
        </p:nvSpPr>
        <p:spPr>
          <a:xfrm>
            <a:off x="3969999" y="3951311"/>
            <a:ext cx="1889811" cy="507831"/>
          </a:xfrm>
          <a:prstGeom prst="rect">
            <a:avLst/>
          </a:prstGeom>
          <a:noFill/>
        </p:spPr>
        <p:txBody>
          <a:bodyPr wrap="square" rtlCol="0">
            <a:spAutoFit/>
          </a:bodyPr>
          <a:lstStyle/>
          <a:p>
            <a:pPr defTabSz="1219139" fontAlgn="base">
              <a:spcAft>
                <a:spcPct val="0"/>
              </a:spcAft>
            </a:pPr>
            <a:r>
              <a:rPr lang="en-US" sz="900" dirty="0">
                <a:solidFill>
                  <a:srgbClr val="000C14"/>
                </a:solidFill>
                <a:latin typeface="Montserrat" charset="0"/>
                <a:ea typeface="MS PGothic" panose="020B0600070205080204" pitchFamily="34" charset="-128"/>
              </a:rPr>
              <a:t>Control / trip settings</a:t>
            </a:r>
          </a:p>
          <a:p>
            <a:pPr marL="84533" indent="-84533" defTabSz="1219139" fontAlgn="base">
              <a:spcAft>
                <a:spcPct val="0"/>
              </a:spcAft>
              <a:buFont typeface="Arial" panose="020B0604020202020204" pitchFamily="34" charset="0"/>
              <a:buChar char="•"/>
            </a:pPr>
            <a:r>
              <a:rPr lang="en-US" sz="900" dirty="0">
                <a:solidFill>
                  <a:srgbClr val="000C14"/>
                </a:solidFill>
                <a:latin typeface="Montserrat" charset="0"/>
                <a:ea typeface="MS PGothic" panose="020B0600070205080204" pitchFamily="34" charset="-128"/>
              </a:rPr>
              <a:t>Ranges of allowable settings</a:t>
            </a:r>
          </a:p>
          <a:p>
            <a:pPr marL="84533" indent="-84533" defTabSz="1219139" fontAlgn="base">
              <a:spcAft>
                <a:spcPct val="0"/>
              </a:spcAft>
              <a:buFont typeface="Arial" panose="020B0604020202020204" pitchFamily="34" charset="0"/>
              <a:buChar char="•"/>
            </a:pPr>
            <a:r>
              <a:rPr lang="en-US" sz="900" dirty="0">
                <a:solidFill>
                  <a:srgbClr val="000C14"/>
                </a:solidFill>
                <a:latin typeface="Montserrat" charset="0"/>
                <a:ea typeface="MS PGothic" panose="020B0600070205080204" pitchFamily="34" charset="-128"/>
              </a:rPr>
              <a:t>Default parameters</a:t>
            </a:r>
          </a:p>
        </p:txBody>
      </p:sp>
      <p:grpSp>
        <p:nvGrpSpPr>
          <p:cNvPr id="25" name="Group 24">
            <a:extLst>
              <a:ext uri="{FF2B5EF4-FFF2-40B4-BE49-F238E27FC236}">
                <a16:creationId xmlns:a16="http://schemas.microsoft.com/office/drawing/2014/main" id="{B6A540DE-E0C3-416F-923A-4210A71B5516}"/>
              </a:ext>
            </a:extLst>
          </p:cNvPr>
          <p:cNvGrpSpPr/>
          <p:nvPr/>
        </p:nvGrpSpPr>
        <p:grpSpPr>
          <a:xfrm>
            <a:off x="8326513" y="942753"/>
            <a:ext cx="1803055" cy="3345184"/>
            <a:chOff x="8887959" y="1368579"/>
            <a:chExt cx="2714949" cy="5037010"/>
          </a:xfrm>
        </p:grpSpPr>
        <p:pic>
          <p:nvPicPr>
            <p:cNvPr id="26" name="Picture 25">
              <a:extLst>
                <a:ext uri="{FF2B5EF4-FFF2-40B4-BE49-F238E27FC236}">
                  <a16:creationId xmlns:a16="http://schemas.microsoft.com/office/drawing/2014/main" id="{60D2D427-0FAC-49C4-B8CC-0DEC463B025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87959" y="1368579"/>
              <a:ext cx="2172450" cy="2667225"/>
            </a:xfrm>
            <a:prstGeom prst="rect">
              <a:avLst/>
            </a:prstGeom>
          </p:spPr>
        </p:pic>
        <p:sp>
          <p:nvSpPr>
            <p:cNvPr id="27" name="Rectangle 26">
              <a:extLst>
                <a:ext uri="{FF2B5EF4-FFF2-40B4-BE49-F238E27FC236}">
                  <a16:creationId xmlns:a16="http://schemas.microsoft.com/office/drawing/2014/main" id="{77CC37EE-3D9C-4A39-BCA2-657D1309C800}"/>
                </a:ext>
              </a:extLst>
            </p:cNvPr>
            <p:cNvSpPr/>
            <p:nvPr/>
          </p:nvSpPr>
          <p:spPr>
            <a:xfrm>
              <a:off x="8922099" y="4320133"/>
              <a:ext cx="2680809" cy="2085456"/>
            </a:xfrm>
            <a:prstGeom prst="rect">
              <a:avLst/>
            </a:prstGeom>
          </p:spPr>
          <p:txBody>
            <a:bodyPr wrap="square">
              <a:spAutoFit/>
            </a:bodyPr>
            <a:lstStyle/>
            <a:p>
              <a:pPr marL="0" lvl="1" indent="203190" defTabSz="1219139" fontAlgn="base">
                <a:spcBef>
                  <a:spcPct val="0"/>
                </a:spcBef>
                <a:spcAft>
                  <a:spcPct val="0"/>
                </a:spcAft>
                <a:tabLst>
                  <a:tab pos="130966" algn="l"/>
                </a:tabLst>
              </a:pPr>
              <a:r>
                <a:rPr lang="en-US" sz="1200" b="1" dirty="0">
                  <a:solidFill>
                    <a:srgbClr val="000C14"/>
                  </a:solidFill>
                  <a:latin typeface="Montserrat" charset="0"/>
                  <a:ea typeface="MS PGothic" panose="020B0600070205080204" pitchFamily="34" charset="-128"/>
                </a:rPr>
                <a:t>Stakeholder Engagement</a:t>
              </a:r>
            </a:p>
            <a:p>
              <a:pPr marL="130966" lvl="1" indent="-130966" defTabSz="1219139" fontAlgn="base">
                <a:spcBef>
                  <a:spcPct val="0"/>
                </a:spcBef>
                <a:spcAft>
                  <a:spcPct val="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Distribution utilities.</a:t>
              </a:r>
            </a:p>
            <a:p>
              <a:pPr marL="130966" lvl="1" indent="-130966" defTabSz="1219139" fontAlgn="base">
                <a:spcBef>
                  <a:spcPct val="0"/>
                </a:spcBef>
                <a:spcAft>
                  <a:spcPct val="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Bulk system operators &amp; planners.</a:t>
              </a:r>
            </a:p>
            <a:p>
              <a:pPr marL="130966" lvl="1" indent="-130966" defTabSz="1219139" fontAlgn="base">
                <a:spcBef>
                  <a:spcPct val="0"/>
                </a:spcBef>
                <a:spcAft>
                  <a:spcPct val="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DER developers.</a:t>
              </a:r>
            </a:p>
            <a:p>
              <a:pPr marL="130966" lvl="1" indent="-130966" defTabSz="1219139" fontAlgn="base">
                <a:spcBef>
                  <a:spcPct val="0"/>
                </a:spcBef>
                <a:spcAft>
                  <a:spcPct val="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Others.</a:t>
              </a:r>
            </a:p>
          </p:txBody>
        </p:sp>
      </p:grpSp>
      <p:sp>
        <p:nvSpPr>
          <p:cNvPr id="28" name="Rectangle 27">
            <a:extLst>
              <a:ext uri="{FF2B5EF4-FFF2-40B4-BE49-F238E27FC236}">
                <a16:creationId xmlns:a16="http://schemas.microsoft.com/office/drawing/2014/main" id="{C7DA5A73-B0DE-415D-AC96-9D017B0C07E6}"/>
              </a:ext>
            </a:extLst>
          </p:cNvPr>
          <p:cNvSpPr/>
          <p:nvPr/>
        </p:nvSpPr>
        <p:spPr>
          <a:xfrm>
            <a:off x="2769340" y="5275847"/>
            <a:ext cx="3293683" cy="348564"/>
          </a:xfrm>
          <a:prstGeom prst="rect">
            <a:avLst/>
          </a:prstGeom>
          <a:solidFill>
            <a:schemeClr val="bg1"/>
          </a:solidFill>
        </p:spPr>
        <p:txBody>
          <a:bodyPr wrap="square">
            <a:noAutofit/>
          </a:bodyPr>
          <a:lstStyle/>
          <a:p>
            <a:pPr marL="174621" indent="-174621" defTabSz="1219139" fontAlgn="base">
              <a:spcBef>
                <a:spcPct val="0"/>
              </a:spcBef>
              <a:spcAft>
                <a:spcPct val="0"/>
              </a:spcAft>
              <a:tabLst>
                <a:tab pos="174621" algn="l"/>
              </a:tabLst>
            </a:pPr>
            <a:r>
              <a:rPr lang="en-US" sz="1100" baseline="30000" dirty="0">
                <a:solidFill>
                  <a:srgbClr val="000C14"/>
                </a:solidFill>
                <a:latin typeface="Montserrat" charset="0"/>
                <a:ea typeface="MS PGothic" panose="020B0600070205080204" pitchFamily="34" charset="-128"/>
              </a:rPr>
              <a:t>1</a:t>
            </a:r>
            <a:r>
              <a:rPr lang="en-US" sz="1100" dirty="0">
                <a:solidFill>
                  <a:srgbClr val="000C14"/>
                </a:solidFill>
                <a:latin typeface="Montserrat" charset="0"/>
                <a:ea typeface="MS PGothic" panose="020B0600070205080204" pitchFamily="34" charset="-128"/>
              </a:rPr>
              <a:t>	Regulatory agencies, public utility commissions, municipalities, cooperative governing boards, etc. </a:t>
            </a:r>
          </a:p>
        </p:txBody>
      </p:sp>
      <p:sp>
        <p:nvSpPr>
          <p:cNvPr id="29" name="Rectangle 28">
            <a:extLst>
              <a:ext uri="{FF2B5EF4-FFF2-40B4-BE49-F238E27FC236}">
                <a16:creationId xmlns:a16="http://schemas.microsoft.com/office/drawing/2014/main" id="{01779883-A958-40DD-AB99-F3CCA61A1EE2}"/>
              </a:ext>
            </a:extLst>
          </p:cNvPr>
          <p:cNvSpPr/>
          <p:nvPr/>
        </p:nvSpPr>
        <p:spPr>
          <a:xfrm>
            <a:off x="6080699" y="4642201"/>
            <a:ext cx="4321560" cy="1246495"/>
          </a:xfrm>
          <a:prstGeom prst="rect">
            <a:avLst/>
          </a:prstGeom>
          <a:solidFill>
            <a:schemeClr val="bg2">
              <a:lumMod val="20000"/>
              <a:lumOff val="80000"/>
            </a:schemeClr>
          </a:solidFill>
        </p:spPr>
        <p:txBody>
          <a:bodyPr wrap="square">
            <a:spAutoFit/>
          </a:bodyPr>
          <a:lstStyle/>
          <a:p>
            <a:pPr marL="0" lvl="1" indent="203190" defTabSz="1219139" fontAlgn="base">
              <a:spcBef>
                <a:spcPct val="0"/>
              </a:spcBef>
              <a:spcAft>
                <a:spcPct val="0"/>
              </a:spcAft>
              <a:tabLst>
                <a:tab pos="130966" algn="l"/>
              </a:tabLst>
            </a:pPr>
            <a:r>
              <a:rPr lang="de-DE" sz="1200" b="1" dirty="0">
                <a:solidFill>
                  <a:srgbClr val="000C14"/>
                </a:solidFill>
                <a:latin typeface="Montserrat" charset="0"/>
                <a:ea typeface="MS PGothic" panose="020B0600070205080204" pitchFamily="34" charset="-128"/>
              </a:rPr>
              <a:t>Impact Assessment</a:t>
            </a:r>
            <a:endParaRPr lang="en-US" sz="1200" b="1" dirty="0">
              <a:solidFill>
                <a:srgbClr val="000C14"/>
              </a:solidFill>
              <a:latin typeface="Montserrat" charset="0"/>
              <a:ea typeface="MS PGothic" panose="020B0600070205080204" pitchFamily="34" charset="-128"/>
            </a:endParaRPr>
          </a:p>
          <a:p>
            <a:pPr marL="130966" lvl="1" indent="-130966" defTabSz="1219139" fontAlgn="base">
              <a:spcBef>
                <a:spcPts val="600"/>
              </a:spcBef>
              <a:spcAft>
                <a:spcPts val="60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Technical conditions: type &amp; capacity &amp; future penetration of DER, type of grid configuration, etc.</a:t>
            </a:r>
          </a:p>
          <a:p>
            <a:pPr marL="130966" lvl="1" indent="-130966" defTabSz="1219139" fontAlgn="base">
              <a:spcBef>
                <a:spcPts val="600"/>
              </a:spcBef>
              <a:spcAft>
                <a:spcPts val="600"/>
              </a:spcAft>
              <a:buFont typeface="Arial" panose="020B0604020202020204" pitchFamily="34" charset="0"/>
              <a:buChar char="•"/>
              <a:tabLst>
                <a:tab pos="130966" algn="l"/>
              </a:tabLst>
            </a:pPr>
            <a:r>
              <a:rPr lang="en-US" sz="1200" dirty="0">
                <a:solidFill>
                  <a:srgbClr val="000C14"/>
                </a:solidFill>
                <a:latin typeface="Montserrat" charset="0"/>
                <a:ea typeface="MS PGothic" panose="020B0600070205080204" pitchFamily="34" charset="-128"/>
              </a:rPr>
              <a:t>Non-technical issues: DER use case, impacts on environment, emissions, and sustainability, etc.</a:t>
            </a:r>
          </a:p>
        </p:txBody>
      </p:sp>
      <p:sp>
        <p:nvSpPr>
          <p:cNvPr id="30" name="TextBox 29">
            <a:extLst>
              <a:ext uri="{FF2B5EF4-FFF2-40B4-BE49-F238E27FC236}">
                <a16:creationId xmlns:a16="http://schemas.microsoft.com/office/drawing/2014/main" id="{7E573C1E-ED03-433D-AD64-70D9CE75A183}"/>
              </a:ext>
            </a:extLst>
          </p:cNvPr>
          <p:cNvSpPr txBox="1"/>
          <p:nvPr/>
        </p:nvSpPr>
        <p:spPr>
          <a:xfrm>
            <a:off x="3002584" y="6057338"/>
            <a:ext cx="8933899" cy="246221"/>
          </a:xfrm>
          <a:prstGeom prst="rect">
            <a:avLst/>
          </a:prstGeom>
          <a:noFill/>
        </p:spPr>
        <p:txBody>
          <a:bodyPr wrap="square" rtlCol="0">
            <a:spAutoFit/>
          </a:bodyPr>
          <a:lstStyle/>
          <a:p>
            <a:pPr algn="ctr" defTabSz="1219139" fontAlgn="base">
              <a:spcBef>
                <a:spcPct val="0"/>
              </a:spcBef>
              <a:spcAft>
                <a:spcPct val="0"/>
              </a:spcAft>
            </a:pPr>
            <a:r>
              <a:rPr lang="en-US" sz="1000" i="1" dirty="0">
                <a:solidFill>
                  <a:srgbClr val="00629B"/>
                </a:solidFill>
                <a:latin typeface="Montserrat" charset="0"/>
                <a:ea typeface="MS PGothic" panose="020B0600070205080204" pitchFamily="34" charset="-128"/>
              </a:rPr>
              <a:t>Courtesy of Dr. J. Boemer/EPRI</a:t>
            </a:r>
            <a:endParaRPr lang="en-US" sz="600" i="1" dirty="0">
              <a:solidFill>
                <a:srgbClr val="00629B"/>
              </a:solidFill>
              <a:latin typeface="Montserrat" charset="0"/>
              <a:ea typeface="MS PGothic" panose="020B0600070205080204" pitchFamily="34" charset="-128"/>
            </a:endParaRPr>
          </a:p>
        </p:txBody>
      </p:sp>
    </p:spTree>
    <p:extLst>
      <p:ext uri="{BB962C8B-B14F-4D97-AF65-F5344CB8AC3E}">
        <p14:creationId xmlns:p14="http://schemas.microsoft.com/office/powerpoint/2010/main" val="32390835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Interoperability</a:t>
            </a:r>
            <a:endParaRPr lang="en-US" dirty="0"/>
          </a:p>
        </p:txBody>
      </p:sp>
      <p:sp>
        <p:nvSpPr>
          <p:cNvPr id="3" name="Content Placeholder 2"/>
          <p:cNvSpPr>
            <a:spLocks noGrp="1"/>
          </p:cNvSpPr>
          <p:nvPr>
            <p:ph idx="1"/>
          </p:nvPr>
        </p:nvSpPr>
        <p:spPr>
          <a:xfrm>
            <a:off x="510258" y="1564782"/>
            <a:ext cx="5098063" cy="4179005"/>
          </a:xfrm>
        </p:spPr>
        <p:txBody>
          <a:bodyPr/>
          <a:lstStyle/>
          <a:p>
            <a:r>
              <a:rPr lang="en-US" sz="2133" dirty="0">
                <a:latin typeface="+mn-lt"/>
                <a:cs typeface="Arial" panose="020B0604020202020204" pitchFamily="34" charset="0"/>
              </a:rPr>
              <a:t>Categories of Information to be Exchanged</a:t>
            </a:r>
          </a:p>
          <a:p>
            <a:pPr marL="380990" indent="-380990">
              <a:buFont typeface="Arial" panose="020B0604020202020204" pitchFamily="34" charset="0"/>
              <a:buChar char="•"/>
            </a:pPr>
            <a:r>
              <a:rPr lang="en-US" sz="1867" dirty="0">
                <a:latin typeface="+mn-lt"/>
                <a:cs typeface="Arial" panose="020B0604020202020204" pitchFamily="34" charset="0"/>
              </a:rPr>
              <a:t>Nameplate </a:t>
            </a:r>
            <a:r>
              <a:rPr lang="en-US" sz="1867" dirty="0">
                <a:latin typeface="+mn-lt"/>
                <a:cs typeface="Arial" panose="020B0604020202020204" pitchFamily="34" charset="0"/>
              </a:rPr>
              <a:t>Data – </a:t>
            </a:r>
            <a:r>
              <a:rPr lang="en-US" sz="1867" b="0" dirty="0">
                <a:latin typeface="+mn-lt"/>
                <a:cs typeface="Arial" panose="020B0604020202020204" pitchFamily="34" charset="0"/>
              </a:rPr>
              <a:t>As-built characteristics of the DER, e.g.:</a:t>
            </a:r>
          </a:p>
          <a:p>
            <a:pPr marL="490521" lvl="2" indent="-380990">
              <a:buFont typeface="Arial" panose="020B0604020202020204" pitchFamily="34" charset="0"/>
              <a:buChar char="•"/>
            </a:pPr>
            <a:r>
              <a:rPr lang="en-US" sz="1733" dirty="0">
                <a:latin typeface="+mn-lt"/>
                <a:cs typeface="Arial" panose="020B0604020202020204" pitchFamily="34" charset="0"/>
              </a:rPr>
              <a:t>Manufacturer/model</a:t>
            </a:r>
          </a:p>
          <a:p>
            <a:pPr marL="490521" lvl="2" indent="-380990">
              <a:buFont typeface="Arial" panose="020B0604020202020204" pitchFamily="34" charset="0"/>
              <a:buChar char="•"/>
            </a:pPr>
            <a:r>
              <a:rPr lang="en-US" sz="1733" dirty="0">
                <a:latin typeface="+mn-lt"/>
                <a:cs typeface="Arial" panose="020B0604020202020204" pitchFamily="34" charset="0"/>
              </a:rPr>
              <a:t>Active and reactive power rating, etc.</a:t>
            </a:r>
          </a:p>
          <a:p>
            <a:pPr marL="380990" indent="-380990">
              <a:buFont typeface="Arial" panose="020B0604020202020204" pitchFamily="34" charset="0"/>
              <a:buChar char="•"/>
            </a:pPr>
            <a:r>
              <a:rPr lang="en-US" sz="1867" dirty="0">
                <a:latin typeface="+mn-lt"/>
                <a:cs typeface="Arial" panose="020B0604020202020204" pitchFamily="34" charset="0"/>
              </a:rPr>
              <a:t>Configuration Information </a:t>
            </a:r>
            <a:r>
              <a:rPr lang="en-US" sz="1867" b="0" dirty="0">
                <a:latin typeface="+mn-lt"/>
                <a:cs typeface="Arial" panose="020B0604020202020204" pitchFamily="34" charset="0"/>
              </a:rPr>
              <a:t>– alternative nameplate ratings</a:t>
            </a:r>
          </a:p>
          <a:p>
            <a:pPr marL="380990" indent="-380990">
              <a:buFont typeface="Arial" panose="020B0604020202020204" pitchFamily="34" charset="0"/>
              <a:buChar char="•"/>
            </a:pPr>
            <a:r>
              <a:rPr lang="en-US" sz="1867" dirty="0">
                <a:latin typeface="+mn-lt"/>
                <a:cs typeface="Arial" panose="020B0604020202020204" pitchFamily="34" charset="0"/>
              </a:rPr>
              <a:t>Monitoring Information </a:t>
            </a:r>
            <a:r>
              <a:rPr lang="en-US" sz="1867" b="0" dirty="0">
                <a:latin typeface="+mn-lt"/>
                <a:cs typeface="Arial" panose="020B0604020202020204" pitchFamily="34" charset="0"/>
              </a:rPr>
              <a:t>– Measured </a:t>
            </a:r>
            <a:r>
              <a:rPr lang="en-US" sz="1867" b="0" dirty="0">
                <a:latin typeface="+mn-lt"/>
                <a:cs typeface="Arial" panose="020B0604020202020204" pitchFamily="34" charset="0"/>
              </a:rPr>
              <a:t>values of:</a:t>
            </a:r>
          </a:p>
          <a:p>
            <a:pPr marL="490521" lvl="2" indent="-380990">
              <a:buFont typeface="Arial" panose="020B0604020202020204" pitchFamily="34" charset="0"/>
              <a:buChar char="•"/>
            </a:pPr>
            <a:r>
              <a:rPr lang="en-US" sz="1733" dirty="0">
                <a:latin typeface="+mn-lt"/>
                <a:cs typeface="Arial" panose="020B0604020202020204" pitchFamily="34" charset="0"/>
              </a:rPr>
              <a:t>Active and reactive power</a:t>
            </a:r>
          </a:p>
          <a:p>
            <a:pPr marL="490521" lvl="2" indent="-380990">
              <a:buFont typeface="Arial" panose="020B0604020202020204" pitchFamily="34" charset="0"/>
              <a:buChar char="•"/>
            </a:pPr>
            <a:r>
              <a:rPr lang="en-US" sz="1733" dirty="0">
                <a:latin typeface="+mn-lt"/>
                <a:cs typeface="Arial" panose="020B0604020202020204" pitchFamily="34" charset="0"/>
              </a:rPr>
              <a:t>Voltage, etc.</a:t>
            </a:r>
          </a:p>
          <a:p>
            <a:pPr marL="380990" indent="-380990">
              <a:buFont typeface="Arial" panose="020B0604020202020204" pitchFamily="34" charset="0"/>
              <a:buChar char="•"/>
            </a:pPr>
            <a:r>
              <a:rPr lang="en-US" sz="1867" dirty="0">
                <a:latin typeface="+mn-lt"/>
                <a:cs typeface="Arial" panose="020B0604020202020204" pitchFamily="34" charset="0"/>
              </a:rPr>
              <a:t>Management information </a:t>
            </a:r>
            <a:r>
              <a:rPr lang="en-US" sz="1867" b="0" dirty="0">
                <a:latin typeface="+mn-lt"/>
                <a:cs typeface="Arial" panose="020B0604020202020204" pitchFamily="34" charset="0"/>
              </a:rPr>
              <a:t>– update </a:t>
            </a:r>
            <a:r>
              <a:rPr lang="en-US" sz="1867" b="0" dirty="0">
                <a:latin typeface="+mn-lt"/>
                <a:cs typeface="Arial" panose="020B0604020202020204" pitchFamily="34" charset="0"/>
              </a:rPr>
              <a:t>functional and mode settings for the DER.</a:t>
            </a:r>
          </a:p>
          <a:p>
            <a:endParaRPr lang="en-US" dirty="0"/>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52</a:t>
            </a:fld>
            <a:endParaRPr lang="en-US" altLang="en-US" dirty="0">
              <a:solidFill>
                <a:prstClr val="black"/>
              </a:solidFill>
              <a:ea typeface="MS PGothic" panose="020B0600070205080204" pitchFamily="34" charset="-128"/>
            </a:endParaRPr>
          </a:p>
        </p:txBody>
      </p:sp>
      <p:pic>
        <p:nvPicPr>
          <p:cNvPr id="5" name="Content Placeholder 5">
            <a:extLst>
              <a:ext uri="{FF2B5EF4-FFF2-40B4-BE49-F238E27FC236}">
                <a16:creationId xmlns:a16="http://schemas.microsoft.com/office/drawing/2014/main" id="{91AA0470-0F5C-47DE-8C18-BA14E70E8A3F}"/>
              </a:ext>
            </a:extLst>
          </p:cNvPr>
          <p:cNvPicPr>
            <a:picLocks noChangeAspect="1"/>
          </p:cNvPicPr>
          <p:nvPr/>
        </p:nvPicPr>
        <p:blipFill>
          <a:blip r:embed="rId2"/>
          <a:stretch>
            <a:fillRect/>
          </a:stretch>
        </p:blipFill>
        <p:spPr>
          <a:xfrm>
            <a:off x="5820692" y="2737046"/>
            <a:ext cx="6100373" cy="1834476"/>
          </a:xfrm>
          <a:prstGeom prst="rect">
            <a:avLst/>
          </a:prstGeom>
        </p:spPr>
      </p:pic>
      <p:sp>
        <p:nvSpPr>
          <p:cNvPr id="6" name="TextBox 5"/>
          <p:cNvSpPr txBox="1"/>
          <p:nvPr/>
        </p:nvSpPr>
        <p:spPr>
          <a:xfrm>
            <a:off x="5820692" y="2285640"/>
            <a:ext cx="3946595" cy="420564"/>
          </a:xfrm>
          <a:prstGeom prst="rect">
            <a:avLst/>
          </a:prstGeom>
          <a:noFill/>
        </p:spPr>
        <p:txBody>
          <a:bodyPr wrap="square" rtlCol="0">
            <a:spAutoFit/>
          </a:bodyPr>
          <a:lstStyle/>
          <a:p>
            <a:pPr defTabSz="1219139" fontAlgn="base">
              <a:spcBef>
                <a:spcPct val="0"/>
              </a:spcBef>
              <a:spcAft>
                <a:spcPct val="0"/>
              </a:spcAft>
            </a:pPr>
            <a:r>
              <a:rPr lang="en-US" sz="2133" b="1" dirty="0">
                <a:solidFill>
                  <a:prstClr val="black"/>
                </a:solidFill>
                <a:latin typeface="Calibri" panose="020F0502020204030204"/>
                <a:ea typeface="MS PGothic" panose="020B0600070205080204" pitchFamily="34" charset="-128"/>
              </a:rPr>
              <a:t>List of Eligible Protocols</a:t>
            </a:r>
            <a:endParaRPr lang="en-US" sz="2133" b="1" dirty="0">
              <a:solidFill>
                <a:prstClr val="black"/>
              </a:solidFill>
              <a:latin typeface="Calibri" panose="020F0502020204030204"/>
              <a:ea typeface="MS PGothic" panose="020B0600070205080204" pitchFamily="34" charset="-128"/>
            </a:endParaRPr>
          </a:p>
        </p:txBody>
      </p:sp>
    </p:spTree>
    <p:extLst>
      <p:ext uri="{BB962C8B-B14F-4D97-AF65-F5344CB8AC3E}">
        <p14:creationId xmlns:p14="http://schemas.microsoft.com/office/powerpoint/2010/main" val="16043963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a:t>
            </a:r>
            <a:r>
              <a:rPr lang="en-US" dirty="0" smtClean="0"/>
              <a:t>1547.1-2020 </a:t>
            </a:r>
            <a:r>
              <a:rPr lang="en-US" dirty="0"/>
              <a:t>– 1547 Test Procedures </a:t>
            </a:r>
            <a:r>
              <a:rPr lang="en-US" dirty="0" smtClean="0"/>
              <a:t>– Test &amp; Verification Process</a:t>
            </a:r>
            <a:endParaRPr lang="en-US" dirty="0"/>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ea typeface="MS PGothic" panose="020B0600070205080204" pitchFamily="34" charset="-128"/>
              </a:rPr>
              <a:pPr defTabSz="1219139" fontAlgn="base">
                <a:spcBef>
                  <a:spcPct val="0"/>
                </a:spcBef>
                <a:spcAft>
                  <a:spcPct val="0"/>
                </a:spcAft>
              </a:pPr>
              <a:t>53</a:t>
            </a:fld>
            <a:endParaRPr lang="en-US" altLang="en-US" dirty="0">
              <a:solidFill>
                <a:prstClr val="black"/>
              </a:solidFill>
              <a:ea typeface="MS PGothic" panose="020B0600070205080204" pitchFamily="34" charset="-128"/>
            </a:endParaRPr>
          </a:p>
        </p:txBody>
      </p:sp>
      <p:sp>
        <p:nvSpPr>
          <p:cNvPr id="5" name="Rectangle: Rounded Corners 6">
            <a:extLst>
              <a:ext uri="{FF2B5EF4-FFF2-40B4-BE49-F238E27FC236}">
                <a16:creationId xmlns:a16="http://schemas.microsoft.com/office/drawing/2014/main" id="{7C2AC163-D162-41E5-A61B-F8C778EFC283}"/>
              </a:ext>
            </a:extLst>
          </p:cNvPr>
          <p:cNvSpPr/>
          <p:nvPr/>
        </p:nvSpPr>
        <p:spPr bwMode="auto">
          <a:xfrm>
            <a:off x="4028395" y="5533029"/>
            <a:ext cx="2113347" cy="764599"/>
          </a:xfrm>
          <a:prstGeom prst="roundRect">
            <a:avLst/>
          </a:prstGeom>
          <a:solidFill>
            <a:srgbClr val="FFFFB3"/>
          </a:solidFill>
          <a:ln w="9525" cap="flat" cmpd="sng" algn="ctr">
            <a:solidFill>
              <a:srgbClr val="FFD34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1600" dirty="0">
                <a:solidFill>
                  <a:srgbClr val="000C14"/>
                </a:solidFill>
                <a:latin typeface="Arial" pitchFamily="28" charset="0"/>
                <a:ea typeface="ＭＳ Ｐゴシック" pitchFamily="28" charset="-128"/>
                <a:cs typeface="ＭＳ Ｐゴシック" pitchFamily="28" charset="-128"/>
              </a:rPr>
              <a:t>Type Tests</a:t>
            </a:r>
            <a:endParaRPr lang="en-US" sz="1400" dirty="0">
              <a:solidFill>
                <a:srgbClr val="000C14"/>
              </a:solidFill>
              <a:latin typeface="Arial" pitchFamily="28" charset="0"/>
              <a:ea typeface="ＭＳ Ｐゴシック" pitchFamily="28" charset="-128"/>
              <a:cs typeface="ＭＳ Ｐゴシック" pitchFamily="28" charset="-128"/>
            </a:endParaRPr>
          </a:p>
        </p:txBody>
      </p:sp>
      <p:sp>
        <p:nvSpPr>
          <p:cNvPr id="6" name="TextBox 5">
            <a:extLst>
              <a:ext uri="{FF2B5EF4-FFF2-40B4-BE49-F238E27FC236}">
                <a16:creationId xmlns:a16="http://schemas.microsoft.com/office/drawing/2014/main" id="{AF5EB11C-B593-4B75-8419-B3E16D2AB665}"/>
              </a:ext>
            </a:extLst>
          </p:cNvPr>
          <p:cNvSpPr txBox="1"/>
          <p:nvPr/>
        </p:nvSpPr>
        <p:spPr>
          <a:xfrm>
            <a:off x="6570927" y="5670442"/>
            <a:ext cx="4525703" cy="666977"/>
          </a:xfrm>
          <a:prstGeom prst="rect">
            <a:avLst/>
          </a:prstGeom>
          <a:noFill/>
        </p:spPr>
        <p:txBody>
          <a:bodyPr wrap="square" rtlCol="0">
            <a:spAutoFit/>
          </a:bodyPr>
          <a:lstStyle/>
          <a:p>
            <a:pPr defTabSz="1219139" fontAlgn="base">
              <a:spcBef>
                <a:spcPct val="0"/>
              </a:spcBef>
              <a:spcAft>
                <a:spcPct val="0"/>
              </a:spcAft>
            </a:pPr>
            <a:r>
              <a:rPr lang="en-US" sz="1867" dirty="0">
                <a:solidFill>
                  <a:srgbClr val="000C14"/>
                </a:solidFill>
                <a:latin typeface="Arial" pitchFamily="28" charset="0"/>
                <a:ea typeface="ＭＳ Ｐゴシック" pitchFamily="28" charset="-128"/>
                <a:cs typeface="ＭＳ Ｐゴシック" pitchFamily="28" charset="-128"/>
              </a:rPr>
              <a:t>Test in laboratory or factory of  a representative DER unit</a:t>
            </a:r>
            <a:endParaRPr lang="en-US" sz="3200" dirty="0">
              <a:solidFill>
                <a:srgbClr val="000C14"/>
              </a:solidFill>
              <a:latin typeface="Montserrat" charset="0"/>
              <a:ea typeface="MS PGothic" panose="020B0600070205080204" pitchFamily="34" charset="-128"/>
            </a:endParaRPr>
          </a:p>
        </p:txBody>
      </p:sp>
      <p:sp>
        <p:nvSpPr>
          <p:cNvPr id="7" name="Rectangle: Rounded Corners 9">
            <a:extLst>
              <a:ext uri="{FF2B5EF4-FFF2-40B4-BE49-F238E27FC236}">
                <a16:creationId xmlns:a16="http://schemas.microsoft.com/office/drawing/2014/main" id="{47F086C2-CBE8-4C0C-981B-6AC1CF79BF0E}"/>
              </a:ext>
            </a:extLst>
          </p:cNvPr>
          <p:cNvSpPr/>
          <p:nvPr/>
        </p:nvSpPr>
        <p:spPr bwMode="auto">
          <a:xfrm>
            <a:off x="4028395" y="3544955"/>
            <a:ext cx="2113347" cy="764600"/>
          </a:xfrm>
          <a:prstGeom prst="roundRect">
            <a:avLst/>
          </a:prstGeom>
          <a:solidFill>
            <a:schemeClr val="accent2">
              <a:lumMod val="40000"/>
              <a:lumOff val="60000"/>
            </a:schemeClr>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1600" dirty="0">
                <a:solidFill>
                  <a:srgbClr val="000C14"/>
                </a:solidFill>
                <a:latin typeface="Arial" pitchFamily="28" charset="0"/>
                <a:ea typeface="ＭＳ Ｐゴシック" pitchFamily="28" charset="-128"/>
                <a:cs typeface="ＭＳ Ｐゴシック" pitchFamily="28" charset="-128"/>
              </a:rPr>
              <a:t>Design Evaluation</a:t>
            </a:r>
            <a:endParaRPr lang="en-US" sz="1400" dirty="0">
              <a:solidFill>
                <a:srgbClr val="000C14"/>
              </a:solidFill>
              <a:latin typeface="Arial" pitchFamily="28" charset="0"/>
              <a:ea typeface="ＭＳ Ｐゴシック" pitchFamily="28" charset="-128"/>
              <a:cs typeface="ＭＳ Ｐゴシック" pitchFamily="28" charset="-128"/>
            </a:endParaRPr>
          </a:p>
        </p:txBody>
      </p:sp>
      <p:sp>
        <p:nvSpPr>
          <p:cNvPr id="9" name="Rectangle: Rounded Corners 15">
            <a:extLst>
              <a:ext uri="{FF2B5EF4-FFF2-40B4-BE49-F238E27FC236}">
                <a16:creationId xmlns:a16="http://schemas.microsoft.com/office/drawing/2014/main" id="{63A46FBA-07BC-4504-9B91-A20C5DBAED81}"/>
              </a:ext>
            </a:extLst>
          </p:cNvPr>
          <p:cNvSpPr/>
          <p:nvPr/>
        </p:nvSpPr>
        <p:spPr bwMode="auto">
          <a:xfrm>
            <a:off x="744656" y="3537243"/>
            <a:ext cx="2293257" cy="616821"/>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39" fontAlgn="base">
              <a:spcBef>
                <a:spcPct val="0"/>
              </a:spcBef>
              <a:spcAft>
                <a:spcPct val="0"/>
              </a:spcAft>
            </a:pPr>
            <a:r>
              <a:rPr lang="en-US" sz="1867" b="1" dirty="0">
                <a:solidFill>
                  <a:srgbClr val="000C14"/>
                </a:solidFill>
                <a:latin typeface="Arial" panose="020B0604020202020204" pitchFamily="34" charset="0"/>
                <a:ea typeface="MS PGothic" panose="020B0600070205080204" pitchFamily="34" charset="-128"/>
                <a:cs typeface="Arial" panose="020B0604020202020204" pitchFamily="34" charset="0"/>
              </a:rPr>
              <a:t>Interconnection review</a:t>
            </a:r>
          </a:p>
        </p:txBody>
      </p:sp>
      <p:sp>
        <p:nvSpPr>
          <p:cNvPr id="10" name="Rectangle: Rounded Corners 16">
            <a:extLst>
              <a:ext uri="{FF2B5EF4-FFF2-40B4-BE49-F238E27FC236}">
                <a16:creationId xmlns:a16="http://schemas.microsoft.com/office/drawing/2014/main" id="{122F735E-1594-4CD6-AE5F-2D920477AA8D}"/>
              </a:ext>
            </a:extLst>
          </p:cNvPr>
          <p:cNvSpPr/>
          <p:nvPr/>
        </p:nvSpPr>
        <p:spPr bwMode="auto">
          <a:xfrm>
            <a:off x="883322" y="4947433"/>
            <a:ext cx="2015924" cy="1006803"/>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39" fontAlgn="base">
              <a:spcBef>
                <a:spcPct val="0"/>
              </a:spcBef>
              <a:spcAft>
                <a:spcPct val="0"/>
              </a:spcAft>
            </a:pPr>
            <a:r>
              <a:rPr lang="en-US" sz="1867" b="1" dirty="0">
                <a:solidFill>
                  <a:srgbClr val="000C14"/>
                </a:solidFill>
                <a:latin typeface="Arial" panose="020B0604020202020204" pitchFamily="34" charset="0"/>
                <a:ea typeface="MS PGothic" panose="020B0600070205080204" pitchFamily="34" charset="-128"/>
                <a:cs typeface="Arial" panose="020B0604020202020204" pitchFamily="34" charset="0"/>
              </a:rPr>
              <a:t>Equipment conformance</a:t>
            </a:r>
          </a:p>
          <a:p>
            <a:pPr algn="ctr" defTabSz="1219139" fontAlgn="base">
              <a:spcBef>
                <a:spcPct val="0"/>
              </a:spcBef>
              <a:spcAft>
                <a:spcPct val="0"/>
              </a:spcAft>
            </a:pPr>
            <a:r>
              <a:rPr lang="en-US" sz="1867" b="1" dirty="0">
                <a:solidFill>
                  <a:srgbClr val="000C14"/>
                </a:solidFill>
                <a:latin typeface="Arial" panose="020B0604020202020204" pitchFamily="34" charset="0"/>
                <a:ea typeface="MS PGothic" panose="020B0600070205080204" pitchFamily="34" charset="-128"/>
                <a:cs typeface="Arial" panose="020B0604020202020204" pitchFamily="34" charset="0"/>
              </a:rPr>
              <a:t>testing</a:t>
            </a:r>
          </a:p>
        </p:txBody>
      </p:sp>
      <p:sp>
        <p:nvSpPr>
          <p:cNvPr id="11" name="Rectangle: Rounded Corners 17">
            <a:extLst>
              <a:ext uri="{FF2B5EF4-FFF2-40B4-BE49-F238E27FC236}">
                <a16:creationId xmlns:a16="http://schemas.microsoft.com/office/drawing/2014/main" id="{9FD5CCAB-7C41-4723-A1BB-B800F6272D97}"/>
              </a:ext>
            </a:extLst>
          </p:cNvPr>
          <p:cNvSpPr/>
          <p:nvPr/>
        </p:nvSpPr>
        <p:spPr bwMode="auto">
          <a:xfrm>
            <a:off x="4028395" y="2475749"/>
            <a:ext cx="2113347" cy="764600"/>
          </a:xfrm>
          <a:prstGeom prst="roundRect">
            <a:avLst/>
          </a:prstGeom>
          <a:solidFill>
            <a:schemeClr val="accent5">
              <a:lumMod val="20000"/>
              <a:lumOff val="8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1600" dirty="0">
                <a:solidFill>
                  <a:srgbClr val="000C14"/>
                </a:solidFill>
                <a:latin typeface="Arial" pitchFamily="28" charset="0"/>
                <a:ea typeface="ＭＳ Ｐゴシック" pitchFamily="28" charset="-128"/>
                <a:cs typeface="ＭＳ Ｐゴシック" pitchFamily="28" charset="-128"/>
              </a:rPr>
              <a:t>As-Built Installation Evaluation</a:t>
            </a:r>
            <a:endParaRPr lang="en-US" sz="1400" dirty="0">
              <a:solidFill>
                <a:srgbClr val="000C14"/>
              </a:solidFill>
              <a:latin typeface="Arial" pitchFamily="28" charset="0"/>
              <a:ea typeface="ＭＳ Ｐゴシック" pitchFamily="28" charset="-128"/>
              <a:cs typeface="ＭＳ Ｐゴシック" pitchFamily="28" charset="-128"/>
            </a:endParaRPr>
          </a:p>
        </p:txBody>
      </p:sp>
      <p:sp>
        <p:nvSpPr>
          <p:cNvPr id="13" name="Rectangle: Rounded Corners 20">
            <a:extLst>
              <a:ext uri="{FF2B5EF4-FFF2-40B4-BE49-F238E27FC236}">
                <a16:creationId xmlns:a16="http://schemas.microsoft.com/office/drawing/2014/main" id="{556004EE-A4A8-4641-853D-33229E7BCF5B}"/>
              </a:ext>
            </a:extLst>
          </p:cNvPr>
          <p:cNvSpPr/>
          <p:nvPr/>
        </p:nvSpPr>
        <p:spPr bwMode="auto">
          <a:xfrm>
            <a:off x="744656" y="2007259"/>
            <a:ext cx="2293257" cy="670351"/>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39" fontAlgn="base">
              <a:spcBef>
                <a:spcPct val="0"/>
              </a:spcBef>
              <a:spcAft>
                <a:spcPct val="0"/>
              </a:spcAft>
            </a:pPr>
            <a:r>
              <a:rPr lang="en-US" sz="1867" b="1" dirty="0">
                <a:solidFill>
                  <a:srgbClr val="000C14"/>
                </a:solidFill>
                <a:latin typeface="Arial" panose="020B0604020202020204" pitchFamily="34" charset="0"/>
                <a:ea typeface="MS PGothic" panose="020B0600070205080204" pitchFamily="34" charset="-128"/>
                <a:cs typeface="Arial" panose="020B0604020202020204" pitchFamily="34" charset="0"/>
              </a:rPr>
              <a:t>Post-installation review</a:t>
            </a:r>
            <a:endParaRPr lang="en-US" sz="1867" b="1" dirty="0">
              <a:solidFill>
                <a:srgbClr val="000C14"/>
              </a:solidFill>
              <a:latin typeface="Arial" panose="020B0604020202020204" pitchFamily="34" charset="0"/>
              <a:ea typeface="MS PGothic" panose="020B0600070205080204" pitchFamily="34" charset="-128"/>
              <a:cs typeface="Arial" panose="020B0604020202020204" pitchFamily="34" charset="0"/>
            </a:endParaRPr>
          </a:p>
        </p:txBody>
      </p:sp>
      <p:sp>
        <p:nvSpPr>
          <p:cNvPr id="14" name="Arrow: Down 28">
            <a:extLst>
              <a:ext uri="{FF2B5EF4-FFF2-40B4-BE49-F238E27FC236}">
                <a16:creationId xmlns:a16="http://schemas.microsoft.com/office/drawing/2014/main" id="{7A7374DB-AE7C-486C-8A3F-A4016DB0D79F}"/>
              </a:ext>
            </a:extLst>
          </p:cNvPr>
          <p:cNvSpPr/>
          <p:nvPr/>
        </p:nvSpPr>
        <p:spPr bwMode="auto">
          <a:xfrm rot="10800000">
            <a:off x="3261553" y="5275551"/>
            <a:ext cx="324092" cy="372215"/>
          </a:xfrm>
          <a:prstGeom prst="downArrow">
            <a:avLst/>
          </a:prstGeom>
          <a:solidFill>
            <a:schemeClr val="tx2"/>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sz="2489" dirty="0">
              <a:solidFill>
                <a:srgbClr val="000C14"/>
              </a:solidFill>
              <a:latin typeface="Arial" pitchFamily="28" charset="0"/>
              <a:ea typeface="ＭＳ Ｐゴシック" pitchFamily="28" charset="-128"/>
              <a:cs typeface="ＭＳ Ｐゴシック" pitchFamily="28" charset="-128"/>
            </a:endParaRPr>
          </a:p>
        </p:txBody>
      </p:sp>
      <p:sp>
        <p:nvSpPr>
          <p:cNvPr id="15" name="Arrow: Down 29">
            <a:extLst>
              <a:ext uri="{FF2B5EF4-FFF2-40B4-BE49-F238E27FC236}">
                <a16:creationId xmlns:a16="http://schemas.microsoft.com/office/drawing/2014/main" id="{C1E0F785-92F0-4B16-8352-AED2FC35DE81}"/>
              </a:ext>
            </a:extLst>
          </p:cNvPr>
          <p:cNvSpPr/>
          <p:nvPr/>
        </p:nvSpPr>
        <p:spPr bwMode="auto">
          <a:xfrm rot="10800000">
            <a:off x="3261553" y="3699878"/>
            <a:ext cx="324092" cy="372215"/>
          </a:xfrm>
          <a:prstGeom prst="downArrow">
            <a:avLst/>
          </a:prstGeom>
          <a:solidFill>
            <a:schemeClr val="tx2"/>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sz="2489" dirty="0">
              <a:solidFill>
                <a:srgbClr val="000C14"/>
              </a:solidFill>
              <a:latin typeface="Arial" pitchFamily="28" charset="0"/>
              <a:ea typeface="ＭＳ Ｐゴシック" pitchFamily="28" charset="-128"/>
              <a:cs typeface="ＭＳ Ｐゴシック" pitchFamily="28" charset="-128"/>
            </a:endParaRPr>
          </a:p>
        </p:txBody>
      </p:sp>
      <p:sp>
        <p:nvSpPr>
          <p:cNvPr id="16" name="Rectangle: Rounded Corners 30">
            <a:extLst>
              <a:ext uri="{FF2B5EF4-FFF2-40B4-BE49-F238E27FC236}">
                <a16:creationId xmlns:a16="http://schemas.microsoft.com/office/drawing/2014/main" id="{60581CFA-A620-47EF-85E7-EDDD9BB63BBB}"/>
              </a:ext>
            </a:extLst>
          </p:cNvPr>
          <p:cNvSpPr/>
          <p:nvPr/>
        </p:nvSpPr>
        <p:spPr bwMode="auto">
          <a:xfrm>
            <a:off x="4028395" y="4622787"/>
            <a:ext cx="2113347" cy="764599"/>
          </a:xfrm>
          <a:prstGeom prst="roundRect">
            <a:avLst/>
          </a:prstGeom>
          <a:solidFill>
            <a:schemeClr val="accent1">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1600" dirty="0">
                <a:solidFill>
                  <a:srgbClr val="000C14"/>
                </a:solidFill>
                <a:latin typeface="Arial" pitchFamily="28" charset="0"/>
                <a:ea typeface="ＭＳ Ｐゴシック" pitchFamily="28" charset="-128"/>
                <a:cs typeface="ＭＳ Ｐゴシック" pitchFamily="28" charset="-128"/>
              </a:rPr>
              <a:t>Production Tests</a:t>
            </a:r>
            <a:endParaRPr lang="en-US" sz="1400" dirty="0">
              <a:solidFill>
                <a:srgbClr val="000C14"/>
              </a:solidFill>
              <a:latin typeface="Arial" pitchFamily="28" charset="0"/>
              <a:ea typeface="ＭＳ Ｐゴシック" pitchFamily="28" charset="-128"/>
              <a:cs typeface="ＭＳ Ｐゴシック" pitchFamily="28" charset="-128"/>
            </a:endParaRPr>
          </a:p>
        </p:txBody>
      </p:sp>
      <p:sp>
        <p:nvSpPr>
          <p:cNvPr id="17" name="Rectangle: Rounded Corners 33">
            <a:extLst>
              <a:ext uri="{FF2B5EF4-FFF2-40B4-BE49-F238E27FC236}">
                <a16:creationId xmlns:a16="http://schemas.microsoft.com/office/drawing/2014/main" id="{15F20B4D-4180-46CB-B337-1338D952494B}"/>
              </a:ext>
            </a:extLst>
          </p:cNvPr>
          <p:cNvSpPr/>
          <p:nvPr/>
        </p:nvSpPr>
        <p:spPr bwMode="auto">
          <a:xfrm>
            <a:off x="4028395" y="1588155"/>
            <a:ext cx="2113347" cy="764600"/>
          </a:xfrm>
          <a:prstGeom prst="roundRect">
            <a:avLst/>
          </a:prstGeom>
          <a:solidFill>
            <a:schemeClr val="tx2">
              <a:lumMod val="20000"/>
              <a:lumOff val="80000"/>
            </a:schemeClr>
          </a:solid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1600" dirty="0">
                <a:solidFill>
                  <a:srgbClr val="000C14"/>
                </a:solidFill>
                <a:latin typeface="Arial" pitchFamily="28" charset="0"/>
                <a:ea typeface="ＭＳ Ｐゴシック" pitchFamily="28" charset="-128"/>
                <a:cs typeface="ＭＳ Ｐゴシック" pitchFamily="28" charset="-128"/>
              </a:rPr>
              <a:t>Commissioning Tests</a:t>
            </a:r>
            <a:endParaRPr lang="en-US" sz="1400" dirty="0">
              <a:solidFill>
                <a:srgbClr val="000C14"/>
              </a:solidFill>
              <a:latin typeface="Arial" pitchFamily="28" charset="0"/>
              <a:ea typeface="ＭＳ Ｐゴシック" pitchFamily="28" charset="-128"/>
              <a:cs typeface="ＭＳ Ｐゴシック" pitchFamily="28" charset="-128"/>
            </a:endParaRPr>
          </a:p>
        </p:txBody>
      </p:sp>
      <p:sp>
        <p:nvSpPr>
          <p:cNvPr id="18" name="Rectangle: Rounded Corners 35">
            <a:extLst>
              <a:ext uri="{FF2B5EF4-FFF2-40B4-BE49-F238E27FC236}">
                <a16:creationId xmlns:a16="http://schemas.microsoft.com/office/drawing/2014/main" id="{AFD0397F-18CC-490B-9199-8613FE69A1AD}"/>
              </a:ext>
            </a:extLst>
          </p:cNvPr>
          <p:cNvSpPr/>
          <p:nvPr/>
        </p:nvSpPr>
        <p:spPr bwMode="auto">
          <a:xfrm>
            <a:off x="4028395" y="943544"/>
            <a:ext cx="2113347" cy="366253"/>
          </a:xfrm>
          <a:prstGeom prst="roundRect">
            <a:avLst/>
          </a:prstGeom>
          <a:solidFill>
            <a:srgbClr val="FFD347"/>
          </a:solid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1600" dirty="0">
                <a:solidFill>
                  <a:srgbClr val="000C14"/>
                </a:solidFill>
                <a:latin typeface="Arial" pitchFamily="28" charset="0"/>
                <a:ea typeface="ＭＳ Ｐゴシック" pitchFamily="28" charset="-128"/>
                <a:cs typeface="ＭＳ Ｐゴシック" pitchFamily="28" charset="-128"/>
              </a:rPr>
              <a:t>Periodic</a:t>
            </a:r>
            <a:endParaRPr lang="en-US" sz="1400" dirty="0">
              <a:solidFill>
                <a:srgbClr val="000C14"/>
              </a:solidFill>
              <a:latin typeface="Arial" pitchFamily="28" charset="0"/>
              <a:ea typeface="ＭＳ Ｐゴシック" pitchFamily="28" charset="-128"/>
              <a:cs typeface="ＭＳ Ｐゴシック" pitchFamily="28" charset="-128"/>
            </a:endParaRPr>
          </a:p>
        </p:txBody>
      </p:sp>
      <p:sp>
        <p:nvSpPr>
          <p:cNvPr id="19" name="Rectangle: Rounded Corners 36">
            <a:extLst>
              <a:ext uri="{FF2B5EF4-FFF2-40B4-BE49-F238E27FC236}">
                <a16:creationId xmlns:a16="http://schemas.microsoft.com/office/drawing/2014/main" id="{7037DAFF-B0E9-4CB3-8D9A-987DBB4D21D2}"/>
              </a:ext>
            </a:extLst>
          </p:cNvPr>
          <p:cNvSpPr/>
          <p:nvPr/>
        </p:nvSpPr>
        <p:spPr bwMode="auto">
          <a:xfrm>
            <a:off x="1023891" y="963901"/>
            <a:ext cx="1734784" cy="372215"/>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1219139" fontAlgn="base">
              <a:spcBef>
                <a:spcPct val="0"/>
              </a:spcBef>
              <a:spcAft>
                <a:spcPct val="0"/>
              </a:spcAft>
            </a:pPr>
            <a:r>
              <a:rPr lang="en-US" sz="1867" b="1" dirty="0">
                <a:solidFill>
                  <a:srgbClr val="000C14"/>
                </a:solidFill>
                <a:latin typeface="Arial" panose="020B0604020202020204" pitchFamily="34" charset="0"/>
                <a:ea typeface="MS PGothic" panose="020B0600070205080204" pitchFamily="34" charset="-128"/>
                <a:cs typeface="Arial" panose="020B0604020202020204" pitchFamily="34" charset="0"/>
              </a:rPr>
              <a:t>Maintenance</a:t>
            </a:r>
          </a:p>
        </p:txBody>
      </p:sp>
      <p:sp>
        <p:nvSpPr>
          <p:cNvPr id="20" name="Arrow: Down 37">
            <a:extLst>
              <a:ext uri="{FF2B5EF4-FFF2-40B4-BE49-F238E27FC236}">
                <a16:creationId xmlns:a16="http://schemas.microsoft.com/office/drawing/2014/main" id="{F516555E-1D34-41B2-B2C3-081BD2188A47}"/>
              </a:ext>
            </a:extLst>
          </p:cNvPr>
          <p:cNvSpPr/>
          <p:nvPr/>
        </p:nvSpPr>
        <p:spPr bwMode="auto">
          <a:xfrm rot="10800000">
            <a:off x="3261553" y="2244147"/>
            <a:ext cx="324092" cy="372215"/>
          </a:xfrm>
          <a:prstGeom prst="downArrow">
            <a:avLst/>
          </a:prstGeom>
          <a:solidFill>
            <a:schemeClr val="tx2"/>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sz="2489" dirty="0">
              <a:solidFill>
                <a:srgbClr val="000C14"/>
              </a:solidFill>
              <a:latin typeface="Arial" pitchFamily="28" charset="0"/>
              <a:ea typeface="ＭＳ Ｐゴシック" pitchFamily="28" charset="-128"/>
              <a:cs typeface="ＭＳ Ｐゴシック" pitchFamily="28" charset="-128"/>
            </a:endParaRPr>
          </a:p>
        </p:txBody>
      </p:sp>
      <p:cxnSp>
        <p:nvCxnSpPr>
          <p:cNvPr id="21" name="Straight Connector 20">
            <a:extLst>
              <a:ext uri="{FF2B5EF4-FFF2-40B4-BE49-F238E27FC236}">
                <a16:creationId xmlns:a16="http://schemas.microsoft.com/office/drawing/2014/main" id="{056D8616-3D01-4462-B675-C0CFB3EBC57F}"/>
              </a:ext>
            </a:extLst>
          </p:cNvPr>
          <p:cNvCxnSpPr>
            <a:cxnSpLocks/>
          </p:cNvCxnSpPr>
          <p:nvPr/>
        </p:nvCxnSpPr>
        <p:spPr bwMode="auto">
          <a:xfrm>
            <a:off x="3813309" y="3408536"/>
            <a:ext cx="7825679" cy="0"/>
          </a:xfrm>
          <a:prstGeom prst="line">
            <a:avLst/>
          </a:prstGeom>
          <a:solidFill>
            <a:schemeClr val="accent1"/>
          </a:solidFill>
          <a:ln w="57150" cap="flat" cmpd="thinThick" algn="ctr">
            <a:solidFill>
              <a:schemeClr val="tx2"/>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AF5EB11C-B593-4B75-8419-B3E16D2AB665}"/>
              </a:ext>
            </a:extLst>
          </p:cNvPr>
          <p:cNvSpPr txBox="1"/>
          <p:nvPr/>
        </p:nvSpPr>
        <p:spPr>
          <a:xfrm>
            <a:off x="6570927" y="4857642"/>
            <a:ext cx="4525703" cy="379656"/>
          </a:xfrm>
          <a:prstGeom prst="rect">
            <a:avLst/>
          </a:prstGeom>
          <a:noFill/>
        </p:spPr>
        <p:txBody>
          <a:bodyPr wrap="square" rtlCol="0">
            <a:spAutoFit/>
          </a:bodyPr>
          <a:lstStyle/>
          <a:p>
            <a:pPr defTabSz="1219139" fontAlgn="base">
              <a:spcBef>
                <a:spcPct val="0"/>
              </a:spcBef>
              <a:spcAft>
                <a:spcPct val="0"/>
              </a:spcAft>
            </a:pPr>
            <a:r>
              <a:rPr lang="en-US" sz="1867" dirty="0">
                <a:solidFill>
                  <a:srgbClr val="000C14"/>
                </a:solidFill>
                <a:latin typeface="Arial" pitchFamily="28" charset="0"/>
                <a:ea typeface="ＭＳ Ｐゴシック" pitchFamily="28" charset="-128"/>
                <a:cs typeface="ＭＳ Ｐゴシック" pitchFamily="28" charset="-128"/>
              </a:rPr>
              <a:t>Test of every unit, usually in factory</a:t>
            </a:r>
            <a:endParaRPr lang="en-US" sz="3200" dirty="0">
              <a:solidFill>
                <a:srgbClr val="000C14"/>
              </a:solidFill>
              <a:latin typeface="Montserrat" charset="0"/>
              <a:ea typeface="MS PGothic" panose="020B0600070205080204" pitchFamily="34" charset="-128"/>
            </a:endParaRPr>
          </a:p>
        </p:txBody>
      </p:sp>
      <p:sp>
        <p:nvSpPr>
          <p:cNvPr id="23" name="TextBox 22">
            <a:extLst>
              <a:ext uri="{FF2B5EF4-FFF2-40B4-BE49-F238E27FC236}">
                <a16:creationId xmlns:a16="http://schemas.microsoft.com/office/drawing/2014/main" id="{AF5EB11C-B593-4B75-8419-B3E16D2AB665}"/>
              </a:ext>
            </a:extLst>
          </p:cNvPr>
          <p:cNvSpPr txBox="1"/>
          <p:nvPr/>
        </p:nvSpPr>
        <p:spPr>
          <a:xfrm>
            <a:off x="6570927" y="3725528"/>
            <a:ext cx="4525703" cy="379656"/>
          </a:xfrm>
          <a:prstGeom prst="rect">
            <a:avLst/>
          </a:prstGeom>
          <a:solidFill>
            <a:schemeClr val="bg1"/>
          </a:solidFill>
        </p:spPr>
        <p:txBody>
          <a:bodyPr wrap="square" rtlCol="0">
            <a:spAutoFit/>
          </a:bodyPr>
          <a:lstStyle/>
          <a:p>
            <a:pPr defTabSz="1219139" fontAlgn="base">
              <a:spcBef>
                <a:spcPct val="0"/>
              </a:spcBef>
              <a:spcAft>
                <a:spcPct val="0"/>
              </a:spcAft>
            </a:pPr>
            <a:r>
              <a:rPr lang="en-US" sz="1867" dirty="0">
                <a:solidFill>
                  <a:srgbClr val="000C14"/>
                </a:solidFill>
                <a:latin typeface="Arial" pitchFamily="28" charset="0"/>
                <a:ea typeface="ＭＳ Ｐゴシック" pitchFamily="28" charset="-128"/>
                <a:cs typeface="ＭＳ Ｐゴシック" pitchFamily="28" charset="-128"/>
              </a:rPr>
              <a:t>Desk study prior to installation</a:t>
            </a:r>
            <a:endParaRPr lang="en-US" sz="3200" dirty="0">
              <a:solidFill>
                <a:srgbClr val="000C14"/>
              </a:solidFill>
              <a:latin typeface="Montserrat" charset="0"/>
              <a:ea typeface="MS PGothic" panose="020B0600070205080204" pitchFamily="34" charset="-128"/>
            </a:endParaRPr>
          </a:p>
        </p:txBody>
      </p:sp>
      <p:sp>
        <p:nvSpPr>
          <p:cNvPr id="24" name="TextBox 23">
            <a:extLst>
              <a:ext uri="{FF2B5EF4-FFF2-40B4-BE49-F238E27FC236}">
                <a16:creationId xmlns:a16="http://schemas.microsoft.com/office/drawing/2014/main" id="{AF5EB11C-B593-4B75-8419-B3E16D2AB665}"/>
              </a:ext>
            </a:extLst>
          </p:cNvPr>
          <p:cNvSpPr txBox="1"/>
          <p:nvPr/>
        </p:nvSpPr>
        <p:spPr>
          <a:xfrm>
            <a:off x="6570927" y="2680501"/>
            <a:ext cx="4525703" cy="379656"/>
          </a:xfrm>
          <a:prstGeom prst="rect">
            <a:avLst/>
          </a:prstGeom>
          <a:solidFill>
            <a:schemeClr val="bg1"/>
          </a:solidFill>
        </p:spPr>
        <p:txBody>
          <a:bodyPr wrap="square" rtlCol="0">
            <a:spAutoFit/>
          </a:bodyPr>
          <a:lstStyle/>
          <a:p>
            <a:pPr defTabSz="1219139" fontAlgn="base">
              <a:spcBef>
                <a:spcPct val="0"/>
              </a:spcBef>
              <a:spcAft>
                <a:spcPct val="0"/>
              </a:spcAft>
            </a:pPr>
            <a:r>
              <a:rPr lang="en-US" sz="1867" dirty="0">
                <a:solidFill>
                  <a:srgbClr val="000C14"/>
                </a:solidFill>
                <a:latin typeface="Arial" pitchFamily="28" charset="0"/>
                <a:ea typeface="ＭＳ Ｐゴシック" pitchFamily="28" charset="-128"/>
                <a:cs typeface="ＭＳ Ｐゴシック" pitchFamily="28" charset="-128"/>
              </a:rPr>
              <a:t>Confirm DER is installed as designed</a:t>
            </a:r>
            <a:endParaRPr lang="en-US" sz="3200" dirty="0">
              <a:solidFill>
                <a:srgbClr val="000C14"/>
              </a:solidFill>
              <a:latin typeface="Montserrat" charset="0"/>
              <a:ea typeface="MS PGothic" panose="020B0600070205080204" pitchFamily="34" charset="-128"/>
            </a:endParaRPr>
          </a:p>
        </p:txBody>
      </p:sp>
      <p:sp>
        <p:nvSpPr>
          <p:cNvPr id="25" name="TextBox 24">
            <a:extLst>
              <a:ext uri="{FF2B5EF4-FFF2-40B4-BE49-F238E27FC236}">
                <a16:creationId xmlns:a16="http://schemas.microsoft.com/office/drawing/2014/main" id="{AF5EB11C-B593-4B75-8419-B3E16D2AB665}"/>
              </a:ext>
            </a:extLst>
          </p:cNvPr>
          <p:cNvSpPr txBox="1"/>
          <p:nvPr/>
        </p:nvSpPr>
        <p:spPr>
          <a:xfrm>
            <a:off x="6570927" y="1643931"/>
            <a:ext cx="5198688" cy="666977"/>
          </a:xfrm>
          <a:prstGeom prst="rect">
            <a:avLst/>
          </a:prstGeom>
          <a:solidFill>
            <a:schemeClr val="bg1"/>
          </a:solidFill>
        </p:spPr>
        <p:txBody>
          <a:bodyPr wrap="square" rtlCol="0">
            <a:spAutoFit/>
          </a:bodyPr>
          <a:lstStyle/>
          <a:p>
            <a:pPr defTabSz="1219139" fontAlgn="base">
              <a:spcBef>
                <a:spcPct val="0"/>
              </a:spcBef>
              <a:spcAft>
                <a:spcPct val="0"/>
              </a:spcAft>
            </a:pPr>
            <a:r>
              <a:rPr lang="en-US" sz="1867" dirty="0">
                <a:solidFill>
                  <a:srgbClr val="000C14"/>
                </a:solidFill>
                <a:latin typeface="Arial" pitchFamily="28" charset="0"/>
                <a:ea typeface="ＭＳ Ｐゴシック" pitchFamily="28" charset="-128"/>
                <a:cs typeface="ＭＳ Ｐゴシック" pitchFamily="28" charset="-128"/>
              </a:rPr>
              <a:t>Confirm DER functionality and interoperability on site</a:t>
            </a:r>
            <a:endParaRPr lang="en-US" sz="3200" dirty="0">
              <a:solidFill>
                <a:srgbClr val="000C14"/>
              </a:solidFill>
              <a:latin typeface="Montserrat" charset="0"/>
              <a:ea typeface="MS PGothic" panose="020B0600070205080204" pitchFamily="34" charset="-128"/>
            </a:endParaRPr>
          </a:p>
        </p:txBody>
      </p:sp>
      <p:sp>
        <p:nvSpPr>
          <p:cNvPr id="26" name="TextBox 25">
            <a:extLst>
              <a:ext uri="{FF2B5EF4-FFF2-40B4-BE49-F238E27FC236}">
                <a16:creationId xmlns:a16="http://schemas.microsoft.com/office/drawing/2014/main" id="{AF5EB11C-B593-4B75-8419-B3E16D2AB665}"/>
              </a:ext>
            </a:extLst>
          </p:cNvPr>
          <p:cNvSpPr txBox="1"/>
          <p:nvPr/>
        </p:nvSpPr>
        <p:spPr>
          <a:xfrm>
            <a:off x="6570927" y="957657"/>
            <a:ext cx="5068060" cy="379656"/>
          </a:xfrm>
          <a:prstGeom prst="rect">
            <a:avLst/>
          </a:prstGeom>
          <a:solidFill>
            <a:schemeClr val="bg1"/>
          </a:solidFill>
        </p:spPr>
        <p:txBody>
          <a:bodyPr wrap="square" rtlCol="0">
            <a:spAutoFit/>
          </a:bodyPr>
          <a:lstStyle/>
          <a:p>
            <a:pPr defTabSz="1219139" fontAlgn="base">
              <a:spcBef>
                <a:spcPct val="0"/>
              </a:spcBef>
              <a:spcAft>
                <a:spcPct val="0"/>
              </a:spcAft>
            </a:pPr>
            <a:r>
              <a:rPr lang="en-US" sz="1867" dirty="0">
                <a:solidFill>
                  <a:srgbClr val="000C14"/>
                </a:solidFill>
                <a:latin typeface="Arial" pitchFamily="28" charset="0"/>
                <a:ea typeface="ＭＳ Ｐゴシック" pitchFamily="28" charset="-128"/>
                <a:cs typeface="ＭＳ Ｐゴシック" pitchFamily="28" charset="-128"/>
              </a:rPr>
              <a:t>In-service confirmation on recurring schedule</a:t>
            </a:r>
            <a:endParaRPr lang="en-US" sz="3200" dirty="0">
              <a:solidFill>
                <a:srgbClr val="000C14"/>
              </a:solidFill>
              <a:latin typeface="Montserrat" charset="0"/>
              <a:ea typeface="MS PGothic" panose="020B0600070205080204" pitchFamily="34" charset="-128"/>
            </a:endParaRPr>
          </a:p>
        </p:txBody>
      </p:sp>
      <p:sp>
        <p:nvSpPr>
          <p:cNvPr id="27" name="Arrow: Down 37">
            <a:extLst>
              <a:ext uri="{FF2B5EF4-FFF2-40B4-BE49-F238E27FC236}">
                <a16:creationId xmlns:a16="http://schemas.microsoft.com/office/drawing/2014/main" id="{F516555E-1D34-41B2-B2C3-081BD2188A47}"/>
              </a:ext>
            </a:extLst>
          </p:cNvPr>
          <p:cNvSpPr/>
          <p:nvPr/>
        </p:nvSpPr>
        <p:spPr bwMode="auto">
          <a:xfrm rot="10800000">
            <a:off x="3261553" y="963901"/>
            <a:ext cx="324092" cy="372215"/>
          </a:xfrm>
          <a:prstGeom prst="downArrow">
            <a:avLst/>
          </a:prstGeom>
          <a:solidFill>
            <a:schemeClr val="tx2"/>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sz="2489" dirty="0">
              <a:solidFill>
                <a:srgbClr val="000C14"/>
              </a:solidFill>
              <a:latin typeface="Arial" pitchFamily="28" charset="0"/>
              <a:ea typeface="ＭＳ Ｐゴシック" pitchFamily="28" charset="-128"/>
              <a:cs typeface="ＭＳ Ｐゴシック" pitchFamily="28" charset="-128"/>
            </a:endParaRPr>
          </a:p>
        </p:txBody>
      </p:sp>
      <p:cxnSp>
        <p:nvCxnSpPr>
          <p:cNvPr id="30" name="Straight Connector 29">
            <a:extLst>
              <a:ext uri="{FF2B5EF4-FFF2-40B4-BE49-F238E27FC236}">
                <a16:creationId xmlns:a16="http://schemas.microsoft.com/office/drawing/2014/main" id="{056D8616-3D01-4462-B675-C0CFB3EBC57F}"/>
              </a:ext>
            </a:extLst>
          </p:cNvPr>
          <p:cNvCxnSpPr>
            <a:cxnSpLocks/>
          </p:cNvCxnSpPr>
          <p:nvPr/>
        </p:nvCxnSpPr>
        <p:spPr bwMode="auto">
          <a:xfrm>
            <a:off x="3813309" y="4460661"/>
            <a:ext cx="7825679" cy="0"/>
          </a:xfrm>
          <a:prstGeom prst="line">
            <a:avLst/>
          </a:prstGeom>
          <a:solidFill>
            <a:schemeClr val="accent1"/>
          </a:solidFill>
          <a:ln w="57150" cap="flat" cmpd="thinThick" algn="ctr">
            <a:solidFill>
              <a:schemeClr val="tx2"/>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056D8616-3D01-4462-B675-C0CFB3EBC57F}"/>
              </a:ext>
            </a:extLst>
          </p:cNvPr>
          <p:cNvCxnSpPr>
            <a:cxnSpLocks/>
          </p:cNvCxnSpPr>
          <p:nvPr/>
        </p:nvCxnSpPr>
        <p:spPr bwMode="auto">
          <a:xfrm>
            <a:off x="3813309" y="1453300"/>
            <a:ext cx="7825679" cy="0"/>
          </a:xfrm>
          <a:prstGeom prst="line">
            <a:avLst/>
          </a:prstGeom>
          <a:solidFill>
            <a:schemeClr val="accent1"/>
          </a:solidFill>
          <a:ln w="57150" cap="flat" cmpd="thinThick"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923733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ICAP - IEEE 1547 Education and Credentialing Program</a:t>
            </a:r>
            <a:endParaRPr lang="en-US" dirty="0"/>
          </a:p>
        </p:txBody>
      </p:sp>
      <p:sp>
        <p:nvSpPr>
          <p:cNvPr id="3" name="Content Placeholder 2"/>
          <p:cNvSpPr>
            <a:spLocks noGrp="1"/>
          </p:cNvSpPr>
          <p:nvPr>
            <p:ph idx="1"/>
          </p:nvPr>
        </p:nvSpPr>
        <p:spPr>
          <a:xfrm>
            <a:off x="609600" y="3150398"/>
            <a:ext cx="10972800" cy="2885391"/>
          </a:xfrm>
        </p:spPr>
        <p:txBody>
          <a:bodyPr/>
          <a:lstStyle/>
          <a:p>
            <a:pPr marL="228594" indent="-228594">
              <a:buFont typeface="Arial" panose="020B0604020202020204" pitchFamily="34" charset="0"/>
              <a:buChar char="•"/>
            </a:pPr>
            <a:r>
              <a:rPr lang="en-US" dirty="0" smtClean="0"/>
              <a:t>Comprehensive 1547 educational content and platform</a:t>
            </a:r>
          </a:p>
          <a:p>
            <a:pPr marL="341299" lvl="2" indent="-228594">
              <a:buFont typeface="Arial" panose="020B0604020202020204" pitchFamily="34" charset="0"/>
              <a:buChar char="•"/>
            </a:pPr>
            <a:r>
              <a:rPr lang="en-US" sz="1600" dirty="0"/>
              <a:t>Focus on IEEE 1547-2018 commissioning details </a:t>
            </a:r>
          </a:p>
          <a:p>
            <a:pPr marL="341299" lvl="2" indent="-228594">
              <a:buFont typeface="Arial" panose="020B0604020202020204" pitchFamily="34" charset="0"/>
              <a:buChar char="•"/>
            </a:pPr>
            <a:r>
              <a:rPr lang="en-US" sz="1600" dirty="0"/>
              <a:t>Inclusion of common jurisdictional requirements to assist with understanding different interconnection agreement</a:t>
            </a:r>
          </a:p>
          <a:p>
            <a:pPr marL="228594" indent="-228594">
              <a:buFont typeface="Arial" panose="020B0604020202020204" pitchFamily="34" charset="0"/>
              <a:buChar char="•"/>
            </a:pPr>
            <a:r>
              <a:rPr lang="en-US" dirty="0" smtClean="0"/>
              <a:t>Certification mechanism for individuals as Certified IEEE 1547  Commissioning Agents</a:t>
            </a:r>
          </a:p>
          <a:p>
            <a:pPr marL="341299" lvl="2" indent="-228594">
              <a:buFont typeface="Arial" panose="020B0604020202020204" pitchFamily="34" charset="0"/>
              <a:buChar char="•"/>
            </a:pPr>
            <a:r>
              <a:rPr lang="en-US" sz="1600" dirty="0"/>
              <a:t>Expectation for certified agents to be third-party resource for the complete commissioning of DER Interconnections to IEEE 1547 and local interconnection agreement requirements</a:t>
            </a:r>
          </a:p>
          <a:p>
            <a:pPr marL="228594" indent="-228594">
              <a:buFont typeface="Arial" panose="020B0604020202020204" pitchFamily="34" charset="0"/>
              <a:buChar char="•"/>
            </a:pPr>
            <a:r>
              <a:rPr lang="en-US" dirty="0" smtClean="0"/>
              <a:t>Standardized IEEE 1547 Commissioning Process</a:t>
            </a:r>
          </a:p>
          <a:p>
            <a:pPr marL="341299" lvl="2" indent="-228594">
              <a:buFont typeface="Arial" panose="020B0604020202020204" pitchFamily="34" charset="0"/>
              <a:buChar char="•"/>
            </a:pPr>
            <a:r>
              <a:rPr lang="en-US" sz="1600" dirty="0"/>
              <a:t>Standardized documentation for pre-visit, on-site, and final report generation</a:t>
            </a:r>
          </a:p>
          <a:p>
            <a:pPr marL="341299" lvl="2" indent="-228594">
              <a:buFont typeface="Arial" panose="020B0604020202020204" pitchFamily="34" charset="0"/>
              <a:buChar char="•"/>
            </a:pPr>
            <a:r>
              <a:rPr lang="en-US" sz="1600" dirty="0"/>
              <a:t>Guidance and documentation of periodic assessment (i.e., future reviews of DER Interconnection after the initial)</a:t>
            </a:r>
          </a:p>
          <a:p>
            <a:pPr marL="341299" lvl="2" indent="-228594">
              <a:buFont typeface="Arial" panose="020B0604020202020204" pitchFamily="34" charset="0"/>
              <a:buChar char="•"/>
            </a:pPr>
            <a:r>
              <a:rPr lang="en-US" sz="1600" dirty="0"/>
              <a:t>To be taught during educational content so that all certified agents have the same foundation of commissioning </a:t>
            </a:r>
            <a:endParaRPr lang="en-US" sz="1600" dirty="0"/>
          </a:p>
        </p:txBody>
      </p:sp>
      <p:sp>
        <p:nvSpPr>
          <p:cNvPr id="4" name="Slide Number Placeholder 3"/>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latin typeface="Montserrat" charset="0"/>
                <a:ea typeface="MS PGothic" panose="020B0600070205080204" pitchFamily="34" charset="-128"/>
              </a:rPr>
              <a:pPr defTabSz="1219139" fontAlgn="base">
                <a:spcBef>
                  <a:spcPct val="0"/>
                </a:spcBef>
                <a:spcAft>
                  <a:spcPct val="0"/>
                </a:spcAft>
              </a:pPr>
              <a:t>54</a:t>
            </a:fld>
            <a:endParaRPr lang="en-US" altLang="en-US">
              <a:solidFill>
                <a:prstClr val="black"/>
              </a:solidFill>
              <a:latin typeface="Montserrat" charset="0"/>
              <a:ea typeface="MS PGothic" panose="020B0600070205080204" pitchFamily="34" charset="-128"/>
            </a:endParaRPr>
          </a:p>
        </p:txBody>
      </p:sp>
      <p:sp>
        <p:nvSpPr>
          <p:cNvPr id="5" name="Content Placeholder 2"/>
          <p:cNvSpPr txBox="1">
            <a:spLocks/>
          </p:cNvSpPr>
          <p:nvPr/>
        </p:nvSpPr>
        <p:spPr>
          <a:xfrm>
            <a:off x="1304578" y="1139819"/>
            <a:ext cx="9783767" cy="1872891"/>
          </a:xfrm>
          <a:prstGeom prst="rect">
            <a:avLst/>
          </a:prstGeom>
        </p:spPr>
        <p:txBody>
          <a:bodyPr vert="horz" lIns="0" tIns="0" rIns="0" bIns="0" rtlCol="0">
            <a:normAutofit/>
          </a:bodyPr>
          <a:lstStyle>
            <a:lvl1pPr marL="0" indent="0" algn="l" defTabSz="514325" rtl="0" eaLnBrk="1" fontAlgn="base" hangingPunct="1">
              <a:lnSpc>
                <a:spcPct val="90000"/>
              </a:lnSpc>
              <a:spcBef>
                <a:spcPts val="563"/>
              </a:spcBef>
              <a:spcAft>
                <a:spcPct val="0"/>
              </a:spcAft>
              <a:defRPr sz="1200" b="1" i="0" kern="1200" cap="none" baseline="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2381" indent="-2381" algn="l" defTabSz="514325" rtl="0" eaLnBrk="1" fontAlgn="base" hangingPunct="1">
              <a:lnSpc>
                <a:spcPct val="90000"/>
              </a:lnSpc>
              <a:spcBef>
                <a:spcPts val="600"/>
              </a:spcBef>
              <a:spcAft>
                <a:spcPct val="0"/>
              </a:spcAft>
              <a:defRPr sz="1100"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84531" indent="-83340" algn="l" defTabSz="514325" rtl="0" eaLnBrk="1" fontAlgn="base" hangingPunct="1">
              <a:spcBef>
                <a:spcPts val="300"/>
              </a:spcBef>
              <a:spcAft>
                <a:spcPct val="0"/>
              </a:spcAft>
              <a:buClr>
                <a:srgbClr val="4AC9E3"/>
              </a:buClr>
              <a:buFont typeface="Wingdings" panose="05000000000000000000" pitchFamily="2" charset="2"/>
              <a:buChar char="§"/>
              <a:defRPr sz="1000"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285744" indent="-171446" algn="l" defTabSz="514325" rtl="0" eaLnBrk="1" fontAlgn="base" hangingPunct="1">
              <a:spcBef>
                <a:spcPts val="150"/>
              </a:spcBef>
              <a:spcAft>
                <a:spcPct val="0"/>
              </a:spcAft>
              <a:buFont typeface="Lucida Grande"/>
              <a:buChar char="﹣"/>
              <a:defRPr sz="900"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398453" indent="-109536" algn="l" defTabSz="684196" rtl="0" eaLnBrk="1" fontAlgn="base" hangingPunct="1">
              <a:spcBef>
                <a:spcPts val="150"/>
              </a:spcBef>
              <a:spcAft>
                <a:spcPct val="0"/>
              </a:spcAft>
              <a:buClr>
                <a:srgbClr val="4AC9E3"/>
              </a:buClr>
              <a:buFont typeface="Lucida Grande"/>
              <a:buChar char="･"/>
              <a:tabLst/>
              <a:defRPr sz="900" kern="1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1414393" indent="-128582" algn="l" defTabSz="514325"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8pPr>
            <a:lvl9pPr marL="2185880" indent="-128582" algn="l" defTabSz="514325"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9pPr>
          </a:lstStyle>
          <a:p>
            <a:pPr algn="ctr" defTabSz="685750">
              <a:spcBef>
                <a:spcPts val="751"/>
              </a:spcBef>
            </a:pPr>
            <a:r>
              <a:rPr lang="en-US" sz="2667" b="0" i="1" dirty="0">
                <a:solidFill>
                  <a:prstClr val="black"/>
                </a:solidFill>
              </a:rPr>
              <a:t>Create a credentialing program that will evaluate and train and certify individuals who can verify any installed DER Interconnection (e.g., Residential, Utility-Scale, Micro-grid, etc.) for its compliance with the IEEE 1547-2018 standard and local jurisdictional requirements. </a:t>
            </a:r>
            <a:endParaRPr lang="en-US" sz="2667" b="0" i="1" dirty="0">
              <a:solidFill>
                <a:prstClr val="black"/>
              </a:solidFill>
            </a:endParaRPr>
          </a:p>
        </p:txBody>
      </p:sp>
    </p:spTree>
    <p:extLst>
      <p:ext uri="{BB962C8B-B14F-4D97-AF65-F5344CB8AC3E}">
        <p14:creationId xmlns:p14="http://schemas.microsoft.com/office/powerpoint/2010/main" val="16890197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sv-SE" dirty="0"/>
              <a:t>Ghana Pilot - 20 MW Solar Installation</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black"/>
                </a:solidFill>
                <a:latin typeface="Montserrat" charset="0"/>
                <a:ea typeface="MS PGothic" panose="020B0600070205080204" pitchFamily="34" charset="-128"/>
              </a:rPr>
              <a:pPr defTabSz="1219139" fontAlgn="base">
                <a:spcBef>
                  <a:spcPct val="0"/>
                </a:spcBef>
                <a:spcAft>
                  <a:spcPct val="0"/>
                </a:spcAft>
              </a:pPr>
              <a:t>55</a:t>
            </a:fld>
            <a:endParaRPr lang="en-US" altLang="en-US" dirty="0">
              <a:solidFill>
                <a:prstClr val="black"/>
              </a:solidFill>
              <a:latin typeface="Montserrat" charset="0"/>
              <a:ea typeface="MS PGothic" panose="020B0600070205080204" pitchFamily="34" charset="-128"/>
            </a:endParaRPr>
          </a:p>
        </p:txBody>
      </p:sp>
      <p:sp>
        <p:nvSpPr>
          <p:cNvPr id="5" name="TextBox 4"/>
          <p:cNvSpPr txBox="1"/>
          <p:nvPr/>
        </p:nvSpPr>
        <p:spPr>
          <a:xfrm>
            <a:off x="984187" y="1369927"/>
            <a:ext cx="5677527" cy="2554545"/>
          </a:xfrm>
          <a:prstGeom prst="rect">
            <a:avLst/>
          </a:prstGeom>
          <a:noFill/>
        </p:spPr>
        <p:txBody>
          <a:bodyPr wrap="square" rtlCol="0">
            <a:spAutoFit/>
          </a:bodyPr>
          <a:lstStyle/>
          <a:p>
            <a:pPr marL="285744" indent="-285744" defTabSz="1219139" eaLnBrk="0" fontAlgn="base" hangingPunct="0">
              <a:spcBef>
                <a:spcPct val="0"/>
              </a:spcBef>
              <a:spcAft>
                <a:spcPct val="0"/>
              </a:spcAft>
              <a:buClr>
                <a:srgbClr val="00B5E2">
                  <a:lumMod val="60000"/>
                  <a:lumOff val="40000"/>
                </a:srgbClr>
              </a:buClr>
              <a:buFont typeface="Wingdings" panose="05000000000000000000" pitchFamily="2" charset="2"/>
              <a:buChar char="§"/>
            </a:pPr>
            <a:r>
              <a:rPr lang="en-US" sz="1600" dirty="0">
                <a:solidFill>
                  <a:srgbClr val="000000"/>
                </a:solidFill>
                <a:latin typeface="Verdana"/>
                <a:ea typeface="ＭＳ Ｐゴシック" charset="-128"/>
              </a:rPr>
              <a:t>Utility scale 20 MW Solar PV Installation with approx. 400 string inverters</a:t>
            </a:r>
          </a:p>
          <a:p>
            <a:pPr marL="285744" indent="-285744" defTabSz="1219139" eaLnBrk="0" fontAlgn="base" hangingPunct="0">
              <a:spcBef>
                <a:spcPct val="0"/>
              </a:spcBef>
              <a:spcAft>
                <a:spcPct val="0"/>
              </a:spcAft>
              <a:buClr>
                <a:srgbClr val="00B5E2">
                  <a:lumMod val="60000"/>
                  <a:lumOff val="40000"/>
                </a:srgbClr>
              </a:buClr>
              <a:buFont typeface="Wingdings" panose="05000000000000000000" pitchFamily="2" charset="2"/>
              <a:buChar char="§"/>
            </a:pPr>
            <a:r>
              <a:rPr lang="en-US" sz="1600" dirty="0">
                <a:solidFill>
                  <a:srgbClr val="000000"/>
                </a:solidFill>
                <a:latin typeface="Verdana"/>
                <a:ea typeface="ＭＳ Ｐゴシック" charset="-128"/>
              </a:rPr>
              <a:t>Commissioning of the interconnection for its compliance with IEEE 1547 in accordance with the approved Ghana Interconnection Agreement</a:t>
            </a:r>
          </a:p>
          <a:p>
            <a:pPr marL="285744" indent="-285744" defTabSz="1219139" eaLnBrk="0" fontAlgn="base" hangingPunct="0">
              <a:spcBef>
                <a:spcPct val="0"/>
              </a:spcBef>
              <a:spcAft>
                <a:spcPct val="0"/>
              </a:spcAft>
              <a:buClr>
                <a:srgbClr val="00B5E2">
                  <a:lumMod val="60000"/>
                  <a:lumOff val="40000"/>
                </a:srgbClr>
              </a:buClr>
              <a:buFont typeface="Wingdings" panose="05000000000000000000" pitchFamily="2" charset="2"/>
              <a:buChar char="§"/>
            </a:pPr>
            <a:r>
              <a:rPr lang="en-US" sz="1600" dirty="0">
                <a:solidFill>
                  <a:srgbClr val="000000"/>
                </a:solidFill>
                <a:latin typeface="Verdana"/>
                <a:ea typeface="ＭＳ Ｐゴシック" charset="-128"/>
              </a:rPr>
              <a:t>On-site </a:t>
            </a:r>
            <a:r>
              <a:rPr lang="en-US" sz="1600" dirty="0">
                <a:solidFill>
                  <a:srgbClr val="000000"/>
                </a:solidFill>
                <a:latin typeface="Verdana"/>
                <a:ea typeface="ＭＳ Ｐゴシック" charset="-128"/>
              </a:rPr>
              <a:t>evaluation showed that IEEE 1547 test requirements met at inverters as well as facility wide at the PCC.</a:t>
            </a:r>
          </a:p>
          <a:p>
            <a:pPr marL="285744" indent="-285744" defTabSz="1219139" eaLnBrk="0" fontAlgn="base" hangingPunct="0">
              <a:spcBef>
                <a:spcPct val="0"/>
              </a:spcBef>
              <a:spcAft>
                <a:spcPct val="0"/>
              </a:spcAft>
              <a:buClr>
                <a:srgbClr val="00B5E2">
                  <a:lumMod val="60000"/>
                  <a:lumOff val="40000"/>
                </a:srgbClr>
              </a:buClr>
              <a:buFont typeface="Wingdings" panose="05000000000000000000" pitchFamily="2" charset="2"/>
              <a:buChar char="§"/>
            </a:pPr>
            <a:r>
              <a:rPr lang="en-US" sz="1600" dirty="0">
                <a:solidFill>
                  <a:srgbClr val="000000"/>
                </a:solidFill>
                <a:latin typeface="Verdana"/>
                <a:ea typeface="ＭＳ Ｐゴシック" charset="-128"/>
              </a:rPr>
              <a:t>On-site inspections identified some grounding issues.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222" t="24814" r="18889" b="5555"/>
          <a:stretch/>
        </p:blipFill>
        <p:spPr>
          <a:xfrm>
            <a:off x="6734236" y="3545193"/>
            <a:ext cx="3598840" cy="2728153"/>
          </a:xfrm>
          <a:prstGeom prst="rect">
            <a:avLst/>
          </a:prstGeom>
          <a:ln w="15875">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00" y="861487"/>
            <a:ext cx="3296777" cy="2472583"/>
          </a:xfrm>
          <a:prstGeom prst="rect">
            <a:avLst/>
          </a:prstGeom>
          <a:solidFill>
            <a:schemeClr val="bg1"/>
          </a:solidFill>
          <a:ln w="15875">
            <a:solidFill>
              <a:schemeClr val="tx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517" t="39630" b="18889"/>
          <a:stretch/>
        </p:blipFill>
        <p:spPr>
          <a:xfrm>
            <a:off x="1053953" y="4275560"/>
            <a:ext cx="5384800" cy="1811445"/>
          </a:xfrm>
          <a:prstGeom prst="rect">
            <a:avLst/>
          </a:prstGeom>
          <a:ln w="15875">
            <a:solidFill>
              <a:schemeClr val="tx1"/>
            </a:solidFill>
          </a:ln>
        </p:spPr>
      </p:pic>
    </p:spTree>
    <p:extLst>
      <p:ext uri="{BB962C8B-B14F-4D97-AF65-F5344CB8AC3E}">
        <p14:creationId xmlns:p14="http://schemas.microsoft.com/office/powerpoint/2010/main" val="34303907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FC4DA960-A696-B74E-9665-31747EF674EE}"/>
              </a:ext>
            </a:extLst>
          </p:cNvPr>
          <p:cNvSpPr>
            <a:spLocks noGrp="1"/>
          </p:cNvSpPr>
          <p:nvPr>
            <p:ph type="ctr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26DD0E1A-C835-4544-BDC9-EF1299525005}"/>
              </a:ext>
            </a:extLst>
          </p:cNvPr>
          <p:cNvSpPr>
            <a:spLocks noGrp="1"/>
          </p:cNvSpPr>
          <p:nvPr>
            <p:ph type="sldNum" sz="quarter" idx="10"/>
          </p:nvPr>
        </p:nvSpPr>
        <p:spPr/>
        <p:txBody>
          <a:bodyPr/>
          <a:lstStyle/>
          <a:p>
            <a:pPr defTabSz="1219139" fontAlgn="base">
              <a:spcBef>
                <a:spcPct val="0"/>
              </a:spcBef>
              <a:spcAft>
                <a:spcPct val="0"/>
              </a:spcAft>
            </a:pPr>
            <a:fld id="{A3979A82-1A5E-4C7B-AFC0-111CA6C3130A}" type="slidenum">
              <a:rPr lang="en-US" altLang="en-US">
                <a:solidFill>
                  <a:prstClr val="white"/>
                </a:solidFill>
                <a:latin typeface="Calibri" panose="020F0502020204030204"/>
                <a:ea typeface="MS PGothic" panose="020B0600070205080204" pitchFamily="34" charset="-128"/>
              </a:rPr>
              <a:pPr defTabSz="1219139" fontAlgn="base">
                <a:spcBef>
                  <a:spcPct val="0"/>
                </a:spcBef>
                <a:spcAft>
                  <a:spcPct val="0"/>
                </a:spcAft>
              </a:pPr>
              <a:t>56</a:t>
            </a:fld>
            <a:endParaRPr lang="en-US" altLang="en-US">
              <a:solidFill>
                <a:prstClr val="white"/>
              </a:solidFill>
              <a:latin typeface="Calibri" panose="020F0502020204030204"/>
              <a:ea typeface="MS PGothic" panose="020B0600070205080204" pitchFamily="34" charset="-128"/>
            </a:endParaRPr>
          </a:p>
        </p:txBody>
      </p:sp>
      <p:sp>
        <p:nvSpPr>
          <p:cNvPr id="35" name="Text Placeholder 34">
            <a:extLst>
              <a:ext uri="{FF2B5EF4-FFF2-40B4-BE49-F238E27FC236}">
                <a16:creationId xmlns:a16="http://schemas.microsoft.com/office/drawing/2014/main" id="{E466E3D1-A354-DC4C-A8FB-180002CC2177}"/>
              </a:ext>
            </a:extLst>
          </p:cNvPr>
          <p:cNvSpPr>
            <a:spLocks noGrp="1"/>
          </p:cNvSpPr>
          <p:nvPr>
            <p:ph type="body" sz="quarter" idx="11"/>
          </p:nvPr>
        </p:nvSpPr>
        <p:spPr/>
        <p:txBody>
          <a:bodyPr/>
          <a:lstStyle/>
          <a:p>
            <a:r>
              <a:rPr lang="en-US" dirty="0" smtClean="0"/>
              <a:t>Jason Allnutt</a:t>
            </a:r>
            <a:endParaRPr lang="en-US" dirty="0"/>
          </a:p>
          <a:p>
            <a:r>
              <a:rPr lang="en-US" dirty="0" smtClean="0"/>
              <a:t>Conformity Assessment </a:t>
            </a:r>
            <a:r>
              <a:rPr lang="en-US" dirty="0" err="1" smtClean="0"/>
              <a:t>Speicalist</a:t>
            </a:r>
            <a:endParaRPr lang="en-US" dirty="0"/>
          </a:p>
          <a:p>
            <a:r>
              <a:rPr lang="en-US" dirty="0" smtClean="0"/>
              <a:t>IEEE Standards Association</a:t>
            </a:r>
            <a:endParaRPr lang="en-US" dirty="0"/>
          </a:p>
          <a:p>
            <a:r>
              <a:rPr lang="en-US" dirty="0" smtClean="0"/>
              <a:t>J.Allnutt@ieee.org</a:t>
            </a:r>
            <a:endParaRPr lang="en-US" dirty="0"/>
          </a:p>
          <a:p>
            <a:r>
              <a:rPr lang="en-US" dirty="0"/>
              <a:t>https://</a:t>
            </a:r>
            <a:r>
              <a:rPr lang="en-US" dirty="0" smtClean="0"/>
              <a:t>standards.ieee.org/icap</a:t>
            </a:r>
          </a:p>
          <a:p>
            <a:r>
              <a:rPr lang="en-US" dirty="0"/>
              <a:t>https://</a:t>
            </a:r>
            <a:r>
              <a:rPr lang="en-US" u="sng" dirty="0"/>
              <a:t>www.linkedin.com/in/jason-allnutt-ee</a:t>
            </a:r>
            <a:r>
              <a:rPr lang="en-US" dirty="0"/>
              <a:t>/</a:t>
            </a:r>
          </a:p>
        </p:txBody>
      </p:sp>
    </p:spTree>
    <p:extLst>
      <p:ext uri="{BB962C8B-B14F-4D97-AF65-F5344CB8AC3E}">
        <p14:creationId xmlns:p14="http://schemas.microsoft.com/office/powerpoint/2010/main" val="18757046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0E00BE-F2F9-496D-9142-8D8529788D43}"/>
              </a:ext>
            </a:extLst>
          </p:cNvPr>
          <p:cNvSpPr>
            <a:spLocks noGrp="1"/>
          </p:cNvSpPr>
          <p:nvPr>
            <p:ph type="title"/>
          </p:nvPr>
        </p:nvSpPr>
        <p:spPr>
          <a:xfrm>
            <a:off x="1610497" y="5518663"/>
            <a:ext cx="9144000" cy="1200329"/>
          </a:xfrm>
        </p:spPr>
        <p:txBody>
          <a:bodyPr/>
          <a:lstStyle/>
          <a:p>
            <a:r>
              <a:rPr lang="en-US" sz="4000" dirty="0">
                <a:ln w="11430">
                  <a:solidFill>
                    <a:srgbClr val="FFC000"/>
                  </a:solidFill>
                </a:ln>
                <a:effectLst/>
                <a:latin typeface="Arial" pitchFamily="34" charset="0"/>
                <a:cs typeface="Arial" pitchFamily="34" charset="0"/>
              </a:rPr>
              <a:t>LVDC: Powering the Last Mile – Challenges and Opportunities</a:t>
            </a:r>
            <a:endParaRPr lang="en-US" sz="4200" dirty="0">
              <a:ln w="11430">
                <a:solidFill>
                  <a:srgbClr val="FFC000"/>
                </a:solidFill>
              </a:ln>
              <a:effectLst/>
            </a:endParaRPr>
          </a:p>
        </p:txBody>
      </p:sp>
      <p:sp>
        <p:nvSpPr>
          <p:cNvPr id="9" name="TextBox 2">
            <a:extLst>
              <a:ext uri="{FF2B5EF4-FFF2-40B4-BE49-F238E27FC236}">
                <a16:creationId xmlns:a16="http://schemas.microsoft.com/office/drawing/2014/main" id="{7350C0D3-C51E-8540-BF47-377F4C3093CA}"/>
              </a:ext>
            </a:extLst>
          </p:cNvPr>
          <p:cNvSpPr txBox="1"/>
          <p:nvPr/>
        </p:nvSpPr>
        <p:spPr>
          <a:xfrm>
            <a:off x="8791152" y="739172"/>
            <a:ext cx="340084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100" cap="none" spc="0" normalizeH="0" baseline="0" noProof="0" dirty="0">
                <a:ln>
                  <a:noFill/>
                </a:ln>
                <a:solidFill>
                  <a:srgbClr val="FFFFFF"/>
                </a:solidFill>
                <a:effectLst/>
                <a:uLnTx/>
                <a:uFillTx/>
                <a:latin typeface="Arial"/>
                <a:ea typeface="Meiryo" pitchFamily="34" charset="-128"/>
                <a:cs typeface="Meiryo" pitchFamily="34" charset="-128"/>
                <a:sym typeface="Arial"/>
              </a:rPr>
              <a:t>Venkat Rajaraman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100" cap="none" spc="0" normalizeH="0" baseline="0" noProof="0" dirty="0">
                <a:ln>
                  <a:noFill/>
                </a:ln>
                <a:solidFill>
                  <a:srgbClr val="FFFFFF"/>
                </a:solidFill>
                <a:effectLst/>
                <a:uLnTx/>
                <a:uFillTx/>
                <a:latin typeface="Arial"/>
                <a:ea typeface="Meiryo" pitchFamily="34" charset="-128"/>
                <a:cs typeface="Meiryo" pitchFamily="34" charset="-128"/>
                <a:sym typeface="Arial"/>
              </a:rPr>
              <a:t>CEO, Cygni Energy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100" cap="none" spc="0" normalizeH="0" baseline="0" noProof="0" dirty="0">
                <a:ln>
                  <a:noFill/>
                </a:ln>
                <a:solidFill>
                  <a:srgbClr val="FFFFFF"/>
                </a:solidFill>
                <a:effectLst/>
                <a:uLnTx/>
                <a:uFillTx/>
                <a:latin typeface="Arial"/>
                <a:ea typeface="Meiryo" pitchFamily="34" charset="-128"/>
                <a:cs typeface="Meiryo" pitchFamily="34" charset="-128"/>
                <a:sym typeface="Arial"/>
              </a:rPr>
              <a:t>E: </a:t>
            </a:r>
            <a:r>
              <a:rPr kumimoji="0" lang="en-US" sz="2200" b="1" i="0" u="none" strike="noStrike" kern="100" cap="none" spc="0" normalizeH="0" baseline="0" noProof="0" dirty="0" err="1">
                <a:ln>
                  <a:noFill/>
                </a:ln>
                <a:solidFill>
                  <a:srgbClr val="FFFFFF"/>
                </a:solidFill>
                <a:effectLst/>
                <a:uLnTx/>
                <a:uFillTx/>
                <a:latin typeface="Arial"/>
                <a:ea typeface="Meiryo" pitchFamily="34" charset="-128"/>
                <a:cs typeface="Meiryo" pitchFamily="34" charset="-128"/>
                <a:sym typeface="Arial"/>
              </a:rPr>
              <a:t>venkat@cygni.com</a:t>
            </a:r>
            <a:endParaRPr kumimoji="0" lang="en-US" sz="2200" b="1" i="0" u="none" strike="noStrike" kern="100" cap="none" spc="0" normalizeH="0" baseline="0" noProof="0" dirty="0">
              <a:ln>
                <a:noFill/>
              </a:ln>
              <a:solidFill>
                <a:srgbClr val="FFFFFF"/>
              </a:solidFill>
              <a:effectLst/>
              <a:uLnTx/>
              <a:uFillTx/>
              <a:latin typeface="Arial"/>
              <a:ea typeface="Meiryo" pitchFamily="34" charset="-128"/>
              <a:cs typeface="Meiryo" pitchFamily="34" charset="-128"/>
              <a:sym typeface="Arial"/>
            </a:endParaRPr>
          </a:p>
        </p:txBody>
      </p:sp>
    </p:spTree>
    <p:extLst>
      <p:ext uri="{BB962C8B-B14F-4D97-AF65-F5344CB8AC3E}">
        <p14:creationId xmlns:p14="http://schemas.microsoft.com/office/powerpoint/2010/main" val="199623307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981200" y="228600"/>
            <a:ext cx="8204200" cy="6400800"/>
          </a:xfrm>
          <a:prstGeom prst="roundRect">
            <a:avLst>
              <a:gd name="adj" fmla="val 3228"/>
            </a:avLst>
          </a:prstGeom>
          <a:solidFill>
            <a:schemeClr val="bg1">
              <a:alpha val="91000"/>
            </a:schemeClr>
          </a:solidFill>
          <a:ln>
            <a:noFill/>
          </a:ln>
          <a:effectLst>
            <a:outerShdw blurRad="206375" algn="tl"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5"/>
          <p:cNvGrpSpPr/>
          <p:nvPr/>
        </p:nvGrpSpPr>
        <p:grpSpPr>
          <a:xfrm>
            <a:off x="1524000" y="0"/>
            <a:ext cx="9144000" cy="6858000"/>
            <a:chOff x="-352021" y="1772816"/>
            <a:chExt cx="9637857" cy="4346232"/>
          </a:xfrm>
        </p:grpSpPr>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1" t="23144" r="621" b="7672"/>
            <a:stretch/>
          </p:blipFill>
          <p:spPr bwMode="auto">
            <a:xfrm>
              <a:off x="-352021" y="1772816"/>
              <a:ext cx="9637857" cy="434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145880" y="5798627"/>
              <a:ext cx="1112025" cy="175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1" i="1" u="none" strike="noStrike" kern="0" cap="none" spc="0" normalizeH="0" baseline="0" noProof="0" dirty="0">
                  <a:ln>
                    <a:noFill/>
                  </a:ln>
                  <a:solidFill>
                    <a:srgbClr val="FFFFFF"/>
                  </a:solidFill>
                  <a:effectLst/>
                  <a:uLnTx/>
                  <a:uFillTx/>
                  <a:latin typeface="Arial"/>
                  <a:cs typeface="Arial"/>
                  <a:sym typeface="Arial"/>
                </a:rPr>
                <a:t>© The Energy Resource Institute</a:t>
              </a:r>
            </a:p>
          </p:txBody>
        </p:sp>
      </p:grpSp>
      <p:sp>
        <p:nvSpPr>
          <p:cNvPr id="11" name="Title 10"/>
          <p:cNvSpPr>
            <a:spLocks noGrp="1"/>
          </p:cNvSpPr>
          <p:nvPr>
            <p:ph type="ctrTitle"/>
          </p:nvPr>
        </p:nvSpPr>
        <p:spPr>
          <a:xfrm>
            <a:off x="1828800" y="304800"/>
            <a:ext cx="8534400" cy="1219200"/>
          </a:xfrm>
        </p:spPr>
        <p:txBody>
          <a:bodyPr spcFirstLastPara="1" wrap="square" lIns="0" tIns="0" rIns="0" bIns="0" anchor="t" anchorCtr="0">
            <a:noAutofit/>
          </a:bodyPr>
          <a:lstStyle/>
          <a:p>
            <a:r>
              <a:rPr lang="en-GB" sz="2000" b="1" dirty="0">
                <a:solidFill>
                  <a:schemeClr val="bg1"/>
                </a:solidFill>
                <a:latin typeface="Albertus Medium" pitchFamily="34" charset="0"/>
              </a:rPr>
              <a:t>Energy is the is the golden thread that connects economic growth, increased social equity, and an environment that allows the world to thrive’ </a:t>
            </a:r>
            <a:br>
              <a:rPr lang="en-GB" sz="2000" b="1" dirty="0">
                <a:solidFill>
                  <a:schemeClr val="bg1"/>
                </a:solidFill>
                <a:latin typeface="Albertus Medium" pitchFamily="34" charset="0"/>
              </a:rPr>
            </a:br>
            <a:r>
              <a:rPr lang="en-GB" sz="1600" b="1" i="1" dirty="0">
                <a:solidFill>
                  <a:schemeClr val="bg1"/>
                </a:solidFill>
                <a:latin typeface="Albertus Medium" pitchFamily="34" charset="0"/>
              </a:rPr>
              <a:t>Ban Ki-moon, Former United Nations Secretary-General </a:t>
            </a:r>
            <a:r>
              <a:rPr lang="en-GB" sz="2000" b="1" dirty="0">
                <a:solidFill>
                  <a:schemeClr val="bg1"/>
                </a:solidFill>
                <a:latin typeface="Albertus Medium" pitchFamily="34" charset="0"/>
              </a:rPr>
              <a:t/>
            </a:r>
            <a:br>
              <a:rPr lang="en-GB" sz="2000" b="1" dirty="0">
                <a:solidFill>
                  <a:schemeClr val="bg1"/>
                </a:solidFill>
                <a:latin typeface="Albertus Medium" pitchFamily="34" charset="0"/>
              </a:rPr>
            </a:br>
            <a:endParaRPr lang="en-US" sz="2000" b="1" dirty="0">
              <a:solidFill>
                <a:schemeClr val="bg1"/>
              </a:solidFill>
              <a:latin typeface="Albertus Medium" pitchFamily="34" charset="0"/>
              <a:cs typeface="Calibri"/>
            </a:endParaRPr>
          </a:p>
        </p:txBody>
      </p:sp>
      <p:sp>
        <p:nvSpPr>
          <p:cNvPr id="12" name="Subtitle 11"/>
          <p:cNvSpPr>
            <a:spLocks noGrp="1"/>
          </p:cNvSpPr>
          <p:nvPr>
            <p:ph type="subTitle" idx="1"/>
          </p:nvPr>
        </p:nvSpPr>
        <p:spPr>
          <a:xfrm>
            <a:off x="2832294" y="5843201"/>
            <a:ext cx="6860447" cy="3429000"/>
          </a:xfrm>
        </p:spPr>
        <p:txBody>
          <a:bodyPr spcFirstLastPara="1" wrap="square" lIns="0" tIns="0" rIns="0" bIns="0" anchor="t" anchorCtr="0">
            <a:normAutofit/>
          </a:bodyPr>
          <a:lstStyle/>
          <a:p>
            <a:r>
              <a:rPr lang="en-GB" sz="2000" b="1" dirty="0">
                <a:solidFill>
                  <a:schemeClr val="bg1"/>
                </a:solidFill>
                <a:latin typeface="Cambria" pitchFamily="18" charset="0"/>
              </a:rPr>
              <a:t>Energy is opportunity. It transforms lives. Economies. And our planet.</a:t>
            </a:r>
          </a:p>
        </p:txBody>
      </p:sp>
    </p:spTree>
    <p:extLst>
      <p:ext uri="{BB962C8B-B14F-4D97-AF65-F5344CB8AC3E}">
        <p14:creationId xmlns:p14="http://schemas.microsoft.com/office/powerpoint/2010/main" val="3629575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5" name="Picture 4">
            <a:extLst>
              <a:ext uri="{FF2B5EF4-FFF2-40B4-BE49-F238E27FC236}">
                <a16:creationId xmlns:a16="http://schemas.microsoft.com/office/drawing/2014/main" id="{180ECA56-6255-7745-8F83-4248FFEF7C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5972" y="0"/>
            <a:ext cx="8520056" cy="6858000"/>
          </a:xfrm>
          <a:prstGeom prst="rect">
            <a:avLst/>
          </a:prstGeom>
        </p:spPr>
      </p:pic>
      <p:pic>
        <p:nvPicPr>
          <p:cNvPr id="6" name="Picture 5">
            <a:extLst>
              <a:ext uri="{FF2B5EF4-FFF2-40B4-BE49-F238E27FC236}">
                <a16:creationId xmlns:a16="http://schemas.microsoft.com/office/drawing/2014/main" id="{38B0B5E7-5215-7747-9CE1-CD0EFB0C40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7612" y="1761416"/>
            <a:ext cx="4318102" cy="431810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4B430179-BB76-1449-8FBF-42E6702D640E}"/>
              </a:ext>
            </a:extLst>
          </p:cNvPr>
          <p:cNvSpPr/>
          <p:nvPr/>
        </p:nvSpPr>
        <p:spPr>
          <a:xfrm>
            <a:off x="1905000" y="5479354"/>
            <a:ext cx="8382000" cy="1200329"/>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mbria" pitchFamily="18" charset="0"/>
                <a:cs typeface="Arial"/>
                <a:sym typeface="Arial"/>
              </a:rPr>
              <a:t>Ensure access to affordable, reliable and modern energy for all by 2030</a:t>
            </a:r>
          </a:p>
        </p:txBody>
      </p:sp>
    </p:spTree>
    <p:extLst>
      <p:ext uri="{BB962C8B-B14F-4D97-AF65-F5344CB8AC3E}">
        <p14:creationId xmlns:p14="http://schemas.microsoft.com/office/powerpoint/2010/main" val="1072097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rctx="PPT">
                                        <p:cTn id="18" dur="indefinite"/>
                                        <p:tgtEl>
                                          <p:spTgt spid="7"/>
                                        </p:tgtEl>
                                        <p:attrNameLst>
                                          <p:attrName>style.opacity</p:attrName>
                                        </p:attrNameLst>
                                      </p:cBhvr>
                                      <p:to>
                                        <p:strVal val="0.5"/>
                                      </p:to>
                                    </p:set>
                                    <p:animEffect filter="image" prLst="opacity: 0.5">
                                      <p:cBhvr rctx="IE">
                                        <p:cTn id="19"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Size &amp; Growth</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08EB5FDE-A78F-4364-9665-88662F7E7E98}"/>
              </a:ext>
            </a:extLst>
          </p:cNvPr>
          <p:cNvSpPr/>
          <p:nvPr/>
        </p:nvSpPr>
        <p:spPr>
          <a:xfrm>
            <a:off x="690733" y="1004443"/>
            <a:ext cx="10800000" cy="861774"/>
          </a:xfrm>
          <a:prstGeom prst="rect">
            <a:avLst/>
          </a:prstGeom>
        </p:spPr>
        <p:txBody>
          <a:bodyPr wrap="square" lIns="0" tIns="0" rIns="0" bIns="0">
            <a:spAutoFit/>
          </a:bodyPr>
          <a:lstStyle/>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 Renewable Energy Target –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175GWp</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by 2022</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947C5035-2A51-4F84-8435-B8C7F10CA9E9}"/>
              </a:ext>
            </a:extLst>
          </p:cNvPr>
          <p:cNvPicPr>
            <a:picLocks noChangeAspect="1"/>
          </p:cNvPicPr>
          <p:nvPr/>
        </p:nvPicPr>
        <p:blipFill>
          <a:blip r:embed="rId3"/>
          <a:stretch>
            <a:fillRect/>
          </a:stretch>
        </p:blipFill>
        <p:spPr>
          <a:xfrm>
            <a:off x="2367133" y="1593353"/>
            <a:ext cx="7919867" cy="4762997"/>
          </a:xfrm>
          <a:prstGeom prst="rect">
            <a:avLst/>
          </a:prstGeom>
        </p:spPr>
      </p:pic>
      <p:sp>
        <p:nvSpPr>
          <p:cNvPr id="14" name="Oval 13">
            <a:extLst>
              <a:ext uri="{FF2B5EF4-FFF2-40B4-BE49-F238E27FC236}">
                <a16:creationId xmlns:a16="http://schemas.microsoft.com/office/drawing/2014/main" id="{45511C52-6796-4D8B-8D8C-B0A24A029EE0}"/>
              </a:ext>
            </a:extLst>
          </p:cNvPr>
          <p:cNvSpPr/>
          <p:nvPr/>
        </p:nvSpPr>
        <p:spPr>
          <a:xfrm>
            <a:off x="2710543" y="3058886"/>
            <a:ext cx="1981200" cy="968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peech Bubble: Rectangle with Corners Rounded 15">
            <a:extLst>
              <a:ext uri="{FF2B5EF4-FFF2-40B4-BE49-F238E27FC236}">
                <a16:creationId xmlns:a16="http://schemas.microsoft.com/office/drawing/2014/main" id="{82A9EBA7-7FC7-4E68-BCCB-C16F48474392}"/>
              </a:ext>
            </a:extLst>
          </p:cNvPr>
          <p:cNvSpPr/>
          <p:nvPr/>
        </p:nvSpPr>
        <p:spPr>
          <a:xfrm>
            <a:off x="54429" y="3664913"/>
            <a:ext cx="2373085" cy="1244544"/>
          </a:xfrm>
          <a:prstGeom prst="wedgeRoundRectCallout">
            <a:avLst>
              <a:gd name="adj1" fmla="val 65406"/>
              <a:gd name="adj2" fmla="val -41831"/>
              <a:gd name="adj3" fmla="val 16667"/>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Solar Projects trailing behind targets</a:t>
            </a:r>
          </a:p>
        </p:txBody>
      </p:sp>
      <p:sp>
        <p:nvSpPr>
          <p:cNvPr id="17" name="Rectangle 16">
            <a:extLst>
              <a:ext uri="{FF2B5EF4-FFF2-40B4-BE49-F238E27FC236}">
                <a16:creationId xmlns:a16="http://schemas.microsoft.com/office/drawing/2014/main" id="{973C5570-EBBE-48F6-83FF-2C0B393236FF}"/>
              </a:ext>
            </a:extLst>
          </p:cNvPr>
          <p:cNvSpPr/>
          <p:nvPr/>
        </p:nvSpPr>
        <p:spPr>
          <a:xfrm>
            <a:off x="6343395" y="6538912"/>
            <a:ext cx="5410534" cy="692626"/>
          </a:xfrm>
          <a:prstGeom prst="rect">
            <a:avLst/>
          </a:prstGeom>
        </p:spPr>
        <p:txBody>
          <a:bodyPr wrap="square" lIns="0" tIns="0" rIns="0" bIns="0">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Source: </a:t>
            </a:r>
            <a:r>
              <a:rPr kumimoji="0" lang="en-US" sz="1600" b="0" i="0" u="none" strike="noStrike" kern="1200" cap="none" spc="0" normalizeH="0" baseline="0" noProof="0" dirty="0" err="1">
                <a:ln>
                  <a:noFill/>
                </a:ln>
                <a:solidFill>
                  <a:srgbClr val="5B9BD5">
                    <a:lumMod val="50000"/>
                  </a:srgbClr>
                </a:solidFill>
                <a:effectLst/>
                <a:uLnTx/>
                <a:uFillTx/>
                <a:latin typeface="Abadi" panose="020B0604020104020204" pitchFamily="34" charset="0"/>
                <a:ea typeface="+mn-ea"/>
                <a:cs typeface="+mn-cs"/>
              </a:rPr>
              <a:t>MNRE</a:t>
            </a: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 / </a:t>
            </a:r>
            <a:r>
              <a:rPr kumimoji="0" lang="en-US" sz="1600" b="0" i="0" u="none" strike="noStrike" kern="1200" cap="none" spc="0" normalizeH="0" baseline="0" noProof="0" dirty="0" err="1">
                <a:ln>
                  <a:noFill/>
                </a:ln>
                <a:solidFill>
                  <a:srgbClr val="5B9BD5">
                    <a:lumMod val="50000"/>
                  </a:srgbClr>
                </a:solidFill>
                <a:effectLst/>
                <a:uLnTx/>
                <a:uFillTx/>
                <a:latin typeface="Abadi" panose="020B0604020104020204" pitchFamily="34" charset="0"/>
                <a:ea typeface="+mn-ea"/>
                <a:cs typeface="+mn-cs"/>
              </a:rPr>
              <a:t>MERCOM</a:t>
            </a: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 India/ Public Web Resources</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5520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5" name="Picture 4">
            <a:extLst>
              <a:ext uri="{FF2B5EF4-FFF2-40B4-BE49-F238E27FC236}">
                <a16:creationId xmlns:a16="http://schemas.microsoft.com/office/drawing/2014/main" id="{FE5CC8FE-1B4D-8E40-BAEF-F8D808A4085C}"/>
              </a:ext>
            </a:extLst>
          </p:cNvPr>
          <p:cNvPicPr>
            <a:picLocks noChangeAspect="1"/>
          </p:cNvPicPr>
          <p:nvPr/>
        </p:nvPicPr>
        <p:blipFill>
          <a:blip r:embed="rId3" cstate="print"/>
          <a:stretch>
            <a:fillRect/>
          </a:stretch>
        </p:blipFill>
        <p:spPr>
          <a:xfrm>
            <a:off x="1663452" y="79616"/>
            <a:ext cx="8865095" cy="6698768"/>
          </a:xfrm>
          <a:prstGeom prst="rect">
            <a:avLst/>
          </a:prstGeom>
        </p:spPr>
      </p:pic>
    </p:spTree>
    <p:extLst>
      <p:ext uri="{BB962C8B-B14F-4D97-AF65-F5344CB8AC3E}">
        <p14:creationId xmlns:p14="http://schemas.microsoft.com/office/powerpoint/2010/main" val="38549288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Rectangle 4">
            <a:extLst>
              <a:ext uri="{FF2B5EF4-FFF2-40B4-BE49-F238E27FC236}">
                <a16:creationId xmlns:a16="http://schemas.microsoft.com/office/drawing/2014/main" id="{B293228F-5A5A-6741-AEF0-A25F606C8B4E}"/>
              </a:ext>
            </a:extLst>
          </p:cNvPr>
          <p:cNvSpPr/>
          <p:nvPr/>
        </p:nvSpPr>
        <p:spPr>
          <a:xfrm>
            <a:off x="3419723" y="5503712"/>
            <a:ext cx="5248971" cy="1354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62626">
                    <a:lumMod val="65000"/>
                    <a:lumOff val="35000"/>
                  </a:srgbClr>
                </a:solidFill>
                <a:effectLst/>
                <a:uLnTx/>
                <a:uFillTx/>
                <a:latin typeface="Calibri" panose="020F0502020204030204" pitchFamily="34" charset="0"/>
                <a:ea typeface="+mn-ea"/>
                <a:cs typeface="Calibri" panose="020F0502020204030204" pitchFamily="34" charset="0"/>
                <a:sym typeface="Arial"/>
              </a:rPr>
              <a:t>Why LVDC?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62626">
                    <a:lumMod val="65000"/>
                    <a:lumOff val="35000"/>
                  </a:srgbClr>
                </a:solidFill>
                <a:effectLst/>
                <a:uLnTx/>
                <a:uFillTx/>
                <a:latin typeface="Calibri" panose="020F0502020204030204" pitchFamily="34" charset="0"/>
                <a:ea typeface="+mn-ea"/>
                <a:cs typeface="Calibri" panose="020F0502020204030204" pitchFamily="34" charset="0"/>
                <a:sym typeface="Arial"/>
              </a:rPr>
              <a:t>and Why now?</a:t>
            </a:r>
          </a:p>
        </p:txBody>
      </p:sp>
      <p:sp>
        <p:nvSpPr>
          <p:cNvPr id="6" name="Freeform 5">
            <a:extLst>
              <a:ext uri="{FF2B5EF4-FFF2-40B4-BE49-F238E27FC236}">
                <a16:creationId xmlns:a16="http://schemas.microsoft.com/office/drawing/2014/main" id="{53C2271F-8B86-3949-878B-F70856A5A908}"/>
              </a:ext>
            </a:extLst>
          </p:cNvPr>
          <p:cNvSpPr/>
          <p:nvPr/>
        </p:nvSpPr>
        <p:spPr>
          <a:xfrm>
            <a:off x="4663630" y="3179273"/>
            <a:ext cx="2556000" cy="2160000"/>
          </a:xfrm>
          <a:custGeom>
            <a:avLst/>
            <a:gdLst>
              <a:gd name="connsiteX0" fmla="*/ 0 w 2754610"/>
              <a:gd name="connsiteY0" fmla="*/ 1087383 h 2174765"/>
              <a:gd name="connsiteX1" fmla="*/ 1377305 w 2754610"/>
              <a:gd name="connsiteY1" fmla="*/ 0 h 2174765"/>
              <a:gd name="connsiteX2" fmla="*/ 2754610 w 2754610"/>
              <a:gd name="connsiteY2" fmla="*/ 1087383 h 2174765"/>
              <a:gd name="connsiteX3" fmla="*/ 1377305 w 2754610"/>
              <a:gd name="connsiteY3" fmla="*/ 2174766 h 2174765"/>
              <a:gd name="connsiteX4" fmla="*/ 0 w 2754610"/>
              <a:gd name="connsiteY4" fmla="*/ 1087383 h 217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4610" h="2174765">
                <a:moveTo>
                  <a:pt x="0" y="1087383"/>
                </a:moveTo>
                <a:cubicBezTo>
                  <a:pt x="0" y="486838"/>
                  <a:pt x="616640" y="0"/>
                  <a:pt x="1377305" y="0"/>
                </a:cubicBezTo>
                <a:cubicBezTo>
                  <a:pt x="2137970" y="0"/>
                  <a:pt x="2754610" y="486838"/>
                  <a:pt x="2754610" y="1087383"/>
                </a:cubicBezTo>
                <a:cubicBezTo>
                  <a:pt x="2754610" y="1687928"/>
                  <a:pt x="2137970" y="2174766"/>
                  <a:pt x="1377305" y="2174766"/>
                </a:cubicBezTo>
                <a:cubicBezTo>
                  <a:pt x="616640" y="2174766"/>
                  <a:pt x="0" y="1687928"/>
                  <a:pt x="0" y="1087383"/>
                </a:cubicBezTo>
                <a:close/>
              </a:path>
            </a:pathLst>
          </a:custGeom>
          <a:gradFill>
            <a:gsLst>
              <a:gs pos="0">
                <a:schemeClr val="accent5">
                  <a:shade val="51000"/>
                  <a:satMod val="130000"/>
                </a:schemeClr>
              </a:gs>
              <a:gs pos="71000">
                <a:schemeClr val="accent5">
                  <a:shade val="93000"/>
                  <a:satMod val="130000"/>
                </a:schemeClr>
              </a:gs>
              <a:gs pos="100000">
                <a:schemeClr val="bg1">
                  <a:lumMod val="85000"/>
                </a:schemeClr>
              </a:gs>
            </a:gsLst>
          </a:gradFill>
          <a:ln/>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spcFirstLastPara="0" vert="horz" wrap="square" lIns="465633" tIns="380717" rIns="465633" bIns="380717" numCol="1" spcCol="1270" anchor="ctr" anchorCtr="0">
            <a:noAutofit/>
          </a:bodyPr>
          <a:lstStyle/>
          <a:p>
            <a:pPr marL="0" marR="0" lvl="0" indent="0" algn="ctr" defTabSz="2178050" rtl="0" eaLnBrk="1" fontAlgn="auto" latinLnBrk="0" hangingPunct="1">
              <a:lnSpc>
                <a:spcPct val="90000"/>
              </a:lnSpc>
              <a:spcBef>
                <a:spcPct val="0"/>
              </a:spcBef>
              <a:spcAft>
                <a:spcPct val="35000"/>
              </a:spcAft>
              <a:buClr>
                <a:srgbClr val="000000"/>
              </a:buClr>
              <a:buSzTx/>
              <a:buFont typeface="Arial"/>
              <a:buNone/>
              <a:tabLst/>
              <a:defRPr/>
            </a:pPr>
            <a:r>
              <a:rPr kumimoji="0" lang="en-GB" sz="4900" b="0" i="0" u="none" strike="noStrike" kern="1200" cap="none" spc="0" normalizeH="0" baseline="0" noProof="0" dirty="0">
                <a:ln>
                  <a:noFill/>
                </a:ln>
                <a:solidFill>
                  <a:srgbClr val="262626">
                    <a:lumMod val="85000"/>
                    <a:lumOff val="15000"/>
                  </a:srgbClr>
                </a:solidFill>
                <a:effectLst/>
                <a:uLnTx/>
                <a:uFillTx/>
                <a:latin typeface="Arial"/>
                <a:ea typeface="+mn-ea"/>
                <a:cs typeface="+mn-cs"/>
                <a:sym typeface="Arial"/>
              </a:rPr>
              <a:t>Why Now?</a:t>
            </a:r>
          </a:p>
        </p:txBody>
      </p:sp>
      <p:sp>
        <p:nvSpPr>
          <p:cNvPr id="7" name="Freeform 6">
            <a:extLst>
              <a:ext uri="{FF2B5EF4-FFF2-40B4-BE49-F238E27FC236}">
                <a16:creationId xmlns:a16="http://schemas.microsoft.com/office/drawing/2014/main" id="{B466A46B-3D79-3C44-96A3-F94A1313AA84}"/>
              </a:ext>
            </a:extLst>
          </p:cNvPr>
          <p:cNvSpPr/>
          <p:nvPr/>
        </p:nvSpPr>
        <p:spPr>
          <a:xfrm>
            <a:off x="4249630" y="218503"/>
            <a:ext cx="3384000" cy="2234470"/>
          </a:xfrm>
          <a:custGeom>
            <a:avLst/>
            <a:gdLst>
              <a:gd name="connsiteX0" fmla="*/ 0 w 3493527"/>
              <a:gd name="connsiteY0" fmla="*/ 1117235 h 2234470"/>
              <a:gd name="connsiteX1" fmla="*/ 1746764 w 3493527"/>
              <a:gd name="connsiteY1" fmla="*/ 0 h 2234470"/>
              <a:gd name="connsiteX2" fmla="*/ 3493528 w 3493527"/>
              <a:gd name="connsiteY2" fmla="*/ 1117235 h 2234470"/>
              <a:gd name="connsiteX3" fmla="*/ 1746764 w 3493527"/>
              <a:gd name="connsiteY3" fmla="*/ 2234470 h 2234470"/>
              <a:gd name="connsiteX4" fmla="*/ 0 w 3493527"/>
              <a:gd name="connsiteY4" fmla="*/ 1117235 h 223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527" h="2234470">
                <a:moveTo>
                  <a:pt x="0" y="1117235"/>
                </a:moveTo>
                <a:cubicBezTo>
                  <a:pt x="0" y="500203"/>
                  <a:pt x="782053" y="0"/>
                  <a:pt x="1746764" y="0"/>
                </a:cubicBezTo>
                <a:cubicBezTo>
                  <a:pt x="2711475" y="0"/>
                  <a:pt x="3493528" y="500203"/>
                  <a:pt x="3493528" y="1117235"/>
                </a:cubicBezTo>
                <a:cubicBezTo>
                  <a:pt x="3493528" y="1734267"/>
                  <a:pt x="2711475" y="2234470"/>
                  <a:pt x="1746764" y="2234470"/>
                </a:cubicBezTo>
                <a:cubicBezTo>
                  <a:pt x="782053" y="2234470"/>
                  <a:pt x="0" y="1734267"/>
                  <a:pt x="0" y="1117235"/>
                </a:cubicBezTo>
                <a:close/>
              </a:path>
            </a:pathLst>
          </a:custGeom>
          <a:gradFill flip="none" rotWithShape="1">
            <a:gsLst>
              <a:gs pos="0">
                <a:srgbClr val="0058A2"/>
              </a:gs>
              <a:gs pos="39000">
                <a:srgbClr val="0087E6"/>
              </a:gs>
              <a:gs pos="100000">
                <a:srgbClr val="005CBF"/>
              </a:gs>
            </a:gsLst>
            <a:lin ang="16200000" scaled="0"/>
            <a:tileRect/>
          </a:gradFill>
          <a:ln/>
          <a:scene3d>
            <a:camera prst="orthographicFront"/>
            <a:lightRig rig="contrasting" dir="t"/>
          </a:scene3d>
          <a:sp3d/>
        </p:spPr>
        <p:style>
          <a:lnRef idx="0">
            <a:schemeClr val="accent1"/>
          </a:lnRef>
          <a:fillRef idx="3">
            <a:schemeClr val="accent1"/>
          </a:fillRef>
          <a:effectRef idx="3">
            <a:schemeClr val="accent1"/>
          </a:effectRef>
          <a:fontRef idx="minor">
            <a:schemeClr val="lt1"/>
          </a:fontRef>
        </p:style>
        <p:txBody>
          <a:bodyPr spcFirstLastPara="0" vert="horz" wrap="square" lIns="545905" tIns="361521" rIns="545905" bIns="361521" numCol="1" spcCol="1270" anchor="ctr" anchorCtr="0">
            <a:noAutofit/>
          </a:bodyPr>
          <a:lstStyle/>
          <a:p>
            <a:pPr marL="0" marR="0" lvl="0" indent="0" algn="ctr" defTabSz="1200150" rtl="0" eaLnBrk="1" fontAlgn="auto" latinLnBrk="0" hangingPunct="1">
              <a:lnSpc>
                <a:spcPct val="90000"/>
              </a:lnSpc>
              <a:spcBef>
                <a:spcPct val="0"/>
              </a:spcBef>
              <a:spcAft>
                <a:spcPct val="35000"/>
              </a:spcAft>
              <a:buClr>
                <a:srgbClr val="000000"/>
              </a:buClr>
              <a:buSzTx/>
              <a:buFont typeface="Arial"/>
              <a:buNone/>
              <a:tabLst/>
              <a:defRPr/>
            </a:pPr>
            <a:r>
              <a:rPr kumimoji="0" lang="en-GB" sz="2400" b="0" i="0" u="none" strike="noStrike" kern="0" cap="none" spc="0" normalizeH="0" baseline="0" noProof="0" dirty="0">
                <a:ln>
                  <a:noFill/>
                </a:ln>
                <a:solidFill>
                  <a:srgbClr val="FFC000"/>
                </a:solidFill>
                <a:effectLst/>
                <a:uLnTx/>
                <a:uFillTx/>
                <a:latin typeface="Arial"/>
                <a:ea typeface="+mn-ea"/>
                <a:cs typeface="+mn-cs"/>
                <a:sym typeface="Arial"/>
              </a:rPr>
              <a:t>Devices: </a:t>
            </a:r>
            <a:r>
              <a:rPr kumimoji="0" lang="en-GB" sz="2400" b="0" i="0" u="none" strike="noStrike" kern="0" cap="none" spc="0" normalizeH="0" baseline="0" noProof="0" dirty="0">
                <a:ln>
                  <a:noFill/>
                </a:ln>
                <a:solidFill>
                  <a:srgbClr val="FFFFFF"/>
                </a:solidFill>
                <a:effectLst/>
                <a:uLnTx/>
                <a:uFillTx/>
                <a:latin typeface="Arial"/>
                <a:ea typeface="+mn-ea"/>
                <a:cs typeface="+mn-cs"/>
                <a:sym typeface="Arial"/>
              </a:rPr>
              <a:t>LED lighting, IT and multimedia, consumer appliances</a:t>
            </a:r>
          </a:p>
        </p:txBody>
      </p:sp>
      <p:sp>
        <p:nvSpPr>
          <p:cNvPr id="8" name="Freeform 7">
            <a:extLst>
              <a:ext uri="{FF2B5EF4-FFF2-40B4-BE49-F238E27FC236}">
                <a16:creationId xmlns:a16="http://schemas.microsoft.com/office/drawing/2014/main" id="{2B4DDE27-A9BB-7D45-8BFD-6CD875F54485}"/>
              </a:ext>
            </a:extLst>
          </p:cNvPr>
          <p:cNvSpPr/>
          <p:nvPr/>
        </p:nvSpPr>
        <p:spPr>
          <a:xfrm>
            <a:off x="7700934" y="4236940"/>
            <a:ext cx="2484980" cy="2218528"/>
          </a:xfrm>
          <a:custGeom>
            <a:avLst/>
            <a:gdLst>
              <a:gd name="connsiteX0" fmla="*/ 0 w 2899739"/>
              <a:gd name="connsiteY0" fmla="*/ 1117235 h 2234470"/>
              <a:gd name="connsiteX1" fmla="*/ 1449870 w 2899739"/>
              <a:gd name="connsiteY1" fmla="*/ 0 h 2234470"/>
              <a:gd name="connsiteX2" fmla="*/ 2899740 w 2899739"/>
              <a:gd name="connsiteY2" fmla="*/ 1117235 h 2234470"/>
              <a:gd name="connsiteX3" fmla="*/ 1449870 w 2899739"/>
              <a:gd name="connsiteY3" fmla="*/ 2234470 h 2234470"/>
              <a:gd name="connsiteX4" fmla="*/ 0 w 2899739"/>
              <a:gd name="connsiteY4" fmla="*/ 1117235 h 223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739" h="2234470">
                <a:moveTo>
                  <a:pt x="0" y="1117235"/>
                </a:moveTo>
                <a:cubicBezTo>
                  <a:pt x="0" y="500203"/>
                  <a:pt x="649129" y="0"/>
                  <a:pt x="1449870" y="0"/>
                </a:cubicBezTo>
                <a:cubicBezTo>
                  <a:pt x="2250611" y="0"/>
                  <a:pt x="2899740" y="500203"/>
                  <a:pt x="2899740" y="1117235"/>
                </a:cubicBezTo>
                <a:cubicBezTo>
                  <a:pt x="2899740" y="1734267"/>
                  <a:pt x="2250611" y="2234470"/>
                  <a:pt x="1449870" y="2234470"/>
                </a:cubicBezTo>
                <a:cubicBezTo>
                  <a:pt x="649129" y="2234470"/>
                  <a:pt x="0" y="1734267"/>
                  <a:pt x="0" y="1117235"/>
                </a:cubicBezTo>
                <a:close/>
              </a:path>
            </a:pathLst>
          </a:custGeom>
          <a:gradFill flip="none" rotWithShape="1">
            <a:gsLst>
              <a:gs pos="0">
                <a:srgbClr val="0058A2"/>
              </a:gs>
              <a:gs pos="39000">
                <a:srgbClr val="0087E6"/>
              </a:gs>
              <a:gs pos="100000">
                <a:srgbClr val="005CBF"/>
              </a:gs>
            </a:gsLst>
            <a:lin ang="16200000" scaled="0"/>
            <a:tileRect/>
          </a:gradFill>
          <a:ln/>
          <a:scene3d>
            <a:camera prst="orthographicFront"/>
            <a:lightRig rig="contrasting" dir="t"/>
          </a:scene3d>
          <a:sp3d/>
        </p:spPr>
        <p:style>
          <a:lnRef idx="0">
            <a:schemeClr val="accent1"/>
          </a:lnRef>
          <a:fillRef idx="3">
            <a:schemeClr val="accent1"/>
          </a:fillRef>
          <a:effectRef idx="3">
            <a:schemeClr val="accent1"/>
          </a:effectRef>
          <a:fontRef idx="minor">
            <a:schemeClr val="lt1"/>
          </a:fontRef>
        </p:style>
        <p:txBody>
          <a:bodyPr spcFirstLastPara="0" vert="horz" wrap="square" lIns="545905" tIns="361521" rIns="545905" bIns="361521" numCol="1" spcCol="1270" anchor="ctr" anchorCtr="0">
            <a:noAutofit/>
          </a:bodyPr>
          <a:lstStyle/>
          <a:p>
            <a:pPr marL="0" marR="0" lvl="0" indent="0" algn="ctr" defTabSz="1200150" rtl="0" eaLnBrk="1" fontAlgn="auto" latinLnBrk="0" hangingPunct="1">
              <a:lnSpc>
                <a:spcPct val="90000"/>
              </a:lnSpc>
              <a:spcBef>
                <a:spcPct val="0"/>
              </a:spcBef>
              <a:spcAft>
                <a:spcPct val="35000"/>
              </a:spcAft>
              <a:buClr>
                <a:srgbClr val="000000"/>
              </a:buClr>
              <a:buSzTx/>
              <a:buFont typeface="Arial"/>
              <a:buNone/>
              <a:tabLst/>
              <a:defRPr/>
            </a:pPr>
            <a:r>
              <a:rPr kumimoji="0" lang="en-GB" sz="2400" b="0" i="0" u="none" strike="noStrike" kern="0" cap="none" spc="0" normalizeH="0" baseline="0" noProof="0" dirty="0" err="1">
                <a:ln>
                  <a:noFill/>
                </a:ln>
                <a:solidFill>
                  <a:srgbClr val="FFC000"/>
                </a:solidFill>
                <a:effectLst/>
                <a:uLnTx/>
                <a:uFillTx/>
                <a:latin typeface="Arial"/>
                <a:ea typeface="+mn-ea"/>
                <a:cs typeface="+mn-cs"/>
                <a:sym typeface="Arial"/>
              </a:rPr>
              <a:t>Sources:</a:t>
            </a:r>
            <a:r>
              <a:rPr kumimoji="0" lang="en-GB" sz="2400" b="0" i="0" u="none" strike="noStrike" kern="0" cap="none" spc="0" normalizeH="0" baseline="0" noProof="0" dirty="0" err="1">
                <a:ln>
                  <a:noFill/>
                </a:ln>
                <a:solidFill>
                  <a:srgbClr val="FFFFFF"/>
                </a:solidFill>
                <a:effectLst/>
                <a:uLnTx/>
                <a:uFillTx/>
                <a:latin typeface="Arial"/>
                <a:ea typeface="+mn-ea"/>
                <a:cs typeface="+mn-cs"/>
                <a:sym typeface="Arial"/>
              </a:rPr>
              <a:t>PV</a:t>
            </a:r>
            <a:r>
              <a:rPr kumimoji="0" lang="en-GB" sz="2400" b="0" i="0" u="none" strike="noStrike" kern="0" cap="none" spc="0" normalizeH="0" baseline="0" noProof="0" dirty="0">
                <a:ln>
                  <a:noFill/>
                </a:ln>
                <a:solidFill>
                  <a:srgbClr val="FFFFFF"/>
                </a:solidFill>
                <a:effectLst/>
                <a:uLnTx/>
                <a:uFillTx/>
                <a:latin typeface="Arial"/>
                <a:ea typeface="+mn-ea"/>
                <a:cs typeface="+mn-cs"/>
                <a:sym typeface="Arial"/>
              </a:rPr>
              <a:t> Panels, Energy storage</a:t>
            </a:r>
          </a:p>
        </p:txBody>
      </p:sp>
      <p:sp>
        <p:nvSpPr>
          <p:cNvPr id="9" name="Freeform 8">
            <a:extLst>
              <a:ext uri="{FF2B5EF4-FFF2-40B4-BE49-F238E27FC236}">
                <a16:creationId xmlns:a16="http://schemas.microsoft.com/office/drawing/2014/main" id="{3D769435-D22A-A14A-B200-CA43A3E7B27B}"/>
              </a:ext>
            </a:extLst>
          </p:cNvPr>
          <p:cNvSpPr/>
          <p:nvPr/>
        </p:nvSpPr>
        <p:spPr>
          <a:xfrm>
            <a:off x="1619833" y="4354243"/>
            <a:ext cx="2484980" cy="2218528"/>
          </a:xfrm>
          <a:custGeom>
            <a:avLst/>
            <a:gdLst>
              <a:gd name="connsiteX0" fmla="*/ 0 w 2899739"/>
              <a:gd name="connsiteY0" fmla="*/ 1117235 h 2234470"/>
              <a:gd name="connsiteX1" fmla="*/ 1449870 w 2899739"/>
              <a:gd name="connsiteY1" fmla="*/ 0 h 2234470"/>
              <a:gd name="connsiteX2" fmla="*/ 2899740 w 2899739"/>
              <a:gd name="connsiteY2" fmla="*/ 1117235 h 2234470"/>
              <a:gd name="connsiteX3" fmla="*/ 1449870 w 2899739"/>
              <a:gd name="connsiteY3" fmla="*/ 2234470 h 2234470"/>
              <a:gd name="connsiteX4" fmla="*/ 0 w 2899739"/>
              <a:gd name="connsiteY4" fmla="*/ 1117235 h 223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739" h="2234470">
                <a:moveTo>
                  <a:pt x="0" y="1117235"/>
                </a:moveTo>
                <a:cubicBezTo>
                  <a:pt x="0" y="500203"/>
                  <a:pt x="649129" y="0"/>
                  <a:pt x="1449870" y="0"/>
                </a:cubicBezTo>
                <a:cubicBezTo>
                  <a:pt x="2250611" y="0"/>
                  <a:pt x="2899740" y="500203"/>
                  <a:pt x="2899740" y="1117235"/>
                </a:cubicBezTo>
                <a:cubicBezTo>
                  <a:pt x="2899740" y="1734267"/>
                  <a:pt x="2250611" y="2234470"/>
                  <a:pt x="1449870" y="2234470"/>
                </a:cubicBezTo>
                <a:cubicBezTo>
                  <a:pt x="649129" y="2234470"/>
                  <a:pt x="0" y="1734267"/>
                  <a:pt x="0" y="1117235"/>
                </a:cubicBezTo>
                <a:close/>
              </a:path>
            </a:pathLst>
          </a:custGeom>
          <a:gradFill flip="none" rotWithShape="1">
            <a:gsLst>
              <a:gs pos="0">
                <a:srgbClr val="0058A2"/>
              </a:gs>
              <a:gs pos="39000">
                <a:srgbClr val="0087E6"/>
              </a:gs>
              <a:gs pos="100000">
                <a:srgbClr val="005CBF"/>
              </a:gs>
            </a:gsLst>
            <a:lin ang="16200000" scaled="0"/>
            <a:tileRect/>
          </a:gradFill>
          <a:ln/>
          <a:scene3d>
            <a:camera prst="orthographicFront"/>
            <a:lightRig rig="contrasting" dir="t"/>
          </a:scene3d>
          <a:sp3d/>
        </p:spPr>
        <p:style>
          <a:lnRef idx="0">
            <a:schemeClr val="accent1"/>
          </a:lnRef>
          <a:fillRef idx="3">
            <a:schemeClr val="accent1"/>
          </a:fillRef>
          <a:effectRef idx="3">
            <a:schemeClr val="accent1"/>
          </a:effectRef>
          <a:fontRef idx="minor">
            <a:schemeClr val="lt1"/>
          </a:fontRef>
        </p:style>
        <p:txBody>
          <a:bodyPr spcFirstLastPara="0" vert="horz" wrap="square" lIns="545905" tIns="361521" rIns="545905" bIns="361521" numCol="1" spcCol="1270" anchor="ctr" anchorCtr="0">
            <a:noAutofit/>
          </a:bodyPr>
          <a:lstStyle/>
          <a:p>
            <a:pPr marL="0" marR="0" lvl="0" indent="0" algn="ctr" defTabSz="1200150" rtl="0" eaLnBrk="1" fontAlgn="auto" latinLnBrk="0" hangingPunct="1">
              <a:lnSpc>
                <a:spcPct val="90000"/>
              </a:lnSpc>
              <a:spcBef>
                <a:spcPct val="0"/>
              </a:spcBef>
              <a:spcAft>
                <a:spcPct val="3500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Arial"/>
                <a:ea typeface="+mn-ea"/>
                <a:cs typeface="+mn-cs"/>
                <a:sym typeface="Arial"/>
              </a:rPr>
              <a:t>Electricity Access</a:t>
            </a:r>
          </a:p>
        </p:txBody>
      </p:sp>
      <p:grpSp>
        <p:nvGrpSpPr>
          <p:cNvPr id="10" name="Group 28">
            <a:extLst>
              <a:ext uri="{FF2B5EF4-FFF2-40B4-BE49-F238E27FC236}">
                <a16:creationId xmlns:a16="http://schemas.microsoft.com/office/drawing/2014/main" id="{68AF2BED-EE0E-D64D-822D-E89B6C74A82D}"/>
              </a:ext>
            </a:extLst>
          </p:cNvPr>
          <p:cNvGrpSpPr/>
          <p:nvPr/>
        </p:nvGrpSpPr>
        <p:grpSpPr>
          <a:xfrm>
            <a:off x="2690798" y="544520"/>
            <a:ext cx="1773607" cy="2117558"/>
            <a:chOff x="1358823" y="224928"/>
            <a:chExt cx="1773607" cy="2117558"/>
          </a:xfrm>
          <a:solidFill>
            <a:srgbClr val="FFC000"/>
          </a:solidFill>
        </p:grpSpPr>
        <p:sp>
          <p:nvSpPr>
            <p:cNvPr id="11" name="Bent Arrow 10">
              <a:extLst>
                <a:ext uri="{FF2B5EF4-FFF2-40B4-BE49-F238E27FC236}">
                  <a16:creationId xmlns:a16="http://schemas.microsoft.com/office/drawing/2014/main" id="{C2744F7C-8DD5-D744-A57D-47F93C4EBCB1}"/>
                </a:ext>
              </a:extLst>
            </p:cNvPr>
            <p:cNvSpPr/>
            <p:nvPr/>
          </p:nvSpPr>
          <p:spPr>
            <a:xfrm rot="5400000">
              <a:off x="1186848" y="396903"/>
              <a:ext cx="2117558" cy="1773607"/>
            </a:xfrm>
            <a:prstGeom prst="bentArrow">
              <a:avLst/>
            </a:prstGeom>
            <a:grp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62626"/>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B2685E93-1555-6E48-A358-53F90F2DA8ED}"/>
                </a:ext>
              </a:extLst>
            </p:cNvPr>
            <p:cNvSpPr txBox="1"/>
            <p:nvPr/>
          </p:nvSpPr>
          <p:spPr>
            <a:xfrm>
              <a:off x="1358823" y="261272"/>
              <a:ext cx="1274149"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Cost down</a:t>
              </a:r>
            </a:p>
          </p:txBody>
        </p:sp>
      </p:grpSp>
      <p:grpSp>
        <p:nvGrpSpPr>
          <p:cNvPr id="13" name="Group 29">
            <a:extLst>
              <a:ext uri="{FF2B5EF4-FFF2-40B4-BE49-F238E27FC236}">
                <a16:creationId xmlns:a16="http://schemas.microsoft.com/office/drawing/2014/main" id="{5DD875DE-4038-A840-B34C-27C8FB1D9598}"/>
              </a:ext>
            </a:extLst>
          </p:cNvPr>
          <p:cNvGrpSpPr/>
          <p:nvPr/>
        </p:nvGrpSpPr>
        <p:grpSpPr>
          <a:xfrm>
            <a:off x="7419860" y="335415"/>
            <a:ext cx="3047127" cy="2117558"/>
            <a:chOff x="5848407" y="261273"/>
            <a:chExt cx="2868596" cy="2117558"/>
          </a:xfrm>
          <a:solidFill>
            <a:srgbClr val="FFC000"/>
          </a:solidFill>
        </p:grpSpPr>
        <p:sp>
          <p:nvSpPr>
            <p:cNvPr id="14" name="Bent Arrow 13">
              <a:extLst>
                <a:ext uri="{FF2B5EF4-FFF2-40B4-BE49-F238E27FC236}">
                  <a16:creationId xmlns:a16="http://schemas.microsoft.com/office/drawing/2014/main" id="{AC3B061C-FE05-E94F-97EC-D7F927F37E02}"/>
                </a:ext>
              </a:extLst>
            </p:cNvPr>
            <p:cNvSpPr/>
            <p:nvPr/>
          </p:nvSpPr>
          <p:spPr>
            <a:xfrm rot="16200000">
              <a:off x="6223926" y="-114246"/>
              <a:ext cx="2117558" cy="2868596"/>
            </a:xfrm>
            <a:prstGeom prst="bentArrow">
              <a:avLst>
                <a:gd name="adj1" fmla="val 19545"/>
                <a:gd name="adj2" fmla="val 20682"/>
                <a:gd name="adj3" fmla="val 25000"/>
                <a:gd name="adj4" fmla="val 43750"/>
              </a:avLst>
            </a:prstGeom>
            <a:grp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62626"/>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BA39D973-ED9A-944D-9206-2F68AB07B931}"/>
                </a:ext>
              </a:extLst>
            </p:cNvPr>
            <p:cNvSpPr txBox="1"/>
            <p:nvPr/>
          </p:nvSpPr>
          <p:spPr>
            <a:xfrm>
              <a:off x="6556535" y="1980259"/>
              <a:ext cx="2160466"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Energy efficiency up     </a:t>
              </a:r>
            </a:p>
          </p:txBody>
        </p:sp>
      </p:grpSp>
      <p:grpSp>
        <p:nvGrpSpPr>
          <p:cNvPr id="16" name="Group 30">
            <a:extLst>
              <a:ext uri="{FF2B5EF4-FFF2-40B4-BE49-F238E27FC236}">
                <a16:creationId xmlns:a16="http://schemas.microsoft.com/office/drawing/2014/main" id="{0ACB990C-F0D3-B74B-B30B-CBA400398FD8}"/>
              </a:ext>
            </a:extLst>
          </p:cNvPr>
          <p:cNvGrpSpPr/>
          <p:nvPr/>
        </p:nvGrpSpPr>
        <p:grpSpPr>
          <a:xfrm>
            <a:off x="8732385" y="3773559"/>
            <a:ext cx="1773607" cy="2117557"/>
            <a:chOff x="7351840" y="3728526"/>
            <a:chExt cx="1773607" cy="2117557"/>
          </a:xfrm>
          <a:solidFill>
            <a:srgbClr val="FFC000"/>
          </a:solidFill>
        </p:grpSpPr>
        <p:sp>
          <p:nvSpPr>
            <p:cNvPr id="17" name="Bent Arrow 16">
              <a:extLst>
                <a:ext uri="{FF2B5EF4-FFF2-40B4-BE49-F238E27FC236}">
                  <a16:creationId xmlns:a16="http://schemas.microsoft.com/office/drawing/2014/main" id="{3428FDCA-B33D-A844-9EC9-7A6C606F2085}"/>
                </a:ext>
              </a:extLst>
            </p:cNvPr>
            <p:cNvSpPr/>
            <p:nvPr/>
          </p:nvSpPr>
          <p:spPr>
            <a:xfrm rot="5400000">
              <a:off x="7179865" y="3900501"/>
              <a:ext cx="2117557" cy="1773607"/>
            </a:xfrm>
            <a:prstGeom prst="bentArrow">
              <a:avLst/>
            </a:prstGeom>
            <a:grp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62626"/>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40D8491A-CD66-9D45-957B-8B7FADF0A8D0}"/>
                </a:ext>
              </a:extLst>
            </p:cNvPr>
            <p:cNvSpPr txBox="1"/>
            <p:nvPr/>
          </p:nvSpPr>
          <p:spPr>
            <a:xfrm>
              <a:off x="7358370" y="3773107"/>
              <a:ext cx="139814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Cost down</a:t>
              </a:r>
            </a:p>
          </p:txBody>
        </p:sp>
      </p:grpSp>
      <p:grpSp>
        <p:nvGrpSpPr>
          <p:cNvPr id="19" name="Group 31">
            <a:extLst>
              <a:ext uri="{FF2B5EF4-FFF2-40B4-BE49-F238E27FC236}">
                <a16:creationId xmlns:a16="http://schemas.microsoft.com/office/drawing/2014/main" id="{2F8F5CB6-DCA7-844E-82D1-4514CF88A847}"/>
              </a:ext>
            </a:extLst>
          </p:cNvPr>
          <p:cNvGrpSpPr/>
          <p:nvPr/>
        </p:nvGrpSpPr>
        <p:grpSpPr>
          <a:xfrm>
            <a:off x="1619833" y="2672961"/>
            <a:ext cx="2484980" cy="1656692"/>
            <a:chOff x="165758" y="2598821"/>
            <a:chExt cx="2484980" cy="1656692"/>
          </a:xfrm>
          <a:solidFill>
            <a:srgbClr val="FFC000"/>
          </a:solidFill>
        </p:grpSpPr>
        <p:sp>
          <p:nvSpPr>
            <p:cNvPr id="20" name="Down Arrow Callout 19">
              <a:extLst>
                <a:ext uri="{FF2B5EF4-FFF2-40B4-BE49-F238E27FC236}">
                  <a16:creationId xmlns:a16="http://schemas.microsoft.com/office/drawing/2014/main" id="{3BDCD1C7-028A-FB49-805A-80453FAC330D}"/>
                </a:ext>
              </a:extLst>
            </p:cNvPr>
            <p:cNvSpPr/>
            <p:nvPr/>
          </p:nvSpPr>
          <p:spPr>
            <a:xfrm>
              <a:off x="165758" y="2598821"/>
              <a:ext cx="2484980" cy="1656692"/>
            </a:xfrm>
            <a:prstGeom prst="downArrowCallout">
              <a:avLst/>
            </a:prstGeom>
            <a:grp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F9A42FEA-823F-1142-B858-06369EF801AD}"/>
                </a:ext>
              </a:extLst>
            </p:cNvPr>
            <p:cNvSpPr txBox="1"/>
            <p:nvPr/>
          </p:nvSpPr>
          <p:spPr>
            <a:xfrm>
              <a:off x="165758" y="2677313"/>
              <a:ext cx="2467213"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UN SDGs and regulations creating a market</a:t>
              </a:r>
            </a:p>
          </p:txBody>
        </p:sp>
      </p:grpSp>
      <p:grpSp>
        <p:nvGrpSpPr>
          <p:cNvPr id="22" name="Group 34">
            <a:extLst>
              <a:ext uri="{FF2B5EF4-FFF2-40B4-BE49-F238E27FC236}">
                <a16:creationId xmlns:a16="http://schemas.microsoft.com/office/drawing/2014/main" id="{3597874F-B301-3E42-BE4D-BE7AB12A4159}"/>
              </a:ext>
            </a:extLst>
          </p:cNvPr>
          <p:cNvGrpSpPr/>
          <p:nvPr/>
        </p:nvGrpSpPr>
        <p:grpSpPr>
          <a:xfrm>
            <a:off x="4583641" y="3154456"/>
            <a:ext cx="2715975" cy="2350394"/>
            <a:chOff x="3132430" y="3045585"/>
            <a:chExt cx="2715975" cy="2350394"/>
          </a:xfrm>
        </p:grpSpPr>
        <p:sp>
          <p:nvSpPr>
            <p:cNvPr id="23" name="Oval 22">
              <a:extLst>
                <a:ext uri="{FF2B5EF4-FFF2-40B4-BE49-F238E27FC236}">
                  <a16:creationId xmlns:a16="http://schemas.microsoft.com/office/drawing/2014/main" id="{40D35662-E050-6148-8110-51E9B5997147}"/>
                </a:ext>
              </a:extLst>
            </p:cNvPr>
            <p:cNvSpPr/>
            <p:nvPr/>
          </p:nvSpPr>
          <p:spPr>
            <a:xfrm>
              <a:off x="3132430" y="3059955"/>
              <a:ext cx="2715975" cy="233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 name="Picture 2">
              <a:extLst>
                <a:ext uri="{FF2B5EF4-FFF2-40B4-BE49-F238E27FC236}">
                  <a16:creationId xmlns:a16="http://schemas.microsoft.com/office/drawing/2014/main" id="{649F8B56-D9B5-0141-AC48-60FE0F3DF2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5829" y="3045585"/>
              <a:ext cx="2363452" cy="235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Freeform 24">
            <a:extLst>
              <a:ext uri="{FF2B5EF4-FFF2-40B4-BE49-F238E27FC236}">
                <a16:creationId xmlns:a16="http://schemas.microsoft.com/office/drawing/2014/main" id="{D661D2DC-DCAB-E541-BC47-F08CC8CCCA59}"/>
              </a:ext>
            </a:extLst>
          </p:cNvPr>
          <p:cNvSpPr/>
          <p:nvPr/>
        </p:nvSpPr>
        <p:spPr>
          <a:xfrm rot="12328180">
            <a:off x="7091457" y="4327777"/>
            <a:ext cx="701215" cy="759719"/>
          </a:xfrm>
          <a:custGeom>
            <a:avLst/>
            <a:gdLst>
              <a:gd name="connsiteX0" fmla="*/ 0 w 701215"/>
              <a:gd name="connsiteY0" fmla="*/ 151944 h 759719"/>
              <a:gd name="connsiteX1" fmla="*/ 350608 w 701215"/>
              <a:gd name="connsiteY1" fmla="*/ 151944 h 759719"/>
              <a:gd name="connsiteX2" fmla="*/ 350608 w 701215"/>
              <a:gd name="connsiteY2" fmla="*/ 0 h 759719"/>
              <a:gd name="connsiteX3" fmla="*/ 701215 w 701215"/>
              <a:gd name="connsiteY3" fmla="*/ 379860 h 759719"/>
              <a:gd name="connsiteX4" fmla="*/ 350608 w 701215"/>
              <a:gd name="connsiteY4" fmla="*/ 759719 h 759719"/>
              <a:gd name="connsiteX5" fmla="*/ 350608 w 701215"/>
              <a:gd name="connsiteY5" fmla="*/ 607775 h 759719"/>
              <a:gd name="connsiteX6" fmla="*/ 0 w 701215"/>
              <a:gd name="connsiteY6" fmla="*/ 607775 h 759719"/>
              <a:gd name="connsiteX7" fmla="*/ 0 w 701215"/>
              <a:gd name="connsiteY7" fmla="*/ 151944 h 75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15" h="759719">
                <a:moveTo>
                  <a:pt x="0" y="151944"/>
                </a:moveTo>
                <a:lnTo>
                  <a:pt x="350608" y="151944"/>
                </a:lnTo>
                <a:lnTo>
                  <a:pt x="350608" y="0"/>
                </a:lnTo>
                <a:lnTo>
                  <a:pt x="701215" y="379860"/>
                </a:lnTo>
                <a:lnTo>
                  <a:pt x="350608" y="759719"/>
                </a:lnTo>
                <a:lnTo>
                  <a:pt x="350608" y="607775"/>
                </a:lnTo>
                <a:lnTo>
                  <a:pt x="0" y="607775"/>
                </a:lnTo>
                <a:lnTo>
                  <a:pt x="0" y="151944"/>
                </a:lnTo>
                <a:close/>
              </a:path>
            </a:pathLst>
          </a:custGeom>
          <a:gradFill flip="none" rotWithShape="1">
            <a:gsLst>
              <a:gs pos="0">
                <a:srgbClr val="0058A2"/>
              </a:gs>
              <a:gs pos="39000">
                <a:srgbClr val="0087E6"/>
              </a:gs>
              <a:gs pos="100000">
                <a:srgbClr val="005CBF"/>
              </a:gs>
            </a:gsLst>
            <a:lin ang="16200000" scaled="0"/>
            <a:tileRect/>
          </a:gradFill>
          <a:ln/>
          <a:scene3d>
            <a:camera prst="orthographicFront"/>
            <a:lightRig rig="contrasting" dir="t"/>
          </a:scene3d>
          <a:sp3d/>
        </p:spPr>
        <p:style>
          <a:lnRef idx="0">
            <a:schemeClr val="accent1"/>
          </a:lnRef>
          <a:fillRef idx="3">
            <a:schemeClr val="accent1"/>
          </a:fillRef>
          <a:effectRef idx="3">
            <a:schemeClr val="accent1"/>
          </a:effectRef>
          <a:fontRef idx="minor">
            <a:schemeClr val="lt1"/>
          </a:fontRef>
        </p:style>
        <p:txBody>
          <a:bodyPr spcFirstLastPara="0" vert="horz" wrap="square" lIns="545905" tIns="361521" rIns="545905" bIns="361521" numCol="1" spcCol="1270" anchor="ctr" anchorCtr="0">
            <a:noAutofit/>
          </a:bodyPr>
          <a:lstStyle/>
          <a:p>
            <a:pPr marL="0" marR="0" lvl="0" indent="0" algn="ctr" defTabSz="1200150" rtl="0" eaLnBrk="1" fontAlgn="auto" latinLnBrk="0" hangingPunct="1">
              <a:lnSpc>
                <a:spcPct val="90000"/>
              </a:lnSpc>
              <a:spcBef>
                <a:spcPct val="0"/>
              </a:spcBef>
              <a:spcAft>
                <a:spcPct val="35000"/>
              </a:spcAft>
              <a:buClr>
                <a:srgbClr val="000000"/>
              </a:buClr>
              <a:buSzTx/>
              <a:buFont typeface="Arial"/>
              <a:buNone/>
              <a:tabLst/>
              <a:defRPr/>
            </a:pPr>
            <a:endParaRPr kumimoji="0" lang="en-GB" sz="2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Freeform 25">
            <a:extLst>
              <a:ext uri="{FF2B5EF4-FFF2-40B4-BE49-F238E27FC236}">
                <a16:creationId xmlns:a16="http://schemas.microsoft.com/office/drawing/2014/main" id="{6337FDE4-F9CC-EC44-A315-80FB352FDAC2}"/>
              </a:ext>
            </a:extLst>
          </p:cNvPr>
          <p:cNvSpPr/>
          <p:nvPr/>
        </p:nvSpPr>
        <p:spPr>
          <a:xfrm rot="9271820" flipH="1">
            <a:off x="4036779" y="4443509"/>
            <a:ext cx="701215" cy="759719"/>
          </a:xfrm>
          <a:custGeom>
            <a:avLst/>
            <a:gdLst>
              <a:gd name="connsiteX0" fmla="*/ 0 w 701215"/>
              <a:gd name="connsiteY0" fmla="*/ 151944 h 759719"/>
              <a:gd name="connsiteX1" fmla="*/ 350608 w 701215"/>
              <a:gd name="connsiteY1" fmla="*/ 151944 h 759719"/>
              <a:gd name="connsiteX2" fmla="*/ 350608 w 701215"/>
              <a:gd name="connsiteY2" fmla="*/ 0 h 759719"/>
              <a:gd name="connsiteX3" fmla="*/ 701215 w 701215"/>
              <a:gd name="connsiteY3" fmla="*/ 379860 h 759719"/>
              <a:gd name="connsiteX4" fmla="*/ 350608 w 701215"/>
              <a:gd name="connsiteY4" fmla="*/ 759719 h 759719"/>
              <a:gd name="connsiteX5" fmla="*/ 350608 w 701215"/>
              <a:gd name="connsiteY5" fmla="*/ 607775 h 759719"/>
              <a:gd name="connsiteX6" fmla="*/ 0 w 701215"/>
              <a:gd name="connsiteY6" fmla="*/ 607775 h 759719"/>
              <a:gd name="connsiteX7" fmla="*/ 0 w 701215"/>
              <a:gd name="connsiteY7" fmla="*/ 151944 h 75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15" h="759719">
                <a:moveTo>
                  <a:pt x="0" y="151944"/>
                </a:moveTo>
                <a:lnTo>
                  <a:pt x="350608" y="151944"/>
                </a:lnTo>
                <a:lnTo>
                  <a:pt x="350608" y="0"/>
                </a:lnTo>
                <a:lnTo>
                  <a:pt x="701215" y="379860"/>
                </a:lnTo>
                <a:lnTo>
                  <a:pt x="350608" y="759719"/>
                </a:lnTo>
                <a:lnTo>
                  <a:pt x="350608" y="607775"/>
                </a:lnTo>
                <a:lnTo>
                  <a:pt x="0" y="607775"/>
                </a:lnTo>
                <a:lnTo>
                  <a:pt x="0" y="151944"/>
                </a:lnTo>
                <a:close/>
              </a:path>
            </a:pathLst>
          </a:custGeom>
          <a:gradFill flip="none" rotWithShape="1">
            <a:gsLst>
              <a:gs pos="0">
                <a:srgbClr val="0058A2"/>
              </a:gs>
              <a:gs pos="39000">
                <a:srgbClr val="0087E6"/>
              </a:gs>
              <a:gs pos="100000">
                <a:srgbClr val="005CBF"/>
              </a:gs>
            </a:gsLst>
            <a:lin ang="16200000" scaled="0"/>
            <a:tileRect/>
          </a:gradFill>
          <a:ln/>
          <a:scene3d>
            <a:camera prst="orthographicFront"/>
            <a:lightRig rig="contrasting" dir="t"/>
          </a:scene3d>
          <a:sp3d/>
        </p:spPr>
        <p:style>
          <a:lnRef idx="0">
            <a:schemeClr val="accent1"/>
          </a:lnRef>
          <a:fillRef idx="3">
            <a:schemeClr val="accent1"/>
          </a:fillRef>
          <a:effectRef idx="3">
            <a:schemeClr val="accent1"/>
          </a:effectRef>
          <a:fontRef idx="minor">
            <a:schemeClr val="lt1"/>
          </a:fontRef>
        </p:style>
        <p:txBody>
          <a:bodyPr spcFirstLastPara="0" vert="horz" wrap="square" lIns="545905" tIns="361521" rIns="545905" bIns="361521" numCol="1" spcCol="1270" anchor="ctr" anchorCtr="0">
            <a:noAutofit/>
          </a:bodyPr>
          <a:lstStyle/>
          <a:p>
            <a:pPr marL="0" marR="0" lvl="0" indent="0" algn="ctr" defTabSz="1200150" rtl="0" eaLnBrk="1" fontAlgn="auto" latinLnBrk="0" hangingPunct="1">
              <a:lnSpc>
                <a:spcPct val="90000"/>
              </a:lnSpc>
              <a:spcBef>
                <a:spcPct val="0"/>
              </a:spcBef>
              <a:spcAft>
                <a:spcPct val="35000"/>
              </a:spcAft>
              <a:buClr>
                <a:srgbClr val="000000"/>
              </a:buClr>
              <a:buSzTx/>
              <a:buFont typeface="Arial"/>
              <a:buNone/>
              <a:tabLst/>
              <a:defRPr/>
            </a:pPr>
            <a:endParaRPr kumimoji="0" lang="en-GB" sz="2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Freeform 26">
            <a:extLst>
              <a:ext uri="{FF2B5EF4-FFF2-40B4-BE49-F238E27FC236}">
                <a16:creationId xmlns:a16="http://schemas.microsoft.com/office/drawing/2014/main" id="{CFF9ECEE-0512-AC4F-829B-4538C256B398}"/>
              </a:ext>
            </a:extLst>
          </p:cNvPr>
          <p:cNvSpPr/>
          <p:nvPr/>
        </p:nvSpPr>
        <p:spPr>
          <a:xfrm rot="16199572">
            <a:off x="5664228" y="2443646"/>
            <a:ext cx="554803" cy="759720"/>
          </a:xfrm>
          <a:custGeom>
            <a:avLst/>
            <a:gdLst>
              <a:gd name="connsiteX0" fmla="*/ 0 w 554803"/>
              <a:gd name="connsiteY0" fmla="*/ 151944 h 759719"/>
              <a:gd name="connsiteX1" fmla="*/ 277402 w 554803"/>
              <a:gd name="connsiteY1" fmla="*/ 151944 h 759719"/>
              <a:gd name="connsiteX2" fmla="*/ 277402 w 554803"/>
              <a:gd name="connsiteY2" fmla="*/ 0 h 759719"/>
              <a:gd name="connsiteX3" fmla="*/ 554803 w 554803"/>
              <a:gd name="connsiteY3" fmla="*/ 379860 h 759719"/>
              <a:gd name="connsiteX4" fmla="*/ 277402 w 554803"/>
              <a:gd name="connsiteY4" fmla="*/ 759719 h 759719"/>
              <a:gd name="connsiteX5" fmla="*/ 277402 w 554803"/>
              <a:gd name="connsiteY5" fmla="*/ 607775 h 759719"/>
              <a:gd name="connsiteX6" fmla="*/ 0 w 554803"/>
              <a:gd name="connsiteY6" fmla="*/ 607775 h 759719"/>
              <a:gd name="connsiteX7" fmla="*/ 0 w 554803"/>
              <a:gd name="connsiteY7" fmla="*/ 151944 h 75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803" h="759719">
                <a:moveTo>
                  <a:pt x="554803" y="151944"/>
                </a:moveTo>
                <a:lnTo>
                  <a:pt x="277401" y="151944"/>
                </a:lnTo>
                <a:lnTo>
                  <a:pt x="277401" y="0"/>
                </a:lnTo>
                <a:lnTo>
                  <a:pt x="0" y="379860"/>
                </a:lnTo>
                <a:lnTo>
                  <a:pt x="277401" y="759719"/>
                </a:lnTo>
                <a:lnTo>
                  <a:pt x="277401" y="607775"/>
                </a:lnTo>
                <a:lnTo>
                  <a:pt x="554803" y="607775"/>
                </a:lnTo>
                <a:lnTo>
                  <a:pt x="554803" y="151944"/>
                </a:lnTo>
                <a:close/>
              </a:path>
            </a:pathLst>
          </a:custGeom>
          <a:gradFill flip="none" rotWithShape="1">
            <a:gsLst>
              <a:gs pos="0">
                <a:srgbClr val="0058A2"/>
              </a:gs>
              <a:gs pos="39000">
                <a:srgbClr val="0087E6"/>
              </a:gs>
              <a:gs pos="100000">
                <a:srgbClr val="005CBF"/>
              </a:gs>
            </a:gsLst>
            <a:lin ang="16200000" scaled="0"/>
            <a:tileRect/>
          </a:gradFill>
          <a:ln/>
          <a:scene3d>
            <a:camera prst="orthographicFront"/>
            <a:lightRig rig="contrasting" dir="t"/>
          </a:scene3d>
          <a:sp3d/>
        </p:spPr>
        <p:style>
          <a:lnRef idx="0">
            <a:schemeClr val="accent1"/>
          </a:lnRef>
          <a:fillRef idx="3">
            <a:schemeClr val="accent1"/>
          </a:fillRef>
          <a:effectRef idx="3">
            <a:schemeClr val="accent1"/>
          </a:effectRef>
          <a:fontRef idx="minor">
            <a:schemeClr val="lt1"/>
          </a:fontRef>
        </p:style>
        <p:txBody>
          <a:bodyPr spcFirstLastPara="0" vert="horz" wrap="square" lIns="545905" tIns="361521" rIns="545905" bIns="361521" numCol="1" spcCol="1270" anchor="ctr" anchorCtr="0">
            <a:noAutofit/>
          </a:bodyPr>
          <a:lstStyle/>
          <a:p>
            <a:pPr marL="0" marR="0" lvl="0" indent="0" algn="ctr" defTabSz="1200150" rtl="0" eaLnBrk="1" fontAlgn="auto" latinLnBrk="0" hangingPunct="1">
              <a:lnSpc>
                <a:spcPct val="90000"/>
              </a:lnSpc>
              <a:spcBef>
                <a:spcPct val="0"/>
              </a:spcBef>
              <a:spcAft>
                <a:spcPct val="35000"/>
              </a:spcAft>
              <a:buClr>
                <a:srgbClr val="000000"/>
              </a:buClr>
              <a:buSzTx/>
              <a:buFont typeface="Arial"/>
              <a:buNone/>
              <a:tabLst/>
              <a:defRPr/>
            </a:pPr>
            <a:endParaRPr kumimoji="0" lang="en-GB" sz="27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14258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1+#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0-#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25" grpId="0" animBg="1"/>
      <p:bldP spid="26" grpId="0" animBg="1"/>
      <p:bldP spid="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Title 4">
            <a:extLst>
              <a:ext uri="{FF2B5EF4-FFF2-40B4-BE49-F238E27FC236}">
                <a16:creationId xmlns:a16="http://schemas.microsoft.com/office/drawing/2014/main" id="{0D70BB4C-3D93-7947-868A-5D03822716C4}"/>
              </a:ext>
            </a:extLst>
          </p:cNvPr>
          <p:cNvSpPr>
            <a:spLocks noGrp="1"/>
          </p:cNvSpPr>
          <p:nvPr>
            <p:ph type="title"/>
          </p:nvPr>
        </p:nvSpPr>
        <p:spPr>
          <a:xfrm>
            <a:off x="1288222" y="-118618"/>
            <a:ext cx="8858250" cy="1325563"/>
          </a:xfrm>
        </p:spPr>
        <p:txBody>
          <a:bodyPr>
            <a:normAutofit/>
          </a:bodyPr>
          <a:lstStyle/>
          <a:p>
            <a:r>
              <a:rPr lang="en-US" sz="3200" b="1" dirty="0">
                <a:ln w="11430"/>
                <a:solidFill>
                  <a:schemeClr val="tx1">
                    <a:lumMod val="65000"/>
                    <a:lumOff val="35000"/>
                  </a:schemeClr>
                </a:solidFill>
                <a:latin typeface="Arial" pitchFamily="34" charset="0"/>
                <a:ea typeface="+mn-ea"/>
                <a:cs typeface="Arial" pitchFamily="34" charset="0"/>
              </a:rPr>
              <a:t>All the things we        and          run on LVDC </a:t>
            </a:r>
          </a:p>
        </p:txBody>
      </p:sp>
      <p:pic>
        <p:nvPicPr>
          <p:cNvPr id="6" name="Picture 5">
            <a:extLst>
              <a:ext uri="{FF2B5EF4-FFF2-40B4-BE49-F238E27FC236}">
                <a16:creationId xmlns:a16="http://schemas.microsoft.com/office/drawing/2014/main" id="{366A50FF-52B3-A243-9914-73749CD61E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37968" y="1022619"/>
            <a:ext cx="3147485" cy="356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A18BC9D-12B8-7D4A-86D9-D35AFE9DE3C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7968" y="5017661"/>
            <a:ext cx="3894138" cy="181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a:extLst>
              <a:ext uri="{FF2B5EF4-FFF2-40B4-BE49-F238E27FC236}">
                <a16:creationId xmlns:a16="http://schemas.microsoft.com/office/drawing/2014/main" id="{F7474CE6-18FE-2248-BD50-A3E7DDB5E3E9}"/>
              </a:ext>
            </a:extLst>
          </p:cNvPr>
          <p:cNvSpPr txBox="1">
            <a:spLocks/>
          </p:cNvSpPr>
          <p:nvPr/>
        </p:nvSpPr>
        <p:spPr>
          <a:xfrm>
            <a:off x="3390643" y="2219199"/>
            <a:ext cx="4438650" cy="2692400"/>
          </a:xfrm>
          <a:prstGeom prst="rect">
            <a:avLst/>
          </a:prstGeom>
        </p:spPr>
        <p:txBody>
          <a:bodyPr>
            <a:normAutofit/>
          </a:bodyPr>
          <a:lstStyle>
            <a:lvl1pPr marL="342900" indent="-342900" algn="l" rtl="0" eaLnBrk="1" fontAlgn="base" hangingPunct="1">
              <a:spcBef>
                <a:spcPct val="20000"/>
              </a:spcBef>
              <a:spcAft>
                <a:spcPct val="0"/>
              </a:spcAft>
              <a:buClr>
                <a:srgbClr val="FBB157"/>
              </a:buClr>
              <a:buFont typeface="Wingdings 2" pitchFamily="18" charset="2"/>
              <a:buChar char="¢"/>
              <a:defRPr sz="2400">
                <a:solidFill>
                  <a:srgbClr val="68739A"/>
                </a:solidFill>
                <a:latin typeface="+mn-lt"/>
                <a:ea typeface="+mn-ea"/>
                <a:cs typeface="+mn-cs"/>
              </a:defRPr>
            </a:lvl1pPr>
            <a:lvl2pPr marL="742950" indent="-285750" algn="l" rtl="0" eaLnBrk="1" fontAlgn="base" hangingPunct="1">
              <a:spcBef>
                <a:spcPct val="20000"/>
              </a:spcBef>
              <a:spcAft>
                <a:spcPct val="0"/>
              </a:spcAft>
              <a:buClr>
                <a:srgbClr val="FBB157"/>
              </a:buClr>
              <a:buFont typeface="Wingdings 3" pitchFamily="18" charset="2"/>
              <a:buChar char="Ú"/>
              <a:defRPr sz="2200">
                <a:solidFill>
                  <a:schemeClr val="tx1"/>
                </a:solidFill>
                <a:latin typeface="+mn-lt"/>
              </a:defRPr>
            </a:lvl2pPr>
            <a:lvl3pPr marL="1143000" indent="-228600" algn="l" rtl="0" eaLnBrk="1" fontAlgn="base" hangingPunct="1">
              <a:spcBef>
                <a:spcPct val="20000"/>
              </a:spcBef>
              <a:spcAft>
                <a:spcPct val="0"/>
              </a:spcAft>
              <a:buClr>
                <a:srgbClr val="FF9900"/>
              </a:buClr>
              <a:buFont typeface="Wingdings" pitchFamily="2" charset="2"/>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257237" marR="0" lvl="1" indent="0" algn="l" defTabSz="914400" rtl="0" eaLnBrk="1" fontAlgn="base" latinLnBrk="0" hangingPunct="1">
              <a:lnSpc>
                <a:spcPct val="100000"/>
              </a:lnSpc>
              <a:spcBef>
                <a:spcPct val="20000"/>
              </a:spcBef>
              <a:spcAft>
                <a:spcPct val="0"/>
              </a:spcAft>
              <a:buClr>
                <a:srgbClr val="FBB157"/>
              </a:buClr>
              <a:buSzTx/>
              <a:buFont typeface="Wingdings 3" pitchFamily="18" charset="2"/>
              <a:buNone/>
              <a:tabLst/>
              <a:defRPr/>
            </a:pPr>
            <a:endParaRPr kumimoji="0" lang="en-US" sz="1239"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base" latinLnBrk="0" hangingPunct="1">
              <a:lnSpc>
                <a:spcPct val="100000"/>
              </a:lnSpc>
              <a:spcBef>
                <a:spcPct val="20000"/>
              </a:spcBef>
              <a:spcAft>
                <a:spcPct val="0"/>
              </a:spcAft>
              <a:buClr>
                <a:srgbClr val="FBB157"/>
              </a:buClr>
              <a:buSzTx/>
              <a:buFont typeface="Wingdings 2" pitchFamily="18" charset="2"/>
              <a:buNone/>
              <a:tabLst/>
              <a:defRPr/>
            </a:pPr>
            <a:endParaRPr kumimoji="0" lang="en-US" sz="3376" b="0" i="0" u="none" strike="noStrike" kern="0" cap="none" spc="0" normalizeH="0" baseline="0" noProof="0" dirty="0">
              <a:ln>
                <a:noFill/>
              </a:ln>
              <a:solidFill>
                <a:srgbClr val="68739A"/>
              </a:solidFill>
              <a:effectLst/>
              <a:uLnTx/>
              <a:uFillTx/>
              <a:latin typeface="Arial"/>
              <a:ea typeface="+mn-ea"/>
              <a:cs typeface="+mn-cs"/>
              <a:sym typeface="Arial"/>
            </a:endParaRPr>
          </a:p>
        </p:txBody>
      </p:sp>
      <p:pic>
        <p:nvPicPr>
          <p:cNvPr id="9" name="Picture 7" descr="http://www.emg-meerakker.nl/files/led-philips.jpg">
            <a:extLst>
              <a:ext uri="{FF2B5EF4-FFF2-40B4-BE49-F238E27FC236}">
                <a16:creationId xmlns:a16="http://schemas.microsoft.com/office/drawing/2014/main" id="{258E44E7-3535-554F-86E9-944291D7EA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49252" y="2529104"/>
            <a:ext cx="2916755" cy="157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www.romania-insider.com/wp-content/uploads/2011/04/renault-electric-car.jpg">
            <a:extLst>
              <a:ext uri="{FF2B5EF4-FFF2-40B4-BE49-F238E27FC236}">
                <a16:creationId xmlns:a16="http://schemas.microsoft.com/office/drawing/2014/main" id="{369C6FCC-7974-3142-B846-678A9FB85D28}"/>
              </a:ext>
            </a:extLst>
          </p:cNvPr>
          <p:cNvPicPr>
            <a:picLocks noChangeAspect="1" noChangeArrowheads="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737020" y="866265"/>
            <a:ext cx="4093129" cy="258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http://findicons.com/files/icons/441/happy_valentines_day/128/heart.png">
            <a:extLst>
              <a:ext uri="{FF2B5EF4-FFF2-40B4-BE49-F238E27FC236}">
                <a16:creationId xmlns:a16="http://schemas.microsoft.com/office/drawing/2014/main" id="{4AAFF60D-4F59-864F-99A5-570D35D82AA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57243" y="320390"/>
            <a:ext cx="587132" cy="58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loud Callout 11">
            <a:extLst>
              <a:ext uri="{FF2B5EF4-FFF2-40B4-BE49-F238E27FC236}">
                <a16:creationId xmlns:a16="http://schemas.microsoft.com/office/drawing/2014/main" id="{DECBF43C-D12E-1642-BE17-0B1F19C3D5EC}"/>
              </a:ext>
            </a:extLst>
          </p:cNvPr>
          <p:cNvSpPr/>
          <p:nvPr/>
        </p:nvSpPr>
        <p:spPr>
          <a:xfrm>
            <a:off x="7461207" y="866265"/>
            <a:ext cx="2720761" cy="2036478"/>
          </a:xfrm>
          <a:prstGeom prst="cloudCallout">
            <a:avLst>
              <a:gd name="adj1" fmla="val -17389"/>
              <a:gd name="adj2" fmla="val 38105"/>
            </a:avLst>
          </a:prstGeom>
          <a:solidFill>
            <a:srgbClr val="0058A2">
              <a:alpha val="24000"/>
            </a:srgbClr>
          </a:solidFill>
          <a:ln>
            <a:solidFill>
              <a:srgbClr val="0058A2">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62626">
                    <a:lumMod val="65000"/>
                    <a:lumOff val="35000"/>
                  </a:srgbClr>
                </a:solidFill>
                <a:effectLst/>
                <a:uLnTx/>
                <a:uFillTx/>
                <a:latin typeface="Arial"/>
                <a:ea typeface="+mn-ea"/>
                <a:cs typeface="+mn-cs"/>
                <a:sym typeface="Arial"/>
              </a:rPr>
              <a:t>We already live in a DC World!</a:t>
            </a:r>
            <a:endParaRPr kumimoji="0" lang="en-IN" sz="2000" b="0" i="0" u="none" strike="noStrike" kern="0" cap="none" spc="0" normalizeH="0" baseline="0" noProof="0" dirty="0">
              <a:ln>
                <a:noFill/>
              </a:ln>
              <a:solidFill>
                <a:srgbClr val="262626">
                  <a:lumMod val="65000"/>
                  <a:lumOff val="35000"/>
                </a:srgbClr>
              </a:solidFill>
              <a:effectLst/>
              <a:uLnTx/>
              <a:uFillTx/>
              <a:latin typeface="Arial"/>
              <a:ea typeface="+mn-ea"/>
              <a:cs typeface="+mn-cs"/>
              <a:sym typeface="Arial"/>
            </a:endParaRPr>
          </a:p>
        </p:txBody>
      </p:sp>
      <p:pic>
        <p:nvPicPr>
          <p:cNvPr id="13" name="Picture 2" descr="http://upload.wikimedia.org/wikipedia/commons/4/49/Dell_Inspiron_One_23_Touch_AIO_Desktop_PC.png">
            <a:extLst>
              <a:ext uri="{FF2B5EF4-FFF2-40B4-BE49-F238E27FC236}">
                <a16:creationId xmlns:a16="http://schemas.microsoft.com/office/drawing/2014/main" id="{808EC77A-A56B-DC4C-8317-BA869000846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45764" y="3083481"/>
            <a:ext cx="2661061" cy="199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cdn-www.airliners.net/aviation-photos/photos/5/5/6/2222655.jpg">
            <a:extLst>
              <a:ext uri="{FF2B5EF4-FFF2-40B4-BE49-F238E27FC236}">
                <a16:creationId xmlns:a16="http://schemas.microsoft.com/office/drawing/2014/main" id="{2A8CC363-B79C-1B4F-821B-7D99CB1FFD4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889888" y="5017661"/>
            <a:ext cx="27686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upload.wikimedia.org/wikipedia/commons/thumb/1/13/Facebook_like_thumb.png/897px-Facebook_like_thumb.png">
            <a:extLst>
              <a:ext uri="{FF2B5EF4-FFF2-40B4-BE49-F238E27FC236}">
                <a16:creationId xmlns:a16="http://schemas.microsoft.com/office/drawing/2014/main" id="{253603AB-916B-DD4F-AA37-9C495822B9A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25459" y="178623"/>
            <a:ext cx="794133" cy="67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ipad2vodafone.nl/wp-content/gallery/ipad/ipad2.jpg">
            <a:extLst>
              <a:ext uri="{FF2B5EF4-FFF2-40B4-BE49-F238E27FC236}">
                <a16:creationId xmlns:a16="http://schemas.microsoft.com/office/drawing/2014/main" id="{5E93A14B-D883-E143-B4C5-8CEB2C56D6F6}"/>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49287" y="3644594"/>
            <a:ext cx="2917181" cy="14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graphics8.nytimes.com/images/2013/09/11/opinion/11fixes-img/11fixes-img-blog427.jpg">
            <a:extLst>
              <a:ext uri="{FF2B5EF4-FFF2-40B4-BE49-F238E27FC236}">
                <a16:creationId xmlns:a16="http://schemas.microsoft.com/office/drawing/2014/main" id="{C9FE51B5-0F65-5445-BAAF-AFB3C4C49AD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618300" y="5017660"/>
            <a:ext cx="2600180" cy="181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http://www.edwardtagoe.com/blog/wp-content/uploads/2014/11/Nokia-Smartphone.jpg">
            <a:extLst>
              <a:ext uri="{FF2B5EF4-FFF2-40B4-BE49-F238E27FC236}">
                <a16:creationId xmlns:a16="http://schemas.microsoft.com/office/drawing/2014/main" id="{18EF2E7C-CE65-7C46-BCD1-6B854858105E}"/>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75407" y="3177912"/>
            <a:ext cx="2527122" cy="202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https://www.millerfallprotection.com/images/stories/market-applications/wind-energy/large/Wind-Energy-Turbine.jpg">
            <a:extLst>
              <a:ext uri="{FF2B5EF4-FFF2-40B4-BE49-F238E27FC236}">
                <a16:creationId xmlns:a16="http://schemas.microsoft.com/office/drawing/2014/main" id="{53395A9A-C98C-6C45-882D-98CBA40C7E67}"/>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9589" y="2975060"/>
            <a:ext cx="1448567" cy="231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2E4C218-B00B-D948-BF73-F9C3DA30CBA4}"/>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7673" y="796662"/>
            <a:ext cx="1914525" cy="2381250"/>
          </a:xfrm>
          <a:prstGeom prst="rect">
            <a:avLst/>
          </a:prstGeom>
        </p:spPr>
      </p:pic>
      <p:pic>
        <p:nvPicPr>
          <p:cNvPr id="21" name="Picture 20">
            <a:extLst>
              <a:ext uri="{FF2B5EF4-FFF2-40B4-BE49-F238E27FC236}">
                <a16:creationId xmlns:a16="http://schemas.microsoft.com/office/drawing/2014/main" id="{45D081FC-2536-AD4C-AEB8-6B210BC0152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404812" y="6030296"/>
            <a:ext cx="741660" cy="647446"/>
          </a:xfrm>
          <a:prstGeom prst="rect">
            <a:avLst/>
          </a:prstGeom>
        </p:spPr>
      </p:pic>
    </p:spTree>
    <p:extLst>
      <p:ext uri="{BB962C8B-B14F-4D97-AF65-F5344CB8AC3E}">
        <p14:creationId xmlns:p14="http://schemas.microsoft.com/office/powerpoint/2010/main" val="1978837538"/>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Right Arrow 4">
            <a:extLst>
              <a:ext uri="{FF2B5EF4-FFF2-40B4-BE49-F238E27FC236}">
                <a16:creationId xmlns:a16="http://schemas.microsoft.com/office/drawing/2014/main" id="{CC698073-888A-D542-ABBE-8E138D746BD2}"/>
              </a:ext>
            </a:extLst>
          </p:cNvPr>
          <p:cNvSpPr/>
          <p:nvPr/>
        </p:nvSpPr>
        <p:spPr>
          <a:xfrm flipH="1">
            <a:off x="3661719" y="2201577"/>
            <a:ext cx="2665854" cy="136214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ysClr val="windowText" lastClr="000000"/>
                </a:solidFill>
                <a:effectLst/>
                <a:uLnTx/>
                <a:uFillTx/>
                <a:latin typeface="Arial"/>
                <a:ea typeface="+mn-ea"/>
                <a:cs typeface="+mn-cs"/>
                <a:sym typeface="Arial"/>
              </a:rPr>
              <a:t>Energy Efficiency </a:t>
            </a:r>
            <a:r>
              <a:rPr kumimoji="0" lang="en-GB" sz="1400" b="0" i="0" u="none" strike="noStrike" kern="0" cap="none" spc="0" normalizeH="0" baseline="0" noProof="0" dirty="0">
                <a:ln>
                  <a:noFill/>
                </a:ln>
                <a:solidFill>
                  <a:sysClr val="windowText" lastClr="000000"/>
                </a:solidFill>
                <a:effectLst/>
                <a:uLnTx/>
                <a:uFillTx/>
                <a:latin typeface="Arial"/>
                <a:ea typeface="+mn-ea"/>
                <a:cs typeface="+mn-cs"/>
                <a:sym typeface="Arial"/>
              </a:rPr>
              <a:t>in Developed Economies</a:t>
            </a:r>
          </a:p>
        </p:txBody>
      </p:sp>
      <p:pic>
        <p:nvPicPr>
          <p:cNvPr id="6" name="Picture 5">
            <a:extLst>
              <a:ext uri="{FF2B5EF4-FFF2-40B4-BE49-F238E27FC236}">
                <a16:creationId xmlns:a16="http://schemas.microsoft.com/office/drawing/2014/main" id="{0D033587-D376-7447-8D40-51B89E6677F4}"/>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1680519" y="2582577"/>
            <a:ext cx="3048555" cy="2538614"/>
          </a:xfrm>
          <a:prstGeom prst="rect">
            <a:avLst/>
          </a:prstGeom>
        </p:spPr>
      </p:pic>
      <p:pic>
        <p:nvPicPr>
          <p:cNvPr id="7" name="Picture 6">
            <a:extLst>
              <a:ext uri="{FF2B5EF4-FFF2-40B4-BE49-F238E27FC236}">
                <a16:creationId xmlns:a16="http://schemas.microsoft.com/office/drawing/2014/main" id="{BBA53246-CA4D-5149-AEB5-289F11ABBA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88" b="10537"/>
          <a:stretch/>
        </p:blipFill>
        <p:spPr>
          <a:xfrm>
            <a:off x="7243119" y="2506377"/>
            <a:ext cx="3399299" cy="2394408"/>
          </a:xfrm>
          <a:prstGeom prst="rect">
            <a:avLst/>
          </a:prstGeom>
        </p:spPr>
      </p:pic>
      <p:sp>
        <p:nvSpPr>
          <p:cNvPr id="8" name="Right Arrow 4">
            <a:extLst>
              <a:ext uri="{FF2B5EF4-FFF2-40B4-BE49-F238E27FC236}">
                <a16:creationId xmlns:a16="http://schemas.microsoft.com/office/drawing/2014/main" id="{6EDF54D8-0D60-0C4D-B7F4-D705645201A8}"/>
              </a:ext>
            </a:extLst>
          </p:cNvPr>
          <p:cNvSpPr/>
          <p:nvPr/>
        </p:nvSpPr>
        <p:spPr>
          <a:xfrm>
            <a:off x="4499919" y="3192177"/>
            <a:ext cx="2665854" cy="136214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ysClr val="windowText" lastClr="000000"/>
                </a:solidFill>
                <a:effectLst/>
                <a:uLnTx/>
                <a:uFillTx/>
                <a:latin typeface="Arial"/>
                <a:ea typeface="+mn-ea"/>
                <a:cs typeface="+mn-cs"/>
                <a:sym typeface="Arial"/>
              </a:rPr>
              <a:t>Electricity Access </a:t>
            </a:r>
            <a:r>
              <a:rPr kumimoji="0" lang="en-GB" sz="1400" b="0" i="0" u="none" strike="noStrike" kern="0" cap="none" spc="0" normalizeH="0" baseline="0" noProof="0" dirty="0">
                <a:ln>
                  <a:noFill/>
                </a:ln>
                <a:solidFill>
                  <a:sysClr val="windowText" lastClr="000000"/>
                </a:solidFill>
                <a:effectLst/>
                <a:uLnTx/>
                <a:uFillTx/>
                <a:latin typeface="Arial"/>
                <a:ea typeface="+mn-ea"/>
                <a:cs typeface="+mn-cs"/>
                <a:sym typeface="Arial"/>
              </a:rPr>
              <a:t>in Developing Economies</a:t>
            </a:r>
          </a:p>
        </p:txBody>
      </p:sp>
      <p:graphicFrame>
        <p:nvGraphicFramePr>
          <p:cNvPr id="2" name="Diagram 1">
            <a:extLst>
              <a:ext uri="{FF2B5EF4-FFF2-40B4-BE49-F238E27FC236}">
                <a16:creationId xmlns:a16="http://schemas.microsoft.com/office/drawing/2014/main" id="{6F527891-7562-444B-AC10-B6B95F4C4BA0}"/>
              </a:ext>
            </a:extLst>
          </p:cNvPr>
          <p:cNvGraphicFramePr/>
          <p:nvPr>
            <p:extLst>
              <p:ext uri="{D42A27DB-BD31-4B8C-83A1-F6EECF244321}">
                <p14:modId xmlns:p14="http://schemas.microsoft.com/office/powerpoint/2010/main" val="3250693508"/>
              </p:ext>
            </p:extLst>
          </p:nvPr>
        </p:nvGraphicFramePr>
        <p:xfrm>
          <a:off x="3023038" y="736781"/>
          <a:ext cx="6609070" cy="6463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96176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C60A-0734-3C4B-A5E1-AD1768E65694}"/>
              </a:ext>
            </a:extLst>
          </p:cNvPr>
          <p:cNvSpPr>
            <a:spLocks noGrp="1"/>
          </p:cNvSpPr>
          <p:nvPr>
            <p:ph type="title"/>
          </p:nvPr>
        </p:nvSpPr>
        <p:spPr>
          <a:xfrm>
            <a:off x="444843" y="210065"/>
            <a:ext cx="10972800" cy="763387"/>
          </a:xfrm>
        </p:spPr>
        <p:txBody>
          <a:bodyPr/>
          <a:lstStyle/>
          <a:p>
            <a:r>
              <a:rPr lang="en-US" dirty="0"/>
              <a:t>New Standard for LVDC</a:t>
            </a:r>
          </a:p>
        </p:txBody>
      </p:sp>
      <p:sp>
        <p:nvSpPr>
          <p:cNvPr id="3" name="Content Placeholder 2">
            <a:extLst>
              <a:ext uri="{FF2B5EF4-FFF2-40B4-BE49-F238E27FC236}">
                <a16:creationId xmlns:a16="http://schemas.microsoft.com/office/drawing/2014/main" id="{D2B2A4CA-56B4-C84F-AE21-FE012FB3A0F6}"/>
              </a:ext>
            </a:extLst>
          </p:cNvPr>
          <p:cNvSpPr>
            <a:spLocks noGrp="1"/>
          </p:cNvSpPr>
          <p:nvPr>
            <p:ph sz="half" idx="1"/>
          </p:nvPr>
        </p:nvSpPr>
        <p:spPr>
          <a:xfrm>
            <a:off x="444843" y="973452"/>
            <a:ext cx="5574957" cy="5482353"/>
          </a:xfrm>
        </p:spPr>
        <p:txBody>
          <a:bodyPr/>
          <a:lstStyle/>
          <a:p>
            <a:pPr marL="50800" indent="0">
              <a:buNone/>
            </a:pPr>
            <a:r>
              <a:rPr lang="en-US" b="1" dirty="0"/>
              <a:t>Standard – IS16711:2017</a:t>
            </a:r>
          </a:p>
          <a:p>
            <a:pPr>
              <a:lnSpc>
                <a:spcPct val="100000"/>
              </a:lnSpc>
              <a:buFont typeface="Arial" panose="020B0604020202020204" pitchFamily="34" charset="0"/>
              <a:buChar char="•"/>
            </a:pPr>
            <a:r>
              <a:rPr lang="en-IN" altLang="en-US" sz="2400" dirty="0">
                <a:latin typeface="Times New Roman" panose="02020603050405020304" pitchFamily="18" charset="0"/>
              </a:rPr>
              <a:t>A standard for India, developed by BIS</a:t>
            </a:r>
          </a:p>
          <a:p>
            <a:pPr>
              <a:lnSpc>
                <a:spcPct val="100000"/>
              </a:lnSpc>
              <a:buFont typeface="Arial" panose="020B0604020202020204" pitchFamily="34" charset="0"/>
              <a:buChar char="•"/>
            </a:pPr>
            <a:r>
              <a:rPr lang="en-IN" altLang="en-US" sz="2400" dirty="0">
                <a:latin typeface="Times New Roman" panose="02020603050405020304" pitchFamily="18" charset="0"/>
              </a:rPr>
              <a:t>Several thousand installations have been already done based on this standard</a:t>
            </a:r>
          </a:p>
          <a:p>
            <a:pPr>
              <a:lnSpc>
                <a:spcPct val="100000"/>
              </a:lnSpc>
              <a:buFont typeface="Arial" panose="020B0604020202020204" pitchFamily="34" charset="0"/>
              <a:buChar char="•"/>
            </a:pPr>
            <a:r>
              <a:rPr lang="en-IN" altLang="en-US" sz="2400" dirty="0">
                <a:latin typeface="Times New Roman" panose="02020603050405020304" pitchFamily="18" charset="0"/>
              </a:rPr>
              <a:t>Proven rules for creating solutions at optimal cost</a:t>
            </a:r>
          </a:p>
          <a:p>
            <a:pPr>
              <a:lnSpc>
                <a:spcPct val="100000"/>
              </a:lnSpc>
              <a:buFont typeface="Arial" panose="020B0604020202020204" pitchFamily="34" charset="0"/>
              <a:buChar char="•"/>
            </a:pPr>
            <a:r>
              <a:rPr lang="en-IN" altLang="en-US" sz="2400" dirty="0">
                <a:latin typeface="Times New Roman" panose="02020603050405020304" pitchFamily="18" charset="0"/>
              </a:rPr>
              <a:t>Standard ensures maintainability, repair and availability of spares</a:t>
            </a:r>
          </a:p>
          <a:p>
            <a:pPr>
              <a:lnSpc>
                <a:spcPct val="100000"/>
              </a:lnSpc>
              <a:buFont typeface="Arial" panose="020B0604020202020204" pitchFamily="34" charset="0"/>
              <a:buChar char="•"/>
            </a:pPr>
            <a:r>
              <a:rPr lang="en-IN" altLang="en-US" sz="2400" dirty="0">
                <a:latin typeface="Times New Roman" panose="02020603050405020304" pitchFamily="18" charset="0"/>
              </a:rPr>
              <a:t>Uptake of distributed renewables. Much bigger opportunity in the developing world </a:t>
            </a:r>
          </a:p>
          <a:p>
            <a:pPr marL="50800" indent="0">
              <a:buNone/>
            </a:pPr>
            <a:endParaRPr lang="en-US" b="1" dirty="0"/>
          </a:p>
        </p:txBody>
      </p:sp>
      <p:sp>
        <p:nvSpPr>
          <p:cNvPr id="4" name="Content Placeholder 3">
            <a:extLst>
              <a:ext uri="{FF2B5EF4-FFF2-40B4-BE49-F238E27FC236}">
                <a16:creationId xmlns:a16="http://schemas.microsoft.com/office/drawing/2014/main" id="{A89DFAD6-A555-C549-8432-F48634BB8006}"/>
              </a:ext>
            </a:extLst>
          </p:cNvPr>
          <p:cNvSpPr>
            <a:spLocks noGrp="1"/>
          </p:cNvSpPr>
          <p:nvPr>
            <p:ph sz="half" idx="2"/>
          </p:nvPr>
        </p:nvSpPr>
        <p:spPr>
          <a:xfrm>
            <a:off x="6172202" y="973452"/>
            <a:ext cx="5690286" cy="5674483"/>
          </a:xfrm>
        </p:spPr>
        <p:txBody>
          <a:bodyPr/>
          <a:lstStyle/>
          <a:p>
            <a:pPr marL="50800" indent="0">
              <a:buNone/>
            </a:pPr>
            <a:r>
              <a:rPr lang="en-US" b="1" dirty="0"/>
              <a:t>Choice of Voltage</a:t>
            </a:r>
          </a:p>
          <a:p>
            <a:pPr>
              <a:lnSpc>
                <a:spcPct val="100000"/>
              </a:lnSpc>
              <a:buFont typeface="Arial" panose="020B0604020202020204" pitchFamily="34" charset="0"/>
              <a:buChar char="•"/>
            </a:pPr>
            <a:r>
              <a:rPr lang="en-IN" altLang="en-US" sz="2000" dirty="0">
                <a:latin typeface="Times New Roman" panose="02020603050405020304" pitchFamily="18" charset="0"/>
              </a:rPr>
              <a:t>48V, Primary Voltage as defined in IEC 60038</a:t>
            </a:r>
          </a:p>
          <a:p>
            <a:pPr>
              <a:lnSpc>
                <a:spcPct val="100000"/>
              </a:lnSpc>
              <a:buFont typeface="Arial" panose="020B0604020202020204" pitchFamily="34" charset="0"/>
              <a:buChar char="•"/>
            </a:pPr>
            <a:r>
              <a:rPr lang="en-IN" altLang="en-US" sz="2000" dirty="0">
                <a:latin typeface="Times New Roman" panose="02020603050405020304" pitchFamily="18" charset="0"/>
              </a:rPr>
              <a:t>Is safe – Falls under SELV System Classification and SELV circuit classification as per IEC 60950</a:t>
            </a:r>
          </a:p>
          <a:p>
            <a:pPr>
              <a:lnSpc>
                <a:spcPct val="100000"/>
              </a:lnSpc>
              <a:buFont typeface="Arial" panose="020B0604020202020204" pitchFamily="34" charset="0"/>
              <a:buChar char="•"/>
            </a:pPr>
            <a:r>
              <a:rPr lang="en-IN" altLang="en-US" sz="2000" dirty="0">
                <a:latin typeface="Times New Roman" panose="02020603050405020304" pitchFamily="18" charset="0"/>
              </a:rPr>
              <a:t>Optimal voltage considering safety and distribution</a:t>
            </a:r>
          </a:p>
          <a:p>
            <a:pPr>
              <a:lnSpc>
                <a:spcPct val="100000"/>
              </a:lnSpc>
              <a:buFont typeface="Arial" panose="020B0604020202020204" pitchFamily="34" charset="0"/>
              <a:buChar char="•"/>
            </a:pPr>
            <a:r>
              <a:rPr lang="en-IN" altLang="en-US" sz="2000" dirty="0">
                <a:latin typeface="Times New Roman" panose="02020603050405020304" pitchFamily="18" charset="0"/>
              </a:rPr>
              <a:t>Leverage EV battery eco-system and automotive battery eco-system for storage</a:t>
            </a:r>
          </a:p>
          <a:p>
            <a:pPr>
              <a:lnSpc>
                <a:spcPct val="100000"/>
              </a:lnSpc>
              <a:buFont typeface="Arial" panose="020B0604020202020204" pitchFamily="34" charset="0"/>
              <a:buChar char="•"/>
            </a:pPr>
            <a:r>
              <a:rPr lang="en-IN" altLang="en-US" sz="2000" dirty="0">
                <a:latin typeface="Times New Roman" panose="02020603050405020304" pitchFamily="18" charset="0"/>
              </a:rPr>
              <a:t>DC-DC chips available with synchronous capabilities that operate beyond 48V </a:t>
            </a:r>
          </a:p>
          <a:p>
            <a:pPr marL="50800" indent="0">
              <a:lnSpc>
                <a:spcPct val="100000"/>
              </a:lnSpc>
              <a:buNone/>
            </a:pPr>
            <a:endParaRPr lang="en-IN" altLang="en-US" sz="2000" dirty="0">
              <a:latin typeface="Times New Roman" panose="02020603050405020304" pitchFamily="18" charset="0"/>
            </a:endParaRPr>
          </a:p>
        </p:txBody>
      </p:sp>
    </p:spTree>
    <p:extLst>
      <p:ext uri="{BB962C8B-B14F-4D97-AF65-F5344CB8AC3E}">
        <p14:creationId xmlns:p14="http://schemas.microsoft.com/office/powerpoint/2010/main" val="1567763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C60A-0734-3C4B-A5E1-AD1768E65694}"/>
              </a:ext>
            </a:extLst>
          </p:cNvPr>
          <p:cNvSpPr>
            <a:spLocks noGrp="1"/>
          </p:cNvSpPr>
          <p:nvPr>
            <p:ph type="title"/>
          </p:nvPr>
        </p:nvSpPr>
        <p:spPr>
          <a:xfrm>
            <a:off x="444843" y="210065"/>
            <a:ext cx="10972800" cy="763387"/>
          </a:xfrm>
        </p:spPr>
        <p:txBody>
          <a:bodyPr/>
          <a:lstStyle/>
          <a:p>
            <a:r>
              <a:rPr lang="en-US" dirty="0"/>
              <a:t>Electricity Access – Priority and Considerations</a:t>
            </a:r>
          </a:p>
        </p:txBody>
      </p:sp>
      <p:sp>
        <p:nvSpPr>
          <p:cNvPr id="3" name="Content Placeholder 2">
            <a:extLst>
              <a:ext uri="{FF2B5EF4-FFF2-40B4-BE49-F238E27FC236}">
                <a16:creationId xmlns:a16="http://schemas.microsoft.com/office/drawing/2014/main" id="{D2B2A4CA-56B4-C84F-AE21-FE012FB3A0F6}"/>
              </a:ext>
            </a:extLst>
          </p:cNvPr>
          <p:cNvSpPr>
            <a:spLocks noGrp="1"/>
          </p:cNvSpPr>
          <p:nvPr>
            <p:ph sz="half" idx="1"/>
          </p:nvPr>
        </p:nvSpPr>
        <p:spPr>
          <a:xfrm>
            <a:off x="444843" y="973452"/>
            <a:ext cx="5574957" cy="5482353"/>
          </a:xfrm>
        </p:spPr>
        <p:txBody>
          <a:bodyPr/>
          <a:lstStyle/>
          <a:p>
            <a:pPr marL="50800" indent="0">
              <a:buNone/>
            </a:pPr>
            <a:r>
              <a:rPr lang="en-US" b="1" dirty="0"/>
              <a:t>Priority</a:t>
            </a:r>
          </a:p>
          <a:p>
            <a:pPr>
              <a:lnSpc>
                <a:spcPct val="100000"/>
              </a:lnSpc>
              <a:buFont typeface="Arial" panose="020B0604020202020204" pitchFamily="34" charset="0"/>
              <a:buChar char="•"/>
            </a:pPr>
            <a:r>
              <a:rPr lang="en-IN" altLang="en-US" sz="2000" dirty="0">
                <a:latin typeface="Times New Roman" panose="02020603050405020304" pitchFamily="18" charset="0"/>
              </a:rPr>
              <a:t>Define a basic architecture for fast and immediate access to electricity</a:t>
            </a:r>
          </a:p>
          <a:p>
            <a:pPr>
              <a:lnSpc>
                <a:spcPct val="100000"/>
              </a:lnSpc>
              <a:buFont typeface="Arial" panose="020B0604020202020204" pitchFamily="34" charset="0"/>
              <a:buChar char="•"/>
            </a:pPr>
            <a:r>
              <a:rPr lang="en-IN" altLang="en-US" sz="2000" dirty="0">
                <a:latin typeface="Times New Roman" panose="02020603050405020304" pitchFamily="18" charset="0"/>
              </a:rPr>
              <a:t>Safety, considering first time users of electricity</a:t>
            </a:r>
          </a:p>
          <a:p>
            <a:pPr>
              <a:lnSpc>
                <a:spcPct val="100000"/>
              </a:lnSpc>
              <a:buFont typeface="Arial" panose="020B0604020202020204" pitchFamily="34" charset="0"/>
              <a:buChar char="•"/>
            </a:pPr>
            <a:r>
              <a:rPr lang="en-IN" altLang="en-US" sz="2000" dirty="0">
                <a:latin typeface="Times New Roman" panose="02020603050405020304" pitchFamily="18" charset="0"/>
              </a:rPr>
              <a:t>Scalability – Energy Sharing, DC/AC Microgrids, AC Grid</a:t>
            </a:r>
          </a:p>
          <a:p>
            <a:pPr>
              <a:lnSpc>
                <a:spcPct val="100000"/>
              </a:lnSpc>
              <a:buFont typeface="Arial" panose="020B0604020202020204" pitchFamily="34" charset="0"/>
              <a:buChar char="•"/>
            </a:pPr>
            <a:r>
              <a:rPr lang="en-IN" altLang="en-US" sz="2000" dirty="0">
                <a:latin typeface="Times New Roman" panose="02020603050405020304" pitchFamily="18" charset="0"/>
              </a:rPr>
              <a:t>Standardise rules when AC Grid eventually gets connected</a:t>
            </a:r>
          </a:p>
          <a:p>
            <a:pPr>
              <a:lnSpc>
                <a:spcPct val="100000"/>
              </a:lnSpc>
              <a:buFont typeface="Arial" panose="020B0604020202020204" pitchFamily="34" charset="0"/>
              <a:buChar char="•"/>
            </a:pPr>
            <a:r>
              <a:rPr lang="en-IN" altLang="en-US" sz="2000" dirty="0">
                <a:latin typeface="Times New Roman" panose="02020603050405020304" pitchFamily="18" charset="0"/>
              </a:rPr>
              <a:t>Uptake of distributed renewables. Much bigger opportunity in the developing world </a:t>
            </a:r>
          </a:p>
        </p:txBody>
      </p:sp>
      <p:sp>
        <p:nvSpPr>
          <p:cNvPr id="4" name="Content Placeholder 3">
            <a:extLst>
              <a:ext uri="{FF2B5EF4-FFF2-40B4-BE49-F238E27FC236}">
                <a16:creationId xmlns:a16="http://schemas.microsoft.com/office/drawing/2014/main" id="{A89DFAD6-A555-C549-8432-F48634BB8006}"/>
              </a:ext>
            </a:extLst>
          </p:cNvPr>
          <p:cNvSpPr>
            <a:spLocks noGrp="1"/>
          </p:cNvSpPr>
          <p:nvPr>
            <p:ph sz="half" idx="2"/>
          </p:nvPr>
        </p:nvSpPr>
        <p:spPr>
          <a:xfrm>
            <a:off x="6172202" y="973452"/>
            <a:ext cx="5690286" cy="5674483"/>
          </a:xfrm>
        </p:spPr>
        <p:txBody>
          <a:bodyPr/>
          <a:lstStyle/>
          <a:p>
            <a:pPr marL="50800" indent="0">
              <a:buNone/>
            </a:pPr>
            <a:r>
              <a:rPr lang="en-US" b="1" dirty="0"/>
              <a:t>Considerations</a:t>
            </a:r>
          </a:p>
          <a:p>
            <a:pPr>
              <a:lnSpc>
                <a:spcPct val="100000"/>
              </a:lnSpc>
              <a:buFont typeface="Arial" panose="020B0604020202020204" pitchFamily="34" charset="0"/>
              <a:buChar char="•"/>
            </a:pPr>
            <a:r>
              <a:rPr lang="en-IN" altLang="en-US" sz="2000" dirty="0">
                <a:latin typeface="Times New Roman" panose="02020603050405020304" pitchFamily="18" charset="0"/>
              </a:rPr>
              <a:t>First Time users with no prior exposure to electricity and its potential for hazard to human life</a:t>
            </a:r>
          </a:p>
          <a:p>
            <a:pPr>
              <a:lnSpc>
                <a:spcPct val="100000"/>
              </a:lnSpc>
              <a:buFont typeface="Arial" panose="020B0604020202020204" pitchFamily="34" charset="0"/>
              <a:buChar char="•"/>
            </a:pPr>
            <a:r>
              <a:rPr lang="en-IN" altLang="en-US" sz="2000" dirty="0">
                <a:latin typeface="Times New Roman" panose="02020603050405020304" pitchFamily="18" charset="0"/>
              </a:rPr>
              <a:t>Minimum requirement to power few lights, fans and mobile chargers, sources and storage</a:t>
            </a:r>
          </a:p>
          <a:p>
            <a:pPr>
              <a:lnSpc>
                <a:spcPct val="100000"/>
              </a:lnSpc>
              <a:buFont typeface="Arial" panose="020B0604020202020204" pitchFamily="34" charset="0"/>
              <a:buChar char="•"/>
            </a:pPr>
            <a:r>
              <a:rPr lang="en-IN" altLang="en-US" sz="2000" dirty="0">
                <a:latin typeface="Times New Roman" panose="02020603050405020304" pitchFamily="18" charset="0"/>
              </a:rPr>
              <a:t>Leverage existing AC components, interconnects, electrical interfaces that are locally available as much as possible to reduce costs</a:t>
            </a:r>
          </a:p>
          <a:p>
            <a:pPr>
              <a:lnSpc>
                <a:spcPct val="100000"/>
              </a:lnSpc>
              <a:buFont typeface="Arial" panose="020B0604020202020204" pitchFamily="34" charset="0"/>
              <a:buChar char="•"/>
            </a:pPr>
            <a:r>
              <a:rPr lang="en-IN" altLang="en-US" sz="2000" dirty="0">
                <a:latin typeface="Times New Roman" panose="02020603050405020304" pitchFamily="18" charset="0"/>
              </a:rPr>
              <a:t>Distribution to be standardised for low losses. </a:t>
            </a:r>
          </a:p>
          <a:p>
            <a:pPr>
              <a:lnSpc>
                <a:spcPct val="100000"/>
              </a:lnSpc>
              <a:buFont typeface="Arial" panose="020B0604020202020204" pitchFamily="34" charset="0"/>
              <a:buChar char="•"/>
            </a:pPr>
            <a:r>
              <a:rPr lang="en-IN" altLang="en-US" sz="2000" dirty="0">
                <a:latin typeface="Times New Roman" panose="02020603050405020304" pitchFamily="18" charset="0"/>
              </a:rPr>
              <a:t> Provide a platform for funding renewable energy projects</a:t>
            </a:r>
          </a:p>
        </p:txBody>
      </p:sp>
    </p:spTree>
    <p:extLst>
      <p:ext uri="{BB962C8B-B14F-4D97-AF65-F5344CB8AC3E}">
        <p14:creationId xmlns:p14="http://schemas.microsoft.com/office/powerpoint/2010/main" val="1567475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C60A-0734-3C4B-A5E1-AD1768E65694}"/>
              </a:ext>
            </a:extLst>
          </p:cNvPr>
          <p:cNvSpPr>
            <a:spLocks noGrp="1"/>
          </p:cNvSpPr>
          <p:nvPr>
            <p:ph type="title"/>
          </p:nvPr>
        </p:nvSpPr>
        <p:spPr>
          <a:xfrm>
            <a:off x="444843" y="210065"/>
            <a:ext cx="10515600" cy="763387"/>
          </a:xfrm>
        </p:spPr>
        <p:txBody>
          <a:bodyPr/>
          <a:lstStyle/>
          <a:p>
            <a:r>
              <a:rPr lang="en-US" dirty="0"/>
              <a:t>Some Specifics of the Standard</a:t>
            </a:r>
          </a:p>
        </p:txBody>
      </p:sp>
      <p:sp>
        <p:nvSpPr>
          <p:cNvPr id="3" name="Content Placeholder 2">
            <a:extLst>
              <a:ext uri="{FF2B5EF4-FFF2-40B4-BE49-F238E27FC236}">
                <a16:creationId xmlns:a16="http://schemas.microsoft.com/office/drawing/2014/main" id="{D2B2A4CA-56B4-C84F-AE21-FE012FB3A0F6}"/>
              </a:ext>
            </a:extLst>
          </p:cNvPr>
          <p:cNvSpPr>
            <a:spLocks noGrp="1"/>
          </p:cNvSpPr>
          <p:nvPr>
            <p:ph sz="half" idx="1"/>
          </p:nvPr>
        </p:nvSpPr>
        <p:spPr>
          <a:xfrm>
            <a:off x="444843" y="973452"/>
            <a:ext cx="5574957" cy="5482353"/>
          </a:xfrm>
        </p:spPr>
        <p:txBody>
          <a:bodyPr/>
          <a:lstStyle/>
          <a:p>
            <a:pPr marL="50800" indent="0">
              <a:buNone/>
            </a:pPr>
            <a:r>
              <a:rPr lang="en-US" b="1" dirty="0"/>
              <a:t>Specifics</a:t>
            </a:r>
          </a:p>
          <a:p>
            <a:pPr>
              <a:lnSpc>
                <a:spcPct val="100000"/>
              </a:lnSpc>
              <a:buFont typeface="Arial" panose="020B0604020202020204" pitchFamily="34" charset="0"/>
              <a:buChar char="•"/>
            </a:pPr>
            <a:r>
              <a:rPr lang="en-IN" altLang="en-US" sz="2000" dirty="0">
                <a:latin typeface="Times New Roman" panose="02020603050405020304" pitchFamily="18" charset="0"/>
              </a:rPr>
              <a:t>48V Bus Voltage Nominal</a:t>
            </a:r>
          </a:p>
          <a:p>
            <a:pPr>
              <a:lnSpc>
                <a:spcPct val="100000"/>
              </a:lnSpc>
              <a:buFont typeface="Arial" panose="020B0604020202020204" pitchFamily="34" charset="0"/>
              <a:buChar char="•"/>
            </a:pPr>
            <a:r>
              <a:rPr lang="en-IN" altLang="en-US" sz="2000" dirty="0">
                <a:latin typeface="Times New Roman" panose="02020603050405020304" pitchFamily="18" charset="0"/>
              </a:rPr>
              <a:t>5A max. per circuit </a:t>
            </a:r>
          </a:p>
          <a:p>
            <a:pPr>
              <a:lnSpc>
                <a:spcPct val="100000"/>
              </a:lnSpc>
              <a:buFont typeface="Arial" panose="020B0604020202020204" pitchFamily="34" charset="0"/>
              <a:buChar char="•"/>
            </a:pPr>
            <a:r>
              <a:rPr lang="en-IN" altLang="en-US" sz="2000" dirty="0">
                <a:latin typeface="Times New Roman" panose="02020603050405020304" pitchFamily="18" charset="0"/>
              </a:rPr>
              <a:t>No limit to number of circuits</a:t>
            </a:r>
          </a:p>
          <a:p>
            <a:pPr>
              <a:lnSpc>
                <a:spcPct val="100000"/>
              </a:lnSpc>
              <a:buFont typeface="Arial" panose="020B0604020202020204" pitchFamily="34" charset="0"/>
              <a:buChar char="•"/>
            </a:pPr>
            <a:r>
              <a:rPr lang="en-IN" altLang="en-US" sz="2000" dirty="0">
                <a:latin typeface="Times New Roman" panose="02020603050405020304" pitchFamily="18" charset="0"/>
              </a:rPr>
              <a:t>Distribution topology similar to AC distribution</a:t>
            </a:r>
          </a:p>
          <a:p>
            <a:pPr>
              <a:lnSpc>
                <a:spcPct val="100000"/>
              </a:lnSpc>
              <a:buFont typeface="Arial" panose="020B0604020202020204" pitchFamily="34" charset="0"/>
              <a:buChar char="•"/>
            </a:pPr>
            <a:r>
              <a:rPr lang="en-IN" altLang="en-US" sz="2000" dirty="0">
                <a:latin typeface="Times New Roman" panose="02020603050405020304" pitchFamily="18" charset="0"/>
              </a:rPr>
              <a:t>AC wiring conductors of 1.5sq.mm, 2.5sq.mm or 4 </a:t>
            </a:r>
            <a:r>
              <a:rPr lang="en-IN" altLang="en-US" sz="2000" dirty="0" err="1">
                <a:latin typeface="Times New Roman" panose="02020603050405020304" pitchFamily="18" charset="0"/>
              </a:rPr>
              <a:t>sq.mm</a:t>
            </a:r>
            <a:r>
              <a:rPr lang="en-IN" altLang="en-US" sz="2000" dirty="0">
                <a:latin typeface="Times New Roman" panose="02020603050405020304" pitchFamily="18" charset="0"/>
              </a:rPr>
              <a:t> can be used depending on the length. AC over-current devices can be used</a:t>
            </a:r>
          </a:p>
          <a:p>
            <a:pPr>
              <a:lnSpc>
                <a:spcPct val="100000"/>
              </a:lnSpc>
              <a:buFont typeface="Arial" panose="020B0604020202020204" pitchFamily="34" charset="0"/>
              <a:buChar char="•"/>
            </a:pPr>
            <a:r>
              <a:rPr lang="en-IN" altLang="en-US" sz="2000" dirty="0">
                <a:latin typeface="Times New Roman" panose="02020603050405020304" pitchFamily="18" charset="0"/>
              </a:rPr>
              <a:t>Co-existence with AC, through an isolating interface</a:t>
            </a:r>
          </a:p>
        </p:txBody>
      </p:sp>
      <p:sp>
        <p:nvSpPr>
          <p:cNvPr id="4" name="Content Placeholder 3">
            <a:extLst>
              <a:ext uri="{FF2B5EF4-FFF2-40B4-BE49-F238E27FC236}">
                <a16:creationId xmlns:a16="http://schemas.microsoft.com/office/drawing/2014/main" id="{A89DFAD6-A555-C549-8432-F48634BB8006}"/>
              </a:ext>
            </a:extLst>
          </p:cNvPr>
          <p:cNvSpPr>
            <a:spLocks noGrp="1"/>
          </p:cNvSpPr>
          <p:nvPr>
            <p:ph sz="half" idx="2"/>
          </p:nvPr>
        </p:nvSpPr>
        <p:spPr>
          <a:xfrm>
            <a:off x="6172202" y="973452"/>
            <a:ext cx="5690286" cy="5674483"/>
          </a:xfrm>
        </p:spPr>
        <p:txBody>
          <a:bodyPr/>
          <a:lstStyle/>
          <a:p>
            <a:pPr marL="50800" indent="0">
              <a:buNone/>
            </a:pPr>
            <a:r>
              <a:rPr lang="en-US" b="1" dirty="0"/>
              <a:t>Safety</a:t>
            </a:r>
          </a:p>
          <a:p>
            <a:pPr>
              <a:lnSpc>
                <a:spcPct val="100000"/>
              </a:lnSpc>
              <a:buFont typeface="Arial" panose="020B0604020202020204" pitchFamily="34" charset="0"/>
              <a:buChar char="•"/>
            </a:pPr>
            <a:r>
              <a:rPr lang="en-IN" altLang="en-US" sz="2000" dirty="0">
                <a:latin typeface="Times New Roman" panose="02020603050405020304" pitchFamily="18" charset="0"/>
              </a:rPr>
              <a:t>Safe from single fault</a:t>
            </a:r>
          </a:p>
          <a:p>
            <a:pPr>
              <a:lnSpc>
                <a:spcPct val="100000"/>
              </a:lnSpc>
              <a:buFont typeface="Arial" panose="020B0604020202020204" pitchFamily="34" charset="0"/>
              <a:buChar char="•"/>
            </a:pPr>
            <a:r>
              <a:rPr lang="en-IN" altLang="en-US" sz="2000" dirty="0">
                <a:latin typeface="Times New Roman" panose="02020603050405020304" pitchFamily="18" charset="0"/>
              </a:rPr>
              <a:t>Safety from Electric Shock – SELV, floating outputs</a:t>
            </a:r>
          </a:p>
          <a:p>
            <a:pPr>
              <a:lnSpc>
                <a:spcPct val="100000"/>
              </a:lnSpc>
              <a:buFont typeface="Arial" panose="020B0604020202020204" pitchFamily="34" charset="0"/>
              <a:buChar char="•"/>
            </a:pPr>
            <a:r>
              <a:rPr lang="en-IN" altLang="en-US" sz="2000" dirty="0">
                <a:latin typeface="Times New Roman" panose="02020603050405020304" pitchFamily="18" charset="0"/>
              </a:rPr>
              <a:t>Safety from fire – due to arcing - only 5A in each circuit limits energy and does not allow arc to propagate</a:t>
            </a:r>
          </a:p>
          <a:p>
            <a:pPr>
              <a:lnSpc>
                <a:spcPct val="100000"/>
              </a:lnSpc>
              <a:buFont typeface="Arial" panose="020B0604020202020204" pitchFamily="34" charset="0"/>
              <a:buChar char="•"/>
            </a:pPr>
            <a:r>
              <a:rPr lang="en-IN" altLang="en-US" sz="2000" dirty="0">
                <a:latin typeface="Times New Roman" panose="02020603050405020304" pitchFamily="18" charset="0"/>
              </a:rPr>
              <a:t>Safety from fire – due to over current – limited by the finite power capability of the converter at the front end</a:t>
            </a:r>
          </a:p>
          <a:p>
            <a:pPr>
              <a:lnSpc>
                <a:spcPct val="100000"/>
              </a:lnSpc>
              <a:buFont typeface="Arial" panose="020B0604020202020204" pitchFamily="34" charset="0"/>
              <a:buChar char="•"/>
            </a:pPr>
            <a:r>
              <a:rPr lang="en-IN" altLang="en-US" sz="2000" dirty="0">
                <a:latin typeface="Times New Roman" panose="02020603050405020304" pitchFamily="18" charset="0"/>
              </a:rPr>
              <a:t>Safety from 230V shock during interoperability – RCD trips at the AC side</a:t>
            </a:r>
          </a:p>
          <a:p>
            <a:pPr>
              <a:lnSpc>
                <a:spcPct val="100000"/>
              </a:lnSpc>
              <a:buFont typeface="Arial" panose="020B0604020202020204" pitchFamily="34" charset="0"/>
              <a:buChar char="•"/>
            </a:pPr>
            <a:r>
              <a:rPr lang="en-IN" altLang="en-US" sz="2000" dirty="0">
                <a:latin typeface="Times New Roman" panose="02020603050405020304" pitchFamily="18" charset="0"/>
              </a:rPr>
              <a:t>Safety from fire and heat due to high instantaneous power from battery – Battery outputs to have over current protection</a:t>
            </a:r>
          </a:p>
          <a:p>
            <a:endParaRPr lang="en-US" dirty="0"/>
          </a:p>
        </p:txBody>
      </p:sp>
    </p:spTree>
    <p:extLst>
      <p:ext uri="{BB962C8B-B14F-4D97-AF65-F5344CB8AC3E}">
        <p14:creationId xmlns:p14="http://schemas.microsoft.com/office/powerpoint/2010/main" val="710336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Title 2">
            <a:extLst>
              <a:ext uri="{FF2B5EF4-FFF2-40B4-BE49-F238E27FC236}">
                <a16:creationId xmlns:a16="http://schemas.microsoft.com/office/drawing/2014/main" id="{09D6FE40-35D1-5343-A7E0-32937D509F37}"/>
              </a:ext>
            </a:extLst>
          </p:cNvPr>
          <p:cNvSpPr>
            <a:spLocks noGrp="1"/>
          </p:cNvSpPr>
          <p:nvPr>
            <p:ph type="title"/>
          </p:nvPr>
        </p:nvSpPr>
        <p:spPr>
          <a:xfrm>
            <a:off x="1811225" y="248984"/>
            <a:ext cx="8280000" cy="1325563"/>
          </a:xfrm>
        </p:spPr>
        <p:txBody>
          <a:bodyPr>
            <a:normAutofit fontScale="90000"/>
          </a:bodyPr>
          <a:lstStyle/>
          <a:p>
            <a:r>
              <a:rPr lang="en-US" sz="3200" dirty="0"/>
              <a:t/>
            </a:r>
            <a:br>
              <a:rPr lang="en-US" sz="3200" dirty="0"/>
            </a:br>
            <a:r>
              <a:rPr lang="en-US" sz="3600" dirty="0">
                <a:solidFill>
                  <a:schemeClr val="accent3">
                    <a:lumMod val="75000"/>
                  </a:schemeClr>
                </a:solidFill>
              </a:rPr>
              <a:t>LVDC Installations in India</a:t>
            </a:r>
            <a:r>
              <a:rPr lang="en-US" sz="3200" dirty="0"/>
              <a:t/>
            </a:r>
            <a:br>
              <a:rPr lang="en-US" sz="3200" dirty="0"/>
            </a:br>
            <a:r>
              <a:rPr lang="en-US" sz="2800" dirty="0">
                <a:solidFill>
                  <a:schemeClr val="tx1"/>
                </a:solidFill>
              </a:rPr>
              <a:t>Over 45,000 installations in the States of Assam, Rajasthan, Manipur, J&amp;K and Meghalaya</a:t>
            </a:r>
            <a:r>
              <a:rPr lang="en-US" dirty="0">
                <a:solidFill>
                  <a:schemeClr val="tx1"/>
                </a:solidFill>
              </a:rPr>
              <a:t/>
            </a:r>
            <a:br>
              <a:rPr lang="en-US" dirty="0">
                <a:solidFill>
                  <a:schemeClr val="tx1"/>
                </a:solidFill>
              </a:rPr>
            </a:br>
            <a:endParaRPr lang="en-US" dirty="0"/>
          </a:p>
        </p:txBody>
      </p:sp>
      <p:pic>
        <p:nvPicPr>
          <p:cNvPr id="6" name="Picture 5">
            <a:extLst>
              <a:ext uri="{FF2B5EF4-FFF2-40B4-BE49-F238E27FC236}">
                <a16:creationId xmlns:a16="http://schemas.microsoft.com/office/drawing/2014/main" id="{1856D082-B943-4147-91C3-FF673684A654}"/>
              </a:ext>
            </a:extLst>
          </p:cNvPr>
          <p:cNvPicPr>
            <a:picLocks noChangeAspect="1"/>
          </p:cNvPicPr>
          <p:nvPr/>
        </p:nvPicPr>
        <p:blipFill rotWithShape="1">
          <a:blip r:embed="rId3" cstate="print"/>
          <a:srcRect l="768" t="14593" r="13479" b="5146"/>
          <a:stretch/>
        </p:blipFill>
        <p:spPr>
          <a:xfrm>
            <a:off x="1841500" y="1549272"/>
            <a:ext cx="4224338" cy="2425700"/>
          </a:xfrm>
          <a:prstGeom prst="rect">
            <a:avLst/>
          </a:prstGeom>
          <a:ln>
            <a:noFill/>
          </a:ln>
          <a:effectLst>
            <a:outerShdw blurRad="292100" dist="139700" dir="2700000" algn="tl" rotWithShape="0">
              <a:srgbClr val="333333">
                <a:alpha val="65000"/>
              </a:srgbClr>
            </a:outerShdw>
          </a:effectLst>
        </p:spPr>
      </p:pic>
      <p:pic>
        <p:nvPicPr>
          <p:cNvPr id="7" name="Content Placeholder 4">
            <a:extLst>
              <a:ext uri="{FF2B5EF4-FFF2-40B4-BE49-F238E27FC236}">
                <a16:creationId xmlns:a16="http://schemas.microsoft.com/office/drawing/2014/main" id="{AE826097-D392-0747-A5CD-69F41DEB3905}"/>
              </a:ext>
            </a:extLst>
          </p:cNvPr>
          <p:cNvPicPr>
            <a:picLocks noChangeAspect="1"/>
          </p:cNvPicPr>
          <p:nvPr/>
        </p:nvPicPr>
        <p:blipFill rotWithShape="1">
          <a:blip r:embed="rId4" cstate="print"/>
          <a:srcRect l="7550" t="253"/>
          <a:stretch/>
        </p:blipFill>
        <p:spPr>
          <a:xfrm>
            <a:off x="6096000" y="1565147"/>
            <a:ext cx="3863975" cy="240982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984E9DA-A6C8-9C43-A903-27E5AF103110}"/>
              </a:ext>
            </a:extLst>
          </p:cNvPr>
          <p:cNvPicPr>
            <a:picLocks noChangeAspect="1"/>
          </p:cNvPicPr>
          <p:nvPr/>
        </p:nvPicPr>
        <p:blipFill rotWithShape="1">
          <a:blip r:embed="rId5" cstate="print"/>
          <a:srcRect l="20964" t="19773" r="604" b="-494"/>
          <a:stretch/>
        </p:blipFill>
        <p:spPr>
          <a:xfrm>
            <a:off x="1874551" y="3963955"/>
            <a:ext cx="4224338" cy="256698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3689A98-3906-444B-AEEA-3B21C8C83B48}"/>
              </a:ext>
            </a:extLst>
          </p:cNvPr>
          <p:cNvPicPr>
            <a:picLocks noChangeAspect="1"/>
          </p:cNvPicPr>
          <p:nvPr/>
        </p:nvPicPr>
        <p:blipFill>
          <a:blip r:embed="rId6" cstate="print"/>
          <a:stretch>
            <a:fillRect/>
          </a:stretch>
        </p:blipFill>
        <p:spPr>
          <a:xfrm>
            <a:off x="6096000" y="3995609"/>
            <a:ext cx="3863975" cy="2546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1486918"/>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7" name="Content Placeholder 3" descr="School LR.jpg">
            <a:extLst>
              <a:ext uri="{FF2B5EF4-FFF2-40B4-BE49-F238E27FC236}">
                <a16:creationId xmlns:a16="http://schemas.microsoft.com/office/drawing/2014/main" id="{4117A5AF-6F1F-0641-A963-FCB097799459}"/>
              </a:ext>
            </a:extLst>
          </p:cNvPr>
          <p:cNvPicPr>
            <a:picLocks noChangeAspect="1"/>
          </p:cNvPicPr>
          <p:nvPr/>
        </p:nvPicPr>
        <p:blipFill rotWithShape="1">
          <a:blip r:embed="rId3" cstate="print"/>
          <a:srcRect t="15730"/>
          <a:stretch/>
        </p:blipFill>
        <p:spPr>
          <a:xfrm>
            <a:off x="20" y="10"/>
            <a:ext cx="12191980" cy="6857990"/>
          </a:xfrm>
          <a:prstGeom prst="rect">
            <a:avLst/>
          </a:prstGeom>
          <a:noFill/>
          <a:ln>
            <a:noFill/>
          </a:ln>
        </p:spPr>
      </p:pic>
      <p:sp>
        <p:nvSpPr>
          <p:cNvPr id="6" name="Title 2">
            <a:extLst>
              <a:ext uri="{FF2B5EF4-FFF2-40B4-BE49-F238E27FC236}">
                <a16:creationId xmlns:a16="http://schemas.microsoft.com/office/drawing/2014/main" id="{101D6D00-4C81-8145-A82E-7D4963619965}"/>
              </a:ext>
            </a:extLst>
          </p:cNvPr>
          <p:cNvSpPr>
            <a:spLocks noGrp="1"/>
          </p:cNvSpPr>
          <p:nvPr>
            <p:ph type="title"/>
          </p:nvPr>
        </p:nvSpPr>
        <p:spPr>
          <a:xfrm>
            <a:off x="3" y="535335"/>
            <a:ext cx="4839128" cy="1482990"/>
          </a:xfrm>
        </p:spPr>
        <p:txBody>
          <a:bodyPr wrap="square" anchor="ctr">
            <a:normAutofit/>
          </a:bodyPr>
          <a:lstStyle/>
          <a:p>
            <a:r>
              <a:rPr lang="en-US" sz="4100"/>
              <a:t>Village School with LVDC System</a:t>
            </a:r>
          </a:p>
        </p:txBody>
      </p:sp>
      <p:sp>
        <p:nvSpPr>
          <p:cNvPr id="5" name="Text Placeholder 1">
            <a:extLst>
              <a:ext uri="{FF2B5EF4-FFF2-40B4-BE49-F238E27FC236}">
                <a16:creationId xmlns:a16="http://schemas.microsoft.com/office/drawing/2014/main" id="{51D98439-AB5F-8742-AF08-72BBD73AFD0F}"/>
              </a:ext>
            </a:extLst>
          </p:cNvPr>
          <p:cNvSpPr txBox="1">
            <a:spLocks/>
          </p:cNvSpPr>
          <p:nvPr/>
        </p:nvSpPr>
        <p:spPr>
          <a:xfrm>
            <a:off x="1956000" y="1873848"/>
            <a:ext cx="8280920" cy="442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 </a:t>
            </a:r>
          </a:p>
        </p:txBody>
      </p:sp>
    </p:spTree>
    <p:extLst>
      <p:ext uri="{BB962C8B-B14F-4D97-AF65-F5344CB8AC3E}">
        <p14:creationId xmlns:p14="http://schemas.microsoft.com/office/powerpoint/2010/main" val="1264433924"/>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78AF156-FC2C-A040-B5C8-5E2698227537}"/>
              </a:ext>
            </a:extLst>
          </p:cNvPr>
          <p:cNvGraphicFramePr/>
          <p:nvPr>
            <p:extLst>
              <p:ext uri="{D42A27DB-BD31-4B8C-83A1-F6EECF244321}">
                <p14:modId xmlns:p14="http://schemas.microsoft.com/office/powerpoint/2010/main" val="3867401968"/>
              </p:ext>
            </p:extLst>
          </p:nvPr>
        </p:nvGraphicFramePr>
        <p:xfrm>
          <a:off x="7282018" y="1826758"/>
          <a:ext cx="4774058" cy="3204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C:\Users\MiNe\Desktop\New folder (4)\WhatsApp Image 2017-03-31 at 10.56.04 PM.jpeg"/>
          <p:cNvPicPr>
            <a:picLocks noGrp="1" noChangeAspect="1" noChangeArrowheads="1"/>
          </p:cNvPicPr>
          <p:nvPr>
            <p:ph type="pic" idx="2"/>
          </p:nvPr>
        </p:nvPicPr>
        <p:blipFill rotWithShape="1">
          <a:blip r:embed="rId7" cstate="print"/>
          <a:srcRect r="4525" b="4"/>
          <a:stretch/>
        </p:blipFill>
        <p:spPr bwMode="auto">
          <a:xfrm>
            <a:off x="465763" y="2188396"/>
            <a:ext cx="3010326" cy="4203842"/>
          </a:xfrm>
          <a:prstGeom prst="rect">
            <a:avLst/>
          </a:prstGeom>
          <a:noFill/>
        </p:spPr>
      </p:pic>
      <p:pic>
        <p:nvPicPr>
          <p:cNvPr id="1026" name="Picture 2" descr="C:\Users\MiNe\Desktop\New folder (4)\WhatsApp Image 2017-03-31 at 10.55.46 PM.jpeg"/>
          <p:cNvPicPr>
            <a:picLocks noGrp="1" noChangeAspect="1" noChangeArrowheads="1"/>
          </p:cNvPicPr>
          <p:nvPr>
            <p:ph type="pic" idx="3"/>
          </p:nvPr>
        </p:nvPicPr>
        <p:blipFill rotWithShape="1">
          <a:blip r:embed="rId8" cstate="print"/>
          <a:srcRect l="16992" r="29302" b="1"/>
          <a:stretch/>
        </p:blipFill>
        <p:spPr bwMode="auto">
          <a:xfrm>
            <a:off x="3941852" y="465762"/>
            <a:ext cx="3010327" cy="4203842"/>
          </a:xfrm>
          <a:prstGeom prst="rect">
            <a:avLst/>
          </a:prstGeom>
          <a:noFill/>
        </p:spPr>
      </p:pic>
      <p:sp>
        <p:nvSpPr>
          <p:cNvPr id="5" name="Title 1">
            <a:extLst>
              <a:ext uri="{FF2B5EF4-FFF2-40B4-BE49-F238E27FC236}">
                <a16:creationId xmlns:a16="http://schemas.microsoft.com/office/drawing/2014/main" id="{4A39579C-3B1C-734A-A671-3FB6B8C8E2A4}"/>
              </a:ext>
            </a:extLst>
          </p:cNvPr>
          <p:cNvSpPr>
            <a:spLocks noGrp="1"/>
          </p:cNvSpPr>
          <p:nvPr>
            <p:ph type="title"/>
          </p:nvPr>
        </p:nvSpPr>
        <p:spPr>
          <a:xfrm>
            <a:off x="465763" y="465762"/>
            <a:ext cx="3010326" cy="2450434"/>
          </a:xfrm>
        </p:spPr>
        <p:txBody>
          <a:bodyPr wrap="square" anchor="ctr">
            <a:normAutofit/>
          </a:bodyPr>
          <a:lstStyle/>
          <a:p>
            <a:r>
              <a:rPr lang="en-US" dirty="0"/>
              <a:t>Last Mile Challenges</a:t>
            </a:r>
          </a:p>
        </p:txBody>
      </p:sp>
    </p:spTree>
    <p:extLst>
      <p:ext uri="{BB962C8B-B14F-4D97-AF65-F5344CB8AC3E}">
        <p14:creationId xmlns:p14="http://schemas.microsoft.com/office/powerpoint/2010/main" val="91309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Size &amp; Growth</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17588923-FE15-44F0-96CE-30CCAB7DBD16}"/>
              </a:ext>
            </a:extLst>
          </p:cNvPr>
          <p:cNvPicPr>
            <a:picLocks noChangeAspect="1"/>
          </p:cNvPicPr>
          <p:nvPr/>
        </p:nvPicPr>
        <p:blipFill>
          <a:blip r:embed="rId3"/>
          <a:stretch>
            <a:fillRect/>
          </a:stretch>
        </p:blipFill>
        <p:spPr>
          <a:xfrm>
            <a:off x="358696" y="3266752"/>
            <a:ext cx="6666569" cy="2815164"/>
          </a:xfrm>
          <a:prstGeom prst="rect">
            <a:avLst/>
          </a:prstGeom>
        </p:spPr>
      </p:pic>
      <p:sp>
        <p:nvSpPr>
          <p:cNvPr id="17" name="Rectangle 16">
            <a:extLst>
              <a:ext uri="{FF2B5EF4-FFF2-40B4-BE49-F238E27FC236}">
                <a16:creationId xmlns:a16="http://schemas.microsoft.com/office/drawing/2014/main" id="{82583EFF-CBCF-45BE-977F-9821D7673A92}"/>
              </a:ext>
            </a:extLst>
          </p:cNvPr>
          <p:cNvSpPr/>
          <p:nvPr/>
        </p:nvSpPr>
        <p:spPr>
          <a:xfrm>
            <a:off x="690733" y="791575"/>
            <a:ext cx="11305324" cy="263161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Solar Projects are trailing behind targets</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Roof Top Projects are primarily driven by C&amp;I Segment followed by Govt. Captive Consumption Requirements</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2022 target for utility scale projects seems to be difficult to achieve.</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Still 63 </a:t>
            </a:r>
            <a:r>
              <a:rPr kumimoji="0" lang="en-US"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GWp</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need to be installed</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55E840DA-BDAA-4215-8D02-2F574C823A03}"/>
              </a:ext>
            </a:extLst>
          </p:cNvPr>
          <p:cNvSpPr/>
          <p:nvPr/>
        </p:nvSpPr>
        <p:spPr>
          <a:xfrm>
            <a:off x="6343395" y="6538912"/>
            <a:ext cx="5410534" cy="692626"/>
          </a:xfrm>
          <a:prstGeom prst="rect">
            <a:avLst/>
          </a:prstGeom>
        </p:spPr>
        <p:txBody>
          <a:bodyPr wrap="square" lIns="0" tIns="0" rIns="0" bIns="0">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Source: </a:t>
            </a:r>
            <a:r>
              <a:rPr kumimoji="0" lang="en-US" sz="1600" b="0" i="0" u="none" strike="noStrike" kern="1200" cap="none" spc="0" normalizeH="0" baseline="0" noProof="0" dirty="0" err="1">
                <a:ln>
                  <a:noFill/>
                </a:ln>
                <a:solidFill>
                  <a:srgbClr val="5B9BD5">
                    <a:lumMod val="50000"/>
                  </a:srgbClr>
                </a:solidFill>
                <a:effectLst/>
                <a:uLnTx/>
                <a:uFillTx/>
                <a:latin typeface="Abadi" panose="020B0604020104020204" pitchFamily="34" charset="0"/>
                <a:ea typeface="+mn-ea"/>
                <a:cs typeface="+mn-cs"/>
              </a:rPr>
              <a:t>MNRE</a:t>
            </a: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 / </a:t>
            </a:r>
            <a:r>
              <a:rPr kumimoji="0" lang="en-US" sz="1600" b="0" i="0" u="none" strike="noStrike" kern="1200" cap="none" spc="0" normalizeH="0" baseline="0" noProof="0" dirty="0" err="1">
                <a:ln>
                  <a:noFill/>
                </a:ln>
                <a:solidFill>
                  <a:srgbClr val="5B9BD5">
                    <a:lumMod val="50000"/>
                  </a:srgbClr>
                </a:solidFill>
                <a:effectLst/>
                <a:uLnTx/>
                <a:uFillTx/>
                <a:latin typeface="Abadi" panose="020B0604020104020204" pitchFamily="34" charset="0"/>
                <a:ea typeface="+mn-ea"/>
                <a:cs typeface="+mn-cs"/>
              </a:rPr>
              <a:t>MERCOM</a:t>
            </a: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 India/ Public Web Resources</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9442BE07-C333-466B-8E56-1811FFFE46E2}"/>
              </a:ext>
            </a:extLst>
          </p:cNvPr>
          <p:cNvPicPr>
            <a:picLocks noChangeAspect="1"/>
          </p:cNvPicPr>
          <p:nvPr/>
        </p:nvPicPr>
        <p:blipFill>
          <a:blip r:embed="rId4"/>
          <a:stretch>
            <a:fillRect/>
          </a:stretch>
        </p:blipFill>
        <p:spPr>
          <a:xfrm>
            <a:off x="7311632" y="3359833"/>
            <a:ext cx="4684425" cy="2699781"/>
          </a:xfrm>
          <a:prstGeom prst="rect">
            <a:avLst/>
          </a:prstGeom>
        </p:spPr>
      </p:pic>
    </p:spTree>
    <p:extLst>
      <p:ext uri="{BB962C8B-B14F-4D97-AF65-F5344CB8AC3E}">
        <p14:creationId xmlns:p14="http://schemas.microsoft.com/office/powerpoint/2010/main" val="2937450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2995"/>
            <a:ext cx="10515600" cy="955517"/>
          </a:xfrm>
        </p:spPr>
        <p:txBody>
          <a:bodyPr wrap="square" anchor="ctr">
            <a:normAutofit fontScale="90000"/>
          </a:bodyPr>
          <a:lstStyle/>
          <a:p>
            <a:r>
              <a:rPr lang="en-US" sz="3200" b="1" dirty="0"/>
              <a:t>Last Mile Challenges – Precarious Roads and water logging</a:t>
            </a:r>
            <a:endParaRPr lang="en-IN" sz="3200" b="1" dirty="0"/>
          </a:p>
        </p:txBody>
      </p:sp>
      <p:pic>
        <p:nvPicPr>
          <p:cNvPr id="3075" name="Picture 3" descr="C:\Users\MiNe\Desktop\New folder (4)\WhatsApp Image 2017-03-13 at 1.25.32 PM.jpeg"/>
          <p:cNvPicPr>
            <a:picLocks noGrp="1" noChangeAspect="1" noChangeArrowheads="1"/>
          </p:cNvPicPr>
          <p:nvPr>
            <p:ph sz="half" idx="1"/>
          </p:nvPr>
        </p:nvPicPr>
        <p:blipFill rotWithShape="1">
          <a:blip r:embed="rId2" cstate="print"/>
          <a:srcRect t="16421" b="10506"/>
          <a:stretch/>
        </p:blipFill>
        <p:spPr bwMode="auto">
          <a:xfrm>
            <a:off x="838200" y="1128512"/>
            <a:ext cx="5181600" cy="5048451"/>
          </a:xfrm>
          <a:prstGeom prst="rect">
            <a:avLst/>
          </a:prstGeom>
          <a:noFill/>
        </p:spPr>
      </p:pic>
      <p:pic>
        <p:nvPicPr>
          <p:cNvPr id="3074" name="Picture 2" descr="C:\Users\MiNe\Desktop\New folder (4)\WhatsApp Image 2017-03-13 at 1.25.33 PM.jpeg"/>
          <p:cNvPicPr>
            <a:picLocks noGrp="1" noChangeAspect="1" noChangeArrowheads="1"/>
          </p:cNvPicPr>
          <p:nvPr>
            <p:ph sz="half" idx="2"/>
          </p:nvPr>
        </p:nvPicPr>
        <p:blipFill rotWithShape="1">
          <a:blip r:embed="rId3" cstate="print"/>
          <a:srcRect l="8783" r="14238" b="-1"/>
          <a:stretch/>
        </p:blipFill>
        <p:spPr bwMode="auto">
          <a:xfrm>
            <a:off x="6172200" y="1128512"/>
            <a:ext cx="5181600" cy="5048451"/>
          </a:xfrm>
          <a:prstGeom prst="rect">
            <a:avLst/>
          </a:prstGeom>
          <a:noFill/>
        </p:spPr>
      </p:pic>
    </p:spTree>
    <p:extLst>
      <p:ext uri="{BB962C8B-B14F-4D97-AF65-F5344CB8AC3E}">
        <p14:creationId xmlns:p14="http://schemas.microsoft.com/office/powerpoint/2010/main" val="355253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54588D-A302-A348-A3B9-2C0D99DECBFD}"/>
              </a:ext>
            </a:extLst>
          </p:cNvPr>
          <p:cNvSpPr>
            <a:spLocks noGrp="1"/>
          </p:cNvSpPr>
          <p:nvPr>
            <p:ph type="title"/>
          </p:nvPr>
        </p:nvSpPr>
        <p:spPr>
          <a:xfrm>
            <a:off x="838200" y="299343"/>
            <a:ext cx="10515600" cy="763387"/>
          </a:xfrm>
        </p:spPr>
        <p:txBody>
          <a:bodyPr wrap="square" anchor="ctr">
            <a:normAutofit fontScale="90000"/>
          </a:bodyPr>
          <a:lstStyle/>
          <a:p>
            <a:r>
              <a:rPr lang="en-US" b="1" dirty="0"/>
              <a:t>Last Mile Challenges – No motorable roads</a:t>
            </a:r>
            <a:endParaRPr lang="en-IN" b="1" dirty="0"/>
          </a:p>
        </p:txBody>
      </p:sp>
      <p:pic>
        <p:nvPicPr>
          <p:cNvPr id="2050" name="Picture 2" descr="C:\Users\MiNe\Desktop\New folder (4)\WhatsApp Image 2017-02-27 at 7.30.15 PM.jpeg"/>
          <p:cNvPicPr>
            <a:picLocks noGrp="1" noChangeAspect="1" noChangeArrowheads="1"/>
          </p:cNvPicPr>
          <p:nvPr>
            <p:ph sz="half" idx="1"/>
          </p:nvPr>
        </p:nvPicPr>
        <p:blipFill rotWithShape="1">
          <a:blip r:embed="rId3" cstate="print"/>
          <a:srcRect l="12977" r="10044" b="-1"/>
          <a:stretch/>
        </p:blipFill>
        <p:spPr bwMode="auto">
          <a:xfrm>
            <a:off x="838200" y="1128512"/>
            <a:ext cx="5181600" cy="5048451"/>
          </a:xfrm>
          <a:prstGeom prst="rect">
            <a:avLst/>
          </a:prstGeom>
          <a:noFill/>
        </p:spPr>
      </p:pic>
      <p:pic>
        <p:nvPicPr>
          <p:cNvPr id="2051" name="Picture 3" descr="C:\Users\MiNe\Desktop\New folder (4)\WhatsApp Image 2017-03-31 at 10.45.52 PM.jpeg"/>
          <p:cNvPicPr>
            <a:picLocks noGrp="1" noChangeAspect="1" noChangeArrowheads="1"/>
          </p:cNvPicPr>
          <p:nvPr>
            <p:ph sz="half" idx="2"/>
          </p:nvPr>
        </p:nvPicPr>
        <p:blipFill rotWithShape="1">
          <a:blip r:embed="rId4" cstate="print"/>
          <a:srcRect l="15502" r="7519" b="-1"/>
          <a:stretch/>
        </p:blipFill>
        <p:spPr bwMode="auto">
          <a:xfrm>
            <a:off x="6172200" y="1128512"/>
            <a:ext cx="5181600" cy="5048451"/>
          </a:xfrm>
          <a:prstGeom prst="rect">
            <a:avLst/>
          </a:prstGeom>
          <a:noFill/>
        </p:spPr>
      </p:pic>
    </p:spTree>
    <p:extLst>
      <p:ext uri="{BB962C8B-B14F-4D97-AF65-F5344CB8AC3E}">
        <p14:creationId xmlns:p14="http://schemas.microsoft.com/office/powerpoint/2010/main" val="15398842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816" y="2165255"/>
            <a:ext cx="3811714" cy="2450434"/>
          </a:xfrm>
        </p:spPr>
        <p:txBody>
          <a:bodyPr wrap="square" anchor="ctr">
            <a:normAutofit fontScale="90000"/>
          </a:bodyPr>
          <a:lstStyle/>
          <a:p>
            <a:r>
              <a:rPr lang="en-US" dirty="0"/>
              <a:t>Last Mile Challenges – Transport by boat</a:t>
            </a:r>
          </a:p>
        </p:txBody>
      </p:sp>
      <p:pic>
        <p:nvPicPr>
          <p:cNvPr id="4" name="Picture 3">
            <a:extLst>
              <a:ext uri="{FF2B5EF4-FFF2-40B4-BE49-F238E27FC236}">
                <a16:creationId xmlns:a16="http://schemas.microsoft.com/office/drawing/2014/main" id="{C847C220-27EB-3C44-89DC-D84797464845}"/>
              </a:ext>
            </a:extLst>
          </p:cNvPr>
          <p:cNvPicPr>
            <a:picLocks noChangeAspect="1"/>
          </p:cNvPicPr>
          <p:nvPr/>
        </p:nvPicPr>
        <p:blipFill rotWithShape="1">
          <a:blip r:embed="rId2"/>
          <a:srcRect l="16353" r="5210" b="-1"/>
          <a:stretch/>
        </p:blipFill>
        <p:spPr>
          <a:xfrm>
            <a:off x="4428162" y="465762"/>
            <a:ext cx="3486364" cy="5926475"/>
          </a:xfrm>
          <a:prstGeom prst="rect">
            <a:avLst/>
          </a:prstGeom>
          <a:noFill/>
          <a:ln>
            <a:noFill/>
          </a:ln>
        </p:spPr>
      </p:pic>
      <p:pic>
        <p:nvPicPr>
          <p:cNvPr id="9" name="Picture 8">
            <a:extLst>
              <a:ext uri="{FF2B5EF4-FFF2-40B4-BE49-F238E27FC236}">
                <a16:creationId xmlns:a16="http://schemas.microsoft.com/office/drawing/2014/main" id="{AB74FA4A-7888-4341-ADCC-8E5C11BDE3B4}"/>
              </a:ext>
            </a:extLst>
          </p:cNvPr>
          <p:cNvPicPr>
            <a:picLocks noChangeAspect="1"/>
          </p:cNvPicPr>
          <p:nvPr/>
        </p:nvPicPr>
        <p:blipFill rotWithShape="1">
          <a:blip r:embed="rId3"/>
          <a:srcRect l="1552"/>
          <a:stretch/>
        </p:blipFill>
        <p:spPr>
          <a:xfrm>
            <a:off x="465762" y="465761"/>
            <a:ext cx="3839110" cy="2924711"/>
          </a:xfrm>
          <a:prstGeom prst="rect">
            <a:avLst/>
          </a:prstGeom>
          <a:noFill/>
          <a:ln>
            <a:noFill/>
          </a:ln>
        </p:spPr>
      </p:pic>
      <p:pic>
        <p:nvPicPr>
          <p:cNvPr id="11" name="Picture 10">
            <a:extLst>
              <a:ext uri="{FF2B5EF4-FFF2-40B4-BE49-F238E27FC236}">
                <a16:creationId xmlns:a16="http://schemas.microsoft.com/office/drawing/2014/main" id="{4325D442-A8A2-174F-B5BC-856482A1F3DA}"/>
              </a:ext>
            </a:extLst>
          </p:cNvPr>
          <p:cNvPicPr>
            <a:picLocks noChangeAspect="1"/>
          </p:cNvPicPr>
          <p:nvPr/>
        </p:nvPicPr>
        <p:blipFill rotWithShape="1">
          <a:blip r:embed="rId4"/>
          <a:srcRect r="675" b="-4"/>
          <a:stretch/>
        </p:blipFill>
        <p:spPr>
          <a:xfrm>
            <a:off x="465762" y="3493214"/>
            <a:ext cx="3839110" cy="2899024"/>
          </a:xfrm>
          <a:prstGeom prst="rect">
            <a:avLst/>
          </a:prstGeom>
          <a:noFill/>
          <a:ln>
            <a:noFill/>
          </a:ln>
        </p:spPr>
      </p:pic>
    </p:spTree>
    <p:extLst>
      <p:ext uri="{BB962C8B-B14F-4D97-AF65-F5344CB8AC3E}">
        <p14:creationId xmlns:p14="http://schemas.microsoft.com/office/powerpoint/2010/main" val="3695725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3387"/>
          </a:xfrm>
        </p:spPr>
        <p:txBody>
          <a:bodyPr wrap="square" anchor="ctr">
            <a:normAutofit fontScale="90000"/>
          </a:bodyPr>
          <a:lstStyle/>
          <a:p>
            <a:r>
              <a:rPr lang="en-US" sz="4000" dirty="0"/>
              <a:t>Last Mile Challenges – Assam - Unpaved Roads</a:t>
            </a:r>
          </a:p>
        </p:txBody>
      </p:sp>
      <p:pic>
        <p:nvPicPr>
          <p:cNvPr id="6" name="Picture 5">
            <a:extLst>
              <a:ext uri="{FF2B5EF4-FFF2-40B4-BE49-F238E27FC236}">
                <a16:creationId xmlns:a16="http://schemas.microsoft.com/office/drawing/2014/main" id="{DE5E9B7F-09CF-CE46-8D33-988465FBBAD3}"/>
              </a:ext>
            </a:extLst>
          </p:cNvPr>
          <p:cNvPicPr>
            <a:picLocks noChangeAspect="1"/>
          </p:cNvPicPr>
          <p:nvPr/>
        </p:nvPicPr>
        <p:blipFill rotWithShape="1">
          <a:blip r:embed="rId2"/>
          <a:srcRect r="23021" b="-1"/>
          <a:stretch/>
        </p:blipFill>
        <p:spPr>
          <a:xfrm>
            <a:off x="838200" y="1128512"/>
            <a:ext cx="5181600" cy="5048451"/>
          </a:xfrm>
          <a:prstGeom prst="rect">
            <a:avLst/>
          </a:prstGeom>
          <a:noFill/>
        </p:spPr>
      </p:pic>
      <p:pic>
        <p:nvPicPr>
          <p:cNvPr id="8" name="Picture 7">
            <a:extLst>
              <a:ext uri="{FF2B5EF4-FFF2-40B4-BE49-F238E27FC236}">
                <a16:creationId xmlns:a16="http://schemas.microsoft.com/office/drawing/2014/main" id="{E45749A7-D1A1-B14A-8EBE-3CC44B6F58B4}"/>
              </a:ext>
            </a:extLst>
          </p:cNvPr>
          <p:cNvPicPr>
            <a:picLocks noChangeAspect="1"/>
          </p:cNvPicPr>
          <p:nvPr/>
        </p:nvPicPr>
        <p:blipFill rotWithShape="1">
          <a:blip r:embed="rId3"/>
          <a:srcRect l="12067" r="10955" b="-1"/>
          <a:stretch/>
        </p:blipFill>
        <p:spPr>
          <a:xfrm>
            <a:off x="6172200" y="1128512"/>
            <a:ext cx="5181600" cy="5048451"/>
          </a:xfrm>
          <a:prstGeom prst="rect">
            <a:avLst/>
          </a:prstGeom>
          <a:noFill/>
        </p:spPr>
      </p:pic>
    </p:spTree>
    <p:extLst>
      <p:ext uri="{BB962C8B-B14F-4D97-AF65-F5344CB8AC3E}">
        <p14:creationId xmlns:p14="http://schemas.microsoft.com/office/powerpoint/2010/main" val="761458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794" y="465761"/>
            <a:ext cx="3811714" cy="1446551"/>
          </a:xfrm>
        </p:spPr>
        <p:txBody>
          <a:bodyPr wrap="square" anchor="ctr">
            <a:normAutofit/>
          </a:bodyPr>
          <a:lstStyle/>
          <a:p>
            <a:r>
              <a:rPr lang="en-US" sz="2800" dirty="0"/>
              <a:t>Last Mile Challenges -  Manipur – Foot Journey</a:t>
            </a:r>
          </a:p>
        </p:txBody>
      </p:sp>
      <p:pic>
        <p:nvPicPr>
          <p:cNvPr id="9" name="Picture 8">
            <a:extLst>
              <a:ext uri="{FF2B5EF4-FFF2-40B4-BE49-F238E27FC236}">
                <a16:creationId xmlns:a16="http://schemas.microsoft.com/office/drawing/2014/main" id="{EF0C2125-B2E0-9F41-820B-BC5051E1C323}"/>
              </a:ext>
            </a:extLst>
          </p:cNvPr>
          <p:cNvPicPr>
            <a:picLocks noChangeAspect="1"/>
          </p:cNvPicPr>
          <p:nvPr/>
        </p:nvPicPr>
        <p:blipFill rotWithShape="1">
          <a:blip r:embed="rId2"/>
          <a:srcRect l="21564" r="-1" b="-1"/>
          <a:stretch/>
        </p:blipFill>
        <p:spPr>
          <a:xfrm>
            <a:off x="4428162" y="465762"/>
            <a:ext cx="3486364" cy="5926475"/>
          </a:xfrm>
          <a:prstGeom prst="rect">
            <a:avLst/>
          </a:prstGeom>
          <a:noFill/>
          <a:ln>
            <a:noFill/>
          </a:ln>
        </p:spPr>
      </p:pic>
      <p:pic>
        <p:nvPicPr>
          <p:cNvPr id="7" name="Picture 6">
            <a:extLst>
              <a:ext uri="{FF2B5EF4-FFF2-40B4-BE49-F238E27FC236}">
                <a16:creationId xmlns:a16="http://schemas.microsoft.com/office/drawing/2014/main" id="{1908D231-15BA-AB4C-87C2-42E72F0D70F9}"/>
              </a:ext>
            </a:extLst>
          </p:cNvPr>
          <p:cNvPicPr>
            <a:picLocks noChangeAspect="1"/>
          </p:cNvPicPr>
          <p:nvPr/>
        </p:nvPicPr>
        <p:blipFill rotWithShape="1">
          <a:blip r:embed="rId3"/>
          <a:srcRect t="26728" r="2" b="30420"/>
          <a:stretch/>
        </p:blipFill>
        <p:spPr>
          <a:xfrm>
            <a:off x="465762" y="465761"/>
            <a:ext cx="3839110" cy="2924711"/>
          </a:xfrm>
          <a:prstGeom prst="rect">
            <a:avLst/>
          </a:prstGeom>
          <a:noFill/>
          <a:ln>
            <a:noFill/>
          </a:ln>
        </p:spPr>
      </p:pic>
      <p:pic>
        <p:nvPicPr>
          <p:cNvPr id="11" name="Picture 10">
            <a:extLst>
              <a:ext uri="{FF2B5EF4-FFF2-40B4-BE49-F238E27FC236}">
                <a16:creationId xmlns:a16="http://schemas.microsoft.com/office/drawing/2014/main" id="{5BE694BC-6FE2-3548-9AB6-EBA0567E6ECC}"/>
              </a:ext>
            </a:extLst>
          </p:cNvPr>
          <p:cNvPicPr>
            <a:picLocks noChangeAspect="1"/>
          </p:cNvPicPr>
          <p:nvPr/>
        </p:nvPicPr>
        <p:blipFill rotWithShape="1">
          <a:blip r:embed="rId4"/>
          <a:srcRect t="24875" b="18490"/>
          <a:stretch/>
        </p:blipFill>
        <p:spPr>
          <a:xfrm>
            <a:off x="465762" y="3493214"/>
            <a:ext cx="3839110" cy="2899024"/>
          </a:xfrm>
          <a:prstGeom prst="rect">
            <a:avLst/>
          </a:prstGeom>
          <a:noFill/>
          <a:ln>
            <a:noFill/>
          </a:ln>
        </p:spPr>
      </p:pic>
    </p:spTree>
    <p:extLst>
      <p:ext uri="{BB962C8B-B14F-4D97-AF65-F5344CB8AC3E}">
        <p14:creationId xmlns:p14="http://schemas.microsoft.com/office/powerpoint/2010/main" val="2193179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wrap="square" anchor="ctr">
            <a:normAutofit/>
          </a:bodyPr>
          <a:lstStyle/>
          <a:p>
            <a:r>
              <a:rPr lang="en-US" dirty="0"/>
              <a:t>Last Mile – Manipur – Foot Journey</a:t>
            </a:r>
          </a:p>
        </p:txBody>
      </p:sp>
      <p:pic>
        <p:nvPicPr>
          <p:cNvPr id="9" name="Picture 8">
            <a:extLst>
              <a:ext uri="{FF2B5EF4-FFF2-40B4-BE49-F238E27FC236}">
                <a16:creationId xmlns:a16="http://schemas.microsoft.com/office/drawing/2014/main" id="{B5A49C45-6ABD-5444-9362-24F8E862691D}"/>
              </a:ext>
            </a:extLst>
          </p:cNvPr>
          <p:cNvPicPr>
            <a:picLocks noChangeAspect="1"/>
          </p:cNvPicPr>
          <p:nvPr/>
        </p:nvPicPr>
        <p:blipFill rotWithShape="1">
          <a:blip r:embed="rId2"/>
          <a:srcRect t="6055" b="20872"/>
          <a:stretch/>
        </p:blipFill>
        <p:spPr>
          <a:xfrm>
            <a:off x="838200" y="1128512"/>
            <a:ext cx="5181600" cy="5048451"/>
          </a:xfrm>
          <a:prstGeom prst="rect">
            <a:avLst/>
          </a:prstGeom>
          <a:noFill/>
          <a:ln>
            <a:noFill/>
          </a:ln>
        </p:spPr>
      </p:pic>
      <p:pic>
        <p:nvPicPr>
          <p:cNvPr id="7" name="Picture 6">
            <a:extLst>
              <a:ext uri="{FF2B5EF4-FFF2-40B4-BE49-F238E27FC236}">
                <a16:creationId xmlns:a16="http://schemas.microsoft.com/office/drawing/2014/main" id="{93607AB3-5F5B-D14B-A536-31C807D01D30}"/>
              </a:ext>
            </a:extLst>
          </p:cNvPr>
          <p:cNvPicPr>
            <a:picLocks noChangeAspect="1"/>
          </p:cNvPicPr>
          <p:nvPr/>
        </p:nvPicPr>
        <p:blipFill rotWithShape="1">
          <a:blip r:embed="rId3"/>
          <a:srcRect l="22621" r="400" b="-1"/>
          <a:stretch/>
        </p:blipFill>
        <p:spPr>
          <a:xfrm>
            <a:off x="6172200" y="1128512"/>
            <a:ext cx="5181600" cy="5048451"/>
          </a:xfrm>
          <a:prstGeom prst="rect">
            <a:avLst/>
          </a:prstGeom>
          <a:noFill/>
          <a:ln>
            <a:noFill/>
          </a:ln>
        </p:spPr>
      </p:pic>
    </p:spTree>
    <p:extLst>
      <p:ext uri="{BB962C8B-B14F-4D97-AF65-F5344CB8AC3E}">
        <p14:creationId xmlns:p14="http://schemas.microsoft.com/office/powerpoint/2010/main" val="60756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1618DA6-D946-439D-A608-5122BF843B7A}"/>
              </a:ext>
            </a:extLst>
          </p:cNvPr>
          <p:cNvSpPr>
            <a:spLocks noGrp="1"/>
          </p:cNvSpPr>
          <p:nvPr>
            <p:ph type="title"/>
          </p:nvPr>
        </p:nvSpPr>
        <p:spPr>
          <a:xfrm>
            <a:off x="874207" y="412102"/>
            <a:ext cx="8037383" cy="571574"/>
          </a:xfrm>
        </p:spPr>
        <p:txBody>
          <a:bodyPr>
            <a:noAutofit/>
          </a:bodyPr>
          <a:lstStyle/>
          <a:p>
            <a:r>
              <a:rPr lang="en-US" altLang="en-US" sz="3600" b="1" dirty="0"/>
              <a:t>Recognition</a:t>
            </a:r>
            <a:endParaRPr lang="en-US" altLang="en-US" sz="48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2CF68F2D-0077-4811-8D38-4021FB5A4AB4}" type="slidenum">
              <a:rPr kumimoji="0" lang="en-IN" sz="1200" b="0" i="0" u="none" strike="noStrike" kern="0" cap="none" spc="0" normalizeH="0" baseline="0" noProof="0" smtClean="0">
                <a:ln>
                  <a:noFill/>
                </a:ln>
                <a:solidFill>
                  <a:srgbClr val="8B8B8B"/>
                </a:solidFill>
                <a:effectLst/>
                <a:uLnTx/>
                <a:uFillTx/>
                <a:latin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en-IN" sz="1200" b="0" i="0" u="none" strike="noStrike" kern="0" cap="none" spc="0" normalizeH="0" baseline="0" noProof="0" dirty="0">
              <a:ln>
                <a:noFill/>
              </a:ln>
              <a:solidFill>
                <a:srgbClr val="8B8B8B"/>
              </a:solidFill>
              <a:effectLst/>
              <a:uLnTx/>
              <a:uFillTx/>
              <a:latin typeface="Open Sans"/>
              <a:sym typeface="Open Sans"/>
            </a:endParaRPr>
          </a:p>
        </p:txBody>
      </p:sp>
      <p:sp>
        <p:nvSpPr>
          <p:cNvPr id="4" name="Rectangle 3">
            <a:extLst>
              <a:ext uri="{FF2B5EF4-FFF2-40B4-BE49-F238E27FC236}">
                <a16:creationId xmlns:a16="http://schemas.microsoft.com/office/drawing/2014/main" id="{77C26384-9BF7-4C9A-8421-455ED76DE773}"/>
              </a:ext>
            </a:extLst>
          </p:cNvPr>
          <p:cNvSpPr/>
          <p:nvPr/>
        </p:nvSpPr>
        <p:spPr>
          <a:xfrm>
            <a:off x="874207" y="1728316"/>
            <a:ext cx="849085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Innovative Direct-Current Microgrids to Solve India’s Power Woes -Solar DC micro-grids could do for electrification what mobile phones did for telephony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hlinkClick r:id="rId2"/>
              </a:rPr>
              <a:t>https://spectrum.ieee.org/energy/renewables/innovative-direct-current-microgrids-to-solve-indias-power-woes</a:t>
            </a:r>
            <a:endParaRPr kumimoji="0" lang="en-IN" sz="2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sp>
        <p:nvSpPr>
          <p:cNvPr id="5" name="Rectangle 4">
            <a:extLst>
              <a:ext uri="{FF2B5EF4-FFF2-40B4-BE49-F238E27FC236}">
                <a16:creationId xmlns:a16="http://schemas.microsoft.com/office/drawing/2014/main" id="{BEC81005-93F7-41F1-A190-6857EBF7280A}"/>
              </a:ext>
            </a:extLst>
          </p:cNvPr>
          <p:cNvSpPr/>
          <p:nvPr/>
        </p:nvSpPr>
        <p:spPr>
          <a:xfrm>
            <a:off x="874207" y="4053648"/>
            <a:ext cx="873071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Solar DC Microgrid for Indian Homes –A transforming power scenario </a:t>
            </a:r>
            <a:r>
              <a:rPr kumimoji="0" lang="en-IN" sz="2400" b="1"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[IEEE]. Solar DC has won the IEEE Spectrum Award for technology in 2017</a:t>
            </a:r>
            <a:endParaRPr kumimoji="0" lang="en-IN" sz="2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spTree>
    <p:extLst>
      <p:ext uri="{BB962C8B-B14F-4D97-AF65-F5344CB8AC3E}">
        <p14:creationId xmlns:p14="http://schemas.microsoft.com/office/powerpoint/2010/main" val="2914378932"/>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17"/>
          <p:cNvSpPr/>
          <p:nvPr/>
        </p:nvSpPr>
        <p:spPr>
          <a:xfrm>
            <a:off x="0" y="0"/>
            <a:ext cx="4471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487" name="Google Shape;487;p17"/>
          <p:cNvSpPr txBox="1"/>
          <p:nvPr/>
        </p:nvSpPr>
        <p:spPr>
          <a:xfrm>
            <a:off x="155865" y="730715"/>
            <a:ext cx="3917482" cy="704369"/>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FFFFFF"/>
              </a:buClr>
              <a:buSzPts val="4400"/>
              <a:buFont typeface="Raleway ExtraBold"/>
              <a:buNone/>
              <a:tabLst/>
              <a:defRPr/>
            </a:pPr>
            <a:r>
              <a:rPr kumimoji="0" lang="en-US" sz="4400" b="1" i="0" u="none" strike="noStrike" kern="0" cap="none" spc="0" normalizeH="0" baseline="0" noProof="0">
                <a:ln>
                  <a:noFill/>
                </a:ln>
                <a:solidFill>
                  <a:srgbClr val="FFFFFF"/>
                </a:solidFill>
                <a:effectLst/>
                <a:uLnTx/>
                <a:uFillTx/>
                <a:latin typeface="Raleway ExtraBold"/>
                <a:ea typeface="Raleway ExtraBold"/>
                <a:cs typeface="Raleway ExtraBold"/>
                <a:sym typeface="Raleway ExtraBold"/>
              </a:rPr>
              <a:t>CONTACT US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7"/>
          <p:cNvSpPr/>
          <p:nvPr/>
        </p:nvSpPr>
        <p:spPr>
          <a:xfrm rot="5400000">
            <a:off x="2004270" y="-536067"/>
            <a:ext cx="64800" cy="407334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489" name="Google Shape;489;p17"/>
          <p:cNvSpPr/>
          <p:nvPr/>
        </p:nvSpPr>
        <p:spPr>
          <a:xfrm>
            <a:off x="5379150" y="1971229"/>
            <a:ext cx="6509356" cy="239146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490" name="Google Shape;490;p17"/>
          <p:cNvSpPr txBox="1"/>
          <p:nvPr/>
        </p:nvSpPr>
        <p:spPr>
          <a:xfrm>
            <a:off x="5633150" y="2898030"/>
            <a:ext cx="4488355" cy="90752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262626"/>
              </a:buClr>
              <a:buSzPts val="4400"/>
              <a:buFont typeface="Raleway ExtraBold"/>
              <a:buNone/>
              <a:tabLst/>
              <a:defRPr/>
            </a:pPr>
            <a:r>
              <a:rPr kumimoji="0" lang="en-US" sz="4400" b="1" i="0" u="none" strike="noStrike" kern="0" cap="none" spc="0" normalizeH="0" baseline="0" noProof="0">
                <a:ln>
                  <a:noFill/>
                </a:ln>
                <a:solidFill>
                  <a:srgbClr val="262626"/>
                </a:solidFill>
                <a:effectLst/>
                <a:uLnTx/>
                <a:uFillTx/>
                <a:latin typeface="Raleway ExtraBold"/>
                <a:ea typeface="Raleway ExtraBold"/>
                <a:cs typeface="Raleway ExtraBold"/>
                <a:sym typeface="Raleway ExtraBold"/>
              </a:rPr>
              <a:t>THANK 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7"/>
          <p:cNvSpPr txBox="1"/>
          <p:nvPr/>
        </p:nvSpPr>
        <p:spPr>
          <a:xfrm>
            <a:off x="5633149" y="3556695"/>
            <a:ext cx="4101439" cy="53008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262626"/>
              </a:buClr>
              <a:buSzPts val="24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92" name="Google Shape;492;p17"/>
          <p:cNvSpPr/>
          <p:nvPr/>
        </p:nvSpPr>
        <p:spPr>
          <a:xfrm>
            <a:off x="303494" y="1971229"/>
            <a:ext cx="1024169" cy="1399027"/>
          </a:xfrm>
          <a:custGeom>
            <a:avLst/>
            <a:gdLst/>
            <a:ahLst/>
            <a:cxnLst/>
            <a:rect l="l" t="t" r="r" b="b"/>
            <a:pathLst>
              <a:path w="2751" h="3764" extrusionOk="0">
                <a:moveTo>
                  <a:pt x="1376" y="666"/>
                </a:moveTo>
                <a:lnTo>
                  <a:pt x="1303" y="670"/>
                </a:lnTo>
                <a:lnTo>
                  <a:pt x="1232" y="680"/>
                </a:lnTo>
                <a:lnTo>
                  <a:pt x="1163" y="698"/>
                </a:lnTo>
                <a:lnTo>
                  <a:pt x="1097" y="722"/>
                </a:lnTo>
                <a:lnTo>
                  <a:pt x="1035" y="753"/>
                </a:lnTo>
                <a:lnTo>
                  <a:pt x="976" y="789"/>
                </a:lnTo>
                <a:lnTo>
                  <a:pt x="921" y="831"/>
                </a:lnTo>
                <a:lnTo>
                  <a:pt x="870" y="876"/>
                </a:lnTo>
                <a:lnTo>
                  <a:pt x="824" y="928"/>
                </a:lnTo>
                <a:lnTo>
                  <a:pt x="783" y="984"/>
                </a:lnTo>
                <a:lnTo>
                  <a:pt x="747" y="1043"/>
                </a:lnTo>
                <a:lnTo>
                  <a:pt x="717" y="1106"/>
                </a:lnTo>
                <a:lnTo>
                  <a:pt x="693" y="1172"/>
                </a:lnTo>
                <a:lnTo>
                  <a:pt x="676" y="1240"/>
                </a:lnTo>
                <a:lnTo>
                  <a:pt x="664" y="1312"/>
                </a:lnTo>
                <a:lnTo>
                  <a:pt x="661" y="1385"/>
                </a:lnTo>
                <a:lnTo>
                  <a:pt x="664" y="1459"/>
                </a:lnTo>
                <a:lnTo>
                  <a:pt x="676" y="1530"/>
                </a:lnTo>
                <a:lnTo>
                  <a:pt x="693" y="1599"/>
                </a:lnTo>
                <a:lnTo>
                  <a:pt x="717" y="1665"/>
                </a:lnTo>
                <a:lnTo>
                  <a:pt x="747" y="1728"/>
                </a:lnTo>
                <a:lnTo>
                  <a:pt x="783" y="1788"/>
                </a:lnTo>
                <a:lnTo>
                  <a:pt x="824" y="1843"/>
                </a:lnTo>
                <a:lnTo>
                  <a:pt x="870" y="1894"/>
                </a:lnTo>
                <a:lnTo>
                  <a:pt x="921" y="1941"/>
                </a:lnTo>
                <a:lnTo>
                  <a:pt x="976" y="1982"/>
                </a:lnTo>
                <a:lnTo>
                  <a:pt x="1035" y="2018"/>
                </a:lnTo>
                <a:lnTo>
                  <a:pt x="1097" y="2048"/>
                </a:lnTo>
                <a:lnTo>
                  <a:pt x="1163" y="2073"/>
                </a:lnTo>
                <a:lnTo>
                  <a:pt x="1232" y="2090"/>
                </a:lnTo>
                <a:lnTo>
                  <a:pt x="1303" y="2102"/>
                </a:lnTo>
                <a:lnTo>
                  <a:pt x="1376" y="2105"/>
                </a:lnTo>
                <a:lnTo>
                  <a:pt x="1449" y="2102"/>
                </a:lnTo>
                <a:lnTo>
                  <a:pt x="1519" y="2090"/>
                </a:lnTo>
                <a:lnTo>
                  <a:pt x="1588" y="2073"/>
                </a:lnTo>
                <a:lnTo>
                  <a:pt x="1654" y="2048"/>
                </a:lnTo>
                <a:lnTo>
                  <a:pt x="1716" y="2018"/>
                </a:lnTo>
                <a:lnTo>
                  <a:pt x="1774" y="1982"/>
                </a:lnTo>
                <a:lnTo>
                  <a:pt x="1830" y="1941"/>
                </a:lnTo>
                <a:lnTo>
                  <a:pt x="1881" y="1894"/>
                </a:lnTo>
                <a:lnTo>
                  <a:pt x="1926" y="1843"/>
                </a:lnTo>
                <a:lnTo>
                  <a:pt x="1968" y="1788"/>
                </a:lnTo>
                <a:lnTo>
                  <a:pt x="2004" y="1728"/>
                </a:lnTo>
                <a:lnTo>
                  <a:pt x="2034" y="1665"/>
                </a:lnTo>
                <a:lnTo>
                  <a:pt x="2058" y="1599"/>
                </a:lnTo>
                <a:lnTo>
                  <a:pt x="2076" y="1530"/>
                </a:lnTo>
                <a:lnTo>
                  <a:pt x="2086" y="1459"/>
                </a:lnTo>
                <a:lnTo>
                  <a:pt x="2089" y="1385"/>
                </a:lnTo>
                <a:lnTo>
                  <a:pt x="2086" y="1312"/>
                </a:lnTo>
                <a:lnTo>
                  <a:pt x="2076" y="1240"/>
                </a:lnTo>
                <a:lnTo>
                  <a:pt x="2058" y="1172"/>
                </a:lnTo>
                <a:lnTo>
                  <a:pt x="2034" y="1106"/>
                </a:lnTo>
                <a:lnTo>
                  <a:pt x="2004" y="1043"/>
                </a:lnTo>
                <a:lnTo>
                  <a:pt x="1968" y="984"/>
                </a:lnTo>
                <a:lnTo>
                  <a:pt x="1926" y="928"/>
                </a:lnTo>
                <a:lnTo>
                  <a:pt x="1881" y="876"/>
                </a:lnTo>
                <a:lnTo>
                  <a:pt x="1830" y="831"/>
                </a:lnTo>
                <a:lnTo>
                  <a:pt x="1774" y="789"/>
                </a:lnTo>
                <a:lnTo>
                  <a:pt x="1716" y="753"/>
                </a:lnTo>
                <a:lnTo>
                  <a:pt x="1654" y="722"/>
                </a:lnTo>
                <a:lnTo>
                  <a:pt x="1588" y="698"/>
                </a:lnTo>
                <a:lnTo>
                  <a:pt x="1519" y="680"/>
                </a:lnTo>
                <a:lnTo>
                  <a:pt x="1449" y="670"/>
                </a:lnTo>
                <a:lnTo>
                  <a:pt x="1376" y="666"/>
                </a:lnTo>
                <a:close/>
                <a:moveTo>
                  <a:pt x="1376" y="0"/>
                </a:moveTo>
                <a:lnTo>
                  <a:pt x="1473" y="3"/>
                </a:lnTo>
                <a:lnTo>
                  <a:pt x="1570" y="14"/>
                </a:lnTo>
                <a:lnTo>
                  <a:pt x="1664" y="31"/>
                </a:lnTo>
                <a:lnTo>
                  <a:pt x="1756" y="53"/>
                </a:lnTo>
                <a:lnTo>
                  <a:pt x="1845" y="84"/>
                </a:lnTo>
                <a:lnTo>
                  <a:pt x="1932" y="119"/>
                </a:lnTo>
                <a:lnTo>
                  <a:pt x="2015" y="160"/>
                </a:lnTo>
                <a:lnTo>
                  <a:pt x="2095" y="205"/>
                </a:lnTo>
                <a:lnTo>
                  <a:pt x="2173" y="256"/>
                </a:lnTo>
                <a:lnTo>
                  <a:pt x="2246" y="313"/>
                </a:lnTo>
                <a:lnTo>
                  <a:pt x="2314" y="374"/>
                </a:lnTo>
                <a:lnTo>
                  <a:pt x="2379" y="440"/>
                </a:lnTo>
                <a:lnTo>
                  <a:pt x="2441" y="509"/>
                </a:lnTo>
                <a:lnTo>
                  <a:pt x="2496" y="583"/>
                </a:lnTo>
                <a:lnTo>
                  <a:pt x="2547" y="660"/>
                </a:lnTo>
                <a:lnTo>
                  <a:pt x="2594" y="741"/>
                </a:lnTo>
                <a:lnTo>
                  <a:pt x="2634" y="825"/>
                </a:lnTo>
                <a:lnTo>
                  <a:pt x="2669" y="912"/>
                </a:lnTo>
                <a:lnTo>
                  <a:pt x="2698" y="1002"/>
                </a:lnTo>
                <a:lnTo>
                  <a:pt x="2721" y="1095"/>
                </a:lnTo>
                <a:lnTo>
                  <a:pt x="2737" y="1190"/>
                </a:lnTo>
                <a:lnTo>
                  <a:pt x="2748" y="1287"/>
                </a:lnTo>
                <a:lnTo>
                  <a:pt x="2751" y="1385"/>
                </a:lnTo>
                <a:lnTo>
                  <a:pt x="2748" y="1484"/>
                </a:lnTo>
                <a:lnTo>
                  <a:pt x="2737" y="1581"/>
                </a:lnTo>
                <a:lnTo>
                  <a:pt x="2721" y="1677"/>
                </a:lnTo>
                <a:lnTo>
                  <a:pt x="2698" y="1770"/>
                </a:lnTo>
                <a:lnTo>
                  <a:pt x="2668" y="1863"/>
                </a:lnTo>
                <a:lnTo>
                  <a:pt x="2631" y="1951"/>
                </a:lnTo>
                <a:lnTo>
                  <a:pt x="2590" y="2039"/>
                </a:lnTo>
                <a:lnTo>
                  <a:pt x="2546" y="2126"/>
                </a:lnTo>
                <a:lnTo>
                  <a:pt x="2501" y="2214"/>
                </a:lnTo>
                <a:lnTo>
                  <a:pt x="2452" y="2302"/>
                </a:lnTo>
                <a:lnTo>
                  <a:pt x="2402" y="2389"/>
                </a:lnTo>
                <a:lnTo>
                  <a:pt x="2351" y="2475"/>
                </a:lnTo>
                <a:lnTo>
                  <a:pt x="2299" y="2561"/>
                </a:lnTo>
                <a:lnTo>
                  <a:pt x="2246" y="2645"/>
                </a:lnTo>
                <a:lnTo>
                  <a:pt x="2193" y="2729"/>
                </a:lnTo>
                <a:lnTo>
                  <a:pt x="2138" y="2809"/>
                </a:lnTo>
                <a:lnTo>
                  <a:pt x="2084" y="2890"/>
                </a:lnTo>
                <a:lnTo>
                  <a:pt x="2029" y="2968"/>
                </a:lnTo>
                <a:lnTo>
                  <a:pt x="1976" y="3043"/>
                </a:lnTo>
                <a:lnTo>
                  <a:pt x="1923" y="3116"/>
                </a:lnTo>
                <a:lnTo>
                  <a:pt x="1870" y="3188"/>
                </a:lnTo>
                <a:lnTo>
                  <a:pt x="1819" y="3255"/>
                </a:lnTo>
                <a:lnTo>
                  <a:pt x="1770" y="3321"/>
                </a:lnTo>
                <a:lnTo>
                  <a:pt x="1722" y="3382"/>
                </a:lnTo>
                <a:lnTo>
                  <a:pt x="1676" y="3441"/>
                </a:lnTo>
                <a:lnTo>
                  <a:pt x="1633" y="3496"/>
                </a:lnTo>
                <a:lnTo>
                  <a:pt x="1591" y="3547"/>
                </a:lnTo>
                <a:lnTo>
                  <a:pt x="1553" y="3594"/>
                </a:lnTo>
                <a:lnTo>
                  <a:pt x="1518" y="3637"/>
                </a:lnTo>
                <a:lnTo>
                  <a:pt x="1486" y="3674"/>
                </a:lnTo>
                <a:lnTo>
                  <a:pt x="1458" y="3708"/>
                </a:lnTo>
                <a:lnTo>
                  <a:pt x="1434" y="3737"/>
                </a:lnTo>
                <a:lnTo>
                  <a:pt x="1417" y="3751"/>
                </a:lnTo>
                <a:lnTo>
                  <a:pt x="1398" y="3761"/>
                </a:lnTo>
                <a:lnTo>
                  <a:pt x="1376" y="3764"/>
                </a:lnTo>
                <a:lnTo>
                  <a:pt x="1359" y="3762"/>
                </a:lnTo>
                <a:lnTo>
                  <a:pt x="1343" y="3757"/>
                </a:lnTo>
                <a:lnTo>
                  <a:pt x="1329" y="3749"/>
                </a:lnTo>
                <a:lnTo>
                  <a:pt x="1318" y="3737"/>
                </a:lnTo>
                <a:lnTo>
                  <a:pt x="1293" y="3708"/>
                </a:lnTo>
                <a:lnTo>
                  <a:pt x="1264" y="3674"/>
                </a:lnTo>
                <a:lnTo>
                  <a:pt x="1233" y="3637"/>
                </a:lnTo>
                <a:lnTo>
                  <a:pt x="1198" y="3594"/>
                </a:lnTo>
                <a:lnTo>
                  <a:pt x="1159" y="3547"/>
                </a:lnTo>
                <a:lnTo>
                  <a:pt x="1118" y="3496"/>
                </a:lnTo>
                <a:lnTo>
                  <a:pt x="1074" y="3441"/>
                </a:lnTo>
                <a:lnTo>
                  <a:pt x="1029" y="3382"/>
                </a:lnTo>
                <a:lnTo>
                  <a:pt x="982" y="3321"/>
                </a:lnTo>
                <a:lnTo>
                  <a:pt x="932" y="3255"/>
                </a:lnTo>
                <a:lnTo>
                  <a:pt x="881" y="3188"/>
                </a:lnTo>
                <a:lnTo>
                  <a:pt x="829" y="3116"/>
                </a:lnTo>
                <a:lnTo>
                  <a:pt x="775" y="3043"/>
                </a:lnTo>
                <a:lnTo>
                  <a:pt x="721" y="2967"/>
                </a:lnTo>
                <a:lnTo>
                  <a:pt x="666" y="2890"/>
                </a:lnTo>
                <a:lnTo>
                  <a:pt x="612" y="2809"/>
                </a:lnTo>
                <a:lnTo>
                  <a:pt x="559" y="2729"/>
                </a:lnTo>
                <a:lnTo>
                  <a:pt x="504" y="2645"/>
                </a:lnTo>
                <a:lnTo>
                  <a:pt x="451" y="2561"/>
                </a:lnTo>
                <a:lnTo>
                  <a:pt x="399" y="2475"/>
                </a:lnTo>
                <a:lnTo>
                  <a:pt x="348" y="2389"/>
                </a:lnTo>
                <a:lnTo>
                  <a:pt x="298" y="2302"/>
                </a:lnTo>
                <a:lnTo>
                  <a:pt x="250" y="2214"/>
                </a:lnTo>
                <a:lnTo>
                  <a:pt x="205" y="2126"/>
                </a:lnTo>
                <a:lnTo>
                  <a:pt x="161" y="2039"/>
                </a:lnTo>
                <a:lnTo>
                  <a:pt x="121" y="1951"/>
                </a:lnTo>
                <a:lnTo>
                  <a:pt x="83" y="1863"/>
                </a:lnTo>
                <a:lnTo>
                  <a:pt x="53" y="1770"/>
                </a:lnTo>
                <a:lnTo>
                  <a:pt x="30" y="1677"/>
                </a:lnTo>
                <a:lnTo>
                  <a:pt x="13" y="1581"/>
                </a:lnTo>
                <a:lnTo>
                  <a:pt x="3" y="1484"/>
                </a:lnTo>
                <a:lnTo>
                  <a:pt x="0" y="1385"/>
                </a:lnTo>
                <a:lnTo>
                  <a:pt x="3" y="1287"/>
                </a:lnTo>
                <a:lnTo>
                  <a:pt x="14" y="1190"/>
                </a:lnTo>
                <a:lnTo>
                  <a:pt x="30" y="1095"/>
                </a:lnTo>
                <a:lnTo>
                  <a:pt x="53" y="1002"/>
                </a:lnTo>
                <a:lnTo>
                  <a:pt x="82" y="912"/>
                </a:lnTo>
                <a:lnTo>
                  <a:pt x="117" y="825"/>
                </a:lnTo>
                <a:lnTo>
                  <a:pt x="158" y="741"/>
                </a:lnTo>
                <a:lnTo>
                  <a:pt x="204" y="660"/>
                </a:lnTo>
                <a:lnTo>
                  <a:pt x="255" y="583"/>
                </a:lnTo>
                <a:lnTo>
                  <a:pt x="311" y="509"/>
                </a:lnTo>
                <a:lnTo>
                  <a:pt x="371" y="440"/>
                </a:lnTo>
                <a:lnTo>
                  <a:pt x="436" y="374"/>
                </a:lnTo>
                <a:lnTo>
                  <a:pt x="505" y="313"/>
                </a:lnTo>
                <a:lnTo>
                  <a:pt x="578" y="256"/>
                </a:lnTo>
                <a:lnTo>
                  <a:pt x="655" y="205"/>
                </a:lnTo>
                <a:lnTo>
                  <a:pt x="736" y="160"/>
                </a:lnTo>
                <a:lnTo>
                  <a:pt x="819" y="119"/>
                </a:lnTo>
                <a:lnTo>
                  <a:pt x="905" y="84"/>
                </a:lnTo>
                <a:lnTo>
                  <a:pt x="995" y="53"/>
                </a:lnTo>
                <a:lnTo>
                  <a:pt x="1087" y="31"/>
                </a:lnTo>
                <a:lnTo>
                  <a:pt x="1181" y="14"/>
                </a:lnTo>
                <a:lnTo>
                  <a:pt x="1277" y="3"/>
                </a:lnTo>
                <a:lnTo>
                  <a:pt x="1376"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493" name="Google Shape;493;p17"/>
          <p:cNvSpPr txBox="1"/>
          <p:nvPr/>
        </p:nvSpPr>
        <p:spPr>
          <a:xfrm>
            <a:off x="1441388" y="1985939"/>
            <a:ext cx="302961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Open Sans"/>
                <a:ea typeface="Open Sans"/>
                <a:cs typeface="Open Sans"/>
                <a:sym typeface="Open Sans"/>
              </a:rPr>
              <a:t>Head Office ( Hyderabad, India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7"/>
          <p:cNvSpPr txBox="1"/>
          <p:nvPr/>
        </p:nvSpPr>
        <p:spPr>
          <a:xfrm>
            <a:off x="1441388" y="2293716"/>
            <a:ext cx="2253118"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Second Floor, Lansum House, 283, Rd Number 78, Jubilee Hills, Telangana 500033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5" name="Google Shape;495;p17"/>
          <p:cNvGrpSpPr/>
          <p:nvPr/>
        </p:nvGrpSpPr>
        <p:grpSpPr>
          <a:xfrm>
            <a:off x="615048" y="3805551"/>
            <a:ext cx="401060" cy="386160"/>
            <a:chOff x="544513" y="4795838"/>
            <a:chExt cx="1538287" cy="1481137"/>
          </a:xfrm>
        </p:grpSpPr>
        <p:sp>
          <p:nvSpPr>
            <p:cNvPr id="496" name="Google Shape;496;p17"/>
            <p:cNvSpPr/>
            <p:nvPr/>
          </p:nvSpPr>
          <p:spPr>
            <a:xfrm>
              <a:off x="612775" y="4795838"/>
              <a:ext cx="1401762" cy="461962"/>
            </a:xfrm>
            <a:custGeom>
              <a:avLst/>
              <a:gdLst/>
              <a:ahLst/>
              <a:cxnLst/>
              <a:rect l="l" t="t" r="r" b="b"/>
              <a:pathLst>
                <a:path w="3532" h="1164" extrusionOk="0">
                  <a:moveTo>
                    <a:pt x="2158" y="0"/>
                  </a:moveTo>
                  <a:lnTo>
                    <a:pt x="2962" y="0"/>
                  </a:lnTo>
                  <a:lnTo>
                    <a:pt x="3025" y="4"/>
                  </a:lnTo>
                  <a:lnTo>
                    <a:pt x="3085" y="13"/>
                  </a:lnTo>
                  <a:lnTo>
                    <a:pt x="3142" y="30"/>
                  </a:lnTo>
                  <a:lnTo>
                    <a:pt x="3198" y="51"/>
                  </a:lnTo>
                  <a:lnTo>
                    <a:pt x="3251" y="78"/>
                  </a:lnTo>
                  <a:lnTo>
                    <a:pt x="3299" y="110"/>
                  </a:lnTo>
                  <a:lnTo>
                    <a:pt x="3345" y="147"/>
                  </a:lnTo>
                  <a:lnTo>
                    <a:pt x="3386" y="189"/>
                  </a:lnTo>
                  <a:lnTo>
                    <a:pt x="3422" y="233"/>
                  </a:lnTo>
                  <a:lnTo>
                    <a:pt x="3454" y="283"/>
                  </a:lnTo>
                  <a:lnTo>
                    <a:pt x="3481" y="335"/>
                  </a:lnTo>
                  <a:lnTo>
                    <a:pt x="3504" y="390"/>
                  </a:lnTo>
                  <a:lnTo>
                    <a:pt x="3519" y="448"/>
                  </a:lnTo>
                  <a:lnTo>
                    <a:pt x="3528" y="508"/>
                  </a:lnTo>
                  <a:lnTo>
                    <a:pt x="3532" y="571"/>
                  </a:lnTo>
                  <a:lnTo>
                    <a:pt x="3532" y="963"/>
                  </a:lnTo>
                  <a:lnTo>
                    <a:pt x="3528" y="998"/>
                  </a:lnTo>
                  <a:lnTo>
                    <a:pt x="3520" y="1032"/>
                  </a:lnTo>
                  <a:lnTo>
                    <a:pt x="3505" y="1064"/>
                  </a:lnTo>
                  <a:lnTo>
                    <a:pt x="3485" y="1093"/>
                  </a:lnTo>
                  <a:lnTo>
                    <a:pt x="3460" y="1116"/>
                  </a:lnTo>
                  <a:lnTo>
                    <a:pt x="3433" y="1136"/>
                  </a:lnTo>
                  <a:lnTo>
                    <a:pt x="3401" y="1151"/>
                  </a:lnTo>
                  <a:lnTo>
                    <a:pt x="3367" y="1161"/>
                  </a:lnTo>
                  <a:lnTo>
                    <a:pt x="3331" y="1164"/>
                  </a:lnTo>
                  <a:lnTo>
                    <a:pt x="2806" y="1164"/>
                  </a:lnTo>
                  <a:lnTo>
                    <a:pt x="2769" y="1161"/>
                  </a:lnTo>
                  <a:lnTo>
                    <a:pt x="2735" y="1151"/>
                  </a:lnTo>
                  <a:lnTo>
                    <a:pt x="2705" y="1136"/>
                  </a:lnTo>
                  <a:lnTo>
                    <a:pt x="2676" y="1116"/>
                  </a:lnTo>
                  <a:lnTo>
                    <a:pt x="2652" y="1093"/>
                  </a:lnTo>
                  <a:lnTo>
                    <a:pt x="2632" y="1064"/>
                  </a:lnTo>
                  <a:lnTo>
                    <a:pt x="2617" y="1032"/>
                  </a:lnTo>
                  <a:lnTo>
                    <a:pt x="2608" y="998"/>
                  </a:lnTo>
                  <a:lnTo>
                    <a:pt x="2604" y="963"/>
                  </a:lnTo>
                  <a:lnTo>
                    <a:pt x="2601" y="933"/>
                  </a:lnTo>
                  <a:lnTo>
                    <a:pt x="2593" y="905"/>
                  </a:lnTo>
                  <a:lnTo>
                    <a:pt x="2580" y="882"/>
                  </a:lnTo>
                  <a:lnTo>
                    <a:pt x="2562" y="859"/>
                  </a:lnTo>
                  <a:lnTo>
                    <a:pt x="2540" y="842"/>
                  </a:lnTo>
                  <a:lnTo>
                    <a:pt x="2515" y="829"/>
                  </a:lnTo>
                  <a:lnTo>
                    <a:pt x="2488" y="820"/>
                  </a:lnTo>
                  <a:lnTo>
                    <a:pt x="2459" y="817"/>
                  </a:lnTo>
                  <a:lnTo>
                    <a:pt x="1072" y="817"/>
                  </a:lnTo>
                  <a:lnTo>
                    <a:pt x="1044" y="820"/>
                  </a:lnTo>
                  <a:lnTo>
                    <a:pt x="1016" y="829"/>
                  </a:lnTo>
                  <a:lnTo>
                    <a:pt x="991" y="842"/>
                  </a:lnTo>
                  <a:lnTo>
                    <a:pt x="970" y="859"/>
                  </a:lnTo>
                  <a:lnTo>
                    <a:pt x="952" y="882"/>
                  </a:lnTo>
                  <a:lnTo>
                    <a:pt x="939" y="905"/>
                  </a:lnTo>
                  <a:lnTo>
                    <a:pt x="930" y="933"/>
                  </a:lnTo>
                  <a:lnTo>
                    <a:pt x="927" y="963"/>
                  </a:lnTo>
                  <a:lnTo>
                    <a:pt x="924" y="998"/>
                  </a:lnTo>
                  <a:lnTo>
                    <a:pt x="914" y="1032"/>
                  </a:lnTo>
                  <a:lnTo>
                    <a:pt x="900" y="1064"/>
                  </a:lnTo>
                  <a:lnTo>
                    <a:pt x="880" y="1093"/>
                  </a:lnTo>
                  <a:lnTo>
                    <a:pt x="855" y="1116"/>
                  </a:lnTo>
                  <a:lnTo>
                    <a:pt x="827" y="1136"/>
                  </a:lnTo>
                  <a:lnTo>
                    <a:pt x="797" y="1151"/>
                  </a:lnTo>
                  <a:lnTo>
                    <a:pt x="763" y="1161"/>
                  </a:lnTo>
                  <a:lnTo>
                    <a:pt x="726" y="1164"/>
                  </a:lnTo>
                  <a:lnTo>
                    <a:pt x="201" y="1164"/>
                  </a:lnTo>
                  <a:lnTo>
                    <a:pt x="165" y="1161"/>
                  </a:lnTo>
                  <a:lnTo>
                    <a:pt x="130" y="1151"/>
                  </a:lnTo>
                  <a:lnTo>
                    <a:pt x="99" y="1136"/>
                  </a:lnTo>
                  <a:lnTo>
                    <a:pt x="70" y="1116"/>
                  </a:lnTo>
                  <a:lnTo>
                    <a:pt x="47" y="1093"/>
                  </a:lnTo>
                  <a:lnTo>
                    <a:pt x="27" y="1064"/>
                  </a:lnTo>
                  <a:lnTo>
                    <a:pt x="12" y="1032"/>
                  </a:lnTo>
                  <a:lnTo>
                    <a:pt x="2" y="998"/>
                  </a:lnTo>
                  <a:lnTo>
                    <a:pt x="0" y="963"/>
                  </a:lnTo>
                  <a:lnTo>
                    <a:pt x="0" y="571"/>
                  </a:lnTo>
                  <a:lnTo>
                    <a:pt x="2" y="508"/>
                  </a:lnTo>
                  <a:lnTo>
                    <a:pt x="13" y="448"/>
                  </a:lnTo>
                  <a:lnTo>
                    <a:pt x="28" y="390"/>
                  </a:lnTo>
                  <a:lnTo>
                    <a:pt x="50" y="335"/>
                  </a:lnTo>
                  <a:lnTo>
                    <a:pt x="78" y="283"/>
                  </a:lnTo>
                  <a:lnTo>
                    <a:pt x="109" y="233"/>
                  </a:lnTo>
                  <a:lnTo>
                    <a:pt x="146" y="189"/>
                  </a:lnTo>
                  <a:lnTo>
                    <a:pt x="187" y="147"/>
                  </a:lnTo>
                  <a:lnTo>
                    <a:pt x="233" y="110"/>
                  </a:lnTo>
                  <a:lnTo>
                    <a:pt x="281" y="78"/>
                  </a:lnTo>
                  <a:lnTo>
                    <a:pt x="334" y="51"/>
                  </a:lnTo>
                  <a:lnTo>
                    <a:pt x="389" y="30"/>
                  </a:lnTo>
                  <a:lnTo>
                    <a:pt x="447" y="13"/>
                  </a:lnTo>
                  <a:lnTo>
                    <a:pt x="507" y="4"/>
                  </a:lnTo>
                  <a:lnTo>
                    <a:pt x="569" y="0"/>
                  </a:lnTo>
                  <a:lnTo>
                    <a:pt x="2158"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497" name="Google Shape;497;p17"/>
            <p:cNvSpPr/>
            <p:nvPr/>
          </p:nvSpPr>
          <p:spPr>
            <a:xfrm>
              <a:off x="544513" y="5213350"/>
              <a:ext cx="1538287" cy="1063625"/>
            </a:xfrm>
            <a:custGeom>
              <a:avLst/>
              <a:gdLst/>
              <a:ahLst/>
              <a:cxnLst/>
              <a:rect l="l" t="t" r="r" b="b"/>
              <a:pathLst>
                <a:path w="3875" h="2678" extrusionOk="0">
                  <a:moveTo>
                    <a:pt x="2111" y="1727"/>
                  </a:moveTo>
                  <a:lnTo>
                    <a:pt x="2089" y="1731"/>
                  </a:lnTo>
                  <a:lnTo>
                    <a:pt x="2070" y="1741"/>
                  </a:lnTo>
                  <a:lnTo>
                    <a:pt x="2055" y="1757"/>
                  </a:lnTo>
                  <a:lnTo>
                    <a:pt x="2044" y="1777"/>
                  </a:lnTo>
                  <a:lnTo>
                    <a:pt x="2041" y="1799"/>
                  </a:lnTo>
                  <a:lnTo>
                    <a:pt x="2041" y="2162"/>
                  </a:lnTo>
                  <a:lnTo>
                    <a:pt x="2044" y="2185"/>
                  </a:lnTo>
                  <a:lnTo>
                    <a:pt x="2055" y="2203"/>
                  </a:lnTo>
                  <a:lnTo>
                    <a:pt x="2070" y="2219"/>
                  </a:lnTo>
                  <a:lnTo>
                    <a:pt x="2089" y="2229"/>
                  </a:lnTo>
                  <a:lnTo>
                    <a:pt x="2111" y="2233"/>
                  </a:lnTo>
                  <a:lnTo>
                    <a:pt x="2474" y="2233"/>
                  </a:lnTo>
                  <a:lnTo>
                    <a:pt x="2496" y="2229"/>
                  </a:lnTo>
                  <a:lnTo>
                    <a:pt x="2516" y="2219"/>
                  </a:lnTo>
                  <a:lnTo>
                    <a:pt x="2532" y="2203"/>
                  </a:lnTo>
                  <a:lnTo>
                    <a:pt x="2542" y="2185"/>
                  </a:lnTo>
                  <a:lnTo>
                    <a:pt x="2546" y="2162"/>
                  </a:lnTo>
                  <a:lnTo>
                    <a:pt x="2546" y="1799"/>
                  </a:lnTo>
                  <a:lnTo>
                    <a:pt x="2542" y="1777"/>
                  </a:lnTo>
                  <a:lnTo>
                    <a:pt x="2532" y="1757"/>
                  </a:lnTo>
                  <a:lnTo>
                    <a:pt x="2516" y="1741"/>
                  </a:lnTo>
                  <a:lnTo>
                    <a:pt x="2496" y="1731"/>
                  </a:lnTo>
                  <a:lnTo>
                    <a:pt x="2474" y="1727"/>
                  </a:lnTo>
                  <a:lnTo>
                    <a:pt x="2111" y="1727"/>
                  </a:lnTo>
                  <a:close/>
                  <a:moveTo>
                    <a:pt x="1401" y="1727"/>
                  </a:moveTo>
                  <a:lnTo>
                    <a:pt x="1382" y="1730"/>
                  </a:lnTo>
                  <a:lnTo>
                    <a:pt x="1365" y="1737"/>
                  </a:lnTo>
                  <a:lnTo>
                    <a:pt x="1351" y="1749"/>
                  </a:lnTo>
                  <a:lnTo>
                    <a:pt x="1339" y="1763"/>
                  </a:lnTo>
                  <a:lnTo>
                    <a:pt x="1332" y="1779"/>
                  </a:lnTo>
                  <a:lnTo>
                    <a:pt x="1330" y="1798"/>
                  </a:lnTo>
                  <a:lnTo>
                    <a:pt x="1330" y="2162"/>
                  </a:lnTo>
                  <a:lnTo>
                    <a:pt x="1334" y="2185"/>
                  </a:lnTo>
                  <a:lnTo>
                    <a:pt x="1344" y="2203"/>
                  </a:lnTo>
                  <a:lnTo>
                    <a:pt x="1359" y="2219"/>
                  </a:lnTo>
                  <a:lnTo>
                    <a:pt x="1378" y="2229"/>
                  </a:lnTo>
                  <a:lnTo>
                    <a:pt x="1401" y="2233"/>
                  </a:lnTo>
                  <a:lnTo>
                    <a:pt x="1764" y="2233"/>
                  </a:lnTo>
                  <a:lnTo>
                    <a:pt x="1787" y="2229"/>
                  </a:lnTo>
                  <a:lnTo>
                    <a:pt x="1805" y="2219"/>
                  </a:lnTo>
                  <a:lnTo>
                    <a:pt x="1821" y="2203"/>
                  </a:lnTo>
                  <a:lnTo>
                    <a:pt x="1831" y="2185"/>
                  </a:lnTo>
                  <a:lnTo>
                    <a:pt x="1835" y="2162"/>
                  </a:lnTo>
                  <a:lnTo>
                    <a:pt x="1835" y="1798"/>
                  </a:lnTo>
                  <a:lnTo>
                    <a:pt x="1831" y="1776"/>
                  </a:lnTo>
                  <a:lnTo>
                    <a:pt x="1821" y="1757"/>
                  </a:lnTo>
                  <a:lnTo>
                    <a:pt x="1805" y="1741"/>
                  </a:lnTo>
                  <a:lnTo>
                    <a:pt x="1787" y="1731"/>
                  </a:lnTo>
                  <a:lnTo>
                    <a:pt x="1764" y="1727"/>
                  </a:lnTo>
                  <a:lnTo>
                    <a:pt x="1401" y="1727"/>
                  </a:lnTo>
                  <a:close/>
                  <a:moveTo>
                    <a:pt x="2111" y="1017"/>
                  </a:moveTo>
                  <a:lnTo>
                    <a:pt x="2089" y="1020"/>
                  </a:lnTo>
                  <a:lnTo>
                    <a:pt x="2070" y="1030"/>
                  </a:lnTo>
                  <a:lnTo>
                    <a:pt x="2055" y="1045"/>
                  </a:lnTo>
                  <a:lnTo>
                    <a:pt x="2044" y="1065"/>
                  </a:lnTo>
                  <a:lnTo>
                    <a:pt x="2041" y="1087"/>
                  </a:lnTo>
                  <a:lnTo>
                    <a:pt x="2041" y="1450"/>
                  </a:lnTo>
                  <a:lnTo>
                    <a:pt x="2044" y="1473"/>
                  </a:lnTo>
                  <a:lnTo>
                    <a:pt x="2055" y="1492"/>
                  </a:lnTo>
                  <a:lnTo>
                    <a:pt x="2070" y="1507"/>
                  </a:lnTo>
                  <a:lnTo>
                    <a:pt x="2089" y="1518"/>
                  </a:lnTo>
                  <a:lnTo>
                    <a:pt x="2111" y="1521"/>
                  </a:lnTo>
                  <a:lnTo>
                    <a:pt x="2474" y="1521"/>
                  </a:lnTo>
                  <a:lnTo>
                    <a:pt x="2496" y="1518"/>
                  </a:lnTo>
                  <a:lnTo>
                    <a:pt x="2516" y="1507"/>
                  </a:lnTo>
                  <a:lnTo>
                    <a:pt x="2532" y="1492"/>
                  </a:lnTo>
                  <a:lnTo>
                    <a:pt x="2542" y="1473"/>
                  </a:lnTo>
                  <a:lnTo>
                    <a:pt x="2546" y="1450"/>
                  </a:lnTo>
                  <a:lnTo>
                    <a:pt x="2546" y="1087"/>
                  </a:lnTo>
                  <a:lnTo>
                    <a:pt x="2542" y="1065"/>
                  </a:lnTo>
                  <a:lnTo>
                    <a:pt x="2532" y="1045"/>
                  </a:lnTo>
                  <a:lnTo>
                    <a:pt x="2516" y="1030"/>
                  </a:lnTo>
                  <a:lnTo>
                    <a:pt x="2496" y="1020"/>
                  </a:lnTo>
                  <a:lnTo>
                    <a:pt x="2474" y="1017"/>
                  </a:lnTo>
                  <a:lnTo>
                    <a:pt x="2111" y="1017"/>
                  </a:lnTo>
                  <a:close/>
                  <a:moveTo>
                    <a:pt x="1402" y="1016"/>
                  </a:moveTo>
                  <a:lnTo>
                    <a:pt x="1383" y="1019"/>
                  </a:lnTo>
                  <a:lnTo>
                    <a:pt x="1365" y="1026"/>
                  </a:lnTo>
                  <a:lnTo>
                    <a:pt x="1351" y="1037"/>
                  </a:lnTo>
                  <a:lnTo>
                    <a:pt x="1341" y="1051"/>
                  </a:lnTo>
                  <a:lnTo>
                    <a:pt x="1332" y="1069"/>
                  </a:lnTo>
                  <a:lnTo>
                    <a:pt x="1330" y="1087"/>
                  </a:lnTo>
                  <a:lnTo>
                    <a:pt x="1330" y="1450"/>
                  </a:lnTo>
                  <a:lnTo>
                    <a:pt x="1334" y="1473"/>
                  </a:lnTo>
                  <a:lnTo>
                    <a:pt x="1344" y="1492"/>
                  </a:lnTo>
                  <a:lnTo>
                    <a:pt x="1359" y="1507"/>
                  </a:lnTo>
                  <a:lnTo>
                    <a:pt x="1378" y="1518"/>
                  </a:lnTo>
                  <a:lnTo>
                    <a:pt x="1402" y="1521"/>
                  </a:lnTo>
                  <a:lnTo>
                    <a:pt x="1764" y="1521"/>
                  </a:lnTo>
                  <a:lnTo>
                    <a:pt x="1787" y="1518"/>
                  </a:lnTo>
                  <a:lnTo>
                    <a:pt x="1805" y="1507"/>
                  </a:lnTo>
                  <a:lnTo>
                    <a:pt x="1821" y="1492"/>
                  </a:lnTo>
                  <a:lnTo>
                    <a:pt x="1831" y="1473"/>
                  </a:lnTo>
                  <a:lnTo>
                    <a:pt x="1835" y="1450"/>
                  </a:lnTo>
                  <a:lnTo>
                    <a:pt x="1835" y="1087"/>
                  </a:lnTo>
                  <a:lnTo>
                    <a:pt x="1831" y="1065"/>
                  </a:lnTo>
                  <a:lnTo>
                    <a:pt x="1821" y="1045"/>
                  </a:lnTo>
                  <a:lnTo>
                    <a:pt x="1805" y="1030"/>
                  </a:lnTo>
                  <a:lnTo>
                    <a:pt x="1787" y="1020"/>
                  </a:lnTo>
                  <a:lnTo>
                    <a:pt x="1764" y="1016"/>
                  </a:lnTo>
                  <a:lnTo>
                    <a:pt x="1402" y="1016"/>
                  </a:lnTo>
                  <a:close/>
                  <a:moveTo>
                    <a:pt x="2441" y="0"/>
                  </a:moveTo>
                  <a:lnTo>
                    <a:pt x="2486" y="3"/>
                  </a:lnTo>
                  <a:lnTo>
                    <a:pt x="2527" y="14"/>
                  </a:lnTo>
                  <a:lnTo>
                    <a:pt x="2567" y="30"/>
                  </a:lnTo>
                  <a:lnTo>
                    <a:pt x="2602" y="53"/>
                  </a:lnTo>
                  <a:lnTo>
                    <a:pt x="2634" y="80"/>
                  </a:lnTo>
                  <a:lnTo>
                    <a:pt x="2662" y="112"/>
                  </a:lnTo>
                  <a:lnTo>
                    <a:pt x="2685" y="148"/>
                  </a:lnTo>
                  <a:lnTo>
                    <a:pt x="2701" y="187"/>
                  </a:lnTo>
                  <a:lnTo>
                    <a:pt x="2712" y="229"/>
                  </a:lnTo>
                  <a:lnTo>
                    <a:pt x="2715" y="274"/>
                  </a:lnTo>
                  <a:lnTo>
                    <a:pt x="2715" y="512"/>
                  </a:lnTo>
                  <a:lnTo>
                    <a:pt x="2792" y="524"/>
                  </a:lnTo>
                  <a:lnTo>
                    <a:pt x="2868" y="541"/>
                  </a:lnTo>
                  <a:lnTo>
                    <a:pt x="2941" y="562"/>
                  </a:lnTo>
                  <a:lnTo>
                    <a:pt x="3013" y="589"/>
                  </a:lnTo>
                  <a:lnTo>
                    <a:pt x="3082" y="622"/>
                  </a:lnTo>
                  <a:lnTo>
                    <a:pt x="3148" y="658"/>
                  </a:lnTo>
                  <a:lnTo>
                    <a:pt x="3212" y="701"/>
                  </a:lnTo>
                  <a:lnTo>
                    <a:pt x="3272" y="747"/>
                  </a:lnTo>
                  <a:lnTo>
                    <a:pt x="3328" y="798"/>
                  </a:lnTo>
                  <a:lnTo>
                    <a:pt x="3381" y="852"/>
                  </a:lnTo>
                  <a:lnTo>
                    <a:pt x="3430" y="911"/>
                  </a:lnTo>
                  <a:lnTo>
                    <a:pt x="3474" y="973"/>
                  </a:lnTo>
                  <a:lnTo>
                    <a:pt x="3514" y="1039"/>
                  </a:lnTo>
                  <a:lnTo>
                    <a:pt x="3550" y="1109"/>
                  </a:lnTo>
                  <a:lnTo>
                    <a:pt x="3579" y="1182"/>
                  </a:lnTo>
                  <a:lnTo>
                    <a:pt x="3604" y="1257"/>
                  </a:lnTo>
                  <a:lnTo>
                    <a:pt x="3859" y="2156"/>
                  </a:lnTo>
                  <a:lnTo>
                    <a:pt x="3870" y="2203"/>
                  </a:lnTo>
                  <a:lnTo>
                    <a:pt x="3875" y="2251"/>
                  </a:lnTo>
                  <a:lnTo>
                    <a:pt x="3875" y="2298"/>
                  </a:lnTo>
                  <a:lnTo>
                    <a:pt x="3869" y="2344"/>
                  </a:lnTo>
                  <a:lnTo>
                    <a:pt x="3857" y="2390"/>
                  </a:lnTo>
                  <a:lnTo>
                    <a:pt x="3840" y="2433"/>
                  </a:lnTo>
                  <a:lnTo>
                    <a:pt x="3819" y="2476"/>
                  </a:lnTo>
                  <a:lnTo>
                    <a:pt x="3792" y="2516"/>
                  </a:lnTo>
                  <a:lnTo>
                    <a:pt x="3762" y="2552"/>
                  </a:lnTo>
                  <a:lnTo>
                    <a:pt x="3727" y="2584"/>
                  </a:lnTo>
                  <a:lnTo>
                    <a:pt x="3689" y="2612"/>
                  </a:lnTo>
                  <a:lnTo>
                    <a:pt x="3649" y="2636"/>
                  </a:lnTo>
                  <a:lnTo>
                    <a:pt x="3605" y="2654"/>
                  </a:lnTo>
                  <a:lnTo>
                    <a:pt x="3560" y="2668"/>
                  </a:lnTo>
                  <a:lnTo>
                    <a:pt x="3513" y="2676"/>
                  </a:lnTo>
                  <a:lnTo>
                    <a:pt x="3466" y="2678"/>
                  </a:lnTo>
                  <a:lnTo>
                    <a:pt x="410" y="2678"/>
                  </a:lnTo>
                  <a:lnTo>
                    <a:pt x="361" y="2676"/>
                  </a:lnTo>
                  <a:lnTo>
                    <a:pt x="315" y="2668"/>
                  </a:lnTo>
                  <a:lnTo>
                    <a:pt x="270" y="2654"/>
                  </a:lnTo>
                  <a:lnTo>
                    <a:pt x="227" y="2636"/>
                  </a:lnTo>
                  <a:lnTo>
                    <a:pt x="186" y="2612"/>
                  </a:lnTo>
                  <a:lnTo>
                    <a:pt x="148" y="2584"/>
                  </a:lnTo>
                  <a:lnTo>
                    <a:pt x="114" y="2552"/>
                  </a:lnTo>
                  <a:lnTo>
                    <a:pt x="82" y="2516"/>
                  </a:lnTo>
                  <a:lnTo>
                    <a:pt x="56" y="2476"/>
                  </a:lnTo>
                  <a:lnTo>
                    <a:pt x="34" y="2433"/>
                  </a:lnTo>
                  <a:lnTo>
                    <a:pt x="18" y="2390"/>
                  </a:lnTo>
                  <a:lnTo>
                    <a:pt x="7" y="2344"/>
                  </a:lnTo>
                  <a:lnTo>
                    <a:pt x="1" y="2298"/>
                  </a:lnTo>
                  <a:lnTo>
                    <a:pt x="0" y="2251"/>
                  </a:lnTo>
                  <a:lnTo>
                    <a:pt x="5" y="2203"/>
                  </a:lnTo>
                  <a:lnTo>
                    <a:pt x="15" y="2156"/>
                  </a:lnTo>
                  <a:lnTo>
                    <a:pt x="271" y="1257"/>
                  </a:lnTo>
                  <a:lnTo>
                    <a:pt x="295" y="1182"/>
                  </a:lnTo>
                  <a:lnTo>
                    <a:pt x="326" y="1109"/>
                  </a:lnTo>
                  <a:lnTo>
                    <a:pt x="361" y="1039"/>
                  </a:lnTo>
                  <a:lnTo>
                    <a:pt x="401" y="973"/>
                  </a:lnTo>
                  <a:lnTo>
                    <a:pt x="445" y="911"/>
                  </a:lnTo>
                  <a:lnTo>
                    <a:pt x="494" y="852"/>
                  </a:lnTo>
                  <a:lnTo>
                    <a:pt x="547" y="798"/>
                  </a:lnTo>
                  <a:lnTo>
                    <a:pt x="604" y="747"/>
                  </a:lnTo>
                  <a:lnTo>
                    <a:pt x="664" y="701"/>
                  </a:lnTo>
                  <a:lnTo>
                    <a:pt x="726" y="658"/>
                  </a:lnTo>
                  <a:lnTo>
                    <a:pt x="793" y="622"/>
                  </a:lnTo>
                  <a:lnTo>
                    <a:pt x="862" y="589"/>
                  </a:lnTo>
                  <a:lnTo>
                    <a:pt x="933" y="562"/>
                  </a:lnTo>
                  <a:lnTo>
                    <a:pt x="1007" y="541"/>
                  </a:lnTo>
                  <a:lnTo>
                    <a:pt x="1083" y="524"/>
                  </a:lnTo>
                  <a:lnTo>
                    <a:pt x="1160" y="512"/>
                  </a:lnTo>
                  <a:lnTo>
                    <a:pt x="1160" y="274"/>
                  </a:lnTo>
                  <a:lnTo>
                    <a:pt x="1164" y="229"/>
                  </a:lnTo>
                  <a:lnTo>
                    <a:pt x="1175" y="187"/>
                  </a:lnTo>
                  <a:lnTo>
                    <a:pt x="1191" y="148"/>
                  </a:lnTo>
                  <a:lnTo>
                    <a:pt x="1213" y="112"/>
                  </a:lnTo>
                  <a:lnTo>
                    <a:pt x="1241" y="80"/>
                  </a:lnTo>
                  <a:lnTo>
                    <a:pt x="1272" y="53"/>
                  </a:lnTo>
                  <a:lnTo>
                    <a:pt x="1309" y="30"/>
                  </a:lnTo>
                  <a:lnTo>
                    <a:pt x="1348" y="14"/>
                  </a:lnTo>
                  <a:lnTo>
                    <a:pt x="1390" y="3"/>
                  </a:lnTo>
                  <a:lnTo>
                    <a:pt x="1435" y="0"/>
                  </a:lnTo>
                  <a:lnTo>
                    <a:pt x="1479" y="3"/>
                  </a:lnTo>
                  <a:lnTo>
                    <a:pt x="1522" y="14"/>
                  </a:lnTo>
                  <a:lnTo>
                    <a:pt x="1561" y="30"/>
                  </a:lnTo>
                  <a:lnTo>
                    <a:pt x="1596" y="53"/>
                  </a:lnTo>
                  <a:lnTo>
                    <a:pt x="1629" y="80"/>
                  </a:lnTo>
                  <a:lnTo>
                    <a:pt x="1656" y="112"/>
                  </a:lnTo>
                  <a:lnTo>
                    <a:pt x="1678" y="148"/>
                  </a:lnTo>
                  <a:lnTo>
                    <a:pt x="1695" y="187"/>
                  </a:lnTo>
                  <a:lnTo>
                    <a:pt x="1705" y="229"/>
                  </a:lnTo>
                  <a:lnTo>
                    <a:pt x="1709" y="274"/>
                  </a:lnTo>
                  <a:lnTo>
                    <a:pt x="1709" y="504"/>
                  </a:lnTo>
                  <a:lnTo>
                    <a:pt x="2167" y="504"/>
                  </a:lnTo>
                  <a:lnTo>
                    <a:pt x="2167" y="274"/>
                  </a:lnTo>
                  <a:lnTo>
                    <a:pt x="2170" y="229"/>
                  </a:lnTo>
                  <a:lnTo>
                    <a:pt x="2181" y="187"/>
                  </a:lnTo>
                  <a:lnTo>
                    <a:pt x="2197" y="148"/>
                  </a:lnTo>
                  <a:lnTo>
                    <a:pt x="2220" y="112"/>
                  </a:lnTo>
                  <a:lnTo>
                    <a:pt x="2247" y="80"/>
                  </a:lnTo>
                  <a:lnTo>
                    <a:pt x="2279" y="53"/>
                  </a:lnTo>
                  <a:lnTo>
                    <a:pt x="2315" y="30"/>
                  </a:lnTo>
                  <a:lnTo>
                    <a:pt x="2354" y="14"/>
                  </a:lnTo>
                  <a:lnTo>
                    <a:pt x="2396" y="3"/>
                  </a:lnTo>
                  <a:lnTo>
                    <a:pt x="2441"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grpSp>
      <p:sp>
        <p:nvSpPr>
          <p:cNvPr id="498" name="Google Shape;498;p17"/>
          <p:cNvSpPr txBox="1"/>
          <p:nvPr/>
        </p:nvSpPr>
        <p:spPr>
          <a:xfrm>
            <a:off x="1441388" y="3844743"/>
            <a:ext cx="176041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++91 40 2354 5001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9" name="Google Shape;499;p17"/>
          <p:cNvGrpSpPr/>
          <p:nvPr/>
        </p:nvGrpSpPr>
        <p:grpSpPr>
          <a:xfrm>
            <a:off x="570158" y="4627006"/>
            <a:ext cx="490839" cy="308806"/>
            <a:chOff x="5978526" y="1625601"/>
            <a:chExt cx="239713" cy="150812"/>
          </a:xfrm>
        </p:grpSpPr>
        <p:sp>
          <p:nvSpPr>
            <p:cNvPr id="500" name="Google Shape;500;p17"/>
            <p:cNvSpPr/>
            <p:nvPr/>
          </p:nvSpPr>
          <p:spPr>
            <a:xfrm>
              <a:off x="5992813" y="1625601"/>
              <a:ext cx="214313" cy="95250"/>
            </a:xfrm>
            <a:custGeom>
              <a:avLst/>
              <a:gdLst/>
              <a:ahLst/>
              <a:cxnLst/>
              <a:rect l="l" t="t" r="r" b="b"/>
              <a:pathLst>
                <a:path w="135" h="60" extrusionOk="0">
                  <a:moveTo>
                    <a:pt x="135" y="0"/>
                  </a:moveTo>
                  <a:lnTo>
                    <a:pt x="132" y="0"/>
                  </a:lnTo>
                  <a:lnTo>
                    <a:pt x="0" y="0"/>
                  </a:lnTo>
                  <a:lnTo>
                    <a:pt x="0" y="0"/>
                  </a:lnTo>
                  <a:lnTo>
                    <a:pt x="66" y="60"/>
                  </a:lnTo>
                  <a:lnTo>
                    <a:pt x="135"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501" name="Google Shape;501;p17"/>
            <p:cNvSpPr/>
            <p:nvPr/>
          </p:nvSpPr>
          <p:spPr>
            <a:xfrm>
              <a:off x="6143626" y="1638301"/>
              <a:ext cx="74613" cy="130175"/>
            </a:xfrm>
            <a:custGeom>
              <a:avLst/>
              <a:gdLst/>
              <a:ahLst/>
              <a:cxnLst/>
              <a:rect l="l" t="t" r="r" b="b"/>
              <a:pathLst>
                <a:path w="20" h="35" extrusionOk="0">
                  <a:moveTo>
                    <a:pt x="20" y="0"/>
                  </a:moveTo>
                  <a:cubicBezTo>
                    <a:pt x="0" y="17"/>
                    <a:pt x="0" y="17"/>
                    <a:pt x="0" y="17"/>
                  </a:cubicBezTo>
                  <a:cubicBezTo>
                    <a:pt x="19" y="35"/>
                    <a:pt x="19" y="35"/>
                    <a:pt x="19" y="35"/>
                  </a:cubicBezTo>
                  <a:cubicBezTo>
                    <a:pt x="20" y="34"/>
                    <a:pt x="20" y="34"/>
                    <a:pt x="20" y="33"/>
                  </a:cubicBezTo>
                  <a:cubicBezTo>
                    <a:pt x="20" y="1"/>
                    <a:pt x="20" y="1"/>
                    <a:pt x="20" y="1"/>
                  </a:cubicBezTo>
                  <a:cubicBezTo>
                    <a:pt x="20" y="1"/>
                    <a:pt x="20" y="0"/>
                    <a:pt x="2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502" name="Google Shape;502;p17"/>
            <p:cNvSpPr/>
            <p:nvPr/>
          </p:nvSpPr>
          <p:spPr>
            <a:xfrm>
              <a:off x="5978526" y="1633538"/>
              <a:ext cx="74613" cy="134938"/>
            </a:xfrm>
            <a:custGeom>
              <a:avLst/>
              <a:gdLst/>
              <a:ahLst/>
              <a:cxnLst/>
              <a:rect l="l" t="t" r="r" b="b"/>
              <a:pathLst>
                <a:path w="20" h="36" extrusionOk="0">
                  <a:moveTo>
                    <a:pt x="0" y="0"/>
                  </a:moveTo>
                  <a:cubicBezTo>
                    <a:pt x="0" y="1"/>
                    <a:pt x="0" y="1"/>
                    <a:pt x="0" y="2"/>
                  </a:cubicBezTo>
                  <a:cubicBezTo>
                    <a:pt x="0" y="34"/>
                    <a:pt x="0" y="34"/>
                    <a:pt x="0" y="34"/>
                  </a:cubicBezTo>
                  <a:cubicBezTo>
                    <a:pt x="0" y="35"/>
                    <a:pt x="0" y="35"/>
                    <a:pt x="0" y="36"/>
                  </a:cubicBezTo>
                  <a:cubicBezTo>
                    <a:pt x="20" y="18"/>
                    <a:pt x="20" y="18"/>
                    <a:pt x="20" y="18"/>
                  </a:cubicBez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503" name="Google Shape;503;p17"/>
            <p:cNvSpPr/>
            <p:nvPr/>
          </p:nvSpPr>
          <p:spPr>
            <a:xfrm>
              <a:off x="5992813" y="1712913"/>
              <a:ext cx="209550" cy="63500"/>
            </a:xfrm>
            <a:custGeom>
              <a:avLst/>
              <a:gdLst/>
              <a:ahLst/>
              <a:cxnLst/>
              <a:rect l="l" t="t" r="r" b="b"/>
              <a:pathLst>
                <a:path w="132" h="40" extrusionOk="0">
                  <a:moveTo>
                    <a:pt x="66" y="19"/>
                  </a:moveTo>
                  <a:lnTo>
                    <a:pt x="45" y="0"/>
                  </a:lnTo>
                  <a:lnTo>
                    <a:pt x="0" y="40"/>
                  </a:lnTo>
                  <a:lnTo>
                    <a:pt x="0" y="40"/>
                  </a:lnTo>
                  <a:lnTo>
                    <a:pt x="132" y="40"/>
                  </a:lnTo>
                  <a:lnTo>
                    <a:pt x="88" y="0"/>
                  </a:lnTo>
                  <a:lnTo>
                    <a:pt x="66" y="19"/>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grpSp>
      <p:sp>
        <p:nvSpPr>
          <p:cNvPr id="504" name="Google Shape;504;p17"/>
          <p:cNvSpPr txBox="1"/>
          <p:nvPr/>
        </p:nvSpPr>
        <p:spPr>
          <a:xfrm>
            <a:off x="1437190" y="4609190"/>
            <a:ext cx="176041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sng" strike="noStrike" kern="0" cap="none" spc="0" normalizeH="0" baseline="0" noProof="0" dirty="0">
                <a:ln>
                  <a:noFill/>
                </a:ln>
                <a:solidFill>
                  <a:srgbClr val="FFFFFF"/>
                </a:solidFill>
                <a:effectLst/>
                <a:uLnTx/>
                <a:uFillTx/>
                <a:latin typeface="Open Sans"/>
                <a:ea typeface="Open Sans"/>
                <a:cs typeface="Open Sans"/>
                <a:sym typeface="Open Sans"/>
                <a:hlinkClick r:id="rId3"/>
              </a:rPr>
              <a:t>venkat@cygni.com</a:t>
            </a:r>
            <a:endParaRPr kumimoji="0" sz="1400" b="0" i="0" u="none" strike="noStrike" kern="0" cap="none" spc="0" normalizeH="0" baseline="0" noProof="0" dirty="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FFFFFF"/>
                </a:solidFill>
                <a:effectLst/>
                <a:uLnTx/>
                <a:uFillTx/>
                <a:latin typeface="Open Sans"/>
                <a:ea typeface="Open Sans"/>
                <a:cs typeface="Open Sans"/>
                <a:sym typeface="Open Sans"/>
              </a:rPr>
              <a:t>info@cygni.com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505" name="Google Shape;505;p17"/>
          <p:cNvGrpSpPr/>
          <p:nvPr/>
        </p:nvGrpSpPr>
        <p:grpSpPr>
          <a:xfrm>
            <a:off x="623947" y="5371108"/>
            <a:ext cx="383262" cy="380179"/>
            <a:chOff x="1436688" y="5680075"/>
            <a:chExt cx="592138" cy="587376"/>
          </a:xfrm>
        </p:grpSpPr>
        <p:sp>
          <p:nvSpPr>
            <p:cNvPr id="506" name="Google Shape;506;p17"/>
            <p:cNvSpPr/>
            <p:nvPr/>
          </p:nvSpPr>
          <p:spPr>
            <a:xfrm>
              <a:off x="1743076" y="5837238"/>
              <a:ext cx="122238" cy="127000"/>
            </a:xfrm>
            <a:custGeom>
              <a:avLst/>
              <a:gdLst/>
              <a:ahLst/>
              <a:cxnLst/>
              <a:rect l="l" t="t" r="r" b="b"/>
              <a:pathLst>
                <a:path w="694" h="718" extrusionOk="0">
                  <a:moveTo>
                    <a:pt x="539" y="0"/>
                  </a:moveTo>
                  <a:lnTo>
                    <a:pt x="577" y="97"/>
                  </a:lnTo>
                  <a:lnTo>
                    <a:pt x="610" y="196"/>
                  </a:lnTo>
                  <a:lnTo>
                    <a:pt x="637" y="298"/>
                  </a:lnTo>
                  <a:lnTo>
                    <a:pt x="659" y="401"/>
                  </a:lnTo>
                  <a:lnTo>
                    <a:pt x="676" y="505"/>
                  </a:lnTo>
                  <a:lnTo>
                    <a:pt x="688" y="611"/>
                  </a:lnTo>
                  <a:lnTo>
                    <a:pt x="694" y="718"/>
                  </a:lnTo>
                  <a:lnTo>
                    <a:pt x="0" y="718"/>
                  </a:lnTo>
                  <a:lnTo>
                    <a:pt x="0" y="82"/>
                  </a:lnTo>
                  <a:lnTo>
                    <a:pt x="110" y="76"/>
                  </a:lnTo>
                  <a:lnTo>
                    <a:pt x="219" y="66"/>
                  </a:lnTo>
                  <a:lnTo>
                    <a:pt x="328" y="49"/>
                  </a:lnTo>
                  <a:lnTo>
                    <a:pt x="434" y="27"/>
                  </a:lnTo>
                  <a:lnTo>
                    <a:pt x="539"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07" name="Google Shape;507;p17"/>
            <p:cNvSpPr/>
            <p:nvPr/>
          </p:nvSpPr>
          <p:spPr>
            <a:xfrm>
              <a:off x="1749426" y="5680075"/>
              <a:ext cx="192088" cy="131763"/>
            </a:xfrm>
            <a:custGeom>
              <a:avLst/>
              <a:gdLst/>
              <a:ahLst/>
              <a:cxnLst/>
              <a:rect l="l" t="t" r="r" b="b"/>
              <a:pathLst>
                <a:path w="1089" h="748" extrusionOk="0">
                  <a:moveTo>
                    <a:pt x="29" y="0"/>
                  </a:moveTo>
                  <a:lnTo>
                    <a:pt x="132" y="11"/>
                  </a:lnTo>
                  <a:lnTo>
                    <a:pt x="232" y="27"/>
                  </a:lnTo>
                  <a:lnTo>
                    <a:pt x="329" y="49"/>
                  </a:lnTo>
                  <a:lnTo>
                    <a:pt x="425" y="77"/>
                  </a:lnTo>
                  <a:lnTo>
                    <a:pt x="519" y="110"/>
                  </a:lnTo>
                  <a:lnTo>
                    <a:pt x="610" y="148"/>
                  </a:lnTo>
                  <a:lnTo>
                    <a:pt x="698" y="192"/>
                  </a:lnTo>
                  <a:lnTo>
                    <a:pt x="783" y="240"/>
                  </a:lnTo>
                  <a:lnTo>
                    <a:pt x="864" y="294"/>
                  </a:lnTo>
                  <a:lnTo>
                    <a:pt x="943" y="351"/>
                  </a:lnTo>
                  <a:lnTo>
                    <a:pt x="1018" y="413"/>
                  </a:lnTo>
                  <a:lnTo>
                    <a:pt x="1089" y="479"/>
                  </a:lnTo>
                  <a:lnTo>
                    <a:pt x="1051" y="508"/>
                  </a:lnTo>
                  <a:lnTo>
                    <a:pt x="959" y="567"/>
                  </a:lnTo>
                  <a:lnTo>
                    <a:pt x="865" y="620"/>
                  </a:lnTo>
                  <a:lnTo>
                    <a:pt x="769" y="668"/>
                  </a:lnTo>
                  <a:lnTo>
                    <a:pt x="670" y="711"/>
                  </a:lnTo>
                  <a:lnTo>
                    <a:pt x="570" y="748"/>
                  </a:lnTo>
                  <a:lnTo>
                    <a:pt x="523" y="657"/>
                  </a:lnTo>
                  <a:lnTo>
                    <a:pt x="472" y="569"/>
                  </a:lnTo>
                  <a:lnTo>
                    <a:pt x="417" y="482"/>
                  </a:lnTo>
                  <a:lnTo>
                    <a:pt x="358" y="398"/>
                  </a:lnTo>
                  <a:lnTo>
                    <a:pt x="294" y="318"/>
                  </a:lnTo>
                  <a:lnTo>
                    <a:pt x="226" y="240"/>
                  </a:lnTo>
                  <a:lnTo>
                    <a:pt x="155" y="165"/>
                  </a:lnTo>
                  <a:lnTo>
                    <a:pt x="79" y="93"/>
                  </a:lnTo>
                  <a:lnTo>
                    <a:pt x="0" y="25"/>
                  </a:lnTo>
                  <a:lnTo>
                    <a:pt x="29"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08" name="Google Shape;508;p17"/>
            <p:cNvSpPr/>
            <p:nvPr/>
          </p:nvSpPr>
          <p:spPr>
            <a:xfrm>
              <a:off x="1743076" y="5705475"/>
              <a:ext cx="85725" cy="125413"/>
            </a:xfrm>
            <a:custGeom>
              <a:avLst/>
              <a:gdLst/>
              <a:ahLst/>
              <a:cxnLst/>
              <a:rect l="l" t="t" r="r" b="b"/>
              <a:pathLst>
                <a:path w="491" h="710" extrusionOk="0">
                  <a:moveTo>
                    <a:pt x="0" y="0"/>
                  </a:moveTo>
                  <a:lnTo>
                    <a:pt x="76" y="69"/>
                  </a:lnTo>
                  <a:lnTo>
                    <a:pt x="148" y="141"/>
                  </a:lnTo>
                  <a:lnTo>
                    <a:pt x="216" y="218"/>
                  </a:lnTo>
                  <a:lnTo>
                    <a:pt x="279" y="295"/>
                  </a:lnTo>
                  <a:lnTo>
                    <a:pt x="338" y="377"/>
                  </a:lnTo>
                  <a:lnTo>
                    <a:pt x="394" y="461"/>
                  </a:lnTo>
                  <a:lnTo>
                    <a:pt x="445" y="547"/>
                  </a:lnTo>
                  <a:lnTo>
                    <a:pt x="491" y="636"/>
                  </a:lnTo>
                  <a:lnTo>
                    <a:pt x="395" y="660"/>
                  </a:lnTo>
                  <a:lnTo>
                    <a:pt x="298" y="680"/>
                  </a:lnTo>
                  <a:lnTo>
                    <a:pt x="199" y="694"/>
                  </a:lnTo>
                  <a:lnTo>
                    <a:pt x="100" y="705"/>
                  </a:lnTo>
                  <a:lnTo>
                    <a:pt x="0" y="710"/>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09" name="Google Shape;509;p17"/>
            <p:cNvSpPr/>
            <p:nvPr/>
          </p:nvSpPr>
          <p:spPr>
            <a:xfrm>
              <a:off x="1860551" y="5983288"/>
              <a:ext cx="168275" cy="179388"/>
            </a:xfrm>
            <a:custGeom>
              <a:avLst/>
              <a:gdLst/>
              <a:ahLst/>
              <a:cxnLst/>
              <a:rect l="l" t="t" r="r" b="b"/>
              <a:pathLst>
                <a:path w="951" h="1009" extrusionOk="0">
                  <a:moveTo>
                    <a:pt x="139" y="0"/>
                  </a:moveTo>
                  <a:lnTo>
                    <a:pt x="951" y="0"/>
                  </a:lnTo>
                  <a:lnTo>
                    <a:pt x="943" y="104"/>
                  </a:lnTo>
                  <a:lnTo>
                    <a:pt x="931" y="205"/>
                  </a:lnTo>
                  <a:lnTo>
                    <a:pt x="912" y="305"/>
                  </a:lnTo>
                  <a:lnTo>
                    <a:pt x="886" y="402"/>
                  </a:lnTo>
                  <a:lnTo>
                    <a:pt x="856" y="498"/>
                  </a:lnTo>
                  <a:lnTo>
                    <a:pt x="820" y="591"/>
                  </a:lnTo>
                  <a:lnTo>
                    <a:pt x="779" y="680"/>
                  </a:lnTo>
                  <a:lnTo>
                    <a:pt x="733" y="767"/>
                  </a:lnTo>
                  <a:lnTo>
                    <a:pt x="681" y="851"/>
                  </a:lnTo>
                  <a:lnTo>
                    <a:pt x="625" y="931"/>
                  </a:lnTo>
                  <a:lnTo>
                    <a:pt x="564" y="1009"/>
                  </a:lnTo>
                  <a:lnTo>
                    <a:pt x="514" y="971"/>
                  </a:lnTo>
                  <a:lnTo>
                    <a:pt x="433" y="917"/>
                  </a:lnTo>
                  <a:lnTo>
                    <a:pt x="349" y="866"/>
                  </a:lnTo>
                  <a:lnTo>
                    <a:pt x="264" y="819"/>
                  </a:lnTo>
                  <a:lnTo>
                    <a:pt x="178" y="777"/>
                  </a:lnTo>
                  <a:lnTo>
                    <a:pt x="89" y="739"/>
                  </a:lnTo>
                  <a:lnTo>
                    <a:pt x="0" y="704"/>
                  </a:lnTo>
                  <a:lnTo>
                    <a:pt x="34" y="608"/>
                  </a:lnTo>
                  <a:lnTo>
                    <a:pt x="63" y="510"/>
                  </a:lnTo>
                  <a:lnTo>
                    <a:pt x="88" y="411"/>
                  </a:lnTo>
                  <a:lnTo>
                    <a:pt x="108" y="310"/>
                  </a:lnTo>
                  <a:lnTo>
                    <a:pt x="124" y="208"/>
                  </a:lnTo>
                  <a:lnTo>
                    <a:pt x="134" y="105"/>
                  </a:lnTo>
                  <a:lnTo>
                    <a:pt x="139"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0" name="Google Shape;510;p17"/>
            <p:cNvSpPr/>
            <p:nvPr/>
          </p:nvSpPr>
          <p:spPr>
            <a:xfrm>
              <a:off x="1524001" y="5680075"/>
              <a:ext cx="192088" cy="131763"/>
            </a:xfrm>
            <a:custGeom>
              <a:avLst/>
              <a:gdLst/>
              <a:ahLst/>
              <a:cxnLst/>
              <a:rect l="l" t="t" r="r" b="b"/>
              <a:pathLst>
                <a:path w="1091" h="748" extrusionOk="0">
                  <a:moveTo>
                    <a:pt x="1061" y="0"/>
                  </a:moveTo>
                  <a:lnTo>
                    <a:pt x="1091" y="25"/>
                  </a:lnTo>
                  <a:lnTo>
                    <a:pt x="1012" y="93"/>
                  </a:lnTo>
                  <a:lnTo>
                    <a:pt x="936" y="165"/>
                  </a:lnTo>
                  <a:lnTo>
                    <a:pt x="864" y="240"/>
                  </a:lnTo>
                  <a:lnTo>
                    <a:pt x="797" y="318"/>
                  </a:lnTo>
                  <a:lnTo>
                    <a:pt x="733" y="398"/>
                  </a:lnTo>
                  <a:lnTo>
                    <a:pt x="674" y="482"/>
                  </a:lnTo>
                  <a:lnTo>
                    <a:pt x="619" y="569"/>
                  </a:lnTo>
                  <a:lnTo>
                    <a:pt x="567" y="657"/>
                  </a:lnTo>
                  <a:lnTo>
                    <a:pt x="521" y="748"/>
                  </a:lnTo>
                  <a:lnTo>
                    <a:pt x="421" y="711"/>
                  </a:lnTo>
                  <a:lnTo>
                    <a:pt x="322" y="668"/>
                  </a:lnTo>
                  <a:lnTo>
                    <a:pt x="225" y="620"/>
                  </a:lnTo>
                  <a:lnTo>
                    <a:pt x="131" y="567"/>
                  </a:lnTo>
                  <a:lnTo>
                    <a:pt x="40" y="508"/>
                  </a:lnTo>
                  <a:lnTo>
                    <a:pt x="0" y="481"/>
                  </a:lnTo>
                  <a:lnTo>
                    <a:pt x="70" y="414"/>
                  </a:lnTo>
                  <a:lnTo>
                    <a:pt x="145" y="352"/>
                  </a:lnTo>
                  <a:lnTo>
                    <a:pt x="224" y="295"/>
                  </a:lnTo>
                  <a:lnTo>
                    <a:pt x="306" y="241"/>
                  </a:lnTo>
                  <a:lnTo>
                    <a:pt x="392" y="193"/>
                  </a:lnTo>
                  <a:lnTo>
                    <a:pt x="479" y="149"/>
                  </a:lnTo>
                  <a:lnTo>
                    <a:pt x="571" y="110"/>
                  </a:lnTo>
                  <a:lnTo>
                    <a:pt x="664" y="77"/>
                  </a:lnTo>
                  <a:lnTo>
                    <a:pt x="760" y="50"/>
                  </a:lnTo>
                  <a:lnTo>
                    <a:pt x="858" y="27"/>
                  </a:lnTo>
                  <a:lnTo>
                    <a:pt x="959" y="11"/>
                  </a:lnTo>
                  <a:lnTo>
                    <a:pt x="1061"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1" name="Google Shape;511;p17"/>
            <p:cNvSpPr/>
            <p:nvPr/>
          </p:nvSpPr>
          <p:spPr>
            <a:xfrm>
              <a:off x="1635126" y="5705475"/>
              <a:ext cx="87313" cy="125413"/>
            </a:xfrm>
            <a:custGeom>
              <a:avLst/>
              <a:gdLst/>
              <a:ahLst/>
              <a:cxnLst/>
              <a:rect l="l" t="t" r="r" b="b"/>
              <a:pathLst>
                <a:path w="490" h="710" extrusionOk="0">
                  <a:moveTo>
                    <a:pt x="490" y="0"/>
                  </a:moveTo>
                  <a:lnTo>
                    <a:pt x="490" y="710"/>
                  </a:lnTo>
                  <a:lnTo>
                    <a:pt x="390" y="705"/>
                  </a:lnTo>
                  <a:lnTo>
                    <a:pt x="291" y="694"/>
                  </a:lnTo>
                  <a:lnTo>
                    <a:pt x="192" y="680"/>
                  </a:lnTo>
                  <a:lnTo>
                    <a:pt x="96" y="660"/>
                  </a:lnTo>
                  <a:lnTo>
                    <a:pt x="0" y="636"/>
                  </a:lnTo>
                  <a:lnTo>
                    <a:pt x="46" y="548"/>
                  </a:lnTo>
                  <a:lnTo>
                    <a:pt x="97" y="461"/>
                  </a:lnTo>
                  <a:lnTo>
                    <a:pt x="151" y="377"/>
                  </a:lnTo>
                  <a:lnTo>
                    <a:pt x="211" y="296"/>
                  </a:lnTo>
                  <a:lnTo>
                    <a:pt x="275" y="218"/>
                  </a:lnTo>
                  <a:lnTo>
                    <a:pt x="343" y="141"/>
                  </a:lnTo>
                  <a:lnTo>
                    <a:pt x="415" y="69"/>
                  </a:lnTo>
                  <a:lnTo>
                    <a:pt x="490"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2" name="Google Shape;512;p17"/>
            <p:cNvSpPr/>
            <p:nvPr/>
          </p:nvSpPr>
          <p:spPr>
            <a:xfrm>
              <a:off x="1436688" y="5983288"/>
              <a:ext cx="168275" cy="179388"/>
            </a:xfrm>
            <a:custGeom>
              <a:avLst/>
              <a:gdLst/>
              <a:ahLst/>
              <a:cxnLst/>
              <a:rect l="l" t="t" r="r" b="b"/>
              <a:pathLst>
                <a:path w="952" h="1009" extrusionOk="0">
                  <a:moveTo>
                    <a:pt x="0" y="0"/>
                  </a:moveTo>
                  <a:lnTo>
                    <a:pt x="812" y="0"/>
                  </a:lnTo>
                  <a:lnTo>
                    <a:pt x="817" y="105"/>
                  </a:lnTo>
                  <a:lnTo>
                    <a:pt x="826" y="208"/>
                  </a:lnTo>
                  <a:lnTo>
                    <a:pt x="842" y="309"/>
                  </a:lnTo>
                  <a:lnTo>
                    <a:pt x="862" y="411"/>
                  </a:lnTo>
                  <a:lnTo>
                    <a:pt x="888" y="510"/>
                  </a:lnTo>
                  <a:lnTo>
                    <a:pt x="917" y="608"/>
                  </a:lnTo>
                  <a:lnTo>
                    <a:pt x="952" y="704"/>
                  </a:lnTo>
                  <a:lnTo>
                    <a:pt x="861" y="739"/>
                  </a:lnTo>
                  <a:lnTo>
                    <a:pt x="773" y="777"/>
                  </a:lnTo>
                  <a:lnTo>
                    <a:pt x="685" y="819"/>
                  </a:lnTo>
                  <a:lnTo>
                    <a:pt x="600" y="866"/>
                  </a:lnTo>
                  <a:lnTo>
                    <a:pt x="517" y="917"/>
                  </a:lnTo>
                  <a:lnTo>
                    <a:pt x="436" y="972"/>
                  </a:lnTo>
                  <a:lnTo>
                    <a:pt x="386" y="1009"/>
                  </a:lnTo>
                  <a:lnTo>
                    <a:pt x="325" y="931"/>
                  </a:lnTo>
                  <a:lnTo>
                    <a:pt x="269" y="851"/>
                  </a:lnTo>
                  <a:lnTo>
                    <a:pt x="218" y="767"/>
                  </a:lnTo>
                  <a:lnTo>
                    <a:pt x="172" y="680"/>
                  </a:lnTo>
                  <a:lnTo>
                    <a:pt x="131" y="591"/>
                  </a:lnTo>
                  <a:lnTo>
                    <a:pt x="95" y="498"/>
                  </a:lnTo>
                  <a:lnTo>
                    <a:pt x="64" y="402"/>
                  </a:lnTo>
                  <a:lnTo>
                    <a:pt x="39" y="305"/>
                  </a:lnTo>
                  <a:lnTo>
                    <a:pt x="20" y="205"/>
                  </a:lnTo>
                  <a:lnTo>
                    <a:pt x="7" y="104"/>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3" name="Google Shape;513;p17"/>
            <p:cNvSpPr/>
            <p:nvPr/>
          </p:nvSpPr>
          <p:spPr>
            <a:xfrm>
              <a:off x="1436688" y="5780088"/>
              <a:ext cx="171450" cy="184150"/>
            </a:xfrm>
            <a:custGeom>
              <a:avLst/>
              <a:gdLst/>
              <a:ahLst/>
              <a:cxnLst/>
              <a:rect l="l" t="t" r="r" b="b"/>
              <a:pathLst>
                <a:path w="971" h="1042" extrusionOk="0">
                  <a:moveTo>
                    <a:pt x="416" y="0"/>
                  </a:moveTo>
                  <a:lnTo>
                    <a:pt x="470" y="37"/>
                  </a:lnTo>
                  <a:lnTo>
                    <a:pt x="550" y="88"/>
                  </a:lnTo>
                  <a:lnTo>
                    <a:pt x="630" y="136"/>
                  </a:lnTo>
                  <a:lnTo>
                    <a:pt x="713" y="179"/>
                  </a:lnTo>
                  <a:lnTo>
                    <a:pt x="797" y="219"/>
                  </a:lnTo>
                  <a:lnTo>
                    <a:pt x="883" y="256"/>
                  </a:lnTo>
                  <a:lnTo>
                    <a:pt x="971" y="288"/>
                  </a:lnTo>
                  <a:lnTo>
                    <a:pt x="931" y="391"/>
                  </a:lnTo>
                  <a:lnTo>
                    <a:pt x="897" y="494"/>
                  </a:lnTo>
                  <a:lnTo>
                    <a:pt x="869" y="601"/>
                  </a:lnTo>
                  <a:lnTo>
                    <a:pt x="846" y="709"/>
                  </a:lnTo>
                  <a:lnTo>
                    <a:pt x="829" y="819"/>
                  </a:lnTo>
                  <a:lnTo>
                    <a:pt x="817" y="930"/>
                  </a:lnTo>
                  <a:lnTo>
                    <a:pt x="812" y="1042"/>
                  </a:lnTo>
                  <a:lnTo>
                    <a:pt x="0" y="1042"/>
                  </a:lnTo>
                  <a:lnTo>
                    <a:pt x="6" y="944"/>
                  </a:lnTo>
                  <a:lnTo>
                    <a:pt x="19" y="846"/>
                  </a:lnTo>
                  <a:lnTo>
                    <a:pt x="36" y="751"/>
                  </a:lnTo>
                  <a:lnTo>
                    <a:pt x="59" y="657"/>
                  </a:lnTo>
                  <a:lnTo>
                    <a:pt x="87" y="566"/>
                  </a:lnTo>
                  <a:lnTo>
                    <a:pt x="120" y="476"/>
                  </a:lnTo>
                  <a:lnTo>
                    <a:pt x="158" y="391"/>
                  </a:lnTo>
                  <a:lnTo>
                    <a:pt x="201" y="307"/>
                  </a:lnTo>
                  <a:lnTo>
                    <a:pt x="248" y="225"/>
                  </a:lnTo>
                  <a:lnTo>
                    <a:pt x="300" y="147"/>
                  </a:lnTo>
                  <a:lnTo>
                    <a:pt x="356" y="72"/>
                  </a:lnTo>
                  <a:lnTo>
                    <a:pt x="416"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4" name="Google Shape;514;p17"/>
            <p:cNvSpPr/>
            <p:nvPr/>
          </p:nvSpPr>
          <p:spPr>
            <a:xfrm>
              <a:off x="1600201" y="5837238"/>
              <a:ext cx="122238" cy="127000"/>
            </a:xfrm>
            <a:custGeom>
              <a:avLst/>
              <a:gdLst/>
              <a:ahLst/>
              <a:cxnLst/>
              <a:rect l="l" t="t" r="r" b="b"/>
              <a:pathLst>
                <a:path w="693" h="718" extrusionOk="0">
                  <a:moveTo>
                    <a:pt x="154" y="0"/>
                  </a:moveTo>
                  <a:lnTo>
                    <a:pt x="260" y="27"/>
                  </a:lnTo>
                  <a:lnTo>
                    <a:pt x="366" y="49"/>
                  </a:lnTo>
                  <a:lnTo>
                    <a:pt x="474" y="66"/>
                  </a:lnTo>
                  <a:lnTo>
                    <a:pt x="583" y="76"/>
                  </a:lnTo>
                  <a:lnTo>
                    <a:pt x="693" y="82"/>
                  </a:lnTo>
                  <a:lnTo>
                    <a:pt x="693" y="718"/>
                  </a:lnTo>
                  <a:lnTo>
                    <a:pt x="0" y="718"/>
                  </a:lnTo>
                  <a:lnTo>
                    <a:pt x="6" y="611"/>
                  </a:lnTo>
                  <a:lnTo>
                    <a:pt x="17" y="505"/>
                  </a:lnTo>
                  <a:lnTo>
                    <a:pt x="34" y="401"/>
                  </a:lnTo>
                  <a:lnTo>
                    <a:pt x="56" y="298"/>
                  </a:lnTo>
                  <a:lnTo>
                    <a:pt x="84" y="196"/>
                  </a:lnTo>
                  <a:lnTo>
                    <a:pt x="116" y="97"/>
                  </a:lnTo>
                  <a:lnTo>
                    <a:pt x="154"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5" name="Google Shape;515;p17"/>
            <p:cNvSpPr/>
            <p:nvPr/>
          </p:nvSpPr>
          <p:spPr>
            <a:xfrm>
              <a:off x="1517651" y="6126163"/>
              <a:ext cx="198438" cy="141288"/>
            </a:xfrm>
            <a:custGeom>
              <a:avLst/>
              <a:gdLst/>
              <a:ahLst/>
              <a:cxnLst/>
              <a:rect l="l" t="t" r="r" b="b"/>
              <a:pathLst>
                <a:path w="1117" h="797" extrusionOk="0">
                  <a:moveTo>
                    <a:pt x="532" y="0"/>
                  </a:moveTo>
                  <a:lnTo>
                    <a:pt x="578" y="97"/>
                  </a:lnTo>
                  <a:lnTo>
                    <a:pt x="629" y="190"/>
                  </a:lnTo>
                  <a:lnTo>
                    <a:pt x="685" y="283"/>
                  </a:lnTo>
                  <a:lnTo>
                    <a:pt x="746" y="372"/>
                  </a:lnTo>
                  <a:lnTo>
                    <a:pt x="811" y="457"/>
                  </a:lnTo>
                  <a:lnTo>
                    <a:pt x="881" y="540"/>
                  </a:lnTo>
                  <a:lnTo>
                    <a:pt x="955" y="620"/>
                  </a:lnTo>
                  <a:lnTo>
                    <a:pt x="1034" y="696"/>
                  </a:lnTo>
                  <a:lnTo>
                    <a:pt x="1117" y="768"/>
                  </a:lnTo>
                  <a:lnTo>
                    <a:pt x="1077" y="797"/>
                  </a:lnTo>
                  <a:lnTo>
                    <a:pt x="973" y="785"/>
                  </a:lnTo>
                  <a:lnTo>
                    <a:pt x="870" y="767"/>
                  </a:lnTo>
                  <a:lnTo>
                    <a:pt x="770" y="743"/>
                  </a:lnTo>
                  <a:lnTo>
                    <a:pt x="672" y="713"/>
                  </a:lnTo>
                  <a:lnTo>
                    <a:pt x="576" y="677"/>
                  </a:lnTo>
                  <a:lnTo>
                    <a:pt x="484" y="637"/>
                  </a:lnTo>
                  <a:lnTo>
                    <a:pt x="394" y="589"/>
                  </a:lnTo>
                  <a:lnTo>
                    <a:pt x="308" y="538"/>
                  </a:lnTo>
                  <a:lnTo>
                    <a:pt x="226" y="482"/>
                  </a:lnTo>
                  <a:lnTo>
                    <a:pt x="147" y="421"/>
                  </a:lnTo>
                  <a:lnTo>
                    <a:pt x="71" y="355"/>
                  </a:lnTo>
                  <a:lnTo>
                    <a:pt x="0" y="285"/>
                  </a:lnTo>
                  <a:lnTo>
                    <a:pt x="40" y="255"/>
                  </a:lnTo>
                  <a:lnTo>
                    <a:pt x="117" y="203"/>
                  </a:lnTo>
                  <a:lnTo>
                    <a:pt x="197" y="155"/>
                  </a:lnTo>
                  <a:lnTo>
                    <a:pt x="278" y="110"/>
                  </a:lnTo>
                  <a:lnTo>
                    <a:pt x="361" y="70"/>
                  </a:lnTo>
                  <a:lnTo>
                    <a:pt x="446" y="33"/>
                  </a:lnTo>
                  <a:lnTo>
                    <a:pt x="532"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6" name="Google Shape;516;p17"/>
            <p:cNvSpPr/>
            <p:nvPr/>
          </p:nvSpPr>
          <p:spPr>
            <a:xfrm>
              <a:off x="1600201" y="5983288"/>
              <a:ext cx="122238" cy="119063"/>
            </a:xfrm>
            <a:custGeom>
              <a:avLst/>
              <a:gdLst/>
              <a:ahLst/>
              <a:cxnLst/>
              <a:rect l="l" t="t" r="r" b="b"/>
              <a:pathLst>
                <a:path w="693" h="667" extrusionOk="0">
                  <a:moveTo>
                    <a:pt x="0" y="0"/>
                  </a:moveTo>
                  <a:lnTo>
                    <a:pt x="693" y="0"/>
                  </a:lnTo>
                  <a:lnTo>
                    <a:pt x="693" y="578"/>
                  </a:lnTo>
                  <a:lnTo>
                    <a:pt x="579" y="585"/>
                  </a:lnTo>
                  <a:lnTo>
                    <a:pt x="466" y="596"/>
                  </a:lnTo>
                  <a:lnTo>
                    <a:pt x="353" y="614"/>
                  </a:lnTo>
                  <a:lnTo>
                    <a:pt x="243" y="638"/>
                  </a:lnTo>
                  <a:lnTo>
                    <a:pt x="134" y="667"/>
                  </a:lnTo>
                  <a:lnTo>
                    <a:pt x="96" y="561"/>
                  </a:lnTo>
                  <a:lnTo>
                    <a:pt x="65" y="453"/>
                  </a:lnTo>
                  <a:lnTo>
                    <a:pt x="38" y="342"/>
                  </a:lnTo>
                  <a:lnTo>
                    <a:pt x="20" y="230"/>
                  </a:lnTo>
                  <a:lnTo>
                    <a:pt x="7" y="115"/>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7" name="Google Shape;517;p17"/>
            <p:cNvSpPr/>
            <p:nvPr/>
          </p:nvSpPr>
          <p:spPr>
            <a:xfrm>
              <a:off x="1749426" y="6126163"/>
              <a:ext cx="196850" cy="141288"/>
            </a:xfrm>
            <a:custGeom>
              <a:avLst/>
              <a:gdLst/>
              <a:ahLst/>
              <a:cxnLst/>
              <a:rect l="l" t="t" r="r" b="b"/>
              <a:pathLst>
                <a:path w="1117" h="797" extrusionOk="0">
                  <a:moveTo>
                    <a:pt x="587" y="0"/>
                  </a:moveTo>
                  <a:lnTo>
                    <a:pt x="672" y="33"/>
                  </a:lnTo>
                  <a:lnTo>
                    <a:pt x="756" y="70"/>
                  </a:lnTo>
                  <a:lnTo>
                    <a:pt x="839" y="110"/>
                  </a:lnTo>
                  <a:lnTo>
                    <a:pt x="920" y="154"/>
                  </a:lnTo>
                  <a:lnTo>
                    <a:pt x="999" y="202"/>
                  </a:lnTo>
                  <a:lnTo>
                    <a:pt x="1077" y="254"/>
                  </a:lnTo>
                  <a:lnTo>
                    <a:pt x="1117" y="285"/>
                  </a:lnTo>
                  <a:lnTo>
                    <a:pt x="1047" y="355"/>
                  </a:lnTo>
                  <a:lnTo>
                    <a:pt x="971" y="421"/>
                  </a:lnTo>
                  <a:lnTo>
                    <a:pt x="892" y="482"/>
                  </a:lnTo>
                  <a:lnTo>
                    <a:pt x="810" y="538"/>
                  </a:lnTo>
                  <a:lnTo>
                    <a:pt x="724" y="589"/>
                  </a:lnTo>
                  <a:lnTo>
                    <a:pt x="634" y="637"/>
                  </a:lnTo>
                  <a:lnTo>
                    <a:pt x="541" y="677"/>
                  </a:lnTo>
                  <a:lnTo>
                    <a:pt x="446" y="713"/>
                  </a:lnTo>
                  <a:lnTo>
                    <a:pt x="348" y="743"/>
                  </a:lnTo>
                  <a:lnTo>
                    <a:pt x="248" y="767"/>
                  </a:lnTo>
                  <a:lnTo>
                    <a:pt x="144" y="785"/>
                  </a:lnTo>
                  <a:lnTo>
                    <a:pt x="40" y="797"/>
                  </a:lnTo>
                  <a:lnTo>
                    <a:pt x="0" y="768"/>
                  </a:lnTo>
                  <a:lnTo>
                    <a:pt x="83" y="696"/>
                  </a:lnTo>
                  <a:lnTo>
                    <a:pt x="162" y="620"/>
                  </a:lnTo>
                  <a:lnTo>
                    <a:pt x="237" y="540"/>
                  </a:lnTo>
                  <a:lnTo>
                    <a:pt x="307" y="457"/>
                  </a:lnTo>
                  <a:lnTo>
                    <a:pt x="372" y="372"/>
                  </a:lnTo>
                  <a:lnTo>
                    <a:pt x="433" y="283"/>
                  </a:lnTo>
                  <a:lnTo>
                    <a:pt x="489" y="191"/>
                  </a:lnTo>
                  <a:lnTo>
                    <a:pt x="540" y="97"/>
                  </a:lnTo>
                  <a:lnTo>
                    <a:pt x="587"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8" name="Google Shape;518;p17"/>
            <p:cNvSpPr/>
            <p:nvPr/>
          </p:nvSpPr>
          <p:spPr>
            <a:xfrm>
              <a:off x="1857376" y="5780088"/>
              <a:ext cx="171450" cy="184150"/>
            </a:xfrm>
            <a:custGeom>
              <a:avLst/>
              <a:gdLst/>
              <a:ahLst/>
              <a:cxnLst/>
              <a:rect l="l" t="t" r="r" b="b"/>
              <a:pathLst>
                <a:path w="971" h="1044" extrusionOk="0">
                  <a:moveTo>
                    <a:pt x="553" y="0"/>
                  </a:moveTo>
                  <a:lnTo>
                    <a:pt x="613" y="71"/>
                  </a:lnTo>
                  <a:lnTo>
                    <a:pt x="670" y="147"/>
                  </a:lnTo>
                  <a:lnTo>
                    <a:pt x="721" y="225"/>
                  </a:lnTo>
                  <a:lnTo>
                    <a:pt x="769" y="307"/>
                  </a:lnTo>
                  <a:lnTo>
                    <a:pt x="812" y="391"/>
                  </a:lnTo>
                  <a:lnTo>
                    <a:pt x="850" y="477"/>
                  </a:lnTo>
                  <a:lnTo>
                    <a:pt x="883" y="566"/>
                  </a:lnTo>
                  <a:lnTo>
                    <a:pt x="912" y="658"/>
                  </a:lnTo>
                  <a:lnTo>
                    <a:pt x="934" y="752"/>
                  </a:lnTo>
                  <a:lnTo>
                    <a:pt x="952" y="847"/>
                  </a:lnTo>
                  <a:lnTo>
                    <a:pt x="964" y="945"/>
                  </a:lnTo>
                  <a:lnTo>
                    <a:pt x="971" y="1044"/>
                  </a:lnTo>
                  <a:lnTo>
                    <a:pt x="159" y="1044"/>
                  </a:lnTo>
                  <a:lnTo>
                    <a:pt x="154" y="932"/>
                  </a:lnTo>
                  <a:lnTo>
                    <a:pt x="142" y="821"/>
                  </a:lnTo>
                  <a:lnTo>
                    <a:pt x="124" y="711"/>
                  </a:lnTo>
                  <a:lnTo>
                    <a:pt x="102" y="603"/>
                  </a:lnTo>
                  <a:lnTo>
                    <a:pt x="74" y="496"/>
                  </a:lnTo>
                  <a:lnTo>
                    <a:pt x="39" y="393"/>
                  </a:lnTo>
                  <a:lnTo>
                    <a:pt x="0" y="290"/>
                  </a:lnTo>
                  <a:lnTo>
                    <a:pt x="87" y="256"/>
                  </a:lnTo>
                  <a:lnTo>
                    <a:pt x="174" y="221"/>
                  </a:lnTo>
                  <a:lnTo>
                    <a:pt x="259" y="181"/>
                  </a:lnTo>
                  <a:lnTo>
                    <a:pt x="342" y="137"/>
                  </a:lnTo>
                  <a:lnTo>
                    <a:pt x="423" y="89"/>
                  </a:lnTo>
                  <a:lnTo>
                    <a:pt x="503" y="38"/>
                  </a:lnTo>
                  <a:lnTo>
                    <a:pt x="553"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19" name="Google Shape;519;p17"/>
            <p:cNvSpPr/>
            <p:nvPr/>
          </p:nvSpPr>
          <p:spPr>
            <a:xfrm>
              <a:off x="1631951" y="6107113"/>
              <a:ext cx="90488" cy="134938"/>
            </a:xfrm>
            <a:custGeom>
              <a:avLst/>
              <a:gdLst/>
              <a:ahLst/>
              <a:cxnLst/>
              <a:rect l="l" t="t" r="r" b="b"/>
              <a:pathLst>
                <a:path w="514" h="767" extrusionOk="0">
                  <a:moveTo>
                    <a:pt x="514" y="0"/>
                  </a:moveTo>
                  <a:lnTo>
                    <a:pt x="514" y="767"/>
                  </a:lnTo>
                  <a:lnTo>
                    <a:pt x="442" y="701"/>
                  </a:lnTo>
                  <a:lnTo>
                    <a:pt x="373" y="632"/>
                  </a:lnTo>
                  <a:lnTo>
                    <a:pt x="309" y="561"/>
                  </a:lnTo>
                  <a:lnTo>
                    <a:pt x="247" y="486"/>
                  </a:lnTo>
                  <a:lnTo>
                    <a:pt x="190" y="410"/>
                  </a:lnTo>
                  <a:lnTo>
                    <a:pt x="136" y="330"/>
                  </a:lnTo>
                  <a:lnTo>
                    <a:pt x="87" y="250"/>
                  </a:lnTo>
                  <a:lnTo>
                    <a:pt x="42" y="166"/>
                  </a:lnTo>
                  <a:lnTo>
                    <a:pt x="0" y="80"/>
                  </a:lnTo>
                  <a:lnTo>
                    <a:pt x="101" y="54"/>
                  </a:lnTo>
                  <a:lnTo>
                    <a:pt x="202" y="32"/>
                  </a:lnTo>
                  <a:lnTo>
                    <a:pt x="305" y="16"/>
                  </a:lnTo>
                  <a:lnTo>
                    <a:pt x="409" y="5"/>
                  </a:lnTo>
                  <a:lnTo>
                    <a:pt x="514"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20" name="Google Shape;520;p17"/>
            <p:cNvSpPr/>
            <p:nvPr/>
          </p:nvSpPr>
          <p:spPr>
            <a:xfrm>
              <a:off x="1743076" y="5983288"/>
              <a:ext cx="122238" cy="119063"/>
            </a:xfrm>
            <a:custGeom>
              <a:avLst/>
              <a:gdLst/>
              <a:ahLst/>
              <a:cxnLst/>
              <a:rect l="l" t="t" r="r" b="b"/>
              <a:pathLst>
                <a:path w="694" h="667" extrusionOk="0">
                  <a:moveTo>
                    <a:pt x="0" y="0"/>
                  </a:moveTo>
                  <a:lnTo>
                    <a:pt x="694" y="0"/>
                  </a:lnTo>
                  <a:lnTo>
                    <a:pt x="687" y="115"/>
                  </a:lnTo>
                  <a:lnTo>
                    <a:pt x="674" y="230"/>
                  </a:lnTo>
                  <a:lnTo>
                    <a:pt x="655" y="342"/>
                  </a:lnTo>
                  <a:lnTo>
                    <a:pt x="629" y="453"/>
                  </a:lnTo>
                  <a:lnTo>
                    <a:pt x="597" y="561"/>
                  </a:lnTo>
                  <a:lnTo>
                    <a:pt x="560" y="667"/>
                  </a:lnTo>
                  <a:lnTo>
                    <a:pt x="451" y="638"/>
                  </a:lnTo>
                  <a:lnTo>
                    <a:pt x="340" y="614"/>
                  </a:lnTo>
                  <a:lnTo>
                    <a:pt x="228" y="596"/>
                  </a:lnTo>
                  <a:lnTo>
                    <a:pt x="115" y="585"/>
                  </a:lnTo>
                  <a:lnTo>
                    <a:pt x="0" y="578"/>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sp>
          <p:nvSpPr>
            <p:cNvPr id="521" name="Google Shape;521;p17"/>
            <p:cNvSpPr/>
            <p:nvPr/>
          </p:nvSpPr>
          <p:spPr>
            <a:xfrm>
              <a:off x="1743076" y="6107113"/>
              <a:ext cx="90488" cy="134938"/>
            </a:xfrm>
            <a:custGeom>
              <a:avLst/>
              <a:gdLst/>
              <a:ahLst/>
              <a:cxnLst/>
              <a:rect l="l" t="t" r="r" b="b"/>
              <a:pathLst>
                <a:path w="515" h="767" extrusionOk="0">
                  <a:moveTo>
                    <a:pt x="0" y="0"/>
                  </a:moveTo>
                  <a:lnTo>
                    <a:pt x="106" y="5"/>
                  </a:lnTo>
                  <a:lnTo>
                    <a:pt x="210" y="16"/>
                  </a:lnTo>
                  <a:lnTo>
                    <a:pt x="313" y="32"/>
                  </a:lnTo>
                  <a:lnTo>
                    <a:pt x="414" y="54"/>
                  </a:lnTo>
                  <a:lnTo>
                    <a:pt x="515" y="80"/>
                  </a:lnTo>
                  <a:lnTo>
                    <a:pt x="468" y="177"/>
                  </a:lnTo>
                  <a:lnTo>
                    <a:pt x="416" y="271"/>
                  </a:lnTo>
                  <a:lnTo>
                    <a:pt x="358" y="362"/>
                  </a:lnTo>
                  <a:lnTo>
                    <a:pt x="296" y="449"/>
                  </a:lnTo>
                  <a:lnTo>
                    <a:pt x="230" y="534"/>
                  </a:lnTo>
                  <a:lnTo>
                    <a:pt x="157" y="615"/>
                  </a:lnTo>
                  <a:lnTo>
                    <a:pt x="81" y="693"/>
                  </a:lnTo>
                  <a:lnTo>
                    <a:pt x="0" y="7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62626"/>
                </a:solidFill>
                <a:effectLst/>
                <a:uLnTx/>
                <a:uFillTx/>
                <a:latin typeface="Open Sans"/>
                <a:ea typeface="Open Sans"/>
                <a:cs typeface="Open Sans"/>
                <a:sym typeface="Open Sans"/>
              </a:endParaRPr>
            </a:p>
          </p:txBody>
        </p:sp>
      </p:grpSp>
      <p:sp>
        <p:nvSpPr>
          <p:cNvPr id="522" name="Google Shape;522;p17"/>
          <p:cNvSpPr txBox="1"/>
          <p:nvPr/>
        </p:nvSpPr>
        <p:spPr>
          <a:xfrm>
            <a:off x="1437190" y="5407309"/>
            <a:ext cx="148072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www.cygni.com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7113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6"/>
                                        </p:tgtEl>
                                        <p:attrNameLst>
                                          <p:attrName>style.visibility</p:attrName>
                                        </p:attrNameLst>
                                      </p:cBhvr>
                                      <p:to>
                                        <p:strVal val="visible"/>
                                      </p:to>
                                    </p:set>
                                    <p:anim calcmode="lin" valueType="num">
                                      <p:cBhvr additive="base">
                                        <p:cTn id="7" dur="500"/>
                                        <p:tgtEl>
                                          <p:spTgt spid="48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8"/>
                                        </p:tgtEl>
                                        <p:attrNameLst>
                                          <p:attrName>style.visibility</p:attrName>
                                        </p:attrNameLst>
                                      </p:cBhvr>
                                      <p:to>
                                        <p:strVal val="visible"/>
                                      </p:to>
                                    </p:set>
                                    <p:animEffect transition="in" filter="fade">
                                      <p:cBhvr>
                                        <p:cTn id="11" dur="500"/>
                                        <p:tgtEl>
                                          <p:spTgt spid="48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7"/>
                                        </p:tgtEl>
                                        <p:attrNameLst>
                                          <p:attrName>style.visibility</p:attrName>
                                        </p:attrNameLst>
                                      </p:cBhvr>
                                      <p:to>
                                        <p:strVal val="visible"/>
                                      </p:to>
                                    </p:set>
                                    <p:animEffect transition="in" filter="fade">
                                      <p:cBhvr>
                                        <p:cTn id="15" dur="500"/>
                                        <p:tgtEl>
                                          <p:spTgt spid="487"/>
                                        </p:tgtEl>
                                      </p:cBhvr>
                                    </p:animEffect>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492"/>
                                        </p:tgtEl>
                                        <p:attrNameLst>
                                          <p:attrName>style.visibility</p:attrName>
                                        </p:attrNameLst>
                                      </p:cBhvr>
                                      <p:to>
                                        <p:strVal val="visible"/>
                                      </p:to>
                                    </p:set>
                                    <p:anim calcmode="lin" valueType="num">
                                      <p:cBhvr additive="base">
                                        <p:cTn id="19" dur="500"/>
                                        <p:tgtEl>
                                          <p:spTgt spid="492"/>
                                        </p:tgtEl>
                                        <p:attrNameLst>
                                          <p:attrName>ppt_w</p:attrName>
                                        </p:attrNameLst>
                                      </p:cBhvr>
                                      <p:tavLst>
                                        <p:tav tm="0">
                                          <p:val>
                                            <p:strVal val="0"/>
                                          </p:val>
                                        </p:tav>
                                        <p:tav tm="100000">
                                          <p:val>
                                            <p:strVal val="#ppt_w"/>
                                          </p:val>
                                        </p:tav>
                                      </p:tavLst>
                                    </p:anim>
                                    <p:anim calcmode="lin" valueType="num">
                                      <p:cBhvr additive="base">
                                        <p:cTn id="20" dur="500"/>
                                        <p:tgtEl>
                                          <p:spTgt spid="492"/>
                                        </p:tgtEl>
                                        <p:attrNameLst>
                                          <p:attrName>ppt_h</p:attrName>
                                        </p:attrNameLst>
                                      </p:cBhvr>
                                      <p:tavLst>
                                        <p:tav tm="0">
                                          <p:val>
                                            <p:strVal val="0"/>
                                          </p:val>
                                        </p:tav>
                                        <p:tav tm="100000">
                                          <p:val>
                                            <p:strVal val="#ppt_h"/>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93"/>
                                        </p:tgtEl>
                                        <p:attrNameLst>
                                          <p:attrName>style.visibility</p:attrName>
                                        </p:attrNameLst>
                                      </p:cBhvr>
                                      <p:to>
                                        <p:strVal val="visible"/>
                                      </p:to>
                                    </p:set>
                                    <p:animEffect transition="in" filter="fade">
                                      <p:cBhvr>
                                        <p:cTn id="24" dur="500"/>
                                        <p:tgtEl>
                                          <p:spTgt spid="493"/>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494"/>
                                        </p:tgtEl>
                                        <p:attrNameLst>
                                          <p:attrName>style.visibility</p:attrName>
                                        </p:attrNameLst>
                                      </p:cBhvr>
                                      <p:to>
                                        <p:strVal val="visible"/>
                                      </p:to>
                                    </p:set>
                                    <p:animEffect transition="in" filter="fade">
                                      <p:cBhvr>
                                        <p:cTn id="28" dur="500"/>
                                        <p:tgtEl>
                                          <p:spTgt spid="494"/>
                                        </p:tgtEl>
                                      </p:cBhvr>
                                    </p:animEffect>
                                  </p:childTnLst>
                                </p:cTn>
                              </p:par>
                            </p:childTnLst>
                          </p:cTn>
                        </p:par>
                        <p:par>
                          <p:cTn id="29" fill="hold">
                            <p:stCondLst>
                              <p:cond delay="3000"/>
                            </p:stCondLst>
                            <p:childTnLst>
                              <p:par>
                                <p:cTn id="30" presetID="23" presetClass="entr" presetSubtype="16" fill="hold" nodeType="afterEffect">
                                  <p:stCondLst>
                                    <p:cond delay="0"/>
                                  </p:stCondLst>
                                  <p:childTnLst>
                                    <p:set>
                                      <p:cBhvr>
                                        <p:cTn id="31" dur="1" fill="hold">
                                          <p:stCondLst>
                                            <p:cond delay="0"/>
                                          </p:stCondLst>
                                        </p:cTn>
                                        <p:tgtEl>
                                          <p:spTgt spid="495"/>
                                        </p:tgtEl>
                                        <p:attrNameLst>
                                          <p:attrName>style.visibility</p:attrName>
                                        </p:attrNameLst>
                                      </p:cBhvr>
                                      <p:to>
                                        <p:strVal val="visible"/>
                                      </p:to>
                                    </p:set>
                                    <p:anim calcmode="lin" valueType="num">
                                      <p:cBhvr additive="base">
                                        <p:cTn id="32" dur="500"/>
                                        <p:tgtEl>
                                          <p:spTgt spid="495"/>
                                        </p:tgtEl>
                                        <p:attrNameLst>
                                          <p:attrName>ppt_w</p:attrName>
                                        </p:attrNameLst>
                                      </p:cBhvr>
                                      <p:tavLst>
                                        <p:tav tm="0">
                                          <p:val>
                                            <p:strVal val="0"/>
                                          </p:val>
                                        </p:tav>
                                        <p:tav tm="100000">
                                          <p:val>
                                            <p:strVal val="#ppt_w"/>
                                          </p:val>
                                        </p:tav>
                                      </p:tavLst>
                                    </p:anim>
                                    <p:anim calcmode="lin" valueType="num">
                                      <p:cBhvr additive="base">
                                        <p:cTn id="33" dur="500"/>
                                        <p:tgtEl>
                                          <p:spTgt spid="495"/>
                                        </p:tgtEl>
                                        <p:attrNameLst>
                                          <p:attrName>ppt_h</p:attrName>
                                        </p:attrNameLst>
                                      </p:cBhvr>
                                      <p:tavLst>
                                        <p:tav tm="0">
                                          <p:val>
                                            <p:strVal val="0"/>
                                          </p:val>
                                        </p:tav>
                                        <p:tav tm="100000">
                                          <p:val>
                                            <p:strVal val="#ppt_h"/>
                                          </p:val>
                                        </p:tav>
                                      </p:tavLst>
                                    </p:anim>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498"/>
                                        </p:tgtEl>
                                        <p:attrNameLst>
                                          <p:attrName>style.visibility</p:attrName>
                                        </p:attrNameLst>
                                      </p:cBhvr>
                                      <p:to>
                                        <p:strVal val="visible"/>
                                      </p:to>
                                    </p:set>
                                    <p:animEffect transition="in" filter="fade">
                                      <p:cBhvr>
                                        <p:cTn id="37" dur="500"/>
                                        <p:tgtEl>
                                          <p:spTgt spid="498"/>
                                        </p:tgtEl>
                                      </p:cBhvr>
                                    </p:animEffect>
                                  </p:childTnLst>
                                </p:cTn>
                              </p:par>
                            </p:childTnLst>
                          </p:cTn>
                        </p:par>
                        <p:par>
                          <p:cTn id="38" fill="hold">
                            <p:stCondLst>
                              <p:cond delay="4000"/>
                            </p:stCondLst>
                            <p:childTnLst>
                              <p:par>
                                <p:cTn id="39" presetID="23" presetClass="entr" presetSubtype="16" fill="hold" nodeType="afterEffect">
                                  <p:stCondLst>
                                    <p:cond delay="0"/>
                                  </p:stCondLst>
                                  <p:childTnLst>
                                    <p:set>
                                      <p:cBhvr>
                                        <p:cTn id="40" dur="1" fill="hold">
                                          <p:stCondLst>
                                            <p:cond delay="0"/>
                                          </p:stCondLst>
                                        </p:cTn>
                                        <p:tgtEl>
                                          <p:spTgt spid="499"/>
                                        </p:tgtEl>
                                        <p:attrNameLst>
                                          <p:attrName>style.visibility</p:attrName>
                                        </p:attrNameLst>
                                      </p:cBhvr>
                                      <p:to>
                                        <p:strVal val="visible"/>
                                      </p:to>
                                    </p:set>
                                    <p:anim calcmode="lin" valueType="num">
                                      <p:cBhvr additive="base">
                                        <p:cTn id="41" dur="500"/>
                                        <p:tgtEl>
                                          <p:spTgt spid="499"/>
                                        </p:tgtEl>
                                        <p:attrNameLst>
                                          <p:attrName>ppt_w</p:attrName>
                                        </p:attrNameLst>
                                      </p:cBhvr>
                                      <p:tavLst>
                                        <p:tav tm="0">
                                          <p:val>
                                            <p:strVal val="0"/>
                                          </p:val>
                                        </p:tav>
                                        <p:tav tm="100000">
                                          <p:val>
                                            <p:strVal val="#ppt_w"/>
                                          </p:val>
                                        </p:tav>
                                      </p:tavLst>
                                    </p:anim>
                                    <p:anim calcmode="lin" valueType="num">
                                      <p:cBhvr additive="base">
                                        <p:cTn id="42" dur="500"/>
                                        <p:tgtEl>
                                          <p:spTgt spid="499"/>
                                        </p:tgtEl>
                                        <p:attrNameLst>
                                          <p:attrName>ppt_h</p:attrName>
                                        </p:attrNameLst>
                                      </p:cBhvr>
                                      <p:tavLst>
                                        <p:tav tm="0">
                                          <p:val>
                                            <p:strVal val="0"/>
                                          </p:val>
                                        </p:tav>
                                        <p:tav tm="100000">
                                          <p:val>
                                            <p:strVal val="#ppt_h"/>
                                          </p:val>
                                        </p:tav>
                                      </p:tavLst>
                                    </p:anim>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504"/>
                                        </p:tgtEl>
                                        <p:attrNameLst>
                                          <p:attrName>style.visibility</p:attrName>
                                        </p:attrNameLst>
                                      </p:cBhvr>
                                      <p:to>
                                        <p:strVal val="visible"/>
                                      </p:to>
                                    </p:set>
                                    <p:animEffect transition="in" filter="fade">
                                      <p:cBhvr>
                                        <p:cTn id="46" dur="500"/>
                                        <p:tgtEl>
                                          <p:spTgt spid="504"/>
                                        </p:tgtEl>
                                      </p:cBhvr>
                                    </p:animEffect>
                                  </p:childTnLst>
                                </p:cTn>
                              </p:par>
                            </p:childTnLst>
                          </p:cTn>
                        </p:par>
                        <p:par>
                          <p:cTn id="47" fill="hold">
                            <p:stCondLst>
                              <p:cond delay="5000"/>
                            </p:stCondLst>
                            <p:childTnLst>
                              <p:par>
                                <p:cTn id="48" presetID="23" presetClass="entr" presetSubtype="16" fill="hold" nodeType="afterEffect">
                                  <p:stCondLst>
                                    <p:cond delay="0"/>
                                  </p:stCondLst>
                                  <p:childTnLst>
                                    <p:set>
                                      <p:cBhvr>
                                        <p:cTn id="49" dur="1" fill="hold">
                                          <p:stCondLst>
                                            <p:cond delay="0"/>
                                          </p:stCondLst>
                                        </p:cTn>
                                        <p:tgtEl>
                                          <p:spTgt spid="505"/>
                                        </p:tgtEl>
                                        <p:attrNameLst>
                                          <p:attrName>style.visibility</p:attrName>
                                        </p:attrNameLst>
                                      </p:cBhvr>
                                      <p:to>
                                        <p:strVal val="visible"/>
                                      </p:to>
                                    </p:set>
                                    <p:anim calcmode="lin" valueType="num">
                                      <p:cBhvr additive="base">
                                        <p:cTn id="50" dur="500"/>
                                        <p:tgtEl>
                                          <p:spTgt spid="505"/>
                                        </p:tgtEl>
                                        <p:attrNameLst>
                                          <p:attrName>ppt_w</p:attrName>
                                        </p:attrNameLst>
                                      </p:cBhvr>
                                      <p:tavLst>
                                        <p:tav tm="0">
                                          <p:val>
                                            <p:strVal val="0"/>
                                          </p:val>
                                        </p:tav>
                                        <p:tav tm="100000">
                                          <p:val>
                                            <p:strVal val="#ppt_w"/>
                                          </p:val>
                                        </p:tav>
                                      </p:tavLst>
                                    </p:anim>
                                    <p:anim calcmode="lin" valueType="num">
                                      <p:cBhvr additive="base">
                                        <p:cTn id="51" dur="500"/>
                                        <p:tgtEl>
                                          <p:spTgt spid="505"/>
                                        </p:tgtEl>
                                        <p:attrNameLst>
                                          <p:attrName>ppt_h</p:attrName>
                                        </p:attrNameLst>
                                      </p:cBhvr>
                                      <p:tavLst>
                                        <p:tav tm="0">
                                          <p:val>
                                            <p:strVal val="0"/>
                                          </p:val>
                                        </p:tav>
                                        <p:tav tm="100000">
                                          <p:val>
                                            <p:strVal val="#ppt_h"/>
                                          </p:val>
                                        </p:tav>
                                      </p:tavLst>
                                    </p:anim>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522"/>
                                        </p:tgtEl>
                                        <p:attrNameLst>
                                          <p:attrName>style.visibility</p:attrName>
                                        </p:attrNameLst>
                                      </p:cBhvr>
                                      <p:to>
                                        <p:strVal val="visible"/>
                                      </p:to>
                                    </p:set>
                                    <p:animEffect transition="in" filter="fade">
                                      <p:cBhvr>
                                        <p:cTn id="55" dur="500"/>
                                        <p:tgtEl>
                                          <p:spTgt spid="522"/>
                                        </p:tgtEl>
                                      </p:cBhvr>
                                    </p:animEffect>
                                  </p:childTnLst>
                                </p:cTn>
                              </p:par>
                            </p:childTnLst>
                          </p:cTn>
                        </p:par>
                        <p:par>
                          <p:cTn id="56" fill="hold">
                            <p:stCondLst>
                              <p:cond delay="6000"/>
                            </p:stCondLst>
                            <p:childTnLst>
                              <p:par>
                                <p:cTn id="57" presetID="2" presetClass="entr" presetSubtype="4" fill="hold" nodeType="afterEffect">
                                  <p:stCondLst>
                                    <p:cond delay="0"/>
                                  </p:stCondLst>
                                  <p:childTnLst>
                                    <p:set>
                                      <p:cBhvr>
                                        <p:cTn id="58" dur="1" fill="hold">
                                          <p:stCondLst>
                                            <p:cond delay="0"/>
                                          </p:stCondLst>
                                        </p:cTn>
                                        <p:tgtEl>
                                          <p:spTgt spid="489"/>
                                        </p:tgtEl>
                                        <p:attrNameLst>
                                          <p:attrName>style.visibility</p:attrName>
                                        </p:attrNameLst>
                                      </p:cBhvr>
                                      <p:to>
                                        <p:strVal val="visible"/>
                                      </p:to>
                                    </p:set>
                                    <p:anim calcmode="lin" valueType="num">
                                      <p:cBhvr additive="base">
                                        <p:cTn id="59" dur="500"/>
                                        <p:tgtEl>
                                          <p:spTgt spid="489"/>
                                        </p:tgtEl>
                                        <p:attrNameLst>
                                          <p:attrName>ppt_y</p:attrName>
                                        </p:attrNameLst>
                                      </p:cBhvr>
                                      <p:tavLst>
                                        <p:tav tm="0">
                                          <p:val>
                                            <p:strVal val="#ppt_y+1"/>
                                          </p:val>
                                        </p:tav>
                                        <p:tav tm="100000">
                                          <p:val>
                                            <p:strVal val="#ppt_y"/>
                                          </p:val>
                                        </p:tav>
                                      </p:tavLst>
                                    </p:anim>
                                  </p:childTnLst>
                                </p:cTn>
                              </p:par>
                            </p:childTnLst>
                          </p:cTn>
                        </p:par>
                        <p:par>
                          <p:cTn id="60" fill="hold">
                            <p:stCondLst>
                              <p:cond delay="6500"/>
                            </p:stCondLst>
                            <p:childTnLst>
                              <p:par>
                                <p:cTn id="61" presetID="10" presetClass="entr" presetSubtype="0" fill="hold" nodeType="afterEffect">
                                  <p:stCondLst>
                                    <p:cond delay="0"/>
                                  </p:stCondLst>
                                  <p:childTnLst>
                                    <p:set>
                                      <p:cBhvr>
                                        <p:cTn id="62" dur="1" fill="hold">
                                          <p:stCondLst>
                                            <p:cond delay="0"/>
                                          </p:stCondLst>
                                        </p:cTn>
                                        <p:tgtEl>
                                          <p:spTgt spid="490"/>
                                        </p:tgtEl>
                                        <p:attrNameLst>
                                          <p:attrName>style.visibility</p:attrName>
                                        </p:attrNameLst>
                                      </p:cBhvr>
                                      <p:to>
                                        <p:strVal val="visible"/>
                                      </p:to>
                                    </p:set>
                                    <p:animEffect transition="in" filter="fade">
                                      <p:cBhvr>
                                        <p:cTn id="63" dur="500"/>
                                        <p:tgtEl>
                                          <p:spTgt spid="490"/>
                                        </p:tgtEl>
                                      </p:cBhvr>
                                    </p:animEffect>
                                  </p:childTnLst>
                                </p:cTn>
                              </p:par>
                            </p:childTnLst>
                          </p:cTn>
                        </p:par>
                        <p:par>
                          <p:cTn id="64" fill="hold">
                            <p:stCondLst>
                              <p:cond delay="7000"/>
                            </p:stCondLst>
                            <p:childTnLst>
                              <p:par>
                                <p:cTn id="65" presetID="10" presetClass="entr" presetSubtype="0" fill="hold" nodeType="afterEffect">
                                  <p:stCondLst>
                                    <p:cond delay="0"/>
                                  </p:stCondLst>
                                  <p:childTnLst>
                                    <p:set>
                                      <p:cBhvr>
                                        <p:cTn id="66" dur="1" fill="hold">
                                          <p:stCondLst>
                                            <p:cond delay="0"/>
                                          </p:stCondLst>
                                        </p:cTn>
                                        <p:tgtEl>
                                          <p:spTgt spid="491"/>
                                        </p:tgtEl>
                                        <p:attrNameLst>
                                          <p:attrName>style.visibility</p:attrName>
                                        </p:attrNameLst>
                                      </p:cBhvr>
                                      <p:to>
                                        <p:strVal val="visible"/>
                                      </p:to>
                                    </p:set>
                                    <p:animEffect transition="in" filter="fade">
                                      <p:cBhvr>
                                        <p:cTn id="67"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074" y="146651"/>
            <a:ext cx="7009263" cy="1594288"/>
          </a:xfrm>
          <a:prstGeom prst="rect">
            <a:avLst/>
          </a:prstGeom>
        </p:spPr>
      </p:pic>
      <p:sp>
        <p:nvSpPr>
          <p:cNvPr id="3" name="TextBox 2"/>
          <p:cNvSpPr txBox="1"/>
          <p:nvPr/>
        </p:nvSpPr>
        <p:spPr>
          <a:xfrm>
            <a:off x="242370" y="1823646"/>
            <a:ext cx="11758670" cy="4985980"/>
          </a:xfrm>
          <a:prstGeom prst="rect">
            <a:avLst/>
          </a:prstGeom>
          <a:noFill/>
        </p:spPr>
        <p:txBody>
          <a:bodyPr wrap="square" rtlCol="0">
            <a:spAutoFit/>
          </a:bodyPr>
          <a:lstStyle/>
          <a:p>
            <a:pPr algn="ctr"/>
            <a:r>
              <a:rPr lang="en-US" sz="4000" b="1" dirty="0" smtClean="0">
                <a:solidFill>
                  <a:srgbClr val="1FA7B1"/>
                </a:solidFill>
              </a:rPr>
              <a:t>Panel Discussion</a:t>
            </a:r>
          </a:p>
          <a:p>
            <a:pPr algn="ctr"/>
            <a:endParaRPr lang="en-US" sz="4000" b="1" dirty="0" smtClean="0">
              <a:solidFill>
                <a:srgbClr val="1FA7B1"/>
              </a:solidFill>
            </a:endParaRPr>
          </a:p>
          <a:p>
            <a:pPr algn="ctr"/>
            <a:r>
              <a:rPr lang="en-US" sz="2400" i="1" dirty="0" smtClean="0">
                <a:solidFill>
                  <a:schemeClr val="accent1">
                    <a:lumMod val="75000"/>
                  </a:schemeClr>
                </a:solidFill>
              </a:rPr>
              <a:t>How can standards and conformity assessment help to address some of the challenges that have been identified? </a:t>
            </a:r>
            <a:endParaRPr lang="en-US" sz="2400" i="1" dirty="0" smtClean="0">
              <a:solidFill>
                <a:schemeClr val="accent1">
                  <a:lumMod val="75000"/>
                </a:schemeClr>
              </a:solidFill>
            </a:endParaRPr>
          </a:p>
          <a:p>
            <a:pPr algn="ctr"/>
            <a:endParaRPr lang="en-US" sz="2000" b="1" dirty="0" smtClean="0">
              <a:solidFill>
                <a:srgbClr val="1FA7B1"/>
              </a:solidFill>
            </a:endParaRPr>
          </a:p>
          <a:p>
            <a:pPr>
              <a:spcBef>
                <a:spcPts val="600"/>
              </a:spcBef>
            </a:pPr>
            <a:r>
              <a:rPr lang="en-US" sz="2000" b="1" u="sng" dirty="0" smtClean="0">
                <a:solidFill>
                  <a:srgbClr val="1FA7B1"/>
                </a:solidFill>
              </a:rPr>
              <a:t>National Renewable Energy Laboratory (NREL)</a:t>
            </a:r>
            <a:endParaRPr lang="en-US" sz="2000" b="1" u="sng" dirty="0" smtClean="0">
              <a:solidFill>
                <a:srgbClr val="1FA7B1"/>
              </a:solidFill>
            </a:endParaRPr>
          </a:p>
          <a:p>
            <a:pPr>
              <a:spcBef>
                <a:spcPts val="1200"/>
              </a:spcBef>
            </a:pPr>
            <a:r>
              <a:rPr lang="en-US" sz="2000" dirty="0" smtClean="0"/>
              <a:t>Ingrid </a:t>
            </a:r>
            <a:r>
              <a:rPr lang="en-US" sz="2000" dirty="0" err="1" smtClean="0"/>
              <a:t>Repins</a:t>
            </a:r>
            <a:r>
              <a:rPr lang="en-US" sz="2000" dirty="0" smtClean="0"/>
              <a:t>, Principal Scientist (</a:t>
            </a:r>
            <a:r>
              <a:rPr lang="en-US" sz="2000" dirty="0" smtClean="0">
                <a:solidFill>
                  <a:srgbClr val="0070C0"/>
                </a:solidFill>
              </a:rPr>
              <a:t>Ingrid.repins@nrel.gov</a:t>
            </a:r>
            <a:r>
              <a:rPr lang="en-US" sz="2000" dirty="0" smtClean="0"/>
              <a:t>)</a:t>
            </a:r>
            <a:endParaRPr lang="en-US" sz="2000" dirty="0" smtClean="0"/>
          </a:p>
          <a:p>
            <a:pPr>
              <a:spcBef>
                <a:spcPts val="1200"/>
              </a:spcBef>
            </a:pPr>
            <a:r>
              <a:rPr lang="en-US" sz="2000" b="1" u="sng" dirty="0" smtClean="0">
                <a:solidFill>
                  <a:srgbClr val="1FA7B1"/>
                </a:solidFill>
              </a:rPr>
              <a:t>Underwriters Laboratories (UL)</a:t>
            </a:r>
            <a:endParaRPr lang="en-US" sz="2000" b="1" u="sng" dirty="0" smtClean="0">
              <a:solidFill>
                <a:srgbClr val="1FA7B1"/>
              </a:solidFill>
            </a:endParaRPr>
          </a:p>
          <a:p>
            <a:pPr>
              <a:spcBef>
                <a:spcPts val="600"/>
              </a:spcBef>
            </a:pPr>
            <a:r>
              <a:rPr lang="en-US" sz="2000" dirty="0" smtClean="0"/>
              <a:t>Scott Jezwinski, Business Development Manager, Renewable Energy-Solar (</a:t>
            </a:r>
            <a:r>
              <a:rPr lang="en-US" sz="2000" dirty="0" smtClean="0">
                <a:solidFill>
                  <a:srgbClr val="0070C0"/>
                </a:solidFill>
              </a:rPr>
              <a:t>scott.Jezwinski@ul.com</a:t>
            </a:r>
            <a:r>
              <a:rPr lang="en-US" sz="2000" dirty="0" smtClean="0"/>
              <a:t>) </a:t>
            </a:r>
            <a:endParaRPr lang="en-US" sz="2000" dirty="0" smtClean="0"/>
          </a:p>
          <a:p>
            <a:pPr>
              <a:spcBef>
                <a:spcPts val="1800"/>
              </a:spcBef>
            </a:pPr>
            <a:r>
              <a:rPr lang="en-US" sz="2000" b="1" u="sng" dirty="0" smtClean="0">
                <a:solidFill>
                  <a:srgbClr val="1FA7B1"/>
                </a:solidFill>
              </a:rPr>
              <a:t>Indian Institute of Technology (IIT) Bombay</a:t>
            </a:r>
            <a:endParaRPr lang="en-US" sz="2000" b="1" u="sng" dirty="0">
              <a:solidFill>
                <a:srgbClr val="1FA7B1"/>
              </a:solidFill>
            </a:endParaRPr>
          </a:p>
          <a:p>
            <a:pPr>
              <a:spcBef>
                <a:spcPts val="600"/>
              </a:spcBef>
            </a:pPr>
            <a:r>
              <a:rPr lang="en-US" sz="2000" dirty="0" smtClean="0"/>
              <a:t>Narendra </a:t>
            </a:r>
            <a:r>
              <a:rPr lang="en-US" sz="2000" dirty="0" err="1" smtClean="0"/>
              <a:t>Shiradkar</a:t>
            </a:r>
            <a:r>
              <a:rPr lang="en-US" sz="2000" dirty="0" smtClean="0"/>
              <a:t>, PhD, Assistant Professor and Lead, PV Reliability Group (</a:t>
            </a:r>
            <a:r>
              <a:rPr lang="en-US" sz="2000" dirty="0" smtClean="0">
                <a:solidFill>
                  <a:srgbClr val="0070C0"/>
                </a:solidFill>
              </a:rPr>
              <a:t>naren@ee.iitb.ac.in</a:t>
            </a:r>
            <a:r>
              <a:rPr lang="en-US" sz="2000" dirty="0" smtClean="0"/>
              <a:t>)</a:t>
            </a:r>
            <a:endParaRPr lang="en-US" sz="2000" dirty="0"/>
          </a:p>
        </p:txBody>
      </p:sp>
    </p:spTree>
    <p:extLst>
      <p:ext uri="{BB962C8B-B14F-4D97-AF65-F5344CB8AC3E}">
        <p14:creationId xmlns:p14="http://schemas.microsoft.com/office/powerpoint/2010/main" val="31544915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The IECRE  (RE = Renewable Energy) Certification System</a:t>
            </a:r>
          </a:p>
        </p:txBody>
      </p:sp>
      <p:grpSp>
        <p:nvGrpSpPr>
          <p:cNvPr id="13" name="Group 12">
            <a:extLst>
              <a:ext uri="{FF2B5EF4-FFF2-40B4-BE49-F238E27FC236}">
                <a16:creationId xmlns:a16="http://schemas.microsoft.com/office/drawing/2014/main" id="{43D1F55F-A555-044D-A4DF-E60423BBC743}"/>
              </a:ext>
            </a:extLst>
          </p:cNvPr>
          <p:cNvGrpSpPr/>
          <p:nvPr/>
        </p:nvGrpSpPr>
        <p:grpSpPr>
          <a:xfrm>
            <a:off x="1217994" y="1300947"/>
            <a:ext cx="9756012" cy="2247975"/>
            <a:chOff x="1369791" y="839140"/>
            <a:chExt cx="6334365" cy="913640"/>
          </a:xfrm>
        </p:grpSpPr>
        <p:sp>
          <p:nvSpPr>
            <p:cNvPr id="4" name="Freeform 3"/>
            <p:cNvSpPr>
              <a:spLocks/>
            </p:cNvSpPr>
            <p:nvPr/>
          </p:nvSpPr>
          <p:spPr bwMode="blackWhite">
            <a:xfrm>
              <a:off x="1369792" y="1223800"/>
              <a:ext cx="1302413"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Design Qualification</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sp>
          <p:nvSpPr>
            <p:cNvPr id="6" name="Freeform 5"/>
            <p:cNvSpPr>
              <a:spLocks/>
            </p:cNvSpPr>
            <p:nvPr/>
          </p:nvSpPr>
          <p:spPr bwMode="blackWhite">
            <a:xfrm>
              <a:off x="2930147" y="1230239"/>
              <a:ext cx="1536690"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Commissioning</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sp>
          <p:nvSpPr>
            <p:cNvPr id="7" name="Freeform 6"/>
            <p:cNvSpPr>
              <a:spLocks/>
            </p:cNvSpPr>
            <p:nvPr/>
          </p:nvSpPr>
          <p:spPr bwMode="blackWhite">
            <a:xfrm>
              <a:off x="4688979" y="1233459"/>
              <a:ext cx="1302413"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Annual Performance </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sp>
          <p:nvSpPr>
            <p:cNvPr id="8" name="Freeform 7"/>
            <p:cNvSpPr>
              <a:spLocks/>
            </p:cNvSpPr>
            <p:nvPr/>
          </p:nvSpPr>
          <p:spPr bwMode="blackWhite">
            <a:xfrm>
              <a:off x="6191064" y="1236679"/>
              <a:ext cx="1513092"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Asset Transfer</a:t>
              </a:r>
            </a:p>
          </p:txBody>
        </p:sp>
        <p:sp>
          <p:nvSpPr>
            <p:cNvPr id="10" name="Freeform 9"/>
            <p:cNvSpPr>
              <a:spLocks/>
            </p:cNvSpPr>
            <p:nvPr/>
          </p:nvSpPr>
          <p:spPr bwMode="blackWhite">
            <a:xfrm>
              <a:off x="1369791" y="839140"/>
              <a:ext cx="6288309" cy="30134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Project Timeline</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grpSp>
      <p:sp>
        <p:nvSpPr>
          <p:cNvPr id="5" name="Content Placeholder 4"/>
          <p:cNvSpPr>
            <a:spLocks noGrp="1"/>
          </p:cNvSpPr>
          <p:nvPr>
            <p:ph idx="1"/>
          </p:nvPr>
        </p:nvSpPr>
        <p:spPr>
          <a:xfrm>
            <a:off x="690858" y="4064876"/>
            <a:ext cx="10739349" cy="2247976"/>
          </a:xfrm>
        </p:spPr>
        <p:txBody>
          <a:bodyPr>
            <a:normAutofit/>
          </a:bodyPr>
          <a:lstStyle/>
          <a:p>
            <a:r>
              <a:rPr lang="en-US" sz="2667" dirty="0">
                <a:solidFill>
                  <a:srgbClr val="0070C0"/>
                </a:solidFill>
              </a:rPr>
              <a:t>Provides confidence in PV system quality at each stage of PV system life</a:t>
            </a:r>
          </a:p>
          <a:p>
            <a:r>
              <a:rPr lang="en-US" sz="2667" dirty="0">
                <a:solidFill>
                  <a:srgbClr val="0070C0"/>
                </a:solidFill>
              </a:rPr>
              <a:t>Over 30 standards and operational documents were created or revised by international teams of experts, starting in 2014, to enable IECRE certifications for PV.</a:t>
            </a:r>
          </a:p>
        </p:txBody>
      </p:sp>
      <p:sp>
        <p:nvSpPr>
          <p:cNvPr id="22" name="Content Placeholder 4">
            <a:extLst>
              <a:ext uri="{FF2B5EF4-FFF2-40B4-BE49-F238E27FC236}">
                <a16:creationId xmlns:a16="http://schemas.microsoft.com/office/drawing/2014/main" id="{C46E0F2A-15A2-5643-A558-72CDEAE3B01B}"/>
              </a:ext>
            </a:extLst>
          </p:cNvPr>
          <p:cNvSpPr txBox="1">
            <a:spLocks/>
          </p:cNvSpPr>
          <p:nvPr/>
        </p:nvSpPr>
        <p:spPr>
          <a:xfrm>
            <a:off x="1216297"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
        <p:nvSpPr>
          <p:cNvPr id="23" name="Content Placeholder 4">
            <a:extLst>
              <a:ext uri="{FF2B5EF4-FFF2-40B4-BE49-F238E27FC236}">
                <a16:creationId xmlns:a16="http://schemas.microsoft.com/office/drawing/2014/main" id="{FCC956CA-8FD3-8F40-B423-C6542F2E6FD6}"/>
              </a:ext>
            </a:extLst>
          </p:cNvPr>
          <p:cNvSpPr txBox="1">
            <a:spLocks/>
          </p:cNvSpPr>
          <p:nvPr/>
        </p:nvSpPr>
        <p:spPr>
          <a:xfrm>
            <a:off x="3656399"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
        <p:nvSpPr>
          <p:cNvPr id="24" name="Content Placeholder 4">
            <a:extLst>
              <a:ext uri="{FF2B5EF4-FFF2-40B4-BE49-F238E27FC236}">
                <a16:creationId xmlns:a16="http://schemas.microsoft.com/office/drawing/2014/main" id="{54B9E163-4113-624C-A245-320F35CE7E46}"/>
              </a:ext>
            </a:extLst>
          </p:cNvPr>
          <p:cNvSpPr txBox="1">
            <a:spLocks/>
          </p:cNvSpPr>
          <p:nvPr/>
        </p:nvSpPr>
        <p:spPr>
          <a:xfrm>
            <a:off x="6330114"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
        <p:nvSpPr>
          <p:cNvPr id="25" name="Content Placeholder 4">
            <a:extLst>
              <a:ext uri="{FF2B5EF4-FFF2-40B4-BE49-F238E27FC236}">
                <a16:creationId xmlns:a16="http://schemas.microsoft.com/office/drawing/2014/main" id="{720B4B1E-6EFA-4C4A-BFA9-0B83846B2D81}"/>
              </a:ext>
            </a:extLst>
          </p:cNvPr>
          <p:cNvSpPr txBox="1">
            <a:spLocks/>
          </p:cNvSpPr>
          <p:nvPr/>
        </p:nvSpPr>
        <p:spPr>
          <a:xfrm>
            <a:off x="8643583"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Tree>
    <p:extLst>
      <p:ext uri="{BB962C8B-B14F-4D97-AF65-F5344CB8AC3E}">
        <p14:creationId xmlns:p14="http://schemas.microsoft.com/office/powerpoint/2010/main" val="22698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Size &amp; Growth</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82583EFF-CBCF-45BE-977F-9821D7673A92}"/>
              </a:ext>
            </a:extLst>
          </p:cNvPr>
          <p:cNvSpPr/>
          <p:nvPr/>
        </p:nvSpPr>
        <p:spPr>
          <a:xfrm>
            <a:off x="690733" y="1097707"/>
            <a:ext cx="11305324" cy="784958"/>
          </a:xfrm>
          <a:prstGeom prst="rect">
            <a:avLst/>
          </a:prstGeom>
        </p:spPr>
        <p:txBody>
          <a:bodyPr wrap="square" lIns="0" tIns="0" rIns="0" bIns="0">
            <a:spAutoFit/>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Quarterly installations does not indicate or provide trend to achieve the targets</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55E840DA-BDAA-4215-8D02-2F574C823A03}"/>
              </a:ext>
            </a:extLst>
          </p:cNvPr>
          <p:cNvSpPr/>
          <p:nvPr/>
        </p:nvSpPr>
        <p:spPr>
          <a:xfrm>
            <a:off x="6343395" y="6538912"/>
            <a:ext cx="5410534" cy="692626"/>
          </a:xfrm>
          <a:prstGeom prst="rect">
            <a:avLst/>
          </a:prstGeom>
        </p:spPr>
        <p:txBody>
          <a:bodyPr wrap="square" lIns="0" tIns="0" rIns="0" bIns="0">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Source: </a:t>
            </a:r>
            <a:r>
              <a:rPr kumimoji="0" lang="en-US" sz="1600" b="0" i="0" u="none" strike="noStrike" kern="1200" cap="none" spc="0" normalizeH="0" baseline="0" noProof="0" dirty="0" err="1">
                <a:ln>
                  <a:noFill/>
                </a:ln>
                <a:solidFill>
                  <a:srgbClr val="5B9BD5">
                    <a:lumMod val="50000"/>
                  </a:srgbClr>
                </a:solidFill>
                <a:effectLst/>
                <a:uLnTx/>
                <a:uFillTx/>
                <a:latin typeface="Abadi" panose="020B0604020104020204" pitchFamily="34" charset="0"/>
                <a:ea typeface="+mn-ea"/>
                <a:cs typeface="+mn-cs"/>
              </a:rPr>
              <a:t>MNRE</a:t>
            </a: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 / </a:t>
            </a:r>
            <a:r>
              <a:rPr kumimoji="0" lang="en-US" sz="1600" b="0" i="0" u="none" strike="noStrike" kern="1200" cap="none" spc="0" normalizeH="0" baseline="0" noProof="0" dirty="0" err="1">
                <a:ln>
                  <a:noFill/>
                </a:ln>
                <a:solidFill>
                  <a:srgbClr val="5B9BD5">
                    <a:lumMod val="50000"/>
                  </a:srgbClr>
                </a:solidFill>
                <a:effectLst/>
                <a:uLnTx/>
                <a:uFillTx/>
                <a:latin typeface="Abadi" panose="020B0604020104020204" pitchFamily="34" charset="0"/>
                <a:ea typeface="+mn-ea"/>
                <a:cs typeface="+mn-cs"/>
              </a:rPr>
              <a:t>MERCOM</a:t>
            </a:r>
            <a:r>
              <a:rPr kumimoji="0" lang="en-US" sz="1600" b="0" i="0" u="none" strike="noStrike" kern="1200" cap="none" spc="0" normalizeH="0" baseline="0" noProof="0" dirty="0">
                <a:ln>
                  <a:noFill/>
                </a:ln>
                <a:solidFill>
                  <a:srgbClr val="5B9BD5">
                    <a:lumMod val="50000"/>
                  </a:srgbClr>
                </a:solidFill>
                <a:effectLst/>
                <a:uLnTx/>
                <a:uFillTx/>
                <a:latin typeface="Abadi" panose="020B0604020104020204" pitchFamily="34" charset="0"/>
                <a:ea typeface="+mn-ea"/>
                <a:cs typeface="+mn-cs"/>
              </a:rPr>
              <a:t> India/ Public Web Resources</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pic>
        <p:nvPicPr>
          <p:cNvPr id="30" name="Picture 29">
            <a:extLst>
              <a:ext uri="{FF2B5EF4-FFF2-40B4-BE49-F238E27FC236}">
                <a16:creationId xmlns:a16="http://schemas.microsoft.com/office/drawing/2014/main" id="{E5E43147-C81B-44CC-B1CC-03B02C691328}"/>
              </a:ext>
            </a:extLst>
          </p:cNvPr>
          <p:cNvPicPr>
            <a:picLocks noChangeAspect="1"/>
          </p:cNvPicPr>
          <p:nvPr/>
        </p:nvPicPr>
        <p:blipFill>
          <a:blip r:embed="rId3"/>
          <a:stretch>
            <a:fillRect/>
          </a:stretch>
        </p:blipFill>
        <p:spPr>
          <a:xfrm>
            <a:off x="1147933" y="2004957"/>
            <a:ext cx="8029575" cy="4229100"/>
          </a:xfrm>
          <a:prstGeom prst="rect">
            <a:avLst/>
          </a:prstGeom>
        </p:spPr>
      </p:pic>
    </p:spTree>
    <p:extLst>
      <p:ext uri="{BB962C8B-B14F-4D97-AF65-F5344CB8AC3E}">
        <p14:creationId xmlns:p14="http://schemas.microsoft.com/office/powerpoint/2010/main" val="2012998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551" y="180242"/>
            <a:ext cx="9426207" cy="2144033"/>
          </a:xfrm>
          <a:prstGeom prst="rect">
            <a:avLst/>
          </a:prstGeom>
        </p:spPr>
      </p:pic>
      <p:sp>
        <p:nvSpPr>
          <p:cNvPr id="3" name="TextBox 2"/>
          <p:cNvSpPr txBox="1"/>
          <p:nvPr/>
        </p:nvSpPr>
        <p:spPr>
          <a:xfrm>
            <a:off x="209320" y="2958383"/>
            <a:ext cx="11758670" cy="3262432"/>
          </a:xfrm>
          <a:prstGeom prst="rect">
            <a:avLst/>
          </a:prstGeom>
          <a:noFill/>
        </p:spPr>
        <p:txBody>
          <a:bodyPr wrap="square" rtlCol="0">
            <a:spAutoFit/>
          </a:bodyPr>
          <a:lstStyle/>
          <a:p>
            <a:pPr algn="ctr"/>
            <a:r>
              <a:rPr lang="en-US" sz="7200" b="1" dirty="0" smtClean="0">
                <a:solidFill>
                  <a:srgbClr val="1FA7B1"/>
                </a:solidFill>
              </a:rPr>
              <a:t>Thank you!</a:t>
            </a:r>
          </a:p>
          <a:p>
            <a:pPr algn="ctr"/>
            <a:endParaRPr lang="en-US" sz="5000" b="1" dirty="0" smtClean="0">
              <a:solidFill>
                <a:srgbClr val="1FA7B1"/>
              </a:solidFill>
            </a:endParaRPr>
          </a:p>
          <a:p>
            <a:pPr algn="ctr"/>
            <a:r>
              <a:rPr lang="en-US" sz="3200" b="1" dirty="0" smtClean="0"/>
              <a:t>Please complete the Post-Workshop Questionnaire that will be distributed shortly after this session</a:t>
            </a:r>
            <a:endParaRPr lang="en-US" sz="3200" b="1" dirty="0" smtClean="0"/>
          </a:p>
          <a:p>
            <a:pPr algn="ctr"/>
            <a:endParaRPr lang="en-US" sz="2000" b="1" dirty="0" smtClean="0">
              <a:solidFill>
                <a:srgbClr val="1FA7B1"/>
              </a:solidFill>
            </a:endParaRPr>
          </a:p>
        </p:txBody>
      </p:sp>
    </p:spTree>
    <p:extLst>
      <p:ext uri="{BB962C8B-B14F-4D97-AF65-F5344CB8AC3E}">
        <p14:creationId xmlns:p14="http://schemas.microsoft.com/office/powerpoint/2010/main" val="2734781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BEB95D2D-E031-481C-88A1-6A90D33ED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4399-C995-4A11-9B91-6FD08F3151F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2F26B2-4F4E-4DC6-80C8-3A35D56481F8}"/>
              </a:ext>
            </a:extLst>
          </p:cNvPr>
          <p:cNvSpPr/>
          <p:nvPr/>
        </p:nvSpPr>
        <p:spPr>
          <a:xfrm>
            <a:off x="690733" y="272146"/>
            <a:ext cx="5154895" cy="369332"/>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Indian PV Market- Tariff Trend</a:t>
            </a:r>
            <a:endParaRPr kumimoji="0" lang="en-US" sz="2400" b="0" i="0" u="none" strike="noStrike" kern="1200" cap="none" spc="0" normalizeH="0" baseline="0" noProof="0" dirty="0">
              <a:ln>
                <a:noFill/>
              </a:ln>
              <a:solidFill>
                <a:srgbClr val="44546A">
                  <a:lumMod val="50000"/>
                </a:srgbClr>
              </a:solidFill>
              <a:effectLst/>
              <a:uLnTx/>
              <a:uFillTx/>
              <a:latin typeface="Arial Nova" panose="020B05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0BF639C1-95CD-4FBF-96F7-41810A81D3BA}"/>
              </a:ext>
            </a:extLst>
          </p:cNvPr>
          <p:cNvCxnSpPr>
            <a:cxnSpLocks/>
          </p:cNvCxnSpPr>
          <p:nvPr/>
        </p:nvCxnSpPr>
        <p:spPr>
          <a:xfrm>
            <a:off x="690733" y="670560"/>
            <a:ext cx="10800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F06406B9-E12B-4737-8726-D21F558F86EA}"/>
              </a:ext>
            </a:extLst>
          </p:cNvPr>
          <p:cNvPicPr>
            <a:picLocks noChangeAspect="1"/>
          </p:cNvPicPr>
          <p:nvPr/>
        </p:nvPicPr>
        <p:blipFill>
          <a:blip r:embed="rId3"/>
          <a:stretch>
            <a:fillRect/>
          </a:stretch>
        </p:blipFill>
        <p:spPr>
          <a:xfrm>
            <a:off x="816428" y="752600"/>
            <a:ext cx="10058400" cy="5503653"/>
          </a:xfrm>
          <a:prstGeom prst="rect">
            <a:avLst/>
          </a:prstGeom>
        </p:spPr>
      </p:pic>
      <p:sp>
        <p:nvSpPr>
          <p:cNvPr id="3" name="Rectangle 2">
            <a:extLst>
              <a:ext uri="{FF2B5EF4-FFF2-40B4-BE49-F238E27FC236}">
                <a16:creationId xmlns:a16="http://schemas.microsoft.com/office/drawing/2014/main" id="{7BE7551F-16C4-4F5A-83D5-6508E6B4B24F}"/>
              </a:ext>
            </a:extLst>
          </p:cNvPr>
          <p:cNvSpPr/>
          <p:nvPr/>
        </p:nvSpPr>
        <p:spPr>
          <a:xfrm>
            <a:off x="4903504" y="1744670"/>
            <a:ext cx="7038124" cy="861774"/>
          </a:xfrm>
          <a:prstGeom prst="rect">
            <a:avLst/>
          </a:prstGeom>
        </p:spPr>
        <p:txBody>
          <a:bodyPr wrap="square" lIns="0" tIns="0" rIns="0" bIns="0">
            <a:spAutoFit/>
          </a:bodyPr>
          <a:lstStyle/>
          <a:p>
            <a:pPr marL="342900" marR="0" lvl="0" indent="-342900" algn="l" defTabSz="914377"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India known for aggressive tariffs and driver of cost reduction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68A40737-EE2B-4AD9-A6B6-C34B001896D4}"/>
              </a:ext>
            </a:extLst>
          </p:cNvPr>
          <p:cNvSpPr/>
          <p:nvPr/>
        </p:nvSpPr>
        <p:spPr>
          <a:xfrm>
            <a:off x="10379528" y="4648200"/>
            <a:ext cx="1681843" cy="597530"/>
          </a:xfrm>
          <a:prstGeom prst="wedgeRoundRectCallout">
            <a:avLst>
              <a:gd name="adj1" fmla="val -65849"/>
              <a:gd name="adj2" fmla="val 81"/>
              <a:gd name="adj3" fmla="val 16667"/>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3.14 $cent/kWh</a:t>
            </a:r>
          </a:p>
        </p:txBody>
      </p:sp>
    </p:spTree>
    <p:extLst>
      <p:ext uri="{BB962C8B-B14F-4D97-AF65-F5344CB8AC3E}">
        <p14:creationId xmlns:p14="http://schemas.microsoft.com/office/powerpoint/2010/main" val="13330424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0.xml><?xml version="1.0" encoding="utf-8"?>
<a:theme xmlns:a="http://schemas.openxmlformats.org/drawingml/2006/main" name="8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1.xml><?xml version="1.0" encoding="utf-8"?>
<a:theme xmlns:a="http://schemas.openxmlformats.org/drawingml/2006/main" name="9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2.xml><?xml version="1.0" encoding="utf-8"?>
<a:theme xmlns:a="http://schemas.openxmlformats.org/drawingml/2006/main" name="10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3.xml><?xml version="1.0" encoding="utf-8"?>
<a:theme xmlns:a="http://schemas.openxmlformats.org/drawingml/2006/main" name="1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4.xml><?xml version="1.0" encoding="utf-8"?>
<a:theme xmlns:a="http://schemas.openxmlformats.org/drawingml/2006/main" name="1_SRC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6.xml><?xml version="1.0" encoding="utf-8"?>
<a:theme xmlns:a="http://schemas.openxmlformats.org/drawingml/2006/main" name="13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7.xml><?xml version="1.0" encoding="utf-8"?>
<a:theme xmlns:a="http://schemas.openxmlformats.org/drawingml/2006/main" name="14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8.xml><?xml version="1.0" encoding="utf-8"?>
<a:theme xmlns:a="http://schemas.openxmlformats.org/drawingml/2006/main" name="15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9.xml><?xml version="1.0" encoding="utf-8"?>
<a:theme xmlns:a="http://schemas.openxmlformats.org/drawingml/2006/main" name="16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xml><?xml version="1.0" encoding="utf-8"?>
<a:theme xmlns:a="http://schemas.openxmlformats.org/drawingml/2006/main" name="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0.xml><?xml version="1.0" encoding="utf-8"?>
<a:theme xmlns:a="http://schemas.openxmlformats.org/drawingml/2006/main" name="17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1.xml><?xml version="1.0" encoding="utf-8"?>
<a:theme xmlns:a="http://schemas.openxmlformats.org/drawingml/2006/main" name="18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2.xml><?xml version="1.0" encoding="utf-8"?>
<a:theme xmlns:a="http://schemas.openxmlformats.org/drawingml/2006/main" name="19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3.xml><?xml version="1.0" encoding="utf-8"?>
<a:theme xmlns:a="http://schemas.openxmlformats.org/drawingml/2006/main" name="20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4.xml><?xml version="1.0" encoding="utf-8"?>
<a:theme xmlns:a="http://schemas.openxmlformats.org/drawingml/2006/main" name="2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40.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自定义设计方案_2">
  <a:themeElements>
    <a:clrScheme name="自定义设计方案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_2">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blurRad="63500" dist="17961" dir="2700000" algn="ctr" rotWithShape="0">
            <a:schemeClr val="tx1">
              <a:gamma/>
              <a:shade val="60000"/>
              <a:invGamma/>
              <a:alpha val="74998"/>
            </a:schemeClr>
          </a:outerShdw>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ea typeface="MS PGothic" charset="-128"/>
            <a:cs typeface="MS PGothic"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blurRad="63500" dist="17961" dir="2700000" algn="ctr" rotWithShape="0">
            <a:schemeClr val="tx1">
              <a:gamma/>
              <a:shade val="60000"/>
              <a:invGamma/>
              <a:alpha val="74998"/>
            </a:schemeClr>
          </a:outerShdw>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ea typeface="MS PGothic" charset="-128"/>
            <a:cs typeface="MS PGothic" charset="-128"/>
          </a:defRPr>
        </a:defPPr>
      </a:lstStyle>
    </a:lnDef>
    <a:txDef>
      <a:spPr>
        <a:noFill/>
      </a:spPr>
      <a:bodyPr wrap="none" rtlCol="0">
        <a:spAutoFit/>
      </a:bodyPr>
      <a:lstStyle>
        <a:defPPr>
          <a:defRPr sz="2000" dirty="0">
            <a:latin typeface="Myriad Pro" pitchFamily="34" charset="0"/>
          </a:defRPr>
        </a:defPPr>
      </a:lstStyle>
    </a:txDef>
  </a:objectDefaults>
  <a:extraClrSchemeLst>
    <a:extraClrScheme>
      <a:clrScheme name="自定义设计方案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Blank">
  <a:themeElements>
    <a:clrScheme name="">
      <a:dk1>
        <a:srgbClr val="000000"/>
      </a:dk1>
      <a:lt1>
        <a:srgbClr val="FFFFFF"/>
      </a:lt1>
      <a:dk2>
        <a:srgbClr val="000000"/>
      </a:dk2>
      <a:lt2>
        <a:srgbClr val="FFFFFF"/>
      </a:lt2>
      <a:accent1>
        <a:srgbClr val="000080"/>
      </a:accent1>
      <a:accent2>
        <a:srgbClr val="FFCC00"/>
      </a:accent2>
      <a:accent3>
        <a:srgbClr val="FFFFFF"/>
      </a:accent3>
      <a:accent4>
        <a:srgbClr val="000000"/>
      </a:accent4>
      <a:accent5>
        <a:srgbClr val="AAAAC0"/>
      </a:accent5>
      <a:accent6>
        <a:srgbClr val="E7B900"/>
      </a:accent6>
      <a:hlink>
        <a:srgbClr val="004802"/>
      </a:hlink>
      <a:folHlink>
        <a:srgbClr val="800000"/>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808080"/>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58850" rtl="0" eaLnBrk="1" fontAlgn="base" latinLnBrk="0" hangingPunct="1">
          <a:lnSpc>
            <a:spcPct val="100000"/>
          </a:lnSpc>
          <a:spcBef>
            <a:spcPct val="0"/>
          </a:spcBef>
          <a:spcAft>
            <a:spcPct val="0"/>
          </a:spcAft>
          <a:buClrTx/>
          <a:buSzTx/>
          <a:buFontTx/>
          <a:buNone/>
          <a:tabLst/>
          <a:defRPr kumimoji="0" lang="en-GB" sz="10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12700" cap="flat" cmpd="sng" algn="ctr">
          <a:solidFill>
            <a:srgbClr val="808080"/>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58850" rtl="0" eaLnBrk="1" fontAlgn="base" latinLnBrk="0" hangingPunct="1">
          <a:lnSpc>
            <a:spcPct val="100000"/>
          </a:lnSpc>
          <a:spcBef>
            <a:spcPct val="0"/>
          </a:spcBef>
          <a:spcAft>
            <a:spcPct val="0"/>
          </a:spcAft>
          <a:buClrTx/>
          <a:buSzTx/>
          <a:buFontTx/>
          <a:buNone/>
          <a:tabLst/>
          <a:defRPr kumimoji="0" lang="en-GB" sz="10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FFFFFF"/>
        </a:lt2>
        <a:accent1>
          <a:srgbClr val="000080"/>
        </a:accent1>
        <a:accent2>
          <a:srgbClr val="FFCC00"/>
        </a:accent2>
        <a:accent3>
          <a:srgbClr val="FFFFFF"/>
        </a:accent3>
        <a:accent4>
          <a:srgbClr val="000000"/>
        </a:accent4>
        <a:accent5>
          <a:srgbClr val="AAAAC0"/>
        </a:accent5>
        <a:accent6>
          <a:srgbClr val="E7B900"/>
        </a:accent6>
        <a:hlink>
          <a:srgbClr val="0078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50.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IEEE_template">
  <a:themeElements>
    <a:clrScheme name="Custom 8">
      <a:dk1>
        <a:sysClr val="windowText" lastClr="000000"/>
      </a:dk1>
      <a:lt1>
        <a:sysClr val="window" lastClr="FFFFFF"/>
      </a:lt1>
      <a:dk2>
        <a:srgbClr val="63666A"/>
      </a:dk2>
      <a:lt2>
        <a:srgbClr val="A7A8AA"/>
      </a:lt2>
      <a:accent1>
        <a:srgbClr val="00B5E2"/>
      </a:accent1>
      <a:accent2>
        <a:srgbClr val="4AC9E3"/>
      </a:accent2>
      <a:accent3>
        <a:srgbClr val="00629B"/>
      </a:accent3>
      <a:accent4>
        <a:srgbClr val="FFD100"/>
      </a:accent4>
      <a:accent5>
        <a:srgbClr val="FFA300"/>
      </a:accent5>
      <a:accent6>
        <a:srgbClr val="BA0C2F"/>
      </a:accent6>
      <a:hlink>
        <a:srgbClr val="004B7E"/>
      </a:hlink>
      <a:folHlink>
        <a:srgbClr val="0E839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 id="{A77E6033-27C4-8E4E-8452-E601FDEE4CF0}" vid="{BB69CB5C-BBEF-1B4D-A7B2-4D16DF9CE76B}"/>
    </a:ext>
  </a:extLst>
</a:theme>
</file>

<file path=ppt/theme/theme54.xml><?xml version="1.0" encoding="utf-8"?>
<a:theme xmlns:a="http://schemas.openxmlformats.org/drawingml/2006/main" name="26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27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28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29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30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31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60.xml><?xml version="1.0" encoding="utf-8"?>
<a:theme xmlns:a="http://schemas.openxmlformats.org/drawingml/2006/main" name="32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33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34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35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36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37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38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39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40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41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70.xml><?xml version="1.0" encoding="utf-8"?>
<a:theme xmlns:a="http://schemas.openxmlformats.org/drawingml/2006/main" name="42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43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44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45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46_Office Theme">
  <a:themeElements>
    <a:clrScheme name="Lalora">
      <a:dk1>
        <a:srgbClr val="262626"/>
      </a:dk1>
      <a:lt1>
        <a:srgbClr val="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2_NREL 2016">
  <a:themeElements>
    <a:clrScheme name="Custom 2">
      <a:dk1>
        <a:srgbClr val="FFFFFF"/>
      </a:dk1>
      <a:lt1>
        <a:srgbClr val="0079C1"/>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9.xml><?xml version="1.0" encoding="utf-8"?>
<a:theme xmlns:a="http://schemas.openxmlformats.org/drawingml/2006/main" name="7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e16b466bf12172c4041051e41aec8e80">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0933939a4ed24474b11a60c6be757da7"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PublishingExpirationDate xmlns="http://schemas.microsoft.com/sharepoint/v3" xsi:nil="true"/>
    <PublishingStartDate xmlns="http://schemas.microsoft.com/sharepoint/v3" xsi:nil="true"/>
    <_dlc_DocId xmlns="bbd4acb0-43d6-4317-ab0b-803dc468f016">V7HW2WYZSAY5-2102554853-18174</_dlc_DocId>
    <_dlc_DocIdUrl xmlns="bbd4acb0-43d6-4317-ab0b-803dc468f016">
      <Url>https://share.ansi.org/_layouts/15/DocIdRedir.aspx?ID=V7HW2WYZSAY5-2102554853-18174</Url>
      <Description>V7HW2WYZSAY5-2102554853-18174</Description>
    </_dlc_DocIdUrl>
  </documentManagement>
</p:properties>
</file>

<file path=customXml/itemProps1.xml><?xml version="1.0" encoding="utf-8"?>
<ds:datastoreItem xmlns:ds="http://schemas.openxmlformats.org/officeDocument/2006/customXml" ds:itemID="{D3BD59A0-0DBD-45FF-A600-C87394E9A574}"/>
</file>

<file path=customXml/itemProps2.xml><?xml version="1.0" encoding="utf-8"?>
<ds:datastoreItem xmlns:ds="http://schemas.openxmlformats.org/officeDocument/2006/customXml" ds:itemID="{10144DB5-D557-4591-9927-413494886BB7}"/>
</file>

<file path=customXml/itemProps3.xml><?xml version="1.0" encoding="utf-8"?>
<ds:datastoreItem xmlns:ds="http://schemas.openxmlformats.org/officeDocument/2006/customXml" ds:itemID="{B6BA0333-09FF-462A-8014-272A1FC53DA8}"/>
</file>

<file path=customXml/itemProps4.xml><?xml version="1.0" encoding="utf-8"?>
<ds:datastoreItem xmlns:ds="http://schemas.openxmlformats.org/officeDocument/2006/customXml" ds:itemID="{10144DB5-D557-4591-9927-413494886BB7}"/>
</file>

<file path=docProps/app.xml><?xml version="1.0" encoding="utf-8"?>
<Properties xmlns="http://schemas.openxmlformats.org/officeDocument/2006/extended-properties" xmlns:vt="http://schemas.openxmlformats.org/officeDocument/2006/docPropsVTypes">
  <Template>TM10001115[[fn=Parcel]]</Template>
  <TotalTime>1121</TotalTime>
  <Words>3856</Words>
  <Application>Microsoft Office PowerPoint</Application>
  <PresentationFormat>Widescreen</PresentationFormat>
  <Paragraphs>653</Paragraphs>
  <Slides>80</Slides>
  <Notes>38</Notes>
  <HiddenSlides>0</HiddenSlides>
  <MMClips>0</MMClips>
  <ScaleCrop>false</ScaleCrop>
  <HeadingPairs>
    <vt:vector size="8" baseType="variant">
      <vt:variant>
        <vt:lpstr>Fonts Used</vt:lpstr>
      </vt:variant>
      <vt:variant>
        <vt:i4>30</vt:i4>
      </vt:variant>
      <vt:variant>
        <vt:lpstr>Theme</vt:lpstr>
      </vt:variant>
      <vt:variant>
        <vt:i4>75</vt:i4>
      </vt:variant>
      <vt:variant>
        <vt:lpstr>Embedded OLE Servers</vt:lpstr>
      </vt:variant>
      <vt:variant>
        <vt:i4>1</vt:i4>
      </vt:variant>
      <vt:variant>
        <vt:lpstr>Slide Titles</vt:lpstr>
      </vt:variant>
      <vt:variant>
        <vt:i4>80</vt:i4>
      </vt:variant>
    </vt:vector>
  </HeadingPairs>
  <TitlesOfParts>
    <vt:vector size="186" baseType="lpstr">
      <vt:lpstr>微软雅黑</vt:lpstr>
      <vt:lpstr>MS PGothic</vt:lpstr>
      <vt:lpstr>MS PGothic</vt:lpstr>
      <vt:lpstr>宋体</vt:lpstr>
      <vt:lpstr>Abadi</vt:lpstr>
      <vt:lpstr>Albertus Medium</vt:lpstr>
      <vt:lpstr>Arial</vt:lpstr>
      <vt:lpstr>Arial Nova</vt:lpstr>
      <vt:lpstr>Book Antiqua</vt:lpstr>
      <vt:lpstr>Calibri</vt:lpstr>
      <vt:lpstr>Calibri Light</vt:lpstr>
      <vt:lpstr>Calisto MT</vt:lpstr>
      <vt:lpstr>Cambria</vt:lpstr>
      <vt:lpstr>等线</vt:lpstr>
      <vt:lpstr>Gill Sans MT</vt:lpstr>
      <vt:lpstr>Helvetica Light</vt:lpstr>
      <vt:lpstr>Lucida Grande</vt:lpstr>
      <vt:lpstr>メイリオ</vt:lpstr>
      <vt:lpstr>メイリオ</vt:lpstr>
      <vt:lpstr>Montserrat</vt:lpstr>
      <vt:lpstr>Montserrat ExtraBold</vt:lpstr>
      <vt:lpstr>Myriad Pro</vt:lpstr>
      <vt:lpstr>Open Sans</vt:lpstr>
      <vt:lpstr>Poppins Light</vt:lpstr>
      <vt:lpstr>Raleway ExtraBold</vt:lpstr>
      <vt:lpstr>Times New Roman</vt:lpstr>
      <vt:lpstr>Verdana</vt:lpstr>
      <vt:lpstr>Wingdings</vt:lpstr>
      <vt:lpstr>Wingdings 2</vt:lpstr>
      <vt:lpstr>Wingdings 3</vt:lpstr>
      <vt:lpstr>Parcel</vt:lpstr>
      <vt:lpstr>BN Content Slides</vt:lpstr>
      <vt:lpstr>1_BN Content Slides</vt:lpstr>
      <vt:lpstr>2_BN Content Slides</vt:lpstr>
      <vt:lpstr>3_BN Content Slides</vt:lpstr>
      <vt:lpstr>4_BN Content Slides</vt:lpstr>
      <vt:lpstr>5_BN Content Slides</vt:lpstr>
      <vt:lpstr>6_BN Content Slides</vt:lpstr>
      <vt:lpstr>7_BN Content Slides</vt:lpstr>
      <vt:lpstr>8_BN Content Slides</vt:lpstr>
      <vt:lpstr>9_BN Content Slides</vt:lpstr>
      <vt:lpstr>10_BN Content Slides</vt:lpstr>
      <vt:lpstr>11_BN Content Slides</vt:lpstr>
      <vt:lpstr>1_SRC Template</vt:lpstr>
      <vt:lpstr>12_BN Content Slides</vt:lpstr>
      <vt:lpstr>13_BN Content Slides</vt:lpstr>
      <vt:lpstr>14_BN Content Slides</vt:lpstr>
      <vt:lpstr>15_BN Content Slides</vt:lpstr>
      <vt:lpstr>16_BN Content Slides</vt:lpstr>
      <vt:lpstr>17_BN Content Slides</vt:lpstr>
      <vt:lpstr>18_BN Content Slides</vt:lpstr>
      <vt:lpstr>19_BN Content Slides</vt:lpstr>
      <vt:lpstr>20_BN Content Slides</vt:lpstr>
      <vt:lpstr>21_BN Content Slides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自定义设计方案_2</vt:lpstr>
      <vt:lpstr>Blank</vt:lpstr>
      <vt:lpstr>20_Office Theme</vt:lpstr>
      <vt:lpstr>21_Office Theme</vt:lpstr>
      <vt:lpstr>22_Office Theme</vt:lpstr>
      <vt:lpstr>23_Office Theme</vt:lpstr>
      <vt:lpstr>24_Office Theme</vt:lpstr>
      <vt:lpstr>25_Office Theme</vt:lpstr>
      <vt:lpstr>IEEE_template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2_NREL 2016</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IEEE 1547 – The DER Interconnection Standard</vt:lpstr>
      <vt:lpstr>The Institute of Electrical and Electronics Engineers</vt:lpstr>
      <vt:lpstr>Ieee 1547 – 2003 </vt:lpstr>
      <vt:lpstr>Energy Policy Act – 2005 </vt:lpstr>
      <vt:lpstr>Evolution of the Grid</vt:lpstr>
      <vt:lpstr>IEEE 1547-2018 Scope and Purpose</vt:lpstr>
      <vt:lpstr>Important Changes in focus and Coverage</vt:lpstr>
      <vt:lpstr>Definition of Distributed Energy Resource</vt:lpstr>
      <vt:lpstr>IEEE 1547 Evolution of Grid Support Functions</vt:lpstr>
      <vt:lpstr>Assignment of Performance Categories</vt:lpstr>
      <vt:lpstr>Interoperability</vt:lpstr>
      <vt:lpstr>IEEE 1547.1-2020 – 1547 Test Procedures – Test &amp; Verification Process</vt:lpstr>
      <vt:lpstr>ICAP - IEEE 1547 Education and Credentialing Program</vt:lpstr>
      <vt:lpstr>Ghana Pilot - 20 MW Solar Installation</vt:lpstr>
      <vt:lpstr>Thank you</vt:lpstr>
      <vt:lpstr>LVDC: Powering the Last Mile – Challenges and Opportunities</vt:lpstr>
      <vt:lpstr>Energy is the is the golden thread that connects economic growth, increased social equity, and an environment that allows the world to thrive’  Ban Ki-moon, Former United Nations Secretary-General  </vt:lpstr>
      <vt:lpstr>PowerPoint Presentation</vt:lpstr>
      <vt:lpstr>PowerPoint Presentation</vt:lpstr>
      <vt:lpstr>PowerPoint Presentation</vt:lpstr>
      <vt:lpstr>All the things we        and          run on LVDC </vt:lpstr>
      <vt:lpstr>PowerPoint Presentation</vt:lpstr>
      <vt:lpstr>New Standard for LVDC</vt:lpstr>
      <vt:lpstr>Electricity Access – Priority and Considerations</vt:lpstr>
      <vt:lpstr>Some Specifics of the Standard</vt:lpstr>
      <vt:lpstr> LVDC Installations in India Over 45,000 installations in the States of Assam, Rajasthan, Manipur, J&amp;K and Meghalaya </vt:lpstr>
      <vt:lpstr>Village School with LVDC System</vt:lpstr>
      <vt:lpstr>Last Mile Challenges</vt:lpstr>
      <vt:lpstr>Last Mile Challenges – Precarious Roads and water logging</vt:lpstr>
      <vt:lpstr>Last Mile Challenges – No motorable roads</vt:lpstr>
      <vt:lpstr>Last Mile Challenges – Transport by boat</vt:lpstr>
      <vt:lpstr>Last Mile Challenges – Assam - Unpaved Roads</vt:lpstr>
      <vt:lpstr>Last Mile Challenges -  Manipur – Foot Journey</vt:lpstr>
      <vt:lpstr>Last Mile – Manipur – Foot Journey</vt:lpstr>
      <vt:lpstr>Recognition</vt:lpstr>
      <vt:lpstr>PowerPoint Presentation</vt:lpstr>
      <vt:lpstr>PowerPoint Presentation</vt:lpstr>
      <vt:lpstr>The IECRE  (RE = Renewable Energy) Certification System</vt:lpstr>
      <vt:lpstr>PowerPoint Presentation</vt:lpstr>
    </vt:vector>
  </TitlesOfParts>
  <Company>ANSI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Strickler</dc:creator>
  <cp:lastModifiedBy>Jordan Strickler</cp:lastModifiedBy>
  <cp:revision>30</cp:revision>
  <dcterms:created xsi:type="dcterms:W3CDTF">2020-09-21T22:26:37Z</dcterms:created>
  <dcterms:modified xsi:type="dcterms:W3CDTF">2020-10-06T10:37:29Z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1ff6b5dd-d90c-477e-bb80-96e50c37ed28</vt:lpwstr>
  </property>
</Properties>
</file>