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diagrams/data1.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7" r:id="rId2"/>
  </p:sldMasterIdLst>
  <p:notesMasterIdLst>
    <p:notesMasterId r:id="rId32"/>
  </p:notesMasterIdLst>
  <p:sldIdLst>
    <p:sldId id="256" r:id="rId3"/>
    <p:sldId id="464" r:id="rId4"/>
    <p:sldId id="468" r:id="rId5"/>
    <p:sldId id="455" r:id="rId6"/>
    <p:sldId id="984" r:id="rId7"/>
    <p:sldId id="987" r:id="rId8"/>
    <p:sldId id="989" r:id="rId9"/>
    <p:sldId id="958" r:id="rId10"/>
    <p:sldId id="993" r:id="rId11"/>
    <p:sldId id="1000" r:id="rId12"/>
    <p:sldId id="994" r:id="rId13"/>
    <p:sldId id="1001" r:id="rId14"/>
    <p:sldId id="1003" r:id="rId15"/>
    <p:sldId id="1004" r:id="rId16"/>
    <p:sldId id="997" r:id="rId17"/>
    <p:sldId id="1213" r:id="rId18"/>
    <p:sldId id="1005" r:id="rId19"/>
    <p:sldId id="1011" r:id="rId20"/>
    <p:sldId id="1006" r:id="rId21"/>
    <p:sldId id="1012" r:id="rId22"/>
    <p:sldId id="1013" r:id="rId23"/>
    <p:sldId id="1015" r:id="rId24"/>
    <p:sldId id="1016" r:id="rId25"/>
    <p:sldId id="1014" r:id="rId26"/>
    <p:sldId id="711" r:id="rId27"/>
    <p:sldId id="288" r:id="rId28"/>
    <p:sldId id="1212" r:id="rId29"/>
    <p:sldId id="357"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80"/>
    <a:srgbClr val="005870"/>
    <a:srgbClr val="DE222B"/>
    <a:srgbClr val="FE6B19"/>
    <a:srgbClr val="0781C5"/>
    <a:srgbClr val="C71013"/>
    <a:srgbClr val="DF2B34"/>
    <a:srgbClr val="EC2025"/>
    <a:srgbClr val="555759"/>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130" autoAdjust="0"/>
  </p:normalViewPr>
  <p:slideViewPr>
    <p:cSldViewPr snapToGrid="0">
      <p:cViewPr varScale="1">
        <p:scale>
          <a:sx n="49" d="100"/>
          <a:sy n="49" d="100"/>
        </p:scale>
        <p:origin x="15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42E25-12EE-4344-8874-EDBCF62BBF7F}"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zh-CN" altLang="en-US"/>
        </a:p>
      </dgm:t>
    </dgm:pt>
    <dgm:pt modelId="{FC0C08D5-825E-48B2-BF97-73ED3A9E683A}">
      <dgm:prSet phldrT="[文本]"/>
      <dgm:spPr/>
      <dgm:t>
        <a:bodyPr/>
        <a:lstStyle/>
        <a:p>
          <a:endParaRPr lang="zh-CN" altLang="en-US" dirty="0"/>
        </a:p>
      </dgm:t>
    </dgm:pt>
    <dgm:pt modelId="{DF1F0F72-BC90-4D17-B4E2-E37F0349AA9C}" type="parTrans" cxnId="{426B800E-4FD4-41FC-84A2-EB5AD2A8BC37}">
      <dgm:prSet/>
      <dgm:spPr/>
      <dgm:t>
        <a:bodyPr/>
        <a:lstStyle/>
        <a:p>
          <a:endParaRPr lang="zh-CN" altLang="en-US"/>
        </a:p>
      </dgm:t>
    </dgm:pt>
    <dgm:pt modelId="{99434AF6-C3B8-4698-ABEA-9C0266370927}" type="sibTrans" cxnId="{426B800E-4FD4-41FC-84A2-EB5AD2A8BC37}">
      <dgm:prSet/>
      <dgm:spPr/>
      <dgm:t>
        <a:bodyPr/>
        <a:lstStyle/>
        <a:p>
          <a:endParaRPr lang="zh-CN" altLang="en-US"/>
        </a:p>
      </dgm:t>
    </dgm:pt>
    <dgm:pt modelId="{B80FAD09-F1FA-4FF2-B62C-0376F4974EC0}">
      <dgm:prSet phldrT="[文本]" custT="1"/>
      <dgm:spPr/>
      <dgm:t>
        <a:bodyPr/>
        <a:lstStyle/>
        <a:p>
          <a:endParaRPr lang="zh-CN" altLang="en-US" sz="1600" dirty="0"/>
        </a:p>
      </dgm:t>
    </dgm:pt>
    <dgm:pt modelId="{4DB2E7C8-0484-4CEA-B7CC-0FEF0927768D}" type="parTrans" cxnId="{8CCD60E9-7E35-41F7-82B2-EE3D98ECB882}">
      <dgm:prSet/>
      <dgm:spPr/>
      <dgm:t>
        <a:bodyPr/>
        <a:lstStyle/>
        <a:p>
          <a:endParaRPr lang="zh-CN" altLang="en-US"/>
        </a:p>
      </dgm:t>
    </dgm:pt>
    <dgm:pt modelId="{4E8EBBAB-3BA1-43F6-8F3A-2F4D3C97ED38}" type="sibTrans" cxnId="{8CCD60E9-7E35-41F7-82B2-EE3D98ECB882}">
      <dgm:prSet/>
      <dgm:spPr/>
      <dgm:t>
        <a:bodyPr/>
        <a:lstStyle/>
        <a:p>
          <a:endParaRPr lang="zh-CN" altLang="en-US"/>
        </a:p>
      </dgm:t>
    </dgm:pt>
    <dgm:pt modelId="{5DD15D69-8593-40D0-B845-E63627F8944C}">
      <dgm:prSet phldrT="[文本]" custT="1"/>
      <dgm:spPr/>
      <dgm:t>
        <a:bodyPr/>
        <a:lstStyle/>
        <a:p>
          <a:pPr algn="ctr"/>
          <a:r>
            <a:rPr lang="zh-CN" altLang="en-US" sz="1800" b="0" dirty="0">
              <a:solidFill>
                <a:schemeClr val="accent2">
                  <a:lumMod val="75000"/>
                </a:schemeClr>
              </a:solidFill>
            </a:rPr>
            <a:t>不锈钢和有色金属替换高合金钢</a:t>
          </a:r>
        </a:p>
      </dgm:t>
    </dgm:pt>
    <dgm:pt modelId="{60D9C145-7CE6-488B-9C7F-D1A0D523ABF3}" type="parTrans" cxnId="{49A77F89-0D11-42A0-A87A-398D6EAD5B51}">
      <dgm:prSet/>
      <dgm:spPr/>
      <dgm:t>
        <a:bodyPr/>
        <a:lstStyle/>
        <a:p>
          <a:endParaRPr lang="zh-CN" altLang="en-US"/>
        </a:p>
      </dgm:t>
    </dgm:pt>
    <dgm:pt modelId="{DE147CAF-AC63-45EA-B1AF-F681218D43F1}" type="sibTrans" cxnId="{49A77F89-0D11-42A0-A87A-398D6EAD5B51}">
      <dgm:prSet/>
      <dgm:spPr/>
      <dgm:t>
        <a:bodyPr/>
        <a:lstStyle/>
        <a:p>
          <a:endParaRPr lang="zh-CN" altLang="en-US"/>
        </a:p>
      </dgm:t>
    </dgm:pt>
    <dgm:pt modelId="{3CA17824-360C-414D-AE18-E169BDA08B1C}">
      <dgm:prSet phldrT="[文本]"/>
      <dgm:spPr/>
      <dgm:t>
        <a:bodyPr/>
        <a:lstStyle/>
        <a:p>
          <a:r>
            <a:rPr lang="en-US" altLang="zh-CN" dirty="0"/>
            <a:t> </a:t>
          </a:r>
          <a:endParaRPr lang="zh-CN" altLang="en-US" dirty="0"/>
        </a:p>
      </dgm:t>
    </dgm:pt>
    <dgm:pt modelId="{58F2A8FA-F985-4D6A-8148-3F2AE9242EE6}" type="parTrans" cxnId="{00ABB8A8-597A-45F8-8CDA-2ACBD215919A}">
      <dgm:prSet/>
      <dgm:spPr/>
      <dgm:t>
        <a:bodyPr/>
        <a:lstStyle/>
        <a:p>
          <a:endParaRPr lang="zh-CN" altLang="en-US"/>
        </a:p>
      </dgm:t>
    </dgm:pt>
    <dgm:pt modelId="{3C2514A3-B2B3-4FCC-B09D-F8A7D805DD31}" type="sibTrans" cxnId="{00ABB8A8-597A-45F8-8CDA-2ACBD215919A}">
      <dgm:prSet/>
      <dgm:spPr/>
      <dgm:t>
        <a:bodyPr/>
        <a:lstStyle/>
        <a:p>
          <a:endParaRPr lang="zh-CN" altLang="en-US"/>
        </a:p>
      </dgm:t>
    </dgm:pt>
    <dgm:pt modelId="{B0CD335A-184E-4A37-9700-3D2741C81DD1}" type="pres">
      <dgm:prSet presAssocID="{90A42E25-12EE-4344-8874-EDBCF62BBF7F}" presName="Name0" presStyleCnt="0">
        <dgm:presLayoutVars>
          <dgm:chMax/>
          <dgm:chPref/>
          <dgm:dir/>
          <dgm:animLvl val="lvl"/>
        </dgm:presLayoutVars>
      </dgm:prSet>
      <dgm:spPr/>
      <dgm:t>
        <a:bodyPr/>
        <a:lstStyle/>
        <a:p>
          <a:endParaRPr lang="en-US"/>
        </a:p>
      </dgm:t>
    </dgm:pt>
    <dgm:pt modelId="{A9F26E33-5E7B-4696-B343-8D40ECF600D8}" type="pres">
      <dgm:prSet presAssocID="{FC0C08D5-825E-48B2-BF97-73ED3A9E683A}" presName="composite" presStyleCnt="0"/>
      <dgm:spPr/>
    </dgm:pt>
    <dgm:pt modelId="{71829319-DF00-4B19-8D43-423758F9ECB2}" type="pres">
      <dgm:prSet presAssocID="{FC0C08D5-825E-48B2-BF97-73ED3A9E683A}" presName="Parent1" presStyleLbl="node1" presStyleIdx="0" presStyleCnt="6">
        <dgm:presLayoutVars>
          <dgm:chMax val="1"/>
          <dgm:chPref val="1"/>
          <dgm:bulletEnabled val="1"/>
        </dgm:presLayoutVars>
      </dgm:prSet>
      <dgm:spPr/>
      <dgm:t>
        <a:bodyPr/>
        <a:lstStyle/>
        <a:p>
          <a:endParaRPr lang="en-US"/>
        </a:p>
      </dgm:t>
    </dgm:pt>
    <dgm:pt modelId="{7F51D6E0-3889-4190-9AF4-3488B9EA9B5C}" type="pres">
      <dgm:prSet presAssocID="{FC0C08D5-825E-48B2-BF97-73ED3A9E683A}" presName="Childtext1" presStyleLbl="revTx" presStyleIdx="0" presStyleCnt="3">
        <dgm:presLayoutVars>
          <dgm:chMax val="0"/>
          <dgm:chPref val="0"/>
          <dgm:bulletEnabled val="1"/>
        </dgm:presLayoutVars>
      </dgm:prSet>
      <dgm:spPr/>
    </dgm:pt>
    <dgm:pt modelId="{02D92B69-AB3A-46E7-A1A1-5CAEC0FBC0DD}" type="pres">
      <dgm:prSet presAssocID="{FC0C08D5-825E-48B2-BF97-73ED3A9E683A}" presName="BalanceSpacing" presStyleCnt="0"/>
      <dgm:spPr/>
    </dgm:pt>
    <dgm:pt modelId="{5777A2F1-2073-4103-BDDD-53C0ADEC3484}" type="pres">
      <dgm:prSet presAssocID="{FC0C08D5-825E-48B2-BF97-73ED3A9E683A}" presName="BalanceSpacing1" presStyleCnt="0"/>
      <dgm:spPr/>
    </dgm:pt>
    <dgm:pt modelId="{B4447EEA-436D-4336-8FB7-BBAD7DCF7A52}" type="pres">
      <dgm:prSet presAssocID="{99434AF6-C3B8-4698-ABEA-9C0266370927}" presName="Accent1Text" presStyleLbl="node1" presStyleIdx="1" presStyleCnt="6"/>
      <dgm:spPr/>
      <dgm:t>
        <a:bodyPr/>
        <a:lstStyle/>
        <a:p>
          <a:endParaRPr lang="en-US"/>
        </a:p>
      </dgm:t>
    </dgm:pt>
    <dgm:pt modelId="{C475966C-C421-4FCA-8A6B-8C78C4C2F4DA}" type="pres">
      <dgm:prSet presAssocID="{99434AF6-C3B8-4698-ABEA-9C0266370927}" presName="spaceBetweenRectangles" presStyleCnt="0"/>
      <dgm:spPr/>
    </dgm:pt>
    <dgm:pt modelId="{DB893C14-BF94-43FF-88A2-EBCCED5EACAB}" type="pres">
      <dgm:prSet presAssocID="{B80FAD09-F1FA-4FF2-B62C-0376F4974EC0}" presName="composite" presStyleCnt="0"/>
      <dgm:spPr/>
    </dgm:pt>
    <dgm:pt modelId="{E2CD1806-0AA2-482C-9EB7-C3641602BCB7}" type="pres">
      <dgm:prSet presAssocID="{B80FAD09-F1FA-4FF2-B62C-0376F4974EC0}" presName="Parent1" presStyleLbl="node1" presStyleIdx="2" presStyleCnt="6">
        <dgm:presLayoutVars>
          <dgm:chMax val="1"/>
          <dgm:chPref val="1"/>
          <dgm:bulletEnabled val="1"/>
        </dgm:presLayoutVars>
      </dgm:prSet>
      <dgm:spPr/>
      <dgm:t>
        <a:bodyPr/>
        <a:lstStyle/>
        <a:p>
          <a:endParaRPr lang="en-US"/>
        </a:p>
      </dgm:t>
    </dgm:pt>
    <dgm:pt modelId="{8FEFBD44-1E83-4A49-83E8-F5D545A92AE0}" type="pres">
      <dgm:prSet presAssocID="{B80FAD09-F1FA-4FF2-B62C-0376F4974EC0}" presName="Childtext1" presStyleLbl="revTx" presStyleIdx="1" presStyleCnt="3" custScaleX="70149" custLinFactNeighborX="5735" custLinFactNeighborY="6106">
        <dgm:presLayoutVars>
          <dgm:chMax val="0"/>
          <dgm:chPref val="0"/>
          <dgm:bulletEnabled val="1"/>
        </dgm:presLayoutVars>
      </dgm:prSet>
      <dgm:spPr/>
      <dgm:t>
        <a:bodyPr/>
        <a:lstStyle/>
        <a:p>
          <a:endParaRPr lang="en-US"/>
        </a:p>
      </dgm:t>
    </dgm:pt>
    <dgm:pt modelId="{D08CB5E8-6094-4876-B784-C9750F9B8D7A}" type="pres">
      <dgm:prSet presAssocID="{B80FAD09-F1FA-4FF2-B62C-0376F4974EC0}" presName="BalanceSpacing" presStyleCnt="0"/>
      <dgm:spPr/>
    </dgm:pt>
    <dgm:pt modelId="{E8AF8B9E-B80C-477F-B0C2-4C77889B932A}" type="pres">
      <dgm:prSet presAssocID="{B80FAD09-F1FA-4FF2-B62C-0376F4974EC0}" presName="BalanceSpacing1" presStyleCnt="0"/>
      <dgm:spPr/>
    </dgm:pt>
    <dgm:pt modelId="{F831E9FF-C6C4-4527-88D2-78C48550F71E}" type="pres">
      <dgm:prSet presAssocID="{4E8EBBAB-3BA1-43F6-8F3A-2F4D3C97ED38}" presName="Accent1Text" presStyleLbl="node1" presStyleIdx="3" presStyleCnt="6"/>
      <dgm:spPr/>
      <dgm:t>
        <a:bodyPr/>
        <a:lstStyle/>
        <a:p>
          <a:endParaRPr lang="en-US"/>
        </a:p>
      </dgm:t>
    </dgm:pt>
    <dgm:pt modelId="{49CC0396-3FF7-4398-B624-307D6829B3A7}" type="pres">
      <dgm:prSet presAssocID="{4E8EBBAB-3BA1-43F6-8F3A-2F4D3C97ED38}" presName="spaceBetweenRectangles" presStyleCnt="0"/>
      <dgm:spPr/>
    </dgm:pt>
    <dgm:pt modelId="{858BD2D9-92E4-40D6-B903-B29A8B8077CF}" type="pres">
      <dgm:prSet presAssocID="{3CA17824-360C-414D-AE18-E169BDA08B1C}" presName="composite" presStyleCnt="0"/>
      <dgm:spPr/>
    </dgm:pt>
    <dgm:pt modelId="{7B32EF57-F90A-4FFD-8353-6052AD4BC39D}" type="pres">
      <dgm:prSet presAssocID="{3CA17824-360C-414D-AE18-E169BDA08B1C}" presName="Parent1" presStyleLbl="node1" presStyleIdx="4" presStyleCnt="6">
        <dgm:presLayoutVars>
          <dgm:chMax val="1"/>
          <dgm:chPref val="1"/>
          <dgm:bulletEnabled val="1"/>
        </dgm:presLayoutVars>
      </dgm:prSet>
      <dgm:spPr/>
      <dgm:t>
        <a:bodyPr/>
        <a:lstStyle/>
        <a:p>
          <a:endParaRPr lang="en-US"/>
        </a:p>
      </dgm:t>
    </dgm:pt>
    <dgm:pt modelId="{EF7A4D43-4307-455E-8197-9D6CC385AF66}" type="pres">
      <dgm:prSet presAssocID="{3CA17824-360C-414D-AE18-E169BDA08B1C}" presName="Childtext1" presStyleLbl="revTx" presStyleIdx="2" presStyleCnt="3">
        <dgm:presLayoutVars>
          <dgm:chMax val="0"/>
          <dgm:chPref val="0"/>
          <dgm:bulletEnabled val="1"/>
        </dgm:presLayoutVars>
      </dgm:prSet>
      <dgm:spPr/>
    </dgm:pt>
    <dgm:pt modelId="{8C811EA8-D4CA-4FE4-A5B1-E9BF650973F6}" type="pres">
      <dgm:prSet presAssocID="{3CA17824-360C-414D-AE18-E169BDA08B1C}" presName="BalanceSpacing" presStyleCnt="0"/>
      <dgm:spPr/>
    </dgm:pt>
    <dgm:pt modelId="{71930CE7-AF38-493E-80C9-374F3AF29AD4}" type="pres">
      <dgm:prSet presAssocID="{3CA17824-360C-414D-AE18-E169BDA08B1C}" presName="BalanceSpacing1" presStyleCnt="0"/>
      <dgm:spPr/>
    </dgm:pt>
    <dgm:pt modelId="{D052DDC4-D2EE-43B4-B9DF-4BD9E467E111}" type="pres">
      <dgm:prSet presAssocID="{3C2514A3-B2B3-4FCC-B09D-F8A7D805DD31}" presName="Accent1Text" presStyleLbl="node1" presStyleIdx="5" presStyleCnt="6"/>
      <dgm:spPr/>
      <dgm:t>
        <a:bodyPr/>
        <a:lstStyle/>
        <a:p>
          <a:endParaRPr lang="en-US"/>
        </a:p>
      </dgm:t>
    </dgm:pt>
  </dgm:ptLst>
  <dgm:cxnLst>
    <dgm:cxn modelId="{47DC955E-ABAB-4189-BCC7-00554350BD27}" type="presOf" srcId="{90A42E25-12EE-4344-8874-EDBCF62BBF7F}" destId="{B0CD335A-184E-4A37-9700-3D2741C81DD1}" srcOrd="0" destOrd="0" presId="urn:microsoft.com/office/officeart/2008/layout/AlternatingHexagons"/>
    <dgm:cxn modelId="{49A77F89-0D11-42A0-A87A-398D6EAD5B51}" srcId="{B80FAD09-F1FA-4FF2-B62C-0376F4974EC0}" destId="{5DD15D69-8593-40D0-B845-E63627F8944C}" srcOrd="0" destOrd="0" parTransId="{60D9C145-7CE6-488B-9C7F-D1A0D523ABF3}" sibTransId="{DE147CAF-AC63-45EA-B1AF-F681218D43F1}"/>
    <dgm:cxn modelId="{426B800E-4FD4-41FC-84A2-EB5AD2A8BC37}" srcId="{90A42E25-12EE-4344-8874-EDBCF62BBF7F}" destId="{FC0C08D5-825E-48B2-BF97-73ED3A9E683A}" srcOrd="0" destOrd="0" parTransId="{DF1F0F72-BC90-4D17-B4E2-E37F0349AA9C}" sibTransId="{99434AF6-C3B8-4698-ABEA-9C0266370927}"/>
    <dgm:cxn modelId="{00ABB8A8-597A-45F8-8CDA-2ACBD215919A}" srcId="{90A42E25-12EE-4344-8874-EDBCF62BBF7F}" destId="{3CA17824-360C-414D-AE18-E169BDA08B1C}" srcOrd="2" destOrd="0" parTransId="{58F2A8FA-F985-4D6A-8148-3F2AE9242EE6}" sibTransId="{3C2514A3-B2B3-4FCC-B09D-F8A7D805DD31}"/>
    <dgm:cxn modelId="{604419D7-55CF-478D-95E1-A591A5536652}" type="presOf" srcId="{B80FAD09-F1FA-4FF2-B62C-0376F4974EC0}" destId="{E2CD1806-0AA2-482C-9EB7-C3641602BCB7}" srcOrd="0" destOrd="0" presId="urn:microsoft.com/office/officeart/2008/layout/AlternatingHexagons"/>
    <dgm:cxn modelId="{7F01953E-BF47-43E2-B69D-E2E1A9ED0CDA}" type="presOf" srcId="{5DD15D69-8593-40D0-B845-E63627F8944C}" destId="{8FEFBD44-1E83-4A49-83E8-F5D545A92AE0}" srcOrd="0" destOrd="0" presId="urn:microsoft.com/office/officeart/2008/layout/AlternatingHexagons"/>
    <dgm:cxn modelId="{168AAD8C-63C4-4568-AA70-135517046C57}" type="presOf" srcId="{99434AF6-C3B8-4698-ABEA-9C0266370927}" destId="{B4447EEA-436D-4336-8FB7-BBAD7DCF7A52}" srcOrd="0" destOrd="0" presId="urn:microsoft.com/office/officeart/2008/layout/AlternatingHexagons"/>
    <dgm:cxn modelId="{B286DAAB-1D23-4224-AEEF-CB2983681939}" type="presOf" srcId="{3CA17824-360C-414D-AE18-E169BDA08B1C}" destId="{7B32EF57-F90A-4FFD-8353-6052AD4BC39D}" srcOrd="0" destOrd="0" presId="urn:microsoft.com/office/officeart/2008/layout/AlternatingHexagons"/>
    <dgm:cxn modelId="{3A714308-84D6-4E99-AC5B-76BE91AE9AAA}" type="presOf" srcId="{4E8EBBAB-3BA1-43F6-8F3A-2F4D3C97ED38}" destId="{F831E9FF-C6C4-4527-88D2-78C48550F71E}" srcOrd="0" destOrd="0" presId="urn:microsoft.com/office/officeart/2008/layout/AlternatingHexagons"/>
    <dgm:cxn modelId="{8CCD60E9-7E35-41F7-82B2-EE3D98ECB882}" srcId="{90A42E25-12EE-4344-8874-EDBCF62BBF7F}" destId="{B80FAD09-F1FA-4FF2-B62C-0376F4974EC0}" srcOrd="1" destOrd="0" parTransId="{4DB2E7C8-0484-4CEA-B7CC-0FEF0927768D}" sibTransId="{4E8EBBAB-3BA1-43F6-8F3A-2F4D3C97ED38}"/>
    <dgm:cxn modelId="{30B9D4B7-5979-42EA-8EC4-F9620B4EA379}" type="presOf" srcId="{FC0C08D5-825E-48B2-BF97-73ED3A9E683A}" destId="{71829319-DF00-4B19-8D43-423758F9ECB2}" srcOrd="0" destOrd="0" presId="urn:microsoft.com/office/officeart/2008/layout/AlternatingHexagons"/>
    <dgm:cxn modelId="{6FF42821-A17A-410C-ADC8-1E37BA772DF9}" type="presOf" srcId="{3C2514A3-B2B3-4FCC-B09D-F8A7D805DD31}" destId="{D052DDC4-D2EE-43B4-B9DF-4BD9E467E111}" srcOrd="0" destOrd="0" presId="urn:microsoft.com/office/officeart/2008/layout/AlternatingHexagons"/>
    <dgm:cxn modelId="{5899BCB1-CE6A-4428-A89D-6BFA30FE93DF}" type="presParOf" srcId="{B0CD335A-184E-4A37-9700-3D2741C81DD1}" destId="{A9F26E33-5E7B-4696-B343-8D40ECF600D8}" srcOrd="0" destOrd="0" presId="urn:microsoft.com/office/officeart/2008/layout/AlternatingHexagons"/>
    <dgm:cxn modelId="{10584939-26C6-4E4B-BE88-4ACFDDD528DF}" type="presParOf" srcId="{A9F26E33-5E7B-4696-B343-8D40ECF600D8}" destId="{71829319-DF00-4B19-8D43-423758F9ECB2}" srcOrd="0" destOrd="0" presId="urn:microsoft.com/office/officeart/2008/layout/AlternatingHexagons"/>
    <dgm:cxn modelId="{85B1B71A-E38C-4F42-8CE7-CF1902B98806}" type="presParOf" srcId="{A9F26E33-5E7B-4696-B343-8D40ECF600D8}" destId="{7F51D6E0-3889-4190-9AF4-3488B9EA9B5C}" srcOrd="1" destOrd="0" presId="urn:microsoft.com/office/officeart/2008/layout/AlternatingHexagons"/>
    <dgm:cxn modelId="{387268EA-F0D4-4B32-A576-AB22846BF7BF}" type="presParOf" srcId="{A9F26E33-5E7B-4696-B343-8D40ECF600D8}" destId="{02D92B69-AB3A-46E7-A1A1-5CAEC0FBC0DD}" srcOrd="2" destOrd="0" presId="urn:microsoft.com/office/officeart/2008/layout/AlternatingHexagons"/>
    <dgm:cxn modelId="{B1FA8010-69FF-4211-B2C2-D154A9A35400}" type="presParOf" srcId="{A9F26E33-5E7B-4696-B343-8D40ECF600D8}" destId="{5777A2F1-2073-4103-BDDD-53C0ADEC3484}" srcOrd="3" destOrd="0" presId="urn:microsoft.com/office/officeart/2008/layout/AlternatingHexagons"/>
    <dgm:cxn modelId="{246C7D92-5427-4C90-B72D-EA22FC9FD387}" type="presParOf" srcId="{A9F26E33-5E7B-4696-B343-8D40ECF600D8}" destId="{B4447EEA-436D-4336-8FB7-BBAD7DCF7A52}" srcOrd="4" destOrd="0" presId="urn:microsoft.com/office/officeart/2008/layout/AlternatingHexagons"/>
    <dgm:cxn modelId="{70B7EFA4-AB24-484D-A636-8200AAFFEA12}" type="presParOf" srcId="{B0CD335A-184E-4A37-9700-3D2741C81DD1}" destId="{C475966C-C421-4FCA-8A6B-8C78C4C2F4DA}" srcOrd="1" destOrd="0" presId="urn:microsoft.com/office/officeart/2008/layout/AlternatingHexagons"/>
    <dgm:cxn modelId="{C77911DA-421E-4E4F-93CE-8BE592FE6462}" type="presParOf" srcId="{B0CD335A-184E-4A37-9700-3D2741C81DD1}" destId="{DB893C14-BF94-43FF-88A2-EBCCED5EACAB}" srcOrd="2" destOrd="0" presId="urn:microsoft.com/office/officeart/2008/layout/AlternatingHexagons"/>
    <dgm:cxn modelId="{89F4837F-FA72-454D-A95A-3DDDA0EA2DDC}" type="presParOf" srcId="{DB893C14-BF94-43FF-88A2-EBCCED5EACAB}" destId="{E2CD1806-0AA2-482C-9EB7-C3641602BCB7}" srcOrd="0" destOrd="0" presId="urn:microsoft.com/office/officeart/2008/layout/AlternatingHexagons"/>
    <dgm:cxn modelId="{3EEEB89D-DFFC-48FA-A0CB-F9649DCA809F}" type="presParOf" srcId="{DB893C14-BF94-43FF-88A2-EBCCED5EACAB}" destId="{8FEFBD44-1E83-4A49-83E8-F5D545A92AE0}" srcOrd="1" destOrd="0" presId="urn:microsoft.com/office/officeart/2008/layout/AlternatingHexagons"/>
    <dgm:cxn modelId="{DE5D74BC-36BA-4323-A411-89E0E3329054}" type="presParOf" srcId="{DB893C14-BF94-43FF-88A2-EBCCED5EACAB}" destId="{D08CB5E8-6094-4876-B784-C9750F9B8D7A}" srcOrd="2" destOrd="0" presId="urn:microsoft.com/office/officeart/2008/layout/AlternatingHexagons"/>
    <dgm:cxn modelId="{E7189248-EF7E-4701-9BE0-5A53027B66F7}" type="presParOf" srcId="{DB893C14-BF94-43FF-88A2-EBCCED5EACAB}" destId="{E8AF8B9E-B80C-477F-B0C2-4C77889B932A}" srcOrd="3" destOrd="0" presId="urn:microsoft.com/office/officeart/2008/layout/AlternatingHexagons"/>
    <dgm:cxn modelId="{90F69DC0-80BE-4F31-97DB-DFA3B2F83A1D}" type="presParOf" srcId="{DB893C14-BF94-43FF-88A2-EBCCED5EACAB}" destId="{F831E9FF-C6C4-4527-88D2-78C48550F71E}" srcOrd="4" destOrd="0" presId="urn:microsoft.com/office/officeart/2008/layout/AlternatingHexagons"/>
    <dgm:cxn modelId="{288C41F4-D3B8-42D1-BEC1-1498214825CC}" type="presParOf" srcId="{B0CD335A-184E-4A37-9700-3D2741C81DD1}" destId="{49CC0396-3FF7-4398-B624-307D6829B3A7}" srcOrd="3" destOrd="0" presId="urn:microsoft.com/office/officeart/2008/layout/AlternatingHexagons"/>
    <dgm:cxn modelId="{E6FD3035-CF73-4648-B190-4555CD068B29}" type="presParOf" srcId="{B0CD335A-184E-4A37-9700-3D2741C81DD1}" destId="{858BD2D9-92E4-40D6-B903-B29A8B8077CF}" srcOrd="4" destOrd="0" presId="urn:microsoft.com/office/officeart/2008/layout/AlternatingHexagons"/>
    <dgm:cxn modelId="{CAF46A3E-D36C-4D5E-87B0-DF08803ABFAD}" type="presParOf" srcId="{858BD2D9-92E4-40D6-B903-B29A8B8077CF}" destId="{7B32EF57-F90A-4FFD-8353-6052AD4BC39D}" srcOrd="0" destOrd="0" presId="urn:microsoft.com/office/officeart/2008/layout/AlternatingHexagons"/>
    <dgm:cxn modelId="{4E6C0093-699B-48C3-AB5C-7F308078AF43}" type="presParOf" srcId="{858BD2D9-92E4-40D6-B903-B29A8B8077CF}" destId="{EF7A4D43-4307-455E-8197-9D6CC385AF66}" srcOrd="1" destOrd="0" presId="urn:microsoft.com/office/officeart/2008/layout/AlternatingHexagons"/>
    <dgm:cxn modelId="{D99911CE-3496-404A-ABB8-E4A622B4B34D}" type="presParOf" srcId="{858BD2D9-92E4-40D6-B903-B29A8B8077CF}" destId="{8C811EA8-D4CA-4FE4-A5B1-E9BF650973F6}" srcOrd="2" destOrd="0" presId="urn:microsoft.com/office/officeart/2008/layout/AlternatingHexagons"/>
    <dgm:cxn modelId="{F53E21EB-49A2-4DA6-8870-5EC27FBC20DE}" type="presParOf" srcId="{858BD2D9-92E4-40D6-B903-B29A8B8077CF}" destId="{71930CE7-AF38-493E-80C9-374F3AF29AD4}" srcOrd="3" destOrd="0" presId="urn:microsoft.com/office/officeart/2008/layout/AlternatingHexagons"/>
    <dgm:cxn modelId="{90D7FD77-F7B0-4225-ADA5-AD9CBAD2426C}" type="presParOf" srcId="{858BD2D9-92E4-40D6-B903-B29A8B8077CF}" destId="{D052DDC4-D2EE-43B4-B9DF-4BD9E467E111}"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29319-DF00-4B19-8D43-423758F9ECB2}">
      <dsp:nvSpPr>
        <dsp:cNvPr id="0" name=""/>
        <dsp:cNvSpPr/>
      </dsp:nvSpPr>
      <dsp:spPr>
        <a:xfrm rot="5400000">
          <a:off x="3307937" y="116592"/>
          <a:ext cx="1791849" cy="1558909"/>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zh-CN" altLang="en-US" sz="5900" kern="1200" dirty="0"/>
        </a:p>
      </dsp:txBody>
      <dsp:txXfrm rot="-5400000">
        <a:off x="3667337" y="279352"/>
        <a:ext cx="1073049" cy="1233389"/>
      </dsp:txXfrm>
    </dsp:sp>
    <dsp:sp modelId="{7F51D6E0-3889-4190-9AF4-3488B9EA9B5C}">
      <dsp:nvSpPr>
        <dsp:cNvPr id="0" name=""/>
        <dsp:cNvSpPr/>
      </dsp:nvSpPr>
      <dsp:spPr>
        <a:xfrm>
          <a:off x="5030621" y="358491"/>
          <a:ext cx="1999704" cy="1075109"/>
        </a:xfrm>
        <a:prstGeom prst="rect">
          <a:avLst/>
        </a:prstGeom>
        <a:noFill/>
        <a:ln>
          <a:noFill/>
        </a:ln>
        <a:effectLst/>
      </dsp:spPr>
      <dsp:style>
        <a:lnRef idx="0">
          <a:scrgbClr r="0" g="0" b="0"/>
        </a:lnRef>
        <a:fillRef idx="0">
          <a:scrgbClr r="0" g="0" b="0"/>
        </a:fillRef>
        <a:effectRef idx="0">
          <a:scrgbClr r="0" g="0" b="0"/>
        </a:effectRef>
        <a:fontRef idx="minor"/>
      </dsp:style>
    </dsp:sp>
    <dsp:sp modelId="{B4447EEA-436D-4336-8FB7-BBAD7DCF7A52}">
      <dsp:nvSpPr>
        <dsp:cNvPr id="0" name=""/>
        <dsp:cNvSpPr/>
      </dsp:nvSpPr>
      <dsp:spPr>
        <a:xfrm rot="5400000">
          <a:off x="1624315" y="116592"/>
          <a:ext cx="1791849" cy="1558909"/>
        </a:xfrm>
        <a:prstGeom prst="hexagon">
          <a:avLst>
            <a:gd name="adj" fmla="val 25000"/>
            <a:gd name="vf" fmla="val 115470"/>
          </a:avLst>
        </a:prstGeom>
        <a:solidFill>
          <a:schemeClr val="accent2">
            <a:hueOff val="1093315"/>
            <a:satOff val="12028"/>
            <a:lumOff val="-15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1983715" y="279352"/>
        <a:ext cx="1073049" cy="1233389"/>
      </dsp:txXfrm>
    </dsp:sp>
    <dsp:sp modelId="{E2CD1806-0AA2-482C-9EB7-C3641602BCB7}">
      <dsp:nvSpPr>
        <dsp:cNvPr id="0" name=""/>
        <dsp:cNvSpPr/>
      </dsp:nvSpPr>
      <dsp:spPr>
        <a:xfrm rot="5400000">
          <a:off x="2462901" y="1637513"/>
          <a:ext cx="1791849" cy="1558909"/>
        </a:xfrm>
        <a:prstGeom prst="hexagon">
          <a:avLst>
            <a:gd name="adj" fmla="val 25000"/>
            <a:gd name="vf" fmla="val 115470"/>
          </a:avLst>
        </a:prstGeom>
        <a:solidFill>
          <a:schemeClr val="accent2">
            <a:hueOff val="2186631"/>
            <a:satOff val="24057"/>
            <a:lumOff val="-31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rot="-5400000">
        <a:off x="2822301" y="1800273"/>
        <a:ext cx="1073049" cy="1233389"/>
      </dsp:txXfrm>
    </dsp:sp>
    <dsp:sp modelId="{8FEFBD44-1E83-4A49-83E8-F5D545A92AE0}">
      <dsp:nvSpPr>
        <dsp:cNvPr id="0" name=""/>
        <dsp:cNvSpPr/>
      </dsp:nvSpPr>
      <dsp:spPr>
        <a:xfrm>
          <a:off x="979488" y="1945059"/>
          <a:ext cx="1357521" cy="1075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0" kern="1200" dirty="0">
              <a:solidFill>
                <a:schemeClr val="accent2">
                  <a:lumMod val="75000"/>
                </a:schemeClr>
              </a:solidFill>
            </a:rPr>
            <a:t>不锈钢和有色金属替换高合金钢</a:t>
          </a:r>
        </a:p>
      </dsp:txBody>
      <dsp:txXfrm>
        <a:off x="979488" y="1945059"/>
        <a:ext cx="1357521" cy="1075109"/>
      </dsp:txXfrm>
    </dsp:sp>
    <dsp:sp modelId="{F831E9FF-C6C4-4527-88D2-78C48550F71E}">
      <dsp:nvSpPr>
        <dsp:cNvPr id="0" name=""/>
        <dsp:cNvSpPr/>
      </dsp:nvSpPr>
      <dsp:spPr>
        <a:xfrm rot="5400000">
          <a:off x="4146523" y="1637513"/>
          <a:ext cx="1791849" cy="1558909"/>
        </a:xfrm>
        <a:prstGeom prst="hexagon">
          <a:avLst>
            <a:gd name="adj" fmla="val 25000"/>
            <a:gd name="vf" fmla="val 115470"/>
          </a:avLst>
        </a:prstGeom>
        <a:solidFill>
          <a:schemeClr val="accent2">
            <a:hueOff val="3279946"/>
            <a:satOff val="36085"/>
            <a:lumOff val="-47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4505923" y="1800273"/>
        <a:ext cx="1073049" cy="1233389"/>
      </dsp:txXfrm>
    </dsp:sp>
    <dsp:sp modelId="{7B32EF57-F90A-4FFD-8353-6052AD4BC39D}">
      <dsp:nvSpPr>
        <dsp:cNvPr id="0" name=""/>
        <dsp:cNvSpPr/>
      </dsp:nvSpPr>
      <dsp:spPr>
        <a:xfrm rot="5400000">
          <a:off x="3307937" y="3158435"/>
          <a:ext cx="1791849" cy="1558909"/>
        </a:xfrm>
        <a:prstGeom prst="hexagon">
          <a:avLst>
            <a:gd name="adj" fmla="val 25000"/>
            <a:gd name="vf" fmla="val 115470"/>
          </a:avLst>
        </a:prstGeom>
        <a:solidFill>
          <a:schemeClr val="accent2">
            <a:hueOff val="4373261"/>
            <a:satOff val="48114"/>
            <a:lumOff val="-62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altLang="zh-CN" sz="5900" kern="1200" dirty="0"/>
            <a:t> </a:t>
          </a:r>
          <a:endParaRPr lang="zh-CN" altLang="en-US" sz="5900" kern="1200" dirty="0"/>
        </a:p>
      </dsp:txBody>
      <dsp:txXfrm rot="-5400000">
        <a:off x="3667337" y="3321195"/>
        <a:ext cx="1073049" cy="1233389"/>
      </dsp:txXfrm>
    </dsp:sp>
    <dsp:sp modelId="{EF7A4D43-4307-455E-8197-9D6CC385AF66}">
      <dsp:nvSpPr>
        <dsp:cNvPr id="0" name=""/>
        <dsp:cNvSpPr/>
      </dsp:nvSpPr>
      <dsp:spPr>
        <a:xfrm>
          <a:off x="5030621" y="3400335"/>
          <a:ext cx="1999704" cy="1075109"/>
        </a:xfrm>
        <a:prstGeom prst="rect">
          <a:avLst/>
        </a:prstGeom>
        <a:noFill/>
        <a:ln>
          <a:noFill/>
        </a:ln>
        <a:effectLst/>
      </dsp:spPr>
      <dsp:style>
        <a:lnRef idx="0">
          <a:scrgbClr r="0" g="0" b="0"/>
        </a:lnRef>
        <a:fillRef idx="0">
          <a:scrgbClr r="0" g="0" b="0"/>
        </a:fillRef>
        <a:effectRef idx="0">
          <a:scrgbClr r="0" g="0" b="0"/>
        </a:effectRef>
        <a:fontRef idx="minor"/>
      </dsp:style>
    </dsp:sp>
    <dsp:sp modelId="{D052DDC4-D2EE-43B4-B9DF-4BD9E467E111}">
      <dsp:nvSpPr>
        <dsp:cNvPr id="0" name=""/>
        <dsp:cNvSpPr/>
      </dsp:nvSpPr>
      <dsp:spPr>
        <a:xfrm rot="5400000">
          <a:off x="1624315" y="3158435"/>
          <a:ext cx="1791849" cy="1558909"/>
        </a:xfrm>
        <a:prstGeom prst="hexagon">
          <a:avLst>
            <a:gd name="adj" fmla="val 25000"/>
            <a:gd name="vf" fmla="val 115470"/>
          </a:avLst>
        </a:prstGeom>
        <a:solidFill>
          <a:schemeClr val="accent2">
            <a:hueOff val="5466577"/>
            <a:satOff val="60142"/>
            <a:lumOff val="-7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1983715" y="3321195"/>
        <a:ext cx="1073049" cy="123338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C3DF7-B518-4AD5-995B-1C4BB8CDB8FF}" type="datetimeFigureOut">
              <a:rPr lang="zh-CN" altLang="en-US" smtClean="0"/>
              <a:t>2020/8/10</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0723D-EA86-4CBE-ABC1-3E7EE620DE5E}" type="slidenum">
              <a:rPr lang="zh-CN" altLang="en-US" smtClean="0"/>
              <a:t>‹#›</a:t>
            </a:fld>
            <a:endParaRPr lang="zh-CN" altLang="en-US"/>
          </a:p>
        </p:txBody>
      </p:sp>
    </p:spTree>
    <p:extLst>
      <p:ext uri="{BB962C8B-B14F-4D97-AF65-F5344CB8AC3E}">
        <p14:creationId xmlns:p14="http://schemas.microsoft.com/office/powerpoint/2010/main" val="177191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118">
            <a:extLst>
              <a:ext uri="{FF2B5EF4-FFF2-40B4-BE49-F238E27FC236}">
                <a16:creationId xmlns:a16="http://schemas.microsoft.com/office/drawing/2014/main" id="{53E138F9-41E8-4A6F-A304-1255BE8D99B9}"/>
              </a:ext>
            </a:extLst>
          </p:cNvPr>
          <p:cNvSpPr>
            <a:spLocks noGrp="1" noRot="1" noChangeAspect="1" noTextEdit="1"/>
          </p:cNvSpPr>
          <p:nvPr>
            <p:ph type="sldImg"/>
          </p:nvPr>
        </p:nvSpPr>
        <p:spPr bwMode="auto">
          <a:xfrm>
            <a:off x="1476375" y="382588"/>
            <a:ext cx="4070350" cy="2289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hape 119">
            <a:extLst>
              <a:ext uri="{FF2B5EF4-FFF2-40B4-BE49-F238E27FC236}">
                <a16:creationId xmlns:a16="http://schemas.microsoft.com/office/drawing/2014/main" id="{D6148AA8-8674-49FB-86B9-9D73C081002B}"/>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10" tIns="44855" rIns="89710" bIns="44855" numCol="1" anchor="t" anchorCtr="0" compatLnSpc="1">
            <a:prstTxWarp prst="textNoShape">
              <a:avLst/>
            </a:prstTxWarp>
          </a:bodyPr>
          <a:lstStyle/>
          <a:p>
            <a:pPr>
              <a:spcBef>
                <a:spcPts val="1000"/>
              </a:spcBef>
            </a:pPr>
            <a:r>
              <a:rPr lang="zh-CN" altLang="en-US" sz="1800" i="1" dirty="0">
                <a:latin typeface="Arial" panose="020B0604020202020204" pitchFamily="34" charset="0"/>
                <a:cs typeface="Arial" panose="020B0604020202020204" pitchFamily="34" charset="0"/>
                <a:sym typeface="Arial" panose="020B0604020202020204" pitchFamily="34" charset="0"/>
              </a:rPr>
              <a:t>赛默飞是科学服务领域的世界领导者</a:t>
            </a:r>
            <a:endParaRPr lang="zh-CN" altLang="zh-CN" sz="1800" i="1" dirty="0">
              <a:latin typeface="Arial" panose="020B0604020202020204" pitchFamily="34" charset="0"/>
              <a:cs typeface="Arial" panose="020B0604020202020204" pitchFamily="34" charset="0"/>
              <a:sym typeface="Arial" panose="020B0604020202020204" pitchFamily="34" charset="0"/>
            </a:endParaRPr>
          </a:p>
          <a:p>
            <a:pPr>
              <a:spcBef>
                <a:spcPts val="1000"/>
              </a:spcBef>
            </a:pPr>
            <a:r>
              <a:rPr lang="zh-CN" altLang="zh-CN" sz="1800" i="1" dirty="0">
                <a:latin typeface="Arial" panose="020B0604020202020204" pitchFamily="34" charset="0"/>
                <a:cs typeface="Arial" panose="020B0604020202020204" pitchFamily="34" charset="0"/>
                <a:sym typeface="Arial" panose="020B0604020202020204" pitchFamily="34" charset="0"/>
              </a:rPr>
              <a:t>我们</a:t>
            </a:r>
            <a:r>
              <a:rPr lang="zh-CN" altLang="en-US" sz="1800" i="1" dirty="0">
                <a:latin typeface="Arial" panose="020B0604020202020204" pitchFamily="34" charset="0"/>
                <a:cs typeface="Arial" panose="020B0604020202020204" pitchFamily="34" charset="0"/>
                <a:sym typeface="Arial" panose="020B0604020202020204" pitchFamily="34" charset="0"/>
              </a:rPr>
              <a:t>重视每一个客户，拥有前沿的产品科技及卓越的客户服务能力</a:t>
            </a:r>
            <a:endParaRPr lang="zh-CN" altLang="zh-CN" sz="1800" i="1" dirty="0">
              <a:latin typeface="Arial" panose="020B0604020202020204" pitchFamily="34" charset="0"/>
              <a:cs typeface="Arial" panose="020B0604020202020204" pitchFamily="34" charset="0"/>
              <a:sym typeface="Arial" panose="020B0604020202020204" pitchFamily="34" charset="0"/>
            </a:endParaRPr>
          </a:p>
          <a:p>
            <a:pPr>
              <a:spcBef>
                <a:spcPts val="1000"/>
              </a:spcBef>
            </a:pPr>
            <a:endParaRPr lang="en-US" altLang="zh-CN" sz="1800" i="1" dirty="0">
              <a:latin typeface="Arial" panose="020B0604020202020204" pitchFamily="34" charset="0"/>
              <a:cs typeface="Arial" panose="020B0604020202020204" pitchFamily="34" charset="0"/>
              <a:sym typeface="Arial" panose="020B0604020202020204" pitchFamily="34" charset="0"/>
            </a:endParaRPr>
          </a:p>
          <a:p>
            <a:pPr>
              <a:spcBef>
                <a:spcPts val="1000"/>
              </a:spcBef>
            </a:pPr>
            <a:r>
              <a:rPr lang="zh-CN" altLang="zh-CN" sz="1800" i="1" u="sng" dirty="0">
                <a:latin typeface="Arial" panose="020B0604020202020204" pitchFamily="34" charset="0"/>
                <a:cs typeface="Arial" panose="020B0604020202020204" pitchFamily="34" charset="0"/>
                <a:sym typeface="Arial" panose="020B0604020202020204" pitchFamily="34" charset="0"/>
              </a:rPr>
              <a:t>关于我们</a:t>
            </a:r>
          </a:p>
          <a:p>
            <a:pPr>
              <a:spcBef>
                <a:spcPts val="1000"/>
              </a:spcBef>
            </a:pPr>
            <a:r>
              <a:rPr lang="zh-CN" altLang="zh-CN" sz="1800" i="1" dirty="0">
                <a:latin typeface="Arial" panose="020B0604020202020204" pitchFamily="34" charset="0"/>
                <a:cs typeface="Arial" panose="020B0604020202020204" pitchFamily="34" charset="0"/>
                <a:sym typeface="Arial" panose="020B0604020202020204" pitchFamily="34" charset="0"/>
              </a:rPr>
              <a:t>员工 = </a:t>
            </a:r>
            <a:r>
              <a:rPr lang="zh-CN" altLang="en-US" sz="1800" i="1" dirty="0">
                <a:latin typeface="Arial" panose="020B0604020202020204" pitchFamily="34" charset="0"/>
                <a:cs typeface="Arial" panose="020B0604020202020204" pitchFamily="34" charset="0"/>
                <a:sym typeface="Arial" panose="020B0604020202020204" pitchFamily="34" charset="0"/>
              </a:rPr>
              <a:t>在所有</a:t>
            </a:r>
            <a:r>
              <a:rPr lang="zh-CN" altLang="zh-CN" sz="1800" i="1" dirty="0">
                <a:latin typeface="Arial" panose="020B0604020202020204" pitchFamily="34" charset="0"/>
                <a:cs typeface="Arial" panose="020B0604020202020204" pitchFamily="34" charset="0"/>
                <a:sym typeface="Arial" panose="020B0604020202020204" pitchFamily="34" charset="0"/>
              </a:rPr>
              <a:t>科学领域</a:t>
            </a:r>
            <a:r>
              <a:rPr lang="zh-CN" altLang="en-US" sz="1800" i="1" dirty="0">
                <a:latin typeface="Arial" panose="020B0604020202020204" pitchFamily="34" charset="0"/>
                <a:cs typeface="Arial" panose="020B0604020202020204" pitchFamily="34" charset="0"/>
                <a:sym typeface="Arial" panose="020B0604020202020204" pitchFamily="34" charset="0"/>
              </a:rPr>
              <a:t>，都具有全球领先的知识储备</a:t>
            </a:r>
            <a:r>
              <a:rPr lang="zh-CN" altLang="zh-CN" sz="1800" i="1" dirty="0">
                <a:latin typeface="Arial" panose="020B0604020202020204" pitchFamily="34" charset="0"/>
                <a:cs typeface="Arial" panose="020B0604020202020204" pitchFamily="34" charset="0"/>
                <a:sym typeface="Arial" panose="020B0604020202020204" pitchFamily="34" charset="0"/>
              </a:rPr>
              <a:t>，并</a:t>
            </a:r>
            <a:r>
              <a:rPr lang="zh-CN" altLang="en-US" sz="1800" i="1" dirty="0">
                <a:latin typeface="Arial" panose="020B0604020202020204" pitchFamily="34" charset="0"/>
                <a:cs typeface="Arial" panose="020B0604020202020204" pitchFamily="34" charset="0"/>
                <a:sym typeface="Arial" panose="020B0604020202020204" pitchFamily="34" charset="0"/>
              </a:rPr>
              <a:t>且有能力充分驾驭这些知识，利用它们投入到整体解决方案之中</a:t>
            </a:r>
            <a:r>
              <a:rPr lang="zh-CN" altLang="zh-CN" sz="1800" i="1" dirty="0">
                <a:latin typeface="Arial" panose="020B0604020202020204" pitchFamily="34" charset="0"/>
                <a:cs typeface="Arial" panose="020B0604020202020204" pitchFamily="34" charset="0"/>
                <a:sym typeface="Arial" panose="020B0604020202020204" pitchFamily="34" charset="0"/>
              </a:rPr>
              <a:t>（</a:t>
            </a:r>
            <a:r>
              <a:rPr lang="zh-CN" altLang="en-US" sz="1800" i="1" dirty="0">
                <a:latin typeface="Arial" panose="020B0604020202020204" pitchFamily="34" charset="0"/>
                <a:cs typeface="Arial" panose="020B0604020202020204" pitchFamily="34" charset="0"/>
                <a:sym typeface="Arial" panose="020B0604020202020204" pitchFamily="34" charset="0"/>
              </a:rPr>
              <a:t>我们有</a:t>
            </a:r>
            <a:r>
              <a:rPr lang="zh-CN" altLang="zh-CN" sz="1800" i="1" dirty="0">
                <a:latin typeface="Arial" panose="020B0604020202020204" pitchFamily="34" charset="0"/>
                <a:cs typeface="Arial" panose="020B0604020202020204" pitchFamily="34" charset="0"/>
                <a:sym typeface="Arial" panose="020B0604020202020204" pitchFamily="34" charset="0"/>
              </a:rPr>
              <a:t>10,000 名员工</a:t>
            </a:r>
            <a:r>
              <a:rPr lang="zh-CN" altLang="en-US" sz="1800" i="1" dirty="0">
                <a:latin typeface="Arial" panose="020B0604020202020204" pitchFamily="34" charset="0"/>
                <a:cs typeface="Arial" panose="020B0604020202020204" pitchFamily="34" charset="0"/>
                <a:sym typeface="Arial" panose="020B0604020202020204" pitchFamily="34" charset="0"/>
              </a:rPr>
              <a:t>直接服务于</a:t>
            </a:r>
            <a:r>
              <a:rPr lang="zh-CN" altLang="zh-CN" sz="1800" i="1" dirty="0">
                <a:latin typeface="Arial" panose="020B0604020202020204" pitchFamily="34" charset="0"/>
                <a:cs typeface="Arial" panose="020B0604020202020204" pitchFamily="34" charset="0"/>
                <a:sym typeface="Arial" panose="020B0604020202020204" pitchFamily="34" charset="0"/>
              </a:rPr>
              <a:t>客户，以便随时为客户提供帮助）</a:t>
            </a:r>
          </a:p>
          <a:p>
            <a:pPr>
              <a:spcBef>
                <a:spcPts val="1000"/>
              </a:spcBef>
            </a:pPr>
            <a:r>
              <a:rPr lang="zh-CN" altLang="zh-CN" sz="1800" i="1" dirty="0">
                <a:latin typeface="Arial" panose="020B0604020202020204" pitchFamily="34" charset="0"/>
                <a:cs typeface="Arial" panose="020B0604020202020204" pitchFamily="34" charset="0"/>
                <a:sym typeface="Arial" panose="020B0604020202020204" pitchFamily="34" charset="0"/>
              </a:rPr>
              <a:t>科学家 = 无论是哪方面的科学</a:t>
            </a:r>
            <a:r>
              <a:rPr lang="zh-CN" altLang="en-US" sz="1800" i="1" dirty="0">
                <a:latin typeface="Arial" panose="020B0604020202020204" pitchFamily="34" charset="0"/>
                <a:cs typeface="Arial" panose="020B0604020202020204" pitchFamily="34" charset="0"/>
                <a:sym typeface="Arial" panose="020B0604020202020204" pitchFamily="34" charset="0"/>
              </a:rPr>
              <a:t>领域</a:t>
            </a:r>
            <a:r>
              <a:rPr lang="zh-CN" altLang="zh-CN" sz="1800" i="1" dirty="0">
                <a:latin typeface="Arial" panose="020B0604020202020204" pitchFamily="34" charset="0"/>
                <a:cs typeface="Arial" panose="020B0604020202020204" pitchFamily="34" charset="0"/>
                <a:sym typeface="Arial" panose="020B0604020202020204" pitchFamily="34" charset="0"/>
              </a:rPr>
              <a:t>，我们都拥有协同合作、专注于</a:t>
            </a:r>
            <a:r>
              <a:rPr lang="zh-CN" altLang="en-US" sz="1800" i="1" dirty="0">
                <a:latin typeface="Arial" panose="020B0604020202020204" pitchFamily="34" charset="0"/>
                <a:cs typeface="Arial" panose="020B0604020202020204" pitchFamily="34" charset="0"/>
                <a:sym typeface="Arial" panose="020B0604020202020204" pitchFamily="34" charset="0"/>
              </a:rPr>
              <a:t>同一个问题</a:t>
            </a:r>
            <a:r>
              <a:rPr lang="zh-CN" altLang="zh-CN" sz="1800" i="1" dirty="0">
                <a:latin typeface="Arial" panose="020B0604020202020204" pitchFamily="34" charset="0"/>
                <a:cs typeface="Arial" panose="020B0604020202020204" pitchFamily="34" charset="0"/>
                <a:sym typeface="Arial" panose="020B0604020202020204" pitchFamily="34" charset="0"/>
              </a:rPr>
              <a:t>的内部专家和科学家</a:t>
            </a:r>
          </a:p>
          <a:p>
            <a:pPr>
              <a:spcBef>
                <a:spcPts val="1000"/>
              </a:spcBef>
            </a:pPr>
            <a:r>
              <a:rPr lang="zh-CN" altLang="zh-CN" sz="1800" i="1" dirty="0">
                <a:latin typeface="Arial" panose="020B0604020202020204" pitchFamily="34" charset="0"/>
                <a:cs typeface="Arial" panose="020B0604020202020204" pitchFamily="34" charset="0"/>
                <a:sym typeface="Arial" panose="020B0604020202020204" pitchFamily="34" charset="0"/>
              </a:rPr>
              <a:t>研发 = 我们致力于推动科学</a:t>
            </a:r>
            <a:r>
              <a:rPr lang="zh-CN" altLang="en-US" sz="1800" i="1" dirty="0">
                <a:latin typeface="Arial" panose="020B0604020202020204" pitchFamily="34" charset="0"/>
                <a:cs typeface="Arial" panose="020B0604020202020204" pitchFamily="34" charset="0"/>
                <a:sym typeface="Arial" panose="020B0604020202020204" pitchFamily="34" charset="0"/>
              </a:rPr>
              <a:t>进步</a:t>
            </a:r>
            <a:r>
              <a:rPr lang="zh-CN" altLang="zh-CN" sz="1800" i="1" dirty="0">
                <a:latin typeface="Arial" panose="020B0604020202020204" pitchFamily="34" charset="0"/>
                <a:cs typeface="Arial" panose="020B0604020202020204" pitchFamily="34" charset="0"/>
                <a:sym typeface="Arial" panose="020B0604020202020204" pitchFamily="34" charset="0"/>
              </a:rPr>
              <a:t>并在创新方面保持领先</a:t>
            </a:r>
          </a:p>
          <a:p>
            <a:pPr>
              <a:spcBef>
                <a:spcPts val="1000"/>
              </a:spcBef>
            </a:pPr>
            <a:r>
              <a:rPr lang="zh-CN" altLang="en-US" sz="1800" i="1" dirty="0">
                <a:latin typeface="Arial" panose="020B0604020202020204" pitchFamily="34" charset="0"/>
                <a:cs typeface="Arial" panose="020B0604020202020204" pitchFamily="34" charset="0"/>
                <a:sym typeface="Arial" panose="020B0604020202020204" pitchFamily="34" charset="0"/>
              </a:rPr>
              <a:t>收益</a:t>
            </a:r>
            <a:r>
              <a:rPr lang="zh-CN" altLang="zh-CN" sz="1800" i="1" dirty="0">
                <a:latin typeface="Arial" panose="020B0604020202020204" pitchFamily="34" charset="0"/>
                <a:cs typeface="Arial" panose="020B0604020202020204" pitchFamily="34" charset="0"/>
                <a:sym typeface="Arial" panose="020B0604020202020204" pitchFamily="34" charset="0"/>
              </a:rPr>
              <a:t> = 一直都在</a:t>
            </a:r>
            <a:r>
              <a:rPr lang="zh-CN" altLang="en-US" sz="1800" i="1" dirty="0">
                <a:latin typeface="Arial" panose="020B0604020202020204" pitchFamily="34" charset="0"/>
                <a:cs typeface="Arial" panose="020B0604020202020204" pitchFamily="34" charset="0"/>
                <a:sym typeface="Arial" panose="020B0604020202020204" pitchFamily="34" charset="0"/>
              </a:rPr>
              <a:t>盈利</a:t>
            </a:r>
            <a:r>
              <a:rPr lang="zh-CN" altLang="zh-CN" sz="1800" i="1" dirty="0">
                <a:latin typeface="Arial" panose="020B0604020202020204" pitchFamily="34" charset="0"/>
                <a:cs typeface="Arial" panose="020B0604020202020204" pitchFamily="34" charset="0"/>
                <a:sym typeface="Arial" panose="020B0604020202020204" pitchFamily="34" charset="0"/>
              </a:rPr>
              <a:t>，</a:t>
            </a:r>
            <a:r>
              <a:rPr lang="zh-CN" altLang="en-US" sz="1800" i="1" dirty="0">
                <a:latin typeface="Arial" panose="020B0604020202020204" pitchFamily="34" charset="0"/>
                <a:cs typeface="Arial" panose="020B0604020202020204" pitchFamily="34" charset="0"/>
                <a:sym typeface="Arial" panose="020B0604020202020204" pitchFamily="34" charset="0"/>
              </a:rPr>
              <a:t>我们“有盈利保底”</a:t>
            </a:r>
            <a:endParaRPr lang="zh-CN" altLang="en-US" sz="1800" dirty="0">
              <a:latin typeface="Arial" panose="020B0604020202020204" pitchFamily="34" charset="0"/>
              <a:cs typeface="Arial" panose="020B0604020202020204" pitchFamily="34" charset="0"/>
              <a:sym typeface="Arial" panose="020B0604020202020204" pitchFamily="34" charset="0"/>
            </a:endParaRPr>
          </a:p>
        </p:txBody>
      </p:sp>
      <p:sp>
        <p:nvSpPr>
          <p:cNvPr id="33796" name="Slide Number Placeholder 1">
            <a:extLst>
              <a:ext uri="{FF2B5EF4-FFF2-40B4-BE49-F238E27FC236}">
                <a16:creationId xmlns:a16="http://schemas.microsoft.com/office/drawing/2014/main" id="{7E36BE2D-EDEF-491E-8CE7-A5DEDCB6BD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296B47A-D134-4612-9D3E-4DB938DE564A}" type="slidenum">
              <a:rPr lang="en-US" altLang="zh-CN" sz="1200" smtClean="0">
                <a:ea typeface="MS PGothic" panose="020B0600070205080204" pitchFamily="34" charset="-128"/>
              </a:rPr>
              <a:pPr/>
              <a:t>2</a:t>
            </a:fld>
            <a:endParaRPr lang="en-US" altLang="zh-CN" sz="120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15</a:t>
            </a:fld>
            <a:endParaRPr lang="zh-CN" altLang="en-US"/>
          </a:p>
        </p:txBody>
      </p:sp>
    </p:spTree>
    <p:extLst>
      <p:ext uri="{BB962C8B-B14F-4D97-AF65-F5344CB8AC3E}">
        <p14:creationId xmlns:p14="http://schemas.microsoft.com/office/powerpoint/2010/main" val="2828142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16</a:t>
            </a:fld>
            <a:endParaRPr lang="zh-CN" altLang="en-US"/>
          </a:p>
        </p:txBody>
      </p:sp>
    </p:spTree>
    <p:extLst>
      <p:ext uri="{BB962C8B-B14F-4D97-AF65-F5344CB8AC3E}">
        <p14:creationId xmlns:p14="http://schemas.microsoft.com/office/powerpoint/2010/main" val="211651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17</a:t>
            </a:fld>
            <a:endParaRPr lang="zh-CN" altLang="en-US"/>
          </a:p>
        </p:txBody>
      </p:sp>
    </p:spTree>
    <p:extLst>
      <p:ext uri="{BB962C8B-B14F-4D97-AF65-F5344CB8AC3E}">
        <p14:creationId xmlns:p14="http://schemas.microsoft.com/office/powerpoint/2010/main" val="300844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20</a:t>
            </a:fld>
            <a:endParaRPr lang="zh-CN" altLang="en-US"/>
          </a:p>
        </p:txBody>
      </p:sp>
    </p:spTree>
    <p:extLst>
      <p:ext uri="{BB962C8B-B14F-4D97-AF65-F5344CB8AC3E}">
        <p14:creationId xmlns:p14="http://schemas.microsoft.com/office/powerpoint/2010/main" val="25233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22</a:t>
            </a:fld>
            <a:endParaRPr lang="zh-CN" altLang="en-US"/>
          </a:p>
        </p:txBody>
      </p:sp>
    </p:spTree>
    <p:extLst>
      <p:ext uri="{BB962C8B-B14F-4D97-AF65-F5344CB8AC3E}">
        <p14:creationId xmlns:p14="http://schemas.microsoft.com/office/powerpoint/2010/main" val="396806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24</a:t>
            </a:fld>
            <a:endParaRPr lang="zh-CN" altLang="en-US"/>
          </a:p>
        </p:txBody>
      </p:sp>
    </p:spTree>
    <p:extLst>
      <p:ext uri="{BB962C8B-B14F-4D97-AF65-F5344CB8AC3E}">
        <p14:creationId xmlns:p14="http://schemas.microsoft.com/office/powerpoint/2010/main" val="360362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3E9310-E019-4D2D-A8C7-5CDCEDB22F8A}"/>
              </a:ext>
            </a:extLst>
          </p:cNvPr>
          <p:cNvSpPr>
            <a:spLocks noGrp="1" noRot="1" noChangeAspect="1" noChangeArrowheads="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a:extLst>
              <a:ext uri="{FF2B5EF4-FFF2-40B4-BE49-F238E27FC236}">
                <a16:creationId xmlns:a16="http://schemas.microsoft.com/office/drawing/2014/main" id="{30334B94-52FB-41EE-B5E8-D7EB5D5491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3" rIns="91723" bIns="45863"/>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材料可靠性鉴别做什么，怎么做，参考</a:t>
            </a:r>
            <a:r>
              <a:rPr lang="en-US" altLang="zh-CN" dirty="0"/>
              <a:t>API 578</a:t>
            </a:r>
            <a:endParaRPr lang="zh-CN" altLang="en-US" dirty="0"/>
          </a:p>
          <a:p>
            <a:pPr eaLnBrk="1" hangingPunct="1"/>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791020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w="9525"/>
        </p:spPr>
        <p:txBody>
          <a:bodyPr/>
          <a:lstStyle/>
          <a:p>
            <a:r>
              <a:rPr lang="zh-CN" altLang="en-US" dirty="0"/>
              <a:t>所谓材料可靠性鉴别是指在石油石化电力行业，为了避免由于管道或其他设备组件才会不合规而导致事故发生是，需要对这些管道和材料进行无损检测，包括现有管道装备和用于维护周转的备件。精准鉴定并去报安装的组件是正确的，这非常关键，确保这些装备安全符合规范，是减少故障的必要株洲。</a:t>
            </a:r>
            <a:endParaRPr lang="fi-FI" dirty="0"/>
          </a:p>
        </p:txBody>
      </p:sp>
    </p:spTree>
    <p:extLst>
      <p:ext uri="{BB962C8B-B14F-4D97-AF65-F5344CB8AC3E}">
        <p14:creationId xmlns:p14="http://schemas.microsoft.com/office/powerpoint/2010/main" val="2310821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AF2D3-D273-4148-ADB6-B0CFFDBA1522}" type="slidenum">
              <a:rPr lang="en-US" smtClean="0"/>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8CAFBED-7844-4CFA-BACD-883243CA52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4C26B5E-1A09-4557-9E0E-FEB3EAA68C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i="1" dirty="0"/>
              <a:t>现在的赛默飞世而科技主要由原来实验室科学分析仪器品牌赛默飞，侧重生命科学和生物医药的</a:t>
            </a:r>
            <a:r>
              <a:rPr lang="en-US" altLang="zh-CN" i="1" dirty="0"/>
              <a:t>ABI</a:t>
            </a:r>
            <a:r>
              <a:rPr lang="zh-CN" altLang="en-US" i="1" dirty="0"/>
              <a:t>和英维杰基，实验室设备和服务品牌</a:t>
            </a:r>
            <a:r>
              <a:rPr lang="en-US" altLang="zh-CN" i="1" dirty="0"/>
              <a:t>FISHER</a:t>
            </a:r>
            <a:r>
              <a:rPr lang="zh-CN" altLang="en-US" i="1" dirty="0"/>
              <a:t>，</a:t>
            </a:r>
            <a:endParaRPr lang="en-US" altLang="zh-CN" i="1" dirty="0"/>
          </a:p>
          <a:p>
            <a:endParaRPr lang="en-US" altLang="zh-CN" i="1" dirty="0"/>
          </a:p>
          <a:p>
            <a:r>
              <a:rPr lang="zh-CN" altLang="zh-CN" i="1" dirty="0"/>
              <a:t>借助我们的品牌组合 Thermo Scientific、Applied Biosystems、Invitrogen、Fisher Scientific 和 Unity Lab Services，我们能够提供创新的技术、便捷的采购</a:t>
            </a:r>
            <a:r>
              <a:rPr lang="zh-CN" altLang="en-US" i="1" dirty="0"/>
              <a:t>方案</a:t>
            </a:r>
            <a:r>
              <a:rPr lang="zh-CN" altLang="zh-CN" i="1" dirty="0"/>
              <a:t>和全面的服务。</a:t>
            </a:r>
          </a:p>
          <a:p>
            <a:endParaRPr lang="zh-CN" altLang="en-US" i="1" dirty="0"/>
          </a:p>
          <a:p>
            <a:r>
              <a:rPr lang="zh-CN" altLang="zh-CN" i="1" dirty="0"/>
              <a:t>客户</a:t>
            </a:r>
            <a:r>
              <a:rPr lang="zh-CN" altLang="en-US" i="1" dirty="0"/>
              <a:t>获益</a:t>
            </a:r>
            <a:endParaRPr lang="zh-CN" altLang="zh-CN" i="1" dirty="0"/>
          </a:p>
          <a:p>
            <a:pPr>
              <a:buFont typeface="Wingdings" panose="05000000000000000000" pitchFamily="2" charset="2"/>
              <a:buChar char="§"/>
            </a:pPr>
            <a:r>
              <a:rPr lang="zh-CN" altLang="zh-CN" i="1" dirty="0">
                <a:solidFill>
                  <a:srgbClr val="000000"/>
                </a:solidFill>
              </a:rPr>
              <a:t>我们提供各种服务和最新</a:t>
            </a:r>
            <a:r>
              <a:rPr lang="zh-CN" altLang="en-US" i="1" dirty="0">
                <a:solidFill>
                  <a:srgbClr val="000000"/>
                </a:solidFill>
              </a:rPr>
              <a:t>的</a:t>
            </a:r>
            <a:r>
              <a:rPr lang="zh-CN" altLang="zh-CN" i="1" dirty="0">
                <a:solidFill>
                  <a:srgbClr val="000000"/>
                </a:solidFill>
              </a:rPr>
              <a:t>技术</a:t>
            </a:r>
            <a:r>
              <a:rPr lang="zh-CN" altLang="en-US" i="1" dirty="0">
                <a:solidFill>
                  <a:srgbClr val="000000"/>
                </a:solidFill>
              </a:rPr>
              <a:t>支持</a:t>
            </a:r>
            <a:endParaRPr lang="zh-CN" altLang="zh-CN" i="1" dirty="0">
              <a:solidFill>
                <a:srgbClr val="000000"/>
              </a:solidFill>
            </a:endParaRPr>
          </a:p>
          <a:p>
            <a:pPr>
              <a:buFont typeface="Wingdings" panose="05000000000000000000" pitchFamily="2" charset="2"/>
              <a:buChar char="§"/>
            </a:pPr>
            <a:r>
              <a:rPr lang="zh-CN" altLang="zh-CN" i="1" dirty="0">
                <a:solidFill>
                  <a:srgbClr val="000000"/>
                </a:solidFill>
              </a:rPr>
              <a:t>我们专注于卓越服务、可实施性、协作性和合作伙伴关系</a:t>
            </a:r>
          </a:p>
          <a:p>
            <a:pPr>
              <a:buFont typeface="Wingdings" panose="05000000000000000000" pitchFamily="2" charset="2"/>
              <a:buChar char="§"/>
            </a:pPr>
            <a:r>
              <a:rPr lang="zh-CN" altLang="zh-CN" i="1" dirty="0">
                <a:solidFill>
                  <a:srgbClr val="000000"/>
                </a:solidFill>
              </a:rPr>
              <a:t>我们的质量/可靠性让客户高枕无忧，从而有信心实现目标。</a:t>
            </a:r>
          </a:p>
          <a:p>
            <a:pPr eaLnBrk="1" hangingPunct="1">
              <a:spcBef>
                <a:spcPct val="0"/>
              </a:spcBef>
              <a:buFont typeface="Wingdings" panose="05000000000000000000" pitchFamily="2" charset="2"/>
              <a:buChar char="§"/>
            </a:pPr>
            <a:r>
              <a:rPr lang="zh-CN" altLang="zh-CN" i="1" dirty="0">
                <a:solidFill>
                  <a:srgbClr val="000000"/>
                </a:solidFill>
              </a:rPr>
              <a:t>无论是哪个科学领域，我们</a:t>
            </a:r>
            <a:r>
              <a:rPr lang="zh-CN" altLang="en-US" i="1" dirty="0">
                <a:solidFill>
                  <a:srgbClr val="000000"/>
                </a:solidFill>
              </a:rPr>
              <a:t>都</a:t>
            </a:r>
            <a:r>
              <a:rPr lang="zh-CN" altLang="zh-CN" i="1" dirty="0">
                <a:solidFill>
                  <a:srgbClr val="000000"/>
                </a:solidFill>
              </a:rPr>
              <a:t>可为</a:t>
            </a:r>
            <a:r>
              <a:rPr lang="zh-CN" altLang="en-US" i="1" dirty="0">
                <a:solidFill>
                  <a:srgbClr val="000000"/>
                </a:solidFill>
              </a:rPr>
              <a:t>我们的客户</a:t>
            </a:r>
            <a:r>
              <a:rPr lang="zh-CN" altLang="zh-CN" i="1" dirty="0">
                <a:solidFill>
                  <a:srgbClr val="000000"/>
                </a:solidFill>
              </a:rPr>
              <a:t>提供解决方案</a:t>
            </a:r>
            <a:r>
              <a:rPr lang="zh-CN" altLang="en-US" i="1" dirty="0">
                <a:solidFill>
                  <a:srgbClr val="000000"/>
                </a:solidFill>
              </a:rPr>
              <a:t>，使其</a:t>
            </a:r>
            <a:r>
              <a:rPr lang="zh-CN" altLang="zh-CN" i="1" dirty="0">
                <a:solidFill>
                  <a:srgbClr val="000000"/>
                </a:solidFill>
              </a:rPr>
              <a:t>发挥影响力</a:t>
            </a:r>
            <a:endParaRPr lang="zh-CN" altLang="en-US" dirty="0"/>
          </a:p>
        </p:txBody>
      </p:sp>
      <p:sp>
        <p:nvSpPr>
          <p:cNvPr id="41988" name="Slide Number Placeholder 3">
            <a:extLst>
              <a:ext uri="{FF2B5EF4-FFF2-40B4-BE49-F238E27FC236}">
                <a16:creationId xmlns:a16="http://schemas.microsoft.com/office/drawing/2014/main" id="{94635979-8F8C-482C-A79E-F75D57D22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C2604B9-8921-4316-99FF-D09A54031F25}" type="slidenum">
              <a:rPr lang="en-US" altLang="zh-CN" sz="1200" smtClean="0">
                <a:solidFill>
                  <a:srgbClr val="000000"/>
                </a:solidFill>
                <a:ea typeface="MS PGothic" panose="020B0600070205080204" pitchFamily="34" charset="-128"/>
              </a:rPr>
              <a:pPr/>
              <a:t>3</a:t>
            </a:fld>
            <a:endParaRPr lang="en-US" altLang="zh-CN" sz="1200">
              <a:solidFill>
                <a:srgbClr val="000000"/>
              </a:solidFill>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C8B09B99-E394-49E4-BBC0-D1C2715B5F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12C0A-ADD0-418A-8498-0D7923F36DCF}" type="slidenum">
              <a:rPr lang="en-US" altLang="zh-CN" smtClean="0">
                <a:solidFill>
                  <a:srgbClr val="000000"/>
                </a:solidFill>
                <a:latin typeface="Arial" panose="020B0604020202020204" pitchFamily="34" charset="0"/>
              </a:rPr>
              <a:pPr>
                <a:spcBef>
                  <a:spcPct val="0"/>
                </a:spcBef>
              </a:pPr>
              <a:t>4</a:t>
            </a:fld>
            <a:endParaRPr lang="en-US" altLang="zh-CN">
              <a:solidFill>
                <a:srgbClr val="000000"/>
              </a:solidFill>
              <a:latin typeface="Arial" panose="020B0604020202020204" pitchFamily="34" charset="0"/>
            </a:endParaRPr>
          </a:p>
        </p:txBody>
      </p:sp>
      <p:sp>
        <p:nvSpPr>
          <p:cNvPr id="52227" name="Rectangle 2">
            <a:extLst>
              <a:ext uri="{FF2B5EF4-FFF2-40B4-BE49-F238E27FC236}">
                <a16:creationId xmlns:a16="http://schemas.microsoft.com/office/drawing/2014/main" id="{ECB58946-77E6-4639-9990-9676E8599969}"/>
              </a:ext>
            </a:extLst>
          </p:cNvPr>
          <p:cNvSpPr>
            <a:spLocks noGrp="1" noRot="1" noChangeAspect="1" noChangeArrowheads="1" noTextEdit="1"/>
          </p:cNvSpPr>
          <p:nvPr>
            <p:ph type="sldImg" idx="4294967295"/>
          </p:nvPr>
        </p:nvSpPr>
        <p:spPr bwMode="auto">
          <a:xfrm>
            <a:off x="382588" y="682625"/>
            <a:ext cx="6096000" cy="3429000"/>
          </a:xfrm>
          <a:ln>
            <a:solidFill>
              <a:srgbClr val="000000"/>
            </a:solidFill>
            <a:miter lim="800000"/>
            <a:headEnd/>
            <a:tailEnd/>
          </a:ln>
        </p:spPr>
      </p:sp>
      <p:sp>
        <p:nvSpPr>
          <p:cNvPr id="52228" name="Rectangle 3">
            <a:extLst>
              <a:ext uri="{FF2B5EF4-FFF2-40B4-BE49-F238E27FC236}">
                <a16:creationId xmlns:a16="http://schemas.microsoft.com/office/drawing/2014/main" id="{44B0F38E-3ECE-4233-99A5-D0424060788F}"/>
              </a:ext>
            </a:extLst>
          </p:cNvPr>
          <p:cNvSpPr>
            <a:spLocks noGrp="1" noChangeArrowheads="1"/>
          </p:cNvSpPr>
          <p:nvPr>
            <p:ph type="body" idx="4294967295"/>
          </p:nvPr>
        </p:nvSpPr>
        <p:spPr bwMode="auto">
          <a:xfrm>
            <a:off x="917575" y="4344988"/>
            <a:ext cx="502285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zh-CN" altLang="en-US">
                <a:solidFill>
                  <a:srgbClr val="000000"/>
                </a:solidFill>
              </a:rPr>
              <a:t>自</a:t>
            </a:r>
            <a:r>
              <a:rPr lang="en-US" altLang="zh-CN">
                <a:solidFill>
                  <a:srgbClr val="000000"/>
                </a:solidFill>
              </a:rPr>
              <a:t>1982</a:t>
            </a:r>
            <a:r>
              <a:rPr lang="zh-CN" altLang="en-US">
                <a:solidFill>
                  <a:srgbClr val="000000"/>
                </a:solidFill>
              </a:rPr>
              <a:t>年在上海设立第一个销售办事处起，</a:t>
            </a:r>
            <a:r>
              <a:rPr lang="en-US" altLang="zh-CN">
                <a:solidFill>
                  <a:srgbClr val="000000"/>
                </a:solidFill>
              </a:rPr>
              <a:t>30</a:t>
            </a:r>
            <a:r>
              <a:rPr lang="zh-CN" altLang="en-US">
                <a:solidFill>
                  <a:srgbClr val="000000"/>
                </a:solidFill>
              </a:rPr>
              <a:t>多年来，赛默飞不断加大在中国的投入，以创新驱动本地化发展为核心，与中国政府、科学界以及应用市场的客户并肩合作，共同应对在科技创新、医疗健康、食品安全、环境保护、能源和农业等方面所面临的挑战。</a:t>
            </a:r>
          </a:p>
          <a:p>
            <a:pPr marL="171450" indent="-171450" eaLnBrk="1" hangingPunct="1">
              <a:spcBef>
                <a:spcPct val="0"/>
              </a:spcBef>
            </a:pP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生产化学事故，主要环节有</a:t>
            </a:r>
            <a:r>
              <a:rPr lang="en-US" altLang="zh-CN" dirty="0"/>
              <a:t>6</a:t>
            </a:r>
            <a:r>
              <a:rPr lang="zh-CN" altLang="en-US" dirty="0"/>
              <a:t>个方面，比如生产，经营，运输存储，使用，废气处理</a:t>
            </a:r>
            <a:endParaRPr lang="en-US" altLang="zh-CN" dirty="0"/>
          </a:p>
          <a:p>
            <a:r>
              <a:rPr lang="zh-CN" altLang="en-US" dirty="0"/>
              <a:t>东京沙林事件，因为当时缺少专业救援，缺乏处置的经验，使救援击缶在事后数小时内仍无法准确地队生化战剂进行定性，</a:t>
            </a:r>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5</a:t>
            </a:fld>
            <a:endParaRPr lang="zh-CN" altLang="en-US"/>
          </a:p>
        </p:txBody>
      </p:sp>
    </p:spTree>
    <p:extLst>
      <p:ext uri="{BB962C8B-B14F-4D97-AF65-F5344CB8AC3E}">
        <p14:creationId xmlns:p14="http://schemas.microsoft.com/office/powerpoint/2010/main" val="224250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6</a:t>
            </a:fld>
            <a:endParaRPr lang="zh-CN" altLang="en-US"/>
          </a:p>
        </p:txBody>
      </p:sp>
    </p:spTree>
    <p:extLst>
      <p:ext uri="{BB962C8B-B14F-4D97-AF65-F5344CB8AC3E}">
        <p14:creationId xmlns:p14="http://schemas.microsoft.com/office/powerpoint/2010/main" val="674733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89575" y="388938"/>
            <a:ext cx="4130675" cy="2324100"/>
          </a:xfrm>
        </p:spPr>
      </p:sp>
      <p:sp>
        <p:nvSpPr>
          <p:cNvPr id="3" name="Notes Placeholder 2"/>
          <p:cNvSpPr>
            <a:spLocks noGrp="1"/>
          </p:cNvSpPr>
          <p:nvPr>
            <p:ph type="body" idx="1"/>
          </p:nvPr>
        </p:nvSpPr>
        <p:spPr/>
        <p:txBody>
          <a:bodyPr>
            <a:normAutofit/>
          </a:bodyPr>
          <a:lstStyle/>
          <a:p>
            <a:r>
              <a:rPr lang="en-US" dirty="0"/>
              <a:t>Title with Color Bar Layout – Example 2</a:t>
            </a:r>
          </a:p>
          <a:p>
            <a:endParaRPr lang="en-US" dirty="0"/>
          </a:p>
          <a:p>
            <a:pPr marL="0" lvl="1">
              <a:spcBef>
                <a:spcPts val="904"/>
              </a:spcBef>
              <a:buClr>
                <a:schemeClr val="bg1"/>
              </a:buClr>
            </a:pPr>
            <a:r>
              <a:rPr lang="en-US" dirty="0">
                <a:solidFill>
                  <a:schemeClr val="bg1"/>
                </a:solidFill>
              </a:rPr>
              <a:t>Default layout color bar has been vertically  resized and repositioned and changed to 15% transparent Blue [accent 3] fill chosen from Theme approved color palettes</a:t>
            </a:r>
          </a:p>
          <a:p>
            <a:pPr marL="0" lvl="1">
              <a:spcBef>
                <a:spcPts val="904"/>
              </a:spcBef>
              <a:buClr>
                <a:schemeClr val="bg1"/>
              </a:buClr>
            </a:pPr>
            <a:endParaRPr lang="en-US" dirty="0">
              <a:solidFill>
                <a:schemeClr val="bg1"/>
              </a:solidFill>
            </a:endParaRPr>
          </a:p>
          <a:p>
            <a:pPr marL="0" lvl="1">
              <a:spcBef>
                <a:spcPts val="904"/>
              </a:spcBef>
              <a:buClr>
                <a:schemeClr val="bg1"/>
              </a:buClr>
            </a:pPr>
            <a:r>
              <a:rPr lang="en-US" dirty="0">
                <a:solidFill>
                  <a:schemeClr val="bg1"/>
                </a:solidFill>
              </a:rPr>
              <a:t>Rectangle is full width of slide; try to use a consistent height and align horizontal edges to embedded horizontal guides [View Tab : Show &gt; Guides] throughout your presentation</a:t>
            </a:r>
          </a:p>
          <a:p>
            <a:pPr marL="0" lvl="1">
              <a:spcBef>
                <a:spcPts val="904"/>
              </a:spcBef>
              <a:buClr>
                <a:schemeClr val="bg1"/>
              </a:buClr>
            </a:pPr>
            <a:endParaRPr lang="en-US" dirty="0">
              <a:solidFill>
                <a:schemeClr val="bg1"/>
              </a:solidFill>
            </a:endParaRPr>
          </a:p>
          <a:p>
            <a:r>
              <a:rPr lang="en-US" sz="2400" dirty="0"/>
              <a:t>Option: Insert large photo[s] behind this box as background</a:t>
            </a:r>
          </a:p>
          <a:p>
            <a:endParaRPr lang="en-US" dirty="0"/>
          </a:p>
        </p:txBody>
      </p:sp>
      <p:sp>
        <p:nvSpPr>
          <p:cNvPr id="4" name="Slide Number Placeholder 3"/>
          <p:cNvSpPr>
            <a:spLocks noGrp="1"/>
          </p:cNvSpPr>
          <p:nvPr>
            <p:ph type="sldNum" sz="quarter" idx="10"/>
          </p:nvPr>
        </p:nvSpPr>
        <p:spPr/>
        <p:txBody>
          <a:bodyPr/>
          <a:lstStyle/>
          <a:p>
            <a:fld id="{34DAF2D3-D273-4148-ADB6-B0CFFDBA1522}" type="slidenum">
              <a:rPr lang="en-US" smtClean="0"/>
              <a:pPr/>
              <a:t>7</a:t>
            </a:fld>
            <a:endParaRPr lang="en-US"/>
          </a:p>
        </p:txBody>
      </p:sp>
    </p:spTree>
    <p:extLst>
      <p:ext uri="{BB962C8B-B14F-4D97-AF65-F5344CB8AC3E}">
        <p14:creationId xmlns:p14="http://schemas.microsoft.com/office/powerpoint/2010/main" val="247080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8</a:t>
            </a:fld>
            <a:endParaRPr lang="zh-CN" altLang="en-US"/>
          </a:p>
        </p:txBody>
      </p:sp>
    </p:spTree>
    <p:extLst>
      <p:ext uri="{BB962C8B-B14F-4D97-AF65-F5344CB8AC3E}">
        <p14:creationId xmlns:p14="http://schemas.microsoft.com/office/powerpoint/2010/main" val="288555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危险液体，固体</a:t>
            </a:r>
            <a:endParaRPr lang="en-US" altLang="zh-CN" dirty="0"/>
          </a:p>
          <a:p>
            <a:r>
              <a:rPr lang="zh-CN" altLang="en-US" dirty="0"/>
              <a:t>气体，粉尘</a:t>
            </a:r>
            <a:endParaRPr lang="en-US" altLang="zh-CN" dirty="0"/>
          </a:p>
          <a:p>
            <a:r>
              <a:rPr lang="zh-CN" altLang="en-US" dirty="0"/>
              <a:t>水质，土壤</a:t>
            </a:r>
            <a:endParaRPr lang="en-US" altLang="zh-CN" dirty="0"/>
          </a:p>
          <a:p>
            <a:r>
              <a:rPr lang="zh-CN" altLang="en-US" dirty="0"/>
              <a:t>放射性物质</a:t>
            </a:r>
            <a:endParaRPr lang="en-US" altLang="zh-CN" dirty="0"/>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10</a:t>
            </a:fld>
            <a:endParaRPr lang="zh-CN" altLang="en-US"/>
          </a:p>
        </p:txBody>
      </p:sp>
    </p:spTree>
    <p:extLst>
      <p:ext uri="{BB962C8B-B14F-4D97-AF65-F5344CB8AC3E}">
        <p14:creationId xmlns:p14="http://schemas.microsoft.com/office/powerpoint/2010/main" val="676553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2014</a:t>
            </a:r>
            <a:r>
              <a:rPr lang="zh-CN" altLang="en-US" dirty="0"/>
              <a:t>晋济高速</a:t>
            </a:r>
            <a:r>
              <a:rPr lang="en-US" altLang="zh-CN" dirty="0"/>
              <a:t>31</a:t>
            </a:r>
            <a:r>
              <a:rPr lang="zh-CN" altLang="en-US" dirty="0"/>
              <a:t>特别重大道路交通事故，事故车辆为危化品运输车，但记录的装载介质为二异丙胺，发生事故时实际装载甲醇。隧道内还有煤炭运输车。事故导致滞留隧道内的</a:t>
            </a:r>
            <a:r>
              <a:rPr lang="en-US" altLang="zh-CN" dirty="0"/>
              <a:t>42</a:t>
            </a:r>
            <a:r>
              <a:rPr lang="zh-CN" altLang="en-US" dirty="0"/>
              <a:t>辆车辆全部烧毁，隧道受损严重</a:t>
            </a:r>
          </a:p>
        </p:txBody>
      </p:sp>
      <p:sp>
        <p:nvSpPr>
          <p:cNvPr id="4" name="Slide Number Placeholder 3"/>
          <p:cNvSpPr>
            <a:spLocks noGrp="1"/>
          </p:cNvSpPr>
          <p:nvPr>
            <p:ph type="sldNum" sz="quarter" idx="5"/>
          </p:nvPr>
        </p:nvSpPr>
        <p:spPr/>
        <p:txBody>
          <a:bodyPr/>
          <a:lstStyle/>
          <a:p>
            <a:fld id="{F1C0723D-EA86-4CBE-ABC1-3E7EE620DE5E}" type="slidenum">
              <a:rPr lang="zh-CN" altLang="en-US" smtClean="0"/>
              <a:t>12</a:t>
            </a:fld>
            <a:endParaRPr lang="zh-CN" altLang="en-US"/>
          </a:p>
        </p:txBody>
      </p:sp>
    </p:spTree>
    <p:extLst>
      <p:ext uri="{BB962C8B-B14F-4D97-AF65-F5344CB8AC3E}">
        <p14:creationId xmlns:p14="http://schemas.microsoft.com/office/powerpoint/2010/main" val="3591425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29000"/>
            <a:ext cx="12192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pic>
        <p:nvPicPr>
          <p:cNvPr id="10" name="image12.png"/>
          <p:cNvPicPr/>
          <p:nvPr/>
        </p:nvPicPr>
        <p:blipFill>
          <a:blip r:embed="rId3" cstate="print"/>
          <a:stretch>
            <a:fillRect/>
          </a:stretch>
        </p:blipFill>
        <p:spPr>
          <a:xfrm>
            <a:off x="336553" y="3650462"/>
            <a:ext cx="2376099" cy="569187"/>
          </a:xfrm>
          <a:prstGeom prst="rect">
            <a:avLst/>
          </a:prstGeom>
          <a:ln w="12700" cap="flat">
            <a:noFill/>
            <a:miter lim="400000"/>
          </a:ln>
          <a:effectLst/>
        </p:spPr>
      </p:pic>
      <p:sp>
        <p:nvSpPr>
          <p:cNvPr id="16" name="Text Placeholder 15"/>
          <p:cNvSpPr>
            <a:spLocks noGrp="1"/>
          </p:cNvSpPr>
          <p:nvPr>
            <p:ph type="body" sz="quarter" idx="10" hasCustomPrompt="1"/>
          </p:nvPr>
        </p:nvSpPr>
        <p:spPr>
          <a:xfrm>
            <a:off x="336550" y="5368413"/>
            <a:ext cx="4023360" cy="932010"/>
          </a:xfrm>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dirty="0"/>
              <a:t>16pt Presenter Name</a:t>
            </a:r>
          </a:p>
          <a:p>
            <a:pPr lvl="1"/>
            <a:r>
              <a:rPr lang="en-US" dirty="0"/>
              <a:t>14pt Italic Presenter Title </a:t>
            </a:r>
          </a:p>
        </p:txBody>
      </p:sp>
      <p:sp>
        <p:nvSpPr>
          <p:cNvPr id="18" name="Title 16"/>
          <p:cNvSpPr>
            <a:spLocks noGrp="1"/>
          </p:cNvSpPr>
          <p:nvPr>
            <p:ph type="title" hasCustomPrompt="1"/>
          </p:nvPr>
        </p:nvSpPr>
        <p:spPr>
          <a:xfrm>
            <a:off x="336551" y="4850575"/>
            <a:ext cx="11548533" cy="443190"/>
          </a:xfrm>
          <a:noFill/>
        </p:spPr>
        <p:txBody>
          <a:bodyPr wrap="square" lIns="91440">
            <a:noAutofit/>
          </a:bodyPr>
          <a:lstStyle>
            <a:lvl1pPr>
              <a:defRPr sz="2800" b="1">
                <a:solidFill>
                  <a:schemeClr val="accent5"/>
                </a:solidFill>
              </a:defRPr>
            </a:lvl1pPr>
          </a:lstStyle>
          <a:p>
            <a:r>
              <a:rPr lang="en-US" dirty="0"/>
              <a:t>28pt Arial Title</a:t>
            </a:r>
          </a:p>
        </p:txBody>
      </p:sp>
      <p:grpSp>
        <p:nvGrpSpPr>
          <p:cNvPr id="2" name="Group 5"/>
          <p:cNvGrpSpPr/>
          <p:nvPr/>
        </p:nvGrpSpPr>
        <p:grpSpPr>
          <a:xfrm>
            <a:off x="0" y="6297614"/>
            <a:ext cx="12192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dirty="0">
                  <a:solidFill>
                    <a:schemeClr val="bg1"/>
                  </a:solidFill>
                  <a:latin typeface="Arial"/>
                </a:rPr>
                <a:t>The world leader in serving science</a:t>
              </a:r>
            </a:p>
          </p:txBody>
        </p:sp>
      </p:grpSp>
    </p:spTree>
    <p:extLst>
      <p:ext uri="{BB962C8B-B14F-4D97-AF65-F5344CB8AC3E}">
        <p14:creationId xmlns:p14="http://schemas.microsoft.com/office/powerpoint/2010/main" val="19280577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with content ba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a:t>Click to edit Master title style</a:t>
            </a:r>
            <a:endParaRPr lang="en-US"/>
          </a:p>
        </p:txBody>
      </p:sp>
      <p:sp>
        <p:nvSpPr>
          <p:cNvPr id="5" name="Text Placeholder 4"/>
          <p:cNvSpPr>
            <a:spLocks noGrp="1"/>
          </p:cNvSpPr>
          <p:nvPr>
            <p:ph type="body" sz="quarter" idx="10" hasCustomPrompt="1"/>
          </p:nvPr>
        </p:nvSpPr>
        <p:spPr>
          <a:xfrm>
            <a:off x="0" y="533401"/>
            <a:ext cx="12192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dirty="0">
                <a:solidFill>
                  <a:schemeClr val="bg1"/>
                </a:solidFill>
              </a:rPr>
              <a:t>Place sub-head or framing statement text in this box. </a:t>
            </a:r>
            <a:br>
              <a:rPr lang="en-US" sz="2400" kern="0" dirty="0">
                <a:solidFill>
                  <a:schemeClr val="bg1"/>
                </a:solidFill>
              </a:rPr>
            </a:br>
            <a:r>
              <a:rPr lang="en-US" sz="2400" kern="0" dirty="0">
                <a:solidFill>
                  <a:schemeClr val="bg1"/>
                </a:solidFill>
              </a:rPr>
              <a:t>Change box color and transparency as desired.</a:t>
            </a:r>
            <a:br>
              <a:rPr lang="en-US" sz="2400" kern="0" dirty="0">
                <a:solidFill>
                  <a:schemeClr val="bg1"/>
                </a:solidFill>
              </a:rPr>
            </a:br>
            <a:r>
              <a:rPr lang="en-US" sz="2400" kern="0" dirty="0">
                <a:solidFill>
                  <a:schemeClr val="bg1"/>
                </a:solidFill>
              </a:rPr>
              <a:t>Vertically reposition as desired.</a:t>
            </a:r>
          </a:p>
        </p:txBody>
      </p:sp>
    </p:spTree>
    <p:extLst>
      <p:ext uri="{BB962C8B-B14F-4D97-AF65-F5344CB8AC3E}">
        <p14:creationId xmlns:p14="http://schemas.microsoft.com/office/powerpoint/2010/main" val="3533203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B0B4CCC-1AE6-4C1C-B8CC-9ED28F4AFA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3400"/>
            <a:ext cx="1219200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C67F411-4D8D-4F8E-BCA6-AD824F1C5B78}"/>
              </a:ext>
            </a:extLst>
          </p:cNvPr>
          <p:cNvSpPr/>
          <p:nvPr/>
        </p:nvSpPr>
        <p:spPr bwMode="auto">
          <a:xfrm>
            <a:off x="0" y="533400"/>
            <a:ext cx="12192000" cy="5773738"/>
          </a:xfrm>
          <a:prstGeom prst="rect">
            <a:avLst/>
          </a:prstGeom>
          <a:solidFill>
            <a:schemeClr val="bg1">
              <a:lumMod val="95000"/>
              <a:alpha val="80000"/>
            </a:schemeClr>
          </a:solidFill>
          <a:ln w="9525" cap="flat" cmpd="sng" algn="ctr">
            <a:noFill/>
            <a:prstDash val="solid"/>
            <a:round/>
            <a:headEnd type="none" w="med" len="med"/>
            <a:tailEnd type="none" w="med" len="med"/>
          </a:ln>
          <a:effectLst/>
        </p:spPr>
        <p:txBody>
          <a:bodyPr lIns="0" tIns="0" rIns="0" bIns="0" anchor="ctr"/>
          <a:lstStyle/>
          <a:p>
            <a:pPr algn="ctr">
              <a:lnSpc>
                <a:spcPct val="110000"/>
              </a:lnSpc>
              <a:spcBef>
                <a:spcPts val="600"/>
              </a:spcBef>
              <a:defRPr/>
            </a:pPr>
            <a:endParaRPr lang="en-US" sz="1600">
              <a:solidFill>
                <a:srgbClr val="555759"/>
              </a:solidFill>
              <a:ea typeface="MS PGothic" panose="020B0600070205080204" pitchFamily="34" charset="-128"/>
            </a:endParaRPr>
          </a:p>
        </p:txBody>
      </p:sp>
      <p:sp>
        <p:nvSpPr>
          <p:cNvPr id="7" name="Line 18">
            <a:extLst>
              <a:ext uri="{FF2B5EF4-FFF2-40B4-BE49-F238E27FC236}">
                <a16:creationId xmlns:a16="http://schemas.microsoft.com/office/drawing/2014/main" id="{3065A84D-0A1D-47C5-A001-6E9EEE4EB1C0}"/>
              </a:ext>
            </a:extLst>
          </p:cNvPr>
          <p:cNvSpPr>
            <a:spLocks noChangeShapeType="1"/>
          </p:cNvSpPr>
          <p:nvPr/>
        </p:nvSpPr>
        <p:spPr bwMode="auto">
          <a:xfrm>
            <a:off x="-11113" y="6311900"/>
            <a:ext cx="12203113" cy="0"/>
          </a:xfrm>
          <a:prstGeom prst="line">
            <a:avLst/>
          </a:prstGeom>
          <a:noFill/>
          <a:ln w="28575">
            <a:solidFill>
              <a:schemeClr val="accent5"/>
            </a:solidFill>
            <a:round/>
          </a:ln>
        </p:spPr>
        <p:txBody>
          <a:bodyPr wrap="none" anchor="ctr"/>
          <a:lstStyle/>
          <a:p>
            <a:pPr>
              <a:defRPr/>
            </a:pPr>
            <a:endParaRPr lang="en-US">
              <a:solidFill>
                <a:srgbClr val="000000"/>
              </a:solidFill>
              <a:ea typeface="MS PGothic" panose="020B0600070205080204" pitchFamily="34" charset="-128"/>
            </a:endParaRPr>
          </a:p>
        </p:txBody>
      </p:sp>
      <p:sp>
        <p:nvSpPr>
          <p:cNvPr id="3" name="Title 2"/>
          <p:cNvSpPr>
            <a:spLocks noGrp="1"/>
          </p:cNvSpPr>
          <p:nvPr>
            <p:ph type="title"/>
          </p:nvPr>
        </p:nvSpPr>
        <p:spPr/>
        <p:txBody>
          <a:bodyPr/>
          <a:lstStyle/>
          <a:p>
            <a:r>
              <a:rPr lang="en-US" noProof="1"/>
              <a:t>Click to edit Master title style</a:t>
            </a:r>
          </a:p>
        </p:txBody>
      </p:sp>
      <p:sp>
        <p:nvSpPr>
          <p:cNvPr id="5" name="Text Placeholder 5"/>
          <p:cNvSpPr>
            <a:spLocks noGrp="1"/>
          </p:cNvSpPr>
          <p:nvPr>
            <p:ph type="body" sz="quarter" idx="10"/>
          </p:nvPr>
        </p:nvSpPr>
        <p:spPr>
          <a:xfrm>
            <a:off x="266701" y="5732206"/>
            <a:ext cx="11658600" cy="422532"/>
          </a:xfrm>
        </p:spPr>
        <p:txBody>
          <a:bodyPr lIns="0" tIns="0" rIns="0" bIns="0" anchor="b"/>
          <a:lstStyle>
            <a:lvl1pPr marL="0" indent="0">
              <a:buNone/>
              <a:defRPr sz="900">
                <a:solidFill>
                  <a:schemeClr val="accent5"/>
                </a:solidFill>
              </a:defRPr>
            </a:lvl1pPr>
          </a:lstStyle>
          <a:p>
            <a:pPr lvl="0"/>
            <a:endParaRPr lang="en-US" noProof="1"/>
          </a:p>
        </p:txBody>
      </p:sp>
    </p:spTree>
    <p:extLst>
      <p:ext uri="{BB962C8B-B14F-4D97-AF65-F5344CB8AC3E}">
        <p14:creationId xmlns:p14="http://schemas.microsoft.com/office/powerpoint/2010/main" val="34319223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with content ba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834243" y="533400"/>
            <a:ext cx="14009914" cy="5764213"/>
          </a:xfrm>
          <a:prstGeom prst="parallelogram">
            <a:avLst>
              <a:gd name="adj" fmla="val 57939"/>
            </a:avLst>
          </a:prstGeom>
          <a:solidFill>
            <a:srgbClr val="006680"/>
          </a:solidFill>
        </p:spPr>
        <p:txBody>
          <a:bodyPr lIns="274320" rIns="914400" anchor="ctr" anchorCtr="0"/>
          <a:lstStyle>
            <a:lvl1pPr marL="0" indent="0">
              <a:spcBef>
                <a:spcPts val="800"/>
              </a:spcBef>
              <a:buClr>
                <a:schemeClr val="bg1"/>
              </a:buClr>
              <a:buFontTx/>
              <a:buNone/>
              <a:defRPr sz="1800" baseline="0">
                <a:solidFill>
                  <a:schemeClr val="bg1"/>
                </a:solidFill>
              </a:defRPr>
            </a:lvl1pPr>
            <a:lvl2pPr marL="171446" indent="0">
              <a:buFontTx/>
              <a:buNone/>
              <a:defRPr sz="1600"/>
            </a:lvl2pPr>
          </a:lstStyle>
          <a:p>
            <a:pPr marL="0" indent="0">
              <a:spcBef>
                <a:spcPts val="600"/>
              </a:spcBef>
              <a:buClr>
                <a:schemeClr val="bg1"/>
              </a:buClr>
              <a:buNone/>
            </a:pPr>
            <a:r>
              <a:rPr lang="en-US" sz="2400" kern="0" dirty="0">
                <a:solidFill>
                  <a:schemeClr val="bg1"/>
                </a:solidFill>
              </a:rPr>
              <a:t>Place sub-head or framing statement text in this box. </a:t>
            </a:r>
            <a:br>
              <a:rPr lang="en-US" sz="2400" kern="0" dirty="0">
                <a:solidFill>
                  <a:schemeClr val="bg1"/>
                </a:solidFill>
              </a:rPr>
            </a:br>
            <a:r>
              <a:rPr lang="en-US" sz="2400" kern="0" dirty="0">
                <a:solidFill>
                  <a:schemeClr val="bg1"/>
                </a:solidFill>
              </a:rPr>
              <a:t>Change box color and transparency as desired. Vertically reposition as desired.</a:t>
            </a:r>
          </a:p>
        </p:txBody>
      </p:sp>
      <p:sp>
        <p:nvSpPr>
          <p:cNvPr id="3" name="Title 2"/>
          <p:cNvSpPr>
            <a:spLocks noGrp="1"/>
          </p:cNvSpPr>
          <p:nvPr>
            <p:ph type="title"/>
          </p:nvPr>
        </p:nvSpPr>
        <p:spPr/>
        <p:txBody>
          <a:bodyPr/>
          <a:lstStyle/>
          <a:p>
            <a:r>
              <a:rPr lang="en-US" altLang="zh-CN"/>
              <a:t>Click to edit Master title style</a:t>
            </a:r>
            <a:endParaRPr lang="en-US"/>
          </a:p>
        </p:txBody>
      </p:sp>
    </p:spTree>
    <p:extLst>
      <p:ext uri="{BB962C8B-B14F-4D97-AF65-F5344CB8AC3E}">
        <p14:creationId xmlns:p14="http://schemas.microsoft.com/office/powerpoint/2010/main" val="4928242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12192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2" name="Title 1"/>
          <p:cNvSpPr>
            <a:spLocks noGrp="1"/>
          </p:cNvSpPr>
          <p:nvPr>
            <p:ph type="ctrTitle"/>
          </p:nvPr>
        </p:nvSpPr>
        <p:spPr>
          <a:xfrm>
            <a:off x="914401" y="4987990"/>
            <a:ext cx="10363200" cy="610820"/>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828800" y="5509360"/>
            <a:ext cx="8534401" cy="764440"/>
          </a:xfrm>
        </p:spPr>
        <p:txBody>
          <a:bodyPr>
            <a:normAutofit/>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946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02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956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325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347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13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98192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3851" y="1065214"/>
            <a:ext cx="11569700" cy="4833937"/>
          </a:xfrm>
        </p:spPr>
        <p:txBody>
          <a:bodyPr/>
          <a:lstStyle>
            <a:lvl1pPr>
              <a:defRPr/>
            </a:lvl1pPr>
            <a:lvl2pPr>
              <a:defRPr baseline="0"/>
            </a:lvl2pPr>
            <a:lvl3pPr>
              <a:buClr>
                <a:schemeClr val="accent5">
                  <a:lumMod val="75000"/>
                </a:schemeClr>
              </a:buClr>
              <a:defRPr/>
            </a:lvl3pPr>
          </a:lstStyle>
          <a:p>
            <a:pPr lvl="0"/>
            <a:r>
              <a:rPr lang="en-US" dirty="0"/>
              <a:t>First level: Arial 20pt</a:t>
            </a:r>
          </a:p>
          <a:p>
            <a:pPr lvl="1"/>
            <a:r>
              <a:rPr lang="en-US" dirty="0"/>
              <a:t>Second level: Arial 18pt</a:t>
            </a:r>
          </a:p>
          <a:p>
            <a:pPr lvl="2"/>
            <a:r>
              <a:rPr lang="en-US" dirty="0"/>
              <a:t>Third level: Arial 16pt</a:t>
            </a:r>
          </a:p>
        </p:txBody>
      </p:sp>
      <p:sp>
        <p:nvSpPr>
          <p:cNvPr id="4" name="Title 3"/>
          <p:cNvSpPr>
            <a:spLocks noGrp="1"/>
          </p:cNvSpPr>
          <p:nvPr>
            <p:ph type="title"/>
          </p:nvPr>
        </p:nvSpPr>
        <p:spPr/>
        <p:txBody>
          <a:bodyPr/>
          <a:lstStyle/>
          <a:p>
            <a:r>
              <a:rPr lang="en-US" altLang="zh-CN"/>
              <a:t>Click to edit Master title style</a:t>
            </a:r>
            <a:endParaRPr lang="en-US"/>
          </a:p>
        </p:txBody>
      </p:sp>
    </p:spTree>
    <p:extLst>
      <p:ext uri="{BB962C8B-B14F-4D97-AF65-F5344CB8AC3E}">
        <p14:creationId xmlns:p14="http://schemas.microsoft.com/office/powerpoint/2010/main" val="258185503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830655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409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962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endParaRPr lang="en-US"/>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09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17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418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8/10/2020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1706885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2"/>
            <a:ext cx="6705600" cy="711081"/>
          </a:xfrm>
        </p:spPr>
        <p:txBody>
          <a:bodyPr>
            <a:noAutofit/>
          </a:bodyPr>
          <a:lstStyle>
            <a:lvl1pPr>
              <a:defRPr sz="35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8/10/2020</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11430000" y="6356354"/>
            <a:ext cx="7620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7480301" y="362139"/>
            <a:ext cx="4114800" cy="533400"/>
          </a:xfrm>
        </p:spPr>
        <p:txBody>
          <a:bodyPr anchor="ctr">
            <a:noAutofit/>
          </a:bodyPr>
          <a:lstStyle>
            <a:lvl1pPr marL="0" indent="0" algn="r">
              <a:buNone/>
              <a:defRPr sz="19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3289542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8/10/2020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684391" y="1066800"/>
            <a:ext cx="4192092" cy="762000"/>
          </a:xfrm>
        </p:spPr>
        <p:txBody>
          <a:bodyPr>
            <a:noAutofit/>
          </a:bodyPr>
          <a:lstStyle>
            <a:lvl1pPr>
              <a:defRPr sz="3999" b="1"/>
            </a:lvl1pPr>
          </a:lstStyle>
          <a:p>
            <a:pPr lvl="0"/>
            <a:r>
              <a:rPr lang="en-US" dirty="0"/>
              <a:t>CLICK TO EDIT</a:t>
            </a:r>
          </a:p>
        </p:txBody>
      </p:sp>
      <p:sp>
        <p:nvSpPr>
          <p:cNvPr id="12" name="Content Placeholder 10"/>
          <p:cNvSpPr>
            <a:spLocks noGrp="1"/>
          </p:cNvSpPr>
          <p:nvPr>
            <p:ph sz="quarter" idx="14"/>
          </p:nvPr>
        </p:nvSpPr>
        <p:spPr>
          <a:xfrm>
            <a:off x="684391" y="2057400"/>
            <a:ext cx="4192092" cy="381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452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8/10/2020</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07740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a:t>Click to edit Master title style</a:t>
            </a:r>
            <a:endParaRPr lang="en-US"/>
          </a:p>
        </p:txBody>
      </p:sp>
    </p:spTree>
    <p:extLst>
      <p:ext uri="{BB962C8B-B14F-4D97-AF65-F5344CB8AC3E}">
        <p14:creationId xmlns:p14="http://schemas.microsoft.com/office/powerpoint/2010/main" val="206345591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body box">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3267" y="777923"/>
            <a:ext cx="11580284" cy="5127578"/>
          </a:xfrm>
          <a:prstGeom prst="roundRect">
            <a:avLst>
              <a:gd name="adj" fmla="val 2774"/>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dirty="0"/>
              <a:t>First level: Arial 20pt</a:t>
            </a:r>
          </a:p>
          <a:p>
            <a:pPr lvl="1"/>
            <a:r>
              <a:rPr lang="en-US" dirty="0"/>
              <a:t>Second level: Arial 18pt</a:t>
            </a:r>
          </a:p>
          <a:p>
            <a:pPr lvl="2"/>
            <a:r>
              <a:rPr lang="en-US" dirty="0"/>
              <a:t>Third level: Arial 16pt</a:t>
            </a:r>
          </a:p>
        </p:txBody>
      </p:sp>
      <p:sp>
        <p:nvSpPr>
          <p:cNvPr id="3" name="Title 2"/>
          <p:cNvSpPr>
            <a:spLocks noGrp="1"/>
          </p:cNvSpPr>
          <p:nvPr>
            <p:ph type="title"/>
          </p:nvPr>
        </p:nvSpPr>
        <p:spPr/>
        <p:txBody>
          <a:bodyPr/>
          <a:lstStyle/>
          <a:p>
            <a:r>
              <a:rPr lang="en-US" altLang="zh-CN"/>
              <a:t>Click to edit Master title style</a:t>
            </a:r>
            <a:endParaRPr lang="en-US"/>
          </a:p>
        </p:txBody>
      </p:sp>
    </p:spTree>
    <p:extLst>
      <p:ext uri="{BB962C8B-B14F-4D97-AF65-F5344CB8AC3E}">
        <p14:creationId xmlns:p14="http://schemas.microsoft.com/office/powerpoint/2010/main" val="12563151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119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
        <p:nvSpPr>
          <p:cNvPr id="2" name="Title 1"/>
          <p:cNvSpPr>
            <a:spLocks noGrp="1"/>
          </p:cNvSpPr>
          <p:nvPr>
            <p:ph type="title"/>
          </p:nvPr>
        </p:nvSpPr>
        <p:spPr/>
        <p:txBody>
          <a:bodyPr/>
          <a:lstStyle>
            <a:lvl1pPr>
              <a:defRPr/>
            </a:lvl1pPr>
          </a:lstStyle>
          <a:p>
            <a:r>
              <a:rPr lang="en-US" altLang="zh-CN"/>
              <a:t>Click to edit Master title style</a:t>
            </a:r>
            <a:endParaRPr lang="en-US" dirty="0"/>
          </a:p>
        </p:txBody>
      </p:sp>
      <p:sp>
        <p:nvSpPr>
          <p:cNvPr id="5" name="Content Placeholder 2"/>
          <p:cNvSpPr>
            <a:spLocks noGrp="1"/>
          </p:cNvSpPr>
          <p:nvPr>
            <p:ph sz="half" idx="10" hasCustomPrompt="1"/>
          </p:nvPr>
        </p:nvSpPr>
        <p:spPr>
          <a:xfrm>
            <a:off x="635148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Tree>
    <p:extLst>
      <p:ext uri="{BB962C8B-B14F-4D97-AF65-F5344CB8AC3E}">
        <p14:creationId xmlns:p14="http://schemas.microsoft.com/office/powerpoint/2010/main" val="7744057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box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66935" y="905776"/>
            <a:ext cx="5526616"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
        <p:nvSpPr>
          <p:cNvPr id="2" name="Title 1"/>
          <p:cNvSpPr>
            <a:spLocks noGrp="1"/>
          </p:cNvSpPr>
          <p:nvPr>
            <p:ph type="title"/>
          </p:nvPr>
        </p:nvSpPr>
        <p:spPr/>
        <p:txBody>
          <a:bodyPr/>
          <a:lstStyle>
            <a:lvl1pPr>
              <a:defRPr/>
            </a:lvl1pPr>
          </a:lstStyle>
          <a:p>
            <a:r>
              <a:rPr lang="en-US" altLang="zh-CN"/>
              <a:t>Click to edit Master title style</a:t>
            </a:r>
            <a:endParaRPr lang="en-US" dirty="0"/>
          </a:p>
        </p:txBody>
      </p:sp>
      <p:sp>
        <p:nvSpPr>
          <p:cNvPr id="3" name="Content Placeholder 2"/>
          <p:cNvSpPr>
            <a:spLocks noGrp="1"/>
          </p:cNvSpPr>
          <p:nvPr>
            <p:ph sz="half" idx="1" hasCustomPrompt="1"/>
          </p:nvPr>
        </p:nvSpPr>
        <p:spPr>
          <a:xfrm>
            <a:off x="313268" y="905776"/>
            <a:ext cx="5526617"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Tree>
    <p:extLst>
      <p:ext uri="{BB962C8B-B14F-4D97-AF65-F5344CB8AC3E}">
        <p14:creationId xmlns:p14="http://schemas.microsoft.com/office/powerpoint/2010/main" val="21711293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Four boxes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hasCustomPrompt="1"/>
          </p:nvPr>
        </p:nvSpPr>
        <p:spPr>
          <a:xfrm>
            <a:off x="332317"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lvl="1"/>
            <a:r>
              <a:rPr lang="en-US" dirty="0"/>
              <a:t>Second level: Arial 14pt</a:t>
            </a:r>
          </a:p>
          <a:p>
            <a:pPr lvl="2"/>
            <a:r>
              <a:rPr lang="en-US" dirty="0"/>
              <a:t>Third level: Arial 12pt</a:t>
            </a:r>
          </a:p>
        </p:txBody>
      </p:sp>
      <p:sp>
        <p:nvSpPr>
          <p:cNvPr id="5" name="Content Placeholder 2"/>
          <p:cNvSpPr>
            <a:spLocks noGrp="1"/>
          </p:cNvSpPr>
          <p:nvPr>
            <p:ph sz="half" idx="10" hasCustomPrompt="1"/>
          </p:nvPr>
        </p:nvSpPr>
        <p:spPr>
          <a:xfrm>
            <a:off x="332318" y="3304275"/>
            <a:ext cx="5513913"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9" name="Content Placeholder 2"/>
          <p:cNvSpPr>
            <a:spLocks noGrp="1"/>
          </p:cNvSpPr>
          <p:nvPr>
            <p:ph sz="half" idx="13" hasCustomPrompt="1"/>
          </p:nvPr>
        </p:nvSpPr>
        <p:spPr>
          <a:xfrm>
            <a:off x="6400800"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10" name="Content Placeholder 2"/>
          <p:cNvSpPr>
            <a:spLocks noGrp="1"/>
          </p:cNvSpPr>
          <p:nvPr>
            <p:ph sz="half" idx="14" hasCustomPrompt="1"/>
          </p:nvPr>
        </p:nvSpPr>
        <p:spPr>
          <a:xfrm>
            <a:off x="6400800" y="33042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Tree>
    <p:extLst>
      <p:ext uri="{BB962C8B-B14F-4D97-AF65-F5344CB8AC3E}">
        <p14:creationId xmlns:p14="http://schemas.microsoft.com/office/powerpoint/2010/main" val="22845789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with layout grid">
    <p:spTree>
      <p:nvGrpSpPr>
        <p:cNvPr id="1" name=""/>
        <p:cNvGrpSpPr/>
        <p:nvPr/>
      </p:nvGrpSpPr>
      <p:grpSpPr>
        <a:xfrm>
          <a:off x="0" y="0"/>
          <a:ext cx="0" cy="0"/>
          <a:chOff x="0" y="0"/>
          <a:chExt cx="0" cy="0"/>
        </a:xfrm>
      </p:grpSpPr>
      <p:grpSp>
        <p:nvGrpSpPr>
          <p:cNvPr id="2" name="Group 41"/>
          <p:cNvGrpSpPr/>
          <p:nvPr/>
        </p:nvGrpSpPr>
        <p:grpSpPr>
          <a:xfrm>
            <a:off x="0" y="0"/>
            <a:ext cx="12192000" cy="6305550"/>
            <a:chOff x="0" y="0"/>
            <a:chExt cx="9144000" cy="6305550"/>
          </a:xfrm>
        </p:grpSpPr>
        <p:cxnSp>
          <p:nvCxnSpPr>
            <p:cNvPr id="4" name="Straight Connector 3"/>
            <p:cNvCxnSpPr/>
            <p:nvPr/>
          </p:nvCxnSpPr>
          <p:spPr bwMode="auto">
            <a:xfrm>
              <a:off x="20061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435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6896"/>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51201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62772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70263"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021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0254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45657"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dirty="0"/>
              <a:t>Guides</a:t>
            </a:r>
          </a:p>
        </p:txBody>
      </p:sp>
      <p:sp>
        <p:nvSpPr>
          <p:cNvPr id="23" name="Note on using Guides"/>
          <p:cNvSpPr txBox="1"/>
          <p:nvPr/>
        </p:nvSpPr>
        <p:spPr>
          <a:xfrm>
            <a:off x="3380590" y="1101578"/>
            <a:ext cx="8524210" cy="4797572"/>
          </a:xfrm>
          <a:prstGeom prst="rect">
            <a:avLst/>
          </a:prstGeom>
          <a:noFill/>
        </p:spPr>
        <p:txBody>
          <a:bodyPr wrap="square" lIns="182880" rtlCol="0">
            <a:noAutofit/>
          </a:bodyPr>
          <a:lstStyle/>
          <a:p>
            <a:r>
              <a:rPr lang="en-US" sz="1600" dirty="0"/>
              <a:t>Use the embedded guides in the template</a:t>
            </a:r>
            <a:r>
              <a:rPr lang="en-US" sz="1600" baseline="0" dirty="0"/>
              <a:t> to consistently position content throughout your presentation. </a:t>
            </a:r>
          </a:p>
          <a:p>
            <a:endParaRPr lang="en-US" sz="1600" baseline="0" dirty="0"/>
          </a:p>
          <a:p>
            <a:r>
              <a:rPr lang="en-US" sz="1600" baseline="0" dirty="0"/>
              <a:t>Toggle guides on/off as desired.</a:t>
            </a:r>
          </a:p>
          <a:p>
            <a:endParaRPr lang="en-US" sz="1600" baseline="0" dirty="0"/>
          </a:p>
          <a:p>
            <a:r>
              <a:rPr lang="en-US" sz="1600" baseline="0" dirty="0"/>
              <a:t>Note: PowerPoint v2007, 2010, 2011/2016 [Mac] and 365/2013 may not display guides in a reliably consistent manner between versions and are sometimes lost when copying content between presentations.</a:t>
            </a:r>
          </a:p>
          <a:p>
            <a:endParaRPr lang="en-US" sz="1600" baseline="0" dirty="0"/>
          </a:p>
          <a:p>
            <a:r>
              <a:rPr lang="en-US" sz="1600" baseline="0" dirty="0"/>
              <a:t>To mitigate these issues, </a:t>
            </a:r>
            <a:br>
              <a:rPr lang="en-US" sz="1600" baseline="0" dirty="0"/>
            </a:br>
            <a:r>
              <a:rPr lang="en-US" sz="1600" baseline="0" dirty="0"/>
              <a:t>the lines on this layout are provided </a:t>
            </a:r>
            <a:br>
              <a:rPr lang="en-US" sz="1600" baseline="0" dirty="0"/>
            </a:br>
            <a:r>
              <a:rPr lang="en-US" sz="1600" baseline="0" dirty="0"/>
              <a:t>in the event that you need to re-create or re-set the original template guides.</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92" y="2052178"/>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p:nvSpPr>
        <p:spPr>
          <a:xfrm>
            <a:off x="298720" y="1106237"/>
            <a:ext cx="2884128" cy="646331"/>
          </a:xfrm>
          <a:prstGeom prst="rect">
            <a:avLst/>
          </a:prstGeom>
          <a:noFill/>
        </p:spPr>
        <p:txBody>
          <a:bodyPr wrap="square" rtlCol="0">
            <a:spAutoFit/>
          </a:bodyPr>
          <a:lstStyle/>
          <a:p>
            <a:r>
              <a:rPr lang="en-US" sz="1200" dirty="0"/>
              <a:t>Toggle Guide</a:t>
            </a:r>
            <a:r>
              <a:rPr lang="en-US" sz="1200" baseline="0" dirty="0"/>
              <a:t> visibility via </a:t>
            </a:r>
            <a:br>
              <a:rPr lang="en-US" sz="1200" baseline="0" dirty="0"/>
            </a:br>
            <a:r>
              <a:rPr lang="en-US" sz="1200" b="1" dirty="0"/>
              <a:t>View Tab :</a:t>
            </a:r>
            <a:r>
              <a:rPr lang="en-US" sz="1200" b="1" baseline="0" dirty="0"/>
              <a:t> Show &gt; Guides</a:t>
            </a:r>
          </a:p>
          <a:p>
            <a:r>
              <a:rPr lang="en-US" sz="1200" baseline="0" dirty="0"/>
              <a:t>[Click dropdown arrow for Settings]</a:t>
            </a:r>
            <a:endParaRPr lang="en-US" sz="1200" dirty="0"/>
          </a:p>
        </p:txBody>
      </p:sp>
    </p:spTree>
    <p:extLst>
      <p:ext uri="{BB962C8B-B14F-4D97-AF65-F5344CB8AC3E}">
        <p14:creationId xmlns:p14="http://schemas.microsoft.com/office/powerpoint/2010/main" val="19605622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4803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1"/>
            <a:ext cx="12192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24" charset="0"/>
              </a:endParaRPr>
            </a:p>
          </p:txBody>
        </p:sp>
        <p:pic>
          <p:nvPicPr>
            <p:cNvPr id="1031" name="Picture 3" descr="ThermoFisher_PPT-Logo_032-Bk.jpg"/>
            <p:cNvPicPr>
              <a:picLocks noChangeAspect="1"/>
            </p:cNvPicPr>
            <p:nvPr/>
          </p:nvPicPr>
          <p:blipFill>
            <a:blip r:embed="rId14"/>
            <a:srcRect/>
            <a:stretch>
              <a:fillRect/>
            </a:stretch>
          </p:blipFill>
          <p:spPr bwMode="auto">
            <a:xfrm>
              <a:off x="7700963" y="6478589"/>
              <a:ext cx="925830" cy="264719"/>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325968" y="1065214"/>
            <a:ext cx="11567584"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a:t>First level: Arial 20pt</a:t>
            </a:r>
          </a:p>
          <a:p>
            <a:pPr lvl="1"/>
            <a:r>
              <a:rPr lang="en-US" dirty="0"/>
              <a:t>Second level: Arial 18pt</a:t>
            </a:r>
          </a:p>
          <a:p>
            <a:pPr lvl="2"/>
            <a:r>
              <a:rPr lang="en-US" dirty="0"/>
              <a:t>Third level: Arial 16pt					</a:t>
            </a:r>
          </a:p>
        </p:txBody>
      </p:sp>
      <p:sp>
        <p:nvSpPr>
          <p:cNvPr id="1028" name="Rectangle 8"/>
          <p:cNvSpPr>
            <a:spLocks noGrp="1" noChangeArrowheads="1"/>
          </p:cNvSpPr>
          <p:nvPr>
            <p:ph type="title"/>
          </p:nvPr>
        </p:nvSpPr>
        <p:spPr bwMode="gray">
          <a:xfrm>
            <a:off x="1" y="0"/>
            <a:ext cx="12191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dirty="0"/>
              <a:t>Title : Arial 24pt</a:t>
            </a:r>
          </a:p>
        </p:txBody>
      </p:sp>
      <p:sp>
        <p:nvSpPr>
          <p:cNvPr id="98313" name="Rectangle 9"/>
          <p:cNvSpPr>
            <a:spLocks noChangeArrowheads="1"/>
          </p:cNvSpPr>
          <p:nvPr/>
        </p:nvSpPr>
        <p:spPr bwMode="auto">
          <a:xfrm>
            <a:off x="160867" y="6383338"/>
            <a:ext cx="1746251" cy="354012"/>
          </a:xfrm>
          <a:prstGeom prst="rect">
            <a:avLst/>
          </a:prstGeom>
          <a:noFill/>
          <a:ln w="9525">
            <a:noFill/>
            <a:miter lim="800000"/>
            <a:headEnd/>
            <a:tailEnd/>
          </a:ln>
          <a:effectLst/>
        </p:spPr>
        <p:txBody>
          <a:bodyPr anchor="b"/>
          <a:lstStyle/>
          <a:p>
            <a:fld id="{BC224649-6F24-4CDF-9623-7616656F3EFD}" type="slidenum">
              <a:rPr lang="en-US" sz="1000" b="1"/>
              <a:pPr/>
              <a:t>‹#›</a:t>
            </a:fld>
            <a:endParaRPr lang="en-US" sz="1200" b="1"/>
          </a:p>
        </p:txBody>
      </p:sp>
      <p:sp>
        <p:nvSpPr>
          <p:cNvPr id="98322" name="Line 18"/>
          <p:cNvSpPr>
            <a:spLocks noChangeShapeType="1"/>
          </p:cNvSpPr>
          <p:nvPr/>
        </p:nvSpPr>
        <p:spPr bwMode="auto">
          <a:xfrm>
            <a:off x="-10584" y="6311900"/>
            <a:ext cx="12202584" cy="0"/>
          </a:xfrm>
          <a:prstGeom prst="line">
            <a:avLst/>
          </a:prstGeom>
          <a:noFill/>
          <a:ln w="28575">
            <a:solidFill>
              <a:schemeClr val="accent5"/>
            </a:solidFill>
            <a:round/>
            <a:headEnd/>
            <a:tailEnd/>
          </a:ln>
        </p:spPr>
        <p:txBody>
          <a:bodyPr wrap="none" anchor="ctr"/>
          <a:lstStyle/>
          <a:p>
            <a:pPr>
              <a:defRPr/>
            </a:pPr>
            <a:endParaRPr lang="en-US" sz="1800">
              <a:latin typeface="Arial" pitchFamily="124" charset="0"/>
              <a:ea typeface="+mn-ea"/>
            </a:endParaRPr>
          </a:p>
        </p:txBody>
      </p:sp>
    </p:spTree>
    <p:extLst>
      <p:ext uri="{BB962C8B-B14F-4D97-AF65-F5344CB8AC3E}">
        <p14:creationId xmlns:p14="http://schemas.microsoft.com/office/powerpoint/2010/main" val="29740632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6" r:id="rId12"/>
  </p:sldLayoutIdLst>
  <p:transition>
    <p:fade/>
  </p:transition>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1992">
          <p15:clr>
            <a:srgbClr val="F26B43"/>
          </p15:clr>
        </p15:guide>
        <p15:guide id="5" pos="2112">
          <p15:clr>
            <a:srgbClr val="F26B43"/>
          </p15:clr>
        </p15:guide>
        <p15:guide id="6" pos="5712">
          <p15:clr>
            <a:srgbClr val="F26B43"/>
          </p15:clr>
        </p15:guide>
        <p15:guide id="7" pos="5568">
          <p15:clr>
            <a:srgbClr val="F26B43"/>
          </p15:clr>
        </p15:guide>
        <p15:guide id="8" pos="7512">
          <p15:clr>
            <a:srgbClr val="F26B43"/>
          </p15:clr>
        </p15:guide>
        <p15:guide id="9" orient="horz" pos="336">
          <p15:clr>
            <a:srgbClr val="F26B43"/>
          </p15:clr>
        </p15:guide>
        <p15:guide id="10" orient="horz" pos="671">
          <p15:clr>
            <a:srgbClr val="F26B43"/>
          </p15:clr>
        </p15:guide>
        <p15:guide id="11" orient="horz" pos="233">
          <p15:clr>
            <a:srgbClr val="F26B43"/>
          </p15:clr>
        </p15:guide>
        <p15:guide id="12" orient="horz" pos="3967">
          <p15:clr>
            <a:srgbClr val="F26B43"/>
          </p15:clr>
        </p15:guide>
        <p15:guide id="13" orient="horz" pos="3716">
          <p15:clr>
            <a:srgbClr val="F26B43"/>
          </p15:clr>
        </p15:guide>
        <p15:guide id="14" orient="horz" pos="15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1" cy="71108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1218895"/>
            <a:fld id="{FD1176A7-B091-469C-82C8-89C693043C40}" type="datetimeFigureOut">
              <a:rPr lang="en-US" smtClean="0">
                <a:solidFill>
                  <a:prstClr val="black">
                    <a:tint val="75000"/>
                  </a:prstClr>
                </a:solidFill>
              </a:rPr>
              <a:pPr defTabSz="1218895"/>
              <a:t>8/10/2020</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8895"/>
            <a:endParaRPr lang="en-US">
              <a:solidFill>
                <a:prstClr val="black">
                  <a:tint val="75000"/>
                </a:prstClr>
              </a:solidFill>
            </a:endParaRPr>
          </a:p>
        </p:txBody>
      </p:sp>
      <p:sp>
        <p:nvSpPr>
          <p:cNvPr id="6" name="Slide Number Placeholder 5"/>
          <p:cNvSpPr>
            <a:spLocks noGrp="1"/>
          </p:cNvSpPr>
          <p:nvPr>
            <p:ph type="sldNum" sz="quarter" idx="4"/>
          </p:nvPr>
        </p:nvSpPr>
        <p:spPr>
          <a:xfrm>
            <a:off x="8737602"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8895"/>
            <a:fld id="{5939B1FA-81F2-4940-9AF3-5EAFB5D6669B}" type="slidenum">
              <a:rPr lang="en-US" smtClean="0">
                <a:solidFill>
                  <a:prstClr val="black">
                    <a:tint val="75000"/>
                  </a:prstClr>
                </a:solidFill>
              </a:rPr>
              <a:pPr defTabSz="1218895"/>
              <a:t>‹#›</a:t>
            </a:fld>
            <a:endParaRPr lang="en-US">
              <a:solidFill>
                <a:prstClr val="black">
                  <a:tint val="75000"/>
                </a:prstClr>
              </a:solidFill>
            </a:endParaRPr>
          </a:p>
        </p:txBody>
      </p:sp>
    </p:spTree>
    <p:extLst>
      <p:ext uri="{BB962C8B-B14F-4D97-AF65-F5344CB8AC3E}">
        <p14:creationId xmlns:p14="http://schemas.microsoft.com/office/powerpoint/2010/main" val="5498646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txStyles>
    <p:titleStyle>
      <a:lvl1pPr algn="l" defTabSz="1218845" rtl="0" eaLnBrk="1" latinLnBrk="0" hangingPunct="1">
        <a:spcBef>
          <a:spcPct val="0"/>
        </a:spcBef>
        <a:buNone/>
        <a:defRPr sz="3199" kern="1200">
          <a:solidFill>
            <a:schemeClr val="tx1">
              <a:lumMod val="65000"/>
              <a:lumOff val="35000"/>
            </a:schemeClr>
          </a:solidFill>
          <a:latin typeface="+mj-lt"/>
          <a:ea typeface="+mj-ea"/>
          <a:cs typeface="+mj-cs"/>
        </a:defRPr>
      </a:lvl1pPr>
    </p:titleStyle>
    <p:bodyStyle>
      <a:lvl1pPr marL="457067" indent="-457067" algn="l" defTabSz="1218845"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311" indent="-380889" algn="l" defTabSz="1218845"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555" indent="-304712" algn="l" defTabSz="1218845"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979"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400"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43.png"/><Relationship Id="rId4" Type="http://schemas.microsoft.com/office/2007/relationships/hdphoto" Target="../media/hdphoto11.wdp"/><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61.png"/><Relationship Id="rId3" Type="http://schemas.microsoft.com/office/2007/relationships/media" Target="../media/media2.mp4"/><Relationship Id="rId7" Type="http://schemas.openxmlformats.org/officeDocument/2006/relationships/slideLayout" Target="../slideLayouts/slideLayout12.xml"/><Relationship Id="rId12" Type="http://schemas.openxmlformats.org/officeDocument/2006/relationships/image" Target="../media/image6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mp4"/><Relationship Id="rId11" Type="http://schemas.openxmlformats.org/officeDocument/2006/relationships/image" Target="../media/image59.png"/><Relationship Id="rId5" Type="http://schemas.microsoft.com/office/2007/relationships/media" Target="../media/media3.mp4"/><Relationship Id="rId10" Type="http://schemas.openxmlformats.org/officeDocument/2006/relationships/image" Target="../media/image58.jpg"/><Relationship Id="rId4" Type="http://schemas.openxmlformats.org/officeDocument/2006/relationships/video" Target="../media/media2.mp4"/><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4.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70.jp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5.wdp"/><Relationship Id="rId5" Type="http://schemas.openxmlformats.org/officeDocument/2006/relationships/image" Target="../media/image72.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cid:139513922@18042013-197A" TargetMode="External"/><Relationship Id="rId5" Type="http://schemas.openxmlformats.org/officeDocument/2006/relationships/image" Target="../media/image76.jpe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1.xml"/><Relationship Id="rId7" Type="http://schemas.openxmlformats.org/officeDocument/2006/relationships/image" Target="../media/image7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jpe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7.png"/><Relationship Id="rId9"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4.wdp"/><Relationship Id="rId18" Type="http://schemas.openxmlformats.org/officeDocument/2006/relationships/image" Target="../media/image38.png"/><Relationship Id="rId3" Type="http://schemas.openxmlformats.org/officeDocument/2006/relationships/image" Target="../media/image29.png"/><Relationship Id="rId21" Type="http://schemas.microsoft.com/office/2007/relationships/hdphoto" Target="../media/hdphoto8.wdp"/><Relationship Id="rId7" Type="http://schemas.openxmlformats.org/officeDocument/2006/relationships/image" Target="../media/image32.png"/><Relationship Id="rId12" Type="http://schemas.openxmlformats.org/officeDocument/2006/relationships/image" Target="../media/image35.png"/><Relationship Id="rId17" Type="http://schemas.microsoft.com/office/2007/relationships/hdphoto" Target="../media/hdphoto6.wdp"/><Relationship Id="rId25" Type="http://schemas.microsoft.com/office/2007/relationships/hdphoto" Target="../media/hdphoto10.wdp"/><Relationship Id="rId2" Type="http://schemas.openxmlformats.org/officeDocument/2006/relationships/notesSlide" Target="../notesSlides/notesSlide7.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1.png"/><Relationship Id="rId11" Type="http://schemas.microsoft.com/office/2007/relationships/hdphoto" Target="../media/hdphoto3.wdp"/><Relationship Id="rId24" Type="http://schemas.openxmlformats.org/officeDocument/2006/relationships/image" Target="../media/image41.png"/><Relationship Id="rId5" Type="http://schemas.openxmlformats.org/officeDocument/2006/relationships/image" Target="../media/image30.jpe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34.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36.pn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4939B8-FC03-4492-8ACF-4E31237610ED}"/>
              </a:ext>
            </a:extLst>
          </p:cNvPr>
          <p:cNvSpPr>
            <a:spLocks noGrp="1"/>
          </p:cNvSpPr>
          <p:nvPr>
            <p:ph type="body" sz="quarter" idx="10"/>
          </p:nvPr>
        </p:nvSpPr>
        <p:spPr/>
        <p:txBody>
          <a:bodyPr/>
          <a:lstStyle/>
          <a:p>
            <a:r>
              <a:rPr lang="zh-CN" altLang="en-US" dirty="0">
                <a:latin typeface="微软雅黑" panose="020B0503020204020204" pitchFamily="34" charset="-122"/>
                <a:ea typeface="微软雅黑" panose="020B0503020204020204" pitchFamily="34" charset="-122"/>
              </a:rPr>
              <a:t>化学分析部 现场与安全</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应用工程师 田丽娟</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2020.07</a:t>
            </a:r>
            <a:endParaRPr lang="zh-CN" altLang="en-US" dirty="0">
              <a:latin typeface="微软雅黑" panose="020B0503020204020204" pitchFamily="34" charset="-122"/>
              <a:ea typeface="微软雅黑" panose="020B0503020204020204" pitchFamily="34" charset="-122"/>
            </a:endParaRPr>
          </a:p>
        </p:txBody>
      </p:sp>
      <p:sp>
        <p:nvSpPr>
          <p:cNvPr id="4" name="Title 3">
            <a:extLst>
              <a:ext uri="{FF2B5EF4-FFF2-40B4-BE49-F238E27FC236}">
                <a16:creationId xmlns:a16="http://schemas.microsoft.com/office/drawing/2014/main" id="{DF7C6A7C-D474-4CE6-B43A-3D0A640FD38F}"/>
              </a:ext>
            </a:extLst>
          </p:cNvPr>
          <p:cNvSpPr>
            <a:spLocks noGrp="1"/>
          </p:cNvSpPr>
          <p:nvPr>
            <p:ph type="title"/>
          </p:nvPr>
        </p:nvSpPr>
        <p:spPr/>
        <p:txBody>
          <a:bodyPr/>
          <a:lstStyle/>
          <a:p>
            <a:r>
              <a:rPr lang="zh-CN" altLang="en-US" dirty="0">
                <a:latin typeface="+mj-ea"/>
                <a:ea typeface="+mj-ea"/>
              </a:rPr>
              <a:t>应急管理和救援现场侦检技术解决方案</a:t>
            </a:r>
          </a:p>
        </p:txBody>
      </p:sp>
    </p:spTree>
    <p:extLst>
      <p:ext uri="{BB962C8B-B14F-4D97-AF65-F5344CB8AC3E}">
        <p14:creationId xmlns:p14="http://schemas.microsoft.com/office/powerpoint/2010/main" val="167867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4A5F156-2ADB-46C4-9665-6F5D0665586B}"/>
              </a:ext>
            </a:extLst>
          </p:cNvPr>
          <p:cNvSpPr/>
          <p:nvPr/>
        </p:nvSpPr>
        <p:spPr bwMode="auto">
          <a:xfrm>
            <a:off x="1828800" y="531651"/>
            <a:ext cx="8447314" cy="57642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7" name="Arrow: Pentagon 6">
            <a:extLst>
              <a:ext uri="{FF2B5EF4-FFF2-40B4-BE49-F238E27FC236}">
                <a16:creationId xmlns:a16="http://schemas.microsoft.com/office/drawing/2014/main" id="{225A1E66-B3F5-4729-9FAF-4138CD13C8BC}"/>
              </a:ext>
            </a:extLst>
          </p:cNvPr>
          <p:cNvSpPr/>
          <p:nvPr/>
        </p:nvSpPr>
        <p:spPr bwMode="auto">
          <a:xfrm>
            <a:off x="0" y="531653"/>
            <a:ext cx="4238171" cy="5764213"/>
          </a:xfrm>
          <a:custGeom>
            <a:avLst/>
            <a:gdLst>
              <a:gd name="connsiteX0" fmla="*/ 0 w 3860800"/>
              <a:gd name="connsiteY0" fmla="*/ 0 h 5764213"/>
              <a:gd name="connsiteX1" fmla="*/ 1930400 w 3860800"/>
              <a:gd name="connsiteY1" fmla="*/ 0 h 5764213"/>
              <a:gd name="connsiteX2" fmla="*/ 3860800 w 3860800"/>
              <a:gd name="connsiteY2" fmla="*/ 2882107 h 5764213"/>
              <a:gd name="connsiteX3" fmla="*/ 1930400 w 3860800"/>
              <a:gd name="connsiteY3" fmla="*/ 5764213 h 5764213"/>
              <a:gd name="connsiteX4" fmla="*/ 0 w 3860800"/>
              <a:gd name="connsiteY4" fmla="*/ 5764213 h 5764213"/>
              <a:gd name="connsiteX5" fmla="*/ 0 w 3860800"/>
              <a:gd name="connsiteY5" fmla="*/ 0 h 5764213"/>
              <a:gd name="connsiteX0" fmla="*/ 0 w 3860800"/>
              <a:gd name="connsiteY0" fmla="*/ 0 h 5764213"/>
              <a:gd name="connsiteX1" fmla="*/ 2902857 w 3860800"/>
              <a:gd name="connsiteY1" fmla="*/ 0 h 5764213"/>
              <a:gd name="connsiteX2" fmla="*/ 3860800 w 3860800"/>
              <a:gd name="connsiteY2" fmla="*/ 2882107 h 5764213"/>
              <a:gd name="connsiteX3" fmla="*/ 1930400 w 3860800"/>
              <a:gd name="connsiteY3" fmla="*/ 5764213 h 5764213"/>
              <a:gd name="connsiteX4" fmla="*/ 0 w 3860800"/>
              <a:gd name="connsiteY4" fmla="*/ 5764213 h 5764213"/>
              <a:gd name="connsiteX5" fmla="*/ 0 w 3860800"/>
              <a:gd name="connsiteY5" fmla="*/ 0 h 5764213"/>
              <a:gd name="connsiteX0" fmla="*/ 0 w 3860800"/>
              <a:gd name="connsiteY0" fmla="*/ 0 h 5764213"/>
              <a:gd name="connsiteX1" fmla="*/ 2902857 w 3860800"/>
              <a:gd name="connsiteY1" fmla="*/ 0 h 5764213"/>
              <a:gd name="connsiteX2" fmla="*/ 3860800 w 3860800"/>
              <a:gd name="connsiteY2" fmla="*/ 2882107 h 5764213"/>
              <a:gd name="connsiteX3" fmla="*/ 2917371 w 3860800"/>
              <a:gd name="connsiteY3" fmla="*/ 5764213 h 5764213"/>
              <a:gd name="connsiteX4" fmla="*/ 0 w 3860800"/>
              <a:gd name="connsiteY4" fmla="*/ 5764213 h 5764213"/>
              <a:gd name="connsiteX5" fmla="*/ 0 w 3860800"/>
              <a:gd name="connsiteY5" fmla="*/ 0 h 576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5764213">
                <a:moveTo>
                  <a:pt x="0" y="0"/>
                </a:moveTo>
                <a:lnTo>
                  <a:pt x="2902857" y="0"/>
                </a:lnTo>
                <a:lnTo>
                  <a:pt x="3860800" y="2882107"/>
                </a:lnTo>
                <a:lnTo>
                  <a:pt x="2917371" y="5764213"/>
                </a:lnTo>
                <a:lnTo>
                  <a:pt x="0" y="5764213"/>
                </a:lnTo>
                <a:lnTo>
                  <a:pt x="0" y="0"/>
                </a:lnTo>
                <a:close/>
              </a:path>
            </a:pathLst>
          </a:cu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3" name="Title 2"/>
          <p:cNvSpPr>
            <a:spLocks noGrp="1"/>
          </p:cNvSpPr>
          <p:nvPr>
            <p:ph type="title"/>
          </p:nvPr>
        </p:nvSpPr>
        <p:spPr/>
        <p:txBody>
          <a:bodyPr/>
          <a:lstStyle/>
          <a:p>
            <a:r>
              <a:rPr lang="zh-CN" altLang="en-US" dirty="0">
                <a:latin typeface="+mn-ea"/>
                <a:ea typeface="+mn-ea"/>
              </a:rPr>
              <a:t>固体、液体检测技术</a:t>
            </a:r>
          </a:p>
        </p:txBody>
      </p:sp>
      <p:pic>
        <p:nvPicPr>
          <p:cNvPr id="32" name="Picture 31">
            <a:extLst>
              <a:ext uri="{FF2B5EF4-FFF2-40B4-BE49-F238E27FC236}">
                <a16:creationId xmlns:a16="http://schemas.microsoft.com/office/drawing/2014/main" id="{E3BE61DF-C304-42CD-83C9-3118B5B0123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450" b="96036" l="7992" r="93989">
                        <a14:foregroundMark x1="9335" y1="69417" x2="7992" y2="85922"/>
                        <a14:foregroundMark x1="7992" y1="85922" x2="10042" y2="88875"/>
                        <a14:foregroundMark x1="36704" y1="94377" x2="48515" y2="96076"/>
                        <a14:foregroundMark x1="21499" y1="94620" x2="28147" y2="94620"/>
                        <a14:foregroundMark x1="60750" y1="95672" x2="54455" y2="95672"/>
                        <a14:foregroundMark x1="86634" y1="57362" x2="86634" y2="70065"/>
                        <a14:foregroundMark x1="75884" y1="28560" x2="75177" y2="34911"/>
                        <a14:foregroundMark x1="70721" y1="13956" x2="70721" y2="22209"/>
                        <a14:foregroundMark x1="42221" y1="6756" x2="29137" y2="19053"/>
                        <a14:foregroundMark x1="29137" y1="19053" x2="28571" y2="20105"/>
                        <a14:foregroundMark x1="37412" y1="20955" x2="35219" y2="20955"/>
                        <a14:foregroundMark x1="65559" y1="21602" x2="74752" y2="31958"/>
                        <a14:foregroundMark x1="93989" y1="30057" x2="93989" y2="35356"/>
                        <a14:foregroundMark x1="82178" y1="76820" x2="80693" y2="81068"/>
                        <a14:foregroundMark x1="49646" y1="5097" x2="60325" y2="4450"/>
                        <a14:backgroundMark x1="87765" y1="70065" x2="87765" y2="77023"/>
                        <a14:backgroundMark x1="87765" y1="77023" x2="86634" y2="74272"/>
                      </a14:backgroundRemoval>
                    </a14:imgEffect>
                  </a14:imgLayer>
                </a14:imgProps>
              </a:ext>
              <a:ext uri="{28A0092B-C50C-407E-A947-70E740481C1C}">
                <a14:useLocalDpi xmlns:a14="http://schemas.microsoft.com/office/drawing/2010/main" val="0"/>
              </a:ext>
            </a:extLst>
          </a:blip>
          <a:stretch>
            <a:fillRect/>
          </a:stretch>
        </p:blipFill>
        <p:spPr>
          <a:xfrm rot="541330">
            <a:off x="1827720" y="2816765"/>
            <a:ext cx="1368220" cy="2391648"/>
          </a:xfrm>
          <a:prstGeom prst="rect">
            <a:avLst/>
          </a:prstGeom>
        </p:spPr>
      </p:pic>
      <p:pic>
        <p:nvPicPr>
          <p:cNvPr id="5" name="Picture 4" descr="A close up of electronics&#10;&#10;Description automatically generated">
            <a:extLst>
              <a:ext uri="{FF2B5EF4-FFF2-40B4-BE49-F238E27FC236}">
                <a16:creationId xmlns:a16="http://schemas.microsoft.com/office/drawing/2014/main" id="{F36C0037-F6F1-4005-B0F4-FD2C6E28867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504" b="94729" l="7000" r="90000">
                        <a14:foregroundMark x1="13133" y1="16651" x2="51800" y2="15345"/>
                        <a14:foregroundMark x1="51800" y1="15345" x2="63733" y2="15345"/>
                        <a14:foregroundMark x1="51533" y1="5550" x2="46067" y2="12780"/>
                        <a14:foregroundMark x1="7000" y1="15345" x2="7000" y2="15345"/>
                        <a14:foregroundMark x1="9467" y1="18330" x2="10667" y2="26866"/>
                        <a14:foregroundMark x1="37533" y1="91325" x2="46067" y2="91744"/>
                        <a14:foregroundMark x1="77733" y1="91744" x2="59467" y2="91744"/>
                        <a14:foregroundMark x1="52733" y1="90905" x2="39333" y2="92164"/>
                        <a14:foregroundMark x1="40533" y1="94729" x2="56400" y2="90019"/>
                      </a14:backgroundRemoval>
                    </a14:imgEffect>
                  </a14:imgLayer>
                </a14:imgProps>
              </a:ext>
              <a:ext uri="{28A0092B-C50C-407E-A947-70E740481C1C}">
                <a14:useLocalDpi xmlns:a14="http://schemas.microsoft.com/office/drawing/2010/main" val="0"/>
              </a:ext>
            </a:extLst>
          </a:blip>
          <a:stretch>
            <a:fillRect/>
          </a:stretch>
        </p:blipFill>
        <p:spPr>
          <a:xfrm rot="21198416">
            <a:off x="378678" y="2600871"/>
            <a:ext cx="1491145" cy="2131342"/>
          </a:xfrm>
          <a:prstGeom prst="rect">
            <a:avLst/>
          </a:prstGeom>
        </p:spPr>
      </p:pic>
      <p:sp>
        <p:nvSpPr>
          <p:cNvPr id="22" name="Arrow: Pentagon 6">
            <a:extLst>
              <a:ext uri="{FF2B5EF4-FFF2-40B4-BE49-F238E27FC236}">
                <a16:creationId xmlns:a16="http://schemas.microsoft.com/office/drawing/2014/main" id="{3DDD89C0-F9D4-49EB-9D2A-26B12D619602}"/>
              </a:ext>
            </a:extLst>
          </p:cNvPr>
          <p:cNvSpPr/>
          <p:nvPr/>
        </p:nvSpPr>
        <p:spPr bwMode="auto">
          <a:xfrm rot="10800000">
            <a:off x="7949511" y="531649"/>
            <a:ext cx="4238172" cy="5764213"/>
          </a:xfrm>
          <a:custGeom>
            <a:avLst/>
            <a:gdLst>
              <a:gd name="connsiteX0" fmla="*/ 0 w 3860800"/>
              <a:gd name="connsiteY0" fmla="*/ 0 h 5764213"/>
              <a:gd name="connsiteX1" fmla="*/ 1930400 w 3860800"/>
              <a:gd name="connsiteY1" fmla="*/ 0 h 5764213"/>
              <a:gd name="connsiteX2" fmla="*/ 3860800 w 3860800"/>
              <a:gd name="connsiteY2" fmla="*/ 2882107 h 5764213"/>
              <a:gd name="connsiteX3" fmla="*/ 1930400 w 3860800"/>
              <a:gd name="connsiteY3" fmla="*/ 5764213 h 5764213"/>
              <a:gd name="connsiteX4" fmla="*/ 0 w 3860800"/>
              <a:gd name="connsiteY4" fmla="*/ 5764213 h 5764213"/>
              <a:gd name="connsiteX5" fmla="*/ 0 w 3860800"/>
              <a:gd name="connsiteY5" fmla="*/ 0 h 5764213"/>
              <a:gd name="connsiteX0" fmla="*/ 0 w 3860800"/>
              <a:gd name="connsiteY0" fmla="*/ 0 h 5764213"/>
              <a:gd name="connsiteX1" fmla="*/ 2902857 w 3860800"/>
              <a:gd name="connsiteY1" fmla="*/ 0 h 5764213"/>
              <a:gd name="connsiteX2" fmla="*/ 3860800 w 3860800"/>
              <a:gd name="connsiteY2" fmla="*/ 2882107 h 5764213"/>
              <a:gd name="connsiteX3" fmla="*/ 1930400 w 3860800"/>
              <a:gd name="connsiteY3" fmla="*/ 5764213 h 5764213"/>
              <a:gd name="connsiteX4" fmla="*/ 0 w 3860800"/>
              <a:gd name="connsiteY4" fmla="*/ 5764213 h 5764213"/>
              <a:gd name="connsiteX5" fmla="*/ 0 w 3860800"/>
              <a:gd name="connsiteY5" fmla="*/ 0 h 5764213"/>
              <a:gd name="connsiteX0" fmla="*/ 0 w 3860800"/>
              <a:gd name="connsiteY0" fmla="*/ 0 h 5764213"/>
              <a:gd name="connsiteX1" fmla="*/ 2902857 w 3860800"/>
              <a:gd name="connsiteY1" fmla="*/ 0 h 5764213"/>
              <a:gd name="connsiteX2" fmla="*/ 3860800 w 3860800"/>
              <a:gd name="connsiteY2" fmla="*/ 2882107 h 5764213"/>
              <a:gd name="connsiteX3" fmla="*/ 2917371 w 3860800"/>
              <a:gd name="connsiteY3" fmla="*/ 5764213 h 5764213"/>
              <a:gd name="connsiteX4" fmla="*/ 0 w 3860800"/>
              <a:gd name="connsiteY4" fmla="*/ 5764213 h 5764213"/>
              <a:gd name="connsiteX5" fmla="*/ 0 w 3860800"/>
              <a:gd name="connsiteY5" fmla="*/ 0 h 576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5764213">
                <a:moveTo>
                  <a:pt x="0" y="0"/>
                </a:moveTo>
                <a:lnTo>
                  <a:pt x="2902857" y="0"/>
                </a:lnTo>
                <a:lnTo>
                  <a:pt x="3860800" y="2882107"/>
                </a:lnTo>
                <a:lnTo>
                  <a:pt x="2917371" y="5764213"/>
                </a:lnTo>
                <a:lnTo>
                  <a:pt x="0" y="5764213"/>
                </a:lnTo>
                <a:lnTo>
                  <a:pt x="0" y="0"/>
                </a:lnTo>
                <a:close/>
              </a:path>
            </a:pathLst>
          </a:cu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pic>
        <p:nvPicPr>
          <p:cNvPr id="13" name="Picture 12">
            <a:extLst>
              <a:ext uri="{FF2B5EF4-FFF2-40B4-BE49-F238E27FC236}">
                <a16:creationId xmlns:a16="http://schemas.microsoft.com/office/drawing/2014/main" id="{E4E8458A-138D-480C-9421-013A88FED8A2}"/>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5188634" y="1818738"/>
            <a:ext cx="1726344" cy="2904799"/>
          </a:xfrm>
          <a:prstGeom prst="rect">
            <a:avLst/>
          </a:prstGeom>
          <a:noFill/>
          <a:ln w="9525">
            <a:noFill/>
            <a:miter lim="800000"/>
            <a:headEnd/>
            <a:tailEnd/>
          </a:ln>
          <a:effectLst/>
        </p:spPr>
      </p:pic>
      <p:sp>
        <p:nvSpPr>
          <p:cNvPr id="98" name="Rectangle 97">
            <a:extLst>
              <a:ext uri="{FF2B5EF4-FFF2-40B4-BE49-F238E27FC236}">
                <a16:creationId xmlns:a16="http://schemas.microsoft.com/office/drawing/2014/main" id="{6CB23406-2375-4540-A30D-F4B73DD3172E}"/>
              </a:ext>
            </a:extLst>
          </p:cNvPr>
          <p:cNvSpPr/>
          <p:nvPr/>
        </p:nvSpPr>
        <p:spPr bwMode="auto">
          <a:xfrm>
            <a:off x="0" y="973263"/>
            <a:ext cx="12192000"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8" name="Rectangle 7">
            <a:extLst>
              <a:ext uri="{FF2B5EF4-FFF2-40B4-BE49-F238E27FC236}">
                <a16:creationId xmlns:a16="http://schemas.microsoft.com/office/drawing/2014/main" id="{7D8DA197-B6FB-44A7-95FA-E7791C3DF507}"/>
              </a:ext>
            </a:extLst>
          </p:cNvPr>
          <p:cNvSpPr/>
          <p:nvPr/>
        </p:nvSpPr>
        <p:spPr>
          <a:xfrm>
            <a:off x="15168" y="994330"/>
            <a:ext cx="3461204" cy="915122"/>
          </a:xfrm>
          <a:prstGeom prst="rect">
            <a:avLst/>
          </a:prstGeom>
        </p:spPr>
        <p:txBody>
          <a:bodyPr wrap="none">
            <a:spAutoFit/>
          </a:bodyPr>
          <a:lstStyle/>
          <a:p>
            <a:pPr algn="ctr">
              <a:lnSpc>
                <a:spcPct val="150000"/>
              </a:lnSpc>
            </a:pPr>
            <a:r>
              <a:rPr lang="en-US" altLang="zh-CN" b="1" dirty="0" err="1">
                <a:solidFill>
                  <a:srgbClr val="005870"/>
                </a:solidFill>
                <a:latin typeface="微软雅黑" panose="020B0503020204020204" pitchFamily="34" charset="-122"/>
                <a:ea typeface="微软雅黑" panose="020B0503020204020204" pitchFamily="34" charset="-122"/>
              </a:rPr>
              <a:t>FirstDefender</a:t>
            </a:r>
            <a:r>
              <a:rPr lang="en-US" altLang="zh-CN" b="1" dirty="0">
                <a:solidFill>
                  <a:srgbClr val="005870"/>
                </a:solidFill>
                <a:latin typeface="微软雅黑" panose="020B0503020204020204" pitchFamily="34" charset="-122"/>
                <a:ea typeface="微软雅黑" panose="020B0503020204020204" pitchFamily="34" charset="-122"/>
              </a:rPr>
              <a:t> RM/RMX</a:t>
            </a: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手持式</a:t>
            </a:r>
            <a:r>
              <a:rPr lang="en-US" altLang="zh-CN" sz="2000" b="1" dirty="0">
                <a:solidFill>
                  <a:srgbClr val="005870"/>
                </a:solidFill>
                <a:latin typeface="微软雅黑" panose="020B0503020204020204" pitchFamily="34" charset="-122"/>
                <a:ea typeface="微软雅黑" panose="020B0503020204020204" pitchFamily="34" charset="-122"/>
              </a:rPr>
              <a:t>(</a:t>
            </a:r>
            <a:r>
              <a:rPr lang="zh-CN" altLang="en-US" sz="2000" b="1" dirty="0">
                <a:solidFill>
                  <a:srgbClr val="005870"/>
                </a:solidFill>
                <a:latin typeface="微软雅黑" panose="020B0503020204020204" pitchFamily="34" charset="-122"/>
                <a:ea typeface="微软雅黑" panose="020B0503020204020204" pitchFamily="34" charset="-122"/>
              </a:rPr>
              <a:t>拉曼</a:t>
            </a:r>
            <a:r>
              <a:rPr lang="en-US" altLang="zh-CN" sz="2000" b="1" dirty="0">
                <a:solidFill>
                  <a:srgbClr val="005870"/>
                </a:solidFill>
                <a:latin typeface="微软雅黑" panose="020B0503020204020204" pitchFamily="34" charset="-122"/>
                <a:ea typeface="微软雅黑" panose="020B0503020204020204" pitchFamily="34" charset="-122"/>
              </a:rPr>
              <a:t>)</a:t>
            </a:r>
            <a:r>
              <a:rPr lang="zh-CN" altLang="en-US" sz="2000" b="1" dirty="0">
                <a:solidFill>
                  <a:srgbClr val="005870"/>
                </a:solidFill>
                <a:latin typeface="微软雅黑" panose="020B0503020204020204" pitchFamily="34" charset="-122"/>
                <a:ea typeface="微软雅黑" panose="020B0503020204020204" pitchFamily="34" charset="-122"/>
              </a:rPr>
              <a:t>化学物质鉴定仪</a:t>
            </a:r>
          </a:p>
        </p:txBody>
      </p:sp>
      <p:sp>
        <p:nvSpPr>
          <p:cNvPr id="25" name="Rectangle 24">
            <a:extLst>
              <a:ext uri="{FF2B5EF4-FFF2-40B4-BE49-F238E27FC236}">
                <a16:creationId xmlns:a16="http://schemas.microsoft.com/office/drawing/2014/main" id="{197CFFA4-4D6D-434E-B54F-98035E833D43}"/>
              </a:ext>
            </a:extLst>
          </p:cNvPr>
          <p:cNvSpPr/>
          <p:nvPr/>
        </p:nvSpPr>
        <p:spPr>
          <a:xfrm>
            <a:off x="8628280" y="985794"/>
            <a:ext cx="3461204" cy="915122"/>
          </a:xfrm>
          <a:prstGeom prst="rect">
            <a:avLst/>
          </a:prstGeom>
        </p:spPr>
        <p:txBody>
          <a:bodyPr wrap="none">
            <a:spAutoFit/>
          </a:bodyPr>
          <a:lstStyle/>
          <a:p>
            <a:pPr algn="ctr">
              <a:lnSpc>
                <a:spcPct val="150000"/>
              </a:lnSpc>
            </a:pPr>
            <a:r>
              <a:rPr lang="en-US" altLang="zh-CN" b="1" dirty="0" err="1">
                <a:solidFill>
                  <a:srgbClr val="005870"/>
                </a:solidFill>
                <a:latin typeface="微软雅黑" panose="020B0503020204020204" pitchFamily="34" charset="-122"/>
                <a:ea typeface="微软雅黑" panose="020B0503020204020204" pitchFamily="34" charset="-122"/>
              </a:rPr>
              <a:t>TruDefender</a:t>
            </a:r>
            <a:r>
              <a:rPr lang="en-US" altLang="zh-CN" b="1" dirty="0">
                <a:solidFill>
                  <a:srgbClr val="005870"/>
                </a:solidFill>
                <a:latin typeface="微软雅黑" panose="020B0503020204020204" pitchFamily="34" charset="-122"/>
                <a:ea typeface="微软雅黑" panose="020B0503020204020204" pitchFamily="34" charset="-122"/>
              </a:rPr>
              <a:t> FT/FTX</a:t>
            </a: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手持式</a:t>
            </a:r>
            <a:r>
              <a:rPr lang="en-US" altLang="zh-CN" sz="2000" b="1" dirty="0">
                <a:solidFill>
                  <a:srgbClr val="005870"/>
                </a:solidFill>
                <a:latin typeface="微软雅黑" panose="020B0503020204020204" pitchFamily="34" charset="-122"/>
                <a:ea typeface="微软雅黑" panose="020B0503020204020204" pitchFamily="34" charset="-122"/>
              </a:rPr>
              <a:t>(</a:t>
            </a:r>
            <a:r>
              <a:rPr lang="zh-CN" altLang="en-US" sz="2000" b="1" dirty="0">
                <a:solidFill>
                  <a:srgbClr val="005870"/>
                </a:solidFill>
                <a:latin typeface="微软雅黑" panose="020B0503020204020204" pitchFamily="34" charset="-122"/>
                <a:ea typeface="微软雅黑" panose="020B0503020204020204" pitchFamily="34" charset="-122"/>
              </a:rPr>
              <a:t>红外</a:t>
            </a:r>
            <a:r>
              <a:rPr lang="en-US" altLang="zh-CN" sz="2000" b="1" dirty="0">
                <a:solidFill>
                  <a:srgbClr val="005870"/>
                </a:solidFill>
                <a:latin typeface="微软雅黑" panose="020B0503020204020204" pitchFamily="34" charset="-122"/>
                <a:ea typeface="微软雅黑" panose="020B0503020204020204" pitchFamily="34" charset="-122"/>
              </a:rPr>
              <a:t>)</a:t>
            </a:r>
            <a:r>
              <a:rPr lang="zh-CN" altLang="en-US" sz="2000" b="1" dirty="0">
                <a:solidFill>
                  <a:srgbClr val="005870"/>
                </a:solidFill>
                <a:latin typeface="微软雅黑" panose="020B0503020204020204" pitchFamily="34" charset="-122"/>
                <a:ea typeface="微软雅黑" panose="020B0503020204020204" pitchFamily="34" charset="-122"/>
              </a:rPr>
              <a:t>化学物质鉴定仪</a:t>
            </a:r>
          </a:p>
        </p:txBody>
      </p:sp>
      <p:pic>
        <p:nvPicPr>
          <p:cNvPr id="27" name="Picture 26" descr="S:\CarolSteele\FTX Training updates\Rick's graphics\working 2 column\covers\ftx cover\Sourcefile_FTX.png">
            <a:extLst>
              <a:ext uri="{FF2B5EF4-FFF2-40B4-BE49-F238E27FC236}">
                <a16:creationId xmlns:a16="http://schemas.microsoft.com/office/drawing/2014/main" id="{D091E0C6-9296-46AD-91E7-D74C85CEE1BB}"/>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21210164">
            <a:off x="9218115" y="3081502"/>
            <a:ext cx="1325227" cy="2067410"/>
          </a:xfrm>
          <a:prstGeom prst="rect">
            <a:avLst/>
          </a:prstGeom>
          <a:noFill/>
        </p:spPr>
      </p:pic>
      <p:pic>
        <p:nvPicPr>
          <p:cNvPr id="26" name="Picture 41" descr="FTIR in Sample crusher.JPG">
            <a:extLst>
              <a:ext uri="{FF2B5EF4-FFF2-40B4-BE49-F238E27FC236}">
                <a16:creationId xmlns:a16="http://schemas.microsoft.com/office/drawing/2014/main" id="{017C4060-C702-47E2-9CE5-C895686EB8AD}"/>
              </a:ext>
            </a:extLst>
          </p:cNvPr>
          <p:cNvPicPr>
            <a:picLocks noChangeAspect="1"/>
          </p:cNvPicPr>
          <p:nvPr/>
        </p:nvPicPr>
        <p:blipFill>
          <a:blip r:embed="rId9" cstate="print">
            <a:clrChange>
              <a:clrFrom>
                <a:srgbClr val="FFFFFF"/>
              </a:clrFrom>
              <a:clrTo>
                <a:srgbClr val="FFFFFF">
                  <a:alpha val="0"/>
                </a:srgbClr>
              </a:clrTo>
            </a:clrChange>
            <a:duotone>
              <a:prstClr val="black"/>
              <a:srgbClr val="D9C3A5">
                <a:tint val="50000"/>
                <a:satMod val="180000"/>
              </a:srgbClr>
            </a:duotone>
          </a:blip>
          <a:srcRect/>
          <a:stretch>
            <a:fillRect/>
          </a:stretch>
        </p:blipFill>
        <p:spPr bwMode="auto">
          <a:xfrm rot="11812488">
            <a:off x="10507968" y="2460573"/>
            <a:ext cx="1613811" cy="2637911"/>
          </a:xfrm>
          <a:prstGeom prst="rect">
            <a:avLst/>
          </a:prstGeom>
          <a:noFill/>
          <a:ln w="9525">
            <a:noFill/>
            <a:miter lim="800000"/>
            <a:headEnd/>
            <a:tailEnd/>
          </a:ln>
        </p:spPr>
      </p:pic>
      <p:sp>
        <p:nvSpPr>
          <p:cNvPr id="28" name="Rectangle 27">
            <a:extLst>
              <a:ext uri="{FF2B5EF4-FFF2-40B4-BE49-F238E27FC236}">
                <a16:creationId xmlns:a16="http://schemas.microsoft.com/office/drawing/2014/main" id="{DB20DCF7-FB99-4F38-B172-ACF19ABDA30F}"/>
              </a:ext>
            </a:extLst>
          </p:cNvPr>
          <p:cNvSpPr/>
          <p:nvPr/>
        </p:nvSpPr>
        <p:spPr>
          <a:xfrm>
            <a:off x="4079887" y="969230"/>
            <a:ext cx="3974165" cy="915122"/>
          </a:xfrm>
          <a:prstGeom prst="rect">
            <a:avLst/>
          </a:prstGeom>
        </p:spPr>
        <p:txBody>
          <a:bodyPr wrap="none">
            <a:spAutoFit/>
          </a:bodyPr>
          <a:lstStyle/>
          <a:p>
            <a:pPr algn="ctr">
              <a:lnSpc>
                <a:spcPct val="150000"/>
              </a:lnSpc>
            </a:pPr>
            <a:r>
              <a:rPr lang="en-US" altLang="zh-CN" b="1" dirty="0">
                <a:solidFill>
                  <a:srgbClr val="005870"/>
                </a:solidFill>
                <a:latin typeface="微软雅黑" panose="020B0503020204020204" pitchFamily="34" charset="-122"/>
                <a:ea typeface="微软雅黑" panose="020B0503020204020204" pitchFamily="34" charset="-122"/>
              </a:rPr>
              <a:t>Gemini</a:t>
            </a: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手持式</a:t>
            </a:r>
            <a:r>
              <a:rPr lang="en-US" altLang="zh-CN" sz="2000" b="1" dirty="0">
                <a:solidFill>
                  <a:srgbClr val="005870"/>
                </a:solidFill>
                <a:latin typeface="微软雅黑" panose="020B0503020204020204" pitchFamily="34" charset="-122"/>
                <a:ea typeface="微软雅黑" panose="020B0503020204020204" pitchFamily="34" charset="-122"/>
              </a:rPr>
              <a:t>(</a:t>
            </a:r>
            <a:r>
              <a:rPr lang="zh-CN" altLang="en-US" sz="2000" b="1" dirty="0">
                <a:solidFill>
                  <a:srgbClr val="005870"/>
                </a:solidFill>
                <a:latin typeface="微软雅黑" panose="020B0503020204020204" pitchFamily="34" charset="-122"/>
                <a:ea typeface="微软雅黑" panose="020B0503020204020204" pitchFamily="34" charset="-122"/>
              </a:rPr>
              <a:t>拉曼和红外二合一</a:t>
            </a:r>
            <a:r>
              <a:rPr lang="en-US" altLang="zh-CN" sz="2000" b="1" dirty="0">
                <a:solidFill>
                  <a:srgbClr val="005870"/>
                </a:solidFill>
                <a:latin typeface="微软雅黑" panose="020B0503020204020204" pitchFamily="34" charset="-122"/>
                <a:ea typeface="微软雅黑" panose="020B0503020204020204" pitchFamily="34" charset="-122"/>
              </a:rPr>
              <a:t>)</a:t>
            </a:r>
            <a:r>
              <a:rPr lang="zh-CN" altLang="en-US" sz="2000" b="1" dirty="0">
                <a:solidFill>
                  <a:srgbClr val="005870"/>
                </a:solidFill>
                <a:latin typeface="微软雅黑" panose="020B0503020204020204" pitchFamily="34" charset="-122"/>
                <a:ea typeface="微软雅黑" panose="020B0503020204020204" pitchFamily="34" charset="-122"/>
              </a:rPr>
              <a:t>分析仪</a:t>
            </a:r>
          </a:p>
        </p:txBody>
      </p:sp>
      <p:sp>
        <p:nvSpPr>
          <p:cNvPr id="19" name="Rectangle 18">
            <a:extLst>
              <a:ext uri="{FF2B5EF4-FFF2-40B4-BE49-F238E27FC236}">
                <a16:creationId xmlns:a16="http://schemas.microsoft.com/office/drawing/2014/main" id="{C785CD1A-EEDC-40E4-A664-FACB292C5FE0}"/>
              </a:ext>
            </a:extLst>
          </p:cNvPr>
          <p:cNvSpPr/>
          <p:nvPr/>
        </p:nvSpPr>
        <p:spPr bwMode="auto">
          <a:xfrm>
            <a:off x="1" y="537038"/>
            <a:ext cx="12191999" cy="4321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4" name="Rectangle 3">
            <a:extLst>
              <a:ext uri="{FF2B5EF4-FFF2-40B4-BE49-F238E27FC236}">
                <a16:creationId xmlns:a16="http://schemas.microsoft.com/office/drawing/2014/main" id="{D3EA3984-BA5A-4536-9D2F-A2CCCF144EDD}"/>
              </a:ext>
            </a:extLst>
          </p:cNvPr>
          <p:cNvSpPr/>
          <p:nvPr/>
        </p:nvSpPr>
        <p:spPr>
          <a:xfrm>
            <a:off x="4875857" y="600811"/>
            <a:ext cx="2607380" cy="369332"/>
          </a:xfrm>
          <a:prstGeom prst="rect">
            <a:avLst/>
          </a:prstGeom>
        </p:spPr>
        <p:txBody>
          <a:bodyPr wrap="none">
            <a:spAutoFit/>
          </a:bodyPr>
          <a:lstStyle/>
          <a:p>
            <a:r>
              <a:rPr lang="en-US" altLang="zh-CN" b="1" dirty="0">
                <a:solidFill>
                  <a:srgbClr val="006680"/>
                </a:solidFill>
                <a:latin typeface="微软雅黑" panose="020B0503020204020204" pitchFamily="34" charset="-122"/>
                <a:ea typeface="微软雅黑" panose="020B0503020204020204" pitchFamily="34" charset="-122"/>
              </a:rPr>
              <a:t>Thermo Scientific </a:t>
            </a:r>
            <a:r>
              <a:rPr lang="en-US" altLang="zh-CN" b="1" baseline="30000" dirty="0">
                <a:solidFill>
                  <a:srgbClr val="006680"/>
                </a:solidFill>
                <a:latin typeface="微软雅黑" panose="020B0503020204020204" pitchFamily="34" charset="-122"/>
                <a:ea typeface="微软雅黑" panose="020B0503020204020204" pitchFamily="34" charset="-122"/>
              </a:rPr>
              <a:t>TM</a:t>
            </a:r>
            <a:r>
              <a:rPr lang="en-US" altLang="zh-CN" b="1" dirty="0">
                <a:solidFill>
                  <a:srgbClr val="006680"/>
                </a:solidFill>
                <a:latin typeface="微软雅黑" panose="020B0503020204020204" pitchFamily="34" charset="-122"/>
                <a:ea typeface="微软雅黑" panose="020B0503020204020204" pitchFamily="34" charset="-122"/>
              </a:rPr>
              <a:t> </a:t>
            </a:r>
            <a:endParaRPr lang="zh-CN" altLang="en-US" dirty="0">
              <a:solidFill>
                <a:srgbClr val="006680"/>
              </a:solidFill>
            </a:endParaRPr>
          </a:p>
        </p:txBody>
      </p:sp>
      <p:sp>
        <p:nvSpPr>
          <p:cNvPr id="31" name="Rectangle 30">
            <a:extLst>
              <a:ext uri="{FF2B5EF4-FFF2-40B4-BE49-F238E27FC236}">
                <a16:creationId xmlns:a16="http://schemas.microsoft.com/office/drawing/2014/main" id="{DAE51777-0E7D-433A-9D70-67256F934CD6}"/>
              </a:ext>
            </a:extLst>
          </p:cNvPr>
          <p:cNvSpPr/>
          <p:nvPr/>
        </p:nvSpPr>
        <p:spPr bwMode="auto">
          <a:xfrm>
            <a:off x="-10197" y="5865541"/>
            <a:ext cx="12191999" cy="4321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20" name="Rectangle 19">
            <a:extLst>
              <a:ext uri="{FF2B5EF4-FFF2-40B4-BE49-F238E27FC236}">
                <a16:creationId xmlns:a16="http://schemas.microsoft.com/office/drawing/2014/main" id="{BFC7E079-C0F0-4FA0-A366-E9F85F567A10}"/>
              </a:ext>
            </a:extLst>
          </p:cNvPr>
          <p:cNvSpPr/>
          <p:nvPr/>
        </p:nvSpPr>
        <p:spPr>
          <a:xfrm>
            <a:off x="3871175" y="4893770"/>
            <a:ext cx="6096000" cy="1156855"/>
          </a:xfrm>
          <a:prstGeom prst="rect">
            <a:avLst/>
          </a:prstGeom>
        </p:spPr>
        <p:txBody>
          <a:bodyPr>
            <a:spAutoFit/>
          </a:bodyPr>
          <a:lstStyle/>
          <a:p>
            <a:pPr marL="342900" lvl="0" indent="-342900" algn="just">
              <a:lnSpc>
                <a:spcPct val="150000"/>
              </a:lnSpc>
              <a:spcAft>
                <a:spcPts val="0"/>
              </a:spcAft>
              <a:buFont typeface="Wingdings" panose="05000000000000000000" pitchFamily="2" charset="2"/>
              <a:buChar char=""/>
            </a:pP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现场</a:t>
            </a:r>
            <a:r>
              <a:rPr lang="zh-CN" altLang="zh-CN" sz="1600" b="1"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快速、准确</a:t>
            </a: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地获知未知</a:t>
            </a:r>
            <a:r>
              <a:rPr lang="zh-CN" altLang="zh-CN" sz="1600" b="1"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化学品种类</a:t>
            </a:r>
            <a:endPar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直观、清晰地了解化学品</a:t>
            </a:r>
            <a:r>
              <a:rPr lang="zh-CN" altLang="zh-CN" sz="1600" b="1"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危害程度</a:t>
            </a: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等级</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快速获知</a:t>
            </a:r>
            <a:r>
              <a:rPr lang="zh-CN" altLang="zh-CN" sz="1600" b="1"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防护装备、消防信息</a:t>
            </a: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和</a:t>
            </a:r>
            <a:r>
              <a:rPr lang="zh-CN" altLang="zh-CN" sz="1600" b="1"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急救措施</a:t>
            </a:r>
            <a:r>
              <a:rPr lang="zh-CN" altLang="zh-CN" sz="1600" kern="100" dirty="0">
                <a:solidFill>
                  <a:srgbClr val="2E3033"/>
                </a:solidFill>
                <a:latin typeface="微软雅黑" panose="020B0503020204020204" pitchFamily="34" charset="-122"/>
                <a:ea typeface="微软雅黑" panose="020B0503020204020204" pitchFamily="34" charset="-122"/>
                <a:cs typeface="Arial" panose="020B0604020202020204" pitchFamily="34" charset="0"/>
              </a:rPr>
              <a:t>等</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6945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1029-0151-462F-BAC1-11E362D8D2AE}"/>
              </a:ext>
            </a:extLst>
          </p:cNvPr>
          <p:cNvSpPr>
            <a:spLocks noGrp="1"/>
          </p:cNvSpPr>
          <p:nvPr>
            <p:ph type="title"/>
          </p:nvPr>
        </p:nvSpPr>
        <p:spPr/>
        <p:txBody>
          <a:bodyPr/>
          <a:lstStyle/>
          <a:p>
            <a:r>
              <a:rPr lang="zh-CN" altLang="en-US" dirty="0">
                <a:latin typeface="+mn-ea"/>
              </a:rPr>
              <a:t>固体</a:t>
            </a:r>
            <a:r>
              <a:rPr lang="zh-CN" altLang="en-US" dirty="0">
                <a:latin typeface="微软雅黑" panose="020B0503020204020204" pitchFamily="34" charset="-122"/>
                <a:ea typeface="微软雅黑" panose="020B0503020204020204" pitchFamily="34" charset="-122"/>
              </a:rPr>
              <a:t>、</a:t>
            </a:r>
            <a:r>
              <a:rPr lang="zh-CN" altLang="en-US" dirty="0">
                <a:latin typeface="+mn-ea"/>
              </a:rPr>
              <a:t>液体检测技术</a:t>
            </a:r>
            <a:endParaRPr lang="zh-CN" altLang="en-US" dirty="0"/>
          </a:p>
        </p:txBody>
      </p:sp>
      <p:pic>
        <p:nvPicPr>
          <p:cNvPr id="7" name="Picture 6">
            <a:extLst>
              <a:ext uri="{FF2B5EF4-FFF2-40B4-BE49-F238E27FC236}">
                <a16:creationId xmlns:a16="http://schemas.microsoft.com/office/drawing/2014/main" id="{2C51F442-ABC4-4E31-9F4C-72E9BE4BFFF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b="8148"/>
          <a:stretch/>
        </p:blipFill>
        <p:spPr>
          <a:xfrm>
            <a:off x="7636198" y="518885"/>
            <a:ext cx="4555802" cy="5765800"/>
          </a:xfrm>
          <a:prstGeom prst="rect">
            <a:avLst/>
          </a:prstGeom>
        </p:spPr>
      </p:pic>
      <p:sp>
        <p:nvSpPr>
          <p:cNvPr id="4" name="Rectangle 3">
            <a:extLst>
              <a:ext uri="{FF2B5EF4-FFF2-40B4-BE49-F238E27FC236}">
                <a16:creationId xmlns:a16="http://schemas.microsoft.com/office/drawing/2014/main" id="{AEDC4060-D106-4AA6-BE7F-3074477DD239}"/>
              </a:ext>
            </a:extLst>
          </p:cNvPr>
          <p:cNvSpPr/>
          <p:nvPr/>
        </p:nvSpPr>
        <p:spPr bwMode="auto">
          <a:xfrm rot="10800000">
            <a:off x="7584997" y="534126"/>
            <a:ext cx="4601029" cy="5780314"/>
          </a:xfrm>
          <a:prstGeom prst="rect">
            <a:avLst/>
          </a:prstGeom>
          <a:gradFill flip="none" rotWithShape="1">
            <a:gsLst>
              <a:gs pos="100000">
                <a:schemeClr val="bg1"/>
              </a:gs>
              <a:gs pos="67000">
                <a:srgbClr val="FFFFFF">
                  <a:alpha val="40000"/>
                </a:srgbClr>
              </a:gs>
              <a:gs pos="0">
                <a:schemeClr val="bg1">
                  <a:alpha val="0"/>
                </a:schemeClr>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grpSp>
        <p:nvGrpSpPr>
          <p:cNvPr id="10" name="Group 9">
            <a:extLst>
              <a:ext uri="{FF2B5EF4-FFF2-40B4-BE49-F238E27FC236}">
                <a16:creationId xmlns:a16="http://schemas.microsoft.com/office/drawing/2014/main" id="{2531F9F6-8B0A-4864-99B7-A609862E2E9B}"/>
              </a:ext>
            </a:extLst>
          </p:cNvPr>
          <p:cNvGrpSpPr/>
          <p:nvPr/>
        </p:nvGrpSpPr>
        <p:grpSpPr>
          <a:xfrm>
            <a:off x="0" y="1364347"/>
            <a:ext cx="9002135" cy="4974772"/>
            <a:chOff x="0" y="1535502"/>
            <a:chExt cx="8065549" cy="4767837"/>
          </a:xfrm>
          <a:solidFill>
            <a:srgbClr val="DE222B"/>
          </a:solidFill>
        </p:grpSpPr>
        <p:sp>
          <p:nvSpPr>
            <p:cNvPr id="11" name="Rectangle 10">
              <a:extLst>
                <a:ext uri="{FF2B5EF4-FFF2-40B4-BE49-F238E27FC236}">
                  <a16:creationId xmlns:a16="http://schemas.microsoft.com/office/drawing/2014/main" id="{11E47DD8-5825-4714-89A0-5CAA805E5910}"/>
                </a:ext>
              </a:extLst>
            </p:cNvPr>
            <p:cNvSpPr/>
            <p:nvPr/>
          </p:nvSpPr>
          <p:spPr bwMode="auto">
            <a:xfrm>
              <a:off x="0" y="1535502"/>
              <a:ext cx="5553670" cy="4766402"/>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highlight>
                  <a:srgbClr val="EC2025"/>
                </a:highlight>
                <a:latin typeface="Arial" pitchFamily="124" charset="0"/>
              </a:endParaRPr>
            </a:p>
          </p:txBody>
        </p:sp>
        <p:sp>
          <p:nvSpPr>
            <p:cNvPr id="12" name="Right Triangle 11">
              <a:extLst>
                <a:ext uri="{FF2B5EF4-FFF2-40B4-BE49-F238E27FC236}">
                  <a16:creationId xmlns:a16="http://schemas.microsoft.com/office/drawing/2014/main" id="{DA3CFB2F-C5A1-4959-A2DA-C19F7209C6E9}"/>
                </a:ext>
              </a:extLst>
            </p:cNvPr>
            <p:cNvSpPr/>
            <p:nvPr/>
          </p:nvSpPr>
          <p:spPr bwMode="auto">
            <a:xfrm rot="10800000" flipH="1">
              <a:off x="5546018" y="1535502"/>
              <a:ext cx="2519531" cy="4767837"/>
            </a:xfrm>
            <a:prstGeom prst="rtTriangl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grpSp>
      <p:grpSp>
        <p:nvGrpSpPr>
          <p:cNvPr id="13" name="Group 12">
            <a:extLst>
              <a:ext uri="{FF2B5EF4-FFF2-40B4-BE49-F238E27FC236}">
                <a16:creationId xmlns:a16="http://schemas.microsoft.com/office/drawing/2014/main" id="{A407436D-D349-480C-95BA-AB0516965FD6}"/>
              </a:ext>
            </a:extLst>
          </p:cNvPr>
          <p:cNvGrpSpPr/>
          <p:nvPr/>
        </p:nvGrpSpPr>
        <p:grpSpPr>
          <a:xfrm>
            <a:off x="462987" y="1638181"/>
            <a:ext cx="7420621" cy="4425605"/>
            <a:chOff x="583620" y="1080941"/>
            <a:chExt cx="7420621" cy="4425605"/>
          </a:xfrm>
        </p:grpSpPr>
        <p:sp>
          <p:nvSpPr>
            <p:cNvPr id="3" name="Rectangle 2">
              <a:extLst>
                <a:ext uri="{FF2B5EF4-FFF2-40B4-BE49-F238E27FC236}">
                  <a16:creationId xmlns:a16="http://schemas.microsoft.com/office/drawing/2014/main" id="{E71C216A-D176-4A5B-8D72-E0E9C45D8E0C}"/>
                </a:ext>
              </a:extLst>
            </p:cNvPr>
            <p:cNvSpPr/>
            <p:nvPr/>
          </p:nvSpPr>
          <p:spPr>
            <a:xfrm>
              <a:off x="583620" y="1080941"/>
              <a:ext cx="7420621" cy="1815882"/>
            </a:xfrm>
            <a:prstGeom prst="rect">
              <a:avLst/>
            </a:prstGeom>
          </p:spPr>
          <p:txBody>
            <a:bodyPr wrap="none">
              <a:spAutoFit/>
            </a:bodyPr>
            <a:lstStyle/>
            <a:p>
              <a:pPr marL="285750" indent="-285750">
                <a:buFont typeface="Wingdings" panose="05000000000000000000" pitchFamily="2" charset="2"/>
                <a:buChar char="n"/>
              </a:pPr>
              <a:r>
                <a:rPr lang="zh-CN"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内置</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庞大数据库和可靠算法，拉曼谱库</a:t>
              </a: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12650</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种，红外谱库</a:t>
              </a: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11500</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种，包括：</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危险化学品</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工业原料</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炸药</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化学战剂</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实验室试剂等</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Rectangle 7">
              <a:extLst>
                <a:ext uri="{FF2B5EF4-FFF2-40B4-BE49-F238E27FC236}">
                  <a16:creationId xmlns:a16="http://schemas.microsoft.com/office/drawing/2014/main" id="{922D648C-C27E-4063-AD50-12223188E639}"/>
                </a:ext>
              </a:extLst>
            </p:cNvPr>
            <p:cNvSpPr/>
            <p:nvPr/>
          </p:nvSpPr>
          <p:spPr>
            <a:xfrm>
              <a:off x="583620" y="2929460"/>
              <a:ext cx="5272597" cy="1077218"/>
            </a:xfrm>
            <a:prstGeom prst="rect">
              <a:avLst/>
            </a:prstGeom>
          </p:spPr>
          <p:txBody>
            <a:bodyPr wrap="none">
              <a:spAutoFit/>
            </a:bodyPr>
            <a:lstStyle/>
            <a:p>
              <a:pPr marL="285750" indent="-285750">
                <a:buFont typeface="Wingdings" panose="05000000000000000000" pitchFamily="2" charset="2"/>
                <a:buChar char="n"/>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专为现场使用设计：</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重量轻，小巧便携</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防水防尘抗震，经过</a:t>
              </a: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MIL-STD-810G</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和</a:t>
              </a: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IP67</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测试</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无需样品制备，操作简单，结果简明</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 name="Rectangle 8">
              <a:extLst>
                <a:ext uri="{FF2B5EF4-FFF2-40B4-BE49-F238E27FC236}">
                  <a16:creationId xmlns:a16="http://schemas.microsoft.com/office/drawing/2014/main" id="{96EA43C2-B98B-472A-9F06-547014DFEB9E}"/>
                </a:ext>
              </a:extLst>
            </p:cNvPr>
            <p:cNvSpPr/>
            <p:nvPr/>
          </p:nvSpPr>
          <p:spPr>
            <a:xfrm>
              <a:off x="583620" y="4429328"/>
              <a:ext cx="4628190" cy="1077218"/>
            </a:xfrm>
            <a:prstGeom prst="rect">
              <a:avLst/>
            </a:prstGeom>
          </p:spPr>
          <p:txBody>
            <a:bodyPr wrap="none">
              <a:spAutoFit/>
            </a:bodyPr>
            <a:lstStyle/>
            <a:p>
              <a:pPr marL="285750" indent="-285750">
                <a:buFont typeface="Wingdings" panose="05000000000000000000" pitchFamily="2" charset="2"/>
                <a:buChar char="n"/>
              </a:pP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快速提供全面信息：</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分钟获取化学物质名称，</a:t>
              </a: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CAS</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号</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NFPA</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704</a:t>
              </a:r>
              <a:r>
                <a:rPr lang="zh-CN" altLang="en-US"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危险品标识</a:t>
              </a:r>
              <a:endParaRPr lang="en-US" altLang="zh-CN" sz="16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marL="742950" lvl="1" indent="-285750">
                <a:buFont typeface="Arial" panose="020B0604020202020204" pitchFamily="34" charset="0"/>
                <a:buChar char="•"/>
              </a:pPr>
              <a:r>
                <a:rPr lang="zh-CN" altLang="zh-CN" sz="1600" b="1" kern="1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防护装备、消防信息</a:t>
              </a:r>
              <a:r>
                <a:rPr lang="zh-CN" altLang="zh-CN" sz="1600" kern="1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和</a:t>
              </a:r>
              <a:r>
                <a:rPr lang="zh-CN" altLang="zh-CN" sz="1600" b="1" kern="1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急救措施</a:t>
              </a:r>
              <a:r>
                <a:rPr lang="zh-CN" altLang="en-US" sz="1600" kern="10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指导信息</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14" name="TextBox 13">
            <a:extLst>
              <a:ext uri="{FF2B5EF4-FFF2-40B4-BE49-F238E27FC236}">
                <a16:creationId xmlns:a16="http://schemas.microsoft.com/office/drawing/2014/main" id="{752609DC-4D46-4567-BB7C-4FA8F2670877}"/>
              </a:ext>
            </a:extLst>
          </p:cNvPr>
          <p:cNvSpPr txBox="1"/>
          <p:nvPr/>
        </p:nvSpPr>
        <p:spPr>
          <a:xfrm>
            <a:off x="459049" y="612116"/>
            <a:ext cx="3571336" cy="769441"/>
          </a:xfrm>
          <a:prstGeom prst="rect">
            <a:avLst/>
          </a:prstGeom>
          <a:noFill/>
        </p:spPr>
        <p:txBody>
          <a:bodyPr wrap="square" rtlCol="0">
            <a:spAutoFit/>
          </a:bodyPr>
          <a:lstStyle/>
          <a:p>
            <a:r>
              <a:rPr lang="zh-CN" altLang="en-US" sz="4400" b="1" dirty="0">
                <a:solidFill>
                  <a:srgbClr val="006680"/>
                </a:solidFill>
                <a:latin typeface="+mn-ea"/>
              </a:rPr>
              <a:t>优 势 特 点</a:t>
            </a:r>
          </a:p>
        </p:txBody>
      </p:sp>
    </p:spTree>
    <p:extLst>
      <p:ext uri="{BB962C8B-B14F-4D97-AF65-F5344CB8AC3E}">
        <p14:creationId xmlns:p14="http://schemas.microsoft.com/office/powerpoint/2010/main" val="24746646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DC306-C1C0-45AA-98A5-213A834106DC}"/>
              </a:ext>
            </a:extLst>
          </p:cNvPr>
          <p:cNvPicPr>
            <a:picLocks noChangeAspect="1"/>
          </p:cNvPicPr>
          <p:nvPr/>
        </p:nvPicPr>
        <p:blipFill rotWithShape="1">
          <a:blip r:embed="rId3">
            <a:extLst>
              <a:ext uri="{28A0092B-C50C-407E-A947-70E740481C1C}">
                <a14:useLocalDpi xmlns:a14="http://schemas.microsoft.com/office/drawing/2010/main" val="0"/>
              </a:ext>
            </a:extLst>
          </a:blip>
          <a:srcRect t="12241" b="22225"/>
          <a:stretch/>
        </p:blipFill>
        <p:spPr>
          <a:xfrm>
            <a:off x="7807877" y="4499428"/>
            <a:ext cx="4384124" cy="1820751"/>
          </a:xfrm>
          <a:prstGeom prst="rect">
            <a:avLst/>
          </a:prstGeom>
          <a:effectLst>
            <a:outerShdw blurRad="50800" dist="38100" dir="2700000" algn="tl" rotWithShape="0">
              <a:prstClr val="black">
                <a:alpha val="40000"/>
              </a:prstClr>
            </a:outerShdw>
          </a:effectLst>
        </p:spPr>
      </p:pic>
      <p:pic>
        <p:nvPicPr>
          <p:cNvPr id="14" name="Picture 6" descr="C:\Users\jun.deng\Desktop\timg.jpg">
            <a:extLst>
              <a:ext uri="{FF2B5EF4-FFF2-40B4-BE49-F238E27FC236}">
                <a16:creationId xmlns:a16="http://schemas.microsoft.com/office/drawing/2014/main" id="{69E932E0-8438-41F2-86CA-98197D1F9E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952" r="19864" b="6597"/>
          <a:stretch/>
        </p:blipFill>
        <p:spPr bwMode="auto">
          <a:xfrm>
            <a:off x="8737601" y="540147"/>
            <a:ext cx="3454399" cy="18033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C:\Users\jun.deng\Desktop\picture1.jpg">
            <a:extLst>
              <a:ext uri="{FF2B5EF4-FFF2-40B4-BE49-F238E27FC236}">
                <a16:creationId xmlns:a16="http://schemas.microsoft.com/office/drawing/2014/main" id="{9333423B-1FE0-4F8C-9199-BA99B0016F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481" b="24807"/>
          <a:stretch/>
        </p:blipFill>
        <p:spPr bwMode="auto">
          <a:xfrm>
            <a:off x="7684282" y="2516446"/>
            <a:ext cx="4507718" cy="17963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BC4A3D7-9629-4D6C-AE5E-B87C7EF75B89}"/>
              </a:ext>
            </a:extLst>
          </p:cNvPr>
          <p:cNvGrpSpPr/>
          <p:nvPr/>
        </p:nvGrpSpPr>
        <p:grpSpPr>
          <a:xfrm>
            <a:off x="0" y="504212"/>
            <a:ext cx="10174514" cy="5834907"/>
            <a:chOff x="0" y="1505957"/>
            <a:chExt cx="7237038" cy="4797382"/>
          </a:xfrm>
          <a:solidFill>
            <a:srgbClr val="DE222B"/>
          </a:solidFill>
        </p:grpSpPr>
        <p:sp>
          <p:nvSpPr>
            <p:cNvPr id="24" name="Rectangle 23">
              <a:extLst>
                <a:ext uri="{FF2B5EF4-FFF2-40B4-BE49-F238E27FC236}">
                  <a16:creationId xmlns:a16="http://schemas.microsoft.com/office/drawing/2014/main" id="{3BA92009-2369-4453-9431-305609C63362}"/>
                </a:ext>
              </a:extLst>
            </p:cNvPr>
            <p:cNvSpPr/>
            <p:nvPr/>
          </p:nvSpPr>
          <p:spPr bwMode="auto">
            <a:xfrm>
              <a:off x="0" y="1535502"/>
              <a:ext cx="5553670" cy="4746949"/>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highlight>
                  <a:srgbClr val="EC2025"/>
                </a:highlight>
                <a:latin typeface="Arial" pitchFamily="124" charset="0"/>
              </a:endParaRPr>
            </a:p>
          </p:txBody>
        </p:sp>
        <p:sp>
          <p:nvSpPr>
            <p:cNvPr id="25" name="Right Triangle 24">
              <a:extLst>
                <a:ext uri="{FF2B5EF4-FFF2-40B4-BE49-F238E27FC236}">
                  <a16:creationId xmlns:a16="http://schemas.microsoft.com/office/drawing/2014/main" id="{DC6CE763-DD34-4F95-8394-01CC9F6447B0}"/>
                </a:ext>
              </a:extLst>
            </p:cNvPr>
            <p:cNvSpPr/>
            <p:nvPr/>
          </p:nvSpPr>
          <p:spPr bwMode="auto">
            <a:xfrm rot="10800000" flipH="1">
              <a:off x="5548504" y="1505957"/>
              <a:ext cx="1688534" cy="4797382"/>
            </a:xfrm>
            <a:prstGeom prst="rtTriangl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grpSp>
      <p:sp>
        <p:nvSpPr>
          <p:cNvPr id="2" name="Title 1">
            <a:extLst>
              <a:ext uri="{FF2B5EF4-FFF2-40B4-BE49-F238E27FC236}">
                <a16:creationId xmlns:a16="http://schemas.microsoft.com/office/drawing/2014/main" id="{553DA31B-4C60-48D4-9757-42ED2CBC1899}"/>
              </a:ext>
            </a:extLst>
          </p:cNvPr>
          <p:cNvSpPr>
            <a:spLocks noGrp="1"/>
          </p:cNvSpPr>
          <p:nvPr>
            <p:ph type="title"/>
          </p:nvPr>
        </p:nvSpPr>
        <p:spPr/>
        <p:txBody>
          <a:bodyPr/>
          <a:lstStyle/>
          <a:p>
            <a:r>
              <a:rPr lang="zh-CN" altLang="en-US" dirty="0">
                <a:latin typeface="+mn-ea"/>
                <a:ea typeface="+mn-ea"/>
              </a:rPr>
              <a:t>固体</a:t>
            </a:r>
            <a:r>
              <a:rPr lang="zh-CN" altLang="en-US" dirty="0">
                <a:latin typeface="微软雅黑" panose="020B0503020204020204" pitchFamily="34" charset="-122"/>
                <a:ea typeface="微软雅黑" panose="020B0503020204020204" pitchFamily="34" charset="-122"/>
              </a:rPr>
              <a:t>、</a:t>
            </a:r>
            <a:r>
              <a:rPr lang="zh-CN" altLang="en-US" dirty="0">
                <a:latin typeface="+mn-ea"/>
                <a:ea typeface="+mn-ea"/>
              </a:rPr>
              <a:t>液体检测技术</a:t>
            </a:r>
            <a:r>
              <a:rPr lang="en-US" altLang="zh-CN" dirty="0">
                <a:latin typeface="+mn-ea"/>
                <a:ea typeface="+mn-ea"/>
              </a:rPr>
              <a:t>——</a:t>
            </a:r>
            <a:r>
              <a:rPr lang="zh-CN" altLang="en-US" dirty="0">
                <a:latin typeface="+mn-ea"/>
                <a:ea typeface="+mn-ea"/>
              </a:rPr>
              <a:t>应用场景</a:t>
            </a:r>
          </a:p>
        </p:txBody>
      </p:sp>
      <p:sp>
        <p:nvSpPr>
          <p:cNvPr id="8" name="Rectangle 7">
            <a:extLst>
              <a:ext uri="{FF2B5EF4-FFF2-40B4-BE49-F238E27FC236}">
                <a16:creationId xmlns:a16="http://schemas.microsoft.com/office/drawing/2014/main" id="{8DCA40CA-6CC1-489E-86DF-D79F141FF24A}"/>
              </a:ext>
            </a:extLst>
          </p:cNvPr>
          <p:cNvSpPr/>
          <p:nvPr/>
        </p:nvSpPr>
        <p:spPr>
          <a:xfrm>
            <a:off x="986008" y="1023552"/>
            <a:ext cx="5859296" cy="499624"/>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sz="2000" b="1" dirty="0">
                <a:solidFill>
                  <a:schemeClr val="bg1"/>
                </a:solidFill>
                <a:latin typeface="微软雅黑" panose="020B0503020204020204" pitchFamily="34" charset="-122"/>
                <a:ea typeface="微软雅黑" panose="020B0503020204020204" pitchFamily="34" charset="-122"/>
              </a:rPr>
              <a:t>针对重大危险源的日常督查管理和紧急现场处置</a:t>
            </a:r>
          </a:p>
        </p:txBody>
      </p:sp>
      <p:sp>
        <p:nvSpPr>
          <p:cNvPr id="9" name="Rectangle 8">
            <a:extLst>
              <a:ext uri="{FF2B5EF4-FFF2-40B4-BE49-F238E27FC236}">
                <a16:creationId xmlns:a16="http://schemas.microsoft.com/office/drawing/2014/main" id="{2EA3B409-AE6E-41A8-848A-359E31129D24}"/>
              </a:ext>
            </a:extLst>
          </p:cNvPr>
          <p:cNvSpPr/>
          <p:nvPr/>
        </p:nvSpPr>
        <p:spPr>
          <a:xfrm>
            <a:off x="1470648" y="2016020"/>
            <a:ext cx="1107996" cy="1705403"/>
          </a:xfrm>
          <a:prstGeom prst="rect">
            <a:avLst/>
          </a:prstGeom>
        </p:spPr>
        <p:txBody>
          <a:bodyPr wrap="none">
            <a:spAutoFit/>
          </a:bodyPr>
          <a:lstStyle/>
          <a:p>
            <a:pPr algn="ct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化工生产</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港口储运</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75C08812-ADDC-4DF7-886E-DE13E047F69F}"/>
              </a:ext>
            </a:extLst>
          </p:cNvPr>
          <p:cNvSpPr/>
          <p:nvPr/>
        </p:nvSpPr>
        <p:spPr>
          <a:xfrm>
            <a:off x="3482869" y="2016020"/>
            <a:ext cx="3933821" cy="2123658"/>
          </a:xfrm>
          <a:prstGeom prst="rect">
            <a:avLst/>
          </a:prstGeom>
        </p:spPr>
        <p:txBody>
          <a:bodyPr wrap="square">
            <a:spAutoFit/>
          </a:bodyPr>
          <a:lstStyle/>
          <a:p>
            <a:pPr marL="188913" indent="-188913" defTabSz="171450" fontAlgn="base">
              <a:spcBef>
                <a:spcPct val="0"/>
              </a:spcBef>
              <a:spcAft>
                <a:spcPts val="600"/>
              </a:spcAft>
              <a:buClr>
                <a:schemeClr val="accent4"/>
              </a:buClr>
              <a:buFont typeface="Arial" pitchFamily="34" charset="0"/>
              <a:buChar char="•"/>
              <a:defRPr/>
            </a:pPr>
            <a:r>
              <a:rPr lang="zh-CN" altLang="en-US" sz="1600" kern="0" dirty="0">
                <a:solidFill>
                  <a:schemeClr val="bg1"/>
                </a:solidFill>
                <a:latin typeface="微软雅黑" pitchFamily="34" charset="-122"/>
                <a:ea typeface="微软雅黑" pitchFamily="34" charset="-122"/>
                <a:cs typeface="Arial" pitchFamily="34" charset="0"/>
              </a:rPr>
              <a:t>对生产，存储的化学品进行清查确认，并进行安全的分类和安置</a:t>
            </a:r>
            <a:endParaRPr lang="en-US" altLang="zh-CN" sz="1600" kern="0" dirty="0">
              <a:solidFill>
                <a:schemeClr val="bg1"/>
              </a:solidFill>
              <a:latin typeface="微软雅黑" pitchFamily="34" charset="-122"/>
              <a:ea typeface="微软雅黑" pitchFamily="34" charset="-122"/>
              <a:cs typeface="Arial" pitchFamily="34" charset="0"/>
            </a:endParaRPr>
          </a:p>
          <a:p>
            <a:pPr marL="188913" indent="-188913" defTabSz="171450" fontAlgn="base">
              <a:spcBef>
                <a:spcPct val="0"/>
              </a:spcBef>
              <a:spcAft>
                <a:spcPts val="600"/>
              </a:spcAft>
              <a:buClr>
                <a:schemeClr val="accent4"/>
              </a:buClr>
              <a:buFont typeface="Arial" pitchFamily="34" charset="0"/>
              <a:buChar char="•"/>
              <a:defRPr/>
            </a:pPr>
            <a:endParaRPr lang="en-US" altLang="zh-CN" sz="1600" kern="0" dirty="0">
              <a:solidFill>
                <a:schemeClr val="bg1"/>
              </a:solidFill>
              <a:latin typeface="微软雅黑" pitchFamily="34" charset="-122"/>
              <a:ea typeface="微软雅黑" pitchFamily="34" charset="-122"/>
              <a:cs typeface="Arial" pitchFamily="34" charset="0"/>
            </a:endParaRPr>
          </a:p>
          <a:p>
            <a:pPr marL="188913" indent="-188913" defTabSz="171450" fontAlgn="base">
              <a:spcBef>
                <a:spcPct val="0"/>
              </a:spcBef>
              <a:spcAft>
                <a:spcPts val="600"/>
              </a:spcAft>
              <a:buClr>
                <a:schemeClr val="accent4"/>
              </a:buClr>
              <a:buFont typeface="Arial" pitchFamily="34" charset="0"/>
              <a:buChar char="•"/>
              <a:defRPr/>
            </a:pPr>
            <a:endParaRPr lang="en-US" altLang="zh-CN" sz="1600" kern="0" dirty="0">
              <a:solidFill>
                <a:schemeClr val="bg1"/>
              </a:solidFill>
              <a:latin typeface="微软雅黑" pitchFamily="34" charset="-122"/>
              <a:ea typeface="微软雅黑" pitchFamily="34" charset="-122"/>
              <a:cs typeface="Arial" pitchFamily="34" charset="0"/>
            </a:endParaRPr>
          </a:p>
          <a:p>
            <a:pPr marL="188913" indent="-188913" defTabSz="171450" fontAlgn="base">
              <a:spcBef>
                <a:spcPct val="0"/>
              </a:spcBef>
              <a:spcAft>
                <a:spcPts val="600"/>
              </a:spcAft>
              <a:buClr>
                <a:schemeClr val="accent4"/>
              </a:buClr>
              <a:buFont typeface="Arial" pitchFamily="34" charset="0"/>
              <a:buChar char="•"/>
              <a:defRPr/>
            </a:pPr>
            <a:r>
              <a:rPr lang="zh-CN" altLang="en-US" sz="1600" kern="0" dirty="0">
                <a:solidFill>
                  <a:schemeClr val="bg1"/>
                </a:solidFill>
                <a:latin typeface="微软雅黑" pitchFamily="34" charset="-122"/>
                <a:ea typeface="微软雅黑" pitchFamily="34" charset="-122"/>
                <a:cs typeface="Arial" pitchFamily="34" charset="0"/>
              </a:rPr>
              <a:t>对化学品火灾或爆炸现场物质检测，确定原因和事故范围</a:t>
            </a:r>
            <a:endParaRPr lang="en-US" altLang="zh-CN" sz="1600" kern="0" dirty="0">
              <a:solidFill>
                <a:schemeClr val="bg1"/>
              </a:solidFill>
              <a:latin typeface="微软雅黑" pitchFamily="34" charset="-122"/>
              <a:ea typeface="微软雅黑" pitchFamily="34" charset="-122"/>
              <a:cs typeface="Arial" pitchFamily="34" charset="0"/>
            </a:endParaRPr>
          </a:p>
          <a:p>
            <a:pPr defTabSz="171450" fontAlgn="base">
              <a:spcBef>
                <a:spcPct val="0"/>
              </a:spcBef>
              <a:spcAft>
                <a:spcPts val="600"/>
              </a:spcAft>
              <a:buClr>
                <a:schemeClr val="accent4"/>
              </a:buClr>
              <a:defRPr/>
            </a:pPr>
            <a:endParaRPr lang="en-US" altLang="zh-CN" sz="1600" kern="0" dirty="0">
              <a:solidFill>
                <a:schemeClr val="bg1"/>
              </a:solidFill>
              <a:latin typeface="微软雅黑" pitchFamily="34" charset="-122"/>
              <a:ea typeface="微软雅黑" pitchFamily="34" charset="-122"/>
              <a:cs typeface="Arial" pitchFamily="34" charset="0"/>
            </a:endParaRPr>
          </a:p>
        </p:txBody>
      </p:sp>
      <p:sp>
        <p:nvSpPr>
          <p:cNvPr id="13" name="Arrow: Pentagon 12">
            <a:extLst>
              <a:ext uri="{FF2B5EF4-FFF2-40B4-BE49-F238E27FC236}">
                <a16:creationId xmlns:a16="http://schemas.microsoft.com/office/drawing/2014/main" id="{14BB84D7-FFC0-480D-92A2-31843209BD7C}"/>
              </a:ext>
            </a:extLst>
          </p:cNvPr>
          <p:cNvSpPr/>
          <p:nvPr/>
        </p:nvSpPr>
        <p:spPr bwMode="auto">
          <a:xfrm>
            <a:off x="2707534" y="1881085"/>
            <a:ext cx="754133" cy="1975275"/>
          </a:xfrm>
          <a:prstGeom prst="homePlate">
            <a:avLst/>
          </a:prstGeom>
          <a:solidFill>
            <a:schemeClr val="bg1">
              <a:alpha val="5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3" name="Rectangle 2">
            <a:extLst>
              <a:ext uri="{FF2B5EF4-FFF2-40B4-BE49-F238E27FC236}">
                <a16:creationId xmlns:a16="http://schemas.microsoft.com/office/drawing/2014/main" id="{27048C1D-E643-4ABF-B333-4EB370508748}"/>
              </a:ext>
            </a:extLst>
          </p:cNvPr>
          <p:cNvSpPr/>
          <p:nvPr/>
        </p:nvSpPr>
        <p:spPr>
          <a:xfrm>
            <a:off x="986008" y="4653611"/>
            <a:ext cx="6430681" cy="961289"/>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2000" b="1" dirty="0">
                <a:solidFill>
                  <a:schemeClr val="bg1"/>
                </a:solidFill>
                <a:latin typeface="微软雅黑" panose="020B0503020204020204" pitchFamily="34" charset="-122"/>
                <a:ea typeface="微软雅黑" panose="020B0503020204020204" pitchFamily="34" charset="-122"/>
              </a:rPr>
              <a:t>针对突发交通事故，恐怖袭击和危化品泄露的紧急现场处置</a:t>
            </a:r>
          </a:p>
        </p:txBody>
      </p:sp>
    </p:spTree>
    <p:extLst>
      <p:ext uri="{BB962C8B-B14F-4D97-AF65-F5344CB8AC3E}">
        <p14:creationId xmlns:p14="http://schemas.microsoft.com/office/powerpoint/2010/main" val="495875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A31B-4C60-48D4-9757-42ED2CBC1899}"/>
              </a:ext>
            </a:extLst>
          </p:cNvPr>
          <p:cNvSpPr>
            <a:spLocks noGrp="1"/>
          </p:cNvSpPr>
          <p:nvPr>
            <p:ph type="title"/>
          </p:nvPr>
        </p:nvSpPr>
        <p:spPr/>
        <p:txBody>
          <a:bodyPr/>
          <a:lstStyle/>
          <a:p>
            <a:r>
              <a:rPr lang="zh-CN" altLang="en-US" dirty="0"/>
              <a:t>应用案例</a:t>
            </a:r>
          </a:p>
        </p:txBody>
      </p:sp>
      <p:sp>
        <p:nvSpPr>
          <p:cNvPr id="17" name="Rectangle 16">
            <a:extLst>
              <a:ext uri="{FF2B5EF4-FFF2-40B4-BE49-F238E27FC236}">
                <a16:creationId xmlns:a16="http://schemas.microsoft.com/office/drawing/2014/main" id="{57EE3DA4-3C40-4BD6-A949-041DE11DC9D5}"/>
              </a:ext>
            </a:extLst>
          </p:cNvPr>
          <p:cNvSpPr/>
          <p:nvPr/>
        </p:nvSpPr>
        <p:spPr>
          <a:xfrm>
            <a:off x="1964229" y="814862"/>
            <a:ext cx="3065185" cy="874407"/>
          </a:xfrm>
          <a:prstGeom prst="rect">
            <a:avLst/>
          </a:prstGeom>
        </p:spPr>
        <p:txBody>
          <a:bodyPr wrap="square">
            <a:spAutoFit/>
          </a:bodyPr>
          <a:lstStyle/>
          <a:p>
            <a:pPr algn="ctr">
              <a:lnSpc>
                <a:spcPct val="150000"/>
              </a:lnSpc>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天津</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8·12</a:t>
            </a:r>
          </a:p>
          <a:p>
            <a:pPr algn="ctr">
              <a:lnSpc>
                <a:spcPct val="150000"/>
              </a:lnSpc>
            </a:pP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危化品仓库火灾爆炸事故</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8" name="Picture 5">
            <a:extLst>
              <a:ext uri="{FF2B5EF4-FFF2-40B4-BE49-F238E27FC236}">
                <a16:creationId xmlns:a16="http://schemas.microsoft.com/office/drawing/2014/main" id="{2C758EFE-08FB-46BE-8341-80C477A1BFE5}"/>
              </a:ext>
            </a:extLst>
          </p:cNvPr>
          <p:cNvPicPr>
            <a:picLocks noChangeAspect="1" noChangeArrowheads="1"/>
          </p:cNvPicPr>
          <p:nvPr/>
        </p:nvPicPr>
        <p:blipFill rotWithShape="1">
          <a:blip r:embed="rId2" cstate="print"/>
          <a:srcRect l="5134" t="31208" r="1269" b="9101"/>
          <a:stretch/>
        </p:blipFill>
        <p:spPr bwMode="auto">
          <a:xfrm>
            <a:off x="2499351" y="4528456"/>
            <a:ext cx="2544014" cy="1772620"/>
          </a:xfrm>
          <a:prstGeom prst="rect">
            <a:avLst/>
          </a:prstGeom>
          <a:solidFill>
            <a:srgbClr val="FFFFFF">
              <a:shade val="85000"/>
            </a:srgbClr>
          </a:solidFill>
          <a:ln>
            <a:noFill/>
          </a:ln>
          <a:effectLst/>
        </p:spPr>
      </p:pic>
      <p:pic>
        <p:nvPicPr>
          <p:cNvPr id="19" name="Picture 5">
            <a:extLst>
              <a:ext uri="{FF2B5EF4-FFF2-40B4-BE49-F238E27FC236}">
                <a16:creationId xmlns:a16="http://schemas.microsoft.com/office/drawing/2014/main" id="{053DEBDC-DF24-43CE-96DD-C57A6A18A66D}"/>
              </a:ext>
            </a:extLst>
          </p:cNvPr>
          <p:cNvPicPr>
            <a:picLocks noChangeAspect="1" noChangeArrowheads="1"/>
          </p:cNvPicPr>
          <p:nvPr/>
        </p:nvPicPr>
        <p:blipFill rotWithShape="1">
          <a:blip r:embed="rId3" cstate="print"/>
          <a:srcRect l="5223" t="24653" r="4770" b="9286"/>
          <a:stretch/>
        </p:blipFill>
        <p:spPr bwMode="auto">
          <a:xfrm>
            <a:off x="5043365" y="4528456"/>
            <a:ext cx="2455648" cy="1772620"/>
          </a:xfrm>
          <a:prstGeom prst="rect">
            <a:avLst/>
          </a:prstGeom>
          <a:solidFill>
            <a:srgbClr val="FFFFFF">
              <a:shade val="85000"/>
            </a:srgbClr>
          </a:solidFill>
          <a:ln>
            <a:noFill/>
          </a:ln>
          <a:effectLst/>
        </p:spPr>
      </p:pic>
      <p:sp>
        <p:nvSpPr>
          <p:cNvPr id="21" name="Rectangle 20">
            <a:extLst>
              <a:ext uri="{FF2B5EF4-FFF2-40B4-BE49-F238E27FC236}">
                <a16:creationId xmlns:a16="http://schemas.microsoft.com/office/drawing/2014/main" id="{4223BC68-000C-403E-9123-02EA4943FBCC}"/>
              </a:ext>
            </a:extLst>
          </p:cNvPr>
          <p:cNvSpPr/>
          <p:nvPr/>
        </p:nvSpPr>
        <p:spPr>
          <a:xfrm>
            <a:off x="613665" y="2124415"/>
            <a:ext cx="5991884" cy="1954381"/>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仓库存储多种危险化学品货物，现场化学物质发生连续爆炸燃烧和泄露扩散</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spcAft>
                <a:spcPts val="600"/>
              </a:spcAft>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事故现场发现大量爆炸后散落的白色固体物质，</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拉曼和红外侦检</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结果显示</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为</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不同的化学物质</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spcAft>
                <a:spcPts val="600"/>
              </a:spcAft>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硝酸钾，氰化钾，电石，</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三氯异氰脲酸</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，糖，咖啡因等</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通过侦检结果，推断爆炸原因和影响范围，确定处置方案</a:t>
            </a:r>
          </a:p>
        </p:txBody>
      </p:sp>
      <p:pic>
        <p:nvPicPr>
          <p:cNvPr id="22" name="Picture 1">
            <a:extLst>
              <a:ext uri="{FF2B5EF4-FFF2-40B4-BE49-F238E27FC236}">
                <a16:creationId xmlns:a16="http://schemas.microsoft.com/office/drawing/2014/main" id="{9B4A83A9-45B7-4991-963C-69F964979D26}"/>
              </a:ext>
            </a:extLst>
          </p:cNvPr>
          <p:cNvPicPr>
            <a:picLocks noChangeAspect="1" noChangeArrowheads="1"/>
          </p:cNvPicPr>
          <p:nvPr/>
        </p:nvPicPr>
        <p:blipFill rotWithShape="1">
          <a:blip r:embed="rId4" cstate="print"/>
          <a:srcRect r="5301" b="34016"/>
          <a:stretch/>
        </p:blipFill>
        <p:spPr bwMode="auto">
          <a:xfrm>
            <a:off x="-42103" y="4528456"/>
            <a:ext cx="2544015" cy="1772620"/>
          </a:xfrm>
          <a:prstGeom prst="rect">
            <a:avLst/>
          </a:prstGeom>
          <a:solidFill>
            <a:srgbClr val="FFFFFF">
              <a:shade val="85000"/>
            </a:srgbClr>
          </a:solidFill>
          <a:ln>
            <a:noFill/>
          </a:ln>
          <a:effectLst/>
        </p:spPr>
      </p:pic>
      <p:pic>
        <p:nvPicPr>
          <p:cNvPr id="14" name="Picture 5" descr="C:\Users\jun.deng\Documents\SS\Events\素材\天津爆炸案大火.jpg">
            <a:extLst>
              <a:ext uri="{FF2B5EF4-FFF2-40B4-BE49-F238E27FC236}">
                <a16:creationId xmlns:a16="http://schemas.microsoft.com/office/drawing/2014/main" id="{2FE6F4EB-09BA-46E6-940A-555AA4B78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0343" y="519311"/>
            <a:ext cx="4731657" cy="579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15586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627C-9B35-459A-A6FF-AD13F4481522}"/>
              </a:ext>
            </a:extLst>
          </p:cNvPr>
          <p:cNvSpPr>
            <a:spLocks noGrp="1"/>
          </p:cNvSpPr>
          <p:nvPr>
            <p:ph type="title"/>
          </p:nvPr>
        </p:nvSpPr>
        <p:spPr/>
        <p:txBody>
          <a:bodyPr/>
          <a:lstStyle/>
          <a:p>
            <a:r>
              <a:rPr lang="zh-CN" altLang="en-US" dirty="0"/>
              <a:t>应用案例</a:t>
            </a:r>
          </a:p>
        </p:txBody>
      </p:sp>
      <p:pic>
        <p:nvPicPr>
          <p:cNvPr id="10" name="Picture 9" descr="A picture containing game, road&#10;&#10;Description automatically generated">
            <a:extLst>
              <a:ext uri="{FF2B5EF4-FFF2-40B4-BE49-F238E27FC236}">
                <a16:creationId xmlns:a16="http://schemas.microsoft.com/office/drawing/2014/main" id="{0C812E54-469B-4917-9554-4AC1938A4F48}"/>
              </a:ext>
            </a:extLst>
          </p:cNvPr>
          <p:cNvPicPr>
            <a:picLocks noChangeAspect="1"/>
          </p:cNvPicPr>
          <p:nvPr/>
        </p:nvPicPr>
        <p:blipFill rotWithShape="1">
          <a:blip r:embed="rId2">
            <a:extLst>
              <a:ext uri="{28A0092B-C50C-407E-A947-70E740481C1C}">
                <a14:useLocalDpi xmlns:a14="http://schemas.microsoft.com/office/drawing/2010/main" val="0"/>
              </a:ext>
            </a:extLst>
          </a:blip>
          <a:srcRect l="6537"/>
          <a:stretch/>
        </p:blipFill>
        <p:spPr>
          <a:xfrm>
            <a:off x="0" y="533400"/>
            <a:ext cx="2652580" cy="1923777"/>
          </a:xfrm>
          <a:prstGeom prst="rect">
            <a:avLst/>
          </a:prstGeom>
        </p:spPr>
      </p:pic>
      <p:pic>
        <p:nvPicPr>
          <p:cNvPr id="12" name="Picture 11" descr="A picture containing photo, covered, different, items&#10;&#10;Description automatically generated">
            <a:extLst>
              <a:ext uri="{FF2B5EF4-FFF2-40B4-BE49-F238E27FC236}">
                <a16:creationId xmlns:a16="http://schemas.microsoft.com/office/drawing/2014/main" id="{45518D8C-470A-46CF-A989-F2DF7F8AC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11" y="2467111"/>
            <a:ext cx="2838091" cy="1923777"/>
          </a:xfrm>
          <a:prstGeom prst="rect">
            <a:avLst/>
          </a:prstGeom>
        </p:spPr>
      </p:pic>
      <p:pic>
        <p:nvPicPr>
          <p:cNvPr id="14" name="Picture 13" descr="A close up of a screen&#10;&#10;Description automatically generated">
            <a:extLst>
              <a:ext uri="{FF2B5EF4-FFF2-40B4-BE49-F238E27FC236}">
                <a16:creationId xmlns:a16="http://schemas.microsoft.com/office/drawing/2014/main" id="{7A408C52-6F22-4989-A599-1C45D2D80B35}"/>
              </a:ext>
            </a:extLst>
          </p:cNvPr>
          <p:cNvPicPr>
            <a:picLocks noChangeAspect="1"/>
          </p:cNvPicPr>
          <p:nvPr/>
        </p:nvPicPr>
        <p:blipFill rotWithShape="1">
          <a:blip r:embed="rId4">
            <a:extLst>
              <a:ext uri="{28A0092B-C50C-407E-A947-70E740481C1C}">
                <a14:useLocalDpi xmlns:a14="http://schemas.microsoft.com/office/drawing/2010/main" val="0"/>
              </a:ext>
            </a:extLst>
          </a:blip>
          <a:srcRect l="14666" t="20855" r="15108" b="3260"/>
          <a:stretch/>
        </p:blipFill>
        <p:spPr>
          <a:xfrm>
            <a:off x="0" y="4400822"/>
            <a:ext cx="2658341" cy="1923777"/>
          </a:xfrm>
          <a:prstGeom prst="rect">
            <a:avLst/>
          </a:prstGeom>
        </p:spPr>
      </p:pic>
      <p:sp>
        <p:nvSpPr>
          <p:cNvPr id="15" name="Rectangle 14">
            <a:extLst>
              <a:ext uri="{FF2B5EF4-FFF2-40B4-BE49-F238E27FC236}">
                <a16:creationId xmlns:a16="http://schemas.microsoft.com/office/drawing/2014/main" id="{572A7DDF-2DB0-4323-BC34-5048E24943AB}"/>
              </a:ext>
            </a:extLst>
          </p:cNvPr>
          <p:cNvSpPr/>
          <p:nvPr/>
        </p:nvSpPr>
        <p:spPr>
          <a:xfrm>
            <a:off x="2918533" y="2129872"/>
            <a:ext cx="4614381" cy="2554545"/>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2018</a:t>
            </a:r>
            <a:r>
              <a:rPr lang="zh-CN" altLang="en-US" sz="1600" dirty="0">
                <a:solidFill>
                  <a:srgbClr val="000000"/>
                </a:solidFill>
                <a:latin typeface="微软雅黑" panose="020B0503020204020204" pitchFamily="34" charset="-122"/>
                <a:ea typeface="微软雅黑" panose="020B0503020204020204" pitchFamily="34" charset="-122"/>
              </a:rPr>
              <a:t>年</a:t>
            </a:r>
            <a:r>
              <a:rPr lang="en-US" altLang="zh-CN" sz="1600" dirty="0">
                <a:solidFill>
                  <a:srgbClr val="000000"/>
                </a:solidFill>
                <a:latin typeface="微软雅黑" panose="020B0503020204020204" pitchFamily="34" charset="-122"/>
                <a:ea typeface="微软雅黑" panose="020B0503020204020204" pitchFamily="34" charset="-122"/>
              </a:rPr>
              <a:t>2</a:t>
            </a:r>
            <a:r>
              <a:rPr lang="zh-CN" altLang="en-US" sz="1600" dirty="0">
                <a:solidFill>
                  <a:srgbClr val="000000"/>
                </a:solidFill>
                <a:latin typeface="微软雅黑" panose="020B0503020204020204" pitchFamily="34" charset="-122"/>
                <a:ea typeface="微软雅黑" panose="020B0503020204020204" pitchFamily="34" charset="-122"/>
              </a:rPr>
              <a:t>月</a:t>
            </a:r>
            <a:r>
              <a:rPr lang="en-US" altLang="zh-CN" sz="1600" dirty="0">
                <a:solidFill>
                  <a:srgbClr val="000000"/>
                </a:solidFill>
                <a:latin typeface="微软雅黑" panose="020B0503020204020204" pitchFamily="34" charset="-122"/>
                <a:ea typeface="微软雅黑" panose="020B0503020204020204" pitchFamily="34" charset="-122"/>
              </a:rPr>
              <a:t>2</a:t>
            </a:r>
            <a:r>
              <a:rPr lang="zh-CN" altLang="en-US" sz="1600" dirty="0">
                <a:solidFill>
                  <a:srgbClr val="000000"/>
                </a:solidFill>
                <a:latin typeface="微软雅黑" panose="020B0503020204020204" pitchFamily="34" charset="-122"/>
                <a:ea typeface="微软雅黑" panose="020B0503020204020204" pitchFamily="34" charset="-122"/>
              </a:rPr>
              <a:t>日，上海南京西路发生一起交通事故，肇事面包车着火</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rPr>
              <a:t>车内发现盛有不明液体的铁桶，通过现场使用手持式红外化学物质鉴定仪检测，结果显示为二氯乙烷，高度易燃，吸入有毒</a:t>
            </a:r>
            <a:endParaRPr lang="en-US" altLang="zh-CN" sz="1600" dirty="0">
              <a:solidFill>
                <a:srgbClr val="00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600" dirty="0">
              <a:solidFill>
                <a:srgbClr val="00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rPr>
              <a:t>此外在塑料瓶中检测出汽油，这些易燃物质成为车内着火的原因</a:t>
            </a:r>
            <a:r>
              <a:rPr lang="zh-CN" altLang="en-US" sz="1600" dirty="0">
                <a:latin typeface="微软雅黑" panose="020B0503020204020204" pitchFamily="34" charset="-122"/>
                <a:ea typeface="微软雅黑" panose="020B0503020204020204" pitchFamily="34" charset="-122"/>
              </a:rPr>
              <a:t/>
            </a:r>
            <a:br>
              <a:rPr lang="zh-CN" altLang="en-US" sz="1600" dirty="0">
                <a:latin typeface="微软雅黑" panose="020B0503020204020204" pitchFamily="34" charset="-122"/>
                <a:ea typeface="微软雅黑" panose="020B0503020204020204" pitchFamily="34" charset="-122"/>
              </a:rPr>
            </a:br>
            <a:endParaRPr lang="zh-CN" altLang="en-US" sz="1600" dirty="0">
              <a:latin typeface="微软雅黑" panose="020B0503020204020204" pitchFamily="34" charset="-122"/>
              <a:ea typeface="微软雅黑" panose="020B0503020204020204" pitchFamily="34" charset="-122"/>
            </a:endParaRPr>
          </a:p>
        </p:txBody>
      </p:sp>
      <p:sp>
        <p:nvSpPr>
          <p:cNvPr id="17" name="TextBox 16">
            <a:extLst>
              <a:ext uri="{FF2B5EF4-FFF2-40B4-BE49-F238E27FC236}">
                <a16:creationId xmlns:a16="http://schemas.microsoft.com/office/drawing/2014/main" id="{EDACA1C5-C83B-4DBF-B66B-09A9FEED8CD3}"/>
              </a:ext>
            </a:extLst>
          </p:cNvPr>
          <p:cNvSpPr txBox="1"/>
          <p:nvPr/>
        </p:nvSpPr>
        <p:spPr>
          <a:xfrm>
            <a:off x="4195208" y="1295233"/>
            <a:ext cx="2061029"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交通火灾事故</a:t>
            </a:r>
          </a:p>
        </p:txBody>
      </p:sp>
      <p:pic>
        <p:nvPicPr>
          <p:cNvPr id="19" name="Picture 18">
            <a:extLst>
              <a:ext uri="{FF2B5EF4-FFF2-40B4-BE49-F238E27FC236}">
                <a16:creationId xmlns:a16="http://schemas.microsoft.com/office/drawing/2014/main" id="{C5FD6FCF-E737-4793-83A3-CC0B6F7667EC}"/>
              </a:ext>
            </a:extLst>
          </p:cNvPr>
          <p:cNvPicPr>
            <a:picLocks noChangeAspect="1"/>
          </p:cNvPicPr>
          <p:nvPr/>
        </p:nvPicPr>
        <p:blipFill rotWithShape="1">
          <a:blip r:embed="rId5">
            <a:extLst>
              <a:ext uri="{28A0092B-C50C-407E-A947-70E740481C1C}">
                <a14:useLocalDpi xmlns:a14="http://schemas.microsoft.com/office/drawing/2010/main" val="0"/>
              </a:ext>
            </a:extLst>
          </a:blip>
          <a:srcRect l="316" t="13280" b="4973"/>
          <a:stretch/>
        </p:blipFill>
        <p:spPr>
          <a:xfrm>
            <a:off x="7532914" y="533400"/>
            <a:ext cx="4673182" cy="5765800"/>
          </a:xfrm>
          <a:prstGeom prst="rect">
            <a:avLst/>
          </a:prstGeom>
        </p:spPr>
      </p:pic>
    </p:spTree>
    <p:extLst>
      <p:ext uri="{BB962C8B-B14F-4D97-AF65-F5344CB8AC3E}">
        <p14:creationId xmlns:p14="http://schemas.microsoft.com/office/powerpoint/2010/main" val="11572828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3352800" y="533400"/>
            <a:ext cx="8706140" cy="5764213"/>
          </a:xfrm>
        </p:spPr>
        <p:txBody>
          <a:bodyPr/>
          <a:lstStyle/>
          <a:p>
            <a:pPr>
              <a:buNone/>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p:txBody>
      </p:sp>
      <p:sp>
        <p:nvSpPr>
          <p:cNvPr id="3" name="Title 2"/>
          <p:cNvSpPr>
            <a:spLocks noGrp="1"/>
          </p:cNvSpPr>
          <p:nvPr>
            <p:ph type="title"/>
          </p:nvPr>
        </p:nvSpPr>
        <p:spPr/>
        <p:txBody>
          <a:bodyPr/>
          <a:lstStyle/>
          <a:p>
            <a:r>
              <a:rPr lang="zh-CN" altLang="en-US" dirty="0">
                <a:latin typeface="+mn-ea"/>
                <a:ea typeface="+mn-ea"/>
              </a:rPr>
              <a:t>气体检测技术</a:t>
            </a:r>
            <a:r>
              <a:rPr lang="en-US" altLang="zh-CN" dirty="0">
                <a:latin typeface="+mn-ea"/>
                <a:ea typeface="+mn-ea"/>
              </a:rPr>
              <a:t>——</a:t>
            </a:r>
            <a:r>
              <a:rPr lang="zh-CN" altLang="en-US" dirty="0">
                <a:latin typeface="+mn-ea"/>
                <a:ea typeface="+mn-ea"/>
              </a:rPr>
              <a:t>红外气体摄像</a:t>
            </a:r>
          </a:p>
        </p:txBody>
      </p:sp>
      <p:sp>
        <p:nvSpPr>
          <p:cNvPr id="98" name="Rectangle 97">
            <a:extLst>
              <a:ext uri="{FF2B5EF4-FFF2-40B4-BE49-F238E27FC236}">
                <a16:creationId xmlns:a16="http://schemas.microsoft.com/office/drawing/2014/main" id="{6CB23406-2375-4540-A30D-F4B73DD3172E}"/>
              </a:ext>
            </a:extLst>
          </p:cNvPr>
          <p:cNvSpPr/>
          <p:nvPr/>
        </p:nvSpPr>
        <p:spPr bwMode="auto">
          <a:xfrm>
            <a:off x="0" y="973263"/>
            <a:ext cx="5237226"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8" name="Rectangle 7">
            <a:extLst>
              <a:ext uri="{FF2B5EF4-FFF2-40B4-BE49-F238E27FC236}">
                <a16:creationId xmlns:a16="http://schemas.microsoft.com/office/drawing/2014/main" id="{7D8DA197-B6FB-44A7-95FA-E7791C3DF507}"/>
              </a:ext>
            </a:extLst>
          </p:cNvPr>
          <p:cNvSpPr/>
          <p:nvPr/>
        </p:nvSpPr>
        <p:spPr>
          <a:xfrm>
            <a:off x="106603" y="1019430"/>
            <a:ext cx="4531689" cy="915122"/>
          </a:xfrm>
          <a:prstGeom prst="rect">
            <a:avLst/>
          </a:prstGeom>
        </p:spPr>
        <p:txBody>
          <a:bodyPr wrap="none">
            <a:spAutoFit/>
          </a:bodyPr>
          <a:lstStyle/>
          <a:p>
            <a:pPr algn="ctr">
              <a:lnSpc>
                <a:spcPct val="150000"/>
              </a:lnSpc>
            </a:pPr>
            <a:r>
              <a:rPr lang="en-US" altLang="zh-CN" b="1" dirty="0">
                <a:solidFill>
                  <a:srgbClr val="005870"/>
                </a:solidFill>
                <a:latin typeface="微软雅黑" panose="020B0503020204020204" pitchFamily="34" charset="-122"/>
                <a:ea typeface="微软雅黑" panose="020B0503020204020204" pitchFamily="34" charset="-122"/>
              </a:rPr>
              <a:t>Thermo Scientific </a:t>
            </a:r>
            <a:r>
              <a:rPr lang="en-US" altLang="zh-CN" b="1" baseline="30000" dirty="0">
                <a:solidFill>
                  <a:srgbClr val="005870"/>
                </a:solidFill>
                <a:latin typeface="微软雅黑" panose="020B0503020204020204" pitchFamily="34" charset="-122"/>
                <a:ea typeface="微软雅黑" panose="020B0503020204020204" pitchFamily="34" charset="-122"/>
              </a:rPr>
              <a:t>TM</a:t>
            </a:r>
            <a:r>
              <a:rPr lang="en-US" altLang="zh-CN" b="1" dirty="0">
                <a:solidFill>
                  <a:srgbClr val="005870"/>
                </a:solidFill>
                <a:latin typeface="微软雅黑" panose="020B0503020204020204" pitchFamily="34" charset="-122"/>
                <a:ea typeface="微软雅黑" panose="020B0503020204020204" pitchFamily="34" charset="-122"/>
              </a:rPr>
              <a:t>  OPGAL </a:t>
            </a:r>
            <a:r>
              <a:rPr lang="en-US" altLang="zh-CN" b="1" dirty="0" err="1">
                <a:solidFill>
                  <a:srgbClr val="005870"/>
                </a:solidFill>
                <a:latin typeface="微软雅黑" panose="020B0503020204020204" pitchFamily="34" charset="-122"/>
                <a:ea typeface="微软雅黑" panose="020B0503020204020204" pitchFamily="34" charset="-122"/>
              </a:rPr>
              <a:t>EyeCGas</a:t>
            </a:r>
            <a:endParaRPr lang="en-US" altLang="zh-CN" b="1" dirty="0">
              <a:solidFill>
                <a:srgbClr val="005870"/>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红外气体摄像仪</a:t>
            </a:r>
          </a:p>
        </p:txBody>
      </p:sp>
      <p:pic>
        <p:nvPicPr>
          <p:cNvPr id="9" name="Picture 2" descr="X:\System Engineering\EYE_C_GAS_PHOTOS\IMG_3316A.JPG">
            <a:extLst>
              <a:ext uri="{FF2B5EF4-FFF2-40B4-BE49-F238E27FC236}">
                <a16:creationId xmlns:a16="http://schemas.microsoft.com/office/drawing/2014/main" id="{33974CCA-6971-4515-9662-8E59433F0C0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59" b="90809" l="7945" r="92329">
                        <a14:foregroundMark x1="26027" y1="29044" x2="43014" y2="46691"/>
                        <a14:foregroundMark x1="92329" y1="53309" x2="87945" y2="62868"/>
                        <a14:foregroundMark x1="8219" y1="27941" x2="12055" y2="46691"/>
                        <a14:foregroundMark x1="39726" y1="83088" x2="53151" y2="90809"/>
                      </a14:backgroundRemoval>
                    </a14:imgEffect>
                  </a14:imgLayer>
                </a14:imgProps>
              </a:ext>
            </a:extLst>
          </a:blip>
          <a:stretch>
            <a:fillRect/>
          </a:stretch>
        </p:blipFill>
        <p:spPr bwMode="auto">
          <a:xfrm>
            <a:off x="564842" y="2805227"/>
            <a:ext cx="2526701" cy="1885993"/>
          </a:xfrm>
          <a:prstGeom prst="rect">
            <a:avLst/>
          </a:prstGeom>
          <a:noFill/>
        </p:spPr>
      </p:pic>
      <p:sp>
        <p:nvSpPr>
          <p:cNvPr id="5" name="Rectangle 4">
            <a:extLst>
              <a:ext uri="{FF2B5EF4-FFF2-40B4-BE49-F238E27FC236}">
                <a16:creationId xmlns:a16="http://schemas.microsoft.com/office/drawing/2014/main" id="{CF51E1F2-7A43-4C8F-A75C-213B474D7EB7}"/>
              </a:ext>
            </a:extLst>
          </p:cNvPr>
          <p:cNvSpPr/>
          <p:nvPr/>
        </p:nvSpPr>
        <p:spPr>
          <a:xfrm>
            <a:off x="5766252" y="1087834"/>
            <a:ext cx="6425748" cy="1717393"/>
          </a:xfrm>
          <a:prstGeom prst="rect">
            <a:avLst/>
          </a:prstGeom>
        </p:spPr>
        <p:txBody>
          <a:bodyPr wrap="square">
            <a:spAutoFit/>
          </a:bodyPr>
          <a:lstStyle/>
          <a:p>
            <a:pPr marL="0" lvl="1" fontAlgn="base">
              <a:lnSpc>
                <a:spcPct val="90000"/>
              </a:lnSpc>
              <a:spcBef>
                <a:spcPct val="50000"/>
              </a:spcBef>
              <a:spcAft>
                <a:spcPct val="20000"/>
              </a:spcAft>
              <a:buClr>
                <a:srgbClr val="00B050"/>
              </a:buClr>
              <a:buSzPct val="76000"/>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技术原理</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采用中红外</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3.2-3.4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Symbol" pitchFamily="18" charset="2"/>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之间波段，对石油和天然气等易燃气体组分很敏感</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泄漏气体与环境背景温度不同</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en-US" altLang="zh-CN" sz="1600" kern="0" dirty="0" err="1">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EyeCGas</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摄像机的光谱带和泄漏气体发出的光谱一致</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ACB0F09A-77B6-4451-8FD7-2C6756866F00}"/>
              </a:ext>
            </a:extLst>
          </p:cNvPr>
          <p:cNvSpPr/>
          <p:nvPr/>
        </p:nvSpPr>
        <p:spPr>
          <a:xfrm>
            <a:off x="4638292" y="2878045"/>
            <a:ext cx="6425748" cy="3071610"/>
          </a:xfrm>
          <a:prstGeom prst="rect">
            <a:avLst/>
          </a:prstGeom>
        </p:spPr>
        <p:txBody>
          <a:bodyPr wrap="square">
            <a:spAutoFit/>
          </a:bodyPr>
          <a:lstStyle/>
          <a:p>
            <a:pPr marL="0" lvl="1" fontAlgn="base">
              <a:lnSpc>
                <a:spcPct val="90000"/>
              </a:lnSpc>
              <a:spcBef>
                <a:spcPct val="50000"/>
              </a:spcBef>
              <a:spcAft>
                <a:spcPct val="20000"/>
              </a:spcAft>
              <a:buClr>
                <a:srgbClr val="00B050"/>
              </a:buClr>
              <a:buSzPct val="76000"/>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优势特点</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Arial"/>
              </a:rPr>
              <a:t>实时</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视频摄像，直接定位泄露点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可</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Arial"/>
              </a:rPr>
              <a:t>远距离</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观测气体泄露情况</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Arial"/>
              </a:rPr>
              <a:t>高灵敏度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低温热成像</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Arial"/>
              </a:rPr>
              <a:t>多种</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有机挥发性气体检测，</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VOCs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如甲烷，丁烷等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a:t>
            </a: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获得</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Arial"/>
              </a:rPr>
              <a:t>危险区</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a:rPr>
              <a:t>域使用</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Arial"/>
              </a:rPr>
              <a:t>认证</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Arial"/>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Arial"/>
            </a:endParaRPr>
          </a:p>
          <a:p>
            <a:pPr marL="285750" lvl="1" indent="-285750" fontAlgn="base">
              <a:lnSpc>
                <a:spcPct val="90000"/>
              </a:lnSpc>
              <a:spcBef>
                <a:spcPct val="50000"/>
              </a:spcBef>
              <a:spcAft>
                <a:spcPct val="20000"/>
              </a:spcAft>
              <a:buClr>
                <a:srgbClr val="00B050"/>
              </a:buClr>
              <a:buSzPct val="76000"/>
              <a:buFont typeface="Arial" panose="020B0604020202020204" pitchFamily="34" charset="0"/>
              <a:buChar char="•"/>
              <a:defRPr/>
            </a:pP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Rectangle 10">
            <a:extLst>
              <a:ext uri="{FF2B5EF4-FFF2-40B4-BE49-F238E27FC236}">
                <a16:creationId xmlns:a16="http://schemas.microsoft.com/office/drawing/2014/main" id="{9761CA08-47D5-4527-BA50-8E30B4613068}"/>
              </a:ext>
            </a:extLst>
          </p:cNvPr>
          <p:cNvSpPr/>
          <p:nvPr/>
        </p:nvSpPr>
        <p:spPr>
          <a:xfrm>
            <a:off x="3277052" y="5330805"/>
            <a:ext cx="6425748" cy="707886"/>
          </a:xfrm>
          <a:prstGeom prst="rect">
            <a:avLst/>
          </a:prstGeom>
        </p:spPr>
        <p:txBody>
          <a:bodyPr wrap="square">
            <a:spAutoFit/>
          </a:bodyPr>
          <a:lstStyle/>
          <a:p>
            <a:pPr marL="0" lvl="1" fontAlgn="base">
              <a:lnSpc>
                <a:spcPct val="90000"/>
              </a:lnSpc>
              <a:spcBef>
                <a:spcPct val="50000"/>
              </a:spcBef>
              <a:spcAft>
                <a:spcPct val="20000"/>
              </a:spcAft>
              <a:buClr>
                <a:srgbClr val="00B050"/>
              </a:buClr>
              <a:buSzPct val="76000"/>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应用</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fontAlgn="base">
              <a:lnSpc>
                <a:spcPct val="90000"/>
              </a:lnSpc>
              <a:spcBef>
                <a:spcPct val="50000"/>
              </a:spcBef>
              <a:spcAft>
                <a:spcPct val="20000"/>
              </a:spcAft>
              <a:buClr>
                <a:srgbClr val="00B050"/>
              </a:buClr>
              <a:buSzPct val="76000"/>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易燃气体泄露检查，发现泄露点，预防爆炸事故</a:t>
            </a:r>
          </a:p>
        </p:txBody>
      </p:sp>
    </p:spTree>
    <p:extLst>
      <p:ext uri="{BB962C8B-B14F-4D97-AF65-F5344CB8AC3E}">
        <p14:creationId xmlns:p14="http://schemas.microsoft.com/office/powerpoint/2010/main" val="43063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3352800" y="533400"/>
            <a:ext cx="8706140" cy="5764213"/>
          </a:xfrm>
        </p:spPr>
        <p:txBody>
          <a:bodyPr/>
          <a:lstStyle/>
          <a:p>
            <a:pPr>
              <a:buNone/>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p:txBody>
      </p:sp>
      <p:sp>
        <p:nvSpPr>
          <p:cNvPr id="3" name="Title 2"/>
          <p:cNvSpPr>
            <a:spLocks noGrp="1"/>
          </p:cNvSpPr>
          <p:nvPr>
            <p:ph type="title"/>
          </p:nvPr>
        </p:nvSpPr>
        <p:spPr/>
        <p:txBody>
          <a:bodyPr/>
          <a:lstStyle/>
          <a:p>
            <a:r>
              <a:rPr lang="zh-CN" altLang="en-US" dirty="0">
                <a:latin typeface="+mn-ea"/>
                <a:ea typeface="+mn-ea"/>
              </a:rPr>
              <a:t>气体检测技术</a:t>
            </a:r>
            <a:r>
              <a:rPr lang="en-US" altLang="zh-CN" dirty="0">
                <a:latin typeface="+mn-ea"/>
                <a:ea typeface="+mn-ea"/>
              </a:rPr>
              <a:t>——</a:t>
            </a:r>
            <a:r>
              <a:rPr lang="zh-CN" altLang="en-US" dirty="0">
                <a:latin typeface="+mn-ea"/>
                <a:ea typeface="+mn-ea"/>
              </a:rPr>
              <a:t>红外气体摄像</a:t>
            </a:r>
          </a:p>
        </p:txBody>
      </p:sp>
      <p:sp>
        <p:nvSpPr>
          <p:cNvPr id="98" name="Rectangle 97">
            <a:extLst>
              <a:ext uri="{FF2B5EF4-FFF2-40B4-BE49-F238E27FC236}">
                <a16:creationId xmlns:a16="http://schemas.microsoft.com/office/drawing/2014/main" id="{6CB23406-2375-4540-A30D-F4B73DD3172E}"/>
              </a:ext>
            </a:extLst>
          </p:cNvPr>
          <p:cNvSpPr/>
          <p:nvPr/>
        </p:nvSpPr>
        <p:spPr bwMode="auto">
          <a:xfrm>
            <a:off x="0" y="973263"/>
            <a:ext cx="5237226"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8" name="Rectangle 7">
            <a:extLst>
              <a:ext uri="{FF2B5EF4-FFF2-40B4-BE49-F238E27FC236}">
                <a16:creationId xmlns:a16="http://schemas.microsoft.com/office/drawing/2014/main" id="{7D8DA197-B6FB-44A7-95FA-E7791C3DF507}"/>
              </a:ext>
            </a:extLst>
          </p:cNvPr>
          <p:cNvSpPr/>
          <p:nvPr/>
        </p:nvSpPr>
        <p:spPr>
          <a:xfrm>
            <a:off x="106603" y="1019430"/>
            <a:ext cx="4531689" cy="915122"/>
          </a:xfrm>
          <a:prstGeom prst="rect">
            <a:avLst/>
          </a:prstGeom>
        </p:spPr>
        <p:txBody>
          <a:bodyPr wrap="none">
            <a:spAutoFit/>
          </a:bodyPr>
          <a:lstStyle/>
          <a:p>
            <a:pPr algn="ctr">
              <a:lnSpc>
                <a:spcPct val="150000"/>
              </a:lnSpc>
            </a:pPr>
            <a:r>
              <a:rPr lang="en-US" altLang="zh-CN" b="1" dirty="0">
                <a:solidFill>
                  <a:srgbClr val="005870"/>
                </a:solidFill>
                <a:latin typeface="微软雅黑" panose="020B0503020204020204" pitchFamily="34" charset="-122"/>
                <a:ea typeface="微软雅黑" panose="020B0503020204020204" pitchFamily="34" charset="-122"/>
              </a:rPr>
              <a:t>Thermo Scientific </a:t>
            </a:r>
            <a:r>
              <a:rPr lang="en-US" altLang="zh-CN" b="1" baseline="30000" dirty="0">
                <a:solidFill>
                  <a:srgbClr val="005870"/>
                </a:solidFill>
                <a:latin typeface="微软雅黑" panose="020B0503020204020204" pitchFamily="34" charset="-122"/>
                <a:ea typeface="微软雅黑" panose="020B0503020204020204" pitchFamily="34" charset="-122"/>
              </a:rPr>
              <a:t>TM</a:t>
            </a:r>
            <a:r>
              <a:rPr lang="en-US" altLang="zh-CN" b="1" dirty="0">
                <a:solidFill>
                  <a:srgbClr val="005870"/>
                </a:solidFill>
                <a:latin typeface="微软雅黑" panose="020B0503020204020204" pitchFamily="34" charset="-122"/>
                <a:ea typeface="微软雅黑" panose="020B0503020204020204" pitchFamily="34" charset="-122"/>
              </a:rPr>
              <a:t>  OPGAL </a:t>
            </a:r>
            <a:r>
              <a:rPr lang="en-US" altLang="zh-CN" b="1" dirty="0" err="1">
                <a:solidFill>
                  <a:srgbClr val="005870"/>
                </a:solidFill>
                <a:latin typeface="微软雅黑" panose="020B0503020204020204" pitchFamily="34" charset="-122"/>
                <a:ea typeface="微软雅黑" panose="020B0503020204020204" pitchFamily="34" charset="-122"/>
              </a:rPr>
              <a:t>EyeCGas</a:t>
            </a:r>
            <a:endParaRPr lang="en-US" altLang="zh-CN" b="1" dirty="0">
              <a:solidFill>
                <a:srgbClr val="005870"/>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红外气体摄像仪</a:t>
            </a:r>
          </a:p>
        </p:txBody>
      </p:sp>
      <p:pic>
        <p:nvPicPr>
          <p:cNvPr id="14" name="EYE-C-GAS.wmv">
            <a:hlinkClick r:id="" action="ppaction://media"/>
            <a:extLst>
              <a:ext uri="{FF2B5EF4-FFF2-40B4-BE49-F238E27FC236}">
                <a16:creationId xmlns:a16="http://schemas.microsoft.com/office/drawing/2014/main" id="{C3D5F3F2-BDB6-4FD9-89C0-9DAD1F6E4C84}"/>
              </a:ext>
            </a:extLst>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3727234" y="3884292"/>
            <a:ext cx="2374900" cy="1781175"/>
          </a:xfrm>
          <a:prstGeom prst="rect">
            <a:avLst/>
          </a:prstGeom>
        </p:spPr>
      </p:pic>
      <p:pic>
        <p:nvPicPr>
          <p:cNvPr id="7" name="Picture 6" descr="A close up of a device&#10;&#10;Description automatically generated">
            <a:extLst>
              <a:ext uri="{FF2B5EF4-FFF2-40B4-BE49-F238E27FC236}">
                <a16:creationId xmlns:a16="http://schemas.microsoft.com/office/drawing/2014/main" id="{2DE18430-E83E-4DA9-981F-BF622312CC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9943" y="973263"/>
            <a:ext cx="6139528" cy="2148835"/>
          </a:xfrm>
          <a:prstGeom prst="rect">
            <a:avLst/>
          </a:prstGeom>
        </p:spPr>
      </p:pic>
      <p:sp>
        <p:nvSpPr>
          <p:cNvPr id="15" name="TextBox 14">
            <a:extLst>
              <a:ext uri="{FF2B5EF4-FFF2-40B4-BE49-F238E27FC236}">
                <a16:creationId xmlns:a16="http://schemas.microsoft.com/office/drawing/2014/main" id="{685A53D6-3338-4915-AE02-A648C40CA2C1}"/>
              </a:ext>
            </a:extLst>
          </p:cNvPr>
          <p:cNvSpPr txBox="1"/>
          <p:nvPr/>
        </p:nvSpPr>
        <p:spPr>
          <a:xfrm>
            <a:off x="7727419" y="3409669"/>
            <a:ext cx="1389725" cy="338554"/>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泄露检查</a:t>
            </a:r>
            <a:endParaRPr lang="en-US" altLang="zh-CN" sz="1600" dirty="0">
              <a:latin typeface="微软雅黑" panose="020B0503020204020204" pitchFamily="34" charset="-122"/>
              <a:ea typeface="微软雅黑" panose="020B0503020204020204" pitchFamily="34" charset="-122"/>
            </a:endParaRPr>
          </a:p>
        </p:txBody>
      </p:sp>
      <p:sp>
        <p:nvSpPr>
          <p:cNvPr id="16" name="Rectangle 15">
            <a:extLst>
              <a:ext uri="{FF2B5EF4-FFF2-40B4-BE49-F238E27FC236}">
                <a16:creationId xmlns:a16="http://schemas.microsoft.com/office/drawing/2014/main" id="{02116873-DB27-4937-9039-4ABA5473FDDD}"/>
              </a:ext>
            </a:extLst>
          </p:cNvPr>
          <p:cNvSpPr/>
          <p:nvPr/>
        </p:nvSpPr>
        <p:spPr>
          <a:xfrm>
            <a:off x="4257851" y="5799996"/>
            <a:ext cx="1213794" cy="338554"/>
          </a:xfrm>
          <a:prstGeom prst="rect">
            <a:avLst/>
          </a:prstGeom>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视频</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设备</a:t>
            </a:r>
          </a:p>
        </p:txBody>
      </p:sp>
      <p:sp>
        <p:nvSpPr>
          <p:cNvPr id="18" name="Rectangle 17">
            <a:extLst>
              <a:ext uri="{FF2B5EF4-FFF2-40B4-BE49-F238E27FC236}">
                <a16:creationId xmlns:a16="http://schemas.microsoft.com/office/drawing/2014/main" id="{12549088-055C-47AA-AA3E-464DFC9EA115}"/>
              </a:ext>
            </a:extLst>
          </p:cNvPr>
          <p:cNvSpPr/>
          <p:nvPr/>
        </p:nvSpPr>
        <p:spPr>
          <a:xfrm>
            <a:off x="7070301" y="5799996"/>
            <a:ext cx="1213794" cy="338554"/>
          </a:xfrm>
          <a:prstGeom prst="rect">
            <a:avLst/>
          </a:prstGeom>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视频</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管道</a:t>
            </a:r>
          </a:p>
        </p:txBody>
      </p:sp>
      <p:pic>
        <p:nvPicPr>
          <p:cNvPr id="19" name="天然气管道泄漏">
            <a:hlinkClick r:id="" action="ppaction://media"/>
            <a:extLst>
              <a:ext uri="{FF2B5EF4-FFF2-40B4-BE49-F238E27FC236}">
                <a16:creationId xmlns:a16="http://schemas.microsoft.com/office/drawing/2014/main" id="{18619AAF-AE7B-4F4F-BF6A-33ABE74FF86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489746" y="3882220"/>
            <a:ext cx="2374900" cy="1781175"/>
          </a:xfrm>
          <a:prstGeom prst="rect">
            <a:avLst/>
          </a:prstGeom>
        </p:spPr>
      </p:pic>
      <p:pic>
        <p:nvPicPr>
          <p:cNvPr id="20" name="EyeCGasw123456789_day012">
            <a:hlinkClick r:id="" action="ppaction://media"/>
            <a:extLst>
              <a:ext uri="{FF2B5EF4-FFF2-40B4-BE49-F238E27FC236}">
                <a16:creationId xmlns:a16="http://schemas.microsoft.com/office/drawing/2014/main" id="{3702F29A-FC1D-428C-8299-12D08AB91A7E}"/>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9252258" y="3882220"/>
            <a:ext cx="2374900" cy="1781175"/>
          </a:xfrm>
          <a:prstGeom prst="rect">
            <a:avLst/>
          </a:prstGeom>
        </p:spPr>
      </p:pic>
      <p:sp>
        <p:nvSpPr>
          <p:cNvPr id="21" name="Rectangle 20">
            <a:extLst>
              <a:ext uri="{FF2B5EF4-FFF2-40B4-BE49-F238E27FC236}">
                <a16:creationId xmlns:a16="http://schemas.microsoft.com/office/drawing/2014/main" id="{5F55301A-89D4-466A-80A8-E3AB6D9330B9}"/>
              </a:ext>
            </a:extLst>
          </p:cNvPr>
          <p:cNvSpPr/>
          <p:nvPr/>
        </p:nvSpPr>
        <p:spPr>
          <a:xfrm>
            <a:off x="9832813" y="5791200"/>
            <a:ext cx="1213794" cy="338554"/>
          </a:xfrm>
          <a:prstGeom prst="rect">
            <a:avLst/>
          </a:prstGeom>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视频</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远程</a:t>
            </a:r>
          </a:p>
        </p:txBody>
      </p:sp>
      <p:pic>
        <p:nvPicPr>
          <p:cNvPr id="23" name="Picture 22" descr="A picture containing swimming, man&#10;&#10;Description automatically generated">
            <a:extLst>
              <a:ext uri="{FF2B5EF4-FFF2-40B4-BE49-F238E27FC236}">
                <a16:creationId xmlns:a16="http://schemas.microsoft.com/office/drawing/2014/main" id="{CDC5B678-C26C-4731-83B5-AFD7F7B46151}"/>
              </a:ext>
            </a:extLst>
          </p:cNvPr>
          <p:cNvPicPr>
            <a:picLocks noChangeAspect="1"/>
          </p:cNvPicPr>
          <p:nvPr/>
        </p:nvPicPr>
        <p:blipFill rotWithShape="1">
          <a:blip r:embed="rId13">
            <a:extLst>
              <a:ext uri="{28A0092B-C50C-407E-A947-70E740481C1C}">
                <a14:useLocalDpi xmlns:a14="http://schemas.microsoft.com/office/drawing/2010/main" val="0"/>
              </a:ext>
            </a:extLst>
          </a:blip>
          <a:srcRect l="23269"/>
          <a:stretch/>
        </p:blipFill>
        <p:spPr>
          <a:xfrm>
            <a:off x="564842" y="2377952"/>
            <a:ext cx="2444644" cy="2487223"/>
          </a:xfrm>
          <a:prstGeom prst="flowChartConnector">
            <a:avLst/>
          </a:prstGeom>
          <a:effectLst>
            <a:softEdge rad="63500"/>
          </a:effectLst>
        </p:spPr>
      </p:pic>
    </p:spTree>
    <p:extLst>
      <p:ext uri="{BB962C8B-B14F-4D97-AF65-F5344CB8AC3E}">
        <p14:creationId xmlns:p14="http://schemas.microsoft.com/office/powerpoint/2010/main" val="16624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fullScrn="1">
              <p:cMediaNode>
                <p:cTn id="2" fill="hold" display="0">
                  <p:stCondLst>
                    <p:cond delay="indefinite"/>
                  </p:stCondLst>
                  <p:endCondLst>
                    <p:cond evt="onNext" delay="0">
                      <p:tgtEl>
                        <p:sldTgt/>
                      </p:tgtEl>
                    </p:cond>
                    <p:cond evt="onPrev" delay="0">
                      <p:tgtEl>
                        <p:sldTgt/>
                      </p:tgtEl>
                    </p:cond>
                  </p:endCondLst>
                </p:cTn>
                <p:tgtEl>
                  <p:spTgt spid="14"/>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9"/>
                                        </p:tgtEl>
                                      </p:cBhvr>
                                    </p:cmd>
                                  </p:childTnLst>
                                </p:cTn>
                              </p:par>
                            </p:childTnLst>
                          </p:cTn>
                        </p:par>
                      </p:childTnLst>
                    </p:cTn>
                  </p:par>
                </p:childTnLst>
              </p:cTn>
              <p:nextCondLst>
                <p:cond evt="onClick" delay="0">
                  <p:tgtEl>
                    <p:spTgt spid="19"/>
                  </p:tgtEl>
                </p:cond>
              </p:nextCondLst>
            </p:seq>
            <p:video>
              <p:cMediaNode vol="80000">
                <p:cTn id="8" fill="hold" display="0">
                  <p:stCondLst>
                    <p:cond delay="indefinite"/>
                  </p:stCondLst>
                </p:cTn>
                <p:tgtEl>
                  <p:spTgt spid="19"/>
                </p:tgtEl>
              </p:cMediaNode>
            </p:video>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0"/>
                                        </p:tgtEl>
                                      </p:cBhvr>
                                    </p:cmd>
                                  </p:childTnLst>
                                </p:cTn>
                              </p:par>
                            </p:childTnLst>
                          </p:cTn>
                        </p:par>
                      </p:childTnLst>
                    </p:cTn>
                  </p:par>
                </p:childTnLst>
              </p:cTn>
              <p:nextCondLst>
                <p:cond evt="onClick" delay="0">
                  <p:tgtEl>
                    <p:spTgt spid="20"/>
                  </p:tgtEl>
                </p:cond>
              </p:nextCondLst>
            </p:seq>
            <p:video>
              <p:cMediaNode vol="80000">
                <p:cTn id="14" fill="hold" display="0">
                  <p:stCondLst>
                    <p:cond delay="indefinite"/>
                  </p:stCondLst>
                </p:cTn>
                <p:tgtEl>
                  <p:spTgt spid="2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3352800" y="533400"/>
            <a:ext cx="8706140" cy="5764213"/>
          </a:xfrm>
        </p:spPr>
        <p:txBody>
          <a:bodyPr/>
          <a:lstStyle/>
          <a:p>
            <a:pPr>
              <a:buNone/>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p:txBody>
      </p:sp>
      <p:sp>
        <p:nvSpPr>
          <p:cNvPr id="3" name="Title 2"/>
          <p:cNvSpPr>
            <a:spLocks noGrp="1"/>
          </p:cNvSpPr>
          <p:nvPr>
            <p:ph type="title"/>
          </p:nvPr>
        </p:nvSpPr>
        <p:spPr/>
        <p:txBody>
          <a:bodyPr/>
          <a:lstStyle/>
          <a:p>
            <a:r>
              <a:rPr lang="zh-CN" altLang="en-US" dirty="0">
                <a:latin typeface="+mn-ea"/>
                <a:ea typeface="+mn-ea"/>
              </a:rPr>
              <a:t>气体检测技术</a:t>
            </a:r>
            <a:r>
              <a:rPr lang="en-US" altLang="zh-CN" dirty="0">
                <a:latin typeface="+mn-ea"/>
                <a:ea typeface="+mn-ea"/>
              </a:rPr>
              <a:t>——</a:t>
            </a:r>
            <a:r>
              <a:rPr lang="zh-CN" altLang="en-US" dirty="0">
                <a:latin typeface="+mn-ea"/>
                <a:ea typeface="+mn-ea"/>
              </a:rPr>
              <a:t>有毒挥发气体分析</a:t>
            </a:r>
          </a:p>
        </p:txBody>
      </p:sp>
      <p:sp>
        <p:nvSpPr>
          <p:cNvPr id="98" name="Rectangle 97">
            <a:extLst>
              <a:ext uri="{FF2B5EF4-FFF2-40B4-BE49-F238E27FC236}">
                <a16:creationId xmlns:a16="http://schemas.microsoft.com/office/drawing/2014/main" id="{6CB23406-2375-4540-A30D-F4B73DD3172E}"/>
              </a:ext>
            </a:extLst>
          </p:cNvPr>
          <p:cNvSpPr/>
          <p:nvPr/>
        </p:nvSpPr>
        <p:spPr bwMode="auto">
          <a:xfrm>
            <a:off x="0" y="973263"/>
            <a:ext cx="5237226"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8" name="Rectangle 7">
            <a:extLst>
              <a:ext uri="{FF2B5EF4-FFF2-40B4-BE49-F238E27FC236}">
                <a16:creationId xmlns:a16="http://schemas.microsoft.com/office/drawing/2014/main" id="{7D8DA197-B6FB-44A7-95FA-E7791C3DF507}"/>
              </a:ext>
            </a:extLst>
          </p:cNvPr>
          <p:cNvSpPr/>
          <p:nvPr/>
        </p:nvSpPr>
        <p:spPr>
          <a:xfrm>
            <a:off x="398607" y="1019430"/>
            <a:ext cx="3947683" cy="915122"/>
          </a:xfrm>
          <a:prstGeom prst="rect">
            <a:avLst/>
          </a:prstGeom>
        </p:spPr>
        <p:txBody>
          <a:bodyPr wrap="none">
            <a:spAutoFit/>
          </a:bodyPr>
          <a:lstStyle/>
          <a:p>
            <a:pPr algn="ctr">
              <a:lnSpc>
                <a:spcPct val="150000"/>
              </a:lnSpc>
            </a:pPr>
            <a:r>
              <a:rPr lang="en-US" altLang="zh-CN" b="1" dirty="0">
                <a:solidFill>
                  <a:srgbClr val="005870"/>
                </a:solidFill>
                <a:latin typeface="微软雅黑" panose="020B0503020204020204" pitchFamily="34" charset="-122"/>
                <a:ea typeface="微软雅黑" panose="020B0503020204020204" pitchFamily="34" charset="-122"/>
              </a:rPr>
              <a:t>Thermo Scientific </a:t>
            </a:r>
            <a:r>
              <a:rPr lang="en-US" altLang="zh-CN" b="1" baseline="30000" dirty="0">
                <a:solidFill>
                  <a:srgbClr val="005870"/>
                </a:solidFill>
                <a:latin typeface="微软雅黑" panose="020B0503020204020204" pitchFamily="34" charset="-122"/>
                <a:ea typeface="微软雅黑" panose="020B0503020204020204" pitchFamily="34" charset="-122"/>
              </a:rPr>
              <a:t>TM</a:t>
            </a:r>
            <a:r>
              <a:rPr lang="en-US" altLang="zh-CN" b="1" dirty="0">
                <a:solidFill>
                  <a:srgbClr val="005870"/>
                </a:solidFill>
                <a:latin typeface="微软雅黑" panose="020B0503020204020204" pitchFamily="34" charset="-122"/>
                <a:ea typeface="微软雅黑" panose="020B0503020204020204" pitchFamily="34" charset="-122"/>
              </a:rPr>
              <a:t>  TVA 2020C</a:t>
            </a: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有毒挥发气体分析仪</a:t>
            </a:r>
          </a:p>
        </p:txBody>
      </p:sp>
      <p:sp>
        <p:nvSpPr>
          <p:cNvPr id="4" name="Rectangle 3">
            <a:extLst>
              <a:ext uri="{FF2B5EF4-FFF2-40B4-BE49-F238E27FC236}">
                <a16:creationId xmlns:a16="http://schemas.microsoft.com/office/drawing/2014/main" id="{DFD9AA4D-2C40-4CEE-AA75-3EB31A7EC109}"/>
              </a:ext>
            </a:extLst>
          </p:cNvPr>
          <p:cNvSpPr/>
          <p:nvPr/>
        </p:nvSpPr>
        <p:spPr>
          <a:xfrm>
            <a:off x="5369999" y="973263"/>
            <a:ext cx="6440053" cy="2046714"/>
          </a:xfrm>
          <a:prstGeom prst="rect">
            <a:avLst/>
          </a:prstGeom>
        </p:spPr>
        <p:txBody>
          <a:bodyPr wrap="square">
            <a:spAutoFit/>
          </a:bodyPr>
          <a:lstStyle/>
          <a:p>
            <a:pPr>
              <a:spcAft>
                <a:spcPts val="60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技术原理</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FID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（火焰离子化）是一种高灵敏度通用型检测器，它几乎对所有的有机物都有快速响应，宽动态线性范围，重复性好</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（光离子化）是一种能够检测极低浓度挥发性有机化合物和其它有毒气体的检测器</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TVA 2020C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是唯一将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FID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检测器结合的主动泵吸式便携挥发气体分析仪</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 name="Picture 59" descr="Franklin_DSC_8746.jpg">
            <a:extLst>
              <a:ext uri="{FF2B5EF4-FFF2-40B4-BE49-F238E27FC236}">
                <a16:creationId xmlns:a16="http://schemas.microsoft.com/office/drawing/2014/main" id="{23E0C04B-86CB-4F43-BCBE-526AD5AF4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060" b="91008" l="25364" r="75182">
                        <a14:foregroundMark x1="31682" y1="9809" x2="30045" y2="12125"/>
                        <a14:foregroundMark x1="36545" y1="46322" x2="36773" y2="51294"/>
                        <a14:foregroundMark x1="31273" y1="53270" x2="29500" y2="64578"/>
                        <a14:foregroundMark x1="29500" y1="64578" x2="27653" y2="68851"/>
                        <a14:foregroundMark x1="26412" y1="63923" x2="25591" y2="65804"/>
                        <a14:foregroundMark x1="29636" y1="56540" x2="27399" y2="61663"/>
                        <a14:foregroundMark x1="25591" y1="65804" x2="25364" y2="67098"/>
                        <a14:foregroundMark x1="49545" y1="91485" x2="57136" y2="91144"/>
                        <a14:foregroundMark x1="57136" y1="91144" x2="67864" y2="85218"/>
                        <a14:foregroundMark x1="32273" y1="9128" x2="35136" y2="9128"/>
                        <a14:foregroundMark x1="73773" y1="65804" x2="75182" y2="70368"/>
                        <a14:backgroundMark x1="56091" y1="93120" x2="53818" y2="93801"/>
                        <a14:backgroundMark x1="27182" y1="70095" x2="27591" y2="70095"/>
                        <a14:backgroundMark x1="27591" y1="69755" x2="27591" y2="69074"/>
                        <a14:backgroundMark x1="28000" y1="62193" x2="27000" y2="64441"/>
                        <a14:backgroundMark x1="27409" y1="68733" x2="27182" y2="69755"/>
                        <a14:backgroundMark x1="26773" y1="62466" x2="26364" y2="65123"/>
                      </a14:backgroundRemoval>
                    </a14:imgEffect>
                  </a14:imgLayer>
                </a14:imgProps>
              </a:ext>
            </a:extLst>
          </a:blip>
          <a:srcRect l="22523" t="5573" r="20187" b="4242"/>
          <a:stretch>
            <a:fillRect/>
          </a:stretch>
        </p:blipFill>
        <p:spPr>
          <a:xfrm>
            <a:off x="398607" y="2384494"/>
            <a:ext cx="2511511" cy="2440166"/>
          </a:xfrm>
          <a:prstGeom prst="rect">
            <a:avLst/>
          </a:prstGeom>
          <a:ln>
            <a:noFill/>
          </a:ln>
          <a:effectLst/>
        </p:spPr>
      </p:pic>
      <p:sp>
        <p:nvSpPr>
          <p:cNvPr id="6" name="Rectangle 5">
            <a:extLst>
              <a:ext uri="{FF2B5EF4-FFF2-40B4-BE49-F238E27FC236}">
                <a16:creationId xmlns:a16="http://schemas.microsoft.com/office/drawing/2014/main" id="{8D4D1E96-DA54-40AB-840D-C61F3D9206E1}"/>
              </a:ext>
            </a:extLst>
          </p:cNvPr>
          <p:cNvSpPr/>
          <p:nvPr/>
        </p:nvSpPr>
        <p:spPr>
          <a:xfrm>
            <a:off x="3410857" y="5057450"/>
            <a:ext cx="6096000" cy="584775"/>
          </a:xfrm>
          <a:prstGeom prst="rect">
            <a:avLst/>
          </a:prstGeom>
        </p:spPr>
        <p:txBody>
          <a:bodyPr>
            <a:spAutoFit/>
          </a:bodyPr>
          <a:lstStyle/>
          <a:p>
            <a:r>
              <a:rPr lang="zh-CN" altLang="en-US" sz="1600" b="1" dirty="0">
                <a:solidFill>
                  <a:srgbClr val="333333"/>
                </a:solidFill>
                <a:latin typeface="微软雅黑" panose="020B0503020204020204" pitchFamily="34" charset="-122"/>
                <a:ea typeface="微软雅黑" panose="020B0503020204020204" pitchFamily="34" charset="-122"/>
              </a:rPr>
              <a:t>应用：</a:t>
            </a:r>
            <a:endParaRPr lang="en-US" altLang="zh-CN" sz="1600" b="1" dirty="0">
              <a:solidFill>
                <a:srgbClr val="333333"/>
              </a:solidFill>
              <a:latin typeface="微软雅黑" panose="020B0503020204020204" pitchFamily="34" charset="-122"/>
              <a:ea typeface="微软雅黑" panose="020B0503020204020204" pitchFamily="34" charset="-122"/>
            </a:endParaRPr>
          </a:p>
          <a:p>
            <a:r>
              <a:rPr lang="zh-CN" altLang="en-US" sz="1600" dirty="0">
                <a:solidFill>
                  <a:srgbClr val="333333"/>
                </a:solidFill>
                <a:latin typeface="微软雅黑" panose="020B0503020204020204" pitchFamily="34" charset="-122"/>
                <a:ea typeface="微软雅黑" panose="020B0503020204020204" pitchFamily="34" charset="-122"/>
              </a:rPr>
              <a:t>应急监测、泄漏与修复监测、有毒废弃物现场评估、污染源调查等</a:t>
            </a:r>
            <a:endParaRPr lang="zh-CN" altLang="en-US" sz="1600" dirty="0">
              <a:latin typeface="微软雅黑" panose="020B0503020204020204" pitchFamily="34" charset="-122"/>
              <a:ea typeface="微软雅黑" panose="020B0503020204020204" pitchFamily="34" charset="-122"/>
            </a:endParaRPr>
          </a:p>
        </p:txBody>
      </p:sp>
      <p:sp>
        <p:nvSpPr>
          <p:cNvPr id="13" name="Rectangle 12">
            <a:extLst>
              <a:ext uri="{FF2B5EF4-FFF2-40B4-BE49-F238E27FC236}">
                <a16:creationId xmlns:a16="http://schemas.microsoft.com/office/drawing/2014/main" id="{F06646F5-2B57-4F28-A92E-84E416FE1409}"/>
              </a:ext>
            </a:extLst>
          </p:cNvPr>
          <p:cNvSpPr/>
          <p:nvPr/>
        </p:nvSpPr>
        <p:spPr>
          <a:xfrm>
            <a:off x="4382099" y="3086828"/>
            <a:ext cx="6096000" cy="1954381"/>
          </a:xfrm>
          <a:prstGeom prst="rect">
            <a:avLst/>
          </a:prstGeom>
        </p:spPr>
        <p:txBody>
          <a:bodyPr>
            <a:spAutoFit/>
          </a:bodyPr>
          <a:lstStyle/>
          <a:p>
            <a:pPr>
              <a:spcAft>
                <a:spcPts val="60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优势特点：</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操作简便，体积小，适合工厂和野外场所</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本安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级</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区防爆</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可快速连续分析和记录无机和有机挥发气体</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内置数据记录功能，可选配蓝牙和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GPS</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96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97D50-4013-4009-B3C3-5FA79DF0A0CB}"/>
              </a:ext>
            </a:extLst>
          </p:cNvPr>
          <p:cNvSpPr>
            <a:spLocks noGrp="1"/>
          </p:cNvSpPr>
          <p:nvPr>
            <p:ph type="title"/>
          </p:nvPr>
        </p:nvSpPr>
        <p:spPr/>
        <p:txBody>
          <a:bodyPr/>
          <a:lstStyle/>
          <a:p>
            <a:r>
              <a:rPr lang="zh-CN" altLang="en-US">
                <a:latin typeface="+mn-ea"/>
                <a:ea typeface="+mn-ea"/>
              </a:rPr>
              <a:t>气体检测技术</a:t>
            </a:r>
            <a:r>
              <a:rPr lang="en-US" altLang="zh-CN">
                <a:latin typeface="+mn-ea"/>
                <a:ea typeface="+mn-ea"/>
              </a:rPr>
              <a:t>——</a:t>
            </a:r>
            <a:r>
              <a:rPr lang="zh-CN" altLang="en-US">
                <a:latin typeface="+mn-ea"/>
                <a:ea typeface="+mn-ea"/>
              </a:rPr>
              <a:t>有毒挥发气体分析</a:t>
            </a:r>
            <a:endParaRPr lang="zh-CN" altLang="en-US" dirty="0">
              <a:latin typeface="+mn-ea"/>
              <a:ea typeface="+mn-ea"/>
            </a:endParaRPr>
          </a:p>
        </p:txBody>
      </p:sp>
      <p:pic>
        <p:nvPicPr>
          <p:cNvPr id="6" name="Picture 5" descr="A picture containing outdoor, water, boat, smoke&#10;&#10;Description automatically generated">
            <a:extLst>
              <a:ext uri="{FF2B5EF4-FFF2-40B4-BE49-F238E27FC236}">
                <a16:creationId xmlns:a16="http://schemas.microsoft.com/office/drawing/2014/main" id="{ABBEB307-7F86-4B14-95EC-B13F17A43ACE}"/>
              </a:ext>
            </a:extLst>
          </p:cNvPr>
          <p:cNvPicPr>
            <a:picLocks noChangeAspect="1"/>
          </p:cNvPicPr>
          <p:nvPr/>
        </p:nvPicPr>
        <p:blipFill rotWithShape="1">
          <a:blip r:embed="rId2">
            <a:extLst>
              <a:ext uri="{28A0092B-C50C-407E-A947-70E740481C1C}">
                <a14:useLocalDpi xmlns:a14="http://schemas.microsoft.com/office/drawing/2010/main" val="0"/>
              </a:ext>
            </a:extLst>
          </a:blip>
          <a:srcRect t="7777" b="8359"/>
          <a:stretch/>
        </p:blipFill>
        <p:spPr>
          <a:xfrm>
            <a:off x="0" y="538842"/>
            <a:ext cx="9144000" cy="5751286"/>
          </a:xfrm>
          <a:prstGeom prst="rect">
            <a:avLst/>
          </a:prstGeom>
        </p:spPr>
      </p:pic>
      <p:sp>
        <p:nvSpPr>
          <p:cNvPr id="7" name="Rectangle 6">
            <a:extLst>
              <a:ext uri="{FF2B5EF4-FFF2-40B4-BE49-F238E27FC236}">
                <a16:creationId xmlns:a16="http://schemas.microsoft.com/office/drawing/2014/main" id="{A837964F-E92C-4ED5-80B8-75F914E5009B}"/>
              </a:ext>
            </a:extLst>
          </p:cNvPr>
          <p:cNvSpPr/>
          <p:nvPr/>
        </p:nvSpPr>
        <p:spPr bwMode="auto">
          <a:xfrm rot="10800000">
            <a:off x="0" y="553357"/>
            <a:ext cx="9144001" cy="5751286"/>
          </a:xfrm>
          <a:prstGeom prst="rect">
            <a:avLst/>
          </a:prstGeom>
          <a:gradFill>
            <a:gsLst>
              <a:gs pos="0">
                <a:schemeClr val="bg1"/>
              </a:gs>
              <a:gs pos="61000">
                <a:schemeClr val="bg1">
                  <a:alpha val="0"/>
                </a:schemeClr>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9" name="Content Placeholder 1">
            <a:extLst>
              <a:ext uri="{FF2B5EF4-FFF2-40B4-BE49-F238E27FC236}">
                <a16:creationId xmlns:a16="http://schemas.microsoft.com/office/drawing/2014/main" id="{167827D8-9E80-436E-AD4B-0C84E82C47D0}"/>
              </a:ext>
            </a:extLst>
          </p:cNvPr>
          <p:cNvSpPr>
            <a:spLocks noGrp="1"/>
          </p:cNvSpPr>
          <p:nvPr>
            <p:ph type="body" sz="quarter" idx="10"/>
          </p:nvPr>
        </p:nvSpPr>
        <p:spPr>
          <a:xfrm>
            <a:off x="5804390" y="525915"/>
            <a:ext cx="9727220" cy="5764213"/>
          </a:xfrm>
        </p:spPr>
        <p:txBody>
          <a:bodyPr/>
          <a:lstStyle/>
          <a:p>
            <a:pPr>
              <a:buNone/>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p:txBody>
      </p:sp>
      <p:sp>
        <p:nvSpPr>
          <p:cNvPr id="11" name="TextBox 10">
            <a:extLst>
              <a:ext uri="{FF2B5EF4-FFF2-40B4-BE49-F238E27FC236}">
                <a16:creationId xmlns:a16="http://schemas.microsoft.com/office/drawing/2014/main" id="{86493E64-A8DF-40DB-9704-9A963CD10A12}"/>
              </a:ext>
            </a:extLst>
          </p:cNvPr>
          <p:cNvSpPr txBox="1"/>
          <p:nvPr/>
        </p:nvSpPr>
        <p:spPr>
          <a:xfrm>
            <a:off x="8503920" y="1254597"/>
            <a:ext cx="3581400" cy="2262158"/>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东海</a:t>
            </a:r>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“桑吉”邮轮事件</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2000" b="1" dirty="0">
              <a:solidFill>
                <a:schemeClr val="bg1"/>
              </a:solidFill>
              <a:latin typeface="微软雅黑" panose="020B0503020204020204" pitchFamily="34" charset="-122"/>
              <a:ea typeface="微软雅黑" panose="020B0503020204020204" pitchFamily="34" charset="-122"/>
            </a:endParaRPr>
          </a:p>
          <a:p>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“桑吉”轮与散货轮相撞，随即起火燃烧并且持续剧烈燃爆</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“桑吉”装载了</a:t>
            </a:r>
            <a:r>
              <a:rPr lang="en-US" altLang="zh-CN" sz="1600" dirty="0">
                <a:solidFill>
                  <a:schemeClr val="bg1"/>
                </a:solidFill>
                <a:latin typeface="微软雅黑" panose="020B0503020204020204" pitchFamily="34" charset="-122"/>
                <a:ea typeface="微软雅黑" panose="020B0503020204020204" pitchFamily="34" charset="-122"/>
              </a:rPr>
              <a:t>10</a:t>
            </a:r>
            <a:r>
              <a:rPr lang="zh-CN" altLang="en-US" sz="1600" dirty="0">
                <a:solidFill>
                  <a:schemeClr val="bg1"/>
                </a:solidFill>
                <a:latin typeface="微软雅黑" panose="020B0503020204020204" pitchFamily="34" charset="-122"/>
                <a:ea typeface="微软雅黑" panose="020B0503020204020204" pitchFamily="34" charset="-122"/>
              </a:rPr>
              <a:t>多万吨凝析油（极其易燃易爆，燃烧产生有毒的烟雾）</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2" name="Rectangle 11">
            <a:extLst>
              <a:ext uri="{FF2B5EF4-FFF2-40B4-BE49-F238E27FC236}">
                <a16:creationId xmlns:a16="http://schemas.microsoft.com/office/drawing/2014/main" id="{DAA7E25C-57C8-4401-AE48-FDE927A88D81}"/>
              </a:ext>
            </a:extLst>
          </p:cNvPr>
          <p:cNvSpPr/>
          <p:nvPr/>
        </p:nvSpPr>
        <p:spPr>
          <a:xfrm>
            <a:off x="7139940" y="4141050"/>
            <a:ext cx="4488180" cy="830997"/>
          </a:xfrm>
          <a:prstGeom prst="rect">
            <a:avLst/>
          </a:prstGeom>
        </p:spPr>
        <p:txBody>
          <a:bodyPr wrap="square">
            <a:spAutoFit/>
          </a:bodyPr>
          <a:lstStyle/>
          <a:p>
            <a:pPr marL="285750" indent="-285750">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使用</a:t>
            </a:r>
            <a:r>
              <a:rPr lang="en-US" altLang="zh-CN" sz="1600" dirty="0">
                <a:solidFill>
                  <a:schemeClr val="bg1"/>
                </a:solidFill>
                <a:latin typeface="微软雅黑" panose="020B0503020204020204" pitchFamily="34" charset="-122"/>
                <a:ea typeface="微软雅黑" panose="020B0503020204020204" pitchFamily="34" charset="-122"/>
              </a:rPr>
              <a:t>TVA 2020C</a:t>
            </a:r>
            <a:r>
              <a:rPr lang="zh-CN" altLang="en-US" sz="1600" dirty="0">
                <a:solidFill>
                  <a:schemeClr val="bg1"/>
                </a:solidFill>
                <a:latin typeface="微软雅黑" panose="020B0503020204020204" pitchFamily="34" charset="-122"/>
                <a:ea typeface="微软雅黑" panose="020B0503020204020204" pitchFamily="34" charset="-122"/>
              </a:rPr>
              <a:t>对事故现场毒烟毒气进行检查，发现中含硫量非常高，并为现场搜救人员提供污染范围信息</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89200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B1841-890D-4258-B76E-2C0A1E0270B5}"/>
              </a:ext>
            </a:extLst>
          </p:cNvPr>
          <p:cNvSpPr>
            <a:spLocks noGrp="1"/>
          </p:cNvSpPr>
          <p:nvPr>
            <p:ph type="title"/>
          </p:nvPr>
        </p:nvSpPr>
        <p:spPr/>
        <p:txBody>
          <a:bodyPr/>
          <a:lstStyle/>
          <a:p>
            <a:r>
              <a:rPr lang="zh-CN" altLang="en-US" dirty="0">
                <a:latin typeface="+mj-ea"/>
                <a:ea typeface="+mj-ea"/>
              </a:rPr>
              <a:t>粉尘监测</a:t>
            </a:r>
          </a:p>
        </p:txBody>
      </p:sp>
      <p:sp>
        <p:nvSpPr>
          <p:cNvPr id="5" name="Rectangle 4">
            <a:extLst>
              <a:ext uri="{FF2B5EF4-FFF2-40B4-BE49-F238E27FC236}">
                <a16:creationId xmlns:a16="http://schemas.microsoft.com/office/drawing/2014/main" id="{4BE6F27A-A67F-4A5F-A31C-2E9B8E843253}"/>
              </a:ext>
            </a:extLst>
          </p:cNvPr>
          <p:cNvSpPr/>
          <p:nvPr/>
        </p:nvSpPr>
        <p:spPr bwMode="auto">
          <a:xfrm>
            <a:off x="0" y="533400"/>
            <a:ext cx="6096000" cy="5775960"/>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sz="1800" dirty="0">
              <a:solidFill>
                <a:schemeClr val="bg1"/>
              </a:solidFill>
              <a:latin typeface="Arial" pitchFamily="124" charset="0"/>
            </a:endParaRPr>
          </a:p>
        </p:txBody>
      </p:sp>
      <p:sp>
        <p:nvSpPr>
          <p:cNvPr id="6" name="Rectangle 5">
            <a:extLst>
              <a:ext uri="{FF2B5EF4-FFF2-40B4-BE49-F238E27FC236}">
                <a16:creationId xmlns:a16="http://schemas.microsoft.com/office/drawing/2014/main" id="{6F286CBE-5A69-4968-BF46-2F35162C0CEF}"/>
              </a:ext>
            </a:extLst>
          </p:cNvPr>
          <p:cNvSpPr/>
          <p:nvPr/>
        </p:nvSpPr>
        <p:spPr bwMode="auto">
          <a:xfrm>
            <a:off x="0" y="973263"/>
            <a:ext cx="6096000"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7" name="Rectangle 6">
            <a:extLst>
              <a:ext uri="{FF2B5EF4-FFF2-40B4-BE49-F238E27FC236}">
                <a16:creationId xmlns:a16="http://schemas.microsoft.com/office/drawing/2014/main" id="{0C79EB63-91FB-47E6-88A2-2483623B1858}"/>
              </a:ext>
            </a:extLst>
          </p:cNvPr>
          <p:cNvSpPr/>
          <p:nvPr/>
        </p:nvSpPr>
        <p:spPr>
          <a:xfrm>
            <a:off x="904608" y="1019430"/>
            <a:ext cx="3888180" cy="915122"/>
          </a:xfrm>
          <a:prstGeom prst="rect">
            <a:avLst/>
          </a:prstGeom>
        </p:spPr>
        <p:txBody>
          <a:bodyPr wrap="none">
            <a:spAutoFit/>
          </a:bodyPr>
          <a:lstStyle/>
          <a:p>
            <a:pPr algn="ctr">
              <a:lnSpc>
                <a:spcPct val="150000"/>
              </a:lnSpc>
            </a:pPr>
            <a:r>
              <a:rPr lang="en-US" altLang="zh-CN" b="1" dirty="0">
                <a:solidFill>
                  <a:srgbClr val="005870"/>
                </a:solidFill>
                <a:latin typeface="微软雅黑" panose="020B0503020204020204" pitchFamily="34" charset="-122"/>
                <a:ea typeface="微软雅黑" panose="020B0503020204020204" pitchFamily="34" charset="-122"/>
              </a:rPr>
              <a:t>Thermo Scientific </a:t>
            </a:r>
            <a:r>
              <a:rPr lang="en-US" altLang="zh-CN" b="1" baseline="30000" dirty="0">
                <a:solidFill>
                  <a:srgbClr val="005870"/>
                </a:solidFill>
                <a:latin typeface="微软雅黑" panose="020B0503020204020204" pitchFamily="34" charset="-122"/>
                <a:ea typeface="微软雅黑" panose="020B0503020204020204" pitchFamily="34" charset="-122"/>
              </a:rPr>
              <a:t>TM</a:t>
            </a:r>
            <a:r>
              <a:rPr lang="en-US" altLang="zh-CN" b="1" dirty="0">
                <a:solidFill>
                  <a:srgbClr val="005870"/>
                </a:solidFill>
                <a:latin typeface="微软雅黑" panose="020B0503020204020204" pitchFamily="34" charset="-122"/>
                <a:ea typeface="微软雅黑" panose="020B0503020204020204" pitchFamily="34" charset="-122"/>
              </a:rPr>
              <a:t>  PDM 3700</a:t>
            </a: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个人粉尘监测仪</a:t>
            </a:r>
          </a:p>
        </p:txBody>
      </p:sp>
      <p:sp>
        <p:nvSpPr>
          <p:cNvPr id="8" name="Rectangle 7">
            <a:extLst>
              <a:ext uri="{FF2B5EF4-FFF2-40B4-BE49-F238E27FC236}">
                <a16:creationId xmlns:a16="http://schemas.microsoft.com/office/drawing/2014/main" id="{902FEE85-DBA2-48A6-A0D9-6A746CA5C277}"/>
              </a:ext>
            </a:extLst>
          </p:cNvPr>
          <p:cNvSpPr/>
          <p:nvPr/>
        </p:nvSpPr>
        <p:spPr bwMode="auto">
          <a:xfrm>
            <a:off x="6096000" y="973263"/>
            <a:ext cx="6096000" cy="961289"/>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pic>
        <p:nvPicPr>
          <p:cNvPr id="11" name="Picture 10" descr="A picture containing clock&#10;&#10;Description automatically generated">
            <a:extLst>
              <a:ext uri="{FF2B5EF4-FFF2-40B4-BE49-F238E27FC236}">
                <a16:creationId xmlns:a16="http://schemas.microsoft.com/office/drawing/2014/main" id="{63448CB3-8FCA-45EA-8FC3-CBCA42D3DE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94" b="89241" l="6800" r="90000">
                        <a14:foregroundMark x1="9200" y1="24684" x2="11200" y2="65190"/>
                        <a14:foregroundMark x1="46400" y1="53797" x2="37200" y2="46203"/>
                        <a14:foregroundMark x1="6800" y1="31646" x2="8400" y2="46203"/>
                        <a14:foregroundMark x1="46800" y1="66456" x2="71600" y2="55696"/>
                        <a14:foregroundMark x1="71600" y1="55696" x2="52400" y2="66456"/>
                        <a14:foregroundMark x1="68400" y1="62658" x2="58000" y2="62658"/>
                        <a14:foregroundMark x1="68800" y1="59494" x2="74400" y2="67089"/>
                      </a14:backgroundRemoval>
                    </a14:imgEffect>
                  </a14:imgLayer>
                </a14:imgProps>
              </a:ext>
              <a:ext uri="{28A0092B-C50C-407E-A947-70E740481C1C}">
                <a14:useLocalDpi xmlns:a14="http://schemas.microsoft.com/office/drawing/2010/main" val="0"/>
              </a:ext>
            </a:extLst>
          </a:blip>
          <a:stretch>
            <a:fillRect/>
          </a:stretch>
        </p:blipFill>
        <p:spPr>
          <a:xfrm>
            <a:off x="6549953" y="2202548"/>
            <a:ext cx="2279170" cy="1440436"/>
          </a:xfrm>
          <a:prstGeom prst="rect">
            <a:avLst/>
          </a:prstGeom>
        </p:spPr>
      </p:pic>
      <p:pic>
        <p:nvPicPr>
          <p:cNvPr id="12" name="Picture 11" descr="A close up of a cable&#10;&#10;Description automatically generated">
            <a:extLst>
              <a:ext uri="{FF2B5EF4-FFF2-40B4-BE49-F238E27FC236}">
                <a16:creationId xmlns:a16="http://schemas.microsoft.com/office/drawing/2014/main" id="{62A7507B-D1E7-4BE3-A5EF-3D712DA3BA4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000" l="4979" r="89627">
                        <a14:foregroundMark x1="21577" y1="43500" x2="5394" y2="44500"/>
                        <a14:foregroundMark x1="46058" y1="73000" x2="55187" y2="85000"/>
                        <a14:foregroundMark x1="40664" y1="64500" x2="42739" y2="70000"/>
                        <a14:foregroundMark x1="58506" y1="88500" x2="64730" y2="94000"/>
                      </a14:backgroundRemoval>
                    </a14:imgEffect>
                  </a14:imgLayer>
                </a14:imgProps>
              </a:ext>
              <a:ext uri="{28A0092B-C50C-407E-A947-70E740481C1C}">
                <a14:useLocalDpi xmlns:a14="http://schemas.microsoft.com/office/drawing/2010/main" val="0"/>
              </a:ext>
            </a:extLst>
          </a:blip>
          <a:stretch>
            <a:fillRect/>
          </a:stretch>
        </p:blipFill>
        <p:spPr>
          <a:xfrm>
            <a:off x="290710" y="2165484"/>
            <a:ext cx="1865124" cy="1547821"/>
          </a:xfrm>
          <a:prstGeom prst="rect">
            <a:avLst/>
          </a:prstGeom>
        </p:spPr>
      </p:pic>
      <p:sp>
        <p:nvSpPr>
          <p:cNvPr id="13" name="Rectangle 12">
            <a:extLst>
              <a:ext uri="{FF2B5EF4-FFF2-40B4-BE49-F238E27FC236}">
                <a16:creationId xmlns:a16="http://schemas.microsoft.com/office/drawing/2014/main" id="{30C9F885-7555-4407-B127-5985DEAED4BC}"/>
              </a:ext>
            </a:extLst>
          </p:cNvPr>
          <p:cNvSpPr/>
          <p:nvPr/>
        </p:nvSpPr>
        <p:spPr>
          <a:xfrm>
            <a:off x="6930465" y="973263"/>
            <a:ext cx="3846502" cy="915122"/>
          </a:xfrm>
          <a:prstGeom prst="rect">
            <a:avLst/>
          </a:prstGeom>
          <a:ln>
            <a:noFill/>
          </a:ln>
        </p:spPr>
        <p:txBody>
          <a:bodyPr wrap="none">
            <a:spAutoFit/>
          </a:bodyPr>
          <a:lstStyle/>
          <a:p>
            <a:pPr algn="ctr">
              <a:lnSpc>
                <a:spcPct val="150000"/>
              </a:lnSpc>
            </a:pPr>
            <a:r>
              <a:rPr lang="en-US" altLang="zh-CN" b="1" dirty="0">
                <a:solidFill>
                  <a:schemeClr val="bg1"/>
                </a:solidFill>
                <a:latin typeface="微软雅黑" panose="020B0503020204020204" pitchFamily="34" charset="-122"/>
                <a:ea typeface="微软雅黑" panose="020B0503020204020204" pitchFamily="34" charset="-122"/>
              </a:rPr>
              <a:t>Thermo Scientific </a:t>
            </a:r>
            <a:r>
              <a:rPr lang="en-US" altLang="zh-CN" b="1" baseline="30000" dirty="0">
                <a:solidFill>
                  <a:schemeClr val="bg1"/>
                </a:solidFill>
                <a:latin typeface="微软雅黑" panose="020B0503020204020204" pitchFamily="34" charset="-122"/>
                <a:ea typeface="微软雅黑" panose="020B0503020204020204" pitchFamily="34" charset="-122"/>
              </a:rPr>
              <a:t>TM</a:t>
            </a:r>
            <a:r>
              <a:rPr lang="en-US" altLang="zh-CN" b="1" dirty="0">
                <a:solidFill>
                  <a:schemeClr val="bg1"/>
                </a:solidFill>
                <a:latin typeface="微软雅黑" panose="020B0503020204020204" pitchFamily="34" charset="-122"/>
                <a:ea typeface="微软雅黑" panose="020B0503020204020204" pitchFamily="34" charset="-122"/>
              </a:rPr>
              <a:t>  pDR-1500</a:t>
            </a:r>
          </a:p>
          <a:p>
            <a:pPr algn="ct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便携式颗粒物检监测仪</a:t>
            </a:r>
          </a:p>
        </p:txBody>
      </p:sp>
      <p:sp>
        <p:nvSpPr>
          <p:cNvPr id="14" name="Rectangle 13">
            <a:extLst>
              <a:ext uri="{FF2B5EF4-FFF2-40B4-BE49-F238E27FC236}">
                <a16:creationId xmlns:a16="http://schemas.microsoft.com/office/drawing/2014/main" id="{E3EA9CF7-8D7D-48F0-841D-33715C74C8A1}"/>
              </a:ext>
            </a:extLst>
          </p:cNvPr>
          <p:cNvSpPr/>
          <p:nvPr/>
        </p:nvSpPr>
        <p:spPr>
          <a:xfrm>
            <a:off x="6574546" y="3870866"/>
            <a:ext cx="4978400" cy="584775"/>
          </a:xfrm>
          <a:prstGeom prst="rect">
            <a:avLst/>
          </a:prstGeom>
        </p:spPr>
        <p:txBody>
          <a:bodyPr wrap="square">
            <a:spAutoFit/>
          </a:bodyPr>
          <a:lstStyle/>
          <a:p>
            <a:r>
              <a:rPr lang="zh-CN" altLang="en-US" sz="1600" dirty="0">
                <a:solidFill>
                  <a:srgbClr val="333333"/>
                </a:solidFill>
                <a:latin typeface="微软雅黑" panose="020B0503020204020204" pitchFamily="34" charset="-122"/>
                <a:ea typeface="微软雅黑" panose="020B0503020204020204" pitchFamily="34" charset="-122"/>
              </a:rPr>
              <a:t>技术：采用浊度测定法、实时体积流量控制技术和相对湿度补偿功能</a:t>
            </a:r>
            <a:endParaRPr lang="en-US" altLang="zh-CN" sz="1600" dirty="0">
              <a:solidFill>
                <a:srgbClr val="333333"/>
              </a:solidFill>
              <a:latin typeface="微软雅黑" panose="020B0503020204020204" pitchFamily="34" charset="-122"/>
              <a:ea typeface="微软雅黑" panose="020B0503020204020204" pitchFamily="34" charset="-122"/>
            </a:endParaRPr>
          </a:p>
        </p:txBody>
      </p:sp>
      <p:sp>
        <p:nvSpPr>
          <p:cNvPr id="15" name="Rectangle 14">
            <a:extLst>
              <a:ext uri="{FF2B5EF4-FFF2-40B4-BE49-F238E27FC236}">
                <a16:creationId xmlns:a16="http://schemas.microsoft.com/office/drawing/2014/main" id="{387A3F59-20DA-451B-A4B5-875EE001A20F}"/>
              </a:ext>
            </a:extLst>
          </p:cNvPr>
          <p:cNvSpPr/>
          <p:nvPr/>
        </p:nvSpPr>
        <p:spPr>
          <a:xfrm>
            <a:off x="8829123" y="2485600"/>
            <a:ext cx="2645276" cy="830997"/>
          </a:xfrm>
          <a:prstGeom prst="rect">
            <a:avLst/>
          </a:prstGeom>
        </p:spPr>
        <p:txBody>
          <a:bodyPr wrap="none">
            <a:spAutoFit/>
          </a:bodyPr>
          <a:lstStyle/>
          <a:p>
            <a:r>
              <a:rPr lang="zh-CN" altLang="en-US" sz="1600" dirty="0">
                <a:solidFill>
                  <a:srgbClr val="333333"/>
                </a:solidFill>
                <a:latin typeface="微软雅黑" panose="020B0503020204020204" pitchFamily="34" charset="-122"/>
                <a:ea typeface="微软雅黑" panose="020B0503020204020204" pitchFamily="34" charset="-122"/>
              </a:rPr>
              <a:t>实时准确测定颗粒物浓度</a:t>
            </a:r>
            <a:endParaRPr lang="en-US" altLang="zh-CN" sz="1600" dirty="0">
              <a:solidFill>
                <a:srgbClr val="333333"/>
              </a:solidFill>
              <a:latin typeface="微软雅黑" panose="020B0503020204020204" pitchFamily="34" charset="-122"/>
              <a:ea typeface="微软雅黑" panose="020B0503020204020204" pitchFamily="34" charset="-122"/>
            </a:endParaRPr>
          </a:p>
          <a:p>
            <a:r>
              <a:rPr lang="en-US" altLang="zh-CN" sz="1600" dirty="0">
                <a:solidFill>
                  <a:srgbClr val="333333"/>
                </a:solidFill>
                <a:latin typeface="微软雅黑" panose="020B0503020204020204" pitchFamily="34" charset="-122"/>
                <a:ea typeface="微软雅黑" panose="020B0503020204020204" pitchFamily="34" charset="-122"/>
              </a:rPr>
              <a:t>PM</a:t>
            </a:r>
            <a:r>
              <a:rPr lang="en-US" altLang="zh-CN" sz="700" dirty="0">
                <a:solidFill>
                  <a:srgbClr val="333333"/>
                </a:solidFill>
                <a:latin typeface="微软雅黑" panose="020B0503020204020204" pitchFamily="34" charset="-122"/>
                <a:ea typeface="微软雅黑" panose="020B0503020204020204" pitchFamily="34" charset="-122"/>
              </a:rPr>
              <a:t>1</a:t>
            </a:r>
            <a:r>
              <a:rPr lang="zh-CN" altLang="en-US" sz="1600" dirty="0">
                <a:solidFill>
                  <a:srgbClr val="333333"/>
                </a:solidFill>
                <a:latin typeface="微软雅黑" panose="020B0503020204020204" pitchFamily="34" charset="-122"/>
                <a:ea typeface="微软雅黑" panose="020B0503020204020204" pitchFamily="34" charset="-122"/>
              </a:rPr>
              <a:t>，</a:t>
            </a:r>
            <a:r>
              <a:rPr lang="en-US" altLang="zh-CN" sz="1600" dirty="0">
                <a:solidFill>
                  <a:srgbClr val="333333"/>
                </a:solidFill>
                <a:latin typeface="微软雅黑" panose="020B0503020204020204" pitchFamily="34" charset="-122"/>
                <a:ea typeface="微软雅黑" panose="020B0503020204020204" pitchFamily="34" charset="-122"/>
              </a:rPr>
              <a:t>PM</a:t>
            </a:r>
            <a:r>
              <a:rPr lang="en-US" altLang="zh-CN" sz="700" dirty="0">
                <a:solidFill>
                  <a:srgbClr val="333333"/>
                </a:solidFill>
                <a:latin typeface="微软雅黑" panose="020B0503020204020204" pitchFamily="34" charset="-122"/>
                <a:ea typeface="微软雅黑" panose="020B0503020204020204" pitchFamily="34" charset="-122"/>
              </a:rPr>
              <a:t>2.5</a:t>
            </a:r>
            <a:r>
              <a:rPr lang="zh-CN" altLang="en-US" sz="1600" dirty="0">
                <a:solidFill>
                  <a:srgbClr val="333333"/>
                </a:solidFill>
                <a:latin typeface="微软雅黑" panose="020B0503020204020204" pitchFamily="34" charset="-122"/>
                <a:ea typeface="微软雅黑" panose="020B0503020204020204" pitchFamily="34" charset="-122"/>
              </a:rPr>
              <a:t>，</a:t>
            </a:r>
            <a:r>
              <a:rPr lang="en-US" altLang="zh-CN" sz="1600" dirty="0">
                <a:solidFill>
                  <a:srgbClr val="333333"/>
                </a:solidFill>
                <a:latin typeface="微软雅黑" panose="020B0503020204020204" pitchFamily="34" charset="-122"/>
                <a:ea typeface="微软雅黑" panose="020B0503020204020204" pitchFamily="34" charset="-122"/>
              </a:rPr>
              <a:t>PM</a:t>
            </a:r>
            <a:r>
              <a:rPr lang="en-US" altLang="zh-CN" sz="700" dirty="0">
                <a:solidFill>
                  <a:srgbClr val="333333"/>
                </a:solidFill>
                <a:latin typeface="微软雅黑" panose="020B0503020204020204" pitchFamily="34" charset="-122"/>
                <a:ea typeface="微软雅黑" panose="020B0503020204020204" pitchFamily="34" charset="-122"/>
              </a:rPr>
              <a:t>4</a:t>
            </a:r>
            <a:r>
              <a:rPr lang="zh-CN" altLang="en-US" sz="1600" dirty="0">
                <a:solidFill>
                  <a:srgbClr val="333333"/>
                </a:solidFill>
                <a:latin typeface="微软雅黑" panose="020B0503020204020204" pitchFamily="34" charset="-122"/>
                <a:ea typeface="微软雅黑" panose="020B0503020204020204" pitchFamily="34" charset="-122"/>
              </a:rPr>
              <a:t>和</a:t>
            </a:r>
            <a:r>
              <a:rPr lang="en-US" altLang="zh-CN" sz="1600" dirty="0">
                <a:solidFill>
                  <a:srgbClr val="333333"/>
                </a:solidFill>
                <a:latin typeface="微软雅黑" panose="020B0503020204020204" pitchFamily="34" charset="-122"/>
                <a:ea typeface="微软雅黑" panose="020B0503020204020204" pitchFamily="34" charset="-122"/>
              </a:rPr>
              <a:t>PM</a:t>
            </a:r>
            <a:r>
              <a:rPr lang="en-US" altLang="zh-CN" sz="700" dirty="0">
                <a:solidFill>
                  <a:srgbClr val="333333"/>
                </a:solidFill>
                <a:latin typeface="微软雅黑" panose="020B0503020204020204" pitchFamily="34" charset="-122"/>
                <a:ea typeface="微软雅黑" panose="020B0503020204020204" pitchFamily="34" charset="-122"/>
              </a:rPr>
              <a:t>10</a:t>
            </a:r>
            <a:r>
              <a:rPr lang="zh-CN" altLang="en-US" sz="1600" dirty="0">
                <a:solidFill>
                  <a:srgbClr val="333333"/>
                </a:solidFill>
                <a:latin typeface="微软雅黑" panose="020B0503020204020204" pitchFamily="34" charset="-122"/>
                <a:ea typeface="微软雅黑" panose="020B0503020204020204" pitchFamily="34" charset="-122"/>
              </a:rPr>
              <a:t>等</a:t>
            </a:r>
          </a:p>
          <a:p>
            <a:endParaRPr lang="zh-CN" altLang="en-US" sz="1600" dirty="0">
              <a:solidFill>
                <a:srgbClr val="333333"/>
              </a:solidFill>
              <a:latin typeface="微软雅黑" panose="020B0503020204020204" pitchFamily="34" charset="-122"/>
              <a:ea typeface="微软雅黑" panose="020B0503020204020204" pitchFamily="34" charset="-122"/>
            </a:endParaRPr>
          </a:p>
        </p:txBody>
      </p:sp>
      <p:sp>
        <p:nvSpPr>
          <p:cNvPr id="16" name="Rectangle 15">
            <a:extLst>
              <a:ext uri="{FF2B5EF4-FFF2-40B4-BE49-F238E27FC236}">
                <a16:creationId xmlns:a16="http://schemas.microsoft.com/office/drawing/2014/main" id="{861A40CA-F9E4-45D8-A6A7-0DA4EBE73B3D}"/>
              </a:ext>
            </a:extLst>
          </p:cNvPr>
          <p:cNvSpPr/>
          <p:nvPr/>
        </p:nvSpPr>
        <p:spPr>
          <a:xfrm>
            <a:off x="6574545" y="4559538"/>
            <a:ext cx="4978399" cy="1323439"/>
          </a:xfrm>
          <a:prstGeom prst="rect">
            <a:avLst/>
          </a:prstGeom>
        </p:spPr>
        <p:txBody>
          <a:bodyPr wrap="square">
            <a:spAutoFit/>
          </a:bodyPr>
          <a:lstStyle/>
          <a:p>
            <a:r>
              <a:rPr lang="zh-CN" altLang="en-US" sz="1600" dirty="0">
                <a:solidFill>
                  <a:srgbClr val="333333"/>
                </a:solidFill>
                <a:latin typeface="微软雅黑" panose="020B0503020204020204" pitchFamily="34" charset="-122"/>
                <a:ea typeface="微软雅黑" panose="020B0503020204020204" pitchFamily="34" charset="-122"/>
              </a:rPr>
              <a:t>特点：</a:t>
            </a:r>
            <a:endParaRPr lang="en-US" altLang="zh-CN" sz="1600" dirty="0">
              <a:solidFill>
                <a:srgbClr val="333333"/>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体积小、重量轻、易于操作</a:t>
            </a:r>
            <a:endParaRPr lang="en-US" altLang="zh-CN" sz="1600" dirty="0">
              <a:solidFill>
                <a:srgbClr val="333333"/>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对环境适用性强</a:t>
            </a:r>
            <a:endParaRPr lang="en-US" altLang="zh-CN" sz="1600" dirty="0">
              <a:solidFill>
                <a:srgbClr val="333333"/>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有无线数据传输模块，实现监测数据实时传输</a:t>
            </a:r>
            <a:endParaRPr lang="zh-CN" altLang="en-US" sz="1600" dirty="0">
              <a:latin typeface="微软雅黑" panose="020B0503020204020204" pitchFamily="34" charset="-122"/>
              <a:ea typeface="微软雅黑" panose="020B0503020204020204" pitchFamily="34" charset="-122"/>
            </a:endParaRPr>
          </a:p>
        </p:txBody>
      </p:sp>
      <p:sp>
        <p:nvSpPr>
          <p:cNvPr id="17" name="Rectangle 16">
            <a:extLst>
              <a:ext uri="{FF2B5EF4-FFF2-40B4-BE49-F238E27FC236}">
                <a16:creationId xmlns:a16="http://schemas.microsoft.com/office/drawing/2014/main" id="{AF6EA542-E680-4E36-A1BF-2ECCA564400B}"/>
              </a:ext>
            </a:extLst>
          </p:cNvPr>
          <p:cNvSpPr/>
          <p:nvPr/>
        </p:nvSpPr>
        <p:spPr>
          <a:xfrm>
            <a:off x="6574545" y="5817597"/>
            <a:ext cx="6096000" cy="338554"/>
          </a:xfrm>
          <a:prstGeom prst="rect">
            <a:avLst/>
          </a:prstGeom>
        </p:spPr>
        <p:txBody>
          <a:bodyPr>
            <a:spAutoFit/>
          </a:bodyPr>
          <a:lstStyle/>
          <a:p>
            <a:r>
              <a:rPr lang="zh-CN" altLang="en-US" sz="1600" dirty="0">
                <a:solidFill>
                  <a:srgbClr val="333333"/>
                </a:solidFill>
                <a:latin typeface="微软雅黑" panose="020B0503020204020204" pitchFamily="34" charset="-122"/>
                <a:ea typeface="微软雅黑" panose="020B0503020204020204" pitchFamily="34" charset="-122"/>
              </a:rPr>
              <a:t>应用：室内或环境颗粒物监测、现场治理、质量验证等</a:t>
            </a:r>
            <a:endParaRPr lang="zh-CN" altLang="en-US" sz="1600" dirty="0">
              <a:latin typeface="微软雅黑" panose="020B0503020204020204" pitchFamily="34" charset="-122"/>
              <a:ea typeface="微软雅黑" panose="020B0503020204020204" pitchFamily="34" charset="-122"/>
            </a:endParaRPr>
          </a:p>
        </p:txBody>
      </p:sp>
      <p:sp>
        <p:nvSpPr>
          <p:cNvPr id="18" name="Rectangle 17">
            <a:extLst>
              <a:ext uri="{FF2B5EF4-FFF2-40B4-BE49-F238E27FC236}">
                <a16:creationId xmlns:a16="http://schemas.microsoft.com/office/drawing/2014/main" id="{91769529-9F51-4AD8-973F-64D5398348DA}"/>
              </a:ext>
            </a:extLst>
          </p:cNvPr>
          <p:cNvSpPr/>
          <p:nvPr/>
        </p:nvSpPr>
        <p:spPr>
          <a:xfrm>
            <a:off x="549697" y="4572948"/>
            <a:ext cx="5415674" cy="830997"/>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特点：</a:t>
            </a:r>
          </a:p>
          <a:p>
            <a:pPr marL="285750" indent="-285750">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佩戴符合人体工学，重量轻</a:t>
            </a:r>
          </a:p>
          <a:p>
            <a:pPr marL="285750" indent="-285750">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满足煤矿安全健康部防爆认证，适用于各种危险场所</a:t>
            </a:r>
          </a:p>
        </p:txBody>
      </p:sp>
      <p:sp>
        <p:nvSpPr>
          <p:cNvPr id="19" name="Rectangle 18">
            <a:extLst>
              <a:ext uri="{FF2B5EF4-FFF2-40B4-BE49-F238E27FC236}">
                <a16:creationId xmlns:a16="http://schemas.microsoft.com/office/drawing/2014/main" id="{162A714E-7233-48DB-A32C-CFA2AE7DE7C3}"/>
              </a:ext>
            </a:extLst>
          </p:cNvPr>
          <p:cNvSpPr/>
          <p:nvPr/>
        </p:nvSpPr>
        <p:spPr>
          <a:xfrm>
            <a:off x="2446544" y="2504645"/>
            <a:ext cx="3262432" cy="584775"/>
          </a:xfrm>
          <a:prstGeom prst="rect">
            <a:avLst/>
          </a:prstGeom>
        </p:spPr>
        <p:txBody>
          <a:bodyPr wrap="non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测量即时、高质量的颗粒物浓度、</a:t>
            </a:r>
            <a:endParaRPr lang="en-US" altLang="zh-CN" sz="1600" dirty="0">
              <a:solidFill>
                <a:schemeClr val="bg1"/>
              </a:solidFill>
              <a:latin typeface="微软雅黑" panose="020B0503020204020204" pitchFamily="34" charset="-122"/>
              <a:ea typeface="微软雅黑" panose="020B0503020204020204" pitchFamily="34" charset="-122"/>
            </a:endParaRPr>
          </a:p>
          <a:p>
            <a:r>
              <a:rPr lang="zh-CN" altLang="en-US" sz="1600" dirty="0">
                <a:solidFill>
                  <a:schemeClr val="bg1"/>
                </a:solidFill>
                <a:latin typeface="微软雅黑" panose="020B0503020204020204" pitchFamily="34" charset="-122"/>
                <a:ea typeface="微软雅黑" panose="020B0503020204020204" pitchFamily="34" charset="-122"/>
              </a:rPr>
              <a:t>累计浓度和限值百分比数据</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0" name="Rectangle 19">
            <a:extLst>
              <a:ext uri="{FF2B5EF4-FFF2-40B4-BE49-F238E27FC236}">
                <a16:creationId xmlns:a16="http://schemas.microsoft.com/office/drawing/2014/main" id="{2221DF8A-2A0E-439A-BF04-2D11E2F33782}"/>
              </a:ext>
            </a:extLst>
          </p:cNvPr>
          <p:cNvSpPr/>
          <p:nvPr/>
        </p:nvSpPr>
        <p:spPr>
          <a:xfrm>
            <a:off x="500743" y="5646061"/>
            <a:ext cx="5130799" cy="584775"/>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应用：个人可吸入粉尘实时监测、职业环境颗粒物污染情况监测等</a:t>
            </a:r>
          </a:p>
        </p:txBody>
      </p:sp>
      <p:sp>
        <p:nvSpPr>
          <p:cNvPr id="21" name="Rectangle 20">
            <a:extLst>
              <a:ext uri="{FF2B5EF4-FFF2-40B4-BE49-F238E27FC236}">
                <a16:creationId xmlns:a16="http://schemas.microsoft.com/office/drawing/2014/main" id="{E13FF957-369A-4A5D-A624-5D98A296349D}"/>
              </a:ext>
            </a:extLst>
          </p:cNvPr>
          <p:cNvSpPr/>
          <p:nvPr/>
        </p:nvSpPr>
        <p:spPr>
          <a:xfrm>
            <a:off x="549697" y="3944237"/>
            <a:ext cx="4243091" cy="338554"/>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技术：采用震荡天平法，精度优异</a:t>
            </a:r>
          </a:p>
        </p:txBody>
      </p:sp>
    </p:spTree>
    <p:extLst>
      <p:ext uri="{BB962C8B-B14F-4D97-AF65-F5344CB8AC3E}">
        <p14:creationId xmlns:p14="http://schemas.microsoft.com/office/powerpoint/2010/main" val="8853189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a:extLst>
              <a:ext uri="{FF2B5EF4-FFF2-40B4-BE49-F238E27FC236}">
                <a16:creationId xmlns:a16="http://schemas.microsoft.com/office/drawing/2014/main" id="{F29BDAE4-7C53-41D3-B58A-5B2EFA52C2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6663"/>
            <a:ext cx="1219041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B78F1829-48F8-4D5B-94B3-958AA234A565}"/>
              </a:ext>
            </a:extLst>
          </p:cNvPr>
          <p:cNvSpPr/>
          <p:nvPr/>
        </p:nvSpPr>
        <p:spPr bwMode="auto">
          <a:xfrm>
            <a:off x="0" y="5705475"/>
            <a:ext cx="12192000" cy="625475"/>
          </a:xfrm>
          <a:prstGeom prst="rect">
            <a:avLst/>
          </a:prstGeom>
          <a:solidFill>
            <a:schemeClr val="accent5"/>
          </a:solidFill>
          <a:ln w="9525" cap="flat" cmpd="sng" algn="ctr">
            <a:noFill/>
            <a:prstDash val="solid"/>
            <a:round/>
            <a:headEnd type="none" w="med" len="med"/>
            <a:tailEnd type="none" w="med" len="med"/>
          </a:ln>
          <a:effectLst/>
        </p:spPr>
        <p:txBody>
          <a:bodyPr/>
          <a:lstStyle/>
          <a:p>
            <a:pPr>
              <a:defRPr/>
            </a:pPr>
            <a:endParaRPr lang="en-US" sz="1800" dirty="0">
              <a:solidFill>
                <a:srgbClr val="000000"/>
              </a:solidFill>
              <a:latin typeface="Arial" pitchFamily="124" charset="0"/>
              <a:ea typeface="ＭＳ Ｐゴシック" pitchFamily="100" charset="-128"/>
            </a:endParaRPr>
          </a:p>
        </p:txBody>
      </p:sp>
      <p:sp>
        <p:nvSpPr>
          <p:cNvPr id="47" name="Title 2">
            <a:extLst>
              <a:ext uri="{FF2B5EF4-FFF2-40B4-BE49-F238E27FC236}">
                <a16:creationId xmlns:a16="http://schemas.microsoft.com/office/drawing/2014/main" id="{C3B10D54-5D51-498C-996E-B7C29FAE479C}"/>
              </a:ext>
            </a:extLst>
          </p:cNvPr>
          <p:cNvSpPr txBox="1">
            <a:spLocks/>
          </p:cNvSpPr>
          <p:nvPr/>
        </p:nvSpPr>
        <p:spPr bwMode="gray">
          <a:xfrm>
            <a:off x="0" y="0"/>
            <a:ext cx="12192000" cy="1622425"/>
          </a:xfrm>
          <a:prstGeom prst="rect">
            <a:avLst/>
          </a:prstGeom>
          <a:solidFill>
            <a:schemeClr val="bg1"/>
          </a:solidFill>
          <a:ln w="9525">
            <a:noFill/>
            <a:miter lim="800000"/>
            <a:headEnd/>
            <a:tailEnd/>
          </a:ln>
        </p:spPr>
        <p:txBody>
          <a:bodyPr lIns="274320" tIns="45716" rIns="45720" bIns="45716" anchor="ctr"/>
          <a:lstStyle/>
          <a:p>
            <a:pPr eaLnBrk="1" hangingPunct="1">
              <a:lnSpc>
                <a:spcPct val="95000"/>
              </a:lnSpc>
              <a:defRPr/>
            </a:pPr>
            <a:endParaRPr lang="en-US" sz="1800" kern="0" dirty="0">
              <a:solidFill>
                <a:srgbClr val="FFFFFF"/>
              </a:solidFill>
              <a:latin typeface="Arial"/>
              <a:ea typeface="ＭＳ Ｐゴシック" pitchFamily="-60" charset="-128"/>
              <a:cs typeface="ＭＳ Ｐゴシック" pitchFamily="-60" charset="-128"/>
            </a:endParaRPr>
          </a:p>
        </p:txBody>
      </p:sp>
      <p:pic>
        <p:nvPicPr>
          <p:cNvPr id="32773" name="company logo">
            <a:extLst>
              <a:ext uri="{FF2B5EF4-FFF2-40B4-BE49-F238E27FC236}">
                <a16:creationId xmlns:a16="http://schemas.microsoft.com/office/drawing/2014/main" id="{E08855AB-BBC4-414B-AFD9-91535A14B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542925"/>
            <a:ext cx="227488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4" name="Picture 34">
            <a:extLst>
              <a:ext uri="{FF2B5EF4-FFF2-40B4-BE49-F238E27FC236}">
                <a16:creationId xmlns:a16="http://schemas.microsoft.com/office/drawing/2014/main" id="{B0AF36D4-6489-46D1-8EB4-9FA52702A7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44500"/>
            <a:ext cx="678656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36">
            <a:extLst>
              <a:ext uri="{FF2B5EF4-FFF2-40B4-BE49-F238E27FC236}">
                <a16:creationId xmlns:a16="http://schemas.microsoft.com/office/drawing/2014/main" id="{D185C516-7780-4104-9740-220DE751B191}"/>
              </a:ext>
            </a:extLst>
          </p:cNvPr>
          <p:cNvSpPr txBox="1">
            <a:spLocks noChangeArrowheads="1"/>
          </p:cNvSpPr>
          <p:nvPr/>
        </p:nvSpPr>
        <p:spPr bwMode="auto">
          <a:xfrm>
            <a:off x="1500188" y="5778500"/>
            <a:ext cx="924718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2000">
                <a:solidFill>
                  <a:srgbClr val="FFFFFF"/>
                </a:solidFill>
                <a:latin typeface="黑体" panose="02010609060101010101" pitchFamily="49" charset="-122"/>
                <a:ea typeface="黑体" panose="02010609060101010101" pitchFamily="49" charset="-122"/>
                <a:cs typeface="Arial" panose="020B0604020202020204" pitchFamily="34" charset="0"/>
              </a:rPr>
              <a:t>科学服务领域的世界领导者</a:t>
            </a:r>
          </a:p>
        </p:txBody>
      </p:sp>
      <p:sp>
        <p:nvSpPr>
          <p:cNvPr id="45" name="Title 2">
            <a:extLst>
              <a:ext uri="{FF2B5EF4-FFF2-40B4-BE49-F238E27FC236}">
                <a16:creationId xmlns:a16="http://schemas.microsoft.com/office/drawing/2014/main" id="{D9689652-D091-4FEB-B5BF-7B7619E90399}"/>
              </a:ext>
            </a:extLst>
          </p:cNvPr>
          <p:cNvSpPr txBox="1">
            <a:spLocks/>
          </p:cNvSpPr>
          <p:nvPr/>
        </p:nvSpPr>
        <p:spPr bwMode="gray">
          <a:xfrm>
            <a:off x="6253163" y="2706688"/>
            <a:ext cx="2317750" cy="2111375"/>
          </a:xfrm>
          <a:prstGeom prst="rect">
            <a:avLst/>
          </a:prstGeom>
          <a:solidFill>
            <a:schemeClr val="bg2">
              <a:lumMod val="20000"/>
              <a:lumOff val="80000"/>
            </a:schemeClr>
          </a:solidFill>
          <a:ln w="9525">
            <a:noFill/>
            <a:miter lim="800000"/>
            <a:headEnd/>
            <a:tailEnd/>
          </a:ln>
        </p:spPr>
        <p:txBody>
          <a:bodyPr lIns="274320" tIns="45716" rIns="45720" bIns="45716"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95000"/>
              </a:lnSpc>
              <a:defRPr/>
            </a:pPr>
            <a:endParaRPr lang="en-US" altLang="zh-CN" sz="1800">
              <a:solidFill>
                <a:schemeClr val="tx1">
                  <a:lumMod val="75000"/>
                  <a:lumOff val="25000"/>
                </a:schemeClr>
              </a:solidFill>
              <a:cs typeface="Arial" panose="020B0604020202020204" pitchFamily="34" charset="0"/>
            </a:endParaRPr>
          </a:p>
        </p:txBody>
      </p:sp>
      <p:grpSp>
        <p:nvGrpSpPr>
          <p:cNvPr id="32777" name="Group 16">
            <a:extLst>
              <a:ext uri="{FF2B5EF4-FFF2-40B4-BE49-F238E27FC236}">
                <a16:creationId xmlns:a16="http://schemas.microsoft.com/office/drawing/2014/main" id="{6464EB44-FF7F-4B0E-8A6A-8DAC6311381A}"/>
              </a:ext>
            </a:extLst>
          </p:cNvPr>
          <p:cNvGrpSpPr>
            <a:grpSpLocks/>
          </p:cNvGrpSpPr>
          <p:nvPr/>
        </p:nvGrpSpPr>
        <p:grpSpPr bwMode="auto">
          <a:xfrm>
            <a:off x="6418263" y="3917950"/>
            <a:ext cx="1985962" cy="844550"/>
            <a:chOff x="6040728" y="3376190"/>
            <a:chExt cx="1984839" cy="928200"/>
          </a:xfrm>
        </p:grpSpPr>
        <p:sp>
          <p:nvSpPr>
            <p:cNvPr id="32798" name="Rectangle 31">
              <a:extLst>
                <a:ext uri="{FF2B5EF4-FFF2-40B4-BE49-F238E27FC236}">
                  <a16:creationId xmlns:a16="http://schemas.microsoft.com/office/drawing/2014/main" id="{A66DE8D7-5DB0-49C4-BA7A-A8C154AB6490}"/>
                </a:ext>
              </a:extLst>
            </p:cNvPr>
            <p:cNvSpPr>
              <a:spLocks noChangeArrowheads="1"/>
            </p:cNvSpPr>
            <p:nvPr/>
          </p:nvSpPr>
          <p:spPr bwMode="auto">
            <a:xfrm>
              <a:off x="6613491" y="3965911"/>
              <a:ext cx="902777" cy="33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ts val="500"/>
                </a:spcBef>
                <a:buClr>
                  <a:srgbClr val="EE3134"/>
                </a:buClr>
                <a:buSzPct val="100000"/>
              </a:pPr>
              <a:r>
                <a:rPr lang="zh-CN" altLang="en-US" sz="1400">
                  <a:solidFill>
                    <a:srgbClr val="404040"/>
                  </a:solidFill>
                  <a:latin typeface="黑体" panose="02010609060101010101" pitchFamily="49" charset="-122"/>
                  <a:ea typeface="黑体" panose="02010609060101010101" pitchFamily="49" charset="-122"/>
                  <a:cs typeface="Arial" panose="020B0604020202020204" pitchFamily="34" charset="0"/>
                </a:rPr>
                <a:t>研发投资</a:t>
              </a:r>
            </a:p>
          </p:txBody>
        </p:sp>
        <p:sp>
          <p:nvSpPr>
            <p:cNvPr id="32799" name="TextBox 41">
              <a:extLst>
                <a:ext uri="{FF2B5EF4-FFF2-40B4-BE49-F238E27FC236}">
                  <a16:creationId xmlns:a16="http://schemas.microsoft.com/office/drawing/2014/main" id="{1118F721-DDB4-4A78-8BB1-2645E511AD85}"/>
                </a:ext>
              </a:extLst>
            </p:cNvPr>
            <p:cNvSpPr txBox="1">
              <a:spLocks noChangeArrowheads="1"/>
            </p:cNvSpPr>
            <p:nvPr/>
          </p:nvSpPr>
          <p:spPr bwMode="auto">
            <a:xfrm>
              <a:off x="6040728" y="3376190"/>
              <a:ext cx="1984839" cy="64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3200">
                  <a:solidFill>
                    <a:srgbClr val="404040"/>
                  </a:solidFill>
                  <a:cs typeface="Arial" panose="020B0604020202020204" pitchFamily="34" charset="0"/>
                </a:rPr>
                <a:t>10 </a:t>
              </a:r>
              <a:r>
                <a:rPr lang="zh-CN" altLang="en-US" sz="3200">
                  <a:solidFill>
                    <a:srgbClr val="404040"/>
                  </a:solidFill>
                  <a:latin typeface="黑体" panose="02010609060101010101" pitchFamily="49" charset="-122"/>
                  <a:ea typeface="黑体" panose="02010609060101010101" pitchFamily="49" charset="-122"/>
                  <a:cs typeface="Arial" panose="020B0604020202020204" pitchFamily="34" charset="0"/>
                </a:rPr>
                <a:t>亿美元</a:t>
              </a:r>
            </a:p>
          </p:txBody>
        </p:sp>
      </p:grpSp>
      <p:grpSp>
        <p:nvGrpSpPr>
          <p:cNvPr id="32778" name="Group 8">
            <a:extLst>
              <a:ext uri="{FF2B5EF4-FFF2-40B4-BE49-F238E27FC236}">
                <a16:creationId xmlns:a16="http://schemas.microsoft.com/office/drawing/2014/main" id="{B43DA89F-5EE3-4FC8-A107-B966D86DCB5F}"/>
              </a:ext>
            </a:extLst>
          </p:cNvPr>
          <p:cNvGrpSpPr>
            <a:grpSpLocks/>
          </p:cNvGrpSpPr>
          <p:nvPr/>
        </p:nvGrpSpPr>
        <p:grpSpPr bwMode="auto">
          <a:xfrm>
            <a:off x="3548063" y="2598738"/>
            <a:ext cx="2317750" cy="2224087"/>
            <a:chOff x="3547617" y="2775957"/>
            <a:chExt cx="2317897" cy="2224564"/>
          </a:xfrm>
        </p:grpSpPr>
        <p:sp>
          <p:nvSpPr>
            <p:cNvPr id="44" name="Title 2">
              <a:extLst>
                <a:ext uri="{FF2B5EF4-FFF2-40B4-BE49-F238E27FC236}">
                  <a16:creationId xmlns:a16="http://schemas.microsoft.com/office/drawing/2014/main" id="{597BB518-04E9-4C90-89BA-31E2BBC3EB3D}"/>
                </a:ext>
              </a:extLst>
            </p:cNvPr>
            <p:cNvSpPr txBox="1">
              <a:spLocks/>
            </p:cNvSpPr>
            <p:nvPr/>
          </p:nvSpPr>
          <p:spPr bwMode="gray">
            <a:xfrm>
              <a:off x="3547617" y="2890282"/>
              <a:ext cx="2317897" cy="2110239"/>
            </a:xfrm>
            <a:prstGeom prst="rect">
              <a:avLst/>
            </a:prstGeom>
            <a:solidFill>
              <a:schemeClr val="bg2">
                <a:lumMod val="20000"/>
                <a:lumOff val="80000"/>
              </a:schemeClr>
            </a:solidFill>
            <a:ln w="9525">
              <a:noFill/>
              <a:miter lim="800000"/>
              <a:headEnd/>
              <a:tailEnd/>
            </a:ln>
          </p:spPr>
          <p:txBody>
            <a:bodyPr lIns="274320" tIns="45716" rIns="45720" bIns="45716"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95000"/>
                </a:lnSpc>
                <a:defRPr/>
              </a:pPr>
              <a:endParaRPr lang="en-US" altLang="zh-CN" sz="1800">
                <a:solidFill>
                  <a:schemeClr val="tx1">
                    <a:lumMod val="75000"/>
                    <a:lumOff val="25000"/>
                  </a:schemeClr>
                </a:solidFill>
                <a:cs typeface="Arial" panose="020B0604020202020204" pitchFamily="34" charset="0"/>
              </a:endParaRPr>
            </a:p>
          </p:txBody>
        </p:sp>
        <p:grpSp>
          <p:nvGrpSpPr>
            <p:cNvPr id="32794" name="Group 15">
              <a:extLst>
                <a:ext uri="{FF2B5EF4-FFF2-40B4-BE49-F238E27FC236}">
                  <a16:creationId xmlns:a16="http://schemas.microsoft.com/office/drawing/2014/main" id="{074EF0B6-4418-4B4B-BDEE-AF1515407BE6}"/>
                </a:ext>
              </a:extLst>
            </p:cNvPr>
            <p:cNvGrpSpPr>
              <a:grpSpLocks/>
            </p:cNvGrpSpPr>
            <p:nvPr/>
          </p:nvGrpSpPr>
          <p:grpSpPr bwMode="auto">
            <a:xfrm>
              <a:off x="3596185" y="4100640"/>
              <a:ext cx="2249335" cy="852106"/>
              <a:chOff x="2968478" y="3382158"/>
              <a:chExt cx="2249335" cy="937317"/>
            </a:xfrm>
          </p:grpSpPr>
          <p:sp>
            <p:nvSpPr>
              <p:cNvPr id="32796" name="Rectangle 30">
                <a:extLst>
                  <a:ext uri="{FF2B5EF4-FFF2-40B4-BE49-F238E27FC236}">
                    <a16:creationId xmlns:a16="http://schemas.microsoft.com/office/drawing/2014/main" id="{B46D6CB6-4D76-408C-A9CB-06D343DDFD86}"/>
                  </a:ext>
                </a:extLst>
              </p:cNvPr>
              <p:cNvSpPr>
                <a:spLocks noChangeArrowheads="1"/>
              </p:cNvSpPr>
              <p:nvPr/>
            </p:nvSpPr>
            <p:spPr bwMode="auto">
              <a:xfrm>
                <a:off x="2969125" y="3980784"/>
                <a:ext cx="2248043" cy="33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spcBef>
                    <a:spcPts val="500"/>
                  </a:spcBef>
                  <a:buClr>
                    <a:srgbClr val="EE3134"/>
                  </a:buClr>
                  <a:buSzPct val="100000"/>
                </a:pPr>
                <a:r>
                  <a:rPr lang="zh-CN" altLang="en-US" sz="1400">
                    <a:solidFill>
                      <a:srgbClr val="404040"/>
                    </a:solidFill>
                    <a:latin typeface="黑体" panose="02010609060101010101" pitchFamily="49" charset="-122"/>
                    <a:ea typeface="黑体" panose="02010609060101010101" pitchFamily="49" charset="-122"/>
                    <a:cs typeface="Arial" panose="020B0604020202020204" pitchFamily="34" charset="0"/>
                  </a:rPr>
                  <a:t>研发团队科学家</a:t>
                </a:r>
                <a:r>
                  <a:rPr lang="en-US" altLang="zh-CN" sz="1400">
                    <a:solidFill>
                      <a:srgbClr val="404040"/>
                    </a:solidFill>
                    <a:latin typeface="黑体" panose="02010609060101010101" pitchFamily="49" charset="-122"/>
                    <a:ea typeface="黑体" panose="02010609060101010101" pitchFamily="49" charset="-122"/>
                    <a:cs typeface="Arial" panose="020B0604020202020204" pitchFamily="34" charset="0"/>
                  </a:rPr>
                  <a:t> / </a:t>
                </a:r>
                <a:r>
                  <a:rPr lang="zh-CN" altLang="en-US" sz="1400">
                    <a:solidFill>
                      <a:srgbClr val="404040"/>
                    </a:solidFill>
                    <a:latin typeface="黑体" panose="02010609060101010101" pitchFamily="49" charset="-122"/>
                    <a:ea typeface="黑体" panose="02010609060101010101" pitchFamily="49" charset="-122"/>
                    <a:cs typeface="Arial" panose="020B0604020202020204" pitchFamily="34" charset="0"/>
                  </a:rPr>
                  <a:t>工程师</a:t>
                </a:r>
              </a:p>
            </p:txBody>
          </p:sp>
          <p:sp>
            <p:nvSpPr>
              <p:cNvPr id="32797" name="TextBox 40">
                <a:extLst>
                  <a:ext uri="{FF2B5EF4-FFF2-40B4-BE49-F238E27FC236}">
                    <a16:creationId xmlns:a16="http://schemas.microsoft.com/office/drawing/2014/main" id="{5B6FB5A2-7148-4A3A-B6D0-FD668AE21C34}"/>
                  </a:ext>
                </a:extLst>
              </p:cNvPr>
              <p:cNvSpPr txBox="1">
                <a:spLocks noChangeArrowheads="1"/>
              </p:cNvSpPr>
              <p:nvPr/>
            </p:nvSpPr>
            <p:spPr bwMode="auto">
              <a:xfrm>
                <a:off x="3177101" y="3381691"/>
                <a:ext cx="1732072" cy="64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defRPr/>
                </a:pPr>
                <a:r>
                  <a:rPr lang="en-US" altLang="zh-CN" sz="3200">
                    <a:solidFill>
                      <a:schemeClr val="tx1">
                        <a:lumMod val="75000"/>
                        <a:lumOff val="25000"/>
                      </a:schemeClr>
                    </a:solidFill>
                    <a:cs typeface="Arial" panose="020B0604020202020204" pitchFamily="34" charset="0"/>
                  </a:rPr>
                  <a:t>5,000 </a:t>
                </a:r>
                <a:r>
                  <a:rPr lang="zh-CN" altLang="zh-CN" sz="320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rPr>
                  <a:t>名</a:t>
                </a:r>
                <a:endParaRPr lang="zh-CN" altLang="en-US" sz="320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endParaRPr>
              </a:p>
            </p:txBody>
          </p:sp>
        </p:grpSp>
        <p:pic>
          <p:nvPicPr>
            <p:cNvPr id="32795" name="Picture 2">
              <a:extLst>
                <a:ext uri="{FF2B5EF4-FFF2-40B4-BE49-F238E27FC236}">
                  <a16:creationId xmlns:a16="http://schemas.microsoft.com/office/drawing/2014/main" id="{BAFFBD22-DE54-4818-8E2C-65094946F7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9709" y="2775957"/>
              <a:ext cx="1594680" cy="15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9" name="Group 6">
            <a:extLst>
              <a:ext uri="{FF2B5EF4-FFF2-40B4-BE49-F238E27FC236}">
                <a16:creationId xmlns:a16="http://schemas.microsoft.com/office/drawing/2014/main" id="{3230F674-97CB-44F8-9821-E725CD347822}"/>
              </a:ext>
            </a:extLst>
          </p:cNvPr>
          <p:cNvGrpSpPr>
            <a:grpSpLocks/>
          </p:cNvGrpSpPr>
          <p:nvPr/>
        </p:nvGrpSpPr>
        <p:grpSpPr bwMode="auto">
          <a:xfrm>
            <a:off x="841375" y="2651125"/>
            <a:ext cx="2317750" cy="2166938"/>
            <a:chOff x="8959354" y="2827613"/>
            <a:chExt cx="2317897" cy="2166757"/>
          </a:xfrm>
        </p:grpSpPr>
        <p:sp>
          <p:nvSpPr>
            <p:cNvPr id="46" name="Title 2">
              <a:extLst>
                <a:ext uri="{FF2B5EF4-FFF2-40B4-BE49-F238E27FC236}">
                  <a16:creationId xmlns:a16="http://schemas.microsoft.com/office/drawing/2014/main" id="{5CD2286C-CF5E-436D-BB36-C1AFF669CE12}"/>
                </a:ext>
              </a:extLst>
            </p:cNvPr>
            <p:cNvSpPr txBox="1">
              <a:spLocks/>
            </p:cNvSpPr>
            <p:nvPr/>
          </p:nvSpPr>
          <p:spPr bwMode="gray">
            <a:xfrm>
              <a:off x="8959354" y="2884758"/>
              <a:ext cx="2317897" cy="2109612"/>
            </a:xfrm>
            <a:prstGeom prst="rect">
              <a:avLst/>
            </a:prstGeom>
            <a:solidFill>
              <a:schemeClr val="bg2">
                <a:lumMod val="20000"/>
                <a:lumOff val="80000"/>
              </a:schemeClr>
            </a:solidFill>
            <a:ln w="9525">
              <a:noFill/>
              <a:miter lim="800000"/>
              <a:headEnd/>
              <a:tailEnd/>
            </a:ln>
          </p:spPr>
          <p:txBody>
            <a:bodyPr lIns="274320" tIns="45716" rIns="45720" bIns="45716"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95000"/>
                </a:lnSpc>
                <a:defRPr/>
              </a:pPr>
              <a:endParaRPr lang="en-US" altLang="zh-CN" sz="1800">
                <a:solidFill>
                  <a:schemeClr val="tx1">
                    <a:lumMod val="75000"/>
                    <a:lumOff val="25000"/>
                  </a:schemeClr>
                </a:solidFill>
                <a:cs typeface="Arial" panose="020B0604020202020204" pitchFamily="34" charset="0"/>
              </a:endParaRPr>
            </a:p>
          </p:txBody>
        </p:sp>
        <p:grpSp>
          <p:nvGrpSpPr>
            <p:cNvPr id="32789" name="Group 17">
              <a:extLst>
                <a:ext uri="{FF2B5EF4-FFF2-40B4-BE49-F238E27FC236}">
                  <a16:creationId xmlns:a16="http://schemas.microsoft.com/office/drawing/2014/main" id="{045B0EBD-297E-4DD1-A366-4B5110D6E710}"/>
                </a:ext>
              </a:extLst>
            </p:cNvPr>
            <p:cNvGrpSpPr>
              <a:grpSpLocks/>
            </p:cNvGrpSpPr>
            <p:nvPr/>
          </p:nvGrpSpPr>
          <p:grpSpPr bwMode="auto">
            <a:xfrm>
              <a:off x="9036043" y="4100600"/>
              <a:ext cx="2201383" cy="838428"/>
              <a:chOff x="8946210" y="3384124"/>
              <a:chExt cx="2201383" cy="922271"/>
            </a:xfrm>
          </p:grpSpPr>
          <p:sp>
            <p:nvSpPr>
              <p:cNvPr id="32791" name="Rectangle 32">
                <a:extLst>
                  <a:ext uri="{FF2B5EF4-FFF2-40B4-BE49-F238E27FC236}">
                    <a16:creationId xmlns:a16="http://schemas.microsoft.com/office/drawing/2014/main" id="{3B871915-AAAB-4AEE-89FD-FE8043127AB9}"/>
                  </a:ext>
                </a:extLst>
              </p:cNvPr>
              <p:cNvSpPr>
                <a:spLocks noChangeArrowheads="1"/>
              </p:cNvSpPr>
              <p:nvPr/>
            </p:nvSpPr>
            <p:spPr bwMode="auto">
              <a:xfrm>
                <a:off x="9731589" y="3967413"/>
                <a:ext cx="542960"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ts val="500"/>
                  </a:spcBef>
                  <a:buClr>
                    <a:srgbClr val="EE3134"/>
                  </a:buClr>
                  <a:buSzPct val="100000"/>
                </a:pPr>
                <a:r>
                  <a:rPr lang="zh-CN" altLang="en-US" sz="1400">
                    <a:solidFill>
                      <a:srgbClr val="404040"/>
                    </a:solidFill>
                    <a:latin typeface="黑体" panose="02010609060101010101" pitchFamily="49" charset="-122"/>
                    <a:ea typeface="黑体" panose="02010609060101010101" pitchFamily="49" charset="-122"/>
                    <a:cs typeface="Arial" panose="020B0604020202020204" pitchFamily="34" charset="0"/>
                  </a:rPr>
                  <a:t>员工</a:t>
                </a:r>
              </a:p>
            </p:txBody>
          </p:sp>
          <p:sp>
            <p:nvSpPr>
              <p:cNvPr id="32792" name="TextBox 39">
                <a:extLst>
                  <a:ext uri="{FF2B5EF4-FFF2-40B4-BE49-F238E27FC236}">
                    <a16:creationId xmlns:a16="http://schemas.microsoft.com/office/drawing/2014/main" id="{6C940A8B-59F4-4EDE-B79E-77F894045B70}"/>
                  </a:ext>
                </a:extLst>
              </p:cNvPr>
              <p:cNvSpPr txBox="1">
                <a:spLocks noChangeArrowheads="1"/>
              </p:cNvSpPr>
              <p:nvPr/>
            </p:nvSpPr>
            <p:spPr bwMode="auto">
              <a:xfrm>
                <a:off x="8945726" y="3384214"/>
                <a:ext cx="2202003" cy="64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defRPr/>
                </a:pPr>
                <a:r>
                  <a:rPr lang="en-US" altLang="zh-CN" sz="3200" dirty="0">
                    <a:solidFill>
                      <a:schemeClr val="tx1">
                        <a:lumMod val="75000"/>
                        <a:lumOff val="25000"/>
                      </a:schemeClr>
                    </a:solidFill>
                    <a:cs typeface="Arial" panose="020B0604020202020204" pitchFamily="34" charset="0"/>
                  </a:rPr>
                  <a:t>&gt;70,000 </a:t>
                </a:r>
                <a:r>
                  <a:rPr lang="zh-CN" altLang="zh-CN" sz="3200" dirty="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rPr>
                  <a:t>名</a:t>
                </a:r>
                <a:endParaRPr lang="zh-CN" altLang="en-US" sz="3200" dirty="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endParaRPr>
              </a:p>
            </p:txBody>
          </p:sp>
        </p:grpSp>
        <p:pic>
          <p:nvPicPr>
            <p:cNvPr id="32790" name="Picture 5">
              <a:extLst>
                <a:ext uri="{FF2B5EF4-FFF2-40B4-BE49-F238E27FC236}">
                  <a16:creationId xmlns:a16="http://schemas.microsoft.com/office/drawing/2014/main" id="{B6321DC3-89FE-4905-AD18-B8DC6459B0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03192" y="2827613"/>
              <a:ext cx="1460277" cy="146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80" name="Picture 25">
            <a:extLst>
              <a:ext uri="{FF2B5EF4-FFF2-40B4-BE49-F238E27FC236}">
                <a16:creationId xmlns:a16="http://schemas.microsoft.com/office/drawing/2014/main" id="{F74D680B-865C-47A9-9F6F-DD95CBD2F9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6388" y="2616200"/>
            <a:ext cx="1555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1" name="Group 7">
            <a:extLst>
              <a:ext uri="{FF2B5EF4-FFF2-40B4-BE49-F238E27FC236}">
                <a16:creationId xmlns:a16="http://schemas.microsoft.com/office/drawing/2014/main" id="{4CC672D5-490F-42E9-817E-400EDDEFC8D8}"/>
              </a:ext>
            </a:extLst>
          </p:cNvPr>
          <p:cNvGrpSpPr>
            <a:grpSpLocks/>
          </p:cNvGrpSpPr>
          <p:nvPr/>
        </p:nvGrpSpPr>
        <p:grpSpPr bwMode="auto">
          <a:xfrm>
            <a:off x="8924925" y="2327275"/>
            <a:ext cx="3081338" cy="2490788"/>
            <a:chOff x="8924019" y="2327942"/>
            <a:chExt cx="3082393" cy="2489452"/>
          </a:xfrm>
        </p:grpSpPr>
        <p:grpSp>
          <p:nvGrpSpPr>
            <p:cNvPr id="32782" name="Group 4">
              <a:extLst>
                <a:ext uri="{FF2B5EF4-FFF2-40B4-BE49-F238E27FC236}">
                  <a16:creationId xmlns:a16="http://schemas.microsoft.com/office/drawing/2014/main" id="{0C70DE22-379D-4F07-8F32-3E868486C650}"/>
                </a:ext>
              </a:extLst>
            </p:cNvPr>
            <p:cNvGrpSpPr>
              <a:grpSpLocks/>
            </p:cNvGrpSpPr>
            <p:nvPr/>
          </p:nvGrpSpPr>
          <p:grpSpPr bwMode="auto">
            <a:xfrm>
              <a:off x="8924019" y="2707151"/>
              <a:ext cx="3082393" cy="2110243"/>
              <a:chOff x="806412" y="2884127"/>
              <a:chExt cx="3082393" cy="2110243"/>
            </a:xfrm>
          </p:grpSpPr>
          <p:sp>
            <p:nvSpPr>
              <p:cNvPr id="29" name="Title 2">
                <a:extLst>
                  <a:ext uri="{FF2B5EF4-FFF2-40B4-BE49-F238E27FC236}">
                    <a16:creationId xmlns:a16="http://schemas.microsoft.com/office/drawing/2014/main" id="{7E0B5612-493F-4B8E-95A8-30EE50284ED5}"/>
                  </a:ext>
                </a:extLst>
              </p:cNvPr>
              <p:cNvSpPr txBox="1">
                <a:spLocks/>
              </p:cNvSpPr>
              <p:nvPr/>
            </p:nvSpPr>
            <p:spPr bwMode="gray">
              <a:xfrm>
                <a:off x="814353" y="2884127"/>
                <a:ext cx="2318544" cy="2110243"/>
              </a:xfrm>
              <a:prstGeom prst="rect">
                <a:avLst/>
              </a:prstGeom>
              <a:solidFill>
                <a:schemeClr val="bg2">
                  <a:lumMod val="20000"/>
                  <a:lumOff val="80000"/>
                </a:schemeClr>
              </a:solidFill>
              <a:ln w="9525">
                <a:noFill/>
                <a:miter lim="800000"/>
                <a:headEnd/>
                <a:tailEnd/>
              </a:ln>
            </p:spPr>
            <p:txBody>
              <a:bodyPr lIns="274320" tIns="45716" rIns="45720" bIns="45716"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95000"/>
                  </a:lnSpc>
                  <a:defRPr/>
                </a:pPr>
                <a:endParaRPr lang="en-US" altLang="zh-CN" sz="1800">
                  <a:solidFill>
                    <a:schemeClr val="tx1">
                      <a:lumMod val="75000"/>
                      <a:lumOff val="25000"/>
                    </a:schemeClr>
                  </a:solidFill>
                  <a:cs typeface="Arial" panose="020B0604020202020204" pitchFamily="34" charset="0"/>
                </a:endParaRPr>
              </a:p>
            </p:txBody>
          </p:sp>
          <p:grpSp>
            <p:nvGrpSpPr>
              <p:cNvPr id="32785" name="Group 14">
                <a:extLst>
                  <a:ext uri="{FF2B5EF4-FFF2-40B4-BE49-F238E27FC236}">
                    <a16:creationId xmlns:a16="http://schemas.microsoft.com/office/drawing/2014/main" id="{5411DA67-B6CD-404B-84C0-5437A50CAE75}"/>
                  </a:ext>
                </a:extLst>
              </p:cNvPr>
              <p:cNvGrpSpPr>
                <a:grpSpLocks/>
              </p:cNvGrpSpPr>
              <p:nvPr/>
            </p:nvGrpSpPr>
            <p:grpSpPr bwMode="auto">
              <a:xfrm>
                <a:off x="806412" y="4100601"/>
                <a:ext cx="3082393" cy="838429"/>
                <a:chOff x="28451" y="3382151"/>
                <a:chExt cx="3082393" cy="922270"/>
              </a:xfrm>
            </p:grpSpPr>
            <p:sp>
              <p:nvSpPr>
                <p:cNvPr id="32786" name="Rectangle 29">
                  <a:extLst>
                    <a:ext uri="{FF2B5EF4-FFF2-40B4-BE49-F238E27FC236}">
                      <a16:creationId xmlns:a16="http://schemas.microsoft.com/office/drawing/2014/main" id="{931E6CD8-057F-44A6-8861-703181C5FD27}"/>
                    </a:ext>
                  </a:extLst>
                </p:cNvPr>
                <p:cNvSpPr>
                  <a:spLocks noChangeArrowheads="1"/>
                </p:cNvSpPr>
                <p:nvPr/>
              </p:nvSpPr>
              <p:spPr bwMode="auto">
                <a:xfrm>
                  <a:off x="949516" y="3965618"/>
                  <a:ext cx="1138628" cy="33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ts val="500"/>
                    </a:spcBef>
                    <a:buClr>
                      <a:srgbClr val="EE3134"/>
                    </a:buClr>
                    <a:buSzPct val="100000"/>
                    <a:defRPr/>
                  </a:pPr>
                  <a:r>
                    <a:rPr lang="zh-CN" altLang="en-US" sz="1400">
                      <a:solidFill>
                        <a:schemeClr val="tx1">
                          <a:lumMod val="75000"/>
                          <a:lumOff val="25000"/>
                        </a:schemeClr>
                      </a:solidFill>
                      <a:latin typeface="黑体" panose="02010609060101010101" pitchFamily="49" charset="-122"/>
                      <a:ea typeface="黑体" panose="02010609060101010101" pitchFamily="49" charset="-122"/>
                      <a:cs typeface="Arial" panose="020B0604020202020204" pitchFamily="34" charset="0"/>
                    </a:rPr>
                    <a:t>收益</a:t>
                  </a:r>
                </a:p>
              </p:txBody>
            </p:sp>
            <p:sp>
              <p:nvSpPr>
                <p:cNvPr id="32787" name="TextBox 38">
                  <a:extLst>
                    <a:ext uri="{FF2B5EF4-FFF2-40B4-BE49-F238E27FC236}">
                      <a16:creationId xmlns:a16="http://schemas.microsoft.com/office/drawing/2014/main" id="{C164F243-C6C2-478E-8C00-E18311E36C30}"/>
                    </a:ext>
                  </a:extLst>
                </p:cNvPr>
                <p:cNvSpPr txBox="1">
                  <a:spLocks noChangeArrowheads="1"/>
                </p:cNvSpPr>
                <p:nvPr/>
              </p:nvSpPr>
              <p:spPr bwMode="auto">
                <a:xfrm>
                  <a:off x="28451" y="3382684"/>
                  <a:ext cx="3082393" cy="6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zh-CN" sz="3200">
                      <a:solidFill>
                        <a:srgbClr val="404040"/>
                      </a:solidFill>
                      <a:cs typeface="Arial" panose="020B0604020202020204" pitchFamily="34" charset="0"/>
                    </a:rPr>
                    <a:t>&gt;240 </a:t>
                  </a:r>
                  <a:r>
                    <a:rPr lang="zh-CN" altLang="en-US" sz="3200">
                      <a:solidFill>
                        <a:srgbClr val="404040"/>
                      </a:solidFill>
                      <a:latin typeface="黑体" panose="02010609060101010101" pitchFamily="49" charset="-122"/>
                      <a:ea typeface="黑体" panose="02010609060101010101" pitchFamily="49" charset="-122"/>
                      <a:cs typeface="Arial" panose="020B0604020202020204" pitchFamily="34" charset="0"/>
                    </a:rPr>
                    <a:t>亿美元</a:t>
                  </a:r>
                </a:p>
              </p:txBody>
            </p:sp>
          </p:grpSp>
        </p:grpSp>
        <p:pic>
          <p:nvPicPr>
            <p:cNvPr id="32783" name="Picture 3">
              <a:extLst>
                <a:ext uri="{FF2B5EF4-FFF2-40B4-BE49-F238E27FC236}">
                  <a16:creationId xmlns:a16="http://schemas.microsoft.com/office/drawing/2014/main" id="{2B6309DF-2A71-4A2F-8CD0-E82F1FC8D3A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5043" y="2327942"/>
              <a:ext cx="1889051" cy="1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2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D5289F8-F123-4667-B32F-B267FDA6056D}"/>
              </a:ext>
            </a:extLst>
          </p:cNvPr>
          <p:cNvSpPr/>
          <p:nvPr/>
        </p:nvSpPr>
        <p:spPr bwMode="auto">
          <a:xfrm>
            <a:off x="0" y="793624"/>
            <a:ext cx="12191999" cy="863561"/>
          </a:xfrm>
          <a:prstGeom prst="rect">
            <a:avLst/>
          </a:prstGeom>
          <a:solidFill>
            <a:srgbClr val="006680">
              <a:alpha val="6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3" name="Title 2"/>
          <p:cNvSpPr>
            <a:spLocks noGrp="1"/>
          </p:cNvSpPr>
          <p:nvPr>
            <p:ph type="title"/>
          </p:nvPr>
        </p:nvSpPr>
        <p:spPr/>
        <p:txBody>
          <a:bodyPr/>
          <a:lstStyle/>
          <a:p>
            <a:r>
              <a:rPr lang="zh-CN" altLang="en-US" dirty="0">
                <a:latin typeface="+mn-ea"/>
                <a:ea typeface="+mn-ea"/>
              </a:rPr>
              <a:t>辐射测量技术</a:t>
            </a:r>
          </a:p>
        </p:txBody>
      </p:sp>
      <p:sp>
        <p:nvSpPr>
          <p:cNvPr id="8" name="Rectangle 7">
            <a:extLst>
              <a:ext uri="{FF2B5EF4-FFF2-40B4-BE49-F238E27FC236}">
                <a16:creationId xmlns:a16="http://schemas.microsoft.com/office/drawing/2014/main" id="{7D8DA197-B6FB-44A7-95FA-E7791C3DF507}"/>
              </a:ext>
            </a:extLst>
          </p:cNvPr>
          <p:cNvSpPr/>
          <p:nvPr/>
        </p:nvSpPr>
        <p:spPr>
          <a:xfrm>
            <a:off x="3866350" y="793094"/>
            <a:ext cx="4052391" cy="874407"/>
          </a:xfrm>
          <a:prstGeom prst="rect">
            <a:avLst/>
          </a:prstGeom>
        </p:spPr>
        <p:txBody>
          <a:bodyPr wrap="none">
            <a:spAutoFit/>
          </a:bodyPr>
          <a:lstStyle/>
          <a:p>
            <a:pPr algn="ctr">
              <a:lnSpc>
                <a:spcPct val="150000"/>
              </a:lnSpc>
            </a:pPr>
            <a:r>
              <a:rPr lang="en-US" altLang="zh-CN" b="1" dirty="0">
                <a:solidFill>
                  <a:schemeClr val="bg1"/>
                </a:solidFill>
                <a:latin typeface="微软雅黑" panose="020B0503020204020204" pitchFamily="34" charset="-122"/>
                <a:ea typeface="微软雅黑" panose="020B0503020204020204" pitchFamily="34" charset="-122"/>
              </a:rPr>
              <a:t>Thermo Scientific </a:t>
            </a:r>
            <a:r>
              <a:rPr lang="en-US" altLang="zh-CN" b="1" baseline="30000" dirty="0">
                <a:solidFill>
                  <a:schemeClr val="bg1"/>
                </a:solidFill>
                <a:latin typeface="微软雅黑" panose="020B0503020204020204" pitchFamily="34" charset="-122"/>
                <a:ea typeface="微软雅黑" panose="020B0503020204020204" pitchFamily="34" charset="-122"/>
              </a:rPr>
              <a:t>TM</a:t>
            </a:r>
            <a:r>
              <a:rPr lang="en-US" altLang="zh-CN" b="1" dirty="0">
                <a:solidFill>
                  <a:schemeClr val="bg1"/>
                </a:solidFill>
                <a:latin typeface="微软雅黑" panose="020B0503020204020204" pitchFamily="34" charset="-122"/>
                <a:ea typeface="微软雅黑" panose="020B0503020204020204" pitchFamily="34" charset="-122"/>
              </a:rPr>
              <a:t>  </a:t>
            </a:r>
            <a:r>
              <a:rPr lang="en-US" altLang="zh-CN" b="1" dirty="0" err="1">
                <a:solidFill>
                  <a:schemeClr val="bg1"/>
                </a:solidFill>
                <a:latin typeface="微软雅黑" panose="020B0503020204020204" pitchFamily="34" charset="-122"/>
                <a:ea typeface="微软雅黑" panose="020B0503020204020204" pitchFamily="34" charset="-122"/>
              </a:rPr>
              <a:t>RadEye</a:t>
            </a:r>
            <a:r>
              <a:rPr lang="zh-CN" altLang="en-US" b="1" dirty="0">
                <a:solidFill>
                  <a:schemeClr val="bg1"/>
                </a:solidFill>
                <a:latin typeface="微软雅黑" panose="020B0503020204020204" pitchFamily="34" charset="-122"/>
                <a:ea typeface="微软雅黑" panose="020B0503020204020204" pitchFamily="34" charset="-122"/>
              </a:rPr>
              <a:t>系列</a:t>
            </a:r>
            <a:r>
              <a:rPr lang="en-US" altLang="zh-CN" b="1" dirty="0">
                <a:solidFill>
                  <a:schemeClr val="bg1"/>
                </a:solidFill>
                <a:latin typeface="微软雅黑" panose="020B0503020204020204" pitchFamily="34" charset="-122"/>
                <a:ea typeface="微软雅黑" panose="020B0503020204020204" pitchFamily="34" charset="-122"/>
              </a:rPr>
              <a:t> </a:t>
            </a:r>
          </a:p>
          <a:p>
            <a:pPr algn="ct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便携式辐射测量仪</a:t>
            </a:r>
          </a:p>
        </p:txBody>
      </p:sp>
      <p:sp>
        <p:nvSpPr>
          <p:cNvPr id="5" name="Rectangle 4">
            <a:extLst>
              <a:ext uri="{FF2B5EF4-FFF2-40B4-BE49-F238E27FC236}">
                <a16:creationId xmlns:a16="http://schemas.microsoft.com/office/drawing/2014/main" id="{B7330C14-A2C4-48D4-8A28-0F591F03DE92}"/>
              </a:ext>
            </a:extLst>
          </p:cNvPr>
          <p:cNvSpPr/>
          <p:nvPr/>
        </p:nvSpPr>
        <p:spPr>
          <a:xfrm>
            <a:off x="5552571" y="1997839"/>
            <a:ext cx="6096000" cy="3354765"/>
          </a:xfrm>
          <a:prstGeom prst="rect">
            <a:avLst/>
          </a:prstGeom>
        </p:spPr>
        <p:txBody>
          <a:bodyPr>
            <a:spAutoFit/>
          </a:bodyPr>
          <a:lstStyle/>
          <a:p>
            <a:pPr marL="285750" indent="-285750">
              <a:buFont typeface="Arial" panose="020B0604020202020204" pitchFamily="34" charset="0"/>
              <a:buChar char="•"/>
            </a:pPr>
            <a:r>
              <a:rPr lang="en-US" altLang="zh-CN" sz="1600" dirty="0" err="1">
                <a:latin typeface="微软雅黑" panose="020B0503020204020204" pitchFamily="34" charset="-122"/>
                <a:ea typeface="微软雅黑" panose="020B0503020204020204" pitchFamily="34" charset="-122"/>
              </a:rPr>
              <a:t>RadEye</a:t>
            </a:r>
            <a:r>
              <a:rPr lang="zh-CN" altLang="en-US" sz="1600" dirty="0">
                <a:latin typeface="微软雅黑" panose="020B0503020204020204" pitchFamily="34" charset="-122"/>
                <a:ea typeface="微软雅黑" panose="020B0503020204020204" pitchFamily="34" charset="-122"/>
              </a:rPr>
              <a:t>是最为先进的通用型便携式辐射测量仪</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采用专利天然本底扣除技术 </a:t>
            </a:r>
            <a:r>
              <a:rPr lang="en-US" altLang="zh-CN" sz="1600" dirty="0">
                <a:latin typeface="微软雅黑" panose="020B0503020204020204" pitchFamily="34" charset="-122"/>
                <a:ea typeface="微软雅黑" panose="020B0503020204020204" pitchFamily="34" charset="-122"/>
              </a:rPr>
              <a:t>(NBR)</a:t>
            </a:r>
            <a:r>
              <a:rPr lang="zh-CN" altLang="en-US" sz="1600" dirty="0">
                <a:latin typeface="微软雅黑" panose="020B0503020204020204" pitchFamily="34" charset="-122"/>
                <a:ea typeface="微软雅黑" panose="020B0503020204020204" pitchFamily="34" charset="-122"/>
              </a:rPr>
              <a:t>，具有极高的灵敏度</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该设备在国际原子能机构</a:t>
            </a:r>
            <a:r>
              <a:rPr lang="en-US" altLang="zh-CN" sz="1600" dirty="0">
                <a:latin typeface="微软雅黑" panose="020B0503020204020204" pitchFamily="34" charset="-122"/>
                <a:ea typeface="微软雅黑" panose="020B0503020204020204" pitchFamily="34" charset="-122"/>
              </a:rPr>
              <a:t>(IAEA) </a:t>
            </a:r>
            <a:r>
              <a:rPr lang="zh-CN" altLang="en-US" sz="1600" dirty="0">
                <a:latin typeface="微软雅黑" panose="020B0503020204020204" pitchFamily="34" charset="-122"/>
                <a:ea typeface="微软雅黑" panose="020B0503020204020204" pitchFamily="34" charset="-122"/>
              </a:rPr>
              <a:t>开展的孤儿源搜寻与安保活动中被选定为唯一推荐设备</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可用于辐射探测、</a:t>
            </a:r>
            <a:r>
              <a:rPr lang="en-US" altLang="zh-CN" sz="1600" dirty="0">
                <a:latin typeface="微软雅黑" panose="020B0503020204020204" pitchFamily="34" charset="-122"/>
                <a:ea typeface="微软雅黑" panose="020B0503020204020204" pitchFamily="34" charset="-122"/>
              </a:rPr>
              <a:t>Gamma</a:t>
            </a:r>
            <a:r>
              <a:rPr lang="zh-CN" altLang="en-US" sz="1600" dirty="0">
                <a:latin typeface="微软雅黑" panose="020B0503020204020204" pitchFamily="34" charset="-122"/>
                <a:ea typeface="微软雅黑" panose="020B0503020204020204" pitchFamily="34" charset="-122"/>
              </a:rPr>
              <a:t>剂量率测量和区域监测，其优异性能使其可用于放射源的搜寻和定位</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不同型号，适应不同场景条件下对</a:t>
            </a:r>
            <a:r>
              <a:rPr lang="en-US" altLang="zh-CN" sz="1600" dirty="0">
                <a:latin typeface="微软雅黑" panose="020B0503020204020204" pitchFamily="34" charset="-122"/>
                <a:ea typeface="微软雅黑" panose="020B0503020204020204" pitchFamily="34" charset="-122"/>
              </a:rPr>
              <a:t>α</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β</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γ</a:t>
            </a:r>
            <a:r>
              <a:rPr lang="zh-CN" altLang="en-US" sz="1600" dirty="0">
                <a:latin typeface="微软雅黑" panose="020B0503020204020204" pitchFamily="34" charset="-122"/>
                <a:ea typeface="微软雅黑" panose="020B0503020204020204" pitchFamily="34" charset="-122"/>
              </a:rPr>
              <a:t>，中子辐射的实时探测和核素识别</a:t>
            </a:r>
          </a:p>
        </p:txBody>
      </p:sp>
      <p:pic>
        <p:nvPicPr>
          <p:cNvPr id="15" name="Picture 5">
            <a:extLst>
              <a:ext uri="{FF2B5EF4-FFF2-40B4-BE49-F238E27FC236}">
                <a16:creationId xmlns:a16="http://schemas.microsoft.com/office/drawing/2014/main" id="{142AA12F-1D81-4437-805D-658DA3A0D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816"/>
          <a:stretch/>
        </p:blipFill>
        <p:spPr bwMode="auto">
          <a:xfrm>
            <a:off x="184338" y="4145275"/>
            <a:ext cx="2369796" cy="17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2AACFF21-0FA6-4B23-9DBC-D715AF10E2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319"/>
          <a:stretch/>
        </p:blipFill>
        <p:spPr bwMode="auto">
          <a:xfrm>
            <a:off x="184338" y="2012577"/>
            <a:ext cx="2369796" cy="17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B20_03">
            <a:extLst>
              <a:ext uri="{FF2B5EF4-FFF2-40B4-BE49-F238E27FC236}">
                <a16:creationId xmlns:a16="http://schemas.microsoft.com/office/drawing/2014/main" id="{6DCD62A3-B972-43FB-9BC3-ED3268FA07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692"/>
          <a:stretch/>
        </p:blipFill>
        <p:spPr bwMode="auto">
          <a:xfrm>
            <a:off x="2618613" y="2012577"/>
            <a:ext cx="2474912" cy="1735971"/>
          </a:xfrm>
          <a:prstGeom prst="rect">
            <a:avLst/>
          </a:prstGeom>
          <a:noFill/>
          <a:ln w="9525">
            <a:noFill/>
            <a:miter lim="800000"/>
            <a:headEnd/>
            <a:tailEnd/>
          </a:ln>
        </p:spPr>
      </p:pic>
      <p:pic>
        <p:nvPicPr>
          <p:cNvPr id="18" name="Picture 9">
            <a:extLst>
              <a:ext uri="{FF2B5EF4-FFF2-40B4-BE49-F238E27FC236}">
                <a16:creationId xmlns:a16="http://schemas.microsoft.com/office/drawing/2014/main" id="{A8AF2082-877D-4704-9302-BE7C392139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362" b="14825"/>
          <a:stretch/>
        </p:blipFill>
        <p:spPr bwMode="auto">
          <a:xfrm>
            <a:off x="2618613" y="4148766"/>
            <a:ext cx="2495474" cy="17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5701A62-4DB1-42C2-9FA9-81769444E9A7}"/>
              </a:ext>
            </a:extLst>
          </p:cNvPr>
          <p:cNvSpPr txBox="1"/>
          <p:nvPr/>
        </p:nvSpPr>
        <p:spPr>
          <a:xfrm>
            <a:off x="444234" y="3748548"/>
            <a:ext cx="1850004" cy="369332"/>
          </a:xfrm>
          <a:prstGeom prst="rect">
            <a:avLst/>
          </a:prstGeom>
          <a:noFill/>
        </p:spPr>
        <p:txBody>
          <a:bodyPr wrap="square" rtlCol="0">
            <a:spAutoFit/>
          </a:bodyPr>
          <a:lstStyle/>
          <a:p>
            <a:r>
              <a:rPr lang="en-US" altLang="zh-CN" dirty="0" err="1"/>
              <a:t>RadEye</a:t>
            </a:r>
            <a:r>
              <a:rPr lang="en-US" altLang="zh-CN" dirty="0"/>
              <a:t> SPRD</a:t>
            </a:r>
            <a:endParaRPr lang="zh-CN" altLang="en-US" dirty="0"/>
          </a:p>
        </p:txBody>
      </p:sp>
      <p:sp>
        <p:nvSpPr>
          <p:cNvPr id="21" name="TextBox 20">
            <a:extLst>
              <a:ext uri="{FF2B5EF4-FFF2-40B4-BE49-F238E27FC236}">
                <a16:creationId xmlns:a16="http://schemas.microsoft.com/office/drawing/2014/main" id="{6F2DE6D7-41CE-4117-A1C6-FD264C21EA7A}"/>
              </a:ext>
            </a:extLst>
          </p:cNvPr>
          <p:cNvSpPr txBox="1"/>
          <p:nvPr/>
        </p:nvSpPr>
        <p:spPr>
          <a:xfrm>
            <a:off x="2931067" y="5884737"/>
            <a:ext cx="1850004" cy="369332"/>
          </a:xfrm>
          <a:prstGeom prst="rect">
            <a:avLst/>
          </a:prstGeom>
          <a:noFill/>
        </p:spPr>
        <p:txBody>
          <a:bodyPr wrap="square" rtlCol="0">
            <a:spAutoFit/>
          </a:bodyPr>
          <a:lstStyle/>
          <a:p>
            <a:r>
              <a:rPr lang="en-US" altLang="zh-CN" dirty="0" err="1"/>
              <a:t>RadEye</a:t>
            </a:r>
            <a:r>
              <a:rPr lang="en-US" altLang="zh-CN" dirty="0"/>
              <a:t> PRD</a:t>
            </a:r>
            <a:endParaRPr lang="zh-CN" altLang="en-US" dirty="0"/>
          </a:p>
        </p:txBody>
      </p:sp>
      <p:sp>
        <p:nvSpPr>
          <p:cNvPr id="22" name="TextBox 21">
            <a:extLst>
              <a:ext uri="{FF2B5EF4-FFF2-40B4-BE49-F238E27FC236}">
                <a16:creationId xmlns:a16="http://schemas.microsoft.com/office/drawing/2014/main" id="{F4E970A8-BC5E-41C8-8717-18D734186AE2}"/>
              </a:ext>
            </a:extLst>
          </p:cNvPr>
          <p:cNvSpPr txBox="1"/>
          <p:nvPr/>
        </p:nvSpPr>
        <p:spPr>
          <a:xfrm>
            <a:off x="435593" y="5870797"/>
            <a:ext cx="1850004" cy="369332"/>
          </a:xfrm>
          <a:prstGeom prst="rect">
            <a:avLst/>
          </a:prstGeom>
          <a:noFill/>
        </p:spPr>
        <p:txBody>
          <a:bodyPr wrap="square" rtlCol="0">
            <a:spAutoFit/>
          </a:bodyPr>
          <a:lstStyle/>
          <a:p>
            <a:r>
              <a:rPr lang="en-US" altLang="zh-CN" dirty="0" err="1"/>
              <a:t>RadEye</a:t>
            </a:r>
            <a:r>
              <a:rPr lang="en-US" altLang="zh-CN" dirty="0"/>
              <a:t> G-Ex</a:t>
            </a:r>
            <a:endParaRPr lang="zh-CN" altLang="en-US" dirty="0"/>
          </a:p>
        </p:txBody>
      </p:sp>
      <p:sp>
        <p:nvSpPr>
          <p:cNvPr id="23" name="TextBox 22">
            <a:extLst>
              <a:ext uri="{FF2B5EF4-FFF2-40B4-BE49-F238E27FC236}">
                <a16:creationId xmlns:a16="http://schemas.microsoft.com/office/drawing/2014/main" id="{7E0D876C-6F77-4479-992E-D77614A638FA}"/>
              </a:ext>
            </a:extLst>
          </p:cNvPr>
          <p:cNvSpPr txBox="1"/>
          <p:nvPr/>
        </p:nvSpPr>
        <p:spPr>
          <a:xfrm>
            <a:off x="2992618" y="3748548"/>
            <a:ext cx="1850004" cy="369332"/>
          </a:xfrm>
          <a:prstGeom prst="rect">
            <a:avLst/>
          </a:prstGeom>
          <a:noFill/>
        </p:spPr>
        <p:txBody>
          <a:bodyPr wrap="square" rtlCol="0">
            <a:spAutoFit/>
          </a:bodyPr>
          <a:lstStyle/>
          <a:p>
            <a:r>
              <a:rPr lang="en-US" altLang="zh-CN" dirty="0" err="1"/>
              <a:t>RadEye</a:t>
            </a:r>
            <a:r>
              <a:rPr lang="en-US" altLang="zh-CN" dirty="0"/>
              <a:t> B20</a:t>
            </a:r>
            <a:endParaRPr lang="zh-CN" altLang="en-US" dirty="0"/>
          </a:p>
        </p:txBody>
      </p:sp>
      <p:sp>
        <p:nvSpPr>
          <p:cNvPr id="24" name="Rectangle 23">
            <a:extLst>
              <a:ext uri="{FF2B5EF4-FFF2-40B4-BE49-F238E27FC236}">
                <a16:creationId xmlns:a16="http://schemas.microsoft.com/office/drawing/2014/main" id="{EDA43773-4DF5-4DB9-AEB0-E9F12A3C71A3}"/>
              </a:ext>
            </a:extLst>
          </p:cNvPr>
          <p:cNvSpPr/>
          <p:nvPr/>
        </p:nvSpPr>
        <p:spPr>
          <a:xfrm>
            <a:off x="5892545" y="5532243"/>
            <a:ext cx="5170005"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可应用在核应急、边防、海关、反恐、安全保卫等领域 </a:t>
            </a:r>
            <a:endParaRPr lang="zh-CN" altLang="en-US" sz="1600" b="1" dirty="0"/>
          </a:p>
        </p:txBody>
      </p:sp>
    </p:spTree>
    <p:extLst>
      <p:ext uri="{BB962C8B-B14F-4D97-AF65-F5344CB8AC3E}">
        <p14:creationId xmlns:p14="http://schemas.microsoft.com/office/powerpoint/2010/main" val="388918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B1841-890D-4258-B76E-2C0A1E0270B5}"/>
              </a:ext>
            </a:extLst>
          </p:cNvPr>
          <p:cNvSpPr>
            <a:spLocks noGrp="1"/>
          </p:cNvSpPr>
          <p:nvPr>
            <p:ph type="title"/>
          </p:nvPr>
        </p:nvSpPr>
        <p:spPr/>
        <p:txBody>
          <a:bodyPr/>
          <a:lstStyle/>
          <a:p>
            <a:r>
              <a:rPr lang="zh-CN" altLang="en-US" dirty="0">
                <a:latin typeface="+mj-ea"/>
                <a:ea typeface="+mj-ea"/>
              </a:rPr>
              <a:t>辐射测量技术</a:t>
            </a:r>
          </a:p>
        </p:txBody>
      </p:sp>
      <p:sp>
        <p:nvSpPr>
          <p:cNvPr id="5" name="Rectangle 4">
            <a:extLst>
              <a:ext uri="{FF2B5EF4-FFF2-40B4-BE49-F238E27FC236}">
                <a16:creationId xmlns:a16="http://schemas.microsoft.com/office/drawing/2014/main" id="{4BE6F27A-A67F-4A5F-A31C-2E9B8E843253}"/>
              </a:ext>
            </a:extLst>
          </p:cNvPr>
          <p:cNvSpPr/>
          <p:nvPr/>
        </p:nvSpPr>
        <p:spPr bwMode="auto">
          <a:xfrm>
            <a:off x="0" y="533400"/>
            <a:ext cx="6096000" cy="5775960"/>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sz="1800" dirty="0">
              <a:solidFill>
                <a:schemeClr val="bg1"/>
              </a:solidFill>
              <a:latin typeface="Arial" pitchFamily="124" charset="0"/>
            </a:endParaRPr>
          </a:p>
        </p:txBody>
      </p:sp>
      <p:sp>
        <p:nvSpPr>
          <p:cNvPr id="6" name="Rectangle 5">
            <a:extLst>
              <a:ext uri="{FF2B5EF4-FFF2-40B4-BE49-F238E27FC236}">
                <a16:creationId xmlns:a16="http://schemas.microsoft.com/office/drawing/2014/main" id="{6F286CBE-5A69-4968-BF46-2F35162C0CEF}"/>
              </a:ext>
            </a:extLst>
          </p:cNvPr>
          <p:cNvSpPr/>
          <p:nvPr/>
        </p:nvSpPr>
        <p:spPr bwMode="auto">
          <a:xfrm>
            <a:off x="0" y="973263"/>
            <a:ext cx="6096000"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b="1" dirty="0">
              <a:latin typeface="Arial" pitchFamily="124" charset="0"/>
            </a:endParaRPr>
          </a:p>
        </p:txBody>
      </p:sp>
      <p:sp>
        <p:nvSpPr>
          <p:cNvPr id="7" name="Rectangle 6">
            <a:extLst>
              <a:ext uri="{FF2B5EF4-FFF2-40B4-BE49-F238E27FC236}">
                <a16:creationId xmlns:a16="http://schemas.microsoft.com/office/drawing/2014/main" id="{0C79EB63-91FB-47E6-88A2-2483623B1858}"/>
              </a:ext>
            </a:extLst>
          </p:cNvPr>
          <p:cNvSpPr/>
          <p:nvPr/>
        </p:nvSpPr>
        <p:spPr>
          <a:xfrm>
            <a:off x="996927" y="968385"/>
            <a:ext cx="3871060" cy="961289"/>
          </a:xfrm>
          <a:prstGeom prst="rect">
            <a:avLst/>
          </a:prstGeom>
        </p:spPr>
        <p:txBody>
          <a:bodyPr wrap="none">
            <a:spAutoFit/>
          </a:bodyPr>
          <a:lstStyle/>
          <a:p>
            <a:pPr algn="ctr">
              <a:lnSpc>
                <a:spcPct val="150000"/>
              </a:lnSpc>
            </a:pPr>
            <a:r>
              <a:rPr lang="en-US" altLang="zh-CN" sz="2000" b="1" dirty="0">
                <a:solidFill>
                  <a:srgbClr val="005870"/>
                </a:solidFill>
                <a:latin typeface="微软雅黑" panose="020B0503020204020204" pitchFamily="34" charset="-122"/>
                <a:ea typeface="微软雅黑" panose="020B0503020204020204" pitchFamily="34" charset="-122"/>
              </a:rPr>
              <a:t>Thermo Scientific </a:t>
            </a:r>
            <a:r>
              <a:rPr lang="en-US" altLang="zh-CN" sz="2000" b="1" baseline="30000" dirty="0">
                <a:solidFill>
                  <a:srgbClr val="005870"/>
                </a:solidFill>
                <a:latin typeface="微软雅黑" panose="020B0503020204020204" pitchFamily="34" charset="-122"/>
                <a:ea typeface="微软雅黑" panose="020B0503020204020204" pitchFamily="34" charset="-122"/>
              </a:rPr>
              <a:t>TM</a:t>
            </a:r>
            <a:r>
              <a:rPr lang="en-US" altLang="zh-CN" sz="2000" b="1" dirty="0">
                <a:solidFill>
                  <a:srgbClr val="005870"/>
                </a:solidFill>
                <a:latin typeface="微软雅黑" panose="020B0503020204020204" pitchFamily="34" charset="-122"/>
                <a:ea typeface="微软雅黑" panose="020B0503020204020204" pitchFamily="34" charset="-122"/>
              </a:rPr>
              <a:t> </a:t>
            </a:r>
            <a:r>
              <a:rPr lang="en-US" altLang="zh-CN" sz="2000" b="1" dirty="0" err="1">
                <a:solidFill>
                  <a:srgbClr val="005870"/>
                </a:solidFill>
                <a:latin typeface="微软雅黑" panose="020B0503020204020204" pitchFamily="34" charset="-122"/>
                <a:ea typeface="微软雅黑" panose="020B0503020204020204" pitchFamily="34" charset="-122"/>
              </a:rPr>
              <a:t>RIIDEye</a:t>
            </a:r>
            <a:endParaRPr lang="en-US" altLang="zh-CN" sz="2000" b="1" dirty="0">
              <a:solidFill>
                <a:srgbClr val="005870"/>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便携式能谱分析仪</a:t>
            </a:r>
            <a:endParaRPr lang="zh-CN" altLang="en-US" sz="2400" b="1" dirty="0">
              <a:solidFill>
                <a:srgbClr val="005870"/>
              </a:solidFill>
              <a:latin typeface="微软雅黑" panose="020B0503020204020204" pitchFamily="34" charset="-122"/>
              <a:ea typeface="微软雅黑" panose="020B0503020204020204" pitchFamily="34" charset="-122"/>
            </a:endParaRPr>
          </a:p>
        </p:txBody>
      </p:sp>
      <p:sp>
        <p:nvSpPr>
          <p:cNvPr id="8" name="Rectangle 7">
            <a:extLst>
              <a:ext uri="{FF2B5EF4-FFF2-40B4-BE49-F238E27FC236}">
                <a16:creationId xmlns:a16="http://schemas.microsoft.com/office/drawing/2014/main" id="{902FEE85-DBA2-48A6-A0D9-6A746CA5C277}"/>
              </a:ext>
            </a:extLst>
          </p:cNvPr>
          <p:cNvSpPr/>
          <p:nvPr/>
        </p:nvSpPr>
        <p:spPr bwMode="auto">
          <a:xfrm>
            <a:off x="6096000" y="973263"/>
            <a:ext cx="6096000" cy="961289"/>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13" name="Rectangle 12">
            <a:extLst>
              <a:ext uri="{FF2B5EF4-FFF2-40B4-BE49-F238E27FC236}">
                <a16:creationId xmlns:a16="http://schemas.microsoft.com/office/drawing/2014/main" id="{30C9F885-7555-4407-B127-5985DEAED4BC}"/>
              </a:ext>
            </a:extLst>
          </p:cNvPr>
          <p:cNvSpPr/>
          <p:nvPr/>
        </p:nvSpPr>
        <p:spPr>
          <a:xfrm>
            <a:off x="6998656" y="1083236"/>
            <a:ext cx="4407617" cy="707886"/>
          </a:xfrm>
          <a:prstGeom prst="rect">
            <a:avLst/>
          </a:prstGeom>
          <a:ln>
            <a:noFill/>
          </a:ln>
        </p:spPr>
        <p:txBody>
          <a:bodyPr wrap="none">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Thermo Scientific </a:t>
            </a:r>
            <a:r>
              <a:rPr lang="en-US" altLang="zh-CN" sz="2000" b="1" baseline="30000" dirty="0">
                <a:solidFill>
                  <a:schemeClr val="bg1"/>
                </a:solidFill>
                <a:latin typeface="微软雅黑" panose="020B0503020204020204" pitchFamily="34" charset="-122"/>
                <a:ea typeface="微软雅黑" panose="020B0503020204020204" pitchFamily="34" charset="-122"/>
              </a:rPr>
              <a:t>TM</a:t>
            </a:r>
            <a:r>
              <a:rPr lang="en-US" altLang="zh-CN" sz="2000" b="1" dirty="0">
                <a:solidFill>
                  <a:schemeClr val="bg1"/>
                </a:solidFill>
                <a:latin typeface="微软雅黑" panose="020B0503020204020204" pitchFamily="34" charset="-122"/>
                <a:ea typeface="微软雅黑" panose="020B0503020204020204" pitchFamily="34" charset="-122"/>
              </a:rPr>
              <a:t> FH 40G </a:t>
            </a:r>
            <a:r>
              <a:rPr lang="zh-CN" altLang="en-US" sz="2000" b="1" dirty="0">
                <a:solidFill>
                  <a:schemeClr val="bg1"/>
                </a:solidFill>
                <a:latin typeface="微软雅黑" panose="020B0503020204020204" pitchFamily="34" charset="-122"/>
                <a:ea typeface="微软雅黑" panose="020B0503020204020204" pitchFamily="34" charset="-122"/>
              </a:rPr>
              <a:t>系列</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sz="2000" b="1" dirty="0">
                <a:solidFill>
                  <a:schemeClr val="bg1"/>
                </a:solidFill>
                <a:latin typeface="微软雅黑" panose="020B0503020204020204" pitchFamily="34" charset="-122"/>
                <a:ea typeface="微软雅黑" panose="020B0503020204020204" pitchFamily="34" charset="-122"/>
              </a:rPr>
              <a:t>NBR γ</a:t>
            </a:r>
            <a:r>
              <a:rPr lang="zh-CN" altLang="en-US" sz="2000" b="1" dirty="0">
                <a:solidFill>
                  <a:schemeClr val="bg1"/>
                </a:solidFill>
                <a:latin typeface="微软雅黑" panose="020B0503020204020204" pitchFamily="34" charset="-122"/>
                <a:ea typeface="微软雅黑" panose="020B0503020204020204" pitchFamily="34" charset="-122"/>
              </a:rPr>
              <a:t>计量测量仪</a:t>
            </a:r>
          </a:p>
        </p:txBody>
      </p:sp>
      <p:sp>
        <p:nvSpPr>
          <p:cNvPr id="19" name="Rectangle 18">
            <a:extLst>
              <a:ext uri="{FF2B5EF4-FFF2-40B4-BE49-F238E27FC236}">
                <a16:creationId xmlns:a16="http://schemas.microsoft.com/office/drawing/2014/main" id="{162A714E-7233-48DB-A32C-CFA2AE7DE7C3}"/>
              </a:ext>
            </a:extLst>
          </p:cNvPr>
          <p:cNvSpPr/>
          <p:nvPr/>
        </p:nvSpPr>
        <p:spPr>
          <a:xfrm>
            <a:off x="2676606" y="2325307"/>
            <a:ext cx="2912688" cy="830997"/>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精确识别放射性核素，可将</a:t>
            </a:r>
            <a:r>
              <a:rPr lang="en-US" altLang="zh-CN" sz="1600" dirty="0">
                <a:solidFill>
                  <a:schemeClr val="bg1"/>
                </a:solidFill>
                <a:latin typeface="微软雅黑" panose="020B0503020204020204" pitchFamily="34" charset="-122"/>
                <a:ea typeface="微软雅黑" panose="020B0503020204020204" pitchFamily="34" charset="-122"/>
              </a:rPr>
              <a:t>ANSI</a:t>
            </a:r>
            <a:r>
              <a:rPr lang="zh-CN" altLang="en-US" sz="1600" dirty="0">
                <a:solidFill>
                  <a:schemeClr val="bg1"/>
                </a:solidFill>
                <a:latin typeface="微软雅黑" panose="020B0503020204020204" pitchFamily="34" charset="-122"/>
                <a:ea typeface="微软雅黑" panose="020B0503020204020204" pitchFamily="34" charset="-122"/>
              </a:rPr>
              <a:t>兼容的</a:t>
            </a:r>
            <a:r>
              <a:rPr lang="en-US" altLang="zh-CN" sz="1600" dirty="0">
                <a:solidFill>
                  <a:schemeClr val="bg1"/>
                </a:solidFill>
                <a:latin typeface="微软雅黑" panose="020B0503020204020204" pitchFamily="34" charset="-122"/>
                <a:ea typeface="微软雅黑" panose="020B0503020204020204" pitchFamily="34" charset="-122"/>
              </a:rPr>
              <a:t>88</a:t>
            </a:r>
            <a:r>
              <a:rPr lang="zh-CN" altLang="en-US" sz="1600" dirty="0">
                <a:solidFill>
                  <a:schemeClr val="bg1"/>
                </a:solidFill>
                <a:latin typeface="微软雅黑" panose="020B0503020204020204" pitchFamily="34" charset="-122"/>
                <a:ea typeface="微软雅黑" panose="020B0503020204020204" pitchFamily="34" charset="-122"/>
              </a:rPr>
              <a:t>种核素库扩展到</a:t>
            </a:r>
            <a:r>
              <a:rPr lang="en-US" altLang="zh-CN" sz="1600" dirty="0">
                <a:solidFill>
                  <a:schemeClr val="bg1"/>
                </a:solidFill>
                <a:latin typeface="微软雅黑" panose="020B0503020204020204" pitchFamily="34" charset="-122"/>
                <a:ea typeface="微软雅黑" panose="020B0503020204020204" pitchFamily="34" charset="-122"/>
              </a:rPr>
              <a:t>125</a:t>
            </a:r>
            <a:r>
              <a:rPr lang="zh-CN" altLang="en-US" sz="1600" dirty="0">
                <a:solidFill>
                  <a:schemeClr val="bg1"/>
                </a:solidFill>
                <a:latin typeface="微软雅黑" panose="020B0503020204020204" pitchFamily="34" charset="-122"/>
                <a:ea typeface="微软雅黑" panose="020B0503020204020204" pitchFamily="34" charset="-122"/>
              </a:rPr>
              <a:t>种</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22" name="Picture 21" descr="A picture containing sitting, table&#10;&#10;Description automatically generated">
            <a:extLst>
              <a:ext uri="{FF2B5EF4-FFF2-40B4-BE49-F238E27FC236}">
                <a16:creationId xmlns:a16="http://schemas.microsoft.com/office/drawing/2014/main" id="{1BD5EE8F-29AB-4084-8092-3E95EBCCE0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35" b="89904" l="1316" r="90789">
                        <a14:foregroundMark x1="7018" y1="23077" x2="7018" y2="38942"/>
                        <a14:foregroundMark x1="1754" y1="37019" x2="5263" y2="40865"/>
                        <a14:foregroundMark x1="90789" y1="62019" x2="87719" y2="72115"/>
                      </a14:backgroundRemoval>
                    </a14:imgEffect>
                  </a14:imgLayer>
                </a14:imgProps>
              </a:ext>
              <a:ext uri="{28A0092B-C50C-407E-A947-70E740481C1C}">
                <a14:useLocalDpi xmlns:a14="http://schemas.microsoft.com/office/drawing/2010/main" val="0"/>
              </a:ext>
            </a:extLst>
          </a:blip>
          <a:stretch>
            <a:fillRect/>
          </a:stretch>
        </p:blipFill>
        <p:spPr>
          <a:xfrm>
            <a:off x="6459338" y="2080967"/>
            <a:ext cx="1832055" cy="1671349"/>
          </a:xfrm>
          <a:prstGeom prst="rect">
            <a:avLst/>
          </a:prstGeom>
        </p:spPr>
      </p:pic>
      <p:pic>
        <p:nvPicPr>
          <p:cNvPr id="23" name="Picture 22">
            <a:extLst>
              <a:ext uri="{FF2B5EF4-FFF2-40B4-BE49-F238E27FC236}">
                <a16:creationId xmlns:a16="http://schemas.microsoft.com/office/drawing/2014/main" id="{37EE5314-5C18-48EE-81E5-07F87B9107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00" l="9551" r="89888">
                        <a14:foregroundMark x1="20225" y1="38333" x2="27528" y2="46667"/>
                        <a14:foregroundMark x1="64607" y1="82667" x2="67084" y2="85291"/>
                        <a14:foregroundMark x1="55751" y1="89669" x2="53371" y2="89333"/>
                        <a14:foregroundMark x1="72472" y1="94667" x2="72472" y2="95381"/>
                        <a14:backgroundMark x1="61798" y1="87333" x2="70787" y2="94333"/>
                        <a14:backgroundMark x1="73596" y1="94333" x2="75281" y2="94333"/>
                      </a14:backgroundRemoval>
                    </a14:imgEffect>
                  </a14:imgLayer>
                </a14:imgProps>
              </a:ext>
              <a:ext uri="{28A0092B-C50C-407E-A947-70E740481C1C}">
                <a14:useLocalDpi xmlns:a14="http://schemas.microsoft.com/office/drawing/2010/main" val="0"/>
              </a:ext>
            </a:extLst>
          </a:blip>
          <a:stretch>
            <a:fillRect/>
          </a:stretch>
        </p:blipFill>
        <p:spPr>
          <a:xfrm rot="19409468">
            <a:off x="511633" y="1743898"/>
            <a:ext cx="1487685" cy="2359875"/>
          </a:xfrm>
          <a:prstGeom prst="rect">
            <a:avLst/>
          </a:prstGeom>
          <a:scene3d>
            <a:camera prst="orthographicFront">
              <a:rot lat="0" lon="0" rev="0"/>
            </a:camera>
            <a:lightRig rig="threePt" dir="t"/>
          </a:scene3d>
        </p:spPr>
      </p:pic>
      <p:sp>
        <p:nvSpPr>
          <p:cNvPr id="2" name="Rectangle 1">
            <a:extLst>
              <a:ext uri="{FF2B5EF4-FFF2-40B4-BE49-F238E27FC236}">
                <a16:creationId xmlns:a16="http://schemas.microsoft.com/office/drawing/2014/main" id="{32927DC3-BB79-4BFF-848C-440FBA8B2862}"/>
              </a:ext>
            </a:extLst>
          </p:cNvPr>
          <p:cNvSpPr/>
          <p:nvPr/>
        </p:nvSpPr>
        <p:spPr>
          <a:xfrm>
            <a:off x="506705" y="3838502"/>
            <a:ext cx="5082589" cy="1877437"/>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rPr>
              <a:t>Hysteresis</a:t>
            </a:r>
            <a:r>
              <a:rPr lang="zh-CN" altLang="en-US" sz="1600" dirty="0">
                <a:solidFill>
                  <a:schemeClr val="bg1"/>
                </a:solidFill>
                <a:latin typeface="微软雅黑" panose="020B0503020204020204" pitchFamily="34" charset="-122"/>
                <a:ea typeface="微软雅黑" panose="020B0503020204020204" pitchFamily="34" charset="-122"/>
              </a:rPr>
              <a:t>专利技术在</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秒内为核素识别提供</a:t>
            </a:r>
            <a:r>
              <a:rPr lang="en-US" altLang="zh-CN" sz="1600" dirty="0">
                <a:solidFill>
                  <a:schemeClr val="bg1"/>
                </a:solidFill>
                <a:latin typeface="微软雅黑" panose="020B0503020204020204" pitchFamily="34" charset="-122"/>
                <a:ea typeface="微软雅黑" panose="020B0503020204020204" pitchFamily="34" charset="-122"/>
              </a:rPr>
              <a:t>97%</a:t>
            </a:r>
            <a:r>
              <a:rPr lang="zh-CN" altLang="en-US" sz="1600" dirty="0">
                <a:solidFill>
                  <a:schemeClr val="bg1"/>
                </a:solidFill>
                <a:latin typeface="微软雅黑" panose="020B0503020204020204" pitchFamily="34" charset="-122"/>
                <a:ea typeface="微软雅黑" panose="020B0503020204020204" pitchFamily="34" charset="-122"/>
              </a:rPr>
              <a:t>的置信率</a:t>
            </a:r>
          </a:p>
          <a:p>
            <a:pPr marL="285750" indent="-285750">
              <a:spcBef>
                <a:spcPts val="600"/>
              </a:spcBef>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实时显示同位素计量率，</a:t>
            </a:r>
            <a:r>
              <a:rPr lang="en-US" altLang="zh-CN" sz="1600" dirty="0">
                <a:solidFill>
                  <a:schemeClr val="bg1"/>
                </a:solidFill>
                <a:latin typeface="微软雅黑" panose="020B0503020204020204" pitchFamily="34" charset="-122"/>
                <a:ea typeface="微软雅黑" panose="020B0503020204020204" pitchFamily="34" charset="-122"/>
              </a:rPr>
              <a:t>QCC</a:t>
            </a:r>
            <a:r>
              <a:rPr lang="zh-CN" altLang="en-US" sz="1600" dirty="0">
                <a:solidFill>
                  <a:schemeClr val="bg1"/>
                </a:solidFill>
                <a:latin typeface="微软雅黑" panose="020B0503020204020204" pitchFamily="34" charset="-122"/>
                <a:ea typeface="微软雅黑" panose="020B0503020204020204" pitchFamily="34" charset="-122"/>
              </a:rPr>
              <a:t>专利谱分析技术可在</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秒内识别混合同位素</a:t>
            </a:r>
          </a:p>
          <a:p>
            <a:pPr marL="285750" indent="-285750">
              <a:spcBef>
                <a:spcPts val="600"/>
              </a:spcBef>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具有核素识别、能谱分析、计量测量、计量率计算、总计量和数据报告等功能</a:t>
            </a:r>
          </a:p>
        </p:txBody>
      </p:sp>
      <p:sp>
        <p:nvSpPr>
          <p:cNvPr id="9" name="Rectangle 8">
            <a:extLst>
              <a:ext uri="{FF2B5EF4-FFF2-40B4-BE49-F238E27FC236}">
                <a16:creationId xmlns:a16="http://schemas.microsoft.com/office/drawing/2014/main" id="{D1627904-B3AE-46D6-BE48-AC4DE1ACDE9D}"/>
              </a:ext>
            </a:extLst>
          </p:cNvPr>
          <p:cNvSpPr/>
          <p:nvPr/>
        </p:nvSpPr>
        <p:spPr>
          <a:xfrm>
            <a:off x="6577388" y="3867645"/>
            <a:ext cx="5082590" cy="2446824"/>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采用碘化钠和塑料闪体双探测器，专利的天然本地扣除技术（</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NBR</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），具有优良的能量响应和辐射响应能力</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FHT 672E-10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探测器具有极高灵敏度，尤其适用于探测隐藏的辐射源，测量环境剂量当量率</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H* (10)</a:t>
            </a:r>
          </a:p>
          <a:p>
            <a:pPr marL="285750" indent="-285750">
              <a:spcBef>
                <a:spcPts val="600"/>
              </a:spcBef>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广泛应用于国土安全、环境监测和应急响应等领域</a:t>
            </a:r>
          </a:p>
          <a:p>
            <a:pPr marL="285750" indent="-285750">
              <a:buFont typeface="Arial" panose="020B0604020202020204" pitchFamily="34" charset="0"/>
              <a:buChar char="•"/>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Rectangle 23">
            <a:extLst>
              <a:ext uri="{FF2B5EF4-FFF2-40B4-BE49-F238E27FC236}">
                <a16:creationId xmlns:a16="http://schemas.microsoft.com/office/drawing/2014/main" id="{B8FD66FB-8BD6-4CAD-A50B-823D06C7A39F}"/>
              </a:ext>
            </a:extLst>
          </p:cNvPr>
          <p:cNvSpPr/>
          <p:nvPr/>
        </p:nvSpPr>
        <p:spPr>
          <a:xfrm>
            <a:off x="8690374" y="2372028"/>
            <a:ext cx="2236510" cy="584775"/>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快响应，高灵敏度</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可用于甄别人工放射性</a:t>
            </a:r>
            <a:endParaRPr lang="zh-CN" altLang="en-US" sz="1600" dirty="0"/>
          </a:p>
        </p:txBody>
      </p:sp>
    </p:spTree>
    <p:extLst>
      <p:ext uri="{BB962C8B-B14F-4D97-AF65-F5344CB8AC3E}">
        <p14:creationId xmlns:p14="http://schemas.microsoft.com/office/powerpoint/2010/main" val="371367468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B20_Contamination_Scan">
            <a:extLst>
              <a:ext uri="{FF2B5EF4-FFF2-40B4-BE49-F238E27FC236}">
                <a16:creationId xmlns:a16="http://schemas.microsoft.com/office/drawing/2014/main" id="{00524297-0C37-42A6-B094-55B2AF2989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3" b="32553"/>
          <a:stretch/>
        </p:blipFill>
        <p:spPr bwMode="auto">
          <a:xfrm>
            <a:off x="7807876" y="4353688"/>
            <a:ext cx="4379375" cy="1966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walking on a sidewalk&#10;&#10;Description automatically generated">
            <a:extLst>
              <a:ext uri="{FF2B5EF4-FFF2-40B4-BE49-F238E27FC236}">
                <a16:creationId xmlns:a16="http://schemas.microsoft.com/office/drawing/2014/main" id="{3601E191-4176-4FBF-B7A4-CE8591B0028A}"/>
              </a:ext>
            </a:extLst>
          </p:cNvPr>
          <p:cNvPicPr>
            <a:picLocks noChangeAspect="1"/>
          </p:cNvPicPr>
          <p:nvPr/>
        </p:nvPicPr>
        <p:blipFill rotWithShape="1">
          <a:blip r:embed="rId4">
            <a:extLst>
              <a:ext uri="{28A0092B-C50C-407E-A947-70E740481C1C}">
                <a14:useLocalDpi xmlns:a14="http://schemas.microsoft.com/office/drawing/2010/main" val="0"/>
              </a:ext>
            </a:extLst>
          </a:blip>
          <a:srcRect t="-1" r="33571" b="31814"/>
          <a:stretch/>
        </p:blipFill>
        <p:spPr>
          <a:xfrm>
            <a:off x="9279677" y="532659"/>
            <a:ext cx="2912323" cy="1879446"/>
          </a:xfrm>
          <a:prstGeom prst="rect">
            <a:avLst/>
          </a:prstGeom>
        </p:spPr>
      </p:pic>
      <p:pic>
        <p:nvPicPr>
          <p:cNvPr id="16" name="Picture 8" descr="RIMG0068">
            <a:extLst>
              <a:ext uri="{FF2B5EF4-FFF2-40B4-BE49-F238E27FC236}">
                <a16:creationId xmlns:a16="http://schemas.microsoft.com/office/drawing/2014/main" id="{A622F5EF-569D-4B53-87B1-E4B36A39C7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68" b="14302"/>
          <a:stretch/>
        </p:blipFill>
        <p:spPr bwMode="auto">
          <a:xfrm>
            <a:off x="8570580" y="2439497"/>
            <a:ext cx="3621420" cy="1889759"/>
          </a:xfrm>
          <a:prstGeom prst="rect">
            <a:avLst/>
          </a:prstGeom>
          <a:noFill/>
          <a:ln w="9525">
            <a:noFill/>
            <a:miter lim="800000"/>
            <a:headEnd/>
            <a:tailEnd/>
          </a:ln>
        </p:spPr>
      </p:pic>
      <p:grpSp>
        <p:nvGrpSpPr>
          <p:cNvPr id="23" name="Group 22">
            <a:extLst>
              <a:ext uri="{FF2B5EF4-FFF2-40B4-BE49-F238E27FC236}">
                <a16:creationId xmlns:a16="http://schemas.microsoft.com/office/drawing/2014/main" id="{DBC4A3D7-9629-4D6C-AE5E-B87C7EF75B89}"/>
              </a:ext>
            </a:extLst>
          </p:cNvPr>
          <p:cNvGrpSpPr/>
          <p:nvPr/>
        </p:nvGrpSpPr>
        <p:grpSpPr>
          <a:xfrm>
            <a:off x="0" y="504212"/>
            <a:ext cx="10174514" cy="5834907"/>
            <a:chOff x="0" y="1505957"/>
            <a:chExt cx="7237038" cy="4797382"/>
          </a:xfrm>
          <a:solidFill>
            <a:srgbClr val="DE222B"/>
          </a:solidFill>
        </p:grpSpPr>
        <p:sp>
          <p:nvSpPr>
            <p:cNvPr id="24" name="Rectangle 23">
              <a:extLst>
                <a:ext uri="{FF2B5EF4-FFF2-40B4-BE49-F238E27FC236}">
                  <a16:creationId xmlns:a16="http://schemas.microsoft.com/office/drawing/2014/main" id="{3BA92009-2369-4453-9431-305609C63362}"/>
                </a:ext>
              </a:extLst>
            </p:cNvPr>
            <p:cNvSpPr/>
            <p:nvPr/>
          </p:nvSpPr>
          <p:spPr bwMode="auto">
            <a:xfrm>
              <a:off x="0" y="1535502"/>
              <a:ext cx="5553670" cy="4746949"/>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highlight>
                  <a:srgbClr val="EC2025"/>
                </a:highlight>
                <a:latin typeface="Arial" pitchFamily="124" charset="0"/>
              </a:endParaRPr>
            </a:p>
          </p:txBody>
        </p:sp>
        <p:sp>
          <p:nvSpPr>
            <p:cNvPr id="25" name="Right Triangle 24">
              <a:extLst>
                <a:ext uri="{FF2B5EF4-FFF2-40B4-BE49-F238E27FC236}">
                  <a16:creationId xmlns:a16="http://schemas.microsoft.com/office/drawing/2014/main" id="{DC6CE763-DD34-4F95-8394-01CC9F6447B0}"/>
                </a:ext>
              </a:extLst>
            </p:cNvPr>
            <p:cNvSpPr/>
            <p:nvPr/>
          </p:nvSpPr>
          <p:spPr bwMode="auto">
            <a:xfrm rot="10800000" flipH="1">
              <a:off x="5548504" y="1505957"/>
              <a:ext cx="1688534" cy="4797382"/>
            </a:xfrm>
            <a:prstGeom prst="rtTriangle">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grpSp>
      <p:sp>
        <p:nvSpPr>
          <p:cNvPr id="2" name="Title 1">
            <a:extLst>
              <a:ext uri="{FF2B5EF4-FFF2-40B4-BE49-F238E27FC236}">
                <a16:creationId xmlns:a16="http://schemas.microsoft.com/office/drawing/2014/main" id="{553DA31B-4C60-48D4-9757-42ED2CBC1899}"/>
              </a:ext>
            </a:extLst>
          </p:cNvPr>
          <p:cNvSpPr>
            <a:spLocks noGrp="1"/>
          </p:cNvSpPr>
          <p:nvPr>
            <p:ph type="title"/>
          </p:nvPr>
        </p:nvSpPr>
        <p:spPr/>
        <p:txBody>
          <a:bodyPr/>
          <a:lstStyle/>
          <a:p>
            <a:r>
              <a:rPr lang="zh-CN" altLang="en-US" dirty="0">
                <a:latin typeface="+mn-ea"/>
                <a:ea typeface="+mn-ea"/>
              </a:rPr>
              <a:t>辐射检测技术</a:t>
            </a:r>
            <a:r>
              <a:rPr lang="en-US" altLang="zh-CN" dirty="0">
                <a:latin typeface="+mn-ea"/>
                <a:ea typeface="+mn-ea"/>
              </a:rPr>
              <a:t>——</a:t>
            </a:r>
            <a:r>
              <a:rPr lang="zh-CN" altLang="en-US" dirty="0">
                <a:latin typeface="+mn-ea"/>
                <a:ea typeface="+mn-ea"/>
              </a:rPr>
              <a:t>应用场景</a:t>
            </a:r>
          </a:p>
        </p:txBody>
      </p:sp>
      <p:sp>
        <p:nvSpPr>
          <p:cNvPr id="8" name="Rectangle 7">
            <a:extLst>
              <a:ext uri="{FF2B5EF4-FFF2-40B4-BE49-F238E27FC236}">
                <a16:creationId xmlns:a16="http://schemas.microsoft.com/office/drawing/2014/main" id="{8DCA40CA-6CC1-489E-86DF-D79F141FF24A}"/>
              </a:ext>
            </a:extLst>
          </p:cNvPr>
          <p:cNvSpPr/>
          <p:nvPr/>
        </p:nvSpPr>
        <p:spPr>
          <a:xfrm>
            <a:off x="926770" y="1022218"/>
            <a:ext cx="2525050" cy="961289"/>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sz="2000" b="1" dirty="0">
                <a:solidFill>
                  <a:schemeClr val="bg1"/>
                </a:solidFill>
                <a:latin typeface="微软雅黑" panose="020B0503020204020204" pitchFamily="34" charset="-122"/>
                <a:ea typeface="微软雅黑" panose="020B0503020204020204" pitchFamily="34" charset="-122"/>
              </a:rPr>
              <a:t>寻找丢失的放射源</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 name="Rectangle 2">
            <a:extLst>
              <a:ext uri="{FF2B5EF4-FFF2-40B4-BE49-F238E27FC236}">
                <a16:creationId xmlns:a16="http://schemas.microsoft.com/office/drawing/2014/main" id="{27048C1D-E643-4ABF-B333-4EB370508748}"/>
              </a:ext>
            </a:extLst>
          </p:cNvPr>
          <p:cNvSpPr/>
          <p:nvPr/>
        </p:nvSpPr>
        <p:spPr>
          <a:xfrm>
            <a:off x="926770" y="3416874"/>
            <a:ext cx="6430681" cy="2253950"/>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2000" b="1" dirty="0">
                <a:solidFill>
                  <a:schemeClr val="bg1"/>
                </a:solidFill>
                <a:latin typeface="微软雅黑" panose="020B0503020204020204" pitchFamily="34" charset="-122"/>
                <a:ea typeface="微软雅黑" panose="020B0503020204020204" pitchFamily="34" charset="-122"/>
              </a:rPr>
              <a:t>核事故后的应急监测</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rPr>
              <a:t>2011</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月日本福岛核电站泄漏事故</a:t>
            </a:r>
          </a:p>
          <a:p>
            <a:pPr marL="285750" indent="-285750">
              <a:lnSpc>
                <a:spcPct val="150000"/>
              </a:lnSpc>
              <a:buFont typeface="Wingdings" panose="05000000000000000000" pitchFamily="2" charset="2"/>
              <a:buChar char="n"/>
            </a:pPr>
            <a:endParaRPr lang="en-US" altLang="zh-CN" sz="2000" b="1"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2000" b="1" dirty="0">
                <a:solidFill>
                  <a:schemeClr val="bg1"/>
                </a:solidFill>
                <a:latin typeface="微软雅黑" panose="020B0503020204020204" pitchFamily="34" charset="-122"/>
                <a:ea typeface="微软雅黑" panose="020B0503020204020204" pitchFamily="34" charset="-122"/>
              </a:rPr>
              <a:t>核恐怖袭击应急预案</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应对“脏弹”袭击</a:t>
            </a:r>
          </a:p>
        </p:txBody>
      </p:sp>
      <p:sp>
        <p:nvSpPr>
          <p:cNvPr id="15" name="Rectangle 14">
            <a:extLst>
              <a:ext uri="{FF2B5EF4-FFF2-40B4-BE49-F238E27FC236}">
                <a16:creationId xmlns:a16="http://schemas.microsoft.com/office/drawing/2014/main" id="{B9512AF5-887D-473C-9615-8A9AF5274F69}"/>
              </a:ext>
            </a:extLst>
          </p:cNvPr>
          <p:cNvSpPr/>
          <p:nvPr/>
        </p:nvSpPr>
        <p:spPr>
          <a:xfrm>
            <a:off x="1471801" y="1765068"/>
            <a:ext cx="6096000" cy="1941685"/>
          </a:xfrm>
          <a:prstGeom prst="rect">
            <a:avLst/>
          </a:prstGeom>
        </p:spPr>
        <p:txBody>
          <a:bodyPr>
            <a:spAutoFit/>
          </a:bodyPr>
          <a:lstStyle/>
          <a:p>
            <a:pPr marL="285750" indent="-285750">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rPr>
              <a:t>2007</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6</a:t>
            </a:r>
            <a:r>
              <a:rPr lang="zh-CN" altLang="en-US" sz="1600" dirty="0">
                <a:solidFill>
                  <a:schemeClr val="bg1"/>
                </a:solidFill>
                <a:latin typeface="微软雅黑" panose="020B0503020204020204" pitchFamily="34" charset="-122"/>
                <a:ea typeface="微软雅黑" panose="020B0503020204020204" pitchFamily="34" charset="-122"/>
              </a:rPr>
              <a:t>月，河北省某放射源丢失事件</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rPr>
              <a:t>2008</a:t>
            </a:r>
            <a:r>
              <a:rPr lang="zh-CN" altLang="en-US" sz="1600" dirty="0">
                <a:solidFill>
                  <a:schemeClr val="bg1"/>
                </a:solidFill>
                <a:latin typeface="微软雅黑" panose="020B0503020204020204" pitchFamily="34" charset="-122"/>
                <a:ea typeface="微软雅黑" panose="020B0503020204020204" pitchFamily="34" charset="-122"/>
              </a:rPr>
              <a:t>年，四川汶川地震废墟中放射源搜寻</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6</a:t>
            </a:r>
            <a:r>
              <a:rPr lang="zh-CN" altLang="en-US" sz="1600" dirty="0">
                <a:solidFill>
                  <a:schemeClr val="bg1"/>
                </a:solidFill>
                <a:latin typeface="微软雅黑" panose="020B0503020204020204" pitchFamily="34" charset="-122"/>
                <a:ea typeface="微软雅黑" panose="020B0503020204020204" pitchFamily="34" charset="-122"/>
              </a:rPr>
              <a:t>月，河北唐山某铸造公司</a:t>
            </a:r>
            <a:r>
              <a:rPr lang="en-US" altLang="zh-CN" sz="1600" dirty="0">
                <a:solidFill>
                  <a:schemeClr val="bg1"/>
                </a:solidFill>
                <a:latin typeface="微软雅黑" panose="020B0503020204020204" pitchFamily="34" charset="-122"/>
                <a:ea typeface="微软雅黑" panose="020B0503020204020204" pitchFamily="34" charset="-122"/>
              </a:rPr>
              <a:t>Am-241</a:t>
            </a:r>
            <a:r>
              <a:rPr lang="zh-CN" altLang="en-US" sz="1600" dirty="0">
                <a:solidFill>
                  <a:schemeClr val="bg1"/>
                </a:solidFill>
                <a:latin typeface="微软雅黑" panose="020B0503020204020204" pitchFamily="34" charset="-122"/>
                <a:ea typeface="微软雅黑" panose="020B0503020204020204" pitchFamily="34" charset="-122"/>
              </a:rPr>
              <a:t>放射性污染事件</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rPr>
              <a:t>2014</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月，南京工业探伤放射源</a:t>
            </a:r>
            <a:r>
              <a:rPr lang="en-US" altLang="zh-CN" sz="1600" dirty="0">
                <a:solidFill>
                  <a:schemeClr val="bg1"/>
                </a:solidFill>
                <a:latin typeface="微软雅黑" panose="020B0503020204020204" pitchFamily="34" charset="-122"/>
                <a:ea typeface="微软雅黑" panose="020B0503020204020204" pitchFamily="34" charset="-122"/>
              </a:rPr>
              <a:t>Ir-192</a:t>
            </a:r>
            <a:r>
              <a:rPr lang="zh-CN" altLang="en-US" sz="1600" dirty="0">
                <a:solidFill>
                  <a:schemeClr val="bg1"/>
                </a:solidFill>
                <a:latin typeface="微软雅黑" panose="020B0503020204020204" pitchFamily="34" charset="-122"/>
                <a:ea typeface="微软雅黑" panose="020B0503020204020204" pitchFamily="34" charset="-122"/>
              </a:rPr>
              <a:t>丢失事件</a:t>
            </a:r>
          </a:p>
          <a:p>
            <a:pPr marL="285750" indent="-285750">
              <a:lnSpc>
                <a:spcPct val="150000"/>
              </a:lnSpc>
              <a:buFont typeface="Arial" panose="020B0604020202020204" pitchFamily="34" charset="0"/>
              <a:buChar char="•"/>
            </a:pPr>
            <a:endParaRPr lang="en-US" altLang="zh-CN" sz="1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898347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B1841-890D-4258-B76E-2C0A1E0270B5}"/>
              </a:ext>
            </a:extLst>
          </p:cNvPr>
          <p:cNvSpPr>
            <a:spLocks noGrp="1"/>
          </p:cNvSpPr>
          <p:nvPr>
            <p:ph type="title"/>
          </p:nvPr>
        </p:nvSpPr>
        <p:spPr/>
        <p:txBody>
          <a:bodyPr/>
          <a:lstStyle/>
          <a:p>
            <a:r>
              <a:rPr lang="zh-CN" altLang="en-US" dirty="0">
                <a:latin typeface="+mj-ea"/>
                <a:ea typeface="+mj-ea"/>
              </a:rPr>
              <a:t>水质检测技术</a:t>
            </a:r>
          </a:p>
        </p:txBody>
      </p:sp>
      <p:sp>
        <p:nvSpPr>
          <p:cNvPr id="5" name="Rectangle 4">
            <a:extLst>
              <a:ext uri="{FF2B5EF4-FFF2-40B4-BE49-F238E27FC236}">
                <a16:creationId xmlns:a16="http://schemas.microsoft.com/office/drawing/2014/main" id="{4BE6F27A-A67F-4A5F-A31C-2E9B8E843253}"/>
              </a:ext>
            </a:extLst>
          </p:cNvPr>
          <p:cNvSpPr/>
          <p:nvPr/>
        </p:nvSpPr>
        <p:spPr bwMode="auto">
          <a:xfrm>
            <a:off x="0" y="529731"/>
            <a:ext cx="6096000" cy="5775960"/>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sz="1800" dirty="0">
              <a:solidFill>
                <a:schemeClr val="bg1"/>
              </a:solidFill>
              <a:latin typeface="Arial" pitchFamily="124" charset="0"/>
            </a:endParaRPr>
          </a:p>
        </p:txBody>
      </p:sp>
      <p:sp>
        <p:nvSpPr>
          <p:cNvPr id="6" name="Rectangle 5">
            <a:extLst>
              <a:ext uri="{FF2B5EF4-FFF2-40B4-BE49-F238E27FC236}">
                <a16:creationId xmlns:a16="http://schemas.microsoft.com/office/drawing/2014/main" id="{6F286CBE-5A69-4968-BF46-2F35162C0CEF}"/>
              </a:ext>
            </a:extLst>
          </p:cNvPr>
          <p:cNvSpPr/>
          <p:nvPr/>
        </p:nvSpPr>
        <p:spPr bwMode="auto">
          <a:xfrm>
            <a:off x="0" y="973263"/>
            <a:ext cx="6096000"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b="1" dirty="0">
              <a:latin typeface="Arial" pitchFamily="124" charset="0"/>
            </a:endParaRPr>
          </a:p>
        </p:txBody>
      </p:sp>
      <p:sp>
        <p:nvSpPr>
          <p:cNvPr id="7" name="Rectangle 6">
            <a:extLst>
              <a:ext uri="{FF2B5EF4-FFF2-40B4-BE49-F238E27FC236}">
                <a16:creationId xmlns:a16="http://schemas.microsoft.com/office/drawing/2014/main" id="{0C79EB63-91FB-47E6-88A2-2483623B1858}"/>
              </a:ext>
            </a:extLst>
          </p:cNvPr>
          <p:cNvSpPr/>
          <p:nvPr/>
        </p:nvSpPr>
        <p:spPr>
          <a:xfrm>
            <a:off x="1091854" y="1061465"/>
            <a:ext cx="3912289" cy="707886"/>
          </a:xfrm>
          <a:prstGeom prst="rect">
            <a:avLst/>
          </a:prstGeom>
        </p:spPr>
        <p:txBody>
          <a:bodyPr wrap="none">
            <a:spAutoFit/>
          </a:bodyPr>
          <a:lstStyle/>
          <a:p>
            <a:pPr algn="ctr"/>
            <a:r>
              <a:rPr lang="en-US" altLang="zh-CN" sz="2000" b="1" dirty="0">
                <a:solidFill>
                  <a:srgbClr val="005870"/>
                </a:solidFill>
                <a:latin typeface="微软雅黑" panose="020B0503020204020204" pitchFamily="34" charset="-122"/>
                <a:ea typeface="微软雅黑" panose="020B0503020204020204" pitchFamily="34" charset="-122"/>
              </a:rPr>
              <a:t>Thermo Scientific </a:t>
            </a:r>
            <a:r>
              <a:rPr lang="en-US" altLang="zh-CN" sz="2000" b="1" baseline="30000" dirty="0">
                <a:solidFill>
                  <a:srgbClr val="005870"/>
                </a:solidFill>
                <a:latin typeface="微软雅黑" panose="020B0503020204020204" pitchFamily="34" charset="-122"/>
                <a:ea typeface="微软雅黑" panose="020B0503020204020204" pitchFamily="34" charset="-122"/>
              </a:rPr>
              <a:t>TM</a:t>
            </a:r>
            <a:r>
              <a:rPr lang="en-US" altLang="zh-CN" sz="2000" b="1" dirty="0">
                <a:solidFill>
                  <a:srgbClr val="005870"/>
                </a:solidFill>
                <a:latin typeface="微软雅黑" panose="020B0503020204020204" pitchFamily="34" charset="-122"/>
                <a:ea typeface="微软雅黑" panose="020B0503020204020204" pitchFamily="34" charset="-122"/>
              </a:rPr>
              <a:t> AQ4700</a:t>
            </a:r>
          </a:p>
          <a:p>
            <a:pPr algn="ctr"/>
            <a:r>
              <a:rPr lang="zh-CN" altLang="en-US" sz="2000" b="1" dirty="0">
                <a:solidFill>
                  <a:srgbClr val="005870"/>
                </a:solidFill>
                <a:latin typeface="微软雅黑" panose="020B0503020204020204" pitchFamily="34" charset="-122"/>
                <a:ea typeface="微软雅黑" panose="020B0503020204020204" pitchFamily="34" charset="-122"/>
              </a:rPr>
              <a:t>便携式水质综合毒性分析仪</a:t>
            </a:r>
          </a:p>
        </p:txBody>
      </p:sp>
      <p:sp>
        <p:nvSpPr>
          <p:cNvPr id="8" name="Rectangle 7">
            <a:extLst>
              <a:ext uri="{FF2B5EF4-FFF2-40B4-BE49-F238E27FC236}">
                <a16:creationId xmlns:a16="http://schemas.microsoft.com/office/drawing/2014/main" id="{902FEE85-DBA2-48A6-A0D9-6A746CA5C277}"/>
              </a:ext>
            </a:extLst>
          </p:cNvPr>
          <p:cNvSpPr/>
          <p:nvPr/>
        </p:nvSpPr>
        <p:spPr bwMode="auto">
          <a:xfrm>
            <a:off x="6096000" y="973263"/>
            <a:ext cx="6096000" cy="961289"/>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13" name="Rectangle 12">
            <a:extLst>
              <a:ext uri="{FF2B5EF4-FFF2-40B4-BE49-F238E27FC236}">
                <a16:creationId xmlns:a16="http://schemas.microsoft.com/office/drawing/2014/main" id="{30C9F885-7555-4407-B127-5985DEAED4BC}"/>
              </a:ext>
            </a:extLst>
          </p:cNvPr>
          <p:cNvSpPr/>
          <p:nvPr/>
        </p:nvSpPr>
        <p:spPr>
          <a:xfrm>
            <a:off x="6770310" y="1090299"/>
            <a:ext cx="4973669" cy="707886"/>
          </a:xfrm>
          <a:prstGeom prst="rect">
            <a:avLst/>
          </a:prstGeom>
          <a:ln>
            <a:noFill/>
          </a:ln>
        </p:spPr>
        <p:txBody>
          <a:bodyPr wrap="none">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Thermo Scientific </a:t>
            </a:r>
            <a:r>
              <a:rPr lang="en-US" altLang="zh-CN" sz="2000" b="1" baseline="30000" dirty="0">
                <a:solidFill>
                  <a:schemeClr val="bg1"/>
                </a:solidFill>
                <a:latin typeface="微软雅黑" panose="020B0503020204020204" pitchFamily="34" charset="-122"/>
                <a:ea typeface="微软雅黑" panose="020B0503020204020204" pitchFamily="34" charset="-122"/>
              </a:rPr>
              <a:t>TM</a:t>
            </a:r>
            <a:r>
              <a:rPr lang="en-US" altLang="zh-CN" sz="2000" b="1" dirty="0">
                <a:solidFill>
                  <a:schemeClr val="bg1"/>
                </a:solidFill>
                <a:latin typeface="微软雅黑" panose="020B0503020204020204" pitchFamily="34" charset="-122"/>
                <a:ea typeface="微软雅黑" panose="020B0503020204020204" pitchFamily="34" charset="-122"/>
              </a:rPr>
              <a:t> </a:t>
            </a:r>
            <a:r>
              <a:rPr lang="it-IT" altLang="zh-CN" sz="2000" b="1" dirty="0">
                <a:solidFill>
                  <a:schemeClr val="bg1"/>
                </a:solidFill>
                <a:latin typeface="微软雅黑" panose="020B0503020204020204" pitchFamily="34" charset="-122"/>
                <a:ea typeface="微软雅黑" panose="020B0503020204020204" pitchFamily="34" charset="-122"/>
              </a:rPr>
              <a:t>Orion Star A</a:t>
            </a:r>
            <a:r>
              <a:rPr lang="zh-CN" altLang="it-IT" sz="2000" b="1" dirty="0">
                <a:solidFill>
                  <a:schemeClr val="bg1"/>
                </a:solidFill>
                <a:latin typeface="微软雅黑" panose="020B0503020204020204" pitchFamily="34" charset="-122"/>
                <a:ea typeface="微软雅黑" panose="020B0503020204020204" pitchFamily="34" charset="-122"/>
              </a:rPr>
              <a:t>系列</a:t>
            </a:r>
          </a:p>
          <a:p>
            <a:pPr algn="ctr"/>
            <a:r>
              <a:rPr lang="zh-CN" altLang="en-US" sz="2000" b="1" dirty="0">
                <a:solidFill>
                  <a:schemeClr val="bg1"/>
                </a:solidFill>
                <a:latin typeface="微软雅黑" panose="020B0503020204020204" pitchFamily="34" charset="-122"/>
                <a:ea typeface="微软雅黑" panose="020B0503020204020204" pitchFamily="34" charset="-122"/>
              </a:rPr>
              <a:t>便携式多参数水质测量仪</a:t>
            </a:r>
          </a:p>
        </p:txBody>
      </p:sp>
      <p:sp>
        <p:nvSpPr>
          <p:cNvPr id="19" name="Rectangle 18">
            <a:extLst>
              <a:ext uri="{FF2B5EF4-FFF2-40B4-BE49-F238E27FC236}">
                <a16:creationId xmlns:a16="http://schemas.microsoft.com/office/drawing/2014/main" id="{162A714E-7233-48DB-A32C-CFA2AE7DE7C3}"/>
              </a:ext>
            </a:extLst>
          </p:cNvPr>
          <p:cNvSpPr/>
          <p:nvPr/>
        </p:nvSpPr>
        <p:spPr>
          <a:xfrm>
            <a:off x="2676606" y="2437350"/>
            <a:ext cx="2327537" cy="584775"/>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利用发光细菌进行生物毒性检测</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32927DC3-BB79-4BFF-848C-440FBA8B2862}"/>
              </a:ext>
            </a:extLst>
          </p:cNvPr>
          <p:cNvSpPr/>
          <p:nvPr/>
        </p:nvSpPr>
        <p:spPr>
          <a:xfrm>
            <a:off x="462733" y="3667885"/>
            <a:ext cx="5082589" cy="1785104"/>
          </a:xfrm>
          <a:prstGeom prst="rect">
            <a:avLst/>
          </a:prstGeom>
        </p:spPr>
        <p:txBody>
          <a:bodyPr wrap="square">
            <a:spAutoFit/>
          </a:bodyPr>
          <a:lstStyle/>
          <a:p>
            <a:pPr>
              <a:spcBef>
                <a:spcPts val="6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特点：</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操作简便、快速、灵敏</a:t>
            </a:r>
          </a:p>
          <a:p>
            <a:pPr marL="285750" indent="-285750">
              <a:spcBef>
                <a:spcPts val="600"/>
              </a:spcBef>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可检测多种样品的综合生物毒性，符合国际标准</a:t>
            </a:r>
            <a:r>
              <a:rPr lang="en-US" altLang="zh-CN" sz="1600" dirty="0">
                <a:solidFill>
                  <a:schemeClr val="bg1"/>
                </a:solidFill>
                <a:latin typeface="微软雅黑" panose="020B0503020204020204" pitchFamily="34" charset="-122"/>
                <a:ea typeface="微软雅黑" panose="020B0503020204020204" pitchFamily="34" charset="-122"/>
              </a:rPr>
              <a:t>ISO11348</a:t>
            </a:r>
            <a:r>
              <a:rPr lang="zh-CN" altLang="en-US" sz="1600" dirty="0">
                <a:solidFill>
                  <a:schemeClr val="bg1"/>
                </a:solidFill>
                <a:latin typeface="微软雅黑" panose="020B0503020204020204" pitchFamily="34" charset="-122"/>
                <a:ea typeface="微软雅黑" panose="020B0503020204020204" pitchFamily="34" charset="-122"/>
              </a:rPr>
              <a:t>的规定</a:t>
            </a:r>
          </a:p>
          <a:p>
            <a:pPr marL="285750" indent="-285750">
              <a:spcBef>
                <a:spcPts val="600"/>
              </a:spcBef>
              <a:spcAft>
                <a:spcPts val="600"/>
              </a:spcAft>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仪器小巧轻便，配有便携箱，适合野外操作</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9" name="Rectangle 8">
            <a:extLst>
              <a:ext uri="{FF2B5EF4-FFF2-40B4-BE49-F238E27FC236}">
                <a16:creationId xmlns:a16="http://schemas.microsoft.com/office/drawing/2014/main" id="{D1627904-B3AE-46D6-BE48-AC4DE1ACDE9D}"/>
              </a:ext>
            </a:extLst>
          </p:cNvPr>
          <p:cNvSpPr/>
          <p:nvPr/>
        </p:nvSpPr>
        <p:spPr>
          <a:xfrm>
            <a:off x="6562676" y="3667885"/>
            <a:ext cx="5166591" cy="2302553"/>
          </a:xfrm>
          <a:prstGeom prst="rect">
            <a:avLst/>
          </a:prstGeom>
        </p:spPr>
        <p:txBody>
          <a:bodyPr wrap="square">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特点：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可同时测量</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pH/ISE(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离子浓度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电导率</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溶解氧等参数</a:t>
            </a:r>
          </a:p>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可保存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5000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组测量数据，符合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GLP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标准</a:t>
            </a:r>
          </a:p>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便携式防水设计、防护等级</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IP67</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应用：</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现场及实验室水质分析</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4" name="Picture 2" descr="C:\Users\jun.deng\Desktop\Picture2.jpg">
            <a:extLst>
              <a:ext uri="{FF2B5EF4-FFF2-40B4-BE49-F238E27FC236}">
                <a16:creationId xmlns:a16="http://schemas.microsoft.com/office/drawing/2014/main" id="{BBE0E50B-F5D6-4853-AF04-3E704FFF2E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182" b="94545" l="9244" r="89916">
                        <a14:foregroundMark x1="82353" y1="13818" x2="42857" y2="32364"/>
                        <a14:foregroundMark x1="42857" y1="32364" x2="38655" y2="40727"/>
                        <a14:foregroundMark x1="67227" y1="6182" x2="40336" y2="30182"/>
                        <a14:foregroundMark x1="15126" y1="79636" x2="48739" y2="94545"/>
                      </a14:backgroundRemoval>
                    </a14:imgEffect>
                  </a14:imgLayer>
                </a14:imgProps>
              </a:ext>
              <a:ext uri="{28A0092B-C50C-407E-A947-70E740481C1C}">
                <a14:useLocalDpi xmlns:a14="http://schemas.microsoft.com/office/drawing/2010/main" val="0"/>
              </a:ext>
            </a:extLst>
          </a:blip>
          <a:srcRect/>
          <a:stretch>
            <a:fillRect/>
          </a:stretch>
        </p:blipFill>
        <p:spPr bwMode="auto">
          <a:xfrm rot="1170964">
            <a:off x="1215253" y="1998083"/>
            <a:ext cx="713247" cy="17194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able, computer, different, desk&#10;&#10;Description automatically generated">
            <a:extLst>
              <a:ext uri="{FF2B5EF4-FFF2-40B4-BE49-F238E27FC236}">
                <a16:creationId xmlns:a16="http://schemas.microsoft.com/office/drawing/2014/main" id="{9E74F7F7-6400-4FB3-B5E9-F580ACA580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6" b="91793" l="9717" r="89879">
                        <a14:foregroundMark x1="63563" y1="91793" x2="48583" y2="91793"/>
                        <a14:foregroundMark x1="85020" y1="71429" x2="85020" y2="79027"/>
                        <a14:foregroundMark x1="80567" y1="71429" x2="80972" y2="79027"/>
                        <a14:foregroundMark x1="80567" y1="62614" x2="80567" y2="72340"/>
                      </a14:backgroundRemoval>
                    </a14:imgEffect>
                  </a14:imgLayer>
                </a14:imgProps>
              </a:ext>
              <a:ext uri="{28A0092B-C50C-407E-A947-70E740481C1C}">
                <a14:useLocalDpi xmlns:a14="http://schemas.microsoft.com/office/drawing/2010/main" val="0"/>
              </a:ext>
            </a:extLst>
          </a:blip>
          <a:stretch>
            <a:fillRect/>
          </a:stretch>
        </p:blipFill>
        <p:spPr>
          <a:xfrm>
            <a:off x="6737772" y="2014058"/>
            <a:ext cx="1201541" cy="1600433"/>
          </a:xfrm>
          <a:prstGeom prst="rect">
            <a:avLst/>
          </a:prstGeom>
        </p:spPr>
      </p:pic>
      <p:sp>
        <p:nvSpPr>
          <p:cNvPr id="3" name="Rectangle 2">
            <a:extLst>
              <a:ext uri="{FF2B5EF4-FFF2-40B4-BE49-F238E27FC236}">
                <a16:creationId xmlns:a16="http://schemas.microsoft.com/office/drawing/2014/main" id="{3AD1B49B-1169-4673-AB3A-B206ED9C8170}"/>
              </a:ext>
            </a:extLst>
          </p:cNvPr>
          <p:cNvSpPr/>
          <p:nvPr/>
        </p:nvSpPr>
        <p:spPr>
          <a:xfrm>
            <a:off x="462733" y="5419578"/>
            <a:ext cx="5382383" cy="830997"/>
          </a:xfrm>
          <a:prstGeom prst="rect">
            <a:avLst/>
          </a:prstGeom>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应用：</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环境污染、紧急事故等多领域的水体毒性分析，助于确定污染范围和洗消措施</a:t>
            </a:r>
          </a:p>
        </p:txBody>
      </p:sp>
    </p:spTree>
    <p:extLst>
      <p:ext uri="{BB962C8B-B14F-4D97-AF65-F5344CB8AC3E}">
        <p14:creationId xmlns:p14="http://schemas.microsoft.com/office/powerpoint/2010/main" val="20609495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3352800" y="533400"/>
            <a:ext cx="8706140" cy="5764213"/>
          </a:xfrm>
        </p:spPr>
        <p:txBody>
          <a:bodyPr/>
          <a:lstStyle/>
          <a:p>
            <a:pPr>
              <a:buNone/>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p:txBody>
      </p:sp>
      <p:sp>
        <p:nvSpPr>
          <p:cNvPr id="3" name="Title 2"/>
          <p:cNvSpPr>
            <a:spLocks noGrp="1"/>
          </p:cNvSpPr>
          <p:nvPr>
            <p:ph type="title"/>
          </p:nvPr>
        </p:nvSpPr>
        <p:spPr/>
        <p:txBody>
          <a:bodyPr/>
          <a:lstStyle/>
          <a:p>
            <a:r>
              <a:rPr lang="zh-CN" altLang="en-US" dirty="0">
                <a:latin typeface="+mn-ea"/>
                <a:ea typeface="+mn-ea"/>
              </a:rPr>
              <a:t>元素检测</a:t>
            </a:r>
          </a:p>
        </p:txBody>
      </p:sp>
      <p:sp>
        <p:nvSpPr>
          <p:cNvPr id="98" name="Rectangle 97">
            <a:extLst>
              <a:ext uri="{FF2B5EF4-FFF2-40B4-BE49-F238E27FC236}">
                <a16:creationId xmlns:a16="http://schemas.microsoft.com/office/drawing/2014/main" id="{6CB23406-2375-4540-A30D-F4B73DD3172E}"/>
              </a:ext>
            </a:extLst>
          </p:cNvPr>
          <p:cNvSpPr/>
          <p:nvPr/>
        </p:nvSpPr>
        <p:spPr bwMode="auto">
          <a:xfrm>
            <a:off x="0" y="973263"/>
            <a:ext cx="5237226"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8" name="Rectangle 7">
            <a:extLst>
              <a:ext uri="{FF2B5EF4-FFF2-40B4-BE49-F238E27FC236}">
                <a16:creationId xmlns:a16="http://schemas.microsoft.com/office/drawing/2014/main" id="{7D8DA197-B6FB-44A7-95FA-E7791C3DF507}"/>
              </a:ext>
            </a:extLst>
          </p:cNvPr>
          <p:cNvSpPr/>
          <p:nvPr/>
        </p:nvSpPr>
        <p:spPr>
          <a:xfrm>
            <a:off x="697860" y="973263"/>
            <a:ext cx="3436133" cy="861774"/>
          </a:xfrm>
          <a:prstGeom prst="rect">
            <a:avLst/>
          </a:prstGeom>
        </p:spPr>
        <p:txBody>
          <a:bodyPr wrap="none">
            <a:spAutoFit/>
          </a:bodyPr>
          <a:lstStyle/>
          <a:p>
            <a:pPr algn="ctr">
              <a:lnSpc>
                <a:spcPct val="150000"/>
              </a:lnSpc>
            </a:pPr>
            <a:r>
              <a:rPr lang="en-US" altLang="zh-CN" b="1" dirty="0">
                <a:solidFill>
                  <a:srgbClr val="005870"/>
                </a:solidFill>
                <a:latin typeface="微软雅黑" panose="020B0503020204020204" pitchFamily="34" charset="-122"/>
                <a:ea typeface="微软雅黑" panose="020B0503020204020204" pitchFamily="34" charset="-122"/>
              </a:rPr>
              <a:t>Thermo Scientific </a:t>
            </a:r>
            <a:r>
              <a:rPr lang="en-US" altLang="zh-CN" b="1" baseline="30000" dirty="0">
                <a:solidFill>
                  <a:srgbClr val="005870"/>
                </a:solidFill>
                <a:latin typeface="微软雅黑" panose="020B0503020204020204" pitchFamily="34" charset="-122"/>
                <a:ea typeface="微软雅黑" panose="020B0503020204020204" pitchFamily="34" charset="-122"/>
              </a:rPr>
              <a:t>TM</a:t>
            </a:r>
            <a:r>
              <a:rPr lang="en-US" altLang="zh-CN" b="1" dirty="0">
                <a:solidFill>
                  <a:srgbClr val="005870"/>
                </a:solidFill>
                <a:latin typeface="微软雅黑" panose="020B0503020204020204" pitchFamily="34" charset="-122"/>
                <a:ea typeface="微软雅黑" panose="020B0503020204020204" pitchFamily="34" charset="-122"/>
              </a:rPr>
              <a:t>  </a:t>
            </a:r>
            <a:r>
              <a:rPr lang="en-US" altLang="zh-CN" sz="2000" b="1" dirty="0">
                <a:solidFill>
                  <a:srgbClr val="005870"/>
                </a:solidFill>
                <a:latin typeface="微软雅黑" panose="020B0503020204020204" pitchFamily="34" charset="-122"/>
                <a:ea typeface="微软雅黑" panose="020B0503020204020204" pitchFamily="34" charset="-122"/>
              </a:rPr>
              <a:t>XL3/5</a:t>
            </a:r>
          </a:p>
          <a:p>
            <a:pPr algn="ctr"/>
            <a:r>
              <a:rPr lang="zh-CN" altLang="en-US" sz="2000" b="1" dirty="0">
                <a:solidFill>
                  <a:srgbClr val="005870"/>
                </a:solidFill>
                <a:latin typeface="微软雅黑" panose="020B0503020204020204" pitchFamily="34" charset="-122"/>
                <a:ea typeface="微软雅黑" panose="020B0503020204020204" pitchFamily="34" charset="-122"/>
              </a:rPr>
              <a:t>手持式</a:t>
            </a:r>
            <a:r>
              <a:rPr lang="en-US" altLang="zh-CN" sz="2000" b="1" dirty="0">
                <a:solidFill>
                  <a:srgbClr val="005870"/>
                </a:solidFill>
                <a:latin typeface="微软雅黑" panose="020B0503020204020204" pitchFamily="34" charset="-122"/>
                <a:ea typeface="微软雅黑" panose="020B0503020204020204" pitchFamily="34" charset="-122"/>
              </a:rPr>
              <a:t>XRF</a:t>
            </a:r>
            <a:r>
              <a:rPr lang="zh-CN" altLang="en-US" sz="2000" b="1" dirty="0">
                <a:solidFill>
                  <a:srgbClr val="005870"/>
                </a:solidFill>
                <a:latin typeface="微软雅黑" panose="020B0503020204020204" pitchFamily="34" charset="-122"/>
                <a:ea typeface="微软雅黑" panose="020B0503020204020204" pitchFamily="34" charset="-122"/>
              </a:rPr>
              <a:t>分析仪</a:t>
            </a:r>
          </a:p>
        </p:txBody>
      </p:sp>
      <p:pic>
        <p:nvPicPr>
          <p:cNvPr id="22" name="Picture 2" descr="C:\Users\sandra.cassell\Desktop\XL5 photos and screens\5-screen.tif">
            <a:extLst>
              <a:ext uri="{FF2B5EF4-FFF2-40B4-BE49-F238E27FC236}">
                <a16:creationId xmlns:a16="http://schemas.microsoft.com/office/drawing/2014/main" id="{4935580D-FBE5-475C-98B1-D93A5B8D883E}"/>
              </a:ext>
            </a:extLst>
          </p:cNvPr>
          <p:cNvPicPr>
            <a:picLocks noChangeAspect="1" noChangeArrowheads="1"/>
          </p:cNvPicPr>
          <p:nvPr/>
        </p:nvPicPr>
        <p:blipFill>
          <a:blip r:embed="rId3" cstate="print">
            <a:clrChange>
              <a:clrFrom>
                <a:srgbClr val="3A3A3A">
                  <a:alpha val="25490"/>
                </a:srgbClr>
              </a:clrFrom>
              <a:clrTo>
                <a:srgbClr val="3A3A3A">
                  <a:alpha val="0"/>
                </a:srgbClr>
              </a:clrTo>
            </a:clrChange>
            <a:lum bright="10000"/>
            <a:extLst>
              <a:ext uri="{BEBA8EAE-BF5A-486C-A8C5-ECC9F3942E4B}">
                <a14:imgProps xmlns:a14="http://schemas.microsoft.com/office/drawing/2010/main">
                  <a14:imgLayer r:embed="rId4">
                    <a14:imgEffect>
                      <a14:backgroundRemoval t="3473" b="93215" l="35682" r="73955">
                        <a14:foregroundMark x1="62091" y1="16155" x2="63455" y2="49838"/>
                        <a14:foregroundMark x1="67182" y1="36026" x2="59727" y2="20436"/>
                        <a14:foregroundMark x1="42455" y1="66074" x2="52273" y2="83522"/>
                        <a14:foregroundMark x1="43500" y1="87803" x2="63455" y2="88368"/>
                        <a14:backgroundMark x1="46864" y1="62520" x2="46864" y2="68498"/>
                        <a14:backgroundMark x1="43818" y1="70921" x2="46864" y2="64297"/>
                        <a14:backgroundMark x1="42818" y1="73910" x2="46864" y2="67932"/>
                        <a14:backgroundMark x1="42455" y1="66074" x2="44500" y2="66721"/>
                      </a14:backgroundRemoval>
                    </a14:imgEffect>
                  </a14:imgLayer>
                </a14:imgProps>
              </a:ext>
            </a:extLst>
          </a:blip>
          <a:srcRect l="32500" r="23333"/>
          <a:stretch>
            <a:fillRect/>
          </a:stretch>
        </p:blipFill>
        <p:spPr bwMode="auto">
          <a:xfrm>
            <a:off x="1783280" y="2621279"/>
            <a:ext cx="1358819" cy="1731083"/>
          </a:xfrm>
          <a:prstGeom prst="rect">
            <a:avLst/>
          </a:prstGeom>
          <a:noFill/>
          <a:scene3d>
            <a:camera prst="orthographicFront">
              <a:rot lat="0" lon="0" rev="0"/>
            </a:camera>
            <a:lightRig rig="threePt" dir="t"/>
          </a:scene3d>
        </p:spPr>
      </p:pic>
      <p:pic>
        <p:nvPicPr>
          <p:cNvPr id="24" name="Grafik 11" descr="XL3t+Color_Flip_Scrn_No_BG.jpg">
            <a:extLst>
              <a:ext uri="{FF2B5EF4-FFF2-40B4-BE49-F238E27FC236}">
                <a16:creationId xmlns:a16="http://schemas.microsoft.com/office/drawing/2014/main" id="{742351DB-89F3-4E46-987B-B1EBB4149AE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6260" b="87805" l="9976" r="89538">
                        <a14:foregroundMark x1="58637" y1="72520" x2="56934" y2="87805"/>
                        <a14:foregroundMark x1="66910" y1="16260" x2="61557" y2="18699"/>
                      </a14:backgroundRemoval>
                    </a14:imgEffect>
                  </a14:imgLayer>
                </a14:imgProps>
              </a:ext>
            </a:extLst>
          </a:blip>
          <a:srcRect t="9797" b="8334"/>
          <a:stretch>
            <a:fillRect/>
          </a:stretch>
        </p:blipFill>
        <p:spPr>
          <a:xfrm>
            <a:off x="0" y="2143986"/>
            <a:ext cx="1783280" cy="2180902"/>
          </a:xfrm>
          <a:prstGeom prst="rect">
            <a:avLst/>
          </a:prstGeom>
        </p:spPr>
      </p:pic>
      <p:grpSp>
        <p:nvGrpSpPr>
          <p:cNvPr id="11" name="Group 10">
            <a:extLst>
              <a:ext uri="{FF2B5EF4-FFF2-40B4-BE49-F238E27FC236}">
                <a16:creationId xmlns:a16="http://schemas.microsoft.com/office/drawing/2014/main" id="{055C5862-9135-472E-A090-6B5F292F5B32}"/>
              </a:ext>
            </a:extLst>
          </p:cNvPr>
          <p:cNvGrpSpPr/>
          <p:nvPr/>
        </p:nvGrpSpPr>
        <p:grpSpPr>
          <a:xfrm>
            <a:off x="5589303" y="1219484"/>
            <a:ext cx="5750814" cy="2529950"/>
            <a:chOff x="5182992" y="2081304"/>
            <a:chExt cx="5750814" cy="2529950"/>
          </a:xfrm>
        </p:grpSpPr>
        <p:sp>
          <p:nvSpPr>
            <p:cNvPr id="5" name="Rectangle 4">
              <a:extLst>
                <a:ext uri="{FF2B5EF4-FFF2-40B4-BE49-F238E27FC236}">
                  <a16:creationId xmlns:a16="http://schemas.microsoft.com/office/drawing/2014/main" id="{B1B70C3E-2482-43F6-AF4A-BEABF8E15785}"/>
                </a:ext>
              </a:extLst>
            </p:cNvPr>
            <p:cNvSpPr/>
            <p:nvPr/>
          </p:nvSpPr>
          <p:spPr>
            <a:xfrm>
              <a:off x="5182992" y="2081304"/>
              <a:ext cx="5750814" cy="1231106"/>
            </a:xfrm>
            <a:prstGeom prst="rect">
              <a:avLst/>
            </a:prstGeom>
          </p:spPr>
          <p:txBody>
            <a:bodyPr wrap="square">
              <a:spAutoFit/>
            </a:bodyPr>
            <a:lstStyle/>
            <a:p>
              <a:pPr marL="285750" indent="-285750">
                <a:spcBef>
                  <a:spcPts val="600"/>
                </a:spcBef>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采用</a:t>
              </a:r>
              <a:r>
                <a:rPr lang="en-US" altLang="zh-CN" sz="1600" dirty="0">
                  <a:solidFill>
                    <a:srgbClr val="333333"/>
                  </a:solidFill>
                  <a:latin typeface="微软雅黑" panose="020B0503020204020204" pitchFamily="34" charset="-122"/>
                  <a:ea typeface="微软雅黑" panose="020B0503020204020204" pitchFamily="34" charset="-122"/>
                </a:rPr>
                <a:t>X</a:t>
              </a:r>
              <a:r>
                <a:rPr lang="zh-CN" altLang="en-US" sz="1600" dirty="0">
                  <a:solidFill>
                    <a:srgbClr val="333333"/>
                  </a:solidFill>
                  <a:latin typeface="微软雅黑" panose="020B0503020204020204" pitchFamily="34" charset="-122"/>
                  <a:ea typeface="微软雅黑" panose="020B0503020204020204" pitchFamily="34" charset="-122"/>
                </a:rPr>
                <a:t>射线荧光光谱技术，无损检测，速度快，操作简单，整个过程仅需几秒即可完成</a:t>
              </a:r>
              <a:endParaRPr lang="en-US" altLang="zh-CN" sz="1600" dirty="0">
                <a:solidFill>
                  <a:srgbClr val="333333"/>
                </a:solidFill>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密闭式设计，防水、防尘、防腐蚀，可以用于多种环境</a:t>
              </a:r>
              <a:endParaRPr lang="zh-CN" altLang="en-US"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94998C57-8FCA-43E1-910D-3D8F17C20A3D}"/>
                </a:ext>
              </a:extLst>
            </p:cNvPr>
            <p:cNvGrpSpPr/>
            <p:nvPr/>
          </p:nvGrpSpPr>
          <p:grpSpPr>
            <a:xfrm>
              <a:off x="5237225" y="2519327"/>
              <a:ext cx="5506974" cy="2091927"/>
              <a:chOff x="5237225" y="2519327"/>
              <a:chExt cx="5506974" cy="2091927"/>
            </a:xfrm>
          </p:grpSpPr>
          <p:sp>
            <p:nvSpPr>
              <p:cNvPr id="6" name="Rectangle 5">
                <a:extLst>
                  <a:ext uri="{FF2B5EF4-FFF2-40B4-BE49-F238E27FC236}">
                    <a16:creationId xmlns:a16="http://schemas.microsoft.com/office/drawing/2014/main" id="{95BD3C8E-D14B-4E99-B25E-BCBCD1694D9E}"/>
                  </a:ext>
                </a:extLst>
              </p:cNvPr>
              <p:cNvSpPr/>
              <p:nvPr/>
            </p:nvSpPr>
            <p:spPr>
              <a:xfrm>
                <a:off x="5237225" y="2519327"/>
                <a:ext cx="5506974" cy="338554"/>
              </a:xfrm>
              <a:prstGeom prst="rect">
                <a:avLst/>
              </a:prstGeom>
            </p:spPr>
            <p:txBody>
              <a:bodyPr wrap="square">
                <a:spAutoFit/>
              </a:bodyPr>
              <a:lstStyle/>
              <a:p>
                <a:pPr marL="285750" indent="-285750">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9" name="Rectangle 8">
                <a:extLst>
                  <a:ext uri="{FF2B5EF4-FFF2-40B4-BE49-F238E27FC236}">
                    <a16:creationId xmlns:a16="http://schemas.microsoft.com/office/drawing/2014/main" id="{75CF3126-D735-4529-9EF8-4788B2991C8A}"/>
                  </a:ext>
                </a:extLst>
              </p:cNvPr>
              <p:cNvSpPr/>
              <p:nvPr/>
            </p:nvSpPr>
            <p:spPr>
              <a:xfrm>
                <a:off x="5237226" y="3454399"/>
                <a:ext cx="5506973" cy="1156855"/>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石油化工行业，金属材料可靠性鉴别</a:t>
                </a:r>
                <a:endParaRPr lang="en-US" altLang="zh-CN" sz="1600"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适用于快速检测金属材料，土壤重金属污染等</a:t>
                </a:r>
                <a:endParaRPr lang="en-US" altLang="zh-CN" sz="1600"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solidFill>
                      <a:srgbClr val="333333"/>
                    </a:solidFill>
                    <a:latin typeface="微软雅黑" panose="020B0503020204020204" pitchFamily="34" charset="-122"/>
                    <a:ea typeface="微软雅黑" panose="020B0503020204020204" pitchFamily="34" charset="-122"/>
                  </a:rPr>
                  <a:t>快速，无损鉴定爆炸物中元素</a:t>
                </a:r>
                <a:endParaRPr lang="zh-CN" altLang="en-US" sz="1600" dirty="0">
                  <a:latin typeface="微软雅黑" panose="020B0503020204020204" pitchFamily="34" charset="-122"/>
                  <a:ea typeface="微软雅黑" panose="020B0503020204020204" pitchFamily="34" charset="-122"/>
                </a:endParaRPr>
              </a:p>
            </p:txBody>
          </p:sp>
        </p:grpSp>
      </p:grpSp>
      <p:graphicFrame>
        <p:nvGraphicFramePr>
          <p:cNvPr id="25" name="Content Placeholder 3">
            <a:extLst>
              <a:ext uri="{FF2B5EF4-FFF2-40B4-BE49-F238E27FC236}">
                <a16:creationId xmlns:a16="http://schemas.microsoft.com/office/drawing/2014/main" id="{62B6F5FB-29EE-4E41-B649-9F7F318E869D}"/>
              </a:ext>
            </a:extLst>
          </p:cNvPr>
          <p:cNvGraphicFramePr>
            <a:graphicFrameLocks/>
          </p:cNvGraphicFramePr>
          <p:nvPr>
            <p:extLst>
              <p:ext uri="{D42A27DB-BD31-4B8C-83A1-F6EECF244321}">
                <p14:modId xmlns:p14="http://schemas.microsoft.com/office/powerpoint/2010/main" val="1005184842"/>
              </p:ext>
            </p:extLst>
          </p:nvPr>
        </p:nvGraphicFramePr>
        <p:xfrm>
          <a:off x="4395607" y="3877707"/>
          <a:ext cx="7765143" cy="2419906"/>
        </p:xfrm>
        <a:graphic>
          <a:graphicData uri="http://schemas.openxmlformats.org/drawingml/2006/table">
            <a:tbl>
              <a:tblPr firstRow="1" bandRow="1">
                <a:tableStyleId>{3B4B98B0-60AC-42C2-AFA5-B58CD77FA1E5}</a:tableStyleId>
              </a:tblPr>
              <a:tblGrid>
                <a:gridCol w="1886856">
                  <a:extLst>
                    <a:ext uri="{9D8B030D-6E8A-4147-A177-3AD203B41FA5}">
                      <a16:colId xmlns:a16="http://schemas.microsoft.com/office/drawing/2014/main" val="20000"/>
                    </a:ext>
                  </a:extLst>
                </a:gridCol>
                <a:gridCol w="3289906">
                  <a:extLst>
                    <a:ext uri="{9D8B030D-6E8A-4147-A177-3AD203B41FA5}">
                      <a16:colId xmlns:a16="http://schemas.microsoft.com/office/drawing/2014/main" val="20001"/>
                    </a:ext>
                  </a:extLst>
                </a:gridCol>
                <a:gridCol w="2588381">
                  <a:extLst>
                    <a:ext uri="{9D8B030D-6E8A-4147-A177-3AD203B41FA5}">
                      <a16:colId xmlns:a16="http://schemas.microsoft.com/office/drawing/2014/main" val="20002"/>
                    </a:ext>
                  </a:extLst>
                </a:gridCol>
              </a:tblGrid>
              <a:tr h="370840">
                <a:tc>
                  <a:txBody>
                    <a:bodyPr/>
                    <a:lstStyle/>
                    <a:p>
                      <a:pPr algn="ctr"/>
                      <a:r>
                        <a:rPr lang="zh-CN" altLang="en-US" sz="1400" dirty="0">
                          <a:latin typeface="微软雅黑" panose="020B0503020204020204" pitchFamily="34" charset="-122"/>
                          <a:ea typeface="微软雅黑" panose="020B0503020204020204" pitchFamily="34" charset="-122"/>
                        </a:rPr>
                        <a:t>爆炸物类型</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zh-CN" altLang="en-US" sz="1400" dirty="0">
                          <a:latin typeface="微软雅黑" panose="020B0503020204020204" pitchFamily="34" charset="-122"/>
                          <a:ea typeface="微软雅黑" panose="020B0503020204020204" pitchFamily="34" charset="-122"/>
                        </a:rPr>
                        <a:t>主要成分</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en-US" sz="1400" dirty="0">
                          <a:latin typeface="微软雅黑" panose="020B0503020204020204" pitchFamily="34" charset="-122"/>
                          <a:ea typeface="微软雅黑" panose="020B0503020204020204" pitchFamily="34" charset="-122"/>
                        </a:rPr>
                        <a:t>XRF</a:t>
                      </a:r>
                      <a:r>
                        <a:rPr lang="zh-CN" altLang="en-US" sz="1400" dirty="0">
                          <a:latin typeface="微软雅黑" panose="020B0503020204020204" pitchFamily="34" charset="-122"/>
                          <a:ea typeface="微软雅黑" panose="020B0503020204020204" pitchFamily="34" charset="-122"/>
                        </a:rPr>
                        <a:t>快速鉴定的元素</a:t>
                      </a:r>
                      <a:endParaRPr 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0"/>
                  </a:ext>
                </a:extLst>
              </a:tr>
              <a:tr h="370840">
                <a:tc>
                  <a:txBody>
                    <a:bodyPr/>
                    <a:lstStyle/>
                    <a:p>
                      <a:pPr algn="ctr"/>
                      <a:r>
                        <a:rPr lang="zh-CN" altLang="en-US" sz="1400" dirty="0">
                          <a:latin typeface="微软雅黑" panose="020B0503020204020204" pitchFamily="34" charset="-122"/>
                          <a:ea typeface="微软雅黑" panose="020B0503020204020204" pitchFamily="34" charset="-122"/>
                        </a:rPr>
                        <a:t>黑火药</a:t>
                      </a:r>
                      <a:endParaRPr lang="en-US" altLang="zh-CN" sz="1400" dirty="0">
                        <a:latin typeface="微软雅黑" panose="020B0503020204020204" pitchFamily="34" charset="-122"/>
                        <a:ea typeface="微软雅黑" panose="020B0503020204020204" pitchFamily="34" charset="-122"/>
                      </a:endParaRPr>
                    </a:p>
                  </a:txBody>
                  <a:tcPr/>
                </a:tc>
                <a:tc>
                  <a:txBody>
                    <a:bodyPr/>
                    <a:lstStyle/>
                    <a:p>
                      <a:pPr algn="ctr"/>
                      <a:r>
                        <a:rPr lang="zh-CN" altLang="en-US" sz="1400" dirty="0">
                          <a:latin typeface="微软雅黑" panose="020B0503020204020204" pitchFamily="34" charset="-122"/>
                          <a:ea typeface="微软雅黑" panose="020B0503020204020204" pitchFamily="34" charset="-122"/>
                        </a:rPr>
                        <a:t>硝酸钾、硫磺、木炭</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en-US" sz="1400" dirty="0">
                          <a:latin typeface="微软雅黑" panose="020B0503020204020204" pitchFamily="34" charset="-122"/>
                          <a:ea typeface="微软雅黑" panose="020B0503020204020204" pitchFamily="34" charset="-122"/>
                        </a:rPr>
                        <a:t>K, S</a:t>
                      </a:r>
                    </a:p>
                  </a:txBody>
                  <a:tcPr/>
                </a:tc>
                <a:extLst>
                  <a:ext uri="{0D108BD9-81ED-4DB2-BD59-A6C34878D82A}">
                    <a16:rowId xmlns:a16="http://schemas.microsoft.com/office/drawing/2014/main" val="10001"/>
                  </a:ext>
                </a:extLst>
              </a:tr>
              <a:tr h="370840">
                <a:tc>
                  <a:txBody>
                    <a:bodyPr/>
                    <a:lstStyle/>
                    <a:p>
                      <a:pPr algn="ctr"/>
                      <a:r>
                        <a:rPr lang="zh-CN" altLang="en-US" sz="1400" dirty="0">
                          <a:latin typeface="微软雅黑" panose="020B0503020204020204" pitchFamily="34" charset="-122"/>
                          <a:ea typeface="微软雅黑" panose="020B0503020204020204" pitchFamily="34" charset="-122"/>
                        </a:rPr>
                        <a:t>雷管</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zh-CN" altLang="en-US" sz="1400" dirty="0">
                          <a:latin typeface="微软雅黑" panose="020B0503020204020204" pitchFamily="34" charset="-122"/>
                          <a:ea typeface="微软雅黑" panose="020B0503020204020204" pitchFamily="34" charset="-122"/>
                        </a:rPr>
                        <a:t>雷汞</a:t>
                      </a:r>
                      <a:r>
                        <a:rPr lang="en-US" altLang="zh-CN" sz="1400" dirty="0">
                          <a:latin typeface="微软雅黑" panose="020B0503020204020204" pitchFamily="34" charset="-122"/>
                          <a:ea typeface="微软雅黑" panose="020B0503020204020204" pitchFamily="34" charset="-122"/>
                        </a:rPr>
                        <a:t>[Hg(ONC)2]</a:t>
                      </a:r>
                      <a:r>
                        <a:rPr lang="zh-CN" altLang="en-US" sz="1400" dirty="0">
                          <a:latin typeface="微软雅黑" panose="020B0503020204020204" pitchFamily="34" charset="-122"/>
                          <a:ea typeface="微软雅黑" panose="020B0503020204020204" pitchFamily="34" charset="-122"/>
                        </a:rPr>
                        <a:t>、叠氮化铅</a:t>
                      </a:r>
                      <a:r>
                        <a:rPr lang="en-US" sz="1400" dirty="0" err="1">
                          <a:latin typeface="微软雅黑" panose="020B0503020204020204" pitchFamily="34" charset="-122"/>
                          <a:ea typeface="微软雅黑" panose="020B0503020204020204" pitchFamily="34" charset="-122"/>
                        </a:rPr>
                        <a:t>Pb</a:t>
                      </a:r>
                      <a:r>
                        <a:rPr lang="en-US" sz="1400" dirty="0">
                          <a:latin typeface="微软雅黑" panose="020B0503020204020204" pitchFamily="34" charset="-122"/>
                          <a:ea typeface="微软雅黑" panose="020B0503020204020204" pitchFamily="34" charset="-122"/>
                        </a:rPr>
                        <a:t>(N</a:t>
                      </a:r>
                      <a:r>
                        <a:rPr lang="en-US" sz="1400" baseline="-25000" dirty="0">
                          <a:latin typeface="微软雅黑" panose="020B0503020204020204" pitchFamily="34" charset="-122"/>
                          <a:ea typeface="微软雅黑" panose="020B0503020204020204" pitchFamily="34" charset="-122"/>
                        </a:rPr>
                        <a:t>3</a:t>
                      </a:r>
                      <a:r>
                        <a:rPr lang="en-US" sz="1400" dirty="0">
                          <a:latin typeface="微软雅黑" panose="020B0503020204020204" pitchFamily="34" charset="-122"/>
                          <a:ea typeface="微软雅黑" panose="020B0503020204020204" pitchFamily="34" charset="-122"/>
                        </a:rPr>
                        <a:t>)</a:t>
                      </a:r>
                      <a:r>
                        <a:rPr lang="en-US" sz="1400" baseline="-25000" dirty="0">
                          <a:latin typeface="微软雅黑" panose="020B0503020204020204" pitchFamily="34" charset="-122"/>
                          <a:ea typeface="微软雅黑" panose="020B0503020204020204" pitchFamily="34" charset="-122"/>
                        </a:rPr>
                        <a:t>2</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en-US" sz="1400" dirty="0">
                          <a:latin typeface="微软雅黑" panose="020B0503020204020204" pitchFamily="34" charset="-122"/>
                          <a:ea typeface="微软雅黑" panose="020B0503020204020204" pitchFamily="34" charset="-122"/>
                        </a:rPr>
                        <a:t>H</a:t>
                      </a:r>
                      <a:r>
                        <a:rPr lang="en-US" altLang="zh-CN" sz="1400" dirty="0">
                          <a:latin typeface="微软雅黑" panose="020B0503020204020204" pitchFamily="34" charset="-122"/>
                          <a:ea typeface="微软雅黑" panose="020B0503020204020204" pitchFamily="34" charset="-122"/>
                        </a:rPr>
                        <a:t>g</a:t>
                      </a:r>
                      <a:r>
                        <a:rPr lang="zh-CN" altLang="en-US" sz="1400" dirty="0">
                          <a:latin typeface="微软雅黑" panose="020B0503020204020204" pitchFamily="34" charset="-122"/>
                          <a:ea typeface="微软雅黑" panose="020B0503020204020204" pitchFamily="34" charset="-122"/>
                        </a:rPr>
                        <a:t>、</a:t>
                      </a:r>
                      <a:r>
                        <a:rPr lang="en-US" altLang="zh-CN" sz="1400" dirty="0" err="1">
                          <a:latin typeface="微软雅黑" panose="020B0503020204020204" pitchFamily="34" charset="-122"/>
                          <a:ea typeface="微软雅黑" panose="020B0503020204020204" pitchFamily="34" charset="-122"/>
                        </a:rPr>
                        <a:t>Pb</a:t>
                      </a:r>
                      <a:endParaRPr 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2"/>
                  </a:ext>
                </a:extLst>
              </a:tr>
              <a:tr h="370840">
                <a:tc>
                  <a:txBody>
                    <a:bodyPr/>
                    <a:lstStyle/>
                    <a:p>
                      <a:pPr algn="ctr"/>
                      <a:r>
                        <a:rPr lang="zh-CN" altLang="en-US" sz="1400" dirty="0">
                          <a:latin typeface="微软雅黑" panose="020B0503020204020204" pitchFamily="34" charset="-122"/>
                          <a:ea typeface="微软雅黑" panose="020B0503020204020204" pitchFamily="34" charset="-122"/>
                        </a:rPr>
                        <a:t>烟花</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zh-CN" altLang="en-US" sz="1400" kern="1200" dirty="0">
                          <a:latin typeface="微软雅黑" panose="020B0503020204020204" pitchFamily="34" charset="-122"/>
                          <a:ea typeface="微软雅黑" panose="020B0503020204020204" pitchFamily="34" charset="-122"/>
                        </a:rPr>
                        <a:t>氯酸钾，高氯酸钾，硫磺，金属粉末（</a:t>
                      </a:r>
                      <a:r>
                        <a:rPr lang="en-US" sz="1400" kern="1200" dirty="0">
                          <a:latin typeface="微软雅黑" panose="020B0503020204020204" pitchFamily="34" charset="-122"/>
                          <a:ea typeface="微软雅黑" panose="020B0503020204020204" pitchFamily="34" charset="-122"/>
                        </a:rPr>
                        <a:t>Al, Mg, Cu, Ti</a:t>
                      </a:r>
                      <a:r>
                        <a:rPr lang="zh-CN" altLang="en-US" sz="1400" kern="1200" dirty="0">
                          <a:latin typeface="微软雅黑" panose="020B0503020204020204" pitchFamily="34" charset="-122"/>
                          <a:ea typeface="微软雅黑" panose="020B0503020204020204" pitchFamily="34" charset="-122"/>
                        </a:rPr>
                        <a:t>）</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en-US" sz="1400" dirty="0">
                          <a:latin typeface="微软雅黑" panose="020B0503020204020204" pitchFamily="34" charset="-122"/>
                          <a:ea typeface="微软雅黑" panose="020B0503020204020204" pitchFamily="34" charset="-122"/>
                        </a:rPr>
                        <a:t>K</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S</a:t>
                      </a:r>
                      <a:r>
                        <a:rPr lang="zh-CN" altLang="en-US" sz="1400" dirty="0">
                          <a:latin typeface="微软雅黑" panose="020B0503020204020204" pitchFamily="34" charset="-122"/>
                          <a:ea typeface="微软雅黑" panose="020B0503020204020204" pitchFamily="34" charset="-122"/>
                        </a:rPr>
                        <a:t>、</a:t>
                      </a:r>
                      <a:r>
                        <a:rPr lang="en-US" sz="1400" kern="1200" dirty="0">
                          <a:latin typeface="微软雅黑" panose="020B0503020204020204" pitchFamily="34" charset="-122"/>
                          <a:ea typeface="微软雅黑" panose="020B0503020204020204" pitchFamily="34" charset="-122"/>
                        </a:rPr>
                        <a:t>Al, Mg, Cu, Ti</a:t>
                      </a:r>
                      <a:r>
                        <a:rPr lang="zh-CN" altLang="en-US" sz="1400" kern="1200" dirty="0">
                          <a:latin typeface="微软雅黑" panose="020B0503020204020204" pitchFamily="34" charset="-122"/>
                          <a:ea typeface="微软雅黑" panose="020B0503020204020204" pitchFamily="34" charset="-122"/>
                        </a:rPr>
                        <a:t>、</a:t>
                      </a:r>
                      <a:r>
                        <a:rPr lang="en-US" altLang="zh-CN" sz="1400" kern="1200" dirty="0" err="1">
                          <a:latin typeface="微软雅黑" panose="020B0503020204020204" pitchFamily="34" charset="-122"/>
                          <a:ea typeface="微软雅黑" panose="020B0503020204020204" pitchFamily="34" charset="-122"/>
                        </a:rPr>
                        <a:t>Rb</a:t>
                      </a:r>
                      <a:r>
                        <a:rPr lang="zh-CN" altLang="en-US" sz="1400" kern="1200" dirty="0">
                          <a:latin typeface="微软雅黑" panose="020B0503020204020204" pitchFamily="34" charset="-122"/>
                          <a:ea typeface="微软雅黑" panose="020B0503020204020204" pitchFamily="34" charset="-122"/>
                        </a:rPr>
                        <a:t>、</a:t>
                      </a:r>
                      <a:r>
                        <a:rPr lang="en-US" altLang="zh-CN" sz="1400" kern="1200" dirty="0">
                          <a:latin typeface="微软雅黑" panose="020B0503020204020204" pitchFamily="34" charset="-122"/>
                          <a:ea typeface="微软雅黑" panose="020B0503020204020204" pitchFamily="34" charset="-122"/>
                        </a:rPr>
                        <a:t>Cs</a:t>
                      </a:r>
                      <a:r>
                        <a:rPr lang="zh-CN" altLang="en-US" sz="1400" kern="1200" dirty="0">
                          <a:latin typeface="微软雅黑" panose="020B0503020204020204" pitchFamily="34" charset="-122"/>
                          <a:ea typeface="微软雅黑" panose="020B0503020204020204" pitchFamily="34" charset="-122"/>
                        </a:rPr>
                        <a:t>、</a:t>
                      </a:r>
                      <a:r>
                        <a:rPr lang="en-US" altLang="zh-CN" sz="1400" kern="1200" dirty="0" err="1">
                          <a:latin typeface="微软雅黑" panose="020B0503020204020204" pitchFamily="34" charset="-122"/>
                          <a:ea typeface="微软雅黑" panose="020B0503020204020204" pitchFamily="34" charset="-122"/>
                        </a:rPr>
                        <a:t>Sr</a:t>
                      </a:r>
                      <a:endParaRPr 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3"/>
                  </a:ext>
                </a:extLst>
              </a:tr>
              <a:tr h="394613">
                <a:tc>
                  <a:txBody>
                    <a:bodyPr/>
                    <a:lstStyle/>
                    <a:p>
                      <a:pPr algn="ctr"/>
                      <a:r>
                        <a:rPr lang="zh-CN" altLang="en-US" sz="1400" dirty="0">
                          <a:latin typeface="微软雅黑" panose="020B0503020204020204" pitchFamily="34" charset="-122"/>
                          <a:ea typeface="微软雅黑" panose="020B0503020204020204" pitchFamily="34" charset="-122"/>
                        </a:rPr>
                        <a:t>高锰酸盐</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zh-CN" altLang="en-US" sz="1400" dirty="0">
                          <a:latin typeface="微软雅黑" panose="020B0503020204020204" pitchFamily="34" charset="-122"/>
                          <a:ea typeface="微软雅黑" panose="020B0503020204020204" pitchFamily="34" charset="-122"/>
                        </a:rPr>
                        <a:t>高锰酸钾、硫磺、石墨</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en-US" sz="1400" dirty="0">
                          <a:latin typeface="微软雅黑" panose="020B0503020204020204" pitchFamily="34" charset="-122"/>
                          <a:ea typeface="微软雅黑" panose="020B0503020204020204" pitchFamily="34" charset="-122"/>
                        </a:rPr>
                        <a:t>K</a:t>
                      </a:r>
                      <a:r>
                        <a:rPr lang="zh-CN" altLang="en-US" sz="1400" dirty="0">
                          <a:latin typeface="微软雅黑" panose="020B0503020204020204" pitchFamily="34" charset="-122"/>
                          <a:ea typeface="微软雅黑" panose="020B0503020204020204" pitchFamily="34" charset="-122"/>
                        </a:rPr>
                        <a:t>、</a:t>
                      </a:r>
                      <a:r>
                        <a:rPr lang="en-US" altLang="zh-CN" sz="1400" dirty="0" err="1">
                          <a:latin typeface="微软雅黑" panose="020B0503020204020204" pitchFamily="34" charset="-122"/>
                          <a:ea typeface="微软雅黑" panose="020B0503020204020204" pitchFamily="34" charset="-122"/>
                        </a:rPr>
                        <a:t>Mn</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S</a:t>
                      </a:r>
                      <a:endParaRPr 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4"/>
                  </a:ext>
                </a:extLst>
              </a:tr>
              <a:tr h="394613">
                <a:tc>
                  <a:txBody>
                    <a:bodyPr/>
                    <a:lstStyle/>
                    <a:p>
                      <a:pPr algn="ctr"/>
                      <a:r>
                        <a:rPr lang="zh-CN" altLang="en-US" sz="1400" dirty="0">
                          <a:latin typeface="微软雅黑" panose="020B0503020204020204" pitchFamily="34" charset="-122"/>
                          <a:ea typeface="微软雅黑" panose="020B0503020204020204" pitchFamily="34" charset="-122"/>
                        </a:rPr>
                        <a:t>灼热剂</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zh-CN" altLang="en-US" sz="1400" dirty="0">
                          <a:latin typeface="微软雅黑" panose="020B0503020204020204" pitchFamily="34" charset="-122"/>
                          <a:ea typeface="微软雅黑" panose="020B0503020204020204" pitchFamily="34" charset="-122"/>
                        </a:rPr>
                        <a:t>氧化铁、铝粉</a:t>
                      </a:r>
                      <a:endParaRPr lang="en-US" sz="1400" dirty="0">
                        <a:latin typeface="微软雅黑" panose="020B0503020204020204" pitchFamily="34" charset="-122"/>
                        <a:ea typeface="微软雅黑" panose="020B0503020204020204" pitchFamily="34" charset="-122"/>
                      </a:endParaRPr>
                    </a:p>
                  </a:txBody>
                  <a:tcPr/>
                </a:tc>
                <a:tc>
                  <a:txBody>
                    <a:bodyPr/>
                    <a:lstStyle/>
                    <a:p>
                      <a:pPr algn="ctr"/>
                      <a:r>
                        <a:rPr lang="en-US" sz="1400" dirty="0">
                          <a:latin typeface="微软雅黑" panose="020B0503020204020204" pitchFamily="34" charset="-122"/>
                          <a:ea typeface="微软雅黑" panose="020B0503020204020204" pitchFamily="34" charset="-122"/>
                        </a:rPr>
                        <a:t>F</a:t>
                      </a:r>
                      <a:r>
                        <a:rPr lang="en-US" altLang="zh-CN" sz="1400" dirty="0">
                          <a:latin typeface="微软雅黑" panose="020B0503020204020204" pitchFamily="34" charset="-122"/>
                          <a:ea typeface="微软雅黑" panose="020B0503020204020204" pitchFamily="34" charset="-122"/>
                        </a:rPr>
                        <a:t>e</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Al</a:t>
                      </a:r>
                      <a:endParaRPr 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5"/>
                  </a:ext>
                </a:extLst>
              </a:tr>
            </a:tbl>
          </a:graphicData>
        </a:graphic>
      </p:graphicFrame>
      <p:sp>
        <p:nvSpPr>
          <p:cNvPr id="15" name="文本框 14">
            <a:extLst>
              <a:ext uri="{FF2B5EF4-FFF2-40B4-BE49-F238E27FC236}">
                <a16:creationId xmlns:a16="http://schemas.microsoft.com/office/drawing/2014/main" id="{0545B046-C304-4BCF-AE97-49AB85142182}"/>
              </a:ext>
            </a:extLst>
          </p:cNvPr>
          <p:cNvSpPr txBox="1"/>
          <p:nvPr/>
        </p:nvSpPr>
        <p:spPr>
          <a:xfrm>
            <a:off x="5010764" y="2144961"/>
            <a:ext cx="7779774" cy="458908"/>
          </a:xfrm>
          <a:prstGeom prst="rect">
            <a:avLst/>
          </a:prstGeom>
          <a:noFill/>
        </p:spPr>
        <p:txBody>
          <a:bodyPr wrap="square">
            <a:spAutoFit/>
          </a:bodyPr>
          <a:lstStyle/>
          <a:p>
            <a:pPr>
              <a:lnSpc>
                <a:spcPct val="150000"/>
              </a:lnSpc>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应用：</a:t>
            </a:r>
            <a:endPar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154CF470-F026-482A-8DCD-B3BF21A7C97C}"/>
              </a:ext>
            </a:extLst>
          </p:cNvPr>
          <p:cNvSpPr txBox="1"/>
          <p:nvPr/>
        </p:nvSpPr>
        <p:spPr>
          <a:xfrm>
            <a:off x="5010764" y="806630"/>
            <a:ext cx="7779774" cy="369332"/>
          </a:xfrm>
          <a:prstGeom prst="rect">
            <a:avLst/>
          </a:prstGeom>
          <a:noFill/>
        </p:spPr>
        <p:txBody>
          <a:bodyPr wrap="square">
            <a:spAutoFit/>
          </a:bodyPr>
          <a:lstStyle/>
          <a:p>
            <a:pPr>
              <a:spcBef>
                <a:spcPts val="600"/>
              </a:spcBef>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特点：</a:t>
            </a:r>
            <a:endPar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3032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91F756-4BA8-4B6D-9148-71901837ECA9}"/>
              </a:ext>
            </a:extLst>
          </p:cNvPr>
          <p:cNvSpPr>
            <a:spLocks noGrp="1"/>
          </p:cNvSpPr>
          <p:nvPr>
            <p:ph idx="1"/>
          </p:nvPr>
        </p:nvSpPr>
        <p:spPr>
          <a:xfrm>
            <a:off x="533812" y="783504"/>
            <a:ext cx="6603309" cy="2467131"/>
          </a:xfrm>
        </p:spPr>
        <p:txBody>
          <a:bodyPr/>
          <a:lstStyle/>
          <a:p>
            <a:r>
              <a:rPr lang="en-US" altLang="zh-CN" sz="1600" dirty="0">
                <a:latin typeface="+mn-ea"/>
                <a:ea typeface="+mn-ea"/>
              </a:rPr>
              <a:t>2012</a:t>
            </a:r>
            <a:r>
              <a:rPr lang="zh-CN" altLang="en-US" sz="1600" dirty="0">
                <a:latin typeface="+mn-ea"/>
                <a:ea typeface="+mn-ea"/>
              </a:rPr>
              <a:t>年</a:t>
            </a:r>
            <a:r>
              <a:rPr lang="en-US" altLang="zh-CN" sz="1600" dirty="0">
                <a:latin typeface="+mn-ea"/>
                <a:ea typeface="+mn-ea"/>
              </a:rPr>
              <a:t>8</a:t>
            </a:r>
            <a:r>
              <a:rPr lang="zh-CN" altLang="en-US" sz="1600" dirty="0">
                <a:latin typeface="+mn-ea"/>
                <a:ea typeface="+mn-ea"/>
              </a:rPr>
              <a:t>月</a:t>
            </a:r>
            <a:r>
              <a:rPr lang="en-US" altLang="zh-CN" sz="1600" dirty="0">
                <a:latin typeface="+mn-ea"/>
                <a:ea typeface="+mn-ea"/>
              </a:rPr>
              <a:t>6</a:t>
            </a:r>
            <a:r>
              <a:rPr lang="zh-CN" altLang="en-US" sz="1600" dirty="0">
                <a:latin typeface="+mn-ea"/>
                <a:ea typeface="+mn-ea"/>
              </a:rPr>
              <a:t>日，加利福尼亚州里士满的雪佛龙炼油厂</a:t>
            </a:r>
            <a:r>
              <a:rPr lang="en-US" altLang="zh-CN" sz="1600" dirty="0">
                <a:latin typeface="+mn-ea"/>
                <a:ea typeface="+mn-ea"/>
              </a:rPr>
              <a:t>4</a:t>
            </a:r>
            <a:r>
              <a:rPr lang="zh-CN" altLang="en-US" sz="1600" dirty="0">
                <a:latin typeface="+mn-ea"/>
                <a:ea typeface="+mn-ea"/>
              </a:rPr>
              <a:t>号原油装置发生灾难性破裂。管道释放出易燃、高温的轻瓦斯油，部分汽化成一大片云层，吞没了</a:t>
            </a:r>
            <a:r>
              <a:rPr lang="en-US" altLang="zh-CN" sz="1600" dirty="0">
                <a:latin typeface="+mn-ea"/>
                <a:ea typeface="+mn-ea"/>
              </a:rPr>
              <a:t>19</a:t>
            </a:r>
            <a:r>
              <a:rPr lang="zh-CN" altLang="en-US" sz="1600" dirty="0">
                <a:latin typeface="+mn-ea"/>
                <a:ea typeface="+mn-ea"/>
              </a:rPr>
              <a:t>名雪佛龙员工。</a:t>
            </a:r>
            <a:endParaRPr lang="en-US" altLang="zh-CN" sz="1600" dirty="0">
              <a:latin typeface="+mn-ea"/>
              <a:ea typeface="+mn-ea"/>
            </a:endParaRPr>
          </a:p>
          <a:p>
            <a:r>
              <a:rPr lang="zh-CN" altLang="en-US" sz="1600" dirty="0">
                <a:latin typeface="+mn-ea"/>
                <a:ea typeface="+mn-ea"/>
              </a:rPr>
              <a:t>碳氢化合物流体的释放、点火和燃烧导致覆盖周围区域的大量蒸汽和微粒羽流，导致社区警报系统</a:t>
            </a:r>
            <a:r>
              <a:rPr lang="en-US" altLang="zh-CN" sz="1600" dirty="0">
                <a:latin typeface="+mn-ea"/>
                <a:ea typeface="+mn-ea"/>
              </a:rPr>
              <a:t>3</a:t>
            </a:r>
            <a:r>
              <a:rPr lang="zh-CN" altLang="en-US" sz="1600" dirty="0">
                <a:latin typeface="+mn-ea"/>
                <a:ea typeface="+mn-ea"/>
              </a:rPr>
              <a:t>级警报和当地居民的紧急避难。</a:t>
            </a:r>
            <a:endParaRPr lang="en-US" altLang="zh-CN" sz="1600" dirty="0">
              <a:latin typeface="+mn-ea"/>
              <a:ea typeface="+mn-ea"/>
            </a:endParaRPr>
          </a:p>
          <a:p>
            <a:r>
              <a:rPr lang="zh-CN" altLang="en-US" sz="1600" dirty="0">
                <a:latin typeface="+mn-ea"/>
                <a:ea typeface="+mn-ea"/>
              </a:rPr>
              <a:t>在事件发生后的几周内，大约</a:t>
            </a:r>
            <a:r>
              <a:rPr lang="en-US" altLang="zh-CN" sz="1600" dirty="0">
                <a:latin typeface="+mn-ea"/>
                <a:ea typeface="+mn-ea"/>
              </a:rPr>
              <a:t>15000</a:t>
            </a:r>
            <a:r>
              <a:rPr lang="zh-CN" altLang="en-US" sz="1600" dirty="0">
                <a:latin typeface="+mn-ea"/>
                <a:ea typeface="+mn-ea"/>
              </a:rPr>
              <a:t>人从周围社区寻求治疗疾病，包括呼吸问题，胸痛，气短，喉咙痛和头痛。</a:t>
            </a:r>
            <a:endParaRPr lang="en-US" altLang="zh-CN" sz="1600" dirty="0">
              <a:latin typeface="+mn-ea"/>
              <a:ea typeface="+mn-ea"/>
            </a:endParaRPr>
          </a:p>
          <a:p>
            <a:endParaRPr lang="en-US" dirty="0">
              <a:latin typeface="+mn-ea"/>
              <a:ea typeface="+mn-ea"/>
            </a:endParaRPr>
          </a:p>
          <a:p>
            <a:endParaRPr lang="en-US" dirty="0">
              <a:latin typeface="+mn-ea"/>
              <a:ea typeface="+mn-ea"/>
            </a:endParaRPr>
          </a:p>
        </p:txBody>
      </p:sp>
      <p:sp>
        <p:nvSpPr>
          <p:cNvPr id="3" name="Title 2">
            <a:extLst>
              <a:ext uri="{FF2B5EF4-FFF2-40B4-BE49-F238E27FC236}">
                <a16:creationId xmlns:a16="http://schemas.microsoft.com/office/drawing/2014/main" id="{CB1A9351-7A01-42F9-A5A8-A64F6B6D3AB9}"/>
              </a:ext>
            </a:extLst>
          </p:cNvPr>
          <p:cNvSpPr>
            <a:spLocks noGrp="1"/>
          </p:cNvSpPr>
          <p:nvPr>
            <p:ph type="title"/>
          </p:nvPr>
        </p:nvSpPr>
        <p:spPr/>
        <p:txBody>
          <a:bodyPr/>
          <a:lstStyle/>
          <a:p>
            <a:pPr algn="ctr"/>
            <a:r>
              <a:rPr lang="zh-CN" altLang="en-US" dirty="0">
                <a:latin typeface="+mn-ea"/>
                <a:ea typeface="+mn-ea"/>
              </a:rPr>
              <a:t>加利福尼加州雪佛龙里士满炼油厂 </a:t>
            </a:r>
            <a:r>
              <a:rPr lang="en-US" altLang="zh-CN" dirty="0">
                <a:latin typeface="+mn-ea"/>
                <a:ea typeface="+mn-ea"/>
              </a:rPr>
              <a:t>2012</a:t>
            </a:r>
            <a:endParaRPr lang="en-US" dirty="0">
              <a:latin typeface="+mn-ea"/>
              <a:ea typeface="+mn-ea"/>
            </a:endParaRPr>
          </a:p>
        </p:txBody>
      </p:sp>
      <p:pic>
        <p:nvPicPr>
          <p:cNvPr id="4" name="Picture 3">
            <a:extLst>
              <a:ext uri="{FF2B5EF4-FFF2-40B4-BE49-F238E27FC236}">
                <a16:creationId xmlns:a16="http://schemas.microsoft.com/office/drawing/2014/main" id="{6257E67C-3C8C-4E6F-AD66-98F619406E9F}"/>
              </a:ext>
            </a:extLst>
          </p:cNvPr>
          <p:cNvPicPr>
            <a:picLocks noChangeAspect="1" noChangeArrowheads="1"/>
          </p:cNvPicPr>
          <p:nvPr/>
        </p:nvPicPr>
        <p:blipFill rotWithShape="1">
          <a:blip r:embed="rId2" cstate="email"/>
          <a:srcRect l="53143" t="49852" r="2358"/>
          <a:stretch/>
        </p:blipFill>
        <p:spPr bwMode="auto">
          <a:xfrm>
            <a:off x="7137121" y="653652"/>
            <a:ext cx="3040981" cy="2093636"/>
          </a:xfrm>
          <a:prstGeom prst="rect">
            <a:avLst/>
          </a:prstGeom>
          <a:noFill/>
          <a:ln w="9525">
            <a:noFill/>
            <a:miter lim="800000"/>
            <a:headEnd/>
            <a:tailEnd/>
          </a:ln>
        </p:spPr>
      </p:pic>
      <p:sp>
        <p:nvSpPr>
          <p:cNvPr id="5" name="Rectangle 4">
            <a:extLst>
              <a:ext uri="{FF2B5EF4-FFF2-40B4-BE49-F238E27FC236}">
                <a16:creationId xmlns:a16="http://schemas.microsoft.com/office/drawing/2014/main" id="{B99D4C8F-3BAC-46C9-80DB-20D9A299CB53}"/>
              </a:ext>
            </a:extLst>
          </p:cNvPr>
          <p:cNvSpPr/>
          <p:nvPr/>
        </p:nvSpPr>
        <p:spPr>
          <a:xfrm>
            <a:off x="694251" y="3212174"/>
            <a:ext cx="4793562" cy="2862322"/>
          </a:xfrm>
          <a:prstGeom prst="rect">
            <a:avLst/>
          </a:prstGeom>
        </p:spPr>
        <p:txBody>
          <a:bodyPr wrap="square">
            <a:spAutoFit/>
          </a:bodyPr>
          <a:lstStyle/>
          <a:p>
            <a:r>
              <a:rPr lang="zh-CN" altLang="en-US" dirty="0">
                <a:latin typeface="+mn-ea"/>
              </a:rPr>
              <a:t>事故调查：最终技术报告发现包括管道部件由于损坏机理</a:t>
            </a:r>
            <a:r>
              <a:rPr lang="zh-CN" altLang="en-US" b="1" dirty="0">
                <a:latin typeface="+mn-ea"/>
              </a:rPr>
              <a:t>硫化腐蚀</a:t>
            </a:r>
            <a:r>
              <a:rPr lang="zh-CN" altLang="en-US" dirty="0">
                <a:latin typeface="+mn-ea"/>
              </a:rPr>
              <a:t>而极度变薄。</a:t>
            </a:r>
            <a:endParaRPr lang="en-US" altLang="zh-CN" dirty="0">
              <a:latin typeface="+mn-ea"/>
            </a:endParaRPr>
          </a:p>
          <a:p>
            <a:endParaRPr lang="en-US" altLang="zh-CN" dirty="0">
              <a:latin typeface="+mn-ea"/>
            </a:endParaRPr>
          </a:p>
          <a:p>
            <a:r>
              <a:rPr lang="zh-CN" altLang="en-US" dirty="0">
                <a:latin typeface="+mn-ea"/>
              </a:rPr>
              <a:t>美国石油学会</a:t>
            </a:r>
            <a:r>
              <a:rPr lang="en-US" altLang="zh-CN" dirty="0">
                <a:latin typeface="+mn-ea"/>
              </a:rPr>
              <a:t>API 939C</a:t>
            </a:r>
            <a:r>
              <a:rPr lang="zh-CN" altLang="en-US" dirty="0">
                <a:latin typeface="+mn-ea"/>
              </a:rPr>
              <a:t>规范阐明：炼油工业中管道和设备的硫化腐蚀是导致设备更换、计划外停机以及与重大财产损失和伤害相关的事故的重要原因。</a:t>
            </a:r>
            <a:endParaRPr lang="en-US" altLang="zh-CN" dirty="0">
              <a:latin typeface="+mn-ea"/>
            </a:endParaRPr>
          </a:p>
          <a:p>
            <a:endParaRPr lang="en-US" altLang="zh-CN" dirty="0">
              <a:latin typeface="+mn-ea"/>
            </a:endParaRPr>
          </a:p>
          <a:p>
            <a:r>
              <a:rPr lang="zh-CN" altLang="en-US" b="1" dirty="0">
                <a:solidFill>
                  <a:srgbClr val="FF0000"/>
                </a:solidFill>
                <a:latin typeface="+mn-ea"/>
              </a:rPr>
              <a:t>硅含量小于</a:t>
            </a:r>
            <a:r>
              <a:rPr lang="en-US" altLang="zh-CN" b="1" dirty="0">
                <a:solidFill>
                  <a:srgbClr val="FF0000"/>
                </a:solidFill>
                <a:latin typeface="+mn-ea"/>
              </a:rPr>
              <a:t>0.10%</a:t>
            </a:r>
            <a:r>
              <a:rPr lang="zh-CN" altLang="en-US" b="1" dirty="0">
                <a:solidFill>
                  <a:srgbClr val="FF0000"/>
                </a:solidFill>
                <a:latin typeface="+mn-ea"/>
              </a:rPr>
              <a:t>的碳钢易受加速腐蚀速率的影响，加速材料变薄、壁厚退化和部件失效。</a:t>
            </a:r>
            <a:endParaRPr lang="en-US" b="1" dirty="0">
              <a:solidFill>
                <a:srgbClr val="FF0000"/>
              </a:solidFill>
              <a:latin typeface="+mn-ea"/>
            </a:endParaRPr>
          </a:p>
        </p:txBody>
      </p:sp>
      <p:pic>
        <p:nvPicPr>
          <p:cNvPr id="6" name="Picture 2">
            <a:extLst>
              <a:ext uri="{FF2B5EF4-FFF2-40B4-BE49-F238E27FC236}">
                <a16:creationId xmlns:a16="http://schemas.microsoft.com/office/drawing/2014/main" id="{2B70FA27-093D-4A60-8214-87B0D91BA4D5}"/>
              </a:ext>
            </a:extLst>
          </p:cNvPr>
          <p:cNvPicPr>
            <a:picLocks noChangeAspect="1" noChangeArrowheads="1"/>
          </p:cNvPicPr>
          <p:nvPr/>
        </p:nvPicPr>
        <p:blipFill>
          <a:blip r:embed="rId3" cstate="email"/>
          <a:srcRect/>
          <a:stretch>
            <a:fillRect/>
          </a:stretch>
        </p:blipFill>
        <p:spPr bwMode="auto">
          <a:xfrm>
            <a:off x="9546119" y="1858068"/>
            <a:ext cx="2599310" cy="2093636"/>
          </a:xfrm>
          <a:prstGeom prst="rect">
            <a:avLst/>
          </a:prstGeom>
          <a:noFill/>
          <a:ln w="9525">
            <a:noFill/>
            <a:miter lim="800000"/>
            <a:headEnd/>
            <a:tailEnd/>
          </a:ln>
        </p:spPr>
      </p:pic>
      <p:pic>
        <p:nvPicPr>
          <p:cNvPr id="7" name="Picture 2">
            <a:extLst>
              <a:ext uri="{FF2B5EF4-FFF2-40B4-BE49-F238E27FC236}">
                <a16:creationId xmlns:a16="http://schemas.microsoft.com/office/drawing/2014/main" id="{FED413CD-FCD2-4D6A-9F3D-B6959B100CA9}"/>
              </a:ext>
            </a:extLst>
          </p:cNvPr>
          <p:cNvPicPr>
            <a:picLocks noChangeAspect="1" noChangeArrowheads="1"/>
          </p:cNvPicPr>
          <p:nvPr/>
        </p:nvPicPr>
        <p:blipFill>
          <a:blip r:embed="rId4" cstate="email"/>
          <a:srcRect/>
          <a:stretch>
            <a:fillRect/>
          </a:stretch>
        </p:blipFill>
        <p:spPr bwMode="auto">
          <a:xfrm>
            <a:off x="6494723" y="3516274"/>
            <a:ext cx="3051396" cy="2251234"/>
          </a:xfrm>
          <a:prstGeom prst="rect">
            <a:avLst/>
          </a:prstGeom>
          <a:noFill/>
          <a:ln w="9525">
            <a:noFill/>
            <a:miter lim="800000"/>
            <a:headEnd/>
            <a:tailEnd/>
          </a:ln>
        </p:spPr>
      </p:pic>
      <p:pic>
        <p:nvPicPr>
          <p:cNvPr id="10" name="Content Placeholder 3" descr="cid:139513922@18042013-197A">
            <a:extLst>
              <a:ext uri="{FF2B5EF4-FFF2-40B4-BE49-F238E27FC236}">
                <a16:creationId xmlns:a16="http://schemas.microsoft.com/office/drawing/2014/main" id="{886FB902-9629-48C5-992E-37BC31CA785E}"/>
              </a:ext>
            </a:extLst>
          </p:cNvPr>
          <p:cNvPicPr/>
          <p:nvPr/>
        </p:nvPicPr>
        <p:blipFill rotWithShape="1">
          <a:blip r:embed="rId5" r:link="rId6" cstate="print">
            <a:extLst>
              <a:ext uri="{28A0092B-C50C-407E-A947-70E740481C1C}">
                <a14:useLocalDpi xmlns:a14="http://schemas.microsoft.com/office/drawing/2010/main" val="0"/>
              </a:ext>
            </a:extLst>
          </a:blip>
          <a:srcRect l="31928" t="11072" b="5023"/>
          <a:stretch>
            <a:fillRect/>
          </a:stretch>
        </p:blipFill>
        <p:spPr bwMode="auto">
          <a:xfrm>
            <a:off x="9390759" y="4442858"/>
            <a:ext cx="2783410" cy="2093636"/>
          </a:xfrm>
          <a:prstGeom prst="rect">
            <a:avLst/>
          </a:prstGeom>
          <a:noFill/>
          <a:ln>
            <a:noFill/>
          </a:ln>
        </p:spPr>
      </p:pic>
    </p:spTree>
    <p:extLst>
      <p:ext uri="{BB962C8B-B14F-4D97-AF65-F5344CB8AC3E}">
        <p14:creationId xmlns:p14="http://schemas.microsoft.com/office/powerpoint/2010/main" val="524176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par>
                          <p:cTn id="7" fill="hold">
                            <p:stCondLst>
                              <p:cond delay="10"/>
                            </p:stCondLst>
                            <p:childTnLst>
                              <p:par>
                                <p:cTn id="8" presetID="42" presetClass="entr" presetSubtype="0" fill="hold" nodeType="after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anim calcmode="lin" valueType="num">
                                      <p:cBhvr>
                                        <p:cTn id="11" dur="750" fill="hold"/>
                                        <p:tgtEl>
                                          <p:spTgt spid="7"/>
                                        </p:tgtEl>
                                        <p:attrNameLst>
                                          <p:attrName>ppt_x</p:attrName>
                                        </p:attrNameLst>
                                      </p:cBhvr>
                                      <p:tavLst>
                                        <p:tav tm="0">
                                          <p:val>
                                            <p:strVal val="#ppt_x"/>
                                          </p:val>
                                        </p:tav>
                                        <p:tav tm="100000">
                                          <p:val>
                                            <p:strVal val="#ppt_x"/>
                                          </p:val>
                                        </p:tav>
                                      </p:tavLst>
                                    </p:anim>
                                    <p:anim calcmode="lin" valueType="num">
                                      <p:cBhvr>
                                        <p:cTn id="12"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6">
            <a:extLst>
              <a:ext uri="{FF2B5EF4-FFF2-40B4-BE49-F238E27FC236}">
                <a16:creationId xmlns:a16="http://schemas.microsoft.com/office/drawing/2014/main" id="{D212936A-B092-4E7B-8E37-D3EDEB6F2933}"/>
              </a:ext>
            </a:extLst>
          </p:cNvPr>
          <p:cNvSpPr>
            <a:spLocks noGrp="1"/>
          </p:cNvSpPr>
          <p:nvPr>
            <p:ph idx="1"/>
          </p:nvPr>
        </p:nvSpPr>
        <p:spPr>
          <a:xfrm>
            <a:off x="311150" y="1012031"/>
            <a:ext cx="11569700" cy="4833937"/>
          </a:xfrm>
        </p:spPr>
        <p:txBody>
          <a:bodyPr/>
          <a:lstStyle/>
          <a:p>
            <a:pPr eaLnBrk="1" hangingPunct="1"/>
            <a:r>
              <a:rPr lang="zh-CN" altLang="en-US" b="1" dirty="0">
                <a:latin typeface="+mn-ea"/>
                <a:ea typeface="+mn-ea"/>
                <a:cs typeface="微软雅黑 Light" panose="020B0502040204020203" pitchFamily="34" charset="-122"/>
              </a:rPr>
              <a:t>美国石油学会</a:t>
            </a:r>
            <a:r>
              <a:rPr lang="en-US" altLang="en-US" dirty="0">
                <a:latin typeface="+mn-ea"/>
                <a:ea typeface="+mn-ea"/>
                <a:cs typeface="微软雅黑 Light" panose="020B0502040204020203" pitchFamily="34" charset="-122"/>
              </a:rPr>
              <a:t>(API)</a:t>
            </a:r>
          </a:p>
          <a:p>
            <a:pPr lvl="1" eaLnBrk="1" hangingPunct="1"/>
            <a:r>
              <a:rPr lang="en-US" altLang="en-US" sz="1400" b="1" dirty="0">
                <a:latin typeface="+mn-ea"/>
                <a:ea typeface="+mn-ea"/>
                <a:cs typeface="微软雅黑 Light" panose="020B0502040204020203" pitchFamily="34" charset="-122"/>
              </a:rPr>
              <a:t>Standard-API-570-Piping Inspection Code </a:t>
            </a:r>
            <a:r>
              <a:rPr lang="zh-CN" altLang="en-US" sz="1400" b="1" dirty="0">
                <a:latin typeface="+mn-ea"/>
                <a:ea typeface="+mn-ea"/>
                <a:cs typeface="微软雅黑 Light" panose="020B0502040204020203" pitchFamily="34" charset="-122"/>
              </a:rPr>
              <a:t>管道检测</a:t>
            </a:r>
            <a:endParaRPr lang="en-US" altLang="en-US" sz="1400" b="1" dirty="0">
              <a:latin typeface="+mn-ea"/>
              <a:ea typeface="+mn-ea"/>
              <a:cs typeface="微软雅黑 Light" panose="020B0502040204020203" pitchFamily="34" charset="-122"/>
            </a:endParaRPr>
          </a:p>
          <a:p>
            <a:pPr lvl="1" eaLnBrk="1" hangingPunct="1"/>
            <a:r>
              <a:rPr lang="en-US" altLang="en-US" sz="1400" b="1" dirty="0">
                <a:latin typeface="+mn-ea"/>
                <a:ea typeface="+mn-ea"/>
                <a:cs typeface="微软雅黑 Light" panose="020B0502040204020203" pitchFamily="34" charset="-122"/>
              </a:rPr>
              <a:t>Standard-API-510-Pressure Vessel Inspection Code </a:t>
            </a:r>
            <a:r>
              <a:rPr lang="zh-CN" altLang="en-US" sz="1400" b="1" dirty="0">
                <a:latin typeface="+mn-ea"/>
                <a:ea typeface="+mn-ea"/>
                <a:cs typeface="微软雅黑 Light" panose="020B0502040204020203" pitchFamily="34" charset="-122"/>
              </a:rPr>
              <a:t>压力容器检测</a:t>
            </a:r>
            <a:endParaRPr lang="en-US" altLang="en-US" sz="1400" b="1" dirty="0">
              <a:latin typeface="+mn-ea"/>
              <a:ea typeface="+mn-ea"/>
              <a:cs typeface="微软雅黑 Light" panose="020B0502040204020203" pitchFamily="34" charset="-122"/>
            </a:endParaRPr>
          </a:p>
          <a:p>
            <a:pPr lvl="1" eaLnBrk="1" hangingPunct="1"/>
            <a:r>
              <a:rPr lang="en-US" altLang="en-US" sz="1400" b="1" dirty="0">
                <a:latin typeface="+mn-ea"/>
                <a:ea typeface="+mn-ea"/>
                <a:cs typeface="微软雅黑 Light" panose="020B0502040204020203" pitchFamily="34" charset="-122"/>
              </a:rPr>
              <a:t>Standard-API-653-Storage Tank Inspection Code </a:t>
            </a:r>
            <a:r>
              <a:rPr lang="zh-CN" altLang="en-US" sz="1400" b="1" dirty="0">
                <a:latin typeface="+mn-ea"/>
                <a:ea typeface="+mn-ea"/>
                <a:cs typeface="微软雅黑 Light" panose="020B0502040204020203" pitchFamily="34" charset="-122"/>
              </a:rPr>
              <a:t>储油罐检测</a:t>
            </a:r>
            <a:endParaRPr lang="en-US" altLang="en-US" sz="1400" b="1" dirty="0">
              <a:latin typeface="+mn-ea"/>
              <a:ea typeface="+mn-ea"/>
              <a:cs typeface="微软雅黑 Light" panose="020B0502040204020203" pitchFamily="34" charset="-122"/>
            </a:endParaRPr>
          </a:p>
          <a:p>
            <a:pPr lvl="1" eaLnBrk="1" hangingPunct="1"/>
            <a:r>
              <a:rPr lang="en-US" altLang="en-US" sz="1400" b="1" dirty="0">
                <a:latin typeface="+mn-ea"/>
                <a:ea typeface="+mn-ea"/>
                <a:cs typeface="微软雅黑 Light" panose="020B0502040204020203" pitchFamily="34" charset="-122"/>
              </a:rPr>
              <a:t>Recommended Practice-API RP-578-Material Verification Program-MVP/PMI </a:t>
            </a:r>
            <a:r>
              <a:rPr lang="zh-CN" altLang="en-US" sz="1400" b="1" dirty="0">
                <a:latin typeface="+mn-ea"/>
                <a:ea typeface="+mn-ea"/>
                <a:cs typeface="微软雅黑 Light" panose="020B0502040204020203" pitchFamily="34" charset="-122"/>
              </a:rPr>
              <a:t>材料验证计划</a:t>
            </a:r>
            <a:endParaRPr lang="en-US" altLang="en-US" sz="1400" b="1" dirty="0">
              <a:latin typeface="+mn-ea"/>
              <a:ea typeface="+mn-ea"/>
              <a:cs typeface="微软雅黑 Light" panose="020B0502040204020203" pitchFamily="34" charset="-122"/>
            </a:endParaRPr>
          </a:p>
          <a:p>
            <a:pPr lvl="1" eaLnBrk="1" hangingPunct="1"/>
            <a:r>
              <a:rPr lang="en-US" altLang="en-US" sz="1400" b="1" dirty="0">
                <a:latin typeface="+mn-ea"/>
                <a:ea typeface="+mn-ea"/>
                <a:cs typeface="微软雅黑 Light" panose="020B0502040204020203" pitchFamily="34" charset="-122"/>
              </a:rPr>
              <a:t>Recommended Practice-API 571 – HF Corrosion in CS Pipes ( REs, Cr+ Cu+ Ni =/&lt; 0.15% ) </a:t>
            </a:r>
            <a:r>
              <a:rPr lang="zh-CN" altLang="en-US" sz="1400" b="1" dirty="0">
                <a:latin typeface="+mn-ea"/>
                <a:ea typeface="+mn-ea"/>
                <a:cs typeface="微软雅黑 Light" panose="020B0502040204020203" pitchFamily="34" charset="-122"/>
              </a:rPr>
              <a:t>管道中残余元素氢氟酸腐蚀</a:t>
            </a:r>
            <a:endParaRPr lang="en-US" altLang="en-US" sz="1400" b="1" dirty="0">
              <a:latin typeface="+mn-ea"/>
              <a:ea typeface="+mn-ea"/>
              <a:cs typeface="微软雅黑 Light" panose="020B0502040204020203" pitchFamily="34" charset="-122"/>
            </a:endParaRPr>
          </a:p>
          <a:p>
            <a:pPr lvl="1" eaLnBrk="1" hangingPunct="1"/>
            <a:r>
              <a:rPr lang="en-US" altLang="en-US" sz="1400" b="1" dirty="0">
                <a:latin typeface="+mn-ea"/>
                <a:ea typeface="+mn-ea"/>
                <a:cs typeface="微软雅黑 Light" panose="020B0502040204020203" pitchFamily="34" charset="-122"/>
              </a:rPr>
              <a:t>Recommended Practice-API 939-C-Guidelines for Avoiding Sulfidation ( Low Si &lt; 0.10%) </a:t>
            </a:r>
            <a:r>
              <a:rPr lang="zh-CN" altLang="en-US" sz="1400" b="1" dirty="0">
                <a:latin typeface="+mn-ea"/>
                <a:ea typeface="+mn-ea"/>
                <a:cs typeface="微软雅黑 Light" panose="020B0502040204020203" pitchFamily="34" charset="-122"/>
              </a:rPr>
              <a:t>避免硫化腐蚀</a:t>
            </a:r>
            <a:endParaRPr lang="en-US" altLang="zh-CN" sz="1400" b="1" dirty="0">
              <a:latin typeface="+mn-ea"/>
              <a:ea typeface="+mn-ea"/>
              <a:cs typeface="微软雅黑 Light" panose="020B0502040204020203" pitchFamily="34" charset="-122"/>
            </a:endParaRPr>
          </a:p>
          <a:p>
            <a:pPr lvl="1" eaLnBrk="1" hangingPunct="1"/>
            <a:endParaRPr lang="en-US" altLang="en-US" sz="1400" b="1" dirty="0">
              <a:latin typeface="+mn-ea"/>
              <a:ea typeface="+mn-ea"/>
              <a:cs typeface="微软雅黑 Light" panose="020B0502040204020203" pitchFamily="34" charset="-122"/>
            </a:endParaRPr>
          </a:p>
          <a:p>
            <a:pPr eaLnBrk="1" hangingPunct="1"/>
            <a:r>
              <a:rPr lang="zh-CN" altLang="en-US" b="1" dirty="0">
                <a:latin typeface="+mn-ea"/>
                <a:ea typeface="+mn-ea"/>
                <a:cs typeface="微软雅黑 Light" panose="020B0502040204020203" pitchFamily="34" charset="-122"/>
              </a:rPr>
              <a:t>石油和天然气工业的机械完整性需要</a:t>
            </a:r>
            <a:endParaRPr lang="en-US" altLang="en-US" b="1" dirty="0">
              <a:latin typeface="+mn-ea"/>
              <a:ea typeface="+mn-ea"/>
              <a:cs typeface="微软雅黑 Light" panose="020B0502040204020203" pitchFamily="34" charset="-122"/>
            </a:endParaRPr>
          </a:p>
          <a:p>
            <a:pPr lvl="2" eaLnBrk="1" hangingPunct="1">
              <a:buFont typeface="Wingdings" panose="05000000000000000000" pitchFamily="2" charset="2"/>
              <a:buChar char="ü"/>
            </a:pPr>
            <a:r>
              <a:rPr lang="en-US" altLang="en-US" sz="1400" b="1" dirty="0">
                <a:latin typeface="+mn-ea"/>
                <a:ea typeface="+mn-ea"/>
                <a:cs typeface="微软雅黑 Light" panose="020B0502040204020203" pitchFamily="34" charset="-122"/>
              </a:rPr>
              <a:t>ATC – API 578 PMI Certification Training Course </a:t>
            </a:r>
            <a:r>
              <a:rPr lang="zh-CN" altLang="en-US" sz="1400" b="1" dirty="0">
                <a:latin typeface="+mn-ea"/>
                <a:ea typeface="+mn-ea"/>
                <a:cs typeface="微软雅黑 Light" panose="020B0502040204020203" pitchFamily="34" charset="-122"/>
              </a:rPr>
              <a:t>美国石油学会</a:t>
            </a:r>
            <a:r>
              <a:rPr lang="en-US" altLang="zh-CN" sz="1400" b="1" dirty="0">
                <a:latin typeface="+mn-ea"/>
                <a:ea typeface="+mn-ea"/>
                <a:cs typeface="微软雅黑 Light" panose="020B0502040204020203" pitchFamily="34" charset="-122"/>
              </a:rPr>
              <a:t>578</a:t>
            </a:r>
            <a:r>
              <a:rPr lang="zh-CN" altLang="en-US" sz="1400" b="1" dirty="0">
                <a:latin typeface="+mn-ea"/>
                <a:ea typeface="+mn-ea"/>
                <a:cs typeface="微软雅黑 Light" panose="020B0502040204020203" pitchFamily="34" charset="-122"/>
              </a:rPr>
              <a:t>指导规范</a:t>
            </a:r>
            <a:endParaRPr lang="en-US" altLang="en-US" sz="1400" b="1" dirty="0">
              <a:latin typeface="+mn-ea"/>
              <a:ea typeface="+mn-ea"/>
              <a:cs typeface="微软雅黑 Light" panose="020B0502040204020203" pitchFamily="34" charset="-122"/>
            </a:endParaRPr>
          </a:p>
          <a:p>
            <a:pPr lvl="2" eaLnBrk="1" hangingPunct="1">
              <a:buFont typeface="Wingdings" panose="05000000000000000000" pitchFamily="2" charset="2"/>
              <a:buChar char="ü"/>
            </a:pPr>
            <a:r>
              <a:rPr lang="en-US" altLang="en-US" sz="1400" b="1" dirty="0">
                <a:latin typeface="+mn-ea"/>
                <a:ea typeface="+mn-ea"/>
                <a:cs typeface="微软雅黑 Light" panose="020B0502040204020203" pitchFamily="34" charset="-122"/>
              </a:rPr>
              <a:t>AIM- Asset Integrity Management</a:t>
            </a:r>
          </a:p>
          <a:p>
            <a:pPr lvl="2" eaLnBrk="1" hangingPunct="1">
              <a:buFont typeface="Wingdings" panose="05000000000000000000" pitchFamily="2" charset="2"/>
              <a:buChar char="ü"/>
            </a:pPr>
            <a:r>
              <a:rPr lang="en-US" altLang="en-US" sz="1400" b="1" dirty="0">
                <a:latin typeface="+mn-ea"/>
                <a:ea typeface="+mn-ea"/>
                <a:cs typeface="微软雅黑 Light" panose="020B0502040204020203" pitchFamily="34" charset="-122"/>
              </a:rPr>
              <a:t>MI- Mechanical Integrity Requires, “ Data Management” Software</a:t>
            </a:r>
          </a:p>
          <a:p>
            <a:pPr lvl="2" eaLnBrk="1" hangingPunct="1">
              <a:buFont typeface="Wingdings" panose="05000000000000000000" pitchFamily="2" charset="2"/>
              <a:buNone/>
            </a:pPr>
            <a:endParaRPr lang="en-US" altLang="en-US" sz="2000" b="1" dirty="0">
              <a:latin typeface="+mn-ea"/>
              <a:ea typeface="+mn-ea"/>
              <a:cs typeface="微软雅黑 Light" panose="020B0502040204020203" pitchFamily="34" charset="-122"/>
            </a:endParaRPr>
          </a:p>
          <a:p>
            <a:pPr lvl="2" eaLnBrk="1" hangingPunct="1">
              <a:buFont typeface="Arial" panose="020B0604020202020204" pitchFamily="34" charset="0"/>
              <a:buNone/>
            </a:pPr>
            <a:endParaRPr lang="en-US" altLang="en-US" sz="1400" dirty="0">
              <a:latin typeface="+mn-ea"/>
              <a:ea typeface="+mn-ea"/>
              <a:cs typeface="微软雅黑 Light" panose="020B0502040204020203" pitchFamily="34" charset="-122"/>
            </a:endParaRPr>
          </a:p>
          <a:p>
            <a:pPr lvl="1" eaLnBrk="1" hangingPunct="1">
              <a:buFont typeface="Wingdings" panose="05000000000000000000" pitchFamily="2" charset="2"/>
              <a:buNone/>
            </a:pPr>
            <a:endParaRPr lang="en-US" altLang="en-US" dirty="0">
              <a:latin typeface="+mn-ea"/>
              <a:ea typeface="+mn-ea"/>
              <a:cs typeface="微软雅黑 Light" panose="020B0502040204020203" pitchFamily="34" charset="-122"/>
            </a:endParaRPr>
          </a:p>
        </p:txBody>
      </p:sp>
      <p:sp>
        <p:nvSpPr>
          <p:cNvPr id="12290" name="Title 5">
            <a:extLst>
              <a:ext uri="{FF2B5EF4-FFF2-40B4-BE49-F238E27FC236}">
                <a16:creationId xmlns:a16="http://schemas.microsoft.com/office/drawing/2014/main" id="{049E5286-6286-4C06-BD66-CB5F518456BA}"/>
              </a:ext>
            </a:extLst>
          </p:cNvPr>
          <p:cNvSpPr>
            <a:spLocks noGrp="1"/>
          </p:cNvSpPr>
          <p:nvPr>
            <p:ph type="title"/>
          </p:nvPr>
        </p:nvSpPr>
        <p:spPr/>
        <p:txBody>
          <a:bodyPr/>
          <a:lstStyle/>
          <a:p>
            <a:pPr algn="ctr" eaLnBrk="1" hangingPunct="1"/>
            <a:r>
              <a:rPr lang="zh-CN" altLang="en-US" dirty="0">
                <a:latin typeface="+mn-ea"/>
                <a:ea typeface="+mn-ea"/>
              </a:rPr>
              <a:t>美国石油学会规范</a:t>
            </a:r>
            <a:endParaRPr lang="en-US" altLang="en-US" b="1" dirty="0">
              <a:latin typeface="+mn-ea"/>
              <a:ea typeface="+mn-ea"/>
            </a:endParaRPr>
          </a:p>
        </p:txBody>
      </p:sp>
      <p:pic>
        <p:nvPicPr>
          <p:cNvPr id="12292" name="Picture 3" descr="C:\Users\Don Mears\Documents\Don Mears\ATC Training Info\ATC API RP 578 MANUAL\ATC API RP 578 MANUAL-2009-2011\ATC-API-U Contract\API U-Logos-Registration forms\API-U_FullColor.png">
            <a:extLst>
              <a:ext uri="{FF2B5EF4-FFF2-40B4-BE49-F238E27FC236}">
                <a16:creationId xmlns:a16="http://schemas.microsoft.com/office/drawing/2014/main" id="{71EF8E5A-F62B-4010-9FE5-F00F4AE5F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709" y="1012031"/>
            <a:ext cx="136683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1681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latin typeface="+mn-ea"/>
              </a:rPr>
              <a:t>API 578 3</a:t>
            </a:r>
            <a:r>
              <a:rPr lang="en-US" altLang="zh-CN" baseline="30000" dirty="0">
                <a:latin typeface="+mn-ea"/>
              </a:rPr>
              <a:t>rd</a:t>
            </a:r>
            <a:r>
              <a:rPr lang="en-US" altLang="zh-CN" dirty="0">
                <a:latin typeface="+mn-ea"/>
              </a:rPr>
              <a:t> Edition</a:t>
            </a:r>
            <a:r>
              <a:rPr lang="zh-CN" altLang="en-US" dirty="0">
                <a:latin typeface="微软雅黑" panose="020B0503020204020204" pitchFamily="34" charset="-122"/>
                <a:ea typeface="微软雅黑" panose="020B0503020204020204" pitchFamily="34" charset="-122"/>
              </a:rPr>
              <a:t>易引起事故的注意事项</a:t>
            </a:r>
            <a:endParaRPr lang="en-US" dirty="0">
              <a:latin typeface="微软雅黑" panose="020B0503020204020204" pitchFamily="34" charset="-122"/>
              <a:ea typeface="微软雅黑" panose="020B0503020204020204" pitchFamily="34" charset="-122"/>
            </a:endParaRPr>
          </a:p>
        </p:txBody>
      </p:sp>
      <p:graphicFrame>
        <p:nvGraphicFramePr>
          <p:cNvPr id="38" name="内容占位符 3">
            <a:extLst>
              <a:ext uri="{FF2B5EF4-FFF2-40B4-BE49-F238E27FC236}">
                <a16:creationId xmlns:a16="http://schemas.microsoft.com/office/drawing/2014/main" id="{25FDF5DE-B1EA-46DF-BF20-943540C78D7C}"/>
              </a:ext>
            </a:extLst>
          </p:cNvPr>
          <p:cNvGraphicFramePr>
            <a:graphicFrameLocks noGrp="1"/>
          </p:cNvGraphicFramePr>
          <p:nvPr>
            <p:ph idx="1"/>
          </p:nvPr>
        </p:nvGraphicFramePr>
        <p:xfrm>
          <a:off x="-720041" y="1012031"/>
          <a:ext cx="7609993" cy="4833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6" name="组合 25">
            <a:extLst>
              <a:ext uri="{FF2B5EF4-FFF2-40B4-BE49-F238E27FC236}">
                <a16:creationId xmlns:a16="http://schemas.microsoft.com/office/drawing/2014/main" id="{C6FDBB49-414E-4B7C-A40F-9B98637B29F9}"/>
              </a:ext>
            </a:extLst>
          </p:cNvPr>
          <p:cNvGrpSpPr/>
          <p:nvPr/>
        </p:nvGrpSpPr>
        <p:grpSpPr>
          <a:xfrm>
            <a:off x="725956" y="1142742"/>
            <a:ext cx="4193337" cy="4106847"/>
            <a:chOff x="-3309375" y="1660701"/>
            <a:chExt cx="4193337" cy="4106847"/>
          </a:xfrm>
        </p:grpSpPr>
        <p:grpSp>
          <p:nvGrpSpPr>
            <p:cNvPr id="42" name="Group 12">
              <a:extLst>
                <a:ext uri="{FF2B5EF4-FFF2-40B4-BE49-F238E27FC236}">
                  <a16:creationId xmlns:a16="http://schemas.microsoft.com/office/drawing/2014/main" id="{80B3A87E-AFFD-471A-94BE-C5F97C682266}"/>
                </a:ext>
              </a:extLst>
            </p:cNvPr>
            <p:cNvGrpSpPr/>
            <p:nvPr/>
          </p:nvGrpSpPr>
          <p:grpSpPr>
            <a:xfrm>
              <a:off x="-2418347" y="1731500"/>
              <a:ext cx="402212" cy="451201"/>
              <a:chOff x="1443220" y="1165479"/>
              <a:chExt cx="703998" cy="820806"/>
            </a:xfrm>
          </p:grpSpPr>
          <p:sp>
            <p:nvSpPr>
              <p:cNvPr id="52" name="Oval 13">
                <a:extLst>
                  <a:ext uri="{FF2B5EF4-FFF2-40B4-BE49-F238E27FC236}">
                    <a16:creationId xmlns:a16="http://schemas.microsoft.com/office/drawing/2014/main" id="{A0E7D7FD-8DFC-45EA-8171-51B1CDC831C2}"/>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53" name="TextBox 14">
                <a:extLst>
                  <a:ext uri="{FF2B5EF4-FFF2-40B4-BE49-F238E27FC236}">
                    <a16:creationId xmlns:a16="http://schemas.microsoft.com/office/drawing/2014/main" id="{3545AB03-05BF-4858-BEF9-7E78C6C022FC}"/>
                  </a:ext>
                </a:extLst>
              </p:cNvPr>
              <p:cNvSpPr txBox="1"/>
              <p:nvPr/>
            </p:nvSpPr>
            <p:spPr>
              <a:xfrm>
                <a:off x="1484343" y="1165479"/>
                <a:ext cx="621755" cy="820806"/>
              </a:xfrm>
              <a:prstGeom prst="rect">
                <a:avLst/>
              </a:prstGeom>
              <a:noFill/>
            </p:spPr>
            <p:txBody>
              <a:bodyPr wrap="none" rtlCol="0" anchor="ctr">
                <a:spAutoFit/>
              </a:bodyPr>
              <a:lstStyle/>
              <a:p>
                <a:pPr algn="ctr"/>
                <a:r>
                  <a:rPr lang="en-US" sz="2800" b="1" dirty="0">
                    <a:solidFill>
                      <a:srgbClr val="006B77"/>
                    </a:solidFill>
                  </a:rPr>
                  <a:t>1</a:t>
                </a:r>
              </a:p>
            </p:txBody>
          </p:sp>
        </p:grpSp>
        <p:sp>
          <p:nvSpPr>
            <p:cNvPr id="2" name="矩形 1">
              <a:extLst>
                <a:ext uri="{FF2B5EF4-FFF2-40B4-BE49-F238E27FC236}">
                  <a16:creationId xmlns:a16="http://schemas.microsoft.com/office/drawing/2014/main" id="{8688DD97-93F3-4DA9-8519-8A9BBCDE1E1D}"/>
                </a:ext>
              </a:extLst>
            </p:cNvPr>
            <p:cNvSpPr/>
            <p:nvPr/>
          </p:nvSpPr>
          <p:spPr>
            <a:xfrm>
              <a:off x="-2883013" y="2145470"/>
              <a:ext cx="1285002" cy="923330"/>
            </a:xfrm>
            <a:prstGeom prst="rect">
              <a:avLst/>
            </a:prstGeom>
          </p:spPr>
          <p:txBody>
            <a:bodyPr wrap="square">
              <a:spAutoFit/>
            </a:bodyPr>
            <a:lstStyle/>
            <a:p>
              <a:pPr lvl="0" algn="ctr"/>
              <a:r>
                <a:rPr lang="zh-CN" altLang="en-US" dirty="0">
                  <a:solidFill>
                    <a:schemeClr val="bg1"/>
                  </a:solidFill>
                </a:rPr>
                <a:t>碳钢替换低合金钢使用</a:t>
              </a:r>
              <a:endParaRPr lang="zh-CN" altLang="en-US" dirty="0"/>
            </a:p>
          </p:txBody>
        </p:sp>
        <p:grpSp>
          <p:nvGrpSpPr>
            <p:cNvPr id="54" name="Group 12">
              <a:extLst>
                <a:ext uri="{FF2B5EF4-FFF2-40B4-BE49-F238E27FC236}">
                  <a16:creationId xmlns:a16="http://schemas.microsoft.com/office/drawing/2014/main" id="{6392EFCD-D908-48A7-91FE-A580392D86CD}"/>
                </a:ext>
              </a:extLst>
            </p:cNvPr>
            <p:cNvGrpSpPr/>
            <p:nvPr/>
          </p:nvGrpSpPr>
          <p:grpSpPr>
            <a:xfrm>
              <a:off x="-724747" y="1660701"/>
              <a:ext cx="402212" cy="523220"/>
              <a:chOff x="1443220" y="1099973"/>
              <a:chExt cx="703998" cy="951820"/>
            </a:xfrm>
          </p:grpSpPr>
          <p:sp>
            <p:nvSpPr>
              <p:cNvPr id="58" name="Oval 13">
                <a:extLst>
                  <a:ext uri="{FF2B5EF4-FFF2-40B4-BE49-F238E27FC236}">
                    <a16:creationId xmlns:a16="http://schemas.microsoft.com/office/drawing/2014/main" id="{C32F921B-2CEB-4F63-8477-DA1420A80147}"/>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59" name="TextBox 14">
                <a:extLst>
                  <a:ext uri="{FF2B5EF4-FFF2-40B4-BE49-F238E27FC236}">
                    <a16:creationId xmlns:a16="http://schemas.microsoft.com/office/drawing/2014/main" id="{D0BAC659-7E0B-4AAD-ADEB-A4DBBBC19A61}"/>
                  </a:ext>
                </a:extLst>
              </p:cNvPr>
              <p:cNvSpPr txBox="1"/>
              <p:nvPr/>
            </p:nvSpPr>
            <p:spPr>
              <a:xfrm>
                <a:off x="1458248" y="1099973"/>
                <a:ext cx="673945" cy="951820"/>
              </a:xfrm>
              <a:prstGeom prst="rect">
                <a:avLst/>
              </a:prstGeom>
              <a:noFill/>
            </p:spPr>
            <p:txBody>
              <a:bodyPr wrap="none" rtlCol="0" anchor="ctr">
                <a:spAutoFit/>
              </a:bodyPr>
              <a:lstStyle/>
              <a:p>
                <a:pPr algn="ctr"/>
                <a:r>
                  <a:rPr lang="en-US" altLang="zh-CN" sz="2800" b="1" dirty="0">
                    <a:solidFill>
                      <a:srgbClr val="006B77"/>
                    </a:solidFill>
                  </a:rPr>
                  <a:t>2</a:t>
                </a:r>
                <a:endParaRPr lang="en-US" sz="2800" b="1" dirty="0">
                  <a:solidFill>
                    <a:srgbClr val="006B77"/>
                  </a:solidFill>
                </a:endParaRPr>
              </a:p>
            </p:txBody>
          </p:sp>
        </p:grpSp>
        <p:sp>
          <p:nvSpPr>
            <p:cNvPr id="4" name="矩形 3">
              <a:extLst>
                <a:ext uri="{FF2B5EF4-FFF2-40B4-BE49-F238E27FC236}">
                  <a16:creationId xmlns:a16="http://schemas.microsoft.com/office/drawing/2014/main" id="{6D094391-CA05-4FF2-986A-0F66E3ABBD28}"/>
                </a:ext>
              </a:extLst>
            </p:cNvPr>
            <p:cNvSpPr/>
            <p:nvPr/>
          </p:nvSpPr>
          <p:spPr>
            <a:xfrm>
              <a:off x="-1140267" y="2197739"/>
              <a:ext cx="1147831" cy="646331"/>
            </a:xfrm>
            <a:prstGeom prst="rect">
              <a:avLst/>
            </a:prstGeom>
          </p:spPr>
          <p:txBody>
            <a:bodyPr wrap="square">
              <a:spAutoFit/>
            </a:bodyPr>
            <a:lstStyle/>
            <a:p>
              <a:pPr algn="ctr"/>
              <a:r>
                <a:rPr lang="zh-CN" altLang="en-US" dirty="0">
                  <a:solidFill>
                    <a:schemeClr val="bg1"/>
                  </a:solidFill>
                </a:rPr>
                <a:t>合金替换碳钢使用</a:t>
              </a:r>
              <a:endParaRPr lang="en-US" altLang="zh-CN" dirty="0">
                <a:solidFill>
                  <a:schemeClr val="bg1"/>
                </a:solidFill>
              </a:endParaRPr>
            </a:p>
          </p:txBody>
        </p:sp>
        <p:grpSp>
          <p:nvGrpSpPr>
            <p:cNvPr id="60" name="Group 12">
              <a:extLst>
                <a:ext uri="{FF2B5EF4-FFF2-40B4-BE49-F238E27FC236}">
                  <a16:creationId xmlns:a16="http://schemas.microsoft.com/office/drawing/2014/main" id="{92265F9C-B5E5-46E8-B579-F80EF7046882}"/>
                </a:ext>
              </a:extLst>
            </p:cNvPr>
            <p:cNvGrpSpPr/>
            <p:nvPr/>
          </p:nvGrpSpPr>
          <p:grpSpPr>
            <a:xfrm>
              <a:off x="-3309375" y="3081536"/>
              <a:ext cx="402212" cy="523220"/>
              <a:chOff x="1443220" y="1099973"/>
              <a:chExt cx="703998" cy="951820"/>
            </a:xfrm>
          </p:grpSpPr>
          <p:sp>
            <p:nvSpPr>
              <p:cNvPr id="61" name="Oval 13">
                <a:extLst>
                  <a:ext uri="{FF2B5EF4-FFF2-40B4-BE49-F238E27FC236}">
                    <a16:creationId xmlns:a16="http://schemas.microsoft.com/office/drawing/2014/main" id="{57CC4518-882A-46BD-A364-17913D6B5B9A}"/>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62" name="TextBox 14">
                <a:extLst>
                  <a:ext uri="{FF2B5EF4-FFF2-40B4-BE49-F238E27FC236}">
                    <a16:creationId xmlns:a16="http://schemas.microsoft.com/office/drawing/2014/main" id="{332205B5-70C3-4C65-ACBF-6547FD5EA8F2}"/>
                  </a:ext>
                </a:extLst>
              </p:cNvPr>
              <p:cNvSpPr txBox="1"/>
              <p:nvPr/>
            </p:nvSpPr>
            <p:spPr>
              <a:xfrm>
                <a:off x="1458248" y="1099973"/>
                <a:ext cx="673945" cy="951820"/>
              </a:xfrm>
              <a:prstGeom prst="rect">
                <a:avLst/>
              </a:prstGeom>
              <a:noFill/>
            </p:spPr>
            <p:txBody>
              <a:bodyPr wrap="none" rtlCol="0" anchor="ctr">
                <a:spAutoFit/>
              </a:bodyPr>
              <a:lstStyle/>
              <a:p>
                <a:pPr algn="ctr"/>
                <a:r>
                  <a:rPr lang="en-US" altLang="zh-CN" sz="2800" b="1" dirty="0">
                    <a:solidFill>
                      <a:srgbClr val="006B77"/>
                    </a:solidFill>
                  </a:rPr>
                  <a:t>3</a:t>
                </a:r>
                <a:endParaRPr lang="en-US" sz="2800" b="1" dirty="0">
                  <a:solidFill>
                    <a:srgbClr val="006B77"/>
                  </a:solidFill>
                </a:endParaRPr>
              </a:p>
            </p:txBody>
          </p:sp>
        </p:grpSp>
        <p:grpSp>
          <p:nvGrpSpPr>
            <p:cNvPr id="63" name="Group 12">
              <a:extLst>
                <a:ext uri="{FF2B5EF4-FFF2-40B4-BE49-F238E27FC236}">
                  <a16:creationId xmlns:a16="http://schemas.microsoft.com/office/drawing/2014/main" id="{54C4D297-8374-4901-80D9-9664102808B7}"/>
                </a:ext>
              </a:extLst>
            </p:cNvPr>
            <p:cNvGrpSpPr/>
            <p:nvPr/>
          </p:nvGrpSpPr>
          <p:grpSpPr>
            <a:xfrm>
              <a:off x="-1615375" y="3089081"/>
              <a:ext cx="413366" cy="523220"/>
              <a:chOff x="1423697" y="1075891"/>
              <a:chExt cx="723521" cy="951820"/>
            </a:xfrm>
          </p:grpSpPr>
          <p:sp>
            <p:nvSpPr>
              <p:cNvPr id="64" name="Oval 13">
                <a:extLst>
                  <a:ext uri="{FF2B5EF4-FFF2-40B4-BE49-F238E27FC236}">
                    <a16:creationId xmlns:a16="http://schemas.microsoft.com/office/drawing/2014/main" id="{6DB600E8-8F97-49FD-9334-FDDC49E53035}"/>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65" name="TextBox 14">
                <a:extLst>
                  <a:ext uri="{FF2B5EF4-FFF2-40B4-BE49-F238E27FC236}">
                    <a16:creationId xmlns:a16="http://schemas.microsoft.com/office/drawing/2014/main" id="{182BA227-2898-448B-8C36-3C6B9D0D741A}"/>
                  </a:ext>
                </a:extLst>
              </p:cNvPr>
              <p:cNvSpPr txBox="1"/>
              <p:nvPr/>
            </p:nvSpPr>
            <p:spPr>
              <a:xfrm>
                <a:off x="1423697" y="1075891"/>
                <a:ext cx="673945" cy="951820"/>
              </a:xfrm>
              <a:prstGeom prst="rect">
                <a:avLst/>
              </a:prstGeom>
              <a:noFill/>
            </p:spPr>
            <p:txBody>
              <a:bodyPr wrap="none" rtlCol="0" anchor="ctr">
                <a:spAutoFit/>
              </a:bodyPr>
              <a:lstStyle/>
              <a:p>
                <a:pPr algn="ctr"/>
                <a:r>
                  <a:rPr lang="en-US" altLang="zh-CN" sz="2800" b="1" dirty="0">
                    <a:solidFill>
                      <a:srgbClr val="006B77"/>
                    </a:solidFill>
                  </a:rPr>
                  <a:t>4</a:t>
                </a:r>
                <a:endParaRPr lang="en-US" sz="2800" b="1" dirty="0">
                  <a:solidFill>
                    <a:srgbClr val="006B77"/>
                  </a:solidFill>
                </a:endParaRPr>
              </a:p>
            </p:txBody>
          </p:sp>
        </p:grpSp>
        <p:grpSp>
          <p:nvGrpSpPr>
            <p:cNvPr id="66" name="Group 12">
              <a:extLst>
                <a:ext uri="{FF2B5EF4-FFF2-40B4-BE49-F238E27FC236}">
                  <a16:creationId xmlns:a16="http://schemas.microsoft.com/office/drawing/2014/main" id="{0C588618-9966-4E3D-A054-43685EA2D206}"/>
                </a:ext>
              </a:extLst>
            </p:cNvPr>
            <p:cNvGrpSpPr/>
            <p:nvPr/>
          </p:nvGrpSpPr>
          <p:grpSpPr>
            <a:xfrm>
              <a:off x="81193" y="3113640"/>
              <a:ext cx="402212" cy="523220"/>
              <a:chOff x="1443220" y="1099973"/>
              <a:chExt cx="703998" cy="951820"/>
            </a:xfrm>
          </p:grpSpPr>
          <p:sp>
            <p:nvSpPr>
              <p:cNvPr id="67" name="Oval 13">
                <a:extLst>
                  <a:ext uri="{FF2B5EF4-FFF2-40B4-BE49-F238E27FC236}">
                    <a16:creationId xmlns:a16="http://schemas.microsoft.com/office/drawing/2014/main" id="{5792DD7D-8223-402E-AF73-E21273C0D70B}"/>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68" name="TextBox 14">
                <a:extLst>
                  <a:ext uri="{FF2B5EF4-FFF2-40B4-BE49-F238E27FC236}">
                    <a16:creationId xmlns:a16="http://schemas.microsoft.com/office/drawing/2014/main" id="{235F1478-5923-4D30-B385-721D083DC456}"/>
                  </a:ext>
                </a:extLst>
              </p:cNvPr>
              <p:cNvSpPr txBox="1"/>
              <p:nvPr/>
            </p:nvSpPr>
            <p:spPr>
              <a:xfrm>
                <a:off x="1458248" y="1099973"/>
                <a:ext cx="673945" cy="951820"/>
              </a:xfrm>
              <a:prstGeom prst="rect">
                <a:avLst/>
              </a:prstGeom>
              <a:noFill/>
            </p:spPr>
            <p:txBody>
              <a:bodyPr wrap="none" rtlCol="0" anchor="ctr">
                <a:spAutoFit/>
              </a:bodyPr>
              <a:lstStyle/>
              <a:p>
                <a:pPr algn="ctr"/>
                <a:r>
                  <a:rPr lang="en-US" altLang="zh-CN" sz="2800" b="1" dirty="0">
                    <a:solidFill>
                      <a:srgbClr val="006B77"/>
                    </a:solidFill>
                  </a:rPr>
                  <a:t>5</a:t>
                </a:r>
                <a:endParaRPr lang="en-US" sz="2800" b="1" dirty="0">
                  <a:solidFill>
                    <a:srgbClr val="006B77"/>
                  </a:solidFill>
                </a:endParaRPr>
              </a:p>
            </p:txBody>
          </p:sp>
        </p:grpSp>
        <p:grpSp>
          <p:nvGrpSpPr>
            <p:cNvPr id="69" name="Group 12">
              <a:extLst>
                <a:ext uri="{FF2B5EF4-FFF2-40B4-BE49-F238E27FC236}">
                  <a16:creationId xmlns:a16="http://schemas.microsoft.com/office/drawing/2014/main" id="{40995D8F-BF3F-4662-A0B8-91133D0C46C9}"/>
                </a:ext>
              </a:extLst>
            </p:cNvPr>
            <p:cNvGrpSpPr/>
            <p:nvPr/>
          </p:nvGrpSpPr>
          <p:grpSpPr>
            <a:xfrm>
              <a:off x="-2441840" y="4588018"/>
              <a:ext cx="402212" cy="523220"/>
              <a:chOff x="1443220" y="1099973"/>
              <a:chExt cx="703998" cy="951820"/>
            </a:xfrm>
          </p:grpSpPr>
          <p:sp>
            <p:nvSpPr>
              <p:cNvPr id="70" name="Oval 13">
                <a:extLst>
                  <a:ext uri="{FF2B5EF4-FFF2-40B4-BE49-F238E27FC236}">
                    <a16:creationId xmlns:a16="http://schemas.microsoft.com/office/drawing/2014/main" id="{22EF01DF-6CAF-4A85-97F5-FBFB219B523A}"/>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71" name="TextBox 14">
                <a:extLst>
                  <a:ext uri="{FF2B5EF4-FFF2-40B4-BE49-F238E27FC236}">
                    <a16:creationId xmlns:a16="http://schemas.microsoft.com/office/drawing/2014/main" id="{B9D0914E-E18C-49C8-95BA-7326D19B8898}"/>
                  </a:ext>
                </a:extLst>
              </p:cNvPr>
              <p:cNvSpPr txBox="1"/>
              <p:nvPr/>
            </p:nvSpPr>
            <p:spPr>
              <a:xfrm>
                <a:off x="1458248" y="1099973"/>
                <a:ext cx="673945" cy="951820"/>
              </a:xfrm>
              <a:prstGeom prst="rect">
                <a:avLst/>
              </a:prstGeom>
              <a:noFill/>
            </p:spPr>
            <p:txBody>
              <a:bodyPr wrap="none" rtlCol="0" anchor="ctr">
                <a:spAutoFit/>
              </a:bodyPr>
              <a:lstStyle/>
              <a:p>
                <a:pPr algn="ctr"/>
                <a:r>
                  <a:rPr lang="en-US" altLang="zh-CN" sz="2800" b="1" dirty="0">
                    <a:solidFill>
                      <a:srgbClr val="006B77"/>
                    </a:solidFill>
                  </a:rPr>
                  <a:t>6</a:t>
                </a:r>
                <a:endParaRPr lang="en-US" sz="2800" b="1" dirty="0">
                  <a:solidFill>
                    <a:srgbClr val="006B77"/>
                  </a:solidFill>
                </a:endParaRPr>
              </a:p>
            </p:txBody>
          </p:sp>
        </p:grpSp>
        <p:grpSp>
          <p:nvGrpSpPr>
            <p:cNvPr id="72" name="Group 12">
              <a:extLst>
                <a:ext uri="{FF2B5EF4-FFF2-40B4-BE49-F238E27FC236}">
                  <a16:creationId xmlns:a16="http://schemas.microsoft.com/office/drawing/2014/main" id="{C2595ADE-FEC1-4DA9-B2C5-1D7A7B4D1CB8}"/>
                </a:ext>
              </a:extLst>
            </p:cNvPr>
            <p:cNvGrpSpPr/>
            <p:nvPr/>
          </p:nvGrpSpPr>
          <p:grpSpPr>
            <a:xfrm>
              <a:off x="-767457" y="4588018"/>
              <a:ext cx="402212" cy="523220"/>
              <a:chOff x="1443220" y="1099973"/>
              <a:chExt cx="703998" cy="951820"/>
            </a:xfrm>
          </p:grpSpPr>
          <p:sp>
            <p:nvSpPr>
              <p:cNvPr id="73" name="Oval 13">
                <a:extLst>
                  <a:ext uri="{FF2B5EF4-FFF2-40B4-BE49-F238E27FC236}">
                    <a16:creationId xmlns:a16="http://schemas.microsoft.com/office/drawing/2014/main" id="{47B192F5-833B-4A48-B9BE-9D96AB541475}"/>
                  </a:ext>
                </a:extLst>
              </p:cNvPr>
              <p:cNvSpPr/>
              <p:nvPr/>
            </p:nvSpPr>
            <p:spPr bwMode="auto">
              <a:xfrm>
                <a:off x="1443220" y="1223881"/>
                <a:ext cx="703998" cy="70399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74" name="TextBox 14">
                <a:extLst>
                  <a:ext uri="{FF2B5EF4-FFF2-40B4-BE49-F238E27FC236}">
                    <a16:creationId xmlns:a16="http://schemas.microsoft.com/office/drawing/2014/main" id="{C3F44249-0318-4131-92B2-6FCAEAFEB1BB}"/>
                  </a:ext>
                </a:extLst>
              </p:cNvPr>
              <p:cNvSpPr txBox="1"/>
              <p:nvPr/>
            </p:nvSpPr>
            <p:spPr>
              <a:xfrm>
                <a:off x="1458248" y="1099973"/>
                <a:ext cx="673945" cy="951820"/>
              </a:xfrm>
              <a:prstGeom prst="rect">
                <a:avLst/>
              </a:prstGeom>
              <a:noFill/>
            </p:spPr>
            <p:txBody>
              <a:bodyPr wrap="none" rtlCol="0" anchor="ctr">
                <a:spAutoFit/>
              </a:bodyPr>
              <a:lstStyle/>
              <a:p>
                <a:pPr algn="ctr"/>
                <a:r>
                  <a:rPr lang="en-US" altLang="zh-CN" sz="2800" b="1" dirty="0">
                    <a:solidFill>
                      <a:srgbClr val="006B77"/>
                    </a:solidFill>
                  </a:rPr>
                  <a:t>7</a:t>
                </a:r>
                <a:endParaRPr lang="en-US" sz="2800" b="1" dirty="0">
                  <a:solidFill>
                    <a:srgbClr val="006B77"/>
                  </a:solidFill>
                </a:endParaRPr>
              </a:p>
            </p:txBody>
          </p:sp>
        </p:grpSp>
        <p:sp>
          <p:nvSpPr>
            <p:cNvPr id="25" name="矩形 24">
              <a:extLst>
                <a:ext uri="{FF2B5EF4-FFF2-40B4-BE49-F238E27FC236}">
                  <a16:creationId xmlns:a16="http://schemas.microsoft.com/office/drawing/2014/main" id="{F48F5F4C-BEE9-401E-B461-8D6DE446671C}"/>
                </a:ext>
              </a:extLst>
            </p:cNvPr>
            <p:cNvSpPr/>
            <p:nvPr/>
          </p:nvSpPr>
          <p:spPr>
            <a:xfrm>
              <a:off x="-2060963" y="3633253"/>
              <a:ext cx="1419681" cy="830997"/>
            </a:xfrm>
            <a:prstGeom prst="rect">
              <a:avLst/>
            </a:prstGeom>
          </p:spPr>
          <p:txBody>
            <a:bodyPr wrap="square">
              <a:spAutoFit/>
            </a:bodyPr>
            <a:lstStyle/>
            <a:p>
              <a:pPr lvl="0" algn="ctr"/>
              <a:r>
                <a:rPr lang="zh-CN" altLang="en-US" sz="1600" dirty="0">
                  <a:solidFill>
                    <a:schemeClr val="bg1"/>
                  </a:solidFill>
                </a:rPr>
                <a:t>氢氟酸烷基化装置中碳钢的残余元素</a:t>
              </a:r>
              <a:endParaRPr lang="zh-CN" altLang="en-US" sz="1600" dirty="0"/>
            </a:p>
          </p:txBody>
        </p:sp>
        <p:sp>
          <p:nvSpPr>
            <p:cNvPr id="56" name="TextBox 55">
              <a:extLst>
                <a:ext uri="{FF2B5EF4-FFF2-40B4-BE49-F238E27FC236}">
                  <a16:creationId xmlns:a16="http://schemas.microsoft.com/office/drawing/2014/main" id="{70FB3E7F-74FF-4781-A9DA-34AF1790D200}"/>
                </a:ext>
              </a:extLst>
            </p:cNvPr>
            <p:cNvSpPr txBox="1"/>
            <p:nvPr/>
          </p:nvSpPr>
          <p:spPr>
            <a:xfrm>
              <a:off x="-2995873" y="5366833"/>
              <a:ext cx="1557264" cy="338554"/>
            </a:xfrm>
            <a:prstGeom prst="rect">
              <a:avLst/>
            </a:prstGeom>
            <a:noFill/>
          </p:spPr>
          <p:txBody>
            <a:bodyPr wrap="square" rtlCol="0">
              <a:spAutoFit/>
            </a:bodyPr>
            <a:lstStyle/>
            <a:p>
              <a:pPr algn="ctr"/>
              <a:r>
                <a:rPr lang="zh-CN" altLang="en-US" sz="1600" dirty="0">
                  <a:solidFill>
                    <a:schemeClr val="bg1"/>
                  </a:solidFill>
                </a:rPr>
                <a:t>垫片材料</a:t>
              </a:r>
              <a:endParaRPr lang="en-US" sz="1600" dirty="0">
                <a:solidFill>
                  <a:schemeClr val="bg1"/>
                </a:solidFill>
              </a:endParaRPr>
            </a:p>
          </p:txBody>
        </p:sp>
        <p:sp>
          <p:nvSpPr>
            <p:cNvPr id="57" name="TextBox 56">
              <a:extLst>
                <a:ext uri="{FF2B5EF4-FFF2-40B4-BE49-F238E27FC236}">
                  <a16:creationId xmlns:a16="http://schemas.microsoft.com/office/drawing/2014/main" id="{21EAF619-DA5B-4A62-9742-F958197420A4}"/>
                </a:ext>
              </a:extLst>
            </p:cNvPr>
            <p:cNvSpPr txBox="1"/>
            <p:nvPr/>
          </p:nvSpPr>
          <p:spPr>
            <a:xfrm>
              <a:off x="-1096204" y="5182773"/>
              <a:ext cx="1033154" cy="584775"/>
            </a:xfrm>
            <a:prstGeom prst="rect">
              <a:avLst/>
            </a:prstGeom>
            <a:noFill/>
          </p:spPr>
          <p:txBody>
            <a:bodyPr wrap="square" rtlCol="0">
              <a:spAutoFit/>
            </a:bodyPr>
            <a:lstStyle/>
            <a:p>
              <a:pPr algn="ctr"/>
              <a:r>
                <a:rPr lang="zh-CN" altLang="en-US" sz="1600" dirty="0">
                  <a:solidFill>
                    <a:schemeClr val="bg1"/>
                  </a:solidFill>
                </a:rPr>
                <a:t>耐火材料安装系统</a:t>
              </a:r>
              <a:endParaRPr lang="en-US" sz="1600" dirty="0">
                <a:solidFill>
                  <a:schemeClr val="bg1"/>
                </a:solidFill>
              </a:endParaRPr>
            </a:p>
          </p:txBody>
        </p:sp>
        <p:sp>
          <p:nvSpPr>
            <p:cNvPr id="75" name="矩形 74">
              <a:extLst>
                <a:ext uri="{FF2B5EF4-FFF2-40B4-BE49-F238E27FC236}">
                  <a16:creationId xmlns:a16="http://schemas.microsoft.com/office/drawing/2014/main" id="{D931A4AF-1ED5-424E-AFCE-47DA6C6E16C2}"/>
                </a:ext>
              </a:extLst>
            </p:cNvPr>
            <p:cNvSpPr/>
            <p:nvPr/>
          </p:nvSpPr>
          <p:spPr>
            <a:xfrm>
              <a:off x="-283883" y="3676288"/>
              <a:ext cx="1167845" cy="584775"/>
            </a:xfrm>
            <a:prstGeom prst="rect">
              <a:avLst/>
            </a:prstGeom>
          </p:spPr>
          <p:txBody>
            <a:bodyPr wrap="square">
              <a:spAutoFit/>
            </a:bodyPr>
            <a:lstStyle/>
            <a:p>
              <a:pPr lvl="0" algn="ctr"/>
              <a:r>
                <a:rPr lang="zh-CN" altLang="en-US" sz="1600" dirty="0">
                  <a:solidFill>
                    <a:schemeClr val="bg1"/>
                  </a:solidFill>
                </a:rPr>
                <a:t>易硫化的工艺装置</a:t>
              </a:r>
              <a:endParaRPr lang="zh-CN" altLang="en-US" sz="1600" dirty="0"/>
            </a:p>
          </p:txBody>
        </p:sp>
      </p:grpSp>
      <p:grpSp>
        <p:nvGrpSpPr>
          <p:cNvPr id="27" name="组合 26">
            <a:extLst>
              <a:ext uri="{FF2B5EF4-FFF2-40B4-BE49-F238E27FC236}">
                <a16:creationId xmlns:a16="http://schemas.microsoft.com/office/drawing/2014/main" id="{B3451B6D-0B53-48DB-9907-3BCBA2B47DB9}"/>
              </a:ext>
            </a:extLst>
          </p:cNvPr>
          <p:cNvGrpSpPr/>
          <p:nvPr/>
        </p:nvGrpSpPr>
        <p:grpSpPr>
          <a:xfrm>
            <a:off x="734542" y="2563575"/>
            <a:ext cx="402212" cy="523220"/>
            <a:chOff x="-130913" y="2466684"/>
            <a:chExt cx="402212" cy="523220"/>
          </a:xfrm>
        </p:grpSpPr>
        <p:sp>
          <p:nvSpPr>
            <p:cNvPr id="76" name="Oval 13">
              <a:extLst>
                <a:ext uri="{FF2B5EF4-FFF2-40B4-BE49-F238E27FC236}">
                  <a16:creationId xmlns:a16="http://schemas.microsoft.com/office/drawing/2014/main" id="{E785BD1B-CBD4-48EF-B835-B16150A43893}"/>
                </a:ext>
              </a:extLst>
            </p:cNvPr>
            <p:cNvSpPr/>
            <p:nvPr/>
          </p:nvSpPr>
          <p:spPr bwMode="auto">
            <a:xfrm>
              <a:off x="-130913" y="2550841"/>
              <a:ext cx="402212" cy="386990"/>
            </a:xfrm>
            <a:prstGeom prst="ellipse">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Arial" pitchFamily="124" charset="0"/>
              </a:endParaRPr>
            </a:p>
          </p:txBody>
        </p:sp>
        <p:sp>
          <p:nvSpPr>
            <p:cNvPr id="77" name="TextBox 14">
              <a:extLst>
                <a:ext uri="{FF2B5EF4-FFF2-40B4-BE49-F238E27FC236}">
                  <a16:creationId xmlns:a16="http://schemas.microsoft.com/office/drawing/2014/main" id="{AD8040FB-4CB7-4D90-B2A4-37284510DE37}"/>
                </a:ext>
              </a:extLst>
            </p:cNvPr>
            <p:cNvSpPr txBox="1"/>
            <p:nvPr/>
          </p:nvSpPr>
          <p:spPr>
            <a:xfrm>
              <a:off x="-123455" y="2466684"/>
              <a:ext cx="385042" cy="523220"/>
            </a:xfrm>
            <a:prstGeom prst="rect">
              <a:avLst/>
            </a:prstGeom>
            <a:noFill/>
          </p:spPr>
          <p:txBody>
            <a:bodyPr wrap="none" rtlCol="0" anchor="ctr">
              <a:spAutoFit/>
            </a:bodyPr>
            <a:lstStyle/>
            <a:p>
              <a:pPr algn="ctr"/>
              <a:r>
                <a:rPr lang="en-US" altLang="zh-CN" sz="2800" b="1" dirty="0">
                  <a:solidFill>
                    <a:srgbClr val="006B77"/>
                  </a:solidFill>
                </a:rPr>
                <a:t>3</a:t>
              </a:r>
              <a:endParaRPr lang="en-US" sz="2800" b="1" dirty="0">
                <a:solidFill>
                  <a:srgbClr val="006B77"/>
                </a:solidFill>
              </a:endParaRPr>
            </a:p>
          </p:txBody>
        </p:sp>
      </p:grpSp>
      <p:sp>
        <p:nvSpPr>
          <p:cNvPr id="79" name="六边形 78">
            <a:extLst>
              <a:ext uri="{FF2B5EF4-FFF2-40B4-BE49-F238E27FC236}">
                <a16:creationId xmlns:a16="http://schemas.microsoft.com/office/drawing/2014/main" id="{802358C9-25AD-4E58-A342-635A7014C5D7}"/>
              </a:ext>
            </a:extLst>
          </p:cNvPr>
          <p:cNvSpPr/>
          <p:nvPr/>
        </p:nvSpPr>
        <p:spPr>
          <a:xfrm rot="5400000">
            <a:off x="68405" y="2615257"/>
            <a:ext cx="1791849" cy="1558909"/>
          </a:xfrm>
          <a:prstGeom prst="hexagon">
            <a:avLst>
              <a:gd name="adj" fmla="val 25000"/>
              <a:gd name="vf" fmla="val 115470"/>
            </a:avLst>
          </a:prstGeom>
          <a:noFill/>
          <a:ln>
            <a:solidFill>
              <a:srgbClr val="065056"/>
            </a:solidFill>
          </a:ln>
        </p:spPr>
        <p:style>
          <a:lnRef idx="2">
            <a:schemeClr val="accent1"/>
          </a:lnRef>
          <a:fillRef idx="1">
            <a:schemeClr val="lt1"/>
          </a:fillRef>
          <a:effectRef idx="0">
            <a:schemeClr val="accent1"/>
          </a:effectRef>
          <a:fontRef idx="minor">
            <a:schemeClr val="dk1"/>
          </a:fontRef>
        </p:style>
        <p:txBody>
          <a:bodyPr/>
          <a:lstStyle/>
          <a:p>
            <a:endParaRPr lang="zh-CN" altLang="en-US"/>
          </a:p>
        </p:txBody>
      </p:sp>
      <p:graphicFrame>
        <p:nvGraphicFramePr>
          <p:cNvPr id="46" name="Content Placeholder 3">
            <a:extLst>
              <a:ext uri="{FF2B5EF4-FFF2-40B4-BE49-F238E27FC236}">
                <a16:creationId xmlns:a16="http://schemas.microsoft.com/office/drawing/2014/main" id="{F46679FC-0154-4BDC-8D4D-3FD735D3AAED}"/>
              </a:ext>
            </a:extLst>
          </p:cNvPr>
          <p:cNvGraphicFramePr>
            <a:graphicFrameLocks/>
          </p:cNvGraphicFramePr>
          <p:nvPr/>
        </p:nvGraphicFramePr>
        <p:xfrm>
          <a:off x="5186324" y="2546832"/>
          <a:ext cx="6895255" cy="3769733"/>
        </p:xfrm>
        <a:graphic>
          <a:graphicData uri="http://schemas.openxmlformats.org/drawingml/2006/table">
            <a:tbl>
              <a:tblPr/>
              <a:tblGrid>
                <a:gridCol w="1369206">
                  <a:extLst>
                    <a:ext uri="{9D8B030D-6E8A-4147-A177-3AD203B41FA5}">
                      <a16:colId xmlns:a16="http://schemas.microsoft.com/office/drawing/2014/main" val="20000"/>
                    </a:ext>
                  </a:extLst>
                </a:gridCol>
                <a:gridCol w="1834581">
                  <a:extLst>
                    <a:ext uri="{9D8B030D-6E8A-4147-A177-3AD203B41FA5}">
                      <a16:colId xmlns:a16="http://schemas.microsoft.com/office/drawing/2014/main" val="20001"/>
                    </a:ext>
                  </a:extLst>
                </a:gridCol>
                <a:gridCol w="1602277">
                  <a:extLst>
                    <a:ext uri="{9D8B030D-6E8A-4147-A177-3AD203B41FA5}">
                      <a16:colId xmlns:a16="http://schemas.microsoft.com/office/drawing/2014/main" val="20002"/>
                    </a:ext>
                  </a:extLst>
                </a:gridCol>
                <a:gridCol w="1040750">
                  <a:extLst>
                    <a:ext uri="{9D8B030D-6E8A-4147-A177-3AD203B41FA5}">
                      <a16:colId xmlns:a16="http://schemas.microsoft.com/office/drawing/2014/main" val="20003"/>
                    </a:ext>
                  </a:extLst>
                </a:gridCol>
                <a:gridCol w="1048441">
                  <a:extLst>
                    <a:ext uri="{9D8B030D-6E8A-4147-A177-3AD203B41FA5}">
                      <a16:colId xmlns:a16="http://schemas.microsoft.com/office/drawing/2014/main" val="20004"/>
                    </a:ext>
                  </a:extLst>
                </a:gridCol>
              </a:tblGrid>
              <a:tr h="338992">
                <a:tc>
                  <a:txBody>
                    <a:bodyPr/>
                    <a:lstStyle/>
                    <a:p>
                      <a:pPr marL="27305" marR="0" algn="ctr">
                        <a:spcBef>
                          <a:spcPts val="0"/>
                        </a:spcBef>
                        <a:spcAft>
                          <a:spcPts val="0"/>
                        </a:spcAft>
                      </a:pPr>
                      <a:r>
                        <a:rPr lang="en-US" sz="1200" dirty="0">
                          <a:solidFill>
                            <a:srgbClr val="000000"/>
                          </a:solidFill>
                          <a:latin typeface="Arial" panose="020B0604020202020204"/>
                          <a:ea typeface="Times New Roman" panose="02020603050405020304"/>
                          <a:cs typeface="Times New Roman" panose="02020603050405020304"/>
                        </a:rPr>
                        <a:t>Material</a:t>
                      </a:r>
                      <a:endParaRPr lang="en-US" sz="1200" dirty="0">
                        <a:latin typeface="Times New Roman" panose="02020603050405020304"/>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189865" algn="ctr">
                        <a:spcBef>
                          <a:spcPts val="0"/>
                        </a:spcBef>
                        <a:spcAft>
                          <a:spcPts val="0"/>
                        </a:spcAft>
                      </a:pPr>
                      <a:r>
                        <a:rPr lang="en-US" sz="1200" dirty="0">
                          <a:solidFill>
                            <a:srgbClr val="000000"/>
                          </a:solidFill>
                          <a:latin typeface="Arial" panose="020B0604020202020204"/>
                          <a:ea typeface="Times New Roman" panose="02020603050405020304"/>
                          <a:cs typeface="Times New Roman" panose="02020603050405020304"/>
                        </a:rPr>
                        <a:t>ASTM Specification</a:t>
                      </a:r>
                      <a:endParaRPr lang="en-US" sz="1200" dirty="0">
                        <a:latin typeface="Times New Roman" panose="02020603050405020304"/>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marL="0" marR="22225" algn="r">
                        <a:spcBef>
                          <a:spcPts val="0"/>
                        </a:spcBef>
                        <a:spcAft>
                          <a:spcPts val="0"/>
                        </a:spcAft>
                      </a:pPr>
                      <a:r>
                        <a:rPr lang="en-US" sz="1200" dirty="0">
                          <a:solidFill>
                            <a:srgbClr val="000000"/>
                          </a:solidFill>
                          <a:latin typeface="Arial" panose="020B0604020202020204"/>
                          <a:ea typeface="Times New Roman" panose="02020603050405020304"/>
                          <a:cs typeface="Times New Roman" panose="02020603050405020304"/>
                        </a:rPr>
                        <a:t>Maximum Design Tempera</a:t>
                      </a:r>
                      <a:r>
                        <a:rPr lang="en-US" sz="1200" dirty="0">
                          <a:solidFill>
                            <a:srgbClr val="161616"/>
                          </a:solidFill>
                          <a:latin typeface="Arial" panose="020B0604020202020204"/>
                          <a:ea typeface="Times New Roman" panose="02020603050405020304"/>
                          <a:cs typeface="Times New Roman" panose="02020603050405020304"/>
                        </a:rPr>
                        <a:t>t</a:t>
                      </a:r>
                      <a:r>
                        <a:rPr lang="en-US" sz="1200" dirty="0">
                          <a:solidFill>
                            <a:srgbClr val="000000"/>
                          </a:solidFill>
                          <a:latin typeface="Arial" panose="020B0604020202020204"/>
                          <a:ea typeface="Times New Roman" panose="02020603050405020304"/>
                          <a:cs typeface="Times New Roman" panose="02020603050405020304"/>
                        </a:rPr>
                        <a:t>ure</a:t>
                      </a:r>
                      <a:endParaRPr lang="en-US" sz="1200" dirty="0">
                        <a:latin typeface="Times New Roman" panose="02020603050405020304"/>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0"/>
                  </a:ext>
                </a:extLst>
              </a:tr>
              <a:tr h="258140">
                <a:tc>
                  <a:txBody>
                    <a:bodyPr/>
                    <a:lstStyle/>
                    <a:p>
                      <a:pPr marL="0" marR="0" algn="ctr">
                        <a:spcBef>
                          <a:spcPts val="0"/>
                        </a:spcBef>
                        <a:spcAft>
                          <a:spcPts val="0"/>
                        </a:spcAft>
                      </a:pP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Casti</a:t>
                      </a:r>
                      <a:r>
                        <a:rPr lang="en-US" sz="1200" dirty="0">
                          <a:solidFill>
                            <a:srgbClr val="161616"/>
                          </a:solidFill>
                          <a:latin typeface="+mj-lt"/>
                          <a:ea typeface="Times New Roman" panose="02020603050405020304"/>
                          <a:cs typeface="Times New Roman" panose="02020603050405020304"/>
                        </a:rPr>
                        <a:t>n</a:t>
                      </a:r>
                      <a:r>
                        <a:rPr lang="en-US" sz="1200" dirty="0">
                          <a:solidFill>
                            <a:srgbClr val="000000"/>
                          </a:solidFill>
                          <a:latin typeface="+mj-lt"/>
                          <a:ea typeface="Times New Roman" panose="02020603050405020304"/>
                          <a:cs typeface="Times New Roman" panose="02020603050405020304"/>
                        </a:rPr>
                        <a:t>g</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Pla</a:t>
                      </a:r>
                      <a:r>
                        <a:rPr lang="en-US" sz="1200" dirty="0">
                          <a:solidFill>
                            <a:srgbClr val="161616"/>
                          </a:solidFill>
                          <a:latin typeface="+mj-lt"/>
                          <a:ea typeface="Times New Roman" panose="02020603050405020304"/>
                          <a:cs typeface="Times New Roman" panose="02020603050405020304"/>
                        </a:rPr>
                        <a:t>t</a:t>
                      </a:r>
                      <a:r>
                        <a:rPr lang="en-US" sz="1200" dirty="0">
                          <a:solidFill>
                            <a:srgbClr val="000000"/>
                          </a:solidFill>
                          <a:latin typeface="+mj-lt"/>
                          <a:ea typeface="Times New Roman" panose="02020603050405020304"/>
                          <a:cs typeface="Times New Roman" panose="02020603050405020304"/>
                        </a:rPr>
                        <a:t>e</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°C</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(OF)</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1842">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Carbon steel</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A216 GrWCB</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A283GrC</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425</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(800)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7612">
                <a:tc>
                  <a:txBody>
                    <a:bodyPr/>
                    <a:lstStyle/>
                    <a:p>
                      <a:pPr marL="27305" marR="0" algn="ctr">
                        <a:spcBef>
                          <a:spcPts val="0"/>
                        </a:spcBef>
                        <a:spcAft>
                          <a:spcPts val="0"/>
                        </a:spcAft>
                      </a:pPr>
                      <a:r>
                        <a:rPr lang="en-US" sz="1200" i="1" dirty="0">
                          <a:solidFill>
                            <a:srgbClr val="000000"/>
                          </a:solidFill>
                          <a:latin typeface="+mj-lt"/>
                          <a:ea typeface="Times New Roman" panose="02020603050405020304"/>
                          <a:cs typeface="Times New Roman" panose="02020603050405020304"/>
                        </a:rPr>
                        <a:t>21/4Cr-1Mo</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A217 GrWC 9</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387 Gr 22, Class 1</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650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(1 200)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2695">
                <a:tc>
                  <a:txBody>
                    <a:bodyPr/>
                    <a:lstStyle/>
                    <a:p>
                      <a:pPr marL="27305" marR="0" algn="ctr">
                        <a:spcBef>
                          <a:spcPts val="0"/>
                        </a:spcBef>
                        <a:spcAft>
                          <a:spcPts val="0"/>
                        </a:spcAft>
                      </a:pPr>
                      <a:r>
                        <a:rPr lang="en-US" sz="1200" i="1" dirty="0">
                          <a:solidFill>
                            <a:srgbClr val="000000"/>
                          </a:solidFill>
                          <a:latin typeface="+mj-lt"/>
                          <a:ea typeface="Times New Roman" panose="02020603050405020304"/>
                          <a:cs typeface="Times New Roman" panose="02020603050405020304"/>
                        </a:rPr>
                        <a:t>5Cr-1/2Mo</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A217 GrC5</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387 Gr 5, Class 1</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650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(1 200)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6761">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19Cr-9Ni</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297 Gr HF</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240</a:t>
                      </a:r>
                      <a:r>
                        <a:rPr lang="en-US" sz="1200">
                          <a:solidFill>
                            <a:srgbClr val="161616"/>
                          </a:solidFill>
                          <a:latin typeface="+mj-lt"/>
                          <a:ea typeface="Times New Roman" panose="02020603050405020304"/>
                          <a:cs typeface="Times New Roman" panose="02020603050405020304"/>
                        </a:rPr>
                        <a:t>, </a:t>
                      </a:r>
                      <a:r>
                        <a:rPr lang="en-US" sz="1200">
                          <a:solidFill>
                            <a:srgbClr val="000000"/>
                          </a:solidFill>
                          <a:latin typeface="+mj-lt"/>
                          <a:ea typeface="Times New Roman" panose="02020603050405020304"/>
                          <a:cs typeface="Times New Roman" panose="02020603050405020304"/>
                        </a:rPr>
                        <a:t>Type 304H</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8</a:t>
                      </a:r>
                      <a:r>
                        <a:rPr lang="en-US" sz="1200">
                          <a:solidFill>
                            <a:srgbClr val="161616"/>
                          </a:solidFill>
                          <a:latin typeface="+mj-lt"/>
                          <a:ea typeface="Times New Roman" panose="02020603050405020304"/>
                          <a:cs typeface="Times New Roman" panose="02020603050405020304"/>
                        </a:rPr>
                        <a:t>1</a:t>
                      </a:r>
                      <a:r>
                        <a:rPr lang="en-US" sz="1200">
                          <a:solidFill>
                            <a:srgbClr val="000000"/>
                          </a:solidFill>
                          <a:latin typeface="+mj-lt"/>
                          <a:ea typeface="Times New Roman" panose="02020603050405020304"/>
                          <a:cs typeface="Times New Roman" panose="02020603050405020304"/>
                        </a:rPr>
                        <a:t>5</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(1 500)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4817">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25Cr</a:t>
                      </a:r>
                      <a:r>
                        <a:rPr lang="en-US" sz="1200" dirty="0">
                          <a:solidFill>
                            <a:srgbClr val="161616"/>
                          </a:solidFill>
                          <a:latin typeface="+mj-lt"/>
                          <a:ea typeface="Times New Roman" panose="02020603050405020304"/>
                          <a:cs typeface="Times New Roman" panose="02020603050405020304"/>
                        </a:rPr>
                        <a:t>-</a:t>
                      </a:r>
                      <a:r>
                        <a:rPr lang="en-US" sz="1200" dirty="0">
                          <a:solidFill>
                            <a:srgbClr val="000000"/>
                          </a:solidFill>
                          <a:latin typeface="+mj-lt"/>
                          <a:ea typeface="Times New Roman" panose="02020603050405020304"/>
                          <a:cs typeface="Times New Roman" panose="02020603050405020304"/>
                        </a:rPr>
                        <a:t>12Ni</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161616"/>
                          </a:solidFill>
                          <a:latin typeface="+mj-lt"/>
                          <a:ea typeface="Times New Roman" panose="02020603050405020304"/>
                          <a:cs typeface="Times New Roman" panose="02020603050405020304"/>
                        </a:rPr>
                        <a:t>-</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240, Type 309H</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870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(1600)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4817">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25Cr-12NI</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447 Type II</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980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(1 800)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7612">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25Cr</a:t>
                      </a:r>
                      <a:r>
                        <a:rPr lang="en-US" sz="1200" dirty="0">
                          <a:solidFill>
                            <a:srgbClr val="161616"/>
                          </a:solidFill>
                          <a:latin typeface="+mj-lt"/>
                          <a:ea typeface="Times New Roman" panose="02020603050405020304"/>
                          <a:cs typeface="Times New Roman" panose="02020603050405020304"/>
                        </a:rPr>
                        <a:t>-</a:t>
                      </a:r>
                      <a:r>
                        <a:rPr lang="en-US" sz="1200" dirty="0">
                          <a:solidFill>
                            <a:srgbClr val="000000"/>
                          </a:solidFill>
                          <a:latin typeface="+mj-lt"/>
                          <a:ea typeface="Times New Roman" panose="02020603050405020304"/>
                          <a:cs typeface="Times New Roman" panose="02020603050405020304"/>
                        </a:rPr>
                        <a:t>20NI</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 240</a:t>
                      </a:r>
                      <a:r>
                        <a:rPr lang="en-US" sz="1200">
                          <a:solidFill>
                            <a:srgbClr val="2F2F2F"/>
                          </a:solidFill>
                          <a:latin typeface="+mj-lt"/>
                          <a:ea typeface="Times New Roman" panose="02020603050405020304"/>
                          <a:cs typeface="Times New Roman" panose="02020603050405020304"/>
                        </a:rPr>
                        <a:t>, </a:t>
                      </a:r>
                      <a:r>
                        <a:rPr lang="en-US" sz="1200">
                          <a:solidFill>
                            <a:srgbClr val="000000"/>
                          </a:solidFill>
                          <a:latin typeface="+mj-lt"/>
                          <a:ea typeface="Times New Roman" panose="02020603050405020304"/>
                          <a:cs typeface="Times New Roman" panose="02020603050405020304"/>
                        </a:rPr>
                        <a:t>Type 310H</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870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(1 600)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4817">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25Cr-20Ni</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A351 Gr HK40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1090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a:solidFill>
                            <a:srgbClr val="000000"/>
                          </a:solidFill>
                          <a:latin typeface="+mj-lt"/>
                          <a:ea typeface="Times New Roman" panose="02020603050405020304"/>
                          <a:cs typeface="Times New Roman" panose="02020603050405020304"/>
                        </a:rPr>
                        <a:t>(2000)</a:t>
                      </a:r>
                      <a:endParaRPr lang="en-US" sz="120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5868">
                <a:tc>
                  <a:txBody>
                    <a:bodyPr/>
                    <a:lstStyle/>
                    <a:p>
                      <a:pPr marL="2730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50Cr-50NI</a:t>
                      </a:r>
                      <a:r>
                        <a:rPr lang="en-US" sz="1200" dirty="0">
                          <a:solidFill>
                            <a:srgbClr val="161616"/>
                          </a:solidFill>
                          <a:latin typeface="+mj-lt"/>
                          <a:ea typeface="Times New Roman" panose="02020603050405020304"/>
                          <a:cs typeface="Times New Roman" panose="02020603050405020304"/>
                        </a:rPr>
                        <a:t>-</a:t>
                      </a:r>
                      <a:r>
                        <a:rPr lang="en-US" sz="1200" dirty="0">
                          <a:solidFill>
                            <a:srgbClr val="000000"/>
                          </a:solidFill>
                          <a:latin typeface="+mj-lt"/>
                          <a:ea typeface="Times New Roman" panose="02020603050405020304"/>
                          <a:cs typeface="Times New Roman" panose="02020603050405020304"/>
                        </a:rPr>
                        <a:t>Nb</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A 560 </a:t>
                      </a:r>
                      <a:r>
                        <a:rPr lang="en-US" sz="1200" dirty="0" err="1">
                          <a:solidFill>
                            <a:srgbClr val="000000"/>
                          </a:solidFill>
                          <a:latin typeface="+mj-lt"/>
                          <a:ea typeface="Times New Roman" panose="02020603050405020304"/>
                          <a:cs typeface="Times New Roman" panose="02020603050405020304"/>
                        </a:rPr>
                        <a:t>Gr</a:t>
                      </a:r>
                      <a:r>
                        <a:rPr lang="en-US" sz="1200" dirty="0">
                          <a:solidFill>
                            <a:srgbClr val="000000"/>
                          </a:solidFill>
                          <a:latin typeface="+mj-lt"/>
                          <a:ea typeface="Times New Roman" panose="02020603050405020304"/>
                          <a:cs typeface="Times New Roman" panose="02020603050405020304"/>
                        </a:rPr>
                        <a:t> 50Cr-50Ni</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980</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240" marR="0" algn="ctr">
                        <a:spcBef>
                          <a:spcPts val="0"/>
                        </a:spcBef>
                        <a:spcAft>
                          <a:spcPts val="0"/>
                        </a:spcAft>
                      </a:pPr>
                      <a:r>
                        <a:rPr lang="en-US" sz="1200" dirty="0">
                          <a:solidFill>
                            <a:srgbClr val="000000"/>
                          </a:solidFill>
                          <a:latin typeface="+mj-lt"/>
                          <a:ea typeface="Times New Roman" panose="02020603050405020304"/>
                          <a:cs typeface="Times New Roman" panose="02020603050405020304"/>
                        </a:rPr>
                        <a:t>(1 800)</a:t>
                      </a:r>
                      <a:endParaRPr lang="en-US" sz="1200" dirty="0">
                        <a:latin typeface="+mj-lt"/>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5542">
                <a:tc gridSpan="4">
                  <a:txBody>
                    <a:bodyPr/>
                    <a:lstStyle/>
                    <a:p>
                      <a:pPr marL="51435" marR="0">
                        <a:spcBef>
                          <a:spcPts val="0"/>
                        </a:spcBef>
                        <a:spcAft>
                          <a:spcPts val="0"/>
                        </a:spcAft>
                      </a:pPr>
                      <a:r>
                        <a:rPr lang="en-US" sz="1200" dirty="0">
                          <a:solidFill>
                            <a:srgbClr val="000000"/>
                          </a:solidFill>
                          <a:latin typeface="Arial" panose="020B0604020202020204"/>
                          <a:ea typeface="Times New Roman" panose="02020603050405020304"/>
                          <a:cs typeface="Times New Roman" panose="02020603050405020304"/>
                        </a:rPr>
                        <a:t>For exposed radiant and shield-section tube supports, the material shall be 25C</a:t>
                      </a:r>
                      <a:r>
                        <a:rPr lang="en-US" sz="1200" dirty="0">
                          <a:solidFill>
                            <a:srgbClr val="161616"/>
                          </a:solidFill>
                          <a:latin typeface="Arial" panose="020B0604020202020204"/>
                          <a:ea typeface="Times New Roman" panose="02020603050405020304"/>
                          <a:cs typeface="Times New Roman" panose="02020603050405020304"/>
                        </a:rPr>
                        <a:t>r</a:t>
                      </a:r>
                      <a:r>
                        <a:rPr lang="en-US" sz="1200" dirty="0">
                          <a:solidFill>
                            <a:srgbClr val="000000"/>
                          </a:solidFill>
                          <a:latin typeface="Arial" panose="020B0604020202020204"/>
                          <a:ea typeface="Times New Roman" panose="02020603050405020304"/>
                          <a:cs typeface="Times New Roman" panose="02020603050405020304"/>
                        </a:rPr>
                        <a:t>-12Ni or higher alloy</a:t>
                      </a:r>
                      <a:r>
                        <a:rPr lang="en-US" sz="1200" dirty="0">
                          <a:solidFill>
                            <a:srgbClr val="2F2F2F"/>
                          </a:solidFill>
                          <a:latin typeface="Arial" panose="020B0604020202020204"/>
                          <a:ea typeface="Times New Roman" panose="02020603050405020304"/>
                          <a:cs typeface="Times New Roman" panose="02020603050405020304"/>
                        </a:rPr>
                        <a:t>.</a:t>
                      </a:r>
                      <a:endParaRPr lang="en-US" sz="1200" dirty="0">
                        <a:latin typeface="Times New Roman" panose="02020603050405020304"/>
                        <a:ea typeface="Times New Roman" panose="02020603050405020304"/>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endParaRPr lang="en-US" sz="600" dirty="0">
                        <a:latin typeface="Times New Roman" panose="02020603050405020304"/>
                        <a:ea typeface="Times New Roman" panose="02020603050405020304"/>
                        <a:cs typeface="Times New Roman" panose="02020603050405020304"/>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7" name="Oval 8">
            <a:extLst>
              <a:ext uri="{FF2B5EF4-FFF2-40B4-BE49-F238E27FC236}">
                <a16:creationId xmlns:a16="http://schemas.microsoft.com/office/drawing/2014/main" id="{46B3714F-63FA-47B6-AFEC-CB4E9129237B}"/>
              </a:ext>
            </a:extLst>
          </p:cNvPr>
          <p:cNvSpPr>
            <a:spLocks noChangeArrowheads="1"/>
          </p:cNvSpPr>
          <p:nvPr/>
        </p:nvSpPr>
        <p:spPr bwMode="auto">
          <a:xfrm>
            <a:off x="8691524" y="2566527"/>
            <a:ext cx="1436511" cy="3569136"/>
          </a:xfrm>
          <a:prstGeom prst="ellipse">
            <a:avLst/>
          </a:prstGeom>
          <a:solidFill>
            <a:schemeClr val="tx1">
              <a:alpha val="0"/>
            </a:schemeClr>
          </a:solidFill>
          <a:ln w="28575">
            <a:solidFill>
              <a:srgbClr val="FF0000"/>
            </a:solidFill>
            <a:round/>
          </a:ln>
        </p:spPr>
        <p:txBody>
          <a:bodyPr wrap="none" anchor="ctr"/>
          <a:lstStyle/>
          <a:p>
            <a:pPr eaLnBrk="0" hangingPunct="0"/>
            <a:endParaRPr lang="en-US" sz="1400"/>
          </a:p>
        </p:txBody>
      </p:sp>
      <p:sp>
        <p:nvSpPr>
          <p:cNvPr id="48" name="Oval 8">
            <a:extLst>
              <a:ext uri="{FF2B5EF4-FFF2-40B4-BE49-F238E27FC236}">
                <a16:creationId xmlns:a16="http://schemas.microsoft.com/office/drawing/2014/main" id="{8A7D7CA2-572F-4A56-AB3B-0E7016900563}"/>
              </a:ext>
            </a:extLst>
          </p:cNvPr>
          <p:cNvSpPr>
            <a:spLocks noChangeArrowheads="1"/>
          </p:cNvSpPr>
          <p:nvPr/>
        </p:nvSpPr>
        <p:spPr bwMode="auto">
          <a:xfrm>
            <a:off x="5033924" y="2471693"/>
            <a:ext cx="1651988" cy="3511570"/>
          </a:xfrm>
          <a:prstGeom prst="ellipse">
            <a:avLst/>
          </a:prstGeom>
          <a:solidFill>
            <a:schemeClr val="tx1">
              <a:alpha val="0"/>
            </a:schemeClr>
          </a:solidFill>
          <a:ln w="28575">
            <a:solidFill>
              <a:srgbClr val="FF0000"/>
            </a:solidFill>
            <a:round/>
          </a:ln>
        </p:spPr>
        <p:txBody>
          <a:bodyPr wrap="none" anchor="ctr"/>
          <a:lstStyle/>
          <a:p>
            <a:pPr eaLnBrk="0" hangingPunct="0"/>
            <a:endParaRPr lang="en-US" sz="1400"/>
          </a:p>
        </p:txBody>
      </p:sp>
      <p:pic>
        <p:nvPicPr>
          <p:cNvPr id="49" name="Picture 2">
            <a:extLst>
              <a:ext uri="{FF2B5EF4-FFF2-40B4-BE49-F238E27FC236}">
                <a16:creationId xmlns:a16="http://schemas.microsoft.com/office/drawing/2014/main" id="{7E63C9FB-4638-4423-8E6D-034D60A94D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9016" y="958482"/>
            <a:ext cx="2667000" cy="1503363"/>
          </a:xfrm>
          <a:prstGeom prst="rect">
            <a:avLst/>
          </a:prstGeom>
          <a:noFill/>
          <a:ln w="9525">
            <a:noFill/>
            <a:miter lim="800000"/>
            <a:headEnd/>
            <a:tailEnd/>
          </a:ln>
        </p:spPr>
      </p:pic>
      <p:pic>
        <p:nvPicPr>
          <p:cNvPr id="50" name="Picture 4" descr="http://www.mechanicalmetals.ca/images/hex.gif">
            <a:extLst>
              <a:ext uri="{FF2B5EF4-FFF2-40B4-BE49-F238E27FC236}">
                <a16:creationId xmlns:a16="http://schemas.microsoft.com/office/drawing/2014/main" id="{0480CAED-81D2-4CF8-9442-5AD9E1B03E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8643" y="1050994"/>
            <a:ext cx="2683484" cy="142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561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323851" y="1065214"/>
            <a:ext cx="11357287" cy="4833937"/>
          </a:xfrm>
        </p:spPr>
        <p:txBody>
          <a:bodyPr/>
          <a:lstStyle/>
          <a:p>
            <a:r>
              <a:rPr lang="zh-CN" altLang="en-US" sz="1800" dirty="0">
                <a:latin typeface="+mn-ea"/>
                <a:ea typeface="+mn-ea"/>
              </a:rPr>
              <a:t>在石油精炼、化工、电力等行业，为避免管道和其他组件发生故障产生灾难性后果，需要进行无损分析，包括用于维护周转存储在库房的组件。</a:t>
            </a:r>
            <a:endParaRPr lang="en-US" sz="1800" dirty="0">
              <a:latin typeface="+mn-ea"/>
              <a:ea typeface="+mn-ea"/>
            </a:endParaRPr>
          </a:p>
          <a:p>
            <a:r>
              <a:rPr lang="zh-CN" altLang="en-US" sz="1800" dirty="0">
                <a:latin typeface="+mn-ea"/>
                <a:ea typeface="+mn-ea"/>
              </a:rPr>
              <a:t>精准鉴定并确保所安装的组件是正确的，这非常关键。确保设施安全，符合行业规范，才能减少故障和失败。</a:t>
            </a:r>
            <a:endParaRPr lang="en-US" sz="1800" dirty="0">
              <a:latin typeface="+mn-ea"/>
              <a:ea typeface="+mn-ea"/>
            </a:endParaRPr>
          </a:p>
        </p:txBody>
      </p:sp>
      <p:sp>
        <p:nvSpPr>
          <p:cNvPr id="12290" name="Title 1"/>
          <p:cNvSpPr>
            <a:spLocks noGrp="1"/>
          </p:cNvSpPr>
          <p:nvPr>
            <p:ph type="title"/>
          </p:nvPr>
        </p:nvSpPr>
        <p:spPr/>
        <p:txBody>
          <a:bodyPr/>
          <a:lstStyle/>
          <a:p>
            <a:r>
              <a:rPr lang="en-US" dirty="0">
                <a:latin typeface="+mn-ea"/>
                <a:ea typeface="+mn-ea"/>
              </a:rPr>
              <a:t>PMI – </a:t>
            </a:r>
            <a:r>
              <a:rPr lang="zh-CN" altLang="en-US" dirty="0">
                <a:latin typeface="+mn-ea"/>
                <a:ea typeface="+mn-ea"/>
              </a:rPr>
              <a:t>材料可靠性鉴定</a:t>
            </a:r>
            <a:endParaRPr lang="en-US" dirty="0">
              <a:latin typeface="+mn-ea"/>
              <a:ea typeface="+mn-ea"/>
            </a:endParaRPr>
          </a:p>
        </p:txBody>
      </p:sp>
      <p:pic>
        <p:nvPicPr>
          <p:cNvPr id="12292" name="Picture 4" descr="DSC02348.JPG"/>
          <p:cNvPicPr>
            <a:picLocks noChangeAspect="1"/>
          </p:cNvPicPr>
          <p:nvPr/>
        </p:nvPicPr>
        <p:blipFill>
          <a:blip r:embed="rId3" cstate="screen"/>
          <a:srcRect/>
          <a:stretch>
            <a:fillRect/>
          </a:stretch>
        </p:blipFill>
        <p:spPr bwMode="auto">
          <a:xfrm>
            <a:off x="9348868" y="3407906"/>
            <a:ext cx="2210458" cy="2054516"/>
          </a:xfrm>
          <a:prstGeom prst="rect">
            <a:avLst/>
          </a:prstGeom>
          <a:noFill/>
          <a:ln w="9525">
            <a:noFill/>
            <a:miter lim="800000"/>
            <a:headEnd/>
            <a:tailEnd/>
          </a:ln>
        </p:spPr>
      </p:pic>
      <p:sp>
        <p:nvSpPr>
          <p:cNvPr id="6" name="TextBox 5"/>
          <p:cNvSpPr txBox="1"/>
          <p:nvPr/>
        </p:nvSpPr>
        <p:spPr>
          <a:xfrm>
            <a:off x="323852" y="2608289"/>
            <a:ext cx="9025016" cy="2862322"/>
          </a:xfrm>
          <a:prstGeom prst="rect">
            <a:avLst/>
          </a:prstGeom>
          <a:noFill/>
        </p:spPr>
        <p:txBody>
          <a:bodyPr wrap="square" rtlCol="0">
            <a:spAutoFit/>
          </a:bodyPr>
          <a:lstStyle/>
          <a:p>
            <a:pPr marL="227013" lvl="1" indent="-168275">
              <a:buClr>
                <a:srgbClr val="FF0000"/>
              </a:buClr>
              <a:buFont typeface="Arial" pitchFamily="34" charset="0"/>
              <a:buChar char="•"/>
            </a:pPr>
            <a:r>
              <a:rPr lang="zh-CN" altLang="en-US" dirty="0">
                <a:latin typeface="+mn-ea"/>
              </a:rPr>
              <a:t>便携式</a:t>
            </a:r>
            <a:r>
              <a:rPr lang="en-US" altLang="zh-CN" dirty="0">
                <a:latin typeface="+mn-ea"/>
              </a:rPr>
              <a:t>XRF</a:t>
            </a:r>
            <a:r>
              <a:rPr lang="zh-CN" altLang="en-US" dirty="0">
                <a:latin typeface="+mn-ea"/>
              </a:rPr>
              <a:t>是石油石化行业进行</a:t>
            </a:r>
            <a:r>
              <a:rPr lang="en-US" altLang="zh-CN" dirty="0">
                <a:latin typeface="+mn-ea"/>
              </a:rPr>
              <a:t>PMI</a:t>
            </a:r>
            <a:r>
              <a:rPr lang="zh-CN" altLang="en-US" dirty="0">
                <a:latin typeface="+mn-ea"/>
              </a:rPr>
              <a:t>的标准工具</a:t>
            </a:r>
            <a:endParaRPr lang="en-US" dirty="0">
              <a:latin typeface="+mn-ea"/>
            </a:endParaRPr>
          </a:p>
          <a:p>
            <a:pPr marL="227013" lvl="1" indent="-168275">
              <a:buClr>
                <a:srgbClr val="FF0000"/>
              </a:buClr>
              <a:buFont typeface="Arial" pitchFamily="34" charset="0"/>
              <a:buChar char="•"/>
            </a:pPr>
            <a:endParaRPr lang="en-US" dirty="0">
              <a:latin typeface="+mn-ea"/>
            </a:endParaRPr>
          </a:p>
          <a:p>
            <a:pPr marL="227013" lvl="1" indent="-168275">
              <a:buClr>
                <a:srgbClr val="FF0000"/>
              </a:buClr>
              <a:buFont typeface="Arial" pitchFamily="34" charset="0"/>
              <a:buChar char="•"/>
            </a:pPr>
            <a:r>
              <a:rPr lang="zh-CN" altLang="en-US" dirty="0">
                <a:latin typeface="+mn-ea"/>
              </a:rPr>
              <a:t>主要用来检测：</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现有管道系统</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管道配件、阀门、法兰</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焊缝焊点及焊接材料</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来自供应商的各类配件</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锻件</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螺栓</a:t>
            </a:r>
            <a:endParaRPr lang="en-US" altLang="zh-CN" dirty="0">
              <a:latin typeface="+mn-ea"/>
            </a:endParaRPr>
          </a:p>
          <a:p>
            <a:pPr marL="684213" lvl="2" indent="-168275">
              <a:buClr>
                <a:srgbClr val="FF0000"/>
              </a:buClr>
              <a:buFont typeface="Wingdings" pitchFamily="2" charset="2"/>
              <a:buChar char="ü"/>
            </a:pPr>
            <a:r>
              <a:rPr lang="zh-CN" altLang="en-US" dirty="0">
                <a:latin typeface="+mn-ea"/>
              </a:rPr>
              <a:t>各类设备等</a:t>
            </a:r>
            <a:endParaRPr lang="en-US" altLang="zh-CN" dirty="0">
              <a:latin typeface="+mn-ea"/>
            </a:endParaRPr>
          </a:p>
        </p:txBody>
      </p:sp>
      <p:pic>
        <p:nvPicPr>
          <p:cNvPr id="4098" name="Picture 2"/>
          <p:cNvPicPr>
            <a:picLocks noChangeAspect="1" noChangeArrowheads="1"/>
          </p:cNvPicPr>
          <p:nvPr/>
        </p:nvPicPr>
        <p:blipFill>
          <a:blip r:embed="rId4" cstate="screen"/>
          <a:srcRect/>
          <a:stretch>
            <a:fillRect/>
          </a:stretch>
        </p:blipFill>
        <p:spPr bwMode="auto">
          <a:xfrm>
            <a:off x="6651215" y="3407906"/>
            <a:ext cx="2287600" cy="2033422"/>
          </a:xfrm>
          <a:prstGeom prst="rect">
            <a:avLst/>
          </a:prstGeom>
          <a:noFill/>
          <a:ln w="9525">
            <a:noFill/>
            <a:miter lim="800000"/>
            <a:headEnd/>
            <a:tailEnd/>
          </a:ln>
        </p:spPr>
      </p:pic>
    </p:spTree>
    <p:extLst>
      <p:ext uri="{BB962C8B-B14F-4D97-AF65-F5344CB8AC3E}">
        <p14:creationId xmlns:p14="http://schemas.microsoft.com/office/powerpoint/2010/main" val="103965198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4191" t="14441" r="4382" b="10977"/>
          <a:stretch>
            <a:fillRect/>
          </a:stretch>
        </p:blipFill>
        <p:spPr>
          <a:xfrm>
            <a:off x="1524000" y="1673523"/>
            <a:ext cx="9153525" cy="4574878"/>
          </a:xfrm>
          <a:prstGeom prst="rect">
            <a:avLst/>
          </a:prstGeom>
        </p:spPr>
      </p:pic>
      <p:sp>
        <p:nvSpPr>
          <p:cNvPr id="6" name="标题 5"/>
          <p:cNvSpPr>
            <a:spLocks noGrp="1"/>
          </p:cNvSpPr>
          <p:nvPr>
            <p:ph type="title"/>
          </p:nvPr>
        </p:nvSpPr>
        <p:spPr/>
        <p:txBody>
          <a:bodyPr/>
          <a:lstStyle/>
          <a:p>
            <a:r>
              <a:rPr lang="en-US" altLang="zh-CN" dirty="0"/>
              <a:t> </a:t>
            </a:r>
            <a:endParaRPr lang="zh-CN" altLang="en-US" dirty="0"/>
          </a:p>
        </p:txBody>
      </p:sp>
      <p:sp>
        <p:nvSpPr>
          <p:cNvPr id="3" name="Text Placeholder 2"/>
          <p:cNvSpPr>
            <a:spLocks noGrp="1"/>
          </p:cNvSpPr>
          <p:nvPr>
            <p:ph type="body" sz="quarter" idx="10"/>
          </p:nvPr>
        </p:nvSpPr>
        <p:spPr>
          <a:xfrm>
            <a:off x="0" y="533402"/>
            <a:ext cx="12201524" cy="911339"/>
          </a:xfrm>
          <a:solidFill>
            <a:schemeClr val="accent4"/>
          </a:solidFill>
        </p:spPr>
        <p:txBody>
          <a:bodyPr/>
          <a:lstStyle/>
          <a:p>
            <a:pPr algn="ctr"/>
            <a:r>
              <a:rPr lang="en-US" altLang="zh-CN" dirty="0">
                <a:latin typeface="微软雅黑" panose="020B0503020204020204" pitchFamily="34" charset="-122"/>
                <a:ea typeface="微软雅黑" panose="020B0503020204020204" pitchFamily="34" charset="-122"/>
              </a:rPr>
              <a:t>Thermo Fisher </a:t>
            </a:r>
            <a:r>
              <a:rPr lang="zh-CN" altLang="en-US" dirty="0">
                <a:latin typeface="微软雅黑" panose="020B0503020204020204" pitchFamily="34" charset="-122"/>
                <a:ea typeface="微软雅黑" panose="020B0503020204020204" pitchFamily="34" charset="-122"/>
              </a:rPr>
              <a:t>在全球</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多个国家拥有</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万名员工</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为全球科学事业服务</a:t>
            </a:r>
            <a:endParaRPr lang="en-US" sz="2000" dirty="0">
              <a:latin typeface="微软雅黑" panose="020B0503020204020204" pitchFamily="34" charset="-122"/>
              <a:ea typeface="微软雅黑" panose="020B0503020204020204" pitchFamily="34" charset="-122"/>
            </a:endParaRPr>
          </a:p>
        </p:txBody>
      </p:sp>
      <p:sp>
        <p:nvSpPr>
          <p:cNvPr id="8" name="Rectangle 7"/>
          <p:cNvSpPr/>
          <p:nvPr/>
        </p:nvSpPr>
        <p:spPr bwMode="auto">
          <a:xfrm>
            <a:off x="0" y="2775285"/>
            <a:ext cx="12192002" cy="2378600"/>
          </a:xfrm>
          <a:prstGeom prst="rect">
            <a:avLst/>
          </a:prstGeom>
          <a:solidFill>
            <a:schemeClr val="bg2">
              <a:lumMod val="60000"/>
              <a:lumOff val="40000"/>
              <a:alpha val="8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eaLnBrk="0" fontAlgn="base" hangingPunct="0">
              <a:spcBef>
                <a:spcPct val="0"/>
              </a:spcBef>
              <a:spcAft>
                <a:spcPct val="0"/>
              </a:spcAft>
            </a:pPr>
            <a:endParaRPr lang="en-US" b="1" dirty="0">
              <a:latin typeface="Arial" panose="020B0604020202020204" pitchFamily="34" charset="0"/>
            </a:endParaRPr>
          </a:p>
        </p:txBody>
      </p:sp>
      <p:sp>
        <p:nvSpPr>
          <p:cNvPr id="4" name="文本框 3"/>
          <p:cNvSpPr txBox="1"/>
          <p:nvPr/>
        </p:nvSpPr>
        <p:spPr>
          <a:xfrm>
            <a:off x="4438456" y="3429000"/>
            <a:ext cx="3673365" cy="830997"/>
          </a:xfrm>
          <a:prstGeom prst="rect">
            <a:avLst/>
          </a:prstGeom>
          <a:noFill/>
        </p:spPr>
        <p:txBody>
          <a:bodyPr wrap="square" rtlCol="0">
            <a:spAutoFit/>
          </a:bodyPr>
          <a:lstStyle/>
          <a:p>
            <a:r>
              <a:rPr lang="en-US" altLang="zh-CN" sz="4800" dirty="0">
                <a:ln w="0"/>
                <a:effectLst>
                  <a:outerShdw blurRad="38100" dist="19050" dir="2700000" algn="tl" rotWithShape="0">
                    <a:schemeClr val="dk1">
                      <a:alpha val="40000"/>
                    </a:schemeClr>
                  </a:outerShdw>
                </a:effectLst>
              </a:rPr>
              <a:t>Thank You !</a:t>
            </a:r>
            <a:endParaRPr lang="zh-CN" altLang="en-US" sz="4800" dirty="0">
              <a:ln w="0"/>
              <a:effectLst>
                <a:outerShdw blurRad="38100" dist="19050" dir="2700000" algn="tl" rotWithShape="0">
                  <a:schemeClr val="dk1">
                    <a:alpha val="40000"/>
                  </a:schemeClr>
                </a:outerShdw>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23">
        <p:fade/>
      </p:transition>
    </mc:Choice>
    <mc:Fallback xmlns="">
      <p:transition spd="med" advTm="32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7C14A782-8F24-4997-9555-1803745397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a:extLst>
              <a:ext uri="{FF2B5EF4-FFF2-40B4-BE49-F238E27FC236}">
                <a16:creationId xmlns:a16="http://schemas.microsoft.com/office/drawing/2014/main" id="{27F74F2F-3BD9-4339-8BFF-3BE4CC79576A}"/>
              </a:ext>
            </a:extLst>
          </p:cNvPr>
          <p:cNvSpPr>
            <a:spLocks noGrp="1" noChangeArrowheads="1"/>
          </p:cNvSpPr>
          <p:nvPr>
            <p:ph type="title"/>
          </p:nvPr>
        </p:nvSpPr>
        <p:spPr/>
        <p:txBody>
          <a:bodyPr bIns="0"/>
          <a:lstStyle/>
          <a:p>
            <a:r>
              <a:rPr lang="zh-CN" altLang="en-US" dirty="0">
                <a:solidFill>
                  <a:srgbClr val="FFFFFF"/>
                </a:solidFill>
                <a:latin typeface="黑体" panose="02010609060101010101" pitchFamily="49" charset="-122"/>
                <a:cs typeface="Arial" panose="020B0604020202020204" pitchFamily="34" charset="0"/>
              </a:rPr>
              <a:t>我们携手客户，让世界更健康，更清洁，更安全</a:t>
            </a:r>
          </a:p>
        </p:txBody>
      </p:sp>
      <p:cxnSp>
        <p:nvCxnSpPr>
          <p:cNvPr id="40964" name="Straight Connector 55">
            <a:extLst>
              <a:ext uri="{FF2B5EF4-FFF2-40B4-BE49-F238E27FC236}">
                <a16:creationId xmlns:a16="http://schemas.microsoft.com/office/drawing/2014/main" id="{D7E9DCCA-CBE7-41B8-921E-B2B8A4D5C795}"/>
              </a:ext>
            </a:extLst>
          </p:cNvPr>
          <p:cNvCxnSpPr>
            <a:cxnSpLocks noChangeShapeType="1"/>
          </p:cNvCxnSpPr>
          <p:nvPr/>
        </p:nvCxnSpPr>
        <p:spPr bwMode="auto">
          <a:xfrm flipH="1" flipV="1">
            <a:off x="5883275" y="3292475"/>
            <a:ext cx="6350" cy="398463"/>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40965" name="Straight Connector 56">
            <a:extLst>
              <a:ext uri="{FF2B5EF4-FFF2-40B4-BE49-F238E27FC236}">
                <a16:creationId xmlns:a16="http://schemas.microsoft.com/office/drawing/2014/main" id="{04C4F6DB-4A8A-41C4-A469-F738EC22C6F8}"/>
              </a:ext>
            </a:extLst>
          </p:cNvPr>
          <p:cNvCxnSpPr>
            <a:cxnSpLocks noChangeShapeType="1"/>
          </p:cNvCxnSpPr>
          <p:nvPr/>
        </p:nvCxnSpPr>
        <p:spPr bwMode="auto">
          <a:xfrm flipV="1">
            <a:off x="7550150" y="3298825"/>
            <a:ext cx="0" cy="5969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40966" name="Straight Connector 57">
            <a:extLst>
              <a:ext uri="{FF2B5EF4-FFF2-40B4-BE49-F238E27FC236}">
                <a16:creationId xmlns:a16="http://schemas.microsoft.com/office/drawing/2014/main" id="{CAF67925-26DA-4F5B-8668-6C9D2C9FF24F}"/>
              </a:ext>
            </a:extLst>
          </p:cNvPr>
          <p:cNvCxnSpPr>
            <a:cxnSpLocks noChangeShapeType="1"/>
          </p:cNvCxnSpPr>
          <p:nvPr/>
        </p:nvCxnSpPr>
        <p:spPr bwMode="auto">
          <a:xfrm flipV="1">
            <a:off x="9186863" y="3292475"/>
            <a:ext cx="0" cy="5969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40967" name="Straight Connector 58">
            <a:extLst>
              <a:ext uri="{FF2B5EF4-FFF2-40B4-BE49-F238E27FC236}">
                <a16:creationId xmlns:a16="http://schemas.microsoft.com/office/drawing/2014/main" id="{05235BEC-29F6-475F-AE52-AEDECB10A3FA}"/>
              </a:ext>
            </a:extLst>
          </p:cNvPr>
          <p:cNvCxnSpPr>
            <a:cxnSpLocks noChangeShapeType="1"/>
          </p:cNvCxnSpPr>
          <p:nvPr/>
        </p:nvCxnSpPr>
        <p:spPr bwMode="auto">
          <a:xfrm flipV="1">
            <a:off x="10898188" y="3292475"/>
            <a:ext cx="0" cy="5969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40968" name="Straight Connector 59">
            <a:extLst>
              <a:ext uri="{FF2B5EF4-FFF2-40B4-BE49-F238E27FC236}">
                <a16:creationId xmlns:a16="http://schemas.microsoft.com/office/drawing/2014/main" id="{9DB37AB5-F181-4811-9DFE-76FB78A39DB7}"/>
              </a:ext>
            </a:extLst>
          </p:cNvPr>
          <p:cNvCxnSpPr>
            <a:cxnSpLocks noChangeShapeType="1"/>
          </p:cNvCxnSpPr>
          <p:nvPr/>
        </p:nvCxnSpPr>
        <p:spPr bwMode="auto">
          <a:xfrm flipV="1">
            <a:off x="4205288" y="3286125"/>
            <a:ext cx="0" cy="59690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40969" name="Rectangle 60">
            <a:extLst>
              <a:ext uri="{FF2B5EF4-FFF2-40B4-BE49-F238E27FC236}">
                <a16:creationId xmlns:a16="http://schemas.microsoft.com/office/drawing/2014/main" id="{F091563E-7E16-405A-A265-7F7E422229A4}"/>
              </a:ext>
            </a:extLst>
          </p:cNvPr>
          <p:cNvSpPr>
            <a:spLocks noChangeArrowheads="1"/>
          </p:cNvSpPr>
          <p:nvPr/>
        </p:nvSpPr>
        <p:spPr bwMode="auto">
          <a:xfrm>
            <a:off x="3402013" y="1717675"/>
            <a:ext cx="8304212" cy="1360488"/>
          </a:xfrm>
          <a:prstGeom prst="rect">
            <a:avLst/>
          </a:prstGeom>
          <a:solidFill>
            <a:schemeClr val="bg1">
              <a:alpha val="85097"/>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en-US" altLang="zh-CN" sz="1800">
              <a:solidFill>
                <a:srgbClr val="000000"/>
              </a:solidFill>
              <a:ea typeface="MS PGothic" panose="020B0600070205080204" pitchFamily="34" charset="-128"/>
            </a:endParaRPr>
          </a:p>
        </p:txBody>
      </p:sp>
      <p:sp>
        <p:nvSpPr>
          <p:cNvPr id="40970" name="Rectangle 64">
            <a:extLst>
              <a:ext uri="{FF2B5EF4-FFF2-40B4-BE49-F238E27FC236}">
                <a16:creationId xmlns:a16="http://schemas.microsoft.com/office/drawing/2014/main" id="{6CB7629E-80B4-4233-AC47-3B280A855890}"/>
              </a:ext>
            </a:extLst>
          </p:cNvPr>
          <p:cNvSpPr>
            <a:spLocks noChangeArrowheads="1"/>
          </p:cNvSpPr>
          <p:nvPr/>
        </p:nvSpPr>
        <p:spPr bwMode="auto">
          <a:xfrm>
            <a:off x="3386138" y="3563938"/>
            <a:ext cx="1631950"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en-US" altLang="zh-CN" sz="1800">
              <a:solidFill>
                <a:srgbClr val="000000"/>
              </a:solidFill>
              <a:ea typeface="MS PGothic" panose="020B0600070205080204" pitchFamily="34" charset="-128"/>
            </a:endParaRPr>
          </a:p>
        </p:txBody>
      </p:sp>
      <p:sp>
        <p:nvSpPr>
          <p:cNvPr id="40971" name="Rectangle 66">
            <a:extLst>
              <a:ext uri="{FF2B5EF4-FFF2-40B4-BE49-F238E27FC236}">
                <a16:creationId xmlns:a16="http://schemas.microsoft.com/office/drawing/2014/main" id="{395D9AA8-BCEE-4715-AC30-C28C9F719D25}"/>
              </a:ext>
            </a:extLst>
          </p:cNvPr>
          <p:cNvSpPr>
            <a:spLocks noChangeArrowheads="1"/>
          </p:cNvSpPr>
          <p:nvPr/>
        </p:nvSpPr>
        <p:spPr bwMode="auto">
          <a:xfrm>
            <a:off x="5057775" y="3563938"/>
            <a:ext cx="1631950"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en-US" altLang="zh-CN" sz="1800">
              <a:solidFill>
                <a:srgbClr val="000000"/>
              </a:solidFill>
              <a:ea typeface="MS PGothic" panose="020B0600070205080204" pitchFamily="34" charset="-128"/>
            </a:endParaRPr>
          </a:p>
        </p:txBody>
      </p:sp>
      <p:sp>
        <p:nvSpPr>
          <p:cNvPr id="40972" name="Rectangle 77">
            <a:extLst>
              <a:ext uri="{FF2B5EF4-FFF2-40B4-BE49-F238E27FC236}">
                <a16:creationId xmlns:a16="http://schemas.microsoft.com/office/drawing/2014/main" id="{97E1ACA8-F2F4-48D7-989A-292D2177CF21}"/>
              </a:ext>
            </a:extLst>
          </p:cNvPr>
          <p:cNvSpPr>
            <a:spLocks noChangeArrowheads="1"/>
          </p:cNvSpPr>
          <p:nvPr/>
        </p:nvSpPr>
        <p:spPr bwMode="auto">
          <a:xfrm>
            <a:off x="6729413" y="3563938"/>
            <a:ext cx="1631950"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en-US" altLang="zh-CN" sz="1800">
              <a:solidFill>
                <a:srgbClr val="000000"/>
              </a:solidFill>
              <a:ea typeface="MS PGothic" panose="020B0600070205080204" pitchFamily="34" charset="-128"/>
            </a:endParaRPr>
          </a:p>
        </p:txBody>
      </p:sp>
      <p:sp>
        <p:nvSpPr>
          <p:cNvPr id="40973" name="Rectangle 78">
            <a:extLst>
              <a:ext uri="{FF2B5EF4-FFF2-40B4-BE49-F238E27FC236}">
                <a16:creationId xmlns:a16="http://schemas.microsoft.com/office/drawing/2014/main" id="{051C3EFC-C0A3-4F74-B6AA-50F5B3058820}"/>
              </a:ext>
            </a:extLst>
          </p:cNvPr>
          <p:cNvSpPr>
            <a:spLocks noChangeArrowheads="1"/>
          </p:cNvSpPr>
          <p:nvPr/>
        </p:nvSpPr>
        <p:spPr bwMode="auto">
          <a:xfrm>
            <a:off x="8397875" y="3563938"/>
            <a:ext cx="1631950"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en-US" altLang="zh-CN" sz="1800">
              <a:solidFill>
                <a:srgbClr val="000000"/>
              </a:solidFill>
              <a:ea typeface="MS PGothic" panose="020B0600070205080204" pitchFamily="34" charset="-128"/>
            </a:endParaRPr>
          </a:p>
        </p:txBody>
      </p:sp>
      <p:sp>
        <p:nvSpPr>
          <p:cNvPr id="40974" name="Rectangle 79">
            <a:extLst>
              <a:ext uri="{FF2B5EF4-FFF2-40B4-BE49-F238E27FC236}">
                <a16:creationId xmlns:a16="http://schemas.microsoft.com/office/drawing/2014/main" id="{02004D0A-B3A1-44A1-85AD-87E314909356}"/>
              </a:ext>
            </a:extLst>
          </p:cNvPr>
          <p:cNvSpPr>
            <a:spLocks noChangeArrowheads="1"/>
          </p:cNvSpPr>
          <p:nvPr/>
        </p:nvSpPr>
        <p:spPr bwMode="auto">
          <a:xfrm>
            <a:off x="10074275" y="3563938"/>
            <a:ext cx="1631950"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en-US" altLang="zh-CN" sz="1800">
              <a:solidFill>
                <a:srgbClr val="000000"/>
              </a:solidFill>
              <a:ea typeface="MS PGothic" panose="020B0600070205080204" pitchFamily="34" charset="-128"/>
            </a:endParaRPr>
          </a:p>
        </p:txBody>
      </p:sp>
      <p:cxnSp>
        <p:nvCxnSpPr>
          <p:cNvPr id="40975" name="Straight Connector 80">
            <a:extLst>
              <a:ext uri="{FF2B5EF4-FFF2-40B4-BE49-F238E27FC236}">
                <a16:creationId xmlns:a16="http://schemas.microsoft.com/office/drawing/2014/main" id="{EB785888-C9A6-41BB-83EB-B42E88E75E7A}"/>
              </a:ext>
            </a:extLst>
          </p:cNvPr>
          <p:cNvCxnSpPr>
            <a:cxnSpLocks/>
          </p:cNvCxnSpPr>
          <p:nvPr/>
        </p:nvCxnSpPr>
        <p:spPr bwMode="auto">
          <a:xfrm>
            <a:off x="4205288" y="3286125"/>
            <a:ext cx="66929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40976" name="Straight Connector 115">
            <a:extLst>
              <a:ext uri="{FF2B5EF4-FFF2-40B4-BE49-F238E27FC236}">
                <a16:creationId xmlns:a16="http://schemas.microsoft.com/office/drawing/2014/main" id="{EE3EB96F-B160-4C18-A666-300C08F3289F}"/>
              </a:ext>
            </a:extLst>
          </p:cNvPr>
          <p:cNvCxnSpPr>
            <a:cxnSpLocks noChangeShapeType="1"/>
          </p:cNvCxnSpPr>
          <p:nvPr/>
        </p:nvCxnSpPr>
        <p:spPr bwMode="auto">
          <a:xfrm flipV="1">
            <a:off x="5030788" y="2957513"/>
            <a:ext cx="3175" cy="327025"/>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40977" name="Rectangle 116">
            <a:extLst>
              <a:ext uri="{FF2B5EF4-FFF2-40B4-BE49-F238E27FC236}">
                <a16:creationId xmlns:a16="http://schemas.microsoft.com/office/drawing/2014/main" id="{FF8BAC4B-B690-4602-9A22-F5B5325B98A4}"/>
              </a:ext>
            </a:extLst>
          </p:cNvPr>
          <p:cNvSpPr>
            <a:spLocks noChangeArrowheads="1"/>
          </p:cNvSpPr>
          <p:nvPr/>
        </p:nvSpPr>
        <p:spPr bwMode="auto">
          <a:xfrm>
            <a:off x="6883400" y="1976438"/>
            <a:ext cx="43227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a:solidFill>
                  <a:srgbClr val="000000"/>
                </a:solidFill>
                <a:latin typeface="黑体" panose="02010609060101010101" pitchFamily="49" charset="-122"/>
                <a:ea typeface="黑体" panose="02010609060101010101" pitchFamily="49" charset="-122"/>
                <a:cs typeface="Arial" panose="020B0604020202020204" pitchFamily="34" charset="0"/>
              </a:rPr>
              <a:t>全球科学服务领域领导者</a:t>
            </a:r>
            <a:endParaRPr lang="zh-CN" altLang="zh-CN">
              <a:solidFill>
                <a:srgbClr val="000000"/>
              </a:solidFill>
              <a:latin typeface="黑体" panose="02010609060101010101" pitchFamily="49" charset="-122"/>
              <a:ea typeface="黑体" panose="02010609060101010101" pitchFamily="49" charset="-122"/>
              <a:cs typeface="Arial" panose="020B0604020202020204" pitchFamily="34" charset="0"/>
            </a:endParaRPr>
          </a:p>
        </p:txBody>
      </p:sp>
      <p:sp>
        <p:nvSpPr>
          <p:cNvPr id="118" name="Rectangle 117">
            <a:extLst>
              <a:ext uri="{FF2B5EF4-FFF2-40B4-BE49-F238E27FC236}">
                <a16:creationId xmlns:a16="http://schemas.microsoft.com/office/drawing/2014/main" id="{4E5447D1-96E9-48BA-8D6F-0E5439F6208E}"/>
              </a:ext>
            </a:extLst>
          </p:cNvPr>
          <p:cNvSpPr/>
          <p:nvPr/>
        </p:nvSpPr>
        <p:spPr bwMode="auto">
          <a:xfrm>
            <a:off x="3386138" y="4286250"/>
            <a:ext cx="1631950" cy="828675"/>
          </a:xfrm>
          <a:prstGeom prst="rect">
            <a:avLst/>
          </a:prstGeom>
          <a:solidFill>
            <a:schemeClr val="accent5"/>
          </a:solidFill>
          <a:ln w="9525" cap="flat" cmpd="sng" algn="ctr">
            <a:noFill/>
            <a:prstDash val="solid"/>
            <a:round/>
            <a:headEnd type="none" w="med" len="med"/>
            <a:tailEnd type="none" w="med" len="med"/>
          </a:ln>
          <a:effectLst/>
        </p:spPr>
        <p:txBody>
          <a:bodyPr/>
          <a:lstStyle/>
          <a:p>
            <a:pPr>
              <a:defRPr/>
            </a:pPr>
            <a:endParaRPr lang="en-US" sz="1800" dirty="0">
              <a:solidFill>
                <a:srgbClr val="000000"/>
              </a:solidFill>
              <a:ea typeface="ＭＳ Ｐゴシック" pitchFamily="100" charset="-128"/>
            </a:endParaRPr>
          </a:p>
        </p:txBody>
      </p:sp>
      <p:sp>
        <p:nvSpPr>
          <p:cNvPr id="119" name="Rectangle 118">
            <a:extLst>
              <a:ext uri="{FF2B5EF4-FFF2-40B4-BE49-F238E27FC236}">
                <a16:creationId xmlns:a16="http://schemas.microsoft.com/office/drawing/2014/main" id="{AE3B03A8-6FC3-4796-A9A5-E819248BAAD7}"/>
              </a:ext>
            </a:extLst>
          </p:cNvPr>
          <p:cNvSpPr/>
          <p:nvPr/>
        </p:nvSpPr>
        <p:spPr bwMode="auto">
          <a:xfrm>
            <a:off x="5057775" y="4286250"/>
            <a:ext cx="1631950" cy="828675"/>
          </a:xfrm>
          <a:prstGeom prst="rect">
            <a:avLst/>
          </a:prstGeom>
          <a:solidFill>
            <a:schemeClr val="accent5"/>
          </a:solidFill>
          <a:ln w="9525" cap="flat" cmpd="sng" algn="ctr">
            <a:noFill/>
            <a:prstDash val="solid"/>
            <a:round/>
            <a:headEnd type="none" w="med" len="med"/>
            <a:tailEnd type="none" w="med" len="med"/>
          </a:ln>
          <a:effectLst/>
        </p:spPr>
        <p:txBody>
          <a:bodyPr/>
          <a:lstStyle/>
          <a:p>
            <a:pPr>
              <a:defRPr/>
            </a:pPr>
            <a:endParaRPr lang="en-US" sz="1800" dirty="0">
              <a:solidFill>
                <a:srgbClr val="000000"/>
              </a:solidFill>
              <a:ea typeface="ＭＳ Ｐゴシック" pitchFamily="100" charset="-128"/>
            </a:endParaRPr>
          </a:p>
        </p:txBody>
      </p:sp>
      <p:sp>
        <p:nvSpPr>
          <p:cNvPr id="120" name="Rectangle 119">
            <a:extLst>
              <a:ext uri="{FF2B5EF4-FFF2-40B4-BE49-F238E27FC236}">
                <a16:creationId xmlns:a16="http://schemas.microsoft.com/office/drawing/2014/main" id="{2668394D-B083-480B-9DDF-3E8DB837A093}"/>
              </a:ext>
            </a:extLst>
          </p:cNvPr>
          <p:cNvSpPr/>
          <p:nvPr/>
        </p:nvSpPr>
        <p:spPr bwMode="auto">
          <a:xfrm>
            <a:off x="6729413" y="4286250"/>
            <a:ext cx="1631950" cy="828675"/>
          </a:xfrm>
          <a:prstGeom prst="rect">
            <a:avLst/>
          </a:prstGeom>
          <a:solidFill>
            <a:schemeClr val="accent5"/>
          </a:solidFill>
          <a:ln w="9525" cap="flat" cmpd="sng" algn="ctr">
            <a:noFill/>
            <a:prstDash val="solid"/>
            <a:round/>
            <a:headEnd type="none" w="med" len="med"/>
            <a:tailEnd type="none" w="med" len="med"/>
          </a:ln>
          <a:effectLst/>
        </p:spPr>
        <p:txBody>
          <a:bodyPr/>
          <a:lstStyle/>
          <a:p>
            <a:pPr>
              <a:defRPr/>
            </a:pPr>
            <a:endParaRPr lang="en-US" sz="1800" dirty="0">
              <a:solidFill>
                <a:srgbClr val="000000"/>
              </a:solidFill>
              <a:ea typeface="ＭＳ Ｐゴシック" pitchFamily="100" charset="-128"/>
            </a:endParaRPr>
          </a:p>
        </p:txBody>
      </p:sp>
      <p:sp>
        <p:nvSpPr>
          <p:cNvPr id="121" name="Rectangle 120">
            <a:extLst>
              <a:ext uri="{FF2B5EF4-FFF2-40B4-BE49-F238E27FC236}">
                <a16:creationId xmlns:a16="http://schemas.microsoft.com/office/drawing/2014/main" id="{A89143D8-0903-4982-92DF-68B5740DD0A5}"/>
              </a:ext>
            </a:extLst>
          </p:cNvPr>
          <p:cNvSpPr/>
          <p:nvPr/>
        </p:nvSpPr>
        <p:spPr bwMode="auto">
          <a:xfrm>
            <a:off x="8397875" y="4286250"/>
            <a:ext cx="1631950" cy="828675"/>
          </a:xfrm>
          <a:prstGeom prst="rect">
            <a:avLst/>
          </a:prstGeom>
          <a:solidFill>
            <a:schemeClr val="accent5"/>
          </a:solidFill>
          <a:ln w="9525" cap="flat" cmpd="sng" algn="ctr">
            <a:noFill/>
            <a:prstDash val="solid"/>
            <a:round/>
            <a:headEnd type="none" w="med" len="med"/>
            <a:tailEnd type="none" w="med" len="med"/>
          </a:ln>
          <a:effectLst/>
        </p:spPr>
        <p:txBody>
          <a:bodyPr/>
          <a:lstStyle/>
          <a:p>
            <a:pPr>
              <a:defRPr/>
            </a:pPr>
            <a:endParaRPr lang="en-US" sz="1800" dirty="0">
              <a:solidFill>
                <a:srgbClr val="000000"/>
              </a:solidFill>
              <a:ea typeface="ＭＳ Ｐゴシック" pitchFamily="100" charset="-128"/>
            </a:endParaRPr>
          </a:p>
        </p:txBody>
      </p:sp>
      <p:sp>
        <p:nvSpPr>
          <p:cNvPr id="122" name="Rectangle 121">
            <a:extLst>
              <a:ext uri="{FF2B5EF4-FFF2-40B4-BE49-F238E27FC236}">
                <a16:creationId xmlns:a16="http://schemas.microsoft.com/office/drawing/2014/main" id="{CBA9F1EA-8BB3-4445-93A5-1E5BBD492855}"/>
              </a:ext>
            </a:extLst>
          </p:cNvPr>
          <p:cNvSpPr/>
          <p:nvPr/>
        </p:nvSpPr>
        <p:spPr bwMode="auto">
          <a:xfrm>
            <a:off x="10074275" y="4286250"/>
            <a:ext cx="1631950" cy="828675"/>
          </a:xfrm>
          <a:prstGeom prst="rect">
            <a:avLst/>
          </a:prstGeom>
          <a:solidFill>
            <a:schemeClr val="accent5"/>
          </a:solidFill>
          <a:ln w="9525" cap="flat" cmpd="sng" algn="ctr">
            <a:noFill/>
            <a:prstDash val="solid"/>
            <a:round/>
            <a:headEnd type="none" w="med" len="med"/>
            <a:tailEnd type="none" w="med" len="med"/>
          </a:ln>
          <a:effectLst/>
        </p:spPr>
        <p:txBody>
          <a:bodyPr/>
          <a:lstStyle/>
          <a:p>
            <a:pPr>
              <a:defRPr/>
            </a:pPr>
            <a:endParaRPr lang="en-US" sz="1800" dirty="0">
              <a:solidFill>
                <a:srgbClr val="000000"/>
              </a:solidFill>
              <a:ea typeface="ＭＳ Ｐゴシック" pitchFamily="100" charset="-128"/>
            </a:endParaRPr>
          </a:p>
        </p:txBody>
      </p:sp>
      <p:sp>
        <p:nvSpPr>
          <p:cNvPr id="40983" name="Rectangle 122">
            <a:extLst>
              <a:ext uri="{FF2B5EF4-FFF2-40B4-BE49-F238E27FC236}">
                <a16:creationId xmlns:a16="http://schemas.microsoft.com/office/drawing/2014/main" id="{DE4391DF-A9F0-4661-8CA5-0943DB13E2D4}"/>
              </a:ext>
            </a:extLst>
          </p:cNvPr>
          <p:cNvSpPr>
            <a:spLocks noChangeArrowheads="1"/>
          </p:cNvSpPr>
          <p:nvPr/>
        </p:nvSpPr>
        <p:spPr bwMode="auto">
          <a:xfrm>
            <a:off x="3370263" y="4360863"/>
            <a:ext cx="1671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200">
                <a:solidFill>
                  <a:srgbClr val="FFFFFF"/>
                </a:solidFill>
                <a:latin typeface="黑体" panose="02010609060101010101" pitchFamily="49" charset="-122"/>
                <a:ea typeface="黑体" panose="02010609060101010101" pitchFamily="49" charset="-122"/>
              </a:rPr>
              <a:t>精准分析</a:t>
            </a:r>
            <a:endParaRPr lang="en-US" altLang="zh-CN" sz="1200">
              <a:solidFill>
                <a:srgbClr val="FFFFFF"/>
              </a:solidFill>
              <a:latin typeface="黑体" panose="02010609060101010101" pitchFamily="49" charset="-122"/>
              <a:ea typeface="黑体" panose="02010609060101010101" pitchFamily="49" charset="-122"/>
            </a:endParaRPr>
          </a:p>
          <a:p>
            <a:pPr algn="ctr"/>
            <a:r>
              <a:rPr lang="zh-CN" altLang="en-US" sz="1200">
                <a:solidFill>
                  <a:srgbClr val="FFFFFF"/>
                </a:solidFill>
                <a:latin typeface="黑体" panose="02010609060101010101" pitchFamily="49" charset="-122"/>
                <a:ea typeface="黑体" panose="02010609060101010101" pitchFamily="49" charset="-122"/>
              </a:rPr>
              <a:t>与卓越诊断</a:t>
            </a:r>
          </a:p>
        </p:txBody>
      </p:sp>
      <p:sp>
        <p:nvSpPr>
          <p:cNvPr id="40984" name="Rectangle 123">
            <a:extLst>
              <a:ext uri="{FF2B5EF4-FFF2-40B4-BE49-F238E27FC236}">
                <a16:creationId xmlns:a16="http://schemas.microsoft.com/office/drawing/2014/main" id="{36D7D7BE-DA8A-430C-ABAF-4D66AF35027F}"/>
              </a:ext>
            </a:extLst>
          </p:cNvPr>
          <p:cNvSpPr>
            <a:spLocks noChangeArrowheads="1"/>
          </p:cNvSpPr>
          <p:nvPr/>
        </p:nvSpPr>
        <p:spPr bwMode="auto">
          <a:xfrm>
            <a:off x="5067300" y="4360863"/>
            <a:ext cx="161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200">
                <a:solidFill>
                  <a:srgbClr val="FFFFFF"/>
                </a:solidFill>
                <a:latin typeface="黑体" panose="02010609060101010101" pitchFamily="49" charset="-122"/>
                <a:ea typeface="黑体" panose="02010609060101010101" pitchFamily="49" charset="-122"/>
              </a:rPr>
              <a:t>推动基因技术</a:t>
            </a:r>
            <a:endParaRPr lang="en-US" altLang="zh-CN" sz="1200">
              <a:solidFill>
                <a:srgbClr val="FFFFFF"/>
              </a:solidFill>
              <a:latin typeface="黑体" panose="02010609060101010101" pitchFamily="49" charset="-122"/>
              <a:ea typeface="黑体" panose="02010609060101010101" pitchFamily="49" charset="-122"/>
            </a:endParaRPr>
          </a:p>
          <a:p>
            <a:pPr algn="ctr"/>
            <a:r>
              <a:rPr lang="zh-CN" altLang="en-US" sz="1200">
                <a:solidFill>
                  <a:srgbClr val="FFFFFF"/>
                </a:solidFill>
                <a:latin typeface="黑体" panose="02010609060101010101" pitchFamily="49" charset="-122"/>
                <a:ea typeface="黑体" panose="02010609060101010101" pitchFamily="49" charset="-122"/>
              </a:rPr>
              <a:t>成熟与创新</a:t>
            </a:r>
          </a:p>
        </p:txBody>
      </p:sp>
      <p:sp>
        <p:nvSpPr>
          <p:cNvPr id="40985" name="Rectangle 124">
            <a:extLst>
              <a:ext uri="{FF2B5EF4-FFF2-40B4-BE49-F238E27FC236}">
                <a16:creationId xmlns:a16="http://schemas.microsoft.com/office/drawing/2014/main" id="{49B68213-B12F-4F63-BE5E-FAB21578CE77}"/>
              </a:ext>
            </a:extLst>
          </p:cNvPr>
          <p:cNvSpPr>
            <a:spLocks noChangeArrowheads="1"/>
          </p:cNvSpPr>
          <p:nvPr/>
        </p:nvSpPr>
        <p:spPr bwMode="auto">
          <a:xfrm>
            <a:off x="6734175" y="4360863"/>
            <a:ext cx="1620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200">
                <a:solidFill>
                  <a:srgbClr val="FFFFFF"/>
                </a:solidFill>
                <a:latin typeface="黑体" panose="02010609060101010101" pitchFamily="49" charset="-122"/>
                <a:ea typeface="黑体" panose="02010609060101010101" pitchFamily="49" charset="-122"/>
              </a:rPr>
              <a:t>加快探索速度</a:t>
            </a:r>
          </a:p>
        </p:txBody>
      </p:sp>
      <p:sp>
        <p:nvSpPr>
          <p:cNvPr id="40986" name="Rectangle 125">
            <a:extLst>
              <a:ext uri="{FF2B5EF4-FFF2-40B4-BE49-F238E27FC236}">
                <a16:creationId xmlns:a16="http://schemas.microsoft.com/office/drawing/2014/main" id="{20EB6575-1E20-4169-908D-8EE131B69E72}"/>
              </a:ext>
            </a:extLst>
          </p:cNvPr>
          <p:cNvSpPr>
            <a:spLocks noChangeArrowheads="1"/>
          </p:cNvSpPr>
          <p:nvPr/>
        </p:nvSpPr>
        <p:spPr bwMode="auto">
          <a:xfrm>
            <a:off x="8402638" y="4360863"/>
            <a:ext cx="1627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200">
                <a:solidFill>
                  <a:srgbClr val="FFFFFF"/>
                </a:solidFill>
                <a:latin typeface="黑体" panose="02010609060101010101" pitchFamily="49" charset="-122"/>
                <a:ea typeface="黑体" panose="02010609060101010101" pitchFamily="49" charset="-122"/>
              </a:rPr>
              <a:t>一站式</a:t>
            </a:r>
            <a:r>
              <a:rPr lang="zh-CN" altLang="zh-CN" sz="1200">
                <a:solidFill>
                  <a:srgbClr val="FFFFFF"/>
                </a:solidFill>
                <a:latin typeface="黑体" panose="02010609060101010101" pitchFamily="49" charset="-122"/>
                <a:ea typeface="MS PGothic" panose="020B0600070205080204" pitchFamily="34" charset="-128"/>
              </a:rPr>
              <a:t>科学</a:t>
            </a:r>
            <a:r>
              <a:rPr lang="zh-CN" altLang="en-US" sz="1200">
                <a:solidFill>
                  <a:srgbClr val="FFFFFF"/>
                </a:solidFill>
                <a:latin typeface="黑体" panose="02010609060101010101" pitchFamily="49" charset="-122"/>
                <a:ea typeface="黑体" panose="02010609060101010101" pitchFamily="49" charset="-122"/>
              </a:rPr>
              <a:t>产品与解决方案供应商</a:t>
            </a:r>
          </a:p>
        </p:txBody>
      </p:sp>
      <p:sp>
        <p:nvSpPr>
          <p:cNvPr id="40987" name="Rectangle 126">
            <a:extLst>
              <a:ext uri="{FF2B5EF4-FFF2-40B4-BE49-F238E27FC236}">
                <a16:creationId xmlns:a16="http://schemas.microsoft.com/office/drawing/2014/main" id="{C4213C74-EBA1-4ABF-A025-57D8B5252D8E}"/>
              </a:ext>
            </a:extLst>
          </p:cNvPr>
          <p:cNvSpPr>
            <a:spLocks noChangeArrowheads="1"/>
          </p:cNvSpPr>
          <p:nvPr/>
        </p:nvSpPr>
        <p:spPr bwMode="auto">
          <a:xfrm>
            <a:off x="10066338" y="4360863"/>
            <a:ext cx="1639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200">
                <a:solidFill>
                  <a:srgbClr val="FFFFFF"/>
                </a:solidFill>
                <a:latin typeface="黑体" panose="02010609060101010101" pitchFamily="49" charset="-122"/>
                <a:ea typeface="黑体" panose="02010609060101010101" pitchFamily="49" charset="-122"/>
              </a:rPr>
              <a:t>仪器与企业服务</a:t>
            </a:r>
          </a:p>
        </p:txBody>
      </p:sp>
      <p:cxnSp>
        <p:nvCxnSpPr>
          <p:cNvPr id="7" name="Straight Connector 6">
            <a:extLst>
              <a:ext uri="{FF2B5EF4-FFF2-40B4-BE49-F238E27FC236}">
                <a16:creationId xmlns:a16="http://schemas.microsoft.com/office/drawing/2014/main" id="{F91CA057-8334-4EF5-B7CA-039F94CD2246}"/>
              </a:ext>
            </a:extLst>
          </p:cNvPr>
          <p:cNvCxnSpPr/>
          <p:nvPr/>
        </p:nvCxnSpPr>
        <p:spPr bwMode="auto">
          <a:xfrm flipV="1">
            <a:off x="6721475" y="2016125"/>
            <a:ext cx="0" cy="74295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pic>
        <p:nvPicPr>
          <p:cNvPr id="40989" name="company logo">
            <a:extLst>
              <a:ext uri="{FF2B5EF4-FFF2-40B4-BE49-F238E27FC236}">
                <a16:creationId xmlns:a16="http://schemas.microsoft.com/office/drawing/2014/main" id="{B2BC6E6C-9EF7-44ED-98E4-0179A1E51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2122488"/>
            <a:ext cx="22733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990" name="Picture 34">
            <a:extLst>
              <a:ext uri="{FF2B5EF4-FFF2-40B4-BE49-F238E27FC236}">
                <a16:creationId xmlns:a16="http://schemas.microsoft.com/office/drawing/2014/main" id="{16525CE5-296C-4540-B3CA-176BFA62B8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8988" y="3325813"/>
            <a:ext cx="1727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35">
            <a:extLst>
              <a:ext uri="{FF2B5EF4-FFF2-40B4-BE49-F238E27FC236}">
                <a16:creationId xmlns:a16="http://schemas.microsoft.com/office/drawing/2014/main" id="{C73FD395-0629-495F-BA09-83A1724B52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6500" y="3344863"/>
            <a:ext cx="1728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36">
            <a:extLst>
              <a:ext uri="{FF2B5EF4-FFF2-40B4-BE49-F238E27FC236}">
                <a16:creationId xmlns:a16="http://schemas.microsoft.com/office/drawing/2014/main" id="{F42BC8FB-69B6-4E25-8207-AD73B9618EC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78613" y="3344863"/>
            <a:ext cx="17287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Picture 38">
            <a:extLst>
              <a:ext uri="{FF2B5EF4-FFF2-40B4-BE49-F238E27FC236}">
                <a16:creationId xmlns:a16="http://schemas.microsoft.com/office/drawing/2014/main" id="{3310FCF9-EA38-419B-99EE-82D7390D9B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08975" y="3325813"/>
            <a:ext cx="1728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4" name="Picture 39">
            <a:extLst>
              <a:ext uri="{FF2B5EF4-FFF2-40B4-BE49-F238E27FC236}">
                <a16:creationId xmlns:a16="http://schemas.microsoft.com/office/drawing/2014/main" id="{0B0365BD-EF5E-40B3-A4ED-86FCADECD18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17125" y="3325813"/>
            <a:ext cx="1727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9"/>
    </mc:Choice>
    <mc:Fallback xmlns="">
      <p:transition advTm="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24">
            <a:extLst>
              <a:ext uri="{FF2B5EF4-FFF2-40B4-BE49-F238E27FC236}">
                <a16:creationId xmlns:a16="http://schemas.microsoft.com/office/drawing/2014/main" id="{9CCD71FE-9B68-4AAD-86AC-0D44CAB7A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33400"/>
            <a:ext cx="121793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ound Single Corner Rectangle 21">
            <a:extLst>
              <a:ext uri="{FF2B5EF4-FFF2-40B4-BE49-F238E27FC236}">
                <a16:creationId xmlns:a16="http://schemas.microsoft.com/office/drawing/2014/main" id="{2830E453-BAF0-4CAD-A40D-0E23D987552E}"/>
              </a:ext>
            </a:extLst>
          </p:cNvPr>
          <p:cNvSpPr>
            <a:spLocks noChangeArrowheads="1"/>
          </p:cNvSpPr>
          <p:nvPr/>
        </p:nvSpPr>
        <p:spPr bwMode="auto">
          <a:xfrm rot="10800000" flipH="1">
            <a:off x="0" y="544513"/>
            <a:ext cx="5272088" cy="4017962"/>
          </a:xfrm>
          <a:custGeom>
            <a:avLst/>
            <a:gdLst>
              <a:gd name="T0" fmla="*/ 0 w 3632200"/>
              <a:gd name="T1" fmla="*/ 0 h 4051300"/>
              <a:gd name="T2" fmla="*/ 2147483646 w 3632200"/>
              <a:gd name="T3" fmla="*/ 0 h 4051300"/>
              <a:gd name="T4" fmla="*/ 2147483646 w 3632200"/>
              <a:gd name="T5" fmla="*/ 179484 h 4051300"/>
              <a:gd name="T6" fmla="*/ 2147483646 w 3632200"/>
              <a:gd name="T7" fmla="*/ 2911062 h 4051300"/>
              <a:gd name="T8" fmla="*/ 0 w 3632200"/>
              <a:gd name="T9" fmla="*/ 2911062 h 4051300"/>
              <a:gd name="T10" fmla="*/ 0 w 3632200"/>
              <a:gd name="T11" fmla="*/ 0 h 40513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32200" h="4051300">
                <a:moveTo>
                  <a:pt x="0" y="0"/>
                </a:moveTo>
                <a:lnTo>
                  <a:pt x="3382414" y="0"/>
                </a:lnTo>
                <a:cubicBezTo>
                  <a:pt x="3520366" y="0"/>
                  <a:pt x="3632200" y="111833"/>
                  <a:pt x="3632200" y="249786"/>
                </a:cubicBezTo>
                <a:lnTo>
                  <a:pt x="3632200" y="4051300"/>
                </a:lnTo>
                <a:lnTo>
                  <a:pt x="0" y="4051300"/>
                </a:lnTo>
                <a:lnTo>
                  <a:pt x="0" y="0"/>
                </a:lnTo>
                <a:close/>
              </a:path>
            </a:pathLst>
          </a:cu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1204" name="Ellipse 45">
            <a:extLst>
              <a:ext uri="{FF2B5EF4-FFF2-40B4-BE49-F238E27FC236}">
                <a16:creationId xmlns:a16="http://schemas.microsoft.com/office/drawing/2014/main" id="{4145C6EE-0792-4EFA-8140-F4526B051C59}"/>
              </a:ext>
            </a:extLst>
          </p:cNvPr>
          <p:cNvSpPr>
            <a:spLocks noChangeArrowheads="1"/>
          </p:cNvSpPr>
          <p:nvPr/>
        </p:nvSpPr>
        <p:spPr bwMode="auto">
          <a:xfrm rot="656993">
            <a:off x="6777038" y="2884488"/>
            <a:ext cx="100012" cy="53975"/>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Aft>
                <a:spcPts val="450"/>
              </a:spcAft>
              <a:buClr>
                <a:srgbClr val="EE3134"/>
              </a:buClr>
              <a:buChar char="•"/>
              <a:defRPr sz="1500">
                <a:solidFill>
                  <a:schemeClr val="tx1"/>
                </a:solidFill>
                <a:latin typeface="Arial" panose="020B0604020202020204" pitchFamily="34" charset="0"/>
                <a:ea typeface="MS PGothic" panose="020B0600070205080204" pitchFamily="34" charset="-128"/>
              </a:defRPr>
            </a:lvl1pPr>
            <a:lvl2pPr marL="257175" indent="-128588">
              <a:spcAft>
                <a:spcPts val="450"/>
              </a:spcAft>
              <a:buClr>
                <a:srgbClr val="404143"/>
              </a:buClr>
              <a:buFont typeface="Arial" panose="020B0604020202020204" pitchFamily="34" charset="0"/>
              <a:buChar char="•"/>
              <a:defRPr sz="1300">
                <a:solidFill>
                  <a:schemeClr val="tx1"/>
                </a:solidFill>
                <a:latin typeface="Arial" panose="020B0604020202020204" pitchFamily="34" charset="0"/>
                <a:ea typeface="MS PGothic" panose="020B0600070205080204" pitchFamily="34" charset="-128"/>
              </a:defRPr>
            </a:lvl2pPr>
            <a:lvl3pPr marL="428625" indent="-128588">
              <a:spcAft>
                <a:spcPts val="450"/>
              </a:spcAft>
              <a:buClr>
                <a:srgbClr val="404143"/>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3pPr>
            <a:lvl4pPr marL="987425" indent="-152400">
              <a:spcAft>
                <a:spcPct val="20000"/>
              </a:spcAft>
              <a:buFont typeface="Symbol" panose="05050102010706020507" pitchFamily="18" charset="2"/>
              <a:buChar char="-"/>
              <a:defRPr sz="1200">
                <a:solidFill>
                  <a:schemeClr val="tx1"/>
                </a:solidFill>
                <a:latin typeface="Arial" panose="020B0604020202020204" pitchFamily="34" charset="0"/>
                <a:ea typeface="MS PGothic" panose="020B0600070205080204" pitchFamily="34" charset="-128"/>
              </a:defRPr>
            </a:lvl4pPr>
            <a:lvl5pPr marL="1285875" indent="-136525">
              <a:spcAft>
                <a:spcPct val="20000"/>
              </a:spcAft>
              <a:buChar char="•"/>
              <a:defRPr sz="1100">
                <a:solidFill>
                  <a:schemeClr val="tx1"/>
                </a:solidFill>
                <a:latin typeface="Arial" panose="020B0604020202020204" pitchFamily="34" charset="0"/>
                <a:ea typeface="MS PGothic" panose="020B0600070205080204" pitchFamily="34" charset="-128"/>
              </a:defRPr>
            </a:lvl5pPr>
            <a:lvl6pPr marL="17430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6pPr>
            <a:lvl7pPr marL="22002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7pPr>
            <a:lvl8pPr marL="26574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8pPr>
            <a:lvl9pPr marL="31146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9pPr>
          </a:lstStyle>
          <a:p>
            <a:pPr algn="ctr">
              <a:spcAft>
                <a:spcPct val="0"/>
              </a:spcAft>
              <a:buClrTx/>
              <a:buFontTx/>
              <a:buNone/>
            </a:pPr>
            <a:endParaRPr lang="en-US" altLang="zh-CN" sz="1600" b="1">
              <a:solidFill>
                <a:srgbClr val="3D5C94"/>
              </a:solidFill>
              <a:latin typeface="黑体" panose="02010609060101010101" pitchFamily="49" charset="-122"/>
              <a:ea typeface="黑体" panose="02010609060101010101" pitchFamily="49" charset="-122"/>
            </a:endParaRPr>
          </a:p>
        </p:txBody>
      </p:sp>
      <p:sp>
        <p:nvSpPr>
          <p:cNvPr id="51205" name="Ellipse 45">
            <a:extLst>
              <a:ext uri="{FF2B5EF4-FFF2-40B4-BE49-F238E27FC236}">
                <a16:creationId xmlns:a16="http://schemas.microsoft.com/office/drawing/2014/main" id="{3B1CA911-2669-4A70-984B-901E45057BC7}"/>
              </a:ext>
            </a:extLst>
          </p:cNvPr>
          <p:cNvSpPr>
            <a:spLocks noChangeArrowheads="1"/>
          </p:cNvSpPr>
          <p:nvPr/>
        </p:nvSpPr>
        <p:spPr bwMode="auto">
          <a:xfrm rot="656993">
            <a:off x="6813550" y="4986338"/>
            <a:ext cx="61913" cy="44450"/>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Aft>
                <a:spcPts val="450"/>
              </a:spcAft>
              <a:buClr>
                <a:srgbClr val="EE3134"/>
              </a:buClr>
              <a:buChar char="•"/>
              <a:defRPr sz="1500">
                <a:solidFill>
                  <a:schemeClr val="tx1"/>
                </a:solidFill>
                <a:latin typeface="Arial" panose="020B0604020202020204" pitchFamily="34" charset="0"/>
                <a:ea typeface="MS PGothic" panose="020B0600070205080204" pitchFamily="34" charset="-128"/>
              </a:defRPr>
            </a:lvl1pPr>
            <a:lvl2pPr marL="257175" indent="-128588">
              <a:spcAft>
                <a:spcPts val="450"/>
              </a:spcAft>
              <a:buClr>
                <a:srgbClr val="404143"/>
              </a:buClr>
              <a:buFont typeface="Arial" panose="020B0604020202020204" pitchFamily="34" charset="0"/>
              <a:buChar char="•"/>
              <a:defRPr sz="1300">
                <a:solidFill>
                  <a:schemeClr val="tx1"/>
                </a:solidFill>
                <a:latin typeface="Arial" panose="020B0604020202020204" pitchFamily="34" charset="0"/>
                <a:ea typeface="MS PGothic" panose="020B0600070205080204" pitchFamily="34" charset="-128"/>
              </a:defRPr>
            </a:lvl2pPr>
            <a:lvl3pPr marL="428625" indent="-128588">
              <a:spcAft>
                <a:spcPts val="450"/>
              </a:spcAft>
              <a:buClr>
                <a:srgbClr val="404143"/>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3pPr>
            <a:lvl4pPr marL="987425" indent="-152400">
              <a:spcAft>
                <a:spcPct val="20000"/>
              </a:spcAft>
              <a:buFont typeface="Symbol" panose="05050102010706020507" pitchFamily="18" charset="2"/>
              <a:buChar char="-"/>
              <a:defRPr sz="1200">
                <a:solidFill>
                  <a:schemeClr val="tx1"/>
                </a:solidFill>
                <a:latin typeface="Arial" panose="020B0604020202020204" pitchFamily="34" charset="0"/>
                <a:ea typeface="MS PGothic" panose="020B0600070205080204" pitchFamily="34" charset="-128"/>
              </a:defRPr>
            </a:lvl4pPr>
            <a:lvl5pPr marL="1285875" indent="-136525">
              <a:spcAft>
                <a:spcPct val="20000"/>
              </a:spcAft>
              <a:buChar char="•"/>
              <a:defRPr sz="1100">
                <a:solidFill>
                  <a:schemeClr val="tx1"/>
                </a:solidFill>
                <a:latin typeface="Arial" panose="020B0604020202020204" pitchFamily="34" charset="0"/>
                <a:ea typeface="MS PGothic" panose="020B0600070205080204" pitchFamily="34" charset="-128"/>
              </a:defRPr>
            </a:lvl5pPr>
            <a:lvl6pPr marL="17430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6pPr>
            <a:lvl7pPr marL="22002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7pPr>
            <a:lvl8pPr marL="26574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8pPr>
            <a:lvl9pPr marL="31146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9pPr>
          </a:lstStyle>
          <a:p>
            <a:pPr algn="ctr">
              <a:spcAft>
                <a:spcPct val="0"/>
              </a:spcAft>
              <a:buClrTx/>
              <a:buFontTx/>
              <a:buNone/>
            </a:pPr>
            <a:endParaRPr lang="en-US" altLang="zh-CN" sz="800" b="1">
              <a:solidFill>
                <a:srgbClr val="3D5C94"/>
              </a:solidFill>
              <a:latin typeface="黑体" panose="02010609060101010101" pitchFamily="49" charset="-122"/>
              <a:ea typeface="黑体" panose="02010609060101010101" pitchFamily="49" charset="-122"/>
            </a:endParaRPr>
          </a:p>
        </p:txBody>
      </p:sp>
      <p:sp>
        <p:nvSpPr>
          <p:cNvPr id="51206" name="Title 1">
            <a:extLst>
              <a:ext uri="{FF2B5EF4-FFF2-40B4-BE49-F238E27FC236}">
                <a16:creationId xmlns:a16="http://schemas.microsoft.com/office/drawing/2014/main" id="{00C1DB69-0A7E-444A-96E9-322C47852184}"/>
              </a:ext>
            </a:extLst>
          </p:cNvPr>
          <p:cNvSpPr>
            <a:spLocks noGrp="1" noChangeArrowheads="1"/>
          </p:cNvSpPr>
          <p:nvPr>
            <p:ph type="title"/>
          </p:nvPr>
        </p:nvSpPr>
        <p:spPr/>
        <p:txBody>
          <a:bodyPr>
            <a:prstTxWarp prst="textNoShape">
              <a:avLst/>
            </a:prstTxWarp>
          </a:bodyPr>
          <a:lstStyle/>
          <a:p>
            <a:pPr eaLnBrk="1" hangingPunct="1"/>
            <a:r>
              <a:rPr lang="zh-CN" altLang="en-US" sz="2400">
                <a:latin typeface="黑体" panose="02010609060101010101" pitchFamily="49" charset="-122"/>
                <a:ea typeface="黑体" panose="02010609060101010101" pitchFamily="49" charset="-122"/>
              </a:rPr>
              <a:t>扎根中国，服务中国</a:t>
            </a:r>
            <a:endParaRPr lang="en-US" altLang="en-US" sz="2400">
              <a:ea typeface="黑体" panose="02010609060101010101" pitchFamily="49" charset="-122"/>
            </a:endParaRPr>
          </a:p>
        </p:txBody>
      </p:sp>
      <p:grpSp>
        <p:nvGrpSpPr>
          <p:cNvPr id="51207" name="组合 15">
            <a:extLst>
              <a:ext uri="{FF2B5EF4-FFF2-40B4-BE49-F238E27FC236}">
                <a16:creationId xmlns:a16="http://schemas.microsoft.com/office/drawing/2014/main" id="{FCDF72EA-037B-4DC9-8F23-16E0A6AA921F}"/>
              </a:ext>
            </a:extLst>
          </p:cNvPr>
          <p:cNvGrpSpPr>
            <a:grpSpLocks/>
          </p:cNvGrpSpPr>
          <p:nvPr/>
        </p:nvGrpSpPr>
        <p:grpSpPr bwMode="auto">
          <a:xfrm>
            <a:off x="8232775" y="2982913"/>
            <a:ext cx="3636963" cy="1101725"/>
            <a:chOff x="8069868" y="3355415"/>
            <a:chExt cx="3636962" cy="1101760"/>
          </a:xfrm>
        </p:grpSpPr>
        <p:sp>
          <p:nvSpPr>
            <p:cNvPr id="14" name="Rectangle 183">
              <a:extLst>
                <a:ext uri="{FF2B5EF4-FFF2-40B4-BE49-F238E27FC236}">
                  <a16:creationId xmlns:a16="http://schemas.microsoft.com/office/drawing/2014/main" id="{EEECE094-D93D-4B10-9F92-90B982D7C8C4}"/>
                </a:ext>
              </a:extLst>
            </p:cNvPr>
            <p:cNvSpPr/>
            <p:nvPr/>
          </p:nvSpPr>
          <p:spPr bwMode="auto">
            <a:xfrm>
              <a:off x="8069868" y="3355415"/>
              <a:ext cx="3636962" cy="1101760"/>
            </a:xfrm>
            <a:prstGeom prst="rect">
              <a:avLst/>
            </a:prstGeom>
            <a:solidFill>
              <a:schemeClr val="bg2">
                <a:lumMod val="50000"/>
                <a:alpha val="68000"/>
              </a:schemeClr>
            </a:solidFill>
            <a:ln w="9525" cap="flat" cmpd="sng" algn="ctr">
              <a:noFill/>
              <a:prstDash val="solid"/>
              <a:round/>
              <a:headEnd type="none" w="med" len="med"/>
              <a:tailEnd type="none" w="med" len="med"/>
            </a:ln>
            <a:effectLst/>
          </p:spPr>
          <p:txBody>
            <a:bodyPr/>
            <a:lstStyle/>
            <a:p>
              <a:pPr algn="ctr">
                <a:lnSpc>
                  <a:spcPct val="80000"/>
                </a:lnSpc>
                <a:defRPr/>
              </a:pPr>
              <a:endParaRPr lang="en-US" altLang="zh-CN" sz="1050" b="1">
                <a:solidFill>
                  <a:schemeClr val="bg1"/>
                </a:solidFill>
                <a:latin typeface="黑体" panose="02010609060101010101" pitchFamily="49" charset="-122"/>
                <a:ea typeface="黑体" panose="02010609060101010101" pitchFamily="49" charset="-122"/>
                <a:sym typeface="+mn-ea"/>
              </a:endParaRPr>
            </a:p>
            <a:p>
              <a:pPr algn="ctr">
                <a:lnSpc>
                  <a:spcPct val="80000"/>
                </a:lnSpc>
                <a:defRPr/>
              </a:pPr>
              <a:r>
                <a:rPr lang="en-US" altLang="zh-CN" b="1">
                  <a:solidFill>
                    <a:schemeClr val="bg1"/>
                  </a:solidFill>
                  <a:latin typeface="黑体" panose="02010609060101010101" pitchFamily="49" charset="-122"/>
                  <a:ea typeface="黑体" panose="02010609060101010101" pitchFamily="49" charset="-122"/>
                  <a:sym typeface="+mn-ea"/>
                </a:rPr>
                <a:t> </a:t>
              </a:r>
            </a:p>
            <a:p>
              <a:pPr algn="ctr">
                <a:lnSpc>
                  <a:spcPct val="80000"/>
                </a:lnSpc>
                <a:defRPr/>
              </a:pPr>
              <a:endParaRPr lang="en-US" b="1" dirty="0">
                <a:solidFill>
                  <a:schemeClr val="bg1"/>
                </a:solidFill>
                <a:latin typeface="黑体" panose="02010609060101010101" pitchFamily="49" charset="-122"/>
                <a:ea typeface="黑体" panose="02010609060101010101" pitchFamily="49" charset="-122"/>
                <a:sym typeface="+mn-ea"/>
              </a:endParaRPr>
            </a:p>
          </p:txBody>
        </p:sp>
        <p:sp>
          <p:nvSpPr>
            <p:cNvPr id="51222" name="文本框 6">
              <a:extLst>
                <a:ext uri="{FF2B5EF4-FFF2-40B4-BE49-F238E27FC236}">
                  <a16:creationId xmlns:a16="http://schemas.microsoft.com/office/drawing/2014/main" id="{53D70578-6508-485C-B2ED-6C8111CB25FB}"/>
                </a:ext>
              </a:extLst>
            </p:cNvPr>
            <p:cNvSpPr txBox="1">
              <a:spLocks noChangeArrowheads="1"/>
            </p:cNvSpPr>
            <p:nvPr/>
          </p:nvSpPr>
          <p:spPr bwMode="auto">
            <a:xfrm>
              <a:off x="8249256" y="3428442"/>
              <a:ext cx="3278186" cy="88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80000"/>
                </a:lnSpc>
                <a:spcAft>
                  <a:spcPct val="20000"/>
                </a:spcAft>
                <a:buClr>
                  <a:srgbClr val="F51D30"/>
                </a:buClr>
              </a:pPr>
              <a:r>
                <a:rPr lang="zh-CN" altLang="en-US" sz="2000" b="1">
                  <a:solidFill>
                    <a:schemeClr val="bg1"/>
                  </a:solidFill>
                  <a:latin typeface="黑体" panose="02010609060101010101" pitchFamily="49" charset="-122"/>
                  <a:ea typeface="黑体" panose="02010609060101010101" pitchFamily="49" charset="-122"/>
                  <a:sym typeface="+mn-ea"/>
                </a:rPr>
                <a:t>生产制造</a:t>
              </a:r>
              <a:endParaRPr lang="en-US" altLang="zh-CN" sz="2000" b="1">
                <a:solidFill>
                  <a:schemeClr val="bg1"/>
                </a:solidFill>
                <a:latin typeface="黑体" panose="02010609060101010101" pitchFamily="49" charset="-122"/>
                <a:ea typeface="黑体" panose="02010609060101010101" pitchFamily="49" charset="-122"/>
                <a:sym typeface="+mn-ea"/>
              </a:endParaRPr>
            </a:p>
            <a:p>
              <a:pPr>
                <a:lnSpc>
                  <a:spcPts val="1600"/>
                </a:lnSpc>
                <a:spcAft>
                  <a:spcPts val="600"/>
                </a:spcAft>
                <a:buClr>
                  <a:schemeClr val="bg1"/>
                </a:buClr>
                <a:buFont typeface="Arial" panose="020B0604020202020204" pitchFamily="34" charset="0"/>
                <a:buChar char="•"/>
              </a:pPr>
              <a:r>
                <a:rPr lang="en-US" altLang="zh-CN" sz="1400">
                  <a:solidFill>
                    <a:schemeClr val="bg1"/>
                  </a:solidFill>
                  <a:latin typeface="黑体" panose="02010609060101010101" pitchFamily="49" charset="-122"/>
                  <a:ea typeface="黑体" panose="02010609060101010101" pitchFamily="49" charset="-122"/>
                  <a:sym typeface="+mn-ea"/>
                </a:rPr>
                <a:t>7 </a:t>
              </a:r>
              <a:r>
                <a:rPr lang="zh-CN" altLang="en-US" sz="1400">
                  <a:solidFill>
                    <a:schemeClr val="bg1"/>
                  </a:solidFill>
                  <a:latin typeface="黑体" panose="02010609060101010101" pitchFamily="49" charset="-122"/>
                  <a:ea typeface="黑体" panose="02010609060101010101" pitchFamily="49" charset="-122"/>
                  <a:sym typeface="+mn-ea"/>
                </a:rPr>
                <a:t>家工厂</a:t>
              </a:r>
              <a:endParaRPr lang="en-US" altLang="zh-CN" sz="1400">
                <a:solidFill>
                  <a:schemeClr val="bg1"/>
                </a:solidFill>
                <a:latin typeface="黑体" panose="02010609060101010101" pitchFamily="49" charset="-122"/>
                <a:ea typeface="黑体" panose="02010609060101010101" pitchFamily="49" charset="-122"/>
                <a:sym typeface="+mn-ea"/>
              </a:endParaRPr>
            </a:p>
            <a:p>
              <a:pPr>
                <a:lnSpc>
                  <a:spcPts val="1600"/>
                </a:lnSpc>
                <a:spcAft>
                  <a:spcPts val="600"/>
                </a:spcAft>
                <a:buClr>
                  <a:schemeClr val="bg1"/>
                </a:buClr>
                <a:buFont typeface="Arial" panose="020B0604020202020204" pitchFamily="34" charset="0"/>
                <a:buChar char="•"/>
              </a:pPr>
              <a:r>
                <a:rPr lang="en-US" altLang="zh-CN" sz="1400">
                  <a:solidFill>
                    <a:schemeClr val="bg1"/>
                  </a:solidFill>
                  <a:latin typeface="黑体" panose="02010609060101010101" pitchFamily="49" charset="-122"/>
                  <a:ea typeface="黑体" panose="02010609060101010101" pitchFamily="49" charset="-122"/>
                  <a:sym typeface="+mn-ea"/>
                </a:rPr>
                <a:t>5 </a:t>
              </a:r>
              <a:r>
                <a:rPr lang="zh-CN" altLang="en-US" sz="1400">
                  <a:solidFill>
                    <a:schemeClr val="bg1"/>
                  </a:solidFill>
                  <a:latin typeface="黑体" panose="02010609060101010101" pitchFamily="49" charset="-122"/>
                  <a:ea typeface="黑体" panose="02010609060101010101" pitchFamily="49" charset="-122"/>
                  <a:sym typeface="+mn-ea"/>
                </a:rPr>
                <a:t>万多平米的工厂面积</a:t>
              </a:r>
              <a:endParaRPr lang="en-US" altLang="zh-CN" sz="1400">
                <a:solidFill>
                  <a:schemeClr val="bg1"/>
                </a:solidFill>
                <a:latin typeface="黑体" panose="02010609060101010101" pitchFamily="49" charset="-122"/>
                <a:ea typeface="黑体" panose="02010609060101010101" pitchFamily="49" charset="-122"/>
                <a:sym typeface="+mn-ea"/>
              </a:endParaRPr>
            </a:p>
          </p:txBody>
        </p:sp>
      </p:grpSp>
      <p:grpSp>
        <p:nvGrpSpPr>
          <p:cNvPr id="51208" name="Group 215">
            <a:extLst>
              <a:ext uri="{FF2B5EF4-FFF2-40B4-BE49-F238E27FC236}">
                <a16:creationId xmlns:a16="http://schemas.microsoft.com/office/drawing/2014/main" id="{729A7B50-45D6-42F9-81FE-7FDE311A7581}"/>
              </a:ext>
            </a:extLst>
          </p:cNvPr>
          <p:cNvGrpSpPr>
            <a:grpSpLocks/>
          </p:cNvGrpSpPr>
          <p:nvPr/>
        </p:nvGrpSpPr>
        <p:grpSpPr bwMode="auto">
          <a:xfrm flipH="1">
            <a:off x="10482263" y="531813"/>
            <a:ext cx="1697037" cy="5791200"/>
            <a:chOff x="0" y="533400"/>
            <a:chExt cx="1697664" cy="5775320"/>
          </a:xfrm>
        </p:grpSpPr>
        <p:sp>
          <p:nvSpPr>
            <p:cNvPr id="42" name="Freeform 7">
              <a:extLst>
                <a:ext uri="{FF2B5EF4-FFF2-40B4-BE49-F238E27FC236}">
                  <a16:creationId xmlns:a16="http://schemas.microsoft.com/office/drawing/2014/main" id="{2CF4DD24-F181-40F9-8A4B-102FC544C99C}"/>
                </a:ext>
              </a:extLst>
            </p:cNvPr>
            <p:cNvSpPr/>
            <p:nvPr/>
          </p:nvSpPr>
          <p:spPr bwMode="auto">
            <a:xfrm flipH="1" flipV="1">
              <a:off x="0" y="533400"/>
              <a:ext cx="1697664" cy="3642821"/>
            </a:xfrm>
            <a:custGeom>
              <a:avLst/>
              <a:gdLst>
                <a:gd name="T0" fmla="*/ 1290 w 1290"/>
                <a:gd name="T1" fmla="*/ 0 h 2769"/>
                <a:gd name="T2" fmla="*/ 0 w 1290"/>
                <a:gd name="T3" fmla="*/ 2769 h 2769"/>
                <a:gd name="T4" fmla="*/ 1290 w 1290"/>
                <a:gd name="T5" fmla="*/ 2769 h 2769"/>
                <a:gd name="T6" fmla="*/ 1290 w 1290"/>
                <a:gd name="T7" fmla="*/ 0 h 2769"/>
              </a:gdLst>
              <a:ahLst/>
              <a:cxnLst>
                <a:cxn ang="0">
                  <a:pos x="T0" y="T1"/>
                </a:cxn>
                <a:cxn ang="0">
                  <a:pos x="T2" y="T3"/>
                </a:cxn>
                <a:cxn ang="0">
                  <a:pos x="T4" y="T5"/>
                </a:cxn>
                <a:cxn ang="0">
                  <a:pos x="T6" y="T7"/>
                </a:cxn>
              </a:cxnLst>
              <a:rect l="0" t="0" r="r" b="b"/>
              <a:pathLst>
                <a:path w="1290" h="2769">
                  <a:moveTo>
                    <a:pt x="1290" y="0"/>
                  </a:moveTo>
                  <a:lnTo>
                    <a:pt x="0" y="2769"/>
                  </a:lnTo>
                  <a:lnTo>
                    <a:pt x="1290" y="2769"/>
                  </a:lnTo>
                  <a:lnTo>
                    <a:pt x="1290" y="0"/>
                  </a:lnTo>
                  <a:close/>
                </a:path>
              </a:pathLst>
            </a:custGeom>
            <a:solidFill>
              <a:schemeClr val="bg2">
                <a:lumMod val="40000"/>
                <a:lumOff val="60000"/>
                <a:alpha val="51000"/>
              </a:schemeClr>
            </a:solidFill>
            <a:ln>
              <a:noFill/>
            </a:ln>
          </p:spPr>
          <p:txBody>
            <a:bodyPr/>
            <a:lstStyle/>
            <a:p>
              <a:pPr>
                <a:defRPr/>
              </a:pPr>
              <a:endParaRPr lang="en-US"/>
            </a:p>
          </p:txBody>
        </p:sp>
        <p:grpSp>
          <p:nvGrpSpPr>
            <p:cNvPr id="51218" name="Group 218">
              <a:extLst>
                <a:ext uri="{FF2B5EF4-FFF2-40B4-BE49-F238E27FC236}">
                  <a16:creationId xmlns:a16="http://schemas.microsoft.com/office/drawing/2014/main" id="{F98F946A-A08E-4704-91CD-9B53FFFA5C3A}"/>
                </a:ext>
              </a:extLst>
            </p:cNvPr>
            <p:cNvGrpSpPr>
              <a:grpSpLocks/>
            </p:cNvGrpSpPr>
            <p:nvPr/>
          </p:nvGrpSpPr>
          <p:grpSpPr bwMode="auto">
            <a:xfrm flipH="1">
              <a:off x="0" y="2664663"/>
              <a:ext cx="1697664" cy="3644057"/>
              <a:chOff x="10494335" y="2664663"/>
              <a:chExt cx="1697664" cy="3644057"/>
            </a:xfrm>
          </p:grpSpPr>
          <p:sp>
            <p:nvSpPr>
              <p:cNvPr id="44" name="Freeform 7">
                <a:extLst>
                  <a:ext uri="{FF2B5EF4-FFF2-40B4-BE49-F238E27FC236}">
                    <a16:creationId xmlns:a16="http://schemas.microsoft.com/office/drawing/2014/main" id="{4BE12E8F-B6AC-45C1-8C62-63CDE0A62174}"/>
                  </a:ext>
                </a:extLst>
              </p:cNvPr>
              <p:cNvSpPr/>
              <p:nvPr/>
            </p:nvSpPr>
            <p:spPr bwMode="auto">
              <a:xfrm>
                <a:off x="10494335" y="2664316"/>
                <a:ext cx="1697664" cy="3644404"/>
              </a:xfrm>
              <a:custGeom>
                <a:avLst/>
                <a:gdLst>
                  <a:gd name="T0" fmla="*/ 1290 w 1290"/>
                  <a:gd name="T1" fmla="*/ 0 h 2769"/>
                  <a:gd name="T2" fmla="*/ 0 w 1290"/>
                  <a:gd name="T3" fmla="*/ 2769 h 2769"/>
                  <a:gd name="T4" fmla="*/ 1290 w 1290"/>
                  <a:gd name="T5" fmla="*/ 2769 h 2769"/>
                  <a:gd name="T6" fmla="*/ 1290 w 1290"/>
                  <a:gd name="T7" fmla="*/ 0 h 2769"/>
                </a:gdLst>
                <a:ahLst/>
                <a:cxnLst>
                  <a:cxn ang="0">
                    <a:pos x="T0" y="T1"/>
                  </a:cxn>
                  <a:cxn ang="0">
                    <a:pos x="T2" y="T3"/>
                  </a:cxn>
                  <a:cxn ang="0">
                    <a:pos x="T4" y="T5"/>
                  </a:cxn>
                  <a:cxn ang="0">
                    <a:pos x="T6" y="T7"/>
                  </a:cxn>
                </a:cxnLst>
                <a:rect l="0" t="0" r="r" b="b"/>
                <a:pathLst>
                  <a:path w="1290" h="2769">
                    <a:moveTo>
                      <a:pt x="1290" y="0"/>
                    </a:moveTo>
                    <a:lnTo>
                      <a:pt x="0" y="2769"/>
                    </a:lnTo>
                    <a:lnTo>
                      <a:pt x="1290" y="2769"/>
                    </a:lnTo>
                    <a:lnTo>
                      <a:pt x="1290" y="0"/>
                    </a:lnTo>
                    <a:close/>
                  </a:path>
                </a:pathLst>
              </a:custGeom>
              <a:solidFill>
                <a:schemeClr val="accent4">
                  <a:lumMod val="50000"/>
                  <a:alpha val="51000"/>
                </a:schemeClr>
              </a:solidFill>
              <a:ln>
                <a:noFill/>
              </a:ln>
            </p:spPr>
            <p:txBody>
              <a:bodyPr/>
              <a:lstStyle/>
              <a:p>
                <a:pPr>
                  <a:defRPr/>
                </a:pPr>
                <a:endParaRPr lang="en-US"/>
              </a:p>
            </p:txBody>
          </p:sp>
          <p:sp>
            <p:nvSpPr>
              <p:cNvPr id="45" name="Freeform 8">
                <a:extLst>
                  <a:ext uri="{FF2B5EF4-FFF2-40B4-BE49-F238E27FC236}">
                    <a16:creationId xmlns:a16="http://schemas.microsoft.com/office/drawing/2014/main" id="{C1E5E167-2B0B-4237-BAD4-5DFA48C47C03}"/>
                  </a:ext>
                </a:extLst>
              </p:cNvPr>
              <p:cNvSpPr/>
              <p:nvPr/>
            </p:nvSpPr>
            <p:spPr bwMode="auto">
              <a:xfrm>
                <a:off x="11035872" y="3829512"/>
                <a:ext cx="1156127" cy="2479208"/>
              </a:xfrm>
              <a:custGeom>
                <a:avLst/>
                <a:gdLst>
                  <a:gd name="T0" fmla="*/ 1290 w 1290"/>
                  <a:gd name="T1" fmla="*/ 0 h 2769"/>
                  <a:gd name="T2" fmla="*/ 0 w 1290"/>
                  <a:gd name="T3" fmla="*/ 2769 h 2769"/>
                  <a:gd name="T4" fmla="*/ 1290 w 1290"/>
                  <a:gd name="T5" fmla="*/ 2769 h 2769"/>
                  <a:gd name="T6" fmla="*/ 1290 w 1290"/>
                  <a:gd name="T7" fmla="*/ 0 h 2769"/>
                </a:gdLst>
                <a:ahLst/>
                <a:cxnLst>
                  <a:cxn ang="0">
                    <a:pos x="T0" y="T1"/>
                  </a:cxn>
                  <a:cxn ang="0">
                    <a:pos x="T2" y="T3"/>
                  </a:cxn>
                  <a:cxn ang="0">
                    <a:pos x="T4" y="T5"/>
                  </a:cxn>
                  <a:cxn ang="0">
                    <a:pos x="T6" y="T7"/>
                  </a:cxn>
                </a:cxnLst>
                <a:rect l="0" t="0" r="r" b="b"/>
                <a:pathLst>
                  <a:path w="1290" h="2769">
                    <a:moveTo>
                      <a:pt x="1290" y="0"/>
                    </a:moveTo>
                    <a:lnTo>
                      <a:pt x="0" y="2769"/>
                    </a:lnTo>
                    <a:lnTo>
                      <a:pt x="1290" y="2769"/>
                    </a:lnTo>
                    <a:lnTo>
                      <a:pt x="1290" y="0"/>
                    </a:lnTo>
                  </a:path>
                </a:pathLst>
              </a:custGeom>
              <a:solidFill>
                <a:schemeClr val="accent4"/>
              </a:solidFill>
              <a:ln>
                <a:noFill/>
              </a:ln>
            </p:spPr>
            <p:txBody>
              <a:bodyPr/>
              <a:lstStyle/>
              <a:p>
                <a:pPr>
                  <a:defRPr/>
                </a:pPr>
                <a:endParaRPr lang="en-US"/>
              </a:p>
            </p:txBody>
          </p:sp>
        </p:grpSp>
      </p:grpSp>
      <p:grpSp>
        <p:nvGrpSpPr>
          <p:cNvPr id="51209" name="组合 16">
            <a:extLst>
              <a:ext uri="{FF2B5EF4-FFF2-40B4-BE49-F238E27FC236}">
                <a16:creationId xmlns:a16="http://schemas.microsoft.com/office/drawing/2014/main" id="{265FD8DB-7D06-4324-BCDD-BE5CE2A9C2A9}"/>
              </a:ext>
            </a:extLst>
          </p:cNvPr>
          <p:cNvGrpSpPr>
            <a:grpSpLocks/>
          </p:cNvGrpSpPr>
          <p:nvPr/>
        </p:nvGrpSpPr>
        <p:grpSpPr bwMode="auto">
          <a:xfrm>
            <a:off x="8232775" y="4157663"/>
            <a:ext cx="3636963" cy="1628775"/>
            <a:chOff x="8069868" y="4534139"/>
            <a:chExt cx="3636962" cy="1628369"/>
          </a:xfrm>
        </p:grpSpPr>
        <p:sp>
          <p:nvSpPr>
            <p:cNvPr id="13" name="Rectangle 183">
              <a:extLst>
                <a:ext uri="{FF2B5EF4-FFF2-40B4-BE49-F238E27FC236}">
                  <a16:creationId xmlns:a16="http://schemas.microsoft.com/office/drawing/2014/main" id="{D100D5B0-2561-4FC3-8131-829EF7D0B9BE}"/>
                </a:ext>
              </a:extLst>
            </p:cNvPr>
            <p:cNvSpPr/>
            <p:nvPr/>
          </p:nvSpPr>
          <p:spPr bwMode="auto">
            <a:xfrm>
              <a:off x="8069868" y="4534139"/>
              <a:ext cx="3636962" cy="1628369"/>
            </a:xfrm>
            <a:prstGeom prst="rect">
              <a:avLst/>
            </a:prstGeom>
            <a:solidFill>
              <a:schemeClr val="bg2">
                <a:lumMod val="50000"/>
                <a:alpha val="68000"/>
              </a:schemeClr>
            </a:solidFill>
            <a:ln w="9525" cap="flat" cmpd="sng" algn="ctr">
              <a:noFill/>
              <a:prstDash val="solid"/>
              <a:round/>
              <a:headEnd type="none" w="med" len="med"/>
              <a:tailEnd type="none" w="med" len="med"/>
            </a:ln>
            <a:effectLst/>
          </p:spPr>
          <p:txBody>
            <a:bodyPr/>
            <a:lstStyle/>
            <a:p>
              <a:pPr algn="ctr">
                <a:lnSpc>
                  <a:spcPct val="80000"/>
                </a:lnSpc>
                <a:defRPr/>
              </a:pPr>
              <a:endParaRPr lang="en-US" altLang="zh-CN" sz="1050" b="1">
                <a:solidFill>
                  <a:schemeClr val="bg1"/>
                </a:solidFill>
                <a:latin typeface="黑体" panose="02010609060101010101" pitchFamily="49" charset="-122"/>
                <a:ea typeface="黑体" panose="02010609060101010101" pitchFamily="49" charset="-122"/>
                <a:sym typeface="+mn-ea"/>
              </a:endParaRPr>
            </a:p>
            <a:p>
              <a:pPr algn="ctr">
                <a:lnSpc>
                  <a:spcPct val="80000"/>
                </a:lnSpc>
                <a:defRPr/>
              </a:pPr>
              <a:r>
                <a:rPr lang="en-US" altLang="zh-CN" b="1">
                  <a:solidFill>
                    <a:schemeClr val="bg1"/>
                  </a:solidFill>
                  <a:latin typeface="黑体" panose="02010609060101010101" pitchFamily="49" charset="-122"/>
                  <a:ea typeface="黑体" panose="02010609060101010101" pitchFamily="49" charset="-122"/>
                  <a:sym typeface="+mn-ea"/>
                </a:rPr>
                <a:t> </a:t>
              </a:r>
            </a:p>
            <a:p>
              <a:pPr algn="ctr">
                <a:lnSpc>
                  <a:spcPct val="80000"/>
                </a:lnSpc>
                <a:defRPr/>
              </a:pPr>
              <a:endParaRPr lang="en-US" b="1" dirty="0">
                <a:solidFill>
                  <a:schemeClr val="bg1"/>
                </a:solidFill>
                <a:latin typeface="黑体" panose="02010609060101010101" pitchFamily="49" charset="-122"/>
                <a:ea typeface="黑体" panose="02010609060101010101" pitchFamily="49" charset="-122"/>
                <a:sym typeface="+mn-ea"/>
              </a:endParaRPr>
            </a:p>
          </p:txBody>
        </p:sp>
        <p:sp>
          <p:nvSpPr>
            <p:cNvPr id="51216" name="文本框 7">
              <a:extLst>
                <a:ext uri="{FF2B5EF4-FFF2-40B4-BE49-F238E27FC236}">
                  <a16:creationId xmlns:a16="http://schemas.microsoft.com/office/drawing/2014/main" id="{2C924351-72DB-43E9-9C64-48E22DCEA912}"/>
                </a:ext>
              </a:extLst>
            </p:cNvPr>
            <p:cNvSpPr txBox="1">
              <a:spLocks noChangeArrowheads="1"/>
            </p:cNvSpPr>
            <p:nvPr/>
          </p:nvSpPr>
          <p:spPr bwMode="auto">
            <a:xfrm>
              <a:off x="8230206" y="4621429"/>
              <a:ext cx="3186111" cy="145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宋体" panose="02010600030101010101" pitchFamily="2" charset="-122"/>
                </a:defRPr>
              </a:lvl1pPr>
              <a:lvl2pPr marL="115888" indent="-115888">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lvl="1">
                <a:lnSpc>
                  <a:spcPct val="80000"/>
                </a:lnSpc>
                <a:spcAft>
                  <a:spcPct val="20000"/>
                </a:spcAft>
                <a:buClr>
                  <a:srgbClr val="F51D30"/>
                </a:buClr>
              </a:pPr>
              <a:r>
                <a:rPr lang="zh-CN" altLang="en-US" sz="2000" b="1">
                  <a:solidFill>
                    <a:schemeClr val="bg1"/>
                  </a:solidFill>
                  <a:latin typeface="黑体" panose="02010609060101010101" pitchFamily="49" charset="-122"/>
                  <a:ea typeface="黑体" panose="02010609060101010101" pitchFamily="49" charset="-122"/>
                  <a:sym typeface="+mn-ea"/>
                </a:rPr>
                <a:t>研发创新</a:t>
              </a:r>
              <a:endParaRPr lang="en-US" altLang="zh-CN" sz="2000" b="1">
                <a:solidFill>
                  <a:schemeClr val="bg1"/>
                </a:solidFill>
                <a:latin typeface="黑体" panose="02010609060101010101" pitchFamily="49" charset="-122"/>
                <a:ea typeface="黑体" panose="02010609060101010101" pitchFamily="49" charset="-122"/>
                <a:sym typeface="+mn-ea"/>
              </a:endParaRPr>
            </a:p>
            <a:p>
              <a:pPr lvl="1">
                <a:lnSpc>
                  <a:spcPts val="1600"/>
                </a:lnSpc>
                <a:spcAft>
                  <a:spcPts val="600"/>
                </a:spcAft>
                <a:buClr>
                  <a:schemeClr val="bg1"/>
                </a:buClr>
                <a:buFont typeface="Arial" panose="020B0604020202020204" pitchFamily="34" charset="0"/>
                <a:buChar char="•"/>
              </a:pPr>
              <a:r>
                <a:rPr lang="zh-CN" altLang="en-US" sz="1400">
                  <a:solidFill>
                    <a:schemeClr val="bg1"/>
                  </a:solidFill>
                  <a:latin typeface="黑体" panose="02010609060101010101" pitchFamily="49" charset="-122"/>
                  <a:ea typeface="黑体" panose="02010609060101010101" pitchFamily="49" charset="-122"/>
                  <a:sym typeface="+mn-ea"/>
                </a:rPr>
                <a:t>中国创新中心，面积 </a:t>
              </a:r>
              <a:r>
                <a:rPr lang="en-US" altLang="zh-CN" sz="1400">
                  <a:solidFill>
                    <a:schemeClr val="bg1"/>
                  </a:solidFill>
                  <a:latin typeface="黑体" panose="02010609060101010101" pitchFamily="49" charset="-122"/>
                  <a:ea typeface="黑体" panose="02010609060101010101" pitchFamily="49" charset="-122"/>
                  <a:sym typeface="+mn-ea"/>
                </a:rPr>
                <a:t>2000</a:t>
              </a:r>
              <a:r>
                <a:rPr lang="zh-CN" altLang="en-US" sz="1400">
                  <a:solidFill>
                    <a:schemeClr val="bg1"/>
                  </a:solidFill>
                  <a:latin typeface="黑体" panose="02010609060101010101" pitchFamily="49" charset="-122"/>
                  <a:ea typeface="黑体" panose="02010609060101010101" pitchFamily="49" charset="-122"/>
                  <a:sym typeface="+mn-ea"/>
                </a:rPr>
                <a:t>多平米</a:t>
              </a:r>
              <a:endParaRPr lang="en-US" altLang="zh-CN" sz="1400">
                <a:solidFill>
                  <a:schemeClr val="bg1"/>
                </a:solidFill>
                <a:latin typeface="黑体" panose="02010609060101010101" pitchFamily="49" charset="-122"/>
                <a:ea typeface="黑体" panose="02010609060101010101" pitchFamily="49" charset="-122"/>
                <a:sym typeface="+mn-ea"/>
              </a:endParaRPr>
            </a:p>
            <a:p>
              <a:pPr lvl="1">
                <a:lnSpc>
                  <a:spcPts val="1600"/>
                </a:lnSpc>
                <a:spcAft>
                  <a:spcPts val="600"/>
                </a:spcAft>
                <a:buClr>
                  <a:schemeClr val="bg1"/>
                </a:buClr>
                <a:buFont typeface="Arial" panose="020B0604020202020204" pitchFamily="34" charset="0"/>
                <a:buChar char="•"/>
              </a:pPr>
              <a:r>
                <a:rPr lang="en-US" altLang="zh-CN" sz="1400">
                  <a:solidFill>
                    <a:schemeClr val="bg1"/>
                  </a:solidFill>
                  <a:latin typeface="黑体" panose="02010609060101010101" pitchFamily="49" charset="-122"/>
                  <a:ea typeface="黑体" panose="02010609060101010101" pitchFamily="49" charset="-122"/>
                  <a:sym typeface="+mn-ea"/>
                </a:rPr>
                <a:t>100 </a:t>
              </a:r>
              <a:r>
                <a:rPr lang="zh-CN" altLang="en-US" sz="1400">
                  <a:solidFill>
                    <a:schemeClr val="bg1"/>
                  </a:solidFill>
                  <a:latin typeface="黑体" panose="02010609060101010101" pitchFamily="49" charset="-122"/>
                  <a:ea typeface="黑体" panose="02010609060101010101" pitchFamily="49" charset="-122"/>
                  <a:sym typeface="+mn-ea"/>
                </a:rPr>
                <a:t>位专业研究人员和工程师</a:t>
              </a:r>
              <a:endParaRPr lang="en-US" altLang="zh-CN" sz="1400">
                <a:solidFill>
                  <a:schemeClr val="bg1"/>
                </a:solidFill>
                <a:latin typeface="黑体" panose="02010609060101010101" pitchFamily="49" charset="-122"/>
                <a:ea typeface="黑体" panose="02010609060101010101" pitchFamily="49" charset="-122"/>
                <a:sym typeface="+mn-ea"/>
              </a:endParaRPr>
            </a:p>
            <a:p>
              <a:pPr lvl="1">
                <a:lnSpc>
                  <a:spcPts val="1600"/>
                </a:lnSpc>
                <a:spcAft>
                  <a:spcPts val="600"/>
                </a:spcAft>
                <a:buClr>
                  <a:schemeClr val="bg1"/>
                </a:buClr>
                <a:buFont typeface="Arial" panose="020B0604020202020204" pitchFamily="34" charset="0"/>
                <a:buChar char="•"/>
              </a:pPr>
              <a:r>
                <a:rPr lang="zh-CN" altLang="en-US" sz="1400">
                  <a:solidFill>
                    <a:schemeClr val="bg1"/>
                  </a:solidFill>
                  <a:latin typeface="黑体" panose="02010609060101010101" pitchFamily="49" charset="-122"/>
                  <a:ea typeface="黑体" panose="02010609060101010101" pitchFamily="49" charset="-122"/>
                  <a:sym typeface="+mn-ea"/>
                </a:rPr>
                <a:t>超过</a:t>
              </a:r>
              <a:r>
                <a:rPr lang="en-US" altLang="zh-CN" sz="1400">
                  <a:solidFill>
                    <a:schemeClr val="bg1"/>
                  </a:solidFill>
                  <a:latin typeface="黑体" panose="02010609060101010101" pitchFamily="49" charset="-122"/>
                  <a:ea typeface="黑体" panose="02010609060101010101" pitchFamily="49" charset="-122"/>
                  <a:sym typeface="+mn-ea"/>
                </a:rPr>
                <a:t>10</a:t>
              </a:r>
              <a:r>
                <a:rPr lang="zh-CN" altLang="en-US" sz="1400">
                  <a:solidFill>
                    <a:schemeClr val="bg1"/>
                  </a:solidFill>
                  <a:latin typeface="黑体" panose="02010609060101010101" pitchFamily="49" charset="-122"/>
                  <a:ea typeface="黑体" panose="02010609060101010101" pitchFamily="49" charset="-122"/>
                  <a:sym typeface="+mn-ea"/>
                </a:rPr>
                <a:t>个专利，每年</a:t>
              </a:r>
              <a:r>
                <a:rPr lang="en-US" altLang="zh-CN" sz="1400">
                  <a:solidFill>
                    <a:schemeClr val="bg1"/>
                  </a:solidFill>
                  <a:latin typeface="黑体" panose="02010609060101010101" pitchFamily="49" charset="-122"/>
                  <a:ea typeface="黑体" panose="02010609060101010101" pitchFamily="49" charset="-122"/>
                  <a:sym typeface="+mn-ea"/>
                </a:rPr>
                <a:t>6</a:t>
              </a:r>
              <a:r>
                <a:rPr lang="zh-CN" altLang="en-US" sz="1400">
                  <a:solidFill>
                    <a:schemeClr val="bg1"/>
                  </a:solidFill>
                  <a:latin typeface="黑体" panose="02010609060101010101" pitchFamily="49" charset="-122"/>
                  <a:ea typeface="黑体" panose="02010609060101010101" pitchFamily="49" charset="-122"/>
                  <a:sym typeface="+mn-ea"/>
                </a:rPr>
                <a:t>个以上新品</a:t>
              </a:r>
              <a:endParaRPr lang="en-US" altLang="zh-CN" sz="1400">
                <a:solidFill>
                  <a:schemeClr val="bg1"/>
                </a:solidFill>
                <a:latin typeface="黑体" panose="02010609060101010101" pitchFamily="49" charset="-122"/>
                <a:ea typeface="黑体" panose="02010609060101010101" pitchFamily="49" charset="-122"/>
                <a:sym typeface="+mn-ea"/>
              </a:endParaRPr>
            </a:p>
            <a:p>
              <a:pPr lvl="1">
                <a:lnSpc>
                  <a:spcPts val="1600"/>
                </a:lnSpc>
                <a:spcAft>
                  <a:spcPts val="600"/>
                </a:spcAft>
                <a:buClr>
                  <a:schemeClr val="bg1"/>
                </a:buClr>
                <a:buFont typeface="Arial" panose="020B0604020202020204" pitchFamily="34" charset="0"/>
                <a:buChar char="•"/>
              </a:pPr>
              <a:r>
                <a:rPr lang="zh-CN" altLang="en-US" sz="1400">
                  <a:solidFill>
                    <a:schemeClr val="bg1"/>
                  </a:solidFill>
                  <a:latin typeface="黑体" panose="02010609060101010101" pitchFamily="49" charset="-122"/>
                  <a:ea typeface="黑体" panose="02010609060101010101" pitchFamily="49" charset="-122"/>
                  <a:sym typeface="+mn-ea"/>
                </a:rPr>
                <a:t>端对端产品开发能力</a:t>
              </a:r>
              <a:endParaRPr lang="en-US" altLang="zh-CN" sz="1400">
                <a:solidFill>
                  <a:schemeClr val="bg1"/>
                </a:solidFill>
                <a:latin typeface="黑体" panose="02010609060101010101" pitchFamily="49" charset="-122"/>
                <a:ea typeface="黑体" panose="02010609060101010101" pitchFamily="49" charset="-122"/>
                <a:sym typeface="+mn-ea"/>
              </a:endParaRPr>
            </a:p>
          </p:txBody>
        </p:sp>
      </p:grpSp>
      <p:grpSp>
        <p:nvGrpSpPr>
          <p:cNvPr id="51210" name="组合 14">
            <a:extLst>
              <a:ext uri="{FF2B5EF4-FFF2-40B4-BE49-F238E27FC236}">
                <a16:creationId xmlns:a16="http://schemas.microsoft.com/office/drawing/2014/main" id="{0E8AE3BE-F63C-4ACC-A270-19925ED192B6}"/>
              </a:ext>
            </a:extLst>
          </p:cNvPr>
          <p:cNvGrpSpPr>
            <a:grpSpLocks/>
          </p:cNvGrpSpPr>
          <p:nvPr/>
        </p:nvGrpSpPr>
        <p:grpSpPr bwMode="auto">
          <a:xfrm>
            <a:off x="8232775" y="1028700"/>
            <a:ext cx="3636963" cy="1878013"/>
            <a:chOff x="8072920" y="1440794"/>
            <a:chExt cx="3636962" cy="1878190"/>
          </a:xfrm>
        </p:grpSpPr>
        <p:sp>
          <p:nvSpPr>
            <p:cNvPr id="184" name="Rectangle 183">
              <a:extLst>
                <a:ext uri="{FF2B5EF4-FFF2-40B4-BE49-F238E27FC236}">
                  <a16:creationId xmlns:a16="http://schemas.microsoft.com/office/drawing/2014/main" id="{8F18DFCF-EE42-4860-933A-1E4D8AA54BB2}"/>
                </a:ext>
              </a:extLst>
            </p:cNvPr>
            <p:cNvSpPr/>
            <p:nvPr/>
          </p:nvSpPr>
          <p:spPr bwMode="auto">
            <a:xfrm>
              <a:off x="8072920" y="1440794"/>
              <a:ext cx="3636962" cy="1878190"/>
            </a:xfrm>
            <a:prstGeom prst="rect">
              <a:avLst/>
            </a:prstGeom>
            <a:solidFill>
              <a:schemeClr val="bg2">
                <a:lumMod val="50000"/>
                <a:alpha val="68000"/>
              </a:schemeClr>
            </a:solidFill>
            <a:ln w="9525" cap="flat" cmpd="sng" algn="ctr">
              <a:noFill/>
              <a:prstDash val="solid"/>
              <a:round/>
              <a:headEnd type="none" w="med" len="med"/>
              <a:tailEnd type="none" w="med" len="med"/>
            </a:ln>
            <a:effectLst/>
          </p:spPr>
          <p:txBody>
            <a:bodyPr/>
            <a:lstStyle/>
            <a:p>
              <a:pPr algn="ctr">
                <a:defRPr/>
              </a:pPr>
              <a:endParaRPr lang="en-US" altLang="zh-CN" sz="1050" b="1">
                <a:solidFill>
                  <a:schemeClr val="bg1"/>
                </a:solidFill>
                <a:latin typeface="黑体" panose="02010609060101010101" pitchFamily="49" charset="-122"/>
                <a:ea typeface="黑体" panose="02010609060101010101" pitchFamily="49" charset="-122"/>
                <a:sym typeface="+mn-ea"/>
              </a:endParaRPr>
            </a:p>
            <a:p>
              <a:pPr algn="ctr">
                <a:defRPr/>
              </a:pPr>
              <a:r>
                <a:rPr lang="en-US" altLang="zh-CN" b="1">
                  <a:solidFill>
                    <a:schemeClr val="bg1"/>
                  </a:solidFill>
                  <a:latin typeface="黑体" panose="02010609060101010101" pitchFamily="49" charset="-122"/>
                  <a:ea typeface="黑体" panose="02010609060101010101" pitchFamily="49" charset="-122"/>
                  <a:sym typeface="+mn-ea"/>
                </a:rPr>
                <a:t> </a:t>
              </a:r>
            </a:p>
            <a:p>
              <a:pPr algn="ctr">
                <a:defRPr/>
              </a:pPr>
              <a:endParaRPr lang="en-US" b="1" dirty="0">
                <a:solidFill>
                  <a:schemeClr val="bg1"/>
                </a:solidFill>
                <a:latin typeface="黑体" panose="02010609060101010101" pitchFamily="49" charset="-122"/>
                <a:ea typeface="黑体" panose="02010609060101010101" pitchFamily="49" charset="-122"/>
                <a:sym typeface="+mn-ea"/>
              </a:endParaRPr>
            </a:p>
          </p:txBody>
        </p:sp>
        <p:sp>
          <p:nvSpPr>
            <p:cNvPr id="51214" name="文本框 3">
              <a:extLst>
                <a:ext uri="{FF2B5EF4-FFF2-40B4-BE49-F238E27FC236}">
                  <a16:creationId xmlns:a16="http://schemas.microsoft.com/office/drawing/2014/main" id="{7945D1A1-3D35-4A26-9841-DC3ECDB83A01}"/>
                </a:ext>
              </a:extLst>
            </p:cNvPr>
            <p:cNvSpPr txBox="1">
              <a:spLocks noChangeArrowheads="1"/>
            </p:cNvSpPr>
            <p:nvPr/>
          </p:nvSpPr>
          <p:spPr bwMode="auto">
            <a:xfrm>
              <a:off x="8252307" y="1457574"/>
              <a:ext cx="3176588" cy="179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1313">
                <a:spcAft>
                  <a:spcPts val="450"/>
                </a:spcAft>
                <a:buClr>
                  <a:srgbClr val="EE3134"/>
                </a:buClr>
                <a:buChar char="•"/>
                <a:defRPr sz="1500">
                  <a:solidFill>
                    <a:schemeClr val="tx1"/>
                  </a:solidFill>
                  <a:latin typeface="Arial" panose="020B0604020202020204" pitchFamily="34" charset="0"/>
                  <a:ea typeface="MS PGothic" panose="020B0600070205080204" pitchFamily="34" charset="-128"/>
                </a:defRPr>
              </a:lvl1pPr>
              <a:lvl2pPr marL="115888" indent="-115888">
                <a:spcAft>
                  <a:spcPts val="450"/>
                </a:spcAft>
                <a:buClr>
                  <a:srgbClr val="404143"/>
                </a:buClr>
                <a:buFont typeface="Arial" panose="020B0604020202020204" pitchFamily="34" charset="0"/>
                <a:buChar char="•"/>
                <a:defRPr sz="1300">
                  <a:solidFill>
                    <a:schemeClr val="tx1"/>
                  </a:solidFill>
                  <a:latin typeface="Arial" panose="020B0604020202020204" pitchFamily="34" charset="0"/>
                  <a:ea typeface="MS PGothic" panose="020B0600070205080204" pitchFamily="34" charset="-128"/>
                </a:defRPr>
              </a:lvl2pPr>
              <a:lvl3pPr marL="428625" indent="-128588">
                <a:spcAft>
                  <a:spcPts val="450"/>
                </a:spcAft>
                <a:buClr>
                  <a:srgbClr val="404143"/>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3pPr>
              <a:lvl4pPr marL="987425" indent="-152400">
                <a:spcAft>
                  <a:spcPct val="20000"/>
                </a:spcAft>
                <a:buFont typeface="Symbol" panose="05050102010706020507" pitchFamily="18" charset="2"/>
                <a:buChar char="-"/>
                <a:defRPr sz="1200">
                  <a:solidFill>
                    <a:schemeClr val="tx1"/>
                  </a:solidFill>
                  <a:latin typeface="Arial" panose="020B0604020202020204" pitchFamily="34" charset="0"/>
                  <a:ea typeface="MS PGothic" panose="020B0600070205080204" pitchFamily="34" charset="-128"/>
                </a:defRPr>
              </a:lvl4pPr>
              <a:lvl5pPr marL="1285875" indent="-136525">
                <a:spcAft>
                  <a:spcPct val="20000"/>
                </a:spcAft>
                <a:buChar char="•"/>
                <a:defRPr sz="1100">
                  <a:solidFill>
                    <a:schemeClr val="tx1"/>
                  </a:solidFill>
                  <a:latin typeface="Arial" panose="020B0604020202020204" pitchFamily="34" charset="0"/>
                  <a:ea typeface="MS PGothic" panose="020B0600070205080204" pitchFamily="34" charset="-128"/>
                </a:defRPr>
              </a:lvl5pPr>
              <a:lvl6pPr marL="17430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6pPr>
              <a:lvl7pPr marL="22002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7pPr>
              <a:lvl8pPr marL="26574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8pPr>
              <a:lvl9pPr marL="3114675" indent="-136525" eaLnBrk="0" fontAlgn="base" hangingPunct="0">
                <a:spcBef>
                  <a:spcPct val="0"/>
                </a:spcBef>
                <a:spcAft>
                  <a:spcPct val="20000"/>
                </a:spcAft>
                <a:buChar char="•"/>
                <a:defRPr sz="1100">
                  <a:solidFill>
                    <a:schemeClr val="tx1"/>
                  </a:solidFill>
                  <a:latin typeface="Arial" panose="020B0604020202020204" pitchFamily="34" charset="0"/>
                  <a:ea typeface="MS PGothic" panose="020B0600070205080204" pitchFamily="34" charset="-128"/>
                </a:defRPr>
              </a:lvl9pPr>
            </a:lstStyle>
            <a:p>
              <a:pPr lvl="1">
                <a:spcAft>
                  <a:spcPct val="20000"/>
                </a:spcAft>
                <a:buClr>
                  <a:srgbClr val="F51D30"/>
                </a:buClr>
                <a:buFont typeface="Arial" panose="020B0604020202020204" pitchFamily="34" charset="0"/>
                <a:buNone/>
              </a:pPr>
              <a:r>
                <a:rPr lang="zh-CN" altLang="en-US" sz="2000" b="1">
                  <a:solidFill>
                    <a:schemeClr val="bg1"/>
                  </a:solidFill>
                  <a:latin typeface="黑体" panose="02010609060101010101" pitchFamily="49" charset="-122"/>
                  <a:ea typeface="黑体" panose="02010609060101010101" pitchFamily="49" charset="-122"/>
                  <a:sym typeface="+mn-ea"/>
                </a:rPr>
                <a:t>商务能力</a:t>
              </a:r>
              <a:endParaRPr lang="en-US" altLang="zh-CN" sz="2000" b="1">
                <a:solidFill>
                  <a:schemeClr val="bg1"/>
                </a:solidFill>
                <a:latin typeface="黑体" panose="02010609060101010101" pitchFamily="49" charset="-122"/>
                <a:ea typeface="黑体" panose="02010609060101010101" pitchFamily="49" charset="-122"/>
                <a:sym typeface="+mn-ea"/>
              </a:endParaRPr>
            </a:p>
            <a:p>
              <a:pPr>
                <a:lnSpc>
                  <a:spcPts val="1600"/>
                </a:lnSpc>
                <a:spcAft>
                  <a:spcPts val="600"/>
                </a:spcAft>
                <a:buClr>
                  <a:schemeClr val="bg1"/>
                </a:buClr>
              </a:pPr>
              <a:r>
                <a:rPr lang="en-US" altLang="zh-CN" sz="1400">
                  <a:solidFill>
                    <a:schemeClr val="bg1"/>
                  </a:solidFill>
                  <a:latin typeface="黑体" panose="02010609060101010101" pitchFamily="49" charset="-122"/>
                  <a:ea typeface="黑体" panose="02010609060101010101" pitchFamily="49" charset="-122"/>
                  <a:sym typeface="+mn-ea"/>
                </a:rPr>
                <a:t>2,600 </a:t>
              </a:r>
              <a:r>
                <a:rPr lang="zh-CN" altLang="en-US" sz="1400">
                  <a:solidFill>
                    <a:schemeClr val="bg1"/>
                  </a:solidFill>
                  <a:latin typeface="黑体" panose="02010609060101010101" pitchFamily="49" charset="-122"/>
                  <a:ea typeface="黑体" panose="02010609060101010101" pitchFamily="49" charset="-122"/>
                  <a:sym typeface="+mn-ea"/>
                </a:rPr>
                <a:t>余名面向客户的专业员工 </a:t>
              </a:r>
            </a:p>
            <a:p>
              <a:pPr>
                <a:lnSpc>
                  <a:spcPts val="1600"/>
                </a:lnSpc>
                <a:spcAft>
                  <a:spcPts val="600"/>
                </a:spcAft>
                <a:buClr>
                  <a:schemeClr val="bg1"/>
                </a:buClr>
              </a:pPr>
              <a:r>
                <a:rPr lang="en-US" altLang="zh-CN" sz="1400">
                  <a:solidFill>
                    <a:schemeClr val="bg1"/>
                  </a:solidFill>
                  <a:latin typeface="黑体" panose="02010609060101010101" pitchFamily="49" charset="-122"/>
                  <a:ea typeface="黑体" panose="02010609060101010101" pitchFamily="49" charset="-122"/>
                  <a:sym typeface="+mn-ea"/>
                </a:rPr>
                <a:t>600 </a:t>
              </a:r>
              <a:r>
                <a:rPr lang="zh-CN" altLang="en-US" sz="1400">
                  <a:solidFill>
                    <a:schemeClr val="bg1"/>
                  </a:solidFill>
                  <a:latin typeface="黑体" panose="02010609060101010101" pitchFamily="49" charset="-122"/>
                  <a:ea typeface="黑体" panose="02010609060101010101" pitchFamily="49" charset="-122"/>
                  <a:sym typeface="+mn-ea"/>
                </a:rPr>
                <a:t>多位现场服务工程师</a:t>
              </a:r>
              <a:endParaRPr lang="en-US" altLang="zh-CN" sz="1400">
                <a:solidFill>
                  <a:schemeClr val="bg1"/>
                </a:solidFill>
                <a:latin typeface="黑体" panose="02010609060101010101" pitchFamily="49" charset="-122"/>
                <a:ea typeface="黑体" panose="02010609060101010101" pitchFamily="49" charset="-122"/>
                <a:sym typeface="+mn-ea"/>
              </a:endParaRPr>
            </a:p>
            <a:p>
              <a:pPr>
                <a:lnSpc>
                  <a:spcPts val="1600"/>
                </a:lnSpc>
                <a:spcAft>
                  <a:spcPts val="600"/>
                </a:spcAft>
                <a:buClr>
                  <a:schemeClr val="bg1"/>
                </a:buClr>
              </a:pPr>
              <a:r>
                <a:rPr lang="en-US" altLang="zh-CN" sz="1400">
                  <a:solidFill>
                    <a:schemeClr val="bg1"/>
                  </a:solidFill>
                  <a:latin typeface="黑体" panose="02010609060101010101" pitchFamily="49" charset="-122"/>
                  <a:ea typeface="黑体" panose="02010609060101010101" pitchFamily="49" charset="-122"/>
                  <a:sym typeface="+mn-ea"/>
                </a:rPr>
                <a:t>13</a:t>
              </a:r>
              <a:r>
                <a:rPr lang="zh-CN" altLang="en-US" sz="1400">
                  <a:solidFill>
                    <a:schemeClr val="bg1"/>
                  </a:solidFill>
                  <a:latin typeface="黑体" panose="02010609060101010101" pitchFamily="49" charset="-122"/>
                  <a:ea typeface="黑体" panose="02010609060101010101" pitchFamily="49" charset="-122"/>
                  <a:sym typeface="+mn-ea"/>
                </a:rPr>
                <a:t> 个商业办公室</a:t>
              </a:r>
            </a:p>
            <a:p>
              <a:pPr>
                <a:lnSpc>
                  <a:spcPts val="1600"/>
                </a:lnSpc>
                <a:spcAft>
                  <a:spcPts val="600"/>
                </a:spcAft>
                <a:buClr>
                  <a:schemeClr val="bg1"/>
                </a:buClr>
              </a:pPr>
              <a:r>
                <a:rPr lang="en-US" altLang="zh-CN" sz="1400">
                  <a:solidFill>
                    <a:schemeClr val="bg1"/>
                  </a:solidFill>
                  <a:latin typeface="黑体" panose="02010609060101010101" pitchFamily="49" charset="-122"/>
                  <a:ea typeface="黑体" panose="02010609060101010101" pitchFamily="49" charset="-122"/>
                  <a:sym typeface="+mn-ea"/>
                </a:rPr>
                <a:t>7 </a:t>
              </a:r>
              <a:r>
                <a:rPr lang="zh-CN" altLang="en-US" sz="1400">
                  <a:solidFill>
                    <a:schemeClr val="bg1"/>
                  </a:solidFill>
                  <a:latin typeface="黑体" panose="02010609060101010101" pitchFamily="49" charset="-122"/>
                  <a:ea typeface="黑体" panose="02010609060101010101" pitchFamily="49" charset="-122"/>
                  <a:sym typeface="+mn-ea"/>
                </a:rPr>
                <a:t>个应用开发中心</a:t>
              </a:r>
            </a:p>
            <a:p>
              <a:pPr>
                <a:lnSpc>
                  <a:spcPts val="1600"/>
                </a:lnSpc>
                <a:spcAft>
                  <a:spcPts val="600"/>
                </a:spcAft>
                <a:buClr>
                  <a:schemeClr val="bg1"/>
                </a:buClr>
              </a:pPr>
              <a:r>
                <a:rPr lang="zh-CN" altLang="en-US" sz="1400">
                  <a:solidFill>
                    <a:schemeClr val="bg1"/>
                  </a:solidFill>
                  <a:latin typeface="黑体" panose="02010609060101010101" pitchFamily="49" charset="-122"/>
                  <a:ea typeface="黑体" panose="02010609060101010101" pitchFamily="49" charset="-122"/>
                  <a:sym typeface="+mn-ea"/>
                </a:rPr>
                <a:t>高效的电子商务平台</a:t>
              </a:r>
              <a:endParaRPr lang="en-US" altLang="zh-CN" sz="1400">
                <a:solidFill>
                  <a:schemeClr val="bg1"/>
                </a:solidFill>
                <a:latin typeface="黑体" panose="02010609060101010101" pitchFamily="49" charset="-122"/>
                <a:ea typeface="黑体" panose="02010609060101010101" pitchFamily="49" charset="-122"/>
                <a:sym typeface="+mn-ea"/>
              </a:endParaRPr>
            </a:p>
          </p:txBody>
        </p:sp>
      </p:grpSp>
      <p:sp>
        <p:nvSpPr>
          <p:cNvPr id="51211" name="矩形 22">
            <a:extLst>
              <a:ext uri="{FF2B5EF4-FFF2-40B4-BE49-F238E27FC236}">
                <a16:creationId xmlns:a16="http://schemas.microsoft.com/office/drawing/2014/main" id="{5AFBDB9A-2868-4F7A-B521-6E264946419B}"/>
              </a:ext>
            </a:extLst>
          </p:cNvPr>
          <p:cNvSpPr>
            <a:spLocks noChangeArrowheads="1"/>
          </p:cNvSpPr>
          <p:nvPr/>
        </p:nvSpPr>
        <p:spPr bwMode="auto">
          <a:xfrm>
            <a:off x="412750" y="6529388"/>
            <a:ext cx="1441450" cy="206375"/>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zh-CN" altLang="en-US" sz="1800">
              <a:solidFill>
                <a:srgbClr val="EE3134"/>
              </a:solidFill>
            </a:endParaRPr>
          </a:p>
        </p:txBody>
      </p:sp>
      <p:pic>
        <p:nvPicPr>
          <p:cNvPr id="51212" name="Picture 2">
            <a:extLst>
              <a:ext uri="{FF2B5EF4-FFF2-40B4-BE49-F238E27FC236}">
                <a16:creationId xmlns:a16="http://schemas.microsoft.com/office/drawing/2014/main" id="{BDD28274-F6D8-43E0-9AF8-C9FFC13EE3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763" y="1028700"/>
            <a:ext cx="789305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3"/>
    </mc:Choice>
    <mc:Fallback xmlns="">
      <p:transition advTm="1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close up of a person wearing a costume&#10;&#10;Description automatically generated">
            <a:extLst>
              <a:ext uri="{FF2B5EF4-FFF2-40B4-BE49-F238E27FC236}">
                <a16:creationId xmlns:a16="http://schemas.microsoft.com/office/drawing/2014/main" id="{8E00A624-47DD-4A2B-9FC0-F6DD32979985}"/>
              </a:ext>
            </a:extLst>
          </p:cNvPr>
          <p:cNvPicPr>
            <a:picLocks noChangeAspect="1"/>
          </p:cNvPicPr>
          <p:nvPr/>
        </p:nvPicPr>
        <p:blipFill rotWithShape="1">
          <a:blip r:embed="rId3">
            <a:extLst>
              <a:ext uri="{28A0092B-C50C-407E-A947-70E740481C1C}">
                <a14:useLocalDpi xmlns:a14="http://schemas.microsoft.com/office/drawing/2010/main" val="0"/>
              </a:ext>
            </a:extLst>
          </a:blip>
          <a:srcRect t="22346" r="13842" b="22243"/>
          <a:stretch/>
        </p:blipFill>
        <p:spPr>
          <a:xfrm>
            <a:off x="4495096" y="3034806"/>
            <a:ext cx="7703360" cy="3267430"/>
          </a:xfrm>
          <a:prstGeom prst="rect">
            <a:avLst/>
          </a:prstGeom>
        </p:spPr>
      </p:pic>
      <p:sp>
        <p:nvSpPr>
          <p:cNvPr id="41" name="Rectangle 40">
            <a:extLst>
              <a:ext uri="{FF2B5EF4-FFF2-40B4-BE49-F238E27FC236}">
                <a16:creationId xmlns:a16="http://schemas.microsoft.com/office/drawing/2014/main" id="{215BF693-B881-434D-8AC6-88C02294E5A3}"/>
              </a:ext>
            </a:extLst>
          </p:cNvPr>
          <p:cNvSpPr/>
          <p:nvPr/>
        </p:nvSpPr>
        <p:spPr bwMode="auto">
          <a:xfrm>
            <a:off x="4465132" y="3029207"/>
            <a:ext cx="7733323" cy="3267430"/>
          </a:xfrm>
          <a:prstGeom prst="rect">
            <a:avLst/>
          </a:prstGeom>
          <a:gradFill flip="none" rotWithShape="1">
            <a:gsLst>
              <a:gs pos="79000">
                <a:srgbClr val="FFFFFF">
                  <a:alpha val="62000"/>
                </a:srgbClr>
              </a:gs>
              <a:gs pos="61000">
                <a:srgbClr val="FFFFFF">
                  <a:alpha val="25000"/>
                </a:srgbClr>
              </a:gs>
              <a:gs pos="0">
                <a:schemeClr val="bg1">
                  <a:alpha val="0"/>
                </a:schemeClr>
              </a:gs>
              <a:gs pos="99000">
                <a:schemeClr val="bg1">
                  <a:alpha val="98000"/>
                </a:schemeClr>
              </a:gs>
            </a:gsLst>
            <a:path path="rect">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4" name="Title 3">
            <a:extLst>
              <a:ext uri="{FF2B5EF4-FFF2-40B4-BE49-F238E27FC236}">
                <a16:creationId xmlns:a16="http://schemas.microsoft.com/office/drawing/2014/main" id="{A234E0D0-36E7-4E93-AA1A-88CA0EFD453E}"/>
              </a:ext>
            </a:extLst>
          </p:cNvPr>
          <p:cNvSpPr>
            <a:spLocks noGrp="1"/>
          </p:cNvSpPr>
          <p:nvPr>
            <p:ph type="title"/>
          </p:nvPr>
        </p:nvSpPr>
        <p:spPr/>
        <p:txBody>
          <a:bodyPr/>
          <a:lstStyle/>
          <a:p>
            <a:r>
              <a:rPr lang="zh-CN" altLang="en-US" dirty="0">
                <a:latin typeface="+mj-ea"/>
                <a:ea typeface="+mj-ea"/>
              </a:rPr>
              <a:t>重大事故应急救援</a:t>
            </a:r>
          </a:p>
        </p:txBody>
      </p:sp>
      <p:pic>
        <p:nvPicPr>
          <p:cNvPr id="6" name="Picture 5" descr="Shape-10.jpg">
            <a:extLst>
              <a:ext uri="{FF2B5EF4-FFF2-40B4-BE49-F238E27FC236}">
                <a16:creationId xmlns:a16="http://schemas.microsoft.com/office/drawing/2014/main" id="{8FD2BC6B-C107-4387-9190-EF6D03F67F37}"/>
              </a:ext>
            </a:extLst>
          </p:cNvPr>
          <p:cNvPicPr>
            <a:picLocks noChangeAspect="1"/>
          </p:cNvPicPr>
          <p:nvPr/>
        </p:nvPicPr>
        <p:blipFill rotWithShape="1">
          <a:blip r:embed="rId4" cstate="print"/>
          <a:srcRect l="3822" t="7156" r="3231" b="11062"/>
          <a:stretch/>
        </p:blipFill>
        <p:spPr>
          <a:xfrm>
            <a:off x="4929525" y="837957"/>
            <a:ext cx="2363830" cy="1503418"/>
          </a:xfrm>
          <a:prstGeom prst="rect">
            <a:avLst/>
          </a:prstGeom>
        </p:spPr>
      </p:pic>
      <p:pic>
        <p:nvPicPr>
          <p:cNvPr id="10" name="Picture 9" descr="A picture containing yellow, grass, old, street&#10;&#10;Description automatically generated">
            <a:extLst>
              <a:ext uri="{FF2B5EF4-FFF2-40B4-BE49-F238E27FC236}">
                <a16:creationId xmlns:a16="http://schemas.microsoft.com/office/drawing/2014/main" id="{EECF2751-B504-480D-8666-8538BC04A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7865" y="837957"/>
            <a:ext cx="2399487" cy="1497280"/>
          </a:xfrm>
          <a:prstGeom prst="rect">
            <a:avLst/>
          </a:prstGeom>
        </p:spPr>
      </p:pic>
      <p:pic>
        <p:nvPicPr>
          <p:cNvPr id="14" name="Picture 13" descr="A picture containing man, snow, holding&#10;&#10;Description automatically generated">
            <a:extLst>
              <a:ext uri="{FF2B5EF4-FFF2-40B4-BE49-F238E27FC236}">
                <a16:creationId xmlns:a16="http://schemas.microsoft.com/office/drawing/2014/main" id="{4EB5457C-4976-45DE-926E-EA623928F6EC}"/>
              </a:ext>
            </a:extLst>
          </p:cNvPr>
          <p:cNvPicPr>
            <a:picLocks noChangeAspect="1"/>
          </p:cNvPicPr>
          <p:nvPr/>
        </p:nvPicPr>
        <p:blipFill rotWithShape="1">
          <a:blip r:embed="rId6">
            <a:extLst>
              <a:ext uri="{28A0092B-C50C-407E-A947-70E740481C1C}">
                <a14:useLocalDpi xmlns:a14="http://schemas.microsoft.com/office/drawing/2010/main" val="0"/>
              </a:ext>
            </a:extLst>
          </a:blip>
          <a:srcRect l="9045"/>
          <a:stretch/>
        </p:blipFill>
        <p:spPr>
          <a:xfrm>
            <a:off x="7363695" y="837957"/>
            <a:ext cx="2363830" cy="1491681"/>
          </a:xfrm>
          <a:prstGeom prst="rect">
            <a:avLst/>
          </a:prstGeom>
        </p:spPr>
      </p:pic>
      <p:pic>
        <p:nvPicPr>
          <p:cNvPr id="19" name="Picture 18">
            <a:extLst>
              <a:ext uri="{FF2B5EF4-FFF2-40B4-BE49-F238E27FC236}">
                <a16:creationId xmlns:a16="http://schemas.microsoft.com/office/drawing/2014/main" id="{57E58326-0074-47DE-A9C2-91F8C1DD1132}"/>
              </a:ext>
            </a:extLst>
          </p:cNvPr>
          <p:cNvPicPr>
            <a:picLocks noChangeAspect="1"/>
          </p:cNvPicPr>
          <p:nvPr/>
        </p:nvPicPr>
        <p:blipFill rotWithShape="1">
          <a:blip r:embed="rId7">
            <a:extLst>
              <a:ext uri="{28A0092B-C50C-407E-A947-70E740481C1C}">
                <a14:useLocalDpi xmlns:a14="http://schemas.microsoft.com/office/drawing/2010/main" val="0"/>
              </a:ext>
            </a:extLst>
          </a:blip>
          <a:srcRect r="3344" b="12095"/>
          <a:stretch/>
        </p:blipFill>
        <p:spPr>
          <a:xfrm>
            <a:off x="-16329" y="829235"/>
            <a:ext cx="2440619" cy="1512140"/>
          </a:xfrm>
          <a:prstGeom prst="rect">
            <a:avLst/>
          </a:prstGeom>
        </p:spPr>
      </p:pic>
      <p:pic>
        <p:nvPicPr>
          <p:cNvPr id="20" name="Picture 2" descr="C:\Users\jun.deng\Desktop\picture1.jpg">
            <a:extLst>
              <a:ext uri="{FF2B5EF4-FFF2-40B4-BE49-F238E27FC236}">
                <a16:creationId xmlns:a16="http://schemas.microsoft.com/office/drawing/2014/main" id="{8AE5D740-4B8F-4EB4-AF9F-97AB9BCF6FC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748"/>
          <a:stretch/>
        </p:blipFill>
        <p:spPr bwMode="auto">
          <a:xfrm>
            <a:off x="2494993" y="829235"/>
            <a:ext cx="2363830" cy="15121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F1A253-DB0A-4B1E-94B1-B295196F970F}"/>
              </a:ext>
            </a:extLst>
          </p:cNvPr>
          <p:cNvSpPr txBox="1"/>
          <p:nvPr/>
        </p:nvSpPr>
        <p:spPr>
          <a:xfrm>
            <a:off x="418450" y="2504048"/>
            <a:ext cx="1603717" cy="584775"/>
          </a:xfrm>
          <a:prstGeom prst="rect">
            <a:avLst/>
          </a:prstGeom>
          <a:noFill/>
        </p:spPr>
        <p:txBody>
          <a:bodyPr wrap="square" rtlCol="0">
            <a:spAutoFit/>
          </a:bodyPr>
          <a:lstStyle/>
          <a:p>
            <a:pPr algn="ctr"/>
            <a:r>
              <a:rPr lang="zh-CN" altLang="en-US" sz="1600" b="1" dirty="0">
                <a:solidFill>
                  <a:srgbClr val="EC2025"/>
                </a:solidFill>
                <a:latin typeface="微软雅黑" panose="020B0503020204020204" pitchFamily="34" charset="-122"/>
                <a:ea typeface="微软雅黑" panose="020B0503020204020204" pitchFamily="34" charset="-122"/>
              </a:rPr>
              <a:t>化工生产</a:t>
            </a:r>
            <a:endParaRPr lang="en-US" altLang="zh-CN" sz="1600" b="1" dirty="0">
              <a:solidFill>
                <a:srgbClr val="EC2025"/>
              </a:solidFill>
              <a:latin typeface="微软雅黑" panose="020B0503020204020204" pitchFamily="34" charset="-122"/>
              <a:ea typeface="微软雅黑" panose="020B0503020204020204" pitchFamily="34" charset="-122"/>
            </a:endParaRPr>
          </a:p>
          <a:p>
            <a:pPr algn="ctr"/>
            <a:r>
              <a:rPr lang="zh-CN" altLang="en-US" sz="1600" b="1" dirty="0">
                <a:solidFill>
                  <a:srgbClr val="EC2025"/>
                </a:solidFill>
                <a:latin typeface="微软雅黑" panose="020B0503020204020204" pitchFamily="34" charset="-122"/>
                <a:ea typeface="微软雅黑" panose="020B0503020204020204" pitchFamily="34" charset="-122"/>
              </a:rPr>
              <a:t>火灾事故</a:t>
            </a:r>
          </a:p>
        </p:txBody>
      </p:sp>
      <p:sp>
        <p:nvSpPr>
          <p:cNvPr id="23" name="TextBox 22">
            <a:extLst>
              <a:ext uri="{FF2B5EF4-FFF2-40B4-BE49-F238E27FC236}">
                <a16:creationId xmlns:a16="http://schemas.microsoft.com/office/drawing/2014/main" id="{72A4FE85-DD71-4C7F-97A5-253C1B556512}"/>
              </a:ext>
            </a:extLst>
          </p:cNvPr>
          <p:cNvSpPr txBox="1"/>
          <p:nvPr/>
        </p:nvSpPr>
        <p:spPr>
          <a:xfrm>
            <a:off x="2891378" y="2475912"/>
            <a:ext cx="1603717" cy="584775"/>
          </a:xfrm>
          <a:prstGeom prst="rect">
            <a:avLst/>
          </a:prstGeom>
          <a:noFill/>
        </p:spPr>
        <p:txBody>
          <a:bodyPr wrap="square" rtlCol="0">
            <a:spAutoFit/>
          </a:bodyPr>
          <a:lstStyle/>
          <a:p>
            <a:pPr algn="ctr"/>
            <a:r>
              <a:rPr lang="zh-CN" altLang="en-US" sz="1600" b="1" dirty="0">
                <a:solidFill>
                  <a:srgbClr val="EC2025"/>
                </a:solidFill>
                <a:latin typeface="微软雅黑" panose="020B0503020204020204" pitchFamily="34" charset="-122"/>
                <a:ea typeface="微软雅黑" panose="020B0503020204020204" pitchFamily="34" charset="-122"/>
              </a:rPr>
              <a:t>港口储运</a:t>
            </a:r>
            <a:endParaRPr lang="en-US" altLang="zh-CN" sz="1600" b="1" dirty="0">
              <a:solidFill>
                <a:srgbClr val="EC2025"/>
              </a:solidFill>
              <a:latin typeface="微软雅黑" panose="020B0503020204020204" pitchFamily="34" charset="-122"/>
              <a:ea typeface="微软雅黑" panose="020B0503020204020204" pitchFamily="34" charset="-122"/>
            </a:endParaRPr>
          </a:p>
          <a:p>
            <a:pPr algn="ctr"/>
            <a:r>
              <a:rPr lang="zh-CN" altLang="en-US" sz="1600" b="1" dirty="0">
                <a:solidFill>
                  <a:srgbClr val="EC2025"/>
                </a:solidFill>
                <a:latin typeface="微软雅黑" panose="020B0503020204020204" pitchFamily="34" charset="-122"/>
                <a:ea typeface="微软雅黑" panose="020B0503020204020204" pitchFamily="34" charset="-122"/>
              </a:rPr>
              <a:t>爆炸事故</a:t>
            </a:r>
          </a:p>
        </p:txBody>
      </p:sp>
      <p:sp>
        <p:nvSpPr>
          <p:cNvPr id="24" name="TextBox 23">
            <a:extLst>
              <a:ext uri="{FF2B5EF4-FFF2-40B4-BE49-F238E27FC236}">
                <a16:creationId xmlns:a16="http://schemas.microsoft.com/office/drawing/2014/main" id="{64C1C6B7-ED7F-4FEA-A626-C5C2CBABB9D2}"/>
              </a:ext>
            </a:extLst>
          </p:cNvPr>
          <p:cNvSpPr txBox="1"/>
          <p:nvPr/>
        </p:nvSpPr>
        <p:spPr>
          <a:xfrm>
            <a:off x="5364306" y="2475912"/>
            <a:ext cx="1603717" cy="584775"/>
          </a:xfrm>
          <a:prstGeom prst="rect">
            <a:avLst/>
          </a:prstGeom>
          <a:noFill/>
        </p:spPr>
        <p:txBody>
          <a:bodyPr wrap="square" rtlCol="0">
            <a:spAutoFit/>
          </a:bodyPr>
          <a:lstStyle/>
          <a:p>
            <a:pPr algn="ctr"/>
            <a:r>
              <a:rPr lang="zh-CN" altLang="en-US" sz="1600" b="1" dirty="0">
                <a:solidFill>
                  <a:srgbClr val="EC2025"/>
                </a:solidFill>
                <a:latin typeface="微软雅黑" panose="020B0503020204020204" pitchFamily="34" charset="-122"/>
                <a:ea typeface="微软雅黑" panose="020B0503020204020204" pitchFamily="34" charset="-122"/>
              </a:rPr>
              <a:t>交通运输</a:t>
            </a:r>
            <a:endParaRPr lang="en-US" altLang="zh-CN" sz="1600" b="1" dirty="0">
              <a:solidFill>
                <a:srgbClr val="EC2025"/>
              </a:solidFill>
              <a:latin typeface="微软雅黑" panose="020B0503020204020204" pitchFamily="34" charset="-122"/>
              <a:ea typeface="微软雅黑" panose="020B0503020204020204" pitchFamily="34" charset="-122"/>
            </a:endParaRPr>
          </a:p>
          <a:p>
            <a:pPr algn="ctr"/>
            <a:r>
              <a:rPr lang="zh-CN" altLang="en-US" sz="1600" b="1" dirty="0">
                <a:solidFill>
                  <a:srgbClr val="EC2025"/>
                </a:solidFill>
                <a:latin typeface="微软雅黑" panose="020B0503020204020204" pitchFamily="34" charset="-122"/>
                <a:ea typeface="微软雅黑" panose="020B0503020204020204" pitchFamily="34" charset="-122"/>
              </a:rPr>
              <a:t>泄露事故</a:t>
            </a:r>
          </a:p>
        </p:txBody>
      </p:sp>
      <p:sp>
        <p:nvSpPr>
          <p:cNvPr id="25" name="TextBox 24">
            <a:extLst>
              <a:ext uri="{FF2B5EF4-FFF2-40B4-BE49-F238E27FC236}">
                <a16:creationId xmlns:a16="http://schemas.microsoft.com/office/drawing/2014/main" id="{78F5C3C3-CB94-4509-8892-4035F6203272}"/>
              </a:ext>
            </a:extLst>
          </p:cNvPr>
          <p:cNvSpPr txBox="1"/>
          <p:nvPr/>
        </p:nvSpPr>
        <p:spPr>
          <a:xfrm>
            <a:off x="7760080" y="2475911"/>
            <a:ext cx="1603717" cy="584775"/>
          </a:xfrm>
          <a:prstGeom prst="rect">
            <a:avLst/>
          </a:prstGeom>
          <a:noFill/>
        </p:spPr>
        <p:txBody>
          <a:bodyPr wrap="square" rtlCol="0">
            <a:spAutoFit/>
          </a:bodyPr>
          <a:lstStyle/>
          <a:p>
            <a:pPr algn="ctr"/>
            <a:r>
              <a:rPr lang="zh-CN" altLang="en-US" sz="1600" b="1" dirty="0">
                <a:solidFill>
                  <a:srgbClr val="EC2025"/>
                </a:solidFill>
                <a:latin typeface="微软雅黑" panose="020B0503020204020204" pitchFamily="34" charset="-122"/>
                <a:ea typeface="微软雅黑" panose="020B0503020204020204" pitchFamily="34" charset="-122"/>
              </a:rPr>
              <a:t>反恐防化</a:t>
            </a:r>
            <a:endParaRPr lang="en-US" altLang="zh-CN" sz="1600" b="1" dirty="0">
              <a:solidFill>
                <a:srgbClr val="EC2025"/>
              </a:solidFill>
              <a:latin typeface="微软雅黑" panose="020B0503020204020204" pitchFamily="34" charset="-122"/>
              <a:ea typeface="微软雅黑" panose="020B0503020204020204" pitchFamily="34" charset="-122"/>
            </a:endParaRPr>
          </a:p>
          <a:p>
            <a:pPr algn="ctr"/>
            <a:r>
              <a:rPr lang="zh-CN" altLang="en-US" sz="1600" b="1" dirty="0">
                <a:solidFill>
                  <a:srgbClr val="EC2025"/>
                </a:solidFill>
                <a:latin typeface="微软雅黑" panose="020B0503020204020204" pitchFamily="34" charset="-122"/>
                <a:ea typeface="微软雅黑" panose="020B0503020204020204" pitchFamily="34" charset="-122"/>
              </a:rPr>
              <a:t>应急事故</a:t>
            </a:r>
          </a:p>
        </p:txBody>
      </p:sp>
      <p:sp>
        <p:nvSpPr>
          <p:cNvPr id="26" name="TextBox 25">
            <a:extLst>
              <a:ext uri="{FF2B5EF4-FFF2-40B4-BE49-F238E27FC236}">
                <a16:creationId xmlns:a16="http://schemas.microsoft.com/office/drawing/2014/main" id="{B94B378C-85CD-44C9-88CA-AA81DBAE373A}"/>
              </a:ext>
            </a:extLst>
          </p:cNvPr>
          <p:cNvSpPr txBox="1"/>
          <p:nvPr/>
        </p:nvSpPr>
        <p:spPr>
          <a:xfrm>
            <a:off x="10188908" y="2475911"/>
            <a:ext cx="1603717" cy="584775"/>
          </a:xfrm>
          <a:prstGeom prst="rect">
            <a:avLst/>
          </a:prstGeom>
          <a:noFill/>
        </p:spPr>
        <p:txBody>
          <a:bodyPr wrap="square" rtlCol="0">
            <a:spAutoFit/>
          </a:bodyPr>
          <a:lstStyle/>
          <a:p>
            <a:pPr algn="ctr"/>
            <a:r>
              <a:rPr lang="zh-CN" altLang="en-US" sz="1600" b="1" dirty="0">
                <a:solidFill>
                  <a:srgbClr val="EC2025"/>
                </a:solidFill>
                <a:latin typeface="微软雅黑" panose="020B0503020204020204" pitchFamily="34" charset="-122"/>
                <a:ea typeface="微软雅黑" panose="020B0503020204020204" pitchFamily="34" charset="-122"/>
              </a:rPr>
              <a:t>辐射污染</a:t>
            </a:r>
            <a:endParaRPr lang="en-US" altLang="zh-CN" sz="1600" b="1" dirty="0">
              <a:solidFill>
                <a:srgbClr val="EC2025"/>
              </a:solidFill>
              <a:latin typeface="微软雅黑" panose="020B0503020204020204" pitchFamily="34" charset="-122"/>
              <a:ea typeface="微软雅黑" panose="020B0503020204020204" pitchFamily="34" charset="-122"/>
            </a:endParaRPr>
          </a:p>
          <a:p>
            <a:pPr algn="ctr"/>
            <a:r>
              <a:rPr lang="zh-CN" altLang="en-US" sz="1600" b="1" dirty="0">
                <a:solidFill>
                  <a:srgbClr val="EC2025"/>
                </a:solidFill>
                <a:latin typeface="微软雅黑" panose="020B0503020204020204" pitchFamily="34" charset="-122"/>
                <a:ea typeface="微软雅黑" panose="020B0503020204020204" pitchFamily="34" charset="-122"/>
              </a:rPr>
              <a:t>核事故</a:t>
            </a:r>
          </a:p>
        </p:txBody>
      </p:sp>
      <p:sp>
        <p:nvSpPr>
          <p:cNvPr id="31" name="Rectangle 30">
            <a:extLst>
              <a:ext uri="{FF2B5EF4-FFF2-40B4-BE49-F238E27FC236}">
                <a16:creationId xmlns:a16="http://schemas.microsoft.com/office/drawing/2014/main" id="{DFA98846-5210-4EBB-BC70-0DCB6F536420}"/>
              </a:ext>
            </a:extLst>
          </p:cNvPr>
          <p:cNvSpPr/>
          <p:nvPr/>
        </p:nvSpPr>
        <p:spPr bwMode="auto">
          <a:xfrm>
            <a:off x="7380024" y="3516551"/>
            <a:ext cx="2363830" cy="2503491"/>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spcAft>
                <a:spcPts val="600"/>
              </a:spcAft>
            </a:pPr>
            <a:endParaRPr lang="en-US" altLang="zh-CN" sz="1600" dirty="0">
              <a:ln w="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2" name="Rectangle 31">
            <a:extLst>
              <a:ext uri="{FF2B5EF4-FFF2-40B4-BE49-F238E27FC236}">
                <a16:creationId xmlns:a16="http://schemas.microsoft.com/office/drawing/2014/main" id="{611D13DC-E14F-4799-B755-35DF91A7C57C}"/>
              </a:ext>
            </a:extLst>
          </p:cNvPr>
          <p:cNvSpPr/>
          <p:nvPr/>
        </p:nvSpPr>
        <p:spPr bwMode="auto">
          <a:xfrm>
            <a:off x="9814195" y="3516551"/>
            <a:ext cx="2295324" cy="2503491"/>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spcAft>
                <a:spcPts val="600"/>
              </a:spcAft>
            </a:pPr>
            <a:endParaRPr lang="en-US" altLang="zh-CN" sz="1600" dirty="0">
              <a:ln w="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5" name="Rectangle 34">
            <a:extLst>
              <a:ext uri="{FF2B5EF4-FFF2-40B4-BE49-F238E27FC236}">
                <a16:creationId xmlns:a16="http://schemas.microsoft.com/office/drawing/2014/main" id="{9D16B882-78DF-4799-92EE-812145E7E8F1}"/>
              </a:ext>
            </a:extLst>
          </p:cNvPr>
          <p:cNvSpPr/>
          <p:nvPr/>
        </p:nvSpPr>
        <p:spPr>
          <a:xfrm>
            <a:off x="418449" y="3634472"/>
            <a:ext cx="6549573" cy="1569660"/>
          </a:xfrm>
          <a:prstGeom prst="rect">
            <a:avLst/>
          </a:prstGeom>
        </p:spPr>
        <p:txBody>
          <a:bodyPr wrap="square">
            <a:spAutoFit/>
          </a:bodyPr>
          <a:lstStyle/>
          <a:p>
            <a:pPr marL="285750" lvl="0" indent="-28575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化学工业产品越来越多，由于自然和人为因素，在生产、存储和运输等环节上，泄露、火灾、爆炸、中毒事故不断发生。</a:t>
            </a:r>
            <a:endParaRPr lang="en-US" altLang="zh-CN" sz="1600" dirty="0">
              <a:latin typeface="微软雅黑" panose="020B0503020204020204" pitchFamily="34" charset="-122"/>
              <a:ea typeface="微软雅黑" panose="020B0503020204020204" pitchFamily="34" charset="-122"/>
            </a:endParaRPr>
          </a:p>
          <a:p>
            <a:pPr marL="285750" lvl="0" indent="-285750">
              <a:buFont typeface="Wingdings" panose="05000000000000000000" pitchFamily="2" charset="2"/>
              <a:buChar char="n"/>
            </a:pPr>
            <a:endParaRPr lang="zh-CN" altLang="en-US" sz="1600" dirty="0"/>
          </a:p>
          <a:p>
            <a:pPr marL="285750" lvl="0" indent="-28575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面对数万种类的危险化学品，现场消防指挥员不可能牢记每一种，每一类危险化学品的理化性质和处置措施，只有通过</a:t>
            </a:r>
            <a:r>
              <a:rPr lang="zh-CN" altLang="en-US" sz="1600" b="1" dirty="0">
                <a:latin typeface="微软雅黑" panose="020B0503020204020204" pitchFamily="34" charset="-122"/>
                <a:ea typeface="微软雅黑" panose="020B0503020204020204" pitchFamily="34" charset="-122"/>
              </a:rPr>
              <a:t>科学</a:t>
            </a:r>
            <a:r>
              <a:rPr lang="zh-CN" altLang="en-US" sz="1600" dirty="0">
                <a:latin typeface="微软雅黑" panose="020B0503020204020204" pitchFamily="34" charset="-122"/>
                <a:ea typeface="微软雅黑" panose="020B0503020204020204" pitchFamily="34" charset="-122"/>
              </a:rPr>
              <a:t>技术手段，快速，有效地开展侦检工作，才能准确地对危险品做出有效判定。 </a:t>
            </a:r>
            <a:endParaRPr lang="en-US" altLang="zh-CN" sz="1600" dirty="0">
              <a:latin typeface="微软雅黑" panose="020B0503020204020204" pitchFamily="34" charset="-122"/>
              <a:ea typeface="微软雅黑" panose="020B0503020204020204" pitchFamily="34" charset="-122"/>
            </a:endParaRPr>
          </a:p>
        </p:txBody>
      </p:sp>
      <p:sp>
        <p:nvSpPr>
          <p:cNvPr id="36" name="Rectangle 35">
            <a:extLst>
              <a:ext uri="{FF2B5EF4-FFF2-40B4-BE49-F238E27FC236}">
                <a16:creationId xmlns:a16="http://schemas.microsoft.com/office/drawing/2014/main" id="{8BFC7873-A098-48A5-8598-D88A133AA19C}"/>
              </a:ext>
            </a:extLst>
          </p:cNvPr>
          <p:cNvSpPr/>
          <p:nvPr/>
        </p:nvSpPr>
        <p:spPr>
          <a:xfrm>
            <a:off x="7258849" y="3655489"/>
            <a:ext cx="2363830" cy="1077218"/>
          </a:xfrm>
          <a:prstGeom prst="rect">
            <a:avLst/>
          </a:prstGeom>
        </p:spPr>
        <p:txBody>
          <a:bodyPr wrap="square">
            <a:spAutoFit/>
          </a:bodyPr>
          <a:lstStyle/>
          <a:p>
            <a:pPr marL="285750" lvl="0" indent="-28575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面对复杂的生化事故，只有</a:t>
            </a:r>
            <a:r>
              <a:rPr lang="zh-CN" altLang="en-US" sz="1600" b="1" dirty="0">
                <a:latin typeface="微软雅黑" panose="020B0503020204020204" pitchFamily="34" charset="-122"/>
                <a:ea typeface="微软雅黑" panose="020B0503020204020204" pitchFamily="34" charset="-122"/>
              </a:rPr>
              <a:t>专业</a:t>
            </a:r>
            <a:r>
              <a:rPr lang="zh-CN" altLang="en-US" sz="1600" dirty="0">
                <a:latin typeface="微软雅黑" panose="020B0503020204020204" pitchFamily="34" charset="-122"/>
                <a:ea typeface="微软雅黑" panose="020B0503020204020204" pitchFamily="34" charset="-122"/>
              </a:rPr>
              <a:t>的救援和高效的装备才能使救援快速有效。</a:t>
            </a:r>
            <a:endParaRPr lang="zh-CN" altLang="en-US" sz="1600" dirty="0"/>
          </a:p>
        </p:txBody>
      </p:sp>
      <p:sp>
        <p:nvSpPr>
          <p:cNvPr id="37" name="Rectangle 36">
            <a:extLst>
              <a:ext uri="{FF2B5EF4-FFF2-40B4-BE49-F238E27FC236}">
                <a16:creationId xmlns:a16="http://schemas.microsoft.com/office/drawing/2014/main" id="{80A2A997-6C21-469B-80E0-3890D4742DB0}"/>
              </a:ext>
            </a:extLst>
          </p:cNvPr>
          <p:cNvSpPr/>
          <p:nvPr/>
        </p:nvSpPr>
        <p:spPr>
          <a:xfrm>
            <a:off x="9896493" y="3627673"/>
            <a:ext cx="2132592" cy="1323439"/>
          </a:xfrm>
          <a:prstGeom prst="rect">
            <a:avLst/>
          </a:prstGeom>
        </p:spPr>
        <p:txBody>
          <a:bodyPr wrap="square">
            <a:spAutoFit/>
          </a:bodyPr>
          <a:lstStyle/>
          <a:p>
            <a:pPr marL="285750" lvl="0" indent="-28575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放射性事故隐蔽性强，危害大，应急救援技术要求高，救援工作具有很强的</a:t>
            </a:r>
            <a:r>
              <a:rPr lang="zh-CN" altLang="en-US" sz="1600" b="1" dirty="0">
                <a:latin typeface="微软雅黑" panose="020B0503020204020204" pitchFamily="34" charset="-122"/>
                <a:ea typeface="微软雅黑" panose="020B0503020204020204" pitchFamily="34" charset="-122"/>
              </a:rPr>
              <a:t>专业</a:t>
            </a:r>
            <a:r>
              <a:rPr lang="zh-CN" altLang="en-US" sz="1600" dirty="0">
                <a:latin typeface="微软雅黑" panose="020B0503020204020204" pitchFamily="34" charset="-122"/>
                <a:ea typeface="微软雅黑" panose="020B0503020204020204" pitchFamily="34" charset="-122"/>
              </a:rPr>
              <a:t>性。</a:t>
            </a:r>
            <a:endParaRPr lang="zh-CN" altLang="en-US" sz="1600" dirty="0"/>
          </a:p>
        </p:txBody>
      </p:sp>
      <p:grpSp>
        <p:nvGrpSpPr>
          <p:cNvPr id="50" name="Group 49">
            <a:extLst>
              <a:ext uri="{FF2B5EF4-FFF2-40B4-BE49-F238E27FC236}">
                <a16:creationId xmlns:a16="http://schemas.microsoft.com/office/drawing/2014/main" id="{944C9C80-3290-4882-8812-BDC342C81BEF}"/>
              </a:ext>
            </a:extLst>
          </p:cNvPr>
          <p:cNvGrpSpPr/>
          <p:nvPr/>
        </p:nvGrpSpPr>
        <p:grpSpPr>
          <a:xfrm>
            <a:off x="-16328" y="5370874"/>
            <a:ext cx="6750958" cy="699569"/>
            <a:chOff x="-16328" y="5370874"/>
            <a:chExt cx="6750958" cy="699569"/>
          </a:xfrm>
        </p:grpSpPr>
        <p:sp>
          <p:nvSpPr>
            <p:cNvPr id="49" name="Arrow: Pentagon 48">
              <a:extLst>
                <a:ext uri="{FF2B5EF4-FFF2-40B4-BE49-F238E27FC236}">
                  <a16:creationId xmlns:a16="http://schemas.microsoft.com/office/drawing/2014/main" id="{43BC5588-F90C-41A8-BA9D-C81BD2EA916B}"/>
                </a:ext>
              </a:extLst>
            </p:cNvPr>
            <p:cNvSpPr/>
            <p:nvPr/>
          </p:nvSpPr>
          <p:spPr bwMode="auto">
            <a:xfrm>
              <a:off x="-16328" y="5370874"/>
              <a:ext cx="6750958" cy="699569"/>
            </a:xfrm>
            <a:prstGeom prst="homePlate">
              <a:avLst/>
            </a:prstGeom>
            <a:solidFill>
              <a:schemeClr val="tx1">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48" name="Rectangle 47">
              <a:extLst>
                <a:ext uri="{FF2B5EF4-FFF2-40B4-BE49-F238E27FC236}">
                  <a16:creationId xmlns:a16="http://schemas.microsoft.com/office/drawing/2014/main" id="{658502F2-09F1-4965-8472-86650E6F4B31}"/>
                </a:ext>
              </a:extLst>
            </p:cNvPr>
            <p:cNvSpPr/>
            <p:nvPr/>
          </p:nvSpPr>
          <p:spPr>
            <a:xfrm>
              <a:off x="937831" y="5451302"/>
              <a:ext cx="4134465" cy="523220"/>
            </a:xfrm>
            <a:prstGeom prst="rect">
              <a:avLst/>
            </a:prstGeom>
          </p:spPr>
          <p:txBody>
            <a:bodyPr wrap="none">
              <a:spAutoFit/>
            </a:bodyPr>
            <a:lstStyle/>
            <a:p>
              <a:r>
                <a:rPr lang="zh-CN" altLang="zh-CN" sz="28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专业化、职业化、科学化</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10580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AE5C-0352-4122-931E-7205B0E47ABF}"/>
              </a:ext>
            </a:extLst>
          </p:cNvPr>
          <p:cNvSpPr>
            <a:spLocks noGrp="1"/>
          </p:cNvSpPr>
          <p:nvPr>
            <p:ph type="title"/>
          </p:nvPr>
        </p:nvSpPr>
        <p:spPr/>
        <p:txBody>
          <a:bodyPr/>
          <a:lstStyle/>
          <a:p>
            <a:r>
              <a:rPr lang="en-US" altLang="zh-CN" dirty="0"/>
              <a:t> </a:t>
            </a:r>
            <a:endParaRPr lang="zh-CN" altLang="en-US" dirty="0"/>
          </a:p>
        </p:txBody>
      </p:sp>
      <p:pic>
        <p:nvPicPr>
          <p:cNvPr id="4" name="Picture 3">
            <a:extLst>
              <a:ext uri="{FF2B5EF4-FFF2-40B4-BE49-F238E27FC236}">
                <a16:creationId xmlns:a16="http://schemas.microsoft.com/office/drawing/2014/main" id="{01BBDB03-8535-4334-8F5D-ED9F3172CE48}"/>
              </a:ext>
            </a:extLst>
          </p:cNvPr>
          <p:cNvPicPr>
            <a:picLocks noChangeAspect="1"/>
          </p:cNvPicPr>
          <p:nvPr/>
        </p:nvPicPr>
        <p:blipFill rotWithShape="1">
          <a:blip r:embed="rId3">
            <a:extLst>
              <a:ext uri="{28A0092B-C50C-407E-A947-70E740481C1C}">
                <a14:useLocalDpi xmlns:a14="http://schemas.microsoft.com/office/drawing/2010/main" val="0"/>
              </a:ext>
            </a:extLst>
          </a:blip>
          <a:srcRect t="4871" b="17512"/>
          <a:stretch/>
        </p:blipFill>
        <p:spPr>
          <a:xfrm>
            <a:off x="6398333" y="552091"/>
            <a:ext cx="5793667" cy="5749813"/>
          </a:xfrm>
          <a:prstGeom prst="rect">
            <a:avLst/>
          </a:prstGeom>
        </p:spPr>
      </p:pic>
      <p:sp>
        <p:nvSpPr>
          <p:cNvPr id="5" name="Rectangle 4">
            <a:extLst>
              <a:ext uri="{FF2B5EF4-FFF2-40B4-BE49-F238E27FC236}">
                <a16:creationId xmlns:a16="http://schemas.microsoft.com/office/drawing/2014/main" id="{52B3EC25-927B-46C9-B4FE-924AA4CC5FC6}"/>
              </a:ext>
            </a:extLst>
          </p:cNvPr>
          <p:cNvSpPr/>
          <p:nvPr/>
        </p:nvSpPr>
        <p:spPr bwMode="auto">
          <a:xfrm>
            <a:off x="6313919" y="552091"/>
            <a:ext cx="5962494" cy="5749813"/>
          </a:xfrm>
          <a:prstGeom prst="rect">
            <a:avLst/>
          </a:prstGeom>
          <a:gradFill flip="none" rotWithShape="1">
            <a:gsLst>
              <a:gs pos="79000">
                <a:srgbClr val="FFFFFF">
                  <a:alpha val="62000"/>
                </a:srgbClr>
              </a:gs>
              <a:gs pos="61000">
                <a:srgbClr val="FFFFFF">
                  <a:alpha val="25000"/>
                </a:srgbClr>
              </a:gs>
              <a:gs pos="0">
                <a:schemeClr val="bg1">
                  <a:alpha val="0"/>
                </a:schemeClr>
              </a:gs>
              <a:gs pos="99000">
                <a:schemeClr val="bg1">
                  <a:alpha val="98000"/>
                </a:schemeClr>
              </a:gs>
            </a:gsLst>
            <a:lin ang="108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grpSp>
        <p:nvGrpSpPr>
          <p:cNvPr id="12" name="Group 11">
            <a:extLst>
              <a:ext uri="{FF2B5EF4-FFF2-40B4-BE49-F238E27FC236}">
                <a16:creationId xmlns:a16="http://schemas.microsoft.com/office/drawing/2014/main" id="{8E66060A-9A72-485E-AAA3-941033C30380}"/>
              </a:ext>
            </a:extLst>
          </p:cNvPr>
          <p:cNvGrpSpPr/>
          <p:nvPr/>
        </p:nvGrpSpPr>
        <p:grpSpPr>
          <a:xfrm>
            <a:off x="0" y="1535499"/>
            <a:ext cx="7815532" cy="4767837"/>
            <a:chOff x="0" y="1535499"/>
            <a:chExt cx="7815532" cy="4767837"/>
          </a:xfrm>
          <a:solidFill>
            <a:srgbClr val="DE222B"/>
          </a:solidFill>
        </p:grpSpPr>
        <p:sp>
          <p:nvSpPr>
            <p:cNvPr id="9" name="Rectangle 8">
              <a:extLst>
                <a:ext uri="{FF2B5EF4-FFF2-40B4-BE49-F238E27FC236}">
                  <a16:creationId xmlns:a16="http://schemas.microsoft.com/office/drawing/2014/main" id="{D3258ACE-C11A-4DE6-8CF5-A9DA4D4C5B86}"/>
                </a:ext>
              </a:extLst>
            </p:cNvPr>
            <p:cNvSpPr/>
            <p:nvPr/>
          </p:nvSpPr>
          <p:spPr bwMode="auto">
            <a:xfrm>
              <a:off x="0" y="1535502"/>
              <a:ext cx="5295999" cy="476640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highlight>
                  <a:srgbClr val="EC2025"/>
                </a:highlight>
                <a:latin typeface="Arial" pitchFamily="124" charset="0"/>
              </a:endParaRPr>
            </a:p>
          </p:txBody>
        </p:sp>
        <p:sp>
          <p:nvSpPr>
            <p:cNvPr id="10" name="Right Triangle 9">
              <a:extLst>
                <a:ext uri="{FF2B5EF4-FFF2-40B4-BE49-F238E27FC236}">
                  <a16:creationId xmlns:a16="http://schemas.microsoft.com/office/drawing/2014/main" id="{92427721-8615-4A6E-B63B-DD0EFD8E218F}"/>
                </a:ext>
              </a:extLst>
            </p:cNvPr>
            <p:cNvSpPr/>
            <p:nvPr/>
          </p:nvSpPr>
          <p:spPr bwMode="auto">
            <a:xfrm rot="10800000" flipH="1">
              <a:off x="5296001" y="1535499"/>
              <a:ext cx="2519531" cy="4767837"/>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grpSp>
      <p:sp>
        <p:nvSpPr>
          <p:cNvPr id="11" name="TextBox 10">
            <a:extLst>
              <a:ext uri="{FF2B5EF4-FFF2-40B4-BE49-F238E27FC236}">
                <a16:creationId xmlns:a16="http://schemas.microsoft.com/office/drawing/2014/main" id="{075C245B-2C66-43B7-8C9D-C260DD78CBA3}"/>
              </a:ext>
            </a:extLst>
          </p:cNvPr>
          <p:cNvSpPr txBox="1"/>
          <p:nvPr/>
        </p:nvSpPr>
        <p:spPr>
          <a:xfrm>
            <a:off x="459049" y="612116"/>
            <a:ext cx="3571336" cy="769441"/>
          </a:xfrm>
          <a:prstGeom prst="rect">
            <a:avLst/>
          </a:prstGeom>
          <a:noFill/>
        </p:spPr>
        <p:txBody>
          <a:bodyPr wrap="square" rtlCol="0">
            <a:spAutoFit/>
          </a:bodyPr>
          <a:lstStyle/>
          <a:p>
            <a:r>
              <a:rPr lang="zh-CN" altLang="en-US" sz="4400" b="1" dirty="0">
                <a:solidFill>
                  <a:srgbClr val="DF2B34"/>
                </a:solidFill>
                <a:latin typeface="+mj-ea"/>
                <a:ea typeface="+mj-ea"/>
              </a:rPr>
              <a:t>现 场 侦 检</a:t>
            </a:r>
          </a:p>
        </p:txBody>
      </p:sp>
      <p:sp>
        <p:nvSpPr>
          <p:cNvPr id="13" name="Rectangle 12">
            <a:extLst>
              <a:ext uri="{FF2B5EF4-FFF2-40B4-BE49-F238E27FC236}">
                <a16:creationId xmlns:a16="http://schemas.microsoft.com/office/drawing/2014/main" id="{A47E3F42-AD46-4385-80BC-E10D623DD0C6}"/>
              </a:ext>
            </a:extLst>
          </p:cNvPr>
          <p:cNvSpPr/>
          <p:nvPr/>
        </p:nvSpPr>
        <p:spPr>
          <a:xfrm>
            <a:off x="553676" y="1756251"/>
            <a:ext cx="7054154" cy="874407"/>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是进行应急救援工作的前提</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是事故处置工作取得胜利的关键</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947AA9DF-8A9A-4A43-A368-80698B618BD7}"/>
              </a:ext>
            </a:extLst>
          </p:cNvPr>
          <p:cNvSpPr/>
          <p:nvPr/>
        </p:nvSpPr>
        <p:spPr>
          <a:xfrm>
            <a:off x="239687" y="2844704"/>
            <a:ext cx="5565272" cy="2531527"/>
          </a:xfrm>
          <a:prstGeom prst="rect">
            <a:avLst/>
          </a:prstGeom>
        </p:spPr>
        <p:txBody>
          <a:bodyPr wrap="square">
            <a:spAutoFit/>
          </a:bodyPr>
          <a:lstStyle/>
          <a:p>
            <a:pPr marL="742950" lvl="1"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选择合适的洗消剂和灭火剂</a:t>
            </a:r>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对参与救援的消防员做好针对性的个人防护</a:t>
            </a:r>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确定灾情处置方案，为后续救援行动提供强有力的支撑 </a:t>
            </a:r>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利于把握抢险救援的主动权，最终控制并消除险情 </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5" name="Rectangle 14">
            <a:extLst>
              <a:ext uri="{FF2B5EF4-FFF2-40B4-BE49-F238E27FC236}">
                <a16:creationId xmlns:a16="http://schemas.microsoft.com/office/drawing/2014/main" id="{21073618-E8E3-4D53-8F2A-9DB8E365C6D9}"/>
              </a:ext>
            </a:extLst>
          </p:cNvPr>
          <p:cNvSpPr/>
          <p:nvPr/>
        </p:nvSpPr>
        <p:spPr>
          <a:xfrm>
            <a:off x="3767732" y="595787"/>
            <a:ext cx="7054154" cy="858377"/>
          </a:xfrm>
          <a:prstGeom prst="rect">
            <a:avLst/>
          </a:prstGeom>
        </p:spPr>
        <p:txBody>
          <a:bodyPr wrap="square">
            <a:spAutoFit/>
          </a:bodyPr>
          <a:lstStyle/>
          <a:p>
            <a:pPr>
              <a:lnSpc>
                <a:spcPct val="150000"/>
              </a:lnSpc>
            </a:pPr>
            <a:r>
              <a:rPr lang="en-US" altLang="zh-CN" dirty="0">
                <a:solidFill>
                  <a:schemeClr val="tx1">
                    <a:lumMod val="75000"/>
                    <a:lumOff val="25000"/>
                  </a:schemeClr>
                </a:solidFill>
                <a:latin typeface="+mj-ea"/>
                <a:ea typeface="+mj-ea"/>
              </a:rPr>
              <a:t>——</a:t>
            </a:r>
            <a:r>
              <a:rPr lang="zh-CN" altLang="en-US" dirty="0">
                <a:solidFill>
                  <a:schemeClr val="tx1">
                    <a:lumMod val="75000"/>
                    <a:lumOff val="25000"/>
                  </a:schemeClr>
                </a:solidFill>
                <a:latin typeface="+mj-ea"/>
                <a:ea typeface="+mj-ea"/>
              </a:rPr>
              <a:t>对有毒，有害，易燃，易爆物质进行及时分析</a:t>
            </a:r>
            <a:endParaRPr lang="en-US" altLang="zh-CN" dirty="0">
              <a:solidFill>
                <a:schemeClr val="tx1">
                  <a:lumMod val="75000"/>
                  <a:lumOff val="25000"/>
                </a:schemeClr>
              </a:solidFill>
              <a:latin typeface="+mj-ea"/>
              <a:ea typeface="+mj-ea"/>
            </a:endParaRPr>
          </a:p>
          <a:p>
            <a:pPr>
              <a:lnSpc>
                <a:spcPct val="150000"/>
              </a:lnSpc>
            </a:pPr>
            <a:r>
              <a:rPr lang="en-US" altLang="zh-CN" dirty="0">
                <a:solidFill>
                  <a:schemeClr val="tx1">
                    <a:lumMod val="75000"/>
                    <a:lumOff val="25000"/>
                  </a:schemeClr>
                </a:solidFill>
                <a:latin typeface="+mj-ea"/>
                <a:ea typeface="+mj-ea"/>
              </a:rPr>
              <a:t>——</a:t>
            </a:r>
            <a:r>
              <a:rPr lang="zh-CN" altLang="en-US" dirty="0">
                <a:solidFill>
                  <a:schemeClr val="tx1">
                    <a:lumMod val="75000"/>
                    <a:lumOff val="25000"/>
                  </a:schemeClr>
                </a:solidFill>
                <a:latin typeface="+mj-ea"/>
                <a:ea typeface="+mj-ea"/>
              </a:rPr>
              <a:t>测定污染物的种类，分布及周围环境受污染的范围界限</a:t>
            </a:r>
          </a:p>
        </p:txBody>
      </p:sp>
    </p:spTree>
    <p:extLst>
      <p:ext uri="{BB962C8B-B14F-4D97-AF65-F5344CB8AC3E}">
        <p14:creationId xmlns:p14="http://schemas.microsoft.com/office/powerpoint/2010/main" val="436805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571FE-8D3F-494F-916E-6DC21A4C95F1}"/>
              </a:ext>
            </a:extLst>
          </p:cNvPr>
          <p:cNvPicPr>
            <a:picLocks noChangeAspect="1"/>
          </p:cNvPicPr>
          <p:nvPr/>
        </p:nvPicPr>
        <p:blipFill rotWithShape="1">
          <a:blip r:embed="rId3">
            <a:extLst>
              <a:ext uri="{28A0092B-C50C-407E-A947-70E740481C1C}">
                <a14:useLocalDpi xmlns:a14="http://schemas.microsoft.com/office/drawing/2010/main" val="0"/>
              </a:ext>
            </a:extLst>
          </a:blip>
          <a:srcRect t="14717" r="15850"/>
          <a:stretch/>
        </p:blipFill>
        <p:spPr>
          <a:xfrm>
            <a:off x="3499149" y="531817"/>
            <a:ext cx="8692850" cy="5764213"/>
          </a:xfrm>
          <a:prstGeom prst="rect">
            <a:avLst/>
          </a:prstGeom>
        </p:spPr>
      </p:pic>
      <p:sp>
        <p:nvSpPr>
          <p:cNvPr id="4" name="Rectangle 3"/>
          <p:cNvSpPr/>
          <p:nvPr/>
        </p:nvSpPr>
        <p:spPr bwMode="auto">
          <a:xfrm>
            <a:off x="1524000" y="4"/>
            <a:ext cx="9144000" cy="531813"/>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latin typeface="Arial" pitchFamily="124" charset="0"/>
            </a:endParaRPr>
          </a:p>
        </p:txBody>
      </p:sp>
      <p:sp>
        <p:nvSpPr>
          <p:cNvPr id="2" name="Text Placeholder 1"/>
          <p:cNvSpPr>
            <a:spLocks noGrp="1"/>
          </p:cNvSpPr>
          <p:nvPr>
            <p:ph type="body" sz="quarter" idx="10"/>
          </p:nvPr>
        </p:nvSpPr>
        <p:spPr>
          <a:xfrm>
            <a:off x="-3337561" y="531817"/>
            <a:ext cx="12405361" cy="5764213"/>
          </a:xfrm>
          <a:solidFill>
            <a:srgbClr val="DE222B"/>
          </a:solidFill>
        </p:spPr>
        <p:txBody>
          <a:bodyPr vert="horz" wrap="square" lIns="1188720" tIns="274320" rIns="91431" bIns="45716" numCol="1" anchor="ctr" anchorCtr="0" compatLnSpc="1">
            <a:prstTxWarp prst="textNoShape">
              <a:avLst/>
            </a:prstTxWarp>
          </a:bodyPr>
          <a:lstStyle/>
          <a:p>
            <a:pPr>
              <a:spcAft>
                <a:spcPts val="1200"/>
              </a:spcAft>
            </a:pPr>
            <a:endParaRPr lang="en-US" sz="2400" dirty="0"/>
          </a:p>
          <a:p>
            <a:pPr>
              <a:spcAft>
                <a:spcPts val="1200"/>
              </a:spcAft>
            </a:pPr>
            <a:r>
              <a:rPr lang="en-US" sz="2400" dirty="0"/>
              <a:t> </a:t>
            </a:r>
          </a:p>
        </p:txBody>
      </p:sp>
      <p:sp>
        <p:nvSpPr>
          <p:cNvPr id="3" name="Title 2"/>
          <p:cNvSpPr>
            <a:spLocks noGrp="1"/>
          </p:cNvSpPr>
          <p:nvPr>
            <p:ph type="title"/>
          </p:nvPr>
        </p:nvSpPr>
        <p:spPr/>
        <p:txBody>
          <a:bodyPr/>
          <a:lstStyle/>
          <a:p>
            <a:r>
              <a:rPr lang="en-US" dirty="0"/>
              <a:t> </a:t>
            </a:r>
          </a:p>
        </p:txBody>
      </p:sp>
      <p:sp>
        <p:nvSpPr>
          <p:cNvPr id="7" name="Rectangle 6">
            <a:extLst>
              <a:ext uri="{FF2B5EF4-FFF2-40B4-BE49-F238E27FC236}">
                <a16:creationId xmlns:a16="http://schemas.microsoft.com/office/drawing/2014/main" id="{D624B528-F11C-4C9E-83D1-AF855CBEAF26}"/>
              </a:ext>
            </a:extLst>
          </p:cNvPr>
          <p:cNvSpPr/>
          <p:nvPr/>
        </p:nvSpPr>
        <p:spPr>
          <a:xfrm>
            <a:off x="824087" y="1063630"/>
            <a:ext cx="5593965" cy="3490507"/>
          </a:xfrm>
          <a:prstGeom prst="rect">
            <a:avLst/>
          </a:prstGeom>
        </p:spPr>
        <p:txBody>
          <a:bodyPr wrap="squar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事故现场侦检的</a:t>
            </a:r>
            <a:r>
              <a:rPr lang="zh-CN" altLang="en-US" sz="3200" b="1" dirty="0">
                <a:solidFill>
                  <a:schemeClr val="bg1"/>
                </a:solidFill>
                <a:latin typeface="微软雅黑" panose="020B0503020204020204" pitchFamily="34" charset="-122"/>
                <a:ea typeface="微软雅黑" panose="020B0503020204020204" pitchFamily="34" charset="-122"/>
              </a:rPr>
              <a:t>基本要求</a:t>
            </a:r>
            <a:r>
              <a:rPr lang="zh-CN" altLang="en-US"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a:p>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spcBef>
                <a:spcPts val="600"/>
              </a:spcBef>
              <a:spcAft>
                <a:spcPts val="600"/>
              </a:spcAft>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准确</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检测方法可靠性高，对危险物质的分析判断准确</a:t>
            </a:r>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spcBef>
                <a:spcPts val="600"/>
              </a:spcBef>
              <a:spcAft>
                <a:spcPts val="600"/>
              </a:spcAft>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快速</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在现场极短的时间内提供分析结果</a:t>
            </a:r>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spcBef>
                <a:spcPts val="600"/>
              </a:spcBef>
              <a:spcAft>
                <a:spcPts val="600"/>
              </a:spcAft>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简便</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检测操作手段便捷</a:t>
            </a:r>
            <a:endParaRPr lang="en-US" altLang="zh-CN" dirty="0">
              <a:solidFill>
                <a:schemeClr val="bg1"/>
              </a:solidFill>
              <a:latin typeface="微软雅黑" panose="020B0503020204020204" pitchFamily="34" charset="-122"/>
              <a:ea typeface="微软雅黑" panose="020B0503020204020204" pitchFamily="34" charset="-122"/>
            </a:endParaRPr>
          </a:p>
          <a:p>
            <a:pPr marL="742950" lvl="1" indent="-285750">
              <a:lnSpc>
                <a:spcPct val="150000"/>
              </a:lnSpc>
              <a:spcBef>
                <a:spcPts val="600"/>
              </a:spcBef>
              <a:spcAft>
                <a:spcPts val="600"/>
              </a:spcAft>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灵敏</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检测浓度低</a:t>
            </a:r>
            <a:endParaRPr lang="en-US" altLang="zh-CN"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322232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3352800" y="533400"/>
            <a:ext cx="8706140" cy="5764213"/>
          </a:xfrm>
        </p:spPr>
        <p:txBody>
          <a:bodyPr/>
          <a:lstStyle/>
          <a:p>
            <a:pPr>
              <a:buNone/>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a:p>
            <a:pPr>
              <a:buFont typeface="Arial" pitchFamily="34" charset="0"/>
              <a:buChar char="•"/>
            </a:pPr>
            <a:endParaRPr lang="en-US" altLang="zh-CN" sz="1800" dirty="0">
              <a:latin typeface="微软雅黑" pitchFamily="34" charset="-122"/>
              <a:ea typeface="微软雅黑" pitchFamily="34" charset="-122"/>
            </a:endParaRPr>
          </a:p>
        </p:txBody>
      </p:sp>
      <p:sp>
        <p:nvSpPr>
          <p:cNvPr id="3" name="Title 2"/>
          <p:cNvSpPr>
            <a:spLocks noGrp="1"/>
          </p:cNvSpPr>
          <p:nvPr>
            <p:ph type="title"/>
          </p:nvPr>
        </p:nvSpPr>
        <p:spPr/>
        <p:txBody>
          <a:bodyPr/>
          <a:lstStyle/>
          <a:p>
            <a:r>
              <a:rPr lang="zh-CN" altLang="en-US" dirty="0">
                <a:latin typeface="+mn-ea"/>
                <a:ea typeface="+mn-ea"/>
              </a:rPr>
              <a:t>赛默飞现场便携式侦检技术解决方案</a:t>
            </a:r>
          </a:p>
        </p:txBody>
      </p:sp>
      <p:pic>
        <p:nvPicPr>
          <p:cNvPr id="4" name="Picture 3" descr="Profiles.jpg"/>
          <p:cNvPicPr>
            <a:picLocks noChangeAspect="1"/>
          </p:cNvPicPr>
          <p:nvPr/>
        </p:nvPicPr>
        <p:blipFill>
          <a:blip r:embed="rId3" cstate="print">
            <a:extLst>
              <a:ext uri="{BEBA8EAE-BF5A-486C-A8C5-ECC9F3942E4B}">
                <a14:imgProps xmlns:a14="http://schemas.microsoft.com/office/drawing/2010/main">
                  <a14:imgLayer r:embed="rId4">
                    <a14:imgEffect>
                      <a14:backgroundRemoval t="3462" b="98846" l="3737" r="97459">
                        <a14:foregroundMark x1="17339" y1="13462" x2="19133" y2="74231"/>
                        <a14:foregroundMark x1="15396" y1="3462" x2="16592" y2="25769"/>
                        <a14:foregroundMark x1="14350" y1="47308" x2="16891" y2="87308"/>
                        <a14:foregroundMark x1="9865" y1="51923" x2="13453" y2="97308"/>
                        <a14:foregroundMark x1="13453" y1="97308" x2="13453" y2="97308"/>
                        <a14:foregroundMark x1="8969" y1="41538" x2="3886" y2="64231"/>
                        <a14:foregroundMark x1="3886" y1="64231" x2="4185" y2="85769"/>
                        <a14:foregroundMark x1="4783" y1="88462" x2="4185" y2="98077"/>
                        <a14:foregroundMark x1="59791" y1="4231" x2="60837" y2="24231"/>
                        <a14:foregroundMark x1="86099" y1="4231" x2="87743" y2="57692"/>
                        <a14:foregroundMark x1="92825" y1="48077" x2="97608" y2="98846"/>
                        <a14:foregroundMark x1="97608" y1="98846" x2="97608" y2="98846"/>
                        <a14:foregroundMark x1="54709" y1="96538" x2="54410" y2="98846"/>
                        <a14:foregroundMark x1="25561" y1="90769" x2="26308" y2="98846"/>
                        <a14:foregroundMark x1="86996" y1="92308" x2="88042" y2="98077"/>
                        <a14:foregroundMark x1="64574" y1="73462" x2="71001" y2="80000"/>
                        <a14:backgroundMark x1="91779" y1="86538" x2="93722" y2="98846"/>
                        <a14:backgroundMark x1="93722" y1="97308" x2="91480" y2="77692"/>
                      </a14:backgroundRemoval>
                    </a14:imgEffect>
                  </a14:imgLayer>
                </a14:imgProps>
              </a:ext>
            </a:extLst>
          </a:blip>
          <a:stretch>
            <a:fillRect/>
          </a:stretch>
        </p:blipFill>
        <p:spPr>
          <a:xfrm>
            <a:off x="728491" y="4446510"/>
            <a:ext cx="4763031" cy="1851103"/>
          </a:xfrm>
          <a:prstGeom prst="rect">
            <a:avLst/>
          </a:prstGeom>
        </p:spPr>
      </p:pic>
      <p:sp>
        <p:nvSpPr>
          <p:cNvPr id="9" name="Rectangle 8">
            <a:extLst>
              <a:ext uri="{FF2B5EF4-FFF2-40B4-BE49-F238E27FC236}">
                <a16:creationId xmlns:a16="http://schemas.microsoft.com/office/drawing/2014/main" id="{7CF4D27D-87D0-485E-A20D-14C9F25988AB}"/>
              </a:ext>
            </a:extLst>
          </p:cNvPr>
          <p:cNvSpPr/>
          <p:nvPr/>
        </p:nvSpPr>
        <p:spPr>
          <a:xfrm>
            <a:off x="377300" y="2426244"/>
            <a:ext cx="6096000" cy="1354217"/>
          </a:xfrm>
          <a:prstGeom prst="rect">
            <a:avLst/>
          </a:prstGeom>
        </p:spPr>
        <p:txBody>
          <a:bodyPr>
            <a:spAutoFit/>
          </a:bodyPr>
          <a:lstStyle/>
          <a:p>
            <a:pPr>
              <a:buFont typeface="Arial" pitchFamily="34" charset="0"/>
              <a:buChar char="•"/>
            </a:pPr>
            <a:r>
              <a:rPr lang="zh-CN" altLang="en-US" sz="1600" dirty="0">
                <a:solidFill>
                  <a:schemeClr val="bg1"/>
                </a:solidFill>
                <a:latin typeface="微软雅黑" pitchFamily="34" charset="-122"/>
                <a:ea typeface="微软雅黑" pitchFamily="34" charset="-122"/>
              </a:rPr>
              <a:t>随时分析</a:t>
            </a:r>
            <a:r>
              <a:rPr lang="en-US" altLang="zh-CN" sz="1600" dirty="0">
                <a:solidFill>
                  <a:schemeClr val="bg1"/>
                </a:solidFill>
                <a:latin typeface="微软雅黑" pitchFamily="34" charset="-122"/>
                <a:ea typeface="微软雅黑" pitchFamily="34" charset="-122"/>
              </a:rPr>
              <a:t>-</a:t>
            </a:r>
            <a:r>
              <a:rPr lang="zh-CN" altLang="en-US" sz="1600" dirty="0">
                <a:solidFill>
                  <a:schemeClr val="bg1"/>
                </a:solidFill>
                <a:latin typeface="微软雅黑" pitchFamily="34" charset="-122"/>
                <a:ea typeface="微软雅黑" pitchFamily="34" charset="-122"/>
              </a:rPr>
              <a:t>开机即用</a:t>
            </a:r>
            <a:endParaRPr lang="en-US" altLang="zh-CN" sz="1600" dirty="0">
              <a:solidFill>
                <a:schemeClr val="bg1"/>
              </a:solidFill>
              <a:latin typeface="微软雅黑" pitchFamily="34" charset="-122"/>
              <a:ea typeface="微软雅黑" pitchFamily="34" charset="-122"/>
            </a:endParaRPr>
          </a:p>
          <a:p>
            <a:pPr>
              <a:buFont typeface="Arial" pitchFamily="34" charset="0"/>
              <a:buChar char="•"/>
            </a:pPr>
            <a:endParaRPr lang="en-US" altLang="zh-CN" sz="1600" dirty="0">
              <a:solidFill>
                <a:schemeClr val="bg1"/>
              </a:solidFill>
              <a:latin typeface="微软雅黑" pitchFamily="34" charset="-122"/>
              <a:ea typeface="微软雅黑" pitchFamily="34" charset="-122"/>
            </a:endParaRPr>
          </a:p>
          <a:p>
            <a:pPr>
              <a:buFont typeface="Arial" pitchFamily="34" charset="0"/>
              <a:buChar char="•"/>
            </a:pPr>
            <a:r>
              <a:rPr lang="zh-CN" altLang="en-US" sz="1600" dirty="0">
                <a:solidFill>
                  <a:schemeClr val="bg1"/>
                </a:solidFill>
                <a:latin typeface="微软雅黑" pitchFamily="34" charset="-122"/>
                <a:ea typeface="微软雅黑" pitchFamily="34" charset="-122"/>
              </a:rPr>
              <a:t>随地分析</a:t>
            </a:r>
            <a:r>
              <a:rPr lang="en-US" altLang="zh-CN" sz="1600" dirty="0">
                <a:solidFill>
                  <a:schemeClr val="bg1"/>
                </a:solidFill>
                <a:latin typeface="微软雅黑" pitchFamily="34" charset="-122"/>
                <a:ea typeface="微软雅黑" pitchFamily="34" charset="-122"/>
              </a:rPr>
              <a:t>-</a:t>
            </a:r>
            <a:r>
              <a:rPr lang="zh-CN" altLang="en-US" sz="1600" dirty="0">
                <a:solidFill>
                  <a:schemeClr val="bg1"/>
                </a:solidFill>
                <a:latin typeface="微软雅黑" pitchFamily="34" charset="-122"/>
                <a:ea typeface="微软雅黑" pitchFamily="34" charset="-122"/>
              </a:rPr>
              <a:t>坚固耐用，小巧便携</a:t>
            </a:r>
            <a:endParaRPr lang="en-US" altLang="zh-CN" sz="1600" dirty="0">
              <a:solidFill>
                <a:schemeClr val="bg1"/>
              </a:solidFill>
              <a:latin typeface="微软雅黑" pitchFamily="34" charset="-122"/>
              <a:ea typeface="微软雅黑" pitchFamily="34" charset="-122"/>
            </a:endParaRPr>
          </a:p>
          <a:p>
            <a:pPr>
              <a:buFont typeface="Arial" pitchFamily="34" charset="0"/>
              <a:buChar char="•"/>
            </a:pPr>
            <a:endParaRPr lang="en-US" altLang="zh-CN" sz="1600" dirty="0">
              <a:solidFill>
                <a:schemeClr val="bg1"/>
              </a:solidFill>
              <a:latin typeface="微软雅黑" pitchFamily="34" charset="-122"/>
              <a:ea typeface="微软雅黑" pitchFamily="34" charset="-122"/>
            </a:endParaRPr>
          </a:p>
          <a:p>
            <a:pPr>
              <a:buFont typeface="Arial" pitchFamily="34" charset="0"/>
              <a:buChar char="•"/>
            </a:pPr>
            <a:r>
              <a:rPr lang="zh-CN" altLang="en-US" sz="1600" dirty="0">
                <a:solidFill>
                  <a:schemeClr val="bg1"/>
                </a:solidFill>
                <a:latin typeface="微软雅黑" pitchFamily="34" charset="-122"/>
                <a:ea typeface="微软雅黑" pitchFamily="34" charset="-122"/>
              </a:rPr>
              <a:t>随人分析</a:t>
            </a:r>
            <a:r>
              <a:rPr lang="en-US" altLang="zh-CN" sz="1600" dirty="0">
                <a:solidFill>
                  <a:schemeClr val="bg1"/>
                </a:solidFill>
                <a:latin typeface="微软雅黑" pitchFamily="34" charset="-122"/>
                <a:ea typeface="微软雅黑" pitchFamily="34" charset="-122"/>
              </a:rPr>
              <a:t>-</a:t>
            </a:r>
            <a:r>
              <a:rPr lang="zh-CN" altLang="en-US" sz="1600" dirty="0">
                <a:solidFill>
                  <a:schemeClr val="bg1"/>
                </a:solidFill>
                <a:latin typeface="微软雅黑" pitchFamily="34" charset="-122"/>
                <a:ea typeface="微软雅黑" pitchFamily="34" charset="-122"/>
              </a:rPr>
              <a:t>操作简单，结果明确</a:t>
            </a:r>
            <a:endParaRPr lang="en-US" altLang="zh-CN" sz="1600" dirty="0">
              <a:solidFill>
                <a:schemeClr val="bg1"/>
              </a:solidFill>
              <a:latin typeface="微软雅黑" pitchFamily="34" charset="-122"/>
              <a:ea typeface="微软雅黑" pitchFamily="34" charset="-122"/>
            </a:endParaRPr>
          </a:p>
        </p:txBody>
      </p:sp>
      <p:grpSp>
        <p:nvGrpSpPr>
          <p:cNvPr id="74" name="Group 73">
            <a:extLst>
              <a:ext uri="{FF2B5EF4-FFF2-40B4-BE49-F238E27FC236}">
                <a16:creationId xmlns:a16="http://schemas.microsoft.com/office/drawing/2014/main" id="{026A69B1-66D5-4AFB-B1F9-DD3E063C564A}"/>
              </a:ext>
            </a:extLst>
          </p:cNvPr>
          <p:cNvGrpSpPr/>
          <p:nvPr/>
        </p:nvGrpSpPr>
        <p:grpSpPr>
          <a:xfrm>
            <a:off x="5629705" y="654767"/>
            <a:ext cx="5631008" cy="5539842"/>
            <a:chOff x="5629705" y="654767"/>
            <a:chExt cx="5631008" cy="5539842"/>
          </a:xfrm>
        </p:grpSpPr>
        <p:grpSp>
          <p:nvGrpSpPr>
            <p:cNvPr id="75" name="Group 74">
              <a:extLst>
                <a:ext uri="{FF2B5EF4-FFF2-40B4-BE49-F238E27FC236}">
                  <a16:creationId xmlns:a16="http://schemas.microsoft.com/office/drawing/2014/main" id="{65E0E458-C022-425E-BBC3-B93022D268A9}"/>
                </a:ext>
              </a:extLst>
            </p:cNvPr>
            <p:cNvGrpSpPr/>
            <p:nvPr/>
          </p:nvGrpSpPr>
          <p:grpSpPr>
            <a:xfrm>
              <a:off x="5629705" y="654767"/>
              <a:ext cx="5226239" cy="5539842"/>
              <a:chOff x="5629705" y="654767"/>
              <a:chExt cx="5226239" cy="5539842"/>
            </a:xfrm>
          </p:grpSpPr>
          <p:grpSp>
            <p:nvGrpSpPr>
              <p:cNvPr id="77" name="Group 76">
                <a:extLst>
                  <a:ext uri="{FF2B5EF4-FFF2-40B4-BE49-F238E27FC236}">
                    <a16:creationId xmlns:a16="http://schemas.microsoft.com/office/drawing/2014/main" id="{64CE61FB-7FD8-4933-A130-C4F0EE2C3BAA}"/>
                  </a:ext>
                </a:extLst>
              </p:cNvPr>
              <p:cNvGrpSpPr/>
              <p:nvPr/>
            </p:nvGrpSpPr>
            <p:grpSpPr>
              <a:xfrm>
                <a:off x="6094302" y="1410898"/>
                <a:ext cx="4239870" cy="4238172"/>
                <a:chOff x="6094302" y="1410898"/>
                <a:chExt cx="4239870" cy="4238172"/>
              </a:xfrm>
            </p:grpSpPr>
            <p:sp>
              <p:nvSpPr>
                <p:cNvPr id="94" name="Block Arc 93">
                  <a:extLst>
                    <a:ext uri="{FF2B5EF4-FFF2-40B4-BE49-F238E27FC236}">
                      <a16:creationId xmlns:a16="http://schemas.microsoft.com/office/drawing/2014/main" id="{AA87EB4F-14EA-4F83-8DD0-86E6C95B569B}"/>
                    </a:ext>
                  </a:extLst>
                </p:cNvPr>
                <p:cNvSpPr/>
                <p:nvPr/>
              </p:nvSpPr>
              <p:spPr>
                <a:xfrm>
                  <a:off x="6096000" y="1410898"/>
                  <a:ext cx="4238172" cy="4238172"/>
                </a:xfrm>
                <a:prstGeom prst="blockArc">
                  <a:avLst/>
                </a:prstGeom>
                <a:solidFill>
                  <a:srgbClr val="00668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5" name="Block Arc 94">
                  <a:extLst>
                    <a:ext uri="{FF2B5EF4-FFF2-40B4-BE49-F238E27FC236}">
                      <a16:creationId xmlns:a16="http://schemas.microsoft.com/office/drawing/2014/main" id="{40362AB3-A637-4E7A-9C8F-096F38357F63}"/>
                    </a:ext>
                  </a:extLst>
                </p:cNvPr>
                <p:cNvSpPr/>
                <p:nvPr/>
              </p:nvSpPr>
              <p:spPr>
                <a:xfrm rot="5400000">
                  <a:off x="6094772" y="1410898"/>
                  <a:ext cx="4238172" cy="4238172"/>
                </a:xfrm>
                <a:prstGeom prst="blockArc">
                  <a:avLst/>
                </a:prstGeom>
                <a:solidFill>
                  <a:srgbClr val="0781C5">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6" name="Block Arc 95">
                  <a:extLst>
                    <a:ext uri="{FF2B5EF4-FFF2-40B4-BE49-F238E27FC236}">
                      <a16:creationId xmlns:a16="http://schemas.microsoft.com/office/drawing/2014/main" id="{FD80EFCD-35FB-4B03-9FD5-5A55480061D9}"/>
                    </a:ext>
                  </a:extLst>
                </p:cNvPr>
                <p:cNvSpPr/>
                <p:nvPr/>
              </p:nvSpPr>
              <p:spPr>
                <a:xfrm rot="10800000">
                  <a:off x="6094302" y="1410898"/>
                  <a:ext cx="4238172" cy="4238172"/>
                </a:xfrm>
                <a:prstGeom prst="blockArc">
                  <a:avLst/>
                </a:prstGeom>
                <a:solidFill>
                  <a:srgbClr val="A7CCDF">
                    <a:lumMod val="50000"/>
                    <a:alpha val="4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grpSp>
          <p:pic>
            <p:nvPicPr>
              <p:cNvPr id="78" name="Picture 2" descr="S:\bedmondson\training RMX\figs photos\p_front.jpg">
                <a:extLst>
                  <a:ext uri="{FF2B5EF4-FFF2-40B4-BE49-F238E27FC236}">
                    <a16:creationId xmlns:a16="http://schemas.microsoft.com/office/drawing/2014/main" id="{8AA242F0-711D-4089-A6F2-C4631F5AB00C}"/>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392387" y="995707"/>
                <a:ext cx="542828" cy="1118638"/>
              </a:xfrm>
              <a:prstGeom prst="rect">
                <a:avLst/>
              </a:prstGeom>
              <a:noFill/>
            </p:spPr>
          </p:pic>
          <p:pic>
            <p:nvPicPr>
              <p:cNvPr id="79" name="Picture 78" descr="S:\CarolSteele\FTX Training updates\Rick's graphics\working 2 column\covers\ftx cover\Sourcefile_FTX.png">
                <a:extLst>
                  <a:ext uri="{FF2B5EF4-FFF2-40B4-BE49-F238E27FC236}">
                    <a16:creationId xmlns:a16="http://schemas.microsoft.com/office/drawing/2014/main" id="{4EA68CDC-951A-42C5-93A6-50A2B12A8D59}"/>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629705" y="2100994"/>
                <a:ext cx="681818" cy="1000262"/>
              </a:xfrm>
              <a:prstGeom prst="rect">
                <a:avLst/>
              </a:prstGeom>
              <a:noFill/>
            </p:spPr>
          </p:pic>
          <p:pic>
            <p:nvPicPr>
              <p:cNvPr id="80" name="Picture 79" descr="Gemini_straight.png">
                <a:extLst>
                  <a:ext uri="{FF2B5EF4-FFF2-40B4-BE49-F238E27FC236}">
                    <a16:creationId xmlns:a16="http://schemas.microsoft.com/office/drawing/2014/main" id="{7109861A-D8E3-4D9E-A41C-881CE33E02B9}"/>
                  </a:ext>
                </a:extLst>
              </p:cNvPr>
              <p:cNvPicPr>
                <a:picLocks noChangeAspect="1"/>
              </p:cNvPicPr>
              <p:nvPr/>
            </p:nvPicPr>
            <p:blipFill>
              <a:blip r:embed="rId7" cstate="print">
                <a:clrChange>
                  <a:clrFrom>
                    <a:srgbClr val="FFFFFF"/>
                  </a:clrFrom>
                  <a:clrTo>
                    <a:srgbClr val="FFFFFF">
                      <a:alpha val="0"/>
                    </a:srgbClr>
                  </a:clrTo>
                </a:clrChange>
              </a:blip>
              <a:stretch>
                <a:fillRect/>
              </a:stretch>
            </p:blipFill>
            <p:spPr>
              <a:xfrm>
                <a:off x="7393879" y="654767"/>
                <a:ext cx="596105" cy="1025090"/>
              </a:xfrm>
              <a:prstGeom prst="rect">
                <a:avLst/>
              </a:prstGeom>
            </p:spPr>
          </p:pic>
          <p:pic>
            <p:nvPicPr>
              <p:cNvPr id="81" name="Picture 80" descr="A close up of a telephone&#10;&#10;Description automatically generated">
                <a:extLst>
                  <a:ext uri="{FF2B5EF4-FFF2-40B4-BE49-F238E27FC236}">
                    <a16:creationId xmlns:a16="http://schemas.microsoft.com/office/drawing/2014/main" id="{06EB1C54-B92E-4909-9C67-BAF7EC2D46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14" b="92241" l="9845" r="89637">
                            <a14:foregroundMark x1="24870" y1="92241" x2="33161" y2="92241"/>
                          </a14:backgroundRemoval>
                        </a14:imgEffect>
                      </a14:imgLayer>
                    </a14:imgProps>
                  </a:ext>
                  <a:ext uri="{28A0092B-C50C-407E-A947-70E740481C1C}">
                    <a14:useLocalDpi xmlns:a14="http://schemas.microsoft.com/office/drawing/2010/main" val="0"/>
                  </a:ext>
                </a:extLst>
              </a:blip>
              <a:stretch>
                <a:fillRect/>
              </a:stretch>
            </p:blipFill>
            <p:spPr>
              <a:xfrm>
                <a:off x="8338849" y="656607"/>
                <a:ext cx="852769" cy="1025090"/>
              </a:xfrm>
              <a:prstGeom prst="rect">
                <a:avLst/>
              </a:prstGeom>
            </p:spPr>
          </p:pic>
          <p:pic>
            <p:nvPicPr>
              <p:cNvPr id="82" name="Picture 81" descr="A close up of a cell phone&#10;&#10;Description automatically generated">
                <a:extLst>
                  <a:ext uri="{FF2B5EF4-FFF2-40B4-BE49-F238E27FC236}">
                    <a16:creationId xmlns:a16="http://schemas.microsoft.com/office/drawing/2014/main" id="{D6F997EE-1B66-4114-A358-EF46DC8CA99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2258" y1="16000" x2="59677" y2="13200"/>
                            <a14:foregroundMark x1="59677" y1="13200" x2="59677" y2="13200"/>
                          </a14:backgroundRemoval>
                        </a14:imgEffect>
                      </a14:imgLayer>
                    </a14:imgProps>
                  </a:ext>
                  <a:ext uri="{28A0092B-C50C-407E-A947-70E740481C1C}">
                    <a14:useLocalDpi xmlns:a14="http://schemas.microsoft.com/office/drawing/2010/main" val="0"/>
                  </a:ext>
                </a:extLst>
              </a:blip>
              <a:stretch>
                <a:fillRect/>
              </a:stretch>
            </p:blipFill>
            <p:spPr>
              <a:xfrm>
                <a:off x="5695335" y="3548624"/>
                <a:ext cx="616187" cy="828208"/>
              </a:xfrm>
              <a:prstGeom prst="rect">
                <a:avLst/>
              </a:prstGeom>
            </p:spPr>
          </p:pic>
          <p:pic>
            <p:nvPicPr>
              <p:cNvPr id="83" name="Picture 82" descr="A picture containing sitting, table&#10;&#10;Description automatically generated">
                <a:extLst>
                  <a:ext uri="{FF2B5EF4-FFF2-40B4-BE49-F238E27FC236}">
                    <a16:creationId xmlns:a16="http://schemas.microsoft.com/office/drawing/2014/main" id="{FA320F71-EDED-4934-8838-079A93EF170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135" b="89904" l="1316" r="90789">
                            <a14:foregroundMark x1="7018" y1="23077" x2="7018" y2="38942"/>
                            <a14:foregroundMark x1="1754" y1="37019" x2="5263" y2="40865"/>
                            <a14:foregroundMark x1="90789" y1="62019" x2="87719" y2="72115"/>
                          </a14:backgroundRemoval>
                        </a14:imgEffect>
                      </a14:imgLayer>
                    </a14:imgProps>
                  </a:ext>
                  <a:ext uri="{28A0092B-C50C-407E-A947-70E740481C1C}">
                    <a14:useLocalDpi xmlns:a14="http://schemas.microsoft.com/office/drawing/2010/main" val="0"/>
                  </a:ext>
                </a:extLst>
              </a:blip>
              <a:stretch>
                <a:fillRect/>
              </a:stretch>
            </p:blipFill>
            <p:spPr>
              <a:xfrm rot="21107783">
                <a:off x="7074815" y="5133663"/>
                <a:ext cx="1143365" cy="1043070"/>
              </a:xfrm>
              <a:prstGeom prst="rect">
                <a:avLst/>
              </a:prstGeom>
            </p:spPr>
          </p:pic>
          <p:pic>
            <p:nvPicPr>
              <p:cNvPr id="84" name="Picture 2" descr="C:\Users\sandra.cassell\Desktop\XL5 photos and screens\5-screen.tif">
                <a:extLst>
                  <a:ext uri="{FF2B5EF4-FFF2-40B4-BE49-F238E27FC236}">
                    <a16:creationId xmlns:a16="http://schemas.microsoft.com/office/drawing/2014/main" id="{4FBAB3FA-3BF3-4783-9E3C-2BA4AD04B073}"/>
                  </a:ext>
                </a:extLst>
              </p:cNvPr>
              <p:cNvPicPr>
                <a:picLocks noChangeAspect="1" noChangeArrowheads="1"/>
              </p:cNvPicPr>
              <p:nvPr/>
            </p:nvPicPr>
            <p:blipFill>
              <a:blip r:embed="rId14" cstate="print">
                <a:clrChange>
                  <a:clrFrom>
                    <a:srgbClr val="3A3A3A">
                      <a:alpha val="25490"/>
                    </a:srgbClr>
                  </a:clrFrom>
                  <a:clrTo>
                    <a:srgbClr val="3A3A3A">
                      <a:alpha val="0"/>
                    </a:srgbClr>
                  </a:clrTo>
                </a:clrChange>
                <a:lum bright="10000"/>
                <a:extLst>
                  <a:ext uri="{BEBA8EAE-BF5A-486C-A8C5-ECC9F3942E4B}">
                    <a14:imgProps xmlns:a14="http://schemas.microsoft.com/office/drawing/2010/main">
                      <a14:imgLayer r:embed="rId15">
                        <a14:imgEffect>
                          <a14:backgroundRemoval t="3473" b="93215" l="35682" r="73955">
                            <a14:foregroundMark x1="62091" y1="16155" x2="63455" y2="49838"/>
                            <a14:foregroundMark x1="67182" y1="36026" x2="59727" y2="20436"/>
                            <a14:foregroundMark x1="42455" y1="66074" x2="52273" y2="83522"/>
                            <a14:foregroundMark x1="43500" y1="87803" x2="63455" y2="88368"/>
                            <a14:backgroundMark x1="46864" y1="62520" x2="46864" y2="68498"/>
                            <a14:backgroundMark x1="43818" y1="70921" x2="46864" y2="64297"/>
                            <a14:backgroundMark x1="42818" y1="73910" x2="46864" y2="67932"/>
                            <a14:backgroundMark x1="42455" y1="66074" x2="44500" y2="66721"/>
                          </a14:backgroundRemoval>
                        </a14:imgEffect>
                      </a14:imgLayer>
                    </a14:imgProps>
                  </a:ext>
                </a:extLst>
              </a:blip>
              <a:srcRect l="32500" r="23333"/>
              <a:stretch>
                <a:fillRect/>
              </a:stretch>
            </p:blipFill>
            <p:spPr bwMode="auto">
              <a:xfrm>
                <a:off x="9958464" y="3588080"/>
                <a:ext cx="897480" cy="1143355"/>
              </a:xfrm>
              <a:prstGeom prst="rect">
                <a:avLst/>
              </a:prstGeom>
              <a:noFill/>
            </p:spPr>
          </p:pic>
          <p:pic>
            <p:nvPicPr>
              <p:cNvPr id="85" name="Picture 2" descr="X:\System Engineering\EYE_C_GAS_PHOTOS\IMG_3316A.JPG">
                <a:extLst>
                  <a:ext uri="{FF2B5EF4-FFF2-40B4-BE49-F238E27FC236}">
                    <a16:creationId xmlns:a16="http://schemas.microsoft.com/office/drawing/2014/main" id="{BE254E54-7ABF-4593-AB54-F49C90693671}"/>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559" b="90809" l="7945" r="92329">
                            <a14:foregroundMark x1="26027" y1="29044" x2="43014" y2="46691"/>
                            <a14:foregroundMark x1="92329" y1="53309" x2="87945" y2="62868"/>
                            <a14:foregroundMark x1="8219" y1="27941" x2="12055" y2="46691"/>
                            <a14:foregroundMark x1="39726" y1="83088" x2="53151" y2="90809"/>
                          </a14:backgroundRemoval>
                        </a14:imgEffect>
                      </a14:imgLayer>
                    </a14:imgProps>
                  </a:ext>
                </a:extLst>
              </a:blip>
              <a:stretch>
                <a:fillRect/>
              </a:stretch>
            </p:blipFill>
            <p:spPr bwMode="auto">
              <a:xfrm>
                <a:off x="9416735" y="1442218"/>
                <a:ext cx="1145071" cy="854710"/>
              </a:xfrm>
              <a:prstGeom prst="rect">
                <a:avLst/>
              </a:prstGeom>
              <a:noFill/>
            </p:spPr>
          </p:pic>
          <p:pic>
            <p:nvPicPr>
              <p:cNvPr id="86" name="Picture 2" descr="C:\Users\jun.deng\Desktop\Picture2.jpg">
                <a:extLst>
                  <a:ext uri="{FF2B5EF4-FFF2-40B4-BE49-F238E27FC236}">
                    <a16:creationId xmlns:a16="http://schemas.microsoft.com/office/drawing/2014/main" id="{A0F65202-C0C5-4646-87F0-22AD24A19322}"/>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6182" b="94545" l="9244" r="89916">
                            <a14:foregroundMark x1="82353" y1="13818" x2="42857" y2="32364"/>
                            <a14:foregroundMark x1="42857" y1="32364" x2="38655" y2="40727"/>
                            <a14:foregroundMark x1="67227" y1="6182" x2="40336" y2="30182"/>
                            <a14:foregroundMark x1="15126" y1="79636" x2="48739" y2="94545"/>
                          </a14:backgroundRemoval>
                        </a14:imgEffect>
                      </a14:imgLayer>
                    </a14:imgProps>
                  </a:ext>
                  <a:ext uri="{28A0092B-C50C-407E-A947-70E740481C1C}">
                    <a14:useLocalDpi xmlns:a14="http://schemas.microsoft.com/office/drawing/2010/main" val="0"/>
                  </a:ext>
                </a:extLst>
              </a:blip>
              <a:srcRect/>
              <a:stretch>
                <a:fillRect/>
              </a:stretch>
            </p:blipFill>
            <p:spPr bwMode="auto">
              <a:xfrm rot="1170964">
                <a:off x="9518437" y="4624841"/>
                <a:ext cx="453780" cy="1093937"/>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D560DFCA-B06C-46DC-8A18-FD31EFB30EFC}"/>
                  </a:ext>
                </a:extLst>
              </p:cNvPr>
              <p:cNvSpPr/>
              <p:nvPr/>
            </p:nvSpPr>
            <p:spPr>
              <a:xfrm>
                <a:off x="6883872" y="2151935"/>
                <a:ext cx="59503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液体</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固体</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8" name="Rectangle 87">
                <a:extLst>
                  <a:ext uri="{FF2B5EF4-FFF2-40B4-BE49-F238E27FC236}">
                    <a16:creationId xmlns:a16="http://schemas.microsoft.com/office/drawing/2014/main" id="{FE4DD9DD-DB24-4BBE-8A4F-D776E3C6C8DD}"/>
                  </a:ext>
                </a:extLst>
              </p:cNvPr>
              <p:cNvSpPr/>
              <p:nvPr/>
            </p:nvSpPr>
            <p:spPr>
              <a:xfrm>
                <a:off x="8823840" y="2067321"/>
                <a:ext cx="646331"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气体</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粉尘</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9" name="Rectangle 88">
                <a:extLst>
                  <a:ext uri="{FF2B5EF4-FFF2-40B4-BE49-F238E27FC236}">
                    <a16:creationId xmlns:a16="http://schemas.microsoft.com/office/drawing/2014/main" id="{A45685F0-8460-4239-AE5D-80D089ACD715}"/>
                  </a:ext>
                </a:extLst>
              </p:cNvPr>
              <p:cNvSpPr/>
              <p:nvPr/>
            </p:nvSpPr>
            <p:spPr>
              <a:xfrm>
                <a:off x="9323696" y="3938218"/>
                <a:ext cx="595035"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土壤</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0" name="Rectangle 89">
                <a:extLst>
                  <a:ext uri="{FF2B5EF4-FFF2-40B4-BE49-F238E27FC236}">
                    <a16:creationId xmlns:a16="http://schemas.microsoft.com/office/drawing/2014/main" id="{76150703-3031-4F6F-BC69-E889E7D9692E}"/>
                  </a:ext>
                </a:extLst>
              </p:cNvPr>
              <p:cNvSpPr/>
              <p:nvPr/>
            </p:nvSpPr>
            <p:spPr>
              <a:xfrm>
                <a:off x="6771236" y="4398116"/>
                <a:ext cx="595035"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辐射</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1" name="Rectangle 90">
                <a:extLst>
                  <a:ext uri="{FF2B5EF4-FFF2-40B4-BE49-F238E27FC236}">
                    <a16:creationId xmlns:a16="http://schemas.microsoft.com/office/drawing/2014/main" id="{9080B12D-99D7-4706-B7B4-8C6B036AE5B3}"/>
                  </a:ext>
                </a:extLst>
              </p:cNvPr>
              <p:cNvSpPr/>
              <p:nvPr/>
            </p:nvSpPr>
            <p:spPr>
              <a:xfrm>
                <a:off x="8800746" y="4504934"/>
                <a:ext cx="595035"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水质</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92" name="Picture 91">
                <a:extLst>
                  <a:ext uri="{FF2B5EF4-FFF2-40B4-BE49-F238E27FC236}">
                    <a16:creationId xmlns:a16="http://schemas.microsoft.com/office/drawing/2014/main" id="{2052273D-9C83-4FD3-90B5-8594BA9F235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7000" l="9551" r="89888">
                            <a14:foregroundMark x1="20225" y1="38333" x2="27528" y2="46667"/>
                            <a14:foregroundMark x1="64607" y1="82667" x2="67084" y2="85291"/>
                            <a14:foregroundMark x1="55751" y1="89669" x2="53371" y2="89333"/>
                            <a14:foregroundMark x1="72472" y1="94667" x2="72472" y2="95381"/>
                            <a14:backgroundMark x1="61798" y1="87333" x2="70787" y2="94333"/>
                            <a14:backgroundMark x1="73596" y1="94333" x2="75281" y2="94333"/>
                          </a14:backgroundRemoval>
                        </a14:imgEffect>
                      </a14:imgLayer>
                    </a14:imgProps>
                  </a:ext>
                  <a:ext uri="{28A0092B-C50C-407E-A947-70E740481C1C}">
                    <a14:useLocalDpi xmlns:a14="http://schemas.microsoft.com/office/drawing/2010/main" val="0"/>
                  </a:ext>
                </a:extLst>
              </a:blip>
              <a:stretch>
                <a:fillRect/>
              </a:stretch>
            </p:blipFill>
            <p:spPr>
              <a:xfrm rot="20195440">
                <a:off x="6003731" y="4367610"/>
                <a:ext cx="856215" cy="1443059"/>
              </a:xfrm>
              <a:prstGeom prst="rect">
                <a:avLst/>
              </a:prstGeom>
              <a:scene3d>
                <a:camera prst="orthographicFront">
                  <a:rot lat="0" lon="0" rev="0"/>
                </a:camera>
                <a:lightRig rig="threePt" dir="t"/>
              </a:scene3d>
            </p:spPr>
          </p:pic>
          <p:pic>
            <p:nvPicPr>
              <p:cNvPr id="93" name="Picture 92" descr="A picture containing table, computer, different, desk&#10;&#10;Description automatically generated">
                <a:extLst>
                  <a:ext uri="{FF2B5EF4-FFF2-40B4-BE49-F238E27FC236}">
                    <a16:creationId xmlns:a16="http://schemas.microsoft.com/office/drawing/2014/main" id="{903C7436-623E-49D7-926E-3A1720E29A91}"/>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726" b="91793" l="9717" r="89879">
                            <a14:foregroundMark x1="63563" y1="91793" x2="48583" y2="91793"/>
                            <a14:foregroundMark x1="85020" y1="71429" x2="85020" y2="79027"/>
                            <a14:foregroundMark x1="80567" y1="71429" x2="80972" y2="79027"/>
                            <a14:foregroundMark x1="80567" y1="62614" x2="80567" y2="72340"/>
                          </a14:backgroundRemoval>
                        </a14:imgEffect>
                      </a14:imgLayer>
                    </a14:imgProps>
                  </a:ext>
                  <a:ext uri="{28A0092B-C50C-407E-A947-70E740481C1C}">
                    <a14:useLocalDpi xmlns:a14="http://schemas.microsoft.com/office/drawing/2010/main" val="0"/>
                  </a:ext>
                </a:extLst>
              </a:blip>
              <a:stretch>
                <a:fillRect/>
              </a:stretch>
            </p:blipFill>
            <p:spPr>
              <a:xfrm>
                <a:off x="8375099" y="4999179"/>
                <a:ext cx="897481" cy="1195430"/>
              </a:xfrm>
              <a:prstGeom prst="rect">
                <a:avLst/>
              </a:prstGeom>
            </p:spPr>
          </p:pic>
        </p:grpSp>
        <p:pic>
          <p:nvPicPr>
            <p:cNvPr id="76" name="Picture 75" descr="A close up of a cable&#10;&#10;Description automatically generated">
              <a:extLst>
                <a:ext uri="{FF2B5EF4-FFF2-40B4-BE49-F238E27FC236}">
                  <a16:creationId xmlns:a16="http://schemas.microsoft.com/office/drawing/2014/main" id="{B6D9ACB6-BEA2-4C4E-89D7-90E1029657D6}"/>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4000" l="4979" r="89627">
                          <a14:foregroundMark x1="21577" y1="43500" x2="5394" y2="44500"/>
                          <a14:foregroundMark x1="46058" y1="73000" x2="55187" y2="85000"/>
                          <a14:foregroundMark x1="40664" y1="64500" x2="42739" y2="70000"/>
                          <a14:foregroundMark x1="58506" y1="88500" x2="64730" y2="94000"/>
                        </a14:backgroundRemoval>
                      </a14:imgEffect>
                    </a14:imgLayer>
                  </a14:imgProps>
                </a:ext>
                <a:ext uri="{28A0092B-C50C-407E-A947-70E740481C1C}">
                  <a14:useLocalDpi xmlns:a14="http://schemas.microsoft.com/office/drawing/2010/main" val="0"/>
                </a:ext>
              </a:extLst>
            </a:blip>
            <a:stretch>
              <a:fillRect/>
            </a:stretch>
          </p:blipFill>
          <p:spPr>
            <a:xfrm>
              <a:off x="9812083" y="2289869"/>
              <a:ext cx="1448630" cy="1202183"/>
            </a:xfrm>
            <a:prstGeom prst="rect">
              <a:avLst/>
            </a:prstGeom>
          </p:spPr>
        </p:pic>
      </p:grpSp>
      <p:sp>
        <p:nvSpPr>
          <p:cNvPr id="97" name="Rectangle 96">
            <a:extLst>
              <a:ext uri="{FF2B5EF4-FFF2-40B4-BE49-F238E27FC236}">
                <a16:creationId xmlns:a16="http://schemas.microsoft.com/office/drawing/2014/main" id="{B4326FCF-B5A0-40E0-B75D-E0C4E2002301}"/>
              </a:ext>
            </a:extLst>
          </p:cNvPr>
          <p:cNvSpPr/>
          <p:nvPr/>
        </p:nvSpPr>
        <p:spPr>
          <a:xfrm>
            <a:off x="7686516" y="3168886"/>
            <a:ext cx="1107996" cy="646331"/>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现场侦检</a:t>
            </a:r>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技术方案</a:t>
            </a:r>
          </a:p>
        </p:txBody>
      </p:sp>
      <p:sp>
        <p:nvSpPr>
          <p:cNvPr id="98" name="Rectangle 97">
            <a:extLst>
              <a:ext uri="{FF2B5EF4-FFF2-40B4-BE49-F238E27FC236}">
                <a16:creationId xmlns:a16="http://schemas.microsoft.com/office/drawing/2014/main" id="{6CB23406-2375-4540-A30D-F4B73DD3172E}"/>
              </a:ext>
            </a:extLst>
          </p:cNvPr>
          <p:cNvSpPr/>
          <p:nvPr/>
        </p:nvSpPr>
        <p:spPr bwMode="auto">
          <a:xfrm>
            <a:off x="0" y="973263"/>
            <a:ext cx="5237226" cy="961289"/>
          </a:xfrm>
          <a:prstGeom prst="rect">
            <a:avLst/>
          </a:prstGeom>
          <a:solidFill>
            <a:schemeClr val="bg1">
              <a:alpha val="4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zh-CN" altLang="en-US" sz="1800" dirty="0">
              <a:latin typeface="Arial" pitchFamily="124" charset="0"/>
            </a:endParaRPr>
          </a:p>
        </p:txBody>
      </p:sp>
      <p:sp>
        <p:nvSpPr>
          <p:cNvPr id="8" name="Rectangle 7">
            <a:extLst>
              <a:ext uri="{FF2B5EF4-FFF2-40B4-BE49-F238E27FC236}">
                <a16:creationId xmlns:a16="http://schemas.microsoft.com/office/drawing/2014/main" id="{7D8DA197-B6FB-44A7-95FA-E7791C3DF507}"/>
              </a:ext>
            </a:extLst>
          </p:cNvPr>
          <p:cNvSpPr/>
          <p:nvPr/>
        </p:nvSpPr>
        <p:spPr>
          <a:xfrm>
            <a:off x="804384" y="908284"/>
            <a:ext cx="2808398" cy="961289"/>
          </a:xfrm>
          <a:prstGeom prst="rect">
            <a:avLst/>
          </a:prstGeom>
        </p:spPr>
        <p:txBody>
          <a:bodyPr wrap="none">
            <a:spAutoFit/>
          </a:bodyPr>
          <a:lstStyle/>
          <a:p>
            <a:pPr algn="ct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全方位助力消防</a:t>
            </a:r>
            <a:endParaRPr lang="en-US" altLang="zh-CN" sz="2000" b="1" dirty="0">
              <a:solidFill>
                <a:srgbClr val="005870"/>
              </a:solidFill>
              <a:latin typeface="微软雅黑" panose="020B0503020204020204" pitchFamily="34" charset="-122"/>
              <a:ea typeface="微软雅黑" panose="020B0503020204020204" pitchFamily="34" charset="-122"/>
            </a:endParaRPr>
          </a:p>
          <a:p>
            <a:pPr>
              <a:lnSpc>
                <a:spcPct val="150000"/>
              </a:lnSpc>
            </a:pPr>
            <a:r>
              <a:rPr lang="zh-CN" altLang="en-US" sz="2000" b="1" dirty="0">
                <a:solidFill>
                  <a:srgbClr val="005870"/>
                </a:solidFill>
                <a:latin typeface="微软雅黑" panose="020B0503020204020204" pitchFamily="34" charset="-122"/>
                <a:ea typeface="微软雅黑" panose="020B0503020204020204" pitchFamily="34" charset="-122"/>
              </a:rPr>
              <a:t>提升现场应急检测能力</a:t>
            </a:r>
          </a:p>
        </p:txBody>
      </p:sp>
    </p:spTree>
    <p:extLst>
      <p:ext uri="{BB962C8B-B14F-4D97-AF65-F5344CB8AC3E}">
        <p14:creationId xmlns:p14="http://schemas.microsoft.com/office/powerpoint/2010/main" val="22673532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EF7DE3C-F04A-49AB-A22D-108779FC03AB}"/>
              </a:ext>
            </a:extLst>
          </p:cNvPr>
          <p:cNvGrpSpPr/>
          <p:nvPr/>
        </p:nvGrpSpPr>
        <p:grpSpPr>
          <a:xfrm>
            <a:off x="7025740" y="1369992"/>
            <a:ext cx="4247970" cy="2452340"/>
            <a:chOff x="2524125" y="2959098"/>
            <a:chExt cx="4162663" cy="3339475"/>
          </a:xfrm>
        </p:grpSpPr>
        <p:grpSp>
          <p:nvGrpSpPr>
            <p:cNvPr id="14" name="Group 22">
              <a:extLst>
                <a:ext uri="{FF2B5EF4-FFF2-40B4-BE49-F238E27FC236}">
                  <a16:creationId xmlns:a16="http://schemas.microsoft.com/office/drawing/2014/main" id="{92295764-D921-40D1-8737-38D5E905BD59}"/>
                </a:ext>
              </a:extLst>
            </p:cNvPr>
            <p:cNvGrpSpPr/>
            <p:nvPr/>
          </p:nvGrpSpPr>
          <p:grpSpPr>
            <a:xfrm>
              <a:off x="2524125" y="5686425"/>
              <a:ext cx="4162663" cy="612148"/>
              <a:chOff x="1000125" y="5686425"/>
              <a:chExt cx="4162663" cy="612148"/>
            </a:xfrm>
          </p:grpSpPr>
          <p:grpSp>
            <p:nvGrpSpPr>
              <p:cNvPr id="47" name="Group 23">
                <a:extLst>
                  <a:ext uri="{FF2B5EF4-FFF2-40B4-BE49-F238E27FC236}">
                    <a16:creationId xmlns:a16="http://schemas.microsoft.com/office/drawing/2014/main" id="{CE0387F7-3902-4404-82E1-5534114079D0}"/>
                  </a:ext>
                </a:extLst>
              </p:cNvPr>
              <p:cNvGrpSpPr/>
              <p:nvPr/>
            </p:nvGrpSpPr>
            <p:grpSpPr>
              <a:xfrm>
                <a:off x="1000125" y="5686425"/>
                <a:ext cx="4022719" cy="50804"/>
                <a:chOff x="1000125" y="5686425"/>
                <a:chExt cx="4022719" cy="50804"/>
              </a:xfrm>
            </p:grpSpPr>
            <p:sp>
              <p:nvSpPr>
                <p:cNvPr id="55" name="Line 24">
                  <a:extLst>
                    <a:ext uri="{FF2B5EF4-FFF2-40B4-BE49-F238E27FC236}">
                      <a16:creationId xmlns:a16="http://schemas.microsoft.com/office/drawing/2014/main" id="{B636822F-D6DA-4320-ADCD-8DC5F69847FC}"/>
                    </a:ext>
                  </a:extLst>
                </p:cNvPr>
                <p:cNvSpPr/>
                <p:nvPr/>
              </p:nvSpPr>
              <p:spPr>
                <a:xfrm>
                  <a:off x="1000125" y="5735638"/>
                  <a:ext cx="4021284" cy="15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56" name="Line 25">
                  <a:extLst>
                    <a:ext uri="{FF2B5EF4-FFF2-40B4-BE49-F238E27FC236}">
                      <a16:creationId xmlns:a16="http://schemas.microsoft.com/office/drawing/2014/main" id="{00F87C02-5BFC-4BF9-A1ED-24FABBE9EFF8}"/>
                    </a:ext>
                  </a:extLst>
                </p:cNvPr>
                <p:cNvSpPr/>
                <p:nvPr/>
              </p:nvSpPr>
              <p:spPr>
                <a:xfrm flipV="1">
                  <a:off x="1326483" y="5686425"/>
                  <a:ext cx="1435" cy="4921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57" name="Line 26">
                  <a:extLst>
                    <a:ext uri="{FF2B5EF4-FFF2-40B4-BE49-F238E27FC236}">
                      <a16:creationId xmlns:a16="http://schemas.microsoft.com/office/drawing/2014/main" id="{AF95665A-761E-4B8F-A460-689077BC3A65}"/>
                    </a:ext>
                  </a:extLst>
                </p:cNvPr>
                <p:cNvSpPr/>
                <p:nvPr/>
              </p:nvSpPr>
              <p:spPr>
                <a:xfrm flipV="1">
                  <a:off x="2069780" y="5686425"/>
                  <a:ext cx="1435" cy="4921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58" name="Line 27">
                  <a:extLst>
                    <a:ext uri="{FF2B5EF4-FFF2-40B4-BE49-F238E27FC236}">
                      <a16:creationId xmlns:a16="http://schemas.microsoft.com/office/drawing/2014/main" id="{17617756-6DAE-4A53-A4E6-499FC4C320A7}"/>
                    </a:ext>
                  </a:extLst>
                </p:cNvPr>
                <p:cNvSpPr/>
                <p:nvPr/>
              </p:nvSpPr>
              <p:spPr>
                <a:xfrm flipV="1">
                  <a:off x="2805891" y="5686425"/>
                  <a:ext cx="1435" cy="4921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59" name="Line 28">
                  <a:extLst>
                    <a:ext uri="{FF2B5EF4-FFF2-40B4-BE49-F238E27FC236}">
                      <a16:creationId xmlns:a16="http://schemas.microsoft.com/office/drawing/2014/main" id="{487F1D18-FBA7-420F-BB22-A18106BE21B5}"/>
                    </a:ext>
                  </a:extLst>
                </p:cNvPr>
                <p:cNvSpPr/>
                <p:nvPr/>
              </p:nvSpPr>
              <p:spPr>
                <a:xfrm flipV="1">
                  <a:off x="3542001" y="5686425"/>
                  <a:ext cx="1435" cy="4921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60" name="Line 29">
                  <a:extLst>
                    <a:ext uri="{FF2B5EF4-FFF2-40B4-BE49-F238E27FC236}">
                      <a16:creationId xmlns:a16="http://schemas.microsoft.com/office/drawing/2014/main" id="{FE6DCD61-ED5F-49B7-AAFE-5B1782EE932A}"/>
                    </a:ext>
                  </a:extLst>
                </p:cNvPr>
                <p:cNvSpPr/>
                <p:nvPr/>
              </p:nvSpPr>
              <p:spPr>
                <a:xfrm flipV="1">
                  <a:off x="4278111" y="5686425"/>
                  <a:ext cx="1435" cy="4921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61" name="Line 30">
                  <a:extLst>
                    <a:ext uri="{FF2B5EF4-FFF2-40B4-BE49-F238E27FC236}">
                      <a16:creationId xmlns:a16="http://schemas.microsoft.com/office/drawing/2014/main" id="{AB66F13F-0BE7-4CBD-951F-CBC839FDC02D}"/>
                    </a:ext>
                  </a:extLst>
                </p:cNvPr>
                <p:cNvSpPr/>
                <p:nvPr/>
              </p:nvSpPr>
              <p:spPr>
                <a:xfrm flipV="1">
                  <a:off x="5021409" y="5686425"/>
                  <a:ext cx="1435" cy="4921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62" name="Line 31">
                  <a:extLst>
                    <a:ext uri="{FF2B5EF4-FFF2-40B4-BE49-F238E27FC236}">
                      <a16:creationId xmlns:a16="http://schemas.microsoft.com/office/drawing/2014/main" id="{94320198-AD1C-4693-945A-A96D9F238AA7}"/>
                    </a:ext>
                  </a:extLst>
                </p:cNvPr>
                <p:cNvSpPr/>
                <p:nvPr/>
              </p:nvSpPr>
              <p:spPr>
                <a:xfrm>
                  <a:off x="1000125" y="5735638"/>
                  <a:ext cx="37380" cy="15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sp>
              <p:nvSpPr>
                <p:cNvPr id="63" name="Line 32">
                  <a:extLst>
                    <a:ext uri="{FF2B5EF4-FFF2-40B4-BE49-F238E27FC236}">
                      <a16:creationId xmlns:a16="http://schemas.microsoft.com/office/drawing/2014/main" id="{DCA6B18A-8F9A-45F2-A186-7C7DE1957F15}"/>
                    </a:ext>
                  </a:extLst>
                </p:cNvPr>
                <p:cNvSpPr/>
                <p:nvPr/>
              </p:nvSpPr>
              <p:spPr>
                <a:xfrm flipH="1">
                  <a:off x="4976841" y="5735638"/>
                  <a:ext cx="44567" cy="15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latin typeface="Arial" pitchFamily="34"/>
                    <a:ea typeface="宋体" pitchFamily="2"/>
                  </a:endParaRPr>
                </a:p>
              </p:txBody>
            </p:sp>
          </p:grpSp>
          <p:sp>
            <p:nvSpPr>
              <p:cNvPr id="48" name="Rectangle 33">
                <a:extLst>
                  <a:ext uri="{FF2B5EF4-FFF2-40B4-BE49-F238E27FC236}">
                    <a16:creationId xmlns:a16="http://schemas.microsoft.com/office/drawing/2014/main" id="{869A7B65-2775-4D7D-8EA6-DD0BA6573463}"/>
                  </a:ext>
                </a:extLst>
              </p:cNvPr>
              <p:cNvSpPr/>
              <p:nvPr/>
            </p:nvSpPr>
            <p:spPr>
              <a:xfrm>
                <a:off x="1216023" y="5749919"/>
                <a:ext cx="207347" cy="209557"/>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000" dirty="0">
                    <a:solidFill>
                      <a:srgbClr val="000000"/>
                    </a:solidFill>
                    <a:latin typeface="Helvetica" pitchFamily="34"/>
                    <a:ea typeface="宋体" pitchFamily="2"/>
                  </a:rPr>
                  <a:t>500</a:t>
                </a:r>
                <a:endParaRPr lang="en-US" sz="1000" dirty="0">
                  <a:solidFill>
                    <a:srgbClr val="000000"/>
                  </a:solidFill>
                  <a:latin typeface="Arial" pitchFamily="34"/>
                  <a:ea typeface="宋体" pitchFamily="2"/>
                </a:endParaRPr>
              </a:p>
            </p:txBody>
          </p:sp>
          <p:sp>
            <p:nvSpPr>
              <p:cNvPr id="49" name="Rectangle 34">
                <a:extLst>
                  <a:ext uri="{FF2B5EF4-FFF2-40B4-BE49-F238E27FC236}">
                    <a16:creationId xmlns:a16="http://schemas.microsoft.com/office/drawing/2014/main" id="{BF03DB82-03CA-4F2E-A912-FB412054101D}"/>
                  </a:ext>
                </a:extLst>
              </p:cNvPr>
              <p:cNvSpPr/>
              <p:nvPr/>
            </p:nvSpPr>
            <p:spPr>
              <a:xfrm>
                <a:off x="1931990" y="5749919"/>
                <a:ext cx="276463" cy="209557"/>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000">
                    <a:solidFill>
                      <a:srgbClr val="000000"/>
                    </a:solidFill>
                    <a:latin typeface="Helvetica" pitchFamily="34"/>
                    <a:ea typeface="宋体" pitchFamily="2"/>
                  </a:rPr>
                  <a:t>1000</a:t>
                </a:r>
                <a:endParaRPr lang="en-US" sz="1000">
                  <a:solidFill>
                    <a:srgbClr val="000000"/>
                  </a:solidFill>
                  <a:latin typeface="Arial" pitchFamily="34"/>
                  <a:ea typeface="宋体" pitchFamily="2"/>
                </a:endParaRPr>
              </a:p>
            </p:txBody>
          </p:sp>
          <p:sp>
            <p:nvSpPr>
              <p:cNvPr id="50" name="Rectangle 35">
                <a:extLst>
                  <a:ext uri="{FF2B5EF4-FFF2-40B4-BE49-F238E27FC236}">
                    <a16:creationId xmlns:a16="http://schemas.microsoft.com/office/drawing/2014/main" id="{62955B64-4927-4631-8B54-E05AE3D84804}"/>
                  </a:ext>
                </a:extLst>
              </p:cNvPr>
              <p:cNvSpPr/>
              <p:nvPr/>
            </p:nvSpPr>
            <p:spPr>
              <a:xfrm>
                <a:off x="2668584" y="5749919"/>
                <a:ext cx="276463" cy="209557"/>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000">
                    <a:solidFill>
                      <a:srgbClr val="000000"/>
                    </a:solidFill>
                    <a:latin typeface="Helvetica" pitchFamily="34"/>
                    <a:ea typeface="宋体" pitchFamily="2"/>
                  </a:rPr>
                  <a:t>1500</a:t>
                </a:r>
                <a:endParaRPr lang="en-US" sz="1000">
                  <a:solidFill>
                    <a:srgbClr val="000000"/>
                  </a:solidFill>
                  <a:latin typeface="Arial" pitchFamily="34"/>
                  <a:ea typeface="宋体" pitchFamily="2"/>
                </a:endParaRPr>
              </a:p>
            </p:txBody>
          </p:sp>
          <p:sp>
            <p:nvSpPr>
              <p:cNvPr id="51" name="Rectangle 36">
                <a:extLst>
                  <a:ext uri="{FF2B5EF4-FFF2-40B4-BE49-F238E27FC236}">
                    <a16:creationId xmlns:a16="http://schemas.microsoft.com/office/drawing/2014/main" id="{A2BA76ED-8AD1-4A07-BCFE-D7BA59785442}"/>
                  </a:ext>
                </a:extLst>
              </p:cNvPr>
              <p:cNvSpPr/>
              <p:nvPr/>
            </p:nvSpPr>
            <p:spPr>
              <a:xfrm>
                <a:off x="3406770" y="5749919"/>
                <a:ext cx="276463" cy="209557"/>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000">
                    <a:solidFill>
                      <a:srgbClr val="000000"/>
                    </a:solidFill>
                    <a:latin typeface="Helvetica" pitchFamily="34"/>
                    <a:ea typeface="宋体" pitchFamily="2"/>
                  </a:rPr>
                  <a:t>2000</a:t>
                </a:r>
                <a:endParaRPr lang="en-US" sz="1000">
                  <a:solidFill>
                    <a:srgbClr val="000000"/>
                  </a:solidFill>
                  <a:latin typeface="Arial" pitchFamily="34"/>
                  <a:ea typeface="宋体" pitchFamily="2"/>
                </a:endParaRPr>
              </a:p>
            </p:txBody>
          </p:sp>
          <p:sp>
            <p:nvSpPr>
              <p:cNvPr id="52" name="Rectangle 37">
                <a:extLst>
                  <a:ext uri="{FF2B5EF4-FFF2-40B4-BE49-F238E27FC236}">
                    <a16:creationId xmlns:a16="http://schemas.microsoft.com/office/drawing/2014/main" id="{274A2C82-C2CF-4E94-9549-0F355A9F9B6C}"/>
                  </a:ext>
                </a:extLst>
              </p:cNvPr>
              <p:cNvSpPr/>
              <p:nvPr/>
            </p:nvSpPr>
            <p:spPr>
              <a:xfrm>
                <a:off x="4141783" y="5749919"/>
                <a:ext cx="276463" cy="209557"/>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000">
                    <a:solidFill>
                      <a:srgbClr val="000000"/>
                    </a:solidFill>
                    <a:latin typeface="Helvetica" pitchFamily="34"/>
                    <a:ea typeface="宋体" pitchFamily="2"/>
                  </a:rPr>
                  <a:t>2500</a:t>
                </a:r>
                <a:endParaRPr lang="en-US" sz="1000">
                  <a:solidFill>
                    <a:srgbClr val="000000"/>
                  </a:solidFill>
                  <a:latin typeface="Arial" pitchFamily="34"/>
                  <a:ea typeface="宋体" pitchFamily="2"/>
                </a:endParaRPr>
              </a:p>
            </p:txBody>
          </p:sp>
          <p:sp>
            <p:nvSpPr>
              <p:cNvPr id="53" name="Rectangle 38">
                <a:extLst>
                  <a:ext uri="{FF2B5EF4-FFF2-40B4-BE49-F238E27FC236}">
                    <a16:creationId xmlns:a16="http://schemas.microsoft.com/office/drawing/2014/main" id="{2B75B766-11D6-4885-A088-5FC1E107068C}"/>
                  </a:ext>
                </a:extLst>
              </p:cNvPr>
              <p:cNvSpPr/>
              <p:nvPr/>
            </p:nvSpPr>
            <p:spPr>
              <a:xfrm>
                <a:off x="4886325" y="5749919"/>
                <a:ext cx="276463" cy="209557"/>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000">
                    <a:solidFill>
                      <a:srgbClr val="000000"/>
                    </a:solidFill>
                    <a:latin typeface="Helvetica" pitchFamily="34"/>
                    <a:ea typeface="宋体" pitchFamily="2"/>
                  </a:rPr>
                  <a:t>3000</a:t>
                </a:r>
                <a:endParaRPr lang="en-US" sz="1000">
                  <a:solidFill>
                    <a:srgbClr val="000000"/>
                  </a:solidFill>
                  <a:latin typeface="Arial" pitchFamily="34"/>
                  <a:ea typeface="宋体" pitchFamily="2"/>
                </a:endParaRPr>
              </a:p>
            </p:txBody>
          </p:sp>
          <p:sp>
            <p:nvSpPr>
              <p:cNvPr id="54" name="Text Box 39">
                <a:extLst>
                  <a:ext uri="{FF2B5EF4-FFF2-40B4-BE49-F238E27FC236}">
                    <a16:creationId xmlns:a16="http://schemas.microsoft.com/office/drawing/2014/main" id="{83340B68-720D-43FE-9667-35FF3BB6E5F3}"/>
                  </a:ext>
                </a:extLst>
              </p:cNvPr>
              <p:cNvSpPr txBox="1"/>
              <p:nvPr/>
            </p:nvSpPr>
            <p:spPr>
              <a:xfrm>
                <a:off x="2244723" y="5921369"/>
                <a:ext cx="1552277" cy="37720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200" dirty="0">
                    <a:solidFill>
                      <a:srgbClr val="000000"/>
                    </a:solidFill>
                    <a:latin typeface="Arial" pitchFamily="34"/>
                    <a:ea typeface="宋体" pitchFamily="2"/>
                  </a:rPr>
                  <a:t>Raman shift (</a:t>
                </a:r>
                <a:r>
                  <a:rPr lang="en-US" sz="1200" dirty="0">
                    <a:solidFill>
                      <a:srgbClr val="000000"/>
                    </a:solidFill>
                    <a:latin typeface="Symbol" pitchFamily="18"/>
                    <a:ea typeface="宋体" pitchFamily="2"/>
                  </a:rPr>
                  <a:t>D</a:t>
                </a:r>
                <a:r>
                  <a:rPr lang="en-US" sz="1200" dirty="0">
                    <a:solidFill>
                      <a:srgbClr val="000000"/>
                    </a:solidFill>
                    <a:latin typeface="Arial" pitchFamily="34"/>
                    <a:ea typeface="宋体" pitchFamily="2"/>
                  </a:rPr>
                  <a:t> cm</a:t>
                </a:r>
                <a:r>
                  <a:rPr lang="en-US" sz="1200" baseline="30000" dirty="0">
                    <a:solidFill>
                      <a:srgbClr val="000000"/>
                    </a:solidFill>
                    <a:latin typeface="Arial" pitchFamily="34"/>
                    <a:ea typeface="宋体" pitchFamily="2"/>
                  </a:rPr>
                  <a:t>-1</a:t>
                </a:r>
                <a:r>
                  <a:rPr lang="en-US" sz="1200" dirty="0">
                    <a:solidFill>
                      <a:srgbClr val="000000"/>
                    </a:solidFill>
                    <a:latin typeface="Arial" pitchFamily="34"/>
                    <a:ea typeface="宋体" pitchFamily="2"/>
                  </a:rPr>
                  <a:t>)</a:t>
                </a:r>
              </a:p>
            </p:txBody>
          </p:sp>
        </p:grpSp>
        <p:grpSp>
          <p:nvGrpSpPr>
            <p:cNvPr id="15" name="Group 14">
              <a:extLst>
                <a:ext uri="{FF2B5EF4-FFF2-40B4-BE49-F238E27FC236}">
                  <a16:creationId xmlns:a16="http://schemas.microsoft.com/office/drawing/2014/main" id="{4F14C018-97D9-484C-98FF-4134C4E30F6A}"/>
                </a:ext>
              </a:extLst>
            </p:cNvPr>
            <p:cNvGrpSpPr/>
            <p:nvPr/>
          </p:nvGrpSpPr>
          <p:grpSpPr>
            <a:xfrm>
              <a:off x="2581275" y="2959098"/>
              <a:ext cx="4048833" cy="2571749"/>
              <a:chOff x="2581275" y="2959098"/>
              <a:chExt cx="4048833" cy="2571749"/>
            </a:xfrm>
          </p:grpSpPr>
          <p:grpSp>
            <p:nvGrpSpPr>
              <p:cNvPr id="16" name="Group 5">
                <a:extLst>
                  <a:ext uri="{FF2B5EF4-FFF2-40B4-BE49-F238E27FC236}">
                    <a16:creationId xmlns:a16="http://schemas.microsoft.com/office/drawing/2014/main" id="{223F9832-889B-44F6-A489-3BC45980C46A}"/>
                  </a:ext>
                </a:extLst>
              </p:cNvPr>
              <p:cNvGrpSpPr/>
              <p:nvPr/>
            </p:nvGrpSpPr>
            <p:grpSpPr>
              <a:xfrm>
                <a:off x="2591111" y="3888935"/>
                <a:ext cx="3971924" cy="1055122"/>
                <a:chOff x="1038228" y="2932115"/>
                <a:chExt cx="3971924" cy="1390646"/>
              </a:xfrm>
            </p:grpSpPr>
            <p:sp>
              <p:nvSpPr>
                <p:cNvPr id="41" name="Freeform 6">
                  <a:extLst>
                    <a:ext uri="{FF2B5EF4-FFF2-40B4-BE49-F238E27FC236}">
                      <a16:creationId xmlns:a16="http://schemas.microsoft.com/office/drawing/2014/main" id="{0BDD47AD-B0B9-49A0-A61A-F2F060FA0D0F}"/>
                    </a:ext>
                  </a:extLst>
                </p:cNvPr>
                <p:cNvSpPr/>
                <p:nvPr/>
              </p:nvSpPr>
              <p:spPr>
                <a:xfrm>
                  <a:off x="1038228" y="3108164"/>
                  <a:ext cx="536423" cy="1129988"/>
                </a:xfrm>
                <a:custGeom>
                  <a:avLst/>
                  <a:gdLst>
                    <a:gd name="f0" fmla="val 10800000"/>
                    <a:gd name="f1" fmla="val 5400000"/>
                    <a:gd name="f2" fmla="val 180"/>
                    <a:gd name="f3" fmla="val w"/>
                    <a:gd name="f4" fmla="val h"/>
                    <a:gd name="f5" fmla="val 0"/>
                    <a:gd name="f6" fmla="val 361"/>
                    <a:gd name="f7" fmla="val 828"/>
                    <a:gd name="f8" fmla="val 4"/>
                    <a:gd name="f9" fmla="val 823"/>
                    <a:gd name="f10" fmla="val 9"/>
                    <a:gd name="f11" fmla="val 819"/>
                    <a:gd name="f12" fmla="val 810"/>
                    <a:gd name="f13" fmla="val 13"/>
                    <a:gd name="f14" fmla="val 801"/>
                    <a:gd name="f15" fmla="val 779"/>
                    <a:gd name="f16" fmla="val 18"/>
                    <a:gd name="f17" fmla="val 743"/>
                    <a:gd name="f18" fmla="val 681"/>
                    <a:gd name="f19" fmla="val 22"/>
                    <a:gd name="f20" fmla="val 610"/>
                    <a:gd name="f21" fmla="val 543"/>
                    <a:gd name="f22" fmla="val 27"/>
                    <a:gd name="f23" fmla="val 499"/>
                    <a:gd name="f24" fmla="val 485"/>
                    <a:gd name="f25" fmla="val 31"/>
                    <a:gd name="f26" fmla="val 512"/>
                    <a:gd name="f27" fmla="val 561"/>
                    <a:gd name="f28" fmla="val 35"/>
                    <a:gd name="f29" fmla="val 619"/>
                    <a:gd name="f30" fmla="val 40"/>
                    <a:gd name="f31" fmla="val 730"/>
                    <a:gd name="f32" fmla="val 757"/>
                    <a:gd name="f33" fmla="val 44"/>
                    <a:gd name="f34" fmla="val 766"/>
                    <a:gd name="f35" fmla="val 49"/>
                    <a:gd name="f36" fmla="val 53"/>
                    <a:gd name="f37" fmla="val 726"/>
                    <a:gd name="f38" fmla="val 717"/>
                    <a:gd name="f39" fmla="val 58"/>
                    <a:gd name="f40" fmla="val 721"/>
                    <a:gd name="f41" fmla="val 739"/>
                    <a:gd name="f42" fmla="val 62"/>
                    <a:gd name="f43" fmla="val 788"/>
                    <a:gd name="f44" fmla="val 67"/>
                    <a:gd name="f45" fmla="val 71"/>
                    <a:gd name="f46" fmla="val 815"/>
                    <a:gd name="f47" fmla="val 76"/>
                    <a:gd name="f48" fmla="val 806"/>
                    <a:gd name="f49" fmla="val 80"/>
                    <a:gd name="f50" fmla="val 797"/>
                    <a:gd name="f51" fmla="val 84"/>
                    <a:gd name="f52" fmla="val 89"/>
                    <a:gd name="f53" fmla="val 93"/>
                    <a:gd name="f54" fmla="val 792"/>
                    <a:gd name="f55" fmla="val 98"/>
                    <a:gd name="f56" fmla="val 102"/>
                    <a:gd name="f57" fmla="val 107"/>
                    <a:gd name="f58" fmla="val 111"/>
                    <a:gd name="f59" fmla="val 116"/>
                    <a:gd name="f60" fmla="val 761"/>
                    <a:gd name="f61" fmla="val 120"/>
                    <a:gd name="f62" fmla="val 672"/>
                    <a:gd name="f63" fmla="val 125"/>
                    <a:gd name="f64" fmla="val 552"/>
                    <a:gd name="f65" fmla="val 129"/>
                    <a:gd name="f66" fmla="val 530"/>
                    <a:gd name="f67" fmla="val 133"/>
                    <a:gd name="f68" fmla="val 677"/>
                    <a:gd name="f69" fmla="val 138"/>
                    <a:gd name="f70" fmla="val 734"/>
                    <a:gd name="f71" fmla="val 142"/>
                    <a:gd name="f72" fmla="val 783"/>
                    <a:gd name="f73" fmla="val 147"/>
                    <a:gd name="f74" fmla="val 151"/>
                    <a:gd name="f75" fmla="val 156"/>
                    <a:gd name="f76" fmla="val 160"/>
                    <a:gd name="f77" fmla="val 775"/>
                    <a:gd name="f78" fmla="val 165"/>
                    <a:gd name="f79" fmla="val 169"/>
                    <a:gd name="f80" fmla="val 174"/>
                    <a:gd name="f81" fmla="val 182"/>
                    <a:gd name="f82" fmla="val 178"/>
                    <a:gd name="f83" fmla="val 187"/>
                    <a:gd name="f84" fmla="val 191"/>
                    <a:gd name="f85" fmla="val 196"/>
                    <a:gd name="f86" fmla="val 200"/>
                    <a:gd name="f87" fmla="val 205"/>
                    <a:gd name="f88" fmla="val 209"/>
                    <a:gd name="f89" fmla="val 214"/>
                    <a:gd name="f90" fmla="val 218"/>
                    <a:gd name="f91" fmla="val 223"/>
                    <a:gd name="f92" fmla="val 227"/>
                    <a:gd name="f93" fmla="val 231"/>
                    <a:gd name="f94" fmla="val 236"/>
                    <a:gd name="f95" fmla="val 240"/>
                    <a:gd name="f96" fmla="val 245"/>
                    <a:gd name="f97" fmla="val 249"/>
                    <a:gd name="f98" fmla="val 254"/>
                    <a:gd name="f99" fmla="val 258"/>
                    <a:gd name="f100" fmla="val 263"/>
                    <a:gd name="f101" fmla="val 267"/>
                    <a:gd name="f102" fmla="val 272"/>
                    <a:gd name="f103" fmla="val 748"/>
                    <a:gd name="f104" fmla="val 690"/>
                    <a:gd name="f105" fmla="val 276"/>
                    <a:gd name="f106" fmla="val 597"/>
                    <a:gd name="f107" fmla="val 454"/>
                    <a:gd name="f108" fmla="val 280"/>
                    <a:gd name="f109" fmla="val 285"/>
                    <a:gd name="f110" fmla="val 5"/>
                    <a:gd name="f111" fmla="val 289"/>
                    <a:gd name="f112" fmla="val 307"/>
                    <a:gd name="f113" fmla="val 294"/>
                    <a:gd name="f114" fmla="val 298"/>
                    <a:gd name="f115" fmla="val 699"/>
                    <a:gd name="f116" fmla="val 303"/>
                    <a:gd name="f117" fmla="val 312"/>
                    <a:gd name="f118" fmla="val 321"/>
                    <a:gd name="f119" fmla="val 316"/>
                    <a:gd name="f120" fmla="val 325"/>
                    <a:gd name="f121" fmla="val 329"/>
                    <a:gd name="f122" fmla="val 334"/>
                    <a:gd name="f123" fmla="val 338"/>
                    <a:gd name="f124" fmla="val 343"/>
                    <a:gd name="f125" fmla="val 347"/>
                    <a:gd name="f126" fmla="val 712"/>
                    <a:gd name="f127" fmla="val 352"/>
                    <a:gd name="f128" fmla="val 694"/>
                    <a:gd name="f129" fmla="val 356"/>
                    <a:gd name="f130" fmla="+- 0 0 -90"/>
                    <a:gd name="f131" fmla="*/ f3 1 361"/>
                    <a:gd name="f132" fmla="*/ f4 1 828"/>
                    <a:gd name="f133" fmla="+- f7 0 f5"/>
                    <a:gd name="f134" fmla="+- f6 0 f5"/>
                    <a:gd name="f135" fmla="*/ f130 f0 1"/>
                    <a:gd name="f136" fmla="*/ f134 1 361"/>
                    <a:gd name="f137" fmla="*/ f133 1 828"/>
                    <a:gd name="f138" fmla="*/ 9 f134 1"/>
                    <a:gd name="f139" fmla="*/ 819 f133 1"/>
                    <a:gd name="f140" fmla="*/ 13 f134 1"/>
                    <a:gd name="f141" fmla="*/ 779 f133 1"/>
                    <a:gd name="f142" fmla="*/ 22 f134 1"/>
                    <a:gd name="f143" fmla="*/ 610 f133 1"/>
                    <a:gd name="f144" fmla="*/ 27 f134 1"/>
                    <a:gd name="f145" fmla="*/ 485 f133 1"/>
                    <a:gd name="f146" fmla="*/ 35 f134 1"/>
                    <a:gd name="f147" fmla="*/ 619 f133 1"/>
                    <a:gd name="f148" fmla="*/ 40 f134 1"/>
                    <a:gd name="f149" fmla="*/ 757 f133 1"/>
                    <a:gd name="f150" fmla="*/ 49 f134 1"/>
                    <a:gd name="f151" fmla="*/ 743 f133 1"/>
                    <a:gd name="f152" fmla="*/ 58 f134 1"/>
                    <a:gd name="f153" fmla="*/ 721 f133 1"/>
                    <a:gd name="f154" fmla="*/ 62 f134 1"/>
                    <a:gd name="f155" fmla="*/ 788 f133 1"/>
                    <a:gd name="f156" fmla="*/ 71 f134 1"/>
                    <a:gd name="f157" fmla="*/ 815 f133 1"/>
                    <a:gd name="f158" fmla="*/ 76 f134 1"/>
                    <a:gd name="f159" fmla="*/ 801 f133 1"/>
                    <a:gd name="f160" fmla="*/ 89 f134 1"/>
                    <a:gd name="f161" fmla="*/ 797 f133 1"/>
                    <a:gd name="f162" fmla="*/ 102 f134 1"/>
                    <a:gd name="f163" fmla="*/ 792 f133 1"/>
                    <a:gd name="f164" fmla="*/ 111 f134 1"/>
                    <a:gd name="f165" fmla="*/ 120 f134 1"/>
                    <a:gd name="f166" fmla="*/ 730 f133 1"/>
                    <a:gd name="f167" fmla="*/ 125 f134 1"/>
                    <a:gd name="f168" fmla="*/ 552 f133 1"/>
                    <a:gd name="f169" fmla="*/ 133 f134 1"/>
                    <a:gd name="f170" fmla="*/ 138 f134 1"/>
                    <a:gd name="f171" fmla="*/ 766 f133 1"/>
                    <a:gd name="f172" fmla="*/ 147 f134 1"/>
                    <a:gd name="f173" fmla="*/ 160 f134 1"/>
                    <a:gd name="f174" fmla="*/ 775 f133 1"/>
                    <a:gd name="f175" fmla="*/ 165 f134 1"/>
                    <a:gd name="f176" fmla="*/ 174 f134 1"/>
                    <a:gd name="f177" fmla="*/ 178 f134 1"/>
                    <a:gd name="f178" fmla="*/ 191 f134 1"/>
                    <a:gd name="f179" fmla="*/ 205 f134 1"/>
                    <a:gd name="f180" fmla="*/ 218 f134 1"/>
                    <a:gd name="f181" fmla="*/ 231 f134 1"/>
                    <a:gd name="f182" fmla="*/ 806 f133 1"/>
                    <a:gd name="f183" fmla="*/ 245 f134 1"/>
                    <a:gd name="f184" fmla="*/ 258 f134 1"/>
                    <a:gd name="f185" fmla="*/ 810 f133 1"/>
                    <a:gd name="f186" fmla="*/ 267 f134 1"/>
                    <a:gd name="f187" fmla="*/ 272 f134 1"/>
                    <a:gd name="f188" fmla="*/ 690 f133 1"/>
                    <a:gd name="f189" fmla="*/ 280 f134 1"/>
                    <a:gd name="f190" fmla="*/ 276 f133 1"/>
                    <a:gd name="f191" fmla="*/ 285 f134 1"/>
                    <a:gd name="f192" fmla="*/ 5 f133 1"/>
                    <a:gd name="f193" fmla="*/ 294 f134 1"/>
                    <a:gd name="f194" fmla="*/ 298 f134 1"/>
                    <a:gd name="f195" fmla="*/ 739 f133 1"/>
                    <a:gd name="f196" fmla="*/ 307 f134 1"/>
                    <a:gd name="f197" fmla="*/ 783 f133 1"/>
                    <a:gd name="f198" fmla="*/ 312 f134 1"/>
                    <a:gd name="f199" fmla="*/ 321 f134 1"/>
                    <a:gd name="f200" fmla="*/ 334 f134 1"/>
                    <a:gd name="f201" fmla="*/ 343 f134 1"/>
                    <a:gd name="f202" fmla="*/ 352 f134 1"/>
                    <a:gd name="f203" fmla="*/ 694 f133 1"/>
                    <a:gd name="f204" fmla="*/ 356 f134 1"/>
                    <a:gd name="f205" fmla="*/ 0 f134 1"/>
                    <a:gd name="f206" fmla="*/ 0 f133 1"/>
                    <a:gd name="f207" fmla="*/ 361 f134 1"/>
                    <a:gd name="f208" fmla="*/ 828 f133 1"/>
                    <a:gd name="f209" fmla="*/ f135 1 f2"/>
                    <a:gd name="f210" fmla="*/ f138 1 361"/>
                    <a:gd name="f211" fmla="*/ f139 1 828"/>
                    <a:gd name="f212" fmla="*/ f140 1 361"/>
                    <a:gd name="f213" fmla="*/ f141 1 828"/>
                    <a:gd name="f214" fmla="*/ f142 1 361"/>
                    <a:gd name="f215" fmla="*/ f143 1 828"/>
                    <a:gd name="f216" fmla="*/ f144 1 361"/>
                    <a:gd name="f217" fmla="*/ f145 1 828"/>
                    <a:gd name="f218" fmla="*/ f146 1 361"/>
                    <a:gd name="f219" fmla="*/ f147 1 828"/>
                    <a:gd name="f220" fmla="*/ f148 1 361"/>
                    <a:gd name="f221" fmla="*/ f149 1 828"/>
                    <a:gd name="f222" fmla="*/ f150 1 361"/>
                    <a:gd name="f223" fmla="*/ f151 1 828"/>
                    <a:gd name="f224" fmla="*/ f152 1 361"/>
                    <a:gd name="f225" fmla="*/ f153 1 828"/>
                    <a:gd name="f226" fmla="*/ f154 1 361"/>
                    <a:gd name="f227" fmla="*/ f155 1 828"/>
                    <a:gd name="f228" fmla="*/ f156 1 361"/>
                    <a:gd name="f229" fmla="*/ f157 1 828"/>
                    <a:gd name="f230" fmla="*/ f158 1 361"/>
                    <a:gd name="f231" fmla="*/ f159 1 828"/>
                    <a:gd name="f232" fmla="*/ f160 1 361"/>
                    <a:gd name="f233" fmla="*/ f161 1 828"/>
                    <a:gd name="f234" fmla="*/ f162 1 361"/>
                    <a:gd name="f235" fmla="*/ f163 1 828"/>
                    <a:gd name="f236" fmla="*/ f164 1 361"/>
                    <a:gd name="f237" fmla="*/ f165 1 361"/>
                    <a:gd name="f238" fmla="*/ f166 1 828"/>
                    <a:gd name="f239" fmla="*/ f167 1 361"/>
                    <a:gd name="f240" fmla="*/ f168 1 828"/>
                    <a:gd name="f241" fmla="*/ f169 1 361"/>
                    <a:gd name="f242" fmla="*/ f170 1 361"/>
                    <a:gd name="f243" fmla="*/ f171 1 828"/>
                    <a:gd name="f244" fmla="*/ f172 1 361"/>
                    <a:gd name="f245" fmla="*/ f173 1 361"/>
                    <a:gd name="f246" fmla="*/ f174 1 828"/>
                    <a:gd name="f247" fmla="*/ f175 1 361"/>
                    <a:gd name="f248" fmla="*/ f176 1 361"/>
                    <a:gd name="f249" fmla="*/ f177 1 361"/>
                    <a:gd name="f250" fmla="*/ f178 1 361"/>
                    <a:gd name="f251" fmla="*/ f179 1 361"/>
                    <a:gd name="f252" fmla="*/ f180 1 361"/>
                    <a:gd name="f253" fmla="*/ f181 1 361"/>
                    <a:gd name="f254" fmla="*/ f182 1 828"/>
                    <a:gd name="f255" fmla="*/ f183 1 361"/>
                    <a:gd name="f256" fmla="*/ f184 1 361"/>
                    <a:gd name="f257" fmla="*/ f185 1 828"/>
                    <a:gd name="f258" fmla="*/ f186 1 361"/>
                    <a:gd name="f259" fmla="*/ f187 1 361"/>
                    <a:gd name="f260" fmla="*/ f188 1 828"/>
                    <a:gd name="f261" fmla="*/ f189 1 361"/>
                    <a:gd name="f262" fmla="*/ f190 1 828"/>
                    <a:gd name="f263" fmla="*/ f191 1 361"/>
                    <a:gd name="f264" fmla="*/ f192 1 828"/>
                    <a:gd name="f265" fmla="*/ f193 1 361"/>
                    <a:gd name="f266" fmla="*/ f194 1 361"/>
                    <a:gd name="f267" fmla="*/ f195 1 828"/>
                    <a:gd name="f268" fmla="*/ f196 1 361"/>
                    <a:gd name="f269" fmla="*/ f197 1 828"/>
                    <a:gd name="f270" fmla="*/ f198 1 361"/>
                    <a:gd name="f271" fmla="*/ f199 1 361"/>
                    <a:gd name="f272" fmla="*/ f200 1 361"/>
                    <a:gd name="f273" fmla="*/ f201 1 361"/>
                    <a:gd name="f274" fmla="*/ f202 1 361"/>
                    <a:gd name="f275" fmla="*/ f203 1 828"/>
                    <a:gd name="f276" fmla="*/ f204 1 361"/>
                    <a:gd name="f277" fmla="*/ f205 1 361"/>
                    <a:gd name="f278" fmla="*/ f206 1 828"/>
                    <a:gd name="f279" fmla="*/ f207 1 361"/>
                    <a:gd name="f280" fmla="*/ f208 1 828"/>
                    <a:gd name="f281" fmla="+- f209 0 f1"/>
                    <a:gd name="f282" fmla="*/ f210 1 f136"/>
                    <a:gd name="f283" fmla="*/ f211 1 f137"/>
                    <a:gd name="f284" fmla="*/ f212 1 f136"/>
                    <a:gd name="f285" fmla="*/ f213 1 f137"/>
                    <a:gd name="f286" fmla="*/ f214 1 f136"/>
                    <a:gd name="f287" fmla="*/ f215 1 f137"/>
                    <a:gd name="f288" fmla="*/ f216 1 f136"/>
                    <a:gd name="f289" fmla="*/ f217 1 f137"/>
                    <a:gd name="f290" fmla="*/ f218 1 f136"/>
                    <a:gd name="f291" fmla="*/ f219 1 f137"/>
                    <a:gd name="f292" fmla="*/ f220 1 f136"/>
                    <a:gd name="f293" fmla="*/ f221 1 f137"/>
                    <a:gd name="f294" fmla="*/ f222 1 f136"/>
                    <a:gd name="f295" fmla="*/ f223 1 f137"/>
                    <a:gd name="f296" fmla="*/ f224 1 f136"/>
                    <a:gd name="f297" fmla="*/ f225 1 f137"/>
                    <a:gd name="f298" fmla="*/ f226 1 f136"/>
                    <a:gd name="f299" fmla="*/ f227 1 f137"/>
                    <a:gd name="f300" fmla="*/ f228 1 f136"/>
                    <a:gd name="f301" fmla="*/ f229 1 f137"/>
                    <a:gd name="f302" fmla="*/ f230 1 f136"/>
                    <a:gd name="f303" fmla="*/ f231 1 f137"/>
                    <a:gd name="f304" fmla="*/ f232 1 f136"/>
                    <a:gd name="f305" fmla="*/ f233 1 f137"/>
                    <a:gd name="f306" fmla="*/ f234 1 f136"/>
                    <a:gd name="f307" fmla="*/ f235 1 f137"/>
                    <a:gd name="f308" fmla="*/ f236 1 f136"/>
                    <a:gd name="f309" fmla="*/ f237 1 f136"/>
                    <a:gd name="f310" fmla="*/ f238 1 f137"/>
                    <a:gd name="f311" fmla="*/ f239 1 f136"/>
                    <a:gd name="f312" fmla="*/ f240 1 f137"/>
                    <a:gd name="f313" fmla="*/ f241 1 f136"/>
                    <a:gd name="f314" fmla="*/ f242 1 f136"/>
                    <a:gd name="f315" fmla="*/ f243 1 f137"/>
                    <a:gd name="f316" fmla="*/ f244 1 f136"/>
                    <a:gd name="f317" fmla="*/ f245 1 f136"/>
                    <a:gd name="f318" fmla="*/ f246 1 f137"/>
                    <a:gd name="f319" fmla="*/ f247 1 f136"/>
                    <a:gd name="f320" fmla="*/ f248 1 f136"/>
                    <a:gd name="f321" fmla="*/ f249 1 f136"/>
                    <a:gd name="f322" fmla="*/ f250 1 f136"/>
                    <a:gd name="f323" fmla="*/ f251 1 f136"/>
                    <a:gd name="f324" fmla="*/ f252 1 f136"/>
                    <a:gd name="f325" fmla="*/ f253 1 f136"/>
                    <a:gd name="f326" fmla="*/ f254 1 f137"/>
                    <a:gd name="f327" fmla="*/ f255 1 f136"/>
                    <a:gd name="f328" fmla="*/ f256 1 f136"/>
                    <a:gd name="f329" fmla="*/ f257 1 f137"/>
                    <a:gd name="f330" fmla="*/ f258 1 f136"/>
                    <a:gd name="f331" fmla="*/ f259 1 f136"/>
                    <a:gd name="f332" fmla="*/ f260 1 f137"/>
                    <a:gd name="f333" fmla="*/ f261 1 f136"/>
                    <a:gd name="f334" fmla="*/ f262 1 f137"/>
                    <a:gd name="f335" fmla="*/ f263 1 f136"/>
                    <a:gd name="f336" fmla="*/ f264 1 f137"/>
                    <a:gd name="f337" fmla="*/ f265 1 f136"/>
                    <a:gd name="f338" fmla="*/ f266 1 f136"/>
                    <a:gd name="f339" fmla="*/ f267 1 f137"/>
                    <a:gd name="f340" fmla="*/ f268 1 f136"/>
                    <a:gd name="f341" fmla="*/ f269 1 f137"/>
                    <a:gd name="f342" fmla="*/ f270 1 f136"/>
                    <a:gd name="f343" fmla="*/ f271 1 f136"/>
                    <a:gd name="f344" fmla="*/ f272 1 f136"/>
                    <a:gd name="f345" fmla="*/ f273 1 f136"/>
                    <a:gd name="f346" fmla="*/ f274 1 f136"/>
                    <a:gd name="f347" fmla="*/ f275 1 f137"/>
                    <a:gd name="f348" fmla="*/ f276 1 f136"/>
                    <a:gd name="f349" fmla="*/ f277 1 f136"/>
                    <a:gd name="f350" fmla="*/ f279 1 f136"/>
                    <a:gd name="f351" fmla="*/ f278 1 f137"/>
                    <a:gd name="f352" fmla="*/ f280 1 f137"/>
                    <a:gd name="f353" fmla="*/ f349 f131 1"/>
                    <a:gd name="f354" fmla="*/ f350 f131 1"/>
                    <a:gd name="f355" fmla="*/ f352 f132 1"/>
                    <a:gd name="f356" fmla="*/ f351 f132 1"/>
                    <a:gd name="f357" fmla="*/ f282 f131 1"/>
                    <a:gd name="f358" fmla="*/ f283 f132 1"/>
                    <a:gd name="f359" fmla="*/ f284 f131 1"/>
                    <a:gd name="f360" fmla="*/ f285 f132 1"/>
                    <a:gd name="f361" fmla="*/ f286 f131 1"/>
                    <a:gd name="f362" fmla="*/ f287 f132 1"/>
                    <a:gd name="f363" fmla="*/ f288 f131 1"/>
                    <a:gd name="f364" fmla="*/ f289 f132 1"/>
                    <a:gd name="f365" fmla="*/ f290 f131 1"/>
                    <a:gd name="f366" fmla="*/ f291 f132 1"/>
                    <a:gd name="f367" fmla="*/ f292 f131 1"/>
                    <a:gd name="f368" fmla="*/ f293 f132 1"/>
                    <a:gd name="f369" fmla="*/ f294 f131 1"/>
                    <a:gd name="f370" fmla="*/ f295 f132 1"/>
                    <a:gd name="f371" fmla="*/ f296 f131 1"/>
                    <a:gd name="f372" fmla="*/ f297 f132 1"/>
                    <a:gd name="f373" fmla="*/ f298 f131 1"/>
                    <a:gd name="f374" fmla="*/ f299 f132 1"/>
                    <a:gd name="f375" fmla="*/ f300 f131 1"/>
                    <a:gd name="f376" fmla="*/ f301 f132 1"/>
                    <a:gd name="f377" fmla="*/ f302 f131 1"/>
                    <a:gd name="f378" fmla="*/ f303 f132 1"/>
                    <a:gd name="f379" fmla="*/ f304 f131 1"/>
                    <a:gd name="f380" fmla="*/ f305 f132 1"/>
                    <a:gd name="f381" fmla="*/ f306 f131 1"/>
                    <a:gd name="f382" fmla="*/ f307 f132 1"/>
                    <a:gd name="f383" fmla="*/ f308 f131 1"/>
                    <a:gd name="f384" fmla="*/ f309 f131 1"/>
                    <a:gd name="f385" fmla="*/ f310 f132 1"/>
                    <a:gd name="f386" fmla="*/ f311 f131 1"/>
                    <a:gd name="f387" fmla="*/ f312 f132 1"/>
                    <a:gd name="f388" fmla="*/ f313 f131 1"/>
                    <a:gd name="f389" fmla="*/ f314 f131 1"/>
                    <a:gd name="f390" fmla="*/ f315 f132 1"/>
                    <a:gd name="f391" fmla="*/ f316 f131 1"/>
                    <a:gd name="f392" fmla="*/ f317 f131 1"/>
                    <a:gd name="f393" fmla="*/ f318 f132 1"/>
                    <a:gd name="f394" fmla="*/ f319 f131 1"/>
                    <a:gd name="f395" fmla="*/ f320 f131 1"/>
                    <a:gd name="f396" fmla="*/ f321 f131 1"/>
                    <a:gd name="f397" fmla="*/ f322 f131 1"/>
                    <a:gd name="f398" fmla="*/ f323 f131 1"/>
                    <a:gd name="f399" fmla="*/ f324 f131 1"/>
                    <a:gd name="f400" fmla="*/ f325 f131 1"/>
                    <a:gd name="f401" fmla="*/ f326 f132 1"/>
                    <a:gd name="f402" fmla="*/ f327 f131 1"/>
                    <a:gd name="f403" fmla="*/ f328 f131 1"/>
                    <a:gd name="f404" fmla="*/ f329 f132 1"/>
                    <a:gd name="f405" fmla="*/ f330 f131 1"/>
                    <a:gd name="f406" fmla="*/ f331 f131 1"/>
                    <a:gd name="f407" fmla="*/ f332 f132 1"/>
                    <a:gd name="f408" fmla="*/ f333 f131 1"/>
                    <a:gd name="f409" fmla="*/ f334 f132 1"/>
                    <a:gd name="f410" fmla="*/ f335 f131 1"/>
                    <a:gd name="f411" fmla="*/ f336 f132 1"/>
                    <a:gd name="f412" fmla="*/ f337 f131 1"/>
                    <a:gd name="f413" fmla="*/ f338 f131 1"/>
                    <a:gd name="f414" fmla="*/ f339 f132 1"/>
                    <a:gd name="f415" fmla="*/ f340 f131 1"/>
                    <a:gd name="f416" fmla="*/ f341 f132 1"/>
                    <a:gd name="f417" fmla="*/ f342 f131 1"/>
                    <a:gd name="f418" fmla="*/ f343 f131 1"/>
                    <a:gd name="f419" fmla="*/ f344 f131 1"/>
                    <a:gd name="f420" fmla="*/ f345 f131 1"/>
                    <a:gd name="f421" fmla="*/ f346 f131 1"/>
                    <a:gd name="f422" fmla="*/ f347 f132 1"/>
                    <a:gd name="f423" fmla="*/ f348 f131 1"/>
                  </a:gdLst>
                  <a:ahLst/>
                  <a:cxnLst>
                    <a:cxn ang="3cd4">
                      <a:pos x="hc" y="t"/>
                    </a:cxn>
                    <a:cxn ang="0">
                      <a:pos x="r" y="vc"/>
                    </a:cxn>
                    <a:cxn ang="cd4">
                      <a:pos x="hc" y="b"/>
                    </a:cxn>
                    <a:cxn ang="cd2">
                      <a:pos x="l" y="vc"/>
                    </a:cxn>
                    <a:cxn ang="f281">
                      <a:pos x="f357" y="f358"/>
                    </a:cxn>
                    <a:cxn ang="f281">
                      <a:pos x="f359" y="f360"/>
                    </a:cxn>
                    <a:cxn ang="f281">
                      <a:pos x="f361" y="f362"/>
                    </a:cxn>
                    <a:cxn ang="f281">
                      <a:pos x="f363" y="f364"/>
                    </a:cxn>
                    <a:cxn ang="f281">
                      <a:pos x="f365" y="f366"/>
                    </a:cxn>
                    <a:cxn ang="f281">
                      <a:pos x="f367" y="f368"/>
                    </a:cxn>
                    <a:cxn ang="f281">
                      <a:pos x="f369" y="f370"/>
                    </a:cxn>
                    <a:cxn ang="f281">
                      <a:pos x="f371" y="f372"/>
                    </a:cxn>
                    <a:cxn ang="f281">
                      <a:pos x="f373" y="f374"/>
                    </a:cxn>
                    <a:cxn ang="f281">
                      <a:pos x="f375" y="f376"/>
                    </a:cxn>
                    <a:cxn ang="f281">
                      <a:pos x="f377" y="f378"/>
                    </a:cxn>
                    <a:cxn ang="f281">
                      <a:pos x="f379" y="f380"/>
                    </a:cxn>
                    <a:cxn ang="f281">
                      <a:pos x="f381" y="f382"/>
                    </a:cxn>
                    <a:cxn ang="f281">
                      <a:pos x="f383" y="f374"/>
                    </a:cxn>
                    <a:cxn ang="f281">
                      <a:pos x="f384" y="f385"/>
                    </a:cxn>
                    <a:cxn ang="f281">
                      <a:pos x="f386" y="f387"/>
                    </a:cxn>
                    <a:cxn ang="f281">
                      <a:pos x="f388" y="f362"/>
                    </a:cxn>
                    <a:cxn ang="f281">
                      <a:pos x="f389" y="f390"/>
                    </a:cxn>
                    <a:cxn ang="f281">
                      <a:pos x="f391" y="f382"/>
                    </a:cxn>
                    <a:cxn ang="f281">
                      <a:pos x="f392" y="f393"/>
                    </a:cxn>
                    <a:cxn ang="f281">
                      <a:pos x="f394" y="f368"/>
                    </a:cxn>
                    <a:cxn ang="f281">
                      <a:pos x="f395" y="f393"/>
                    </a:cxn>
                    <a:cxn ang="f281">
                      <a:pos x="f396" y="f374"/>
                    </a:cxn>
                    <a:cxn ang="f281">
                      <a:pos x="f397" y="f382"/>
                    </a:cxn>
                    <a:cxn ang="f281">
                      <a:pos x="f398" y="f380"/>
                    </a:cxn>
                    <a:cxn ang="f281">
                      <a:pos x="f399" y="f380"/>
                    </a:cxn>
                    <a:cxn ang="f281">
                      <a:pos x="f400" y="f401"/>
                    </a:cxn>
                    <a:cxn ang="f281">
                      <a:pos x="f402" y="f376"/>
                    </a:cxn>
                    <a:cxn ang="f281">
                      <a:pos x="f403" y="f404"/>
                    </a:cxn>
                    <a:cxn ang="f281">
                      <a:pos x="f405" y="f374"/>
                    </a:cxn>
                    <a:cxn ang="f281">
                      <a:pos x="f406" y="f407"/>
                    </a:cxn>
                    <a:cxn ang="f281">
                      <a:pos x="f408" y="f409"/>
                    </a:cxn>
                    <a:cxn ang="f281">
                      <a:pos x="f410" y="f411"/>
                    </a:cxn>
                    <a:cxn ang="f281">
                      <a:pos x="f412" y="f364"/>
                    </a:cxn>
                    <a:cxn ang="f281">
                      <a:pos x="f413" y="f414"/>
                    </a:cxn>
                    <a:cxn ang="f281">
                      <a:pos x="f415" y="f416"/>
                    </a:cxn>
                    <a:cxn ang="f281">
                      <a:pos x="f417" y="f380"/>
                    </a:cxn>
                    <a:cxn ang="f281">
                      <a:pos x="f418" y="f401"/>
                    </a:cxn>
                    <a:cxn ang="f281">
                      <a:pos x="f419" y="f404"/>
                    </a:cxn>
                    <a:cxn ang="f281">
                      <a:pos x="f420" y="f393"/>
                    </a:cxn>
                    <a:cxn ang="f281">
                      <a:pos x="f421" y="f422"/>
                    </a:cxn>
                    <a:cxn ang="f281">
                      <a:pos x="f423" y="f380"/>
                    </a:cxn>
                  </a:cxnLst>
                  <a:rect l="f353" t="f356" r="f354" b="f355"/>
                  <a:pathLst>
                    <a:path w="361" h="828">
                      <a:moveTo>
                        <a:pt x="f5" y="f7"/>
                      </a:moveTo>
                      <a:lnTo>
                        <a:pt x="f8" y="f9"/>
                      </a:lnTo>
                      <a:lnTo>
                        <a:pt x="f10" y="f11"/>
                      </a:lnTo>
                      <a:lnTo>
                        <a:pt x="f10" y="f12"/>
                      </a:lnTo>
                      <a:lnTo>
                        <a:pt x="f13" y="f14"/>
                      </a:lnTo>
                      <a:lnTo>
                        <a:pt x="f13" y="f15"/>
                      </a:lnTo>
                      <a:lnTo>
                        <a:pt x="f16" y="f17"/>
                      </a:lnTo>
                      <a:lnTo>
                        <a:pt x="f16" y="f18"/>
                      </a:lnTo>
                      <a:lnTo>
                        <a:pt x="f19" y="f20"/>
                      </a:lnTo>
                      <a:lnTo>
                        <a:pt x="f19" y="f21"/>
                      </a:lnTo>
                      <a:lnTo>
                        <a:pt x="f22" y="f23"/>
                      </a:lnTo>
                      <a:lnTo>
                        <a:pt x="f22" y="f24"/>
                      </a:lnTo>
                      <a:lnTo>
                        <a:pt x="f25" y="f26"/>
                      </a:lnTo>
                      <a:lnTo>
                        <a:pt x="f25" y="f27"/>
                      </a:lnTo>
                      <a:lnTo>
                        <a:pt x="f28" y="f29"/>
                      </a:lnTo>
                      <a:lnTo>
                        <a:pt x="f28" y="f18"/>
                      </a:lnTo>
                      <a:lnTo>
                        <a:pt x="f30" y="f31"/>
                      </a:lnTo>
                      <a:lnTo>
                        <a:pt x="f30" y="f32"/>
                      </a:lnTo>
                      <a:lnTo>
                        <a:pt x="f33" y="f34"/>
                      </a:lnTo>
                      <a:lnTo>
                        <a:pt x="f35" y="f32"/>
                      </a:lnTo>
                      <a:lnTo>
                        <a:pt x="f35" y="f17"/>
                      </a:lnTo>
                      <a:lnTo>
                        <a:pt x="f36" y="f37"/>
                      </a:lnTo>
                      <a:lnTo>
                        <a:pt x="f36" y="f38"/>
                      </a:lnTo>
                      <a:lnTo>
                        <a:pt x="f39" y="f40"/>
                      </a:lnTo>
                      <a:lnTo>
                        <a:pt x="f39" y="f41"/>
                      </a:lnTo>
                      <a:lnTo>
                        <a:pt x="f42" y="f34"/>
                      </a:lnTo>
                      <a:lnTo>
                        <a:pt x="f42" y="f43"/>
                      </a:lnTo>
                      <a:lnTo>
                        <a:pt x="f44" y="f14"/>
                      </a:lnTo>
                      <a:lnTo>
                        <a:pt x="f44" y="f12"/>
                      </a:lnTo>
                      <a:lnTo>
                        <a:pt x="f45" y="f46"/>
                      </a:lnTo>
                      <a:lnTo>
                        <a:pt x="f45" y="f12"/>
                      </a:lnTo>
                      <a:lnTo>
                        <a:pt x="f47" y="f48"/>
                      </a:lnTo>
                      <a:lnTo>
                        <a:pt x="f47" y="f14"/>
                      </a:lnTo>
                      <a:lnTo>
                        <a:pt x="f49" y="f50"/>
                      </a:lnTo>
                      <a:lnTo>
                        <a:pt x="f51" y="f14"/>
                      </a:lnTo>
                      <a:lnTo>
                        <a:pt x="f52" y="f50"/>
                      </a:lnTo>
                      <a:lnTo>
                        <a:pt x="f53" y="f54"/>
                      </a:lnTo>
                      <a:lnTo>
                        <a:pt x="f55" y="f54"/>
                      </a:lnTo>
                      <a:lnTo>
                        <a:pt x="f56" y="f54"/>
                      </a:lnTo>
                      <a:lnTo>
                        <a:pt x="f57" y="f50"/>
                      </a:lnTo>
                      <a:lnTo>
                        <a:pt x="f58" y="f54"/>
                      </a:lnTo>
                      <a:lnTo>
                        <a:pt x="f58" y="f43"/>
                      </a:lnTo>
                      <a:lnTo>
                        <a:pt x="f59" y="f15"/>
                      </a:lnTo>
                      <a:lnTo>
                        <a:pt x="f59" y="f60"/>
                      </a:lnTo>
                      <a:lnTo>
                        <a:pt x="f61" y="f31"/>
                      </a:lnTo>
                      <a:lnTo>
                        <a:pt x="f61" y="f62"/>
                      </a:lnTo>
                      <a:lnTo>
                        <a:pt x="f63" y="f20"/>
                      </a:lnTo>
                      <a:lnTo>
                        <a:pt x="f63" y="f64"/>
                      </a:lnTo>
                      <a:lnTo>
                        <a:pt x="f65" y="f66"/>
                      </a:lnTo>
                      <a:lnTo>
                        <a:pt x="f65" y="f64"/>
                      </a:lnTo>
                      <a:lnTo>
                        <a:pt x="f67" y="f20"/>
                      </a:lnTo>
                      <a:lnTo>
                        <a:pt x="f67" y="f68"/>
                      </a:lnTo>
                      <a:lnTo>
                        <a:pt x="f69" y="f70"/>
                      </a:lnTo>
                      <a:lnTo>
                        <a:pt x="f69" y="f34"/>
                      </a:lnTo>
                      <a:lnTo>
                        <a:pt x="f71" y="f72"/>
                      </a:lnTo>
                      <a:lnTo>
                        <a:pt x="f71" y="f43"/>
                      </a:lnTo>
                      <a:lnTo>
                        <a:pt x="f73" y="f54"/>
                      </a:lnTo>
                      <a:lnTo>
                        <a:pt x="f74" y="f43"/>
                      </a:lnTo>
                      <a:lnTo>
                        <a:pt x="f75" y="f72"/>
                      </a:lnTo>
                      <a:lnTo>
                        <a:pt x="f76" y="f77"/>
                      </a:lnTo>
                      <a:lnTo>
                        <a:pt x="f76" y="f34"/>
                      </a:lnTo>
                      <a:lnTo>
                        <a:pt x="f78" y="f60"/>
                      </a:lnTo>
                      <a:lnTo>
                        <a:pt x="f78" y="f32"/>
                      </a:lnTo>
                      <a:lnTo>
                        <a:pt x="f79" y="f60"/>
                      </a:lnTo>
                      <a:lnTo>
                        <a:pt x="f79" y="f34"/>
                      </a:lnTo>
                      <a:lnTo>
                        <a:pt x="f80" y="f77"/>
                      </a:lnTo>
                      <a:lnTo>
                        <a:pt x="f80" y="f15"/>
                      </a:lnTo>
                      <a:lnTo>
                        <a:pt x="f81" y="f43"/>
                      </a:lnTo>
                      <a:lnTo>
                        <a:pt x="f82" y="f43"/>
                      </a:lnTo>
                      <a:lnTo>
                        <a:pt x="f81" y="f43"/>
                      </a:lnTo>
                      <a:lnTo>
                        <a:pt x="f83" y="f43"/>
                      </a:lnTo>
                      <a:lnTo>
                        <a:pt x="f84" y="f54"/>
                      </a:lnTo>
                      <a:lnTo>
                        <a:pt x="f85" y="f54"/>
                      </a:lnTo>
                      <a:lnTo>
                        <a:pt x="f86" y="f50"/>
                      </a:lnTo>
                      <a:lnTo>
                        <a:pt x="f87" y="f50"/>
                      </a:lnTo>
                      <a:lnTo>
                        <a:pt x="f88" y="f50"/>
                      </a:lnTo>
                      <a:lnTo>
                        <a:pt x="f89" y="f14"/>
                      </a:lnTo>
                      <a:lnTo>
                        <a:pt x="f90" y="f50"/>
                      </a:lnTo>
                      <a:lnTo>
                        <a:pt x="f91" y="f14"/>
                      </a:lnTo>
                      <a:lnTo>
                        <a:pt x="f92" y="f48"/>
                      </a:lnTo>
                      <a:lnTo>
                        <a:pt x="f93" y="f48"/>
                      </a:lnTo>
                      <a:lnTo>
                        <a:pt x="f94" y="f12"/>
                      </a:lnTo>
                      <a:lnTo>
                        <a:pt x="f95" y="f12"/>
                      </a:lnTo>
                      <a:lnTo>
                        <a:pt x="f96" y="f46"/>
                      </a:lnTo>
                      <a:lnTo>
                        <a:pt x="f97" y="f46"/>
                      </a:lnTo>
                      <a:lnTo>
                        <a:pt x="f98" y="f46"/>
                      </a:lnTo>
                      <a:lnTo>
                        <a:pt x="f99" y="f12"/>
                      </a:lnTo>
                      <a:lnTo>
                        <a:pt x="f100" y="f48"/>
                      </a:lnTo>
                      <a:lnTo>
                        <a:pt x="f100" y="f50"/>
                      </a:lnTo>
                      <a:lnTo>
                        <a:pt x="f101" y="f43"/>
                      </a:lnTo>
                      <a:lnTo>
                        <a:pt x="f101" y="f77"/>
                      </a:lnTo>
                      <a:lnTo>
                        <a:pt x="f102" y="f103"/>
                      </a:lnTo>
                      <a:lnTo>
                        <a:pt x="f102" y="f104"/>
                      </a:lnTo>
                      <a:lnTo>
                        <a:pt x="f105" y="f106"/>
                      </a:lnTo>
                      <a:lnTo>
                        <a:pt x="f105" y="f107"/>
                      </a:lnTo>
                      <a:lnTo>
                        <a:pt x="f108" y="f105"/>
                      </a:lnTo>
                      <a:lnTo>
                        <a:pt x="f108" y="f57"/>
                      </a:lnTo>
                      <a:lnTo>
                        <a:pt x="f109" y="f5"/>
                      </a:lnTo>
                      <a:lnTo>
                        <a:pt x="f109" y="f110"/>
                      </a:lnTo>
                      <a:lnTo>
                        <a:pt x="f111" y="f63"/>
                      </a:lnTo>
                      <a:lnTo>
                        <a:pt x="f111" y="f112"/>
                      </a:lnTo>
                      <a:lnTo>
                        <a:pt x="f113" y="f24"/>
                      </a:lnTo>
                      <a:lnTo>
                        <a:pt x="f113" y="f29"/>
                      </a:lnTo>
                      <a:lnTo>
                        <a:pt x="f114" y="f115"/>
                      </a:lnTo>
                      <a:lnTo>
                        <a:pt x="f114" y="f41"/>
                      </a:lnTo>
                      <a:lnTo>
                        <a:pt x="f116" y="f60"/>
                      </a:lnTo>
                      <a:lnTo>
                        <a:pt x="f116" y="f77"/>
                      </a:lnTo>
                      <a:lnTo>
                        <a:pt x="f112" y="f72"/>
                      </a:lnTo>
                      <a:lnTo>
                        <a:pt x="f112" y="f43"/>
                      </a:lnTo>
                      <a:lnTo>
                        <a:pt x="f117" y="f54"/>
                      </a:lnTo>
                      <a:lnTo>
                        <a:pt x="f117" y="f50"/>
                      </a:lnTo>
                      <a:lnTo>
                        <a:pt x="f118" y="f48"/>
                      </a:lnTo>
                      <a:lnTo>
                        <a:pt x="f119" y="f48"/>
                      </a:lnTo>
                      <a:lnTo>
                        <a:pt x="f118" y="f48"/>
                      </a:lnTo>
                      <a:lnTo>
                        <a:pt x="f120" y="f48"/>
                      </a:lnTo>
                      <a:lnTo>
                        <a:pt x="f121" y="f48"/>
                      </a:lnTo>
                      <a:lnTo>
                        <a:pt x="f122" y="f12"/>
                      </a:lnTo>
                      <a:lnTo>
                        <a:pt x="f123" y="f48"/>
                      </a:lnTo>
                      <a:lnTo>
                        <a:pt x="f124" y="f50"/>
                      </a:lnTo>
                      <a:lnTo>
                        <a:pt x="f124" y="f77"/>
                      </a:lnTo>
                      <a:lnTo>
                        <a:pt x="f125" y="f41"/>
                      </a:lnTo>
                      <a:lnTo>
                        <a:pt x="f125" y="f126"/>
                      </a:lnTo>
                      <a:lnTo>
                        <a:pt x="f127" y="f128"/>
                      </a:lnTo>
                      <a:lnTo>
                        <a:pt x="f127" y="f31"/>
                      </a:lnTo>
                      <a:lnTo>
                        <a:pt x="f129" y="f34"/>
                      </a:lnTo>
                      <a:lnTo>
                        <a:pt x="f129" y="f50"/>
                      </a:lnTo>
                      <a:lnTo>
                        <a:pt x="f6" y="f11"/>
                      </a:lnTo>
                      <a:lnTo>
                        <a:pt x="f6" y="f7"/>
                      </a:lnTo>
                    </a:path>
                  </a:pathLst>
                </a:custGeom>
                <a:noFill/>
                <a:ln w="12701">
                  <a:solidFill>
                    <a:srgbClr val="008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42" name="Freeform 7">
                  <a:extLst>
                    <a:ext uri="{FF2B5EF4-FFF2-40B4-BE49-F238E27FC236}">
                      <a16:creationId xmlns:a16="http://schemas.microsoft.com/office/drawing/2014/main" id="{7E061320-3700-4970-B7C5-1C5821233C49}"/>
                    </a:ext>
                  </a:extLst>
                </p:cNvPr>
                <p:cNvSpPr/>
                <p:nvPr/>
              </p:nvSpPr>
              <p:spPr>
                <a:xfrm>
                  <a:off x="1574651" y="2932115"/>
                  <a:ext cx="601803" cy="1330598"/>
                </a:xfrm>
                <a:custGeom>
                  <a:avLst/>
                  <a:gdLst>
                    <a:gd name="f0" fmla="val 10800000"/>
                    <a:gd name="f1" fmla="val 5400000"/>
                    <a:gd name="f2" fmla="val 360"/>
                    <a:gd name="f3" fmla="val 180"/>
                    <a:gd name="f4" fmla="val w"/>
                    <a:gd name="f5" fmla="val h"/>
                    <a:gd name="f6" fmla="val 0"/>
                    <a:gd name="f7" fmla="val 405"/>
                    <a:gd name="f8" fmla="val 975"/>
                    <a:gd name="f9" fmla="val 957"/>
                    <a:gd name="f10" fmla="val 4"/>
                    <a:gd name="f11" fmla="val 966"/>
                    <a:gd name="f12" fmla="val 9"/>
                    <a:gd name="f13" fmla="val 970"/>
                    <a:gd name="f14" fmla="val 13"/>
                    <a:gd name="f15" fmla="val 17"/>
                    <a:gd name="f16" fmla="val 22"/>
                    <a:gd name="f17" fmla="val 26"/>
                    <a:gd name="f18" fmla="val 31"/>
                    <a:gd name="f19" fmla="val 35"/>
                    <a:gd name="f20" fmla="val 40"/>
                    <a:gd name="f21" fmla="val 44"/>
                    <a:gd name="f22" fmla="val 49"/>
                    <a:gd name="f23" fmla="val 53"/>
                    <a:gd name="f24" fmla="val 58"/>
                    <a:gd name="f25" fmla="val 62"/>
                    <a:gd name="f26" fmla="val 66"/>
                    <a:gd name="f27" fmla="val 71"/>
                    <a:gd name="f28" fmla="val 75"/>
                    <a:gd name="f29" fmla="val 80"/>
                    <a:gd name="f30" fmla="val 84"/>
                    <a:gd name="f31" fmla="val 89"/>
                    <a:gd name="f32" fmla="val 93"/>
                    <a:gd name="f33" fmla="val 98"/>
                    <a:gd name="f34" fmla="val 102"/>
                    <a:gd name="f35" fmla="val 107"/>
                    <a:gd name="f36" fmla="val 111"/>
                    <a:gd name="f37" fmla="val 115"/>
                    <a:gd name="f38" fmla="val 961"/>
                    <a:gd name="f39" fmla="val 120"/>
                    <a:gd name="f40" fmla="val 124"/>
                    <a:gd name="f41" fmla="val 129"/>
                    <a:gd name="f42" fmla="val 133"/>
                    <a:gd name="f43" fmla="val 138"/>
                    <a:gd name="f44" fmla="val 142"/>
                    <a:gd name="f45" fmla="val 147"/>
                    <a:gd name="f46" fmla="val 151"/>
                    <a:gd name="f47" fmla="val 156"/>
                    <a:gd name="f48" fmla="val 952"/>
                    <a:gd name="f49" fmla="val 160"/>
                    <a:gd name="f50" fmla="val 164"/>
                    <a:gd name="f51" fmla="val 173"/>
                    <a:gd name="f52" fmla="val 169"/>
                    <a:gd name="f53" fmla="val 178"/>
                    <a:gd name="f54" fmla="val 182"/>
                    <a:gd name="f55" fmla="val 948"/>
                    <a:gd name="f56" fmla="val 187"/>
                    <a:gd name="f57" fmla="val 944"/>
                    <a:gd name="f58" fmla="val 196"/>
                    <a:gd name="f59" fmla="val 935"/>
                    <a:gd name="f60" fmla="val 191"/>
                    <a:gd name="f61" fmla="val 200"/>
                    <a:gd name="f62" fmla="val 939"/>
                    <a:gd name="f63" fmla="val 205"/>
                    <a:gd name="f64" fmla="val 209"/>
                    <a:gd name="f65" fmla="val 930"/>
                    <a:gd name="f66" fmla="val 926"/>
                    <a:gd name="f67" fmla="val 213"/>
                    <a:gd name="f68" fmla="val 904"/>
                    <a:gd name="f69" fmla="val 770"/>
                    <a:gd name="f70" fmla="val 218"/>
                    <a:gd name="f71" fmla="val 641"/>
                    <a:gd name="f72" fmla="val 507"/>
                    <a:gd name="f73" fmla="val 222"/>
                    <a:gd name="f74" fmla="val 423"/>
                    <a:gd name="f75" fmla="val 427"/>
                    <a:gd name="f76" fmla="val 227"/>
                    <a:gd name="f77" fmla="val 503"/>
                    <a:gd name="f78" fmla="val 605"/>
                    <a:gd name="f79" fmla="val 231"/>
                    <a:gd name="f80" fmla="val 690"/>
                    <a:gd name="f81" fmla="val 712"/>
                    <a:gd name="f82" fmla="val 236"/>
                    <a:gd name="f83" fmla="val 654"/>
                    <a:gd name="f84" fmla="val 338"/>
                    <a:gd name="f85" fmla="val 240"/>
                    <a:gd name="f86" fmla="val 27"/>
                    <a:gd name="f87" fmla="val 245"/>
                    <a:gd name="f88" fmla="val 249"/>
                    <a:gd name="f89" fmla="val 334"/>
                    <a:gd name="f90" fmla="val 254"/>
                    <a:gd name="f91" fmla="val 450"/>
                    <a:gd name="f92" fmla="val 588"/>
                    <a:gd name="f93" fmla="val 258"/>
                    <a:gd name="f94" fmla="val 539"/>
                    <a:gd name="f95" fmla="val 262"/>
                    <a:gd name="f96" fmla="val 441"/>
                    <a:gd name="f97" fmla="val 343"/>
                    <a:gd name="f98" fmla="val 267"/>
                    <a:gd name="f99" fmla="val 289"/>
                    <a:gd name="f100" fmla="val 312"/>
                    <a:gd name="f101" fmla="val 271"/>
                    <a:gd name="f102" fmla="val 414"/>
                    <a:gd name="f103" fmla="val 681"/>
                    <a:gd name="f104" fmla="val 276"/>
                    <a:gd name="f105" fmla="val 783"/>
                    <a:gd name="f106" fmla="val 846"/>
                    <a:gd name="f107" fmla="val 280"/>
                    <a:gd name="f108" fmla="val 886"/>
                    <a:gd name="f109" fmla="val 285"/>
                    <a:gd name="f110" fmla="val 912"/>
                    <a:gd name="f111" fmla="val 921"/>
                    <a:gd name="f112" fmla="val 294"/>
                    <a:gd name="f113" fmla="val 298"/>
                    <a:gd name="f114" fmla="val 303"/>
                    <a:gd name="f115" fmla="val 307"/>
                    <a:gd name="f116" fmla="val 917"/>
                    <a:gd name="f117" fmla="val 899"/>
                    <a:gd name="f118" fmla="val 311"/>
                    <a:gd name="f119" fmla="val 863"/>
                    <a:gd name="f120" fmla="val 316"/>
                    <a:gd name="f121" fmla="val 828"/>
                    <a:gd name="f122" fmla="val 774"/>
                    <a:gd name="f123" fmla="val 320"/>
                    <a:gd name="f124" fmla="val 699"/>
                    <a:gd name="f125" fmla="val 499"/>
                    <a:gd name="f126" fmla="val 325"/>
                    <a:gd name="f127" fmla="val 410"/>
                    <a:gd name="f128" fmla="val 361"/>
                    <a:gd name="f129" fmla="val 329"/>
                    <a:gd name="f130" fmla="val 418"/>
                    <a:gd name="f131" fmla="val 614"/>
                    <a:gd name="f132" fmla="val 708"/>
                    <a:gd name="f133" fmla="val 841"/>
                    <a:gd name="f134" fmla="val 877"/>
                    <a:gd name="f135" fmla="val 347"/>
                    <a:gd name="f136" fmla="val 352"/>
                    <a:gd name="f137" fmla="val 356"/>
                    <a:gd name="f138" fmla="val 365"/>
                    <a:gd name="f139" fmla="val 369"/>
                    <a:gd name="f140" fmla="val 374"/>
                    <a:gd name="f141" fmla="val 383"/>
                    <a:gd name="f142" fmla="val 378"/>
                    <a:gd name="f143" fmla="val 392"/>
                    <a:gd name="f144" fmla="val 387"/>
                    <a:gd name="f145" fmla="val 396"/>
                    <a:gd name="f146" fmla="val 401"/>
                    <a:gd name="f147" fmla="+- 0 0 -90"/>
                    <a:gd name="f148" fmla="*/ f4 1 405"/>
                    <a:gd name="f149" fmla="*/ f5 1 975"/>
                    <a:gd name="f150" fmla="+- f8 0 f6"/>
                    <a:gd name="f151" fmla="+- f7 0 f6"/>
                    <a:gd name="f152" fmla="*/ f147 f0 1"/>
                    <a:gd name="f153" fmla="*/ f151 1 405"/>
                    <a:gd name="f154" fmla="*/ f150 1 975"/>
                    <a:gd name="f155" fmla="*/ 9 f151 1"/>
                    <a:gd name="f156" fmla="*/ 970 f150 1"/>
                    <a:gd name="f157" fmla="*/ 22 f151 1"/>
                    <a:gd name="f158" fmla="*/ 975 f150 1"/>
                    <a:gd name="f159" fmla="*/ 35 f151 1"/>
                    <a:gd name="f160" fmla="*/ 49 f151 1"/>
                    <a:gd name="f161" fmla="*/ 62 f151 1"/>
                    <a:gd name="f162" fmla="*/ 75 f151 1"/>
                    <a:gd name="f163" fmla="*/ 89 f151 1"/>
                    <a:gd name="f164" fmla="*/ 102 f151 1"/>
                    <a:gd name="f165" fmla="*/ 966 f150 1"/>
                    <a:gd name="f166" fmla="*/ 115 f151 1"/>
                    <a:gd name="f167" fmla="*/ 961 f150 1"/>
                    <a:gd name="f168" fmla="*/ 129 f151 1"/>
                    <a:gd name="f169" fmla="*/ 142 f151 1"/>
                    <a:gd name="f170" fmla="*/ 156 f151 1"/>
                    <a:gd name="f171" fmla="*/ 952 f150 1"/>
                    <a:gd name="f172" fmla="*/ 164 f151 1"/>
                    <a:gd name="f173" fmla="*/ 173 f151 1"/>
                    <a:gd name="f174" fmla="*/ 187 f151 1"/>
                    <a:gd name="f175" fmla="*/ 944 f150 1"/>
                    <a:gd name="f176" fmla="*/ 196 f151 1"/>
                    <a:gd name="f177" fmla="*/ 935 f150 1"/>
                    <a:gd name="f178" fmla="*/ 209 f151 1"/>
                    <a:gd name="f179" fmla="*/ 930 f150 1"/>
                    <a:gd name="f180" fmla="*/ 213 f151 1"/>
                    <a:gd name="f181" fmla="*/ 770 f150 1"/>
                    <a:gd name="f182" fmla="*/ 222 f151 1"/>
                    <a:gd name="f183" fmla="*/ 423 f150 1"/>
                    <a:gd name="f184" fmla="*/ 227 f151 1"/>
                    <a:gd name="f185" fmla="*/ 605 f150 1"/>
                    <a:gd name="f186" fmla="*/ 236 f151 1"/>
                    <a:gd name="f187" fmla="*/ 654 f150 1"/>
                    <a:gd name="f188" fmla="*/ 240 f151 1"/>
                    <a:gd name="f189" fmla="*/ 27 f150 1"/>
                    <a:gd name="f190" fmla="*/ 249 f151 1"/>
                    <a:gd name="f191" fmla="*/ 196 f150 1"/>
                    <a:gd name="f192" fmla="*/ 254 f151 1"/>
                    <a:gd name="f193" fmla="*/ 588 f150 1"/>
                    <a:gd name="f194" fmla="*/ 262 f151 1"/>
                    <a:gd name="f195" fmla="*/ 441 f150 1"/>
                    <a:gd name="f196" fmla="*/ 267 f151 1"/>
                    <a:gd name="f197" fmla="*/ 312 f150 1"/>
                    <a:gd name="f198" fmla="*/ 276 f151 1"/>
                    <a:gd name="f199" fmla="*/ 783 f150 1"/>
                    <a:gd name="f200" fmla="*/ 280 f151 1"/>
                    <a:gd name="f201" fmla="*/ 904 f150 1"/>
                    <a:gd name="f202" fmla="*/ 289 f151 1"/>
                    <a:gd name="f203" fmla="*/ 926 f150 1"/>
                    <a:gd name="f204" fmla="*/ 298 f151 1"/>
                    <a:gd name="f205" fmla="*/ 307 f151 1"/>
                    <a:gd name="f206" fmla="*/ 917 f150 1"/>
                    <a:gd name="f207" fmla="*/ 311 f151 1"/>
                    <a:gd name="f208" fmla="*/ 863 f150 1"/>
                    <a:gd name="f209" fmla="*/ 320 f151 1"/>
                    <a:gd name="f210" fmla="*/ 699 f150 1"/>
                    <a:gd name="f211" fmla="*/ 325 f151 1"/>
                    <a:gd name="f212" fmla="*/ 361 f150 1"/>
                    <a:gd name="f213" fmla="*/ 334 f151 1"/>
                    <a:gd name="f214" fmla="*/ 507 f150 1"/>
                    <a:gd name="f215" fmla="*/ 338 f151 1"/>
                    <a:gd name="f216" fmla="*/ 841 f150 1"/>
                    <a:gd name="f217" fmla="*/ 347 f151 1"/>
                    <a:gd name="f218" fmla="*/ 352 f151 1"/>
                    <a:gd name="f219" fmla="*/ 365 f151 1"/>
                    <a:gd name="f220" fmla="*/ 383 f151 1"/>
                    <a:gd name="f221" fmla="*/ 392 f151 1"/>
                    <a:gd name="f222" fmla="*/ 396 f151 1"/>
                    <a:gd name="f223" fmla="*/ 939 f150 1"/>
                    <a:gd name="f224" fmla="*/ 0 f151 1"/>
                    <a:gd name="f225" fmla="*/ 0 f150 1"/>
                    <a:gd name="f226" fmla="*/ 405 f151 1"/>
                    <a:gd name="f227" fmla="*/ f152 1 f3"/>
                    <a:gd name="f228" fmla="*/ f155 1 405"/>
                    <a:gd name="f229" fmla="*/ f156 1 975"/>
                    <a:gd name="f230" fmla="*/ f157 1 405"/>
                    <a:gd name="f231" fmla="*/ f158 1 975"/>
                    <a:gd name="f232" fmla="*/ f159 1 405"/>
                    <a:gd name="f233" fmla="*/ f160 1 405"/>
                    <a:gd name="f234" fmla="*/ f161 1 405"/>
                    <a:gd name="f235" fmla="*/ f162 1 405"/>
                    <a:gd name="f236" fmla="*/ f163 1 405"/>
                    <a:gd name="f237" fmla="*/ f164 1 405"/>
                    <a:gd name="f238" fmla="*/ f165 1 975"/>
                    <a:gd name="f239" fmla="*/ f166 1 405"/>
                    <a:gd name="f240" fmla="*/ f167 1 975"/>
                    <a:gd name="f241" fmla="*/ f168 1 405"/>
                    <a:gd name="f242" fmla="*/ f169 1 405"/>
                    <a:gd name="f243" fmla="*/ f170 1 405"/>
                    <a:gd name="f244" fmla="*/ f171 1 975"/>
                    <a:gd name="f245" fmla="*/ f172 1 405"/>
                    <a:gd name="f246" fmla="*/ f173 1 405"/>
                    <a:gd name="f247" fmla="*/ f174 1 405"/>
                    <a:gd name="f248" fmla="*/ f175 1 975"/>
                    <a:gd name="f249" fmla="*/ f176 1 405"/>
                    <a:gd name="f250" fmla="*/ f177 1 975"/>
                    <a:gd name="f251" fmla="*/ f178 1 405"/>
                    <a:gd name="f252" fmla="*/ f179 1 975"/>
                    <a:gd name="f253" fmla="*/ f180 1 405"/>
                    <a:gd name="f254" fmla="*/ f181 1 975"/>
                    <a:gd name="f255" fmla="*/ f182 1 405"/>
                    <a:gd name="f256" fmla="*/ f183 1 975"/>
                    <a:gd name="f257" fmla="*/ f184 1 405"/>
                    <a:gd name="f258" fmla="*/ f185 1 975"/>
                    <a:gd name="f259" fmla="*/ f186 1 405"/>
                    <a:gd name="f260" fmla="*/ f187 1 975"/>
                    <a:gd name="f261" fmla="*/ f188 1 405"/>
                    <a:gd name="f262" fmla="*/ f189 1 975"/>
                    <a:gd name="f263" fmla="*/ f190 1 405"/>
                    <a:gd name="f264" fmla="*/ f191 1 975"/>
                    <a:gd name="f265" fmla="*/ f192 1 405"/>
                    <a:gd name="f266" fmla="*/ f193 1 975"/>
                    <a:gd name="f267" fmla="*/ f194 1 405"/>
                    <a:gd name="f268" fmla="*/ f195 1 975"/>
                    <a:gd name="f269" fmla="*/ f196 1 405"/>
                    <a:gd name="f270" fmla="*/ f197 1 975"/>
                    <a:gd name="f271" fmla="*/ f198 1 405"/>
                    <a:gd name="f272" fmla="*/ f199 1 975"/>
                    <a:gd name="f273" fmla="*/ f200 1 405"/>
                    <a:gd name="f274" fmla="*/ f201 1 975"/>
                    <a:gd name="f275" fmla="*/ f202 1 405"/>
                    <a:gd name="f276" fmla="*/ f203 1 975"/>
                    <a:gd name="f277" fmla="*/ f204 1 405"/>
                    <a:gd name="f278" fmla="*/ f205 1 405"/>
                    <a:gd name="f279" fmla="*/ f206 1 975"/>
                    <a:gd name="f280" fmla="*/ f207 1 405"/>
                    <a:gd name="f281" fmla="*/ f208 1 975"/>
                    <a:gd name="f282" fmla="*/ f209 1 405"/>
                    <a:gd name="f283" fmla="*/ f210 1 975"/>
                    <a:gd name="f284" fmla="*/ f211 1 405"/>
                    <a:gd name="f285" fmla="*/ f212 1 975"/>
                    <a:gd name="f286" fmla="*/ f213 1 405"/>
                    <a:gd name="f287" fmla="*/ f214 1 975"/>
                    <a:gd name="f288" fmla="*/ f215 1 405"/>
                    <a:gd name="f289" fmla="*/ f216 1 975"/>
                    <a:gd name="f290" fmla="*/ f217 1 405"/>
                    <a:gd name="f291" fmla="*/ f218 1 405"/>
                    <a:gd name="f292" fmla="*/ f219 1 405"/>
                    <a:gd name="f293" fmla="*/ f220 1 405"/>
                    <a:gd name="f294" fmla="*/ f221 1 405"/>
                    <a:gd name="f295" fmla="*/ f222 1 405"/>
                    <a:gd name="f296" fmla="*/ f223 1 975"/>
                    <a:gd name="f297" fmla="*/ f224 1 405"/>
                    <a:gd name="f298" fmla="*/ f225 1 975"/>
                    <a:gd name="f299" fmla="*/ f226 1 405"/>
                    <a:gd name="f300" fmla="+- f227 0 f1"/>
                    <a:gd name="f301" fmla="*/ f228 1 f153"/>
                    <a:gd name="f302" fmla="*/ f229 1 f154"/>
                    <a:gd name="f303" fmla="*/ f230 1 f153"/>
                    <a:gd name="f304" fmla="*/ f231 1 f154"/>
                    <a:gd name="f305" fmla="*/ f232 1 f153"/>
                    <a:gd name="f306" fmla="*/ f233 1 f153"/>
                    <a:gd name="f307" fmla="*/ f234 1 f153"/>
                    <a:gd name="f308" fmla="*/ f235 1 f153"/>
                    <a:gd name="f309" fmla="*/ f236 1 f153"/>
                    <a:gd name="f310" fmla="*/ f237 1 f153"/>
                    <a:gd name="f311" fmla="*/ f238 1 f154"/>
                    <a:gd name="f312" fmla="*/ f239 1 f153"/>
                    <a:gd name="f313" fmla="*/ f240 1 f154"/>
                    <a:gd name="f314" fmla="*/ f241 1 f153"/>
                    <a:gd name="f315" fmla="*/ f242 1 f153"/>
                    <a:gd name="f316" fmla="*/ f243 1 f153"/>
                    <a:gd name="f317" fmla="*/ f244 1 f154"/>
                    <a:gd name="f318" fmla="*/ f245 1 f153"/>
                    <a:gd name="f319" fmla="*/ f246 1 f153"/>
                    <a:gd name="f320" fmla="*/ f247 1 f153"/>
                    <a:gd name="f321" fmla="*/ f248 1 f154"/>
                    <a:gd name="f322" fmla="*/ f249 1 f153"/>
                    <a:gd name="f323" fmla="*/ f250 1 f154"/>
                    <a:gd name="f324" fmla="*/ f251 1 f153"/>
                    <a:gd name="f325" fmla="*/ f252 1 f154"/>
                    <a:gd name="f326" fmla="*/ f253 1 f153"/>
                    <a:gd name="f327" fmla="*/ f254 1 f154"/>
                    <a:gd name="f328" fmla="*/ f255 1 f153"/>
                    <a:gd name="f329" fmla="*/ f256 1 f154"/>
                    <a:gd name="f330" fmla="*/ f257 1 f153"/>
                    <a:gd name="f331" fmla="*/ f258 1 f154"/>
                    <a:gd name="f332" fmla="*/ f259 1 f153"/>
                    <a:gd name="f333" fmla="*/ f260 1 f154"/>
                    <a:gd name="f334" fmla="*/ f261 1 f153"/>
                    <a:gd name="f335" fmla="*/ f262 1 f154"/>
                    <a:gd name="f336" fmla="*/ f263 1 f153"/>
                    <a:gd name="f337" fmla="*/ f264 1 f154"/>
                    <a:gd name="f338" fmla="*/ f265 1 f153"/>
                    <a:gd name="f339" fmla="*/ f266 1 f154"/>
                    <a:gd name="f340" fmla="*/ f267 1 f153"/>
                    <a:gd name="f341" fmla="*/ f268 1 f154"/>
                    <a:gd name="f342" fmla="*/ f269 1 f153"/>
                    <a:gd name="f343" fmla="*/ f270 1 f154"/>
                    <a:gd name="f344" fmla="*/ f271 1 f153"/>
                    <a:gd name="f345" fmla="*/ f272 1 f154"/>
                    <a:gd name="f346" fmla="*/ f273 1 f153"/>
                    <a:gd name="f347" fmla="*/ f274 1 f154"/>
                    <a:gd name="f348" fmla="*/ f275 1 f153"/>
                    <a:gd name="f349" fmla="*/ f276 1 f154"/>
                    <a:gd name="f350" fmla="*/ f277 1 f153"/>
                    <a:gd name="f351" fmla="*/ f278 1 f153"/>
                    <a:gd name="f352" fmla="*/ f279 1 f154"/>
                    <a:gd name="f353" fmla="*/ f280 1 f153"/>
                    <a:gd name="f354" fmla="*/ f281 1 f154"/>
                    <a:gd name="f355" fmla="*/ f282 1 f153"/>
                    <a:gd name="f356" fmla="*/ f283 1 f154"/>
                    <a:gd name="f357" fmla="*/ f284 1 f153"/>
                    <a:gd name="f358" fmla="*/ f285 1 f154"/>
                    <a:gd name="f359" fmla="*/ f286 1 f153"/>
                    <a:gd name="f360" fmla="*/ f287 1 f154"/>
                    <a:gd name="f361" fmla="*/ f288 1 f153"/>
                    <a:gd name="f362" fmla="*/ f289 1 f154"/>
                    <a:gd name="f363" fmla="*/ f290 1 f153"/>
                    <a:gd name="f364" fmla="*/ f291 1 f153"/>
                    <a:gd name="f365" fmla="*/ f292 1 f153"/>
                    <a:gd name="f366" fmla="*/ f293 1 f153"/>
                    <a:gd name="f367" fmla="*/ f294 1 f153"/>
                    <a:gd name="f368" fmla="*/ f295 1 f153"/>
                    <a:gd name="f369" fmla="*/ f296 1 f154"/>
                    <a:gd name="f370" fmla="*/ f297 1 f153"/>
                    <a:gd name="f371" fmla="*/ f299 1 f153"/>
                    <a:gd name="f372" fmla="*/ f298 1 f154"/>
                    <a:gd name="f373" fmla="*/ f370 f148 1"/>
                    <a:gd name="f374" fmla="*/ f371 f148 1"/>
                    <a:gd name="f375" fmla="*/ f304 f149 1"/>
                    <a:gd name="f376" fmla="*/ f372 f149 1"/>
                    <a:gd name="f377" fmla="*/ f301 f148 1"/>
                    <a:gd name="f378" fmla="*/ f302 f149 1"/>
                    <a:gd name="f379" fmla="*/ f303 f148 1"/>
                    <a:gd name="f380" fmla="*/ f305 f148 1"/>
                    <a:gd name="f381" fmla="*/ f306 f148 1"/>
                    <a:gd name="f382" fmla="*/ f307 f148 1"/>
                    <a:gd name="f383" fmla="*/ f308 f148 1"/>
                    <a:gd name="f384" fmla="*/ f309 f148 1"/>
                    <a:gd name="f385" fmla="*/ f310 f148 1"/>
                    <a:gd name="f386" fmla="*/ f311 f149 1"/>
                    <a:gd name="f387" fmla="*/ f312 f148 1"/>
                    <a:gd name="f388" fmla="*/ f313 f149 1"/>
                    <a:gd name="f389" fmla="*/ f314 f148 1"/>
                    <a:gd name="f390" fmla="*/ f315 f148 1"/>
                    <a:gd name="f391" fmla="*/ f316 f148 1"/>
                    <a:gd name="f392" fmla="*/ f317 f149 1"/>
                    <a:gd name="f393" fmla="*/ f318 f148 1"/>
                    <a:gd name="f394" fmla="*/ f319 f148 1"/>
                    <a:gd name="f395" fmla="*/ f320 f148 1"/>
                    <a:gd name="f396" fmla="*/ f321 f149 1"/>
                    <a:gd name="f397" fmla="*/ f322 f148 1"/>
                    <a:gd name="f398" fmla="*/ f323 f149 1"/>
                    <a:gd name="f399" fmla="*/ f324 f148 1"/>
                    <a:gd name="f400" fmla="*/ f325 f149 1"/>
                    <a:gd name="f401" fmla="*/ f326 f148 1"/>
                    <a:gd name="f402" fmla="*/ f327 f149 1"/>
                    <a:gd name="f403" fmla="*/ f328 f148 1"/>
                    <a:gd name="f404" fmla="*/ f329 f149 1"/>
                    <a:gd name="f405" fmla="*/ f330 f148 1"/>
                    <a:gd name="f406" fmla="*/ f331 f149 1"/>
                    <a:gd name="f407" fmla="*/ f332 f148 1"/>
                    <a:gd name="f408" fmla="*/ f333 f149 1"/>
                    <a:gd name="f409" fmla="*/ f334 f148 1"/>
                    <a:gd name="f410" fmla="*/ f335 f149 1"/>
                    <a:gd name="f411" fmla="*/ f336 f148 1"/>
                    <a:gd name="f412" fmla="*/ f337 f149 1"/>
                    <a:gd name="f413" fmla="*/ f338 f148 1"/>
                    <a:gd name="f414" fmla="*/ f339 f149 1"/>
                    <a:gd name="f415" fmla="*/ f340 f148 1"/>
                    <a:gd name="f416" fmla="*/ f341 f149 1"/>
                    <a:gd name="f417" fmla="*/ f342 f148 1"/>
                    <a:gd name="f418" fmla="*/ f343 f149 1"/>
                    <a:gd name="f419" fmla="*/ f344 f148 1"/>
                    <a:gd name="f420" fmla="*/ f345 f149 1"/>
                    <a:gd name="f421" fmla="*/ f346 f148 1"/>
                    <a:gd name="f422" fmla="*/ f347 f149 1"/>
                    <a:gd name="f423" fmla="*/ f348 f148 1"/>
                    <a:gd name="f424" fmla="*/ f349 f149 1"/>
                    <a:gd name="f425" fmla="*/ f350 f148 1"/>
                    <a:gd name="f426" fmla="*/ f351 f148 1"/>
                    <a:gd name="f427" fmla="*/ f352 f149 1"/>
                    <a:gd name="f428" fmla="*/ f353 f148 1"/>
                    <a:gd name="f429" fmla="*/ f354 f149 1"/>
                    <a:gd name="f430" fmla="*/ f355 f148 1"/>
                    <a:gd name="f431" fmla="*/ f356 f149 1"/>
                    <a:gd name="f432" fmla="*/ f357 f148 1"/>
                    <a:gd name="f433" fmla="*/ f358 f149 1"/>
                    <a:gd name="f434" fmla="*/ f359 f148 1"/>
                    <a:gd name="f435" fmla="*/ f360 f149 1"/>
                    <a:gd name="f436" fmla="*/ f361 f148 1"/>
                    <a:gd name="f437" fmla="*/ f362 f149 1"/>
                    <a:gd name="f438" fmla="*/ f363 f148 1"/>
                    <a:gd name="f439" fmla="*/ f364 f148 1"/>
                    <a:gd name="f440" fmla="*/ f365 f148 1"/>
                    <a:gd name="f441" fmla="*/ f366 f148 1"/>
                    <a:gd name="f442" fmla="*/ f367 f148 1"/>
                    <a:gd name="f443" fmla="*/ f368 f148 1"/>
                    <a:gd name="f444" fmla="*/ f369 f149 1"/>
                  </a:gdLst>
                  <a:ahLst/>
                  <a:cxnLst>
                    <a:cxn ang="3cd4">
                      <a:pos x="hc" y="t"/>
                    </a:cxn>
                    <a:cxn ang="0">
                      <a:pos x="r" y="vc"/>
                    </a:cxn>
                    <a:cxn ang="cd4">
                      <a:pos x="hc" y="b"/>
                    </a:cxn>
                    <a:cxn ang="cd2">
                      <a:pos x="l" y="vc"/>
                    </a:cxn>
                    <a:cxn ang="f300">
                      <a:pos x="f377" y="f378"/>
                    </a:cxn>
                    <a:cxn ang="f300">
                      <a:pos x="f379" y="f375"/>
                    </a:cxn>
                    <a:cxn ang="f300">
                      <a:pos x="f380" y="f375"/>
                    </a:cxn>
                    <a:cxn ang="f300">
                      <a:pos x="f381" y="f375"/>
                    </a:cxn>
                    <a:cxn ang="f300">
                      <a:pos x="f382" y="f378"/>
                    </a:cxn>
                    <a:cxn ang="f300">
                      <a:pos x="f383" y="f375"/>
                    </a:cxn>
                    <a:cxn ang="f300">
                      <a:pos x="f384" y="f378"/>
                    </a:cxn>
                    <a:cxn ang="f300">
                      <a:pos x="f385" y="f386"/>
                    </a:cxn>
                    <a:cxn ang="f300">
                      <a:pos x="f387" y="f388"/>
                    </a:cxn>
                    <a:cxn ang="f300">
                      <a:pos x="f389" y="f386"/>
                    </a:cxn>
                    <a:cxn ang="f300">
                      <a:pos x="f390" y="f388"/>
                    </a:cxn>
                    <a:cxn ang="f300">
                      <a:pos x="f391" y="f392"/>
                    </a:cxn>
                    <a:cxn ang="f300">
                      <a:pos x="f393" y="f388"/>
                    </a:cxn>
                    <a:cxn ang="f300">
                      <a:pos x="f394" y="f392"/>
                    </a:cxn>
                    <a:cxn ang="f300">
                      <a:pos x="f395" y="f396"/>
                    </a:cxn>
                    <a:cxn ang="f300">
                      <a:pos x="f397" y="f398"/>
                    </a:cxn>
                    <a:cxn ang="f300">
                      <a:pos x="f399" y="f400"/>
                    </a:cxn>
                    <a:cxn ang="f300">
                      <a:pos x="f401" y="f402"/>
                    </a:cxn>
                    <a:cxn ang="f300">
                      <a:pos x="f403" y="f404"/>
                    </a:cxn>
                    <a:cxn ang="f300">
                      <a:pos x="f405" y="f406"/>
                    </a:cxn>
                    <a:cxn ang="f300">
                      <a:pos x="f407" y="f408"/>
                    </a:cxn>
                    <a:cxn ang="f300">
                      <a:pos x="f409" y="f410"/>
                    </a:cxn>
                    <a:cxn ang="f300">
                      <a:pos x="f411" y="f412"/>
                    </a:cxn>
                    <a:cxn ang="f300">
                      <a:pos x="f413" y="f414"/>
                    </a:cxn>
                    <a:cxn ang="f300">
                      <a:pos x="f415" y="f416"/>
                    </a:cxn>
                    <a:cxn ang="f300">
                      <a:pos x="f417" y="f418"/>
                    </a:cxn>
                    <a:cxn ang="f300">
                      <a:pos x="f419" y="f420"/>
                    </a:cxn>
                    <a:cxn ang="f300">
                      <a:pos x="f421" y="f422"/>
                    </a:cxn>
                    <a:cxn ang="f300">
                      <a:pos x="f423" y="f424"/>
                    </a:cxn>
                    <a:cxn ang="f300">
                      <a:pos x="f425" y="f398"/>
                    </a:cxn>
                    <a:cxn ang="f300">
                      <a:pos x="f426" y="f427"/>
                    </a:cxn>
                    <a:cxn ang="f300">
                      <a:pos x="f428" y="f429"/>
                    </a:cxn>
                    <a:cxn ang="f300">
                      <a:pos x="f430" y="f431"/>
                    </a:cxn>
                    <a:cxn ang="f300">
                      <a:pos x="f432" y="f433"/>
                    </a:cxn>
                    <a:cxn ang="f300">
                      <a:pos x="f434" y="f435"/>
                    </a:cxn>
                    <a:cxn ang="f300">
                      <a:pos x="f436" y="f437"/>
                    </a:cxn>
                    <a:cxn ang="f300">
                      <a:pos x="f438" y="f427"/>
                    </a:cxn>
                    <a:cxn ang="f300">
                      <a:pos x="f439" y="f396"/>
                    </a:cxn>
                    <a:cxn ang="f300">
                      <a:pos x="f440" y="f392"/>
                    </a:cxn>
                    <a:cxn ang="f300">
                      <a:pos x="f441" y="f398"/>
                    </a:cxn>
                    <a:cxn ang="f300">
                      <a:pos x="f442" y="f396"/>
                    </a:cxn>
                    <a:cxn ang="f300">
                      <a:pos x="f443" y="f444"/>
                    </a:cxn>
                  </a:cxnLst>
                  <a:rect l="f373" t="f376" r="f374" b="f375"/>
                  <a:pathLst>
                    <a:path w="405" h="975">
                      <a:moveTo>
                        <a:pt x="f6" y="f9"/>
                      </a:moveTo>
                      <a:lnTo>
                        <a:pt x="f10" y="f11"/>
                      </a:lnTo>
                      <a:lnTo>
                        <a:pt x="f12" y="f13"/>
                      </a:lnTo>
                      <a:lnTo>
                        <a:pt x="f14" y="f13"/>
                      </a:lnTo>
                      <a:lnTo>
                        <a:pt x="f15" y="f13"/>
                      </a:lnTo>
                      <a:lnTo>
                        <a:pt x="f16" y="f8"/>
                      </a:lnTo>
                      <a:lnTo>
                        <a:pt x="f17" y="f13"/>
                      </a:lnTo>
                      <a:lnTo>
                        <a:pt x="f18" y="f13"/>
                      </a:lnTo>
                      <a:lnTo>
                        <a:pt x="f19" y="f8"/>
                      </a:lnTo>
                      <a:lnTo>
                        <a:pt x="f20" y="f13"/>
                      </a:lnTo>
                      <a:lnTo>
                        <a:pt x="f21" y="f13"/>
                      </a:lnTo>
                      <a:lnTo>
                        <a:pt x="f22" y="f8"/>
                      </a:lnTo>
                      <a:lnTo>
                        <a:pt x="f23" y="f8"/>
                      </a:lnTo>
                      <a:lnTo>
                        <a:pt x="f24" y="f13"/>
                      </a:lnTo>
                      <a:lnTo>
                        <a:pt x="f25" y="f13"/>
                      </a:lnTo>
                      <a:lnTo>
                        <a:pt x="f26" y="f8"/>
                      </a:lnTo>
                      <a:lnTo>
                        <a:pt x="f27" y="f8"/>
                      </a:lnTo>
                      <a:lnTo>
                        <a:pt x="f28" y="f8"/>
                      </a:lnTo>
                      <a:lnTo>
                        <a:pt x="f29" y="f13"/>
                      </a:lnTo>
                      <a:lnTo>
                        <a:pt x="f30" y="f13"/>
                      </a:lnTo>
                      <a:lnTo>
                        <a:pt x="f31" y="f13"/>
                      </a:lnTo>
                      <a:lnTo>
                        <a:pt x="f32" y="f13"/>
                      </a:lnTo>
                      <a:lnTo>
                        <a:pt x="f33" y="f11"/>
                      </a:lnTo>
                      <a:lnTo>
                        <a:pt x="f34" y="f11"/>
                      </a:lnTo>
                      <a:lnTo>
                        <a:pt x="f35" y="f11"/>
                      </a:lnTo>
                      <a:lnTo>
                        <a:pt x="f36" y="f11"/>
                      </a:lnTo>
                      <a:lnTo>
                        <a:pt x="f37" y="f38"/>
                      </a:lnTo>
                      <a:lnTo>
                        <a:pt x="f39" y="f38"/>
                      </a:lnTo>
                      <a:lnTo>
                        <a:pt x="f40" y="f11"/>
                      </a:lnTo>
                      <a:lnTo>
                        <a:pt x="f41" y="f11"/>
                      </a:lnTo>
                      <a:lnTo>
                        <a:pt x="f42" y="f11"/>
                      </a:lnTo>
                      <a:lnTo>
                        <a:pt x="f43" y="f11"/>
                      </a:lnTo>
                      <a:lnTo>
                        <a:pt x="f44" y="f38"/>
                      </a:lnTo>
                      <a:lnTo>
                        <a:pt x="f45" y="f9"/>
                      </a:lnTo>
                      <a:lnTo>
                        <a:pt x="f46" y="f9"/>
                      </a:lnTo>
                      <a:lnTo>
                        <a:pt x="f47" y="f48"/>
                      </a:lnTo>
                      <a:lnTo>
                        <a:pt x="f49" y="f48"/>
                      </a:lnTo>
                      <a:lnTo>
                        <a:pt x="f50" y="f9"/>
                      </a:lnTo>
                      <a:lnTo>
                        <a:pt x="f50" y="f38"/>
                      </a:lnTo>
                      <a:lnTo>
                        <a:pt x="f51" y="f48"/>
                      </a:lnTo>
                      <a:lnTo>
                        <a:pt x="f52" y="f48"/>
                      </a:lnTo>
                      <a:lnTo>
                        <a:pt x="f51" y="f48"/>
                      </a:lnTo>
                      <a:lnTo>
                        <a:pt x="f53" y="f48"/>
                      </a:lnTo>
                      <a:lnTo>
                        <a:pt x="f54" y="f55"/>
                      </a:lnTo>
                      <a:lnTo>
                        <a:pt x="f56" y="f57"/>
                      </a:lnTo>
                      <a:lnTo>
                        <a:pt x="f58" y="f59"/>
                      </a:lnTo>
                      <a:lnTo>
                        <a:pt x="f60" y="f59"/>
                      </a:lnTo>
                      <a:lnTo>
                        <a:pt x="f58" y="f59"/>
                      </a:lnTo>
                      <a:lnTo>
                        <a:pt x="f61" y="f62"/>
                      </a:lnTo>
                      <a:lnTo>
                        <a:pt x="f63" y="f59"/>
                      </a:lnTo>
                      <a:lnTo>
                        <a:pt x="f64" y="f65"/>
                      </a:lnTo>
                      <a:lnTo>
                        <a:pt x="f64" y="f66"/>
                      </a:lnTo>
                      <a:lnTo>
                        <a:pt x="f67" y="f68"/>
                      </a:lnTo>
                      <a:lnTo>
                        <a:pt x="f67" y="f69"/>
                      </a:lnTo>
                      <a:lnTo>
                        <a:pt x="f70" y="f71"/>
                      </a:lnTo>
                      <a:lnTo>
                        <a:pt x="f70" y="f72"/>
                      </a:lnTo>
                      <a:lnTo>
                        <a:pt x="f73" y="f74"/>
                      </a:lnTo>
                      <a:lnTo>
                        <a:pt x="f73" y="f75"/>
                      </a:lnTo>
                      <a:lnTo>
                        <a:pt x="f76" y="f77"/>
                      </a:lnTo>
                      <a:lnTo>
                        <a:pt x="f76" y="f78"/>
                      </a:lnTo>
                      <a:lnTo>
                        <a:pt x="f79" y="f80"/>
                      </a:lnTo>
                      <a:lnTo>
                        <a:pt x="f79" y="f81"/>
                      </a:lnTo>
                      <a:lnTo>
                        <a:pt x="f82" y="f83"/>
                      </a:lnTo>
                      <a:lnTo>
                        <a:pt x="f82" y="f84"/>
                      </a:lnTo>
                      <a:lnTo>
                        <a:pt x="f85" y="f47"/>
                      </a:lnTo>
                      <a:lnTo>
                        <a:pt x="f85" y="f86"/>
                      </a:lnTo>
                      <a:lnTo>
                        <a:pt x="f87" y="f6"/>
                      </a:lnTo>
                      <a:lnTo>
                        <a:pt x="f87" y="f27"/>
                      </a:lnTo>
                      <a:lnTo>
                        <a:pt x="f88" y="f58"/>
                      </a:lnTo>
                      <a:lnTo>
                        <a:pt x="f88" y="f89"/>
                      </a:lnTo>
                      <a:lnTo>
                        <a:pt x="f90" y="f91"/>
                      </a:lnTo>
                      <a:lnTo>
                        <a:pt x="f90" y="f92"/>
                      </a:lnTo>
                      <a:lnTo>
                        <a:pt x="f93" y="f92"/>
                      </a:lnTo>
                      <a:lnTo>
                        <a:pt x="f93" y="f94"/>
                      </a:lnTo>
                      <a:lnTo>
                        <a:pt x="f95" y="f96"/>
                      </a:lnTo>
                      <a:lnTo>
                        <a:pt x="f95" y="f97"/>
                      </a:lnTo>
                      <a:lnTo>
                        <a:pt x="f98" y="f99"/>
                      </a:lnTo>
                      <a:lnTo>
                        <a:pt x="f98" y="f100"/>
                      </a:lnTo>
                      <a:lnTo>
                        <a:pt x="f101" y="f102"/>
                      </a:lnTo>
                      <a:lnTo>
                        <a:pt x="f101" y="f103"/>
                      </a:lnTo>
                      <a:lnTo>
                        <a:pt x="f104" y="f105"/>
                      </a:lnTo>
                      <a:lnTo>
                        <a:pt x="f104" y="f106"/>
                      </a:lnTo>
                      <a:lnTo>
                        <a:pt x="f107" y="f108"/>
                      </a:lnTo>
                      <a:lnTo>
                        <a:pt x="f107" y="f68"/>
                      </a:lnTo>
                      <a:lnTo>
                        <a:pt x="f109" y="f110"/>
                      </a:lnTo>
                      <a:lnTo>
                        <a:pt x="f109" y="f111"/>
                      </a:lnTo>
                      <a:lnTo>
                        <a:pt x="f99" y="f66"/>
                      </a:lnTo>
                      <a:lnTo>
                        <a:pt x="f99" y="f59"/>
                      </a:lnTo>
                      <a:lnTo>
                        <a:pt x="f112" y="f59"/>
                      </a:lnTo>
                      <a:lnTo>
                        <a:pt x="f113" y="f59"/>
                      </a:lnTo>
                      <a:lnTo>
                        <a:pt x="f114" y="f65"/>
                      </a:lnTo>
                      <a:lnTo>
                        <a:pt x="f114" y="f66"/>
                      </a:lnTo>
                      <a:lnTo>
                        <a:pt x="f115" y="f116"/>
                      </a:lnTo>
                      <a:lnTo>
                        <a:pt x="f115" y="f117"/>
                      </a:lnTo>
                      <a:lnTo>
                        <a:pt x="f118" y="f108"/>
                      </a:lnTo>
                      <a:lnTo>
                        <a:pt x="f118" y="f119"/>
                      </a:lnTo>
                      <a:lnTo>
                        <a:pt x="f120" y="f121"/>
                      </a:lnTo>
                      <a:lnTo>
                        <a:pt x="f120" y="f122"/>
                      </a:lnTo>
                      <a:lnTo>
                        <a:pt x="f123" y="f124"/>
                      </a:lnTo>
                      <a:lnTo>
                        <a:pt x="f123" y="f125"/>
                      </a:lnTo>
                      <a:lnTo>
                        <a:pt x="f126" y="f127"/>
                      </a:lnTo>
                      <a:lnTo>
                        <a:pt x="f126" y="f128"/>
                      </a:lnTo>
                      <a:lnTo>
                        <a:pt x="f129" y="f128"/>
                      </a:lnTo>
                      <a:lnTo>
                        <a:pt x="f129" y="f130"/>
                      </a:lnTo>
                      <a:lnTo>
                        <a:pt x="f89" y="f72"/>
                      </a:lnTo>
                      <a:lnTo>
                        <a:pt x="f89" y="f131"/>
                      </a:lnTo>
                      <a:lnTo>
                        <a:pt x="f84" y="f132"/>
                      </a:lnTo>
                      <a:lnTo>
                        <a:pt x="f84" y="f133"/>
                      </a:lnTo>
                      <a:lnTo>
                        <a:pt x="f97" y="f134"/>
                      </a:lnTo>
                      <a:lnTo>
                        <a:pt x="f97" y="f117"/>
                      </a:lnTo>
                      <a:lnTo>
                        <a:pt x="f135" y="f116"/>
                      </a:lnTo>
                      <a:lnTo>
                        <a:pt x="f135" y="f66"/>
                      </a:lnTo>
                      <a:lnTo>
                        <a:pt x="f136" y="f59"/>
                      </a:lnTo>
                      <a:lnTo>
                        <a:pt x="f136" y="f57"/>
                      </a:lnTo>
                      <a:lnTo>
                        <a:pt x="f137" y="f55"/>
                      </a:lnTo>
                      <a:lnTo>
                        <a:pt x="f2" y="f48"/>
                      </a:lnTo>
                      <a:lnTo>
                        <a:pt x="f138" y="f48"/>
                      </a:lnTo>
                      <a:lnTo>
                        <a:pt x="f139" y="f55"/>
                      </a:lnTo>
                      <a:lnTo>
                        <a:pt x="f140" y="f57"/>
                      </a:lnTo>
                      <a:lnTo>
                        <a:pt x="f141" y="f59"/>
                      </a:lnTo>
                      <a:lnTo>
                        <a:pt x="f142" y="f59"/>
                      </a:lnTo>
                      <a:lnTo>
                        <a:pt x="f141" y="f59"/>
                      </a:lnTo>
                      <a:lnTo>
                        <a:pt x="f143" y="f57"/>
                      </a:lnTo>
                      <a:lnTo>
                        <a:pt x="f144" y="f57"/>
                      </a:lnTo>
                      <a:lnTo>
                        <a:pt x="f143" y="f57"/>
                      </a:lnTo>
                      <a:lnTo>
                        <a:pt x="f145" y="f62"/>
                      </a:lnTo>
                      <a:lnTo>
                        <a:pt x="f146" y="f62"/>
                      </a:lnTo>
                      <a:lnTo>
                        <a:pt x="f7" y="f48"/>
                      </a:lnTo>
                    </a:path>
                  </a:pathLst>
                </a:custGeom>
                <a:noFill/>
                <a:ln w="12701">
                  <a:solidFill>
                    <a:srgbClr val="008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43" name="Freeform 8">
                  <a:extLst>
                    <a:ext uri="{FF2B5EF4-FFF2-40B4-BE49-F238E27FC236}">
                      <a16:creationId xmlns:a16="http://schemas.microsoft.com/office/drawing/2014/main" id="{DFD12C9C-48BF-4606-9E5F-EFD39345F6A7}"/>
                    </a:ext>
                  </a:extLst>
                </p:cNvPr>
                <p:cNvSpPr/>
                <p:nvPr/>
              </p:nvSpPr>
              <p:spPr>
                <a:xfrm>
                  <a:off x="2176454" y="4104412"/>
                  <a:ext cx="701363" cy="151479"/>
                </a:xfrm>
                <a:custGeom>
                  <a:avLst/>
                  <a:gdLst>
                    <a:gd name="f0" fmla="val 10800000"/>
                    <a:gd name="f1" fmla="val 5400000"/>
                    <a:gd name="f2" fmla="val 180"/>
                    <a:gd name="f3" fmla="val w"/>
                    <a:gd name="f4" fmla="val h"/>
                    <a:gd name="f5" fmla="val 0"/>
                    <a:gd name="f6" fmla="val 472"/>
                    <a:gd name="f7" fmla="val 111"/>
                    <a:gd name="f8" fmla="val 93"/>
                    <a:gd name="f9" fmla="val 89"/>
                    <a:gd name="f10" fmla="val 4"/>
                    <a:gd name="f11" fmla="val 98"/>
                    <a:gd name="f12" fmla="val 9"/>
                    <a:gd name="f13" fmla="val 102"/>
                    <a:gd name="f14" fmla="val 13"/>
                    <a:gd name="f15" fmla="val 107"/>
                    <a:gd name="f16" fmla="val 18"/>
                    <a:gd name="f17" fmla="val 22"/>
                    <a:gd name="f18" fmla="val 27"/>
                    <a:gd name="f19" fmla="val 31"/>
                    <a:gd name="f20" fmla="val 36"/>
                    <a:gd name="f21" fmla="val 40"/>
                    <a:gd name="f22" fmla="val 45"/>
                    <a:gd name="f23" fmla="val 49"/>
                    <a:gd name="f24" fmla="val 53"/>
                    <a:gd name="f25" fmla="val 58"/>
                    <a:gd name="f26" fmla="val 62"/>
                    <a:gd name="f27" fmla="val 67"/>
                    <a:gd name="f28" fmla="val 71"/>
                    <a:gd name="f29" fmla="val 76"/>
                    <a:gd name="f30" fmla="val 80"/>
                    <a:gd name="f31" fmla="val 85"/>
                    <a:gd name="f32" fmla="val 94"/>
                    <a:gd name="f33" fmla="val 116"/>
                    <a:gd name="f34" fmla="val 120"/>
                    <a:gd name="f35" fmla="val 125"/>
                    <a:gd name="f36" fmla="val 129"/>
                    <a:gd name="f37" fmla="val 134"/>
                    <a:gd name="f38" fmla="val 138"/>
                    <a:gd name="f39" fmla="val 143"/>
                    <a:gd name="f40" fmla="val 147"/>
                    <a:gd name="f41" fmla="val 152"/>
                    <a:gd name="f42" fmla="val 156"/>
                    <a:gd name="f43" fmla="val 160"/>
                    <a:gd name="f44" fmla="val 165"/>
                    <a:gd name="f45" fmla="val 169"/>
                    <a:gd name="f46" fmla="val 174"/>
                    <a:gd name="f47" fmla="val 178"/>
                    <a:gd name="f48" fmla="val 187"/>
                    <a:gd name="f49" fmla="val 183"/>
                    <a:gd name="f50" fmla="val 192"/>
                    <a:gd name="f51" fmla="val 196"/>
                    <a:gd name="f52" fmla="val 205"/>
                    <a:gd name="f53" fmla="val 209"/>
                    <a:gd name="f54" fmla="val 214"/>
                    <a:gd name="f55" fmla="val 218"/>
                    <a:gd name="f56" fmla="val 223"/>
                    <a:gd name="f57" fmla="val 227"/>
                    <a:gd name="f58" fmla="val 232"/>
                    <a:gd name="f59" fmla="val 236"/>
                    <a:gd name="f60" fmla="val 241"/>
                    <a:gd name="f61" fmla="val 245"/>
                    <a:gd name="f62" fmla="val 250"/>
                    <a:gd name="f63" fmla="val 254"/>
                    <a:gd name="f64" fmla="val 258"/>
                    <a:gd name="f65" fmla="val 263"/>
                    <a:gd name="f66" fmla="val 267"/>
                    <a:gd name="f67" fmla="val 276"/>
                    <a:gd name="f68" fmla="val 281"/>
                    <a:gd name="f69" fmla="val 285"/>
                    <a:gd name="f70" fmla="val 290"/>
                    <a:gd name="f71" fmla="val 294"/>
                    <a:gd name="f72" fmla="val 299"/>
                    <a:gd name="f73" fmla="val 303"/>
                    <a:gd name="f74" fmla="val 307"/>
                    <a:gd name="f75" fmla="val 312"/>
                    <a:gd name="f76" fmla="val 316"/>
                    <a:gd name="f77" fmla="val 321"/>
                    <a:gd name="f78" fmla="val 325"/>
                    <a:gd name="f79" fmla="val 330"/>
                    <a:gd name="f80" fmla="val 334"/>
                    <a:gd name="f81" fmla="val 339"/>
                    <a:gd name="f82" fmla="val 343"/>
                    <a:gd name="f83" fmla="val 348"/>
                    <a:gd name="f84" fmla="val 352"/>
                    <a:gd name="f85" fmla="val 356"/>
                    <a:gd name="f86" fmla="val 361"/>
                    <a:gd name="f87" fmla="val 365"/>
                    <a:gd name="f88" fmla="val 374"/>
                    <a:gd name="f89" fmla="val 379"/>
                    <a:gd name="f90" fmla="val 383"/>
                    <a:gd name="f91" fmla="val 388"/>
                    <a:gd name="f92" fmla="val 392"/>
                    <a:gd name="f93" fmla="val 397"/>
                    <a:gd name="f94" fmla="val 401"/>
                    <a:gd name="f95" fmla="val 405"/>
                    <a:gd name="f96" fmla="val 410"/>
                    <a:gd name="f97" fmla="val 414"/>
                    <a:gd name="f98" fmla="val 423"/>
                    <a:gd name="f99" fmla="val 428"/>
                    <a:gd name="f100" fmla="val 432"/>
                    <a:gd name="f101" fmla="val 437"/>
                    <a:gd name="f102" fmla="val 441"/>
                    <a:gd name="f103" fmla="val 446"/>
                    <a:gd name="f104" fmla="val 450"/>
                    <a:gd name="f105" fmla="val 454"/>
                    <a:gd name="f106" fmla="val 459"/>
                    <a:gd name="f107" fmla="val 468"/>
                    <a:gd name="f108" fmla="val 463"/>
                    <a:gd name="f109" fmla="+- 0 0 -90"/>
                    <a:gd name="f110" fmla="*/ f3 1 472"/>
                    <a:gd name="f111" fmla="*/ f4 1 111"/>
                    <a:gd name="f112" fmla="+- f7 0 f5"/>
                    <a:gd name="f113" fmla="+- f6 0 f5"/>
                    <a:gd name="f114" fmla="*/ f109 f0 1"/>
                    <a:gd name="f115" fmla="*/ f113 1 472"/>
                    <a:gd name="f116" fmla="*/ f112 1 111"/>
                    <a:gd name="f117" fmla="*/ 0 f113 1"/>
                    <a:gd name="f118" fmla="*/ 93 f112 1"/>
                    <a:gd name="f119" fmla="*/ 13 f113 1"/>
                    <a:gd name="f120" fmla="*/ 107 f112 1"/>
                    <a:gd name="f121" fmla="*/ 27 f113 1"/>
                    <a:gd name="f122" fmla="*/ 111 f112 1"/>
                    <a:gd name="f123" fmla="*/ 40 f113 1"/>
                    <a:gd name="f124" fmla="*/ 53 f113 1"/>
                    <a:gd name="f125" fmla="*/ 98 f112 1"/>
                    <a:gd name="f126" fmla="*/ 67 f113 1"/>
                    <a:gd name="f127" fmla="*/ 80 f113 1"/>
                    <a:gd name="f128" fmla="*/ 94 f113 1"/>
                    <a:gd name="f129" fmla="*/ 107 f113 1"/>
                    <a:gd name="f130" fmla="*/ 102 f112 1"/>
                    <a:gd name="f131" fmla="*/ 120 f113 1"/>
                    <a:gd name="f132" fmla="*/ 134 f113 1"/>
                    <a:gd name="f133" fmla="*/ 147 f113 1"/>
                    <a:gd name="f134" fmla="*/ 160 f113 1"/>
                    <a:gd name="f135" fmla="*/ 80 f112 1"/>
                    <a:gd name="f136" fmla="*/ 174 f113 1"/>
                    <a:gd name="f137" fmla="*/ 67 f112 1"/>
                    <a:gd name="f138" fmla="*/ 178 f113 1"/>
                    <a:gd name="f139" fmla="*/ 53 f112 1"/>
                    <a:gd name="f140" fmla="*/ 187 f113 1"/>
                    <a:gd name="f141" fmla="*/ 45 f112 1"/>
                    <a:gd name="f142" fmla="*/ 196 f113 1"/>
                    <a:gd name="f143" fmla="*/ 205 f113 1"/>
                    <a:gd name="f144" fmla="*/ 89 f112 1"/>
                    <a:gd name="f145" fmla="*/ 218 f113 1"/>
                    <a:gd name="f146" fmla="*/ 85 f112 1"/>
                    <a:gd name="f147" fmla="*/ 232 f113 1"/>
                    <a:gd name="f148" fmla="*/ 76 f112 1"/>
                    <a:gd name="f149" fmla="*/ 245 f113 1"/>
                    <a:gd name="f150" fmla="*/ 62 f112 1"/>
                    <a:gd name="f151" fmla="*/ 254 f113 1"/>
                    <a:gd name="f152" fmla="*/ 31 f112 1"/>
                    <a:gd name="f153" fmla="*/ 263 f113 1"/>
                    <a:gd name="f154" fmla="*/ 22 f112 1"/>
                    <a:gd name="f155" fmla="*/ 267 f113 1"/>
                    <a:gd name="f156" fmla="*/ 49 f112 1"/>
                    <a:gd name="f157" fmla="*/ 276 f113 1"/>
                    <a:gd name="f158" fmla="*/ 58 f112 1"/>
                    <a:gd name="f159" fmla="*/ 290 f113 1"/>
                    <a:gd name="f160" fmla="*/ 303 f113 1"/>
                    <a:gd name="f161" fmla="*/ 40 f112 1"/>
                    <a:gd name="f162" fmla="*/ 316 f113 1"/>
                    <a:gd name="f163" fmla="*/ 330 f113 1"/>
                    <a:gd name="f164" fmla="*/ 343 f113 1"/>
                    <a:gd name="f165" fmla="*/ 356 f113 1"/>
                    <a:gd name="f166" fmla="*/ 374 f113 1"/>
                    <a:gd name="f167" fmla="*/ 383 f113 1"/>
                    <a:gd name="f168" fmla="*/ 397 f113 1"/>
                    <a:gd name="f169" fmla="*/ 410 f113 1"/>
                    <a:gd name="f170" fmla="*/ 423 f113 1"/>
                    <a:gd name="f171" fmla="*/ 428 f113 1"/>
                    <a:gd name="f172" fmla="*/ 437 f113 1"/>
                    <a:gd name="f173" fmla="*/ 9 f112 1"/>
                    <a:gd name="f174" fmla="*/ 446 f113 1"/>
                    <a:gd name="f175" fmla="*/ 4 f112 1"/>
                    <a:gd name="f176" fmla="*/ 450 f113 1"/>
                    <a:gd name="f177" fmla="*/ 459 f113 1"/>
                    <a:gd name="f178" fmla="*/ 463 f113 1"/>
                    <a:gd name="f179" fmla="*/ 0 f112 1"/>
                    <a:gd name="f180" fmla="*/ 472 f113 1"/>
                    <a:gd name="f181" fmla="*/ f114 1 f2"/>
                    <a:gd name="f182" fmla="*/ f117 1 472"/>
                    <a:gd name="f183" fmla="*/ f118 1 111"/>
                    <a:gd name="f184" fmla="*/ f119 1 472"/>
                    <a:gd name="f185" fmla="*/ f120 1 111"/>
                    <a:gd name="f186" fmla="*/ f121 1 472"/>
                    <a:gd name="f187" fmla="*/ f122 1 111"/>
                    <a:gd name="f188" fmla="*/ f123 1 472"/>
                    <a:gd name="f189" fmla="*/ f124 1 472"/>
                    <a:gd name="f190" fmla="*/ f125 1 111"/>
                    <a:gd name="f191" fmla="*/ f126 1 472"/>
                    <a:gd name="f192" fmla="*/ f127 1 472"/>
                    <a:gd name="f193" fmla="*/ f128 1 472"/>
                    <a:gd name="f194" fmla="*/ f129 1 472"/>
                    <a:gd name="f195" fmla="*/ f130 1 111"/>
                    <a:gd name="f196" fmla="*/ f131 1 472"/>
                    <a:gd name="f197" fmla="*/ f132 1 472"/>
                    <a:gd name="f198" fmla="*/ f133 1 472"/>
                    <a:gd name="f199" fmla="*/ f134 1 472"/>
                    <a:gd name="f200" fmla="*/ f135 1 111"/>
                    <a:gd name="f201" fmla="*/ f136 1 472"/>
                    <a:gd name="f202" fmla="*/ f137 1 111"/>
                    <a:gd name="f203" fmla="*/ f138 1 472"/>
                    <a:gd name="f204" fmla="*/ f139 1 111"/>
                    <a:gd name="f205" fmla="*/ f140 1 472"/>
                    <a:gd name="f206" fmla="*/ f141 1 111"/>
                    <a:gd name="f207" fmla="*/ f142 1 472"/>
                    <a:gd name="f208" fmla="*/ f143 1 472"/>
                    <a:gd name="f209" fmla="*/ f144 1 111"/>
                    <a:gd name="f210" fmla="*/ f145 1 472"/>
                    <a:gd name="f211" fmla="*/ f146 1 111"/>
                    <a:gd name="f212" fmla="*/ f147 1 472"/>
                    <a:gd name="f213" fmla="*/ f148 1 111"/>
                    <a:gd name="f214" fmla="*/ f149 1 472"/>
                    <a:gd name="f215" fmla="*/ f150 1 111"/>
                    <a:gd name="f216" fmla="*/ f151 1 472"/>
                    <a:gd name="f217" fmla="*/ f152 1 111"/>
                    <a:gd name="f218" fmla="*/ f153 1 472"/>
                    <a:gd name="f219" fmla="*/ f154 1 111"/>
                    <a:gd name="f220" fmla="*/ f155 1 472"/>
                    <a:gd name="f221" fmla="*/ f156 1 111"/>
                    <a:gd name="f222" fmla="*/ f157 1 472"/>
                    <a:gd name="f223" fmla="*/ f158 1 111"/>
                    <a:gd name="f224" fmla="*/ f159 1 472"/>
                    <a:gd name="f225" fmla="*/ f160 1 472"/>
                    <a:gd name="f226" fmla="*/ f161 1 111"/>
                    <a:gd name="f227" fmla="*/ f162 1 472"/>
                    <a:gd name="f228" fmla="*/ f163 1 472"/>
                    <a:gd name="f229" fmla="*/ f164 1 472"/>
                    <a:gd name="f230" fmla="*/ f165 1 472"/>
                    <a:gd name="f231" fmla="*/ f166 1 472"/>
                    <a:gd name="f232" fmla="*/ f167 1 472"/>
                    <a:gd name="f233" fmla="*/ f168 1 472"/>
                    <a:gd name="f234" fmla="*/ f169 1 472"/>
                    <a:gd name="f235" fmla="*/ f170 1 472"/>
                    <a:gd name="f236" fmla="*/ f171 1 472"/>
                    <a:gd name="f237" fmla="*/ f172 1 472"/>
                    <a:gd name="f238" fmla="*/ f173 1 111"/>
                    <a:gd name="f239" fmla="*/ f174 1 472"/>
                    <a:gd name="f240" fmla="*/ f175 1 111"/>
                    <a:gd name="f241" fmla="*/ f176 1 472"/>
                    <a:gd name="f242" fmla="*/ f177 1 472"/>
                    <a:gd name="f243" fmla="*/ f178 1 472"/>
                    <a:gd name="f244" fmla="*/ f179 1 111"/>
                    <a:gd name="f245" fmla="*/ f180 1 472"/>
                    <a:gd name="f246" fmla="+- f181 0 f1"/>
                    <a:gd name="f247" fmla="*/ f182 1 f115"/>
                    <a:gd name="f248" fmla="*/ f183 1 f116"/>
                    <a:gd name="f249" fmla="*/ f184 1 f115"/>
                    <a:gd name="f250" fmla="*/ f185 1 f116"/>
                    <a:gd name="f251" fmla="*/ f186 1 f115"/>
                    <a:gd name="f252" fmla="*/ f187 1 f116"/>
                    <a:gd name="f253" fmla="*/ f188 1 f115"/>
                    <a:gd name="f254" fmla="*/ f189 1 f115"/>
                    <a:gd name="f255" fmla="*/ f190 1 f116"/>
                    <a:gd name="f256" fmla="*/ f191 1 f115"/>
                    <a:gd name="f257" fmla="*/ f192 1 f115"/>
                    <a:gd name="f258" fmla="*/ f193 1 f115"/>
                    <a:gd name="f259" fmla="*/ f194 1 f115"/>
                    <a:gd name="f260" fmla="*/ f195 1 f116"/>
                    <a:gd name="f261" fmla="*/ f196 1 f115"/>
                    <a:gd name="f262" fmla="*/ f197 1 f115"/>
                    <a:gd name="f263" fmla="*/ f198 1 f115"/>
                    <a:gd name="f264" fmla="*/ f199 1 f115"/>
                    <a:gd name="f265" fmla="*/ f200 1 f116"/>
                    <a:gd name="f266" fmla="*/ f201 1 f115"/>
                    <a:gd name="f267" fmla="*/ f202 1 f116"/>
                    <a:gd name="f268" fmla="*/ f203 1 f115"/>
                    <a:gd name="f269" fmla="*/ f204 1 f116"/>
                    <a:gd name="f270" fmla="*/ f205 1 f115"/>
                    <a:gd name="f271" fmla="*/ f206 1 f116"/>
                    <a:gd name="f272" fmla="*/ f207 1 f115"/>
                    <a:gd name="f273" fmla="*/ f208 1 f115"/>
                    <a:gd name="f274" fmla="*/ f209 1 f116"/>
                    <a:gd name="f275" fmla="*/ f210 1 f115"/>
                    <a:gd name="f276" fmla="*/ f211 1 f116"/>
                    <a:gd name="f277" fmla="*/ f212 1 f115"/>
                    <a:gd name="f278" fmla="*/ f213 1 f116"/>
                    <a:gd name="f279" fmla="*/ f214 1 f115"/>
                    <a:gd name="f280" fmla="*/ f215 1 f116"/>
                    <a:gd name="f281" fmla="*/ f216 1 f115"/>
                    <a:gd name="f282" fmla="*/ f217 1 f116"/>
                    <a:gd name="f283" fmla="*/ f218 1 f115"/>
                    <a:gd name="f284" fmla="*/ f219 1 f116"/>
                    <a:gd name="f285" fmla="*/ f220 1 f115"/>
                    <a:gd name="f286" fmla="*/ f221 1 f116"/>
                    <a:gd name="f287" fmla="*/ f222 1 f115"/>
                    <a:gd name="f288" fmla="*/ f223 1 f116"/>
                    <a:gd name="f289" fmla="*/ f224 1 f115"/>
                    <a:gd name="f290" fmla="*/ f225 1 f115"/>
                    <a:gd name="f291" fmla="*/ f226 1 f116"/>
                    <a:gd name="f292" fmla="*/ f227 1 f115"/>
                    <a:gd name="f293" fmla="*/ f228 1 f115"/>
                    <a:gd name="f294" fmla="*/ f229 1 f115"/>
                    <a:gd name="f295" fmla="*/ f230 1 f115"/>
                    <a:gd name="f296" fmla="*/ f231 1 f115"/>
                    <a:gd name="f297" fmla="*/ f232 1 f115"/>
                    <a:gd name="f298" fmla="*/ f233 1 f115"/>
                    <a:gd name="f299" fmla="*/ f234 1 f115"/>
                    <a:gd name="f300" fmla="*/ f235 1 f115"/>
                    <a:gd name="f301" fmla="*/ f236 1 f115"/>
                    <a:gd name="f302" fmla="*/ f237 1 f115"/>
                    <a:gd name="f303" fmla="*/ f238 1 f116"/>
                    <a:gd name="f304" fmla="*/ f239 1 f115"/>
                    <a:gd name="f305" fmla="*/ f240 1 f116"/>
                    <a:gd name="f306" fmla="*/ f241 1 f115"/>
                    <a:gd name="f307" fmla="*/ f242 1 f115"/>
                    <a:gd name="f308" fmla="*/ f243 1 f115"/>
                    <a:gd name="f309" fmla="*/ f245 1 f115"/>
                    <a:gd name="f310" fmla="*/ f244 1 f116"/>
                    <a:gd name="f311" fmla="*/ f247 f110 1"/>
                    <a:gd name="f312" fmla="*/ f309 f110 1"/>
                    <a:gd name="f313" fmla="*/ f252 f111 1"/>
                    <a:gd name="f314" fmla="*/ f310 f111 1"/>
                    <a:gd name="f315" fmla="*/ f248 f111 1"/>
                    <a:gd name="f316" fmla="*/ f249 f110 1"/>
                    <a:gd name="f317" fmla="*/ f250 f111 1"/>
                    <a:gd name="f318" fmla="*/ f251 f110 1"/>
                    <a:gd name="f319" fmla="*/ f253 f110 1"/>
                    <a:gd name="f320" fmla="*/ f254 f110 1"/>
                    <a:gd name="f321" fmla="*/ f255 f111 1"/>
                    <a:gd name="f322" fmla="*/ f256 f110 1"/>
                    <a:gd name="f323" fmla="*/ f257 f110 1"/>
                    <a:gd name="f324" fmla="*/ f258 f110 1"/>
                    <a:gd name="f325" fmla="*/ f259 f110 1"/>
                    <a:gd name="f326" fmla="*/ f260 f111 1"/>
                    <a:gd name="f327" fmla="*/ f261 f110 1"/>
                    <a:gd name="f328" fmla="*/ f262 f110 1"/>
                    <a:gd name="f329" fmla="*/ f263 f110 1"/>
                    <a:gd name="f330" fmla="*/ f264 f110 1"/>
                    <a:gd name="f331" fmla="*/ f265 f111 1"/>
                    <a:gd name="f332" fmla="*/ f266 f110 1"/>
                    <a:gd name="f333" fmla="*/ f267 f111 1"/>
                    <a:gd name="f334" fmla="*/ f268 f110 1"/>
                    <a:gd name="f335" fmla="*/ f269 f111 1"/>
                    <a:gd name="f336" fmla="*/ f270 f110 1"/>
                    <a:gd name="f337" fmla="*/ f271 f111 1"/>
                    <a:gd name="f338" fmla="*/ f272 f110 1"/>
                    <a:gd name="f339" fmla="*/ f273 f110 1"/>
                    <a:gd name="f340" fmla="*/ f274 f111 1"/>
                    <a:gd name="f341" fmla="*/ f275 f110 1"/>
                    <a:gd name="f342" fmla="*/ f276 f111 1"/>
                    <a:gd name="f343" fmla="*/ f277 f110 1"/>
                    <a:gd name="f344" fmla="*/ f278 f111 1"/>
                    <a:gd name="f345" fmla="*/ f279 f110 1"/>
                    <a:gd name="f346" fmla="*/ f280 f111 1"/>
                    <a:gd name="f347" fmla="*/ f281 f110 1"/>
                    <a:gd name="f348" fmla="*/ f282 f111 1"/>
                    <a:gd name="f349" fmla="*/ f283 f110 1"/>
                    <a:gd name="f350" fmla="*/ f284 f111 1"/>
                    <a:gd name="f351" fmla="*/ f285 f110 1"/>
                    <a:gd name="f352" fmla="*/ f286 f111 1"/>
                    <a:gd name="f353" fmla="*/ f287 f110 1"/>
                    <a:gd name="f354" fmla="*/ f288 f111 1"/>
                    <a:gd name="f355" fmla="*/ f289 f110 1"/>
                    <a:gd name="f356" fmla="*/ f290 f110 1"/>
                    <a:gd name="f357" fmla="*/ f291 f111 1"/>
                    <a:gd name="f358" fmla="*/ f292 f110 1"/>
                    <a:gd name="f359" fmla="*/ f293 f110 1"/>
                    <a:gd name="f360" fmla="*/ f294 f110 1"/>
                    <a:gd name="f361" fmla="*/ f295 f110 1"/>
                    <a:gd name="f362" fmla="*/ f296 f110 1"/>
                    <a:gd name="f363" fmla="*/ f297 f110 1"/>
                    <a:gd name="f364" fmla="*/ f298 f110 1"/>
                    <a:gd name="f365" fmla="*/ f299 f110 1"/>
                    <a:gd name="f366" fmla="*/ f300 f110 1"/>
                    <a:gd name="f367" fmla="*/ f301 f110 1"/>
                    <a:gd name="f368" fmla="*/ f302 f110 1"/>
                    <a:gd name="f369" fmla="*/ f303 f111 1"/>
                    <a:gd name="f370" fmla="*/ f304 f110 1"/>
                    <a:gd name="f371" fmla="*/ f305 f111 1"/>
                    <a:gd name="f372" fmla="*/ f306 f110 1"/>
                    <a:gd name="f373" fmla="*/ f307 f110 1"/>
                    <a:gd name="f374" fmla="*/ f308 f110 1"/>
                  </a:gdLst>
                  <a:ahLst/>
                  <a:cxnLst>
                    <a:cxn ang="3cd4">
                      <a:pos x="hc" y="t"/>
                    </a:cxn>
                    <a:cxn ang="0">
                      <a:pos x="r" y="vc"/>
                    </a:cxn>
                    <a:cxn ang="cd4">
                      <a:pos x="hc" y="b"/>
                    </a:cxn>
                    <a:cxn ang="cd2">
                      <a:pos x="l" y="vc"/>
                    </a:cxn>
                    <a:cxn ang="f246">
                      <a:pos x="f311" y="f315"/>
                    </a:cxn>
                    <a:cxn ang="f246">
                      <a:pos x="f316" y="f317"/>
                    </a:cxn>
                    <a:cxn ang="f246">
                      <a:pos x="f318" y="f313"/>
                    </a:cxn>
                    <a:cxn ang="f246">
                      <a:pos x="f319" y="f317"/>
                    </a:cxn>
                    <a:cxn ang="f246">
                      <a:pos x="f320" y="f321"/>
                    </a:cxn>
                    <a:cxn ang="f246">
                      <a:pos x="f322" y="f315"/>
                    </a:cxn>
                    <a:cxn ang="f246">
                      <a:pos x="f323" y="f315"/>
                    </a:cxn>
                    <a:cxn ang="f246">
                      <a:pos x="f324" y="f315"/>
                    </a:cxn>
                    <a:cxn ang="f246">
                      <a:pos x="f325" y="f326"/>
                    </a:cxn>
                    <a:cxn ang="f246">
                      <a:pos x="f327" y="f326"/>
                    </a:cxn>
                    <a:cxn ang="f246">
                      <a:pos x="f328" y="f321"/>
                    </a:cxn>
                    <a:cxn ang="f246">
                      <a:pos x="f329" y="f315"/>
                    </a:cxn>
                    <a:cxn ang="f246">
                      <a:pos x="f330" y="f331"/>
                    </a:cxn>
                    <a:cxn ang="f246">
                      <a:pos x="f332" y="f333"/>
                    </a:cxn>
                    <a:cxn ang="f246">
                      <a:pos x="f334" y="f335"/>
                    </a:cxn>
                    <a:cxn ang="f246">
                      <a:pos x="f336" y="f337"/>
                    </a:cxn>
                    <a:cxn ang="f246">
                      <a:pos x="f338" y="f333"/>
                    </a:cxn>
                    <a:cxn ang="f246">
                      <a:pos x="f339" y="f340"/>
                    </a:cxn>
                    <a:cxn ang="f246">
                      <a:pos x="f341" y="f342"/>
                    </a:cxn>
                    <a:cxn ang="f246">
                      <a:pos x="f343" y="f344"/>
                    </a:cxn>
                    <a:cxn ang="f246">
                      <a:pos x="f345" y="f346"/>
                    </a:cxn>
                    <a:cxn ang="f246">
                      <a:pos x="f347" y="f348"/>
                    </a:cxn>
                    <a:cxn ang="f246">
                      <a:pos x="f349" y="f350"/>
                    </a:cxn>
                    <a:cxn ang="f246">
                      <a:pos x="f351" y="f352"/>
                    </a:cxn>
                    <a:cxn ang="f246">
                      <a:pos x="f353" y="f354"/>
                    </a:cxn>
                    <a:cxn ang="f246">
                      <a:pos x="f355" y="f352"/>
                    </a:cxn>
                    <a:cxn ang="f246">
                      <a:pos x="f356" y="f357"/>
                    </a:cxn>
                    <a:cxn ang="f246">
                      <a:pos x="f358" y="f357"/>
                    </a:cxn>
                    <a:cxn ang="f246">
                      <a:pos x="f359" y="f337"/>
                    </a:cxn>
                    <a:cxn ang="f246">
                      <a:pos x="f360" y="f335"/>
                    </a:cxn>
                    <a:cxn ang="f246">
                      <a:pos x="f361" y="f335"/>
                    </a:cxn>
                    <a:cxn ang="f246">
                      <a:pos x="f362" y="f333"/>
                    </a:cxn>
                    <a:cxn ang="f246">
                      <a:pos x="f363" y="f331"/>
                    </a:cxn>
                    <a:cxn ang="f246">
                      <a:pos x="f364" y="f342"/>
                    </a:cxn>
                    <a:cxn ang="f246">
                      <a:pos x="f365" y="f321"/>
                    </a:cxn>
                    <a:cxn ang="f246">
                      <a:pos x="f366" y="f331"/>
                    </a:cxn>
                    <a:cxn ang="f246">
                      <a:pos x="f367" y="f337"/>
                    </a:cxn>
                    <a:cxn ang="f246">
                      <a:pos x="f368" y="f369"/>
                    </a:cxn>
                    <a:cxn ang="f246">
                      <a:pos x="f370" y="f371"/>
                    </a:cxn>
                    <a:cxn ang="f246">
                      <a:pos x="f372" y="f354"/>
                    </a:cxn>
                    <a:cxn ang="f246">
                      <a:pos x="f373" y="f331"/>
                    </a:cxn>
                    <a:cxn ang="f246">
                      <a:pos x="f374" y="f326"/>
                    </a:cxn>
                  </a:cxnLst>
                  <a:rect l="f311" t="f314" r="f312" b="f313"/>
                  <a:pathLst>
                    <a:path w="472" h="111">
                      <a:moveTo>
                        <a:pt x="f5" y="f8"/>
                      </a:moveTo>
                      <a:lnTo>
                        <a:pt x="f5" y="f9"/>
                      </a:lnTo>
                      <a:lnTo>
                        <a:pt x="f5" y="f8"/>
                      </a:lnTo>
                      <a:lnTo>
                        <a:pt x="f10" y="f11"/>
                      </a:lnTo>
                      <a:lnTo>
                        <a:pt x="f12" y="f13"/>
                      </a:lnTo>
                      <a:lnTo>
                        <a:pt x="f14" y="f15"/>
                      </a:lnTo>
                      <a:lnTo>
                        <a:pt x="f16" y="f15"/>
                      </a:lnTo>
                      <a:lnTo>
                        <a:pt x="f17" y="f15"/>
                      </a:lnTo>
                      <a:lnTo>
                        <a:pt x="f18" y="f7"/>
                      </a:lnTo>
                      <a:lnTo>
                        <a:pt x="f19" y="f7"/>
                      </a:lnTo>
                      <a:lnTo>
                        <a:pt x="f20" y="f15"/>
                      </a:lnTo>
                      <a:lnTo>
                        <a:pt x="f21" y="f15"/>
                      </a:lnTo>
                      <a:lnTo>
                        <a:pt x="f22" y="f15"/>
                      </a:lnTo>
                      <a:lnTo>
                        <a:pt x="f23" y="f13"/>
                      </a:lnTo>
                      <a:lnTo>
                        <a:pt x="f24" y="f11"/>
                      </a:lnTo>
                      <a:lnTo>
                        <a:pt x="f25" y="f11"/>
                      </a:lnTo>
                      <a:lnTo>
                        <a:pt x="f26" y="f8"/>
                      </a:lnTo>
                      <a:lnTo>
                        <a:pt x="f27" y="f8"/>
                      </a:lnTo>
                      <a:lnTo>
                        <a:pt x="f28" y="f8"/>
                      </a:lnTo>
                      <a:lnTo>
                        <a:pt x="f29" y="f8"/>
                      </a:lnTo>
                      <a:lnTo>
                        <a:pt x="f30" y="f8"/>
                      </a:lnTo>
                      <a:lnTo>
                        <a:pt x="f31" y="f8"/>
                      </a:lnTo>
                      <a:lnTo>
                        <a:pt x="f9" y="f8"/>
                      </a:lnTo>
                      <a:lnTo>
                        <a:pt x="f32" y="f8"/>
                      </a:lnTo>
                      <a:lnTo>
                        <a:pt x="f11" y="f11"/>
                      </a:lnTo>
                      <a:lnTo>
                        <a:pt x="f13" y="f13"/>
                      </a:lnTo>
                      <a:lnTo>
                        <a:pt x="f15" y="f13"/>
                      </a:lnTo>
                      <a:lnTo>
                        <a:pt x="f7" y="f13"/>
                      </a:lnTo>
                      <a:lnTo>
                        <a:pt x="f33" y="f13"/>
                      </a:lnTo>
                      <a:lnTo>
                        <a:pt x="f34" y="f13"/>
                      </a:lnTo>
                      <a:lnTo>
                        <a:pt x="f35" y="f13"/>
                      </a:lnTo>
                      <a:lnTo>
                        <a:pt x="f36" y="f13"/>
                      </a:lnTo>
                      <a:lnTo>
                        <a:pt x="f37" y="f11"/>
                      </a:lnTo>
                      <a:lnTo>
                        <a:pt x="f38" y="f11"/>
                      </a:lnTo>
                      <a:lnTo>
                        <a:pt x="f39" y="f8"/>
                      </a:lnTo>
                      <a:lnTo>
                        <a:pt x="f40" y="f8"/>
                      </a:lnTo>
                      <a:lnTo>
                        <a:pt x="f41" y="f9"/>
                      </a:lnTo>
                      <a:lnTo>
                        <a:pt x="f42" y="f31"/>
                      </a:lnTo>
                      <a:lnTo>
                        <a:pt x="f43" y="f30"/>
                      </a:lnTo>
                      <a:lnTo>
                        <a:pt x="f44" y="f29"/>
                      </a:lnTo>
                      <a:lnTo>
                        <a:pt x="f45" y="f28"/>
                      </a:lnTo>
                      <a:lnTo>
                        <a:pt x="f46" y="f27"/>
                      </a:lnTo>
                      <a:lnTo>
                        <a:pt x="f46" y="f26"/>
                      </a:lnTo>
                      <a:lnTo>
                        <a:pt x="f47" y="f25"/>
                      </a:lnTo>
                      <a:lnTo>
                        <a:pt x="f47" y="f24"/>
                      </a:lnTo>
                      <a:lnTo>
                        <a:pt x="f48" y="f21"/>
                      </a:lnTo>
                      <a:lnTo>
                        <a:pt x="f49" y="f21"/>
                      </a:lnTo>
                      <a:lnTo>
                        <a:pt x="f48" y="f22"/>
                      </a:lnTo>
                      <a:lnTo>
                        <a:pt x="f50" y="f23"/>
                      </a:lnTo>
                      <a:lnTo>
                        <a:pt x="f50" y="f26"/>
                      </a:lnTo>
                      <a:lnTo>
                        <a:pt x="f51" y="f27"/>
                      </a:lnTo>
                      <a:lnTo>
                        <a:pt x="f51" y="f28"/>
                      </a:lnTo>
                      <a:lnTo>
                        <a:pt x="f52" y="f31"/>
                      </a:lnTo>
                      <a:lnTo>
                        <a:pt x="f52" y="f9"/>
                      </a:lnTo>
                      <a:lnTo>
                        <a:pt x="f53" y="f9"/>
                      </a:lnTo>
                      <a:lnTo>
                        <a:pt x="f54" y="f9"/>
                      </a:lnTo>
                      <a:lnTo>
                        <a:pt x="f55" y="f31"/>
                      </a:lnTo>
                      <a:lnTo>
                        <a:pt x="f56" y="f31"/>
                      </a:lnTo>
                      <a:lnTo>
                        <a:pt x="f57" y="f30"/>
                      </a:lnTo>
                      <a:lnTo>
                        <a:pt x="f58" y="f29"/>
                      </a:lnTo>
                      <a:lnTo>
                        <a:pt x="f59" y="f28"/>
                      </a:lnTo>
                      <a:lnTo>
                        <a:pt x="f60" y="f27"/>
                      </a:lnTo>
                      <a:lnTo>
                        <a:pt x="f61" y="f26"/>
                      </a:lnTo>
                      <a:lnTo>
                        <a:pt x="f62" y="f25"/>
                      </a:lnTo>
                      <a:lnTo>
                        <a:pt x="f62" y="f21"/>
                      </a:lnTo>
                      <a:lnTo>
                        <a:pt x="f63" y="f19"/>
                      </a:lnTo>
                      <a:lnTo>
                        <a:pt x="f63" y="f17"/>
                      </a:lnTo>
                      <a:lnTo>
                        <a:pt x="f64" y="f14"/>
                      </a:lnTo>
                      <a:lnTo>
                        <a:pt x="f65" y="f17"/>
                      </a:lnTo>
                      <a:lnTo>
                        <a:pt x="f65" y="f19"/>
                      </a:lnTo>
                      <a:lnTo>
                        <a:pt x="f66" y="f20"/>
                      </a:lnTo>
                      <a:lnTo>
                        <a:pt x="f66" y="f23"/>
                      </a:lnTo>
                      <a:lnTo>
                        <a:pt x="f67" y="f25"/>
                      </a:lnTo>
                      <a:lnTo>
                        <a:pt x="f67" y="f26"/>
                      </a:lnTo>
                      <a:lnTo>
                        <a:pt x="f67" y="f25"/>
                      </a:lnTo>
                      <a:lnTo>
                        <a:pt x="f68" y="f24"/>
                      </a:lnTo>
                      <a:lnTo>
                        <a:pt x="f69" y="f24"/>
                      </a:lnTo>
                      <a:lnTo>
                        <a:pt x="f70" y="f23"/>
                      </a:lnTo>
                      <a:lnTo>
                        <a:pt x="f71" y="f23"/>
                      </a:lnTo>
                      <a:lnTo>
                        <a:pt x="f72" y="f22"/>
                      </a:lnTo>
                      <a:lnTo>
                        <a:pt x="f73" y="f21"/>
                      </a:lnTo>
                      <a:lnTo>
                        <a:pt x="f74" y="f21"/>
                      </a:lnTo>
                      <a:lnTo>
                        <a:pt x="f75" y="f21"/>
                      </a:lnTo>
                      <a:lnTo>
                        <a:pt x="f76" y="f21"/>
                      </a:lnTo>
                      <a:lnTo>
                        <a:pt x="f77" y="f22"/>
                      </a:lnTo>
                      <a:lnTo>
                        <a:pt x="f78" y="f22"/>
                      </a:lnTo>
                      <a:lnTo>
                        <a:pt x="f79" y="f22"/>
                      </a:lnTo>
                      <a:lnTo>
                        <a:pt x="f80" y="f23"/>
                      </a:lnTo>
                      <a:lnTo>
                        <a:pt x="f81" y="f24"/>
                      </a:lnTo>
                      <a:lnTo>
                        <a:pt x="f82" y="f24"/>
                      </a:lnTo>
                      <a:lnTo>
                        <a:pt x="f83" y="f24"/>
                      </a:lnTo>
                      <a:lnTo>
                        <a:pt x="f84" y="f24"/>
                      </a:lnTo>
                      <a:lnTo>
                        <a:pt x="f85" y="f24"/>
                      </a:lnTo>
                      <a:lnTo>
                        <a:pt x="f86" y="f25"/>
                      </a:lnTo>
                      <a:lnTo>
                        <a:pt x="f87" y="f25"/>
                      </a:lnTo>
                      <a:lnTo>
                        <a:pt x="f88" y="f27"/>
                      </a:lnTo>
                      <a:lnTo>
                        <a:pt x="f88" y="f28"/>
                      </a:lnTo>
                      <a:lnTo>
                        <a:pt x="f89" y="f29"/>
                      </a:lnTo>
                      <a:lnTo>
                        <a:pt x="f90" y="f30"/>
                      </a:lnTo>
                      <a:lnTo>
                        <a:pt x="f91" y="f31"/>
                      </a:lnTo>
                      <a:lnTo>
                        <a:pt x="f92" y="f31"/>
                      </a:lnTo>
                      <a:lnTo>
                        <a:pt x="f93" y="f31"/>
                      </a:lnTo>
                      <a:lnTo>
                        <a:pt x="f94" y="f9"/>
                      </a:lnTo>
                      <a:lnTo>
                        <a:pt x="f95" y="f8"/>
                      </a:lnTo>
                      <a:lnTo>
                        <a:pt x="f96" y="f11"/>
                      </a:lnTo>
                      <a:lnTo>
                        <a:pt x="f97" y="f8"/>
                      </a:lnTo>
                      <a:lnTo>
                        <a:pt x="f97" y="f9"/>
                      </a:lnTo>
                      <a:lnTo>
                        <a:pt x="f98" y="f30"/>
                      </a:lnTo>
                      <a:lnTo>
                        <a:pt x="f98" y="f27"/>
                      </a:lnTo>
                      <a:lnTo>
                        <a:pt x="f99" y="f26"/>
                      </a:lnTo>
                      <a:lnTo>
                        <a:pt x="f99" y="f22"/>
                      </a:lnTo>
                      <a:lnTo>
                        <a:pt x="f100" y="f20"/>
                      </a:lnTo>
                      <a:lnTo>
                        <a:pt x="f100" y="f16"/>
                      </a:lnTo>
                      <a:lnTo>
                        <a:pt x="f101" y="f12"/>
                      </a:lnTo>
                      <a:lnTo>
                        <a:pt x="f101" y="f10"/>
                      </a:lnTo>
                      <a:lnTo>
                        <a:pt x="f102" y="f5"/>
                      </a:lnTo>
                      <a:lnTo>
                        <a:pt x="f103" y="f10"/>
                      </a:lnTo>
                      <a:lnTo>
                        <a:pt x="f103" y="f17"/>
                      </a:lnTo>
                      <a:lnTo>
                        <a:pt x="f104" y="f20"/>
                      </a:lnTo>
                      <a:lnTo>
                        <a:pt x="f104" y="f25"/>
                      </a:lnTo>
                      <a:lnTo>
                        <a:pt x="f105" y="f27"/>
                      </a:lnTo>
                      <a:lnTo>
                        <a:pt x="f105" y="f29"/>
                      </a:lnTo>
                      <a:lnTo>
                        <a:pt x="f106" y="f30"/>
                      </a:lnTo>
                      <a:lnTo>
                        <a:pt x="f106" y="f8"/>
                      </a:lnTo>
                      <a:lnTo>
                        <a:pt x="f107" y="f13"/>
                      </a:lnTo>
                      <a:lnTo>
                        <a:pt x="f108" y="f13"/>
                      </a:lnTo>
                      <a:lnTo>
                        <a:pt x="f107" y="f13"/>
                      </a:lnTo>
                      <a:lnTo>
                        <a:pt x="f6" y="f13"/>
                      </a:lnTo>
                    </a:path>
                  </a:pathLst>
                </a:custGeom>
                <a:noFill/>
                <a:ln w="12701">
                  <a:solidFill>
                    <a:srgbClr val="008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44" name="Freeform 9">
                  <a:extLst>
                    <a:ext uri="{FF2B5EF4-FFF2-40B4-BE49-F238E27FC236}">
                      <a16:creationId xmlns:a16="http://schemas.microsoft.com/office/drawing/2014/main" id="{EC9C20D6-8633-4ADC-A83B-3C4FEAD8A33F}"/>
                    </a:ext>
                  </a:extLst>
                </p:cNvPr>
                <p:cNvSpPr/>
                <p:nvPr/>
              </p:nvSpPr>
              <p:spPr>
                <a:xfrm>
                  <a:off x="2877817" y="4238152"/>
                  <a:ext cx="814300" cy="60048"/>
                </a:xfrm>
                <a:custGeom>
                  <a:avLst/>
                  <a:gdLst>
                    <a:gd name="f0" fmla="val 10800000"/>
                    <a:gd name="f1" fmla="val 5400000"/>
                    <a:gd name="f2" fmla="val 180"/>
                    <a:gd name="f3" fmla="val w"/>
                    <a:gd name="f4" fmla="val h"/>
                    <a:gd name="f5" fmla="val 0"/>
                    <a:gd name="f6" fmla="val 548"/>
                    <a:gd name="f7" fmla="val 44"/>
                    <a:gd name="f8" fmla="val 4"/>
                    <a:gd name="f9" fmla="val 5"/>
                    <a:gd name="f10" fmla="val 9"/>
                    <a:gd name="f11" fmla="val 14"/>
                    <a:gd name="f12" fmla="val 18"/>
                    <a:gd name="f13" fmla="val 23"/>
                    <a:gd name="f14" fmla="val 27"/>
                    <a:gd name="f15" fmla="val 31"/>
                    <a:gd name="f16" fmla="val 36"/>
                    <a:gd name="f17" fmla="val 40"/>
                    <a:gd name="f18" fmla="val 45"/>
                    <a:gd name="f19" fmla="val 49"/>
                    <a:gd name="f20" fmla="val 54"/>
                    <a:gd name="f21" fmla="val 58"/>
                    <a:gd name="f22" fmla="val 63"/>
                    <a:gd name="f23" fmla="val 67"/>
                    <a:gd name="f24" fmla="val 72"/>
                    <a:gd name="f25" fmla="val 76"/>
                    <a:gd name="f26" fmla="val 80"/>
                    <a:gd name="f27" fmla="val 13"/>
                    <a:gd name="f28" fmla="val 85"/>
                    <a:gd name="f29" fmla="val 89"/>
                    <a:gd name="f30" fmla="val 94"/>
                    <a:gd name="f31" fmla="val 98"/>
                    <a:gd name="f32" fmla="val 103"/>
                    <a:gd name="f33" fmla="val 107"/>
                    <a:gd name="f34" fmla="val 112"/>
                    <a:gd name="f35" fmla="val 116"/>
                    <a:gd name="f36" fmla="val 121"/>
                    <a:gd name="f37" fmla="val 125"/>
                    <a:gd name="f38" fmla="val 129"/>
                    <a:gd name="f39" fmla="val 134"/>
                    <a:gd name="f40" fmla="val 138"/>
                    <a:gd name="f41" fmla="val 143"/>
                    <a:gd name="f42" fmla="val 147"/>
                    <a:gd name="f43" fmla="val 152"/>
                    <a:gd name="f44" fmla="val 156"/>
                    <a:gd name="f45" fmla="val 161"/>
                    <a:gd name="f46" fmla="val 165"/>
                    <a:gd name="f47" fmla="val 170"/>
                    <a:gd name="f48" fmla="val 174"/>
                    <a:gd name="f49" fmla="val 178"/>
                    <a:gd name="f50" fmla="val 183"/>
                    <a:gd name="f51" fmla="val 187"/>
                    <a:gd name="f52" fmla="val 192"/>
                    <a:gd name="f53" fmla="val 196"/>
                    <a:gd name="f54" fmla="val 22"/>
                    <a:gd name="f55" fmla="val 201"/>
                    <a:gd name="f56" fmla="val 205"/>
                    <a:gd name="f57" fmla="val 210"/>
                    <a:gd name="f58" fmla="val 214"/>
                    <a:gd name="f59" fmla="val 219"/>
                    <a:gd name="f60" fmla="val 223"/>
                    <a:gd name="f61" fmla="val 227"/>
                    <a:gd name="f62" fmla="val 232"/>
                    <a:gd name="f63" fmla="val 236"/>
                    <a:gd name="f64" fmla="val 241"/>
                    <a:gd name="f65" fmla="val 245"/>
                    <a:gd name="f66" fmla="val 250"/>
                    <a:gd name="f67" fmla="val 254"/>
                    <a:gd name="f68" fmla="val 259"/>
                    <a:gd name="f69" fmla="val 263"/>
                    <a:gd name="f70" fmla="val 268"/>
                    <a:gd name="f71" fmla="val 272"/>
                    <a:gd name="f72" fmla="val 276"/>
                    <a:gd name="f73" fmla="val 281"/>
                    <a:gd name="f74" fmla="val 285"/>
                    <a:gd name="f75" fmla="val 290"/>
                    <a:gd name="f76" fmla="val 294"/>
                    <a:gd name="f77" fmla="val 299"/>
                    <a:gd name="f78" fmla="val 303"/>
                    <a:gd name="f79" fmla="val 308"/>
                    <a:gd name="f80" fmla="val 312"/>
                    <a:gd name="f81" fmla="val 317"/>
                    <a:gd name="f82" fmla="val 321"/>
                    <a:gd name="f83" fmla="val 325"/>
                    <a:gd name="f84" fmla="val 330"/>
                    <a:gd name="f85" fmla="val 339"/>
                    <a:gd name="f86" fmla="val 334"/>
                    <a:gd name="f87" fmla="val 343"/>
                    <a:gd name="f88" fmla="val 348"/>
                    <a:gd name="f89" fmla="val 352"/>
                    <a:gd name="f90" fmla="val 357"/>
                    <a:gd name="f91" fmla="val 361"/>
                    <a:gd name="f92" fmla="val 366"/>
                    <a:gd name="f93" fmla="val 370"/>
                    <a:gd name="f94" fmla="val 374"/>
                    <a:gd name="f95" fmla="val 379"/>
                    <a:gd name="f96" fmla="val 383"/>
                    <a:gd name="f97" fmla="val 388"/>
                    <a:gd name="f98" fmla="val 392"/>
                    <a:gd name="f99" fmla="val 397"/>
                    <a:gd name="f100" fmla="val 406"/>
                    <a:gd name="f101" fmla="val 401"/>
                    <a:gd name="f102" fmla="val 410"/>
                    <a:gd name="f103" fmla="val 415"/>
                    <a:gd name="f104" fmla="val 419"/>
                    <a:gd name="f105" fmla="val 423"/>
                    <a:gd name="f106" fmla="val 428"/>
                    <a:gd name="f107" fmla="val 432"/>
                    <a:gd name="f108" fmla="val 437"/>
                    <a:gd name="f109" fmla="val 441"/>
                    <a:gd name="f110" fmla="val 446"/>
                    <a:gd name="f111" fmla="val 450"/>
                    <a:gd name="f112" fmla="val 455"/>
                    <a:gd name="f113" fmla="val 459"/>
                    <a:gd name="f114" fmla="val 464"/>
                    <a:gd name="f115" fmla="val 468"/>
                    <a:gd name="f116" fmla="val 472"/>
                    <a:gd name="f117" fmla="val 477"/>
                    <a:gd name="f118" fmla="val 481"/>
                    <a:gd name="f119" fmla="val 486"/>
                    <a:gd name="f120" fmla="val 490"/>
                    <a:gd name="f121" fmla="val 495"/>
                    <a:gd name="f122" fmla="val 499"/>
                    <a:gd name="f123" fmla="val 504"/>
                    <a:gd name="f124" fmla="val 508"/>
                    <a:gd name="f125" fmla="val 513"/>
                    <a:gd name="f126" fmla="val 517"/>
                    <a:gd name="f127" fmla="val 526"/>
                    <a:gd name="f128" fmla="val 521"/>
                    <a:gd name="f129" fmla="val 535"/>
                    <a:gd name="f130" fmla="val 530"/>
                    <a:gd name="f131" fmla="val 539"/>
                    <a:gd name="f132" fmla="val 544"/>
                    <a:gd name="f133" fmla="+- 0 0 -90"/>
                    <a:gd name="f134" fmla="*/ f3 1 548"/>
                    <a:gd name="f135" fmla="*/ f4 1 44"/>
                    <a:gd name="f136" fmla="+- f7 0 f5"/>
                    <a:gd name="f137" fmla="+- f6 0 f5"/>
                    <a:gd name="f138" fmla="*/ f133 f0 1"/>
                    <a:gd name="f139" fmla="*/ f137 1 548"/>
                    <a:gd name="f140" fmla="*/ f136 1 44"/>
                    <a:gd name="f141" fmla="*/ 9 f137 1"/>
                    <a:gd name="f142" fmla="*/ 0 f136 1"/>
                    <a:gd name="f143" fmla="*/ 23 f137 1"/>
                    <a:gd name="f144" fmla="*/ 36 f137 1"/>
                    <a:gd name="f145" fmla="*/ 4 f136 1"/>
                    <a:gd name="f146" fmla="*/ 49 f137 1"/>
                    <a:gd name="f147" fmla="*/ 63 f137 1"/>
                    <a:gd name="f148" fmla="*/ 9 f136 1"/>
                    <a:gd name="f149" fmla="*/ 76 f137 1"/>
                    <a:gd name="f150" fmla="*/ 89 f137 1"/>
                    <a:gd name="f151" fmla="*/ 103 f137 1"/>
                    <a:gd name="f152" fmla="*/ 13 f136 1"/>
                    <a:gd name="f153" fmla="*/ 116 f137 1"/>
                    <a:gd name="f154" fmla="*/ 129 f137 1"/>
                    <a:gd name="f155" fmla="*/ 143 f137 1"/>
                    <a:gd name="f156" fmla="*/ 156 f137 1"/>
                    <a:gd name="f157" fmla="*/ 170 f137 1"/>
                    <a:gd name="f158" fmla="*/ 18 f136 1"/>
                    <a:gd name="f159" fmla="*/ 183 f137 1"/>
                    <a:gd name="f160" fmla="*/ 196 f137 1"/>
                    <a:gd name="f161" fmla="*/ 22 f136 1"/>
                    <a:gd name="f162" fmla="*/ 210 f137 1"/>
                    <a:gd name="f163" fmla="*/ 27 f136 1"/>
                    <a:gd name="f164" fmla="*/ 223 f137 1"/>
                    <a:gd name="f165" fmla="*/ 236 f137 1"/>
                    <a:gd name="f166" fmla="*/ 250 f137 1"/>
                    <a:gd name="f167" fmla="*/ 263 f137 1"/>
                    <a:gd name="f168" fmla="*/ 31 f136 1"/>
                    <a:gd name="f169" fmla="*/ 276 f137 1"/>
                    <a:gd name="f170" fmla="*/ 290 f137 1"/>
                    <a:gd name="f171" fmla="*/ 303 f137 1"/>
                    <a:gd name="f172" fmla="*/ 36 f136 1"/>
                    <a:gd name="f173" fmla="*/ 317 f137 1"/>
                    <a:gd name="f174" fmla="*/ 330 f137 1"/>
                    <a:gd name="f175" fmla="*/ 40 f136 1"/>
                    <a:gd name="f176" fmla="*/ 339 f137 1"/>
                    <a:gd name="f177" fmla="*/ 352 f137 1"/>
                    <a:gd name="f178" fmla="*/ 366 f137 1"/>
                    <a:gd name="f179" fmla="*/ 379 f137 1"/>
                    <a:gd name="f180" fmla="*/ 392 f137 1"/>
                    <a:gd name="f181" fmla="*/ 401 f137 1"/>
                    <a:gd name="f182" fmla="*/ 415 f137 1"/>
                    <a:gd name="f183" fmla="*/ 428 f137 1"/>
                    <a:gd name="f184" fmla="*/ 441 f137 1"/>
                    <a:gd name="f185" fmla="*/ 455 f137 1"/>
                    <a:gd name="f186" fmla="*/ 468 f137 1"/>
                    <a:gd name="f187" fmla="*/ 481 f137 1"/>
                    <a:gd name="f188" fmla="*/ 495 f137 1"/>
                    <a:gd name="f189" fmla="*/ 508 f137 1"/>
                    <a:gd name="f190" fmla="*/ 526 f137 1"/>
                    <a:gd name="f191" fmla="*/ 535 f137 1"/>
                    <a:gd name="f192" fmla="*/ 539 f137 1"/>
                    <a:gd name="f193" fmla="*/ 0 f137 1"/>
                    <a:gd name="f194" fmla="*/ 548 f137 1"/>
                    <a:gd name="f195" fmla="*/ 44 f136 1"/>
                    <a:gd name="f196" fmla="*/ f138 1 f2"/>
                    <a:gd name="f197" fmla="*/ f141 1 548"/>
                    <a:gd name="f198" fmla="*/ f142 1 44"/>
                    <a:gd name="f199" fmla="*/ f143 1 548"/>
                    <a:gd name="f200" fmla="*/ f144 1 548"/>
                    <a:gd name="f201" fmla="*/ f145 1 44"/>
                    <a:gd name="f202" fmla="*/ f146 1 548"/>
                    <a:gd name="f203" fmla="*/ f147 1 548"/>
                    <a:gd name="f204" fmla="*/ f148 1 44"/>
                    <a:gd name="f205" fmla="*/ f149 1 548"/>
                    <a:gd name="f206" fmla="*/ f150 1 548"/>
                    <a:gd name="f207" fmla="*/ f151 1 548"/>
                    <a:gd name="f208" fmla="*/ f152 1 44"/>
                    <a:gd name="f209" fmla="*/ f153 1 548"/>
                    <a:gd name="f210" fmla="*/ f154 1 548"/>
                    <a:gd name="f211" fmla="*/ f155 1 548"/>
                    <a:gd name="f212" fmla="*/ f156 1 548"/>
                    <a:gd name="f213" fmla="*/ f157 1 548"/>
                    <a:gd name="f214" fmla="*/ f158 1 44"/>
                    <a:gd name="f215" fmla="*/ f159 1 548"/>
                    <a:gd name="f216" fmla="*/ f160 1 548"/>
                    <a:gd name="f217" fmla="*/ f161 1 44"/>
                    <a:gd name="f218" fmla="*/ f162 1 548"/>
                    <a:gd name="f219" fmla="*/ f163 1 44"/>
                    <a:gd name="f220" fmla="*/ f164 1 548"/>
                    <a:gd name="f221" fmla="*/ f165 1 548"/>
                    <a:gd name="f222" fmla="*/ f166 1 548"/>
                    <a:gd name="f223" fmla="*/ f167 1 548"/>
                    <a:gd name="f224" fmla="*/ f168 1 44"/>
                    <a:gd name="f225" fmla="*/ f169 1 548"/>
                    <a:gd name="f226" fmla="*/ f170 1 548"/>
                    <a:gd name="f227" fmla="*/ f171 1 548"/>
                    <a:gd name="f228" fmla="*/ f172 1 44"/>
                    <a:gd name="f229" fmla="*/ f173 1 548"/>
                    <a:gd name="f230" fmla="*/ f174 1 548"/>
                    <a:gd name="f231" fmla="*/ f175 1 44"/>
                    <a:gd name="f232" fmla="*/ f176 1 548"/>
                    <a:gd name="f233" fmla="*/ f177 1 548"/>
                    <a:gd name="f234" fmla="*/ f178 1 548"/>
                    <a:gd name="f235" fmla="*/ f179 1 548"/>
                    <a:gd name="f236" fmla="*/ f180 1 548"/>
                    <a:gd name="f237" fmla="*/ f181 1 548"/>
                    <a:gd name="f238" fmla="*/ f182 1 548"/>
                    <a:gd name="f239" fmla="*/ f183 1 548"/>
                    <a:gd name="f240" fmla="*/ f184 1 548"/>
                    <a:gd name="f241" fmla="*/ f185 1 548"/>
                    <a:gd name="f242" fmla="*/ f186 1 548"/>
                    <a:gd name="f243" fmla="*/ f187 1 548"/>
                    <a:gd name="f244" fmla="*/ f188 1 548"/>
                    <a:gd name="f245" fmla="*/ f189 1 548"/>
                    <a:gd name="f246" fmla="*/ f190 1 548"/>
                    <a:gd name="f247" fmla="*/ f191 1 548"/>
                    <a:gd name="f248" fmla="*/ f192 1 548"/>
                    <a:gd name="f249" fmla="*/ f193 1 548"/>
                    <a:gd name="f250" fmla="*/ f194 1 548"/>
                    <a:gd name="f251" fmla="*/ f195 1 44"/>
                    <a:gd name="f252" fmla="+- f196 0 f1"/>
                    <a:gd name="f253" fmla="*/ f197 1 f139"/>
                    <a:gd name="f254" fmla="*/ f198 1 f140"/>
                    <a:gd name="f255" fmla="*/ f199 1 f139"/>
                    <a:gd name="f256" fmla="*/ f200 1 f139"/>
                    <a:gd name="f257" fmla="*/ f201 1 f140"/>
                    <a:gd name="f258" fmla="*/ f202 1 f139"/>
                    <a:gd name="f259" fmla="*/ f203 1 f139"/>
                    <a:gd name="f260" fmla="*/ f204 1 f140"/>
                    <a:gd name="f261" fmla="*/ f205 1 f139"/>
                    <a:gd name="f262" fmla="*/ f206 1 f139"/>
                    <a:gd name="f263" fmla="*/ f207 1 f139"/>
                    <a:gd name="f264" fmla="*/ f208 1 f140"/>
                    <a:gd name="f265" fmla="*/ f209 1 f139"/>
                    <a:gd name="f266" fmla="*/ f210 1 f139"/>
                    <a:gd name="f267" fmla="*/ f211 1 f139"/>
                    <a:gd name="f268" fmla="*/ f212 1 f139"/>
                    <a:gd name="f269" fmla="*/ f213 1 f139"/>
                    <a:gd name="f270" fmla="*/ f214 1 f140"/>
                    <a:gd name="f271" fmla="*/ f215 1 f139"/>
                    <a:gd name="f272" fmla="*/ f216 1 f139"/>
                    <a:gd name="f273" fmla="*/ f217 1 f140"/>
                    <a:gd name="f274" fmla="*/ f218 1 f139"/>
                    <a:gd name="f275" fmla="*/ f219 1 f140"/>
                    <a:gd name="f276" fmla="*/ f220 1 f139"/>
                    <a:gd name="f277" fmla="*/ f221 1 f139"/>
                    <a:gd name="f278" fmla="*/ f222 1 f139"/>
                    <a:gd name="f279" fmla="*/ f223 1 f139"/>
                    <a:gd name="f280" fmla="*/ f224 1 f140"/>
                    <a:gd name="f281" fmla="*/ f225 1 f139"/>
                    <a:gd name="f282" fmla="*/ f226 1 f139"/>
                    <a:gd name="f283" fmla="*/ f227 1 f139"/>
                    <a:gd name="f284" fmla="*/ f228 1 f140"/>
                    <a:gd name="f285" fmla="*/ f229 1 f139"/>
                    <a:gd name="f286" fmla="*/ f230 1 f139"/>
                    <a:gd name="f287" fmla="*/ f231 1 f140"/>
                    <a:gd name="f288" fmla="*/ f232 1 f139"/>
                    <a:gd name="f289" fmla="*/ f233 1 f139"/>
                    <a:gd name="f290" fmla="*/ f234 1 f139"/>
                    <a:gd name="f291" fmla="*/ f235 1 f139"/>
                    <a:gd name="f292" fmla="*/ f236 1 f139"/>
                    <a:gd name="f293" fmla="*/ f237 1 f139"/>
                    <a:gd name="f294" fmla="*/ f238 1 f139"/>
                    <a:gd name="f295" fmla="*/ f239 1 f139"/>
                    <a:gd name="f296" fmla="*/ f240 1 f139"/>
                    <a:gd name="f297" fmla="*/ f241 1 f139"/>
                    <a:gd name="f298" fmla="*/ f242 1 f139"/>
                    <a:gd name="f299" fmla="*/ f243 1 f139"/>
                    <a:gd name="f300" fmla="*/ f244 1 f139"/>
                    <a:gd name="f301" fmla="*/ f245 1 f139"/>
                    <a:gd name="f302" fmla="*/ f246 1 f139"/>
                    <a:gd name="f303" fmla="*/ f247 1 f139"/>
                    <a:gd name="f304" fmla="*/ f248 1 f139"/>
                    <a:gd name="f305" fmla="*/ f249 1 f139"/>
                    <a:gd name="f306" fmla="*/ f250 1 f139"/>
                    <a:gd name="f307" fmla="*/ f251 1 f140"/>
                    <a:gd name="f308" fmla="*/ f305 f134 1"/>
                    <a:gd name="f309" fmla="*/ f306 f134 1"/>
                    <a:gd name="f310" fmla="*/ f307 f135 1"/>
                    <a:gd name="f311" fmla="*/ f254 f135 1"/>
                    <a:gd name="f312" fmla="*/ f253 f134 1"/>
                    <a:gd name="f313" fmla="*/ f255 f134 1"/>
                    <a:gd name="f314" fmla="*/ f256 f134 1"/>
                    <a:gd name="f315" fmla="*/ f257 f135 1"/>
                    <a:gd name="f316" fmla="*/ f258 f134 1"/>
                    <a:gd name="f317" fmla="*/ f259 f134 1"/>
                    <a:gd name="f318" fmla="*/ f260 f135 1"/>
                    <a:gd name="f319" fmla="*/ f261 f134 1"/>
                    <a:gd name="f320" fmla="*/ f262 f134 1"/>
                    <a:gd name="f321" fmla="*/ f263 f134 1"/>
                    <a:gd name="f322" fmla="*/ f264 f135 1"/>
                    <a:gd name="f323" fmla="*/ f265 f134 1"/>
                    <a:gd name="f324" fmla="*/ f266 f134 1"/>
                    <a:gd name="f325" fmla="*/ f267 f134 1"/>
                    <a:gd name="f326" fmla="*/ f268 f134 1"/>
                    <a:gd name="f327" fmla="*/ f269 f134 1"/>
                    <a:gd name="f328" fmla="*/ f270 f135 1"/>
                    <a:gd name="f329" fmla="*/ f271 f134 1"/>
                    <a:gd name="f330" fmla="*/ f272 f134 1"/>
                    <a:gd name="f331" fmla="*/ f273 f135 1"/>
                    <a:gd name="f332" fmla="*/ f274 f134 1"/>
                    <a:gd name="f333" fmla="*/ f275 f135 1"/>
                    <a:gd name="f334" fmla="*/ f276 f134 1"/>
                    <a:gd name="f335" fmla="*/ f277 f134 1"/>
                    <a:gd name="f336" fmla="*/ f278 f134 1"/>
                    <a:gd name="f337" fmla="*/ f279 f134 1"/>
                    <a:gd name="f338" fmla="*/ f280 f135 1"/>
                    <a:gd name="f339" fmla="*/ f281 f134 1"/>
                    <a:gd name="f340" fmla="*/ f282 f134 1"/>
                    <a:gd name="f341" fmla="*/ f283 f134 1"/>
                    <a:gd name="f342" fmla="*/ f284 f135 1"/>
                    <a:gd name="f343" fmla="*/ f285 f134 1"/>
                    <a:gd name="f344" fmla="*/ f286 f134 1"/>
                    <a:gd name="f345" fmla="*/ f287 f135 1"/>
                    <a:gd name="f346" fmla="*/ f288 f134 1"/>
                    <a:gd name="f347" fmla="*/ f289 f134 1"/>
                    <a:gd name="f348" fmla="*/ f290 f134 1"/>
                    <a:gd name="f349" fmla="*/ f291 f134 1"/>
                    <a:gd name="f350" fmla="*/ f292 f134 1"/>
                    <a:gd name="f351" fmla="*/ f293 f134 1"/>
                    <a:gd name="f352" fmla="*/ f294 f134 1"/>
                    <a:gd name="f353" fmla="*/ f295 f134 1"/>
                    <a:gd name="f354" fmla="*/ f296 f134 1"/>
                    <a:gd name="f355" fmla="*/ f297 f134 1"/>
                    <a:gd name="f356" fmla="*/ f298 f134 1"/>
                    <a:gd name="f357" fmla="*/ f299 f134 1"/>
                    <a:gd name="f358" fmla="*/ f300 f134 1"/>
                    <a:gd name="f359" fmla="*/ f301 f134 1"/>
                    <a:gd name="f360" fmla="*/ f302 f134 1"/>
                    <a:gd name="f361" fmla="*/ f303 f134 1"/>
                    <a:gd name="f362" fmla="*/ f304 f134 1"/>
                  </a:gdLst>
                  <a:ahLst/>
                  <a:cxnLst>
                    <a:cxn ang="3cd4">
                      <a:pos x="hc" y="t"/>
                    </a:cxn>
                    <a:cxn ang="0">
                      <a:pos x="r" y="vc"/>
                    </a:cxn>
                    <a:cxn ang="cd4">
                      <a:pos x="hc" y="b"/>
                    </a:cxn>
                    <a:cxn ang="cd2">
                      <a:pos x="l" y="vc"/>
                    </a:cxn>
                    <a:cxn ang="f252">
                      <a:pos x="f312" y="f311"/>
                    </a:cxn>
                    <a:cxn ang="f252">
                      <a:pos x="f313" y="f311"/>
                    </a:cxn>
                    <a:cxn ang="f252">
                      <a:pos x="f314" y="f315"/>
                    </a:cxn>
                    <a:cxn ang="f252">
                      <a:pos x="f316" y="f315"/>
                    </a:cxn>
                    <a:cxn ang="f252">
                      <a:pos x="f317" y="f318"/>
                    </a:cxn>
                    <a:cxn ang="f252">
                      <a:pos x="f319" y="f318"/>
                    </a:cxn>
                    <a:cxn ang="f252">
                      <a:pos x="f320" y="f318"/>
                    </a:cxn>
                    <a:cxn ang="f252">
                      <a:pos x="f321" y="f322"/>
                    </a:cxn>
                    <a:cxn ang="f252">
                      <a:pos x="f323" y="f322"/>
                    </a:cxn>
                    <a:cxn ang="f252">
                      <a:pos x="f324" y="f318"/>
                    </a:cxn>
                    <a:cxn ang="f252">
                      <a:pos x="f325" y="f315"/>
                    </a:cxn>
                    <a:cxn ang="f252">
                      <a:pos x="f326" y="f318"/>
                    </a:cxn>
                    <a:cxn ang="f252">
                      <a:pos x="f327" y="f328"/>
                    </a:cxn>
                    <a:cxn ang="f252">
                      <a:pos x="f329" y="f322"/>
                    </a:cxn>
                    <a:cxn ang="f252">
                      <a:pos x="f330" y="f331"/>
                    </a:cxn>
                    <a:cxn ang="f252">
                      <a:pos x="f332" y="f333"/>
                    </a:cxn>
                    <a:cxn ang="f252">
                      <a:pos x="f334" y="f333"/>
                    </a:cxn>
                    <a:cxn ang="f252">
                      <a:pos x="f335" y="f333"/>
                    </a:cxn>
                    <a:cxn ang="f252">
                      <a:pos x="f336" y="f333"/>
                    </a:cxn>
                    <a:cxn ang="f252">
                      <a:pos x="f337" y="f338"/>
                    </a:cxn>
                    <a:cxn ang="f252">
                      <a:pos x="f339" y="f338"/>
                    </a:cxn>
                    <a:cxn ang="f252">
                      <a:pos x="f340" y="f338"/>
                    </a:cxn>
                    <a:cxn ang="f252">
                      <a:pos x="f341" y="f342"/>
                    </a:cxn>
                    <a:cxn ang="f252">
                      <a:pos x="f343" y="f342"/>
                    </a:cxn>
                    <a:cxn ang="f252">
                      <a:pos x="f344" y="f345"/>
                    </a:cxn>
                    <a:cxn ang="f252">
                      <a:pos x="f346" y="f345"/>
                    </a:cxn>
                    <a:cxn ang="f252">
                      <a:pos x="f347" y="f342"/>
                    </a:cxn>
                    <a:cxn ang="f252">
                      <a:pos x="f348" y="f338"/>
                    </a:cxn>
                    <a:cxn ang="f252">
                      <a:pos x="f349" y="f338"/>
                    </a:cxn>
                    <a:cxn ang="f252">
                      <a:pos x="f350" y="f342"/>
                    </a:cxn>
                    <a:cxn ang="f252">
                      <a:pos x="f351" y="f342"/>
                    </a:cxn>
                    <a:cxn ang="f252">
                      <a:pos x="f352" y="f338"/>
                    </a:cxn>
                    <a:cxn ang="f252">
                      <a:pos x="f353" y="f342"/>
                    </a:cxn>
                    <a:cxn ang="f252">
                      <a:pos x="f354" y="f342"/>
                    </a:cxn>
                    <a:cxn ang="f252">
                      <a:pos x="f355" y="f342"/>
                    </a:cxn>
                    <a:cxn ang="f252">
                      <a:pos x="f356" y="f345"/>
                    </a:cxn>
                    <a:cxn ang="f252">
                      <a:pos x="f357" y="f345"/>
                    </a:cxn>
                    <a:cxn ang="f252">
                      <a:pos x="f358" y="f345"/>
                    </a:cxn>
                    <a:cxn ang="f252">
                      <a:pos x="f359" y="f345"/>
                    </a:cxn>
                    <a:cxn ang="f252">
                      <a:pos x="f360" y="f345"/>
                    </a:cxn>
                    <a:cxn ang="f252">
                      <a:pos x="f361" y="f345"/>
                    </a:cxn>
                    <a:cxn ang="f252">
                      <a:pos x="f362" y="f345"/>
                    </a:cxn>
                  </a:cxnLst>
                  <a:rect l="f308" t="f311" r="f309" b="f310"/>
                  <a:pathLst>
                    <a:path w="548" h="44">
                      <a:moveTo>
                        <a:pt x="f5" y="f8"/>
                      </a:moveTo>
                      <a:lnTo>
                        <a:pt x="f9" y="f8"/>
                      </a:lnTo>
                      <a:lnTo>
                        <a:pt x="f10" y="f5"/>
                      </a:lnTo>
                      <a:lnTo>
                        <a:pt x="f11" y="f5"/>
                      </a:lnTo>
                      <a:lnTo>
                        <a:pt x="f12" y="f5"/>
                      </a:lnTo>
                      <a:lnTo>
                        <a:pt x="f13" y="f5"/>
                      </a:lnTo>
                      <a:lnTo>
                        <a:pt x="f14" y="f5"/>
                      </a:lnTo>
                      <a:lnTo>
                        <a:pt x="f15" y="f5"/>
                      </a:lnTo>
                      <a:lnTo>
                        <a:pt x="f16" y="f8"/>
                      </a:lnTo>
                      <a:lnTo>
                        <a:pt x="f17" y="f10"/>
                      </a:lnTo>
                      <a:lnTo>
                        <a:pt x="f18" y="f8"/>
                      </a:lnTo>
                      <a:lnTo>
                        <a:pt x="f19" y="f8"/>
                      </a:lnTo>
                      <a:lnTo>
                        <a:pt x="f20" y="f8"/>
                      </a:lnTo>
                      <a:lnTo>
                        <a:pt x="f21" y="f10"/>
                      </a:lnTo>
                      <a:lnTo>
                        <a:pt x="f22" y="f10"/>
                      </a:lnTo>
                      <a:lnTo>
                        <a:pt x="f23" y="f10"/>
                      </a:lnTo>
                      <a:lnTo>
                        <a:pt x="f24" y="f10"/>
                      </a:lnTo>
                      <a:lnTo>
                        <a:pt x="f25" y="f10"/>
                      </a:lnTo>
                      <a:lnTo>
                        <a:pt x="f26" y="f27"/>
                      </a:lnTo>
                      <a:lnTo>
                        <a:pt x="f28" y="f10"/>
                      </a:lnTo>
                      <a:lnTo>
                        <a:pt x="f29" y="f10"/>
                      </a:lnTo>
                      <a:lnTo>
                        <a:pt x="f30" y="f27"/>
                      </a:lnTo>
                      <a:lnTo>
                        <a:pt x="f31" y="f27"/>
                      </a:lnTo>
                      <a:lnTo>
                        <a:pt x="f32" y="f27"/>
                      </a:lnTo>
                      <a:lnTo>
                        <a:pt x="f33" y="f27"/>
                      </a:lnTo>
                      <a:lnTo>
                        <a:pt x="f34" y="f27"/>
                      </a:lnTo>
                      <a:lnTo>
                        <a:pt x="f35" y="f27"/>
                      </a:lnTo>
                      <a:lnTo>
                        <a:pt x="f36" y="f27"/>
                      </a:lnTo>
                      <a:lnTo>
                        <a:pt x="f37" y="f10"/>
                      </a:lnTo>
                      <a:lnTo>
                        <a:pt x="f38" y="f10"/>
                      </a:lnTo>
                      <a:lnTo>
                        <a:pt x="f39" y="f10"/>
                      </a:lnTo>
                      <a:lnTo>
                        <a:pt x="f40" y="f8"/>
                      </a:lnTo>
                      <a:lnTo>
                        <a:pt x="f41" y="f8"/>
                      </a:lnTo>
                      <a:lnTo>
                        <a:pt x="f42" y="f10"/>
                      </a:lnTo>
                      <a:lnTo>
                        <a:pt x="f43" y="f10"/>
                      </a:lnTo>
                      <a:lnTo>
                        <a:pt x="f44" y="f10"/>
                      </a:lnTo>
                      <a:lnTo>
                        <a:pt x="f45" y="f10"/>
                      </a:lnTo>
                      <a:lnTo>
                        <a:pt x="f46" y="f27"/>
                      </a:lnTo>
                      <a:lnTo>
                        <a:pt x="f47" y="f12"/>
                      </a:lnTo>
                      <a:lnTo>
                        <a:pt x="f48" y="f27"/>
                      </a:lnTo>
                      <a:lnTo>
                        <a:pt x="f49" y="f27"/>
                      </a:lnTo>
                      <a:lnTo>
                        <a:pt x="f50" y="f27"/>
                      </a:lnTo>
                      <a:lnTo>
                        <a:pt x="f51" y="f12"/>
                      </a:lnTo>
                      <a:lnTo>
                        <a:pt x="f52" y="f12"/>
                      </a:lnTo>
                      <a:lnTo>
                        <a:pt x="f53" y="f54"/>
                      </a:lnTo>
                      <a:lnTo>
                        <a:pt x="f55" y="f54"/>
                      </a:lnTo>
                      <a:lnTo>
                        <a:pt x="f56" y="f54"/>
                      </a:lnTo>
                      <a:lnTo>
                        <a:pt x="f57" y="f14"/>
                      </a:lnTo>
                      <a:lnTo>
                        <a:pt x="f58" y="f14"/>
                      </a:lnTo>
                      <a:lnTo>
                        <a:pt x="f59" y="f14"/>
                      </a:lnTo>
                      <a:lnTo>
                        <a:pt x="f60" y="f14"/>
                      </a:lnTo>
                      <a:lnTo>
                        <a:pt x="f61" y="f14"/>
                      </a:lnTo>
                      <a:lnTo>
                        <a:pt x="f62" y="f14"/>
                      </a:lnTo>
                      <a:lnTo>
                        <a:pt x="f63" y="f14"/>
                      </a:lnTo>
                      <a:lnTo>
                        <a:pt x="f64" y="f14"/>
                      </a:lnTo>
                      <a:lnTo>
                        <a:pt x="f65" y="f14"/>
                      </a:lnTo>
                      <a:lnTo>
                        <a:pt x="f66" y="f14"/>
                      </a:lnTo>
                      <a:lnTo>
                        <a:pt x="f67" y="f15"/>
                      </a:lnTo>
                      <a:lnTo>
                        <a:pt x="f68" y="f14"/>
                      </a:lnTo>
                      <a:lnTo>
                        <a:pt x="f69" y="f15"/>
                      </a:lnTo>
                      <a:lnTo>
                        <a:pt x="f70" y="f15"/>
                      </a:lnTo>
                      <a:lnTo>
                        <a:pt x="f71" y="f15"/>
                      </a:lnTo>
                      <a:lnTo>
                        <a:pt x="f72" y="f15"/>
                      </a:lnTo>
                      <a:lnTo>
                        <a:pt x="f73" y="f15"/>
                      </a:lnTo>
                      <a:lnTo>
                        <a:pt x="f74" y="f15"/>
                      </a:lnTo>
                      <a:lnTo>
                        <a:pt x="f75" y="f15"/>
                      </a:lnTo>
                      <a:lnTo>
                        <a:pt x="f76" y="f16"/>
                      </a:lnTo>
                      <a:lnTo>
                        <a:pt x="f77" y="f16"/>
                      </a:lnTo>
                      <a:lnTo>
                        <a:pt x="f78" y="f16"/>
                      </a:lnTo>
                      <a:lnTo>
                        <a:pt x="f79" y="f16"/>
                      </a:lnTo>
                      <a:lnTo>
                        <a:pt x="f80" y="f16"/>
                      </a:lnTo>
                      <a:lnTo>
                        <a:pt x="f81" y="f16"/>
                      </a:lnTo>
                      <a:lnTo>
                        <a:pt x="f82" y="f16"/>
                      </a:lnTo>
                      <a:lnTo>
                        <a:pt x="f83" y="f17"/>
                      </a:lnTo>
                      <a:lnTo>
                        <a:pt x="f84" y="f17"/>
                      </a:lnTo>
                      <a:lnTo>
                        <a:pt x="f85" y="f17"/>
                      </a:lnTo>
                      <a:lnTo>
                        <a:pt x="f86" y="f17"/>
                      </a:lnTo>
                      <a:lnTo>
                        <a:pt x="f85" y="f17"/>
                      </a:lnTo>
                      <a:lnTo>
                        <a:pt x="f87" y="f17"/>
                      </a:lnTo>
                      <a:lnTo>
                        <a:pt x="f88" y="f16"/>
                      </a:lnTo>
                      <a:lnTo>
                        <a:pt x="f89" y="f16"/>
                      </a:lnTo>
                      <a:lnTo>
                        <a:pt x="f90" y="f16"/>
                      </a:lnTo>
                      <a:lnTo>
                        <a:pt x="f91" y="f15"/>
                      </a:lnTo>
                      <a:lnTo>
                        <a:pt x="f92" y="f15"/>
                      </a:lnTo>
                      <a:lnTo>
                        <a:pt x="f93" y="f16"/>
                      </a:lnTo>
                      <a:lnTo>
                        <a:pt x="f94" y="f16"/>
                      </a:lnTo>
                      <a:lnTo>
                        <a:pt x="f95" y="f15"/>
                      </a:lnTo>
                      <a:lnTo>
                        <a:pt x="f96" y="f15"/>
                      </a:lnTo>
                      <a:lnTo>
                        <a:pt x="f97" y="f16"/>
                      </a:lnTo>
                      <a:lnTo>
                        <a:pt x="f98" y="f16"/>
                      </a:lnTo>
                      <a:lnTo>
                        <a:pt x="f99" y="f16"/>
                      </a:lnTo>
                      <a:lnTo>
                        <a:pt x="f100" y="f16"/>
                      </a:lnTo>
                      <a:lnTo>
                        <a:pt x="f101" y="f16"/>
                      </a:lnTo>
                      <a:lnTo>
                        <a:pt x="f100" y="f15"/>
                      </a:lnTo>
                      <a:lnTo>
                        <a:pt x="f102" y="f15"/>
                      </a:lnTo>
                      <a:lnTo>
                        <a:pt x="f103" y="f15"/>
                      </a:lnTo>
                      <a:lnTo>
                        <a:pt x="f104" y="f15"/>
                      </a:lnTo>
                      <a:lnTo>
                        <a:pt x="f105" y="f16"/>
                      </a:lnTo>
                      <a:lnTo>
                        <a:pt x="f106" y="f16"/>
                      </a:lnTo>
                      <a:lnTo>
                        <a:pt x="f107" y="f16"/>
                      </a:lnTo>
                      <a:lnTo>
                        <a:pt x="f108" y="f17"/>
                      </a:lnTo>
                      <a:lnTo>
                        <a:pt x="f109" y="f16"/>
                      </a:lnTo>
                      <a:lnTo>
                        <a:pt x="f110" y="f16"/>
                      </a:lnTo>
                      <a:lnTo>
                        <a:pt x="f111" y="f16"/>
                      </a:lnTo>
                      <a:lnTo>
                        <a:pt x="f112" y="f16"/>
                      </a:lnTo>
                      <a:lnTo>
                        <a:pt x="f113" y="f16"/>
                      </a:lnTo>
                      <a:lnTo>
                        <a:pt x="f114" y="f17"/>
                      </a:lnTo>
                      <a:lnTo>
                        <a:pt x="f115" y="f17"/>
                      </a:lnTo>
                      <a:lnTo>
                        <a:pt x="f116" y="f17"/>
                      </a:lnTo>
                      <a:lnTo>
                        <a:pt x="f117" y="f16"/>
                      </a:lnTo>
                      <a:lnTo>
                        <a:pt x="f118" y="f17"/>
                      </a:lnTo>
                      <a:lnTo>
                        <a:pt x="f119" y="f17"/>
                      </a:lnTo>
                      <a:lnTo>
                        <a:pt x="f120" y="f17"/>
                      </a:lnTo>
                      <a:lnTo>
                        <a:pt x="f121" y="f17"/>
                      </a:lnTo>
                      <a:lnTo>
                        <a:pt x="f122" y="f16"/>
                      </a:lnTo>
                      <a:lnTo>
                        <a:pt x="f123" y="f17"/>
                      </a:lnTo>
                      <a:lnTo>
                        <a:pt x="f124" y="f17"/>
                      </a:lnTo>
                      <a:lnTo>
                        <a:pt x="f125" y="f17"/>
                      </a:lnTo>
                      <a:lnTo>
                        <a:pt x="f126" y="f17"/>
                      </a:lnTo>
                      <a:lnTo>
                        <a:pt x="f127" y="f17"/>
                      </a:lnTo>
                      <a:lnTo>
                        <a:pt x="f128" y="f17"/>
                      </a:lnTo>
                      <a:lnTo>
                        <a:pt x="f127" y="f17"/>
                      </a:lnTo>
                      <a:lnTo>
                        <a:pt x="f129" y="f17"/>
                      </a:lnTo>
                      <a:lnTo>
                        <a:pt x="f130" y="f17"/>
                      </a:lnTo>
                      <a:lnTo>
                        <a:pt x="f129" y="f17"/>
                      </a:lnTo>
                      <a:lnTo>
                        <a:pt x="f131" y="f17"/>
                      </a:lnTo>
                      <a:lnTo>
                        <a:pt x="f132" y="f17"/>
                      </a:lnTo>
                      <a:lnTo>
                        <a:pt x="f6" y="f7"/>
                      </a:lnTo>
                    </a:path>
                  </a:pathLst>
                </a:custGeom>
                <a:noFill/>
                <a:ln w="12701">
                  <a:solidFill>
                    <a:srgbClr val="008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45" name="Freeform 10">
                  <a:extLst>
                    <a:ext uri="{FF2B5EF4-FFF2-40B4-BE49-F238E27FC236}">
                      <a16:creationId xmlns:a16="http://schemas.microsoft.com/office/drawing/2014/main" id="{D9FF3169-C003-4BCC-A522-8FE4F9CCAFDA}"/>
                    </a:ext>
                  </a:extLst>
                </p:cNvPr>
                <p:cNvSpPr/>
                <p:nvPr/>
              </p:nvSpPr>
              <p:spPr>
                <a:xfrm>
                  <a:off x="3692118" y="4292742"/>
                  <a:ext cx="835103" cy="17739"/>
                </a:xfrm>
                <a:custGeom>
                  <a:avLst/>
                  <a:gdLst>
                    <a:gd name="f0" fmla="val 10800000"/>
                    <a:gd name="f1" fmla="val 5400000"/>
                    <a:gd name="f2" fmla="val 180"/>
                    <a:gd name="f3" fmla="val w"/>
                    <a:gd name="f4" fmla="val h"/>
                    <a:gd name="f5" fmla="val 0"/>
                    <a:gd name="f6" fmla="val 562"/>
                    <a:gd name="f7" fmla="val 13"/>
                    <a:gd name="f8" fmla="val 4"/>
                    <a:gd name="f9" fmla="val 5"/>
                    <a:gd name="f10" fmla="val 9"/>
                    <a:gd name="f11" fmla="val 14"/>
                    <a:gd name="f12" fmla="val 18"/>
                    <a:gd name="f13" fmla="val 23"/>
                    <a:gd name="f14" fmla="val 27"/>
                    <a:gd name="f15" fmla="val 31"/>
                    <a:gd name="f16" fmla="val 36"/>
                    <a:gd name="f17" fmla="val 40"/>
                    <a:gd name="f18" fmla="val 45"/>
                    <a:gd name="f19" fmla="val 49"/>
                    <a:gd name="f20" fmla="val 54"/>
                    <a:gd name="f21" fmla="val 58"/>
                    <a:gd name="f22" fmla="val 63"/>
                    <a:gd name="f23" fmla="val 67"/>
                    <a:gd name="f24" fmla="val 72"/>
                    <a:gd name="f25" fmla="val 76"/>
                    <a:gd name="f26" fmla="val 80"/>
                    <a:gd name="f27" fmla="val 85"/>
                    <a:gd name="f28" fmla="val 89"/>
                    <a:gd name="f29" fmla="val 94"/>
                    <a:gd name="f30" fmla="val 98"/>
                    <a:gd name="f31" fmla="val 103"/>
                    <a:gd name="f32" fmla="val 107"/>
                    <a:gd name="f33" fmla="val 112"/>
                    <a:gd name="f34" fmla="val 116"/>
                    <a:gd name="f35" fmla="val 121"/>
                    <a:gd name="f36" fmla="val 125"/>
                    <a:gd name="f37" fmla="val 129"/>
                    <a:gd name="f38" fmla="val 134"/>
                    <a:gd name="f39" fmla="val 138"/>
                    <a:gd name="f40" fmla="val 143"/>
                    <a:gd name="f41" fmla="val 147"/>
                    <a:gd name="f42" fmla="val 152"/>
                    <a:gd name="f43" fmla="val 156"/>
                    <a:gd name="f44" fmla="val 161"/>
                    <a:gd name="f45" fmla="val 165"/>
                    <a:gd name="f46" fmla="val 170"/>
                    <a:gd name="f47" fmla="val 174"/>
                    <a:gd name="f48" fmla="val 178"/>
                    <a:gd name="f49" fmla="val 183"/>
                    <a:gd name="f50" fmla="val 187"/>
                    <a:gd name="f51" fmla="val 192"/>
                    <a:gd name="f52" fmla="val 196"/>
                    <a:gd name="f53" fmla="val 201"/>
                    <a:gd name="f54" fmla="val 205"/>
                    <a:gd name="f55" fmla="val 210"/>
                    <a:gd name="f56" fmla="val 214"/>
                    <a:gd name="f57" fmla="val 219"/>
                    <a:gd name="f58" fmla="val 223"/>
                    <a:gd name="f59" fmla="val 227"/>
                    <a:gd name="f60" fmla="val 232"/>
                    <a:gd name="f61" fmla="val 236"/>
                    <a:gd name="f62" fmla="val 241"/>
                    <a:gd name="f63" fmla="val 245"/>
                    <a:gd name="f64" fmla="val 250"/>
                    <a:gd name="f65" fmla="val 254"/>
                    <a:gd name="f66" fmla="val 259"/>
                    <a:gd name="f67" fmla="val 263"/>
                    <a:gd name="f68" fmla="val 268"/>
                    <a:gd name="f69" fmla="val 272"/>
                    <a:gd name="f70" fmla="val 276"/>
                    <a:gd name="f71" fmla="val 281"/>
                    <a:gd name="f72" fmla="val 285"/>
                    <a:gd name="f73" fmla="val 290"/>
                    <a:gd name="f74" fmla="val 294"/>
                    <a:gd name="f75" fmla="val 299"/>
                    <a:gd name="f76" fmla="val 303"/>
                    <a:gd name="f77" fmla="val 312"/>
                    <a:gd name="f78" fmla="val 308"/>
                    <a:gd name="f79" fmla="val 317"/>
                    <a:gd name="f80" fmla="val 321"/>
                    <a:gd name="f81" fmla="val 325"/>
                    <a:gd name="f82" fmla="val 330"/>
                    <a:gd name="f83" fmla="val 334"/>
                    <a:gd name="f84" fmla="val 339"/>
                    <a:gd name="f85" fmla="val 343"/>
                    <a:gd name="f86" fmla="val 348"/>
                    <a:gd name="f87" fmla="val 352"/>
                    <a:gd name="f88" fmla="val 357"/>
                    <a:gd name="f89" fmla="val 361"/>
                    <a:gd name="f90" fmla="val 366"/>
                    <a:gd name="f91" fmla="val 370"/>
                    <a:gd name="f92" fmla="val 374"/>
                    <a:gd name="f93" fmla="val 379"/>
                    <a:gd name="f94" fmla="val 383"/>
                    <a:gd name="f95" fmla="val 388"/>
                    <a:gd name="f96" fmla="val 392"/>
                    <a:gd name="f97" fmla="val 397"/>
                    <a:gd name="f98" fmla="val 401"/>
                    <a:gd name="f99" fmla="val 406"/>
                    <a:gd name="f100" fmla="val 410"/>
                    <a:gd name="f101" fmla="val 415"/>
                    <a:gd name="f102" fmla="val 419"/>
                    <a:gd name="f103" fmla="val 423"/>
                    <a:gd name="f104" fmla="val 428"/>
                    <a:gd name="f105" fmla="val 432"/>
                    <a:gd name="f106" fmla="val 437"/>
                    <a:gd name="f107" fmla="val 441"/>
                    <a:gd name="f108" fmla="val 446"/>
                    <a:gd name="f109" fmla="val 450"/>
                    <a:gd name="f110" fmla="val 455"/>
                    <a:gd name="f111" fmla="val 459"/>
                    <a:gd name="f112" fmla="val 464"/>
                    <a:gd name="f113" fmla="val 468"/>
                    <a:gd name="f114" fmla="val 472"/>
                    <a:gd name="f115" fmla="val 477"/>
                    <a:gd name="f116" fmla="val 481"/>
                    <a:gd name="f117" fmla="val 486"/>
                    <a:gd name="f118" fmla="val 490"/>
                    <a:gd name="f119" fmla="val 495"/>
                    <a:gd name="f120" fmla="val 499"/>
                    <a:gd name="f121" fmla="val 504"/>
                    <a:gd name="f122" fmla="val 508"/>
                    <a:gd name="f123" fmla="val 513"/>
                    <a:gd name="f124" fmla="val 517"/>
                    <a:gd name="f125" fmla="val 521"/>
                    <a:gd name="f126" fmla="val 526"/>
                    <a:gd name="f127" fmla="val 530"/>
                    <a:gd name="f128" fmla="val 535"/>
                    <a:gd name="f129" fmla="val 539"/>
                    <a:gd name="f130" fmla="val 544"/>
                    <a:gd name="f131" fmla="val 548"/>
                    <a:gd name="f132" fmla="val 553"/>
                    <a:gd name="f133" fmla="val 557"/>
                    <a:gd name="f134" fmla="+- 0 0 -90"/>
                    <a:gd name="f135" fmla="*/ f3 1 562"/>
                    <a:gd name="f136" fmla="*/ f4 1 13"/>
                    <a:gd name="f137" fmla="+- f7 0 f5"/>
                    <a:gd name="f138" fmla="+- f6 0 f5"/>
                    <a:gd name="f139" fmla="*/ f134 f0 1"/>
                    <a:gd name="f140" fmla="*/ f138 1 562"/>
                    <a:gd name="f141" fmla="*/ f137 1 13"/>
                    <a:gd name="f142" fmla="*/ 9 f138 1"/>
                    <a:gd name="f143" fmla="*/ 4 f137 1"/>
                    <a:gd name="f144" fmla="*/ 23 f138 1"/>
                    <a:gd name="f145" fmla="*/ 36 f138 1"/>
                    <a:gd name="f146" fmla="*/ 49 f138 1"/>
                    <a:gd name="f147" fmla="*/ 63 f138 1"/>
                    <a:gd name="f148" fmla="*/ 9 f137 1"/>
                    <a:gd name="f149" fmla="*/ 76 f138 1"/>
                    <a:gd name="f150" fmla="*/ 89 f138 1"/>
                    <a:gd name="f151" fmla="*/ 0 f137 1"/>
                    <a:gd name="f152" fmla="*/ 103 f138 1"/>
                    <a:gd name="f153" fmla="*/ 116 f138 1"/>
                    <a:gd name="f154" fmla="*/ 129 f138 1"/>
                    <a:gd name="f155" fmla="*/ 143 f138 1"/>
                    <a:gd name="f156" fmla="*/ 156 f138 1"/>
                    <a:gd name="f157" fmla="*/ 170 f138 1"/>
                    <a:gd name="f158" fmla="*/ 13 f137 1"/>
                    <a:gd name="f159" fmla="*/ 183 f138 1"/>
                    <a:gd name="f160" fmla="*/ 196 f138 1"/>
                    <a:gd name="f161" fmla="*/ 210 f138 1"/>
                    <a:gd name="f162" fmla="*/ 223 f138 1"/>
                    <a:gd name="f163" fmla="*/ 236 f138 1"/>
                    <a:gd name="f164" fmla="*/ 250 f138 1"/>
                    <a:gd name="f165" fmla="*/ 263 f138 1"/>
                    <a:gd name="f166" fmla="*/ 276 f138 1"/>
                    <a:gd name="f167" fmla="*/ 290 f138 1"/>
                    <a:gd name="f168" fmla="*/ 303 f138 1"/>
                    <a:gd name="f169" fmla="*/ 312 f138 1"/>
                    <a:gd name="f170" fmla="*/ 325 f138 1"/>
                    <a:gd name="f171" fmla="*/ 339 f138 1"/>
                    <a:gd name="f172" fmla="*/ 352 f138 1"/>
                    <a:gd name="f173" fmla="*/ 366 f138 1"/>
                    <a:gd name="f174" fmla="*/ 379 f138 1"/>
                    <a:gd name="f175" fmla="*/ 392 f138 1"/>
                    <a:gd name="f176" fmla="*/ 406 f138 1"/>
                    <a:gd name="f177" fmla="*/ 419 f138 1"/>
                    <a:gd name="f178" fmla="*/ 432 f138 1"/>
                    <a:gd name="f179" fmla="*/ 446 f138 1"/>
                    <a:gd name="f180" fmla="*/ 459 f138 1"/>
                    <a:gd name="f181" fmla="*/ 472 f138 1"/>
                    <a:gd name="f182" fmla="*/ 486 f138 1"/>
                    <a:gd name="f183" fmla="*/ 499 f138 1"/>
                    <a:gd name="f184" fmla="*/ 513 f138 1"/>
                    <a:gd name="f185" fmla="*/ 526 f138 1"/>
                    <a:gd name="f186" fmla="*/ 539 f138 1"/>
                    <a:gd name="f187" fmla="*/ 553 f138 1"/>
                    <a:gd name="f188" fmla="*/ 0 f138 1"/>
                    <a:gd name="f189" fmla="*/ 562 f138 1"/>
                    <a:gd name="f190" fmla="*/ f139 1 f2"/>
                    <a:gd name="f191" fmla="*/ f142 1 562"/>
                    <a:gd name="f192" fmla="*/ f143 1 13"/>
                    <a:gd name="f193" fmla="*/ f144 1 562"/>
                    <a:gd name="f194" fmla="*/ f145 1 562"/>
                    <a:gd name="f195" fmla="*/ f146 1 562"/>
                    <a:gd name="f196" fmla="*/ f147 1 562"/>
                    <a:gd name="f197" fmla="*/ f148 1 13"/>
                    <a:gd name="f198" fmla="*/ f149 1 562"/>
                    <a:gd name="f199" fmla="*/ f150 1 562"/>
                    <a:gd name="f200" fmla="*/ f151 1 13"/>
                    <a:gd name="f201" fmla="*/ f152 1 562"/>
                    <a:gd name="f202" fmla="*/ f153 1 562"/>
                    <a:gd name="f203" fmla="*/ f154 1 562"/>
                    <a:gd name="f204" fmla="*/ f155 1 562"/>
                    <a:gd name="f205" fmla="*/ f156 1 562"/>
                    <a:gd name="f206" fmla="*/ f157 1 562"/>
                    <a:gd name="f207" fmla="*/ f158 1 13"/>
                    <a:gd name="f208" fmla="*/ f159 1 562"/>
                    <a:gd name="f209" fmla="*/ f160 1 562"/>
                    <a:gd name="f210" fmla="*/ f161 1 562"/>
                    <a:gd name="f211" fmla="*/ f162 1 562"/>
                    <a:gd name="f212" fmla="*/ f163 1 562"/>
                    <a:gd name="f213" fmla="*/ f164 1 562"/>
                    <a:gd name="f214" fmla="*/ f165 1 562"/>
                    <a:gd name="f215" fmla="*/ f166 1 562"/>
                    <a:gd name="f216" fmla="*/ f167 1 562"/>
                    <a:gd name="f217" fmla="*/ f168 1 562"/>
                    <a:gd name="f218" fmla="*/ f169 1 562"/>
                    <a:gd name="f219" fmla="*/ f170 1 562"/>
                    <a:gd name="f220" fmla="*/ f171 1 562"/>
                    <a:gd name="f221" fmla="*/ f172 1 562"/>
                    <a:gd name="f222" fmla="*/ f173 1 562"/>
                    <a:gd name="f223" fmla="*/ f174 1 562"/>
                    <a:gd name="f224" fmla="*/ f175 1 562"/>
                    <a:gd name="f225" fmla="*/ f176 1 562"/>
                    <a:gd name="f226" fmla="*/ f177 1 562"/>
                    <a:gd name="f227" fmla="*/ f178 1 562"/>
                    <a:gd name="f228" fmla="*/ f179 1 562"/>
                    <a:gd name="f229" fmla="*/ f180 1 562"/>
                    <a:gd name="f230" fmla="*/ f181 1 562"/>
                    <a:gd name="f231" fmla="*/ f182 1 562"/>
                    <a:gd name="f232" fmla="*/ f183 1 562"/>
                    <a:gd name="f233" fmla="*/ f184 1 562"/>
                    <a:gd name="f234" fmla="*/ f185 1 562"/>
                    <a:gd name="f235" fmla="*/ f186 1 562"/>
                    <a:gd name="f236" fmla="*/ f187 1 562"/>
                    <a:gd name="f237" fmla="*/ f188 1 562"/>
                    <a:gd name="f238" fmla="*/ f189 1 562"/>
                    <a:gd name="f239" fmla="+- f190 0 f1"/>
                    <a:gd name="f240" fmla="*/ f191 1 f140"/>
                    <a:gd name="f241" fmla="*/ f192 1 f141"/>
                    <a:gd name="f242" fmla="*/ f193 1 f140"/>
                    <a:gd name="f243" fmla="*/ f194 1 f140"/>
                    <a:gd name="f244" fmla="*/ f195 1 f140"/>
                    <a:gd name="f245" fmla="*/ f196 1 f140"/>
                    <a:gd name="f246" fmla="*/ f197 1 f141"/>
                    <a:gd name="f247" fmla="*/ f198 1 f140"/>
                    <a:gd name="f248" fmla="*/ f199 1 f140"/>
                    <a:gd name="f249" fmla="*/ f200 1 f141"/>
                    <a:gd name="f250" fmla="*/ f201 1 f140"/>
                    <a:gd name="f251" fmla="*/ f202 1 f140"/>
                    <a:gd name="f252" fmla="*/ f203 1 f140"/>
                    <a:gd name="f253" fmla="*/ f204 1 f140"/>
                    <a:gd name="f254" fmla="*/ f205 1 f140"/>
                    <a:gd name="f255" fmla="*/ f206 1 f140"/>
                    <a:gd name="f256" fmla="*/ f207 1 f141"/>
                    <a:gd name="f257" fmla="*/ f208 1 f140"/>
                    <a:gd name="f258" fmla="*/ f209 1 f140"/>
                    <a:gd name="f259" fmla="*/ f210 1 f140"/>
                    <a:gd name="f260" fmla="*/ f211 1 f140"/>
                    <a:gd name="f261" fmla="*/ f212 1 f140"/>
                    <a:gd name="f262" fmla="*/ f213 1 f140"/>
                    <a:gd name="f263" fmla="*/ f214 1 f140"/>
                    <a:gd name="f264" fmla="*/ f215 1 f140"/>
                    <a:gd name="f265" fmla="*/ f216 1 f140"/>
                    <a:gd name="f266" fmla="*/ f217 1 f140"/>
                    <a:gd name="f267" fmla="*/ f218 1 f140"/>
                    <a:gd name="f268" fmla="*/ f219 1 f140"/>
                    <a:gd name="f269" fmla="*/ f220 1 f140"/>
                    <a:gd name="f270" fmla="*/ f221 1 f140"/>
                    <a:gd name="f271" fmla="*/ f222 1 f140"/>
                    <a:gd name="f272" fmla="*/ f223 1 f140"/>
                    <a:gd name="f273" fmla="*/ f224 1 f140"/>
                    <a:gd name="f274" fmla="*/ f225 1 f140"/>
                    <a:gd name="f275" fmla="*/ f226 1 f140"/>
                    <a:gd name="f276" fmla="*/ f227 1 f140"/>
                    <a:gd name="f277" fmla="*/ f228 1 f140"/>
                    <a:gd name="f278" fmla="*/ f229 1 f140"/>
                    <a:gd name="f279" fmla="*/ f230 1 f140"/>
                    <a:gd name="f280" fmla="*/ f231 1 f140"/>
                    <a:gd name="f281" fmla="*/ f232 1 f140"/>
                    <a:gd name="f282" fmla="*/ f233 1 f140"/>
                    <a:gd name="f283" fmla="*/ f234 1 f140"/>
                    <a:gd name="f284" fmla="*/ f235 1 f140"/>
                    <a:gd name="f285" fmla="*/ f236 1 f140"/>
                    <a:gd name="f286" fmla="*/ f237 1 f140"/>
                    <a:gd name="f287" fmla="*/ f238 1 f140"/>
                    <a:gd name="f288" fmla="*/ f286 f135 1"/>
                    <a:gd name="f289" fmla="*/ f287 f135 1"/>
                    <a:gd name="f290" fmla="*/ f256 f136 1"/>
                    <a:gd name="f291" fmla="*/ f249 f136 1"/>
                    <a:gd name="f292" fmla="*/ f240 f135 1"/>
                    <a:gd name="f293" fmla="*/ f241 f136 1"/>
                    <a:gd name="f294" fmla="*/ f242 f135 1"/>
                    <a:gd name="f295" fmla="*/ f243 f135 1"/>
                    <a:gd name="f296" fmla="*/ f244 f135 1"/>
                    <a:gd name="f297" fmla="*/ f245 f135 1"/>
                    <a:gd name="f298" fmla="*/ f246 f136 1"/>
                    <a:gd name="f299" fmla="*/ f247 f135 1"/>
                    <a:gd name="f300" fmla="*/ f248 f135 1"/>
                    <a:gd name="f301" fmla="*/ f250 f135 1"/>
                    <a:gd name="f302" fmla="*/ f251 f135 1"/>
                    <a:gd name="f303" fmla="*/ f252 f135 1"/>
                    <a:gd name="f304" fmla="*/ f253 f135 1"/>
                    <a:gd name="f305" fmla="*/ f254 f135 1"/>
                    <a:gd name="f306" fmla="*/ f255 f135 1"/>
                    <a:gd name="f307" fmla="*/ f257 f135 1"/>
                    <a:gd name="f308" fmla="*/ f258 f135 1"/>
                    <a:gd name="f309" fmla="*/ f259 f135 1"/>
                    <a:gd name="f310" fmla="*/ f260 f135 1"/>
                    <a:gd name="f311" fmla="*/ f261 f135 1"/>
                    <a:gd name="f312" fmla="*/ f262 f135 1"/>
                    <a:gd name="f313" fmla="*/ f263 f135 1"/>
                    <a:gd name="f314" fmla="*/ f264 f135 1"/>
                    <a:gd name="f315" fmla="*/ f265 f135 1"/>
                    <a:gd name="f316" fmla="*/ f266 f135 1"/>
                    <a:gd name="f317" fmla="*/ f267 f135 1"/>
                    <a:gd name="f318" fmla="*/ f268 f135 1"/>
                    <a:gd name="f319" fmla="*/ f269 f135 1"/>
                    <a:gd name="f320" fmla="*/ f270 f135 1"/>
                    <a:gd name="f321" fmla="*/ f271 f135 1"/>
                    <a:gd name="f322" fmla="*/ f272 f135 1"/>
                    <a:gd name="f323" fmla="*/ f273 f135 1"/>
                    <a:gd name="f324" fmla="*/ f274 f135 1"/>
                    <a:gd name="f325" fmla="*/ f275 f135 1"/>
                    <a:gd name="f326" fmla="*/ f276 f135 1"/>
                    <a:gd name="f327" fmla="*/ f277 f135 1"/>
                    <a:gd name="f328" fmla="*/ f278 f135 1"/>
                    <a:gd name="f329" fmla="*/ f279 f135 1"/>
                    <a:gd name="f330" fmla="*/ f280 f135 1"/>
                    <a:gd name="f331" fmla="*/ f281 f135 1"/>
                    <a:gd name="f332" fmla="*/ f282 f135 1"/>
                    <a:gd name="f333" fmla="*/ f283 f135 1"/>
                    <a:gd name="f334" fmla="*/ f284 f135 1"/>
                    <a:gd name="f335" fmla="*/ f285 f135 1"/>
                  </a:gdLst>
                  <a:ahLst/>
                  <a:cxnLst>
                    <a:cxn ang="3cd4">
                      <a:pos x="hc" y="t"/>
                    </a:cxn>
                    <a:cxn ang="0">
                      <a:pos x="r" y="vc"/>
                    </a:cxn>
                    <a:cxn ang="cd4">
                      <a:pos x="hc" y="b"/>
                    </a:cxn>
                    <a:cxn ang="cd2">
                      <a:pos x="l" y="vc"/>
                    </a:cxn>
                    <a:cxn ang="f239">
                      <a:pos x="f292" y="f293"/>
                    </a:cxn>
                    <a:cxn ang="f239">
                      <a:pos x="f294" y="f293"/>
                    </a:cxn>
                    <a:cxn ang="f239">
                      <a:pos x="f295" y="f293"/>
                    </a:cxn>
                    <a:cxn ang="f239">
                      <a:pos x="f296" y="f293"/>
                    </a:cxn>
                    <a:cxn ang="f239">
                      <a:pos x="f297" y="f298"/>
                    </a:cxn>
                    <a:cxn ang="f239">
                      <a:pos x="f299" y="f293"/>
                    </a:cxn>
                    <a:cxn ang="f239">
                      <a:pos x="f300" y="f291"/>
                    </a:cxn>
                    <a:cxn ang="f239">
                      <a:pos x="f301" y="f298"/>
                    </a:cxn>
                    <a:cxn ang="f239">
                      <a:pos x="f302" y="f298"/>
                    </a:cxn>
                    <a:cxn ang="f239">
                      <a:pos x="f303" y="f298"/>
                    </a:cxn>
                    <a:cxn ang="f239">
                      <a:pos x="f304" y="f298"/>
                    </a:cxn>
                    <a:cxn ang="f239">
                      <a:pos x="f305" y="f298"/>
                    </a:cxn>
                    <a:cxn ang="f239">
                      <a:pos x="f306" y="f290"/>
                    </a:cxn>
                    <a:cxn ang="f239">
                      <a:pos x="f307" y="f290"/>
                    </a:cxn>
                    <a:cxn ang="f239">
                      <a:pos x="f308" y="f290"/>
                    </a:cxn>
                    <a:cxn ang="f239">
                      <a:pos x="f309" y="f290"/>
                    </a:cxn>
                    <a:cxn ang="f239">
                      <a:pos x="f310" y="f290"/>
                    </a:cxn>
                    <a:cxn ang="f239">
                      <a:pos x="f311" y="f298"/>
                    </a:cxn>
                    <a:cxn ang="f239">
                      <a:pos x="f312" y="f298"/>
                    </a:cxn>
                    <a:cxn ang="f239">
                      <a:pos x="f313" y="f290"/>
                    </a:cxn>
                    <a:cxn ang="f239">
                      <a:pos x="f314" y="f290"/>
                    </a:cxn>
                    <a:cxn ang="f239">
                      <a:pos x="f315" y="f298"/>
                    </a:cxn>
                    <a:cxn ang="f239">
                      <a:pos x="f316" y="f298"/>
                    </a:cxn>
                    <a:cxn ang="f239">
                      <a:pos x="f317" y="f298"/>
                    </a:cxn>
                    <a:cxn ang="f239">
                      <a:pos x="f318" y="f298"/>
                    </a:cxn>
                    <a:cxn ang="f239">
                      <a:pos x="f319" y="f290"/>
                    </a:cxn>
                    <a:cxn ang="f239">
                      <a:pos x="f320" y="f298"/>
                    </a:cxn>
                    <a:cxn ang="f239">
                      <a:pos x="f321" y="f298"/>
                    </a:cxn>
                    <a:cxn ang="f239">
                      <a:pos x="f322" y="f298"/>
                    </a:cxn>
                    <a:cxn ang="f239">
                      <a:pos x="f323" y="f298"/>
                    </a:cxn>
                    <a:cxn ang="f239">
                      <a:pos x="f324" y="f290"/>
                    </a:cxn>
                    <a:cxn ang="f239">
                      <a:pos x="f325" y="f290"/>
                    </a:cxn>
                    <a:cxn ang="f239">
                      <a:pos x="f326" y="f298"/>
                    </a:cxn>
                    <a:cxn ang="f239">
                      <a:pos x="f327" y="f290"/>
                    </a:cxn>
                    <a:cxn ang="f239">
                      <a:pos x="f328" y="f298"/>
                    </a:cxn>
                    <a:cxn ang="f239">
                      <a:pos x="f329" y="f290"/>
                    </a:cxn>
                    <a:cxn ang="f239">
                      <a:pos x="f330" y="f290"/>
                    </a:cxn>
                    <a:cxn ang="f239">
                      <a:pos x="f331" y="f290"/>
                    </a:cxn>
                    <a:cxn ang="f239">
                      <a:pos x="f332" y="f290"/>
                    </a:cxn>
                    <a:cxn ang="f239">
                      <a:pos x="f333" y="f290"/>
                    </a:cxn>
                    <a:cxn ang="f239">
                      <a:pos x="f334" y="f290"/>
                    </a:cxn>
                    <a:cxn ang="f239">
                      <a:pos x="f335" y="f290"/>
                    </a:cxn>
                  </a:cxnLst>
                  <a:rect l="f288" t="f291" r="f289" b="f290"/>
                  <a:pathLst>
                    <a:path w="562" h="13">
                      <a:moveTo>
                        <a:pt x="f5" y="f8"/>
                      </a:moveTo>
                      <a:lnTo>
                        <a:pt x="f9" y="f8"/>
                      </a:lnTo>
                      <a:lnTo>
                        <a:pt x="f10" y="f8"/>
                      </a:lnTo>
                      <a:lnTo>
                        <a:pt x="f11" y="f8"/>
                      </a:lnTo>
                      <a:lnTo>
                        <a:pt x="f12" y="f8"/>
                      </a:lnTo>
                      <a:lnTo>
                        <a:pt x="f13" y="f8"/>
                      </a:lnTo>
                      <a:lnTo>
                        <a:pt x="f14" y="f8"/>
                      </a:lnTo>
                      <a:lnTo>
                        <a:pt x="f15" y="f8"/>
                      </a:lnTo>
                      <a:lnTo>
                        <a:pt x="f16" y="f8"/>
                      </a:lnTo>
                      <a:lnTo>
                        <a:pt x="f17" y="f8"/>
                      </a:lnTo>
                      <a:lnTo>
                        <a:pt x="f18" y="f8"/>
                      </a:lnTo>
                      <a:lnTo>
                        <a:pt x="f19" y="f8"/>
                      </a:lnTo>
                      <a:lnTo>
                        <a:pt x="f20" y="f8"/>
                      </a:lnTo>
                      <a:lnTo>
                        <a:pt x="f21" y="f10"/>
                      </a:lnTo>
                      <a:lnTo>
                        <a:pt x="f22" y="f10"/>
                      </a:lnTo>
                      <a:lnTo>
                        <a:pt x="f23" y="f10"/>
                      </a:lnTo>
                      <a:lnTo>
                        <a:pt x="f24" y="f10"/>
                      </a:lnTo>
                      <a:lnTo>
                        <a:pt x="f25" y="f8"/>
                      </a:lnTo>
                      <a:lnTo>
                        <a:pt x="f26" y="f5"/>
                      </a:lnTo>
                      <a:lnTo>
                        <a:pt x="f27" y="f5"/>
                      </a:lnTo>
                      <a:lnTo>
                        <a:pt x="f28" y="f5"/>
                      </a:lnTo>
                      <a:lnTo>
                        <a:pt x="f29" y="f8"/>
                      </a:lnTo>
                      <a:lnTo>
                        <a:pt x="f30" y="f8"/>
                      </a:lnTo>
                      <a:lnTo>
                        <a:pt x="f31" y="f10"/>
                      </a:lnTo>
                      <a:lnTo>
                        <a:pt x="f32" y="f10"/>
                      </a:lnTo>
                      <a:lnTo>
                        <a:pt x="f33" y="f10"/>
                      </a:lnTo>
                      <a:lnTo>
                        <a:pt x="f34" y="f10"/>
                      </a:lnTo>
                      <a:lnTo>
                        <a:pt x="f35" y="f10"/>
                      </a:lnTo>
                      <a:lnTo>
                        <a:pt x="f36" y="f10"/>
                      </a:lnTo>
                      <a:lnTo>
                        <a:pt x="f37" y="f10"/>
                      </a:lnTo>
                      <a:lnTo>
                        <a:pt x="f38" y="f10"/>
                      </a:lnTo>
                      <a:lnTo>
                        <a:pt x="f39" y="f10"/>
                      </a:lnTo>
                      <a:lnTo>
                        <a:pt x="f40" y="f10"/>
                      </a:lnTo>
                      <a:lnTo>
                        <a:pt x="f41" y="f10"/>
                      </a:lnTo>
                      <a:lnTo>
                        <a:pt x="f42" y="f10"/>
                      </a:lnTo>
                      <a:lnTo>
                        <a:pt x="f43" y="f10"/>
                      </a:lnTo>
                      <a:lnTo>
                        <a:pt x="f44" y="f10"/>
                      </a:lnTo>
                      <a:lnTo>
                        <a:pt x="f45" y="f10"/>
                      </a:lnTo>
                      <a:lnTo>
                        <a:pt x="f46" y="f7"/>
                      </a:lnTo>
                      <a:lnTo>
                        <a:pt x="f47" y="f7"/>
                      </a:lnTo>
                      <a:lnTo>
                        <a:pt x="f48" y="f7"/>
                      </a:lnTo>
                      <a:lnTo>
                        <a:pt x="f49" y="f7"/>
                      </a:lnTo>
                      <a:lnTo>
                        <a:pt x="f50" y="f7"/>
                      </a:lnTo>
                      <a:lnTo>
                        <a:pt x="f51" y="f7"/>
                      </a:lnTo>
                      <a:lnTo>
                        <a:pt x="f52" y="f7"/>
                      </a:lnTo>
                      <a:lnTo>
                        <a:pt x="f53" y="f7"/>
                      </a:lnTo>
                      <a:lnTo>
                        <a:pt x="f54" y="f7"/>
                      </a:lnTo>
                      <a:lnTo>
                        <a:pt x="f55" y="f7"/>
                      </a:lnTo>
                      <a:lnTo>
                        <a:pt x="f56" y="f7"/>
                      </a:lnTo>
                      <a:lnTo>
                        <a:pt x="f57" y="f7"/>
                      </a:lnTo>
                      <a:lnTo>
                        <a:pt x="f58" y="f7"/>
                      </a:lnTo>
                      <a:lnTo>
                        <a:pt x="f59" y="f10"/>
                      </a:lnTo>
                      <a:lnTo>
                        <a:pt x="f60" y="f10"/>
                      </a:lnTo>
                      <a:lnTo>
                        <a:pt x="f61" y="f10"/>
                      </a:lnTo>
                      <a:lnTo>
                        <a:pt x="f62" y="f10"/>
                      </a:lnTo>
                      <a:lnTo>
                        <a:pt x="f63" y="f10"/>
                      </a:lnTo>
                      <a:lnTo>
                        <a:pt x="f64" y="f10"/>
                      </a:lnTo>
                      <a:lnTo>
                        <a:pt x="f65" y="f10"/>
                      </a:lnTo>
                      <a:lnTo>
                        <a:pt x="f66" y="f7"/>
                      </a:lnTo>
                      <a:lnTo>
                        <a:pt x="f67" y="f7"/>
                      </a:lnTo>
                      <a:lnTo>
                        <a:pt x="f68" y="f7"/>
                      </a:lnTo>
                      <a:lnTo>
                        <a:pt x="f69" y="f7"/>
                      </a:lnTo>
                      <a:lnTo>
                        <a:pt x="f70" y="f7"/>
                      </a:lnTo>
                      <a:lnTo>
                        <a:pt x="f71" y="f10"/>
                      </a:lnTo>
                      <a:lnTo>
                        <a:pt x="f72" y="f10"/>
                      </a:lnTo>
                      <a:lnTo>
                        <a:pt x="f73" y="f10"/>
                      </a:lnTo>
                      <a:lnTo>
                        <a:pt x="f74" y="f7"/>
                      </a:lnTo>
                      <a:lnTo>
                        <a:pt x="f75" y="f7"/>
                      </a:lnTo>
                      <a:lnTo>
                        <a:pt x="f76" y="f10"/>
                      </a:lnTo>
                      <a:lnTo>
                        <a:pt x="f77" y="f10"/>
                      </a:lnTo>
                      <a:lnTo>
                        <a:pt x="f78" y="f10"/>
                      </a:lnTo>
                      <a:lnTo>
                        <a:pt x="f77" y="f10"/>
                      </a:lnTo>
                      <a:lnTo>
                        <a:pt x="f79" y="f10"/>
                      </a:lnTo>
                      <a:lnTo>
                        <a:pt x="f80" y="f10"/>
                      </a:lnTo>
                      <a:lnTo>
                        <a:pt x="f81" y="f10"/>
                      </a:lnTo>
                      <a:lnTo>
                        <a:pt x="f82" y="f7"/>
                      </a:lnTo>
                      <a:lnTo>
                        <a:pt x="f83" y="f7"/>
                      </a:lnTo>
                      <a:lnTo>
                        <a:pt x="f84" y="f7"/>
                      </a:lnTo>
                      <a:lnTo>
                        <a:pt x="f85" y="f7"/>
                      </a:lnTo>
                      <a:lnTo>
                        <a:pt x="f86" y="f7"/>
                      </a:lnTo>
                      <a:lnTo>
                        <a:pt x="f87" y="f10"/>
                      </a:lnTo>
                      <a:lnTo>
                        <a:pt x="f88" y="f10"/>
                      </a:lnTo>
                      <a:lnTo>
                        <a:pt x="f89" y="f10"/>
                      </a:lnTo>
                      <a:lnTo>
                        <a:pt x="f90" y="f10"/>
                      </a:lnTo>
                      <a:lnTo>
                        <a:pt x="f91" y="f10"/>
                      </a:lnTo>
                      <a:lnTo>
                        <a:pt x="f92" y="f10"/>
                      </a:lnTo>
                      <a:lnTo>
                        <a:pt x="f93" y="f10"/>
                      </a:lnTo>
                      <a:lnTo>
                        <a:pt x="f94" y="f7"/>
                      </a:lnTo>
                      <a:lnTo>
                        <a:pt x="f95" y="f7"/>
                      </a:lnTo>
                      <a:lnTo>
                        <a:pt x="f96" y="f10"/>
                      </a:lnTo>
                      <a:lnTo>
                        <a:pt x="f97" y="f7"/>
                      </a:lnTo>
                      <a:lnTo>
                        <a:pt x="f98" y="f7"/>
                      </a:lnTo>
                      <a:lnTo>
                        <a:pt x="f99" y="f7"/>
                      </a:lnTo>
                      <a:lnTo>
                        <a:pt x="f100" y="f7"/>
                      </a:lnTo>
                      <a:lnTo>
                        <a:pt x="f101" y="f10"/>
                      </a:lnTo>
                      <a:lnTo>
                        <a:pt x="f102" y="f7"/>
                      </a:lnTo>
                      <a:lnTo>
                        <a:pt x="f103" y="f10"/>
                      </a:lnTo>
                      <a:lnTo>
                        <a:pt x="f104" y="f10"/>
                      </a:lnTo>
                      <a:lnTo>
                        <a:pt x="f105" y="f10"/>
                      </a:lnTo>
                      <a:lnTo>
                        <a:pt x="f106" y="f10"/>
                      </a:lnTo>
                      <a:lnTo>
                        <a:pt x="f107" y="f10"/>
                      </a:lnTo>
                      <a:lnTo>
                        <a:pt x="f108" y="f7"/>
                      </a:lnTo>
                      <a:lnTo>
                        <a:pt x="f109" y="f10"/>
                      </a:lnTo>
                      <a:lnTo>
                        <a:pt x="f110" y="f10"/>
                      </a:lnTo>
                      <a:lnTo>
                        <a:pt x="f111" y="f10"/>
                      </a:lnTo>
                      <a:lnTo>
                        <a:pt x="f112" y="f7"/>
                      </a:lnTo>
                      <a:lnTo>
                        <a:pt x="f113" y="f10"/>
                      </a:lnTo>
                      <a:lnTo>
                        <a:pt x="f114" y="f7"/>
                      </a:lnTo>
                      <a:lnTo>
                        <a:pt x="f115" y="f7"/>
                      </a:lnTo>
                      <a:lnTo>
                        <a:pt x="f116" y="f7"/>
                      </a:lnTo>
                      <a:lnTo>
                        <a:pt x="f117" y="f7"/>
                      </a:lnTo>
                      <a:lnTo>
                        <a:pt x="f118" y="f7"/>
                      </a:lnTo>
                      <a:lnTo>
                        <a:pt x="f119" y="f7"/>
                      </a:lnTo>
                      <a:lnTo>
                        <a:pt x="f120" y="f7"/>
                      </a:lnTo>
                      <a:lnTo>
                        <a:pt x="f121" y="f7"/>
                      </a:lnTo>
                      <a:lnTo>
                        <a:pt x="f122" y="f7"/>
                      </a:lnTo>
                      <a:lnTo>
                        <a:pt x="f123" y="f7"/>
                      </a:lnTo>
                      <a:lnTo>
                        <a:pt x="f124" y="f7"/>
                      </a:lnTo>
                      <a:lnTo>
                        <a:pt x="f125" y="f7"/>
                      </a:lnTo>
                      <a:lnTo>
                        <a:pt x="f126" y="f7"/>
                      </a:lnTo>
                      <a:lnTo>
                        <a:pt x="f127" y="f10"/>
                      </a:lnTo>
                      <a:lnTo>
                        <a:pt x="f128" y="f7"/>
                      </a:lnTo>
                      <a:lnTo>
                        <a:pt x="f129" y="f7"/>
                      </a:lnTo>
                      <a:lnTo>
                        <a:pt x="f130" y="f7"/>
                      </a:lnTo>
                      <a:lnTo>
                        <a:pt x="f131" y="f10"/>
                      </a:lnTo>
                      <a:lnTo>
                        <a:pt x="f132" y="f7"/>
                      </a:lnTo>
                      <a:lnTo>
                        <a:pt x="f133" y="f7"/>
                      </a:lnTo>
                      <a:lnTo>
                        <a:pt x="f6" y="f7"/>
                      </a:lnTo>
                    </a:path>
                  </a:pathLst>
                </a:custGeom>
                <a:noFill/>
                <a:ln w="12701">
                  <a:solidFill>
                    <a:srgbClr val="008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46" name="Freeform 11">
                  <a:extLst>
                    <a:ext uri="{FF2B5EF4-FFF2-40B4-BE49-F238E27FC236}">
                      <a16:creationId xmlns:a16="http://schemas.microsoft.com/office/drawing/2014/main" id="{DFAF1DD0-B0D3-4964-863A-B9454BAB2D08}"/>
                    </a:ext>
                  </a:extLst>
                </p:cNvPr>
                <p:cNvSpPr/>
                <p:nvPr/>
              </p:nvSpPr>
              <p:spPr>
                <a:xfrm>
                  <a:off x="4527221" y="4298201"/>
                  <a:ext cx="482931" cy="24560"/>
                </a:xfrm>
                <a:custGeom>
                  <a:avLst/>
                  <a:gdLst>
                    <a:gd name="f0" fmla="val 10800000"/>
                    <a:gd name="f1" fmla="val 5400000"/>
                    <a:gd name="f2" fmla="val 180"/>
                    <a:gd name="f3" fmla="val w"/>
                    <a:gd name="f4" fmla="val h"/>
                    <a:gd name="f5" fmla="val 0"/>
                    <a:gd name="f6" fmla="val 325"/>
                    <a:gd name="f7" fmla="val 18"/>
                    <a:gd name="f8" fmla="val 9"/>
                    <a:gd name="f9" fmla="val 4"/>
                    <a:gd name="f10" fmla="val 8"/>
                    <a:gd name="f11" fmla="val 13"/>
                    <a:gd name="f12" fmla="val 17"/>
                    <a:gd name="f13" fmla="val 22"/>
                    <a:gd name="f14" fmla="val 26"/>
                    <a:gd name="f15" fmla="val 14"/>
                    <a:gd name="f16" fmla="val 35"/>
                    <a:gd name="f17" fmla="val 31"/>
                    <a:gd name="f18" fmla="val 40"/>
                    <a:gd name="f19" fmla="val 44"/>
                    <a:gd name="f20" fmla="val 49"/>
                    <a:gd name="f21" fmla="val 53"/>
                    <a:gd name="f22" fmla="val 57"/>
                    <a:gd name="f23" fmla="val 62"/>
                    <a:gd name="f24" fmla="val 66"/>
                    <a:gd name="f25" fmla="val 71"/>
                    <a:gd name="f26" fmla="val 75"/>
                    <a:gd name="f27" fmla="val 80"/>
                    <a:gd name="f28" fmla="val 5"/>
                    <a:gd name="f29" fmla="val 84"/>
                    <a:gd name="f30" fmla="val 89"/>
                    <a:gd name="f31" fmla="val 93"/>
                    <a:gd name="f32" fmla="val 98"/>
                    <a:gd name="f33" fmla="val 102"/>
                    <a:gd name="f34" fmla="val 106"/>
                    <a:gd name="f35" fmla="val 111"/>
                    <a:gd name="f36" fmla="val 115"/>
                    <a:gd name="f37" fmla="val 120"/>
                    <a:gd name="f38" fmla="val 124"/>
                    <a:gd name="f39" fmla="val 129"/>
                    <a:gd name="f40" fmla="val 133"/>
                    <a:gd name="f41" fmla="val 138"/>
                    <a:gd name="f42" fmla="val 142"/>
                    <a:gd name="f43" fmla="val 147"/>
                    <a:gd name="f44" fmla="val 151"/>
                    <a:gd name="f45" fmla="val 155"/>
                    <a:gd name="f46" fmla="val 160"/>
                    <a:gd name="f47" fmla="val 164"/>
                    <a:gd name="f48" fmla="val 169"/>
                    <a:gd name="f49" fmla="val 173"/>
                    <a:gd name="f50" fmla="val 178"/>
                    <a:gd name="f51" fmla="val 182"/>
                    <a:gd name="f52" fmla="val 187"/>
                    <a:gd name="f53" fmla="val 191"/>
                    <a:gd name="f54" fmla="val 196"/>
                    <a:gd name="f55" fmla="val 200"/>
                    <a:gd name="f56" fmla="val 204"/>
                    <a:gd name="f57" fmla="val 209"/>
                    <a:gd name="f58" fmla="val 213"/>
                    <a:gd name="f59" fmla="val 218"/>
                    <a:gd name="f60" fmla="val 222"/>
                    <a:gd name="f61" fmla="val 227"/>
                    <a:gd name="f62" fmla="val 231"/>
                    <a:gd name="f63" fmla="val 236"/>
                    <a:gd name="f64" fmla="val 240"/>
                    <a:gd name="f65" fmla="val 245"/>
                    <a:gd name="f66" fmla="val 249"/>
                    <a:gd name="f67" fmla="val 253"/>
                    <a:gd name="f68" fmla="val 258"/>
                    <a:gd name="f69" fmla="val 262"/>
                    <a:gd name="f70" fmla="val 267"/>
                    <a:gd name="f71" fmla="val 271"/>
                    <a:gd name="f72" fmla="val 276"/>
                    <a:gd name="f73" fmla="val 280"/>
                    <a:gd name="f74" fmla="val 285"/>
                    <a:gd name="f75" fmla="val 289"/>
                    <a:gd name="f76" fmla="val 294"/>
                    <a:gd name="f77" fmla="val 298"/>
                    <a:gd name="f78" fmla="val 302"/>
                    <a:gd name="f79" fmla="val 307"/>
                    <a:gd name="f80" fmla="val 311"/>
                    <a:gd name="f81" fmla="val 320"/>
                    <a:gd name="f82" fmla="val 316"/>
                    <a:gd name="f83" fmla="+- 0 0 -90"/>
                    <a:gd name="f84" fmla="*/ f3 1 325"/>
                    <a:gd name="f85" fmla="*/ f4 1 18"/>
                    <a:gd name="f86" fmla="+- f7 0 f5"/>
                    <a:gd name="f87" fmla="+- f6 0 f5"/>
                    <a:gd name="f88" fmla="*/ f83 f0 1"/>
                    <a:gd name="f89" fmla="*/ f87 1 325"/>
                    <a:gd name="f90" fmla="*/ f86 1 18"/>
                    <a:gd name="f91" fmla="*/ 4 f87 1"/>
                    <a:gd name="f92" fmla="*/ 9 f86 1"/>
                    <a:gd name="f93" fmla="*/ 13 f87 1"/>
                    <a:gd name="f94" fmla="*/ 22 f87 1"/>
                    <a:gd name="f95" fmla="*/ 35 f87 1"/>
                    <a:gd name="f96" fmla="*/ 14 f86 1"/>
                    <a:gd name="f97" fmla="*/ 18 f86 1"/>
                    <a:gd name="f98" fmla="*/ 44 f87 1"/>
                    <a:gd name="f99" fmla="*/ 53 f87 1"/>
                    <a:gd name="f100" fmla="*/ 62 f87 1"/>
                    <a:gd name="f101" fmla="*/ 71 f87 1"/>
                    <a:gd name="f102" fmla="*/ 80 f87 1"/>
                    <a:gd name="f103" fmla="*/ 5 f86 1"/>
                    <a:gd name="f104" fmla="*/ 89 f87 1"/>
                    <a:gd name="f105" fmla="*/ 98 f87 1"/>
                    <a:gd name="f106" fmla="*/ 106 f87 1"/>
                    <a:gd name="f107" fmla="*/ 0 f86 1"/>
                    <a:gd name="f108" fmla="*/ 115 f87 1"/>
                    <a:gd name="f109" fmla="*/ 124 f87 1"/>
                    <a:gd name="f110" fmla="*/ 133 f87 1"/>
                    <a:gd name="f111" fmla="*/ 142 f87 1"/>
                    <a:gd name="f112" fmla="*/ 151 f87 1"/>
                    <a:gd name="f113" fmla="*/ 160 f87 1"/>
                    <a:gd name="f114" fmla="*/ 169 f87 1"/>
                    <a:gd name="f115" fmla="*/ 178 f87 1"/>
                    <a:gd name="f116" fmla="*/ 187 f87 1"/>
                    <a:gd name="f117" fmla="*/ 196 f87 1"/>
                    <a:gd name="f118" fmla="*/ 204 f87 1"/>
                    <a:gd name="f119" fmla="*/ 213 f87 1"/>
                    <a:gd name="f120" fmla="*/ 222 f87 1"/>
                    <a:gd name="f121" fmla="*/ 231 f87 1"/>
                    <a:gd name="f122" fmla="*/ 240 f87 1"/>
                    <a:gd name="f123" fmla="*/ 249 f87 1"/>
                    <a:gd name="f124" fmla="*/ 258 f87 1"/>
                    <a:gd name="f125" fmla="*/ 267 f87 1"/>
                    <a:gd name="f126" fmla="*/ 276 f87 1"/>
                    <a:gd name="f127" fmla="*/ 285 f87 1"/>
                    <a:gd name="f128" fmla="*/ 294 f87 1"/>
                    <a:gd name="f129" fmla="*/ 302 f87 1"/>
                    <a:gd name="f130" fmla="*/ 311 f87 1"/>
                    <a:gd name="f131" fmla="*/ 316 f87 1"/>
                    <a:gd name="f132" fmla="*/ 325 f87 1"/>
                    <a:gd name="f133" fmla="*/ 0 f87 1"/>
                    <a:gd name="f134" fmla="*/ f88 1 f2"/>
                    <a:gd name="f135" fmla="*/ f91 1 325"/>
                    <a:gd name="f136" fmla="*/ f92 1 18"/>
                    <a:gd name="f137" fmla="*/ f93 1 325"/>
                    <a:gd name="f138" fmla="*/ f94 1 325"/>
                    <a:gd name="f139" fmla="*/ f95 1 325"/>
                    <a:gd name="f140" fmla="*/ f96 1 18"/>
                    <a:gd name="f141" fmla="*/ f97 1 18"/>
                    <a:gd name="f142" fmla="*/ f98 1 325"/>
                    <a:gd name="f143" fmla="*/ f99 1 325"/>
                    <a:gd name="f144" fmla="*/ f100 1 325"/>
                    <a:gd name="f145" fmla="*/ f101 1 325"/>
                    <a:gd name="f146" fmla="*/ f102 1 325"/>
                    <a:gd name="f147" fmla="*/ f103 1 18"/>
                    <a:gd name="f148" fmla="*/ f104 1 325"/>
                    <a:gd name="f149" fmla="*/ f105 1 325"/>
                    <a:gd name="f150" fmla="*/ f106 1 325"/>
                    <a:gd name="f151" fmla="*/ f107 1 18"/>
                    <a:gd name="f152" fmla="*/ f108 1 325"/>
                    <a:gd name="f153" fmla="*/ f109 1 325"/>
                    <a:gd name="f154" fmla="*/ f110 1 325"/>
                    <a:gd name="f155" fmla="*/ f111 1 325"/>
                    <a:gd name="f156" fmla="*/ f112 1 325"/>
                    <a:gd name="f157" fmla="*/ f113 1 325"/>
                    <a:gd name="f158" fmla="*/ f114 1 325"/>
                    <a:gd name="f159" fmla="*/ f115 1 325"/>
                    <a:gd name="f160" fmla="*/ f116 1 325"/>
                    <a:gd name="f161" fmla="*/ f117 1 325"/>
                    <a:gd name="f162" fmla="*/ f118 1 325"/>
                    <a:gd name="f163" fmla="*/ f119 1 325"/>
                    <a:gd name="f164" fmla="*/ f120 1 325"/>
                    <a:gd name="f165" fmla="*/ f121 1 325"/>
                    <a:gd name="f166" fmla="*/ f122 1 325"/>
                    <a:gd name="f167" fmla="*/ f123 1 325"/>
                    <a:gd name="f168" fmla="*/ f124 1 325"/>
                    <a:gd name="f169" fmla="*/ f125 1 325"/>
                    <a:gd name="f170" fmla="*/ f126 1 325"/>
                    <a:gd name="f171" fmla="*/ f127 1 325"/>
                    <a:gd name="f172" fmla="*/ f128 1 325"/>
                    <a:gd name="f173" fmla="*/ f129 1 325"/>
                    <a:gd name="f174" fmla="*/ f130 1 325"/>
                    <a:gd name="f175" fmla="*/ f131 1 325"/>
                    <a:gd name="f176" fmla="*/ f132 1 325"/>
                    <a:gd name="f177" fmla="*/ f133 1 325"/>
                    <a:gd name="f178" fmla="+- f134 0 f1"/>
                    <a:gd name="f179" fmla="*/ f135 1 f89"/>
                    <a:gd name="f180" fmla="*/ f136 1 f90"/>
                    <a:gd name="f181" fmla="*/ f137 1 f89"/>
                    <a:gd name="f182" fmla="*/ f138 1 f89"/>
                    <a:gd name="f183" fmla="*/ f139 1 f89"/>
                    <a:gd name="f184" fmla="*/ f140 1 f90"/>
                    <a:gd name="f185" fmla="*/ f141 1 f90"/>
                    <a:gd name="f186" fmla="*/ f142 1 f89"/>
                    <a:gd name="f187" fmla="*/ f143 1 f89"/>
                    <a:gd name="f188" fmla="*/ f144 1 f89"/>
                    <a:gd name="f189" fmla="*/ f145 1 f89"/>
                    <a:gd name="f190" fmla="*/ f146 1 f89"/>
                    <a:gd name="f191" fmla="*/ f147 1 f90"/>
                    <a:gd name="f192" fmla="*/ f148 1 f89"/>
                    <a:gd name="f193" fmla="*/ f149 1 f89"/>
                    <a:gd name="f194" fmla="*/ f150 1 f89"/>
                    <a:gd name="f195" fmla="*/ f151 1 f90"/>
                    <a:gd name="f196" fmla="*/ f152 1 f89"/>
                    <a:gd name="f197" fmla="*/ f153 1 f89"/>
                    <a:gd name="f198" fmla="*/ f154 1 f89"/>
                    <a:gd name="f199" fmla="*/ f155 1 f89"/>
                    <a:gd name="f200" fmla="*/ f156 1 f89"/>
                    <a:gd name="f201" fmla="*/ f157 1 f89"/>
                    <a:gd name="f202" fmla="*/ f158 1 f89"/>
                    <a:gd name="f203" fmla="*/ f159 1 f89"/>
                    <a:gd name="f204" fmla="*/ f160 1 f89"/>
                    <a:gd name="f205" fmla="*/ f161 1 f89"/>
                    <a:gd name="f206" fmla="*/ f162 1 f89"/>
                    <a:gd name="f207" fmla="*/ f163 1 f89"/>
                    <a:gd name="f208" fmla="*/ f164 1 f89"/>
                    <a:gd name="f209" fmla="*/ f165 1 f89"/>
                    <a:gd name="f210" fmla="*/ f166 1 f89"/>
                    <a:gd name="f211" fmla="*/ f167 1 f89"/>
                    <a:gd name="f212" fmla="*/ f168 1 f89"/>
                    <a:gd name="f213" fmla="*/ f169 1 f89"/>
                    <a:gd name="f214" fmla="*/ f170 1 f89"/>
                    <a:gd name="f215" fmla="*/ f171 1 f89"/>
                    <a:gd name="f216" fmla="*/ f172 1 f89"/>
                    <a:gd name="f217" fmla="*/ f173 1 f89"/>
                    <a:gd name="f218" fmla="*/ f174 1 f89"/>
                    <a:gd name="f219" fmla="*/ f175 1 f89"/>
                    <a:gd name="f220" fmla="*/ f176 1 f89"/>
                    <a:gd name="f221" fmla="*/ f177 1 f89"/>
                    <a:gd name="f222" fmla="*/ f221 f84 1"/>
                    <a:gd name="f223" fmla="*/ f220 f84 1"/>
                    <a:gd name="f224" fmla="*/ f185 f85 1"/>
                    <a:gd name="f225" fmla="*/ f195 f85 1"/>
                    <a:gd name="f226" fmla="*/ f179 f84 1"/>
                    <a:gd name="f227" fmla="*/ f180 f85 1"/>
                    <a:gd name="f228" fmla="*/ f181 f84 1"/>
                    <a:gd name="f229" fmla="*/ f182 f84 1"/>
                    <a:gd name="f230" fmla="*/ f183 f84 1"/>
                    <a:gd name="f231" fmla="*/ f184 f85 1"/>
                    <a:gd name="f232" fmla="*/ f186 f84 1"/>
                    <a:gd name="f233" fmla="*/ f187 f84 1"/>
                    <a:gd name="f234" fmla="*/ f188 f84 1"/>
                    <a:gd name="f235" fmla="*/ f189 f84 1"/>
                    <a:gd name="f236" fmla="*/ f190 f84 1"/>
                    <a:gd name="f237" fmla="*/ f191 f85 1"/>
                    <a:gd name="f238" fmla="*/ f192 f84 1"/>
                    <a:gd name="f239" fmla="*/ f193 f84 1"/>
                    <a:gd name="f240" fmla="*/ f194 f84 1"/>
                    <a:gd name="f241" fmla="*/ f196 f84 1"/>
                    <a:gd name="f242" fmla="*/ f197 f84 1"/>
                    <a:gd name="f243" fmla="*/ f198 f84 1"/>
                    <a:gd name="f244" fmla="*/ f199 f84 1"/>
                    <a:gd name="f245" fmla="*/ f200 f84 1"/>
                    <a:gd name="f246" fmla="*/ f201 f84 1"/>
                    <a:gd name="f247" fmla="*/ f202 f84 1"/>
                    <a:gd name="f248" fmla="*/ f203 f84 1"/>
                    <a:gd name="f249" fmla="*/ f204 f84 1"/>
                    <a:gd name="f250" fmla="*/ f205 f84 1"/>
                    <a:gd name="f251" fmla="*/ f206 f84 1"/>
                    <a:gd name="f252" fmla="*/ f207 f84 1"/>
                    <a:gd name="f253" fmla="*/ f208 f84 1"/>
                    <a:gd name="f254" fmla="*/ f209 f84 1"/>
                    <a:gd name="f255" fmla="*/ f210 f84 1"/>
                    <a:gd name="f256" fmla="*/ f211 f84 1"/>
                    <a:gd name="f257" fmla="*/ f212 f84 1"/>
                    <a:gd name="f258" fmla="*/ f213 f84 1"/>
                    <a:gd name="f259" fmla="*/ f214 f84 1"/>
                    <a:gd name="f260" fmla="*/ f215 f84 1"/>
                    <a:gd name="f261" fmla="*/ f216 f84 1"/>
                    <a:gd name="f262" fmla="*/ f217 f84 1"/>
                    <a:gd name="f263" fmla="*/ f218 f84 1"/>
                    <a:gd name="f264" fmla="*/ f219 f84 1"/>
                  </a:gdLst>
                  <a:ahLst/>
                  <a:cxnLst>
                    <a:cxn ang="3cd4">
                      <a:pos x="hc" y="t"/>
                    </a:cxn>
                    <a:cxn ang="0">
                      <a:pos x="r" y="vc"/>
                    </a:cxn>
                    <a:cxn ang="cd4">
                      <a:pos x="hc" y="b"/>
                    </a:cxn>
                    <a:cxn ang="cd2">
                      <a:pos x="l" y="vc"/>
                    </a:cxn>
                    <a:cxn ang="f178">
                      <a:pos x="f226" y="f227"/>
                    </a:cxn>
                    <a:cxn ang="f178">
                      <a:pos x="f228" y="f227"/>
                    </a:cxn>
                    <a:cxn ang="f178">
                      <a:pos x="f229" y="f227"/>
                    </a:cxn>
                    <a:cxn ang="f178">
                      <a:pos x="f230" y="f231"/>
                    </a:cxn>
                    <a:cxn ang="f178">
                      <a:pos x="f230" y="f224"/>
                    </a:cxn>
                    <a:cxn ang="f178">
                      <a:pos x="f232" y="f224"/>
                    </a:cxn>
                    <a:cxn ang="f178">
                      <a:pos x="f233" y="f224"/>
                    </a:cxn>
                    <a:cxn ang="f178">
                      <a:pos x="f234" y="f224"/>
                    </a:cxn>
                    <a:cxn ang="f178">
                      <a:pos x="f235" y="f231"/>
                    </a:cxn>
                    <a:cxn ang="f178">
                      <a:pos x="f236" y="f237"/>
                    </a:cxn>
                    <a:cxn ang="f178">
                      <a:pos x="f238" y="f237"/>
                    </a:cxn>
                    <a:cxn ang="f178">
                      <a:pos x="f239" y="f237"/>
                    </a:cxn>
                    <a:cxn ang="f178">
                      <a:pos x="f240" y="f225"/>
                    </a:cxn>
                    <a:cxn ang="f178">
                      <a:pos x="f241" y="f225"/>
                    </a:cxn>
                    <a:cxn ang="f178">
                      <a:pos x="f242" y="f225"/>
                    </a:cxn>
                    <a:cxn ang="f178">
                      <a:pos x="f243" y="f225"/>
                    </a:cxn>
                    <a:cxn ang="f178">
                      <a:pos x="f244" y="f225"/>
                    </a:cxn>
                    <a:cxn ang="f178">
                      <a:pos x="f245" y="f225"/>
                    </a:cxn>
                    <a:cxn ang="f178">
                      <a:pos x="f246" y="f237"/>
                    </a:cxn>
                    <a:cxn ang="f178">
                      <a:pos x="f247" y="f227"/>
                    </a:cxn>
                    <a:cxn ang="f178">
                      <a:pos x="f248" y="f227"/>
                    </a:cxn>
                    <a:cxn ang="f178">
                      <a:pos x="f249" y="f231"/>
                    </a:cxn>
                    <a:cxn ang="f178">
                      <a:pos x="f250" y="f224"/>
                    </a:cxn>
                    <a:cxn ang="f178">
                      <a:pos x="f251" y="f224"/>
                    </a:cxn>
                    <a:cxn ang="f178">
                      <a:pos x="f252" y="f224"/>
                    </a:cxn>
                    <a:cxn ang="f178">
                      <a:pos x="f253" y="f224"/>
                    </a:cxn>
                    <a:cxn ang="f178">
                      <a:pos x="f254" y="f224"/>
                    </a:cxn>
                    <a:cxn ang="f178">
                      <a:pos x="f255" y="f224"/>
                    </a:cxn>
                    <a:cxn ang="f178">
                      <a:pos x="f256" y="f224"/>
                    </a:cxn>
                    <a:cxn ang="f178">
                      <a:pos x="f257" y="f224"/>
                    </a:cxn>
                    <a:cxn ang="f178">
                      <a:pos x="f258" y="f224"/>
                    </a:cxn>
                    <a:cxn ang="f178">
                      <a:pos x="f259" y="f224"/>
                    </a:cxn>
                    <a:cxn ang="f178">
                      <a:pos x="f260" y="f224"/>
                    </a:cxn>
                    <a:cxn ang="f178">
                      <a:pos x="f261" y="f224"/>
                    </a:cxn>
                    <a:cxn ang="f178">
                      <a:pos x="f262" y="f231"/>
                    </a:cxn>
                    <a:cxn ang="f178">
                      <a:pos x="f263" y="f224"/>
                    </a:cxn>
                    <a:cxn ang="f178">
                      <a:pos x="f264" y="f224"/>
                    </a:cxn>
                    <a:cxn ang="f178">
                      <a:pos x="f223" y="f231"/>
                    </a:cxn>
                  </a:cxnLst>
                  <a:rect l="f222" t="f225" r="f223" b="f224"/>
                  <a:pathLst>
                    <a:path w="325" h="18">
                      <a:moveTo>
                        <a:pt x="f5" y="f8"/>
                      </a:moveTo>
                      <a:lnTo>
                        <a:pt x="f9" y="f8"/>
                      </a:lnTo>
                      <a:lnTo>
                        <a:pt x="f10" y="f8"/>
                      </a:lnTo>
                      <a:lnTo>
                        <a:pt x="f11" y="f8"/>
                      </a:lnTo>
                      <a:lnTo>
                        <a:pt x="f12" y="f8"/>
                      </a:lnTo>
                      <a:lnTo>
                        <a:pt x="f13" y="f8"/>
                      </a:lnTo>
                      <a:lnTo>
                        <a:pt x="f14" y="f15"/>
                      </a:lnTo>
                      <a:lnTo>
                        <a:pt x="f16" y="f15"/>
                      </a:lnTo>
                      <a:lnTo>
                        <a:pt x="f17" y="f15"/>
                      </a:lnTo>
                      <a:lnTo>
                        <a:pt x="f16" y="f7"/>
                      </a:lnTo>
                      <a:lnTo>
                        <a:pt x="f18" y="f7"/>
                      </a:lnTo>
                      <a:lnTo>
                        <a:pt x="f19" y="f7"/>
                      </a:lnTo>
                      <a:lnTo>
                        <a:pt x="f20" y="f7"/>
                      </a:lnTo>
                      <a:lnTo>
                        <a:pt x="f21" y="f7"/>
                      </a:lnTo>
                      <a:lnTo>
                        <a:pt x="f22" y="f7"/>
                      </a:lnTo>
                      <a:lnTo>
                        <a:pt x="f23" y="f7"/>
                      </a:lnTo>
                      <a:lnTo>
                        <a:pt x="f24" y="f15"/>
                      </a:lnTo>
                      <a:lnTo>
                        <a:pt x="f25" y="f15"/>
                      </a:lnTo>
                      <a:lnTo>
                        <a:pt x="f26" y="f8"/>
                      </a:lnTo>
                      <a:lnTo>
                        <a:pt x="f27" y="f28"/>
                      </a:lnTo>
                      <a:lnTo>
                        <a:pt x="f29" y="f28"/>
                      </a:lnTo>
                      <a:lnTo>
                        <a:pt x="f30" y="f28"/>
                      </a:lnTo>
                      <a:lnTo>
                        <a:pt x="f31" y="f5"/>
                      </a:lnTo>
                      <a:lnTo>
                        <a:pt x="f32" y="f28"/>
                      </a:lnTo>
                      <a:lnTo>
                        <a:pt x="f33" y="f28"/>
                      </a:lnTo>
                      <a:lnTo>
                        <a:pt x="f34" y="f5"/>
                      </a:lnTo>
                      <a:lnTo>
                        <a:pt x="f35" y="f5"/>
                      </a:lnTo>
                      <a:lnTo>
                        <a:pt x="f36" y="f5"/>
                      </a:lnTo>
                      <a:lnTo>
                        <a:pt x="f37" y="f5"/>
                      </a:lnTo>
                      <a:lnTo>
                        <a:pt x="f38" y="f5"/>
                      </a:lnTo>
                      <a:lnTo>
                        <a:pt x="f39" y="f28"/>
                      </a:lnTo>
                      <a:lnTo>
                        <a:pt x="f40" y="f5"/>
                      </a:lnTo>
                      <a:lnTo>
                        <a:pt x="f41" y="f5"/>
                      </a:lnTo>
                      <a:lnTo>
                        <a:pt x="f42" y="f5"/>
                      </a:lnTo>
                      <a:lnTo>
                        <a:pt x="f43" y="f28"/>
                      </a:lnTo>
                      <a:lnTo>
                        <a:pt x="f44" y="f5"/>
                      </a:lnTo>
                      <a:lnTo>
                        <a:pt x="f45" y="f5"/>
                      </a:lnTo>
                      <a:lnTo>
                        <a:pt x="f46" y="f28"/>
                      </a:lnTo>
                      <a:lnTo>
                        <a:pt x="f47" y="f28"/>
                      </a:lnTo>
                      <a:lnTo>
                        <a:pt x="f48" y="f8"/>
                      </a:lnTo>
                      <a:lnTo>
                        <a:pt x="f49" y="f8"/>
                      </a:lnTo>
                      <a:lnTo>
                        <a:pt x="f50" y="f8"/>
                      </a:lnTo>
                      <a:lnTo>
                        <a:pt x="f51" y="f8"/>
                      </a:lnTo>
                      <a:lnTo>
                        <a:pt x="f52" y="f15"/>
                      </a:lnTo>
                      <a:lnTo>
                        <a:pt x="f53" y="f15"/>
                      </a:lnTo>
                      <a:lnTo>
                        <a:pt x="f54" y="f7"/>
                      </a:lnTo>
                      <a:lnTo>
                        <a:pt x="f55" y="f7"/>
                      </a:lnTo>
                      <a:lnTo>
                        <a:pt x="f56" y="f7"/>
                      </a:lnTo>
                      <a:lnTo>
                        <a:pt x="f57" y="f7"/>
                      </a:lnTo>
                      <a:lnTo>
                        <a:pt x="f58" y="f7"/>
                      </a:lnTo>
                      <a:lnTo>
                        <a:pt x="f59" y="f7"/>
                      </a:lnTo>
                      <a:lnTo>
                        <a:pt x="f60" y="f7"/>
                      </a:lnTo>
                      <a:lnTo>
                        <a:pt x="f61" y="f7"/>
                      </a:lnTo>
                      <a:lnTo>
                        <a:pt x="f62" y="f7"/>
                      </a:lnTo>
                      <a:lnTo>
                        <a:pt x="f63" y="f7"/>
                      </a:lnTo>
                      <a:lnTo>
                        <a:pt x="f64" y="f7"/>
                      </a:lnTo>
                      <a:lnTo>
                        <a:pt x="f65" y="f7"/>
                      </a:lnTo>
                      <a:lnTo>
                        <a:pt x="f66" y="f7"/>
                      </a:lnTo>
                      <a:lnTo>
                        <a:pt x="f67" y="f7"/>
                      </a:lnTo>
                      <a:lnTo>
                        <a:pt x="f68" y="f7"/>
                      </a:lnTo>
                      <a:lnTo>
                        <a:pt x="f69" y="f7"/>
                      </a:lnTo>
                      <a:lnTo>
                        <a:pt x="f70" y="f7"/>
                      </a:lnTo>
                      <a:lnTo>
                        <a:pt x="f71" y="f7"/>
                      </a:lnTo>
                      <a:lnTo>
                        <a:pt x="f72" y="f7"/>
                      </a:lnTo>
                      <a:lnTo>
                        <a:pt x="f73" y="f7"/>
                      </a:lnTo>
                      <a:lnTo>
                        <a:pt x="f74" y="f7"/>
                      </a:lnTo>
                      <a:lnTo>
                        <a:pt x="f75" y="f7"/>
                      </a:lnTo>
                      <a:lnTo>
                        <a:pt x="f76" y="f7"/>
                      </a:lnTo>
                      <a:lnTo>
                        <a:pt x="f77" y="f7"/>
                      </a:lnTo>
                      <a:lnTo>
                        <a:pt x="f78" y="f15"/>
                      </a:lnTo>
                      <a:lnTo>
                        <a:pt x="f79" y="f7"/>
                      </a:lnTo>
                      <a:lnTo>
                        <a:pt x="f80" y="f7"/>
                      </a:lnTo>
                      <a:lnTo>
                        <a:pt x="f81" y="f7"/>
                      </a:lnTo>
                      <a:lnTo>
                        <a:pt x="f82" y="f7"/>
                      </a:lnTo>
                      <a:lnTo>
                        <a:pt x="f81" y="f7"/>
                      </a:lnTo>
                      <a:lnTo>
                        <a:pt x="f6" y="f15"/>
                      </a:lnTo>
                    </a:path>
                  </a:pathLst>
                </a:custGeom>
                <a:noFill/>
                <a:ln w="12701">
                  <a:solidFill>
                    <a:srgbClr val="008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grpSp>
          <p:sp>
            <p:nvSpPr>
              <p:cNvPr id="17" name="Rectangle 12">
                <a:extLst>
                  <a:ext uri="{FF2B5EF4-FFF2-40B4-BE49-F238E27FC236}">
                    <a16:creationId xmlns:a16="http://schemas.microsoft.com/office/drawing/2014/main" id="{926FF353-BCFF-48E1-9ED9-471124F8E346}"/>
                  </a:ext>
                </a:extLst>
              </p:cNvPr>
              <p:cNvSpPr/>
              <p:nvPr/>
            </p:nvSpPr>
            <p:spPr>
              <a:xfrm>
                <a:off x="4713850" y="4630829"/>
                <a:ext cx="1542537" cy="251469"/>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200" dirty="0">
                    <a:solidFill>
                      <a:srgbClr val="000000"/>
                    </a:solidFill>
                    <a:ea typeface="微软雅黑" panose="020B0503020204020204" pitchFamily="34" charset="-122"/>
                  </a:rPr>
                  <a:t>TATP(</a:t>
                </a:r>
                <a:r>
                  <a:rPr lang="zh-CN" altLang="en-US" sz="1200" dirty="0">
                    <a:solidFill>
                      <a:srgbClr val="000000"/>
                    </a:solidFill>
                    <a:ea typeface="微软雅黑" panose="020B0503020204020204" pitchFamily="34" charset="-122"/>
                  </a:rPr>
                  <a:t>三过氧化三丙酮</a:t>
                </a:r>
                <a:r>
                  <a:rPr lang="en-US" altLang="zh-CN" sz="1200" dirty="0">
                    <a:solidFill>
                      <a:srgbClr val="000000"/>
                    </a:solidFill>
                    <a:ea typeface="微软雅黑" panose="020B0503020204020204" pitchFamily="34" charset="-122"/>
                  </a:rPr>
                  <a:t>)</a:t>
                </a:r>
                <a:endParaRPr lang="en-US" sz="1200" dirty="0">
                  <a:solidFill>
                    <a:srgbClr val="000000"/>
                  </a:solidFill>
                  <a:ea typeface="微软雅黑" panose="020B0503020204020204" pitchFamily="34" charset="-122"/>
                </a:endParaRPr>
              </a:p>
            </p:txBody>
          </p:sp>
          <p:grpSp>
            <p:nvGrpSpPr>
              <p:cNvPr id="18" name="Group 13">
                <a:extLst>
                  <a:ext uri="{FF2B5EF4-FFF2-40B4-BE49-F238E27FC236}">
                    <a16:creationId xmlns:a16="http://schemas.microsoft.com/office/drawing/2014/main" id="{F25FBF5A-C8A9-479B-B208-FCB694350A1A}"/>
                  </a:ext>
                </a:extLst>
              </p:cNvPr>
              <p:cNvGrpSpPr/>
              <p:nvPr/>
            </p:nvGrpSpPr>
            <p:grpSpPr>
              <a:xfrm>
                <a:off x="2581275" y="4686320"/>
                <a:ext cx="3976688" cy="844527"/>
                <a:chOff x="1057275" y="4195760"/>
                <a:chExt cx="3976688" cy="1335088"/>
              </a:xfrm>
            </p:grpSpPr>
            <p:sp>
              <p:nvSpPr>
                <p:cNvPr id="34" name="Freeform 14">
                  <a:extLst>
                    <a:ext uri="{FF2B5EF4-FFF2-40B4-BE49-F238E27FC236}">
                      <a16:creationId xmlns:a16="http://schemas.microsoft.com/office/drawing/2014/main" id="{971CDA07-B680-426F-91D6-5FB945409FBD}"/>
                    </a:ext>
                  </a:extLst>
                </p:cNvPr>
                <p:cNvSpPr/>
                <p:nvPr/>
              </p:nvSpPr>
              <p:spPr>
                <a:xfrm>
                  <a:off x="1057275" y="4954905"/>
                  <a:ext cx="511250" cy="508186"/>
                </a:xfrm>
                <a:custGeom>
                  <a:avLst/>
                  <a:gdLst>
                    <a:gd name="f0" fmla="val 10800000"/>
                    <a:gd name="f1" fmla="val 5400000"/>
                    <a:gd name="f2" fmla="val 360"/>
                    <a:gd name="f3" fmla="val 180"/>
                    <a:gd name="f4" fmla="val w"/>
                    <a:gd name="f5" fmla="val h"/>
                    <a:gd name="f6" fmla="val 0"/>
                    <a:gd name="f7" fmla="val 343"/>
                    <a:gd name="f8" fmla="val 405"/>
                    <a:gd name="f9" fmla="val 191"/>
                    <a:gd name="f10" fmla="val 156"/>
                    <a:gd name="f11" fmla="val 4"/>
                    <a:gd name="f12" fmla="val 125"/>
                    <a:gd name="f13" fmla="val 9"/>
                    <a:gd name="f14" fmla="val 84"/>
                    <a:gd name="f15" fmla="val 49"/>
                    <a:gd name="f16" fmla="val 13"/>
                    <a:gd name="f17" fmla="val 18"/>
                    <a:gd name="f18" fmla="val 36"/>
                    <a:gd name="f19" fmla="val 22"/>
                    <a:gd name="f20" fmla="val 138"/>
                    <a:gd name="f21" fmla="val 26"/>
                    <a:gd name="f22" fmla="val 231"/>
                    <a:gd name="f23" fmla="val 31"/>
                    <a:gd name="f24" fmla="val 262"/>
                    <a:gd name="f25" fmla="val 285"/>
                    <a:gd name="f26" fmla="val 35"/>
                    <a:gd name="f27" fmla="val 294"/>
                    <a:gd name="f28" fmla="val 302"/>
                    <a:gd name="f29" fmla="val 40"/>
                    <a:gd name="f30" fmla="val 307"/>
                    <a:gd name="f31" fmla="val 44"/>
                    <a:gd name="f32" fmla="val 311"/>
                    <a:gd name="f33" fmla="val 53"/>
                    <a:gd name="f34" fmla="val 58"/>
                    <a:gd name="f35" fmla="val 289"/>
                    <a:gd name="f36" fmla="val 62"/>
                    <a:gd name="f37" fmla="val 280"/>
                    <a:gd name="f38" fmla="val 67"/>
                    <a:gd name="f39" fmla="val 271"/>
                    <a:gd name="f40" fmla="val 71"/>
                    <a:gd name="f41" fmla="val 267"/>
                    <a:gd name="f42" fmla="val 75"/>
                    <a:gd name="f43" fmla="val 298"/>
                    <a:gd name="f44" fmla="val 80"/>
                    <a:gd name="f45" fmla="val 316"/>
                    <a:gd name="f46" fmla="val 334"/>
                    <a:gd name="f47" fmla="val 351"/>
                    <a:gd name="f48" fmla="val 365"/>
                    <a:gd name="f49" fmla="val 93"/>
                    <a:gd name="f50" fmla="val 374"/>
                    <a:gd name="f51" fmla="val 89"/>
                    <a:gd name="f52" fmla="val 98"/>
                    <a:gd name="f53" fmla="val 369"/>
                    <a:gd name="f54" fmla="val 102"/>
                    <a:gd name="f55" fmla="val 107"/>
                    <a:gd name="f56" fmla="val 356"/>
                    <a:gd name="f57" fmla="val 347"/>
                    <a:gd name="f58" fmla="val 111"/>
                    <a:gd name="f59" fmla="val 325"/>
                    <a:gd name="f60" fmla="val 116"/>
                    <a:gd name="f61" fmla="val 120"/>
                    <a:gd name="f62" fmla="val 124"/>
                    <a:gd name="f63" fmla="val 254"/>
                    <a:gd name="f64" fmla="val 236"/>
                    <a:gd name="f65" fmla="val 129"/>
                    <a:gd name="f66" fmla="val 249"/>
                    <a:gd name="f67" fmla="val 133"/>
                    <a:gd name="f68" fmla="val 142"/>
                    <a:gd name="f69" fmla="val 147"/>
                    <a:gd name="f70" fmla="val 151"/>
                    <a:gd name="f71" fmla="val 383"/>
                    <a:gd name="f72" fmla="val 387"/>
                    <a:gd name="f73" fmla="val 160"/>
                    <a:gd name="f74" fmla="val 169"/>
                    <a:gd name="f75" fmla="val 391"/>
                    <a:gd name="f76" fmla="val 173"/>
                    <a:gd name="f77" fmla="val 178"/>
                    <a:gd name="f78" fmla="val 182"/>
                    <a:gd name="f79" fmla="val 187"/>
                    <a:gd name="f80" fmla="val 396"/>
                    <a:gd name="f81" fmla="val 196"/>
                    <a:gd name="f82" fmla="val 400"/>
                    <a:gd name="f83" fmla="val 200"/>
                    <a:gd name="f84" fmla="val 205"/>
                    <a:gd name="f85" fmla="val 209"/>
                    <a:gd name="f86" fmla="val 214"/>
                    <a:gd name="f87" fmla="val 218"/>
                    <a:gd name="f88" fmla="val 222"/>
                    <a:gd name="f89" fmla="val 227"/>
                    <a:gd name="f90" fmla="val 240"/>
                    <a:gd name="f91" fmla="val 245"/>
                    <a:gd name="f92" fmla="val 378"/>
                    <a:gd name="f93" fmla="val 258"/>
                    <a:gd name="f94" fmla="val 263"/>
                    <a:gd name="f95" fmla="val 320"/>
                    <a:gd name="f96" fmla="val 276"/>
                    <a:gd name="f97" fmla="val 329"/>
                    <a:gd name="f98" fmla="val 338"/>
                    <a:gd name="f99" fmla="val 303"/>
                    <a:gd name="f100" fmla="val 312"/>
                    <a:gd name="f101" fmla="val 213"/>
                    <a:gd name="f102" fmla="+- 0 0 -90"/>
                    <a:gd name="f103" fmla="*/ f4 1 343"/>
                    <a:gd name="f104" fmla="*/ f5 1 405"/>
                    <a:gd name="f105" fmla="+- f8 0 f6"/>
                    <a:gd name="f106" fmla="+- f7 0 f6"/>
                    <a:gd name="f107" fmla="*/ f102 f0 1"/>
                    <a:gd name="f108" fmla="*/ f106 1 343"/>
                    <a:gd name="f109" fmla="*/ f105 1 405"/>
                    <a:gd name="f110" fmla="*/ 4 f106 1"/>
                    <a:gd name="f111" fmla="*/ 125 f105 1"/>
                    <a:gd name="f112" fmla="*/ 13 f106 1"/>
                    <a:gd name="f113" fmla="*/ 18 f105 1"/>
                    <a:gd name="f114" fmla="*/ 18 f106 1"/>
                    <a:gd name="f115" fmla="*/ 36 f105 1"/>
                    <a:gd name="f116" fmla="*/ 26 f106 1"/>
                    <a:gd name="f117" fmla="*/ 191 f105 1"/>
                    <a:gd name="f118" fmla="*/ 31 f106 1"/>
                    <a:gd name="f119" fmla="*/ 285 f105 1"/>
                    <a:gd name="f120" fmla="*/ 40 f106 1"/>
                    <a:gd name="f121" fmla="*/ 307 f105 1"/>
                    <a:gd name="f122" fmla="*/ 53 f106 1"/>
                    <a:gd name="f123" fmla="*/ 302 f105 1"/>
                    <a:gd name="f124" fmla="*/ 62 f106 1"/>
                    <a:gd name="f125" fmla="*/ 289 f105 1"/>
                    <a:gd name="f126" fmla="*/ 67 f106 1"/>
                    <a:gd name="f127" fmla="*/ 262 f105 1"/>
                    <a:gd name="f128" fmla="*/ 75 f106 1"/>
                    <a:gd name="f129" fmla="*/ 298 f105 1"/>
                    <a:gd name="f130" fmla="*/ 84 f106 1"/>
                    <a:gd name="f131" fmla="*/ 351 f105 1"/>
                    <a:gd name="f132" fmla="*/ 89 f106 1"/>
                    <a:gd name="f133" fmla="*/ 374 f105 1"/>
                    <a:gd name="f134" fmla="*/ 98 f106 1"/>
                    <a:gd name="f135" fmla="*/ 365 f105 1"/>
                    <a:gd name="f136" fmla="*/ 107 f106 1"/>
                    <a:gd name="f137" fmla="*/ 347 f105 1"/>
                    <a:gd name="f138" fmla="*/ 116 f106 1"/>
                    <a:gd name="f139" fmla="*/ 316 f105 1"/>
                    <a:gd name="f140" fmla="*/ 120 f106 1"/>
                    <a:gd name="f141" fmla="*/ 280 f105 1"/>
                    <a:gd name="f142" fmla="*/ 129 f106 1"/>
                    <a:gd name="f143" fmla="*/ 231 f105 1"/>
                    <a:gd name="f144" fmla="*/ 133 f106 1"/>
                    <a:gd name="f145" fmla="*/ 142 f106 1"/>
                    <a:gd name="f146" fmla="*/ 334 f105 1"/>
                    <a:gd name="f147" fmla="*/ 147 f106 1"/>
                    <a:gd name="f148" fmla="*/ 156 f106 1"/>
                    <a:gd name="f149" fmla="*/ 387 f105 1"/>
                    <a:gd name="f150" fmla="*/ 169 f106 1"/>
                    <a:gd name="f151" fmla="*/ 391 f105 1"/>
                    <a:gd name="f152" fmla="*/ 182 f106 1"/>
                    <a:gd name="f153" fmla="*/ 383 f105 1"/>
                    <a:gd name="f154" fmla="*/ 191 f106 1"/>
                    <a:gd name="f155" fmla="*/ 396 f105 1"/>
                    <a:gd name="f156" fmla="*/ 205 f106 1"/>
                    <a:gd name="f157" fmla="*/ 214 f106 1"/>
                    <a:gd name="f158" fmla="*/ 227 f106 1"/>
                    <a:gd name="f159" fmla="*/ 236 f106 1"/>
                    <a:gd name="f160" fmla="*/ 245 f106 1"/>
                    <a:gd name="f161" fmla="*/ 405 f105 1"/>
                    <a:gd name="f162" fmla="*/ 254 f106 1"/>
                    <a:gd name="f163" fmla="*/ 378 f105 1"/>
                    <a:gd name="f164" fmla="*/ 258 f106 1"/>
                    <a:gd name="f165" fmla="*/ 267 f106 1"/>
                    <a:gd name="f166" fmla="*/ 276 f106 1"/>
                    <a:gd name="f167" fmla="*/ 271 f105 1"/>
                    <a:gd name="f168" fmla="*/ 280 f106 1"/>
                    <a:gd name="f169" fmla="*/ 182 f105 1"/>
                    <a:gd name="f170" fmla="*/ 289 f106 1"/>
                    <a:gd name="f171" fmla="*/ 294 f106 1"/>
                    <a:gd name="f172" fmla="*/ 311 f105 1"/>
                    <a:gd name="f173" fmla="*/ 307 f106 1"/>
                    <a:gd name="f174" fmla="*/ 312 f106 1"/>
                    <a:gd name="f175" fmla="*/ 316 f106 1"/>
                    <a:gd name="f176" fmla="*/ 267 f105 1"/>
                    <a:gd name="f177" fmla="*/ 325 f106 1"/>
                    <a:gd name="f178" fmla="*/ 218 f105 1"/>
                    <a:gd name="f179" fmla="*/ 329 f106 1"/>
                    <a:gd name="f180" fmla="*/ 338 f106 1"/>
                    <a:gd name="f181" fmla="*/ 0 f106 1"/>
                    <a:gd name="f182" fmla="*/ 0 f105 1"/>
                    <a:gd name="f183" fmla="*/ 343 f106 1"/>
                    <a:gd name="f184" fmla="*/ f107 1 f3"/>
                    <a:gd name="f185" fmla="*/ f110 1 343"/>
                    <a:gd name="f186" fmla="*/ f111 1 405"/>
                    <a:gd name="f187" fmla="*/ f112 1 343"/>
                    <a:gd name="f188" fmla="*/ f113 1 405"/>
                    <a:gd name="f189" fmla="*/ f114 1 343"/>
                    <a:gd name="f190" fmla="*/ f115 1 405"/>
                    <a:gd name="f191" fmla="*/ f116 1 343"/>
                    <a:gd name="f192" fmla="*/ f117 1 405"/>
                    <a:gd name="f193" fmla="*/ f118 1 343"/>
                    <a:gd name="f194" fmla="*/ f119 1 405"/>
                    <a:gd name="f195" fmla="*/ f120 1 343"/>
                    <a:gd name="f196" fmla="*/ f121 1 405"/>
                    <a:gd name="f197" fmla="*/ f122 1 343"/>
                    <a:gd name="f198" fmla="*/ f123 1 405"/>
                    <a:gd name="f199" fmla="*/ f124 1 343"/>
                    <a:gd name="f200" fmla="*/ f125 1 405"/>
                    <a:gd name="f201" fmla="*/ f126 1 343"/>
                    <a:gd name="f202" fmla="*/ f127 1 405"/>
                    <a:gd name="f203" fmla="*/ f128 1 343"/>
                    <a:gd name="f204" fmla="*/ f129 1 405"/>
                    <a:gd name="f205" fmla="*/ f130 1 343"/>
                    <a:gd name="f206" fmla="*/ f131 1 405"/>
                    <a:gd name="f207" fmla="*/ f132 1 343"/>
                    <a:gd name="f208" fmla="*/ f133 1 405"/>
                    <a:gd name="f209" fmla="*/ f134 1 343"/>
                    <a:gd name="f210" fmla="*/ f135 1 405"/>
                    <a:gd name="f211" fmla="*/ f136 1 343"/>
                    <a:gd name="f212" fmla="*/ f137 1 405"/>
                    <a:gd name="f213" fmla="*/ f138 1 343"/>
                    <a:gd name="f214" fmla="*/ f139 1 405"/>
                    <a:gd name="f215" fmla="*/ f140 1 343"/>
                    <a:gd name="f216" fmla="*/ f141 1 405"/>
                    <a:gd name="f217" fmla="*/ f142 1 343"/>
                    <a:gd name="f218" fmla="*/ f143 1 405"/>
                    <a:gd name="f219" fmla="*/ f144 1 343"/>
                    <a:gd name="f220" fmla="*/ f145 1 343"/>
                    <a:gd name="f221" fmla="*/ f146 1 405"/>
                    <a:gd name="f222" fmla="*/ f147 1 343"/>
                    <a:gd name="f223" fmla="*/ f148 1 343"/>
                    <a:gd name="f224" fmla="*/ f149 1 405"/>
                    <a:gd name="f225" fmla="*/ f150 1 343"/>
                    <a:gd name="f226" fmla="*/ f151 1 405"/>
                    <a:gd name="f227" fmla="*/ f152 1 343"/>
                    <a:gd name="f228" fmla="*/ f153 1 405"/>
                    <a:gd name="f229" fmla="*/ f154 1 343"/>
                    <a:gd name="f230" fmla="*/ f155 1 405"/>
                    <a:gd name="f231" fmla="*/ f156 1 343"/>
                    <a:gd name="f232" fmla="*/ f157 1 343"/>
                    <a:gd name="f233" fmla="*/ f158 1 343"/>
                    <a:gd name="f234" fmla="*/ f159 1 343"/>
                    <a:gd name="f235" fmla="*/ f160 1 343"/>
                    <a:gd name="f236" fmla="*/ f161 1 405"/>
                    <a:gd name="f237" fmla="*/ f162 1 343"/>
                    <a:gd name="f238" fmla="*/ f163 1 405"/>
                    <a:gd name="f239" fmla="*/ f164 1 343"/>
                    <a:gd name="f240" fmla="*/ f165 1 343"/>
                    <a:gd name="f241" fmla="*/ f166 1 343"/>
                    <a:gd name="f242" fmla="*/ f167 1 405"/>
                    <a:gd name="f243" fmla="*/ f168 1 343"/>
                    <a:gd name="f244" fmla="*/ f169 1 405"/>
                    <a:gd name="f245" fmla="*/ f170 1 343"/>
                    <a:gd name="f246" fmla="*/ f171 1 343"/>
                    <a:gd name="f247" fmla="*/ f172 1 405"/>
                    <a:gd name="f248" fmla="*/ f173 1 343"/>
                    <a:gd name="f249" fmla="*/ f174 1 343"/>
                    <a:gd name="f250" fmla="*/ f175 1 343"/>
                    <a:gd name="f251" fmla="*/ f176 1 405"/>
                    <a:gd name="f252" fmla="*/ f177 1 343"/>
                    <a:gd name="f253" fmla="*/ f178 1 405"/>
                    <a:gd name="f254" fmla="*/ f179 1 343"/>
                    <a:gd name="f255" fmla="*/ f180 1 343"/>
                    <a:gd name="f256" fmla="*/ f181 1 343"/>
                    <a:gd name="f257" fmla="*/ f182 1 405"/>
                    <a:gd name="f258" fmla="*/ f183 1 343"/>
                    <a:gd name="f259" fmla="+- f184 0 f1"/>
                    <a:gd name="f260" fmla="*/ f185 1 f108"/>
                    <a:gd name="f261" fmla="*/ f186 1 f109"/>
                    <a:gd name="f262" fmla="*/ f187 1 f108"/>
                    <a:gd name="f263" fmla="*/ f188 1 f109"/>
                    <a:gd name="f264" fmla="*/ f189 1 f108"/>
                    <a:gd name="f265" fmla="*/ f190 1 f109"/>
                    <a:gd name="f266" fmla="*/ f191 1 f108"/>
                    <a:gd name="f267" fmla="*/ f192 1 f109"/>
                    <a:gd name="f268" fmla="*/ f193 1 f108"/>
                    <a:gd name="f269" fmla="*/ f194 1 f109"/>
                    <a:gd name="f270" fmla="*/ f195 1 f108"/>
                    <a:gd name="f271" fmla="*/ f196 1 f109"/>
                    <a:gd name="f272" fmla="*/ f197 1 f108"/>
                    <a:gd name="f273" fmla="*/ f198 1 f109"/>
                    <a:gd name="f274" fmla="*/ f199 1 f108"/>
                    <a:gd name="f275" fmla="*/ f200 1 f109"/>
                    <a:gd name="f276" fmla="*/ f201 1 f108"/>
                    <a:gd name="f277" fmla="*/ f202 1 f109"/>
                    <a:gd name="f278" fmla="*/ f203 1 f108"/>
                    <a:gd name="f279" fmla="*/ f204 1 f109"/>
                    <a:gd name="f280" fmla="*/ f205 1 f108"/>
                    <a:gd name="f281" fmla="*/ f206 1 f109"/>
                    <a:gd name="f282" fmla="*/ f207 1 f108"/>
                    <a:gd name="f283" fmla="*/ f208 1 f109"/>
                    <a:gd name="f284" fmla="*/ f209 1 f108"/>
                    <a:gd name="f285" fmla="*/ f210 1 f109"/>
                    <a:gd name="f286" fmla="*/ f211 1 f108"/>
                    <a:gd name="f287" fmla="*/ f212 1 f109"/>
                    <a:gd name="f288" fmla="*/ f213 1 f108"/>
                    <a:gd name="f289" fmla="*/ f214 1 f109"/>
                    <a:gd name="f290" fmla="*/ f215 1 f108"/>
                    <a:gd name="f291" fmla="*/ f216 1 f109"/>
                    <a:gd name="f292" fmla="*/ f217 1 f108"/>
                    <a:gd name="f293" fmla="*/ f218 1 f109"/>
                    <a:gd name="f294" fmla="*/ f219 1 f108"/>
                    <a:gd name="f295" fmla="*/ f220 1 f108"/>
                    <a:gd name="f296" fmla="*/ f221 1 f109"/>
                    <a:gd name="f297" fmla="*/ f222 1 f108"/>
                    <a:gd name="f298" fmla="*/ f223 1 f108"/>
                    <a:gd name="f299" fmla="*/ f224 1 f109"/>
                    <a:gd name="f300" fmla="*/ f225 1 f108"/>
                    <a:gd name="f301" fmla="*/ f226 1 f109"/>
                    <a:gd name="f302" fmla="*/ f227 1 f108"/>
                    <a:gd name="f303" fmla="*/ f228 1 f109"/>
                    <a:gd name="f304" fmla="*/ f229 1 f108"/>
                    <a:gd name="f305" fmla="*/ f230 1 f109"/>
                    <a:gd name="f306" fmla="*/ f231 1 f108"/>
                    <a:gd name="f307" fmla="*/ f232 1 f108"/>
                    <a:gd name="f308" fmla="*/ f233 1 f108"/>
                    <a:gd name="f309" fmla="*/ f234 1 f108"/>
                    <a:gd name="f310" fmla="*/ f235 1 f108"/>
                    <a:gd name="f311" fmla="*/ f236 1 f109"/>
                    <a:gd name="f312" fmla="*/ f237 1 f108"/>
                    <a:gd name="f313" fmla="*/ f238 1 f109"/>
                    <a:gd name="f314" fmla="*/ f239 1 f108"/>
                    <a:gd name="f315" fmla="*/ f240 1 f108"/>
                    <a:gd name="f316" fmla="*/ f241 1 f108"/>
                    <a:gd name="f317" fmla="*/ f242 1 f109"/>
                    <a:gd name="f318" fmla="*/ f243 1 f108"/>
                    <a:gd name="f319" fmla="*/ f244 1 f109"/>
                    <a:gd name="f320" fmla="*/ f245 1 f108"/>
                    <a:gd name="f321" fmla="*/ f246 1 f108"/>
                    <a:gd name="f322" fmla="*/ f247 1 f109"/>
                    <a:gd name="f323" fmla="*/ f248 1 f108"/>
                    <a:gd name="f324" fmla="*/ f249 1 f108"/>
                    <a:gd name="f325" fmla="*/ f250 1 f108"/>
                    <a:gd name="f326" fmla="*/ f251 1 f109"/>
                    <a:gd name="f327" fmla="*/ f252 1 f108"/>
                    <a:gd name="f328" fmla="*/ f253 1 f109"/>
                    <a:gd name="f329" fmla="*/ f254 1 f108"/>
                    <a:gd name="f330" fmla="*/ f255 1 f108"/>
                    <a:gd name="f331" fmla="*/ f256 1 f108"/>
                    <a:gd name="f332" fmla="*/ f258 1 f108"/>
                    <a:gd name="f333" fmla="*/ f257 1 f109"/>
                    <a:gd name="f334" fmla="*/ f331 f103 1"/>
                    <a:gd name="f335" fmla="*/ f332 f103 1"/>
                    <a:gd name="f336" fmla="*/ f311 f104 1"/>
                    <a:gd name="f337" fmla="*/ f333 f104 1"/>
                    <a:gd name="f338" fmla="*/ f260 f103 1"/>
                    <a:gd name="f339" fmla="*/ f261 f104 1"/>
                    <a:gd name="f340" fmla="*/ f262 f103 1"/>
                    <a:gd name="f341" fmla="*/ f263 f104 1"/>
                    <a:gd name="f342" fmla="*/ f264 f103 1"/>
                    <a:gd name="f343" fmla="*/ f265 f104 1"/>
                    <a:gd name="f344" fmla="*/ f266 f103 1"/>
                    <a:gd name="f345" fmla="*/ f267 f104 1"/>
                    <a:gd name="f346" fmla="*/ f268 f103 1"/>
                    <a:gd name="f347" fmla="*/ f269 f104 1"/>
                    <a:gd name="f348" fmla="*/ f270 f103 1"/>
                    <a:gd name="f349" fmla="*/ f271 f104 1"/>
                    <a:gd name="f350" fmla="*/ f272 f103 1"/>
                    <a:gd name="f351" fmla="*/ f273 f104 1"/>
                    <a:gd name="f352" fmla="*/ f274 f103 1"/>
                    <a:gd name="f353" fmla="*/ f275 f104 1"/>
                    <a:gd name="f354" fmla="*/ f276 f103 1"/>
                    <a:gd name="f355" fmla="*/ f277 f104 1"/>
                    <a:gd name="f356" fmla="*/ f278 f103 1"/>
                    <a:gd name="f357" fmla="*/ f279 f104 1"/>
                    <a:gd name="f358" fmla="*/ f280 f103 1"/>
                    <a:gd name="f359" fmla="*/ f281 f104 1"/>
                    <a:gd name="f360" fmla="*/ f282 f103 1"/>
                    <a:gd name="f361" fmla="*/ f283 f104 1"/>
                    <a:gd name="f362" fmla="*/ f284 f103 1"/>
                    <a:gd name="f363" fmla="*/ f285 f104 1"/>
                    <a:gd name="f364" fmla="*/ f286 f103 1"/>
                    <a:gd name="f365" fmla="*/ f287 f104 1"/>
                    <a:gd name="f366" fmla="*/ f288 f103 1"/>
                    <a:gd name="f367" fmla="*/ f289 f104 1"/>
                    <a:gd name="f368" fmla="*/ f290 f103 1"/>
                    <a:gd name="f369" fmla="*/ f291 f104 1"/>
                    <a:gd name="f370" fmla="*/ f292 f103 1"/>
                    <a:gd name="f371" fmla="*/ f293 f104 1"/>
                    <a:gd name="f372" fmla="*/ f294 f103 1"/>
                    <a:gd name="f373" fmla="*/ f295 f103 1"/>
                    <a:gd name="f374" fmla="*/ f296 f104 1"/>
                    <a:gd name="f375" fmla="*/ f297 f103 1"/>
                    <a:gd name="f376" fmla="*/ f298 f103 1"/>
                    <a:gd name="f377" fmla="*/ f299 f104 1"/>
                    <a:gd name="f378" fmla="*/ f300 f103 1"/>
                    <a:gd name="f379" fmla="*/ f301 f104 1"/>
                    <a:gd name="f380" fmla="*/ f302 f103 1"/>
                    <a:gd name="f381" fmla="*/ f303 f104 1"/>
                    <a:gd name="f382" fmla="*/ f304 f103 1"/>
                    <a:gd name="f383" fmla="*/ f305 f104 1"/>
                    <a:gd name="f384" fmla="*/ f306 f103 1"/>
                    <a:gd name="f385" fmla="*/ f307 f103 1"/>
                    <a:gd name="f386" fmla="*/ f308 f103 1"/>
                    <a:gd name="f387" fmla="*/ f309 f103 1"/>
                    <a:gd name="f388" fmla="*/ f310 f103 1"/>
                    <a:gd name="f389" fmla="*/ f312 f103 1"/>
                    <a:gd name="f390" fmla="*/ f313 f104 1"/>
                    <a:gd name="f391" fmla="*/ f314 f103 1"/>
                    <a:gd name="f392" fmla="*/ f315 f103 1"/>
                    <a:gd name="f393" fmla="*/ f316 f103 1"/>
                    <a:gd name="f394" fmla="*/ f317 f104 1"/>
                    <a:gd name="f395" fmla="*/ f318 f103 1"/>
                    <a:gd name="f396" fmla="*/ f319 f104 1"/>
                    <a:gd name="f397" fmla="*/ f320 f103 1"/>
                    <a:gd name="f398" fmla="*/ f321 f103 1"/>
                    <a:gd name="f399" fmla="*/ f322 f104 1"/>
                    <a:gd name="f400" fmla="*/ f323 f103 1"/>
                    <a:gd name="f401" fmla="*/ f324 f103 1"/>
                    <a:gd name="f402" fmla="*/ f325 f103 1"/>
                    <a:gd name="f403" fmla="*/ f326 f104 1"/>
                    <a:gd name="f404" fmla="*/ f327 f103 1"/>
                    <a:gd name="f405" fmla="*/ f328 f104 1"/>
                    <a:gd name="f406" fmla="*/ f329 f103 1"/>
                    <a:gd name="f407" fmla="*/ f330 f103 1"/>
                  </a:gdLst>
                  <a:ahLst/>
                  <a:cxnLst>
                    <a:cxn ang="3cd4">
                      <a:pos x="hc" y="t"/>
                    </a:cxn>
                    <a:cxn ang="0">
                      <a:pos x="r" y="vc"/>
                    </a:cxn>
                    <a:cxn ang="cd4">
                      <a:pos x="hc" y="b"/>
                    </a:cxn>
                    <a:cxn ang="cd2">
                      <a:pos x="l" y="vc"/>
                    </a:cxn>
                    <a:cxn ang="f259">
                      <a:pos x="f338" y="f339"/>
                    </a:cxn>
                    <a:cxn ang="f259">
                      <a:pos x="f340" y="f341"/>
                    </a:cxn>
                    <a:cxn ang="f259">
                      <a:pos x="f342" y="f343"/>
                    </a:cxn>
                    <a:cxn ang="f259">
                      <a:pos x="f344" y="f345"/>
                    </a:cxn>
                    <a:cxn ang="f259">
                      <a:pos x="f346" y="f347"/>
                    </a:cxn>
                    <a:cxn ang="f259">
                      <a:pos x="f348" y="f349"/>
                    </a:cxn>
                    <a:cxn ang="f259">
                      <a:pos x="f350" y="f351"/>
                    </a:cxn>
                    <a:cxn ang="f259">
                      <a:pos x="f352" y="f353"/>
                    </a:cxn>
                    <a:cxn ang="f259">
                      <a:pos x="f354" y="f355"/>
                    </a:cxn>
                    <a:cxn ang="f259">
                      <a:pos x="f356" y="f357"/>
                    </a:cxn>
                    <a:cxn ang="f259">
                      <a:pos x="f358" y="f359"/>
                    </a:cxn>
                    <a:cxn ang="f259">
                      <a:pos x="f360" y="f361"/>
                    </a:cxn>
                    <a:cxn ang="f259">
                      <a:pos x="f362" y="f363"/>
                    </a:cxn>
                    <a:cxn ang="f259">
                      <a:pos x="f364" y="f365"/>
                    </a:cxn>
                    <a:cxn ang="f259">
                      <a:pos x="f366" y="f367"/>
                    </a:cxn>
                    <a:cxn ang="f259">
                      <a:pos x="f368" y="f369"/>
                    </a:cxn>
                    <a:cxn ang="f259">
                      <a:pos x="f370" y="f371"/>
                    </a:cxn>
                    <a:cxn ang="f259">
                      <a:pos x="f372" y="f349"/>
                    </a:cxn>
                    <a:cxn ang="f259">
                      <a:pos x="f373" y="f374"/>
                    </a:cxn>
                    <a:cxn ang="f259">
                      <a:pos x="f375" y="f363"/>
                    </a:cxn>
                    <a:cxn ang="f259">
                      <a:pos x="f376" y="f377"/>
                    </a:cxn>
                    <a:cxn ang="f259">
                      <a:pos x="f378" y="f379"/>
                    </a:cxn>
                    <a:cxn ang="f259">
                      <a:pos x="f380" y="f381"/>
                    </a:cxn>
                    <a:cxn ang="f259">
                      <a:pos x="f382" y="f383"/>
                    </a:cxn>
                    <a:cxn ang="f259">
                      <a:pos x="f384" y="f383"/>
                    </a:cxn>
                    <a:cxn ang="f259">
                      <a:pos x="f385" y="f381"/>
                    </a:cxn>
                    <a:cxn ang="f259">
                      <a:pos x="f386" y="f377"/>
                    </a:cxn>
                    <a:cxn ang="f259">
                      <a:pos x="f387" y="f379"/>
                    </a:cxn>
                    <a:cxn ang="f259">
                      <a:pos x="f388" y="f336"/>
                    </a:cxn>
                    <a:cxn ang="f259">
                      <a:pos x="f389" y="f390"/>
                    </a:cxn>
                    <a:cxn ang="f259">
                      <a:pos x="f391" y="f374"/>
                    </a:cxn>
                    <a:cxn ang="f259">
                      <a:pos x="f392" y="f351"/>
                    </a:cxn>
                    <a:cxn ang="f259">
                      <a:pos x="f393" y="f394"/>
                    </a:cxn>
                    <a:cxn ang="f259">
                      <a:pos x="f395" y="f396"/>
                    </a:cxn>
                    <a:cxn ang="f259">
                      <a:pos x="f397" y="f371"/>
                    </a:cxn>
                    <a:cxn ang="f259">
                      <a:pos x="f398" y="f399"/>
                    </a:cxn>
                    <a:cxn ang="f259">
                      <a:pos x="f400" y="f365"/>
                    </a:cxn>
                    <a:cxn ang="f259">
                      <a:pos x="f401" y="f374"/>
                    </a:cxn>
                    <a:cxn ang="f259">
                      <a:pos x="f402" y="f403"/>
                    </a:cxn>
                    <a:cxn ang="f259">
                      <a:pos x="f404" y="f405"/>
                    </a:cxn>
                    <a:cxn ang="f259">
                      <a:pos x="f406" y="f371"/>
                    </a:cxn>
                    <a:cxn ang="f259">
                      <a:pos x="f407" y="f365"/>
                    </a:cxn>
                  </a:cxnLst>
                  <a:rect l="f334" t="f337" r="f335" b="f336"/>
                  <a:pathLst>
                    <a:path w="343" h="405">
                      <a:moveTo>
                        <a:pt x="f6" y="f9"/>
                      </a:moveTo>
                      <a:lnTo>
                        <a:pt x="f6" y="f10"/>
                      </a:lnTo>
                      <a:lnTo>
                        <a:pt x="f11" y="f12"/>
                      </a:lnTo>
                      <a:lnTo>
                        <a:pt x="f13" y="f14"/>
                      </a:lnTo>
                      <a:lnTo>
                        <a:pt x="f13" y="f15"/>
                      </a:lnTo>
                      <a:lnTo>
                        <a:pt x="f16" y="f17"/>
                      </a:lnTo>
                      <a:lnTo>
                        <a:pt x="f16" y="f6"/>
                      </a:lnTo>
                      <a:lnTo>
                        <a:pt x="f17" y="f13"/>
                      </a:lnTo>
                      <a:lnTo>
                        <a:pt x="f17" y="f18"/>
                      </a:lnTo>
                      <a:lnTo>
                        <a:pt x="f19" y="f14"/>
                      </a:lnTo>
                      <a:lnTo>
                        <a:pt x="f19" y="f20"/>
                      </a:lnTo>
                      <a:lnTo>
                        <a:pt x="f21" y="f9"/>
                      </a:lnTo>
                      <a:lnTo>
                        <a:pt x="f21" y="f22"/>
                      </a:lnTo>
                      <a:lnTo>
                        <a:pt x="f23" y="f24"/>
                      </a:lnTo>
                      <a:lnTo>
                        <a:pt x="f23" y="f25"/>
                      </a:lnTo>
                      <a:lnTo>
                        <a:pt x="f26" y="f27"/>
                      </a:lnTo>
                      <a:lnTo>
                        <a:pt x="f26" y="f28"/>
                      </a:lnTo>
                      <a:lnTo>
                        <a:pt x="f29" y="f30"/>
                      </a:lnTo>
                      <a:lnTo>
                        <a:pt x="f31" y="f32"/>
                      </a:lnTo>
                      <a:lnTo>
                        <a:pt x="f15" y="f30"/>
                      </a:lnTo>
                      <a:lnTo>
                        <a:pt x="f33" y="f28"/>
                      </a:lnTo>
                      <a:lnTo>
                        <a:pt x="f33" y="f27"/>
                      </a:lnTo>
                      <a:lnTo>
                        <a:pt x="f34" y="f35"/>
                      </a:lnTo>
                      <a:lnTo>
                        <a:pt x="f36" y="f35"/>
                      </a:lnTo>
                      <a:lnTo>
                        <a:pt x="f36" y="f37"/>
                      </a:lnTo>
                      <a:lnTo>
                        <a:pt x="f38" y="f39"/>
                      </a:lnTo>
                      <a:lnTo>
                        <a:pt x="f38" y="f24"/>
                      </a:lnTo>
                      <a:lnTo>
                        <a:pt x="f40" y="f41"/>
                      </a:lnTo>
                      <a:lnTo>
                        <a:pt x="f42" y="f37"/>
                      </a:lnTo>
                      <a:lnTo>
                        <a:pt x="f42" y="f43"/>
                      </a:lnTo>
                      <a:lnTo>
                        <a:pt x="f44" y="f45"/>
                      </a:lnTo>
                      <a:lnTo>
                        <a:pt x="f44" y="f46"/>
                      </a:lnTo>
                      <a:lnTo>
                        <a:pt x="f14" y="f47"/>
                      </a:lnTo>
                      <a:lnTo>
                        <a:pt x="f14" y="f48"/>
                      </a:lnTo>
                      <a:lnTo>
                        <a:pt x="f49" y="f50"/>
                      </a:lnTo>
                      <a:lnTo>
                        <a:pt x="f51" y="f50"/>
                      </a:lnTo>
                      <a:lnTo>
                        <a:pt x="f49" y="f50"/>
                      </a:lnTo>
                      <a:lnTo>
                        <a:pt x="f52" y="f53"/>
                      </a:lnTo>
                      <a:lnTo>
                        <a:pt x="f52" y="f48"/>
                      </a:lnTo>
                      <a:lnTo>
                        <a:pt x="f54" y="f2"/>
                      </a:lnTo>
                      <a:lnTo>
                        <a:pt x="f55" y="f56"/>
                      </a:lnTo>
                      <a:lnTo>
                        <a:pt x="f55" y="f57"/>
                      </a:lnTo>
                      <a:lnTo>
                        <a:pt x="f58" y="f46"/>
                      </a:lnTo>
                      <a:lnTo>
                        <a:pt x="f58" y="f59"/>
                      </a:lnTo>
                      <a:lnTo>
                        <a:pt x="f60" y="f45"/>
                      </a:lnTo>
                      <a:lnTo>
                        <a:pt x="f60" y="f30"/>
                      </a:lnTo>
                      <a:lnTo>
                        <a:pt x="f61" y="f43"/>
                      </a:lnTo>
                      <a:lnTo>
                        <a:pt x="f61" y="f37"/>
                      </a:lnTo>
                      <a:lnTo>
                        <a:pt x="f62" y="f63"/>
                      </a:lnTo>
                      <a:lnTo>
                        <a:pt x="f62" y="f64"/>
                      </a:lnTo>
                      <a:lnTo>
                        <a:pt x="f65" y="f22"/>
                      </a:lnTo>
                      <a:lnTo>
                        <a:pt x="f65" y="f66"/>
                      </a:lnTo>
                      <a:lnTo>
                        <a:pt x="f67" y="f37"/>
                      </a:lnTo>
                      <a:lnTo>
                        <a:pt x="f67" y="f30"/>
                      </a:lnTo>
                      <a:lnTo>
                        <a:pt x="f20" y="f59"/>
                      </a:lnTo>
                      <a:lnTo>
                        <a:pt x="f20" y="f46"/>
                      </a:lnTo>
                      <a:lnTo>
                        <a:pt x="f68" y="f46"/>
                      </a:lnTo>
                      <a:lnTo>
                        <a:pt x="f68" y="f7"/>
                      </a:lnTo>
                      <a:lnTo>
                        <a:pt x="f69" y="f47"/>
                      </a:lnTo>
                      <a:lnTo>
                        <a:pt x="f69" y="f48"/>
                      </a:lnTo>
                      <a:lnTo>
                        <a:pt x="f70" y="f50"/>
                      </a:lnTo>
                      <a:lnTo>
                        <a:pt x="f70" y="f71"/>
                      </a:lnTo>
                      <a:lnTo>
                        <a:pt x="f10" y="f72"/>
                      </a:lnTo>
                      <a:lnTo>
                        <a:pt x="f73" y="f72"/>
                      </a:lnTo>
                      <a:lnTo>
                        <a:pt x="f74" y="f72"/>
                      </a:lnTo>
                      <a:lnTo>
                        <a:pt x="f74" y="f75"/>
                      </a:lnTo>
                      <a:lnTo>
                        <a:pt x="f76" y="f72"/>
                      </a:lnTo>
                      <a:lnTo>
                        <a:pt x="f77" y="f71"/>
                      </a:lnTo>
                      <a:lnTo>
                        <a:pt x="f78" y="f71"/>
                      </a:lnTo>
                      <a:lnTo>
                        <a:pt x="f79" y="f72"/>
                      </a:lnTo>
                      <a:lnTo>
                        <a:pt x="f9" y="f75"/>
                      </a:lnTo>
                      <a:lnTo>
                        <a:pt x="f9" y="f80"/>
                      </a:lnTo>
                      <a:lnTo>
                        <a:pt x="f81" y="f82"/>
                      </a:lnTo>
                      <a:lnTo>
                        <a:pt x="f83" y="f82"/>
                      </a:lnTo>
                      <a:lnTo>
                        <a:pt x="f84" y="f80"/>
                      </a:lnTo>
                      <a:lnTo>
                        <a:pt x="f85" y="f75"/>
                      </a:lnTo>
                      <a:lnTo>
                        <a:pt x="f85" y="f71"/>
                      </a:lnTo>
                      <a:lnTo>
                        <a:pt x="f86" y="f71"/>
                      </a:lnTo>
                      <a:lnTo>
                        <a:pt x="f87" y="f72"/>
                      </a:lnTo>
                      <a:lnTo>
                        <a:pt x="f88" y="f75"/>
                      </a:lnTo>
                      <a:lnTo>
                        <a:pt x="f89" y="f72"/>
                      </a:lnTo>
                      <a:lnTo>
                        <a:pt x="f22" y="f71"/>
                      </a:lnTo>
                      <a:lnTo>
                        <a:pt x="f64" y="f72"/>
                      </a:lnTo>
                      <a:lnTo>
                        <a:pt x="f64" y="f75"/>
                      </a:lnTo>
                      <a:lnTo>
                        <a:pt x="f90" y="f80"/>
                      </a:lnTo>
                      <a:lnTo>
                        <a:pt x="f90" y="f82"/>
                      </a:lnTo>
                      <a:lnTo>
                        <a:pt x="f91" y="f8"/>
                      </a:lnTo>
                      <a:lnTo>
                        <a:pt x="f66" y="f80"/>
                      </a:lnTo>
                      <a:lnTo>
                        <a:pt x="f66" y="f72"/>
                      </a:lnTo>
                      <a:lnTo>
                        <a:pt x="f63" y="f92"/>
                      </a:lnTo>
                      <a:lnTo>
                        <a:pt x="f63" y="f48"/>
                      </a:lnTo>
                      <a:lnTo>
                        <a:pt x="f93" y="f47"/>
                      </a:lnTo>
                      <a:lnTo>
                        <a:pt x="f93" y="f46"/>
                      </a:lnTo>
                      <a:lnTo>
                        <a:pt x="f94" y="f95"/>
                      </a:lnTo>
                      <a:lnTo>
                        <a:pt x="f94" y="f30"/>
                      </a:lnTo>
                      <a:lnTo>
                        <a:pt x="f41" y="f28"/>
                      </a:lnTo>
                      <a:lnTo>
                        <a:pt x="f39" y="f28"/>
                      </a:lnTo>
                      <a:lnTo>
                        <a:pt x="f39" y="f27"/>
                      </a:lnTo>
                      <a:lnTo>
                        <a:pt x="f96" y="f39"/>
                      </a:lnTo>
                      <a:lnTo>
                        <a:pt x="f96" y="f90"/>
                      </a:lnTo>
                      <a:lnTo>
                        <a:pt x="f37" y="f84"/>
                      </a:lnTo>
                      <a:lnTo>
                        <a:pt x="f37" y="f78"/>
                      </a:lnTo>
                      <a:lnTo>
                        <a:pt x="f25" y="f77"/>
                      </a:lnTo>
                      <a:lnTo>
                        <a:pt x="f25" y="f81"/>
                      </a:lnTo>
                      <a:lnTo>
                        <a:pt x="f35" y="f22"/>
                      </a:lnTo>
                      <a:lnTo>
                        <a:pt x="f35" y="f24"/>
                      </a:lnTo>
                      <a:lnTo>
                        <a:pt x="f27" y="f35"/>
                      </a:lnTo>
                      <a:lnTo>
                        <a:pt x="f27" y="f32"/>
                      </a:lnTo>
                      <a:lnTo>
                        <a:pt x="f43" y="f97"/>
                      </a:lnTo>
                      <a:lnTo>
                        <a:pt x="f43" y="f98"/>
                      </a:lnTo>
                      <a:lnTo>
                        <a:pt x="f30" y="f57"/>
                      </a:lnTo>
                      <a:lnTo>
                        <a:pt x="f99" y="f57"/>
                      </a:lnTo>
                      <a:lnTo>
                        <a:pt x="f30" y="f7"/>
                      </a:lnTo>
                      <a:lnTo>
                        <a:pt x="f100" y="f46"/>
                      </a:lnTo>
                      <a:lnTo>
                        <a:pt x="f100" y="f45"/>
                      </a:lnTo>
                      <a:lnTo>
                        <a:pt x="f45" y="f27"/>
                      </a:lnTo>
                      <a:lnTo>
                        <a:pt x="f45" y="f41"/>
                      </a:lnTo>
                      <a:lnTo>
                        <a:pt x="f95" y="f91"/>
                      </a:lnTo>
                      <a:lnTo>
                        <a:pt x="f95" y="f89"/>
                      </a:lnTo>
                      <a:lnTo>
                        <a:pt x="f59" y="f87"/>
                      </a:lnTo>
                      <a:lnTo>
                        <a:pt x="f59" y="f101"/>
                      </a:lnTo>
                      <a:lnTo>
                        <a:pt x="f97" y="f87"/>
                      </a:lnTo>
                      <a:lnTo>
                        <a:pt x="f97" y="f22"/>
                      </a:lnTo>
                      <a:lnTo>
                        <a:pt x="f46" y="f93"/>
                      </a:lnTo>
                      <a:lnTo>
                        <a:pt x="f46" y="f59"/>
                      </a:lnTo>
                      <a:lnTo>
                        <a:pt x="f98" y="f57"/>
                      </a:lnTo>
                      <a:lnTo>
                        <a:pt x="f7" y="f98"/>
                      </a:lnTo>
                      <a:lnTo>
                        <a:pt x="f7" y="f45"/>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5" name="Freeform 15">
                  <a:extLst>
                    <a:ext uri="{FF2B5EF4-FFF2-40B4-BE49-F238E27FC236}">
                      <a16:creationId xmlns:a16="http://schemas.microsoft.com/office/drawing/2014/main" id="{CBF86F59-8A23-4605-917B-C6BBAC9BAF88}"/>
                    </a:ext>
                  </a:extLst>
                </p:cNvPr>
                <p:cNvSpPr/>
                <p:nvPr/>
              </p:nvSpPr>
              <p:spPr>
                <a:xfrm>
                  <a:off x="1568525" y="4195760"/>
                  <a:ext cx="497826" cy="1306229"/>
                </a:xfrm>
                <a:custGeom>
                  <a:avLst/>
                  <a:gdLst>
                    <a:gd name="f0" fmla="val 10800000"/>
                    <a:gd name="f1" fmla="val 5400000"/>
                    <a:gd name="f2" fmla="val 360"/>
                    <a:gd name="f3" fmla="val 180"/>
                    <a:gd name="f4" fmla="val w"/>
                    <a:gd name="f5" fmla="val h"/>
                    <a:gd name="f6" fmla="val 0"/>
                    <a:gd name="f7" fmla="val 334"/>
                    <a:gd name="f8" fmla="val 1041"/>
                    <a:gd name="f9" fmla="val 921"/>
                    <a:gd name="f10" fmla="val 4"/>
                    <a:gd name="f11" fmla="val 899"/>
                    <a:gd name="f12" fmla="val 872"/>
                    <a:gd name="f13" fmla="val 9"/>
                    <a:gd name="f14" fmla="val 854"/>
                    <a:gd name="f15" fmla="val 850"/>
                    <a:gd name="f16" fmla="val 13"/>
                    <a:gd name="f17" fmla="val 867"/>
                    <a:gd name="f18" fmla="val 18"/>
                    <a:gd name="f19" fmla="val 925"/>
                    <a:gd name="f20" fmla="val 943"/>
                    <a:gd name="f21" fmla="val 26"/>
                    <a:gd name="f22" fmla="val 22"/>
                    <a:gd name="f23" fmla="val 31"/>
                    <a:gd name="f24" fmla="val 952"/>
                    <a:gd name="f25" fmla="val 965"/>
                    <a:gd name="f26" fmla="val 35"/>
                    <a:gd name="f27" fmla="val 983"/>
                    <a:gd name="f28" fmla="val 1001"/>
                    <a:gd name="f29" fmla="val 40"/>
                    <a:gd name="f30" fmla="val 1014"/>
                    <a:gd name="f31" fmla="val 1023"/>
                    <a:gd name="f32" fmla="val 49"/>
                    <a:gd name="f33" fmla="val 1036"/>
                    <a:gd name="f34" fmla="val 44"/>
                    <a:gd name="f35" fmla="val 53"/>
                    <a:gd name="f36" fmla="val 58"/>
                    <a:gd name="f37" fmla="val 62"/>
                    <a:gd name="f38" fmla="val 67"/>
                    <a:gd name="f39" fmla="val 71"/>
                    <a:gd name="f40" fmla="val 75"/>
                    <a:gd name="f41" fmla="val 80"/>
                    <a:gd name="f42" fmla="val 84"/>
                    <a:gd name="f43" fmla="val 89"/>
                    <a:gd name="f44" fmla="val 93"/>
                    <a:gd name="f45" fmla="val 98"/>
                    <a:gd name="f46" fmla="val 102"/>
                    <a:gd name="f47" fmla="val 107"/>
                    <a:gd name="f48" fmla="val 111"/>
                    <a:gd name="f49" fmla="val 115"/>
                    <a:gd name="f50" fmla="val 1032"/>
                    <a:gd name="f51" fmla="val 1028"/>
                    <a:gd name="f52" fmla="val 120"/>
                    <a:gd name="f53" fmla="val 124"/>
                    <a:gd name="f54" fmla="val 992"/>
                    <a:gd name="f55" fmla="val 988"/>
                    <a:gd name="f56" fmla="val 129"/>
                    <a:gd name="f57" fmla="val 979"/>
                    <a:gd name="f58" fmla="val 970"/>
                    <a:gd name="f59" fmla="val 133"/>
                    <a:gd name="f60" fmla="val 138"/>
                    <a:gd name="f61" fmla="val 142"/>
                    <a:gd name="f62" fmla="val 147"/>
                    <a:gd name="f63" fmla="val 974"/>
                    <a:gd name="f64" fmla="val 151"/>
                    <a:gd name="f65" fmla="val 956"/>
                    <a:gd name="f66" fmla="val 948"/>
                    <a:gd name="f67" fmla="val 156"/>
                    <a:gd name="f68" fmla="val 160"/>
                    <a:gd name="f69" fmla="val 164"/>
                    <a:gd name="f70" fmla="val 169"/>
                    <a:gd name="f71" fmla="val 934"/>
                    <a:gd name="f72" fmla="val 173"/>
                    <a:gd name="f73" fmla="val 916"/>
                    <a:gd name="f74" fmla="val 178"/>
                    <a:gd name="f75" fmla="val 832"/>
                    <a:gd name="f76" fmla="val 182"/>
                    <a:gd name="f77" fmla="val 818"/>
                    <a:gd name="f78" fmla="val 810"/>
                    <a:gd name="f79" fmla="val 187"/>
                    <a:gd name="f80" fmla="val 805"/>
                    <a:gd name="f81" fmla="val 191"/>
                    <a:gd name="f82" fmla="val 823"/>
                    <a:gd name="f83" fmla="val 841"/>
                    <a:gd name="f84" fmla="val 196"/>
                    <a:gd name="f85" fmla="val 890"/>
                    <a:gd name="f86" fmla="val 200"/>
                    <a:gd name="f87" fmla="val 907"/>
                    <a:gd name="f88" fmla="val 209"/>
                    <a:gd name="f89" fmla="val 205"/>
                    <a:gd name="f90" fmla="val 213"/>
                    <a:gd name="f91" fmla="val 939"/>
                    <a:gd name="f92" fmla="val 218"/>
                    <a:gd name="f93" fmla="val 881"/>
                    <a:gd name="f94" fmla="val 222"/>
                    <a:gd name="f95" fmla="val 859"/>
                    <a:gd name="f96" fmla="val 845"/>
                    <a:gd name="f97" fmla="val 227"/>
                    <a:gd name="f98" fmla="val 231"/>
                    <a:gd name="f99" fmla="val 876"/>
                    <a:gd name="f100" fmla="val 236"/>
                    <a:gd name="f101" fmla="val 240"/>
                    <a:gd name="f102" fmla="val 814"/>
                    <a:gd name="f103" fmla="val 685"/>
                    <a:gd name="f104" fmla="val 245"/>
                    <a:gd name="f105" fmla="val 578"/>
                    <a:gd name="f106" fmla="val 445"/>
                    <a:gd name="f107" fmla="val 249"/>
                    <a:gd name="f108" fmla="val 298"/>
                    <a:gd name="f109" fmla="val 254"/>
                    <a:gd name="f110" fmla="val 258"/>
                    <a:gd name="f111" fmla="val 262"/>
                    <a:gd name="f112" fmla="val 267"/>
                    <a:gd name="f113" fmla="val 467"/>
                    <a:gd name="f114" fmla="val 565"/>
                    <a:gd name="f115" fmla="val 271"/>
                    <a:gd name="f116" fmla="val 641"/>
                    <a:gd name="f117" fmla="val 698"/>
                    <a:gd name="f118" fmla="val 276"/>
                    <a:gd name="f119" fmla="val 738"/>
                    <a:gd name="f120" fmla="val 765"/>
                    <a:gd name="f121" fmla="val 280"/>
                    <a:gd name="f122" fmla="val 783"/>
                    <a:gd name="f123" fmla="val 796"/>
                    <a:gd name="f124" fmla="val 285"/>
                    <a:gd name="f125" fmla="val 756"/>
                    <a:gd name="f126" fmla="val 289"/>
                    <a:gd name="f127" fmla="val 721"/>
                    <a:gd name="f128" fmla="val 689"/>
                    <a:gd name="f129" fmla="val 294"/>
                    <a:gd name="f130" fmla="val 663"/>
                    <a:gd name="f131" fmla="val 649"/>
                    <a:gd name="f132" fmla="val 303"/>
                    <a:gd name="f133" fmla="val 645"/>
                    <a:gd name="f134" fmla="val 658"/>
                    <a:gd name="f135" fmla="val 307"/>
                    <a:gd name="f136" fmla="val 311"/>
                    <a:gd name="f137" fmla="val 752"/>
                    <a:gd name="f138" fmla="val 770"/>
                    <a:gd name="f139" fmla="val 316"/>
                    <a:gd name="f140" fmla="val 716"/>
                    <a:gd name="f141" fmla="val 320"/>
                    <a:gd name="f142" fmla="val 676"/>
                    <a:gd name="f143" fmla="val 623"/>
                    <a:gd name="f144" fmla="val 325"/>
                    <a:gd name="f145" fmla="val 543"/>
                    <a:gd name="f146" fmla="val 329"/>
                    <a:gd name="f147" fmla="val 534"/>
                    <a:gd name="f148" fmla="val 605"/>
                    <a:gd name="f149" fmla="+- 0 0 -90"/>
                    <a:gd name="f150" fmla="*/ f4 1 334"/>
                    <a:gd name="f151" fmla="*/ f5 1 1041"/>
                    <a:gd name="f152" fmla="+- f8 0 f6"/>
                    <a:gd name="f153" fmla="+- f7 0 f6"/>
                    <a:gd name="f154" fmla="*/ f149 f0 1"/>
                    <a:gd name="f155" fmla="*/ f153 1 334"/>
                    <a:gd name="f156" fmla="*/ f152 1 1041"/>
                    <a:gd name="f157" fmla="*/ 4 f153 1"/>
                    <a:gd name="f158" fmla="*/ 872 f152 1"/>
                    <a:gd name="f159" fmla="*/ 13 f153 1"/>
                    <a:gd name="f160" fmla="*/ 867 f152 1"/>
                    <a:gd name="f161" fmla="*/ 18 f153 1"/>
                    <a:gd name="f162" fmla="*/ 943 f152 1"/>
                    <a:gd name="f163" fmla="*/ 26 f153 1"/>
                    <a:gd name="f164" fmla="*/ 35 f153 1"/>
                    <a:gd name="f165" fmla="*/ 983 f152 1"/>
                    <a:gd name="f166" fmla="*/ 40 f153 1"/>
                    <a:gd name="f167" fmla="*/ 1023 f152 1"/>
                    <a:gd name="f168" fmla="*/ 49 f153 1"/>
                    <a:gd name="f169" fmla="*/ 1036 f152 1"/>
                    <a:gd name="f170" fmla="*/ 62 f153 1"/>
                    <a:gd name="f171" fmla="*/ 1041 f152 1"/>
                    <a:gd name="f172" fmla="*/ 75 f153 1"/>
                    <a:gd name="f173" fmla="*/ 89 f153 1"/>
                    <a:gd name="f174" fmla="*/ 102 f153 1"/>
                    <a:gd name="f175" fmla="*/ 115 f153 1"/>
                    <a:gd name="f176" fmla="*/ 1032 f152 1"/>
                    <a:gd name="f177" fmla="*/ 120 f153 1"/>
                    <a:gd name="f178" fmla="*/ 1001 f152 1"/>
                    <a:gd name="f179" fmla="*/ 129 f153 1"/>
                    <a:gd name="f180" fmla="*/ 979 f152 1"/>
                    <a:gd name="f181" fmla="*/ 138 f153 1"/>
                    <a:gd name="f182" fmla="*/ 142 f153 1"/>
                    <a:gd name="f183" fmla="*/ 151 f153 1"/>
                    <a:gd name="f184" fmla="*/ 956 f152 1"/>
                    <a:gd name="f185" fmla="*/ 160 f153 1"/>
                    <a:gd name="f186" fmla="*/ 952 f152 1"/>
                    <a:gd name="f187" fmla="*/ 169 f153 1"/>
                    <a:gd name="f188" fmla="*/ 934 f152 1"/>
                    <a:gd name="f189" fmla="*/ 178 f153 1"/>
                    <a:gd name="f190" fmla="*/ 850 f152 1"/>
                    <a:gd name="f191" fmla="*/ 182 f153 1"/>
                    <a:gd name="f192" fmla="*/ 810 f152 1"/>
                    <a:gd name="f193" fmla="*/ 191 f153 1"/>
                    <a:gd name="f194" fmla="*/ 823 f152 1"/>
                    <a:gd name="f195" fmla="*/ 196 f153 1"/>
                    <a:gd name="f196" fmla="*/ 890 f152 1"/>
                    <a:gd name="f197" fmla="*/ 209 f153 1"/>
                    <a:gd name="f198" fmla="*/ 948 f152 1"/>
                    <a:gd name="f199" fmla="*/ 213 f153 1"/>
                    <a:gd name="f200" fmla="*/ 939 f152 1"/>
                    <a:gd name="f201" fmla="*/ 218 f153 1"/>
                    <a:gd name="f202" fmla="*/ 881 f152 1"/>
                    <a:gd name="f203" fmla="*/ 227 f153 1"/>
                    <a:gd name="f204" fmla="*/ 854 f152 1"/>
                    <a:gd name="f205" fmla="*/ 236 f153 1"/>
                    <a:gd name="f206" fmla="*/ 240 f153 1"/>
                    <a:gd name="f207" fmla="*/ 685 f152 1"/>
                    <a:gd name="f208" fmla="*/ 249 f153 1"/>
                    <a:gd name="f209" fmla="*/ 298 f152 1"/>
                    <a:gd name="f210" fmla="*/ 254 f153 1"/>
                    <a:gd name="f211" fmla="*/ 0 f152 1"/>
                    <a:gd name="f212" fmla="*/ 262 f153 1"/>
                    <a:gd name="f213" fmla="*/ 133 f152 1"/>
                    <a:gd name="f214" fmla="*/ 267 f153 1"/>
                    <a:gd name="f215" fmla="*/ 565 f152 1"/>
                    <a:gd name="f216" fmla="*/ 276 f153 1"/>
                    <a:gd name="f217" fmla="*/ 738 f152 1"/>
                    <a:gd name="f218" fmla="*/ 280 f153 1"/>
                    <a:gd name="f219" fmla="*/ 796 f152 1"/>
                    <a:gd name="f220" fmla="*/ 289 f153 1"/>
                    <a:gd name="f221" fmla="*/ 721 f152 1"/>
                    <a:gd name="f222" fmla="*/ 294 f153 1"/>
                    <a:gd name="f223" fmla="*/ 649 f152 1"/>
                    <a:gd name="f224" fmla="*/ 303 f153 1"/>
                    <a:gd name="f225" fmla="*/ 658 f152 1"/>
                    <a:gd name="f226" fmla="*/ 311 f153 1"/>
                    <a:gd name="f227" fmla="*/ 752 f152 1"/>
                    <a:gd name="f228" fmla="*/ 316 f153 1"/>
                    <a:gd name="f229" fmla="*/ 716 f152 1"/>
                    <a:gd name="f230" fmla="*/ 325 f153 1"/>
                    <a:gd name="f231" fmla="*/ 578 f152 1"/>
                    <a:gd name="f232" fmla="*/ 329 f153 1"/>
                    <a:gd name="f233" fmla="*/ 605 f152 1"/>
                    <a:gd name="f234" fmla="*/ 0 f153 1"/>
                    <a:gd name="f235" fmla="*/ 334 f153 1"/>
                    <a:gd name="f236" fmla="*/ f154 1 f3"/>
                    <a:gd name="f237" fmla="*/ f157 1 334"/>
                    <a:gd name="f238" fmla="*/ f158 1 1041"/>
                    <a:gd name="f239" fmla="*/ f159 1 334"/>
                    <a:gd name="f240" fmla="*/ f160 1 1041"/>
                    <a:gd name="f241" fmla="*/ f161 1 334"/>
                    <a:gd name="f242" fmla="*/ f162 1 1041"/>
                    <a:gd name="f243" fmla="*/ f163 1 334"/>
                    <a:gd name="f244" fmla="*/ f164 1 334"/>
                    <a:gd name="f245" fmla="*/ f165 1 1041"/>
                    <a:gd name="f246" fmla="*/ f166 1 334"/>
                    <a:gd name="f247" fmla="*/ f167 1 1041"/>
                    <a:gd name="f248" fmla="*/ f168 1 334"/>
                    <a:gd name="f249" fmla="*/ f169 1 1041"/>
                    <a:gd name="f250" fmla="*/ f170 1 334"/>
                    <a:gd name="f251" fmla="*/ f171 1 1041"/>
                    <a:gd name="f252" fmla="*/ f172 1 334"/>
                    <a:gd name="f253" fmla="*/ f173 1 334"/>
                    <a:gd name="f254" fmla="*/ f174 1 334"/>
                    <a:gd name="f255" fmla="*/ f175 1 334"/>
                    <a:gd name="f256" fmla="*/ f176 1 1041"/>
                    <a:gd name="f257" fmla="*/ f177 1 334"/>
                    <a:gd name="f258" fmla="*/ f178 1 1041"/>
                    <a:gd name="f259" fmla="*/ f179 1 334"/>
                    <a:gd name="f260" fmla="*/ f180 1 1041"/>
                    <a:gd name="f261" fmla="*/ f181 1 334"/>
                    <a:gd name="f262" fmla="*/ f182 1 334"/>
                    <a:gd name="f263" fmla="*/ f183 1 334"/>
                    <a:gd name="f264" fmla="*/ f184 1 1041"/>
                    <a:gd name="f265" fmla="*/ f185 1 334"/>
                    <a:gd name="f266" fmla="*/ f186 1 1041"/>
                    <a:gd name="f267" fmla="*/ f187 1 334"/>
                    <a:gd name="f268" fmla="*/ f188 1 1041"/>
                    <a:gd name="f269" fmla="*/ f189 1 334"/>
                    <a:gd name="f270" fmla="*/ f190 1 1041"/>
                    <a:gd name="f271" fmla="*/ f191 1 334"/>
                    <a:gd name="f272" fmla="*/ f192 1 1041"/>
                    <a:gd name="f273" fmla="*/ f193 1 334"/>
                    <a:gd name="f274" fmla="*/ f194 1 1041"/>
                    <a:gd name="f275" fmla="*/ f195 1 334"/>
                    <a:gd name="f276" fmla="*/ f196 1 1041"/>
                    <a:gd name="f277" fmla="*/ f197 1 334"/>
                    <a:gd name="f278" fmla="*/ f198 1 1041"/>
                    <a:gd name="f279" fmla="*/ f199 1 334"/>
                    <a:gd name="f280" fmla="*/ f200 1 1041"/>
                    <a:gd name="f281" fmla="*/ f201 1 334"/>
                    <a:gd name="f282" fmla="*/ f202 1 1041"/>
                    <a:gd name="f283" fmla="*/ f203 1 334"/>
                    <a:gd name="f284" fmla="*/ f204 1 1041"/>
                    <a:gd name="f285" fmla="*/ f205 1 334"/>
                    <a:gd name="f286" fmla="*/ f206 1 334"/>
                    <a:gd name="f287" fmla="*/ f207 1 1041"/>
                    <a:gd name="f288" fmla="*/ f208 1 334"/>
                    <a:gd name="f289" fmla="*/ f209 1 1041"/>
                    <a:gd name="f290" fmla="*/ f210 1 334"/>
                    <a:gd name="f291" fmla="*/ f211 1 1041"/>
                    <a:gd name="f292" fmla="*/ f212 1 334"/>
                    <a:gd name="f293" fmla="*/ f213 1 1041"/>
                    <a:gd name="f294" fmla="*/ f214 1 334"/>
                    <a:gd name="f295" fmla="*/ f215 1 1041"/>
                    <a:gd name="f296" fmla="*/ f216 1 334"/>
                    <a:gd name="f297" fmla="*/ f217 1 1041"/>
                    <a:gd name="f298" fmla="*/ f218 1 334"/>
                    <a:gd name="f299" fmla="*/ f219 1 1041"/>
                    <a:gd name="f300" fmla="*/ f220 1 334"/>
                    <a:gd name="f301" fmla="*/ f221 1 1041"/>
                    <a:gd name="f302" fmla="*/ f222 1 334"/>
                    <a:gd name="f303" fmla="*/ f223 1 1041"/>
                    <a:gd name="f304" fmla="*/ f224 1 334"/>
                    <a:gd name="f305" fmla="*/ f225 1 1041"/>
                    <a:gd name="f306" fmla="*/ f226 1 334"/>
                    <a:gd name="f307" fmla="*/ f227 1 1041"/>
                    <a:gd name="f308" fmla="*/ f228 1 334"/>
                    <a:gd name="f309" fmla="*/ f229 1 1041"/>
                    <a:gd name="f310" fmla="*/ f230 1 334"/>
                    <a:gd name="f311" fmla="*/ f231 1 1041"/>
                    <a:gd name="f312" fmla="*/ f232 1 334"/>
                    <a:gd name="f313" fmla="*/ f233 1 1041"/>
                    <a:gd name="f314" fmla="*/ f234 1 334"/>
                    <a:gd name="f315" fmla="*/ f235 1 334"/>
                    <a:gd name="f316" fmla="+- f236 0 f1"/>
                    <a:gd name="f317" fmla="*/ f237 1 f155"/>
                    <a:gd name="f318" fmla="*/ f238 1 f156"/>
                    <a:gd name="f319" fmla="*/ f239 1 f155"/>
                    <a:gd name="f320" fmla="*/ f240 1 f156"/>
                    <a:gd name="f321" fmla="*/ f241 1 f155"/>
                    <a:gd name="f322" fmla="*/ f242 1 f156"/>
                    <a:gd name="f323" fmla="*/ f243 1 f155"/>
                    <a:gd name="f324" fmla="*/ f244 1 f155"/>
                    <a:gd name="f325" fmla="*/ f245 1 f156"/>
                    <a:gd name="f326" fmla="*/ f246 1 f155"/>
                    <a:gd name="f327" fmla="*/ f247 1 f156"/>
                    <a:gd name="f328" fmla="*/ f248 1 f155"/>
                    <a:gd name="f329" fmla="*/ f249 1 f156"/>
                    <a:gd name="f330" fmla="*/ f250 1 f155"/>
                    <a:gd name="f331" fmla="*/ f251 1 f156"/>
                    <a:gd name="f332" fmla="*/ f252 1 f155"/>
                    <a:gd name="f333" fmla="*/ f253 1 f155"/>
                    <a:gd name="f334" fmla="*/ f254 1 f155"/>
                    <a:gd name="f335" fmla="*/ f255 1 f155"/>
                    <a:gd name="f336" fmla="*/ f256 1 f156"/>
                    <a:gd name="f337" fmla="*/ f257 1 f155"/>
                    <a:gd name="f338" fmla="*/ f258 1 f156"/>
                    <a:gd name="f339" fmla="*/ f259 1 f155"/>
                    <a:gd name="f340" fmla="*/ f260 1 f156"/>
                    <a:gd name="f341" fmla="*/ f261 1 f155"/>
                    <a:gd name="f342" fmla="*/ f262 1 f155"/>
                    <a:gd name="f343" fmla="*/ f263 1 f155"/>
                    <a:gd name="f344" fmla="*/ f264 1 f156"/>
                    <a:gd name="f345" fmla="*/ f265 1 f155"/>
                    <a:gd name="f346" fmla="*/ f266 1 f156"/>
                    <a:gd name="f347" fmla="*/ f267 1 f155"/>
                    <a:gd name="f348" fmla="*/ f268 1 f156"/>
                    <a:gd name="f349" fmla="*/ f269 1 f155"/>
                    <a:gd name="f350" fmla="*/ f270 1 f156"/>
                    <a:gd name="f351" fmla="*/ f271 1 f155"/>
                    <a:gd name="f352" fmla="*/ f272 1 f156"/>
                    <a:gd name="f353" fmla="*/ f273 1 f155"/>
                    <a:gd name="f354" fmla="*/ f274 1 f156"/>
                    <a:gd name="f355" fmla="*/ f275 1 f155"/>
                    <a:gd name="f356" fmla="*/ f276 1 f156"/>
                    <a:gd name="f357" fmla="*/ f277 1 f155"/>
                    <a:gd name="f358" fmla="*/ f278 1 f156"/>
                    <a:gd name="f359" fmla="*/ f279 1 f155"/>
                    <a:gd name="f360" fmla="*/ f280 1 f156"/>
                    <a:gd name="f361" fmla="*/ f281 1 f155"/>
                    <a:gd name="f362" fmla="*/ f282 1 f156"/>
                    <a:gd name="f363" fmla="*/ f283 1 f155"/>
                    <a:gd name="f364" fmla="*/ f284 1 f156"/>
                    <a:gd name="f365" fmla="*/ f285 1 f155"/>
                    <a:gd name="f366" fmla="*/ f286 1 f155"/>
                    <a:gd name="f367" fmla="*/ f287 1 f156"/>
                    <a:gd name="f368" fmla="*/ f288 1 f155"/>
                    <a:gd name="f369" fmla="*/ f289 1 f156"/>
                    <a:gd name="f370" fmla="*/ f290 1 f155"/>
                    <a:gd name="f371" fmla="*/ f291 1 f156"/>
                    <a:gd name="f372" fmla="*/ f292 1 f155"/>
                    <a:gd name="f373" fmla="*/ f293 1 f156"/>
                    <a:gd name="f374" fmla="*/ f294 1 f155"/>
                    <a:gd name="f375" fmla="*/ f295 1 f156"/>
                    <a:gd name="f376" fmla="*/ f296 1 f155"/>
                    <a:gd name="f377" fmla="*/ f297 1 f156"/>
                    <a:gd name="f378" fmla="*/ f298 1 f155"/>
                    <a:gd name="f379" fmla="*/ f299 1 f156"/>
                    <a:gd name="f380" fmla="*/ f300 1 f155"/>
                    <a:gd name="f381" fmla="*/ f301 1 f156"/>
                    <a:gd name="f382" fmla="*/ f302 1 f155"/>
                    <a:gd name="f383" fmla="*/ f303 1 f156"/>
                    <a:gd name="f384" fmla="*/ f304 1 f155"/>
                    <a:gd name="f385" fmla="*/ f305 1 f156"/>
                    <a:gd name="f386" fmla="*/ f306 1 f155"/>
                    <a:gd name="f387" fmla="*/ f307 1 f156"/>
                    <a:gd name="f388" fmla="*/ f308 1 f155"/>
                    <a:gd name="f389" fmla="*/ f309 1 f156"/>
                    <a:gd name="f390" fmla="*/ f310 1 f155"/>
                    <a:gd name="f391" fmla="*/ f311 1 f156"/>
                    <a:gd name="f392" fmla="*/ f312 1 f155"/>
                    <a:gd name="f393" fmla="*/ f313 1 f156"/>
                    <a:gd name="f394" fmla="*/ f314 1 f155"/>
                    <a:gd name="f395" fmla="*/ f315 1 f155"/>
                    <a:gd name="f396" fmla="*/ f394 f150 1"/>
                    <a:gd name="f397" fmla="*/ f395 f150 1"/>
                    <a:gd name="f398" fmla="*/ f331 f151 1"/>
                    <a:gd name="f399" fmla="*/ f371 f151 1"/>
                    <a:gd name="f400" fmla="*/ f317 f150 1"/>
                    <a:gd name="f401" fmla="*/ f318 f151 1"/>
                    <a:gd name="f402" fmla="*/ f319 f150 1"/>
                    <a:gd name="f403" fmla="*/ f320 f151 1"/>
                    <a:gd name="f404" fmla="*/ f321 f150 1"/>
                    <a:gd name="f405" fmla="*/ f322 f151 1"/>
                    <a:gd name="f406" fmla="*/ f323 f150 1"/>
                    <a:gd name="f407" fmla="*/ f324 f150 1"/>
                    <a:gd name="f408" fmla="*/ f325 f151 1"/>
                    <a:gd name="f409" fmla="*/ f326 f150 1"/>
                    <a:gd name="f410" fmla="*/ f327 f151 1"/>
                    <a:gd name="f411" fmla="*/ f328 f150 1"/>
                    <a:gd name="f412" fmla="*/ f329 f151 1"/>
                    <a:gd name="f413" fmla="*/ f330 f150 1"/>
                    <a:gd name="f414" fmla="*/ f332 f150 1"/>
                    <a:gd name="f415" fmla="*/ f333 f150 1"/>
                    <a:gd name="f416" fmla="*/ f334 f150 1"/>
                    <a:gd name="f417" fmla="*/ f335 f150 1"/>
                    <a:gd name="f418" fmla="*/ f336 f151 1"/>
                    <a:gd name="f419" fmla="*/ f337 f150 1"/>
                    <a:gd name="f420" fmla="*/ f338 f151 1"/>
                    <a:gd name="f421" fmla="*/ f339 f150 1"/>
                    <a:gd name="f422" fmla="*/ f340 f151 1"/>
                    <a:gd name="f423" fmla="*/ f341 f150 1"/>
                    <a:gd name="f424" fmla="*/ f342 f150 1"/>
                    <a:gd name="f425" fmla="*/ f343 f150 1"/>
                    <a:gd name="f426" fmla="*/ f344 f151 1"/>
                    <a:gd name="f427" fmla="*/ f345 f150 1"/>
                    <a:gd name="f428" fmla="*/ f346 f151 1"/>
                    <a:gd name="f429" fmla="*/ f347 f150 1"/>
                    <a:gd name="f430" fmla="*/ f348 f151 1"/>
                    <a:gd name="f431" fmla="*/ f349 f150 1"/>
                    <a:gd name="f432" fmla="*/ f350 f151 1"/>
                    <a:gd name="f433" fmla="*/ f351 f150 1"/>
                    <a:gd name="f434" fmla="*/ f352 f151 1"/>
                    <a:gd name="f435" fmla="*/ f353 f150 1"/>
                    <a:gd name="f436" fmla="*/ f354 f151 1"/>
                    <a:gd name="f437" fmla="*/ f355 f150 1"/>
                    <a:gd name="f438" fmla="*/ f356 f151 1"/>
                    <a:gd name="f439" fmla="*/ f357 f150 1"/>
                    <a:gd name="f440" fmla="*/ f358 f151 1"/>
                    <a:gd name="f441" fmla="*/ f359 f150 1"/>
                    <a:gd name="f442" fmla="*/ f360 f151 1"/>
                    <a:gd name="f443" fmla="*/ f361 f150 1"/>
                    <a:gd name="f444" fmla="*/ f362 f151 1"/>
                    <a:gd name="f445" fmla="*/ f363 f150 1"/>
                    <a:gd name="f446" fmla="*/ f364 f151 1"/>
                    <a:gd name="f447" fmla="*/ f365 f150 1"/>
                    <a:gd name="f448" fmla="*/ f366 f150 1"/>
                    <a:gd name="f449" fmla="*/ f367 f151 1"/>
                    <a:gd name="f450" fmla="*/ f368 f150 1"/>
                    <a:gd name="f451" fmla="*/ f369 f151 1"/>
                    <a:gd name="f452" fmla="*/ f370 f150 1"/>
                    <a:gd name="f453" fmla="*/ f372 f150 1"/>
                    <a:gd name="f454" fmla="*/ f373 f151 1"/>
                    <a:gd name="f455" fmla="*/ f374 f150 1"/>
                    <a:gd name="f456" fmla="*/ f375 f151 1"/>
                    <a:gd name="f457" fmla="*/ f376 f150 1"/>
                    <a:gd name="f458" fmla="*/ f377 f151 1"/>
                    <a:gd name="f459" fmla="*/ f378 f150 1"/>
                    <a:gd name="f460" fmla="*/ f379 f151 1"/>
                    <a:gd name="f461" fmla="*/ f380 f150 1"/>
                    <a:gd name="f462" fmla="*/ f381 f151 1"/>
                    <a:gd name="f463" fmla="*/ f382 f150 1"/>
                    <a:gd name="f464" fmla="*/ f383 f151 1"/>
                    <a:gd name="f465" fmla="*/ f384 f150 1"/>
                    <a:gd name="f466" fmla="*/ f385 f151 1"/>
                    <a:gd name="f467" fmla="*/ f386 f150 1"/>
                    <a:gd name="f468" fmla="*/ f387 f151 1"/>
                    <a:gd name="f469" fmla="*/ f388 f150 1"/>
                    <a:gd name="f470" fmla="*/ f389 f151 1"/>
                    <a:gd name="f471" fmla="*/ f390 f150 1"/>
                    <a:gd name="f472" fmla="*/ f391 f151 1"/>
                    <a:gd name="f473" fmla="*/ f392 f150 1"/>
                    <a:gd name="f474" fmla="*/ f393 f151 1"/>
                  </a:gdLst>
                  <a:ahLst/>
                  <a:cxnLst>
                    <a:cxn ang="3cd4">
                      <a:pos x="hc" y="t"/>
                    </a:cxn>
                    <a:cxn ang="0">
                      <a:pos x="r" y="vc"/>
                    </a:cxn>
                    <a:cxn ang="cd4">
                      <a:pos x="hc" y="b"/>
                    </a:cxn>
                    <a:cxn ang="cd2">
                      <a:pos x="l" y="vc"/>
                    </a:cxn>
                    <a:cxn ang="f316">
                      <a:pos x="f400" y="f401"/>
                    </a:cxn>
                    <a:cxn ang="f316">
                      <a:pos x="f402" y="f403"/>
                    </a:cxn>
                    <a:cxn ang="f316">
                      <a:pos x="f404" y="f405"/>
                    </a:cxn>
                    <a:cxn ang="f316">
                      <a:pos x="f406" y="f405"/>
                    </a:cxn>
                    <a:cxn ang="f316">
                      <a:pos x="f407" y="f408"/>
                    </a:cxn>
                    <a:cxn ang="f316">
                      <a:pos x="f409" y="f410"/>
                    </a:cxn>
                    <a:cxn ang="f316">
                      <a:pos x="f411" y="f412"/>
                    </a:cxn>
                    <a:cxn ang="f316">
                      <a:pos x="f413" y="f398"/>
                    </a:cxn>
                    <a:cxn ang="f316">
                      <a:pos x="f414" y="f398"/>
                    </a:cxn>
                    <a:cxn ang="f316">
                      <a:pos x="f415" y="f412"/>
                    </a:cxn>
                    <a:cxn ang="f316">
                      <a:pos x="f416" y="f398"/>
                    </a:cxn>
                    <a:cxn ang="f316">
                      <a:pos x="f417" y="f418"/>
                    </a:cxn>
                    <a:cxn ang="f316">
                      <a:pos x="f419" y="f420"/>
                    </a:cxn>
                    <a:cxn ang="f316">
                      <a:pos x="f421" y="f422"/>
                    </a:cxn>
                    <a:cxn ang="f316">
                      <a:pos x="f423" y="f422"/>
                    </a:cxn>
                    <a:cxn ang="f316">
                      <a:pos x="f424" y="f408"/>
                    </a:cxn>
                    <a:cxn ang="f316">
                      <a:pos x="f425" y="f426"/>
                    </a:cxn>
                    <a:cxn ang="f316">
                      <a:pos x="f427" y="f428"/>
                    </a:cxn>
                    <a:cxn ang="f316">
                      <a:pos x="f429" y="f430"/>
                    </a:cxn>
                    <a:cxn ang="f316">
                      <a:pos x="f431" y="f432"/>
                    </a:cxn>
                    <a:cxn ang="f316">
                      <a:pos x="f433" y="f434"/>
                    </a:cxn>
                    <a:cxn ang="f316">
                      <a:pos x="f435" y="f436"/>
                    </a:cxn>
                    <a:cxn ang="f316">
                      <a:pos x="f437" y="f438"/>
                    </a:cxn>
                    <a:cxn ang="f316">
                      <a:pos x="f439" y="f440"/>
                    </a:cxn>
                    <a:cxn ang="f316">
                      <a:pos x="f441" y="f442"/>
                    </a:cxn>
                    <a:cxn ang="f316">
                      <a:pos x="f443" y="f444"/>
                    </a:cxn>
                    <a:cxn ang="f316">
                      <a:pos x="f445" y="f446"/>
                    </a:cxn>
                    <a:cxn ang="f316">
                      <a:pos x="f447" y="f403"/>
                    </a:cxn>
                    <a:cxn ang="f316">
                      <a:pos x="f448" y="f449"/>
                    </a:cxn>
                    <a:cxn ang="f316">
                      <a:pos x="f450" y="f451"/>
                    </a:cxn>
                    <a:cxn ang="f316">
                      <a:pos x="f452" y="f399"/>
                    </a:cxn>
                    <a:cxn ang="f316">
                      <a:pos x="f453" y="f454"/>
                    </a:cxn>
                    <a:cxn ang="f316">
                      <a:pos x="f455" y="f456"/>
                    </a:cxn>
                    <a:cxn ang="f316">
                      <a:pos x="f457" y="f458"/>
                    </a:cxn>
                    <a:cxn ang="f316">
                      <a:pos x="f459" y="f460"/>
                    </a:cxn>
                    <a:cxn ang="f316">
                      <a:pos x="f461" y="f462"/>
                    </a:cxn>
                    <a:cxn ang="f316">
                      <a:pos x="f463" y="f464"/>
                    </a:cxn>
                    <a:cxn ang="f316">
                      <a:pos x="f465" y="f466"/>
                    </a:cxn>
                    <a:cxn ang="f316">
                      <a:pos x="f467" y="f468"/>
                    </a:cxn>
                    <a:cxn ang="f316">
                      <a:pos x="f469" y="f470"/>
                    </a:cxn>
                    <a:cxn ang="f316">
                      <a:pos x="f471" y="f472"/>
                    </a:cxn>
                    <a:cxn ang="f316">
                      <a:pos x="f473" y="f474"/>
                    </a:cxn>
                  </a:cxnLst>
                  <a:rect l="f396" t="f399" r="f397" b="f398"/>
                  <a:pathLst>
                    <a:path w="334" h="1041">
                      <a:moveTo>
                        <a:pt x="f6" y="f9"/>
                      </a:moveTo>
                      <a:lnTo>
                        <a:pt x="f10" y="f11"/>
                      </a:lnTo>
                      <a:lnTo>
                        <a:pt x="f10" y="f12"/>
                      </a:lnTo>
                      <a:lnTo>
                        <a:pt x="f13" y="f14"/>
                      </a:lnTo>
                      <a:lnTo>
                        <a:pt x="f13" y="f15"/>
                      </a:lnTo>
                      <a:lnTo>
                        <a:pt x="f16" y="f17"/>
                      </a:lnTo>
                      <a:lnTo>
                        <a:pt x="f16" y="f11"/>
                      </a:lnTo>
                      <a:lnTo>
                        <a:pt x="f18" y="f19"/>
                      </a:lnTo>
                      <a:lnTo>
                        <a:pt x="f18" y="f20"/>
                      </a:lnTo>
                      <a:lnTo>
                        <a:pt x="f21" y="f20"/>
                      </a:lnTo>
                      <a:lnTo>
                        <a:pt x="f22" y="f20"/>
                      </a:lnTo>
                      <a:lnTo>
                        <a:pt x="f21" y="f20"/>
                      </a:lnTo>
                      <a:lnTo>
                        <a:pt x="f23" y="f24"/>
                      </a:lnTo>
                      <a:lnTo>
                        <a:pt x="f23" y="f25"/>
                      </a:lnTo>
                      <a:lnTo>
                        <a:pt x="f26" y="f27"/>
                      </a:lnTo>
                      <a:lnTo>
                        <a:pt x="f26" y="f28"/>
                      </a:lnTo>
                      <a:lnTo>
                        <a:pt x="f29" y="f30"/>
                      </a:lnTo>
                      <a:lnTo>
                        <a:pt x="f29" y="f31"/>
                      </a:lnTo>
                      <a:lnTo>
                        <a:pt x="f32" y="f33"/>
                      </a:lnTo>
                      <a:lnTo>
                        <a:pt x="f34" y="f33"/>
                      </a:lnTo>
                      <a:lnTo>
                        <a:pt x="f32" y="f33"/>
                      </a:lnTo>
                      <a:lnTo>
                        <a:pt x="f35" y="f8"/>
                      </a:lnTo>
                      <a:lnTo>
                        <a:pt x="f36" y="f8"/>
                      </a:lnTo>
                      <a:lnTo>
                        <a:pt x="f37" y="f8"/>
                      </a:lnTo>
                      <a:lnTo>
                        <a:pt x="f38" y="f8"/>
                      </a:lnTo>
                      <a:lnTo>
                        <a:pt x="f39" y="f8"/>
                      </a:lnTo>
                      <a:lnTo>
                        <a:pt x="f40" y="f8"/>
                      </a:lnTo>
                      <a:lnTo>
                        <a:pt x="f41" y="f8"/>
                      </a:lnTo>
                      <a:lnTo>
                        <a:pt x="f42" y="f8"/>
                      </a:lnTo>
                      <a:lnTo>
                        <a:pt x="f43" y="f33"/>
                      </a:lnTo>
                      <a:lnTo>
                        <a:pt x="f44" y="f8"/>
                      </a:lnTo>
                      <a:lnTo>
                        <a:pt x="f45" y="f8"/>
                      </a:lnTo>
                      <a:lnTo>
                        <a:pt x="f46" y="f8"/>
                      </a:lnTo>
                      <a:lnTo>
                        <a:pt x="f47" y="f8"/>
                      </a:lnTo>
                      <a:lnTo>
                        <a:pt x="f48" y="f33"/>
                      </a:lnTo>
                      <a:lnTo>
                        <a:pt x="f49" y="f50"/>
                      </a:lnTo>
                      <a:lnTo>
                        <a:pt x="f49" y="f51"/>
                      </a:lnTo>
                      <a:lnTo>
                        <a:pt x="f52" y="f30"/>
                      </a:lnTo>
                      <a:lnTo>
                        <a:pt x="f52" y="f28"/>
                      </a:lnTo>
                      <a:lnTo>
                        <a:pt x="f53" y="f54"/>
                      </a:lnTo>
                      <a:lnTo>
                        <a:pt x="f53" y="f55"/>
                      </a:lnTo>
                      <a:lnTo>
                        <a:pt x="f56" y="f57"/>
                      </a:lnTo>
                      <a:lnTo>
                        <a:pt x="f56" y="f58"/>
                      </a:lnTo>
                      <a:lnTo>
                        <a:pt x="f59" y="f58"/>
                      </a:lnTo>
                      <a:lnTo>
                        <a:pt x="f60" y="f57"/>
                      </a:lnTo>
                      <a:lnTo>
                        <a:pt x="f60" y="f27"/>
                      </a:lnTo>
                      <a:lnTo>
                        <a:pt x="f61" y="f55"/>
                      </a:lnTo>
                      <a:lnTo>
                        <a:pt x="f61" y="f27"/>
                      </a:lnTo>
                      <a:lnTo>
                        <a:pt x="f62" y="f63"/>
                      </a:lnTo>
                      <a:lnTo>
                        <a:pt x="f62" y="f25"/>
                      </a:lnTo>
                      <a:lnTo>
                        <a:pt x="f64" y="f65"/>
                      </a:lnTo>
                      <a:lnTo>
                        <a:pt x="f64" y="f66"/>
                      </a:lnTo>
                      <a:lnTo>
                        <a:pt x="f67" y="f24"/>
                      </a:lnTo>
                      <a:lnTo>
                        <a:pt x="f68" y="f24"/>
                      </a:lnTo>
                      <a:lnTo>
                        <a:pt x="f69" y="f24"/>
                      </a:lnTo>
                      <a:lnTo>
                        <a:pt x="f70" y="f20"/>
                      </a:lnTo>
                      <a:lnTo>
                        <a:pt x="f70" y="f71"/>
                      </a:lnTo>
                      <a:lnTo>
                        <a:pt x="f72" y="f73"/>
                      </a:lnTo>
                      <a:lnTo>
                        <a:pt x="f72" y="f12"/>
                      </a:lnTo>
                      <a:lnTo>
                        <a:pt x="f74" y="f15"/>
                      </a:lnTo>
                      <a:lnTo>
                        <a:pt x="f74" y="f75"/>
                      </a:lnTo>
                      <a:lnTo>
                        <a:pt x="f76" y="f77"/>
                      </a:lnTo>
                      <a:lnTo>
                        <a:pt x="f76" y="f78"/>
                      </a:lnTo>
                      <a:lnTo>
                        <a:pt x="f79" y="f80"/>
                      </a:lnTo>
                      <a:lnTo>
                        <a:pt x="f79" y="f78"/>
                      </a:lnTo>
                      <a:lnTo>
                        <a:pt x="f81" y="f82"/>
                      </a:lnTo>
                      <a:lnTo>
                        <a:pt x="f81" y="f83"/>
                      </a:lnTo>
                      <a:lnTo>
                        <a:pt x="f84" y="f17"/>
                      </a:lnTo>
                      <a:lnTo>
                        <a:pt x="f84" y="f85"/>
                      </a:lnTo>
                      <a:lnTo>
                        <a:pt x="f86" y="f87"/>
                      </a:lnTo>
                      <a:lnTo>
                        <a:pt x="f86" y="f71"/>
                      </a:lnTo>
                      <a:lnTo>
                        <a:pt x="f88" y="f66"/>
                      </a:lnTo>
                      <a:lnTo>
                        <a:pt x="f89" y="f66"/>
                      </a:lnTo>
                      <a:lnTo>
                        <a:pt x="f88" y="f66"/>
                      </a:lnTo>
                      <a:lnTo>
                        <a:pt x="f90" y="f91"/>
                      </a:lnTo>
                      <a:lnTo>
                        <a:pt x="f90" y="f19"/>
                      </a:lnTo>
                      <a:lnTo>
                        <a:pt x="f92" y="f87"/>
                      </a:lnTo>
                      <a:lnTo>
                        <a:pt x="f92" y="f93"/>
                      </a:lnTo>
                      <a:lnTo>
                        <a:pt x="f94" y="f95"/>
                      </a:lnTo>
                      <a:lnTo>
                        <a:pt x="f94" y="f96"/>
                      </a:lnTo>
                      <a:lnTo>
                        <a:pt x="f97" y="f14"/>
                      </a:lnTo>
                      <a:lnTo>
                        <a:pt x="f97" y="f17"/>
                      </a:lnTo>
                      <a:lnTo>
                        <a:pt x="f98" y="f99"/>
                      </a:lnTo>
                      <a:lnTo>
                        <a:pt x="f100" y="f17"/>
                      </a:lnTo>
                      <a:lnTo>
                        <a:pt x="f100" y="f96"/>
                      </a:lnTo>
                      <a:lnTo>
                        <a:pt x="f101" y="f102"/>
                      </a:lnTo>
                      <a:lnTo>
                        <a:pt x="f101" y="f103"/>
                      </a:lnTo>
                      <a:lnTo>
                        <a:pt x="f104" y="f105"/>
                      </a:lnTo>
                      <a:lnTo>
                        <a:pt x="f104" y="f106"/>
                      </a:lnTo>
                      <a:lnTo>
                        <a:pt x="f107" y="f108"/>
                      </a:lnTo>
                      <a:lnTo>
                        <a:pt x="f107" y="f69"/>
                      </a:lnTo>
                      <a:lnTo>
                        <a:pt x="f109" y="f36"/>
                      </a:lnTo>
                      <a:lnTo>
                        <a:pt x="f109" y="f6"/>
                      </a:lnTo>
                      <a:lnTo>
                        <a:pt x="f110" y="f6"/>
                      </a:lnTo>
                      <a:lnTo>
                        <a:pt x="f110" y="f32"/>
                      </a:lnTo>
                      <a:lnTo>
                        <a:pt x="f111" y="f59"/>
                      </a:lnTo>
                      <a:lnTo>
                        <a:pt x="f111" y="f2"/>
                      </a:lnTo>
                      <a:lnTo>
                        <a:pt x="f112" y="f113"/>
                      </a:lnTo>
                      <a:lnTo>
                        <a:pt x="f112" y="f114"/>
                      </a:lnTo>
                      <a:lnTo>
                        <a:pt x="f115" y="f116"/>
                      </a:lnTo>
                      <a:lnTo>
                        <a:pt x="f115" y="f117"/>
                      </a:lnTo>
                      <a:lnTo>
                        <a:pt x="f118" y="f119"/>
                      </a:lnTo>
                      <a:lnTo>
                        <a:pt x="f118" y="f120"/>
                      </a:lnTo>
                      <a:lnTo>
                        <a:pt x="f121" y="f122"/>
                      </a:lnTo>
                      <a:lnTo>
                        <a:pt x="f121" y="f123"/>
                      </a:lnTo>
                      <a:lnTo>
                        <a:pt x="f124" y="f122"/>
                      </a:lnTo>
                      <a:lnTo>
                        <a:pt x="f124" y="f125"/>
                      </a:lnTo>
                      <a:lnTo>
                        <a:pt x="f126" y="f127"/>
                      </a:lnTo>
                      <a:lnTo>
                        <a:pt x="f126" y="f128"/>
                      </a:lnTo>
                      <a:lnTo>
                        <a:pt x="f129" y="f130"/>
                      </a:lnTo>
                      <a:lnTo>
                        <a:pt x="f129" y="f131"/>
                      </a:lnTo>
                      <a:lnTo>
                        <a:pt x="f108" y="f116"/>
                      </a:lnTo>
                      <a:lnTo>
                        <a:pt x="f132" y="f133"/>
                      </a:lnTo>
                      <a:lnTo>
                        <a:pt x="f132" y="f134"/>
                      </a:lnTo>
                      <a:lnTo>
                        <a:pt x="f135" y="f103"/>
                      </a:lnTo>
                      <a:lnTo>
                        <a:pt x="f135" y="f127"/>
                      </a:lnTo>
                      <a:lnTo>
                        <a:pt x="f136" y="f137"/>
                      </a:lnTo>
                      <a:lnTo>
                        <a:pt x="f136" y="f138"/>
                      </a:lnTo>
                      <a:lnTo>
                        <a:pt x="f139" y="f120"/>
                      </a:lnTo>
                      <a:lnTo>
                        <a:pt x="f139" y="f140"/>
                      </a:lnTo>
                      <a:lnTo>
                        <a:pt x="f141" y="f142"/>
                      </a:lnTo>
                      <a:lnTo>
                        <a:pt x="f141" y="f143"/>
                      </a:lnTo>
                      <a:lnTo>
                        <a:pt x="f144" y="f105"/>
                      </a:lnTo>
                      <a:lnTo>
                        <a:pt x="f144" y="f145"/>
                      </a:lnTo>
                      <a:lnTo>
                        <a:pt x="f146" y="f147"/>
                      </a:lnTo>
                      <a:lnTo>
                        <a:pt x="f146" y="f148"/>
                      </a:lnTo>
                      <a:lnTo>
                        <a:pt x="f7" y="f142"/>
                      </a:lnTo>
                      <a:lnTo>
                        <a:pt x="f7" y="f137"/>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6" name="Freeform 16">
                  <a:extLst>
                    <a:ext uri="{FF2B5EF4-FFF2-40B4-BE49-F238E27FC236}">
                      <a16:creationId xmlns:a16="http://schemas.microsoft.com/office/drawing/2014/main" id="{385F10CE-858D-45E9-AC3F-A367B0451DE1}"/>
                    </a:ext>
                  </a:extLst>
                </p:cNvPr>
                <p:cNvSpPr/>
                <p:nvPr/>
              </p:nvSpPr>
              <p:spPr>
                <a:xfrm>
                  <a:off x="2066351" y="4412839"/>
                  <a:ext cx="530626" cy="1077858"/>
                </a:xfrm>
                <a:custGeom>
                  <a:avLst/>
                  <a:gdLst>
                    <a:gd name="f0" fmla="val 10800000"/>
                    <a:gd name="f1" fmla="val 5400000"/>
                    <a:gd name="f2" fmla="val 180"/>
                    <a:gd name="f3" fmla="val w"/>
                    <a:gd name="f4" fmla="val h"/>
                    <a:gd name="f5" fmla="val 0"/>
                    <a:gd name="f6" fmla="val 356"/>
                    <a:gd name="f7" fmla="val 859"/>
                    <a:gd name="f8" fmla="val 579"/>
                    <a:gd name="f9" fmla="val 4"/>
                    <a:gd name="f10" fmla="val 645"/>
                    <a:gd name="f11" fmla="val 703"/>
                    <a:gd name="f12" fmla="val 9"/>
                    <a:gd name="f13" fmla="val 739"/>
                    <a:gd name="f14" fmla="val 770"/>
                    <a:gd name="f15" fmla="val 13"/>
                    <a:gd name="f16" fmla="val 788"/>
                    <a:gd name="f17" fmla="val 810"/>
                    <a:gd name="f18" fmla="val 18"/>
                    <a:gd name="f19" fmla="val 815"/>
                    <a:gd name="f20" fmla="val 823"/>
                    <a:gd name="f21" fmla="val 22"/>
                    <a:gd name="f22" fmla="val 828"/>
                    <a:gd name="f23" fmla="val 26"/>
                    <a:gd name="f24" fmla="val 31"/>
                    <a:gd name="f25" fmla="val 35"/>
                    <a:gd name="f26" fmla="val 40"/>
                    <a:gd name="f27" fmla="val 44"/>
                    <a:gd name="f28" fmla="val 797"/>
                    <a:gd name="f29" fmla="val 49"/>
                    <a:gd name="f30" fmla="val 779"/>
                    <a:gd name="f31" fmla="val 752"/>
                    <a:gd name="f32" fmla="val 53"/>
                    <a:gd name="f33" fmla="val 726"/>
                    <a:gd name="f34" fmla="val 650"/>
                    <a:gd name="f35" fmla="val 58"/>
                    <a:gd name="f36" fmla="val 583"/>
                    <a:gd name="f37" fmla="val 476"/>
                    <a:gd name="f38" fmla="val 62"/>
                    <a:gd name="f39" fmla="val 325"/>
                    <a:gd name="f40" fmla="val 161"/>
                    <a:gd name="f41" fmla="val 67"/>
                    <a:gd name="f42" fmla="val 36"/>
                    <a:gd name="f43" fmla="val 72"/>
                    <a:gd name="f44" fmla="val 71"/>
                    <a:gd name="f45" fmla="val 209"/>
                    <a:gd name="f46" fmla="val 361"/>
                    <a:gd name="f47" fmla="val 75"/>
                    <a:gd name="f48" fmla="val 543"/>
                    <a:gd name="f49" fmla="val 80"/>
                    <a:gd name="f50" fmla="val 601"/>
                    <a:gd name="f51" fmla="val 84"/>
                    <a:gd name="f52" fmla="val 610"/>
                    <a:gd name="f53" fmla="val 623"/>
                    <a:gd name="f54" fmla="val 89"/>
                    <a:gd name="f55" fmla="val 637"/>
                    <a:gd name="f56" fmla="val 641"/>
                    <a:gd name="f57" fmla="val 93"/>
                    <a:gd name="f58" fmla="val 614"/>
                    <a:gd name="f59" fmla="val 98"/>
                    <a:gd name="f60" fmla="val 102"/>
                    <a:gd name="f61" fmla="val 681"/>
                    <a:gd name="f62" fmla="val 107"/>
                    <a:gd name="f63" fmla="val 712"/>
                    <a:gd name="f64" fmla="val 743"/>
                    <a:gd name="f65" fmla="val 111"/>
                    <a:gd name="f66" fmla="val 734"/>
                    <a:gd name="f67" fmla="val 116"/>
                    <a:gd name="f68" fmla="val 717"/>
                    <a:gd name="f69" fmla="val 690"/>
                    <a:gd name="f70" fmla="val 120"/>
                    <a:gd name="f71" fmla="val 654"/>
                    <a:gd name="f72" fmla="val 592"/>
                    <a:gd name="f73" fmla="val 124"/>
                    <a:gd name="f74" fmla="val 574"/>
                    <a:gd name="f75" fmla="val 570"/>
                    <a:gd name="f76" fmla="val 129"/>
                    <a:gd name="f77" fmla="val 588"/>
                    <a:gd name="f78" fmla="val 659"/>
                    <a:gd name="f79" fmla="val 133"/>
                    <a:gd name="f80" fmla="val 138"/>
                    <a:gd name="f81" fmla="val 766"/>
                    <a:gd name="f82" fmla="val 783"/>
                    <a:gd name="f83" fmla="val 142"/>
                    <a:gd name="f84" fmla="val 147"/>
                    <a:gd name="f85" fmla="val 819"/>
                    <a:gd name="f86" fmla="val 156"/>
                    <a:gd name="f87" fmla="val 832"/>
                    <a:gd name="f88" fmla="val 160"/>
                    <a:gd name="f89" fmla="val 165"/>
                    <a:gd name="f90" fmla="val 837"/>
                    <a:gd name="f91" fmla="val 169"/>
                    <a:gd name="f92" fmla="val 841"/>
                    <a:gd name="f93" fmla="val 173"/>
                    <a:gd name="f94" fmla="val 846"/>
                    <a:gd name="f95" fmla="val 178"/>
                    <a:gd name="f96" fmla="val 850"/>
                    <a:gd name="f97" fmla="val 182"/>
                    <a:gd name="f98" fmla="val 187"/>
                    <a:gd name="f99" fmla="val 855"/>
                    <a:gd name="f100" fmla="val 191"/>
                    <a:gd name="f101" fmla="val 196"/>
                    <a:gd name="f102" fmla="val 200"/>
                    <a:gd name="f103" fmla="val 205"/>
                    <a:gd name="f104" fmla="val 214"/>
                    <a:gd name="f105" fmla="val 218"/>
                    <a:gd name="f106" fmla="val 227"/>
                    <a:gd name="f107" fmla="val 801"/>
                    <a:gd name="f108" fmla="val 222"/>
                    <a:gd name="f109" fmla="val 806"/>
                    <a:gd name="f110" fmla="val 231"/>
                    <a:gd name="f111" fmla="val 236"/>
                    <a:gd name="f112" fmla="val 240"/>
                    <a:gd name="f113" fmla="val 245"/>
                    <a:gd name="f114" fmla="val 775"/>
                    <a:gd name="f115" fmla="val 249"/>
                    <a:gd name="f116" fmla="val 757"/>
                    <a:gd name="f117" fmla="val 748"/>
                    <a:gd name="f118" fmla="val 254"/>
                    <a:gd name="f119" fmla="val 761"/>
                    <a:gd name="f120" fmla="val 258"/>
                    <a:gd name="f121" fmla="val 263"/>
                    <a:gd name="f122" fmla="val 267"/>
                    <a:gd name="f123" fmla="val 271"/>
                    <a:gd name="f124" fmla="val 792"/>
                    <a:gd name="f125" fmla="val 276"/>
                    <a:gd name="f126" fmla="val 280"/>
                    <a:gd name="f127" fmla="val 285"/>
                    <a:gd name="f128" fmla="val 294"/>
                    <a:gd name="f129" fmla="val 289"/>
                    <a:gd name="f130" fmla="val 298"/>
                    <a:gd name="f131" fmla="val 303"/>
                    <a:gd name="f132" fmla="val 307"/>
                    <a:gd name="f133" fmla="val 312"/>
                    <a:gd name="f134" fmla="val 316"/>
                    <a:gd name="f135" fmla="val 320"/>
                    <a:gd name="f136" fmla="val 329"/>
                    <a:gd name="f137" fmla="val 334"/>
                    <a:gd name="f138" fmla="val 343"/>
                    <a:gd name="f139" fmla="val 347"/>
                    <a:gd name="f140" fmla="val 352"/>
                    <a:gd name="f141" fmla="+- 0 0 -90"/>
                    <a:gd name="f142" fmla="*/ f3 1 356"/>
                    <a:gd name="f143" fmla="*/ f4 1 859"/>
                    <a:gd name="f144" fmla="+- f7 0 f5"/>
                    <a:gd name="f145" fmla="+- f6 0 f5"/>
                    <a:gd name="f146" fmla="*/ f141 f0 1"/>
                    <a:gd name="f147" fmla="*/ f145 1 356"/>
                    <a:gd name="f148" fmla="*/ f144 1 859"/>
                    <a:gd name="f149" fmla="*/ 4 f145 1"/>
                    <a:gd name="f150" fmla="*/ 703 f144 1"/>
                    <a:gd name="f151" fmla="*/ 13 f145 1"/>
                    <a:gd name="f152" fmla="*/ 788 f144 1"/>
                    <a:gd name="f153" fmla="*/ 18 f145 1"/>
                    <a:gd name="f154" fmla="*/ 823 f144 1"/>
                    <a:gd name="f155" fmla="*/ 31 f145 1"/>
                    <a:gd name="f156" fmla="*/ 828 f144 1"/>
                    <a:gd name="f157" fmla="*/ 40 f145 1"/>
                    <a:gd name="f158" fmla="*/ 815 f144 1"/>
                    <a:gd name="f159" fmla="*/ 49 f145 1"/>
                    <a:gd name="f160" fmla="*/ 779 f144 1"/>
                    <a:gd name="f161" fmla="*/ 53 f145 1"/>
                    <a:gd name="f162" fmla="*/ 650 f144 1"/>
                    <a:gd name="f163" fmla="*/ 62 f145 1"/>
                    <a:gd name="f164" fmla="*/ 325 f144 1"/>
                    <a:gd name="f165" fmla="*/ 67 f145 1"/>
                    <a:gd name="f166" fmla="*/ 0 f144 1"/>
                    <a:gd name="f167" fmla="*/ 71 f145 1"/>
                    <a:gd name="f168" fmla="*/ 361 f144 1"/>
                    <a:gd name="f169" fmla="*/ 80 f145 1"/>
                    <a:gd name="f170" fmla="*/ 579 f144 1"/>
                    <a:gd name="f171" fmla="*/ 84 f145 1"/>
                    <a:gd name="f172" fmla="*/ 623 f144 1"/>
                    <a:gd name="f173" fmla="*/ 93 f145 1"/>
                    <a:gd name="f174" fmla="*/ 637 f144 1"/>
                    <a:gd name="f175" fmla="*/ 98 f145 1"/>
                    <a:gd name="f176" fmla="*/ 107 f145 1"/>
                    <a:gd name="f177" fmla="*/ 712 f144 1"/>
                    <a:gd name="f178" fmla="*/ 111 f145 1"/>
                    <a:gd name="f179" fmla="*/ 734 f144 1"/>
                    <a:gd name="f180" fmla="*/ 120 f145 1"/>
                    <a:gd name="f181" fmla="*/ 654 f144 1"/>
                    <a:gd name="f182" fmla="*/ 124 f145 1"/>
                    <a:gd name="f183" fmla="*/ 570 f144 1"/>
                    <a:gd name="f184" fmla="*/ 133 f145 1"/>
                    <a:gd name="f185" fmla="*/ 138 f145 1"/>
                    <a:gd name="f186" fmla="*/ 783 f144 1"/>
                    <a:gd name="f187" fmla="*/ 147 f145 1"/>
                    <a:gd name="f188" fmla="*/ 156 f145 1"/>
                    <a:gd name="f189" fmla="*/ 832 f144 1"/>
                    <a:gd name="f190" fmla="*/ 169 f145 1"/>
                    <a:gd name="f191" fmla="*/ 841 f144 1"/>
                    <a:gd name="f192" fmla="*/ 182 f145 1"/>
                    <a:gd name="f193" fmla="*/ 850 f144 1"/>
                    <a:gd name="f194" fmla="*/ 196 f145 1"/>
                    <a:gd name="f195" fmla="*/ 859 f144 1"/>
                    <a:gd name="f196" fmla="*/ 209 f145 1"/>
                    <a:gd name="f197" fmla="*/ 214 f145 1"/>
                    <a:gd name="f198" fmla="*/ 227 f145 1"/>
                    <a:gd name="f199" fmla="*/ 801 f144 1"/>
                    <a:gd name="f200" fmla="*/ 231 f145 1"/>
                    <a:gd name="f201" fmla="*/ 240 f145 1"/>
                    <a:gd name="f202" fmla="*/ 245 f145 1"/>
                    <a:gd name="f203" fmla="*/ 775 f144 1"/>
                    <a:gd name="f204" fmla="*/ 254 f145 1"/>
                    <a:gd name="f205" fmla="*/ 752 f144 1"/>
                    <a:gd name="f206" fmla="*/ 258 f145 1"/>
                    <a:gd name="f207" fmla="*/ 267 f145 1"/>
                    <a:gd name="f208" fmla="*/ 276 f145 1"/>
                    <a:gd name="f209" fmla="*/ 797 f144 1"/>
                    <a:gd name="f210" fmla="*/ 280 f145 1"/>
                    <a:gd name="f211" fmla="*/ 294 f145 1"/>
                    <a:gd name="f212" fmla="*/ 846 f144 1"/>
                    <a:gd name="f213" fmla="*/ 298 f145 1"/>
                    <a:gd name="f214" fmla="*/ 312 f145 1"/>
                    <a:gd name="f215" fmla="*/ 325 f145 1"/>
                    <a:gd name="f216" fmla="*/ 343 f145 1"/>
                    <a:gd name="f217" fmla="*/ 352 f145 1"/>
                    <a:gd name="f218" fmla="*/ 0 f145 1"/>
                    <a:gd name="f219" fmla="*/ 356 f145 1"/>
                    <a:gd name="f220" fmla="*/ f146 1 f2"/>
                    <a:gd name="f221" fmla="*/ f149 1 356"/>
                    <a:gd name="f222" fmla="*/ f150 1 859"/>
                    <a:gd name="f223" fmla="*/ f151 1 356"/>
                    <a:gd name="f224" fmla="*/ f152 1 859"/>
                    <a:gd name="f225" fmla="*/ f153 1 356"/>
                    <a:gd name="f226" fmla="*/ f154 1 859"/>
                    <a:gd name="f227" fmla="*/ f155 1 356"/>
                    <a:gd name="f228" fmla="*/ f156 1 859"/>
                    <a:gd name="f229" fmla="*/ f157 1 356"/>
                    <a:gd name="f230" fmla="*/ f158 1 859"/>
                    <a:gd name="f231" fmla="*/ f159 1 356"/>
                    <a:gd name="f232" fmla="*/ f160 1 859"/>
                    <a:gd name="f233" fmla="*/ f161 1 356"/>
                    <a:gd name="f234" fmla="*/ f162 1 859"/>
                    <a:gd name="f235" fmla="*/ f163 1 356"/>
                    <a:gd name="f236" fmla="*/ f164 1 859"/>
                    <a:gd name="f237" fmla="*/ f165 1 356"/>
                    <a:gd name="f238" fmla="*/ f166 1 859"/>
                    <a:gd name="f239" fmla="*/ f167 1 356"/>
                    <a:gd name="f240" fmla="*/ f168 1 859"/>
                    <a:gd name="f241" fmla="*/ f169 1 356"/>
                    <a:gd name="f242" fmla="*/ f170 1 859"/>
                    <a:gd name="f243" fmla="*/ f171 1 356"/>
                    <a:gd name="f244" fmla="*/ f172 1 859"/>
                    <a:gd name="f245" fmla="*/ f173 1 356"/>
                    <a:gd name="f246" fmla="*/ f174 1 859"/>
                    <a:gd name="f247" fmla="*/ f175 1 356"/>
                    <a:gd name="f248" fmla="*/ f176 1 356"/>
                    <a:gd name="f249" fmla="*/ f177 1 859"/>
                    <a:gd name="f250" fmla="*/ f178 1 356"/>
                    <a:gd name="f251" fmla="*/ f179 1 859"/>
                    <a:gd name="f252" fmla="*/ f180 1 356"/>
                    <a:gd name="f253" fmla="*/ f181 1 859"/>
                    <a:gd name="f254" fmla="*/ f182 1 356"/>
                    <a:gd name="f255" fmla="*/ f183 1 859"/>
                    <a:gd name="f256" fmla="*/ f184 1 356"/>
                    <a:gd name="f257" fmla="*/ f185 1 356"/>
                    <a:gd name="f258" fmla="*/ f186 1 859"/>
                    <a:gd name="f259" fmla="*/ f187 1 356"/>
                    <a:gd name="f260" fmla="*/ f188 1 356"/>
                    <a:gd name="f261" fmla="*/ f189 1 859"/>
                    <a:gd name="f262" fmla="*/ f190 1 356"/>
                    <a:gd name="f263" fmla="*/ f191 1 859"/>
                    <a:gd name="f264" fmla="*/ f192 1 356"/>
                    <a:gd name="f265" fmla="*/ f193 1 859"/>
                    <a:gd name="f266" fmla="*/ f194 1 356"/>
                    <a:gd name="f267" fmla="*/ f195 1 859"/>
                    <a:gd name="f268" fmla="*/ f196 1 356"/>
                    <a:gd name="f269" fmla="*/ f197 1 356"/>
                    <a:gd name="f270" fmla="*/ f198 1 356"/>
                    <a:gd name="f271" fmla="*/ f199 1 859"/>
                    <a:gd name="f272" fmla="*/ f200 1 356"/>
                    <a:gd name="f273" fmla="*/ f201 1 356"/>
                    <a:gd name="f274" fmla="*/ f202 1 356"/>
                    <a:gd name="f275" fmla="*/ f203 1 859"/>
                    <a:gd name="f276" fmla="*/ f204 1 356"/>
                    <a:gd name="f277" fmla="*/ f205 1 859"/>
                    <a:gd name="f278" fmla="*/ f206 1 356"/>
                    <a:gd name="f279" fmla="*/ f207 1 356"/>
                    <a:gd name="f280" fmla="*/ f208 1 356"/>
                    <a:gd name="f281" fmla="*/ f209 1 859"/>
                    <a:gd name="f282" fmla="*/ f210 1 356"/>
                    <a:gd name="f283" fmla="*/ f211 1 356"/>
                    <a:gd name="f284" fmla="*/ f212 1 859"/>
                    <a:gd name="f285" fmla="*/ f213 1 356"/>
                    <a:gd name="f286" fmla="*/ f214 1 356"/>
                    <a:gd name="f287" fmla="*/ f215 1 356"/>
                    <a:gd name="f288" fmla="*/ f216 1 356"/>
                    <a:gd name="f289" fmla="*/ f217 1 356"/>
                    <a:gd name="f290" fmla="*/ f218 1 356"/>
                    <a:gd name="f291" fmla="*/ f219 1 356"/>
                    <a:gd name="f292" fmla="+- f220 0 f1"/>
                    <a:gd name="f293" fmla="*/ f221 1 f147"/>
                    <a:gd name="f294" fmla="*/ f222 1 f148"/>
                    <a:gd name="f295" fmla="*/ f223 1 f147"/>
                    <a:gd name="f296" fmla="*/ f224 1 f148"/>
                    <a:gd name="f297" fmla="*/ f225 1 f147"/>
                    <a:gd name="f298" fmla="*/ f226 1 f148"/>
                    <a:gd name="f299" fmla="*/ f227 1 f147"/>
                    <a:gd name="f300" fmla="*/ f228 1 f148"/>
                    <a:gd name="f301" fmla="*/ f229 1 f147"/>
                    <a:gd name="f302" fmla="*/ f230 1 f148"/>
                    <a:gd name="f303" fmla="*/ f231 1 f147"/>
                    <a:gd name="f304" fmla="*/ f232 1 f148"/>
                    <a:gd name="f305" fmla="*/ f233 1 f147"/>
                    <a:gd name="f306" fmla="*/ f234 1 f148"/>
                    <a:gd name="f307" fmla="*/ f235 1 f147"/>
                    <a:gd name="f308" fmla="*/ f236 1 f148"/>
                    <a:gd name="f309" fmla="*/ f237 1 f147"/>
                    <a:gd name="f310" fmla="*/ f238 1 f148"/>
                    <a:gd name="f311" fmla="*/ f239 1 f147"/>
                    <a:gd name="f312" fmla="*/ f240 1 f148"/>
                    <a:gd name="f313" fmla="*/ f241 1 f147"/>
                    <a:gd name="f314" fmla="*/ f242 1 f148"/>
                    <a:gd name="f315" fmla="*/ f243 1 f147"/>
                    <a:gd name="f316" fmla="*/ f244 1 f148"/>
                    <a:gd name="f317" fmla="*/ f245 1 f147"/>
                    <a:gd name="f318" fmla="*/ f246 1 f148"/>
                    <a:gd name="f319" fmla="*/ f247 1 f147"/>
                    <a:gd name="f320" fmla="*/ f248 1 f147"/>
                    <a:gd name="f321" fmla="*/ f249 1 f148"/>
                    <a:gd name="f322" fmla="*/ f250 1 f147"/>
                    <a:gd name="f323" fmla="*/ f251 1 f148"/>
                    <a:gd name="f324" fmla="*/ f252 1 f147"/>
                    <a:gd name="f325" fmla="*/ f253 1 f148"/>
                    <a:gd name="f326" fmla="*/ f254 1 f147"/>
                    <a:gd name="f327" fmla="*/ f255 1 f148"/>
                    <a:gd name="f328" fmla="*/ f256 1 f147"/>
                    <a:gd name="f329" fmla="*/ f257 1 f147"/>
                    <a:gd name="f330" fmla="*/ f258 1 f148"/>
                    <a:gd name="f331" fmla="*/ f259 1 f147"/>
                    <a:gd name="f332" fmla="*/ f260 1 f147"/>
                    <a:gd name="f333" fmla="*/ f261 1 f148"/>
                    <a:gd name="f334" fmla="*/ f262 1 f147"/>
                    <a:gd name="f335" fmla="*/ f263 1 f148"/>
                    <a:gd name="f336" fmla="*/ f264 1 f147"/>
                    <a:gd name="f337" fmla="*/ f265 1 f148"/>
                    <a:gd name="f338" fmla="*/ f266 1 f147"/>
                    <a:gd name="f339" fmla="*/ f267 1 f148"/>
                    <a:gd name="f340" fmla="*/ f268 1 f147"/>
                    <a:gd name="f341" fmla="*/ f269 1 f147"/>
                    <a:gd name="f342" fmla="*/ f270 1 f147"/>
                    <a:gd name="f343" fmla="*/ f271 1 f148"/>
                    <a:gd name="f344" fmla="*/ f272 1 f147"/>
                    <a:gd name="f345" fmla="*/ f273 1 f147"/>
                    <a:gd name="f346" fmla="*/ f274 1 f147"/>
                    <a:gd name="f347" fmla="*/ f275 1 f148"/>
                    <a:gd name="f348" fmla="*/ f276 1 f147"/>
                    <a:gd name="f349" fmla="*/ f277 1 f148"/>
                    <a:gd name="f350" fmla="*/ f278 1 f147"/>
                    <a:gd name="f351" fmla="*/ f279 1 f147"/>
                    <a:gd name="f352" fmla="*/ f280 1 f147"/>
                    <a:gd name="f353" fmla="*/ f281 1 f148"/>
                    <a:gd name="f354" fmla="*/ f282 1 f147"/>
                    <a:gd name="f355" fmla="*/ f283 1 f147"/>
                    <a:gd name="f356" fmla="*/ f284 1 f148"/>
                    <a:gd name="f357" fmla="*/ f285 1 f147"/>
                    <a:gd name="f358" fmla="*/ f286 1 f147"/>
                    <a:gd name="f359" fmla="*/ f287 1 f147"/>
                    <a:gd name="f360" fmla="*/ f288 1 f147"/>
                    <a:gd name="f361" fmla="*/ f289 1 f147"/>
                    <a:gd name="f362" fmla="*/ f290 1 f147"/>
                    <a:gd name="f363" fmla="*/ f291 1 f147"/>
                    <a:gd name="f364" fmla="*/ f362 f142 1"/>
                    <a:gd name="f365" fmla="*/ f363 f142 1"/>
                    <a:gd name="f366" fmla="*/ f339 f143 1"/>
                    <a:gd name="f367" fmla="*/ f310 f143 1"/>
                    <a:gd name="f368" fmla="*/ f293 f142 1"/>
                    <a:gd name="f369" fmla="*/ f294 f143 1"/>
                    <a:gd name="f370" fmla="*/ f295 f142 1"/>
                    <a:gd name="f371" fmla="*/ f296 f143 1"/>
                    <a:gd name="f372" fmla="*/ f297 f142 1"/>
                    <a:gd name="f373" fmla="*/ f298 f143 1"/>
                    <a:gd name="f374" fmla="*/ f299 f142 1"/>
                    <a:gd name="f375" fmla="*/ f300 f143 1"/>
                    <a:gd name="f376" fmla="*/ f301 f142 1"/>
                    <a:gd name="f377" fmla="*/ f302 f143 1"/>
                    <a:gd name="f378" fmla="*/ f303 f142 1"/>
                    <a:gd name="f379" fmla="*/ f304 f143 1"/>
                    <a:gd name="f380" fmla="*/ f305 f142 1"/>
                    <a:gd name="f381" fmla="*/ f306 f143 1"/>
                    <a:gd name="f382" fmla="*/ f307 f142 1"/>
                    <a:gd name="f383" fmla="*/ f308 f143 1"/>
                    <a:gd name="f384" fmla="*/ f309 f142 1"/>
                    <a:gd name="f385" fmla="*/ f311 f142 1"/>
                    <a:gd name="f386" fmla="*/ f312 f143 1"/>
                    <a:gd name="f387" fmla="*/ f313 f142 1"/>
                    <a:gd name="f388" fmla="*/ f314 f143 1"/>
                    <a:gd name="f389" fmla="*/ f315 f142 1"/>
                    <a:gd name="f390" fmla="*/ f316 f143 1"/>
                    <a:gd name="f391" fmla="*/ f317 f142 1"/>
                    <a:gd name="f392" fmla="*/ f318 f143 1"/>
                    <a:gd name="f393" fmla="*/ f319 f142 1"/>
                    <a:gd name="f394" fmla="*/ f320 f142 1"/>
                    <a:gd name="f395" fmla="*/ f321 f143 1"/>
                    <a:gd name="f396" fmla="*/ f322 f142 1"/>
                    <a:gd name="f397" fmla="*/ f323 f143 1"/>
                    <a:gd name="f398" fmla="*/ f324 f142 1"/>
                    <a:gd name="f399" fmla="*/ f325 f143 1"/>
                    <a:gd name="f400" fmla="*/ f326 f142 1"/>
                    <a:gd name="f401" fmla="*/ f327 f143 1"/>
                    <a:gd name="f402" fmla="*/ f328 f142 1"/>
                    <a:gd name="f403" fmla="*/ f329 f142 1"/>
                    <a:gd name="f404" fmla="*/ f330 f143 1"/>
                    <a:gd name="f405" fmla="*/ f331 f142 1"/>
                    <a:gd name="f406" fmla="*/ f332 f142 1"/>
                    <a:gd name="f407" fmla="*/ f333 f143 1"/>
                    <a:gd name="f408" fmla="*/ f334 f142 1"/>
                    <a:gd name="f409" fmla="*/ f335 f143 1"/>
                    <a:gd name="f410" fmla="*/ f336 f142 1"/>
                    <a:gd name="f411" fmla="*/ f337 f143 1"/>
                    <a:gd name="f412" fmla="*/ f338 f142 1"/>
                    <a:gd name="f413" fmla="*/ f340 f142 1"/>
                    <a:gd name="f414" fmla="*/ f341 f142 1"/>
                    <a:gd name="f415" fmla="*/ f342 f142 1"/>
                    <a:gd name="f416" fmla="*/ f343 f143 1"/>
                    <a:gd name="f417" fmla="*/ f344 f142 1"/>
                    <a:gd name="f418" fmla="*/ f345 f142 1"/>
                    <a:gd name="f419" fmla="*/ f346 f142 1"/>
                    <a:gd name="f420" fmla="*/ f347 f143 1"/>
                    <a:gd name="f421" fmla="*/ f348 f142 1"/>
                    <a:gd name="f422" fmla="*/ f349 f143 1"/>
                    <a:gd name="f423" fmla="*/ f350 f142 1"/>
                    <a:gd name="f424" fmla="*/ f351 f142 1"/>
                    <a:gd name="f425" fmla="*/ f352 f142 1"/>
                    <a:gd name="f426" fmla="*/ f353 f143 1"/>
                    <a:gd name="f427" fmla="*/ f354 f142 1"/>
                    <a:gd name="f428" fmla="*/ f355 f142 1"/>
                    <a:gd name="f429" fmla="*/ f356 f143 1"/>
                    <a:gd name="f430" fmla="*/ f357 f142 1"/>
                    <a:gd name="f431" fmla="*/ f358 f142 1"/>
                    <a:gd name="f432" fmla="*/ f359 f142 1"/>
                    <a:gd name="f433" fmla="*/ f360 f142 1"/>
                    <a:gd name="f434" fmla="*/ f361 f142 1"/>
                  </a:gdLst>
                  <a:ahLst/>
                  <a:cxnLst>
                    <a:cxn ang="3cd4">
                      <a:pos x="hc" y="t"/>
                    </a:cxn>
                    <a:cxn ang="0">
                      <a:pos x="r" y="vc"/>
                    </a:cxn>
                    <a:cxn ang="cd4">
                      <a:pos x="hc" y="b"/>
                    </a:cxn>
                    <a:cxn ang="cd2">
                      <a:pos x="l" y="vc"/>
                    </a:cxn>
                    <a:cxn ang="f292">
                      <a:pos x="f368" y="f369"/>
                    </a:cxn>
                    <a:cxn ang="f292">
                      <a:pos x="f370" y="f371"/>
                    </a:cxn>
                    <a:cxn ang="f292">
                      <a:pos x="f372" y="f373"/>
                    </a:cxn>
                    <a:cxn ang="f292">
                      <a:pos x="f374" y="f375"/>
                    </a:cxn>
                    <a:cxn ang="f292">
                      <a:pos x="f376" y="f377"/>
                    </a:cxn>
                    <a:cxn ang="f292">
                      <a:pos x="f378" y="f379"/>
                    </a:cxn>
                    <a:cxn ang="f292">
                      <a:pos x="f380" y="f381"/>
                    </a:cxn>
                    <a:cxn ang="f292">
                      <a:pos x="f382" y="f383"/>
                    </a:cxn>
                    <a:cxn ang="f292">
                      <a:pos x="f384" y="f367"/>
                    </a:cxn>
                    <a:cxn ang="f292">
                      <a:pos x="f385" y="f386"/>
                    </a:cxn>
                    <a:cxn ang="f292">
                      <a:pos x="f387" y="f388"/>
                    </a:cxn>
                    <a:cxn ang="f292">
                      <a:pos x="f389" y="f390"/>
                    </a:cxn>
                    <a:cxn ang="f292">
                      <a:pos x="f391" y="f392"/>
                    </a:cxn>
                    <a:cxn ang="f292">
                      <a:pos x="f393" y="f390"/>
                    </a:cxn>
                    <a:cxn ang="f292">
                      <a:pos x="f394" y="f395"/>
                    </a:cxn>
                    <a:cxn ang="f292">
                      <a:pos x="f396" y="f397"/>
                    </a:cxn>
                    <a:cxn ang="f292">
                      <a:pos x="f398" y="f399"/>
                    </a:cxn>
                    <a:cxn ang="f292">
                      <a:pos x="f400" y="f401"/>
                    </a:cxn>
                    <a:cxn ang="f292">
                      <a:pos x="f402" y="f369"/>
                    </a:cxn>
                    <a:cxn ang="f292">
                      <a:pos x="f403" y="f404"/>
                    </a:cxn>
                    <a:cxn ang="f292">
                      <a:pos x="f405" y="f377"/>
                    </a:cxn>
                    <a:cxn ang="f292">
                      <a:pos x="f406" y="f407"/>
                    </a:cxn>
                    <a:cxn ang="f292">
                      <a:pos x="f408" y="f409"/>
                    </a:cxn>
                    <a:cxn ang="f292">
                      <a:pos x="f410" y="f411"/>
                    </a:cxn>
                    <a:cxn ang="f292">
                      <a:pos x="f412" y="f366"/>
                    </a:cxn>
                    <a:cxn ang="f292">
                      <a:pos x="f413" y="f411"/>
                    </a:cxn>
                    <a:cxn ang="f292">
                      <a:pos x="f414" y="f407"/>
                    </a:cxn>
                    <a:cxn ang="f292">
                      <a:pos x="f415" y="f416"/>
                    </a:cxn>
                    <a:cxn ang="f292">
                      <a:pos x="f417" y="f377"/>
                    </a:cxn>
                    <a:cxn ang="f292">
                      <a:pos x="f418" y="f373"/>
                    </a:cxn>
                    <a:cxn ang="f292">
                      <a:pos x="f419" y="f420"/>
                    </a:cxn>
                    <a:cxn ang="f292">
                      <a:pos x="f421" y="f422"/>
                    </a:cxn>
                    <a:cxn ang="f292">
                      <a:pos x="f423" y="f379"/>
                    </a:cxn>
                    <a:cxn ang="f292">
                      <a:pos x="f424" y="f404"/>
                    </a:cxn>
                    <a:cxn ang="f292">
                      <a:pos x="f425" y="f426"/>
                    </a:cxn>
                    <a:cxn ang="f292">
                      <a:pos x="f427" y="f373"/>
                    </a:cxn>
                    <a:cxn ang="f292">
                      <a:pos x="f428" y="f429"/>
                    </a:cxn>
                    <a:cxn ang="f292">
                      <a:pos x="f430" y="f411"/>
                    </a:cxn>
                    <a:cxn ang="f292">
                      <a:pos x="f431" y="f429"/>
                    </a:cxn>
                    <a:cxn ang="f292">
                      <a:pos x="f432" y="f429"/>
                    </a:cxn>
                    <a:cxn ang="f292">
                      <a:pos x="f433" y="f411"/>
                    </a:cxn>
                    <a:cxn ang="f292">
                      <a:pos x="f434" y="f366"/>
                    </a:cxn>
                  </a:cxnLst>
                  <a:rect l="f364" t="f367" r="f365" b="f366"/>
                  <a:pathLst>
                    <a:path w="356" h="859">
                      <a:moveTo>
                        <a:pt x="f5" y="f8"/>
                      </a:moveTo>
                      <a:lnTo>
                        <a:pt x="f9" y="f10"/>
                      </a:lnTo>
                      <a:lnTo>
                        <a:pt x="f9" y="f11"/>
                      </a:lnTo>
                      <a:lnTo>
                        <a:pt x="f12" y="f13"/>
                      </a:lnTo>
                      <a:lnTo>
                        <a:pt x="f12" y="f14"/>
                      </a:lnTo>
                      <a:lnTo>
                        <a:pt x="f15" y="f16"/>
                      </a:lnTo>
                      <a:lnTo>
                        <a:pt x="f15" y="f17"/>
                      </a:lnTo>
                      <a:lnTo>
                        <a:pt x="f18" y="f19"/>
                      </a:lnTo>
                      <a:lnTo>
                        <a:pt x="f18" y="f20"/>
                      </a:lnTo>
                      <a:lnTo>
                        <a:pt x="f21" y="f22"/>
                      </a:lnTo>
                      <a:lnTo>
                        <a:pt x="f23" y="f22"/>
                      </a:lnTo>
                      <a:lnTo>
                        <a:pt x="f24" y="f22"/>
                      </a:lnTo>
                      <a:lnTo>
                        <a:pt x="f25" y="f22"/>
                      </a:lnTo>
                      <a:lnTo>
                        <a:pt x="f26" y="f20"/>
                      </a:lnTo>
                      <a:lnTo>
                        <a:pt x="f26" y="f19"/>
                      </a:lnTo>
                      <a:lnTo>
                        <a:pt x="f27" y="f17"/>
                      </a:lnTo>
                      <a:lnTo>
                        <a:pt x="f27" y="f28"/>
                      </a:lnTo>
                      <a:lnTo>
                        <a:pt x="f29" y="f30"/>
                      </a:lnTo>
                      <a:lnTo>
                        <a:pt x="f29" y="f31"/>
                      </a:lnTo>
                      <a:lnTo>
                        <a:pt x="f32" y="f33"/>
                      </a:lnTo>
                      <a:lnTo>
                        <a:pt x="f32" y="f34"/>
                      </a:lnTo>
                      <a:lnTo>
                        <a:pt x="f35" y="f36"/>
                      </a:lnTo>
                      <a:lnTo>
                        <a:pt x="f35" y="f37"/>
                      </a:lnTo>
                      <a:lnTo>
                        <a:pt x="f38" y="f39"/>
                      </a:lnTo>
                      <a:lnTo>
                        <a:pt x="f38" y="f40"/>
                      </a:lnTo>
                      <a:lnTo>
                        <a:pt x="f41" y="f42"/>
                      </a:lnTo>
                      <a:lnTo>
                        <a:pt x="f41" y="f5"/>
                      </a:lnTo>
                      <a:lnTo>
                        <a:pt x="f41" y="f43"/>
                      </a:lnTo>
                      <a:lnTo>
                        <a:pt x="f44" y="f45"/>
                      </a:lnTo>
                      <a:lnTo>
                        <a:pt x="f44" y="f46"/>
                      </a:lnTo>
                      <a:lnTo>
                        <a:pt x="f47" y="f37"/>
                      </a:lnTo>
                      <a:lnTo>
                        <a:pt x="f47" y="f48"/>
                      </a:lnTo>
                      <a:lnTo>
                        <a:pt x="f49" y="f8"/>
                      </a:lnTo>
                      <a:lnTo>
                        <a:pt x="f49" y="f50"/>
                      </a:lnTo>
                      <a:lnTo>
                        <a:pt x="f51" y="f52"/>
                      </a:lnTo>
                      <a:lnTo>
                        <a:pt x="f51" y="f53"/>
                      </a:lnTo>
                      <a:lnTo>
                        <a:pt x="f54" y="f55"/>
                      </a:lnTo>
                      <a:lnTo>
                        <a:pt x="f54" y="f56"/>
                      </a:lnTo>
                      <a:lnTo>
                        <a:pt x="f57" y="f55"/>
                      </a:lnTo>
                      <a:lnTo>
                        <a:pt x="f57" y="f58"/>
                      </a:lnTo>
                      <a:lnTo>
                        <a:pt x="f59" y="f52"/>
                      </a:lnTo>
                      <a:lnTo>
                        <a:pt x="f59" y="f53"/>
                      </a:lnTo>
                      <a:lnTo>
                        <a:pt x="f60" y="f34"/>
                      </a:lnTo>
                      <a:lnTo>
                        <a:pt x="f60" y="f61"/>
                      </a:lnTo>
                      <a:lnTo>
                        <a:pt x="f62" y="f63"/>
                      </a:lnTo>
                      <a:lnTo>
                        <a:pt x="f62" y="f64"/>
                      </a:lnTo>
                      <a:lnTo>
                        <a:pt x="f65" y="f64"/>
                      </a:lnTo>
                      <a:lnTo>
                        <a:pt x="f65" y="f66"/>
                      </a:lnTo>
                      <a:lnTo>
                        <a:pt x="f67" y="f68"/>
                      </a:lnTo>
                      <a:lnTo>
                        <a:pt x="f67" y="f69"/>
                      </a:lnTo>
                      <a:lnTo>
                        <a:pt x="f70" y="f71"/>
                      </a:lnTo>
                      <a:lnTo>
                        <a:pt x="f70" y="f72"/>
                      </a:lnTo>
                      <a:lnTo>
                        <a:pt x="f73" y="f74"/>
                      </a:lnTo>
                      <a:lnTo>
                        <a:pt x="f73" y="f75"/>
                      </a:lnTo>
                      <a:lnTo>
                        <a:pt x="f76" y="f77"/>
                      </a:lnTo>
                      <a:lnTo>
                        <a:pt x="f76" y="f78"/>
                      </a:lnTo>
                      <a:lnTo>
                        <a:pt x="f79" y="f11"/>
                      </a:lnTo>
                      <a:lnTo>
                        <a:pt x="f79" y="f13"/>
                      </a:lnTo>
                      <a:lnTo>
                        <a:pt x="f80" y="f81"/>
                      </a:lnTo>
                      <a:lnTo>
                        <a:pt x="f80" y="f82"/>
                      </a:lnTo>
                      <a:lnTo>
                        <a:pt x="f83" y="f28"/>
                      </a:lnTo>
                      <a:lnTo>
                        <a:pt x="f83" y="f17"/>
                      </a:lnTo>
                      <a:lnTo>
                        <a:pt x="f84" y="f19"/>
                      </a:lnTo>
                      <a:lnTo>
                        <a:pt x="f84" y="f85"/>
                      </a:lnTo>
                      <a:lnTo>
                        <a:pt x="f86" y="f22"/>
                      </a:lnTo>
                      <a:lnTo>
                        <a:pt x="f86" y="f87"/>
                      </a:lnTo>
                      <a:lnTo>
                        <a:pt x="f88" y="f87"/>
                      </a:lnTo>
                      <a:lnTo>
                        <a:pt x="f89" y="f90"/>
                      </a:lnTo>
                      <a:lnTo>
                        <a:pt x="f91" y="f92"/>
                      </a:lnTo>
                      <a:lnTo>
                        <a:pt x="f93" y="f94"/>
                      </a:lnTo>
                      <a:lnTo>
                        <a:pt x="f95" y="f96"/>
                      </a:lnTo>
                      <a:lnTo>
                        <a:pt x="f97" y="f96"/>
                      </a:lnTo>
                      <a:lnTo>
                        <a:pt x="f98" y="f99"/>
                      </a:lnTo>
                      <a:lnTo>
                        <a:pt x="f100" y="f7"/>
                      </a:lnTo>
                      <a:lnTo>
                        <a:pt x="f101" y="f7"/>
                      </a:lnTo>
                      <a:lnTo>
                        <a:pt x="f102" y="f7"/>
                      </a:lnTo>
                      <a:lnTo>
                        <a:pt x="f103" y="f99"/>
                      </a:lnTo>
                      <a:lnTo>
                        <a:pt x="f45" y="f96"/>
                      </a:lnTo>
                      <a:lnTo>
                        <a:pt x="f45" y="f94"/>
                      </a:lnTo>
                      <a:lnTo>
                        <a:pt x="f104" y="f92"/>
                      </a:lnTo>
                      <a:lnTo>
                        <a:pt x="f104" y="f87"/>
                      </a:lnTo>
                      <a:lnTo>
                        <a:pt x="f105" y="f20"/>
                      </a:lnTo>
                      <a:lnTo>
                        <a:pt x="f105" y="f19"/>
                      </a:lnTo>
                      <a:lnTo>
                        <a:pt x="f106" y="f107"/>
                      </a:lnTo>
                      <a:lnTo>
                        <a:pt x="f108" y="f107"/>
                      </a:lnTo>
                      <a:lnTo>
                        <a:pt x="f106" y="f109"/>
                      </a:lnTo>
                      <a:lnTo>
                        <a:pt x="f110" y="f19"/>
                      </a:lnTo>
                      <a:lnTo>
                        <a:pt x="f110" y="f85"/>
                      </a:lnTo>
                      <a:lnTo>
                        <a:pt x="f111" y="f22"/>
                      </a:lnTo>
                      <a:lnTo>
                        <a:pt x="f112" y="f20"/>
                      </a:lnTo>
                      <a:lnTo>
                        <a:pt x="f112" y="f19"/>
                      </a:lnTo>
                      <a:lnTo>
                        <a:pt x="f113" y="f107"/>
                      </a:lnTo>
                      <a:lnTo>
                        <a:pt x="f113" y="f114"/>
                      </a:lnTo>
                      <a:lnTo>
                        <a:pt x="f115" y="f116"/>
                      </a:lnTo>
                      <a:lnTo>
                        <a:pt x="f115" y="f117"/>
                      </a:lnTo>
                      <a:lnTo>
                        <a:pt x="f118" y="f31"/>
                      </a:lnTo>
                      <a:lnTo>
                        <a:pt x="f118" y="f119"/>
                      </a:lnTo>
                      <a:lnTo>
                        <a:pt x="f120" y="f14"/>
                      </a:lnTo>
                      <a:lnTo>
                        <a:pt x="f120" y="f30"/>
                      </a:lnTo>
                      <a:lnTo>
                        <a:pt x="f121" y="f82"/>
                      </a:lnTo>
                      <a:lnTo>
                        <a:pt x="f121" y="f16"/>
                      </a:lnTo>
                      <a:lnTo>
                        <a:pt x="f122" y="f82"/>
                      </a:lnTo>
                      <a:lnTo>
                        <a:pt x="f123" y="f16"/>
                      </a:lnTo>
                      <a:lnTo>
                        <a:pt x="f123" y="f124"/>
                      </a:lnTo>
                      <a:lnTo>
                        <a:pt x="f125" y="f28"/>
                      </a:lnTo>
                      <a:lnTo>
                        <a:pt x="f125" y="f107"/>
                      </a:lnTo>
                      <a:lnTo>
                        <a:pt x="f126" y="f17"/>
                      </a:lnTo>
                      <a:lnTo>
                        <a:pt x="f126" y="f20"/>
                      </a:lnTo>
                      <a:lnTo>
                        <a:pt x="f127" y="f87"/>
                      </a:lnTo>
                      <a:lnTo>
                        <a:pt x="f127" y="f90"/>
                      </a:lnTo>
                      <a:lnTo>
                        <a:pt x="f128" y="f94"/>
                      </a:lnTo>
                      <a:lnTo>
                        <a:pt x="f129" y="f94"/>
                      </a:lnTo>
                      <a:lnTo>
                        <a:pt x="f128" y="f94"/>
                      </a:lnTo>
                      <a:lnTo>
                        <a:pt x="f130" y="f96"/>
                      </a:lnTo>
                      <a:lnTo>
                        <a:pt x="f131" y="f96"/>
                      </a:lnTo>
                      <a:lnTo>
                        <a:pt x="f132" y="f96"/>
                      </a:lnTo>
                      <a:lnTo>
                        <a:pt x="f133" y="f94"/>
                      </a:lnTo>
                      <a:lnTo>
                        <a:pt x="f134" y="f92"/>
                      </a:lnTo>
                      <a:lnTo>
                        <a:pt x="f135" y="f92"/>
                      </a:lnTo>
                      <a:lnTo>
                        <a:pt x="f39" y="f94"/>
                      </a:lnTo>
                      <a:lnTo>
                        <a:pt x="f136" y="f94"/>
                      </a:lnTo>
                      <a:lnTo>
                        <a:pt x="f137" y="f92"/>
                      </a:lnTo>
                      <a:lnTo>
                        <a:pt x="f138" y="f96"/>
                      </a:lnTo>
                      <a:lnTo>
                        <a:pt x="f138" y="f99"/>
                      </a:lnTo>
                      <a:lnTo>
                        <a:pt x="f139" y="f7"/>
                      </a:lnTo>
                      <a:lnTo>
                        <a:pt x="f140" y="f7"/>
                      </a:lnTo>
                      <a:lnTo>
                        <a:pt x="f6" y="f99"/>
                      </a:lnTo>
                      <a:lnTo>
                        <a:pt x="f6" y="f96"/>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7" name="Freeform 17">
                  <a:extLst>
                    <a:ext uri="{FF2B5EF4-FFF2-40B4-BE49-F238E27FC236}">
                      <a16:creationId xmlns:a16="http://schemas.microsoft.com/office/drawing/2014/main" id="{2C6B645B-428E-4E2F-870E-2698B2A53FBC}"/>
                    </a:ext>
                  </a:extLst>
                </p:cNvPr>
                <p:cNvSpPr/>
                <p:nvPr/>
              </p:nvSpPr>
              <p:spPr>
                <a:xfrm>
                  <a:off x="2596978" y="5312517"/>
                  <a:ext cx="664768" cy="205785"/>
                </a:xfrm>
                <a:custGeom>
                  <a:avLst/>
                  <a:gdLst>
                    <a:gd name="f0" fmla="val 10800000"/>
                    <a:gd name="f1" fmla="val 5400000"/>
                    <a:gd name="f2" fmla="val 180"/>
                    <a:gd name="f3" fmla="val w"/>
                    <a:gd name="f4" fmla="val h"/>
                    <a:gd name="f5" fmla="val 0"/>
                    <a:gd name="f6" fmla="val 446"/>
                    <a:gd name="f7" fmla="val 164"/>
                    <a:gd name="f8" fmla="val 133"/>
                    <a:gd name="f9" fmla="val 5"/>
                    <a:gd name="f10" fmla="val 124"/>
                    <a:gd name="f11" fmla="val 120"/>
                    <a:gd name="f12" fmla="val 9"/>
                    <a:gd name="f13" fmla="val 115"/>
                    <a:gd name="f14" fmla="val 106"/>
                    <a:gd name="f15" fmla="val 13"/>
                    <a:gd name="f16" fmla="val 102"/>
                    <a:gd name="f17" fmla="val 18"/>
                    <a:gd name="f18" fmla="val 22"/>
                    <a:gd name="f19" fmla="val 27"/>
                    <a:gd name="f20" fmla="val 36"/>
                    <a:gd name="f21" fmla="val 31"/>
                    <a:gd name="f22" fmla="val 129"/>
                    <a:gd name="f23" fmla="val 40"/>
                    <a:gd name="f24" fmla="val 45"/>
                    <a:gd name="f25" fmla="val 49"/>
                    <a:gd name="f26" fmla="val 54"/>
                    <a:gd name="f27" fmla="val 58"/>
                    <a:gd name="f28" fmla="val 62"/>
                    <a:gd name="f29" fmla="val 67"/>
                    <a:gd name="f30" fmla="val 138"/>
                    <a:gd name="f31" fmla="val 71"/>
                    <a:gd name="f32" fmla="val 142"/>
                    <a:gd name="f33" fmla="val 76"/>
                    <a:gd name="f34" fmla="val 80"/>
                    <a:gd name="f35" fmla="val 85"/>
                    <a:gd name="f36" fmla="val 89"/>
                    <a:gd name="f37" fmla="val 94"/>
                    <a:gd name="f38" fmla="val 98"/>
                    <a:gd name="f39" fmla="val 103"/>
                    <a:gd name="f40" fmla="val 111"/>
                    <a:gd name="f41" fmla="val 146"/>
                    <a:gd name="f42" fmla="val 107"/>
                    <a:gd name="f43" fmla="val 116"/>
                    <a:gd name="f44" fmla="val 151"/>
                    <a:gd name="f45" fmla="val 125"/>
                    <a:gd name="f46" fmla="val 134"/>
                    <a:gd name="f47" fmla="val 143"/>
                    <a:gd name="f48" fmla="val 147"/>
                    <a:gd name="f49" fmla="val 152"/>
                    <a:gd name="f50" fmla="val 156"/>
                    <a:gd name="f51" fmla="val 84"/>
                    <a:gd name="f52" fmla="val 66"/>
                    <a:gd name="f53" fmla="val 160"/>
                    <a:gd name="f54" fmla="val 17"/>
                    <a:gd name="f55" fmla="val 165"/>
                    <a:gd name="f56" fmla="val 4"/>
                    <a:gd name="f57" fmla="val 169"/>
                    <a:gd name="f58" fmla="val 35"/>
                    <a:gd name="f59" fmla="val 174"/>
                    <a:gd name="f60" fmla="val 44"/>
                    <a:gd name="f61" fmla="val 178"/>
                    <a:gd name="f62" fmla="val 183"/>
                    <a:gd name="f63" fmla="val 75"/>
                    <a:gd name="f64" fmla="val 187"/>
                    <a:gd name="f65" fmla="val 192"/>
                    <a:gd name="f66" fmla="val 93"/>
                    <a:gd name="f67" fmla="val 196"/>
                    <a:gd name="f68" fmla="val 201"/>
                    <a:gd name="f69" fmla="val 205"/>
                    <a:gd name="f70" fmla="val 209"/>
                    <a:gd name="f71" fmla="val 214"/>
                    <a:gd name="f72" fmla="val 218"/>
                    <a:gd name="f73" fmla="val 223"/>
                    <a:gd name="f74" fmla="val 155"/>
                    <a:gd name="f75" fmla="val 227"/>
                    <a:gd name="f76" fmla="val 232"/>
                    <a:gd name="f77" fmla="val 236"/>
                    <a:gd name="f78" fmla="val 241"/>
                    <a:gd name="f79" fmla="val 250"/>
                    <a:gd name="f80" fmla="val 245"/>
                    <a:gd name="f81" fmla="val 254"/>
                    <a:gd name="f82" fmla="val 258"/>
                    <a:gd name="f83" fmla="val 263"/>
                    <a:gd name="f84" fmla="val 267"/>
                    <a:gd name="f85" fmla="val 272"/>
                    <a:gd name="f86" fmla="val 276"/>
                    <a:gd name="f87" fmla="val 281"/>
                    <a:gd name="f88" fmla="val 285"/>
                    <a:gd name="f89" fmla="val 290"/>
                    <a:gd name="f90" fmla="val 294"/>
                    <a:gd name="f91" fmla="val 299"/>
                    <a:gd name="f92" fmla="val 307"/>
                    <a:gd name="f93" fmla="val 303"/>
                    <a:gd name="f94" fmla="val 312"/>
                    <a:gd name="f95" fmla="val 316"/>
                    <a:gd name="f96" fmla="val 321"/>
                    <a:gd name="f97" fmla="val 325"/>
                    <a:gd name="f98" fmla="val 330"/>
                    <a:gd name="f99" fmla="val 334"/>
                    <a:gd name="f100" fmla="val 339"/>
                    <a:gd name="f101" fmla="val 343"/>
                    <a:gd name="f102" fmla="val 348"/>
                    <a:gd name="f103" fmla="val 352"/>
                    <a:gd name="f104" fmla="val 356"/>
                    <a:gd name="f105" fmla="val 361"/>
                    <a:gd name="f106" fmla="val 365"/>
                    <a:gd name="f107" fmla="val 370"/>
                    <a:gd name="f108" fmla="val 374"/>
                    <a:gd name="f109" fmla="val 379"/>
                    <a:gd name="f110" fmla="val 383"/>
                    <a:gd name="f111" fmla="val 388"/>
                    <a:gd name="f112" fmla="val 392"/>
                    <a:gd name="f113" fmla="val 397"/>
                    <a:gd name="f114" fmla="val 401"/>
                    <a:gd name="f115" fmla="val 405"/>
                    <a:gd name="f116" fmla="val 410"/>
                    <a:gd name="f117" fmla="val 414"/>
                    <a:gd name="f118" fmla="val 419"/>
                    <a:gd name="f119" fmla="val 423"/>
                    <a:gd name="f120" fmla="val 428"/>
                    <a:gd name="f121" fmla="val 432"/>
                    <a:gd name="f122" fmla="val 437"/>
                    <a:gd name="f123" fmla="val 441"/>
                    <a:gd name="f124" fmla="+- 0 0 -90"/>
                    <a:gd name="f125" fmla="*/ f3 1 446"/>
                    <a:gd name="f126" fmla="*/ f4 1 164"/>
                    <a:gd name="f127" fmla="+- f7 0 f5"/>
                    <a:gd name="f128" fmla="+- f6 0 f5"/>
                    <a:gd name="f129" fmla="*/ f124 f0 1"/>
                    <a:gd name="f130" fmla="*/ f128 1 446"/>
                    <a:gd name="f131" fmla="*/ f127 1 164"/>
                    <a:gd name="f132" fmla="*/ 5 f128 1"/>
                    <a:gd name="f133" fmla="*/ 120 f127 1"/>
                    <a:gd name="f134" fmla="*/ 13 f128 1"/>
                    <a:gd name="f135" fmla="*/ 102 f127 1"/>
                    <a:gd name="f136" fmla="*/ 22 f128 1"/>
                    <a:gd name="f137" fmla="*/ 31 f128 1"/>
                    <a:gd name="f138" fmla="*/ 133 f127 1"/>
                    <a:gd name="f139" fmla="*/ 45 f128 1"/>
                    <a:gd name="f140" fmla="*/ 129 f127 1"/>
                    <a:gd name="f141" fmla="*/ 58 f128 1"/>
                    <a:gd name="f142" fmla="*/ 71 f128 1"/>
                    <a:gd name="f143" fmla="*/ 142 f127 1"/>
                    <a:gd name="f144" fmla="*/ 85 f128 1"/>
                    <a:gd name="f145" fmla="*/ 138 f127 1"/>
                    <a:gd name="f146" fmla="*/ 98 f128 1"/>
                    <a:gd name="f147" fmla="*/ 107 f128 1"/>
                    <a:gd name="f148" fmla="*/ 146 f127 1"/>
                    <a:gd name="f149" fmla="*/ 120 f128 1"/>
                    <a:gd name="f150" fmla="*/ 129 f128 1"/>
                    <a:gd name="f151" fmla="*/ 143 f128 1"/>
                    <a:gd name="f152" fmla="*/ 152 f128 1"/>
                    <a:gd name="f153" fmla="*/ 156 f128 1"/>
                    <a:gd name="f154" fmla="*/ 66 f127 1"/>
                    <a:gd name="f155" fmla="*/ 165 f128 1"/>
                    <a:gd name="f156" fmla="*/ 4 f127 1"/>
                    <a:gd name="f157" fmla="*/ 169 f128 1"/>
                    <a:gd name="f158" fmla="*/ 13 f127 1"/>
                    <a:gd name="f159" fmla="*/ 174 f128 1"/>
                    <a:gd name="f160" fmla="*/ 58 f127 1"/>
                    <a:gd name="f161" fmla="*/ 183 f128 1"/>
                    <a:gd name="f162" fmla="*/ 75 f127 1"/>
                    <a:gd name="f163" fmla="*/ 187 f128 1"/>
                    <a:gd name="f164" fmla="*/ 89 f127 1"/>
                    <a:gd name="f165" fmla="*/ 196 f128 1"/>
                    <a:gd name="f166" fmla="*/ 115 f127 1"/>
                    <a:gd name="f167" fmla="*/ 201 f128 1"/>
                    <a:gd name="f168" fmla="*/ 214 f128 1"/>
                    <a:gd name="f169" fmla="*/ 151 f127 1"/>
                    <a:gd name="f170" fmla="*/ 227 f128 1"/>
                    <a:gd name="f171" fmla="*/ 155 f127 1"/>
                    <a:gd name="f172" fmla="*/ 241 f128 1"/>
                    <a:gd name="f173" fmla="*/ 250 f128 1"/>
                    <a:gd name="f174" fmla="*/ 263 f128 1"/>
                    <a:gd name="f175" fmla="*/ 276 f128 1"/>
                    <a:gd name="f176" fmla="*/ 160 f127 1"/>
                    <a:gd name="f177" fmla="*/ 290 f128 1"/>
                    <a:gd name="f178" fmla="*/ 307 f128 1"/>
                    <a:gd name="f179" fmla="*/ 312 f128 1"/>
                    <a:gd name="f180" fmla="*/ 321 f128 1"/>
                    <a:gd name="f181" fmla="*/ 330 f128 1"/>
                    <a:gd name="f182" fmla="*/ 334 f128 1"/>
                    <a:gd name="f183" fmla="*/ 343 f128 1"/>
                    <a:gd name="f184" fmla="*/ 356 f128 1"/>
                    <a:gd name="f185" fmla="*/ 370 f128 1"/>
                    <a:gd name="f186" fmla="*/ 164 f127 1"/>
                    <a:gd name="f187" fmla="*/ 383 f128 1"/>
                    <a:gd name="f188" fmla="*/ 397 f128 1"/>
                    <a:gd name="f189" fmla="*/ 410 f128 1"/>
                    <a:gd name="f190" fmla="*/ 423 f128 1"/>
                    <a:gd name="f191" fmla="*/ 437 f128 1"/>
                    <a:gd name="f192" fmla="*/ 0 f128 1"/>
                    <a:gd name="f193" fmla="*/ 0 f127 1"/>
                    <a:gd name="f194" fmla="*/ 446 f128 1"/>
                    <a:gd name="f195" fmla="*/ f129 1 f2"/>
                    <a:gd name="f196" fmla="*/ f132 1 446"/>
                    <a:gd name="f197" fmla="*/ f133 1 164"/>
                    <a:gd name="f198" fmla="*/ f134 1 446"/>
                    <a:gd name="f199" fmla="*/ f135 1 164"/>
                    <a:gd name="f200" fmla="*/ f136 1 446"/>
                    <a:gd name="f201" fmla="*/ f137 1 446"/>
                    <a:gd name="f202" fmla="*/ f138 1 164"/>
                    <a:gd name="f203" fmla="*/ f139 1 446"/>
                    <a:gd name="f204" fmla="*/ f140 1 164"/>
                    <a:gd name="f205" fmla="*/ f141 1 446"/>
                    <a:gd name="f206" fmla="*/ f142 1 446"/>
                    <a:gd name="f207" fmla="*/ f143 1 164"/>
                    <a:gd name="f208" fmla="*/ f144 1 446"/>
                    <a:gd name="f209" fmla="*/ f145 1 164"/>
                    <a:gd name="f210" fmla="*/ f146 1 446"/>
                    <a:gd name="f211" fmla="*/ f147 1 446"/>
                    <a:gd name="f212" fmla="*/ f148 1 164"/>
                    <a:gd name="f213" fmla="*/ f149 1 446"/>
                    <a:gd name="f214" fmla="*/ f150 1 446"/>
                    <a:gd name="f215" fmla="*/ f151 1 446"/>
                    <a:gd name="f216" fmla="*/ f152 1 446"/>
                    <a:gd name="f217" fmla="*/ f153 1 446"/>
                    <a:gd name="f218" fmla="*/ f154 1 164"/>
                    <a:gd name="f219" fmla="*/ f155 1 446"/>
                    <a:gd name="f220" fmla="*/ f156 1 164"/>
                    <a:gd name="f221" fmla="*/ f157 1 446"/>
                    <a:gd name="f222" fmla="*/ f158 1 164"/>
                    <a:gd name="f223" fmla="*/ f159 1 446"/>
                    <a:gd name="f224" fmla="*/ f160 1 164"/>
                    <a:gd name="f225" fmla="*/ f161 1 446"/>
                    <a:gd name="f226" fmla="*/ f162 1 164"/>
                    <a:gd name="f227" fmla="*/ f163 1 446"/>
                    <a:gd name="f228" fmla="*/ f164 1 164"/>
                    <a:gd name="f229" fmla="*/ f165 1 446"/>
                    <a:gd name="f230" fmla="*/ f166 1 164"/>
                    <a:gd name="f231" fmla="*/ f167 1 446"/>
                    <a:gd name="f232" fmla="*/ f168 1 446"/>
                    <a:gd name="f233" fmla="*/ f169 1 164"/>
                    <a:gd name="f234" fmla="*/ f170 1 446"/>
                    <a:gd name="f235" fmla="*/ f171 1 164"/>
                    <a:gd name="f236" fmla="*/ f172 1 446"/>
                    <a:gd name="f237" fmla="*/ f173 1 446"/>
                    <a:gd name="f238" fmla="*/ f174 1 446"/>
                    <a:gd name="f239" fmla="*/ f175 1 446"/>
                    <a:gd name="f240" fmla="*/ f176 1 164"/>
                    <a:gd name="f241" fmla="*/ f177 1 446"/>
                    <a:gd name="f242" fmla="*/ f178 1 446"/>
                    <a:gd name="f243" fmla="*/ f179 1 446"/>
                    <a:gd name="f244" fmla="*/ f180 1 446"/>
                    <a:gd name="f245" fmla="*/ f181 1 446"/>
                    <a:gd name="f246" fmla="*/ f182 1 446"/>
                    <a:gd name="f247" fmla="*/ f183 1 446"/>
                    <a:gd name="f248" fmla="*/ f184 1 446"/>
                    <a:gd name="f249" fmla="*/ f185 1 446"/>
                    <a:gd name="f250" fmla="*/ f186 1 164"/>
                    <a:gd name="f251" fmla="*/ f187 1 446"/>
                    <a:gd name="f252" fmla="*/ f188 1 446"/>
                    <a:gd name="f253" fmla="*/ f189 1 446"/>
                    <a:gd name="f254" fmla="*/ f190 1 446"/>
                    <a:gd name="f255" fmla="*/ f191 1 446"/>
                    <a:gd name="f256" fmla="*/ f192 1 446"/>
                    <a:gd name="f257" fmla="*/ f193 1 164"/>
                    <a:gd name="f258" fmla="*/ f194 1 446"/>
                    <a:gd name="f259" fmla="+- f195 0 f1"/>
                    <a:gd name="f260" fmla="*/ f196 1 f130"/>
                    <a:gd name="f261" fmla="*/ f197 1 f131"/>
                    <a:gd name="f262" fmla="*/ f198 1 f130"/>
                    <a:gd name="f263" fmla="*/ f199 1 f131"/>
                    <a:gd name="f264" fmla="*/ f200 1 f130"/>
                    <a:gd name="f265" fmla="*/ f201 1 f130"/>
                    <a:gd name="f266" fmla="*/ f202 1 f131"/>
                    <a:gd name="f267" fmla="*/ f203 1 f130"/>
                    <a:gd name="f268" fmla="*/ f204 1 f131"/>
                    <a:gd name="f269" fmla="*/ f205 1 f130"/>
                    <a:gd name="f270" fmla="*/ f206 1 f130"/>
                    <a:gd name="f271" fmla="*/ f207 1 f131"/>
                    <a:gd name="f272" fmla="*/ f208 1 f130"/>
                    <a:gd name="f273" fmla="*/ f209 1 f131"/>
                    <a:gd name="f274" fmla="*/ f210 1 f130"/>
                    <a:gd name="f275" fmla="*/ f211 1 f130"/>
                    <a:gd name="f276" fmla="*/ f212 1 f131"/>
                    <a:gd name="f277" fmla="*/ f213 1 f130"/>
                    <a:gd name="f278" fmla="*/ f214 1 f130"/>
                    <a:gd name="f279" fmla="*/ f215 1 f130"/>
                    <a:gd name="f280" fmla="*/ f216 1 f130"/>
                    <a:gd name="f281" fmla="*/ f217 1 f130"/>
                    <a:gd name="f282" fmla="*/ f218 1 f131"/>
                    <a:gd name="f283" fmla="*/ f219 1 f130"/>
                    <a:gd name="f284" fmla="*/ f220 1 f131"/>
                    <a:gd name="f285" fmla="*/ f221 1 f130"/>
                    <a:gd name="f286" fmla="*/ f222 1 f131"/>
                    <a:gd name="f287" fmla="*/ f223 1 f130"/>
                    <a:gd name="f288" fmla="*/ f224 1 f131"/>
                    <a:gd name="f289" fmla="*/ f225 1 f130"/>
                    <a:gd name="f290" fmla="*/ f226 1 f131"/>
                    <a:gd name="f291" fmla="*/ f227 1 f130"/>
                    <a:gd name="f292" fmla="*/ f228 1 f131"/>
                    <a:gd name="f293" fmla="*/ f229 1 f130"/>
                    <a:gd name="f294" fmla="*/ f230 1 f131"/>
                    <a:gd name="f295" fmla="*/ f231 1 f130"/>
                    <a:gd name="f296" fmla="*/ f232 1 f130"/>
                    <a:gd name="f297" fmla="*/ f233 1 f131"/>
                    <a:gd name="f298" fmla="*/ f234 1 f130"/>
                    <a:gd name="f299" fmla="*/ f235 1 f131"/>
                    <a:gd name="f300" fmla="*/ f236 1 f130"/>
                    <a:gd name="f301" fmla="*/ f237 1 f130"/>
                    <a:gd name="f302" fmla="*/ f238 1 f130"/>
                    <a:gd name="f303" fmla="*/ f239 1 f130"/>
                    <a:gd name="f304" fmla="*/ f240 1 f131"/>
                    <a:gd name="f305" fmla="*/ f241 1 f130"/>
                    <a:gd name="f306" fmla="*/ f242 1 f130"/>
                    <a:gd name="f307" fmla="*/ f243 1 f130"/>
                    <a:gd name="f308" fmla="*/ f244 1 f130"/>
                    <a:gd name="f309" fmla="*/ f245 1 f130"/>
                    <a:gd name="f310" fmla="*/ f246 1 f130"/>
                    <a:gd name="f311" fmla="*/ f247 1 f130"/>
                    <a:gd name="f312" fmla="*/ f248 1 f130"/>
                    <a:gd name="f313" fmla="*/ f249 1 f130"/>
                    <a:gd name="f314" fmla="*/ f250 1 f131"/>
                    <a:gd name="f315" fmla="*/ f251 1 f130"/>
                    <a:gd name="f316" fmla="*/ f252 1 f130"/>
                    <a:gd name="f317" fmla="*/ f253 1 f130"/>
                    <a:gd name="f318" fmla="*/ f254 1 f130"/>
                    <a:gd name="f319" fmla="*/ f255 1 f130"/>
                    <a:gd name="f320" fmla="*/ f256 1 f130"/>
                    <a:gd name="f321" fmla="*/ f258 1 f130"/>
                    <a:gd name="f322" fmla="*/ f257 1 f131"/>
                    <a:gd name="f323" fmla="*/ f320 f125 1"/>
                    <a:gd name="f324" fmla="*/ f321 f125 1"/>
                    <a:gd name="f325" fmla="*/ f314 f126 1"/>
                    <a:gd name="f326" fmla="*/ f322 f126 1"/>
                    <a:gd name="f327" fmla="*/ f260 f125 1"/>
                    <a:gd name="f328" fmla="*/ f261 f126 1"/>
                    <a:gd name="f329" fmla="*/ f262 f125 1"/>
                    <a:gd name="f330" fmla="*/ f263 f126 1"/>
                    <a:gd name="f331" fmla="*/ f264 f125 1"/>
                    <a:gd name="f332" fmla="*/ f265 f125 1"/>
                    <a:gd name="f333" fmla="*/ f266 f126 1"/>
                    <a:gd name="f334" fmla="*/ f267 f125 1"/>
                    <a:gd name="f335" fmla="*/ f268 f126 1"/>
                    <a:gd name="f336" fmla="*/ f269 f125 1"/>
                    <a:gd name="f337" fmla="*/ f270 f125 1"/>
                    <a:gd name="f338" fmla="*/ f271 f126 1"/>
                    <a:gd name="f339" fmla="*/ f272 f125 1"/>
                    <a:gd name="f340" fmla="*/ f273 f126 1"/>
                    <a:gd name="f341" fmla="*/ f274 f125 1"/>
                    <a:gd name="f342" fmla="*/ f275 f125 1"/>
                    <a:gd name="f343" fmla="*/ f276 f126 1"/>
                    <a:gd name="f344" fmla="*/ f277 f125 1"/>
                    <a:gd name="f345" fmla="*/ f278 f125 1"/>
                    <a:gd name="f346" fmla="*/ f279 f125 1"/>
                    <a:gd name="f347" fmla="*/ f280 f125 1"/>
                    <a:gd name="f348" fmla="*/ f281 f125 1"/>
                    <a:gd name="f349" fmla="*/ f282 f126 1"/>
                    <a:gd name="f350" fmla="*/ f283 f125 1"/>
                    <a:gd name="f351" fmla="*/ f284 f126 1"/>
                    <a:gd name="f352" fmla="*/ f285 f125 1"/>
                    <a:gd name="f353" fmla="*/ f286 f126 1"/>
                    <a:gd name="f354" fmla="*/ f287 f125 1"/>
                    <a:gd name="f355" fmla="*/ f288 f126 1"/>
                    <a:gd name="f356" fmla="*/ f289 f125 1"/>
                    <a:gd name="f357" fmla="*/ f290 f126 1"/>
                    <a:gd name="f358" fmla="*/ f291 f125 1"/>
                    <a:gd name="f359" fmla="*/ f292 f126 1"/>
                    <a:gd name="f360" fmla="*/ f293 f125 1"/>
                    <a:gd name="f361" fmla="*/ f294 f126 1"/>
                    <a:gd name="f362" fmla="*/ f295 f125 1"/>
                    <a:gd name="f363" fmla="*/ f296 f125 1"/>
                    <a:gd name="f364" fmla="*/ f297 f126 1"/>
                    <a:gd name="f365" fmla="*/ f298 f125 1"/>
                    <a:gd name="f366" fmla="*/ f299 f126 1"/>
                    <a:gd name="f367" fmla="*/ f300 f125 1"/>
                    <a:gd name="f368" fmla="*/ f301 f125 1"/>
                    <a:gd name="f369" fmla="*/ f302 f125 1"/>
                    <a:gd name="f370" fmla="*/ f303 f125 1"/>
                    <a:gd name="f371" fmla="*/ f304 f126 1"/>
                    <a:gd name="f372" fmla="*/ f305 f125 1"/>
                    <a:gd name="f373" fmla="*/ f306 f125 1"/>
                    <a:gd name="f374" fmla="*/ f307 f125 1"/>
                    <a:gd name="f375" fmla="*/ f308 f125 1"/>
                    <a:gd name="f376" fmla="*/ f309 f125 1"/>
                    <a:gd name="f377" fmla="*/ f310 f125 1"/>
                    <a:gd name="f378" fmla="*/ f311 f125 1"/>
                    <a:gd name="f379" fmla="*/ f312 f125 1"/>
                    <a:gd name="f380" fmla="*/ f313 f125 1"/>
                    <a:gd name="f381" fmla="*/ f315 f125 1"/>
                    <a:gd name="f382" fmla="*/ f316 f125 1"/>
                    <a:gd name="f383" fmla="*/ f317 f125 1"/>
                    <a:gd name="f384" fmla="*/ f318 f125 1"/>
                    <a:gd name="f385" fmla="*/ f319 f125 1"/>
                  </a:gdLst>
                  <a:ahLst/>
                  <a:cxnLst>
                    <a:cxn ang="3cd4">
                      <a:pos x="hc" y="t"/>
                    </a:cxn>
                    <a:cxn ang="0">
                      <a:pos x="r" y="vc"/>
                    </a:cxn>
                    <a:cxn ang="cd4">
                      <a:pos x="hc" y="b"/>
                    </a:cxn>
                    <a:cxn ang="cd2">
                      <a:pos x="l" y="vc"/>
                    </a:cxn>
                    <a:cxn ang="f259">
                      <a:pos x="f327" y="f328"/>
                    </a:cxn>
                    <a:cxn ang="f259">
                      <a:pos x="f329" y="f330"/>
                    </a:cxn>
                    <a:cxn ang="f259">
                      <a:pos x="f331" y="f328"/>
                    </a:cxn>
                    <a:cxn ang="f259">
                      <a:pos x="f332" y="f333"/>
                    </a:cxn>
                    <a:cxn ang="f259">
                      <a:pos x="f334" y="f335"/>
                    </a:cxn>
                    <a:cxn ang="f259">
                      <a:pos x="f336" y="f335"/>
                    </a:cxn>
                    <a:cxn ang="f259">
                      <a:pos x="f337" y="f338"/>
                    </a:cxn>
                    <a:cxn ang="f259">
                      <a:pos x="f339" y="f340"/>
                    </a:cxn>
                    <a:cxn ang="f259">
                      <a:pos x="f341" y="f333"/>
                    </a:cxn>
                    <a:cxn ang="f259">
                      <a:pos x="f342" y="f343"/>
                    </a:cxn>
                    <a:cxn ang="f259">
                      <a:pos x="f344" y="f343"/>
                    </a:cxn>
                    <a:cxn ang="f259">
                      <a:pos x="f345" y="f343"/>
                    </a:cxn>
                    <a:cxn ang="f259">
                      <a:pos x="f346" y="f338"/>
                    </a:cxn>
                    <a:cxn ang="f259">
                      <a:pos x="f347" y="f328"/>
                    </a:cxn>
                    <a:cxn ang="f259">
                      <a:pos x="f348" y="f349"/>
                    </a:cxn>
                    <a:cxn ang="f259">
                      <a:pos x="f350" y="f351"/>
                    </a:cxn>
                    <a:cxn ang="f259">
                      <a:pos x="f352" y="f353"/>
                    </a:cxn>
                    <a:cxn ang="f259">
                      <a:pos x="f354" y="f355"/>
                    </a:cxn>
                    <a:cxn ang="f259">
                      <a:pos x="f356" y="f357"/>
                    </a:cxn>
                    <a:cxn ang="f259">
                      <a:pos x="f358" y="f359"/>
                    </a:cxn>
                    <a:cxn ang="f259">
                      <a:pos x="f360" y="f361"/>
                    </a:cxn>
                    <a:cxn ang="f259">
                      <a:pos x="f362" y="f338"/>
                    </a:cxn>
                    <a:cxn ang="f259">
                      <a:pos x="f363" y="f364"/>
                    </a:cxn>
                    <a:cxn ang="f259">
                      <a:pos x="f365" y="f366"/>
                    </a:cxn>
                    <a:cxn ang="f259">
                      <a:pos x="f367" y="f366"/>
                    </a:cxn>
                    <a:cxn ang="f259">
                      <a:pos x="f368" y="f366"/>
                    </a:cxn>
                    <a:cxn ang="f259">
                      <a:pos x="f369" y="f366"/>
                    </a:cxn>
                    <a:cxn ang="f259">
                      <a:pos x="f370" y="f371"/>
                    </a:cxn>
                    <a:cxn ang="f259">
                      <a:pos x="f372" y="f371"/>
                    </a:cxn>
                    <a:cxn ang="f259">
                      <a:pos x="f373" y="f338"/>
                    </a:cxn>
                    <a:cxn ang="f259">
                      <a:pos x="f374" y="f343"/>
                    </a:cxn>
                    <a:cxn ang="f259">
                      <a:pos x="f375" y="f333"/>
                    </a:cxn>
                    <a:cxn ang="f259">
                      <a:pos x="f376" y="f328"/>
                    </a:cxn>
                    <a:cxn ang="f259">
                      <a:pos x="f377" y="f338"/>
                    </a:cxn>
                    <a:cxn ang="f259">
                      <a:pos x="f378" y="f371"/>
                    </a:cxn>
                    <a:cxn ang="f259">
                      <a:pos x="f379" y="f371"/>
                    </a:cxn>
                    <a:cxn ang="f259">
                      <a:pos x="f380" y="f325"/>
                    </a:cxn>
                    <a:cxn ang="f259">
                      <a:pos x="f381" y="f325"/>
                    </a:cxn>
                    <a:cxn ang="f259">
                      <a:pos x="f382" y="f325"/>
                    </a:cxn>
                    <a:cxn ang="f259">
                      <a:pos x="f383" y="f325"/>
                    </a:cxn>
                    <a:cxn ang="f259">
                      <a:pos x="f384" y="f325"/>
                    </a:cxn>
                    <a:cxn ang="f259">
                      <a:pos x="f385" y="f325"/>
                    </a:cxn>
                  </a:cxnLst>
                  <a:rect l="f323" t="f326" r="f324" b="f325"/>
                  <a:pathLst>
                    <a:path w="446" h="164">
                      <a:moveTo>
                        <a:pt x="f5" y="f8"/>
                      </a:moveTo>
                      <a:lnTo>
                        <a:pt x="f9" y="f10"/>
                      </a:lnTo>
                      <a:lnTo>
                        <a:pt x="f9" y="f11"/>
                      </a:lnTo>
                      <a:lnTo>
                        <a:pt x="f12" y="f13"/>
                      </a:lnTo>
                      <a:lnTo>
                        <a:pt x="f12" y="f14"/>
                      </a:lnTo>
                      <a:lnTo>
                        <a:pt x="f15" y="f16"/>
                      </a:lnTo>
                      <a:lnTo>
                        <a:pt x="f17" y="f16"/>
                      </a:lnTo>
                      <a:lnTo>
                        <a:pt x="f18" y="f14"/>
                      </a:lnTo>
                      <a:lnTo>
                        <a:pt x="f18" y="f11"/>
                      </a:lnTo>
                      <a:lnTo>
                        <a:pt x="f19" y="f10"/>
                      </a:lnTo>
                      <a:lnTo>
                        <a:pt x="f20" y="f8"/>
                      </a:lnTo>
                      <a:lnTo>
                        <a:pt x="f21" y="f8"/>
                      </a:lnTo>
                      <a:lnTo>
                        <a:pt x="f20" y="f22"/>
                      </a:lnTo>
                      <a:lnTo>
                        <a:pt x="f23" y="f22"/>
                      </a:lnTo>
                      <a:lnTo>
                        <a:pt x="f24" y="f22"/>
                      </a:lnTo>
                      <a:lnTo>
                        <a:pt x="f25" y="f10"/>
                      </a:lnTo>
                      <a:lnTo>
                        <a:pt x="f26" y="f10"/>
                      </a:lnTo>
                      <a:lnTo>
                        <a:pt x="f27" y="f22"/>
                      </a:lnTo>
                      <a:lnTo>
                        <a:pt x="f28" y="f8"/>
                      </a:lnTo>
                      <a:lnTo>
                        <a:pt x="f29" y="f30"/>
                      </a:lnTo>
                      <a:lnTo>
                        <a:pt x="f31" y="f32"/>
                      </a:lnTo>
                      <a:lnTo>
                        <a:pt x="f33" y="f32"/>
                      </a:lnTo>
                      <a:lnTo>
                        <a:pt x="f34" y="f32"/>
                      </a:lnTo>
                      <a:lnTo>
                        <a:pt x="f35" y="f30"/>
                      </a:lnTo>
                      <a:lnTo>
                        <a:pt x="f36" y="f30"/>
                      </a:lnTo>
                      <a:lnTo>
                        <a:pt x="f37" y="f8"/>
                      </a:lnTo>
                      <a:lnTo>
                        <a:pt x="f38" y="f8"/>
                      </a:lnTo>
                      <a:lnTo>
                        <a:pt x="f39" y="f30"/>
                      </a:lnTo>
                      <a:lnTo>
                        <a:pt x="f40" y="f41"/>
                      </a:lnTo>
                      <a:lnTo>
                        <a:pt x="f42" y="f41"/>
                      </a:lnTo>
                      <a:lnTo>
                        <a:pt x="f40" y="f41"/>
                      </a:lnTo>
                      <a:lnTo>
                        <a:pt x="f43" y="f44"/>
                      </a:lnTo>
                      <a:lnTo>
                        <a:pt x="f11" y="f41"/>
                      </a:lnTo>
                      <a:lnTo>
                        <a:pt x="f45" y="f41"/>
                      </a:lnTo>
                      <a:lnTo>
                        <a:pt x="f46" y="f41"/>
                      </a:lnTo>
                      <a:lnTo>
                        <a:pt x="f22" y="f41"/>
                      </a:lnTo>
                      <a:lnTo>
                        <a:pt x="f46" y="f41"/>
                      </a:lnTo>
                      <a:lnTo>
                        <a:pt x="f30" y="f41"/>
                      </a:lnTo>
                      <a:lnTo>
                        <a:pt x="f47" y="f32"/>
                      </a:lnTo>
                      <a:lnTo>
                        <a:pt x="f48" y="f30"/>
                      </a:lnTo>
                      <a:lnTo>
                        <a:pt x="f48" y="f22"/>
                      </a:lnTo>
                      <a:lnTo>
                        <a:pt x="f49" y="f11"/>
                      </a:lnTo>
                      <a:lnTo>
                        <a:pt x="f49" y="f16"/>
                      </a:lnTo>
                      <a:lnTo>
                        <a:pt x="f50" y="f51"/>
                      </a:lnTo>
                      <a:lnTo>
                        <a:pt x="f50" y="f52"/>
                      </a:lnTo>
                      <a:lnTo>
                        <a:pt x="f53" y="f25"/>
                      </a:lnTo>
                      <a:lnTo>
                        <a:pt x="f53" y="f54"/>
                      </a:lnTo>
                      <a:lnTo>
                        <a:pt x="f55" y="f56"/>
                      </a:lnTo>
                      <a:lnTo>
                        <a:pt x="f55" y="f5"/>
                      </a:lnTo>
                      <a:lnTo>
                        <a:pt x="f55" y="f56"/>
                      </a:lnTo>
                      <a:lnTo>
                        <a:pt x="f57" y="f15"/>
                      </a:lnTo>
                      <a:lnTo>
                        <a:pt x="f57" y="f58"/>
                      </a:lnTo>
                      <a:lnTo>
                        <a:pt x="f59" y="f60"/>
                      </a:lnTo>
                      <a:lnTo>
                        <a:pt x="f59" y="f27"/>
                      </a:lnTo>
                      <a:lnTo>
                        <a:pt x="f61" y="f28"/>
                      </a:lnTo>
                      <a:lnTo>
                        <a:pt x="f61" y="f31"/>
                      </a:lnTo>
                      <a:lnTo>
                        <a:pt x="f62" y="f63"/>
                      </a:lnTo>
                      <a:lnTo>
                        <a:pt x="f62" y="f34"/>
                      </a:lnTo>
                      <a:lnTo>
                        <a:pt x="f64" y="f51"/>
                      </a:lnTo>
                      <a:lnTo>
                        <a:pt x="f64" y="f36"/>
                      </a:lnTo>
                      <a:lnTo>
                        <a:pt x="f65" y="f66"/>
                      </a:lnTo>
                      <a:lnTo>
                        <a:pt x="f65" y="f14"/>
                      </a:lnTo>
                      <a:lnTo>
                        <a:pt x="f67" y="f13"/>
                      </a:lnTo>
                      <a:lnTo>
                        <a:pt x="f67" y="f22"/>
                      </a:lnTo>
                      <a:lnTo>
                        <a:pt x="f68" y="f8"/>
                      </a:lnTo>
                      <a:lnTo>
                        <a:pt x="f68" y="f32"/>
                      </a:lnTo>
                      <a:lnTo>
                        <a:pt x="f69" y="f41"/>
                      </a:lnTo>
                      <a:lnTo>
                        <a:pt x="f70" y="f44"/>
                      </a:lnTo>
                      <a:lnTo>
                        <a:pt x="f71" y="f44"/>
                      </a:lnTo>
                      <a:lnTo>
                        <a:pt x="f72" y="f44"/>
                      </a:lnTo>
                      <a:lnTo>
                        <a:pt x="f73" y="f74"/>
                      </a:lnTo>
                      <a:lnTo>
                        <a:pt x="f75" y="f74"/>
                      </a:lnTo>
                      <a:lnTo>
                        <a:pt x="f76" y="f74"/>
                      </a:lnTo>
                      <a:lnTo>
                        <a:pt x="f77" y="f74"/>
                      </a:lnTo>
                      <a:lnTo>
                        <a:pt x="f78" y="f74"/>
                      </a:lnTo>
                      <a:lnTo>
                        <a:pt x="f79" y="f74"/>
                      </a:lnTo>
                      <a:lnTo>
                        <a:pt x="f80" y="f74"/>
                      </a:lnTo>
                      <a:lnTo>
                        <a:pt x="f79" y="f74"/>
                      </a:lnTo>
                      <a:lnTo>
                        <a:pt x="f81" y="f53"/>
                      </a:lnTo>
                      <a:lnTo>
                        <a:pt x="f82" y="f53"/>
                      </a:lnTo>
                      <a:lnTo>
                        <a:pt x="f83" y="f74"/>
                      </a:lnTo>
                      <a:lnTo>
                        <a:pt x="f84" y="f53"/>
                      </a:lnTo>
                      <a:lnTo>
                        <a:pt x="f85" y="f53"/>
                      </a:lnTo>
                      <a:lnTo>
                        <a:pt x="f86" y="f53"/>
                      </a:lnTo>
                      <a:lnTo>
                        <a:pt x="f87" y="f53"/>
                      </a:lnTo>
                      <a:lnTo>
                        <a:pt x="f88" y="f53"/>
                      </a:lnTo>
                      <a:lnTo>
                        <a:pt x="f89" y="f53"/>
                      </a:lnTo>
                      <a:lnTo>
                        <a:pt x="f90" y="f74"/>
                      </a:lnTo>
                      <a:lnTo>
                        <a:pt x="f91" y="f44"/>
                      </a:lnTo>
                      <a:lnTo>
                        <a:pt x="f92" y="f32"/>
                      </a:lnTo>
                      <a:lnTo>
                        <a:pt x="f93" y="f32"/>
                      </a:lnTo>
                      <a:lnTo>
                        <a:pt x="f92" y="f32"/>
                      </a:lnTo>
                      <a:lnTo>
                        <a:pt x="f94" y="f41"/>
                      </a:lnTo>
                      <a:lnTo>
                        <a:pt x="f95" y="f41"/>
                      </a:lnTo>
                      <a:lnTo>
                        <a:pt x="f96" y="f32"/>
                      </a:lnTo>
                      <a:lnTo>
                        <a:pt x="f96" y="f8"/>
                      </a:lnTo>
                      <a:lnTo>
                        <a:pt x="f97" y="f10"/>
                      </a:lnTo>
                      <a:lnTo>
                        <a:pt x="f97" y="f13"/>
                      </a:lnTo>
                      <a:lnTo>
                        <a:pt x="f98" y="f11"/>
                      </a:lnTo>
                      <a:lnTo>
                        <a:pt x="f98" y="f10"/>
                      </a:lnTo>
                      <a:lnTo>
                        <a:pt x="f99" y="f22"/>
                      </a:lnTo>
                      <a:lnTo>
                        <a:pt x="f99" y="f32"/>
                      </a:lnTo>
                      <a:lnTo>
                        <a:pt x="f100" y="f41"/>
                      </a:lnTo>
                      <a:lnTo>
                        <a:pt x="f100" y="f74"/>
                      </a:lnTo>
                      <a:lnTo>
                        <a:pt x="f101" y="f53"/>
                      </a:lnTo>
                      <a:lnTo>
                        <a:pt x="f102" y="f53"/>
                      </a:lnTo>
                      <a:lnTo>
                        <a:pt x="f103" y="f53"/>
                      </a:lnTo>
                      <a:lnTo>
                        <a:pt x="f104" y="f53"/>
                      </a:lnTo>
                      <a:lnTo>
                        <a:pt x="f105" y="f53"/>
                      </a:lnTo>
                      <a:lnTo>
                        <a:pt x="f106" y="f53"/>
                      </a:lnTo>
                      <a:lnTo>
                        <a:pt x="f107" y="f7"/>
                      </a:lnTo>
                      <a:lnTo>
                        <a:pt x="f108" y="f7"/>
                      </a:lnTo>
                      <a:lnTo>
                        <a:pt x="f109" y="f7"/>
                      </a:lnTo>
                      <a:lnTo>
                        <a:pt x="f110" y="f7"/>
                      </a:lnTo>
                      <a:lnTo>
                        <a:pt x="f111" y="f7"/>
                      </a:lnTo>
                      <a:lnTo>
                        <a:pt x="f112" y="f7"/>
                      </a:lnTo>
                      <a:lnTo>
                        <a:pt x="f113" y="f7"/>
                      </a:lnTo>
                      <a:lnTo>
                        <a:pt x="f114" y="f7"/>
                      </a:lnTo>
                      <a:lnTo>
                        <a:pt x="f115" y="f7"/>
                      </a:lnTo>
                      <a:lnTo>
                        <a:pt x="f116" y="f7"/>
                      </a:lnTo>
                      <a:lnTo>
                        <a:pt x="f117" y="f7"/>
                      </a:lnTo>
                      <a:lnTo>
                        <a:pt x="f118" y="f7"/>
                      </a:lnTo>
                      <a:lnTo>
                        <a:pt x="f119" y="f7"/>
                      </a:lnTo>
                      <a:lnTo>
                        <a:pt x="f120" y="f7"/>
                      </a:lnTo>
                      <a:lnTo>
                        <a:pt x="f121" y="f7"/>
                      </a:lnTo>
                      <a:lnTo>
                        <a:pt x="f122" y="f7"/>
                      </a:lnTo>
                      <a:lnTo>
                        <a:pt x="f123" y="f7"/>
                      </a:lnTo>
                      <a:lnTo>
                        <a:pt x="f6" y="f7"/>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8" name="Freeform 18">
                  <a:extLst>
                    <a:ext uri="{FF2B5EF4-FFF2-40B4-BE49-F238E27FC236}">
                      <a16:creationId xmlns:a16="http://schemas.microsoft.com/office/drawing/2014/main" id="{BA784249-2486-4707-9A9D-8D143F4A4EA7}"/>
                    </a:ext>
                  </a:extLst>
                </p:cNvPr>
                <p:cNvSpPr/>
                <p:nvPr/>
              </p:nvSpPr>
              <p:spPr>
                <a:xfrm>
                  <a:off x="3261747" y="5518303"/>
                  <a:ext cx="842144" cy="11292"/>
                </a:xfrm>
                <a:custGeom>
                  <a:avLst/>
                  <a:gdLst>
                    <a:gd name="f0" fmla="val 10800000"/>
                    <a:gd name="f1" fmla="val 5400000"/>
                    <a:gd name="f2" fmla="val 360"/>
                    <a:gd name="f3" fmla="val 180"/>
                    <a:gd name="f4" fmla="val w"/>
                    <a:gd name="f5" fmla="val h"/>
                    <a:gd name="f6" fmla="val 0"/>
                    <a:gd name="f7" fmla="val 565"/>
                    <a:gd name="f8" fmla="val 9"/>
                    <a:gd name="f9" fmla="val 4"/>
                    <a:gd name="f10" fmla="val 8"/>
                    <a:gd name="f11" fmla="val 13"/>
                    <a:gd name="f12" fmla="val 17"/>
                    <a:gd name="f13" fmla="val 22"/>
                    <a:gd name="f14" fmla="val 26"/>
                    <a:gd name="f15" fmla="val 5"/>
                    <a:gd name="f16" fmla="val 31"/>
                    <a:gd name="f17" fmla="val 35"/>
                    <a:gd name="f18" fmla="val 40"/>
                    <a:gd name="f19" fmla="val 44"/>
                    <a:gd name="f20" fmla="val 49"/>
                    <a:gd name="f21" fmla="val 53"/>
                    <a:gd name="f22" fmla="val 57"/>
                    <a:gd name="f23" fmla="val 62"/>
                    <a:gd name="f24" fmla="val 66"/>
                    <a:gd name="f25" fmla="val 71"/>
                    <a:gd name="f26" fmla="val 75"/>
                    <a:gd name="f27" fmla="val 80"/>
                    <a:gd name="f28" fmla="val 84"/>
                    <a:gd name="f29" fmla="val 89"/>
                    <a:gd name="f30" fmla="val 93"/>
                    <a:gd name="f31" fmla="val 98"/>
                    <a:gd name="f32" fmla="val 102"/>
                    <a:gd name="f33" fmla="val 106"/>
                    <a:gd name="f34" fmla="val 111"/>
                    <a:gd name="f35" fmla="val 115"/>
                    <a:gd name="f36" fmla="val 120"/>
                    <a:gd name="f37" fmla="val 124"/>
                    <a:gd name="f38" fmla="val 129"/>
                    <a:gd name="f39" fmla="val 133"/>
                    <a:gd name="f40" fmla="val 138"/>
                    <a:gd name="f41" fmla="val 142"/>
                    <a:gd name="f42" fmla="val 147"/>
                    <a:gd name="f43" fmla="val 151"/>
                    <a:gd name="f44" fmla="val 155"/>
                    <a:gd name="f45" fmla="val 160"/>
                    <a:gd name="f46" fmla="val 164"/>
                    <a:gd name="f47" fmla="val 169"/>
                    <a:gd name="f48" fmla="val 173"/>
                    <a:gd name="f49" fmla="val 178"/>
                    <a:gd name="f50" fmla="val 182"/>
                    <a:gd name="f51" fmla="val 187"/>
                    <a:gd name="f52" fmla="val 191"/>
                    <a:gd name="f53" fmla="val 196"/>
                    <a:gd name="f54" fmla="val 200"/>
                    <a:gd name="f55" fmla="val 204"/>
                    <a:gd name="f56" fmla="val 209"/>
                    <a:gd name="f57" fmla="val 213"/>
                    <a:gd name="f58" fmla="val 218"/>
                    <a:gd name="f59" fmla="val 222"/>
                    <a:gd name="f60" fmla="val 227"/>
                    <a:gd name="f61" fmla="val 231"/>
                    <a:gd name="f62" fmla="val 236"/>
                    <a:gd name="f63" fmla="val 240"/>
                    <a:gd name="f64" fmla="val 245"/>
                    <a:gd name="f65" fmla="val 249"/>
                    <a:gd name="f66" fmla="val 253"/>
                    <a:gd name="f67" fmla="val 258"/>
                    <a:gd name="f68" fmla="val 262"/>
                    <a:gd name="f69" fmla="val 267"/>
                    <a:gd name="f70" fmla="val 271"/>
                    <a:gd name="f71" fmla="val 276"/>
                    <a:gd name="f72" fmla="val 280"/>
                    <a:gd name="f73" fmla="val 285"/>
                    <a:gd name="f74" fmla="val 289"/>
                    <a:gd name="f75" fmla="val 294"/>
                    <a:gd name="f76" fmla="val 298"/>
                    <a:gd name="f77" fmla="val 302"/>
                    <a:gd name="f78" fmla="val 307"/>
                    <a:gd name="f79" fmla="val 311"/>
                    <a:gd name="f80" fmla="val 316"/>
                    <a:gd name="f81" fmla="val 320"/>
                    <a:gd name="f82" fmla="val 325"/>
                    <a:gd name="f83" fmla="val 329"/>
                    <a:gd name="f84" fmla="val 334"/>
                    <a:gd name="f85" fmla="val 338"/>
                    <a:gd name="f86" fmla="val 343"/>
                    <a:gd name="f87" fmla="val 347"/>
                    <a:gd name="f88" fmla="val 351"/>
                    <a:gd name="f89" fmla="val 356"/>
                    <a:gd name="f90" fmla="val 365"/>
                    <a:gd name="f91" fmla="val 369"/>
                    <a:gd name="f92" fmla="val 374"/>
                    <a:gd name="f93" fmla="val 378"/>
                    <a:gd name="f94" fmla="val 383"/>
                    <a:gd name="f95" fmla="val 387"/>
                    <a:gd name="f96" fmla="val 392"/>
                    <a:gd name="f97" fmla="val 396"/>
                    <a:gd name="f98" fmla="val 400"/>
                    <a:gd name="f99" fmla="val 405"/>
                    <a:gd name="f100" fmla="val 409"/>
                    <a:gd name="f101" fmla="val 414"/>
                    <a:gd name="f102" fmla="val 418"/>
                    <a:gd name="f103" fmla="val 423"/>
                    <a:gd name="f104" fmla="val 427"/>
                    <a:gd name="f105" fmla="val 432"/>
                    <a:gd name="f106" fmla="val 436"/>
                    <a:gd name="f107" fmla="val 441"/>
                    <a:gd name="f108" fmla="val 445"/>
                    <a:gd name="f109" fmla="val 449"/>
                    <a:gd name="f110" fmla="val 454"/>
                    <a:gd name="f111" fmla="val 458"/>
                    <a:gd name="f112" fmla="val 463"/>
                    <a:gd name="f113" fmla="val 467"/>
                    <a:gd name="f114" fmla="val 472"/>
                    <a:gd name="f115" fmla="val 476"/>
                    <a:gd name="f116" fmla="val 481"/>
                    <a:gd name="f117" fmla="val 485"/>
                    <a:gd name="f118" fmla="val 490"/>
                    <a:gd name="f119" fmla="val 494"/>
                    <a:gd name="f120" fmla="val 498"/>
                    <a:gd name="f121" fmla="val 503"/>
                    <a:gd name="f122" fmla="val 507"/>
                    <a:gd name="f123" fmla="val 512"/>
                    <a:gd name="f124" fmla="val 516"/>
                    <a:gd name="f125" fmla="val 521"/>
                    <a:gd name="f126" fmla="val 525"/>
                    <a:gd name="f127" fmla="val 530"/>
                    <a:gd name="f128" fmla="val 534"/>
                    <a:gd name="f129" fmla="val 539"/>
                    <a:gd name="f130" fmla="val 543"/>
                    <a:gd name="f131" fmla="val 547"/>
                    <a:gd name="f132" fmla="val 552"/>
                    <a:gd name="f133" fmla="val 556"/>
                    <a:gd name="f134" fmla="val 561"/>
                    <a:gd name="f135" fmla="+- 0 0 -90"/>
                    <a:gd name="f136" fmla="*/ f4 1 565"/>
                    <a:gd name="f137" fmla="*/ f5 1 9"/>
                    <a:gd name="f138" fmla="+- f8 0 f6"/>
                    <a:gd name="f139" fmla="+- f7 0 f6"/>
                    <a:gd name="f140" fmla="*/ f135 f0 1"/>
                    <a:gd name="f141" fmla="*/ f139 1 565"/>
                    <a:gd name="f142" fmla="*/ f138 1 9"/>
                    <a:gd name="f143" fmla="*/ 8 f139 1"/>
                    <a:gd name="f144" fmla="*/ 0 f138 1"/>
                    <a:gd name="f145" fmla="*/ 22 f139 1"/>
                    <a:gd name="f146" fmla="*/ 35 f139 1"/>
                    <a:gd name="f147" fmla="*/ 5 f138 1"/>
                    <a:gd name="f148" fmla="*/ 49 f139 1"/>
                    <a:gd name="f149" fmla="*/ 62 f139 1"/>
                    <a:gd name="f150" fmla="*/ 75 f139 1"/>
                    <a:gd name="f151" fmla="*/ 89 f139 1"/>
                    <a:gd name="f152" fmla="*/ 102 f139 1"/>
                    <a:gd name="f153" fmla="*/ 115 f139 1"/>
                    <a:gd name="f154" fmla="*/ 129 f139 1"/>
                    <a:gd name="f155" fmla="*/ 142 f139 1"/>
                    <a:gd name="f156" fmla="*/ 155 f139 1"/>
                    <a:gd name="f157" fmla="*/ 169 f139 1"/>
                    <a:gd name="f158" fmla="*/ 182 f139 1"/>
                    <a:gd name="f159" fmla="*/ 196 f139 1"/>
                    <a:gd name="f160" fmla="*/ 209 f139 1"/>
                    <a:gd name="f161" fmla="*/ 222 f139 1"/>
                    <a:gd name="f162" fmla="*/ 236 f139 1"/>
                    <a:gd name="f163" fmla="*/ 249 f139 1"/>
                    <a:gd name="f164" fmla="*/ 262 f139 1"/>
                    <a:gd name="f165" fmla="*/ 9 f138 1"/>
                    <a:gd name="f166" fmla="*/ 276 f139 1"/>
                    <a:gd name="f167" fmla="*/ 289 f139 1"/>
                    <a:gd name="f168" fmla="*/ 302 f139 1"/>
                    <a:gd name="f169" fmla="*/ 316 f139 1"/>
                    <a:gd name="f170" fmla="*/ 329 f139 1"/>
                    <a:gd name="f171" fmla="*/ 343 f139 1"/>
                    <a:gd name="f172" fmla="*/ 356 f139 1"/>
                    <a:gd name="f173" fmla="*/ 369 f139 1"/>
                    <a:gd name="f174" fmla="*/ 383 f139 1"/>
                    <a:gd name="f175" fmla="*/ 396 f139 1"/>
                    <a:gd name="f176" fmla="*/ 409 f139 1"/>
                    <a:gd name="f177" fmla="*/ 423 f139 1"/>
                    <a:gd name="f178" fmla="*/ 436 f139 1"/>
                    <a:gd name="f179" fmla="*/ 449 f139 1"/>
                    <a:gd name="f180" fmla="*/ 463 f139 1"/>
                    <a:gd name="f181" fmla="*/ 476 f139 1"/>
                    <a:gd name="f182" fmla="*/ 490 f139 1"/>
                    <a:gd name="f183" fmla="*/ 503 f139 1"/>
                    <a:gd name="f184" fmla="*/ 516 f139 1"/>
                    <a:gd name="f185" fmla="*/ 530 f139 1"/>
                    <a:gd name="f186" fmla="*/ 543 f139 1"/>
                    <a:gd name="f187" fmla="*/ 556 f139 1"/>
                    <a:gd name="f188" fmla="*/ 0 f139 1"/>
                    <a:gd name="f189" fmla="*/ 565 f139 1"/>
                    <a:gd name="f190" fmla="*/ f140 1 f3"/>
                    <a:gd name="f191" fmla="*/ f143 1 565"/>
                    <a:gd name="f192" fmla="*/ f144 1 9"/>
                    <a:gd name="f193" fmla="*/ f145 1 565"/>
                    <a:gd name="f194" fmla="*/ f146 1 565"/>
                    <a:gd name="f195" fmla="*/ f147 1 9"/>
                    <a:gd name="f196" fmla="*/ f148 1 565"/>
                    <a:gd name="f197" fmla="*/ f149 1 565"/>
                    <a:gd name="f198" fmla="*/ f150 1 565"/>
                    <a:gd name="f199" fmla="*/ f151 1 565"/>
                    <a:gd name="f200" fmla="*/ f152 1 565"/>
                    <a:gd name="f201" fmla="*/ f153 1 565"/>
                    <a:gd name="f202" fmla="*/ f154 1 565"/>
                    <a:gd name="f203" fmla="*/ f155 1 565"/>
                    <a:gd name="f204" fmla="*/ f156 1 565"/>
                    <a:gd name="f205" fmla="*/ f157 1 565"/>
                    <a:gd name="f206" fmla="*/ f158 1 565"/>
                    <a:gd name="f207" fmla="*/ f159 1 565"/>
                    <a:gd name="f208" fmla="*/ f160 1 565"/>
                    <a:gd name="f209" fmla="*/ f161 1 565"/>
                    <a:gd name="f210" fmla="*/ f162 1 565"/>
                    <a:gd name="f211" fmla="*/ f163 1 565"/>
                    <a:gd name="f212" fmla="*/ f164 1 565"/>
                    <a:gd name="f213" fmla="*/ f165 1 9"/>
                    <a:gd name="f214" fmla="*/ f166 1 565"/>
                    <a:gd name="f215" fmla="*/ f167 1 565"/>
                    <a:gd name="f216" fmla="*/ f168 1 565"/>
                    <a:gd name="f217" fmla="*/ f169 1 565"/>
                    <a:gd name="f218" fmla="*/ f170 1 565"/>
                    <a:gd name="f219" fmla="*/ f171 1 565"/>
                    <a:gd name="f220" fmla="*/ f172 1 565"/>
                    <a:gd name="f221" fmla="*/ f173 1 565"/>
                    <a:gd name="f222" fmla="*/ f174 1 565"/>
                    <a:gd name="f223" fmla="*/ f175 1 565"/>
                    <a:gd name="f224" fmla="*/ f176 1 565"/>
                    <a:gd name="f225" fmla="*/ f177 1 565"/>
                    <a:gd name="f226" fmla="*/ f178 1 565"/>
                    <a:gd name="f227" fmla="*/ f179 1 565"/>
                    <a:gd name="f228" fmla="*/ f180 1 565"/>
                    <a:gd name="f229" fmla="*/ f181 1 565"/>
                    <a:gd name="f230" fmla="*/ f182 1 565"/>
                    <a:gd name="f231" fmla="*/ f183 1 565"/>
                    <a:gd name="f232" fmla="*/ f184 1 565"/>
                    <a:gd name="f233" fmla="*/ f185 1 565"/>
                    <a:gd name="f234" fmla="*/ f186 1 565"/>
                    <a:gd name="f235" fmla="*/ f187 1 565"/>
                    <a:gd name="f236" fmla="*/ f188 1 565"/>
                    <a:gd name="f237" fmla="*/ f189 1 565"/>
                    <a:gd name="f238" fmla="+- f190 0 f1"/>
                    <a:gd name="f239" fmla="*/ f191 1 f141"/>
                    <a:gd name="f240" fmla="*/ f192 1 f142"/>
                    <a:gd name="f241" fmla="*/ f193 1 f141"/>
                    <a:gd name="f242" fmla="*/ f194 1 f141"/>
                    <a:gd name="f243" fmla="*/ f195 1 f142"/>
                    <a:gd name="f244" fmla="*/ f196 1 f141"/>
                    <a:gd name="f245" fmla="*/ f197 1 f141"/>
                    <a:gd name="f246" fmla="*/ f198 1 f141"/>
                    <a:gd name="f247" fmla="*/ f199 1 f141"/>
                    <a:gd name="f248" fmla="*/ f200 1 f141"/>
                    <a:gd name="f249" fmla="*/ f201 1 f141"/>
                    <a:gd name="f250" fmla="*/ f202 1 f141"/>
                    <a:gd name="f251" fmla="*/ f203 1 f141"/>
                    <a:gd name="f252" fmla="*/ f204 1 f141"/>
                    <a:gd name="f253" fmla="*/ f205 1 f141"/>
                    <a:gd name="f254" fmla="*/ f206 1 f141"/>
                    <a:gd name="f255" fmla="*/ f207 1 f141"/>
                    <a:gd name="f256" fmla="*/ f208 1 f141"/>
                    <a:gd name="f257" fmla="*/ f209 1 f141"/>
                    <a:gd name="f258" fmla="*/ f210 1 f141"/>
                    <a:gd name="f259" fmla="*/ f211 1 f141"/>
                    <a:gd name="f260" fmla="*/ f212 1 f141"/>
                    <a:gd name="f261" fmla="*/ f213 1 f142"/>
                    <a:gd name="f262" fmla="*/ f214 1 f141"/>
                    <a:gd name="f263" fmla="*/ f215 1 f141"/>
                    <a:gd name="f264" fmla="*/ f216 1 f141"/>
                    <a:gd name="f265" fmla="*/ f217 1 f141"/>
                    <a:gd name="f266" fmla="*/ f218 1 f141"/>
                    <a:gd name="f267" fmla="*/ f219 1 f141"/>
                    <a:gd name="f268" fmla="*/ f220 1 f141"/>
                    <a:gd name="f269" fmla="*/ f221 1 f141"/>
                    <a:gd name="f270" fmla="*/ f222 1 f141"/>
                    <a:gd name="f271" fmla="*/ f223 1 f141"/>
                    <a:gd name="f272" fmla="*/ f224 1 f141"/>
                    <a:gd name="f273" fmla="*/ f225 1 f141"/>
                    <a:gd name="f274" fmla="*/ f226 1 f141"/>
                    <a:gd name="f275" fmla="*/ f227 1 f141"/>
                    <a:gd name="f276" fmla="*/ f228 1 f141"/>
                    <a:gd name="f277" fmla="*/ f229 1 f141"/>
                    <a:gd name="f278" fmla="*/ f230 1 f141"/>
                    <a:gd name="f279" fmla="*/ f231 1 f141"/>
                    <a:gd name="f280" fmla="*/ f232 1 f141"/>
                    <a:gd name="f281" fmla="*/ f233 1 f141"/>
                    <a:gd name="f282" fmla="*/ f234 1 f141"/>
                    <a:gd name="f283" fmla="*/ f235 1 f141"/>
                    <a:gd name="f284" fmla="*/ f236 1 f141"/>
                    <a:gd name="f285" fmla="*/ f237 1 f141"/>
                    <a:gd name="f286" fmla="*/ f284 f136 1"/>
                    <a:gd name="f287" fmla="*/ f285 f136 1"/>
                    <a:gd name="f288" fmla="*/ f261 f137 1"/>
                    <a:gd name="f289" fmla="*/ f240 f137 1"/>
                    <a:gd name="f290" fmla="*/ f239 f136 1"/>
                    <a:gd name="f291" fmla="*/ f241 f136 1"/>
                    <a:gd name="f292" fmla="*/ f242 f136 1"/>
                    <a:gd name="f293" fmla="*/ f243 f137 1"/>
                    <a:gd name="f294" fmla="*/ f244 f136 1"/>
                    <a:gd name="f295" fmla="*/ f245 f136 1"/>
                    <a:gd name="f296" fmla="*/ f246 f136 1"/>
                    <a:gd name="f297" fmla="*/ f247 f136 1"/>
                    <a:gd name="f298" fmla="*/ f248 f136 1"/>
                    <a:gd name="f299" fmla="*/ f249 f136 1"/>
                    <a:gd name="f300" fmla="*/ f250 f136 1"/>
                    <a:gd name="f301" fmla="*/ f251 f136 1"/>
                    <a:gd name="f302" fmla="*/ f252 f136 1"/>
                    <a:gd name="f303" fmla="*/ f253 f136 1"/>
                    <a:gd name="f304" fmla="*/ f254 f136 1"/>
                    <a:gd name="f305" fmla="*/ f255 f136 1"/>
                    <a:gd name="f306" fmla="*/ f256 f136 1"/>
                    <a:gd name="f307" fmla="*/ f257 f136 1"/>
                    <a:gd name="f308" fmla="*/ f258 f136 1"/>
                    <a:gd name="f309" fmla="*/ f259 f136 1"/>
                    <a:gd name="f310" fmla="*/ f260 f136 1"/>
                    <a:gd name="f311" fmla="*/ f262 f136 1"/>
                    <a:gd name="f312" fmla="*/ f263 f136 1"/>
                    <a:gd name="f313" fmla="*/ f264 f136 1"/>
                    <a:gd name="f314" fmla="*/ f265 f136 1"/>
                    <a:gd name="f315" fmla="*/ f266 f136 1"/>
                    <a:gd name="f316" fmla="*/ f267 f136 1"/>
                    <a:gd name="f317" fmla="*/ f268 f136 1"/>
                    <a:gd name="f318" fmla="*/ f269 f136 1"/>
                    <a:gd name="f319" fmla="*/ f270 f136 1"/>
                    <a:gd name="f320" fmla="*/ f271 f136 1"/>
                    <a:gd name="f321" fmla="*/ f272 f136 1"/>
                    <a:gd name="f322" fmla="*/ f273 f136 1"/>
                    <a:gd name="f323" fmla="*/ f274 f136 1"/>
                    <a:gd name="f324" fmla="*/ f275 f136 1"/>
                    <a:gd name="f325" fmla="*/ f276 f136 1"/>
                    <a:gd name="f326" fmla="*/ f277 f136 1"/>
                    <a:gd name="f327" fmla="*/ f278 f136 1"/>
                    <a:gd name="f328" fmla="*/ f279 f136 1"/>
                    <a:gd name="f329" fmla="*/ f280 f136 1"/>
                    <a:gd name="f330" fmla="*/ f281 f136 1"/>
                    <a:gd name="f331" fmla="*/ f282 f136 1"/>
                    <a:gd name="f332" fmla="*/ f283 f136 1"/>
                  </a:gdLst>
                  <a:ahLst/>
                  <a:cxnLst>
                    <a:cxn ang="3cd4">
                      <a:pos x="hc" y="t"/>
                    </a:cxn>
                    <a:cxn ang="0">
                      <a:pos x="r" y="vc"/>
                    </a:cxn>
                    <a:cxn ang="cd4">
                      <a:pos x="hc" y="b"/>
                    </a:cxn>
                    <a:cxn ang="cd2">
                      <a:pos x="l" y="vc"/>
                    </a:cxn>
                    <a:cxn ang="f238">
                      <a:pos x="f290" y="f289"/>
                    </a:cxn>
                    <a:cxn ang="f238">
                      <a:pos x="f291" y="f289"/>
                    </a:cxn>
                    <a:cxn ang="f238">
                      <a:pos x="f292" y="f293"/>
                    </a:cxn>
                    <a:cxn ang="f238">
                      <a:pos x="f294" y="f293"/>
                    </a:cxn>
                    <a:cxn ang="f238">
                      <a:pos x="f295" y="f293"/>
                    </a:cxn>
                    <a:cxn ang="f238">
                      <a:pos x="f296" y="f293"/>
                    </a:cxn>
                    <a:cxn ang="f238">
                      <a:pos x="f297" y="f293"/>
                    </a:cxn>
                    <a:cxn ang="f238">
                      <a:pos x="f298" y="f293"/>
                    </a:cxn>
                    <a:cxn ang="f238">
                      <a:pos x="f299" y="f293"/>
                    </a:cxn>
                    <a:cxn ang="f238">
                      <a:pos x="f300" y="f293"/>
                    </a:cxn>
                    <a:cxn ang="f238">
                      <a:pos x="f301" y="f293"/>
                    </a:cxn>
                    <a:cxn ang="f238">
                      <a:pos x="f302" y="f293"/>
                    </a:cxn>
                    <a:cxn ang="f238">
                      <a:pos x="f303" y="f293"/>
                    </a:cxn>
                    <a:cxn ang="f238">
                      <a:pos x="f304" y="f293"/>
                    </a:cxn>
                    <a:cxn ang="f238">
                      <a:pos x="f305" y="f293"/>
                    </a:cxn>
                    <a:cxn ang="f238">
                      <a:pos x="f306" y="f293"/>
                    </a:cxn>
                    <a:cxn ang="f238">
                      <a:pos x="f307" y="f293"/>
                    </a:cxn>
                    <a:cxn ang="f238">
                      <a:pos x="f308" y="f293"/>
                    </a:cxn>
                    <a:cxn ang="f238">
                      <a:pos x="f309" y="f293"/>
                    </a:cxn>
                    <a:cxn ang="f238">
                      <a:pos x="f310" y="f288"/>
                    </a:cxn>
                    <a:cxn ang="f238">
                      <a:pos x="f311" y="f293"/>
                    </a:cxn>
                    <a:cxn ang="f238">
                      <a:pos x="f312" y="f288"/>
                    </a:cxn>
                    <a:cxn ang="f238">
                      <a:pos x="f313" y="f288"/>
                    </a:cxn>
                    <a:cxn ang="f238">
                      <a:pos x="f314" y="f288"/>
                    </a:cxn>
                    <a:cxn ang="f238">
                      <a:pos x="f315" y="f288"/>
                    </a:cxn>
                    <a:cxn ang="f238">
                      <a:pos x="f316" y="f288"/>
                    </a:cxn>
                    <a:cxn ang="f238">
                      <a:pos x="f317" y="f288"/>
                    </a:cxn>
                    <a:cxn ang="f238">
                      <a:pos x="f318" y="f288"/>
                    </a:cxn>
                    <a:cxn ang="f238">
                      <a:pos x="f319" y="f288"/>
                    </a:cxn>
                    <a:cxn ang="f238">
                      <a:pos x="f320" y="f288"/>
                    </a:cxn>
                    <a:cxn ang="f238">
                      <a:pos x="f321" y="f288"/>
                    </a:cxn>
                    <a:cxn ang="f238">
                      <a:pos x="f322" y="f288"/>
                    </a:cxn>
                    <a:cxn ang="f238">
                      <a:pos x="f323" y="f288"/>
                    </a:cxn>
                    <a:cxn ang="f238">
                      <a:pos x="f324" y="f288"/>
                    </a:cxn>
                    <a:cxn ang="f238">
                      <a:pos x="f325" y="f288"/>
                    </a:cxn>
                    <a:cxn ang="f238">
                      <a:pos x="f326" y="f288"/>
                    </a:cxn>
                    <a:cxn ang="f238">
                      <a:pos x="f327" y="f288"/>
                    </a:cxn>
                    <a:cxn ang="f238">
                      <a:pos x="f328" y="f288"/>
                    </a:cxn>
                    <a:cxn ang="f238">
                      <a:pos x="f329" y="f288"/>
                    </a:cxn>
                    <a:cxn ang="f238">
                      <a:pos x="f330" y="f288"/>
                    </a:cxn>
                    <a:cxn ang="f238">
                      <a:pos x="f331" y="f288"/>
                    </a:cxn>
                    <a:cxn ang="f238">
                      <a:pos x="f332" y="f288"/>
                    </a:cxn>
                  </a:cxnLst>
                  <a:rect l="f286" t="f289" r="f287" b="f288"/>
                  <a:pathLst>
                    <a:path w="565" h="9">
                      <a:moveTo>
                        <a:pt x="f6" y="f6"/>
                      </a:moveTo>
                      <a:lnTo>
                        <a:pt x="f9" y="f6"/>
                      </a:lnTo>
                      <a:lnTo>
                        <a:pt x="f10" y="f6"/>
                      </a:lnTo>
                      <a:lnTo>
                        <a:pt x="f11" y="f6"/>
                      </a:lnTo>
                      <a:lnTo>
                        <a:pt x="f12" y="f6"/>
                      </a:lnTo>
                      <a:lnTo>
                        <a:pt x="f13" y="f6"/>
                      </a:lnTo>
                      <a:lnTo>
                        <a:pt x="f14" y="f15"/>
                      </a:lnTo>
                      <a:lnTo>
                        <a:pt x="f16" y="f15"/>
                      </a:lnTo>
                      <a:lnTo>
                        <a:pt x="f17" y="f15"/>
                      </a:lnTo>
                      <a:lnTo>
                        <a:pt x="f18" y="f15"/>
                      </a:lnTo>
                      <a:lnTo>
                        <a:pt x="f19" y="f15"/>
                      </a:lnTo>
                      <a:lnTo>
                        <a:pt x="f20" y="f15"/>
                      </a:lnTo>
                      <a:lnTo>
                        <a:pt x="f21" y="f15"/>
                      </a:lnTo>
                      <a:lnTo>
                        <a:pt x="f22" y="f15"/>
                      </a:lnTo>
                      <a:lnTo>
                        <a:pt x="f23" y="f15"/>
                      </a:lnTo>
                      <a:lnTo>
                        <a:pt x="f24" y="f15"/>
                      </a:lnTo>
                      <a:lnTo>
                        <a:pt x="f25" y="f15"/>
                      </a:lnTo>
                      <a:lnTo>
                        <a:pt x="f26" y="f15"/>
                      </a:lnTo>
                      <a:lnTo>
                        <a:pt x="f27" y="f15"/>
                      </a:lnTo>
                      <a:lnTo>
                        <a:pt x="f28" y="f15"/>
                      </a:lnTo>
                      <a:lnTo>
                        <a:pt x="f29" y="f15"/>
                      </a:lnTo>
                      <a:lnTo>
                        <a:pt x="f30" y="f15"/>
                      </a:lnTo>
                      <a:lnTo>
                        <a:pt x="f31" y="f15"/>
                      </a:lnTo>
                      <a:lnTo>
                        <a:pt x="f32" y="f15"/>
                      </a:lnTo>
                      <a:lnTo>
                        <a:pt x="f33" y="f15"/>
                      </a:lnTo>
                      <a:lnTo>
                        <a:pt x="f34" y="f15"/>
                      </a:lnTo>
                      <a:lnTo>
                        <a:pt x="f35" y="f15"/>
                      </a:lnTo>
                      <a:lnTo>
                        <a:pt x="f36" y="f15"/>
                      </a:lnTo>
                      <a:lnTo>
                        <a:pt x="f37" y="f15"/>
                      </a:lnTo>
                      <a:lnTo>
                        <a:pt x="f38" y="f15"/>
                      </a:lnTo>
                      <a:lnTo>
                        <a:pt x="f39" y="f15"/>
                      </a:lnTo>
                      <a:lnTo>
                        <a:pt x="f40" y="f15"/>
                      </a:lnTo>
                      <a:lnTo>
                        <a:pt x="f41" y="f15"/>
                      </a:lnTo>
                      <a:lnTo>
                        <a:pt x="f42" y="f15"/>
                      </a:lnTo>
                      <a:lnTo>
                        <a:pt x="f43" y="f15"/>
                      </a:lnTo>
                      <a:lnTo>
                        <a:pt x="f44" y="f15"/>
                      </a:lnTo>
                      <a:lnTo>
                        <a:pt x="f45" y="f15"/>
                      </a:lnTo>
                      <a:lnTo>
                        <a:pt x="f46" y="f15"/>
                      </a:lnTo>
                      <a:lnTo>
                        <a:pt x="f47" y="f15"/>
                      </a:lnTo>
                      <a:lnTo>
                        <a:pt x="f48" y="f15"/>
                      </a:lnTo>
                      <a:lnTo>
                        <a:pt x="f49" y="f15"/>
                      </a:lnTo>
                      <a:lnTo>
                        <a:pt x="f50" y="f15"/>
                      </a:lnTo>
                      <a:lnTo>
                        <a:pt x="f51" y="f15"/>
                      </a:lnTo>
                      <a:lnTo>
                        <a:pt x="f52" y="f15"/>
                      </a:lnTo>
                      <a:lnTo>
                        <a:pt x="f53" y="f15"/>
                      </a:lnTo>
                      <a:lnTo>
                        <a:pt x="f54" y="f15"/>
                      </a:lnTo>
                      <a:lnTo>
                        <a:pt x="f55" y="f15"/>
                      </a:lnTo>
                      <a:lnTo>
                        <a:pt x="f56" y="f15"/>
                      </a:lnTo>
                      <a:lnTo>
                        <a:pt x="f57" y="f15"/>
                      </a:lnTo>
                      <a:lnTo>
                        <a:pt x="f58" y="f15"/>
                      </a:lnTo>
                      <a:lnTo>
                        <a:pt x="f59" y="f15"/>
                      </a:lnTo>
                      <a:lnTo>
                        <a:pt x="f60" y="f15"/>
                      </a:lnTo>
                      <a:lnTo>
                        <a:pt x="f61" y="f15"/>
                      </a:lnTo>
                      <a:lnTo>
                        <a:pt x="f62" y="f15"/>
                      </a:lnTo>
                      <a:lnTo>
                        <a:pt x="f63" y="f15"/>
                      </a:lnTo>
                      <a:lnTo>
                        <a:pt x="f64" y="f15"/>
                      </a:lnTo>
                      <a:lnTo>
                        <a:pt x="f65" y="f15"/>
                      </a:lnTo>
                      <a:lnTo>
                        <a:pt x="f66" y="f15"/>
                      </a:lnTo>
                      <a:lnTo>
                        <a:pt x="f67" y="f15"/>
                      </a:lnTo>
                      <a:lnTo>
                        <a:pt x="f68" y="f8"/>
                      </a:lnTo>
                      <a:lnTo>
                        <a:pt x="f69" y="f8"/>
                      </a:lnTo>
                      <a:lnTo>
                        <a:pt x="f70" y="f15"/>
                      </a:lnTo>
                      <a:lnTo>
                        <a:pt x="f71" y="f15"/>
                      </a:lnTo>
                      <a:lnTo>
                        <a:pt x="f72" y="f8"/>
                      </a:lnTo>
                      <a:lnTo>
                        <a:pt x="f73" y="f8"/>
                      </a:lnTo>
                      <a:lnTo>
                        <a:pt x="f74" y="f8"/>
                      </a:lnTo>
                      <a:lnTo>
                        <a:pt x="f75" y="f8"/>
                      </a:lnTo>
                      <a:lnTo>
                        <a:pt x="f76" y="f8"/>
                      </a:lnTo>
                      <a:lnTo>
                        <a:pt x="f77" y="f8"/>
                      </a:lnTo>
                      <a:lnTo>
                        <a:pt x="f78" y="f8"/>
                      </a:lnTo>
                      <a:lnTo>
                        <a:pt x="f79" y="f8"/>
                      </a:lnTo>
                      <a:lnTo>
                        <a:pt x="f80" y="f8"/>
                      </a:lnTo>
                      <a:lnTo>
                        <a:pt x="f81" y="f8"/>
                      </a:lnTo>
                      <a:lnTo>
                        <a:pt x="f82" y="f8"/>
                      </a:lnTo>
                      <a:lnTo>
                        <a:pt x="f83" y="f8"/>
                      </a:lnTo>
                      <a:lnTo>
                        <a:pt x="f84" y="f8"/>
                      </a:lnTo>
                      <a:lnTo>
                        <a:pt x="f85" y="f8"/>
                      </a:lnTo>
                      <a:lnTo>
                        <a:pt x="f86" y="f8"/>
                      </a:lnTo>
                      <a:lnTo>
                        <a:pt x="f87" y="f8"/>
                      </a:lnTo>
                      <a:lnTo>
                        <a:pt x="f88" y="f8"/>
                      </a:lnTo>
                      <a:lnTo>
                        <a:pt x="f89" y="f8"/>
                      </a:lnTo>
                      <a:lnTo>
                        <a:pt x="f2" y="f8"/>
                      </a:lnTo>
                      <a:lnTo>
                        <a:pt x="f90" y="f8"/>
                      </a:lnTo>
                      <a:lnTo>
                        <a:pt x="f91" y="f8"/>
                      </a:lnTo>
                      <a:lnTo>
                        <a:pt x="f92" y="f8"/>
                      </a:lnTo>
                      <a:lnTo>
                        <a:pt x="f93" y="f8"/>
                      </a:lnTo>
                      <a:lnTo>
                        <a:pt x="f94" y="f8"/>
                      </a:lnTo>
                      <a:lnTo>
                        <a:pt x="f95" y="f8"/>
                      </a:lnTo>
                      <a:lnTo>
                        <a:pt x="f96" y="f8"/>
                      </a:lnTo>
                      <a:lnTo>
                        <a:pt x="f97" y="f8"/>
                      </a:lnTo>
                      <a:lnTo>
                        <a:pt x="f98" y="f8"/>
                      </a:lnTo>
                      <a:lnTo>
                        <a:pt x="f99" y="f8"/>
                      </a:lnTo>
                      <a:lnTo>
                        <a:pt x="f100" y="f8"/>
                      </a:lnTo>
                      <a:lnTo>
                        <a:pt x="f101" y="f8"/>
                      </a:lnTo>
                      <a:lnTo>
                        <a:pt x="f102" y="f8"/>
                      </a:lnTo>
                      <a:lnTo>
                        <a:pt x="f103" y="f8"/>
                      </a:lnTo>
                      <a:lnTo>
                        <a:pt x="f104" y="f8"/>
                      </a:lnTo>
                      <a:lnTo>
                        <a:pt x="f105" y="f8"/>
                      </a:lnTo>
                      <a:lnTo>
                        <a:pt x="f106" y="f8"/>
                      </a:lnTo>
                      <a:lnTo>
                        <a:pt x="f107" y="f8"/>
                      </a:lnTo>
                      <a:lnTo>
                        <a:pt x="f108" y="f8"/>
                      </a:lnTo>
                      <a:lnTo>
                        <a:pt x="f109" y="f8"/>
                      </a:lnTo>
                      <a:lnTo>
                        <a:pt x="f110" y="f8"/>
                      </a:lnTo>
                      <a:lnTo>
                        <a:pt x="f111" y="f8"/>
                      </a:lnTo>
                      <a:lnTo>
                        <a:pt x="f112" y="f8"/>
                      </a:lnTo>
                      <a:lnTo>
                        <a:pt x="f113" y="f8"/>
                      </a:lnTo>
                      <a:lnTo>
                        <a:pt x="f114" y="f8"/>
                      </a:lnTo>
                      <a:lnTo>
                        <a:pt x="f115" y="f8"/>
                      </a:lnTo>
                      <a:lnTo>
                        <a:pt x="f116" y="f8"/>
                      </a:lnTo>
                      <a:lnTo>
                        <a:pt x="f117" y="f8"/>
                      </a:lnTo>
                      <a:lnTo>
                        <a:pt x="f118" y="f8"/>
                      </a:lnTo>
                      <a:lnTo>
                        <a:pt x="f119" y="f8"/>
                      </a:lnTo>
                      <a:lnTo>
                        <a:pt x="f120" y="f8"/>
                      </a:lnTo>
                      <a:lnTo>
                        <a:pt x="f121" y="f8"/>
                      </a:lnTo>
                      <a:lnTo>
                        <a:pt x="f122" y="f8"/>
                      </a:lnTo>
                      <a:lnTo>
                        <a:pt x="f123" y="f8"/>
                      </a:lnTo>
                      <a:lnTo>
                        <a:pt x="f124" y="f8"/>
                      </a:lnTo>
                      <a:lnTo>
                        <a:pt x="f125" y="f8"/>
                      </a:lnTo>
                      <a:lnTo>
                        <a:pt x="f126" y="f8"/>
                      </a:lnTo>
                      <a:lnTo>
                        <a:pt x="f127" y="f8"/>
                      </a:lnTo>
                      <a:lnTo>
                        <a:pt x="f128" y="f8"/>
                      </a:lnTo>
                      <a:lnTo>
                        <a:pt x="f129" y="f8"/>
                      </a:lnTo>
                      <a:lnTo>
                        <a:pt x="f130" y="f8"/>
                      </a:lnTo>
                      <a:lnTo>
                        <a:pt x="f131" y="f8"/>
                      </a:lnTo>
                      <a:lnTo>
                        <a:pt x="f132" y="f8"/>
                      </a:lnTo>
                      <a:lnTo>
                        <a:pt x="f133" y="f8"/>
                      </a:lnTo>
                      <a:lnTo>
                        <a:pt x="f134" y="f8"/>
                      </a:lnTo>
                      <a:lnTo>
                        <a:pt x="f7" y="f8"/>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9" name="Freeform 19">
                  <a:extLst>
                    <a:ext uri="{FF2B5EF4-FFF2-40B4-BE49-F238E27FC236}">
                      <a16:creationId xmlns:a16="http://schemas.microsoft.com/office/drawing/2014/main" id="{1CA3ACEF-439C-4414-885B-C92EE3B5AB3A}"/>
                    </a:ext>
                  </a:extLst>
                </p:cNvPr>
                <p:cNvSpPr/>
                <p:nvPr/>
              </p:nvSpPr>
              <p:spPr>
                <a:xfrm>
                  <a:off x="4103882" y="5529596"/>
                  <a:ext cx="843625" cy="1252"/>
                </a:xfrm>
                <a:custGeom>
                  <a:avLst/>
                  <a:gdLst>
                    <a:gd name="f0" fmla="val 10800000"/>
                    <a:gd name="f1" fmla="val 5400000"/>
                    <a:gd name="f2" fmla="val 180"/>
                    <a:gd name="f3" fmla="val w"/>
                    <a:gd name="f4" fmla="val h"/>
                    <a:gd name="f5" fmla="val 0"/>
                    <a:gd name="f6" fmla="val 566"/>
                    <a:gd name="f7" fmla="val 1"/>
                    <a:gd name="f8" fmla="val 5"/>
                    <a:gd name="f9" fmla="val 9"/>
                    <a:gd name="f10" fmla="val 14"/>
                    <a:gd name="f11" fmla="val 18"/>
                    <a:gd name="f12" fmla="val 23"/>
                    <a:gd name="f13" fmla="val 27"/>
                    <a:gd name="f14" fmla="val 31"/>
                    <a:gd name="f15" fmla="val 36"/>
                    <a:gd name="f16" fmla="val 40"/>
                    <a:gd name="f17" fmla="val 45"/>
                    <a:gd name="f18" fmla="val 49"/>
                    <a:gd name="f19" fmla="val 54"/>
                    <a:gd name="f20" fmla="val 58"/>
                    <a:gd name="f21" fmla="val 63"/>
                    <a:gd name="f22" fmla="val 67"/>
                    <a:gd name="f23" fmla="val 72"/>
                    <a:gd name="f24" fmla="val 76"/>
                    <a:gd name="f25" fmla="val 80"/>
                    <a:gd name="f26" fmla="val 85"/>
                    <a:gd name="f27" fmla="val 89"/>
                    <a:gd name="f28" fmla="val 94"/>
                    <a:gd name="f29" fmla="val 98"/>
                    <a:gd name="f30" fmla="val 103"/>
                    <a:gd name="f31" fmla="val 107"/>
                    <a:gd name="f32" fmla="val 112"/>
                    <a:gd name="f33" fmla="val 116"/>
                    <a:gd name="f34" fmla="val 121"/>
                    <a:gd name="f35" fmla="val 125"/>
                    <a:gd name="f36" fmla="val 129"/>
                    <a:gd name="f37" fmla="val 134"/>
                    <a:gd name="f38" fmla="val 138"/>
                    <a:gd name="f39" fmla="val 143"/>
                    <a:gd name="f40" fmla="val 147"/>
                    <a:gd name="f41" fmla="val 152"/>
                    <a:gd name="f42" fmla="val 156"/>
                    <a:gd name="f43" fmla="val 161"/>
                    <a:gd name="f44" fmla="val 165"/>
                    <a:gd name="f45" fmla="val 170"/>
                    <a:gd name="f46" fmla="val 174"/>
                    <a:gd name="f47" fmla="val 178"/>
                    <a:gd name="f48" fmla="val 183"/>
                    <a:gd name="f49" fmla="val 187"/>
                    <a:gd name="f50" fmla="val 192"/>
                    <a:gd name="f51" fmla="val 196"/>
                    <a:gd name="f52" fmla="val 201"/>
                    <a:gd name="f53" fmla="val 205"/>
                    <a:gd name="f54" fmla="val 210"/>
                    <a:gd name="f55" fmla="val 214"/>
                    <a:gd name="f56" fmla="val 218"/>
                    <a:gd name="f57" fmla="val 223"/>
                    <a:gd name="f58" fmla="val 227"/>
                    <a:gd name="f59" fmla="val 232"/>
                    <a:gd name="f60" fmla="val 236"/>
                    <a:gd name="f61" fmla="val 241"/>
                    <a:gd name="f62" fmla="val 245"/>
                    <a:gd name="f63" fmla="val 250"/>
                    <a:gd name="f64" fmla="val 254"/>
                    <a:gd name="f65" fmla="val 259"/>
                    <a:gd name="f66" fmla="val 263"/>
                    <a:gd name="f67" fmla="val 267"/>
                    <a:gd name="f68" fmla="val 272"/>
                    <a:gd name="f69" fmla="val 276"/>
                    <a:gd name="f70" fmla="val 281"/>
                    <a:gd name="f71" fmla="val 285"/>
                    <a:gd name="f72" fmla="val 290"/>
                    <a:gd name="f73" fmla="val 294"/>
                    <a:gd name="f74" fmla="val 299"/>
                    <a:gd name="f75" fmla="val 303"/>
                    <a:gd name="f76" fmla="val 308"/>
                    <a:gd name="f77" fmla="val 312"/>
                    <a:gd name="f78" fmla="val 316"/>
                    <a:gd name="f79" fmla="val 321"/>
                    <a:gd name="f80" fmla="val 325"/>
                    <a:gd name="f81" fmla="val 330"/>
                    <a:gd name="f82" fmla="val 334"/>
                    <a:gd name="f83" fmla="val 339"/>
                    <a:gd name="f84" fmla="val 343"/>
                    <a:gd name="f85" fmla="val 348"/>
                    <a:gd name="f86" fmla="val 352"/>
                    <a:gd name="f87" fmla="val 357"/>
                    <a:gd name="f88" fmla="val 361"/>
                    <a:gd name="f89" fmla="val 365"/>
                    <a:gd name="f90" fmla="val 370"/>
                    <a:gd name="f91" fmla="val 374"/>
                    <a:gd name="f92" fmla="val 379"/>
                    <a:gd name="f93" fmla="val 383"/>
                    <a:gd name="f94" fmla="val 388"/>
                    <a:gd name="f95" fmla="val 392"/>
                    <a:gd name="f96" fmla="val 397"/>
                    <a:gd name="f97" fmla="val 401"/>
                    <a:gd name="f98" fmla="val 406"/>
                    <a:gd name="f99" fmla="val 410"/>
                    <a:gd name="f100" fmla="val 414"/>
                    <a:gd name="f101" fmla="val 419"/>
                    <a:gd name="f102" fmla="val 423"/>
                    <a:gd name="f103" fmla="val 428"/>
                    <a:gd name="f104" fmla="val 432"/>
                    <a:gd name="f105" fmla="val 437"/>
                    <a:gd name="f106" fmla="val 441"/>
                    <a:gd name="f107" fmla="val 446"/>
                    <a:gd name="f108" fmla="val 450"/>
                    <a:gd name="f109" fmla="val 455"/>
                    <a:gd name="f110" fmla="val 459"/>
                    <a:gd name="f111" fmla="val 463"/>
                    <a:gd name="f112" fmla="val 468"/>
                    <a:gd name="f113" fmla="val 472"/>
                    <a:gd name="f114" fmla="val 477"/>
                    <a:gd name="f115" fmla="val 481"/>
                    <a:gd name="f116" fmla="val 486"/>
                    <a:gd name="f117" fmla="val 490"/>
                    <a:gd name="f118" fmla="val 495"/>
                    <a:gd name="f119" fmla="val 499"/>
                    <a:gd name="f120" fmla="val 504"/>
                    <a:gd name="f121" fmla="val 508"/>
                    <a:gd name="f122" fmla="val 512"/>
                    <a:gd name="f123" fmla="val 517"/>
                    <a:gd name="f124" fmla="val 521"/>
                    <a:gd name="f125" fmla="val 526"/>
                    <a:gd name="f126" fmla="val 530"/>
                    <a:gd name="f127" fmla="val 535"/>
                    <a:gd name="f128" fmla="val 539"/>
                    <a:gd name="f129" fmla="val 544"/>
                    <a:gd name="f130" fmla="val 548"/>
                    <a:gd name="f131" fmla="val 553"/>
                    <a:gd name="f132" fmla="val 557"/>
                    <a:gd name="f133" fmla="val 561"/>
                    <a:gd name="f134" fmla="+- 0 0 -90"/>
                    <a:gd name="f135" fmla="*/ f3 1 566"/>
                    <a:gd name="f136" fmla="*/ f4 1 1"/>
                    <a:gd name="f137" fmla="+- f7 0 f5"/>
                    <a:gd name="f138" fmla="+- f6 0 f5"/>
                    <a:gd name="f139" fmla="*/ f134 f0 1"/>
                    <a:gd name="f140" fmla="*/ f138 1 566"/>
                    <a:gd name="f141" fmla="*/ 9 f138 1"/>
                    <a:gd name="f142" fmla="*/ 0 f137 1"/>
                    <a:gd name="f143" fmla="*/ 23 f138 1"/>
                    <a:gd name="f144" fmla="*/ 36 f138 1"/>
                    <a:gd name="f145" fmla="*/ 49 f138 1"/>
                    <a:gd name="f146" fmla="*/ 63 f138 1"/>
                    <a:gd name="f147" fmla="*/ 76 f138 1"/>
                    <a:gd name="f148" fmla="*/ 89 f138 1"/>
                    <a:gd name="f149" fmla="*/ 103 f138 1"/>
                    <a:gd name="f150" fmla="*/ 116 f138 1"/>
                    <a:gd name="f151" fmla="*/ 129 f138 1"/>
                    <a:gd name="f152" fmla="*/ 143 f138 1"/>
                    <a:gd name="f153" fmla="*/ 156 f138 1"/>
                    <a:gd name="f154" fmla="*/ 170 f138 1"/>
                    <a:gd name="f155" fmla="*/ 183 f138 1"/>
                    <a:gd name="f156" fmla="*/ 196 f138 1"/>
                    <a:gd name="f157" fmla="*/ 210 f138 1"/>
                    <a:gd name="f158" fmla="*/ 223 f138 1"/>
                    <a:gd name="f159" fmla="*/ 236 f138 1"/>
                    <a:gd name="f160" fmla="*/ 250 f138 1"/>
                    <a:gd name="f161" fmla="*/ 263 f138 1"/>
                    <a:gd name="f162" fmla="*/ 276 f138 1"/>
                    <a:gd name="f163" fmla="*/ 290 f138 1"/>
                    <a:gd name="f164" fmla="*/ 303 f138 1"/>
                    <a:gd name="f165" fmla="*/ 316 f138 1"/>
                    <a:gd name="f166" fmla="*/ 330 f138 1"/>
                    <a:gd name="f167" fmla="*/ 343 f138 1"/>
                    <a:gd name="f168" fmla="*/ 357 f138 1"/>
                    <a:gd name="f169" fmla="*/ 370 f138 1"/>
                    <a:gd name="f170" fmla="*/ 383 f138 1"/>
                    <a:gd name="f171" fmla="*/ 397 f138 1"/>
                    <a:gd name="f172" fmla="*/ 410 f138 1"/>
                    <a:gd name="f173" fmla="*/ 423 f138 1"/>
                    <a:gd name="f174" fmla="*/ 437 f138 1"/>
                    <a:gd name="f175" fmla="*/ 450 f138 1"/>
                    <a:gd name="f176" fmla="*/ 463 f138 1"/>
                    <a:gd name="f177" fmla="*/ 477 f138 1"/>
                    <a:gd name="f178" fmla="*/ 490 f138 1"/>
                    <a:gd name="f179" fmla="*/ 504 f138 1"/>
                    <a:gd name="f180" fmla="*/ 517 f138 1"/>
                    <a:gd name="f181" fmla="*/ 530 f138 1"/>
                    <a:gd name="f182" fmla="*/ 544 f138 1"/>
                    <a:gd name="f183" fmla="*/ 557 f138 1"/>
                    <a:gd name="f184" fmla="*/ 0 f138 1"/>
                    <a:gd name="f185" fmla="*/ 566 f138 1"/>
                    <a:gd name="f186" fmla="*/ 1 f137 1"/>
                    <a:gd name="f187" fmla="*/ f139 1 f2"/>
                    <a:gd name="f188" fmla="*/ f141 1 566"/>
                    <a:gd name="f189" fmla="*/ f143 1 566"/>
                    <a:gd name="f190" fmla="*/ f144 1 566"/>
                    <a:gd name="f191" fmla="*/ f145 1 566"/>
                    <a:gd name="f192" fmla="*/ f146 1 566"/>
                    <a:gd name="f193" fmla="*/ f147 1 566"/>
                    <a:gd name="f194" fmla="*/ f148 1 566"/>
                    <a:gd name="f195" fmla="*/ f149 1 566"/>
                    <a:gd name="f196" fmla="*/ f150 1 566"/>
                    <a:gd name="f197" fmla="*/ f151 1 566"/>
                    <a:gd name="f198" fmla="*/ f152 1 566"/>
                    <a:gd name="f199" fmla="*/ f153 1 566"/>
                    <a:gd name="f200" fmla="*/ f154 1 566"/>
                    <a:gd name="f201" fmla="*/ f155 1 566"/>
                    <a:gd name="f202" fmla="*/ f156 1 566"/>
                    <a:gd name="f203" fmla="*/ f157 1 566"/>
                    <a:gd name="f204" fmla="*/ f158 1 566"/>
                    <a:gd name="f205" fmla="*/ f159 1 566"/>
                    <a:gd name="f206" fmla="*/ f160 1 566"/>
                    <a:gd name="f207" fmla="*/ f161 1 566"/>
                    <a:gd name="f208" fmla="*/ f162 1 566"/>
                    <a:gd name="f209" fmla="*/ f163 1 566"/>
                    <a:gd name="f210" fmla="*/ f164 1 566"/>
                    <a:gd name="f211" fmla="*/ f165 1 566"/>
                    <a:gd name="f212" fmla="*/ f166 1 566"/>
                    <a:gd name="f213" fmla="*/ f167 1 566"/>
                    <a:gd name="f214" fmla="*/ f168 1 566"/>
                    <a:gd name="f215" fmla="*/ f169 1 566"/>
                    <a:gd name="f216" fmla="*/ f170 1 566"/>
                    <a:gd name="f217" fmla="*/ f171 1 566"/>
                    <a:gd name="f218" fmla="*/ f172 1 566"/>
                    <a:gd name="f219" fmla="*/ f173 1 566"/>
                    <a:gd name="f220" fmla="*/ f174 1 566"/>
                    <a:gd name="f221" fmla="*/ f175 1 566"/>
                    <a:gd name="f222" fmla="*/ f176 1 566"/>
                    <a:gd name="f223" fmla="*/ f177 1 566"/>
                    <a:gd name="f224" fmla="*/ f178 1 566"/>
                    <a:gd name="f225" fmla="*/ f179 1 566"/>
                    <a:gd name="f226" fmla="*/ f180 1 566"/>
                    <a:gd name="f227" fmla="*/ f181 1 566"/>
                    <a:gd name="f228" fmla="*/ f182 1 566"/>
                    <a:gd name="f229" fmla="*/ f183 1 566"/>
                    <a:gd name="f230" fmla="*/ f184 1 566"/>
                    <a:gd name="f231" fmla="*/ f185 1 566"/>
                    <a:gd name="f232" fmla="*/ f142 1 f137"/>
                    <a:gd name="f233" fmla="*/ f186 1 f137"/>
                    <a:gd name="f234" fmla="+- f187 0 f1"/>
                    <a:gd name="f235" fmla="*/ f188 1 f140"/>
                    <a:gd name="f236" fmla="*/ f189 1 f140"/>
                    <a:gd name="f237" fmla="*/ f190 1 f140"/>
                    <a:gd name="f238" fmla="*/ f191 1 f140"/>
                    <a:gd name="f239" fmla="*/ f192 1 f140"/>
                    <a:gd name="f240" fmla="*/ f193 1 f140"/>
                    <a:gd name="f241" fmla="*/ f194 1 f140"/>
                    <a:gd name="f242" fmla="*/ f195 1 f140"/>
                    <a:gd name="f243" fmla="*/ f196 1 f140"/>
                    <a:gd name="f244" fmla="*/ f197 1 f140"/>
                    <a:gd name="f245" fmla="*/ f198 1 f140"/>
                    <a:gd name="f246" fmla="*/ f199 1 f140"/>
                    <a:gd name="f247" fmla="*/ f200 1 f140"/>
                    <a:gd name="f248" fmla="*/ f201 1 f140"/>
                    <a:gd name="f249" fmla="*/ f202 1 f140"/>
                    <a:gd name="f250" fmla="*/ f203 1 f140"/>
                    <a:gd name="f251" fmla="*/ f204 1 f140"/>
                    <a:gd name="f252" fmla="*/ f205 1 f140"/>
                    <a:gd name="f253" fmla="*/ f206 1 f140"/>
                    <a:gd name="f254" fmla="*/ f207 1 f140"/>
                    <a:gd name="f255" fmla="*/ f208 1 f140"/>
                    <a:gd name="f256" fmla="*/ f209 1 f140"/>
                    <a:gd name="f257" fmla="*/ f210 1 f140"/>
                    <a:gd name="f258" fmla="*/ f211 1 f140"/>
                    <a:gd name="f259" fmla="*/ f212 1 f140"/>
                    <a:gd name="f260" fmla="*/ f213 1 f140"/>
                    <a:gd name="f261" fmla="*/ f214 1 f140"/>
                    <a:gd name="f262" fmla="*/ f215 1 f140"/>
                    <a:gd name="f263" fmla="*/ f216 1 f140"/>
                    <a:gd name="f264" fmla="*/ f217 1 f140"/>
                    <a:gd name="f265" fmla="*/ f218 1 f140"/>
                    <a:gd name="f266" fmla="*/ f219 1 f140"/>
                    <a:gd name="f267" fmla="*/ f220 1 f140"/>
                    <a:gd name="f268" fmla="*/ f221 1 f140"/>
                    <a:gd name="f269" fmla="*/ f222 1 f140"/>
                    <a:gd name="f270" fmla="*/ f223 1 f140"/>
                    <a:gd name="f271" fmla="*/ f224 1 f140"/>
                    <a:gd name="f272" fmla="*/ f225 1 f140"/>
                    <a:gd name="f273" fmla="*/ f226 1 f140"/>
                    <a:gd name="f274" fmla="*/ f227 1 f140"/>
                    <a:gd name="f275" fmla="*/ f228 1 f140"/>
                    <a:gd name="f276" fmla="*/ f229 1 f140"/>
                    <a:gd name="f277" fmla="*/ f230 1 f140"/>
                    <a:gd name="f278" fmla="*/ f231 1 f140"/>
                    <a:gd name="f279" fmla="*/ f233 f136 1"/>
                    <a:gd name="f280" fmla="*/ f232 f136 1"/>
                    <a:gd name="f281" fmla="*/ f277 f135 1"/>
                    <a:gd name="f282" fmla="*/ f278 f135 1"/>
                    <a:gd name="f283" fmla="*/ f235 f135 1"/>
                    <a:gd name="f284" fmla="*/ f236 f135 1"/>
                    <a:gd name="f285" fmla="*/ f237 f135 1"/>
                    <a:gd name="f286" fmla="*/ f238 f135 1"/>
                    <a:gd name="f287" fmla="*/ f239 f135 1"/>
                    <a:gd name="f288" fmla="*/ f240 f135 1"/>
                    <a:gd name="f289" fmla="*/ f241 f135 1"/>
                    <a:gd name="f290" fmla="*/ f242 f135 1"/>
                    <a:gd name="f291" fmla="*/ f243 f135 1"/>
                    <a:gd name="f292" fmla="*/ f244 f135 1"/>
                    <a:gd name="f293" fmla="*/ f245 f135 1"/>
                    <a:gd name="f294" fmla="*/ f246 f135 1"/>
                    <a:gd name="f295" fmla="*/ f247 f135 1"/>
                    <a:gd name="f296" fmla="*/ f248 f135 1"/>
                    <a:gd name="f297" fmla="*/ f249 f135 1"/>
                    <a:gd name="f298" fmla="*/ f250 f135 1"/>
                    <a:gd name="f299" fmla="*/ f251 f135 1"/>
                    <a:gd name="f300" fmla="*/ f252 f135 1"/>
                    <a:gd name="f301" fmla="*/ f253 f135 1"/>
                    <a:gd name="f302" fmla="*/ f254 f135 1"/>
                    <a:gd name="f303" fmla="*/ f255 f135 1"/>
                    <a:gd name="f304" fmla="*/ f256 f135 1"/>
                    <a:gd name="f305" fmla="*/ f257 f135 1"/>
                    <a:gd name="f306" fmla="*/ f258 f135 1"/>
                    <a:gd name="f307" fmla="*/ f259 f135 1"/>
                    <a:gd name="f308" fmla="*/ f260 f135 1"/>
                    <a:gd name="f309" fmla="*/ f261 f135 1"/>
                    <a:gd name="f310" fmla="*/ f262 f135 1"/>
                    <a:gd name="f311" fmla="*/ f263 f135 1"/>
                    <a:gd name="f312" fmla="*/ f264 f135 1"/>
                    <a:gd name="f313" fmla="*/ f265 f135 1"/>
                    <a:gd name="f314" fmla="*/ f266 f135 1"/>
                    <a:gd name="f315" fmla="*/ f267 f135 1"/>
                    <a:gd name="f316" fmla="*/ f268 f135 1"/>
                    <a:gd name="f317" fmla="*/ f269 f135 1"/>
                    <a:gd name="f318" fmla="*/ f270 f135 1"/>
                    <a:gd name="f319" fmla="*/ f271 f135 1"/>
                    <a:gd name="f320" fmla="*/ f272 f135 1"/>
                    <a:gd name="f321" fmla="*/ f273 f135 1"/>
                    <a:gd name="f322" fmla="*/ f274 f135 1"/>
                    <a:gd name="f323" fmla="*/ f275 f135 1"/>
                    <a:gd name="f324" fmla="*/ f276 f135 1"/>
                  </a:gdLst>
                  <a:ahLst/>
                  <a:cxnLst>
                    <a:cxn ang="3cd4">
                      <a:pos x="hc" y="t"/>
                    </a:cxn>
                    <a:cxn ang="0">
                      <a:pos x="r" y="vc"/>
                    </a:cxn>
                    <a:cxn ang="cd4">
                      <a:pos x="hc" y="b"/>
                    </a:cxn>
                    <a:cxn ang="cd2">
                      <a:pos x="l" y="vc"/>
                    </a:cxn>
                    <a:cxn ang="f234">
                      <a:pos x="f283" y="f280"/>
                    </a:cxn>
                    <a:cxn ang="f234">
                      <a:pos x="f284" y="f280"/>
                    </a:cxn>
                    <a:cxn ang="f234">
                      <a:pos x="f285" y="f280"/>
                    </a:cxn>
                    <a:cxn ang="f234">
                      <a:pos x="f286" y="f280"/>
                    </a:cxn>
                    <a:cxn ang="f234">
                      <a:pos x="f287" y="f280"/>
                    </a:cxn>
                    <a:cxn ang="f234">
                      <a:pos x="f288" y="f280"/>
                    </a:cxn>
                    <a:cxn ang="f234">
                      <a:pos x="f289" y="f280"/>
                    </a:cxn>
                    <a:cxn ang="f234">
                      <a:pos x="f290" y="f280"/>
                    </a:cxn>
                    <a:cxn ang="f234">
                      <a:pos x="f291" y="f280"/>
                    </a:cxn>
                    <a:cxn ang="f234">
                      <a:pos x="f292" y="f280"/>
                    </a:cxn>
                    <a:cxn ang="f234">
                      <a:pos x="f293" y="f280"/>
                    </a:cxn>
                    <a:cxn ang="f234">
                      <a:pos x="f294" y="f280"/>
                    </a:cxn>
                    <a:cxn ang="f234">
                      <a:pos x="f295" y="f280"/>
                    </a:cxn>
                    <a:cxn ang="f234">
                      <a:pos x="f296" y="f280"/>
                    </a:cxn>
                    <a:cxn ang="f234">
                      <a:pos x="f297" y="f280"/>
                    </a:cxn>
                    <a:cxn ang="f234">
                      <a:pos x="f298" y="f280"/>
                    </a:cxn>
                    <a:cxn ang="f234">
                      <a:pos x="f299" y="f280"/>
                    </a:cxn>
                    <a:cxn ang="f234">
                      <a:pos x="f300" y="f280"/>
                    </a:cxn>
                    <a:cxn ang="f234">
                      <a:pos x="f301" y="f280"/>
                    </a:cxn>
                    <a:cxn ang="f234">
                      <a:pos x="f302" y="f280"/>
                    </a:cxn>
                    <a:cxn ang="f234">
                      <a:pos x="f303" y="f280"/>
                    </a:cxn>
                    <a:cxn ang="f234">
                      <a:pos x="f304" y="f280"/>
                    </a:cxn>
                    <a:cxn ang="f234">
                      <a:pos x="f305" y="f280"/>
                    </a:cxn>
                    <a:cxn ang="f234">
                      <a:pos x="f306" y="f280"/>
                    </a:cxn>
                    <a:cxn ang="f234">
                      <a:pos x="f307" y="f280"/>
                    </a:cxn>
                    <a:cxn ang="f234">
                      <a:pos x="f308" y="f280"/>
                    </a:cxn>
                    <a:cxn ang="f234">
                      <a:pos x="f309" y="f280"/>
                    </a:cxn>
                    <a:cxn ang="f234">
                      <a:pos x="f310" y="f280"/>
                    </a:cxn>
                    <a:cxn ang="f234">
                      <a:pos x="f311" y="f280"/>
                    </a:cxn>
                    <a:cxn ang="f234">
                      <a:pos x="f312" y="f280"/>
                    </a:cxn>
                    <a:cxn ang="f234">
                      <a:pos x="f313" y="f280"/>
                    </a:cxn>
                    <a:cxn ang="f234">
                      <a:pos x="f314" y="f280"/>
                    </a:cxn>
                    <a:cxn ang="f234">
                      <a:pos x="f315" y="f280"/>
                    </a:cxn>
                    <a:cxn ang="f234">
                      <a:pos x="f316" y="f280"/>
                    </a:cxn>
                    <a:cxn ang="f234">
                      <a:pos x="f317" y="f280"/>
                    </a:cxn>
                    <a:cxn ang="f234">
                      <a:pos x="f318" y="f280"/>
                    </a:cxn>
                    <a:cxn ang="f234">
                      <a:pos x="f319" y="f280"/>
                    </a:cxn>
                    <a:cxn ang="f234">
                      <a:pos x="f320" y="f280"/>
                    </a:cxn>
                    <a:cxn ang="f234">
                      <a:pos x="f321" y="f280"/>
                    </a:cxn>
                    <a:cxn ang="f234">
                      <a:pos x="f322" y="f280"/>
                    </a:cxn>
                    <a:cxn ang="f234">
                      <a:pos x="f323" y="f280"/>
                    </a:cxn>
                    <a:cxn ang="f234">
                      <a:pos x="f324" y="f280"/>
                    </a:cxn>
                  </a:cxnLst>
                  <a:rect l="f281" t="f280" r="f282" b="f279"/>
                  <a:pathLst>
                    <a:path w="566" h="1">
                      <a:moveTo>
                        <a:pt x="f5" y="f5"/>
                      </a:moveTo>
                      <a:lnTo>
                        <a:pt x="f8" y="f5"/>
                      </a:lnTo>
                      <a:lnTo>
                        <a:pt x="f9" y="f5"/>
                      </a:lnTo>
                      <a:lnTo>
                        <a:pt x="f10" y="f5"/>
                      </a:lnTo>
                      <a:lnTo>
                        <a:pt x="f11" y="f5"/>
                      </a:lnTo>
                      <a:lnTo>
                        <a:pt x="f12" y="f5"/>
                      </a:lnTo>
                      <a:lnTo>
                        <a:pt x="f13" y="f5"/>
                      </a:lnTo>
                      <a:lnTo>
                        <a:pt x="f14" y="f5"/>
                      </a:lnTo>
                      <a:lnTo>
                        <a:pt x="f15" y="f5"/>
                      </a:lnTo>
                      <a:lnTo>
                        <a:pt x="f16" y="f5"/>
                      </a:lnTo>
                      <a:lnTo>
                        <a:pt x="f17" y="f5"/>
                      </a:lnTo>
                      <a:lnTo>
                        <a:pt x="f18" y="f5"/>
                      </a:lnTo>
                      <a:lnTo>
                        <a:pt x="f19" y="f5"/>
                      </a:lnTo>
                      <a:lnTo>
                        <a:pt x="f20" y="f5"/>
                      </a:lnTo>
                      <a:lnTo>
                        <a:pt x="f21" y="f5"/>
                      </a:lnTo>
                      <a:lnTo>
                        <a:pt x="f22" y="f5"/>
                      </a:lnTo>
                      <a:lnTo>
                        <a:pt x="f23" y="f5"/>
                      </a:lnTo>
                      <a:lnTo>
                        <a:pt x="f24" y="f5"/>
                      </a:lnTo>
                      <a:lnTo>
                        <a:pt x="f25" y="f5"/>
                      </a:lnTo>
                      <a:lnTo>
                        <a:pt x="f26" y="f5"/>
                      </a:lnTo>
                      <a:lnTo>
                        <a:pt x="f27" y="f5"/>
                      </a:lnTo>
                      <a:lnTo>
                        <a:pt x="f28" y="f5"/>
                      </a:lnTo>
                      <a:lnTo>
                        <a:pt x="f29" y="f5"/>
                      </a:lnTo>
                      <a:lnTo>
                        <a:pt x="f30" y="f5"/>
                      </a:lnTo>
                      <a:lnTo>
                        <a:pt x="f31" y="f5"/>
                      </a:lnTo>
                      <a:lnTo>
                        <a:pt x="f32" y="f5"/>
                      </a:lnTo>
                      <a:lnTo>
                        <a:pt x="f33" y="f5"/>
                      </a:lnTo>
                      <a:lnTo>
                        <a:pt x="f34" y="f5"/>
                      </a:lnTo>
                      <a:lnTo>
                        <a:pt x="f35" y="f5"/>
                      </a:lnTo>
                      <a:lnTo>
                        <a:pt x="f36" y="f5"/>
                      </a:lnTo>
                      <a:lnTo>
                        <a:pt x="f37" y="f5"/>
                      </a:lnTo>
                      <a:lnTo>
                        <a:pt x="f38" y="f5"/>
                      </a:lnTo>
                      <a:lnTo>
                        <a:pt x="f39" y="f5"/>
                      </a:lnTo>
                      <a:lnTo>
                        <a:pt x="f40" y="f5"/>
                      </a:lnTo>
                      <a:lnTo>
                        <a:pt x="f41" y="f5"/>
                      </a:lnTo>
                      <a:lnTo>
                        <a:pt x="f42" y="f5"/>
                      </a:lnTo>
                      <a:lnTo>
                        <a:pt x="f43" y="f5"/>
                      </a:lnTo>
                      <a:lnTo>
                        <a:pt x="f44" y="f5"/>
                      </a:lnTo>
                      <a:lnTo>
                        <a:pt x="f45" y="f5"/>
                      </a:lnTo>
                      <a:lnTo>
                        <a:pt x="f46" y="f5"/>
                      </a:lnTo>
                      <a:lnTo>
                        <a:pt x="f47" y="f5"/>
                      </a:lnTo>
                      <a:lnTo>
                        <a:pt x="f48" y="f5"/>
                      </a:lnTo>
                      <a:lnTo>
                        <a:pt x="f49" y="f5"/>
                      </a:lnTo>
                      <a:lnTo>
                        <a:pt x="f50" y="f5"/>
                      </a:lnTo>
                      <a:lnTo>
                        <a:pt x="f51" y="f5"/>
                      </a:lnTo>
                      <a:lnTo>
                        <a:pt x="f52" y="f5"/>
                      </a:lnTo>
                      <a:lnTo>
                        <a:pt x="f53" y="f5"/>
                      </a:lnTo>
                      <a:lnTo>
                        <a:pt x="f54" y="f5"/>
                      </a:lnTo>
                      <a:lnTo>
                        <a:pt x="f55" y="f5"/>
                      </a:lnTo>
                      <a:lnTo>
                        <a:pt x="f56" y="f5"/>
                      </a:lnTo>
                      <a:lnTo>
                        <a:pt x="f57" y="f5"/>
                      </a:lnTo>
                      <a:lnTo>
                        <a:pt x="f58" y="f5"/>
                      </a:lnTo>
                      <a:lnTo>
                        <a:pt x="f59" y="f5"/>
                      </a:lnTo>
                      <a:lnTo>
                        <a:pt x="f60" y="f5"/>
                      </a:lnTo>
                      <a:lnTo>
                        <a:pt x="f61" y="f5"/>
                      </a:lnTo>
                      <a:lnTo>
                        <a:pt x="f62" y="f5"/>
                      </a:lnTo>
                      <a:lnTo>
                        <a:pt x="f63" y="f5"/>
                      </a:lnTo>
                      <a:lnTo>
                        <a:pt x="f64" y="f5"/>
                      </a:lnTo>
                      <a:lnTo>
                        <a:pt x="f65" y="f5"/>
                      </a:lnTo>
                      <a:lnTo>
                        <a:pt x="f66" y="f5"/>
                      </a:lnTo>
                      <a:lnTo>
                        <a:pt x="f67" y="f5"/>
                      </a:lnTo>
                      <a:lnTo>
                        <a:pt x="f68" y="f5"/>
                      </a:lnTo>
                      <a:lnTo>
                        <a:pt x="f69" y="f5"/>
                      </a:lnTo>
                      <a:lnTo>
                        <a:pt x="f70" y="f5"/>
                      </a:lnTo>
                      <a:lnTo>
                        <a:pt x="f71" y="f5"/>
                      </a:lnTo>
                      <a:lnTo>
                        <a:pt x="f72" y="f5"/>
                      </a:lnTo>
                      <a:lnTo>
                        <a:pt x="f73" y="f5"/>
                      </a:lnTo>
                      <a:lnTo>
                        <a:pt x="f74" y="f5"/>
                      </a:lnTo>
                      <a:lnTo>
                        <a:pt x="f75" y="f5"/>
                      </a:lnTo>
                      <a:lnTo>
                        <a:pt x="f76" y="f5"/>
                      </a:lnTo>
                      <a:lnTo>
                        <a:pt x="f77" y="f5"/>
                      </a:lnTo>
                      <a:lnTo>
                        <a:pt x="f78" y="f5"/>
                      </a:lnTo>
                      <a:lnTo>
                        <a:pt x="f79" y="f5"/>
                      </a:lnTo>
                      <a:lnTo>
                        <a:pt x="f80" y="f5"/>
                      </a:lnTo>
                      <a:lnTo>
                        <a:pt x="f81" y="f5"/>
                      </a:lnTo>
                      <a:lnTo>
                        <a:pt x="f82" y="f5"/>
                      </a:lnTo>
                      <a:lnTo>
                        <a:pt x="f83" y="f5"/>
                      </a:lnTo>
                      <a:lnTo>
                        <a:pt x="f84" y="f5"/>
                      </a:lnTo>
                      <a:lnTo>
                        <a:pt x="f85" y="f5"/>
                      </a:lnTo>
                      <a:lnTo>
                        <a:pt x="f86" y="f5"/>
                      </a:lnTo>
                      <a:lnTo>
                        <a:pt x="f87" y="f5"/>
                      </a:lnTo>
                      <a:lnTo>
                        <a:pt x="f88" y="f5"/>
                      </a:lnTo>
                      <a:lnTo>
                        <a:pt x="f89" y="f5"/>
                      </a:lnTo>
                      <a:lnTo>
                        <a:pt x="f90" y="f5"/>
                      </a:lnTo>
                      <a:lnTo>
                        <a:pt x="f91" y="f5"/>
                      </a:lnTo>
                      <a:lnTo>
                        <a:pt x="f92" y="f5"/>
                      </a:lnTo>
                      <a:lnTo>
                        <a:pt x="f93" y="f5"/>
                      </a:lnTo>
                      <a:lnTo>
                        <a:pt x="f94" y="f5"/>
                      </a:lnTo>
                      <a:lnTo>
                        <a:pt x="f95" y="f5"/>
                      </a:lnTo>
                      <a:lnTo>
                        <a:pt x="f96" y="f5"/>
                      </a:lnTo>
                      <a:lnTo>
                        <a:pt x="f97" y="f5"/>
                      </a:lnTo>
                      <a:lnTo>
                        <a:pt x="f98" y="f5"/>
                      </a:lnTo>
                      <a:lnTo>
                        <a:pt x="f99" y="f5"/>
                      </a:lnTo>
                      <a:lnTo>
                        <a:pt x="f100" y="f5"/>
                      </a:lnTo>
                      <a:lnTo>
                        <a:pt x="f101" y="f5"/>
                      </a:lnTo>
                      <a:lnTo>
                        <a:pt x="f102" y="f5"/>
                      </a:lnTo>
                      <a:lnTo>
                        <a:pt x="f103" y="f5"/>
                      </a:lnTo>
                      <a:lnTo>
                        <a:pt x="f104" y="f5"/>
                      </a:lnTo>
                      <a:lnTo>
                        <a:pt x="f105" y="f5"/>
                      </a:lnTo>
                      <a:lnTo>
                        <a:pt x="f106" y="f5"/>
                      </a:lnTo>
                      <a:lnTo>
                        <a:pt x="f107" y="f5"/>
                      </a:lnTo>
                      <a:lnTo>
                        <a:pt x="f108" y="f5"/>
                      </a:lnTo>
                      <a:lnTo>
                        <a:pt x="f109" y="f5"/>
                      </a:lnTo>
                      <a:lnTo>
                        <a:pt x="f110" y="f5"/>
                      </a:lnTo>
                      <a:lnTo>
                        <a:pt x="f111" y="f5"/>
                      </a:lnTo>
                      <a:lnTo>
                        <a:pt x="f112" y="f5"/>
                      </a:lnTo>
                      <a:lnTo>
                        <a:pt x="f113" y="f5"/>
                      </a:lnTo>
                      <a:lnTo>
                        <a:pt x="f114" y="f5"/>
                      </a:lnTo>
                      <a:lnTo>
                        <a:pt x="f115" y="f5"/>
                      </a:lnTo>
                      <a:lnTo>
                        <a:pt x="f116" y="f5"/>
                      </a:lnTo>
                      <a:lnTo>
                        <a:pt x="f117" y="f5"/>
                      </a:lnTo>
                      <a:lnTo>
                        <a:pt x="f118" y="f5"/>
                      </a:lnTo>
                      <a:lnTo>
                        <a:pt x="f119" y="f5"/>
                      </a:lnTo>
                      <a:lnTo>
                        <a:pt x="f120" y="f5"/>
                      </a:lnTo>
                      <a:lnTo>
                        <a:pt x="f121" y="f5"/>
                      </a:lnTo>
                      <a:lnTo>
                        <a:pt x="f122" y="f5"/>
                      </a:lnTo>
                      <a:lnTo>
                        <a:pt x="f123" y="f5"/>
                      </a:lnTo>
                      <a:lnTo>
                        <a:pt x="f124" y="f5"/>
                      </a:lnTo>
                      <a:lnTo>
                        <a:pt x="f125" y="f5"/>
                      </a:lnTo>
                      <a:lnTo>
                        <a:pt x="f126" y="f5"/>
                      </a:lnTo>
                      <a:lnTo>
                        <a:pt x="f127" y="f5"/>
                      </a:lnTo>
                      <a:lnTo>
                        <a:pt x="f128" y="f5"/>
                      </a:lnTo>
                      <a:lnTo>
                        <a:pt x="f129" y="f5"/>
                      </a:lnTo>
                      <a:lnTo>
                        <a:pt x="f130" y="f5"/>
                      </a:lnTo>
                      <a:lnTo>
                        <a:pt x="f131" y="f5"/>
                      </a:lnTo>
                      <a:lnTo>
                        <a:pt x="f132" y="f5"/>
                      </a:lnTo>
                      <a:lnTo>
                        <a:pt x="f133" y="f5"/>
                      </a:lnTo>
                      <a:lnTo>
                        <a:pt x="f6" y="f5"/>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40" name="Freeform 20">
                  <a:extLst>
                    <a:ext uri="{FF2B5EF4-FFF2-40B4-BE49-F238E27FC236}">
                      <a16:creationId xmlns:a16="http://schemas.microsoft.com/office/drawing/2014/main" id="{B94EE43B-A135-4143-B59F-924C6991F470}"/>
                    </a:ext>
                  </a:extLst>
                </p:cNvPr>
                <p:cNvSpPr/>
                <p:nvPr/>
              </p:nvSpPr>
              <p:spPr>
                <a:xfrm>
                  <a:off x="4947516" y="5529596"/>
                  <a:ext cx="86447" cy="1252"/>
                </a:xfrm>
                <a:custGeom>
                  <a:avLst/>
                  <a:gdLst>
                    <a:gd name="f0" fmla="val 10800000"/>
                    <a:gd name="f1" fmla="val 5400000"/>
                    <a:gd name="f2" fmla="val 180"/>
                    <a:gd name="f3" fmla="val w"/>
                    <a:gd name="f4" fmla="val h"/>
                    <a:gd name="f5" fmla="val 0"/>
                    <a:gd name="f6" fmla="val 58"/>
                    <a:gd name="f7" fmla="val 1"/>
                    <a:gd name="f8" fmla="val 4"/>
                    <a:gd name="f9" fmla="val 9"/>
                    <a:gd name="f10" fmla="val 13"/>
                    <a:gd name="f11" fmla="val 18"/>
                    <a:gd name="f12" fmla="val 22"/>
                    <a:gd name="f13" fmla="val 27"/>
                    <a:gd name="f14" fmla="val 31"/>
                    <a:gd name="f15" fmla="val 36"/>
                    <a:gd name="f16" fmla="val 40"/>
                    <a:gd name="f17" fmla="val 44"/>
                    <a:gd name="f18" fmla="val 49"/>
                    <a:gd name="f19" fmla="val 53"/>
                    <a:gd name="f20" fmla="+- 0 0 -90"/>
                    <a:gd name="f21" fmla="*/ f3 1 58"/>
                    <a:gd name="f22" fmla="*/ f4 1 1"/>
                    <a:gd name="f23" fmla="+- f7 0 f5"/>
                    <a:gd name="f24" fmla="+- f6 0 f5"/>
                    <a:gd name="f25" fmla="*/ f20 f0 1"/>
                    <a:gd name="f26" fmla="*/ f24 1 58"/>
                    <a:gd name="f27" fmla="*/ 0 f24 1"/>
                    <a:gd name="f28" fmla="*/ 0 f23 1"/>
                    <a:gd name="f29" fmla="*/ 4 f24 1"/>
                    <a:gd name="f30" fmla="*/ 9 f24 1"/>
                    <a:gd name="f31" fmla="*/ 13 f24 1"/>
                    <a:gd name="f32" fmla="*/ 18 f24 1"/>
                    <a:gd name="f33" fmla="*/ 22 f24 1"/>
                    <a:gd name="f34" fmla="*/ 27 f24 1"/>
                    <a:gd name="f35" fmla="*/ 31 f24 1"/>
                    <a:gd name="f36" fmla="*/ 36 f24 1"/>
                    <a:gd name="f37" fmla="*/ 40 f24 1"/>
                    <a:gd name="f38" fmla="*/ 44 f24 1"/>
                    <a:gd name="f39" fmla="*/ 49 f24 1"/>
                    <a:gd name="f40" fmla="*/ 53 f24 1"/>
                    <a:gd name="f41" fmla="*/ 58 f24 1"/>
                    <a:gd name="f42" fmla="*/ 1 f23 1"/>
                    <a:gd name="f43" fmla="*/ f25 1 f2"/>
                    <a:gd name="f44" fmla="*/ f27 1 58"/>
                    <a:gd name="f45" fmla="*/ f29 1 58"/>
                    <a:gd name="f46" fmla="*/ f30 1 58"/>
                    <a:gd name="f47" fmla="*/ f31 1 58"/>
                    <a:gd name="f48" fmla="*/ f32 1 58"/>
                    <a:gd name="f49" fmla="*/ f33 1 58"/>
                    <a:gd name="f50" fmla="*/ f34 1 58"/>
                    <a:gd name="f51" fmla="*/ f35 1 58"/>
                    <a:gd name="f52" fmla="*/ f36 1 58"/>
                    <a:gd name="f53" fmla="*/ f37 1 58"/>
                    <a:gd name="f54" fmla="*/ f38 1 58"/>
                    <a:gd name="f55" fmla="*/ f39 1 58"/>
                    <a:gd name="f56" fmla="*/ f40 1 58"/>
                    <a:gd name="f57" fmla="*/ f41 1 58"/>
                    <a:gd name="f58" fmla="*/ f28 1 f23"/>
                    <a:gd name="f59" fmla="*/ f42 1 f23"/>
                    <a:gd name="f60" fmla="+- f43 0 f1"/>
                    <a:gd name="f61" fmla="*/ f44 1 f26"/>
                    <a:gd name="f62" fmla="*/ f45 1 f26"/>
                    <a:gd name="f63" fmla="*/ f46 1 f26"/>
                    <a:gd name="f64" fmla="*/ f47 1 f26"/>
                    <a:gd name="f65" fmla="*/ f48 1 f26"/>
                    <a:gd name="f66" fmla="*/ f49 1 f26"/>
                    <a:gd name="f67" fmla="*/ f50 1 f26"/>
                    <a:gd name="f68" fmla="*/ f51 1 f26"/>
                    <a:gd name="f69" fmla="*/ f52 1 f26"/>
                    <a:gd name="f70" fmla="*/ f53 1 f26"/>
                    <a:gd name="f71" fmla="*/ f54 1 f26"/>
                    <a:gd name="f72" fmla="*/ f55 1 f26"/>
                    <a:gd name="f73" fmla="*/ f56 1 f26"/>
                    <a:gd name="f74" fmla="*/ f57 1 f26"/>
                    <a:gd name="f75" fmla="*/ f59 f22 1"/>
                    <a:gd name="f76" fmla="*/ f58 f22 1"/>
                    <a:gd name="f77" fmla="*/ f61 f21 1"/>
                    <a:gd name="f78" fmla="*/ f74 f21 1"/>
                    <a:gd name="f79" fmla="*/ f62 f21 1"/>
                    <a:gd name="f80" fmla="*/ f63 f21 1"/>
                    <a:gd name="f81" fmla="*/ f64 f21 1"/>
                    <a:gd name="f82" fmla="*/ f65 f21 1"/>
                    <a:gd name="f83" fmla="*/ f66 f21 1"/>
                    <a:gd name="f84" fmla="*/ f67 f21 1"/>
                    <a:gd name="f85" fmla="*/ f68 f21 1"/>
                    <a:gd name="f86" fmla="*/ f69 f21 1"/>
                    <a:gd name="f87" fmla="*/ f70 f21 1"/>
                    <a:gd name="f88" fmla="*/ f71 f21 1"/>
                    <a:gd name="f89" fmla="*/ f72 f21 1"/>
                    <a:gd name="f90" fmla="*/ f73 f21 1"/>
                  </a:gdLst>
                  <a:ahLst/>
                  <a:cxnLst>
                    <a:cxn ang="3cd4">
                      <a:pos x="hc" y="t"/>
                    </a:cxn>
                    <a:cxn ang="0">
                      <a:pos x="r" y="vc"/>
                    </a:cxn>
                    <a:cxn ang="cd4">
                      <a:pos x="hc" y="b"/>
                    </a:cxn>
                    <a:cxn ang="cd2">
                      <a:pos x="l" y="vc"/>
                    </a:cxn>
                    <a:cxn ang="f60">
                      <a:pos x="f77" y="f76"/>
                    </a:cxn>
                    <a:cxn ang="f60">
                      <a:pos x="f79" y="f76"/>
                    </a:cxn>
                    <a:cxn ang="f60">
                      <a:pos x="f80" y="f76"/>
                    </a:cxn>
                    <a:cxn ang="f60">
                      <a:pos x="f81" y="f76"/>
                    </a:cxn>
                    <a:cxn ang="f60">
                      <a:pos x="f82" y="f76"/>
                    </a:cxn>
                    <a:cxn ang="f60">
                      <a:pos x="f83" y="f76"/>
                    </a:cxn>
                    <a:cxn ang="f60">
                      <a:pos x="f84" y="f76"/>
                    </a:cxn>
                    <a:cxn ang="f60">
                      <a:pos x="f85" y="f76"/>
                    </a:cxn>
                    <a:cxn ang="f60">
                      <a:pos x="f86" y="f76"/>
                    </a:cxn>
                    <a:cxn ang="f60">
                      <a:pos x="f87" y="f76"/>
                    </a:cxn>
                    <a:cxn ang="f60">
                      <a:pos x="f88" y="f76"/>
                    </a:cxn>
                    <a:cxn ang="f60">
                      <a:pos x="f89" y="f76"/>
                    </a:cxn>
                    <a:cxn ang="f60">
                      <a:pos x="f90" y="f76"/>
                    </a:cxn>
                    <a:cxn ang="f60">
                      <a:pos x="f78" y="f76"/>
                    </a:cxn>
                  </a:cxnLst>
                  <a:rect l="f77" t="f76" r="f78" b="f75"/>
                  <a:pathLst>
                    <a:path w="58" h="1">
                      <a:moveTo>
                        <a:pt x="f5" y="f5"/>
                      </a:moveTo>
                      <a:lnTo>
                        <a:pt x="f8" y="f5"/>
                      </a:lnTo>
                      <a:lnTo>
                        <a:pt x="f9" y="f5"/>
                      </a:lnTo>
                      <a:lnTo>
                        <a:pt x="f10" y="f5"/>
                      </a:lnTo>
                      <a:lnTo>
                        <a:pt x="f11" y="f5"/>
                      </a:lnTo>
                      <a:lnTo>
                        <a:pt x="f12" y="f5"/>
                      </a:lnTo>
                      <a:lnTo>
                        <a:pt x="f13" y="f5"/>
                      </a:lnTo>
                      <a:lnTo>
                        <a:pt x="f14" y="f5"/>
                      </a:lnTo>
                      <a:lnTo>
                        <a:pt x="f15" y="f5"/>
                      </a:lnTo>
                      <a:lnTo>
                        <a:pt x="f16" y="f5"/>
                      </a:lnTo>
                      <a:lnTo>
                        <a:pt x="f17" y="f5"/>
                      </a:lnTo>
                      <a:lnTo>
                        <a:pt x="f18" y="f5"/>
                      </a:lnTo>
                      <a:lnTo>
                        <a:pt x="f19" y="f5"/>
                      </a:lnTo>
                      <a:lnTo>
                        <a:pt x="f6" y="f5"/>
                      </a:lnTo>
                    </a:path>
                  </a:pathLst>
                </a:custGeom>
                <a:noFill/>
                <a:ln w="12701">
                  <a:solidFill>
                    <a:srgbClr val="FF0000"/>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grpSp>
          <p:sp>
            <p:nvSpPr>
              <p:cNvPr id="19" name="Rectangle 21">
                <a:extLst>
                  <a:ext uri="{FF2B5EF4-FFF2-40B4-BE49-F238E27FC236}">
                    <a16:creationId xmlns:a16="http://schemas.microsoft.com/office/drawing/2014/main" id="{F550FEED-504C-423B-BB7D-A3519ECA2993}"/>
                  </a:ext>
                </a:extLst>
              </p:cNvPr>
              <p:cNvSpPr/>
              <p:nvPr/>
            </p:nvSpPr>
            <p:spPr>
              <a:xfrm>
                <a:off x="4720963" y="5198190"/>
                <a:ext cx="1281782" cy="251469"/>
              </a:xfrm>
              <a:prstGeom prst="rect">
                <a:avLst/>
              </a:prstGeom>
              <a:noFill/>
              <a:ln>
                <a:noFill/>
                <a:prstDash val="solid"/>
              </a:ln>
            </p:spPr>
            <p:txBody>
              <a:bodyPr vert="horz" wrap="none" lIns="0" tIns="0" rIns="0" bIns="0" anchor="t" anchorCtr="0" compatLnSpc="1">
                <a:spAutoFit/>
              </a:bodyPr>
              <a:lstStyle/>
              <a:p>
                <a:pPr>
                  <a:defRPr sz="1800" b="0" i="0" u="none" strike="noStrike" kern="0" cap="none" spc="0" baseline="0">
                    <a:solidFill>
                      <a:srgbClr val="000000"/>
                    </a:solidFill>
                    <a:uFillTx/>
                  </a:defRPr>
                </a:pPr>
                <a:r>
                  <a:rPr lang="en-US" sz="1200" dirty="0">
                    <a:solidFill>
                      <a:srgbClr val="000000"/>
                    </a:solidFill>
                    <a:ea typeface="微软雅黑" panose="020B0503020204020204" pitchFamily="34" charset="-122"/>
                  </a:rPr>
                  <a:t>MEKP(</a:t>
                </a:r>
                <a:r>
                  <a:rPr lang="zh-CN" altLang="en-US" sz="1200" dirty="0">
                    <a:solidFill>
                      <a:srgbClr val="000000"/>
                    </a:solidFill>
                    <a:ea typeface="微软雅黑" panose="020B0503020204020204" pitchFamily="34" charset="-122"/>
                  </a:rPr>
                  <a:t>过氧化丁酮</a:t>
                </a:r>
                <a:r>
                  <a:rPr lang="en-US" sz="1200" dirty="0">
                    <a:solidFill>
                      <a:srgbClr val="000000"/>
                    </a:solidFill>
                    <a:ea typeface="微软雅黑" panose="020B0503020204020204" pitchFamily="34" charset="-122"/>
                  </a:rPr>
                  <a:t>)</a:t>
                </a:r>
              </a:p>
            </p:txBody>
          </p:sp>
          <p:grpSp>
            <p:nvGrpSpPr>
              <p:cNvPr id="20" name="Group 40">
                <a:extLst>
                  <a:ext uri="{FF2B5EF4-FFF2-40B4-BE49-F238E27FC236}">
                    <a16:creationId xmlns:a16="http://schemas.microsoft.com/office/drawing/2014/main" id="{4CCBCC5E-A2A1-4A6C-92D5-021D721473C9}"/>
                  </a:ext>
                </a:extLst>
              </p:cNvPr>
              <p:cNvGrpSpPr/>
              <p:nvPr/>
            </p:nvGrpSpPr>
            <p:grpSpPr>
              <a:xfrm>
                <a:off x="2604363" y="2959098"/>
                <a:ext cx="3860807" cy="1639089"/>
                <a:chOff x="1039809" y="1015998"/>
                <a:chExt cx="3860807" cy="2627318"/>
              </a:xfrm>
            </p:grpSpPr>
            <p:sp>
              <p:nvSpPr>
                <p:cNvPr id="22" name="Freeform 41">
                  <a:extLst>
                    <a:ext uri="{FF2B5EF4-FFF2-40B4-BE49-F238E27FC236}">
                      <a16:creationId xmlns:a16="http://schemas.microsoft.com/office/drawing/2014/main" id="{99E37DCD-D209-4736-A232-32B22DB05AD2}"/>
                    </a:ext>
                  </a:extLst>
                </p:cNvPr>
                <p:cNvSpPr/>
                <p:nvPr/>
              </p:nvSpPr>
              <p:spPr>
                <a:xfrm>
                  <a:off x="1039809" y="1015998"/>
                  <a:ext cx="424336" cy="1929384"/>
                </a:xfrm>
                <a:custGeom>
                  <a:avLst/>
                  <a:gdLst>
                    <a:gd name="f0" fmla="val 10800000"/>
                    <a:gd name="f1" fmla="val 5400000"/>
                    <a:gd name="f2" fmla="val 180"/>
                    <a:gd name="f3" fmla="val w"/>
                    <a:gd name="f4" fmla="val h"/>
                    <a:gd name="f5" fmla="val 0"/>
                    <a:gd name="f6" fmla="val 386"/>
                    <a:gd name="f7" fmla="val 1772"/>
                    <a:gd name="f8" fmla="val 1536"/>
                    <a:gd name="f9" fmla="val 1545"/>
                    <a:gd name="f10" fmla="val 4"/>
                    <a:gd name="f11" fmla="val 1458"/>
                    <a:gd name="f12" fmla="val 1481"/>
                    <a:gd name="f13" fmla="val 9"/>
                    <a:gd name="f14" fmla="val 1445"/>
                    <a:gd name="f15" fmla="val 13"/>
                    <a:gd name="f16" fmla="val 1390"/>
                    <a:gd name="f17" fmla="val 1377"/>
                    <a:gd name="f18" fmla="val 18"/>
                    <a:gd name="f19" fmla="val 1354"/>
                    <a:gd name="f20" fmla="val 22"/>
                    <a:gd name="f21" fmla="val 1359"/>
                    <a:gd name="f22" fmla="val 27"/>
                    <a:gd name="f23" fmla="val 1381"/>
                    <a:gd name="f24" fmla="val 31"/>
                    <a:gd name="f25" fmla="val 1386"/>
                    <a:gd name="f26" fmla="val 1399"/>
                    <a:gd name="f27" fmla="val 36"/>
                    <a:gd name="f28" fmla="val 1404"/>
                    <a:gd name="f29" fmla="val 41"/>
                    <a:gd name="f30" fmla="val 1431"/>
                    <a:gd name="f31" fmla="val 1440"/>
                    <a:gd name="f32" fmla="val 45"/>
                    <a:gd name="f33" fmla="val 1499"/>
                    <a:gd name="f34" fmla="val 50"/>
                    <a:gd name="f35" fmla="val 1563"/>
                    <a:gd name="f36" fmla="val 54"/>
                    <a:gd name="f37" fmla="val 1586"/>
                    <a:gd name="f38" fmla="val 59"/>
                    <a:gd name="f39" fmla="val 1549"/>
                    <a:gd name="f40" fmla="val 63"/>
                    <a:gd name="f41" fmla="val 68"/>
                    <a:gd name="f42" fmla="val 1518"/>
                    <a:gd name="f43" fmla="val 72"/>
                    <a:gd name="f44" fmla="val 1513"/>
                    <a:gd name="f45" fmla="val 1508"/>
                    <a:gd name="f46" fmla="val 77"/>
                    <a:gd name="f47" fmla="val 81"/>
                    <a:gd name="f48" fmla="val 1577"/>
                    <a:gd name="f49" fmla="val 1590"/>
                    <a:gd name="f50" fmla="val 86"/>
                    <a:gd name="f51" fmla="val 1595"/>
                    <a:gd name="f52" fmla="val 91"/>
                    <a:gd name="f53" fmla="val 1618"/>
                    <a:gd name="f54" fmla="val 1604"/>
                    <a:gd name="f55" fmla="val 95"/>
                    <a:gd name="f56" fmla="val 1613"/>
                    <a:gd name="f57" fmla="val 100"/>
                    <a:gd name="f58" fmla="val 1554"/>
                    <a:gd name="f59" fmla="val 104"/>
                    <a:gd name="f60" fmla="val 109"/>
                    <a:gd name="f61" fmla="val 1495"/>
                    <a:gd name="f62" fmla="val 1472"/>
                    <a:gd name="f63" fmla="val 113"/>
                    <a:gd name="f64" fmla="val 118"/>
                    <a:gd name="f65" fmla="val 1422"/>
                    <a:gd name="f66" fmla="val 1418"/>
                    <a:gd name="f67" fmla="val 122"/>
                    <a:gd name="f68" fmla="val 1468"/>
                    <a:gd name="f69" fmla="val 127"/>
                    <a:gd name="f70" fmla="val 1558"/>
                    <a:gd name="f71" fmla="val 132"/>
                    <a:gd name="f72" fmla="val 136"/>
                    <a:gd name="f73" fmla="val 141"/>
                    <a:gd name="f74" fmla="val 145"/>
                    <a:gd name="f75" fmla="val 1490"/>
                    <a:gd name="f76" fmla="val 150"/>
                    <a:gd name="f77" fmla="val 1427"/>
                    <a:gd name="f78" fmla="val 154"/>
                    <a:gd name="f79" fmla="val 1277"/>
                    <a:gd name="f80" fmla="val 159"/>
                    <a:gd name="f81" fmla="val 163"/>
                    <a:gd name="f82" fmla="val 1295"/>
                    <a:gd name="f83" fmla="val 168"/>
                    <a:gd name="f84" fmla="val 1408"/>
                    <a:gd name="f85" fmla="val 172"/>
                    <a:gd name="f86" fmla="val 177"/>
                    <a:gd name="f87" fmla="val 1599"/>
                    <a:gd name="f88" fmla="val 182"/>
                    <a:gd name="f89" fmla="val 1631"/>
                    <a:gd name="f90" fmla="val 1645"/>
                    <a:gd name="f91" fmla="val 186"/>
                    <a:gd name="f92" fmla="val 1649"/>
                    <a:gd name="f93" fmla="val 191"/>
                    <a:gd name="f94" fmla="val 1608"/>
                    <a:gd name="f95" fmla="val 195"/>
                    <a:gd name="f96" fmla="val 1572"/>
                    <a:gd name="f97" fmla="val 200"/>
                    <a:gd name="f98" fmla="val 204"/>
                    <a:gd name="f99" fmla="val 1204"/>
                    <a:gd name="f100" fmla="val 1036"/>
                    <a:gd name="f101" fmla="val 209"/>
                    <a:gd name="f102" fmla="val 863"/>
                    <a:gd name="f103" fmla="val 213"/>
                    <a:gd name="f104" fmla="val 550"/>
                    <a:gd name="f105" fmla="val 382"/>
                    <a:gd name="f106" fmla="val 218"/>
                    <a:gd name="f107" fmla="val 223"/>
                    <a:gd name="f108" fmla="val 227"/>
                    <a:gd name="f109" fmla="val 268"/>
                    <a:gd name="f110" fmla="val 232"/>
                    <a:gd name="f111" fmla="val 609"/>
                    <a:gd name="f112" fmla="val 959"/>
                    <a:gd name="f113" fmla="val 236"/>
                    <a:gd name="f114" fmla="val 1290"/>
                    <a:gd name="f115" fmla="val 241"/>
                    <a:gd name="f116" fmla="val 245"/>
                    <a:gd name="f117" fmla="val 250"/>
                    <a:gd name="f118" fmla="val 1699"/>
                    <a:gd name="f119" fmla="val 254"/>
                    <a:gd name="f120" fmla="val 1727"/>
                    <a:gd name="f121" fmla="val 259"/>
                    <a:gd name="f122" fmla="val 1745"/>
                    <a:gd name="f123" fmla="val 1749"/>
                    <a:gd name="f124" fmla="val 263"/>
                    <a:gd name="f125" fmla="val 1758"/>
                    <a:gd name="f126" fmla="val 273"/>
                    <a:gd name="f127" fmla="val 277"/>
                    <a:gd name="f128" fmla="val 1754"/>
                    <a:gd name="f129" fmla="val 282"/>
                    <a:gd name="f130" fmla="val 286"/>
                    <a:gd name="f131" fmla="val 291"/>
                    <a:gd name="f132" fmla="val 295"/>
                    <a:gd name="f133" fmla="val 300"/>
                    <a:gd name="f134" fmla="val 1704"/>
                    <a:gd name="f135" fmla="val 304"/>
                    <a:gd name="f136" fmla="val 309"/>
                    <a:gd name="f137" fmla="val 1677"/>
                    <a:gd name="f138" fmla="val 1668"/>
                    <a:gd name="f139" fmla="val 314"/>
                    <a:gd name="f140" fmla="val 318"/>
                    <a:gd name="f141" fmla="val 1568"/>
                    <a:gd name="f142" fmla="val 323"/>
                    <a:gd name="f143" fmla="val 327"/>
                    <a:gd name="f144" fmla="val 1322"/>
                    <a:gd name="f145" fmla="val 332"/>
                    <a:gd name="f146" fmla="val 1199"/>
                    <a:gd name="f147" fmla="val 1022"/>
                    <a:gd name="f148" fmla="val 336"/>
                    <a:gd name="f149" fmla="val 809"/>
                    <a:gd name="f150" fmla="val 341"/>
                    <a:gd name="f151" fmla="val 463"/>
                    <a:gd name="f152" fmla="val 322"/>
                    <a:gd name="f153" fmla="val 345"/>
                    <a:gd name="f154" fmla="val 350"/>
                    <a:gd name="f155" fmla="val 123"/>
                    <a:gd name="f156" fmla="val 354"/>
                    <a:gd name="f157" fmla="val 359"/>
                    <a:gd name="f158" fmla="val 422"/>
                    <a:gd name="f159" fmla="val 364"/>
                    <a:gd name="f160" fmla="val 481"/>
                    <a:gd name="f161" fmla="val 577"/>
                    <a:gd name="f162" fmla="val 368"/>
                    <a:gd name="f163" fmla="val 672"/>
                    <a:gd name="f164" fmla="val 373"/>
                    <a:gd name="f165" fmla="val 850"/>
                    <a:gd name="f166" fmla="val 1031"/>
                    <a:gd name="f167" fmla="val 377"/>
                    <a:gd name="f168" fmla="val 1318"/>
                    <a:gd name="f169" fmla="+- 0 0 -90"/>
                    <a:gd name="f170" fmla="*/ f3 1 386"/>
                    <a:gd name="f171" fmla="*/ f4 1 1772"/>
                    <a:gd name="f172" fmla="+- f7 0 f5"/>
                    <a:gd name="f173" fmla="+- f6 0 f5"/>
                    <a:gd name="f174" fmla="*/ f169 f0 1"/>
                    <a:gd name="f175" fmla="*/ f173 1 386"/>
                    <a:gd name="f176" fmla="*/ f172 1 1772"/>
                    <a:gd name="f177" fmla="*/ 4 f173 1"/>
                    <a:gd name="f178" fmla="*/ 1458 f172 1"/>
                    <a:gd name="f179" fmla="*/ 13 f173 1"/>
                    <a:gd name="f180" fmla="*/ 1390 f172 1"/>
                    <a:gd name="f181" fmla="*/ 22 f173 1"/>
                    <a:gd name="f182" fmla="*/ 1359 f172 1"/>
                    <a:gd name="f183" fmla="*/ 31 f173 1"/>
                    <a:gd name="f184" fmla="*/ 1386 f172 1"/>
                    <a:gd name="f185" fmla="*/ 41 f173 1"/>
                    <a:gd name="f186" fmla="*/ 1431 f172 1"/>
                    <a:gd name="f187" fmla="*/ 50 f173 1"/>
                    <a:gd name="f188" fmla="*/ 1536 f172 1"/>
                    <a:gd name="f189" fmla="*/ 59 f173 1"/>
                    <a:gd name="f190" fmla="*/ 1586 f172 1"/>
                    <a:gd name="f191" fmla="*/ 68 f173 1"/>
                    <a:gd name="f192" fmla="*/ 1518 f172 1"/>
                    <a:gd name="f193" fmla="*/ 77 f173 1"/>
                    <a:gd name="f194" fmla="*/ 1545 f172 1"/>
                    <a:gd name="f195" fmla="*/ 86 f173 1"/>
                    <a:gd name="f196" fmla="*/ 1595 f172 1"/>
                    <a:gd name="f197" fmla="*/ 95 f173 1"/>
                    <a:gd name="f198" fmla="*/ 1613 f172 1"/>
                    <a:gd name="f199" fmla="*/ 104 f173 1"/>
                    <a:gd name="f200" fmla="*/ 113 f173 1"/>
                    <a:gd name="f201" fmla="*/ 122 f173 1"/>
                    <a:gd name="f202" fmla="*/ 1468 f172 1"/>
                    <a:gd name="f203" fmla="*/ 132 f173 1"/>
                    <a:gd name="f204" fmla="*/ 145 f173 1"/>
                    <a:gd name="f205" fmla="*/ 1558 f172 1"/>
                    <a:gd name="f206" fmla="*/ 154 f173 1"/>
                    <a:gd name="f207" fmla="*/ 1354 f172 1"/>
                    <a:gd name="f208" fmla="*/ 163 f173 1"/>
                    <a:gd name="f209" fmla="*/ 1295 f172 1"/>
                    <a:gd name="f210" fmla="*/ 172 f173 1"/>
                    <a:gd name="f211" fmla="*/ 1481 f172 1"/>
                    <a:gd name="f212" fmla="*/ 182 f173 1"/>
                    <a:gd name="f213" fmla="*/ 1631 f172 1"/>
                    <a:gd name="f214" fmla="*/ 191 f173 1"/>
                    <a:gd name="f215" fmla="*/ 200 f173 1"/>
                    <a:gd name="f216" fmla="*/ 1495 f172 1"/>
                    <a:gd name="f217" fmla="*/ 204 f173 1"/>
                    <a:gd name="f218" fmla="*/ 1036 f172 1"/>
                    <a:gd name="f219" fmla="*/ 213 f173 1"/>
                    <a:gd name="f220" fmla="*/ 382 f172 1"/>
                    <a:gd name="f221" fmla="*/ 223 f173 1"/>
                    <a:gd name="f222" fmla="*/ 13 f172 1"/>
                    <a:gd name="f223" fmla="*/ 232 f173 1"/>
                    <a:gd name="f224" fmla="*/ 959 f172 1"/>
                    <a:gd name="f225" fmla="*/ 241 f173 1"/>
                    <a:gd name="f226" fmla="*/ 1599 f172 1"/>
                    <a:gd name="f227" fmla="*/ 254 f173 1"/>
                    <a:gd name="f228" fmla="*/ 1727 f172 1"/>
                    <a:gd name="f229" fmla="*/ 263 f173 1"/>
                    <a:gd name="f230" fmla="*/ 1758 f172 1"/>
                    <a:gd name="f231" fmla="*/ 273 f173 1"/>
                    <a:gd name="f232" fmla="*/ 282 f173 1"/>
                    <a:gd name="f233" fmla="*/ 1745 f172 1"/>
                    <a:gd name="f234" fmla="*/ 291 f173 1"/>
                    <a:gd name="f235" fmla="*/ 1749 f172 1"/>
                    <a:gd name="f236" fmla="*/ 300 f173 1"/>
                    <a:gd name="f237" fmla="*/ 1704 f172 1"/>
                    <a:gd name="f238" fmla="*/ 309 f173 1"/>
                    <a:gd name="f239" fmla="*/ 1668 f172 1"/>
                    <a:gd name="f240" fmla="*/ 318 f173 1"/>
                    <a:gd name="f241" fmla="*/ 1568 f172 1"/>
                    <a:gd name="f242" fmla="*/ 327 f173 1"/>
                    <a:gd name="f243" fmla="*/ 1322 f172 1"/>
                    <a:gd name="f244" fmla="*/ 336 f173 1"/>
                    <a:gd name="f245" fmla="*/ 809 f172 1"/>
                    <a:gd name="f246" fmla="*/ 345 f173 1"/>
                    <a:gd name="f247" fmla="*/ 168 f172 1"/>
                    <a:gd name="f248" fmla="*/ 354 f173 1"/>
                    <a:gd name="f249" fmla="*/ 241 f172 1"/>
                    <a:gd name="f250" fmla="*/ 364 f173 1"/>
                    <a:gd name="f251" fmla="*/ 481 f172 1"/>
                    <a:gd name="f252" fmla="*/ 373 f173 1"/>
                    <a:gd name="f253" fmla="*/ 850 f172 1"/>
                    <a:gd name="f254" fmla="*/ 382 f173 1"/>
                    <a:gd name="f255" fmla="*/ 1318 f172 1"/>
                    <a:gd name="f256" fmla="*/ 0 f173 1"/>
                    <a:gd name="f257" fmla="*/ 0 f172 1"/>
                    <a:gd name="f258" fmla="*/ 386 f173 1"/>
                    <a:gd name="f259" fmla="*/ 1772 f172 1"/>
                    <a:gd name="f260" fmla="*/ f174 1 f2"/>
                    <a:gd name="f261" fmla="*/ f177 1 386"/>
                    <a:gd name="f262" fmla="*/ f178 1 1772"/>
                    <a:gd name="f263" fmla="*/ f179 1 386"/>
                    <a:gd name="f264" fmla="*/ f180 1 1772"/>
                    <a:gd name="f265" fmla="*/ f181 1 386"/>
                    <a:gd name="f266" fmla="*/ f182 1 1772"/>
                    <a:gd name="f267" fmla="*/ f183 1 386"/>
                    <a:gd name="f268" fmla="*/ f184 1 1772"/>
                    <a:gd name="f269" fmla="*/ f185 1 386"/>
                    <a:gd name="f270" fmla="*/ f186 1 1772"/>
                    <a:gd name="f271" fmla="*/ f187 1 386"/>
                    <a:gd name="f272" fmla="*/ f188 1 1772"/>
                    <a:gd name="f273" fmla="*/ f189 1 386"/>
                    <a:gd name="f274" fmla="*/ f190 1 1772"/>
                    <a:gd name="f275" fmla="*/ f191 1 386"/>
                    <a:gd name="f276" fmla="*/ f192 1 1772"/>
                    <a:gd name="f277" fmla="*/ f193 1 386"/>
                    <a:gd name="f278" fmla="*/ f194 1 1772"/>
                    <a:gd name="f279" fmla="*/ f195 1 386"/>
                    <a:gd name="f280" fmla="*/ f196 1 1772"/>
                    <a:gd name="f281" fmla="*/ f197 1 386"/>
                    <a:gd name="f282" fmla="*/ f198 1 1772"/>
                    <a:gd name="f283" fmla="*/ f199 1 386"/>
                    <a:gd name="f284" fmla="*/ f200 1 386"/>
                    <a:gd name="f285" fmla="*/ f201 1 386"/>
                    <a:gd name="f286" fmla="*/ f202 1 1772"/>
                    <a:gd name="f287" fmla="*/ f203 1 386"/>
                    <a:gd name="f288" fmla="*/ f204 1 386"/>
                    <a:gd name="f289" fmla="*/ f205 1 1772"/>
                    <a:gd name="f290" fmla="*/ f206 1 386"/>
                    <a:gd name="f291" fmla="*/ f207 1 1772"/>
                    <a:gd name="f292" fmla="*/ f208 1 386"/>
                    <a:gd name="f293" fmla="*/ f209 1 1772"/>
                    <a:gd name="f294" fmla="*/ f210 1 386"/>
                    <a:gd name="f295" fmla="*/ f211 1 1772"/>
                    <a:gd name="f296" fmla="*/ f212 1 386"/>
                    <a:gd name="f297" fmla="*/ f213 1 1772"/>
                    <a:gd name="f298" fmla="*/ f214 1 386"/>
                    <a:gd name="f299" fmla="*/ f215 1 386"/>
                    <a:gd name="f300" fmla="*/ f216 1 1772"/>
                    <a:gd name="f301" fmla="*/ f217 1 386"/>
                    <a:gd name="f302" fmla="*/ f218 1 1772"/>
                    <a:gd name="f303" fmla="*/ f219 1 386"/>
                    <a:gd name="f304" fmla="*/ f220 1 1772"/>
                    <a:gd name="f305" fmla="*/ f221 1 386"/>
                    <a:gd name="f306" fmla="*/ f222 1 1772"/>
                    <a:gd name="f307" fmla="*/ f223 1 386"/>
                    <a:gd name="f308" fmla="*/ f224 1 1772"/>
                    <a:gd name="f309" fmla="*/ f225 1 386"/>
                    <a:gd name="f310" fmla="*/ f226 1 1772"/>
                    <a:gd name="f311" fmla="*/ f227 1 386"/>
                    <a:gd name="f312" fmla="*/ f228 1 1772"/>
                    <a:gd name="f313" fmla="*/ f229 1 386"/>
                    <a:gd name="f314" fmla="*/ f230 1 1772"/>
                    <a:gd name="f315" fmla="*/ f231 1 386"/>
                    <a:gd name="f316" fmla="*/ f232 1 386"/>
                    <a:gd name="f317" fmla="*/ f233 1 1772"/>
                    <a:gd name="f318" fmla="*/ f234 1 386"/>
                    <a:gd name="f319" fmla="*/ f235 1 1772"/>
                    <a:gd name="f320" fmla="*/ f236 1 386"/>
                    <a:gd name="f321" fmla="*/ f237 1 1772"/>
                    <a:gd name="f322" fmla="*/ f238 1 386"/>
                    <a:gd name="f323" fmla="*/ f239 1 1772"/>
                    <a:gd name="f324" fmla="*/ f240 1 386"/>
                    <a:gd name="f325" fmla="*/ f241 1 1772"/>
                    <a:gd name="f326" fmla="*/ f242 1 386"/>
                    <a:gd name="f327" fmla="*/ f243 1 1772"/>
                    <a:gd name="f328" fmla="*/ f244 1 386"/>
                    <a:gd name="f329" fmla="*/ f245 1 1772"/>
                    <a:gd name="f330" fmla="*/ f246 1 386"/>
                    <a:gd name="f331" fmla="*/ f247 1 1772"/>
                    <a:gd name="f332" fmla="*/ f248 1 386"/>
                    <a:gd name="f333" fmla="*/ f249 1 1772"/>
                    <a:gd name="f334" fmla="*/ f250 1 386"/>
                    <a:gd name="f335" fmla="*/ f251 1 1772"/>
                    <a:gd name="f336" fmla="*/ f252 1 386"/>
                    <a:gd name="f337" fmla="*/ f253 1 1772"/>
                    <a:gd name="f338" fmla="*/ f254 1 386"/>
                    <a:gd name="f339" fmla="*/ f255 1 1772"/>
                    <a:gd name="f340" fmla="*/ f256 1 386"/>
                    <a:gd name="f341" fmla="*/ f257 1 1772"/>
                    <a:gd name="f342" fmla="*/ f258 1 386"/>
                    <a:gd name="f343" fmla="*/ f259 1 1772"/>
                    <a:gd name="f344" fmla="+- f260 0 f1"/>
                    <a:gd name="f345" fmla="*/ f261 1 f175"/>
                    <a:gd name="f346" fmla="*/ f262 1 f176"/>
                    <a:gd name="f347" fmla="*/ f263 1 f175"/>
                    <a:gd name="f348" fmla="*/ f264 1 f176"/>
                    <a:gd name="f349" fmla="*/ f265 1 f175"/>
                    <a:gd name="f350" fmla="*/ f266 1 f176"/>
                    <a:gd name="f351" fmla="*/ f267 1 f175"/>
                    <a:gd name="f352" fmla="*/ f268 1 f176"/>
                    <a:gd name="f353" fmla="*/ f269 1 f175"/>
                    <a:gd name="f354" fmla="*/ f270 1 f176"/>
                    <a:gd name="f355" fmla="*/ f271 1 f175"/>
                    <a:gd name="f356" fmla="*/ f272 1 f176"/>
                    <a:gd name="f357" fmla="*/ f273 1 f175"/>
                    <a:gd name="f358" fmla="*/ f274 1 f176"/>
                    <a:gd name="f359" fmla="*/ f275 1 f175"/>
                    <a:gd name="f360" fmla="*/ f276 1 f176"/>
                    <a:gd name="f361" fmla="*/ f277 1 f175"/>
                    <a:gd name="f362" fmla="*/ f278 1 f176"/>
                    <a:gd name="f363" fmla="*/ f279 1 f175"/>
                    <a:gd name="f364" fmla="*/ f280 1 f176"/>
                    <a:gd name="f365" fmla="*/ f281 1 f175"/>
                    <a:gd name="f366" fmla="*/ f282 1 f176"/>
                    <a:gd name="f367" fmla="*/ f283 1 f175"/>
                    <a:gd name="f368" fmla="*/ f284 1 f175"/>
                    <a:gd name="f369" fmla="*/ f285 1 f175"/>
                    <a:gd name="f370" fmla="*/ f286 1 f176"/>
                    <a:gd name="f371" fmla="*/ f287 1 f175"/>
                    <a:gd name="f372" fmla="*/ f288 1 f175"/>
                    <a:gd name="f373" fmla="*/ f289 1 f176"/>
                    <a:gd name="f374" fmla="*/ f290 1 f175"/>
                    <a:gd name="f375" fmla="*/ f291 1 f176"/>
                    <a:gd name="f376" fmla="*/ f292 1 f175"/>
                    <a:gd name="f377" fmla="*/ f293 1 f176"/>
                    <a:gd name="f378" fmla="*/ f294 1 f175"/>
                    <a:gd name="f379" fmla="*/ f295 1 f176"/>
                    <a:gd name="f380" fmla="*/ f296 1 f175"/>
                    <a:gd name="f381" fmla="*/ f297 1 f176"/>
                    <a:gd name="f382" fmla="*/ f298 1 f175"/>
                    <a:gd name="f383" fmla="*/ f299 1 f175"/>
                    <a:gd name="f384" fmla="*/ f300 1 f176"/>
                    <a:gd name="f385" fmla="*/ f301 1 f175"/>
                    <a:gd name="f386" fmla="*/ f302 1 f176"/>
                    <a:gd name="f387" fmla="*/ f303 1 f175"/>
                    <a:gd name="f388" fmla="*/ f304 1 f176"/>
                    <a:gd name="f389" fmla="*/ f305 1 f175"/>
                    <a:gd name="f390" fmla="*/ f306 1 f176"/>
                    <a:gd name="f391" fmla="*/ f307 1 f175"/>
                    <a:gd name="f392" fmla="*/ f308 1 f176"/>
                    <a:gd name="f393" fmla="*/ f309 1 f175"/>
                    <a:gd name="f394" fmla="*/ f310 1 f176"/>
                    <a:gd name="f395" fmla="*/ f311 1 f175"/>
                    <a:gd name="f396" fmla="*/ f312 1 f176"/>
                    <a:gd name="f397" fmla="*/ f313 1 f175"/>
                    <a:gd name="f398" fmla="*/ f314 1 f176"/>
                    <a:gd name="f399" fmla="*/ f315 1 f175"/>
                    <a:gd name="f400" fmla="*/ f316 1 f175"/>
                    <a:gd name="f401" fmla="*/ f317 1 f176"/>
                    <a:gd name="f402" fmla="*/ f318 1 f175"/>
                    <a:gd name="f403" fmla="*/ f319 1 f176"/>
                    <a:gd name="f404" fmla="*/ f320 1 f175"/>
                    <a:gd name="f405" fmla="*/ f321 1 f176"/>
                    <a:gd name="f406" fmla="*/ f322 1 f175"/>
                    <a:gd name="f407" fmla="*/ f323 1 f176"/>
                    <a:gd name="f408" fmla="*/ f324 1 f175"/>
                    <a:gd name="f409" fmla="*/ f325 1 f176"/>
                    <a:gd name="f410" fmla="*/ f326 1 f175"/>
                    <a:gd name="f411" fmla="*/ f327 1 f176"/>
                    <a:gd name="f412" fmla="*/ f328 1 f175"/>
                    <a:gd name="f413" fmla="*/ f329 1 f176"/>
                    <a:gd name="f414" fmla="*/ f330 1 f175"/>
                    <a:gd name="f415" fmla="*/ f331 1 f176"/>
                    <a:gd name="f416" fmla="*/ f332 1 f175"/>
                    <a:gd name="f417" fmla="*/ f333 1 f176"/>
                    <a:gd name="f418" fmla="*/ f334 1 f175"/>
                    <a:gd name="f419" fmla="*/ f335 1 f176"/>
                    <a:gd name="f420" fmla="*/ f336 1 f175"/>
                    <a:gd name="f421" fmla="*/ f337 1 f176"/>
                    <a:gd name="f422" fmla="*/ f338 1 f175"/>
                    <a:gd name="f423" fmla="*/ f339 1 f176"/>
                    <a:gd name="f424" fmla="*/ f340 1 f175"/>
                    <a:gd name="f425" fmla="*/ f342 1 f175"/>
                    <a:gd name="f426" fmla="*/ f341 1 f176"/>
                    <a:gd name="f427" fmla="*/ f343 1 f176"/>
                    <a:gd name="f428" fmla="*/ f424 f170 1"/>
                    <a:gd name="f429" fmla="*/ f425 f170 1"/>
                    <a:gd name="f430" fmla="*/ f427 f171 1"/>
                    <a:gd name="f431" fmla="*/ f426 f171 1"/>
                    <a:gd name="f432" fmla="*/ f345 f170 1"/>
                    <a:gd name="f433" fmla="*/ f346 f171 1"/>
                    <a:gd name="f434" fmla="*/ f347 f170 1"/>
                    <a:gd name="f435" fmla="*/ f348 f171 1"/>
                    <a:gd name="f436" fmla="*/ f349 f170 1"/>
                    <a:gd name="f437" fmla="*/ f350 f171 1"/>
                    <a:gd name="f438" fmla="*/ f351 f170 1"/>
                    <a:gd name="f439" fmla="*/ f352 f171 1"/>
                    <a:gd name="f440" fmla="*/ f353 f170 1"/>
                    <a:gd name="f441" fmla="*/ f354 f171 1"/>
                    <a:gd name="f442" fmla="*/ f355 f170 1"/>
                    <a:gd name="f443" fmla="*/ f356 f171 1"/>
                    <a:gd name="f444" fmla="*/ f357 f170 1"/>
                    <a:gd name="f445" fmla="*/ f358 f171 1"/>
                    <a:gd name="f446" fmla="*/ f359 f170 1"/>
                    <a:gd name="f447" fmla="*/ f360 f171 1"/>
                    <a:gd name="f448" fmla="*/ f361 f170 1"/>
                    <a:gd name="f449" fmla="*/ f362 f171 1"/>
                    <a:gd name="f450" fmla="*/ f363 f170 1"/>
                    <a:gd name="f451" fmla="*/ f364 f171 1"/>
                    <a:gd name="f452" fmla="*/ f365 f170 1"/>
                    <a:gd name="f453" fmla="*/ f366 f171 1"/>
                    <a:gd name="f454" fmla="*/ f367 f170 1"/>
                    <a:gd name="f455" fmla="*/ f368 f170 1"/>
                    <a:gd name="f456" fmla="*/ f369 f170 1"/>
                    <a:gd name="f457" fmla="*/ f370 f171 1"/>
                    <a:gd name="f458" fmla="*/ f371 f170 1"/>
                    <a:gd name="f459" fmla="*/ f372 f170 1"/>
                    <a:gd name="f460" fmla="*/ f373 f171 1"/>
                    <a:gd name="f461" fmla="*/ f374 f170 1"/>
                    <a:gd name="f462" fmla="*/ f375 f171 1"/>
                    <a:gd name="f463" fmla="*/ f376 f170 1"/>
                    <a:gd name="f464" fmla="*/ f377 f171 1"/>
                    <a:gd name="f465" fmla="*/ f378 f170 1"/>
                    <a:gd name="f466" fmla="*/ f379 f171 1"/>
                    <a:gd name="f467" fmla="*/ f380 f170 1"/>
                    <a:gd name="f468" fmla="*/ f381 f171 1"/>
                    <a:gd name="f469" fmla="*/ f382 f170 1"/>
                    <a:gd name="f470" fmla="*/ f383 f170 1"/>
                    <a:gd name="f471" fmla="*/ f384 f171 1"/>
                    <a:gd name="f472" fmla="*/ f385 f170 1"/>
                    <a:gd name="f473" fmla="*/ f386 f171 1"/>
                    <a:gd name="f474" fmla="*/ f387 f170 1"/>
                    <a:gd name="f475" fmla="*/ f388 f171 1"/>
                    <a:gd name="f476" fmla="*/ f389 f170 1"/>
                    <a:gd name="f477" fmla="*/ f390 f171 1"/>
                    <a:gd name="f478" fmla="*/ f391 f170 1"/>
                    <a:gd name="f479" fmla="*/ f392 f171 1"/>
                    <a:gd name="f480" fmla="*/ f393 f170 1"/>
                    <a:gd name="f481" fmla="*/ f394 f171 1"/>
                    <a:gd name="f482" fmla="*/ f395 f170 1"/>
                    <a:gd name="f483" fmla="*/ f396 f171 1"/>
                    <a:gd name="f484" fmla="*/ f397 f170 1"/>
                    <a:gd name="f485" fmla="*/ f398 f171 1"/>
                    <a:gd name="f486" fmla="*/ f399 f170 1"/>
                    <a:gd name="f487" fmla="*/ f400 f170 1"/>
                    <a:gd name="f488" fmla="*/ f401 f171 1"/>
                    <a:gd name="f489" fmla="*/ f402 f170 1"/>
                    <a:gd name="f490" fmla="*/ f403 f171 1"/>
                    <a:gd name="f491" fmla="*/ f404 f170 1"/>
                    <a:gd name="f492" fmla="*/ f405 f171 1"/>
                    <a:gd name="f493" fmla="*/ f406 f170 1"/>
                    <a:gd name="f494" fmla="*/ f407 f171 1"/>
                    <a:gd name="f495" fmla="*/ f408 f170 1"/>
                    <a:gd name="f496" fmla="*/ f409 f171 1"/>
                    <a:gd name="f497" fmla="*/ f410 f170 1"/>
                    <a:gd name="f498" fmla="*/ f411 f171 1"/>
                    <a:gd name="f499" fmla="*/ f412 f170 1"/>
                    <a:gd name="f500" fmla="*/ f413 f171 1"/>
                    <a:gd name="f501" fmla="*/ f414 f170 1"/>
                    <a:gd name="f502" fmla="*/ f415 f171 1"/>
                    <a:gd name="f503" fmla="*/ f416 f170 1"/>
                    <a:gd name="f504" fmla="*/ f417 f171 1"/>
                    <a:gd name="f505" fmla="*/ f418 f170 1"/>
                    <a:gd name="f506" fmla="*/ f419 f171 1"/>
                    <a:gd name="f507" fmla="*/ f420 f170 1"/>
                    <a:gd name="f508" fmla="*/ f421 f171 1"/>
                    <a:gd name="f509" fmla="*/ f422 f170 1"/>
                    <a:gd name="f510" fmla="*/ f423 f171 1"/>
                  </a:gdLst>
                  <a:ahLst/>
                  <a:cxnLst>
                    <a:cxn ang="3cd4">
                      <a:pos x="hc" y="t"/>
                    </a:cxn>
                    <a:cxn ang="0">
                      <a:pos x="r" y="vc"/>
                    </a:cxn>
                    <a:cxn ang="cd4">
                      <a:pos x="hc" y="b"/>
                    </a:cxn>
                    <a:cxn ang="cd2">
                      <a:pos x="l" y="vc"/>
                    </a:cxn>
                    <a:cxn ang="f344">
                      <a:pos x="f432" y="f433"/>
                    </a:cxn>
                    <a:cxn ang="f344">
                      <a:pos x="f434" y="f435"/>
                    </a:cxn>
                    <a:cxn ang="f344">
                      <a:pos x="f436" y="f437"/>
                    </a:cxn>
                    <a:cxn ang="f344">
                      <a:pos x="f438" y="f439"/>
                    </a:cxn>
                    <a:cxn ang="f344">
                      <a:pos x="f440" y="f441"/>
                    </a:cxn>
                    <a:cxn ang="f344">
                      <a:pos x="f442" y="f443"/>
                    </a:cxn>
                    <a:cxn ang="f344">
                      <a:pos x="f444" y="f445"/>
                    </a:cxn>
                    <a:cxn ang="f344">
                      <a:pos x="f446" y="f447"/>
                    </a:cxn>
                    <a:cxn ang="f344">
                      <a:pos x="f448" y="f449"/>
                    </a:cxn>
                    <a:cxn ang="f344">
                      <a:pos x="f450" y="f451"/>
                    </a:cxn>
                    <a:cxn ang="f344">
                      <a:pos x="f452" y="f453"/>
                    </a:cxn>
                    <a:cxn ang="f344">
                      <a:pos x="f454" y="f449"/>
                    </a:cxn>
                    <a:cxn ang="f344">
                      <a:pos x="f455" y="f433"/>
                    </a:cxn>
                    <a:cxn ang="f344">
                      <a:pos x="f456" y="f457"/>
                    </a:cxn>
                    <a:cxn ang="f344">
                      <a:pos x="f458" y="f443"/>
                    </a:cxn>
                    <a:cxn ang="f344">
                      <a:pos x="f459" y="f460"/>
                    </a:cxn>
                    <a:cxn ang="f344">
                      <a:pos x="f461" y="f462"/>
                    </a:cxn>
                    <a:cxn ang="f344">
                      <a:pos x="f463" y="f464"/>
                    </a:cxn>
                    <a:cxn ang="f344">
                      <a:pos x="f465" y="f466"/>
                    </a:cxn>
                    <a:cxn ang="f344">
                      <a:pos x="f467" y="f468"/>
                    </a:cxn>
                    <a:cxn ang="f344">
                      <a:pos x="f469" y="f468"/>
                    </a:cxn>
                    <a:cxn ang="f344">
                      <a:pos x="f470" y="f471"/>
                    </a:cxn>
                    <a:cxn ang="f344">
                      <a:pos x="f472" y="f473"/>
                    </a:cxn>
                    <a:cxn ang="f344">
                      <a:pos x="f474" y="f475"/>
                    </a:cxn>
                    <a:cxn ang="f344">
                      <a:pos x="f476" y="f477"/>
                    </a:cxn>
                    <a:cxn ang="f344">
                      <a:pos x="f478" y="f479"/>
                    </a:cxn>
                    <a:cxn ang="f344">
                      <a:pos x="f480" y="f481"/>
                    </a:cxn>
                    <a:cxn ang="f344">
                      <a:pos x="f482" y="f483"/>
                    </a:cxn>
                    <a:cxn ang="f344">
                      <a:pos x="f484" y="f485"/>
                    </a:cxn>
                    <a:cxn ang="f344">
                      <a:pos x="f486" y="f485"/>
                    </a:cxn>
                    <a:cxn ang="f344">
                      <a:pos x="f487" y="f488"/>
                    </a:cxn>
                    <a:cxn ang="f344">
                      <a:pos x="f489" y="f490"/>
                    </a:cxn>
                    <a:cxn ang="f344">
                      <a:pos x="f491" y="f492"/>
                    </a:cxn>
                    <a:cxn ang="f344">
                      <a:pos x="f493" y="f494"/>
                    </a:cxn>
                    <a:cxn ang="f344">
                      <a:pos x="f495" y="f496"/>
                    </a:cxn>
                    <a:cxn ang="f344">
                      <a:pos x="f497" y="f498"/>
                    </a:cxn>
                    <a:cxn ang="f344">
                      <a:pos x="f499" y="f500"/>
                    </a:cxn>
                    <a:cxn ang="f344">
                      <a:pos x="f501" y="f502"/>
                    </a:cxn>
                    <a:cxn ang="f344">
                      <a:pos x="f503" y="f504"/>
                    </a:cxn>
                    <a:cxn ang="f344">
                      <a:pos x="f505" y="f506"/>
                    </a:cxn>
                    <a:cxn ang="f344">
                      <a:pos x="f507" y="f508"/>
                    </a:cxn>
                    <a:cxn ang="f344">
                      <a:pos x="f509" y="f510"/>
                    </a:cxn>
                  </a:cxnLst>
                  <a:rect l="f428" t="f431" r="f429" b="f430"/>
                  <a:pathLst>
                    <a:path w="386" h="1772">
                      <a:moveTo>
                        <a:pt x="f5" y="f8"/>
                      </a:moveTo>
                      <a:lnTo>
                        <a:pt x="f5" y="f9"/>
                      </a:lnTo>
                      <a:lnTo>
                        <a:pt x="f10" y="f11"/>
                      </a:lnTo>
                      <a:lnTo>
                        <a:pt x="f10" y="f12"/>
                      </a:lnTo>
                      <a:lnTo>
                        <a:pt x="f13" y="f14"/>
                      </a:lnTo>
                      <a:lnTo>
                        <a:pt x="f15" y="f16"/>
                      </a:lnTo>
                      <a:lnTo>
                        <a:pt x="f15" y="f17"/>
                      </a:lnTo>
                      <a:lnTo>
                        <a:pt x="f18" y="f19"/>
                      </a:lnTo>
                      <a:lnTo>
                        <a:pt x="f20" y="f21"/>
                      </a:lnTo>
                      <a:lnTo>
                        <a:pt x="f20" y="f17"/>
                      </a:lnTo>
                      <a:lnTo>
                        <a:pt x="f22" y="f23"/>
                      </a:lnTo>
                      <a:lnTo>
                        <a:pt x="f24" y="f25"/>
                      </a:lnTo>
                      <a:lnTo>
                        <a:pt x="f24" y="f26"/>
                      </a:lnTo>
                      <a:lnTo>
                        <a:pt x="f27" y="f28"/>
                      </a:lnTo>
                      <a:lnTo>
                        <a:pt x="f29" y="f30"/>
                      </a:lnTo>
                      <a:lnTo>
                        <a:pt x="f29" y="f31"/>
                      </a:lnTo>
                      <a:lnTo>
                        <a:pt x="f32" y="f33"/>
                      </a:lnTo>
                      <a:lnTo>
                        <a:pt x="f34" y="f8"/>
                      </a:lnTo>
                      <a:lnTo>
                        <a:pt x="f34" y="f35"/>
                      </a:lnTo>
                      <a:lnTo>
                        <a:pt x="f36" y="f37"/>
                      </a:lnTo>
                      <a:lnTo>
                        <a:pt x="f38" y="f37"/>
                      </a:lnTo>
                      <a:lnTo>
                        <a:pt x="f38" y="f39"/>
                      </a:lnTo>
                      <a:lnTo>
                        <a:pt x="f40" y="f39"/>
                      </a:lnTo>
                      <a:lnTo>
                        <a:pt x="f41" y="f42"/>
                      </a:lnTo>
                      <a:lnTo>
                        <a:pt x="f43" y="f44"/>
                      </a:lnTo>
                      <a:lnTo>
                        <a:pt x="f43" y="f45"/>
                      </a:lnTo>
                      <a:lnTo>
                        <a:pt x="f46" y="f9"/>
                      </a:lnTo>
                      <a:lnTo>
                        <a:pt x="f47" y="f48"/>
                      </a:lnTo>
                      <a:lnTo>
                        <a:pt x="f47" y="f49"/>
                      </a:lnTo>
                      <a:lnTo>
                        <a:pt x="f50" y="f51"/>
                      </a:lnTo>
                      <a:lnTo>
                        <a:pt x="f52" y="f53"/>
                      </a:lnTo>
                      <a:lnTo>
                        <a:pt x="f52" y="f54"/>
                      </a:lnTo>
                      <a:lnTo>
                        <a:pt x="f55" y="f56"/>
                      </a:lnTo>
                      <a:lnTo>
                        <a:pt x="f57" y="f54"/>
                      </a:lnTo>
                      <a:lnTo>
                        <a:pt x="f57" y="f58"/>
                      </a:lnTo>
                      <a:lnTo>
                        <a:pt x="f59" y="f9"/>
                      </a:lnTo>
                      <a:lnTo>
                        <a:pt x="f60" y="f61"/>
                      </a:lnTo>
                      <a:lnTo>
                        <a:pt x="f60" y="f62"/>
                      </a:lnTo>
                      <a:lnTo>
                        <a:pt x="f63" y="f11"/>
                      </a:lnTo>
                      <a:lnTo>
                        <a:pt x="f64" y="f65"/>
                      </a:lnTo>
                      <a:lnTo>
                        <a:pt x="f64" y="f66"/>
                      </a:lnTo>
                      <a:lnTo>
                        <a:pt x="f67" y="f68"/>
                      </a:lnTo>
                      <a:lnTo>
                        <a:pt x="f69" y="f45"/>
                      </a:lnTo>
                      <a:lnTo>
                        <a:pt x="f69" y="f70"/>
                      </a:lnTo>
                      <a:lnTo>
                        <a:pt x="f71" y="f8"/>
                      </a:lnTo>
                      <a:lnTo>
                        <a:pt x="f72" y="f37"/>
                      </a:lnTo>
                      <a:lnTo>
                        <a:pt x="f73" y="f48"/>
                      </a:lnTo>
                      <a:lnTo>
                        <a:pt x="f74" y="f70"/>
                      </a:lnTo>
                      <a:lnTo>
                        <a:pt x="f74" y="f75"/>
                      </a:lnTo>
                      <a:lnTo>
                        <a:pt x="f76" y="f77"/>
                      </a:lnTo>
                      <a:lnTo>
                        <a:pt x="f78" y="f19"/>
                      </a:lnTo>
                      <a:lnTo>
                        <a:pt x="f78" y="f79"/>
                      </a:lnTo>
                      <a:lnTo>
                        <a:pt x="f80" y="f79"/>
                      </a:lnTo>
                      <a:lnTo>
                        <a:pt x="f81" y="f82"/>
                      </a:lnTo>
                      <a:lnTo>
                        <a:pt x="f81" y="f17"/>
                      </a:lnTo>
                      <a:lnTo>
                        <a:pt x="f83" y="f84"/>
                      </a:lnTo>
                      <a:lnTo>
                        <a:pt x="f85" y="f12"/>
                      </a:lnTo>
                      <a:lnTo>
                        <a:pt x="f85" y="f39"/>
                      </a:lnTo>
                      <a:lnTo>
                        <a:pt x="f86" y="f87"/>
                      </a:lnTo>
                      <a:lnTo>
                        <a:pt x="f88" y="f89"/>
                      </a:lnTo>
                      <a:lnTo>
                        <a:pt x="f88" y="f90"/>
                      </a:lnTo>
                      <a:lnTo>
                        <a:pt x="f91" y="f92"/>
                      </a:lnTo>
                      <a:lnTo>
                        <a:pt x="f93" y="f89"/>
                      </a:lnTo>
                      <a:lnTo>
                        <a:pt x="f93" y="f94"/>
                      </a:lnTo>
                      <a:lnTo>
                        <a:pt x="f95" y="f96"/>
                      </a:lnTo>
                      <a:lnTo>
                        <a:pt x="f97" y="f61"/>
                      </a:lnTo>
                      <a:lnTo>
                        <a:pt x="f97" y="f25"/>
                      </a:lnTo>
                      <a:lnTo>
                        <a:pt x="f98" y="f99"/>
                      </a:lnTo>
                      <a:lnTo>
                        <a:pt x="f98" y="f100"/>
                      </a:lnTo>
                      <a:lnTo>
                        <a:pt x="f101" y="f102"/>
                      </a:lnTo>
                      <a:lnTo>
                        <a:pt x="f103" y="f104"/>
                      </a:lnTo>
                      <a:lnTo>
                        <a:pt x="f103" y="f105"/>
                      </a:lnTo>
                      <a:lnTo>
                        <a:pt x="f106" y="f80"/>
                      </a:lnTo>
                      <a:lnTo>
                        <a:pt x="f107" y="f5"/>
                      </a:lnTo>
                      <a:lnTo>
                        <a:pt x="f107" y="f15"/>
                      </a:lnTo>
                      <a:lnTo>
                        <a:pt x="f108" y="f109"/>
                      </a:lnTo>
                      <a:lnTo>
                        <a:pt x="f110" y="f111"/>
                      </a:lnTo>
                      <a:lnTo>
                        <a:pt x="f110" y="f112"/>
                      </a:lnTo>
                      <a:lnTo>
                        <a:pt x="f113" y="f114"/>
                      </a:lnTo>
                      <a:lnTo>
                        <a:pt x="f115" y="f33"/>
                      </a:lnTo>
                      <a:lnTo>
                        <a:pt x="f115" y="f87"/>
                      </a:lnTo>
                      <a:lnTo>
                        <a:pt x="f116" y="f92"/>
                      </a:lnTo>
                      <a:lnTo>
                        <a:pt x="f117" y="f118"/>
                      </a:lnTo>
                      <a:lnTo>
                        <a:pt x="f119" y="f120"/>
                      </a:lnTo>
                      <a:lnTo>
                        <a:pt x="f121" y="f122"/>
                      </a:lnTo>
                      <a:lnTo>
                        <a:pt x="f121" y="f123"/>
                      </a:lnTo>
                      <a:lnTo>
                        <a:pt x="f124" y="f125"/>
                      </a:lnTo>
                      <a:lnTo>
                        <a:pt x="f109" y="f125"/>
                      </a:lnTo>
                      <a:lnTo>
                        <a:pt x="f126" y="f123"/>
                      </a:lnTo>
                      <a:lnTo>
                        <a:pt x="f126" y="f125"/>
                      </a:lnTo>
                      <a:lnTo>
                        <a:pt x="f127" y="f128"/>
                      </a:lnTo>
                      <a:lnTo>
                        <a:pt x="f129" y="f125"/>
                      </a:lnTo>
                      <a:lnTo>
                        <a:pt x="f129" y="f122"/>
                      </a:lnTo>
                      <a:lnTo>
                        <a:pt x="f130" y="f7"/>
                      </a:lnTo>
                      <a:lnTo>
                        <a:pt x="f131" y="f128"/>
                      </a:lnTo>
                      <a:lnTo>
                        <a:pt x="f131" y="f123"/>
                      </a:lnTo>
                      <a:lnTo>
                        <a:pt x="f132" y="f118"/>
                      </a:lnTo>
                      <a:lnTo>
                        <a:pt x="f133" y="f120"/>
                      </a:lnTo>
                      <a:lnTo>
                        <a:pt x="f133" y="f134"/>
                      </a:lnTo>
                      <a:lnTo>
                        <a:pt x="f135" y="f134"/>
                      </a:lnTo>
                      <a:lnTo>
                        <a:pt x="f136" y="f137"/>
                      </a:lnTo>
                      <a:lnTo>
                        <a:pt x="f136" y="f138"/>
                      </a:lnTo>
                      <a:lnTo>
                        <a:pt x="f139" y="f90"/>
                      </a:lnTo>
                      <a:lnTo>
                        <a:pt x="f140" y="f56"/>
                      </a:lnTo>
                      <a:lnTo>
                        <a:pt x="f140" y="f141"/>
                      </a:lnTo>
                      <a:lnTo>
                        <a:pt x="f142" y="f33"/>
                      </a:lnTo>
                      <a:lnTo>
                        <a:pt x="f142" y="f30"/>
                      </a:lnTo>
                      <a:lnTo>
                        <a:pt x="f143" y="f144"/>
                      </a:lnTo>
                      <a:lnTo>
                        <a:pt x="f145" y="f146"/>
                      </a:lnTo>
                      <a:lnTo>
                        <a:pt x="f145" y="f147"/>
                      </a:lnTo>
                      <a:lnTo>
                        <a:pt x="f148" y="f149"/>
                      </a:lnTo>
                      <a:lnTo>
                        <a:pt x="f150" y="f151"/>
                      </a:lnTo>
                      <a:lnTo>
                        <a:pt x="f150" y="f152"/>
                      </a:lnTo>
                      <a:lnTo>
                        <a:pt x="f153" y="f83"/>
                      </a:lnTo>
                      <a:lnTo>
                        <a:pt x="f154" y="f155"/>
                      </a:lnTo>
                      <a:lnTo>
                        <a:pt x="f154" y="f74"/>
                      </a:lnTo>
                      <a:lnTo>
                        <a:pt x="f156" y="f115"/>
                      </a:lnTo>
                      <a:lnTo>
                        <a:pt x="f156" y="f150"/>
                      </a:lnTo>
                      <a:lnTo>
                        <a:pt x="f157" y="f158"/>
                      </a:lnTo>
                      <a:lnTo>
                        <a:pt x="f159" y="f160"/>
                      </a:lnTo>
                      <a:lnTo>
                        <a:pt x="f159" y="f161"/>
                      </a:lnTo>
                      <a:lnTo>
                        <a:pt x="f162" y="f163"/>
                      </a:lnTo>
                      <a:lnTo>
                        <a:pt x="f164" y="f165"/>
                      </a:lnTo>
                      <a:lnTo>
                        <a:pt x="f164" y="f166"/>
                      </a:lnTo>
                      <a:lnTo>
                        <a:pt x="f167" y="f146"/>
                      </a:lnTo>
                      <a:lnTo>
                        <a:pt x="f105" y="f168"/>
                      </a:lnTo>
                      <a:lnTo>
                        <a:pt x="f105" y="f23"/>
                      </a:lnTo>
                      <a:lnTo>
                        <a:pt x="f6" y="f77"/>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3" name="Freeform 42">
                  <a:extLst>
                    <a:ext uri="{FF2B5EF4-FFF2-40B4-BE49-F238E27FC236}">
                      <a16:creationId xmlns:a16="http://schemas.microsoft.com/office/drawing/2014/main" id="{7D62916A-746B-4991-954D-E4D5F665817C}"/>
                    </a:ext>
                  </a:extLst>
                </p:cNvPr>
                <p:cNvSpPr/>
                <p:nvPr/>
              </p:nvSpPr>
              <p:spPr>
                <a:xfrm>
                  <a:off x="1464146" y="1862011"/>
                  <a:ext cx="405646" cy="1227097"/>
                </a:xfrm>
                <a:custGeom>
                  <a:avLst/>
                  <a:gdLst>
                    <a:gd name="f0" fmla="val 10800000"/>
                    <a:gd name="f1" fmla="val 5400000"/>
                    <a:gd name="f2" fmla="val 360"/>
                    <a:gd name="f3" fmla="val 180"/>
                    <a:gd name="f4" fmla="val w"/>
                    <a:gd name="f5" fmla="val h"/>
                    <a:gd name="f6" fmla="val 0"/>
                    <a:gd name="f7" fmla="val 369"/>
                    <a:gd name="f8" fmla="val 1127"/>
                    <a:gd name="f9" fmla="val 650"/>
                    <a:gd name="f10" fmla="val 713"/>
                    <a:gd name="f11" fmla="val 5"/>
                    <a:gd name="f12" fmla="val 718"/>
                    <a:gd name="f13" fmla="val 9"/>
                    <a:gd name="f14" fmla="val 668"/>
                    <a:gd name="f15" fmla="val 14"/>
                    <a:gd name="f16" fmla="val 595"/>
                    <a:gd name="f17" fmla="val 18"/>
                    <a:gd name="f18" fmla="val 468"/>
                    <a:gd name="f19" fmla="val 336"/>
                    <a:gd name="f20" fmla="val 23"/>
                    <a:gd name="f21" fmla="val 168"/>
                    <a:gd name="f22" fmla="val 32"/>
                    <a:gd name="f23" fmla="val 28"/>
                    <a:gd name="f24" fmla="val 68"/>
                    <a:gd name="f25" fmla="val 218"/>
                    <a:gd name="f26" fmla="val 37"/>
                    <a:gd name="f27" fmla="val 359"/>
                    <a:gd name="f28" fmla="val 41"/>
                    <a:gd name="f29" fmla="val 482"/>
                    <a:gd name="f30" fmla="val 568"/>
                    <a:gd name="f31" fmla="val 46"/>
                    <a:gd name="f32" fmla="val 604"/>
                    <a:gd name="f33" fmla="val 645"/>
                    <a:gd name="f34" fmla="val 50"/>
                    <a:gd name="f35" fmla="val 627"/>
                    <a:gd name="f36" fmla="val 55"/>
                    <a:gd name="f37" fmla="val 577"/>
                    <a:gd name="f38" fmla="val 59"/>
                    <a:gd name="f39" fmla="val 559"/>
                    <a:gd name="f40" fmla="val 64"/>
                    <a:gd name="f41" fmla="val 527"/>
                    <a:gd name="f42" fmla="val 536"/>
                    <a:gd name="f43" fmla="val 69"/>
                    <a:gd name="f44" fmla="val 491"/>
                    <a:gd name="f45" fmla="val 73"/>
                    <a:gd name="f46" fmla="val 591"/>
                    <a:gd name="f47" fmla="val 78"/>
                    <a:gd name="f48" fmla="val 641"/>
                    <a:gd name="f49" fmla="val 700"/>
                    <a:gd name="f50" fmla="val 82"/>
                    <a:gd name="f51" fmla="val 87"/>
                    <a:gd name="f52" fmla="val 768"/>
                    <a:gd name="f53" fmla="val 786"/>
                    <a:gd name="f54" fmla="val 91"/>
                    <a:gd name="f55" fmla="val 813"/>
                    <a:gd name="f56" fmla="val 854"/>
                    <a:gd name="f57" fmla="val 96"/>
                    <a:gd name="f58" fmla="val 877"/>
                    <a:gd name="f59" fmla="val 100"/>
                    <a:gd name="f60" fmla="val 895"/>
                    <a:gd name="f61" fmla="val 909"/>
                    <a:gd name="f62" fmla="val 105"/>
                    <a:gd name="f63" fmla="val 940"/>
                    <a:gd name="f64" fmla="val 109"/>
                    <a:gd name="f65" fmla="val 945"/>
                    <a:gd name="f66" fmla="val 968"/>
                    <a:gd name="f67" fmla="val 114"/>
                    <a:gd name="f68" fmla="val 977"/>
                    <a:gd name="f69" fmla="val 119"/>
                    <a:gd name="f70" fmla="val 990"/>
                    <a:gd name="f71" fmla="val 123"/>
                    <a:gd name="f72" fmla="val 986"/>
                    <a:gd name="f73" fmla="val 128"/>
                    <a:gd name="f74" fmla="val 1000"/>
                    <a:gd name="f75" fmla="val 981"/>
                    <a:gd name="f76" fmla="val 132"/>
                    <a:gd name="f77" fmla="val 137"/>
                    <a:gd name="f78" fmla="val 972"/>
                    <a:gd name="f79" fmla="val 141"/>
                    <a:gd name="f80" fmla="val 146"/>
                    <a:gd name="f81" fmla="val 150"/>
                    <a:gd name="f82" fmla="val 1004"/>
                    <a:gd name="f83" fmla="val 155"/>
                    <a:gd name="f84" fmla="val 160"/>
                    <a:gd name="f85" fmla="val 995"/>
                    <a:gd name="f86" fmla="val 164"/>
                    <a:gd name="f87" fmla="val 169"/>
                    <a:gd name="f88" fmla="val 173"/>
                    <a:gd name="f89" fmla="val 178"/>
                    <a:gd name="f90" fmla="val 182"/>
                    <a:gd name="f91" fmla="val 187"/>
                    <a:gd name="f92" fmla="val 1009"/>
                    <a:gd name="f93" fmla="val 191"/>
                    <a:gd name="f94" fmla="val 1013"/>
                    <a:gd name="f95" fmla="val 196"/>
                    <a:gd name="f96" fmla="val 1022"/>
                    <a:gd name="f97" fmla="val 200"/>
                    <a:gd name="f98" fmla="val 1031"/>
                    <a:gd name="f99" fmla="val 1040"/>
                    <a:gd name="f100" fmla="val 205"/>
                    <a:gd name="f101" fmla="val 1059"/>
                    <a:gd name="f102" fmla="val 210"/>
                    <a:gd name="f103" fmla="val 214"/>
                    <a:gd name="f104" fmla="val 1027"/>
                    <a:gd name="f105" fmla="val 1050"/>
                    <a:gd name="f106" fmla="val 219"/>
                    <a:gd name="f107" fmla="val 223"/>
                    <a:gd name="f108" fmla="val 228"/>
                    <a:gd name="f109" fmla="val 232"/>
                    <a:gd name="f110" fmla="val 959"/>
                    <a:gd name="f111" fmla="val 237"/>
                    <a:gd name="f112" fmla="val 963"/>
                    <a:gd name="f113" fmla="val 241"/>
                    <a:gd name="f114" fmla="val 1018"/>
                    <a:gd name="f115" fmla="val 246"/>
                    <a:gd name="f116" fmla="val 1081"/>
                    <a:gd name="f117" fmla="val 251"/>
                    <a:gd name="f118" fmla="val 1100"/>
                    <a:gd name="f119" fmla="val 1104"/>
                    <a:gd name="f120" fmla="val 255"/>
                    <a:gd name="f121" fmla="val 1109"/>
                    <a:gd name="f122" fmla="val 1122"/>
                    <a:gd name="f123" fmla="val 260"/>
                    <a:gd name="f124" fmla="val 264"/>
                    <a:gd name="f125" fmla="val 1118"/>
                    <a:gd name="f126" fmla="val 269"/>
                    <a:gd name="f127" fmla="val 273"/>
                    <a:gd name="f128" fmla="val 1113"/>
                    <a:gd name="f129" fmla="val 278"/>
                    <a:gd name="f130" fmla="val 1090"/>
                    <a:gd name="f131" fmla="val 282"/>
                    <a:gd name="f132" fmla="val 287"/>
                    <a:gd name="f133" fmla="val 291"/>
                    <a:gd name="f134" fmla="val 296"/>
                    <a:gd name="f135" fmla="val 954"/>
                    <a:gd name="f136" fmla="val 850"/>
                    <a:gd name="f137" fmla="val 301"/>
                    <a:gd name="f138" fmla="val 572"/>
                    <a:gd name="f139" fmla="val 305"/>
                    <a:gd name="f140" fmla="val 486"/>
                    <a:gd name="f141" fmla="val 310"/>
                    <a:gd name="f142" fmla="val 704"/>
                    <a:gd name="f143" fmla="val 314"/>
                    <a:gd name="f144" fmla="val 809"/>
                    <a:gd name="f145" fmla="val 927"/>
                    <a:gd name="f146" fmla="val 319"/>
                    <a:gd name="f147" fmla="val 323"/>
                    <a:gd name="f148" fmla="val 328"/>
                    <a:gd name="f149" fmla="val 1045"/>
                    <a:gd name="f150" fmla="val 1068"/>
                    <a:gd name="f151" fmla="val 332"/>
                    <a:gd name="f152" fmla="val 1086"/>
                    <a:gd name="f153" fmla="val 337"/>
                    <a:gd name="f154" fmla="val 1095"/>
                    <a:gd name="f155" fmla="val 342"/>
                    <a:gd name="f156" fmla="val 346"/>
                    <a:gd name="f157" fmla="val 351"/>
                    <a:gd name="f158" fmla="val 355"/>
                    <a:gd name="f159" fmla="val 364"/>
                    <a:gd name="f160" fmla="+- 0 0 -90"/>
                    <a:gd name="f161" fmla="*/ f4 1 369"/>
                    <a:gd name="f162" fmla="*/ f5 1 1127"/>
                    <a:gd name="f163" fmla="+- f8 0 f6"/>
                    <a:gd name="f164" fmla="+- f7 0 f6"/>
                    <a:gd name="f165" fmla="*/ f160 f0 1"/>
                    <a:gd name="f166" fmla="*/ f164 1 369"/>
                    <a:gd name="f167" fmla="*/ f163 1 1127"/>
                    <a:gd name="f168" fmla="*/ 5 f164 1"/>
                    <a:gd name="f169" fmla="*/ 718 f163 1"/>
                    <a:gd name="f170" fmla="*/ 14 f164 1"/>
                    <a:gd name="f171" fmla="*/ 595 f163 1"/>
                    <a:gd name="f172" fmla="*/ 23 f164 1"/>
                    <a:gd name="f173" fmla="*/ 168 f163 1"/>
                    <a:gd name="f174" fmla="*/ 32 f164 1"/>
                    <a:gd name="f175" fmla="*/ 68 f163 1"/>
                    <a:gd name="f176" fmla="*/ 41 f164 1"/>
                    <a:gd name="f177" fmla="*/ 482 f163 1"/>
                    <a:gd name="f178" fmla="*/ 46 f164 1"/>
                    <a:gd name="f179" fmla="*/ 645 f163 1"/>
                    <a:gd name="f180" fmla="*/ 55 f164 1"/>
                    <a:gd name="f181" fmla="*/ 577 f163 1"/>
                    <a:gd name="f182" fmla="*/ 64 f164 1"/>
                    <a:gd name="f183" fmla="*/ 536 f163 1"/>
                    <a:gd name="f184" fmla="*/ 73 f164 1"/>
                    <a:gd name="f185" fmla="*/ 591 f163 1"/>
                    <a:gd name="f186" fmla="*/ 82 f164 1"/>
                    <a:gd name="f187" fmla="*/ 713 f163 1"/>
                    <a:gd name="f188" fmla="*/ 91 f164 1"/>
                    <a:gd name="f189" fmla="*/ 813 f163 1"/>
                    <a:gd name="f190" fmla="*/ 100 f164 1"/>
                    <a:gd name="f191" fmla="*/ 895 f163 1"/>
                    <a:gd name="f192" fmla="*/ 109 f164 1"/>
                    <a:gd name="f193" fmla="*/ 945 f163 1"/>
                    <a:gd name="f194" fmla="*/ 119 f164 1"/>
                    <a:gd name="f195" fmla="*/ 990 f163 1"/>
                    <a:gd name="f196" fmla="*/ 128 f164 1"/>
                    <a:gd name="f197" fmla="*/ 981 f163 1"/>
                    <a:gd name="f198" fmla="*/ 137 f164 1"/>
                    <a:gd name="f199" fmla="*/ 146 f164 1"/>
                    <a:gd name="f200" fmla="*/ 155 f164 1"/>
                    <a:gd name="f201" fmla="*/ 164 f164 1"/>
                    <a:gd name="f202" fmla="*/ 173 f164 1"/>
                    <a:gd name="f203" fmla="*/ 187 f164 1"/>
                    <a:gd name="f204" fmla="*/ 1009 f163 1"/>
                    <a:gd name="f205" fmla="*/ 196 f164 1"/>
                    <a:gd name="f206" fmla="*/ 1004 f163 1"/>
                    <a:gd name="f207" fmla="*/ 200 f164 1"/>
                    <a:gd name="f208" fmla="*/ 1040 f163 1"/>
                    <a:gd name="f209" fmla="*/ 210 f164 1"/>
                    <a:gd name="f210" fmla="*/ 1059 f163 1"/>
                    <a:gd name="f211" fmla="*/ 219 f164 1"/>
                    <a:gd name="f212" fmla="*/ 1027 f163 1"/>
                    <a:gd name="f213" fmla="*/ 228 f164 1"/>
                    <a:gd name="f214" fmla="*/ 968 f163 1"/>
                    <a:gd name="f215" fmla="*/ 237 f164 1"/>
                    <a:gd name="f216" fmla="*/ 963 f163 1"/>
                    <a:gd name="f217" fmla="*/ 241 f164 1"/>
                    <a:gd name="f218" fmla="*/ 251 f164 1"/>
                    <a:gd name="f219" fmla="*/ 1104 f163 1"/>
                    <a:gd name="f220" fmla="*/ 260 f164 1"/>
                    <a:gd name="f221" fmla="*/ 1127 f163 1"/>
                    <a:gd name="f222" fmla="*/ 269 f164 1"/>
                    <a:gd name="f223" fmla="*/ 1100 f163 1"/>
                    <a:gd name="f224" fmla="*/ 278 f164 1"/>
                    <a:gd name="f225" fmla="*/ 287 f164 1"/>
                    <a:gd name="f226" fmla="*/ 1090 f163 1"/>
                    <a:gd name="f227" fmla="*/ 296 f164 1"/>
                    <a:gd name="f228" fmla="*/ 954 f163 1"/>
                    <a:gd name="f229" fmla="*/ 301 f164 1"/>
                    <a:gd name="f230" fmla="*/ 572 f163 1"/>
                    <a:gd name="f231" fmla="*/ 310 f164 1"/>
                    <a:gd name="f232" fmla="*/ 704 f163 1"/>
                    <a:gd name="f233" fmla="*/ 319 f164 1"/>
                    <a:gd name="f234" fmla="*/ 972 f163 1"/>
                    <a:gd name="f235" fmla="*/ 328 f164 1"/>
                    <a:gd name="f236" fmla="*/ 1045 f163 1"/>
                    <a:gd name="f237" fmla="*/ 337 f164 1"/>
                    <a:gd name="f238" fmla="*/ 1095 f163 1"/>
                    <a:gd name="f239" fmla="*/ 342 f164 1"/>
                    <a:gd name="f240" fmla="*/ 1081 f163 1"/>
                    <a:gd name="f241" fmla="*/ 351 f164 1"/>
                    <a:gd name="f242" fmla="*/ 1109 f163 1"/>
                    <a:gd name="f243" fmla="*/ 360 f164 1"/>
                    <a:gd name="f244" fmla="*/ 0 f164 1"/>
                    <a:gd name="f245" fmla="*/ 0 f163 1"/>
                    <a:gd name="f246" fmla="*/ 369 f164 1"/>
                    <a:gd name="f247" fmla="*/ f165 1 f3"/>
                    <a:gd name="f248" fmla="*/ f168 1 369"/>
                    <a:gd name="f249" fmla="*/ f169 1 1127"/>
                    <a:gd name="f250" fmla="*/ f170 1 369"/>
                    <a:gd name="f251" fmla="*/ f171 1 1127"/>
                    <a:gd name="f252" fmla="*/ f172 1 369"/>
                    <a:gd name="f253" fmla="*/ f173 1 1127"/>
                    <a:gd name="f254" fmla="*/ f174 1 369"/>
                    <a:gd name="f255" fmla="*/ f175 1 1127"/>
                    <a:gd name="f256" fmla="*/ f176 1 369"/>
                    <a:gd name="f257" fmla="*/ f177 1 1127"/>
                    <a:gd name="f258" fmla="*/ f178 1 369"/>
                    <a:gd name="f259" fmla="*/ f179 1 1127"/>
                    <a:gd name="f260" fmla="*/ f180 1 369"/>
                    <a:gd name="f261" fmla="*/ f181 1 1127"/>
                    <a:gd name="f262" fmla="*/ f182 1 369"/>
                    <a:gd name="f263" fmla="*/ f183 1 1127"/>
                    <a:gd name="f264" fmla="*/ f184 1 369"/>
                    <a:gd name="f265" fmla="*/ f185 1 1127"/>
                    <a:gd name="f266" fmla="*/ f186 1 369"/>
                    <a:gd name="f267" fmla="*/ f187 1 1127"/>
                    <a:gd name="f268" fmla="*/ f188 1 369"/>
                    <a:gd name="f269" fmla="*/ f189 1 1127"/>
                    <a:gd name="f270" fmla="*/ f190 1 369"/>
                    <a:gd name="f271" fmla="*/ f191 1 1127"/>
                    <a:gd name="f272" fmla="*/ f192 1 369"/>
                    <a:gd name="f273" fmla="*/ f193 1 1127"/>
                    <a:gd name="f274" fmla="*/ f194 1 369"/>
                    <a:gd name="f275" fmla="*/ f195 1 1127"/>
                    <a:gd name="f276" fmla="*/ f196 1 369"/>
                    <a:gd name="f277" fmla="*/ f197 1 1127"/>
                    <a:gd name="f278" fmla="*/ f198 1 369"/>
                    <a:gd name="f279" fmla="*/ f199 1 369"/>
                    <a:gd name="f280" fmla="*/ f200 1 369"/>
                    <a:gd name="f281" fmla="*/ f201 1 369"/>
                    <a:gd name="f282" fmla="*/ f202 1 369"/>
                    <a:gd name="f283" fmla="*/ f203 1 369"/>
                    <a:gd name="f284" fmla="*/ f204 1 1127"/>
                    <a:gd name="f285" fmla="*/ f205 1 369"/>
                    <a:gd name="f286" fmla="*/ f206 1 1127"/>
                    <a:gd name="f287" fmla="*/ f207 1 369"/>
                    <a:gd name="f288" fmla="*/ f208 1 1127"/>
                    <a:gd name="f289" fmla="*/ f209 1 369"/>
                    <a:gd name="f290" fmla="*/ f210 1 1127"/>
                    <a:gd name="f291" fmla="*/ f211 1 369"/>
                    <a:gd name="f292" fmla="*/ f212 1 1127"/>
                    <a:gd name="f293" fmla="*/ f213 1 369"/>
                    <a:gd name="f294" fmla="*/ f214 1 1127"/>
                    <a:gd name="f295" fmla="*/ f215 1 369"/>
                    <a:gd name="f296" fmla="*/ f216 1 1127"/>
                    <a:gd name="f297" fmla="*/ f217 1 369"/>
                    <a:gd name="f298" fmla="*/ f218 1 369"/>
                    <a:gd name="f299" fmla="*/ f219 1 1127"/>
                    <a:gd name="f300" fmla="*/ f220 1 369"/>
                    <a:gd name="f301" fmla="*/ f221 1 1127"/>
                    <a:gd name="f302" fmla="*/ f222 1 369"/>
                    <a:gd name="f303" fmla="*/ f223 1 1127"/>
                    <a:gd name="f304" fmla="*/ f224 1 369"/>
                    <a:gd name="f305" fmla="*/ f225 1 369"/>
                    <a:gd name="f306" fmla="*/ f226 1 1127"/>
                    <a:gd name="f307" fmla="*/ f227 1 369"/>
                    <a:gd name="f308" fmla="*/ f228 1 1127"/>
                    <a:gd name="f309" fmla="*/ f229 1 369"/>
                    <a:gd name="f310" fmla="*/ f230 1 1127"/>
                    <a:gd name="f311" fmla="*/ f231 1 369"/>
                    <a:gd name="f312" fmla="*/ f232 1 1127"/>
                    <a:gd name="f313" fmla="*/ f233 1 369"/>
                    <a:gd name="f314" fmla="*/ f234 1 1127"/>
                    <a:gd name="f315" fmla="*/ f235 1 369"/>
                    <a:gd name="f316" fmla="*/ f236 1 1127"/>
                    <a:gd name="f317" fmla="*/ f237 1 369"/>
                    <a:gd name="f318" fmla="*/ f238 1 1127"/>
                    <a:gd name="f319" fmla="*/ f239 1 369"/>
                    <a:gd name="f320" fmla="*/ f240 1 1127"/>
                    <a:gd name="f321" fmla="*/ f241 1 369"/>
                    <a:gd name="f322" fmla="*/ f242 1 1127"/>
                    <a:gd name="f323" fmla="*/ f243 1 369"/>
                    <a:gd name="f324" fmla="*/ f244 1 369"/>
                    <a:gd name="f325" fmla="*/ f245 1 1127"/>
                    <a:gd name="f326" fmla="*/ f246 1 369"/>
                    <a:gd name="f327" fmla="+- f247 0 f1"/>
                    <a:gd name="f328" fmla="*/ f248 1 f166"/>
                    <a:gd name="f329" fmla="*/ f249 1 f167"/>
                    <a:gd name="f330" fmla="*/ f250 1 f166"/>
                    <a:gd name="f331" fmla="*/ f251 1 f167"/>
                    <a:gd name="f332" fmla="*/ f252 1 f166"/>
                    <a:gd name="f333" fmla="*/ f253 1 f167"/>
                    <a:gd name="f334" fmla="*/ f254 1 f166"/>
                    <a:gd name="f335" fmla="*/ f255 1 f167"/>
                    <a:gd name="f336" fmla="*/ f256 1 f166"/>
                    <a:gd name="f337" fmla="*/ f257 1 f167"/>
                    <a:gd name="f338" fmla="*/ f258 1 f166"/>
                    <a:gd name="f339" fmla="*/ f259 1 f167"/>
                    <a:gd name="f340" fmla="*/ f260 1 f166"/>
                    <a:gd name="f341" fmla="*/ f261 1 f167"/>
                    <a:gd name="f342" fmla="*/ f262 1 f166"/>
                    <a:gd name="f343" fmla="*/ f263 1 f167"/>
                    <a:gd name="f344" fmla="*/ f264 1 f166"/>
                    <a:gd name="f345" fmla="*/ f265 1 f167"/>
                    <a:gd name="f346" fmla="*/ f266 1 f166"/>
                    <a:gd name="f347" fmla="*/ f267 1 f167"/>
                    <a:gd name="f348" fmla="*/ f268 1 f166"/>
                    <a:gd name="f349" fmla="*/ f269 1 f167"/>
                    <a:gd name="f350" fmla="*/ f270 1 f166"/>
                    <a:gd name="f351" fmla="*/ f271 1 f167"/>
                    <a:gd name="f352" fmla="*/ f272 1 f166"/>
                    <a:gd name="f353" fmla="*/ f273 1 f167"/>
                    <a:gd name="f354" fmla="*/ f274 1 f166"/>
                    <a:gd name="f355" fmla="*/ f275 1 f167"/>
                    <a:gd name="f356" fmla="*/ f276 1 f166"/>
                    <a:gd name="f357" fmla="*/ f277 1 f167"/>
                    <a:gd name="f358" fmla="*/ f278 1 f166"/>
                    <a:gd name="f359" fmla="*/ f279 1 f166"/>
                    <a:gd name="f360" fmla="*/ f280 1 f166"/>
                    <a:gd name="f361" fmla="*/ f281 1 f166"/>
                    <a:gd name="f362" fmla="*/ f282 1 f166"/>
                    <a:gd name="f363" fmla="*/ f283 1 f166"/>
                    <a:gd name="f364" fmla="*/ f284 1 f167"/>
                    <a:gd name="f365" fmla="*/ f285 1 f166"/>
                    <a:gd name="f366" fmla="*/ f286 1 f167"/>
                    <a:gd name="f367" fmla="*/ f287 1 f166"/>
                    <a:gd name="f368" fmla="*/ f288 1 f167"/>
                    <a:gd name="f369" fmla="*/ f289 1 f166"/>
                    <a:gd name="f370" fmla="*/ f290 1 f167"/>
                    <a:gd name="f371" fmla="*/ f291 1 f166"/>
                    <a:gd name="f372" fmla="*/ f292 1 f167"/>
                    <a:gd name="f373" fmla="*/ f293 1 f166"/>
                    <a:gd name="f374" fmla="*/ f294 1 f167"/>
                    <a:gd name="f375" fmla="*/ f295 1 f166"/>
                    <a:gd name="f376" fmla="*/ f296 1 f167"/>
                    <a:gd name="f377" fmla="*/ f297 1 f166"/>
                    <a:gd name="f378" fmla="*/ f298 1 f166"/>
                    <a:gd name="f379" fmla="*/ f299 1 f167"/>
                    <a:gd name="f380" fmla="*/ f300 1 f166"/>
                    <a:gd name="f381" fmla="*/ f301 1 f167"/>
                    <a:gd name="f382" fmla="*/ f302 1 f166"/>
                    <a:gd name="f383" fmla="*/ f303 1 f167"/>
                    <a:gd name="f384" fmla="*/ f304 1 f166"/>
                    <a:gd name="f385" fmla="*/ f305 1 f166"/>
                    <a:gd name="f386" fmla="*/ f306 1 f167"/>
                    <a:gd name="f387" fmla="*/ f307 1 f166"/>
                    <a:gd name="f388" fmla="*/ f308 1 f167"/>
                    <a:gd name="f389" fmla="*/ f309 1 f166"/>
                    <a:gd name="f390" fmla="*/ f310 1 f167"/>
                    <a:gd name="f391" fmla="*/ f311 1 f166"/>
                    <a:gd name="f392" fmla="*/ f312 1 f167"/>
                    <a:gd name="f393" fmla="*/ f313 1 f166"/>
                    <a:gd name="f394" fmla="*/ f314 1 f167"/>
                    <a:gd name="f395" fmla="*/ f315 1 f166"/>
                    <a:gd name="f396" fmla="*/ f316 1 f167"/>
                    <a:gd name="f397" fmla="*/ f317 1 f166"/>
                    <a:gd name="f398" fmla="*/ f318 1 f167"/>
                    <a:gd name="f399" fmla="*/ f319 1 f166"/>
                    <a:gd name="f400" fmla="*/ f320 1 f167"/>
                    <a:gd name="f401" fmla="*/ f321 1 f166"/>
                    <a:gd name="f402" fmla="*/ f322 1 f167"/>
                    <a:gd name="f403" fmla="*/ f323 1 f166"/>
                    <a:gd name="f404" fmla="*/ f324 1 f166"/>
                    <a:gd name="f405" fmla="*/ f326 1 f166"/>
                    <a:gd name="f406" fmla="*/ f325 1 f167"/>
                    <a:gd name="f407" fmla="*/ f404 f161 1"/>
                    <a:gd name="f408" fmla="*/ f405 f161 1"/>
                    <a:gd name="f409" fmla="*/ f381 f162 1"/>
                    <a:gd name="f410" fmla="*/ f406 f162 1"/>
                    <a:gd name="f411" fmla="*/ f328 f161 1"/>
                    <a:gd name="f412" fmla="*/ f329 f162 1"/>
                    <a:gd name="f413" fmla="*/ f330 f161 1"/>
                    <a:gd name="f414" fmla="*/ f331 f162 1"/>
                    <a:gd name="f415" fmla="*/ f332 f161 1"/>
                    <a:gd name="f416" fmla="*/ f333 f162 1"/>
                    <a:gd name="f417" fmla="*/ f334 f161 1"/>
                    <a:gd name="f418" fmla="*/ f335 f162 1"/>
                    <a:gd name="f419" fmla="*/ f336 f161 1"/>
                    <a:gd name="f420" fmla="*/ f337 f162 1"/>
                    <a:gd name="f421" fmla="*/ f338 f161 1"/>
                    <a:gd name="f422" fmla="*/ f339 f162 1"/>
                    <a:gd name="f423" fmla="*/ f340 f161 1"/>
                    <a:gd name="f424" fmla="*/ f341 f162 1"/>
                    <a:gd name="f425" fmla="*/ f342 f161 1"/>
                    <a:gd name="f426" fmla="*/ f343 f162 1"/>
                    <a:gd name="f427" fmla="*/ f344 f161 1"/>
                    <a:gd name="f428" fmla="*/ f345 f162 1"/>
                    <a:gd name="f429" fmla="*/ f346 f161 1"/>
                    <a:gd name="f430" fmla="*/ f347 f162 1"/>
                    <a:gd name="f431" fmla="*/ f348 f161 1"/>
                    <a:gd name="f432" fmla="*/ f349 f162 1"/>
                    <a:gd name="f433" fmla="*/ f350 f161 1"/>
                    <a:gd name="f434" fmla="*/ f351 f162 1"/>
                    <a:gd name="f435" fmla="*/ f352 f161 1"/>
                    <a:gd name="f436" fmla="*/ f353 f162 1"/>
                    <a:gd name="f437" fmla="*/ f354 f161 1"/>
                    <a:gd name="f438" fmla="*/ f355 f162 1"/>
                    <a:gd name="f439" fmla="*/ f356 f161 1"/>
                    <a:gd name="f440" fmla="*/ f357 f162 1"/>
                    <a:gd name="f441" fmla="*/ f358 f161 1"/>
                    <a:gd name="f442" fmla="*/ f359 f161 1"/>
                    <a:gd name="f443" fmla="*/ f360 f161 1"/>
                    <a:gd name="f444" fmla="*/ f361 f161 1"/>
                    <a:gd name="f445" fmla="*/ f362 f161 1"/>
                    <a:gd name="f446" fmla="*/ f363 f161 1"/>
                    <a:gd name="f447" fmla="*/ f364 f162 1"/>
                    <a:gd name="f448" fmla="*/ f365 f161 1"/>
                    <a:gd name="f449" fmla="*/ f366 f162 1"/>
                    <a:gd name="f450" fmla="*/ f367 f161 1"/>
                    <a:gd name="f451" fmla="*/ f368 f162 1"/>
                    <a:gd name="f452" fmla="*/ f369 f161 1"/>
                    <a:gd name="f453" fmla="*/ f370 f162 1"/>
                    <a:gd name="f454" fmla="*/ f371 f161 1"/>
                    <a:gd name="f455" fmla="*/ f372 f162 1"/>
                    <a:gd name="f456" fmla="*/ f373 f161 1"/>
                    <a:gd name="f457" fmla="*/ f374 f162 1"/>
                    <a:gd name="f458" fmla="*/ f375 f161 1"/>
                    <a:gd name="f459" fmla="*/ f376 f162 1"/>
                    <a:gd name="f460" fmla="*/ f377 f161 1"/>
                    <a:gd name="f461" fmla="*/ f378 f161 1"/>
                    <a:gd name="f462" fmla="*/ f379 f162 1"/>
                    <a:gd name="f463" fmla="*/ f380 f161 1"/>
                    <a:gd name="f464" fmla="*/ f382 f161 1"/>
                    <a:gd name="f465" fmla="*/ f383 f162 1"/>
                    <a:gd name="f466" fmla="*/ f384 f161 1"/>
                    <a:gd name="f467" fmla="*/ f385 f161 1"/>
                    <a:gd name="f468" fmla="*/ f386 f162 1"/>
                    <a:gd name="f469" fmla="*/ f387 f161 1"/>
                    <a:gd name="f470" fmla="*/ f388 f162 1"/>
                    <a:gd name="f471" fmla="*/ f389 f161 1"/>
                    <a:gd name="f472" fmla="*/ f390 f162 1"/>
                    <a:gd name="f473" fmla="*/ f391 f161 1"/>
                    <a:gd name="f474" fmla="*/ f392 f162 1"/>
                    <a:gd name="f475" fmla="*/ f393 f161 1"/>
                    <a:gd name="f476" fmla="*/ f394 f162 1"/>
                    <a:gd name="f477" fmla="*/ f395 f161 1"/>
                    <a:gd name="f478" fmla="*/ f396 f162 1"/>
                    <a:gd name="f479" fmla="*/ f397 f161 1"/>
                    <a:gd name="f480" fmla="*/ f398 f162 1"/>
                    <a:gd name="f481" fmla="*/ f399 f161 1"/>
                    <a:gd name="f482" fmla="*/ f400 f162 1"/>
                    <a:gd name="f483" fmla="*/ f401 f161 1"/>
                    <a:gd name="f484" fmla="*/ f402 f162 1"/>
                    <a:gd name="f485" fmla="*/ f403 f161 1"/>
                  </a:gdLst>
                  <a:ahLst/>
                  <a:cxnLst>
                    <a:cxn ang="3cd4">
                      <a:pos x="hc" y="t"/>
                    </a:cxn>
                    <a:cxn ang="0">
                      <a:pos x="r" y="vc"/>
                    </a:cxn>
                    <a:cxn ang="cd4">
                      <a:pos x="hc" y="b"/>
                    </a:cxn>
                    <a:cxn ang="cd2">
                      <a:pos x="l" y="vc"/>
                    </a:cxn>
                    <a:cxn ang="f327">
                      <a:pos x="f411" y="f412"/>
                    </a:cxn>
                    <a:cxn ang="f327">
                      <a:pos x="f413" y="f414"/>
                    </a:cxn>
                    <a:cxn ang="f327">
                      <a:pos x="f415" y="f416"/>
                    </a:cxn>
                    <a:cxn ang="f327">
                      <a:pos x="f417" y="f418"/>
                    </a:cxn>
                    <a:cxn ang="f327">
                      <a:pos x="f419" y="f420"/>
                    </a:cxn>
                    <a:cxn ang="f327">
                      <a:pos x="f421" y="f422"/>
                    </a:cxn>
                    <a:cxn ang="f327">
                      <a:pos x="f423" y="f424"/>
                    </a:cxn>
                    <a:cxn ang="f327">
                      <a:pos x="f425" y="f426"/>
                    </a:cxn>
                    <a:cxn ang="f327">
                      <a:pos x="f427" y="f428"/>
                    </a:cxn>
                    <a:cxn ang="f327">
                      <a:pos x="f429" y="f430"/>
                    </a:cxn>
                    <a:cxn ang="f327">
                      <a:pos x="f431" y="f432"/>
                    </a:cxn>
                    <a:cxn ang="f327">
                      <a:pos x="f433" y="f434"/>
                    </a:cxn>
                    <a:cxn ang="f327">
                      <a:pos x="f435" y="f436"/>
                    </a:cxn>
                    <a:cxn ang="f327">
                      <a:pos x="f437" y="f438"/>
                    </a:cxn>
                    <a:cxn ang="f327">
                      <a:pos x="f439" y="f440"/>
                    </a:cxn>
                    <a:cxn ang="f327">
                      <a:pos x="f441" y="f440"/>
                    </a:cxn>
                    <a:cxn ang="f327">
                      <a:pos x="f442" y="f438"/>
                    </a:cxn>
                    <a:cxn ang="f327">
                      <a:pos x="f443" y="f438"/>
                    </a:cxn>
                    <a:cxn ang="f327">
                      <a:pos x="f444" y="f440"/>
                    </a:cxn>
                    <a:cxn ang="f327">
                      <a:pos x="f445" y="f438"/>
                    </a:cxn>
                    <a:cxn ang="f327">
                      <a:pos x="f446" y="f447"/>
                    </a:cxn>
                    <a:cxn ang="f327">
                      <a:pos x="f448" y="f449"/>
                    </a:cxn>
                    <a:cxn ang="f327">
                      <a:pos x="f450" y="f451"/>
                    </a:cxn>
                    <a:cxn ang="f327">
                      <a:pos x="f452" y="f453"/>
                    </a:cxn>
                    <a:cxn ang="f327">
                      <a:pos x="f454" y="f455"/>
                    </a:cxn>
                    <a:cxn ang="f327">
                      <a:pos x="f456" y="f457"/>
                    </a:cxn>
                    <a:cxn ang="f327">
                      <a:pos x="f458" y="f459"/>
                    </a:cxn>
                    <a:cxn ang="f327">
                      <a:pos x="f460" y="f453"/>
                    </a:cxn>
                    <a:cxn ang="f327">
                      <a:pos x="f461" y="f462"/>
                    </a:cxn>
                    <a:cxn ang="f327">
                      <a:pos x="f463" y="f409"/>
                    </a:cxn>
                    <a:cxn ang="f327">
                      <a:pos x="f464" y="f465"/>
                    </a:cxn>
                    <a:cxn ang="f327">
                      <a:pos x="f466" y="f465"/>
                    </a:cxn>
                    <a:cxn ang="f327">
                      <a:pos x="f467" y="f468"/>
                    </a:cxn>
                    <a:cxn ang="f327">
                      <a:pos x="f469" y="f470"/>
                    </a:cxn>
                    <a:cxn ang="f327">
                      <a:pos x="f471" y="f472"/>
                    </a:cxn>
                    <a:cxn ang="f327">
                      <a:pos x="f473" y="f474"/>
                    </a:cxn>
                    <a:cxn ang="f327">
                      <a:pos x="f475" y="f476"/>
                    </a:cxn>
                    <a:cxn ang="f327">
                      <a:pos x="f477" y="f478"/>
                    </a:cxn>
                    <a:cxn ang="f327">
                      <a:pos x="f479" y="f480"/>
                    </a:cxn>
                    <a:cxn ang="f327">
                      <a:pos x="f481" y="f482"/>
                    </a:cxn>
                    <a:cxn ang="f327">
                      <a:pos x="f483" y="f484"/>
                    </a:cxn>
                    <a:cxn ang="f327">
                      <a:pos x="f485" y="f484"/>
                    </a:cxn>
                  </a:cxnLst>
                  <a:rect l="f407" t="f410" r="f408" b="f409"/>
                  <a:pathLst>
                    <a:path w="369" h="1127">
                      <a:moveTo>
                        <a:pt x="f6" y="f9"/>
                      </a:moveTo>
                      <a:lnTo>
                        <a:pt x="f6" y="f10"/>
                      </a:lnTo>
                      <a:lnTo>
                        <a:pt x="f11" y="f12"/>
                      </a:lnTo>
                      <a:lnTo>
                        <a:pt x="f13" y="f10"/>
                      </a:lnTo>
                      <a:lnTo>
                        <a:pt x="f13" y="f14"/>
                      </a:lnTo>
                      <a:lnTo>
                        <a:pt x="f15" y="f16"/>
                      </a:lnTo>
                      <a:lnTo>
                        <a:pt x="f17" y="f18"/>
                      </a:lnTo>
                      <a:lnTo>
                        <a:pt x="f17" y="f19"/>
                      </a:lnTo>
                      <a:lnTo>
                        <a:pt x="f20" y="f21"/>
                      </a:lnTo>
                      <a:lnTo>
                        <a:pt x="f20" y="f22"/>
                      </a:lnTo>
                      <a:lnTo>
                        <a:pt x="f23" y="f6"/>
                      </a:lnTo>
                      <a:lnTo>
                        <a:pt x="f22" y="f24"/>
                      </a:lnTo>
                      <a:lnTo>
                        <a:pt x="f22" y="f25"/>
                      </a:lnTo>
                      <a:lnTo>
                        <a:pt x="f26" y="f27"/>
                      </a:lnTo>
                      <a:lnTo>
                        <a:pt x="f28" y="f29"/>
                      </a:lnTo>
                      <a:lnTo>
                        <a:pt x="f28" y="f30"/>
                      </a:lnTo>
                      <a:lnTo>
                        <a:pt x="f31" y="f32"/>
                      </a:lnTo>
                      <a:lnTo>
                        <a:pt x="f31" y="f33"/>
                      </a:lnTo>
                      <a:lnTo>
                        <a:pt x="f34" y="f35"/>
                      </a:lnTo>
                      <a:lnTo>
                        <a:pt x="f36" y="f16"/>
                      </a:lnTo>
                      <a:lnTo>
                        <a:pt x="f36" y="f37"/>
                      </a:lnTo>
                      <a:lnTo>
                        <a:pt x="f38" y="f39"/>
                      </a:lnTo>
                      <a:lnTo>
                        <a:pt x="f40" y="f41"/>
                      </a:lnTo>
                      <a:lnTo>
                        <a:pt x="f40" y="f42"/>
                      </a:lnTo>
                      <a:lnTo>
                        <a:pt x="f43" y="f44"/>
                      </a:lnTo>
                      <a:lnTo>
                        <a:pt x="f43" y="f39"/>
                      </a:lnTo>
                      <a:lnTo>
                        <a:pt x="f45" y="f46"/>
                      </a:lnTo>
                      <a:lnTo>
                        <a:pt x="f47" y="f48"/>
                      </a:lnTo>
                      <a:lnTo>
                        <a:pt x="f47" y="f49"/>
                      </a:lnTo>
                      <a:lnTo>
                        <a:pt x="f50" y="f10"/>
                      </a:lnTo>
                      <a:lnTo>
                        <a:pt x="f51" y="f52"/>
                      </a:lnTo>
                      <a:lnTo>
                        <a:pt x="f51" y="f53"/>
                      </a:lnTo>
                      <a:lnTo>
                        <a:pt x="f54" y="f55"/>
                      </a:lnTo>
                      <a:lnTo>
                        <a:pt x="f54" y="f56"/>
                      </a:lnTo>
                      <a:lnTo>
                        <a:pt x="f57" y="f58"/>
                      </a:lnTo>
                      <a:lnTo>
                        <a:pt x="f59" y="f60"/>
                      </a:lnTo>
                      <a:lnTo>
                        <a:pt x="f59" y="f61"/>
                      </a:lnTo>
                      <a:lnTo>
                        <a:pt x="f62" y="f63"/>
                      </a:lnTo>
                      <a:lnTo>
                        <a:pt x="f64" y="f65"/>
                      </a:lnTo>
                      <a:lnTo>
                        <a:pt x="f64" y="f66"/>
                      </a:lnTo>
                      <a:lnTo>
                        <a:pt x="f67" y="f68"/>
                      </a:lnTo>
                      <a:lnTo>
                        <a:pt x="f69" y="f70"/>
                      </a:lnTo>
                      <a:lnTo>
                        <a:pt x="f71" y="f72"/>
                      </a:lnTo>
                      <a:lnTo>
                        <a:pt x="f73" y="f74"/>
                      </a:lnTo>
                      <a:lnTo>
                        <a:pt x="f73" y="f75"/>
                      </a:lnTo>
                      <a:lnTo>
                        <a:pt x="f76" y="f68"/>
                      </a:lnTo>
                      <a:lnTo>
                        <a:pt x="f77" y="f78"/>
                      </a:lnTo>
                      <a:lnTo>
                        <a:pt x="f77" y="f75"/>
                      </a:lnTo>
                      <a:lnTo>
                        <a:pt x="f79" y="f66"/>
                      </a:lnTo>
                      <a:lnTo>
                        <a:pt x="f80" y="f75"/>
                      </a:lnTo>
                      <a:lnTo>
                        <a:pt x="f80" y="f70"/>
                      </a:lnTo>
                      <a:lnTo>
                        <a:pt x="f81" y="f82"/>
                      </a:lnTo>
                      <a:lnTo>
                        <a:pt x="f81" y="f70"/>
                      </a:lnTo>
                      <a:lnTo>
                        <a:pt x="f83" y="f70"/>
                      </a:lnTo>
                      <a:lnTo>
                        <a:pt x="f84" y="f85"/>
                      </a:lnTo>
                      <a:lnTo>
                        <a:pt x="f86" y="f74"/>
                      </a:lnTo>
                      <a:lnTo>
                        <a:pt x="f86" y="f75"/>
                      </a:lnTo>
                      <a:lnTo>
                        <a:pt x="f87" y="f85"/>
                      </a:lnTo>
                      <a:lnTo>
                        <a:pt x="f88" y="f72"/>
                      </a:lnTo>
                      <a:lnTo>
                        <a:pt x="f88" y="f70"/>
                      </a:lnTo>
                      <a:lnTo>
                        <a:pt x="f89" y="f72"/>
                      </a:lnTo>
                      <a:lnTo>
                        <a:pt x="f90" y="f75"/>
                      </a:lnTo>
                      <a:lnTo>
                        <a:pt x="f91" y="f92"/>
                      </a:lnTo>
                      <a:lnTo>
                        <a:pt x="f91" y="f75"/>
                      </a:lnTo>
                      <a:lnTo>
                        <a:pt x="f93" y="f94"/>
                      </a:lnTo>
                      <a:lnTo>
                        <a:pt x="f95" y="f82"/>
                      </a:lnTo>
                      <a:lnTo>
                        <a:pt x="f95" y="f96"/>
                      </a:lnTo>
                      <a:lnTo>
                        <a:pt x="f97" y="f98"/>
                      </a:lnTo>
                      <a:lnTo>
                        <a:pt x="f97" y="f99"/>
                      </a:lnTo>
                      <a:lnTo>
                        <a:pt x="f100" y="f101"/>
                      </a:lnTo>
                      <a:lnTo>
                        <a:pt x="f102" y="f99"/>
                      </a:lnTo>
                      <a:lnTo>
                        <a:pt x="f102" y="f101"/>
                      </a:lnTo>
                      <a:lnTo>
                        <a:pt x="f103" y="f104"/>
                      </a:lnTo>
                      <a:lnTo>
                        <a:pt x="f103" y="f105"/>
                      </a:lnTo>
                      <a:lnTo>
                        <a:pt x="f106" y="f104"/>
                      </a:lnTo>
                      <a:lnTo>
                        <a:pt x="f107" y="f98"/>
                      </a:lnTo>
                      <a:lnTo>
                        <a:pt x="f107" y="f74"/>
                      </a:lnTo>
                      <a:lnTo>
                        <a:pt x="f108" y="f66"/>
                      </a:lnTo>
                      <a:lnTo>
                        <a:pt x="f108" y="f65"/>
                      </a:lnTo>
                      <a:lnTo>
                        <a:pt x="f109" y="f110"/>
                      </a:lnTo>
                      <a:lnTo>
                        <a:pt x="f111" y="f112"/>
                      </a:lnTo>
                      <a:lnTo>
                        <a:pt x="f111" y="f85"/>
                      </a:lnTo>
                      <a:lnTo>
                        <a:pt x="f113" y="f114"/>
                      </a:lnTo>
                      <a:lnTo>
                        <a:pt x="f113" y="f101"/>
                      </a:lnTo>
                      <a:lnTo>
                        <a:pt x="f115" y="f116"/>
                      </a:lnTo>
                      <a:lnTo>
                        <a:pt x="f117" y="f118"/>
                      </a:lnTo>
                      <a:lnTo>
                        <a:pt x="f117" y="f119"/>
                      </a:lnTo>
                      <a:lnTo>
                        <a:pt x="f120" y="f121"/>
                      </a:lnTo>
                      <a:lnTo>
                        <a:pt x="f120" y="f122"/>
                      </a:lnTo>
                      <a:lnTo>
                        <a:pt x="f123" y="f8"/>
                      </a:lnTo>
                      <a:lnTo>
                        <a:pt x="f124" y="f121"/>
                      </a:lnTo>
                      <a:lnTo>
                        <a:pt x="f124" y="f125"/>
                      </a:lnTo>
                      <a:lnTo>
                        <a:pt x="f126" y="f118"/>
                      </a:lnTo>
                      <a:lnTo>
                        <a:pt x="f126" y="f119"/>
                      </a:lnTo>
                      <a:lnTo>
                        <a:pt x="f127" y="f128"/>
                      </a:lnTo>
                      <a:lnTo>
                        <a:pt x="f129" y="f118"/>
                      </a:lnTo>
                      <a:lnTo>
                        <a:pt x="f129" y="f130"/>
                      </a:lnTo>
                      <a:lnTo>
                        <a:pt x="f131" y="f130"/>
                      </a:lnTo>
                      <a:lnTo>
                        <a:pt x="f132" y="f130"/>
                      </a:lnTo>
                      <a:lnTo>
                        <a:pt x="f132" y="f105"/>
                      </a:lnTo>
                      <a:lnTo>
                        <a:pt x="f133" y="f98"/>
                      </a:lnTo>
                      <a:lnTo>
                        <a:pt x="f134" y="f135"/>
                      </a:lnTo>
                      <a:lnTo>
                        <a:pt x="f134" y="f136"/>
                      </a:lnTo>
                      <a:lnTo>
                        <a:pt x="f137" y="f49"/>
                      </a:lnTo>
                      <a:lnTo>
                        <a:pt x="f137" y="f138"/>
                      </a:lnTo>
                      <a:lnTo>
                        <a:pt x="f139" y="f140"/>
                      </a:lnTo>
                      <a:lnTo>
                        <a:pt x="f141" y="f39"/>
                      </a:lnTo>
                      <a:lnTo>
                        <a:pt x="f141" y="f142"/>
                      </a:lnTo>
                      <a:lnTo>
                        <a:pt x="f143" y="f144"/>
                      </a:lnTo>
                      <a:lnTo>
                        <a:pt x="f143" y="f145"/>
                      </a:lnTo>
                      <a:lnTo>
                        <a:pt x="f146" y="f78"/>
                      </a:lnTo>
                      <a:lnTo>
                        <a:pt x="f147" y="f96"/>
                      </a:lnTo>
                      <a:lnTo>
                        <a:pt x="f147" y="f98"/>
                      </a:lnTo>
                      <a:lnTo>
                        <a:pt x="f148" y="f149"/>
                      </a:lnTo>
                      <a:lnTo>
                        <a:pt x="f148" y="f150"/>
                      </a:lnTo>
                      <a:lnTo>
                        <a:pt x="f151" y="f152"/>
                      </a:lnTo>
                      <a:lnTo>
                        <a:pt x="f153" y="f154"/>
                      </a:lnTo>
                      <a:lnTo>
                        <a:pt x="f153" y="f8"/>
                      </a:lnTo>
                      <a:lnTo>
                        <a:pt x="f155" y="f130"/>
                      </a:lnTo>
                      <a:lnTo>
                        <a:pt x="f155" y="f116"/>
                      </a:lnTo>
                      <a:lnTo>
                        <a:pt x="f156" y="f121"/>
                      </a:lnTo>
                      <a:lnTo>
                        <a:pt x="f156" y="f152"/>
                      </a:lnTo>
                      <a:lnTo>
                        <a:pt x="f157" y="f121"/>
                      </a:lnTo>
                      <a:lnTo>
                        <a:pt x="f2" y="f121"/>
                      </a:lnTo>
                      <a:lnTo>
                        <a:pt x="f158" y="f121"/>
                      </a:lnTo>
                      <a:lnTo>
                        <a:pt x="f2" y="f121"/>
                      </a:lnTo>
                      <a:lnTo>
                        <a:pt x="f159" y="f125"/>
                      </a:lnTo>
                      <a:lnTo>
                        <a:pt x="f7" y="f121"/>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4" name="Freeform 43">
                  <a:extLst>
                    <a:ext uri="{FF2B5EF4-FFF2-40B4-BE49-F238E27FC236}">
                      <a16:creationId xmlns:a16="http://schemas.microsoft.com/office/drawing/2014/main" id="{9E5FE220-A1B7-4E4D-A3BB-4B3955235E0D}"/>
                    </a:ext>
                  </a:extLst>
                </p:cNvPr>
                <p:cNvSpPr/>
                <p:nvPr/>
              </p:nvSpPr>
              <p:spPr>
                <a:xfrm>
                  <a:off x="1869792" y="1842415"/>
                  <a:ext cx="374867" cy="1384977"/>
                </a:xfrm>
                <a:custGeom>
                  <a:avLst/>
                  <a:gdLst>
                    <a:gd name="f0" fmla="val 10800000"/>
                    <a:gd name="f1" fmla="val 5400000"/>
                    <a:gd name="f2" fmla="val 180"/>
                    <a:gd name="f3" fmla="val w"/>
                    <a:gd name="f4" fmla="val h"/>
                    <a:gd name="f5" fmla="val 0"/>
                    <a:gd name="f6" fmla="val 341"/>
                    <a:gd name="f7" fmla="val 1272"/>
                    <a:gd name="f8" fmla="val 1127"/>
                    <a:gd name="f9" fmla="val 1131"/>
                    <a:gd name="f10" fmla="val 4"/>
                    <a:gd name="f11" fmla="val 1122"/>
                    <a:gd name="f12" fmla="val 9"/>
                    <a:gd name="f13" fmla="val 1118"/>
                    <a:gd name="f14" fmla="val 13"/>
                    <a:gd name="f15" fmla="val 1099"/>
                    <a:gd name="f16" fmla="val 18"/>
                    <a:gd name="f17" fmla="val 1090"/>
                    <a:gd name="f18" fmla="val 23"/>
                    <a:gd name="f19" fmla="val 1068"/>
                    <a:gd name="f20" fmla="val 1049"/>
                    <a:gd name="f21" fmla="val 27"/>
                    <a:gd name="f22" fmla="val 1022"/>
                    <a:gd name="f23" fmla="val 972"/>
                    <a:gd name="f24" fmla="val 32"/>
                    <a:gd name="f25" fmla="val 918"/>
                    <a:gd name="f26" fmla="val 36"/>
                    <a:gd name="f27" fmla="val 813"/>
                    <a:gd name="f28" fmla="val 672"/>
                    <a:gd name="f29" fmla="val 41"/>
                    <a:gd name="f30" fmla="val 459"/>
                    <a:gd name="f31" fmla="val 254"/>
                    <a:gd name="f32" fmla="val 45"/>
                    <a:gd name="f33" fmla="val 63"/>
                    <a:gd name="f34" fmla="val 50"/>
                    <a:gd name="f35" fmla="val 72"/>
                    <a:gd name="f36" fmla="val 54"/>
                    <a:gd name="f37" fmla="val 272"/>
                    <a:gd name="f38" fmla="val 513"/>
                    <a:gd name="f39" fmla="val 59"/>
                    <a:gd name="f40" fmla="val 727"/>
                    <a:gd name="f41" fmla="val 899"/>
                    <a:gd name="f42" fmla="val 963"/>
                    <a:gd name="f43" fmla="val 68"/>
                    <a:gd name="f44" fmla="val 1040"/>
                    <a:gd name="f45" fmla="val 1081"/>
                    <a:gd name="f46" fmla="val 73"/>
                    <a:gd name="f47" fmla="val 1095"/>
                    <a:gd name="f48" fmla="val 77"/>
                    <a:gd name="f49" fmla="val 1136"/>
                    <a:gd name="f50" fmla="val 82"/>
                    <a:gd name="f51" fmla="val 86"/>
                    <a:gd name="f52" fmla="val 1145"/>
                    <a:gd name="f53" fmla="val 1163"/>
                    <a:gd name="f54" fmla="val 91"/>
                    <a:gd name="f55" fmla="val 1158"/>
                    <a:gd name="f56" fmla="val 95"/>
                    <a:gd name="f57" fmla="val 100"/>
                    <a:gd name="f58" fmla="val 104"/>
                    <a:gd name="f59" fmla="val 1104"/>
                    <a:gd name="f60" fmla="val 109"/>
                    <a:gd name="f61" fmla="val 1063"/>
                    <a:gd name="f62" fmla="val 1054"/>
                    <a:gd name="f63" fmla="val 114"/>
                    <a:gd name="f64" fmla="val 1004"/>
                    <a:gd name="f65" fmla="val 877"/>
                    <a:gd name="f66" fmla="val 118"/>
                    <a:gd name="f67" fmla="val 381"/>
                    <a:gd name="f68" fmla="val 123"/>
                    <a:gd name="f69" fmla="val 172"/>
                    <a:gd name="f70" fmla="val 127"/>
                    <a:gd name="f71" fmla="val 132"/>
                    <a:gd name="f72" fmla="val 131"/>
                    <a:gd name="f73" fmla="val 209"/>
                    <a:gd name="f74" fmla="val 136"/>
                    <a:gd name="f75" fmla="val 168"/>
                    <a:gd name="f76" fmla="val 154"/>
                    <a:gd name="f77" fmla="val 141"/>
                    <a:gd name="f78" fmla="val 222"/>
                    <a:gd name="f79" fmla="val 145"/>
                    <a:gd name="f80" fmla="val 431"/>
                    <a:gd name="f81" fmla="val 722"/>
                    <a:gd name="f82" fmla="val 150"/>
                    <a:gd name="f83" fmla="val 927"/>
                    <a:gd name="f84" fmla="val 1149"/>
                    <a:gd name="f85" fmla="val 159"/>
                    <a:gd name="f86" fmla="val 1177"/>
                    <a:gd name="f87" fmla="val 1190"/>
                    <a:gd name="f88" fmla="val 164"/>
                    <a:gd name="f89" fmla="val 1204"/>
                    <a:gd name="f90" fmla="val 1208"/>
                    <a:gd name="f91" fmla="val 1222"/>
                    <a:gd name="f92" fmla="val 173"/>
                    <a:gd name="f93" fmla="val 1231"/>
                    <a:gd name="f94" fmla="val 177"/>
                    <a:gd name="f95" fmla="val 1245"/>
                    <a:gd name="f96" fmla="val 1236"/>
                    <a:gd name="f97" fmla="val 182"/>
                    <a:gd name="f98" fmla="val 1254"/>
                    <a:gd name="f99" fmla="val 186"/>
                    <a:gd name="f100" fmla="val 195"/>
                    <a:gd name="f101" fmla="val 1249"/>
                    <a:gd name="f102" fmla="val 191"/>
                    <a:gd name="f103" fmla="val 200"/>
                    <a:gd name="f104" fmla="val 1263"/>
                    <a:gd name="f105" fmla="val 205"/>
                    <a:gd name="f106" fmla="val 1267"/>
                    <a:gd name="f107" fmla="val 1240"/>
                    <a:gd name="f108" fmla="val 218"/>
                    <a:gd name="f109" fmla="val 214"/>
                    <a:gd name="f110" fmla="val 223"/>
                    <a:gd name="f111" fmla="val 1258"/>
                    <a:gd name="f112" fmla="val 227"/>
                    <a:gd name="f113" fmla="val 232"/>
                    <a:gd name="f114" fmla="val 236"/>
                    <a:gd name="f115" fmla="val 241"/>
                    <a:gd name="f116" fmla="val 1218"/>
                    <a:gd name="f117" fmla="val 245"/>
                    <a:gd name="f118" fmla="val 1172"/>
                    <a:gd name="f119" fmla="val 250"/>
                    <a:gd name="f120" fmla="val 1077"/>
                    <a:gd name="f121" fmla="val 255"/>
                    <a:gd name="f122" fmla="val 999"/>
                    <a:gd name="f123" fmla="val 259"/>
                    <a:gd name="f124" fmla="val 913"/>
                    <a:gd name="f125" fmla="val 840"/>
                    <a:gd name="f126" fmla="val 264"/>
                    <a:gd name="f127" fmla="val 781"/>
                    <a:gd name="f128" fmla="val 740"/>
                    <a:gd name="f129" fmla="val 268"/>
                    <a:gd name="f130" fmla="val 731"/>
                    <a:gd name="f131" fmla="val 736"/>
                    <a:gd name="f132" fmla="val 273"/>
                    <a:gd name="f133" fmla="val 777"/>
                    <a:gd name="f134" fmla="val 836"/>
                    <a:gd name="f135" fmla="val 277"/>
                    <a:gd name="f136" fmla="val 895"/>
                    <a:gd name="f137" fmla="val 282"/>
                    <a:gd name="f138" fmla="val 958"/>
                    <a:gd name="f139" fmla="val 286"/>
                    <a:gd name="f140" fmla="val 1013"/>
                    <a:gd name="f141" fmla="val 291"/>
                    <a:gd name="f142" fmla="val 296"/>
                    <a:gd name="f143" fmla="val 1154"/>
                    <a:gd name="f144" fmla="val 300"/>
                    <a:gd name="f145" fmla="val 305"/>
                    <a:gd name="f146" fmla="val 309"/>
                    <a:gd name="f147" fmla="val 1036"/>
                    <a:gd name="f148" fmla="val 314"/>
                    <a:gd name="f149" fmla="val 990"/>
                    <a:gd name="f150" fmla="val 318"/>
                    <a:gd name="f151" fmla="val 981"/>
                    <a:gd name="f152" fmla="val 323"/>
                    <a:gd name="f153" fmla="val 327"/>
                    <a:gd name="f154" fmla="val 786"/>
                    <a:gd name="f155" fmla="val 332"/>
                    <a:gd name="f156" fmla="val 572"/>
                    <a:gd name="f157" fmla="val 409"/>
                    <a:gd name="f158" fmla="val 336"/>
                    <a:gd name="f159" fmla="val 359"/>
                    <a:gd name="f160" fmla="val 454"/>
                    <a:gd name="f161" fmla="val 609"/>
                    <a:gd name="f162" fmla="+- 0 0 -90"/>
                    <a:gd name="f163" fmla="*/ f3 1 341"/>
                    <a:gd name="f164" fmla="*/ f4 1 1272"/>
                    <a:gd name="f165" fmla="+- f7 0 f5"/>
                    <a:gd name="f166" fmla="+- f6 0 f5"/>
                    <a:gd name="f167" fmla="*/ f162 f0 1"/>
                    <a:gd name="f168" fmla="*/ f166 1 341"/>
                    <a:gd name="f169" fmla="*/ f165 1 1272"/>
                    <a:gd name="f170" fmla="*/ 4 f166 1"/>
                    <a:gd name="f171" fmla="*/ 1122 f165 1"/>
                    <a:gd name="f172" fmla="*/ 13 f166 1"/>
                    <a:gd name="f173" fmla="*/ 1099 f165 1"/>
                    <a:gd name="f174" fmla="*/ 23 f166 1"/>
                    <a:gd name="f175" fmla="*/ 1068 f165 1"/>
                    <a:gd name="f176" fmla="*/ 27 f166 1"/>
                    <a:gd name="f177" fmla="*/ 972 f165 1"/>
                    <a:gd name="f178" fmla="*/ 36 f166 1"/>
                    <a:gd name="f179" fmla="*/ 672 f165 1"/>
                    <a:gd name="f180" fmla="*/ 45 f166 1"/>
                    <a:gd name="f181" fmla="*/ 63 f165 1"/>
                    <a:gd name="f182" fmla="*/ 54 f166 1"/>
                    <a:gd name="f183" fmla="*/ 272 f165 1"/>
                    <a:gd name="f184" fmla="*/ 59 f166 1"/>
                    <a:gd name="f185" fmla="*/ 899 f165 1"/>
                    <a:gd name="f186" fmla="*/ 68 f166 1"/>
                    <a:gd name="f187" fmla="*/ 1081 f165 1"/>
                    <a:gd name="f188" fmla="*/ 77 f166 1"/>
                    <a:gd name="f189" fmla="*/ 1131 f165 1"/>
                    <a:gd name="f190" fmla="*/ 86 f166 1"/>
                    <a:gd name="f191" fmla="*/ 1145 f165 1"/>
                    <a:gd name="f192" fmla="*/ 91 f166 1"/>
                    <a:gd name="f193" fmla="*/ 104 f166 1"/>
                    <a:gd name="f194" fmla="*/ 109 f166 1"/>
                    <a:gd name="f195" fmla="*/ 1054 f165 1"/>
                    <a:gd name="f196" fmla="*/ 118 f166 1"/>
                    <a:gd name="f197" fmla="*/ 727 f165 1"/>
                    <a:gd name="f198" fmla="*/ 127 f166 1"/>
                    <a:gd name="f199" fmla="*/ 13 f165 1"/>
                    <a:gd name="f200" fmla="*/ 132 f166 1"/>
                    <a:gd name="f201" fmla="*/ 209 f165 1"/>
                    <a:gd name="f202" fmla="*/ 141 f166 1"/>
                    <a:gd name="f203" fmla="*/ 222 f165 1"/>
                    <a:gd name="f204" fmla="*/ 150 f166 1"/>
                    <a:gd name="f205" fmla="*/ 927 f165 1"/>
                    <a:gd name="f206" fmla="*/ 154 f166 1"/>
                    <a:gd name="f207" fmla="*/ 1149 f165 1"/>
                    <a:gd name="f208" fmla="*/ 164 f166 1"/>
                    <a:gd name="f209" fmla="*/ 1204 f165 1"/>
                    <a:gd name="f210" fmla="*/ 173 f166 1"/>
                    <a:gd name="f211" fmla="*/ 1231 f165 1"/>
                    <a:gd name="f212" fmla="*/ 182 f166 1"/>
                    <a:gd name="f213" fmla="*/ 1254 f165 1"/>
                    <a:gd name="f214" fmla="*/ 195 f166 1"/>
                    <a:gd name="f215" fmla="*/ 1249 f165 1"/>
                    <a:gd name="f216" fmla="*/ 200 f166 1"/>
                    <a:gd name="f217" fmla="*/ 1263 f165 1"/>
                    <a:gd name="f218" fmla="*/ 209 f166 1"/>
                    <a:gd name="f219" fmla="*/ 1240 f165 1"/>
                    <a:gd name="f220" fmla="*/ 218 f166 1"/>
                    <a:gd name="f221" fmla="*/ 1272 f165 1"/>
                    <a:gd name="f222" fmla="*/ 227 f166 1"/>
                    <a:gd name="f223" fmla="*/ 241 f166 1"/>
                    <a:gd name="f224" fmla="*/ 1236 f165 1"/>
                    <a:gd name="f225" fmla="*/ 245 f166 1"/>
                    <a:gd name="f226" fmla="*/ 1172 f165 1"/>
                    <a:gd name="f227" fmla="*/ 255 f166 1"/>
                    <a:gd name="f228" fmla="*/ 999 f165 1"/>
                    <a:gd name="f229" fmla="*/ 264 f166 1"/>
                    <a:gd name="f230" fmla="*/ 781 f165 1"/>
                    <a:gd name="f231" fmla="*/ 268 f166 1"/>
                    <a:gd name="f232" fmla="*/ 736 f165 1"/>
                    <a:gd name="f233" fmla="*/ 277 f166 1"/>
                    <a:gd name="f234" fmla="*/ 895 f165 1"/>
                    <a:gd name="f235" fmla="*/ 286 f166 1"/>
                    <a:gd name="f236" fmla="*/ 1013 f165 1"/>
                    <a:gd name="f237" fmla="*/ 291 f166 1"/>
                    <a:gd name="f238" fmla="*/ 300 f166 1"/>
                    <a:gd name="f239" fmla="*/ 1190 f165 1"/>
                    <a:gd name="f240" fmla="*/ 305 f166 1"/>
                    <a:gd name="f241" fmla="*/ 314 f166 1"/>
                    <a:gd name="f242" fmla="*/ 990 f165 1"/>
                    <a:gd name="f243" fmla="*/ 323 f166 1"/>
                    <a:gd name="f244" fmla="*/ 327 f166 1"/>
                    <a:gd name="f245" fmla="*/ 786 f165 1"/>
                    <a:gd name="f246" fmla="*/ 336 f166 1"/>
                    <a:gd name="f247" fmla="*/ 359 f165 1"/>
                    <a:gd name="f248" fmla="*/ 0 f166 1"/>
                    <a:gd name="f249" fmla="*/ 0 f165 1"/>
                    <a:gd name="f250" fmla="*/ 341 f166 1"/>
                    <a:gd name="f251" fmla="*/ f167 1 f2"/>
                    <a:gd name="f252" fmla="*/ f170 1 341"/>
                    <a:gd name="f253" fmla="*/ f171 1 1272"/>
                    <a:gd name="f254" fmla="*/ f172 1 341"/>
                    <a:gd name="f255" fmla="*/ f173 1 1272"/>
                    <a:gd name="f256" fmla="*/ f174 1 341"/>
                    <a:gd name="f257" fmla="*/ f175 1 1272"/>
                    <a:gd name="f258" fmla="*/ f176 1 341"/>
                    <a:gd name="f259" fmla="*/ f177 1 1272"/>
                    <a:gd name="f260" fmla="*/ f178 1 341"/>
                    <a:gd name="f261" fmla="*/ f179 1 1272"/>
                    <a:gd name="f262" fmla="*/ f180 1 341"/>
                    <a:gd name="f263" fmla="*/ f181 1 1272"/>
                    <a:gd name="f264" fmla="*/ f182 1 341"/>
                    <a:gd name="f265" fmla="*/ f183 1 1272"/>
                    <a:gd name="f266" fmla="*/ f184 1 341"/>
                    <a:gd name="f267" fmla="*/ f185 1 1272"/>
                    <a:gd name="f268" fmla="*/ f186 1 341"/>
                    <a:gd name="f269" fmla="*/ f187 1 1272"/>
                    <a:gd name="f270" fmla="*/ f188 1 341"/>
                    <a:gd name="f271" fmla="*/ f189 1 1272"/>
                    <a:gd name="f272" fmla="*/ f190 1 341"/>
                    <a:gd name="f273" fmla="*/ f191 1 1272"/>
                    <a:gd name="f274" fmla="*/ f192 1 341"/>
                    <a:gd name="f275" fmla="*/ f193 1 341"/>
                    <a:gd name="f276" fmla="*/ f194 1 341"/>
                    <a:gd name="f277" fmla="*/ f195 1 1272"/>
                    <a:gd name="f278" fmla="*/ f196 1 341"/>
                    <a:gd name="f279" fmla="*/ f197 1 1272"/>
                    <a:gd name="f280" fmla="*/ f198 1 341"/>
                    <a:gd name="f281" fmla="*/ f199 1 1272"/>
                    <a:gd name="f282" fmla="*/ f200 1 341"/>
                    <a:gd name="f283" fmla="*/ f201 1 1272"/>
                    <a:gd name="f284" fmla="*/ f202 1 341"/>
                    <a:gd name="f285" fmla="*/ f203 1 1272"/>
                    <a:gd name="f286" fmla="*/ f204 1 341"/>
                    <a:gd name="f287" fmla="*/ f205 1 1272"/>
                    <a:gd name="f288" fmla="*/ f206 1 341"/>
                    <a:gd name="f289" fmla="*/ f207 1 1272"/>
                    <a:gd name="f290" fmla="*/ f208 1 341"/>
                    <a:gd name="f291" fmla="*/ f209 1 1272"/>
                    <a:gd name="f292" fmla="*/ f210 1 341"/>
                    <a:gd name="f293" fmla="*/ f211 1 1272"/>
                    <a:gd name="f294" fmla="*/ f212 1 341"/>
                    <a:gd name="f295" fmla="*/ f213 1 1272"/>
                    <a:gd name="f296" fmla="*/ f214 1 341"/>
                    <a:gd name="f297" fmla="*/ f215 1 1272"/>
                    <a:gd name="f298" fmla="*/ f216 1 341"/>
                    <a:gd name="f299" fmla="*/ f217 1 1272"/>
                    <a:gd name="f300" fmla="*/ f218 1 341"/>
                    <a:gd name="f301" fmla="*/ f219 1 1272"/>
                    <a:gd name="f302" fmla="*/ f220 1 341"/>
                    <a:gd name="f303" fmla="*/ f221 1 1272"/>
                    <a:gd name="f304" fmla="*/ f222 1 341"/>
                    <a:gd name="f305" fmla="*/ f223 1 341"/>
                    <a:gd name="f306" fmla="*/ f224 1 1272"/>
                    <a:gd name="f307" fmla="*/ f225 1 341"/>
                    <a:gd name="f308" fmla="*/ f226 1 1272"/>
                    <a:gd name="f309" fmla="*/ f227 1 341"/>
                    <a:gd name="f310" fmla="*/ f228 1 1272"/>
                    <a:gd name="f311" fmla="*/ f229 1 341"/>
                    <a:gd name="f312" fmla="*/ f230 1 1272"/>
                    <a:gd name="f313" fmla="*/ f231 1 341"/>
                    <a:gd name="f314" fmla="*/ f232 1 1272"/>
                    <a:gd name="f315" fmla="*/ f233 1 341"/>
                    <a:gd name="f316" fmla="*/ f234 1 1272"/>
                    <a:gd name="f317" fmla="*/ f235 1 341"/>
                    <a:gd name="f318" fmla="*/ f236 1 1272"/>
                    <a:gd name="f319" fmla="*/ f237 1 341"/>
                    <a:gd name="f320" fmla="*/ f238 1 341"/>
                    <a:gd name="f321" fmla="*/ f239 1 1272"/>
                    <a:gd name="f322" fmla="*/ f240 1 341"/>
                    <a:gd name="f323" fmla="*/ f241 1 341"/>
                    <a:gd name="f324" fmla="*/ f242 1 1272"/>
                    <a:gd name="f325" fmla="*/ f243 1 341"/>
                    <a:gd name="f326" fmla="*/ f244 1 341"/>
                    <a:gd name="f327" fmla="*/ f245 1 1272"/>
                    <a:gd name="f328" fmla="*/ f246 1 341"/>
                    <a:gd name="f329" fmla="*/ f247 1 1272"/>
                    <a:gd name="f330" fmla="*/ f248 1 341"/>
                    <a:gd name="f331" fmla="*/ f249 1 1272"/>
                    <a:gd name="f332" fmla="*/ f250 1 341"/>
                    <a:gd name="f333" fmla="+- f251 0 f1"/>
                    <a:gd name="f334" fmla="*/ f252 1 f168"/>
                    <a:gd name="f335" fmla="*/ f253 1 f169"/>
                    <a:gd name="f336" fmla="*/ f254 1 f168"/>
                    <a:gd name="f337" fmla="*/ f255 1 f169"/>
                    <a:gd name="f338" fmla="*/ f256 1 f168"/>
                    <a:gd name="f339" fmla="*/ f257 1 f169"/>
                    <a:gd name="f340" fmla="*/ f258 1 f168"/>
                    <a:gd name="f341" fmla="*/ f259 1 f169"/>
                    <a:gd name="f342" fmla="*/ f260 1 f168"/>
                    <a:gd name="f343" fmla="*/ f261 1 f169"/>
                    <a:gd name="f344" fmla="*/ f262 1 f168"/>
                    <a:gd name="f345" fmla="*/ f263 1 f169"/>
                    <a:gd name="f346" fmla="*/ f264 1 f168"/>
                    <a:gd name="f347" fmla="*/ f265 1 f169"/>
                    <a:gd name="f348" fmla="*/ f266 1 f168"/>
                    <a:gd name="f349" fmla="*/ f267 1 f169"/>
                    <a:gd name="f350" fmla="*/ f268 1 f168"/>
                    <a:gd name="f351" fmla="*/ f269 1 f169"/>
                    <a:gd name="f352" fmla="*/ f270 1 f168"/>
                    <a:gd name="f353" fmla="*/ f271 1 f169"/>
                    <a:gd name="f354" fmla="*/ f272 1 f168"/>
                    <a:gd name="f355" fmla="*/ f273 1 f169"/>
                    <a:gd name="f356" fmla="*/ f274 1 f168"/>
                    <a:gd name="f357" fmla="*/ f275 1 f168"/>
                    <a:gd name="f358" fmla="*/ f276 1 f168"/>
                    <a:gd name="f359" fmla="*/ f277 1 f169"/>
                    <a:gd name="f360" fmla="*/ f278 1 f168"/>
                    <a:gd name="f361" fmla="*/ f279 1 f169"/>
                    <a:gd name="f362" fmla="*/ f280 1 f168"/>
                    <a:gd name="f363" fmla="*/ f281 1 f169"/>
                    <a:gd name="f364" fmla="*/ f282 1 f168"/>
                    <a:gd name="f365" fmla="*/ f283 1 f169"/>
                    <a:gd name="f366" fmla="*/ f284 1 f168"/>
                    <a:gd name="f367" fmla="*/ f285 1 f169"/>
                    <a:gd name="f368" fmla="*/ f286 1 f168"/>
                    <a:gd name="f369" fmla="*/ f287 1 f169"/>
                    <a:gd name="f370" fmla="*/ f288 1 f168"/>
                    <a:gd name="f371" fmla="*/ f289 1 f169"/>
                    <a:gd name="f372" fmla="*/ f290 1 f168"/>
                    <a:gd name="f373" fmla="*/ f291 1 f169"/>
                    <a:gd name="f374" fmla="*/ f292 1 f168"/>
                    <a:gd name="f375" fmla="*/ f293 1 f169"/>
                    <a:gd name="f376" fmla="*/ f294 1 f168"/>
                    <a:gd name="f377" fmla="*/ f295 1 f169"/>
                    <a:gd name="f378" fmla="*/ f296 1 f168"/>
                    <a:gd name="f379" fmla="*/ f297 1 f169"/>
                    <a:gd name="f380" fmla="*/ f298 1 f168"/>
                    <a:gd name="f381" fmla="*/ f299 1 f169"/>
                    <a:gd name="f382" fmla="*/ f300 1 f168"/>
                    <a:gd name="f383" fmla="*/ f301 1 f169"/>
                    <a:gd name="f384" fmla="*/ f302 1 f168"/>
                    <a:gd name="f385" fmla="*/ f303 1 f169"/>
                    <a:gd name="f386" fmla="*/ f304 1 f168"/>
                    <a:gd name="f387" fmla="*/ f305 1 f168"/>
                    <a:gd name="f388" fmla="*/ f306 1 f169"/>
                    <a:gd name="f389" fmla="*/ f307 1 f168"/>
                    <a:gd name="f390" fmla="*/ f308 1 f169"/>
                    <a:gd name="f391" fmla="*/ f309 1 f168"/>
                    <a:gd name="f392" fmla="*/ f310 1 f169"/>
                    <a:gd name="f393" fmla="*/ f311 1 f168"/>
                    <a:gd name="f394" fmla="*/ f312 1 f169"/>
                    <a:gd name="f395" fmla="*/ f313 1 f168"/>
                    <a:gd name="f396" fmla="*/ f314 1 f169"/>
                    <a:gd name="f397" fmla="*/ f315 1 f168"/>
                    <a:gd name="f398" fmla="*/ f316 1 f169"/>
                    <a:gd name="f399" fmla="*/ f317 1 f168"/>
                    <a:gd name="f400" fmla="*/ f318 1 f169"/>
                    <a:gd name="f401" fmla="*/ f319 1 f168"/>
                    <a:gd name="f402" fmla="*/ f320 1 f168"/>
                    <a:gd name="f403" fmla="*/ f321 1 f169"/>
                    <a:gd name="f404" fmla="*/ f322 1 f168"/>
                    <a:gd name="f405" fmla="*/ f323 1 f168"/>
                    <a:gd name="f406" fmla="*/ f324 1 f169"/>
                    <a:gd name="f407" fmla="*/ f325 1 f168"/>
                    <a:gd name="f408" fmla="*/ f326 1 f168"/>
                    <a:gd name="f409" fmla="*/ f327 1 f169"/>
                    <a:gd name="f410" fmla="*/ f328 1 f168"/>
                    <a:gd name="f411" fmla="*/ f329 1 f169"/>
                    <a:gd name="f412" fmla="*/ f330 1 f168"/>
                    <a:gd name="f413" fmla="*/ f332 1 f168"/>
                    <a:gd name="f414" fmla="*/ f331 1 f169"/>
                    <a:gd name="f415" fmla="*/ f412 f163 1"/>
                    <a:gd name="f416" fmla="*/ f413 f163 1"/>
                    <a:gd name="f417" fmla="*/ f385 f164 1"/>
                    <a:gd name="f418" fmla="*/ f414 f164 1"/>
                    <a:gd name="f419" fmla="*/ f334 f163 1"/>
                    <a:gd name="f420" fmla="*/ f335 f164 1"/>
                    <a:gd name="f421" fmla="*/ f336 f163 1"/>
                    <a:gd name="f422" fmla="*/ f337 f164 1"/>
                    <a:gd name="f423" fmla="*/ f338 f163 1"/>
                    <a:gd name="f424" fmla="*/ f339 f164 1"/>
                    <a:gd name="f425" fmla="*/ f340 f163 1"/>
                    <a:gd name="f426" fmla="*/ f341 f164 1"/>
                    <a:gd name="f427" fmla="*/ f342 f163 1"/>
                    <a:gd name="f428" fmla="*/ f343 f164 1"/>
                    <a:gd name="f429" fmla="*/ f344 f163 1"/>
                    <a:gd name="f430" fmla="*/ f345 f164 1"/>
                    <a:gd name="f431" fmla="*/ f346 f163 1"/>
                    <a:gd name="f432" fmla="*/ f347 f164 1"/>
                    <a:gd name="f433" fmla="*/ f348 f163 1"/>
                    <a:gd name="f434" fmla="*/ f349 f164 1"/>
                    <a:gd name="f435" fmla="*/ f350 f163 1"/>
                    <a:gd name="f436" fmla="*/ f351 f164 1"/>
                    <a:gd name="f437" fmla="*/ f352 f163 1"/>
                    <a:gd name="f438" fmla="*/ f353 f164 1"/>
                    <a:gd name="f439" fmla="*/ f354 f163 1"/>
                    <a:gd name="f440" fmla="*/ f355 f164 1"/>
                    <a:gd name="f441" fmla="*/ f356 f163 1"/>
                    <a:gd name="f442" fmla="*/ f357 f163 1"/>
                    <a:gd name="f443" fmla="*/ f358 f163 1"/>
                    <a:gd name="f444" fmla="*/ f359 f164 1"/>
                    <a:gd name="f445" fmla="*/ f360 f163 1"/>
                    <a:gd name="f446" fmla="*/ f361 f164 1"/>
                    <a:gd name="f447" fmla="*/ f362 f163 1"/>
                    <a:gd name="f448" fmla="*/ f363 f164 1"/>
                    <a:gd name="f449" fmla="*/ f364 f163 1"/>
                    <a:gd name="f450" fmla="*/ f365 f164 1"/>
                    <a:gd name="f451" fmla="*/ f366 f163 1"/>
                    <a:gd name="f452" fmla="*/ f367 f164 1"/>
                    <a:gd name="f453" fmla="*/ f368 f163 1"/>
                    <a:gd name="f454" fmla="*/ f369 f164 1"/>
                    <a:gd name="f455" fmla="*/ f370 f163 1"/>
                    <a:gd name="f456" fmla="*/ f371 f164 1"/>
                    <a:gd name="f457" fmla="*/ f372 f163 1"/>
                    <a:gd name="f458" fmla="*/ f373 f164 1"/>
                    <a:gd name="f459" fmla="*/ f374 f163 1"/>
                    <a:gd name="f460" fmla="*/ f375 f164 1"/>
                    <a:gd name="f461" fmla="*/ f376 f163 1"/>
                    <a:gd name="f462" fmla="*/ f377 f164 1"/>
                    <a:gd name="f463" fmla="*/ f378 f163 1"/>
                    <a:gd name="f464" fmla="*/ f379 f164 1"/>
                    <a:gd name="f465" fmla="*/ f380 f163 1"/>
                    <a:gd name="f466" fmla="*/ f381 f164 1"/>
                    <a:gd name="f467" fmla="*/ f382 f163 1"/>
                    <a:gd name="f468" fmla="*/ f383 f164 1"/>
                    <a:gd name="f469" fmla="*/ f384 f163 1"/>
                    <a:gd name="f470" fmla="*/ f386 f163 1"/>
                    <a:gd name="f471" fmla="*/ f387 f163 1"/>
                    <a:gd name="f472" fmla="*/ f388 f164 1"/>
                    <a:gd name="f473" fmla="*/ f389 f163 1"/>
                    <a:gd name="f474" fmla="*/ f390 f164 1"/>
                    <a:gd name="f475" fmla="*/ f391 f163 1"/>
                    <a:gd name="f476" fmla="*/ f392 f164 1"/>
                    <a:gd name="f477" fmla="*/ f393 f163 1"/>
                    <a:gd name="f478" fmla="*/ f394 f164 1"/>
                    <a:gd name="f479" fmla="*/ f395 f163 1"/>
                    <a:gd name="f480" fmla="*/ f396 f164 1"/>
                    <a:gd name="f481" fmla="*/ f397 f163 1"/>
                    <a:gd name="f482" fmla="*/ f398 f164 1"/>
                    <a:gd name="f483" fmla="*/ f399 f163 1"/>
                    <a:gd name="f484" fmla="*/ f400 f164 1"/>
                    <a:gd name="f485" fmla="*/ f401 f163 1"/>
                    <a:gd name="f486" fmla="*/ f402 f163 1"/>
                    <a:gd name="f487" fmla="*/ f403 f164 1"/>
                    <a:gd name="f488" fmla="*/ f404 f163 1"/>
                    <a:gd name="f489" fmla="*/ f405 f163 1"/>
                    <a:gd name="f490" fmla="*/ f406 f164 1"/>
                    <a:gd name="f491" fmla="*/ f407 f163 1"/>
                    <a:gd name="f492" fmla="*/ f408 f163 1"/>
                    <a:gd name="f493" fmla="*/ f409 f164 1"/>
                    <a:gd name="f494" fmla="*/ f410 f163 1"/>
                    <a:gd name="f495" fmla="*/ f411 f164 1"/>
                  </a:gdLst>
                  <a:ahLst/>
                  <a:cxnLst>
                    <a:cxn ang="3cd4">
                      <a:pos x="hc" y="t"/>
                    </a:cxn>
                    <a:cxn ang="0">
                      <a:pos x="r" y="vc"/>
                    </a:cxn>
                    <a:cxn ang="cd4">
                      <a:pos x="hc" y="b"/>
                    </a:cxn>
                    <a:cxn ang="cd2">
                      <a:pos x="l" y="vc"/>
                    </a:cxn>
                    <a:cxn ang="f333">
                      <a:pos x="f419" y="f420"/>
                    </a:cxn>
                    <a:cxn ang="f333">
                      <a:pos x="f421" y="f422"/>
                    </a:cxn>
                    <a:cxn ang="f333">
                      <a:pos x="f423" y="f424"/>
                    </a:cxn>
                    <a:cxn ang="f333">
                      <a:pos x="f425" y="f426"/>
                    </a:cxn>
                    <a:cxn ang="f333">
                      <a:pos x="f427" y="f428"/>
                    </a:cxn>
                    <a:cxn ang="f333">
                      <a:pos x="f429" y="f430"/>
                    </a:cxn>
                    <a:cxn ang="f333">
                      <a:pos x="f431" y="f432"/>
                    </a:cxn>
                    <a:cxn ang="f333">
                      <a:pos x="f433" y="f434"/>
                    </a:cxn>
                    <a:cxn ang="f333">
                      <a:pos x="f435" y="f436"/>
                    </a:cxn>
                    <a:cxn ang="f333">
                      <a:pos x="f437" y="f438"/>
                    </a:cxn>
                    <a:cxn ang="f333">
                      <a:pos x="f439" y="f440"/>
                    </a:cxn>
                    <a:cxn ang="f333">
                      <a:pos x="f441" y="f440"/>
                    </a:cxn>
                    <a:cxn ang="f333">
                      <a:pos x="f442" y="f420"/>
                    </a:cxn>
                    <a:cxn ang="f333">
                      <a:pos x="f443" y="f444"/>
                    </a:cxn>
                    <a:cxn ang="f333">
                      <a:pos x="f445" y="f446"/>
                    </a:cxn>
                    <a:cxn ang="f333">
                      <a:pos x="f447" y="f448"/>
                    </a:cxn>
                    <a:cxn ang="f333">
                      <a:pos x="f449" y="f450"/>
                    </a:cxn>
                    <a:cxn ang="f333">
                      <a:pos x="f451" y="f452"/>
                    </a:cxn>
                    <a:cxn ang="f333">
                      <a:pos x="f453" y="f454"/>
                    </a:cxn>
                    <a:cxn ang="f333">
                      <a:pos x="f455" y="f456"/>
                    </a:cxn>
                    <a:cxn ang="f333">
                      <a:pos x="f457" y="f458"/>
                    </a:cxn>
                    <a:cxn ang="f333">
                      <a:pos x="f459" y="f460"/>
                    </a:cxn>
                    <a:cxn ang="f333">
                      <a:pos x="f461" y="f462"/>
                    </a:cxn>
                    <a:cxn ang="f333">
                      <a:pos x="f463" y="f464"/>
                    </a:cxn>
                    <a:cxn ang="f333">
                      <a:pos x="f465" y="f466"/>
                    </a:cxn>
                    <a:cxn ang="f333">
                      <a:pos x="f467" y="f468"/>
                    </a:cxn>
                    <a:cxn ang="f333">
                      <a:pos x="f469" y="f417"/>
                    </a:cxn>
                    <a:cxn ang="f333">
                      <a:pos x="f470" y="f466"/>
                    </a:cxn>
                    <a:cxn ang="f333">
                      <a:pos x="f471" y="f472"/>
                    </a:cxn>
                    <a:cxn ang="f333">
                      <a:pos x="f473" y="f474"/>
                    </a:cxn>
                    <a:cxn ang="f333">
                      <a:pos x="f475" y="f476"/>
                    </a:cxn>
                    <a:cxn ang="f333">
                      <a:pos x="f477" y="f478"/>
                    </a:cxn>
                    <a:cxn ang="f333">
                      <a:pos x="f479" y="f480"/>
                    </a:cxn>
                    <a:cxn ang="f333">
                      <a:pos x="f481" y="f482"/>
                    </a:cxn>
                    <a:cxn ang="f333">
                      <a:pos x="f483" y="f484"/>
                    </a:cxn>
                    <a:cxn ang="f333">
                      <a:pos x="f485" y="f420"/>
                    </a:cxn>
                    <a:cxn ang="f333">
                      <a:pos x="f486" y="f487"/>
                    </a:cxn>
                    <a:cxn ang="f333">
                      <a:pos x="f488" y="f420"/>
                    </a:cxn>
                    <a:cxn ang="f333">
                      <a:pos x="f489" y="f490"/>
                    </a:cxn>
                    <a:cxn ang="f333">
                      <a:pos x="f491" y="f490"/>
                    </a:cxn>
                    <a:cxn ang="f333">
                      <a:pos x="f492" y="f493"/>
                    </a:cxn>
                    <a:cxn ang="f333">
                      <a:pos x="f494" y="f495"/>
                    </a:cxn>
                  </a:cxnLst>
                  <a:rect l="f415" t="f418" r="f416" b="f417"/>
                  <a:pathLst>
                    <a:path w="341" h="1272">
                      <a:moveTo>
                        <a:pt x="f5" y="f8"/>
                      </a:moveTo>
                      <a:lnTo>
                        <a:pt x="f5" y="f9"/>
                      </a:lnTo>
                      <a:lnTo>
                        <a:pt x="f10" y="f11"/>
                      </a:lnTo>
                      <a:lnTo>
                        <a:pt x="f12" y="f13"/>
                      </a:lnTo>
                      <a:lnTo>
                        <a:pt x="f12" y="f11"/>
                      </a:lnTo>
                      <a:lnTo>
                        <a:pt x="f14" y="f15"/>
                      </a:lnTo>
                      <a:lnTo>
                        <a:pt x="f16" y="f15"/>
                      </a:lnTo>
                      <a:lnTo>
                        <a:pt x="f16" y="f17"/>
                      </a:lnTo>
                      <a:lnTo>
                        <a:pt x="f18" y="f19"/>
                      </a:lnTo>
                      <a:lnTo>
                        <a:pt x="f18" y="f20"/>
                      </a:lnTo>
                      <a:lnTo>
                        <a:pt x="f21" y="f22"/>
                      </a:lnTo>
                      <a:lnTo>
                        <a:pt x="f21" y="f23"/>
                      </a:lnTo>
                      <a:lnTo>
                        <a:pt x="f24" y="f25"/>
                      </a:lnTo>
                      <a:lnTo>
                        <a:pt x="f26" y="f27"/>
                      </a:lnTo>
                      <a:lnTo>
                        <a:pt x="f26" y="f28"/>
                      </a:lnTo>
                      <a:lnTo>
                        <a:pt x="f29" y="f30"/>
                      </a:lnTo>
                      <a:lnTo>
                        <a:pt x="f29" y="f31"/>
                      </a:lnTo>
                      <a:lnTo>
                        <a:pt x="f32" y="f33"/>
                      </a:lnTo>
                      <a:lnTo>
                        <a:pt x="f34" y="f5"/>
                      </a:lnTo>
                      <a:lnTo>
                        <a:pt x="f34" y="f35"/>
                      </a:lnTo>
                      <a:lnTo>
                        <a:pt x="f36" y="f37"/>
                      </a:lnTo>
                      <a:lnTo>
                        <a:pt x="f36" y="f38"/>
                      </a:lnTo>
                      <a:lnTo>
                        <a:pt x="f39" y="f40"/>
                      </a:lnTo>
                      <a:lnTo>
                        <a:pt x="f39" y="f41"/>
                      </a:lnTo>
                      <a:lnTo>
                        <a:pt x="f33" y="f42"/>
                      </a:lnTo>
                      <a:lnTo>
                        <a:pt x="f43" y="f44"/>
                      </a:lnTo>
                      <a:lnTo>
                        <a:pt x="f43" y="f45"/>
                      </a:lnTo>
                      <a:lnTo>
                        <a:pt x="f46" y="f47"/>
                      </a:lnTo>
                      <a:lnTo>
                        <a:pt x="f46" y="f13"/>
                      </a:lnTo>
                      <a:lnTo>
                        <a:pt x="f48" y="f9"/>
                      </a:lnTo>
                      <a:lnTo>
                        <a:pt x="f48" y="f49"/>
                      </a:lnTo>
                      <a:lnTo>
                        <a:pt x="f50" y="f8"/>
                      </a:lnTo>
                      <a:lnTo>
                        <a:pt x="f51" y="f52"/>
                      </a:lnTo>
                      <a:lnTo>
                        <a:pt x="f51" y="f53"/>
                      </a:lnTo>
                      <a:lnTo>
                        <a:pt x="f54" y="f55"/>
                      </a:lnTo>
                      <a:lnTo>
                        <a:pt x="f54" y="f52"/>
                      </a:lnTo>
                      <a:lnTo>
                        <a:pt x="f56" y="f49"/>
                      </a:lnTo>
                      <a:lnTo>
                        <a:pt x="f57" y="f49"/>
                      </a:lnTo>
                      <a:lnTo>
                        <a:pt x="f58" y="f11"/>
                      </a:lnTo>
                      <a:lnTo>
                        <a:pt x="f58" y="f59"/>
                      </a:lnTo>
                      <a:lnTo>
                        <a:pt x="f60" y="f61"/>
                      </a:lnTo>
                      <a:lnTo>
                        <a:pt x="f60" y="f62"/>
                      </a:lnTo>
                      <a:lnTo>
                        <a:pt x="f63" y="f64"/>
                      </a:lnTo>
                      <a:lnTo>
                        <a:pt x="f63" y="f65"/>
                      </a:lnTo>
                      <a:lnTo>
                        <a:pt x="f66" y="f40"/>
                      </a:lnTo>
                      <a:lnTo>
                        <a:pt x="f66" y="f67"/>
                      </a:lnTo>
                      <a:lnTo>
                        <a:pt x="f68" y="f69"/>
                      </a:lnTo>
                      <a:lnTo>
                        <a:pt x="f70" y="f14"/>
                      </a:lnTo>
                      <a:lnTo>
                        <a:pt x="f70" y="f21"/>
                      </a:lnTo>
                      <a:lnTo>
                        <a:pt x="f71" y="f72"/>
                      </a:lnTo>
                      <a:lnTo>
                        <a:pt x="f71" y="f73"/>
                      </a:lnTo>
                      <a:lnTo>
                        <a:pt x="f74" y="f75"/>
                      </a:lnTo>
                      <a:lnTo>
                        <a:pt x="f74" y="f76"/>
                      </a:lnTo>
                      <a:lnTo>
                        <a:pt x="f77" y="f78"/>
                      </a:lnTo>
                      <a:lnTo>
                        <a:pt x="f79" y="f80"/>
                      </a:lnTo>
                      <a:lnTo>
                        <a:pt x="f79" y="f81"/>
                      </a:lnTo>
                      <a:lnTo>
                        <a:pt x="f82" y="f83"/>
                      </a:lnTo>
                      <a:lnTo>
                        <a:pt x="f82" y="f62"/>
                      </a:lnTo>
                      <a:lnTo>
                        <a:pt x="f76" y="f13"/>
                      </a:lnTo>
                      <a:lnTo>
                        <a:pt x="f76" y="f84"/>
                      </a:lnTo>
                      <a:lnTo>
                        <a:pt x="f85" y="f86"/>
                      </a:lnTo>
                      <a:lnTo>
                        <a:pt x="f85" y="f87"/>
                      </a:lnTo>
                      <a:lnTo>
                        <a:pt x="f88" y="f89"/>
                      </a:lnTo>
                      <a:lnTo>
                        <a:pt x="f75" y="f90"/>
                      </a:lnTo>
                      <a:lnTo>
                        <a:pt x="f75" y="f91"/>
                      </a:lnTo>
                      <a:lnTo>
                        <a:pt x="f92" y="f93"/>
                      </a:lnTo>
                      <a:lnTo>
                        <a:pt x="f94" y="f95"/>
                      </a:lnTo>
                      <a:lnTo>
                        <a:pt x="f94" y="f96"/>
                      </a:lnTo>
                      <a:lnTo>
                        <a:pt x="f97" y="f98"/>
                      </a:lnTo>
                      <a:lnTo>
                        <a:pt x="f99" y="f96"/>
                      </a:lnTo>
                      <a:lnTo>
                        <a:pt x="f99" y="f95"/>
                      </a:lnTo>
                      <a:lnTo>
                        <a:pt x="f100" y="f101"/>
                      </a:lnTo>
                      <a:lnTo>
                        <a:pt x="f102" y="f101"/>
                      </a:lnTo>
                      <a:lnTo>
                        <a:pt x="f100" y="f98"/>
                      </a:lnTo>
                      <a:lnTo>
                        <a:pt x="f103" y="f104"/>
                      </a:lnTo>
                      <a:lnTo>
                        <a:pt x="f105" y="f98"/>
                      </a:lnTo>
                      <a:lnTo>
                        <a:pt x="f73" y="f106"/>
                      </a:lnTo>
                      <a:lnTo>
                        <a:pt x="f73" y="f107"/>
                      </a:lnTo>
                      <a:lnTo>
                        <a:pt x="f108" y="f98"/>
                      </a:lnTo>
                      <a:lnTo>
                        <a:pt x="f109" y="f98"/>
                      </a:lnTo>
                      <a:lnTo>
                        <a:pt x="f108" y="f7"/>
                      </a:lnTo>
                      <a:lnTo>
                        <a:pt x="f110" y="f111"/>
                      </a:lnTo>
                      <a:lnTo>
                        <a:pt x="f112" y="f98"/>
                      </a:lnTo>
                      <a:lnTo>
                        <a:pt x="f112" y="f104"/>
                      </a:lnTo>
                      <a:lnTo>
                        <a:pt x="f113" y="f111"/>
                      </a:lnTo>
                      <a:lnTo>
                        <a:pt x="f114" y="f98"/>
                      </a:lnTo>
                      <a:lnTo>
                        <a:pt x="f115" y="f96"/>
                      </a:lnTo>
                      <a:lnTo>
                        <a:pt x="f115" y="f116"/>
                      </a:lnTo>
                      <a:lnTo>
                        <a:pt x="f117" y="f90"/>
                      </a:lnTo>
                      <a:lnTo>
                        <a:pt x="f117" y="f118"/>
                      </a:lnTo>
                      <a:lnTo>
                        <a:pt x="f119" y="f49"/>
                      </a:lnTo>
                      <a:lnTo>
                        <a:pt x="f119" y="f120"/>
                      </a:lnTo>
                      <a:lnTo>
                        <a:pt x="f121" y="f122"/>
                      </a:lnTo>
                      <a:lnTo>
                        <a:pt x="f123" y="f124"/>
                      </a:lnTo>
                      <a:lnTo>
                        <a:pt x="f123" y="f125"/>
                      </a:lnTo>
                      <a:lnTo>
                        <a:pt x="f126" y="f127"/>
                      </a:lnTo>
                      <a:lnTo>
                        <a:pt x="f126" y="f128"/>
                      </a:lnTo>
                      <a:lnTo>
                        <a:pt x="f129" y="f130"/>
                      </a:lnTo>
                      <a:lnTo>
                        <a:pt x="f129" y="f131"/>
                      </a:lnTo>
                      <a:lnTo>
                        <a:pt x="f132" y="f133"/>
                      </a:lnTo>
                      <a:lnTo>
                        <a:pt x="f132" y="f134"/>
                      </a:lnTo>
                      <a:lnTo>
                        <a:pt x="f135" y="f136"/>
                      </a:lnTo>
                      <a:lnTo>
                        <a:pt x="f135" y="f25"/>
                      </a:lnTo>
                      <a:lnTo>
                        <a:pt x="f137" y="f138"/>
                      </a:lnTo>
                      <a:lnTo>
                        <a:pt x="f139" y="f140"/>
                      </a:lnTo>
                      <a:lnTo>
                        <a:pt x="f139" y="f62"/>
                      </a:lnTo>
                      <a:lnTo>
                        <a:pt x="f141" y="f45"/>
                      </a:lnTo>
                      <a:lnTo>
                        <a:pt x="f141" y="f11"/>
                      </a:lnTo>
                      <a:lnTo>
                        <a:pt x="f142" y="f143"/>
                      </a:lnTo>
                      <a:lnTo>
                        <a:pt x="f142" y="f86"/>
                      </a:lnTo>
                      <a:lnTo>
                        <a:pt x="f144" y="f87"/>
                      </a:lnTo>
                      <a:lnTo>
                        <a:pt x="f144" y="f53"/>
                      </a:lnTo>
                      <a:lnTo>
                        <a:pt x="f145" y="f143"/>
                      </a:lnTo>
                      <a:lnTo>
                        <a:pt x="f145" y="f11"/>
                      </a:lnTo>
                      <a:lnTo>
                        <a:pt x="f146" y="f62"/>
                      </a:lnTo>
                      <a:lnTo>
                        <a:pt x="f146" y="f147"/>
                      </a:lnTo>
                      <a:lnTo>
                        <a:pt x="f148" y="f149"/>
                      </a:lnTo>
                      <a:lnTo>
                        <a:pt x="f150" y="f151"/>
                      </a:lnTo>
                      <a:lnTo>
                        <a:pt x="f150" y="f23"/>
                      </a:lnTo>
                      <a:lnTo>
                        <a:pt x="f152" y="f149"/>
                      </a:lnTo>
                      <a:lnTo>
                        <a:pt x="f152" y="f151"/>
                      </a:lnTo>
                      <a:lnTo>
                        <a:pt x="f153" y="f124"/>
                      </a:lnTo>
                      <a:lnTo>
                        <a:pt x="f153" y="f154"/>
                      </a:lnTo>
                      <a:lnTo>
                        <a:pt x="f155" y="f156"/>
                      </a:lnTo>
                      <a:lnTo>
                        <a:pt x="f155" y="f157"/>
                      </a:lnTo>
                      <a:lnTo>
                        <a:pt x="f158" y="f159"/>
                      </a:lnTo>
                      <a:lnTo>
                        <a:pt x="f158" y="f160"/>
                      </a:lnTo>
                      <a:lnTo>
                        <a:pt x="f6" y="f161"/>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5" name="Freeform 44">
                  <a:extLst>
                    <a:ext uri="{FF2B5EF4-FFF2-40B4-BE49-F238E27FC236}">
                      <a16:creationId xmlns:a16="http://schemas.microsoft.com/office/drawing/2014/main" id="{CD7278A9-8ACD-4145-A1EB-0ABF6549F13A}"/>
                    </a:ext>
                  </a:extLst>
                </p:cNvPr>
                <p:cNvSpPr/>
                <p:nvPr/>
              </p:nvSpPr>
              <p:spPr>
                <a:xfrm>
                  <a:off x="2244659" y="2262691"/>
                  <a:ext cx="345186" cy="1112769"/>
                </a:xfrm>
                <a:custGeom>
                  <a:avLst/>
                  <a:gdLst>
                    <a:gd name="f0" fmla="val 10800000"/>
                    <a:gd name="f1" fmla="val 5400000"/>
                    <a:gd name="f2" fmla="val 180"/>
                    <a:gd name="f3" fmla="val w"/>
                    <a:gd name="f4" fmla="val h"/>
                    <a:gd name="f5" fmla="val 0"/>
                    <a:gd name="f6" fmla="val 314"/>
                    <a:gd name="f7" fmla="val 1022"/>
                    <a:gd name="f8" fmla="val 223"/>
                    <a:gd name="f9" fmla="val 459"/>
                    <a:gd name="f10" fmla="val 5"/>
                    <a:gd name="f11" fmla="val 636"/>
                    <a:gd name="f12" fmla="val 9"/>
                    <a:gd name="f13" fmla="val 709"/>
                    <a:gd name="f14" fmla="val 741"/>
                    <a:gd name="f15" fmla="val 14"/>
                    <a:gd name="f16" fmla="val 745"/>
                    <a:gd name="f17" fmla="val 727"/>
                    <a:gd name="f18" fmla="val 18"/>
                    <a:gd name="f19" fmla="val 668"/>
                    <a:gd name="f20" fmla="val 604"/>
                    <a:gd name="f21" fmla="val 23"/>
                    <a:gd name="f22" fmla="val 523"/>
                    <a:gd name="f23" fmla="val 441"/>
                    <a:gd name="f24" fmla="val 27"/>
                    <a:gd name="f25" fmla="val 391"/>
                    <a:gd name="f26" fmla="val 386"/>
                    <a:gd name="f27" fmla="val 32"/>
                    <a:gd name="f28" fmla="val 400"/>
                    <a:gd name="f29" fmla="val 436"/>
                    <a:gd name="f30" fmla="val 36"/>
                    <a:gd name="f31" fmla="val 427"/>
                    <a:gd name="f32" fmla="val 468"/>
                    <a:gd name="f33" fmla="val 41"/>
                    <a:gd name="f34" fmla="val 482"/>
                    <a:gd name="f35" fmla="val 45"/>
                    <a:gd name="f36" fmla="val 491"/>
                    <a:gd name="f37" fmla="val 50"/>
                    <a:gd name="f38" fmla="val 291"/>
                    <a:gd name="f39" fmla="val 55"/>
                    <a:gd name="f40" fmla="val 186"/>
                    <a:gd name="f41" fmla="val 95"/>
                    <a:gd name="f42" fmla="val 59"/>
                    <a:gd name="f43" fmla="val 54"/>
                    <a:gd name="f44" fmla="val 64"/>
                    <a:gd name="f45" fmla="val 68"/>
                    <a:gd name="f46" fmla="val 91"/>
                    <a:gd name="f47" fmla="val 227"/>
                    <a:gd name="f48" fmla="val 73"/>
                    <a:gd name="f49" fmla="val 554"/>
                    <a:gd name="f50" fmla="val 77"/>
                    <a:gd name="f51" fmla="val 677"/>
                    <a:gd name="f52" fmla="val 768"/>
                    <a:gd name="f53" fmla="val 82"/>
                    <a:gd name="f54" fmla="val 809"/>
                    <a:gd name="f55" fmla="val 836"/>
                    <a:gd name="f56" fmla="val 86"/>
                    <a:gd name="f57" fmla="val 850"/>
                    <a:gd name="f58" fmla="val 854"/>
                    <a:gd name="f59" fmla="val 96"/>
                    <a:gd name="f60" fmla="val 845"/>
                    <a:gd name="f61" fmla="val 100"/>
                    <a:gd name="f62" fmla="val 777"/>
                    <a:gd name="f63" fmla="val 722"/>
                    <a:gd name="f64" fmla="val 105"/>
                    <a:gd name="f65" fmla="val 659"/>
                    <a:gd name="f66" fmla="val 632"/>
                    <a:gd name="f67" fmla="val 109"/>
                    <a:gd name="f68" fmla="val 618"/>
                    <a:gd name="f69" fmla="val 654"/>
                    <a:gd name="f70" fmla="val 114"/>
                    <a:gd name="f71" fmla="val 732"/>
                    <a:gd name="f72" fmla="val 118"/>
                    <a:gd name="f73" fmla="val 863"/>
                    <a:gd name="f74" fmla="val 909"/>
                    <a:gd name="f75" fmla="val 123"/>
                    <a:gd name="f76" fmla="val 936"/>
                    <a:gd name="f77" fmla="val 963"/>
                    <a:gd name="f78" fmla="val 127"/>
                    <a:gd name="f79" fmla="val 968"/>
                    <a:gd name="f80" fmla="val 977"/>
                    <a:gd name="f81" fmla="val 132"/>
                    <a:gd name="f82" fmla="val 986"/>
                    <a:gd name="f83" fmla="val 136"/>
                    <a:gd name="f84" fmla="val 995"/>
                    <a:gd name="f85" fmla="val 141"/>
                    <a:gd name="f86" fmla="val 146"/>
                    <a:gd name="f87" fmla="val 1000"/>
                    <a:gd name="f88" fmla="val 1004"/>
                    <a:gd name="f89" fmla="val 150"/>
                    <a:gd name="f90" fmla="val 1009"/>
                    <a:gd name="f91" fmla="val 155"/>
                    <a:gd name="f92" fmla="val 1013"/>
                    <a:gd name="f93" fmla="val 159"/>
                    <a:gd name="f94" fmla="val 164"/>
                    <a:gd name="f95" fmla="val 168"/>
                    <a:gd name="f96" fmla="val 972"/>
                    <a:gd name="f97" fmla="val 173"/>
                    <a:gd name="f98" fmla="val 950"/>
                    <a:gd name="f99" fmla="val 918"/>
                    <a:gd name="f100" fmla="val 177"/>
                    <a:gd name="f101" fmla="val 913"/>
                    <a:gd name="f102" fmla="val 182"/>
                    <a:gd name="f103" fmla="val 922"/>
                    <a:gd name="f104" fmla="val 941"/>
                    <a:gd name="f105" fmla="val 187"/>
                    <a:gd name="f106" fmla="val 959"/>
                    <a:gd name="f107" fmla="val 191"/>
                    <a:gd name="f108" fmla="val 196"/>
                    <a:gd name="f109" fmla="val 895"/>
                    <a:gd name="f110" fmla="val 877"/>
                    <a:gd name="f111" fmla="val 200"/>
                    <a:gd name="f112" fmla="val 859"/>
                    <a:gd name="f113" fmla="val 205"/>
                    <a:gd name="f114" fmla="val 886"/>
                    <a:gd name="f115" fmla="val 209"/>
                    <a:gd name="f116" fmla="val 927"/>
                    <a:gd name="f117" fmla="val 214"/>
                    <a:gd name="f118" fmla="val 218"/>
                    <a:gd name="f119" fmla="val 931"/>
                    <a:gd name="f120" fmla="val 900"/>
                    <a:gd name="f121" fmla="val 232"/>
                    <a:gd name="f122" fmla="val 237"/>
                    <a:gd name="f123" fmla="val 241"/>
                    <a:gd name="f124" fmla="val 954"/>
                    <a:gd name="f125" fmla="val 246"/>
                    <a:gd name="f126" fmla="val 250"/>
                    <a:gd name="f127" fmla="val 945"/>
                    <a:gd name="f128" fmla="val 255"/>
                    <a:gd name="f129" fmla="val 259"/>
                    <a:gd name="f130" fmla="val 264"/>
                    <a:gd name="f131" fmla="val 1018"/>
                    <a:gd name="f132" fmla="val 268"/>
                    <a:gd name="f133" fmla="val 273"/>
                    <a:gd name="f134" fmla="val 278"/>
                    <a:gd name="f135" fmla="val 282"/>
                    <a:gd name="f136" fmla="val 287"/>
                    <a:gd name="f137" fmla="val 296"/>
                    <a:gd name="f138" fmla="val 981"/>
                    <a:gd name="f139" fmla="val 300"/>
                    <a:gd name="f140" fmla="val 991"/>
                    <a:gd name="f141" fmla="val 305"/>
                    <a:gd name="f142" fmla="val 309"/>
                    <a:gd name="f143" fmla="+- 0 0 -90"/>
                    <a:gd name="f144" fmla="*/ f3 1 314"/>
                    <a:gd name="f145" fmla="*/ f4 1 1022"/>
                    <a:gd name="f146" fmla="+- f7 0 f5"/>
                    <a:gd name="f147" fmla="+- f6 0 f5"/>
                    <a:gd name="f148" fmla="*/ f143 f0 1"/>
                    <a:gd name="f149" fmla="*/ f147 1 314"/>
                    <a:gd name="f150" fmla="*/ f146 1 1022"/>
                    <a:gd name="f151" fmla="*/ 5 f147 1"/>
                    <a:gd name="f152" fmla="*/ 636 f146 1"/>
                    <a:gd name="f153" fmla="*/ 14 f147 1"/>
                    <a:gd name="f154" fmla="*/ 745 f146 1"/>
                    <a:gd name="f155" fmla="*/ 18 f147 1"/>
                    <a:gd name="f156" fmla="*/ 604 f146 1"/>
                    <a:gd name="f157" fmla="*/ 27 f147 1"/>
                    <a:gd name="f158" fmla="*/ 391 f146 1"/>
                    <a:gd name="f159" fmla="*/ 32 f147 1"/>
                    <a:gd name="f160" fmla="*/ 436 f146 1"/>
                    <a:gd name="f161" fmla="*/ 41 f147 1"/>
                    <a:gd name="f162" fmla="*/ 482 f146 1"/>
                    <a:gd name="f163" fmla="*/ 50 f147 1"/>
                    <a:gd name="f164" fmla="*/ 386 f146 1"/>
                    <a:gd name="f165" fmla="*/ 55 f147 1"/>
                    <a:gd name="f166" fmla="*/ 95 f146 1"/>
                    <a:gd name="f167" fmla="*/ 64 f147 1"/>
                    <a:gd name="f168" fmla="*/ 0 f146 1"/>
                    <a:gd name="f169" fmla="*/ 68 f147 1"/>
                    <a:gd name="f170" fmla="*/ 227 f146 1"/>
                    <a:gd name="f171" fmla="*/ 77 f147 1"/>
                    <a:gd name="f172" fmla="*/ 677 f146 1"/>
                    <a:gd name="f173" fmla="*/ 82 f147 1"/>
                    <a:gd name="f174" fmla="*/ 836 f146 1"/>
                    <a:gd name="f175" fmla="*/ 96 f147 1"/>
                    <a:gd name="f176" fmla="*/ 845 f146 1"/>
                    <a:gd name="f177" fmla="*/ 100 f147 1"/>
                    <a:gd name="f178" fmla="*/ 722 f146 1"/>
                    <a:gd name="f179" fmla="*/ 109 f147 1"/>
                    <a:gd name="f180" fmla="*/ 618 f146 1"/>
                    <a:gd name="f181" fmla="*/ 114 f147 1"/>
                    <a:gd name="f182" fmla="*/ 809 f146 1"/>
                    <a:gd name="f183" fmla="*/ 123 f147 1"/>
                    <a:gd name="f184" fmla="*/ 936 f146 1"/>
                    <a:gd name="f185" fmla="*/ 127 f147 1"/>
                    <a:gd name="f186" fmla="*/ 977 f146 1"/>
                    <a:gd name="f187" fmla="*/ 136 f147 1"/>
                    <a:gd name="f188" fmla="*/ 986 f146 1"/>
                    <a:gd name="f189" fmla="*/ 146 f147 1"/>
                    <a:gd name="f190" fmla="*/ 1004 f146 1"/>
                    <a:gd name="f191" fmla="*/ 155 f147 1"/>
                    <a:gd name="f192" fmla="*/ 1013 f146 1"/>
                    <a:gd name="f193" fmla="*/ 159 f147 1"/>
                    <a:gd name="f194" fmla="*/ 995 f146 1"/>
                    <a:gd name="f195" fmla="*/ 168 f147 1"/>
                    <a:gd name="f196" fmla="*/ 972 f146 1"/>
                    <a:gd name="f197" fmla="*/ 173 f147 1"/>
                    <a:gd name="f198" fmla="*/ 918 f146 1"/>
                    <a:gd name="f199" fmla="*/ 182 f147 1"/>
                    <a:gd name="f200" fmla="*/ 941 f146 1"/>
                    <a:gd name="f201" fmla="*/ 191 f147 1"/>
                    <a:gd name="f202" fmla="*/ 196 f147 1"/>
                    <a:gd name="f203" fmla="*/ 877 f146 1"/>
                    <a:gd name="f204" fmla="*/ 209 f147 1"/>
                    <a:gd name="f205" fmla="*/ 909 f146 1"/>
                    <a:gd name="f206" fmla="*/ 218 f147 1"/>
                    <a:gd name="f207" fmla="*/ 968 f146 1"/>
                    <a:gd name="f208" fmla="*/ 223 f147 1"/>
                    <a:gd name="f209" fmla="*/ 900 f146 1"/>
                    <a:gd name="f210" fmla="*/ 237 f147 1"/>
                    <a:gd name="f211" fmla="*/ 931 f146 1"/>
                    <a:gd name="f212" fmla="*/ 241 f147 1"/>
                    <a:gd name="f213" fmla="*/ 954 f146 1"/>
                    <a:gd name="f214" fmla="*/ 250 f147 1"/>
                    <a:gd name="f215" fmla="*/ 945 f146 1"/>
                    <a:gd name="f216" fmla="*/ 255 f147 1"/>
                    <a:gd name="f217" fmla="*/ 264 f147 1"/>
                    <a:gd name="f218" fmla="*/ 1018 f146 1"/>
                    <a:gd name="f219" fmla="*/ 268 f147 1"/>
                    <a:gd name="f220" fmla="*/ 278 f147 1"/>
                    <a:gd name="f221" fmla="*/ 282 f147 1"/>
                    <a:gd name="f222" fmla="*/ 291 f147 1"/>
                    <a:gd name="f223" fmla="*/ 959 f146 1"/>
                    <a:gd name="f224" fmla="*/ 296 f147 1"/>
                    <a:gd name="f225" fmla="*/ 981 f146 1"/>
                    <a:gd name="f226" fmla="*/ 305 f147 1"/>
                    <a:gd name="f227" fmla="*/ 309 f147 1"/>
                    <a:gd name="f228" fmla="*/ 0 f147 1"/>
                    <a:gd name="f229" fmla="*/ 314 f147 1"/>
                    <a:gd name="f230" fmla="*/ 1022 f146 1"/>
                    <a:gd name="f231" fmla="*/ f148 1 f2"/>
                    <a:gd name="f232" fmla="*/ f151 1 314"/>
                    <a:gd name="f233" fmla="*/ f152 1 1022"/>
                    <a:gd name="f234" fmla="*/ f153 1 314"/>
                    <a:gd name="f235" fmla="*/ f154 1 1022"/>
                    <a:gd name="f236" fmla="*/ f155 1 314"/>
                    <a:gd name="f237" fmla="*/ f156 1 1022"/>
                    <a:gd name="f238" fmla="*/ f157 1 314"/>
                    <a:gd name="f239" fmla="*/ f158 1 1022"/>
                    <a:gd name="f240" fmla="*/ f159 1 314"/>
                    <a:gd name="f241" fmla="*/ f160 1 1022"/>
                    <a:gd name="f242" fmla="*/ f161 1 314"/>
                    <a:gd name="f243" fmla="*/ f162 1 1022"/>
                    <a:gd name="f244" fmla="*/ f163 1 314"/>
                    <a:gd name="f245" fmla="*/ f164 1 1022"/>
                    <a:gd name="f246" fmla="*/ f165 1 314"/>
                    <a:gd name="f247" fmla="*/ f166 1 1022"/>
                    <a:gd name="f248" fmla="*/ f167 1 314"/>
                    <a:gd name="f249" fmla="*/ f168 1 1022"/>
                    <a:gd name="f250" fmla="*/ f169 1 314"/>
                    <a:gd name="f251" fmla="*/ f170 1 1022"/>
                    <a:gd name="f252" fmla="*/ f171 1 314"/>
                    <a:gd name="f253" fmla="*/ f172 1 1022"/>
                    <a:gd name="f254" fmla="*/ f173 1 314"/>
                    <a:gd name="f255" fmla="*/ f174 1 1022"/>
                    <a:gd name="f256" fmla="*/ f175 1 314"/>
                    <a:gd name="f257" fmla="*/ f176 1 1022"/>
                    <a:gd name="f258" fmla="*/ f177 1 314"/>
                    <a:gd name="f259" fmla="*/ f178 1 1022"/>
                    <a:gd name="f260" fmla="*/ f179 1 314"/>
                    <a:gd name="f261" fmla="*/ f180 1 1022"/>
                    <a:gd name="f262" fmla="*/ f181 1 314"/>
                    <a:gd name="f263" fmla="*/ f182 1 1022"/>
                    <a:gd name="f264" fmla="*/ f183 1 314"/>
                    <a:gd name="f265" fmla="*/ f184 1 1022"/>
                    <a:gd name="f266" fmla="*/ f185 1 314"/>
                    <a:gd name="f267" fmla="*/ f186 1 1022"/>
                    <a:gd name="f268" fmla="*/ f187 1 314"/>
                    <a:gd name="f269" fmla="*/ f188 1 1022"/>
                    <a:gd name="f270" fmla="*/ f189 1 314"/>
                    <a:gd name="f271" fmla="*/ f190 1 1022"/>
                    <a:gd name="f272" fmla="*/ f191 1 314"/>
                    <a:gd name="f273" fmla="*/ f192 1 1022"/>
                    <a:gd name="f274" fmla="*/ f193 1 314"/>
                    <a:gd name="f275" fmla="*/ f194 1 1022"/>
                    <a:gd name="f276" fmla="*/ f195 1 314"/>
                    <a:gd name="f277" fmla="*/ f196 1 1022"/>
                    <a:gd name="f278" fmla="*/ f197 1 314"/>
                    <a:gd name="f279" fmla="*/ f198 1 1022"/>
                    <a:gd name="f280" fmla="*/ f199 1 314"/>
                    <a:gd name="f281" fmla="*/ f200 1 1022"/>
                    <a:gd name="f282" fmla="*/ f201 1 314"/>
                    <a:gd name="f283" fmla="*/ f202 1 314"/>
                    <a:gd name="f284" fmla="*/ f203 1 1022"/>
                    <a:gd name="f285" fmla="*/ f204 1 314"/>
                    <a:gd name="f286" fmla="*/ f205 1 1022"/>
                    <a:gd name="f287" fmla="*/ f206 1 314"/>
                    <a:gd name="f288" fmla="*/ f207 1 1022"/>
                    <a:gd name="f289" fmla="*/ f208 1 314"/>
                    <a:gd name="f290" fmla="*/ f209 1 1022"/>
                    <a:gd name="f291" fmla="*/ f210 1 314"/>
                    <a:gd name="f292" fmla="*/ f211 1 1022"/>
                    <a:gd name="f293" fmla="*/ f212 1 314"/>
                    <a:gd name="f294" fmla="*/ f213 1 1022"/>
                    <a:gd name="f295" fmla="*/ f214 1 314"/>
                    <a:gd name="f296" fmla="*/ f215 1 1022"/>
                    <a:gd name="f297" fmla="*/ f216 1 314"/>
                    <a:gd name="f298" fmla="*/ f217 1 314"/>
                    <a:gd name="f299" fmla="*/ f218 1 1022"/>
                    <a:gd name="f300" fmla="*/ f219 1 314"/>
                    <a:gd name="f301" fmla="*/ f220 1 314"/>
                    <a:gd name="f302" fmla="*/ f221 1 314"/>
                    <a:gd name="f303" fmla="*/ f222 1 314"/>
                    <a:gd name="f304" fmla="*/ f223 1 1022"/>
                    <a:gd name="f305" fmla="*/ f224 1 314"/>
                    <a:gd name="f306" fmla="*/ f225 1 1022"/>
                    <a:gd name="f307" fmla="*/ f226 1 314"/>
                    <a:gd name="f308" fmla="*/ f227 1 314"/>
                    <a:gd name="f309" fmla="*/ f228 1 314"/>
                    <a:gd name="f310" fmla="*/ f229 1 314"/>
                    <a:gd name="f311" fmla="*/ f230 1 1022"/>
                    <a:gd name="f312" fmla="+- f231 0 f1"/>
                    <a:gd name="f313" fmla="*/ f232 1 f149"/>
                    <a:gd name="f314" fmla="*/ f233 1 f150"/>
                    <a:gd name="f315" fmla="*/ f234 1 f149"/>
                    <a:gd name="f316" fmla="*/ f235 1 f150"/>
                    <a:gd name="f317" fmla="*/ f236 1 f149"/>
                    <a:gd name="f318" fmla="*/ f237 1 f150"/>
                    <a:gd name="f319" fmla="*/ f238 1 f149"/>
                    <a:gd name="f320" fmla="*/ f239 1 f150"/>
                    <a:gd name="f321" fmla="*/ f240 1 f149"/>
                    <a:gd name="f322" fmla="*/ f241 1 f150"/>
                    <a:gd name="f323" fmla="*/ f242 1 f149"/>
                    <a:gd name="f324" fmla="*/ f243 1 f150"/>
                    <a:gd name="f325" fmla="*/ f244 1 f149"/>
                    <a:gd name="f326" fmla="*/ f245 1 f150"/>
                    <a:gd name="f327" fmla="*/ f246 1 f149"/>
                    <a:gd name="f328" fmla="*/ f247 1 f150"/>
                    <a:gd name="f329" fmla="*/ f248 1 f149"/>
                    <a:gd name="f330" fmla="*/ f249 1 f150"/>
                    <a:gd name="f331" fmla="*/ f250 1 f149"/>
                    <a:gd name="f332" fmla="*/ f251 1 f150"/>
                    <a:gd name="f333" fmla="*/ f252 1 f149"/>
                    <a:gd name="f334" fmla="*/ f253 1 f150"/>
                    <a:gd name="f335" fmla="*/ f254 1 f149"/>
                    <a:gd name="f336" fmla="*/ f255 1 f150"/>
                    <a:gd name="f337" fmla="*/ f256 1 f149"/>
                    <a:gd name="f338" fmla="*/ f257 1 f150"/>
                    <a:gd name="f339" fmla="*/ f258 1 f149"/>
                    <a:gd name="f340" fmla="*/ f259 1 f150"/>
                    <a:gd name="f341" fmla="*/ f260 1 f149"/>
                    <a:gd name="f342" fmla="*/ f261 1 f150"/>
                    <a:gd name="f343" fmla="*/ f262 1 f149"/>
                    <a:gd name="f344" fmla="*/ f263 1 f150"/>
                    <a:gd name="f345" fmla="*/ f264 1 f149"/>
                    <a:gd name="f346" fmla="*/ f265 1 f150"/>
                    <a:gd name="f347" fmla="*/ f266 1 f149"/>
                    <a:gd name="f348" fmla="*/ f267 1 f150"/>
                    <a:gd name="f349" fmla="*/ f268 1 f149"/>
                    <a:gd name="f350" fmla="*/ f269 1 f150"/>
                    <a:gd name="f351" fmla="*/ f270 1 f149"/>
                    <a:gd name="f352" fmla="*/ f271 1 f150"/>
                    <a:gd name="f353" fmla="*/ f272 1 f149"/>
                    <a:gd name="f354" fmla="*/ f273 1 f150"/>
                    <a:gd name="f355" fmla="*/ f274 1 f149"/>
                    <a:gd name="f356" fmla="*/ f275 1 f150"/>
                    <a:gd name="f357" fmla="*/ f276 1 f149"/>
                    <a:gd name="f358" fmla="*/ f277 1 f150"/>
                    <a:gd name="f359" fmla="*/ f278 1 f149"/>
                    <a:gd name="f360" fmla="*/ f279 1 f150"/>
                    <a:gd name="f361" fmla="*/ f280 1 f149"/>
                    <a:gd name="f362" fmla="*/ f281 1 f150"/>
                    <a:gd name="f363" fmla="*/ f282 1 f149"/>
                    <a:gd name="f364" fmla="*/ f283 1 f149"/>
                    <a:gd name="f365" fmla="*/ f284 1 f150"/>
                    <a:gd name="f366" fmla="*/ f285 1 f149"/>
                    <a:gd name="f367" fmla="*/ f286 1 f150"/>
                    <a:gd name="f368" fmla="*/ f287 1 f149"/>
                    <a:gd name="f369" fmla="*/ f288 1 f150"/>
                    <a:gd name="f370" fmla="*/ f289 1 f149"/>
                    <a:gd name="f371" fmla="*/ f290 1 f150"/>
                    <a:gd name="f372" fmla="*/ f291 1 f149"/>
                    <a:gd name="f373" fmla="*/ f292 1 f150"/>
                    <a:gd name="f374" fmla="*/ f293 1 f149"/>
                    <a:gd name="f375" fmla="*/ f294 1 f150"/>
                    <a:gd name="f376" fmla="*/ f295 1 f149"/>
                    <a:gd name="f377" fmla="*/ f296 1 f150"/>
                    <a:gd name="f378" fmla="*/ f297 1 f149"/>
                    <a:gd name="f379" fmla="*/ f298 1 f149"/>
                    <a:gd name="f380" fmla="*/ f299 1 f150"/>
                    <a:gd name="f381" fmla="*/ f300 1 f149"/>
                    <a:gd name="f382" fmla="*/ f301 1 f149"/>
                    <a:gd name="f383" fmla="*/ f302 1 f149"/>
                    <a:gd name="f384" fmla="*/ f303 1 f149"/>
                    <a:gd name="f385" fmla="*/ f304 1 f150"/>
                    <a:gd name="f386" fmla="*/ f305 1 f149"/>
                    <a:gd name="f387" fmla="*/ f306 1 f150"/>
                    <a:gd name="f388" fmla="*/ f307 1 f149"/>
                    <a:gd name="f389" fmla="*/ f308 1 f149"/>
                    <a:gd name="f390" fmla="*/ f309 1 f149"/>
                    <a:gd name="f391" fmla="*/ f310 1 f149"/>
                    <a:gd name="f392" fmla="*/ f311 1 f150"/>
                    <a:gd name="f393" fmla="*/ f390 f144 1"/>
                    <a:gd name="f394" fmla="*/ f391 f144 1"/>
                    <a:gd name="f395" fmla="*/ f392 f145 1"/>
                    <a:gd name="f396" fmla="*/ f330 f145 1"/>
                    <a:gd name="f397" fmla="*/ f313 f144 1"/>
                    <a:gd name="f398" fmla="*/ f314 f145 1"/>
                    <a:gd name="f399" fmla="*/ f315 f144 1"/>
                    <a:gd name="f400" fmla="*/ f316 f145 1"/>
                    <a:gd name="f401" fmla="*/ f317 f144 1"/>
                    <a:gd name="f402" fmla="*/ f318 f145 1"/>
                    <a:gd name="f403" fmla="*/ f319 f144 1"/>
                    <a:gd name="f404" fmla="*/ f320 f145 1"/>
                    <a:gd name="f405" fmla="*/ f321 f144 1"/>
                    <a:gd name="f406" fmla="*/ f322 f145 1"/>
                    <a:gd name="f407" fmla="*/ f323 f144 1"/>
                    <a:gd name="f408" fmla="*/ f324 f145 1"/>
                    <a:gd name="f409" fmla="*/ f325 f144 1"/>
                    <a:gd name="f410" fmla="*/ f326 f145 1"/>
                    <a:gd name="f411" fmla="*/ f327 f144 1"/>
                    <a:gd name="f412" fmla="*/ f328 f145 1"/>
                    <a:gd name="f413" fmla="*/ f329 f144 1"/>
                    <a:gd name="f414" fmla="*/ f331 f144 1"/>
                    <a:gd name="f415" fmla="*/ f332 f145 1"/>
                    <a:gd name="f416" fmla="*/ f333 f144 1"/>
                    <a:gd name="f417" fmla="*/ f334 f145 1"/>
                    <a:gd name="f418" fmla="*/ f335 f144 1"/>
                    <a:gd name="f419" fmla="*/ f336 f145 1"/>
                    <a:gd name="f420" fmla="*/ f337 f144 1"/>
                    <a:gd name="f421" fmla="*/ f338 f145 1"/>
                    <a:gd name="f422" fmla="*/ f339 f144 1"/>
                    <a:gd name="f423" fmla="*/ f340 f145 1"/>
                    <a:gd name="f424" fmla="*/ f341 f144 1"/>
                    <a:gd name="f425" fmla="*/ f342 f145 1"/>
                    <a:gd name="f426" fmla="*/ f343 f144 1"/>
                    <a:gd name="f427" fmla="*/ f344 f145 1"/>
                    <a:gd name="f428" fmla="*/ f345 f144 1"/>
                    <a:gd name="f429" fmla="*/ f346 f145 1"/>
                    <a:gd name="f430" fmla="*/ f347 f144 1"/>
                    <a:gd name="f431" fmla="*/ f348 f145 1"/>
                    <a:gd name="f432" fmla="*/ f349 f144 1"/>
                    <a:gd name="f433" fmla="*/ f350 f145 1"/>
                    <a:gd name="f434" fmla="*/ f351 f144 1"/>
                    <a:gd name="f435" fmla="*/ f352 f145 1"/>
                    <a:gd name="f436" fmla="*/ f353 f144 1"/>
                    <a:gd name="f437" fmla="*/ f354 f145 1"/>
                    <a:gd name="f438" fmla="*/ f355 f144 1"/>
                    <a:gd name="f439" fmla="*/ f356 f145 1"/>
                    <a:gd name="f440" fmla="*/ f357 f144 1"/>
                    <a:gd name="f441" fmla="*/ f358 f145 1"/>
                    <a:gd name="f442" fmla="*/ f359 f144 1"/>
                    <a:gd name="f443" fmla="*/ f360 f145 1"/>
                    <a:gd name="f444" fmla="*/ f361 f144 1"/>
                    <a:gd name="f445" fmla="*/ f362 f145 1"/>
                    <a:gd name="f446" fmla="*/ f363 f144 1"/>
                    <a:gd name="f447" fmla="*/ f364 f144 1"/>
                    <a:gd name="f448" fmla="*/ f365 f145 1"/>
                    <a:gd name="f449" fmla="*/ f366 f144 1"/>
                    <a:gd name="f450" fmla="*/ f367 f145 1"/>
                    <a:gd name="f451" fmla="*/ f368 f144 1"/>
                    <a:gd name="f452" fmla="*/ f369 f145 1"/>
                    <a:gd name="f453" fmla="*/ f370 f144 1"/>
                    <a:gd name="f454" fmla="*/ f371 f145 1"/>
                    <a:gd name="f455" fmla="*/ f372 f144 1"/>
                    <a:gd name="f456" fmla="*/ f373 f145 1"/>
                    <a:gd name="f457" fmla="*/ f374 f144 1"/>
                    <a:gd name="f458" fmla="*/ f375 f145 1"/>
                    <a:gd name="f459" fmla="*/ f376 f144 1"/>
                    <a:gd name="f460" fmla="*/ f377 f145 1"/>
                    <a:gd name="f461" fmla="*/ f378 f144 1"/>
                    <a:gd name="f462" fmla="*/ f379 f144 1"/>
                    <a:gd name="f463" fmla="*/ f380 f145 1"/>
                    <a:gd name="f464" fmla="*/ f381 f144 1"/>
                    <a:gd name="f465" fmla="*/ f382 f144 1"/>
                    <a:gd name="f466" fmla="*/ f383 f144 1"/>
                    <a:gd name="f467" fmla="*/ f384 f144 1"/>
                    <a:gd name="f468" fmla="*/ f385 f145 1"/>
                    <a:gd name="f469" fmla="*/ f386 f144 1"/>
                    <a:gd name="f470" fmla="*/ f387 f145 1"/>
                    <a:gd name="f471" fmla="*/ f388 f144 1"/>
                    <a:gd name="f472" fmla="*/ f389 f144 1"/>
                  </a:gdLst>
                  <a:ahLst/>
                  <a:cxnLst>
                    <a:cxn ang="3cd4">
                      <a:pos x="hc" y="t"/>
                    </a:cxn>
                    <a:cxn ang="0">
                      <a:pos x="r" y="vc"/>
                    </a:cxn>
                    <a:cxn ang="cd4">
                      <a:pos x="hc" y="b"/>
                    </a:cxn>
                    <a:cxn ang="cd2">
                      <a:pos x="l" y="vc"/>
                    </a:cxn>
                    <a:cxn ang="f312">
                      <a:pos x="f397" y="f398"/>
                    </a:cxn>
                    <a:cxn ang="f312">
                      <a:pos x="f399" y="f400"/>
                    </a:cxn>
                    <a:cxn ang="f312">
                      <a:pos x="f401" y="f402"/>
                    </a:cxn>
                    <a:cxn ang="f312">
                      <a:pos x="f403" y="f404"/>
                    </a:cxn>
                    <a:cxn ang="f312">
                      <a:pos x="f405" y="f406"/>
                    </a:cxn>
                    <a:cxn ang="f312">
                      <a:pos x="f407" y="f408"/>
                    </a:cxn>
                    <a:cxn ang="f312">
                      <a:pos x="f409" y="f410"/>
                    </a:cxn>
                    <a:cxn ang="f312">
                      <a:pos x="f411" y="f412"/>
                    </a:cxn>
                    <a:cxn ang="f312">
                      <a:pos x="f413" y="f396"/>
                    </a:cxn>
                    <a:cxn ang="f312">
                      <a:pos x="f414" y="f415"/>
                    </a:cxn>
                    <a:cxn ang="f312">
                      <a:pos x="f416" y="f417"/>
                    </a:cxn>
                    <a:cxn ang="f312">
                      <a:pos x="f418" y="f419"/>
                    </a:cxn>
                    <a:cxn ang="f312">
                      <a:pos x="f420" y="f421"/>
                    </a:cxn>
                    <a:cxn ang="f312">
                      <a:pos x="f422" y="f423"/>
                    </a:cxn>
                    <a:cxn ang="f312">
                      <a:pos x="f424" y="f425"/>
                    </a:cxn>
                    <a:cxn ang="f312">
                      <a:pos x="f426" y="f427"/>
                    </a:cxn>
                    <a:cxn ang="f312">
                      <a:pos x="f428" y="f429"/>
                    </a:cxn>
                    <a:cxn ang="f312">
                      <a:pos x="f430" y="f431"/>
                    </a:cxn>
                    <a:cxn ang="f312">
                      <a:pos x="f432" y="f433"/>
                    </a:cxn>
                    <a:cxn ang="f312">
                      <a:pos x="f434" y="f435"/>
                    </a:cxn>
                    <a:cxn ang="f312">
                      <a:pos x="f436" y="f437"/>
                    </a:cxn>
                    <a:cxn ang="f312">
                      <a:pos x="f438" y="f439"/>
                    </a:cxn>
                    <a:cxn ang="f312">
                      <a:pos x="f440" y="f441"/>
                    </a:cxn>
                    <a:cxn ang="f312">
                      <a:pos x="f442" y="f443"/>
                    </a:cxn>
                    <a:cxn ang="f312">
                      <a:pos x="f444" y="f445"/>
                    </a:cxn>
                    <a:cxn ang="f312">
                      <a:pos x="f446" y="f445"/>
                    </a:cxn>
                    <a:cxn ang="f312">
                      <a:pos x="f447" y="f448"/>
                    </a:cxn>
                    <a:cxn ang="f312">
                      <a:pos x="f449" y="f450"/>
                    </a:cxn>
                    <a:cxn ang="f312">
                      <a:pos x="f451" y="f452"/>
                    </a:cxn>
                    <a:cxn ang="f312">
                      <a:pos x="f453" y="f454"/>
                    </a:cxn>
                    <a:cxn ang="f312">
                      <a:pos x="f455" y="f456"/>
                    </a:cxn>
                    <a:cxn ang="f312">
                      <a:pos x="f457" y="f458"/>
                    </a:cxn>
                    <a:cxn ang="f312">
                      <a:pos x="f459" y="f460"/>
                    </a:cxn>
                    <a:cxn ang="f312">
                      <a:pos x="f461" y="f431"/>
                    </a:cxn>
                    <a:cxn ang="f312">
                      <a:pos x="f462" y="f463"/>
                    </a:cxn>
                    <a:cxn ang="f312">
                      <a:pos x="f464" y="f437"/>
                    </a:cxn>
                    <a:cxn ang="f312">
                      <a:pos x="f465" y="f435"/>
                    </a:cxn>
                    <a:cxn ang="f312">
                      <a:pos x="f466" y="f452"/>
                    </a:cxn>
                    <a:cxn ang="f312">
                      <a:pos x="f467" y="f468"/>
                    </a:cxn>
                    <a:cxn ang="f312">
                      <a:pos x="f469" y="f470"/>
                    </a:cxn>
                    <a:cxn ang="f312">
                      <a:pos x="f471" y="f441"/>
                    </a:cxn>
                    <a:cxn ang="f312">
                      <a:pos x="f472" y="f441"/>
                    </a:cxn>
                  </a:cxnLst>
                  <a:rect l="f393" t="f396" r="f394" b="f395"/>
                  <a:pathLst>
                    <a:path w="314" h="1022">
                      <a:moveTo>
                        <a:pt x="f5" y="f8"/>
                      </a:moveTo>
                      <a:lnTo>
                        <a:pt x="f5" y="f9"/>
                      </a:lnTo>
                      <a:lnTo>
                        <a:pt x="f10" y="f11"/>
                      </a:lnTo>
                      <a:lnTo>
                        <a:pt x="f12" y="f13"/>
                      </a:lnTo>
                      <a:lnTo>
                        <a:pt x="f12" y="f14"/>
                      </a:lnTo>
                      <a:lnTo>
                        <a:pt x="f15" y="f16"/>
                      </a:lnTo>
                      <a:lnTo>
                        <a:pt x="f15" y="f17"/>
                      </a:lnTo>
                      <a:lnTo>
                        <a:pt x="f18" y="f19"/>
                      </a:lnTo>
                      <a:lnTo>
                        <a:pt x="f18" y="f20"/>
                      </a:lnTo>
                      <a:lnTo>
                        <a:pt x="f21" y="f22"/>
                      </a:lnTo>
                      <a:lnTo>
                        <a:pt x="f21" y="f23"/>
                      </a:lnTo>
                      <a:lnTo>
                        <a:pt x="f24" y="f25"/>
                      </a:lnTo>
                      <a:lnTo>
                        <a:pt x="f24" y="f26"/>
                      </a:lnTo>
                      <a:lnTo>
                        <a:pt x="f27" y="f28"/>
                      </a:lnTo>
                      <a:lnTo>
                        <a:pt x="f27" y="f29"/>
                      </a:lnTo>
                      <a:lnTo>
                        <a:pt x="f30" y="f31"/>
                      </a:lnTo>
                      <a:lnTo>
                        <a:pt x="f30" y="f32"/>
                      </a:lnTo>
                      <a:lnTo>
                        <a:pt x="f33" y="f34"/>
                      </a:lnTo>
                      <a:lnTo>
                        <a:pt x="f35" y="f36"/>
                      </a:lnTo>
                      <a:lnTo>
                        <a:pt x="f35" y="f9"/>
                      </a:lnTo>
                      <a:lnTo>
                        <a:pt x="f37" y="f26"/>
                      </a:lnTo>
                      <a:lnTo>
                        <a:pt x="f37" y="f38"/>
                      </a:lnTo>
                      <a:lnTo>
                        <a:pt x="f39" y="f40"/>
                      </a:lnTo>
                      <a:lnTo>
                        <a:pt x="f39" y="f41"/>
                      </a:lnTo>
                      <a:lnTo>
                        <a:pt x="f42" y="f43"/>
                      </a:lnTo>
                      <a:lnTo>
                        <a:pt x="f42" y="f21"/>
                      </a:lnTo>
                      <a:lnTo>
                        <a:pt x="f44" y="f5"/>
                      </a:lnTo>
                      <a:lnTo>
                        <a:pt x="f44" y="f18"/>
                      </a:lnTo>
                      <a:lnTo>
                        <a:pt x="f45" y="f46"/>
                      </a:lnTo>
                      <a:lnTo>
                        <a:pt x="f45" y="f47"/>
                      </a:lnTo>
                      <a:lnTo>
                        <a:pt x="f48" y="f26"/>
                      </a:lnTo>
                      <a:lnTo>
                        <a:pt x="f48" y="f49"/>
                      </a:lnTo>
                      <a:lnTo>
                        <a:pt x="f50" y="f51"/>
                      </a:lnTo>
                      <a:lnTo>
                        <a:pt x="f50" y="f52"/>
                      </a:lnTo>
                      <a:lnTo>
                        <a:pt x="f53" y="f54"/>
                      </a:lnTo>
                      <a:lnTo>
                        <a:pt x="f53" y="f55"/>
                      </a:lnTo>
                      <a:lnTo>
                        <a:pt x="f56" y="f57"/>
                      </a:lnTo>
                      <a:lnTo>
                        <a:pt x="f46" y="f58"/>
                      </a:lnTo>
                      <a:lnTo>
                        <a:pt x="f59" y="f60"/>
                      </a:lnTo>
                      <a:lnTo>
                        <a:pt x="f59" y="f54"/>
                      </a:lnTo>
                      <a:lnTo>
                        <a:pt x="f61" y="f62"/>
                      </a:lnTo>
                      <a:lnTo>
                        <a:pt x="f61" y="f63"/>
                      </a:lnTo>
                      <a:lnTo>
                        <a:pt x="f64" y="f65"/>
                      </a:lnTo>
                      <a:lnTo>
                        <a:pt x="f64" y="f66"/>
                      </a:lnTo>
                      <a:lnTo>
                        <a:pt x="f67" y="f68"/>
                      </a:lnTo>
                      <a:lnTo>
                        <a:pt x="f67" y="f69"/>
                      </a:lnTo>
                      <a:lnTo>
                        <a:pt x="f70" y="f71"/>
                      </a:lnTo>
                      <a:lnTo>
                        <a:pt x="f70" y="f54"/>
                      </a:lnTo>
                      <a:lnTo>
                        <a:pt x="f72" y="f73"/>
                      </a:lnTo>
                      <a:lnTo>
                        <a:pt x="f72" y="f74"/>
                      </a:lnTo>
                      <a:lnTo>
                        <a:pt x="f75" y="f76"/>
                      </a:lnTo>
                      <a:lnTo>
                        <a:pt x="f75" y="f77"/>
                      </a:lnTo>
                      <a:lnTo>
                        <a:pt x="f78" y="f79"/>
                      </a:lnTo>
                      <a:lnTo>
                        <a:pt x="f78" y="f80"/>
                      </a:lnTo>
                      <a:lnTo>
                        <a:pt x="f81" y="f82"/>
                      </a:lnTo>
                      <a:lnTo>
                        <a:pt x="f83" y="f84"/>
                      </a:lnTo>
                      <a:lnTo>
                        <a:pt x="f83" y="f82"/>
                      </a:lnTo>
                      <a:lnTo>
                        <a:pt x="f85" y="f84"/>
                      </a:lnTo>
                      <a:lnTo>
                        <a:pt x="f86" y="f87"/>
                      </a:lnTo>
                      <a:lnTo>
                        <a:pt x="f86" y="f88"/>
                      </a:lnTo>
                      <a:lnTo>
                        <a:pt x="f89" y="f90"/>
                      </a:lnTo>
                      <a:lnTo>
                        <a:pt x="f89" y="f87"/>
                      </a:lnTo>
                      <a:lnTo>
                        <a:pt x="f91" y="f92"/>
                      </a:lnTo>
                      <a:lnTo>
                        <a:pt x="f91" y="f7"/>
                      </a:lnTo>
                      <a:lnTo>
                        <a:pt x="f93" y="f90"/>
                      </a:lnTo>
                      <a:lnTo>
                        <a:pt x="f93" y="f84"/>
                      </a:lnTo>
                      <a:lnTo>
                        <a:pt x="f94" y="f84"/>
                      </a:lnTo>
                      <a:lnTo>
                        <a:pt x="f94" y="f90"/>
                      </a:lnTo>
                      <a:lnTo>
                        <a:pt x="f95" y="f96"/>
                      </a:lnTo>
                      <a:lnTo>
                        <a:pt x="f95" y="f79"/>
                      </a:lnTo>
                      <a:lnTo>
                        <a:pt x="f97" y="f98"/>
                      </a:lnTo>
                      <a:lnTo>
                        <a:pt x="f97" y="f99"/>
                      </a:lnTo>
                      <a:lnTo>
                        <a:pt x="f100" y="f101"/>
                      </a:lnTo>
                      <a:lnTo>
                        <a:pt x="f102" y="f103"/>
                      </a:lnTo>
                      <a:lnTo>
                        <a:pt x="f102" y="f104"/>
                      </a:lnTo>
                      <a:lnTo>
                        <a:pt x="f105" y="f77"/>
                      </a:lnTo>
                      <a:lnTo>
                        <a:pt x="f105" y="f106"/>
                      </a:lnTo>
                      <a:lnTo>
                        <a:pt x="f107" y="f104"/>
                      </a:lnTo>
                      <a:lnTo>
                        <a:pt x="f107" y="f103"/>
                      </a:lnTo>
                      <a:lnTo>
                        <a:pt x="f108" y="f109"/>
                      </a:lnTo>
                      <a:lnTo>
                        <a:pt x="f108" y="f110"/>
                      </a:lnTo>
                      <a:lnTo>
                        <a:pt x="f111" y="f112"/>
                      </a:lnTo>
                      <a:lnTo>
                        <a:pt x="f113" y="f114"/>
                      </a:lnTo>
                      <a:lnTo>
                        <a:pt x="f115" y="f74"/>
                      </a:lnTo>
                      <a:lnTo>
                        <a:pt x="f115" y="f116"/>
                      </a:lnTo>
                      <a:lnTo>
                        <a:pt x="f117" y="f104"/>
                      </a:lnTo>
                      <a:lnTo>
                        <a:pt x="f118" y="f79"/>
                      </a:lnTo>
                      <a:lnTo>
                        <a:pt x="f118" y="f119"/>
                      </a:lnTo>
                      <a:lnTo>
                        <a:pt x="f8" y="f103"/>
                      </a:lnTo>
                      <a:lnTo>
                        <a:pt x="f8" y="f120"/>
                      </a:lnTo>
                      <a:lnTo>
                        <a:pt x="f121" y="f120"/>
                      </a:lnTo>
                      <a:lnTo>
                        <a:pt x="f121" y="f74"/>
                      </a:lnTo>
                      <a:lnTo>
                        <a:pt x="f122" y="f119"/>
                      </a:lnTo>
                      <a:lnTo>
                        <a:pt x="f122" y="f76"/>
                      </a:lnTo>
                      <a:lnTo>
                        <a:pt x="f123" y="f98"/>
                      </a:lnTo>
                      <a:lnTo>
                        <a:pt x="f123" y="f124"/>
                      </a:lnTo>
                      <a:lnTo>
                        <a:pt x="f125" y="f98"/>
                      </a:lnTo>
                      <a:lnTo>
                        <a:pt x="f125" y="f119"/>
                      </a:lnTo>
                      <a:lnTo>
                        <a:pt x="f126" y="f127"/>
                      </a:lnTo>
                      <a:lnTo>
                        <a:pt x="f126" y="f104"/>
                      </a:lnTo>
                      <a:lnTo>
                        <a:pt x="f128" y="f79"/>
                      </a:lnTo>
                      <a:lnTo>
                        <a:pt x="f128" y="f80"/>
                      </a:lnTo>
                      <a:lnTo>
                        <a:pt x="f129" y="f82"/>
                      </a:lnTo>
                      <a:lnTo>
                        <a:pt x="f129" y="f87"/>
                      </a:lnTo>
                      <a:lnTo>
                        <a:pt x="f130" y="f131"/>
                      </a:lnTo>
                      <a:lnTo>
                        <a:pt x="f130" y="f92"/>
                      </a:lnTo>
                      <a:lnTo>
                        <a:pt x="f132" y="f131"/>
                      </a:lnTo>
                      <a:lnTo>
                        <a:pt x="f132" y="f92"/>
                      </a:lnTo>
                      <a:lnTo>
                        <a:pt x="f133" y="f90"/>
                      </a:lnTo>
                      <a:lnTo>
                        <a:pt x="f133" y="f7"/>
                      </a:lnTo>
                      <a:lnTo>
                        <a:pt x="f134" y="f88"/>
                      </a:lnTo>
                      <a:lnTo>
                        <a:pt x="f134" y="f87"/>
                      </a:lnTo>
                      <a:lnTo>
                        <a:pt x="f135" y="f96"/>
                      </a:lnTo>
                      <a:lnTo>
                        <a:pt x="f135" y="f79"/>
                      </a:lnTo>
                      <a:lnTo>
                        <a:pt x="f136" y="f104"/>
                      </a:lnTo>
                      <a:lnTo>
                        <a:pt x="f136" y="f98"/>
                      </a:lnTo>
                      <a:lnTo>
                        <a:pt x="f38" y="f106"/>
                      </a:lnTo>
                      <a:lnTo>
                        <a:pt x="f38" y="f77"/>
                      </a:lnTo>
                      <a:lnTo>
                        <a:pt x="f137" y="f79"/>
                      </a:lnTo>
                      <a:lnTo>
                        <a:pt x="f137" y="f138"/>
                      </a:lnTo>
                      <a:lnTo>
                        <a:pt x="f139" y="f96"/>
                      </a:lnTo>
                      <a:lnTo>
                        <a:pt x="f139" y="f140"/>
                      </a:lnTo>
                      <a:lnTo>
                        <a:pt x="f141" y="f96"/>
                      </a:lnTo>
                      <a:lnTo>
                        <a:pt x="f141" y="f140"/>
                      </a:lnTo>
                      <a:lnTo>
                        <a:pt x="f142" y="f138"/>
                      </a:lnTo>
                      <a:lnTo>
                        <a:pt x="f142" y="f96"/>
                      </a:lnTo>
                      <a:lnTo>
                        <a:pt x="f6" y="f80"/>
                      </a:lnTo>
                      <a:lnTo>
                        <a:pt x="f6" y="f77"/>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6" name="Freeform 45">
                  <a:extLst>
                    <a:ext uri="{FF2B5EF4-FFF2-40B4-BE49-F238E27FC236}">
                      <a16:creationId xmlns:a16="http://schemas.microsoft.com/office/drawing/2014/main" id="{1AAC76BE-8AE1-4C28-900A-79A4463791FD}"/>
                    </a:ext>
                  </a:extLst>
                </p:cNvPr>
                <p:cNvSpPr/>
                <p:nvPr/>
              </p:nvSpPr>
              <p:spPr>
                <a:xfrm>
                  <a:off x="2589845" y="2885498"/>
                  <a:ext cx="359478" cy="648931"/>
                </a:xfrm>
                <a:custGeom>
                  <a:avLst/>
                  <a:gdLst>
                    <a:gd name="f0" fmla="val 10800000"/>
                    <a:gd name="f1" fmla="val 5400000"/>
                    <a:gd name="f2" fmla="val 180"/>
                    <a:gd name="f3" fmla="val w"/>
                    <a:gd name="f4" fmla="val h"/>
                    <a:gd name="f5" fmla="val 0"/>
                    <a:gd name="f6" fmla="val 327"/>
                    <a:gd name="f7" fmla="val 596"/>
                    <a:gd name="f8" fmla="val 391"/>
                    <a:gd name="f9" fmla="val 4"/>
                    <a:gd name="f10" fmla="val 378"/>
                    <a:gd name="f11" fmla="val 369"/>
                    <a:gd name="f12" fmla="val 9"/>
                    <a:gd name="f13" fmla="val 328"/>
                    <a:gd name="f14" fmla="val 273"/>
                    <a:gd name="f15" fmla="val 14"/>
                    <a:gd name="f16" fmla="val 214"/>
                    <a:gd name="f17" fmla="val 137"/>
                    <a:gd name="f18" fmla="val 18"/>
                    <a:gd name="f19" fmla="val 73"/>
                    <a:gd name="f20" fmla="val 19"/>
                    <a:gd name="f21" fmla="val 23"/>
                    <a:gd name="f22" fmla="val 5"/>
                    <a:gd name="f23" fmla="val 27"/>
                    <a:gd name="f24" fmla="val 50"/>
                    <a:gd name="f25" fmla="val 64"/>
                    <a:gd name="f26" fmla="val 32"/>
                    <a:gd name="f27" fmla="val 123"/>
                    <a:gd name="f28" fmla="val 178"/>
                    <a:gd name="f29" fmla="val 36"/>
                    <a:gd name="f30" fmla="val 219"/>
                    <a:gd name="f31" fmla="val 260"/>
                    <a:gd name="f32" fmla="val 41"/>
                    <a:gd name="f33" fmla="val 287"/>
                    <a:gd name="f34" fmla="val 305"/>
                    <a:gd name="f35" fmla="val 45"/>
                    <a:gd name="f36" fmla="val 319"/>
                    <a:gd name="f37" fmla="val 296"/>
                    <a:gd name="f38" fmla="val 282"/>
                    <a:gd name="f39" fmla="val 54"/>
                    <a:gd name="f40" fmla="val 250"/>
                    <a:gd name="f41" fmla="val 223"/>
                    <a:gd name="f42" fmla="val 59"/>
                    <a:gd name="f43" fmla="val 200"/>
                    <a:gd name="f44" fmla="val 205"/>
                    <a:gd name="f45" fmla="val 164"/>
                    <a:gd name="f46" fmla="val 68"/>
                    <a:gd name="f47" fmla="val 232"/>
                    <a:gd name="f48" fmla="val 264"/>
                    <a:gd name="f49" fmla="val 291"/>
                    <a:gd name="f50" fmla="val 300"/>
                    <a:gd name="f51" fmla="val 77"/>
                    <a:gd name="f52" fmla="val 82"/>
                    <a:gd name="f53" fmla="val 314"/>
                    <a:gd name="f54" fmla="val 332"/>
                    <a:gd name="f55" fmla="val 86"/>
                    <a:gd name="f56" fmla="val 346"/>
                    <a:gd name="f57" fmla="val 91"/>
                    <a:gd name="f58" fmla="val 323"/>
                    <a:gd name="f59" fmla="val 95"/>
                    <a:gd name="f60" fmla="val 309"/>
                    <a:gd name="f61" fmla="val 100"/>
                    <a:gd name="f62" fmla="val 105"/>
                    <a:gd name="f63" fmla="val 109"/>
                    <a:gd name="f64" fmla="val 359"/>
                    <a:gd name="f65" fmla="val 114"/>
                    <a:gd name="f66" fmla="val 382"/>
                    <a:gd name="f67" fmla="val 409"/>
                    <a:gd name="f68" fmla="val 118"/>
                    <a:gd name="f69" fmla="val 419"/>
                    <a:gd name="f70" fmla="val 423"/>
                    <a:gd name="f71" fmla="val 428"/>
                    <a:gd name="f72" fmla="val 127"/>
                    <a:gd name="f73" fmla="val 432"/>
                    <a:gd name="f74" fmla="val 132"/>
                    <a:gd name="f75" fmla="val 136"/>
                    <a:gd name="f76" fmla="val 400"/>
                    <a:gd name="f77" fmla="val 141"/>
                    <a:gd name="f78" fmla="val 405"/>
                    <a:gd name="f79" fmla="val 396"/>
                    <a:gd name="f80" fmla="val 145"/>
                    <a:gd name="f81" fmla="val 150"/>
                    <a:gd name="f82" fmla="val 159"/>
                    <a:gd name="f83" fmla="val 168"/>
                    <a:gd name="f84" fmla="val 173"/>
                    <a:gd name="f85" fmla="val 441"/>
                    <a:gd name="f86" fmla="val 446"/>
                    <a:gd name="f87" fmla="val 177"/>
                    <a:gd name="f88" fmla="val 182"/>
                    <a:gd name="f89" fmla="val 373"/>
                    <a:gd name="f90" fmla="val 186"/>
                    <a:gd name="f91" fmla="val 191"/>
                    <a:gd name="f92" fmla="val 350"/>
                    <a:gd name="f93" fmla="val 196"/>
                    <a:gd name="f94" fmla="val 464"/>
                    <a:gd name="f95" fmla="val 505"/>
                    <a:gd name="f96" fmla="val 523"/>
                    <a:gd name="f97" fmla="val 532"/>
                    <a:gd name="f98" fmla="val 209"/>
                    <a:gd name="f99" fmla="val 541"/>
                    <a:gd name="f100" fmla="val 550"/>
                    <a:gd name="f101" fmla="val 218"/>
                    <a:gd name="f102" fmla="val 569"/>
                    <a:gd name="f103" fmla="val 564"/>
                    <a:gd name="f104" fmla="val 236"/>
                    <a:gd name="f105" fmla="val 241"/>
                    <a:gd name="f106" fmla="val 573"/>
                    <a:gd name="f107" fmla="val 246"/>
                    <a:gd name="f108" fmla="val 582"/>
                    <a:gd name="f109" fmla="val 578"/>
                    <a:gd name="f110" fmla="val 255"/>
                    <a:gd name="f111" fmla="val 259"/>
                    <a:gd name="f112" fmla="val 268"/>
                    <a:gd name="f113" fmla="val 587"/>
                    <a:gd name="f114" fmla="val 277"/>
                    <a:gd name="f115" fmla="val 591"/>
                    <a:gd name="f116" fmla="val 318"/>
                    <a:gd name="f117" fmla="+- 0 0 -90"/>
                    <a:gd name="f118" fmla="*/ f3 1 327"/>
                    <a:gd name="f119" fmla="*/ f4 1 596"/>
                    <a:gd name="f120" fmla="+- f7 0 f5"/>
                    <a:gd name="f121" fmla="+- f6 0 f5"/>
                    <a:gd name="f122" fmla="*/ f117 f0 1"/>
                    <a:gd name="f123" fmla="*/ f121 1 327"/>
                    <a:gd name="f124" fmla="*/ f120 1 596"/>
                    <a:gd name="f125" fmla="*/ 4 f121 1"/>
                    <a:gd name="f126" fmla="*/ 369 f120 1"/>
                    <a:gd name="f127" fmla="*/ 14 f121 1"/>
                    <a:gd name="f128" fmla="*/ 214 f120 1"/>
                    <a:gd name="f129" fmla="*/ 18 f121 1"/>
                    <a:gd name="f130" fmla="*/ 19 f120 1"/>
                    <a:gd name="f131" fmla="*/ 27 f121 1"/>
                    <a:gd name="f132" fmla="*/ 50 f120 1"/>
                    <a:gd name="f133" fmla="*/ 32 f121 1"/>
                    <a:gd name="f134" fmla="*/ 178 f120 1"/>
                    <a:gd name="f135" fmla="*/ 41 f121 1"/>
                    <a:gd name="f136" fmla="*/ 287 f120 1"/>
                    <a:gd name="f137" fmla="*/ 45 f121 1"/>
                    <a:gd name="f138" fmla="*/ 296 f120 1"/>
                    <a:gd name="f139" fmla="*/ 54 f121 1"/>
                    <a:gd name="f140" fmla="*/ 250 f120 1"/>
                    <a:gd name="f141" fmla="*/ 59 f121 1"/>
                    <a:gd name="f142" fmla="*/ 205 f120 1"/>
                    <a:gd name="f143" fmla="*/ 68 f121 1"/>
                    <a:gd name="f144" fmla="*/ 232 f120 1"/>
                    <a:gd name="f145" fmla="*/ 73 f121 1"/>
                    <a:gd name="f146" fmla="*/ 305 f120 1"/>
                    <a:gd name="f147" fmla="*/ 77 f121 1"/>
                    <a:gd name="f148" fmla="*/ 319 f120 1"/>
                    <a:gd name="f149" fmla="*/ 86 f121 1"/>
                    <a:gd name="f150" fmla="*/ 346 f120 1"/>
                    <a:gd name="f151" fmla="*/ 95 f121 1"/>
                    <a:gd name="f152" fmla="*/ 100 f121 1"/>
                    <a:gd name="f153" fmla="*/ 109 f121 1"/>
                    <a:gd name="f154" fmla="*/ 359 f120 1"/>
                    <a:gd name="f155" fmla="*/ 114 f121 1"/>
                    <a:gd name="f156" fmla="*/ 409 f120 1"/>
                    <a:gd name="f157" fmla="*/ 123 f121 1"/>
                    <a:gd name="f158" fmla="*/ 428 f120 1"/>
                    <a:gd name="f159" fmla="*/ 132 f121 1"/>
                    <a:gd name="f160" fmla="*/ 419 f120 1"/>
                    <a:gd name="f161" fmla="*/ 136 f121 1"/>
                    <a:gd name="f162" fmla="*/ 400 f120 1"/>
                    <a:gd name="f163" fmla="*/ 145 f121 1"/>
                    <a:gd name="f164" fmla="*/ 391 f120 1"/>
                    <a:gd name="f165" fmla="*/ 150 f121 1"/>
                    <a:gd name="f166" fmla="*/ 396 f120 1"/>
                    <a:gd name="f167" fmla="*/ 164 f121 1"/>
                    <a:gd name="f168" fmla="*/ 423 f120 1"/>
                    <a:gd name="f169" fmla="*/ 173 f121 1"/>
                    <a:gd name="f170" fmla="*/ 441 f120 1"/>
                    <a:gd name="f171" fmla="*/ 177 f121 1"/>
                    <a:gd name="f172" fmla="*/ 186 f121 1"/>
                    <a:gd name="f173" fmla="*/ 196 f121 1"/>
                    <a:gd name="f174" fmla="*/ 200 f121 1"/>
                    <a:gd name="f175" fmla="*/ 505 f120 1"/>
                    <a:gd name="f176" fmla="*/ 209 f121 1"/>
                    <a:gd name="f177" fmla="*/ 541 f120 1"/>
                    <a:gd name="f178" fmla="*/ 218 f121 1"/>
                    <a:gd name="f179" fmla="*/ 569 f120 1"/>
                    <a:gd name="f180" fmla="*/ 232 f121 1"/>
                    <a:gd name="f181" fmla="*/ 241 f121 1"/>
                    <a:gd name="f182" fmla="*/ 250 f121 1"/>
                    <a:gd name="f183" fmla="*/ 582 f120 1"/>
                    <a:gd name="f184" fmla="*/ 259 f121 1"/>
                    <a:gd name="f185" fmla="*/ 264 f121 1"/>
                    <a:gd name="f186" fmla="*/ 273 f121 1"/>
                    <a:gd name="f187" fmla="*/ 578 f120 1"/>
                    <a:gd name="f188" fmla="*/ 282 f121 1"/>
                    <a:gd name="f189" fmla="*/ 591 f120 1"/>
                    <a:gd name="f190" fmla="*/ 291 f121 1"/>
                    <a:gd name="f191" fmla="*/ 587 f120 1"/>
                    <a:gd name="f192" fmla="*/ 300 f121 1"/>
                    <a:gd name="f193" fmla="*/ 305 f121 1"/>
                    <a:gd name="f194" fmla="*/ 314 f121 1"/>
                    <a:gd name="f195" fmla="*/ 323 f121 1"/>
                    <a:gd name="f196" fmla="*/ 0 f121 1"/>
                    <a:gd name="f197" fmla="*/ 0 f120 1"/>
                    <a:gd name="f198" fmla="*/ 327 f121 1"/>
                    <a:gd name="f199" fmla="*/ 596 f120 1"/>
                    <a:gd name="f200" fmla="*/ f122 1 f2"/>
                    <a:gd name="f201" fmla="*/ f125 1 327"/>
                    <a:gd name="f202" fmla="*/ f126 1 596"/>
                    <a:gd name="f203" fmla="*/ f127 1 327"/>
                    <a:gd name="f204" fmla="*/ f128 1 596"/>
                    <a:gd name="f205" fmla="*/ f129 1 327"/>
                    <a:gd name="f206" fmla="*/ f130 1 596"/>
                    <a:gd name="f207" fmla="*/ f131 1 327"/>
                    <a:gd name="f208" fmla="*/ f132 1 596"/>
                    <a:gd name="f209" fmla="*/ f133 1 327"/>
                    <a:gd name="f210" fmla="*/ f134 1 596"/>
                    <a:gd name="f211" fmla="*/ f135 1 327"/>
                    <a:gd name="f212" fmla="*/ f136 1 596"/>
                    <a:gd name="f213" fmla="*/ f137 1 327"/>
                    <a:gd name="f214" fmla="*/ f138 1 596"/>
                    <a:gd name="f215" fmla="*/ f139 1 327"/>
                    <a:gd name="f216" fmla="*/ f140 1 596"/>
                    <a:gd name="f217" fmla="*/ f141 1 327"/>
                    <a:gd name="f218" fmla="*/ f142 1 596"/>
                    <a:gd name="f219" fmla="*/ f143 1 327"/>
                    <a:gd name="f220" fmla="*/ f144 1 596"/>
                    <a:gd name="f221" fmla="*/ f145 1 327"/>
                    <a:gd name="f222" fmla="*/ f146 1 596"/>
                    <a:gd name="f223" fmla="*/ f147 1 327"/>
                    <a:gd name="f224" fmla="*/ f148 1 596"/>
                    <a:gd name="f225" fmla="*/ f149 1 327"/>
                    <a:gd name="f226" fmla="*/ f150 1 596"/>
                    <a:gd name="f227" fmla="*/ f151 1 327"/>
                    <a:gd name="f228" fmla="*/ f152 1 327"/>
                    <a:gd name="f229" fmla="*/ f153 1 327"/>
                    <a:gd name="f230" fmla="*/ f154 1 596"/>
                    <a:gd name="f231" fmla="*/ f155 1 327"/>
                    <a:gd name="f232" fmla="*/ f156 1 596"/>
                    <a:gd name="f233" fmla="*/ f157 1 327"/>
                    <a:gd name="f234" fmla="*/ f158 1 596"/>
                    <a:gd name="f235" fmla="*/ f159 1 327"/>
                    <a:gd name="f236" fmla="*/ f160 1 596"/>
                    <a:gd name="f237" fmla="*/ f161 1 327"/>
                    <a:gd name="f238" fmla="*/ f162 1 596"/>
                    <a:gd name="f239" fmla="*/ f163 1 327"/>
                    <a:gd name="f240" fmla="*/ f164 1 596"/>
                    <a:gd name="f241" fmla="*/ f165 1 327"/>
                    <a:gd name="f242" fmla="*/ f166 1 596"/>
                    <a:gd name="f243" fmla="*/ f167 1 327"/>
                    <a:gd name="f244" fmla="*/ f168 1 596"/>
                    <a:gd name="f245" fmla="*/ f169 1 327"/>
                    <a:gd name="f246" fmla="*/ f170 1 596"/>
                    <a:gd name="f247" fmla="*/ f171 1 327"/>
                    <a:gd name="f248" fmla="*/ f172 1 327"/>
                    <a:gd name="f249" fmla="*/ f173 1 327"/>
                    <a:gd name="f250" fmla="*/ f174 1 327"/>
                    <a:gd name="f251" fmla="*/ f175 1 596"/>
                    <a:gd name="f252" fmla="*/ f176 1 327"/>
                    <a:gd name="f253" fmla="*/ f177 1 596"/>
                    <a:gd name="f254" fmla="*/ f178 1 327"/>
                    <a:gd name="f255" fmla="*/ f179 1 596"/>
                    <a:gd name="f256" fmla="*/ f180 1 327"/>
                    <a:gd name="f257" fmla="*/ f181 1 327"/>
                    <a:gd name="f258" fmla="*/ f182 1 327"/>
                    <a:gd name="f259" fmla="*/ f183 1 596"/>
                    <a:gd name="f260" fmla="*/ f184 1 327"/>
                    <a:gd name="f261" fmla="*/ f185 1 327"/>
                    <a:gd name="f262" fmla="*/ f186 1 327"/>
                    <a:gd name="f263" fmla="*/ f187 1 596"/>
                    <a:gd name="f264" fmla="*/ f188 1 327"/>
                    <a:gd name="f265" fmla="*/ f189 1 596"/>
                    <a:gd name="f266" fmla="*/ f190 1 327"/>
                    <a:gd name="f267" fmla="*/ f191 1 596"/>
                    <a:gd name="f268" fmla="*/ f192 1 327"/>
                    <a:gd name="f269" fmla="*/ f193 1 327"/>
                    <a:gd name="f270" fmla="*/ f194 1 327"/>
                    <a:gd name="f271" fmla="*/ f195 1 327"/>
                    <a:gd name="f272" fmla="*/ f196 1 327"/>
                    <a:gd name="f273" fmla="*/ f197 1 596"/>
                    <a:gd name="f274" fmla="*/ f198 1 327"/>
                    <a:gd name="f275" fmla="*/ f199 1 596"/>
                    <a:gd name="f276" fmla="+- f200 0 f1"/>
                    <a:gd name="f277" fmla="*/ f201 1 f123"/>
                    <a:gd name="f278" fmla="*/ f202 1 f124"/>
                    <a:gd name="f279" fmla="*/ f203 1 f123"/>
                    <a:gd name="f280" fmla="*/ f204 1 f124"/>
                    <a:gd name="f281" fmla="*/ f205 1 f123"/>
                    <a:gd name="f282" fmla="*/ f206 1 f124"/>
                    <a:gd name="f283" fmla="*/ f207 1 f123"/>
                    <a:gd name="f284" fmla="*/ f208 1 f124"/>
                    <a:gd name="f285" fmla="*/ f209 1 f123"/>
                    <a:gd name="f286" fmla="*/ f210 1 f124"/>
                    <a:gd name="f287" fmla="*/ f211 1 f123"/>
                    <a:gd name="f288" fmla="*/ f212 1 f124"/>
                    <a:gd name="f289" fmla="*/ f213 1 f123"/>
                    <a:gd name="f290" fmla="*/ f214 1 f124"/>
                    <a:gd name="f291" fmla="*/ f215 1 f123"/>
                    <a:gd name="f292" fmla="*/ f216 1 f124"/>
                    <a:gd name="f293" fmla="*/ f217 1 f123"/>
                    <a:gd name="f294" fmla="*/ f218 1 f124"/>
                    <a:gd name="f295" fmla="*/ f219 1 f123"/>
                    <a:gd name="f296" fmla="*/ f220 1 f124"/>
                    <a:gd name="f297" fmla="*/ f221 1 f123"/>
                    <a:gd name="f298" fmla="*/ f222 1 f124"/>
                    <a:gd name="f299" fmla="*/ f223 1 f123"/>
                    <a:gd name="f300" fmla="*/ f224 1 f124"/>
                    <a:gd name="f301" fmla="*/ f225 1 f123"/>
                    <a:gd name="f302" fmla="*/ f226 1 f124"/>
                    <a:gd name="f303" fmla="*/ f227 1 f123"/>
                    <a:gd name="f304" fmla="*/ f228 1 f123"/>
                    <a:gd name="f305" fmla="*/ f229 1 f123"/>
                    <a:gd name="f306" fmla="*/ f230 1 f124"/>
                    <a:gd name="f307" fmla="*/ f231 1 f123"/>
                    <a:gd name="f308" fmla="*/ f232 1 f124"/>
                    <a:gd name="f309" fmla="*/ f233 1 f123"/>
                    <a:gd name="f310" fmla="*/ f234 1 f124"/>
                    <a:gd name="f311" fmla="*/ f235 1 f123"/>
                    <a:gd name="f312" fmla="*/ f236 1 f124"/>
                    <a:gd name="f313" fmla="*/ f237 1 f123"/>
                    <a:gd name="f314" fmla="*/ f238 1 f124"/>
                    <a:gd name="f315" fmla="*/ f239 1 f123"/>
                    <a:gd name="f316" fmla="*/ f240 1 f124"/>
                    <a:gd name="f317" fmla="*/ f241 1 f123"/>
                    <a:gd name="f318" fmla="*/ f242 1 f124"/>
                    <a:gd name="f319" fmla="*/ f243 1 f123"/>
                    <a:gd name="f320" fmla="*/ f244 1 f124"/>
                    <a:gd name="f321" fmla="*/ f245 1 f123"/>
                    <a:gd name="f322" fmla="*/ f246 1 f124"/>
                    <a:gd name="f323" fmla="*/ f247 1 f123"/>
                    <a:gd name="f324" fmla="*/ f248 1 f123"/>
                    <a:gd name="f325" fmla="*/ f249 1 f123"/>
                    <a:gd name="f326" fmla="*/ f250 1 f123"/>
                    <a:gd name="f327" fmla="*/ f251 1 f124"/>
                    <a:gd name="f328" fmla="*/ f252 1 f123"/>
                    <a:gd name="f329" fmla="*/ f253 1 f124"/>
                    <a:gd name="f330" fmla="*/ f254 1 f123"/>
                    <a:gd name="f331" fmla="*/ f255 1 f124"/>
                    <a:gd name="f332" fmla="*/ f256 1 f123"/>
                    <a:gd name="f333" fmla="*/ f257 1 f123"/>
                    <a:gd name="f334" fmla="*/ f258 1 f123"/>
                    <a:gd name="f335" fmla="*/ f259 1 f124"/>
                    <a:gd name="f336" fmla="*/ f260 1 f123"/>
                    <a:gd name="f337" fmla="*/ f261 1 f123"/>
                    <a:gd name="f338" fmla="*/ f262 1 f123"/>
                    <a:gd name="f339" fmla="*/ f263 1 f124"/>
                    <a:gd name="f340" fmla="*/ f264 1 f123"/>
                    <a:gd name="f341" fmla="*/ f265 1 f124"/>
                    <a:gd name="f342" fmla="*/ f266 1 f123"/>
                    <a:gd name="f343" fmla="*/ f267 1 f124"/>
                    <a:gd name="f344" fmla="*/ f268 1 f123"/>
                    <a:gd name="f345" fmla="*/ f269 1 f123"/>
                    <a:gd name="f346" fmla="*/ f270 1 f123"/>
                    <a:gd name="f347" fmla="*/ f271 1 f123"/>
                    <a:gd name="f348" fmla="*/ f272 1 f123"/>
                    <a:gd name="f349" fmla="*/ f274 1 f123"/>
                    <a:gd name="f350" fmla="*/ f273 1 f124"/>
                    <a:gd name="f351" fmla="*/ f275 1 f124"/>
                    <a:gd name="f352" fmla="*/ f348 f118 1"/>
                    <a:gd name="f353" fmla="*/ f349 f118 1"/>
                    <a:gd name="f354" fmla="*/ f351 f119 1"/>
                    <a:gd name="f355" fmla="*/ f350 f119 1"/>
                    <a:gd name="f356" fmla="*/ f277 f118 1"/>
                    <a:gd name="f357" fmla="*/ f278 f119 1"/>
                    <a:gd name="f358" fmla="*/ f279 f118 1"/>
                    <a:gd name="f359" fmla="*/ f280 f119 1"/>
                    <a:gd name="f360" fmla="*/ f281 f118 1"/>
                    <a:gd name="f361" fmla="*/ f282 f119 1"/>
                    <a:gd name="f362" fmla="*/ f283 f118 1"/>
                    <a:gd name="f363" fmla="*/ f284 f119 1"/>
                    <a:gd name="f364" fmla="*/ f285 f118 1"/>
                    <a:gd name="f365" fmla="*/ f286 f119 1"/>
                    <a:gd name="f366" fmla="*/ f287 f118 1"/>
                    <a:gd name="f367" fmla="*/ f288 f119 1"/>
                    <a:gd name="f368" fmla="*/ f289 f118 1"/>
                    <a:gd name="f369" fmla="*/ f290 f119 1"/>
                    <a:gd name="f370" fmla="*/ f291 f118 1"/>
                    <a:gd name="f371" fmla="*/ f292 f119 1"/>
                    <a:gd name="f372" fmla="*/ f293 f118 1"/>
                    <a:gd name="f373" fmla="*/ f294 f119 1"/>
                    <a:gd name="f374" fmla="*/ f295 f118 1"/>
                    <a:gd name="f375" fmla="*/ f296 f119 1"/>
                    <a:gd name="f376" fmla="*/ f297 f118 1"/>
                    <a:gd name="f377" fmla="*/ f298 f119 1"/>
                    <a:gd name="f378" fmla="*/ f299 f118 1"/>
                    <a:gd name="f379" fmla="*/ f300 f119 1"/>
                    <a:gd name="f380" fmla="*/ f301 f118 1"/>
                    <a:gd name="f381" fmla="*/ f302 f119 1"/>
                    <a:gd name="f382" fmla="*/ f303 f118 1"/>
                    <a:gd name="f383" fmla="*/ f304 f118 1"/>
                    <a:gd name="f384" fmla="*/ f305 f118 1"/>
                    <a:gd name="f385" fmla="*/ f306 f119 1"/>
                    <a:gd name="f386" fmla="*/ f307 f118 1"/>
                    <a:gd name="f387" fmla="*/ f308 f119 1"/>
                    <a:gd name="f388" fmla="*/ f309 f118 1"/>
                    <a:gd name="f389" fmla="*/ f310 f119 1"/>
                    <a:gd name="f390" fmla="*/ f311 f118 1"/>
                    <a:gd name="f391" fmla="*/ f312 f119 1"/>
                    <a:gd name="f392" fmla="*/ f313 f118 1"/>
                    <a:gd name="f393" fmla="*/ f314 f119 1"/>
                    <a:gd name="f394" fmla="*/ f315 f118 1"/>
                    <a:gd name="f395" fmla="*/ f316 f119 1"/>
                    <a:gd name="f396" fmla="*/ f317 f118 1"/>
                    <a:gd name="f397" fmla="*/ f318 f119 1"/>
                    <a:gd name="f398" fmla="*/ f319 f118 1"/>
                    <a:gd name="f399" fmla="*/ f320 f119 1"/>
                    <a:gd name="f400" fmla="*/ f321 f118 1"/>
                    <a:gd name="f401" fmla="*/ f322 f119 1"/>
                    <a:gd name="f402" fmla="*/ f323 f118 1"/>
                    <a:gd name="f403" fmla="*/ f324 f118 1"/>
                    <a:gd name="f404" fmla="*/ f325 f118 1"/>
                    <a:gd name="f405" fmla="*/ f326 f118 1"/>
                    <a:gd name="f406" fmla="*/ f327 f119 1"/>
                    <a:gd name="f407" fmla="*/ f328 f118 1"/>
                    <a:gd name="f408" fmla="*/ f329 f119 1"/>
                    <a:gd name="f409" fmla="*/ f330 f118 1"/>
                    <a:gd name="f410" fmla="*/ f331 f119 1"/>
                    <a:gd name="f411" fmla="*/ f332 f118 1"/>
                    <a:gd name="f412" fmla="*/ f333 f118 1"/>
                    <a:gd name="f413" fmla="*/ f334 f118 1"/>
                    <a:gd name="f414" fmla="*/ f335 f119 1"/>
                    <a:gd name="f415" fmla="*/ f336 f118 1"/>
                    <a:gd name="f416" fmla="*/ f337 f118 1"/>
                    <a:gd name="f417" fmla="*/ f338 f118 1"/>
                    <a:gd name="f418" fmla="*/ f339 f119 1"/>
                    <a:gd name="f419" fmla="*/ f340 f118 1"/>
                    <a:gd name="f420" fmla="*/ f341 f119 1"/>
                    <a:gd name="f421" fmla="*/ f342 f118 1"/>
                    <a:gd name="f422" fmla="*/ f343 f119 1"/>
                    <a:gd name="f423" fmla="*/ f344 f118 1"/>
                    <a:gd name="f424" fmla="*/ f345 f118 1"/>
                    <a:gd name="f425" fmla="*/ f346 f118 1"/>
                    <a:gd name="f426" fmla="*/ f347 f118 1"/>
                  </a:gdLst>
                  <a:ahLst/>
                  <a:cxnLst>
                    <a:cxn ang="3cd4">
                      <a:pos x="hc" y="t"/>
                    </a:cxn>
                    <a:cxn ang="0">
                      <a:pos x="r" y="vc"/>
                    </a:cxn>
                    <a:cxn ang="cd4">
                      <a:pos x="hc" y="b"/>
                    </a:cxn>
                    <a:cxn ang="cd2">
                      <a:pos x="l" y="vc"/>
                    </a:cxn>
                    <a:cxn ang="f276">
                      <a:pos x="f356" y="f357"/>
                    </a:cxn>
                    <a:cxn ang="f276">
                      <a:pos x="f358" y="f359"/>
                    </a:cxn>
                    <a:cxn ang="f276">
                      <a:pos x="f360" y="f361"/>
                    </a:cxn>
                    <a:cxn ang="f276">
                      <a:pos x="f362" y="f363"/>
                    </a:cxn>
                    <a:cxn ang="f276">
                      <a:pos x="f364" y="f365"/>
                    </a:cxn>
                    <a:cxn ang="f276">
                      <a:pos x="f366" y="f367"/>
                    </a:cxn>
                    <a:cxn ang="f276">
                      <a:pos x="f368" y="f369"/>
                    </a:cxn>
                    <a:cxn ang="f276">
                      <a:pos x="f370" y="f371"/>
                    </a:cxn>
                    <a:cxn ang="f276">
                      <a:pos x="f372" y="f373"/>
                    </a:cxn>
                    <a:cxn ang="f276">
                      <a:pos x="f374" y="f375"/>
                    </a:cxn>
                    <a:cxn ang="f276">
                      <a:pos x="f376" y="f377"/>
                    </a:cxn>
                    <a:cxn ang="f276">
                      <a:pos x="f378" y="f379"/>
                    </a:cxn>
                    <a:cxn ang="f276">
                      <a:pos x="f380" y="f381"/>
                    </a:cxn>
                    <a:cxn ang="f276">
                      <a:pos x="f382" y="f379"/>
                    </a:cxn>
                    <a:cxn ang="f276">
                      <a:pos x="f383" y="f379"/>
                    </a:cxn>
                    <a:cxn ang="f276">
                      <a:pos x="f384" y="f385"/>
                    </a:cxn>
                    <a:cxn ang="f276">
                      <a:pos x="f386" y="f387"/>
                    </a:cxn>
                    <a:cxn ang="f276">
                      <a:pos x="f388" y="f389"/>
                    </a:cxn>
                    <a:cxn ang="f276">
                      <a:pos x="f390" y="f391"/>
                    </a:cxn>
                    <a:cxn ang="f276">
                      <a:pos x="f392" y="f393"/>
                    </a:cxn>
                    <a:cxn ang="f276">
                      <a:pos x="f394" y="f395"/>
                    </a:cxn>
                    <a:cxn ang="f276">
                      <a:pos x="f396" y="f397"/>
                    </a:cxn>
                    <a:cxn ang="f276">
                      <a:pos x="f398" y="f399"/>
                    </a:cxn>
                    <a:cxn ang="f276">
                      <a:pos x="f400" y="f401"/>
                    </a:cxn>
                    <a:cxn ang="f276">
                      <a:pos x="f402" y="f399"/>
                    </a:cxn>
                    <a:cxn ang="f276">
                      <a:pos x="f403" y="f381"/>
                    </a:cxn>
                    <a:cxn ang="f276">
                      <a:pos x="f404" y="f387"/>
                    </a:cxn>
                    <a:cxn ang="f276">
                      <a:pos x="f405" y="f406"/>
                    </a:cxn>
                    <a:cxn ang="f276">
                      <a:pos x="f407" y="f408"/>
                    </a:cxn>
                    <a:cxn ang="f276">
                      <a:pos x="f409" y="f410"/>
                    </a:cxn>
                    <a:cxn ang="f276">
                      <a:pos x="f411" y="f410"/>
                    </a:cxn>
                    <a:cxn ang="f276">
                      <a:pos x="f412" y="f410"/>
                    </a:cxn>
                    <a:cxn ang="f276">
                      <a:pos x="f413" y="f414"/>
                    </a:cxn>
                    <a:cxn ang="f276">
                      <a:pos x="f415" y="f414"/>
                    </a:cxn>
                    <a:cxn ang="f276">
                      <a:pos x="f416" y="f414"/>
                    </a:cxn>
                    <a:cxn ang="f276">
                      <a:pos x="f417" y="f418"/>
                    </a:cxn>
                    <a:cxn ang="f276">
                      <a:pos x="f419" y="f420"/>
                    </a:cxn>
                    <a:cxn ang="f276">
                      <a:pos x="f421" y="f422"/>
                    </a:cxn>
                    <a:cxn ang="f276">
                      <a:pos x="f423" y="f418"/>
                    </a:cxn>
                    <a:cxn ang="f276">
                      <a:pos x="f424" y="f420"/>
                    </a:cxn>
                    <a:cxn ang="f276">
                      <a:pos x="f425" y="f420"/>
                    </a:cxn>
                    <a:cxn ang="f276">
                      <a:pos x="f426" y="f420"/>
                    </a:cxn>
                  </a:cxnLst>
                  <a:rect l="f352" t="f355" r="f353" b="f354"/>
                  <a:pathLst>
                    <a:path w="327" h="596">
                      <a:moveTo>
                        <a:pt x="f5" y="f8"/>
                      </a:moveTo>
                      <a:lnTo>
                        <a:pt x="f9" y="f10"/>
                      </a:lnTo>
                      <a:lnTo>
                        <a:pt x="f9" y="f11"/>
                      </a:lnTo>
                      <a:lnTo>
                        <a:pt x="f12" y="f13"/>
                      </a:lnTo>
                      <a:lnTo>
                        <a:pt x="f12" y="f14"/>
                      </a:lnTo>
                      <a:lnTo>
                        <a:pt x="f15" y="f16"/>
                      </a:lnTo>
                      <a:lnTo>
                        <a:pt x="f15" y="f17"/>
                      </a:lnTo>
                      <a:lnTo>
                        <a:pt x="f18" y="f19"/>
                      </a:lnTo>
                      <a:lnTo>
                        <a:pt x="f18" y="f20"/>
                      </a:lnTo>
                      <a:lnTo>
                        <a:pt x="f21" y="f5"/>
                      </a:lnTo>
                      <a:lnTo>
                        <a:pt x="f21" y="f22"/>
                      </a:lnTo>
                      <a:lnTo>
                        <a:pt x="f23" y="f24"/>
                      </a:lnTo>
                      <a:lnTo>
                        <a:pt x="f23" y="f25"/>
                      </a:lnTo>
                      <a:lnTo>
                        <a:pt x="f26" y="f27"/>
                      </a:lnTo>
                      <a:lnTo>
                        <a:pt x="f26" y="f28"/>
                      </a:lnTo>
                      <a:lnTo>
                        <a:pt x="f29" y="f30"/>
                      </a:lnTo>
                      <a:lnTo>
                        <a:pt x="f29" y="f31"/>
                      </a:lnTo>
                      <a:lnTo>
                        <a:pt x="f32" y="f33"/>
                      </a:lnTo>
                      <a:lnTo>
                        <a:pt x="f32" y="f34"/>
                      </a:lnTo>
                      <a:lnTo>
                        <a:pt x="f35" y="f36"/>
                      </a:lnTo>
                      <a:lnTo>
                        <a:pt x="f35" y="f37"/>
                      </a:lnTo>
                      <a:lnTo>
                        <a:pt x="f24" y="f34"/>
                      </a:lnTo>
                      <a:lnTo>
                        <a:pt x="f24" y="f38"/>
                      </a:lnTo>
                      <a:lnTo>
                        <a:pt x="f39" y="f40"/>
                      </a:lnTo>
                      <a:lnTo>
                        <a:pt x="f39" y="f41"/>
                      </a:lnTo>
                      <a:lnTo>
                        <a:pt x="f42" y="f43"/>
                      </a:lnTo>
                      <a:lnTo>
                        <a:pt x="f42" y="f44"/>
                      </a:lnTo>
                      <a:lnTo>
                        <a:pt x="f25" y="f45"/>
                      </a:lnTo>
                      <a:lnTo>
                        <a:pt x="f25" y="f43"/>
                      </a:lnTo>
                      <a:lnTo>
                        <a:pt x="f46" y="f47"/>
                      </a:lnTo>
                      <a:lnTo>
                        <a:pt x="f46" y="f48"/>
                      </a:lnTo>
                      <a:lnTo>
                        <a:pt x="f19" y="f49"/>
                      </a:lnTo>
                      <a:lnTo>
                        <a:pt x="f19" y="f34"/>
                      </a:lnTo>
                      <a:lnTo>
                        <a:pt x="f19" y="f50"/>
                      </a:lnTo>
                      <a:lnTo>
                        <a:pt x="f51" y="f13"/>
                      </a:lnTo>
                      <a:lnTo>
                        <a:pt x="f51" y="f36"/>
                      </a:lnTo>
                      <a:lnTo>
                        <a:pt x="f52" y="f53"/>
                      </a:lnTo>
                      <a:lnTo>
                        <a:pt x="f52" y="f54"/>
                      </a:lnTo>
                      <a:lnTo>
                        <a:pt x="f55" y="f56"/>
                      </a:lnTo>
                      <a:lnTo>
                        <a:pt x="f57" y="f13"/>
                      </a:lnTo>
                      <a:lnTo>
                        <a:pt x="f57" y="f58"/>
                      </a:lnTo>
                      <a:lnTo>
                        <a:pt x="f59" y="f36"/>
                      </a:lnTo>
                      <a:lnTo>
                        <a:pt x="f59" y="f60"/>
                      </a:lnTo>
                      <a:lnTo>
                        <a:pt x="f61" y="f13"/>
                      </a:lnTo>
                      <a:lnTo>
                        <a:pt x="f61" y="f36"/>
                      </a:lnTo>
                      <a:lnTo>
                        <a:pt x="f62" y="f58"/>
                      </a:lnTo>
                      <a:lnTo>
                        <a:pt x="f62" y="f54"/>
                      </a:lnTo>
                      <a:lnTo>
                        <a:pt x="f63" y="f64"/>
                      </a:lnTo>
                      <a:lnTo>
                        <a:pt x="f63" y="f11"/>
                      </a:lnTo>
                      <a:lnTo>
                        <a:pt x="f65" y="f66"/>
                      </a:lnTo>
                      <a:lnTo>
                        <a:pt x="f65" y="f67"/>
                      </a:lnTo>
                      <a:lnTo>
                        <a:pt x="f68" y="f69"/>
                      </a:lnTo>
                      <a:lnTo>
                        <a:pt x="f68" y="f70"/>
                      </a:lnTo>
                      <a:lnTo>
                        <a:pt x="f27" y="f71"/>
                      </a:lnTo>
                      <a:lnTo>
                        <a:pt x="f72" y="f69"/>
                      </a:lnTo>
                      <a:lnTo>
                        <a:pt x="f72" y="f73"/>
                      </a:lnTo>
                      <a:lnTo>
                        <a:pt x="f74" y="f69"/>
                      </a:lnTo>
                      <a:lnTo>
                        <a:pt x="f74" y="f70"/>
                      </a:lnTo>
                      <a:lnTo>
                        <a:pt x="f75" y="f67"/>
                      </a:lnTo>
                      <a:lnTo>
                        <a:pt x="f75" y="f76"/>
                      </a:lnTo>
                      <a:lnTo>
                        <a:pt x="f77" y="f78"/>
                      </a:lnTo>
                      <a:lnTo>
                        <a:pt x="f77" y="f79"/>
                      </a:lnTo>
                      <a:lnTo>
                        <a:pt x="f80" y="f8"/>
                      </a:lnTo>
                      <a:lnTo>
                        <a:pt x="f80" y="f76"/>
                      </a:lnTo>
                      <a:lnTo>
                        <a:pt x="f81" y="f67"/>
                      </a:lnTo>
                      <a:lnTo>
                        <a:pt x="f81" y="f79"/>
                      </a:lnTo>
                      <a:lnTo>
                        <a:pt x="f82" y="f67"/>
                      </a:lnTo>
                      <a:lnTo>
                        <a:pt x="f82" y="f70"/>
                      </a:lnTo>
                      <a:lnTo>
                        <a:pt x="f45" y="f70"/>
                      </a:lnTo>
                      <a:lnTo>
                        <a:pt x="f83" y="f71"/>
                      </a:lnTo>
                      <a:lnTo>
                        <a:pt x="f83" y="f73"/>
                      </a:lnTo>
                      <a:lnTo>
                        <a:pt x="f84" y="f85"/>
                      </a:lnTo>
                      <a:lnTo>
                        <a:pt x="f84" y="f86"/>
                      </a:lnTo>
                      <a:lnTo>
                        <a:pt x="f87" y="f85"/>
                      </a:lnTo>
                      <a:lnTo>
                        <a:pt x="f87" y="f70"/>
                      </a:lnTo>
                      <a:lnTo>
                        <a:pt x="f88" y="f76"/>
                      </a:lnTo>
                      <a:lnTo>
                        <a:pt x="f88" y="f89"/>
                      </a:lnTo>
                      <a:lnTo>
                        <a:pt x="f90" y="f56"/>
                      </a:lnTo>
                      <a:lnTo>
                        <a:pt x="f91" y="f92"/>
                      </a:lnTo>
                      <a:lnTo>
                        <a:pt x="f91" y="f10"/>
                      </a:lnTo>
                      <a:lnTo>
                        <a:pt x="f93" y="f67"/>
                      </a:lnTo>
                      <a:lnTo>
                        <a:pt x="f93" y="f85"/>
                      </a:lnTo>
                      <a:lnTo>
                        <a:pt x="f43" y="f94"/>
                      </a:lnTo>
                      <a:lnTo>
                        <a:pt x="f43" y="f95"/>
                      </a:lnTo>
                      <a:lnTo>
                        <a:pt x="f44" y="f96"/>
                      </a:lnTo>
                      <a:lnTo>
                        <a:pt x="f44" y="f97"/>
                      </a:lnTo>
                      <a:lnTo>
                        <a:pt x="f98" y="f99"/>
                      </a:lnTo>
                      <a:lnTo>
                        <a:pt x="f16" y="f100"/>
                      </a:lnTo>
                      <a:lnTo>
                        <a:pt x="f101" y="f99"/>
                      </a:lnTo>
                      <a:lnTo>
                        <a:pt x="f101" y="f102"/>
                      </a:lnTo>
                      <a:lnTo>
                        <a:pt x="f41" y="f103"/>
                      </a:lnTo>
                      <a:lnTo>
                        <a:pt x="f47" y="f103"/>
                      </a:lnTo>
                      <a:lnTo>
                        <a:pt x="f47" y="f102"/>
                      </a:lnTo>
                      <a:lnTo>
                        <a:pt x="f104" y="f102"/>
                      </a:lnTo>
                      <a:lnTo>
                        <a:pt x="f105" y="f106"/>
                      </a:lnTo>
                      <a:lnTo>
                        <a:pt x="f105" y="f102"/>
                      </a:lnTo>
                      <a:lnTo>
                        <a:pt x="f107" y="f108"/>
                      </a:lnTo>
                      <a:lnTo>
                        <a:pt x="f107" y="f109"/>
                      </a:lnTo>
                      <a:lnTo>
                        <a:pt x="f40" y="f108"/>
                      </a:lnTo>
                      <a:lnTo>
                        <a:pt x="f110" y="f108"/>
                      </a:lnTo>
                      <a:lnTo>
                        <a:pt x="f110" y="f102"/>
                      </a:lnTo>
                      <a:lnTo>
                        <a:pt x="f111" y="f108"/>
                      </a:lnTo>
                      <a:lnTo>
                        <a:pt x="f111" y="f109"/>
                      </a:lnTo>
                      <a:lnTo>
                        <a:pt x="f111" y="f108"/>
                      </a:lnTo>
                      <a:lnTo>
                        <a:pt x="f48" y="f108"/>
                      </a:lnTo>
                      <a:lnTo>
                        <a:pt x="f112" y="f113"/>
                      </a:lnTo>
                      <a:lnTo>
                        <a:pt x="f14" y="f108"/>
                      </a:lnTo>
                      <a:lnTo>
                        <a:pt x="f14" y="f109"/>
                      </a:lnTo>
                      <a:lnTo>
                        <a:pt x="f114" y="f113"/>
                      </a:lnTo>
                      <a:lnTo>
                        <a:pt x="f38" y="f109"/>
                      </a:lnTo>
                      <a:lnTo>
                        <a:pt x="f38" y="f115"/>
                      </a:lnTo>
                      <a:lnTo>
                        <a:pt x="f33" y="f106"/>
                      </a:lnTo>
                      <a:lnTo>
                        <a:pt x="f33" y="f113"/>
                      </a:lnTo>
                      <a:lnTo>
                        <a:pt x="f49" y="f113"/>
                      </a:lnTo>
                      <a:lnTo>
                        <a:pt x="f37" y="f113"/>
                      </a:lnTo>
                      <a:lnTo>
                        <a:pt x="f50" y="f108"/>
                      </a:lnTo>
                      <a:lnTo>
                        <a:pt x="f50" y="f109"/>
                      </a:lnTo>
                      <a:lnTo>
                        <a:pt x="f34" y="f7"/>
                      </a:lnTo>
                      <a:lnTo>
                        <a:pt x="f34" y="f113"/>
                      </a:lnTo>
                      <a:lnTo>
                        <a:pt x="f34" y="f115"/>
                      </a:lnTo>
                      <a:lnTo>
                        <a:pt x="f60" y="f113"/>
                      </a:lnTo>
                      <a:lnTo>
                        <a:pt x="f53" y="f7"/>
                      </a:lnTo>
                      <a:lnTo>
                        <a:pt x="f53" y="f115"/>
                      </a:lnTo>
                      <a:lnTo>
                        <a:pt x="f116" y="f108"/>
                      </a:lnTo>
                      <a:lnTo>
                        <a:pt x="f116" y="f7"/>
                      </a:lnTo>
                      <a:lnTo>
                        <a:pt x="f58" y="f115"/>
                      </a:lnTo>
                      <a:lnTo>
                        <a:pt x="f58" y="f113"/>
                      </a:lnTo>
                      <a:lnTo>
                        <a:pt x="f6" y="f7"/>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7" name="Freeform 46">
                  <a:extLst>
                    <a:ext uri="{FF2B5EF4-FFF2-40B4-BE49-F238E27FC236}">
                      <a16:creationId xmlns:a16="http://schemas.microsoft.com/office/drawing/2014/main" id="{2F907503-16A4-4BE5-8C94-D83867D9C389}"/>
                    </a:ext>
                  </a:extLst>
                </p:cNvPr>
                <p:cNvSpPr/>
                <p:nvPr/>
              </p:nvSpPr>
              <p:spPr>
                <a:xfrm>
                  <a:off x="2949324" y="3534430"/>
                  <a:ext cx="335292" cy="48993"/>
                </a:xfrm>
                <a:custGeom>
                  <a:avLst/>
                  <a:gdLst>
                    <a:gd name="f0" fmla="val 10800000"/>
                    <a:gd name="f1" fmla="val 5400000"/>
                    <a:gd name="f2" fmla="val 180"/>
                    <a:gd name="f3" fmla="val w"/>
                    <a:gd name="f4" fmla="val h"/>
                    <a:gd name="f5" fmla="val 0"/>
                    <a:gd name="f6" fmla="val 305"/>
                    <a:gd name="f7" fmla="val 45"/>
                    <a:gd name="f8" fmla="val 9"/>
                    <a:gd name="f9" fmla="val 4"/>
                    <a:gd name="f10" fmla="val 5"/>
                    <a:gd name="f11" fmla="val 14"/>
                    <a:gd name="f12" fmla="val 19"/>
                    <a:gd name="f13" fmla="val 13"/>
                    <a:gd name="f14" fmla="val 23"/>
                    <a:gd name="f15" fmla="val 18"/>
                    <a:gd name="f16" fmla="val 28"/>
                    <a:gd name="f17" fmla="val 32"/>
                    <a:gd name="f18" fmla="val 37"/>
                    <a:gd name="f19" fmla="val 22"/>
                    <a:gd name="f20" fmla="val 41"/>
                    <a:gd name="f21" fmla="val 46"/>
                    <a:gd name="f22" fmla="val 50"/>
                    <a:gd name="f23" fmla="val 55"/>
                    <a:gd name="f24" fmla="val 64"/>
                    <a:gd name="f25" fmla="val 69"/>
                    <a:gd name="f26" fmla="val 73"/>
                    <a:gd name="f27" fmla="val 78"/>
                    <a:gd name="f28" fmla="val 82"/>
                    <a:gd name="f29" fmla="val 87"/>
                    <a:gd name="f30" fmla="val 27"/>
                    <a:gd name="f31" fmla="val 91"/>
                    <a:gd name="f32" fmla="val 96"/>
                    <a:gd name="f33" fmla="val 101"/>
                    <a:gd name="f34" fmla="val 105"/>
                    <a:gd name="f35" fmla="val 110"/>
                    <a:gd name="f36" fmla="val 114"/>
                    <a:gd name="f37" fmla="val 119"/>
                    <a:gd name="f38" fmla="val 123"/>
                    <a:gd name="f39" fmla="val 128"/>
                    <a:gd name="f40" fmla="val 132"/>
                    <a:gd name="f41" fmla="val 137"/>
                    <a:gd name="f42" fmla="val 141"/>
                    <a:gd name="f43" fmla="val 146"/>
                    <a:gd name="f44" fmla="val 151"/>
                    <a:gd name="f45" fmla="val 155"/>
                    <a:gd name="f46" fmla="val 160"/>
                    <a:gd name="f47" fmla="val 36"/>
                    <a:gd name="f48" fmla="val 164"/>
                    <a:gd name="f49" fmla="val 169"/>
                    <a:gd name="f50" fmla="val 173"/>
                    <a:gd name="f51" fmla="val 178"/>
                    <a:gd name="f52" fmla="val 182"/>
                    <a:gd name="f53" fmla="val 187"/>
                    <a:gd name="f54" fmla="val 192"/>
                    <a:gd name="f55" fmla="val 196"/>
                    <a:gd name="f56" fmla="val 201"/>
                    <a:gd name="f57" fmla="val 205"/>
                    <a:gd name="f58" fmla="val 210"/>
                    <a:gd name="f59" fmla="val 214"/>
                    <a:gd name="f60" fmla="val 219"/>
                    <a:gd name="f61" fmla="val 223"/>
                    <a:gd name="f62" fmla="val 228"/>
                    <a:gd name="f63" fmla="val 232"/>
                    <a:gd name="f64" fmla="val 237"/>
                    <a:gd name="f65" fmla="val 242"/>
                    <a:gd name="f66" fmla="val 246"/>
                    <a:gd name="f67" fmla="val 251"/>
                    <a:gd name="f68" fmla="val 255"/>
                    <a:gd name="f69" fmla="val 260"/>
                    <a:gd name="f70" fmla="val 264"/>
                    <a:gd name="f71" fmla="val 269"/>
                    <a:gd name="f72" fmla="val 273"/>
                    <a:gd name="f73" fmla="val 278"/>
                    <a:gd name="f74" fmla="val 283"/>
                    <a:gd name="f75" fmla="val 287"/>
                    <a:gd name="f76" fmla="val 292"/>
                    <a:gd name="f77" fmla="val 296"/>
                    <a:gd name="f78" fmla="val 301"/>
                    <a:gd name="f79" fmla="+- 0 0 -90"/>
                    <a:gd name="f80" fmla="*/ f3 1 305"/>
                    <a:gd name="f81" fmla="*/ f4 1 45"/>
                    <a:gd name="f82" fmla="+- f7 0 f5"/>
                    <a:gd name="f83" fmla="+- f6 0 f5"/>
                    <a:gd name="f84" fmla="*/ f79 f0 1"/>
                    <a:gd name="f85" fmla="*/ f83 1 305"/>
                    <a:gd name="f86" fmla="*/ f82 1 45"/>
                    <a:gd name="f87" fmla="*/ 0 f83 1"/>
                    <a:gd name="f88" fmla="*/ 4 f82 1"/>
                    <a:gd name="f89" fmla="*/ 14 f83 1"/>
                    <a:gd name="f90" fmla="*/ 19 f83 1"/>
                    <a:gd name="f91" fmla="*/ 9 f82 1"/>
                    <a:gd name="f92" fmla="*/ 28 f83 1"/>
                    <a:gd name="f93" fmla="*/ 32 f83 1"/>
                    <a:gd name="f94" fmla="*/ 41 f83 1"/>
                    <a:gd name="f95" fmla="*/ 46 f83 1"/>
                    <a:gd name="f96" fmla="*/ 55 f83 1"/>
                    <a:gd name="f97" fmla="*/ 13 f82 1"/>
                    <a:gd name="f98" fmla="*/ 64 f83 1"/>
                    <a:gd name="f99" fmla="*/ 18 f82 1"/>
                    <a:gd name="f100" fmla="*/ 69 f83 1"/>
                    <a:gd name="f101" fmla="*/ 73 f83 1"/>
                    <a:gd name="f102" fmla="*/ 87 f83 1"/>
                    <a:gd name="f103" fmla="*/ 91 f83 1"/>
                    <a:gd name="f104" fmla="*/ 22 f82 1"/>
                    <a:gd name="f105" fmla="*/ 101 f83 1"/>
                    <a:gd name="f106" fmla="*/ 110 f83 1"/>
                    <a:gd name="f107" fmla="*/ 119 f83 1"/>
                    <a:gd name="f108" fmla="*/ 32 f82 1"/>
                    <a:gd name="f109" fmla="*/ 123 f83 1"/>
                    <a:gd name="f110" fmla="*/ 27 f82 1"/>
                    <a:gd name="f111" fmla="*/ 132 f83 1"/>
                    <a:gd name="f112" fmla="*/ 137 f83 1"/>
                    <a:gd name="f113" fmla="*/ 146 f83 1"/>
                    <a:gd name="f114" fmla="*/ 155 f83 1"/>
                    <a:gd name="f115" fmla="*/ 160 f83 1"/>
                    <a:gd name="f116" fmla="*/ 36 f82 1"/>
                    <a:gd name="f117" fmla="*/ 169 f83 1"/>
                    <a:gd name="f118" fmla="*/ 178 f83 1"/>
                    <a:gd name="f119" fmla="*/ 187 f83 1"/>
                    <a:gd name="f120" fmla="*/ 192 f83 1"/>
                    <a:gd name="f121" fmla="*/ 201 f83 1"/>
                    <a:gd name="f122" fmla="*/ 205 f83 1"/>
                    <a:gd name="f123" fmla="*/ 214 f83 1"/>
                    <a:gd name="f124" fmla="*/ 41 f82 1"/>
                    <a:gd name="f125" fmla="*/ 219 f83 1"/>
                    <a:gd name="f126" fmla="*/ 223 f83 1"/>
                    <a:gd name="f127" fmla="*/ 232 f83 1"/>
                    <a:gd name="f128" fmla="*/ 242 f83 1"/>
                    <a:gd name="f129" fmla="*/ 251 f83 1"/>
                    <a:gd name="f130" fmla="*/ 260 f83 1"/>
                    <a:gd name="f131" fmla="*/ 264 f83 1"/>
                    <a:gd name="f132" fmla="*/ 269 f83 1"/>
                    <a:gd name="f133" fmla="*/ 278 f83 1"/>
                    <a:gd name="f134" fmla="*/ 283 f83 1"/>
                    <a:gd name="f135" fmla="*/ 45 f82 1"/>
                    <a:gd name="f136" fmla="*/ 287 f83 1"/>
                    <a:gd name="f137" fmla="*/ 292 f83 1"/>
                    <a:gd name="f138" fmla="*/ 305 f83 1"/>
                    <a:gd name="f139" fmla="*/ 0 f82 1"/>
                    <a:gd name="f140" fmla="*/ f84 1 f2"/>
                    <a:gd name="f141" fmla="*/ f87 1 305"/>
                    <a:gd name="f142" fmla="*/ f88 1 45"/>
                    <a:gd name="f143" fmla="*/ f89 1 305"/>
                    <a:gd name="f144" fmla="*/ f90 1 305"/>
                    <a:gd name="f145" fmla="*/ f91 1 45"/>
                    <a:gd name="f146" fmla="*/ f92 1 305"/>
                    <a:gd name="f147" fmla="*/ f93 1 305"/>
                    <a:gd name="f148" fmla="*/ f94 1 305"/>
                    <a:gd name="f149" fmla="*/ f95 1 305"/>
                    <a:gd name="f150" fmla="*/ f96 1 305"/>
                    <a:gd name="f151" fmla="*/ f97 1 45"/>
                    <a:gd name="f152" fmla="*/ f98 1 305"/>
                    <a:gd name="f153" fmla="*/ f99 1 45"/>
                    <a:gd name="f154" fmla="*/ f100 1 305"/>
                    <a:gd name="f155" fmla="*/ f101 1 305"/>
                    <a:gd name="f156" fmla="*/ f102 1 305"/>
                    <a:gd name="f157" fmla="*/ f103 1 305"/>
                    <a:gd name="f158" fmla="*/ f104 1 45"/>
                    <a:gd name="f159" fmla="*/ f105 1 305"/>
                    <a:gd name="f160" fmla="*/ f106 1 305"/>
                    <a:gd name="f161" fmla="*/ f107 1 305"/>
                    <a:gd name="f162" fmla="*/ f108 1 45"/>
                    <a:gd name="f163" fmla="*/ f109 1 305"/>
                    <a:gd name="f164" fmla="*/ f110 1 45"/>
                    <a:gd name="f165" fmla="*/ f111 1 305"/>
                    <a:gd name="f166" fmla="*/ f112 1 305"/>
                    <a:gd name="f167" fmla="*/ f113 1 305"/>
                    <a:gd name="f168" fmla="*/ f114 1 305"/>
                    <a:gd name="f169" fmla="*/ f115 1 305"/>
                    <a:gd name="f170" fmla="*/ f116 1 45"/>
                    <a:gd name="f171" fmla="*/ f117 1 305"/>
                    <a:gd name="f172" fmla="*/ f118 1 305"/>
                    <a:gd name="f173" fmla="*/ f119 1 305"/>
                    <a:gd name="f174" fmla="*/ f120 1 305"/>
                    <a:gd name="f175" fmla="*/ f121 1 305"/>
                    <a:gd name="f176" fmla="*/ f122 1 305"/>
                    <a:gd name="f177" fmla="*/ f123 1 305"/>
                    <a:gd name="f178" fmla="*/ f124 1 45"/>
                    <a:gd name="f179" fmla="*/ f125 1 305"/>
                    <a:gd name="f180" fmla="*/ f126 1 305"/>
                    <a:gd name="f181" fmla="*/ f127 1 305"/>
                    <a:gd name="f182" fmla="*/ f128 1 305"/>
                    <a:gd name="f183" fmla="*/ f129 1 305"/>
                    <a:gd name="f184" fmla="*/ f130 1 305"/>
                    <a:gd name="f185" fmla="*/ f131 1 305"/>
                    <a:gd name="f186" fmla="*/ f132 1 305"/>
                    <a:gd name="f187" fmla="*/ f133 1 305"/>
                    <a:gd name="f188" fmla="*/ f134 1 305"/>
                    <a:gd name="f189" fmla="*/ f135 1 45"/>
                    <a:gd name="f190" fmla="*/ f136 1 305"/>
                    <a:gd name="f191" fmla="*/ f137 1 305"/>
                    <a:gd name="f192" fmla="*/ f138 1 305"/>
                    <a:gd name="f193" fmla="*/ f139 1 45"/>
                    <a:gd name="f194" fmla="+- f140 0 f1"/>
                    <a:gd name="f195" fmla="*/ f141 1 f85"/>
                    <a:gd name="f196" fmla="*/ f142 1 f86"/>
                    <a:gd name="f197" fmla="*/ f143 1 f85"/>
                    <a:gd name="f198" fmla="*/ f144 1 f85"/>
                    <a:gd name="f199" fmla="*/ f145 1 f86"/>
                    <a:gd name="f200" fmla="*/ f146 1 f85"/>
                    <a:gd name="f201" fmla="*/ f147 1 f85"/>
                    <a:gd name="f202" fmla="*/ f148 1 f85"/>
                    <a:gd name="f203" fmla="*/ f149 1 f85"/>
                    <a:gd name="f204" fmla="*/ f150 1 f85"/>
                    <a:gd name="f205" fmla="*/ f151 1 f86"/>
                    <a:gd name="f206" fmla="*/ f152 1 f85"/>
                    <a:gd name="f207" fmla="*/ f153 1 f86"/>
                    <a:gd name="f208" fmla="*/ f154 1 f85"/>
                    <a:gd name="f209" fmla="*/ f155 1 f85"/>
                    <a:gd name="f210" fmla="*/ f156 1 f85"/>
                    <a:gd name="f211" fmla="*/ f157 1 f85"/>
                    <a:gd name="f212" fmla="*/ f158 1 f86"/>
                    <a:gd name="f213" fmla="*/ f159 1 f85"/>
                    <a:gd name="f214" fmla="*/ f160 1 f85"/>
                    <a:gd name="f215" fmla="*/ f161 1 f85"/>
                    <a:gd name="f216" fmla="*/ f162 1 f86"/>
                    <a:gd name="f217" fmla="*/ f163 1 f85"/>
                    <a:gd name="f218" fmla="*/ f164 1 f86"/>
                    <a:gd name="f219" fmla="*/ f165 1 f85"/>
                    <a:gd name="f220" fmla="*/ f166 1 f85"/>
                    <a:gd name="f221" fmla="*/ f167 1 f85"/>
                    <a:gd name="f222" fmla="*/ f168 1 f85"/>
                    <a:gd name="f223" fmla="*/ f169 1 f85"/>
                    <a:gd name="f224" fmla="*/ f170 1 f86"/>
                    <a:gd name="f225" fmla="*/ f171 1 f85"/>
                    <a:gd name="f226" fmla="*/ f172 1 f85"/>
                    <a:gd name="f227" fmla="*/ f173 1 f85"/>
                    <a:gd name="f228" fmla="*/ f174 1 f85"/>
                    <a:gd name="f229" fmla="*/ f175 1 f85"/>
                    <a:gd name="f230" fmla="*/ f176 1 f85"/>
                    <a:gd name="f231" fmla="*/ f177 1 f85"/>
                    <a:gd name="f232" fmla="*/ f178 1 f86"/>
                    <a:gd name="f233" fmla="*/ f179 1 f85"/>
                    <a:gd name="f234" fmla="*/ f180 1 f85"/>
                    <a:gd name="f235" fmla="*/ f181 1 f85"/>
                    <a:gd name="f236" fmla="*/ f182 1 f85"/>
                    <a:gd name="f237" fmla="*/ f183 1 f85"/>
                    <a:gd name="f238" fmla="*/ f184 1 f85"/>
                    <a:gd name="f239" fmla="*/ f185 1 f85"/>
                    <a:gd name="f240" fmla="*/ f186 1 f85"/>
                    <a:gd name="f241" fmla="*/ f187 1 f85"/>
                    <a:gd name="f242" fmla="*/ f188 1 f85"/>
                    <a:gd name="f243" fmla="*/ f189 1 f86"/>
                    <a:gd name="f244" fmla="*/ f190 1 f85"/>
                    <a:gd name="f245" fmla="*/ f191 1 f85"/>
                    <a:gd name="f246" fmla="*/ f192 1 f85"/>
                    <a:gd name="f247" fmla="*/ f193 1 f86"/>
                    <a:gd name="f248" fmla="*/ f195 f80 1"/>
                    <a:gd name="f249" fmla="*/ f246 f80 1"/>
                    <a:gd name="f250" fmla="*/ f243 f81 1"/>
                    <a:gd name="f251" fmla="*/ f247 f81 1"/>
                    <a:gd name="f252" fmla="*/ f196 f81 1"/>
                    <a:gd name="f253" fmla="*/ f197 f80 1"/>
                    <a:gd name="f254" fmla="*/ f198 f80 1"/>
                    <a:gd name="f255" fmla="*/ f199 f81 1"/>
                    <a:gd name="f256" fmla="*/ f200 f80 1"/>
                    <a:gd name="f257" fmla="*/ f201 f80 1"/>
                    <a:gd name="f258" fmla="*/ f202 f80 1"/>
                    <a:gd name="f259" fmla="*/ f203 f80 1"/>
                    <a:gd name="f260" fmla="*/ f204 f80 1"/>
                    <a:gd name="f261" fmla="*/ f205 f81 1"/>
                    <a:gd name="f262" fmla="*/ f206 f80 1"/>
                    <a:gd name="f263" fmla="*/ f207 f81 1"/>
                    <a:gd name="f264" fmla="*/ f208 f80 1"/>
                    <a:gd name="f265" fmla="*/ f209 f80 1"/>
                    <a:gd name="f266" fmla="*/ f210 f80 1"/>
                    <a:gd name="f267" fmla="*/ f211 f80 1"/>
                    <a:gd name="f268" fmla="*/ f212 f81 1"/>
                    <a:gd name="f269" fmla="*/ f213 f80 1"/>
                    <a:gd name="f270" fmla="*/ f214 f80 1"/>
                    <a:gd name="f271" fmla="*/ f215 f80 1"/>
                    <a:gd name="f272" fmla="*/ f216 f81 1"/>
                    <a:gd name="f273" fmla="*/ f217 f80 1"/>
                    <a:gd name="f274" fmla="*/ f218 f81 1"/>
                    <a:gd name="f275" fmla="*/ f219 f80 1"/>
                    <a:gd name="f276" fmla="*/ f220 f80 1"/>
                    <a:gd name="f277" fmla="*/ f221 f80 1"/>
                    <a:gd name="f278" fmla="*/ f222 f80 1"/>
                    <a:gd name="f279" fmla="*/ f223 f80 1"/>
                    <a:gd name="f280" fmla="*/ f224 f81 1"/>
                    <a:gd name="f281" fmla="*/ f225 f80 1"/>
                    <a:gd name="f282" fmla="*/ f226 f80 1"/>
                    <a:gd name="f283" fmla="*/ f227 f80 1"/>
                    <a:gd name="f284" fmla="*/ f228 f80 1"/>
                    <a:gd name="f285" fmla="*/ f229 f80 1"/>
                    <a:gd name="f286" fmla="*/ f230 f80 1"/>
                    <a:gd name="f287" fmla="*/ f231 f80 1"/>
                    <a:gd name="f288" fmla="*/ f232 f81 1"/>
                    <a:gd name="f289" fmla="*/ f233 f80 1"/>
                    <a:gd name="f290" fmla="*/ f234 f80 1"/>
                    <a:gd name="f291" fmla="*/ f235 f80 1"/>
                    <a:gd name="f292" fmla="*/ f236 f80 1"/>
                    <a:gd name="f293" fmla="*/ f237 f80 1"/>
                    <a:gd name="f294" fmla="*/ f238 f80 1"/>
                    <a:gd name="f295" fmla="*/ f239 f80 1"/>
                    <a:gd name="f296" fmla="*/ f240 f80 1"/>
                    <a:gd name="f297" fmla="*/ f241 f80 1"/>
                    <a:gd name="f298" fmla="*/ f242 f80 1"/>
                    <a:gd name="f299" fmla="*/ f244 f80 1"/>
                    <a:gd name="f300" fmla="*/ f245 f80 1"/>
                  </a:gdLst>
                  <a:ahLst/>
                  <a:cxnLst>
                    <a:cxn ang="3cd4">
                      <a:pos x="hc" y="t"/>
                    </a:cxn>
                    <a:cxn ang="0">
                      <a:pos x="r" y="vc"/>
                    </a:cxn>
                    <a:cxn ang="cd4">
                      <a:pos x="hc" y="b"/>
                    </a:cxn>
                    <a:cxn ang="cd2">
                      <a:pos x="l" y="vc"/>
                    </a:cxn>
                    <a:cxn ang="f194">
                      <a:pos x="f248" y="f252"/>
                    </a:cxn>
                    <a:cxn ang="f194">
                      <a:pos x="f253" y="f252"/>
                    </a:cxn>
                    <a:cxn ang="f194">
                      <a:pos x="f254" y="f255"/>
                    </a:cxn>
                    <a:cxn ang="f194">
                      <a:pos x="f256" y="f255"/>
                    </a:cxn>
                    <a:cxn ang="f194">
                      <a:pos x="f257" y="f255"/>
                    </a:cxn>
                    <a:cxn ang="f194">
                      <a:pos x="f258" y="f255"/>
                    </a:cxn>
                    <a:cxn ang="f194">
                      <a:pos x="f259" y="f252"/>
                    </a:cxn>
                    <a:cxn ang="f194">
                      <a:pos x="f260" y="f261"/>
                    </a:cxn>
                    <a:cxn ang="f194">
                      <a:pos x="f262" y="f263"/>
                    </a:cxn>
                    <a:cxn ang="f194">
                      <a:pos x="f264" y="f263"/>
                    </a:cxn>
                    <a:cxn ang="f194">
                      <a:pos x="f265" y="f263"/>
                    </a:cxn>
                    <a:cxn ang="f194">
                      <a:pos x="f266" y="f263"/>
                    </a:cxn>
                    <a:cxn ang="f194">
                      <a:pos x="f267" y="f268"/>
                    </a:cxn>
                    <a:cxn ang="f194">
                      <a:pos x="f269" y="f268"/>
                    </a:cxn>
                    <a:cxn ang="f194">
                      <a:pos x="f270" y="f263"/>
                    </a:cxn>
                    <a:cxn ang="f194">
                      <a:pos x="f271" y="f272"/>
                    </a:cxn>
                    <a:cxn ang="f194">
                      <a:pos x="f273" y="f274"/>
                    </a:cxn>
                    <a:cxn ang="f194">
                      <a:pos x="f275" y="f261"/>
                    </a:cxn>
                    <a:cxn ang="f194">
                      <a:pos x="f276" y="f274"/>
                    </a:cxn>
                    <a:cxn ang="f194">
                      <a:pos x="f277" y="f261"/>
                    </a:cxn>
                    <a:cxn ang="f194">
                      <a:pos x="f278" y="f272"/>
                    </a:cxn>
                    <a:cxn ang="f194">
                      <a:pos x="f279" y="f280"/>
                    </a:cxn>
                    <a:cxn ang="f194">
                      <a:pos x="f281" y="f272"/>
                    </a:cxn>
                    <a:cxn ang="f194">
                      <a:pos x="f282" y="f272"/>
                    </a:cxn>
                    <a:cxn ang="f194">
                      <a:pos x="f283" y="f272"/>
                    </a:cxn>
                    <a:cxn ang="f194">
                      <a:pos x="f284" y="f268"/>
                    </a:cxn>
                    <a:cxn ang="f194">
                      <a:pos x="f285" y="f274"/>
                    </a:cxn>
                    <a:cxn ang="f194">
                      <a:pos x="f286" y="f272"/>
                    </a:cxn>
                    <a:cxn ang="f194">
                      <a:pos x="f287" y="f288"/>
                    </a:cxn>
                    <a:cxn ang="f194">
                      <a:pos x="f289" y="f288"/>
                    </a:cxn>
                    <a:cxn ang="f194">
                      <a:pos x="f290" y="f263"/>
                    </a:cxn>
                    <a:cxn ang="f194">
                      <a:pos x="f291" y="f272"/>
                    </a:cxn>
                    <a:cxn ang="f194">
                      <a:pos x="f292" y="f288"/>
                    </a:cxn>
                    <a:cxn ang="f194">
                      <a:pos x="f293" y="f268"/>
                    </a:cxn>
                    <a:cxn ang="f194">
                      <a:pos x="f294" y="f280"/>
                    </a:cxn>
                    <a:cxn ang="f194">
                      <a:pos x="f295" y="f288"/>
                    </a:cxn>
                    <a:cxn ang="f194">
                      <a:pos x="f296" y="f272"/>
                    </a:cxn>
                    <a:cxn ang="f194">
                      <a:pos x="f297" y="f288"/>
                    </a:cxn>
                    <a:cxn ang="f194">
                      <a:pos x="f298" y="f250"/>
                    </a:cxn>
                    <a:cxn ang="f194">
                      <a:pos x="f299" y="f272"/>
                    </a:cxn>
                    <a:cxn ang="f194">
                      <a:pos x="f300" y="f288"/>
                    </a:cxn>
                    <a:cxn ang="f194">
                      <a:pos x="f249" y="f250"/>
                    </a:cxn>
                  </a:cxnLst>
                  <a:rect l="f248" t="f251" r="f249" b="f250"/>
                  <a:pathLst>
                    <a:path w="305" h="45">
                      <a:moveTo>
                        <a:pt x="f5" y="f5"/>
                      </a:moveTo>
                      <a:lnTo>
                        <a:pt x="f5" y="f8"/>
                      </a:lnTo>
                      <a:lnTo>
                        <a:pt x="f5" y="f9"/>
                      </a:lnTo>
                      <a:lnTo>
                        <a:pt x="f10" y="f5"/>
                      </a:lnTo>
                      <a:lnTo>
                        <a:pt x="f11" y="f5"/>
                      </a:lnTo>
                      <a:lnTo>
                        <a:pt x="f11" y="f9"/>
                      </a:lnTo>
                      <a:lnTo>
                        <a:pt x="f12" y="f5"/>
                      </a:lnTo>
                      <a:lnTo>
                        <a:pt x="f12" y="f13"/>
                      </a:lnTo>
                      <a:lnTo>
                        <a:pt x="f12" y="f8"/>
                      </a:lnTo>
                      <a:lnTo>
                        <a:pt x="f14" y="f15"/>
                      </a:lnTo>
                      <a:lnTo>
                        <a:pt x="f14" y="f5"/>
                      </a:lnTo>
                      <a:lnTo>
                        <a:pt x="f16" y="f8"/>
                      </a:lnTo>
                      <a:lnTo>
                        <a:pt x="f16" y="f9"/>
                      </a:lnTo>
                      <a:lnTo>
                        <a:pt x="f17" y="f15"/>
                      </a:lnTo>
                      <a:lnTo>
                        <a:pt x="f17" y="f8"/>
                      </a:lnTo>
                      <a:lnTo>
                        <a:pt x="f18" y="f19"/>
                      </a:lnTo>
                      <a:lnTo>
                        <a:pt x="f18" y="f5"/>
                      </a:lnTo>
                      <a:lnTo>
                        <a:pt x="f20" y="f8"/>
                      </a:lnTo>
                      <a:lnTo>
                        <a:pt x="f20" y="f13"/>
                      </a:lnTo>
                      <a:lnTo>
                        <a:pt x="f21" y="f15"/>
                      </a:lnTo>
                      <a:lnTo>
                        <a:pt x="f21" y="f9"/>
                      </a:lnTo>
                      <a:lnTo>
                        <a:pt x="f22" y="f8"/>
                      </a:lnTo>
                      <a:lnTo>
                        <a:pt x="f22" y="f9"/>
                      </a:lnTo>
                      <a:lnTo>
                        <a:pt x="f23" y="f13"/>
                      </a:lnTo>
                      <a:lnTo>
                        <a:pt x="f23" y="f19"/>
                      </a:lnTo>
                      <a:lnTo>
                        <a:pt x="f23" y="f15"/>
                      </a:lnTo>
                      <a:lnTo>
                        <a:pt x="f24" y="f15"/>
                      </a:lnTo>
                      <a:lnTo>
                        <a:pt x="f24" y="f8"/>
                      </a:lnTo>
                      <a:lnTo>
                        <a:pt x="f25" y="f17"/>
                      </a:lnTo>
                      <a:lnTo>
                        <a:pt x="f25" y="f15"/>
                      </a:lnTo>
                      <a:lnTo>
                        <a:pt x="f26" y="f13"/>
                      </a:lnTo>
                      <a:lnTo>
                        <a:pt x="f26" y="f9"/>
                      </a:lnTo>
                      <a:lnTo>
                        <a:pt x="f26" y="f15"/>
                      </a:lnTo>
                      <a:lnTo>
                        <a:pt x="f27" y="f13"/>
                      </a:lnTo>
                      <a:lnTo>
                        <a:pt x="f28" y="f15"/>
                      </a:lnTo>
                      <a:lnTo>
                        <a:pt x="f29" y="f15"/>
                      </a:lnTo>
                      <a:lnTo>
                        <a:pt x="f29" y="f30"/>
                      </a:lnTo>
                      <a:lnTo>
                        <a:pt x="f31" y="f8"/>
                      </a:lnTo>
                      <a:lnTo>
                        <a:pt x="f31" y="f19"/>
                      </a:lnTo>
                      <a:lnTo>
                        <a:pt x="f31" y="f13"/>
                      </a:lnTo>
                      <a:lnTo>
                        <a:pt x="f32" y="f15"/>
                      </a:lnTo>
                      <a:lnTo>
                        <a:pt x="f33" y="f19"/>
                      </a:lnTo>
                      <a:lnTo>
                        <a:pt x="f34" y="f13"/>
                      </a:lnTo>
                      <a:lnTo>
                        <a:pt x="f34" y="f19"/>
                      </a:lnTo>
                      <a:lnTo>
                        <a:pt x="f35" y="f15"/>
                      </a:lnTo>
                      <a:lnTo>
                        <a:pt x="f36" y="f19"/>
                      </a:lnTo>
                      <a:lnTo>
                        <a:pt x="f36" y="f30"/>
                      </a:lnTo>
                      <a:lnTo>
                        <a:pt x="f37" y="f17"/>
                      </a:lnTo>
                      <a:lnTo>
                        <a:pt x="f37" y="f19"/>
                      </a:lnTo>
                      <a:lnTo>
                        <a:pt x="f38" y="f15"/>
                      </a:lnTo>
                      <a:lnTo>
                        <a:pt x="f38" y="f30"/>
                      </a:lnTo>
                      <a:lnTo>
                        <a:pt x="f39" y="f13"/>
                      </a:lnTo>
                      <a:lnTo>
                        <a:pt x="f39" y="f17"/>
                      </a:lnTo>
                      <a:lnTo>
                        <a:pt x="f40" y="f13"/>
                      </a:lnTo>
                      <a:lnTo>
                        <a:pt x="f40" y="f19"/>
                      </a:lnTo>
                      <a:lnTo>
                        <a:pt x="f41" y="f15"/>
                      </a:lnTo>
                      <a:lnTo>
                        <a:pt x="f41" y="f30"/>
                      </a:lnTo>
                      <a:lnTo>
                        <a:pt x="f42" y="f19"/>
                      </a:lnTo>
                      <a:lnTo>
                        <a:pt x="f43" y="f30"/>
                      </a:lnTo>
                      <a:lnTo>
                        <a:pt x="f43" y="f13"/>
                      </a:lnTo>
                      <a:lnTo>
                        <a:pt x="f44" y="f30"/>
                      </a:lnTo>
                      <a:lnTo>
                        <a:pt x="f44" y="f19"/>
                      </a:lnTo>
                      <a:lnTo>
                        <a:pt x="f45" y="f17"/>
                      </a:lnTo>
                      <a:lnTo>
                        <a:pt x="f45" y="f19"/>
                      </a:lnTo>
                      <a:lnTo>
                        <a:pt x="f46" y="f19"/>
                      </a:lnTo>
                      <a:lnTo>
                        <a:pt x="f46" y="f47"/>
                      </a:lnTo>
                      <a:lnTo>
                        <a:pt x="f48" y="f17"/>
                      </a:lnTo>
                      <a:lnTo>
                        <a:pt x="f48" y="f19"/>
                      </a:lnTo>
                      <a:lnTo>
                        <a:pt x="f49" y="f17"/>
                      </a:lnTo>
                      <a:lnTo>
                        <a:pt x="f50" y="f15"/>
                      </a:lnTo>
                      <a:lnTo>
                        <a:pt x="f50" y="f30"/>
                      </a:lnTo>
                      <a:lnTo>
                        <a:pt x="f51" y="f17"/>
                      </a:lnTo>
                      <a:lnTo>
                        <a:pt x="f51" y="f47"/>
                      </a:lnTo>
                      <a:lnTo>
                        <a:pt x="f52" y="f19"/>
                      </a:lnTo>
                      <a:lnTo>
                        <a:pt x="f53" y="f17"/>
                      </a:lnTo>
                      <a:lnTo>
                        <a:pt x="f53" y="f19"/>
                      </a:lnTo>
                      <a:lnTo>
                        <a:pt x="f54" y="f17"/>
                      </a:lnTo>
                      <a:lnTo>
                        <a:pt x="f54" y="f19"/>
                      </a:lnTo>
                      <a:lnTo>
                        <a:pt x="f55" y="f30"/>
                      </a:lnTo>
                      <a:lnTo>
                        <a:pt x="f55" y="f17"/>
                      </a:lnTo>
                      <a:lnTo>
                        <a:pt x="f56" y="f30"/>
                      </a:lnTo>
                      <a:lnTo>
                        <a:pt x="f56" y="f15"/>
                      </a:lnTo>
                      <a:lnTo>
                        <a:pt x="f56" y="f19"/>
                      </a:lnTo>
                      <a:lnTo>
                        <a:pt x="f57" y="f17"/>
                      </a:lnTo>
                      <a:lnTo>
                        <a:pt x="f57" y="f47"/>
                      </a:lnTo>
                      <a:lnTo>
                        <a:pt x="f58" y="f30"/>
                      </a:lnTo>
                      <a:lnTo>
                        <a:pt x="f59" y="f20"/>
                      </a:lnTo>
                      <a:lnTo>
                        <a:pt x="f59" y="f30"/>
                      </a:lnTo>
                      <a:lnTo>
                        <a:pt x="f59" y="f17"/>
                      </a:lnTo>
                      <a:lnTo>
                        <a:pt x="f60" y="f20"/>
                      </a:lnTo>
                      <a:lnTo>
                        <a:pt x="f60" y="f47"/>
                      </a:lnTo>
                      <a:lnTo>
                        <a:pt x="f61" y="f20"/>
                      </a:lnTo>
                      <a:lnTo>
                        <a:pt x="f61" y="f15"/>
                      </a:lnTo>
                      <a:lnTo>
                        <a:pt x="f62" y="f17"/>
                      </a:lnTo>
                      <a:lnTo>
                        <a:pt x="f62" y="f7"/>
                      </a:lnTo>
                      <a:lnTo>
                        <a:pt x="f63" y="f17"/>
                      </a:lnTo>
                      <a:lnTo>
                        <a:pt x="f64" y="f47"/>
                      </a:lnTo>
                      <a:lnTo>
                        <a:pt x="f65" y="f7"/>
                      </a:lnTo>
                      <a:lnTo>
                        <a:pt x="f65" y="f20"/>
                      </a:lnTo>
                      <a:lnTo>
                        <a:pt x="f66" y="f17"/>
                      </a:lnTo>
                      <a:lnTo>
                        <a:pt x="f66" y="f47"/>
                      </a:lnTo>
                      <a:lnTo>
                        <a:pt x="f67" y="f19"/>
                      </a:lnTo>
                      <a:lnTo>
                        <a:pt x="f67" y="f17"/>
                      </a:lnTo>
                      <a:lnTo>
                        <a:pt x="f68" y="f47"/>
                      </a:lnTo>
                      <a:lnTo>
                        <a:pt x="f69" y="f47"/>
                      </a:lnTo>
                      <a:lnTo>
                        <a:pt x="f69" y="f7"/>
                      </a:lnTo>
                      <a:lnTo>
                        <a:pt x="f69" y="f47"/>
                      </a:lnTo>
                      <a:lnTo>
                        <a:pt x="f70" y="f20"/>
                      </a:lnTo>
                      <a:lnTo>
                        <a:pt x="f70" y="f17"/>
                      </a:lnTo>
                      <a:lnTo>
                        <a:pt x="f71" y="f7"/>
                      </a:lnTo>
                      <a:lnTo>
                        <a:pt x="f71" y="f17"/>
                      </a:lnTo>
                      <a:lnTo>
                        <a:pt x="f72" y="f20"/>
                      </a:lnTo>
                      <a:lnTo>
                        <a:pt x="f72" y="f47"/>
                      </a:lnTo>
                      <a:lnTo>
                        <a:pt x="f73" y="f20"/>
                      </a:lnTo>
                      <a:lnTo>
                        <a:pt x="f73" y="f17"/>
                      </a:lnTo>
                      <a:lnTo>
                        <a:pt x="f74" y="f47"/>
                      </a:lnTo>
                      <a:lnTo>
                        <a:pt x="f74" y="f7"/>
                      </a:lnTo>
                      <a:lnTo>
                        <a:pt x="f74" y="f47"/>
                      </a:lnTo>
                      <a:lnTo>
                        <a:pt x="f75" y="f20"/>
                      </a:lnTo>
                      <a:lnTo>
                        <a:pt x="f75" y="f17"/>
                      </a:lnTo>
                      <a:lnTo>
                        <a:pt x="f76" y="f20"/>
                      </a:lnTo>
                      <a:lnTo>
                        <a:pt x="f76" y="f7"/>
                      </a:lnTo>
                      <a:lnTo>
                        <a:pt x="f76" y="f20"/>
                      </a:lnTo>
                      <a:lnTo>
                        <a:pt x="f77" y="f20"/>
                      </a:lnTo>
                      <a:lnTo>
                        <a:pt x="f78" y="f47"/>
                      </a:lnTo>
                      <a:lnTo>
                        <a:pt x="f6" y="f7"/>
                      </a:lnTo>
                      <a:lnTo>
                        <a:pt x="f6" y="f20"/>
                      </a:lnTo>
                      <a:lnTo>
                        <a:pt x="f6" y="f7"/>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8" name="Freeform 47">
                  <a:extLst>
                    <a:ext uri="{FF2B5EF4-FFF2-40B4-BE49-F238E27FC236}">
                      <a16:creationId xmlns:a16="http://schemas.microsoft.com/office/drawing/2014/main" id="{3E7260F0-D447-40CA-88E3-F5B8B9FA862B}"/>
                    </a:ext>
                  </a:extLst>
                </p:cNvPr>
                <p:cNvSpPr/>
                <p:nvPr/>
              </p:nvSpPr>
              <p:spPr>
                <a:xfrm>
                  <a:off x="3284616" y="3573630"/>
                  <a:ext cx="325398" cy="34838"/>
                </a:xfrm>
                <a:custGeom>
                  <a:avLst/>
                  <a:gdLst>
                    <a:gd name="f0" fmla="val 10800000"/>
                    <a:gd name="f1" fmla="val 5400000"/>
                    <a:gd name="f2" fmla="val 180"/>
                    <a:gd name="f3" fmla="val w"/>
                    <a:gd name="f4" fmla="val h"/>
                    <a:gd name="f5" fmla="val 0"/>
                    <a:gd name="f6" fmla="val 296"/>
                    <a:gd name="f7" fmla="val 32"/>
                    <a:gd name="f8" fmla="val 9"/>
                    <a:gd name="f9" fmla="val 5"/>
                    <a:gd name="f10" fmla="val 14"/>
                    <a:gd name="f11" fmla="val 18"/>
                    <a:gd name="f12" fmla="val 23"/>
                    <a:gd name="f13" fmla="val 28"/>
                    <a:gd name="f14" fmla="val 37"/>
                    <a:gd name="f15" fmla="val 41"/>
                    <a:gd name="f16" fmla="val 46"/>
                    <a:gd name="f17" fmla="val 50"/>
                    <a:gd name="f18" fmla="val 55"/>
                    <a:gd name="f19" fmla="val 59"/>
                    <a:gd name="f20" fmla="val 64"/>
                    <a:gd name="f21" fmla="val 68"/>
                    <a:gd name="f22" fmla="val 73"/>
                    <a:gd name="f23" fmla="val 78"/>
                    <a:gd name="f24" fmla="val 82"/>
                    <a:gd name="f25" fmla="val 87"/>
                    <a:gd name="f26" fmla="val 91"/>
                    <a:gd name="f27" fmla="val 96"/>
                    <a:gd name="f28" fmla="val 27"/>
                    <a:gd name="f29" fmla="val 105"/>
                    <a:gd name="f30" fmla="val 100"/>
                    <a:gd name="f31" fmla="val 109"/>
                    <a:gd name="f32" fmla="val 114"/>
                    <a:gd name="f33" fmla="val 119"/>
                    <a:gd name="f34" fmla="val 123"/>
                    <a:gd name="f35" fmla="val 128"/>
                    <a:gd name="f36" fmla="val 132"/>
                    <a:gd name="f37" fmla="val 137"/>
                    <a:gd name="f38" fmla="val 141"/>
                    <a:gd name="f39" fmla="val 146"/>
                    <a:gd name="f40" fmla="val 150"/>
                    <a:gd name="f41" fmla="val 155"/>
                    <a:gd name="f42" fmla="val 159"/>
                    <a:gd name="f43" fmla="val 164"/>
                    <a:gd name="f44" fmla="val 173"/>
                    <a:gd name="f45" fmla="val 169"/>
                    <a:gd name="f46" fmla="val 178"/>
                    <a:gd name="f47" fmla="val 182"/>
                    <a:gd name="f48" fmla="val 187"/>
                    <a:gd name="f49" fmla="val 191"/>
                    <a:gd name="f50" fmla="val 196"/>
                    <a:gd name="f51" fmla="val 200"/>
                    <a:gd name="f52" fmla="val 205"/>
                    <a:gd name="f53" fmla="val 214"/>
                    <a:gd name="f54" fmla="val 210"/>
                    <a:gd name="f55" fmla="val 219"/>
                    <a:gd name="f56" fmla="val 223"/>
                    <a:gd name="f57" fmla="val 228"/>
                    <a:gd name="f58" fmla="val 232"/>
                    <a:gd name="f59" fmla="val 237"/>
                    <a:gd name="f60" fmla="val 241"/>
                    <a:gd name="f61" fmla="val 246"/>
                    <a:gd name="f62" fmla="val 250"/>
                    <a:gd name="f63" fmla="val 255"/>
                    <a:gd name="f64" fmla="val 260"/>
                    <a:gd name="f65" fmla="val 264"/>
                    <a:gd name="f66" fmla="val 269"/>
                    <a:gd name="f67" fmla="val 273"/>
                    <a:gd name="f68" fmla="val 278"/>
                    <a:gd name="f69" fmla="val 282"/>
                    <a:gd name="f70" fmla="val 287"/>
                    <a:gd name="f71" fmla="val 291"/>
                    <a:gd name="f72" fmla="+- 0 0 -90"/>
                    <a:gd name="f73" fmla="*/ f3 1 296"/>
                    <a:gd name="f74" fmla="*/ f4 1 32"/>
                    <a:gd name="f75" fmla="+- f7 0 f5"/>
                    <a:gd name="f76" fmla="+- f6 0 f5"/>
                    <a:gd name="f77" fmla="*/ f72 f0 1"/>
                    <a:gd name="f78" fmla="*/ f76 1 296"/>
                    <a:gd name="f79" fmla="*/ f75 1 32"/>
                    <a:gd name="f80" fmla="*/ 5 f76 1"/>
                    <a:gd name="f81" fmla="*/ 9 f75 1"/>
                    <a:gd name="f82" fmla="*/ 9 f76 1"/>
                    <a:gd name="f83" fmla="*/ 5 f75 1"/>
                    <a:gd name="f84" fmla="*/ 18 f76 1"/>
                    <a:gd name="f85" fmla="*/ 28 f76 1"/>
                    <a:gd name="f86" fmla="*/ 14 f75 1"/>
                    <a:gd name="f87" fmla="*/ 32 f76 1"/>
                    <a:gd name="f88" fmla="*/ 37 f76 1"/>
                    <a:gd name="f89" fmla="*/ 46 f76 1"/>
                    <a:gd name="f90" fmla="*/ 50 f76 1"/>
                    <a:gd name="f91" fmla="*/ 59 f76 1"/>
                    <a:gd name="f92" fmla="*/ 64 f76 1"/>
                    <a:gd name="f93" fmla="*/ 68 f76 1"/>
                    <a:gd name="f94" fmla="*/ 18 f75 1"/>
                    <a:gd name="f95" fmla="*/ 78 f76 1"/>
                    <a:gd name="f96" fmla="*/ 82 f76 1"/>
                    <a:gd name="f97" fmla="*/ 87 f76 1"/>
                    <a:gd name="f98" fmla="*/ 96 f76 1"/>
                    <a:gd name="f99" fmla="*/ 105 f76 1"/>
                    <a:gd name="f100" fmla="*/ 114 f76 1"/>
                    <a:gd name="f101" fmla="*/ 123 f76 1"/>
                    <a:gd name="f102" fmla="*/ 128 f76 1"/>
                    <a:gd name="f103" fmla="*/ 137 f76 1"/>
                    <a:gd name="f104" fmla="*/ 141 f76 1"/>
                    <a:gd name="f105" fmla="*/ 146 f76 1"/>
                    <a:gd name="f106" fmla="*/ 155 f76 1"/>
                    <a:gd name="f107" fmla="*/ 164 f76 1"/>
                    <a:gd name="f108" fmla="*/ 173 f76 1"/>
                    <a:gd name="f109" fmla="*/ 23 f75 1"/>
                    <a:gd name="f110" fmla="*/ 182 f76 1"/>
                    <a:gd name="f111" fmla="*/ 27 f75 1"/>
                    <a:gd name="f112" fmla="*/ 187 f76 1"/>
                    <a:gd name="f113" fmla="*/ 196 f76 1"/>
                    <a:gd name="f114" fmla="*/ 32 f75 1"/>
                    <a:gd name="f115" fmla="*/ 200 f76 1"/>
                    <a:gd name="f116" fmla="*/ 205 f76 1"/>
                    <a:gd name="f117" fmla="*/ 214 f76 1"/>
                    <a:gd name="f118" fmla="*/ 223 f76 1"/>
                    <a:gd name="f119" fmla="*/ 228 f76 1"/>
                    <a:gd name="f120" fmla="*/ 237 f76 1"/>
                    <a:gd name="f121" fmla="*/ 241 f76 1"/>
                    <a:gd name="f122" fmla="*/ 250 f76 1"/>
                    <a:gd name="f123" fmla="*/ 255 f76 1"/>
                    <a:gd name="f124" fmla="*/ 264 f76 1"/>
                    <a:gd name="f125" fmla="*/ 269 f76 1"/>
                    <a:gd name="f126" fmla="*/ 278 f76 1"/>
                    <a:gd name="f127" fmla="*/ 282 f76 1"/>
                    <a:gd name="f128" fmla="*/ 296 f76 1"/>
                    <a:gd name="f129" fmla="*/ 0 f76 1"/>
                    <a:gd name="f130" fmla="*/ 0 f75 1"/>
                    <a:gd name="f131" fmla="*/ f77 1 f2"/>
                    <a:gd name="f132" fmla="*/ f80 1 296"/>
                    <a:gd name="f133" fmla="*/ f81 1 32"/>
                    <a:gd name="f134" fmla="*/ f82 1 296"/>
                    <a:gd name="f135" fmla="*/ f83 1 32"/>
                    <a:gd name="f136" fmla="*/ f84 1 296"/>
                    <a:gd name="f137" fmla="*/ f85 1 296"/>
                    <a:gd name="f138" fmla="*/ f86 1 32"/>
                    <a:gd name="f139" fmla="*/ f87 1 296"/>
                    <a:gd name="f140" fmla="*/ f88 1 296"/>
                    <a:gd name="f141" fmla="*/ f89 1 296"/>
                    <a:gd name="f142" fmla="*/ f90 1 296"/>
                    <a:gd name="f143" fmla="*/ f91 1 296"/>
                    <a:gd name="f144" fmla="*/ f92 1 296"/>
                    <a:gd name="f145" fmla="*/ f93 1 296"/>
                    <a:gd name="f146" fmla="*/ f94 1 32"/>
                    <a:gd name="f147" fmla="*/ f95 1 296"/>
                    <a:gd name="f148" fmla="*/ f96 1 296"/>
                    <a:gd name="f149" fmla="*/ f97 1 296"/>
                    <a:gd name="f150" fmla="*/ f98 1 296"/>
                    <a:gd name="f151" fmla="*/ f99 1 296"/>
                    <a:gd name="f152" fmla="*/ f100 1 296"/>
                    <a:gd name="f153" fmla="*/ f101 1 296"/>
                    <a:gd name="f154" fmla="*/ f102 1 296"/>
                    <a:gd name="f155" fmla="*/ f103 1 296"/>
                    <a:gd name="f156" fmla="*/ f104 1 296"/>
                    <a:gd name="f157" fmla="*/ f105 1 296"/>
                    <a:gd name="f158" fmla="*/ f106 1 296"/>
                    <a:gd name="f159" fmla="*/ f107 1 296"/>
                    <a:gd name="f160" fmla="*/ f108 1 296"/>
                    <a:gd name="f161" fmla="*/ f109 1 32"/>
                    <a:gd name="f162" fmla="*/ f110 1 296"/>
                    <a:gd name="f163" fmla="*/ f111 1 32"/>
                    <a:gd name="f164" fmla="*/ f112 1 296"/>
                    <a:gd name="f165" fmla="*/ f113 1 296"/>
                    <a:gd name="f166" fmla="*/ f114 1 32"/>
                    <a:gd name="f167" fmla="*/ f115 1 296"/>
                    <a:gd name="f168" fmla="*/ f116 1 296"/>
                    <a:gd name="f169" fmla="*/ f117 1 296"/>
                    <a:gd name="f170" fmla="*/ f118 1 296"/>
                    <a:gd name="f171" fmla="*/ f119 1 296"/>
                    <a:gd name="f172" fmla="*/ f120 1 296"/>
                    <a:gd name="f173" fmla="*/ f121 1 296"/>
                    <a:gd name="f174" fmla="*/ f122 1 296"/>
                    <a:gd name="f175" fmla="*/ f123 1 296"/>
                    <a:gd name="f176" fmla="*/ f124 1 296"/>
                    <a:gd name="f177" fmla="*/ f125 1 296"/>
                    <a:gd name="f178" fmla="*/ f126 1 296"/>
                    <a:gd name="f179" fmla="*/ f127 1 296"/>
                    <a:gd name="f180" fmla="*/ f128 1 296"/>
                    <a:gd name="f181" fmla="*/ f129 1 296"/>
                    <a:gd name="f182" fmla="*/ f130 1 32"/>
                    <a:gd name="f183" fmla="+- f131 0 f1"/>
                    <a:gd name="f184" fmla="*/ f132 1 f78"/>
                    <a:gd name="f185" fmla="*/ f133 1 f79"/>
                    <a:gd name="f186" fmla="*/ f134 1 f78"/>
                    <a:gd name="f187" fmla="*/ f135 1 f79"/>
                    <a:gd name="f188" fmla="*/ f136 1 f78"/>
                    <a:gd name="f189" fmla="*/ f137 1 f78"/>
                    <a:gd name="f190" fmla="*/ f138 1 f79"/>
                    <a:gd name="f191" fmla="*/ f139 1 f78"/>
                    <a:gd name="f192" fmla="*/ f140 1 f78"/>
                    <a:gd name="f193" fmla="*/ f141 1 f78"/>
                    <a:gd name="f194" fmla="*/ f142 1 f78"/>
                    <a:gd name="f195" fmla="*/ f143 1 f78"/>
                    <a:gd name="f196" fmla="*/ f144 1 f78"/>
                    <a:gd name="f197" fmla="*/ f145 1 f78"/>
                    <a:gd name="f198" fmla="*/ f146 1 f79"/>
                    <a:gd name="f199" fmla="*/ f147 1 f78"/>
                    <a:gd name="f200" fmla="*/ f148 1 f78"/>
                    <a:gd name="f201" fmla="*/ f149 1 f78"/>
                    <a:gd name="f202" fmla="*/ f150 1 f78"/>
                    <a:gd name="f203" fmla="*/ f151 1 f78"/>
                    <a:gd name="f204" fmla="*/ f152 1 f78"/>
                    <a:gd name="f205" fmla="*/ f153 1 f78"/>
                    <a:gd name="f206" fmla="*/ f154 1 f78"/>
                    <a:gd name="f207" fmla="*/ f155 1 f78"/>
                    <a:gd name="f208" fmla="*/ f156 1 f78"/>
                    <a:gd name="f209" fmla="*/ f157 1 f78"/>
                    <a:gd name="f210" fmla="*/ f158 1 f78"/>
                    <a:gd name="f211" fmla="*/ f159 1 f78"/>
                    <a:gd name="f212" fmla="*/ f160 1 f78"/>
                    <a:gd name="f213" fmla="*/ f161 1 f79"/>
                    <a:gd name="f214" fmla="*/ f162 1 f78"/>
                    <a:gd name="f215" fmla="*/ f163 1 f79"/>
                    <a:gd name="f216" fmla="*/ f164 1 f78"/>
                    <a:gd name="f217" fmla="*/ f165 1 f78"/>
                    <a:gd name="f218" fmla="*/ f166 1 f79"/>
                    <a:gd name="f219" fmla="*/ f167 1 f78"/>
                    <a:gd name="f220" fmla="*/ f168 1 f78"/>
                    <a:gd name="f221" fmla="*/ f169 1 f78"/>
                    <a:gd name="f222" fmla="*/ f170 1 f78"/>
                    <a:gd name="f223" fmla="*/ f171 1 f78"/>
                    <a:gd name="f224" fmla="*/ f172 1 f78"/>
                    <a:gd name="f225" fmla="*/ f173 1 f78"/>
                    <a:gd name="f226" fmla="*/ f174 1 f78"/>
                    <a:gd name="f227" fmla="*/ f175 1 f78"/>
                    <a:gd name="f228" fmla="*/ f176 1 f78"/>
                    <a:gd name="f229" fmla="*/ f177 1 f78"/>
                    <a:gd name="f230" fmla="*/ f178 1 f78"/>
                    <a:gd name="f231" fmla="*/ f179 1 f78"/>
                    <a:gd name="f232" fmla="*/ f180 1 f78"/>
                    <a:gd name="f233" fmla="*/ f181 1 f78"/>
                    <a:gd name="f234" fmla="*/ f182 1 f79"/>
                    <a:gd name="f235" fmla="*/ f233 f73 1"/>
                    <a:gd name="f236" fmla="*/ f232 f73 1"/>
                    <a:gd name="f237" fmla="*/ f218 f74 1"/>
                    <a:gd name="f238" fmla="*/ f234 f74 1"/>
                    <a:gd name="f239" fmla="*/ f184 f73 1"/>
                    <a:gd name="f240" fmla="*/ f185 f74 1"/>
                    <a:gd name="f241" fmla="*/ f186 f73 1"/>
                    <a:gd name="f242" fmla="*/ f187 f74 1"/>
                    <a:gd name="f243" fmla="*/ f188 f73 1"/>
                    <a:gd name="f244" fmla="*/ f189 f73 1"/>
                    <a:gd name="f245" fmla="*/ f190 f74 1"/>
                    <a:gd name="f246" fmla="*/ f191 f73 1"/>
                    <a:gd name="f247" fmla="*/ f192 f73 1"/>
                    <a:gd name="f248" fmla="*/ f193 f73 1"/>
                    <a:gd name="f249" fmla="*/ f194 f73 1"/>
                    <a:gd name="f250" fmla="*/ f195 f73 1"/>
                    <a:gd name="f251" fmla="*/ f196 f73 1"/>
                    <a:gd name="f252" fmla="*/ f197 f73 1"/>
                    <a:gd name="f253" fmla="*/ f198 f74 1"/>
                    <a:gd name="f254" fmla="*/ f199 f73 1"/>
                    <a:gd name="f255" fmla="*/ f200 f73 1"/>
                    <a:gd name="f256" fmla="*/ f201 f73 1"/>
                    <a:gd name="f257" fmla="*/ f202 f73 1"/>
                    <a:gd name="f258" fmla="*/ f203 f73 1"/>
                    <a:gd name="f259" fmla="*/ f204 f73 1"/>
                    <a:gd name="f260" fmla="*/ f205 f73 1"/>
                    <a:gd name="f261" fmla="*/ f206 f73 1"/>
                    <a:gd name="f262" fmla="*/ f207 f73 1"/>
                    <a:gd name="f263" fmla="*/ f208 f73 1"/>
                    <a:gd name="f264" fmla="*/ f209 f73 1"/>
                    <a:gd name="f265" fmla="*/ f210 f73 1"/>
                    <a:gd name="f266" fmla="*/ f211 f73 1"/>
                    <a:gd name="f267" fmla="*/ f212 f73 1"/>
                    <a:gd name="f268" fmla="*/ f213 f74 1"/>
                    <a:gd name="f269" fmla="*/ f214 f73 1"/>
                    <a:gd name="f270" fmla="*/ f215 f74 1"/>
                    <a:gd name="f271" fmla="*/ f216 f73 1"/>
                    <a:gd name="f272" fmla="*/ f217 f73 1"/>
                    <a:gd name="f273" fmla="*/ f219 f73 1"/>
                    <a:gd name="f274" fmla="*/ f220 f73 1"/>
                    <a:gd name="f275" fmla="*/ f221 f73 1"/>
                    <a:gd name="f276" fmla="*/ f222 f73 1"/>
                    <a:gd name="f277" fmla="*/ f223 f73 1"/>
                    <a:gd name="f278" fmla="*/ f224 f73 1"/>
                    <a:gd name="f279" fmla="*/ f225 f73 1"/>
                    <a:gd name="f280" fmla="*/ f226 f73 1"/>
                    <a:gd name="f281" fmla="*/ f227 f73 1"/>
                    <a:gd name="f282" fmla="*/ f228 f73 1"/>
                    <a:gd name="f283" fmla="*/ f229 f73 1"/>
                    <a:gd name="f284" fmla="*/ f230 f73 1"/>
                    <a:gd name="f285" fmla="*/ f231 f73 1"/>
                  </a:gdLst>
                  <a:ahLst/>
                  <a:cxnLst>
                    <a:cxn ang="3cd4">
                      <a:pos x="hc" y="t"/>
                    </a:cxn>
                    <a:cxn ang="0">
                      <a:pos x="r" y="vc"/>
                    </a:cxn>
                    <a:cxn ang="cd4">
                      <a:pos x="hc" y="b"/>
                    </a:cxn>
                    <a:cxn ang="cd2">
                      <a:pos x="l" y="vc"/>
                    </a:cxn>
                    <a:cxn ang="f183">
                      <a:pos x="f239" y="f240"/>
                    </a:cxn>
                    <a:cxn ang="f183">
                      <a:pos x="f241" y="f242"/>
                    </a:cxn>
                    <a:cxn ang="f183">
                      <a:pos x="f243" y="f242"/>
                    </a:cxn>
                    <a:cxn ang="f183">
                      <a:pos x="f244" y="f245"/>
                    </a:cxn>
                    <a:cxn ang="f183">
                      <a:pos x="f246" y="f240"/>
                    </a:cxn>
                    <a:cxn ang="f183">
                      <a:pos x="f247" y="f240"/>
                    </a:cxn>
                    <a:cxn ang="f183">
                      <a:pos x="f248" y="f245"/>
                    </a:cxn>
                    <a:cxn ang="f183">
                      <a:pos x="f249" y="f242"/>
                    </a:cxn>
                    <a:cxn ang="f183">
                      <a:pos x="f250" y="f240"/>
                    </a:cxn>
                    <a:cxn ang="f183">
                      <a:pos x="f251" y="f245"/>
                    </a:cxn>
                    <a:cxn ang="f183">
                      <a:pos x="f252" y="f253"/>
                    </a:cxn>
                    <a:cxn ang="f183">
                      <a:pos x="f254" y="f253"/>
                    </a:cxn>
                    <a:cxn ang="f183">
                      <a:pos x="f255" y="f242"/>
                    </a:cxn>
                    <a:cxn ang="f183">
                      <a:pos x="f256" y="f253"/>
                    </a:cxn>
                    <a:cxn ang="f183">
                      <a:pos x="f257" y="f240"/>
                    </a:cxn>
                    <a:cxn ang="f183">
                      <a:pos x="f258" y="f240"/>
                    </a:cxn>
                    <a:cxn ang="f183">
                      <a:pos x="f259" y="f245"/>
                    </a:cxn>
                    <a:cxn ang="f183">
                      <a:pos x="f260" y="f253"/>
                    </a:cxn>
                    <a:cxn ang="f183">
                      <a:pos x="f261" y="f253"/>
                    </a:cxn>
                    <a:cxn ang="f183">
                      <a:pos x="f262" y="f242"/>
                    </a:cxn>
                    <a:cxn ang="f183">
                      <a:pos x="f263" y="f242"/>
                    </a:cxn>
                    <a:cxn ang="f183">
                      <a:pos x="f264" y="f245"/>
                    </a:cxn>
                    <a:cxn ang="f183">
                      <a:pos x="f265" y="f253"/>
                    </a:cxn>
                    <a:cxn ang="f183">
                      <a:pos x="f266" y="f245"/>
                    </a:cxn>
                    <a:cxn ang="f183">
                      <a:pos x="f267" y="f268"/>
                    </a:cxn>
                    <a:cxn ang="f183">
                      <a:pos x="f269" y="f270"/>
                    </a:cxn>
                    <a:cxn ang="f183">
                      <a:pos x="f271" y="f253"/>
                    </a:cxn>
                    <a:cxn ang="f183">
                      <a:pos x="f272" y="f237"/>
                    </a:cxn>
                    <a:cxn ang="f183">
                      <a:pos x="f273" y="f240"/>
                    </a:cxn>
                    <a:cxn ang="f183">
                      <a:pos x="f274" y="f270"/>
                    </a:cxn>
                    <a:cxn ang="f183">
                      <a:pos x="f275" y="f253"/>
                    </a:cxn>
                    <a:cxn ang="f183">
                      <a:pos x="f276" y="f268"/>
                    </a:cxn>
                    <a:cxn ang="f183">
                      <a:pos x="f277" y="f270"/>
                    </a:cxn>
                    <a:cxn ang="f183">
                      <a:pos x="f278" y="f245"/>
                    </a:cxn>
                    <a:cxn ang="f183">
                      <a:pos x="f279" y="f268"/>
                    </a:cxn>
                    <a:cxn ang="f183">
                      <a:pos x="f280" y="f237"/>
                    </a:cxn>
                    <a:cxn ang="f183">
                      <a:pos x="f281" y="f270"/>
                    </a:cxn>
                    <a:cxn ang="f183">
                      <a:pos x="f282" y="f237"/>
                    </a:cxn>
                    <a:cxn ang="f183">
                      <a:pos x="f283" y="f268"/>
                    </a:cxn>
                    <a:cxn ang="f183">
                      <a:pos x="f284" y="f237"/>
                    </a:cxn>
                    <a:cxn ang="f183">
                      <a:pos x="f285" y="f270"/>
                    </a:cxn>
                    <a:cxn ang="f183">
                      <a:pos x="f236" y="f270"/>
                    </a:cxn>
                  </a:cxnLst>
                  <a:rect l="f235" t="f238" r="f236" b="f237"/>
                  <a:pathLst>
                    <a:path w="296" h="32">
                      <a:moveTo>
                        <a:pt x="f5" y="f8"/>
                      </a:moveTo>
                      <a:lnTo>
                        <a:pt x="f9" y="f9"/>
                      </a:lnTo>
                      <a:lnTo>
                        <a:pt x="f9" y="f8"/>
                      </a:lnTo>
                      <a:lnTo>
                        <a:pt x="f8" y="f9"/>
                      </a:lnTo>
                      <a:lnTo>
                        <a:pt x="f8" y="f8"/>
                      </a:lnTo>
                      <a:lnTo>
                        <a:pt x="f8" y="f9"/>
                      </a:lnTo>
                      <a:lnTo>
                        <a:pt x="f10" y="f10"/>
                      </a:lnTo>
                      <a:lnTo>
                        <a:pt x="f10" y="f5"/>
                      </a:lnTo>
                      <a:lnTo>
                        <a:pt x="f11" y="f9"/>
                      </a:lnTo>
                      <a:lnTo>
                        <a:pt x="f12" y="f8"/>
                      </a:lnTo>
                      <a:lnTo>
                        <a:pt x="f12" y="f9"/>
                      </a:lnTo>
                      <a:lnTo>
                        <a:pt x="f13" y="f10"/>
                      </a:lnTo>
                      <a:lnTo>
                        <a:pt x="f13" y="f9"/>
                      </a:lnTo>
                      <a:lnTo>
                        <a:pt x="f13" y="f10"/>
                      </a:lnTo>
                      <a:lnTo>
                        <a:pt x="f7" y="f8"/>
                      </a:lnTo>
                      <a:lnTo>
                        <a:pt x="f7" y="f10"/>
                      </a:lnTo>
                      <a:lnTo>
                        <a:pt x="f14" y="f9"/>
                      </a:lnTo>
                      <a:lnTo>
                        <a:pt x="f14" y="f8"/>
                      </a:lnTo>
                      <a:lnTo>
                        <a:pt x="f15" y="f9"/>
                      </a:lnTo>
                      <a:lnTo>
                        <a:pt x="f15" y="f8"/>
                      </a:lnTo>
                      <a:lnTo>
                        <a:pt x="f16" y="f10"/>
                      </a:lnTo>
                      <a:lnTo>
                        <a:pt x="f16" y="f9"/>
                      </a:lnTo>
                      <a:lnTo>
                        <a:pt x="f17" y="f10"/>
                      </a:lnTo>
                      <a:lnTo>
                        <a:pt x="f17" y="f9"/>
                      </a:lnTo>
                      <a:lnTo>
                        <a:pt x="f18" y="f8"/>
                      </a:lnTo>
                      <a:lnTo>
                        <a:pt x="f18" y="f9"/>
                      </a:lnTo>
                      <a:lnTo>
                        <a:pt x="f19" y="f8"/>
                      </a:lnTo>
                      <a:lnTo>
                        <a:pt x="f19" y="f5"/>
                      </a:lnTo>
                      <a:lnTo>
                        <a:pt x="f20" y="f11"/>
                      </a:lnTo>
                      <a:lnTo>
                        <a:pt x="f20" y="f10"/>
                      </a:lnTo>
                      <a:lnTo>
                        <a:pt x="f21" y="f8"/>
                      </a:lnTo>
                      <a:lnTo>
                        <a:pt x="f21" y="f9"/>
                      </a:lnTo>
                      <a:lnTo>
                        <a:pt x="f21" y="f11"/>
                      </a:lnTo>
                      <a:lnTo>
                        <a:pt x="f22" y="f8"/>
                      </a:lnTo>
                      <a:lnTo>
                        <a:pt x="f22" y="f10"/>
                      </a:lnTo>
                      <a:lnTo>
                        <a:pt x="f23" y="f11"/>
                      </a:lnTo>
                      <a:lnTo>
                        <a:pt x="f23" y="f9"/>
                      </a:lnTo>
                      <a:lnTo>
                        <a:pt x="f24" y="f10"/>
                      </a:lnTo>
                      <a:lnTo>
                        <a:pt x="f24" y="f9"/>
                      </a:lnTo>
                      <a:lnTo>
                        <a:pt x="f25" y="f10"/>
                      </a:lnTo>
                      <a:lnTo>
                        <a:pt x="f25" y="f8"/>
                      </a:lnTo>
                      <a:lnTo>
                        <a:pt x="f25" y="f11"/>
                      </a:lnTo>
                      <a:lnTo>
                        <a:pt x="f26" y="f10"/>
                      </a:lnTo>
                      <a:lnTo>
                        <a:pt x="f27" y="f28"/>
                      </a:lnTo>
                      <a:lnTo>
                        <a:pt x="f27" y="f8"/>
                      </a:lnTo>
                      <a:lnTo>
                        <a:pt x="f29" y="f8"/>
                      </a:lnTo>
                      <a:lnTo>
                        <a:pt x="f30" y="f8"/>
                      </a:lnTo>
                      <a:lnTo>
                        <a:pt x="f29" y="f8"/>
                      </a:lnTo>
                      <a:lnTo>
                        <a:pt x="f31" y="f10"/>
                      </a:lnTo>
                      <a:lnTo>
                        <a:pt x="f32" y="f9"/>
                      </a:lnTo>
                      <a:lnTo>
                        <a:pt x="f32" y="f10"/>
                      </a:lnTo>
                      <a:lnTo>
                        <a:pt x="f33" y="f11"/>
                      </a:lnTo>
                      <a:lnTo>
                        <a:pt x="f33" y="f8"/>
                      </a:lnTo>
                      <a:lnTo>
                        <a:pt x="f34" y="f11"/>
                      </a:lnTo>
                      <a:lnTo>
                        <a:pt x="f34" y="f10"/>
                      </a:lnTo>
                      <a:lnTo>
                        <a:pt x="f35" y="f8"/>
                      </a:lnTo>
                      <a:lnTo>
                        <a:pt x="f35" y="f11"/>
                      </a:lnTo>
                      <a:lnTo>
                        <a:pt x="f36" y="f8"/>
                      </a:lnTo>
                      <a:lnTo>
                        <a:pt x="f36" y="f10"/>
                      </a:lnTo>
                      <a:lnTo>
                        <a:pt x="f37" y="f9"/>
                      </a:lnTo>
                      <a:lnTo>
                        <a:pt x="f37" y="f28"/>
                      </a:lnTo>
                      <a:lnTo>
                        <a:pt x="f38" y="f10"/>
                      </a:lnTo>
                      <a:lnTo>
                        <a:pt x="f38" y="f9"/>
                      </a:lnTo>
                      <a:lnTo>
                        <a:pt x="f39" y="f11"/>
                      </a:lnTo>
                      <a:lnTo>
                        <a:pt x="f39" y="f9"/>
                      </a:lnTo>
                      <a:lnTo>
                        <a:pt x="f39" y="f10"/>
                      </a:lnTo>
                      <a:lnTo>
                        <a:pt x="f40" y="f11"/>
                      </a:lnTo>
                      <a:lnTo>
                        <a:pt x="f40" y="f10"/>
                      </a:lnTo>
                      <a:lnTo>
                        <a:pt x="f41" y="f11"/>
                      </a:lnTo>
                      <a:lnTo>
                        <a:pt x="f42" y="f8"/>
                      </a:lnTo>
                      <a:lnTo>
                        <a:pt x="f42" y="f11"/>
                      </a:lnTo>
                      <a:lnTo>
                        <a:pt x="f43" y="f10"/>
                      </a:lnTo>
                      <a:lnTo>
                        <a:pt x="f44" y="f12"/>
                      </a:lnTo>
                      <a:lnTo>
                        <a:pt x="f45" y="f12"/>
                      </a:lnTo>
                      <a:lnTo>
                        <a:pt x="f44" y="f12"/>
                      </a:lnTo>
                      <a:lnTo>
                        <a:pt x="f46" y="f11"/>
                      </a:lnTo>
                      <a:lnTo>
                        <a:pt x="f46" y="f28"/>
                      </a:lnTo>
                      <a:lnTo>
                        <a:pt x="f47" y="f28"/>
                      </a:lnTo>
                      <a:lnTo>
                        <a:pt x="f47" y="f8"/>
                      </a:lnTo>
                      <a:lnTo>
                        <a:pt x="f48" y="f10"/>
                      </a:lnTo>
                      <a:lnTo>
                        <a:pt x="f48" y="f11"/>
                      </a:lnTo>
                      <a:lnTo>
                        <a:pt x="f49" y="f10"/>
                      </a:lnTo>
                      <a:lnTo>
                        <a:pt x="f49" y="f11"/>
                      </a:lnTo>
                      <a:lnTo>
                        <a:pt x="f50" y="f7"/>
                      </a:lnTo>
                      <a:lnTo>
                        <a:pt x="f50" y="f10"/>
                      </a:lnTo>
                      <a:lnTo>
                        <a:pt x="f51" y="f12"/>
                      </a:lnTo>
                      <a:lnTo>
                        <a:pt x="f51" y="f8"/>
                      </a:lnTo>
                      <a:lnTo>
                        <a:pt x="f51" y="f10"/>
                      </a:lnTo>
                      <a:lnTo>
                        <a:pt x="f52" y="f11"/>
                      </a:lnTo>
                      <a:lnTo>
                        <a:pt x="f52" y="f28"/>
                      </a:lnTo>
                      <a:lnTo>
                        <a:pt x="f53" y="f11"/>
                      </a:lnTo>
                      <a:lnTo>
                        <a:pt x="f54" y="f11"/>
                      </a:lnTo>
                      <a:lnTo>
                        <a:pt x="f53" y="f11"/>
                      </a:lnTo>
                      <a:lnTo>
                        <a:pt x="f55" y="f12"/>
                      </a:lnTo>
                      <a:lnTo>
                        <a:pt x="f55" y="f11"/>
                      </a:lnTo>
                      <a:lnTo>
                        <a:pt x="f56" y="f12"/>
                      </a:lnTo>
                      <a:lnTo>
                        <a:pt x="f56" y="f10"/>
                      </a:lnTo>
                      <a:lnTo>
                        <a:pt x="f57" y="f11"/>
                      </a:lnTo>
                      <a:lnTo>
                        <a:pt x="f57" y="f28"/>
                      </a:lnTo>
                      <a:lnTo>
                        <a:pt x="f58" y="f12"/>
                      </a:lnTo>
                      <a:lnTo>
                        <a:pt x="f59" y="f12"/>
                      </a:lnTo>
                      <a:lnTo>
                        <a:pt x="f59" y="f10"/>
                      </a:lnTo>
                      <a:lnTo>
                        <a:pt x="f59" y="f28"/>
                      </a:lnTo>
                      <a:lnTo>
                        <a:pt x="f60" y="f7"/>
                      </a:lnTo>
                      <a:lnTo>
                        <a:pt x="f60" y="f12"/>
                      </a:lnTo>
                      <a:lnTo>
                        <a:pt x="f61" y="f12"/>
                      </a:lnTo>
                      <a:lnTo>
                        <a:pt x="f62" y="f12"/>
                      </a:lnTo>
                      <a:lnTo>
                        <a:pt x="f62" y="f7"/>
                      </a:lnTo>
                      <a:lnTo>
                        <a:pt x="f62" y="f11"/>
                      </a:lnTo>
                      <a:lnTo>
                        <a:pt x="f63" y="f12"/>
                      </a:lnTo>
                      <a:lnTo>
                        <a:pt x="f63" y="f28"/>
                      </a:lnTo>
                      <a:lnTo>
                        <a:pt x="f64" y="f11"/>
                      </a:lnTo>
                      <a:lnTo>
                        <a:pt x="f64" y="f12"/>
                      </a:lnTo>
                      <a:lnTo>
                        <a:pt x="f65" y="f7"/>
                      </a:lnTo>
                      <a:lnTo>
                        <a:pt x="f65" y="f12"/>
                      </a:lnTo>
                      <a:lnTo>
                        <a:pt x="f65" y="f28"/>
                      </a:lnTo>
                      <a:lnTo>
                        <a:pt x="f66" y="f12"/>
                      </a:lnTo>
                      <a:lnTo>
                        <a:pt x="f67" y="f11"/>
                      </a:lnTo>
                      <a:lnTo>
                        <a:pt x="f67" y="f12"/>
                      </a:lnTo>
                      <a:lnTo>
                        <a:pt x="f68" y="f7"/>
                      </a:lnTo>
                      <a:lnTo>
                        <a:pt x="f68" y="f12"/>
                      </a:lnTo>
                      <a:lnTo>
                        <a:pt x="f68" y="f28"/>
                      </a:lnTo>
                      <a:lnTo>
                        <a:pt x="f69" y="f28"/>
                      </a:lnTo>
                      <a:lnTo>
                        <a:pt x="f70" y="f12"/>
                      </a:lnTo>
                      <a:lnTo>
                        <a:pt x="f71" y="f11"/>
                      </a:lnTo>
                      <a:lnTo>
                        <a:pt x="f6" y="f28"/>
                      </a:lnTo>
                      <a:lnTo>
                        <a:pt x="f6" y="f10"/>
                      </a:lnTo>
                      <a:lnTo>
                        <a:pt x="f6" y="f11"/>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29" name="Freeform 48">
                  <a:extLst>
                    <a:ext uri="{FF2B5EF4-FFF2-40B4-BE49-F238E27FC236}">
                      <a16:creationId xmlns:a16="http://schemas.microsoft.com/office/drawing/2014/main" id="{AED88F92-E6F7-48F6-8018-82D23C7D9B22}"/>
                    </a:ext>
                  </a:extLst>
                </p:cNvPr>
                <p:cNvSpPr/>
                <p:nvPr/>
              </p:nvSpPr>
              <p:spPr>
                <a:xfrm>
                  <a:off x="3610014" y="3588873"/>
                  <a:ext cx="280327" cy="34838"/>
                </a:xfrm>
                <a:custGeom>
                  <a:avLst/>
                  <a:gdLst>
                    <a:gd name="f0" fmla="val 10800000"/>
                    <a:gd name="f1" fmla="val 5400000"/>
                    <a:gd name="f2" fmla="val 180"/>
                    <a:gd name="f3" fmla="val w"/>
                    <a:gd name="f4" fmla="val h"/>
                    <a:gd name="f5" fmla="val 0"/>
                    <a:gd name="f6" fmla="val 255"/>
                    <a:gd name="f7" fmla="val 32"/>
                    <a:gd name="f8" fmla="val 4"/>
                    <a:gd name="f9" fmla="val 5"/>
                    <a:gd name="f10" fmla="val 13"/>
                    <a:gd name="f11" fmla="val 9"/>
                    <a:gd name="f12" fmla="val 18"/>
                    <a:gd name="f13" fmla="val 14"/>
                    <a:gd name="f14" fmla="val 23"/>
                    <a:gd name="f15" fmla="val 27"/>
                    <a:gd name="f16" fmla="val 22"/>
                    <a:gd name="f17" fmla="val 36"/>
                    <a:gd name="f18" fmla="val 41"/>
                    <a:gd name="f19" fmla="val 45"/>
                    <a:gd name="f20" fmla="val 50"/>
                    <a:gd name="f21" fmla="val 55"/>
                    <a:gd name="f22" fmla="val 59"/>
                    <a:gd name="f23" fmla="val 64"/>
                    <a:gd name="f24" fmla="val 68"/>
                    <a:gd name="f25" fmla="val 73"/>
                    <a:gd name="f26" fmla="val 77"/>
                    <a:gd name="f27" fmla="val 82"/>
                    <a:gd name="f28" fmla="val 86"/>
                    <a:gd name="f29" fmla="val 91"/>
                    <a:gd name="f30" fmla="val 95"/>
                    <a:gd name="f31" fmla="val 100"/>
                    <a:gd name="f32" fmla="val 105"/>
                    <a:gd name="f33" fmla="val 109"/>
                    <a:gd name="f34" fmla="val 114"/>
                    <a:gd name="f35" fmla="val 123"/>
                    <a:gd name="f36" fmla="val 118"/>
                    <a:gd name="f37" fmla="val 127"/>
                    <a:gd name="f38" fmla="val 132"/>
                    <a:gd name="f39" fmla="val 136"/>
                    <a:gd name="f40" fmla="val 141"/>
                    <a:gd name="f41" fmla="val 146"/>
                    <a:gd name="f42" fmla="val 150"/>
                    <a:gd name="f43" fmla="val 155"/>
                    <a:gd name="f44" fmla="val 159"/>
                    <a:gd name="f45" fmla="val 164"/>
                    <a:gd name="f46" fmla="val 168"/>
                    <a:gd name="f47" fmla="val 173"/>
                    <a:gd name="f48" fmla="val 177"/>
                    <a:gd name="f49" fmla="val 182"/>
                    <a:gd name="f50" fmla="val 186"/>
                    <a:gd name="f51" fmla="val 191"/>
                    <a:gd name="f52" fmla="val 196"/>
                    <a:gd name="f53" fmla="val 200"/>
                    <a:gd name="f54" fmla="val 205"/>
                    <a:gd name="f55" fmla="val 209"/>
                    <a:gd name="f56" fmla="val 214"/>
                    <a:gd name="f57" fmla="val 218"/>
                    <a:gd name="f58" fmla="val 223"/>
                    <a:gd name="f59" fmla="val 227"/>
                    <a:gd name="f60" fmla="val 232"/>
                    <a:gd name="f61" fmla="val 237"/>
                    <a:gd name="f62" fmla="val 241"/>
                    <a:gd name="f63" fmla="val 246"/>
                    <a:gd name="f64" fmla="val 250"/>
                    <a:gd name="f65" fmla="+- 0 0 -90"/>
                    <a:gd name="f66" fmla="*/ f3 1 255"/>
                    <a:gd name="f67" fmla="*/ f4 1 32"/>
                    <a:gd name="f68" fmla="+- f7 0 f5"/>
                    <a:gd name="f69" fmla="+- f6 0 f5"/>
                    <a:gd name="f70" fmla="*/ f65 f0 1"/>
                    <a:gd name="f71" fmla="*/ f69 1 255"/>
                    <a:gd name="f72" fmla="*/ f68 1 32"/>
                    <a:gd name="f73" fmla="*/ 5 f69 1"/>
                    <a:gd name="f74" fmla="*/ 9 f68 1"/>
                    <a:gd name="f75" fmla="*/ 14 f69 1"/>
                    <a:gd name="f76" fmla="*/ 18 f69 1"/>
                    <a:gd name="f77" fmla="*/ 4 f68 1"/>
                    <a:gd name="f78" fmla="*/ 27 f69 1"/>
                    <a:gd name="f79" fmla="*/ 13 f68 1"/>
                    <a:gd name="f80" fmla="*/ 32 f69 1"/>
                    <a:gd name="f81" fmla="*/ 22 f68 1"/>
                    <a:gd name="f82" fmla="*/ 41 f69 1"/>
                    <a:gd name="f83" fmla="*/ 18 f68 1"/>
                    <a:gd name="f84" fmla="*/ 45 f69 1"/>
                    <a:gd name="f85" fmla="*/ 50 f69 1"/>
                    <a:gd name="f86" fmla="*/ 59 f69 1"/>
                    <a:gd name="f87" fmla="*/ 64 f69 1"/>
                    <a:gd name="f88" fmla="*/ 68 f69 1"/>
                    <a:gd name="f89" fmla="*/ 73 f69 1"/>
                    <a:gd name="f90" fmla="*/ 82 f69 1"/>
                    <a:gd name="f91" fmla="*/ 86 f69 1"/>
                    <a:gd name="f92" fmla="*/ 91 f69 1"/>
                    <a:gd name="f93" fmla="*/ 100 f69 1"/>
                    <a:gd name="f94" fmla="*/ 105 f69 1"/>
                    <a:gd name="f95" fmla="*/ 109 f69 1"/>
                    <a:gd name="f96" fmla="*/ 123 f69 1"/>
                    <a:gd name="f97" fmla="*/ 127 f69 1"/>
                    <a:gd name="f98" fmla="*/ 132 f69 1"/>
                    <a:gd name="f99" fmla="*/ 136 f69 1"/>
                    <a:gd name="f100" fmla="*/ 146 f69 1"/>
                    <a:gd name="f101" fmla="*/ 150 f69 1"/>
                    <a:gd name="f102" fmla="*/ 159 f69 1"/>
                    <a:gd name="f103" fmla="*/ 164 f69 1"/>
                    <a:gd name="f104" fmla="*/ 168 f69 1"/>
                    <a:gd name="f105" fmla="*/ 27 f68 1"/>
                    <a:gd name="f106" fmla="*/ 173 f69 1"/>
                    <a:gd name="f107" fmla="*/ 177 f69 1"/>
                    <a:gd name="f108" fmla="*/ 186 f69 1"/>
                    <a:gd name="f109" fmla="*/ 191 f69 1"/>
                    <a:gd name="f110" fmla="*/ 196 f69 1"/>
                    <a:gd name="f111" fmla="*/ 200 f69 1"/>
                    <a:gd name="f112" fmla="*/ 205 f69 1"/>
                    <a:gd name="f113" fmla="*/ 214 f69 1"/>
                    <a:gd name="f114" fmla="*/ 218 f69 1"/>
                    <a:gd name="f115" fmla="*/ 223 f69 1"/>
                    <a:gd name="f116" fmla="*/ 232 f69 1"/>
                    <a:gd name="f117" fmla="*/ 237 f69 1"/>
                    <a:gd name="f118" fmla="*/ 241 f69 1"/>
                    <a:gd name="f119" fmla="*/ 246 f69 1"/>
                    <a:gd name="f120" fmla="*/ 255 f69 1"/>
                    <a:gd name="f121" fmla="*/ 0 f69 1"/>
                    <a:gd name="f122" fmla="*/ 0 f68 1"/>
                    <a:gd name="f123" fmla="*/ 32 f68 1"/>
                    <a:gd name="f124" fmla="*/ f70 1 f2"/>
                    <a:gd name="f125" fmla="*/ f73 1 255"/>
                    <a:gd name="f126" fmla="*/ f74 1 32"/>
                    <a:gd name="f127" fmla="*/ f75 1 255"/>
                    <a:gd name="f128" fmla="*/ f76 1 255"/>
                    <a:gd name="f129" fmla="*/ f77 1 32"/>
                    <a:gd name="f130" fmla="*/ f78 1 255"/>
                    <a:gd name="f131" fmla="*/ f79 1 32"/>
                    <a:gd name="f132" fmla="*/ f80 1 255"/>
                    <a:gd name="f133" fmla="*/ f81 1 32"/>
                    <a:gd name="f134" fmla="*/ f82 1 255"/>
                    <a:gd name="f135" fmla="*/ f83 1 32"/>
                    <a:gd name="f136" fmla="*/ f84 1 255"/>
                    <a:gd name="f137" fmla="*/ f85 1 255"/>
                    <a:gd name="f138" fmla="*/ f86 1 255"/>
                    <a:gd name="f139" fmla="*/ f87 1 255"/>
                    <a:gd name="f140" fmla="*/ f88 1 255"/>
                    <a:gd name="f141" fmla="*/ f89 1 255"/>
                    <a:gd name="f142" fmla="*/ f90 1 255"/>
                    <a:gd name="f143" fmla="*/ f91 1 255"/>
                    <a:gd name="f144" fmla="*/ f92 1 255"/>
                    <a:gd name="f145" fmla="*/ f93 1 255"/>
                    <a:gd name="f146" fmla="*/ f94 1 255"/>
                    <a:gd name="f147" fmla="*/ f95 1 255"/>
                    <a:gd name="f148" fmla="*/ f96 1 255"/>
                    <a:gd name="f149" fmla="*/ f97 1 255"/>
                    <a:gd name="f150" fmla="*/ f98 1 255"/>
                    <a:gd name="f151" fmla="*/ f99 1 255"/>
                    <a:gd name="f152" fmla="*/ f100 1 255"/>
                    <a:gd name="f153" fmla="*/ f101 1 255"/>
                    <a:gd name="f154" fmla="*/ f102 1 255"/>
                    <a:gd name="f155" fmla="*/ f103 1 255"/>
                    <a:gd name="f156" fmla="*/ f104 1 255"/>
                    <a:gd name="f157" fmla="*/ f105 1 32"/>
                    <a:gd name="f158" fmla="*/ f106 1 255"/>
                    <a:gd name="f159" fmla="*/ f107 1 255"/>
                    <a:gd name="f160" fmla="*/ f108 1 255"/>
                    <a:gd name="f161" fmla="*/ f109 1 255"/>
                    <a:gd name="f162" fmla="*/ f110 1 255"/>
                    <a:gd name="f163" fmla="*/ f111 1 255"/>
                    <a:gd name="f164" fmla="*/ f112 1 255"/>
                    <a:gd name="f165" fmla="*/ f113 1 255"/>
                    <a:gd name="f166" fmla="*/ f114 1 255"/>
                    <a:gd name="f167" fmla="*/ f115 1 255"/>
                    <a:gd name="f168" fmla="*/ f116 1 255"/>
                    <a:gd name="f169" fmla="*/ f117 1 255"/>
                    <a:gd name="f170" fmla="*/ f118 1 255"/>
                    <a:gd name="f171" fmla="*/ f119 1 255"/>
                    <a:gd name="f172" fmla="*/ f120 1 255"/>
                    <a:gd name="f173" fmla="*/ f121 1 255"/>
                    <a:gd name="f174" fmla="*/ f122 1 32"/>
                    <a:gd name="f175" fmla="*/ f123 1 32"/>
                    <a:gd name="f176" fmla="+- f124 0 f1"/>
                    <a:gd name="f177" fmla="*/ f125 1 f71"/>
                    <a:gd name="f178" fmla="*/ f126 1 f72"/>
                    <a:gd name="f179" fmla="*/ f127 1 f71"/>
                    <a:gd name="f180" fmla="*/ f128 1 f71"/>
                    <a:gd name="f181" fmla="*/ f129 1 f72"/>
                    <a:gd name="f182" fmla="*/ f130 1 f71"/>
                    <a:gd name="f183" fmla="*/ f131 1 f72"/>
                    <a:gd name="f184" fmla="*/ f132 1 f71"/>
                    <a:gd name="f185" fmla="*/ f133 1 f72"/>
                    <a:gd name="f186" fmla="*/ f134 1 f71"/>
                    <a:gd name="f187" fmla="*/ f135 1 f72"/>
                    <a:gd name="f188" fmla="*/ f136 1 f71"/>
                    <a:gd name="f189" fmla="*/ f137 1 f71"/>
                    <a:gd name="f190" fmla="*/ f138 1 f71"/>
                    <a:gd name="f191" fmla="*/ f139 1 f71"/>
                    <a:gd name="f192" fmla="*/ f140 1 f71"/>
                    <a:gd name="f193" fmla="*/ f141 1 f71"/>
                    <a:gd name="f194" fmla="*/ f142 1 f71"/>
                    <a:gd name="f195" fmla="*/ f143 1 f71"/>
                    <a:gd name="f196" fmla="*/ f144 1 f71"/>
                    <a:gd name="f197" fmla="*/ f145 1 f71"/>
                    <a:gd name="f198" fmla="*/ f146 1 f71"/>
                    <a:gd name="f199" fmla="*/ f147 1 f71"/>
                    <a:gd name="f200" fmla="*/ f148 1 f71"/>
                    <a:gd name="f201" fmla="*/ f149 1 f71"/>
                    <a:gd name="f202" fmla="*/ f150 1 f71"/>
                    <a:gd name="f203" fmla="*/ f151 1 f71"/>
                    <a:gd name="f204" fmla="*/ f152 1 f71"/>
                    <a:gd name="f205" fmla="*/ f153 1 f71"/>
                    <a:gd name="f206" fmla="*/ f154 1 f71"/>
                    <a:gd name="f207" fmla="*/ f155 1 f71"/>
                    <a:gd name="f208" fmla="*/ f156 1 f71"/>
                    <a:gd name="f209" fmla="*/ f157 1 f72"/>
                    <a:gd name="f210" fmla="*/ f158 1 f71"/>
                    <a:gd name="f211" fmla="*/ f159 1 f71"/>
                    <a:gd name="f212" fmla="*/ f160 1 f71"/>
                    <a:gd name="f213" fmla="*/ f161 1 f71"/>
                    <a:gd name="f214" fmla="*/ f162 1 f71"/>
                    <a:gd name="f215" fmla="*/ f163 1 f71"/>
                    <a:gd name="f216" fmla="*/ f164 1 f71"/>
                    <a:gd name="f217" fmla="*/ f165 1 f71"/>
                    <a:gd name="f218" fmla="*/ f166 1 f71"/>
                    <a:gd name="f219" fmla="*/ f167 1 f71"/>
                    <a:gd name="f220" fmla="*/ f168 1 f71"/>
                    <a:gd name="f221" fmla="*/ f169 1 f71"/>
                    <a:gd name="f222" fmla="*/ f170 1 f71"/>
                    <a:gd name="f223" fmla="*/ f171 1 f71"/>
                    <a:gd name="f224" fmla="*/ f172 1 f71"/>
                    <a:gd name="f225" fmla="*/ f173 1 f71"/>
                    <a:gd name="f226" fmla="*/ f174 1 f72"/>
                    <a:gd name="f227" fmla="*/ f175 1 f72"/>
                    <a:gd name="f228" fmla="*/ f225 f66 1"/>
                    <a:gd name="f229" fmla="*/ f224 f66 1"/>
                    <a:gd name="f230" fmla="*/ f227 f67 1"/>
                    <a:gd name="f231" fmla="*/ f226 f67 1"/>
                    <a:gd name="f232" fmla="*/ f177 f66 1"/>
                    <a:gd name="f233" fmla="*/ f178 f67 1"/>
                    <a:gd name="f234" fmla="*/ f179 f66 1"/>
                    <a:gd name="f235" fmla="*/ f180 f66 1"/>
                    <a:gd name="f236" fmla="*/ f181 f67 1"/>
                    <a:gd name="f237" fmla="*/ f182 f66 1"/>
                    <a:gd name="f238" fmla="*/ f183 f67 1"/>
                    <a:gd name="f239" fmla="*/ f184 f66 1"/>
                    <a:gd name="f240" fmla="*/ f185 f67 1"/>
                    <a:gd name="f241" fmla="*/ f186 f66 1"/>
                    <a:gd name="f242" fmla="*/ f187 f67 1"/>
                    <a:gd name="f243" fmla="*/ f188 f66 1"/>
                    <a:gd name="f244" fmla="*/ f189 f66 1"/>
                    <a:gd name="f245" fmla="*/ f190 f66 1"/>
                    <a:gd name="f246" fmla="*/ f191 f66 1"/>
                    <a:gd name="f247" fmla="*/ f192 f66 1"/>
                    <a:gd name="f248" fmla="*/ f193 f66 1"/>
                    <a:gd name="f249" fmla="*/ f194 f66 1"/>
                    <a:gd name="f250" fmla="*/ f195 f66 1"/>
                    <a:gd name="f251" fmla="*/ f196 f66 1"/>
                    <a:gd name="f252" fmla="*/ f197 f66 1"/>
                    <a:gd name="f253" fmla="*/ f198 f66 1"/>
                    <a:gd name="f254" fmla="*/ f199 f66 1"/>
                    <a:gd name="f255" fmla="*/ f200 f66 1"/>
                    <a:gd name="f256" fmla="*/ f201 f66 1"/>
                    <a:gd name="f257" fmla="*/ f202 f66 1"/>
                    <a:gd name="f258" fmla="*/ f203 f66 1"/>
                    <a:gd name="f259" fmla="*/ f204 f66 1"/>
                    <a:gd name="f260" fmla="*/ f205 f66 1"/>
                    <a:gd name="f261" fmla="*/ f206 f66 1"/>
                    <a:gd name="f262" fmla="*/ f207 f66 1"/>
                    <a:gd name="f263" fmla="*/ f208 f66 1"/>
                    <a:gd name="f264" fmla="*/ f209 f67 1"/>
                    <a:gd name="f265" fmla="*/ f210 f66 1"/>
                    <a:gd name="f266" fmla="*/ f211 f66 1"/>
                    <a:gd name="f267" fmla="*/ f212 f66 1"/>
                    <a:gd name="f268" fmla="*/ f213 f66 1"/>
                    <a:gd name="f269" fmla="*/ f214 f66 1"/>
                    <a:gd name="f270" fmla="*/ f215 f66 1"/>
                    <a:gd name="f271" fmla="*/ f216 f66 1"/>
                    <a:gd name="f272" fmla="*/ f217 f66 1"/>
                    <a:gd name="f273" fmla="*/ f218 f66 1"/>
                    <a:gd name="f274" fmla="*/ f219 f66 1"/>
                    <a:gd name="f275" fmla="*/ f220 f66 1"/>
                    <a:gd name="f276" fmla="*/ f221 f66 1"/>
                    <a:gd name="f277" fmla="*/ f222 f66 1"/>
                    <a:gd name="f278" fmla="*/ f223 f66 1"/>
                  </a:gdLst>
                  <a:ahLst/>
                  <a:cxnLst>
                    <a:cxn ang="3cd4">
                      <a:pos x="hc" y="t"/>
                    </a:cxn>
                    <a:cxn ang="0">
                      <a:pos x="r" y="vc"/>
                    </a:cxn>
                    <a:cxn ang="cd4">
                      <a:pos x="hc" y="b"/>
                    </a:cxn>
                    <a:cxn ang="cd2">
                      <a:pos x="l" y="vc"/>
                    </a:cxn>
                    <a:cxn ang="f176">
                      <a:pos x="f232" y="f233"/>
                    </a:cxn>
                    <a:cxn ang="f176">
                      <a:pos x="f234" y="f233"/>
                    </a:cxn>
                    <a:cxn ang="f176">
                      <a:pos x="f235" y="f236"/>
                    </a:cxn>
                    <a:cxn ang="f176">
                      <a:pos x="f237" y="f238"/>
                    </a:cxn>
                    <a:cxn ang="f176">
                      <a:pos x="f239" y="f240"/>
                    </a:cxn>
                    <a:cxn ang="f176">
                      <a:pos x="f241" y="f242"/>
                    </a:cxn>
                    <a:cxn ang="f176">
                      <a:pos x="f243" y="f236"/>
                    </a:cxn>
                    <a:cxn ang="f176">
                      <a:pos x="f244" y="f238"/>
                    </a:cxn>
                    <a:cxn ang="f176">
                      <a:pos x="f245" y="f238"/>
                    </a:cxn>
                    <a:cxn ang="f176">
                      <a:pos x="f246" y="f242"/>
                    </a:cxn>
                    <a:cxn ang="f176">
                      <a:pos x="f247" y="f233"/>
                    </a:cxn>
                    <a:cxn ang="f176">
                      <a:pos x="f248" y="f236"/>
                    </a:cxn>
                    <a:cxn ang="f176">
                      <a:pos x="f249" y="f233"/>
                    </a:cxn>
                    <a:cxn ang="f176">
                      <a:pos x="f250" y="f233"/>
                    </a:cxn>
                    <a:cxn ang="f176">
                      <a:pos x="f251" y="f242"/>
                    </a:cxn>
                    <a:cxn ang="f176">
                      <a:pos x="f252" y="f238"/>
                    </a:cxn>
                    <a:cxn ang="f176">
                      <a:pos x="f253" y="f233"/>
                    </a:cxn>
                    <a:cxn ang="f176">
                      <a:pos x="f254" y="f233"/>
                    </a:cxn>
                    <a:cxn ang="f176">
                      <a:pos x="f255" y="f242"/>
                    </a:cxn>
                    <a:cxn ang="f176">
                      <a:pos x="f256" y="f233"/>
                    </a:cxn>
                    <a:cxn ang="f176">
                      <a:pos x="f257" y="f238"/>
                    </a:cxn>
                    <a:cxn ang="f176">
                      <a:pos x="f258" y="f242"/>
                    </a:cxn>
                    <a:cxn ang="f176">
                      <a:pos x="f259" y="f238"/>
                    </a:cxn>
                    <a:cxn ang="f176">
                      <a:pos x="f260" y="f240"/>
                    </a:cxn>
                    <a:cxn ang="f176">
                      <a:pos x="f261" y="f236"/>
                    </a:cxn>
                    <a:cxn ang="f176">
                      <a:pos x="f262" y="f242"/>
                    </a:cxn>
                    <a:cxn ang="f176">
                      <a:pos x="f263" y="f264"/>
                    </a:cxn>
                    <a:cxn ang="f176">
                      <a:pos x="f265" y="f233"/>
                    </a:cxn>
                    <a:cxn ang="f176">
                      <a:pos x="f266" y="f242"/>
                    </a:cxn>
                    <a:cxn ang="f176">
                      <a:pos x="f267" y="f238"/>
                    </a:cxn>
                    <a:cxn ang="f176">
                      <a:pos x="f268" y="f238"/>
                    </a:cxn>
                    <a:cxn ang="f176">
                      <a:pos x="f269" y="f236"/>
                    </a:cxn>
                    <a:cxn ang="f176">
                      <a:pos x="f270" y="f240"/>
                    </a:cxn>
                    <a:cxn ang="f176">
                      <a:pos x="f271" y="f240"/>
                    </a:cxn>
                    <a:cxn ang="f176">
                      <a:pos x="f272" y="f238"/>
                    </a:cxn>
                    <a:cxn ang="f176">
                      <a:pos x="f273" y="f242"/>
                    </a:cxn>
                    <a:cxn ang="f176">
                      <a:pos x="f274" y="f238"/>
                    </a:cxn>
                    <a:cxn ang="f176">
                      <a:pos x="f275" y="f240"/>
                    </a:cxn>
                    <a:cxn ang="f176">
                      <a:pos x="f276" y="f242"/>
                    </a:cxn>
                    <a:cxn ang="f176">
                      <a:pos x="f277" y="f264"/>
                    </a:cxn>
                    <a:cxn ang="f176">
                      <a:pos x="f278" y="f238"/>
                    </a:cxn>
                    <a:cxn ang="f176">
                      <a:pos x="f229" y="f242"/>
                    </a:cxn>
                  </a:cxnLst>
                  <a:rect l="f228" t="f231" r="f229" b="f230"/>
                  <a:pathLst>
                    <a:path w="255" h="32">
                      <a:moveTo>
                        <a:pt x="f5" y="f8"/>
                      </a:moveTo>
                      <a:lnTo>
                        <a:pt x="f9" y="f10"/>
                      </a:lnTo>
                      <a:lnTo>
                        <a:pt x="f9" y="f11"/>
                      </a:lnTo>
                      <a:lnTo>
                        <a:pt x="f11" y="f12"/>
                      </a:lnTo>
                      <a:lnTo>
                        <a:pt x="f11" y="f8"/>
                      </a:lnTo>
                      <a:lnTo>
                        <a:pt x="f13" y="f11"/>
                      </a:lnTo>
                      <a:lnTo>
                        <a:pt x="f13" y="f5"/>
                      </a:lnTo>
                      <a:lnTo>
                        <a:pt x="f13" y="f11"/>
                      </a:lnTo>
                      <a:lnTo>
                        <a:pt x="f12" y="f8"/>
                      </a:lnTo>
                      <a:lnTo>
                        <a:pt x="f12" y="f10"/>
                      </a:lnTo>
                      <a:lnTo>
                        <a:pt x="f14" y="f11"/>
                      </a:lnTo>
                      <a:lnTo>
                        <a:pt x="f15" y="f10"/>
                      </a:lnTo>
                      <a:lnTo>
                        <a:pt x="f15" y="f8"/>
                      </a:lnTo>
                      <a:lnTo>
                        <a:pt x="f7" y="f5"/>
                      </a:lnTo>
                      <a:lnTo>
                        <a:pt x="f7" y="f16"/>
                      </a:lnTo>
                      <a:lnTo>
                        <a:pt x="f17" y="f11"/>
                      </a:lnTo>
                      <a:lnTo>
                        <a:pt x="f18" y="f11"/>
                      </a:lnTo>
                      <a:lnTo>
                        <a:pt x="f18" y="f12"/>
                      </a:lnTo>
                      <a:lnTo>
                        <a:pt x="f19" y="f11"/>
                      </a:lnTo>
                      <a:lnTo>
                        <a:pt x="f19" y="f10"/>
                      </a:lnTo>
                      <a:lnTo>
                        <a:pt x="f19" y="f8"/>
                      </a:lnTo>
                      <a:lnTo>
                        <a:pt x="f20" y="f10"/>
                      </a:lnTo>
                      <a:lnTo>
                        <a:pt x="f20" y="f11"/>
                      </a:lnTo>
                      <a:lnTo>
                        <a:pt x="f20" y="f10"/>
                      </a:lnTo>
                      <a:lnTo>
                        <a:pt x="f21" y="f8"/>
                      </a:lnTo>
                      <a:lnTo>
                        <a:pt x="f21" y="f12"/>
                      </a:lnTo>
                      <a:lnTo>
                        <a:pt x="f22" y="f10"/>
                      </a:lnTo>
                      <a:lnTo>
                        <a:pt x="f22" y="f8"/>
                      </a:lnTo>
                      <a:lnTo>
                        <a:pt x="f22" y="f10"/>
                      </a:lnTo>
                      <a:lnTo>
                        <a:pt x="f23" y="f12"/>
                      </a:lnTo>
                      <a:lnTo>
                        <a:pt x="f23" y="f8"/>
                      </a:lnTo>
                      <a:lnTo>
                        <a:pt x="f24" y="f12"/>
                      </a:lnTo>
                      <a:lnTo>
                        <a:pt x="f24" y="f11"/>
                      </a:lnTo>
                      <a:lnTo>
                        <a:pt x="f24" y="f10"/>
                      </a:lnTo>
                      <a:lnTo>
                        <a:pt x="f25" y="f11"/>
                      </a:lnTo>
                      <a:lnTo>
                        <a:pt x="f25" y="f8"/>
                      </a:lnTo>
                      <a:lnTo>
                        <a:pt x="f25" y="f11"/>
                      </a:lnTo>
                      <a:lnTo>
                        <a:pt x="f26" y="f10"/>
                      </a:lnTo>
                      <a:lnTo>
                        <a:pt x="f27" y="f11"/>
                      </a:lnTo>
                      <a:lnTo>
                        <a:pt x="f27" y="f12"/>
                      </a:lnTo>
                      <a:lnTo>
                        <a:pt x="f28" y="f16"/>
                      </a:lnTo>
                      <a:lnTo>
                        <a:pt x="f28" y="f11"/>
                      </a:lnTo>
                      <a:lnTo>
                        <a:pt x="f28" y="f12"/>
                      </a:lnTo>
                      <a:lnTo>
                        <a:pt x="f29" y="f10"/>
                      </a:lnTo>
                      <a:lnTo>
                        <a:pt x="f29" y="f12"/>
                      </a:lnTo>
                      <a:lnTo>
                        <a:pt x="f29" y="f10"/>
                      </a:lnTo>
                      <a:lnTo>
                        <a:pt x="f30" y="f12"/>
                      </a:lnTo>
                      <a:lnTo>
                        <a:pt x="f31" y="f10"/>
                      </a:lnTo>
                      <a:lnTo>
                        <a:pt x="f31" y="f12"/>
                      </a:lnTo>
                      <a:lnTo>
                        <a:pt x="f31" y="f11"/>
                      </a:lnTo>
                      <a:lnTo>
                        <a:pt x="f32" y="f11"/>
                      </a:lnTo>
                      <a:lnTo>
                        <a:pt x="f32" y="f16"/>
                      </a:lnTo>
                      <a:lnTo>
                        <a:pt x="f33" y="f10"/>
                      </a:lnTo>
                      <a:lnTo>
                        <a:pt x="f33" y="f11"/>
                      </a:lnTo>
                      <a:lnTo>
                        <a:pt x="f34" y="f10"/>
                      </a:lnTo>
                      <a:lnTo>
                        <a:pt x="f34" y="f12"/>
                      </a:lnTo>
                      <a:lnTo>
                        <a:pt x="f35" y="f12"/>
                      </a:lnTo>
                      <a:lnTo>
                        <a:pt x="f36" y="f12"/>
                      </a:lnTo>
                      <a:lnTo>
                        <a:pt x="f35" y="f12"/>
                      </a:lnTo>
                      <a:lnTo>
                        <a:pt x="f37" y="f11"/>
                      </a:lnTo>
                      <a:lnTo>
                        <a:pt x="f37" y="f7"/>
                      </a:lnTo>
                      <a:lnTo>
                        <a:pt x="f38" y="f12"/>
                      </a:lnTo>
                      <a:lnTo>
                        <a:pt x="f38" y="f10"/>
                      </a:lnTo>
                      <a:lnTo>
                        <a:pt x="f39" y="f11"/>
                      </a:lnTo>
                      <a:lnTo>
                        <a:pt x="f39" y="f16"/>
                      </a:lnTo>
                      <a:lnTo>
                        <a:pt x="f39" y="f12"/>
                      </a:lnTo>
                      <a:lnTo>
                        <a:pt x="f40" y="f10"/>
                      </a:lnTo>
                      <a:lnTo>
                        <a:pt x="f40" y="f16"/>
                      </a:lnTo>
                      <a:lnTo>
                        <a:pt x="f41" y="f10"/>
                      </a:lnTo>
                      <a:lnTo>
                        <a:pt x="f41" y="f12"/>
                      </a:lnTo>
                      <a:lnTo>
                        <a:pt x="f42" y="f11"/>
                      </a:lnTo>
                      <a:lnTo>
                        <a:pt x="f42" y="f16"/>
                      </a:lnTo>
                      <a:lnTo>
                        <a:pt x="f43" y="f10"/>
                      </a:lnTo>
                      <a:lnTo>
                        <a:pt x="f43" y="f12"/>
                      </a:lnTo>
                      <a:lnTo>
                        <a:pt x="f44" y="f8"/>
                      </a:lnTo>
                      <a:lnTo>
                        <a:pt x="f44" y="f10"/>
                      </a:lnTo>
                      <a:lnTo>
                        <a:pt x="f45" y="f8"/>
                      </a:lnTo>
                      <a:lnTo>
                        <a:pt x="f45" y="f12"/>
                      </a:lnTo>
                      <a:lnTo>
                        <a:pt x="f45" y="f10"/>
                      </a:lnTo>
                      <a:lnTo>
                        <a:pt x="f46" y="f12"/>
                      </a:lnTo>
                      <a:lnTo>
                        <a:pt x="f46" y="f15"/>
                      </a:lnTo>
                      <a:lnTo>
                        <a:pt x="f46" y="f11"/>
                      </a:lnTo>
                      <a:lnTo>
                        <a:pt x="f47" y="f10"/>
                      </a:lnTo>
                      <a:lnTo>
                        <a:pt x="f47" y="f11"/>
                      </a:lnTo>
                      <a:lnTo>
                        <a:pt x="f47" y="f10"/>
                      </a:lnTo>
                      <a:lnTo>
                        <a:pt x="f48" y="f16"/>
                      </a:lnTo>
                      <a:lnTo>
                        <a:pt x="f48" y="f12"/>
                      </a:lnTo>
                      <a:lnTo>
                        <a:pt x="f49" y="f10"/>
                      </a:lnTo>
                      <a:lnTo>
                        <a:pt x="f49" y="f16"/>
                      </a:lnTo>
                      <a:lnTo>
                        <a:pt x="f50" y="f10"/>
                      </a:lnTo>
                      <a:lnTo>
                        <a:pt x="f50" y="f12"/>
                      </a:lnTo>
                      <a:lnTo>
                        <a:pt x="f50" y="f11"/>
                      </a:lnTo>
                      <a:lnTo>
                        <a:pt x="f51" y="f10"/>
                      </a:lnTo>
                      <a:lnTo>
                        <a:pt x="f51" y="f12"/>
                      </a:lnTo>
                      <a:lnTo>
                        <a:pt x="f52" y="f15"/>
                      </a:lnTo>
                      <a:lnTo>
                        <a:pt x="f52" y="f8"/>
                      </a:lnTo>
                      <a:lnTo>
                        <a:pt x="f52" y="f10"/>
                      </a:lnTo>
                      <a:lnTo>
                        <a:pt x="f53" y="f12"/>
                      </a:lnTo>
                      <a:lnTo>
                        <a:pt x="f53" y="f16"/>
                      </a:lnTo>
                      <a:lnTo>
                        <a:pt x="f53" y="f10"/>
                      </a:lnTo>
                      <a:lnTo>
                        <a:pt x="f54" y="f12"/>
                      </a:lnTo>
                      <a:lnTo>
                        <a:pt x="f54" y="f16"/>
                      </a:lnTo>
                      <a:lnTo>
                        <a:pt x="f54" y="f12"/>
                      </a:lnTo>
                      <a:lnTo>
                        <a:pt x="f55" y="f12"/>
                      </a:lnTo>
                      <a:lnTo>
                        <a:pt x="f56" y="f10"/>
                      </a:lnTo>
                      <a:lnTo>
                        <a:pt x="f56" y="f15"/>
                      </a:lnTo>
                      <a:lnTo>
                        <a:pt x="f56" y="f10"/>
                      </a:lnTo>
                      <a:lnTo>
                        <a:pt x="f57" y="f12"/>
                      </a:lnTo>
                      <a:lnTo>
                        <a:pt x="f57" y="f8"/>
                      </a:lnTo>
                      <a:lnTo>
                        <a:pt x="f58" y="f15"/>
                      </a:lnTo>
                      <a:lnTo>
                        <a:pt x="f58" y="f10"/>
                      </a:lnTo>
                      <a:lnTo>
                        <a:pt x="f59" y="f11"/>
                      </a:lnTo>
                      <a:lnTo>
                        <a:pt x="f60" y="f10"/>
                      </a:lnTo>
                      <a:lnTo>
                        <a:pt x="f60" y="f16"/>
                      </a:lnTo>
                      <a:lnTo>
                        <a:pt x="f60" y="f12"/>
                      </a:lnTo>
                      <a:lnTo>
                        <a:pt x="f61" y="f16"/>
                      </a:lnTo>
                      <a:lnTo>
                        <a:pt x="f61" y="f12"/>
                      </a:lnTo>
                      <a:lnTo>
                        <a:pt x="f62" y="f11"/>
                      </a:lnTo>
                      <a:lnTo>
                        <a:pt x="f62" y="f5"/>
                      </a:lnTo>
                      <a:lnTo>
                        <a:pt x="f62" y="f15"/>
                      </a:lnTo>
                      <a:lnTo>
                        <a:pt x="f63" y="f12"/>
                      </a:lnTo>
                      <a:lnTo>
                        <a:pt x="f63" y="f16"/>
                      </a:lnTo>
                      <a:lnTo>
                        <a:pt x="f63" y="f10"/>
                      </a:lnTo>
                      <a:lnTo>
                        <a:pt x="f64" y="f16"/>
                      </a:lnTo>
                      <a:lnTo>
                        <a:pt x="f64" y="f11"/>
                      </a:lnTo>
                      <a:lnTo>
                        <a:pt x="f6" y="f12"/>
                      </a:lnTo>
                      <a:lnTo>
                        <a:pt x="f6" y="f15"/>
                      </a:lnTo>
                      <a:lnTo>
                        <a:pt x="f6" y="f10"/>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0" name="Freeform 49">
                  <a:extLst>
                    <a:ext uri="{FF2B5EF4-FFF2-40B4-BE49-F238E27FC236}">
                      <a16:creationId xmlns:a16="http://schemas.microsoft.com/office/drawing/2014/main" id="{4857B044-BBFC-4FCB-95A1-AFBB647F0F77}"/>
                    </a:ext>
                  </a:extLst>
                </p:cNvPr>
                <p:cNvSpPr/>
                <p:nvPr/>
              </p:nvSpPr>
              <p:spPr>
                <a:xfrm>
                  <a:off x="3890342" y="3598676"/>
                  <a:ext cx="279230" cy="34838"/>
                </a:xfrm>
                <a:custGeom>
                  <a:avLst/>
                  <a:gdLst>
                    <a:gd name="f0" fmla="val 10800000"/>
                    <a:gd name="f1" fmla="val 5400000"/>
                    <a:gd name="f2" fmla="val 180"/>
                    <a:gd name="f3" fmla="val w"/>
                    <a:gd name="f4" fmla="val h"/>
                    <a:gd name="f5" fmla="val 0"/>
                    <a:gd name="f6" fmla="val 254"/>
                    <a:gd name="f7" fmla="val 32"/>
                    <a:gd name="f8" fmla="val 4"/>
                    <a:gd name="f9" fmla="val 9"/>
                    <a:gd name="f10" fmla="val 13"/>
                    <a:gd name="f11" fmla="val 18"/>
                    <a:gd name="f12" fmla="val 22"/>
                    <a:gd name="f13" fmla="val 27"/>
                    <a:gd name="f14" fmla="val 36"/>
                    <a:gd name="f15" fmla="val 41"/>
                    <a:gd name="f16" fmla="val 45"/>
                    <a:gd name="f17" fmla="val 50"/>
                    <a:gd name="f18" fmla="val 54"/>
                    <a:gd name="f19" fmla="val 59"/>
                    <a:gd name="f20" fmla="val 63"/>
                    <a:gd name="f21" fmla="val 68"/>
                    <a:gd name="f22" fmla="val 77"/>
                    <a:gd name="f23" fmla="val 73"/>
                    <a:gd name="f24" fmla="val 82"/>
                    <a:gd name="f25" fmla="val 86"/>
                    <a:gd name="f26" fmla="val 91"/>
                    <a:gd name="f27" fmla="val 95"/>
                    <a:gd name="f28" fmla="val 100"/>
                    <a:gd name="f29" fmla="val 104"/>
                    <a:gd name="f30" fmla="val 109"/>
                    <a:gd name="f31" fmla="val 113"/>
                    <a:gd name="f32" fmla="val 118"/>
                    <a:gd name="f33" fmla="val 123"/>
                    <a:gd name="f34" fmla="val 127"/>
                    <a:gd name="f35" fmla="val 132"/>
                    <a:gd name="f36" fmla="val 136"/>
                    <a:gd name="f37" fmla="val 145"/>
                    <a:gd name="f38" fmla="val 141"/>
                    <a:gd name="f39" fmla="val 150"/>
                    <a:gd name="f40" fmla="val 154"/>
                    <a:gd name="f41" fmla="val 23"/>
                    <a:gd name="f42" fmla="val 159"/>
                    <a:gd name="f43" fmla="val 163"/>
                    <a:gd name="f44" fmla="val 168"/>
                    <a:gd name="f45" fmla="val 173"/>
                    <a:gd name="f46" fmla="val 177"/>
                    <a:gd name="f47" fmla="val 182"/>
                    <a:gd name="f48" fmla="val 186"/>
                    <a:gd name="f49" fmla="val 195"/>
                    <a:gd name="f50" fmla="val 200"/>
                    <a:gd name="f51" fmla="val 204"/>
                    <a:gd name="f52" fmla="val 209"/>
                    <a:gd name="f53" fmla="val 214"/>
                    <a:gd name="f54" fmla="val 218"/>
                    <a:gd name="f55" fmla="val 223"/>
                    <a:gd name="f56" fmla="val 227"/>
                    <a:gd name="f57" fmla="val 232"/>
                    <a:gd name="f58" fmla="val 236"/>
                    <a:gd name="f59" fmla="val 241"/>
                    <a:gd name="f60" fmla="val 245"/>
                    <a:gd name="f61" fmla="val 250"/>
                    <a:gd name="f62" fmla="+- 0 0 -90"/>
                    <a:gd name="f63" fmla="*/ f3 1 254"/>
                    <a:gd name="f64" fmla="*/ f4 1 32"/>
                    <a:gd name="f65" fmla="+- f7 0 f5"/>
                    <a:gd name="f66" fmla="+- f6 0 f5"/>
                    <a:gd name="f67" fmla="*/ f62 f0 1"/>
                    <a:gd name="f68" fmla="*/ f66 1 254"/>
                    <a:gd name="f69" fmla="*/ f65 1 32"/>
                    <a:gd name="f70" fmla="*/ 4 f66 1"/>
                    <a:gd name="f71" fmla="*/ 13 f65 1"/>
                    <a:gd name="f72" fmla="*/ 9 f66 1"/>
                    <a:gd name="f73" fmla="*/ 18 f66 1"/>
                    <a:gd name="f74" fmla="*/ 18 f65 1"/>
                    <a:gd name="f75" fmla="*/ 22 f66 1"/>
                    <a:gd name="f76" fmla="*/ 27 f66 1"/>
                    <a:gd name="f77" fmla="*/ 9 f65 1"/>
                    <a:gd name="f78" fmla="*/ 36 f66 1"/>
                    <a:gd name="f79" fmla="*/ 41 f66 1"/>
                    <a:gd name="f80" fmla="*/ 45 f66 1"/>
                    <a:gd name="f81" fmla="*/ 50 f66 1"/>
                    <a:gd name="f82" fmla="*/ 54 f66 1"/>
                    <a:gd name="f83" fmla="*/ 59 f66 1"/>
                    <a:gd name="f84" fmla="*/ 0 f65 1"/>
                    <a:gd name="f85" fmla="*/ 63 f66 1"/>
                    <a:gd name="f86" fmla="*/ 77 f66 1"/>
                    <a:gd name="f87" fmla="*/ 82 f66 1"/>
                    <a:gd name="f88" fmla="*/ 86 f66 1"/>
                    <a:gd name="f89" fmla="*/ 91 f66 1"/>
                    <a:gd name="f90" fmla="*/ 95 f66 1"/>
                    <a:gd name="f91" fmla="*/ 104 f66 1"/>
                    <a:gd name="f92" fmla="*/ 109 f66 1"/>
                    <a:gd name="f93" fmla="*/ 118 f66 1"/>
                    <a:gd name="f94" fmla="*/ 127 f66 1"/>
                    <a:gd name="f95" fmla="*/ 132 f66 1"/>
                    <a:gd name="f96" fmla="*/ 136 f66 1"/>
                    <a:gd name="f97" fmla="*/ 4 f65 1"/>
                    <a:gd name="f98" fmla="*/ 145 f66 1"/>
                    <a:gd name="f99" fmla="*/ 150 f66 1"/>
                    <a:gd name="f100" fmla="*/ 159 f66 1"/>
                    <a:gd name="f101" fmla="*/ 163 f66 1"/>
                    <a:gd name="f102" fmla="*/ 168 f66 1"/>
                    <a:gd name="f103" fmla="*/ 177 f66 1"/>
                    <a:gd name="f104" fmla="*/ 182 f66 1"/>
                    <a:gd name="f105" fmla="*/ 186 f66 1"/>
                    <a:gd name="f106" fmla="*/ 200 f66 1"/>
                    <a:gd name="f107" fmla="*/ 204 f66 1"/>
                    <a:gd name="f108" fmla="*/ 209 f66 1"/>
                    <a:gd name="f109" fmla="*/ 23 f65 1"/>
                    <a:gd name="f110" fmla="*/ 214 f66 1"/>
                    <a:gd name="f111" fmla="*/ 218 f66 1"/>
                    <a:gd name="f112" fmla="*/ 223 f66 1"/>
                    <a:gd name="f113" fmla="*/ 232 f66 1"/>
                    <a:gd name="f114" fmla="*/ 236 f66 1"/>
                    <a:gd name="f115" fmla="*/ 241 f66 1"/>
                    <a:gd name="f116" fmla="*/ 245 f66 1"/>
                    <a:gd name="f117" fmla="*/ 250 f66 1"/>
                    <a:gd name="f118" fmla="*/ 0 f66 1"/>
                    <a:gd name="f119" fmla="*/ 254 f66 1"/>
                    <a:gd name="f120" fmla="*/ 32 f65 1"/>
                    <a:gd name="f121" fmla="*/ f67 1 f2"/>
                    <a:gd name="f122" fmla="*/ f70 1 254"/>
                    <a:gd name="f123" fmla="*/ f71 1 32"/>
                    <a:gd name="f124" fmla="*/ f72 1 254"/>
                    <a:gd name="f125" fmla="*/ f73 1 254"/>
                    <a:gd name="f126" fmla="*/ f74 1 32"/>
                    <a:gd name="f127" fmla="*/ f75 1 254"/>
                    <a:gd name="f128" fmla="*/ f76 1 254"/>
                    <a:gd name="f129" fmla="*/ f77 1 32"/>
                    <a:gd name="f130" fmla="*/ f78 1 254"/>
                    <a:gd name="f131" fmla="*/ f79 1 254"/>
                    <a:gd name="f132" fmla="*/ f80 1 254"/>
                    <a:gd name="f133" fmla="*/ f81 1 254"/>
                    <a:gd name="f134" fmla="*/ f82 1 254"/>
                    <a:gd name="f135" fmla="*/ f83 1 254"/>
                    <a:gd name="f136" fmla="*/ f84 1 32"/>
                    <a:gd name="f137" fmla="*/ f85 1 254"/>
                    <a:gd name="f138" fmla="*/ f86 1 254"/>
                    <a:gd name="f139" fmla="*/ f87 1 254"/>
                    <a:gd name="f140" fmla="*/ f88 1 254"/>
                    <a:gd name="f141" fmla="*/ f89 1 254"/>
                    <a:gd name="f142" fmla="*/ f90 1 254"/>
                    <a:gd name="f143" fmla="*/ f91 1 254"/>
                    <a:gd name="f144" fmla="*/ f92 1 254"/>
                    <a:gd name="f145" fmla="*/ f93 1 254"/>
                    <a:gd name="f146" fmla="*/ f94 1 254"/>
                    <a:gd name="f147" fmla="*/ f95 1 254"/>
                    <a:gd name="f148" fmla="*/ f96 1 254"/>
                    <a:gd name="f149" fmla="*/ f97 1 32"/>
                    <a:gd name="f150" fmla="*/ f98 1 254"/>
                    <a:gd name="f151" fmla="*/ f99 1 254"/>
                    <a:gd name="f152" fmla="*/ f100 1 254"/>
                    <a:gd name="f153" fmla="*/ f101 1 254"/>
                    <a:gd name="f154" fmla="*/ f102 1 254"/>
                    <a:gd name="f155" fmla="*/ f103 1 254"/>
                    <a:gd name="f156" fmla="*/ f104 1 254"/>
                    <a:gd name="f157" fmla="*/ f105 1 254"/>
                    <a:gd name="f158" fmla="*/ f106 1 254"/>
                    <a:gd name="f159" fmla="*/ f107 1 254"/>
                    <a:gd name="f160" fmla="*/ f108 1 254"/>
                    <a:gd name="f161" fmla="*/ f109 1 32"/>
                    <a:gd name="f162" fmla="*/ f110 1 254"/>
                    <a:gd name="f163" fmla="*/ f111 1 254"/>
                    <a:gd name="f164" fmla="*/ f112 1 254"/>
                    <a:gd name="f165" fmla="*/ f113 1 254"/>
                    <a:gd name="f166" fmla="*/ f114 1 254"/>
                    <a:gd name="f167" fmla="*/ f115 1 254"/>
                    <a:gd name="f168" fmla="*/ f116 1 254"/>
                    <a:gd name="f169" fmla="*/ f117 1 254"/>
                    <a:gd name="f170" fmla="*/ f118 1 254"/>
                    <a:gd name="f171" fmla="*/ f119 1 254"/>
                    <a:gd name="f172" fmla="*/ f120 1 32"/>
                    <a:gd name="f173" fmla="+- f121 0 f1"/>
                    <a:gd name="f174" fmla="*/ f122 1 f68"/>
                    <a:gd name="f175" fmla="*/ f123 1 f69"/>
                    <a:gd name="f176" fmla="*/ f124 1 f68"/>
                    <a:gd name="f177" fmla="*/ f125 1 f68"/>
                    <a:gd name="f178" fmla="*/ f126 1 f69"/>
                    <a:gd name="f179" fmla="*/ f127 1 f68"/>
                    <a:gd name="f180" fmla="*/ f128 1 f68"/>
                    <a:gd name="f181" fmla="*/ f129 1 f69"/>
                    <a:gd name="f182" fmla="*/ f130 1 f68"/>
                    <a:gd name="f183" fmla="*/ f131 1 f68"/>
                    <a:gd name="f184" fmla="*/ f132 1 f68"/>
                    <a:gd name="f185" fmla="*/ f133 1 f68"/>
                    <a:gd name="f186" fmla="*/ f134 1 f68"/>
                    <a:gd name="f187" fmla="*/ f135 1 f68"/>
                    <a:gd name="f188" fmla="*/ f136 1 f69"/>
                    <a:gd name="f189" fmla="*/ f137 1 f68"/>
                    <a:gd name="f190" fmla="*/ f138 1 f68"/>
                    <a:gd name="f191" fmla="*/ f139 1 f68"/>
                    <a:gd name="f192" fmla="*/ f140 1 f68"/>
                    <a:gd name="f193" fmla="*/ f141 1 f68"/>
                    <a:gd name="f194" fmla="*/ f142 1 f68"/>
                    <a:gd name="f195" fmla="*/ f143 1 f68"/>
                    <a:gd name="f196" fmla="*/ f144 1 f68"/>
                    <a:gd name="f197" fmla="*/ f145 1 f68"/>
                    <a:gd name="f198" fmla="*/ f146 1 f68"/>
                    <a:gd name="f199" fmla="*/ f147 1 f68"/>
                    <a:gd name="f200" fmla="*/ f148 1 f68"/>
                    <a:gd name="f201" fmla="*/ f149 1 f69"/>
                    <a:gd name="f202" fmla="*/ f150 1 f68"/>
                    <a:gd name="f203" fmla="*/ f151 1 f68"/>
                    <a:gd name="f204" fmla="*/ f152 1 f68"/>
                    <a:gd name="f205" fmla="*/ f153 1 f68"/>
                    <a:gd name="f206" fmla="*/ f154 1 f68"/>
                    <a:gd name="f207" fmla="*/ f155 1 f68"/>
                    <a:gd name="f208" fmla="*/ f156 1 f68"/>
                    <a:gd name="f209" fmla="*/ f157 1 f68"/>
                    <a:gd name="f210" fmla="*/ f158 1 f68"/>
                    <a:gd name="f211" fmla="*/ f159 1 f68"/>
                    <a:gd name="f212" fmla="*/ f160 1 f68"/>
                    <a:gd name="f213" fmla="*/ f161 1 f69"/>
                    <a:gd name="f214" fmla="*/ f162 1 f68"/>
                    <a:gd name="f215" fmla="*/ f163 1 f68"/>
                    <a:gd name="f216" fmla="*/ f164 1 f68"/>
                    <a:gd name="f217" fmla="*/ f165 1 f68"/>
                    <a:gd name="f218" fmla="*/ f166 1 f68"/>
                    <a:gd name="f219" fmla="*/ f167 1 f68"/>
                    <a:gd name="f220" fmla="*/ f168 1 f68"/>
                    <a:gd name="f221" fmla="*/ f169 1 f68"/>
                    <a:gd name="f222" fmla="*/ f170 1 f68"/>
                    <a:gd name="f223" fmla="*/ f171 1 f68"/>
                    <a:gd name="f224" fmla="*/ f172 1 f69"/>
                    <a:gd name="f225" fmla="*/ f222 f63 1"/>
                    <a:gd name="f226" fmla="*/ f223 f63 1"/>
                    <a:gd name="f227" fmla="*/ f224 f64 1"/>
                    <a:gd name="f228" fmla="*/ f188 f64 1"/>
                    <a:gd name="f229" fmla="*/ f174 f63 1"/>
                    <a:gd name="f230" fmla="*/ f175 f64 1"/>
                    <a:gd name="f231" fmla="*/ f176 f63 1"/>
                    <a:gd name="f232" fmla="*/ f177 f63 1"/>
                    <a:gd name="f233" fmla="*/ f178 f64 1"/>
                    <a:gd name="f234" fmla="*/ f179 f63 1"/>
                    <a:gd name="f235" fmla="*/ f180 f63 1"/>
                    <a:gd name="f236" fmla="*/ f181 f64 1"/>
                    <a:gd name="f237" fmla="*/ f182 f63 1"/>
                    <a:gd name="f238" fmla="*/ f183 f63 1"/>
                    <a:gd name="f239" fmla="*/ f184 f63 1"/>
                    <a:gd name="f240" fmla="*/ f185 f63 1"/>
                    <a:gd name="f241" fmla="*/ f186 f63 1"/>
                    <a:gd name="f242" fmla="*/ f187 f63 1"/>
                    <a:gd name="f243" fmla="*/ f189 f63 1"/>
                    <a:gd name="f244" fmla="*/ f190 f63 1"/>
                    <a:gd name="f245" fmla="*/ f191 f63 1"/>
                    <a:gd name="f246" fmla="*/ f192 f63 1"/>
                    <a:gd name="f247" fmla="*/ f193 f63 1"/>
                    <a:gd name="f248" fmla="*/ f194 f63 1"/>
                    <a:gd name="f249" fmla="*/ f195 f63 1"/>
                    <a:gd name="f250" fmla="*/ f196 f63 1"/>
                    <a:gd name="f251" fmla="*/ f197 f63 1"/>
                    <a:gd name="f252" fmla="*/ f198 f63 1"/>
                    <a:gd name="f253" fmla="*/ f199 f63 1"/>
                    <a:gd name="f254" fmla="*/ f200 f63 1"/>
                    <a:gd name="f255" fmla="*/ f201 f64 1"/>
                    <a:gd name="f256" fmla="*/ f202 f63 1"/>
                    <a:gd name="f257" fmla="*/ f203 f63 1"/>
                    <a:gd name="f258" fmla="*/ f204 f63 1"/>
                    <a:gd name="f259" fmla="*/ f205 f63 1"/>
                    <a:gd name="f260" fmla="*/ f206 f63 1"/>
                    <a:gd name="f261" fmla="*/ f207 f63 1"/>
                    <a:gd name="f262" fmla="*/ f208 f63 1"/>
                    <a:gd name="f263" fmla="*/ f209 f63 1"/>
                    <a:gd name="f264" fmla="*/ f210 f63 1"/>
                    <a:gd name="f265" fmla="*/ f211 f63 1"/>
                    <a:gd name="f266" fmla="*/ f212 f63 1"/>
                    <a:gd name="f267" fmla="*/ f213 f64 1"/>
                    <a:gd name="f268" fmla="*/ f214 f63 1"/>
                    <a:gd name="f269" fmla="*/ f215 f63 1"/>
                    <a:gd name="f270" fmla="*/ f216 f63 1"/>
                    <a:gd name="f271" fmla="*/ f217 f63 1"/>
                    <a:gd name="f272" fmla="*/ f218 f63 1"/>
                    <a:gd name="f273" fmla="*/ f219 f63 1"/>
                    <a:gd name="f274" fmla="*/ f220 f63 1"/>
                    <a:gd name="f275" fmla="*/ f221 f63 1"/>
                  </a:gdLst>
                  <a:ahLst/>
                  <a:cxnLst>
                    <a:cxn ang="3cd4">
                      <a:pos x="hc" y="t"/>
                    </a:cxn>
                    <a:cxn ang="0">
                      <a:pos x="r" y="vc"/>
                    </a:cxn>
                    <a:cxn ang="cd4">
                      <a:pos x="hc" y="b"/>
                    </a:cxn>
                    <a:cxn ang="cd2">
                      <a:pos x="l" y="vc"/>
                    </a:cxn>
                    <a:cxn ang="f173">
                      <a:pos x="f229" y="f230"/>
                    </a:cxn>
                    <a:cxn ang="f173">
                      <a:pos x="f231" y="f230"/>
                    </a:cxn>
                    <a:cxn ang="f173">
                      <a:pos x="f232" y="f233"/>
                    </a:cxn>
                    <a:cxn ang="f173">
                      <a:pos x="f234" y="f230"/>
                    </a:cxn>
                    <a:cxn ang="f173">
                      <a:pos x="f235" y="f236"/>
                    </a:cxn>
                    <a:cxn ang="f173">
                      <a:pos x="f237" y="f230"/>
                    </a:cxn>
                    <a:cxn ang="f173">
                      <a:pos x="f238" y="f233"/>
                    </a:cxn>
                    <a:cxn ang="f173">
                      <a:pos x="f239" y="f230"/>
                    </a:cxn>
                    <a:cxn ang="f173">
                      <a:pos x="f240" y="f230"/>
                    </a:cxn>
                    <a:cxn ang="f173">
                      <a:pos x="f241" y="f230"/>
                    </a:cxn>
                    <a:cxn ang="f173">
                      <a:pos x="f242" y="f228"/>
                    </a:cxn>
                    <a:cxn ang="f173">
                      <a:pos x="f243" y="f230"/>
                    </a:cxn>
                    <a:cxn ang="f173">
                      <a:pos x="f244" y="f236"/>
                    </a:cxn>
                    <a:cxn ang="f173">
                      <a:pos x="f245" y="f230"/>
                    </a:cxn>
                    <a:cxn ang="f173">
                      <a:pos x="f246" y="f230"/>
                    </a:cxn>
                    <a:cxn ang="f173">
                      <a:pos x="f247" y="f236"/>
                    </a:cxn>
                    <a:cxn ang="f173">
                      <a:pos x="f248" y="f233"/>
                    </a:cxn>
                    <a:cxn ang="f173">
                      <a:pos x="f249" y="f230"/>
                    </a:cxn>
                    <a:cxn ang="f173">
                      <a:pos x="f250" y="f230"/>
                    </a:cxn>
                    <a:cxn ang="f173">
                      <a:pos x="f251" y="f228"/>
                    </a:cxn>
                    <a:cxn ang="f173">
                      <a:pos x="f252" y="f230"/>
                    </a:cxn>
                    <a:cxn ang="f173">
                      <a:pos x="f253" y="f230"/>
                    </a:cxn>
                    <a:cxn ang="f173">
                      <a:pos x="f254" y="f255"/>
                    </a:cxn>
                    <a:cxn ang="f173">
                      <a:pos x="f256" y="f230"/>
                    </a:cxn>
                    <a:cxn ang="f173">
                      <a:pos x="f257" y="f236"/>
                    </a:cxn>
                    <a:cxn ang="f173">
                      <a:pos x="f258" y="f236"/>
                    </a:cxn>
                    <a:cxn ang="f173">
                      <a:pos x="f259" y="f228"/>
                    </a:cxn>
                    <a:cxn ang="f173">
                      <a:pos x="f260" y="f230"/>
                    </a:cxn>
                    <a:cxn ang="f173">
                      <a:pos x="f261" y="f236"/>
                    </a:cxn>
                    <a:cxn ang="f173">
                      <a:pos x="f262" y="f233"/>
                    </a:cxn>
                    <a:cxn ang="f173">
                      <a:pos x="f263" y="f230"/>
                    </a:cxn>
                    <a:cxn ang="f173">
                      <a:pos x="f264" y="f236"/>
                    </a:cxn>
                    <a:cxn ang="f173">
                      <a:pos x="f265" y="f233"/>
                    </a:cxn>
                    <a:cxn ang="f173">
                      <a:pos x="f266" y="f267"/>
                    </a:cxn>
                    <a:cxn ang="f173">
                      <a:pos x="f268" y="f233"/>
                    </a:cxn>
                    <a:cxn ang="f173">
                      <a:pos x="f269" y="f267"/>
                    </a:cxn>
                    <a:cxn ang="f173">
                      <a:pos x="f270" y="f233"/>
                    </a:cxn>
                    <a:cxn ang="f173">
                      <a:pos x="f271" y="f236"/>
                    </a:cxn>
                    <a:cxn ang="f173">
                      <a:pos x="f272" y="f255"/>
                    </a:cxn>
                    <a:cxn ang="f173">
                      <a:pos x="f273" y="f233"/>
                    </a:cxn>
                    <a:cxn ang="f173">
                      <a:pos x="f274" y="f230"/>
                    </a:cxn>
                    <a:cxn ang="f173">
                      <a:pos x="f275" y="f230"/>
                    </a:cxn>
                  </a:cxnLst>
                  <a:rect l="f225" t="f228" r="f226" b="f227"/>
                  <a:pathLst>
                    <a:path w="254" h="32">
                      <a:moveTo>
                        <a:pt x="f5" y="f8"/>
                      </a:moveTo>
                      <a:lnTo>
                        <a:pt x="f8" y="f9"/>
                      </a:lnTo>
                      <a:lnTo>
                        <a:pt x="f8" y="f10"/>
                      </a:lnTo>
                      <a:lnTo>
                        <a:pt x="f8" y="f9"/>
                      </a:lnTo>
                      <a:lnTo>
                        <a:pt x="f9" y="f8"/>
                      </a:lnTo>
                      <a:lnTo>
                        <a:pt x="f9" y="f10"/>
                      </a:lnTo>
                      <a:lnTo>
                        <a:pt x="f9" y="f9"/>
                      </a:lnTo>
                      <a:lnTo>
                        <a:pt x="f10" y="f8"/>
                      </a:lnTo>
                      <a:lnTo>
                        <a:pt x="f11" y="f11"/>
                      </a:lnTo>
                      <a:lnTo>
                        <a:pt x="f11" y="f5"/>
                      </a:lnTo>
                      <a:lnTo>
                        <a:pt x="f12" y="f9"/>
                      </a:lnTo>
                      <a:lnTo>
                        <a:pt x="f12" y="f10"/>
                      </a:lnTo>
                      <a:lnTo>
                        <a:pt x="f12" y="f8"/>
                      </a:lnTo>
                      <a:lnTo>
                        <a:pt x="f13" y="f5"/>
                      </a:lnTo>
                      <a:lnTo>
                        <a:pt x="f13" y="f9"/>
                      </a:lnTo>
                      <a:lnTo>
                        <a:pt x="f13" y="f5"/>
                      </a:lnTo>
                      <a:lnTo>
                        <a:pt x="f7" y="f9"/>
                      </a:lnTo>
                      <a:lnTo>
                        <a:pt x="f14" y="f10"/>
                      </a:lnTo>
                      <a:lnTo>
                        <a:pt x="f14" y="f8"/>
                      </a:lnTo>
                      <a:lnTo>
                        <a:pt x="f15" y="f10"/>
                      </a:lnTo>
                      <a:lnTo>
                        <a:pt x="f15" y="f11"/>
                      </a:lnTo>
                      <a:lnTo>
                        <a:pt x="f15" y="f8"/>
                      </a:lnTo>
                      <a:lnTo>
                        <a:pt x="f16" y="f9"/>
                      </a:lnTo>
                      <a:lnTo>
                        <a:pt x="f16" y="f10"/>
                      </a:lnTo>
                      <a:lnTo>
                        <a:pt x="f16" y="f8"/>
                      </a:lnTo>
                      <a:lnTo>
                        <a:pt x="f17" y="f8"/>
                      </a:lnTo>
                      <a:lnTo>
                        <a:pt x="f17" y="f10"/>
                      </a:lnTo>
                      <a:lnTo>
                        <a:pt x="f17" y="f8"/>
                      </a:lnTo>
                      <a:lnTo>
                        <a:pt x="f18" y="f9"/>
                      </a:lnTo>
                      <a:lnTo>
                        <a:pt x="f18" y="f10"/>
                      </a:lnTo>
                      <a:lnTo>
                        <a:pt x="f18" y="f9"/>
                      </a:lnTo>
                      <a:lnTo>
                        <a:pt x="f19" y="f11"/>
                      </a:lnTo>
                      <a:lnTo>
                        <a:pt x="f19" y="f5"/>
                      </a:lnTo>
                      <a:lnTo>
                        <a:pt x="f19" y="f9"/>
                      </a:lnTo>
                      <a:lnTo>
                        <a:pt x="f20" y="f8"/>
                      </a:lnTo>
                      <a:lnTo>
                        <a:pt x="f20" y="f10"/>
                      </a:lnTo>
                      <a:lnTo>
                        <a:pt x="f20" y="f9"/>
                      </a:lnTo>
                      <a:lnTo>
                        <a:pt x="f21" y="f9"/>
                      </a:lnTo>
                      <a:lnTo>
                        <a:pt x="f22" y="f9"/>
                      </a:lnTo>
                      <a:lnTo>
                        <a:pt x="f23" y="f9"/>
                      </a:lnTo>
                      <a:lnTo>
                        <a:pt x="f22" y="f8"/>
                      </a:lnTo>
                      <a:lnTo>
                        <a:pt x="f24" y="f10"/>
                      </a:lnTo>
                      <a:lnTo>
                        <a:pt x="f24" y="f8"/>
                      </a:lnTo>
                      <a:lnTo>
                        <a:pt x="f24" y="f9"/>
                      </a:lnTo>
                      <a:lnTo>
                        <a:pt x="f25" y="f10"/>
                      </a:lnTo>
                      <a:lnTo>
                        <a:pt x="f26" y="f9"/>
                      </a:lnTo>
                      <a:lnTo>
                        <a:pt x="f26" y="f11"/>
                      </a:lnTo>
                      <a:lnTo>
                        <a:pt x="f26" y="f9"/>
                      </a:lnTo>
                      <a:lnTo>
                        <a:pt x="f27" y="f10"/>
                      </a:lnTo>
                      <a:lnTo>
                        <a:pt x="f27" y="f9"/>
                      </a:lnTo>
                      <a:lnTo>
                        <a:pt x="f27" y="f11"/>
                      </a:lnTo>
                      <a:lnTo>
                        <a:pt x="f28" y="f11"/>
                      </a:lnTo>
                      <a:lnTo>
                        <a:pt x="f28" y="f8"/>
                      </a:lnTo>
                      <a:lnTo>
                        <a:pt x="f29" y="f10"/>
                      </a:lnTo>
                      <a:lnTo>
                        <a:pt x="f30" y="f8"/>
                      </a:lnTo>
                      <a:lnTo>
                        <a:pt x="f30" y="f11"/>
                      </a:lnTo>
                      <a:lnTo>
                        <a:pt x="f30" y="f10"/>
                      </a:lnTo>
                      <a:lnTo>
                        <a:pt x="f31" y="f10"/>
                      </a:lnTo>
                      <a:lnTo>
                        <a:pt x="f32" y="f11"/>
                      </a:lnTo>
                      <a:lnTo>
                        <a:pt x="f32" y="f5"/>
                      </a:lnTo>
                      <a:lnTo>
                        <a:pt x="f33" y="f10"/>
                      </a:lnTo>
                      <a:lnTo>
                        <a:pt x="f33" y="f11"/>
                      </a:lnTo>
                      <a:lnTo>
                        <a:pt x="f34" y="f10"/>
                      </a:lnTo>
                      <a:lnTo>
                        <a:pt x="f34" y="f9"/>
                      </a:lnTo>
                      <a:lnTo>
                        <a:pt x="f35" y="f8"/>
                      </a:lnTo>
                      <a:lnTo>
                        <a:pt x="f35" y="f10"/>
                      </a:lnTo>
                      <a:lnTo>
                        <a:pt x="f36" y="f9"/>
                      </a:lnTo>
                      <a:lnTo>
                        <a:pt x="f36" y="f5"/>
                      </a:lnTo>
                      <a:lnTo>
                        <a:pt x="f36" y="f8"/>
                      </a:lnTo>
                      <a:lnTo>
                        <a:pt x="f37" y="f9"/>
                      </a:lnTo>
                      <a:lnTo>
                        <a:pt x="f38" y="f9"/>
                      </a:lnTo>
                      <a:lnTo>
                        <a:pt x="f37" y="f10"/>
                      </a:lnTo>
                      <a:lnTo>
                        <a:pt x="f39" y="f9"/>
                      </a:lnTo>
                      <a:lnTo>
                        <a:pt x="f39" y="f10"/>
                      </a:lnTo>
                      <a:lnTo>
                        <a:pt x="f39" y="f9"/>
                      </a:lnTo>
                      <a:lnTo>
                        <a:pt x="f40" y="f41"/>
                      </a:lnTo>
                      <a:lnTo>
                        <a:pt x="f40" y="f5"/>
                      </a:lnTo>
                      <a:lnTo>
                        <a:pt x="f42" y="f9"/>
                      </a:lnTo>
                      <a:lnTo>
                        <a:pt x="f42" y="f10"/>
                      </a:lnTo>
                      <a:lnTo>
                        <a:pt x="f42" y="f8"/>
                      </a:lnTo>
                      <a:lnTo>
                        <a:pt x="f43" y="f5"/>
                      </a:lnTo>
                      <a:lnTo>
                        <a:pt x="f43" y="f9"/>
                      </a:lnTo>
                      <a:lnTo>
                        <a:pt x="f44" y="f8"/>
                      </a:lnTo>
                      <a:lnTo>
                        <a:pt x="f44" y="f10"/>
                      </a:lnTo>
                      <a:lnTo>
                        <a:pt x="f45" y="f9"/>
                      </a:lnTo>
                      <a:lnTo>
                        <a:pt x="f45" y="f10"/>
                      </a:lnTo>
                      <a:lnTo>
                        <a:pt x="f46" y="f9"/>
                      </a:lnTo>
                      <a:lnTo>
                        <a:pt x="f46" y="f10"/>
                      </a:lnTo>
                      <a:lnTo>
                        <a:pt x="f47" y="f7"/>
                      </a:lnTo>
                      <a:lnTo>
                        <a:pt x="f47" y="f11"/>
                      </a:lnTo>
                      <a:lnTo>
                        <a:pt x="f48" y="f9"/>
                      </a:lnTo>
                      <a:lnTo>
                        <a:pt x="f48" y="f11"/>
                      </a:lnTo>
                      <a:lnTo>
                        <a:pt x="f48" y="f10"/>
                      </a:lnTo>
                      <a:lnTo>
                        <a:pt x="f49" y="f10"/>
                      </a:lnTo>
                      <a:lnTo>
                        <a:pt x="f49" y="f9"/>
                      </a:lnTo>
                      <a:lnTo>
                        <a:pt x="f50" y="f9"/>
                      </a:lnTo>
                      <a:lnTo>
                        <a:pt x="f50" y="f11"/>
                      </a:lnTo>
                      <a:lnTo>
                        <a:pt x="f50" y="f9"/>
                      </a:lnTo>
                      <a:lnTo>
                        <a:pt x="f51" y="f11"/>
                      </a:lnTo>
                      <a:lnTo>
                        <a:pt x="f51" y="f10"/>
                      </a:lnTo>
                      <a:lnTo>
                        <a:pt x="f51" y="f41"/>
                      </a:lnTo>
                      <a:lnTo>
                        <a:pt x="f52" y="f41"/>
                      </a:lnTo>
                      <a:lnTo>
                        <a:pt x="f52" y="f10"/>
                      </a:lnTo>
                      <a:lnTo>
                        <a:pt x="f52" y="f41"/>
                      </a:lnTo>
                      <a:lnTo>
                        <a:pt x="f53" y="f11"/>
                      </a:lnTo>
                      <a:lnTo>
                        <a:pt x="f53" y="f10"/>
                      </a:lnTo>
                      <a:lnTo>
                        <a:pt x="f53" y="f11"/>
                      </a:lnTo>
                      <a:lnTo>
                        <a:pt x="f54" y="f41"/>
                      </a:lnTo>
                      <a:lnTo>
                        <a:pt x="f54" y="f9"/>
                      </a:lnTo>
                      <a:lnTo>
                        <a:pt x="f54" y="f10"/>
                      </a:lnTo>
                      <a:lnTo>
                        <a:pt x="f55" y="f11"/>
                      </a:lnTo>
                      <a:lnTo>
                        <a:pt x="f56" y="f10"/>
                      </a:lnTo>
                      <a:lnTo>
                        <a:pt x="f57" y="f11"/>
                      </a:lnTo>
                      <a:lnTo>
                        <a:pt x="f57" y="f9"/>
                      </a:lnTo>
                      <a:lnTo>
                        <a:pt x="f57" y="f11"/>
                      </a:lnTo>
                      <a:lnTo>
                        <a:pt x="f58" y="f9"/>
                      </a:lnTo>
                      <a:lnTo>
                        <a:pt x="f58" y="f8"/>
                      </a:lnTo>
                      <a:lnTo>
                        <a:pt x="f58" y="f9"/>
                      </a:lnTo>
                      <a:lnTo>
                        <a:pt x="f59" y="f10"/>
                      </a:lnTo>
                      <a:lnTo>
                        <a:pt x="f59" y="f11"/>
                      </a:lnTo>
                      <a:lnTo>
                        <a:pt x="f59" y="f10"/>
                      </a:lnTo>
                      <a:lnTo>
                        <a:pt x="f60" y="f41"/>
                      </a:lnTo>
                      <a:lnTo>
                        <a:pt x="f60" y="f10"/>
                      </a:lnTo>
                      <a:lnTo>
                        <a:pt x="f61" y="f11"/>
                      </a:lnTo>
                      <a:lnTo>
                        <a:pt x="f61" y="f41"/>
                      </a:lnTo>
                      <a:lnTo>
                        <a:pt x="f61" y="f10"/>
                      </a:lnTo>
                      <a:lnTo>
                        <a:pt x="f6" y="f11"/>
                      </a:lnTo>
                      <a:lnTo>
                        <a:pt x="f6" y="f9"/>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1" name="Freeform 50">
                  <a:extLst>
                    <a:ext uri="{FF2B5EF4-FFF2-40B4-BE49-F238E27FC236}">
                      <a16:creationId xmlns:a16="http://schemas.microsoft.com/office/drawing/2014/main" id="{EBF26B7A-A072-4552-B9A1-10DAE3237269}"/>
                    </a:ext>
                  </a:extLst>
                </p:cNvPr>
                <p:cNvSpPr/>
                <p:nvPr/>
              </p:nvSpPr>
              <p:spPr>
                <a:xfrm>
                  <a:off x="4169563" y="3603028"/>
                  <a:ext cx="270433" cy="34838"/>
                </a:xfrm>
                <a:custGeom>
                  <a:avLst/>
                  <a:gdLst>
                    <a:gd name="f0" fmla="val 10800000"/>
                    <a:gd name="f1" fmla="val 5400000"/>
                    <a:gd name="f2" fmla="val 180"/>
                    <a:gd name="f3" fmla="val w"/>
                    <a:gd name="f4" fmla="val h"/>
                    <a:gd name="f5" fmla="val 0"/>
                    <a:gd name="f6" fmla="val 246"/>
                    <a:gd name="f7" fmla="val 32"/>
                    <a:gd name="f8" fmla="val 5"/>
                    <a:gd name="f9" fmla="val 19"/>
                    <a:gd name="f10" fmla="val 14"/>
                    <a:gd name="f11" fmla="val 9"/>
                    <a:gd name="f12" fmla="val 10"/>
                    <a:gd name="f13" fmla="val 23"/>
                    <a:gd name="f14" fmla="val 28"/>
                    <a:gd name="f15" fmla="val 37"/>
                    <a:gd name="f16" fmla="val 41"/>
                    <a:gd name="f17" fmla="val 46"/>
                    <a:gd name="f18" fmla="val 55"/>
                    <a:gd name="f19" fmla="val 51"/>
                    <a:gd name="f20" fmla="val 60"/>
                    <a:gd name="f21" fmla="val 64"/>
                    <a:gd name="f22" fmla="val 69"/>
                    <a:gd name="f23" fmla="val 73"/>
                    <a:gd name="f24" fmla="val 78"/>
                    <a:gd name="f25" fmla="val 82"/>
                    <a:gd name="f26" fmla="val 87"/>
                    <a:gd name="f27" fmla="val 91"/>
                    <a:gd name="f28" fmla="val 96"/>
                    <a:gd name="f29" fmla="val 101"/>
                    <a:gd name="f30" fmla="val 105"/>
                    <a:gd name="f31" fmla="val 110"/>
                    <a:gd name="f32" fmla="val 114"/>
                    <a:gd name="f33" fmla="val 119"/>
                    <a:gd name="f34" fmla="val 123"/>
                    <a:gd name="f35" fmla="val 128"/>
                    <a:gd name="f36" fmla="val 132"/>
                    <a:gd name="f37" fmla="val 137"/>
                    <a:gd name="f38" fmla="val 142"/>
                    <a:gd name="f39" fmla="val 146"/>
                    <a:gd name="f40" fmla="val 155"/>
                    <a:gd name="f41" fmla="val 164"/>
                    <a:gd name="f42" fmla="val 160"/>
                    <a:gd name="f43" fmla="val 169"/>
                    <a:gd name="f44" fmla="val 173"/>
                    <a:gd name="f45" fmla="val 178"/>
                    <a:gd name="f46" fmla="val 182"/>
                    <a:gd name="f47" fmla="val 187"/>
                    <a:gd name="f48" fmla="val 192"/>
                    <a:gd name="f49" fmla="val 196"/>
                    <a:gd name="f50" fmla="val 201"/>
                    <a:gd name="f51" fmla="val 205"/>
                    <a:gd name="f52" fmla="val 210"/>
                    <a:gd name="f53" fmla="val 214"/>
                    <a:gd name="f54" fmla="val 219"/>
                    <a:gd name="f55" fmla="val 223"/>
                    <a:gd name="f56" fmla="val 228"/>
                    <a:gd name="f57" fmla="val 233"/>
                    <a:gd name="f58" fmla="val 237"/>
                    <a:gd name="f59" fmla="val 242"/>
                    <a:gd name="f60" fmla="+- 0 0 -90"/>
                    <a:gd name="f61" fmla="*/ f3 1 246"/>
                    <a:gd name="f62" fmla="*/ f4 1 32"/>
                    <a:gd name="f63" fmla="+- f7 0 f5"/>
                    <a:gd name="f64" fmla="+- f6 0 f5"/>
                    <a:gd name="f65" fmla="*/ f60 f0 1"/>
                    <a:gd name="f66" fmla="*/ f64 1 246"/>
                    <a:gd name="f67" fmla="*/ f63 1 32"/>
                    <a:gd name="f68" fmla="*/ 5 f64 1"/>
                    <a:gd name="f69" fmla="*/ 5 f63 1"/>
                    <a:gd name="f70" fmla="*/ 10 f64 1"/>
                    <a:gd name="f71" fmla="*/ 14 f63 1"/>
                    <a:gd name="f72" fmla="*/ 19 f64 1"/>
                    <a:gd name="f73" fmla="*/ 0 f63 1"/>
                    <a:gd name="f74" fmla="*/ 23 f64 1"/>
                    <a:gd name="f75" fmla="*/ 9 f63 1"/>
                    <a:gd name="f76" fmla="*/ 28 f64 1"/>
                    <a:gd name="f77" fmla="*/ 32 f64 1"/>
                    <a:gd name="f78" fmla="*/ 41 f64 1"/>
                    <a:gd name="f79" fmla="*/ 46 f64 1"/>
                    <a:gd name="f80" fmla="*/ 23 f63 1"/>
                    <a:gd name="f81" fmla="*/ 51 f64 1"/>
                    <a:gd name="f82" fmla="*/ 64 f64 1"/>
                    <a:gd name="f83" fmla="*/ 69 f64 1"/>
                    <a:gd name="f84" fmla="*/ 19 f63 1"/>
                    <a:gd name="f85" fmla="*/ 73 f64 1"/>
                    <a:gd name="f86" fmla="*/ 78 f64 1"/>
                    <a:gd name="f87" fmla="*/ 82 f64 1"/>
                    <a:gd name="f88" fmla="*/ 87 f64 1"/>
                    <a:gd name="f89" fmla="*/ 91 f64 1"/>
                    <a:gd name="f90" fmla="*/ 96 f64 1"/>
                    <a:gd name="f91" fmla="*/ 101 f64 1"/>
                    <a:gd name="f92" fmla="*/ 105 f64 1"/>
                    <a:gd name="f93" fmla="*/ 110 f64 1"/>
                    <a:gd name="f94" fmla="*/ 119 f64 1"/>
                    <a:gd name="f95" fmla="*/ 123 f64 1"/>
                    <a:gd name="f96" fmla="*/ 128 f64 1"/>
                    <a:gd name="f97" fmla="*/ 137 f64 1"/>
                    <a:gd name="f98" fmla="*/ 142 f64 1"/>
                    <a:gd name="f99" fmla="*/ 146 f64 1"/>
                    <a:gd name="f100" fmla="*/ 28 f63 1"/>
                    <a:gd name="f101" fmla="*/ 155 f64 1"/>
                    <a:gd name="f102" fmla="*/ 160 f64 1"/>
                    <a:gd name="f103" fmla="*/ 169 f64 1"/>
                    <a:gd name="f104" fmla="*/ 178 f64 1"/>
                    <a:gd name="f105" fmla="*/ 182 f64 1"/>
                    <a:gd name="f106" fmla="*/ 187 f64 1"/>
                    <a:gd name="f107" fmla="*/ 192 f64 1"/>
                    <a:gd name="f108" fmla="*/ 196 f64 1"/>
                    <a:gd name="f109" fmla="*/ 201 f64 1"/>
                    <a:gd name="f110" fmla="*/ 205 f64 1"/>
                    <a:gd name="f111" fmla="*/ 214 f64 1"/>
                    <a:gd name="f112" fmla="*/ 219 f64 1"/>
                    <a:gd name="f113" fmla="*/ 223 f64 1"/>
                    <a:gd name="f114" fmla="*/ 228 f64 1"/>
                    <a:gd name="f115" fmla="*/ 233 f64 1"/>
                    <a:gd name="f116" fmla="*/ 237 f64 1"/>
                    <a:gd name="f117" fmla="*/ 0 f64 1"/>
                    <a:gd name="f118" fmla="*/ 246 f64 1"/>
                    <a:gd name="f119" fmla="*/ 32 f63 1"/>
                    <a:gd name="f120" fmla="*/ f65 1 f2"/>
                    <a:gd name="f121" fmla="*/ f68 1 246"/>
                    <a:gd name="f122" fmla="*/ f69 1 32"/>
                    <a:gd name="f123" fmla="*/ f70 1 246"/>
                    <a:gd name="f124" fmla="*/ f71 1 32"/>
                    <a:gd name="f125" fmla="*/ f72 1 246"/>
                    <a:gd name="f126" fmla="*/ f73 1 32"/>
                    <a:gd name="f127" fmla="*/ f74 1 246"/>
                    <a:gd name="f128" fmla="*/ f75 1 32"/>
                    <a:gd name="f129" fmla="*/ f76 1 246"/>
                    <a:gd name="f130" fmla="*/ f77 1 246"/>
                    <a:gd name="f131" fmla="*/ f78 1 246"/>
                    <a:gd name="f132" fmla="*/ f79 1 246"/>
                    <a:gd name="f133" fmla="*/ f80 1 32"/>
                    <a:gd name="f134" fmla="*/ f81 1 246"/>
                    <a:gd name="f135" fmla="*/ f82 1 246"/>
                    <a:gd name="f136" fmla="*/ f83 1 246"/>
                    <a:gd name="f137" fmla="*/ f84 1 32"/>
                    <a:gd name="f138" fmla="*/ f85 1 246"/>
                    <a:gd name="f139" fmla="*/ f86 1 246"/>
                    <a:gd name="f140" fmla="*/ f87 1 246"/>
                    <a:gd name="f141" fmla="*/ f88 1 246"/>
                    <a:gd name="f142" fmla="*/ f89 1 246"/>
                    <a:gd name="f143" fmla="*/ f90 1 246"/>
                    <a:gd name="f144" fmla="*/ f91 1 246"/>
                    <a:gd name="f145" fmla="*/ f92 1 246"/>
                    <a:gd name="f146" fmla="*/ f93 1 246"/>
                    <a:gd name="f147" fmla="*/ f94 1 246"/>
                    <a:gd name="f148" fmla="*/ f95 1 246"/>
                    <a:gd name="f149" fmla="*/ f96 1 246"/>
                    <a:gd name="f150" fmla="*/ f97 1 246"/>
                    <a:gd name="f151" fmla="*/ f98 1 246"/>
                    <a:gd name="f152" fmla="*/ f99 1 246"/>
                    <a:gd name="f153" fmla="*/ f100 1 32"/>
                    <a:gd name="f154" fmla="*/ f101 1 246"/>
                    <a:gd name="f155" fmla="*/ f102 1 246"/>
                    <a:gd name="f156" fmla="*/ f103 1 246"/>
                    <a:gd name="f157" fmla="*/ f104 1 246"/>
                    <a:gd name="f158" fmla="*/ f105 1 246"/>
                    <a:gd name="f159" fmla="*/ f106 1 246"/>
                    <a:gd name="f160" fmla="*/ f107 1 246"/>
                    <a:gd name="f161" fmla="*/ f108 1 246"/>
                    <a:gd name="f162" fmla="*/ f109 1 246"/>
                    <a:gd name="f163" fmla="*/ f110 1 246"/>
                    <a:gd name="f164" fmla="*/ f111 1 246"/>
                    <a:gd name="f165" fmla="*/ f112 1 246"/>
                    <a:gd name="f166" fmla="*/ f113 1 246"/>
                    <a:gd name="f167" fmla="*/ f114 1 246"/>
                    <a:gd name="f168" fmla="*/ f115 1 246"/>
                    <a:gd name="f169" fmla="*/ f116 1 246"/>
                    <a:gd name="f170" fmla="*/ f117 1 246"/>
                    <a:gd name="f171" fmla="*/ f118 1 246"/>
                    <a:gd name="f172" fmla="*/ f119 1 32"/>
                    <a:gd name="f173" fmla="+- f120 0 f1"/>
                    <a:gd name="f174" fmla="*/ f121 1 f66"/>
                    <a:gd name="f175" fmla="*/ f122 1 f67"/>
                    <a:gd name="f176" fmla="*/ f123 1 f66"/>
                    <a:gd name="f177" fmla="*/ f124 1 f67"/>
                    <a:gd name="f178" fmla="*/ f125 1 f66"/>
                    <a:gd name="f179" fmla="*/ f126 1 f67"/>
                    <a:gd name="f180" fmla="*/ f127 1 f66"/>
                    <a:gd name="f181" fmla="*/ f128 1 f67"/>
                    <a:gd name="f182" fmla="*/ f129 1 f66"/>
                    <a:gd name="f183" fmla="*/ f130 1 f66"/>
                    <a:gd name="f184" fmla="*/ f131 1 f66"/>
                    <a:gd name="f185" fmla="*/ f132 1 f66"/>
                    <a:gd name="f186" fmla="*/ f133 1 f67"/>
                    <a:gd name="f187" fmla="*/ f134 1 f66"/>
                    <a:gd name="f188" fmla="*/ f135 1 f66"/>
                    <a:gd name="f189" fmla="*/ f136 1 f66"/>
                    <a:gd name="f190" fmla="*/ f137 1 f67"/>
                    <a:gd name="f191" fmla="*/ f138 1 f66"/>
                    <a:gd name="f192" fmla="*/ f139 1 f66"/>
                    <a:gd name="f193" fmla="*/ f140 1 f66"/>
                    <a:gd name="f194" fmla="*/ f141 1 f66"/>
                    <a:gd name="f195" fmla="*/ f142 1 f66"/>
                    <a:gd name="f196" fmla="*/ f143 1 f66"/>
                    <a:gd name="f197" fmla="*/ f144 1 f66"/>
                    <a:gd name="f198" fmla="*/ f145 1 f66"/>
                    <a:gd name="f199" fmla="*/ f146 1 f66"/>
                    <a:gd name="f200" fmla="*/ f147 1 f66"/>
                    <a:gd name="f201" fmla="*/ f148 1 f66"/>
                    <a:gd name="f202" fmla="*/ f149 1 f66"/>
                    <a:gd name="f203" fmla="*/ f150 1 f66"/>
                    <a:gd name="f204" fmla="*/ f151 1 f66"/>
                    <a:gd name="f205" fmla="*/ f152 1 f66"/>
                    <a:gd name="f206" fmla="*/ f153 1 f67"/>
                    <a:gd name="f207" fmla="*/ f154 1 f66"/>
                    <a:gd name="f208" fmla="*/ f155 1 f66"/>
                    <a:gd name="f209" fmla="*/ f156 1 f66"/>
                    <a:gd name="f210" fmla="*/ f157 1 f66"/>
                    <a:gd name="f211" fmla="*/ f158 1 f66"/>
                    <a:gd name="f212" fmla="*/ f159 1 f66"/>
                    <a:gd name="f213" fmla="*/ f160 1 f66"/>
                    <a:gd name="f214" fmla="*/ f161 1 f66"/>
                    <a:gd name="f215" fmla="*/ f162 1 f66"/>
                    <a:gd name="f216" fmla="*/ f163 1 f66"/>
                    <a:gd name="f217" fmla="*/ f164 1 f66"/>
                    <a:gd name="f218" fmla="*/ f165 1 f66"/>
                    <a:gd name="f219" fmla="*/ f166 1 f66"/>
                    <a:gd name="f220" fmla="*/ f167 1 f66"/>
                    <a:gd name="f221" fmla="*/ f168 1 f66"/>
                    <a:gd name="f222" fmla="*/ f169 1 f66"/>
                    <a:gd name="f223" fmla="*/ f170 1 f66"/>
                    <a:gd name="f224" fmla="*/ f171 1 f66"/>
                    <a:gd name="f225" fmla="*/ f172 1 f67"/>
                    <a:gd name="f226" fmla="*/ f223 f61 1"/>
                    <a:gd name="f227" fmla="*/ f224 f61 1"/>
                    <a:gd name="f228" fmla="*/ f225 f62 1"/>
                    <a:gd name="f229" fmla="*/ f179 f62 1"/>
                    <a:gd name="f230" fmla="*/ f174 f61 1"/>
                    <a:gd name="f231" fmla="*/ f175 f62 1"/>
                    <a:gd name="f232" fmla="*/ f176 f61 1"/>
                    <a:gd name="f233" fmla="*/ f177 f62 1"/>
                    <a:gd name="f234" fmla="*/ f178 f61 1"/>
                    <a:gd name="f235" fmla="*/ f180 f61 1"/>
                    <a:gd name="f236" fmla="*/ f181 f62 1"/>
                    <a:gd name="f237" fmla="*/ f182 f61 1"/>
                    <a:gd name="f238" fmla="*/ f183 f61 1"/>
                    <a:gd name="f239" fmla="*/ f184 f61 1"/>
                    <a:gd name="f240" fmla="*/ f185 f61 1"/>
                    <a:gd name="f241" fmla="*/ f186 f62 1"/>
                    <a:gd name="f242" fmla="*/ f187 f61 1"/>
                    <a:gd name="f243" fmla="*/ f188 f61 1"/>
                    <a:gd name="f244" fmla="*/ f189 f61 1"/>
                    <a:gd name="f245" fmla="*/ f190 f62 1"/>
                    <a:gd name="f246" fmla="*/ f191 f61 1"/>
                    <a:gd name="f247" fmla="*/ f192 f61 1"/>
                    <a:gd name="f248" fmla="*/ f193 f61 1"/>
                    <a:gd name="f249" fmla="*/ f194 f61 1"/>
                    <a:gd name="f250" fmla="*/ f195 f61 1"/>
                    <a:gd name="f251" fmla="*/ f196 f61 1"/>
                    <a:gd name="f252" fmla="*/ f197 f61 1"/>
                    <a:gd name="f253" fmla="*/ f198 f61 1"/>
                    <a:gd name="f254" fmla="*/ f199 f61 1"/>
                    <a:gd name="f255" fmla="*/ f200 f61 1"/>
                    <a:gd name="f256" fmla="*/ f201 f61 1"/>
                    <a:gd name="f257" fmla="*/ f202 f61 1"/>
                    <a:gd name="f258" fmla="*/ f203 f61 1"/>
                    <a:gd name="f259" fmla="*/ f204 f61 1"/>
                    <a:gd name="f260" fmla="*/ f205 f61 1"/>
                    <a:gd name="f261" fmla="*/ f206 f62 1"/>
                    <a:gd name="f262" fmla="*/ f207 f61 1"/>
                    <a:gd name="f263" fmla="*/ f208 f61 1"/>
                    <a:gd name="f264" fmla="*/ f209 f61 1"/>
                    <a:gd name="f265" fmla="*/ f210 f61 1"/>
                    <a:gd name="f266" fmla="*/ f211 f61 1"/>
                    <a:gd name="f267" fmla="*/ f212 f61 1"/>
                    <a:gd name="f268" fmla="*/ f213 f61 1"/>
                    <a:gd name="f269" fmla="*/ f214 f61 1"/>
                    <a:gd name="f270" fmla="*/ f215 f61 1"/>
                    <a:gd name="f271" fmla="*/ f216 f61 1"/>
                    <a:gd name="f272" fmla="*/ f217 f61 1"/>
                    <a:gd name="f273" fmla="*/ f218 f61 1"/>
                    <a:gd name="f274" fmla="*/ f219 f61 1"/>
                    <a:gd name="f275" fmla="*/ f220 f61 1"/>
                    <a:gd name="f276" fmla="*/ f221 f61 1"/>
                    <a:gd name="f277" fmla="*/ f222 f61 1"/>
                  </a:gdLst>
                  <a:ahLst/>
                  <a:cxnLst>
                    <a:cxn ang="3cd4">
                      <a:pos x="hc" y="t"/>
                    </a:cxn>
                    <a:cxn ang="0">
                      <a:pos x="r" y="vc"/>
                    </a:cxn>
                    <a:cxn ang="cd4">
                      <a:pos x="hc" y="b"/>
                    </a:cxn>
                    <a:cxn ang="cd2">
                      <a:pos x="l" y="vc"/>
                    </a:cxn>
                    <a:cxn ang="f173">
                      <a:pos x="f230" y="f231"/>
                    </a:cxn>
                    <a:cxn ang="f173">
                      <a:pos x="f232" y="f233"/>
                    </a:cxn>
                    <a:cxn ang="f173">
                      <a:pos x="f234" y="f229"/>
                    </a:cxn>
                    <a:cxn ang="f173">
                      <a:pos x="f235" y="f236"/>
                    </a:cxn>
                    <a:cxn ang="f173">
                      <a:pos x="f237" y="f231"/>
                    </a:cxn>
                    <a:cxn ang="f173">
                      <a:pos x="f238" y="f233"/>
                    </a:cxn>
                    <a:cxn ang="f173">
                      <a:pos x="f239" y="f236"/>
                    </a:cxn>
                    <a:cxn ang="f173">
                      <a:pos x="f240" y="f241"/>
                    </a:cxn>
                    <a:cxn ang="f173">
                      <a:pos x="f242" y="f233"/>
                    </a:cxn>
                    <a:cxn ang="f173">
                      <a:pos x="f243" y="f231"/>
                    </a:cxn>
                    <a:cxn ang="f173">
                      <a:pos x="f244" y="f245"/>
                    </a:cxn>
                    <a:cxn ang="f173">
                      <a:pos x="f246" y="f236"/>
                    </a:cxn>
                    <a:cxn ang="f173">
                      <a:pos x="f247" y="f245"/>
                    </a:cxn>
                    <a:cxn ang="f173">
                      <a:pos x="f248" y="f245"/>
                    </a:cxn>
                    <a:cxn ang="f173">
                      <a:pos x="f249" y="f236"/>
                    </a:cxn>
                    <a:cxn ang="f173">
                      <a:pos x="f250" y="f245"/>
                    </a:cxn>
                    <a:cxn ang="f173">
                      <a:pos x="f251" y="f245"/>
                    </a:cxn>
                    <a:cxn ang="f173">
                      <a:pos x="f252" y="f236"/>
                    </a:cxn>
                    <a:cxn ang="f173">
                      <a:pos x="f253" y="f236"/>
                    </a:cxn>
                    <a:cxn ang="f173">
                      <a:pos x="f254" y="f241"/>
                    </a:cxn>
                    <a:cxn ang="f173">
                      <a:pos x="f255" y="f231"/>
                    </a:cxn>
                    <a:cxn ang="f173">
                      <a:pos x="f256" y="f236"/>
                    </a:cxn>
                    <a:cxn ang="f173">
                      <a:pos x="f257" y="f245"/>
                    </a:cxn>
                    <a:cxn ang="f173">
                      <a:pos x="f258" y="f233"/>
                    </a:cxn>
                    <a:cxn ang="f173">
                      <a:pos x="f259" y="f236"/>
                    </a:cxn>
                    <a:cxn ang="f173">
                      <a:pos x="f260" y="f261"/>
                    </a:cxn>
                    <a:cxn ang="f173">
                      <a:pos x="f262" y="f241"/>
                    </a:cxn>
                    <a:cxn ang="f173">
                      <a:pos x="f263" y="f241"/>
                    </a:cxn>
                    <a:cxn ang="f173">
                      <a:pos x="f264" y="f241"/>
                    </a:cxn>
                    <a:cxn ang="f173">
                      <a:pos x="f265" y="f245"/>
                    </a:cxn>
                    <a:cxn ang="f173">
                      <a:pos x="f266" y="f236"/>
                    </a:cxn>
                    <a:cxn ang="f173">
                      <a:pos x="f267" y="f233"/>
                    </a:cxn>
                    <a:cxn ang="f173">
                      <a:pos x="f268" y="f245"/>
                    </a:cxn>
                    <a:cxn ang="f173">
                      <a:pos x="f269" y="f261"/>
                    </a:cxn>
                    <a:cxn ang="f173">
                      <a:pos x="f270" y="f233"/>
                    </a:cxn>
                    <a:cxn ang="f173">
                      <a:pos x="f271" y="f233"/>
                    </a:cxn>
                    <a:cxn ang="f173">
                      <a:pos x="f272" y="f241"/>
                    </a:cxn>
                    <a:cxn ang="f173">
                      <a:pos x="f273" y="f241"/>
                    </a:cxn>
                    <a:cxn ang="f173">
                      <a:pos x="f274" y="f236"/>
                    </a:cxn>
                    <a:cxn ang="f173">
                      <a:pos x="f275" y="f261"/>
                    </a:cxn>
                    <a:cxn ang="f173">
                      <a:pos x="f276" y="f233"/>
                    </a:cxn>
                    <a:cxn ang="f173">
                      <a:pos x="f277" y="f233"/>
                    </a:cxn>
                  </a:cxnLst>
                  <a:rect l="f226" t="f229" r="f227" b="f228"/>
                  <a:pathLst>
                    <a:path w="246" h="32">
                      <a:moveTo>
                        <a:pt x="f5" y="f8"/>
                      </a:moveTo>
                      <a:lnTo>
                        <a:pt x="f5" y="f9"/>
                      </a:lnTo>
                      <a:lnTo>
                        <a:pt x="f8" y="f8"/>
                      </a:lnTo>
                      <a:lnTo>
                        <a:pt x="f8" y="f10"/>
                      </a:lnTo>
                      <a:lnTo>
                        <a:pt x="f8" y="f11"/>
                      </a:lnTo>
                      <a:lnTo>
                        <a:pt x="f12" y="f10"/>
                      </a:lnTo>
                      <a:lnTo>
                        <a:pt x="f10" y="f11"/>
                      </a:lnTo>
                      <a:lnTo>
                        <a:pt x="f9" y="f10"/>
                      </a:lnTo>
                      <a:lnTo>
                        <a:pt x="f9" y="f5"/>
                      </a:lnTo>
                      <a:lnTo>
                        <a:pt x="f9" y="f11"/>
                      </a:lnTo>
                      <a:lnTo>
                        <a:pt x="f13" y="f8"/>
                      </a:lnTo>
                      <a:lnTo>
                        <a:pt x="f13" y="f11"/>
                      </a:lnTo>
                      <a:lnTo>
                        <a:pt x="f13" y="f8"/>
                      </a:lnTo>
                      <a:lnTo>
                        <a:pt x="f14" y="f10"/>
                      </a:lnTo>
                      <a:lnTo>
                        <a:pt x="f14" y="f8"/>
                      </a:lnTo>
                      <a:lnTo>
                        <a:pt x="f14" y="f9"/>
                      </a:lnTo>
                      <a:lnTo>
                        <a:pt x="f7" y="f5"/>
                      </a:lnTo>
                      <a:lnTo>
                        <a:pt x="f7" y="f10"/>
                      </a:lnTo>
                      <a:lnTo>
                        <a:pt x="f15" y="f13"/>
                      </a:lnTo>
                      <a:lnTo>
                        <a:pt x="f15" y="f8"/>
                      </a:lnTo>
                      <a:lnTo>
                        <a:pt x="f16" y="f11"/>
                      </a:lnTo>
                      <a:lnTo>
                        <a:pt x="f16" y="f8"/>
                      </a:lnTo>
                      <a:lnTo>
                        <a:pt x="f17" y="f9"/>
                      </a:lnTo>
                      <a:lnTo>
                        <a:pt x="f17" y="f13"/>
                      </a:lnTo>
                      <a:lnTo>
                        <a:pt x="f17" y="f10"/>
                      </a:lnTo>
                      <a:lnTo>
                        <a:pt x="f18" y="f10"/>
                      </a:lnTo>
                      <a:lnTo>
                        <a:pt x="f19" y="f10"/>
                      </a:lnTo>
                      <a:lnTo>
                        <a:pt x="f18" y="f11"/>
                      </a:lnTo>
                      <a:lnTo>
                        <a:pt x="f20" y="f10"/>
                      </a:lnTo>
                      <a:lnTo>
                        <a:pt x="f21" y="f8"/>
                      </a:lnTo>
                      <a:lnTo>
                        <a:pt x="f21" y="f9"/>
                      </a:lnTo>
                      <a:lnTo>
                        <a:pt x="f21" y="f11"/>
                      </a:lnTo>
                      <a:lnTo>
                        <a:pt x="f22" y="f9"/>
                      </a:lnTo>
                      <a:lnTo>
                        <a:pt x="f22" y="f10"/>
                      </a:lnTo>
                      <a:lnTo>
                        <a:pt x="f22" y="f9"/>
                      </a:lnTo>
                      <a:lnTo>
                        <a:pt x="f23" y="f11"/>
                      </a:lnTo>
                      <a:lnTo>
                        <a:pt x="f23" y="f10"/>
                      </a:lnTo>
                      <a:lnTo>
                        <a:pt x="f23" y="f11"/>
                      </a:lnTo>
                      <a:lnTo>
                        <a:pt x="f24" y="f9"/>
                      </a:lnTo>
                      <a:lnTo>
                        <a:pt x="f24" y="f11"/>
                      </a:lnTo>
                      <a:lnTo>
                        <a:pt x="f24" y="f10"/>
                      </a:lnTo>
                      <a:lnTo>
                        <a:pt x="f25" y="f9"/>
                      </a:lnTo>
                      <a:lnTo>
                        <a:pt x="f25" y="f5"/>
                      </a:lnTo>
                      <a:lnTo>
                        <a:pt x="f25" y="f10"/>
                      </a:lnTo>
                      <a:lnTo>
                        <a:pt x="f26" y="f11"/>
                      </a:lnTo>
                      <a:lnTo>
                        <a:pt x="f26" y="f8"/>
                      </a:lnTo>
                      <a:lnTo>
                        <a:pt x="f26" y="f11"/>
                      </a:lnTo>
                      <a:lnTo>
                        <a:pt x="f27" y="f9"/>
                      </a:lnTo>
                      <a:lnTo>
                        <a:pt x="f27" y="f11"/>
                      </a:lnTo>
                      <a:lnTo>
                        <a:pt x="f28" y="f8"/>
                      </a:lnTo>
                      <a:lnTo>
                        <a:pt x="f28" y="f9"/>
                      </a:lnTo>
                      <a:lnTo>
                        <a:pt x="f28" y="f11"/>
                      </a:lnTo>
                      <a:lnTo>
                        <a:pt x="f29" y="f10"/>
                      </a:lnTo>
                      <a:lnTo>
                        <a:pt x="f29" y="f11"/>
                      </a:lnTo>
                      <a:lnTo>
                        <a:pt x="f29" y="f9"/>
                      </a:lnTo>
                      <a:lnTo>
                        <a:pt x="f30" y="f10"/>
                      </a:lnTo>
                      <a:lnTo>
                        <a:pt x="f30" y="f11"/>
                      </a:lnTo>
                      <a:lnTo>
                        <a:pt x="f30" y="f10"/>
                      </a:lnTo>
                      <a:lnTo>
                        <a:pt x="f31" y="f10"/>
                      </a:lnTo>
                      <a:lnTo>
                        <a:pt x="f31" y="f13"/>
                      </a:lnTo>
                      <a:lnTo>
                        <a:pt x="f31" y="f11"/>
                      </a:lnTo>
                      <a:lnTo>
                        <a:pt x="f32" y="f10"/>
                      </a:lnTo>
                      <a:lnTo>
                        <a:pt x="f33" y="f8"/>
                      </a:lnTo>
                      <a:lnTo>
                        <a:pt x="f33" y="f11"/>
                      </a:lnTo>
                      <a:lnTo>
                        <a:pt x="f33" y="f8"/>
                      </a:lnTo>
                      <a:lnTo>
                        <a:pt x="f34" y="f11"/>
                      </a:lnTo>
                      <a:lnTo>
                        <a:pt x="f34" y="f9"/>
                      </a:lnTo>
                      <a:lnTo>
                        <a:pt x="f35" y="f11"/>
                      </a:lnTo>
                      <a:lnTo>
                        <a:pt x="f35" y="f9"/>
                      </a:lnTo>
                      <a:lnTo>
                        <a:pt x="f36" y="f8"/>
                      </a:lnTo>
                      <a:lnTo>
                        <a:pt x="f36" y="f9"/>
                      </a:lnTo>
                      <a:lnTo>
                        <a:pt x="f37" y="f10"/>
                      </a:lnTo>
                      <a:lnTo>
                        <a:pt x="f37" y="f11"/>
                      </a:lnTo>
                      <a:lnTo>
                        <a:pt x="f37" y="f9"/>
                      </a:lnTo>
                      <a:lnTo>
                        <a:pt x="f38" y="f11"/>
                      </a:lnTo>
                      <a:lnTo>
                        <a:pt x="f38" y="f13"/>
                      </a:lnTo>
                      <a:lnTo>
                        <a:pt x="f38" y="f9"/>
                      </a:lnTo>
                      <a:lnTo>
                        <a:pt x="f39" y="f14"/>
                      </a:lnTo>
                      <a:lnTo>
                        <a:pt x="f39" y="f10"/>
                      </a:lnTo>
                      <a:lnTo>
                        <a:pt x="f40" y="f10"/>
                      </a:lnTo>
                      <a:lnTo>
                        <a:pt x="f40" y="f13"/>
                      </a:lnTo>
                      <a:lnTo>
                        <a:pt x="f40" y="f10"/>
                      </a:lnTo>
                      <a:lnTo>
                        <a:pt x="f41" y="f13"/>
                      </a:lnTo>
                      <a:lnTo>
                        <a:pt x="f42" y="f13"/>
                      </a:lnTo>
                      <a:lnTo>
                        <a:pt x="f41" y="f10"/>
                      </a:lnTo>
                      <a:lnTo>
                        <a:pt x="f43" y="f9"/>
                      </a:lnTo>
                      <a:lnTo>
                        <a:pt x="f43" y="f13"/>
                      </a:lnTo>
                      <a:lnTo>
                        <a:pt x="f43" y="f9"/>
                      </a:lnTo>
                      <a:lnTo>
                        <a:pt x="f44" y="f10"/>
                      </a:lnTo>
                      <a:lnTo>
                        <a:pt x="f45" y="f9"/>
                      </a:lnTo>
                      <a:lnTo>
                        <a:pt x="f45" y="f10"/>
                      </a:lnTo>
                      <a:lnTo>
                        <a:pt x="f45" y="f9"/>
                      </a:lnTo>
                      <a:lnTo>
                        <a:pt x="f46" y="f11"/>
                      </a:lnTo>
                      <a:lnTo>
                        <a:pt x="f46" y="f9"/>
                      </a:lnTo>
                      <a:lnTo>
                        <a:pt x="f47" y="f14"/>
                      </a:lnTo>
                      <a:lnTo>
                        <a:pt x="f47" y="f10"/>
                      </a:lnTo>
                      <a:lnTo>
                        <a:pt x="f47" y="f13"/>
                      </a:lnTo>
                      <a:lnTo>
                        <a:pt x="f48" y="f10"/>
                      </a:lnTo>
                      <a:lnTo>
                        <a:pt x="f48" y="f9"/>
                      </a:lnTo>
                      <a:lnTo>
                        <a:pt x="f49" y="f13"/>
                      </a:lnTo>
                      <a:lnTo>
                        <a:pt x="f49" y="f10"/>
                      </a:lnTo>
                      <a:lnTo>
                        <a:pt x="f49" y="f14"/>
                      </a:lnTo>
                      <a:lnTo>
                        <a:pt x="f50" y="f10"/>
                      </a:lnTo>
                      <a:lnTo>
                        <a:pt x="f50" y="f9"/>
                      </a:lnTo>
                      <a:lnTo>
                        <a:pt x="f50" y="f10"/>
                      </a:lnTo>
                      <a:lnTo>
                        <a:pt x="f51" y="f9"/>
                      </a:lnTo>
                      <a:lnTo>
                        <a:pt x="f51" y="f8"/>
                      </a:lnTo>
                      <a:lnTo>
                        <a:pt x="f51" y="f10"/>
                      </a:lnTo>
                      <a:lnTo>
                        <a:pt x="f52" y="f13"/>
                      </a:lnTo>
                      <a:lnTo>
                        <a:pt x="f52" y="f11"/>
                      </a:lnTo>
                      <a:lnTo>
                        <a:pt x="f53" y="f13"/>
                      </a:lnTo>
                      <a:lnTo>
                        <a:pt x="f53" y="f7"/>
                      </a:lnTo>
                      <a:lnTo>
                        <a:pt x="f53" y="f10"/>
                      </a:lnTo>
                      <a:lnTo>
                        <a:pt x="f54" y="f13"/>
                      </a:lnTo>
                      <a:lnTo>
                        <a:pt x="f54" y="f11"/>
                      </a:lnTo>
                      <a:lnTo>
                        <a:pt x="f54" y="f10"/>
                      </a:lnTo>
                      <a:lnTo>
                        <a:pt x="f55" y="f11"/>
                      </a:lnTo>
                      <a:lnTo>
                        <a:pt x="f55" y="f13"/>
                      </a:lnTo>
                      <a:lnTo>
                        <a:pt x="f56" y="f9"/>
                      </a:lnTo>
                      <a:lnTo>
                        <a:pt x="f56" y="f14"/>
                      </a:lnTo>
                      <a:lnTo>
                        <a:pt x="f57" y="f9"/>
                      </a:lnTo>
                      <a:lnTo>
                        <a:pt x="f57" y="f13"/>
                      </a:lnTo>
                      <a:lnTo>
                        <a:pt x="f57" y="f10"/>
                      </a:lnTo>
                      <a:lnTo>
                        <a:pt x="f58" y="f10"/>
                      </a:lnTo>
                      <a:lnTo>
                        <a:pt x="f58" y="f13"/>
                      </a:lnTo>
                      <a:lnTo>
                        <a:pt x="f58" y="f10"/>
                      </a:lnTo>
                      <a:lnTo>
                        <a:pt x="f59" y="f10"/>
                      </a:lnTo>
                      <a:lnTo>
                        <a:pt x="f6" y="f9"/>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2" name="Freeform 51">
                  <a:extLst>
                    <a:ext uri="{FF2B5EF4-FFF2-40B4-BE49-F238E27FC236}">
                      <a16:creationId xmlns:a16="http://schemas.microsoft.com/office/drawing/2014/main" id="{F7A50D73-061A-4131-AF67-0628ABFE047F}"/>
                    </a:ext>
                  </a:extLst>
                </p:cNvPr>
                <p:cNvSpPr/>
                <p:nvPr/>
              </p:nvSpPr>
              <p:spPr>
                <a:xfrm>
                  <a:off x="4439997" y="3603028"/>
                  <a:ext cx="245150" cy="30486"/>
                </a:xfrm>
                <a:custGeom>
                  <a:avLst/>
                  <a:gdLst>
                    <a:gd name="f0" fmla="val 10800000"/>
                    <a:gd name="f1" fmla="val 5400000"/>
                    <a:gd name="f2" fmla="val 180"/>
                    <a:gd name="f3" fmla="val w"/>
                    <a:gd name="f4" fmla="val h"/>
                    <a:gd name="f5" fmla="val 0"/>
                    <a:gd name="f6" fmla="val 223"/>
                    <a:gd name="f7" fmla="val 28"/>
                    <a:gd name="f8" fmla="val 19"/>
                    <a:gd name="f9" fmla="val 9"/>
                    <a:gd name="f10" fmla="val 23"/>
                    <a:gd name="f11" fmla="val 14"/>
                    <a:gd name="f12" fmla="val 18"/>
                    <a:gd name="f13" fmla="val 27"/>
                    <a:gd name="f14" fmla="val 32"/>
                    <a:gd name="f15" fmla="val 37"/>
                    <a:gd name="f16" fmla="val 41"/>
                    <a:gd name="f17" fmla="val 46"/>
                    <a:gd name="f18" fmla="val 50"/>
                    <a:gd name="f19" fmla="val 55"/>
                    <a:gd name="f20" fmla="val 59"/>
                    <a:gd name="f21" fmla="val 64"/>
                    <a:gd name="f22" fmla="val 68"/>
                    <a:gd name="f23" fmla="val 77"/>
                    <a:gd name="f24" fmla="val 73"/>
                    <a:gd name="f25" fmla="val 87"/>
                    <a:gd name="f26" fmla="val 5"/>
                    <a:gd name="f27" fmla="val 91"/>
                    <a:gd name="f28" fmla="val 96"/>
                    <a:gd name="f29" fmla="val 100"/>
                    <a:gd name="f30" fmla="val 105"/>
                    <a:gd name="f31" fmla="val 109"/>
                    <a:gd name="f32" fmla="val 114"/>
                    <a:gd name="f33" fmla="val 118"/>
                    <a:gd name="f34" fmla="val 123"/>
                    <a:gd name="f35" fmla="val 128"/>
                    <a:gd name="f36" fmla="val 132"/>
                    <a:gd name="f37" fmla="val 137"/>
                    <a:gd name="f38" fmla="val 141"/>
                    <a:gd name="f39" fmla="val 150"/>
                    <a:gd name="f40" fmla="val 146"/>
                    <a:gd name="f41" fmla="val 155"/>
                    <a:gd name="f42" fmla="val 159"/>
                    <a:gd name="f43" fmla="val 164"/>
                    <a:gd name="f44" fmla="val 168"/>
                    <a:gd name="f45" fmla="val 173"/>
                    <a:gd name="f46" fmla="val 178"/>
                    <a:gd name="f47" fmla="val 182"/>
                    <a:gd name="f48" fmla="val 187"/>
                    <a:gd name="f49" fmla="val 191"/>
                    <a:gd name="f50" fmla="val 196"/>
                    <a:gd name="f51" fmla="val 200"/>
                    <a:gd name="f52" fmla="val 205"/>
                    <a:gd name="f53" fmla="val 209"/>
                    <a:gd name="f54" fmla="val 214"/>
                    <a:gd name="f55" fmla="val 219"/>
                    <a:gd name="f56" fmla="+- 0 0 -90"/>
                    <a:gd name="f57" fmla="*/ f3 1 223"/>
                    <a:gd name="f58" fmla="*/ f4 1 28"/>
                    <a:gd name="f59" fmla="+- f7 0 f5"/>
                    <a:gd name="f60" fmla="+- f6 0 f5"/>
                    <a:gd name="f61" fmla="*/ f56 f0 1"/>
                    <a:gd name="f62" fmla="*/ f60 1 223"/>
                    <a:gd name="f63" fmla="*/ f59 1 28"/>
                    <a:gd name="f64" fmla="*/ 0 f60 1"/>
                    <a:gd name="f65" fmla="*/ 19 f59 1"/>
                    <a:gd name="f66" fmla="*/ 9 f60 1"/>
                    <a:gd name="f67" fmla="*/ 9 f59 1"/>
                    <a:gd name="f68" fmla="*/ 14 f60 1"/>
                    <a:gd name="f69" fmla="*/ 23 f59 1"/>
                    <a:gd name="f70" fmla="*/ 18 f60 1"/>
                    <a:gd name="f71" fmla="*/ 23 f60 1"/>
                    <a:gd name="f72" fmla="*/ 0 f59 1"/>
                    <a:gd name="f73" fmla="*/ 27 f60 1"/>
                    <a:gd name="f74" fmla="*/ 32 f60 1"/>
                    <a:gd name="f75" fmla="*/ 37 f60 1"/>
                    <a:gd name="f76" fmla="*/ 41 f60 1"/>
                    <a:gd name="f77" fmla="*/ 14 f59 1"/>
                    <a:gd name="f78" fmla="*/ 46 f60 1"/>
                    <a:gd name="f79" fmla="*/ 55 f60 1"/>
                    <a:gd name="f80" fmla="*/ 59 f60 1"/>
                    <a:gd name="f81" fmla="*/ 64 f60 1"/>
                    <a:gd name="f82" fmla="*/ 68 f60 1"/>
                    <a:gd name="f83" fmla="*/ 73 f60 1"/>
                    <a:gd name="f84" fmla="*/ 87 f60 1"/>
                    <a:gd name="f85" fmla="*/ 5 f59 1"/>
                    <a:gd name="f86" fmla="*/ 96 f60 1"/>
                    <a:gd name="f87" fmla="*/ 100 f60 1"/>
                    <a:gd name="f88" fmla="*/ 105 f60 1"/>
                    <a:gd name="f89" fmla="*/ 109 f60 1"/>
                    <a:gd name="f90" fmla="*/ 28 f59 1"/>
                    <a:gd name="f91" fmla="*/ 114 f60 1"/>
                    <a:gd name="f92" fmla="*/ 123 f60 1"/>
                    <a:gd name="f93" fmla="*/ 128 f60 1"/>
                    <a:gd name="f94" fmla="*/ 132 f60 1"/>
                    <a:gd name="f95" fmla="*/ 137 f60 1"/>
                    <a:gd name="f96" fmla="*/ 141 f60 1"/>
                    <a:gd name="f97" fmla="*/ 150 f60 1"/>
                    <a:gd name="f98" fmla="*/ 159 f60 1"/>
                    <a:gd name="f99" fmla="*/ 164 f60 1"/>
                    <a:gd name="f100" fmla="*/ 168 f60 1"/>
                    <a:gd name="f101" fmla="*/ 173 f60 1"/>
                    <a:gd name="f102" fmla="*/ 178 f60 1"/>
                    <a:gd name="f103" fmla="*/ 182 f60 1"/>
                    <a:gd name="f104" fmla="*/ 191 f60 1"/>
                    <a:gd name="f105" fmla="*/ 196 f60 1"/>
                    <a:gd name="f106" fmla="*/ 200 f60 1"/>
                    <a:gd name="f107" fmla="*/ 205 f60 1"/>
                    <a:gd name="f108" fmla="*/ 209 f60 1"/>
                    <a:gd name="f109" fmla="*/ 219 f60 1"/>
                    <a:gd name="f110" fmla="*/ 223 f60 1"/>
                    <a:gd name="f111" fmla="*/ f61 1 f2"/>
                    <a:gd name="f112" fmla="*/ f64 1 223"/>
                    <a:gd name="f113" fmla="*/ f65 1 28"/>
                    <a:gd name="f114" fmla="*/ f66 1 223"/>
                    <a:gd name="f115" fmla="*/ f67 1 28"/>
                    <a:gd name="f116" fmla="*/ f68 1 223"/>
                    <a:gd name="f117" fmla="*/ f69 1 28"/>
                    <a:gd name="f118" fmla="*/ f70 1 223"/>
                    <a:gd name="f119" fmla="*/ f71 1 223"/>
                    <a:gd name="f120" fmla="*/ f72 1 28"/>
                    <a:gd name="f121" fmla="*/ f73 1 223"/>
                    <a:gd name="f122" fmla="*/ f74 1 223"/>
                    <a:gd name="f123" fmla="*/ f75 1 223"/>
                    <a:gd name="f124" fmla="*/ f76 1 223"/>
                    <a:gd name="f125" fmla="*/ f77 1 28"/>
                    <a:gd name="f126" fmla="*/ f78 1 223"/>
                    <a:gd name="f127" fmla="*/ f79 1 223"/>
                    <a:gd name="f128" fmla="*/ f80 1 223"/>
                    <a:gd name="f129" fmla="*/ f81 1 223"/>
                    <a:gd name="f130" fmla="*/ f82 1 223"/>
                    <a:gd name="f131" fmla="*/ f83 1 223"/>
                    <a:gd name="f132" fmla="*/ f84 1 223"/>
                    <a:gd name="f133" fmla="*/ f85 1 28"/>
                    <a:gd name="f134" fmla="*/ f86 1 223"/>
                    <a:gd name="f135" fmla="*/ f87 1 223"/>
                    <a:gd name="f136" fmla="*/ f88 1 223"/>
                    <a:gd name="f137" fmla="*/ f89 1 223"/>
                    <a:gd name="f138" fmla="*/ f90 1 28"/>
                    <a:gd name="f139" fmla="*/ f91 1 223"/>
                    <a:gd name="f140" fmla="*/ f92 1 223"/>
                    <a:gd name="f141" fmla="*/ f93 1 223"/>
                    <a:gd name="f142" fmla="*/ f94 1 223"/>
                    <a:gd name="f143" fmla="*/ f95 1 223"/>
                    <a:gd name="f144" fmla="*/ f96 1 223"/>
                    <a:gd name="f145" fmla="*/ f97 1 223"/>
                    <a:gd name="f146" fmla="*/ f98 1 223"/>
                    <a:gd name="f147" fmla="*/ f99 1 223"/>
                    <a:gd name="f148" fmla="*/ f100 1 223"/>
                    <a:gd name="f149" fmla="*/ f101 1 223"/>
                    <a:gd name="f150" fmla="*/ f102 1 223"/>
                    <a:gd name="f151" fmla="*/ f103 1 223"/>
                    <a:gd name="f152" fmla="*/ f104 1 223"/>
                    <a:gd name="f153" fmla="*/ f105 1 223"/>
                    <a:gd name="f154" fmla="*/ f106 1 223"/>
                    <a:gd name="f155" fmla="*/ f107 1 223"/>
                    <a:gd name="f156" fmla="*/ f108 1 223"/>
                    <a:gd name="f157" fmla="*/ f109 1 223"/>
                    <a:gd name="f158" fmla="*/ f110 1 223"/>
                    <a:gd name="f159" fmla="+- f111 0 f1"/>
                    <a:gd name="f160" fmla="*/ f112 1 f62"/>
                    <a:gd name="f161" fmla="*/ f113 1 f63"/>
                    <a:gd name="f162" fmla="*/ f114 1 f62"/>
                    <a:gd name="f163" fmla="*/ f115 1 f63"/>
                    <a:gd name="f164" fmla="*/ f116 1 f62"/>
                    <a:gd name="f165" fmla="*/ f117 1 f63"/>
                    <a:gd name="f166" fmla="*/ f118 1 f62"/>
                    <a:gd name="f167" fmla="*/ f119 1 f62"/>
                    <a:gd name="f168" fmla="*/ f120 1 f63"/>
                    <a:gd name="f169" fmla="*/ f121 1 f62"/>
                    <a:gd name="f170" fmla="*/ f122 1 f62"/>
                    <a:gd name="f171" fmla="*/ f123 1 f62"/>
                    <a:gd name="f172" fmla="*/ f124 1 f62"/>
                    <a:gd name="f173" fmla="*/ f125 1 f63"/>
                    <a:gd name="f174" fmla="*/ f126 1 f62"/>
                    <a:gd name="f175" fmla="*/ f127 1 f62"/>
                    <a:gd name="f176" fmla="*/ f128 1 f62"/>
                    <a:gd name="f177" fmla="*/ f129 1 f62"/>
                    <a:gd name="f178" fmla="*/ f130 1 f62"/>
                    <a:gd name="f179" fmla="*/ f131 1 f62"/>
                    <a:gd name="f180" fmla="*/ f132 1 f62"/>
                    <a:gd name="f181" fmla="*/ f133 1 f63"/>
                    <a:gd name="f182" fmla="*/ f134 1 f62"/>
                    <a:gd name="f183" fmla="*/ f135 1 f62"/>
                    <a:gd name="f184" fmla="*/ f136 1 f62"/>
                    <a:gd name="f185" fmla="*/ f137 1 f62"/>
                    <a:gd name="f186" fmla="*/ f138 1 f63"/>
                    <a:gd name="f187" fmla="*/ f139 1 f62"/>
                    <a:gd name="f188" fmla="*/ f140 1 f62"/>
                    <a:gd name="f189" fmla="*/ f141 1 f62"/>
                    <a:gd name="f190" fmla="*/ f142 1 f62"/>
                    <a:gd name="f191" fmla="*/ f143 1 f62"/>
                    <a:gd name="f192" fmla="*/ f144 1 f62"/>
                    <a:gd name="f193" fmla="*/ f145 1 f62"/>
                    <a:gd name="f194" fmla="*/ f146 1 f62"/>
                    <a:gd name="f195" fmla="*/ f147 1 f62"/>
                    <a:gd name="f196" fmla="*/ f148 1 f62"/>
                    <a:gd name="f197" fmla="*/ f149 1 f62"/>
                    <a:gd name="f198" fmla="*/ f150 1 f62"/>
                    <a:gd name="f199" fmla="*/ f151 1 f62"/>
                    <a:gd name="f200" fmla="*/ f152 1 f62"/>
                    <a:gd name="f201" fmla="*/ f153 1 f62"/>
                    <a:gd name="f202" fmla="*/ f154 1 f62"/>
                    <a:gd name="f203" fmla="*/ f155 1 f62"/>
                    <a:gd name="f204" fmla="*/ f156 1 f62"/>
                    <a:gd name="f205" fmla="*/ f157 1 f62"/>
                    <a:gd name="f206" fmla="*/ f158 1 f62"/>
                    <a:gd name="f207" fmla="*/ f160 f57 1"/>
                    <a:gd name="f208" fmla="*/ f206 f57 1"/>
                    <a:gd name="f209" fmla="*/ f186 f58 1"/>
                    <a:gd name="f210" fmla="*/ f168 f58 1"/>
                    <a:gd name="f211" fmla="*/ f161 f58 1"/>
                    <a:gd name="f212" fmla="*/ f162 f57 1"/>
                    <a:gd name="f213" fmla="*/ f163 f58 1"/>
                    <a:gd name="f214" fmla="*/ f164 f57 1"/>
                    <a:gd name="f215" fmla="*/ f165 f58 1"/>
                    <a:gd name="f216" fmla="*/ f166 f57 1"/>
                    <a:gd name="f217" fmla="*/ f167 f57 1"/>
                    <a:gd name="f218" fmla="*/ f169 f57 1"/>
                    <a:gd name="f219" fmla="*/ f170 f57 1"/>
                    <a:gd name="f220" fmla="*/ f171 f57 1"/>
                    <a:gd name="f221" fmla="*/ f172 f57 1"/>
                    <a:gd name="f222" fmla="*/ f173 f58 1"/>
                    <a:gd name="f223" fmla="*/ f174 f57 1"/>
                    <a:gd name="f224" fmla="*/ f175 f57 1"/>
                    <a:gd name="f225" fmla="*/ f176 f57 1"/>
                    <a:gd name="f226" fmla="*/ f177 f57 1"/>
                    <a:gd name="f227" fmla="*/ f178 f57 1"/>
                    <a:gd name="f228" fmla="*/ f179 f57 1"/>
                    <a:gd name="f229" fmla="*/ f180 f57 1"/>
                    <a:gd name="f230" fmla="*/ f181 f58 1"/>
                    <a:gd name="f231" fmla="*/ f182 f57 1"/>
                    <a:gd name="f232" fmla="*/ f183 f57 1"/>
                    <a:gd name="f233" fmla="*/ f184 f57 1"/>
                    <a:gd name="f234" fmla="*/ f185 f57 1"/>
                    <a:gd name="f235" fmla="*/ f187 f57 1"/>
                    <a:gd name="f236" fmla="*/ f188 f57 1"/>
                    <a:gd name="f237" fmla="*/ f189 f57 1"/>
                    <a:gd name="f238" fmla="*/ f190 f57 1"/>
                    <a:gd name="f239" fmla="*/ f191 f57 1"/>
                    <a:gd name="f240" fmla="*/ f192 f57 1"/>
                    <a:gd name="f241" fmla="*/ f193 f57 1"/>
                    <a:gd name="f242" fmla="*/ f194 f57 1"/>
                    <a:gd name="f243" fmla="*/ f195 f57 1"/>
                    <a:gd name="f244" fmla="*/ f196 f57 1"/>
                    <a:gd name="f245" fmla="*/ f197 f57 1"/>
                    <a:gd name="f246" fmla="*/ f198 f57 1"/>
                    <a:gd name="f247" fmla="*/ f199 f57 1"/>
                    <a:gd name="f248" fmla="*/ f200 f57 1"/>
                    <a:gd name="f249" fmla="*/ f201 f57 1"/>
                    <a:gd name="f250" fmla="*/ f202 f57 1"/>
                    <a:gd name="f251" fmla="*/ f203 f57 1"/>
                    <a:gd name="f252" fmla="*/ f204 f57 1"/>
                    <a:gd name="f253" fmla="*/ f205 f57 1"/>
                  </a:gdLst>
                  <a:ahLst/>
                  <a:cxnLst>
                    <a:cxn ang="3cd4">
                      <a:pos x="hc" y="t"/>
                    </a:cxn>
                    <a:cxn ang="0">
                      <a:pos x="r" y="vc"/>
                    </a:cxn>
                    <a:cxn ang="cd4">
                      <a:pos x="hc" y="b"/>
                    </a:cxn>
                    <a:cxn ang="cd2">
                      <a:pos x="l" y="vc"/>
                    </a:cxn>
                    <a:cxn ang="f159">
                      <a:pos x="f207" y="f211"/>
                    </a:cxn>
                    <a:cxn ang="f159">
                      <a:pos x="f212" y="f213"/>
                    </a:cxn>
                    <a:cxn ang="f159">
                      <a:pos x="f214" y="f215"/>
                    </a:cxn>
                    <a:cxn ang="f159">
                      <a:pos x="f216" y="f211"/>
                    </a:cxn>
                    <a:cxn ang="f159">
                      <a:pos x="f217" y="f210"/>
                    </a:cxn>
                    <a:cxn ang="f159">
                      <a:pos x="f218" y="f211"/>
                    </a:cxn>
                    <a:cxn ang="f159">
                      <a:pos x="f219" y="f211"/>
                    </a:cxn>
                    <a:cxn ang="f159">
                      <a:pos x="f220" y="f215"/>
                    </a:cxn>
                    <a:cxn ang="f159">
                      <a:pos x="f221" y="f222"/>
                    </a:cxn>
                    <a:cxn ang="f159">
                      <a:pos x="f223" y="f222"/>
                    </a:cxn>
                    <a:cxn ang="f159">
                      <a:pos x="f224" y="f215"/>
                    </a:cxn>
                    <a:cxn ang="f159">
                      <a:pos x="f225" y="f222"/>
                    </a:cxn>
                    <a:cxn ang="f159">
                      <a:pos x="f226" y="f215"/>
                    </a:cxn>
                    <a:cxn ang="f159">
                      <a:pos x="f227" y="f215"/>
                    </a:cxn>
                    <a:cxn ang="f159">
                      <a:pos x="f228" y="f211"/>
                    </a:cxn>
                    <a:cxn ang="f159">
                      <a:pos x="f229" y="f230"/>
                    </a:cxn>
                    <a:cxn ang="f159">
                      <a:pos x="f231" y="f222"/>
                    </a:cxn>
                    <a:cxn ang="f159">
                      <a:pos x="f232" y="f222"/>
                    </a:cxn>
                    <a:cxn ang="f159">
                      <a:pos x="f233" y="f222"/>
                    </a:cxn>
                    <a:cxn ang="f159">
                      <a:pos x="f234" y="f209"/>
                    </a:cxn>
                    <a:cxn ang="f159">
                      <a:pos x="f235" y="f209"/>
                    </a:cxn>
                    <a:cxn ang="f159">
                      <a:pos x="f236" y="f209"/>
                    </a:cxn>
                    <a:cxn ang="f159">
                      <a:pos x="f237" y="f211"/>
                    </a:cxn>
                    <a:cxn ang="f159">
                      <a:pos x="f237" y="f222"/>
                    </a:cxn>
                    <a:cxn ang="f159">
                      <a:pos x="f238" y="f211"/>
                    </a:cxn>
                    <a:cxn ang="f159">
                      <a:pos x="f239" y="f222"/>
                    </a:cxn>
                    <a:cxn ang="f159">
                      <a:pos x="f240" y="f215"/>
                    </a:cxn>
                    <a:cxn ang="f159">
                      <a:pos x="f241" y="f215"/>
                    </a:cxn>
                    <a:cxn ang="f159">
                      <a:pos x="f242" y="f222"/>
                    </a:cxn>
                    <a:cxn ang="f159">
                      <a:pos x="f242" y="f222"/>
                    </a:cxn>
                    <a:cxn ang="f159">
                      <a:pos x="f243" y="f222"/>
                    </a:cxn>
                    <a:cxn ang="f159">
                      <a:pos x="f244" y="f209"/>
                    </a:cxn>
                    <a:cxn ang="f159">
                      <a:pos x="f245" y="f213"/>
                    </a:cxn>
                    <a:cxn ang="f159">
                      <a:pos x="f246" y="f230"/>
                    </a:cxn>
                    <a:cxn ang="f159">
                      <a:pos x="f247" y="f230"/>
                    </a:cxn>
                    <a:cxn ang="f159">
                      <a:pos x="f248" y="f222"/>
                    </a:cxn>
                    <a:cxn ang="f159">
                      <a:pos x="f249" y="f222"/>
                    </a:cxn>
                    <a:cxn ang="f159">
                      <a:pos x="f250" y="f211"/>
                    </a:cxn>
                    <a:cxn ang="f159">
                      <a:pos x="f250" y="f211"/>
                    </a:cxn>
                    <a:cxn ang="f159">
                      <a:pos x="f251" y="f222"/>
                    </a:cxn>
                    <a:cxn ang="f159">
                      <a:pos x="f252" y="f211"/>
                    </a:cxn>
                    <a:cxn ang="f159">
                      <a:pos x="f253" y="f215"/>
                    </a:cxn>
                  </a:cxnLst>
                  <a:rect l="f207" t="f210" r="f208" b="f209"/>
                  <a:pathLst>
                    <a:path w="223" h="28">
                      <a:moveTo>
                        <a:pt x="f5" y="f8"/>
                      </a:moveTo>
                      <a:lnTo>
                        <a:pt x="f5" y="f7"/>
                      </a:lnTo>
                      <a:lnTo>
                        <a:pt x="f5" y="f8"/>
                      </a:lnTo>
                      <a:lnTo>
                        <a:pt x="f9" y="f8"/>
                      </a:lnTo>
                      <a:lnTo>
                        <a:pt x="f9" y="f10"/>
                      </a:lnTo>
                      <a:lnTo>
                        <a:pt x="f9" y="f9"/>
                      </a:lnTo>
                      <a:lnTo>
                        <a:pt x="f9" y="f11"/>
                      </a:lnTo>
                      <a:lnTo>
                        <a:pt x="f11" y="f11"/>
                      </a:lnTo>
                      <a:lnTo>
                        <a:pt x="f11" y="f10"/>
                      </a:lnTo>
                      <a:lnTo>
                        <a:pt x="f12" y="f8"/>
                      </a:lnTo>
                      <a:lnTo>
                        <a:pt x="f12" y="f11"/>
                      </a:lnTo>
                      <a:lnTo>
                        <a:pt x="f12" y="f8"/>
                      </a:lnTo>
                      <a:lnTo>
                        <a:pt x="f10" y="f11"/>
                      </a:lnTo>
                      <a:lnTo>
                        <a:pt x="f10" y="f10"/>
                      </a:lnTo>
                      <a:lnTo>
                        <a:pt x="f10" y="f5"/>
                      </a:lnTo>
                      <a:lnTo>
                        <a:pt x="f13" y="f8"/>
                      </a:lnTo>
                      <a:lnTo>
                        <a:pt x="f13" y="f9"/>
                      </a:lnTo>
                      <a:lnTo>
                        <a:pt x="f13" y="f8"/>
                      </a:lnTo>
                      <a:lnTo>
                        <a:pt x="f14" y="f8"/>
                      </a:lnTo>
                      <a:lnTo>
                        <a:pt x="f14" y="f7"/>
                      </a:lnTo>
                      <a:lnTo>
                        <a:pt x="f14" y="f8"/>
                      </a:lnTo>
                      <a:lnTo>
                        <a:pt x="f15" y="f8"/>
                      </a:lnTo>
                      <a:lnTo>
                        <a:pt x="f15" y="f9"/>
                      </a:lnTo>
                      <a:lnTo>
                        <a:pt x="f15" y="f10"/>
                      </a:lnTo>
                      <a:lnTo>
                        <a:pt x="f16" y="f8"/>
                      </a:lnTo>
                      <a:lnTo>
                        <a:pt x="f16" y="f11"/>
                      </a:lnTo>
                      <a:lnTo>
                        <a:pt x="f17" y="f9"/>
                      </a:lnTo>
                      <a:lnTo>
                        <a:pt x="f17" y="f10"/>
                      </a:lnTo>
                      <a:lnTo>
                        <a:pt x="f17" y="f11"/>
                      </a:lnTo>
                      <a:lnTo>
                        <a:pt x="f18" y="f8"/>
                      </a:lnTo>
                      <a:lnTo>
                        <a:pt x="f18" y="f11"/>
                      </a:lnTo>
                      <a:lnTo>
                        <a:pt x="f19" y="f10"/>
                      </a:lnTo>
                      <a:lnTo>
                        <a:pt x="f19" y="f9"/>
                      </a:lnTo>
                      <a:lnTo>
                        <a:pt x="f19" y="f10"/>
                      </a:lnTo>
                      <a:lnTo>
                        <a:pt x="f20" y="f11"/>
                      </a:lnTo>
                      <a:lnTo>
                        <a:pt x="f20" y="f8"/>
                      </a:lnTo>
                      <a:lnTo>
                        <a:pt x="f20" y="f9"/>
                      </a:lnTo>
                      <a:lnTo>
                        <a:pt x="f21" y="f10"/>
                      </a:lnTo>
                      <a:lnTo>
                        <a:pt x="f21" y="f9"/>
                      </a:lnTo>
                      <a:lnTo>
                        <a:pt x="f22" y="f8"/>
                      </a:lnTo>
                      <a:lnTo>
                        <a:pt x="f22" y="f10"/>
                      </a:lnTo>
                      <a:lnTo>
                        <a:pt x="f22" y="f9"/>
                      </a:lnTo>
                      <a:lnTo>
                        <a:pt x="f23" y="f8"/>
                      </a:lnTo>
                      <a:lnTo>
                        <a:pt x="f24" y="f8"/>
                      </a:lnTo>
                      <a:lnTo>
                        <a:pt x="f23" y="f9"/>
                      </a:lnTo>
                      <a:lnTo>
                        <a:pt x="f25" y="f11"/>
                      </a:lnTo>
                      <a:lnTo>
                        <a:pt x="f25" y="f26"/>
                      </a:lnTo>
                      <a:lnTo>
                        <a:pt x="f25" y="f11"/>
                      </a:lnTo>
                      <a:lnTo>
                        <a:pt x="f27" y="f8"/>
                      </a:lnTo>
                      <a:lnTo>
                        <a:pt x="f28" y="f11"/>
                      </a:lnTo>
                      <a:lnTo>
                        <a:pt x="f28" y="f9"/>
                      </a:lnTo>
                      <a:lnTo>
                        <a:pt x="f28" y="f11"/>
                      </a:lnTo>
                      <a:lnTo>
                        <a:pt x="f29" y="f11"/>
                      </a:lnTo>
                      <a:lnTo>
                        <a:pt x="f29" y="f10"/>
                      </a:lnTo>
                      <a:lnTo>
                        <a:pt x="f29" y="f8"/>
                      </a:lnTo>
                      <a:lnTo>
                        <a:pt x="f30" y="f11"/>
                      </a:lnTo>
                      <a:lnTo>
                        <a:pt x="f30" y="f10"/>
                      </a:lnTo>
                      <a:lnTo>
                        <a:pt x="f31" y="f8"/>
                      </a:lnTo>
                      <a:lnTo>
                        <a:pt x="f31" y="f7"/>
                      </a:lnTo>
                      <a:lnTo>
                        <a:pt x="f31" y="f8"/>
                      </a:lnTo>
                      <a:lnTo>
                        <a:pt x="f32" y="f11"/>
                      </a:lnTo>
                      <a:lnTo>
                        <a:pt x="f32" y="f7"/>
                      </a:lnTo>
                      <a:lnTo>
                        <a:pt x="f33" y="f10"/>
                      </a:lnTo>
                      <a:lnTo>
                        <a:pt x="f33" y="f26"/>
                      </a:lnTo>
                      <a:lnTo>
                        <a:pt x="f34" y="f7"/>
                      </a:lnTo>
                      <a:lnTo>
                        <a:pt x="f34" y="f11"/>
                      </a:lnTo>
                      <a:lnTo>
                        <a:pt x="f34" y="f8"/>
                      </a:lnTo>
                      <a:lnTo>
                        <a:pt x="f35" y="f8"/>
                      </a:lnTo>
                      <a:lnTo>
                        <a:pt x="f35" y="f10"/>
                      </a:lnTo>
                      <a:lnTo>
                        <a:pt x="f35" y="f9"/>
                      </a:lnTo>
                      <a:lnTo>
                        <a:pt x="f35" y="f11"/>
                      </a:lnTo>
                      <a:lnTo>
                        <a:pt x="f36" y="f9"/>
                      </a:lnTo>
                      <a:lnTo>
                        <a:pt x="f36" y="f10"/>
                      </a:lnTo>
                      <a:lnTo>
                        <a:pt x="f36" y="f8"/>
                      </a:lnTo>
                      <a:lnTo>
                        <a:pt x="f37" y="f10"/>
                      </a:lnTo>
                      <a:lnTo>
                        <a:pt x="f37" y="f9"/>
                      </a:lnTo>
                      <a:lnTo>
                        <a:pt x="f37" y="f11"/>
                      </a:lnTo>
                      <a:lnTo>
                        <a:pt x="f38" y="f10"/>
                      </a:lnTo>
                      <a:lnTo>
                        <a:pt x="f38" y="f9"/>
                      </a:lnTo>
                      <a:lnTo>
                        <a:pt x="f38" y="f10"/>
                      </a:lnTo>
                      <a:lnTo>
                        <a:pt x="f39" y="f10"/>
                      </a:lnTo>
                      <a:lnTo>
                        <a:pt x="f40" y="f10"/>
                      </a:lnTo>
                      <a:lnTo>
                        <a:pt x="f39" y="f10"/>
                      </a:lnTo>
                      <a:lnTo>
                        <a:pt x="f41" y="f11"/>
                      </a:lnTo>
                      <a:lnTo>
                        <a:pt x="f41" y="f8"/>
                      </a:lnTo>
                      <a:lnTo>
                        <a:pt x="f42" y="f11"/>
                      </a:lnTo>
                      <a:lnTo>
                        <a:pt x="f42" y="f8"/>
                      </a:lnTo>
                      <a:lnTo>
                        <a:pt x="f42" y="f9"/>
                      </a:lnTo>
                      <a:lnTo>
                        <a:pt x="f42" y="f11"/>
                      </a:lnTo>
                      <a:lnTo>
                        <a:pt x="f43" y="f8"/>
                      </a:lnTo>
                      <a:lnTo>
                        <a:pt x="f43" y="f10"/>
                      </a:lnTo>
                      <a:lnTo>
                        <a:pt x="f43" y="f11"/>
                      </a:lnTo>
                      <a:lnTo>
                        <a:pt x="f43" y="f8"/>
                      </a:lnTo>
                      <a:lnTo>
                        <a:pt x="f44" y="f11"/>
                      </a:lnTo>
                      <a:lnTo>
                        <a:pt x="f44" y="f7"/>
                      </a:lnTo>
                      <a:lnTo>
                        <a:pt x="f44" y="f8"/>
                      </a:lnTo>
                      <a:lnTo>
                        <a:pt x="f45" y="f11"/>
                      </a:lnTo>
                      <a:lnTo>
                        <a:pt x="f45" y="f9"/>
                      </a:lnTo>
                      <a:lnTo>
                        <a:pt x="f45" y="f10"/>
                      </a:lnTo>
                      <a:lnTo>
                        <a:pt x="f46" y="f8"/>
                      </a:lnTo>
                      <a:lnTo>
                        <a:pt x="f46" y="f26"/>
                      </a:lnTo>
                      <a:lnTo>
                        <a:pt x="f46" y="f11"/>
                      </a:lnTo>
                      <a:lnTo>
                        <a:pt x="f47" y="f11"/>
                      </a:lnTo>
                      <a:lnTo>
                        <a:pt x="f47" y="f26"/>
                      </a:lnTo>
                      <a:lnTo>
                        <a:pt x="f47" y="f11"/>
                      </a:lnTo>
                      <a:lnTo>
                        <a:pt x="f48" y="f9"/>
                      </a:lnTo>
                      <a:lnTo>
                        <a:pt x="f49" y="f11"/>
                      </a:lnTo>
                      <a:lnTo>
                        <a:pt x="f49" y="f9"/>
                      </a:lnTo>
                      <a:lnTo>
                        <a:pt x="f49" y="f10"/>
                      </a:lnTo>
                      <a:lnTo>
                        <a:pt x="f50" y="f11"/>
                      </a:lnTo>
                      <a:lnTo>
                        <a:pt x="f50" y="f8"/>
                      </a:lnTo>
                      <a:lnTo>
                        <a:pt x="f50" y="f9"/>
                      </a:lnTo>
                      <a:lnTo>
                        <a:pt x="f51" y="f8"/>
                      </a:lnTo>
                      <a:lnTo>
                        <a:pt x="f51" y="f7"/>
                      </a:lnTo>
                      <a:lnTo>
                        <a:pt x="f51" y="f11"/>
                      </a:lnTo>
                      <a:lnTo>
                        <a:pt x="f51" y="f8"/>
                      </a:lnTo>
                      <a:lnTo>
                        <a:pt x="f52" y="f11"/>
                      </a:lnTo>
                      <a:lnTo>
                        <a:pt x="f52" y="f26"/>
                      </a:lnTo>
                      <a:lnTo>
                        <a:pt x="f52" y="f11"/>
                      </a:lnTo>
                      <a:lnTo>
                        <a:pt x="f53" y="f8"/>
                      </a:lnTo>
                      <a:lnTo>
                        <a:pt x="f53" y="f11"/>
                      </a:lnTo>
                      <a:lnTo>
                        <a:pt x="f53" y="f8"/>
                      </a:lnTo>
                      <a:lnTo>
                        <a:pt x="f54" y="f11"/>
                      </a:lnTo>
                      <a:lnTo>
                        <a:pt x="f55" y="f10"/>
                      </a:lnTo>
                      <a:lnTo>
                        <a:pt x="f55" y="f8"/>
                      </a:lnTo>
                      <a:lnTo>
                        <a:pt x="f6" y="f11"/>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sp>
              <p:nvSpPr>
                <p:cNvPr id="33" name="Freeform 52">
                  <a:extLst>
                    <a:ext uri="{FF2B5EF4-FFF2-40B4-BE49-F238E27FC236}">
                      <a16:creationId xmlns:a16="http://schemas.microsoft.com/office/drawing/2014/main" id="{B994D530-70CD-4D66-B8C0-07B82F9124D2}"/>
                    </a:ext>
                  </a:extLst>
                </p:cNvPr>
                <p:cNvSpPr/>
                <p:nvPr/>
              </p:nvSpPr>
              <p:spPr>
                <a:xfrm>
                  <a:off x="4685147" y="3569278"/>
                  <a:ext cx="215469" cy="74038"/>
                </a:xfrm>
                <a:custGeom>
                  <a:avLst/>
                  <a:gdLst>
                    <a:gd name="f0" fmla="val 10800000"/>
                    <a:gd name="f1" fmla="val 5400000"/>
                    <a:gd name="f2" fmla="val 180"/>
                    <a:gd name="f3" fmla="val w"/>
                    <a:gd name="f4" fmla="val h"/>
                    <a:gd name="f5" fmla="val 0"/>
                    <a:gd name="f6" fmla="val 196"/>
                    <a:gd name="f7" fmla="val 68"/>
                    <a:gd name="f8" fmla="val 45"/>
                    <a:gd name="f9" fmla="val 50"/>
                    <a:gd name="f10" fmla="val 40"/>
                    <a:gd name="f11" fmla="val 9"/>
                    <a:gd name="f12" fmla="val 54"/>
                    <a:gd name="f13" fmla="val 5"/>
                    <a:gd name="f14" fmla="val 14"/>
                    <a:gd name="f15" fmla="val 18"/>
                    <a:gd name="f16" fmla="val 23"/>
                    <a:gd name="f17" fmla="val 59"/>
                    <a:gd name="f18" fmla="val 27"/>
                    <a:gd name="f19" fmla="val 32"/>
                    <a:gd name="f20" fmla="val 63"/>
                    <a:gd name="f21" fmla="val 36"/>
                    <a:gd name="f22" fmla="val 41"/>
                    <a:gd name="f23" fmla="val 46"/>
                    <a:gd name="f24" fmla="val 55"/>
                    <a:gd name="f25" fmla="val 64"/>
                    <a:gd name="f26" fmla="val 73"/>
                    <a:gd name="f27" fmla="val 77"/>
                    <a:gd name="f28" fmla="val 82"/>
                    <a:gd name="f29" fmla="val 87"/>
                    <a:gd name="f30" fmla="val 31"/>
                    <a:gd name="f31" fmla="val 91"/>
                    <a:gd name="f32" fmla="val 96"/>
                    <a:gd name="f33" fmla="val 100"/>
                    <a:gd name="f34" fmla="val 105"/>
                    <a:gd name="f35" fmla="val 109"/>
                    <a:gd name="f36" fmla="val 114"/>
                    <a:gd name="f37" fmla="val 118"/>
                    <a:gd name="f38" fmla="val 123"/>
                    <a:gd name="f39" fmla="val 127"/>
                    <a:gd name="f40" fmla="val 132"/>
                    <a:gd name="f41" fmla="val 137"/>
                    <a:gd name="f42" fmla="val 141"/>
                    <a:gd name="f43" fmla="val 146"/>
                    <a:gd name="f44" fmla="val 150"/>
                    <a:gd name="f45" fmla="val 155"/>
                    <a:gd name="f46" fmla="val 159"/>
                    <a:gd name="f47" fmla="val 164"/>
                    <a:gd name="f48" fmla="val 22"/>
                    <a:gd name="f49" fmla="val 168"/>
                    <a:gd name="f50" fmla="val 13"/>
                    <a:gd name="f51" fmla="val 173"/>
                    <a:gd name="f52" fmla="val 177"/>
                    <a:gd name="f53" fmla="val 182"/>
                    <a:gd name="f54" fmla="val 187"/>
                    <a:gd name="f55" fmla="val 191"/>
                    <a:gd name="f56" fmla="+- 0 0 -90"/>
                    <a:gd name="f57" fmla="*/ f3 1 196"/>
                    <a:gd name="f58" fmla="*/ f4 1 68"/>
                    <a:gd name="f59" fmla="+- f7 0 f5"/>
                    <a:gd name="f60" fmla="+- f6 0 f5"/>
                    <a:gd name="f61" fmla="*/ f56 f0 1"/>
                    <a:gd name="f62" fmla="*/ f60 1 196"/>
                    <a:gd name="f63" fmla="*/ f59 1 68"/>
                    <a:gd name="f64" fmla="*/ 0 f60 1"/>
                    <a:gd name="f65" fmla="*/ 50 f59 1"/>
                    <a:gd name="f66" fmla="*/ 9 f60 1"/>
                    <a:gd name="f67" fmla="*/ 54 f59 1"/>
                    <a:gd name="f68" fmla="*/ 14 f60 1"/>
                    <a:gd name="f69" fmla="*/ 18 f60 1"/>
                    <a:gd name="f70" fmla="*/ 23 f60 1"/>
                    <a:gd name="f71" fmla="*/ 59 f59 1"/>
                    <a:gd name="f72" fmla="*/ 27 f60 1"/>
                    <a:gd name="f73" fmla="*/ 32 f60 1"/>
                    <a:gd name="f74" fmla="*/ 45 f59 1"/>
                    <a:gd name="f75" fmla="*/ 36 f59 1"/>
                    <a:gd name="f76" fmla="*/ 36 f60 1"/>
                    <a:gd name="f77" fmla="*/ 41 f60 1"/>
                    <a:gd name="f78" fmla="*/ 46 f60 1"/>
                    <a:gd name="f79" fmla="*/ 50 f60 1"/>
                    <a:gd name="f80" fmla="*/ 55 f60 1"/>
                    <a:gd name="f81" fmla="*/ 68 f59 1"/>
                    <a:gd name="f82" fmla="*/ 64 f60 1"/>
                    <a:gd name="f83" fmla="*/ 68 f60 1"/>
                    <a:gd name="f84" fmla="*/ 73 f60 1"/>
                    <a:gd name="f85" fmla="*/ 77 f60 1"/>
                    <a:gd name="f86" fmla="*/ 82 f60 1"/>
                    <a:gd name="f87" fmla="*/ 87 f60 1"/>
                    <a:gd name="f88" fmla="*/ 91 f60 1"/>
                    <a:gd name="f89" fmla="*/ 63 f59 1"/>
                    <a:gd name="f90" fmla="*/ 96 f60 1"/>
                    <a:gd name="f91" fmla="*/ 100 f60 1"/>
                    <a:gd name="f92" fmla="*/ 105 f60 1"/>
                    <a:gd name="f93" fmla="*/ 109 f60 1"/>
                    <a:gd name="f94" fmla="*/ 114 f60 1"/>
                    <a:gd name="f95" fmla="*/ 118 f60 1"/>
                    <a:gd name="f96" fmla="*/ 123 f60 1"/>
                    <a:gd name="f97" fmla="*/ 127 f60 1"/>
                    <a:gd name="f98" fmla="*/ 27 f59 1"/>
                    <a:gd name="f99" fmla="*/ 132 f60 1"/>
                    <a:gd name="f100" fmla="*/ 137 f60 1"/>
                    <a:gd name="f101" fmla="*/ 40 f59 1"/>
                    <a:gd name="f102" fmla="*/ 141 f60 1"/>
                    <a:gd name="f103" fmla="*/ 146 f60 1"/>
                    <a:gd name="f104" fmla="*/ 150 f60 1"/>
                    <a:gd name="f105" fmla="*/ 155 f60 1"/>
                    <a:gd name="f106" fmla="*/ 159 f60 1"/>
                    <a:gd name="f107" fmla="*/ 164 f60 1"/>
                    <a:gd name="f108" fmla="*/ 168 f60 1"/>
                    <a:gd name="f109" fmla="*/ 22 f59 1"/>
                    <a:gd name="f110" fmla="*/ 13 f59 1"/>
                    <a:gd name="f111" fmla="*/ 173 f60 1"/>
                    <a:gd name="f112" fmla="*/ 0 f59 1"/>
                    <a:gd name="f113" fmla="*/ 177 f60 1"/>
                    <a:gd name="f114" fmla="*/ 18 f59 1"/>
                    <a:gd name="f115" fmla="*/ 182 f60 1"/>
                    <a:gd name="f116" fmla="*/ 187 f60 1"/>
                    <a:gd name="f117" fmla="*/ 191 f60 1"/>
                    <a:gd name="f118" fmla="*/ 196 f60 1"/>
                    <a:gd name="f119" fmla="*/ 9 f59 1"/>
                    <a:gd name="f120" fmla="*/ f61 1 f2"/>
                    <a:gd name="f121" fmla="*/ f64 1 196"/>
                    <a:gd name="f122" fmla="*/ f65 1 68"/>
                    <a:gd name="f123" fmla="*/ f66 1 196"/>
                    <a:gd name="f124" fmla="*/ f67 1 68"/>
                    <a:gd name="f125" fmla="*/ f68 1 196"/>
                    <a:gd name="f126" fmla="*/ f69 1 196"/>
                    <a:gd name="f127" fmla="*/ f70 1 196"/>
                    <a:gd name="f128" fmla="*/ f71 1 68"/>
                    <a:gd name="f129" fmla="*/ f72 1 196"/>
                    <a:gd name="f130" fmla="*/ f73 1 196"/>
                    <a:gd name="f131" fmla="*/ f74 1 68"/>
                    <a:gd name="f132" fmla="*/ f75 1 68"/>
                    <a:gd name="f133" fmla="*/ f76 1 196"/>
                    <a:gd name="f134" fmla="*/ f77 1 196"/>
                    <a:gd name="f135" fmla="*/ f78 1 196"/>
                    <a:gd name="f136" fmla="*/ f79 1 196"/>
                    <a:gd name="f137" fmla="*/ f80 1 196"/>
                    <a:gd name="f138" fmla="*/ f81 1 68"/>
                    <a:gd name="f139" fmla="*/ f82 1 196"/>
                    <a:gd name="f140" fmla="*/ f83 1 196"/>
                    <a:gd name="f141" fmla="*/ f84 1 196"/>
                    <a:gd name="f142" fmla="*/ f85 1 196"/>
                    <a:gd name="f143" fmla="*/ f86 1 196"/>
                    <a:gd name="f144" fmla="*/ f87 1 196"/>
                    <a:gd name="f145" fmla="*/ f88 1 196"/>
                    <a:gd name="f146" fmla="*/ f89 1 68"/>
                    <a:gd name="f147" fmla="*/ f90 1 196"/>
                    <a:gd name="f148" fmla="*/ f91 1 196"/>
                    <a:gd name="f149" fmla="*/ f92 1 196"/>
                    <a:gd name="f150" fmla="*/ f93 1 196"/>
                    <a:gd name="f151" fmla="*/ f94 1 196"/>
                    <a:gd name="f152" fmla="*/ f95 1 196"/>
                    <a:gd name="f153" fmla="*/ f96 1 196"/>
                    <a:gd name="f154" fmla="*/ f97 1 196"/>
                    <a:gd name="f155" fmla="*/ f98 1 68"/>
                    <a:gd name="f156" fmla="*/ f99 1 196"/>
                    <a:gd name="f157" fmla="*/ f100 1 196"/>
                    <a:gd name="f158" fmla="*/ f101 1 68"/>
                    <a:gd name="f159" fmla="*/ f102 1 196"/>
                    <a:gd name="f160" fmla="*/ f103 1 196"/>
                    <a:gd name="f161" fmla="*/ f104 1 196"/>
                    <a:gd name="f162" fmla="*/ f105 1 196"/>
                    <a:gd name="f163" fmla="*/ f106 1 196"/>
                    <a:gd name="f164" fmla="*/ f107 1 196"/>
                    <a:gd name="f165" fmla="*/ f108 1 196"/>
                    <a:gd name="f166" fmla="*/ f109 1 68"/>
                    <a:gd name="f167" fmla="*/ f110 1 68"/>
                    <a:gd name="f168" fmla="*/ f111 1 196"/>
                    <a:gd name="f169" fmla="*/ f112 1 68"/>
                    <a:gd name="f170" fmla="*/ f113 1 196"/>
                    <a:gd name="f171" fmla="*/ f114 1 68"/>
                    <a:gd name="f172" fmla="*/ f115 1 196"/>
                    <a:gd name="f173" fmla="*/ f116 1 196"/>
                    <a:gd name="f174" fmla="*/ f117 1 196"/>
                    <a:gd name="f175" fmla="*/ f118 1 196"/>
                    <a:gd name="f176" fmla="*/ f119 1 68"/>
                    <a:gd name="f177" fmla="+- f120 0 f1"/>
                    <a:gd name="f178" fmla="*/ f121 1 f62"/>
                    <a:gd name="f179" fmla="*/ f122 1 f63"/>
                    <a:gd name="f180" fmla="*/ f123 1 f62"/>
                    <a:gd name="f181" fmla="*/ f124 1 f63"/>
                    <a:gd name="f182" fmla="*/ f125 1 f62"/>
                    <a:gd name="f183" fmla="*/ f126 1 f62"/>
                    <a:gd name="f184" fmla="*/ f127 1 f62"/>
                    <a:gd name="f185" fmla="*/ f128 1 f63"/>
                    <a:gd name="f186" fmla="*/ f129 1 f62"/>
                    <a:gd name="f187" fmla="*/ f130 1 f62"/>
                    <a:gd name="f188" fmla="*/ f131 1 f63"/>
                    <a:gd name="f189" fmla="*/ f132 1 f63"/>
                    <a:gd name="f190" fmla="*/ f133 1 f62"/>
                    <a:gd name="f191" fmla="*/ f134 1 f62"/>
                    <a:gd name="f192" fmla="*/ f135 1 f62"/>
                    <a:gd name="f193" fmla="*/ f136 1 f62"/>
                    <a:gd name="f194" fmla="*/ f137 1 f62"/>
                    <a:gd name="f195" fmla="*/ f138 1 f63"/>
                    <a:gd name="f196" fmla="*/ f139 1 f62"/>
                    <a:gd name="f197" fmla="*/ f140 1 f62"/>
                    <a:gd name="f198" fmla="*/ f141 1 f62"/>
                    <a:gd name="f199" fmla="*/ f142 1 f62"/>
                    <a:gd name="f200" fmla="*/ f143 1 f62"/>
                    <a:gd name="f201" fmla="*/ f144 1 f62"/>
                    <a:gd name="f202" fmla="*/ f145 1 f62"/>
                    <a:gd name="f203" fmla="*/ f146 1 f63"/>
                    <a:gd name="f204" fmla="*/ f147 1 f62"/>
                    <a:gd name="f205" fmla="*/ f148 1 f62"/>
                    <a:gd name="f206" fmla="*/ f149 1 f62"/>
                    <a:gd name="f207" fmla="*/ f150 1 f62"/>
                    <a:gd name="f208" fmla="*/ f151 1 f62"/>
                    <a:gd name="f209" fmla="*/ f152 1 f62"/>
                    <a:gd name="f210" fmla="*/ f153 1 f62"/>
                    <a:gd name="f211" fmla="*/ f154 1 f62"/>
                    <a:gd name="f212" fmla="*/ f155 1 f63"/>
                    <a:gd name="f213" fmla="*/ f156 1 f62"/>
                    <a:gd name="f214" fmla="*/ f157 1 f62"/>
                    <a:gd name="f215" fmla="*/ f158 1 f63"/>
                    <a:gd name="f216" fmla="*/ f159 1 f62"/>
                    <a:gd name="f217" fmla="*/ f160 1 f62"/>
                    <a:gd name="f218" fmla="*/ f161 1 f62"/>
                    <a:gd name="f219" fmla="*/ f162 1 f62"/>
                    <a:gd name="f220" fmla="*/ f163 1 f62"/>
                    <a:gd name="f221" fmla="*/ f164 1 f62"/>
                    <a:gd name="f222" fmla="*/ f165 1 f62"/>
                    <a:gd name="f223" fmla="*/ f166 1 f63"/>
                    <a:gd name="f224" fmla="*/ f167 1 f63"/>
                    <a:gd name="f225" fmla="*/ f168 1 f62"/>
                    <a:gd name="f226" fmla="*/ f169 1 f63"/>
                    <a:gd name="f227" fmla="*/ f170 1 f62"/>
                    <a:gd name="f228" fmla="*/ f171 1 f63"/>
                    <a:gd name="f229" fmla="*/ f172 1 f62"/>
                    <a:gd name="f230" fmla="*/ f173 1 f62"/>
                    <a:gd name="f231" fmla="*/ f174 1 f62"/>
                    <a:gd name="f232" fmla="*/ f175 1 f62"/>
                    <a:gd name="f233" fmla="*/ f176 1 f63"/>
                    <a:gd name="f234" fmla="*/ f178 f57 1"/>
                    <a:gd name="f235" fmla="*/ f232 f57 1"/>
                    <a:gd name="f236" fmla="*/ f195 f58 1"/>
                    <a:gd name="f237" fmla="*/ f226 f58 1"/>
                    <a:gd name="f238" fmla="*/ f179 f58 1"/>
                    <a:gd name="f239" fmla="*/ f180 f57 1"/>
                    <a:gd name="f240" fmla="*/ f181 f58 1"/>
                    <a:gd name="f241" fmla="*/ f182 f57 1"/>
                    <a:gd name="f242" fmla="*/ f183 f57 1"/>
                    <a:gd name="f243" fmla="*/ f184 f57 1"/>
                    <a:gd name="f244" fmla="*/ f185 f58 1"/>
                    <a:gd name="f245" fmla="*/ f186 f57 1"/>
                    <a:gd name="f246" fmla="*/ f187 f57 1"/>
                    <a:gd name="f247" fmla="*/ f188 f58 1"/>
                    <a:gd name="f248" fmla="*/ f189 f58 1"/>
                    <a:gd name="f249" fmla="*/ f190 f57 1"/>
                    <a:gd name="f250" fmla="*/ f191 f57 1"/>
                    <a:gd name="f251" fmla="*/ f192 f57 1"/>
                    <a:gd name="f252" fmla="*/ f193 f57 1"/>
                    <a:gd name="f253" fmla="*/ f194 f57 1"/>
                    <a:gd name="f254" fmla="*/ f196 f57 1"/>
                    <a:gd name="f255" fmla="*/ f197 f57 1"/>
                    <a:gd name="f256" fmla="*/ f198 f57 1"/>
                    <a:gd name="f257" fmla="*/ f199 f57 1"/>
                    <a:gd name="f258" fmla="*/ f200 f57 1"/>
                    <a:gd name="f259" fmla="*/ f201 f57 1"/>
                    <a:gd name="f260" fmla="*/ f202 f57 1"/>
                    <a:gd name="f261" fmla="*/ f203 f58 1"/>
                    <a:gd name="f262" fmla="*/ f204 f57 1"/>
                    <a:gd name="f263" fmla="*/ f205 f57 1"/>
                    <a:gd name="f264" fmla="*/ f206 f57 1"/>
                    <a:gd name="f265" fmla="*/ f207 f57 1"/>
                    <a:gd name="f266" fmla="*/ f208 f57 1"/>
                    <a:gd name="f267" fmla="*/ f209 f57 1"/>
                    <a:gd name="f268" fmla="*/ f210 f57 1"/>
                    <a:gd name="f269" fmla="*/ f211 f57 1"/>
                    <a:gd name="f270" fmla="*/ f212 f58 1"/>
                    <a:gd name="f271" fmla="*/ f213 f57 1"/>
                    <a:gd name="f272" fmla="*/ f214 f57 1"/>
                    <a:gd name="f273" fmla="*/ f215 f58 1"/>
                    <a:gd name="f274" fmla="*/ f216 f57 1"/>
                    <a:gd name="f275" fmla="*/ f217 f57 1"/>
                    <a:gd name="f276" fmla="*/ f218 f57 1"/>
                    <a:gd name="f277" fmla="*/ f219 f57 1"/>
                    <a:gd name="f278" fmla="*/ f220 f57 1"/>
                    <a:gd name="f279" fmla="*/ f221 f57 1"/>
                    <a:gd name="f280" fmla="*/ f222 f57 1"/>
                    <a:gd name="f281" fmla="*/ f223 f58 1"/>
                    <a:gd name="f282" fmla="*/ f224 f58 1"/>
                    <a:gd name="f283" fmla="*/ f225 f57 1"/>
                    <a:gd name="f284" fmla="*/ f227 f57 1"/>
                    <a:gd name="f285" fmla="*/ f228 f58 1"/>
                    <a:gd name="f286" fmla="*/ f229 f57 1"/>
                    <a:gd name="f287" fmla="*/ f230 f57 1"/>
                    <a:gd name="f288" fmla="*/ f231 f57 1"/>
                    <a:gd name="f289" fmla="*/ f233 f58 1"/>
                  </a:gdLst>
                  <a:ahLst/>
                  <a:cxnLst>
                    <a:cxn ang="3cd4">
                      <a:pos x="hc" y="t"/>
                    </a:cxn>
                    <a:cxn ang="0">
                      <a:pos x="r" y="vc"/>
                    </a:cxn>
                    <a:cxn ang="cd4">
                      <a:pos x="hc" y="b"/>
                    </a:cxn>
                    <a:cxn ang="cd2">
                      <a:pos x="l" y="vc"/>
                    </a:cxn>
                    <a:cxn ang="f177">
                      <a:pos x="f234" y="f238"/>
                    </a:cxn>
                    <a:cxn ang="f177">
                      <a:pos x="f239" y="f240"/>
                    </a:cxn>
                    <a:cxn ang="f177">
                      <a:pos x="f239" y="f238"/>
                    </a:cxn>
                    <a:cxn ang="f177">
                      <a:pos x="f241" y="f238"/>
                    </a:cxn>
                    <a:cxn ang="f177">
                      <a:pos x="f242" y="f238"/>
                    </a:cxn>
                    <a:cxn ang="f177">
                      <a:pos x="f242" y="f240"/>
                    </a:cxn>
                    <a:cxn ang="f177">
                      <a:pos x="f243" y="f244"/>
                    </a:cxn>
                    <a:cxn ang="f177">
                      <a:pos x="f245" y="f238"/>
                    </a:cxn>
                    <a:cxn ang="f177">
                      <a:pos x="f246" y="f247"/>
                    </a:cxn>
                    <a:cxn ang="f177">
                      <a:pos x="f246" y="f248"/>
                    </a:cxn>
                    <a:cxn ang="f177">
                      <a:pos x="f249" y="f238"/>
                    </a:cxn>
                    <a:cxn ang="f177">
                      <a:pos x="f250" y="f244"/>
                    </a:cxn>
                    <a:cxn ang="f177">
                      <a:pos x="f250" y="f240"/>
                    </a:cxn>
                    <a:cxn ang="f177">
                      <a:pos x="f251" y="f244"/>
                    </a:cxn>
                    <a:cxn ang="f177">
                      <a:pos x="f252" y="f240"/>
                    </a:cxn>
                    <a:cxn ang="f177">
                      <a:pos x="f253" y="f236"/>
                    </a:cxn>
                    <a:cxn ang="f177">
                      <a:pos x="f254" y="f240"/>
                    </a:cxn>
                    <a:cxn ang="f177">
                      <a:pos x="f254" y="f240"/>
                    </a:cxn>
                    <a:cxn ang="f177">
                      <a:pos x="f255" y="f238"/>
                    </a:cxn>
                    <a:cxn ang="f177">
                      <a:pos x="f256" y="f238"/>
                    </a:cxn>
                    <a:cxn ang="f177">
                      <a:pos x="f256" y="f247"/>
                    </a:cxn>
                    <a:cxn ang="f177">
                      <a:pos x="f257" y="f240"/>
                    </a:cxn>
                    <a:cxn ang="f177">
                      <a:pos x="f257" y="f244"/>
                    </a:cxn>
                    <a:cxn ang="f177">
                      <a:pos x="f258" y="f247"/>
                    </a:cxn>
                    <a:cxn ang="f177">
                      <a:pos x="f259" y="f244"/>
                    </a:cxn>
                    <a:cxn ang="f177">
                      <a:pos x="f259" y="f238"/>
                    </a:cxn>
                    <a:cxn ang="f177">
                      <a:pos x="f260" y="f261"/>
                    </a:cxn>
                    <a:cxn ang="f177">
                      <a:pos x="f262" y="f240"/>
                    </a:cxn>
                    <a:cxn ang="f177">
                      <a:pos x="f262" y="f238"/>
                    </a:cxn>
                    <a:cxn ang="f177">
                      <a:pos x="f263" y="f247"/>
                    </a:cxn>
                    <a:cxn ang="f177">
                      <a:pos x="f264" y="f247"/>
                    </a:cxn>
                    <a:cxn ang="f177">
                      <a:pos x="f265" y="f247"/>
                    </a:cxn>
                    <a:cxn ang="f177">
                      <a:pos x="f265" y="f240"/>
                    </a:cxn>
                    <a:cxn ang="f177">
                      <a:pos x="f266" y="f247"/>
                    </a:cxn>
                    <a:cxn ang="f177">
                      <a:pos x="f267" y="f240"/>
                    </a:cxn>
                    <a:cxn ang="f177">
                      <a:pos x="f268" y="f247"/>
                    </a:cxn>
                    <a:cxn ang="f177">
                      <a:pos x="f269" y="f247"/>
                    </a:cxn>
                    <a:cxn ang="f177">
                      <a:pos x="f269" y="f270"/>
                    </a:cxn>
                    <a:cxn ang="f177">
                      <a:pos x="f271" y="f247"/>
                    </a:cxn>
                    <a:cxn ang="f177">
                      <a:pos x="f272" y="f247"/>
                    </a:cxn>
                    <a:cxn ang="f177">
                      <a:pos x="f272" y="f273"/>
                    </a:cxn>
                    <a:cxn ang="f177">
                      <a:pos x="f274" y="f240"/>
                    </a:cxn>
                    <a:cxn ang="f177">
                      <a:pos x="f274" y="f247"/>
                    </a:cxn>
                    <a:cxn ang="f177">
                      <a:pos x="f275" y="f248"/>
                    </a:cxn>
                    <a:cxn ang="f177">
                      <a:pos x="f276" y="f247"/>
                    </a:cxn>
                    <a:cxn ang="f177">
                      <a:pos x="f276" y="f247"/>
                    </a:cxn>
                    <a:cxn ang="f177">
                      <a:pos x="f277" y="f238"/>
                    </a:cxn>
                    <a:cxn ang="f177">
                      <a:pos x="f278" y="f273"/>
                    </a:cxn>
                    <a:cxn ang="f177">
                      <a:pos x="f279" y="f247"/>
                    </a:cxn>
                    <a:cxn ang="f177">
                      <a:pos x="f279" y="f270"/>
                    </a:cxn>
                    <a:cxn ang="f177">
                      <a:pos x="f280" y="f281"/>
                    </a:cxn>
                    <a:cxn ang="f177">
                      <a:pos x="f280" y="f282"/>
                    </a:cxn>
                    <a:cxn ang="f177">
                      <a:pos x="f283" y="f237"/>
                    </a:cxn>
                    <a:cxn ang="f177">
                      <a:pos x="f284" y="f285"/>
                    </a:cxn>
                    <a:cxn ang="f177">
                      <a:pos x="f286" y="f281"/>
                    </a:cxn>
                    <a:cxn ang="f177">
                      <a:pos x="f287" y="f281"/>
                    </a:cxn>
                    <a:cxn ang="f177">
                      <a:pos x="f287" y="f270"/>
                    </a:cxn>
                    <a:cxn ang="f177">
                      <a:pos x="f288" y="f285"/>
                    </a:cxn>
                    <a:cxn ang="f177">
                      <a:pos x="f235" y="f289"/>
                    </a:cxn>
                  </a:cxnLst>
                  <a:rect l="f234" t="f237" r="f235" b="f236"/>
                  <a:pathLst>
                    <a:path w="196" h="68">
                      <a:moveTo>
                        <a:pt x="f5" y="f8"/>
                      </a:moveTo>
                      <a:lnTo>
                        <a:pt x="f5" y="f9"/>
                      </a:lnTo>
                      <a:lnTo>
                        <a:pt x="f5" y="f10"/>
                      </a:lnTo>
                      <a:lnTo>
                        <a:pt x="f11" y="f12"/>
                      </a:lnTo>
                      <a:lnTo>
                        <a:pt x="f13" y="f12"/>
                      </a:lnTo>
                      <a:lnTo>
                        <a:pt x="f11" y="f9"/>
                      </a:lnTo>
                      <a:lnTo>
                        <a:pt x="f14" y="f12"/>
                      </a:lnTo>
                      <a:lnTo>
                        <a:pt x="f14" y="f9"/>
                      </a:lnTo>
                      <a:lnTo>
                        <a:pt x="f14" y="f12"/>
                      </a:lnTo>
                      <a:lnTo>
                        <a:pt x="f15" y="f9"/>
                      </a:lnTo>
                      <a:lnTo>
                        <a:pt x="f15" y="f8"/>
                      </a:lnTo>
                      <a:lnTo>
                        <a:pt x="f15" y="f12"/>
                      </a:lnTo>
                      <a:lnTo>
                        <a:pt x="f16" y="f9"/>
                      </a:lnTo>
                      <a:lnTo>
                        <a:pt x="f16" y="f17"/>
                      </a:lnTo>
                      <a:lnTo>
                        <a:pt x="f16" y="f12"/>
                      </a:lnTo>
                      <a:lnTo>
                        <a:pt x="f18" y="f9"/>
                      </a:lnTo>
                      <a:lnTo>
                        <a:pt x="f18" y="f17"/>
                      </a:lnTo>
                      <a:lnTo>
                        <a:pt x="f19" y="f8"/>
                      </a:lnTo>
                      <a:lnTo>
                        <a:pt x="f19" y="f20"/>
                      </a:lnTo>
                      <a:lnTo>
                        <a:pt x="f19" y="f21"/>
                      </a:lnTo>
                      <a:lnTo>
                        <a:pt x="f21" y="f17"/>
                      </a:lnTo>
                      <a:lnTo>
                        <a:pt x="f21" y="f9"/>
                      </a:lnTo>
                      <a:lnTo>
                        <a:pt x="f22" y="f12"/>
                      </a:lnTo>
                      <a:lnTo>
                        <a:pt x="f22" y="f17"/>
                      </a:lnTo>
                      <a:lnTo>
                        <a:pt x="f22" y="f9"/>
                      </a:lnTo>
                      <a:lnTo>
                        <a:pt x="f22" y="f12"/>
                      </a:lnTo>
                      <a:lnTo>
                        <a:pt x="f23" y="f9"/>
                      </a:lnTo>
                      <a:lnTo>
                        <a:pt x="f23" y="f17"/>
                      </a:lnTo>
                      <a:lnTo>
                        <a:pt x="f23" y="f9"/>
                      </a:lnTo>
                      <a:lnTo>
                        <a:pt x="f9" y="f12"/>
                      </a:lnTo>
                      <a:lnTo>
                        <a:pt x="f24" y="f12"/>
                      </a:lnTo>
                      <a:lnTo>
                        <a:pt x="f24" y="f7"/>
                      </a:lnTo>
                      <a:lnTo>
                        <a:pt x="f24" y="f12"/>
                      </a:lnTo>
                      <a:lnTo>
                        <a:pt x="f25" y="f12"/>
                      </a:lnTo>
                      <a:lnTo>
                        <a:pt x="f25" y="f17"/>
                      </a:lnTo>
                      <a:lnTo>
                        <a:pt x="f25" y="f12"/>
                      </a:lnTo>
                      <a:lnTo>
                        <a:pt x="f7" y="f20"/>
                      </a:lnTo>
                      <a:lnTo>
                        <a:pt x="f7" y="f9"/>
                      </a:lnTo>
                      <a:lnTo>
                        <a:pt x="f7" y="f12"/>
                      </a:lnTo>
                      <a:lnTo>
                        <a:pt x="f26" y="f9"/>
                      </a:lnTo>
                      <a:lnTo>
                        <a:pt x="f26" y="f17"/>
                      </a:lnTo>
                      <a:lnTo>
                        <a:pt x="f26" y="f8"/>
                      </a:lnTo>
                      <a:lnTo>
                        <a:pt x="f26" y="f9"/>
                      </a:lnTo>
                      <a:lnTo>
                        <a:pt x="f27" y="f12"/>
                      </a:lnTo>
                      <a:lnTo>
                        <a:pt x="f27" y="f8"/>
                      </a:lnTo>
                      <a:lnTo>
                        <a:pt x="f27" y="f17"/>
                      </a:lnTo>
                      <a:lnTo>
                        <a:pt x="f28" y="f9"/>
                      </a:lnTo>
                      <a:lnTo>
                        <a:pt x="f28" y="f8"/>
                      </a:lnTo>
                      <a:lnTo>
                        <a:pt x="f28" y="f12"/>
                      </a:lnTo>
                      <a:lnTo>
                        <a:pt x="f29" y="f17"/>
                      </a:lnTo>
                      <a:lnTo>
                        <a:pt x="f29" y="f30"/>
                      </a:lnTo>
                      <a:lnTo>
                        <a:pt x="f29" y="f9"/>
                      </a:lnTo>
                      <a:lnTo>
                        <a:pt x="f31" y="f12"/>
                      </a:lnTo>
                      <a:lnTo>
                        <a:pt x="f31" y="f20"/>
                      </a:lnTo>
                      <a:lnTo>
                        <a:pt x="f31" y="f8"/>
                      </a:lnTo>
                      <a:lnTo>
                        <a:pt x="f32" y="f12"/>
                      </a:lnTo>
                      <a:lnTo>
                        <a:pt x="f32" y="f9"/>
                      </a:lnTo>
                      <a:lnTo>
                        <a:pt x="f33" y="f12"/>
                      </a:lnTo>
                      <a:lnTo>
                        <a:pt x="f33" y="f8"/>
                      </a:lnTo>
                      <a:lnTo>
                        <a:pt x="f34" y="f12"/>
                      </a:lnTo>
                      <a:lnTo>
                        <a:pt x="f34" y="f8"/>
                      </a:lnTo>
                      <a:lnTo>
                        <a:pt x="f34" y="f17"/>
                      </a:lnTo>
                      <a:lnTo>
                        <a:pt x="f35" y="f8"/>
                      </a:lnTo>
                      <a:lnTo>
                        <a:pt x="f35" y="f9"/>
                      </a:lnTo>
                      <a:lnTo>
                        <a:pt x="f35" y="f12"/>
                      </a:lnTo>
                      <a:lnTo>
                        <a:pt x="f36" y="f17"/>
                      </a:lnTo>
                      <a:lnTo>
                        <a:pt x="f36" y="f8"/>
                      </a:lnTo>
                      <a:lnTo>
                        <a:pt x="f37" y="f10"/>
                      </a:lnTo>
                      <a:lnTo>
                        <a:pt x="f37" y="f12"/>
                      </a:lnTo>
                      <a:lnTo>
                        <a:pt x="f37" y="f9"/>
                      </a:lnTo>
                      <a:lnTo>
                        <a:pt x="f38" y="f8"/>
                      </a:lnTo>
                      <a:lnTo>
                        <a:pt x="f38" y="f10"/>
                      </a:lnTo>
                      <a:lnTo>
                        <a:pt x="f39" y="f8"/>
                      </a:lnTo>
                      <a:lnTo>
                        <a:pt x="f39" y="f18"/>
                      </a:lnTo>
                      <a:lnTo>
                        <a:pt x="f39" y="f8"/>
                      </a:lnTo>
                      <a:lnTo>
                        <a:pt x="f40" y="f8"/>
                      </a:lnTo>
                      <a:lnTo>
                        <a:pt x="f41" y="f10"/>
                      </a:lnTo>
                      <a:lnTo>
                        <a:pt x="f41" y="f8"/>
                      </a:lnTo>
                      <a:lnTo>
                        <a:pt x="f41" y="f21"/>
                      </a:lnTo>
                      <a:lnTo>
                        <a:pt x="f41" y="f10"/>
                      </a:lnTo>
                      <a:lnTo>
                        <a:pt x="f42" y="f12"/>
                      </a:lnTo>
                      <a:lnTo>
                        <a:pt x="f42" y="f21"/>
                      </a:lnTo>
                      <a:lnTo>
                        <a:pt x="f42" y="f8"/>
                      </a:lnTo>
                      <a:lnTo>
                        <a:pt x="f43" y="f9"/>
                      </a:lnTo>
                      <a:lnTo>
                        <a:pt x="f43" y="f21"/>
                      </a:lnTo>
                      <a:lnTo>
                        <a:pt x="f43" y="f10"/>
                      </a:lnTo>
                      <a:lnTo>
                        <a:pt x="f44" y="f8"/>
                      </a:lnTo>
                      <a:lnTo>
                        <a:pt x="f44" y="f21"/>
                      </a:lnTo>
                      <a:lnTo>
                        <a:pt x="f44" y="f8"/>
                      </a:lnTo>
                      <a:lnTo>
                        <a:pt x="f45" y="f30"/>
                      </a:lnTo>
                      <a:lnTo>
                        <a:pt x="f45" y="f9"/>
                      </a:lnTo>
                      <a:lnTo>
                        <a:pt x="f46" y="f21"/>
                      </a:lnTo>
                      <a:lnTo>
                        <a:pt x="f46" y="f10"/>
                      </a:lnTo>
                      <a:lnTo>
                        <a:pt x="f46" y="f18"/>
                      </a:lnTo>
                      <a:lnTo>
                        <a:pt x="f47" y="f8"/>
                      </a:lnTo>
                      <a:lnTo>
                        <a:pt x="f47" y="f48"/>
                      </a:lnTo>
                      <a:lnTo>
                        <a:pt x="f47" y="f18"/>
                      </a:lnTo>
                      <a:lnTo>
                        <a:pt x="f49" y="f48"/>
                      </a:lnTo>
                      <a:lnTo>
                        <a:pt x="f49" y="f50"/>
                      </a:lnTo>
                      <a:lnTo>
                        <a:pt x="f51" y="f48"/>
                      </a:lnTo>
                      <a:lnTo>
                        <a:pt x="f51" y="f5"/>
                      </a:lnTo>
                      <a:lnTo>
                        <a:pt x="f51" y="f11"/>
                      </a:lnTo>
                      <a:lnTo>
                        <a:pt x="f52" y="f15"/>
                      </a:lnTo>
                      <a:lnTo>
                        <a:pt x="f52" y="f11"/>
                      </a:lnTo>
                      <a:lnTo>
                        <a:pt x="f53" y="f48"/>
                      </a:lnTo>
                      <a:lnTo>
                        <a:pt x="f53" y="f50"/>
                      </a:lnTo>
                      <a:lnTo>
                        <a:pt x="f54" y="f48"/>
                      </a:lnTo>
                      <a:lnTo>
                        <a:pt x="f54" y="f18"/>
                      </a:lnTo>
                      <a:lnTo>
                        <a:pt x="f55" y="f50"/>
                      </a:lnTo>
                      <a:lnTo>
                        <a:pt x="f55" y="f15"/>
                      </a:lnTo>
                      <a:lnTo>
                        <a:pt x="f6" y="f11"/>
                      </a:lnTo>
                    </a:path>
                  </a:pathLst>
                </a:custGeom>
                <a:noFill/>
                <a:ln w="19046">
                  <a:solidFill>
                    <a:srgbClr val="0000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en-US">
                    <a:solidFill>
                      <a:srgbClr val="000000"/>
                    </a:solidFill>
                    <a:ea typeface="微软雅黑" panose="020B0503020204020204" pitchFamily="34" charset="-122"/>
                  </a:endParaRPr>
                </a:p>
              </p:txBody>
            </p:sp>
          </p:grpSp>
          <p:sp>
            <p:nvSpPr>
              <p:cNvPr id="21" name="Rectangle 53">
                <a:extLst>
                  <a:ext uri="{FF2B5EF4-FFF2-40B4-BE49-F238E27FC236}">
                    <a16:creationId xmlns:a16="http://schemas.microsoft.com/office/drawing/2014/main" id="{51E78D89-B881-420A-8CAF-7BFA8C307946}"/>
                  </a:ext>
                </a:extLst>
              </p:cNvPr>
              <p:cNvSpPr/>
              <p:nvPr/>
            </p:nvSpPr>
            <p:spPr>
              <a:xfrm>
                <a:off x="4471988" y="3856882"/>
                <a:ext cx="2158120" cy="502938"/>
              </a:xfrm>
              <a:prstGeom prst="rect">
                <a:avLst/>
              </a:prstGeom>
              <a:noFill/>
              <a:ln>
                <a:noFill/>
                <a:prstDash val="solid"/>
              </a:ln>
            </p:spPr>
            <p:txBody>
              <a:bodyPr vert="horz" wrap="square" lIns="0" tIns="0" rIns="0" bIns="0" anchor="t" anchorCtr="0" compatLnSpc="1">
                <a:spAutoFit/>
              </a:bodyPr>
              <a:lstStyle/>
              <a:p>
                <a:pPr algn="ctr">
                  <a:defRPr sz="1800" b="0" i="0" u="none" strike="noStrike" kern="0" cap="none" spc="0" baseline="0">
                    <a:solidFill>
                      <a:srgbClr val="000000"/>
                    </a:solidFill>
                    <a:uFillTx/>
                  </a:defRPr>
                </a:pPr>
                <a:r>
                  <a:rPr lang="en-US" sz="1200" dirty="0">
                    <a:solidFill>
                      <a:srgbClr val="000000"/>
                    </a:solidFill>
                    <a:ea typeface="微软雅黑" panose="020B0503020204020204" pitchFamily="34" charset="-122"/>
                  </a:rPr>
                  <a:t> Dextrose Monohydrate</a:t>
                </a:r>
              </a:p>
              <a:p>
                <a:pPr algn="ctr">
                  <a:defRPr sz="1800" b="0" i="0" u="none" strike="noStrike" kern="0" cap="none" spc="0" baseline="0">
                    <a:solidFill>
                      <a:srgbClr val="000000"/>
                    </a:solidFill>
                    <a:uFillTx/>
                  </a:defRPr>
                </a:pPr>
                <a:r>
                  <a:rPr lang="en-US" sz="1200" dirty="0">
                    <a:solidFill>
                      <a:srgbClr val="000000"/>
                    </a:solidFill>
                    <a:ea typeface="微软雅黑" panose="020B0503020204020204" pitchFamily="34" charset="-122"/>
                  </a:rPr>
                  <a:t>(</a:t>
                </a:r>
                <a:r>
                  <a:rPr lang="zh-CN" altLang="en-US" sz="1200" dirty="0">
                    <a:solidFill>
                      <a:srgbClr val="000000"/>
                    </a:solidFill>
                    <a:ea typeface="微软雅黑" panose="020B0503020204020204" pitchFamily="34" charset="-122"/>
                  </a:rPr>
                  <a:t>葡萄糖</a:t>
                </a:r>
                <a:r>
                  <a:rPr lang="en-US" altLang="zh-CN" sz="1200" dirty="0">
                    <a:solidFill>
                      <a:srgbClr val="000000"/>
                    </a:solidFill>
                    <a:ea typeface="微软雅黑" panose="020B0503020204020204" pitchFamily="34" charset="-122"/>
                  </a:rPr>
                  <a:t>)</a:t>
                </a:r>
                <a:endParaRPr lang="en-US" sz="1200" dirty="0">
                  <a:solidFill>
                    <a:srgbClr val="000000"/>
                  </a:solidFill>
                  <a:ea typeface="微软雅黑" panose="020B0503020204020204" pitchFamily="34" charset="-122"/>
                </a:endParaRPr>
              </a:p>
            </p:txBody>
          </p:sp>
        </p:grpSp>
      </p:grpSp>
      <p:sp>
        <p:nvSpPr>
          <p:cNvPr id="7" name="Rectangle 6">
            <a:extLst>
              <a:ext uri="{FF2B5EF4-FFF2-40B4-BE49-F238E27FC236}">
                <a16:creationId xmlns:a16="http://schemas.microsoft.com/office/drawing/2014/main" id="{0C96A8E4-10B1-4356-92AD-D6AD5D372DB4}"/>
              </a:ext>
            </a:extLst>
          </p:cNvPr>
          <p:cNvSpPr/>
          <p:nvPr/>
        </p:nvSpPr>
        <p:spPr bwMode="auto">
          <a:xfrm>
            <a:off x="0" y="533400"/>
            <a:ext cx="6096000" cy="5775960"/>
          </a:xfrm>
          <a:prstGeom prst="rect">
            <a:avLst/>
          </a:prstGeom>
          <a:solidFill>
            <a:srgbClr val="0066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sz="1800" dirty="0">
              <a:solidFill>
                <a:schemeClr val="bg1"/>
              </a:solidFill>
              <a:latin typeface="Arial" pitchFamily="124" charset="0"/>
            </a:endParaRPr>
          </a:p>
        </p:txBody>
      </p:sp>
      <p:sp>
        <p:nvSpPr>
          <p:cNvPr id="4" name="Title 3">
            <a:extLst>
              <a:ext uri="{FF2B5EF4-FFF2-40B4-BE49-F238E27FC236}">
                <a16:creationId xmlns:a16="http://schemas.microsoft.com/office/drawing/2014/main" id="{89FE33DE-DA4B-457D-AD8D-727A8A81CD51}"/>
              </a:ext>
            </a:extLst>
          </p:cNvPr>
          <p:cNvSpPr>
            <a:spLocks noGrp="1"/>
          </p:cNvSpPr>
          <p:nvPr>
            <p:ph type="title"/>
          </p:nvPr>
        </p:nvSpPr>
        <p:spPr/>
        <p:txBody>
          <a:bodyPr/>
          <a:lstStyle/>
          <a:p>
            <a:r>
              <a:rPr lang="zh-CN" altLang="en-US" dirty="0">
                <a:latin typeface="+mn-ea"/>
                <a:ea typeface="+mn-ea"/>
              </a:rPr>
              <a:t>固体</a:t>
            </a:r>
            <a:r>
              <a:rPr lang="zh-CN" altLang="en-US" dirty="0">
                <a:latin typeface="微软雅黑" panose="020B0503020204020204" pitchFamily="34" charset="-122"/>
                <a:ea typeface="微软雅黑" panose="020B0503020204020204" pitchFamily="34" charset="-122"/>
              </a:rPr>
              <a:t>、</a:t>
            </a:r>
            <a:r>
              <a:rPr lang="zh-CN" altLang="en-US" dirty="0">
                <a:latin typeface="+mn-ea"/>
                <a:ea typeface="+mn-ea"/>
              </a:rPr>
              <a:t>液体检测技术</a:t>
            </a:r>
          </a:p>
        </p:txBody>
      </p:sp>
      <p:sp>
        <p:nvSpPr>
          <p:cNvPr id="5" name="Rectangle 4">
            <a:extLst>
              <a:ext uri="{FF2B5EF4-FFF2-40B4-BE49-F238E27FC236}">
                <a16:creationId xmlns:a16="http://schemas.microsoft.com/office/drawing/2014/main" id="{9F247734-3CAB-4897-9936-32A99F6AFAFD}"/>
              </a:ext>
            </a:extLst>
          </p:cNvPr>
          <p:cNvSpPr/>
          <p:nvPr/>
        </p:nvSpPr>
        <p:spPr>
          <a:xfrm>
            <a:off x="393241" y="1933753"/>
            <a:ext cx="5520628" cy="2646878"/>
          </a:xfrm>
          <a:prstGeom prst="rect">
            <a:avLst/>
          </a:prstGeom>
        </p:spPr>
        <p:txBody>
          <a:bodyPr wrap="square">
            <a:spAutoFit/>
          </a:bodyPr>
          <a:lstStyle/>
          <a:p>
            <a:pPr marL="342900" indent="-342900">
              <a:buFont typeface="Arial" panose="020B0604020202020204" pitchFamily="34" charset="0"/>
              <a:buChar char="•"/>
            </a:pPr>
            <a:r>
              <a:rPr lang="zh-CN" altLang="zh-CN" sz="2000" b="1" kern="100"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拉曼光谱（</a:t>
            </a:r>
            <a:r>
              <a:rPr lang="en-US" altLang="zh-CN" sz="2000" b="1" kern="100"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Raman</a:t>
            </a:r>
            <a:r>
              <a:rPr lang="zh-CN" altLang="zh-CN" sz="2000" b="1" kern="100"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是一种具有高灵敏度、高特征性的振动光谱</a:t>
            </a:r>
            <a:r>
              <a:rPr lang="zh-CN" altLang="en-US" b="1" kern="100"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散射</a:t>
            </a:r>
            <a:r>
              <a:rPr lang="zh-CN"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分析技术。</a:t>
            </a:r>
            <a:endParaRPr lang="en-US"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傅里叶变换</a:t>
            </a:r>
            <a:r>
              <a:rPr lang="en-US"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红外光谱</a:t>
            </a:r>
            <a:r>
              <a:rPr lang="en-US" altLang="zh-CN" sz="2000" b="1"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(FT-IR)</a:t>
            </a:r>
            <a:r>
              <a:rPr lang="zh-CN"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是另一种基于振动光谱的</a:t>
            </a:r>
            <a:r>
              <a:rPr lang="zh-CN" altLang="zh-CN" b="1"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吸收</a:t>
            </a:r>
            <a:r>
              <a:rPr lang="zh-CN"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光谱分析技术。</a:t>
            </a:r>
            <a:endParaRPr lang="en-US"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红外和</a:t>
            </a:r>
            <a:r>
              <a:rPr lang="zh-CN"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拉曼光谱仪</a:t>
            </a:r>
            <a:r>
              <a:rPr lang="zh-CN" altLang="en-US"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通过快速</a:t>
            </a:r>
            <a:r>
              <a:rPr lang="zh-CN"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采集化学品样本光谱，并与已知材料的</a:t>
            </a:r>
            <a:r>
              <a:rPr lang="zh-CN" altLang="zh-CN" b="1" kern="100"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数据库进行匹配</a:t>
            </a:r>
            <a:r>
              <a:rPr lang="zh-CN"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，从而</a:t>
            </a:r>
            <a:r>
              <a:rPr lang="zh-CN" altLang="zh-CN" b="1" kern="100" dirty="0">
                <a:solidFill>
                  <a:srgbClr val="FE6B19"/>
                </a:solidFill>
                <a:latin typeface="微软雅黑" panose="020B0503020204020204" pitchFamily="34" charset="-122"/>
                <a:ea typeface="微软雅黑" panose="020B0503020204020204" pitchFamily="34" charset="-122"/>
                <a:cs typeface="Times New Roman" panose="02020603050405020304" pitchFamily="18" charset="0"/>
              </a:rPr>
              <a:t>识别和鉴定物质种类和成分</a:t>
            </a:r>
            <a:r>
              <a:rPr lang="zh-CN" altLang="zh-CN" kern="100" dirty="0">
                <a:solidFill>
                  <a:schemeClr val="bg1">
                    <a:lumMod val="9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8" name="Rectangle 7">
            <a:extLst>
              <a:ext uri="{FF2B5EF4-FFF2-40B4-BE49-F238E27FC236}">
                <a16:creationId xmlns:a16="http://schemas.microsoft.com/office/drawing/2014/main" id="{DA01B61B-E814-4D8F-A347-7BD2438798EB}"/>
              </a:ext>
            </a:extLst>
          </p:cNvPr>
          <p:cNvSpPr/>
          <p:nvPr/>
        </p:nvSpPr>
        <p:spPr>
          <a:xfrm>
            <a:off x="6451947" y="1348412"/>
            <a:ext cx="5117145" cy="2431435"/>
          </a:xfrm>
          <a:prstGeom prst="rect">
            <a:avLst/>
          </a:prstGeom>
          <a:solidFill>
            <a:schemeClr val="bg1"/>
          </a:solidFill>
        </p:spPr>
        <p:txBody>
          <a:bodyPr wrap="square">
            <a:spAutoFit/>
          </a:bodyPr>
          <a:lstStyle/>
          <a:p>
            <a:pPr algn="just">
              <a:spcBef>
                <a:spcPts val="600"/>
              </a:spcBef>
              <a:spcAft>
                <a:spcPts val="600"/>
              </a:spcAft>
            </a:pPr>
            <a:r>
              <a:rPr lang="zh-CN" altLang="zh-CN" sz="2000"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拉曼光谱</a:t>
            </a:r>
            <a:endParaRPr lang="zh-CN" altLang="zh-CN" sz="20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spcBef>
                <a:spcPts val="600"/>
              </a:spcBef>
              <a:spcAft>
                <a:spcPts val="600"/>
              </a:spcAft>
              <a:buFont typeface="Wingdings" panose="05000000000000000000" pitchFamily="2" charset="2"/>
              <a:buChar char=""/>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擅长分析</a:t>
            </a: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液体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半固体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、白色或浅色</a:t>
            </a:r>
            <a:r>
              <a:rPr lang="zh-CN" altLang="en-US"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固体</a:t>
            </a:r>
            <a:endParaRPr lang="zh-CN" altLang="zh-CN" sz="2000"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spcBef>
                <a:spcPts val="600"/>
              </a:spcBef>
              <a:spcAft>
                <a:spcPts val="600"/>
              </a:spcAft>
              <a:buFont typeface="Wingdings" panose="05000000000000000000" pitchFamily="2" charset="2"/>
              <a:buChar char=""/>
            </a:pP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非接触式</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扫描，可透过</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透明容器</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，避免与具有潜在危险性的未知物质进行直接接触</a:t>
            </a:r>
            <a:endParaRPr lang="zh-CN" altLang="zh-CN" sz="20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spcBef>
                <a:spcPts val="600"/>
              </a:spcBef>
              <a:spcAft>
                <a:spcPts val="600"/>
              </a:spcAft>
              <a:buFont typeface="Wingdings" panose="05000000000000000000" pitchFamily="2" charset="2"/>
              <a:buChar char=""/>
            </a:pP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非破坏式</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扫描，保护操作人员安全和保存物证</a:t>
            </a:r>
            <a:endPar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algn="just">
              <a:spcBef>
                <a:spcPts val="600"/>
              </a:spcBef>
              <a:spcAft>
                <a:spcPts val="600"/>
              </a:spcAft>
            </a:pPr>
            <a:endParaRPr lang="zh-CN" altLang="zh-CN" sz="2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BF38D39E-6875-4A20-980D-F56783FCBC35}"/>
              </a:ext>
            </a:extLst>
          </p:cNvPr>
          <p:cNvSpPr txBox="1"/>
          <p:nvPr/>
        </p:nvSpPr>
        <p:spPr>
          <a:xfrm>
            <a:off x="2216295" y="839331"/>
            <a:ext cx="1874520" cy="523220"/>
          </a:xfrm>
          <a:prstGeom prst="rect">
            <a:avLst/>
          </a:prstGeom>
          <a:noFill/>
        </p:spPr>
        <p:txBody>
          <a:bodyPr wrap="squar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技术原理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TextBox 9">
            <a:extLst>
              <a:ext uri="{FF2B5EF4-FFF2-40B4-BE49-F238E27FC236}">
                <a16:creationId xmlns:a16="http://schemas.microsoft.com/office/drawing/2014/main" id="{C99D22E3-2397-4E08-B209-E2FF44AA8F96}"/>
              </a:ext>
            </a:extLst>
          </p:cNvPr>
          <p:cNvSpPr txBox="1"/>
          <p:nvPr/>
        </p:nvSpPr>
        <p:spPr>
          <a:xfrm>
            <a:off x="8434215" y="846772"/>
            <a:ext cx="1874520" cy="523220"/>
          </a:xfrm>
          <a:prstGeom prst="rect">
            <a:avLst/>
          </a:prstGeom>
          <a:noFill/>
        </p:spPr>
        <p:txBody>
          <a:bodyPr wrap="square" rtlCol="0">
            <a:spAutoFit/>
          </a:bodyPr>
          <a:lstStyle/>
          <a:p>
            <a:r>
              <a:rPr lang="zh-CN" altLang="en-US" sz="2800" b="1" dirty="0">
                <a:solidFill>
                  <a:srgbClr val="005870"/>
                </a:solidFill>
                <a:latin typeface="微软雅黑" panose="020B0503020204020204" pitchFamily="34" charset="-122"/>
                <a:ea typeface="微软雅黑" panose="020B0503020204020204" pitchFamily="34" charset="-122"/>
              </a:rPr>
              <a:t>技术特点</a:t>
            </a:r>
          </a:p>
        </p:txBody>
      </p:sp>
      <p:grpSp>
        <p:nvGrpSpPr>
          <p:cNvPr id="97" name="Group 96">
            <a:extLst>
              <a:ext uri="{FF2B5EF4-FFF2-40B4-BE49-F238E27FC236}">
                <a16:creationId xmlns:a16="http://schemas.microsoft.com/office/drawing/2014/main" id="{2CFB135F-17D3-4CAC-A085-096C5E802ED4}"/>
              </a:ext>
            </a:extLst>
          </p:cNvPr>
          <p:cNvGrpSpPr/>
          <p:nvPr/>
        </p:nvGrpSpPr>
        <p:grpSpPr>
          <a:xfrm>
            <a:off x="7046481" y="4016117"/>
            <a:ext cx="4023651" cy="2133610"/>
            <a:chOff x="5716462" y="3429000"/>
            <a:chExt cx="4280027" cy="2792539"/>
          </a:xfrm>
        </p:grpSpPr>
        <p:grpSp>
          <p:nvGrpSpPr>
            <p:cNvPr id="98" name="Group 208">
              <a:extLst>
                <a:ext uri="{FF2B5EF4-FFF2-40B4-BE49-F238E27FC236}">
                  <a16:creationId xmlns:a16="http://schemas.microsoft.com/office/drawing/2014/main" id="{4316BEC6-A9F8-4C2D-9A93-0B2756094420}"/>
                </a:ext>
              </a:extLst>
            </p:cNvPr>
            <p:cNvGrpSpPr>
              <a:grpSpLocks/>
            </p:cNvGrpSpPr>
            <p:nvPr/>
          </p:nvGrpSpPr>
          <p:grpSpPr bwMode="auto">
            <a:xfrm>
              <a:off x="5802313" y="3429000"/>
              <a:ext cx="4194176" cy="1908176"/>
              <a:chOff x="1712" y="550"/>
              <a:chExt cx="3902" cy="2730"/>
            </a:xfrm>
          </p:grpSpPr>
          <p:sp>
            <p:nvSpPr>
              <p:cNvPr id="111" name="Freeform 163">
                <a:extLst>
                  <a:ext uri="{FF2B5EF4-FFF2-40B4-BE49-F238E27FC236}">
                    <a16:creationId xmlns:a16="http://schemas.microsoft.com/office/drawing/2014/main" id="{FB070C31-4876-4069-AE89-6969F6C79C5D}"/>
                  </a:ext>
                </a:extLst>
              </p:cNvPr>
              <p:cNvSpPr>
                <a:spLocks/>
              </p:cNvSpPr>
              <p:nvPr/>
            </p:nvSpPr>
            <p:spPr bwMode="auto">
              <a:xfrm>
                <a:off x="1712" y="3256"/>
                <a:ext cx="484" cy="24"/>
              </a:xfrm>
              <a:custGeom>
                <a:avLst/>
                <a:gdLst>
                  <a:gd name="T0" fmla="*/ 478 w 484"/>
                  <a:gd name="T1" fmla="*/ 29 h 21"/>
                  <a:gd name="T2" fmla="*/ 468 w 484"/>
                  <a:gd name="T3" fmla="*/ 40 h 21"/>
                  <a:gd name="T4" fmla="*/ 457 w 484"/>
                  <a:gd name="T5" fmla="*/ 29 h 21"/>
                  <a:gd name="T6" fmla="*/ 457 w 484"/>
                  <a:gd name="T7" fmla="*/ 29 h 21"/>
                  <a:gd name="T8" fmla="*/ 446 w 484"/>
                  <a:gd name="T9" fmla="*/ 29 h 21"/>
                  <a:gd name="T10" fmla="*/ 436 w 484"/>
                  <a:gd name="T11" fmla="*/ 40 h 21"/>
                  <a:gd name="T12" fmla="*/ 425 w 484"/>
                  <a:gd name="T13" fmla="*/ 29 h 21"/>
                  <a:gd name="T14" fmla="*/ 415 w 484"/>
                  <a:gd name="T15" fmla="*/ 13 h 21"/>
                  <a:gd name="T16" fmla="*/ 409 w 484"/>
                  <a:gd name="T17" fmla="*/ 13 h 21"/>
                  <a:gd name="T18" fmla="*/ 399 w 484"/>
                  <a:gd name="T19" fmla="*/ 29 h 21"/>
                  <a:gd name="T20" fmla="*/ 388 w 484"/>
                  <a:gd name="T21" fmla="*/ 29 h 21"/>
                  <a:gd name="T22" fmla="*/ 377 w 484"/>
                  <a:gd name="T23" fmla="*/ 29 h 21"/>
                  <a:gd name="T24" fmla="*/ 367 w 484"/>
                  <a:gd name="T25" fmla="*/ 40 h 21"/>
                  <a:gd name="T26" fmla="*/ 361 w 484"/>
                  <a:gd name="T27" fmla="*/ 40 h 21"/>
                  <a:gd name="T28" fmla="*/ 351 w 484"/>
                  <a:gd name="T29" fmla="*/ 29 h 21"/>
                  <a:gd name="T30" fmla="*/ 345 w 484"/>
                  <a:gd name="T31" fmla="*/ 29 h 21"/>
                  <a:gd name="T32" fmla="*/ 335 w 484"/>
                  <a:gd name="T33" fmla="*/ 40 h 21"/>
                  <a:gd name="T34" fmla="*/ 324 w 484"/>
                  <a:gd name="T35" fmla="*/ 40 h 21"/>
                  <a:gd name="T36" fmla="*/ 314 w 484"/>
                  <a:gd name="T37" fmla="*/ 29 h 21"/>
                  <a:gd name="T38" fmla="*/ 303 w 484"/>
                  <a:gd name="T39" fmla="*/ 40 h 21"/>
                  <a:gd name="T40" fmla="*/ 292 w 484"/>
                  <a:gd name="T41" fmla="*/ 29 h 21"/>
                  <a:gd name="T42" fmla="*/ 287 w 484"/>
                  <a:gd name="T43" fmla="*/ 53 h 21"/>
                  <a:gd name="T44" fmla="*/ 276 w 484"/>
                  <a:gd name="T45" fmla="*/ 29 h 21"/>
                  <a:gd name="T46" fmla="*/ 266 w 484"/>
                  <a:gd name="T47" fmla="*/ 40 h 21"/>
                  <a:gd name="T48" fmla="*/ 255 w 484"/>
                  <a:gd name="T49" fmla="*/ 29 h 21"/>
                  <a:gd name="T50" fmla="*/ 244 w 484"/>
                  <a:gd name="T51" fmla="*/ 53 h 21"/>
                  <a:gd name="T52" fmla="*/ 239 w 484"/>
                  <a:gd name="T53" fmla="*/ 29 h 21"/>
                  <a:gd name="T54" fmla="*/ 234 w 484"/>
                  <a:gd name="T55" fmla="*/ 29 h 21"/>
                  <a:gd name="T56" fmla="*/ 228 w 484"/>
                  <a:gd name="T57" fmla="*/ 29 h 21"/>
                  <a:gd name="T58" fmla="*/ 218 w 484"/>
                  <a:gd name="T59" fmla="*/ 40 h 21"/>
                  <a:gd name="T60" fmla="*/ 213 w 484"/>
                  <a:gd name="T61" fmla="*/ 40 h 21"/>
                  <a:gd name="T62" fmla="*/ 197 w 484"/>
                  <a:gd name="T63" fmla="*/ 29 h 21"/>
                  <a:gd name="T64" fmla="*/ 197 w 484"/>
                  <a:gd name="T65" fmla="*/ 29 h 21"/>
                  <a:gd name="T66" fmla="*/ 186 w 484"/>
                  <a:gd name="T67" fmla="*/ 29 h 21"/>
                  <a:gd name="T68" fmla="*/ 175 w 484"/>
                  <a:gd name="T69" fmla="*/ 40 h 21"/>
                  <a:gd name="T70" fmla="*/ 165 w 484"/>
                  <a:gd name="T71" fmla="*/ 40 h 21"/>
                  <a:gd name="T72" fmla="*/ 154 w 484"/>
                  <a:gd name="T73" fmla="*/ 29 h 21"/>
                  <a:gd name="T74" fmla="*/ 143 w 484"/>
                  <a:gd name="T75" fmla="*/ 40 h 21"/>
                  <a:gd name="T76" fmla="*/ 138 w 484"/>
                  <a:gd name="T77" fmla="*/ 40 h 21"/>
                  <a:gd name="T78" fmla="*/ 127 w 484"/>
                  <a:gd name="T79" fmla="*/ 40 h 21"/>
                  <a:gd name="T80" fmla="*/ 117 w 484"/>
                  <a:gd name="T81" fmla="*/ 40 h 21"/>
                  <a:gd name="T82" fmla="*/ 106 w 484"/>
                  <a:gd name="T83" fmla="*/ 40 h 21"/>
                  <a:gd name="T84" fmla="*/ 101 w 484"/>
                  <a:gd name="T85" fmla="*/ 40 h 21"/>
                  <a:gd name="T86" fmla="*/ 90 w 484"/>
                  <a:gd name="T87" fmla="*/ 29 h 21"/>
                  <a:gd name="T88" fmla="*/ 85 w 484"/>
                  <a:gd name="T89" fmla="*/ 29 h 21"/>
                  <a:gd name="T90" fmla="*/ 74 w 484"/>
                  <a:gd name="T91" fmla="*/ 40 h 21"/>
                  <a:gd name="T92" fmla="*/ 69 w 484"/>
                  <a:gd name="T93" fmla="*/ 40 h 21"/>
                  <a:gd name="T94" fmla="*/ 58 w 484"/>
                  <a:gd name="T95" fmla="*/ 40 h 21"/>
                  <a:gd name="T96" fmla="*/ 53 w 484"/>
                  <a:gd name="T97" fmla="*/ 40 h 21"/>
                  <a:gd name="T98" fmla="*/ 42 w 484"/>
                  <a:gd name="T99" fmla="*/ 40 h 21"/>
                  <a:gd name="T100" fmla="*/ 37 w 484"/>
                  <a:gd name="T101" fmla="*/ 40 h 21"/>
                  <a:gd name="T102" fmla="*/ 26 w 484"/>
                  <a:gd name="T103" fmla="*/ 40 h 21"/>
                  <a:gd name="T104" fmla="*/ 21 w 484"/>
                  <a:gd name="T105" fmla="*/ 40 h 21"/>
                  <a:gd name="T106" fmla="*/ 11 w 484"/>
                  <a:gd name="T107" fmla="*/ 40 h 21"/>
                  <a:gd name="T108" fmla="*/ 0 w 484"/>
                  <a:gd name="T109" fmla="*/ 40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4"/>
                  <a:gd name="T166" fmla="*/ 0 h 21"/>
                  <a:gd name="T167" fmla="*/ 484 w 484"/>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4" h="21">
                    <a:moveTo>
                      <a:pt x="484" y="16"/>
                    </a:moveTo>
                    <a:lnTo>
                      <a:pt x="478" y="11"/>
                    </a:lnTo>
                    <a:lnTo>
                      <a:pt x="473" y="11"/>
                    </a:lnTo>
                    <a:lnTo>
                      <a:pt x="468" y="16"/>
                    </a:lnTo>
                    <a:lnTo>
                      <a:pt x="468" y="11"/>
                    </a:lnTo>
                    <a:lnTo>
                      <a:pt x="457" y="11"/>
                    </a:lnTo>
                    <a:lnTo>
                      <a:pt x="462" y="11"/>
                    </a:lnTo>
                    <a:lnTo>
                      <a:pt x="457" y="11"/>
                    </a:lnTo>
                    <a:lnTo>
                      <a:pt x="452" y="5"/>
                    </a:lnTo>
                    <a:lnTo>
                      <a:pt x="446" y="11"/>
                    </a:lnTo>
                    <a:lnTo>
                      <a:pt x="441" y="11"/>
                    </a:lnTo>
                    <a:lnTo>
                      <a:pt x="436" y="16"/>
                    </a:lnTo>
                    <a:lnTo>
                      <a:pt x="430" y="11"/>
                    </a:lnTo>
                    <a:lnTo>
                      <a:pt x="425" y="11"/>
                    </a:lnTo>
                    <a:lnTo>
                      <a:pt x="420" y="11"/>
                    </a:lnTo>
                    <a:lnTo>
                      <a:pt x="415" y="5"/>
                    </a:lnTo>
                    <a:lnTo>
                      <a:pt x="415" y="11"/>
                    </a:lnTo>
                    <a:lnTo>
                      <a:pt x="409" y="5"/>
                    </a:lnTo>
                    <a:lnTo>
                      <a:pt x="404" y="5"/>
                    </a:lnTo>
                    <a:lnTo>
                      <a:pt x="399" y="11"/>
                    </a:lnTo>
                    <a:lnTo>
                      <a:pt x="393" y="0"/>
                    </a:lnTo>
                    <a:lnTo>
                      <a:pt x="388" y="11"/>
                    </a:lnTo>
                    <a:lnTo>
                      <a:pt x="383" y="11"/>
                    </a:lnTo>
                    <a:lnTo>
                      <a:pt x="377" y="11"/>
                    </a:lnTo>
                    <a:lnTo>
                      <a:pt x="372" y="11"/>
                    </a:lnTo>
                    <a:lnTo>
                      <a:pt x="367" y="16"/>
                    </a:lnTo>
                    <a:lnTo>
                      <a:pt x="361" y="11"/>
                    </a:lnTo>
                    <a:lnTo>
                      <a:pt x="361" y="16"/>
                    </a:lnTo>
                    <a:lnTo>
                      <a:pt x="356" y="5"/>
                    </a:lnTo>
                    <a:lnTo>
                      <a:pt x="351" y="11"/>
                    </a:lnTo>
                    <a:lnTo>
                      <a:pt x="340" y="11"/>
                    </a:lnTo>
                    <a:lnTo>
                      <a:pt x="345" y="11"/>
                    </a:lnTo>
                    <a:lnTo>
                      <a:pt x="340" y="11"/>
                    </a:lnTo>
                    <a:lnTo>
                      <a:pt x="335" y="16"/>
                    </a:lnTo>
                    <a:lnTo>
                      <a:pt x="329" y="16"/>
                    </a:lnTo>
                    <a:lnTo>
                      <a:pt x="324" y="16"/>
                    </a:lnTo>
                    <a:lnTo>
                      <a:pt x="319" y="11"/>
                    </a:lnTo>
                    <a:lnTo>
                      <a:pt x="314" y="11"/>
                    </a:lnTo>
                    <a:lnTo>
                      <a:pt x="308" y="16"/>
                    </a:lnTo>
                    <a:lnTo>
                      <a:pt x="303" y="16"/>
                    </a:lnTo>
                    <a:lnTo>
                      <a:pt x="298" y="16"/>
                    </a:lnTo>
                    <a:lnTo>
                      <a:pt x="292" y="11"/>
                    </a:lnTo>
                    <a:lnTo>
                      <a:pt x="287" y="11"/>
                    </a:lnTo>
                    <a:lnTo>
                      <a:pt x="287" y="21"/>
                    </a:lnTo>
                    <a:lnTo>
                      <a:pt x="282" y="16"/>
                    </a:lnTo>
                    <a:lnTo>
                      <a:pt x="276" y="11"/>
                    </a:lnTo>
                    <a:lnTo>
                      <a:pt x="271" y="16"/>
                    </a:lnTo>
                    <a:lnTo>
                      <a:pt x="266" y="16"/>
                    </a:lnTo>
                    <a:lnTo>
                      <a:pt x="260" y="16"/>
                    </a:lnTo>
                    <a:lnTo>
                      <a:pt x="255" y="11"/>
                    </a:lnTo>
                    <a:lnTo>
                      <a:pt x="250" y="16"/>
                    </a:lnTo>
                    <a:lnTo>
                      <a:pt x="244" y="21"/>
                    </a:lnTo>
                    <a:lnTo>
                      <a:pt x="244" y="11"/>
                    </a:lnTo>
                    <a:lnTo>
                      <a:pt x="239" y="11"/>
                    </a:lnTo>
                    <a:lnTo>
                      <a:pt x="234" y="16"/>
                    </a:lnTo>
                    <a:lnTo>
                      <a:pt x="234" y="11"/>
                    </a:lnTo>
                    <a:lnTo>
                      <a:pt x="223" y="11"/>
                    </a:lnTo>
                    <a:lnTo>
                      <a:pt x="228" y="11"/>
                    </a:lnTo>
                    <a:lnTo>
                      <a:pt x="223" y="11"/>
                    </a:lnTo>
                    <a:lnTo>
                      <a:pt x="218" y="16"/>
                    </a:lnTo>
                    <a:lnTo>
                      <a:pt x="218" y="11"/>
                    </a:lnTo>
                    <a:lnTo>
                      <a:pt x="213" y="16"/>
                    </a:lnTo>
                    <a:lnTo>
                      <a:pt x="207" y="11"/>
                    </a:lnTo>
                    <a:lnTo>
                      <a:pt x="197" y="11"/>
                    </a:lnTo>
                    <a:lnTo>
                      <a:pt x="202" y="11"/>
                    </a:lnTo>
                    <a:lnTo>
                      <a:pt x="197" y="11"/>
                    </a:lnTo>
                    <a:lnTo>
                      <a:pt x="191" y="11"/>
                    </a:lnTo>
                    <a:lnTo>
                      <a:pt x="186" y="11"/>
                    </a:lnTo>
                    <a:lnTo>
                      <a:pt x="181" y="16"/>
                    </a:lnTo>
                    <a:lnTo>
                      <a:pt x="175" y="16"/>
                    </a:lnTo>
                    <a:lnTo>
                      <a:pt x="170" y="16"/>
                    </a:lnTo>
                    <a:lnTo>
                      <a:pt x="165" y="16"/>
                    </a:lnTo>
                    <a:lnTo>
                      <a:pt x="159" y="21"/>
                    </a:lnTo>
                    <a:lnTo>
                      <a:pt x="154" y="11"/>
                    </a:lnTo>
                    <a:lnTo>
                      <a:pt x="149" y="11"/>
                    </a:lnTo>
                    <a:lnTo>
                      <a:pt x="143" y="16"/>
                    </a:lnTo>
                    <a:lnTo>
                      <a:pt x="143" y="11"/>
                    </a:lnTo>
                    <a:lnTo>
                      <a:pt x="138" y="16"/>
                    </a:lnTo>
                    <a:lnTo>
                      <a:pt x="133" y="11"/>
                    </a:lnTo>
                    <a:lnTo>
                      <a:pt x="127" y="16"/>
                    </a:lnTo>
                    <a:lnTo>
                      <a:pt x="122" y="11"/>
                    </a:lnTo>
                    <a:lnTo>
                      <a:pt x="117" y="16"/>
                    </a:lnTo>
                    <a:lnTo>
                      <a:pt x="112" y="11"/>
                    </a:lnTo>
                    <a:lnTo>
                      <a:pt x="106" y="16"/>
                    </a:lnTo>
                    <a:lnTo>
                      <a:pt x="96" y="16"/>
                    </a:lnTo>
                    <a:lnTo>
                      <a:pt x="101" y="16"/>
                    </a:lnTo>
                    <a:lnTo>
                      <a:pt x="96" y="16"/>
                    </a:lnTo>
                    <a:lnTo>
                      <a:pt x="90" y="11"/>
                    </a:lnTo>
                    <a:lnTo>
                      <a:pt x="90" y="16"/>
                    </a:lnTo>
                    <a:lnTo>
                      <a:pt x="85" y="11"/>
                    </a:lnTo>
                    <a:lnTo>
                      <a:pt x="80" y="11"/>
                    </a:lnTo>
                    <a:lnTo>
                      <a:pt x="74" y="16"/>
                    </a:lnTo>
                    <a:lnTo>
                      <a:pt x="74" y="11"/>
                    </a:lnTo>
                    <a:lnTo>
                      <a:pt x="69" y="16"/>
                    </a:lnTo>
                    <a:lnTo>
                      <a:pt x="64" y="16"/>
                    </a:lnTo>
                    <a:lnTo>
                      <a:pt x="58" y="16"/>
                    </a:lnTo>
                    <a:lnTo>
                      <a:pt x="53" y="21"/>
                    </a:lnTo>
                    <a:lnTo>
                      <a:pt x="53" y="16"/>
                    </a:lnTo>
                    <a:lnTo>
                      <a:pt x="48" y="11"/>
                    </a:lnTo>
                    <a:lnTo>
                      <a:pt x="42" y="16"/>
                    </a:lnTo>
                    <a:lnTo>
                      <a:pt x="32" y="16"/>
                    </a:lnTo>
                    <a:lnTo>
                      <a:pt x="37" y="16"/>
                    </a:lnTo>
                    <a:lnTo>
                      <a:pt x="32" y="16"/>
                    </a:lnTo>
                    <a:lnTo>
                      <a:pt x="26" y="16"/>
                    </a:lnTo>
                    <a:lnTo>
                      <a:pt x="16" y="16"/>
                    </a:lnTo>
                    <a:lnTo>
                      <a:pt x="21" y="16"/>
                    </a:lnTo>
                    <a:lnTo>
                      <a:pt x="16" y="16"/>
                    </a:lnTo>
                    <a:lnTo>
                      <a:pt x="11" y="16"/>
                    </a:lnTo>
                    <a:lnTo>
                      <a:pt x="5" y="16"/>
                    </a:lnTo>
                    <a:lnTo>
                      <a:pt x="0" y="16"/>
                    </a:lnTo>
                  </a:path>
                </a:pathLst>
              </a:custGeom>
              <a:noFill/>
              <a:ln w="9525">
                <a:solidFill>
                  <a:srgbClr val="33CC33"/>
                </a:solidFill>
                <a:round/>
                <a:headEnd/>
                <a:tailEnd/>
              </a:ln>
            </p:spPr>
            <p:txBody>
              <a:bodyPr/>
              <a:lstStyle/>
              <a:p>
                <a:endParaRPr lang="zh-CN" altLang="en-US"/>
              </a:p>
            </p:txBody>
          </p:sp>
          <p:grpSp>
            <p:nvGrpSpPr>
              <p:cNvPr id="112" name="Group 207">
                <a:extLst>
                  <a:ext uri="{FF2B5EF4-FFF2-40B4-BE49-F238E27FC236}">
                    <a16:creationId xmlns:a16="http://schemas.microsoft.com/office/drawing/2014/main" id="{1C4526CF-C92C-4695-9308-B8A175BEBFC4}"/>
                  </a:ext>
                </a:extLst>
              </p:cNvPr>
              <p:cNvGrpSpPr>
                <a:grpSpLocks/>
              </p:cNvGrpSpPr>
              <p:nvPr/>
            </p:nvGrpSpPr>
            <p:grpSpPr bwMode="auto">
              <a:xfrm>
                <a:off x="1732" y="550"/>
                <a:ext cx="3882" cy="2724"/>
                <a:chOff x="1732" y="550"/>
                <a:chExt cx="3882" cy="2724"/>
              </a:xfrm>
            </p:grpSpPr>
            <p:sp>
              <p:nvSpPr>
                <p:cNvPr id="113" name="Freeform 157">
                  <a:extLst>
                    <a:ext uri="{FF2B5EF4-FFF2-40B4-BE49-F238E27FC236}">
                      <a16:creationId xmlns:a16="http://schemas.microsoft.com/office/drawing/2014/main" id="{889BE942-0F47-4E27-AE18-0AD01EB87373}"/>
                    </a:ext>
                  </a:extLst>
                </p:cNvPr>
                <p:cNvSpPr>
                  <a:spLocks/>
                </p:cNvSpPr>
                <p:nvPr/>
              </p:nvSpPr>
              <p:spPr bwMode="auto">
                <a:xfrm>
                  <a:off x="5146" y="982"/>
                  <a:ext cx="468" cy="2225"/>
                </a:xfrm>
                <a:custGeom>
                  <a:avLst/>
                  <a:gdLst>
                    <a:gd name="T0" fmla="*/ 463 w 468"/>
                    <a:gd name="T1" fmla="*/ 3274 h 1940"/>
                    <a:gd name="T2" fmla="*/ 452 w 468"/>
                    <a:gd name="T3" fmla="*/ 3901 h 1940"/>
                    <a:gd name="T4" fmla="*/ 441 w 468"/>
                    <a:gd name="T5" fmla="*/ 3843 h 1940"/>
                    <a:gd name="T6" fmla="*/ 431 w 468"/>
                    <a:gd name="T7" fmla="*/ 3163 h 1940"/>
                    <a:gd name="T8" fmla="*/ 420 w 468"/>
                    <a:gd name="T9" fmla="*/ 1221 h 1940"/>
                    <a:gd name="T10" fmla="*/ 409 w 468"/>
                    <a:gd name="T11" fmla="*/ 306 h 1940"/>
                    <a:gd name="T12" fmla="*/ 399 w 468"/>
                    <a:gd name="T13" fmla="*/ 555 h 1940"/>
                    <a:gd name="T14" fmla="*/ 388 w 468"/>
                    <a:gd name="T15" fmla="*/ 3177 h 1940"/>
                    <a:gd name="T16" fmla="*/ 383 w 468"/>
                    <a:gd name="T17" fmla="*/ 4457 h 1940"/>
                    <a:gd name="T18" fmla="*/ 372 w 468"/>
                    <a:gd name="T19" fmla="*/ 4703 h 1940"/>
                    <a:gd name="T20" fmla="*/ 362 w 468"/>
                    <a:gd name="T21" fmla="*/ 4620 h 1940"/>
                    <a:gd name="T22" fmla="*/ 351 w 468"/>
                    <a:gd name="T23" fmla="*/ 4721 h 1940"/>
                    <a:gd name="T24" fmla="*/ 335 w 468"/>
                    <a:gd name="T25" fmla="*/ 4745 h 1940"/>
                    <a:gd name="T26" fmla="*/ 330 w 468"/>
                    <a:gd name="T27" fmla="*/ 4721 h 1940"/>
                    <a:gd name="T28" fmla="*/ 319 w 468"/>
                    <a:gd name="T29" fmla="*/ 4845 h 1940"/>
                    <a:gd name="T30" fmla="*/ 308 w 468"/>
                    <a:gd name="T31" fmla="*/ 4970 h 1940"/>
                    <a:gd name="T32" fmla="*/ 292 w 468"/>
                    <a:gd name="T33" fmla="*/ 5025 h 1940"/>
                    <a:gd name="T34" fmla="*/ 276 w 468"/>
                    <a:gd name="T35" fmla="*/ 5065 h 1940"/>
                    <a:gd name="T36" fmla="*/ 261 w 468"/>
                    <a:gd name="T37" fmla="*/ 5025 h 1940"/>
                    <a:gd name="T38" fmla="*/ 250 w 468"/>
                    <a:gd name="T39" fmla="*/ 4995 h 1940"/>
                    <a:gd name="T40" fmla="*/ 239 w 468"/>
                    <a:gd name="T41" fmla="*/ 4830 h 1940"/>
                    <a:gd name="T42" fmla="*/ 229 w 468"/>
                    <a:gd name="T43" fmla="*/ 4636 h 1940"/>
                    <a:gd name="T44" fmla="*/ 218 w 468"/>
                    <a:gd name="T45" fmla="*/ 4496 h 1940"/>
                    <a:gd name="T46" fmla="*/ 213 w 468"/>
                    <a:gd name="T47" fmla="*/ 4650 h 1940"/>
                    <a:gd name="T48" fmla="*/ 202 w 468"/>
                    <a:gd name="T49" fmla="*/ 4760 h 1940"/>
                    <a:gd name="T50" fmla="*/ 191 w 468"/>
                    <a:gd name="T51" fmla="*/ 4942 h 1940"/>
                    <a:gd name="T52" fmla="*/ 181 w 468"/>
                    <a:gd name="T53" fmla="*/ 5025 h 1940"/>
                    <a:gd name="T54" fmla="*/ 170 w 468"/>
                    <a:gd name="T55" fmla="*/ 5040 h 1940"/>
                    <a:gd name="T56" fmla="*/ 154 w 468"/>
                    <a:gd name="T57" fmla="*/ 5040 h 1940"/>
                    <a:gd name="T58" fmla="*/ 144 w 468"/>
                    <a:gd name="T59" fmla="*/ 4912 h 1940"/>
                    <a:gd name="T60" fmla="*/ 128 w 468"/>
                    <a:gd name="T61" fmla="*/ 4912 h 1940"/>
                    <a:gd name="T62" fmla="*/ 122 w 468"/>
                    <a:gd name="T63" fmla="*/ 4957 h 1940"/>
                    <a:gd name="T64" fmla="*/ 112 w 468"/>
                    <a:gd name="T65" fmla="*/ 5025 h 1940"/>
                    <a:gd name="T66" fmla="*/ 101 w 468"/>
                    <a:gd name="T67" fmla="*/ 5051 h 1940"/>
                    <a:gd name="T68" fmla="*/ 85 w 468"/>
                    <a:gd name="T69" fmla="*/ 4995 h 1940"/>
                    <a:gd name="T70" fmla="*/ 74 w 468"/>
                    <a:gd name="T71" fmla="*/ 5051 h 1940"/>
                    <a:gd name="T72" fmla="*/ 53 w 468"/>
                    <a:gd name="T73" fmla="*/ 5051 h 1940"/>
                    <a:gd name="T74" fmla="*/ 48 w 468"/>
                    <a:gd name="T75" fmla="*/ 5051 h 1940"/>
                    <a:gd name="T76" fmla="*/ 37 w 468"/>
                    <a:gd name="T77" fmla="*/ 4995 h 1940"/>
                    <a:gd name="T78" fmla="*/ 27 w 468"/>
                    <a:gd name="T79" fmla="*/ 4900 h 1940"/>
                    <a:gd name="T80" fmla="*/ 16 w 468"/>
                    <a:gd name="T81" fmla="*/ 4926 h 1940"/>
                    <a:gd name="T82" fmla="*/ 5 w 468"/>
                    <a:gd name="T83" fmla="*/ 4760 h 19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8"/>
                    <a:gd name="T127" fmla="*/ 0 h 1940"/>
                    <a:gd name="T128" fmla="*/ 468 w 468"/>
                    <a:gd name="T129" fmla="*/ 1940 h 19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8" h="1940">
                      <a:moveTo>
                        <a:pt x="468" y="1340"/>
                      </a:moveTo>
                      <a:lnTo>
                        <a:pt x="463" y="1281"/>
                      </a:lnTo>
                      <a:lnTo>
                        <a:pt x="463" y="1255"/>
                      </a:lnTo>
                      <a:lnTo>
                        <a:pt x="457" y="1313"/>
                      </a:lnTo>
                      <a:lnTo>
                        <a:pt x="452" y="1377"/>
                      </a:lnTo>
                      <a:lnTo>
                        <a:pt x="452" y="1494"/>
                      </a:lnTo>
                      <a:lnTo>
                        <a:pt x="447" y="1510"/>
                      </a:lnTo>
                      <a:lnTo>
                        <a:pt x="447" y="1462"/>
                      </a:lnTo>
                      <a:lnTo>
                        <a:pt x="441" y="1473"/>
                      </a:lnTo>
                      <a:lnTo>
                        <a:pt x="436" y="1366"/>
                      </a:lnTo>
                      <a:lnTo>
                        <a:pt x="436" y="1281"/>
                      </a:lnTo>
                      <a:lnTo>
                        <a:pt x="431" y="1212"/>
                      </a:lnTo>
                      <a:lnTo>
                        <a:pt x="425" y="1111"/>
                      </a:lnTo>
                      <a:lnTo>
                        <a:pt x="425" y="861"/>
                      </a:lnTo>
                      <a:lnTo>
                        <a:pt x="420" y="468"/>
                      </a:lnTo>
                      <a:lnTo>
                        <a:pt x="420" y="133"/>
                      </a:lnTo>
                      <a:lnTo>
                        <a:pt x="415" y="58"/>
                      </a:lnTo>
                      <a:lnTo>
                        <a:pt x="409" y="117"/>
                      </a:lnTo>
                      <a:lnTo>
                        <a:pt x="409" y="69"/>
                      </a:lnTo>
                      <a:lnTo>
                        <a:pt x="404" y="0"/>
                      </a:lnTo>
                      <a:lnTo>
                        <a:pt x="399" y="213"/>
                      </a:lnTo>
                      <a:lnTo>
                        <a:pt x="399" y="542"/>
                      </a:lnTo>
                      <a:lnTo>
                        <a:pt x="393" y="914"/>
                      </a:lnTo>
                      <a:lnTo>
                        <a:pt x="388" y="1217"/>
                      </a:lnTo>
                      <a:lnTo>
                        <a:pt x="388" y="1451"/>
                      </a:lnTo>
                      <a:lnTo>
                        <a:pt x="383" y="1616"/>
                      </a:lnTo>
                      <a:lnTo>
                        <a:pt x="383" y="1707"/>
                      </a:lnTo>
                      <a:lnTo>
                        <a:pt x="377" y="1765"/>
                      </a:lnTo>
                      <a:lnTo>
                        <a:pt x="372" y="1797"/>
                      </a:lnTo>
                      <a:lnTo>
                        <a:pt x="372" y="1802"/>
                      </a:lnTo>
                      <a:lnTo>
                        <a:pt x="367" y="1792"/>
                      </a:lnTo>
                      <a:lnTo>
                        <a:pt x="362" y="1786"/>
                      </a:lnTo>
                      <a:lnTo>
                        <a:pt x="362" y="1770"/>
                      </a:lnTo>
                      <a:lnTo>
                        <a:pt x="356" y="1765"/>
                      </a:lnTo>
                      <a:lnTo>
                        <a:pt x="356" y="1781"/>
                      </a:lnTo>
                      <a:lnTo>
                        <a:pt x="351" y="1808"/>
                      </a:lnTo>
                      <a:lnTo>
                        <a:pt x="346" y="1834"/>
                      </a:lnTo>
                      <a:lnTo>
                        <a:pt x="340" y="1829"/>
                      </a:lnTo>
                      <a:lnTo>
                        <a:pt x="335" y="1818"/>
                      </a:lnTo>
                      <a:lnTo>
                        <a:pt x="335" y="1813"/>
                      </a:lnTo>
                      <a:lnTo>
                        <a:pt x="330" y="1802"/>
                      </a:lnTo>
                      <a:lnTo>
                        <a:pt x="330" y="1808"/>
                      </a:lnTo>
                      <a:lnTo>
                        <a:pt x="324" y="1824"/>
                      </a:lnTo>
                      <a:lnTo>
                        <a:pt x="319" y="1845"/>
                      </a:lnTo>
                      <a:lnTo>
                        <a:pt x="319" y="1855"/>
                      </a:lnTo>
                      <a:lnTo>
                        <a:pt x="314" y="1877"/>
                      </a:lnTo>
                      <a:lnTo>
                        <a:pt x="308" y="1893"/>
                      </a:lnTo>
                      <a:lnTo>
                        <a:pt x="308" y="1903"/>
                      </a:lnTo>
                      <a:lnTo>
                        <a:pt x="303" y="1914"/>
                      </a:lnTo>
                      <a:lnTo>
                        <a:pt x="298" y="1919"/>
                      </a:lnTo>
                      <a:lnTo>
                        <a:pt x="292" y="1925"/>
                      </a:lnTo>
                      <a:lnTo>
                        <a:pt x="287" y="1930"/>
                      </a:lnTo>
                      <a:lnTo>
                        <a:pt x="282" y="1940"/>
                      </a:lnTo>
                      <a:lnTo>
                        <a:pt x="276" y="1940"/>
                      </a:lnTo>
                      <a:lnTo>
                        <a:pt x="271" y="1935"/>
                      </a:lnTo>
                      <a:lnTo>
                        <a:pt x="266" y="1935"/>
                      </a:lnTo>
                      <a:lnTo>
                        <a:pt x="261" y="1925"/>
                      </a:lnTo>
                      <a:lnTo>
                        <a:pt x="255" y="1930"/>
                      </a:lnTo>
                      <a:lnTo>
                        <a:pt x="255" y="1925"/>
                      </a:lnTo>
                      <a:lnTo>
                        <a:pt x="250" y="1914"/>
                      </a:lnTo>
                      <a:lnTo>
                        <a:pt x="245" y="1887"/>
                      </a:lnTo>
                      <a:lnTo>
                        <a:pt x="245" y="1866"/>
                      </a:lnTo>
                      <a:lnTo>
                        <a:pt x="239" y="1850"/>
                      </a:lnTo>
                      <a:lnTo>
                        <a:pt x="239" y="1834"/>
                      </a:lnTo>
                      <a:lnTo>
                        <a:pt x="234" y="1808"/>
                      </a:lnTo>
                      <a:lnTo>
                        <a:pt x="229" y="1776"/>
                      </a:lnTo>
                      <a:lnTo>
                        <a:pt x="229" y="1744"/>
                      </a:lnTo>
                      <a:lnTo>
                        <a:pt x="223" y="1722"/>
                      </a:lnTo>
                      <a:lnTo>
                        <a:pt x="218" y="1722"/>
                      </a:lnTo>
                      <a:lnTo>
                        <a:pt x="218" y="1738"/>
                      </a:lnTo>
                      <a:lnTo>
                        <a:pt x="213" y="1760"/>
                      </a:lnTo>
                      <a:lnTo>
                        <a:pt x="213" y="1781"/>
                      </a:lnTo>
                      <a:lnTo>
                        <a:pt x="207" y="1792"/>
                      </a:lnTo>
                      <a:lnTo>
                        <a:pt x="202" y="1802"/>
                      </a:lnTo>
                      <a:lnTo>
                        <a:pt x="202" y="1824"/>
                      </a:lnTo>
                      <a:lnTo>
                        <a:pt x="197" y="1850"/>
                      </a:lnTo>
                      <a:lnTo>
                        <a:pt x="191" y="1871"/>
                      </a:lnTo>
                      <a:lnTo>
                        <a:pt x="191" y="1893"/>
                      </a:lnTo>
                      <a:lnTo>
                        <a:pt x="186" y="1909"/>
                      </a:lnTo>
                      <a:lnTo>
                        <a:pt x="186" y="1919"/>
                      </a:lnTo>
                      <a:lnTo>
                        <a:pt x="181" y="1925"/>
                      </a:lnTo>
                      <a:lnTo>
                        <a:pt x="175" y="1930"/>
                      </a:lnTo>
                      <a:lnTo>
                        <a:pt x="175" y="1935"/>
                      </a:lnTo>
                      <a:lnTo>
                        <a:pt x="170" y="1930"/>
                      </a:lnTo>
                      <a:lnTo>
                        <a:pt x="165" y="1925"/>
                      </a:lnTo>
                      <a:lnTo>
                        <a:pt x="160" y="1930"/>
                      </a:lnTo>
                      <a:lnTo>
                        <a:pt x="154" y="1930"/>
                      </a:lnTo>
                      <a:lnTo>
                        <a:pt x="149" y="1914"/>
                      </a:lnTo>
                      <a:lnTo>
                        <a:pt x="149" y="1898"/>
                      </a:lnTo>
                      <a:lnTo>
                        <a:pt x="144" y="1882"/>
                      </a:lnTo>
                      <a:lnTo>
                        <a:pt x="138" y="1871"/>
                      </a:lnTo>
                      <a:lnTo>
                        <a:pt x="133" y="1877"/>
                      </a:lnTo>
                      <a:lnTo>
                        <a:pt x="128" y="1882"/>
                      </a:lnTo>
                      <a:lnTo>
                        <a:pt x="128" y="1887"/>
                      </a:lnTo>
                      <a:lnTo>
                        <a:pt x="122" y="1893"/>
                      </a:lnTo>
                      <a:lnTo>
                        <a:pt x="122" y="1898"/>
                      </a:lnTo>
                      <a:lnTo>
                        <a:pt x="117" y="1909"/>
                      </a:lnTo>
                      <a:lnTo>
                        <a:pt x="112" y="1914"/>
                      </a:lnTo>
                      <a:lnTo>
                        <a:pt x="112" y="1925"/>
                      </a:lnTo>
                      <a:lnTo>
                        <a:pt x="106" y="1925"/>
                      </a:lnTo>
                      <a:lnTo>
                        <a:pt x="101" y="1930"/>
                      </a:lnTo>
                      <a:lnTo>
                        <a:pt x="101" y="1935"/>
                      </a:lnTo>
                      <a:lnTo>
                        <a:pt x="96" y="1930"/>
                      </a:lnTo>
                      <a:lnTo>
                        <a:pt x="90" y="1919"/>
                      </a:lnTo>
                      <a:lnTo>
                        <a:pt x="85" y="1914"/>
                      </a:lnTo>
                      <a:lnTo>
                        <a:pt x="80" y="1919"/>
                      </a:lnTo>
                      <a:lnTo>
                        <a:pt x="74" y="1925"/>
                      </a:lnTo>
                      <a:lnTo>
                        <a:pt x="74" y="1935"/>
                      </a:lnTo>
                      <a:lnTo>
                        <a:pt x="69" y="1940"/>
                      </a:lnTo>
                      <a:lnTo>
                        <a:pt x="64" y="1935"/>
                      </a:lnTo>
                      <a:lnTo>
                        <a:pt x="53" y="1935"/>
                      </a:lnTo>
                      <a:lnTo>
                        <a:pt x="59" y="1935"/>
                      </a:lnTo>
                      <a:lnTo>
                        <a:pt x="53" y="1935"/>
                      </a:lnTo>
                      <a:lnTo>
                        <a:pt x="48" y="1935"/>
                      </a:lnTo>
                      <a:lnTo>
                        <a:pt x="43" y="1930"/>
                      </a:lnTo>
                      <a:lnTo>
                        <a:pt x="37" y="1925"/>
                      </a:lnTo>
                      <a:lnTo>
                        <a:pt x="37" y="1914"/>
                      </a:lnTo>
                      <a:lnTo>
                        <a:pt x="32" y="1898"/>
                      </a:lnTo>
                      <a:lnTo>
                        <a:pt x="32" y="1882"/>
                      </a:lnTo>
                      <a:lnTo>
                        <a:pt x="27" y="1877"/>
                      </a:lnTo>
                      <a:lnTo>
                        <a:pt x="21" y="1877"/>
                      </a:lnTo>
                      <a:lnTo>
                        <a:pt x="21" y="1887"/>
                      </a:lnTo>
                      <a:lnTo>
                        <a:pt x="16" y="1887"/>
                      </a:lnTo>
                      <a:lnTo>
                        <a:pt x="11" y="1877"/>
                      </a:lnTo>
                      <a:lnTo>
                        <a:pt x="11" y="1845"/>
                      </a:lnTo>
                      <a:lnTo>
                        <a:pt x="5" y="1824"/>
                      </a:lnTo>
                      <a:lnTo>
                        <a:pt x="5" y="1845"/>
                      </a:lnTo>
                      <a:lnTo>
                        <a:pt x="0" y="1866"/>
                      </a:lnTo>
                    </a:path>
                  </a:pathLst>
                </a:custGeom>
                <a:noFill/>
                <a:ln w="9525">
                  <a:solidFill>
                    <a:srgbClr val="33CC33"/>
                  </a:solidFill>
                  <a:round/>
                  <a:headEnd/>
                  <a:tailEnd/>
                </a:ln>
              </p:spPr>
              <p:txBody>
                <a:bodyPr/>
                <a:lstStyle/>
                <a:p>
                  <a:endParaRPr lang="zh-CN" altLang="en-US"/>
                </a:p>
              </p:txBody>
            </p:sp>
            <p:sp>
              <p:nvSpPr>
                <p:cNvPr id="114" name="Freeform 158">
                  <a:extLst>
                    <a:ext uri="{FF2B5EF4-FFF2-40B4-BE49-F238E27FC236}">
                      <a16:creationId xmlns:a16="http://schemas.microsoft.com/office/drawing/2014/main" id="{4C02FD0A-BF81-4A4A-9CC6-DF90C0743794}"/>
                    </a:ext>
                  </a:extLst>
                </p:cNvPr>
                <p:cNvSpPr>
                  <a:spLocks/>
                </p:cNvSpPr>
                <p:nvPr/>
              </p:nvSpPr>
              <p:spPr bwMode="auto">
                <a:xfrm>
                  <a:off x="4657" y="2500"/>
                  <a:ext cx="489" cy="725"/>
                </a:xfrm>
                <a:custGeom>
                  <a:avLst/>
                  <a:gdLst>
                    <a:gd name="T0" fmla="*/ 484 w 489"/>
                    <a:gd name="T1" fmla="*/ 1557 h 632"/>
                    <a:gd name="T2" fmla="*/ 473 w 489"/>
                    <a:gd name="T3" fmla="*/ 1628 h 632"/>
                    <a:gd name="T4" fmla="*/ 462 w 489"/>
                    <a:gd name="T5" fmla="*/ 1652 h 632"/>
                    <a:gd name="T6" fmla="*/ 452 w 489"/>
                    <a:gd name="T7" fmla="*/ 1638 h 632"/>
                    <a:gd name="T8" fmla="*/ 436 w 489"/>
                    <a:gd name="T9" fmla="*/ 1652 h 632"/>
                    <a:gd name="T10" fmla="*/ 420 w 489"/>
                    <a:gd name="T11" fmla="*/ 1652 h 632"/>
                    <a:gd name="T12" fmla="*/ 409 w 489"/>
                    <a:gd name="T13" fmla="*/ 1611 h 632"/>
                    <a:gd name="T14" fmla="*/ 399 w 489"/>
                    <a:gd name="T15" fmla="*/ 1542 h 632"/>
                    <a:gd name="T16" fmla="*/ 383 w 489"/>
                    <a:gd name="T17" fmla="*/ 1388 h 632"/>
                    <a:gd name="T18" fmla="*/ 372 w 489"/>
                    <a:gd name="T19" fmla="*/ 1458 h 632"/>
                    <a:gd name="T20" fmla="*/ 361 w 489"/>
                    <a:gd name="T21" fmla="*/ 1568 h 632"/>
                    <a:gd name="T22" fmla="*/ 346 w 489"/>
                    <a:gd name="T23" fmla="*/ 1611 h 632"/>
                    <a:gd name="T24" fmla="*/ 340 w 489"/>
                    <a:gd name="T25" fmla="*/ 1628 h 632"/>
                    <a:gd name="T26" fmla="*/ 324 w 489"/>
                    <a:gd name="T27" fmla="*/ 1598 h 632"/>
                    <a:gd name="T28" fmla="*/ 314 w 489"/>
                    <a:gd name="T29" fmla="*/ 1514 h 632"/>
                    <a:gd name="T30" fmla="*/ 303 w 489"/>
                    <a:gd name="T31" fmla="*/ 1208 h 632"/>
                    <a:gd name="T32" fmla="*/ 292 w 489"/>
                    <a:gd name="T33" fmla="*/ 0 h 632"/>
                    <a:gd name="T34" fmla="*/ 287 w 489"/>
                    <a:gd name="T35" fmla="*/ 569 h 632"/>
                    <a:gd name="T36" fmla="*/ 276 w 489"/>
                    <a:gd name="T37" fmla="*/ 1333 h 632"/>
                    <a:gd name="T38" fmla="*/ 266 w 489"/>
                    <a:gd name="T39" fmla="*/ 1557 h 632"/>
                    <a:gd name="T40" fmla="*/ 250 w 489"/>
                    <a:gd name="T41" fmla="*/ 1568 h 632"/>
                    <a:gd name="T42" fmla="*/ 239 w 489"/>
                    <a:gd name="T43" fmla="*/ 1472 h 632"/>
                    <a:gd name="T44" fmla="*/ 229 w 489"/>
                    <a:gd name="T45" fmla="*/ 960 h 632"/>
                    <a:gd name="T46" fmla="*/ 213 w 489"/>
                    <a:gd name="T47" fmla="*/ 793 h 632"/>
                    <a:gd name="T48" fmla="*/ 207 w 489"/>
                    <a:gd name="T49" fmla="*/ 1027 h 632"/>
                    <a:gd name="T50" fmla="*/ 197 w 489"/>
                    <a:gd name="T51" fmla="*/ 653 h 632"/>
                    <a:gd name="T52" fmla="*/ 186 w 489"/>
                    <a:gd name="T53" fmla="*/ 985 h 632"/>
                    <a:gd name="T54" fmla="*/ 175 w 489"/>
                    <a:gd name="T55" fmla="*/ 1388 h 632"/>
                    <a:gd name="T56" fmla="*/ 165 w 489"/>
                    <a:gd name="T57" fmla="*/ 1542 h 632"/>
                    <a:gd name="T58" fmla="*/ 154 w 489"/>
                    <a:gd name="T59" fmla="*/ 1598 h 632"/>
                    <a:gd name="T60" fmla="*/ 138 w 489"/>
                    <a:gd name="T61" fmla="*/ 1628 h 632"/>
                    <a:gd name="T62" fmla="*/ 122 w 489"/>
                    <a:gd name="T63" fmla="*/ 1638 h 632"/>
                    <a:gd name="T64" fmla="*/ 106 w 489"/>
                    <a:gd name="T65" fmla="*/ 1628 h 632"/>
                    <a:gd name="T66" fmla="*/ 90 w 489"/>
                    <a:gd name="T67" fmla="*/ 1611 h 632"/>
                    <a:gd name="T68" fmla="*/ 80 w 489"/>
                    <a:gd name="T69" fmla="*/ 1514 h 632"/>
                    <a:gd name="T70" fmla="*/ 69 w 489"/>
                    <a:gd name="T71" fmla="*/ 1208 h 632"/>
                    <a:gd name="T72" fmla="*/ 58 w 489"/>
                    <a:gd name="T73" fmla="*/ 1266 h 632"/>
                    <a:gd name="T74" fmla="*/ 48 w 489"/>
                    <a:gd name="T75" fmla="*/ 985 h 632"/>
                    <a:gd name="T76" fmla="*/ 37 w 489"/>
                    <a:gd name="T77" fmla="*/ 1055 h 632"/>
                    <a:gd name="T78" fmla="*/ 27 w 489"/>
                    <a:gd name="T79" fmla="*/ 653 h 632"/>
                    <a:gd name="T80" fmla="*/ 16 w 489"/>
                    <a:gd name="T81" fmla="*/ 1027 h 632"/>
                    <a:gd name="T82" fmla="*/ 5 w 489"/>
                    <a:gd name="T83" fmla="*/ 1514 h 6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9"/>
                    <a:gd name="T127" fmla="*/ 0 h 632"/>
                    <a:gd name="T128" fmla="*/ 489 w 489"/>
                    <a:gd name="T129" fmla="*/ 632 h 6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9" h="632">
                      <a:moveTo>
                        <a:pt x="489" y="542"/>
                      </a:moveTo>
                      <a:lnTo>
                        <a:pt x="484" y="574"/>
                      </a:lnTo>
                      <a:lnTo>
                        <a:pt x="484" y="595"/>
                      </a:lnTo>
                      <a:lnTo>
                        <a:pt x="478" y="611"/>
                      </a:lnTo>
                      <a:lnTo>
                        <a:pt x="473" y="616"/>
                      </a:lnTo>
                      <a:lnTo>
                        <a:pt x="473" y="622"/>
                      </a:lnTo>
                      <a:lnTo>
                        <a:pt x="462" y="632"/>
                      </a:lnTo>
                      <a:lnTo>
                        <a:pt x="468" y="632"/>
                      </a:lnTo>
                      <a:lnTo>
                        <a:pt x="462" y="632"/>
                      </a:lnTo>
                      <a:lnTo>
                        <a:pt x="457" y="627"/>
                      </a:lnTo>
                      <a:lnTo>
                        <a:pt x="457" y="632"/>
                      </a:lnTo>
                      <a:lnTo>
                        <a:pt x="452" y="627"/>
                      </a:lnTo>
                      <a:lnTo>
                        <a:pt x="447" y="632"/>
                      </a:lnTo>
                      <a:lnTo>
                        <a:pt x="441" y="632"/>
                      </a:lnTo>
                      <a:lnTo>
                        <a:pt x="436" y="632"/>
                      </a:lnTo>
                      <a:lnTo>
                        <a:pt x="431" y="632"/>
                      </a:lnTo>
                      <a:lnTo>
                        <a:pt x="425" y="627"/>
                      </a:lnTo>
                      <a:lnTo>
                        <a:pt x="420" y="632"/>
                      </a:lnTo>
                      <a:lnTo>
                        <a:pt x="420" y="627"/>
                      </a:lnTo>
                      <a:lnTo>
                        <a:pt x="415" y="622"/>
                      </a:lnTo>
                      <a:lnTo>
                        <a:pt x="409" y="616"/>
                      </a:lnTo>
                      <a:lnTo>
                        <a:pt x="404" y="611"/>
                      </a:lnTo>
                      <a:lnTo>
                        <a:pt x="404" y="601"/>
                      </a:lnTo>
                      <a:lnTo>
                        <a:pt x="399" y="590"/>
                      </a:lnTo>
                      <a:lnTo>
                        <a:pt x="393" y="579"/>
                      </a:lnTo>
                      <a:lnTo>
                        <a:pt x="388" y="563"/>
                      </a:lnTo>
                      <a:lnTo>
                        <a:pt x="383" y="531"/>
                      </a:lnTo>
                      <a:lnTo>
                        <a:pt x="372" y="558"/>
                      </a:lnTo>
                      <a:lnTo>
                        <a:pt x="377" y="558"/>
                      </a:lnTo>
                      <a:lnTo>
                        <a:pt x="372" y="558"/>
                      </a:lnTo>
                      <a:lnTo>
                        <a:pt x="367" y="563"/>
                      </a:lnTo>
                      <a:lnTo>
                        <a:pt x="367" y="579"/>
                      </a:lnTo>
                      <a:lnTo>
                        <a:pt x="361" y="601"/>
                      </a:lnTo>
                      <a:lnTo>
                        <a:pt x="356" y="611"/>
                      </a:lnTo>
                      <a:lnTo>
                        <a:pt x="356" y="616"/>
                      </a:lnTo>
                      <a:lnTo>
                        <a:pt x="346" y="616"/>
                      </a:lnTo>
                      <a:lnTo>
                        <a:pt x="351" y="616"/>
                      </a:lnTo>
                      <a:lnTo>
                        <a:pt x="346" y="616"/>
                      </a:lnTo>
                      <a:lnTo>
                        <a:pt x="340" y="622"/>
                      </a:lnTo>
                      <a:lnTo>
                        <a:pt x="335" y="616"/>
                      </a:lnTo>
                      <a:lnTo>
                        <a:pt x="330" y="616"/>
                      </a:lnTo>
                      <a:lnTo>
                        <a:pt x="324" y="611"/>
                      </a:lnTo>
                      <a:lnTo>
                        <a:pt x="324" y="601"/>
                      </a:lnTo>
                      <a:lnTo>
                        <a:pt x="319" y="590"/>
                      </a:lnTo>
                      <a:lnTo>
                        <a:pt x="314" y="579"/>
                      </a:lnTo>
                      <a:lnTo>
                        <a:pt x="314" y="563"/>
                      </a:lnTo>
                      <a:lnTo>
                        <a:pt x="308" y="531"/>
                      </a:lnTo>
                      <a:lnTo>
                        <a:pt x="303" y="462"/>
                      </a:lnTo>
                      <a:lnTo>
                        <a:pt x="303" y="266"/>
                      </a:lnTo>
                      <a:lnTo>
                        <a:pt x="298" y="10"/>
                      </a:lnTo>
                      <a:lnTo>
                        <a:pt x="292" y="0"/>
                      </a:lnTo>
                      <a:lnTo>
                        <a:pt x="292" y="53"/>
                      </a:lnTo>
                      <a:lnTo>
                        <a:pt x="287" y="79"/>
                      </a:lnTo>
                      <a:lnTo>
                        <a:pt x="287" y="218"/>
                      </a:lnTo>
                      <a:lnTo>
                        <a:pt x="282" y="383"/>
                      </a:lnTo>
                      <a:lnTo>
                        <a:pt x="276" y="468"/>
                      </a:lnTo>
                      <a:lnTo>
                        <a:pt x="276" y="510"/>
                      </a:lnTo>
                      <a:lnTo>
                        <a:pt x="271" y="547"/>
                      </a:lnTo>
                      <a:lnTo>
                        <a:pt x="266" y="574"/>
                      </a:lnTo>
                      <a:lnTo>
                        <a:pt x="266" y="595"/>
                      </a:lnTo>
                      <a:lnTo>
                        <a:pt x="260" y="606"/>
                      </a:lnTo>
                      <a:lnTo>
                        <a:pt x="255" y="601"/>
                      </a:lnTo>
                      <a:lnTo>
                        <a:pt x="250" y="601"/>
                      </a:lnTo>
                      <a:lnTo>
                        <a:pt x="245" y="590"/>
                      </a:lnTo>
                      <a:lnTo>
                        <a:pt x="239" y="579"/>
                      </a:lnTo>
                      <a:lnTo>
                        <a:pt x="239" y="563"/>
                      </a:lnTo>
                      <a:lnTo>
                        <a:pt x="234" y="515"/>
                      </a:lnTo>
                      <a:lnTo>
                        <a:pt x="234" y="436"/>
                      </a:lnTo>
                      <a:lnTo>
                        <a:pt x="229" y="367"/>
                      </a:lnTo>
                      <a:lnTo>
                        <a:pt x="223" y="367"/>
                      </a:lnTo>
                      <a:lnTo>
                        <a:pt x="218" y="319"/>
                      </a:lnTo>
                      <a:lnTo>
                        <a:pt x="213" y="303"/>
                      </a:lnTo>
                      <a:lnTo>
                        <a:pt x="213" y="367"/>
                      </a:lnTo>
                      <a:lnTo>
                        <a:pt x="207" y="404"/>
                      </a:lnTo>
                      <a:lnTo>
                        <a:pt x="207" y="393"/>
                      </a:lnTo>
                      <a:lnTo>
                        <a:pt x="202" y="329"/>
                      </a:lnTo>
                      <a:lnTo>
                        <a:pt x="197" y="260"/>
                      </a:lnTo>
                      <a:lnTo>
                        <a:pt x="197" y="250"/>
                      </a:lnTo>
                      <a:lnTo>
                        <a:pt x="191" y="297"/>
                      </a:lnTo>
                      <a:lnTo>
                        <a:pt x="186" y="340"/>
                      </a:lnTo>
                      <a:lnTo>
                        <a:pt x="186" y="377"/>
                      </a:lnTo>
                      <a:lnTo>
                        <a:pt x="181" y="425"/>
                      </a:lnTo>
                      <a:lnTo>
                        <a:pt x="175" y="484"/>
                      </a:lnTo>
                      <a:lnTo>
                        <a:pt x="175" y="531"/>
                      </a:lnTo>
                      <a:lnTo>
                        <a:pt x="170" y="563"/>
                      </a:lnTo>
                      <a:lnTo>
                        <a:pt x="170" y="579"/>
                      </a:lnTo>
                      <a:lnTo>
                        <a:pt x="165" y="590"/>
                      </a:lnTo>
                      <a:lnTo>
                        <a:pt x="159" y="601"/>
                      </a:lnTo>
                      <a:lnTo>
                        <a:pt x="159" y="606"/>
                      </a:lnTo>
                      <a:lnTo>
                        <a:pt x="154" y="611"/>
                      </a:lnTo>
                      <a:lnTo>
                        <a:pt x="149" y="616"/>
                      </a:lnTo>
                      <a:lnTo>
                        <a:pt x="144" y="622"/>
                      </a:lnTo>
                      <a:lnTo>
                        <a:pt x="138" y="622"/>
                      </a:lnTo>
                      <a:lnTo>
                        <a:pt x="133" y="622"/>
                      </a:lnTo>
                      <a:lnTo>
                        <a:pt x="128" y="627"/>
                      </a:lnTo>
                      <a:lnTo>
                        <a:pt x="122" y="627"/>
                      </a:lnTo>
                      <a:lnTo>
                        <a:pt x="117" y="627"/>
                      </a:lnTo>
                      <a:lnTo>
                        <a:pt x="112" y="627"/>
                      </a:lnTo>
                      <a:lnTo>
                        <a:pt x="106" y="622"/>
                      </a:lnTo>
                      <a:lnTo>
                        <a:pt x="101" y="622"/>
                      </a:lnTo>
                      <a:lnTo>
                        <a:pt x="96" y="616"/>
                      </a:lnTo>
                      <a:lnTo>
                        <a:pt x="90" y="616"/>
                      </a:lnTo>
                      <a:lnTo>
                        <a:pt x="85" y="611"/>
                      </a:lnTo>
                      <a:lnTo>
                        <a:pt x="80" y="601"/>
                      </a:lnTo>
                      <a:lnTo>
                        <a:pt x="80" y="579"/>
                      </a:lnTo>
                      <a:lnTo>
                        <a:pt x="74" y="542"/>
                      </a:lnTo>
                      <a:lnTo>
                        <a:pt x="69" y="494"/>
                      </a:lnTo>
                      <a:lnTo>
                        <a:pt x="69" y="462"/>
                      </a:lnTo>
                      <a:lnTo>
                        <a:pt x="64" y="462"/>
                      </a:lnTo>
                      <a:lnTo>
                        <a:pt x="58" y="478"/>
                      </a:lnTo>
                      <a:lnTo>
                        <a:pt x="58" y="484"/>
                      </a:lnTo>
                      <a:lnTo>
                        <a:pt x="53" y="473"/>
                      </a:lnTo>
                      <a:lnTo>
                        <a:pt x="53" y="425"/>
                      </a:lnTo>
                      <a:lnTo>
                        <a:pt x="48" y="377"/>
                      </a:lnTo>
                      <a:lnTo>
                        <a:pt x="43" y="383"/>
                      </a:lnTo>
                      <a:lnTo>
                        <a:pt x="43" y="404"/>
                      </a:lnTo>
                      <a:lnTo>
                        <a:pt x="37" y="404"/>
                      </a:lnTo>
                      <a:lnTo>
                        <a:pt x="32" y="367"/>
                      </a:lnTo>
                      <a:lnTo>
                        <a:pt x="32" y="313"/>
                      </a:lnTo>
                      <a:lnTo>
                        <a:pt x="27" y="250"/>
                      </a:lnTo>
                      <a:lnTo>
                        <a:pt x="27" y="207"/>
                      </a:lnTo>
                      <a:lnTo>
                        <a:pt x="21" y="255"/>
                      </a:lnTo>
                      <a:lnTo>
                        <a:pt x="16" y="393"/>
                      </a:lnTo>
                      <a:lnTo>
                        <a:pt x="16" y="494"/>
                      </a:lnTo>
                      <a:lnTo>
                        <a:pt x="11" y="542"/>
                      </a:lnTo>
                      <a:lnTo>
                        <a:pt x="5" y="579"/>
                      </a:lnTo>
                      <a:lnTo>
                        <a:pt x="5" y="601"/>
                      </a:lnTo>
                      <a:lnTo>
                        <a:pt x="0" y="606"/>
                      </a:lnTo>
                    </a:path>
                  </a:pathLst>
                </a:custGeom>
                <a:noFill/>
                <a:ln w="9525">
                  <a:solidFill>
                    <a:srgbClr val="33CC33"/>
                  </a:solidFill>
                  <a:round/>
                  <a:headEnd/>
                  <a:tailEnd/>
                </a:ln>
              </p:spPr>
              <p:txBody>
                <a:bodyPr/>
                <a:lstStyle/>
                <a:p>
                  <a:endParaRPr lang="zh-CN" altLang="en-US"/>
                </a:p>
              </p:txBody>
            </p:sp>
            <p:sp>
              <p:nvSpPr>
                <p:cNvPr id="115" name="Freeform 159">
                  <a:extLst>
                    <a:ext uri="{FF2B5EF4-FFF2-40B4-BE49-F238E27FC236}">
                      <a16:creationId xmlns:a16="http://schemas.microsoft.com/office/drawing/2014/main" id="{AAFE7428-D4A7-4CFA-829B-20B77CB335EA}"/>
                    </a:ext>
                  </a:extLst>
                </p:cNvPr>
                <p:cNvSpPr>
                  <a:spLocks/>
                </p:cNvSpPr>
                <p:nvPr/>
              </p:nvSpPr>
              <p:spPr bwMode="auto">
                <a:xfrm>
                  <a:off x="4051" y="3195"/>
                  <a:ext cx="606" cy="55"/>
                </a:xfrm>
                <a:custGeom>
                  <a:avLst/>
                  <a:gdLst>
                    <a:gd name="T0" fmla="*/ 601 w 606"/>
                    <a:gd name="T1" fmla="*/ 25 h 48"/>
                    <a:gd name="T2" fmla="*/ 585 w 606"/>
                    <a:gd name="T3" fmla="*/ 55 h 48"/>
                    <a:gd name="T4" fmla="*/ 569 w 606"/>
                    <a:gd name="T5" fmla="*/ 69 h 48"/>
                    <a:gd name="T6" fmla="*/ 553 w 606"/>
                    <a:gd name="T7" fmla="*/ 83 h 48"/>
                    <a:gd name="T8" fmla="*/ 537 w 606"/>
                    <a:gd name="T9" fmla="*/ 95 h 48"/>
                    <a:gd name="T10" fmla="*/ 521 w 606"/>
                    <a:gd name="T11" fmla="*/ 95 h 48"/>
                    <a:gd name="T12" fmla="*/ 505 w 606"/>
                    <a:gd name="T13" fmla="*/ 95 h 48"/>
                    <a:gd name="T14" fmla="*/ 489 w 606"/>
                    <a:gd name="T15" fmla="*/ 109 h 48"/>
                    <a:gd name="T16" fmla="*/ 473 w 606"/>
                    <a:gd name="T17" fmla="*/ 109 h 48"/>
                    <a:gd name="T18" fmla="*/ 457 w 606"/>
                    <a:gd name="T19" fmla="*/ 109 h 48"/>
                    <a:gd name="T20" fmla="*/ 441 w 606"/>
                    <a:gd name="T21" fmla="*/ 109 h 48"/>
                    <a:gd name="T22" fmla="*/ 425 w 606"/>
                    <a:gd name="T23" fmla="*/ 109 h 48"/>
                    <a:gd name="T24" fmla="*/ 409 w 606"/>
                    <a:gd name="T25" fmla="*/ 109 h 48"/>
                    <a:gd name="T26" fmla="*/ 399 w 606"/>
                    <a:gd name="T27" fmla="*/ 109 h 48"/>
                    <a:gd name="T28" fmla="*/ 388 w 606"/>
                    <a:gd name="T29" fmla="*/ 125 h 48"/>
                    <a:gd name="T30" fmla="*/ 372 w 606"/>
                    <a:gd name="T31" fmla="*/ 109 h 48"/>
                    <a:gd name="T32" fmla="*/ 361 w 606"/>
                    <a:gd name="T33" fmla="*/ 125 h 48"/>
                    <a:gd name="T34" fmla="*/ 345 w 606"/>
                    <a:gd name="T35" fmla="*/ 109 h 48"/>
                    <a:gd name="T36" fmla="*/ 335 w 606"/>
                    <a:gd name="T37" fmla="*/ 109 h 48"/>
                    <a:gd name="T38" fmla="*/ 319 w 606"/>
                    <a:gd name="T39" fmla="*/ 109 h 48"/>
                    <a:gd name="T40" fmla="*/ 303 w 606"/>
                    <a:gd name="T41" fmla="*/ 109 h 48"/>
                    <a:gd name="T42" fmla="*/ 287 w 606"/>
                    <a:gd name="T43" fmla="*/ 109 h 48"/>
                    <a:gd name="T44" fmla="*/ 271 w 606"/>
                    <a:gd name="T45" fmla="*/ 109 h 48"/>
                    <a:gd name="T46" fmla="*/ 255 w 606"/>
                    <a:gd name="T47" fmla="*/ 109 h 48"/>
                    <a:gd name="T48" fmla="*/ 239 w 606"/>
                    <a:gd name="T49" fmla="*/ 125 h 48"/>
                    <a:gd name="T50" fmla="*/ 229 w 606"/>
                    <a:gd name="T51" fmla="*/ 125 h 48"/>
                    <a:gd name="T52" fmla="*/ 218 w 606"/>
                    <a:gd name="T53" fmla="*/ 125 h 48"/>
                    <a:gd name="T54" fmla="*/ 202 w 606"/>
                    <a:gd name="T55" fmla="*/ 125 h 48"/>
                    <a:gd name="T56" fmla="*/ 186 w 606"/>
                    <a:gd name="T57" fmla="*/ 125 h 48"/>
                    <a:gd name="T58" fmla="*/ 175 w 606"/>
                    <a:gd name="T59" fmla="*/ 125 h 48"/>
                    <a:gd name="T60" fmla="*/ 165 w 606"/>
                    <a:gd name="T61" fmla="*/ 125 h 48"/>
                    <a:gd name="T62" fmla="*/ 154 w 606"/>
                    <a:gd name="T63" fmla="*/ 109 h 48"/>
                    <a:gd name="T64" fmla="*/ 138 w 606"/>
                    <a:gd name="T65" fmla="*/ 125 h 48"/>
                    <a:gd name="T66" fmla="*/ 122 w 606"/>
                    <a:gd name="T67" fmla="*/ 95 h 48"/>
                    <a:gd name="T68" fmla="*/ 112 w 606"/>
                    <a:gd name="T69" fmla="*/ 109 h 48"/>
                    <a:gd name="T70" fmla="*/ 96 w 606"/>
                    <a:gd name="T71" fmla="*/ 109 h 48"/>
                    <a:gd name="T72" fmla="*/ 80 w 606"/>
                    <a:gd name="T73" fmla="*/ 109 h 48"/>
                    <a:gd name="T74" fmla="*/ 64 w 606"/>
                    <a:gd name="T75" fmla="*/ 125 h 48"/>
                    <a:gd name="T76" fmla="*/ 42 w 606"/>
                    <a:gd name="T77" fmla="*/ 109 h 48"/>
                    <a:gd name="T78" fmla="*/ 37 w 606"/>
                    <a:gd name="T79" fmla="*/ 95 h 48"/>
                    <a:gd name="T80" fmla="*/ 27 w 606"/>
                    <a:gd name="T81" fmla="*/ 109 h 48"/>
                    <a:gd name="T82" fmla="*/ 11 w 606"/>
                    <a:gd name="T83" fmla="*/ 95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48"/>
                    <a:gd name="T128" fmla="*/ 606 w 606"/>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48">
                      <a:moveTo>
                        <a:pt x="606" y="0"/>
                      </a:moveTo>
                      <a:lnTo>
                        <a:pt x="606" y="5"/>
                      </a:lnTo>
                      <a:lnTo>
                        <a:pt x="601" y="10"/>
                      </a:lnTo>
                      <a:lnTo>
                        <a:pt x="595" y="16"/>
                      </a:lnTo>
                      <a:lnTo>
                        <a:pt x="590" y="21"/>
                      </a:lnTo>
                      <a:lnTo>
                        <a:pt x="585" y="21"/>
                      </a:lnTo>
                      <a:lnTo>
                        <a:pt x="579" y="26"/>
                      </a:lnTo>
                      <a:lnTo>
                        <a:pt x="574" y="21"/>
                      </a:lnTo>
                      <a:lnTo>
                        <a:pt x="569" y="26"/>
                      </a:lnTo>
                      <a:lnTo>
                        <a:pt x="563" y="26"/>
                      </a:lnTo>
                      <a:lnTo>
                        <a:pt x="558" y="32"/>
                      </a:lnTo>
                      <a:lnTo>
                        <a:pt x="553" y="32"/>
                      </a:lnTo>
                      <a:lnTo>
                        <a:pt x="548" y="32"/>
                      </a:lnTo>
                      <a:lnTo>
                        <a:pt x="542" y="32"/>
                      </a:lnTo>
                      <a:lnTo>
                        <a:pt x="537" y="37"/>
                      </a:lnTo>
                      <a:lnTo>
                        <a:pt x="532" y="37"/>
                      </a:lnTo>
                      <a:lnTo>
                        <a:pt x="526" y="37"/>
                      </a:lnTo>
                      <a:lnTo>
                        <a:pt x="521" y="37"/>
                      </a:lnTo>
                      <a:lnTo>
                        <a:pt x="516" y="42"/>
                      </a:lnTo>
                      <a:lnTo>
                        <a:pt x="510" y="37"/>
                      </a:lnTo>
                      <a:lnTo>
                        <a:pt x="505" y="37"/>
                      </a:lnTo>
                      <a:lnTo>
                        <a:pt x="500" y="42"/>
                      </a:lnTo>
                      <a:lnTo>
                        <a:pt x="494" y="48"/>
                      </a:lnTo>
                      <a:lnTo>
                        <a:pt x="489" y="42"/>
                      </a:lnTo>
                      <a:lnTo>
                        <a:pt x="484" y="42"/>
                      </a:lnTo>
                      <a:lnTo>
                        <a:pt x="478" y="42"/>
                      </a:lnTo>
                      <a:lnTo>
                        <a:pt x="473" y="42"/>
                      </a:lnTo>
                      <a:lnTo>
                        <a:pt x="468" y="42"/>
                      </a:lnTo>
                      <a:lnTo>
                        <a:pt x="462" y="42"/>
                      </a:lnTo>
                      <a:lnTo>
                        <a:pt x="457" y="42"/>
                      </a:lnTo>
                      <a:lnTo>
                        <a:pt x="452" y="42"/>
                      </a:lnTo>
                      <a:lnTo>
                        <a:pt x="446" y="42"/>
                      </a:lnTo>
                      <a:lnTo>
                        <a:pt x="441" y="42"/>
                      </a:lnTo>
                      <a:lnTo>
                        <a:pt x="436" y="42"/>
                      </a:lnTo>
                      <a:lnTo>
                        <a:pt x="431" y="42"/>
                      </a:lnTo>
                      <a:lnTo>
                        <a:pt x="425" y="42"/>
                      </a:lnTo>
                      <a:lnTo>
                        <a:pt x="420" y="42"/>
                      </a:lnTo>
                      <a:lnTo>
                        <a:pt x="415" y="42"/>
                      </a:lnTo>
                      <a:lnTo>
                        <a:pt x="409" y="42"/>
                      </a:lnTo>
                      <a:lnTo>
                        <a:pt x="399" y="42"/>
                      </a:lnTo>
                      <a:lnTo>
                        <a:pt x="404" y="42"/>
                      </a:lnTo>
                      <a:lnTo>
                        <a:pt x="399" y="42"/>
                      </a:lnTo>
                      <a:lnTo>
                        <a:pt x="393" y="48"/>
                      </a:lnTo>
                      <a:lnTo>
                        <a:pt x="383" y="48"/>
                      </a:lnTo>
                      <a:lnTo>
                        <a:pt x="388" y="48"/>
                      </a:lnTo>
                      <a:lnTo>
                        <a:pt x="383" y="48"/>
                      </a:lnTo>
                      <a:lnTo>
                        <a:pt x="377" y="48"/>
                      </a:lnTo>
                      <a:lnTo>
                        <a:pt x="372" y="42"/>
                      </a:lnTo>
                      <a:lnTo>
                        <a:pt x="367" y="48"/>
                      </a:lnTo>
                      <a:lnTo>
                        <a:pt x="361" y="42"/>
                      </a:lnTo>
                      <a:lnTo>
                        <a:pt x="361" y="48"/>
                      </a:lnTo>
                      <a:lnTo>
                        <a:pt x="356" y="42"/>
                      </a:lnTo>
                      <a:lnTo>
                        <a:pt x="351" y="48"/>
                      </a:lnTo>
                      <a:lnTo>
                        <a:pt x="345" y="42"/>
                      </a:lnTo>
                      <a:lnTo>
                        <a:pt x="340" y="42"/>
                      </a:lnTo>
                      <a:lnTo>
                        <a:pt x="335" y="48"/>
                      </a:lnTo>
                      <a:lnTo>
                        <a:pt x="335" y="42"/>
                      </a:lnTo>
                      <a:lnTo>
                        <a:pt x="330" y="48"/>
                      </a:lnTo>
                      <a:lnTo>
                        <a:pt x="324" y="42"/>
                      </a:lnTo>
                      <a:lnTo>
                        <a:pt x="319" y="42"/>
                      </a:lnTo>
                      <a:lnTo>
                        <a:pt x="314" y="42"/>
                      </a:lnTo>
                      <a:lnTo>
                        <a:pt x="308" y="37"/>
                      </a:lnTo>
                      <a:lnTo>
                        <a:pt x="303" y="42"/>
                      </a:lnTo>
                      <a:lnTo>
                        <a:pt x="298" y="42"/>
                      </a:lnTo>
                      <a:lnTo>
                        <a:pt x="292" y="42"/>
                      </a:lnTo>
                      <a:lnTo>
                        <a:pt x="287" y="42"/>
                      </a:lnTo>
                      <a:lnTo>
                        <a:pt x="282" y="42"/>
                      </a:lnTo>
                      <a:lnTo>
                        <a:pt x="276" y="42"/>
                      </a:lnTo>
                      <a:lnTo>
                        <a:pt x="271" y="42"/>
                      </a:lnTo>
                      <a:lnTo>
                        <a:pt x="266" y="42"/>
                      </a:lnTo>
                      <a:lnTo>
                        <a:pt x="260" y="42"/>
                      </a:lnTo>
                      <a:lnTo>
                        <a:pt x="255" y="42"/>
                      </a:lnTo>
                      <a:lnTo>
                        <a:pt x="250" y="48"/>
                      </a:lnTo>
                      <a:lnTo>
                        <a:pt x="244" y="48"/>
                      </a:lnTo>
                      <a:lnTo>
                        <a:pt x="239" y="48"/>
                      </a:lnTo>
                      <a:lnTo>
                        <a:pt x="229" y="48"/>
                      </a:lnTo>
                      <a:lnTo>
                        <a:pt x="234" y="48"/>
                      </a:lnTo>
                      <a:lnTo>
                        <a:pt x="229" y="48"/>
                      </a:lnTo>
                      <a:lnTo>
                        <a:pt x="223" y="48"/>
                      </a:lnTo>
                      <a:lnTo>
                        <a:pt x="213" y="48"/>
                      </a:lnTo>
                      <a:lnTo>
                        <a:pt x="218" y="48"/>
                      </a:lnTo>
                      <a:lnTo>
                        <a:pt x="213" y="48"/>
                      </a:lnTo>
                      <a:lnTo>
                        <a:pt x="207" y="42"/>
                      </a:lnTo>
                      <a:lnTo>
                        <a:pt x="202" y="48"/>
                      </a:lnTo>
                      <a:lnTo>
                        <a:pt x="197" y="48"/>
                      </a:lnTo>
                      <a:lnTo>
                        <a:pt x="191" y="48"/>
                      </a:lnTo>
                      <a:lnTo>
                        <a:pt x="186" y="48"/>
                      </a:lnTo>
                      <a:lnTo>
                        <a:pt x="175" y="48"/>
                      </a:lnTo>
                      <a:lnTo>
                        <a:pt x="181" y="48"/>
                      </a:lnTo>
                      <a:lnTo>
                        <a:pt x="175" y="48"/>
                      </a:lnTo>
                      <a:lnTo>
                        <a:pt x="170" y="48"/>
                      </a:lnTo>
                      <a:lnTo>
                        <a:pt x="165" y="42"/>
                      </a:lnTo>
                      <a:lnTo>
                        <a:pt x="165" y="48"/>
                      </a:lnTo>
                      <a:lnTo>
                        <a:pt x="159" y="42"/>
                      </a:lnTo>
                      <a:lnTo>
                        <a:pt x="149" y="42"/>
                      </a:lnTo>
                      <a:lnTo>
                        <a:pt x="154" y="42"/>
                      </a:lnTo>
                      <a:lnTo>
                        <a:pt x="149" y="42"/>
                      </a:lnTo>
                      <a:lnTo>
                        <a:pt x="143" y="42"/>
                      </a:lnTo>
                      <a:lnTo>
                        <a:pt x="138" y="48"/>
                      </a:lnTo>
                      <a:lnTo>
                        <a:pt x="133" y="42"/>
                      </a:lnTo>
                      <a:lnTo>
                        <a:pt x="128" y="42"/>
                      </a:lnTo>
                      <a:lnTo>
                        <a:pt x="122" y="37"/>
                      </a:lnTo>
                      <a:lnTo>
                        <a:pt x="117" y="42"/>
                      </a:lnTo>
                      <a:lnTo>
                        <a:pt x="117" y="48"/>
                      </a:lnTo>
                      <a:lnTo>
                        <a:pt x="112" y="42"/>
                      </a:lnTo>
                      <a:lnTo>
                        <a:pt x="106" y="42"/>
                      </a:lnTo>
                      <a:lnTo>
                        <a:pt x="101" y="48"/>
                      </a:lnTo>
                      <a:lnTo>
                        <a:pt x="96" y="42"/>
                      </a:lnTo>
                      <a:lnTo>
                        <a:pt x="90" y="48"/>
                      </a:lnTo>
                      <a:lnTo>
                        <a:pt x="85" y="48"/>
                      </a:lnTo>
                      <a:lnTo>
                        <a:pt x="80" y="42"/>
                      </a:lnTo>
                      <a:lnTo>
                        <a:pt x="74" y="48"/>
                      </a:lnTo>
                      <a:lnTo>
                        <a:pt x="69" y="42"/>
                      </a:lnTo>
                      <a:lnTo>
                        <a:pt x="64" y="48"/>
                      </a:lnTo>
                      <a:lnTo>
                        <a:pt x="58" y="42"/>
                      </a:lnTo>
                      <a:lnTo>
                        <a:pt x="53" y="42"/>
                      </a:lnTo>
                      <a:lnTo>
                        <a:pt x="42" y="42"/>
                      </a:lnTo>
                      <a:lnTo>
                        <a:pt x="48" y="42"/>
                      </a:lnTo>
                      <a:lnTo>
                        <a:pt x="42" y="42"/>
                      </a:lnTo>
                      <a:lnTo>
                        <a:pt x="37" y="37"/>
                      </a:lnTo>
                      <a:lnTo>
                        <a:pt x="32" y="42"/>
                      </a:lnTo>
                      <a:lnTo>
                        <a:pt x="21" y="42"/>
                      </a:lnTo>
                      <a:lnTo>
                        <a:pt x="27" y="42"/>
                      </a:lnTo>
                      <a:lnTo>
                        <a:pt x="21" y="42"/>
                      </a:lnTo>
                      <a:lnTo>
                        <a:pt x="16" y="42"/>
                      </a:lnTo>
                      <a:lnTo>
                        <a:pt x="11" y="37"/>
                      </a:lnTo>
                      <a:lnTo>
                        <a:pt x="5" y="37"/>
                      </a:lnTo>
                      <a:lnTo>
                        <a:pt x="0" y="37"/>
                      </a:lnTo>
                    </a:path>
                  </a:pathLst>
                </a:custGeom>
                <a:noFill/>
                <a:ln w="9525">
                  <a:solidFill>
                    <a:srgbClr val="33CC33"/>
                  </a:solidFill>
                  <a:round/>
                  <a:headEnd/>
                  <a:tailEnd/>
                </a:ln>
              </p:spPr>
              <p:txBody>
                <a:bodyPr/>
                <a:lstStyle/>
                <a:p>
                  <a:endParaRPr lang="zh-CN" altLang="en-US"/>
                </a:p>
              </p:txBody>
            </p:sp>
            <p:sp>
              <p:nvSpPr>
                <p:cNvPr id="116" name="Freeform 160">
                  <a:extLst>
                    <a:ext uri="{FF2B5EF4-FFF2-40B4-BE49-F238E27FC236}">
                      <a16:creationId xmlns:a16="http://schemas.microsoft.com/office/drawing/2014/main" id="{7CAD1EEE-9E0A-412E-BCA2-D8C5D1CD0704}"/>
                    </a:ext>
                  </a:extLst>
                </p:cNvPr>
                <p:cNvSpPr>
                  <a:spLocks/>
                </p:cNvSpPr>
                <p:nvPr/>
              </p:nvSpPr>
              <p:spPr bwMode="auto">
                <a:xfrm>
                  <a:off x="3450" y="3219"/>
                  <a:ext cx="601" cy="37"/>
                </a:xfrm>
                <a:custGeom>
                  <a:avLst/>
                  <a:gdLst>
                    <a:gd name="T0" fmla="*/ 590 w 601"/>
                    <a:gd name="T1" fmla="*/ 45 h 32"/>
                    <a:gd name="T2" fmla="*/ 574 w 601"/>
                    <a:gd name="T3" fmla="*/ 45 h 32"/>
                    <a:gd name="T4" fmla="*/ 558 w 601"/>
                    <a:gd name="T5" fmla="*/ 31 h 32"/>
                    <a:gd name="T6" fmla="*/ 548 w 601"/>
                    <a:gd name="T7" fmla="*/ 45 h 32"/>
                    <a:gd name="T8" fmla="*/ 532 w 601"/>
                    <a:gd name="T9" fmla="*/ 14 h 32"/>
                    <a:gd name="T10" fmla="*/ 516 w 601"/>
                    <a:gd name="T11" fmla="*/ 31 h 32"/>
                    <a:gd name="T12" fmla="*/ 505 w 601"/>
                    <a:gd name="T13" fmla="*/ 14 h 32"/>
                    <a:gd name="T14" fmla="*/ 489 w 601"/>
                    <a:gd name="T15" fmla="*/ 14 h 32"/>
                    <a:gd name="T16" fmla="*/ 473 w 601"/>
                    <a:gd name="T17" fmla="*/ 58 h 32"/>
                    <a:gd name="T18" fmla="*/ 457 w 601"/>
                    <a:gd name="T19" fmla="*/ 58 h 32"/>
                    <a:gd name="T20" fmla="*/ 441 w 601"/>
                    <a:gd name="T21" fmla="*/ 58 h 32"/>
                    <a:gd name="T22" fmla="*/ 426 w 601"/>
                    <a:gd name="T23" fmla="*/ 58 h 32"/>
                    <a:gd name="T24" fmla="*/ 415 w 601"/>
                    <a:gd name="T25" fmla="*/ 76 h 32"/>
                    <a:gd name="T26" fmla="*/ 404 w 601"/>
                    <a:gd name="T27" fmla="*/ 58 h 32"/>
                    <a:gd name="T28" fmla="*/ 394 w 601"/>
                    <a:gd name="T29" fmla="*/ 58 h 32"/>
                    <a:gd name="T30" fmla="*/ 378 w 601"/>
                    <a:gd name="T31" fmla="*/ 45 h 32"/>
                    <a:gd name="T32" fmla="*/ 367 w 601"/>
                    <a:gd name="T33" fmla="*/ 45 h 32"/>
                    <a:gd name="T34" fmla="*/ 356 w 601"/>
                    <a:gd name="T35" fmla="*/ 45 h 32"/>
                    <a:gd name="T36" fmla="*/ 340 w 601"/>
                    <a:gd name="T37" fmla="*/ 58 h 32"/>
                    <a:gd name="T38" fmla="*/ 330 w 601"/>
                    <a:gd name="T39" fmla="*/ 58 h 32"/>
                    <a:gd name="T40" fmla="*/ 319 w 601"/>
                    <a:gd name="T41" fmla="*/ 76 h 32"/>
                    <a:gd name="T42" fmla="*/ 303 w 601"/>
                    <a:gd name="T43" fmla="*/ 45 h 32"/>
                    <a:gd name="T44" fmla="*/ 293 w 601"/>
                    <a:gd name="T45" fmla="*/ 45 h 32"/>
                    <a:gd name="T46" fmla="*/ 277 w 601"/>
                    <a:gd name="T47" fmla="*/ 31 h 32"/>
                    <a:gd name="T48" fmla="*/ 255 w 601"/>
                    <a:gd name="T49" fmla="*/ 45 h 32"/>
                    <a:gd name="T50" fmla="*/ 245 w 601"/>
                    <a:gd name="T51" fmla="*/ 45 h 32"/>
                    <a:gd name="T52" fmla="*/ 239 w 601"/>
                    <a:gd name="T53" fmla="*/ 58 h 32"/>
                    <a:gd name="T54" fmla="*/ 224 w 601"/>
                    <a:gd name="T55" fmla="*/ 58 h 32"/>
                    <a:gd name="T56" fmla="*/ 213 w 601"/>
                    <a:gd name="T57" fmla="*/ 76 h 32"/>
                    <a:gd name="T58" fmla="*/ 197 w 601"/>
                    <a:gd name="T59" fmla="*/ 76 h 32"/>
                    <a:gd name="T60" fmla="*/ 181 w 601"/>
                    <a:gd name="T61" fmla="*/ 76 h 32"/>
                    <a:gd name="T62" fmla="*/ 165 w 601"/>
                    <a:gd name="T63" fmla="*/ 76 h 32"/>
                    <a:gd name="T64" fmla="*/ 149 w 601"/>
                    <a:gd name="T65" fmla="*/ 76 h 32"/>
                    <a:gd name="T66" fmla="*/ 133 w 601"/>
                    <a:gd name="T67" fmla="*/ 45 h 32"/>
                    <a:gd name="T68" fmla="*/ 117 w 601"/>
                    <a:gd name="T69" fmla="*/ 45 h 32"/>
                    <a:gd name="T70" fmla="*/ 101 w 601"/>
                    <a:gd name="T71" fmla="*/ 0 h 32"/>
                    <a:gd name="T72" fmla="*/ 85 w 601"/>
                    <a:gd name="T73" fmla="*/ 0 h 32"/>
                    <a:gd name="T74" fmla="*/ 64 w 601"/>
                    <a:gd name="T75" fmla="*/ 31 h 32"/>
                    <a:gd name="T76" fmla="*/ 53 w 601"/>
                    <a:gd name="T77" fmla="*/ 58 h 32"/>
                    <a:gd name="T78" fmla="*/ 37 w 601"/>
                    <a:gd name="T79" fmla="*/ 58 h 32"/>
                    <a:gd name="T80" fmla="*/ 27 w 601"/>
                    <a:gd name="T81" fmla="*/ 76 h 32"/>
                    <a:gd name="T82" fmla="*/ 11 w 601"/>
                    <a:gd name="T83" fmla="*/ 58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1"/>
                    <a:gd name="T127" fmla="*/ 0 h 32"/>
                    <a:gd name="T128" fmla="*/ 601 w 601"/>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1" h="32">
                      <a:moveTo>
                        <a:pt x="601" y="16"/>
                      </a:moveTo>
                      <a:lnTo>
                        <a:pt x="596" y="21"/>
                      </a:lnTo>
                      <a:lnTo>
                        <a:pt x="590" y="16"/>
                      </a:lnTo>
                      <a:lnTo>
                        <a:pt x="585" y="21"/>
                      </a:lnTo>
                      <a:lnTo>
                        <a:pt x="580" y="21"/>
                      </a:lnTo>
                      <a:lnTo>
                        <a:pt x="574" y="16"/>
                      </a:lnTo>
                      <a:lnTo>
                        <a:pt x="569" y="16"/>
                      </a:lnTo>
                      <a:lnTo>
                        <a:pt x="564" y="21"/>
                      </a:lnTo>
                      <a:lnTo>
                        <a:pt x="558" y="11"/>
                      </a:lnTo>
                      <a:lnTo>
                        <a:pt x="558" y="5"/>
                      </a:lnTo>
                      <a:lnTo>
                        <a:pt x="553" y="11"/>
                      </a:lnTo>
                      <a:lnTo>
                        <a:pt x="548" y="16"/>
                      </a:lnTo>
                      <a:lnTo>
                        <a:pt x="542" y="5"/>
                      </a:lnTo>
                      <a:lnTo>
                        <a:pt x="537" y="11"/>
                      </a:lnTo>
                      <a:lnTo>
                        <a:pt x="532" y="5"/>
                      </a:lnTo>
                      <a:lnTo>
                        <a:pt x="527" y="11"/>
                      </a:lnTo>
                      <a:lnTo>
                        <a:pt x="521" y="5"/>
                      </a:lnTo>
                      <a:lnTo>
                        <a:pt x="516" y="11"/>
                      </a:lnTo>
                      <a:lnTo>
                        <a:pt x="511" y="5"/>
                      </a:lnTo>
                      <a:lnTo>
                        <a:pt x="500" y="5"/>
                      </a:lnTo>
                      <a:lnTo>
                        <a:pt x="505" y="5"/>
                      </a:lnTo>
                      <a:lnTo>
                        <a:pt x="500" y="5"/>
                      </a:lnTo>
                      <a:lnTo>
                        <a:pt x="495" y="11"/>
                      </a:lnTo>
                      <a:lnTo>
                        <a:pt x="489" y="5"/>
                      </a:lnTo>
                      <a:lnTo>
                        <a:pt x="484" y="11"/>
                      </a:lnTo>
                      <a:lnTo>
                        <a:pt x="479" y="16"/>
                      </a:lnTo>
                      <a:lnTo>
                        <a:pt x="473" y="21"/>
                      </a:lnTo>
                      <a:lnTo>
                        <a:pt x="468" y="21"/>
                      </a:lnTo>
                      <a:lnTo>
                        <a:pt x="463" y="21"/>
                      </a:lnTo>
                      <a:lnTo>
                        <a:pt x="457" y="21"/>
                      </a:lnTo>
                      <a:lnTo>
                        <a:pt x="452" y="21"/>
                      </a:lnTo>
                      <a:lnTo>
                        <a:pt x="447" y="27"/>
                      </a:lnTo>
                      <a:lnTo>
                        <a:pt x="441" y="21"/>
                      </a:lnTo>
                      <a:lnTo>
                        <a:pt x="436" y="21"/>
                      </a:lnTo>
                      <a:lnTo>
                        <a:pt x="431" y="21"/>
                      </a:lnTo>
                      <a:lnTo>
                        <a:pt x="426" y="21"/>
                      </a:lnTo>
                      <a:lnTo>
                        <a:pt x="420" y="27"/>
                      </a:lnTo>
                      <a:lnTo>
                        <a:pt x="420" y="21"/>
                      </a:lnTo>
                      <a:lnTo>
                        <a:pt x="415" y="27"/>
                      </a:lnTo>
                      <a:lnTo>
                        <a:pt x="410" y="21"/>
                      </a:lnTo>
                      <a:lnTo>
                        <a:pt x="399" y="21"/>
                      </a:lnTo>
                      <a:lnTo>
                        <a:pt x="404" y="21"/>
                      </a:lnTo>
                      <a:lnTo>
                        <a:pt x="399" y="21"/>
                      </a:lnTo>
                      <a:lnTo>
                        <a:pt x="394" y="11"/>
                      </a:lnTo>
                      <a:lnTo>
                        <a:pt x="394" y="21"/>
                      </a:lnTo>
                      <a:lnTo>
                        <a:pt x="388" y="16"/>
                      </a:lnTo>
                      <a:lnTo>
                        <a:pt x="383" y="21"/>
                      </a:lnTo>
                      <a:lnTo>
                        <a:pt x="378" y="16"/>
                      </a:lnTo>
                      <a:lnTo>
                        <a:pt x="372" y="16"/>
                      </a:lnTo>
                      <a:lnTo>
                        <a:pt x="367" y="11"/>
                      </a:lnTo>
                      <a:lnTo>
                        <a:pt x="367" y="16"/>
                      </a:lnTo>
                      <a:lnTo>
                        <a:pt x="362" y="11"/>
                      </a:lnTo>
                      <a:lnTo>
                        <a:pt x="362" y="21"/>
                      </a:lnTo>
                      <a:lnTo>
                        <a:pt x="356" y="16"/>
                      </a:lnTo>
                      <a:lnTo>
                        <a:pt x="351" y="27"/>
                      </a:lnTo>
                      <a:lnTo>
                        <a:pt x="346" y="27"/>
                      </a:lnTo>
                      <a:lnTo>
                        <a:pt x="340" y="21"/>
                      </a:lnTo>
                      <a:lnTo>
                        <a:pt x="340" y="16"/>
                      </a:lnTo>
                      <a:lnTo>
                        <a:pt x="335" y="21"/>
                      </a:lnTo>
                      <a:lnTo>
                        <a:pt x="330" y="21"/>
                      </a:lnTo>
                      <a:lnTo>
                        <a:pt x="325" y="16"/>
                      </a:lnTo>
                      <a:lnTo>
                        <a:pt x="325" y="21"/>
                      </a:lnTo>
                      <a:lnTo>
                        <a:pt x="319" y="27"/>
                      </a:lnTo>
                      <a:lnTo>
                        <a:pt x="314" y="21"/>
                      </a:lnTo>
                      <a:lnTo>
                        <a:pt x="309" y="21"/>
                      </a:lnTo>
                      <a:lnTo>
                        <a:pt x="303" y="16"/>
                      </a:lnTo>
                      <a:lnTo>
                        <a:pt x="293" y="16"/>
                      </a:lnTo>
                      <a:lnTo>
                        <a:pt x="298" y="16"/>
                      </a:lnTo>
                      <a:lnTo>
                        <a:pt x="293" y="16"/>
                      </a:lnTo>
                      <a:lnTo>
                        <a:pt x="287" y="16"/>
                      </a:lnTo>
                      <a:lnTo>
                        <a:pt x="282" y="16"/>
                      </a:lnTo>
                      <a:lnTo>
                        <a:pt x="277" y="11"/>
                      </a:lnTo>
                      <a:lnTo>
                        <a:pt x="271" y="11"/>
                      </a:lnTo>
                      <a:lnTo>
                        <a:pt x="266" y="16"/>
                      </a:lnTo>
                      <a:lnTo>
                        <a:pt x="255" y="16"/>
                      </a:lnTo>
                      <a:lnTo>
                        <a:pt x="261" y="16"/>
                      </a:lnTo>
                      <a:lnTo>
                        <a:pt x="255" y="16"/>
                      </a:lnTo>
                      <a:lnTo>
                        <a:pt x="245" y="16"/>
                      </a:lnTo>
                      <a:lnTo>
                        <a:pt x="250" y="16"/>
                      </a:lnTo>
                      <a:lnTo>
                        <a:pt x="245" y="21"/>
                      </a:lnTo>
                      <a:lnTo>
                        <a:pt x="239" y="21"/>
                      </a:lnTo>
                      <a:lnTo>
                        <a:pt x="234" y="21"/>
                      </a:lnTo>
                      <a:lnTo>
                        <a:pt x="229" y="27"/>
                      </a:lnTo>
                      <a:lnTo>
                        <a:pt x="224" y="21"/>
                      </a:lnTo>
                      <a:lnTo>
                        <a:pt x="218" y="27"/>
                      </a:lnTo>
                      <a:lnTo>
                        <a:pt x="208" y="27"/>
                      </a:lnTo>
                      <a:lnTo>
                        <a:pt x="213" y="27"/>
                      </a:lnTo>
                      <a:lnTo>
                        <a:pt x="208" y="27"/>
                      </a:lnTo>
                      <a:lnTo>
                        <a:pt x="202" y="27"/>
                      </a:lnTo>
                      <a:lnTo>
                        <a:pt x="197" y="27"/>
                      </a:lnTo>
                      <a:lnTo>
                        <a:pt x="192" y="32"/>
                      </a:lnTo>
                      <a:lnTo>
                        <a:pt x="186" y="27"/>
                      </a:lnTo>
                      <a:lnTo>
                        <a:pt x="181" y="27"/>
                      </a:lnTo>
                      <a:lnTo>
                        <a:pt x="176" y="27"/>
                      </a:lnTo>
                      <a:lnTo>
                        <a:pt x="170" y="27"/>
                      </a:lnTo>
                      <a:lnTo>
                        <a:pt x="165" y="27"/>
                      </a:lnTo>
                      <a:lnTo>
                        <a:pt x="160" y="32"/>
                      </a:lnTo>
                      <a:lnTo>
                        <a:pt x="154" y="27"/>
                      </a:lnTo>
                      <a:lnTo>
                        <a:pt x="149" y="27"/>
                      </a:lnTo>
                      <a:lnTo>
                        <a:pt x="144" y="21"/>
                      </a:lnTo>
                      <a:lnTo>
                        <a:pt x="138" y="21"/>
                      </a:lnTo>
                      <a:lnTo>
                        <a:pt x="133" y="16"/>
                      </a:lnTo>
                      <a:lnTo>
                        <a:pt x="128" y="21"/>
                      </a:lnTo>
                      <a:lnTo>
                        <a:pt x="123" y="21"/>
                      </a:lnTo>
                      <a:lnTo>
                        <a:pt x="117" y="16"/>
                      </a:lnTo>
                      <a:lnTo>
                        <a:pt x="112" y="11"/>
                      </a:lnTo>
                      <a:lnTo>
                        <a:pt x="107" y="5"/>
                      </a:lnTo>
                      <a:lnTo>
                        <a:pt x="101" y="0"/>
                      </a:lnTo>
                      <a:lnTo>
                        <a:pt x="96" y="0"/>
                      </a:lnTo>
                      <a:lnTo>
                        <a:pt x="91" y="0"/>
                      </a:lnTo>
                      <a:lnTo>
                        <a:pt x="85" y="0"/>
                      </a:lnTo>
                      <a:lnTo>
                        <a:pt x="80" y="5"/>
                      </a:lnTo>
                      <a:lnTo>
                        <a:pt x="75" y="0"/>
                      </a:lnTo>
                      <a:lnTo>
                        <a:pt x="64" y="11"/>
                      </a:lnTo>
                      <a:lnTo>
                        <a:pt x="64" y="16"/>
                      </a:lnTo>
                      <a:lnTo>
                        <a:pt x="59" y="21"/>
                      </a:lnTo>
                      <a:lnTo>
                        <a:pt x="53" y="21"/>
                      </a:lnTo>
                      <a:lnTo>
                        <a:pt x="48" y="21"/>
                      </a:lnTo>
                      <a:lnTo>
                        <a:pt x="43" y="21"/>
                      </a:lnTo>
                      <a:lnTo>
                        <a:pt x="37" y="21"/>
                      </a:lnTo>
                      <a:lnTo>
                        <a:pt x="32" y="27"/>
                      </a:lnTo>
                      <a:lnTo>
                        <a:pt x="21" y="27"/>
                      </a:lnTo>
                      <a:lnTo>
                        <a:pt x="27" y="27"/>
                      </a:lnTo>
                      <a:lnTo>
                        <a:pt x="21" y="27"/>
                      </a:lnTo>
                      <a:lnTo>
                        <a:pt x="16" y="27"/>
                      </a:lnTo>
                      <a:lnTo>
                        <a:pt x="11" y="21"/>
                      </a:lnTo>
                      <a:lnTo>
                        <a:pt x="6" y="27"/>
                      </a:lnTo>
                      <a:lnTo>
                        <a:pt x="0" y="21"/>
                      </a:lnTo>
                    </a:path>
                  </a:pathLst>
                </a:custGeom>
                <a:noFill/>
                <a:ln w="9525">
                  <a:solidFill>
                    <a:srgbClr val="33CC33"/>
                  </a:solidFill>
                  <a:round/>
                  <a:headEnd/>
                  <a:tailEnd/>
                </a:ln>
              </p:spPr>
              <p:txBody>
                <a:bodyPr/>
                <a:lstStyle/>
                <a:p>
                  <a:endParaRPr lang="zh-CN" altLang="en-US"/>
                </a:p>
              </p:txBody>
            </p:sp>
            <p:sp>
              <p:nvSpPr>
                <p:cNvPr id="117" name="Freeform 161">
                  <a:extLst>
                    <a:ext uri="{FF2B5EF4-FFF2-40B4-BE49-F238E27FC236}">
                      <a16:creationId xmlns:a16="http://schemas.microsoft.com/office/drawing/2014/main" id="{7AA3D035-1633-4679-AC0F-52AC8C92A5C8}"/>
                    </a:ext>
                  </a:extLst>
                </p:cNvPr>
                <p:cNvSpPr>
                  <a:spLocks/>
                </p:cNvSpPr>
                <p:nvPr/>
              </p:nvSpPr>
              <p:spPr bwMode="auto">
                <a:xfrm>
                  <a:off x="2834" y="3116"/>
                  <a:ext cx="616" cy="140"/>
                </a:xfrm>
                <a:custGeom>
                  <a:avLst/>
                  <a:gdLst>
                    <a:gd name="T0" fmla="*/ 600 w 616"/>
                    <a:gd name="T1" fmla="*/ 291 h 122"/>
                    <a:gd name="T2" fmla="*/ 595 w 616"/>
                    <a:gd name="T3" fmla="*/ 291 h 122"/>
                    <a:gd name="T4" fmla="*/ 579 w 616"/>
                    <a:gd name="T5" fmla="*/ 266 h 122"/>
                    <a:gd name="T6" fmla="*/ 563 w 616"/>
                    <a:gd name="T7" fmla="*/ 266 h 122"/>
                    <a:gd name="T8" fmla="*/ 547 w 616"/>
                    <a:gd name="T9" fmla="*/ 248 h 122"/>
                    <a:gd name="T10" fmla="*/ 536 w 616"/>
                    <a:gd name="T11" fmla="*/ 266 h 122"/>
                    <a:gd name="T12" fmla="*/ 521 w 616"/>
                    <a:gd name="T13" fmla="*/ 248 h 122"/>
                    <a:gd name="T14" fmla="*/ 505 w 616"/>
                    <a:gd name="T15" fmla="*/ 266 h 122"/>
                    <a:gd name="T16" fmla="*/ 489 w 616"/>
                    <a:gd name="T17" fmla="*/ 279 h 122"/>
                    <a:gd name="T18" fmla="*/ 473 w 616"/>
                    <a:gd name="T19" fmla="*/ 291 h 122"/>
                    <a:gd name="T20" fmla="*/ 457 w 616"/>
                    <a:gd name="T21" fmla="*/ 291 h 122"/>
                    <a:gd name="T22" fmla="*/ 441 w 616"/>
                    <a:gd name="T23" fmla="*/ 306 h 122"/>
                    <a:gd name="T24" fmla="*/ 425 w 616"/>
                    <a:gd name="T25" fmla="*/ 306 h 122"/>
                    <a:gd name="T26" fmla="*/ 409 w 616"/>
                    <a:gd name="T27" fmla="*/ 306 h 122"/>
                    <a:gd name="T28" fmla="*/ 393 w 616"/>
                    <a:gd name="T29" fmla="*/ 306 h 122"/>
                    <a:gd name="T30" fmla="*/ 377 w 616"/>
                    <a:gd name="T31" fmla="*/ 306 h 122"/>
                    <a:gd name="T32" fmla="*/ 361 w 616"/>
                    <a:gd name="T33" fmla="*/ 306 h 122"/>
                    <a:gd name="T34" fmla="*/ 345 w 616"/>
                    <a:gd name="T35" fmla="*/ 306 h 122"/>
                    <a:gd name="T36" fmla="*/ 329 w 616"/>
                    <a:gd name="T37" fmla="*/ 306 h 122"/>
                    <a:gd name="T38" fmla="*/ 313 w 616"/>
                    <a:gd name="T39" fmla="*/ 320 h 122"/>
                    <a:gd name="T40" fmla="*/ 303 w 616"/>
                    <a:gd name="T41" fmla="*/ 306 h 122"/>
                    <a:gd name="T42" fmla="*/ 287 w 616"/>
                    <a:gd name="T43" fmla="*/ 306 h 122"/>
                    <a:gd name="T44" fmla="*/ 271 w 616"/>
                    <a:gd name="T45" fmla="*/ 291 h 122"/>
                    <a:gd name="T46" fmla="*/ 249 w 616"/>
                    <a:gd name="T47" fmla="*/ 291 h 122"/>
                    <a:gd name="T48" fmla="*/ 244 w 616"/>
                    <a:gd name="T49" fmla="*/ 279 h 122"/>
                    <a:gd name="T50" fmla="*/ 228 w 616"/>
                    <a:gd name="T51" fmla="*/ 266 h 122"/>
                    <a:gd name="T52" fmla="*/ 212 w 616"/>
                    <a:gd name="T53" fmla="*/ 234 h 122"/>
                    <a:gd name="T54" fmla="*/ 202 w 616"/>
                    <a:gd name="T55" fmla="*/ 234 h 122"/>
                    <a:gd name="T56" fmla="*/ 186 w 616"/>
                    <a:gd name="T57" fmla="*/ 207 h 122"/>
                    <a:gd name="T58" fmla="*/ 170 w 616"/>
                    <a:gd name="T59" fmla="*/ 224 h 122"/>
                    <a:gd name="T60" fmla="*/ 154 w 616"/>
                    <a:gd name="T61" fmla="*/ 234 h 122"/>
                    <a:gd name="T62" fmla="*/ 143 w 616"/>
                    <a:gd name="T63" fmla="*/ 195 h 122"/>
                    <a:gd name="T64" fmla="*/ 132 w 616"/>
                    <a:gd name="T65" fmla="*/ 140 h 122"/>
                    <a:gd name="T66" fmla="*/ 117 w 616"/>
                    <a:gd name="T67" fmla="*/ 140 h 122"/>
                    <a:gd name="T68" fmla="*/ 101 w 616"/>
                    <a:gd name="T69" fmla="*/ 140 h 122"/>
                    <a:gd name="T70" fmla="*/ 90 w 616"/>
                    <a:gd name="T71" fmla="*/ 83 h 122"/>
                    <a:gd name="T72" fmla="*/ 74 w 616"/>
                    <a:gd name="T73" fmla="*/ 13 h 122"/>
                    <a:gd name="T74" fmla="*/ 69 w 616"/>
                    <a:gd name="T75" fmla="*/ 55 h 122"/>
                    <a:gd name="T76" fmla="*/ 58 w 616"/>
                    <a:gd name="T77" fmla="*/ 195 h 122"/>
                    <a:gd name="T78" fmla="*/ 42 w 616"/>
                    <a:gd name="T79" fmla="*/ 248 h 122"/>
                    <a:gd name="T80" fmla="*/ 26 w 616"/>
                    <a:gd name="T81" fmla="*/ 248 h 122"/>
                    <a:gd name="T82" fmla="*/ 10 w 616"/>
                    <a:gd name="T83" fmla="*/ 279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6"/>
                    <a:gd name="T127" fmla="*/ 0 h 122"/>
                    <a:gd name="T128" fmla="*/ 616 w 616"/>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6" h="122">
                      <a:moveTo>
                        <a:pt x="616" y="111"/>
                      </a:moveTo>
                      <a:lnTo>
                        <a:pt x="611" y="111"/>
                      </a:lnTo>
                      <a:lnTo>
                        <a:pt x="600" y="111"/>
                      </a:lnTo>
                      <a:lnTo>
                        <a:pt x="606" y="111"/>
                      </a:lnTo>
                      <a:lnTo>
                        <a:pt x="600" y="111"/>
                      </a:lnTo>
                      <a:lnTo>
                        <a:pt x="595" y="111"/>
                      </a:lnTo>
                      <a:lnTo>
                        <a:pt x="590" y="106"/>
                      </a:lnTo>
                      <a:lnTo>
                        <a:pt x="584" y="106"/>
                      </a:lnTo>
                      <a:lnTo>
                        <a:pt x="579" y="101"/>
                      </a:lnTo>
                      <a:lnTo>
                        <a:pt x="574" y="101"/>
                      </a:lnTo>
                      <a:lnTo>
                        <a:pt x="568" y="101"/>
                      </a:lnTo>
                      <a:lnTo>
                        <a:pt x="563" y="101"/>
                      </a:lnTo>
                      <a:lnTo>
                        <a:pt x="558" y="101"/>
                      </a:lnTo>
                      <a:lnTo>
                        <a:pt x="552" y="95"/>
                      </a:lnTo>
                      <a:lnTo>
                        <a:pt x="547" y="95"/>
                      </a:lnTo>
                      <a:lnTo>
                        <a:pt x="542" y="101"/>
                      </a:lnTo>
                      <a:lnTo>
                        <a:pt x="531" y="101"/>
                      </a:lnTo>
                      <a:lnTo>
                        <a:pt x="536" y="101"/>
                      </a:lnTo>
                      <a:lnTo>
                        <a:pt x="531" y="101"/>
                      </a:lnTo>
                      <a:lnTo>
                        <a:pt x="526" y="101"/>
                      </a:lnTo>
                      <a:lnTo>
                        <a:pt x="521" y="95"/>
                      </a:lnTo>
                      <a:lnTo>
                        <a:pt x="515" y="95"/>
                      </a:lnTo>
                      <a:lnTo>
                        <a:pt x="510" y="95"/>
                      </a:lnTo>
                      <a:lnTo>
                        <a:pt x="505" y="101"/>
                      </a:lnTo>
                      <a:lnTo>
                        <a:pt x="499" y="101"/>
                      </a:lnTo>
                      <a:lnTo>
                        <a:pt x="494" y="101"/>
                      </a:lnTo>
                      <a:lnTo>
                        <a:pt x="489" y="106"/>
                      </a:lnTo>
                      <a:lnTo>
                        <a:pt x="483" y="106"/>
                      </a:lnTo>
                      <a:lnTo>
                        <a:pt x="478" y="111"/>
                      </a:lnTo>
                      <a:lnTo>
                        <a:pt x="473" y="111"/>
                      </a:lnTo>
                      <a:lnTo>
                        <a:pt x="467" y="111"/>
                      </a:lnTo>
                      <a:lnTo>
                        <a:pt x="462" y="117"/>
                      </a:lnTo>
                      <a:lnTo>
                        <a:pt x="457" y="111"/>
                      </a:lnTo>
                      <a:lnTo>
                        <a:pt x="451" y="117"/>
                      </a:lnTo>
                      <a:lnTo>
                        <a:pt x="446" y="117"/>
                      </a:lnTo>
                      <a:lnTo>
                        <a:pt x="441" y="117"/>
                      </a:lnTo>
                      <a:lnTo>
                        <a:pt x="435" y="117"/>
                      </a:lnTo>
                      <a:lnTo>
                        <a:pt x="430" y="117"/>
                      </a:lnTo>
                      <a:lnTo>
                        <a:pt x="425" y="117"/>
                      </a:lnTo>
                      <a:lnTo>
                        <a:pt x="420" y="117"/>
                      </a:lnTo>
                      <a:lnTo>
                        <a:pt x="414" y="117"/>
                      </a:lnTo>
                      <a:lnTo>
                        <a:pt x="409" y="117"/>
                      </a:lnTo>
                      <a:lnTo>
                        <a:pt x="404" y="122"/>
                      </a:lnTo>
                      <a:lnTo>
                        <a:pt x="398" y="117"/>
                      </a:lnTo>
                      <a:lnTo>
                        <a:pt x="393" y="117"/>
                      </a:lnTo>
                      <a:lnTo>
                        <a:pt x="388" y="117"/>
                      </a:lnTo>
                      <a:lnTo>
                        <a:pt x="382" y="117"/>
                      </a:lnTo>
                      <a:lnTo>
                        <a:pt x="377" y="117"/>
                      </a:lnTo>
                      <a:lnTo>
                        <a:pt x="372" y="117"/>
                      </a:lnTo>
                      <a:lnTo>
                        <a:pt x="366" y="117"/>
                      </a:lnTo>
                      <a:lnTo>
                        <a:pt x="361" y="117"/>
                      </a:lnTo>
                      <a:lnTo>
                        <a:pt x="356" y="117"/>
                      </a:lnTo>
                      <a:lnTo>
                        <a:pt x="350" y="117"/>
                      </a:lnTo>
                      <a:lnTo>
                        <a:pt x="345" y="117"/>
                      </a:lnTo>
                      <a:lnTo>
                        <a:pt x="340" y="117"/>
                      </a:lnTo>
                      <a:lnTo>
                        <a:pt x="334" y="111"/>
                      </a:lnTo>
                      <a:lnTo>
                        <a:pt x="329" y="117"/>
                      </a:lnTo>
                      <a:lnTo>
                        <a:pt x="324" y="122"/>
                      </a:lnTo>
                      <a:lnTo>
                        <a:pt x="319" y="117"/>
                      </a:lnTo>
                      <a:lnTo>
                        <a:pt x="313" y="122"/>
                      </a:lnTo>
                      <a:lnTo>
                        <a:pt x="308" y="117"/>
                      </a:lnTo>
                      <a:lnTo>
                        <a:pt x="297" y="117"/>
                      </a:lnTo>
                      <a:lnTo>
                        <a:pt x="303" y="117"/>
                      </a:lnTo>
                      <a:lnTo>
                        <a:pt x="297" y="117"/>
                      </a:lnTo>
                      <a:lnTo>
                        <a:pt x="292" y="117"/>
                      </a:lnTo>
                      <a:lnTo>
                        <a:pt x="287" y="117"/>
                      </a:lnTo>
                      <a:lnTo>
                        <a:pt x="281" y="117"/>
                      </a:lnTo>
                      <a:lnTo>
                        <a:pt x="276" y="111"/>
                      </a:lnTo>
                      <a:lnTo>
                        <a:pt x="271" y="111"/>
                      </a:lnTo>
                      <a:lnTo>
                        <a:pt x="265" y="111"/>
                      </a:lnTo>
                      <a:lnTo>
                        <a:pt x="260" y="111"/>
                      </a:lnTo>
                      <a:lnTo>
                        <a:pt x="249" y="111"/>
                      </a:lnTo>
                      <a:lnTo>
                        <a:pt x="255" y="111"/>
                      </a:lnTo>
                      <a:lnTo>
                        <a:pt x="249" y="111"/>
                      </a:lnTo>
                      <a:lnTo>
                        <a:pt x="244" y="106"/>
                      </a:lnTo>
                      <a:lnTo>
                        <a:pt x="239" y="106"/>
                      </a:lnTo>
                      <a:lnTo>
                        <a:pt x="233" y="101"/>
                      </a:lnTo>
                      <a:lnTo>
                        <a:pt x="228" y="101"/>
                      </a:lnTo>
                      <a:lnTo>
                        <a:pt x="223" y="95"/>
                      </a:lnTo>
                      <a:lnTo>
                        <a:pt x="218" y="95"/>
                      </a:lnTo>
                      <a:lnTo>
                        <a:pt x="212" y="90"/>
                      </a:lnTo>
                      <a:lnTo>
                        <a:pt x="207" y="90"/>
                      </a:lnTo>
                      <a:lnTo>
                        <a:pt x="202" y="85"/>
                      </a:lnTo>
                      <a:lnTo>
                        <a:pt x="202" y="90"/>
                      </a:lnTo>
                      <a:lnTo>
                        <a:pt x="196" y="85"/>
                      </a:lnTo>
                      <a:lnTo>
                        <a:pt x="191" y="85"/>
                      </a:lnTo>
                      <a:lnTo>
                        <a:pt x="186" y="79"/>
                      </a:lnTo>
                      <a:lnTo>
                        <a:pt x="180" y="85"/>
                      </a:lnTo>
                      <a:lnTo>
                        <a:pt x="175" y="85"/>
                      </a:lnTo>
                      <a:lnTo>
                        <a:pt x="170" y="85"/>
                      </a:lnTo>
                      <a:lnTo>
                        <a:pt x="164" y="85"/>
                      </a:lnTo>
                      <a:lnTo>
                        <a:pt x="159" y="90"/>
                      </a:lnTo>
                      <a:lnTo>
                        <a:pt x="154" y="90"/>
                      </a:lnTo>
                      <a:lnTo>
                        <a:pt x="148" y="85"/>
                      </a:lnTo>
                      <a:lnTo>
                        <a:pt x="148" y="79"/>
                      </a:lnTo>
                      <a:lnTo>
                        <a:pt x="143" y="74"/>
                      </a:lnTo>
                      <a:lnTo>
                        <a:pt x="138" y="69"/>
                      </a:lnTo>
                      <a:lnTo>
                        <a:pt x="138" y="58"/>
                      </a:lnTo>
                      <a:lnTo>
                        <a:pt x="132" y="53"/>
                      </a:lnTo>
                      <a:lnTo>
                        <a:pt x="127" y="53"/>
                      </a:lnTo>
                      <a:lnTo>
                        <a:pt x="122" y="53"/>
                      </a:lnTo>
                      <a:lnTo>
                        <a:pt x="117" y="53"/>
                      </a:lnTo>
                      <a:lnTo>
                        <a:pt x="111" y="48"/>
                      </a:lnTo>
                      <a:lnTo>
                        <a:pt x="106" y="48"/>
                      </a:lnTo>
                      <a:lnTo>
                        <a:pt x="101" y="53"/>
                      </a:lnTo>
                      <a:lnTo>
                        <a:pt x="95" y="48"/>
                      </a:lnTo>
                      <a:lnTo>
                        <a:pt x="95" y="37"/>
                      </a:lnTo>
                      <a:lnTo>
                        <a:pt x="90" y="32"/>
                      </a:lnTo>
                      <a:lnTo>
                        <a:pt x="85" y="21"/>
                      </a:lnTo>
                      <a:lnTo>
                        <a:pt x="79" y="16"/>
                      </a:lnTo>
                      <a:lnTo>
                        <a:pt x="74" y="5"/>
                      </a:lnTo>
                      <a:lnTo>
                        <a:pt x="74" y="0"/>
                      </a:lnTo>
                      <a:lnTo>
                        <a:pt x="69" y="5"/>
                      </a:lnTo>
                      <a:lnTo>
                        <a:pt x="69" y="21"/>
                      </a:lnTo>
                      <a:lnTo>
                        <a:pt x="63" y="42"/>
                      </a:lnTo>
                      <a:lnTo>
                        <a:pt x="58" y="64"/>
                      </a:lnTo>
                      <a:lnTo>
                        <a:pt x="58" y="74"/>
                      </a:lnTo>
                      <a:lnTo>
                        <a:pt x="53" y="85"/>
                      </a:lnTo>
                      <a:lnTo>
                        <a:pt x="47" y="90"/>
                      </a:lnTo>
                      <a:lnTo>
                        <a:pt x="42" y="95"/>
                      </a:lnTo>
                      <a:lnTo>
                        <a:pt x="37" y="95"/>
                      </a:lnTo>
                      <a:lnTo>
                        <a:pt x="31" y="95"/>
                      </a:lnTo>
                      <a:lnTo>
                        <a:pt x="26" y="95"/>
                      </a:lnTo>
                      <a:lnTo>
                        <a:pt x="21" y="101"/>
                      </a:lnTo>
                      <a:lnTo>
                        <a:pt x="16" y="101"/>
                      </a:lnTo>
                      <a:lnTo>
                        <a:pt x="10" y="106"/>
                      </a:lnTo>
                      <a:lnTo>
                        <a:pt x="5" y="106"/>
                      </a:lnTo>
                      <a:lnTo>
                        <a:pt x="0" y="111"/>
                      </a:lnTo>
                    </a:path>
                  </a:pathLst>
                </a:custGeom>
                <a:noFill/>
                <a:ln w="9525">
                  <a:solidFill>
                    <a:srgbClr val="33CC33"/>
                  </a:solidFill>
                  <a:round/>
                  <a:headEnd/>
                  <a:tailEnd/>
                </a:ln>
              </p:spPr>
              <p:txBody>
                <a:bodyPr/>
                <a:lstStyle/>
                <a:p>
                  <a:endParaRPr lang="zh-CN" altLang="en-US"/>
                </a:p>
              </p:txBody>
            </p:sp>
            <p:sp>
              <p:nvSpPr>
                <p:cNvPr id="118" name="Freeform 162">
                  <a:extLst>
                    <a:ext uri="{FF2B5EF4-FFF2-40B4-BE49-F238E27FC236}">
                      <a16:creationId xmlns:a16="http://schemas.microsoft.com/office/drawing/2014/main" id="{D9C8DF21-54A4-4CC0-8F42-20080E8CFD95}"/>
                    </a:ext>
                  </a:extLst>
                </p:cNvPr>
                <p:cNvSpPr>
                  <a:spLocks/>
                </p:cNvSpPr>
                <p:nvPr/>
              </p:nvSpPr>
              <p:spPr bwMode="auto">
                <a:xfrm>
                  <a:off x="2196" y="3243"/>
                  <a:ext cx="638" cy="31"/>
                </a:xfrm>
                <a:custGeom>
                  <a:avLst/>
                  <a:gdLst>
                    <a:gd name="T0" fmla="*/ 627 w 638"/>
                    <a:gd name="T1" fmla="*/ 0 h 27"/>
                    <a:gd name="T2" fmla="*/ 611 w 638"/>
                    <a:gd name="T3" fmla="*/ 0 h 27"/>
                    <a:gd name="T4" fmla="*/ 595 w 638"/>
                    <a:gd name="T5" fmla="*/ 15 h 27"/>
                    <a:gd name="T6" fmla="*/ 579 w 638"/>
                    <a:gd name="T7" fmla="*/ 15 h 27"/>
                    <a:gd name="T8" fmla="*/ 563 w 638"/>
                    <a:gd name="T9" fmla="*/ 30 h 27"/>
                    <a:gd name="T10" fmla="*/ 553 w 638"/>
                    <a:gd name="T11" fmla="*/ 30 h 27"/>
                    <a:gd name="T12" fmla="*/ 537 w 638"/>
                    <a:gd name="T13" fmla="*/ 30 h 27"/>
                    <a:gd name="T14" fmla="*/ 521 w 638"/>
                    <a:gd name="T15" fmla="*/ 30 h 27"/>
                    <a:gd name="T16" fmla="*/ 505 w 638"/>
                    <a:gd name="T17" fmla="*/ 30 h 27"/>
                    <a:gd name="T18" fmla="*/ 489 w 638"/>
                    <a:gd name="T19" fmla="*/ 30 h 27"/>
                    <a:gd name="T20" fmla="*/ 473 w 638"/>
                    <a:gd name="T21" fmla="*/ 30 h 27"/>
                    <a:gd name="T22" fmla="*/ 457 w 638"/>
                    <a:gd name="T23" fmla="*/ 30 h 27"/>
                    <a:gd name="T24" fmla="*/ 441 w 638"/>
                    <a:gd name="T25" fmla="*/ 30 h 27"/>
                    <a:gd name="T26" fmla="*/ 430 w 638"/>
                    <a:gd name="T27" fmla="*/ 30 h 27"/>
                    <a:gd name="T28" fmla="*/ 414 w 638"/>
                    <a:gd name="T29" fmla="*/ 42 h 27"/>
                    <a:gd name="T30" fmla="*/ 398 w 638"/>
                    <a:gd name="T31" fmla="*/ 30 h 27"/>
                    <a:gd name="T32" fmla="*/ 382 w 638"/>
                    <a:gd name="T33" fmla="*/ 30 h 27"/>
                    <a:gd name="T34" fmla="*/ 366 w 638"/>
                    <a:gd name="T35" fmla="*/ 42 h 27"/>
                    <a:gd name="T36" fmla="*/ 350 w 638"/>
                    <a:gd name="T37" fmla="*/ 30 h 27"/>
                    <a:gd name="T38" fmla="*/ 335 w 638"/>
                    <a:gd name="T39" fmla="*/ 42 h 27"/>
                    <a:gd name="T40" fmla="*/ 319 w 638"/>
                    <a:gd name="T41" fmla="*/ 42 h 27"/>
                    <a:gd name="T42" fmla="*/ 303 w 638"/>
                    <a:gd name="T43" fmla="*/ 42 h 27"/>
                    <a:gd name="T44" fmla="*/ 287 w 638"/>
                    <a:gd name="T45" fmla="*/ 42 h 27"/>
                    <a:gd name="T46" fmla="*/ 271 w 638"/>
                    <a:gd name="T47" fmla="*/ 42 h 27"/>
                    <a:gd name="T48" fmla="*/ 255 w 638"/>
                    <a:gd name="T49" fmla="*/ 42 h 27"/>
                    <a:gd name="T50" fmla="*/ 239 w 638"/>
                    <a:gd name="T51" fmla="*/ 59 h 27"/>
                    <a:gd name="T52" fmla="*/ 223 w 638"/>
                    <a:gd name="T53" fmla="*/ 42 h 27"/>
                    <a:gd name="T54" fmla="*/ 207 w 638"/>
                    <a:gd name="T55" fmla="*/ 42 h 27"/>
                    <a:gd name="T56" fmla="*/ 191 w 638"/>
                    <a:gd name="T57" fmla="*/ 42 h 27"/>
                    <a:gd name="T58" fmla="*/ 175 w 638"/>
                    <a:gd name="T59" fmla="*/ 59 h 27"/>
                    <a:gd name="T60" fmla="*/ 164 w 638"/>
                    <a:gd name="T61" fmla="*/ 42 h 27"/>
                    <a:gd name="T62" fmla="*/ 154 w 638"/>
                    <a:gd name="T63" fmla="*/ 42 h 27"/>
                    <a:gd name="T64" fmla="*/ 138 w 638"/>
                    <a:gd name="T65" fmla="*/ 42 h 27"/>
                    <a:gd name="T66" fmla="*/ 122 w 638"/>
                    <a:gd name="T67" fmla="*/ 42 h 27"/>
                    <a:gd name="T68" fmla="*/ 117 w 638"/>
                    <a:gd name="T69" fmla="*/ 42 h 27"/>
                    <a:gd name="T70" fmla="*/ 101 w 638"/>
                    <a:gd name="T71" fmla="*/ 59 h 27"/>
                    <a:gd name="T72" fmla="*/ 85 w 638"/>
                    <a:gd name="T73" fmla="*/ 59 h 27"/>
                    <a:gd name="T74" fmla="*/ 69 w 638"/>
                    <a:gd name="T75" fmla="*/ 59 h 27"/>
                    <a:gd name="T76" fmla="*/ 53 w 638"/>
                    <a:gd name="T77" fmla="*/ 59 h 27"/>
                    <a:gd name="T78" fmla="*/ 37 w 638"/>
                    <a:gd name="T79" fmla="*/ 42 h 27"/>
                    <a:gd name="T80" fmla="*/ 21 w 638"/>
                    <a:gd name="T81" fmla="*/ 42 h 27"/>
                    <a:gd name="T82" fmla="*/ 10 w 638"/>
                    <a:gd name="T83" fmla="*/ 59 h 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8"/>
                    <a:gd name="T127" fmla="*/ 0 h 27"/>
                    <a:gd name="T128" fmla="*/ 638 w 638"/>
                    <a:gd name="T129" fmla="*/ 27 h 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8" h="27">
                      <a:moveTo>
                        <a:pt x="638" y="0"/>
                      </a:moveTo>
                      <a:lnTo>
                        <a:pt x="632" y="0"/>
                      </a:lnTo>
                      <a:lnTo>
                        <a:pt x="627" y="0"/>
                      </a:lnTo>
                      <a:lnTo>
                        <a:pt x="622" y="6"/>
                      </a:lnTo>
                      <a:lnTo>
                        <a:pt x="616" y="0"/>
                      </a:lnTo>
                      <a:lnTo>
                        <a:pt x="611" y="0"/>
                      </a:lnTo>
                      <a:lnTo>
                        <a:pt x="606" y="6"/>
                      </a:lnTo>
                      <a:lnTo>
                        <a:pt x="600" y="6"/>
                      </a:lnTo>
                      <a:lnTo>
                        <a:pt x="595" y="6"/>
                      </a:lnTo>
                      <a:lnTo>
                        <a:pt x="590" y="6"/>
                      </a:lnTo>
                      <a:lnTo>
                        <a:pt x="584" y="6"/>
                      </a:lnTo>
                      <a:lnTo>
                        <a:pt x="579" y="6"/>
                      </a:lnTo>
                      <a:lnTo>
                        <a:pt x="574" y="6"/>
                      </a:lnTo>
                      <a:lnTo>
                        <a:pt x="568" y="6"/>
                      </a:lnTo>
                      <a:lnTo>
                        <a:pt x="563" y="11"/>
                      </a:lnTo>
                      <a:lnTo>
                        <a:pt x="558" y="11"/>
                      </a:lnTo>
                      <a:lnTo>
                        <a:pt x="547" y="11"/>
                      </a:lnTo>
                      <a:lnTo>
                        <a:pt x="553" y="11"/>
                      </a:lnTo>
                      <a:lnTo>
                        <a:pt x="547" y="11"/>
                      </a:lnTo>
                      <a:lnTo>
                        <a:pt x="542" y="11"/>
                      </a:lnTo>
                      <a:lnTo>
                        <a:pt x="537" y="11"/>
                      </a:lnTo>
                      <a:lnTo>
                        <a:pt x="531" y="11"/>
                      </a:lnTo>
                      <a:lnTo>
                        <a:pt x="526" y="11"/>
                      </a:lnTo>
                      <a:lnTo>
                        <a:pt x="521" y="11"/>
                      </a:lnTo>
                      <a:lnTo>
                        <a:pt x="515" y="11"/>
                      </a:lnTo>
                      <a:lnTo>
                        <a:pt x="510" y="11"/>
                      </a:lnTo>
                      <a:lnTo>
                        <a:pt x="505" y="11"/>
                      </a:lnTo>
                      <a:lnTo>
                        <a:pt x="499" y="11"/>
                      </a:lnTo>
                      <a:lnTo>
                        <a:pt x="494" y="11"/>
                      </a:lnTo>
                      <a:lnTo>
                        <a:pt x="489" y="11"/>
                      </a:lnTo>
                      <a:lnTo>
                        <a:pt x="483" y="11"/>
                      </a:lnTo>
                      <a:lnTo>
                        <a:pt x="478" y="11"/>
                      </a:lnTo>
                      <a:lnTo>
                        <a:pt x="473" y="11"/>
                      </a:lnTo>
                      <a:lnTo>
                        <a:pt x="467" y="16"/>
                      </a:lnTo>
                      <a:lnTo>
                        <a:pt x="462" y="11"/>
                      </a:lnTo>
                      <a:lnTo>
                        <a:pt x="457" y="11"/>
                      </a:lnTo>
                      <a:lnTo>
                        <a:pt x="452" y="11"/>
                      </a:lnTo>
                      <a:lnTo>
                        <a:pt x="446" y="16"/>
                      </a:lnTo>
                      <a:lnTo>
                        <a:pt x="441" y="11"/>
                      </a:lnTo>
                      <a:lnTo>
                        <a:pt x="430" y="11"/>
                      </a:lnTo>
                      <a:lnTo>
                        <a:pt x="436" y="11"/>
                      </a:lnTo>
                      <a:lnTo>
                        <a:pt x="430" y="11"/>
                      </a:lnTo>
                      <a:lnTo>
                        <a:pt x="425" y="11"/>
                      </a:lnTo>
                      <a:lnTo>
                        <a:pt x="420" y="16"/>
                      </a:lnTo>
                      <a:lnTo>
                        <a:pt x="414" y="16"/>
                      </a:lnTo>
                      <a:lnTo>
                        <a:pt x="409" y="11"/>
                      </a:lnTo>
                      <a:lnTo>
                        <a:pt x="404" y="11"/>
                      </a:lnTo>
                      <a:lnTo>
                        <a:pt x="398" y="11"/>
                      </a:lnTo>
                      <a:lnTo>
                        <a:pt x="393" y="16"/>
                      </a:lnTo>
                      <a:lnTo>
                        <a:pt x="388" y="16"/>
                      </a:lnTo>
                      <a:lnTo>
                        <a:pt x="382" y="11"/>
                      </a:lnTo>
                      <a:lnTo>
                        <a:pt x="377" y="11"/>
                      </a:lnTo>
                      <a:lnTo>
                        <a:pt x="372" y="16"/>
                      </a:lnTo>
                      <a:lnTo>
                        <a:pt x="366" y="16"/>
                      </a:lnTo>
                      <a:lnTo>
                        <a:pt x="361" y="16"/>
                      </a:lnTo>
                      <a:lnTo>
                        <a:pt x="356" y="16"/>
                      </a:lnTo>
                      <a:lnTo>
                        <a:pt x="350" y="11"/>
                      </a:lnTo>
                      <a:lnTo>
                        <a:pt x="345" y="16"/>
                      </a:lnTo>
                      <a:lnTo>
                        <a:pt x="340" y="16"/>
                      </a:lnTo>
                      <a:lnTo>
                        <a:pt x="335" y="16"/>
                      </a:lnTo>
                      <a:lnTo>
                        <a:pt x="329" y="16"/>
                      </a:lnTo>
                      <a:lnTo>
                        <a:pt x="324" y="16"/>
                      </a:lnTo>
                      <a:lnTo>
                        <a:pt x="319" y="16"/>
                      </a:lnTo>
                      <a:lnTo>
                        <a:pt x="313" y="11"/>
                      </a:lnTo>
                      <a:lnTo>
                        <a:pt x="308" y="16"/>
                      </a:lnTo>
                      <a:lnTo>
                        <a:pt x="303" y="16"/>
                      </a:lnTo>
                      <a:lnTo>
                        <a:pt x="297" y="22"/>
                      </a:lnTo>
                      <a:lnTo>
                        <a:pt x="292" y="16"/>
                      </a:lnTo>
                      <a:lnTo>
                        <a:pt x="287" y="16"/>
                      </a:lnTo>
                      <a:lnTo>
                        <a:pt x="281" y="22"/>
                      </a:lnTo>
                      <a:lnTo>
                        <a:pt x="276" y="16"/>
                      </a:lnTo>
                      <a:lnTo>
                        <a:pt x="271" y="16"/>
                      </a:lnTo>
                      <a:lnTo>
                        <a:pt x="265" y="16"/>
                      </a:lnTo>
                      <a:lnTo>
                        <a:pt x="260" y="16"/>
                      </a:lnTo>
                      <a:lnTo>
                        <a:pt x="255" y="16"/>
                      </a:lnTo>
                      <a:lnTo>
                        <a:pt x="249" y="16"/>
                      </a:lnTo>
                      <a:lnTo>
                        <a:pt x="244" y="16"/>
                      </a:lnTo>
                      <a:lnTo>
                        <a:pt x="239" y="22"/>
                      </a:lnTo>
                      <a:lnTo>
                        <a:pt x="234" y="16"/>
                      </a:lnTo>
                      <a:lnTo>
                        <a:pt x="228" y="16"/>
                      </a:lnTo>
                      <a:lnTo>
                        <a:pt x="223" y="16"/>
                      </a:lnTo>
                      <a:lnTo>
                        <a:pt x="218" y="22"/>
                      </a:lnTo>
                      <a:lnTo>
                        <a:pt x="212" y="16"/>
                      </a:lnTo>
                      <a:lnTo>
                        <a:pt x="207" y="16"/>
                      </a:lnTo>
                      <a:lnTo>
                        <a:pt x="202" y="16"/>
                      </a:lnTo>
                      <a:lnTo>
                        <a:pt x="196" y="22"/>
                      </a:lnTo>
                      <a:lnTo>
                        <a:pt x="191" y="16"/>
                      </a:lnTo>
                      <a:lnTo>
                        <a:pt x="186" y="16"/>
                      </a:lnTo>
                      <a:lnTo>
                        <a:pt x="180" y="16"/>
                      </a:lnTo>
                      <a:lnTo>
                        <a:pt x="175" y="22"/>
                      </a:lnTo>
                      <a:lnTo>
                        <a:pt x="175" y="16"/>
                      </a:lnTo>
                      <a:lnTo>
                        <a:pt x="170" y="22"/>
                      </a:lnTo>
                      <a:lnTo>
                        <a:pt x="164" y="16"/>
                      </a:lnTo>
                      <a:lnTo>
                        <a:pt x="164" y="22"/>
                      </a:lnTo>
                      <a:lnTo>
                        <a:pt x="159" y="16"/>
                      </a:lnTo>
                      <a:lnTo>
                        <a:pt x="154" y="16"/>
                      </a:lnTo>
                      <a:lnTo>
                        <a:pt x="148" y="22"/>
                      </a:lnTo>
                      <a:lnTo>
                        <a:pt x="143" y="22"/>
                      </a:lnTo>
                      <a:lnTo>
                        <a:pt x="138" y="16"/>
                      </a:lnTo>
                      <a:lnTo>
                        <a:pt x="138" y="22"/>
                      </a:lnTo>
                      <a:lnTo>
                        <a:pt x="133" y="16"/>
                      </a:lnTo>
                      <a:lnTo>
                        <a:pt x="122" y="16"/>
                      </a:lnTo>
                      <a:lnTo>
                        <a:pt x="127" y="16"/>
                      </a:lnTo>
                      <a:lnTo>
                        <a:pt x="122" y="16"/>
                      </a:lnTo>
                      <a:lnTo>
                        <a:pt x="117" y="16"/>
                      </a:lnTo>
                      <a:lnTo>
                        <a:pt x="111" y="22"/>
                      </a:lnTo>
                      <a:lnTo>
                        <a:pt x="106" y="22"/>
                      </a:lnTo>
                      <a:lnTo>
                        <a:pt x="101" y="22"/>
                      </a:lnTo>
                      <a:lnTo>
                        <a:pt x="95" y="22"/>
                      </a:lnTo>
                      <a:lnTo>
                        <a:pt x="90" y="22"/>
                      </a:lnTo>
                      <a:lnTo>
                        <a:pt x="85" y="22"/>
                      </a:lnTo>
                      <a:lnTo>
                        <a:pt x="79" y="22"/>
                      </a:lnTo>
                      <a:lnTo>
                        <a:pt x="74" y="22"/>
                      </a:lnTo>
                      <a:lnTo>
                        <a:pt x="69" y="22"/>
                      </a:lnTo>
                      <a:lnTo>
                        <a:pt x="63" y="27"/>
                      </a:lnTo>
                      <a:lnTo>
                        <a:pt x="58" y="22"/>
                      </a:lnTo>
                      <a:lnTo>
                        <a:pt x="53" y="22"/>
                      </a:lnTo>
                      <a:lnTo>
                        <a:pt x="47" y="22"/>
                      </a:lnTo>
                      <a:lnTo>
                        <a:pt x="42" y="22"/>
                      </a:lnTo>
                      <a:lnTo>
                        <a:pt x="37" y="16"/>
                      </a:lnTo>
                      <a:lnTo>
                        <a:pt x="32" y="22"/>
                      </a:lnTo>
                      <a:lnTo>
                        <a:pt x="26" y="22"/>
                      </a:lnTo>
                      <a:lnTo>
                        <a:pt x="21" y="16"/>
                      </a:lnTo>
                      <a:lnTo>
                        <a:pt x="21" y="22"/>
                      </a:lnTo>
                      <a:lnTo>
                        <a:pt x="16" y="16"/>
                      </a:lnTo>
                      <a:lnTo>
                        <a:pt x="10" y="22"/>
                      </a:lnTo>
                      <a:lnTo>
                        <a:pt x="5" y="22"/>
                      </a:lnTo>
                      <a:lnTo>
                        <a:pt x="0" y="27"/>
                      </a:lnTo>
                    </a:path>
                  </a:pathLst>
                </a:custGeom>
                <a:noFill/>
                <a:ln w="9525">
                  <a:solidFill>
                    <a:srgbClr val="33CC33"/>
                  </a:solidFill>
                  <a:round/>
                  <a:headEnd/>
                  <a:tailEnd/>
                </a:ln>
              </p:spPr>
              <p:txBody>
                <a:bodyPr/>
                <a:lstStyle/>
                <a:p>
                  <a:endParaRPr lang="zh-CN" altLang="en-US"/>
                </a:p>
              </p:txBody>
            </p:sp>
            <p:grpSp>
              <p:nvGrpSpPr>
                <p:cNvPr id="119" name="Group 206">
                  <a:extLst>
                    <a:ext uri="{FF2B5EF4-FFF2-40B4-BE49-F238E27FC236}">
                      <a16:creationId xmlns:a16="http://schemas.microsoft.com/office/drawing/2014/main" id="{0ECE2C99-4FE1-485B-9560-335F0CB714CA}"/>
                    </a:ext>
                  </a:extLst>
                </p:cNvPr>
                <p:cNvGrpSpPr>
                  <a:grpSpLocks/>
                </p:cNvGrpSpPr>
                <p:nvPr/>
              </p:nvGrpSpPr>
              <p:grpSpPr bwMode="auto">
                <a:xfrm>
                  <a:off x="1732" y="550"/>
                  <a:ext cx="3868" cy="2045"/>
                  <a:chOff x="1732" y="550"/>
                  <a:chExt cx="3868" cy="2045"/>
                </a:xfrm>
              </p:grpSpPr>
              <p:grpSp>
                <p:nvGrpSpPr>
                  <p:cNvPr id="120" name="Group 205">
                    <a:extLst>
                      <a:ext uri="{FF2B5EF4-FFF2-40B4-BE49-F238E27FC236}">
                        <a16:creationId xmlns:a16="http://schemas.microsoft.com/office/drawing/2014/main" id="{FF2116AD-EC39-49E2-938F-2190355E03E2}"/>
                      </a:ext>
                    </a:extLst>
                  </p:cNvPr>
                  <p:cNvGrpSpPr>
                    <a:grpSpLocks/>
                  </p:cNvGrpSpPr>
                  <p:nvPr/>
                </p:nvGrpSpPr>
                <p:grpSpPr bwMode="auto">
                  <a:xfrm>
                    <a:off x="1837" y="550"/>
                    <a:ext cx="3763" cy="2045"/>
                    <a:chOff x="1837" y="550"/>
                    <a:chExt cx="3763" cy="2045"/>
                  </a:xfrm>
                </p:grpSpPr>
                <p:sp>
                  <p:nvSpPr>
                    <p:cNvPr id="122" name="Freeform 183">
                      <a:extLst>
                        <a:ext uri="{FF2B5EF4-FFF2-40B4-BE49-F238E27FC236}">
                          <a16:creationId xmlns:a16="http://schemas.microsoft.com/office/drawing/2014/main" id="{9DA71FF2-C973-4832-B221-2215A8241AF8}"/>
                        </a:ext>
                      </a:extLst>
                    </p:cNvPr>
                    <p:cNvSpPr>
                      <a:spLocks/>
                    </p:cNvSpPr>
                    <p:nvPr/>
                  </p:nvSpPr>
                  <p:spPr bwMode="auto">
                    <a:xfrm>
                      <a:off x="5160" y="550"/>
                      <a:ext cx="440" cy="1928"/>
                    </a:xfrm>
                    <a:custGeom>
                      <a:avLst/>
                      <a:gdLst>
                        <a:gd name="T0" fmla="*/ 379 w 450"/>
                        <a:gd name="T1" fmla="*/ 1625 h 1876"/>
                        <a:gd name="T2" fmla="*/ 369 w 450"/>
                        <a:gd name="T3" fmla="*/ 1816 h 1876"/>
                        <a:gd name="T4" fmla="*/ 359 w 450"/>
                        <a:gd name="T5" fmla="*/ 1677 h 1876"/>
                        <a:gd name="T6" fmla="*/ 349 w 450"/>
                        <a:gd name="T7" fmla="*/ 1888 h 1876"/>
                        <a:gd name="T8" fmla="*/ 343 w 450"/>
                        <a:gd name="T9" fmla="*/ 1939 h 1876"/>
                        <a:gd name="T10" fmla="*/ 333 w 450"/>
                        <a:gd name="T11" fmla="*/ 1946 h 1876"/>
                        <a:gd name="T12" fmla="*/ 323 w 450"/>
                        <a:gd name="T13" fmla="*/ 1837 h 1876"/>
                        <a:gd name="T14" fmla="*/ 313 w 450"/>
                        <a:gd name="T15" fmla="*/ 1946 h 1876"/>
                        <a:gd name="T16" fmla="*/ 308 w 450"/>
                        <a:gd name="T17" fmla="*/ 1954 h 1876"/>
                        <a:gd name="T18" fmla="*/ 297 w 450"/>
                        <a:gd name="T19" fmla="*/ 2018 h 1876"/>
                        <a:gd name="T20" fmla="*/ 287 w 450"/>
                        <a:gd name="T21" fmla="*/ 2063 h 1876"/>
                        <a:gd name="T22" fmla="*/ 277 w 450"/>
                        <a:gd name="T23" fmla="*/ 2048 h 1876"/>
                        <a:gd name="T24" fmla="*/ 272 w 450"/>
                        <a:gd name="T25" fmla="*/ 2026 h 1876"/>
                        <a:gd name="T26" fmla="*/ 262 w 450"/>
                        <a:gd name="T27" fmla="*/ 2099 h 1876"/>
                        <a:gd name="T28" fmla="*/ 256 w 450"/>
                        <a:gd name="T29" fmla="*/ 2136 h 1876"/>
                        <a:gd name="T30" fmla="*/ 246 w 450"/>
                        <a:gd name="T31" fmla="*/ 2149 h 1876"/>
                        <a:gd name="T32" fmla="*/ 236 w 450"/>
                        <a:gd name="T33" fmla="*/ 2149 h 1876"/>
                        <a:gd name="T34" fmla="*/ 231 w 450"/>
                        <a:gd name="T35" fmla="*/ 2171 h 1876"/>
                        <a:gd name="T36" fmla="*/ 221 w 450"/>
                        <a:gd name="T37" fmla="*/ 2099 h 1876"/>
                        <a:gd name="T38" fmla="*/ 211 w 450"/>
                        <a:gd name="T39" fmla="*/ 1513 h 1876"/>
                        <a:gd name="T40" fmla="*/ 199 w 450"/>
                        <a:gd name="T41" fmla="*/ 1997 h 1876"/>
                        <a:gd name="T42" fmla="*/ 190 w 450"/>
                        <a:gd name="T43" fmla="*/ 2185 h 1876"/>
                        <a:gd name="T44" fmla="*/ 185 w 450"/>
                        <a:gd name="T45" fmla="*/ 2228 h 1876"/>
                        <a:gd name="T46" fmla="*/ 175 w 450"/>
                        <a:gd name="T47" fmla="*/ 2251 h 1876"/>
                        <a:gd name="T48" fmla="*/ 170 w 450"/>
                        <a:gd name="T49" fmla="*/ 2265 h 1876"/>
                        <a:gd name="T50" fmla="*/ 158 w 450"/>
                        <a:gd name="T51" fmla="*/ 2265 h 1876"/>
                        <a:gd name="T52" fmla="*/ 148 w 450"/>
                        <a:gd name="T53" fmla="*/ 2244 h 1876"/>
                        <a:gd name="T54" fmla="*/ 144 w 450"/>
                        <a:gd name="T55" fmla="*/ 2251 h 1876"/>
                        <a:gd name="T56" fmla="*/ 129 w 450"/>
                        <a:gd name="T57" fmla="*/ 2237 h 1876"/>
                        <a:gd name="T58" fmla="*/ 117 w 450"/>
                        <a:gd name="T59" fmla="*/ 2259 h 1876"/>
                        <a:gd name="T60" fmla="*/ 107 w 450"/>
                        <a:gd name="T61" fmla="*/ 2208 h 1876"/>
                        <a:gd name="T62" fmla="*/ 99 w 450"/>
                        <a:gd name="T63" fmla="*/ 2142 h 1876"/>
                        <a:gd name="T64" fmla="*/ 88 w 450"/>
                        <a:gd name="T65" fmla="*/ 2048 h 1876"/>
                        <a:gd name="T66" fmla="*/ 82 w 450"/>
                        <a:gd name="T67" fmla="*/ 1713 h 1876"/>
                        <a:gd name="T68" fmla="*/ 76 w 450"/>
                        <a:gd name="T69" fmla="*/ 109 h 1876"/>
                        <a:gd name="T70" fmla="*/ 65 w 450"/>
                        <a:gd name="T71" fmla="*/ 1494 h 1876"/>
                        <a:gd name="T72" fmla="*/ 59 w 450"/>
                        <a:gd name="T73" fmla="*/ 2157 h 1876"/>
                        <a:gd name="T74" fmla="*/ 47 w 450"/>
                        <a:gd name="T75" fmla="*/ 2216 h 1876"/>
                        <a:gd name="T76" fmla="*/ 41 w 450"/>
                        <a:gd name="T77" fmla="*/ 2251 h 1876"/>
                        <a:gd name="T78" fmla="*/ 29 w 450"/>
                        <a:gd name="T79" fmla="*/ 2244 h 1876"/>
                        <a:gd name="T80" fmla="*/ 18 w 450"/>
                        <a:gd name="T81" fmla="*/ 2265 h 1876"/>
                        <a:gd name="T82" fmla="*/ 6 w 450"/>
                        <a:gd name="T83" fmla="*/ 2244 h 18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0"/>
                        <a:gd name="T127" fmla="*/ 0 h 1876"/>
                        <a:gd name="T128" fmla="*/ 450 w 450"/>
                        <a:gd name="T129" fmla="*/ 1876 h 18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0" h="1876">
                          <a:moveTo>
                            <a:pt x="450" y="1493"/>
                          </a:moveTo>
                          <a:lnTo>
                            <a:pt x="444" y="1409"/>
                          </a:lnTo>
                          <a:lnTo>
                            <a:pt x="444" y="1343"/>
                          </a:lnTo>
                          <a:lnTo>
                            <a:pt x="438" y="1481"/>
                          </a:lnTo>
                          <a:lnTo>
                            <a:pt x="432" y="1421"/>
                          </a:lnTo>
                          <a:lnTo>
                            <a:pt x="432" y="1499"/>
                          </a:lnTo>
                          <a:lnTo>
                            <a:pt x="426" y="1511"/>
                          </a:lnTo>
                          <a:lnTo>
                            <a:pt x="426" y="1385"/>
                          </a:lnTo>
                          <a:lnTo>
                            <a:pt x="420" y="1385"/>
                          </a:lnTo>
                          <a:lnTo>
                            <a:pt x="414" y="1487"/>
                          </a:lnTo>
                          <a:lnTo>
                            <a:pt x="408" y="1397"/>
                          </a:lnTo>
                          <a:lnTo>
                            <a:pt x="408" y="1559"/>
                          </a:lnTo>
                          <a:lnTo>
                            <a:pt x="402" y="1427"/>
                          </a:lnTo>
                          <a:lnTo>
                            <a:pt x="402" y="1505"/>
                          </a:lnTo>
                          <a:lnTo>
                            <a:pt x="402" y="1601"/>
                          </a:lnTo>
                          <a:lnTo>
                            <a:pt x="396" y="1625"/>
                          </a:lnTo>
                          <a:lnTo>
                            <a:pt x="396" y="1589"/>
                          </a:lnTo>
                          <a:lnTo>
                            <a:pt x="390" y="1607"/>
                          </a:lnTo>
                          <a:lnTo>
                            <a:pt x="384" y="1565"/>
                          </a:lnTo>
                          <a:lnTo>
                            <a:pt x="384" y="1583"/>
                          </a:lnTo>
                          <a:lnTo>
                            <a:pt x="378" y="1517"/>
                          </a:lnTo>
                          <a:lnTo>
                            <a:pt x="378" y="1631"/>
                          </a:lnTo>
                          <a:lnTo>
                            <a:pt x="372" y="1625"/>
                          </a:lnTo>
                          <a:lnTo>
                            <a:pt x="366" y="1607"/>
                          </a:lnTo>
                          <a:lnTo>
                            <a:pt x="366" y="1601"/>
                          </a:lnTo>
                          <a:lnTo>
                            <a:pt x="360" y="1589"/>
                          </a:lnTo>
                          <a:lnTo>
                            <a:pt x="360" y="1613"/>
                          </a:lnTo>
                          <a:lnTo>
                            <a:pt x="354" y="1625"/>
                          </a:lnTo>
                          <a:lnTo>
                            <a:pt x="354" y="1619"/>
                          </a:lnTo>
                          <a:lnTo>
                            <a:pt x="348" y="1667"/>
                          </a:lnTo>
                          <a:lnTo>
                            <a:pt x="342" y="1673"/>
                          </a:lnTo>
                          <a:lnTo>
                            <a:pt x="342" y="1685"/>
                          </a:lnTo>
                          <a:lnTo>
                            <a:pt x="336" y="1703"/>
                          </a:lnTo>
                          <a:lnTo>
                            <a:pt x="336" y="1661"/>
                          </a:lnTo>
                          <a:lnTo>
                            <a:pt x="330" y="1667"/>
                          </a:lnTo>
                          <a:lnTo>
                            <a:pt x="324" y="1691"/>
                          </a:lnTo>
                          <a:lnTo>
                            <a:pt x="324" y="1715"/>
                          </a:lnTo>
                          <a:lnTo>
                            <a:pt x="318" y="1703"/>
                          </a:lnTo>
                          <a:lnTo>
                            <a:pt x="318" y="1673"/>
                          </a:lnTo>
                          <a:lnTo>
                            <a:pt x="312" y="1727"/>
                          </a:lnTo>
                          <a:lnTo>
                            <a:pt x="306" y="1739"/>
                          </a:lnTo>
                          <a:lnTo>
                            <a:pt x="306" y="1733"/>
                          </a:lnTo>
                          <a:lnTo>
                            <a:pt x="300" y="1727"/>
                          </a:lnTo>
                          <a:lnTo>
                            <a:pt x="300" y="1781"/>
                          </a:lnTo>
                          <a:lnTo>
                            <a:pt x="300" y="1763"/>
                          </a:lnTo>
                          <a:lnTo>
                            <a:pt x="294" y="1793"/>
                          </a:lnTo>
                          <a:lnTo>
                            <a:pt x="294" y="1733"/>
                          </a:lnTo>
                          <a:lnTo>
                            <a:pt x="288" y="1775"/>
                          </a:lnTo>
                          <a:lnTo>
                            <a:pt x="288" y="1793"/>
                          </a:lnTo>
                          <a:lnTo>
                            <a:pt x="282" y="1793"/>
                          </a:lnTo>
                          <a:lnTo>
                            <a:pt x="276" y="1775"/>
                          </a:lnTo>
                          <a:lnTo>
                            <a:pt x="276" y="1769"/>
                          </a:lnTo>
                          <a:lnTo>
                            <a:pt x="270" y="1763"/>
                          </a:lnTo>
                          <a:lnTo>
                            <a:pt x="270" y="1793"/>
                          </a:lnTo>
                          <a:lnTo>
                            <a:pt x="264" y="1769"/>
                          </a:lnTo>
                          <a:lnTo>
                            <a:pt x="258" y="1745"/>
                          </a:lnTo>
                          <a:lnTo>
                            <a:pt x="258" y="1733"/>
                          </a:lnTo>
                          <a:lnTo>
                            <a:pt x="252" y="1679"/>
                          </a:lnTo>
                          <a:lnTo>
                            <a:pt x="252" y="1553"/>
                          </a:lnTo>
                          <a:lnTo>
                            <a:pt x="246" y="1247"/>
                          </a:lnTo>
                          <a:lnTo>
                            <a:pt x="240" y="995"/>
                          </a:lnTo>
                          <a:lnTo>
                            <a:pt x="240" y="1319"/>
                          </a:lnTo>
                          <a:lnTo>
                            <a:pt x="234" y="1649"/>
                          </a:lnTo>
                          <a:lnTo>
                            <a:pt x="234" y="1763"/>
                          </a:lnTo>
                          <a:lnTo>
                            <a:pt x="228" y="1829"/>
                          </a:lnTo>
                          <a:lnTo>
                            <a:pt x="222" y="1805"/>
                          </a:lnTo>
                          <a:lnTo>
                            <a:pt x="222" y="1829"/>
                          </a:lnTo>
                          <a:lnTo>
                            <a:pt x="216" y="1829"/>
                          </a:lnTo>
                          <a:lnTo>
                            <a:pt x="216" y="1841"/>
                          </a:lnTo>
                          <a:lnTo>
                            <a:pt x="210" y="1847"/>
                          </a:lnTo>
                          <a:lnTo>
                            <a:pt x="204" y="1853"/>
                          </a:lnTo>
                          <a:lnTo>
                            <a:pt x="204" y="1859"/>
                          </a:lnTo>
                          <a:lnTo>
                            <a:pt x="198" y="1853"/>
                          </a:lnTo>
                          <a:lnTo>
                            <a:pt x="198" y="1859"/>
                          </a:lnTo>
                          <a:lnTo>
                            <a:pt x="198" y="1871"/>
                          </a:lnTo>
                          <a:lnTo>
                            <a:pt x="192" y="1871"/>
                          </a:lnTo>
                          <a:lnTo>
                            <a:pt x="192" y="1859"/>
                          </a:lnTo>
                          <a:lnTo>
                            <a:pt x="186" y="1871"/>
                          </a:lnTo>
                          <a:lnTo>
                            <a:pt x="186" y="1853"/>
                          </a:lnTo>
                          <a:lnTo>
                            <a:pt x="180" y="1865"/>
                          </a:lnTo>
                          <a:lnTo>
                            <a:pt x="174" y="1853"/>
                          </a:lnTo>
                          <a:lnTo>
                            <a:pt x="174" y="1876"/>
                          </a:lnTo>
                          <a:lnTo>
                            <a:pt x="168" y="1853"/>
                          </a:lnTo>
                          <a:lnTo>
                            <a:pt x="168" y="1859"/>
                          </a:lnTo>
                          <a:lnTo>
                            <a:pt x="162" y="1865"/>
                          </a:lnTo>
                          <a:lnTo>
                            <a:pt x="156" y="1853"/>
                          </a:lnTo>
                          <a:lnTo>
                            <a:pt x="150" y="1847"/>
                          </a:lnTo>
                          <a:lnTo>
                            <a:pt x="150" y="1859"/>
                          </a:lnTo>
                          <a:lnTo>
                            <a:pt x="144" y="1865"/>
                          </a:lnTo>
                          <a:lnTo>
                            <a:pt x="138" y="1865"/>
                          </a:lnTo>
                          <a:lnTo>
                            <a:pt x="138" y="1853"/>
                          </a:lnTo>
                          <a:lnTo>
                            <a:pt x="132" y="1841"/>
                          </a:lnTo>
                          <a:lnTo>
                            <a:pt x="126" y="1823"/>
                          </a:lnTo>
                          <a:lnTo>
                            <a:pt x="120" y="1799"/>
                          </a:lnTo>
                          <a:lnTo>
                            <a:pt x="120" y="1793"/>
                          </a:lnTo>
                          <a:lnTo>
                            <a:pt x="114" y="1769"/>
                          </a:lnTo>
                          <a:lnTo>
                            <a:pt x="114" y="1751"/>
                          </a:lnTo>
                          <a:lnTo>
                            <a:pt x="108" y="1733"/>
                          </a:lnTo>
                          <a:lnTo>
                            <a:pt x="102" y="1691"/>
                          </a:lnTo>
                          <a:lnTo>
                            <a:pt x="102" y="1625"/>
                          </a:lnTo>
                          <a:lnTo>
                            <a:pt x="96" y="1547"/>
                          </a:lnTo>
                          <a:lnTo>
                            <a:pt x="96" y="1415"/>
                          </a:lnTo>
                          <a:lnTo>
                            <a:pt x="90" y="1163"/>
                          </a:lnTo>
                          <a:lnTo>
                            <a:pt x="90" y="695"/>
                          </a:lnTo>
                          <a:lnTo>
                            <a:pt x="90" y="89"/>
                          </a:lnTo>
                          <a:lnTo>
                            <a:pt x="84" y="0"/>
                          </a:lnTo>
                          <a:lnTo>
                            <a:pt x="84" y="677"/>
                          </a:lnTo>
                          <a:lnTo>
                            <a:pt x="78" y="1235"/>
                          </a:lnTo>
                          <a:lnTo>
                            <a:pt x="72" y="1553"/>
                          </a:lnTo>
                          <a:lnTo>
                            <a:pt x="72" y="1715"/>
                          </a:lnTo>
                          <a:lnTo>
                            <a:pt x="66" y="1781"/>
                          </a:lnTo>
                          <a:lnTo>
                            <a:pt x="66" y="1817"/>
                          </a:lnTo>
                          <a:lnTo>
                            <a:pt x="60" y="1829"/>
                          </a:lnTo>
                          <a:lnTo>
                            <a:pt x="54" y="1829"/>
                          </a:lnTo>
                          <a:lnTo>
                            <a:pt x="54" y="1841"/>
                          </a:lnTo>
                          <a:lnTo>
                            <a:pt x="48" y="1847"/>
                          </a:lnTo>
                          <a:lnTo>
                            <a:pt x="48" y="1859"/>
                          </a:lnTo>
                          <a:lnTo>
                            <a:pt x="42" y="1853"/>
                          </a:lnTo>
                          <a:lnTo>
                            <a:pt x="36" y="1865"/>
                          </a:lnTo>
                          <a:lnTo>
                            <a:pt x="36" y="1853"/>
                          </a:lnTo>
                          <a:lnTo>
                            <a:pt x="30" y="1853"/>
                          </a:lnTo>
                          <a:lnTo>
                            <a:pt x="24" y="1865"/>
                          </a:lnTo>
                          <a:lnTo>
                            <a:pt x="18" y="1871"/>
                          </a:lnTo>
                          <a:lnTo>
                            <a:pt x="12" y="1871"/>
                          </a:lnTo>
                          <a:lnTo>
                            <a:pt x="12" y="1859"/>
                          </a:lnTo>
                          <a:lnTo>
                            <a:pt x="6" y="1853"/>
                          </a:lnTo>
                          <a:lnTo>
                            <a:pt x="0" y="1859"/>
                          </a:lnTo>
                          <a:lnTo>
                            <a:pt x="0" y="1865"/>
                          </a:lnTo>
                        </a:path>
                      </a:pathLst>
                    </a:custGeom>
                    <a:noFill/>
                    <a:ln w="9525">
                      <a:solidFill>
                        <a:schemeClr val="accent2"/>
                      </a:solidFill>
                      <a:round/>
                      <a:headEnd/>
                      <a:tailEnd/>
                    </a:ln>
                  </p:spPr>
                  <p:txBody>
                    <a:bodyPr/>
                    <a:lstStyle/>
                    <a:p>
                      <a:endParaRPr lang="zh-CN" altLang="en-US"/>
                    </a:p>
                  </p:txBody>
                </p:sp>
                <p:sp>
                  <p:nvSpPr>
                    <p:cNvPr id="123" name="Freeform 184">
                      <a:extLst>
                        <a:ext uri="{FF2B5EF4-FFF2-40B4-BE49-F238E27FC236}">
                          <a16:creationId xmlns:a16="http://schemas.microsoft.com/office/drawing/2014/main" id="{DB20AAC5-5A15-4FBB-9417-DBBD39CB4ADB}"/>
                        </a:ext>
                      </a:extLst>
                    </p:cNvPr>
                    <p:cNvSpPr>
                      <a:spLocks/>
                    </p:cNvSpPr>
                    <p:nvPr/>
                  </p:nvSpPr>
                  <p:spPr bwMode="auto">
                    <a:xfrm>
                      <a:off x="4726" y="1338"/>
                      <a:ext cx="434" cy="1135"/>
                    </a:xfrm>
                    <a:custGeom>
                      <a:avLst/>
                      <a:gdLst>
                        <a:gd name="T0" fmla="*/ 409 w 444"/>
                        <a:gd name="T1" fmla="*/ 1187 h 1104"/>
                        <a:gd name="T2" fmla="*/ 403 w 444"/>
                        <a:gd name="T3" fmla="*/ 1187 h 1104"/>
                        <a:gd name="T4" fmla="*/ 393 w 444"/>
                        <a:gd name="T5" fmla="*/ 1179 h 1104"/>
                        <a:gd name="T6" fmla="*/ 381 w 444"/>
                        <a:gd name="T7" fmla="*/ 1155 h 1104"/>
                        <a:gd name="T8" fmla="*/ 364 w 444"/>
                        <a:gd name="T9" fmla="*/ 1147 h 1104"/>
                        <a:gd name="T10" fmla="*/ 353 w 444"/>
                        <a:gd name="T11" fmla="*/ 1095 h 1104"/>
                        <a:gd name="T12" fmla="*/ 348 w 444"/>
                        <a:gd name="T13" fmla="*/ 1004 h 1104"/>
                        <a:gd name="T14" fmla="*/ 336 w 444"/>
                        <a:gd name="T15" fmla="*/ 828 h 1104"/>
                        <a:gd name="T16" fmla="*/ 325 w 444"/>
                        <a:gd name="T17" fmla="*/ 476 h 1104"/>
                        <a:gd name="T18" fmla="*/ 314 w 444"/>
                        <a:gd name="T19" fmla="*/ 287 h 1104"/>
                        <a:gd name="T20" fmla="*/ 309 w 444"/>
                        <a:gd name="T21" fmla="*/ 345 h 1104"/>
                        <a:gd name="T22" fmla="*/ 303 w 444"/>
                        <a:gd name="T23" fmla="*/ 21 h 1104"/>
                        <a:gd name="T24" fmla="*/ 291 w 444"/>
                        <a:gd name="T25" fmla="*/ 372 h 1104"/>
                        <a:gd name="T26" fmla="*/ 280 w 444"/>
                        <a:gd name="T27" fmla="*/ 671 h 1104"/>
                        <a:gd name="T28" fmla="*/ 270 w 444"/>
                        <a:gd name="T29" fmla="*/ 535 h 1104"/>
                        <a:gd name="T30" fmla="*/ 264 w 444"/>
                        <a:gd name="T31" fmla="*/ 333 h 1104"/>
                        <a:gd name="T32" fmla="*/ 252 w 444"/>
                        <a:gd name="T33" fmla="*/ 861 h 1104"/>
                        <a:gd name="T34" fmla="*/ 240 w 444"/>
                        <a:gd name="T35" fmla="*/ 1115 h 1104"/>
                        <a:gd name="T36" fmla="*/ 230 w 444"/>
                        <a:gd name="T37" fmla="*/ 1140 h 1104"/>
                        <a:gd name="T38" fmla="*/ 213 w 444"/>
                        <a:gd name="T39" fmla="*/ 1187 h 1104"/>
                        <a:gd name="T40" fmla="*/ 213 w 444"/>
                        <a:gd name="T41" fmla="*/ 1194 h 1104"/>
                        <a:gd name="T42" fmla="*/ 201 w 444"/>
                        <a:gd name="T43" fmla="*/ 1194 h 1104"/>
                        <a:gd name="T44" fmla="*/ 191 w 444"/>
                        <a:gd name="T45" fmla="*/ 1200 h 1104"/>
                        <a:gd name="T46" fmla="*/ 180 w 444"/>
                        <a:gd name="T47" fmla="*/ 1187 h 1104"/>
                        <a:gd name="T48" fmla="*/ 168 w 444"/>
                        <a:gd name="T49" fmla="*/ 1187 h 1104"/>
                        <a:gd name="T50" fmla="*/ 156 w 444"/>
                        <a:gd name="T51" fmla="*/ 1187 h 1104"/>
                        <a:gd name="T52" fmla="*/ 151 w 444"/>
                        <a:gd name="T53" fmla="*/ 1115 h 1104"/>
                        <a:gd name="T54" fmla="*/ 141 w 444"/>
                        <a:gd name="T55" fmla="*/ 1101 h 1104"/>
                        <a:gd name="T56" fmla="*/ 129 w 444"/>
                        <a:gd name="T57" fmla="*/ 1030 h 1104"/>
                        <a:gd name="T58" fmla="*/ 117 w 444"/>
                        <a:gd name="T59" fmla="*/ 939 h 1104"/>
                        <a:gd name="T60" fmla="*/ 111 w 444"/>
                        <a:gd name="T61" fmla="*/ 808 h 1104"/>
                        <a:gd name="T62" fmla="*/ 107 w 444"/>
                        <a:gd name="T63" fmla="*/ 763 h 1104"/>
                        <a:gd name="T64" fmla="*/ 96 w 444"/>
                        <a:gd name="T65" fmla="*/ 769 h 1104"/>
                        <a:gd name="T66" fmla="*/ 84 w 444"/>
                        <a:gd name="T67" fmla="*/ 854 h 1104"/>
                        <a:gd name="T68" fmla="*/ 72 w 444"/>
                        <a:gd name="T69" fmla="*/ 958 h 1104"/>
                        <a:gd name="T70" fmla="*/ 63 w 444"/>
                        <a:gd name="T71" fmla="*/ 893 h 1104"/>
                        <a:gd name="T72" fmla="*/ 57 w 444"/>
                        <a:gd name="T73" fmla="*/ 972 h 1104"/>
                        <a:gd name="T74" fmla="*/ 45 w 444"/>
                        <a:gd name="T75" fmla="*/ 1004 h 1104"/>
                        <a:gd name="T76" fmla="*/ 33 w 444"/>
                        <a:gd name="T77" fmla="*/ 743 h 1104"/>
                        <a:gd name="T78" fmla="*/ 22 w 444"/>
                        <a:gd name="T79" fmla="*/ 639 h 1104"/>
                        <a:gd name="T80" fmla="*/ 18 w 444"/>
                        <a:gd name="T81" fmla="*/ 548 h 1104"/>
                        <a:gd name="T82" fmla="*/ 12 w 444"/>
                        <a:gd name="T83" fmla="*/ 932 h 1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1104"/>
                        <a:gd name="T128" fmla="*/ 444 w 444"/>
                        <a:gd name="T129" fmla="*/ 1104 h 11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1104">
                          <a:moveTo>
                            <a:pt x="444" y="1098"/>
                          </a:moveTo>
                          <a:lnTo>
                            <a:pt x="432" y="1092"/>
                          </a:lnTo>
                          <a:lnTo>
                            <a:pt x="438" y="1092"/>
                          </a:lnTo>
                          <a:lnTo>
                            <a:pt x="432" y="1092"/>
                          </a:lnTo>
                          <a:lnTo>
                            <a:pt x="432" y="1104"/>
                          </a:lnTo>
                          <a:lnTo>
                            <a:pt x="432" y="1092"/>
                          </a:lnTo>
                          <a:lnTo>
                            <a:pt x="426" y="1086"/>
                          </a:lnTo>
                          <a:lnTo>
                            <a:pt x="426" y="1074"/>
                          </a:lnTo>
                          <a:lnTo>
                            <a:pt x="420" y="1086"/>
                          </a:lnTo>
                          <a:lnTo>
                            <a:pt x="414" y="1062"/>
                          </a:lnTo>
                          <a:lnTo>
                            <a:pt x="414" y="1056"/>
                          </a:lnTo>
                          <a:lnTo>
                            <a:pt x="408" y="1062"/>
                          </a:lnTo>
                          <a:lnTo>
                            <a:pt x="402" y="1062"/>
                          </a:lnTo>
                          <a:lnTo>
                            <a:pt x="396" y="1056"/>
                          </a:lnTo>
                          <a:lnTo>
                            <a:pt x="390" y="1056"/>
                          </a:lnTo>
                          <a:lnTo>
                            <a:pt x="390" y="1026"/>
                          </a:lnTo>
                          <a:lnTo>
                            <a:pt x="384" y="1026"/>
                          </a:lnTo>
                          <a:lnTo>
                            <a:pt x="378" y="1008"/>
                          </a:lnTo>
                          <a:lnTo>
                            <a:pt x="378" y="996"/>
                          </a:lnTo>
                          <a:lnTo>
                            <a:pt x="372" y="966"/>
                          </a:lnTo>
                          <a:lnTo>
                            <a:pt x="372" y="924"/>
                          </a:lnTo>
                          <a:lnTo>
                            <a:pt x="366" y="870"/>
                          </a:lnTo>
                          <a:lnTo>
                            <a:pt x="360" y="822"/>
                          </a:lnTo>
                          <a:lnTo>
                            <a:pt x="360" y="762"/>
                          </a:lnTo>
                          <a:lnTo>
                            <a:pt x="354" y="660"/>
                          </a:lnTo>
                          <a:lnTo>
                            <a:pt x="354" y="552"/>
                          </a:lnTo>
                          <a:lnTo>
                            <a:pt x="348" y="438"/>
                          </a:lnTo>
                          <a:lnTo>
                            <a:pt x="342" y="354"/>
                          </a:lnTo>
                          <a:lnTo>
                            <a:pt x="342" y="294"/>
                          </a:lnTo>
                          <a:lnTo>
                            <a:pt x="336" y="264"/>
                          </a:lnTo>
                          <a:lnTo>
                            <a:pt x="336" y="252"/>
                          </a:lnTo>
                          <a:lnTo>
                            <a:pt x="330" y="288"/>
                          </a:lnTo>
                          <a:lnTo>
                            <a:pt x="330" y="318"/>
                          </a:lnTo>
                          <a:lnTo>
                            <a:pt x="330" y="288"/>
                          </a:lnTo>
                          <a:lnTo>
                            <a:pt x="324" y="162"/>
                          </a:lnTo>
                          <a:lnTo>
                            <a:pt x="324" y="18"/>
                          </a:lnTo>
                          <a:lnTo>
                            <a:pt x="318" y="0"/>
                          </a:lnTo>
                          <a:lnTo>
                            <a:pt x="318" y="132"/>
                          </a:lnTo>
                          <a:lnTo>
                            <a:pt x="312" y="342"/>
                          </a:lnTo>
                          <a:lnTo>
                            <a:pt x="306" y="498"/>
                          </a:lnTo>
                          <a:lnTo>
                            <a:pt x="306" y="588"/>
                          </a:lnTo>
                          <a:lnTo>
                            <a:pt x="300" y="618"/>
                          </a:lnTo>
                          <a:lnTo>
                            <a:pt x="300" y="606"/>
                          </a:lnTo>
                          <a:lnTo>
                            <a:pt x="294" y="546"/>
                          </a:lnTo>
                          <a:lnTo>
                            <a:pt x="288" y="492"/>
                          </a:lnTo>
                          <a:lnTo>
                            <a:pt x="288" y="396"/>
                          </a:lnTo>
                          <a:lnTo>
                            <a:pt x="282" y="306"/>
                          </a:lnTo>
                          <a:lnTo>
                            <a:pt x="276" y="408"/>
                          </a:lnTo>
                          <a:lnTo>
                            <a:pt x="270" y="606"/>
                          </a:lnTo>
                          <a:lnTo>
                            <a:pt x="270" y="792"/>
                          </a:lnTo>
                          <a:lnTo>
                            <a:pt x="264" y="936"/>
                          </a:lnTo>
                          <a:lnTo>
                            <a:pt x="264" y="1014"/>
                          </a:lnTo>
                          <a:lnTo>
                            <a:pt x="258" y="1026"/>
                          </a:lnTo>
                          <a:lnTo>
                            <a:pt x="252" y="1038"/>
                          </a:lnTo>
                          <a:lnTo>
                            <a:pt x="252" y="1050"/>
                          </a:lnTo>
                          <a:lnTo>
                            <a:pt x="246" y="1050"/>
                          </a:lnTo>
                          <a:lnTo>
                            <a:pt x="246" y="1068"/>
                          </a:lnTo>
                          <a:lnTo>
                            <a:pt x="240" y="1092"/>
                          </a:lnTo>
                          <a:lnTo>
                            <a:pt x="228" y="1092"/>
                          </a:lnTo>
                          <a:lnTo>
                            <a:pt x="234" y="1092"/>
                          </a:lnTo>
                          <a:lnTo>
                            <a:pt x="228" y="1086"/>
                          </a:lnTo>
                          <a:lnTo>
                            <a:pt x="228" y="1098"/>
                          </a:lnTo>
                          <a:lnTo>
                            <a:pt x="222" y="1104"/>
                          </a:lnTo>
                          <a:lnTo>
                            <a:pt x="222" y="1092"/>
                          </a:lnTo>
                          <a:lnTo>
                            <a:pt x="216" y="1098"/>
                          </a:lnTo>
                          <a:lnTo>
                            <a:pt x="216" y="1092"/>
                          </a:lnTo>
                          <a:lnTo>
                            <a:pt x="210" y="1104"/>
                          </a:lnTo>
                          <a:lnTo>
                            <a:pt x="204" y="1104"/>
                          </a:lnTo>
                          <a:lnTo>
                            <a:pt x="198" y="1086"/>
                          </a:lnTo>
                          <a:lnTo>
                            <a:pt x="198" y="1080"/>
                          </a:lnTo>
                          <a:lnTo>
                            <a:pt x="192" y="1092"/>
                          </a:lnTo>
                          <a:lnTo>
                            <a:pt x="186" y="1092"/>
                          </a:lnTo>
                          <a:lnTo>
                            <a:pt x="186" y="1074"/>
                          </a:lnTo>
                          <a:lnTo>
                            <a:pt x="180" y="1092"/>
                          </a:lnTo>
                          <a:lnTo>
                            <a:pt x="180" y="1080"/>
                          </a:lnTo>
                          <a:lnTo>
                            <a:pt x="174" y="1068"/>
                          </a:lnTo>
                          <a:lnTo>
                            <a:pt x="168" y="1092"/>
                          </a:lnTo>
                          <a:lnTo>
                            <a:pt x="168" y="1068"/>
                          </a:lnTo>
                          <a:lnTo>
                            <a:pt x="162" y="1026"/>
                          </a:lnTo>
                          <a:lnTo>
                            <a:pt x="156" y="1020"/>
                          </a:lnTo>
                          <a:lnTo>
                            <a:pt x="150" y="1026"/>
                          </a:lnTo>
                          <a:lnTo>
                            <a:pt x="150" y="1014"/>
                          </a:lnTo>
                          <a:lnTo>
                            <a:pt x="144" y="990"/>
                          </a:lnTo>
                          <a:lnTo>
                            <a:pt x="144" y="972"/>
                          </a:lnTo>
                          <a:lnTo>
                            <a:pt x="138" y="948"/>
                          </a:lnTo>
                          <a:lnTo>
                            <a:pt x="132" y="924"/>
                          </a:lnTo>
                          <a:lnTo>
                            <a:pt x="132" y="900"/>
                          </a:lnTo>
                          <a:lnTo>
                            <a:pt x="126" y="864"/>
                          </a:lnTo>
                          <a:lnTo>
                            <a:pt x="126" y="828"/>
                          </a:lnTo>
                          <a:lnTo>
                            <a:pt x="126" y="786"/>
                          </a:lnTo>
                          <a:lnTo>
                            <a:pt x="120" y="744"/>
                          </a:lnTo>
                          <a:lnTo>
                            <a:pt x="120" y="726"/>
                          </a:lnTo>
                          <a:lnTo>
                            <a:pt x="114" y="720"/>
                          </a:lnTo>
                          <a:lnTo>
                            <a:pt x="114" y="702"/>
                          </a:lnTo>
                          <a:lnTo>
                            <a:pt x="108" y="678"/>
                          </a:lnTo>
                          <a:lnTo>
                            <a:pt x="102" y="672"/>
                          </a:lnTo>
                          <a:lnTo>
                            <a:pt x="102" y="708"/>
                          </a:lnTo>
                          <a:lnTo>
                            <a:pt x="96" y="726"/>
                          </a:lnTo>
                          <a:lnTo>
                            <a:pt x="96" y="756"/>
                          </a:lnTo>
                          <a:lnTo>
                            <a:pt x="90" y="786"/>
                          </a:lnTo>
                          <a:lnTo>
                            <a:pt x="84" y="828"/>
                          </a:lnTo>
                          <a:lnTo>
                            <a:pt x="84" y="870"/>
                          </a:lnTo>
                          <a:lnTo>
                            <a:pt x="78" y="882"/>
                          </a:lnTo>
                          <a:lnTo>
                            <a:pt x="78" y="870"/>
                          </a:lnTo>
                          <a:lnTo>
                            <a:pt x="72" y="852"/>
                          </a:lnTo>
                          <a:lnTo>
                            <a:pt x="66" y="822"/>
                          </a:lnTo>
                          <a:lnTo>
                            <a:pt x="66" y="810"/>
                          </a:lnTo>
                          <a:lnTo>
                            <a:pt x="60" y="840"/>
                          </a:lnTo>
                          <a:lnTo>
                            <a:pt x="60" y="894"/>
                          </a:lnTo>
                          <a:lnTo>
                            <a:pt x="54" y="924"/>
                          </a:lnTo>
                          <a:lnTo>
                            <a:pt x="48" y="936"/>
                          </a:lnTo>
                          <a:lnTo>
                            <a:pt x="48" y="924"/>
                          </a:lnTo>
                          <a:lnTo>
                            <a:pt x="42" y="894"/>
                          </a:lnTo>
                          <a:lnTo>
                            <a:pt x="42" y="822"/>
                          </a:lnTo>
                          <a:lnTo>
                            <a:pt x="36" y="684"/>
                          </a:lnTo>
                          <a:lnTo>
                            <a:pt x="30" y="600"/>
                          </a:lnTo>
                          <a:lnTo>
                            <a:pt x="30" y="588"/>
                          </a:lnTo>
                          <a:lnTo>
                            <a:pt x="24" y="588"/>
                          </a:lnTo>
                          <a:lnTo>
                            <a:pt x="24" y="498"/>
                          </a:lnTo>
                          <a:lnTo>
                            <a:pt x="24" y="432"/>
                          </a:lnTo>
                          <a:lnTo>
                            <a:pt x="18" y="504"/>
                          </a:lnTo>
                          <a:lnTo>
                            <a:pt x="18" y="672"/>
                          </a:lnTo>
                          <a:lnTo>
                            <a:pt x="12" y="798"/>
                          </a:lnTo>
                          <a:lnTo>
                            <a:pt x="12" y="858"/>
                          </a:lnTo>
                          <a:lnTo>
                            <a:pt x="6" y="876"/>
                          </a:lnTo>
                          <a:lnTo>
                            <a:pt x="0" y="870"/>
                          </a:lnTo>
                        </a:path>
                      </a:pathLst>
                    </a:custGeom>
                    <a:noFill/>
                    <a:ln w="9525">
                      <a:solidFill>
                        <a:schemeClr val="accent2"/>
                      </a:solidFill>
                      <a:round/>
                      <a:headEnd/>
                      <a:tailEnd/>
                    </a:ln>
                  </p:spPr>
                  <p:txBody>
                    <a:bodyPr/>
                    <a:lstStyle/>
                    <a:p>
                      <a:pPr>
                        <a:defRPr/>
                      </a:pPr>
                      <a:endParaRPr lang="en-US" dirty="0">
                        <a:solidFill>
                          <a:schemeClr val="accent1">
                            <a:lumMod val="75000"/>
                          </a:schemeClr>
                        </a:solidFill>
                      </a:endParaRPr>
                    </a:p>
                  </p:txBody>
                </p:sp>
                <p:sp>
                  <p:nvSpPr>
                    <p:cNvPr id="124" name="Freeform 185">
                      <a:extLst>
                        <a:ext uri="{FF2B5EF4-FFF2-40B4-BE49-F238E27FC236}">
                          <a16:creationId xmlns:a16="http://schemas.microsoft.com/office/drawing/2014/main" id="{4B3CCBBC-5997-4ED6-8C34-EF6495063044}"/>
                        </a:ext>
                      </a:extLst>
                    </p:cNvPr>
                    <p:cNvSpPr>
                      <a:spLocks/>
                    </p:cNvSpPr>
                    <p:nvPr/>
                  </p:nvSpPr>
                  <p:spPr bwMode="auto">
                    <a:xfrm>
                      <a:off x="4234" y="2158"/>
                      <a:ext cx="492" cy="400"/>
                    </a:xfrm>
                    <a:custGeom>
                      <a:avLst/>
                      <a:gdLst>
                        <a:gd name="T0" fmla="*/ 425 w 503"/>
                        <a:gd name="T1" fmla="*/ 68 h 389"/>
                        <a:gd name="T2" fmla="*/ 416 w 503"/>
                        <a:gd name="T3" fmla="*/ 74 h 389"/>
                        <a:gd name="T4" fmla="*/ 406 w 503"/>
                        <a:gd name="T5" fmla="*/ 138 h 389"/>
                        <a:gd name="T6" fmla="*/ 395 w 503"/>
                        <a:gd name="T7" fmla="*/ 190 h 389"/>
                        <a:gd name="T8" fmla="*/ 384 w 503"/>
                        <a:gd name="T9" fmla="*/ 233 h 389"/>
                        <a:gd name="T10" fmla="*/ 374 w 503"/>
                        <a:gd name="T11" fmla="*/ 182 h 389"/>
                        <a:gd name="T12" fmla="*/ 364 w 503"/>
                        <a:gd name="T13" fmla="*/ 56 h 389"/>
                        <a:gd name="T14" fmla="*/ 359 w 503"/>
                        <a:gd name="T15" fmla="*/ 0 h 389"/>
                        <a:gd name="T16" fmla="*/ 354 w 503"/>
                        <a:gd name="T17" fmla="*/ 190 h 389"/>
                        <a:gd name="T18" fmla="*/ 343 w 503"/>
                        <a:gd name="T19" fmla="*/ 285 h 389"/>
                        <a:gd name="T20" fmla="*/ 333 w 503"/>
                        <a:gd name="T21" fmla="*/ 342 h 389"/>
                        <a:gd name="T22" fmla="*/ 323 w 503"/>
                        <a:gd name="T23" fmla="*/ 385 h 389"/>
                        <a:gd name="T24" fmla="*/ 318 w 503"/>
                        <a:gd name="T25" fmla="*/ 392 h 389"/>
                        <a:gd name="T26" fmla="*/ 307 w 503"/>
                        <a:gd name="T27" fmla="*/ 414 h 389"/>
                        <a:gd name="T28" fmla="*/ 292 w 503"/>
                        <a:gd name="T29" fmla="*/ 429 h 389"/>
                        <a:gd name="T30" fmla="*/ 282 w 503"/>
                        <a:gd name="T31" fmla="*/ 414 h 389"/>
                        <a:gd name="T32" fmla="*/ 272 w 503"/>
                        <a:gd name="T33" fmla="*/ 450 h 389"/>
                        <a:gd name="T34" fmla="*/ 267 w 503"/>
                        <a:gd name="T35" fmla="*/ 436 h 389"/>
                        <a:gd name="T36" fmla="*/ 261 w 503"/>
                        <a:gd name="T37" fmla="*/ 450 h 389"/>
                        <a:gd name="T38" fmla="*/ 246 w 503"/>
                        <a:gd name="T39" fmla="*/ 436 h 389"/>
                        <a:gd name="T40" fmla="*/ 236 w 503"/>
                        <a:gd name="T41" fmla="*/ 459 h 389"/>
                        <a:gd name="T42" fmla="*/ 221 w 503"/>
                        <a:gd name="T43" fmla="*/ 444 h 389"/>
                        <a:gd name="T44" fmla="*/ 211 w 503"/>
                        <a:gd name="T45" fmla="*/ 459 h 389"/>
                        <a:gd name="T46" fmla="*/ 200 w 503"/>
                        <a:gd name="T47" fmla="*/ 465 h 389"/>
                        <a:gd name="T48" fmla="*/ 190 w 503"/>
                        <a:gd name="T49" fmla="*/ 473 h 389"/>
                        <a:gd name="T50" fmla="*/ 185 w 503"/>
                        <a:gd name="T51" fmla="*/ 459 h 389"/>
                        <a:gd name="T52" fmla="*/ 170 w 503"/>
                        <a:gd name="T53" fmla="*/ 429 h 389"/>
                        <a:gd name="T54" fmla="*/ 158 w 503"/>
                        <a:gd name="T55" fmla="*/ 444 h 389"/>
                        <a:gd name="T56" fmla="*/ 149 w 503"/>
                        <a:gd name="T57" fmla="*/ 436 h 389"/>
                        <a:gd name="T58" fmla="*/ 140 w 503"/>
                        <a:gd name="T59" fmla="*/ 436 h 389"/>
                        <a:gd name="T60" fmla="*/ 129 w 503"/>
                        <a:gd name="T61" fmla="*/ 436 h 389"/>
                        <a:gd name="T62" fmla="*/ 117 w 503"/>
                        <a:gd name="T63" fmla="*/ 459 h 389"/>
                        <a:gd name="T64" fmla="*/ 108 w 503"/>
                        <a:gd name="T65" fmla="*/ 450 h 389"/>
                        <a:gd name="T66" fmla="*/ 100 w 503"/>
                        <a:gd name="T67" fmla="*/ 450 h 389"/>
                        <a:gd name="T68" fmla="*/ 94 w 503"/>
                        <a:gd name="T69" fmla="*/ 444 h 389"/>
                        <a:gd name="T70" fmla="*/ 82 w 503"/>
                        <a:gd name="T71" fmla="*/ 444 h 389"/>
                        <a:gd name="T72" fmla="*/ 70 w 503"/>
                        <a:gd name="T73" fmla="*/ 436 h 389"/>
                        <a:gd name="T74" fmla="*/ 63 w 503"/>
                        <a:gd name="T75" fmla="*/ 429 h 389"/>
                        <a:gd name="T76" fmla="*/ 47 w 503"/>
                        <a:gd name="T77" fmla="*/ 429 h 389"/>
                        <a:gd name="T78" fmla="*/ 35 w 503"/>
                        <a:gd name="T79" fmla="*/ 444 h 389"/>
                        <a:gd name="T80" fmla="*/ 22 w 503"/>
                        <a:gd name="T81" fmla="*/ 450 h 389"/>
                        <a:gd name="T82" fmla="*/ 12 w 503"/>
                        <a:gd name="T83" fmla="*/ 459 h 3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389"/>
                        <a:gd name="T128" fmla="*/ 503 w 503"/>
                        <a:gd name="T129" fmla="*/ 389 h 3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389">
                          <a:moveTo>
                            <a:pt x="503" y="72"/>
                          </a:moveTo>
                          <a:lnTo>
                            <a:pt x="497" y="60"/>
                          </a:lnTo>
                          <a:lnTo>
                            <a:pt x="497" y="54"/>
                          </a:lnTo>
                          <a:lnTo>
                            <a:pt x="491" y="36"/>
                          </a:lnTo>
                          <a:lnTo>
                            <a:pt x="485" y="54"/>
                          </a:lnTo>
                          <a:lnTo>
                            <a:pt x="485" y="60"/>
                          </a:lnTo>
                          <a:lnTo>
                            <a:pt x="479" y="66"/>
                          </a:lnTo>
                          <a:lnTo>
                            <a:pt x="479" y="90"/>
                          </a:lnTo>
                          <a:lnTo>
                            <a:pt x="473" y="114"/>
                          </a:lnTo>
                          <a:lnTo>
                            <a:pt x="467" y="126"/>
                          </a:lnTo>
                          <a:lnTo>
                            <a:pt x="461" y="138"/>
                          </a:lnTo>
                          <a:lnTo>
                            <a:pt x="461" y="156"/>
                          </a:lnTo>
                          <a:lnTo>
                            <a:pt x="455" y="168"/>
                          </a:lnTo>
                          <a:lnTo>
                            <a:pt x="449" y="168"/>
                          </a:lnTo>
                          <a:lnTo>
                            <a:pt x="449" y="192"/>
                          </a:lnTo>
                          <a:lnTo>
                            <a:pt x="443" y="186"/>
                          </a:lnTo>
                          <a:lnTo>
                            <a:pt x="443" y="180"/>
                          </a:lnTo>
                          <a:lnTo>
                            <a:pt x="437" y="150"/>
                          </a:lnTo>
                          <a:lnTo>
                            <a:pt x="431" y="132"/>
                          </a:lnTo>
                          <a:lnTo>
                            <a:pt x="431" y="108"/>
                          </a:lnTo>
                          <a:lnTo>
                            <a:pt x="425" y="48"/>
                          </a:lnTo>
                          <a:lnTo>
                            <a:pt x="425" y="42"/>
                          </a:lnTo>
                          <a:lnTo>
                            <a:pt x="425" y="18"/>
                          </a:lnTo>
                          <a:lnTo>
                            <a:pt x="419" y="0"/>
                          </a:lnTo>
                          <a:lnTo>
                            <a:pt x="419" y="36"/>
                          </a:lnTo>
                          <a:lnTo>
                            <a:pt x="413" y="90"/>
                          </a:lnTo>
                          <a:lnTo>
                            <a:pt x="413" y="156"/>
                          </a:lnTo>
                          <a:lnTo>
                            <a:pt x="407" y="192"/>
                          </a:lnTo>
                          <a:lnTo>
                            <a:pt x="401" y="210"/>
                          </a:lnTo>
                          <a:lnTo>
                            <a:pt x="401" y="234"/>
                          </a:lnTo>
                          <a:lnTo>
                            <a:pt x="395" y="252"/>
                          </a:lnTo>
                          <a:lnTo>
                            <a:pt x="395" y="264"/>
                          </a:lnTo>
                          <a:lnTo>
                            <a:pt x="389" y="282"/>
                          </a:lnTo>
                          <a:lnTo>
                            <a:pt x="389" y="300"/>
                          </a:lnTo>
                          <a:lnTo>
                            <a:pt x="383" y="294"/>
                          </a:lnTo>
                          <a:lnTo>
                            <a:pt x="377" y="317"/>
                          </a:lnTo>
                          <a:lnTo>
                            <a:pt x="377" y="323"/>
                          </a:lnTo>
                          <a:lnTo>
                            <a:pt x="371" y="317"/>
                          </a:lnTo>
                          <a:lnTo>
                            <a:pt x="371" y="323"/>
                          </a:lnTo>
                          <a:lnTo>
                            <a:pt x="365" y="329"/>
                          </a:lnTo>
                          <a:lnTo>
                            <a:pt x="353" y="341"/>
                          </a:lnTo>
                          <a:lnTo>
                            <a:pt x="359" y="341"/>
                          </a:lnTo>
                          <a:lnTo>
                            <a:pt x="353" y="341"/>
                          </a:lnTo>
                          <a:lnTo>
                            <a:pt x="347" y="347"/>
                          </a:lnTo>
                          <a:lnTo>
                            <a:pt x="341" y="353"/>
                          </a:lnTo>
                          <a:lnTo>
                            <a:pt x="335" y="347"/>
                          </a:lnTo>
                          <a:lnTo>
                            <a:pt x="335" y="371"/>
                          </a:lnTo>
                          <a:lnTo>
                            <a:pt x="329" y="341"/>
                          </a:lnTo>
                          <a:lnTo>
                            <a:pt x="323" y="353"/>
                          </a:lnTo>
                          <a:lnTo>
                            <a:pt x="323" y="359"/>
                          </a:lnTo>
                          <a:lnTo>
                            <a:pt x="317" y="371"/>
                          </a:lnTo>
                          <a:lnTo>
                            <a:pt x="311" y="359"/>
                          </a:lnTo>
                          <a:lnTo>
                            <a:pt x="311" y="353"/>
                          </a:lnTo>
                          <a:lnTo>
                            <a:pt x="305" y="365"/>
                          </a:lnTo>
                          <a:lnTo>
                            <a:pt x="305" y="371"/>
                          </a:lnTo>
                          <a:lnTo>
                            <a:pt x="299" y="359"/>
                          </a:lnTo>
                          <a:lnTo>
                            <a:pt x="293" y="377"/>
                          </a:lnTo>
                          <a:lnTo>
                            <a:pt x="287" y="359"/>
                          </a:lnTo>
                          <a:lnTo>
                            <a:pt x="287" y="371"/>
                          </a:lnTo>
                          <a:lnTo>
                            <a:pt x="281" y="371"/>
                          </a:lnTo>
                          <a:lnTo>
                            <a:pt x="275" y="377"/>
                          </a:lnTo>
                          <a:lnTo>
                            <a:pt x="269" y="371"/>
                          </a:lnTo>
                          <a:lnTo>
                            <a:pt x="263" y="371"/>
                          </a:lnTo>
                          <a:lnTo>
                            <a:pt x="257" y="365"/>
                          </a:lnTo>
                          <a:lnTo>
                            <a:pt x="246" y="377"/>
                          </a:lnTo>
                          <a:lnTo>
                            <a:pt x="251" y="377"/>
                          </a:lnTo>
                          <a:lnTo>
                            <a:pt x="246" y="377"/>
                          </a:lnTo>
                          <a:lnTo>
                            <a:pt x="240" y="383"/>
                          </a:lnTo>
                          <a:lnTo>
                            <a:pt x="240" y="377"/>
                          </a:lnTo>
                          <a:lnTo>
                            <a:pt x="234" y="383"/>
                          </a:lnTo>
                          <a:lnTo>
                            <a:pt x="228" y="371"/>
                          </a:lnTo>
                          <a:lnTo>
                            <a:pt x="222" y="383"/>
                          </a:lnTo>
                          <a:lnTo>
                            <a:pt x="222" y="389"/>
                          </a:lnTo>
                          <a:lnTo>
                            <a:pt x="216" y="371"/>
                          </a:lnTo>
                          <a:lnTo>
                            <a:pt x="216" y="365"/>
                          </a:lnTo>
                          <a:lnTo>
                            <a:pt x="216" y="377"/>
                          </a:lnTo>
                          <a:lnTo>
                            <a:pt x="204" y="377"/>
                          </a:lnTo>
                          <a:lnTo>
                            <a:pt x="204" y="365"/>
                          </a:lnTo>
                          <a:lnTo>
                            <a:pt x="198" y="353"/>
                          </a:lnTo>
                          <a:lnTo>
                            <a:pt x="192" y="371"/>
                          </a:lnTo>
                          <a:lnTo>
                            <a:pt x="186" y="359"/>
                          </a:lnTo>
                          <a:lnTo>
                            <a:pt x="186" y="365"/>
                          </a:lnTo>
                          <a:lnTo>
                            <a:pt x="180" y="353"/>
                          </a:lnTo>
                          <a:lnTo>
                            <a:pt x="174" y="365"/>
                          </a:lnTo>
                          <a:lnTo>
                            <a:pt x="174" y="359"/>
                          </a:lnTo>
                          <a:lnTo>
                            <a:pt x="168" y="365"/>
                          </a:lnTo>
                          <a:lnTo>
                            <a:pt x="168" y="371"/>
                          </a:lnTo>
                          <a:lnTo>
                            <a:pt x="162" y="359"/>
                          </a:lnTo>
                          <a:lnTo>
                            <a:pt x="156" y="365"/>
                          </a:lnTo>
                          <a:lnTo>
                            <a:pt x="150" y="371"/>
                          </a:lnTo>
                          <a:lnTo>
                            <a:pt x="150" y="359"/>
                          </a:lnTo>
                          <a:lnTo>
                            <a:pt x="144" y="371"/>
                          </a:lnTo>
                          <a:lnTo>
                            <a:pt x="138" y="353"/>
                          </a:lnTo>
                          <a:lnTo>
                            <a:pt x="138" y="377"/>
                          </a:lnTo>
                          <a:lnTo>
                            <a:pt x="132" y="371"/>
                          </a:lnTo>
                          <a:lnTo>
                            <a:pt x="132" y="365"/>
                          </a:lnTo>
                          <a:lnTo>
                            <a:pt x="126" y="371"/>
                          </a:lnTo>
                          <a:lnTo>
                            <a:pt x="120" y="365"/>
                          </a:lnTo>
                          <a:lnTo>
                            <a:pt x="120" y="353"/>
                          </a:lnTo>
                          <a:lnTo>
                            <a:pt x="114" y="371"/>
                          </a:lnTo>
                          <a:lnTo>
                            <a:pt x="114" y="365"/>
                          </a:lnTo>
                          <a:lnTo>
                            <a:pt x="114" y="371"/>
                          </a:lnTo>
                          <a:lnTo>
                            <a:pt x="108" y="365"/>
                          </a:lnTo>
                          <a:lnTo>
                            <a:pt x="102" y="353"/>
                          </a:lnTo>
                          <a:lnTo>
                            <a:pt x="102" y="371"/>
                          </a:lnTo>
                          <a:lnTo>
                            <a:pt x="96" y="365"/>
                          </a:lnTo>
                          <a:lnTo>
                            <a:pt x="90" y="371"/>
                          </a:lnTo>
                          <a:lnTo>
                            <a:pt x="84" y="365"/>
                          </a:lnTo>
                          <a:lnTo>
                            <a:pt x="84" y="359"/>
                          </a:lnTo>
                          <a:lnTo>
                            <a:pt x="78" y="365"/>
                          </a:lnTo>
                          <a:lnTo>
                            <a:pt x="72" y="365"/>
                          </a:lnTo>
                          <a:lnTo>
                            <a:pt x="72" y="353"/>
                          </a:lnTo>
                          <a:lnTo>
                            <a:pt x="66" y="359"/>
                          </a:lnTo>
                          <a:lnTo>
                            <a:pt x="60" y="365"/>
                          </a:lnTo>
                          <a:lnTo>
                            <a:pt x="54" y="353"/>
                          </a:lnTo>
                          <a:lnTo>
                            <a:pt x="54" y="365"/>
                          </a:lnTo>
                          <a:lnTo>
                            <a:pt x="48" y="371"/>
                          </a:lnTo>
                          <a:lnTo>
                            <a:pt x="42" y="365"/>
                          </a:lnTo>
                          <a:lnTo>
                            <a:pt x="36" y="371"/>
                          </a:lnTo>
                          <a:lnTo>
                            <a:pt x="30" y="365"/>
                          </a:lnTo>
                          <a:lnTo>
                            <a:pt x="24" y="371"/>
                          </a:lnTo>
                          <a:lnTo>
                            <a:pt x="12" y="371"/>
                          </a:lnTo>
                          <a:lnTo>
                            <a:pt x="12" y="365"/>
                          </a:lnTo>
                          <a:lnTo>
                            <a:pt x="12" y="377"/>
                          </a:lnTo>
                          <a:lnTo>
                            <a:pt x="6" y="371"/>
                          </a:lnTo>
                          <a:lnTo>
                            <a:pt x="0" y="365"/>
                          </a:lnTo>
                        </a:path>
                      </a:pathLst>
                    </a:custGeom>
                    <a:noFill/>
                    <a:ln w="9525">
                      <a:solidFill>
                        <a:schemeClr val="accent2"/>
                      </a:solidFill>
                      <a:round/>
                      <a:headEnd/>
                      <a:tailEnd/>
                    </a:ln>
                  </p:spPr>
                  <p:txBody>
                    <a:bodyPr/>
                    <a:lstStyle/>
                    <a:p>
                      <a:endParaRPr lang="zh-CN" altLang="en-US"/>
                    </a:p>
                  </p:txBody>
                </p:sp>
                <p:sp>
                  <p:nvSpPr>
                    <p:cNvPr id="125" name="Freeform 186">
                      <a:extLst>
                        <a:ext uri="{FF2B5EF4-FFF2-40B4-BE49-F238E27FC236}">
                          <a16:creationId xmlns:a16="http://schemas.microsoft.com/office/drawing/2014/main" id="{94AC9847-94F4-40EB-9FB0-B4FFE218C13C}"/>
                        </a:ext>
                      </a:extLst>
                    </p:cNvPr>
                    <p:cNvSpPr>
                      <a:spLocks/>
                    </p:cNvSpPr>
                    <p:nvPr/>
                  </p:nvSpPr>
                  <p:spPr bwMode="auto">
                    <a:xfrm>
                      <a:off x="3759" y="2496"/>
                      <a:ext cx="475" cy="93"/>
                    </a:xfrm>
                    <a:custGeom>
                      <a:avLst/>
                      <a:gdLst>
                        <a:gd name="T0" fmla="*/ 404 w 486"/>
                        <a:gd name="T1" fmla="*/ 62 h 90"/>
                        <a:gd name="T2" fmla="*/ 394 w 486"/>
                        <a:gd name="T3" fmla="*/ 62 h 90"/>
                        <a:gd name="T4" fmla="*/ 378 w 486"/>
                        <a:gd name="T5" fmla="*/ 82 h 90"/>
                        <a:gd name="T6" fmla="*/ 367 w 486"/>
                        <a:gd name="T7" fmla="*/ 62 h 90"/>
                        <a:gd name="T8" fmla="*/ 358 w 486"/>
                        <a:gd name="T9" fmla="*/ 68 h 90"/>
                        <a:gd name="T10" fmla="*/ 353 w 486"/>
                        <a:gd name="T11" fmla="*/ 62 h 90"/>
                        <a:gd name="T12" fmla="*/ 343 w 486"/>
                        <a:gd name="T13" fmla="*/ 43 h 90"/>
                        <a:gd name="T14" fmla="*/ 332 w 486"/>
                        <a:gd name="T15" fmla="*/ 68 h 90"/>
                        <a:gd name="T16" fmla="*/ 322 w 486"/>
                        <a:gd name="T17" fmla="*/ 74 h 90"/>
                        <a:gd name="T18" fmla="*/ 312 w 486"/>
                        <a:gd name="T19" fmla="*/ 91 h 90"/>
                        <a:gd name="T20" fmla="*/ 303 w 486"/>
                        <a:gd name="T21" fmla="*/ 70 h 90"/>
                        <a:gd name="T22" fmla="*/ 291 w 486"/>
                        <a:gd name="T23" fmla="*/ 67 h 90"/>
                        <a:gd name="T24" fmla="*/ 281 w 486"/>
                        <a:gd name="T25" fmla="*/ 68 h 90"/>
                        <a:gd name="T26" fmla="*/ 276 w 486"/>
                        <a:gd name="T27" fmla="*/ 68 h 90"/>
                        <a:gd name="T28" fmla="*/ 261 w 486"/>
                        <a:gd name="T29" fmla="*/ 31 h 90"/>
                        <a:gd name="T30" fmla="*/ 251 w 486"/>
                        <a:gd name="T31" fmla="*/ 82 h 90"/>
                        <a:gd name="T32" fmla="*/ 251 w 486"/>
                        <a:gd name="T33" fmla="*/ 74 h 90"/>
                        <a:gd name="T34" fmla="*/ 240 w 486"/>
                        <a:gd name="T35" fmla="*/ 53 h 90"/>
                        <a:gd name="T36" fmla="*/ 230 w 486"/>
                        <a:gd name="T37" fmla="*/ 53 h 90"/>
                        <a:gd name="T38" fmla="*/ 220 w 486"/>
                        <a:gd name="T39" fmla="*/ 62 h 90"/>
                        <a:gd name="T40" fmla="*/ 210 w 486"/>
                        <a:gd name="T41" fmla="*/ 62 h 90"/>
                        <a:gd name="T42" fmla="*/ 205 w 486"/>
                        <a:gd name="T43" fmla="*/ 53 h 90"/>
                        <a:gd name="T44" fmla="*/ 194 w 486"/>
                        <a:gd name="T45" fmla="*/ 37 h 90"/>
                        <a:gd name="T46" fmla="*/ 184 w 486"/>
                        <a:gd name="T47" fmla="*/ 37 h 90"/>
                        <a:gd name="T48" fmla="*/ 174 w 486"/>
                        <a:gd name="T49" fmla="*/ 43 h 90"/>
                        <a:gd name="T50" fmla="*/ 164 w 486"/>
                        <a:gd name="T51" fmla="*/ 37 h 90"/>
                        <a:gd name="T52" fmla="*/ 152 w 486"/>
                        <a:gd name="T53" fmla="*/ 68 h 90"/>
                        <a:gd name="T54" fmla="*/ 148 w 486"/>
                        <a:gd name="T55" fmla="*/ 43 h 90"/>
                        <a:gd name="T56" fmla="*/ 139 w 486"/>
                        <a:gd name="T57" fmla="*/ 31 h 90"/>
                        <a:gd name="T58" fmla="*/ 129 w 486"/>
                        <a:gd name="T59" fmla="*/ 82 h 90"/>
                        <a:gd name="T60" fmla="*/ 111 w 486"/>
                        <a:gd name="T61" fmla="*/ 68 h 90"/>
                        <a:gd name="T62" fmla="*/ 102 w 486"/>
                        <a:gd name="T63" fmla="*/ 53 h 90"/>
                        <a:gd name="T64" fmla="*/ 94 w 486"/>
                        <a:gd name="T65" fmla="*/ 62 h 90"/>
                        <a:gd name="T66" fmla="*/ 88 w 486"/>
                        <a:gd name="T67" fmla="*/ 31 h 90"/>
                        <a:gd name="T68" fmla="*/ 74 w 486"/>
                        <a:gd name="T69" fmla="*/ 49 h 90"/>
                        <a:gd name="T70" fmla="*/ 65 w 486"/>
                        <a:gd name="T71" fmla="*/ 6 h 90"/>
                        <a:gd name="T72" fmla="*/ 62 w 486"/>
                        <a:gd name="T73" fmla="*/ 12 h 90"/>
                        <a:gd name="T74" fmla="*/ 51 w 486"/>
                        <a:gd name="T75" fmla="*/ 61 h 90"/>
                        <a:gd name="T76" fmla="*/ 41 w 486"/>
                        <a:gd name="T77" fmla="*/ 68 h 90"/>
                        <a:gd name="T78" fmla="*/ 29 w 486"/>
                        <a:gd name="T79" fmla="*/ 0 h 90"/>
                        <a:gd name="T80" fmla="*/ 22 w 486"/>
                        <a:gd name="T81" fmla="*/ 62 h 90"/>
                        <a:gd name="T82" fmla="*/ 12 w 486"/>
                        <a:gd name="T83" fmla="*/ 0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6"/>
                        <a:gd name="T127" fmla="*/ 0 h 90"/>
                        <a:gd name="T128" fmla="*/ 486 w 486"/>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6" h="90">
                          <a:moveTo>
                            <a:pt x="486" y="36"/>
                          </a:moveTo>
                          <a:lnTo>
                            <a:pt x="480" y="36"/>
                          </a:lnTo>
                          <a:lnTo>
                            <a:pt x="474" y="48"/>
                          </a:lnTo>
                          <a:lnTo>
                            <a:pt x="468" y="54"/>
                          </a:lnTo>
                          <a:lnTo>
                            <a:pt x="468" y="42"/>
                          </a:lnTo>
                          <a:lnTo>
                            <a:pt x="462" y="48"/>
                          </a:lnTo>
                          <a:lnTo>
                            <a:pt x="456" y="42"/>
                          </a:lnTo>
                          <a:lnTo>
                            <a:pt x="450" y="48"/>
                          </a:lnTo>
                          <a:lnTo>
                            <a:pt x="444" y="66"/>
                          </a:lnTo>
                          <a:lnTo>
                            <a:pt x="438" y="54"/>
                          </a:lnTo>
                          <a:lnTo>
                            <a:pt x="438" y="42"/>
                          </a:lnTo>
                          <a:lnTo>
                            <a:pt x="432" y="48"/>
                          </a:lnTo>
                          <a:lnTo>
                            <a:pt x="432" y="60"/>
                          </a:lnTo>
                          <a:lnTo>
                            <a:pt x="426" y="60"/>
                          </a:lnTo>
                          <a:lnTo>
                            <a:pt x="420" y="54"/>
                          </a:lnTo>
                          <a:lnTo>
                            <a:pt x="420" y="48"/>
                          </a:lnTo>
                          <a:lnTo>
                            <a:pt x="414" y="66"/>
                          </a:lnTo>
                          <a:lnTo>
                            <a:pt x="414" y="48"/>
                          </a:lnTo>
                          <a:lnTo>
                            <a:pt x="408" y="48"/>
                          </a:lnTo>
                          <a:lnTo>
                            <a:pt x="408" y="60"/>
                          </a:lnTo>
                          <a:lnTo>
                            <a:pt x="402" y="36"/>
                          </a:lnTo>
                          <a:lnTo>
                            <a:pt x="396" y="42"/>
                          </a:lnTo>
                          <a:lnTo>
                            <a:pt x="396" y="54"/>
                          </a:lnTo>
                          <a:lnTo>
                            <a:pt x="390" y="54"/>
                          </a:lnTo>
                          <a:lnTo>
                            <a:pt x="384" y="42"/>
                          </a:lnTo>
                          <a:lnTo>
                            <a:pt x="384" y="54"/>
                          </a:lnTo>
                          <a:lnTo>
                            <a:pt x="378" y="60"/>
                          </a:lnTo>
                          <a:lnTo>
                            <a:pt x="372" y="60"/>
                          </a:lnTo>
                          <a:lnTo>
                            <a:pt x="366" y="78"/>
                          </a:lnTo>
                          <a:lnTo>
                            <a:pt x="366" y="72"/>
                          </a:lnTo>
                          <a:lnTo>
                            <a:pt x="360" y="66"/>
                          </a:lnTo>
                          <a:lnTo>
                            <a:pt x="360" y="60"/>
                          </a:lnTo>
                          <a:lnTo>
                            <a:pt x="355" y="56"/>
                          </a:lnTo>
                          <a:lnTo>
                            <a:pt x="348" y="66"/>
                          </a:lnTo>
                          <a:lnTo>
                            <a:pt x="348" y="78"/>
                          </a:lnTo>
                          <a:lnTo>
                            <a:pt x="342" y="53"/>
                          </a:lnTo>
                          <a:lnTo>
                            <a:pt x="342" y="66"/>
                          </a:lnTo>
                          <a:lnTo>
                            <a:pt x="336" y="78"/>
                          </a:lnTo>
                          <a:lnTo>
                            <a:pt x="330" y="54"/>
                          </a:lnTo>
                          <a:lnTo>
                            <a:pt x="330" y="90"/>
                          </a:lnTo>
                          <a:lnTo>
                            <a:pt x="324" y="78"/>
                          </a:lnTo>
                          <a:lnTo>
                            <a:pt x="324" y="54"/>
                          </a:lnTo>
                          <a:lnTo>
                            <a:pt x="318" y="24"/>
                          </a:lnTo>
                          <a:lnTo>
                            <a:pt x="312" y="30"/>
                          </a:lnTo>
                          <a:lnTo>
                            <a:pt x="306" y="24"/>
                          </a:lnTo>
                          <a:lnTo>
                            <a:pt x="306" y="42"/>
                          </a:lnTo>
                          <a:lnTo>
                            <a:pt x="297" y="70"/>
                          </a:lnTo>
                          <a:lnTo>
                            <a:pt x="294" y="66"/>
                          </a:lnTo>
                          <a:lnTo>
                            <a:pt x="294" y="24"/>
                          </a:lnTo>
                          <a:lnTo>
                            <a:pt x="294" y="12"/>
                          </a:lnTo>
                          <a:lnTo>
                            <a:pt x="294" y="60"/>
                          </a:lnTo>
                          <a:lnTo>
                            <a:pt x="288" y="66"/>
                          </a:lnTo>
                          <a:lnTo>
                            <a:pt x="282" y="36"/>
                          </a:lnTo>
                          <a:lnTo>
                            <a:pt x="282" y="42"/>
                          </a:lnTo>
                          <a:lnTo>
                            <a:pt x="276" y="36"/>
                          </a:lnTo>
                          <a:lnTo>
                            <a:pt x="276" y="84"/>
                          </a:lnTo>
                          <a:lnTo>
                            <a:pt x="270" y="42"/>
                          </a:lnTo>
                          <a:lnTo>
                            <a:pt x="264" y="36"/>
                          </a:lnTo>
                          <a:lnTo>
                            <a:pt x="264" y="0"/>
                          </a:lnTo>
                          <a:lnTo>
                            <a:pt x="258" y="48"/>
                          </a:lnTo>
                          <a:lnTo>
                            <a:pt x="258" y="32"/>
                          </a:lnTo>
                          <a:lnTo>
                            <a:pt x="252" y="54"/>
                          </a:lnTo>
                          <a:lnTo>
                            <a:pt x="246" y="48"/>
                          </a:lnTo>
                          <a:lnTo>
                            <a:pt x="246" y="90"/>
                          </a:lnTo>
                          <a:lnTo>
                            <a:pt x="237" y="80"/>
                          </a:lnTo>
                          <a:lnTo>
                            <a:pt x="240" y="42"/>
                          </a:lnTo>
                          <a:lnTo>
                            <a:pt x="234" y="12"/>
                          </a:lnTo>
                          <a:lnTo>
                            <a:pt x="228" y="42"/>
                          </a:lnTo>
                          <a:lnTo>
                            <a:pt x="228" y="30"/>
                          </a:lnTo>
                          <a:lnTo>
                            <a:pt x="222" y="30"/>
                          </a:lnTo>
                          <a:lnTo>
                            <a:pt x="222" y="6"/>
                          </a:lnTo>
                          <a:lnTo>
                            <a:pt x="216" y="30"/>
                          </a:lnTo>
                          <a:lnTo>
                            <a:pt x="210" y="18"/>
                          </a:lnTo>
                          <a:lnTo>
                            <a:pt x="204" y="24"/>
                          </a:lnTo>
                          <a:lnTo>
                            <a:pt x="204" y="36"/>
                          </a:lnTo>
                          <a:lnTo>
                            <a:pt x="198" y="66"/>
                          </a:lnTo>
                          <a:lnTo>
                            <a:pt x="192" y="60"/>
                          </a:lnTo>
                          <a:lnTo>
                            <a:pt x="192" y="30"/>
                          </a:lnTo>
                          <a:lnTo>
                            <a:pt x="192" y="42"/>
                          </a:lnTo>
                          <a:lnTo>
                            <a:pt x="186" y="60"/>
                          </a:lnTo>
                          <a:lnTo>
                            <a:pt x="180" y="54"/>
                          </a:lnTo>
                          <a:lnTo>
                            <a:pt x="180" y="60"/>
                          </a:lnTo>
                          <a:lnTo>
                            <a:pt x="174" y="30"/>
                          </a:lnTo>
                          <a:lnTo>
                            <a:pt x="174" y="36"/>
                          </a:lnTo>
                          <a:lnTo>
                            <a:pt x="168" y="54"/>
                          </a:lnTo>
                          <a:lnTo>
                            <a:pt x="162" y="54"/>
                          </a:lnTo>
                          <a:lnTo>
                            <a:pt x="162" y="24"/>
                          </a:lnTo>
                          <a:lnTo>
                            <a:pt x="156" y="30"/>
                          </a:lnTo>
                          <a:lnTo>
                            <a:pt x="156" y="6"/>
                          </a:lnTo>
                          <a:lnTo>
                            <a:pt x="150" y="66"/>
                          </a:lnTo>
                          <a:lnTo>
                            <a:pt x="144" y="48"/>
                          </a:lnTo>
                          <a:lnTo>
                            <a:pt x="138" y="42"/>
                          </a:lnTo>
                          <a:lnTo>
                            <a:pt x="132" y="54"/>
                          </a:lnTo>
                          <a:lnTo>
                            <a:pt x="126" y="48"/>
                          </a:lnTo>
                          <a:lnTo>
                            <a:pt x="126" y="60"/>
                          </a:lnTo>
                          <a:lnTo>
                            <a:pt x="120" y="42"/>
                          </a:lnTo>
                          <a:lnTo>
                            <a:pt x="120" y="66"/>
                          </a:lnTo>
                          <a:lnTo>
                            <a:pt x="114" y="24"/>
                          </a:lnTo>
                          <a:lnTo>
                            <a:pt x="108" y="48"/>
                          </a:lnTo>
                          <a:lnTo>
                            <a:pt x="108" y="54"/>
                          </a:lnTo>
                          <a:lnTo>
                            <a:pt x="102" y="36"/>
                          </a:lnTo>
                          <a:lnTo>
                            <a:pt x="102" y="24"/>
                          </a:lnTo>
                          <a:lnTo>
                            <a:pt x="96" y="24"/>
                          </a:lnTo>
                          <a:lnTo>
                            <a:pt x="94" y="52"/>
                          </a:lnTo>
                          <a:lnTo>
                            <a:pt x="88" y="40"/>
                          </a:lnTo>
                          <a:lnTo>
                            <a:pt x="84" y="0"/>
                          </a:lnTo>
                          <a:lnTo>
                            <a:pt x="85" y="40"/>
                          </a:lnTo>
                          <a:lnTo>
                            <a:pt x="78" y="6"/>
                          </a:lnTo>
                          <a:lnTo>
                            <a:pt x="79" y="43"/>
                          </a:lnTo>
                          <a:lnTo>
                            <a:pt x="75" y="20"/>
                          </a:lnTo>
                          <a:lnTo>
                            <a:pt x="72" y="12"/>
                          </a:lnTo>
                          <a:lnTo>
                            <a:pt x="66" y="30"/>
                          </a:lnTo>
                          <a:lnTo>
                            <a:pt x="60" y="18"/>
                          </a:lnTo>
                          <a:lnTo>
                            <a:pt x="58" y="47"/>
                          </a:lnTo>
                          <a:lnTo>
                            <a:pt x="54" y="30"/>
                          </a:lnTo>
                          <a:lnTo>
                            <a:pt x="54" y="6"/>
                          </a:lnTo>
                          <a:lnTo>
                            <a:pt x="48" y="54"/>
                          </a:lnTo>
                          <a:lnTo>
                            <a:pt x="42" y="6"/>
                          </a:lnTo>
                          <a:lnTo>
                            <a:pt x="42" y="48"/>
                          </a:lnTo>
                          <a:lnTo>
                            <a:pt x="36" y="0"/>
                          </a:lnTo>
                          <a:lnTo>
                            <a:pt x="36" y="6"/>
                          </a:lnTo>
                          <a:lnTo>
                            <a:pt x="30" y="12"/>
                          </a:lnTo>
                          <a:lnTo>
                            <a:pt x="24" y="48"/>
                          </a:lnTo>
                          <a:lnTo>
                            <a:pt x="24" y="30"/>
                          </a:lnTo>
                          <a:lnTo>
                            <a:pt x="18" y="12"/>
                          </a:lnTo>
                          <a:lnTo>
                            <a:pt x="12" y="0"/>
                          </a:lnTo>
                          <a:lnTo>
                            <a:pt x="6" y="18"/>
                          </a:lnTo>
                          <a:lnTo>
                            <a:pt x="0" y="18"/>
                          </a:lnTo>
                        </a:path>
                      </a:pathLst>
                    </a:custGeom>
                    <a:noFill/>
                    <a:ln w="9525">
                      <a:solidFill>
                        <a:schemeClr val="accent2"/>
                      </a:solidFill>
                      <a:round/>
                      <a:headEnd/>
                      <a:tailEnd/>
                    </a:ln>
                  </p:spPr>
                  <p:txBody>
                    <a:bodyPr/>
                    <a:lstStyle/>
                    <a:p>
                      <a:endParaRPr lang="zh-CN" altLang="en-US"/>
                    </a:p>
                  </p:txBody>
                </p:sp>
                <p:sp>
                  <p:nvSpPr>
                    <p:cNvPr id="126" name="Freeform 187">
                      <a:extLst>
                        <a:ext uri="{FF2B5EF4-FFF2-40B4-BE49-F238E27FC236}">
                          <a16:creationId xmlns:a16="http://schemas.microsoft.com/office/drawing/2014/main" id="{A2C876FA-7451-46EE-8FAE-A921AC5C2BAA}"/>
                        </a:ext>
                      </a:extLst>
                    </p:cNvPr>
                    <p:cNvSpPr>
                      <a:spLocks/>
                    </p:cNvSpPr>
                    <p:nvPr/>
                  </p:nvSpPr>
                  <p:spPr bwMode="auto">
                    <a:xfrm>
                      <a:off x="3261" y="2503"/>
                      <a:ext cx="498" cy="67"/>
                    </a:xfrm>
                    <a:custGeom>
                      <a:avLst/>
                      <a:gdLst>
                        <a:gd name="T0" fmla="*/ 426 w 510"/>
                        <a:gd name="T1" fmla="*/ 49 h 66"/>
                        <a:gd name="T2" fmla="*/ 416 w 510"/>
                        <a:gd name="T3" fmla="*/ 24 h 66"/>
                        <a:gd name="T4" fmla="*/ 406 w 510"/>
                        <a:gd name="T5" fmla="*/ 30 h 66"/>
                        <a:gd name="T6" fmla="*/ 391 w 510"/>
                        <a:gd name="T7" fmla="*/ 49 h 66"/>
                        <a:gd name="T8" fmla="*/ 386 w 510"/>
                        <a:gd name="T9" fmla="*/ 43 h 66"/>
                        <a:gd name="T10" fmla="*/ 376 w 510"/>
                        <a:gd name="T11" fmla="*/ 30 h 66"/>
                        <a:gd name="T12" fmla="*/ 366 w 510"/>
                        <a:gd name="T13" fmla="*/ 49 h 66"/>
                        <a:gd name="T14" fmla="*/ 355 w 510"/>
                        <a:gd name="T15" fmla="*/ 43 h 66"/>
                        <a:gd name="T16" fmla="*/ 341 w 510"/>
                        <a:gd name="T17" fmla="*/ 30 h 66"/>
                        <a:gd name="T18" fmla="*/ 330 w 510"/>
                        <a:gd name="T19" fmla="*/ 30 h 66"/>
                        <a:gd name="T20" fmla="*/ 320 w 510"/>
                        <a:gd name="T21" fmla="*/ 30 h 66"/>
                        <a:gd name="T22" fmla="*/ 310 w 510"/>
                        <a:gd name="T23" fmla="*/ 30 h 66"/>
                        <a:gd name="T24" fmla="*/ 300 w 510"/>
                        <a:gd name="T25" fmla="*/ 43 h 66"/>
                        <a:gd name="T26" fmla="*/ 290 w 510"/>
                        <a:gd name="T27" fmla="*/ 49 h 66"/>
                        <a:gd name="T28" fmla="*/ 274 w 510"/>
                        <a:gd name="T29" fmla="*/ 67 h 66"/>
                        <a:gd name="T30" fmla="*/ 270 w 510"/>
                        <a:gd name="T31" fmla="*/ 49 h 66"/>
                        <a:gd name="T32" fmla="*/ 254 w 510"/>
                        <a:gd name="T33" fmla="*/ 49 h 66"/>
                        <a:gd name="T34" fmla="*/ 244 w 510"/>
                        <a:gd name="T35" fmla="*/ 43 h 66"/>
                        <a:gd name="T36" fmla="*/ 239 w 510"/>
                        <a:gd name="T37" fmla="*/ 43 h 66"/>
                        <a:gd name="T38" fmla="*/ 228 w 510"/>
                        <a:gd name="T39" fmla="*/ 55 h 66"/>
                        <a:gd name="T40" fmla="*/ 213 w 510"/>
                        <a:gd name="T41" fmla="*/ 49 h 66"/>
                        <a:gd name="T42" fmla="*/ 208 w 510"/>
                        <a:gd name="T43" fmla="*/ 55 h 66"/>
                        <a:gd name="T44" fmla="*/ 198 w 510"/>
                        <a:gd name="T45" fmla="*/ 12 h 66"/>
                        <a:gd name="T46" fmla="*/ 187 w 510"/>
                        <a:gd name="T47" fmla="*/ 55 h 66"/>
                        <a:gd name="T48" fmla="*/ 178 w 510"/>
                        <a:gd name="T49" fmla="*/ 18 h 66"/>
                        <a:gd name="T50" fmla="*/ 168 w 510"/>
                        <a:gd name="T51" fmla="*/ 24 h 66"/>
                        <a:gd name="T52" fmla="*/ 158 w 510"/>
                        <a:gd name="T53" fmla="*/ 55 h 66"/>
                        <a:gd name="T54" fmla="*/ 158 w 510"/>
                        <a:gd name="T55" fmla="*/ 18 h 66"/>
                        <a:gd name="T56" fmla="*/ 146 w 510"/>
                        <a:gd name="T57" fmla="*/ 24 h 66"/>
                        <a:gd name="T58" fmla="*/ 133 w 510"/>
                        <a:gd name="T59" fmla="*/ 18 h 66"/>
                        <a:gd name="T60" fmla="*/ 128 w 510"/>
                        <a:gd name="T61" fmla="*/ 30 h 66"/>
                        <a:gd name="T62" fmla="*/ 117 w 510"/>
                        <a:gd name="T63" fmla="*/ 24 h 66"/>
                        <a:gd name="T64" fmla="*/ 105 w 510"/>
                        <a:gd name="T65" fmla="*/ 18 h 66"/>
                        <a:gd name="T66" fmla="*/ 97 w 510"/>
                        <a:gd name="T67" fmla="*/ 18 h 66"/>
                        <a:gd name="T68" fmla="*/ 88 w 510"/>
                        <a:gd name="T69" fmla="*/ 43 h 66"/>
                        <a:gd name="T70" fmla="*/ 76 w 510"/>
                        <a:gd name="T71" fmla="*/ 18 h 66"/>
                        <a:gd name="T72" fmla="*/ 64 w 510"/>
                        <a:gd name="T73" fmla="*/ 24 h 66"/>
                        <a:gd name="T74" fmla="*/ 57 w 510"/>
                        <a:gd name="T75" fmla="*/ 18 h 66"/>
                        <a:gd name="T76" fmla="*/ 35 w 510"/>
                        <a:gd name="T77" fmla="*/ 43 h 66"/>
                        <a:gd name="T78" fmla="*/ 29 w 510"/>
                        <a:gd name="T79" fmla="*/ 24 h 66"/>
                        <a:gd name="T80" fmla="*/ 23 w 510"/>
                        <a:gd name="T81" fmla="*/ 30 h 66"/>
                        <a:gd name="T82" fmla="*/ 12 w 510"/>
                        <a:gd name="T83" fmla="*/ 12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0"/>
                        <a:gd name="T127" fmla="*/ 0 h 66"/>
                        <a:gd name="T128" fmla="*/ 510 w 510"/>
                        <a:gd name="T129" fmla="*/ 66 h 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0" h="66">
                          <a:moveTo>
                            <a:pt x="510" y="12"/>
                          </a:moveTo>
                          <a:lnTo>
                            <a:pt x="510" y="0"/>
                          </a:lnTo>
                          <a:lnTo>
                            <a:pt x="504" y="42"/>
                          </a:lnTo>
                          <a:lnTo>
                            <a:pt x="498" y="18"/>
                          </a:lnTo>
                          <a:lnTo>
                            <a:pt x="492" y="12"/>
                          </a:lnTo>
                          <a:lnTo>
                            <a:pt x="492" y="24"/>
                          </a:lnTo>
                          <a:lnTo>
                            <a:pt x="486" y="24"/>
                          </a:lnTo>
                          <a:lnTo>
                            <a:pt x="486" y="42"/>
                          </a:lnTo>
                          <a:lnTo>
                            <a:pt x="480" y="30"/>
                          </a:lnTo>
                          <a:lnTo>
                            <a:pt x="480" y="36"/>
                          </a:lnTo>
                          <a:lnTo>
                            <a:pt x="474" y="30"/>
                          </a:lnTo>
                          <a:lnTo>
                            <a:pt x="462" y="42"/>
                          </a:lnTo>
                          <a:lnTo>
                            <a:pt x="462" y="36"/>
                          </a:lnTo>
                          <a:lnTo>
                            <a:pt x="456" y="42"/>
                          </a:lnTo>
                          <a:lnTo>
                            <a:pt x="456" y="36"/>
                          </a:lnTo>
                          <a:lnTo>
                            <a:pt x="450" y="54"/>
                          </a:lnTo>
                          <a:lnTo>
                            <a:pt x="444" y="42"/>
                          </a:lnTo>
                          <a:lnTo>
                            <a:pt x="444" y="30"/>
                          </a:lnTo>
                          <a:lnTo>
                            <a:pt x="438" y="30"/>
                          </a:lnTo>
                          <a:lnTo>
                            <a:pt x="438" y="48"/>
                          </a:lnTo>
                          <a:lnTo>
                            <a:pt x="432" y="42"/>
                          </a:lnTo>
                          <a:lnTo>
                            <a:pt x="426" y="42"/>
                          </a:lnTo>
                          <a:lnTo>
                            <a:pt x="426" y="54"/>
                          </a:lnTo>
                          <a:lnTo>
                            <a:pt x="420" y="36"/>
                          </a:lnTo>
                          <a:lnTo>
                            <a:pt x="414" y="36"/>
                          </a:lnTo>
                          <a:lnTo>
                            <a:pt x="402" y="36"/>
                          </a:lnTo>
                          <a:lnTo>
                            <a:pt x="402" y="30"/>
                          </a:lnTo>
                          <a:lnTo>
                            <a:pt x="396" y="42"/>
                          </a:lnTo>
                          <a:lnTo>
                            <a:pt x="390" y="36"/>
                          </a:lnTo>
                          <a:lnTo>
                            <a:pt x="390" y="30"/>
                          </a:lnTo>
                          <a:lnTo>
                            <a:pt x="384" y="36"/>
                          </a:lnTo>
                          <a:lnTo>
                            <a:pt x="378" y="54"/>
                          </a:lnTo>
                          <a:lnTo>
                            <a:pt x="378" y="30"/>
                          </a:lnTo>
                          <a:lnTo>
                            <a:pt x="372" y="48"/>
                          </a:lnTo>
                          <a:lnTo>
                            <a:pt x="372" y="66"/>
                          </a:lnTo>
                          <a:lnTo>
                            <a:pt x="366" y="30"/>
                          </a:lnTo>
                          <a:lnTo>
                            <a:pt x="360" y="18"/>
                          </a:lnTo>
                          <a:lnTo>
                            <a:pt x="360" y="12"/>
                          </a:lnTo>
                          <a:lnTo>
                            <a:pt x="354" y="36"/>
                          </a:lnTo>
                          <a:lnTo>
                            <a:pt x="354" y="42"/>
                          </a:lnTo>
                          <a:lnTo>
                            <a:pt x="348" y="36"/>
                          </a:lnTo>
                          <a:lnTo>
                            <a:pt x="342" y="42"/>
                          </a:lnTo>
                          <a:lnTo>
                            <a:pt x="336" y="48"/>
                          </a:lnTo>
                          <a:lnTo>
                            <a:pt x="330" y="54"/>
                          </a:lnTo>
                          <a:lnTo>
                            <a:pt x="324" y="60"/>
                          </a:lnTo>
                          <a:lnTo>
                            <a:pt x="324" y="54"/>
                          </a:lnTo>
                          <a:lnTo>
                            <a:pt x="318" y="48"/>
                          </a:lnTo>
                          <a:lnTo>
                            <a:pt x="318" y="42"/>
                          </a:lnTo>
                          <a:lnTo>
                            <a:pt x="312" y="36"/>
                          </a:lnTo>
                          <a:lnTo>
                            <a:pt x="306" y="48"/>
                          </a:lnTo>
                          <a:lnTo>
                            <a:pt x="300" y="42"/>
                          </a:lnTo>
                          <a:lnTo>
                            <a:pt x="294" y="54"/>
                          </a:lnTo>
                          <a:lnTo>
                            <a:pt x="288" y="48"/>
                          </a:lnTo>
                          <a:lnTo>
                            <a:pt x="288" y="36"/>
                          </a:lnTo>
                          <a:lnTo>
                            <a:pt x="282" y="36"/>
                          </a:lnTo>
                          <a:lnTo>
                            <a:pt x="288" y="36"/>
                          </a:lnTo>
                          <a:lnTo>
                            <a:pt x="282" y="36"/>
                          </a:lnTo>
                          <a:lnTo>
                            <a:pt x="276" y="24"/>
                          </a:lnTo>
                          <a:lnTo>
                            <a:pt x="276" y="36"/>
                          </a:lnTo>
                          <a:lnTo>
                            <a:pt x="270" y="48"/>
                          </a:lnTo>
                          <a:lnTo>
                            <a:pt x="270" y="42"/>
                          </a:lnTo>
                          <a:lnTo>
                            <a:pt x="264" y="54"/>
                          </a:lnTo>
                          <a:lnTo>
                            <a:pt x="252" y="42"/>
                          </a:lnTo>
                          <a:lnTo>
                            <a:pt x="258" y="42"/>
                          </a:lnTo>
                          <a:lnTo>
                            <a:pt x="252" y="42"/>
                          </a:lnTo>
                          <a:lnTo>
                            <a:pt x="246" y="48"/>
                          </a:lnTo>
                          <a:lnTo>
                            <a:pt x="240" y="48"/>
                          </a:lnTo>
                          <a:lnTo>
                            <a:pt x="234" y="30"/>
                          </a:lnTo>
                          <a:lnTo>
                            <a:pt x="234" y="12"/>
                          </a:lnTo>
                          <a:lnTo>
                            <a:pt x="228" y="36"/>
                          </a:lnTo>
                          <a:lnTo>
                            <a:pt x="222" y="54"/>
                          </a:lnTo>
                          <a:lnTo>
                            <a:pt x="222" y="48"/>
                          </a:lnTo>
                          <a:lnTo>
                            <a:pt x="216" y="30"/>
                          </a:lnTo>
                          <a:lnTo>
                            <a:pt x="216" y="0"/>
                          </a:lnTo>
                          <a:lnTo>
                            <a:pt x="210" y="18"/>
                          </a:lnTo>
                          <a:lnTo>
                            <a:pt x="204" y="12"/>
                          </a:lnTo>
                          <a:lnTo>
                            <a:pt x="204" y="36"/>
                          </a:lnTo>
                          <a:lnTo>
                            <a:pt x="198" y="24"/>
                          </a:lnTo>
                          <a:lnTo>
                            <a:pt x="198" y="12"/>
                          </a:lnTo>
                          <a:lnTo>
                            <a:pt x="192" y="24"/>
                          </a:lnTo>
                          <a:lnTo>
                            <a:pt x="186" y="48"/>
                          </a:lnTo>
                          <a:lnTo>
                            <a:pt x="186" y="42"/>
                          </a:lnTo>
                          <a:lnTo>
                            <a:pt x="186" y="30"/>
                          </a:lnTo>
                          <a:lnTo>
                            <a:pt x="186" y="18"/>
                          </a:lnTo>
                          <a:lnTo>
                            <a:pt x="180" y="24"/>
                          </a:lnTo>
                          <a:lnTo>
                            <a:pt x="174" y="36"/>
                          </a:lnTo>
                          <a:lnTo>
                            <a:pt x="174" y="24"/>
                          </a:lnTo>
                          <a:lnTo>
                            <a:pt x="168" y="24"/>
                          </a:lnTo>
                          <a:lnTo>
                            <a:pt x="162" y="24"/>
                          </a:lnTo>
                          <a:lnTo>
                            <a:pt x="156" y="18"/>
                          </a:lnTo>
                          <a:lnTo>
                            <a:pt x="156" y="12"/>
                          </a:lnTo>
                          <a:lnTo>
                            <a:pt x="150" y="36"/>
                          </a:lnTo>
                          <a:lnTo>
                            <a:pt x="150" y="30"/>
                          </a:lnTo>
                          <a:lnTo>
                            <a:pt x="144" y="24"/>
                          </a:lnTo>
                          <a:lnTo>
                            <a:pt x="138" y="18"/>
                          </a:lnTo>
                          <a:lnTo>
                            <a:pt x="138" y="24"/>
                          </a:lnTo>
                          <a:lnTo>
                            <a:pt x="132" y="30"/>
                          </a:lnTo>
                          <a:lnTo>
                            <a:pt x="132" y="36"/>
                          </a:lnTo>
                          <a:lnTo>
                            <a:pt x="126" y="18"/>
                          </a:lnTo>
                          <a:lnTo>
                            <a:pt x="114" y="6"/>
                          </a:lnTo>
                          <a:lnTo>
                            <a:pt x="120" y="6"/>
                          </a:lnTo>
                          <a:lnTo>
                            <a:pt x="114" y="18"/>
                          </a:lnTo>
                          <a:lnTo>
                            <a:pt x="108" y="18"/>
                          </a:lnTo>
                          <a:lnTo>
                            <a:pt x="102" y="30"/>
                          </a:lnTo>
                          <a:lnTo>
                            <a:pt x="102" y="36"/>
                          </a:lnTo>
                          <a:lnTo>
                            <a:pt x="96" y="24"/>
                          </a:lnTo>
                          <a:lnTo>
                            <a:pt x="96" y="12"/>
                          </a:lnTo>
                          <a:lnTo>
                            <a:pt x="90" y="18"/>
                          </a:lnTo>
                          <a:lnTo>
                            <a:pt x="84" y="12"/>
                          </a:lnTo>
                          <a:lnTo>
                            <a:pt x="84" y="24"/>
                          </a:lnTo>
                          <a:lnTo>
                            <a:pt x="78" y="24"/>
                          </a:lnTo>
                          <a:lnTo>
                            <a:pt x="72" y="18"/>
                          </a:lnTo>
                          <a:lnTo>
                            <a:pt x="66" y="30"/>
                          </a:lnTo>
                          <a:lnTo>
                            <a:pt x="66" y="18"/>
                          </a:lnTo>
                          <a:lnTo>
                            <a:pt x="60" y="24"/>
                          </a:lnTo>
                          <a:lnTo>
                            <a:pt x="54" y="24"/>
                          </a:lnTo>
                          <a:lnTo>
                            <a:pt x="42" y="36"/>
                          </a:lnTo>
                          <a:lnTo>
                            <a:pt x="48" y="36"/>
                          </a:lnTo>
                          <a:lnTo>
                            <a:pt x="42" y="36"/>
                          </a:lnTo>
                          <a:lnTo>
                            <a:pt x="36" y="24"/>
                          </a:lnTo>
                          <a:lnTo>
                            <a:pt x="36" y="36"/>
                          </a:lnTo>
                          <a:lnTo>
                            <a:pt x="30" y="24"/>
                          </a:lnTo>
                          <a:lnTo>
                            <a:pt x="30" y="30"/>
                          </a:lnTo>
                          <a:lnTo>
                            <a:pt x="24" y="24"/>
                          </a:lnTo>
                          <a:lnTo>
                            <a:pt x="18" y="18"/>
                          </a:lnTo>
                          <a:lnTo>
                            <a:pt x="12" y="12"/>
                          </a:lnTo>
                          <a:lnTo>
                            <a:pt x="6" y="18"/>
                          </a:lnTo>
                          <a:lnTo>
                            <a:pt x="0" y="12"/>
                          </a:lnTo>
                        </a:path>
                      </a:pathLst>
                    </a:custGeom>
                    <a:noFill/>
                    <a:ln w="9525">
                      <a:solidFill>
                        <a:schemeClr val="accent2"/>
                      </a:solidFill>
                      <a:round/>
                      <a:headEnd/>
                      <a:tailEnd/>
                    </a:ln>
                  </p:spPr>
                  <p:txBody>
                    <a:bodyPr/>
                    <a:lstStyle/>
                    <a:p>
                      <a:endParaRPr lang="zh-CN" altLang="en-US"/>
                    </a:p>
                  </p:txBody>
                </p:sp>
                <p:sp>
                  <p:nvSpPr>
                    <p:cNvPr id="127" name="Freeform 188">
                      <a:extLst>
                        <a:ext uri="{FF2B5EF4-FFF2-40B4-BE49-F238E27FC236}">
                          <a16:creationId xmlns:a16="http://schemas.microsoft.com/office/drawing/2014/main" id="{10FEB1E5-CEDF-48F2-8BAE-2643320ABC4E}"/>
                        </a:ext>
                      </a:extLst>
                    </p:cNvPr>
                    <p:cNvSpPr>
                      <a:spLocks/>
                    </p:cNvSpPr>
                    <p:nvPr/>
                  </p:nvSpPr>
                  <p:spPr bwMode="auto">
                    <a:xfrm>
                      <a:off x="2763" y="1523"/>
                      <a:ext cx="498" cy="1010"/>
                    </a:xfrm>
                    <a:custGeom>
                      <a:avLst/>
                      <a:gdLst>
                        <a:gd name="T0" fmla="*/ 431 w 509"/>
                        <a:gd name="T1" fmla="*/ 1182 h 983"/>
                        <a:gd name="T2" fmla="*/ 421 w 509"/>
                        <a:gd name="T3" fmla="*/ 1189 h 983"/>
                        <a:gd name="T4" fmla="*/ 406 w 509"/>
                        <a:gd name="T5" fmla="*/ 1174 h 983"/>
                        <a:gd name="T6" fmla="*/ 395 w 509"/>
                        <a:gd name="T7" fmla="*/ 1174 h 983"/>
                        <a:gd name="T8" fmla="*/ 380 w 509"/>
                        <a:gd name="T9" fmla="*/ 1167 h 983"/>
                        <a:gd name="T10" fmla="*/ 370 w 509"/>
                        <a:gd name="T11" fmla="*/ 1159 h 983"/>
                        <a:gd name="T12" fmla="*/ 360 w 509"/>
                        <a:gd name="T13" fmla="*/ 1167 h 983"/>
                        <a:gd name="T14" fmla="*/ 349 w 509"/>
                        <a:gd name="T15" fmla="*/ 1167 h 983"/>
                        <a:gd name="T16" fmla="*/ 334 w 509"/>
                        <a:gd name="T17" fmla="*/ 1174 h 983"/>
                        <a:gd name="T18" fmla="*/ 329 w 509"/>
                        <a:gd name="T19" fmla="*/ 1159 h 983"/>
                        <a:gd name="T20" fmla="*/ 313 w 509"/>
                        <a:gd name="T21" fmla="*/ 1145 h 983"/>
                        <a:gd name="T22" fmla="*/ 298 w 509"/>
                        <a:gd name="T23" fmla="*/ 1145 h 983"/>
                        <a:gd name="T24" fmla="*/ 283 w 509"/>
                        <a:gd name="T25" fmla="*/ 1130 h 983"/>
                        <a:gd name="T26" fmla="*/ 273 w 509"/>
                        <a:gd name="T27" fmla="*/ 1110 h 983"/>
                        <a:gd name="T28" fmla="*/ 263 w 509"/>
                        <a:gd name="T29" fmla="*/ 1102 h 983"/>
                        <a:gd name="T30" fmla="*/ 252 w 509"/>
                        <a:gd name="T31" fmla="*/ 1067 h 983"/>
                        <a:gd name="T32" fmla="*/ 242 w 509"/>
                        <a:gd name="T33" fmla="*/ 1044 h 983"/>
                        <a:gd name="T34" fmla="*/ 237 w 509"/>
                        <a:gd name="T35" fmla="*/ 965 h 983"/>
                        <a:gd name="T36" fmla="*/ 227 w 509"/>
                        <a:gd name="T37" fmla="*/ 914 h 983"/>
                        <a:gd name="T38" fmla="*/ 217 w 509"/>
                        <a:gd name="T39" fmla="*/ 863 h 983"/>
                        <a:gd name="T40" fmla="*/ 205 w 509"/>
                        <a:gd name="T41" fmla="*/ 885 h 983"/>
                        <a:gd name="T42" fmla="*/ 196 w 509"/>
                        <a:gd name="T43" fmla="*/ 907 h 983"/>
                        <a:gd name="T44" fmla="*/ 186 w 509"/>
                        <a:gd name="T45" fmla="*/ 899 h 983"/>
                        <a:gd name="T46" fmla="*/ 176 w 509"/>
                        <a:gd name="T47" fmla="*/ 885 h 983"/>
                        <a:gd name="T48" fmla="*/ 164 w 509"/>
                        <a:gd name="T49" fmla="*/ 856 h 983"/>
                        <a:gd name="T50" fmla="*/ 154 w 509"/>
                        <a:gd name="T51" fmla="*/ 877 h 983"/>
                        <a:gd name="T52" fmla="*/ 149 w 509"/>
                        <a:gd name="T53" fmla="*/ 914 h 983"/>
                        <a:gd name="T54" fmla="*/ 140 w 509"/>
                        <a:gd name="T55" fmla="*/ 783 h 983"/>
                        <a:gd name="T56" fmla="*/ 129 w 509"/>
                        <a:gd name="T57" fmla="*/ 225 h 983"/>
                        <a:gd name="T58" fmla="*/ 123 w 509"/>
                        <a:gd name="T59" fmla="*/ 239 h 983"/>
                        <a:gd name="T60" fmla="*/ 112 w 509"/>
                        <a:gd name="T61" fmla="*/ 841 h 983"/>
                        <a:gd name="T62" fmla="*/ 104 w 509"/>
                        <a:gd name="T63" fmla="*/ 1059 h 983"/>
                        <a:gd name="T64" fmla="*/ 94 w 509"/>
                        <a:gd name="T65" fmla="*/ 1138 h 983"/>
                        <a:gd name="T66" fmla="*/ 70 w 509"/>
                        <a:gd name="T67" fmla="*/ 1159 h 983"/>
                        <a:gd name="T68" fmla="*/ 66 w 509"/>
                        <a:gd name="T69" fmla="*/ 1167 h 983"/>
                        <a:gd name="T70" fmla="*/ 66 w 509"/>
                        <a:gd name="T71" fmla="*/ 1174 h 983"/>
                        <a:gd name="T72" fmla="*/ 59 w 509"/>
                        <a:gd name="T73" fmla="*/ 1159 h 983"/>
                        <a:gd name="T74" fmla="*/ 47 w 509"/>
                        <a:gd name="T75" fmla="*/ 1167 h 983"/>
                        <a:gd name="T76" fmla="*/ 35 w 509"/>
                        <a:gd name="T77" fmla="*/ 1167 h 983"/>
                        <a:gd name="T78" fmla="*/ 23 w 509"/>
                        <a:gd name="T79" fmla="*/ 1167 h 983"/>
                        <a:gd name="T80" fmla="*/ 18 w 509"/>
                        <a:gd name="T81" fmla="*/ 1174 h 983"/>
                        <a:gd name="T82" fmla="*/ 0 w 509"/>
                        <a:gd name="T83" fmla="*/ 1152 h 98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9"/>
                        <a:gd name="T127" fmla="*/ 0 h 983"/>
                        <a:gd name="T128" fmla="*/ 509 w 509"/>
                        <a:gd name="T129" fmla="*/ 983 h 98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9" h="983">
                          <a:moveTo>
                            <a:pt x="509" y="965"/>
                          </a:moveTo>
                          <a:lnTo>
                            <a:pt x="497" y="977"/>
                          </a:lnTo>
                          <a:lnTo>
                            <a:pt x="503" y="977"/>
                          </a:lnTo>
                          <a:lnTo>
                            <a:pt x="497" y="977"/>
                          </a:lnTo>
                          <a:lnTo>
                            <a:pt x="491" y="977"/>
                          </a:lnTo>
                          <a:lnTo>
                            <a:pt x="491" y="983"/>
                          </a:lnTo>
                          <a:lnTo>
                            <a:pt x="485" y="977"/>
                          </a:lnTo>
                          <a:lnTo>
                            <a:pt x="479" y="977"/>
                          </a:lnTo>
                          <a:lnTo>
                            <a:pt x="473" y="971"/>
                          </a:lnTo>
                          <a:lnTo>
                            <a:pt x="461" y="971"/>
                          </a:lnTo>
                          <a:lnTo>
                            <a:pt x="467" y="971"/>
                          </a:lnTo>
                          <a:lnTo>
                            <a:pt x="461" y="971"/>
                          </a:lnTo>
                          <a:lnTo>
                            <a:pt x="455" y="971"/>
                          </a:lnTo>
                          <a:lnTo>
                            <a:pt x="449" y="965"/>
                          </a:lnTo>
                          <a:lnTo>
                            <a:pt x="443" y="965"/>
                          </a:lnTo>
                          <a:lnTo>
                            <a:pt x="437" y="959"/>
                          </a:lnTo>
                          <a:lnTo>
                            <a:pt x="437" y="965"/>
                          </a:lnTo>
                          <a:lnTo>
                            <a:pt x="431" y="959"/>
                          </a:lnTo>
                          <a:lnTo>
                            <a:pt x="431" y="965"/>
                          </a:lnTo>
                          <a:lnTo>
                            <a:pt x="425" y="959"/>
                          </a:lnTo>
                          <a:lnTo>
                            <a:pt x="419" y="965"/>
                          </a:lnTo>
                          <a:lnTo>
                            <a:pt x="419" y="959"/>
                          </a:lnTo>
                          <a:lnTo>
                            <a:pt x="413" y="971"/>
                          </a:lnTo>
                          <a:lnTo>
                            <a:pt x="407" y="965"/>
                          </a:lnTo>
                          <a:lnTo>
                            <a:pt x="401" y="965"/>
                          </a:lnTo>
                          <a:lnTo>
                            <a:pt x="395" y="971"/>
                          </a:lnTo>
                          <a:lnTo>
                            <a:pt x="389" y="971"/>
                          </a:lnTo>
                          <a:lnTo>
                            <a:pt x="383" y="959"/>
                          </a:lnTo>
                          <a:lnTo>
                            <a:pt x="377" y="959"/>
                          </a:lnTo>
                          <a:lnTo>
                            <a:pt x="371" y="953"/>
                          </a:lnTo>
                          <a:lnTo>
                            <a:pt x="365" y="947"/>
                          </a:lnTo>
                          <a:lnTo>
                            <a:pt x="360" y="947"/>
                          </a:lnTo>
                          <a:lnTo>
                            <a:pt x="354" y="947"/>
                          </a:lnTo>
                          <a:lnTo>
                            <a:pt x="348" y="947"/>
                          </a:lnTo>
                          <a:lnTo>
                            <a:pt x="342" y="947"/>
                          </a:lnTo>
                          <a:lnTo>
                            <a:pt x="336" y="935"/>
                          </a:lnTo>
                          <a:lnTo>
                            <a:pt x="330" y="935"/>
                          </a:lnTo>
                          <a:lnTo>
                            <a:pt x="324" y="924"/>
                          </a:lnTo>
                          <a:lnTo>
                            <a:pt x="318" y="929"/>
                          </a:lnTo>
                          <a:lnTo>
                            <a:pt x="318" y="918"/>
                          </a:lnTo>
                          <a:lnTo>
                            <a:pt x="312" y="924"/>
                          </a:lnTo>
                          <a:lnTo>
                            <a:pt x="312" y="918"/>
                          </a:lnTo>
                          <a:lnTo>
                            <a:pt x="306" y="912"/>
                          </a:lnTo>
                          <a:lnTo>
                            <a:pt x="300" y="906"/>
                          </a:lnTo>
                          <a:lnTo>
                            <a:pt x="294" y="894"/>
                          </a:lnTo>
                          <a:lnTo>
                            <a:pt x="294" y="882"/>
                          </a:lnTo>
                          <a:lnTo>
                            <a:pt x="288" y="864"/>
                          </a:lnTo>
                          <a:lnTo>
                            <a:pt x="282" y="858"/>
                          </a:lnTo>
                          <a:lnTo>
                            <a:pt x="282" y="864"/>
                          </a:lnTo>
                          <a:lnTo>
                            <a:pt x="282" y="846"/>
                          </a:lnTo>
                          <a:lnTo>
                            <a:pt x="282" y="816"/>
                          </a:lnTo>
                          <a:lnTo>
                            <a:pt x="276" y="798"/>
                          </a:lnTo>
                          <a:lnTo>
                            <a:pt x="270" y="792"/>
                          </a:lnTo>
                          <a:lnTo>
                            <a:pt x="270" y="774"/>
                          </a:lnTo>
                          <a:lnTo>
                            <a:pt x="264" y="756"/>
                          </a:lnTo>
                          <a:lnTo>
                            <a:pt x="264" y="744"/>
                          </a:lnTo>
                          <a:lnTo>
                            <a:pt x="258" y="732"/>
                          </a:lnTo>
                          <a:lnTo>
                            <a:pt x="252" y="714"/>
                          </a:lnTo>
                          <a:lnTo>
                            <a:pt x="246" y="708"/>
                          </a:lnTo>
                          <a:lnTo>
                            <a:pt x="246" y="714"/>
                          </a:lnTo>
                          <a:lnTo>
                            <a:pt x="240" y="732"/>
                          </a:lnTo>
                          <a:lnTo>
                            <a:pt x="234" y="732"/>
                          </a:lnTo>
                          <a:lnTo>
                            <a:pt x="234" y="744"/>
                          </a:lnTo>
                          <a:lnTo>
                            <a:pt x="228" y="750"/>
                          </a:lnTo>
                          <a:lnTo>
                            <a:pt x="222" y="750"/>
                          </a:lnTo>
                          <a:lnTo>
                            <a:pt x="216" y="750"/>
                          </a:lnTo>
                          <a:lnTo>
                            <a:pt x="216" y="744"/>
                          </a:lnTo>
                          <a:lnTo>
                            <a:pt x="204" y="732"/>
                          </a:lnTo>
                          <a:lnTo>
                            <a:pt x="210" y="732"/>
                          </a:lnTo>
                          <a:lnTo>
                            <a:pt x="204" y="732"/>
                          </a:lnTo>
                          <a:lnTo>
                            <a:pt x="198" y="726"/>
                          </a:lnTo>
                          <a:lnTo>
                            <a:pt x="198" y="720"/>
                          </a:lnTo>
                          <a:lnTo>
                            <a:pt x="192" y="708"/>
                          </a:lnTo>
                          <a:lnTo>
                            <a:pt x="186" y="702"/>
                          </a:lnTo>
                          <a:lnTo>
                            <a:pt x="180" y="708"/>
                          </a:lnTo>
                          <a:lnTo>
                            <a:pt x="180" y="726"/>
                          </a:lnTo>
                          <a:lnTo>
                            <a:pt x="180" y="744"/>
                          </a:lnTo>
                          <a:lnTo>
                            <a:pt x="180" y="756"/>
                          </a:lnTo>
                          <a:lnTo>
                            <a:pt x="174" y="756"/>
                          </a:lnTo>
                          <a:lnTo>
                            <a:pt x="168" y="744"/>
                          </a:lnTo>
                          <a:lnTo>
                            <a:pt x="168" y="696"/>
                          </a:lnTo>
                          <a:lnTo>
                            <a:pt x="162" y="648"/>
                          </a:lnTo>
                          <a:lnTo>
                            <a:pt x="162" y="546"/>
                          </a:lnTo>
                          <a:lnTo>
                            <a:pt x="156" y="396"/>
                          </a:lnTo>
                          <a:lnTo>
                            <a:pt x="150" y="186"/>
                          </a:lnTo>
                          <a:lnTo>
                            <a:pt x="150" y="0"/>
                          </a:lnTo>
                          <a:lnTo>
                            <a:pt x="144" y="18"/>
                          </a:lnTo>
                          <a:lnTo>
                            <a:pt x="144" y="198"/>
                          </a:lnTo>
                          <a:lnTo>
                            <a:pt x="138" y="396"/>
                          </a:lnTo>
                          <a:lnTo>
                            <a:pt x="132" y="564"/>
                          </a:lnTo>
                          <a:lnTo>
                            <a:pt x="132" y="696"/>
                          </a:lnTo>
                          <a:lnTo>
                            <a:pt x="126" y="786"/>
                          </a:lnTo>
                          <a:lnTo>
                            <a:pt x="126" y="846"/>
                          </a:lnTo>
                          <a:lnTo>
                            <a:pt x="120" y="876"/>
                          </a:lnTo>
                          <a:lnTo>
                            <a:pt x="114" y="894"/>
                          </a:lnTo>
                          <a:lnTo>
                            <a:pt x="114" y="918"/>
                          </a:lnTo>
                          <a:lnTo>
                            <a:pt x="108" y="941"/>
                          </a:lnTo>
                          <a:lnTo>
                            <a:pt x="102" y="947"/>
                          </a:lnTo>
                          <a:lnTo>
                            <a:pt x="96" y="947"/>
                          </a:lnTo>
                          <a:lnTo>
                            <a:pt x="84" y="959"/>
                          </a:lnTo>
                          <a:lnTo>
                            <a:pt x="90" y="959"/>
                          </a:lnTo>
                          <a:lnTo>
                            <a:pt x="84" y="959"/>
                          </a:lnTo>
                          <a:lnTo>
                            <a:pt x="78" y="965"/>
                          </a:lnTo>
                          <a:lnTo>
                            <a:pt x="78" y="959"/>
                          </a:lnTo>
                          <a:lnTo>
                            <a:pt x="78" y="965"/>
                          </a:lnTo>
                          <a:lnTo>
                            <a:pt x="78" y="971"/>
                          </a:lnTo>
                          <a:lnTo>
                            <a:pt x="72" y="977"/>
                          </a:lnTo>
                          <a:lnTo>
                            <a:pt x="66" y="971"/>
                          </a:lnTo>
                          <a:lnTo>
                            <a:pt x="66" y="959"/>
                          </a:lnTo>
                          <a:lnTo>
                            <a:pt x="60" y="965"/>
                          </a:lnTo>
                          <a:lnTo>
                            <a:pt x="54" y="971"/>
                          </a:lnTo>
                          <a:lnTo>
                            <a:pt x="54" y="965"/>
                          </a:lnTo>
                          <a:lnTo>
                            <a:pt x="48" y="977"/>
                          </a:lnTo>
                          <a:lnTo>
                            <a:pt x="42" y="971"/>
                          </a:lnTo>
                          <a:lnTo>
                            <a:pt x="42" y="965"/>
                          </a:lnTo>
                          <a:lnTo>
                            <a:pt x="30" y="965"/>
                          </a:lnTo>
                          <a:lnTo>
                            <a:pt x="36" y="965"/>
                          </a:lnTo>
                          <a:lnTo>
                            <a:pt x="30" y="965"/>
                          </a:lnTo>
                          <a:lnTo>
                            <a:pt x="24" y="971"/>
                          </a:lnTo>
                          <a:lnTo>
                            <a:pt x="24" y="959"/>
                          </a:lnTo>
                          <a:lnTo>
                            <a:pt x="18" y="971"/>
                          </a:lnTo>
                          <a:lnTo>
                            <a:pt x="18" y="965"/>
                          </a:lnTo>
                          <a:lnTo>
                            <a:pt x="12" y="953"/>
                          </a:lnTo>
                          <a:lnTo>
                            <a:pt x="0" y="953"/>
                          </a:lnTo>
                          <a:lnTo>
                            <a:pt x="6" y="953"/>
                          </a:lnTo>
                          <a:lnTo>
                            <a:pt x="0" y="959"/>
                          </a:lnTo>
                        </a:path>
                      </a:pathLst>
                    </a:custGeom>
                    <a:noFill/>
                    <a:ln w="9525">
                      <a:solidFill>
                        <a:schemeClr val="accent2"/>
                      </a:solidFill>
                      <a:round/>
                      <a:headEnd/>
                      <a:tailEnd/>
                    </a:ln>
                  </p:spPr>
                  <p:txBody>
                    <a:bodyPr/>
                    <a:lstStyle/>
                    <a:p>
                      <a:endParaRPr lang="zh-CN" altLang="en-US"/>
                    </a:p>
                  </p:txBody>
                </p:sp>
                <p:sp>
                  <p:nvSpPr>
                    <p:cNvPr id="128" name="Freeform 189">
                      <a:extLst>
                        <a:ext uri="{FF2B5EF4-FFF2-40B4-BE49-F238E27FC236}">
                          <a16:creationId xmlns:a16="http://schemas.microsoft.com/office/drawing/2014/main" id="{5BABD719-3194-45A4-A1E7-D6F5D87124D9}"/>
                        </a:ext>
                      </a:extLst>
                    </p:cNvPr>
                    <p:cNvSpPr>
                      <a:spLocks/>
                    </p:cNvSpPr>
                    <p:nvPr/>
                  </p:nvSpPr>
                  <p:spPr bwMode="auto">
                    <a:xfrm>
                      <a:off x="2306" y="1973"/>
                      <a:ext cx="457" cy="536"/>
                    </a:xfrm>
                    <a:custGeom>
                      <a:avLst/>
                      <a:gdLst>
                        <a:gd name="T0" fmla="*/ 386 w 468"/>
                        <a:gd name="T1" fmla="*/ 613 h 521"/>
                        <a:gd name="T2" fmla="*/ 377 w 468"/>
                        <a:gd name="T3" fmla="*/ 621 h 521"/>
                        <a:gd name="T4" fmla="*/ 371 w 468"/>
                        <a:gd name="T5" fmla="*/ 606 h 521"/>
                        <a:gd name="T6" fmla="*/ 360 w 468"/>
                        <a:gd name="T7" fmla="*/ 593 h 521"/>
                        <a:gd name="T8" fmla="*/ 351 w 468"/>
                        <a:gd name="T9" fmla="*/ 593 h 521"/>
                        <a:gd name="T10" fmla="*/ 336 w 468"/>
                        <a:gd name="T11" fmla="*/ 557 h 521"/>
                        <a:gd name="T12" fmla="*/ 325 w 468"/>
                        <a:gd name="T13" fmla="*/ 527 h 521"/>
                        <a:gd name="T14" fmla="*/ 314 w 468"/>
                        <a:gd name="T15" fmla="*/ 505 h 521"/>
                        <a:gd name="T16" fmla="*/ 305 w 468"/>
                        <a:gd name="T17" fmla="*/ 491 h 521"/>
                        <a:gd name="T18" fmla="*/ 295 w 468"/>
                        <a:gd name="T19" fmla="*/ 454 h 521"/>
                        <a:gd name="T20" fmla="*/ 290 w 468"/>
                        <a:gd name="T21" fmla="*/ 431 h 521"/>
                        <a:gd name="T22" fmla="*/ 284 w 468"/>
                        <a:gd name="T23" fmla="*/ 388 h 521"/>
                        <a:gd name="T24" fmla="*/ 274 w 468"/>
                        <a:gd name="T25" fmla="*/ 373 h 521"/>
                        <a:gd name="T26" fmla="*/ 264 w 468"/>
                        <a:gd name="T27" fmla="*/ 329 h 521"/>
                        <a:gd name="T28" fmla="*/ 249 w 468"/>
                        <a:gd name="T29" fmla="*/ 263 h 521"/>
                        <a:gd name="T30" fmla="*/ 239 w 468"/>
                        <a:gd name="T31" fmla="*/ 219 h 521"/>
                        <a:gd name="T32" fmla="*/ 229 w 468"/>
                        <a:gd name="T33" fmla="*/ 198 h 521"/>
                        <a:gd name="T34" fmla="*/ 224 w 468"/>
                        <a:gd name="T35" fmla="*/ 160 h 521"/>
                        <a:gd name="T36" fmla="*/ 209 w 468"/>
                        <a:gd name="T37" fmla="*/ 86 h 521"/>
                        <a:gd name="T38" fmla="*/ 204 w 468"/>
                        <a:gd name="T39" fmla="*/ 94 h 521"/>
                        <a:gd name="T40" fmla="*/ 199 w 468"/>
                        <a:gd name="T41" fmla="*/ 68 h 521"/>
                        <a:gd name="T42" fmla="*/ 187 w 468"/>
                        <a:gd name="T43" fmla="*/ 37 h 521"/>
                        <a:gd name="T44" fmla="*/ 178 w 468"/>
                        <a:gd name="T45" fmla="*/ 31 h 521"/>
                        <a:gd name="T46" fmla="*/ 168 w 468"/>
                        <a:gd name="T47" fmla="*/ 6 h 521"/>
                        <a:gd name="T48" fmla="*/ 158 w 468"/>
                        <a:gd name="T49" fmla="*/ 12 h 521"/>
                        <a:gd name="T50" fmla="*/ 152 w 468"/>
                        <a:gd name="T51" fmla="*/ 12 h 521"/>
                        <a:gd name="T52" fmla="*/ 142 w 468"/>
                        <a:gd name="T53" fmla="*/ 25 h 521"/>
                        <a:gd name="T54" fmla="*/ 133 w 468"/>
                        <a:gd name="T55" fmla="*/ 31 h 521"/>
                        <a:gd name="T56" fmla="*/ 123 w 468"/>
                        <a:gd name="T57" fmla="*/ 49 h 521"/>
                        <a:gd name="T58" fmla="*/ 111 w 468"/>
                        <a:gd name="T59" fmla="*/ 103 h 521"/>
                        <a:gd name="T60" fmla="*/ 105 w 468"/>
                        <a:gd name="T61" fmla="*/ 131 h 521"/>
                        <a:gd name="T62" fmla="*/ 97 w 468"/>
                        <a:gd name="T63" fmla="*/ 168 h 521"/>
                        <a:gd name="T64" fmla="*/ 88 w 468"/>
                        <a:gd name="T65" fmla="*/ 219 h 521"/>
                        <a:gd name="T66" fmla="*/ 82 w 468"/>
                        <a:gd name="T67" fmla="*/ 249 h 521"/>
                        <a:gd name="T68" fmla="*/ 70 w 468"/>
                        <a:gd name="T69" fmla="*/ 271 h 521"/>
                        <a:gd name="T70" fmla="*/ 60 w 468"/>
                        <a:gd name="T71" fmla="*/ 329 h 521"/>
                        <a:gd name="T72" fmla="*/ 53 w 468"/>
                        <a:gd name="T73" fmla="*/ 358 h 521"/>
                        <a:gd name="T74" fmla="*/ 41 w 468"/>
                        <a:gd name="T75" fmla="*/ 403 h 521"/>
                        <a:gd name="T76" fmla="*/ 29 w 468"/>
                        <a:gd name="T77" fmla="*/ 425 h 521"/>
                        <a:gd name="T78" fmla="*/ 23 w 468"/>
                        <a:gd name="T79" fmla="*/ 446 h 521"/>
                        <a:gd name="T80" fmla="*/ 21 w 468"/>
                        <a:gd name="T81" fmla="*/ 476 h 521"/>
                        <a:gd name="T82" fmla="*/ 6 w 468"/>
                        <a:gd name="T83" fmla="*/ 512 h 5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8"/>
                        <a:gd name="T127" fmla="*/ 0 h 521"/>
                        <a:gd name="T128" fmla="*/ 468 w 468"/>
                        <a:gd name="T129" fmla="*/ 521 h 5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8" h="521">
                          <a:moveTo>
                            <a:pt x="468" y="521"/>
                          </a:moveTo>
                          <a:lnTo>
                            <a:pt x="462" y="509"/>
                          </a:lnTo>
                          <a:lnTo>
                            <a:pt x="456" y="503"/>
                          </a:lnTo>
                          <a:lnTo>
                            <a:pt x="456" y="509"/>
                          </a:lnTo>
                          <a:lnTo>
                            <a:pt x="450" y="509"/>
                          </a:lnTo>
                          <a:lnTo>
                            <a:pt x="444" y="509"/>
                          </a:lnTo>
                          <a:lnTo>
                            <a:pt x="438" y="509"/>
                          </a:lnTo>
                          <a:lnTo>
                            <a:pt x="438" y="497"/>
                          </a:lnTo>
                          <a:lnTo>
                            <a:pt x="432" y="491"/>
                          </a:lnTo>
                          <a:lnTo>
                            <a:pt x="426" y="480"/>
                          </a:lnTo>
                          <a:lnTo>
                            <a:pt x="426" y="486"/>
                          </a:lnTo>
                          <a:lnTo>
                            <a:pt x="414" y="486"/>
                          </a:lnTo>
                          <a:lnTo>
                            <a:pt x="420" y="486"/>
                          </a:lnTo>
                          <a:lnTo>
                            <a:pt x="414" y="486"/>
                          </a:lnTo>
                          <a:lnTo>
                            <a:pt x="408" y="468"/>
                          </a:lnTo>
                          <a:lnTo>
                            <a:pt x="402" y="462"/>
                          </a:lnTo>
                          <a:lnTo>
                            <a:pt x="396" y="456"/>
                          </a:lnTo>
                          <a:lnTo>
                            <a:pt x="390" y="450"/>
                          </a:lnTo>
                          <a:lnTo>
                            <a:pt x="390" y="444"/>
                          </a:lnTo>
                          <a:lnTo>
                            <a:pt x="384" y="432"/>
                          </a:lnTo>
                          <a:lnTo>
                            <a:pt x="378" y="438"/>
                          </a:lnTo>
                          <a:lnTo>
                            <a:pt x="372" y="432"/>
                          </a:lnTo>
                          <a:lnTo>
                            <a:pt x="372" y="414"/>
                          </a:lnTo>
                          <a:lnTo>
                            <a:pt x="366" y="414"/>
                          </a:lnTo>
                          <a:lnTo>
                            <a:pt x="366" y="408"/>
                          </a:lnTo>
                          <a:lnTo>
                            <a:pt x="360" y="402"/>
                          </a:lnTo>
                          <a:lnTo>
                            <a:pt x="354" y="378"/>
                          </a:lnTo>
                          <a:lnTo>
                            <a:pt x="354" y="390"/>
                          </a:lnTo>
                          <a:lnTo>
                            <a:pt x="348" y="372"/>
                          </a:lnTo>
                          <a:lnTo>
                            <a:pt x="348" y="360"/>
                          </a:lnTo>
                          <a:lnTo>
                            <a:pt x="342" y="354"/>
                          </a:lnTo>
                          <a:lnTo>
                            <a:pt x="342" y="342"/>
                          </a:lnTo>
                          <a:lnTo>
                            <a:pt x="336" y="336"/>
                          </a:lnTo>
                          <a:lnTo>
                            <a:pt x="336" y="318"/>
                          </a:lnTo>
                          <a:lnTo>
                            <a:pt x="330" y="312"/>
                          </a:lnTo>
                          <a:lnTo>
                            <a:pt x="324" y="306"/>
                          </a:lnTo>
                          <a:lnTo>
                            <a:pt x="318" y="288"/>
                          </a:lnTo>
                          <a:lnTo>
                            <a:pt x="318" y="276"/>
                          </a:lnTo>
                          <a:lnTo>
                            <a:pt x="312" y="270"/>
                          </a:lnTo>
                          <a:lnTo>
                            <a:pt x="306" y="252"/>
                          </a:lnTo>
                          <a:lnTo>
                            <a:pt x="300" y="228"/>
                          </a:lnTo>
                          <a:lnTo>
                            <a:pt x="294" y="216"/>
                          </a:lnTo>
                          <a:lnTo>
                            <a:pt x="288" y="216"/>
                          </a:lnTo>
                          <a:lnTo>
                            <a:pt x="288" y="204"/>
                          </a:lnTo>
                          <a:lnTo>
                            <a:pt x="282" y="180"/>
                          </a:lnTo>
                          <a:lnTo>
                            <a:pt x="282" y="168"/>
                          </a:lnTo>
                          <a:lnTo>
                            <a:pt x="276" y="150"/>
                          </a:lnTo>
                          <a:lnTo>
                            <a:pt x="270" y="162"/>
                          </a:lnTo>
                          <a:lnTo>
                            <a:pt x="270" y="150"/>
                          </a:lnTo>
                          <a:lnTo>
                            <a:pt x="264" y="138"/>
                          </a:lnTo>
                          <a:lnTo>
                            <a:pt x="264" y="132"/>
                          </a:lnTo>
                          <a:lnTo>
                            <a:pt x="258" y="114"/>
                          </a:lnTo>
                          <a:lnTo>
                            <a:pt x="252" y="102"/>
                          </a:lnTo>
                          <a:lnTo>
                            <a:pt x="246" y="72"/>
                          </a:lnTo>
                          <a:lnTo>
                            <a:pt x="246" y="84"/>
                          </a:lnTo>
                          <a:lnTo>
                            <a:pt x="240" y="78"/>
                          </a:lnTo>
                          <a:lnTo>
                            <a:pt x="240" y="66"/>
                          </a:lnTo>
                          <a:lnTo>
                            <a:pt x="234" y="66"/>
                          </a:lnTo>
                          <a:lnTo>
                            <a:pt x="234" y="54"/>
                          </a:lnTo>
                          <a:lnTo>
                            <a:pt x="228" y="36"/>
                          </a:lnTo>
                          <a:lnTo>
                            <a:pt x="222" y="24"/>
                          </a:lnTo>
                          <a:lnTo>
                            <a:pt x="222" y="30"/>
                          </a:lnTo>
                          <a:lnTo>
                            <a:pt x="216" y="24"/>
                          </a:lnTo>
                          <a:lnTo>
                            <a:pt x="216" y="12"/>
                          </a:lnTo>
                          <a:lnTo>
                            <a:pt x="210" y="24"/>
                          </a:lnTo>
                          <a:lnTo>
                            <a:pt x="204" y="18"/>
                          </a:lnTo>
                          <a:lnTo>
                            <a:pt x="204" y="0"/>
                          </a:lnTo>
                          <a:lnTo>
                            <a:pt x="198" y="6"/>
                          </a:lnTo>
                          <a:lnTo>
                            <a:pt x="198" y="24"/>
                          </a:lnTo>
                          <a:lnTo>
                            <a:pt x="192" y="12"/>
                          </a:lnTo>
                          <a:lnTo>
                            <a:pt x="186" y="12"/>
                          </a:lnTo>
                          <a:lnTo>
                            <a:pt x="186" y="0"/>
                          </a:lnTo>
                          <a:lnTo>
                            <a:pt x="180" y="6"/>
                          </a:lnTo>
                          <a:lnTo>
                            <a:pt x="180" y="12"/>
                          </a:lnTo>
                          <a:lnTo>
                            <a:pt x="174" y="42"/>
                          </a:lnTo>
                          <a:lnTo>
                            <a:pt x="168" y="12"/>
                          </a:lnTo>
                          <a:lnTo>
                            <a:pt x="168" y="18"/>
                          </a:lnTo>
                          <a:lnTo>
                            <a:pt x="162" y="12"/>
                          </a:lnTo>
                          <a:lnTo>
                            <a:pt x="162" y="36"/>
                          </a:lnTo>
                          <a:lnTo>
                            <a:pt x="156" y="24"/>
                          </a:lnTo>
                          <a:lnTo>
                            <a:pt x="150" y="24"/>
                          </a:lnTo>
                          <a:lnTo>
                            <a:pt x="150" y="42"/>
                          </a:lnTo>
                          <a:lnTo>
                            <a:pt x="144" y="42"/>
                          </a:lnTo>
                          <a:lnTo>
                            <a:pt x="144" y="54"/>
                          </a:lnTo>
                          <a:lnTo>
                            <a:pt x="138" y="54"/>
                          </a:lnTo>
                          <a:lnTo>
                            <a:pt x="132" y="84"/>
                          </a:lnTo>
                          <a:lnTo>
                            <a:pt x="132" y="90"/>
                          </a:lnTo>
                          <a:lnTo>
                            <a:pt x="132" y="96"/>
                          </a:lnTo>
                          <a:lnTo>
                            <a:pt x="126" y="108"/>
                          </a:lnTo>
                          <a:lnTo>
                            <a:pt x="120" y="120"/>
                          </a:lnTo>
                          <a:lnTo>
                            <a:pt x="120" y="114"/>
                          </a:lnTo>
                          <a:lnTo>
                            <a:pt x="114" y="138"/>
                          </a:lnTo>
                          <a:lnTo>
                            <a:pt x="114" y="144"/>
                          </a:lnTo>
                          <a:lnTo>
                            <a:pt x="108" y="168"/>
                          </a:lnTo>
                          <a:lnTo>
                            <a:pt x="102" y="180"/>
                          </a:lnTo>
                          <a:lnTo>
                            <a:pt x="102" y="186"/>
                          </a:lnTo>
                          <a:lnTo>
                            <a:pt x="96" y="192"/>
                          </a:lnTo>
                          <a:lnTo>
                            <a:pt x="96" y="204"/>
                          </a:lnTo>
                          <a:lnTo>
                            <a:pt x="90" y="204"/>
                          </a:lnTo>
                          <a:lnTo>
                            <a:pt x="84" y="216"/>
                          </a:lnTo>
                          <a:lnTo>
                            <a:pt x="84" y="222"/>
                          </a:lnTo>
                          <a:lnTo>
                            <a:pt x="78" y="246"/>
                          </a:lnTo>
                          <a:lnTo>
                            <a:pt x="78" y="252"/>
                          </a:lnTo>
                          <a:lnTo>
                            <a:pt x="72" y="270"/>
                          </a:lnTo>
                          <a:lnTo>
                            <a:pt x="66" y="276"/>
                          </a:lnTo>
                          <a:lnTo>
                            <a:pt x="60" y="288"/>
                          </a:lnTo>
                          <a:lnTo>
                            <a:pt x="60" y="294"/>
                          </a:lnTo>
                          <a:lnTo>
                            <a:pt x="54" y="300"/>
                          </a:lnTo>
                          <a:lnTo>
                            <a:pt x="54" y="306"/>
                          </a:lnTo>
                          <a:lnTo>
                            <a:pt x="48" y="330"/>
                          </a:lnTo>
                          <a:lnTo>
                            <a:pt x="42" y="330"/>
                          </a:lnTo>
                          <a:lnTo>
                            <a:pt x="42" y="348"/>
                          </a:lnTo>
                          <a:lnTo>
                            <a:pt x="36" y="348"/>
                          </a:lnTo>
                          <a:lnTo>
                            <a:pt x="36" y="360"/>
                          </a:lnTo>
                          <a:lnTo>
                            <a:pt x="30" y="372"/>
                          </a:lnTo>
                          <a:lnTo>
                            <a:pt x="30" y="366"/>
                          </a:lnTo>
                          <a:lnTo>
                            <a:pt x="30" y="372"/>
                          </a:lnTo>
                          <a:lnTo>
                            <a:pt x="24" y="384"/>
                          </a:lnTo>
                          <a:lnTo>
                            <a:pt x="24" y="390"/>
                          </a:lnTo>
                          <a:lnTo>
                            <a:pt x="18" y="402"/>
                          </a:lnTo>
                          <a:lnTo>
                            <a:pt x="12" y="414"/>
                          </a:lnTo>
                          <a:lnTo>
                            <a:pt x="6" y="420"/>
                          </a:lnTo>
                          <a:lnTo>
                            <a:pt x="6" y="438"/>
                          </a:lnTo>
                          <a:lnTo>
                            <a:pt x="0" y="444"/>
                          </a:lnTo>
                        </a:path>
                      </a:pathLst>
                    </a:custGeom>
                    <a:noFill/>
                    <a:ln w="9525">
                      <a:solidFill>
                        <a:schemeClr val="accent2"/>
                      </a:solidFill>
                      <a:round/>
                      <a:headEnd/>
                      <a:tailEnd/>
                    </a:ln>
                  </p:spPr>
                  <p:txBody>
                    <a:bodyPr/>
                    <a:lstStyle/>
                    <a:p>
                      <a:endParaRPr lang="zh-CN" altLang="en-US"/>
                    </a:p>
                  </p:txBody>
                </p:sp>
                <p:sp>
                  <p:nvSpPr>
                    <p:cNvPr id="129" name="Freeform 190">
                      <a:extLst>
                        <a:ext uri="{FF2B5EF4-FFF2-40B4-BE49-F238E27FC236}">
                          <a16:creationId xmlns:a16="http://schemas.microsoft.com/office/drawing/2014/main" id="{BB85B972-FCFE-44B2-8EDC-B6405AB4B3C5}"/>
                        </a:ext>
                      </a:extLst>
                    </p:cNvPr>
                    <p:cNvSpPr>
                      <a:spLocks/>
                    </p:cNvSpPr>
                    <p:nvPr/>
                  </p:nvSpPr>
                  <p:spPr bwMode="auto">
                    <a:xfrm>
                      <a:off x="1837" y="2430"/>
                      <a:ext cx="469" cy="165"/>
                    </a:xfrm>
                    <a:custGeom>
                      <a:avLst/>
                      <a:gdLst>
                        <a:gd name="T0" fmla="*/ 398 w 480"/>
                        <a:gd name="T1" fmla="*/ 12 h 161"/>
                        <a:gd name="T2" fmla="*/ 388 w 480"/>
                        <a:gd name="T3" fmla="*/ 49 h 161"/>
                        <a:gd name="T4" fmla="*/ 378 w 480"/>
                        <a:gd name="T5" fmla="*/ 79 h 161"/>
                        <a:gd name="T6" fmla="*/ 367 w 480"/>
                        <a:gd name="T7" fmla="*/ 91 h 161"/>
                        <a:gd name="T8" fmla="*/ 357 w 480"/>
                        <a:gd name="T9" fmla="*/ 122 h 161"/>
                        <a:gd name="T10" fmla="*/ 347 w 480"/>
                        <a:gd name="T11" fmla="*/ 147 h 161"/>
                        <a:gd name="T12" fmla="*/ 342 w 480"/>
                        <a:gd name="T13" fmla="*/ 140 h 161"/>
                        <a:gd name="T14" fmla="*/ 331 w 480"/>
                        <a:gd name="T15" fmla="*/ 147 h 161"/>
                        <a:gd name="T16" fmla="*/ 321 w 480"/>
                        <a:gd name="T17" fmla="*/ 155 h 161"/>
                        <a:gd name="T18" fmla="*/ 312 w 480"/>
                        <a:gd name="T19" fmla="*/ 147 h 161"/>
                        <a:gd name="T20" fmla="*/ 301 w 480"/>
                        <a:gd name="T21" fmla="*/ 155 h 161"/>
                        <a:gd name="T22" fmla="*/ 285 w 480"/>
                        <a:gd name="T23" fmla="*/ 171 h 161"/>
                        <a:gd name="T24" fmla="*/ 276 w 480"/>
                        <a:gd name="T25" fmla="*/ 183 h 161"/>
                        <a:gd name="T26" fmla="*/ 265 w 480"/>
                        <a:gd name="T27" fmla="*/ 190 h 161"/>
                        <a:gd name="T28" fmla="*/ 260 w 480"/>
                        <a:gd name="T29" fmla="*/ 190 h 161"/>
                        <a:gd name="T30" fmla="*/ 250 w 480"/>
                        <a:gd name="T31" fmla="*/ 177 h 161"/>
                        <a:gd name="T32" fmla="*/ 240 w 480"/>
                        <a:gd name="T33" fmla="*/ 155 h 161"/>
                        <a:gd name="T34" fmla="*/ 230 w 480"/>
                        <a:gd name="T35" fmla="*/ 171 h 161"/>
                        <a:gd name="T36" fmla="*/ 225 w 480"/>
                        <a:gd name="T37" fmla="*/ 171 h 161"/>
                        <a:gd name="T38" fmla="*/ 215 w 480"/>
                        <a:gd name="T39" fmla="*/ 134 h 161"/>
                        <a:gd name="T40" fmla="*/ 205 w 480"/>
                        <a:gd name="T41" fmla="*/ 128 h 161"/>
                        <a:gd name="T42" fmla="*/ 193 w 480"/>
                        <a:gd name="T43" fmla="*/ 155 h 161"/>
                        <a:gd name="T44" fmla="*/ 184 w 480"/>
                        <a:gd name="T45" fmla="*/ 128 h 161"/>
                        <a:gd name="T46" fmla="*/ 174 w 480"/>
                        <a:gd name="T47" fmla="*/ 122 h 161"/>
                        <a:gd name="T48" fmla="*/ 169 w 480"/>
                        <a:gd name="T49" fmla="*/ 128 h 161"/>
                        <a:gd name="T50" fmla="*/ 157 w 480"/>
                        <a:gd name="T51" fmla="*/ 136 h 161"/>
                        <a:gd name="T52" fmla="*/ 154 w 480"/>
                        <a:gd name="T53" fmla="*/ 150 h 161"/>
                        <a:gd name="T54" fmla="*/ 144 w 480"/>
                        <a:gd name="T55" fmla="*/ 158 h 161"/>
                        <a:gd name="T56" fmla="*/ 134 w 480"/>
                        <a:gd name="T57" fmla="*/ 133 h 161"/>
                        <a:gd name="T58" fmla="*/ 119 w 480"/>
                        <a:gd name="T59" fmla="*/ 138 h 161"/>
                        <a:gd name="T60" fmla="*/ 106 w 480"/>
                        <a:gd name="T61" fmla="*/ 142 h 161"/>
                        <a:gd name="T62" fmla="*/ 94 w 480"/>
                        <a:gd name="T63" fmla="*/ 124 h 161"/>
                        <a:gd name="T64" fmla="*/ 87 w 480"/>
                        <a:gd name="T65" fmla="*/ 139 h 161"/>
                        <a:gd name="T66" fmla="*/ 84 w 480"/>
                        <a:gd name="T67" fmla="*/ 146 h 161"/>
                        <a:gd name="T68" fmla="*/ 73 w 480"/>
                        <a:gd name="T69" fmla="*/ 154 h 161"/>
                        <a:gd name="T70" fmla="*/ 67 w 480"/>
                        <a:gd name="T71" fmla="*/ 170 h 161"/>
                        <a:gd name="T72" fmla="*/ 58 w 480"/>
                        <a:gd name="T73" fmla="*/ 136 h 161"/>
                        <a:gd name="T74" fmla="*/ 47 w 480"/>
                        <a:gd name="T75" fmla="*/ 140 h 161"/>
                        <a:gd name="T76" fmla="*/ 35 w 480"/>
                        <a:gd name="T77" fmla="*/ 150 h 161"/>
                        <a:gd name="T78" fmla="*/ 28 w 480"/>
                        <a:gd name="T79" fmla="*/ 150 h 161"/>
                        <a:gd name="T80" fmla="*/ 21 w 480"/>
                        <a:gd name="T81" fmla="*/ 155 h 161"/>
                        <a:gd name="T82" fmla="*/ 12 w 480"/>
                        <a:gd name="T83" fmla="*/ 155 h 161"/>
                        <a:gd name="T84" fmla="*/ 0 w 480"/>
                        <a:gd name="T85" fmla="*/ 16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0"/>
                        <a:gd name="T130" fmla="*/ 0 h 161"/>
                        <a:gd name="T131" fmla="*/ 480 w 480"/>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0" h="161">
                          <a:moveTo>
                            <a:pt x="480" y="0"/>
                          </a:moveTo>
                          <a:lnTo>
                            <a:pt x="474" y="6"/>
                          </a:lnTo>
                          <a:lnTo>
                            <a:pt x="468" y="12"/>
                          </a:lnTo>
                          <a:lnTo>
                            <a:pt x="468" y="18"/>
                          </a:lnTo>
                          <a:lnTo>
                            <a:pt x="462" y="30"/>
                          </a:lnTo>
                          <a:lnTo>
                            <a:pt x="456" y="42"/>
                          </a:lnTo>
                          <a:lnTo>
                            <a:pt x="450" y="36"/>
                          </a:lnTo>
                          <a:lnTo>
                            <a:pt x="450" y="65"/>
                          </a:lnTo>
                          <a:lnTo>
                            <a:pt x="444" y="65"/>
                          </a:lnTo>
                          <a:lnTo>
                            <a:pt x="432" y="77"/>
                          </a:lnTo>
                          <a:lnTo>
                            <a:pt x="438" y="77"/>
                          </a:lnTo>
                          <a:lnTo>
                            <a:pt x="432" y="77"/>
                          </a:lnTo>
                          <a:lnTo>
                            <a:pt x="426" y="101"/>
                          </a:lnTo>
                          <a:lnTo>
                            <a:pt x="420" y="89"/>
                          </a:lnTo>
                          <a:lnTo>
                            <a:pt x="420" y="101"/>
                          </a:lnTo>
                          <a:lnTo>
                            <a:pt x="414" y="107"/>
                          </a:lnTo>
                          <a:lnTo>
                            <a:pt x="408" y="101"/>
                          </a:lnTo>
                          <a:lnTo>
                            <a:pt x="408" y="125"/>
                          </a:lnTo>
                          <a:lnTo>
                            <a:pt x="408" y="113"/>
                          </a:lnTo>
                          <a:lnTo>
                            <a:pt x="396" y="119"/>
                          </a:lnTo>
                          <a:lnTo>
                            <a:pt x="402" y="119"/>
                          </a:lnTo>
                          <a:lnTo>
                            <a:pt x="396" y="119"/>
                          </a:lnTo>
                          <a:lnTo>
                            <a:pt x="390" y="107"/>
                          </a:lnTo>
                          <a:lnTo>
                            <a:pt x="390" y="125"/>
                          </a:lnTo>
                          <a:lnTo>
                            <a:pt x="378" y="131"/>
                          </a:lnTo>
                          <a:lnTo>
                            <a:pt x="384" y="131"/>
                          </a:lnTo>
                          <a:lnTo>
                            <a:pt x="378" y="131"/>
                          </a:lnTo>
                          <a:lnTo>
                            <a:pt x="372" y="137"/>
                          </a:lnTo>
                          <a:lnTo>
                            <a:pt x="366" y="143"/>
                          </a:lnTo>
                          <a:lnTo>
                            <a:pt x="366" y="125"/>
                          </a:lnTo>
                          <a:lnTo>
                            <a:pt x="360" y="143"/>
                          </a:lnTo>
                          <a:lnTo>
                            <a:pt x="354" y="149"/>
                          </a:lnTo>
                          <a:lnTo>
                            <a:pt x="354" y="131"/>
                          </a:lnTo>
                          <a:lnTo>
                            <a:pt x="348" y="137"/>
                          </a:lnTo>
                          <a:lnTo>
                            <a:pt x="342" y="149"/>
                          </a:lnTo>
                          <a:lnTo>
                            <a:pt x="336" y="143"/>
                          </a:lnTo>
                          <a:lnTo>
                            <a:pt x="330" y="149"/>
                          </a:lnTo>
                          <a:lnTo>
                            <a:pt x="330" y="161"/>
                          </a:lnTo>
                          <a:lnTo>
                            <a:pt x="324" y="155"/>
                          </a:lnTo>
                          <a:lnTo>
                            <a:pt x="318" y="119"/>
                          </a:lnTo>
                          <a:lnTo>
                            <a:pt x="318" y="131"/>
                          </a:lnTo>
                          <a:lnTo>
                            <a:pt x="312" y="161"/>
                          </a:lnTo>
                          <a:lnTo>
                            <a:pt x="312" y="137"/>
                          </a:lnTo>
                          <a:lnTo>
                            <a:pt x="306" y="143"/>
                          </a:lnTo>
                          <a:lnTo>
                            <a:pt x="306" y="161"/>
                          </a:lnTo>
                          <a:lnTo>
                            <a:pt x="306" y="137"/>
                          </a:lnTo>
                          <a:lnTo>
                            <a:pt x="300" y="125"/>
                          </a:lnTo>
                          <a:lnTo>
                            <a:pt x="294" y="149"/>
                          </a:lnTo>
                          <a:lnTo>
                            <a:pt x="288" y="125"/>
                          </a:lnTo>
                          <a:lnTo>
                            <a:pt x="288" y="143"/>
                          </a:lnTo>
                          <a:lnTo>
                            <a:pt x="282" y="131"/>
                          </a:lnTo>
                          <a:lnTo>
                            <a:pt x="282" y="155"/>
                          </a:lnTo>
                          <a:lnTo>
                            <a:pt x="276" y="149"/>
                          </a:lnTo>
                          <a:lnTo>
                            <a:pt x="270" y="143"/>
                          </a:lnTo>
                          <a:lnTo>
                            <a:pt x="270" y="137"/>
                          </a:lnTo>
                          <a:lnTo>
                            <a:pt x="264" y="125"/>
                          </a:lnTo>
                          <a:lnTo>
                            <a:pt x="264" y="143"/>
                          </a:lnTo>
                          <a:lnTo>
                            <a:pt x="258" y="131"/>
                          </a:lnTo>
                          <a:lnTo>
                            <a:pt x="252" y="142"/>
                          </a:lnTo>
                          <a:lnTo>
                            <a:pt x="252" y="113"/>
                          </a:lnTo>
                          <a:lnTo>
                            <a:pt x="246" y="125"/>
                          </a:lnTo>
                          <a:lnTo>
                            <a:pt x="246" y="137"/>
                          </a:lnTo>
                          <a:lnTo>
                            <a:pt x="240" y="107"/>
                          </a:lnTo>
                          <a:lnTo>
                            <a:pt x="234" y="113"/>
                          </a:lnTo>
                          <a:lnTo>
                            <a:pt x="234" y="120"/>
                          </a:lnTo>
                          <a:lnTo>
                            <a:pt x="228" y="131"/>
                          </a:lnTo>
                          <a:lnTo>
                            <a:pt x="228" y="101"/>
                          </a:lnTo>
                          <a:lnTo>
                            <a:pt x="222" y="130"/>
                          </a:lnTo>
                          <a:lnTo>
                            <a:pt x="216" y="107"/>
                          </a:lnTo>
                          <a:lnTo>
                            <a:pt x="216" y="125"/>
                          </a:lnTo>
                          <a:lnTo>
                            <a:pt x="209" y="127"/>
                          </a:lnTo>
                          <a:lnTo>
                            <a:pt x="204" y="101"/>
                          </a:lnTo>
                          <a:lnTo>
                            <a:pt x="204" y="113"/>
                          </a:lnTo>
                          <a:lnTo>
                            <a:pt x="204" y="143"/>
                          </a:lnTo>
                          <a:lnTo>
                            <a:pt x="198" y="107"/>
                          </a:lnTo>
                          <a:lnTo>
                            <a:pt x="198" y="113"/>
                          </a:lnTo>
                          <a:lnTo>
                            <a:pt x="194" y="127"/>
                          </a:lnTo>
                          <a:lnTo>
                            <a:pt x="185" y="115"/>
                          </a:lnTo>
                          <a:lnTo>
                            <a:pt x="186" y="101"/>
                          </a:lnTo>
                          <a:lnTo>
                            <a:pt x="180" y="113"/>
                          </a:lnTo>
                          <a:lnTo>
                            <a:pt x="182" y="127"/>
                          </a:lnTo>
                          <a:lnTo>
                            <a:pt x="176" y="121"/>
                          </a:lnTo>
                          <a:lnTo>
                            <a:pt x="168" y="107"/>
                          </a:lnTo>
                          <a:lnTo>
                            <a:pt x="170" y="133"/>
                          </a:lnTo>
                          <a:lnTo>
                            <a:pt x="162" y="107"/>
                          </a:lnTo>
                          <a:lnTo>
                            <a:pt x="164" y="126"/>
                          </a:lnTo>
                          <a:lnTo>
                            <a:pt x="156" y="112"/>
                          </a:lnTo>
                          <a:lnTo>
                            <a:pt x="155" y="123"/>
                          </a:lnTo>
                          <a:lnTo>
                            <a:pt x="149" y="118"/>
                          </a:lnTo>
                          <a:lnTo>
                            <a:pt x="140" y="117"/>
                          </a:lnTo>
                          <a:lnTo>
                            <a:pt x="138" y="95"/>
                          </a:lnTo>
                          <a:lnTo>
                            <a:pt x="131" y="129"/>
                          </a:lnTo>
                          <a:lnTo>
                            <a:pt x="126" y="121"/>
                          </a:lnTo>
                          <a:lnTo>
                            <a:pt x="128" y="109"/>
                          </a:lnTo>
                          <a:lnTo>
                            <a:pt x="120" y="112"/>
                          </a:lnTo>
                          <a:lnTo>
                            <a:pt x="108" y="103"/>
                          </a:lnTo>
                          <a:lnTo>
                            <a:pt x="113" y="129"/>
                          </a:lnTo>
                          <a:lnTo>
                            <a:pt x="108" y="106"/>
                          </a:lnTo>
                          <a:lnTo>
                            <a:pt x="101" y="118"/>
                          </a:lnTo>
                          <a:lnTo>
                            <a:pt x="105" y="126"/>
                          </a:lnTo>
                          <a:lnTo>
                            <a:pt x="104" y="103"/>
                          </a:lnTo>
                          <a:lnTo>
                            <a:pt x="98" y="124"/>
                          </a:lnTo>
                          <a:lnTo>
                            <a:pt x="95" y="105"/>
                          </a:lnTo>
                          <a:lnTo>
                            <a:pt x="92" y="111"/>
                          </a:lnTo>
                          <a:lnTo>
                            <a:pt x="87" y="130"/>
                          </a:lnTo>
                          <a:lnTo>
                            <a:pt x="84" y="107"/>
                          </a:lnTo>
                          <a:lnTo>
                            <a:pt x="78" y="107"/>
                          </a:lnTo>
                          <a:lnTo>
                            <a:pt x="81" y="142"/>
                          </a:lnTo>
                          <a:lnTo>
                            <a:pt x="72" y="101"/>
                          </a:lnTo>
                          <a:lnTo>
                            <a:pt x="71" y="117"/>
                          </a:lnTo>
                          <a:lnTo>
                            <a:pt x="66" y="115"/>
                          </a:lnTo>
                          <a:lnTo>
                            <a:pt x="60" y="101"/>
                          </a:lnTo>
                          <a:lnTo>
                            <a:pt x="62" y="130"/>
                          </a:lnTo>
                          <a:lnTo>
                            <a:pt x="54" y="119"/>
                          </a:lnTo>
                          <a:lnTo>
                            <a:pt x="54" y="113"/>
                          </a:lnTo>
                          <a:lnTo>
                            <a:pt x="48" y="123"/>
                          </a:lnTo>
                          <a:lnTo>
                            <a:pt x="42" y="127"/>
                          </a:lnTo>
                          <a:lnTo>
                            <a:pt x="42" y="113"/>
                          </a:lnTo>
                          <a:lnTo>
                            <a:pt x="36" y="107"/>
                          </a:lnTo>
                          <a:lnTo>
                            <a:pt x="35" y="127"/>
                          </a:lnTo>
                          <a:lnTo>
                            <a:pt x="30" y="119"/>
                          </a:lnTo>
                          <a:lnTo>
                            <a:pt x="24" y="107"/>
                          </a:lnTo>
                          <a:lnTo>
                            <a:pt x="24" y="131"/>
                          </a:lnTo>
                          <a:lnTo>
                            <a:pt x="18" y="119"/>
                          </a:lnTo>
                          <a:lnTo>
                            <a:pt x="18" y="125"/>
                          </a:lnTo>
                          <a:lnTo>
                            <a:pt x="12" y="131"/>
                          </a:lnTo>
                          <a:lnTo>
                            <a:pt x="6" y="125"/>
                          </a:lnTo>
                          <a:lnTo>
                            <a:pt x="6" y="119"/>
                          </a:lnTo>
                          <a:lnTo>
                            <a:pt x="0" y="137"/>
                          </a:lnTo>
                        </a:path>
                      </a:pathLst>
                    </a:custGeom>
                    <a:noFill/>
                    <a:ln w="9525">
                      <a:solidFill>
                        <a:schemeClr val="accent2"/>
                      </a:solidFill>
                      <a:round/>
                      <a:headEnd/>
                      <a:tailEnd/>
                    </a:ln>
                  </p:spPr>
                  <p:txBody>
                    <a:bodyPr/>
                    <a:lstStyle/>
                    <a:p>
                      <a:endParaRPr lang="zh-CN" altLang="en-US"/>
                    </a:p>
                  </p:txBody>
                </p:sp>
              </p:grpSp>
              <p:sp>
                <p:nvSpPr>
                  <p:cNvPr id="121" name="Freeform 191">
                    <a:extLst>
                      <a:ext uri="{FF2B5EF4-FFF2-40B4-BE49-F238E27FC236}">
                        <a16:creationId xmlns:a16="http://schemas.microsoft.com/office/drawing/2014/main" id="{96A8B2FB-434F-4EDE-A7E3-E1F7F1246AB1}"/>
                      </a:ext>
                    </a:extLst>
                  </p:cNvPr>
                  <p:cNvSpPr>
                    <a:spLocks/>
                  </p:cNvSpPr>
                  <p:nvPr/>
                </p:nvSpPr>
                <p:spPr bwMode="auto">
                  <a:xfrm>
                    <a:off x="1732" y="2552"/>
                    <a:ext cx="105" cy="43"/>
                  </a:xfrm>
                  <a:custGeom>
                    <a:avLst/>
                    <a:gdLst>
                      <a:gd name="T0" fmla="*/ 93 w 107"/>
                      <a:gd name="T1" fmla="*/ 18 h 42"/>
                      <a:gd name="T2" fmla="*/ 93 w 107"/>
                      <a:gd name="T3" fmla="*/ 18 h 42"/>
                      <a:gd name="T4" fmla="*/ 93 w 107"/>
                      <a:gd name="T5" fmla="*/ 18 h 42"/>
                      <a:gd name="T6" fmla="*/ 87 w 107"/>
                      <a:gd name="T7" fmla="*/ 12 h 42"/>
                      <a:gd name="T8" fmla="*/ 77 w 107"/>
                      <a:gd name="T9" fmla="*/ 31 h 42"/>
                      <a:gd name="T10" fmla="*/ 81 w 107"/>
                      <a:gd name="T11" fmla="*/ 31 h 42"/>
                      <a:gd name="T12" fmla="*/ 77 w 107"/>
                      <a:gd name="T13" fmla="*/ 31 h 42"/>
                      <a:gd name="T14" fmla="*/ 70 w 107"/>
                      <a:gd name="T15" fmla="*/ 18 h 42"/>
                      <a:gd name="T16" fmla="*/ 70 w 107"/>
                      <a:gd name="T17" fmla="*/ 37 h 42"/>
                      <a:gd name="T18" fmla="*/ 64 w 107"/>
                      <a:gd name="T19" fmla="*/ 18 h 42"/>
                      <a:gd name="T20" fmla="*/ 58 w 107"/>
                      <a:gd name="T21" fmla="*/ 31 h 42"/>
                      <a:gd name="T22" fmla="*/ 58 w 107"/>
                      <a:gd name="T23" fmla="*/ 43 h 42"/>
                      <a:gd name="T24" fmla="*/ 52 w 107"/>
                      <a:gd name="T25" fmla="*/ 49 h 42"/>
                      <a:gd name="T26" fmla="*/ 52 w 107"/>
                      <a:gd name="T27" fmla="*/ 37 h 42"/>
                      <a:gd name="T28" fmla="*/ 46 w 107"/>
                      <a:gd name="T29" fmla="*/ 37 h 42"/>
                      <a:gd name="T30" fmla="*/ 40 w 107"/>
                      <a:gd name="T31" fmla="*/ 43 h 42"/>
                      <a:gd name="T32" fmla="*/ 40 w 107"/>
                      <a:gd name="T33" fmla="*/ 31 h 42"/>
                      <a:gd name="T34" fmla="*/ 34 w 107"/>
                      <a:gd name="T35" fmla="*/ 31 h 42"/>
                      <a:gd name="T36" fmla="*/ 28 w 107"/>
                      <a:gd name="T37" fmla="*/ 37 h 42"/>
                      <a:gd name="T38" fmla="*/ 26 w 107"/>
                      <a:gd name="T39" fmla="*/ 18 h 42"/>
                      <a:gd name="T40" fmla="*/ 24 w 107"/>
                      <a:gd name="T41" fmla="*/ 18 h 42"/>
                      <a:gd name="T42" fmla="*/ 24 w 107"/>
                      <a:gd name="T43" fmla="*/ 43 h 42"/>
                      <a:gd name="T44" fmla="*/ 18 w 107"/>
                      <a:gd name="T45" fmla="*/ 43 h 42"/>
                      <a:gd name="T46" fmla="*/ 12 w 107"/>
                      <a:gd name="T47" fmla="*/ 31 h 42"/>
                      <a:gd name="T48" fmla="*/ 12 w 107"/>
                      <a:gd name="T49" fmla="*/ 12 h 42"/>
                      <a:gd name="T50" fmla="*/ 6 w 107"/>
                      <a:gd name="T51" fmla="*/ 12 h 42"/>
                      <a:gd name="T52" fmla="*/ 6 w 107"/>
                      <a:gd name="T53" fmla="*/ 0 h 42"/>
                      <a:gd name="T54" fmla="*/ 0 w 107"/>
                      <a:gd name="T55" fmla="*/ 31 h 42"/>
                      <a:gd name="T56" fmla="*/ 0 w 107"/>
                      <a:gd name="T57" fmla="*/ 18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7"/>
                      <a:gd name="T88" fmla="*/ 0 h 42"/>
                      <a:gd name="T89" fmla="*/ 107 w 107"/>
                      <a:gd name="T90" fmla="*/ 42 h 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7" h="42">
                        <a:moveTo>
                          <a:pt x="107" y="18"/>
                        </a:moveTo>
                        <a:lnTo>
                          <a:pt x="107" y="18"/>
                        </a:lnTo>
                        <a:lnTo>
                          <a:pt x="101" y="12"/>
                        </a:lnTo>
                        <a:lnTo>
                          <a:pt x="89" y="24"/>
                        </a:lnTo>
                        <a:lnTo>
                          <a:pt x="95" y="24"/>
                        </a:lnTo>
                        <a:lnTo>
                          <a:pt x="89" y="24"/>
                        </a:lnTo>
                        <a:lnTo>
                          <a:pt x="77" y="18"/>
                        </a:lnTo>
                        <a:lnTo>
                          <a:pt x="77" y="30"/>
                        </a:lnTo>
                        <a:lnTo>
                          <a:pt x="71" y="18"/>
                        </a:lnTo>
                        <a:lnTo>
                          <a:pt x="65" y="24"/>
                        </a:lnTo>
                        <a:lnTo>
                          <a:pt x="65" y="36"/>
                        </a:lnTo>
                        <a:lnTo>
                          <a:pt x="59" y="42"/>
                        </a:lnTo>
                        <a:lnTo>
                          <a:pt x="59" y="30"/>
                        </a:lnTo>
                        <a:lnTo>
                          <a:pt x="53" y="30"/>
                        </a:lnTo>
                        <a:lnTo>
                          <a:pt x="47" y="36"/>
                        </a:lnTo>
                        <a:lnTo>
                          <a:pt x="47" y="24"/>
                        </a:lnTo>
                        <a:lnTo>
                          <a:pt x="41" y="24"/>
                        </a:lnTo>
                        <a:lnTo>
                          <a:pt x="35" y="30"/>
                        </a:lnTo>
                        <a:lnTo>
                          <a:pt x="29" y="18"/>
                        </a:lnTo>
                        <a:lnTo>
                          <a:pt x="24" y="18"/>
                        </a:lnTo>
                        <a:lnTo>
                          <a:pt x="24" y="36"/>
                        </a:lnTo>
                        <a:lnTo>
                          <a:pt x="18" y="36"/>
                        </a:lnTo>
                        <a:lnTo>
                          <a:pt x="12" y="24"/>
                        </a:lnTo>
                        <a:lnTo>
                          <a:pt x="12" y="12"/>
                        </a:lnTo>
                        <a:lnTo>
                          <a:pt x="6" y="12"/>
                        </a:lnTo>
                        <a:lnTo>
                          <a:pt x="6" y="0"/>
                        </a:lnTo>
                        <a:lnTo>
                          <a:pt x="0" y="24"/>
                        </a:lnTo>
                        <a:lnTo>
                          <a:pt x="0" y="18"/>
                        </a:lnTo>
                      </a:path>
                    </a:pathLst>
                  </a:custGeom>
                  <a:noFill/>
                  <a:ln w="34925">
                    <a:solidFill>
                      <a:schemeClr val="accent2"/>
                    </a:solidFill>
                    <a:round/>
                    <a:headEnd/>
                    <a:tailEnd/>
                  </a:ln>
                </p:spPr>
                <p:txBody>
                  <a:bodyPr/>
                  <a:lstStyle/>
                  <a:p>
                    <a:endParaRPr lang="zh-CN" altLang="en-US"/>
                  </a:p>
                </p:txBody>
              </p:sp>
            </p:grpSp>
          </p:grpSp>
        </p:grpSp>
        <p:sp>
          <p:nvSpPr>
            <p:cNvPr id="99" name="Freeform 165">
              <a:extLst>
                <a:ext uri="{FF2B5EF4-FFF2-40B4-BE49-F238E27FC236}">
                  <a16:creationId xmlns:a16="http://schemas.microsoft.com/office/drawing/2014/main" id="{B446A1F7-95E0-4E9F-A9F2-91E66B27B393}"/>
                </a:ext>
              </a:extLst>
            </p:cNvPr>
            <p:cNvSpPr>
              <a:spLocks/>
            </p:cNvSpPr>
            <p:nvPr/>
          </p:nvSpPr>
          <p:spPr bwMode="auto">
            <a:xfrm flipV="1">
              <a:off x="5823811" y="5507037"/>
              <a:ext cx="4164740" cy="45719"/>
            </a:xfrm>
            <a:custGeom>
              <a:avLst/>
              <a:gdLst>
                <a:gd name="T0" fmla="*/ 0 w 733"/>
                <a:gd name="T1" fmla="*/ 2147483647 w 733"/>
                <a:gd name="T2" fmla="*/ 2147483647 w 733"/>
                <a:gd name="T3" fmla="*/ 0 60000 65536"/>
                <a:gd name="T4" fmla="*/ 0 60000 65536"/>
                <a:gd name="T5" fmla="*/ 0 60000 65536"/>
                <a:gd name="T6" fmla="*/ 0 w 733"/>
                <a:gd name="T7" fmla="*/ 733 w 733"/>
              </a:gdLst>
              <a:ahLst/>
              <a:cxnLst>
                <a:cxn ang="T3">
                  <a:pos x="T0" y="0"/>
                </a:cxn>
                <a:cxn ang="T4">
                  <a:pos x="T1" y="0"/>
                </a:cxn>
                <a:cxn ang="T5">
                  <a:pos x="T2" y="0"/>
                </a:cxn>
              </a:cxnLst>
              <a:rect l="T6" t="0" r="T7" b="0"/>
              <a:pathLst>
                <a:path w="733">
                  <a:moveTo>
                    <a:pt x="0" y="0"/>
                  </a:moveTo>
                  <a:lnTo>
                    <a:pt x="733" y="0"/>
                  </a:lnTo>
                </a:path>
              </a:pathLst>
            </a:custGeom>
            <a:noFill/>
            <a:ln w="19050">
              <a:solidFill>
                <a:srgbClr val="000000"/>
              </a:solidFill>
              <a:round/>
              <a:headEnd/>
              <a:tailEnd/>
            </a:ln>
          </p:spPr>
          <p:txBody>
            <a:bodyPr/>
            <a:lstStyle/>
            <a:p>
              <a:endParaRPr lang="zh-CN" altLang="en-US"/>
            </a:p>
          </p:txBody>
        </p:sp>
        <p:grpSp>
          <p:nvGrpSpPr>
            <p:cNvPr id="100" name="Group 99">
              <a:extLst>
                <a:ext uri="{FF2B5EF4-FFF2-40B4-BE49-F238E27FC236}">
                  <a16:creationId xmlns:a16="http://schemas.microsoft.com/office/drawing/2014/main" id="{B6BBF4F7-3593-405A-BE41-BA5B49504774}"/>
                </a:ext>
              </a:extLst>
            </p:cNvPr>
            <p:cNvGrpSpPr/>
            <p:nvPr/>
          </p:nvGrpSpPr>
          <p:grpSpPr>
            <a:xfrm>
              <a:off x="5823810" y="5608638"/>
              <a:ext cx="3675789" cy="143724"/>
              <a:chOff x="3683000" y="5608638"/>
              <a:chExt cx="5816600" cy="152400"/>
            </a:xfrm>
          </p:grpSpPr>
          <p:sp>
            <p:nvSpPr>
              <p:cNvPr id="104" name="Rectangle 166">
                <a:extLst>
                  <a:ext uri="{FF2B5EF4-FFF2-40B4-BE49-F238E27FC236}">
                    <a16:creationId xmlns:a16="http://schemas.microsoft.com/office/drawing/2014/main" id="{3BC837D4-730D-42A3-97DE-9680DB5720F6}"/>
                  </a:ext>
                </a:extLst>
              </p:cNvPr>
              <p:cNvSpPr>
                <a:spLocks noChangeArrowheads="1"/>
              </p:cNvSpPr>
              <p:nvPr/>
            </p:nvSpPr>
            <p:spPr bwMode="auto">
              <a:xfrm>
                <a:off x="9220200" y="5608638"/>
                <a:ext cx="279400" cy="152400"/>
              </a:xfrm>
              <a:prstGeom prst="rect">
                <a:avLst/>
              </a:prstGeom>
              <a:noFill/>
              <a:ln w="9525">
                <a:noFill/>
                <a:miter lim="800000"/>
                <a:headEnd/>
                <a:tailEnd/>
              </a:ln>
            </p:spPr>
            <p:txBody>
              <a:bodyPr wrap="none" lIns="0" tIns="0" rIns="0" bIns="0">
                <a:spAutoFit/>
              </a:bodyPr>
              <a:lstStyle/>
              <a:p>
                <a:r>
                  <a:rPr lang="en-US" altLang="zh-CN" sz="1000">
                    <a:solidFill>
                      <a:srgbClr val="000000"/>
                    </a:solidFill>
                    <a:latin typeface="Helvetica" pitchFamily="34" charset="0"/>
                  </a:rPr>
                  <a:t>1000</a:t>
                </a:r>
                <a:endParaRPr lang="en-US" altLang="zh-CN" sz="1000"/>
              </a:p>
            </p:txBody>
          </p:sp>
          <p:sp>
            <p:nvSpPr>
              <p:cNvPr id="105" name="Rectangle 167">
                <a:extLst>
                  <a:ext uri="{FF2B5EF4-FFF2-40B4-BE49-F238E27FC236}">
                    <a16:creationId xmlns:a16="http://schemas.microsoft.com/office/drawing/2014/main" id="{75EC6A59-873F-4CBB-85F1-FE98453E0F3F}"/>
                  </a:ext>
                </a:extLst>
              </p:cNvPr>
              <p:cNvSpPr>
                <a:spLocks noChangeArrowheads="1"/>
              </p:cNvSpPr>
              <p:nvPr/>
            </p:nvSpPr>
            <p:spPr bwMode="auto">
              <a:xfrm>
                <a:off x="8299450" y="5608638"/>
                <a:ext cx="279400" cy="152400"/>
              </a:xfrm>
              <a:prstGeom prst="rect">
                <a:avLst/>
              </a:prstGeom>
              <a:noFill/>
              <a:ln w="9525">
                <a:noFill/>
                <a:miter lim="800000"/>
                <a:headEnd/>
                <a:tailEnd/>
              </a:ln>
            </p:spPr>
            <p:txBody>
              <a:bodyPr wrap="none" lIns="0" tIns="0" rIns="0" bIns="0">
                <a:spAutoFit/>
              </a:bodyPr>
              <a:lstStyle/>
              <a:p>
                <a:r>
                  <a:rPr lang="en-US" altLang="zh-CN" sz="1000" dirty="0">
                    <a:solidFill>
                      <a:srgbClr val="000000"/>
                    </a:solidFill>
                    <a:latin typeface="Helvetica" pitchFamily="34" charset="0"/>
                  </a:rPr>
                  <a:t>1500</a:t>
                </a:r>
                <a:endParaRPr lang="en-US" altLang="zh-CN" sz="1000" dirty="0"/>
              </a:p>
            </p:txBody>
          </p:sp>
          <p:sp>
            <p:nvSpPr>
              <p:cNvPr id="106" name="Rectangle 168">
                <a:extLst>
                  <a:ext uri="{FF2B5EF4-FFF2-40B4-BE49-F238E27FC236}">
                    <a16:creationId xmlns:a16="http://schemas.microsoft.com/office/drawing/2014/main" id="{DBB52E37-EC31-44B2-B9FD-FA096AAD2730}"/>
                  </a:ext>
                </a:extLst>
              </p:cNvPr>
              <p:cNvSpPr>
                <a:spLocks noChangeArrowheads="1"/>
              </p:cNvSpPr>
              <p:nvPr/>
            </p:nvSpPr>
            <p:spPr bwMode="auto">
              <a:xfrm>
                <a:off x="7372350" y="5608638"/>
                <a:ext cx="279400" cy="152400"/>
              </a:xfrm>
              <a:prstGeom prst="rect">
                <a:avLst/>
              </a:prstGeom>
              <a:noFill/>
              <a:ln w="9525">
                <a:noFill/>
                <a:miter lim="800000"/>
                <a:headEnd/>
                <a:tailEnd/>
              </a:ln>
            </p:spPr>
            <p:txBody>
              <a:bodyPr wrap="none" lIns="0" tIns="0" rIns="0" bIns="0">
                <a:spAutoFit/>
              </a:bodyPr>
              <a:lstStyle/>
              <a:p>
                <a:r>
                  <a:rPr lang="en-US" altLang="zh-CN" sz="1000">
                    <a:solidFill>
                      <a:srgbClr val="000000"/>
                    </a:solidFill>
                    <a:latin typeface="Helvetica" pitchFamily="34" charset="0"/>
                  </a:rPr>
                  <a:t>2000</a:t>
                </a:r>
                <a:endParaRPr lang="en-US" altLang="zh-CN" sz="1000"/>
              </a:p>
            </p:txBody>
          </p:sp>
          <p:sp>
            <p:nvSpPr>
              <p:cNvPr id="107" name="Rectangle 169">
                <a:extLst>
                  <a:ext uri="{FF2B5EF4-FFF2-40B4-BE49-F238E27FC236}">
                    <a16:creationId xmlns:a16="http://schemas.microsoft.com/office/drawing/2014/main" id="{4F4FF37C-E0DA-49AB-A3F0-67CAF419F175}"/>
                  </a:ext>
                </a:extLst>
              </p:cNvPr>
              <p:cNvSpPr>
                <a:spLocks noChangeArrowheads="1"/>
              </p:cNvSpPr>
              <p:nvPr/>
            </p:nvSpPr>
            <p:spPr bwMode="auto">
              <a:xfrm>
                <a:off x="6451600" y="5608638"/>
                <a:ext cx="279400" cy="152400"/>
              </a:xfrm>
              <a:prstGeom prst="rect">
                <a:avLst/>
              </a:prstGeom>
              <a:noFill/>
              <a:ln w="9525">
                <a:noFill/>
                <a:miter lim="800000"/>
                <a:headEnd/>
                <a:tailEnd/>
              </a:ln>
            </p:spPr>
            <p:txBody>
              <a:bodyPr wrap="none" lIns="0" tIns="0" rIns="0" bIns="0">
                <a:spAutoFit/>
              </a:bodyPr>
              <a:lstStyle/>
              <a:p>
                <a:r>
                  <a:rPr lang="en-US" altLang="zh-CN" sz="1000">
                    <a:solidFill>
                      <a:srgbClr val="000000"/>
                    </a:solidFill>
                    <a:latin typeface="Helvetica" pitchFamily="34" charset="0"/>
                  </a:rPr>
                  <a:t>2500</a:t>
                </a:r>
                <a:endParaRPr lang="en-US" altLang="zh-CN" sz="1000"/>
              </a:p>
            </p:txBody>
          </p:sp>
          <p:sp>
            <p:nvSpPr>
              <p:cNvPr id="108" name="Rectangle 170">
                <a:extLst>
                  <a:ext uri="{FF2B5EF4-FFF2-40B4-BE49-F238E27FC236}">
                    <a16:creationId xmlns:a16="http://schemas.microsoft.com/office/drawing/2014/main" id="{21AC5C98-6BDF-4136-BAB2-A56B74FF223D}"/>
                  </a:ext>
                </a:extLst>
              </p:cNvPr>
              <p:cNvSpPr>
                <a:spLocks noChangeArrowheads="1"/>
              </p:cNvSpPr>
              <p:nvPr/>
            </p:nvSpPr>
            <p:spPr bwMode="auto">
              <a:xfrm>
                <a:off x="5522913" y="5608638"/>
                <a:ext cx="279400" cy="152400"/>
              </a:xfrm>
              <a:prstGeom prst="rect">
                <a:avLst/>
              </a:prstGeom>
              <a:noFill/>
              <a:ln w="9525">
                <a:noFill/>
                <a:miter lim="800000"/>
                <a:headEnd/>
                <a:tailEnd/>
              </a:ln>
            </p:spPr>
            <p:txBody>
              <a:bodyPr wrap="none" lIns="0" tIns="0" rIns="0" bIns="0">
                <a:spAutoFit/>
              </a:bodyPr>
              <a:lstStyle/>
              <a:p>
                <a:r>
                  <a:rPr lang="en-US" altLang="zh-CN" sz="1000">
                    <a:solidFill>
                      <a:srgbClr val="000000"/>
                    </a:solidFill>
                    <a:latin typeface="Helvetica" pitchFamily="34" charset="0"/>
                  </a:rPr>
                  <a:t>3000</a:t>
                </a:r>
                <a:endParaRPr lang="en-US" altLang="zh-CN" sz="1000"/>
              </a:p>
            </p:txBody>
          </p:sp>
          <p:sp>
            <p:nvSpPr>
              <p:cNvPr id="109" name="Rectangle 171">
                <a:extLst>
                  <a:ext uri="{FF2B5EF4-FFF2-40B4-BE49-F238E27FC236}">
                    <a16:creationId xmlns:a16="http://schemas.microsoft.com/office/drawing/2014/main" id="{F80529B6-EE27-456A-A684-E7252BFA3705}"/>
                  </a:ext>
                </a:extLst>
              </p:cNvPr>
              <p:cNvSpPr>
                <a:spLocks noChangeArrowheads="1"/>
              </p:cNvSpPr>
              <p:nvPr/>
            </p:nvSpPr>
            <p:spPr bwMode="auto">
              <a:xfrm>
                <a:off x="4603750" y="5608638"/>
                <a:ext cx="279400" cy="152400"/>
              </a:xfrm>
              <a:prstGeom prst="rect">
                <a:avLst/>
              </a:prstGeom>
              <a:noFill/>
              <a:ln w="9525">
                <a:noFill/>
                <a:miter lim="800000"/>
                <a:headEnd/>
                <a:tailEnd/>
              </a:ln>
            </p:spPr>
            <p:txBody>
              <a:bodyPr wrap="none" lIns="0" tIns="0" rIns="0" bIns="0">
                <a:spAutoFit/>
              </a:bodyPr>
              <a:lstStyle/>
              <a:p>
                <a:r>
                  <a:rPr lang="en-US" altLang="zh-CN" sz="1000">
                    <a:solidFill>
                      <a:srgbClr val="000000"/>
                    </a:solidFill>
                    <a:latin typeface="Helvetica" pitchFamily="34" charset="0"/>
                  </a:rPr>
                  <a:t>3500</a:t>
                </a:r>
                <a:endParaRPr lang="en-US" altLang="zh-CN" sz="1000"/>
              </a:p>
            </p:txBody>
          </p:sp>
          <p:sp>
            <p:nvSpPr>
              <p:cNvPr id="110" name="Rectangle 172">
                <a:extLst>
                  <a:ext uri="{FF2B5EF4-FFF2-40B4-BE49-F238E27FC236}">
                    <a16:creationId xmlns:a16="http://schemas.microsoft.com/office/drawing/2014/main" id="{E39F680E-2CEB-41AD-AD1C-16EB159D94FB}"/>
                  </a:ext>
                </a:extLst>
              </p:cNvPr>
              <p:cNvSpPr>
                <a:spLocks noChangeArrowheads="1"/>
              </p:cNvSpPr>
              <p:nvPr/>
            </p:nvSpPr>
            <p:spPr bwMode="auto">
              <a:xfrm>
                <a:off x="3683000" y="5608638"/>
                <a:ext cx="279400" cy="152400"/>
              </a:xfrm>
              <a:prstGeom prst="rect">
                <a:avLst/>
              </a:prstGeom>
              <a:noFill/>
              <a:ln w="9525">
                <a:noFill/>
                <a:miter lim="800000"/>
                <a:headEnd/>
                <a:tailEnd/>
              </a:ln>
            </p:spPr>
            <p:txBody>
              <a:bodyPr wrap="none" lIns="0" tIns="0" rIns="0" bIns="0">
                <a:spAutoFit/>
              </a:bodyPr>
              <a:lstStyle/>
              <a:p>
                <a:r>
                  <a:rPr lang="en-US" altLang="zh-CN" sz="1000" dirty="0">
                    <a:solidFill>
                      <a:srgbClr val="000000"/>
                    </a:solidFill>
                    <a:latin typeface="Helvetica" pitchFamily="34" charset="0"/>
                  </a:rPr>
                  <a:t>4000</a:t>
                </a:r>
                <a:endParaRPr lang="en-US" altLang="zh-CN" sz="1000" dirty="0"/>
              </a:p>
            </p:txBody>
          </p:sp>
        </p:grpSp>
        <p:sp>
          <p:nvSpPr>
            <p:cNvPr id="101" name="Rectangle 212">
              <a:extLst>
                <a:ext uri="{FF2B5EF4-FFF2-40B4-BE49-F238E27FC236}">
                  <a16:creationId xmlns:a16="http://schemas.microsoft.com/office/drawing/2014/main" id="{311C87ED-C1B7-4F2D-B547-28C1F38857DD}"/>
                </a:ext>
              </a:extLst>
            </p:cNvPr>
            <p:cNvSpPr>
              <a:spLocks noChangeArrowheads="1"/>
            </p:cNvSpPr>
            <p:nvPr/>
          </p:nvSpPr>
          <p:spPr bwMode="auto">
            <a:xfrm>
              <a:off x="5791590" y="4933907"/>
              <a:ext cx="2201863" cy="184666"/>
            </a:xfrm>
            <a:prstGeom prst="rect">
              <a:avLst/>
            </a:prstGeom>
            <a:noFill/>
            <a:ln w="9525">
              <a:noFill/>
              <a:miter lim="800000"/>
              <a:headEnd/>
              <a:tailEnd/>
            </a:ln>
          </p:spPr>
          <p:txBody>
            <a:bodyPr wrap="square" lIns="0" tIns="0" rIns="0" bIns="0">
              <a:spAutoFit/>
            </a:bodyPr>
            <a:lstStyle/>
            <a:p>
              <a:r>
                <a:rPr lang="zh-CN" altLang="en-US" sz="1200" dirty="0">
                  <a:latin typeface="微软雅黑" panose="020B0503020204020204" pitchFamily="34" charset="-122"/>
                  <a:ea typeface="微软雅黑" panose="020B0503020204020204" pitchFamily="34" charset="-122"/>
                </a:rPr>
                <a:t>硫芥子气</a:t>
              </a:r>
              <a:r>
                <a:rPr lang="en-US" altLang="zh-CN" sz="1200" dirty="0">
                  <a:latin typeface="微软雅黑" panose="020B0503020204020204" pitchFamily="34" charset="-122"/>
                  <a:ea typeface="微软雅黑" panose="020B0503020204020204" pitchFamily="34" charset="-122"/>
                </a:rPr>
                <a:t>(HD)</a:t>
              </a:r>
            </a:p>
          </p:txBody>
        </p:sp>
        <p:sp>
          <p:nvSpPr>
            <p:cNvPr id="102" name="Rectangle 213">
              <a:extLst>
                <a:ext uri="{FF2B5EF4-FFF2-40B4-BE49-F238E27FC236}">
                  <a16:creationId xmlns:a16="http://schemas.microsoft.com/office/drawing/2014/main" id="{92A50BA1-68E4-48E0-9426-040A74FE61A0}"/>
                </a:ext>
              </a:extLst>
            </p:cNvPr>
            <p:cNvSpPr>
              <a:spLocks noChangeArrowheads="1"/>
            </p:cNvSpPr>
            <p:nvPr/>
          </p:nvSpPr>
          <p:spPr bwMode="auto">
            <a:xfrm>
              <a:off x="5716462" y="4373513"/>
              <a:ext cx="646331" cy="276999"/>
            </a:xfrm>
            <a:prstGeom prst="rect">
              <a:avLst/>
            </a:prstGeom>
            <a:noFill/>
            <a:ln w="9525" algn="ctr">
              <a:noFill/>
              <a:miter lim="800000"/>
              <a:headEnd/>
              <a:tailEnd/>
            </a:ln>
          </p:spPr>
          <p:txBody>
            <a:bodyPr wrap="none">
              <a:spAutoFit/>
            </a:bodyPr>
            <a:lstStyle/>
            <a:p>
              <a:pPr>
                <a:defRPr/>
              </a:pPr>
              <a:r>
                <a:rPr lang="zh-CN" altLang="en-US" sz="1200" dirty="0">
                  <a:solidFill>
                    <a:schemeClr val="bg2">
                      <a:lumMod val="25000"/>
                    </a:schemeClr>
                  </a:solidFill>
                  <a:latin typeface="微软雅黑" panose="020B0503020204020204" pitchFamily="34" charset="-122"/>
                  <a:ea typeface="微软雅黑" panose="020B0503020204020204" pitchFamily="34" charset="-122"/>
                </a:rPr>
                <a:t>异丙醇</a:t>
              </a:r>
              <a:endParaRPr lang="en-US" sz="12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03" name="Rectangle 102">
              <a:extLst>
                <a:ext uri="{FF2B5EF4-FFF2-40B4-BE49-F238E27FC236}">
                  <a16:creationId xmlns:a16="http://schemas.microsoft.com/office/drawing/2014/main" id="{3BCCD439-4CD9-45E7-B13E-211984E47591}"/>
                </a:ext>
              </a:extLst>
            </p:cNvPr>
            <p:cNvSpPr/>
            <p:nvPr/>
          </p:nvSpPr>
          <p:spPr>
            <a:xfrm>
              <a:off x="7133318" y="5858994"/>
              <a:ext cx="2336492" cy="362545"/>
            </a:xfrm>
            <a:prstGeom prst="rect">
              <a:avLst/>
            </a:prstGeom>
          </p:spPr>
          <p:txBody>
            <a:bodyPr wrap="square">
              <a:spAutoFit/>
            </a:bodyPr>
            <a:lstStyle/>
            <a:p>
              <a:r>
                <a:rPr lang="en-US" altLang="zh-CN" sz="1200" dirty="0">
                  <a:solidFill>
                    <a:srgbClr val="000000"/>
                  </a:solidFill>
                  <a:latin typeface="Arial" pitchFamily="34"/>
                  <a:ea typeface="宋体" pitchFamily="2"/>
                </a:rPr>
                <a:t>FT-IR wave number (cm</a:t>
              </a:r>
              <a:r>
                <a:rPr lang="en-US" altLang="zh-CN" sz="1200" baseline="30000" dirty="0">
                  <a:solidFill>
                    <a:srgbClr val="000000"/>
                  </a:solidFill>
                  <a:latin typeface="Arial" pitchFamily="34"/>
                  <a:ea typeface="宋体" pitchFamily="2"/>
                </a:rPr>
                <a:t>-1</a:t>
              </a:r>
              <a:r>
                <a:rPr lang="en-US" altLang="zh-CN" sz="1200" dirty="0">
                  <a:solidFill>
                    <a:srgbClr val="000000"/>
                  </a:solidFill>
                  <a:latin typeface="Arial" pitchFamily="34"/>
                  <a:ea typeface="宋体" pitchFamily="2"/>
                </a:rPr>
                <a:t>)</a:t>
              </a:r>
              <a:endParaRPr lang="zh-CN" altLang="en-US" sz="1200" dirty="0"/>
            </a:p>
          </p:txBody>
        </p:sp>
      </p:grpSp>
      <p:sp>
        <p:nvSpPr>
          <p:cNvPr id="11" name="Rectangle 10">
            <a:extLst>
              <a:ext uri="{FF2B5EF4-FFF2-40B4-BE49-F238E27FC236}">
                <a16:creationId xmlns:a16="http://schemas.microsoft.com/office/drawing/2014/main" id="{694BDDCD-AF6B-44BA-BF26-498D220C4601}"/>
              </a:ext>
            </a:extLst>
          </p:cNvPr>
          <p:cNvSpPr/>
          <p:nvPr/>
        </p:nvSpPr>
        <p:spPr>
          <a:xfrm>
            <a:off x="6480776" y="3790481"/>
            <a:ext cx="4924769" cy="2369880"/>
          </a:xfrm>
          <a:prstGeom prst="rect">
            <a:avLst/>
          </a:prstGeom>
          <a:solidFill>
            <a:schemeClr val="bg1"/>
          </a:solidFill>
        </p:spPr>
        <p:txBody>
          <a:bodyPr wrap="square">
            <a:spAutoFit/>
          </a:bodyPr>
          <a:lstStyle/>
          <a:p>
            <a:pPr algn="just">
              <a:spcAft>
                <a:spcPts val="600"/>
              </a:spcAft>
            </a:pPr>
            <a:r>
              <a:rPr lang="zh-CN" altLang="en-US" sz="2000"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红外光谱</a:t>
            </a:r>
            <a:endParaRPr lang="en-US" altLang="zh-CN" sz="20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a:spcAft>
                <a:spcPts val="600"/>
              </a:spcAft>
              <a:buFont typeface="Wingdings" panose="05000000000000000000" pitchFamily="2" charset="2"/>
              <a:buChar char=""/>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具有良好的普适性，对</a:t>
            </a: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固体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粉末、颗粒和</a:t>
            </a: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非含水液体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都能得到很好的分析结果</a:t>
            </a:r>
          </a:p>
          <a:p>
            <a:pPr marL="342900" lvl="0" indent="-342900" algn="just">
              <a:spcAft>
                <a:spcPts val="600"/>
              </a:spcAft>
              <a:buFont typeface="Wingdings" panose="05000000000000000000" pitchFamily="2" charset="2"/>
              <a:buChar char=""/>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在识别各种</a:t>
            </a: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有色的物质</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时极为有效，不受物质发荧光的影响</a:t>
            </a:r>
          </a:p>
          <a:p>
            <a:pPr marL="342900" lvl="0" indent="-342900" algn="just">
              <a:spcAft>
                <a:spcPts val="600"/>
              </a:spcAft>
              <a:buFont typeface="Wingdings" panose="05000000000000000000" pitchFamily="2" charset="2"/>
              <a:buChar char=""/>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适用于</a:t>
            </a: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热敏感</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性材料和</a:t>
            </a:r>
            <a:r>
              <a:rPr lang="zh-CN" altLang="zh-CN" b="1"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深色易燃、易爆</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物质</a:t>
            </a:r>
            <a:endPar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algn="just">
              <a:spcAft>
                <a:spcPts val="600"/>
              </a:spcAft>
            </a:pP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47850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AVESELECTION" val="True"/>
</p:tagLst>
</file>

<file path=ppt/theme/theme1.xml><?xml version="1.0" encoding="utf-8"?>
<a:theme xmlns:a="http://schemas.openxmlformats.org/drawingml/2006/main" name="150715-16x9-Corp">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thm15="http://schemas.microsoft.com/office/thememl/2012/main" name="ThermoFisher_Template_External_16x9.potx" id="{E8D5EBEF-E4F9-410D-86CB-D3210AD01BED}" vid="{941E6231-CEE8-44B6-83F6-3BCA0C0DD97C}"/>
    </a:ext>
  </a:ext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V7HW2WYZSAY5-2102554853-17887</_dlc_DocId>
    <_dlc_DocIdUrl xmlns="bbd4acb0-43d6-4317-ab0b-803dc468f016">
      <Url>https://share.ansi.org/_layouts/15/DocIdRedir.aspx?ID=V7HW2WYZSAY5-2102554853-17887</Url>
      <Description>V7HW2WYZSAY5-2102554853-17887</Description>
    </_dlc_DocIdUrl>
  </documentManagement>
</p:properties>
</file>

<file path=customXml/itemProps1.xml><?xml version="1.0" encoding="utf-8"?>
<ds:datastoreItem xmlns:ds="http://schemas.openxmlformats.org/officeDocument/2006/customXml" ds:itemID="{44B5A525-190B-4E5C-98E6-A3B6C82A9C6B}"/>
</file>

<file path=customXml/itemProps2.xml><?xml version="1.0" encoding="utf-8"?>
<ds:datastoreItem xmlns:ds="http://schemas.openxmlformats.org/officeDocument/2006/customXml" ds:itemID="{E2AFA2CF-06D8-4593-AA74-76558649BC16}"/>
</file>

<file path=customXml/itemProps3.xml><?xml version="1.0" encoding="utf-8"?>
<ds:datastoreItem xmlns:ds="http://schemas.openxmlformats.org/officeDocument/2006/customXml" ds:itemID="{6B88CF2A-F8AE-45E1-8D35-BE8886256919}"/>
</file>

<file path=customXml/itemProps4.xml><?xml version="1.0" encoding="utf-8"?>
<ds:datastoreItem xmlns:ds="http://schemas.openxmlformats.org/officeDocument/2006/customXml" ds:itemID="{E2AFA2CF-06D8-4593-AA74-76558649BC16}"/>
</file>

<file path=docProps/app.xml><?xml version="1.0" encoding="utf-8"?>
<Properties xmlns="http://schemas.openxmlformats.org/officeDocument/2006/extended-properties" xmlns:vt="http://schemas.openxmlformats.org/officeDocument/2006/docPropsVTypes">
  <TotalTime>208</TotalTime>
  <Words>5982</Words>
  <Application>Microsoft Office PowerPoint</Application>
  <PresentationFormat>Widescreen</PresentationFormat>
  <Paragraphs>538</Paragraphs>
  <Slides>29</Slides>
  <Notes>18</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等线</vt:lpstr>
      <vt:lpstr>微软雅黑</vt:lpstr>
      <vt:lpstr>ＭＳ Ｐゴシック</vt:lpstr>
      <vt:lpstr>ＭＳ Ｐゴシック</vt:lpstr>
      <vt:lpstr>Open Sans</vt:lpstr>
      <vt:lpstr>黑体</vt:lpstr>
      <vt:lpstr>宋体</vt:lpstr>
      <vt:lpstr>微软雅黑 Light</vt:lpstr>
      <vt:lpstr>Arial</vt:lpstr>
      <vt:lpstr>Calibri</vt:lpstr>
      <vt:lpstr>Helvetica</vt:lpstr>
      <vt:lpstr>Symbol</vt:lpstr>
      <vt:lpstr>Times New Roman</vt:lpstr>
      <vt:lpstr>Wingdings</vt:lpstr>
      <vt:lpstr>150715-16x9-Corp</vt:lpstr>
      <vt:lpstr>7_Office Theme</vt:lpstr>
      <vt:lpstr>应急管理和救援现场侦检技术解决方案</vt:lpstr>
      <vt:lpstr>PowerPoint Presentation</vt:lpstr>
      <vt:lpstr>我们携手客户，让世界更健康，更清洁，更安全</vt:lpstr>
      <vt:lpstr>扎根中国，服务中国</vt:lpstr>
      <vt:lpstr>重大事故应急救援</vt:lpstr>
      <vt:lpstr> </vt:lpstr>
      <vt:lpstr> </vt:lpstr>
      <vt:lpstr>赛默飞现场便携式侦检技术解决方案</vt:lpstr>
      <vt:lpstr>固体、液体检测技术</vt:lpstr>
      <vt:lpstr>固体、液体检测技术</vt:lpstr>
      <vt:lpstr>固体、液体检测技术</vt:lpstr>
      <vt:lpstr>固体、液体检测技术——应用场景</vt:lpstr>
      <vt:lpstr>应用案例</vt:lpstr>
      <vt:lpstr>应用案例</vt:lpstr>
      <vt:lpstr>气体检测技术——红外气体摄像</vt:lpstr>
      <vt:lpstr>气体检测技术——红外气体摄像</vt:lpstr>
      <vt:lpstr>气体检测技术——有毒挥发气体分析</vt:lpstr>
      <vt:lpstr>气体检测技术——有毒挥发气体分析</vt:lpstr>
      <vt:lpstr>粉尘监测</vt:lpstr>
      <vt:lpstr>辐射测量技术</vt:lpstr>
      <vt:lpstr>辐射测量技术</vt:lpstr>
      <vt:lpstr>辐射检测技术——应用场景</vt:lpstr>
      <vt:lpstr>水质检测技术</vt:lpstr>
      <vt:lpstr>元素检测</vt:lpstr>
      <vt:lpstr>加利福尼加州雪佛龙里士满炼油厂 2012</vt:lpstr>
      <vt:lpstr>美国石油学会规范</vt:lpstr>
      <vt:lpstr>API 578 3rd Edition易引起事故的注意事项</vt:lpstr>
      <vt:lpstr>PMI – 材料可靠性鉴定</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Tian, Lijuan</dc:creator>
  <cp:lastModifiedBy>Henri Yuan</cp:lastModifiedBy>
  <cp:revision>39</cp:revision>
  <dcterms:created xsi:type="dcterms:W3CDTF">2020-02-23T08:02:44Z</dcterms:created>
  <dcterms:modified xsi:type="dcterms:W3CDTF">2020-08-10T14:54:35Z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d7e876aa-fe88-4b17-b4c3-687009986f9b</vt:lpwstr>
  </property>
</Properties>
</file>