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handoutMasterIdLst>
    <p:handoutMasterId r:id="rId19"/>
  </p:handoutMasterIdLst>
  <p:sldIdLst>
    <p:sldId id="387" r:id="rId2"/>
    <p:sldId id="280" r:id="rId3"/>
    <p:sldId id="519" r:id="rId4"/>
    <p:sldId id="509" r:id="rId5"/>
    <p:sldId id="527" r:id="rId6"/>
    <p:sldId id="516" r:id="rId7"/>
    <p:sldId id="520" r:id="rId8"/>
    <p:sldId id="515" r:id="rId9"/>
    <p:sldId id="495" r:id="rId10"/>
    <p:sldId id="521" r:id="rId11"/>
    <p:sldId id="504" r:id="rId12"/>
    <p:sldId id="522" r:id="rId13"/>
    <p:sldId id="523" r:id="rId14"/>
    <p:sldId id="524" r:id="rId15"/>
    <p:sldId id="525" r:id="rId16"/>
    <p:sldId id="471" r:id="rId1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1" userDrawn="1">
          <p15:clr>
            <a:srgbClr val="A4A3A4"/>
          </p15:clr>
        </p15:guide>
        <p15:guide id="2" pos="782" userDrawn="1">
          <p15:clr>
            <a:srgbClr val="A4A3A4"/>
          </p15:clr>
        </p15:guide>
        <p15:guide id="3" orient="horz" pos="108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1B3F"/>
    <a:srgbClr val="6BC2BB"/>
    <a:srgbClr val="D7D1CC"/>
    <a:srgbClr val="D6EEEC"/>
    <a:srgbClr val="EEECEA"/>
    <a:srgbClr val="FFFFFF"/>
    <a:srgbClr val="243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074" autoAdjust="0"/>
    <p:restoredTop sz="94434" autoAdjust="0"/>
  </p:normalViewPr>
  <p:slideViewPr>
    <p:cSldViewPr showGuides="1">
      <p:cViewPr varScale="1">
        <p:scale>
          <a:sx n="71" d="100"/>
          <a:sy n="71" d="100"/>
        </p:scale>
        <p:origin x="684" y="60"/>
      </p:cViewPr>
      <p:guideLst>
        <p:guide orient="horz" pos="3861"/>
        <p:guide pos="782"/>
        <p:guide orient="horz" pos="1083"/>
      </p:guideLst>
    </p:cSldViewPr>
  </p:slideViewPr>
  <p:outlineViewPr>
    <p:cViewPr>
      <p:scale>
        <a:sx n="33" d="100"/>
        <a:sy n="33" d="100"/>
      </p:scale>
      <p:origin x="0" y="-12066"/>
    </p:cViewPr>
  </p:outlineViewPr>
  <p:notesTextViewPr>
    <p:cViewPr>
      <p:scale>
        <a:sx n="400" d="100"/>
        <a:sy n="400" d="100"/>
      </p:scale>
      <p:origin x="0" y="0"/>
    </p:cViewPr>
  </p:notesTextViewPr>
  <p:sorterViewPr>
    <p:cViewPr varScale="1">
      <p:scale>
        <a:sx n="100" d="100"/>
        <a:sy n="100" d="100"/>
      </p:scale>
      <p:origin x="0" y="0"/>
    </p:cViewPr>
  </p:sorterViewPr>
  <p:notesViewPr>
    <p:cSldViewPr showGuides="1">
      <p:cViewPr varScale="1">
        <p:scale>
          <a:sx n="55" d="100"/>
          <a:sy n="55" d="100"/>
        </p:scale>
        <p:origin x="1758" y="84"/>
      </p:cViewPr>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66435"/>
          </a:xfrm>
          <a:prstGeom prst="rect">
            <a:avLst/>
          </a:prstGeom>
        </p:spPr>
        <p:txBody>
          <a:bodyPr vert="horz" lIns="92830" tIns="46415" rIns="92830" bIns="46415" rtlCol="0"/>
          <a:lstStyle>
            <a:lvl1pPr algn="l">
              <a:defRPr sz="1200"/>
            </a:lvl1pPr>
          </a:lstStyle>
          <a:p>
            <a:endParaRPr lang="en-GB" dirty="0"/>
          </a:p>
        </p:txBody>
      </p:sp>
      <p:sp>
        <p:nvSpPr>
          <p:cNvPr id="3" name="Date Placeholder 2"/>
          <p:cNvSpPr>
            <a:spLocks noGrp="1"/>
          </p:cNvSpPr>
          <p:nvPr>
            <p:ph type="dt" sz="quarter" idx="1"/>
          </p:nvPr>
        </p:nvSpPr>
        <p:spPr>
          <a:xfrm>
            <a:off x="3884613" y="3"/>
            <a:ext cx="2971800" cy="466435"/>
          </a:xfrm>
          <a:prstGeom prst="rect">
            <a:avLst/>
          </a:prstGeom>
        </p:spPr>
        <p:txBody>
          <a:bodyPr vert="horz" lIns="92830" tIns="46415" rIns="92830" bIns="46415" rtlCol="0"/>
          <a:lstStyle>
            <a:lvl1pPr algn="r">
              <a:defRPr sz="1200"/>
            </a:lvl1pPr>
          </a:lstStyle>
          <a:p>
            <a:fld id="{D2ACEADB-9383-41F3-AE20-0578A49EDC45}" type="datetimeFigureOut">
              <a:rPr lang="en-GB" smtClean="0"/>
              <a:t>23/11/2017</a:t>
            </a:fld>
            <a:endParaRPr lang="en-GB" dirty="0"/>
          </a:p>
        </p:txBody>
      </p:sp>
      <p:sp>
        <p:nvSpPr>
          <p:cNvPr id="4" name="Footer Placeholder 3"/>
          <p:cNvSpPr>
            <a:spLocks noGrp="1"/>
          </p:cNvSpPr>
          <p:nvPr>
            <p:ph type="ftr" sz="quarter" idx="2"/>
          </p:nvPr>
        </p:nvSpPr>
        <p:spPr>
          <a:xfrm>
            <a:off x="0" y="8829971"/>
            <a:ext cx="2971800" cy="466434"/>
          </a:xfrm>
          <a:prstGeom prst="rect">
            <a:avLst/>
          </a:prstGeom>
        </p:spPr>
        <p:txBody>
          <a:bodyPr vert="horz" lIns="92830" tIns="46415" rIns="92830" bIns="46415"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829971"/>
            <a:ext cx="2971800" cy="466434"/>
          </a:xfrm>
          <a:prstGeom prst="rect">
            <a:avLst/>
          </a:prstGeom>
        </p:spPr>
        <p:txBody>
          <a:bodyPr vert="horz" lIns="92830" tIns="46415" rIns="92830" bIns="46415" rtlCol="0" anchor="b"/>
          <a:lstStyle>
            <a:lvl1pPr algn="r">
              <a:defRPr sz="1200"/>
            </a:lvl1pPr>
          </a:lstStyle>
          <a:p>
            <a:fld id="{3C328C3E-0F33-4796-8FCF-9FA1139B2191}" type="slidenum">
              <a:rPr lang="en-GB" smtClean="0"/>
              <a:t>‹#›</a:t>
            </a:fld>
            <a:endParaRPr lang="en-GB" dirty="0"/>
          </a:p>
        </p:txBody>
      </p:sp>
    </p:spTree>
    <p:extLst>
      <p:ext uri="{BB962C8B-B14F-4D97-AF65-F5344CB8AC3E}">
        <p14:creationId xmlns:p14="http://schemas.microsoft.com/office/powerpoint/2010/main" val="3795371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66435"/>
          </a:xfrm>
          <a:prstGeom prst="rect">
            <a:avLst/>
          </a:prstGeom>
        </p:spPr>
        <p:txBody>
          <a:bodyPr vert="horz" lIns="92830" tIns="46415" rIns="92830" bIns="46415" rtlCol="0"/>
          <a:lstStyle>
            <a:lvl1pPr algn="l">
              <a:defRPr sz="1200"/>
            </a:lvl1pPr>
          </a:lstStyle>
          <a:p>
            <a:endParaRPr lang="en-GB" dirty="0"/>
          </a:p>
        </p:txBody>
      </p:sp>
      <p:sp>
        <p:nvSpPr>
          <p:cNvPr id="3" name="Date Placeholder 2"/>
          <p:cNvSpPr>
            <a:spLocks noGrp="1"/>
          </p:cNvSpPr>
          <p:nvPr>
            <p:ph type="dt" idx="1"/>
          </p:nvPr>
        </p:nvSpPr>
        <p:spPr>
          <a:xfrm>
            <a:off x="3884613" y="3"/>
            <a:ext cx="2971800" cy="466435"/>
          </a:xfrm>
          <a:prstGeom prst="rect">
            <a:avLst/>
          </a:prstGeom>
        </p:spPr>
        <p:txBody>
          <a:bodyPr vert="horz" lIns="92830" tIns="46415" rIns="92830" bIns="46415" rtlCol="0"/>
          <a:lstStyle>
            <a:lvl1pPr algn="r">
              <a:defRPr sz="1200"/>
            </a:lvl1pPr>
          </a:lstStyle>
          <a:p>
            <a:fld id="{BA2E25AC-EFDC-429F-A596-63AB2339D9F9}" type="datetimeFigureOut">
              <a:rPr lang="en-GB" smtClean="0"/>
              <a:t>23/11/2017</a:t>
            </a:fld>
            <a:endParaRPr lang="en-GB" dirty="0"/>
          </a:p>
        </p:txBody>
      </p:sp>
      <p:sp>
        <p:nvSpPr>
          <p:cNvPr id="4" name="Slide Image Placeholder 3"/>
          <p:cNvSpPr>
            <a:spLocks noGrp="1" noRot="1" noChangeAspect="1"/>
          </p:cNvSpPr>
          <p:nvPr>
            <p:ph type="sldImg" idx="2"/>
          </p:nvPr>
        </p:nvSpPr>
        <p:spPr>
          <a:xfrm>
            <a:off x="1336675" y="1162050"/>
            <a:ext cx="4184650" cy="3138488"/>
          </a:xfrm>
          <a:prstGeom prst="rect">
            <a:avLst/>
          </a:prstGeom>
          <a:noFill/>
          <a:ln w="12700">
            <a:solidFill>
              <a:prstClr val="black"/>
            </a:solidFill>
          </a:ln>
        </p:spPr>
        <p:txBody>
          <a:bodyPr vert="horz" lIns="92830" tIns="46415" rIns="92830" bIns="46415" rtlCol="0" anchor="ctr"/>
          <a:lstStyle/>
          <a:p>
            <a:endParaRPr lang="en-GB" dirty="0"/>
          </a:p>
        </p:txBody>
      </p:sp>
      <p:sp>
        <p:nvSpPr>
          <p:cNvPr id="5" name="Notes Placeholder 4"/>
          <p:cNvSpPr>
            <a:spLocks noGrp="1"/>
          </p:cNvSpPr>
          <p:nvPr>
            <p:ph type="body" sz="quarter" idx="3"/>
          </p:nvPr>
        </p:nvSpPr>
        <p:spPr>
          <a:xfrm>
            <a:off x="685800" y="4473896"/>
            <a:ext cx="5486400" cy="3660458"/>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71"/>
            <a:ext cx="2971800" cy="466434"/>
          </a:xfrm>
          <a:prstGeom prst="rect">
            <a:avLst/>
          </a:prstGeom>
        </p:spPr>
        <p:txBody>
          <a:bodyPr vert="horz" lIns="92830" tIns="46415" rIns="92830" bIns="46415"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829971"/>
            <a:ext cx="2971800" cy="466434"/>
          </a:xfrm>
          <a:prstGeom prst="rect">
            <a:avLst/>
          </a:prstGeom>
        </p:spPr>
        <p:txBody>
          <a:bodyPr vert="horz" lIns="92830" tIns="46415" rIns="92830" bIns="46415" rtlCol="0" anchor="b"/>
          <a:lstStyle>
            <a:lvl1pPr algn="r">
              <a:defRPr sz="1200"/>
            </a:lvl1pPr>
          </a:lstStyle>
          <a:p>
            <a:fld id="{6B49854A-FED2-4495-B567-1859074471A7}" type="slidenum">
              <a:rPr lang="en-GB" smtClean="0"/>
              <a:t>‹#›</a:t>
            </a:fld>
            <a:endParaRPr lang="en-GB" dirty="0"/>
          </a:p>
        </p:txBody>
      </p:sp>
    </p:spTree>
    <p:extLst>
      <p:ext uri="{BB962C8B-B14F-4D97-AF65-F5344CB8AC3E}">
        <p14:creationId xmlns:p14="http://schemas.microsoft.com/office/powerpoint/2010/main" val="15790413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49854A-FED2-4495-B567-1859074471A7}" type="slidenum">
              <a:rPr lang="en-GB" smtClean="0"/>
              <a:t>1</a:t>
            </a:fld>
            <a:endParaRPr lang="en-GB" dirty="0"/>
          </a:p>
        </p:txBody>
      </p:sp>
    </p:spTree>
    <p:extLst>
      <p:ext uri="{BB962C8B-B14F-4D97-AF65-F5344CB8AC3E}">
        <p14:creationId xmlns:p14="http://schemas.microsoft.com/office/powerpoint/2010/main" val="265831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2</a:t>
            </a:fld>
            <a:endParaRPr lang="en-GB" dirty="0"/>
          </a:p>
        </p:txBody>
      </p:sp>
    </p:spTree>
    <p:extLst>
      <p:ext uri="{BB962C8B-B14F-4D97-AF65-F5344CB8AC3E}">
        <p14:creationId xmlns:p14="http://schemas.microsoft.com/office/powerpoint/2010/main" val="2139435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4</a:t>
            </a:fld>
            <a:endParaRPr lang="en-GB" dirty="0"/>
          </a:p>
        </p:txBody>
      </p:sp>
    </p:spTree>
    <p:extLst>
      <p:ext uri="{BB962C8B-B14F-4D97-AF65-F5344CB8AC3E}">
        <p14:creationId xmlns:p14="http://schemas.microsoft.com/office/powerpoint/2010/main" val="3851627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Tx/>
              <a:buChar char="-"/>
            </a:pPr>
            <a:r>
              <a:rPr lang="en-US" dirty="0"/>
              <a:t>ASTM has our guidance document; the Regulations. The Society uses these regulations to govern the consensus process. My job and that of my peers is to ensure that these are always upheld. They cover everything from new activity development, to member classification, to the handling of negatives votes.  </a:t>
            </a:r>
          </a:p>
        </p:txBody>
      </p:sp>
      <p:sp>
        <p:nvSpPr>
          <p:cNvPr id="4" name="Slide Number Placeholder 3"/>
          <p:cNvSpPr>
            <a:spLocks noGrp="1"/>
          </p:cNvSpPr>
          <p:nvPr>
            <p:ph type="sldNum" sz="quarter" idx="10"/>
          </p:nvPr>
        </p:nvSpPr>
        <p:spPr/>
        <p:txBody>
          <a:bodyPr/>
          <a:lstStyle/>
          <a:p>
            <a:fld id="{6B49854A-FED2-4495-B567-1859074471A7}" type="slidenum">
              <a:rPr lang="en-GB" smtClean="0"/>
              <a:t>5</a:t>
            </a:fld>
            <a:endParaRPr lang="en-GB" dirty="0"/>
          </a:p>
        </p:txBody>
      </p:sp>
    </p:spTree>
    <p:extLst>
      <p:ext uri="{BB962C8B-B14F-4D97-AF65-F5344CB8AC3E}">
        <p14:creationId xmlns:p14="http://schemas.microsoft.com/office/powerpoint/2010/main" val="3494349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Technical committees are “classified” and “balanced”</a:t>
            </a:r>
          </a:p>
          <a:p>
            <a:r>
              <a:rPr lang="en-US" sz="2000" dirty="0"/>
              <a:t>Committee Members are “classified” as one of the following: </a:t>
            </a:r>
          </a:p>
          <a:p>
            <a:pPr lvl="1"/>
            <a:r>
              <a:rPr lang="en-US" sz="1800" dirty="0"/>
              <a:t>Producer, User, General Interest, or Consumer</a:t>
            </a:r>
          </a:p>
          <a:p>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6</a:t>
            </a:fld>
            <a:endParaRPr lang="en-GB" dirty="0"/>
          </a:p>
        </p:txBody>
      </p:sp>
    </p:spTree>
    <p:extLst>
      <p:ext uri="{BB962C8B-B14F-4D97-AF65-F5344CB8AC3E}">
        <p14:creationId xmlns:p14="http://schemas.microsoft.com/office/powerpoint/2010/main" val="2976613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Tx/>
              <a:buChar char="-"/>
            </a:pPr>
            <a:r>
              <a:rPr lang="en-US" dirty="0"/>
              <a:t>ASTM has our guidance document; the Regulations. The Society uses these regulations to govern the consensus process. My job and that of my peers is to ensure that these are always upheld. They cover everything from new activity development, to member classification, to the handling of negatives votes.  </a:t>
            </a:r>
          </a:p>
        </p:txBody>
      </p:sp>
      <p:sp>
        <p:nvSpPr>
          <p:cNvPr id="4" name="Slide Number Placeholder 3"/>
          <p:cNvSpPr>
            <a:spLocks noGrp="1"/>
          </p:cNvSpPr>
          <p:nvPr>
            <p:ph type="sldNum" sz="quarter" idx="10"/>
          </p:nvPr>
        </p:nvSpPr>
        <p:spPr/>
        <p:txBody>
          <a:bodyPr/>
          <a:lstStyle/>
          <a:p>
            <a:fld id="{6B49854A-FED2-4495-B567-1859074471A7}" type="slidenum">
              <a:rPr lang="en-GB" smtClean="0"/>
              <a:t>8</a:t>
            </a:fld>
            <a:endParaRPr lang="en-GB" dirty="0"/>
          </a:p>
        </p:txBody>
      </p:sp>
    </p:spTree>
    <p:extLst>
      <p:ext uri="{BB962C8B-B14F-4D97-AF65-F5344CB8AC3E}">
        <p14:creationId xmlns:p14="http://schemas.microsoft.com/office/powerpoint/2010/main" val="1442188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p:cNvSpPr>
          <p:nvPr>
            <p:ph type="sldImg"/>
          </p:nvPr>
        </p:nvSpPr>
        <p:spPr bwMode="auto">
          <a:xfrm>
            <a:off x="1106488" y="696913"/>
            <a:ext cx="4646612" cy="3486150"/>
          </a:xfrm>
          <a:prstGeom prst="rect">
            <a:avLst/>
          </a:prstGeom>
          <a:solidFill>
            <a:srgbClr val="FFFFFF"/>
          </a:solidFill>
          <a:ln>
            <a:solidFill>
              <a:srgbClr val="000000"/>
            </a:solidFill>
            <a:miter lim="800000"/>
            <a:headEnd/>
            <a:tailEnd/>
          </a:ln>
        </p:spPr>
      </p:sp>
      <p:sp>
        <p:nvSpPr>
          <p:cNvPr id="46083" name="Rectangle 3"/>
          <p:cNvSpPr>
            <a:spLocks noGrp="1" noChangeArrowheads="1"/>
          </p:cNvSpPr>
          <p:nvPr>
            <p:ph type="body" idx="1"/>
          </p:nvPr>
        </p:nvSpPr>
        <p:spPr bwMode="auto">
          <a:xfrm>
            <a:off x="914194" y="4415239"/>
            <a:ext cx="5029613" cy="4183855"/>
          </a:xfrm>
          <a:prstGeom prst="rect">
            <a:avLst/>
          </a:prstGeom>
          <a:solidFill>
            <a:srgbClr val="FFFFFF"/>
          </a:solidFill>
          <a:ln>
            <a:solidFill>
              <a:srgbClr val="000000"/>
            </a:solidFill>
            <a:miter lim="800000"/>
            <a:headEnd/>
            <a:tailEnd/>
          </a:ln>
        </p:spPr>
        <p:txBody>
          <a:bodyPr lIns="92828" tIns="46414" rIns="92828" bIns="46414"/>
          <a:lstStyle/>
          <a:p>
            <a:r>
              <a:rPr lang="en-US" altLang="en-US" sz="1600" dirty="0"/>
              <a:t>Member participation from around the world is what makes ASTM a truly international standards development organization. ASTM opens its doors to all interested individuals and organizations from around the globe that want to participate in the Society's consensus process for standards development. This process ensures that all interested parties have an equal vote in determining a standard's content. ASTM's enduring philosophy of consensus without borders helps make ASTM responsive and relevant to the needs of the global marketplace. As a result, more than 40 percent of ASTM's standards are sold outside the United States.</a:t>
            </a:r>
          </a:p>
          <a:p>
            <a:endParaRPr lang="en-US" altLang="en-US" dirty="0" smtClean="0"/>
          </a:p>
        </p:txBody>
      </p:sp>
    </p:spTree>
    <p:extLst>
      <p:ext uri="{BB962C8B-B14F-4D97-AF65-F5344CB8AC3E}">
        <p14:creationId xmlns:p14="http://schemas.microsoft.com/office/powerpoint/2010/main" val="1373176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12</a:t>
            </a:fld>
            <a:endParaRPr lang="en-GB" dirty="0"/>
          </a:p>
        </p:txBody>
      </p:sp>
    </p:spTree>
    <p:extLst>
      <p:ext uri="{BB962C8B-B14F-4D97-AF65-F5344CB8AC3E}">
        <p14:creationId xmlns:p14="http://schemas.microsoft.com/office/powerpoint/2010/main" val="3776762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927794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3856" y="-13856"/>
            <a:ext cx="9175856" cy="6871855"/>
          </a:xfrm>
          <a:solidFill>
            <a:schemeClr val="bg2">
              <a:lumMod val="95000"/>
            </a:schemeClr>
          </a:solidFill>
          <a:ln>
            <a:noFill/>
          </a:ln>
        </p:spPr>
        <p:txBody>
          <a:bodyPr anchor="ctr"/>
          <a:lstStyle>
            <a:lvl1pPr marL="0" indent="0" algn="ctr">
              <a:buNone/>
              <a:defRPr baseline="0">
                <a:solidFill>
                  <a:schemeClr val="tx1"/>
                </a:solidFill>
              </a:defRPr>
            </a:lvl1pPr>
          </a:lstStyle>
          <a:p>
            <a:r>
              <a:rPr lang="en-GB" dirty="0" smtClean="0"/>
              <a:t>Click to add an image</a:t>
            </a:r>
            <a:endParaRPr lang="en-GB" dirty="0"/>
          </a:p>
        </p:txBody>
      </p:sp>
    </p:spTree>
    <p:extLst>
      <p:ext uri="{BB962C8B-B14F-4D97-AF65-F5344CB8AC3E}">
        <p14:creationId xmlns:p14="http://schemas.microsoft.com/office/powerpoint/2010/main" val="1114314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images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3" name="Date Placeholder 2"/>
          <p:cNvSpPr>
            <a:spLocks noGrp="1"/>
          </p:cNvSpPr>
          <p:nvPr>
            <p:ph type="dt" sz="half" idx="10"/>
          </p:nvPr>
        </p:nvSpPr>
        <p:spPr/>
        <p:txBody>
          <a:bodyPr/>
          <a:lstStyle/>
          <a:p>
            <a:r>
              <a:rPr lang="en-US" dirty="0" smtClean="0"/>
              <a:t>6 December 2017</a:t>
            </a:r>
            <a:endParaRPr lang="en-GB" dirty="0"/>
          </a:p>
        </p:txBody>
      </p:sp>
      <p:sp>
        <p:nvSpPr>
          <p:cNvPr id="4" name="Footer Placeholder 3"/>
          <p:cNvSpPr>
            <a:spLocks noGrp="1"/>
          </p:cNvSpPr>
          <p:nvPr>
            <p:ph type="ftr" sz="quarter" idx="11"/>
          </p:nvPr>
        </p:nvSpPr>
        <p:spPr/>
        <p:txBody>
          <a:bodyPr/>
          <a:lstStyle/>
          <a:p>
            <a:r>
              <a:rPr lang="en-US" dirty="0" smtClean="0"/>
              <a:t>ASTM International at ANSI/SAC Workshop - Hangzhou, China</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dirty="0"/>
          </a:p>
        </p:txBody>
      </p:sp>
      <p:sp>
        <p:nvSpPr>
          <p:cNvPr id="6" name="Picture Placeholder 7"/>
          <p:cNvSpPr>
            <a:spLocks noGrp="1"/>
          </p:cNvSpPr>
          <p:nvPr>
            <p:ph type="pic" sz="quarter" idx="14" hasCustomPrompt="1"/>
          </p:nvPr>
        </p:nvSpPr>
        <p:spPr>
          <a:xfrm>
            <a:off x="357963" y="1508068"/>
            <a:ext cx="2700000" cy="2700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7" name="Picture Placeholder 7"/>
          <p:cNvSpPr>
            <a:spLocks noGrp="1"/>
          </p:cNvSpPr>
          <p:nvPr>
            <p:ph type="pic" sz="quarter" idx="15" hasCustomPrompt="1"/>
          </p:nvPr>
        </p:nvSpPr>
        <p:spPr>
          <a:xfrm>
            <a:off x="6102688" y="1508068"/>
            <a:ext cx="2700000" cy="2700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8" name="Picture Placeholder 7"/>
          <p:cNvSpPr>
            <a:spLocks noGrp="1"/>
          </p:cNvSpPr>
          <p:nvPr>
            <p:ph type="pic" sz="quarter" idx="16" hasCustomPrompt="1"/>
          </p:nvPr>
        </p:nvSpPr>
        <p:spPr>
          <a:xfrm>
            <a:off x="3230325" y="1508068"/>
            <a:ext cx="2700000" cy="2700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9" name="Text Placeholder 7"/>
          <p:cNvSpPr>
            <a:spLocks noGrp="1"/>
          </p:cNvSpPr>
          <p:nvPr>
            <p:ph type="body" sz="quarter" idx="13" hasCustomPrompt="1"/>
          </p:nvPr>
        </p:nvSpPr>
        <p:spPr>
          <a:xfrm>
            <a:off x="363539" y="4571791"/>
            <a:ext cx="2694424" cy="1633141"/>
          </a:xfrm>
        </p:spPr>
        <p:txBody>
          <a:bodyPr>
            <a:normAutofit/>
          </a:bodyPr>
          <a:lstStyle>
            <a:lvl1pPr marL="0" indent="0">
              <a:spcAft>
                <a:spcPts val="600"/>
              </a:spcAft>
              <a:buNone/>
              <a:defRPr sz="1200" baseline="0"/>
            </a:lvl1pPr>
          </a:lstStyle>
          <a:p>
            <a:pPr lvl="0"/>
            <a:r>
              <a:rPr lang="en-US" dirty="0" smtClean="0"/>
              <a:t>Click to edit text</a:t>
            </a:r>
            <a:endParaRPr lang="en-GB" dirty="0"/>
          </a:p>
        </p:txBody>
      </p:sp>
      <p:sp>
        <p:nvSpPr>
          <p:cNvPr id="10" name="Text Placeholder 8"/>
          <p:cNvSpPr>
            <a:spLocks noGrp="1"/>
          </p:cNvSpPr>
          <p:nvPr>
            <p:ph type="body" sz="quarter" idx="17" hasCustomPrompt="1"/>
          </p:nvPr>
        </p:nvSpPr>
        <p:spPr>
          <a:xfrm>
            <a:off x="350475" y="4284000"/>
            <a:ext cx="2707488" cy="253136"/>
          </a:xfrm>
        </p:spPr>
        <p:txBody>
          <a:bodyPr>
            <a:normAutofit/>
          </a:bodyPr>
          <a:lstStyle>
            <a:lvl1pPr marL="0" indent="0">
              <a:buNone/>
              <a:defRPr sz="1400">
                <a:solidFill>
                  <a:schemeClr val="accent2"/>
                </a:solidFill>
              </a:defRPr>
            </a:lvl1pPr>
          </a:lstStyle>
          <a:p>
            <a:pPr lvl="0"/>
            <a:r>
              <a:rPr lang="en-US" dirty="0" smtClean="0"/>
              <a:t>Click to edit subhead</a:t>
            </a:r>
          </a:p>
        </p:txBody>
      </p:sp>
      <p:sp>
        <p:nvSpPr>
          <p:cNvPr id="11" name="Text Placeholder 7"/>
          <p:cNvSpPr>
            <a:spLocks noGrp="1"/>
          </p:cNvSpPr>
          <p:nvPr>
            <p:ph type="body" sz="quarter" idx="18" hasCustomPrompt="1"/>
          </p:nvPr>
        </p:nvSpPr>
        <p:spPr>
          <a:xfrm>
            <a:off x="3249897" y="4571791"/>
            <a:ext cx="2694424" cy="1633141"/>
          </a:xfrm>
        </p:spPr>
        <p:txBody>
          <a:bodyPr>
            <a:normAutofit/>
          </a:bodyPr>
          <a:lstStyle>
            <a:lvl1pPr marL="0" indent="0">
              <a:spcAft>
                <a:spcPts val="600"/>
              </a:spcAft>
              <a:buNone/>
              <a:defRPr sz="1200" baseline="0"/>
            </a:lvl1pPr>
          </a:lstStyle>
          <a:p>
            <a:pPr lvl="0"/>
            <a:r>
              <a:rPr lang="en-US" dirty="0" smtClean="0"/>
              <a:t>Click to edit text</a:t>
            </a:r>
            <a:endParaRPr lang="en-GB" dirty="0"/>
          </a:p>
        </p:txBody>
      </p:sp>
      <p:sp>
        <p:nvSpPr>
          <p:cNvPr id="12" name="Text Placeholder 8"/>
          <p:cNvSpPr>
            <a:spLocks noGrp="1"/>
          </p:cNvSpPr>
          <p:nvPr>
            <p:ph type="body" sz="quarter" idx="19" hasCustomPrompt="1"/>
          </p:nvPr>
        </p:nvSpPr>
        <p:spPr>
          <a:xfrm>
            <a:off x="3230325" y="4284000"/>
            <a:ext cx="2713996" cy="253136"/>
          </a:xfrm>
        </p:spPr>
        <p:txBody>
          <a:bodyPr>
            <a:normAutofit/>
          </a:bodyPr>
          <a:lstStyle>
            <a:lvl1pPr marL="0" indent="0">
              <a:buNone/>
              <a:defRPr sz="1400">
                <a:solidFill>
                  <a:schemeClr val="accent2"/>
                </a:solidFill>
              </a:defRPr>
            </a:lvl1pPr>
          </a:lstStyle>
          <a:p>
            <a:pPr lvl="0"/>
            <a:r>
              <a:rPr lang="en-US" dirty="0" smtClean="0"/>
              <a:t>Click to edit subhead</a:t>
            </a:r>
          </a:p>
        </p:txBody>
      </p:sp>
      <p:sp>
        <p:nvSpPr>
          <p:cNvPr id="13" name="Text Placeholder 7"/>
          <p:cNvSpPr>
            <a:spLocks noGrp="1"/>
          </p:cNvSpPr>
          <p:nvPr>
            <p:ph type="body" sz="quarter" idx="20" hasCustomPrompt="1"/>
          </p:nvPr>
        </p:nvSpPr>
        <p:spPr>
          <a:xfrm>
            <a:off x="6108264" y="4571791"/>
            <a:ext cx="2694424" cy="1633141"/>
          </a:xfrm>
        </p:spPr>
        <p:txBody>
          <a:bodyPr>
            <a:normAutofit/>
          </a:bodyPr>
          <a:lstStyle>
            <a:lvl1pPr marL="0" indent="0">
              <a:spcAft>
                <a:spcPts val="600"/>
              </a:spcAft>
              <a:buNone/>
              <a:defRPr sz="1200" baseline="0"/>
            </a:lvl1pPr>
          </a:lstStyle>
          <a:p>
            <a:pPr lvl="0"/>
            <a:r>
              <a:rPr lang="en-US" dirty="0" smtClean="0"/>
              <a:t>Click to edit text</a:t>
            </a:r>
            <a:endParaRPr lang="en-GB" dirty="0"/>
          </a:p>
        </p:txBody>
      </p:sp>
      <p:sp>
        <p:nvSpPr>
          <p:cNvPr id="14" name="Text Placeholder 8"/>
          <p:cNvSpPr>
            <a:spLocks noGrp="1"/>
          </p:cNvSpPr>
          <p:nvPr>
            <p:ph type="body" sz="quarter" idx="21" hasCustomPrompt="1"/>
          </p:nvPr>
        </p:nvSpPr>
        <p:spPr>
          <a:xfrm>
            <a:off x="6102688" y="4284000"/>
            <a:ext cx="2700000" cy="253136"/>
          </a:xfrm>
        </p:spPr>
        <p:txBody>
          <a:bodyPr>
            <a:normAutofit/>
          </a:bodyPr>
          <a:lstStyle>
            <a:lvl1pPr marL="0" indent="0">
              <a:buNone/>
              <a:defRPr sz="1400">
                <a:solidFill>
                  <a:schemeClr val="accent2"/>
                </a:solidFill>
              </a:defRPr>
            </a:lvl1pPr>
          </a:lstStyle>
          <a:p>
            <a:pPr lvl="0"/>
            <a:r>
              <a:rPr lang="en-US" dirty="0" smtClean="0"/>
              <a:t>Click to edit subhead</a:t>
            </a:r>
          </a:p>
        </p:txBody>
      </p:sp>
    </p:spTree>
    <p:extLst>
      <p:ext uri="{BB962C8B-B14F-4D97-AF65-F5344CB8AC3E}">
        <p14:creationId xmlns:p14="http://schemas.microsoft.com/office/powerpoint/2010/main" val="31520138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text and quo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6 December 2017</a:t>
            </a:r>
            <a:endParaRPr lang="en-GB" dirty="0"/>
          </a:p>
        </p:txBody>
      </p:sp>
      <p:sp>
        <p:nvSpPr>
          <p:cNvPr id="4" name="Footer Placeholder 3"/>
          <p:cNvSpPr>
            <a:spLocks noGrp="1"/>
          </p:cNvSpPr>
          <p:nvPr>
            <p:ph type="ftr" sz="quarter" idx="11"/>
          </p:nvPr>
        </p:nvSpPr>
        <p:spPr/>
        <p:txBody>
          <a:bodyPr/>
          <a:lstStyle/>
          <a:p>
            <a:r>
              <a:rPr lang="en-US" dirty="0" smtClean="0"/>
              <a:t>ASTM International at ANSI/SAC Workshop - Hangzhou, China</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dirty="0"/>
          </a:p>
        </p:txBody>
      </p:sp>
      <p:sp>
        <p:nvSpPr>
          <p:cNvPr id="6" name="Picture Placeholder 5"/>
          <p:cNvSpPr>
            <a:spLocks noGrp="1"/>
          </p:cNvSpPr>
          <p:nvPr>
            <p:ph type="pic" sz="quarter" idx="13" hasCustomPrompt="1"/>
          </p:nvPr>
        </p:nvSpPr>
        <p:spPr>
          <a:xfrm>
            <a:off x="4110331" y="1506195"/>
            <a:ext cx="4680000" cy="4680000"/>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8" name="Content Placeholder 21"/>
          <p:cNvSpPr>
            <a:spLocks noGrp="1"/>
          </p:cNvSpPr>
          <p:nvPr>
            <p:ph sz="quarter" idx="15" hasCustomPrompt="1"/>
          </p:nvPr>
        </p:nvSpPr>
        <p:spPr>
          <a:xfrm>
            <a:off x="357657" y="1910526"/>
            <a:ext cx="3551700" cy="3008708"/>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9" name="Content Placeholder 21"/>
          <p:cNvSpPr>
            <a:spLocks noGrp="1"/>
          </p:cNvSpPr>
          <p:nvPr>
            <p:ph sz="quarter" idx="16" hasCustomPrompt="1"/>
          </p:nvPr>
        </p:nvSpPr>
        <p:spPr>
          <a:xfrm>
            <a:off x="357657" y="5020760"/>
            <a:ext cx="3551700" cy="1186713"/>
          </a:xfrm>
        </p:spPr>
        <p:txBody>
          <a:bodyPr>
            <a:normAutofit/>
          </a:bodyPr>
          <a:lstStyle>
            <a:lvl1pPr marL="0" indent="0">
              <a:lnSpc>
                <a:spcPct val="100000"/>
              </a:lnSpc>
              <a:spcBef>
                <a:spcPts val="0"/>
              </a:spcBef>
              <a:buFont typeface="Symbol" panose="05050102010706020507" pitchFamily="18" charset="2"/>
              <a:buNone/>
              <a:defRPr sz="1800" i="1" baseline="0">
                <a:solidFill>
                  <a:schemeClr val="accent5"/>
                </a:solidFill>
              </a:defRPr>
            </a:lvl1pPr>
            <a:lvl2pPr marL="361950" indent="-180975">
              <a:lnSpc>
                <a:spcPct val="100000"/>
              </a:lnSpc>
              <a:spcBef>
                <a:spcPts val="0"/>
              </a:spcBef>
              <a:buClr>
                <a:schemeClr val="tx2"/>
              </a:buClr>
              <a:defRPr sz="1600"/>
            </a:lvl2pPr>
            <a:lvl3pPr marL="180975" indent="-180975">
              <a:lnSpc>
                <a:spcPct val="100000"/>
              </a:lnSpc>
              <a:spcBef>
                <a:spcPts val="0"/>
              </a:spcBef>
              <a:defRPr sz="1600" baseline="0"/>
            </a:lvl3pPr>
            <a:lvl4pPr marL="361950" indent="-180975">
              <a:lnSpc>
                <a:spcPct val="100000"/>
              </a:lnSpc>
              <a:spcBef>
                <a:spcPts val="0"/>
              </a:spcBef>
              <a:buFont typeface="Symbol" panose="05050102010706020507" pitchFamily="18" charset="2"/>
              <a:buChar char="-"/>
              <a:defRPr sz="1600" baseline="0"/>
            </a:lvl4pPr>
            <a:lvl5pPr marL="180975" indent="-180975">
              <a:lnSpc>
                <a:spcPct val="100000"/>
              </a:lnSpc>
              <a:spcBef>
                <a:spcPts val="0"/>
              </a:spcBef>
              <a:buFont typeface="Symbol" panose="05050102010706020507" pitchFamily="18" charset="2"/>
              <a:buChar char="-"/>
              <a:defRPr sz="1600"/>
            </a:lvl5pPr>
            <a:lvl6pPr marL="361950" indent="-180975">
              <a:lnSpc>
                <a:spcPct val="100000"/>
              </a:lnSpc>
              <a:spcBef>
                <a:spcPts val="0"/>
              </a:spcBef>
              <a:buFont typeface="Symbol" panose="05050102010706020507" pitchFamily="18" charset="2"/>
              <a:buChar char="-"/>
              <a:defRPr sz="1600"/>
            </a:lvl6pPr>
            <a:lvl7pPr marL="179388" indent="-179388">
              <a:lnSpc>
                <a:spcPct val="100000"/>
              </a:lnSpc>
              <a:spcBef>
                <a:spcPts val="0"/>
              </a:spcBef>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600"/>
            </a:lvl8pPr>
          </a:lstStyle>
          <a:p>
            <a:pPr lvl="0"/>
            <a:r>
              <a:rPr lang="en-US" dirty="0" smtClean="0"/>
              <a:t>Click to edit quote</a:t>
            </a:r>
          </a:p>
        </p:txBody>
      </p:sp>
    </p:spTree>
    <p:extLst>
      <p:ext uri="{BB962C8B-B14F-4D97-AF65-F5344CB8AC3E}">
        <p14:creationId xmlns:p14="http://schemas.microsoft.com/office/powerpoint/2010/main" val="41016211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s">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4110331" y="1506195"/>
            <a:ext cx="2273028" cy="2276943"/>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16" name="Picture Placeholder 5"/>
          <p:cNvSpPr>
            <a:spLocks noGrp="1"/>
          </p:cNvSpPr>
          <p:nvPr>
            <p:ph type="pic" sz="quarter" idx="16" hasCustomPrompt="1"/>
          </p:nvPr>
        </p:nvSpPr>
        <p:spPr>
          <a:xfrm>
            <a:off x="6529660" y="1506195"/>
            <a:ext cx="2273028" cy="2276943"/>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18" name="Picture Placeholder 5"/>
          <p:cNvSpPr>
            <a:spLocks noGrp="1"/>
          </p:cNvSpPr>
          <p:nvPr>
            <p:ph type="pic" sz="quarter" idx="18" hasCustomPrompt="1"/>
          </p:nvPr>
        </p:nvSpPr>
        <p:spPr>
          <a:xfrm>
            <a:off x="4110331" y="3940755"/>
            <a:ext cx="2273028" cy="2276943"/>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3" name="Date Placeholder 2"/>
          <p:cNvSpPr>
            <a:spLocks noGrp="1"/>
          </p:cNvSpPr>
          <p:nvPr>
            <p:ph type="dt" sz="half" idx="10"/>
          </p:nvPr>
        </p:nvSpPr>
        <p:spPr/>
        <p:txBody>
          <a:bodyPr/>
          <a:lstStyle/>
          <a:p>
            <a:r>
              <a:rPr lang="en-US" dirty="0" smtClean="0"/>
              <a:t>6 December 2017</a:t>
            </a:r>
            <a:endParaRPr lang="en-GB" dirty="0"/>
          </a:p>
        </p:txBody>
      </p:sp>
      <p:sp>
        <p:nvSpPr>
          <p:cNvPr id="4" name="Footer Placeholder 3"/>
          <p:cNvSpPr>
            <a:spLocks noGrp="1"/>
          </p:cNvSpPr>
          <p:nvPr>
            <p:ph type="ftr" sz="quarter" idx="11"/>
          </p:nvPr>
        </p:nvSpPr>
        <p:spPr/>
        <p:txBody>
          <a:bodyPr/>
          <a:lstStyle/>
          <a:p>
            <a:r>
              <a:rPr lang="en-US" dirty="0" smtClean="0"/>
              <a:t>ASTM International at ANSI/SAC Workshop - Hangzhou, China</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8" name="Content Placeholder 21"/>
          <p:cNvSpPr>
            <a:spLocks noGrp="1"/>
          </p:cNvSpPr>
          <p:nvPr>
            <p:ph sz="quarter" idx="15" hasCustomPrompt="1"/>
          </p:nvPr>
        </p:nvSpPr>
        <p:spPr>
          <a:xfrm>
            <a:off x="357657" y="1910525"/>
            <a:ext cx="3551700" cy="4275669"/>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 </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Tree>
    <p:extLst>
      <p:ext uri="{BB962C8B-B14F-4D97-AF65-F5344CB8AC3E}">
        <p14:creationId xmlns:p14="http://schemas.microsoft.com/office/powerpoint/2010/main" val="19390112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6 December 2017</a:t>
            </a:r>
            <a:endParaRPr lang="en-GB" dirty="0"/>
          </a:p>
        </p:txBody>
      </p:sp>
      <p:sp>
        <p:nvSpPr>
          <p:cNvPr id="4" name="Footer Placeholder 3"/>
          <p:cNvSpPr>
            <a:spLocks noGrp="1"/>
          </p:cNvSpPr>
          <p:nvPr>
            <p:ph type="ftr" sz="quarter" idx="11"/>
          </p:nvPr>
        </p:nvSpPr>
        <p:spPr/>
        <p:txBody>
          <a:bodyPr/>
          <a:lstStyle/>
          <a:p>
            <a:r>
              <a:rPr lang="en-US" dirty="0" smtClean="0"/>
              <a:t>ASTM International at ANSI/SAC Workshop - Hangzhou, China</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dirty="0"/>
          </a:p>
        </p:txBody>
      </p:sp>
      <p:sp>
        <p:nvSpPr>
          <p:cNvPr id="6" name="Picture Placeholder 5"/>
          <p:cNvSpPr>
            <a:spLocks noGrp="1"/>
          </p:cNvSpPr>
          <p:nvPr>
            <p:ph type="pic" sz="quarter" idx="13" hasCustomPrompt="1"/>
          </p:nvPr>
        </p:nvSpPr>
        <p:spPr>
          <a:xfrm>
            <a:off x="349470" y="1279816"/>
            <a:ext cx="8453218" cy="5040000"/>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Tree>
    <p:extLst>
      <p:ext uri="{BB962C8B-B14F-4D97-AF65-F5344CB8AC3E}">
        <p14:creationId xmlns:p14="http://schemas.microsoft.com/office/powerpoint/2010/main" val="29120991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7" name="Content Placeholder 21"/>
          <p:cNvSpPr>
            <a:spLocks noGrp="1"/>
          </p:cNvSpPr>
          <p:nvPr>
            <p:ph sz="quarter" idx="15" hasCustomPrompt="1"/>
          </p:nvPr>
        </p:nvSpPr>
        <p:spPr>
          <a:xfrm>
            <a:off x="345299" y="1499265"/>
            <a:ext cx="7050197" cy="4809460"/>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3" name="Date Placeholder 2"/>
          <p:cNvSpPr>
            <a:spLocks noGrp="1"/>
          </p:cNvSpPr>
          <p:nvPr>
            <p:ph type="dt" sz="half" idx="10"/>
          </p:nvPr>
        </p:nvSpPr>
        <p:spPr/>
        <p:txBody>
          <a:bodyPr/>
          <a:lstStyle/>
          <a:p>
            <a:r>
              <a:rPr lang="en-US" dirty="0" smtClean="0"/>
              <a:t>6 December 2017</a:t>
            </a:r>
            <a:endParaRPr lang="en-GB" dirty="0"/>
          </a:p>
        </p:txBody>
      </p:sp>
      <p:sp>
        <p:nvSpPr>
          <p:cNvPr id="4" name="Footer Placeholder 3"/>
          <p:cNvSpPr>
            <a:spLocks noGrp="1"/>
          </p:cNvSpPr>
          <p:nvPr>
            <p:ph type="ftr" sz="quarter" idx="11"/>
          </p:nvPr>
        </p:nvSpPr>
        <p:spPr/>
        <p:txBody>
          <a:bodyPr/>
          <a:lstStyle/>
          <a:p>
            <a:r>
              <a:rPr lang="en-US" dirty="0" smtClean="0"/>
              <a:t>ASTM International at ANSI/SAC Workshop - Hangzhou, China</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Tree>
    <p:extLst>
      <p:ext uri="{BB962C8B-B14F-4D97-AF65-F5344CB8AC3E}">
        <p14:creationId xmlns:p14="http://schemas.microsoft.com/office/powerpoint/2010/main" val="232878914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userDrawn="1"/>
        </p:nvSpPr>
        <p:spPr>
          <a:xfrm>
            <a:off x="2070300" y="528285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p:cNvSpPr/>
          <p:nvPr userDrawn="1"/>
        </p:nvSpPr>
        <p:spPr>
          <a:xfrm>
            <a:off x="5868000" y="4955207"/>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p:cNvSpPr/>
          <p:nvPr userDrawn="1"/>
        </p:nvSpPr>
        <p:spPr>
          <a:xfrm>
            <a:off x="5328007" y="549000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p:cNvSpPr/>
          <p:nvPr userDrawn="1"/>
        </p:nvSpPr>
        <p:spPr>
          <a:xfrm>
            <a:off x="7236000" y="136800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p:cNvSpPr/>
          <p:nvPr userDrawn="1"/>
        </p:nvSpPr>
        <p:spPr>
          <a:xfrm>
            <a:off x="4248011" y="4946718"/>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 Placeholder 33"/>
          <p:cNvSpPr>
            <a:spLocks noGrp="1"/>
          </p:cNvSpPr>
          <p:nvPr>
            <p:ph type="body" sz="quarter" idx="10" hasCustomPrompt="1"/>
          </p:nvPr>
        </p:nvSpPr>
        <p:spPr>
          <a:xfrm>
            <a:off x="1269271" y="2435495"/>
            <a:ext cx="4697729" cy="503386"/>
          </a:xfrm>
        </p:spPr>
        <p:txBody>
          <a:bodyPr>
            <a:noAutofit/>
          </a:bodyPr>
          <a:lstStyle>
            <a:lvl1pPr>
              <a:defRPr sz="2800" baseline="0">
                <a:solidFill>
                  <a:schemeClr val="accent1"/>
                </a:solidFill>
              </a:defRPr>
            </a:lvl1pPr>
          </a:lstStyle>
          <a:p>
            <a:pPr lvl="0"/>
            <a:r>
              <a:rPr lang="en-US" dirty="0" smtClean="0"/>
              <a:t>Click to Edit Text</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18" name="Picture 17" descr="ASTM_Logo_Name_Strapline_Blu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
        <p:nvSpPr>
          <p:cNvPr id="30" name="TextBox 29"/>
          <p:cNvSpPr txBox="1"/>
          <p:nvPr userDrawn="1"/>
        </p:nvSpPr>
        <p:spPr>
          <a:xfrm>
            <a:off x="1284515" y="4599464"/>
            <a:ext cx="1186340" cy="179536"/>
          </a:xfrm>
          <a:prstGeom prst="rect">
            <a:avLst/>
          </a:prstGeom>
          <a:noFill/>
        </p:spPr>
        <p:txBody>
          <a:bodyPr wrap="square" lIns="0" tIns="0" rIns="0" bIns="0" rtlCol="0">
            <a:spAutoFit/>
          </a:bodyPr>
          <a:lstStyle/>
          <a:p>
            <a:pPr>
              <a:lnSpc>
                <a:spcPts val="1400"/>
              </a:lnSpc>
            </a:pPr>
            <a:r>
              <a:rPr lang="en-GB" sz="1400" b="0" dirty="0" smtClean="0">
                <a:solidFill>
                  <a:schemeClr val="accent1"/>
                </a:solidFill>
              </a:rPr>
              <a:t>www.astm.org</a:t>
            </a:r>
            <a:endParaRPr lang="en-GB" sz="1400" b="0" dirty="0">
              <a:solidFill>
                <a:schemeClr val="accent1"/>
              </a:solidFill>
            </a:endParaRPr>
          </a:p>
        </p:txBody>
      </p:sp>
    </p:spTree>
    <p:extLst>
      <p:ext uri="{BB962C8B-B14F-4D97-AF65-F5344CB8AC3E}">
        <p14:creationId xmlns:p14="http://schemas.microsoft.com/office/powerpoint/2010/main" val="33651564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6 December 2017</a:t>
            </a:r>
            <a:endParaRPr lang="en-US" dirty="0"/>
          </a:p>
        </p:txBody>
      </p:sp>
      <p:sp>
        <p:nvSpPr>
          <p:cNvPr id="5" name="Footer Placeholder 4"/>
          <p:cNvSpPr>
            <a:spLocks noGrp="1"/>
          </p:cNvSpPr>
          <p:nvPr>
            <p:ph type="ftr" sz="quarter" idx="11"/>
          </p:nvPr>
        </p:nvSpPr>
        <p:spPr/>
        <p:txBody>
          <a:bodyPr/>
          <a:lstStyle/>
          <a:p>
            <a:r>
              <a:rPr lang="en-US" dirty="0" smtClean="0"/>
              <a:t>ASTM International at ANSI/SAC Workshop - Hangzhou, China</a:t>
            </a:r>
            <a:endParaRPr lang="en-US" dirty="0"/>
          </a:p>
        </p:txBody>
      </p:sp>
      <p:sp>
        <p:nvSpPr>
          <p:cNvPr id="6" name="Slide Number Placeholder 5"/>
          <p:cNvSpPr>
            <a:spLocks noGrp="1"/>
          </p:cNvSpPr>
          <p:nvPr>
            <p:ph type="sldNum" sz="quarter" idx="12"/>
          </p:nvPr>
        </p:nvSpPr>
        <p:spPr/>
        <p:txBody>
          <a:bodyPr/>
          <a:lstStyle/>
          <a:p>
            <a:fld id="{DBFA1D30-53F7-4C51-AF32-14A19B3E2CE8}" type="slidenum">
              <a:rPr lang="en-US" smtClean="0"/>
              <a:t>‹#›</a:t>
            </a:fld>
            <a:endParaRPr lang="en-US" dirty="0"/>
          </a:p>
        </p:txBody>
      </p:sp>
    </p:spTree>
    <p:extLst>
      <p:ext uri="{BB962C8B-B14F-4D97-AF65-F5344CB8AC3E}">
        <p14:creationId xmlns:p14="http://schemas.microsoft.com/office/powerpoint/2010/main" val="287575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graphic">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p:cNvSpPr txBox="1"/>
          <p:nvPr userDrawn="1"/>
        </p:nvSpPr>
        <p:spPr>
          <a:xfrm>
            <a:off x="1253371" y="4777086"/>
            <a:ext cx="1186340" cy="179536"/>
          </a:xfrm>
          <a:prstGeom prst="rect">
            <a:avLst/>
          </a:prstGeom>
          <a:noFill/>
        </p:spPr>
        <p:txBody>
          <a:bodyPr wrap="square" lIns="0" tIns="0" rIns="0" bIns="0" rtlCol="0">
            <a:spAutoFit/>
          </a:bodyPr>
          <a:lstStyle/>
          <a:p>
            <a:pPr>
              <a:lnSpc>
                <a:spcPts val="1400"/>
              </a:lnSpc>
            </a:pPr>
            <a:r>
              <a:rPr lang="en-GB" sz="1400" dirty="0" smtClean="0">
                <a:solidFill>
                  <a:schemeClr val="accent1"/>
                </a:solidFill>
              </a:rPr>
              <a:t>www.astm.org</a:t>
            </a:r>
            <a:endParaRPr lang="en-GB" sz="1400" dirty="0">
              <a:solidFill>
                <a:schemeClr val="accent1"/>
              </a:solidFill>
            </a:endParaRPr>
          </a:p>
        </p:txBody>
      </p:sp>
      <p:sp>
        <p:nvSpPr>
          <p:cNvPr id="8" name="Rectangle 7"/>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2070300" y="5290666"/>
            <a:ext cx="531150" cy="531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userDrawn="1"/>
        </p:nvSpPr>
        <p:spPr>
          <a:xfrm>
            <a:off x="5876850" y="4958850"/>
            <a:ext cx="531150" cy="53115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userDrawn="1"/>
        </p:nvSpPr>
        <p:spPr>
          <a:xfrm>
            <a:off x="5348196" y="5489486"/>
            <a:ext cx="531150" cy="5311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userDrawn="1"/>
        </p:nvSpPr>
        <p:spPr>
          <a:xfrm>
            <a:off x="7244850" y="1368000"/>
            <a:ext cx="531150" cy="531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userDrawn="1"/>
        </p:nvSpPr>
        <p:spPr>
          <a:xfrm>
            <a:off x="4289214" y="4958850"/>
            <a:ext cx="531150" cy="531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20" name="Picture 19" descr="ASTM_Logo_Name_Strapline_Blu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21688924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5" name="Rectangle 14"/>
          <p:cNvSpPr/>
          <p:nvPr userDrawn="1"/>
        </p:nvSpPr>
        <p:spPr>
          <a:xfrm>
            <a:off x="0" y="1192064"/>
            <a:ext cx="9144000" cy="5678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1267557" y="2725812"/>
            <a:ext cx="4812771" cy="855150"/>
          </a:xfrm>
        </p:spPr>
        <p:txBody>
          <a:bodyPr anchor="t"/>
          <a:lstStyle>
            <a:lvl1pPr>
              <a:defRPr/>
            </a:lvl1pPr>
          </a:lstStyle>
          <a:p>
            <a:r>
              <a:rPr lang="en-US" dirty="0" smtClean="0"/>
              <a:t>Click to Edit Section Title</a:t>
            </a:r>
            <a:endParaRPr lang="en-GB" dirty="0"/>
          </a:p>
        </p:txBody>
      </p:sp>
      <p:sp>
        <p:nvSpPr>
          <p:cNvPr id="6" name="Rectangle 5"/>
          <p:cNvSpPr/>
          <p:nvPr userDrawn="1"/>
        </p:nvSpPr>
        <p:spPr>
          <a:xfrm>
            <a:off x="0" y="4020953"/>
            <a:ext cx="1035150" cy="103515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1035150" y="5041114"/>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5037119" y="6324090"/>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userDrawn="1"/>
        </p:nvSpPr>
        <p:spPr>
          <a:xfrm>
            <a:off x="5577119" y="578409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6597000" y="1368000"/>
            <a:ext cx="540000" cy="5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4306425" y="5041114"/>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userDrawn="1"/>
        </p:nvSpPr>
        <p:spPr>
          <a:xfrm>
            <a:off x="4572000" y="22035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userDrawn="1"/>
        </p:nvSpPr>
        <p:spPr>
          <a:xfrm>
            <a:off x="7440163" y="4642458"/>
            <a:ext cx="1711542" cy="1711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descr="ASTM_Logo_Name_Strapline_Blu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8433957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 </a:t>
            </a:r>
            <a:endParaRPr lang="en-GB" dirty="0"/>
          </a:p>
        </p:txBody>
      </p:sp>
      <p:sp>
        <p:nvSpPr>
          <p:cNvPr id="3" name="Date Placeholder 2"/>
          <p:cNvSpPr>
            <a:spLocks noGrp="1"/>
          </p:cNvSpPr>
          <p:nvPr>
            <p:ph type="dt" sz="half" idx="10"/>
          </p:nvPr>
        </p:nvSpPr>
        <p:spPr/>
        <p:txBody>
          <a:bodyPr/>
          <a:lstStyle/>
          <a:p>
            <a:r>
              <a:rPr lang="en-US" dirty="0" smtClean="0"/>
              <a:t>6 December 2017</a:t>
            </a:r>
            <a:endParaRPr lang="en-GB" dirty="0"/>
          </a:p>
        </p:txBody>
      </p:sp>
      <p:sp>
        <p:nvSpPr>
          <p:cNvPr id="4" name="Footer Placeholder 3"/>
          <p:cNvSpPr>
            <a:spLocks noGrp="1"/>
          </p:cNvSpPr>
          <p:nvPr>
            <p:ph type="ftr" sz="quarter" idx="11"/>
          </p:nvPr>
        </p:nvSpPr>
        <p:spPr/>
        <p:txBody>
          <a:bodyPr/>
          <a:lstStyle/>
          <a:p>
            <a:r>
              <a:rPr lang="en-US" dirty="0" smtClean="0"/>
              <a:t>ASTM International at ANSI/SAC Workshop - Hangzhou, China</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dirty="0"/>
          </a:p>
        </p:txBody>
      </p:sp>
    </p:spTree>
    <p:extLst>
      <p:ext uri="{BB962C8B-B14F-4D97-AF65-F5344CB8AC3E}">
        <p14:creationId xmlns:p14="http://schemas.microsoft.com/office/powerpoint/2010/main" val="34878679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 pt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6 December 2017</a:t>
            </a:r>
            <a:endParaRPr lang="en-GB" dirty="0"/>
          </a:p>
        </p:txBody>
      </p:sp>
      <p:sp>
        <p:nvSpPr>
          <p:cNvPr id="4" name="Footer Placeholder 3"/>
          <p:cNvSpPr>
            <a:spLocks noGrp="1"/>
          </p:cNvSpPr>
          <p:nvPr>
            <p:ph type="ftr" sz="quarter" idx="11"/>
          </p:nvPr>
        </p:nvSpPr>
        <p:spPr/>
        <p:txBody>
          <a:bodyPr/>
          <a:lstStyle/>
          <a:p>
            <a:r>
              <a:rPr lang="en-US" dirty="0" smtClean="0"/>
              <a:t>ASTM International at ANSI/SAC Workshop - Hangzhou, China</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8" name="Content Placeholder 21"/>
          <p:cNvSpPr>
            <a:spLocks noGrp="1"/>
          </p:cNvSpPr>
          <p:nvPr>
            <p:ph sz="quarter" idx="15" hasCustomPrompt="1"/>
          </p:nvPr>
        </p:nvSpPr>
        <p:spPr>
          <a:xfrm>
            <a:off x="345300"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9" name="Content Placeholder 21"/>
          <p:cNvSpPr>
            <a:spLocks noGrp="1"/>
          </p:cNvSpPr>
          <p:nvPr>
            <p:ph sz="quarter" idx="16" hasCustomPrompt="1"/>
          </p:nvPr>
        </p:nvSpPr>
        <p:spPr>
          <a:xfrm>
            <a:off x="4781714"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Tree>
    <p:extLst>
      <p:ext uri="{BB962C8B-B14F-4D97-AF65-F5344CB8AC3E}">
        <p14:creationId xmlns:p14="http://schemas.microsoft.com/office/powerpoint/2010/main" val="18299945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6 December 2017</a:t>
            </a:r>
            <a:endParaRPr lang="en-GB" dirty="0"/>
          </a:p>
        </p:txBody>
      </p:sp>
      <p:sp>
        <p:nvSpPr>
          <p:cNvPr id="4" name="Footer Placeholder 3"/>
          <p:cNvSpPr>
            <a:spLocks noGrp="1"/>
          </p:cNvSpPr>
          <p:nvPr>
            <p:ph type="ftr" sz="quarter" idx="11"/>
          </p:nvPr>
        </p:nvSpPr>
        <p:spPr/>
        <p:txBody>
          <a:bodyPr/>
          <a:lstStyle/>
          <a:p>
            <a:r>
              <a:rPr lang="en-US" dirty="0" smtClean="0"/>
              <a:t>ASTM International at ANSI/SAC Workshop - Hangzhou, China</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dirty="0"/>
          </a:p>
        </p:txBody>
      </p:sp>
      <p:sp>
        <p:nvSpPr>
          <p:cNvPr id="11" name="Text Placeholder 8"/>
          <p:cNvSpPr>
            <a:spLocks noGrp="1"/>
          </p:cNvSpPr>
          <p:nvPr>
            <p:ph type="body" sz="quarter" idx="13"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24" name="Title 23"/>
          <p:cNvSpPr>
            <a:spLocks noGrp="1"/>
          </p:cNvSpPr>
          <p:nvPr>
            <p:ph type="title" hasCustomPrompt="1"/>
          </p:nvPr>
        </p:nvSpPr>
        <p:spPr/>
        <p:txBody>
          <a:bodyPr/>
          <a:lstStyle>
            <a:lvl1pPr>
              <a:defRPr/>
            </a:lvl1pPr>
          </a:lstStyle>
          <a:p>
            <a:r>
              <a:rPr lang="en-US" dirty="0" smtClean="0"/>
              <a:t>Click to Edit Title </a:t>
            </a:r>
            <a:endParaRPr lang="en-GB" dirty="0"/>
          </a:p>
        </p:txBody>
      </p:sp>
    </p:spTree>
    <p:extLst>
      <p:ext uri="{BB962C8B-B14F-4D97-AF65-F5344CB8AC3E}">
        <p14:creationId xmlns:p14="http://schemas.microsoft.com/office/powerpoint/2010/main" val="29713858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6 December 2017</a:t>
            </a:r>
            <a:endParaRPr lang="en-GB" dirty="0"/>
          </a:p>
        </p:txBody>
      </p:sp>
      <p:sp>
        <p:nvSpPr>
          <p:cNvPr id="4" name="Footer Placeholder 3"/>
          <p:cNvSpPr>
            <a:spLocks noGrp="1"/>
          </p:cNvSpPr>
          <p:nvPr>
            <p:ph type="ftr" sz="quarter" idx="11"/>
          </p:nvPr>
        </p:nvSpPr>
        <p:spPr/>
        <p:txBody>
          <a:bodyPr/>
          <a:lstStyle/>
          <a:p>
            <a:r>
              <a:rPr lang="en-US" dirty="0" smtClean="0"/>
              <a:t>ASTM International at ANSI/SAC Workshop - Hangzhou, China</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dirty="0"/>
          </a:p>
        </p:txBody>
      </p:sp>
      <p:sp>
        <p:nvSpPr>
          <p:cNvPr id="11" name="Text Placeholder 8"/>
          <p:cNvSpPr>
            <a:spLocks noGrp="1"/>
          </p:cNvSpPr>
          <p:nvPr>
            <p:ph type="body" sz="quarter" idx="13" hasCustomPrompt="1"/>
          </p:nvPr>
        </p:nvSpPr>
        <p:spPr>
          <a:xfrm>
            <a:off x="346015" y="1507065"/>
            <a:ext cx="4028462" cy="301935"/>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24" name="Title 23"/>
          <p:cNvSpPr>
            <a:spLocks noGrp="1"/>
          </p:cNvSpPr>
          <p:nvPr>
            <p:ph type="title" hasCustomPrompt="1"/>
          </p:nvPr>
        </p:nvSpPr>
        <p:spPr/>
        <p:txBody>
          <a:bodyPr/>
          <a:lstStyle>
            <a:lvl1pPr>
              <a:defRPr/>
            </a:lvl1pPr>
          </a:lstStyle>
          <a:p>
            <a:r>
              <a:rPr lang="en-US" dirty="0" smtClean="0"/>
              <a:t>Click to Edit Title </a:t>
            </a:r>
            <a:endParaRPr lang="en-GB" dirty="0"/>
          </a:p>
        </p:txBody>
      </p:sp>
      <p:sp>
        <p:nvSpPr>
          <p:cNvPr id="8" name="Content Placeholder 21"/>
          <p:cNvSpPr>
            <a:spLocks noGrp="1"/>
          </p:cNvSpPr>
          <p:nvPr>
            <p:ph sz="quarter" idx="16" hasCustomPrompt="1"/>
          </p:nvPr>
        </p:nvSpPr>
        <p:spPr>
          <a:xfrm>
            <a:off x="4781714"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a:t>
            </a:r>
          </a:p>
          <a:p>
            <a:pPr lvl="1"/>
            <a:r>
              <a:rPr lang="en-US" dirty="0" smtClean="0"/>
              <a:t>Secondary bullet</a:t>
            </a:r>
          </a:p>
          <a:p>
            <a:pPr lvl="2"/>
            <a:r>
              <a:rPr lang="en-US" dirty="0" smtClean="0"/>
              <a:t>Primary bullet</a:t>
            </a:r>
          </a:p>
          <a:p>
            <a:pPr lvl="3"/>
            <a:r>
              <a:rPr lang="en-US" dirty="0" smtClean="0"/>
              <a:t>Secondary bullet</a:t>
            </a:r>
          </a:p>
          <a:p>
            <a:pPr lvl="4"/>
            <a:r>
              <a:rPr lang="en-US" dirty="0" smtClean="0"/>
              <a:t>Primary bullet</a:t>
            </a:r>
          </a:p>
          <a:p>
            <a:pPr lvl="5"/>
            <a:r>
              <a:rPr lang="en-US" dirty="0" smtClean="0"/>
              <a:t>Secondary bullet</a:t>
            </a:r>
          </a:p>
          <a:p>
            <a:pPr lvl="6"/>
            <a:r>
              <a:rPr lang="en-US" dirty="0" smtClean="0"/>
              <a:t>Primary bullet</a:t>
            </a:r>
          </a:p>
          <a:p>
            <a:pPr lvl="7"/>
            <a:r>
              <a:rPr lang="en-US" dirty="0" smtClean="0"/>
              <a:t>Secondary bullet</a:t>
            </a:r>
          </a:p>
        </p:txBody>
      </p:sp>
      <p:sp>
        <p:nvSpPr>
          <p:cNvPr id="9" name="Text Placeholder 8"/>
          <p:cNvSpPr>
            <a:spLocks noGrp="1"/>
          </p:cNvSpPr>
          <p:nvPr>
            <p:ph type="body" sz="quarter" idx="17" hasCustomPrompt="1"/>
          </p:nvPr>
        </p:nvSpPr>
        <p:spPr>
          <a:xfrm>
            <a:off x="4774226" y="1507065"/>
            <a:ext cx="4028462" cy="301935"/>
          </a:xfrm>
        </p:spPr>
        <p:txBody>
          <a:bodyPr>
            <a:normAutofit/>
          </a:bodyPr>
          <a:lstStyle>
            <a:lvl1pPr marL="0" indent="0">
              <a:buNone/>
              <a:defRPr sz="1800">
                <a:solidFill>
                  <a:schemeClr val="accent2"/>
                </a:solidFill>
              </a:defRPr>
            </a:lvl1pPr>
          </a:lstStyle>
          <a:p>
            <a:pPr lvl="0"/>
            <a:r>
              <a:rPr lang="en-US" dirty="0" smtClean="0"/>
              <a:t>Click to edit subhead</a:t>
            </a:r>
          </a:p>
        </p:txBody>
      </p:sp>
    </p:spTree>
    <p:extLst>
      <p:ext uri="{BB962C8B-B14F-4D97-AF65-F5344CB8AC3E}">
        <p14:creationId xmlns:p14="http://schemas.microsoft.com/office/powerpoint/2010/main" val="18045738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head and text">
    <p:spTree>
      <p:nvGrpSpPr>
        <p:cNvPr id="1" name=""/>
        <p:cNvGrpSpPr/>
        <p:nvPr/>
      </p:nvGrpSpPr>
      <p:grpSpPr>
        <a:xfrm>
          <a:off x="0" y="0"/>
          <a:ext cx="0" cy="0"/>
          <a:chOff x="0" y="0"/>
          <a:chExt cx="0" cy="0"/>
        </a:xfrm>
      </p:grpSpPr>
      <p:sp>
        <p:nvSpPr>
          <p:cNvPr id="10" name="Content Placeholder 21"/>
          <p:cNvSpPr>
            <a:spLocks noGrp="1"/>
          </p:cNvSpPr>
          <p:nvPr>
            <p:ph sz="quarter" idx="15" hasCustomPrompt="1"/>
          </p:nvPr>
        </p:nvSpPr>
        <p:spPr>
          <a:xfrm>
            <a:off x="341312" y="1916372"/>
            <a:ext cx="7054185"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3" name="Date Placeholder 2"/>
          <p:cNvSpPr>
            <a:spLocks noGrp="1"/>
          </p:cNvSpPr>
          <p:nvPr>
            <p:ph type="dt" sz="half" idx="10"/>
          </p:nvPr>
        </p:nvSpPr>
        <p:spPr/>
        <p:txBody>
          <a:bodyPr/>
          <a:lstStyle/>
          <a:p>
            <a:r>
              <a:rPr lang="en-US" dirty="0" smtClean="0"/>
              <a:t>6 December 2017</a:t>
            </a:r>
            <a:endParaRPr lang="en-GB" dirty="0"/>
          </a:p>
        </p:txBody>
      </p:sp>
      <p:sp>
        <p:nvSpPr>
          <p:cNvPr id="4" name="Footer Placeholder 3"/>
          <p:cNvSpPr>
            <a:spLocks noGrp="1"/>
          </p:cNvSpPr>
          <p:nvPr>
            <p:ph type="ftr" sz="quarter" idx="11"/>
          </p:nvPr>
        </p:nvSpPr>
        <p:spPr/>
        <p:txBody>
          <a:bodyPr/>
          <a:lstStyle/>
          <a:p>
            <a:r>
              <a:rPr lang="en-US" dirty="0" smtClean="0"/>
              <a:t>ASTM International at ANSI/SAC Workshop - Hangzhou, China</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9" name="Text Placeholder 8"/>
          <p:cNvSpPr>
            <a:spLocks noGrp="1"/>
          </p:cNvSpPr>
          <p:nvPr>
            <p:ph type="body" sz="quarter" idx="14"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Tree>
    <p:extLst>
      <p:ext uri="{BB962C8B-B14F-4D97-AF65-F5344CB8AC3E}">
        <p14:creationId xmlns:p14="http://schemas.microsoft.com/office/powerpoint/2010/main" val="13766351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6 December 2017</a:t>
            </a:r>
            <a:endParaRPr lang="en-GB" dirty="0"/>
          </a:p>
        </p:txBody>
      </p:sp>
      <p:sp>
        <p:nvSpPr>
          <p:cNvPr id="4" name="Footer Placeholder 3"/>
          <p:cNvSpPr>
            <a:spLocks noGrp="1"/>
          </p:cNvSpPr>
          <p:nvPr>
            <p:ph type="ftr" sz="quarter" idx="11"/>
          </p:nvPr>
        </p:nvSpPr>
        <p:spPr/>
        <p:txBody>
          <a:bodyPr/>
          <a:lstStyle/>
          <a:p>
            <a:r>
              <a:rPr lang="en-US" dirty="0" smtClean="0"/>
              <a:t>ASTM International at ANSI/SAC Workshop - Hangzhou, China</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dirty="0"/>
          </a:p>
        </p:txBody>
      </p:sp>
      <p:sp>
        <p:nvSpPr>
          <p:cNvPr id="8" name="Picture Placeholder 7"/>
          <p:cNvSpPr>
            <a:spLocks noGrp="1"/>
          </p:cNvSpPr>
          <p:nvPr>
            <p:ph type="pic" sz="quarter" idx="14" hasCustomPrompt="1"/>
          </p:nvPr>
        </p:nvSpPr>
        <p:spPr>
          <a:xfrm>
            <a:off x="4617688" y="1508068"/>
            <a:ext cx="4176000" cy="4176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2" name="Title 1"/>
          <p:cNvSpPr>
            <a:spLocks noGrp="1"/>
          </p:cNvSpPr>
          <p:nvPr>
            <p:ph type="title" hasCustomPrompt="1"/>
          </p:nvPr>
        </p:nvSpPr>
        <p:spPr/>
        <p:txBody>
          <a:bodyPr/>
          <a:lstStyle>
            <a:lvl1pPr>
              <a:defRPr baseline="0"/>
            </a:lvl1pPr>
          </a:lstStyle>
          <a:p>
            <a:r>
              <a:rPr lang="en-US" dirty="0" smtClean="0"/>
              <a:t>Click to Edit Title</a:t>
            </a:r>
            <a:endParaRPr lang="en-GB" dirty="0"/>
          </a:p>
        </p:txBody>
      </p:sp>
      <p:sp>
        <p:nvSpPr>
          <p:cNvPr id="12" name="Text Placeholder 8"/>
          <p:cNvSpPr>
            <a:spLocks noGrp="1"/>
          </p:cNvSpPr>
          <p:nvPr>
            <p:ph type="body" sz="quarter" idx="13" hasCustomPrompt="1"/>
          </p:nvPr>
        </p:nvSpPr>
        <p:spPr>
          <a:xfrm>
            <a:off x="346015" y="1498146"/>
            <a:ext cx="4028462"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13" name="Content Placeholder 21"/>
          <p:cNvSpPr>
            <a:spLocks noGrp="1"/>
          </p:cNvSpPr>
          <p:nvPr>
            <p:ph sz="quarter" idx="15" hasCustomPrompt="1"/>
          </p:nvPr>
        </p:nvSpPr>
        <p:spPr>
          <a:xfrm>
            <a:off x="345300" y="1910525"/>
            <a:ext cx="4020974" cy="3773543"/>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baseline="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Tree>
    <p:extLst>
      <p:ext uri="{BB962C8B-B14F-4D97-AF65-F5344CB8AC3E}">
        <p14:creationId xmlns:p14="http://schemas.microsoft.com/office/powerpoint/2010/main" val="26391343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000130" y="435404"/>
            <a:ext cx="801870" cy="629852"/>
          </a:xfrm>
          <a:prstGeom prst="rect">
            <a:avLst/>
          </a:prstGeom>
        </p:spPr>
      </p:pic>
      <p:sp>
        <p:nvSpPr>
          <p:cNvPr id="2" name="Title Placeholder 1"/>
          <p:cNvSpPr>
            <a:spLocks noGrp="1"/>
          </p:cNvSpPr>
          <p:nvPr>
            <p:ph type="title"/>
          </p:nvPr>
        </p:nvSpPr>
        <p:spPr>
          <a:xfrm>
            <a:off x="346460" y="323850"/>
            <a:ext cx="7049037" cy="85515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9043" y="1497981"/>
            <a:ext cx="8452957" cy="4801824"/>
          </a:xfrm>
          <a:prstGeom prst="rect">
            <a:avLst/>
          </a:prstGeom>
        </p:spPr>
        <p:txBody>
          <a:bodyPr vert="horz" lIns="0" tIns="0" rIns="0" bIns="0" rtlCol="0">
            <a:normAutofit/>
          </a:bodyPr>
          <a:lstStyle/>
          <a:p>
            <a:pPr lvl="1"/>
            <a:r>
              <a:rPr lang="en-US" dirty="0" smtClean="0"/>
              <a:t>First level</a:t>
            </a:r>
          </a:p>
          <a:p>
            <a:pPr lvl="2"/>
            <a:r>
              <a:rPr lang="en-US" dirty="0" smtClean="0"/>
              <a:t>Second level</a:t>
            </a:r>
          </a:p>
        </p:txBody>
      </p:sp>
      <p:sp>
        <p:nvSpPr>
          <p:cNvPr id="4" name="Date Placeholder 3"/>
          <p:cNvSpPr>
            <a:spLocks noGrp="1"/>
          </p:cNvSpPr>
          <p:nvPr>
            <p:ph type="dt" sz="half" idx="2"/>
          </p:nvPr>
        </p:nvSpPr>
        <p:spPr>
          <a:xfrm>
            <a:off x="5247001" y="6539235"/>
            <a:ext cx="2835000" cy="122744"/>
          </a:xfrm>
          <a:prstGeom prst="rect">
            <a:avLst/>
          </a:prstGeom>
        </p:spPr>
        <p:txBody>
          <a:bodyPr vert="horz" lIns="0" tIns="0" rIns="0" bIns="0" rtlCol="0" anchor="ctr"/>
          <a:lstStyle>
            <a:lvl1pPr algn="ctr">
              <a:defRPr sz="700">
                <a:solidFill>
                  <a:schemeClr val="tx1"/>
                </a:solidFill>
              </a:defRPr>
            </a:lvl1pPr>
          </a:lstStyle>
          <a:p>
            <a:r>
              <a:rPr lang="en-US" dirty="0" smtClean="0"/>
              <a:t>6 December 2017</a:t>
            </a:r>
            <a:endParaRPr lang="en-GB" dirty="0"/>
          </a:p>
        </p:txBody>
      </p:sp>
      <p:sp>
        <p:nvSpPr>
          <p:cNvPr id="5" name="Footer Placeholder 4"/>
          <p:cNvSpPr>
            <a:spLocks noGrp="1"/>
          </p:cNvSpPr>
          <p:nvPr>
            <p:ph type="ftr" sz="quarter" idx="3"/>
          </p:nvPr>
        </p:nvSpPr>
        <p:spPr>
          <a:xfrm>
            <a:off x="1872000" y="6539368"/>
            <a:ext cx="3150000" cy="122611"/>
          </a:xfrm>
          <a:prstGeom prst="rect">
            <a:avLst/>
          </a:prstGeom>
        </p:spPr>
        <p:txBody>
          <a:bodyPr vert="horz" lIns="0" tIns="0" rIns="0" bIns="0" rtlCol="0" anchor="ctr"/>
          <a:lstStyle>
            <a:lvl1pPr algn="ctr">
              <a:defRPr sz="700">
                <a:solidFill>
                  <a:schemeClr val="tx1"/>
                </a:solidFill>
              </a:defRPr>
            </a:lvl1pPr>
          </a:lstStyle>
          <a:p>
            <a:r>
              <a:rPr lang="en-US" dirty="0" smtClean="0"/>
              <a:t>ASTM International at ANSI/SAC Workshop - Hangzhou, China</a:t>
            </a:r>
            <a:endParaRPr lang="en-GB" dirty="0"/>
          </a:p>
        </p:txBody>
      </p:sp>
      <p:sp>
        <p:nvSpPr>
          <p:cNvPr id="6" name="Slide Number Placeholder 5"/>
          <p:cNvSpPr>
            <a:spLocks noGrp="1"/>
          </p:cNvSpPr>
          <p:nvPr>
            <p:ph type="sldNum" sz="quarter" idx="4"/>
          </p:nvPr>
        </p:nvSpPr>
        <p:spPr>
          <a:xfrm>
            <a:off x="8352000" y="6540439"/>
            <a:ext cx="450688" cy="121540"/>
          </a:xfrm>
          <a:prstGeom prst="rect">
            <a:avLst/>
          </a:prstGeom>
        </p:spPr>
        <p:txBody>
          <a:bodyPr vert="horz" lIns="0" tIns="0" rIns="0" bIns="0" rtlCol="0" anchor="ctr"/>
          <a:lstStyle>
            <a:lvl1pPr algn="r">
              <a:defRPr sz="700">
                <a:solidFill>
                  <a:schemeClr val="tx1"/>
                </a:solidFill>
              </a:defRPr>
            </a:lvl1pPr>
          </a:lstStyle>
          <a:p>
            <a:fld id="{AD3FAF27-8B82-4449-B01B-BEC948125F21}" type="slidenum">
              <a:rPr lang="en-GB" smtClean="0"/>
              <a:pPr/>
              <a:t>‹#›</a:t>
            </a:fld>
            <a:endParaRPr lang="en-GB" dirty="0"/>
          </a:p>
        </p:txBody>
      </p:sp>
      <p:sp>
        <p:nvSpPr>
          <p:cNvPr id="15" name="TextBox 14"/>
          <p:cNvSpPr txBox="1"/>
          <p:nvPr/>
        </p:nvSpPr>
        <p:spPr>
          <a:xfrm>
            <a:off x="341313" y="6538868"/>
            <a:ext cx="1035687" cy="107722"/>
          </a:xfrm>
          <a:prstGeom prst="rect">
            <a:avLst/>
          </a:prstGeom>
          <a:noFill/>
        </p:spPr>
        <p:txBody>
          <a:bodyPr wrap="square" lIns="0" tIns="0" rIns="0" bIns="0" rtlCol="0">
            <a:spAutoFit/>
          </a:bodyPr>
          <a:lstStyle/>
          <a:p>
            <a:r>
              <a:rPr lang="en-GB" sz="700" b="0" dirty="0" smtClean="0">
                <a:solidFill>
                  <a:schemeClr val="tx1"/>
                </a:solidFill>
                <a:latin typeface="+mn-lt"/>
              </a:rPr>
              <a:t>© ASTM International </a:t>
            </a:r>
            <a:endParaRPr lang="en-GB" sz="700" b="0" dirty="0">
              <a:solidFill>
                <a:schemeClr val="tx1"/>
              </a:solidFill>
              <a:latin typeface="+mn-lt"/>
            </a:endParaRPr>
          </a:p>
        </p:txBody>
      </p:sp>
      <p:cxnSp>
        <p:nvCxnSpPr>
          <p:cNvPr id="9" name="Straight Connector 8"/>
          <p:cNvCxnSpPr/>
          <p:nvPr/>
        </p:nvCxnSpPr>
        <p:spPr>
          <a:xfrm>
            <a:off x="341313" y="1269000"/>
            <a:ext cx="84613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278042"/>
      </p:ext>
    </p:extLst>
  </p:cSld>
  <p:clrMap bg1="lt1" tx1="dk1" bg2="lt2" tx2="dk2" accent1="accent1" accent2="accent2" accent3="accent3" accent4="accent4" accent5="accent5" accent6="accent6" hlink="hlink" folHlink="folHlink"/>
  <p:sldLayoutIdLst>
    <p:sldLayoutId id="2147483673" r:id="rId1"/>
    <p:sldLayoutId id="2147483682" r:id="rId2"/>
    <p:sldLayoutId id="2147483689" r:id="rId3"/>
    <p:sldLayoutId id="2147483687" r:id="rId4"/>
    <p:sldLayoutId id="2147483678" r:id="rId5"/>
    <p:sldLayoutId id="2147483674" r:id="rId6"/>
    <p:sldLayoutId id="2147483681" r:id="rId7"/>
    <p:sldLayoutId id="2147483675" r:id="rId8"/>
    <p:sldLayoutId id="2147483677" r:id="rId9"/>
    <p:sldLayoutId id="2147483683" r:id="rId10"/>
    <p:sldLayoutId id="2147483684" r:id="rId11"/>
    <p:sldLayoutId id="2147483685" r:id="rId12"/>
    <p:sldLayoutId id="2147483680" r:id="rId13"/>
    <p:sldLayoutId id="2147483686" r:id="rId14"/>
    <p:sldLayoutId id="2147483688" r:id="rId15"/>
    <p:sldLayoutId id="2147483691" r:id="rId16"/>
  </p:sldLayoutIdLst>
  <p:timing>
    <p:tnLst>
      <p:par>
        <p:cTn id="1" dur="indefinite" restart="never" nodeType="tmRoot"/>
      </p:par>
    </p:tnLst>
  </p:timing>
  <p:hf hdr="0"/>
  <p:txStyles>
    <p:titleStyle>
      <a:lvl1pPr algn="l" defTabSz="914400" rtl="0" eaLnBrk="1" latinLnBrk="0" hangingPunct="1">
        <a:lnSpc>
          <a:spcPts val="3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04" userDrawn="1">
          <p15:clr>
            <a:srgbClr val="F26B43"/>
          </p15:clr>
        </p15:guide>
        <p15:guide id="2" pos="215" userDrawn="1">
          <p15:clr>
            <a:srgbClr val="F26B43"/>
          </p15:clr>
        </p15:guide>
        <p15:guide id="3" pos="5545" userDrawn="1">
          <p15:clr>
            <a:srgbClr val="F26B43"/>
          </p15:clr>
        </p15:guide>
        <p15:guide id="4" orient="horz" pos="4116" userDrawn="1">
          <p15:clr>
            <a:srgbClr val="F26B43"/>
          </p15:clr>
        </p15:guide>
        <p15:guide id="5" orient="horz" pos="941" userDrawn="1">
          <p15:clr>
            <a:srgbClr val="F26B43"/>
          </p15:clr>
        </p15:guide>
        <p15:guide id="6"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mailto:fliu@astm.org" TargetMode="External"/><Relationship Id="rId7" Type="http://schemas.openxmlformats.org/officeDocument/2006/relationships/hyperlink" Target="http://www.astm.or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mailto:wswei@astm.org" TargetMode="External"/><Relationship Id="rId5" Type="http://schemas.openxmlformats.org/officeDocument/2006/relationships/hyperlink" Target="mailto:tcendrowska@astm.org" TargetMode="External"/><Relationship Id="rId4" Type="http://schemas.openxmlformats.org/officeDocument/2006/relationships/hyperlink" Target="mailto:nhu@astm.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2" descr="shutterstock_173078420.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9" b="69"/>
          <a:stretch>
            <a:fillRect/>
          </a:stretch>
        </p:blipFill>
        <p:spPr>
          <a:xfrm>
            <a:off x="2343" y="-13855"/>
            <a:ext cx="9175856" cy="6871855"/>
          </a:xfrm>
        </p:spPr>
      </p:pic>
      <p:sp>
        <p:nvSpPr>
          <p:cNvPr id="14" name="Rectangle 13"/>
          <p:cNvSpPr/>
          <p:nvPr/>
        </p:nvSpPr>
        <p:spPr>
          <a:xfrm>
            <a:off x="878603" y="1506669"/>
            <a:ext cx="3644908" cy="3641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360977" y="5106767"/>
            <a:ext cx="612000" cy="61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p:nvSpPr>
        <p:spPr>
          <a:xfrm>
            <a:off x="972977" y="5106767"/>
            <a:ext cx="612000" cy="6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p:cNvSpPr/>
          <p:nvPr/>
        </p:nvSpPr>
        <p:spPr>
          <a:xfrm>
            <a:off x="4572000" y="5104657"/>
            <a:ext cx="296322" cy="2963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p:nvSpPr>
        <p:spPr>
          <a:xfrm>
            <a:off x="4275586" y="1210748"/>
            <a:ext cx="296322" cy="2963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p:nvSpPr>
        <p:spPr>
          <a:xfrm>
            <a:off x="4572607" y="1506669"/>
            <a:ext cx="612000" cy="612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p:cNvSpPr txBox="1"/>
          <p:nvPr/>
        </p:nvSpPr>
        <p:spPr>
          <a:xfrm>
            <a:off x="972977" y="2509730"/>
            <a:ext cx="3550534" cy="2215991"/>
          </a:xfrm>
          <a:prstGeom prst="rect">
            <a:avLst/>
          </a:prstGeom>
          <a:noFill/>
        </p:spPr>
        <p:txBody>
          <a:bodyPr wrap="square" lIns="0" tIns="0" rIns="0" bIns="0" rtlCol="0">
            <a:spAutoFit/>
          </a:bodyPr>
          <a:lstStyle/>
          <a:p>
            <a:r>
              <a:rPr lang="en-US" sz="2400" dirty="0" smtClean="0">
                <a:solidFill>
                  <a:schemeClr val="accent1"/>
                </a:solidFill>
              </a:rPr>
              <a:t>ANSI-SAC Workshop</a:t>
            </a:r>
          </a:p>
          <a:p>
            <a:r>
              <a:rPr lang="en-US" sz="2400" dirty="0" smtClean="0">
                <a:solidFill>
                  <a:schemeClr val="accent1"/>
                </a:solidFill>
              </a:rPr>
              <a:t>6 December 2017</a:t>
            </a:r>
          </a:p>
          <a:p>
            <a:r>
              <a:rPr lang="en-US" sz="2400" dirty="0" smtClean="0">
                <a:solidFill>
                  <a:schemeClr val="accent1"/>
                </a:solidFill>
              </a:rPr>
              <a:t>Hangzhou</a:t>
            </a:r>
          </a:p>
          <a:p>
            <a:endParaRPr lang="en-US" dirty="0" smtClean="0">
              <a:solidFill>
                <a:schemeClr val="accent1"/>
              </a:solidFill>
            </a:endParaRPr>
          </a:p>
          <a:p>
            <a:endParaRPr lang="en-US" dirty="0">
              <a:solidFill>
                <a:schemeClr val="accent1"/>
              </a:solidFill>
            </a:endParaRPr>
          </a:p>
          <a:p>
            <a:r>
              <a:rPr lang="en-US" dirty="0" smtClean="0">
                <a:solidFill>
                  <a:schemeClr val="accent1"/>
                </a:solidFill>
              </a:rPr>
              <a:t>Teresa J. Cendrowska, ASTM</a:t>
            </a:r>
          </a:p>
          <a:p>
            <a:r>
              <a:rPr lang="en-US" dirty="0" smtClean="0">
                <a:solidFill>
                  <a:schemeClr val="accent1"/>
                </a:solidFill>
              </a:rPr>
              <a:t>Vice president, Global Cooperation</a:t>
            </a:r>
          </a:p>
        </p:txBody>
      </p:sp>
      <p:sp>
        <p:nvSpPr>
          <p:cNvPr id="23" name="TextBox 22"/>
          <p:cNvSpPr txBox="1"/>
          <p:nvPr/>
        </p:nvSpPr>
        <p:spPr>
          <a:xfrm>
            <a:off x="1253371" y="4777086"/>
            <a:ext cx="1186340" cy="185521"/>
          </a:xfrm>
          <a:prstGeom prst="rect">
            <a:avLst/>
          </a:prstGeom>
          <a:noFill/>
        </p:spPr>
        <p:txBody>
          <a:bodyPr wrap="square" lIns="0" tIns="0" rIns="0" bIns="0" rtlCol="0">
            <a:spAutoFit/>
          </a:bodyPr>
          <a:lstStyle/>
          <a:p>
            <a:pPr>
              <a:lnSpc>
                <a:spcPts val="1400"/>
              </a:lnSpc>
            </a:pPr>
            <a:r>
              <a:rPr lang="en-US" sz="1400" dirty="0" smtClean="0">
                <a:solidFill>
                  <a:schemeClr val="accent1"/>
                </a:solidFill>
              </a:rPr>
              <a:t>www.astm.org</a:t>
            </a:r>
            <a:endParaRPr lang="en-US" sz="1400" dirty="0">
              <a:solidFill>
                <a:schemeClr val="accent1"/>
              </a:solidFill>
            </a:endParaRP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000" y="326416"/>
            <a:ext cx="1170000" cy="919010"/>
          </a:xfrm>
          <a:prstGeom prst="rect">
            <a:avLst/>
          </a:prstGeom>
          <a:effectLst>
            <a:outerShdw blurRad="1270000" dir="2700000" algn="tl" rotWithShape="0">
              <a:srgbClr val="000000">
                <a:alpha val="40000"/>
              </a:srgbClr>
            </a:outerShdw>
          </a:effectLst>
        </p:spPr>
      </p:pic>
      <p:pic>
        <p:nvPicPr>
          <p:cNvPr id="17" name="Picture 16" descr="ASTM_Logo_Name_Strapline_Blue_RGB.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1846" y="1693027"/>
            <a:ext cx="3105893" cy="527347"/>
          </a:xfrm>
          <a:prstGeom prst="rect">
            <a:avLst/>
          </a:prstGeom>
        </p:spPr>
      </p:pic>
    </p:spTree>
    <p:extLst>
      <p:ext uri="{BB962C8B-B14F-4D97-AF65-F5344CB8AC3E}">
        <p14:creationId xmlns:p14="http://schemas.microsoft.com/office/powerpoint/2010/main" val="3584197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6 December 2017</a:t>
            </a:r>
            <a:endParaRPr lang="en-GB" dirty="0"/>
          </a:p>
        </p:txBody>
      </p:sp>
      <p:sp>
        <p:nvSpPr>
          <p:cNvPr id="3" name="Footer Placeholder 2"/>
          <p:cNvSpPr>
            <a:spLocks noGrp="1"/>
          </p:cNvSpPr>
          <p:nvPr>
            <p:ph type="ftr" sz="quarter" idx="11"/>
          </p:nvPr>
        </p:nvSpPr>
        <p:spPr/>
        <p:txBody>
          <a:bodyPr/>
          <a:lstStyle/>
          <a:p>
            <a:r>
              <a:rPr lang="en-US" dirty="0" smtClean="0"/>
              <a:t>ASTM International at ANSI/SAC Workshop - Hangzhou, China</a:t>
            </a:r>
            <a:endParaRPr lang="en-GB" dirty="0"/>
          </a:p>
        </p:txBody>
      </p:sp>
      <p:sp>
        <p:nvSpPr>
          <p:cNvPr id="4" name="Slide Number Placeholder 3"/>
          <p:cNvSpPr>
            <a:spLocks noGrp="1"/>
          </p:cNvSpPr>
          <p:nvPr>
            <p:ph type="sldNum" sz="quarter" idx="12"/>
          </p:nvPr>
        </p:nvSpPr>
        <p:spPr/>
        <p:txBody>
          <a:bodyPr/>
          <a:lstStyle/>
          <a:p>
            <a:fld id="{AD3FAF27-8B82-4449-B01B-BEC948125F21}" type="slidenum">
              <a:rPr lang="en-GB" smtClean="0"/>
              <a:t>10</a:t>
            </a:fld>
            <a:endParaRPr lang="en-GB" dirty="0"/>
          </a:p>
        </p:txBody>
      </p:sp>
      <p:pic>
        <p:nvPicPr>
          <p:cNvPr id="9" name="Picture Placeholder 8"/>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9" r="19"/>
          <a:stretch>
            <a:fillRect/>
          </a:stretch>
        </p:blipFill>
        <p:spPr>
          <a:xfrm>
            <a:off x="4842000" y="1178900"/>
            <a:ext cx="4176000" cy="4176000"/>
          </a:xfrm>
        </p:spPr>
      </p:pic>
      <p:sp>
        <p:nvSpPr>
          <p:cNvPr id="6" name="Title 5"/>
          <p:cNvSpPr>
            <a:spLocks noGrp="1"/>
          </p:cNvSpPr>
          <p:nvPr>
            <p:ph type="title"/>
          </p:nvPr>
        </p:nvSpPr>
        <p:spPr/>
        <p:txBody>
          <a:bodyPr/>
          <a:lstStyle/>
          <a:p>
            <a:r>
              <a:rPr lang="en-US" dirty="0" smtClean="0"/>
              <a:t>Consensus</a:t>
            </a:r>
            <a:endParaRPr lang="en-US" dirty="0"/>
          </a:p>
        </p:txBody>
      </p:sp>
      <p:sp>
        <p:nvSpPr>
          <p:cNvPr id="8" name="Content Placeholder 7"/>
          <p:cNvSpPr>
            <a:spLocks noGrp="1"/>
          </p:cNvSpPr>
          <p:nvPr>
            <p:ph sz="quarter" idx="15"/>
          </p:nvPr>
        </p:nvSpPr>
        <p:spPr>
          <a:xfrm>
            <a:off x="289964" y="1587964"/>
            <a:ext cx="4552036" cy="4721036"/>
          </a:xfrm>
        </p:spPr>
        <p:txBody>
          <a:bodyPr>
            <a:normAutofit/>
          </a:bodyPr>
          <a:lstStyle/>
          <a:p>
            <a:pPr marL="0" indent="0">
              <a:buNone/>
            </a:pPr>
            <a:r>
              <a:rPr lang="en-US" dirty="0" smtClean="0">
                <a:solidFill>
                  <a:schemeClr val="accent1"/>
                </a:solidFill>
              </a:rPr>
              <a:t>ASTM implements consensus in standards development and the formation of new activities by:</a:t>
            </a:r>
          </a:p>
          <a:p>
            <a:r>
              <a:rPr lang="en-US" dirty="0" smtClean="0">
                <a:solidFill>
                  <a:schemeClr val="accent1"/>
                </a:solidFill>
              </a:rPr>
              <a:t>Engaging all affected parties</a:t>
            </a:r>
            <a:endParaRPr lang="en-US" dirty="0">
              <a:solidFill>
                <a:schemeClr val="accent1"/>
              </a:solidFill>
            </a:endParaRPr>
          </a:p>
          <a:p>
            <a:r>
              <a:rPr lang="en-US" dirty="0" smtClean="0">
                <a:solidFill>
                  <a:schemeClr val="accent1"/>
                </a:solidFill>
              </a:rPr>
              <a:t>Gathering </a:t>
            </a:r>
            <a:r>
              <a:rPr lang="en-US" dirty="0">
                <a:solidFill>
                  <a:schemeClr val="accent1"/>
                </a:solidFill>
              </a:rPr>
              <a:t>diverse market interests to address common issues</a:t>
            </a:r>
          </a:p>
          <a:p>
            <a:r>
              <a:rPr lang="en-US" dirty="0" smtClean="0">
                <a:solidFill>
                  <a:schemeClr val="accent1"/>
                </a:solidFill>
              </a:rPr>
              <a:t>Providing </a:t>
            </a:r>
            <a:r>
              <a:rPr lang="en-US" dirty="0">
                <a:solidFill>
                  <a:schemeClr val="accent1"/>
                </a:solidFill>
              </a:rPr>
              <a:t>a neutral forum </a:t>
            </a:r>
            <a:r>
              <a:rPr lang="en-US" dirty="0" smtClean="0">
                <a:solidFill>
                  <a:schemeClr val="accent1"/>
                </a:solidFill>
              </a:rPr>
              <a:t>where all have equal influence</a:t>
            </a:r>
          </a:p>
          <a:p>
            <a:r>
              <a:rPr lang="en-US" dirty="0" smtClean="0">
                <a:solidFill>
                  <a:schemeClr val="accent1"/>
                </a:solidFill>
              </a:rPr>
              <a:t>Instilling </a:t>
            </a:r>
            <a:r>
              <a:rPr lang="en-US" dirty="0">
                <a:solidFill>
                  <a:schemeClr val="accent1"/>
                </a:solidFill>
              </a:rPr>
              <a:t>confidence by applying a reliable, routine, reputable process</a:t>
            </a:r>
          </a:p>
          <a:p>
            <a:r>
              <a:rPr lang="en-US" dirty="0" smtClean="0">
                <a:solidFill>
                  <a:schemeClr val="accent1"/>
                </a:solidFill>
              </a:rPr>
              <a:t>Accommodating change</a:t>
            </a:r>
            <a:endParaRPr lang="en-US" dirty="0">
              <a:solidFill>
                <a:schemeClr val="accent1"/>
              </a:solidFill>
            </a:endParaRPr>
          </a:p>
          <a:p>
            <a:r>
              <a:rPr lang="en-US" dirty="0" smtClean="0">
                <a:solidFill>
                  <a:schemeClr val="accent1"/>
                </a:solidFill>
              </a:rPr>
              <a:t>Transferring </a:t>
            </a:r>
            <a:r>
              <a:rPr lang="en-US" dirty="0">
                <a:solidFill>
                  <a:schemeClr val="accent1"/>
                </a:solidFill>
              </a:rPr>
              <a:t>technology to the </a:t>
            </a:r>
            <a:r>
              <a:rPr lang="en-US" dirty="0" smtClean="0">
                <a:solidFill>
                  <a:schemeClr val="accent1"/>
                </a:solidFill>
              </a:rPr>
              <a:t/>
            </a:r>
            <a:br>
              <a:rPr lang="en-US" dirty="0" smtClean="0">
                <a:solidFill>
                  <a:schemeClr val="accent1"/>
                </a:solidFill>
              </a:rPr>
            </a:br>
            <a:r>
              <a:rPr lang="en-US" dirty="0" smtClean="0">
                <a:solidFill>
                  <a:schemeClr val="accent1"/>
                </a:solidFill>
              </a:rPr>
              <a:t>marketplace </a:t>
            </a:r>
            <a:r>
              <a:rPr lang="en-US" dirty="0">
                <a:solidFill>
                  <a:schemeClr val="accent1"/>
                </a:solidFill>
              </a:rPr>
              <a:t>through standards and </a:t>
            </a:r>
            <a:r>
              <a:rPr lang="en-US" dirty="0" smtClean="0">
                <a:solidFill>
                  <a:schemeClr val="accent1"/>
                </a:solidFill>
              </a:rPr>
              <a:t/>
            </a:r>
            <a:br>
              <a:rPr lang="en-US" dirty="0" smtClean="0">
                <a:solidFill>
                  <a:schemeClr val="accent1"/>
                </a:solidFill>
              </a:rPr>
            </a:br>
            <a:r>
              <a:rPr lang="en-US" dirty="0" smtClean="0">
                <a:solidFill>
                  <a:schemeClr val="accent1"/>
                </a:solidFill>
              </a:rPr>
              <a:t>value </a:t>
            </a:r>
            <a:r>
              <a:rPr lang="en-US" dirty="0">
                <a:solidFill>
                  <a:schemeClr val="accent1"/>
                </a:solidFill>
              </a:rPr>
              <a:t>added services</a:t>
            </a:r>
          </a:p>
          <a:p>
            <a:r>
              <a:rPr lang="en-US" dirty="0" smtClean="0">
                <a:solidFill>
                  <a:schemeClr val="accent1"/>
                </a:solidFill>
              </a:rPr>
              <a:t>Avoiding </a:t>
            </a:r>
            <a:r>
              <a:rPr lang="en-US" dirty="0">
                <a:solidFill>
                  <a:schemeClr val="accent1"/>
                </a:solidFill>
              </a:rPr>
              <a:t>duplication </a:t>
            </a:r>
            <a:r>
              <a:rPr lang="en-US" dirty="0" smtClean="0">
                <a:solidFill>
                  <a:schemeClr val="accent1"/>
                </a:solidFill>
              </a:rPr>
              <a:t>which wastes </a:t>
            </a:r>
            <a:r>
              <a:rPr lang="en-US" dirty="0">
                <a:solidFill>
                  <a:schemeClr val="accent1"/>
                </a:solidFill>
              </a:rPr>
              <a:t>time </a:t>
            </a:r>
            <a:r>
              <a:rPr lang="en-US" dirty="0" smtClean="0">
                <a:solidFill>
                  <a:schemeClr val="accent1"/>
                </a:solidFill>
              </a:rPr>
              <a:t/>
            </a:r>
            <a:br>
              <a:rPr lang="en-US" dirty="0" smtClean="0">
                <a:solidFill>
                  <a:schemeClr val="accent1"/>
                </a:solidFill>
              </a:rPr>
            </a:br>
            <a:r>
              <a:rPr lang="en-US" dirty="0" smtClean="0">
                <a:solidFill>
                  <a:schemeClr val="accent1"/>
                </a:solidFill>
              </a:rPr>
              <a:t>and resources</a:t>
            </a:r>
            <a:endParaRPr lang="en-US" dirty="0">
              <a:solidFill>
                <a:schemeClr val="accent1"/>
              </a:solidFill>
            </a:endParaRPr>
          </a:p>
          <a:p>
            <a:endParaRPr lang="en-US" dirty="0"/>
          </a:p>
        </p:txBody>
      </p:sp>
      <p:sp>
        <p:nvSpPr>
          <p:cNvPr id="7" name="TextBox 6"/>
          <p:cNvSpPr txBox="1"/>
          <p:nvPr/>
        </p:nvSpPr>
        <p:spPr>
          <a:xfrm>
            <a:off x="289964" y="1218632"/>
            <a:ext cx="3832036" cy="369332"/>
          </a:xfrm>
          <a:prstGeom prst="rect">
            <a:avLst/>
          </a:prstGeom>
          <a:noFill/>
        </p:spPr>
        <p:txBody>
          <a:bodyPr wrap="square" rtlCol="0">
            <a:spAutoFit/>
          </a:bodyPr>
          <a:lstStyle/>
          <a:p>
            <a:r>
              <a:rPr lang="en-US" b="1" dirty="0" smtClean="0">
                <a:solidFill>
                  <a:schemeClr val="accent1">
                    <a:lumMod val="75000"/>
                    <a:lumOff val="25000"/>
                  </a:schemeClr>
                </a:solidFill>
              </a:rPr>
              <a:t>Creates a bridge</a:t>
            </a:r>
            <a:endParaRPr lang="en-US" b="1" dirty="0">
              <a:solidFill>
                <a:schemeClr val="accent1">
                  <a:lumMod val="75000"/>
                  <a:lumOff val="25000"/>
                </a:schemeClr>
              </a:solidFill>
            </a:endParaRPr>
          </a:p>
        </p:txBody>
      </p:sp>
    </p:spTree>
    <p:extLst>
      <p:ext uri="{BB962C8B-B14F-4D97-AF65-F5344CB8AC3E}">
        <p14:creationId xmlns:p14="http://schemas.microsoft.com/office/powerpoint/2010/main" val="3056181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6 December 2017</a:t>
            </a:r>
            <a:endParaRPr lang="en-GB" dirty="0"/>
          </a:p>
        </p:txBody>
      </p:sp>
      <p:sp>
        <p:nvSpPr>
          <p:cNvPr id="3" name="Footer Placeholder 2"/>
          <p:cNvSpPr>
            <a:spLocks noGrp="1"/>
          </p:cNvSpPr>
          <p:nvPr>
            <p:ph type="ftr" sz="quarter" idx="11"/>
          </p:nvPr>
        </p:nvSpPr>
        <p:spPr/>
        <p:txBody>
          <a:bodyPr/>
          <a:lstStyle/>
          <a:p>
            <a:r>
              <a:rPr lang="en-US" dirty="0" smtClean="0"/>
              <a:t>ASTM International at ANSI/SAC Workshop - Hangzhou, China</a:t>
            </a:r>
            <a:endParaRPr lang="en-GB" dirty="0"/>
          </a:p>
        </p:txBody>
      </p:sp>
      <p:sp>
        <p:nvSpPr>
          <p:cNvPr id="4" name="Slide Number Placeholder 3"/>
          <p:cNvSpPr>
            <a:spLocks noGrp="1"/>
          </p:cNvSpPr>
          <p:nvPr>
            <p:ph type="sldNum" sz="quarter" idx="12"/>
          </p:nvPr>
        </p:nvSpPr>
        <p:spPr/>
        <p:txBody>
          <a:bodyPr/>
          <a:lstStyle/>
          <a:p>
            <a:fld id="{AD3FAF27-8B82-4449-B01B-BEC948125F21}" type="slidenum">
              <a:rPr lang="en-GB" smtClean="0"/>
              <a:t>11</a:t>
            </a:fld>
            <a:endParaRPr lang="en-GB" dirty="0"/>
          </a:p>
        </p:txBody>
      </p:sp>
      <p:sp>
        <p:nvSpPr>
          <p:cNvPr id="5" name="Title 4"/>
          <p:cNvSpPr>
            <a:spLocks noGrp="1"/>
          </p:cNvSpPr>
          <p:nvPr>
            <p:ph type="title"/>
          </p:nvPr>
        </p:nvSpPr>
        <p:spPr>
          <a:xfrm>
            <a:off x="346460" y="323850"/>
            <a:ext cx="7600540" cy="855150"/>
          </a:xfrm>
        </p:spPr>
        <p:txBody>
          <a:bodyPr/>
          <a:lstStyle/>
          <a:p>
            <a:r>
              <a:rPr lang="en-US" dirty="0" smtClean="0"/>
              <a:t>Ensuring Relevance…meeting market demand</a:t>
            </a:r>
            <a:endParaRPr lang="en-US" dirty="0"/>
          </a:p>
        </p:txBody>
      </p:sp>
      <p:sp>
        <p:nvSpPr>
          <p:cNvPr id="6" name="Content Placeholder 5"/>
          <p:cNvSpPr>
            <a:spLocks noGrp="1"/>
          </p:cNvSpPr>
          <p:nvPr>
            <p:ph sz="quarter" idx="15"/>
          </p:nvPr>
        </p:nvSpPr>
        <p:spPr>
          <a:xfrm>
            <a:off x="345300" y="1493838"/>
            <a:ext cx="4181700" cy="4815161"/>
          </a:xfrm>
        </p:spPr>
        <p:txBody>
          <a:bodyPr>
            <a:normAutofit fontScale="92500" lnSpcReduction="20000"/>
          </a:bodyPr>
          <a:lstStyle/>
          <a:p>
            <a:r>
              <a:rPr lang="en-US" sz="2000" dirty="0" smtClean="0"/>
              <a:t>ASTM standards are developed based on market need </a:t>
            </a:r>
          </a:p>
          <a:p>
            <a:pPr lvl="1"/>
            <a:r>
              <a:rPr lang="en-US" sz="1800" dirty="0" smtClean="0"/>
              <a:t>Members determine need and content</a:t>
            </a:r>
          </a:p>
          <a:p>
            <a:pPr lvl="1"/>
            <a:r>
              <a:rPr lang="en-US" sz="1800" dirty="0" smtClean="0"/>
              <a:t>Development of  standards is not based on a financial criteria or staff input</a:t>
            </a:r>
          </a:p>
          <a:p>
            <a:pPr marL="180975" lvl="1" indent="0">
              <a:buNone/>
            </a:pPr>
            <a:endParaRPr lang="en-US" sz="1800" dirty="0" smtClean="0"/>
          </a:p>
          <a:p>
            <a:r>
              <a:rPr lang="en-US" sz="2000" dirty="0" smtClean="0"/>
              <a:t>Technical quality and market relevance contribute to the global use and application of ASTM standards</a:t>
            </a:r>
          </a:p>
          <a:p>
            <a:pPr marL="0" indent="0">
              <a:buNone/>
            </a:pPr>
            <a:endParaRPr lang="en-US" sz="2000" dirty="0" smtClean="0"/>
          </a:p>
          <a:p>
            <a:r>
              <a:rPr lang="en-US" sz="2000" dirty="0" smtClean="0"/>
              <a:t>ASTM standards applied for many reasons:</a:t>
            </a:r>
          </a:p>
          <a:p>
            <a:pPr lvl="1"/>
            <a:r>
              <a:rPr lang="en-US" sz="1800" dirty="0" smtClean="0"/>
              <a:t>Innovation	- Economy</a:t>
            </a:r>
          </a:p>
          <a:p>
            <a:pPr lvl="1"/>
            <a:r>
              <a:rPr lang="en-US" sz="1800" dirty="0" smtClean="0"/>
              <a:t>Efficiency	- Quality/reliability</a:t>
            </a:r>
          </a:p>
          <a:p>
            <a:pPr lvl="1"/>
            <a:r>
              <a:rPr lang="en-US" sz="1800" dirty="0" smtClean="0"/>
              <a:t>Reputation	- Liability reduction</a:t>
            </a:r>
          </a:p>
          <a:p>
            <a:pPr lvl="1"/>
            <a:r>
              <a:rPr lang="en-US" sz="1800" dirty="0" smtClean="0"/>
              <a:t>Safety	- Market access</a:t>
            </a:r>
          </a:p>
          <a:p>
            <a:endParaRPr lang="en-US" sz="2000" dirty="0" smtClean="0"/>
          </a:p>
        </p:txBody>
      </p:sp>
      <p:sp>
        <p:nvSpPr>
          <p:cNvPr id="7" name="Content Placeholder 6"/>
          <p:cNvSpPr>
            <a:spLocks noGrp="1"/>
          </p:cNvSpPr>
          <p:nvPr>
            <p:ph sz="quarter" idx="16"/>
          </p:nvPr>
        </p:nvSpPr>
        <p:spPr>
          <a:xfrm>
            <a:off x="4797000" y="4336382"/>
            <a:ext cx="4140000" cy="2160002"/>
          </a:xfrm>
        </p:spPr>
        <p:txBody>
          <a:bodyPr>
            <a:normAutofit/>
          </a:bodyPr>
          <a:lstStyle/>
          <a:p>
            <a:r>
              <a:rPr lang="en-US" sz="1900" dirty="0"/>
              <a:t>Standards are reviewed regularly and updated as needed at </a:t>
            </a:r>
            <a:r>
              <a:rPr lang="en-US" sz="1900" dirty="0" smtClean="0"/>
              <a:t>anytime </a:t>
            </a:r>
            <a:endParaRPr lang="en-US" sz="1900" dirty="0"/>
          </a:p>
          <a:p>
            <a:r>
              <a:rPr lang="en-US" sz="1900" dirty="0"/>
              <a:t>Approximately 1/3 of the 12,700 standards are in the ballot process at any given time</a:t>
            </a:r>
            <a:r>
              <a:rPr lang="en-GB" sz="1900" dirty="0">
                <a:solidFill>
                  <a:schemeClr val="accent2"/>
                </a:solidFill>
              </a:rPr>
              <a:t/>
            </a:r>
            <a:br>
              <a:rPr lang="en-GB" sz="1900" dirty="0">
                <a:solidFill>
                  <a:schemeClr val="accent2"/>
                </a:solidFill>
              </a:rPr>
            </a:br>
            <a:endParaRPr lang="en-US" sz="1900" dirty="0"/>
          </a:p>
          <a:p>
            <a:pPr marL="0" indent="0">
              <a:buNone/>
            </a:pPr>
            <a:endParaRPr lang="en-US" dirty="0"/>
          </a:p>
        </p:txBody>
      </p:sp>
      <p:pic>
        <p:nvPicPr>
          <p:cNvPr id="8" name="Picture 2" descr="http://www.freshtechweb.com/wp-content/uploads/2014/01/PowerPoint-Present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7000" y="1336420"/>
            <a:ext cx="3780000"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527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6 December 2017</a:t>
            </a:r>
            <a:endParaRPr lang="en-GB" dirty="0"/>
          </a:p>
        </p:txBody>
      </p:sp>
      <p:sp>
        <p:nvSpPr>
          <p:cNvPr id="3" name="Footer Placeholder 2"/>
          <p:cNvSpPr>
            <a:spLocks noGrp="1"/>
          </p:cNvSpPr>
          <p:nvPr>
            <p:ph type="ftr" sz="quarter" idx="11"/>
          </p:nvPr>
        </p:nvSpPr>
        <p:spPr/>
        <p:txBody>
          <a:bodyPr/>
          <a:lstStyle/>
          <a:p>
            <a:r>
              <a:rPr lang="en-US" dirty="0" smtClean="0"/>
              <a:t>ASTM International at ANSI/SAC Workshop - Hangzhou, China</a:t>
            </a:r>
            <a:endParaRPr lang="en-GB" dirty="0"/>
          </a:p>
        </p:txBody>
      </p:sp>
      <p:sp>
        <p:nvSpPr>
          <p:cNvPr id="4" name="Slide Number Placeholder 3"/>
          <p:cNvSpPr>
            <a:spLocks noGrp="1"/>
          </p:cNvSpPr>
          <p:nvPr>
            <p:ph type="sldNum" sz="quarter" idx="12"/>
          </p:nvPr>
        </p:nvSpPr>
        <p:spPr/>
        <p:txBody>
          <a:bodyPr/>
          <a:lstStyle/>
          <a:p>
            <a:fld id="{AD3FAF27-8B82-4449-B01B-BEC948125F21}" type="slidenum">
              <a:rPr lang="en-GB" smtClean="0"/>
              <a:t>12</a:t>
            </a:fld>
            <a:endParaRPr lang="en-GB" dirty="0"/>
          </a:p>
        </p:txBody>
      </p:sp>
      <p:sp>
        <p:nvSpPr>
          <p:cNvPr id="5" name="Text Placeholder 4"/>
          <p:cNvSpPr>
            <a:spLocks noGrp="1"/>
          </p:cNvSpPr>
          <p:nvPr>
            <p:ph type="body" sz="quarter" idx="13"/>
          </p:nvPr>
        </p:nvSpPr>
        <p:spPr>
          <a:xfrm>
            <a:off x="346014" y="1507065"/>
            <a:ext cx="8456673" cy="301935"/>
          </a:xfrm>
        </p:spPr>
        <p:txBody>
          <a:bodyPr/>
          <a:lstStyle/>
          <a:p>
            <a:r>
              <a:rPr lang="en-US" dirty="0" smtClean="0"/>
              <a:t>Chinese Companies Making Light Sport Aircraft (LSA)</a:t>
            </a:r>
            <a:endParaRPr lang="en-US" dirty="0"/>
          </a:p>
        </p:txBody>
      </p:sp>
      <p:sp>
        <p:nvSpPr>
          <p:cNvPr id="6" name="Content Placeholder 5"/>
          <p:cNvSpPr>
            <a:spLocks noGrp="1"/>
          </p:cNvSpPr>
          <p:nvPr>
            <p:ph sz="quarter" idx="15"/>
          </p:nvPr>
        </p:nvSpPr>
        <p:spPr/>
        <p:txBody>
          <a:bodyPr/>
          <a:lstStyle/>
          <a:p>
            <a:r>
              <a:rPr lang="en-US" dirty="0">
                <a:solidFill>
                  <a:schemeClr val="accent1"/>
                </a:solidFill>
              </a:rPr>
              <a:t>In 2009, the Civil Aviation Administration </a:t>
            </a:r>
            <a:r>
              <a:rPr lang="en-US" dirty="0" smtClean="0">
                <a:solidFill>
                  <a:schemeClr val="accent1"/>
                </a:solidFill>
              </a:rPr>
              <a:t/>
            </a:r>
            <a:br>
              <a:rPr lang="en-US" dirty="0" smtClean="0">
                <a:solidFill>
                  <a:schemeClr val="accent1"/>
                </a:solidFill>
              </a:rPr>
            </a:br>
            <a:r>
              <a:rPr lang="en-US" dirty="0" smtClean="0">
                <a:solidFill>
                  <a:schemeClr val="accent1"/>
                </a:solidFill>
              </a:rPr>
              <a:t>of </a:t>
            </a:r>
            <a:r>
              <a:rPr lang="en-US" dirty="0">
                <a:solidFill>
                  <a:schemeClr val="accent1"/>
                </a:solidFill>
              </a:rPr>
              <a:t>China (CAAC) issued the Guide on </a:t>
            </a:r>
            <a:r>
              <a:rPr lang="en-US" dirty="0" smtClean="0">
                <a:solidFill>
                  <a:schemeClr val="accent1"/>
                </a:solidFill>
              </a:rPr>
              <a:t/>
            </a:r>
            <a:br>
              <a:rPr lang="en-US" dirty="0" smtClean="0">
                <a:solidFill>
                  <a:schemeClr val="accent1"/>
                </a:solidFill>
              </a:rPr>
            </a:br>
            <a:r>
              <a:rPr lang="en-US" dirty="0" smtClean="0">
                <a:solidFill>
                  <a:schemeClr val="accent1"/>
                </a:solidFill>
              </a:rPr>
              <a:t>Air-worthiness </a:t>
            </a:r>
            <a:r>
              <a:rPr lang="en-US" dirty="0">
                <a:solidFill>
                  <a:schemeClr val="accent1"/>
                </a:solidFill>
              </a:rPr>
              <a:t>Administration for Light Sports Aircrafts</a:t>
            </a:r>
          </a:p>
          <a:p>
            <a:r>
              <a:rPr lang="en-US" dirty="0">
                <a:solidFill>
                  <a:schemeClr val="accent1"/>
                </a:solidFill>
              </a:rPr>
              <a:t>CAAC updated the Guide in 2015 to cite 22 ASTM Standards</a:t>
            </a:r>
          </a:p>
          <a:p>
            <a:r>
              <a:rPr lang="en-US" dirty="0">
                <a:solidFill>
                  <a:schemeClr val="accent1"/>
                </a:solidFill>
              </a:rPr>
              <a:t>The standards address aspects such as</a:t>
            </a:r>
            <a:r>
              <a:rPr lang="en-US" dirty="0" smtClean="0">
                <a:solidFill>
                  <a:schemeClr val="accent1"/>
                </a:solidFill>
              </a:rPr>
              <a:t>:</a:t>
            </a:r>
          </a:p>
          <a:p>
            <a:pPr lvl="1"/>
            <a:r>
              <a:rPr lang="en-US" dirty="0">
                <a:solidFill>
                  <a:schemeClr val="accent1"/>
                </a:solidFill>
              </a:rPr>
              <a:t>Design/performance</a:t>
            </a:r>
          </a:p>
          <a:p>
            <a:pPr lvl="1"/>
            <a:r>
              <a:rPr lang="en-US" dirty="0">
                <a:solidFill>
                  <a:schemeClr val="accent1"/>
                </a:solidFill>
              </a:rPr>
              <a:t>Operation and safety monitoring</a:t>
            </a:r>
          </a:p>
          <a:p>
            <a:pPr lvl="1"/>
            <a:r>
              <a:rPr lang="en-US" dirty="0">
                <a:solidFill>
                  <a:schemeClr val="accent1"/>
                </a:solidFill>
              </a:rPr>
              <a:t>Pilot operation</a:t>
            </a:r>
          </a:p>
          <a:p>
            <a:pPr lvl="1"/>
            <a:r>
              <a:rPr lang="en-US" dirty="0">
                <a:solidFill>
                  <a:schemeClr val="accent1"/>
                </a:solidFill>
              </a:rPr>
              <a:t>Production </a:t>
            </a:r>
            <a:r>
              <a:rPr lang="en-US" dirty="0" smtClean="0">
                <a:solidFill>
                  <a:schemeClr val="accent1"/>
                </a:solidFill>
              </a:rPr>
              <a:t>acceptance</a:t>
            </a:r>
            <a:endParaRPr lang="en-US" dirty="0">
              <a:solidFill>
                <a:schemeClr val="accent1"/>
              </a:solidFill>
            </a:endParaRPr>
          </a:p>
          <a:p>
            <a:r>
              <a:rPr lang="en-US" dirty="0">
                <a:solidFill>
                  <a:schemeClr val="accent1"/>
                </a:solidFill>
              </a:rPr>
              <a:t>The LSA standards don’t exist anywhere else except </a:t>
            </a:r>
            <a:r>
              <a:rPr lang="en-US" dirty="0" smtClean="0">
                <a:solidFill>
                  <a:schemeClr val="accent1"/>
                </a:solidFill>
              </a:rPr>
              <a:t>in ASTM</a:t>
            </a:r>
            <a:endParaRPr lang="en-US" dirty="0">
              <a:solidFill>
                <a:schemeClr val="accent1"/>
              </a:solidFill>
            </a:endParaRPr>
          </a:p>
          <a:p>
            <a:endParaRPr lang="en-US" dirty="0"/>
          </a:p>
        </p:txBody>
      </p:sp>
      <p:sp>
        <p:nvSpPr>
          <p:cNvPr id="7" name="Title 6"/>
          <p:cNvSpPr>
            <a:spLocks noGrp="1"/>
          </p:cNvSpPr>
          <p:nvPr>
            <p:ph type="title"/>
          </p:nvPr>
        </p:nvSpPr>
        <p:spPr>
          <a:xfrm>
            <a:off x="346460" y="323850"/>
            <a:ext cx="7825540" cy="861776"/>
          </a:xfrm>
        </p:spPr>
        <p:txBody>
          <a:bodyPr/>
          <a:lstStyle/>
          <a:p>
            <a:r>
              <a:rPr lang="en-US" dirty="0" smtClean="0"/>
              <a:t>ASTM’s Process at Work: Success in China</a:t>
            </a:r>
            <a:endParaRPr lang="en-US" dirty="0"/>
          </a:p>
        </p:txBody>
      </p:sp>
      <p:sp>
        <p:nvSpPr>
          <p:cNvPr id="8" name="Content Placeholder 7"/>
          <p:cNvSpPr>
            <a:spLocks noGrp="1"/>
          </p:cNvSpPr>
          <p:nvPr>
            <p:ph sz="quarter" idx="16"/>
          </p:nvPr>
        </p:nvSpPr>
        <p:spPr/>
        <p:txBody>
          <a:bodyPr>
            <a:normAutofit/>
          </a:bodyPr>
          <a:lstStyle/>
          <a:p>
            <a:r>
              <a:rPr lang="en-US" dirty="0" smtClean="0">
                <a:solidFill>
                  <a:schemeClr val="accent1"/>
                </a:solidFill>
              </a:rPr>
              <a:t>The </a:t>
            </a:r>
            <a:r>
              <a:rPr lang="en-US" dirty="0">
                <a:solidFill>
                  <a:schemeClr val="accent1"/>
                </a:solidFill>
              </a:rPr>
              <a:t>guide, along with the ASTM standards, </a:t>
            </a:r>
            <a:r>
              <a:rPr lang="en-US" dirty="0" smtClean="0">
                <a:solidFill>
                  <a:schemeClr val="accent1"/>
                </a:solidFill>
              </a:rPr>
              <a:t>enabled CAAC to issue airworthiness certificates for eight Chinese LSA models. </a:t>
            </a:r>
          </a:p>
          <a:p>
            <a:pPr lvl="1"/>
            <a:r>
              <a:rPr lang="en-US" dirty="0" smtClean="0">
                <a:solidFill>
                  <a:schemeClr val="accent1"/>
                </a:solidFill>
              </a:rPr>
              <a:t>The use of ASTM standards enabled CAAC to be more efficient in its review and allowed the companies to move product to market more quickly</a:t>
            </a:r>
          </a:p>
          <a:p>
            <a:pPr lvl="1"/>
            <a:r>
              <a:rPr lang="en-US" dirty="0" smtClean="0">
                <a:solidFill>
                  <a:schemeClr val="accent1"/>
                </a:solidFill>
              </a:rPr>
              <a:t>Market estimates indicate that the Chinese market for LSA will grow rapidly in the next 5 to 10 years as LSA are used for training, tourism and flying clubs.</a:t>
            </a:r>
            <a:endParaRPr lang="en-US" dirty="0">
              <a:solidFill>
                <a:schemeClr val="accent1"/>
              </a:solidFill>
            </a:endParaRPr>
          </a:p>
          <a:p>
            <a:r>
              <a:rPr lang="en-US" dirty="0">
                <a:solidFill>
                  <a:schemeClr val="accent1"/>
                </a:solidFill>
              </a:rPr>
              <a:t>Meeting the </a:t>
            </a:r>
            <a:r>
              <a:rPr lang="en-US" dirty="0" smtClean="0">
                <a:solidFill>
                  <a:schemeClr val="accent1"/>
                </a:solidFill>
              </a:rPr>
              <a:t>ASTM standards </a:t>
            </a:r>
            <a:r>
              <a:rPr lang="en-US" dirty="0">
                <a:solidFill>
                  <a:schemeClr val="accent1"/>
                </a:solidFill>
              </a:rPr>
              <a:t>supports safety, builds reputation of a product, </a:t>
            </a:r>
            <a:r>
              <a:rPr lang="en-US" dirty="0" smtClean="0">
                <a:solidFill>
                  <a:schemeClr val="accent1"/>
                </a:solidFill>
              </a:rPr>
              <a:t>creates </a:t>
            </a:r>
            <a:r>
              <a:rPr lang="en-US" dirty="0">
                <a:solidFill>
                  <a:schemeClr val="accent1"/>
                </a:solidFill>
              </a:rPr>
              <a:t>market </a:t>
            </a:r>
            <a:r>
              <a:rPr lang="en-US" dirty="0" smtClean="0">
                <a:solidFill>
                  <a:schemeClr val="accent1"/>
                </a:solidFill>
              </a:rPr>
              <a:t>opportunity for Chinese companies.</a:t>
            </a:r>
            <a:endParaRPr lang="en-US" dirty="0">
              <a:solidFill>
                <a:schemeClr val="accent1"/>
              </a:solidFill>
            </a:endParaRPr>
          </a:p>
        </p:txBody>
      </p:sp>
    </p:spTree>
    <p:extLst>
      <p:ext uri="{BB962C8B-B14F-4D97-AF65-F5344CB8AC3E}">
        <p14:creationId xmlns:p14="http://schemas.microsoft.com/office/powerpoint/2010/main" val="4130881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a:xfrm>
            <a:off x="972000" y="2258999"/>
            <a:ext cx="6423496" cy="4049725"/>
          </a:xfrm>
        </p:spPr>
        <p:txBody>
          <a:bodyPr>
            <a:normAutofit/>
          </a:bodyPr>
          <a:lstStyle/>
          <a:p>
            <a:pPr marL="0" indent="0">
              <a:buNone/>
            </a:pPr>
            <a:r>
              <a:rPr lang="en-US" sz="2000" dirty="0" smtClean="0">
                <a:solidFill>
                  <a:schemeClr val="accent1"/>
                </a:solidFill>
              </a:rPr>
              <a:t>“ASTM </a:t>
            </a:r>
            <a:r>
              <a:rPr lang="en-US" sz="2000" dirty="0">
                <a:solidFill>
                  <a:schemeClr val="accent1"/>
                </a:solidFill>
              </a:rPr>
              <a:t>LSA standards greatly support the research, preparation and manufacturing of our electrical light sports aircraft and successfully help [support the application] for the air worthiness certificate</a:t>
            </a:r>
            <a:r>
              <a:rPr lang="en-US" sz="2000" dirty="0" smtClean="0">
                <a:solidFill>
                  <a:schemeClr val="accent1"/>
                </a:solidFill>
              </a:rPr>
              <a:t>.”</a:t>
            </a:r>
          </a:p>
          <a:p>
            <a:pPr marL="0" indent="0">
              <a:buNone/>
            </a:pPr>
            <a:r>
              <a:rPr lang="en-US" sz="1200" b="1" dirty="0" smtClean="0"/>
              <a:t>MA Hongtu</a:t>
            </a:r>
            <a:br>
              <a:rPr lang="en-US" sz="1200" b="1" dirty="0" smtClean="0"/>
            </a:br>
            <a:r>
              <a:rPr lang="en-US" sz="1200" dirty="0" smtClean="0"/>
              <a:t>Director </a:t>
            </a:r>
            <a:r>
              <a:rPr lang="en-US" sz="1200" dirty="0"/>
              <a:t>for </a:t>
            </a:r>
            <a:r>
              <a:rPr lang="en-US" sz="1200" dirty="0" smtClean="0"/>
              <a:t>Airworthiness</a:t>
            </a:r>
            <a:br>
              <a:rPr lang="en-US" sz="1200" dirty="0" smtClean="0"/>
            </a:br>
            <a:r>
              <a:rPr lang="en-US" sz="1200" i="1" dirty="0" smtClean="0"/>
              <a:t>Liaoning </a:t>
            </a:r>
            <a:r>
              <a:rPr lang="en-US" sz="1200" i="1" dirty="0"/>
              <a:t>General Aviation Academy</a:t>
            </a:r>
          </a:p>
          <a:p>
            <a:pPr marL="0" indent="0">
              <a:buNone/>
            </a:pPr>
            <a:endParaRPr lang="en-US" sz="2000" dirty="0"/>
          </a:p>
        </p:txBody>
      </p:sp>
      <p:sp>
        <p:nvSpPr>
          <p:cNvPr id="3" name="Date Placeholder 2"/>
          <p:cNvSpPr>
            <a:spLocks noGrp="1"/>
          </p:cNvSpPr>
          <p:nvPr>
            <p:ph type="dt" sz="half" idx="10"/>
          </p:nvPr>
        </p:nvSpPr>
        <p:spPr/>
        <p:txBody>
          <a:bodyPr/>
          <a:lstStyle/>
          <a:p>
            <a:r>
              <a:rPr lang="en-US" dirty="0" smtClean="0"/>
              <a:t>6 December 2017</a:t>
            </a:r>
            <a:endParaRPr lang="en-GB" dirty="0"/>
          </a:p>
        </p:txBody>
      </p:sp>
      <p:sp>
        <p:nvSpPr>
          <p:cNvPr id="4" name="Footer Placeholder 3"/>
          <p:cNvSpPr>
            <a:spLocks noGrp="1"/>
          </p:cNvSpPr>
          <p:nvPr>
            <p:ph type="ftr" sz="quarter" idx="11"/>
          </p:nvPr>
        </p:nvSpPr>
        <p:spPr/>
        <p:txBody>
          <a:bodyPr/>
          <a:lstStyle/>
          <a:p>
            <a:r>
              <a:rPr lang="en-US" dirty="0" smtClean="0"/>
              <a:t>ASTM International at ANSI/SAC Workshop - Hangzhou, China</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13</a:t>
            </a:fld>
            <a:endParaRPr lang="en-GB" dirty="0"/>
          </a:p>
        </p:txBody>
      </p:sp>
      <p:sp>
        <p:nvSpPr>
          <p:cNvPr id="6" name="Title 5"/>
          <p:cNvSpPr>
            <a:spLocks noGrp="1"/>
          </p:cNvSpPr>
          <p:nvPr>
            <p:ph type="title"/>
          </p:nvPr>
        </p:nvSpPr>
        <p:spPr/>
        <p:txBody>
          <a:bodyPr/>
          <a:lstStyle/>
          <a:p>
            <a:r>
              <a:rPr lang="en-US" dirty="0" smtClean="0"/>
              <a:t>Success Story</a:t>
            </a:r>
            <a:endParaRPr lang="en-US" dirty="0"/>
          </a:p>
        </p:txBody>
      </p:sp>
    </p:spTree>
    <p:extLst>
      <p:ext uri="{BB962C8B-B14F-4D97-AF65-F5344CB8AC3E}">
        <p14:creationId xmlns:p14="http://schemas.microsoft.com/office/powerpoint/2010/main" val="1571172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6 December 2017</a:t>
            </a:r>
            <a:endParaRPr lang="en-GB" dirty="0"/>
          </a:p>
        </p:txBody>
      </p:sp>
      <p:sp>
        <p:nvSpPr>
          <p:cNvPr id="3" name="Footer Placeholder 2"/>
          <p:cNvSpPr>
            <a:spLocks noGrp="1"/>
          </p:cNvSpPr>
          <p:nvPr>
            <p:ph type="ftr" sz="quarter" idx="11"/>
          </p:nvPr>
        </p:nvSpPr>
        <p:spPr/>
        <p:txBody>
          <a:bodyPr/>
          <a:lstStyle/>
          <a:p>
            <a:r>
              <a:rPr lang="en-US" dirty="0" smtClean="0"/>
              <a:t>ASTM International at ANSI/SAC Workshop - Hangzhou, China</a:t>
            </a:r>
            <a:endParaRPr lang="en-GB" dirty="0"/>
          </a:p>
        </p:txBody>
      </p:sp>
      <p:sp>
        <p:nvSpPr>
          <p:cNvPr id="4" name="Slide Number Placeholder 3"/>
          <p:cNvSpPr>
            <a:spLocks noGrp="1"/>
          </p:cNvSpPr>
          <p:nvPr>
            <p:ph type="sldNum" sz="quarter" idx="12"/>
          </p:nvPr>
        </p:nvSpPr>
        <p:spPr/>
        <p:txBody>
          <a:bodyPr/>
          <a:lstStyle/>
          <a:p>
            <a:fld id="{AD3FAF27-8B82-4449-B01B-BEC948125F21}" type="slidenum">
              <a:rPr lang="en-GB" smtClean="0"/>
              <a:t>14</a:t>
            </a:fld>
            <a:endParaRPr lang="en-GB" dirty="0"/>
          </a:p>
        </p:txBody>
      </p:sp>
      <p:sp>
        <p:nvSpPr>
          <p:cNvPr id="5" name="Text Placeholder 4"/>
          <p:cNvSpPr>
            <a:spLocks noGrp="1"/>
          </p:cNvSpPr>
          <p:nvPr>
            <p:ph type="body" sz="quarter" idx="13"/>
          </p:nvPr>
        </p:nvSpPr>
        <p:spPr>
          <a:xfrm>
            <a:off x="346014" y="1507065"/>
            <a:ext cx="8456673" cy="481935"/>
          </a:xfrm>
        </p:spPr>
        <p:txBody>
          <a:bodyPr>
            <a:noAutofit/>
          </a:bodyPr>
          <a:lstStyle/>
          <a:p>
            <a:r>
              <a:rPr lang="en-US" dirty="0" smtClean="0"/>
              <a:t>SINOPEC and ASTM Committee D16 on Aromatic, Industrial, </a:t>
            </a:r>
            <a:br>
              <a:rPr lang="en-US" dirty="0" smtClean="0"/>
            </a:br>
            <a:r>
              <a:rPr lang="en-US" dirty="0" smtClean="0"/>
              <a:t>Specialty, and Related Chemicals </a:t>
            </a:r>
            <a:endParaRPr lang="en-US" dirty="0"/>
          </a:p>
        </p:txBody>
      </p:sp>
      <p:sp>
        <p:nvSpPr>
          <p:cNvPr id="6" name="Content Placeholder 5"/>
          <p:cNvSpPr>
            <a:spLocks noGrp="1"/>
          </p:cNvSpPr>
          <p:nvPr>
            <p:ph sz="quarter" idx="15"/>
          </p:nvPr>
        </p:nvSpPr>
        <p:spPr>
          <a:xfrm>
            <a:off x="345300" y="2169000"/>
            <a:ext cx="4020974" cy="4308475"/>
          </a:xfrm>
        </p:spPr>
        <p:txBody>
          <a:bodyPr/>
          <a:lstStyle/>
          <a:p>
            <a:r>
              <a:rPr lang="en-US" dirty="0">
                <a:solidFill>
                  <a:schemeClr val="accent1"/>
                </a:solidFill>
              </a:rPr>
              <a:t>Designated </a:t>
            </a:r>
            <a:r>
              <a:rPr lang="en-US" dirty="0" smtClean="0">
                <a:solidFill>
                  <a:schemeClr val="accent1"/>
                </a:solidFill>
              </a:rPr>
              <a:t>SINOPEC representative </a:t>
            </a:r>
            <a:r>
              <a:rPr lang="en-US" dirty="0">
                <a:solidFill>
                  <a:schemeClr val="accent1"/>
                </a:solidFill>
              </a:rPr>
              <a:t>joined one ASTM committee in </a:t>
            </a:r>
            <a:r>
              <a:rPr lang="en-US" dirty="0" smtClean="0">
                <a:solidFill>
                  <a:schemeClr val="accent1"/>
                </a:solidFill>
              </a:rPr>
              <a:t>2005, then joined </a:t>
            </a:r>
            <a:r>
              <a:rPr lang="en-US" dirty="0">
                <a:solidFill>
                  <a:schemeClr val="accent1"/>
                </a:solidFill>
              </a:rPr>
              <a:t>two additional committees in </a:t>
            </a:r>
            <a:r>
              <a:rPr lang="en-US" dirty="0" smtClean="0">
                <a:solidFill>
                  <a:schemeClr val="accent1"/>
                </a:solidFill>
              </a:rPr>
              <a:t>2006</a:t>
            </a:r>
          </a:p>
          <a:p>
            <a:pPr lvl="1"/>
            <a:r>
              <a:rPr lang="en-US" dirty="0">
                <a:solidFill>
                  <a:schemeClr val="accent1"/>
                </a:solidFill>
              </a:rPr>
              <a:t>Learned ASTM process and </a:t>
            </a:r>
            <a:r>
              <a:rPr lang="en-US" dirty="0" smtClean="0">
                <a:solidFill>
                  <a:schemeClr val="accent1"/>
                </a:solidFill>
              </a:rPr>
              <a:t/>
            </a:r>
            <a:br>
              <a:rPr lang="en-US" dirty="0" smtClean="0">
                <a:solidFill>
                  <a:schemeClr val="accent1"/>
                </a:solidFill>
              </a:rPr>
            </a:br>
            <a:r>
              <a:rPr lang="en-US" dirty="0" smtClean="0">
                <a:solidFill>
                  <a:schemeClr val="accent1"/>
                </a:solidFill>
              </a:rPr>
              <a:t>standards</a:t>
            </a:r>
            <a:r>
              <a:rPr lang="en-US" dirty="0">
                <a:solidFill>
                  <a:schemeClr val="accent1"/>
                </a:solidFill>
              </a:rPr>
              <a:t>’ content</a:t>
            </a:r>
          </a:p>
          <a:p>
            <a:pPr lvl="1"/>
            <a:r>
              <a:rPr lang="en-US" dirty="0">
                <a:solidFill>
                  <a:schemeClr val="accent1"/>
                </a:solidFill>
              </a:rPr>
              <a:t>Became familiar with a network of peers </a:t>
            </a:r>
            <a:r>
              <a:rPr lang="en-US" dirty="0" smtClean="0">
                <a:solidFill>
                  <a:schemeClr val="accent1"/>
                </a:solidFill>
              </a:rPr>
              <a:t/>
            </a:r>
            <a:br>
              <a:rPr lang="en-US" dirty="0" smtClean="0">
                <a:solidFill>
                  <a:schemeClr val="accent1"/>
                </a:solidFill>
              </a:rPr>
            </a:br>
            <a:r>
              <a:rPr lang="en-US" dirty="0" smtClean="0">
                <a:solidFill>
                  <a:schemeClr val="accent1"/>
                </a:solidFill>
              </a:rPr>
              <a:t>and </a:t>
            </a:r>
            <a:r>
              <a:rPr lang="en-US" dirty="0">
                <a:solidFill>
                  <a:schemeClr val="accent1"/>
                </a:solidFill>
              </a:rPr>
              <a:t>experts</a:t>
            </a:r>
          </a:p>
          <a:p>
            <a:r>
              <a:rPr lang="en-US" dirty="0" smtClean="0">
                <a:solidFill>
                  <a:schemeClr val="accent1"/>
                </a:solidFill>
              </a:rPr>
              <a:t>Secured </a:t>
            </a:r>
            <a:r>
              <a:rPr lang="en-US" dirty="0">
                <a:solidFill>
                  <a:schemeClr val="accent1"/>
                </a:solidFill>
              </a:rPr>
              <a:t>support for additional SINOPEC colleagues to attend the </a:t>
            </a:r>
            <a:r>
              <a:rPr lang="en-US" dirty="0" smtClean="0">
                <a:solidFill>
                  <a:schemeClr val="accent1"/>
                </a:solidFill>
              </a:rPr>
              <a:t>meetings</a:t>
            </a:r>
          </a:p>
          <a:p>
            <a:r>
              <a:rPr lang="en-US" dirty="0">
                <a:solidFill>
                  <a:schemeClr val="accent1"/>
                </a:solidFill>
              </a:rPr>
              <a:t>Proposed changes to documents to advance SINOPEC’s interests</a:t>
            </a:r>
          </a:p>
          <a:p>
            <a:r>
              <a:rPr lang="en-US" dirty="0">
                <a:solidFill>
                  <a:schemeClr val="accent1"/>
                </a:solidFill>
              </a:rPr>
              <a:t>Accepted subcommittee chairmanship assignment in </a:t>
            </a:r>
            <a:r>
              <a:rPr lang="en-US" dirty="0" smtClean="0">
                <a:solidFill>
                  <a:schemeClr val="accent1"/>
                </a:solidFill>
              </a:rPr>
              <a:t>2009</a:t>
            </a:r>
            <a:endParaRPr lang="en-US" dirty="0">
              <a:solidFill>
                <a:schemeClr val="accent1"/>
              </a:solidFill>
            </a:endParaRPr>
          </a:p>
          <a:p>
            <a:endParaRPr lang="en-US" dirty="0">
              <a:solidFill>
                <a:schemeClr val="accent1"/>
              </a:solidFill>
            </a:endParaRPr>
          </a:p>
        </p:txBody>
      </p:sp>
      <p:sp>
        <p:nvSpPr>
          <p:cNvPr id="7" name="Title 6"/>
          <p:cNvSpPr>
            <a:spLocks noGrp="1"/>
          </p:cNvSpPr>
          <p:nvPr>
            <p:ph type="title"/>
          </p:nvPr>
        </p:nvSpPr>
        <p:spPr/>
        <p:txBody>
          <a:bodyPr/>
          <a:lstStyle/>
          <a:p>
            <a:r>
              <a:rPr lang="en-US" smtClean="0"/>
              <a:t>ASTM’s </a:t>
            </a:r>
            <a:r>
              <a:rPr lang="en-US" dirty="0" smtClean="0"/>
              <a:t>Process </a:t>
            </a:r>
            <a:r>
              <a:rPr lang="en-US" smtClean="0"/>
              <a:t>at </a:t>
            </a:r>
            <a:r>
              <a:rPr lang="en-US" smtClean="0"/>
              <a:t>Work: </a:t>
            </a:r>
            <a:r>
              <a:rPr lang="en-US" dirty="0" smtClean="0"/>
              <a:t>Success in China</a:t>
            </a:r>
            <a:endParaRPr lang="en-US" dirty="0"/>
          </a:p>
        </p:txBody>
      </p:sp>
      <p:sp>
        <p:nvSpPr>
          <p:cNvPr id="8" name="Content Placeholder 7"/>
          <p:cNvSpPr>
            <a:spLocks noGrp="1"/>
          </p:cNvSpPr>
          <p:nvPr>
            <p:ph sz="quarter" idx="16"/>
          </p:nvPr>
        </p:nvSpPr>
        <p:spPr>
          <a:xfrm>
            <a:off x="4781714" y="2169000"/>
            <a:ext cx="4020974" cy="4308475"/>
          </a:xfrm>
        </p:spPr>
        <p:txBody>
          <a:bodyPr/>
          <a:lstStyle/>
          <a:p>
            <a:r>
              <a:rPr lang="en-US" dirty="0">
                <a:solidFill>
                  <a:schemeClr val="accent1"/>
                </a:solidFill>
              </a:rPr>
              <a:t>Began identifying new work items (revisions and new standards</a:t>
            </a:r>
            <a:r>
              <a:rPr lang="en-US" dirty="0" smtClean="0">
                <a:solidFill>
                  <a:schemeClr val="accent1"/>
                </a:solidFill>
              </a:rPr>
              <a:t>)</a:t>
            </a:r>
          </a:p>
          <a:p>
            <a:pPr lvl="1"/>
            <a:r>
              <a:rPr lang="en-US" dirty="0">
                <a:solidFill>
                  <a:schemeClr val="accent1"/>
                </a:solidFill>
              </a:rPr>
              <a:t>Individual is leading or has championed </a:t>
            </a:r>
            <a:r>
              <a:rPr lang="en-US" dirty="0" smtClean="0">
                <a:solidFill>
                  <a:schemeClr val="accent1"/>
                </a:solidFill>
              </a:rPr>
              <a:t/>
            </a:r>
            <a:br>
              <a:rPr lang="en-US" dirty="0" smtClean="0">
                <a:solidFill>
                  <a:schemeClr val="accent1"/>
                </a:solidFill>
              </a:rPr>
            </a:br>
            <a:r>
              <a:rPr lang="en-US" dirty="0" smtClean="0">
                <a:solidFill>
                  <a:schemeClr val="accent1"/>
                </a:solidFill>
              </a:rPr>
              <a:t>17 </a:t>
            </a:r>
            <a:r>
              <a:rPr lang="en-US" dirty="0">
                <a:solidFill>
                  <a:schemeClr val="accent1"/>
                </a:solidFill>
              </a:rPr>
              <a:t>work items</a:t>
            </a:r>
          </a:p>
          <a:p>
            <a:pPr lvl="1"/>
            <a:r>
              <a:rPr lang="en-US" dirty="0">
                <a:solidFill>
                  <a:schemeClr val="accent1"/>
                </a:solidFill>
              </a:rPr>
              <a:t>Incorporating SINOPEC technology </a:t>
            </a:r>
            <a:r>
              <a:rPr lang="en-US" dirty="0" smtClean="0">
                <a:solidFill>
                  <a:schemeClr val="accent1"/>
                </a:solidFill>
              </a:rPr>
              <a:t/>
            </a:r>
            <a:br>
              <a:rPr lang="en-US" dirty="0" smtClean="0">
                <a:solidFill>
                  <a:schemeClr val="accent1"/>
                </a:solidFill>
              </a:rPr>
            </a:br>
            <a:r>
              <a:rPr lang="en-US" dirty="0" smtClean="0">
                <a:solidFill>
                  <a:schemeClr val="accent1"/>
                </a:solidFill>
              </a:rPr>
              <a:t>into </a:t>
            </a:r>
            <a:r>
              <a:rPr lang="en-US" dirty="0">
                <a:solidFill>
                  <a:schemeClr val="accent1"/>
                </a:solidFill>
              </a:rPr>
              <a:t>documents</a:t>
            </a:r>
          </a:p>
          <a:p>
            <a:r>
              <a:rPr lang="en-US" dirty="0">
                <a:solidFill>
                  <a:schemeClr val="accent1"/>
                </a:solidFill>
              </a:rPr>
              <a:t>Participating in two ILS programs </a:t>
            </a:r>
          </a:p>
          <a:p>
            <a:pPr lvl="1"/>
            <a:r>
              <a:rPr lang="en-US" dirty="0">
                <a:solidFill>
                  <a:schemeClr val="accent1"/>
                </a:solidFill>
              </a:rPr>
              <a:t>Evaluating test methods and SINOPEC </a:t>
            </a:r>
            <a:r>
              <a:rPr lang="en-US" dirty="0" smtClean="0">
                <a:solidFill>
                  <a:schemeClr val="accent1"/>
                </a:solidFill>
              </a:rPr>
              <a:t/>
            </a:r>
            <a:br>
              <a:rPr lang="en-US" dirty="0" smtClean="0">
                <a:solidFill>
                  <a:schemeClr val="accent1"/>
                </a:solidFill>
              </a:rPr>
            </a:br>
            <a:r>
              <a:rPr lang="en-US" dirty="0" smtClean="0">
                <a:solidFill>
                  <a:schemeClr val="accent1"/>
                </a:solidFill>
              </a:rPr>
              <a:t>lab performance</a:t>
            </a:r>
            <a:endParaRPr lang="en-US" dirty="0">
              <a:solidFill>
                <a:schemeClr val="accent1"/>
              </a:solidFill>
            </a:endParaRPr>
          </a:p>
        </p:txBody>
      </p:sp>
    </p:spTree>
    <p:extLst>
      <p:ext uri="{BB962C8B-B14F-4D97-AF65-F5344CB8AC3E}">
        <p14:creationId xmlns:p14="http://schemas.microsoft.com/office/powerpoint/2010/main" val="1603671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a:xfrm>
            <a:off x="882000" y="2078999"/>
            <a:ext cx="6513496" cy="4229725"/>
          </a:xfrm>
        </p:spPr>
        <p:txBody>
          <a:bodyPr>
            <a:normAutofit/>
          </a:bodyPr>
          <a:lstStyle/>
          <a:p>
            <a:pPr marL="0" indent="0">
              <a:buNone/>
            </a:pPr>
            <a:r>
              <a:rPr lang="en-US" sz="2000" dirty="0">
                <a:solidFill>
                  <a:schemeClr val="accent1"/>
                </a:solidFill>
              </a:rPr>
              <a:t>“…Participation in ASTM standardization activities, enables </a:t>
            </a:r>
            <a:r>
              <a:rPr lang="en-US" sz="2000" dirty="0" smtClean="0">
                <a:solidFill>
                  <a:schemeClr val="accent1"/>
                </a:solidFill>
              </a:rPr>
              <a:t>us </a:t>
            </a:r>
            <a:r>
              <a:rPr lang="en-US" sz="2000" dirty="0">
                <a:solidFill>
                  <a:schemeClr val="accent1"/>
                </a:solidFill>
              </a:rPr>
              <a:t>to communicate with the peers and experts from different countries, to learn about the development and updates of </a:t>
            </a:r>
            <a:r>
              <a:rPr lang="en-US" sz="2000" dirty="0" smtClean="0">
                <a:solidFill>
                  <a:schemeClr val="accent1"/>
                </a:solidFill>
              </a:rPr>
              <a:t>the </a:t>
            </a:r>
            <a:r>
              <a:rPr lang="en-US" sz="2000" dirty="0">
                <a:solidFill>
                  <a:schemeClr val="accent1"/>
                </a:solidFill>
              </a:rPr>
              <a:t>international standards, to upgrade the technical level </a:t>
            </a:r>
            <a:r>
              <a:rPr lang="en-US" sz="2000" dirty="0" smtClean="0">
                <a:solidFill>
                  <a:schemeClr val="accent1"/>
                </a:solidFill>
              </a:rPr>
              <a:t>of </a:t>
            </a:r>
            <a:r>
              <a:rPr lang="en-US" sz="2000" dirty="0">
                <a:solidFill>
                  <a:schemeClr val="accent1"/>
                </a:solidFill>
              </a:rPr>
              <a:t>specification and test methods of Chinese products, </a:t>
            </a:r>
            <a:r>
              <a:rPr lang="en-US" sz="2000" dirty="0" smtClean="0">
                <a:solidFill>
                  <a:schemeClr val="accent1"/>
                </a:solidFill>
              </a:rPr>
              <a:t>and </a:t>
            </a:r>
            <a:r>
              <a:rPr lang="en-US" sz="2000" dirty="0">
                <a:solidFill>
                  <a:schemeClr val="accent1"/>
                </a:solidFill>
              </a:rPr>
              <a:t>then to </a:t>
            </a:r>
            <a:r>
              <a:rPr lang="en-US" sz="2000" dirty="0" smtClean="0">
                <a:solidFill>
                  <a:schemeClr val="accent1"/>
                </a:solidFill>
              </a:rPr>
              <a:t>expand </a:t>
            </a:r>
            <a:r>
              <a:rPr lang="en-US" sz="2000" dirty="0">
                <a:solidFill>
                  <a:schemeClr val="accent1"/>
                </a:solidFill>
              </a:rPr>
              <a:t>China’s influence in international standards arena.” </a:t>
            </a:r>
          </a:p>
          <a:p>
            <a:pPr marL="0" indent="0">
              <a:buNone/>
            </a:pPr>
            <a:r>
              <a:rPr lang="en-US" sz="1200" b="1" dirty="0" smtClean="0"/>
              <a:t>ZHANG Yuhong, Chairman D16.04</a:t>
            </a:r>
            <a:br>
              <a:rPr lang="en-US" sz="1200" b="1" dirty="0" smtClean="0"/>
            </a:br>
            <a:r>
              <a:rPr lang="en-US" sz="1200" dirty="0" smtClean="0"/>
              <a:t>Technical Specialist</a:t>
            </a:r>
            <a:br>
              <a:rPr lang="en-US" sz="1200" dirty="0" smtClean="0"/>
            </a:br>
            <a:r>
              <a:rPr lang="en-US" sz="1200" i="1" dirty="0" smtClean="0"/>
              <a:t>SINOPEC Shanghai Research Institute of Petrochemical Technology</a:t>
            </a:r>
            <a:endParaRPr lang="en-US" sz="1200" i="1" dirty="0"/>
          </a:p>
          <a:p>
            <a:pPr marL="0" indent="0">
              <a:buNone/>
            </a:pPr>
            <a:endParaRPr lang="en-US" sz="2000" dirty="0"/>
          </a:p>
        </p:txBody>
      </p:sp>
      <p:sp>
        <p:nvSpPr>
          <p:cNvPr id="3" name="Date Placeholder 2"/>
          <p:cNvSpPr>
            <a:spLocks noGrp="1"/>
          </p:cNvSpPr>
          <p:nvPr>
            <p:ph type="dt" sz="half" idx="10"/>
          </p:nvPr>
        </p:nvSpPr>
        <p:spPr/>
        <p:txBody>
          <a:bodyPr/>
          <a:lstStyle/>
          <a:p>
            <a:r>
              <a:rPr lang="en-US" dirty="0" smtClean="0"/>
              <a:t>6 December 2017</a:t>
            </a:r>
            <a:endParaRPr lang="en-GB" dirty="0"/>
          </a:p>
        </p:txBody>
      </p:sp>
      <p:sp>
        <p:nvSpPr>
          <p:cNvPr id="4" name="Footer Placeholder 3"/>
          <p:cNvSpPr>
            <a:spLocks noGrp="1"/>
          </p:cNvSpPr>
          <p:nvPr>
            <p:ph type="ftr" sz="quarter" idx="11"/>
          </p:nvPr>
        </p:nvSpPr>
        <p:spPr/>
        <p:txBody>
          <a:bodyPr/>
          <a:lstStyle/>
          <a:p>
            <a:r>
              <a:rPr lang="en-US" dirty="0" smtClean="0"/>
              <a:t>ASTM International at ANSI/SAC Workshop - Hangzhou, China</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15</a:t>
            </a:fld>
            <a:endParaRPr lang="en-GB" dirty="0"/>
          </a:p>
        </p:txBody>
      </p:sp>
      <p:sp>
        <p:nvSpPr>
          <p:cNvPr id="6" name="Title 5"/>
          <p:cNvSpPr>
            <a:spLocks noGrp="1"/>
          </p:cNvSpPr>
          <p:nvPr>
            <p:ph type="title"/>
          </p:nvPr>
        </p:nvSpPr>
        <p:spPr/>
        <p:txBody>
          <a:bodyPr/>
          <a:lstStyle/>
          <a:p>
            <a:r>
              <a:rPr lang="en-US" dirty="0" smtClean="0"/>
              <a:t>Success Story</a:t>
            </a:r>
            <a:endParaRPr lang="en-US" dirty="0"/>
          </a:p>
        </p:txBody>
      </p:sp>
    </p:spTree>
    <p:extLst>
      <p:ext uri="{BB962C8B-B14F-4D97-AF65-F5344CB8AC3E}">
        <p14:creationId xmlns:p14="http://schemas.microsoft.com/office/powerpoint/2010/main" val="1653794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solidFill>
                  <a:srgbClr val="6A6A6A"/>
                </a:solidFill>
              </a:rPr>
              <a:t>6 December 2017</a:t>
            </a:r>
            <a:endParaRPr lang="en-GB" dirty="0">
              <a:solidFill>
                <a:srgbClr val="6A6A6A"/>
              </a:solidFill>
            </a:endParaRPr>
          </a:p>
        </p:txBody>
      </p:sp>
      <p:sp>
        <p:nvSpPr>
          <p:cNvPr id="5" name="Text Placeholder 4"/>
          <p:cNvSpPr>
            <a:spLocks noGrp="1"/>
          </p:cNvSpPr>
          <p:nvPr>
            <p:ph type="body" sz="quarter" idx="13"/>
          </p:nvPr>
        </p:nvSpPr>
        <p:spPr/>
        <p:txBody>
          <a:bodyPr/>
          <a:lstStyle/>
          <a:p>
            <a:r>
              <a:rPr lang="en-US" b="1" u="sng" dirty="0" smtClean="0"/>
              <a:t>ASTM China Office - Beijing</a:t>
            </a:r>
            <a:endParaRPr lang="en-US" b="1" u="sng" dirty="0"/>
          </a:p>
        </p:txBody>
      </p:sp>
      <p:sp>
        <p:nvSpPr>
          <p:cNvPr id="6" name="Content Placeholder 5"/>
          <p:cNvSpPr>
            <a:spLocks noGrp="1"/>
          </p:cNvSpPr>
          <p:nvPr>
            <p:ph sz="quarter" idx="15"/>
          </p:nvPr>
        </p:nvSpPr>
        <p:spPr>
          <a:xfrm>
            <a:off x="341559" y="1894194"/>
            <a:ext cx="4020974" cy="2509075"/>
          </a:xfrm>
        </p:spPr>
        <p:txBody>
          <a:bodyPr>
            <a:noAutofit/>
          </a:bodyPr>
          <a:lstStyle/>
          <a:p>
            <a:pPr marL="0" indent="0">
              <a:spcAft>
                <a:spcPts val="300"/>
              </a:spcAft>
              <a:buNone/>
            </a:pPr>
            <a:r>
              <a:rPr lang="en-US" sz="1400" dirty="0" smtClean="0"/>
              <a:t>LIU Fei – Chief Representative</a:t>
            </a:r>
          </a:p>
          <a:p>
            <a:pPr marL="0" indent="0">
              <a:spcAft>
                <a:spcPts val="300"/>
              </a:spcAft>
              <a:buNone/>
            </a:pPr>
            <a:r>
              <a:rPr lang="en-US" sz="1400" dirty="0" smtClean="0">
                <a:hlinkClick r:id="rId3"/>
              </a:rPr>
              <a:t>fliu@astm.org</a:t>
            </a:r>
            <a:endParaRPr lang="en-US" sz="1400" dirty="0" smtClean="0"/>
          </a:p>
          <a:p>
            <a:pPr marL="0" indent="0">
              <a:spcAft>
                <a:spcPts val="300"/>
              </a:spcAft>
              <a:buNone/>
            </a:pPr>
            <a:r>
              <a:rPr lang="en-US" sz="1400" dirty="0" smtClean="0"/>
              <a:t>+86-10-5109-6033</a:t>
            </a:r>
          </a:p>
          <a:p>
            <a:pPr marL="0" indent="0">
              <a:spcAft>
                <a:spcPts val="300"/>
              </a:spcAft>
              <a:buNone/>
            </a:pPr>
            <a:r>
              <a:rPr lang="en-US" sz="1400" dirty="0" smtClean="0"/>
              <a:t>HU Yanan – Operations Manager</a:t>
            </a:r>
          </a:p>
          <a:p>
            <a:pPr marL="0" indent="0">
              <a:spcAft>
                <a:spcPts val="300"/>
              </a:spcAft>
              <a:buNone/>
            </a:pPr>
            <a:r>
              <a:rPr lang="en-US" sz="1400" dirty="0" smtClean="0">
                <a:hlinkClick r:id="rId4"/>
              </a:rPr>
              <a:t>nhu@astm.org</a:t>
            </a:r>
            <a:r>
              <a:rPr lang="en-US" sz="1400" dirty="0" smtClean="0"/>
              <a:t> </a:t>
            </a:r>
          </a:p>
          <a:p>
            <a:pPr marL="0" indent="0">
              <a:spcAft>
                <a:spcPts val="300"/>
              </a:spcAft>
              <a:buNone/>
            </a:pPr>
            <a:r>
              <a:rPr lang="en-US" sz="1400" dirty="0" smtClean="0"/>
              <a:t>+86-10-5109-6029</a:t>
            </a:r>
          </a:p>
          <a:p>
            <a:pPr marL="0" indent="0">
              <a:spcAft>
                <a:spcPts val="300"/>
              </a:spcAft>
              <a:buNone/>
            </a:pPr>
            <a:endParaRPr lang="en-US" sz="1400" dirty="0"/>
          </a:p>
          <a:p>
            <a:pPr marL="0" indent="0">
              <a:spcAft>
                <a:spcPts val="300"/>
              </a:spcAft>
              <a:buNone/>
            </a:pPr>
            <a:endParaRPr lang="en-US" sz="1400" dirty="0" smtClean="0"/>
          </a:p>
          <a:p>
            <a:pPr marL="0" indent="0">
              <a:spcAft>
                <a:spcPts val="300"/>
              </a:spcAft>
              <a:buNone/>
            </a:pPr>
            <a:endParaRPr lang="en-US" sz="1400" dirty="0" smtClean="0"/>
          </a:p>
          <a:p>
            <a:pPr marL="0" indent="0">
              <a:spcAft>
                <a:spcPts val="300"/>
              </a:spcAft>
              <a:buNone/>
            </a:pPr>
            <a:endParaRPr lang="en-US" sz="1400" dirty="0" smtClean="0">
              <a:solidFill>
                <a:schemeClr val="accent2"/>
              </a:solidFill>
            </a:endParaRPr>
          </a:p>
          <a:p>
            <a:pPr marL="0" indent="0">
              <a:spcAft>
                <a:spcPts val="300"/>
              </a:spcAft>
              <a:buNone/>
            </a:pPr>
            <a:endParaRPr lang="en-US" sz="1400" dirty="0" smtClean="0">
              <a:solidFill>
                <a:schemeClr val="accent2"/>
              </a:solidFill>
            </a:endParaRPr>
          </a:p>
        </p:txBody>
      </p:sp>
      <p:sp>
        <p:nvSpPr>
          <p:cNvPr id="7" name="Title 6"/>
          <p:cNvSpPr>
            <a:spLocks noGrp="1"/>
          </p:cNvSpPr>
          <p:nvPr>
            <p:ph type="title"/>
          </p:nvPr>
        </p:nvSpPr>
        <p:spPr/>
        <p:txBody>
          <a:bodyPr/>
          <a:lstStyle/>
          <a:p>
            <a:r>
              <a:rPr lang="en-US" dirty="0" smtClean="0"/>
              <a:t>Contacts</a:t>
            </a:r>
            <a:endParaRPr lang="en-US" dirty="0"/>
          </a:p>
        </p:txBody>
      </p:sp>
      <p:sp>
        <p:nvSpPr>
          <p:cNvPr id="8" name="Rectangle 7"/>
          <p:cNvSpPr/>
          <p:nvPr/>
        </p:nvSpPr>
        <p:spPr>
          <a:xfrm>
            <a:off x="6912000" y="2574000"/>
            <a:ext cx="347472" cy="34747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006BB7"/>
              </a:solidFill>
            </a:endParaRPr>
          </a:p>
        </p:txBody>
      </p:sp>
      <p:sp>
        <p:nvSpPr>
          <p:cNvPr id="9" name="Rectangle 8"/>
          <p:cNvSpPr/>
          <p:nvPr/>
        </p:nvSpPr>
        <p:spPr>
          <a:xfrm>
            <a:off x="6912000" y="1989000"/>
            <a:ext cx="630000" cy="585000"/>
          </a:xfrm>
          <a:prstGeom prst="rect">
            <a:avLst/>
          </a:prstGeom>
          <a:solidFill>
            <a:srgbClr val="D7D1CC"/>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006BB7"/>
              </a:solidFill>
            </a:endParaRPr>
          </a:p>
        </p:txBody>
      </p:sp>
      <p:sp>
        <p:nvSpPr>
          <p:cNvPr id="10" name="Rectangle 9"/>
          <p:cNvSpPr/>
          <p:nvPr/>
        </p:nvSpPr>
        <p:spPr>
          <a:xfrm>
            <a:off x="6564528" y="2226528"/>
            <a:ext cx="347472" cy="347472"/>
          </a:xfrm>
          <a:prstGeom prst="rect">
            <a:avLst/>
          </a:prstGeom>
          <a:solidFill>
            <a:srgbClr val="6BC2BB"/>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006BB7"/>
              </a:solidFill>
            </a:endParaRPr>
          </a:p>
        </p:txBody>
      </p:sp>
      <p:sp>
        <p:nvSpPr>
          <p:cNvPr id="13" name="Rectangle 12"/>
          <p:cNvSpPr/>
          <p:nvPr/>
        </p:nvSpPr>
        <p:spPr>
          <a:xfrm>
            <a:off x="5737112" y="3802902"/>
            <a:ext cx="848736" cy="803736"/>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006BB7"/>
              </a:solidFill>
            </a:endParaRPr>
          </a:p>
        </p:txBody>
      </p:sp>
      <p:sp>
        <p:nvSpPr>
          <p:cNvPr id="16" name="Rectangle 15"/>
          <p:cNvSpPr/>
          <p:nvPr/>
        </p:nvSpPr>
        <p:spPr>
          <a:xfrm>
            <a:off x="6575707" y="4606638"/>
            <a:ext cx="347472" cy="34747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006BB7"/>
              </a:solidFill>
            </a:endParaRPr>
          </a:p>
        </p:txBody>
      </p:sp>
      <p:sp>
        <p:nvSpPr>
          <p:cNvPr id="14" name="Rectangle 13"/>
          <p:cNvSpPr/>
          <p:nvPr/>
        </p:nvSpPr>
        <p:spPr>
          <a:xfrm>
            <a:off x="6901843" y="4606638"/>
            <a:ext cx="347472" cy="347472"/>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006BB7"/>
              </a:solidFill>
            </a:endParaRPr>
          </a:p>
        </p:txBody>
      </p:sp>
      <p:sp>
        <p:nvSpPr>
          <p:cNvPr id="15" name="Rectangle 14"/>
          <p:cNvSpPr/>
          <p:nvPr/>
        </p:nvSpPr>
        <p:spPr>
          <a:xfrm>
            <a:off x="5464830" y="3014400"/>
            <a:ext cx="457200" cy="4572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lumMod val="60000"/>
                  <a:lumOff val="40000"/>
                </a:schemeClr>
              </a:solidFill>
            </a:endParaRPr>
          </a:p>
        </p:txBody>
      </p:sp>
      <p:sp>
        <p:nvSpPr>
          <p:cNvPr id="17" name="Rectangle 16"/>
          <p:cNvSpPr/>
          <p:nvPr/>
        </p:nvSpPr>
        <p:spPr>
          <a:xfrm>
            <a:off x="4997772" y="3014400"/>
            <a:ext cx="457200" cy="4572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lumMod val="60000"/>
                  <a:lumOff val="40000"/>
                </a:schemeClr>
              </a:solidFill>
            </a:endParaRPr>
          </a:p>
        </p:txBody>
      </p:sp>
      <p:sp>
        <p:nvSpPr>
          <p:cNvPr id="18" name="Rectangle 17"/>
          <p:cNvSpPr/>
          <p:nvPr/>
        </p:nvSpPr>
        <p:spPr>
          <a:xfrm>
            <a:off x="5522736" y="2557200"/>
            <a:ext cx="457200" cy="457200"/>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lumMod val="60000"/>
                  <a:lumOff val="40000"/>
                </a:schemeClr>
              </a:solidFill>
            </a:endParaRPr>
          </a:p>
        </p:txBody>
      </p:sp>
      <p:sp>
        <p:nvSpPr>
          <p:cNvPr id="19" name="Rectangle 18"/>
          <p:cNvSpPr/>
          <p:nvPr/>
        </p:nvSpPr>
        <p:spPr>
          <a:xfrm>
            <a:off x="5900379" y="2557200"/>
            <a:ext cx="457200" cy="4572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lumMod val="60000"/>
                  <a:lumOff val="40000"/>
                </a:schemeClr>
              </a:solidFill>
            </a:endParaRPr>
          </a:p>
        </p:txBody>
      </p:sp>
      <p:sp>
        <p:nvSpPr>
          <p:cNvPr id="11" name="Rectangle 10"/>
          <p:cNvSpPr/>
          <p:nvPr/>
        </p:nvSpPr>
        <p:spPr>
          <a:xfrm>
            <a:off x="184084" y="3525936"/>
            <a:ext cx="6054292" cy="2369880"/>
          </a:xfrm>
          <a:prstGeom prst="rect">
            <a:avLst/>
          </a:prstGeom>
        </p:spPr>
        <p:txBody>
          <a:bodyPr wrap="square">
            <a:spAutoFit/>
          </a:bodyPr>
          <a:lstStyle/>
          <a:p>
            <a:r>
              <a:rPr lang="en-US" b="1" u="sng" dirty="0" smtClean="0">
                <a:solidFill>
                  <a:schemeClr val="accent2"/>
                </a:solidFill>
              </a:rPr>
              <a:t>ASTM International Headquarters</a:t>
            </a:r>
            <a:endParaRPr lang="en-US" sz="1400" dirty="0" smtClean="0"/>
          </a:p>
          <a:p>
            <a:endParaRPr lang="en-US" sz="1400" dirty="0" smtClean="0"/>
          </a:p>
          <a:p>
            <a:r>
              <a:rPr lang="en-US" sz="1400" dirty="0" smtClean="0"/>
              <a:t>Teresa Cendrowska – Vice President, Global Cooperation</a:t>
            </a:r>
          </a:p>
          <a:p>
            <a:r>
              <a:rPr lang="en-US" sz="1400" dirty="0" smtClean="0">
                <a:hlinkClick r:id="rId5"/>
              </a:rPr>
              <a:t>tcendrowska@astm.org</a:t>
            </a:r>
            <a:endParaRPr lang="en-US" sz="1400" dirty="0" smtClean="0"/>
          </a:p>
          <a:p>
            <a:r>
              <a:rPr lang="en-US" sz="1400" dirty="0" smtClean="0"/>
              <a:t>00-1-610-832-9718</a:t>
            </a:r>
          </a:p>
          <a:p>
            <a:endParaRPr lang="en-US" sz="1400" dirty="0"/>
          </a:p>
          <a:p>
            <a:r>
              <a:rPr lang="en-US" sz="1400" dirty="0" smtClean="0"/>
              <a:t>Weiwei Swei – Manager - International Engagement, Global Cooperation</a:t>
            </a:r>
          </a:p>
          <a:p>
            <a:r>
              <a:rPr lang="en-US" sz="1400" dirty="0" smtClean="0">
                <a:hlinkClick r:id="rId6"/>
              </a:rPr>
              <a:t>wswei@astm.org</a:t>
            </a:r>
            <a:r>
              <a:rPr lang="en-US" sz="1400" dirty="0" smtClean="0"/>
              <a:t> </a:t>
            </a:r>
          </a:p>
          <a:p>
            <a:r>
              <a:rPr lang="en-US" sz="1400" dirty="0" smtClean="0"/>
              <a:t>00-1-610-832-9711</a:t>
            </a:r>
          </a:p>
          <a:p>
            <a:endParaRPr lang="en-US" dirty="0">
              <a:solidFill>
                <a:schemeClr val="accent2"/>
              </a:solidFill>
            </a:endParaRPr>
          </a:p>
        </p:txBody>
      </p:sp>
      <p:sp>
        <p:nvSpPr>
          <p:cNvPr id="12" name="Rectangle 11"/>
          <p:cNvSpPr/>
          <p:nvPr/>
        </p:nvSpPr>
        <p:spPr>
          <a:xfrm>
            <a:off x="2925978" y="5580820"/>
            <a:ext cx="1889999" cy="369332"/>
          </a:xfrm>
          <a:prstGeom prst="rect">
            <a:avLst/>
          </a:prstGeom>
        </p:spPr>
        <p:txBody>
          <a:bodyPr wrap="square">
            <a:spAutoFit/>
          </a:bodyPr>
          <a:lstStyle/>
          <a:p>
            <a:pPr>
              <a:spcAft>
                <a:spcPts val="300"/>
              </a:spcAft>
            </a:pPr>
            <a:r>
              <a:rPr lang="en-US" dirty="0">
                <a:solidFill>
                  <a:schemeClr val="accent2"/>
                </a:solidFill>
                <a:hlinkClick r:id="rId7"/>
              </a:rPr>
              <a:t>www.astm.org</a:t>
            </a:r>
            <a:endParaRPr lang="en-US" dirty="0">
              <a:solidFill>
                <a:schemeClr val="accent2"/>
              </a:solidFill>
            </a:endParaRPr>
          </a:p>
        </p:txBody>
      </p:sp>
      <p:sp>
        <p:nvSpPr>
          <p:cNvPr id="3" name="Footer Placeholder 2"/>
          <p:cNvSpPr>
            <a:spLocks noGrp="1"/>
          </p:cNvSpPr>
          <p:nvPr>
            <p:ph type="ftr" sz="quarter" idx="11"/>
          </p:nvPr>
        </p:nvSpPr>
        <p:spPr/>
        <p:txBody>
          <a:bodyPr/>
          <a:lstStyle/>
          <a:p>
            <a:r>
              <a:rPr lang="en-US" dirty="0" smtClean="0"/>
              <a:t>ASTM International at ANSI/SAC Workshop - Hangzhou, China</a:t>
            </a:r>
            <a:endParaRPr lang="en-GB" dirty="0"/>
          </a:p>
        </p:txBody>
      </p:sp>
      <p:sp>
        <p:nvSpPr>
          <p:cNvPr id="4" name="Slide Number Placeholder 3"/>
          <p:cNvSpPr>
            <a:spLocks noGrp="1"/>
          </p:cNvSpPr>
          <p:nvPr>
            <p:ph type="sldNum" sz="quarter" idx="12"/>
          </p:nvPr>
        </p:nvSpPr>
        <p:spPr/>
        <p:txBody>
          <a:bodyPr/>
          <a:lstStyle/>
          <a:p>
            <a:fld id="{AD3FAF27-8B82-4449-B01B-BEC948125F21}" type="slidenum">
              <a:rPr lang="en-GB" smtClean="0"/>
              <a:t>16</a:t>
            </a:fld>
            <a:endParaRPr lang="en-GB" dirty="0"/>
          </a:p>
        </p:txBody>
      </p:sp>
    </p:spTree>
    <p:extLst>
      <p:ext uri="{BB962C8B-B14F-4D97-AF65-F5344CB8AC3E}">
        <p14:creationId xmlns:p14="http://schemas.microsoft.com/office/powerpoint/2010/main" val="2035897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6999" y="289265"/>
            <a:ext cx="7049037" cy="855150"/>
          </a:xfrm>
        </p:spPr>
        <p:txBody>
          <a:bodyPr/>
          <a:lstStyle/>
          <a:p>
            <a:r>
              <a:rPr lang="en-GB" dirty="0" smtClean="0"/>
              <a:t>Key Points</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928334396"/>
              </p:ext>
            </p:extLst>
          </p:nvPr>
        </p:nvGraphicFramePr>
        <p:xfrm>
          <a:off x="567000" y="1532160"/>
          <a:ext cx="7515002" cy="5760720"/>
        </p:xfrm>
        <a:graphic>
          <a:graphicData uri="http://schemas.openxmlformats.org/drawingml/2006/table">
            <a:tbl>
              <a:tblPr firstRow="1" bandRow="1">
                <a:tableStyleId>{5C22544A-7EE6-4342-B048-85BDC9FD1C3A}</a:tableStyleId>
              </a:tblPr>
              <a:tblGrid>
                <a:gridCol w="3656871"/>
                <a:gridCol w="3858131"/>
              </a:tblGrid>
              <a:tr h="233897">
                <a:tc>
                  <a:txBody>
                    <a:bodyPr/>
                    <a:lstStyle/>
                    <a:p>
                      <a:r>
                        <a:rPr lang="en-GB" sz="1800" b="0" dirty="0" smtClean="0">
                          <a:solidFill>
                            <a:schemeClr val="accent2"/>
                          </a:solidFill>
                        </a:rPr>
                        <a:t>1</a:t>
                      </a:r>
                      <a:endParaRPr lang="en-GB" sz="1800" b="0" dirty="0">
                        <a:solidFill>
                          <a:schemeClr val="accent2"/>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accent2"/>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233897">
                <a:tc>
                  <a:txBody>
                    <a:bodyPr/>
                    <a:lstStyle/>
                    <a:p>
                      <a:r>
                        <a:rPr lang="en-GB" sz="1800" b="0" dirty="0" smtClean="0">
                          <a:solidFill>
                            <a:schemeClr val="accent1"/>
                          </a:solidFill>
                        </a:rPr>
                        <a:t>Overview</a:t>
                      </a:r>
                      <a:r>
                        <a:rPr lang="en-GB" sz="1800" b="0" baseline="0" dirty="0" smtClean="0">
                          <a:solidFill>
                            <a:schemeClr val="accent1"/>
                          </a:solidFill>
                        </a:rPr>
                        <a:t> of ASTM International</a:t>
                      </a:r>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233897">
                <a:tc gridSpan="2">
                  <a:txBody>
                    <a:bodyPr/>
                    <a:lstStyle/>
                    <a:p>
                      <a:endParaRPr lang="en-GB" sz="1800" b="0" dirty="0">
                        <a:solidFill>
                          <a:schemeClr val="accent2"/>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b="0" dirty="0">
                        <a:solidFill>
                          <a:schemeClr val="tx1"/>
                        </a:solidFill>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r h="233897">
                <a:tc>
                  <a:txBody>
                    <a:bodyPr/>
                    <a:lstStyle/>
                    <a:p>
                      <a:r>
                        <a:rPr lang="en-GB" sz="1800" b="0" dirty="0" smtClean="0">
                          <a:solidFill>
                            <a:schemeClr val="accent2"/>
                          </a:solidFill>
                        </a:rPr>
                        <a:t>2</a:t>
                      </a:r>
                      <a:endParaRPr lang="en-GB" sz="1800" b="0" dirty="0">
                        <a:solidFill>
                          <a:schemeClr val="accent2"/>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accent2"/>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935589">
                <a:tc>
                  <a:txBody>
                    <a:bodyPr/>
                    <a:lstStyle/>
                    <a:p>
                      <a:r>
                        <a:rPr lang="en-GB" sz="1800" b="0" dirty="0" smtClean="0">
                          <a:solidFill>
                            <a:schemeClr val="accent1"/>
                          </a:solidFill>
                        </a:rPr>
                        <a:t>Ensuring Balance</a:t>
                      </a:r>
                    </a:p>
                    <a:p>
                      <a:endParaRPr lang="en-GB" sz="1800" b="0" dirty="0" smtClean="0">
                        <a:solidFill>
                          <a:schemeClr val="accent1"/>
                        </a:solidFill>
                      </a:endParaRPr>
                    </a:p>
                    <a:p>
                      <a:r>
                        <a:rPr lang="en-GB" sz="1800" b="0" dirty="0" smtClean="0">
                          <a:solidFill>
                            <a:schemeClr val="accent1">
                              <a:lumMod val="75000"/>
                              <a:lumOff val="25000"/>
                            </a:schemeClr>
                          </a:solidFill>
                        </a:rPr>
                        <a:t>3</a:t>
                      </a:r>
                    </a:p>
                    <a:p>
                      <a:r>
                        <a:rPr lang="en-GB" sz="1800" b="0" dirty="0" smtClean="0">
                          <a:solidFill>
                            <a:schemeClr val="accent1"/>
                          </a:solidFill>
                        </a:rPr>
                        <a:t>Ensuring Transparency</a:t>
                      </a:r>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233897">
                <a:tc gridSpan="2">
                  <a:txBody>
                    <a:bodyPr/>
                    <a:lstStyle/>
                    <a:p>
                      <a:endParaRPr lang="en-GB" sz="1800" b="0" dirty="0">
                        <a:solidFill>
                          <a:schemeClr val="accent2"/>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b="0" dirty="0">
                        <a:solidFill>
                          <a:schemeClr val="tx1"/>
                        </a:solidFill>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r h="233897">
                <a:tc>
                  <a:txBody>
                    <a:bodyPr/>
                    <a:lstStyle/>
                    <a:p>
                      <a:r>
                        <a:rPr lang="en-GB" sz="1800" b="0" dirty="0" smtClean="0">
                          <a:solidFill>
                            <a:schemeClr val="accent2"/>
                          </a:solidFill>
                        </a:rPr>
                        <a:t>4</a:t>
                      </a:r>
                      <a:r>
                        <a:rPr lang="en-GB" sz="1800" b="0" baseline="0" dirty="0" smtClean="0">
                          <a:solidFill>
                            <a:schemeClr val="accent2"/>
                          </a:solidFill>
                        </a:rPr>
                        <a:t> </a:t>
                      </a:r>
                      <a:endParaRPr lang="en-GB" sz="1800" b="0" dirty="0">
                        <a:solidFill>
                          <a:schemeClr val="accent2"/>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accent2"/>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1637280">
                <a:tc>
                  <a:txBody>
                    <a:bodyPr/>
                    <a:lstStyle/>
                    <a:p>
                      <a:r>
                        <a:rPr lang="en-GB" sz="1800" b="0" dirty="0" smtClean="0">
                          <a:solidFill>
                            <a:schemeClr val="accent1"/>
                          </a:solidFill>
                        </a:rPr>
                        <a:t>Ensuring Consensus</a:t>
                      </a:r>
                    </a:p>
                    <a:p>
                      <a:endParaRPr lang="en-GB" sz="1800" b="0" dirty="0" smtClean="0">
                        <a:solidFill>
                          <a:schemeClr val="accent1"/>
                        </a:solidFill>
                      </a:endParaRPr>
                    </a:p>
                    <a:p>
                      <a:r>
                        <a:rPr lang="en-GB" sz="1800" b="0" dirty="0" smtClean="0">
                          <a:solidFill>
                            <a:srgbClr val="00B0F0"/>
                          </a:solidFill>
                        </a:rPr>
                        <a:t>5</a:t>
                      </a:r>
                    </a:p>
                    <a:p>
                      <a:r>
                        <a:rPr lang="en-GB" sz="1800" b="0" dirty="0" smtClean="0">
                          <a:solidFill>
                            <a:schemeClr val="accent1"/>
                          </a:solidFill>
                        </a:rPr>
                        <a:t>Ensuring</a:t>
                      </a:r>
                      <a:r>
                        <a:rPr lang="en-GB" sz="1800" b="0" baseline="0" dirty="0" smtClean="0">
                          <a:solidFill>
                            <a:schemeClr val="accent1"/>
                          </a:solidFill>
                        </a:rPr>
                        <a:t> Relevance</a:t>
                      </a:r>
                    </a:p>
                    <a:p>
                      <a:endParaRPr lang="en-GB" sz="1800" b="0" baseline="0" dirty="0" smtClean="0">
                        <a:solidFill>
                          <a:schemeClr val="accent1"/>
                        </a:solidFill>
                      </a:endParaRPr>
                    </a:p>
                    <a:p>
                      <a:r>
                        <a:rPr lang="en-GB" sz="1800" b="0" baseline="0" dirty="0" smtClean="0">
                          <a:solidFill>
                            <a:schemeClr val="accent1">
                              <a:lumMod val="50000"/>
                              <a:lumOff val="50000"/>
                            </a:schemeClr>
                          </a:solidFill>
                        </a:rPr>
                        <a:t>6</a:t>
                      </a:r>
                    </a:p>
                    <a:p>
                      <a:r>
                        <a:rPr lang="en-GB" sz="1800" b="0" dirty="0" smtClean="0">
                          <a:solidFill>
                            <a:schemeClr val="accent1"/>
                          </a:solidFill>
                        </a:rPr>
                        <a:t>Success</a:t>
                      </a:r>
                      <a:r>
                        <a:rPr lang="en-GB" sz="1800" b="0" baseline="0" dirty="0" smtClean="0">
                          <a:solidFill>
                            <a:schemeClr val="accent1"/>
                          </a:solidFill>
                        </a:rPr>
                        <a:t> stories</a:t>
                      </a:r>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233897">
                <a:tc gridSpan="2">
                  <a:txBody>
                    <a:bodyPr/>
                    <a:lstStyle/>
                    <a:p>
                      <a:endParaRPr lang="en-GB" sz="1800" b="0" dirty="0">
                        <a:solidFill>
                          <a:schemeClr val="accent2"/>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b="0" dirty="0">
                        <a:solidFill>
                          <a:schemeClr val="tx1"/>
                        </a:solidFill>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r h="233897">
                <a:tc>
                  <a:txBody>
                    <a:bodyPr/>
                    <a:lstStyle/>
                    <a:p>
                      <a:endParaRPr lang="en-GB" sz="1800" b="0" dirty="0">
                        <a:solidFill>
                          <a:schemeClr val="accent2"/>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accent2"/>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233897">
                <a:tc>
                  <a:txBody>
                    <a:bodyPr/>
                    <a:lstStyle/>
                    <a:p>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233897">
                <a:tc>
                  <a:txBody>
                    <a:bodyPr/>
                    <a:lstStyle/>
                    <a:p>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9" name="Picture 8" descr="Screen Shot 2014-09-16 at 2.22.31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000" y="1567275"/>
            <a:ext cx="3212620" cy="4246725"/>
          </a:xfrm>
          <a:prstGeom prst="rect">
            <a:avLst/>
          </a:prstGeom>
          <a:ln>
            <a:solidFill>
              <a:schemeClr val="tx1">
                <a:lumMod val="50000"/>
              </a:schemeClr>
            </a:solidFill>
          </a:ln>
        </p:spPr>
      </p:pic>
      <p:sp>
        <p:nvSpPr>
          <p:cNvPr id="5" name="Date Placeholder 4"/>
          <p:cNvSpPr>
            <a:spLocks noGrp="1"/>
          </p:cNvSpPr>
          <p:nvPr>
            <p:ph type="dt" sz="half" idx="10"/>
          </p:nvPr>
        </p:nvSpPr>
        <p:spPr/>
        <p:txBody>
          <a:bodyPr/>
          <a:lstStyle/>
          <a:p>
            <a:r>
              <a:rPr lang="en-US" dirty="0" smtClean="0"/>
              <a:t>6 December 2017</a:t>
            </a:r>
            <a:endParaRPr lang="en-GB" dirty="0"/>
          </a:p>
        </p:txBody>
      </p:sp>
      <p:sp>
        <p:nvSpPr>
          <p:cNvPr id="2" name="Footer Placeholder 1"/>
          <p:cNvSpPr>
            <a:spLocks noGrp="1"/>
          </p:cNvSpPr>
          <p:nvPr>
            <p:ph type="ftr" sz="quarter" idx="11"/>
          </p:nvPr>
        </p:nvSpPr>
        <p:spPr/>
        <p:txBody>
          <a:bodyPr/>
          <a:lstStyle/>
          <a:p>
            <a:r>
              <a:rPr lang="en-US" dirty="0" smtClean="0"/>
              <a:t>ASTM International at ANSI/SAC Workshop - Hangzhou, China</a:t>
            </a:r>
            <a:endParaRPr lang="en-GB" dirty="0"/>
          </a:p>
        </p:txBody>
      </p:sp>
      <p:sp>
        <p:nvSpPr>
          <p:cNvPr id="3" name="Slide Number Placeholder 2"/>
          <p:cNvSpPr>
            <a:spLocks noGrp="1"/>
          </p:cNvSpPr>
          <p:nvPr>
            <p:ph type="sldNum" sz="quarter" idx="12"/>
          </p:nvPr>
        </p:nvSpPr>
        <p:spPr/>
        <p:txBody>
          <a:bodyPr/>
          <a:lstStyle/>
          <a:p>
            <a:fld id="{AD3FAF27-8B82-4449-B01B-BEC948125F21}" type="slidenum">
              <a:rPr lang="en-GB" smtClean="0"/>
              <a:pPr/>
              <a:t>2</a:t>
            </a:fld>
            <a:endParaRPr lang="en-GB" dirty="0"/>
          </a:p>
        </p:txBody>
      </p:sp>
    </p:spTree>
    <p:extLst>
      <p:ext uri="{BB962C8B-B14F-4D97-AF65-F5344CB8AC3E}">
        <p14:creationId xmlns:p14="http://schemas.microsoft.com/office/powerpoint/2010/main" val="2409246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6 December 2017</a:t>
            </a:r>
            <a:endParaRPr lang="en-GB" dirty="0"/>
          </a:p>
        </p:txBody>
      </p:sp>
      <p:sp>
        <p:nvSpPr>
          <p:cNvPr id="3" name="Footer Placeholder 2"/>
          <p:cNvSpPr>
            <a:spLocks noGrp="1"/>
          </p:cNvSpPr>
          <p:nvPr>
            <p:ph type="ftr" sz="quarter" idx="11"/>
          </p:nvPr>
        </p:nvSpPr>
        <p:spPr/>
        <p:txBody>
          <a:bodyPr/>
          <a:lstStyle/>
          <a:p>
            <a:r>
              <a:rPr lang="en-US" dirty="0" smtClean="0"/>
              <a:t>ASTM International at ANSI/SAC Workshop - Hangzhou, China</a:t>
            </a:r>
            <a:endParaRPr lang="en-GB" dirty="0"/>
          </a:p>
        </p:txBody>
      </p:sp>
      <p:sp>
        <p:nvSpPr>
          <p:cNvPr id="4" name="Slide Number Placeholder 3"/>
          <p:cNvSpPr>
            <a:spLocks noGrp="1"/>
          </p:cNvSpPr>
          <p:nvPr>
            <p:ph type="sldNum" sz="quarter" idx="12"/>
          </p:nvPr>
        </p:nvSpPr>
        <p:spPr/>
        <p:txBody>
          <a:bodyPr/>
          <a:lstStyle/>
          <a:p>
            <a:fld id="{AD3FAF27-8B82-4449-B01B-BEC948125F21}" type="slidenum">
              <a:rPr lang="en-GB" smtClean="0"/>
              <a:t>3</a:t>
            </a:fld>
            <a:endParaRPr lang="en-GB" dirty="0"/>
          </a:p>
        </p:txBody>
      </p:sp>
      <p:pic>
        <p:nvPicPr>
          <p:cNvPr id="9" name="Picture Placeholder 8"/>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9" r="19"/>
          <a:stretch>
            <a:fillRect/>
          </a:stretch>
        </p:blipFill>
        <p:spPr/>
      </p:pic>
      <p:sp>
        <p:nvSpPr>
          <p:cNvPr id="6" name="Title 5"/>
          <p:cNvSpPr>
            <a:spLocks noGrp="1"/>
          </p:cNvSpPr>
          <p:nvPr>
            <p:ph type="title"/>
          </p:nvPr>
        </p:nvSpPr>
        <p:spPr/>
        <p:txBody>
          <a:bodyPr/>
          <a:lstStyle/>
          <a:p>
            <a:r>
              <a:rPr lang="en-US" dirty="0" smtClean="0"/>
              <a:t>Overview of ASTM</a:t>
            </a:r>
            <a:endParaRPr lang="en-US" dirty="0"/>
          </a:p>
        </p:txBody>
      </p:sp>
      <p:sp>
        <p:nvSpPr>
          <p:cNvPr id="7" name="Text Placeholder 6"/>
          <p:cNvSpPr>
            <a:spLocks noGrp="1"/>
          </p:cNvSpPr>
          <p:nvPr>
            <p:ph type="body" sz="quarter" idx="13"/>
          </p:nvPr>
        </p:nvSpPr>
        <p:spPr/>
        <p:txBody>
          <a:bodyPr/>
          <a:lstStyle/>
          <a:p>
            <a:r>
              <a:rPr lang="en-US" dirty="0" smtClean="0"/>
              <a:t>ASTM’s Context</a:t>
            </a:r>
            <a:endParaRPr lang="en-US" dirty="0"/>
          </a:p>
        </p:txBody>
      </p:sp>
      <p:sp>
        <p:nvSpPr>
          <p:cNvPr id="8" name="Content Placeholder 7"/>
          <p:cNvSpPr>
            <a:spLocks noGrp="1"/>
          </p:cNvSpPr>
          <p:nvPr>
            <p:ph sz="quarter" idx="15"/>
          </p:nvPr>
        </p:nvSpPr>
        <p:spPr>
          <a:xfrm>
            <a:off x="345300" y="1910525"/>
            <a:ext cx="4136700" cy="3773543"/>
          </a:xfrm>
        </p:spPr>
        <p:txBody>
          <a:bodyPr/>
          <a:lstStyle/>
          <a:p>
            <a:r>
              <a:rPr lang="en-US" dirty="0" smtClean="0">
                <a:solidFill>
                  <a:schemeClr val="accent1"/>
                </a:solidFill>
              </a:rPr>
              <a:t>Since 1898, ASTM has offered </a:t>
            </a:r>
            <a:r>
              <a:rPr lang="en-US" dirty="0">
                <a:solidFill>
                  <a:schemeClr val="accent1"/>
                </a:solidFill>
              </a:rPr>
              <a:t>a robust development process delivering globally accepted and respected </a:t>
            </a:r>
            <a:r>
              <a:rPr lang="en-US" dirty="0" smtClean="0">
                <a:solidFill>
                  <a:schemeClr val="accent1"/>
                </a:solidFill>
              </a:rPr>
              <a:t>standards known for</a:t>
            </a:r>
          </a:p>
          <a:p>
            <a:pPr lvl="1"/>
            <a:r>
              <a:rPr lang="en-US" dirty="0" smtClean="0">
                <a:solidFill>
                  <a:schemeClr val="accent1"/>
                </a:solidFill>
              </a:rPr>
              <a:t>Market relevance and technical quality</a:t>
            </a:r>
            <a:endParaRPr lang="en-US" dirty="0">
              <a:solidFill>
                <a:schemeClr val="accent1"/>
              </a:solidFill>
            </a:endParaRPr>
          </a:p>
          <a:p>
            <a:r>
              <a:rPr lang="en-US" dirty="0" smtClean="0">
                <a:solidFill>
                  <a:schemeClr val="accent1"/>
                </a:solidFill>
              </a:rPr>
              <a:t>Knowledge, tools </a:t>
            </a:r>
            <a:r>
              <a:rPr lang="en-US" dirty="0">
                <a:solidFill>
                  <a:schemeClr val="accent1"/>
                </a:solidFill>
              </a:rPr>
              <a:t>and reputation developed over more than a century of learned experiences. </a:t>
            </a:r>
            <a:endParaRPr lang="en-US" dirty="0" smtClean="0">
              <a:solidFill>
                <a:schemeClr val="accent1"/>
              </a:solidFill>
            </a:endParaRPr>
          </a:p>
          <a:p>
            <a:r>
              <a:rPr lang="en-US" dirty="0">
                <a:solidFill>
                  <a:schemeClr val="accent1"/>
                </a:solidFill>
              </a:rPr>
              <a:t>Success based on </a:t>
            </a:r>
            <a:r>
              <a:rPr lang="en-US" dirty="0" smtClean="0">
                <a:solidFill>
                  <a:schemeClr val="accent1"/>
                </a:solidFill>
              </a:rPr>
              <a:t>responsiveness </a:t>
            </a:r>
            <a:r>
              <a:rPr lang="en-US" dirty="0">
                <a:solidFill>
                  <a:schemeClr val="accent1"/>
                </a:solidFill>
              </a:rPr>
              <a:t>to </a:t>
            </a:r>
            <a:r>
              <a:rPr lang="en-US" dirty="0" smtClean="0">
                <a:solidFill>
                  <a:schemeClr val="accent1"/>
                </a:solidFill>
              </a:rPr>
              <a:t/>
            </a:r>
            <a:br>
              <a:rPr lang="en-US" dirty="0" smtClean="0">
                <a:solidFill>
                  <a:schemeClr val="accent1"/>
                </a:solidFill>
              </a:rPr>
            </a:br>
            <a:r>
              <a:rPr lang="en-US" dirty="0" smtClean="0">
                <a:solidFill>
                  <a:schemeClr val="accent1"/>
                </a:solidFill>
              </a:rPr>
              <a:t>the </a:t>
            </a:r>
            <a:r>
              <a:rPr lang="en-US" dirty="0">
                <a:solidFill>
                  <a:schemeClr val="accent1"/>
                </a:solidFill>
              </a:rPr>
              <a:t>market – </a:t>
            </a:r>
            <a:r>
              <a:rPr lang="en-US" dirty="0" smtClean="0">
                <a:solidFill>
                  <a:schemeClr val="accent1"/>
                </a:solidFill>
              </a:rPr>
              <a:t>listening to the needs of </a:t>
            </a:r>
            <a:r>
              <a:rPr lang="en-US" dirty="0">
                <a:solidFill>
                  <a:schemeClr val="accent1"/>
                </a:solidFill>
              </a:rPr>
              <a:t>both </a:t>
            </a:r>
            <a:r>
              <a:rPr lang="en-US" dirty="0" smtClean="0">
                <a:solidFill>
                  <a:schemeClr val="accent1"/>
                </a:solidFill>
              </a:rPr>
              <a:t>the member </a:t>
            </a:r>
            <a:r>
              <a:rPr lang="en-US" dirty="0">
                <a:solidFill>
                  <a:schemeClr val="accent1"/>
                </a:solidFill>
              </a:rPr>
              <a:t>and </a:t>
            </a:r>
            <a:r>
              <a:rPr lang="en-US" dirty="0" smtClean="0">
                <a:solidFill>
                  <a:schemeClr val="accent1"/>
                </a:solidFill>
              </a:rPr>
              <a:t>the customers</a:t>
            </a:r>
            <a:endParaRPr lang="en-US" dirty="0"/>
          </a:p>
          <a:p>
            <a:pPr lvl="1"/>
            <a:endParaRPr lang="en-US" dirty="0"/>
          </a:p>
        </p:txBody>
      </p:sp>
    </p:spTree>
    <p:extLst>
      <p:ext uri="{BB962C8B-B14F-4D97-AF65-F5344CB8AC3E}">
        <p14:creationId xmlns:p14="http://schemas.microsoft.com/office/powerpoint/2010/main" val="861115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ASTM International</a:t>
            </a:r>
            <a:endParaRPr lang="en-US" dirty="0"/>
          </a:p>
        </p:txBody>
      </p:sp>
      <p:sp>
        <p:nvSpPr>
          <p:cNvPr id="3" name="Date Placeholder 2"/>
          <p:cNvSpPr>
            <a:spLocks noGrp="1"/>
          </p:cNvSpPr>
          <p:nvPr>
            <p:ph type="dt" sz="half" idx="10"/>
          </p:nvPr>
        </p:nvSpPr>
        <p:spPr/>
        <p:txBody>
          <a:bodyPr/>
          <a:lstStyle/>
          <a:p>
            <a:r>
              <a:rPr lang="en-US" dirty="0" smtClean="0"/>
              <a:t>6 December 2017</a:t>
            </a:r>
            <a:endParaRPr lang="en-GB" dirty="0"/>
          </a:p>
        </p:txBody>
      </p:sp>
      <p:sp>
        <p:nvSpPr>
          <p:cNvPr id="4" name="Footer Placeholder 3"/>
          <p:cNvSpPr>
            <a:spLocks noGrp="1"/>
          </p:cNvSpPr>
          <p:nvPr>
            <p:ph type="ftr" sz="quarter" idx="11"/>
          </p:nvPr>
        </p:nvSpPr>
        <p:spPr>
          <a:xfrm>
            <a:off x="1914559" y="6524297"/>
            <a:ext cx="3150000" cy="122611"/>
          </a:xfrm>
        </p:spPr>
        <p:txBody>
          <a:bodyPr/>
          <a:lstStyle/>
          <a:p>
            <a:r>
              <a:rPr lang="en-US" dirty="0" smtClean="0"/>
              <a:t>ASTM International at ANSI/SAC Workshop - Hangzhou, China</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4</a:t>
            </a:fld>
            <a:endParaRPr lang="en-GB" dirty="0"/>
          </a:p>
        </p:txBody>
      </p:sp>
      <p:sp>
        <p:nvSpPr>
          <p:cNvPr id="6" name="Picture Placeholder 5"/>
          <p:cNvSpPr>
            <a:spLocks noGrp="1"/>
          </p:cNvSpPr>
          <p:nvPr>
            <p:ph type="pic" sz="quarter" idx="14"/>
          </p:nvPr>
        </p:nvSpPr>
        <p:spPr>
          <a:xfrm>
            <a:off x="372792" y="1503556"/>
            <a:ext cx="2700000" cy="2690443"/>
          </a:xfrm>
        </p:spPr>
      </p:sp>
      <p:sp>
        <p:nvSpPr>
          <p:cNvPr id="7" name="Picture Placeholder 6"/>
          <p:cNvSpPr>
            <a:spLocks noGrp="1"/>
          </p:cNvSpPr>
          <p:nvPr>
            <p:ph type="pic" sz="quarter" idx="15"/>
          </p:nvPr>
        </p:nvSpPr>
        <p:spPr>
          <a:xfrm>
            <a:off x="6115156" y="1537055"/>
            <a:ext cx="2700000" cy="2700000"/>
          </a:xfrm>
        </p:spPr>
      </p:sp>
      <p:sp>
        <p:nvSpPr>
          <p:cNvPr id="8" name="Picture Placeholder 7"/>
          <p:cNvSpPr>
            <a:spLocks noGrp="1"/>
          </p:cNvSpPr>
          <p:nvPr>
            <p:ph type="pic" sz="quarter" idx="16"/>
          </p:nvPr>
        </p:nvSpPr>
        <p:spPr>
          <a:xfrm>
            <a:off x="3267000" y="1563660"/>
            <a:ext cx="2700000" cy="2700000"/>
          </a:xfrm>
        </p:spPr>
      </p:sp>
      <p:sp>
        <p:nvSpPr>
          <p:cNvPr id="9" name="Text Placeholder 8"/>
          <p:cNvSpPr>
            <a:spLocks noGrp="1"/>
          </p:cNvSpPr>
          <p:nvPr>
            <p:ph type="body" sz="quarter" idx="13"/>
          </p:nvPr>
        </p:nvSpPr>
        <p:spPr>
          <a:xfrm>
            <a:off x="391530" y="4582713"/>
            <a:ext cx="2694424" cy="1782209"/>
          </a:xfrm>
        </p:spPr>
        <p:txBody>
          <a:bodyPr>
            <a:normAutofit/>
          </a:bodyPr>
          <a:lstStyle/>
          <a:p>
            <a:r>
              <a:rPr lang="en-US" dirty="0" smtClean="0"/>
              <a:t>Open to anyone, anywhere</a:t>
            </a:r>
          </a:p>
          <a:p>
            <a:r>
              <a:rPr lang="en-US" dirty="0" smtClean="0"/>
              <a:t>Broad range of interests – industry, government, academia, </a:t>
            </a:r>
            <a:r>
              <a:rPr lang="en-US" dirty="0" smtClean="0"/>
              <a:t>business, consumers</a:t>
            </a:r>
            <a:r>
              <a:rPr lang="en-US" dirty="0" smtClean="0"/>
              <a:t>, laboratories</a:t>
            </a:r>
          </a:p>
          <a:p>
            <a:r>
              <a:rPr lang="en-US" dirty="0"/>
              <a:t>C</a:t>
            </a:r>
            <a:r>
              <a:rPr lang="en-US" dirty="0" smtClean="0"/>
              <a:t>onsistent consensus process</a:t>
            </a:r>
          </a:p>
          <a:p>
            <a:r>
              <a:rPr lang="en-US" dirty="0" smtClean="0"/>
              <a:t>Direct access and participation through e-tools and on-line information</a:t>
            </a:r>
            <a:endParaRPr lang="en-US" dirty="0"/>
          </a:p>
        </p:txBody>
      </p:sp>
      <p:sp>
        <p:nvSpPr>
          <p:cNvPr id="10" name="Text Placeholder 9"/>
          <p:cNvSpPr>
            <a:spLocks noGrp="1"/>
          </p:cNvSpPr>
          <p:nvPr>
            <p:ph type="body" sz="quarter" idx="17"/>
          </p:nvPr>
        </p:nvSpPr>
        <p:spPr/>
        <p:txBody>
          <a:bodyPr>
            <a:noAutofit/>
          </a:bodyPr>
          <a:lstStyle/>
          <a:p>
            <a:r>
              <a:rPr lang="en-US" sz="1200" b="1" dirty="0" smtClean="0"/>
              <a:t> </a:t>
            </a:r>
            <a:r>
              <a:rPr lang="en-US" b="1" dirty="0" smtClean="0"/>
              <a:t>Collaborative</a:t>
            </a:r>
            <a:r>
              <a:rPr lang="en-US" sz="1200" dirty="0" smtClean="0"/>
              <a:t>		</a:t>
            </a:r>
            <a:endParaRPr lang="en-US" sz="1200" dirty="0"/>
          </a:p>
        </p:txBody>
      </p:sp>
      <p:sp>
        <p:nvSpPr>
          <p:cNvPr id="11" name="Text Placeholder 10"/>
          <p:cNvSpPr>
            <a:spLocks noGrp="1"/>
          </p:cNvSpPr>
          <p:nvPr>
            <p:ph type="body" sz="quarter" idx="18"/>
          </p:nvPr>
        </p:nvSpPr>
        <p:spPr>
          <a:xfrm>
            <a:off x="3249897" y="4571791"/>
            <a:ext cx="2694424" cy="1977462"/>
          </a:xfrm>
        </p:spPr>
        <p:txBody>
          <a:bodyPr>
            <a:normAutofit/>
          </a:bodyPr>
          <a:lstStyle/>
          <a:p>
            <a:r>
              <a:rPr lang="en-US" dirty="0" smtClean="0"/>
              <a:t>Serving over 90 industry sectors  </a:t>
            </a:r>
          </a:p>
          <a:p>
            <a:r>
              <a:rPr lang="en-US" dirty="0" smtClean="0"/>
              <a:t>Standards are voluntary and global </a:t>
            </a:r>
          </a:p>
          <a:p>
            <a:pPr marL="171450" indent="-171450">
              <a:buFontTx/>
              <a:buChar char="-"/>
            </a:pPr>
            <a:r>
              <a:rPr lang="en-US" dirty="0" smtClean="0"/>
              <a:t>7,400+ citations by more than 75 nations worldwide </a:t>
            </a:r>
          </a:p>
          <a:p>
            <a:pPr marL="171450" indent="-171450">
              <a:buFontTx/>
              <a:buChar char="-"/>
            </a:pPr>
            <a:r>
              <a:rPr lang="en-US" dirty="0" smtClean="0"/>
              <a:t>The choice of many global industries; 48% sales outside the US </a:t>
            </a:r>
            <a:endParaRPr lang="en-US" dirty="0"/>
          </a:p>
        </p:txBody>
      </p:sp>
      <p:sp>
        <p:nvSpPr>
          <p:cNvPr id="12" name="Text Placeholder 11"/>
          <p:cNvSpPr>
            <a:spLocks noGrp="1"/>
          </p:cNvSpPr>
          <p:nvPr>
            <p:ph type="body" sz="quarter" idx="19"/>
          </p:nvPr>
        </p:nvSpPr>
        <p:spPr>
          <a:xfrm>
            <a:off x="3267000" y="4329000"/>
            <a:ext cx="2848156" cy="270000"/>
          </a:xfrm>
        </p:spPr>
        <p:txBody>
          <a:bodyPr>
            <a:normAutofit/>
          </a:bodyPr>
          <a:lstStyle/>
          <a:p>
            <a:r>
              <a:rPr lang="en-US" b="1" dirty="0" smtClean="0"/>
              <a:t>Wide ranging</a:t>
            </a:r>
            <a:endParaRPr lang="en-US" b="1" dirty="0"/>
          </a:p>
        </p:txBody>
      </p:sp>
      <p:sp>
        <p:nvSpPr>
          <p:cNvPr id="13" name="Text Placeholder 12"/>
          <p:cNvSpPr>
            <a:spLocks noGrp="1"/>
          </p:cNvSpPr>
          <p:nvPr>
            <p:ph type="body" sz="quarter" idx="20"/>
          </p:nvPr>
        </p:nvSpPr>
        <p:spPr>
          <a:xfrm>
            <a:off x="6097923" y="4582713"/>
            <a:ext cx="2694424" cy="1793131"/>
          </a:xfrm>
        </p:spPr>
        <p:txBody>
          <a:bodyPr>
            <a:normAutofit/>
          </a:bodyPr>
          <a:lstStyle/>
          <a:p>
            <a:r>
              <a:rPr lang="en-US" sz="1300" dirty="0" smtClean="0"/>
              <a:t>Relevant and responsive  </a:t>
            </a:r>
          </a:p>
          <a:p>
            <a:r>
              <a:rPr lang="en-US" sz="1300" dirty="0" smtClean="0"/>
              <a:t>Stakeholder driven</a:t>
            </a:r>
            <a:endParaRPr lang="en-US" sz="1300" dirty="0"/>
          </a:p>
          <a:p>
            <a:r>
              <a:rPr lang="en-US" sz="1300" dirty="0" smtClean="0"/>
              <a:t>Efficient</a:t>
            </a:r>
          </a:p>
          <a:p>
            <a:r>
              <a:rPr lang="en-US" sz="1300" dirty="0" smtClean="0"/>
              <a:t>Regular review</a:t>
            </a:r>
            <a:r>
              <a:rPr lang="en-US" dirty="0" smtClean="0"/>
              <a:t> </a:t>
            </a:r>
            <a:endParaRPr lang="en-US" dirty="0"/>
          </a:p>
        </p:txBody>
      </p:sp>
      <p:sp>
        <p:nvSpPr>
          <p:cNvPr id="14" name="Text Placeholder 13"/>
          <p:cNvSpPr>
            <a:spLocks noGrp="1"/>
          </p:cNvSpPr>
          <p:nvPr>
            <p:ph type="body" sz="quarter" idx="21"/>
          </p:nvPr>
        </p:nvSpPr>
        <p:spPr>
          <a:xfrm>
            <a:off x="6115156" y="4329000"/>
            <a:ext cx="2687532" cy="208136"/>
          </a:xfrm>
        </p:spPr>
        <p:txBody>
          <a:bodyPr>
            <a:noAutofit/>
          </a:bodyPr>
          <a:lstStyle/>
          <a:p>
            <a:r>
              <a:rPr lang="en-US" b="1" dirty="0" smtClean="0"/>
              <a:t>Dynamic</a:t>
            </a:r>
            <a:endParaRPr lang="en-US" b="1" dirty="0"/>
          </a:p>
        </p:txBody>
      </p:sp>
      <p:sp>
        <p:nvSpPr>
          <p:cNvPr id="16" name="TextBox 15"/>
          <p:cNvSpPr txBox="1"/>
          <p:nvPr/>
        </p:nvSpPr>
        <p:spPr>
          <a:xfrm>
            <a:off x="372792" y="1472777"/>
            <a:ext cx="2713162" cy="2721221"/>
          </a:xfrm>
          <a:prstGeom prst="rect">
            <a:avLst/>
          </a:prstGeom>
          <a:solidFill>
            <a:schemeClr val="accent1">
              <a:lumMod val="50000"/>
              <a:lumOff val="50000"/>
            </a:schemeClr>
          </a:solidFill>
        </p:spPr>
        <p:txBody>
          <a:bodyPr wrap="square" rtlCol="0" anchor="ctr">
            <a:spAutoFit/>
          </a:bodyPr>
          <a:lstStyle/>
          <a:p>
            <a:endParaRPr lang="en-US" sz="2200" b="1" dirty="0" smtClean="0">
              <a:solidFill>
                <a:srgbClr val="FFFFFF"/>
              </a:solidFill>
            </a:endParaRPr>
          </a:p>
          <a:p>
            <a:endParaRPr lang="en-US" sz="2200" b="1" dirty="0" smtClean="0">
              <a:solidFill>
                <a:srgbClr val="FFFFFF"/>
              </a:solidFill>
            </a:endParaRPr>
          </a:p>
          <a:p>
            <a:r>
              <a:rPr lang="en-US" sz="2200" b="1" dirty="0" smtClean="0">
                <a:solidFill>
                  <a:srgbClr val="FFFFFF"/>
                </a:solidFill>
              </a:rPr>
              <a:t>30,000+ volunteer members </a:t>
            </a:r>
          </a:p>
          <a:p>
            <a:r>
              <a:rPr lang="en-GB" sz="2200" b="1" dirty="0" smtClean="0">
                <a:solidFill>
                  <a:srgbClr val="FFFFFF"/>
                </a:solidFill>
              </a:rPr>
              <a:t>150 nations</a:t>
            </a:r>
            <a:r>
              <a:rPr lang="en-GB" sz="2200" b="1" dirty="0">
                <a:solidFill>
                  <a:srgbClr val="FFFFFF"/>
                </a:solidFill>
              </a:rPr>
              <a:t/>
            </a:r>
            <a:br>
              <a:rPr lang="en-GB" sz="2200" b="1" dirty="0">
                <a:solidFill>
                  <a:srgbClr val="FFFFFF"/>
                </a:solidFill>
              </a:rPr>
            </a:br>
            <a:r>
              <a:rPr lang="en-GB" sz="2200" b="1" dirty="0" smtClean="0">
                <a:solidFill>
                  <a:srgbClr val="FFFFFF"/>
                </a:solidFill>
              </a:rPr>
              <a:t>Varied interests</a:t>
            </a:r>
          </a:p>
          <a:p>
            <a:endParaRPr lang="en-GB" sz="1600" b="1" dirty="0" smtClean="0">
              <a:solidFill>
                <a:srgbClr val="FFFFFF"/>
              </a:solidFill>
            </a:endParaRPr>
          </a:p>
          <a:p>
            <a:r>
              <a:rPr lang="en-US" sz="2000" dirty="0" smtClean="0"/>
              <a:t> </a:t>
            </a:r>
            <a:endParaRPr lang="en-US" sz="2000" dirty="0"/>
          </a:p>
        </p:txBody>
      </p:sp>
      <p:sp>
        <p:nvSpPr>
          <p:cNvPr id="18" name="TextBox 17"/>
          <p:cNvSpPr txBox="1"/>
          <p:nvPr/>
        </p:nvSpPr>
        <p:spPr>
          <a:xfrm>
            <a:off x="3267000" y="1472778"/>
            <a:ext cx="2700000" cy="2800767"/>
          </a:xfrm>
          <a:prstGeom prst="rect">
            <a:avLst/>
          </a:prstGeom>
          <a:solidFill>
            <a:schemeClr val="accent3"/>
          </a:solidFill>
        </p:spPr>
        <p:txBody>
          <a:bodyPr wrap="square" rtlCol="0">
            <a:spAutoFit/>
          </a:bodyPr>
          <a:lstStyle/>
          <a:p>
            <a:endParaRPr lang="en-US" sz="2200" dirty="0" smtClean="0"/>
          </a:p>
          <a:p>
            <a:r>
              <a:rPr lang="en-US" sz="2200" b="1" dirty="0" smtClean="0">
                <a:solidFill>
                  <a:srgbClr val="FFFFFF"/>
                </a:solidFill>
              </a:rPr>
              <a:t>147 main committees</a:t>
            </a:r>
          </a:p>
          <a:p>
            <a:r>
              <a:rPr lang="en-US" sz="2200" b="1" dirty="0" smtClean="0">
                <a:solidFill>
                  <a:srgbClr val="FFFFFF"/>
                </a:solidFill>
              </a:rPr>
              <a:t>Over 2,000 subcommittee</a:t>
            </a:r>
            <a:r>
              <a:rPr lang="en-US" sz="2200" dirty="0" smtClean="0">
                <a:solidFill>
                  <a:srgbClr val="FFFFFF"/>
                </a:solidFill>
              </a:rPr>
              <a:t>s</a:t>
            </a:r>
          </a:p>
          <a:p>
            <a:r>
              <a:rPr lang="en-US" sz="2200" b="1" dirty="0" smtClean="0">
                <a:solidFill>
                  <a:schemeClr val="bg1"/>
                </a:solidFill>
              </a:rPr>
              <a:t>Over 12,700 standards</a:t>
            </a:r>
          </a:p>
          <a:p>
            <a:endParaRPr lang="en-US" sz="2200" dirty="0"/>
          </a:p>
        </p:txBody>
      </p:sp>
      <p:sp>
        <p:nvSpPr>
          <p:cNvPr id="19" name="TextBox 18"/>
          <p:cNvSpPr txBox="1"/>
          <p:nvPr/>
        </p:nvSpPr>
        <p:spPr>
          <a:xfrm>
            <a:off x="6115156" y="1517450"/>
            <a:ext cx="2686844" cy="2739211"/>
          </a:xfrm>
          <a:prstGeom prst="rect">
            <a:avLst/>
          </a:prstGeom>
          <a:solidFill>
            <a:srgbClr val="6BC2BB"/>
          </a:solidFill>
        </p:spPr>
        <p:txBody>
          <a:bodyPr wrap="square" rtlCol="0" anchor="ctr">
            <a:spAutoFit/>
          </a:bodyPr>
          <a:lstStyle/>
          <a:p>
            <a:endParaRPr lang="en-US" dirty="0" smtClean="0"/>
          </a:p>
          <a:p>
            <a:r>
              <a:rPr lang="en-US" sz="2200" b="1" dirty="0" smtClean="0">
                <a:solidFill>
                  <a:srgbClr val="FFFFFF"/>
                </a:solidFill>
              </a:rPr>
              <a:t>In 2016</a:t>
            </a:r>
          </a:p>
          <a:p>
            <a:r>
              <a:rPr lang="en-US" sz="2200" b="1" dirty="0" smtClean="0">
                <a:solidFill>
                  <a:srgbClr val="FFFFFF"/>
                </a:solidFill>
              </a:rPr>
              <a:t>- 180 New </a:t>
            </a:r>
          </a:p>
          <a:p>
            <a:r>
              <a:rPr lang="en-US" sz="2200" b="1" dirty="0" smtClean="0">
                <a:solidFill>
                  <a:srgbClr val="FFFFFF"/>
                </a:solidFill>
              </a:rPr>
              <a:t>- 1924 Revised </a:t>
            </a:r>
          </a:p>
          <a:p>
            <a:r>
              <a:rPr lang="en-US" sz="2200" b="1" dirty="0" smtClean="0">
                <a:solidFill>
                  <a:srgbClr val="FFFFFF"/>
                </a:solidFill>
              </a:rPr>
              <a:t>- 818 Reapproved</a:t>
            </a:r>
          </a:p>
          <a:p>
            <a:r>
              <a:rPr lang="en-US" sz="2200" b="1" dirty="0" smtClean="0">
                <a:solidFill>
                  <a:srgbClr val="FFFFFF"/>
                </a:solidFill>
              </a:rPr>
              <a:t>- 75 Withdrawn</a:t>
            </a:r>
          </a:p>
          <a:p>
            <a:endParaRPr lang="en-US" sz="2200" b="1" dirty="0" smtClean="0">
              <a:solidFill>
                <a:srgbClr val="FFFFFF"/>
              </a:solidFill>
            </a:endParaRPr>
          </a:p>
          <a:p>
            <a:endParaRPr lang="en-US" sz="2200" dirty="0">
              <a:solidFill>
                <a:srgbClr val="FFFFFF"/>
              </a:solidFill>
            </a:endParaRPr>
          </a:p>
        </p:txBody>
      </p:sp>
    </p:spTree>
    <p:extLst>
      <p:ext uri="{BB962C8B-B14F-4D97-AF65-F5344CB8AC3E}">
        <p14:creationId xmlns:p14="http://schemas.microsoft.com/office/powerpoint/2010/main" val="1841257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dirty="0" smtClean="0"/>
              <a:t>6 December 2017</a:t>
            </a:r>
            <a:endParaRPr lang="en-GB" dirty="0"/>
          </a:p>
        </p:txBody>
      </p:sp>
      <p:sp>
        <p:nvSpPr>
          <p:cNvPr id="8" name="Title 7"/>
          <p:cNvSpPr>
            <a:spLocks noGrp="1"/>
          </p:cNvSpPr>
          <p:nvPr>
            <p:ph type="title"/>
          </p:nvPr>
        </p:nvSpPr>
        <p:spPr/>
        <p:txBody>
          <a:bodyPr/>
          <a:lstStyle/>
          <a:p>
            <a:r>
              <a:rPr lang="en-GB" dirty="0" smtClean="0">
                <a:solidFill>
                  <a:srgbClr val="00355B"/>
                </a:solidFill>
              </a:rPr>
              <a:t>ASTM’s Guidance Document</a:t>
            </a:r>
            <a:endParaRPr lang="en-GB" dirty="0">
              <a:solidFill>
                <a:srgbClr val="00355B"/>
              </a:solidFill>
            </a:endParaRPr>
          </a:p>
        </p:txBody>
      </p:sp>
      <p:sp>
        <p:nvSpPr>
          <p:cNvPr id="9" name="Text Placeholder 8"/>
          <p:cNvSpPr>
            <a:spLocks noGrp="1"/>
          </p:cNvSpPr>
          <p:nvPr>
            <p:ph type="body" sz="quarter" idx="13"/>
          </p:nvPr>
        </p:nvSpPr>
        <p:spPr>
          <a:xfrm>
            <a:off x="432000" y="1357292"/>
            <a:ext cx="6476701" cy="534915"/>
          </a:xfrm>
        </p:spPr>
        <p:txBody>
          <a:bodyPr>
            <a:noAutofit/>
          </a:bodyPr>
          <a:lstStyle/>
          <a:p>
            <a:r>
              <a:rPr lang="en-GB" dirty="0" smtClean="0"/>
              <a:t>Regulations Governing ASTM Technical Committee Operations</a:t>
            </a:r>
            <a:endParaRPr lang="en-GB" dirty="0"/>
          </a:p>
        </p:txBody>
      </p:sp>
      <p:sp>
        <p:nvSpPr>
          <p:cNvPr id="11" name="Content Placeholder 10"/>
          <p:cNvSpPr>
            <a:spLocks noGrp="1"/>
          </p:cNvSpPr>
          <p:nvPr>
            <p:ph sz="quarter" idx="15"/>
          </p:nvPr>
        </p:nvSpPr>
        <p:spPr>
          <a:xfrm>
            <a:off x="432000" y="1899150"/>
            <a:ext cx="3456292" cy="4272747"/>
          </a:xfrm>
        </p:spPr>
        <p:txBody>
          <a:bodyPr>
            <a:noAutofit/>
          </a:bodyPr>
          <a:lstStyle/>
          <a:p>
            <a:r>
              <a:rPr lang="en-US" sz="1800" dirty="0" smtClean="0"/>
              <a:t>Information on</a:t>
            </a:r>
          </a:p>
          <a:p>
            <a:pPr lvl="1"/>
            <a:r>
              <a:rPr lang="en-US" sz="1600" dirty="0" smtClean="0"/>
              <a:t>Committee formation</a:t>
            </a:r>
          </a:p>
          <a:p>
            <a:pPr lvl="1"/>
            <a:r>
              <a:rPr lang="en-US" sz="1600" dirty="0" smtClean="0"/>
              <a:t>Committee and member classification</a:t>
            </a:r>
          </a:p>
          <a:p>
            <a:pPr lvl="1"/>
            <a:r>
              <a:rPr lang="en-US" sz="1600" dirty="0" smtClean="0"/>
              <a:t>Vote assignments</a:t>
            </a:r>
          </a:p>
          <a:p>
            <a:pPr lvl="1"/>
            <a:r>
              <a:rPr lang="en-US" sz="1600" dirty="0" smtClean="0"/>
              <a:t>Procedures for standards</a:t>
            </a:r>
          </a:p>
          <a:p>
            <a:pPr lvl="1"/>
            <a:r>
              <a:rPr lang="en-US" sz="1600" dirty="0" smtClean="0"/>
              <a:t>Balloting</a:t>
            </a:r>
          </a:p>
          <a:p>
            <a:pPr lvl="1"/>
            <a:r>
              <a:rPr lang="en-US" sz="1600" dirty="0" smtClean="0"/>
              <a:t>Handling negatives</a:t>
            </a:r>
          </a:p>
          <a:p>
            <a:pPr lvl="1"/>
            <a:r>
              <a:rPr lang="en-US" sz="1600" dirty="0" smtClean="0"/>
              <a:t>Committee operation</a:t>
            </a:r>
          </a:p>
          <a:p>
            <a:pPr lvl="1"/>
            <a:r>
              <a:rPr lang="en-US" sz="1600" dirty="0" smtClean="0"/>
              <a:t>Conduct of business</a:t>
            </a:r>
          </a:p>
          <a:p>
            <a:pPr marL="180975" lvl="1" indent="0">
              <a:buNone/>
            </a:pPr>
            <a:endParaRPr lang="en-US" dirty="0" smtClean="0"/>
          </a:p>
          <a:p>
            <a:pPr lvl="1"/>
            <a:endParaRPr lang="en-US" dirty="0" smtClean="0"/>
          </a:p>
        </p:txBody>
      </p:sp>
      <p:pic>
        <p:nvPicPr>
          <p:cNvPr id="6" name="Picture 5" descr="Booklet 0288 2015-04-23.png"/>
          <p:cNvPicPr>
            <a:picLocks noChangeAspect="1"/>
          </p:cNvPicPr>
          <p:nvPr/>
        </p:nvPicPr>
        <p:blipFill rotWithShape="1">
          <a:blip r:embed="rId3">
            <a:extLst>
              <a:ext uri="{28A0092B-C50C-407E-A947-70E740481C1C}">
                <a14:useLocalDpi xmlns:a14="http://schemas.microsoft.com/office/drawing/2010/main" val="0"/>
              </a:ext>
            </a:extLst>
          </a:blip>
          <a:srcRect l="5005" t="5966" r="6375" b="6299"/>
          <a:stretch/>
        </p:blipFill>
        <p:spPr>
          <a:xfrm>
            <a:off x="3081795" y="1913036"/>
            <a:ext cx="6062205" cy="4469246"/>
          </a:xfrm>
          <a:prstGeom prst="rect">
            <a:avLst/>
          </a:prstGeom>
        </p:spPr>
      </p:pic>
      <p:sp>
        <p:nvSpPr>
          <p:cNvPr id="2" name="Footer Placeholder 1"/>
          <p:cNvSpPr>
            <a:spLocks noGrp="1"/>
          </p:cNvSpPr>
          <p:nvPr>
            <p:ph type="ftr" sz="quarter" idx="11"/>
          </p:nvPr>
        </p:nvSpPr>
        <p:spPr/>
        <p:txBody>
          <a:bodyPr/>
          <a:lstStyle/>
          <a:p>
            <a:r>
              <a:rPr lang="en-US" dirty="0" smtClean="0"/>
              <a:t>ASTM International at ANSI/SAC Workshop - Hangzhou, China</a:t>
            </a:r>
            <a:endParaRPr lang="en-GB" dirty="0"/>
          </a:p>
        </p:txBody>
      </p:sp>
      <p:sp>
        <p:nvSpPr>
          <p:cNvPr id="3" name="Slide Number Placeholder 2"/>
          <p:cNvSpPr>
            <a:spLocks noGrp="1"/>
          </p:cNvSpPr>
          <p:nvPr>
            <p:ph type="sldNum" sz="quarter" idx="12"/>
          </p:nvPr>
        </p:nvSpPr>
        <p:spPr>
          <a:xfrm>
            <a:off x="8307002" y="6772460"/>
            <a:ext cx="450688" cy="121540"/>
          </a:xfrm>
        </p:spPr>
        <p:txBody>
          <a:bodyPr/>
          <a:lstStyle/>
          <a:p>
            <a:fld id="{AD3FAF27-8B82-4449-B01B-BEC948125F21}" type="slidenum">
              <a:rPr lang="en-GB" smtClean="0"/>
              <a:t>5</a:t>
            </a:fld>
            <a:endParaRPr lang="en-GB" dirty="0"/>
          </a:p>
        </p:txBody>
      </p:sp>
    </p:spTree>
    <p:extLst>
      <p:ext uri="{BB962C8B-B14F-4D97-AF65-F5344CB8AC3E}">
        <p14:creationId xmlns:p14="http://schemas.microsoft.com/office/powerpoint/2010/main" val="2543360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6 December 2017</a:t>
            </a:r>
            <a:endParaRPr lang="en-GB" dirty="0"/>
          </a:p>
        </p:txBody>
      </p:sp>
      <p:sp>
        <p:nvSpPr>
          <p:cNvPr id="5" name="Content Placeholder 4"/>
          <p:cNvSpPr>
            <a:spLocks noGrp="1"/>
          </p:cNvSpPr>
          <p:nvPr>
            <p:ph sz="quarter" idx="15"/>
          </p:nvPr>
        </p:nvSpPr>
        <p:spPr>
          <a:xfrm>
            <a:off x="161999" y="1321324"/>
            <a:ext cx="4725001" cy="5045235"/>
          </a:xfrm>
        </p:spPr>
        <p:txBody>
          <a:bodyPr>
            <a:noAutofit/>
          </a:bodyPr>
          <a:lstStyle/>
          <a:p>
            <a:r>
              <a:rPr lang="en-US" sz="1800" dirty="0" smtClean="0"/>
              <a:t>Any committee developing standards for products offered for sale is classified.</a:t>
            </a:r>
          </a:p>
          <a:p>
            <a:r>
              <a:rPr lang="en-US" sz="1800" dirty="0" smtClean="0"/>
              <a:t>Members classified as producer, user, general interest or consumer</a:t>
            </a:r>
          </a:p>
          <a:p>
            <a:pPr lvl="1"/>
            <a:r>
              <a:rPr lang="en-US" sz="1600" dirty="0"/>
              <a:t>Based on the interest </a:t>
            </a:r>
            <a:r>
              <a:rPr lang="en-US" sz="1600" dirty="0" smtClean="0"/>
              <a:t>the individual represents and </a:t>
            </a:r>
            <a:r>
              <a:rPr lang="en-US" sz="1600" dirty="0"/>
              <a:t>the scope of the </a:t>
            </a:r>
            <a:r>
              <a:rPr lang="en-US" sz="1600" dirty="0" smtClean="0"/>
              <a:t>TC or SC</a:t>
            </a:r>
            <a:endParaRPr lang="en-US" sz="1600" dirty="0"/>
          </a:p>
          <a:p>
            <a:pPr lvl="1"/>
            <a:r>
              <a:rPr lang="en-US" sz="1600" dirty="0" smtClean="0"/>
              <a:t>If classified </a:t>
            </a:r>
            <a:r>
              <a:rPr lang="en-US" sz="1600" dirty="0"/>
              <a:t>as a producer on the </a:t>
            </a:r>
            <a:r>
              <a:rPr lang="en-US" sz="1600" dirty="0" smtClean="0"/>
              <a:t>SC, assigned </a:t>
            </a:r>
            <a:r>
              <a:rPr lang="en-US" sz="1600" dirty="0"/>
              <a:t>producer classification on </a:t>
            </a:r>
            <a:r>
              <a:rPr lang="en-US" sz="1600" dirty="0" smtClean="0"/>
              <a:t>the TC</a:t>
            </a:r>
          </a:p>
          <a:p>
            <a:r>
              <a:rPr lang="en-US" sz="1800" dirty="0" smtClean="0"/>
              <a:t>One </a:t>
            </a:r>
            <a:r>
              <a:rPr lang="en-US" sz="1800" dirty="0"/>
              <a:t>“official” vote is </a:t>
            </a:r>
            <a:r>
              <a:rPr lang="en-US" sz="1800" dirty="0" smtClean="0"/>
              <a:t>assigned per </a:t>
            </a:r>
            <a:r>
              <a:rPr lang="en-US" sz="1800" dirty="0"/>
              <a:t>interest in a </a:t>
            </a:r>
            <a:r>
              <a:rPr lang="en-US" sz="1800" dirty="0" smtClean="0"/>
              <a:t>TC </a:t>
            </a:r>
            <a:r>
              <a:rPr lang="en-US" sz="1800" dirty="0"/>
              <a:t>or </a:t>
            </a:r>
            <a:r>
              <a:rPr lang="en-US" sz="1800" dirty="0" smtClean="0"/>
              <a:t>SC</a:t>
            </a:r>
          </a:p>
          <a:p>
            <a:pPr lvl="1"/>
            <a:r>
              <a:rPr lang="en-US" sz="1600" dirty="0" smtClean="0"/>
              <a:t>Producer interests can not dominate decisions (waiting list for votes)</a:t>
            </a:r>
          </a:p>
          <a:p>
            <a:pPr lvl="1"/>
            <a:r>
              <a:rPr lang="en-US" sz="1600" dirty="0" smtClean="0"/>
              <a:t>Failure to return three ballots revokes official vote</a:t>
            </a:r>
          </a:p>
          <a:p>
            <a:pPr lvl="1"/>
            <a:r>
              <a:rPr lang="en-US" sz="1600" dirty="0"/>
              <a:t>No limit on number of members in a TC or SC</a:t>
            </a:r>
          </a:p>
          <a:p>
            <a:pPr lvl="1"/>
            <a:r>
              <a:rPr lang="en-US" sz="1600" dirty="0" smtClean="0"/>
              <a:t>In </a:t>
            </a:r>
            <a:r>
              <a:rPr lang="en-US" sz="1600" dirty="0"/>
              <a:t>executive committee, no two officers can represent the same interest </a:t>
            </a:r>
          </a:p>
          <a:p>
            <a:pPr marL="0" indent="0">
              <a:buNone/>
            </a:pPr>
            <a:endParaRPr lang="en-GB" sz="2400" dirty="0"/>
          </a:p>
        </p:txBody>
      </p:sp>
      <p:sp>
        <p:nvSpPr>
          <p:cNvPr id="8" name="Title 7"/>
          <p:cNvSpPr>
            <a:spLocks noGrp="1"/>
          </p:cNvSpPr>
          <p:nvPr>
            <p:ph type="title"/>
          </p:nvPr>
        </p:nvSpPr>
        <p:spPr/>
        <p:txBody>
          <a:bodyPr/>
          <a:lstStyle/>
          <a:p>
            <a:r>
              <a:rPr lang="en-US" dirty="0" smtClean="0"/>
              <a:t>Ensuring Balance</a:t>
            </a:r>
            <a:endParaRPr lang="en-US" dirty="0"/>
          </a:p>
        </p:txBody>
      </p:sp>
      <p:sp>
        <p:nvSpPr>
          <p:cNvPr id="12" name="Rectangle 11"/>
          <p:cNvSpPr/>
          <p:nvPr/>
        </p:nvSpPr>
        <p:spPr>
          <a:xfrm>
            <a:off x="5050508" y="1817953"/>
            <a:ext cx="1485000" cy="148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18872" rIns="72000" bIns="72000" rtlCol="0" anchor="t"/>
          <a:lstStyle/>
          <a:p>
            <a:endParaRPr lang="en-GB" dirty="0" smtClean="0"/>
          </a:p>
          <a:p>
            <a:r>
              <a:rPr lang="en-GB" dirty="0" smtClean="0"/>
              <a:t>Producer</a:t>
            </a:r>
            <a:endParaRPr lang="en-GB" dirty="0"/>
          </a:p>
        </p:txBody>
      </p:sp>
      <p:sp>
        <p:nvSpPr>
          <p:cNvPr id="11" name="Rectangle 10"/>
          <p:cNvSpPr/>
          <p:nvPr/>
        </p:nvSpPr>
        <p:spPr>
          <a:xfrm>
            <a:off x="7519804" y="1817953"/>
            <a:ext cx="1485000" cy="148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18872" rIns="72000" bIns="72000" rtlCol="0" anchor="t"/>
          <a:lstStyle/>
          <a:p>
            <a:r>
              <a:rPr lang="en-GB" dirty="0" smtClean="0"/>
              <a:t>User and General Interest</a:t>
            </a:r>
            <a:endParaRPr lang="en-GB" dirty="0"/>
          </a:p>
        </p:txBody>
      </p:sp>
      <p:sp>
        <p:nvSpPr>
          <p:cNvPr id="16" name="Isosceles Triangle 15"/>
          <p:cNvSpPr/>
          <p:nvPr/>
        </p:nvSpPr>
        <p:spPr>
          <a:xfrm>
            <a:off x="6543079" y="3500733"/>
            <a:ext cx="1096200" cy="945000"/>
          </a:xfrm>
          <a:prstGeom prst="triangle">
            <a:avLst/>
          </a:prstGeom>
          <a:solidFill>
            <a:schemeClr val="accent4"/>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ffectLst/>
            </a:endParaRPr>
          </a:p>
        </p:txBody>
      </p:sp>
      <p:cxnSp>
        <p:nvCxnSpPr>
          <p:cNvPr id="18" name="Straight Connector 17"/>
          <p:cNvCxnSpPr/>
          <p:nvPr/>
        </p:nvCxnSpPr>
        <p:spPr>
          <a:xfrm>
            <a:off x="5022000" y="3397017"/>
            <a:ext cx="4050001" cy="9652"/>
          </a:xfrm>
          <a:prstGeom prst="line">
            <a:avLst/>
          </a:prstGeom>
          <a:ln w="28575" cmpd="sng">
            <a:solidFill>
              <a:schemeClr val="tx2"/>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592025" y="3048765"/>
            <a:ext cx="909950" cy="400110"/>
          </a:xfrm>
          <a:prstGeom prst="rect">
            <a:avLst/>
          </a:prstGeom>
          <a:noFill/>
        </p:spPr>
        <p:txBody>
          <a:bodyPr wrap="square" rtlCol="0">
            <a:spAutoFit/>
          </a:bodyPr>
          <a:lstStyle/>
          <a:p>
            <a:r>
              <a:rPr lang="en-US" sz="2000" dirty="0" smtClean="0"/>
              <a:t>ASTM</a:t>
            </a:r>
            <a:endParaRPr lang="en-US" sz="2000" dirty="0"/>
          </a:p>
        </p:txBody>
      </p:sp>
      <p:sp>
        <p:nvSpPr>
          <p:cNvPr id="3" name="Footer Placeholder 2"/>
          <p:cNvSpPr>
            <a:spLocks noGrp="1"/>
          </p:cNvSpPr>
          <p:nvPr>
            <p:ph type="ftr" sz="quarter" idx="11"/>
          </p:nvPr>
        </p:nvSpPr>
        <p:spPr/>
        <p:txBody>
          <a:bodyPr/>
          <a:lstStyle/>
          <a:p>
            <a:r>
              <a:rPr lang="en-US" dirty="0" smtClean="0"/>
              <a:t>ASTM International at ANSI/SAC Workshop - Hangzhou, China</a:t>
            </a:r>
            <a:endParaRPr lang="en-GB" dirty="0"/>
          </a:p>
        </p:txBody>
      </p:sp>
      <p:sp>
        <p:nvSpPr>
          <p:cNvPr id="4" name="Slide Number Placeholder 3"/>
          <p:cNvSpPr>
            <a:spLocks noGrp="1"/>
          </p:cNvSpPr>
          <p:nvPr>
            <p:ph type="sldNum" sz="quarter" idx="12"/>
          </p:nvPr>
        </p:nvSpPr>
        <p:spPr/>
        <p:txBody>
          <a:bodyPr/>
          <a:lstStyle/>
          <a:p>
            <a:fld id="{AD3FAF27-8B82-4449-B01B-BEC948125F21}" type="slidenum">
              <a:rPr lang="en-GB" smtClean="0"/>
              <a:t>6</a:t>
            </a:fld>
            <a:endParaRPr lang="en-GB" dirty="0"/>
          </a:p>
        </p:txBody>
      </p:sp>
      <p:sp>
        <p:nvSpPr>
          <p:cNvPr id="9" name="TextBox 8"/>
          <p:cNvSpPr txBox="1"/>
          <p:nvPr/>
        </p:nvSpPr>
        <p:spPr>
          <a:xfrm>
            <a:off x="5050045" y="4674854"/>
            <a:ext cx="4224336" cy="1138773"/>
          </a:xfrm>
          <a:prstGeom prst="rect">
            <a:avLst/>
          </a:prstGeom>
          <a:noFill/>
        </p:spPr>
        <p:txBody>
          <a:bodyPr wrap="square" rtlCol="0">
            <a:spAutoFit/>
          </a:bodyPr>
          <a:lstStyle/>
          <a:p>
            <a:r>
              <a:rPr lang="en-US" dirty="0" smtClean="0"/>
              <a:t>- </a:t>
            </a:r>
            <a:r>
              <a:rPr lang="en-US" sz="1600" dirty="0" smtClean="0"/>
              <a:t>Every </a:t>
            </a:r>
            <a:r>
              <a:rPr lang="en-US" sz="1600" dirty="0"/>
              <a:t>member, regardless of official vote assignment, has the ability to vote </a:t>
            </a:r>
            <a:r>
              <a:rPr lang="en-US" sz="1600" dirty="0" smtClean="0"/>
              <a:t>and is     </a:t>
            </a:r>
            <a:r>
              <a:rPr lang="en-US" sz="1600" dirty="0"/>
              <a:t> </a:t>
            </a:r>
            <a:r>
              <a:rPr lang="en-US" sz="1600" dirty="0" smtClean="0"/>
              <a:t>    encouraged </a:t>
            </a:r>
            <a:r>
              <a:rPr lang="en-US" sz="1600" dirty="0"/>
              <a:t>to return ballots</a:t>
            </a:r>
          </a:p>
          <a:p>
            <a:endParaRPr lang="en-US" dirty="0"/>
          </a:p>
        </p:txBody>
      </p:sp>
    </p:spTree>
    <p:extLst>
      <p:ext uri="{BB962C8B-B14F-4D97-AF65-F5344CB8AC3E}">
        <p14:creationId xmlns:p14="http://schemas.microsoft.com/office/powerpoint/2010/main" val="3087297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6 December 2017</a:t>
            </a:r>
            <a:endParaRPr lang="en-GB" dirty="0"/>
          </a:p>
        </p:txBody>
      </p:sp>
      <p:sp>
        <p:nvSpPr>
          <p:cNvPr id="3" name="Footer Placeholder 2"/>
          <p:cNvSpPr>
            <a:spLocks noGrp="1"/>
          </p:cNvSpPr>
          <p:nvPr>
            <p:ph type="ftr" sz="quarter" idx="11"/>
          </p:nvPr>
        </p:nvSpPr>
        <p:spPr/>
        <p:txBody>
          <a:bodyPr/>
          <a:lstStyle/>
          <a:p>
            <a:r>
              <a:rPr lang="en-US" dirty="0" smtClean="0"/>
              <a:t>ASTM International at ANSI/SAC Workshop - Hangzhou, China</a:t>
            </a:r>
            <a:endParaRPr lang="en-GB" dirty="0"/>
          </a:p>
        </p:txBody>
      </p:sp>
      <p:sp>
        <p:nvSpPr>
          <p:cNvPr id="4" name="Slide Number Placeholder 3"/>
          <p:cNvSpPr>
            <a:spLocks noGrp="1"/>
          </p:cNvSpPr>
          <p:nvPr>
            <p:ph type="sldNum" sz="quarter" idx="12"/>
          </p:nvPr>
        </p:nvSpPr>
        <p:spPr/>
        <p:txBody>
          <a:bodyPr/>
          <a:lstStyle/>
          <a:p>
            <a:fld id="{AD3FAF27-8B82-4449-B01B-BEC948125F21}" type="slidenum">
              <a:rPr lang="en-GB" smtClean="0"/>
              <a:t>7</a:t>
            </a:fld>
            <a:endParaRPr lang="en-GB" dirty="0"/>
          </a:p>
        </p:txBody>
      </p:sp>
      <p:pic>
        <p:nvPicPr>
          <p:cNvPr id="9" name="Picture Placeholder 8"/>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9" r="19"/>
          <a:stretch>
            <a:fillRect/>
          </a:stretch>
        </p:blipFill>
        <p:spPr/>
      </p:pic>
      <p:sp>
        <p:nvSpPr>
          <p:cNvPr id="6" name="Title 5"/>
          <p:cNvSpPr>
            <a:spLocks noGrp="1"/>
          </p:cNvSpPr>
          <p:nvPr>
            <p:ph type="title"/>
          </p:nvPr>
        </p:nvSpPr>
        <p:spPr/>
        <p:txBody>
          <a:bodyPr>
            <a:normAutofit/>
          </a:bodyPr>
          <a:lstStyle/>
          <a:p>
            <a:r>
              <a:rPr lang="en-US" dirty="0" smtClean="0"/>
              <a:t>Ensuring Transparency</a:t>
            </a:r>
            <a:endParaRPr lang="en-US" dirty="0"/>
          </a:p>
        </p:txBody>
      </p:sp>
      <p:sp>
        <p:nvSpPr>
          <p:cNvPr id="7" name="Text Placeholder 6"/>
          <p:cNvSpPr>
            <a:spLocks noGrp="1"/>
          </p:cNvSpPr>
          <p:nvPr>
            <p:ph type="body" sz="quarter" idx="13"/>
          </p:nvPr>
        </p:nvSpPr>
        <p:spPr/>
        <p:txBody>
          <a:bodyPr/>
          <a:lstStyle/>
          <a:p>
            <a:r>
              <a:rPr lang="en-US" dirty="0" smtClean="0"/>
              <a:t>Made possible by…</a:t>
            </a:r>
            <a:endParaRPr lang="en-US" dirty="0"/>
          </a:p>
        </p:txBody>
      </p:sp>
      <p:sp>
        <p:nvSpPr>
          <p:cNvPr id="8" name="Content Placeholder 7"/>
          <p:cNvSpPr>
            <a:spLocks noGrp="1"/>
          </p:cNvSpPr>
          <p:nvPr>
            <p:ph sz="quarter" idx="15"/>
          </p:nvPr>
        </p:nvSpPr>
        <p:spPr/>
        <p:txBody>
          <a:bodyPr>
            <a:normAutofit/>
          </a:bodyPr>
          <a:lstStyle/>
          <a:p>
            <a:r>
              <a:rPr lang="en-US" dirty="0" smtClean="0">
                <a:solidFill>
                  <a:schemeClr val="accent1"/>
                </a:solidFill>
              </a:rPr>
              <a:t>Providing visibility for all steps, all the way through the process</a:t>
            </a:r>
          </a:p>
          <a:p>
            <a:pPr lvl="1"/>
            <a:r>
              <a:rPr lang="en-US" dirty="0" smtClean="0">
                <a:solidFill>
                  <a:schemeClr val="accent1"/>
                </a:solidFill>
              </a:rPr>
              <a:t>Whether in the formation of a new activity or the proposal for a new standard or revision</a:t>
            </a:r>
          </a:p>
          <a:p>
            <a:r>
              <a:rPr lang="en-US" dirty="0" smtClean="0">
                <a:solidFill>
                  <a:schemeClr val="accent1"/>
                </a:solidFill>
              </a:rPr>
              <a:t>Informing and informing again</a:t>
            </a:r>
          </a:p>
          <a:p>
            <a:pPr lvl="1"/>
            <a:r>
              <a:rPr lang="en-US" dirty="0" smtClean="0">
                <a:solidFill>
                  <a:schemeClr val="accent1"/>
                </a:solidFill>
              </a:rPr>
              <a:t>Push </a:t>
            </a:r>
            <a:r>
              <a:rPr lang="en-US" dirty="0">
                <a:solidFill>
                  <a:schemeClr val="accent1"/>
                </a:solidFill>
              </a:rPr>
              <a:t>information out to </a:t>
            </a:r>
            <a:r>
              <a:rPr lang="en-US" dirty="0" smtClean="0">
                <a:solidFill>
                  <a:schemeClr val="accent1"/>
                </a:solidFill>
              </a:rPr>
              <a:t>stakeholders </a:t>
            </a:r>
          </a:p>
          <a:p>
            <a:pPr lvl="1"/>
            <a:r>
              <a:rPr lang="en-US" dirty="0">
                <a:solidFill>
                  <a:schemeClr val="accent1"/>
                </a:solidFill>
              </a:rPr>
              <a:t>E</a:t>
            </a:r>
            <a:r>
              <a:rPr lang="en-US" dirty="0" smtClean="0">
                <a:solidFill>
                  <a:schemeClr val="accent1"/>
                </a:solidFill>
              </a:rPr>
              <a:t>ngage all that are interested</a:t>
            </a:r>
          </a:p>
          <a:p>
            <a:pPr lvl="1"/>
            <a:r>
              <a:rPr lang="en-US" dirty="0" smtClean="0">
                <a:solidFill>
                  <a:schemeClr val="accent1"/>
                </a:solidFill>
              </a:rPr>
              <a:t>Use </a:t>
            </a:r>
            <a:r>
              <a:rPr lang="en-US" dirty="0">
                <a:solidFill>
                  <a:schemeClr val="accent1"/>
                </a:solidFill>
              </a:rPr>
              <a:t>multiple tools in electronic </a:t>
            </a:r>
            <a:r>
              <a:rPr lang="en-US" dirty="0" smtClean="0">
                <a:solidFill>
                  <a:schemeClr val="accent1"/>
                </a:solidFill>
              </a:rPr>
              <a:t/>
            </a:r>
            <a:br>
              <a:rPr lang="en-US" dirty="0" smtClean="0">
                <a:solidFill>
                  <a:schemeClr val="accent1"/>
                </a:solidFill>
              </a:rPr>
            </a:br>
            <a:r>
              <a:rPr lang="en-US" dirty="0" smtClean="0">
                <a:solidFill>
                  <a:schemeClr val="accent1"/>
                </a:solidFill>
              </a:rPr>
              <a:t>and </a:t>
            </a:r>
            <a:r>
              <a:rPr lang="en-US" dirty="0">
                <a:solidFill>
                  <a:schemeClr val="accent1"/>
                </a:solidFill>
              </a:rPr>
              <a:t>print </a:t>
            </a:r>
            <a:r>
              <a:rPr lang="en-US" dirty="0" smtClean="0">
                <a:solidFill>
                  <a:schemeClr val="accent1"/>
                </a:solidFill>
              </a:rPr>
              <a:t>format</a:t>
            </a:r>
          </a:p>
          <a:p>
            <a:pPr lvl="1"/>
            <a:r>
              <a:rPr lang="en-US" dirty="0" smtClean="0">
                <a:solidFill>
                  <a:schemeClr val="accent1"/>
                </a:solidFill>
              </a:rPr>
              <a:t>Examples</a:t>
            </a:r>
            <a:r>
              <a:rPr lang="en-US" dirty="0">
                <a:solidFill>
                  <a:schemeClr val="accent1"/>
                </a:solidFill>
              </a:rPr>
              <a:t>: Standards </a:t>
            </a:r>
            <a:r>
              <a:rPr lang="en-US" dirty="0" smtClean="0">
                <a:solidFill>
                  <a:schemeClr val="accent1"/>
                </a:solidFill>
              </a:rPr>
              <a:t>Tracker, press releases, social media, web site, articles, face-to-face and virtual  presentations</a:t>
            </a:r>
          </a:p>
          <a:p>
            <a:pPr lvl="1"/>
            <a:r>
              <a:rPr lang="en-US" dirty="0" smtClean="0">
                <a:solidFill>
                  <a:schemeClr val="accent1"/>
                </a:solidFill>
              </a:rPr>
              <a:t>Facilitate remote participation and information sharing through on-line tools</a:t>
            </a:r>
          </a:p>
          <a:p>
            <a:endParaRPr lang="en-US" dirty="0" smtClean="0"/>
          </a:p>
          <a:p>
            <a:pPr marL="180975" lvl="1" indent="0">
              <a:buNone/>
            </a:pPr>
            <a:endParaRPr lang="en-US" dirty="0"/>
          </a:p>
        </p:txBody>
      </p:sp>
    </p:spTree>
    <p:extLst>
      <p:ext uri="{BB962C8B-B14F-4D97-AF65-F5344CB8AC3E}">
        <p14:creationId xmlns:p14="http://schemas.microsoft.com/office/powerpoint/2010/main" val="4243440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dirty="0" smtClean="0"/>
              <a:t>6 December 2017</a:t>
            </a:r>
            <a:endParaRPr lang="en-GB" dirty="0"/>
          </a:p>
        </p:txBody>
      </p:sp>
      <p:sp>
        <p:nvSpPr>
          <p:cNvPr id="8" name="Title 7"/>
          <p:cNvSpPr>
            <a:spLocks noGrp="1"/>
          </p:cNvSpPr>
          <p:nvPr>
            <p:ph type="title"/>
          </p:nvPr>
        </p:nvSpPr>
        <p:spPr/>
        <p:txBody>
          <a:bodyPr/>
          <a:lstStyle/>
          <a:p>
            <a:r>
              <a:rPr lang="en-GB" dirty="0" smtClean="0">
                <a:solidFill>
                  <a:srgbClr val="00355B"/>
                </a:solidFill>
              </a:rPr>
              <a:t>Ensuring Consensus</a:t>
            </a:r>
            <a:endParaRPr lang="en-GB" dirty="0">
              <a:solidFill>
                <a:srgbClr val="00355B"/>
              </a:solidFill>
            </a:endParaRPr>
          </a:p>
        </p:txBody>
      </p:sp>
      <p:sp>
        <p:nvSpPr>
          <p:cNvPr id="9" name="Text Placeholder 8"/>
          <p:cNvSpPr>
            <a:spLocks noGrp="1"/>
          </p:cNvSpPr>
          <p:nvPr>
            <p:ph type="body" sz="quarter" idx="13"/>
          </p:nvPr>
        </p:nvSpPr>
        <p:spPr>
          <a:xfrm>
            <a:off x="346014" y="1498146"/>
            <a:ext cx="4495985" cy="401004"/>
          </a:xfrm>
        </p:spPr>
        <p:txBody>
          <a:bodyPr>
            <a:normAutofit/>
          </a:bodyPr>
          <a:lstStyle/>
          <a:p>
            <a:r>
              <a:rPr lang="en-GB" dirty="0" smtClean="0"/>
              <a:t>ASTM Regulations Ensure Due Process</a:t>
            </a:r>
            <a:endParaRPr lang="en-GB" dirty="0"/>
          </a:p>
        </p:txBody>
      </p:sp>
      <p:sp>
        <p:nvSpPr>
          <p:cNvPr id="11" name="Content Placeholder 10"/>
          <p:cNvSpPr>
            <a:spLocks noGrp="1"/>
          </p:cNvSpPr>
          <p:nvPr>
            <p:ph sz="quarter" idx="15"/>
          </p:nvPr>
        </p:nvSpPr>
        <p:spPr>
          <a:xfrm>
            <a:off x="345299" y="1910525"/>
            <a:ext cx="4226701" cy="4398475"/>
          </a:xfrm>
        </p:spPr>
        <p:txBody>
          <a:bodyPr>
            <a:noAutofit/>
          </a:bodyPr>
          <a:lstStyle/>
          <a:p>
            <a:r>
              <a:rPr lang="en-US" dirty="0" smtClean="0"/>
              <a:t>Balance and openness are critical factors to successful consensus</a:t>
            </a:r>
          </a:p>
          <a:p>
            <a:r>
              <a:rPr lang="en-US" dirty="0" smtClean="0"/>
              <a:t>Same process applied in all committees/ sectors</a:t>
            </a:r>
          </a:p>
          <a:p>
            <a:r>
              <a:rPr lang="en-US" u="sng" dirty="0" smtClean="0"/>
              <a:t>Everyone</a:t>
            </a:r>
            <a:r>
              <a:rPr lang="en-US" dirty="0" smtClean="0"/>
              <a:t> </a:t>
            </a:r>
            <a:r>
              <a:rPr lang="en-US" dirty="0"/>
              <a:t>has the opportunity </a:t>
            </a:r>
            <a:r>
              <a:rPr lang="en-US" dirty="0" smtClean="0"/>
              <a:t>to </a:t>
            </a:r>
            <a:r>
              <a:rPr lang="en-US" dirty="0"/>
              <a:t>provide input to the process</a:t>
            </a:r>
          </a:p>
          <a:p>
            <a:r>
              <a:rPr lang="en-US" u="sng" dirty="0"/>
              <a:t>All</a:t>
            </a:r>
            <a:r>
              <a:rPr lang="en-US" dirty="0"/>
              <a:t> responses must </a:t>
            </a:r>
            <a:r>
              <a:rPr lang="en-US" dirty="0" smtClean="0"/>
              <a:t>be </a:t>
            </a:r>
            <a:r>
              <a:rPr lang="en-US" dirty="0"/>
              <a:t>considered and </a:t>
            </a:r>
            <a:r>
              <a:rPr lang="en-US" dirty="0" smtClean="0"/>
              <a:t>negatives must be resolved </a:t>
            </a:r>
            <a:r>
              <a:rPr lang="en-US" dirty="0"/>
              <a:t>by </a:t>
            </a:r>
            <a:r>
              <a:rPr lang="en-US" dirty="0" smtClean="0"/>
              <a:t>the technical subcommittee before moving forward</a:t>
            </a:r>
            <a:endParaRPr lang="en-US" dirty="0"/>
          </a:p>
          <a:p>
            <a:r>
              <a:rPr lang="en-US" dirty="0"/>
              <a:t>Technical and </a:t>
            </a:r>
            <a:r>
              <a:rPr lang="en-US" dirty="0" smtClean="0"/>
              <a:t>procedural appeals allowed</a:t>
            </a:r>
          </a:p>
          <a:p>
            <a:r>
              <a:rPr lang="en-US" dirty="0" smtClean="0"/>
              <a:t>Staff are experts on the process; they offer guidance to committees </a:t>
            </a:r>
          </a:p>
          <a:p>
            <a:r>
              <a:rPr lang="en-US" dirty="0" smtClean="0"/>
              <a:t>We educate members on the process regularly</a:t>
            </a:r>
          </a:p>
        </p:txBody>
      </p:sp>
      <p:sp>
        <p:nvSpPr>
          <p:cNvPr id="13" name="Rectangle 12"/>
          <p:cNvSpPr/>
          <p:nvPr/>
        </p:nvSpPr>
        <p:spPr>
          <a:xfrm>
            <a:off x="4819501" y="2158241"/>
            <a:ext cx="3689999" cy="2593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18872" rIns="72000" bIns="72000" rtlCol="0" anchor="t"/>
          <a:lstStyle/>
          <a:p>
            <a:endParaRPr lang="en-GB" i="1" dirty="0" smtClean="0"/>
          </a:p>
          <a:p>
            <a:r>
              <a:rPr lang="en-GB" i="1" dirty="0" smtClean="0"/>
              <a:t>Regulations Governing ASTM  Technical Committees</a:t>
            </a:r>
          </a:p>
          <a:p>
            <a:pPr>
              <a:lnSpc>
                <a:spcPct val="50000"/>
              </a:lnSpc>
            </a:pPr>
            <a:endParaRPr lang="en-GB" dirty="0" smtClean="0"/>
          </a:p>
          <a:p>
            <a:r>
              <a:rPr lang="en-GB" sz="1600" dirty="0" smtClean="0"/>
              <a:t>More than 15 pages of </a:t>
            </a:r>
            <a:br>
              <a:rPr lang="en-GB" sz="1600" dirty="0" smtClean="0"/>
            </a:br>
            <a:r>
              <a:rPr lang="en-GB" sz="1600" dirty="0" smtClean="0"/>
              <a:t>guidance outlining </a:t>
            </a:r>
            <a:br>
              <a:rPr lang="en-GB" sz="1600" dirty="0" smtClean="0"/>
            </a:br>
            <a:r>
              <a:rPr lang="en-GB" sz="1600" dirty="0" smtClean="0"/>
              <a:t>the ASTM  consensus process </a:t>
            </a:r>
            <a:endParaRPr lang="en-GB" sz="1200" dirty="0"/>
          </a:p>
        </p:txBody>
      </p:sp>
      <p:sp>
        <p:nvSpPr>
          <p:cNvPr id="2" name="Footer Placeholder 1"/>
          <p:cNvSpPr>
            <a:spLocks noGrp="1"/>
          </p:cNvSpPr>
          <p:nvPr>
            <p:ph type="ftr" sz="quarter" idx="11"/>
          </p:nvPr>
        </p:nvSpPr>
        <p:spPr/>
        <p:txBody>
          <a:bodyPr/>
          <a:lstStyle/>
          <a:p>
            <a:r>
              <a:rPr lang="en-US" dirty="0" smtClean="0"/>
              <a:t>ASTM International at ANSI/SAC Workshop - Hangzhou, China</a:t>
            </a:r>
            <a:endParaRPr lang="en-GB" dirty="0"/>
          </a:p>
        </p:txBody>
      </p:sp>
      <p:sp>
        <p:nvSpPr>
          <p:cNvPr id="3" name="Slide Number Placeholder 2"/>
          <p:cNvSpPr>
            <a:spLocks noGrp="1"/>
          </p:cNvSpPr>
          <p:nvPr>
            <p:ph type="sldNum" sz="quarter" idx="12"/>
          </p:nvPr>
        </p:nvSpPr>
        <p:spPr/>
        <p:txBody>
          <a:bodyPr/>
          <a:lstStyle/>
          <a:p>
            <a:fld id="{AD3FAF27-8B82-4449-B01B-BEC948125F21}" type="slidenum">
              <a:rPr lang="en-GB" smtClean="0"/>
              <a:t>8</a:t>
            </a:fld>
            <a:endParaRPr lang="en-GB" dirty="0"/>
          </a:p>
        </p:txBody>
      </p:sp>
    </p:spTree>
    <p:extLst>
      <p:ext uri="{BB962C8B-B14F-4D97-AF65-F5344CB8AC3E}">
        <p14:creationId xmlns:p14="http://schemas.microsoft.com/office/powerpoint/2010/main" val="294946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3200" y="1885950"/>
            <a:ext cx="6122988"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3"/>
          <p:cNvSpPr>
            <a:spLocks noGrp="1" noChangeArrowheads="1"/>
          </p:cNvSpPr>
          <p:nvPr>
            <p:ph type="body" idx="1"/>
          </p:nvPr>
        </p:nvSpPr>
        <p:spPr>
          <a:xfrm>
            <a:off x="203200" y="2001838"/>
            <a:ext cx="6096000" cy="4513262"/>
          </a:xfrm>
        </p:spPr>
        <p:txBody>
          <a:bodyPr/>
          <a:lstStyle/>
          <a:p>
            <a:pPr>
              <a:defRPr/>
            </a:pPr>
            <a:r>
              <a:rPr lang="en-US" sz="2800" dirty="0" smtClean="0">
                <a:solidFill>
                  <a:srgbClr val="003573"/>
                </a:solidFill>
              </a:rPr>
              <a:t>Committee on Standards</a:t>
            </a:r>
          </a:p>
          <a:p>
            <a:pPr>
              <a:lnSpc>
                <a:spcPct val="110000"/>
              </a:lnSpc>
              <a:defRPr/>
            </a:pPr>
            <a:endParaRPr lang="en-US" sz="2800" dirty="0" smtClean="0">
              <a:solidFill>
                <a:srgbClr val="003573"/>
              </a:solidFill>
            </a:endParaRPr>
          </a:p>
          <a:p>
            <a:pPr>
              <a:defRPr/>
            </a:pPr>
            <a:r>
              <a:rPr lang="en-US" sz="2800" b="1" dirty="0" smtClean="0">
                <a:solidFill>
                  <a:schemeClr val="tx2"/>
                </a:solidFill>
              </a:rPr>
              <a:t>Society Review</a:t>
            </a:r>
          </a:p>
          <a:p>
            <a:pPr>
              <a:lnSpc>
                <a:spcPct val="120000"/>
              </a:lnSpc>
              <a:defRPr/>
            </a:pPr>
            <a:r>
              <a:rPr lang="en-US" sz="2800" dirty="0" smtClean="0">
                <a:solidFill>
                  <a:srgbClr val="003573"/>
                </a:solidFill>
              </a:rPr>
              <a:t>Main Committee</a:t>
            </a:r>
          </a:p>
          <a:p>
            <a:pPr>
              <a:lnSpc>
                <a:spcPct val="50000"/>
              </a:lnSpc>
              <a:defRPr/>
            </a:pPr>
            <a:endParaRPr lang="en-US" sz="2800" dirty="0" smtClean="0">
              <a:solidFill>
                <a:srgbClr val="003573"/>
              </a:solidFill>
            </a:endParaRPr>
          </a:p>
          <a:p>
            <a:pPr>
              <a:defRPr/>
            </a:pPr>
            <a:r>
              <a:rPr lang="en-US" sz="2800" dirty="0" smtClean="0">
                <a:solidFill>
                  <a:srgbClr val="003573"/>
                </a:solidFill>
              </a:rPr>
              <a:t>Subcommittee</a:t>
            </a:r>
          </a:p>
          <a:p>
            <a:pPr>
              <a:lnSpc>
                <a:spcPct val="40000"/>
              </a:lnSpc>
              <a:defRPr/>
            </a:pPr>
            <a:endParaRPr lang="en-US" sz="2800" dirty="0" smtClean="0">
              <a:solidFill>
                <a:srgbClr val="003573"/>
              </a:solidFill>
            </a:endParaRPr>
          </a:p>
          <a:p>
            <a:pPr>
              <a:defRPr/>
            </a:pPr>
            <a:r>
              <a:rPr lang="en-US" sz="2800" dirty="0" smtClean="0">
                <a:solidFill>
                  <a:srgbClr val="003573"/>
                </a:solidFill>
              </a:rPr>
              <a:t>Task</a:t>
            </a:r>
            <a:br>
              <a:rPr lang="en-US" sz="2800" dirty="0" smtClean="0">
                <a:solidFill>
                  <a:srgbClr val="003573"/>
                </a:solidFill>
              </a:rPr>
            </a:br>
            <a:r>
              <a:rPr lang="en-US" sz="2800" dirty="0" smtClean="0">
                <a:solidFill>
                  <a:srgbClr val="003573"/>
                </a:solidFill>
              </a:rPr>
              <a:t>Group</a:t>
            </a:r>
          </a:p>
        </p:txBody>
      </p:sp>
      <p:sp>
        <p:nvSpPr>
          <p:cNvPr id="69636" name="Rectangle 4"/>
          <p:cNvSpPr>
            <a:spLocks noGrp="1" noChangeArrowheads="1"/>
          </p:cNvSpPr>
          <p:nvPr>
            <p:ph type="title"/>
          </p:nvPr>
        </p:nvSpPr>
        <p:spPr>
          <a:xfrm>
            <a:off x="346460" y="323850"/>
            <a:ext cx="7491540" cy="855150"/>
          </a:xfrm>
        </p:spPr>
        <p:txBody>
          <a:bodyPr/>
          <a:lstStyle/>
          <a:p>
            <a:pPr>
              <a:defRPr/>
            </a:pPr>
            <a:r>
              <a:rPr lang="en-US" dirty="0" smtClean="0"/>
              <a:t>The Development of ASTM International Standards</a:t>
            </a:r>
          </a:p>
        </p:txBody>
      </p:sp>
      <p:sp>
        <p:nvSpPr>
          <p:cNvPr id="22533" name="Text Box 5"/>
          <p:cNvSpPr txBox="1">
            <a:spLocks noChangeArrowheads="1"/>
          </p:cNvSpPr>
          <p:nvPr/>
        </p:nvSpPr>
        <p:spPr bwMode="auto">
          <a:xfrm>
            <a:off x="6597000" y="2664000"/>
            <a:ext cx="19748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5000"/>
              <a:buFont typeface="Monotype Sorts" pitchFamily="2" charset="2"/>
              <a:buChar char="n"/>
              <a:defRPr sz="3200" i="1">
                <a:solidFill>
                  <a:schemeClr val="tx1"/>
                </a:solidFill>
                <a:latin typeface="Arial" charset="0"/>
              </a:defRPr>
            </a:lvl1pPr>
            <a:lvl2pPr marL="742950" indent="-285750">
              <a:spcBef>
                <a:spcPct val="20000"/>
              </a:spcBef>
              <a:buClr>
                <a:schemeClr val="tx2"/>
              </a:buClr>
              <a:buChar char="•"/>
              <a:defRPr sz="2800" i="1">
                <a:solidFill>
                  <a:schemeClr val="tx1"/>
                </a:solidFill>
                <a:latin typeface="Arial" charset="0"/>
              </a:defRPr>
            </a:lvl2pPr>
            <a:lvl3pPr marL="1143000" indent="-228600">
              <a:spcBef>
                <a:spcPct val="20000"/>
              </a:spcBef>
              <a:buClr>
                <a:schemeClr val="tx2"/>
              </a:buClr>
              <a:buChar char="–"/>
              <a:defRPr sz="2400" i="1">
                <a:solidFill>
                  <a:schemeClr val="tx1"/>
                </a:solidFill>
                <a:latin typeface="Arial" charset="0"/>
              </a:defRPr>
            </a:lvl3pPr>
            <a:lvl4pPr marL="1600200" indent="-228600">
              <a:spcBef>
                <a:spcPct val="20000"/>
              </a:spcBef>
              <a:buClr>
                <a:schemeClr val="tx2"/>
              </a:buClr>
              <a:buChar char="•"/>
              <a:defRPr sz="2000" i="1">
                <a:solidFill>
                  <a:schemeClr val="tx1"/>
                </a:solidFill>
                <a:latin typeface="Arial" charset="0"/>
              </a:defRPr>
            </a:lvl4pPr>
            <a:lvl5pPr marL="2057400" indent="-228600">
              <a:spcBef>
                <a:spcPct val="20000"/>
              </a:spcBef>
              <a:buClr>
                <a:schemeClr val="tx2"/>
              </a:buClr>
              <a:buChar char="–"/>
              <a:defRPr sz="2000" i="1">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i="1">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i="1">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i="1">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i="1">
                <a:solidFill>
                  <a:schemeClr val="tx1"/>
                </a:solidFill>
                <a:latin typeface="Arial" charset="0"/>
              </a:defRPr>
            </a:lvl9pPr>
          </a:lstStyle>
          <a:p>
            <a:pPr>
              <a:spcBef>
                <a:spcPct val="0"/>
              </a:spcBef>
              <a:buClrTx/>
              <a:buSzTx/>
              <a:buFontTx/>
              <a:buNone/>
            </a:pPr>
            <a:r>
              <a:rPr lang="en-US" altLang="en-US" sz="1200" i="0" dirty="0">
                <a:solidFill>
                  <a:srgbClr val="002133"/>
                </a:solidFill>
              </a:rPr>
              <a:t>No % Return Required</a:t>
            </a:r>
          </a:p>
          <a:p>
            <a:pPr>
              <a:spcBef>
                <a:spcPct val="0"/>
              </a:spcBef>
              <a:buClrTx/>
              <a:buSzTx/>
              <a:buFontTx/>
              <a:buNone/>
            </a:pPr>
            <a:r>
              <a:rPr lang="en-US" altLang="en-US" sz="1200" i="0" dirty="0">
                <a:solidFill>
                  <a:srgbClr val="002133"/>
                </a:solidFill>
              </a:rPr>
              <a:t>No % Affirmative Required</a:t>
            </a:r>
          </a:p>
          <a:p>
            <a:pPr>
              <a:spcBef>
                <a:spcPct val="0"/>
              </a:spcBef>
              <a:buClrTx/>
              <a:buSzTx/>
              <a:buFontTx/>
              <a:buNone/>
            </a:pPr>
            <a:r>
              <a:rPr lang="en-US" altLang="en-US" sz="1200" i="0" dirty="0">
                <a:solidFill>
                  <a:srgbClr val="002133"/>
                </a:solidFill>
              </a:rPr>
              <a:t> </a:t>
            </a:r>
          </a:p>
        </p:txBody>
      </p:sp>
      <p:sp>
        <p:nvSpPr>
          <p:cNvPr id="22534" name="Text Box 6"/>
          <p:cNvSpPr txBox="1">
            <a:spLocks noChangeArrowheads="1"/>
          </p:cNvSpPr>
          <p:nvPr/>
        </p:nvSpPr>
        <p:spPr bwMode="auto">
          <a:xfrm>
            <a:off x="6462000" y="3336420"/>
            <a:ext cx="1906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5000"/>
              <a:buFont typeface="Monotype Sorts" pitchFamily="2" charset="2"/>
              <a:buChar char="n"/>
              <a:defRPr sz="3200" i="1">
                <a:solidFill>
                  <a:schemeClr val="tx1"/>
                </a:solidFill>
                <a:latin typeface="Arial" charset="0"/>
              </a:defRPr>
            </a:lvl1pPr>
            <a:lvl2pPr marL="742950" indent="-285750">
              <a:spcBef>
                <a:spcPct val="20000"/>
              </a:spcBef>
              <a:buClr>
                <a:schemeClr val="tx2"/>
              </a:buClr>
              <a:buChar char="•"/>
              <a:defRPr sz="2800" i="1">
                <a:solidFill>
                  <a:schemeClr val="tx1"/>
                </a:solidFill>
                <a:latin typeface="Arial" charset="0"/>
              </a:defRPr>
            </a:lvl2pPr>
            <a:lvl3pPr marL="1143000" indent="-228600">
              <a:spcBef>
                <a:spcPct val="20000"/>
              </a:spcBef>
              <a:buClr>
                <a:schemeClr val="tx2"/>
              </a:buClr>
              <a:buChar char="–"/>
              <a:defRPr sz="2400" i="1">
                <a:solidFill>
                  <a:schemeClr val="tx1"/>
                </a:solidFill>
                <a:latin typeface="Arial" charset="0"/>
              </a:defRPr>
            </a:lvl3pPr>
            <a:lvl4pPr marL="1600200" indent="-228600">
              <a:spcBef>
                <a:spcPct val="20000"/>
              </a:spcBef>
              <a:buClr>
                <a:schemeClr val="tx2"/>
              </a:buClr>
              <a:buChar char="•"/>
              <a:defRPr sz="2000" i="1">
                <a:solidFill>
                  <a:schemeClr val="tx1"/>
                </a:solidFill>
                <a:latin typeface="Arial" charset="0"/>
              </a:defRPr>
            </a:lvl4pPr>
            <a:lvl5pPr marL="2057400" indent="-228600">
              <a:spcBef>
                <a:spcPct val="20000"/>
              </a:spcBef>
              <a:buClr>
                <a:schemeClr val="tx2"/>
              </a:buClr>
              <a:buChar char="–"/>
              <a:defRPr sz="2000" i="1">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i="1">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i="1">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i="1">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i="1">
                <a:solidFill>
                  <a:schemeClr val="tx1"/>
                </a:solidFill>
                <a:latin typeface="Arial" charset="0"/>
              </a:defRPr>
            </a:lvl9pPr>
          </a:lstStyle>
          <a:p>
            <a:pPr>
              <a:spcBef>
                <a:spcPct val="0"/>
              </a:spcBef>
              <a:buClrTx/>
              <a:buSzTx/>
              <a:buFontTx/>
              <a:buNone/>
            </a:pPr>
            <a:r>
              <a:rPr lang="en-US" altLang="en-US" sz="1200" i="0" dirty="0">
                <a:solidFill>
                  <a:srgbClr val="002133"/>
                </a:solidFill>
              </a:rPr>
              <a:t>60% Return Required</a:t>
            </a:r>
          </a:p>
          <a:p>
            <a:pPr>
              <a:spcBef>
                <a:spcPct val="0"/>
              </a:spcBef>
              <a:buClrTx/>
              <a:buSzTx/>
              <a:buFontTx/>
              <a:buNone/>
            </a:pPr>
            <a:r>
              <a:rPr lang="en-US" altLang="en-US" sz="1200" i="0" dirty="0">
                <a:solidFill>
                  <a:srgbClr val="002133"/>
                </a:solidFill>
              </a:rPr>
              <a:t>90% Affirmative Required</a:t>
            </a:r>
          </a:p>
        </p:txBody>
      </p:sp>
      <p:sp>
        <p:nvSpPr>
          <p:cNvPr id="22535" name="Text Box 7"/>
          <p:cNvSpPr txBox="1">
            <a:spLocks noChangeArrowheads="1"/>
          </p:cNvSpPr>
          <p:nvPr/>
        </p:nvSpPr>
        <p:spPr bwMode="auto">
          <a:xfrm>
            <a:off x="6023487" y="4081462"/>
            <a:ext cx="1814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5000"/>
              <a:buFont typeface="Monotype Sorts" pitchFamily="2" charset="2"/>
              <a:buChar char="n"/>
              <a:defRPr sz="3200" i="1">
                <a:solidFill>
                  <a:schemeClr val="tx1"/>
                </a:solidFill>
                <a:latin typeface="Arial" charset="0"/>
              </a:defRPr>
            </a:lvl1pPr>
            <a:lvl2pPr marL="742950" indent="-285750">
              <a:spcBef>
                <a:spcPct val="20000"/>
              </a:spcBef>
              <a:buClr>
                <a:schemeClr val="tx2"/>
              </a:buClr>
              <a:buChar char="•"/>
              <a:defRPr sz="2800" i="1">
                <a:solidFill>
                  <a:schemeClr val="tx1"/>
                </a:solidFill>
                <a:latin typeface="Arial" charset="0"/>
              </a:defRPr>
            </a:lvl2pPr>
            <a:lvl3pPr marL="1143000" indent="-228600">
              <a:spcBef>
                <a:spcPct val="20000"/>
              </a:spcBef>
              <a:buClr>
                <a:schemeClr val="tx2"/>
              </a:buClr>
              <a:buChar char="–"/>
              <a:defRPr sz="2400" i="1">
                <a:solidFill>
                  <a:schemeClr val="tx1"/>
                </a:solidFill>
                <a:latin typeface="Arial" charset="0"/>
              </a:defRPr>
            </a:lvl3pPr>
            <a:lvl4pPr marL="1600200" indent="-228600">
              <a:spcBef>
                <a:spcPct val="20000"/>
              </a:spcBef>
              <a:buClr>
                <a:schemeClr val="tx2"/>
              </a:buClr>
              <a:buChar char="•"/>
              <a:defRPr sz="2000" i="1">
                <a:solidFill>
                  <a:schemeClr val="tx1"/>
                </a:solidFill>
                <a:latin typeface="Arial" charset="0"/>
              </a:defRPr>
            </a:lvl4pPr>
            <a:lvl5pPr marL="2057400" indent="-228600">
              <a:spcBef>
                <a:spcPct val="20000"/>
              </a:spcBef>
              <a:buClr>
                <a:schemeClr val="tx2"/>
              </a:buClr>
              <a:buChar char="–"/>
              <a:defRPr sz="2000" i="1">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i="1">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i="1">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i="1">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i="1">
                <a:solidFill>
                  <a:schemeClr val="tx1"/>
                </a:solidFill>
                <a:latin typeface="Arial" charset="0"/>
              </a:defRPr>
            </a:lvl9pPr>
          </a:lstStyle>
          <a:p>
            <a:pPr>
              <a:spcBef>
                <a:spcPct val="0"/>
              </a:spcBef>
              <a:buClrTx/>
              <a:buSzTx/>
              <a:buFontTx/>
              <a:buNone/>
            </a:pPr>
            <a:r>
              <a:rPr lang="en-US" altLang="en-US" sz="1200" i="0" dirty="0">
                <a:solidFill>
                  <a:srgbClr val="002133"/>
                </a:solidFill>
              </a:rPr>
              <a:t>60% Return Required</a:t>
            </a:r>
          </a:p>
          <a:p>
            <a:pPr>
              <a:spcBef>
                <a:spcPct val="0"/>
              </a:spcBef>
              <a:buClrTx/>
              <a:buSzTx/>
              <a:buFontTx/>
              <a:buNone/>
            </a:pPr>
            <a:r>
              <a:rPr lang="en-US" altLang="en-US" sz="1200" i="0" dirty="0">
                <a:solidFill>
                  <a:srgbClr val="002133"/>
                </a:solidFill>
              </a:rPr>
              <a:t>2/3 Affirmative Required</a:t>
            </a:r>
          </a:p>
        </p:txBody>
      </p:sp>
      <p:sp>
        <p:nvSpPr>
          <p:cNvPr id="22536" name="Text Box 8"/>
          <p:cNvSpPr txBox="1">
            <a:spLocks noChangeArrowheads="1"/>
          </p:cNvSpPr>
          <p:nvPr/>
        </p:nvSpPr>
        <p:spPr bwMode="auto">
          <a:xfrm>
            <a:off x="5628625" y="5229000"/>
            <a:ext cx="195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5000"/>
              <a:buFont typeface="Monotype Sorts" pitchFamily="2" charset="2"/>
              <a:buChar char="n"/>
              <a:defRPr sz="3200" i="1">
                <a:solidFill>
                  <a:schemeClr val="tx1"/>
                </a:solidFill>
                <a:latin typeface="Arial" charset="0"/>
              </a:defRPr>
            </a:lvl1pPr>
            <a:lvl2pPr marL="742950" indent="-285750">
              <a:spcBef>
                <a:spcPct val="20000"/>
              </a:spcBef>
              <a:buClr>
                <a:schemeClr val="tx2"/>
              </a:buClr>
              <a:buChar char="•"/>
              <a:defRPr sz="2800" i="1">
                <a:solidFill>
                  <a:schemeClr val="tx1"/>
                </a:solidFill>
                <a:latin typeface="Arial" charset="0"/>
              </a:defRPr>
            </a:lvl2pPr>
            <a:lvl3pPr marL="1143000" indent="-228600">
              <a:spcBef>
                <a:spcPct val="20000"/>
              </a:spcBef>
              <a:buClr>
                <a:schemeClr val="tx2"/>
              </a:buClr>
              <a:buChar char="–"/>
              <a:defRPr sz="2400" i="1">
                <a:solidFill>
                  <a:schemeClr val="tx1"/>
                </a:solidFill>
                <a:latin typeface="Arial" charset="0"/>
              </a:defRPr>
            </a:lvl3pPr>
            <a:lvl4pPr marL="1600200" indent="-228600">
              <a:spcBef>
                <a:spcPct val="20000"/>
              </a:spcBef>
              <a:buClr>
                <a:schemeClr val="tx2"/>
              </a:buClr>
              <a:buChar char="•"/>
              <a:defRPr sz="2000" i="1">
                <a:solidFill>
                  <a:schemeClr val="tx1"/>
                </a:solidFill>
                <a:latin typeface="Arial" charset="0"/>
              </a:defRPr>
            </a:lvl4pPr>
            <a:lvl5pPr marL="2057400" indent="-228600">
              <a:spcBef>
                <a:spcPct val="20000"/>
              </a:spcBef>
              <a:buClr>
                <a:schemeClr val="tx2"/>
              </a:buClr>
              <a:buChar char="–"/>
              <a:defRPr sz="2000" i="1">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i="1">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i="1">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i="1">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i="1">
                <a:solidFill>
                  <a:schemeClr val="tx1"/>
                </a:solidFill>
                <a:latin typeface="Arial" charset="0"/>
              </a:defRPr>
            </a:lvl9pPr>
          </a:lstStyle>
          <a:p>
            <a:pPr>
              <a:spcBef>
                <a:spcPct val="0"/>
              </a:spcBef>
              <a:buClrTx/>
              <a:buSzTx/>
              <a:buFontTx/>
              <a:buNone/>
            </a:pPr>
            <a:r>
              <a:rPr lang="en-US" altLang="en-US" sz="1200" i="0" dirty="0">
                <a:solidFill>
                  <a:srgbClr val="002133"/>
                </a:solidFill>
              </a:rPr>
              <a:t>Membership Not Required</a:t>
            </a:r>
          </a:p>
        </p:txBody>
      </p:sp>
      <p:sp>
        <p:nvSpPr>
          <p:cNvPr id="22537" name="Rectangle 9"/>
          <p:cNvSpPr>
            <a:spLocks noChangeArrowheads="1"/>
          </p:cNvSpPr>
          <p:nvPr/>
        </p:nvSpPr>
        <p:spPr bwMode="auto">
          <a:xfrm>
            <a:off x="6822000" y="1981200"/>
            <a:ext cx="203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1"/>
              </a:buClr>
              <a:buSzPct val="75000"/>
              <a:buFont typeface="Monotype Sorts" pitchFamily="2" charset="2"/>
              <a:buChar char="n"/>
              <a:defRPr sz="3200" i="1">
                <a:solidFill>
                  <a:schemeClr val="tx1"/>
                </a:solidFill>
                <a:latin typeface="Arial" charset="0"/>
              </a:defRPr>
            </a:lvl1pPr>
            <a:lvl2pPr marL="742950" indent="-285750">
              <a:spcBef>
                <a:spcPct val="20000"/>
              </a:spcBef>
              <a:buClr>
                <a:schemeClr val="tx2"/>
              </a:buClr>
              <a:buChar char="•"/>
              <a:defRPr sz="2800" i="1">
                <a:solidFill>
                  <a:schemeClr val="tx1"/>
                </a:solidFill>
                <a:latin typeface="Arial" charset="0"/>
              </a:defRPr>
            </a:lvl2pPr>
            <a:lvl3pPr marL="1143000" indent="-228600">
              <a:spcBef>
                <a:spcPct val="20000"/>
              </a:spcBef>
              <a:buClr>
                <a:schemeClr val="tx2"/>
              </a:buClr>
              <a:buChar char="–"/>
              <a:defRPr sz="2400" i="1">
                <a:solidFill>
                  <a:schemeClr val="tx1"/>
                </a:solidFill>
                <a:latin typeface="Arial" charset="0"/>
              </a:defRPr>
            </a:lvl3pPr>
            <a:lvl4pPr marL="1600200" indent="-228600">
              <a:spcBef>
                <a:spcPct val="20000"/>
              </a:spcBef>
              <a:buClr>
                <a:schemeClr val="tx2"/>
              </a:buClr>
              <a:buChar char="•"/>
              <a:defRPr sz="2000" i="1">
                <a:solidFill>
                  <a:schemeClr val="tx1"/>
                </a:solidFill>
                <a:latin typeface="Arial" charset="0"/>
              </a:defRPr>
            </a:lvl4pPr>
            <a:lvl5pPr marL="2057400" indent="-228600">
              <a:spcBef>
                <a:spcPct val="20000"/>
              </a:spcBef>
              <a:buClr>
                <a:schemeClr val="tx2"/>
              </a:buClr>
              <a:buChar char="–"/>
              <a:defRPr sz="2000" i="1">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i="1">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i="1">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i="1">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i="1">
                <a:solidFill>
                  <a:schemeClr val="tx1"/>
                </a:solidFill>
                <a:latin typeface="Arial" charset="0"/>
              </a:defRPr>
            </a:lvl9pPr>
          </a:lstStyle>
          <a:p>
            <a:pPr>
              <a:spcBef>
                <a:spcPct val="0"/>
              </a:spcBef>
              <a:buClrTx/>
              <a:buSzTx/>
              <a:buFontTx/>
              <a:buNone/>
            </a:pPr>
            <a:r>
              <a:rPr lang="en-US" altLang="en-US" sz="1200" i="0" dirty="0">
                <a:solidFill>
                  <a:srgbClr val="002133"/>
                </a:solidFill>
              </a:rPr>
              <a:t>Final Review and Approval </a:t>
            </a:r>
          </a:p>
          <a:p>
            <a:pPr>
              <a:spcBef>
                <a:spcPct val="0"/>
              </a:spcBef>
              <a:buClrTx/>
              <a:buSzTx/>
              <a:buFontTx/>
              <a:buNone/>
            </a:pPr>
            <a:r>
              <a:rPr lang="en-US" altLang="en-US" sz="1200" i="0" dirty="0">
                <a:solidFill>
                  <a:srgbClr val="002133"/>
                </a:solidFill>
              </a:rPr>
              <a:t>of Procedures</a:t>
            </a:r>
          </a:p>
        </p:txBody>
      </p:sp>
      <p:sp>
        <p:nvSpPr>
          <p:cNvPr id="2" name="Date Placeholder 1"/>
          <p:cNvSpPr>
            <a:spLocks noGrp="1"/>
          </p:cNvSpPr>
          <p:nvPr>
            <p:ph type="dt" sz="half" idx="10"/>
          </p:nvPr>
        </p:nvSpPr>
        <p:spPr/>
        <p:txBody>
          <a:bodyPr/>
          <a:lstStyle/>
          <a:p>
            <a:r>
              <a:rPr lang="en-US" dirty="0" smtClean="0"/>
              <a:t>6 December 2017</a:t>
            </a:r>
            <a:endParaRPr lang="en-US" dirty="0"/>
          </a:p>
        </p:txBody>
      </p:sp>
      <p:sp>
        <p:nvSpPr>
          <p:cNvPr id="3" name="Footer Placeholder 2"/>
          <p:cNvSpPr>
            <a:spLocks noGrp="1"/>
          </p:cNvSpPr>
          <p:nvPr>
            <p:ph type="ftr" sz="quarter" idx="11"/>
          </p:nvPr>
        </p:nvSpPr>
        <p:spPr/>
        <p:txBody>
          <a:bodyPr/>
          <a:lstStyle/>
          <a:p>
            <a:r>
              <a:rPr lang="en-US" dirty="0" smtClean="0"/>
              <a:t>ASTM International at ANSI/SAC Workshop - Hangzhou, China</a:t>
            </a:r>
            <a:endParaRPr lang="en-US" dirty="0"/>
          </a:p>
        </p:txBody>
      </p:sp>
      <p:sp>
        <p:nvSpPr>
          <p:cNvPr id="4" name="Slide Number Placeholder 3"/>
          <p:cNvSpPr>
            <a:spLocks noGrp="1"/>
          </p:cNvSpPr>
          <p:nvPr>
            <p:ph type="sldNum" sz="quarter" idx="12"/>
          </p:nvPr>
        </p:nvSpPr>
        <p:spPr/>
        <p:txBody>
          <a:bodyPr/>
          <a:lstStyle/>
          <a:p>
            <a:fld id="{DBFA1D30-53F7-4C51-AF32-14A19B3E2CE8}" type="slidenum">
              <a:rPr lang="en-US" smtClean="0"/>
              <a:t>9</a:t>
            </a:fld>
            <a:endParaRPr lang="en-US" dirty="0"/>
          </a:p>
        </p:txBody>
      </p:sp>
      <p:cxnSp>
        <p:nvCxnSpPr>
          <p:cNvPr id="6" name="Straight Arrow Connector 5"/>
          <p:cNvCxnSpPr/>
          <p:nvPr/>
        </p:nvCxnSpPr>
        <p:spPr>
          <a:xfrm flipV="1">
            <a:off x="4347000" y="4081462"/>
            <a:ext cx="1080000" cy="14221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845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ASTM_Corporate_Presentation_Template">
  <a:themeElements>
    <a:clrScheme name="ASTM">
      <a:dk1>
        <a:srgbClr val="6A6A6A"/>
      </a:dk1>
      <a:lt1>
        <a:sysClr val="window" lastClr="FFFFFF"/>
      </a:lt1>
      <a:dk2>
        <a:srgbClr val="6A6A6A"/>
      </a:dk2>
      <a:lt2>
        <a:srgbClr val="FFFFFF"/>
      </a:lt2>
      <a:accent1>
        <a:srgbClr val="00355B"/>
      </a:accent1>
      <a:accent2>
        <a:srgbClr val="0095D6"/>
      </a:accent2>
      <a:accent3>
        <a:srgbClr val="7BB63B"/>
      </a:accent3>
      <a:accent4>
        <a:srgbClr val="6A6A6A"/>
      </a:accent4>
      <a:accent5>
        <a:srgbClr val="7E9DB3"/>
      </a:accent5>
      <a:accent6>
        <a:srgbClr val="91D1F3"/>
      </a:accent6>
      <a:hlink>
        <a:srgbClr val="0095D6"/>
      </a:hlink>
      <a:folHlink>
        <a:srgbClr val="91D1F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3.xml><?xml version="1.0" encoding="utf-8"?>
<?mso-contentType ?>
<FormTemplates xmlns="http://schemas.microsoft.com/sharepoint/v3/contenttype/forms"/>
</file>

<file path=customXml/item4.xml><?xml version="1.0" encoding="utf-8"?>
<p:properties xmlns:p="http://schemas.microsoft.com/office/2006/metadata/properties" xmlns:xsi="http://www.w3.org/2001/XMLSchema-instance" xmlns:pc="http://schemas.microsoft.com/office/infopath/2007/PartnerControls">
  <documentManagement>
    <Document_x0020_Date xmlns="d1f628b7-dc6e-45dc-9245-e5ecf578f20b" xsi:nil="true"/>
    <Action xmlns="d1f628b7-dc6e-45dc-9245-e5ecf578f20b">Keep</Action>
    <Keywords0 xmlns="d1f628b7-dc6e-45dc-9245-e5ecf578f20b" xsi:nil="true"/>
    <Description_x0020_2 xmlns="d1f628b7-dc6e-45dc-9245-e5ecf578f20b" xsi:nil="true"/>
    <Document_x0020_Type xmlns="d1f628b7-dc6e-45dc-9245-e5ecf578f20b" xsi:nil="true"/>
    <Description0 xmlns="d1f628b7-dc6e-45dc-9245-e5ecf578f20b" xsi:nil="true"/>
    <PublishingExpirationDate xmlns="http://schemas.microsoft.com/sharepoint/v3" xsi:nil="true"/>
    <PublishingStartDate xmlns="http://schemas.microsoft.com/sharepoint/v3" xsi:nil="true"/>
    <_dlc_DocId xmlns="bbd4acb0-43d6-4317-ab0b-803dc468f016">V7HW2WYZSAY5-2102554853-12835</_dlc_DocId>
    <_dlc_DocIdUrl xmlns="bbd4acb0-43d6-4317-ab0b-803dc468f016">
      <Url>https://share.ansi.org/_layouts/15/DocIdRedir.aspx?ID=V7HW2WYZSAY5-2102554853-12835</Url>
      <Description>V7HW2WYZSAY5-2102554853-12835</Description>
    </_dlc_DocIdUrl>
  </documentManagement>
</p:properties>
</file>

<file path=customXml/itemProps1.xml><?xml version="1.0" encoding="utf-8"?>
<ds:datastoreItem xmlns:ds="http://schemas.openxmlformats.org/officeDocument/2006/customXml" ds:itemID="{FD0C5DA6-C631-44B2-8743-3603C3893ED7}"/>
</file>

<file path=customXml/itemProps2.xml><?xml version="1.0" encoding="utf-8"?>
<ds:datastoreItem xmlns:ds="http://schemas.openxmlformats.org/officeDocument/2006/customXml" ds:itemID="{D2645466-36BF-4626-952A-D7E6FAF0C09A}"/>
</file>

<file path=customXml/itemProps3.xml><?xml version="1.0" encoding="utf-8"?>
<ds:datastoreItem xmlns:ds="http://schemas.openxmlformats.org/officeDocument/2006/customXml" ds:itemID="{87EFD7EB-322A-4F17-A943-DE0115696713}"/>
</file>

<file path=customXml/itemProps4.xml><?xml version="1.0" encoding="utf-8"?>
<ds:datastoreItem xmlns:ds="http://schemas.openxmlformats.org/officeDocument/2006/customXml" ds:itemID="{D2645466-36BF-4626-952A-D7E6FAF0C09A}"/>
</file>

<file path=docProps/app.xml><?xml version="1.0" encoding="utf-8"?>
<Properties xmlns="http://schemas.openxmlformats.org/officeDocument/2006/extended-properties" xmlns:vt="http://schemas.openxmlformats.org/officeDocument/2006/docPropsVTypes">
  <Template>ASTM_Corporate_Presentation_Template.potx</Template>
  <TotalTime>13510</TotalTime>
  <Words>1458</Words>
  <Application>Microsoft Office PowerPoint</Application>
  <PresentationFormat>On-screen Show (4:3)</PresentationFormat>
  <Paragraphs>267</Paragraphs>
  <Slides>16</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Symbol</vt:lpstr>
      <vt:lpstr>ASTM_Corporate_Presentation_Template</vt:lpstr>
      <vt:lpstr>PowerPoint Presentation</vt:lpstr>
      <vt:lpstr>Key Points</vt:lpstr>
      <vt:lpstr>Overview of ASTM</vt:lpstr>
      <vt:lpstr>Overview of ASTM International</vt:lpstr>
      <vt:lpstr>ASTM’s Guidance Document</vt:lpstr>
      <vt:lpstr>Ensuring Balance</vt:lpstr>
      <vt:lpstr>Ensuring Transparency</vt:lpstr>
      <vt:lpstr>Ensuring Consensus</vt:lpstr>
      <vt:lpstr>The Development of ASTM International Standards</vt:lpstr>
      <vt:lpstr>Consensus</vt:lpstr>
      <vt:lpstr>Ensuring Relevance…meeting market demand</vt:lpstr>
      <vt:lpstr>ASTM’s Process at Work: Success in China</vt:lpstr>
      <vt:lpstr>Success Story</vt:lpstr>
      <vt:lpstr>ASTM’s Process at Work: Success in China</vt:lpstr>
      <vt:lpstr>Success Story</vt:lpstr>
      <vt:lpstr>Contacts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OPX User</dc:creator>
  <cp:lastModifiedBy>Cendrowska, Teresa</cp:lastModifiedBy>
  <cp:revision>420</cp:revision>
  <cp:lastPrinted>2017-11-07T14:46:17Z</cp:lastPrinted>
  <dcterms:created xsi:type="dcterms:W3CDTF">2014-06-18T16:43:44Z</dcterms:created>
  <dcterms:modified xsi:type="dcterms:W3CDTF">2017-11-23T14:57:25Z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3959a17f-4d92-49fe-9a68-1f68b10e04ff</vt:lpwstr>
  </property>
</Properties>
</file>