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9.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diagrams/layout1.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14"/>
  </p:notesMasterIdLst>
  <p:handoutMasterIdLst>
    <p:handoutMasterId r:id="rId15"/>
  </p:handoutMasterIdLst>
  <p:sldIdLst>
    <p:sldId id="1761" r:id="rId2"/>
    <p:sldId id="1768" r:id="rId3"/>
    <p:sldId id="1780" r:id="rId4"/>
    <p:sldId id="1781" r:id="rId5"/>
    <p:sldId id="1786" r:id="rId6"/>
    <p:sldId id="1785" r:id="rId7"/>
    <p:sldId id="1789" r:id="rId8"/>
    <p:sldId id="1784" r:id="rId9"/>
    <p:sldId id="1787" r:id="rId10"/>
    <p:sldId id="1788" r:id="rId11"/>
    <p:sldId id="1790" r:id="rId12"/>
    <p:sldId id="1779"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E05BB"/>
    <a:srgbClr val="29BBEF"/>
    <a:srgbClr val="0066FF"/>
    <a:srgbClr val="FDFDFD"/>
    <a:srgbClr val="009E47"/>
    <a:srgbClr val="7AD6F6"/>
    <a:srgbClr val="FFD9BD"/>
    <a:srgbClr val="3F96FF"/>
    <a:srgbClr val="8D42C6"/>
    <a:srgbClr val="1573A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67" autoAdjust="0"/>
    <p:restoredTop sz="92996" autoAdjust="0"/>
  </p:normalViewPr>
  <p:slideViewPr>
    <p:cSldViewPr>
      <p:cViewPr>
        <p:scale>
          <a:sx n="60" d="100"/>
          <a:sy n="60" d="100"/>
        </p:scale>
        <p:origin x="-1326"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6990"/>
    </p:cViewPr>
  </p:sorterViewPr>
  <p:notesViewPr>
    <p:cSldViewPr>
      <p:cViewPr varScale="1">
        <p:scale>
          <a:sx n="83" d="100"/>
          <a:sy n="83" d="100"/>
        </p:scale>
        <p:origin x="-2400"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customXml" Target="../customXml/item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65BBBD-72B7-4743-BC0B-86E62CE09562}"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zh-CN" altLang="en-US"/>
        </a:p>
      </dgm:t>
    </dgm:pt>
    <dgm:pt modelId="{80B93C9B-7C33-41C8-A1A4-9A0B8F60409A}">
      <dgm:prSet phldrT="[文本]" custT="1"/>
      <dgm:spPr/>
      <dgm:t>
        <a:bodyPr/>
        <a:lstStyle/>
        <a:p>
          <a:pPr>
            <a:lnSpc>
              <a:spcPts val="1200"/>
            </a:lnSpc>
          </a:pPr>
          <a:r>
            <a:rPr lang="zh-CN" altLang="en-US" sz="1800" b="1" kern="1200" dirty="0" smtClean="0">
              <a:solidFill>
                <a:schemeClr val="tx1"/>
              </a:solidFill>
              <a:latin typeface="微软雅黑" pitchFamily="34" charset="-122"/>
              <a:ea typeface="宋体" pitchFamily="2" charset="-122"/>
              <a:cs typeface="+mn-cs"/>
            </a:rPr>
            <a:t>过程</a:t>
          </a:r>
          <a:endParaRPr lang="en-US" altLang="zh-CN" sz="1800" b="1" kern="1200" dirty="0" smtClean="0">
            <a:solidFill>
              <a:schemeClr val="tx1"/>
            </a:solidFill>
            <a:latin typeface="微软雅黑" pitchFamily="34" charset="-122"/>
            <a:ea typeface="宋体" pitchFamily="2" charset="-122"/>
            <a:cs typeface="+mn-cs"/>
          </a:endParaRPr>
        </a:p>
        <a:p>
          <a:pPr>
            <a:lnSpc>
              <a:spcPts val="1200"/>
            </a:lnSpc>
          </a:pPr>
          <a:r>
            <a:rPr lang="zh-CN" altLang="en-US" sz="1800" b="1" kern="1200" dirty="0" smtClean="0">
              <a:solidFill>
                <a:schemeClr val="tx1"/>
              </a:solidFill>
              <a:latin typeface="微软雅黑" pitchFamily="34" charset="-122"/>
              <a:ea typeface="宋体" pitchFamily="2" charset="-122"/>
              <a:cs typeface="+mn-cs"/>
            </a:rPr>
            <a:t>考核</a:t>
          </a:r>
        </a:p>
      </dgm:t>
    </dgm:pt>
    <dgm:pt modelId="{B6AFD176-33B3-47C3-8A52-59CA88441320}" type="parTrans" cxnId="{F550B81B-4A85-4FAA-B9DA-7D147855C42F}">
      <dgm:prSet/>
      <dgm:spPr/>
      <dgm:t>
        <a:bodyPr/>
        <a:lstStyle/>
        <a:p>
          <a:endParaRPr lang="zh-CN" altLang="en-US"/>
        </a:p>
      </dgm:t>
    </dgm:pt>
    <dgm:pt modelId="{AB5BD1E8-BB0A-4F6C-A3E9-0777C24622ED}" type="sibTrans" cxnId="{F550B81B-4A85-4FAA-B9DA-7D147855C42F}">
      <dgm:prSet/>
      <dgm:spPr/>
      <dgm:t>
        <a:bodyPr/>
        <a:lstStyle/>
        <a:p>
          <a:endParaRPr lang="zh-CN" altLang="en-US"/>
        </a:p>
      </dgm:t>
    </dgm:pt>
    <dgm:pt modelId="{65CF8CC1-F17B-4889-8C94-943DC38365FD}">
      <dgm:prSet phldrT="[文本]" custT="1"/>
      <dgm:spPr/>
      <dgm:t>
        <a:bodyPr/>
        <a:lstStyle/>
        <a:p>
          <a:r>
            <a:rPr lang="zh-CN" altLang="en-US" sz="1800" b="1" kern="1200" dirty="0" smtClean="0">
              <a:solidFill>
                <a:schemeClr val="tx1"/>
              </a:solidFill>
              <a:latin typeface="微软雅黑" pitchFamily="34" charset="-122"/>
              <a:ea typeface="宋体" pitchFamily="2" charset="-122"/>
              <a:cs typeface="+mn-cs"/>
            </a:rPr>
            <a:t>项目立项</a:t>
          </a:r>
        </a:p>
      </dgm:t>
    </dgm:pt>
    <dgm:pt modelId="{DC5B9F77-9A38-4894-8105-CC6BCBEA8D3B}" type="parTrans" cxnId="{00A14267-00F1-4264-87BB-D7EDC3013B95}">
      <dgm:prSet/>
      <dgm:spPr/>
      <dgm:t>
        <a:bodyPr/>
        <a:lstStyle/>
        <a:p>
          <a:endParaRPr lang="zh-CN" altLang="en-US"/>
        </a:p>
      </dgm:t>
    </dgm:pt>
    <dgm:pt modelId="{2578F004-3B8F-424E-BCE0-C2F7995A52DA}" type="sibTrans" cxnId="{00A14267-00F1-4264-87BB-D7EDC3013B95}">
      <dgm:prSet/>
      <dgm:spPr/>
      <dgm:t>
        <a:bodyPr/>
        <a:lstStyle/>
        <a:p>
          <a:endParaRPr lang="zh-CN" altLang="en-US"/>
        </a:p>
      </dgm:t>
    </dgm:pt>
    <dgm:pt modelId="{D9A25C6E-8E93-4429-92AD-5E81F5436CF9}">
      <dgm:prSet phldrT="[文本]" custT="1"/>
      <dgm:spPr/>
      <dgm:t>
        <a:bodyPr/>
        <a:lstStyle/>
        <a:p>
          <a:r>
            <a:rPr lang="zh-CN" altLang="en-US" sz="1800" b="1" kern="1200" dirty="0" smtClean="0">
              <a:solidFill>
                <a:schemeClr val="tx1"/>
              </a:solidFill>
              <a:latin typeface="微软雅黑" pitchFamily="34" charset="-122"/>
              <a:ea typeface="宋体" pitchFamily="2" charset="-122"/>
              <a:cs typeface="+mn-cs"/>
            </a:rPr>
            <a:t>项目实施</a:t>
          </a:r>
        </a:p>
      </dgm:t>
    </dgm:pt>
    <dgm:pt modelId="{6AA3D5C4-3D46-42EA-9428-44D9582F0DBB}" type="parTrans" cxnId="{C636C261-AC92-4EFA-A31C-3DCFA8CE4014}">
      <dgm:prSet/>
      <dgm:spPr/>
      <dgm:t>
        <a:bodyPr/>
        <a:lstStyle/>
        <a:p>
          <a:endParaRPr lang="zh-CN" altLang="en-US"/>
        </a:p>
      </dgm:t>
    </dgm:pt>
    <dgm:pt modelId="{3B85261B-D4CE-42C3-9B59-C5BF2A38E726}" type="sibTrans" cxnId="{C636C261-AC92-4EFA-A31C-3DCFA8CE4014}">
      <dgm:prSet/>
      <dgm:spPr/>
      <dgm:t>
        <a:bodyPr/>
        <a:lstStyle/>
        <a:p>
          <a:endParaRPr lang="zh-CN" altLang="en-US"/>
        </a:p>
      </dgm:t>
    </dgm:pt>
    <dgm:pt modelId="{77D5E3EE-A89B-4D5A-9D31-5F7CC344DC28}">
      <dgm:prSet phldrT="[文本]" custT="1"/>
      <dgm:spPr/>
      <dgm:t>
        <a:bodyPr/>
        <a:lstStyle/>
        <a:p>
          <a:r>
            <a:rPr lang="zh-CN" altLang="en-US" sz="1800" b="1" kern="1200" dirty="0" smtClean="0">
              <a:solidFill>
                <a:schemeClr val="tx1"/>
              </a:solidFill>
              <a:latin typeface="微软雅黑" pitchFamily="34" charset="-122"/>
              <a:ea typeface="宋体" pitchFamily="2" charset="-122"/>
              <a:cs typeface="+mn-cs"/>
            </a:rPr>
            <a:t>项目评价</a:t>
          </a:r>
        </a:p>
      </dgm:t>
    </dgm:pt>
    <dgm:pt modelId="{138D412E-9E69-46C2-BE87-F641EDCC11A5}" type="parTrans" cxnId="{D366861B-0511-4C36-BA41-B27AFB9F0DDE}">
      <dgm:prSet/>
      <dgm:spPr/>
      <dgm:t>
        <a:bodyPr/>
        <a:lstStyle/>
        <a:p>
          <a:endParaRPr lang="zh-CN" altLang="en-US"/>
        </a:p>
      </dgm:t>
    </dgm:pt>
    <dgm:pt modelId="{82A5FF97-7AD0-4333-81C8-17465E9F367B}" type="sibTrans" cxnId="{D366861B-0511-4C36-BA41-B27AFB9F0DDE}">
      <dgm:prSet/>
      <dgm:spPr/>
      <dgm:t>
        <a:bodyPr/>
        <a:lstStyle/>
        <a:p>
          <a:endParaRPr lang="zh-CN" altLang="en-US"/>
        </a:p>
      </dgm:t>
    </dgm:pt>
    <dgm:pt modelId="{27DF7A5A-B354-4836-B4F7-AD1596E8164E}" type="pres">
      <dgm:prSet presAssocID="{3865BBBD-72B7-4743-BC0B-86E62CE09562}" presName="Name0" presStyleCnt="0">
        <dgm:presLayoutVars>
          <dgm:chMax val="1"/>
          <dgm:dir/>
          <dgm:animLvl val="ctr"/>
          <dgm:resizeHandles val="exact"/>
        </dgm:presLayoutVars>
      </dgm:prSet>
      <dgm:spPr/>
      <dgm:t>
        <a:bodyPr/>
        <a:lstStyle/>
        <a:p>
          <a:endParaRPr lang="zh-CN" altLang="en-US"/>
        </a:p>
      </dgm:t>
    </dgm:pt>
    <dgm:pt modelId="{7CC42A87-B76F-464E-BF9A-77FDB5A6E7C5}" type="pres">
      <dgm:prSet presAssocID="{80B93C9B-7C33-41C8-A1A4-9A0B8F60409A}" presName="centerShape" presStyleLbl="node0" presStyleIdx="0" presStyleCnt="1" custLinFactNeighborX="-709" custLinFactNeighborY="-4839"/>
      <dgm:spPr/>
      <dgm:t>
        <a:bodyPr/>
        <a:lstStyle/>
        <a:p>
          <a:endParaRPr lang="zh-CN" altLang="en-US"/>
        </a:p>
      </dgm:t>
    </dgm:pt>
    <dgm:pt modelId="{C321EDF3-849D-476D-916A-CFB93E490649}" type="pres">
      <dgm:prSet presAssocID="{65CF8CC1-F17B-4889-8C94-943DC38365FD}" presName="node" presStyleLbl="node1" presStyleIdx="0" presStyleCnt="3" custScaleY="76676">
        <dgm:presLayoutVars>
          <dgm:bulletEnabled val="1"/>
        </dgm:presLayoutVars>
      </dgm:prSet>
      <dgm:spPr/>
      <dgm:t>
        <a:bodyPr/>
        <a:lstStyle/>
        <a:p>
          <a:endParaRPr lang="zh-CN" altLang="en-US"/>
        </a:p>
      </dgm:t>
    </dgm:pt>
    <dgm:pt modelId="{A435BCC4-1C5A-428C-BB29-A9C285769792}" type="pres">
      <dgm:prSet presAssocID="{65CF8CC1-F17B-4889-8C94-943DC38365FD}" presName="dummy" presStyleCnt="0"/>
      <dgm:spPr/>
    </dgm:pt>
    <dgm:pt modelId="{061D4182-ECFC-4710-9C48-793463C28158}" type="pres">
      <dgm:prSet presAssocID="{2578F004-3B8F-424E-BCE0-C2F7995A52DA}" presName="sibTrans" presStyleLbl="sibTrans2D1" presStyleIdx="0" presStyleCnt="3"/>
      <dgm:spPr/>
      <dgm:t>
        <a:bodyPr/>
        <a:lstStyle/>
        <a:p>
          <a:endParaRPr lang="zh-CN" altLang="en-US"/>
        </a:p>
      </dgm:t>
    </dgm:pt>
    <dgm:pt modelId="{3EACC3F5-6D48-424E-BEC0-169584D6092B}" type="pres">
      <dgm:prSet presAssocID="{D9A25C6E-8E93-4429-92AD-5E81F5436CF9}" presName="node" presStyleLbl="node1" presStyleIdx="1" presStyleCnt="3" custRadScaleRad="97621" custRadScaleInc="8606">
        <dgm:presLayoutVars>
          <dgm:bulletEnabled val="1"/>
        </dgm:presLayoutVars>
      </dgm:prSet>
      <dgm:spPr/>
      <dgm:t>
        <a:bodyPr/>
        <a:lstStyle/>
        <a:p>
          <a:endParaRPr lang="zh-CN" altLang="en-US"/>
        </a:p>
      </dgm:t>
    </dgm:pt>
    <dgm:pt modelId="{D234E1E6-5B45-4A7D-91CE-134598890413}" type="pres">
      <dgm:prSet presAssocID="{D9A25C6E-8E93-4429-92AD-5E81F5436CF9}" presName="dummy" presStyleCnt="0"/>
      <dgm:spPr/>
    </dgm:pt>
    <dgm:pt modelId="{108E72C6-9063-4642-8C42-0F5101CEF534}" type="pres">
      <dgm:prSet presAssocID="{3B85261B-D4CE-42C3-9B59-C5BF2A38E726}" presName="sibTrans" presStyleLbl="sibTrans2D1" presStyleIdx="1" presStyleCnt="3" custScaleY="117591"/>
      <dgm:spPr/>
      <dgm:t>
        <a:bodyPr/>
        <a:lstStyle/>
        <a:p>
          <a:endParaRPr lang="zh-CN" altLang="en-US"/>
        </a:p>
      </dgm:t>
    </dgm:pt>
    <dgm:pt modelId="{3C41880F-848F-4870-966D-6468CA2DE450}" type="pres">
      <dgm:prSet presAssocID="{77D5E3EE-A89B-4D5A-9D31-5F7CC344DC28}" presName="node" presStyleLbl="node1" presStyleIdx="2" presStyleCnt="3" custRadScaleRad="107564" custRadScaleInc="-26">
        <dgm:presLayoutVars>
          <dgm:bulletEnabled val="1"/>
        </dgm:presLayoutVars>
      </dgm:prSet>
      <dgm:spPr/>
      <dgm:t>
        <a:bodyPr/>
        <a:lstStyle/>
        <a:p>
          <a:endParaRPr lang="zh-CN" altLang="en-US"/>
        </a:p>
      </dgm:t>
    </dgm:pt>
    <dgm:pt modelId="{91D038C1-995B-4860-8EBF-7F26C48CC2FB}" type="pres">
      <dgm:prSet presAssocID="{77D5E3EE-A89B-4D5A-9D31-5F7CC344DC28}" presName="dummy" presStyleCnt="0"/>
      <dgm:spPr/>
    </dgm:pt>
    <dgm:pt modelId="{8EC78982-F83B-489C-B47A-38010A207714}" type="pres">
      <dgm:prSet presAssocID="{82A5FF97-7AD0-4333-81C8-17465E9F367B}" presName="sibTrans" presStyleLbl="sibTrans2D1" presStyleIdx="2" presStyleCnt="3"/>
      <dgm:spPr/>
      <dgm:t>
        <a:bodyPr/>
        <a:lstStyle/>
        <a:p>
          <a:endParaRPr lang="zh-CN" altLang="en-US"/>
        </a:p>
      </dgm:t>
    </dgm:pt>
  </dgm:ptLst>
  <dgm:cxnLst>
    <dgm:cxn modelId="{00A14267-00F1-4264-87BB-D7EDC3013B95}" srcId="{80B93C9B-7C33-41C8-A1A4-9A0B8F60409A}" destId="{65CF8CC1-F17B-4889-8C94-943DC38365FD}" srcOrd="0" destOrd="0" parTransId="{DC5B9F77-9A38-4894-8105-CC6BCBEA8D3B}" sibTransId="{2578F004-3B8F-424E-BCE0-C2F7995A52DA}"/>
    <dgm:cxn modelId="{97AB0465-086D-40AE-B091-AC6CCEC201E6}" type="presOf" srcId="{3865BBBD-72B7-4743-BC0B-86E62CE09562}" destId="{27DF7A5A-B354-4836-B4F7-AD1596E8164E}" srcOrd="0" destOrd="0" presId="urn:microsoft.com/office/officeart/2005/8/layout/radial6"/>
    <dgm:cxn modelId="{F550B81B-4A85-4FAA-B9DA-7D147855C42F}" srcId="{3865BBBD-72B7-4743-BC0B-86E62CE09562}" destId="{80B93C9B-7C33-41C8-A1A4-9A0B8F60409A}" srcOrd="0" destOrd="0" parTransId="{B6AFD176-33B3-47C3-8A52-59CA88441320}" sibTransId="{AB5BD1E8-BB0A-4F6C-A3E9-0777C24622ED}"/>
    <dgm:cxn modelId="{C636C261-AC92-4EFA-A31C-3DCFA8CE4014}" srcId="{80B93C9B-7C33-41C8-A1A4-9A0B8F60409A}" destId="{D9A25C6E-8E93-4429-92AD-5E81F5436CF9}" srcOrd="1" destOrd="0" parTransId="{6AA3D5C4-3D46-42EA-9428-44D9582F0DBB}" sibTransId="{3B85261B-D4CE-42C3-9B59-C5BF2A38E726}"/>
    <dgm:cxn modelId="{D366861B-0511-4C36-BA41-B27AFB9F0DDE}" srcId="{80B93C9B-7C33-41C8-A1A4-9A0B8F60409A}" destId="{77D5E3EE-A89B-4D5A-9D31-5F7CC344DC28}" srcOrd="2" destOrd="0" parTransId="{138D412E-9E69-46C2-BE87-F641EDCC11A5}" sibTransId="{82A5FF97-7AD0-4333-81C8-17465E9F367B}"/>
    <dgm:cxn modelId="{C3BAC150-DFE1-4219-BC27-9F0EA33E5B65}" type="presOf" srcId="{2578F004-3B8F-424E-BCE0-C2F7995A52DA}" destId="{061D4182-ECFC-4710-9C48-793463C28158}" srcOrd="0" destOrd="0" presId="urn:microsoft.com/office/officeart/2005/8/layout/radial6"/>
    <dgm:cxn modelId="{AD00F313-CB4F-4ACD-AF3D-5A60DDA6D9A6}" type="presOf" srcId="{80B93C9B-7C33-41C8-A1A4-9A0B8F60409A}" destId="{7CC42A87-B76F-464E-BF9A-77FDB5A6E7C5}" srcOrd="0" destOrd="0" presId="urn:microsoft.com/office/officeart/2005/8/layout/radial6"/>
    <dgm:cxn modelId="{CD68EE7A-A417-4125-B858-648A01459837}" type="presOf" srcId="{82A5FF97-7AD0-4333-81C8-17465E9F367B}" destId="{8EC78982-F83B-489C-B47A-38010A207714}" srcOrd="0" destOrd="0" presId="urn:microsoft.com/office/officeart/2005/8/layout/radial6"/>
    <dgm:cxn modelId="{A66BF460-707F-4B58-A4B0-C00162BAA41C}" type="presOf" srcId="{D9A25C6E-8E93-4429-92AD-5E81F5436CF9}" destId="{3EACC3F5-6D48-424E-BEC0-169584D6092B}" srcOrd="0" destOrd="0" presId="urn:microsoft.com/office/officeart/2005/8/layout/radial6"/>
    <dgm:cxn modelId="{E4E9CC92-CDB3-42BC-8A72-ECC4C17482DA}" type="presOf" srcId="{65CF8CC1-F17B-4889-8C94-943DC38365FD}" destId="{C321EDF3-849D-476D-916A-CFB93E490649}" srcOrd="0" destOrd="0" presId="urn:microsoft.com/office/officeart/2005/8/layout/radial6"/>
    <dgm:cxn modelId="{724C2031-B5F7-474A-B073-D7587FE2BFC8}" type="presOf" srcId="{3B85261B-D4CE-42C3-9B59-C5BF2A38E726}" destId="{108E72C6-9063-4642-8C42-0F5101CEF534}" srcOrd="0" destOrd="0" presId="urn:microsoft.com/office/officeart/2005/8/layout/radial6"/>
    <dgm:cxn modelId="{207FD45B-BB86-427A-82EF-0CE498C28C4A}" type="presOf" srcId="{77D5E3EE-A89B-4D5A-9D31-5F7CC344DC28}" destId="{3C41880F-848F-4870-966D-6468CA2DE450}" srcOrd="0" destOrd="0" presId="urn:microsoft.com/office/officeart/2005/8/layout/radial6"/>
    <dgm:cxn modelId="{F780EC6F-6333-4464-9746-66BEAB085059}" type="presParOf" srcId="{27DF7A5A-B354-4836-B4F7-AD1596E8164E}" destId="{7CC42A87-B76F-464E-BF9A-77FDB5A6E7C5}" srcOrd="0" destOrd="0" presId="urn:microsoft.com/office/officeart/2005/8/layout/radial6"/>
    <dgm:cxn modelId="{E9BCBC7B-F7AC-4CB2-B3C2-BECD6C292C4A}" type="presParOf" srcId="{27DF7A5A-B354-4836-B4F7-AD1596E8164E}" destId="{C321EDF3-849D-476D-916A-CFB93E490649}" srcOrd="1" destOrd="0" presId="urn:microsoft.com/office/officeart/2005/8/layout/radial6"/>
    <dgm:cxn modelId="{3162B3AD-D4B6-4420-AFAF-B19B17D158EB}" type="presParOf" srcId="{27DF7A5A-B354-4836-B4F7-AD1596E8164E}" destId="{A435BCC4-1C5A-428C-BB29-A9C285769792}" srcOrd="2" destOrd="0" presId="urn:microsoft.com/office/officeart/2005/8/layout/radial6"/>
    <dgm:cxn modelId="{79447ED8-A286-4A83-8ACD-58FE4E1E6AC1}" type="presParOf" srcId="{27DF7A5A-B354-4836-B4F7-AD1596E8164E}" destId="{061D4182-ECFC-4710-9C48-793463C28158}" srcOrd="3" destOrd="0" presId="urn:microsoft.com/office/officeart/2005/8/layout/radial6"/>
    <dgm:cxn modelId="{A0E3EAB8-65FE-4B7B-87A6-02315638B5E8}" type="presParOf" srcId="{27DF7A5A-B354-4836-B4F7-AD1596E8164E}" destId="{3EACC3F5-6D48-424E-BEC0-169584D6092B}" srcOrd="4" destOrd="0" presId="urn:microsoft.com/office/officeart/2005/8/layout/radial6"/>
    <dgm:cxn modelId="{7D520C69-C305-48C2-ADF4-65ACCED016BD}" type="presParOf" srcId="{27DF7A5A-B354-4836-B4F7-AD1596E8164E}" destId="{D234E1E6-5B45-4A7D-91CE-134598890413}" srcOrd="5" destOrd="0" presId="urn:microsoft.com/office/officeart/2005/8/layout/radial6"/>
    <dgm:cxn modelId="{9480EABE-580D-4DF6-82CA-0A225CB84E1B}" type="presParOf" srcId="{27DF7A5A-B354-4836-B4F7-AD1596E8164E}" destId="{108E72C6-9063-4642-8C42-0F5101CEF534}" srcOrd="6" destOrd="0" presId="urn:microsoft.com/office/officeart/2005/8/layout/radial6"/>
    <dgm:cxn modelId="{9C1E9F60-BFEB-4524-9822-97EE0891B534}" type="presParOf" srcId="{27DF7A5A-B354-4836-B4F7-AD1596E8164E}" destId="{3C41880F-848F-4870-966D-6468CA2DE450}" srcOrd="7" destOrd="0" presId="urn:microsoft.com/office/officeart/2005/8/layout/radial6"/>
    <dgm:cxn modelId="{86D9A2EF-34EF-424A-BFCF-1F62B61CBF8C}" type="presParOf" srcId="{27DF7A5A-B354-4836-B4F7-AD1596E8164E}" destId="{91D038C1-995B-4860-8EBF-7F26C48CC2FB}" srcOrd="8" destOrd="0" presId="urn:microsoft.com/office/officeart/2005/8/layout/radial6"/>
    <dgm:cxn modelId="{A04AFE4E-2266-4638-82EF-DCBD92F98D1A}" type="presParOf" srcId="{27DF7A5A-B354-4836-B4F7-AD1596E8164E}" destId="{8EC78982-F83B-489C-B47A-38010A207714}" srcOrd="9"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EC78982-F83B-489C-B47A-38010A207714}">
      <dsp:nvSpPr>
        <dsp:cNvPr id="0" name=""/>
        <dsp:cNvSpPr/>
      </dsp:nvSpPr>
      <dsp:spPr>
        <a:xfrm>
          <a:off x="645972" y="392117"/>
          <a:ext cx="3045397" cy="3045397"/>
        </a:xfrm>
        <a:prstGeom prst="blockArc">
          <a:avLst>
            <a:gd name="adj1" fmla="val 8830184"/>
            <a:gd name="adj2" fmla="val 16513799"/>
            <a:gd name="adj3" fmla="val 463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8E72C6-9063-4642-8C42-0F5101CEF534}">
      <dsp:nvSpPr>
        <dsp:cNvPr id="0" name=""/>
        <dsp:cNvSpPr/>
      </dsp:nvSpPr>
      <dsp:spPr>
        <a:xfrm>
          <a:off x="694657" y="205252"/>
          <a:ext cx="3045397" cy="3581113"/>
        </a:xfrm>
        <a:prstGeom prst="blockArc">
          <a:avLst>
            <a:gd name="adj1" fmla="val 1751368"/>
            <a:gd name="adj2" fmla="val 9048627"/>
            <a:gd name="adj3" fmla="val 463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61D4182-ECFC-4710-9C48-793463C28158}">
      <dsp:nvSpPr>
        <dsp:cNvPr id="0" name=""/>
        <dsp:cNvSpPr/>
      </dsp:nvSpPr>
      <dsp:spPr>
        <a:xfrm>
          <a:off x="739743" y="397721"/>
          <a:ext cx="3045397" cy="3045397"/>
        </a:xfrm>
        <a:prstGeom prst="blockArc">
          <a:avLst>
            <a:gd name="adj1" fmla="val 16296652"/>
            <a:gd name="adj2" fmla="val 1954418"/>
            <a:gd name="adj3" fmla="val 463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C42A87-B76F-464E-BF9A-77FDB5A6E7C5}">
      <dsp:nvSpPr>
        <dsp:cNvPr id="0" name=""/>
        <dsp:cNvSpPr/>
      </dsp:nvSpPr>
      <dsp:spPr>
        <a:xfrm>
          <a:off x="1583336" y="1077227"/>
          <a:ext cx="1399655" cy="139965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ts val="1200"/>
            </a:lnSpc>
            <a:spcBef>
              <a:spcPct val="0"/>
            </a:spcBef>
            <a:spcAft>
              <a:spcPct val="35000"/>
            </a:spcAft>
          </a:pPr>
          <a:r>
            <a:rPr lang="zh-CN" altLang="en-US" sz="1800" b="1" kern="1200" dirty="0" smtClean="0">
              <a:solidFill>
                <a:schemeClr val="tx1"/>
              </a:solidFill>
              <a:latin typeface="微软雅黑" pitchFamily="34" charset="-122"/>
              <a:ea typeface="宋体" pitchFamily="2" charset="-122"/>
              <a:cs typeface="+mn-cs"/>
            </a:rPr>
            <a:t>过程</a:t>
          </a:r>
          <a:endParaRPr lang="en-US" altLang="zh-CN" sz="1800" b="1" kern="1200" dirty="0" smtClean="0">
            <a:solidFill>
              <a:schemeClr val="tx1"/>
            </a:solidFill>
            <a:latin typeface="微软雅黑" pitchFamily="34" charset="-122"/>
            <a:ea typeface="宋体" pitchFamily="2" charset="-122"/>
            <a:cs typeface="+mn-cs"/>
          </a:endParaRPr>
        </a:p>
        <a:p>
          <a:pPr lvl="0" algn="ctr" defTabSz="800100">
            <a:lnSpc>
              <a:spcPts val="1200"/>
            </a:lnSpc>
            <a:spcBef>
              <a:spcPct val="0"/>
            </a:spcBef>
            <a:spcAft>
              <a:spcPct val="35000"/>
            </a:spcAft>
          </a:pPr>
          <a:r>
            <a:rPr lang="zh-CN" altLang="en-US" sz="1800" b="1" kern="1200" dirty="0" smtClean="0">
              <a:solidFill>
                <a:schemeClr val="tx1"/>
              </a:solidFill>
              <a:latin typeface="微软雅黑" pitchFamily="34" charset="-122"/>
              <a:ea typeface="宋体" pitchFamily="2" charset="-122"/>
              <a:cs typeface="+mn-cs"/>
            </a:rPr>
            <a:t>考核</a:t>
          </a:r>
        </a:p>
      </dsp:txBody>
      <dsp:txXfrm>
        <a:off x="1583336" y="1077227"/>
        <a:ext cx="1399655" cy="1399655"/>
      </dsp:txXfrm>
    </dsp:sp>
    <dsp:sp modelId="{C321EDF3-849D-476D-916A-CFB93E490649}">
      <dsp:nvSpPr>
        <dsp:cNvPr id="0" name=""/>
        <dsp:cNvSpPr/>
      </dsp:nvSpPr>
      <dsp:spPr>
        <a:xfrm>
          <a:off x="1814376" y="57960"/>
          <a:ext cx="979758" cy="75123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CN" altLang="en-US" sz="1800" b="1" kern="1200" dirty="0" smtClean="0">
              <a:solidFill>
                <a:schemeClr val="tx1"/>
              </a:solidFill>
              <a:latin typeface="微软雅黑" pitchFamily="34" charset="-122"/>
              <a:ea typeface="宋体" pitchFamily="2" charset="-122"/>
              <a:cs typeface="+mn-cs"/>
            </a:rPr>
            <a:t>项目立项</a:t>
          </a:r>
        </a:p>
      </dsp:txBody>
      <dsp:txXfrm>
        <a:off x="1814376" y="57960"/>
        <a:ext cx="979758" cy="751239"/>
      </dsp:txXfrm>
    </dsp:sp>
    <dsp:sp modelId="{3EACC3F5-6D48-424E-BEC0-169584D6092B}">
      <dsp:nvSpPr>
        <dsp:cNvPr id="0" name=""/>
        <dsp:cNvSpPr/>
      </dsp:nvSpPr>
      <dsp:spPr>
        <a:xfrm>
          <a:off x="3026018" y="2231346"/>
          <a:ext cx="979758" cy="97975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CN" altLang="en-US" sz="1800" b="1" kern="1200" dirty="0" smtClean="0">
              <a:solidFill>
                <a:schemeClr val="tx1"/>
              </a:solidFill>
              <a:latin typeface="微软雅黑" pitchFamily="34" charset="-122"/>
              <a:ea typeface="宋体" pitchFamily="2" charset="-122"/>
              <a:cs typeface="+mn-cs"/>
            </a:rPr>
            <a:t>项目实施</a:t>
          </a:r>
        </a:p>
      </dsp:txBody>
      <dsp:txXfrm>
        <a:off x="3026018" y="2231346"/>
        <a:ext cx="979758" cy="979758"/>
      </dsp:txXfrm>
    </dsp:sp>
    <dsp:sp modelId="{3C41880F-848F-4870-966D-6468CA2DE450}">
      <dsp:nvSpPr>
        <dsp:cNvPr id="0" name=""/>
        <dsp:cNvSpPr/>
      </dsp:nvSpPr>
      <dsp:spPr>
        <a:xfrm>
          <a:off x="428936" y="2231348"/>
          <a:ext cx="979758" cy="97975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CN" altLang="en-US" sz="1800" b="1" kern="1200" dirty="0" smtClean="0">
              <a:solidFill>
                <a:schemeClr val="tx1"/>
              </a:solidFill>
              <a:latin typeface="微软雅黑" pitchFamily="34" charset="-122"/>
              <a:ea typeface="宋体" pitchFamily="2" charset="-122"/>
              <a:cs typeface="+mn-cs"/>
            </a:rPr>
            <a:t>项目评价</a:t>
          </a:r>
        </a:p>
      </dsp:txBody>
      <dsp:txXfrm>
        <a:off x="428936" y="2231348"/>
        <a:ext cx="979758" cy="979758"/>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ea typeface="+mn-ea"/>
              </a:defRPr>
            </a:lvl1pPr>
          </a:lstStyle>
          <a:p>
            <a:pPr>
              <a:defRPr/>
            </a:pPr>
            <a:fld id="{CA19B0AD-8D2E-4793-8CA9-0BDC9E8CDE3D}" type="datetimeFigureOut">
              <a:rPr lang="zh-CN" altLang="en-US"/>
              <a:pPr>
                <a:defRPr/>
              </a:pPr>
              <a:t>2018-7-10</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ea typeface="+mn-ea"/>
              </a:defRPr>
            </a:lvl1pPr>
          </a:lstStyle>
          <a:p>
            <a:pPr>
              <a:defRPr/>
            </a:pPr>
            <a:fld id="{99A2C603-5E1C-4572-A660-9CCE0191EAB5}" type="slidenum">
              <a:rPr lang="zh-CN" altLang="en-US"/>
              <a:pPr>
                <a:defRPr/>
              </a:pPr>
              <a:t>‹#›</a:t>
            </a:fld>
            <a:endParaRPr lang="zh-CN" altLang="en-US"/>
          </a:p>
        </p:txBody>
      </p:sp>
    </p:spTree>
    <p:extLst>
      <p:ext uri="{BB962C8B-B14F-4D97-AF65-F5344CB8AC3E}">
        <p14:creationId xmlns:p14="http://schemas.microsoft.com/office/powerpoint/2010/main" xmlns="" val="2333675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ea typeface="+mn-ea"/>
              </a:defRPr>
            </a:lvl1pPr>
          </a:lstStyle>
          <a:p>
            <a:pPr>
              <a:defRPr/>
            </a:pPr>
            <a:fld id="{6CD0F504-88DB-474E-B6BB-ED20A54A8316}" type="datetimeFigureOut">
              <a:rPr lang="zh-CN" altLang="en-US"/>
              <a:pPr>
                <a:defRPr/>
              </a:pPr>
              <a:t>2018-7-10</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ea typeface="+mn-ea"/>
              </a:defRPr>
            </a:lvl1pPr>
          </a:lstStyle>
          <a:p>
            <a:pPr>
              <a:defRPr/>
            </a:pPr>
            <a:fld id="{E6953AAF-56BB-438A-819D-37E95CCDE71A}" type="slidenum">
              <a:rPr lang="zh-CN" altLang="en-US"/>
              <a:pPr>
                <a:defRPr/>
              </a:pPr>
              <a:t>‹#›</a:t>
            </a:fld>
            <a:endParaRPr lang="zh-CN" altLang="en-US"/>
          </a:p>
        </p:txBody>
      </p:sp>
    </p:spTree>
    <p:extLst>
      <p:ext uri="{BB962C8B-B14F-4D97-AF65-F5344CB8AC3E}">
        <p14:creationId xmlns:p14="http://schemas.microsoft.com/office/powerpoint/2010/main" xmlns="" val="40461706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6BC8179-0FAF-4C96-9841-035CAE776F4D}" type="slidenum">
              <a:rPr lang="zh-CN" altLang="en-US" smtClean="0"/>
              <a:pPr/>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bwMode="gray">
          <a:xfrm>
            <a:off x="990600" y="1219200"/>
            <a:ext cx="7239000" cy="685800"/>
          </a:xfrm>
        </p:spPr>
        <p:txBody>
          <a:bodyPr/>
          <a:lstStyle>
            <a:lvl1pPr>
              <a:defRPr sz="3000" b="1">
                <a:solidFill>
                  <a:schemeClr val="tx1"/>
                </a:solidFill>
              </a:defRPr>
            </a:lvl1pPr>
          </a:lstStyle>
          <a:p>
            <a:r>
              <a:rPr lang="en-US" altLang="zh-CN"/>
              <a:t>Click to edit Master title style</a:t>
            </a:r>
          </a:p>
        </p:txBody>
      </p:sp>
      <p:sp>
        <p:nvSpPr>
          <p:cNvPr id="3075" name="Rectangle 3"/>
          <p:cNvSpPr>
            <a:spLocks noGrp="1" noChangeArrowheads="1"/>
          </p:cNvSpPr>
          <p:nvPr>
            <p:ph type="subTitle" idx="1"/>
          </p:nvPr>
        </p:nvSpPr>
        <p:spPr bwMode="gray">
          <a:xfrm>
            <a:off x="1295400" y="5715000"/>
            <a:ext cx="7086600" cy="381000"/>
          </a:xfrm>
        </p:spPr>
        <p:txBody>
          <a:bodyPr/>
          <a:lstStyle>
            <a:lvl1pPr marL="0" indent="0" algn="ctr">
              <a:buFont typeface="Wingdings" panose="05000000000000000000" pitchFamily="2" charset="2"/>
              <a:buNone/>
              <a:defRPr sz="1350" b="1">
                <a:solidFill>
                  <a:srgbClr val="8FAFE9"/>
                </a:solidFill>
                <a:latin typeface="Verdana" panose="020B0604030504040204" pitchFamily="34" charset="0"/>
              </a:defRPr>
            </a:lvl1pPr>
          </a:lstStyle>
          <a:p>
            <a:r>
              <a:rPr lang="en-US" altLang="zh-CN"/>
              <a:t>Click to edit Master subtitle style</a:t>
            </a:r>
          </a:p>
        </p:txBody>
      </p:sp>
      <p:pic>
        <p:nvPicPr>
          <p:cNvPr id="4" name="Picture 2" descr="D:\宣传工作\2015年215号关于下发《徐工液压件公司视觉识别系统使用管理办法》的通知（签章版）\logo-2.png"/>
          <p:cNvPicPr>
            <a:picLocks noChangeAspect="1" noChangeArrowheads="1"/>
          </p:cNvPicPr>
          <p:nvPr userDrawn="1"/>
        </p:nvPicPr>
        <p:blipFill>
          <a:blip r:embed="rId3" cstate="print"/>
          <a:srcRect/>
          <a:stretch>
            <a:fillRect/>
          </a:stretch>
        </p:blipFill>
        <p:spPr bwMode="auto">
          <a:xfrm>
            <a:off x="7452320" y="116632"/>
            <a:ext cx="1630707" cy="686906"/>
          </a:xfrm>
          <a:prstGeom prst="rect">
            <a:avLst/>
          </a:prstGeom>
          <a:noFill/>
          <a:ln w="9525">
            <a:noFill/>
            <a:miter lim="800000"/>
            <a:headEnd/>
            <a:tailEnd/>
          </a:ln>
        </p:spPr>
      </p:pic>
      <p:pic>
        <p:nvPicPr>
          <p:cNvPr id="5" name="Picture 5"/>
          <p:cNvPicPr>
            <a:picLocks noChangeAspect="1" noChangeArrowheads="1"/>
          </p:cNvPicPr>
          <p:nvPr userDrawn="1"/>
        </p:nvPicPr>
        <p:blipFill>
          <a:blip r:embed="rId4" cstate="print"/>
          <a:srcRect/>
          <a:stretch>
            <a:fillRect/>
          </a:stretch>
        </p:blipFill>
        <p:spPr bwMode="auto">
          <a:xfrm>
            <a:off x="0" y="6613118"/>
            <a:ext cx="9144000" cy="24662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33400" y="152400"/>
            <a:ext cx="7639050" cy="990600"/>
          </a:xfrm>
          <a:noFill/>
          <a:ln w="9525">
            <a:noFill/>
            <a:miter lim="800000"/>
          </a:ln>
          <a:effectLst/>
          <a:scene3d>
            <a:camera prst="orthographicFront"/>
            <a:lightRig rig="glow" dir="tl">
              <a:rot lat="0" lon="0" rev="5400000"/>
            </a:lightRig>
          </a:scene3d>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lstStyle>
            <a:lvl1pPr>
              <a:defRPr lang="zh-CN" altLang="en-US" sz="3000" b="0" kern="0" cap="none" spc="0" dirty="0">
                <a:ln w="0"/>
                <a:solidFill>
                  <a:schemeClr val="tx1"/>
                </a:solidFill>
                <a:effectLst>
                  <a:glow rad="101600">
                    <a:schemeClr val="bg1"/>
                  </a:glow>
                </a:effectLst>
                <a:latin typeface="+mn-ea"/>
                <a:ea typeface="+mn-ea"/>
                <a:cs typeface="+mn-cs"/>
              </a:defRPr>
            </a:lvl1pPr>
          </a:lstStyle>
          <a:p>
            <a:pPr lvl="0">
              <a:spcAft>
                <a:spcPts val="900"/>
              </a:spcAft>
              <a:buClr>
                <a:srgbClr val="85DFD0"/>
              </a:buClr>
            </a:pPr>
            <a:r>
              <a:rPr lang="zh-CN" altLang="en-US" dirty="0" smtClean="0"/>
              <a:t>单击此处编辑母版标题样式</a:t>
            </a:r>
            <a:endParaRPr lang="zh-CN" altLang="en-US" dirty="0"/>
          </a:p>
        </p:txBody>
      </p:sp>
      <p:pic>
        <p:nvPicPr>
          <p:cNvPr id="4" name="Picture 5"/>
          <p:cNvPicPr>
            <a:picLocks noChangeAspect="1" noChangeArrowheads="1"/>
          </p:cNvPicPr>
          <p:nvPr userDrawn="1"/>
        </p:nvPicPr>
        <p:blipFill>
          <a:blip r:embed="rId3" cstate="print"/>
          <a:srcRect/>
          <a:stretch>
            <a:fillRect/>
          </a:stretch>
        </p:blipFill>
        <p:spPr bwMode="auto">
          <a:xfrm>
            <a:off x="0" y="6613118"/>
            <a:ext cx="9144000" cy="246622"/>
          </a:xfrm>
          <a:prstGeom prst="rect">
            <a:avLst/>
          </a:prstGeom>
          <a:noFill/>
          <a:ln w="9525">
            <a:noFill/>
            <a:miter lim="800000"/>
            <a:headEnd/>
            <a:tailEnd/>
          </a:ln>
          <a:effectLst/>
        </p:spPr>
      </p:pic>
      <p:sp>
        <p:nvSpPr>
          <p:cNvPr id="5" name="灯片编号占位符 3"/>
          <p:cNvSpPr txBox="1">
            <a:spLocks noGrp="1" noChangeArrowheads="1"/>
          </p:cNvSpPr>
          <p:nvPr userDrawn="1"/>
        </p:nvSpPr>
        <p:spPr bwMode="auto">
          <a:xfrm>
            <a:off x="6705600" y="6593203"/>
            <a:ext cx="2133600" cy="332657"/>
          </a:xfrm>
          <a:prstGeom prst="rect">
            <a:avLst/>
          </a:prstGeom>
          <a:noFill/>
          <a:ln w="9525">
            <a:noFill/>
            <a:miter lim="800000"/>
            <a:headEnd/>
            <a:tailEnd/>
          </a:ln>
        </p:spPr>
        <p:txBody>
          <a:bodyPr/>
          <a:lstStyle/>
          <a:p>
            <a:pPr algn="r" eaLnBrk="1" hangingPunct="1"/>
            <a:fld id="{6C5401E6-526C-4F94-B0A3-413557829748}" type="slidenum">
              <a:rPr lang="en-US" altLang="zh-CN" sz="1400">
                <a:latin typeface="Arial Black" pitchFamily="34" charset="0"/>
              </a:rPr>
              <a:pPr algn="r" eaLnBrk="1" hangingPunct="1"/>
              <a:t>‹#›</a:t>
            </a:fld>
            <a:endParaRPr lang="en-US" altLang="zh-CN" sz="1400" dirty="0">
              <a:latin typeface="Arial Black" pitchFamily="34" charset="0"/>
            </a:endParaRPr>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33400" y="152400"/>
            <a:ext cx="7581900" cy="990600"/>
          </a:xfrm>
          <a:noFill/>
          <a:ln w="9525">
            <a:noFill/>
            <a:miter lim="800000"/>
          </a:ln>
          <a:effectLst/>
          <a:scene3d>
            <a:camera prst="orthographicFront"/>
            <a:lightRig rig="glow" dir="tl">
              <a:rot lat="0" lon="0" rev="5400000"/>
            </a:lightRig>
          </a:scene3d>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lstStyle>
            <a:lvl1pPr>
              <a:defRPr lang="zh-CN" altLang="en-US" sz="3000" b="0" kern="0" cap="none" spc="0" dirty="0">
                <a:ln w="0"/>
                <a:solidFill>
                  <a:schemeClr val="tx1"/>
                </a:solidFill>
                <a:effectLst>
                  <a:glow rad="101600">
                    <a:schemeClr val="bg1"/>
                  </a:glow>
                </a:effectLst>
                <a:latin typeface="+mn-ea"/>
                <a:ea typeface="+mn-ea"/>
                <a:cs typeface="+mn-cs"/>
              </a:defRPr>
            </a:lvl1pPr>
          </a:lstStyle>
          <a:p>
            <a:pPr lvl="0">
              <a:spcAft>
                <a:spcPts val="900"/>
              </a:spcAft>
              <a:buClr>
                <a:srgbClr val="85DFD0"/>
              </a:buClr>
            </a:pPr>
            <a:r>
              <a:rPr lang="zh-CN" altLang="en-US" dirty="0" smtClean="0"/>
              <a:t>单击此处编辑母版标题样式</a:t>
            </a:r>
            <a:endParaRPr lang="zh-CN" altLang="en-US" dirty="0"/>
          </a:p>
        </p:txBody>
      </p:sp>
      <p:pic>
        <p:nvPicPr>
          <p:cNvPr id="3" name="Picture 5"/>
          <p:cNvPicPr>
            <a:picLocks noChangeAspect="1" noChangeArrowheads="1"/>
          </p:cNvPicPr>
          <p:nvPr userDrawn="1"/>
        </p:nvPicPr>
        <p:blipFill>
          <a:blip r:embed="rId2" cstate="print"/>
          <a:srcRect/>
          <a:stretch>
            <a:fillRect/>
          </a:stretch>
        </p:blipFill>
        <p:spPr bwMode="auto">
          <a:xfrm>
            <a:off x="0" y="6613118"/>
            <a:ext cx="9144000" cy="246622"/>
          </a:xfrm>
          <a:prstGeom prst="rect">
            <a:avLst/>
          </a:prstGeom>
          <a:noFill/>
          <a:ln w="9525">
            <a:noFill/>
            <a:miter lim="800000"/>
            <a:headEnd/>
            <a:tailEnd/>
          </a:ln>
          <a:effectLst/>
        </p:spPr>
      </p:pic>
      <p:sp>
        <p:nvSpPr>
          <p:cNvPr id="4" name="灯片编号占位符 3"/>
          <p:cNvSpPr txBox="1">
            <a:spLocks noGrp="1" noChangeArrowheads="1"/>
          </p:cNvSpPr>
          <p:nvPr userDrawn="1"/>
        </p:nvSpPr>
        <p:spPr bwMode="auto">
          <a:xfrm>
            <a:off x="6705600" y="6593203"/>
            <a:ext cx="2133600" cy="332657"/>
          </a:xfrm>
          <a:prstGeom prst="rect">
            <a:avLst/>
          </a:prstGeom>
          <a:noFill/>
          <a:ln w="9525">
            <a:noFill/>
            <a:miter lim="800000"/>
            <a:headEnd/>
            <a:tailEnd/>
          </a:ln>
        </p:spPr>
        <p:txBody>
          <a:bodyPr/>
          <a:lstStyle/>
          <a:p>
            <a:pPr algn="r" eaLnBrk="1" hangingPunct="1"/>
            <a:fld id="{6C5401E6-526C-4F94-B0A3-413557829748}" type="slidenum">
              <a:rPr lang="en-US" altLang="zh-CN" sz="1400">
                <a:latin typeface="Arial Black" pitchFamily="34" charset="0"/>
              </a:rPr>
              <a:pPr algn="r" eaLnBrk="1" hangingPunct="1"/>
              <a:t>‹#›</a:t>
            </a:fld>
            <a:endParaRPr lang="en-US" altLang="zh-CN" sz="1400" dirty="0">
              <a:latin typeface="Arial Black" pitchFamily="34" charset="0"/>
            </a:endParaRPr>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Picture 5"/>
          <p:cNvPicPr>
            <a:picLocks noChangeAspect="1" noChangeArrowheads="1"/>
          </p:cNvPicPr>
          <p:nvPr userDrawn="1"/>
        </p:nvPicPr>
        <p:blipFill>
          <a:blip r:embed="rId2" cstate="print"/>
          <a:srcRect/>
          <a:stretch>
            <a:fillRect/>
          </a:stretch>
        </p:blipFill>
        <p:spPr bwMode="auto">
          <a:xfrm>
            <a:off x="0" y="6613118"/>
            <a:ext cx="9144000" cy="246622"/>
          </a:xfrm>
          <a:prstGeom prst="rect">
            <a:avLst/>
          </a:prstGeom>
          <a:noFill/>
          <a:ln w="9525">
            <a:noFill/>
            <a:miter lim="800000"/>
            <a:headEnd/>
            <a:tailEnd/>
          </a:ln>
          <a:effectLst/>
        </p:spPr>
      </p:pic>
      <p:sp>
        <p:nvSpPr>
          <p:cNvPr id="3" name="灯片编号占位符 3"/>
          <p:cNvSpPr txBox="1">
            <a:spLocks noGrp="1" noChangeArrowheads="1"/>
          </p:cNvSpPr>
          <p:nvPr userDrawn="1"/>
        </p:nvSpPr>
        <p:spPr bwMode="auto">
          <a:xfrm>
            <a:off x="6705600" y="6593203"/>
            <a:ext cx="2133600" cy="332657"/>
          </a:xfrm>
          <a:prstGeom prst="rect">
            <a:avLst/>
          </a:prstGeom>
          <a:noFill/>
          <a:ln w="9525">
            <a:noFill/>
            <a:miter lim="800000"/>
            <a:headEnd/>
            <a:tailEnd/>
          </a:ln>
        </p:spPr>
        <p:txBody>
          <a:bodyPr/>
          <a:lstStyle/>
          <a:p>
            <a:pPr algn="r" eaLnBrk="1" hangingPunct="1"/>
            <a:fld id="{6C5401E6-526C-4F94-B0A3-413557829748}" type="slidenum">
              <a:rPr lang="en-US" altLang="zh-CN" sz="1400">
                <a:latin typeface="Arial Black" pitchFamily="34" charset="0"/>
              </a:rPr>
              <a:pPr algn="r" eaLnBrk="1" hangingPunct="1"/>
              <a:t>‹#›</a:t>
            </a:fld>
            <a:endParaRPr lang="en-US" altLang="zh-CN" sz="1400" dirty="0">
              <a:latin typeface="Arial Black" pitchFamily="34" charset="0"/>
            </a:endParaRPr>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366838"/>
            <a:ext cx="8229600" cy="4919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pPr lvl="0"/>
            <a:r>
              <a:rPr lang="en-US" altLang="zh-CN" dirty="0" smtClean="0"/>
              <a:t>Click to edit Master text styles</a:t>
            </a:r>
          </a:p>
          <a:p>
            <a:pPr lvl="1"/>
            <a:r>
              <a:rPr lang="en-US" altLang="zh-CN" dirty="0" smtClean="0"/>
              <a:t>Second level</a:t>
            </a:r>
          </a:p>
          <a:p>
            <a:pPr lvl="2"/>
            <a:r>
              <a:rPr lang="en-US" altLang="zh-CN" dirty="0" smtClean="0"/>
              <a:t>Third level</a:t>
            </a:r>
          </a:p>
          <a:p>
            <a:pPr lvl="3"/>
            <a:r>
              <a:rPr lang="en-US" altLang="zh-CN" dirty="0" smtClean="0"/>
              <a:t>Fourth level</a:t>
            </a:r>
          </a:p>
          <a:p>
            <a:pPr lvl="4"/>
            <a:r>
              <a:rPr lang="en-US" altLang="zh-CN" dirty="0" smtClean="0"/>
              <a:t>Fifth level</a:t>
            </a:r>
          </a:p>
        </p:txBody>
      </p:sp>
      <p:sp>
        <p:nvSpPr>
          <p:cNvPr id="1028" name="Rectangle 2"/>
          <p:cNvSpPr>
            <a:spLocks noGrp="1" noChangeArrowheads="1"/>
          </p:cNvSpPr>
          <p:nvPr>
            <p:ph type="title"/>
          </p:nvPr>
        </p:nvSpPr>
        <p:spPr bwMode="white">
          <a:xfrm>
            <a:off x="533400" y="457202"/>
            <a:ext cx="7696200" cy="563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zh-CN" dirty="0" smtClean="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2400">
          <a:solidFill>
            <a:schemeClr val="bg1"/>
          </a:solidFill>
          <a:latin typeface="黑体" panose="02010609060101010101" pitchFamily="2" charset="-122"/>
          <a:ea typeface="黑体" panose="02010609060101010101" pitchFamily="2" charset="-122"/>
          <a:cs typeface="+mj-cs"/>
        </a:defRPr>
      </a:lvl1pPr>
      <a:lvl2pPr algn="l" rtl="0" eaLnBrk="0" fontAlgn="base" hangingPunct="0">
        <a:spcBef>
          <a:spcPct val="0"/>
        </a:spcBef>
        <a:spcAft>
          <a:spcPct val="0"/>
        </a:spcAft>
        <a:defRPr sz="2400">
          <a:solidFill>
            <a:schemeClr val="bg1"/>
          </a:solidFill>
          <a:latin typeface="黑体" panose="02010609060101010101" pitchFamily="2" charset="-122"/>
          <a:ea typeface="黑体" panose="02010609060101010101" pitchFamily="2" charset="-122"/>
        </a:defRPr>
      </a:lvl2pPr>
      <a:lvl3pPr algn="l" rtl="0" eaLnBrk="0" fontAlgn="base" hangingPunct="0">
        <a:spcBef>
          <a:spcPct val="0"/>
        </a:spcBef>
        <a:spcAft>
          <a:spcPct val="0"/>
        </a:spcAft>
        <a:defRPr sz="2400">
          <a:solidFill>
            <a:schemeClr val="bg1"/>
          </a:solidFill>
          <a:latin typeface="黑体" panose="02010609060101010101" pitchFamily="2" charset="-122"/>
          <a:ea typeface="黑体" panose="02010609060101010101" pitchFamily="2" charset="-122"/>
        </a:defRPr>
      </a:lvl3pPr>
      <a:lvl4pPr algn="l" rtl="0" eaLnBrk="0" fontAlgn="base" hangingPunct="0">
        <a:spcBef>
          <a:spcPct val="0"/>
        </a:spcBef>
        <a:spcAft>
          <a:spcPct val="0"/>
        </a:spcAft>
        <a:defRPr sz="2400">
          <a:solidFill>
            <a:schemeClr val="bg1"/>
          </a:solidFill>
          <a:latin typeface="黑体" panose="02010609060101010101" pitchFamily="2" charset="-122"/>
          <a:ea typeface="黑体" panose="02010609060101010101" pitchFamily="2" charset="-122"/>
        </a:defRPr>
      </a:lvl4pPr>
      <a:lvl5pPr algn="l" rtl="0" eaLnBrk="0" fontAlgn="base" hangingPunct="0">
        <a:spcBef>
          <a:spcPct val="0"/>
        </a:spcBef>
        <a:spcAft>
          <a:spcPct val="0"/>
        </a:spcAft>
        <a:defRPr sz="2400">
          <a:solidFill>
            <a:schemeClr val="bg1"/>
          </a:solidFill>
          <a:latin typeface="黑体" panose="02010609060101010101" pitchFamily="2" charset="-122"/>
          <a:ea typeface="黑体" panose="02010609060101010101" pitchFamily="2" charset="-122"/>
        </a:defRPr>
      </a:lvl5pPr>
      <a:lvl6pPr marL="342900" algn="ctr" rtl="0" fontAlgn="base">
        <a:spcBef>
          <a:spcPct val="0"/>
        </a:spcBef>
        <a:spcAft>
          <a:spcPct val="0"/>
        </a:spcAft>
        <a:defRPr sz="2400">
          <a:solidFill>
            <a:schemeClr val="bg1"/>
          </a:solidFill>
          <a:latin typeface="Verdana" panose="020B0604030504040204" pitchFamily="34" charset="0"/>
        </a:defRPr>
      </a:lvl6pPr>
      <a:lvl7pPr marL="685800" algn="ctr" rtl="0" fontAlgn="base">
        <a:spcBef>
          <a:spcPct val="0"/>
        </a:spcBef>
        <a:spcAft>
          <a:spcPct val="0"/>
        </a:spcAft>
        <a:defRPr sz="2400">
          <a:solidFill>
            <a:schemeClr val="bg1"/>
          </a:solidFill>
          <a:latin typeface="Verdana" panose="020B0604030504040204" pitchFamily="34" charset="0"/>
        </a:defRPr>
      </a:lvl7pPr>
      <a:lvl8pPr marL="1028700" algn="ctr" rtl="0" fontAlgn="base">
        <a:spcBef>
          <a:spcPct val="0"/>
        </a:spcBef>
        <a:spcAft>
          <a:spcPct val="0"/>
        </a:spcAft>
        <a:defRPr sz="2400">
          <a:solidFill>
            <a:schemeClr val="bg1"/>
          </a:solidFill>
          <a:latin typeface="Verdana" panose="020B0604030504040204" pitchFamily="34" charset="0"/>
        </a:defRPr>
      </a:lvl8pPr>
      <a:lvl9pPr marL="1371600" algn="ctr" rtl="0" fontAlgn="base">
        <a:spcBef>
          <a:spcPct val="0"/>
        </a:spcBef>
        <a:spcAft>
          <a:spcPct val="0"/>
        </a:spcAft>
        <a:defRPr sz="2400">
          <a:solidFill>
            <a:schemeClr val="bg1"/>
          </a:solidFill>
          <a:latin typeface="Verdana" panose="020B0604030504040204" pitchFamily="34" charset="0"/>
        </a:defRPr>
      </a:lvl9pPr>
    </p:titleStyle>
    <p:bodyStyle>
      <a:lvl1pPr marL="257175" indent="-257175" algn="l" rtl="0" eaLnBrk="0" fontAlgn="base" hangingPunct="0">
        <a:spcBef>
          <a:spcPct val="20000"/>
        </a:spcBef>
        <a:spcAft>
          <a:spcPct val="0"/>
        </a:spcAft>
        <a:buClr>
          <a:schemeClr val="hlink"/>
        </a:buClr>
        <a:buFont typeface="Wingdings" panose="05000000000000000000" pitchFamily="2" charset="2"/>
        <a:buChar char="v"/>
        <a:defRPr sz="2400">
          <a:solidFill>
            <a:schemeClr val="tx1"/>
          </a:solidFill>
          <a:latin typeface="+mn-lt"/>
          <a:ea typeface="+mn-ea"/>
          <a:cs typeface="+mn-cs"/>
        </a:defRPr>
      </a:lvl1pPr>
      <a:lvl2pPr marL="557530" indent="-214630" algn="l" rtl="0" eaLnBrk="0" fontAlgn="base" hangingPunct="0">
        <a:spcBef>
          <a:spcPct val="20000"/>
        </a:spcBef>
        <a:spcAft>
          <a:spcPct val="0"/>
        </a:spcAft>
        <a:buClr>
          <a:schemeClr val="accent1"/>
        </a:buClr>
        <a:buFont typeface="Wingdings" panose="05000000000000000000" pitchFamily="2" charset="2"/>
        <a:buChar char="§"/>
        <a:defRPr sz="2100">
          <a:solidFill>
            <a:schemeClr val="tx1"/>
          </a:solidFill>
          <a:latin typeface="+mn-lt"/>
        </a:defRPr>
      </a:lvl2pPr>
      <a:lvl3pPr marL="857250" indent="-171450" algn="l" rtl="0" eaLnBrk="0" fontAlgn="base" hangingPunct="0">
        <a:spcBef>
          <a:spcPct val="20000"/>
        </a:spcBef>
        <a:spcAft>
          <a:spcPct val="0"/>
        </a:spcAft>
        <a:buClr>
          <a:schemeClr val="tx1"/>
        </a:buClr>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4760" y="2288569"/>
            <a:ext cx="9296400" cy="1292831"/>
          </a:xfrm>
          <a:prstGeom prst="rect">
            <a:avLst/>
          </a:prstGeom>
          <a:noFill/>
          <a:ln w="9525">
            <a:noFill/>
            <a:miter lim="800000"/>
          </a:ln>
          <a:effectLst/>
          <a:scene3d>
            <a:camera prst="orthographicFront"/>
            <a:lightRig rig="glow" dir="tl">
              <a:rot lat="0" lon="0" rev="5400000"/>
            </a:lightRig>
          </a:scene3d>
          <a:sp3d/>
        </p:spPr>
        <p:txBody>
          <a:bodyPr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a:lnSpc>
                <a:spcPct val="120000"/>
              </a:lnSpc>
              <a:buClr>
                <a:srgbClr val="85DFD0"/>
              </a:buClr>
              <a:buFont typeface="Wingdings" panose="05000000000000000000" pitchFamily="2" charset="2"/>
              <a:buNone/>
              <a:defRPr sz="4000" b="1" kern="0" cap="all" spc="300">
                <a:ln w="0">
                  <a:solidFill>
                    <a:sysClr val="windowText" lastClr="000000"/>
                  </a:solidFill>
                </a:ln>
                <a:solidFill>
                  <a:schemeClr val="tx1">
                    <a:lumMod val="85000"/>
                    <a:lumOff val="15000"/>
                  </a:schemeClr>
                </a:solidFill>
                <a:effectLst>
                  <a:glow rad="114300">
                    <a:schemeClr val="bg1"/>
                  </a:glow>
                </a:effectLst>
                <a:latin typeface="+mn-lt"/>
                <a:ea typeface="微软雅黑" panose="020B0503020204020204" pitchFamily="34" charset="-122"/>
              </a:defRPr>
            </a:lvl1pPr>
          </a:lstStyle>
          <a:p>
            <a:pPr algn="ctr">
              <a:lnSpc>
                <a:spcPct val="100000"/>
              </a:lnSpc>
            </a:pPr>
            <a:r>
              <a:rPr lang="zh-CN" altLang="en-US" cap="none" spc="0" dirty="0" smtClean="0">
                <a:solidFill>
                  <a:schemeClr val="tx1"/>
                </a:solidFill>
              </a:rPr>
              <a:t>企业标准的作用</a:t>
            </a:r>
            <a:endParaRPr lang="en-US" altLang="zh-CN" cap="none" spc="0" dirty="0" smtClean="0">
              <a:solidFill>
                <a:schemeClr val="tx1"/>
              </a:solidFill>
            </a:endParaRPr>
          </a:p>
          <a:p>
            <a:pPr algn="ctr">
              <a:lnSpc>
                <a:spcPct val="100000"/>
              </a:lnSpc>
            </a:pPr>
            <a:r>
              <a:rPr lang="en-US" altLang="zh-CN" sz="2800" cap="none" spc="0" dirty="0" smtClean="0">
                <a:solidFill>
                  <a:schemeClr val="tx1"/>
                </a:solidFill>
              </a:rPr>
              <a:t>Discussion on Functions of Enterprise Standards  </a:t>
            </a:r>
            <a:endParaRPr lang="en-US" altLang="zh-CN" sz="2800" cap="none" spc="0" dirty="0">
              <a:solidFill>
                <a:schemeClr val="tx1"/>
              </a:solidFill>
            </a:endParaRPr>
          </a:p>
        </p:txBody>
      </p:sp>
      <p:sp>
        <p:nvSpPr>
          <p:cNvPr id="10" name="TextBox 9"/>
          <p:cNvSpPr txBox="1"/>
          <p:nvPr/>
        </p:nvSpPr>
        <p:spPr>
          <a:xfrm>
            <a:off x="1389112" y="4191000"/>
            <a:ext cx="7143328" cy="1200329"/>
          </a:xfrm>
          <a:prstGeom prst="rect">
            <a:avLst/>
          </a:prstGeom>
          <a:noFill/>
        </p:spPr>
        <p:txBody>
          <a:bodyPr wrap="square" rtlCol="0">
            <a:spAutoFit/>
          </a:bodyPr>
          <a:lstStyle/>
          <a:p>
            <a:r>
              <a:rPr lang="zh-CN" altLang="en-US" sz="2400" kern="0" dirty="0" smtClean="0">
                <a:ln w="0">
                  <a:solidFill>
                    <a:sysClr val="windowText" lastClr="000000"/>
                  </a:solidFill>
                </a:ln>
                <a:solidFill>
                  <a:schemeClr val="tx1">
                    <a:lumMod val="85000"/>
                    <a:lumOff val="15000"/>
                  </a:schemeClr>
                </a:solidFill>
                <a:effectLst>
                  <a:glow rad="114300">
                    <a:schemeClr val="bg1"/>
                  </a:glow>
                </a:effectLst>
                <a:latin typeface="+mn-lt"/>
                <a:ea typeface="微软雅黑" panose="020B0503020204020204" pitchFamily="34" charset="-122"/>
              </a:rPr>
              <a:t>李锁云       </a:t>
            </a:r>
            <a:r>
              <a:rPr lang="en-US" altLang="zh-CN" sz="2400" kern="0" dirty="0" err="1" smtClean="0">
                <a:ln w="0">
                  <a:solidFill>
                    <a:sysClr val="windowText" lastClr="000000"/>
                  </a:solidFill>
                </a:ln>
                <a:solidFill>
                  <a:schemeClr val="tx1">
                    <a:lumMod val="85000"/>
                    <a:lumOff val="15000"/>
                  </a:schemeClr>
                </a:solidFill>
                <a:effectLst>
                  <a:glow rad="114300">
                    <a:schemeClr val="bg1"/>
                  </a:glow>
                </a:effectLst>
                <a:latin typeface="+mn-lt"/>
                <a:ea typeface="微软雅黑" panose="020B0503020204020204" pitchFamily="34" charset="-122"/>
              </a:rPr>
              <a:t>Suoyun</a:t>
            </a:r>
            <a:r>
              <a:rPr lang="en-US" altLang="zh-CN" sz="2400" kern="0" dirty="0" smtClean="0">
                <a:ln w="0">
                  <a:solidFill>
                    <a:sysClr val="windowText" lastClr="000000"/>
                  </a:solidFill>
                </a:ln>
                <a:solidFill>
                  <a:schemeClr val="tx1">
                    <a:lumMod val="85000"/>
                    <a:lumOff val="15000"/>
                  </a:schemeClr>
                </a:solidFill>
                <a:effectLst>
                  <a:glow rad="114300">
                    <a:schemeClr val="bg1"/>
                  </a:glow>
                </a:effectLst>
                <a:latin typeface="+mn-lt"/>
                <a:ea typeface="微软雅黑" panose="020B0503020204020204" pitchFamily="34" charset="-122"/>
              </a:rPr>
              <a:t> Li</a:t>
            </a:r>
          </a:p>
          <a:p>
            <a:r>
              <a:rPr lang="zh-CN" altLang="en-US" sz="2400" kern="0" dirty="0" smtClean="0">
                <a:ln w="0">
                  <a:solidFill>
                    <a:sysClr val="windowText" lastClr="000000"/>
                  </a:solidFill>
                </a:ln>
                <a:solidFill>
                  <a:schemeClr val="tx1">
                    <a:lumMod val="85000"/>
                    <a:lumOff val="15000"/>
                  </a:schemeClr>
                </a:solidFill>
                <a:effectLst>
                  <a:glow rad="114300">
                    <a:schemeClr val="bg1"/>
                  </a:glow>
                </a:effectLst>
                <a:latin typeface="+mn-lt"/>
                <a:ea typeface="微软雅黑" panose="020B0503020204020204" pitchFamily="34" charset="-122"/>
              </a:rPr>
              <a:t>副总裁       </a:t>
            </a:r>
            <a:r>
              <a:rPr lang="en-US" altLang="zh-CN" sz="2400" kern="0" dirty="0" smtClean="0">
                <a:ln w="0">
                  <a:solidFill>
                    <a:sysClr val="windowText" lastClr="000000"/>
                  </a:solidFill>
                </a:ln>
                <a:solidFill>
                  <a:schemeClr val="tx1">
                    <a:lumMod val="85000"/>
                    <a:lumOff val="15000"/>
                  </a:schemeClr>
                </a:solidFill>
                <a:effectLst>
                  <a:glow rad="114300">
                    <a:schemeClr val="bg1"/>
                  </a:glow>
                </a:effectLst>
                <a:latin typeface="+mn-lt"/>
                <a:ea typeface="微软雅黑" panose="020B0503020204020204" pitchFamily="34" charset="-122"/>
              </a:rPr>
              <a:t>Vice President</a:t>
            </a:r>
          </a:p>
          <a:p>
            <a:r>
              <a:rPr lang="zh-CN" altLang="en-US" sz="2400" kern="0" dirty="0" smtClean="0">
                <a:ln w="0">
                  <a:solidFill>
                    <a:sysClr val="windowText" lastClr="000000"/>
                  </a:solidFill>
                </a:ln>
                <a:solidFill>
                  <a:schemeClr val="tx1">
                    <a:lumMod val="85000"/>
                    <a:lumOff val="15000"/>
                  </a:schemeClr>
                </a:solidFill>
                <a:effectLst>
                  <a:glow rad="114300">
                    <a:schemeClr val="bg1"/>
                  </a:glow>
                </a:effectLst>
                <a:ea typeface="微软雅黑" panose="020B0503020204020204" pitchFamily="34" charset="-122"/>
              </a:rPr>
              <a:t>徐工机械    </a:t>
            </a:r>
            <a:r>
              <a:rPr lang="en-US" altLang="zh-CN" sz="2400" kern="0" dirty="0" smtClean="0">
                <a:ln w="0">
                  <a:solidFill>
                    <a:sysClr val="windowText" lastClr="000000"/>
                  </a:solidFill>
                </a:ln>
                <a:solidFill>
                  <a:schemeClr val="tx1">
                    <a:lumMod val="85000"/>
                    <a:lumOff val="15000"/>
                  </a:schemeClr>
                </a:solidFill>
                <a:effectLst>
                  <a:glow rad="114300">
                    <a:schemeClr val="bg1"/>
                  </a:glow>
                </a:effectLst>
                <a:ea typeface="微软雅黑" panose="020B0503020204020204" pitchFamily="34" charset="-122"/>
              </a:rPr>
              <a:t>XCMG Construction Machinery Co., Ltd.</a:t>
            </a:r>
            <a:r>
              <a:rPr lang="zh-CN" altLang="en-US" sz="2400" kern="0" dirty="0" smtClean="0">
                <a:ln w="0">
                  <a:solidFill>
                    <a:sysClr val="windowText" lastClr="000000"/>
                  </a:solidFill>
                </a:ln>
                <a:solidFill>
                  <a:schemeClr val="tx1">
                    <a:lumMod val="85000"/>
                    <a:lumOff val="15000"/>
                  </a:schemeClr>
                </a:solidFill>
                <a:effectLst>
                  <a:glow rad="114300">
                    <a:schemeClr val="bg1"/>
                  </a:glow>
                </a:effectLst>
                <a:ea typeface="微软雅黑" panose="020B0503020204020204" pitchFamily="34" charset="-122"/>
              </a:rPr>
              <a:t>  </a:t>
            </a:r>
            <a:endParaRPr lang="en-US" altLang="zh-CN" sz="2400" kern="0" dirty="0" smtClean="0">
              <a:ln w="0">
                <a:solidFill>
                  <a:sysClr val="windowText" lastClr="000000"/>
                </a:solidFill>
              </a:ln>
              <a:solidFill>
                <a:schemeClr val="tx1">
                  <a:lumMod val="85000"/>
                  <a:lumOff val="15000"/>
                </a:schemeClr>
              </a:solidFill>
              <a:effectLst>
                <a:glow rad="114300">
                  <a:schemeClr val="bg1"/>
                </a:glow>
              </a:effectLst>
              <a:latin typeface="+mn-lt"/>
              <a:ea typeface="微软雅黑" panose="020B0503020204020204" pitchFamily="34" charset="-122"/>
            </a:endParaRPr>
          </a:p>
        </p:txBody>
      </p:sp>
      <p:sp>
        <p:nvSpPr>
          <p:cNvPr id="11" name="TextBox 10"/>
          <p:cNvSpPr txBox="1"/>
          <p:nvPr/>
        </p:nvSpPr>
        <p:spPr>
          <a:xfrm>
            <a:off x="1043608" y="6019800"/>
            <a:ext cx="7056784" cy="461665"/>
          </a:xfrm>
          <a:prstGeom prst="rect">
            <a:avLst/>
          </a:prstGeom>
          <a:noFill/>
        </p:spPr>
        <p:txBody>
          <a:bodyPr wrap="square" rtlCol="0">
            <a:spAutoFit/>
          </a:bodyPr>
          <a:lstStyle/>
          <a:p>
            <a:pPr algn="ctr"/>
            <a:endParaRPr lang="zh-CN" altLang="en-US" sz="2400" dirty="0">
              <a:latin typeface="+mn-lt"/>
              <a:ea typeface="方正仿宋简体" panose="03000509000000000000" pitchFamily="65" charset="-122"/>
            </a:endParaRPr>
          </a:p>
        </p:txBody>
      </p:sp>
      <p:sp>
        <p:nvSpPr>
          <p:cNvPr id="15" name="TextBox 14"/>
          <p:cNvSpPr txBox="1"/>
          <p:nvPr/>
        </p:nvSpPr>
        <p:spPr>
          <a:xfrm>
            <a:off x="0" y="153536"/>
            <a:ext cx="7092280" cy="707886"/>
          </a:xfrm>
          <a:prstGeom prst="rect">
            <a:avLst/>
          </a:prstGeom>
          <a:noFill/>
        </p:spPr>
        <p:txBody>
          <a:bodyPr wrap="square" rtlCol="0">
            <a:spAutoFit/>
          </a:bodyPr>
          <a:lstStyle/>
          <a:p>
            <a:r>
              <a:rPr lang="en-US" altLang="zh-CN" sz="2000" b="1" dirty="0" smtClean="0">
                <a:solidFill>
                  <a:schemeClr val="bg2">
                    <a:lumMod val="50000"/>
                  </a:schemeClr>
                </a:solidFill>
                <a:ea typeface="微软雅黑" pitchFamily="34" charset="-122"/>
              </a:rPr>
              <a:t>ANSI-SAC</a:t>
            </a:r>
            <a:r>
              <a:rPr lang="zh-CN" altLang="en-US" sz="2000" b="1" dirty="0" smtClean="0">
                <a:solidFill>
                  <a:schemeClr val="bg2">
                    <a:lumMod val="50000"/>
                  </a:schemeClr>
                </a:solidFill>
                <a:ea typeface="微软雅黑" pitchFamily="34" charset="-122"/>
              </a:rPr>
              <a:t>企业标准圆桌会议</a:t>
            </a:r>
            <a:endParaRPr lang="en-US" altLang="zh-CN" sz="2000" b="1" dirty="0" smtClean="0">
              <a:solidFill>
                <a:schemeClr val="bg2">
                  <a:lumMod val="50000"/>
                </a:schemeClr>
              </a:solidFill>
              <a:ea typeface="微软雅黑" pitchFamily="34" charset="-122"/>
            </a:endParaRPr>
          </a:p>
          <a:p>
            <a:r>
              <a:rPr lang="sq-AL" altLang="zh-CN" sz="2000" b="1" dirty="0" smtClean="0">
                <a:solidFill>
                  <a:schemeClr val="bg2">
                    <a:lumMod val="50000"/>
                  </a:schemeClr>
                </a:solidFill>
                <a:ea typeface="微软雅黑" pitchFamily="34" charset="-122"/>
              </a:rPr>
              <a:t>ANSI-SAC Roundtable on Enterprise Standards</a:t>
            </a:r>
            <a:endParaRPr lang="zh-CN" altLang="en-US" sz="2000" b="1" dirty="0">
              <a:solidFill>
                <a:schemeClr val="bg2">
                  <a:lumMod val="50000"/>
                </a:schemeClr>
              </a:solidFill>
              <a:ea typeface="微软雅黑" pitchFamily="34" charset="-122"/>
            </a:endParaRPr>
          </a:p>
        </p:txBody>
      </p:sp>
      <p:sp>
        <p:nvSpPr>
          <p:cNvPr id="16" name="TextBox 15"/>
          <p:cNvSpPr txBox="1"/>
          <p:nvPr/>
        </p:nvSpPr>
        <p:spPr>
          <a:xfrm>
            <a:off x="2483768" y="5951021"/>
            <a:ext cx="4176464" cy="646331"/>
          </a:xfrm>
          <a:prstGeom prst="rect">
            <a:avLst/>
          </a:prstGeom>
          <a:noFill/>
        </p:spPr>
        <p:txBody>
          <a:bodyPr wrap="square" rtlCol="0">
            <a:spAutoFit/>
          </a:bodyPr>
          <a:lstStyle/>
          <a:p>
            <a:r>
              <a:rPr lang="zh-CN" altLang="en-US" dirty="0" smtClean="0">
                <a:ea typeface="微软雅黑" pitchFamily="34" charset="-122"/>
              </a:rPr>
              <a:t>中国</a:t>
            </a:r>
            <a:r>
              <a:rPr lang="en-US" altLang="zh-CN" dirty="0" smtClean="0">
                <a:ea typeface="微软雅黑" pitchFamily="34" charset="-122"/>
              </a:rPr>
              <a:t>·</a:t>
            </a:r>
            <a:r>
              <a:rPr lang="zh-CN" altLang="en-US" dirty="0" smtClean="0">
                <a:ea typeface="微软雅黑" pitchFamily="34" charset="-122"/>
              </a:rPr>
              <a:t>杭州              </a:t>
            </a:r>
            <a:r>
              <a:rPr lang="en-US" altLang="zh-CN" dirty="0" smtClean="0">
                <a:ea typeface="微软雅黑" pitchFamily="34" charset="-122"/>
              </a:rPr>
              <a:t>Hangzhou, China</a:t>
            </a:r>
          </a:p>
          <a:p>
            <a:r>
              <a:rPr lang="en-US" altLang="zh-CN" dirty="0" smtClean="0">
                <a:ea typeface="微软雅黑" pitchFamily="34" charset="-122"/>
              </a:rPr>
              <a:t>2018</a:t>
            </a:r>
            <a:r>
              <a:rPr lang="zh-CN" altLang="en-US" dirty="0" smtClean="0">
                <a:ea typeface="微软雅黑" pitchFamily="34" charset="-122"/>
              </a:rPr>
              <a:t>年</a:t>
            </a:r>
            <a:r>
              <a:rPr lang="en-US" altLang="zh-CN" dirty="0" smtClean="0">
                <a:ea typeface="微软雅黑" pitchFamily="34" charset="-122"/>
              </a:rPr>
              <a:t>7</a:t>
            </a:r>
            <a:r>
              <a:rPr lang="zh-CN" altLang="en-US" dirty="0" smtClean="0">
                <a:ea typeface="微软雅黑" pitchFamily="34" charset="-122"/>
              </a:rPr>
              <a:t>月</a:t>
            </a:r>
            <a:r>
              <a:rPr lang="en-US" altLang="zh-CN" dirty="0" smtClean="0">
                <a:ea typeface="微软雅黑" pitchFamily="34" charset="-122"/>
              </a:rPr>
              <a:t>17</a:t>
            </a:r>
            <a:r>
              <a:rPr lang="zh-CN" altLang="en-US" dirty="0" smtClean="0">
                <a:ea typeface="微软雅黑" pitchFamily="34" charset="-122"/>
              </a:rPr>
              <a:t>日     </a:t>
            </a:r>
            <a:r>
              <a:rPr lang="en-US" altLang="zh-CN" dirty="0" smtClean="0">
                <a:ea typeface="微软雅黑" pitchFamily="34" charset="-122"/>
              </a:rPr>
              <a:t>17 July 2018</a:t>
            </a:r>
            <a:endParaRPr lang="zh-CN" altLang="en-US" dirty="0">
              <a:ea typeface="微软雅黑" pitchFamily="34" charset="-122"/>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332656"/>
            <a:ext cx="8640960" cy="830997"/>
          </a:xfrm>
          <a:prstGeom prst="rect">
            <a:avLst/>
          </a:prstGeom>
          <a:noFill/>
        </p:spPr>
        <p:txBody>
          <a:bodyPr wrap="square" rtlCol="0">
            <a:spAutoFit/>
          </a:bodyPr>
          <a:lstStyle/>
          <a:p>
            <a:r>
              <a:rPr lang="en-US" altLang="zh-CN" sz="2400" dirty="0" smtClean="0">
                <a:solidFill>
                  <a:schemeClr val="bg2">
                    <a:lumMod val="10000"/>
                  </a:schemeClr>
                </a:solidFill>
                <a:ea typeface="微软雅黑" pitchFamily="34" charset="-122"/>
              </a:rPr>
              <a:t>2.</a:t>
            </a:r>
            <a:r>
              <a:rPr lang="zh-CN" altLang="en-US" sz="2400" dirty="0" smtClean="0">
                <a:latin typeface="微软雅黑" pitchFamily="34" charset="-122"/>
                <a:ea typeface="微软雅黑" pitchFamily="34" charset="-122"/>
              </a:rPr>
              <a:t>强化标准，提升质量</a:t>
            </a:r>
            <a:endParaRPr lang="en-US" altLang="zh-CN" sz="2400" dirty="0" smtClean="0">
              <a:solidFill>
                <a:schemeClr val="bg2">
                  <a:lumMod val="10000"/>
                </a:schemeClr>
              </a:solidFill>
              <a:ea typeface="微软雅黑" pitchFamily="34" charset="-122"/>
            </a:endParaRPr>
          </a:p>
          <a:p>
            <a:r>
              <a:rPr lang="en-US" altLang="zh-CN" sz="2400" dirty="0" smtClean="0">
                <a:solidFill>
                  <a:schemeClr val="bg2">
                    <a:lumMod val="10000"/>
                  </a:schemeClr>
                </a:solidFill>
                <a:ea typeface="微软雅黑" pitchFamily="34" charset="-122"/>
              </a:rPr>
              <a:t>   </a:t>
            </a:r>
            <a:r>
              <a:rPr lang="en-US" altLang="zh-CN" sz="2400" dirty="0" smtClean="0"/>
              <a:t>Strengthen standards, improve quality</a:t>
            </a:r>
            <a:endParaRPr lang="zh-CN" altLang="en-US" sz="2400" dirty="0">
              <a:solidFill>
                <a:schemeClr val="bg2">
                  <a:lumMod val="10000"/>
                </a:schemeClr>
              </a:solidFill>
              <a:ea typeface="微软雅黑" pitchFamily="34" charset="-122"/>
            </a:endParaRPr>
          </a:p>
        </p:txBody>
      </p:sp>
      <p:sp>
        <p:nvSpPr>
          <p:cNvPr id="3" name="矩形 2"/>
          <p:cNvSpPr/>
          <p:nvPr/>
        </p:nvSpPr>
        <p:spPr>
          <a:xfrm>
            <a:off x="35496" y="1556792"/>
            <a:ext cx="8352928" cy="400110"/>
          </a:xfrm>
          <a:prstGeom prst="rect">
            <a:avLst/>
          </a:prstGeom>
        </p:spPr>
        <p:txBody>
          <a:bodyPr wrap="square">
            <a:spAutoFit/>
          </a:bodyPr>
          <a:lstStyle/>
          <a:p>
            <a:pPr>
              <a:spcBef>
                <a:spcPts val="600"/>
              </a:spcBef>
              <a:spcAft>
                <a:spcPts val="600"/>
              </a:spcAft>
              <a:defRPr/>
            </a:pPr>
            <a:r>
              <a:rPr lang="zh-CN" altLang="en-US" sz="2000" dirty="0" smtClean="0">
                <a:latin typeface="微软雅黑" pitchFamily="34" charset="-122"/>
                <a:ea typeface="微软雅黑" pitchFamily="34" charset="-122"/>
              </a:rPr>
              <a:t>（</a:t>
            </a:r>
            <a:r>
              <a:rPr lang="en-US" altLang="zh-CN" sz="2000" dirty="0" smtClean="0">
                <a:latin typeface="微软雅黑" pitchFamily="34" charset="-122"/>
                <a:ea typeface="微软雅黑" pitchFamily="34" charset="-122"/>
              </a:rPr>
              <a:t>4</a:t>
            </a:r>
            <a:r>
              <a:rPr lang="zh-CN" altLang="en-US" sz="2000" dirty="0" smtClean="0">
                <a:latin typeface="微软雅黑" pitchFamily="34" charset="-122"/>
                <a:ea typeface="微软雅黑" pitchFamily="34" charset="-122"/>
              </a:rPr>
              <a:t>）标准化活动</a:t>
            </a:r>
            <a:r>
              <a:rPr lang="sq-AL" altLang="zh-CN" sz="2000" dirty="0" smtClean="0"/>
              <a:t>Standardization </a:t>
            </a:r>
            <a:r>
              <a:rPr lang="sq-AL" altLang="zh-CN" sz="2000" dirty="0" smtClean="0"/>
              <a:t>of technical </a:t>
            </a:r>
            <a:r>
              <a:rPr lang="en-US" altLang="zh-CN" sz="2000" dirty="0" smtClean="0"/>
              <a:t>achievements</a:t>
            </a:r>
            <a:endParaRPr lang="en-US" altLang="zh-CN" sz="2000" dirty="0" smtClean="0">
              <a:latin typeface="微软雅黑" pitchFamily="34" charset="-122"/>
              <a:ea typeface="微软雅黑" pitchFamily="34" charset="-122"/>
            </a:endParaRPr>
          </a:p>
        </p:txBody>
      </p:sp>
      <p:sp>
        <p:nvSpPr>
          <p:cNvPr id="4" name="TextBox 3"/>
          <p:cNvSpPr txBox="1"/>
          <p:nvPr/>
        </p:nvSpPr>
        <p:spPr>
          <a:xfrm>
            <a:off x="755576" y="2348880"/>
            <a:ext cx="5904656" cy="2308324"/>
          </a:xfrm>
          <a:prstGeom prst="rect">
            <a:avLst/>
          </a:prstGeom>
          <a:noFill/>
        </p:spPr>
        <p:txBody>
          <a:bodyPr wrap="square" rtlCol="0">
            <a:spAutoFit/>
          </a:bodyPr>
          <a:lstStyle/>
          <a:p>
            <a:pPr>
              <a:buFont typeface="Wingdings" pitchFamily="2" charset="2"/>
              <a:buChar char="p"/>
            </a:pPr>
            <a:r>
              <a:rPr lang="zh-CN" altLang="en-US" dirty="0" smtClean="0"/>
              <a:t> 参与国际标准制修订情况</a:t>
            </a:r>
            <a:endParaRPr lang="en-US" altLang="zh-CN" dirty="0" smtClean="0"/>
          </a:p>
          <a:p>
            <a:r>
              <a:rPr lang="sq-AL" altLang="zh-CN" dirty="0" smtClean="0"/>
              <a:t>Participate </a:t>
            </a:r>
            <a:r>
              <a:rPr lang="sq-AL" altLang="zh-CN" dirty="0" smtClean="0"/>
              <a:t>in </a:t>
            </a:r>
            <a:r>
              <a:rPr lang="en-US" altLang="zh-CN" dirty="0" smtClean="0"/>
              <a:t>ISO</a:t>
            </a:r>
            <a:r>
              <a:rPr lang="sq-AL" altLang="zh-CN" dirty="0" smtClean="0"/>
              <a:t> standard</a:t>
            </a:r>
            <a:r>
              <a:rPr lang="en-US" altLang="zh-CN" dirty="0" smtClean="0"/>
              <a:t>s drafting</a:t>
            </a:r>
          </a:p>
          <a:p>
            <a:endParaRPr lang="en-US" altLang="zh-CN" dirty="0" smtClean="0"/>
          </a:p>
          <a:p>
            <a:pPr>
              <a:buFont typeface="Wingdings" pitchFamily="2" charset="2"/>
              <a:buChar char="p"/>
            </a:pPr>
            <a:r>
              <a:rPr lang="zh-CN" altLang="en-US" dirty="0" smtClean="0"/>
              <a:t> 参与国家、行业标准</a:t>
            </a:r>
            <a:r>
              <a:rPr lang="zh-CN" altLang="en-US" dirty="0" smtClean="0"/>
              <a:t>制修订</a:t>
            </a:r>
            <a:r>
              <a:rPr lang="zh-CN" altLang="en-US" dirty="0" smtClean="0"/>
              <a:t>情况</a:t>
            </a:r>
            <a:endParaRPr lang="en-US" altLang="zh-CN" dirty="0" smtClean="0"/>
          </a:p>
          <a:p>
            <a:r>
              <a:rPr lang="sq-AL" altLang="zh-CN" dirty="0" smtClean="0"/>
              <a:t>Participate </a:t>
            </a:r>
            <a:r>
              <a:rPr lang="sq-AL" altLang="zh-CN" dirty="0" smtClean="0"/>
              <a:t>in </a:t>
            </a:r>
            <a:r>
              <a:rPr lang="en-US" altLang="zh-CN" dirty="0" smtClean="0"/>
              <a:t>SAC</a:t>
            </a:r>
            <a:r>
              <a:rPr lang="sq-AL" altLang="zh-CN" dirty="0" smtClean="0"/>
              <a:t> </a:t>
            </a:r>
            <a:r>
              <a:rPr lang="sq-AL" altLang="zh-CN" dirty="0" smtClean="0"/>
              <a:t>standard</a:t>
            </a:r>
            <a:r>
              <a:rPr lang="en-US" altLang="zh-CN" dirty="0" smtClean="0"/>
              <a:t>s drafting</a:t>
            </a:r>
            <a:endParaRPr lang="en-US" altLang="zh-CN" dirty="0" smtClean="0"/>
          </a:p>
          <a:p>
            <a:endParaRPr lang="en-US" altLang="zh-CN" dirty="0" smtClean="0"/>
          </a:p>
          <a:p>
            <a:pPr>
              <a:buFont typeface="Wingdings" pitchFamily="2" charset="2"/>
              <a:buChar char="p"/>
            </a:pPr>
            <a:r>
              <a:rPr lang="zh-CN" altLang="en-US" dirty="0" smtClean="0"/>
              <a:t> 企业标准制修订情况</a:t>
            </a:r>
            <a:endParaRPr lang="en-US" altLang="zh-CN" dirty="0" smtClean="0"/>
          </a:p>
          <a:p>
            <a:r>
              <a:rPr lang="sq-AL" altLang="zh-CN" dirty="0" smtClean="0"/>
              <a:t>Enterprise standard</a:t>
            </a:r>
            <a:r>
              <a:rPr lang="en-US" altLang="zh-CN" dirty="0" smtClean="0"/>
              <a:t> output</a:t>
            </a:r>
            <a:endParaRPr lang="en-US" altLang="zh-CN" dirty="0"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332656"/>
            <a:ext cx="8640960" cy="830997"/>
          </a:xfrm>
          <a:prstGeom prst="rect">
            <a:avLst/>
          </a:prstGeom>
          <a:noFill/>
        </p:spPr>
        <p:txBody>
          <a:bodyPr wrap="square" rtlCol="0">
            <a:spAutoFit/>
          </a:bodyPr>
          <a:lstStyle/>
          <a:p>
            <a:r>
              <a:rPr lang="en-US" altLang="zh-CN" sz="2400" dirty="0" smtClean="0">
                <a:solidFill>
                  <a:schemeClr val="bg2">
                    <a:lumMod val="10000"/>
                  </a:schemeClr>
                </a:solidFill>
                <a:ea typeface="微软雅黑" pitchFamily="34" charset="-122"/>
              </a:rPr>
              <a:t>3.</a:t>
            </a:r>
            <a:r>
              <a:rPr lang="zh-CN" altLang="en-US" sz="2400" dirty="0" smtClean="0">
                <a:latin typeface="微软雅黑" pitchFamily="34" charset="-122"/>
                <a:ea typeface="微软雅黑" pitchFamily="34" charset="-122"/>
              </a:rPr>
              <a:t>标准促进贸易便利</a:t>
            </a:r>
            <a:r>
              <a:rPr lang="zh-CN" altLang="en-US" sz="2400" dirty="0" smtClean="0">
                <a:latin typeface="微软雅黑" pitchFamily="34" charset="-122"/>
                <a:ea typeface="微软雅黑" pitchFamily="34" charset="-122"/>
              </a:rPr>
              <a:t>化</a:t>
            </a:r>
            <a:endParaRPr lang="en-US" altLang="zh-CN" sz="2400" dirty="0" smtClean="0">
              <a:solidFill>
                <a:schemeClr val="bg2">
                  <a:lumMod val="10000"/>
                </a:schemeClr>
              </a:solidFill>
              <a:ea typeface="微软雅黑" pitchFamily="34" charset="-122"/>
            </a:endParaRPr>
          </a:p>
          <a:p>
            <a:r>
              <a:rPr lang="en-US" altLang="zh-CN" sz="2400" dirty="0" smtClean="0">
                <a:solidFill>
                  <a:schemeClr val="bg2">
                    <a:lumMod val="10000"/>
                  </a:schemeClr>
                </a:solidFill>
                <a:ea typeface="微软雅黑" pitchFamily="34" charset="-122"/>
              </a:rPr>
              <a:t> </a:t>
            </a:r>
            <a:r>
              <a:rPr lang="en-US" altLang="zh-CN" sz="2400" dirty="0" smtClean="0">
                <a:solidFill>
                  <a:schemeClr val="bg2">
                    <a:lumMod val="10000"/>
                  </a:schemeClr>
                </a:solidFill>
                <a:ea typeface="微软雅黑" pitchFamily="34" charset="-122"/>
              </a:rPr>
              <a:t>  </a:t>
            </a:r>
            <a:r>
              <a:rPr lang="sq-AL" altLang="zh-CN" sz="2400" dirty="0" smtClean="0"/>
              <a:t>Standards </a:t>
            </a:r>
            <a:r>
              <a:rPr lang="sq-AL" altLang="zh-CN" sz="2400" dirty="0" smtClean="0"/>
              <a:t>promote trade facilitation</a:t>
            </a:r>
            <a:endParaRPr lang="zh-CN" altLang="en-US" sz="2400" dirty="0">
              <a:solidFill>
                <a:schemeClr val="bg2">
                  <a:lumMod val="10000"/>
                </a:schemeClr>
              </a:solidFill>
              <a:ea typeface="微软雅黑" pitchFamily="34" charset="-122"/>
            </a:endParaRPr>
          </a:p>
        </p:txBody>
      </p:sp>
      <p:sp>
        <p:nvSpPr>
          <p:cNvPr id="4" name="TextBox 3"/>
          <p:cNvSpPr txBox="1"/>
          <p:nvPr/>
        </p:nvSpPr>
        <p:spPr>
          <a:xfrm>
            <a:off x="755576" y="1844824"/>
            <a:ext cx="7920880" cy="2862322"/>
          </a:xfrm>
          <a:prstGeom prst="rect">
            <a:avLst/>
          </a:prstGeom>
          <a:noFill/>
        </p:spPr>
        <p:txBody>
          <a:bodyPr wrap="square" rtlCol="0">
            <a:spAutoFit/>
          </a:bodyPr>
          <a:lstStyle/>
          <a:p>
            <a:pPr>
              <a:buFont typeface="Wingdings" pitchFamily="2" charset="2"/>
              <a:buChar char="p"/>
            </a:pPr>
            <a:r>
              <a:rPr lang="zh-CN" altLang="en-US" dirty="0" smtClean="0"/>
              <a:t> 标准明确了市场准入门槛，避免盲目</a:t>
            </a:r>
            <a:endParaRPr lang="en-US" altLang="zh-CN" dirty="0" smtClean="0"/>
          </a:p>
          <a:p>
            <a:r>
              <a:rPr lang="en-US" altLang="zh-CN" dirty="0" smtClean="0"/>
              <a:t>Standards specify the </a:t>
            </a:r>
            <a:r>
              <a:rPr lang="en-US" altLang="zh-CN" dirty="0" smtClean="0"/>
              <a:t>market access threshold, to avoid blind</a:t>
            </a:r>
            <a:endParaRPr lang="en-US" altLang="zh-CN" dirty="0" smtClean="0"/>
          </a:p>
          <a:p>
            <a:endParaRPr lang="en-US" altLang="zh-CN" dirty="0" smtClean="0"/>
          </a:p>
          <a:p>
            <a:pPr>
              <a:buFont typeface="Wingdings" pitchFamily="2" charset="2"/>
              <a:buChar char="p"/>
            </a:pPr>
            <a:r>
              <a:rPr lang="zh-CN" altLang="en-US" dirty="0" smtClean="0"/>
              <a:t> 标准统一了技术交流语言，增进企业间的理解与互信</a:t>
            </a:r>
            <a:endParaRPr lang="en-US" altLang="zh-CN" dirty="0" smtClean="0"/>
          </a:p>
          <a:p>
            <a:r>
              <a:rPr lang="en-US" altLang="zh-CN" dirty="0" smtClean="0"/>
              <a:t>Standards unify </a:t>
            </a:r>
            <a:r>
              <a:rPr lang="en-US" altLang="zh-CN" dirty="0" smtClean="0"/>
              <a:t>technical communication language, </a:t>
            </a:r>
            <a:r>
              <a:rPr lang="en-US" altLang="zh-CN" dirty="0" smtClean="0"/>
              <a:t>and enhance </a:t>
            </a:r>
            <a:r>
              <a:rPr lang="en-US" altLang="zh-CN" dirty="0" smtClean="0"/>
              <a:t>understanding and mutual trust between </a:t>
            </a:r>
            <a:r>
              <a:rPr lang="en-US" altLang="zh-CN" dirty="0" smtClean="0"/>
              <a:t>enterprises</a:t>
            </a:r>
          </a:p>
          <a:p>
            <a:endParaRPr lang="en-US" altLang="zh-CN" dirty="0" smtClean="0"/>
          </a:p>
          <a:p>
            <a:pPr>
              <a:buFont typeface="Wingdings" pitchFamily="2" charset="2"/>
              <a:buChar char="p"/>
            </a:pPr>
            <a:r>
              <a:rPr lang="zh-CN" altLang="en-US" dirty="0" smtClean="0"/>
              <a:t> </a:t>
            </a:r>
            <a:r>
              <a:rPr lang="zh-CN" altLang="en-US" dirty="0" smtClean="0"/>
              <a:t>标准</a:t>
            </a:r>
            <a:r>
              <a:rPr lang="zh-CN" altLang="en-US" dirty="0" smtClean="0"/>
              <a:t>为企业提供了很好的发展与交流的平台，能有效促进行业</a:t>
            </a:r>
            <a:r>
              <a:rPr lang="zh-CN" altLang="en-US" dirty="0" smtClean="0"/>
              <a:t>良性</a:t>
            </a:r>
            <a:r>
              <a:rPr lang="zh-CN" altLang="en-US" dirty="0" smtClean="0"/>
              <a:t>发展</a:t>
            </a:r>
            <a:endParaRPr lang="en-US" altLang="zh-CN" dirty="0" smtClean="0"/>
          </a:p>
          <a:p>
            <a:r>
              <a:rPr lang="en-US" altLang="zh-CN" dirty="0" smtClean="0"/>
              <a:t>Standards provide </a:t>
            </a:r>
            <a:r>
              <a:rPr lang="en-US" altLang="zh-CN" dirty="0" smtClean="0"/>
              <a:t>a good development and exchange </a:t>
            </a:r>
            <a:r>
              <a:rPr lang="en-US" altLang="zh-CN" dirty="0" smtClean="0"/>
              <a:t>platform </a:t>
            </a:r>
            <a:r>
              <a:rPr lang="en-US" altLang="zh-CN" dirty="0" smtClean="0"/>
              <a:t>for </a:t>
            </a:r>
            <a:r>
              <a:rPr lang="en-US" altLang="zh-CN" dirty="0" smtClean="0"/>
              <a:t>enterprises, and effectively </a:t>
            </a:r>
            <a:r>
              <a:rPr lang="en-US" altLang="zh-CN" dirty="0" smtClean="0"/>
              <a:t>promote the </a:t>
            </a:r>
            <a:r>
              <a:rPr lang="en-US" altLang="zh-CN" dirty="0" smtClean="0"/>
              <a:t>benign development </a:t>
            </a:r>
            <a:r>
              <a:rPr lang="en-US" altLang="zh-CN" dirty="0" smtClean="0"/>
              <a:t>of </a:t>
            </a:r>
            <a:r>
              <a:rPr lang="en-US" altLang="zh-CN" dirty="0" smtClean="0"/>
              <a:t>industries</a:t>
            </a:r>
            <a:endParaRPr lang="en-US" altLang="zh-CN" dirty="0"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2243638" y="2537028"/>
            <a:ext cx="5075428" cy="1107996"/>
          </a:xfrm>
          <a:prstGeom prst="rect">
            <a:avLst/>
          </a:prstGeom>
        </p:spPr>
        <p:txBody>
          <a:bodyPr wrap="none">
            <a:spAutoFit/>
          </a:bodyPr>
          <a:lstStyle/>
          <a:p>
            <a:r>
              <a:rPr lang="en-US" altLang="zh-CN" sz="6600" dirty="0" smtClean="0">
                <a:latin typeface="Aharoni" pitchFamily="2" charset="-79"/>
                <a:cs typeface="Aharoni" pitchFamily="2" charset="-79"/>
              </a:rPr>
              <a:t>Thank you ! </a:t>
            </a:r>
            <a:endParaRPr lang="zh-CN" altLang="en-US" sz="6600" dirty="0">
              <a:latin typeface="Aharoni" pitchFamily="2" charset="-79"/>
              <a:cs typeface="Aharoni" pitchFamily="2" charset="-79"/>
            </a:endParaRPr>
          </a:p>
        </p:txBody>
      </p:sp>
    </p:spTree>
    <p:extLst>
      <p:ext uri="{BB962C8B-B14F-4D97-AF65-F5344CB8AC3E}">
        <p14:creationId xmlns="" xmlns:p14="http://schemas.microsoft.com/office/powerpoint/2010/main" val="28037771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332656"/>
            <a:ext cx="8640960" cy="830997"/>
          </a:xfrm>
          <a:prstGeom prst="rect">
            <a:avLst/>
          </a:prstGeom>
          <a:noFill/>
        </p:spPr>
        <p:txBody>
          <a:bodyPr wrap="square" rtlCol="0">
            <a:spAutoFit/>
          </a:bodyPr>
          <a:lstStyle/>
          <a:p>
            <a:r>
              <a:rPr lang="en-US" altLang="zh-CN" sz="2400" dirty="0" smtClean="0">
                <a:solidFill>
                  <a:schemeClr val="bg2">
                    <a:lumMod val="10000"/>
                  </a:schemeClr>
                </a:solidFill>
                <a:ea typeface="微软雅黑" pitchFamily="34" charset="-122"/>
              </a:rPr>
              <a:t>1.</a:t>
            </a:r>
            <a:r>
              <a:rPr lang="zh-CN" altLang="en-US" sz="2400" dirty="0" smtClean="0">
                <a:solidFill>
                  <a:schemeClr val="bg2">
                    <a:lumMod val="10000"/>
                  </a:schemeClr>
                </a:solidFill>
                <a:ea typeface="微软雅黑" pitchFamily="34" charset="-122"/>
              </a:rPr>
              <a:t>徐工集团</a:t>
            </a:r>
            <a:endParaRPr lang="en-US" altLang="zh-CN" sz="2400" dirty="0" smtClean="0">
              <a:solidFill>
                <a:schemeClr val="bg2">
                  <a:lumMod val="10000"/>
                </a:schemeClr>
              </a:solidFill>
              <a:ea typeface="微软雅黑" pitchFamily="34" charset="-122"/>
            </a:endParaRPr>
          </a:p>
          <a:p>
            <a:r>
              <a:rPr lang="en-US" altLang="zh-CN" sz="2400" dirty="0" smtClean="0">
                <a:solidFill>
                  <a:schemeClr val="bg2">
                    <a:lumMod val="10000"/>
                  </a:schemeClr>
                </a:solidFill>
                <a:ea typeface="微软雅黑" pitchFamily="34" charset="-122"/>
              </a:rPr>
              <a:t>   Xuzhou Construction Machinery Group (XCMG)</a:t>
            </a:r>
            <a:endParaRPr lang="zh-CN" altLang="en-US" sz="2400" dirty="0">
              <a:solidFill>
                <a:schemeClr val="bg2">
                  <a:lumMod val="10000"/>
                </a:schemeClr>
              </a:solidFill>
              <a:ea typeface="微软雅黑" pitchFamily="34" charset="-122"/>
            </a:endParaRPr>
          </a:p>
        </p:txBody>
      </p:sp>
      <p:sp>
        <p:nvSpPr>
          <p:cNvPr id="4" name="TextBox 3"/>
          <p:cNvSpPr txBox="1"/>
          <p:nvPr/>
        </p:nvSpPr>
        <p:spPr>
          <a:xfrm>
            <a:off x="72008" y="1484784"/>
            <a:ext cx="4499992" cy="5601533"/>
          </a:xfrm>
          <a:prstGeom prst="rect">
            <a:avLst/>
          </a:prstGeom>
          <a:noFill/>
        </p:spPr>
        <p:txBody>
          <a:bodyPr wrap="square" rtlCol="0">
            <a:spAutoFit/>
          </a:bodyPr>
          <a:lstStyle/>
          <a:p>
            <a:pPr>
              <a:buFont typeface="Arial" pitchFamily="34" charset="0"/>
              <a:buChar char="•"/>
            </a:pPr>
            <a:r>
              <a:rPr lang="zh-CN" altLang="en-US" sz="2000" dirty="0" smtClean="0">
                <a:solidFill>
                  <a:schemeClr val="bg2">
                    <a:lumMod val="10000"/>
                  </a:schemeClr>
                </a:solidFill>
                <a:ea typeface="微软雅黑" pitchFamily="34" charset="-122"/>
              </a:rPr>
              <a:t> 创立于</a:t>
            </a:r>
            <a:r>
              <a:rPr lang="en-US" altLang="zh-CN" sz="2000" dirty="0" smtClean="0">
                <a:solidFill>
                  <a:schemeClr val="bg2">
                    <a:lumMod val="10000"/>
                  </a:schemeClr>
                </a:solidFill>
                <a:ea typeface="微软雅黑" pitchFamily="34" charset="-122"/>
              </a:rPr>
              <a:t>1943</a:t>
            </a:r>
            <a:r>
              <a:rPr lang="zh-CN" altLang="en-US" sz="2000" dirty="0" smtClean="0">
                <a:solidFill>
                  <a:schemeClr val="bg2">
                    <a:lumMod val="10000"/>
                  </a:schemeClr>
                </a:solidFill>
                <a:ea typeface="微软雅黑" pitchFamily="34" charset="-122"/>
              </a:rPr>
              <a:t>年</a:t>
            </a:r>
            <a:endParaRPr lang="en-US" altLang="zh-CN" sz="2000" dirty="0" smtClean="0">
              <a:solidFill>
                <a:schemeClr val="bg2">
                  <a:lumMod val="10000"/>
                </a:schemeClr>
              </a:solidFill>
              <a:ea typeface="微软雅黑" pitchFamily="34" charset="-122"/>
            </a:endParaRPr>
          </a:p>
          <a:p>
            <a:r>
              <a:rPr lang="en-US" altLang="zh-CN" sz="2000" dirty="0" smtClean="0">
                <a:solidFill>
                  <a:schemeClr val="bg2">
                    <a:lumMod val="10000"/>
                  </a:schemeClr>
                </a:solidFill>
                <a:ea typeface="微软雅黑" pitchFamily="34" charset="-122"/>
              </a:rPr>
              <a:t>  Founded: 1943</a:t>
            </a:r>
          </a:p>
          <a:p>
            <a:endParaRPr lang="en-US" altLang="zh-CN" sz="2000" dirty="0" smtClean="0">
              <a:solidFill>
                <a:schemeClr val="bg2">
                  <a:lumMod val="10000"/>
                </a:schemeClr>
              </a:solidFill>
              <a:ea typeface="微软雅黑" pitchFamily="34" charset="-122"/>
            </a:endParaRPr>
          </a:p>
          <a:p>
            <a:pPr>
              <a:buFont typeface="Arial" pitchFamily="34" charset="0"/>
              <a:buChar char="•"/>
            </a:pPr>
            <a:r>
              <a:rPr lang="en-US" altLang="zh-CN" sz="2000" dirty="0" smtClean="0">
                <a:solidFill>
                  <a:schemeClr val="bg2">
                    <a:lumMod val="10000"/>
                  </a:schemeClr>
                </a:solidFill>
                <a:ea typeface="微软雅黑" pitchFamily="34" charset="-122"/>
              </a:rPr>
              <a:t> </a:t>
            </a:r>
            <a:r>
              <a:rPr lang="zh-CN" altLang="en-US" sz="2000" dirty="0" smtClean="0">
                <a:solidFill>
                  <a:schemeClr val="bg2">
                    <a:lumMod val="10000"/>
                  </a:schemeClr>
                </a:solidFill>
                <a:ea typeface="微软雅黑" pitchFamily="34" charset="-122"/>
              </a:rPr>
              <a:t>总部位于江苏徐州</a:t>
            </a:r>
            <a:endParaRPr lang="en-US" altLang="zh-CN" sz="2000" dirty="0" smtClean="0">
              <a:solidFill>
                <a:schemeClr val="bg2">
                  <a:lumMod val="10000"/>
                </a:schemeClr>
              </a:solidFill>
              <a:ea typeface="微软雅黑" pitchFamily="34" charset="-122"/>
            </a:endParaRPr>
          </a:p>
          <a:p>
            <a:r>
              <a:rPr lang="en-US" altLang="zh-CN" sz="2000" dirty="0" smtClean="0">
                <a:solidFill>
                  <a:schemeClr val="bg2">
                    <a:lumMod val="10000"/>
                  </a:schemeClr>
                </a:solidFill>
                <a:ea typeface="微软雅黑" pitchFamily="34" charset="-122"/>
              </a:rPr>
              <a:t>  Headquarters: Xuzhou, Jiangsu</a:t>
            </a:r>
          </a:p>
          <a:p>
            <a:endParaRPr lang="en-US" altLang="zh-CN" sz="2000" dirty="0" smtClean="0">
              <a:solidFill>
                <a:schemeClr val="bg2">
                  <a:lumMod val="10000"/>
                </a:schemeClr>
              </a:solidFill>
              <a:ea typeface="微软雅黑" pitchFamily="34" charset="-122"/>
            </a:endParaRPr>
          </a:p>
          <a:p>
            <a:pPr marL="173038" indent="-173038">
              <a:buFont typeface="Arial" pitchFamily="34" charset="0"/>
              <a:buChar char="•"/>
            </a:pPr>
            <a:r>
              <a:rPr lang="zh-CN" altLang="en-US" sz="2000" dirty="0" smtClean="0">
                <a:solidFill>
                  <a:schemeClr val="bg2">
                    <a:lumMod val="10000"/>
                  </a:schemeClr>
                </a:solidFill>
                <a:ea typeface="微软雅黑" pitchFamily="34" charset="-122"/>
              </a:rPr>
              <a:t>在中国、巴西、德国、美国、印度、荷兰、奥地利、波兰、乌兹别克斯坦等</a:t>
            </a:r>
            <a:r>
              <a:rPr lang="en-US" altLang="zh-CN" sz="2000" dirty="0" smtClean="0">
                <a:solidFill>
                  <a:schemeClr val="bg2">
                    <a:lumMod val="10000"/>
                  </a:schemeClr>
                </a:solidFill>
                <a:ea typeface="微软雅黑" pitchFamily="34" charset="-122"/>
              </a:rPr>
              <a:t>9</a:t>
            </a:r>
            <a:r>
              <a:rPr lang="zh-CN" altLang="en-US" sz="2000" dirty="0" smtClean="0">
                <a:solidFill>
                  <a:schemeClr val="bg2">
                    <a:lumMod val="10000"/>
                  </a:schemeClr>
                </a:solidFill>
                <a:ea typeface="微软雅黑" pitchFamily="34" charset="-122"/>
              </a:rPr>
              <a:t>国设有制造基地</a:t>
            </a:r>
            <a:endParaRPr lang="en-US" altLang="zh-CN" sz="2000" dirty="0" smtClean="0">
              <a:solidFill>
                <a:schemeClr val="bg2">
                  <a:lumMod val="10000"/>
                </a:schemeClr>
              </a:solidFill>
              <a:ea typeface="微软雅黑" pitchFamily="34" charset="-122"/>
            </a:endParaRPr>
          </a:p>
          <a:p>
            <a:pPr marL="173038"/>
            <a:r>
              <a:rPr lang="en-US" altLang="zh-CN" sz="2000" dirty="0" smtClean="0"/>
              <a:t>M</a:t>
            </a:r>
            <a:r>
              <a:rPr lang="sq-AL" altLang="zh-CN" sz="2000" dirty="0" smtClean="0"/>
              <a:t>anufacturing </a:t>
            </a:r>
            <a:r>
              <a:rPr lang="en-US" altLang="zh-CN" sz="2000" dirty="0" smtClean="0"/>
              <a:t>f</a:t>
            </a:r>
            <a:r>
              <a:rPr lang="sq-AL" altLang="zh-CN" sz="2000" dirty="0" smtClean="0"/>
              <a:t>acilities</a:t>
            </a:r>
            <a:r>
              <a:rPr lang="en-US" altLang="zh-CN" sz="2000" dirty="0" smtClean="0">
                <a:solidFill>
                  <a:schemeClr val="bg2">
                    <a:lumMod val="10000"/>
                  </a:schemeClr>
                </a:solidFill>
                <a:ea typeface="微软雅黑" pitchFamily="34" charset="-122"/>
              </a:rPr>
              <a:t>: China, Brazil, Germany,  USA, India, </a:t>
            </a:r>
            <a:r>
              <a:rPr lang="sq-AL" altLang="zh-CN" sz="2000" dirty="0" smtClean="0"/>
              <a:t>Netherlands</a:t>
            </a:r>
            <a:r>
              <a:rPr lang="en-US" altLang="zh-CN" sz="2000" dirty="0" smtClean="0"/>
              <a:t>, Austria, Poland, Uzbekistan</a:t>
            </a:r>
          </a:p>
          <a:p>
            <a:pPr marL="173038"/>
            <a:endParaRPr lang="en-US" altLang="zh-CN" sz="2000" dirty="0" smtClean="0"/>
          </a:p>
          <a:p>
            <a:pPr>
              <a:buFont typeface="Arial" pitchFamily="34" charset="0"/>
              <a:buChar char="•"/>
            </a:pPr>
            <a:r>
              <a:rPr lang="en-US" altLang="zh-CN" sz="2000" dirty="0" smtClean="0">
                <a:solidFill>
                  <a:schemeClr val="bg2">
                    <a:lumMod val="10000"/>
                  </a:schemeClr>
                </a:solidFill>
                <a:ea typeface="微软雅黑" pitchFamily="34" charset="-122"/>
              </a:rPr>
              <a:t> 2017</a:t>
            </a:r>
            <a:r>
              <a:rPr lang="zh-CN" altLang="en-US" sz="2000" dirty="0" smtClean="0">
                <a:solidFill>
                  <a:schemeClr val="bg2">
                    <a:lumMod val="10000"/>
                  </a:schemeClr>
                </a:solidFill>
                <a:ea typeface="微软雅黑" pitchFamily="34" charset="-122"/>
              </a:rPr>
              <a:t>年营业规模近</a:t>
            </a:r>
            <a:r>
              <a:rPr lang="en-US" altLang="zh-CN" sz="2000" dirty="0" smtClean="0">
                <a:solidFill>
                  <a:schemeClr val="bg2">
                    <a:lumMod val="10000"/>
                  </a:schemeClr>
                </a:solidFill>
                <a:ea typeface="微软雅黑" pitchFamily="34" charset="-122"/>
              </a:rPr>
              <a:t>1000</a:t>
            </a:r>
            <a:r>
              <a:rPr lang="zh-CN" altLang="en-US" sz="2000" dirty="0" smtClean="0">
                <a:solidFill>
                  <a:schemeClr val="bg2">
                    <a:lumMod val="10000"/>
                  </a:schemeClr>
                </a:solidFill>
                <a:ea typeface="微软雅黑" pitchFamily="34" charset="-122"/>
              </a:rPr>
              <a:t>亿元</a:t>
            </a:r>
            <a:endParaRPr lang="en-US" altLang="zh-CN" sz="2000" dirty="0" smtClean="0">
              <a:solidFill>
                <a:schemeClr val="bg2">
                  <a:lumMod val="10000"/>
                </a:schemeClr>
              </a:solidFill>
              <a:ea typeface="微软雅黑" pitchFamily="34" charset="-122"/>
            </a:endParaRPr>
          </a:p>
          <a:p>
            <a:pPr marL="173038"/>
            <a:r>
              <a:rPr lang="en-US" altLang="zh-CN" sz="2000" dirty="0" smtClean="0"/>
              <a:t>B</a:t>
            </a:r>
            <a:r>
              <a:rPr lang="sq-AL" altLang="zh-CN" sz="2000" dirty="0" smtClean="0"/>
              <a:t>usiness </a:t>
            </a:r>
            <a:r>
              <a:rPr lang="en-US" altLang="zh-CN" sz="2000" dirty="0" smtClean="0"/>
              <a:t>s</a:t>
            </a:r>
            <a:r>
              <a:rPr lang="sq-AL" altLang="zh-CN" sz="2000" dirty="0" smtClean="0"/>
              <a:t>cale</a:t>
            </a:r>
            <a:r>
              <a:rPr lang="en-US" altLang="zh-CN" sz="2000" dirty="0" smtClean="0"/>
              <a:t>: ~</a:t>
            </a:r>
            <a:r>
              <a:rPr lang="en-US" altLang="zh-CN" sz="2000" b="1" dirty="0" smtClean="0"/>
              <a:t> </a:t>
            </a:r>
            <a:r>
              <a:rPr lang="en-US" altLang="zh-CN" sz="2000" dirty="0" smtClean="0"/>
              <a:t>$15.4 Billion in 2017</a:t>
            </a:r>
          </a:p>
          <a:p>
            <a:endParaRPr lang="zh-CN" altLang="en-US" sz="2000" dirty="0">
              <a:solidFill>
                <a:schemeClr val="bg2">
                  <a:lumMod val="10000"/>
                </a:schemeClr>
              </a:solidFill>
              <a:ea typeface="微软雅黑" pitchFamily="34" charset="-122"/>
            </a:endParaRPr>
          </a:p>
        </p:txBody>
      </p:sp>
      <p:sp>
        <p:nvSpPr>
          <p:cNvPr id="5" name="TextBox 4"/>
          <p:cNvSpPr txBox="1"/>
          <p:nvPr/>
        </p:nvSpPr>
        <p:spPr>
          <a:xfrm>
            <a:off x="4788024" y="1508586"/>
            <a:ext cx="4248472" cy="5016758"/>
          </a:xfrm>
          <a:prstGeom prst="rect">
            <a:avLst/>
          </a:prstGeom>
          <a:noFill/>
        </p:spPr>
        <p:txBody>
          <a:bodyPr wrap="square" rtlCol="0">
            <a:spAutoFit/>
          </a:bodyPr>
          <a:lstStyle/>
          <a:p>
            <a:pPr marL="173038" indent="-173038">
              <a:buFont typeface="Arial" pitchFamily="34" charset="0"/>
              <a:buChar char="•"/>
            </a:pPr>
            <a:r>
              <a:rPr lang="zh-CN" altLang="en-US" sz="2000" dirty="0" smtClean="0">
                <a:solidFill>
                  <a:schemeClr val="bg2">
                    <a:lumMod val="10000"/>
                  </a:schemeClr>
                </a:solidFill>
                <a:ea typeface="微软雅黑" pitchFamily="34" charset="-122"/>
              </a:rPr>
              <a:t>五个研发中心：中国、德国、美国、巴西、印度</a:t>
            </a:r>
          </a:p>
          <a:p>
            <a:pPr marL="173038"/>
            <a:r>
              <a:rPr lang="en-US" altLang="zh-CN" sz="2000" dirty="0" smtClean="0">
                <a:solidFill>
                  <a:schemeClr val="bg2">
                    <a:lumMod val="10000"/>
                  </a:schemeClr>
                </a:solidFill>
                <a:ea typeface="微软雅黑" pitchFamily="34" charset="-122"/>
              </a:rPr>
              <a:t>R&amp;D Center: China, Germany, USA, Brazil, India</a:t>
            </a:r>
          </a:p>
          <a:p>
            <a:endParaRPr lang="en-US" altLang="zh-CN" sz="2000" dirty="0" smtClean="0">
              <a:solidFill>
                <a:schemeClr val="bg2">
                  <a:lumMod val="10000"/>
                </a:schemeClr>
              </a:solidFill>
              <a:ea typeface="微软雅黑" pitchFamily="34" charset="-122"/>
            </a:endParaRPr>
          </a:p>
          <a:p>
            <a:pPr marL="173038" indent="-173038">
              <a:buFont typeface="Arial" pitchFamily="34" charset="0"/>
              <a:buChar char="•"/>
            </a:pPr>
            <a:r>
              <a:rPr lang="zh-CN" altLang="en-US" sz="2000" dirty="0" smtClean="0">
                <a:solidFill>
                  <a:schemeClr val="bg2">
                    <a:lumMod val="10000"/>
                  </a:schemeClr>
                </a:solidFill>
                <a:ea typeface="微软雅黑" pitchFamily="34" charset="-122"/>
              </a:rPr>
              <a:t>在全球拥有约</a:t>
            </a:r>
            <a:r>
              <a:rPr lang="en-US" altLang="zh-CN" sz="2000" dirty="0" smtClean="0">
                <a:solidFill>
                  <a:schemeClr val="bg2">
                    <a:lumMod val="10000"/>
                  </a:schemeClr>
                </a:solidFill>
                <a:ea typeface="微软雅黑" pitchFamily="34" charset="-122"/>
              </a:rPr>
              <a:t>3</a:t>
            </a:r>
            <a:r>
              <a:rPr lang="zh-CN" altLang="en-US" sz="2000" dirty="0" smtClean="0">
                <a:solidFill>
                  <a:schemeClr val="bg2">
                    <a:lumMod val="10000"/>
                  </a:schemeClr>
                </a:solidFill>
                <a:ea typeface="微软雅黑" pitchFamily="34" charset="-122"/>
              </a:rPr>
              <a:t>万名员工，其中技术人员约</a:t>
            </a:r>
            <a:r>
              <a:rPr lang="en-US" altLang="zh-CN" sz="2000" dirty="0" smtClean="0">
                <a:solidFill>
                  <a:schemeClr val="bg2">
                    <a:lumMod val="10000"/>
                  </a:schemeClr>
                </a:solidFill>
                <a:ea typeface="微软雅黑" pitchFamily="34" charset="-122"/>
              </a:rPr>
              <a:t>6000</a:t>
            </a:r>
            <a:r>
              <a:rPr lang="zh-CN" altLang="en-US" sz="2000" dirty="0" smtClean="0">
                <a:solidFill>
                  <a:schemeClr val="bg2">
                    <a:lumMod val="10000"/>
                  </a:schemeClr>
                </a:solidFill>
                <a:ea typeface="微软雅黑" pitchFamily="34" charset="-122"/>
              </a:rPr>
              <a:t>人</a:t>
            </a:r>
            <a:endParaRPr lang="en-US" altLang="zh-CN" sz="2000" dirty="0" smtClean="0">
              <a:solidFill>
                <a:schemeClr val="bg2">
                  <a:lumMod val="10000"/>
                </a:schemeClr>
              </a:solidFill>
              <a:ea typeface="微软雅黑" pitchFamily="34" charset="-122"/>
            </a:endParaRPr>
          </a:p>
          <a:p>
            <a:pPr marL="173038"/>
            <a:r>
              <a:rPr lang="en-US" altLang="zh-CN" sz="2000" dirty="0" smtClean="0">
                <a:solidFill>
                  <a:schemeClr val="bg2">
                    <a:lumMod val="10000"/>
                  </a:schemeClr>
                </a:solidFill>
                <a:ea typeface="微软雅黑" pitchFamily="34" charset="-122"/>
              </a:rPr>
              <a:t>Employees: ~ 30,000 worldwide</a:t>
            </a:r>
          </a:p>
          <a:p>
            <a:pPr marL="173038"/>
            <a:r>
              <a:rPr lang="en-US" altLang="zh-CN" sz="2000" dirty="0" smtClean="0">
                <a:solidFill>
                  <a:schemeClr val="bg2">
                    <a:lumMod val="10000"/>
                  </a:schemeClr>
                </a:solidFill>
                <a:ea typeface="微软雅黑" pitchFamily="34" charset="-122"/>
              </a:rPr>
              <a:t>T</a:t>
            </a:r>
            <a:r>
              <a:rPr lang="sq-AL" altLang="zh-CN" sz="2000" dirty="0" smtClean="0"/>
              <a:t>echnical </a:t>
            </a:r>
            <a:r>
              <a:rPr lang="en-US" altLang="zh-CN" sz="2000" dirty="0" smtClean="0"/>
              <a:t>s</a:t>
            </a:r>
            <a:r>
              <a:rPr lang="sq-AL" altLang="zh-CN" sz="2000" dirty="0" smtClean="0"/>
              <a:t>taff </a:t>
            </a:r>
            <a:r>
              <a:rPr lang="en-US" altLang="zh-CN" sz="2000" dirty="0" smtClean="0">
                <a:solidFill>
                  <a:schemeClr val="bg2">
                    <a:lumMod val="10000"/>
                  </a:schemeClr>
                </a:solidFill>
                <a:ea typeface="微软雅黑" pitchFamily="34" charset="-122"/>
              </a:rPr>
              <a:t>: ~ 6,000 worldwide</a:t>
            </a:r>
            <a:endParaRPr lang="en-US" altLang="zh-CN" sz="2000" dirty="0" smtClean="0"/>
          </a:p>
          <a:p>
            <a:pPr marL="173038"/>
            <a:endParaRPr lang="en-US" altLang="zh-CN" sz="2000" dirty="0" smtClean="0">
              <a:solidFill>
                <a:schemeClr val="bg2">
                  <a:lumMod val="10000"/>
                </a:schemeClr>
              </a:solidFill>
              <a:ea typeface="微软雅黑" pitchFamily="34" charset="-122"/>
            </a:endParaRPr>
          </a:p>
          <a:p>
            <a:pPr marL="173038" indent="-173038">
              <a:buFont typeface="Arial" pitchFamily="34" charset="0"/>
              <a:buChar char="•"/>
            </a:pPr>
            <a:r>
              <a:rPr lang="zh-CN" altLang="en-US" sz="2000" dirty="0" smtClean="0">
                <a:solidFill>
                  <a:schemeClr val="bg2">
                    <a:lumMod val="10000"/>
                  </a:schemeClr>
                </a:solidFill>
                <a:ea typeface="微软雅黑" pitchFamily="34" charset="-122"/>
              </a:rPr>
              <a:t>产品覆盖工程机械、重卡、环保三大板块、</a:t>
            </a:r>
            <a:r>
              <a:rPr lang="en-US" altLang="zh-CN" sz="2000" dirty="0" smtClean="0">
                <a:solidFill>
                  <a:schemeClr val="bg2">
                    <a:lumMod val="10000"/>
                  </a:schemeClr>
                </a:solidFill>
                <a:ea typeface="微软雅黑" pitchFamily="34" charset="-122"/>
              </a:rPr>
              <a:t>14</a:t>
            </a:r>
            <a:r>
              <a:rPr lang="zh-CN" altLang="en-US" sz="2000" dirty="0" smtClean="0">
                <a:solidFill>
                  <a:schemeClr val="bg2">
                    <a:lumMod val="10000"/>
                  </a:schemeClr>
                </a:solidFill>
                <a:ea typeface="微软雅黑" pitchFamily="34" charset="-122"/>
              </a:rPr>
              <a:t>个门类、</a:t>
            </a:r>
            <a:r>
              <a:rPr lang="en-US" altLang="zh-CN" sz="2000" dirty="0" smtClean="0">
                <a:solidFill>
                  <a:schemeClr val="bg2">
                    <a:lumMod val="10000"/>
                  </a:schemeClr>
                </a:solidFill>
                <a:ea typeface="微软雅黑" pitchFamily="34" charset="-122"/>
              </a:rPr>
              <a:t>39</a:t>
            </a:r>
            <a:r>
              <a:rPr lang="zh-CN" altLang="en-US" sz="2000" dirty="0" smtClean="0">
                <a:solidFill>
                  <a:schemeClr val="bg2">
                    <a:lumMod val="10000"/>
                  </a:schemeClr>
                </a:solidFill>
                <a:ea typeface="微软雅黑" pitchFamily="34" charset="-122"/>
              </a:rPr>
              <a:t>个产业、</a:t>
            </a:r>
            <a:r>
              <a:rPr lang="en-US" altLang="zh-CN" sz="2000" dirty="0" smtClean="0">
                <a:solidFill>
                  <a:schemeClr val="bg2">
                    <a:lumMod val="10000"/>
                  </a:schemeClr>
                </a:solidFill>
                <a:ea typeface="微软雅黑" pitchFamily="34" charset="-122"/>
              </a:rPr>
              <a:t>69</a:t>
            </a:r>
            <a:r>
              <a:rPr lang="zh-CN" altLang="en-US" sz="2000" dirty="0" smtClean="0">
                <a:solidFill>
                  <a:schemeClr val="bg2">
                    <a:lumMod val="10000"/>
                  </a:schemeClr>
                </a:solidFill>
                <a:ea typeface="微软雅黑" pitchFamily="34" charset="-122"/>
              </a:rPr>
              <a:t>种产品</a:t>
            </a:r>
            <a:endParaRPr lang="en-US" altLang="zh-CN" sz="2000" dirty="0" smtClean="0"/>
          </a:p>
          <a:p>
            <a:pPr marL="173038">
              <a:tabLst>
                <a:tab pos="268288" algn="l"/>
              </a:tabLst>
            </a:pPr>
            <a:r>
              <a:rPr lang="en-US" altLang="zh-CN" sz="2000" dirty="0" smtClean="0">
                <a:solidFill>
                  <a:schemeClr val="bg2">
                    <a:lumMod val="10000"/>
                  </a:schemeClr>
                </a:solidFill>
                <a:ea typeface="微软雅黑" pitchFamily="34" charset="-122"/>
              </a:rPr>
              <a:t>Product: Construction Machinery, Heavy Truck, Environment Protect</a:t>
            </a:r>
          </a:p>
          <a:p>
            <a:endParaRPr lang="zh-CN" altLang="en-US" sz="2000" dirty="0">
              <a:solidFill>
                <a:schemeClr val="bg2">
                  <a:lumMod val="10000"/>
                </a:schemeClr>
              </a:solidFill>
              <a:ea typeface="微软雅黑" pitchFamily="34" charset="-122"/>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332656"/>
            <a:ext cx="8640960" cy="830997"/>
          </a:xfrm>
          <a:prstGeom prst="rect">
            <a:avLst/>
          </a:prstGeom>
          <a:noFill/>
        </p:spPr>
        <p:txBody>
          <a:bodyPr wrap="square" rtlCol="0">
            <a:spAutoFit/>
          </a:bodyPr>
          <a:lstStyle/>
          <a:p>
            <a:r>
              <a:rPr lang="en-US" altLang="zh-CN" sz="2400" dirty="0" smtClean="0">
                <a:solidFill>
                  <a:schemeClr val="bg2">
                    <a:lumMod val="10000"/>
                  </a:schemeClr>
                </a:solidFill>
                <a:ea typeface="微软雅黑" pitchFamily="34" charset="-122"/>
              </a:rPr>
              <a:t>2.</a:t>
            </a:r>
            <a:r>
              <a:rPr lang="zh-CN" altLang="en-US" sz="2400" dirty="0" smtClean="0">
                <a:latin typeface="微软雅黑" pitchFamily="34" charset="-122"/>
                <a:ea typeface="微软雅黑" pitchFamily="34" charset="-122"/>
              </a:rPr>
              <a:t>强化标准，提升质量</a:t>
            </a:r>
            <a:endParaRPr lang="en-US" altLang="zh-CN" sz="2400" dirty="0" smtClean="0">
              <a:solidFill>
                <a:schemeClr val="bg2">
                  <a:lumMod val="10000"/>
                </a:schemeClr>
              </a:solidFill>
              <a:ea typeface="微软雅黑" pitchFamily="34" charset="-122"/>
            </a:endParaRPr>
          </a:p>
          <a:p>
            <a:r>
              <a:rPr lang="en-US" altLang="zh-CN" sz="2400" dirty="0" smtClean="0">
                <a:solidFill>
                  <a:schemeClr val="bg2">
                    <a:lumMod val="10000"/>
                  </a:schemeClr>
                </a:solidFill>
                <a:ea typeface="微软雅黑" pitchFamily="34" charset="-122"/>
              </a:rPr>
              <a:t>   </a:t>
            </a:r>
            <a:r>
              <a:rPr lang="en-US" altLang="zh-CN" sz="2400" dirty="0" smtClean="0"/>
              <a:t>Strengthen standards, improve quality</a:t>
            </a:r>
            <a:endParaRPr lang="zh-CN" altLang="en-US" sz="2400" dirty="0">
              <a:solidFill>
                <a:schemeClr val="bg2">
                  <a:lumMod val="10000"/>
                </a:schemeClr>
              </a:solidFill>
              <a:ea typeface="微软雅黑" pitchFamily="34" charset="-122"/>
            </a:endParaRPr>
          </a:p>
        </p:txBody>
      </p:sp>
      <p:sp>
        <p:nvSpPr>
          <p:cNvPr id="4" name="矩形 3"/>
          <p:cNvSpPr/>
          <p:nvPr/>
        </p:nvSpPr>
        <p:spPr>
          <a:xfrm>
            <a:off x="35496" y="1556792"/>
            <a:ext cx="6552728" cy="400110"/>
          </a:xfrm>
          <a:prstGeom prst="rect">
            <a:avLst/>
          </a:prstGeom>
        </p:spPr>
        <p:txBody>
          <a:bodyPr wrap="square">
            <a:spAutoFit/>
          </a:bodyPr>
          <a:lstStyle/>
          <a:p>
            <a:pPr>
              <a:spcBef>
                <a:spcPts val="600"/>
              </a:spcBef>
              <a:spcAft>
                <a:spcPts val="600"/>
              </a:spcAft>
              <a:defRPr/>
            </a:pPr>
            <a:r>
              <a:rPr lang="zh-CN" altLang="en-US" sz="2000" dirty="0" smtClean="0">
                <a:latin typeface="微软雅黑" pitchFamily="34" charset="-122"/>
                <a:ea typeface="微软雅黑" pitchFamily="34" charset="-122"/>
              </a:rPr>
              <a:t>（</a:t>
            </a:r>
            <a:r>
              <a:rPr lang="en-US" altLang="zh-CN" sz="2000" dirty="0" smtClean="0">
                <a:latin typeface="微软雅黑" pitchFamily="34" charset="-122"/>
                <a:ea typeface="微软雅黑" pitchFamily="34" charset="-122"/>
              </a:rPr>
              <a:t>1</a:t>
            </a:r>
            <a:r>
              <a:rPr lang="zh-CN" altLang="en-US" sz="2000" dirty="0" smtClean="0">
                <a:latin typeface="微软雅黑" pitchFamily="34" charset="-122"/>
                <a:ea typeface="微软雅黑" pitchFamily="34" charset="-122"/>
              </a:rPr>
              <a:t>）企业标准体系 </a:t>
            </a:r>
            <a:r>
              <a:rPr lang="en-US" altLang="zh-CN" sz="2000" dirty="0" smtClean="0">
                <a:latin typeface="微软雅黑" pitchFamily="34" charset="-122"/>
                <a:ea typeface="微软雅黑" pitchFamily="34" charset="-122"/>
              </a:rPr>
              <a:t>Enterprise Standards System</a:t>
            </a:r>
          </a:p>
        </p:txBody>
      </p:sp>
      <p:sp>
        <p:nvSpPr>
          <p:cNvPr id="5" name="矩形 4"/>
          <p:cNvSpPr/>
          <p:nvPr/>
        </p:nvSpPr>
        <p:spPr>
          <a:xfrm>
            <a:off x="35496" y="2060848"/>
            <a:ext cx="8856984" cy="4308872"/>
          </a:xfrm>
          <a:prstGeom prst="rect">
            <a:avLst/>
          </a:prstGeom>
        </p:spPr>
        <p:txBody>
          <a:bodyPr wrap="square">
            <a:spAutoFit/>
          </a:bodyPr>
          <a:lstStyle/>
          <a:p>
            <a:pPr marL="268288" indent="-268288">
              <a:spcBef>
                <a:spcPts val="600"/>
              </a:spcBef>
              <a:spcAft>
                <a:spcPts val="600"/>
              </a:spcAft>
              <a:buAutoNum type="alphaLcPeriod"/>
              <a:defRPr/>
            </a:pPr>
            <a:r>
              <a:rPr lang="zh-CN" altLang="en-US" dirty="0" smtClean="0">
                <a:latin typeface="微软雅黑" pitchFamily="34" charset="-122"/>
                <a:ea typeface="微软雅黑" pitchFamily="34" charset="-122"/>
              </a:rPr>
              <a:t>何时需要企业标准 </a:t>
            </a:r>
            <a:r>
              <a:rPr lang="en-US" altLang="zh-CN" dirty="0" smtClean="0"/>
              <a:t>When e</a:t>
            </a:r>
            <a:r>
              <a:rPr lang="sq-AL" altLang="zh-CN" dirty="0" smtClean="0"/>
              <a:t>nterprise </a:t>
            </a:r>
            <a:r>
              <a:rPr lang="en-US" altLang="zh-CN" dirty="0" smtClean="0"/>
              <a:t>s</a:t>
            </a:r>
            <a:r>
              <a:rPr lang="sq-AL" altLang="zh-CN" dirty="0" smtClean="0"/>
              <a:t>tandard</a:t>
            </a:r>
            <a:r>
              <a:rPr lang="en-US" altLang="zh-CN" dirty="0" smtClean="0"/>
              <a:t>s</a:t>
            </a:r>
            <a:r>
              <a:rPr lang="sq-AL" altLang="zh-CN" dirty="0" smtClean="0"/>
              <a:t> </a:t>
            </a:r>
            <a:r>
              <a:rPr lang="en-US" altLang="zh-CN" dirty="0" smtClean="0"/>
              <a:t>are </a:t>
            </a:r>
            <a:r>
              <a:rPr lang="en-US" altLang="zh-CN" dirty="0" smtClean="0"/>
              <a:t>needed</a:t>
            </a:r>
            <a:endParaRPr lang="en-US" altLang="zh-CN" dirty="0" smtClean="0"/>
          </a:p>
          <a:p>
            <a:pPr marL="173038">
              <a:spcBef>
                <a:spcPts val="600"/>
              </a:spcBef>
              <a:spcAft>
                <a:spcPts val="600"/>
              </a:spcAft>
              <a:buFont typeface="Wingdings" pitchFamily="2" charset="2"/>
              <a:buChar char="ü"/>
              <a:defRPr/>
            </a:pPr>
            <a:r>
              <a:rPr lang="zh-CN" altLang="en-US" dirty="0" smtClean="0">
                <a:latin typeface="微软雅黑" pitchFamily="34" charset="-122"/>
                <a:ea typeface="微软雅黑" pitchFamily="34" charset="-122"/>
              </a:rPr>
              <a:t>没有相关国家标准、行业标准、团体标准时，企业为满足企业相关方需求以及支持产品实现或服务提供制定企业标准；</a:t>
            </a:r>
            <a:endParaRPr lang="en-US" altLang="zh-CN" dirty="0" smtClean="0">
              <a:latin typeface="微软雅黑" pitchFamily="34" charset="-122"/>
              <a:ea typeface="微软雅黑" pitchFamily="34" charset="-122"/>
            </a:endParaRPr>
          </a:p>
          <a:p>
            <a:pPr marL="173038">
              <a:spcBef>
                <a:spcPts val="600"/>
              </a:spcBef>
              <a:spcAft>
                <a:spcPts val="600"/>
              </a:spcAft>
              <a:defRPr/>
            </a:pPr>
            <a:r>
              <a:rPr lang="en-US" altLang="zh-CN" dirty="0" smtClean="0">
                <a:latin typeface="微软雅黑" pitchFamily="34" charset="-122"/>
                <a:ea typeface="微软雅黑" pitchFamily="34" charset="-122"/>
              </a:rPr>
              <a:t>When there are no corresponding national standards, industry standards or group standards, in order to meet the needs of business stakeholders and to support product implementation or service delivery, the enterprise needs its own standards.</a:t>
            </a:r>
          </a:p>
          <a:p>
            <a:pPr marL="173038">
              <a:spcBef>
                <a:spcPts val="600"/>
              </a:spcBef>
              <a:spcAft>
                <a:spcPts val="600"/>
              </a:spcAft>
              <a:buFont typeface="Wingdings" pitchFamily="2" charset="2"/>
              <a:buChar char="ü"/>
              <a:defRPr/>
            </a:pPr>
            <a:r>
              <a:rPr lang="zh-CN" altLang="en-US" dirty="0" smtClean="0">
                <a:latin typeface="微软雅黑" pitchFamily="34" charset="-122"/>
                <a:ea typeface="微软雅黑" pitchFamily="34" charset="-122"/>
              </a:rPr>
              <a:t>为实现企业战略目标或经营要求，企业制定高于已有国家标准、行业标准等要求的企业标准。</a:t>
            </a:r>
            <a:endParaRPr lang="en-US" altLang="zh-CN" dirty="0" smtClean="0">
              <a:latin typeface="微软雅黑" pitchFamily="34" charset="-122"/>
              <a:ea typeface="微软雅黑" pitchFamily="34" charset="-122"/>
            </a:endParaRPr>
          </a:p>
          <a:p>
            <a:pPr marL="173038">
              <a:spcBef>
                <a:spcPts val="600"/>
              </a:spcBef>
              <a:spcAft>
                <a:spcPts val="600"/>
              </a:spcAft>
              <a:defRPr/>
            </a:pPr>
            <a:r>
              <a:rPr lang="en-US" altLang="zh-CN" dirty="0" smtClean="0">
                <a:latin typeface="微软雅黑" pitchFamily="34" charset="-122"/>
                <a:ea typeface="微软雅黑" pitchFamily="34" charset="-122"/>
              </a:rPr>
              <a:t>To achieve the strategic goals or operational requirements of the enterprise, the enterprise builds its own standards that have higher requirements than that in the existing national standards, industry standards and group standards.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332656"/>
            <a:ext cx="8640960" cy="830997"/>
          </a:xfrm>
          <a:prstGeom prst="rect">
            <a:avLst/>
          </a:prstGeom>
          <a:noFill/>
        </p:spPr>
        <p:txBody>
          <a:bodyPr wrap="square" rtlCol="0">
            <a:spAutoFit/>
          </a:bodyPr>
          <a:lstStyle/>
          <a:p>
            <a:r>
              <a:rPr lang="en-US" altLang="zh-CN" sz="2400" dirty="0" smtClean="0">
                <a:solidFill>
                  <a:schemeClr val="bg2">
                    <a:lumMod val="10000"/>
                  </a:schemeClr>
                </a:solidFill>
                <a:ea typeface="微软雅黑" pitchFamily="34" charset="-122"/>
              </a:rPr>
              <a:t>2.</a:t>
            </a:r>
            <a:r>
              <a:rPr lang="zh-CN" altLang="en-US" sz="2400" dirty="0" smtClean="0">
                <a:latin typeface="微软雅黑" pitchFamily="34" charset="-122"/>
                <a:ea typeface="微软雅黑" pitchFamily="34" charset="-122"/>
              </a:rPr>
              <a:t>强化标准，提升质量</a:t>
            </a:r>
            <a:endParaRPr lang="en-US" altLang="zh-CN" sz="2400" dirty="0" smtClean="0">
              <a:solidFill>
                <a:schemeClr val="bg2">
                  <a:lumMod val="10000"/>
                </a:schemeClr>
              </a:solidFill>
              <a:ea typeface="微软雅黑" pitchFamily="34" charset="-122"/>
            </a:endParaRPr>
          </a:p>
          <a:p>
            <a:r>
              <a:rPr lang="en-US" altLang="zh-CN" sz="2400" dirty="0" smtClean="0">
                <a:solidFill>
                  <a:schemeClr val="bg2">
                    <a:lumMod val="10000"/>
                  </a:schemeClr>
                </a:solidFill>
                <a:ea typeface="微软雅黑" pitchFamily="34" charset="-122"/>
              </a:rPr>
              <a:t>   </a:t>
            </a:r>
            <a:r>
              <a:rPr lang="en-US" altLang="zh-CN" sz="2400" dirty="0" smtClean="0"/>
              <a:t>Strengthen standards, improve quality</a:t>
            </a:r>
            <a:endParaRPr lang="zh-CN" altLang="en-US" sz="2400" dirty="0">
              <a:solidFill>
                <a:schemeClr val="bg2">
                  <a:lumMod val="10000"/>
                </a:schemeClr>
              </a:solidFill>
              <a:ea typeface="微软雅黑" pitchFamily="34" charset="-122"/>
            </a:endParaRPr>
          </a:p>
        </p:txBody>
      </p:sp>
      <p:sp>
        <p:nvSpPr>
          <p:cNvPr id="3" name="矩形 2"/>
          <p:cNvSpPr/>
          <p:nvPr/>
        </p:nvSpPr>
        <p:spPr>
          <a:xfrm>
            <a:off x="35496" y="1556792"/>
            <a:ext cx="6552728" cy="400110"/>
          </a:xfrm>
          <a:prstGeom prst="rect">
            <a:avLst/>
          </a:prstGeom>
        </p:spPr>
        <p:txBody>
          <a:bodyPr wrap="square">
            <a:spAutoFit/>
          </a:bodyPr>
          <a:lstStyle/>
          <a:p>
            <a:pPr>
              <a:spcBef>
                <a:spcPts val="600"/>
              </a:spcBef>
              <a:spcAft>
                <a:spcPts val="600"/>
              </a:spcAft>
              <a:defRPr/>
            </a:pPr>
            <a:r>
              <a:rPr lang="zh-CN" altLang="en-US" sz="2000" dirty="0" smtClean="0">
                <a:latin typeface="微软雅黑" pitchFamily="34" charset="-122"/>
                <a:ea typeface="微软雅黑" pitchFamily="34" charset="-122"/>
              </a:rPr>
              <a:t>（</a:t>
            </a:r>
            <a:r>
              <a:rPr lang="en-US" altLang="zh-CN" sz="2000" dirty="0" smtClean="0">
                <a:latin typeface="微软雅黑" pitchFamily="34" charset="-122"/>
                <a:ea typeface="微软雅黑" pitchFamily="34" charset="-122"/>
              </a:rPr>
              <a:t>1</a:t>
            </a:r>
            <a:r>
              <a:rPr lang="zh-CN" altLang="en-US" sz="2000" dirty="0" smtClean="0">
                <a:latin typeface="微软雅黑" pitchFamily="34" charset="-122"/>
                <a:ea typeface="微软雅黑" pitchFamily="34" charset="-122"/>
              </a:rPr>
              <a:t>）企业标准体系 </a:t>
            </a:r>
            <a:r>
              <a:rPr lang="en-US" altLang="zh-CN" sz="2000" dirty="0" smtClean="0">
                <a:latin typeface="微软雅黑" pitchFamily="34" charset="-122"/>
                <a:ea typeface="微软雅黑" pitchFamily="34" charset="-122"/>
              </a:rPr>
              <a:t>Enterprise Standards System</a:t>
            </a:r>
          </a:p>
        </p:txBody>
      </p:sp>
      <p:sp>
        <p:nvSpPr>
          <p:cNvPr id="4" name="矩形 3"/>
          <p:cNvSpPr/>
          <p:nvPr/>
        </p:nvSpPr>
        <p:spPr>
          <a:xfrm>
            <a:off x="35496" y="2060848"/>
            <a:ext cx="9108504" cy="4339650"/>
          </a:xfrm>
          <a:prstGeom prst="rect">
            <a:avLst/>
          </a:prstGeom>
        </p:spPr>
        <p:txBody>
          <a:bodyPr wrap="square">
            <a:spAutoFit/>
          </a:bodyPr>
          <a:lstStyle/>
          <a:p>
            <a:pPr marL="342900" indent="-342900">
              <a:spcBef>
                <a:spcPts val="600"/>
              </a:spcBef>
              <a:spcAft>
                <a:spcPts val="600"/>
              </a:spcAft>
              <a:buFont typeface="+mj-lt"/>
              <a:buAutoNum type="alphaLcPeriod" startAt="2"/>
              <a:defRPr/>
            </a:pPr>
            <a:r>
              <a:rPr lang="zh-CN" altLang="en-US" sz="1600" dirty="0" smtClean="0">
                <a:latin typeface="微软雅黑" pitchFamily="34" charset="-122"/>
                <a:ea typeface="微软雅黑" pitchFamily="34" charset="-122"/>
              </a:rPr>
              <a:t>建立</a:t>
            </a:r>
            <a:r>
              <a:rPr lang="zh-CN" altLang="en-US" sz="1600" dirty="0" smtClean="0">
                <a:latin typeface="微软雅黑" pitchFamily="34" charset="-122"/>
                <a:ea typeface="微软雅黑" pitchFamily="34" charset="-122"/>
              </a:rPr>
              <a:t>企业标准应考虑的要素 </a:t>
            </a:r>
            <a:r>
              <a:rPr lang="en-US" altLang="zh-CN" sz="1600" dirty="0" smtClean="0"/>
              <a:t>Factors </a:t>
            </a:r>
            <a:r>
              <a:rPr lang="en-US" altLang="zh-CN" sz="1600" dirty="0" smtClean="0"/>
              <a:t>to be considered in establishing enterprise </a:t>
            </a:r>
            <a:r>
              <a:rPr lang="en-US" altLang="zh-CN" sz="1600" dirty="0" smtClean="0"/>
              <a:t>standards</a:t>
            </a:r>
            <a:endParaRPr lang="en-US" altLang="zh-CN" sz="1600" dirty="0" smtClean="0"/>
          </a:p>
          <a:p>
            <a:pPr marL="173038">
              <a:spcBef>
                <a:spcPts val="600"/>
              </a:spcBef>
              <a:spcAft>
                <a:spcPts val="600"/>
              </a:spcAft>
              <a:buFont typeface="Wingdings" pitchFamily="2" charset="2"/>
              <a:buChar char="ü"/>
              <a:defRPr/>
            </a:pPr>
            <a:r>
              <a:rPr lang="zh-CN" altLang="en-US" sz="1600" dirty="0" smtClean="0">
                <a:latin typeface="微软雅黑" pitchFamily="34" charset="-122"/>
                <a:ea typeface="微软雅黑" pitchFamily="34" charset="-122"/>
              </a:rPr>
              <a:t>法律、</a:t>
            </a:r>
            <a:r>
              <a:rPr lang="zh-CN" altLang="en-US" sz="1600" dirty="0" smtClean="0">
                <a:latin typeface="微软雅黑" pitchFamily="34" charset="-122"/>
                <a:ea typeface="微软雅黑" pitchFamily="34" charset="-122"/>
              </a:rPr>
              <a:t>法规和</a:t>
            </a:r>
            <a:r>
              <a:rPr lang="zh-CN" altLang="en-US" sz="1600" dirty="0" smtClean="0">
                <a:latin typeface="微软雅黑" pitchFamily="34" charset="-122"/>
                <a:ea typeface="微软雅黑" pitchFamily="34" charset="-122"/>
              </a:rPr>
              <a:t>强制性</a:t>
            </a:r>
            <a:r>
              <a:rPr lang="zh-CN" altLang="en-US" sz="1600" dirty="0" smtClean="0">
                <a:latin typeface="微软雅黑" pitchFamily="34" charset="-122"/>
                <a:ea typeface="微软雅黑" pitchFamily="34" charset="-122"/>
              </a:rPr>
              <a:t>标准要求</a:t>
            </a:r>
            <a:endParaRPr lang="en-US" altLang="zh-CN" sz="1600" dirty="0" smtClean="0">
              <a:latin typeface="微软雅黑" pitchFamily="34" charset="-122"/>
              <a:ea typeface="微软雅黑" pitchFamily="34" charset="-122"/>
            </a:endParaRPr>
          </a:p>
          <a:p>
            <a:pPr marL="173038">
              <a:spcBef>
                <a:spcPts val="600"/>
              </a:spcBef>
              <a:spcAft>
                <a:spcPts val="600"/>
              </a:spcAft>
              <a:defRPr/>
            </a:pPr>
            <a:r>
              <a:rPr lang="en-US" altLang="zh-CN" sz="1600" dirty="0" smtClean="0">
                <a:latin typeface="微软雅黑" pitchFamily="34" charset="-122"/>
                <a:ea typeface="微软雅黑" pitchFamily="34" charset="-122"/>
              </a:rPr>
              <a:t>Requirements of laws, regulations and mandatory standards</a:t>
            </a:r>
            <a:endParaRPr lang="en-US" altLang="zh-CN" sz="1600" dirty="0" smtClean="0">
              <a:latin typeface="微软雅黑" pitchFamily="34" charset="-122"/>
              <a:ea typeface="微软雅黑" pitchFamily="34" charset="-122"/>
            </a:endParaRPr>
          </a:p>
          <a:p>
            <a:pPr marL="173038">
              <a:spcBef>
                <a:spcPts val="600"/>
              </a:spcBef>
              <a:spcAft>
                <a:spcPts val="600"/>
              </a:spcAft>
              <a:buFont typeface="Wingdings" pitchFamily="2" charset="2"/>
              <a:buChar char="ü"/>
              <a:defRPr/>
            </a:pPr>
            <a:r>
              <a:rPr lang="zh-CN" altLang="en-US" sz="1600" dirty="0" smtClean="0">
                <a:latin typeface="微软雅黑" pitchFamily="34" charset="-122"/>
                <a:ea typeface="微软雅黑" pitchFamily="34" charset="-122"/>
              </a:rPr>
              <a:t>利益相关</a:t>
            </a:r>
            <a:r>
              <a:rPr lang="zh-CN" altLang="en-US" sz="1600" dirty="0" smtClean="0">
                <a:latin typeface="微软雅黑" pitchFamily="34" charset="-122"/>
                <a:ea typeface="微软雅黑" pitchFamily="34" charset="-122"/>
              </a:rPr>
              <a:t>方的要求和参与</a:t>
            </a:r>
            <a:endParaRPr lang="en-US" altLang="zh-CN" sz="1600" dirty="0" smtClean="0">
              <a:latin typeface="微软雅黑" pitchFamily="34" charset="-122"/>
              <a:ea typeface="微软雅黑" pitchFamily="34" charset="-122"/>
            </a:endParaRPr>
          </a:p>
          <a:p>
            <a:pPr marL="173038">
              <a:spcBef>
                <a:spcPts val="600"/>
              </a:spcBef>
              <a:spcAft>
                <a:spcPts val="600"/>
              </a:spcAft>
              <a:defRPr/>
            </a:pPr>
            <a:r>
              <a:rPr lang="sq-AL" altLang="zh-CN" sz="1600" dirty="0" smtClean="0"/>
              <a:t>Stakeholder </a:t>
            </a:r>
            <a:r>
              <a:rPr lang="sq-AL" altLang="zh-CN" sz="1600" dirty="0" smtClean="0"/>
              <a:t>requirements</a:t>
            </a:r>
            <a:r>
              <a:rPr lang="en-US" altLang="zh-CN" sz="1600" dirty="0" smtClean="0"/>
              <a:t> and participation</a:t>
            </a:r>
          </a:p>
          <a:p>
            <a:pPr marL="173038">
              <a:spcBef>
                <a:spcPts val="600"/>
              </a:spcBef>
              <a:spcAft>
                <a:spcPts val="600"/>
              </a:spcAft>
              <a:buFont typeface="Wingdings" pitchFamily="2" charset="2"/>
              <a:buChar char="ü"/>
              <a:defRPr/>
            </a:pPr>
            <a:r>
              <a:rPr lang="zh-CN" altLang="en-US" sz="1600" dirty="0" smtClean="0">
                <a:latin typeface="微软雅黑" pitchFamily="34" charset="-122"/>
                <a:ea typeface="微软雅黑" pitchFamily="34" charset="-122"/>
              </a:rPr>
              <a:t>企业技术成果的应用、传承与推广</a:t>
            </a:r>
            <a:endParaRPr lang="en-US" altLang="zh-CN" sz="1600" dirty="0" smtClean="0">
              <a:latin typeface="微软雅黑" pitchFamily="34" charset="-122"/>
              <a:ea typeface="微软雅黑" pitchFamily="34" charset="-122"/>
            </a:endParaRPr>
          </a:p>
          <a:p>
            <a:pPr marL="173038">
              <a:spcBef>
                <a:spcPts val="600"/>
              </a:spcBef>
              <a:spcAft>
                <a:spcPts val="600"/>
              </a:spcAft>
              <a:defRPr/>
            </a:pPr>
            <a:r>
              <a:rPr lang="en-US" altLang="zh-CN" sz="1600" dirty="0" smtClean="0"/>
              <a:t>Application, </a:t>
            </a:r>
            <a:r>
              <a:rPr lang="en-US" altLang="zh-CN" sz="1600" dirty="0" err="1" smtClean="0"/>
              <a:t>i</a:t>
            </a:r>
            <a:r>
              <a:rPr lang="sq-AL" altLang="zh-CN" sz="1600" dirty="0" smtClean="0"/>
              <a:t>nheritance</a:t>
            </a:r>
            <a:r>
              <a:rPr lang="en-US" altLang="zh-CN" sz="1600" dirty="0" smtClean="0"/>
              <a:t> </a:t>
            </a:r>
            <a:r>
              <a:rPr lang="en-US" altLang="zh-CN" sz="1600" dirty="0" smtClean="0"/>
              <a:t>and promotion of </a:t>
            </a:r>
            <a:r>
              <a:rPr lang="en-US" altLang="zh-CN" sz="1600" dirty="0" smtClean="0"/>
              <a:t>enterprise technical achievements</a:t>
            </a:r>
          </a:p>
          <a:p>
            <a:pPr marL="173038">
              <a:spcBef>
                <a:spcPts val="600"/>
              </a:spcBef>
              <a:spcAft>
                <a:spcPts val="600"/>
              </a:spcAft>
              <a:buFont typeface="Wingdings" pitchFamily="2" charset="2"/>
              <a:buChar char="ü"/>
              <a:defRPr/>
            </a:pPr>
            <a:r>
              <a:rPr lang="zh-CN" altLang="zh-CN" sz="1600" dirty="0" smtClean="0">
                <a:latin typeface="微软雅黑" pitchFamily="34" charset="-122"/>
                <a:ea typeface="微软雅黑" pitchFamily="34" charset="-122"/>
              </a:rPr>
              <a:t>国际标准和国外先进标准</a:t>
            </a:r>
            <a:r>
              <a:rPr lang="zh-CN" altLang="en-US" sz="1600" dirty="0" smtClean="0">
                <a:latin typeface="微软雅黑" pitchFamily="34" charset="-122"/>
                <a:ea typeface="微软雅黑" pitchFamily="34" charset="-122"/>
              </a:rPr>
              <a:t>的吸收与</a:t>
            </a:r>
            <a:r>
              <a:rPr lang="zh-CN" altLang="en-US" sz="1600" dirty="0" smtClean="0">
                <a:latin typeface="微软雅黑" pitchFamily="34" charset="-122"/>
                <a:ea typeface="微软雅黑" pitchFamily="34" charset="-122"/>
              </a:rPr>
              <a:t>采纳</a:t>
            </a:r>
            <a:endParaRPr lang="en-US" altLang="zh-CN" sz="1600" dirty="0" smtClean="0">
              <a:latin typeface="微软雅黑" pitchFamily="34" charset="-122"/>
              <a:ea typeface="微软雅黑" pitchFamily="34" charset="-122"/>
            </a:endParaRPr>
          </a:p>
          <a:p>
            <a:pPr marL="173038">
              <a:spcBef>
                <a:spcPts val="600"/>
              </a:spcBef>
              <a:spcAft>
                <a:spcPts val="600"/>
              </a:spcAft>
              <a:defRPr/>
            </a:pPr>
            <a:r>
              <a:rPr lang="en-US" altLang="zh-CN" sz="1600" dirty="0" smtClean="0"/>
              <a:t>Absorption and adoption of international standards and foreign advanced </a:t>
            </a:r>
            <a:r>
              <a:rPr lang="en-US" altLang="zh-CN" sz="1600" dirty="0" smtClean="0"/>
              <a:t>standards</a:t>
            </a:r>
          </a:p>
          <a:p>
            <a:pPr marL="173038">
              <a:spcBef>
                <a:spcPts val="600"/>
              </a:spcBef>
              <a:spcAft>
                <a:spcPts val="600"/>
              </a:spcAft>
              <a:buFont typeface="Wingdings" pitchFamily="2" charset="2"/>
              <a:buChar char="ü"/>
              <a:defRPr/>
            </a:pPr>
            <a:r>
              <a:rPr lang="zh-CN" altLang="en-US" sz="1600" dirty="0" smtClean="0">
                <a:latin typeface="微软雅黑" pitchFamily="34" charset="-122"/>
                <a:ea typeface="微软雅黑" pitchFamily="34" charset="-122"/>
              </a:rPr>
              <a:t>在企业标准体系表框架下开展企业</a:t>
            </a:r>
            <a:r>
              <a:rPr lang="zh-CN" altLang="en-US" sz="1600" dirty="0" smtClean="0">
                <a:latin typeface="微软雅黑" pitchFamily="34" charset="-122"/>
                <a:ea typeface="微软雅黑" pitchFamily="34" charset="-122"/>
              </a:rPr>
              <a:t>标准化工作</a:t>
            </a:r>
            <a:endParaRPr lang="en-US" altLang="zh-CN" sz="1600" dirty="0" smtClean="0">
              <a:latin typeface="微软雅黑" pitchFamily="34" charset="-122"/>
              <a:ea typeface="微软雅黑" pitchFamily="34" charset="-122"/>
            </a:endParaRPr>
          </a:p>
          <a:p>
            <a:pPr marL="173038">
              <a:spcBef>
                <a:spcPts val="600"/>
              </a:spcBef>
              <a:spcAft>
                <a:spcPts val="600"/>
              </a:spcAft>
              <a:defRPr/>
            </a:pPr>
            <a:r>
              <a:rPr lang="en-US" altLang="zh-CN" sz="1600" dirty="0" smtClean="0"/>
              <a:t>Carry out enterprise standardization within the </a:t>
            </a:r>
            <a:r>
              <a:rPr lang="sq-AL" altLang="zh-CN" sz="1600" dirty="0" smtClean="0"/>
              <a:t>diagram of enterprise standard system</a:t>
            </a:r>
            <a:endParaRPr lang="en-US" altLang="zh-CN" sz="1600" dirty="0" smtClean="0">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332656"/>
            <a:ext cx="8640960" cy="830997"/>
          </a:xfrm>
          <a:prstGeom prst="rect">
            <a:avLst/>
          </a:prstGeom>
          <a:noFill/>
        </p:spPr>
        <p:txBody>
          <a:bodyPr wrap="square" rtlCol="0">
            <a:spAutoFit/>
          </a:bodyPr>
          <a:lstStyle/>
          <a:p>
            <a:r>
              <a:rPr lang="en-US" altLang="zh-CN" sz="2400" dirty="0" smtClean="0">
                <a:solidFill>
                  <a:schemeClr val="bg2">
                    <a:lumMod val="10000"/>
                  </a:schemeClr>
                </a:solidFill>
                <a:ea typeface="微软雅黑" pitchFamily="34" charset="-122"/>
              </a:rPr>
              <a:t>2.</a:t>
            </a:r>
            <a:r>
              <a:rPr lang="zh-CN" altLang="en-US" sz="2400" dirty="0" smtClean="0">
                <a:latin typeface="微软雅黑" pitchFamily="34" charset="-122"/>
                <a:ea typeface="微软雅黑" pitchFamily="34" charset="-122"/>
              </a:rPr>
              <a:t>强化标准，提升质量</a:t>
            </a:r>
            <a:endParaRPr lang="en-US" altLang="zh-CN" sz="2400" dirty="0" smtClean="0">
              <a:solidFill>
                <a:schemeClr val="bg2">
                  <a:lumMod val="10000"/>
                </a:schemeClr>
              </a:solidFill>
              <a:ea typeface="微软雅黑" pitchFamily="34" charset="-122"/>
            </a:endParaRPr>
          </a:p>
          <a:p>
            <a:r>
              <a:rPr lang="en-US" altLang="zh-CN" sz="2400" dirty="0" smtClean="0">
                <a:solidFill>
                  <a:schemeClr val="bg2">
                    <a:lumMod val="10000"/>
                  </a:schemeClr>
                </a:solidFill>
                <a:ea typeface="微软雅黑" pitchFamily="34" charset="-122"/>
              </a:rPr>
              <a:t>   </a:t>
            </a:r>
            <a:r>
              <a:rPr lang="en-US" altLang="zh-CN" sz="2400" dirty="0" smtClean="0"/>
              <a:t>Strengthen standards, improve quality</a:t>
            </a:r>
            <a:endParaRPr lang="zh-CN" altLang="en-US" sz="2400" dirty="0">
              <a:solidFill>
                <a:schemeClr val="bg2">
                  <a:lumMod val="10000"/>
                </a:schemeClr>
              </a:solidFill>
              <a:ea typeface="微软雅黑" pitchFamily="34" charset="-122"/>
            </a:endParaRPr>
          </a:p>
        </p:txBody>
      </p:sp>
      <p:sp>
        <p:nvSpPr>
          <p:cNvPr id="6" name="矩形 5"/>
          <p:cNvSpPr/>
          <p:nvPr/>
        </p:nvSpPr>
        <p:spPr>
          <a:xfrm>
            <a:off x="35496" y="1556792"/>
            <a:ext cx="6552728" cy="400110"/>
          </a:xfrm>
          <a:prstGeom prst="rect">
            <a:avLst/>
          </a:prstGeom>
        </p:spPr>
        <p:txBody>
          <a:bodyPr wrap="square">
            <a:spAutoFit/>
          </a:bodyPr>
          <a:lstStyle/>
          <a:p>
            <a:pPr>
              <a:spcBef>
                <a:spcPts val="600"/>
              </a:spcBef>
              <a:spcAft>
                <a:spcPts val="600"/>
              </a:spcAft>
              <a:defRPr/>
            </a:pPr>
            <a:r>
              <a:rPr lang="zh-CN" altLang="en-US" sz="2000" dirty="0" smtClean="0">
                <a:latin typeface="微软雅黑" pitchFamily="34" charset="-122"/>
                <a:ea typeface="微软雅黑" pitchFamily="34" charset="-122"/>
              </a:rPr>
              <a:t>（</a:t>
            </a:r>
            <a:r>
              <a:rPr lang="en-US" altLang="zh-CN" sz="2000" dirty="0" smtClean="0">
                <a:latin typeface="微软雅黑" pitchFamily="34" charset="-122"/>
                <a:ea typeface="微软雅黑" pitchFamily="34" charset="-122"/>
              </a:rPr>
              <a:t>1</a:t>
            </a:r>
            <a:r>
              <a:rPr lang="zh-CN" altLang="en-US" sz="2000" dirty="0" smtClean="0">
                <a:latin typeface="微软雅黑" pitchFamily="34" charset="-122"/>
                <a:ea typeface="微软雅黑" pitchFamily="34" charset="-122"/>
              </a:rPr>
              <a:t>）企业标准体系 </a:t>
            </a:r>
            <a:r>
              <a:rPr lang="en-US" altLang="zh-CN" sz="2000" dirty="0" smtClean="0">
                <a:latin typeface="微软雅黑" pitchFamily="34" charset="-122"/>
                <a:ea typeface="微软雅黑" pitchFamily="34" charset="-122"/>
              </a:rPr>
              <a:t>Enterprise Standards System</a:t>
            </a:r>
          </a:p>
        </p:txBody>
      </p:sp>
      <p:sp>
        <p:nvSpPr>
          <p:cNvPr id="5" name="TextBox 4"/>
          <p:cNvSpPr txBox="1"/>
          <p:nvPr/>
        </p:nvSpPr>
        <p:spPr>
          <a:xfrm>
            <a:off x="467544" y="2132856"/>
            <a:ext cx="7560840" cy="646331"/>
          </a:xfrm>
          <a:prstGeom prst="rect">
            <a:avLst/>
          </a:prstGeom>
          <a:noFill/>
          <a:ln>
            <a:solidFill>
              <a:schemeClr val="accent1"/>
            </a:solidFill>
          </a:ln>
        </p:spPr>
        <p:txBody>
          <a:bodyPr wrap="square" rtlCol="0">
            <a:spAutoFit/>
          </a:bodyPr>
          <a:lstStyle/>
          <a:p>
            <a:pPr algn="ctr"/>
            <a:r>
              <a:rPr lang="zh-CN" altLang="zh-CN" dirty="0" smtClean="0"/>
              <a:t>徐工标准化管理</a:t>
            </a:r>
            <a:r>
              <a:rPr lang="zh-CN" altLang="zh-CN" dirty="0" smtClean="0"/>
              <a:t>委员会</a:t>
            </a:r>
            <a:endParaRPr lang="en-US" altLang="zh-CN" dirty="0" smtClean="0"/>
          </a:p>
          <a:p>
            <a:pPr algn="ctr"/>
            <a:r>
              <a:rPr lang="en-US" altLang="zh-CN" dirty="0" smtClean="0"/>
              <a:t>XCMG </a:t>
            </a:r>
            <a:r>
              <a:rPr lang="sq-AL" altLang="zh-CN" dirty="0" smtClean="0"/>
              <a:t>standardization </a:t>
            </a:r>
            <a:r>
              <a:rPr lang="sq-AL" altLang="zh-CN" dirty="0" smtClean="0"/>
              <a:t>management committee</a:t>
            </a:r>
            <a:endParaRPr lang="zh-CN" altLang="en-US" dirty="0"/>
          </a:p>
        </p:txBody>
      </p:sp>
      <p:sp>
        <p:nvSpPr>
          <p:cNvPr id="8" name="TextBox 7"/>
          <p:cNvSpPr txBox="1"/>
          <p:nvPr/>
        </p:nvSpPr>
        <p:spPr>
          <a:xfrm>
            <a:off x="467544" y="3068960"/>
            <a:ext cx="7560840" cy="646331"/>
          </a:xfrm>
          <a:prstGeom prst="rect">
            <a:avLst/>
          </a:prstGeom>
          <a:noFill/>
          <a:ln>
            <a:solidFill>
              <a:schemeClr val="accent1"/>
            </a:solidFill>
          </a:ln>
        </p:spPr>
        <p:txBody>
          <a:bodyPr wrap="square" rtlCol="0">
            <a:spAutoFit/>
          </a:bodyPr>
          <a:lstStyle/>
          <a:p>
            <a:pPr algn="ctr"/>
            <a:r>
              <a:rPr lang="zh-CN" altLang="zh-CN" dirty="0" smtClean="0"/>
              <a:t>徐工技术标准化专业</a:t>
            </a:r>
            <a:r>
              <a:rPr lang="zh-CN" altLang="zh-CN" dirty="0" smtClean="0"/>
              <a:t>委员会</a:t>
            </a:r>
            <a:endParaRPr lang="en-US" altLang="zh-CN" dirty="0" smtClean="0"/>
          </a:p>
          <a:p>
            <a:pPr algn="ctr"/>
            <a:r>
              <a:rPr lang="en-US" altLang="zh-CN" dirty="0" smtClean="0"/>
              <a:t>XCMG </a:t>
            </a:r>
            <a:r>
              <a:rPr lang="sq-AL" altLang="zh-CN" dirty="0" smtClean="0"/>
              <a:t>technical </a:t>
            </a:r>
            <a:r>
              <a:rPr lang="sq-AL" altLang="zh-CN" dirty="0" smtClean="0"/>
              <a:t>standardization professional committee</a:t>
            </a:r>
            <a:endParaRPr lang="zh-CN" altLang="en-US" dirty="0"/>
          </a:p>
        </p:txBody>
      </p:sp>
      <p:sp>
        <p:nvSpPr>
          <p:cNvPr id="9" name="TextBox 8"/>
          <p:cNvSpPr txBox="1"/>
          <p:nvPr/>
        </p:nvSpPr>
        <p:spPr>
          <a:xfrm>
            <a:off x="467544" y="4005064"/>
            <a:ext cx="7560840" cy="646331"/>
          </a:xfrm>
          <a:prstGeom prst="rect">
            <a:avLst/>
          </a:prstGeom>
          <a:noFill/>
          <a:ln>
            <a:solidFill>
              <a:schemeClr val="accent1"/>
            </a:solidFill>
          </a:ln>
        </p:spPr>
        <p:txBody>
          <a:bodyPr wrap="square" rtlCol="0">
            <a:spAutoFit/>
          </a:bodyPr>
          <a:lstStyle/>
          <a:p>
            <a:pPr algn="ctr"/>
            <a:r>
              <a:rPr lang="zh-CN" altLang="zh-CN" dirty="0" smtClean="0"/>
              <a:t>秘书处</a:t>
            </a:r>
            <a:endParaRPr lang="en-US" altLang="zh-CN" dirty="0" smtClean="0"/>
          </a:p>
          <a:p>
            <a:pPr algn="ctr"/>
            <a:r>
              <a:rPr lang="en-US" altLang="zh-CN" dirty="0" smtClean="0"/>
              <a:t>XCMG </a:t>
            </a:r>
            <a:r>
              <a:rPr lang="sq-AL" altLang="zh-CN" dirty="0" smtClean="0"/>
              <a:t>secretariat</a:t>
            </a:r>
            <a:endParaRPr lang="en-US" altLang="zh-CN" dirty="0" smtClean="0"/>
          </a:p>
        </p:txBody>
      </p:sp>
      <p:sp>
        <p:nvSpPr>
          <p:cNvPr id="10" name="TextBox 9"/>
          <p:cNvSpPr txBox="1"/>
          <p:nvPr/>
        </p:nvSpPr>
        <p:spPr>
          <a:xfrm>
            <a:off x="467544" y="4941168"/>
            <a:ext cx="7560840" cy="646331"/>
          </a:xfrm>
          <a:prstGeom prst="rect">
            <a:avLst/>
          </a:prstGeom>
          <a:noFill/>
          <a:ln>
            <a:solidFill>
              <a:schemeClr val="accent1"/>
            </a:solidFill>
          </a:ln>
        </p:spPr>
        <p:txBody>
          <a:bodyPr wrap="square" rtlCol="0">
            <a:spAutoFit/>
          </a:bodyPr>
          <a:lstStyle/>
          <a:p>
            <a:pPr algn="ctr"/>
            <a:r>
              <a:rPr lang="zh-CN" altLang="zh-CN" dirty="0" smtClean="0"/>
              <a:t>各分子公司标准化管理</a:t>
            </a:r>
            <a:r>
              <a:rPr lang="zh-CN" altLang="zh-CN" dirty="0" smtClean="0"/>
              <a:t>委员会</a:t>
            </a:r>
            <a:endParaRPr lang="en-US" altLang="zh-CN" dirty="0" smtClean="0"/>
          </a:p>
          <a:p>
            <a:pPr algn="ctr"/>
            <a:r>
              <a:rPr lang="en-US" altLang="zh-CN" dirty="0" smtClean="0"/>
              <a:t>Standardization management committee of </a:t>
            </a:r>
            <a:r>
              <a:rPr lang="en-US" altLang="zh-CN" dirty="0" smtClean="0"/>
              <a:t>each XCMG subsidiaries</a:t>
            </a:r>
          </a:p>
        </p:txBody>
      </p:sp>
      <p:cxnSp>
        <p:nvCxnSpPr>
          <p:cNvPr id="12" name="直接连接符 11"/>
          <p:cNvCxnSpPr>
            <a:stCxn id="5" idx="2"/>
            <a:endCxn id="8" idx="0"/>
          </p:cNvCxnSpPr>
          <p:nvPr/>
        </p:nvCxnSpPr>
        <p:spPr>
          <a:xfrm>
            <a:off x="4247964" y="2779187"/>
            <a:ext cx="0" cy="2897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4211960" y="3717032"/>
            <a:ext cx="0" cy="2897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211960" y="4653136"/>
            <a:ext cx="0" cy="289773"/>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83568" y="5661248"/>
            <a:ext cx="5544616" cy="923330"/>
          </a:xfrm>
          <a:prstGeom prst="rect">
            <a:avLst/>
          </a:prstGeom>
          <a:noFill/>
        </p:spPr>
        <p:txBody>
          <a:bodyPr wrap="square" rtlCol="0">
            <a:spAutoFit/>
          </a:bodyPr>
          <a:lstStyle/>
          <a:p>
            <a:r>
              <a:rPr lang="zh-CN" altLang="en-US" dirty="0" smtClean="0"/>
              <a:t>职责与功能</a:t>
            </a:r>
            <a:r>
              <a:rPr lang="en-US" altLang="zh-CN" dirty="0" smtClean="0"/>
              <a:t>D</a:t>
            </a:r>
            <a:r>
              <a:rPr lang="sq-AL" altLang="zh-CN" dirty="0" smtClean="0"/>
              <a:t>ut</a:t>
            </a:r>
            <a:r>
              <a:rPr lang="en-US" altLang="zh-CN" dirty="0" smtClean="0"/>
              <a:t>y</a:t>
            </a:r>
            <a:r>
              <a:rPr lang="sq-AL" altLang="zh-CN" dirty="0" smtClean="0"/>
              <a:t> </a:t>
            </a:r>
            <a:r>
              <a:rPr lang="sq-AL" altLang="zh-CN" dirty="0" smtClean="0"/>
              <a:t>and </a:t>
            </a:r>
            <a:r>
              <a:rPr lang="sq-AL" altLang="zh-CN" dirty="0" smtClean="0"/>
              <a:t>function</a:t>
            </a:r>
            <a:r>
              <a:rPr lang="en-US" altLang="zh-CN" dirty="0" smtClean="0"/>
              <a:t>s</a:t>
            </a:r>
          </a:p>
          <a:p>
            <a:r>
              <a:rPr lang="zh-CN" altLang="en-US" dirty="0" smtClean="0"/>
              <a:t>企业一把手牵头</a:t>
            </a:r>
            <a:r>
              <a:rPr lang="en-US" altLang="zh-CN" dirty="0" smtClean="0"/>
              <a:t>Top management promotion</a:t>
            </a:r>
          </a:p>
          <a:p>
            <a:r>
              <a:rPr lang="zh-CN" altLang="en-US" dirty="0" smtClean="0"/>
              <a:t>各相关方广泛参与 </a:t>
            </a:r>
            <a:r>
              <a:rPr lang="en-US" altLang="zh-CN" dirty="0" smtClean="0"/>
              <a:t>Interested </a:t>
            </a:r>
            <a:r>
              <a:rPr lang="en-US" altLang="zh-CN" dirty="0" smtClean="0"/>
              <a:t>parties are involved</a:t>
            </a:r>
            <a:endParaRPr lang="zh-CN" altLang="en-US" dirty="0"/>
          </a:p>
        </p:txBody>
      </p:sp>
      <p:sp>
        <p:nvSpPr>
          <p:cNvPr id="19" name="TextBox 18"/>
          <p:cNvSpPr txBox="1"/>
          <p:nvPr/>
        </p:nvSpPr>
        <p:spPr>
          <a:xfrm>
            <a:off x="6228184" y="1556792"/>
            <a:ext cx="2520280" cy="400110"/>
          </a:xfrm>
          <a:prstGeom prst="rect">
            <a:avLst/>
          </a:prstGeom>
          <a:noFill/>
        </p:spPr>
        <p:txBody>
          <a:bodyPr wrap="square" rtlCol="0">
            <a:spAutoFit/>
          </a:bodyPr>
          <a:lstStyle/>
          <a:p>
            <a:r>
              <a:rPr lang="zh-CN" altLang="en-US" sz="2000" dirty="0" smtClean="0">
                <a:solidFill>
                  <a:srgbClr val="C00000"/>
                </a:solidFill>
              </a:rPr>
              <a:t>徐工举例</a:t>
            </a:r>
            <a:r>
              <a:rPr lang="en-US" altLang="zh-CN" sz="2000" dirty="0" smtClean="0">
                <a:solidFill>
                  <a:srgbClr val="C00000"/>
                </a:solidFill>
              </a:rPr>
              <a:t>Example</a:t>
            </a:r>
            <a:r>
              <a:rPr lang="zh-CN" altLang="en-US" sz="2000" dirty="0" smtClean="0">
                <a:solidFill>
                  <a:srgbClr val="C00000"/>
                </a:solidFill>
              </a:rPr>
              <a:t>：</a:t>
            </a:r>
            <a:endParaRPr lang="zh-CN" altLang="en-US" sz="2000" dirty="0">
              <a:solidFill>
                <a:srgbClr val="C00000"/>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332656"/>
            <a:ext cx="8640960" cy="830997"/>
          </a:xfrm>
          <a:prstGeom prst="rect">
            <a:avLst/>
          </a:prstGeom>
          <a:noFill/>
        </p:spPr>
        <p:txBody>
          <a:bodyPr wrap="square" rtlCol="0">
            <a:spAutoFit/>
          </a:bodyPr>
          <a:lstStyle/>
          <a:p>
            <a:r>
              <a:rPr lang="en-US" altLang="zh-CN" sz="2400" dirty="0" smtClean="0">
                <a:solidFill>
                  <a:schemeClr val="bg2">
                    <a:lumMod val="10000"/>
                  </a:schemeClr>
                </a:solidFill>
                <a:ea typeface="微软雅黑" pitchFamily="34" charset="-122"/>
              </a:rPr>
              <a:t>2.</a:t>
            </a:r>
            <a:r>
              <a:rPr lang="zh-CN" altLang="en-US" sz="2400" dirty="0" smtClean="0">
                <a:latin typeface="微软雅黑" pitchFamily="34" charset="-122"/>
                <a:ea typeface="微软雅黑" pitchFamily="34" charset="-122"/>
              </a:rPr>
              <a:t>强化标准，提升质量</a:t>
            </a:r>
            <a:endParaRPr lang="en-US" altLang="zh-CN" sz="2400" dirty="0" smtClean="0">
              <a:solidFill>
                <a:schemeClr val="bg2">
                  <a:lumMod val="10000"/>
                </a:schemeClr>
              </a:solidFill>
              <a:ea typeface="微软雅黑" pitchFamily="34" charset="-122"/>
            </a:endParaRPr>
          </a:p>
          <a:p>
            <a:r>
              <a:rPr lang="en-US" altLang="zh-CN" sz="2400" dirty="0" smtClean="0">
                <a:solidFill>
                  <a:schemeClr val="bg2">
                    <a:lumMod val="10000"/>
                  </a:schemeClr>
                </a:solidFill>
                <a:ea typeface="微软雅黑" pitchFamily="34" charset="-122"/>
              </a:rPr>
              <a:t>   </a:t>
            </a:r>
            <a:r>
              <a:rPr lang="en-US" altLang="zh-CN" sz="2400" dirty="0" smtClean="0"/>
              <a:t>Strengthen standards, improve quality</a:t>
            </a:r>
            <a:endParaRPr lang="zh-CN" altLang="en-US" sz="2400" dirty="0">
              <a:solidFill>
                <a:schemeClr val="bg2">
                  <a:lumMod val="10000"/>
                </a:schemeClr>
              </a:solidFill>
              <a:ea typeface="微软雅黑" pitchFamily="34" charset="-122"/>
            </a:endParaRPr>
          </a:p>
        </p:txBody>
      </p:sp>
      <p:sp>
        <p:nvSpPr>
          <p:cNvPr id="6" name="矩形 5"/>
          <p:cNvSpPr/>
          <p:nvPr/>
        </p:nvSpPr>
        <p:spPr>
          <a:xfrm>
            <a:off x="35496" y="1556792"/>
            <a:ext cx="6552728" cy="400110"/>
          </a:xfrm>
          <a:prstGeom prst="rect">
            <a:avLst/>
          </a:prstGeom>
        </p:spPr>
        <p:txBody>
          <a:bodyPr wrap="square">
            <a:spAutoFit/>
          </a:bodyPr>
          <a:lstStyle/>
          <a:p>
            <a:pPr>
              <a:spcBef>
                <a:spcPts val="600"/>
              </a:spcBef>
              <a:spcAft>
                <a:spcPts val="600"/>
              </a:spcAft>
              <a:defRPr/>
            </a:pPr>
            <a:r>
              <a:rPr lang="zh-CN" altLang="en-US" sz="2000" dirty="0" smtClean="0">
                <a:latin typeface="微软雅黑" pitchFamily="34" charset="-122"/>
                <a:ea typeface="微软雅黑" pitchFamily="34" charset="-122"/>
              </a:rPr>
              <a:t>（</a:t>
            </a:r>
            <a:r>
              <a:rPr lang="en-US" altLang="zh-CN" sz="2000" dirty="0" smtClean="0">
                <a:latin typeface="微软雅黑" pitchFamily="34" charset="-122"/>
                <a:ea typeface="微软雅黑" pitchFamily="34" charset="-122"/>
              </a:rPr>
              <a:t>1</a:t>
            </a:r>
            <a:r>
              <a:rPr lang="zh-CN" altLang="en-US" sz="2000" dirty="0" smtClean="0">
                <a:latin typeface="微软雅黑" pitchFamily="34" charset="-122"/>
                <a:ea typeface="微软雅黑" pitchFamily="34" charset="-122"/>
              </a:rPr>
              <a:t>）企业标准体系 </a:t>
            </a:r>
            <a:r>
              <a:rPr lang="en-US" altLang="zh-CN" sz="2000" dirty="0" smtClean="0">
                <a:latin typeface="微软雅黑" pitchFamily="34" charset="-122"/>
                <a:ea typeface="微软雅黑" pitchFamily="34" charset="-122"/>
              </a:rPr>
              <a:t>Enterprise Standards System</a:t>
            </a:r>
          </a:p>
        </p:txBody>
      </p:sp>
      <p:sp>
        <p:nvSpPr>
          <p:cNvPr id="7" name="圆角矩形 6"/>
          <p:cNvSpPr/>
          <p:nvPr/>
        </p:nvSpPr>
        <p:spPr>
          <a:xfrm>
            <a:off x="107504" y="3012634"/>
            <a:ext cx="4392488" cy="352839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buFont typeface="Wingdings" pitchFamily="2" charset="2"/>
              <a:buChar char="p"/>
            </a:pPr>
            <a:endParaRPr lang="zh-CN" altLang="en-US" kern="0" dirty="0">
              <a:solidFill>
                <a:sysClr val="windowText" lastClr="000000">
                  <a:hueOff val="0"/>
                  <a:satOff val="0"/>
                  <a:lumOff val="0"/>
                  <a:alphaOff val="0"/>
                </a:sysClr>
              </a:solidFill>
              <a:latin typeface="Arial" pitchFamily="34" charset="0"/>
              <a:ea typeface="微软雅黑" pitchFamily="34" charset="-122"/>
            </a:endParaRPr>
          </a:p>
        </p:txBody>
      </p:sp>
      <p:sp>
        <p:nvSpPr>
          <p:cNvPr id="8" name="TextBox 7"/>
          <p:cNvSpPr txBox="1"/>
          <p:nvPr/>
        </p:nvSpPr>
        <p:spPr>
          <a:xfrm>
            <a:off x="323528" y="3073604"/>
            <a:ext cx="4211960" cy="3539430"/>
          </a:xfrm>
          <a:prstGeom prst="rect">
            <a:avLst/>
          </a:prstGeom>
          <a:noFill/>
        </p:spPr>
        <p:txBody>
          <a:bodyPr wrap="square" rtlCol="0">
            <a:spAutoFit/>
          </a:bodyPr>
          <a:lstStyle/>
          <a:p>
            <a:pPr>
              <a:buFont typeface="Wingdings" pitchFamily="2" charset="2"/>
              <a:buChar char="p"/>
            </a:pPr>
            <a:r>
              <a:rPr lang="zh-CN" altLang="en-US" sz="1600" kern="0" dirty="0" smtClean="0">
                <a:solidFill>
                  <a:sysClr val="windowText" lastClr="000000">
                    <a:hueOff val="0"/>
                    <a:satOff val="0"/>
                    <a:lumOff val="0"/>
                    <a:alphaOff val="0"/>
                  </a:sysClr>
                </a:solidFill>
                <a:ea typeface="微软雅黑" pitchFamily="34" charset="-122"/>
              </a:rPr>
              <a:t>技术标准 </a:t>
            </a:r>
            <a:r>
              <a:rPr lang="en-US" altLang="zh-CN" sz="1600" kern="0" dirty="0" smtClean="0">
                <a:solidFill>
                  <a:sysClr val="windowText" lastClr="000000">
                    <a:hueOff val="0"/>
                    <a:satOff val="0"/>
                    <a:lumOff val="0"/>
                    <a:alphaOff val="0"/>
                  </a:sysClr>
                </a:solidFill>
                <a:ea typeface="微软雅黑" pitchFamily="34" charset="-122"/>
              </a:rPr>
              <a:t>Technical Standards</a:t>
            </a:r>
          </a:p>
          <a:p>
            <a:pPr marL="173038">
              <a:buFont typeface="Wingdings" pitchFamily="2" charset="2"/>
              <a:buChar char="ü"/>
            </a:pPr>
            <a:r>
              <a:rPr lang="zh-CN" altLang="en-US" sz="1600" dirty="0" smtClean="0">
                <a:ea typeface="微软雅黑" pitchFamily="34" charset="-122"/>
              </a:rPr>
              <a:t>设计技术标准 </a:t>
            </a:r>
            <a:r>
              <a:rPr lang="en-US" altLang="zh-CN" sz="1600" dirty="0" smtClean="0"/>
              <a:t>D</a:t>
            </a:r>
            <a:r>
              <a:rPr lang="sq-AL" altLang="zh-CN" sz="1600" dirty="0" smtClean="0"/>
              <a:t>esign </a:t>
            </a:r>
            <a:r>
              <a:rPr lang="en-US" altLang="zh-CN" sz="1600" dirty="0" smtClean="0"/>
              <a:t>T</a:t>
            </a:r>
            <a:r>
              <a:rPr lang="sq-AL" altLang="zh-CN" sz="1600" dirty="0" smtClean="0"/>
              <a:t>echnical </a:t>
            </a:r>
            <a:r>
              <a:rPr lang="en-US" altLang="zh-CN" sz="1600" dirty="0" smtClean="0"/>
              <a:t>S</a:t>
            </a:r>
            <a:r>
              <a:rPr lang="sq-AL" altLang="zh-CN" sz="1600" dirty="0" smtClean="0"/>
              <a:t>tandard</a:t>
            </a:r>
            <a:r>
              <a:rPr lang="en-US" altLang="zh-CN" sz="1600" dirty="0" smtClean="0"/>
              <a:t>s</a:t>
            </a:r>
            <a:endParaRPr lang="en-US" altLang="zh-CN" sz="1600" dirty="0" smtClean="0">
              <a:ea typeface="微软雅黑" pitchFamily="34" charset="-122"/>
            </a:endParaRPr>
          </a:p>
          <a:p>
            <a:pPr marL="173038">
              <a:buFont typeface="Wingdings" pitchFamily="2" charset="2"/>
              <a:buChar char="ü"/>
            </a:pPr>
            <a:r>
              <a:rPr lang="zh-CN" altLang="en-US" sz="1600" dirty="0" smtClean="0">
                <a:ea typeface="微软雅黑" pitchFamily="34" charset="-122"/>
              </a:rPr>
              <a:t>产品标准 </a:t>
            </a:r>
            <a:r>
              <a:rPr lang="en-US" altLang="zh-CN" sz="1600" dirty="0" smtClean="0">
                <a:ea typeface="微软雅黑" pitchFamily="34" charset="-122"/>
              </a:rPr>
              <a:t>Product Standards</a:t>
            </a:r>
          </a:p>
          <a:p>
            <a:pPr marL="173038">
              <a:buFont typeface="Wingdings" pitchFamily="2" charset="2"/>
              <a:buChar char="ü"/>
            </a:pPr>
            <a:r>
              <a:rPr lang="zh-CN" altLang="en-US" sz="1600" dirty="0" smtClean="0">
                <a:ea typeface="微软雅黑" pitchFamily="34" charset="-122"/>
              </a:rPr>
              <a:t>采购技术标准 </a:t>
            </a:r>
            <a:r>
              <a:rPr lang="sq-AL" altLang="zh-CN" sz="1600" dirty="0" smtClean="0"/>
              <a:t>Procurement </a:t>
            </a:r>
            <a:r>
              <a:rPr lang="en-US" altLang="zh-CN" sz="1600" dirty="0" smtClean="0"/>
              <a:t>T</a:t>
            </a:r>
            <a:r>
              <a:rPr lang="sq-AL" altLang="zh-CN" sz="1600" dirty="0" smtClean="0"/>
              <a:t>echnical </a:t>
            </a:r>
            <a:r>
              <a:rPr lang="en-US" altLang="zh-CN" sz="1600" dirty="0" smtClean="0"/>
              <a:t>S</a:t>
            </a:r>
            <a:r>
              <a:rPr lang="sq-AL" altLang="zh-CN" sz="1600" dirty="0" smtClean="0"/>
              <a:t>tandards</a:t>
            </a:r>
            <a:endParaRPr lang="en-US" altLang="zh-CN" sz="1600" dirty="0" smtClean="0">
              <a:ea typeface="微软雅黑" pitchFamily="34" charset="-122"/>
            </a:endParaRPr>
          </a:p>
          <a:p>
            <a:pPr marL="173038">
              <a:buFont typeface="Wingdings" pitchFamily="2" charset="2"/>
              <a:buChar char="ü"/>
            </a:pPr>
            <a:r>
              <a:rPr lang="zh-CN" altLang="en-US" sz="1600" dirty="0" smtClean="0">
                <a:ea typeface="微软雅黑" pitchFamily="34" charset="-122"/>
              </a:rPr>
              <a:t>工艺技术标准 </a:t>
            </a:r>
            <a:r>
              <a:rPr lang="en-US" altLang="zh-CN" sz="1600" dirty="0" smtClean="0"/>
              <a:t>P</a:t>
            </a:r>
            <a:r>
              <a:rPr lang="sq-AL" altLang="zh-CN" sz="1600" dirty="0" smtClean="0"/>
              <a:t>rocess </a:t>
            </a:r>
            <a:r>
              <a:rPr lang="en-US" altLang="zh-CN" sz="1600" dirty="0" smtClean="0"/>
              <a:t>E</a:t>
            </a:r>
            <a:r>
              <a:rPr lang="sq-AL" altLang="zh-CN" sz="1600" dirty="0" smtClean="0"/>
              <a:t>ngineering</a:t>
            </a:r>
            <a:r>
              <a:rPr lang="en-US" altLang="zh-CN" sz="1600" dirty="0" smtClean="0"/>
              <a:t> Standards</a:t>
            </a:r>
          </a:p>
          <a:p>
            <a:pPr marL="173038">
              <a:buFont typeface="Wingdings" pitchFamily="2" charset="2"/>
              <a:buChar char="ü"/>
            </a:pPr>
            <a:r>
              <a:rPr lang="zh-CN" altLang="en-US" sz="1600" dirty="0" smtClean="0">
                <a:ea typeface="微软雅黑" pitchFamily="34" charset="-122"/>
              </a:rPr>
              <a:t>试验技术标准 </a:t>
            </a:r>
            <a:r>
              <a:rPr lang="en-US" altLang="zh-CN" sz="1600" dirty="0" smtClean="0">
                <a:ea typeface="微软雅黑" pitchFamily="34" charset="-122"/>
              </a:rPr>
              <a:t>Testing Technical Standards</a:t>
            </a:r>
          </a:p>
          <a:p>
            <a:pPr marL="173038">
              <a:buFont typeface="Wingdings" pitchFamily="2" charset="2"/>
              <a:buChar char="ü"/>
            </a:pPr>
            <a:r>
              <a:rPr lang="zh-CN" altLang="en-US" sz="1600" dirty="0" smtClean="0">
                <a:ea typeface="微软雅黑" pitchFamily="34" charset="-122"/>
              </a:rPr>
              <a:t>安全技术标准 </a:t>
            </a:r>
            <a:r>
              <a:rPr lang="en-US" altLang="zh-CN" sz="1600" dirty="0" smtClean="0">
                <a:ea typeface="微软雅黑" pitchFamily="34" charset="-122"/>
              </a:rPr>
              <a:t>Safety Engineering Standards</a:t>
            </a:r>
          </a:p>
          <a:p>
            <a:pPr marL="173038">
              <a:buFont typeface="Wingdings" pitchFamily="2" charset="2"/>
              <a:buChar char="ü"/>
            </a:pPr>
            <a:r>
              <a:rPr lang="zh-CN" altLang="en-US" sz="1600" dirty="0" smtClean="0">
                <a:ea typeface="微软雅黑" pitchFamily="34" charset="-122"/>
              </a:rPr>
              <a:t>环境技术标准 </a:t>
            </a:r>
            <a:r>
              <a:rPr lang="en-US" altLang="zh-CN" sz="1600" dirty="0" smtClean="0">
                <a:ea typeface="微软雅黑" pitchFamily="34" charset="-122"/>
              </a:rPr>
              <a:t>E</a:t>
            </a:r>
            <a:r>
              <a:rPr lang="sq-AL" altLang="zh-CN" sz="1600" dirty="0" smtClean="0">
                <a:ea typeface="微软雅黑" pitchFamily="34" charset="-122"/>
              </a:rPr>
              <a:t>nvironment </a:t>
            </a:r>
            <a:r>
              <a:rPr lang="en-US" altLang="zh-CN" sz="1600" dirty="0" smtClean="0">
                <a:ea typeface="微软雅黑" pitchFamily="34" charset="-122"/>
              </a:rPr>
              <a:t>S</a:t>
            </a:r>
            <a:r>
              <a:rPr lang="sq-AL" altLang="zh-CN" sz="1600" dirty="0" smtClean="0">
                <a:ea typeface="微软雅黑" pitchFamily="34" charset="-122"/>
              </a:rPr>
              <a:t>tandards</a:t>
            </a:r>
            <a:endParaRPr lang="en-US" altLang="zh-CN" sz="1600" dirty="0" smtClean="0">
              <a:ea typeface="微软雅黑" pitchFamily="34" charset="-122"/>
            </a:endParaRPr>
          </a:p>
          <a:p>
            <a:pPr marL="173038">
              <a:buFont typeface="Wingdings" pitchFamily="2" charset="2"/>
              <a:buChar char="ü"/>
            </a:pPr>
            <a:r>
              <a:rPr lang="en-US" altLang="zh-CN" sz="1600" kern="0" dirty="0" smtClean="0">
                <a:solidFill>
                  <a:sysClr val="windowText" lastClr="000000">
                    <a:hueOff val="0"/>
                    <a:satOff val="0"/>
                    <a:lumOff val="0"/>
                    <a:alphaOff val="0"/>
                  </a:sysClr>
                </a:solidFill>
                <a:ea typeface="微软雅黑" pitchFamily="34" charset="-122"/>
              </a:rPr>
              <a:t>……</a:t>
            </a:r>
            <a:endParaRPr lang="zh-CN" altLang="en-US" sz="1600" kern="0" dirty="0">
              <a:solidFill>
                <a:sysClr val="windowText" lastClr="000000">
                  <a:hueOff val="0"/>
                  <a:satOff val="0"/>
                  <a:lumOff val="0"/>
                  <a:alphaOff val="0"/>
                </a:sysClr>
              </a:solidFill>
              <a:ea typeface="微软雅黑" pitchFamily="34" charset="-122"/>
            </a:endParaRPr>
          </a:p>
        </p:txBody>
      </p:sp>
      <p:sp>
        <p:nvSpPr>
          <p:cNvPr id="9" name="圆角矩形 8"/>
          <p:cNvSpPr/>
          <p:nvPr/>
        </p:nvSpPr>
        <p:spPr>
          <a:xfrm>
            <a:off x="4572000" y="2060848"/>
            <a:ext cx="4392488" cy="280831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buFont typeface="Wingdings" pitchFamily="2" charset="2"/>
              <a:buChar char="p"/>
            </a:pPr>
            <a:endParaRPr lang="zh-CN" altLang="en-US" kern="0" dirty="0">
              <a:solidFill>
                <a:sysClr val="windowText" lastClr="000000">
                  <a:hueOff val="0"/>
                  <a:satOff val="0"/>
                  <a:lumOff val="0"/>
                  <a:alphaOff val="0"/>
                </a:sysClr>
              </a:solidFill>
              <a:latin typeface="Arial" pitchFamily="34" charset="0"/>
              <a:ea typeface="微软雅黑" pitchFamily="34" charset="-122"/>
            </a:endParaRPr>
          </a:p>
        </p:txBody>
      </p:sp>
      <p:sp>
        <p:nvSpPr>
          <p:cNvPr id="10" name="TextBox 9"/>
          <p:cNvSpPr txBox="1"/>
          <p:nvPr/>
        </p:nvSpPr>
        <p:spPr>
          <a:xfrm>
            <a:off x="4752528" y="2132856"/>
            <a:ext cx="4211960" cy="2893100"/>
          </a:xfrm>
          <a:prstGeom prst="rect">
            <a:avLst/>
          </a:prstGeom>
          <a:noFill/>
        </p:spPr>
        <p:txBody>
          <a:bodyPr wrap="square" rtlCol="0">
            <a:spAutoFit/>
          </a:bodyPr>
          <a:lstStyle/>
          <a:p>
            <a:pPr>
              <a:buFont typeface="Wingdings" pitchFamily="2" charset="2"/>
              <a:buChar char="p"/>
            </a:pPr>
            <a:r>
              <a:rPr lang="zh-CN" altLang="en-US" sz="1600" kern="0" dirty="0" smtClean="0">
                <a:solidFill>
                  <a:sysClr val="windowText" lastClr="000000">
                    <a:hueOff val="0"/>
                    <a:satOff val="0"/>
                    <a:lumOff val="0"/>
                    <a:alphaOff val="0"/>
                  </a:sysClr>
                </a:solidFill>
                <a:ea typeface="微软雅黑" pitchFamily="34" charset="-122"/>
              </a:rPr>
              <a:t>管理标准 </a:t>
            </a:r>
            <a:r>
              <a:rPr lang="en-US" altLang="zh-CN" sz="1600" kern="0" dirty="0" smtClean="0">
                <a:solidFill>
                  <a:sysClr val="windowText" lastClr="000000">
                    <a:hueOff val="0"/>
                    <a:satOff val="0"/>
                    <a:lumOff val="0"/>
                    <a:alphaOff val="0"/>
                  </a:sysClr>
                </a:solidFill>
                <a:ea typeface="微软雅黑" pitchFamily="34" charset="-122"/>
              </a:rPr>
              <a:t>Administrative Standards</a:t>
            </a:r>
          </a:p>
          <a:p>
            <a:pPr marL="173038">
              <a:buFont typeface="Wingdings" pitchFamily="2" charset="2"/>
              <a:buChar char="ü"/>
            </a:pPr>
            <a:r>
              <a:rPr lang="zh-CN" altLang="en-US" sz="1600" dirty="0" smtClean="0">
                <a:latin typeface="微软雅黑" pitchFamily="34" charset="-122"/>
                <a:ea typeface="微软雅黑" pitchFamily="34" charset="-122"/>
              </a:rPr>
              <a:t>设计、开发与创新管理标准 </a:t>
            </a:r>
            <a:r>
              <a:rPr lang="en-US" altLang="zh-CN" sz="1600" dirty="0" smtClean="0"/>
              <a:t>Design, Development and Innovation Management Standards</a:t>
            </a:r>
            <a:endParaRPr lang="en-US" altLang="zh-CN" sz="1600" dirty="0" smtClean="0">
              <a:latin typeface="微软雅黑" pitchFamily="34" charset="-122"/>
              <a:ea typeface="微软雅黑" pitchFamily="34" charset="-122"/>
            </a:endParaRPr>
          </a:p>
          <a:p>
            <a:pPr marL="173038">
              <a:buFont typeface="Wingdings" pitchFamily="2" charset="2"/>
              <a:buChar char="ü"/>
            </a:pPr>
            <a:r>
              <a:rPr lang="zh-CN" altLang="en-US" sz="1600" dirty="0" smtClean="0">
                <a:ea typeface="微软雅黑" pitchFamily="34" charset="-122"/>
              </a:rPr>
              <a:t>采购管理标准 </a:t>
            </a:r>
            <a:r>
              <a:rPr lang="sq-AL" altLang="zh-CN" sz="1600" dirty="0" smtClean="0"/>
              <a:t>Procurement </a:t>
            </a:r>
            <a:r>
              <a:rPr lang="en-US" altLang="zh-CN" sz="1600" dirty="0" smtClean="0"/>
              <a:t>Management</a:t>
            </a:r>
            <a:r>
              <a:rPr lang="sq-AL" altLang="zh-CN" sz="1600" dirty="0" smtClean="0"/>
              <a:t> </a:t>
            </a:r>
            <a:r>
              <a:rPr lang="en-US" altLang="zh-CN" sz="1600" dirty="0" smtClean="0"/>
              <a:t>S</a:t>
            </a:r>
            <a:r>
              <a:rPr lang="sq-AL" altLang="zh-CN" sz="1600" dirty="0" smtClean="0"/>
              <a:t>tandards</a:t>
            </a:r>
            <a:endParaRPr lang="en-US" altLang="zh-CN" sz="1600" dirty="0" smtClean="0">
              <a:ea typeface="微软雅黑" pitchFamily="34" charset="-122"/>
            </a:endParaRPr>
          </a:p>
          <a:p>
            <a:pPr marL="173038">
              <a:buFont typeface="Wingdings" pitchFamily="2" charset="2"/>
              <a:buChar char="ü"/>
            </a:pPr>
            <a:r>
              <a:rPr lang="zh-CN" altLang="en-US" sz="1600" dirty="0" smtClean="0">
                <a:ea typeface="微软雅黑" pitchFamily="34" charset="-122"/>
              </a:rPr>
              <a:t>生产管理标准 </a:t>
            </a:r>
            <a:r>
              <a:rPr lang="en-US" altLang="zh-CN" sz="1600" dirty="0" smtClean="0">
                <a:ea typeface="微软雅黑" pitchFamily="34" charset="-122"/>
              </a:rPr>
              <a:t>Production Management</a:t>
            </a:r>
            <a:r>
              <a:rPr lang="en-US" altLang="zh-CN" sz="1600" dirty="0" smtClean="0"/>
              <a:t> Standards</a:t>
            </a:r>
          </a:p>
          <a:p>
            <a:pPr marL="173038">
              <a:buFont typeface="Wingdings" pitchFamily="2" charset="2"/>
              <a:buChar char="ü"/>
            </a:pPr>
            <a:r>
              <a:rPr lang="zh-CN" altLang="en-US" sz="1600" kern="0" dirty="0" smtClean="0">
                <a:solidFill>
                  <a:sysClr val="windowText" lastClr="000000">
                    <a:hueOff val="0"/>
                    <a:satOff val="0"/>
                    <a:lumOff val="0"/>
                    <a:alphaOff val="0"/>
                  </a:sysClr>
                </a:solidFill>
                <a:ea typeface="微软雅黑" pitchFamily="34" charset="-122"/>
              </a:rPr>
              <a:t>质量管理标准 </a:t>
            </a:r>
            <a:r>
              <a:rPr lang="en-US" altLang="zh-CN" sz="1600" kern="0" dirty="0" smtClean="0">
                <a:solidFill>
                  <a:sysClr val="windowText" lastClr="000000">
                    <a:hueOff val="0"/>
                    <a:satOff val="0"/>
                    <a:lumOff val="0"/>
                    <a:alphaOff val="0"/>
                  </a:sysClr>
                </a:solidFill>
                <a:ea typeface="微软雅黑" pitchFamily="34" charset="-122"/>
              </a:rPr>
              <a:t>Quality Management</a:t>
            </a:r>
            <a:r>
              <a:rPr lang="zh-CN" altLang="en-US" sz="1600" kern="0" dirty="0" smtClean="0">
                <a:solidFill>
                  <a:sysClr val="windowText" lastClr="000000">
                    <a:hueOff val="0"/>
                    <a:satOff val="0"/>
                    <a:lumOff val="0"/>
                    <a:alphaOff val="0"/>
                  </a:sysClr>
                </a:solidFill>
                <a:ea typeface="微软雅黑" pitchFamily="34" charset="-122"/>
              </a:rPr>
              <a:t> </a:t>
            </a:r>
            <a:r>
              <a:rPr lang="en-US" altLang="zh-CN" sz="1600" kern="0" dirty="0" smtClean="0">
                <a:solidFill>
                  <a:sysClr val="windowText" lastClr="000000">
                    <a:hueOff val="0"/>
                    <a:satOff val="0"/>
                    <a:lumOff val="0"/>
                    <a:alphaOff val="0"/>
                  </a:sysClr>
                </a:solidFill>
                <a:ea typeface="微软雅黑" pitchFamily="34" charset="-122"/>
              </a:rPr>
              <a:t>Standards</a:t>
            </a:r>
          </a:p>
          <a:p>
            <a:pPr marL="173038">
              <a:buFont typeface="Wingdings" pitchFamily="2" charset="2"/>
              <a:buChar char="ü"/>
            </a:pPr>
            <a:r>
              <a:rPr lang="en-US" altLang="zh-CN" sz="1600" kern="0" dirty="0" smtClean="0">
                <a:solidFill>
                  <a:sysClr val="windowText" lastClr="000000">
                    <a:hueOff val="0"/>
                    <a:satOff val="0"/>
                    <a:lumOff val="0"/>
                    <a:alphaOff val="0"/>
                  </a:sysClr>
                </a:solidFill>
                <a:ea typeface="微软雅黑" pitchFamily="34" charset="-122"/>
              </a:rPr>
              <a:t>……</a:t>
            </a:r>
            <a:endParaRPr lang="zh-CN" altLang="en-US" sz="1600" kern="0" dirty="0">
              <a:solidFill>
                <a:sysClr val="windowText" lastClr="000000">
                  <a:hueOff val="0"/>
                  <a:satOff val="0"/>
                  <a:lumOff val="0"/>
                  <a:alphaOff val="0"/>
                </a:sysClr>
              </a:solidFill>
              <a:ea typeface="微软雅黑" pitchFamily="34" charset="-122"/>
            </a:endParaRPr>
          </a:p>
        </p:txBody>
      </p:sp>
      <p:sp>
        <p:nvSpPr>
          <p:cNvPr id="11" name="圆角矩形 10"/>
          <p:cNvSpPr/>
          <p:nvPr/>
        </p:nvSpPr>
        <p:spPr>
          <a:xfrm>
            <a:off x="4572000" y="4941168"/>
            <a:ext cx="4392488" cy="172819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buFont typeface="Wingdings" pitchFamily="2" charset="2"/>
              <a:buChar char="p"/>
            </a:pPr>
            <a:endParaRPr lang="zh-CN" altLang="en-US" kern="0" dirty="0">
              <a:solidFill>
                <a:sysClr val="windowText" lastClr="000000">
                  <a:hueOff val="0"/>
                  <a:satOff val="0"/>
                  <a:lumOff val="0"/>
                  <a:alphaOff val="0"/>
                </a:sysClr>
              </a:solidFill>
              <a:latin typeface="Arial" pitchFamily="34" charset="0"/>
              <a:ea typeface="微软雅黑" pitchFamily="34" charset="-122"/>
            </a:endParaRPr>
          </a:p>
        </p:txBody>
      </p:sp>
      <p:sp>
        <p:nvSpPr>
          <p:cNvPr id="12" name="TextBox 11"/>
          <p:cNvSpPr txBox="1"/>
          <p:nvPr/>
        </p:nvSpPr>
        <p:spPr>
          <a:xfrm>
            <a:off x="4716016" y="4941168"/>
            <a:ext cx="4211960" cy="1815882"/>
          </a:xfrm>
          <a:prstGeom prst="rect">
            <a:avLst/>
          </a:prstGeom>
          <a:noFill/>
        </p:spPr>
        <p:txBody>
          <a:bodyPr wrap="square" rtlCol="0">
            <a:spAutoFit/>
          </a:bodyPr>
          <a:lstStyle/>
          <a:p>
            <a:pPr>
              <a:buFont typeface="Wingdings" pitchFamily="2" charset="2"/>
              <a:buChar char="p"/>
            </a:pPr>
            <a:r>
              <a:rPr lang="zh-CN" altLang="en-US" sz="1600" kern="0" dirty="0" smtClean="0">
                <a:solidFill>
                  <a:sysClr val="windowText" lastClr="000000">
                    <a:hueOff val="0"/>
                    <a:satOff val="0"/>
                    <a:lumOff val="0"/>
                    <a:alphaOff val="0"/>
                  </a:sysClr>
                </a:solidFill>
                <a:ea typeface="微软雅黑" pitchFamily="34" charset="-122"/>
              </a:rPr>
              <a:t>工作标准 </a:t>
            </a:r>
            <a:r>
              <a:rPr lang="en-US" altLang="zh-CN" sz="1600" kern="0" dirty="0" smtClean="0">
                <a:solidFill>
                  <a:sysClr val="windowText" lastClr="000000">
                    <a:hueOff val="0"/>
                    <a:satOff val="0"/>
                    <a:lumOff val="0"/>
                    <a:alphaOff val="0"/>
                  </a:sysClr>
                </a:solidFill>
                <a:ea typeface="微软雅黑" pitchFamily="34" charset="-122"/>
              </a:rPr>
              <a:t>Working Standards</a:t>
            </a:r>
          </a:p>
          <a:p>
            <a:pPr marL="173038">
              <a:buFont typeface="Wingdings" pitchFamily="2" charset="2"/>
              <a:buChar char="ü"/>
            </a:pPr>
            <a:r>
              <a:rPr lang="zh-CN" altLang="en-US" sz="1600" dirty="0" smtClean="0">
                <a:latin typeface="微软雅黑" pitchFamily="34" charset="-122"/>
                <a:ea typeface="微软雅黑" pitchFamily="34" charset="-122"/>
              </a:rPr>
              <a:t>通用工作标准 </a:t>
            </a:r>
            <a:r>
              <a:rPr lang="en-US" altLang="zh-CN" sz="1600" dirty="0" smtClean="0">
                <a:latin typeface="微软雅黑" pitchFamily="34" charset="-122"/>
                <a:ea typeface="微软雅黑" pitchFamily="34" charset="-122"/>
              </a:rPr>
              <a:t>General Working Standards</a:t>
            </a:r>
          </a:p>
          <a:p>
            <a:pPr marL="173038">
              <a:buFont typeface="Wingdings" pitchFamily="2" charset="2"/>
              <a:buChar char="ü"/>
            </a:pPr>
            <a:r>
              <a:rPr lang="zh-CN" altLang="en-US" sz="1600" dirty="0" smtClean="0">
                <a:latin typeface="微软雅黑" pitchFamily="34" charset="-122"/>
                <a:ea typeface="微软雅黑" pitchFamily="34" charset="-122"/>
              </a:rPr>
              <a:t>管理层工作标准 </a:t>
            </a:r>
            <a:r>
              <a:rPr lang="en-US" altLang="zh-CN" sz="1600" dirty="0" smtClean="0">
                <a:latin typeface="微软雅黑" pitchFamily="34" charset="-122"/>
                <a:ea typeface="微软雅黑" pitchFamily="34" charset="-122"/>
              </a:rPr>
              <a:t>Manager level Working Standards</a:t>
            </a:r>
          </a:p>
          <a:p>
            <a:pPr marL="173038">
              <a:buFont typeface="Wingdings" pitchFamily="2" charset="2"/>
              <a:buChar char="ü"/>
            </a:pPr>
            <a:r>
              <a:rPr lang="zh-CN" altLang="en-US" sz="1600" dirty="0" smtClean="0">
                <a:ea typeface="微软雅黑" pitchFamily="34" charset="-122"/>
              </a:rPr>
              <a:t>操作人员工作标准 </a:t>
            </a:r>
            <a:r>
              <a:rPr lang="en-US" altLang="zh-CN" sz="1600" dirty="0" smtClean="0">
                <a:ea typeface="微软雅黑" pitchFamily="34" charset="-122"/>
              </a:rPr>
              <a:t>Operating Standards</a:t>
            </a:r>
          </a:p>
          <a:p>
            <a:pPr marL="173038">
              <a:buFont typeface="Wingdings" pitchFamily="2" charset="2"/>
              <a:buChar char="ü"/>
            </a:pPr>
            <a:r>
              <a:rPr lang="en-US" altLang="zh-CN" sz="1600" kern="0" dirty="0" smtClean="0">
                <a:solidFill>
                  <a:sysClr val="windowText" lastClr="000000">
                    <a:hueOff val="0"/>
                    <a:satOff val="0"/>
                    <a:lumOff val="0"/>
                    <a:alphaOff val="0"/>
                  </a:sysClr>
                </a:solidFill>
                <a:ea typeface="微软雅黑" pitchFamily="34" charset="-122"/>
              </a:rPr>
              <a:t>……</a:t>
            </a:r>
            <a:endParaRPr lang="zh-CN" altLang="en-US" sz="1600" kern="0" dirty="0">
              <a:solidFill>
                <a:sysClr val="windowText" lastClr="000000">
                  <a:hueOff val="0"/>
                  <a:satOff val="0"/>
                  <a:lumOff val="0"/>
                  <a:alphaOff val="0"/>
                </a:sysClr>
              </a:solidFill>
              <a:ea typeface="微软雅黑" pitchFamily="34" charset="-122"/>
            </a:endParaRPr>
          </a:p>
        </p:txBody>
      </p:sp>
      <p:sp>
        <p:nvSpPr>
          <p:cNvPr id="13" name="矩形 12"/>
          <p:cNvSpPr/>
          <p:nvPr/>
        </p:nvSpPr>
        <p:spPr>
          <a:xfrm>
            <a:off x="303540" y="1988840"/>
            <a:ext cx="3620388" cy="923330"/>
          </a:xfrm>
          <a:prstGeom prst="rect">
            <a:avLst/>
          </a:prstGeom>
        </p:spPr>
        <p:txBody>
          <a:bodyPr wrap="square">
            <a:spAutoFit/>
          </a:bodyPr>
          <a:lstStyle/>
          <a:p>
            <a:pPr marL="173038" indent="-173038">
              <a:buFont typeface="Arial" pitchFamily="34" charset="0"/>
              <a:buChar char="•"/>
            </a:pPr>
            <a:r>
              <a:rPr lang="zh-CN" altLang="zh-CN" dirty="0" smtClean="0">
                <a:ea typeface="微软雅黑" pitchFamily="34" charset="-122"/>
              </a:rPr>
              <a:t>方针目标</a:t>
            </a:r>
            <a:r>
              <a:rPr lang="en-US" altLang="zh-CN" dirty="0" smtClean="0">
                <a:ea typeface="微软雅黑" pitchFamily="34" charset="-122"/>
              </a:rPr>
              <a:t> Policies &amp; Goals</a:t>
            </a:r>
          </a:p>
          <a:p>
            <a:pPr marL="173038" indent="-173038">
              <a:buFont typeface="Arial" pitchFamily="34" charset="0"/>
              <a:buChar char="•"/>
            </a:pPr>
            <a:r>
              <a:rPr lang="zh-CN" altLang="zh-CN" dirty="0" smtClean="0">
                <a:ea typeface="微软雅黑" pitchFamily="34" charset="-122"/>
              </a:rPr>
              <a:t>法律法规</a:t>
            </a:r>
            <a:r>
              <a:rPr lang="en-US" altLang="zh-CN" dirty="0" smtClean="0">
                <a:ea typeface="微软雅黑" pitchFamily="34" charset="-122"/>
              </a:rPr>
              <a:t> Laws &amp; Regulations</a:t>
            </a:r>
          </a:p>
          <a:p>
            <a:pPr marL="173038" indent="-173038">
              <a:buFont typeface="Arial" pitchFamily="34" charset="0"/>
              <a:buChar char="•"/>
            </a:pPr>
            <a:r>
              <a:rPr lang="zh-CN" altLang="zh-CN" dirty="0" smtClean="0">
                <a:ea typeface="微软雅黑" pitchFamily="34" charset="-122"/>
              </a:rPr>
              <a:t>基础标准</a:t>
            </a:r>
            <a:r>
              <a:rPr lang="en-US" altLang="zh-CN" dirty="0" smtClean="0">
                <a:ea typeface="微软雅黑" pitchFamily="34" charset="-122"/>
              </a:rPr>
              <a:t> Primary Standards</a:t>
            </a:r>
            <a:endParaRPr lang="zh-CN" altLang="en-US" dirty="0">
              <a:ea typeface="微软雅黑" pitchFamily="34" charset="-122"/>
            </a:endParaRPr>
          </a:p>
        </p:txBody>
      </p:sp>
      <p:sp>
        <p:nvSpPr>
          <p:cNvPr id="16" name="TextBox 15"/>
          <p:cNvSpPr txBox="1"/>
          <p:nvPr/>
        </p:nvSpPr>
        <p:spPr>
          <a:xfrm>
            <a:off x="6228184" y="1556792"/>
            <a:ext cx="2520280" cy="400110"/>
          </a:xfrm>
          <a:prstGeom prst="rect">
            <a:avLst/>
          </a:prstGeom>
          <a:noFill/>
        </p:spPr>
        <p:txBody>
          <a:bodyPr wrap="square" rtlCol="0">
            <a:spAutoFit/>
          </a:bodyPr>
          <a:lstStyle/>
          <a:p>
            <a:r>
              <a:rPr lang="zh-CN" altLang="en-US" sz="2000" dirty="0" smtClean="0">
                <a:solidFill>
                  <a:srgbClr val="C00000"/>
                </a:solidFill>
              </a:rPr>
              <a:t>徐工举例</a:t>
            </a:r>
            <a:r>
              <a:rPr lang="en-US" altLang="zh-CN" sz="2000" dirty="0" smtClean="0">
                <a:solidFill>
                  <a:srgbClr val="C00000"/>
                </a:solidFill>
              </a:rPr>
              <a:t>Example</a:t>
            </a:r>
            <a:r>
              <a:rPr lang="zh-CN" altLang="en-US" sz="2000" dirty="0" smtClean="0">
                <a:solidFill>
                  <a:srgbClr val="C00000"/>
                </a:solidFill>
              </a:rPr>
              <a:t>：</a:t>
            </a:r>
            <a:endParaRPr lang="zh-CN" altLang="en-US" sz="2000" dirty="0">
              <a:solidFill>
                <a:srgbClr val="C00000"/>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332656"/>
            <a:ext cx="8640960" cy="830997"/>
          </a:xfrm>
          <a:prstGeom prst="rect">
            <a:avLst/>
          </a:prstGeom>
          <a:noFill/>
        </p:spPr>
        <p:txBody>
          <a:bodyPr wrap="square" rtlCol="0">
            <a:spAutoFit/>
          </a:bodyPr>
          <a:lstStyle/>
          <a:p>
            <a:r>
              <a:rPr lang="en-US" altLang="zh-CN" sz="2400" dirty="0" smtClean="0">
                <a:solidFill>
                  <a:schemeClr val="bg2">
                    <a:lumMod val="10000"/>
                  </a:schemeClr>
                </a:solidFill>
                <a:ea typeface="微软雅黑" pitchFamily="34" charset="-122"/>
              </a:rPr>
              <a:t>2.</a:t>
            </a:r>
            <a:r>
              <a:rPr lang="zh-CN" altLang="en-US" sz="2400" dirty="0" smtClean="0">
                <a:latin typeface="微软雅黑" pitchFamily="34" charset="-122"/>
                <a:ea typeface="微软雅黑" pitchFamily="34" charset="-122"/>
              </a:rPr>
              <a:t>强化标准，提升质量</a:t>
            </a:r>
            <a:endParaRPr lang="en-US" altLang="zh-CN" sz="2400" dirty="0" smtClean="0">
              <a:solidFill>
                <a:schemeClr val="bg2">
                  <a:lumMod val="10000"/>
                </a:schemeClr>
              </a:solidFill>
              <a:ea typeface="微软雅黑" pitchFamily="34" charset="-122"/>
            </a:endParaRPr>
          </a:p>
          <a:p>
            <a:r>
              <a:rPr lang="en-US" altLang="zh-CN" sz="2400" dirty="0" smtClean="0">
                <a:solidFill>
                  <a:schemeClr val="bg2">
                    <a:lumMod val="10000"/>
                  </a:schemeClr>
                </a:solidFill>
                <a:ea typeface="微软雅黑" pitchFamily="34" charset="-122"/>
              </a:rPr>
              <a:t>   </a:t>
            </a:r>
            <a:r>
              <a:rPr lang="en-US" altLang="zh-CN" sz="2400" dirty="0" smtClean="0"/>
              <a:t>Strengthen standards, improve quality</a:t>
            </a:r>
            <a:endParaRPr lang="zh-CN" altLang="en-US" sz="2400" dirty="0">
              <a:solidFill>
                <a:schemeClr val="bg2">
                  <a:lumMod val="10000"/>
                </a:schemeClr>
              </a:solidFill>
              <a:ea typeface="微软雅黑" pitchFamily="34" charset="-122"/>
            </a:endParaRPr>
          </a:p>
        </p:txBody>
      </p:sp>
      <p:sp>
        <p:nvSpPr>
          <p:cNvPr id="3" name="矩形 2"/>
          <p:cNvSpPr/>
          <p:nvPr/>
        </p:nvSpPr>
        <p:spPr>
          <a:xfrm>
            <a:off x="35496" y="1556792"/>
            <a:ext cx="8352928" cy="400110"/>
          </a:xfrm>
          <a:prstGeom prst="rect">
            <a:avLst/>
          </a:prstGeom>
        </p:spPr>
        <p:txBody>
          <a:bodyPr wrap="square">
            <a:spAutoFit/>
          </a:bodyPr>
          <a:lstStyle/>
          <a:p>
            <a:pPr>
              <a:spcBef>
                <a:spcPts val="600"/>
              </a:spcBef>
              <a:spcAft>
                <a:spcPts val="600"/>
              </a:spcAft>
              <a:defRPr/>
            </a:pPr>
            <a:r>
              <a:rPr lang="zh-CN" altLang="en-US" sz="2000" dirty="0" smtClean="0">
                <a:latin typeface="微软雅黑" pitchFamily="34" charset="-122"/>
                <a:ea typeface="微软雅黑" pitchFamily="34" charset="-122"/>
              </a:rPr>
              <a:t>（</a:t>
            </a:r>
            <a:r>
              <a:rPr lang="en-US" altLang="zh-CN" sz="2000" dirty="0" smtClean="0">
                <a:latin typeface="微软雅黑" pitchFamily="34" charset="-122"/>
                <a:ea typeface="微软雅黑" pitchFamily="34" charset="-122"/>
              </a:rPr>
              <a:t>2</a:t>
            </a:r>
            <a:r>
              <a:rPr lang="zh-CN" altLang="en-US" sz="2000" dirty="0" smtClean="0">
                <a:latin typeface="微软雅黑" pitchFamily="34" charset="-122"/>
                <a:ea typeface="微软雅黑" pitchFamily="34" charset="-122"/>
              </a:rPr>
              <a:t>）标准化团队建设 </a:t>
            </a:r>
            <a:r>
              <a:rPr lang="sq-AL" altLang="zh-CN" sz="2000" dirty="0" smtClean="0"/>
              <a:t>Standardization team building</a:t>
            </a:r>
            <a:endParaRPr lang="en-US" altLang="zh-CN" sz="2000" dirty="0" smtClean="0">
              <a:latin typeface="微软雅黑" pitchFamily="34" charset="-122"/>
              <a:ea typeface="微软雅黑" pitchFamily="34" charset="-122"/>
            </a:endParaRPr>
          </a:p>
        </p:txBody>
      </p:sp>
      <p:sp>
        <p:nvSpPr>
          <p:cNvPr id="18" name="圆角矩形 17"/>
          <p:cNvSpPr/>
          <p:nvPr/>
        </p:nvSpPr>
        <p:spPr>
          <a:xfrm>
            <a:off x="323528" y="5229200"/>
            <a:ext cx="3672408" cy="64807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kern="0" dirty="0" smtClean="0">
                <a:solidFill>
                  <a:sysClr val="windowText" lastClr="000000">
                    <a:hueOff val="0"/>
                    <a:satOff val="0"/>
                    <a:lumOff val="0"/>
                    <a:alphaOff val="0"/>
                  </a:sysClr>
                </a:solidFill>
                <a:latin typeface="Arial" panose="020B0604020202020204"/>
              </a:rPr>
              <a:t>技术研究</a:t>
            </a:r>
            <a:endParaRPr lang="en-US" altLang="zh-CN" kern="0" dirty="0" smtClean="0">
              <a:solidFill>
                <a:sysClr val="windowText" lastClr="000000">
                  <a:hueOff val="0"/>
                  <a:satOff val="0"/>
                  <a:lumOff val="0"/>
                  <a:alphaOff val="0"/>
                </a:sysClr>
              </a:solidFill>
              <a:latin typeface="Arial" panose="020B0604020202020204"/>
            </a:endParaRPr>
          </a:p>
          <a:p>
            <a:pPr algn="ctr"/>
            <a:r>
              <a:rPr lang="sq-AL" altLang="zh-CN" dirty="0" smtClean="0"/>
              <a:t>Technology research</a:t>
            </a:r>
            <a:endParaRPr lang="zh-CN" altLang="en-US" kern="0" dirty="0">
              <a:solidFill>
                <a:sysClr val="windowText" lastClr="000000">
                  <a:hueOff val="0"/>
                  <a:satOff val="0"/>
                  <a:lumOff val="0"/>
                  <a:alphaOff val="0"/>
                </a:sysClr>
              </a:solidFill>
              <a:latin typeface="Arial" panose="020B0604020202020204"/>
            </a:endParaRPr>
          </a:p>
        </p:txBody>
      </p:sp>
      <p:sp>
        <p:nvSpPr>
          <p:cNvPr id="19" name="圆角矩形 18"/>
          <p:cNvSpPr/>
          <p:nvPr/>
        </p:nvSpPr>
        <p:spPr>
          <a:xfrm>
            <a:off x="4716016" y="5229200"/>
            <a:ext cx="3672408" cy="64807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kern="0" dirty="0" smtClean="0">
                <a:solidFill>
                  <a:sysClr val="windowText" lastClr="000000">
                    <a:hueOff val="0"/>
                    <a:satOff val="0"/>
                    <a:lumOff val="0"/>
                    <a:alphaOff val="0"/>
                  </a:sysClr>
                </a:solidFill>
                <a:latin typeface="Arial" panose="020B0604020202020204"/>
              </a:rPr>
              <a:t>标准制定</a:t>
            </a:r>
            <a:endParaRPr lang="en-US" altLang="zh-CN" kern="0" dirty="0" smtClean="0">
              <a:solidFill>
                <a:sysClr val="windowText" lastClr="000000">
                  <a:hueOff val="0"/>
                  <a:satOff val="0"/>
                  <a:lumOff val="0"/>
                  <a:alphaOff val="0"/>
                </a:sysClr>
              </a:solidFill>
              <a:latin typeface="Arial" panose="020B0604020202020204"/>
            </a:endParaRPr>
          </a:p>
          <a:p>
            <a:pPr algn="ctr"/>
            <a:r>
              <a:rPr lang="en-US" altLang="zh-CN" kern="0" dirty="0" smtClean="0">
                <a:solidFill>
                  <a:sysClr val="windowText" lastClr="000000">
                    <a:hueOff val="0"/>
                    <a:satOff val="0"/>
                    <a:lumOff val="0"/>
                    <a:alphaOff val="0"/>
                  </a:sysClr>
                </a:solidFill>
                <a:latin typeface="Arial" panose="020B0604020202020204"/>
              </a:rPr>
              <a:t>Build standards</a:t>
            </a:r>
            <a:endParaRPr lang="zh-CN" altLang="en-US" kern="0" dirty="0">
              <a:solidFill>
                <a:sysClr val="windowText" lastClr="000000">
                  <a:hueOff val="0"/>
                  <a:satOff val="0"/>
                  <a:lumOff val="0"/>
                  <a:alphaOff val="0"/>
                </a:sysClr>
              </a:solidFill>
              <a:latin typeface="Arial" panose="020B0604020202020204"/>
            </a:endParaRPr>
          </a:p>
        </p:txBody>
      </p:sp>
      <p:sp>
        <p:nvSpPr>
          <p:cNvPr id="20" name="圆角矩形 19"/>
          <p:cNvSpPr/>
          <p:nvPr/>
        </p:nvSpPr>
        <p:spPr>
          <a:xfrm>
            <a:off x="323528" y="3861048"/>
            <a:ext cx="3672408" cy="64807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kern="0" dirty="0" smtClean="0">
                <a:solidFill>
                  <a:sysClr val="windowText" lastClr="000000">
                    <a:hueOff val="0"/>
                    <a:satOff val="0"/>
                    <a:lumOff val="0"/>
                    <a:alphaOff val="0"/>
                  </a:sysClr>
                </a:solidFill>
                <a:latin typeface="Arial" panose="020B0604020202020204"/>
              </a:rPr>
              <a:t>标准化交流</a:t>
            </a:r>
            <a:endParaRPr lang="en-US" altLang="zh-CN" kern="0" dirty="0" smtClean="0">
              <a:solidFill>
                <a:sysClr val="windowText" lastClr="000000">
                  <a:hueOff val="0"/>
                  <a:satOff val="0"/>
                  <a:lumOff val="0"/>
                  <a:alphaOff val="0"/>
                </a:sysClr>
              </a:solidFill>
              <a:latin typeface="Arial" panose="020B0604020202020204"/>
            </a:endParaRPr>
          </a:p>
          <a:p>
            <a:pPr algn="ctr"/>
            <a:r>
              <a:rPr lang="en-US" altLang="zh-CN" kern="0" dirty="0" smtClean="0">
                <a:solidFill>
                  <a:sysClr val="windowText" lastClr="000000">
                    <a:hueOff val="0"/>
                    <a:satOff val="0"/>
                    <a:lumOff val="0"/>
                    <a:alphaOff val="0"/>
                  </a:sysClr>
                </a:solidFill>
                <a:latin typeface="Arial" panose="020B0604020202020204"/>
              </a:rPr>
              <a:t>Standardization Communication</a:t>
            </a:r>
            <a:endParaRPr lang="zh-CN" altLang="en-US" kern="0" dirty="0">
              <a:solidFill>
                <a:sysClr val="windowText" lastClr="000000">
                  <a:hueOff val="0"/>
                  <a:satOff val="0"/>
                  <a:lumOff val="0"/>
                  <a:alphaOff val="0"/>
                </a:sysClr>
              </a:solidFill>
              <a:latin typeface="Arial" panose="020B0604020202020204"/>
            </a:endParaRPr>
          </a:p>
        </p:txBody>
      </p:sp>
      <p:sp>
        <p:nvSpPr>
          <p:cNvPr id="21" name="圆角矩形 20"/>
          <p:cNvSpPr/>
          <p:nvPr/>
        </p:nvSpPr>
        <p:spPr>
          <a:xfrm>
            <a:off x="4716016" y="3861048"/>
            <a:ext cx="3672408" cy="64807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kern="0" dirty="0" smtClean="0">
                <a:solidFill>
                  <a:sysClr val="windowText" lastClr="000000">
                    <a:hueOff val="0"/>
                    <a:satOff val="0"/>
                    <a:lumOff val="0"/>
                    <a:alphaOff val="0"/>
                  </a:sysClr>
                </a:solidFill>
                <a:latin typeface="Arial" panose="020B0604020202020204"/>
              </a:rPr>
              <a:t>标准化培训</a:t>
            </a:r>
            <a:endParaRPr lang="en-US" altLang="zh-CN" kern="0" dirty="0" smtClean="0">
              <a:solidFill>
                <a:sysClr val="windowText" lastClr="000000">
                  <a:hueOff val="0"/>
                  <a:satOff val="0"/>
                  <a:lumOff val="0"/>
                  <a:alphaOff val="0"/>
                </a:sysClr>
              </a:solidFill>
              <a:latin typeface="Arial" panose="020B0604020202020204"/>
            </a:endParaRPr>
          </a:p>
          <a:p>
            <a:pPr algn="ctr"/>
            <a:r>
              <a:rPr lang="en-US" altLang="zh-CN" kern="0" dirty="0" smtClean="0">
                <a:solidFill>
                  <a:sysClr val="windowText" lastClr="000000">
                    <a:hueOff val="0"/>
                    <a:satOff val="0"/>
                    <a:lumOff val="0"/>
                    <a:alphaOff val="0"/>
                  </a:sysClr>
                </a:solidFill>
              </a:rPr>
              <a:t>Standardization Training</a:t>
            </a:r>
            <a:endParaRPr lang="zh-CN" altLang="en-US" kern="0" dirty="0">
              <a:solidFill>
                <a:sysClr val="windowText" lastClr="000000">
                  <a:hueOff val="0"/>
                  <a:satOff val="0"/>
                  <a:lumOff val="0"/>
                  <a:alphaOff val="0"/>
                </a:sysClr>
              </a:solidFill>
              <a:latin typeface="Arial" panose="020B0604020202020204"/>
            </a:endParaRPr>
          </a:p>
        </p:txBody>
      </p:sp>
      <p:sp>
        <p:nvSpPr>
          <p:cNvPr id="22" name="圆角矩形 21"/>
          <p:cNvSpPr/>
          <p:nvPr/>
        </p:nvSpPr>
        <p:spPr>
          <a:xfrm>
            <a:off x="2555776" y="2420888"/>
            <a:ext cx="3672408" cy="64807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kern="0" dirty="0" smtClean="0">
                <a:solidFill>
                  <a:sysClr val="windowText" lastClr="000000">
                    <a:hueOff val="0"/>
                    <a:satOff val="0"/>
                    <a:lumOff val="0"/>
                    <a:alphaOff val="0"/>
                  </a:sysClr>
                </a:solidFill>
                <a:latin typeface="Arial" panose="020B0604020202020204"/>
              </a:rPr>
              <a:t>标准化队伍</a:t>
            </a:r>
            <a:endParaRPr lang="en-US" altLang="zh-CN" kern="0" dirty="0" smtClean="0">
              <a:solidFill>
                <a:sysClr val="windowText" lastClr="000000">
                  <a:hueOff val="0"/>
                  <a:satOff val="0"/>
                  <a:lumOff val="0"/>
                  <a:alphaOff val="0"/>
                </a:sysClr>
              </a:solidFill>
              <a:latin typeface="Arial" panose="020B0604020202020204"/>
            </a:endParaRPr>
          </a:p>
          <a:p>
            <a:pPr algn="ctr"/>
            <a:r>
              <a:rPr lang="en-US" altLang="zh-CN" kern="0" dirty="0" smtClean="0">
                <a:solidFill>
                  <a:sysClr val="windowText" lastClr="000000">
                    <a:hueOff val="0"/>
                    <a:satOff val="0"/>
                    <a:lumOff val="0"/>
                    <a:alphaOff val="0"/>
                  </a:sysClr>
                </a:solidFill>
              </a:rPr>
              <a:t>Standardization Team</a:t>
            </a:r>
            <a:endParaRPr lang="zh-CN" altLang="en-US" kern="0" dirty="0">
              <a:solidFill>
                <a:sysClr val="windowText" lastClr="000000">
                  <a:hueOff val="0"/>
                  <a:satOff val="0"/>
                  <a:lumOff val="0"/>
                  <a:alphaOff val="0"/>
                </a:sysClr>
              </a:solidFill>
              <a:latin typeface="Arial" panose="020B0604020202020204"/>
            </a:endParaRPr>
          </a:p>
        </p:txBody>
      </p:sp>
      <p:cxnSp>
        <p:nvCxnSpPr>
          <p:cNvPr id="24" name="直接箭头连接符 23"/>
          <p:cNvCxnSpPr/>
          <p:nvPr/>
        </p:nvCxnSpPr>
        <p:spPr>
          <a:xfrm>
            <a:off x="4139952" y="5445224"/>
            <a:ext cx="504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flipH="1">
            <a:off x="4067944" y="5661248"/>
            <a:ext cx="504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a:off x="4139952" y="4077072"/>
            <a:ext cx="504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p:nvPr/>
        </p:nvCxnSpPr>
        <p:spPr>
          <a:xfrm flipH="1">
            <a:off x="4067944" y="4293096"/>
            <a:ext cx="504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上箭头 43"/>
          <p:cNvSpPr/>
          <p:nvPr/>
        </p:nvSpPr>
        <p:spPr>
          <a:xfrm>
            <a:off x="4139952" y="4581128"/>
            <a:ext cx="432048" cy="504056"/>
          </a:xfrm>
          <a:prstGeom prst="up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kern="0">
              <a:solidFill>
                <a:sysClr val="windowText" lastClr="000000">
                  <a:hueOff val="0"/>
                  <a:satOff val="0"/>
                  <a:lumOff val="0"/>
                  <a:alphaOff val="0"/>
                </a:sysClr>
              </a:solidFill>
              <a:latin typeface="Arial" panose="020B0604020202020204"/>
            </a:endParaRPr>
          </a:p>
        </p:txBody>
      </p:sp>
      <p:sp>
        <p:nvSpPr>
          <p:cNvPr id="45" name="上箭头 44"/>
          <p:cNvSpPr/>
          <p:nvPr/>
        </p:nvSpPr>
        <p:spPr>
          <a:xfrm>
            <a:off x="4139952" y="3284984"/>
            <a:ext cx="432048" cy="504056"/>
          </a:xfrm>
          <a:prstGeom prst="up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kern="0">
              <a:solidFill>
                <a:sysClr val="windowText" lastClr="000000">
                  <a:hueOff val="0"/>
                  <a:satOff val="0"/>
                  <a:lumOff val="0"/>
                  <a:alphaOff val="0"/>
                </a:sysClr>
              </a:solidFill>
              <a:latin typeface="Arial" panose="020B0604020202020204"/>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332656"/>
            <a:ext cx="8640960" cy="830997"/>
          </a:xfrm>
          <a:prstGeom prst="rect">
            <a:avLst/>
          </a:prstGeom>
          <a:noFill/>
        </p:spPr>
        <p:txBody>
          <a:bodyPr wrap="square" rtlCol="0">
            <a:spAutoFit/>
          </a:bodyPr>
          <a:lstStyle/>
          <a:p>
            <a:r>
              <a:rPr lang="en-US" altLang="zh-CN" sz="2400" dirty="0" smtClean="0">
                <a:solidFill>
                  <a:schemeClr val="bg2">
                    <a:lumMod val="10000"/>
                  </a:schemeClr>
                </a:solidFill>
                <a:ea typeface="微软雅黑" pitchFamily="34" charset="-122"/>
              </a:rPr>
              <a:t>2.</a:t>
            </a:r>
            <a:r>
              <a:rPr lang="zh-CN" altLang="en-US" sz="2400" dirty="0" smtClean="0">
                <a:latin typeface="微软雅黑" pitchFamily="34" charset="-122"/>
                <a:ea typeface="微软雅黑" pitchFamily="34" charset="-122"/>
              </a:rPr>
              <a:t>强化标准，提升质量</a:t>
            </a:r>
            <a:endParaRPr lang="en-US" altLang="zh-CN" sz="2400" dirty="0" smtClean="0">
              <a:solidFill>
                <a:schemeClr val="bg2">
                  <a:lumMod val="10000"/>
                </a:schemeClr>
              </a:solidFill>
              <a:ea typeface="微软雅黑" pitchFamily="34" charset="-122"/>
            </a:endParaRPr>
          </a:p>
          <a:p>
            <a:r>
              <a:rPr lang="en-US" altLang="zh-CN" sz="2400" dirty="0" smtClean="0">
                <a:solidFill>
                  <a:schemeClr val="bg2">
                    <a:lumMod val="10000"/>
                  </a:schemeClr>
                </a:solidFill>
                <a:ea typeface="微软雅黑" pitchFamily="34" charset="-122"/>
              </a:rPr>
              <a:t>   </a:t>
            </a:r>
            <a:r>
              <a:rPr lang="en-US" altLang="zh-CN" sz="2400" dirty="0" smtClean="0"/>
              <a:t>Strengthen standards, improve quality</a:t>
            </a:r>
            <a:endParaRPr lang="zh-CN" altLang="en-US" sz="2400" dirty="0">
              <a:solidFill>
                <a:schemeClr val="bg2">
                  <a:lumMod val="10000"/>
                </a:schemeClr>
              </a:solidFill>
              <a:ea typeface="微软雅黑" pitchFamily="34" charset="-122"/>
            </a:endParaRPr>
          </a:p>
        </p:txBody>
      </p:sp>
      <p:sp>
        <p:nvSpPr>
          <p:cNvPr id="3" name="矩形 2"/>
          <p:cNvSpPr/>
          <p:nvPr/>
        </p:nvSpPr>
        <p:spPr>
          <a:xfrm>
            <a:off x="35496" y="1556792"/>
            <a:ext cx="8352928" cy="400110"/>
          </a:xfrm>
          <a:prstGeom prst="rect">
            <a:avLst/>
          </a:prstGeom>
        </p:spPr>
        <p:txBody>
          <a:bodyPr wrap="square">
            <a:spAutoFit/>
          </a:bodyPr>
          <a:lstStyle/>
          <a:p>
            <a:pPr>
              <a:spcBef>
                <a:spcPts val="600"/>
              </a:spcBef>
              <a:spcAft>
                <a:spcPts val="600"/>
              </a:spcAft>
              <a:defRPr/>
            </a:pPr>
            <a:r>
              <a:rPr lang="zh-CN" altLang="en-US" sz="2000" dirty="0" smtClean="0">
                <a:latin typeface="微软雅黑" pitchFamily="34" charset="-122"/>
                <a:ea typeface="微软雅黑" pitchFamily="34" charset="-122"/>
              </a:rPr>
              <a:t>（</a:t>
            </a:r>
            <a:r>
              <a:rPr lang="en-US" altLang="zh-CN" sz="2000" dirty="0" smtClean="0">
                <a:latin typeface="微软雅黑" pitchFamily="34" charset="-122"/>
                <a:ea typeface="微软雅黑" pitchFamily="34" charset="-122"/>
              </a:rPr>
              <a:t>3</a:t>
            </a:r>
            <a:r>
              <a:rPr lang="zh-CN" altLang="en-US"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技术成果</a:t>
            </a:r>
            <a:r>
              <a:rPr lang="zh-CN" altLang="en-US" sz="2000" dirty="0" smtClean="0">
                <a:latin typeface="微软雅黑" pitchFamily="34" charset="-122"/>
                <a:ea typeface="微软雅黑" pitchFamily="34" charset="-122"/>
              </a:rPr>
              <a:t>标准化 </a:t>
            </a:r>
            <a:r>
              <a:rPr lang="sq-AL" altLang="zh-CN" sz="2000" dirty="0" smtClean="0"/>
              <a:t>Standardization of technical </a:t>
            </a:r>
            <a:r>
              <a:rPr lang="en-US" altLang="zh-CN" sz="2000" dirty="0" smtClean="0"/>
              <a:t>achievements</a:t>
            </a:r>
            <a:endParaRPr lang="en-US" altLang="zh-CN" sz="2000" dirty="0" smtClean="0">
              <a:latin typeface="微软雅黑" pitchFamily="34" charset="-122"/>
              <a:ea typeface="微软雅黑" pitchFamily="34" charset="-122"/>
            </a:endParaRPr>
          </a:p>
        </p:txBody>
      </p:sp>
      <p:sp>
        <p:nvSpPr>
          <p:cNvPr id="4" name="Rectangle 3"/>
          <p:cNvSpPr>
            <a:spLocks noChangeArrowheads="1"/>
          </p:cNvSpPr>
          <p:nvPr/>
        </p:nvSpPr>
        <p:spPr bwMode="gray">
          <a:xfrm>
            <a:off x="539552" y="2852936"/>
            <a:ext cx="1152128" cy="2808312"/>
          </a:xfrm>
          <a:prstGeom prst="rect">
            <a:avLst/>
          </a:prstGeom>
          <a:solidFill>
            <a:schemeClr val="bg1"/>
          </a:solidFill>
          <a:ln w="9525">
            <a:noFill/>
            <a:miter lim="800000"/>
            <a:headEnd/>
            <a:tailEnd/>
          </a:ln>
        </p:spPr>
        <p:txBody>
          <a:bodyPr lIns="72000" tIns="72000" rIns="72000" bIns="72000" anchor="ctr"/>
          <a:lstStyle/>
          <a:p>
            <a:r>
              <a:rPr lang="zh-CN" altLang="en-US" sz="1800" b="0" dirty="0">
                <a:latin typeface="黑体" pitchFamily="49" charset="-122"/>
                <a:ea typeface="黑体" pitchFamily="49" charset="-122"/>
              </a:rPr>
              <a:t>在全集团推行标准化工作项目制，将标准化工作</a:t>
            </a:r>
            <a:r>
              <a:rPr lang="zh-CN" altLang="en-US" sz="1800" b="0" dirty="0" smtClean="0">
                <a:latin typeface="黑体" pitchFamily="49" charset="-122"/>
                <a:ea typeface="黑体" pitchFamily="49" charset="-122"/>
              </a:rPr>
              <a:t>纳入</a:t>
            </a:r>
            <a:r>
              <a:rPr lang="en-US" altLang="zh-CN" sz="1800" b="0" dirty="0" smtClean="0">
                <a:latin typeface="黑体" pitchFamily="49" charset="-122"/>
                <a:ea typeface="黑体" pitchFamily="49" charset="-122"/>
              </a:rPr>
              <a:t>”</a:t>
            </a:r>
            <a:r>
              <a:rPr lang="zh-CN" altLang="en-US" sz="1800" b="0" dirty="0" smtClean="0">
                <a:latin typeface="黑体" pitchFamily="49" charset="-122"/>
                <a:ea typeface="黑体" pitchFamily="49" charset="-122"/>
              </a:rPr>
              <a:t>徐工集团</a:t>
            </a:r>
            <a:r>
              <a:rPr lang="zh-CN" altLang="en-US" sz="1800" b="0" dirty="0">
                <a:latin typeface="黑体" pitchFamily="49" charset="-122"/>
                <a:ea typeface="黑体" pitchFamily="49" charset="-122"/>
              </a:rPr>
              <a:t>技术创新激励机制管理</a:t>
            </a:r>
            <a:r>
              <a:rPr lang="zh-CN" altLang="en-US" sz="1800" b="0" dirty="0" smtClean="0">
                <a:latin typeface="黑体" pitchFamily="49" charset="-122"/>
                <a:ea typeface="黑体" pitchFamily="49" charset="-122"/>
              </a:rPr>
              <a:t>办法</a:t>
            </a:r>
            <a:r>
              <a:rPr lang="en-US" altLang="zh-CN" sz="1800" b="0" dirty="0" smtClean="0">
                <a:latin typeface="黑体" pitchFamily="49" charset="-122"/>
                <a:ea typeface="黑体" pitchFamily="49" charset="-122"/>
              </a:rPr>
              <a:t>”</a:t>
            </a:r>
            <a:endParaRPr lang="zh-CN" altLang="en-US" sz="1800" b="0" dirty="0">
              <a:latin typeface="黑体" pitchFamily="49" charset="-122"/>
              <a:ea typeface="黑体" pitchFamily="49" charset="-122"/>
            </a:endParaRPr>
          </a:p>
        </p:txBody>
      </p:sp>
      <p:cxnSp>
        <p:nvCxnSpPr>
          <p:cNvPr id="5" name="直接连接符 4"/>
          <p:cNvCxnSpPr/>
          <p:nvPr/>
        </p:nvCxnSpPr>
        <p:spPr>
          <a:xfrm>
            <a:off x="467544" y="2708920"/>
            <a:ext cx="0" cy="3168352"/>
          </a:xfrm>
          <a:prstGeom prst="line">
            <a:avLst/>
          </a:prstGeom>
          <a:ln w="22225" cmpd="sng">
            <a:solidFill>
              <a:srgbClr val="CC0033"/>
            </a:solidFill>
          </a:ln>
        </p:spPr>
        <p:style>
          <a:lnRef idx="1">
            <a:schemeClr val="accent1"/>
          </a:lnRef>
          <a:fillRef idx="0">
            <a:schemeClr val="accent1"/>
          </a:fillRef>
          <a:effectRef idx="0">
            <a:schemeClr val="accent1"/>
          </a:effectRef>
          <a:fontRef idx="minor">
            <a:schemeClr val="tx1"/>
          </a:fontRef>
        </p:style>
      </p:cxnSp>
      <p:sp>
        <p:nvSpPr>
          <p:cNvPr id="6" name="Text Box 4"/>
          <p:cNvSpPr txBox="1">
            <a:spLocks noChangeArrowheads="1"/>
          </p:cNvSpPr>
          <p:nvPr/>
        </p:nvSpPr>
        <p:spPr bwMode="gray">
          <a:xfrm>
            <a:off x="304800" y="2080592"/>
            <a:ext cx="1447800" cy="625475"/>
          </a:xfrm>
          <a:prstGeom prst="rect">
            <a:avLst/>
          </a:prstGeom>
          <a:solidFill>
            <a:srgbClr val="DA0030"/>
          </a:solidFill>
          <a:ln w="9525">
            <a:noFill/>
            <a:miter lim="800000"/>
            <a:headEnd/>
            <a:tailEnd/>
          </a:ln>
        </p:spPr>
        <p:txBody>
          <a:bodyPr lIns="72009" tIns="72009" rIns="72009" bIns="72009" anchor="ctr"/>
          <a:lstStyle/>
          <a:p>
            <a:pPr eaLnBrk="1" hangingPunct="1">
              <a:buFont typeface="Wingdings" pitchFamily="2" charset="2"/>
              <a:buNone/>
            </a:pPr>
            <a:r>
              <a:rPr lang="zh-CN" altLang="en-US" sz="2000">
                <a:latin typeface="微软雅黑" pitchFamily="34" charset="-122"/>
              </a:rPr>
              <a:t>实施项目制</a:t>
            </a:r>
          </a:p>
        </p:txBody>
      </p:sp>
      <p:graphicFrame>
        <p:nvGraphicFramePr>
          <p:cNvPr id="8" name="图示 7"/>
          <p:cNvGraphicFramePr/>
          <p:nvPr/>
        </p:nvGraphicFramePr>
        <p:xfrm>
          <a:off x="4355976" y="2420888"/>
          <a:ext cx="4608512" cy="3696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Rectangle 3"/>
          <p:cNvSpPr>
            <a:spLocks noChangeArrowheads="1"/>
          </p:cNvSpPr>
          <p:nvPr/>
        </p:nvSpPr>
        <p:spPr bwMode="gray">
          <a:xfrm>
            <a:off x="1835696" y="2852936"/>
            <a:ext cx="2592288" cy="2808312"/>
          </a:xfrm>
          <a:prstGeom prst="rect">
            <a:avLst/>
          </a:prstGeom>
          <a:solidFill>
            <a:schemeClr val="bg1"/>
          </a:solidFill>
          <a:ln w="9525">
            <a:noFill/>
            <a:miter lim="800000"/>
            <a:headEnd/>
            <a:tailEnd/>
          </a:ln>
        </p:spPr>
        <p:txBody>
          <a:bodyPr lIns="72000" tIns="72000" rIns="72000" bIns="72000" anchor="ctr"/>
          <a:lstStyle/>
          <a:p>
            <a:r>
              <a:rPr lang="en-US" altLang="zh-CN" dirty="0" smtClean="0"/>
              <a:t>Treat standardization </a:t>
            </a:r>
            <a:r>
              <a:rPr lang="en-US" altLang="zh-CN" dirty="0" smtClean="0"/>
              <a:t>work </a:t>
            </a:r>
            <a:r>
              <a:rPr lang="en-US" altLang="zh-CN" dirty="0" smtClean="0"/>
              <a:t>as a research Incorporate </a:t>
            </a:r>
            <a:r>
              <a:rPr lang="en-US" altLang="zh-CN" dirty="0" smtClean="0"/>
              <a:t>the standardization work into </a:t>
            </a:r>
            <a:r>
              <a:rPr lang="en-US" altLang="zh-CN" dirty="0" smtClean="0"/>
              <a:t>“XCMG management </a:t>
            </a:r>
            <a:r>
              <a:rPr lang="en-US" altLang="zh-CN" dirty="0" smtClean="0"/>
              <a:t>methods of incentive mechanism for technological </a:t>
            </a:r>
            <a:r>
              <a:rPr lang="en-US" altLang="zh-CN" dirty="0" smtClean="0"/>
              <a:t>innovation”</a:t>
            </a:r>
            <a:endParaRPr lang="zh-CN" altLang="en-US" sz="1800" b="0" dirty="0">
              <a:latin typeface="黑体" pitchFamily="49" charset="-122"/>
              <a:ea typeface="黑体" pitchFamily="49" charset="-122"/>
            </a:endParaRPr>
          </a:p>
        </p:txBody>
      </p:sp>
      <p:sp>
        <p:nvSpPr>
          <p:cNvPr id="14" name="TextBox 13"/>
          <p:cNvSpPr txBox="1"/>
          <p:nvPr/>
        </p:nvSpPr>
        <p:spPr>
          <a:xfrm>
            <a:off x="7164288" y="2350621"/>
            <a:ext cx="1224136" cy="646331"/>
          </a:xfrm>
          <a:prstGeom prst="rect">
            <a:avLst/>
          </a:prstGeom>
          <a:noFill/>
        </p:spPr>
        <p:txBody>
          <a:bodyPr wrap="square" rtlCol="0">
            <a:spAutoFit/>
          </a:bodyPr>
          <a:lstStyle/>
          <a:p>
            <a:r>
              <a:rPr lang="en-US" altLang="zh-CN" dirty="0" smtClean="0"/>
              <a:t>Project Approval</a:t>
            </a:r>
            <a:endParaRPr lang="zh-CN" altLang="en-US" dirty="0"/>
          </a:p>
        </p:txBody>
      </p:sp>
      <p:sp>
        <p:nvSpPr>
          <p:cNvPr id="15" name="TextBox 14"/>
          <p:cNvSpPr txBox="1"/>
          <p:nvPr/>
        </p:nvSpPr>
        <p:spPr>
          <a:xfrm>
            <a:off x="7236296" y="5661248"/>
            <a:ext cx="1907704" cy="646331"/>
          </a:xfrm>
          <a:prstGeom prst="rect">
            <a:avLst/>
          </a:prstGeom>
          <a:noFill/>
        </p:spPr>
        <p:txBody>
          <a:bodyPr wrap="square" rtlCol="0">
            <a:spAutoFit/>
          </a:bodyPr>
          <a:lstStyle/>
          <a:p>
            <a:r>
              <a:rPr lang="en-US" altLang="zh-CN" dirty="0" smtClean="0"/>
              <a:t>Project Implementation</a:t>
            </a:r>
            <a:endParaRPr lang="zh-CN" altLang="en-US" dirty="0"/>
          </a:p>
        </p:txBody>
      </p:sp>
      <p:sp>
        <p:nvSpPr>
          <p:cNvPr id="16" name="TextBox 15"/>
          <p:cNvSpPr txBox="1"/>
          <p:nvPr/>
        </p:nvSpPr>
        <p:spPr>
          <a:xfrm>
            <a:off x="4355976" y="5661248"/>
            <a:ext cx="1656184" cy="646331"/>
          </a:xfrm>
          <a:prstGeom prst="rect">
            <a:avLst/>
          </a:prstGeom>
          <a:noFill/>
        </p:spPr>
        <p:txBody>
          <a:bodyPr wrap="square" rtlCol="0">
            <a:spAutoFit/>
          </a:bodyPr>
          <a:lstStyle/>
          <a:p>
            <a:r>
              <a:rPr lang="en-US" altLang="zh-CN" dirty="0" smtClean="0"/>
              <a:t>Project Evaluation</a:t>
            </a:r>
            <a:endParaRPr lang="zh-CN" altLang="en-US" dirty="0"/>
          </a:p>
        </p:txBody>
      </p:sp>
      <p:sp>
        <p:nvSpPr>
          <p:cNvPr id="17" name="TextBox 16"/>
          <p:cNvSpPr txBox="1"/>
          <p:nvPr/>
        </p:nvSpPr>
        <p:spPr>
          <a:xfrm>
            <a:off x="6228184" y="4366845"/>
            <a:ext cx="1224136" cy="646331"/>
          </a:xfrm>
          <a:prstGeom prst="rect">
            <a:avLst/>
          </a:prstGeom>
          <a:noFill/>
        </p:spPr>
        <p:txBody>
          <a:bodyPr wrap="square" rtlCol="0">
            <a:spAutoFit/>
          </a:bodyPr>
          <a:lstStyle/>
          <a:p>
            <a:r>
              <a:rPr lang="en-US" altLang="zh-CN" dirty="0" smtClean="0"/>
              <a:t>Process Check</a:t>
            </a:r>
            <a:endParaRPr lang="zh-CN" alt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332656"/>
            <a:ext cx="8640960" cy="830997"/>
          </a:xfrm>
          <a:prstGeom prst="rect">
            <a:avLst/>
          </a:prstGeom>
          <a:noFill/>
        </p:spPr>
        <p:txBody>
          <a:bodyPr wrap="square" rtlCol="0">
            <a:spAutoFit/>
          </a:bodyPr>
          <a:lstStyle/>
          <a:p>
            <a:r>
              <a:rPr lang="en-US" altLang="zh-CN" sz="2400" dirty="0" smtClean="0">
                <a:solidFill>
                  <a:schemeClr val="bg2">
                    <a:lumMod val="10000"/>
                  </a:schemeClr>
                </a:solidFill>
                <a:ea typeface="微软雅黑" pitchFamily="34" charset="-122"/>
              </a:rPr>
              <a:t>2.</a:t>
            </a:r>
            <a:r>
              <a:rPr lang="zh-CN" altLang="en-US" sz="2400" dirty="0" smtClean="0">
                <a:latin typeface="微软雅黑" pitchFamily="34" charset="-122"/>
                <a:ea typeface="微软雅黑" pitchFamily="34" charset="-122"/>
              </a:rPr>
              <a:t>强化标准，提升质量</a:t>
            </a:r>
            <a:endParaRPr lang="en-US" altLang="zh-CN" sz="2400" dirty="0" smtClean="0">
              <a:solidFill>
                <a:schemeClr val="bg2">
                  <a:lumMod val="10000"/>
                </a:schemeClr>
              </a:solidFill>
              <a:ea typeface="微软雅黑" pitchFamily="34" charset="-122"/>
            </a:endParaRPr>
          </a:p>
          <a:p>
            <a:r>
              <a:rPr lang="en-US" altLang="zh-CN" sz="2400" dirty="0" smtClean="0">
                <a:solidFill>
                  <a:schemeClr val="bg2">
                    <a:lumMod val="10000"/>
                  </a:schemeClr>
                </a:solidFill>
                <a:ea typeface="微软雅黑" pitchFamily="34" charset="-122"/>
              </a:rPr>
              <a:t>   </a:t>
            </a:r>
            <a:r>
              <a:rPr lang="en-US" altLang="zh-CN" sz="2400" dirty="0" smtClean="0"/>
              <a:t>Strengthen standards, improve quality</a:t>
            </a:r>
            <a:endParaRPr lang="zh-CN" altLang="en-US" sz="2400" dirty="0">
              <a:solidFill>
                <a:schemeClr val="bg2">
                  <a:lumMod val="10000"/>
                </a:schemeClr>
              </a:solidFill>
              <a:ea typeface="微软雅黑" pitchFamily="34" charset="-122"/>
            </a:endParaRPr>
          </a:p>
        </p:txBody>
      </p:sp>
      <p:sp>
        <p:nvSpPr>
          <p:cNvPr id="3" name="矩形 2"/>
          <p:cNvSpPr/>
          <p:nvPr/>
        </p:nvSpPr>
        <p:spPr>
          <a:xfrm>
            <a:off x="35496" y="1556792"/>
            <a:ext cx="8352928" cy="400110"/>
          </a:xfrm>
          <a:prstGeom prst="rect">
            <a:avLst/>
          </a:prstGeom>
        </p:spPr>
        <p:txBody>
          <a:bodyPr wrap="square">
            <a:spAutoFit/>
          </a:bodyPr>
          <a:lstStyle/>
          <a:p>
            <a:pPr>
              <a:spcBef>
                <a:spcPts val="600"/>
              </a:spcBef>
              <a:spcAft>
                <a:spcPts val="600"/>
              </a:spcAft>
              <a:defRPr/>
            </a:pPr>
            <a:r>
              <a:rPr lang="zh-CN" altLang="en-US" sz="2000" dirty="0" smtClean="0">
                <a:latin typeface="微软雅黑" pitchFamily="34" charset="-122"/>
                <a:ea typeface="微软雅黑" pitchFamily="34" charset="-122"/>
              </a:rPr>
              <a:t>（</a:t>
            </a:r>
            <a:r>
              <a:rPr lang="en-US" altLang="zh-CN" sz="2000" dirty="0" smtClean="0">
                <a:latin typeface="微软雅黑" pitchFamily="34" charset="-122"/>
                <a:ea typeface="微软雅黑" pitchFamily="34" charset="-122"/>
              </a:rPr>
              <a:t>3</a:t>
            </a:r>
            <a:r>
              <a:rPr lang="zh-CN" altLang="en-US"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技术成果</a:t>
            </a:r>
            <a:r>
              <a:rPr lang="zh-CN" altLang="en-US" sz="2000" dirty="0" smtClean="0">
                <a:latin typeface="微软雅黑" pitchFamily="34" charset="-122"/>
                <a:ea typeface="微软雅黑" pitchFamily="34" charset="-122"/>
              </a:rPr>
              <a:t>标准化 </a:t>
            </a:r>
            <a:r>
              <a:rPr lang="sq-AL" altLang="zh-CN" sz="2000" dirty="0" smtClean="0"/>
              <a:t>Standardization of technical </a:t>
            </a:r>
            <a:r>
              <a:rPr lang="en-US" altLang="zh-CN" sz="2000" dirty="0" smtClean="0"/>
              <a:t>achievements</a:t>
            </a:r>
            <a:endParaRPr lang="en-US" altLang="zh-CN" sz="2000" dirty="0" smtClean="0">
              <a:latin typeface="微软雅黑" pitchFamily="34" charset="-122"/>
              <a:ea typeface="微软雅黑" pitchFamily="34" charset="-122"/>
            </a:endParaRPr>
          </a:p>
        </p:txBody>
      </p:sp>
      <p:sp>
        <p:nvSpPr>
          <p:cNvPr id="5" name="TextBox 9"/>
          <p:cNvSpPr txBox="1">
            <a:spLocks noChangeArrowheads="1"/>
          </p:cNvSpPr>
          <p:nvPr/>
        </p:nvSpPr>
        <p:spPr bwMode="auto">
          <a:xfrm>
            <a:off x="251520" y="2132856"/>
            <a:ext cx="8568952" cy="936104"/>
          </a:xfrm>
          <a:prstGeom prst="rect">
            <a:avLst/>
          </a:prstGeom>
          <a:solidFill>
            <a:schemeClr val="bg1"/>
          </a:solidFill>
          <a:ln w="9525">
            <a:noFill/>
            <a:miter lim="800000"/>
            <a:headEnd/>
            <a:tailEnd/>
          </a:ln>
        </p:spPr>
        <p:txBody>
          <a:bodyPr lIns="72000" tIns="72000" rIns="72000" bIns="72000" anchor="ctr"/>
          <a:lstStyle/>
          <a:p>
            <a:r>
              <a:rPr lang="zh-CN" altLang="en-US" sz="1800" b="0" dirty="0">
                <a:latin typeface="微软雅黑" pitchFamily="34" charset="-122"/>
                <a:ea typeface="微软雅黑" pitchFamily="34" charset="-122"/>
              </a:rPr>
              <a:t>以</a:t>
            </a:r>
            <a:r>
              <a:rPr lang="zh-CN" altLang="en-US" sz="1800" b="0" dirty="0" smtClean="0">
                <a:latin typeface="微软雅黑" pitchFamily="34" charset="-122"/>
                <a:ea typeface="微软雅黑" pitchFamily="34" charset="-122"/>
              </a:rPr>
              <a:t>（重大）项目</a:t>
            </a:r>
            <a:r>
              <a:rPr lang="zh-CN" altLang="en-US" sz="1800" b="0" dirty="0">
                <a:latin typeface="微软雅黑" pitchFamily="34" charset="-122"/>
                <a:ea typeface="微软雅黑" pitchFamily="34" charset="-122"/>
              </a:rPr>
              <a:t>为载体</a:t>
            </a:r>
            <a:r>
              <a:rPr lang="zh-CN" altLang="en-US" sz="1800" b="0" dirty="0" smtClean="0">
                <a:latin typeface="微软雅黑" pitchFamily="34" charset="-122"/>
                <a:ea typeface="微软雅黑" pitchFamily="34" charset="-122"/>
              </a:rPr>
              <a:t>推动</a:t>
            </a:r>
            <a:r>
              <a:rPr lang="zh-CN" altLang="en-US" dirty="0" smtClean="0">
                <a:latin typeface="微软雅黑" pitchFamily="34" charset="-122"/>
                <a:ea typeface="微软雅黑" pitchFamily="34" charset="-122"/>
              </a:rPr>
              <a:t>徐</a:t>
            </a:r>
            <a:r>
              <a:rPr lang="zh-CN" altLang="en-US" dirty="0" smtClean="0">
                <a:latin typeface="微软雅黑" pitchFamily="34" charset="-122"/>
                <a:ea typeface="微软雅黑" pitchFamily="34" charset="-122"/>
              </a:rPr>
              <a:t>工企业</a:t>
            </a:r>
            <a:r>
              <a:rPr lang="zh-CN" altLang="en-US" sz="1800" b="0" dirty="0" smtClean="0">
                <a:latin typeface="微软雅黑" pitchFamily="34" charset="-122"/>
                <a:ea typeface="微软雅黑" pitchFamily="34" charset="-122"/>
              </a:rPr>
              <a:t>技术</a:t>
            </a:r>
            <a:r>
              <a:rPr lang="zh-CN" altLang="en-US" sz="1800" b="0" dirty="0">
                <a:latin typeface="微软雅黑" pitchFamily="34" charset="-122"/>
                <a:ea typeface="微软雅黑" pitchFamily="34" charset="-122"/>
              </a:rPr>
              <a:t>标准体系建设，以标准产出推动项目实施和技术</a:t>
            </a:r>
            <a:r>
              <a:rPr lang="zh-CN" altLang="en-US" sz="1800" b="0" dirty="0" smtClean="0">
                <a:latin typeface="微软雅黑" pitchFamily="34" charset="-122"/>
                <a:ea typeface="微软雅黑" pitchFamily="34" charset="-122"/>
              </a:rPr>
              <a:t>发展。</a:t>
            </a:r>
            <a:r>
              <a:rPr lang="en-US" altLang="zh-CN" sz="1800" b="0" dirty="0" smtClean="0">
                <a:ea typeface="黑体" pitchFamily="49" charset="-122"/>
                <a:cs typeface="Arial" pitchFamily="34" charset="0"/>
              </a:rPr>
              <a:t>Use (major) project to promote to establish XCMG enterprise standards system, </a:t>
            </a:r>
            <a:r>
              <a:rPr lang="en-US" altLang="zh-CN" dirty="0" smtClean="0">
                <a:ea typeface="黑体" pitchFamily="49" charset="-122"/>
                <a:cs typeface="Arial" pitchFamily="34" charset="0"/>
              </a:rPr>
              <a:t>and use </a:t>
            </a:r>
            <a:r>
              <a:rPr lang="sq-AL" altLang="zh-CN" dirty="0" smtClean="0">
                <a:ea typeface="黑体" pitchFamily="49" charset="-122"/>
                <a:cs typeface="Arial" pitchFamily="34" charset="0"/>
              </a:rPr>
              <a:t>output</a:t>
            </a:r>
            <a:r>
              <a:rPr lang="en-US" altLang="zh-CN" dirty="0" smtClean="0">
                <a:ea typeface="黑体" pitchFamily="49" charset="-122"/>
                <a:cs typeface="Arial" pitchFamily="34" charset="0"/>
              </a:rPr>
              <a:t> </a:t>
            </a:r>
            <a:r>
              <a:rPr lang="sq-AL" altLang="zh-CN" dirty="0" smtClean="0">
                <a:ea typeface="黑体" pitchFamily="49" charset="-122"/>
                <a:cs typeface="Arial" pitchFamily="34" charset="0"/>
              </a:rPr>
              <a:t>technical </a:t>
            </a:r>
            <a:r>
              <a:rPr lang="sq-AL" altLang="zh-CN" dirty="0" smtClean="0">
                <a:ea typeface="黑体" pitchFamily="49" charset="-122"/>
                <a:cs typeface="Arial" pitchFamily="34" charset="0"/>
              </a:rPr>
              <a:t>standard</a:t>
            </a:r>
            <a:r>
              <a:rPr lang="en-US" altLang="zh-CN" dirty="0" smtClean="0">
                <a:ea typeface="黑体" pitchFamily="49" charset="-122"/>
                <a:cs typeface="Arial" pitchFamily="34" charset="0"/>
              </a:rPr>
              <a:t> to </a:t>
            </a:r>
            <a:r>
              <a:rPr lang="sq-AL" altLang="zh-CN" dirty="0" smtClean="0"/>
              <a:t>propel</a:t>
            </a:r>
            <a:r>
              <a:rPr lang="en-US" altLang="zh-CN" dirty="0" smtClean="0"/>
              <a:t> project </a:t>
            </a:r>
            <a:r>
              <a:rPr lang="en-US" altLang="zh-CN" dirty="0" smtClean="0"/>
              <a:t>implementation and technical </a:t>
            </a:r>
            <a:r>
              <a:rPr lang="en-US" altLang="zh-CN" dirty="0" smtClean="0"/>
              <a:t>development.</a:t>
            </a:r>
            <a:endParaRPr lang="zh-CN" altLang="en-US" dirty="0" smtClean="0">
              <a:ea typeface="黑体" pitchFamily="49" charset="-122"/>
              <a:cs typeface="Arial" pitchFamily="34" charset="0"/>
            </a:endParaRPr>
          </a:p>
        </p:txBody>
      </p:sp>
      <p:sp>
        <p:nvSpPr>
          <p:cNvPr id="7" name="矩形 6"/>
          <p:cNvSpPr/>
          <p:nvPr/>
        </p:nvSpPr>
        <p:spPr bwMode="auto">
          <a:xfrm>
            <a:off x="838200" y="3140969"/>
            <a:ext cx="7056440" cy="792088"/>
          </a:xfrm>
          <a:prstGeom prst="rect">
            <a:avLst/>
          </a:prstGeom>
          <a:solidFill>
            <a:schemeClr val="accent1"/>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nchor="b"/>
          <a:lstStyle/>
          <a:p>
            <a:pPr marL="342900" indent="-342900" algn="ctr">
              <a:spcBef>
                <a:spcPct val="20000"/>
              </a:spcBef>
              <a:buClr>
                <a:schemeClr val="hlink"/>
              </a:buClr>
              <a:buSzPct val="100000"/>
              <a:defRPr/>
            </a:pPr>
            <a:r>
              <a:rPr lang="zh-CN" altLang="en-US" sz="2000" dirty="0">
                <a:solidFill>
                  <a:schemeClr val="bg1"/>
                </a:solidFill>
              </a:rPr>
              <a:t>徐工全球产品</a:t>
            </a:r>
            <a:r>
              <a:rPr lang="zh-CN" altLang="en-US" sz="2000" dirty="0" smtClean="0">
                <a:solidFill>
                  <a:schemeClr val="bg1"/>
                </a:solidFill>
              </a:rPr>
              <a:t>研发平台建设项目</a:t>
            </a:r>
            <a:endParaRPr lang="en-US" altLang="zh-CN" sz="2000" dirty="0" smtClean="0">
              <a:solidFill>
                <a:schemeClr val="bg1"/>
              </a:solidFill>
            </a:endParaRPr>
          </a:p>
          <a:p>
            <a:pPr marL="342900" indent="-342900" algn="ctr">
              <a:spcBef>
                <a:spcPct val="20000"/>
              </a:spcBef>
              <a:buClr>
                <a:schemeClr val="hlink"/>
              </a:buClr>
              <a:buSzPct val="100000"/>
              <a:defRPr/>
            </a:pPr>
            <a:r>
              <a:rPr lang="en-US" altLang="zh-CN" sz="2000" dirty="0" smtClean="0">
                <a:solidFill>
                  <a:schemeClr val="bg1"/>
                </a:solidFill>
              </a:rPr>
              <a:t>XCMG global product development platform </a:t>
            </a:r>
            <a:r>
              <a:rPr lang="en-US" altLang="zh-CN" sz="2000" dirty="0" smtClean="0">
                <a:solidFill>
                  <a:schemeClr val="bg1"/>
                </a:solidFill>
              </a:rPr>
              <a:t>Establishment</a:t>
            </a:r>
            <a:endParaRPr lang="zh-CN" altLang="en-US" sz="2000" dirty="0">
              <a:solidFill>
                <a:schemeClr val="bg1"/>
              </a:solidFill>
            </a:endParaRPr>
          </a:p>
        </p:txBody>
      </p:sp>
      <p:sp>
        <p:nvSpPr>
          <p:cNvPr id="8" name="五边形 7"/>
          <p:cNvSpPr/>
          <p:nvPr/>
        </p:nvSpPr>
        <p:spPr bwMode="auto">
          <a:xfrm rot="16200000">
            <a:off x="1233676" y="3834826"/>
            <a:ext cx="839636" cy="1524060"/>
          </a:xfrm>
          <a:prstGeom prst="homePlate">
            <a:avLst/>
          </a:prstGeom>
          <a:solidFill>
            <a:schemeClr val="accent1">
              <a:lumMod val="50000"/>
            </a:schemeClr>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marL="342900" indent="-342900">
              <a:spcBef>
                <a:spcPct val="20000"/>
              </a:spcBef>
              <a:buClr>
                <a:schemeClr val="hlink"/>
              </a:buClr>
              <a:buSzPct val="100000"/>
              <a:defRPr/>
            </a:pPr>
            <a:endParaRPr lang="en-US" altLang="zh-CN" sz="1400" dirty="0">
              <a:solidFill>
                <a:srgbClr val="FF0000"/>
              </a:solidFill>
            </a:endParaRPr>
          </a:p>
        </p:txBody>
      </p:sp>
      <p:sp>
        <p:nvSpPr>
          <p:cNvPr id="9" name="TextBox 8"/>
          <p:cNvSpPr txBox="1"/>
          <p:nvPr/>
        </p:nvSpPr>
        <p:spPr bwMode="auto">
          <a:xfrm>
            <a:off x="899592" y="4307238"/>
            <a:ext cx="1584176" cy="738664"/>
          </a:xfrm>
          <a:prstGeom prst="rect">
            <a:avLst/>
          </a:prstGeom>
          <a:noFill/>
        </p:spPr>
        <p:txBody>
          <a:bodyPr wrap="square">
            <a:spAutoFit/>
          </a:bodyPr>
          <a:lstStyle/>
          <a:p>
            <a:pPr algn="ctr">
              <a:defRPr/>
            </a:pPr>
            <a:endParaRPr lang="en-US" altLang="zh-CN" sz="1400" dirty="0">
              <a:solidFill>
                <a:schemeClr val="bg1"/>
              </a:solidFill>
            </a:endParaRPr>
          </a:p>
          <a:p>
            <a:pPr algn="ctr">
              <a:defRPr/>
            </a:pPr>
            <a:r>
              <a:rPr lang="zh-CN" altLang="en-US" sz="1400" dirty="0" smtClean="0">
                <a:solidFill>
                  <a:schemeClr val="bg1"/>
                </a:solidFill>
                <a:latin typeface="Arial" charset="0"/>
                <a:ea typeface="+mn-ea"/>
              </a:rPr>
              <a:t>自顶向下设计</a:t>
            </a:r>
            <a:endParaRPr lang="en-US" altLang="zh-CN" sz="1400" dirty="0" smtClean="0">
              <a:solidFill>
                <a:schemeClr val="bg1"/>
              </a:solidFill>
              <a:latin typeface="Arial" charset="0"/>
              <a:ea typeface="+mn-ea"/>
            </a:endParaRPr>
          </a:p>
          <a:p>
            <a:pPr algn="ctr">
              <a:defRPr/>
            </a:pPr>
            <a:r>
              <a:rPr lang="en-US" altLang="zh-CN" sz="1400" dirty="0" smtClean="0">
                <a:solidFill>
                  <a:schemeClr val="bg1"/>
                </a:solidFill>
                <a:latin typeface="Arial" charset="0"/>
              </a:rPr>
              <a:t>(Top-Down)</a:t>
            </a:r>
            <a:endParaRPr lang="zh-CN" altLang="en-US" sz="1400" dirty="0">
              <a:solidFill>
                <a:schemeClr val="bg1"/>
              </a:solidFill>
              <a:latin typeface="Arial" charset="0"/>
              <a:ea typeface="+mn-ea"/>
            </a:endParaRPr>
          </a:p>
        </p:txBody>
      </p:sp>
      <p:sp>
        <p:nvSpPr>
          <p:cNvPr id="10" name="五边形 9"/>
          <p:cNvSpPr/>
          <p:nvPr/>
        </p:nvSpPr>
        <p:spPr bwMode="auto">
          <a:xfrm rot="16200000">
            <a:off x="3037009" y="3808191"/>
            <a:ext cx="839634" cy="1577320"/>
          </a:xfrm>
          <a:prstGeom prst="homePlate">
            <a:avLst/>
          </a:prstGeom>
          <a:solidFill>
            <a:schemeClr val="accent1">
              <a:lumMod val="50000"/>
            </a:schemeClr>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marL="342900" indent="-342900">
              <a:spcBef>
                <a:spcPct val="20000"/>
              </a:spcBef>
              <a:buClr>
                <a:schemeClr val="hlink"/>
              </a:buClr>
              <a:buSzPct val="100000"/>
              <a:defRPr/>
            </a:pPr>
            <a:endParaRPr lang="en-US" altLang="zh-CN" sz="1400" dirty="0">
              <a:solidFill>
                <a:srgbClr val="FF0000"/>
              </a:solidFill>
            </a:endParaRPr>
          </a:p>
        </p:txBody>
      </p:sp>
      <p:sp>
        <p:nvSpPr>
          <p:cNvPr id="11" name="五边形 10"/>
          <p:cNvSpPr/>
          <p:nvPr/>
        </p:nvSpPr>
        <p:spPr bwMode="auto">
          <a:xfrm rot="16200000">
            <a:off x="4853938" y="3834824"/>
            <a:ext cx="839634" cy="1524059"/>
          </a:xfrm>
          <a:prstGeom prst="homePlate">
            <a:avLst/>
          </a:prstGeom>
          <a:solidFill>
            <a:schemeClr val="accent1">
              <a:lumMod val="50000"/>
            </a:schemeClr>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marL="342900" indent="-342900">
              <a:spcBef>
                <a:spcPct val="20000"/>
              </a:spcBef>
              <a:buClr>
                <a:schemeClr val="hlink"/>
              </a:buClr>
              <a:buSzPct val="100000"/>
              <a:defRPr/>
            </a:pPr>
            <a:endParaRPr lang="en-US" altLang="zh-CN" sz="1400" dirty="0">
              <a:solidFill>
                <a:srgbClr val="FF0000"/>
              </a:solidFill>
            </a:endParaRPr>
          </a:p>
        </p:txBody>
      </p:sp>
      <p:sp>
        <p:nvSpPr>
          <p:cNvPr id="12" name="TextBox 11"/>
          <p:cNvSpPr txBox="1"/>
          <p:nvPr/>
        </p:nvSpPr>
        <p:spPr bwMode="auto">
          <a:xfrm>
            <a:off x="2751336" y="4479286"/>
            <a:ext cx="1388616" cy="523220"/>
          </a:xfrm>
          <a:prstGeom prst="rect">
            <a:avLst/>
          </a:prstGeom>
          <a:noFill/>
        </p:spPr>
        <p:txBody>
          <a:bodyPr wrap="square">
            <a:spAutoFit/>
          </a:bodyPr>
          <a:lstStyle/>
          <a:p>
            <a:pPr algn="ctr">
              <a:defRPr/>
            </a:pPr>
            <a:r>
              <a:rPr lang="zh-CN" altLang="en-US" sz="1400" dirty="0">
                <a:solidFill>
                  <a:schemeClr val="bg1"/>
                </a:solidFill>
                <a:latin typeface="Arial" charset="0"/>
                <a:ea typeface="+mn-ea"/>
              </a:rPr>
              <a:t>产品数据管理</a:t>
            </a:r>
            <a:endParaRPr lang="en-US" altLang="zh-CN" sz="1400" dirty="0">
              <a:solidFill>
                <a:schemeClr val="bg1"/>
              </a:solidFill>
              <a:latin typeface="Arial" charset="0"/>
              <a:ea typeface="+mn-ea"/>
            </a:endParaRPr>
          </a:p>
          <a:p>
            <a:pPr algn="ctr">
              <a:defRPr/>
            </a:pPr>
            <a:r>
              <a:rPr lang="zh-CN" altLang="en-US" sz="1400" dirty="0">
                <a:solidFill>
                  <a:schemeClr val="bg1"/>
                </a:solidFill>
                <a:latin typeface="Arial" charset="0"/>
                <a:ea typeface="+mn-ea"/>
              </a:rPr>
              <a:t>（</a:t>
            </a:r>
            <a:r>
              <a:rPr lang="en-US" altLang="zh-CN" sz="1400" dirty="0">
                <a:solidFill>
                  <a:schemeClr val="bg1"/>
                </a:solidFill>
                <a:latin typeface="Arial" charset="0"/>
                <a:ea typeface="+mn-ea"/>
              </a:rPr>
              <a:t>PDM</a:t>
            </a:r>
            <a:r>
              <a:rPr lang="zh-CN" altLang="en-US" sz="1400" dirty="0">
                <a:solidFill>
                  <a:schemeClr val="bg1"/>
                </a:solidFill>
                <a:latin typeface="Arial" charset="0"/>
                <a:ea typeface="+mn-ea"/>
              </a:rPr>
              <a:t>）</a:t>
            </a:r>
          </a:p>
        </p:txBody>
      </p:sp>
      <p:sp>
        <p:nvSpPr>
          <p:cNvPr id="13" name="TextBox 12"/>
          <p:cNvSpPr txBox="1"/>
          <p:nvPr/>
        </p:nvSpPr>
        <p:spPr bwMode="auto">
          <a:xfrm>
            <a:off x="4627563" y="4149080"/>
            <a:ext cx="1246187" cy="307777"/>
          </a:xfrm>
          <a:prstGeom prst="rect">
            <a:avLst/>
          </a:prstGeom>
          <a:noFill/>
        </p:spPr>
        <p:txBody>
          <a:bodyPr wrap="square">
            <a:spAutoFit/>
          </a:bodyPr>
          <a:lstStyle/>
          <a:p>
            <a:pPr algn="ctr">
              <a:defRPr/>
            </a:pPr>
            <a:endParaRPr lang="zh-CN" altLang="en-US" sz="1400" dirty="0">
              <a:latin typeface="Arial" charset="0"/>
              <a:ea typeface="+mn-ea"/>
            </a:endParaRPr>
          </a:p>
        </p:txBody>
      </p:sp>
      <p:sp>
        <p:nvSpPr>
          <p:cNvPr id="14" name="五边形 13"/>
          <p:cNvSpPr/>
          <p:nvPr/>
        </p:nvSpPr>
        <p:spPr bwMode="auto">
          <a:xfrm rot="16200000">
            <a:off x="6702023" y="3826792"/>
            <a:ext cx="839632" cy="1524059"/>
          </a:xfrm>
          <a:prstGeom prst="homePlate">
            <a:avLst/>
          </a:prstGeom>
          <a:solidFill>
            <a:schemeClr val="accent1">
              <a:lumMod val="50000"/>
            </a:schemeClr>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marL="342900" indent="-342900">
              <a:spcBef>
                <a:spcPct val="20000"/>
              </a:spcBef>
              <a:buClr>
                <a:schemeClr val="hlink"/>
              </a:buClr>
              <a:buSzPct val="100000"/>
              <a:defRPr/>
            </a:pPr>
            <a:endParaRPr lang="en-US" altLang="zh-CN" sz="1400" dirty="0">
              <a:solidFill>
                <a:srgbClr val="FF0000"/>
              </a:solidFill>
            </a:endParaRPr>
          </a:p>
        </p:txBody>
      </p:sp>
      <p:sp>
        <p:nvSpPr>
          <p:cNvPr id="15" name="TextBox 14"/>
          <p:cNvSpPr txBox="1"/>
          <p:nvPr/>
        </p:nvSpPr>
        <p:spPr bwMode="auto">
          <a:xfrm>
            <a:off x="6228184" y="4307238"/>
            <a:ext cx="1656184" cy="738664"/>
          </a:xfrm>
          <a:prstGeom prst="rect">
            <a:avLst/>
          </a:prstGeom>
          <a:noFill/>
        </p:spPr>
        <p:txBody>
          <a:bodyPr wrap="square">
            <a:spAutoFit/>
          </a:bodyPr>
          <a:lstStyle/>
          <a:p>
            <a:pPr algn="ctr">
              <a:defRPr/>
            </a:pPr>
            <a:endParaRPr lang="en-US" altLang="zh-CN" sz="1400" dirty="0">
              <a:solidFill>
                <a:schemeClr val="bg1"/>
              </a:solidFill>
              <a:latin typeface="Arial" charset="0"/>
              <a:ea typeface="+mn-ea"/>
            </a:endParaRPr>
          </a:p>
          <a:p>
            <a:pPr algn="ctr">
              <a:defRPr/>
            </a:pPr>
            <a:r>
              <a:rPr lang="zh-CN" altLang="en-US" sz="1400" dirty="0">
                <a:solidFill>
                  <a:schemeClr val="bg1"/>
                </a:solidFill>
                <a:latin typeface="Arial" charset="0"/>
                <a:ea typeface="+mn-ea"/>
              </a:rPr>
              <a:t>三维电子发布</a:t>
            </a:r>
            <a:r>
              <a:rPr lang="zh-CN" altLang="en-US" sz="1400" dirty="0" smtClean="0">
                <a:solidFill>
                  <a:schemeClr val="bg1"/>
                </a:solidFill>
                <a:latin typeface="Arial" charset="0"/>
                <a:ea typeface="+mn-ea"/>
              </a:rPr>
              <a:t>物</a:t>
            </a:r>
            <a:r>
              <a:rPr lang="en-US" altLang="zh-CN" sz="1400" dirty="0" smtClean="0">
                <a:solidFill>
                  <a:schemeClr val="bg1"/>
                </a:solidFill>
                <a:latin typeface="Arial" charset="0"/>
                <a:ea typeface="+mn-ea"/>
              </a:rPr>
              <a:t/>
            </a:r>
            <a:br>
              <a:rPr lang="en-US" altLang="zh-CN" sz="1400" dirty="0" smtClean="0">
                <a:solidFill>
                  <a:schemeClr val="bg1"/>
                </a:solidFill>
                <a:latin typeface="Arial" charset="0"/>
                <a:ea typeface="+mn-ea"/>
              </a:rPr>
            </a:br>
            <a:r>
              <a:rPr lang="en-US" altLang="zh-CN" sz="1400" dirty="0" smtClean="0">
                <a:solidFill>
                  <a:schemeClr val="bg1"/>
                </a:solidFill>
                <a:latin typeface="Arial" charset="0"/>
                <a:ea typeface="+mn-ea"/>
              </a:rPr>
              <a:t>(3D digital manual)</a:t>
            </a:r>
            <a:endParaRPr lang="en-US" altLang="zh-CN" sz="1400" dirty="0">
              <a:solidFill>
                <a:schemeClr val="bg1"/>
              </a:solidFill>
              <a:latin typeface="Arial" charset="0"/>
              <a:ea typeface="+mn-ea"/>
            </a:endParaRPr>
          </a:p>
        </p:txBody>
      </p:sp>
      <p:sp>
        <p:nvSpPr>
          <p:cNvPr id="16" name="TextBox 15"/>
          <p:cNvSpPr txBox="1"/>
          <p:nvPr/>
        </p:nvSpPr>
        <p:spPr bwMode="auto">
          <a:xfrm>
            <a:off x="4547344" y="4479286"/>
            <a:ext cx="1464816" cy="523220"/>
          </a:xfrm>
          <a:prstGeom prst="rect">
            <a:avLst/>
          </a:prstGeom>
          <a:noFill/>
        </p:spPr>
        <p:txBody>
          <a:bodyPr wrap="square">
            <a:spAutoFit/>
          </a:bodyPr>
          <a:lstStyle/>
          <a:p>
            <a:pPr algn="ctr">
              <a:defRPr/>
            </a:pPr>
            <a:r>
              <a:rPr lang="zh-CN" altLang="en-US" sz="1400" dirty="0">
                <a:solidFill>
                  <a:schemeClr val="bg1"/>
                </a:solidFill>
                <a:latin typeface="Arial" charset="0"/>
                <a:ea typeface="+mn-ea"/>
              </a:rPr>
              <a:t>三维数字化</a:t>
            </a:r>
            <a:r>
              <a:rPr lang="zh-CN" altLang="en-US" sz="1400" dirty="0" smtClean="0">
                <a:solidFill>
                  <a:schemeClr val="bg1"/>
                </a:solidFill>
                <a:latin typeface="Arial" charset="0"/>
                <a:ea typeface="+mn-ea"/>
              </a:rPr>
              <a:t>工艺</a:t>
            </a:r>
            <a:endParaRPr lang="en-US" altLang="zh-CN" sz="1400" dirty="0" smtClean="0">
              <a:solidFill>
                <a:schemeClr val="bg1"/>
              </a:solidFill>
              <a:latin typeface="Arial" charset="0"/>
              <a:ea typeface="+mn-ea"/>
            </a:endParaRPr>
          </a:p>
          <a:p>
            <a:pPr algn="ctr">
              <a:defRPr/>
            </a:pPr>
            <a:r>
              <a:rPr lang="en-US" altLang="zh-CN" sz="1400" dirty="0" smtClean="0">
                <a:solidFill>
                  <a:schemeClr val="bg1"/>
                </a:solidFill>
                <a:latin typeface="Arial" charset="0"/>
                <a:ea typeface="+mn-ea"/>
              </a:rPr>
              <a:t>(3D Process)</a:t>
            </a:r>
            <a:endParaRPr lang="zh-CN" altLang="en-US" sz="1400" dirty="0">
              <a:solidFill>
                <a:schemeClr val="bg1"/>
              </a:solidFill>
              <a:latin typeface="Arial" charset="0"/>
              <a:ea typeface="+mn-ea"/>
            </a:endParaRPr>
          </a:p>
        </p:txBody>
      </p:sp>
      <p:sp>
        <p:nvSpPr>
          <p:cNvPr id="17" name="矩形 16"/>
          <p:cNvSpPr/>
          <p:nvPr/>
        </p:nvSpPr>
        <p:spPr bwMode="auto">
          <a:xfrm>
            <a:off x="323528" y="5733257"/>
            <a:ext cx="8064896" cy="792088"/>
          </a:xfrm>
          <a:prstGeom prst="rect">
            <a:avLst/>
          </a:prstGeom>
          <a:solidFill>
            <a:srgbClr val="FF7C8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nchor="b"/>
          <a:lstStyle/>
          <a:p>
            <a:pPr marL="342900" indent="-342900" algn="ctr">
              <a:spcBef>
                <a:spcPct val="20000"/>
              </a:spcBef>
              <a:buClr>
                <a:schemeClr val="hlink"/>
              </a:buClr>
              <a:buSzPct val="100000"/>
              <a:defRPr/>
            </a:pPr>
            <a:r>
              <a:rPr lang="zh-CN" altLang="en-US" sz="2000" dirty="0">
                <a:solidFill>
                  <a:schemeClr val="tx1"/>
                </a:solidFill>
              </a:rPr>
              <a:t>徐工集团全三维数字化系列标准</a:t>
            </a:r>
            <a:r>
              <a:rPr lang="zh-CN" altLang="en-US" sz="2000" dirty="0" smtClean="0">
                <a:solidFill>
                  <a:schemeClr val="tx1"/>
                </a:solidFill>
              </a:rPr>
              <a:t>（</a:t>
            </a:r>
            <a:r>
              <a:rPr lang="en-US" altLang="zh-CN" sz="2000" dirty="0" smtClean="0">
                <a:solidFill>
                  <a:schemeClr val="tx1"/>
                </a:solidFill>
              </a:rPr>
              <a:t>150</a:t>
            </a:r>
            <a:r>
              <a:rPr lang="zh-CN" altLang="en-US" sz="2000" dirty="0">
                <a:solidFill>
                  <a:schemeClr val="tx1"/>
                </a:solidFill>
              </a:rPr>
              <a:t>余项</a:t>
            </a:r>
            <a:r>
              <a:rPr lang="zh-CN" altLang="en-US" sz="2000" dirty="0" smtClean="0">
                <a:solidFill>
                  <a:schemeClr val="tx1"/>
                </a:solidFill>
              </a:rPr>
              <a:t>）</a:t>
            </a:r>
            <a:endParaRPr lang="en-US" altLang="zh-CN" sz="2000" dirty="0" smtClean="0">
              <a:solidFill>
                <a:schemeClr val="tx1"/>
              </a:solidFill>
            </a:endParaRPr>
          </a:p>
          <a:p>
            <a:pPr marL="342900" indent="-342900" algn="ctr">
              <a:spcBef>
                <a:spcPct val="20000"/>
              </a:spcBef>
              <a:buClr>
                <a:schemeClr val="hlink"/>
              </a:buClr>
              <a:buSzPct val="100000"/>
              <a:defRPr/>
            </a:pPr>
            <a:r>
              <a:rPr lang="en-US" altLang="zh-CN" sz="2000" dirty="0" smtClean="0">
                <a:solidFill>
                  <a:schemeClr val="tx1"/>
                </a:solidFill>
              </a:rPr>
              <a:t>XCMG 3D digitalization </a:t>
            </a:r>
            <a:r>
              <a:rPr lang="en-US" altLang="zh-CN" sz="2000" dirty="0" smtClean="0">
                <a:solidFill>
                  <a:schemeClr val="tx1"/>
                </a:solidFill>
              </a:rPr>
              <a:t>series </a:t>
            </a:r>
            <a:r>
              <a:rPr lang="en-US" altLang="zh-CN" sz="2000" dirty="0" smtClean="0">
                <a:solidFill>
                  <a:schemeClr val="tx1"/>
                </a:solidFill>
              </a:rPr>
              <a:t>standards(150+ enterprise standards)</a:t>
            </a:r>
            <a:endParaRPr lang="zh-CN" altLang="en-US" sz="2000" dirty="0">
              <a:solidFill>
                <a:schemeClr val="tx1"/>
              </a:solidFill>
            </a:endParaRPr>
          </a:p>
        </p:txBody>
      </p:sp>
      <p:sp>
        <p:nvSpPr>
          <p:cNvPr id="18" name="上箭头 17"/>
          <p:cNvSpPr/>
          <p:nvPr/>
        </p:nvSpPr>
        <p:spPr bwMode="auto">
          <a:xfrm>
            <a:off x="1295400" y="5013176"/>
            <a:ext cx="533400" cy="648072"/>
          </a:xfrm>
          <a:prstGeom prst="upArrow">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none" anchor="ctr"/>
          <a:lstStyle/>
          <a:p>
            <a:pPr eaLnBrk="1" hangingPunct="1">
              <a:defRPr/>
            </a:pPr>
            <a:endParaRPr lang="zh-CN" altLang="en-US" sz="1800" b="0">
              <a:solidFill>
                <a:schemeClr val="tx1"/>
              </a:solidFill>
            </a:endParaRPr>
          </a:p>
        </p:txBody>
      </p:sp>
      <p:sp>
        <p:nvSpPr>
          <p:cNvPr id="19" name="上箭头 18"/>
          <p:cNvSpPr/>
          <p:nvPr/>
        </p:nvSpPr>
        <p:spPr bwMode="auto">
          <a:xfrm>
            <a:off x="3200400" y="5013176"/>
            <a:ext cx="533400" cy="648072"/>
          </a:xfrm>
          <a:prstGeom prst="upArrow">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none" anchor="ctr"/>
          <a:lstStyle/>
          <a:p>
            <a:pPr eaLnBrk="1" hangingPunct="1">
              <a:defRPr/>
            </a:pPr>
            <a:endParaRPr lang="zh-CN" altLang="en-US" sz="1800" b="0">
              <a:solidFill>
                <a:schemeClr val="tx1"/>
              </a:solidFill>
            </a:endParaRPr>
          </a:p>
        </p:txBody>
      </p:sp>
      <p:sp>
        <p:nvSpPr>
          <p:cNvPr id="20" name="上箭头 19"/>
          <p:cNvSpPr/>
          <p:nvPr/>
        </p:nvSpPr>
        <p:spPr bwMode="auto">
          <a:xfrm>
            <a:off x="5029200" y="5013176"/>
            <a:ext cx="533400" cy="648072"/>
          </a:xfrm>
          <a:prstGeom prst="upArrow">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none" anchor="ctr"/>
          <a:lstStyle/>
          <a:p>
            <a:pPr eaLnBrk="1" hangingPunct="1">
              <a:defRPr/>
            </a:pPr>
            <a:endParaRPr lang="zh-CN" altLang="en-US" sz="1800" b="0">
              <a:solidFill>
                <a:schemeClr val="tx1"/>
              </a:solidFill>
            </a:endParaRPr>
          </a:p>
        </p:txBody>
      </p:sp>
      <p:sp>
        <p:nvSpPr>
          <p:cNvPr id="21" name="上箭头 20"/>
          <p:cNvSpPr/>
          <p:nvPr/>
        </p:nvSpPr>
        <p:spPr bwMode="auto">
          <a:xfrm>
            <a:off x="6934200" y="5013176"/>
            <a:ext cx="533400" cy="648072"/>
          </a:xfrm>
          <a:prstGeom prst="upArrow">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none" anchor="ctr"/>
          <a:lstStyle/>
          <a:p>
            <a:pPr eaLnBrk="1" hangingPunct="1">
              <a:defRPr/>
            </a:pPr>
            <a:endParaRPr lang="zh-CN" altLang="en-US" sz="1800" b="0">
              <a:solidFill>
                <a:schemeClr val="tx1"/>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sample">
  <a:themeElements>
    <a:clrScheme name="气流">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ample">
      <a:majorFont>
        <a:latin typeface="Verdana"/>
        <a:ea typeface=""/>
        <a:cs typeface=""/>
      </a:majorFont>
      <a:minorFont>
        <a:latin typeface="Arial"/>
        <a:ea typeface=""/>
        <a:cs typeface=""/>
      </a:minorFont>
    </a:fontScheme>
    <a:fmtScheme name="元素">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ern="0">
            <a:solidFill>
              <a:sysClr val="windowText" lastClr="000000">
                <a:hueOff val="0"/>
                <a:satOff val="0"/>
                <a:lumOff val="0"/>
                <a:alphaOff val="0"/>
              </a:sysClr>
            </a:solidFill>
            <a:latin typeface="Arial" panose="020B0604020202020204"/>
          </a:defRPr>
        </a:defPPr>
      </a:lstStyle>
      <a:style>
        <a:lnRef idx="2">
          <a:schemeClr val="accent5"/>
        </a:lnRef>
        <a:fillRef idx="1">
          <a:schemeClr val="lt1"/>
        </a:fillRef>
        <a:effectRef idx="0">
          <a:schemeClr val="accent5"/>
        </a:effectRef>
        <a:fontRef idx="minor">
          <a:schemeClr val="dk1"/>
        </a:fontRef>
      </a:style>
    </a:spDef>
  </a:objectDefaults>
  <a:extraClrSchemeLst>
    <a:extraClrScheme>
      <a:clrScheme name="sample 1">
        <a:dk1>
          <a:srgbClr val="384D68"/>
        </a:dk1>
        <a:lt1>
          <a:srgbClr val="FFFFFF"/>
        </a:lt1>
        <a:dk2>
          <a:srgbClr val="2B6185"/>
        </a:dk2>
        <a:lt2>
          <a:srgbClr val="D3D9DD"/>
        </a:lt2>
        <a:accent1>
          <a:srgbClr val="638AA1"/>
        </a:accent1>
        <a:accent2>
          <a:srgbClr val="8CA8B5"/>
        </a:accent2>
        <a:accent3>
          <a:srgbClr val="FFFFFF"/>
        </a:accent3>
        <a:accent4>
          <a:srgbClr val="2E4058"/>
        </a:accent4>
        <a:accent5>
          <a:srgbClr val="B7C4CD"/>
        </a:accent5>
        <a:accent6>
          <a:srgbClr val="7E98A4"/>
        </a:accent6>
        <a:hlink>
          <a:srgbClr val="6FA2E7"/>
        </a:hlink>
        <a:folHlink>
          <a:srgbClr val="B2A66C"/>
        </a:folHlink>
      </a:clrScheme>
      <a:clrMap bg1="lt1" tx1="dk1" bg2="lt2" tx2="dk2" accent1="accent1" accent2="accent2" accent3="accent3" accent4="accent4" accent5="accent5" accent6="accent6" hlink="hlink" folHlink="folHlink"/>
    </a:extraClrScheme>
    <a:extraClrScheme>
      <a:clrScheme name="sample 2">
        <a:dk1>
          <a:srgbClr val="1D4940"/>
        </a:dk1>
        <a:lt1>
          <a:srgbClr val="FFFFFF"/>
        </a:lt1>
        <a:dk2>
          <a:srgbClr val="3F716F"/>
        </a:dk2>
        <a:lt2>
          <a:srgbClr val="DDDDDD"/>
        </a:lt2>
        <a:accent1>
          <a:srgbClr val="669E86"/>
        </a:accent1>
        <a:accent2>
          <a:srgbClr val="A2CAB4"/>
        </a:accent2>
        <a:accent3>
          <a:srgbClr val="FFFFFF"/>
        </a:accent3>
        <a:accent4>
          <a:srgbClr val="173D35"/>
        </a:accent4>
        <a:accent5>
          <a:srgbClr val="B8CCC3"/>
        </a:accent5>
        <a:accent6>
          <a:srgbClr val="92B7A3"/>
        </a:accent6>
        <a:hlink>
          <a:srgbClr val="8CA35F"/>
        </a:hlink>
        <a:folHlink>
          <a:srgbClr val="BC9362"/>
        </a:folHlink>
      </a:clrScheme>
      <a:clrMap bg1="lt1" tx1="dk1" bg2="lt2" tx2="dk2" accent1="accent1" accent2="accent2" accent3="accent3" accent4="accent4" accent5="accent5" accent6="accent6" hlink="hlink" folHlink="folHlink"/>
    </a:extraClrScheme>
    <a:extraClrScheme>
      <a:clrScheme name="sample 3">
        <a:dk1>
          <a:srgbClr val="2A4F86"/>
        </a:dk1>
        <a:lt1>
          <a:srgbClr val="FFFFFF"/>
        </a:lt1>
        <a:dk2>
          <a:srgbClr val="3E68D0"/>
        </a:dk2>
        <a:lt2>
          <a:srgbClr val="D3D9DD"/>
        </a:lt2>
        <a:accent1>
          <a:srgbClr val="6C89DA"/>
        </a:accent1>
        <a:accent2>
          <a:srgbClr val="8FAFE9"/>
        </a:accent2>
        <a:accent3>
          <a:srgbClr val="FFFFFF"/>
        </a:accent3>
        <a:accent4>
          <a:srgbClr val="224272"/>
        </a:accent4>
        <a:accent5>
          <a:srgbClr val="BAC4EA"/>
        </a:accent5>
        <a:accent6>
          <a:srgbClr val="819ED3"/>
        </a:accent6>
        <a:hlink>
          <a:srgbClr val="57ABA3"/>
        </a:hlink>
        <a:folHlink>
          <a:srgbClr val="85819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 xsi:nil="true"/>
    <Action xmlns="6dfc6e00-eaa7-471f-8691-9b952787d5c9">Keep</Action>
    <Keywords0 xmlns="6dfc6e00-eaa7-471f-8691-9b952787d5c9" xsi:nil="true"/>
    <Description_x0020_2 xmlns="6dfc6e00-eaa7-471f-8691-9b952787d5c9" xsi:nil="true"/>
    <Document_x0020_Type xmlns="6dfc6e00-eaa7-471f-8691-9b952787d5c9" xsi:nil="tru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2.xml><?xml version="1.0" encoding="utf-8"?>
<?mso-contentType ?>
<FormTemplates xmlns="http://schemas.microsoft.com/sharepoint/v3/contenttype/form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FDB2B2-D356-4428-8537-73E6B4B7681E}"/>
</file>

<file path=customXml/itemProps2.xml><?xml version="1.0" encoding="utf-8"?>
<ds:datastoreItem xmlns:ds="http://schemas.openxmlformats.org/officeDocument/2006/customXml" ds:itemID="{2CBB039F-209F-46B6-BC1B-D7602AF59B10}"/>
</file>

<file path=customXml/itemProps3.xml><?xml version="1.0" encoding="utf-8"?>
<ds:datastoreItem xmlns:ds="http://schemas.openxmlformats.org/officeDocument/2006/customXml" ds:itemID="{7F38147B-A32B-4ED5-A076-3A40652839D5}"/>
</file>

<file path=customXml/itemProps4.xml><?xml version="1.0" encoding="utf-8"?>
<ds:datastoreItem xmlns:ds="http://schemas.openxmlformats.org/officeDocument/2006/customXml" ds:itemID="{A63C57AC-B025-41CA-9175-0B86BD9E410A}"/>
</file>

<file path=docProps/app.xml><?xml version="1.0" encoding="utf-8"?>
<Properties xmlns="http://schemas.openxmlformats.org/officeDocument/2006/extended-properties" xmlns:vt="http://schemas.openxmlformats.org/officeDocument/2006/docPropsVTypes">
  <TotalTime>2299</TotalTime>
  <Words>1193</Words>
  <Application>Microsoft Office PowerPoint</Application>
  <PresentationFormat>全屏显示(4:3)</PresentationFormat>
  <Paragraphs>163</Paragraphs>
  <Slides>12</Slides>
  <Notes>1</Notes>
  <HiddenSlides>0</HiddenSlides>
  <MMClips>0</MMClips>
  <ScaleCrop>false</ScaleCrop>
  <HeadingPairs>
    <vt:vector size="4" baseType="variant">
      <vt:variant>
        <vt:lpstr>主题</vt:lpstr>
      </vt:variant>
      <vt:variant>
        <vt:i4>1</vt:i4>
      </vt:variant>
      <vt:variant>
        <vt:lpstr>幻灯片标题</vt:lpstr>
      </vt:variant>
      <vt:variant>
        <vt:i4>12</vt:i4>
      </vt:variant>
    </vt:vector>
  </HeadingPairs>
  <TitlesOfParts>
    <vt:vector size="13" baseType="lpstr">
      <vt:lpstr>sample</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vector>
  </TitlesOfParts>
  <Company>Guilddesign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txr</dc:creator>
  <cp:lastModifiedBy>JonMMx 2000</cp:lastModifiedBy>
  <cp:revision>13957</cp:revision>
  <dcterms:created xsi:type="dcterms:W3CDTF">2004-08-26T06:30:00Z</dcterms:created>
  <dcterms:modified xsi:type="dcterms:W3CDTF">2018-07-10T08:05:09Z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2052-10.1.0.6065</vt:lpwstr>
  </property>
  <property fmtid="{D5CDD505-2E9C-101B-9397-08002B2CF9AE}" pid="3" name="ContentTypeId">
    <vt:lpwstr>0x0101008CEA0F26C7743146B81ADA30DB412C57</vt:lpwstr>
  </property>
  <property fmtid="{D5CDD505-2E9C-101B-9397-08002B2CF9AE}" pid="4" name="_dlc_DocIdItemGuid">
    <vt:lpwstr>9fa44559-f591-406d-8b15-6da241d6b921</vt:lpwstr>
  </property>
</Properties>
</file>