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82" r:id="rId3"/>
    <p:sldId id="302" r:id="rId4"/>
    <p:sldId id="267" r:id="rId5"/>
    <p:sldId id="310" r:id="rId6"/>
    <p:sldId id="304" r:id="rId7"/>
    <p:sldId id="311" r:id="rId8"/>
    <p:sldId id="305" r:id="rId9"/>
    <p:sldId id="266" r:id="rId10"/>
    <p:sldId id="303" r:id="rId11"/>
    <p:sldId id="313" r:id="rId12"/>
    <p:sldId id="312" r:id="rId13"/>
    <p:sldId id="306" r:id="rId14"/>
    <p:sldId id="315" r:id="rId15"/>
    <p:sldId id="314" r:id="rId16"/>
    <p:sldId id="296" r:id="rId17"/>
    <p:sldId id="275" r:id="rId1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3" autoAdjust="0"/>
    <p:restoredTop sz="94453" autoAdjust="0"/>
  </p:normalViewPr>
  <p:slideViewPr>
    <p:cSldViewPr snapToGrid="0">
      <p:cViewPr>
        <p:scale>
          <a:sx n="100" d="100"/>
          <a:sy n="100" d="100"/>
        </p:scale>
        <p:origin x="-1566" y="2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3C0C893-C5F1-49E5-AF46-88B4A1E0095B}" type="datetimeFigureOut">
              <a:rPr lang="zh-CN" altLang="en-US"/>
              <a:pPr>
                <a:defRPr/>
              </a:pPr>
              <a:t>2018/7/13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243235C-F16F-4E16-81D6-839B534E6806}" type="slidenum">
              <a:rPr lang="zh-CN" altLang="en-US"/>
              <a:pPr>
                <a:defRPr/>
              </a:pPr>
              <a:t>‹#›</a:t>
            </a:fld>
            <a:endParaRPr lang="zh-CN" altLang="en-US"/>
          </a:p>
        </p:txBody>
      </p:sp>
    </p:spTree>
    <p:extLst>
      <p:ext uri="{BB962C8B-B14F-4D97-AF65-F5344CB8AC3E}">
        <p14:creationId xmlns:p14="http://schemas.microsoft.com/office/powerpoint/2010/main" xmlns="" val="1320548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3"/>
          <p:cNvSpPr txBox="1">
            <a:spLocks noChangeArrowheads="1"/>
          </p:cNvSpPr>
          <p:nvPr userDrawn="1"/>
        </p:nvSpPr>
        <p:spPr>
          <a:xfrm>
            <a:off x="1371600" y="5562600"/>
            <a:ext cx="6400800" cy="552450"/>
          </a:xfrm>
          <a:prstGeom prst="rect">
            <a:avLst/>
          </a:prstGeom>
        </p:spPr>
        <p:txBody>
          <a:bodyPr lIns="68580" tIns="34290" rIns="68580" bIns="34290" anchor="ctr">
            <a:normAutofit/>
          </a:bodyPr>
          <a:lstStyle>
            <a:lvl1pPr marL="0" indent="0" algn="ctr">
              <a:buFont typeface="Wingdings" pitchFamily="2" charset="2"/>
              <a:buNone/>
              <a:defRPr/>
            </a:lvl1pPr>
          </a:lstStyle>
          <a:p>
            <a:pPr fontAlgn="auto">
              <a:spcBef>
                <a:spcPct val="20000"/>
              </a:spcBef>
              <a:spcAft>
                <a:spcPts val="0"/>
              </a:spcAft>
              <a:defRPr/>
            </a:pPr>
            <a:r>
              <a:rPr lang="en-US" altLang="zh-CN" b="1" dirty="0" smtClean="0">
                <a:solidFill>
                  <a:prstClr val="black"/>
                </a:solidFill>
                <a:ea typeface="华文楷体" pitchFamily="2" charset="-122"/>
                <a:cs typeface="Arial" pitchFamily="34" charset="0"/>
              </a:rPr>
              <a:t>2015</a:t>
            </a:r>
            <a:r>
              <a:rPr lang="zh-CN" altLang="en-US" b="1" dirty="0" smtClean="0">
                <a:solidFill>
                  <a:prstClr val="black"/>
                </a:solidFill>
                <a:ea typeface="华文楷体" pitchFamily="2" charset="-122"/>
                <a:cs typeface="Arial" pitchFamily="34" charset="0"/>
              </a:rPr>
              <a:t>年</a:t>
            </a:r>
            <a:r>
              <a:rPr lang="en-US" altLang="zh-CN" b="1" dirty="0" smtClean="0">
                <a:solidFill>
                  <a:prstClr val="black"/>
                </a:solidFill>
                <a:ea typeface="华文楷体" pitchFamily="2" charset="-122"/>
                <a:cs typeface="Arial" pitchFamily="34" charset="0"/>
              </a:rPr>
              <a:t>1</a:t>
            </a:r>
            <a:r>
              <a:rPr lang="zh-CN" altLang="en-US" b="1" dirty="0" smtClean="0">
                <a:solidFill>
                  <a:prstClr val="black"/>
                </a:solidFill>
                <a:ea typeface="华文楷体" pitchFamily="2" charset="-122"/>
                <a:cs typeface="Arial" pitchFamily="34" charset="0"/>
              </a:rPr>
              <a:t>月</a:t>
            </a:r>
            <a:endParaRPr lang="en-US" altLang="zh-CN" b="1" dirty="0">
              <a:solidFill>
                <a:prstClr val="black"/>
              </a:solidFill>
              <a:ea typeface="华文楷体" pitchFamily="2" charset="-122"/>
              <a:cs typeface="Arial" pitchFamily="34" charset="0"/>
            </a:endParaRPr>
          </a:p>
        </p:txBody>
      </p:sp>
      <p:pic>
        <p:nvPicPr>
          <p:cNvPr id="3" name="Picture 8"/>
          <p:cNvPicPr>
            <a:picLocks noChangeAspect="1" noChangeArrowheads="1"/>
          </p:cNvPicPr>
          <p:nvPr userDrawn="1"/>
        </p:nvPicPr>
        <p:blipFill>
          <a:blip r:embed="rId2" cstate="print"/>
          <a:srcRect/>
          <a:stretch>
            <a:fillRect/>
          </a:stretch>
        </p:blipFill>
        <p:spPr bwMode="auto">
          <a:xfrm>
            <a:off x="0" y="0"/>
            <a:ext cx="4824413" cy="2916238"/>
          </a:xfrm>
          <a:prstGeom prst="rect">
            <a:avLst/>
          </a:prstGeom>
          <a:noFill/>
          <a:ln w="9525">
            <a:noFill/>
            <a:miter lim="800000"/>
            <a:headEnd/>
            <a:tailEnd/>
          </a:ln>
        </p:spPr>
      </p:pic>
      <p:pic>
        <p:nvPicPr>
          <p:cNvPr id="4" name="Picture 9"/>
          <p:cNvPicPr>
            <a:picLocks noChangeAspect="1" noChangeArrowheads="1"/>
          </p:cNvPicPr>
          <p:nvPr userDrawn="1"/>
        </p:nvPicPr>
        <p:blipFill>
          <a:blip r:embed="rId3" cstate="print"/>
          <a:srcRect/>
          <a:stretch>
            <a:fillRect/>
          </a:stretch>
        </p:blipFill>
        <p:spPr bwMode="auto">
          <a:xfrm>
            <a:off x="3182938" y="0"/>
            <a:ext cx="5884862" cy="2916238"/>
          </a:xfrm>
          <a:prstGeom prst="rect">
            <a:avLst/>
          </a:prstGeom>
          <a:noFill/>
          <a:ln w="9525">
            <a:noFill/>
            <a:miter lim="800000"/>
            <a:headEnd/>
            <a:tailEnd/>
          </a:ln>
        </p:spPr>
      </p:pic>
      <p:pic>
        <p:nvPicPr>
          <p:cNvPr id="5" name="Picture 12"/>
          <p:cNvPicPr preferRelativeResize="0">
            <a:picLocks noChangeAspect="1" noChangeArrowheads="1"/>
          </p:cNvPicPr>
          <p:nvPr userDrawn="1"/>
        </p:nvPicPr>
        <p:blipFill>
          <a:blip r:embed="rId4" cstate="print"/>
          <a:srcRect/>
          <a:stretch>
            <a:fillRect/>
          </a:stretch>
        </p:blipFill>
        <p:spPr bwMode="auto">
          <a:xfrm>
            <a:off x="6678613" y="0"/>
            <a:ext cx="2465387" cy="2916238"/>
          </a:xfrm>
          <a:prstGeom prst="rect">
            <a:avLst/>
          </a:prstGeom>
          <a:noFill/>
          <a:ln w="9525">
            <a:noFill/>
            <a:miter lim="800000"/>
            <a:headEnd/>
            <a:tailEnd/>
          </a:ln>
        </p:spPr>
      </p:pic>
      <p:pic>
        <p:nvPicPr>
          <p:cNvPr id="6" name="Picture 1" descr="商标（鄂尔多斯）"/>
          <p:cNvPicPr>
            <a:picLocks noChangeAspect="1" noChangeArrowheads="1"/>
          </p:cNvPicPr>
          <p:nvPr userDrawn="1"/>
        </p:nvPicPr>
        <p:blipFill>
          <a:blip r:embed="rId5" cstate="print"/>
          <a:srcRect/>
          <a:stretch>
            <a:fillRect/>
          </a:stretch>
        </p:blipFill>
        <p:spPr bwMode="auto">
          <a:xfrm>
            <a:off x="3124200" y="3429000"/>
            <a:ext cx="2471738" cy="762000"/>
          </a:xfrm>
          <a:prstGeom prst="rect">
            <a:avLst/>
          </a:prstGeom>
          <a:solidFill>
            <a:schemeClr val="bg1">
              <a:lumMod val="95000"/>
            </a:schemeClr>
          </a:solidFill>
          <a:ln w="9525">
            <a:noFill/>
            <a:miter lim="800000"/>
            <a:headEnd/>
            <a:tailEnd/>
          </a:ln>
        </p:spPr>
      </p:pic>
      <p:sp>
        <p:nvSpPr>
          <p:cNvPr id="7" name="Rectangle 7"/>
          <p:cNvSpPr/>
          <p:nvPr userDrawn="1"/>
        </p:nvSpPr>
        <p:spPr>
          <a:xfrm>
            <a:off x="-14288" y="6400800"/>
            <a:ext cx="9144001"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638"/>
            <a:ext cx="8229600" cy="796908"/>
          </a:xfrm>
          <a:prstGeom prst="rect">
            <a:avLst/>
          </a:prstGeom>
        </p:spPr>
        <p:txBody>
          <a:bodyPr/>
          <a:lstStyle>
            <a:lvl1pPr algn="l">
              <a:defRPr sz="2100">
                <a:latin typeface="华文细黑" pitchFamily="2" charset="-122"/>
                <a:ea typeface="华文细黑"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1" y="1600204"/>
            <a:ext cx="8229600" cy="4525963"/>
          </a:xfrm>
          <a:prstGeom prst="rect">
            <a:avLst/>
          </a:prstGeom>
        </p:spPr>
        <p:txBody>
          <a:bodyPr/>
          <a:lstStyle>
            <a:lvl1pPr marL="0" indent="0">
              <a:buNone/>
              <a:defRPr sz="1200">
                <a:latin typeface="华文细黑" pitchFamily="2" charset="-122"/>
                <a:ea typeface="华文细黑" pitchFamily="2" charset="-122"/>
              </a:defRPr>
            </a:lvl1pPr>
            <a:lvl2pPr indent="0">
              <a:buNone/>
              <a:defRPr/>
            </a:lvl2pPr>
            <a:lvl3pPr indent="0">
              <a:defRPr/>
            </a:lvl3pPr>
            <a:lvl4pPr indent="0">
              <a:defRPr/>
            </a:lvl4pPr>
            <a:lvl5pPr indent="0">
              <a:defRPr/>
            </a:lvl5pPr>
          </a:lstStyle>
          <a:p>
            <a:pPr lvl="0"/>
            <a:r>
              <a:rPr lang="zh-CN" altLang="en-US" dirty="0" smtClean="0"/>
              <a:t>单击此处编辑母版文本样式</a:t>
            </a:r>
          </a:p>
        </p:txBody>
      </p:sp>
      <p:sp>
        <p:nvSpPr>
          <p:cNvPr id="4" name="日期占位符 3"/>
          <p:cNvSpPr>
            <a:spLocks noGrp="1" noChangeArrowheads="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05ACFA43-A7A1-45B8-9CEF-9EBDE64EC966}" type="datetime1">
              <a:rPr lang="zh-CN" altLang="en-US"/>
              <a:pPr>
                <a:defRPr/>
              </a:pPr>
              <a:t>2018/7/13</a:t>
            </a:fld>
            <a:endParaRPr lang="zh-CN" altLang="en-US"/>
          </a:p>
        </p:txBody>
      </p:sp>
      <p:sp>
        <p:nvSpPr>
          <p:cNvPr id="5" name="页脚占位符 4"/>
          <p:cNvSpPr>
            <a:spLocks noGrp="1" noChangeArrowheads="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zh-CN" altLang="en-US"/>
          </a:p>
        </p:txBody>
      </p:sp>
      <p:sp>
        <p:nvSpPr>
          <p:cNvPr id="6" name="灯片编号占位符 5"/>
          <p:cNvSpPr>
            <a:spLocks noGrp="1" noChangeArrowheads="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7D60ACEB-192A-4446-BF39-96983382CBB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矩形 37"/>
          <p:cNvSpPr/>
          <p:nvPr userDrawn="1"/>
        </p:nvSpPr>
        <p:spPr>
          <a:xfrm>
            <a:off x="0" y="3644900"/>
            <a:ext cx="9142413" cy="3024188"/>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 name="矩形 38"/>
          <p:cNvSpPr/>
          <p:nvPr userDrawn="1"/>
        </p:nvSpPr>
        <p:spPr>
          <a:xfrm>
            <a:off x="0" y="6669088"/>
            <a:ext cx="9142413" cy="188912"/>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4" name="矩形 39"/>
          <p:cNvSpPr/>
          <p:nvPr userDrawn="1"/>
        </p:nvSpPr>
        <p:spPr>
          <a:xfrm>
            <a:off x="0" y="0"/>
            <a:ext cx="9142413" cy="3644900"/>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rgbClr val="0066FF"/>
              </a:solidFill>
            </a:endParaRPr>
          </a:p>
        </p:txBody>
      </p:sp>
      <p:sp>
        <p:nvSpPr>
          <p:cNvPr id="5" name="标题 1"/>
          <p:cNvSpPr txBox="1">
            <a:spLocks noChangeArrowheads="1"/>
          </p:cNvSpPr>
          <p:nvPr userDrawn="1"/>
        </p:nvSpPr>
        <p:spPr>
          <a:xfrm>
            <a:off x="3167387" y="1886970"/>
            <a:ext cx="5667677" cy="1470025"/>
          </a:xfrm>
          <a:prstGeom prst="rect">
            <a:avLst/>
          </a:prstGeom>
          <a:ln/>
        </p:spPr>
        <p:txBody>
          <a:bodyPr lIns="68580" tIns="34290" rIns="68580" bIns="3429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5400" dirty="0" smtClean="0">
                <a:solidFill>
                  <a:prstClr val="white"/>
                </a:solidFill>
                <a:effectLst>
                  <a:reflection blurRad="6350" stA="55000" endA="300" endPos="45500" dir="5400000" sy="-100000" algn="bl" rotWithShape="0"/>
                </a:effectLst>
                <a:latin typeface="Broadway" pitchFamily="82" charset="0"/>
                <a:sym typeface="Impact" pitchFamily="34" charset="0"/>
              </a:rPr>
              <a:t>Thank </a:t>
            </a:r>
            <a:r>
              <a:rPr lang="en-US" altLang="zh-CN" sz="5400" dirty="0" smtClean="0">
                <a:solidFill>
                  <a:prstClr val="white"/>
                </a:solidFill>
                <a:effectLst>
                  <a:reflection blurRad="6350" stA="55000" endA="300" endPos="45500" dir="5400000" sy="-100000" algn="bl" rotWithShape="0"/>
                </a:effectLst>
                <a:latin typeface="Broadway" pitchFamily="82" charset="0"/>
                <a:sym typeface="Impact" pitchFamily="34" charset="0"/>
              </a:rPr>
              <a:t>You</a:t>
            </a:r>
            <a:endParaRPr lang="zh-CN" altLang="en-US" sz="2400" dirty="0">
              <a:solidFill>
                <a:prstClr val="white"/>
              </a:solidFill>
              <a:effectLst>
                <a:reflection blurRad="6350" stA="55000" endA="300" endPos="45500" dir="5400000" sy="-100000" algn="bl" rotWithShape="0"/>
              </a:effectLst>
              <a:latin typeface="Broadway" pitchFamily="8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3.30643E-7 -1.19861 L 3.30643E-7 2.59259E-6 L 0.00039 -0.12153 L 3.30643E-7 2.59259E-6 " pathEditMode="relative" rAng="0" ptsTypes="AAAA">
                                      <p:cBhvr>
                                        <p:cTn id="8" dur="600" fill="hold"/>
                                        <p:tgtEl>
                                          <p:spTgt spid="5"/>
                                        </p:tgtEl>
                                        <p:attrNameLst>
                                          <p:attrName>ppt_x</p:attrName>
                                          <p:attrName>ppt_y</p:attrName>
                                        </p:attrNameLst>
                                      </p:cBhvr>
                                      <p:rCtr x="1300" y="599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ea typeface="+mn-ea"/>
              </a:defRPr>
            </a:lvl1pPr>
          </a:lstStyle>
          <a:p>
            <a:pPr>
              <a:defRPr/>
            </a:pPr>
            <a:fld id="{24DB0FCD-36DF-4029-9829-617A8653AC23}" type="datetimeFigureOut">
              <a:rPr lang="zh-CN" altLang="en-US"/>
              <a:pPr>
                <a:defRPr/>
              </a:pPr>
              <a:t>2018/7/13</a:t>
            </a:fld>
            <a:endParaRPr lang="zh-CN" altLang="en-US"/>
          </a:p>
        </p:txBody>
      </p:sp>
      <p:sp>
        <p:nvSpPr>
          <p:cNvPr id="8" name="页脚占位符 7"/>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ea typeface="+mn-ea"/>
              </a:defRPr>
            </a:lvl1pPr>
          </a:lstStyle>
          <a:p>
            <a:pPr>
              <a:defRPr/>
            </a:pPr>
            <a:fld id="{3AB07377-E8F0-45C9-866E-244108F74090}"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152400"/>
            <a:ext cx="7696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7"/>
          <p:cNvSpPr>
            <a:spLocks noChangeArrowheads="1"/>
          </p:cNvSpPr>
          <p:nvPr/>
        </p:nvSpPr>
        <p:spPr bwMode="auto">
          <a:xfrm>
            <a:off x="4062413" y="6599238"/>
            <a:ext cx="1068387" cy="207962"/>
          </a:xfrm>
          <a:prstGeom prst="rect">
            <a:avLst/>
          </a:prstGeom>
          <a:noFill/>
          <a:ln w="9525">
            <a:noFill/>
            <a:miter lim="800000"/>
            <a:headEnd/>
            <a:tailEnd/>
          </a:ln>
        </p:spPr>
        <p:txBody>
          <a:bodyPr lIns="69056" tIns="34529" rIns="69056" bIns="34529">
            <a:spAutoFit/>
          </a:bodyPr>
          <a:lstStyle/>
          <a:p>
            <a:pPr algn="ctr" defTabSz="571500" eaLnBrk="0" hangingPunct="0"/>
            <a:r>
              <a:rPr kumimoji="1" lang="zh-CN" altLang="en-US" sz="900">
                <a:solidFill>
                  <a:srgbClr val="000000"/>
                </a:solidFill>
                <a:latin typeface="华文细黑" pitchFamily="2" charset="-122"/>
                <a:ea typeface="华文细黑" pitchFamily="2" charset="-122"/>
                <a:cs typeface="Arial" pitchFamily="34" charset="0"/>
              </a:rPr>
              <a:t>第 </a:t>
            </a:r>
            <a:fld id="{64EB7B53-6481-4D2A-9317-19C038C308C0}" type="slidenum">
              <a:rPr kumimoji="1" lang="en-US" altLang="zh-TW" sz="900">
                <a:solidFill>
                  <a:srgbClr val="000000"/>
                </a:solidFill>
                <a:latin typeface="华文细黑" pitchFamily="2" charset="-122"/>
                <a:ea typeface="华文细黑" pitchFamily="2" charset="-122"/>
                <a:cs typeface="Arial" pitchFamily="34" charset="0"/>
              </a:rPr>
              <a:pPr algn="ctr" defTabSz="571500" eaLnBrk="0" hangingPunct="0"/>
              <a:t>‹#›</a:t>
            </a:fld>
            <a:r>
              <a:rPr kumimoji="1" lang="en-US" altLang="zh-TW" sz="900">
                <a:solidFill>
                  <a:srgbClr val="000000"/>
                </a:solidFill>
                <a:latin typeface="华文细黑" pitchFamily="2" charset="-122"/>
                <a:ea typeface="华文细黑" pitchFamily="2" charset="-122"/>
                <a:cs typeface="Arial" pitchFamily="34" charset="0"/>
              </a:rPr>
              <a:t> </a:t>
            </a:r>
            <a:r>
              <a:rPr kumimoji="1" lang="zh-CN" altLang="en-US" sz="900">
                <a:solidFill>
                  <a:srgbClr val="000000"/>
                </a:solidFill>
                <a:latin typeface="华文细黑" pitchFamily="2" charset="-122"/>
                <a:ea typeface="华文细黑" pitchFamily="2" charset="-122"/>
                <a:cs typeface="Arial" pitchFamily="34" charset="0"/>
              </a:rPr>
              <a:t>页</a:t>
            </a:r>
            <a:endParaRPr kumimoji="1" lang="zh-TW" altLang="en-US" sz="900">
              <a:solidFill>
                <a:srgbClr val="000000"/>
              </a:solidFill>
              <a:latin typeface="华文细黑" pitchFamily="2" charset="-122"/>
              <a:ea typeface="华文细黑" pitchFamily="2" charset="-122"/>
              <a:cs typeface="Arial" pitchFamily="34" charset="0"/>
            </a:endParaRPr>
          </a:p>
        </p:txBody>
      </p:sp>
      <p:sp>
        <p:nvSpPr>
          <p:cNvPr id="9" name="Line 10"/>
          <p:cNvSpPr>
            <a:spLocks noChangeShapeType="1"/>
          </p:cNvSpPr>
          <p:nvPr/>
        </p:nvSpPr>
        <p:spPr bwMode="auto">
          <a:xfrm flipV="1">
            <a:off x="192088" y="6545263"/>
            <a:ext cx="8775700" cy="0"/>
          </a:xfrm>
          <a:prstGeom prst="line">
            <a:avLst/>
          </a:prstGeom>
          <a:noFill/>
          <a:ln w="38100">
            <a:solidFill>
              <a:schemeClr val="tx1"/>
            </a:solidFill>
            <a:round/>
            <a:headEnd/>
            <a:tailEnd/>
          </a:ln>
          <a:effectLst/>
        </p:spPr>
        <p:txBody>
          <a:bodyPr lIns="53579" tIns="27384" rIns="53579" bIns="27384"/>
          <a:lstStyle/>
          <a:p>
            <a:pPr fontAlgn="auto">
              <a:spcBef>
                <a:spcPts val="0"/>
              </a:spcBef>
              <a:spcAft>
                <a:spcPts val="0"/>
              </a:spcAft>
              <a:defRPr/>
            </a:pPr>
            <a:endParaRPr lang="zh-CN" altLang="en-US" sz="1350" b="1">
              <a:solidFill>
                <a:prstClr val="black"/>
              </a:solidFill>
              <a:latin typeface="华文细黑" panose="02010600040101010101" pitchFamily="2" charset="-122"/>
              <a:ea typeface="华文细黑" panose="02010600040101010101" pitchFamily="2" charset="-122"/>
            </a:endParaRPr>
          </a:p>
        </p:txBody>
      </p:sp>
      <p:sp>
        <p:nvSpPr>
          <p:cNvPr id="10" name="Line 9"/>
          <p:cNvSpPr>
            <a:spLocks noChangeShapeType="1"/>
          </p:cNvSpPr>
          <p:nvPr/>
        </p:nvSpPr>
        <p:spPr bwMode="auto">
          <a:xfrm>
            <a:off x="192088" y="990600"/>
            <a:ext cx="8775700" cy="0"/>
          </a:xfrm>
          <a:prstGeom prst="line">
            <a:avLst/>
          </a:prstGeom>
          <a:noFill/>
          <a:ln w="38100">
            <a:solidFill>
              <a:srgbClr val="006699"/>
            </a:solidFill>
            <a:round/>
            <a:headEnd/>
            <a:tailEnd/>
          </a:ln>
          <a:effectLst/>
        </p:spPr>
        <p:txBody>
          <a:bodyPr lIns="53579" tIns="27384" rIns="53579" bIns="27384"/>
          <a:lstStyle/>
          <a:p>
            <a:pPr fontAlgn="auto">
              <a:spcBef>
                <a:spcPts val="0"/>
              </a:spcBef>
              <a:spcAft>
                <a:spcPts val="0"/>
              </a:spcAft>
              <a:defRPr/>
            </a:pPr>
            <a:endParaRPr lang="zh-CN" altLang="en-US" sz="1350" b="1">
              <a:solidFill>
                <a:prstClr val="black"/>
              </a:solidFill>
              <a:latin typeface="华文细黑" panose="02010600040101010101" pitchFamily="2" charset="-122"/>
              <a:ea typeface="华文细黑" panose="02010600040101010101" pitchFamily="2" charset="-122"/>
            </a:endParaRPr>
          </a:p>
        </p:txBody>
      </p:sp>
      <p:pic>
        <p:nvPicPr>
          <p:cNvPr id="1031" name="Picture 1" descr="商标（鄂尔多斯）"/>
          <p:cNvPicPr>
            <a:picLocks noChangeAspect="1" noChangeArrowheads="1"/>
          </p:cNvPicPr>
          <p:nvPr userDrawn="1"/>
        </p:nvPicPr>
        <p:blipFill>
          <a:blip r:embed="rId6" cstate="print"/>
          <a:srcRect/>
          <a:stretch>
            <a:fillRect/>
          </a:stretch>
        </p:blipFill>
        <p:spPr bwMode="auto">
          <a:xfrm>
            <a:off x="7391400" y="228600"/>
            <a:ext cx="1524000" cy="469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0" r:id="rId1"/>
    <p:sldLayoutId id="2147483772" r:id="rId2"/>
    <p:sldLayoutId id="2147483773" r:id="rId3"/>
    <p:sldLayoutId id="2147483774" r:id="rId4"/>
  </p:sldLayoutIdLst>
  <p:timing>
    <p:tnLst>
      <p:par>
        <p:cTn id="1" dur="indefinite" restart="never" nodeType="tmRoot"/>
      </p:par>
    </p:tnLst>
  </p:timing>
  <p:txStyles>
    <p:titleStyle>
      <a:lvl1pPr algn="ctr" rtl="0" eaLnBrk="0" fontAlgn="base" hangingPunct="0">
        <a:spcBef>
          <a:spcPct val="0"/>
        </a:spcBef>
        <a:spcAft>
          <a:spcPct val="0"/>
        </a:spcAft>
        <a:defRPr b="1">
          <a:solidFill>
            <a:schemeClr val="tx2"/>
          </a:solidFill>
          <a:latin typeface="华文细黑" panose="02010600040101010101" pitchFamily="2" charset="-122"/>
          <a:ea typeface="华文细黑" panose="02010600040101010101" pitchFamily="2" charset="-122"/>
          <a:cs typeface="Arial" pitchFamily="34" charset="0"/>
        </a:defRPr>
      </a:lvl1pPr>
      <a:lvl2pPr algn="ctr" rtl="0" eaLnBrk="0" fontAlgn="base" hangingPunct="0">
        <a:spcBef>
          <a:spcPct val="0"/>
        </a:spcBef>
        <a:spcAft>
          <a:spcPct val="0"/>
        </a:spcAft>
        <a:defRPr b="1">
          <a:solidFill>
            <a:schemeClr val="tx2"/>
          </a:solidFill>
          <a:latin typeface="华文细黑" pitchFamily="2" charset="-122"/>
          <a:ea typeface="华文细黑" pitchFamily="2" charset="-122"/>
          <a:cs typeface="Arial" pitchFamily="34" charset="0"/>
        </a:defRPr>
      </a:lvl2pPr>
      <a:lvl3pPr algn="ctr" rtl="0" eaLnBrk="0" fontAlgn="base" hangingPunct="0">
        <a:spcBef>
          <a:spcPct val="0"/>
        </a:spcBef>
        <a:spcAft>
          <a:spcPct val="0"/>
        </a:spcAft>
        <a:defRPr b="1">
          <a:solidFill>
            <a:schemeClr val="tx2"/>
          </a:solidFill>
          <a:latin typeface="华文细黑" pitchFamily="2" charset="-122"/>
          <a:ea typeface="华文细黑" pitchFamily="2" charset="-122"/>
          <a:cs typeface="Arial" pitchFamily="34" charset="0"/>
        </a:defRPr>
      </a:lvl3pPr>
      <a:lvl4pPr algn="ctr" rtl="0" eaLnBrk="0" fontAlgn="base" hangingPunct="0">
        <a:spcBef>
          <a:spcPct val="0"/>
        </a:spcBef>
        <a:spcAft>
          <a:spcPct val="0"/>
        </a:spcAft>
        <a:defRPr b="1">
          <a:solidFill>
            <a:schemeClr val="tx2"/>
          </a:solidFill>
          <a:latin typeface="华文细黑" pitchFamily="2" charset="-122"/>
          <a:ea typeface="华文细黑" pitchFamily="2" charset="-122"/>
          <a:cs typeface="Arial" pitchFamily="34" charset="0"/>
        </a:defRPr>
      </a:lvl4pPr>
      <a:lvl5pPr algn="ctr" rtl="0" eaLnBrk="0" fontAlgn="base" hangingPunct="0">
        <a:spcBef>
          <a:spcPct val="0"/>
        </a:spcBef>
        <a:spcAft>
          <a:spcPct val="0"/>
        </a:spcAft>
        <a:defRPr b="1">
          <a:solidFill>
            <a:schemeClr val="tx2"/>
          </a:solidFill>
          <a:latin typeface="华文细黑" pitchFamily="2" charset="-122"/>
          <a:ea typeface="华文细黑" pitchFamily="2" charset="-122"/>
          <a:cs typeface="Arial" pitchFamily="34" charset="0"/>
        </a:defRPr>
      </a:lvl5pPr>
      <a:lvl6pPr marL="457200" algn="ctr" rtl="0" eaLnBrk="0" fontAlgn="base" hangingPunct="0">
        <a:spcBef>
          <a:spcPct val="0"/>
        </a:spcBef>
        <a:spcAft>
          <a:spcPct val="0"/>
        </a:spcAft>
        <a:defRPr b="1">
          <a:solidFill>
            <a:schemeClr val="tx2"/>
          </a:solidFill>
          <a:latin typeface="华文细黑" pitchFamily="2" charset="-122"/>
          <a:ea typeface="华文细黑" pitchFamily="2" charset="-122"/>
          <a:cs typeface="Arial" pitchFamily="34" charset="0"/>
        </a:defRPr>
      </a:lvl6pPr>
      <a:lvl7pPr marL="914400" algn="ctr" rtl="0" eaLnBrk="0" fontAlgn="base" hangingPunct="0">
        <a:spcBef>
          <a:spcPct val="0"/>
        </a:spcBef>
        <a:spcAft>
          <a:spcPct val="0"/>
        </a:spcAft>
        <a:defRPr b="1">
          <a:solidFill>
            <a:schemeClr val="tx2"/>
          </a:solidFill>
          <a:latin typeface="华文细黑" pitchFamily="2" charset="-122"/>
          <a:ea typeface="华文细黑" pitchFamily="2" charset="-122"/>
          <a:cs typeface="Arial" pitchFamily="34" charset="0"/>
        </a:defRPr>
      </a:lvl7pPr>
      <a:lvl8pPr marL="1371600" algn="ctr" rtl="0" eaLnBrk="0" fontAlgn="base" hangingPunct="0">
        <a:spcBef>
          <a:spcPct val="0"/>
        </a:spcBef>
        <a:spcAft>
          <a:spcPct val="0"/>
        </a:spcAft>
        <a:defRPr b="1">
          <a:solidFill>
            <a:schemeClr val="tx2"/>
          </a:solidFill>
          <a:latin typeface="华文细黑" pitchFamily="2" charset="-122"/>
          <a:ea typeface="华文细黑" pitchFamily="2" charset="-122"/>
          <a:cs typeface="Arial" pitchFamily="34" charset="0"/>
        </a:defRPr>
      </a:lvl8pPr>
      <a:lvl9pPr marL="1828800" algn="ctr" rtl="0" eaLnBrk="0" fontAlgn="base" hangingPunct="0">
        <a:spcBef>
          <a:spcPct val="0"/>
        </a:spcBef>
        <a:spcAft>
          <a:spcPct val="0"/>
        </a:spcAft>
        <a:defRPr b="1">
          <a:solidFill>
            <a:schemeClr val="tx2"/>
          </a:solidFill>
          <a:latin typeface="华文细黑" pitchFamily="2" charset="-122"/>
          <a:ea typeface="华文细黑" pitchFamily="2" charset="-122"/>
          <a:cs typeface="Arial"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华文细黑" panose="02010600040101010101" pitchFamily="2" charset="-122"/>
          <a:ea typeface="华文细黑" panose="02010600040101010101" pitchFamily="2" charset="-122"/>
        </a:defRPr>
      </a:lvl1pPr>
      <a:lvl2pPr marL="742950" indent="-441325" algn="l" rtl="0" eaLnBrk="0" fontAlgn="base" hangingPunct="0">
        <a:spcBef>
          <a:spcPct val="20000"/>
        </a:spcBef>
        <a:spcAft>
          <a:spcPct val="0"/>
        </a:spcAft>
        <a:defRPr>
          <a:solidFill>
            <a:schemeClr val="tx1"/>
          </a:solidFill>
          <a:latin typeface="华文细黑" panose="02010600040101010101" pitchFamily="2" charset="-122"/>
          <a:ea typeface="华文细黑" panose="02010600040101010101" pitchFamily="2" charset="-122"/>
        </a:defRPr>
      </a:lvl2pPr>
      <a:lvl3pPr marL="1143000" indent="-457200" algn="l" rtl="0" eaLnBrk="0" fontAlgn="base" hangingPunct="0">
        <a:spcBef>
          <a:spcPct val="20000"/>
        </a:spcBef>
        <a:spcAft>
          <a:spcPct val="0"/>
        </a:spcAft>
        <a:defRPr>
          <a:solidFill>
            <a:schemeClr val="tx1"/>
          </a:solidFill>
          <a:latin typeface="华文细黑" panose="02010600040101010101" pitchFamily="2" charset="-122"/>
          <a:ea typeface="华文细黑" panose="02010600040101010101" pitchFamily="2" charset="-122"/>
        </a:defRPr>
      </a:lvl3pPr>
      <a:lvl4pPr marL="1600200" indent="-531813" algn="l" rtl="0" eaLnBrk="0" fontAlgn="base" hangingPunct="0">
        <a:spcBef>
          <a:spcPct val="20000"/>
        </a:spcBef>
        <a:spcAft>
          <a:spcPct val="0"/>
        </a:spcAft>
        <a:defRPr>
          <a:solidFill>
            <a:schemeClr val="tx1"/>
          </a:solidFill>
          <a:latin typeface="华文细黑" panose="02010600040101010101" pitchFamily="2" charset="-122"/>
          <a:ea typeface="华文细黑" panose="02010600040101010101" pitchFamily="2" charset="-122"/>
        </a:defRPr>
      </a:lvl4pPr>
      <a:lvl5pPr marL="2057400" indent="-596900" algn="l" rtl="0" eaLnBrk="0" fontAlgn="base" hangingPunct="0">
        <a:spcBef>
          <a:spcPct val="20000"/>
        </a:spcBef>
        <a:spcAft>
          <a:spcPct val="0"/>
        </a:spcAft>
        <a:defRPr>
          <a:solidFill>
            <a:schemeClr val="tx1"/>
          </a:solidFill>
          <a:latin typeface="华文细黑" panose="02010600040101010101" pitchFamily="2" charset="-122"/>
          <a:ea typeface="华文细黑" panose="02010600040101010101" pitchFamily="2" charset="-122"/>
        </a:defRPr>
      </a:lvl5pPr>
      <a:lvl6pPr marL="457200" indent="1460500" algn="l" rtl="0" eaLnBrk="0" fontAlgn="base" hangingPunct="0">
        <a:spcBef>
          <a:spcPct val="20000"/>
        </a:spcBef>
        <a:spcAft>
          <a:spcPct val="0"/>
        </a:spcAft>
        <a:defRPr>
          <a:solidFill>
            <a:schemeClr val="tx1"/>
          </a:solidFill>
          <a:latin typeface="华文细黑" panose="02010600040101010101" pitchFamily="2" charset="-122"/>
          <a:ea typeface="华文细黑" panose="02010600040101010101" pitchFamily="2" charset="-122"/>
        </a:defRPr>
      </a:lvl6pPr>
      <a:lvl7pPr marL="914400" indent="1460500" algn="l" rtl="0" eaLnBrk="0" fontAlgn="base" hangingPunct="0">
        <a:spcBef>
          <a:spcPct val="20000"/>
        </a:spcBef>
        <a:spcAft>
          <a:spcPct val="0"/>
        </a:spcAft>
        <a:defRPr>
          <a:solidFill>
            <a:schemeClr val="tx1"/>
          </a:solidFill>
          <a:latin typeface="华文细黑" panose="02010600040101010101" pitchFamily="2" charset="-122"/>
          <a:ea typeface="华文细黑" panose="02010600040101010101" pitchFamily="2" charset="-122"/>
        </a:defRPr>
      </a:lvl7pPr>
      <a:lvl8pPr marL="1371600" indent="1460500" algn="l" rtl="0" eaLnBrk="0" fontAlgn="base" hangingPunct="0">
        <a:spcBef>
          <a:spcPct val="20000"/>
        </a:spcBef>
        <a:spcAft>
          <a:spcPct val="0"/>
        </a:spcAft>
        <a:defRPr>
          <a:solidFill>
            <a:schemeClr val="tx1"/>
          </a:solidFill>
          <a:latin typeface="华文细黑" panose="02010600040101010101" pitchFamily="2" charset="-122"/>
          <a:ea typeface="华文细黑" panose="02010600040101010101" pitchFamily="2" charset="-122"/>
        </a:defRPr>
      </a:lvl8pPr>
      <a:lvl9pPr marL="1828800" indent="1460500" algn="l" rtl="0" eaLnBrk="0" fontAlgn="base" hangingPunct="0">
        <a:spcBef>
          <a:spcPct val="20000"/>
        </a:spcBef>
        <a:spcAft>
          <a:spcPct val="0"/>
        </a:spcAft>
        <a:defRPr>
          <a:solidFill>
            <a:schemeClr val="tx1"/>
          </a:solidFill>
          <a:latin typeface="华文细黑" panose="02010600040101010101" pitchFamily="2" charset="-122"/>
          <a:ea typeface="华文细黑" panose="02010600040101010101" pitchFamily="2" charset="-12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2" cstate="print"/>
          <a:srcRect/>
          <a:stretch>
            <a:fillRect/>
          </a:stretch>
        </p:blipFill>
        <p:spPr bwMode="auto">
          <a:xfrm>
            <a:off x="1" y="0"/>
            <a:ext cx="9131758" cy="3724275"/>
          </a:xfrm>
          <a:prstGeom prst="rect">
            <a:avLst/>
          </a:prstGeom>
          <a:noFill/>
          <a:ln w="9525">
            <a:noFill/>
            <a:miter lim="800000"/>
            <a:headEnd/>
            <a:tailEnd/>
          </a:ln>
          <a:effectLst/>
        </p:spPr>
      </p:pic>
      <p:sp>
        <p:nvSpPr>
          <p:cNvPr id="7171" name="标题 2"/>
          <p:cNvSpPr>
            <a:spLocks noGrp="1"/>
          </p:cNvSpPr>
          <p:nvPr>
            <p:ph type="title" idx="4294967295"/>
          </p:nvPr>
        </p:nvSpPr>
        <p:spPr>
          <a:xfrm>
            <a:off x="790575" y="4799013"/>
            <a:ext cx="7696200" cy="514350"/>
          </a:xfrm>
        </p:spPr>
        <p:txBody>
          <a:bodyPr/>
          <a:lstStyle/>
          <a:p>
            <a:pPr eaLnBrk="1" hangingPunct="1"/>
            <a:r>
              <a:rPr lang="zh-CN" altLang="en-US" sz="2800" smtClean="0">
                <a:solidFill>
                  <a:schemeClr val="tx1"/>
                </a:solidFill>
                <a:latin typeface="仿宋" pitchFamily="49" charset="-122"/>
                <a:ea typeface="仿宋" pitchFamily="49" charset="-122"/>
              </a:rPr>
              <a:t>内蒙古鄂尔多斯羊绒集团标样标准汇报材料</a:t>
            </a:r>
            <a:r>
              <a:rPr lang="zh-CN" altLang="zh-CN" sz="2800" smtClean="0"/>
              <a:t/>
            </a:r>
            <a:br>
              <a:rPr lang="zh-CN" altLang="zh-CN" sz="2800" smtClean="0"/>
            </a:br>
            <a:endParaRPr lang="zh-CN" altLang="en-US" sz="2800" smtClean="0">
              <a:solidFill>
                <a:srgbClr val="000000"/>
              </a:solidFill>
            </a:endParaRPr>
          </a:p>
        </p:txBody>
      </p:sp>
      <p:pic>
        <p:nvPicPr>
          <p:cNvPr id="7172" name="Picture 4"/>
          <p:cNvPicPr>
            <a:picLocks noChangeAspect="1" noChangeArrowheads="1"/>
          </p:cNvPicPr>
          <p:nvPr/>
        </p:nvPicPr>
        <p:blipFill>
          <a:blip r:embed="rId3" cstate="print"/>
          <a:srcRect/>
          <a:stretch>
            <a:fillRect/>
          </a:stretch>
        </p:blipFill>
        <p:spPr bwMode="auto">
          <a:xfrm>
            <a:off x="3654425" y="5434013"/>
            <a:ext cx="2022475" cy="1260475"/>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11113" y="3409950"/>
            <a:ext cx="9155113" cy="3284538"/>
          </a:xfrm>
          <a:prstGeom prst="rect">
            <a:avLst/>
          </a:prstGeom>
          <a:noFill/>
          <a:ln w="9525">
            <a:noFill/>
            <a:miter lim="800000"/>
            <a:headEnd/>
            <a:tailEnd/>
          </a:ln>
          <a:effectLst/>
        </p:spPr>
      </p:pic>
      <p:sp>
        <p:nvSpPr>
          <p:cNvPr id="7174" name="TextBox 1"/>
          <p:cNvSpPr txBox="1">
            <a:spLocks noChangeArrowheads="1"/>
          </p:cNvSpPr>
          <p:nvPr/>
        </p:nvSpPr>
        <p:spPr bwMode="auto">
          <a:xfrm>
            <a:off x="606424" y="1728976"/>
            <a:ext cx="8135937" cy="892552"/>
          </a:xfrm>
          <a:prstGeom prst="rect">
            <a:avLst/>
          </a:prstGeom>
          <a:solidFill>
            <a:schemeClr val="bg1"/>
          </a:solidFill>
          <a:ln w="9525">
            <a:noFill/>
            <a:miter lim="800000"/>
            <a:headEnd/>
            <a:tailEnd/>
          </a:ln>
        </p:spPr>
        <p:txBody>
          <a:bodyPr wrap="square">
            <a:spAutoFit/>
          </a:bodyPr>
          <a:lstStyle/>
          <a:p>
            <a:pPr algn="ctr"/>
            <a:r>
              <a:rPr lang="en-US" altLang="zh-CN" sz="2000" dirty="0" smtClean="0">
                <a:latin typeface="汉仪旗黑-55" pitchFamily="18" charset="-122"/>
                <a:ea typeface="汉仪旗黑-55" pitchFamily="18" charset="-122"/>
              </a:rPr>
              <a:t>Quality Improvement &amp; Trade Facilitation through Corporate Standardization </a:t>
            </a:r>
            <a:endParaRPr lang="en-US" altLang="zh-CN" dirty="0">
              <a:latin typeface="汉仪旗黑-55" pitchFamily="18" charset="-122"/>
              <a:ea typeface="汉仪旗黑-55" pitchFamily="18" charset="-122"/>
            </a:endParaRPr>
          </a:p>
          <a:p>
            <a:pPr algn="ctr"/>
            <a:endParaRPr lang="en-US" altLang="zh-CN" dirty="0" smtClean="0">
              <a:latin typeface="华文中宋" pitchFamily="2" charset="-122"/>
              <a:ea typeface="华文中宋" pitchFamily="2" charset="-122"/>
            </a:endParaRPr>
          </a:p>
          <a:p>
            <a:pPr algn="ctr"/>
            <a:r>
              <a:rPr lang="en-US" altLang="zh-CN" sz="1400" dirty="0" smtClean="0">
                <a:latin typeface="汉仪旗黑-55" pitchFamily="18" charset="-122"/>
                <a:ea typeface="汉仪旗黑-55" pitchFamily="18" charset="-122"/>
              </a:rPr>
              <a:t>Speaker</a:t>
            </a:r>
            <a:r>
              <a:rPr lang="zh-CN" altLang="en-US" sz="1400" dirty="0" smtClean="0">
                <a:latin typeface="汉仪旗黑-55" pitchFamily="18" charset="-122"/>
                <a:ea typeface="汉仪旗黑-55" pitchFamily="18" charset="-122"/>
              </a:rPr>
              <a:t>：</a:t>
            </a:r>
            <a:r>
              <a:rPr lang="en-US" altLang="zh-CN" sz="1400" dirty="0" err="1" smtClean="0">
                <a:latin typeface="汉仪旗黑-55" pitchFamily="18" charset="-122"/>
                <a:ea typeface="汉仪旗黑-55" pitchFamily="18" charset="-122"/>
              </a:rPr>
              <a:t>Zhi</a:t>
            </a:r>
            <a:r>
              <a:rPr lang="en-US" altLang="zh-CN" sz="1400" dirty="0" smtClean="0">
                <a:latin typeface="汉仪旗黑-55" pitchFamily="18" charset="-122"/>
                <a:ea typeface="汉仪旗黑-55" pitchFamily="18" charset="-122"/>
              </a:rPr>
              <a:t> Zhang-Chief Engineer of Inner Mongolia </a:t>
            </a:r>
            <a:r>
              <a:rPr lang="en-US" altLang="zh-CN" sz="1400" dirty="0" err="1" smtClean="0">
                <a:latin typeface="汉仪旗黑-55" pitchFamily="18" charset="-122"/>
                <a:ea typeface="汉仪旗黑-55" pitchFamily="18" charset="-122"/>
              </a:rPr>
              <a:t>Erdos</a:t>
            </a:r>
            <a:r>
              <a:rPr lang="en-US" altLang="zh-CN" sz="1400" dirty="0" smtClean="0">
                <a:latin typeface="汉仪旗黑-55" pitchFamily="18" charset="-122"/>
                <a:ea typeface="汉仪旗黑-55" pitchFamily="18" charset="-122"/>
              </a:rPr>
              <a:t> Cashmere Group. Co. Ltd.</a:t>
            </a:r>
            <a:endParaRPr lang="zh-CN" altLang="en-US" sz="1400" dirty="0">
              <a:latin typeface="汉仪旗黑-55" pitchFamily="18" charset="-122"/>
              <a:ea typeface="汉仪旗黑-55" pitchFamily="18" charset="-122"/>
            </a:endParaRPr>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265113"/>
            <a:ext cx="8229600" cy="796925"/>
          </a:xfrm>
        </p:spPr>
        <p:txBody>
          <a:bodyPr/>
          <a:lstStyle/>
          <a:p>
            <a:pPr eaLnBrk="1" hangingPunct="1">
              <a:defRPr/>
            </a:pPr>
            <a:r>
              <a:rPr lang="en-US" altLang="zh-CN" sz="2400" dirty="0" smtClean="0">
                <a:solidFill>
                  <a:schemeClr val="tx1"/>
                </a:solidFill>
                <a:effectLst>
                  <a:outerShdw blurRad="38100" dist="38100" dir="2700000" algn="tl">
                    <a:srgbClr val="C0C0C0"/>
                  </a:outerShdw>
                </a:effectLst>
                <a:latin typeface="+mn-ea"/>
              </a:rPr>
              <a:t>2. Corporate Standardization</a:t>
            </a:r>
            <a:endParaRPr lang="zh-CN" altLang="en-US" dirty="0" smtClean="0">
              <a:solidFill>
                <a:srgbClr val="000000"/>
              </a:solidFill>
            </a:endParaRPr>
          </a:p>
        </p:txBody>
      </p:sp>
      <p:sp>
        <p:nvSpPr>
          <p:cNvPr id="5" name="矩形 4"/>
          <p:cNvSpPr/>
          <p:nvPr/>
        </p:nvSpPr>
        <p:spPr>
          <a:xfrm>
            <a:off x="142875" y="1085850"/>
            <a:ext cx="8686799" cy="1754326"/>
          </a:xfrm>
          <a:prstGeom prst="rect">
            <a:avLst/>
          </a:prstGeom>
        </p:spPr>
        <p:txBody>
          <a:bodyPr wrap="square">
            <a:spAutoFit/>
          </a:bodyPr>
          <a:lstStyle/>
          <a:p>
            <a:pPr indent="355600">
              <a:lnSpc>
                <a:spcPct val="150000"/>
              </a:lnSpc>
            </a:pPr>
            <a:r>
              <a:rPr lang="en-US" altLang="zh-CN" sz="1200" dirty="0" err="1" smtClean="0"/>
              <a:t>Erdos</a:t>
            </a:r>
            <a:r>
              <a:rPr lang="en-US" altLang="zh-CN" sz="1200" dirty="0" smtClean="0"/>
              <a:t> joined CCMI(there are only 2 Chinese members) in 2009</a:t>
            </a:r>
            <a:r>
              <a:rPr lang="zh-CN" altLang="en-US" sz="1200" dirty="0" smtClean="0"/>
              <a:t>，</a:t>
            </a:r>
            <a:r>
              <a:rPr lang="en-US" altLang="zh-CN" sz="1200" dirty="0" smtClean="0"/>
              <a:t> CCMI (Cashmere &amp; Camel Hair Manufacturers Institute) works to protect the interests of consumers, manufacturers and retailers, maintaining the integrity of cashmere and camel hair and fine wool products through information, quality assurance monitoring and industry cooperation.</a:t>
            </a:r>
          </a:p>
          <a:p>
            <a:pPr indent="355600">
              <a:lnSpc>
                <a:spcPct val="150000"/>
              </a:lnSpc>
            </a:pPr>
            <a:r>
              <a:rPr lang="en-US" altLang="zh-CN" sz="1200" dirty="0" smtClean="0"/>
              <a:t>Our testing laboratory is also the listed lab recommended by CCMI(only 3 Chinese labs) which participated the annual CCMI Round Trial on Cashmere to contribute to the technical improvement and progress on testing and standards of cashmere industry. </a:t>
            </a:r>
            <a:endParaRPr lang="en-US" altLang="zh-CN" sz="1200" dirty="0"/>
          </a:p>
        </p:txBody>
      </p:sp>
      <p:pic>
        <p:nvPicPr>
          <p:cNvPr id="3074" name="Picture 2" descr="D:\罕台实验室照片\IMG_97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75" y="3019425"/>
            <a:ext cx="4133850" cy="2847974"/>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D:\罕台实验室照片\IMG_985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00553" y="3019425"/>
            <a:ext cx="4429121" cy="28146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956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dirty="0">
                <a:solidFill>
                  <a:schemeClr val="tx1"/>
                </a:solidFill>
                <a:effectLst>
                  <a:outerShdw blurRad="38100" dist="38100" dir="2700000" algn="tl">
                    <a:srgbClr val="C0C0C0"/>
                  </a:outerShdw>
                </a:effectLst>
                <a:latin typeface="+mn-ea"/>
              </a:rPr>
              <a:t>2. Corporate Standardization</a:t>
            </a:r>
            <a:endParaRPr lang="zh-CN" altLang="en-US" dirty="0"/>
          </a:p>
        </p:txBody>
      </p:sp>
      <p:sp>
        <p:nvSpPr>
          <p:cNvPr id="3" name="内容占位符 2"/>
          <p:cNvSpPr>
            <a:spLocks noGrp="1"/>
          </p:cNvSpPr>
          <p:nvPr>
            <p:ph idx="1"/>
          </p:nvPr>
        </p:nvSpPr>
        <p:spPr>
          <a:xfrm>
            <a:off x="403652" y="1095379"/>
            <a:ext cx="8229600" cy="4525963"/>
          </a:xfrm>
        </p:spPr>
        <p:txBody>
          <a:bodyPr/>
          <a:lstStyle/>
          <a:p>
            <a:r>
              <a:rPr lang="en-US" altLang="zh-CN" b="1" dirty="0">
                <a:latin typeface="Arial" pitchFamily="34" charset="0"/>
                <a:cs typeface="Arial" pitchFamily="34" charset="0"/>
              </a:rPr>
              <a:t>7).  </a:t>
            </a:r>
            <a:r>
              <a:rPr lang="en-US" altLang="zh-CN" dirty="0">
                <a:latin typeface="Arial" pitchFamily="34" charset="0"/>
                <a:cs typeface="Arial" pitchFamily="34" charset="0"/>
              </a:rPr>
              <a:t>There are 61 standards developed by Inner Mongolia </a:t>
            </a:r>
            <a:r>
              <a:rPr lang="en-US" altLang="zh-CN" dirty="0" err="1">
                <a:latin typeface="Arial" pitchFamily="34" charset="0"/>
                <a:cs typeface="Arial" pitchFamily="34" charset="0"/>
              </a:rPr>
              <a:t>Erdos</a:t>
            </a:r>
            <a:r>
              <a:rPr lang="en-US" altLang="zh-CN" dirty="0">
                <a:latin typeface="Arial" pitchFamily="34" charset="0"/>
                <a:cs typeface="Arial" pitchFamily="34" charset="0"/>
              </a:rPr>
              <a:t> Cashmere Group including 3 international standard, 8 national standard, 8 industrial standards, 1 association standard and 41 corporate standards. There are also 20 standards under development</a:t>
            </a:r>
            <a:r>
              <a:rPr lang="en-US" altLang="zh-CN" dirty="0" smtClean="0"/>
              <a:t>.</a:t>
            </a:r>
            <a:endParaRPr lang="en-US" altLang="zh-CN" dirty="0"/>
          </a:p>
          <a:p>
            <a:r>
              <a:rPr lang="en-US" altLang="zh-CN" b="1" i="1" dirty="0" smtClean="0">
                <a:effectLst>
                  <a:outerShdw blurRad="38100" dist="38100" dir="2700000" algn="tl">
                    <a:srgbClr val="C0C0C0"/>
                  </a:outerShdw>
                </a:effectLst>
                <a:latin typeface="黑体" pitchFamily="49" charset="-122"/>
                <a:ea typeface="黑体" pitchFamily="49" charset="-122"/>
              </a:rPr>
              <a:t>                            </a:t>
            </a:r>
          </a:p>
          <a:p>
            <a:r>
              <a:rPr lang="en-US" altLang="zh-CN" b="1" i="1" dirty="0">
                <a:effectLst>
                  <a:outerShdw blurRad="38100" dist="38100" dir="2700000" algn="tl">
                    <a:srgbClr val="C0C0C0"/>
                  </a:outerShdw>
                </a:effectLst>
                <a:latin typeface="黑体" pitchFamily="49" charset="-122"/>
                <a:ea typeface="黑体" pitchFamily="49" charset="-122"/>
              </a:rPr>
              <a:t> </a:t>
            </a:r>
            <a:r>
              <a:rPr lang="en-US" altLang="zh-CN" b="1" i="1" dirty="0" smtClean="0">
                <a:effectLst>
                  <a:outerShdw blurRad="38100" dist="38100" dir="2700000" algn="tl">
                    <a:srgbClr val="C0C0C0"/>
                  </a:outerShdw>
                </a:effectLst>
                <a:latin typeface="黑体" pitchFamily="49" charset="-122"/>
                <a:ea typeface="黑体" pitchFamily="49" charset="-122"/>
              </a:rPr>
              <a:t>                         Standard </a:t>
            </a:r>
            <a:r>
              <a:rPr lang="en-US" altLang="zh-CN" b="1" i="1" dirty="0">
                <a:effectLst>
                  <a:outerShdw blurRad="38100" dist="38100" dir="2700000" algn="tl">
                    <a:srgbClr val="C0C0C0"/>
                  </a:outerShdw>
                </a:effectLst>
                <a:latin typeface="黑体" pitchFamily="49" charset="-122"/>
                <a:ea typeface="黑体" pitchFamily="49" charset="-122"/>
              </a:rPr>
              <a:t>System </a:t>
            </a:r>
            <a:r>
              <a:rPr lang="zh-CN" altLang="en-US" b="1" i="1" dirty="0">
                <a:effectLst>
                  <a:outerShdw blurRad="38100" dist="38100" dir="2700000" algn="tl">
                    <a:srgbClr val="C0C0C0"/>
                  </a:outerShdw>
                </a:effectLst>
                <a:latin typeface="黑体" pitchFamily="49" charset="-122"/>
                <a:ea typeface="黑体" pitchFamily="49" charset="-122"/>
              </a:rPr>
              <a:t>（</a:t>
            </a:r>
            <a:r>
              <a:rPr lang="en-US" altLang="zh-CN" b="1" i="1" dirty="0">
                <a:effectLst>
                  <a:outerShdw blurRad="38100" dist="38100" dir="2700000" algn="tl">
                    <a:srgbClr val="C0C0C0"/>
                  </a:outerShdw>
                </a:effectLst>
                <a:latin typeface="黑体" pitchFamily="49" charset="-122"/>
                <a:ea typeface="黑体" pitchFamily="49" charset="-122"/>
              </a:rPr>
              <a:t>Total 61 Items</a:t>
            </a:r>
            <a:r>
              <a:rPr lang="zh-CN" altLang="en-US" b="1" i="1" dirty="0" smtClean="0">
                <a:effectLst>
                  <a:outerShdw blurRad="38100" dist="38100" dir="2700000" algn="tl">
                    <a:srgbClr val="C0C0C0"/>
                  </a:outerShdw>
                </a:effectLst>
                <a:latin typeface="黑体" pitchFamily="49" charset="-122"/>
                <a:ea typeface="黑体" pitchFamily="49" charset="-122"/>
              </a:rPr>
              <a:t>）</a:t>
            </a:r>
            <a:endParaRPr lang="en-US" altLang="zh-CN" b="1" i="1" dirty="0" smtClean="0">
              <a:effectLst>
                <a:outerShdw blurRad="38100" dist="38100" dir="2700000" algn="tl">
                  <a:srgbClr val="C0C0C0"/>
                </a:outerShdw>
              </a:effectLst>
              <a:latin typeface="黑体" pitchFamily="49" charset="-122"/>
              <a:ea typeface="黑体" pitchFamily="49" charset="-122"/>
            </a:endParaRPr>
          </a:p>
          <a:p>
            <a:endParaRPr lang="en-US" altLang="zh-CN" b="1" i="1" dirty="0" smtClean="0">
              <a:effectLst>
                <a:outerShdw blurRad="38100" dist="38100" dir="2700000" algn="tl">
                  <a:srgbClr val="C0C0C0"/>
                </a:outerShdw>
              </a:effectLst>
              <a:latin typeface="黑体" pitchFamily="49" charset="-122"/>
              <a:ea typeface="黑体" pitchFamily="49" charset="-122"/>
            </a:endParaRPr>
          </a:p>
          <a:p>
            <a:endParaRPr lang="en-US" altLang="zh-CN" b="1" i="1" dirty="0">
              <a:effectLst>
                <a:outerShdw blurRad="38100" dist="38100" dir="2700000" algn="tl">
                  <a:srgbClr val="C0C0C0"/>
                </a:outerShdw>
              </a:effectLst>
              <a:latin typeface="黑体" pitchFamily="49" charset="-122"/>
              <a:ea typeface="黑体" pitchFamily="49" charset="-122"/>
            </a:endParaRPr>
          </a:p>
          <a:p>
            <a:endParaRPr lang="en-US" altLang="zh-CN" b="1" i="1" dirty="0" smtClean="0">
              <a:effectLst>
                <a:outerShdw blurRad="38100" dist="38100" dir="2700000" algn="tl">
                  <a:srgbClr val="C0C0C0"/>
                </a:outerShdw>
              </a:effectLst>
              <a:latin typeface="黑体" pitchFamily="49" charset="-122"/>
              <a:ea typeface="黑体" pitchFamily="49" charset="-122"/>
            </a:endParaRPr>
          </a:p>
          <a:p>
            <a:endParaRPr lang="en-US" altLang="zh-CN" b="1" i="1" dirty="0">
              <a:effectLst>
                <a:outerShdw blurRad="38100" dist="38100" dir="2700000" algn="tl">
                  <a:srgbClr val="C0C0C0"/>
                </a:outerShdw>
              </a:effectLst>
              <a:latin typeface="黑体" pitchFamily="49" charset="-122"/>
              <a:ea typeface="黑体" pitchFamily="49" charset="-122"/>
            </a:endParaRPr>
          </a:p>
          <a:p>
            <a:endParaRPr lang="en-US" altLang="zh-CN" b="1" i="1" dirty="0" smtClean="0">
              <a:effectLst>
                <a:outerShdw blurRad="38100" dist="38100" dir="2700000" algn="tl">
                  <a:srgbClr val="C0C0C0"/>
                </a:outerShdw>
              </a:effectLst>
              <a:latin typeface="黑体" pitchFamily="49" charset="-122"/>
              <a:ea typeface="黑体" pitchFamily="49" charset="-122"/>
            </a:endParaRPr>
          </a:p>
          <a:p>
            <a:endParaRPr lang="en-US" altLang="zh-CN" b="1" i="1" dirty="0">
              <a:effectLst>
                <a:outerShdw blurRad="38100" dist="38100" dir="2700000" algn="tl">
                  <a:srgbClr val="C0C0C0"/>
                </a:outerShdw>
              </a:effectLst>
              <a:latin typeface="黑体" pitchFamily="49" charset="-122"/>
              <a:ea typeface="黑体" pitchFamily="49" charset="-122"/>
            </a:endParaRPr>
          </a:p>
          <a:p>
            <a:endParaRPr lang="en-US" altLang="zh-CN" b="1" i="1" dirty="0" smtClean="0">
              <a:effectLst>
                <a:outerShdw blurRad="38100" dist="38100" dir="2700000" algn="tl">
                  <a:srgbClr val="C0C0C0"/>
                </a:outerShdw>
              </a:effectLst>
              <a:latin typeface="黑体" pitchFamily="49" charset="-122"/>
              <a:ea typeface="黑体" pitchFamily="49" charset="-122"/>
            </a:endParaRPr>
          </a:p>
          <a:p>
            <a:endParaRPr lang="en-US" altLang="zh-CN" b="1" i="1" dirty="0">
              <a:effectLst>
                <a:outerShdw blurRad="38100" dist="38100" dir="2700000" algn="tl">
                  <a:srgbClr val="C0C0C0"/>
                </a:outerShdw>
              </a:effectLst>
              <a:latin typeface="黑体" pitchFamily="49" charset="-122"/>
              <a:ea typeface="黑体" pitchFamily="49" charset="-122"/>
            </a:endParaRPr>
          </a:p>
          <a:p>
            <a:endParaRPr lang="en-US" altLang="zh-CN" b="1" i="1" dirty="0" smtClean="0">
              <a:effectLst>
                <a:outerShdw blurRad="38100" dist="38100" dir="2700000" algn="tl">
                  <a:srgbClr val="C0C0C0"/>
                </a:outerShdw>
              </a:effectLst>
              <a:latin typeface="黑体" pitchFamily="49" charset="-122"/>
              <a:ea typeface="黑体" pitchFamily="49" charset="-122"/>
            </a:endParaRPr>
          </a:p>
          <a:p>
            <a:endParaRPr lang="en-US" altLang="zh-CN" b="1" i="1" dirty="0" smtClean="0">
              <a:effectLst>
                <a:outerShdw blurRad="38100" dist="38100" dir="2700000" algn="tl">
                  <a:srgbClr val="C0C0C0"/>
                </a:outerShdw>
              </a:effectLst>
              <a:latin typeface="黑体" pitchFamily="49" charset="-122"/>
              <a:ea typeface="黑体" pitchFamily="49" charset="-122"/>
            </a:endParaRPr>
          </a:p>
          <a:p>
            <a:endParaRPr lang="en-US" altLang="zh-CN" b="1" i="1" dirty="0">
              <a:effectLst>
                <a:outerShdw blurRad="38100" dist="38100" dir="2700000" algn="tl">
                  <a:srgbClr val="C0C0C0"/>
                </a:outerShdw>
              </a:effectLst>
              <a:latin typeface="黑体" pitchFamily="49" charset="-122"/>
              <a:ea typeface="黑体" pitchFamily="49" charset="-122"/>
            </a:endParaRPr>
          </a:p>
          <a:p>
            <a:pPr>
              <a:lnSpc>
                <a:spcPct val="160000"/>
              </a:lnSpc>
              <a:defRPr/>
            </a:pPr>
            <a:endParaRPr lang="en-US" altLang="zh-CN" b="1" dirty="0" smtClean="0">
              <a:solidFill>
                <a:srgbClr val="FF0000"/>
              </a:solidFill>
            </a:endParaRPr>
          </a:p>
          <a:p>
            <a:pPr>
              <a:lnSpc>
                <a:spcPct val="160000"/>
              </a:lnSpc>
              <a:defRPr/>
            </a:pPr>
            <a:r>
              <a:rPr lang="en-US" altLang="zh-CN" b="1" dirty="0" smtClean="0">
                <a:latin typeface="Arial" pitchFamily="34" charset="0"/>
                <a:cs typeface="Arial" pitchFamily="34" charset="0"/>
              </a:rPr>
              <a:t>The </a:t>
            </a:r>
            <a:r>
              <a:rPr lang="en-US" altLang="zh-CN" b="1" dirty="0">
                <a:latin typeface="Arial" pitchFamily="34" charset="0"/>
                <a:cs typeface="Arial" pitchFamily="34" charset="0"/>
              </a:rPr>
              <a:t>advance and development of standardization works actually realizing “cultivating brand, increasing types and improving quality”.</a:t>
            </a:r>
            <a:endParaRPr lang="en-US" altLang="zh-CN" b="1" i="1" dirty="0">
              <a:effectLst>
                <a:outerShdw blurRad="38100" dist="38100" dir="2700000" algn="tl">
                  <a:srgbClr val="C0C0C0"/>
                </a:outerShdw>
              </a:effectLst>
              <a:latin typeface="Arial" pitchFamily="34" charset="0"/>
              <a:ea typeface="黑体" pitchFamily="49" charset="-122"/>
              <a:cs typeface="Arial" pitchFamily="34" charset="0"/>
            </a:endParaRPr>
          </a:p>
          <a:p>
            <a:pPr>
              <a:lnSpc>
                <a:spcPct val="160000"/>
              </a:lnSpc>
              <a:defRPr/>
            </a:pPr>
            <a:r>
              <a:rPr lang="en-US" altLang="zh-CN" b="1" dirty="0"/>
              <a:t>       </a:t>
            </a:r>
          </a:p>
          <a:p>
            <a:endParaRPr lang="en-US" altLang="zh-CN" b="1" i="1" dirty="0" smtClean="0">
              <a:effectLst>
                <a:outerShdw blurRad="38100" dist="38100" dir="2700000" algn="tl">
                  <a:srgbClr val="C0C0C0"/>
                </a:outerShdw>
              </a:effectLst>
              <a:latin typeface="黑体" pitchFamily="49" charset="-122"/>
              <a:ea typeface="黑体" pitchFamily="49" charset="-122"/>
            </a:endParaRPr>
          </a:p>
          <a:p>
            <a:endParaRPr lang="en-US" altLang="zh-CN" b="1" i="1" dirty="0">
              <a:effectLst>
                <a:outerShdw blurRad="38100" dist="38100" dir="2700000" algn="tl">
                  <a:srgbClr val="C0C0C0"/>
                </a:outerShdw>
              </a:effectLst>
              <a:latin typeface="黑体" pitchFamily="49" charset="-122"/>
              <a:ea typeface="黑体" pitchFamily="49" charset="-122"/>
            </a:endParaRPr>
          </a:p>
        </p:txBody>
      </p:sp>
      <p:cxnSp>
        <p:nvCxnSpPr>
          <p:cNvPr id="9" name="直接连接符 8"/>
          <p:cNvCxnSpPr/>
          <p:nvPr/>
        </p:nvCxnSpPr>
        <p:spPr>
          <a:xfrm flipV="1">
            <a:off x="2200274" y="2371725"/>
            <a:ext cx="3419475" cy="9525"/>
          </a:xfrm>
          <a:prstGeom prst="line">
            <a:avLst/>
          </a:prstGeom>
        </p:spPr>
        <p:style>
          <a:lnRef idx="1">
            <a:schemeClr val="dk1"/>
          </a:lnRef>
          <a:fillRef idx="0">
            <a:schemeClr val="dk1"/>
          </a:fillRef>
          <a:effectRef idx="0">
            <a:schemeClr val="dk1"/>
          </a:effectRef>
          <a:fontRef idx="minor">
            <a:schemeClr val="tx1"/>
          </a:fontRef>
        </p:style>
      </p:cxnSp>
      <p:cxnSp>
        <p:nvCxnSpPr>
          <p:cNvPr id="11" name="直接箭头连接符 10"/>
          <p:cNvCxnSpPr/>
          <p:nvPr/>
        </p:nvCxnSpPr>
        <p:spPr>
          <a:xfrm>
            <a:off x="2200275" y="2381250"/>
            <a:ext cx="0" cy="5667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直接箭头连接符 12"/>
          <p:cNvCxnSpPr/>
          <p:nvPr/>
        </p:nvCxnSpPr>
        <p:spPr>
          <a:xfrm>
            <a:off x="3124200" y="2381250"/>
            <a:ext cx="0" cy="5667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直接箭头连接符 14"/>
          <p:cNvCxnSpPr/>
          <p:nvPr/>
        </p:nvCxnSpPr>
        <p:spPr>
          <a:xfrm>
            <a:off x="3910011" y="2381250"/>
            <a:ext cx="0" cy="566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4724400" y="2388393"/>
            <a:ext cx="0" cy="566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5619749" y="2371725"/>
            <a:ext cx="0" cy="542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27150" y="2955130"/>
            <a:ext cx="346249" cy="1585912"/>
          </a:xfrm>
          <a:prstGeom prst="rect">
            <a:avLst/>
          </a:prstGeom>
          <a:noFill/>
        </p:spPr>
        <p:txBody>
          <a:bodyPr vert="eaVert" wrap="square" rtlCol="0">
            <a:spAutoFit/>
          </a:bodyPr>
          <a:lstStyle/>
          <a:p>
            <a:r>
              <a:rPr lang="en-US" altLang="zh-CN" sz="1050" dirty="0" smtClean="0">
                <a:latin typeface="Dotum" pitchFamily="34" charset="-127"/>
                <a:ea typeface="Dotum" pitchFamily="34" charset="-127"/>
                <a:cs typeface="Arial Unicode MS" pitchFamily="34" charset="-122"/>
              </a:rPr>
              <a:t>3 international standard</a:t>
            </a:r>
            <a:endParaRPr lang="zh-CN" altLang="en-US" sz="1050" dirty="0" smtClean="0">
              <a:latin typeface="Dotum" pitchFamily="34" charset="-127"/>
              <a:ea typeface="Dotum" pitchFamily="34" charset="-127"/>
              <a:cs typeface="Arial Unicode MS" pitchFamily="34" charset="-122"/>
            </a:endParaRPr>
          </a:p>
        </p:txBody>
      </p:sp>
      <p:sp>
        <p:nvSpPr>
          <p:cNvPr id="29" name="TextBox 28"/>
          <p:cNvSpPr txBox="1"/>
          <p:nvPr/>
        </p:nvSpPr>
        <p:spPr>
          <a:xfrm>
            <a:off x="2962617" y="2955130"/>
            <a:ext cx="346249" cy="1681163"/>
          </a:xfrm>
          <a:prstGeom prst="rect">
            <a:avLst/>
          </a:prstGeom>
          <a:noFill/>
        </p:spPr>
        <p:txBody>
          <a:bodyPr vert="eaVert" wrap="square" rtlCol="0">
            <a:spAutoFit/>
          </a:bodyPr>
          <a:lstStyle/>
          <a:p>
            <a:r>
              <a:rPr lang="en-US" altLang="zh-CN" sz="1050" dirty="0">
                <a:latin typeface="Dotum" pitchFamily="34" charset="-127"/>
                <a:ea typeface="Dotum" pitchFamily="34" charset="-127"/>
                <a:cs typeface="Arial Unicode MS" pitchFamily="34" charset="-122"/>
              </a:rPr>
              <a:t>6 test  method standards</a:t>
            </a:r>
            <a:endParaRPr lang="zh-CN" altLang="en-US" sz="1050" dirty="0">
              <a:latin typeface="Dotum" pitchFamily="34" charset="-127"/>
              <a:ea typeface="Dotum" pitchFamily="34" charset="-127"/>
              <a:cs typeface="Arial Unicode MS" pitchFamily="34" charset="-122"/>
            </a:endParaRPr>
          </a:p>
        </p:txBody>
      </p:sp>
      <p:sp>
        <p:nvSpPr>
          <p:cNvPr id="30" name="TextBox 29"/>
          <p:cNvSpPr txBox="1"/>
          <p:nvPr/>
        </p:nvSpPr>
        <p:spPr>
          <a:xfrm>
            <a:off x="3725346" y="2955130"/>
            <a:ext cx="369332" cy="2233614"/>
          </a:xfrm>
          <a:prstGeom prst="rect">
            <a:avLst/>
          </a:prstGeom>
          <a:noFill/>
        </p:spPr>
        <p:txBody>
          <a:bodyPr vert="eaVert" wrap="square" rtlCol="0">
            <a:spAutoFit/>
          </a:bodyPr>
          <a:lstStyle/>
          <a:p>
            <a:r>
              <a:rPr lang="en-US" altLang="zh-CN" sz="1050" dirty="0">
                <a:latin typeface="Dotum" pitchFamily="34" charset="-127"/>
                <a:ea typeface="Dotum" pitchFamily="34" charset="-127"/>
                <a:cs typeface="Arial Unicode MS" pitchFamily="34" charset="-122"/>
              </a:rPr>
              <a:t>10</a:t>
            </a:r>
            <a:r>
              <a:rPr lang="en-US" altLang="zh-CN" sz="1200" b="1" dirty="0" smtClean="0">
                <a:latin typeface="华文楷体" pitchFamily="2" charset="-122"/>
                <a:ea typeface="华文楷体" pitchFamily="2" charset="-122"/>
              </a:rPr>
              <a:t> </a:t>
            </a:r>
            <a:r>
              <a:rPr lang="en-US" altLang="zh-CN" sz="1050" dirty="0">
                <a:latin typeface="Dotum" pitchFamily="34" charset="-127"/>
                <a:ea typeface="Dotum" pitchFamily="34" charset="-127"/>
                <a:cs typeface="Arial Unicode MS" pitchFamily="34" charset="-122"/>
              </a:rPr>
              <a:t>products and CRF standards</a:t>
            </a:r>
            <a:endParaRPr lang="zh-CN" altLang="en-US" sz="1050" dirty="0">
              <a:latin typeface="Dotum" pitchFamily="34" charset="-127"/>
              <a:ea typeface="Dotum" pitchFamily="34" charset="-127"/>
              <a:cs typeface="Arial Unicode MS" pitchFamily="34" charset="-122"/>
            </a:endParaRPr>
          </a:p>
        </p:txBody>
      </p:sp>
      <p:sp>
        <p:nvSpPr>
          <p:cNvPr id="31" name="TextBox 30"/>
          <p:cNvSpPr txBox="1"/>
          <p:nvPr/>
        </p:nvSpPr>
        <p:spPr>
          <a:xfrm>
            <a:off x="4470484" y="2997990"/>
            <a:ext cx="507831" cy="1585913"/>
          </a:xfrm>
          <a:prstGeom prst="rect">
            <a:avLst/>
          </a:prstGeom>
          <a:noFill/>
        </p:spPr>
        <p:txBody>
          <a:bodyPr vert="eaVert" wrap="square" rtlCol="0">
            <a:spAutoFit/>
          </a:bodyPr>
          <a:lstStyle/>
          <a:p>
            <a:r>
              <a:rPr lang="en-US" altLang="zh-CN" sz="1050" dirty="0">
                <a:latin typeface="Dotum" pitchFamily="34" charset="-127"/>
                <a:ea typeface="Dotum" pitchFamily="34" charset="-127"/>
                <a:cs typeface="Arial Unicode MS" pitchFamily="34" charset="-122"/>
              </a:rPr>
              <a:t>1 green design </a:t>
            </a:r>
            <a:r>
              <a:rPr lang="en-US" altLang="zh-CN" sz="1000" dirty="0">
                <a:latin typeface="Dotum" pitchFamily="34" charset="-127"/>
                <a:ea typeface="Dotum" pitchFamily="34" charset="-127"/>
                <a:cs typeface="Arial Unicode MS" pitchFamily="34" charset="-122"/>
              </a:rPr>
              <a:t>a</a:t>
            </a:r>
            <a:r>
              <a:rPr lang="en-US" altLang="zh-CN" sz="1000" dirty="0" smtClean="0">
                <a:latin typeface="Dotum" pitchFamily="34" charset="-127"/>
                <a:ea typeface="Dotum" pitchFamily="34" charset="-127"/>
              </a:rPr>
              <a:t>ssociation </a:t>
            </a:r>
            <a:r>
              <a:rPr lang="en-US" altLang="zh-CN" sz="1050" dirty="0">
                <a:latin typeface="Dotum" pitchFamily="34" charset="-127"/>
                <a:ea typeface="Dotum" pitchFamily="34" charset="-127"/>
                <a:cs typeface="Arial Unicode MS" pitchFamily="34" charset="-122"/>
              </a:rPr>
              <a:t>standard</a:t>
            </a:r>
            <a:endParaRPr lang="zh-CN" altLang="en-US" sz="1050" dirty="0">
              <a:latin typeface="Dotum" pitchFamily="34" charset="-127"/>
              <a:ea typeface="Dotum" pitchFamily="34" charset="-127"/>
              <a:cs typeface="Arial Unicode MS" pitchFamily="34" charset="-122"/>
            </a:endParaRPr>
          </a:p>
        </p:txBody>
      </p:sp>
      <p:sp>
        <p:nvSpPr>
          <p:cNvPr id="32" name="TextBox 31"/>
          <p:cNvSpPr txBox="1"/>
          <p:nvPr/>
        </p:nvSpPr>
        <p:spPr>
          <a:xfrm>
            <a:off x="5342751" y="2955130"/>
            <a:ext cx="553998" cy="1585913"/>
          </a:xfrm>
          <a:prstGeom prst="rect">
            <a:avLst/>
          </a:prstGeom>
          <a:noFill/>
        </p:spPr>
        <p:txBody>
          <a:bodyPr vert="eaVert" wrap="square" rtlCol="0">
            <a:spAutoFit/>
          </a:bodyPr>
          <a:lstStyle/>
          <a:p>
            <a:r>
              <a:rPr lang="en-US" altLang="zh-CN" sz="1200" dirty="0" smtClean="0">
                <a:latin typeface="Dotum" pitchFamily="34" charset="-127"/>
                <a:ea typeface="Dotum" pitchFamily="34" charset="-127"/>
              </a:rPr>
              <a:t>41 corporate  Product standards</a:t>
            </a:r>
            <a:endParaRPr lang="zh-CN" altLang="en-US" sz="1200" dirty="0" smtClean="0">
              <a:latin typeface="Dotum" pitchFamily="34" charset="-127"/>
              <a:ea typeface="Dotum" pitchFamily="34" charset="-127"/>
            </a:endParaRPr>
          </a:p>
        </p:txBody>
      </p:sp>
    </p:spTree>
    <p:extLst>
      <p:ext uri="{BB962C8B-B14F-4D97-AF65-F5344CB8AC3E}">
        <p14:creationId xmlns:p14="http://schemas.microsoft.com/office/powerpoint/2010/main" xmlns="" val="3867505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66724" y="314325"/>
            <a:ext cx="8220075" cy="757238"/>
          </a:xfrm>
        </p:spPr>
        <p:txBody>
          <a:bodyPr/>
          <a:lstStyle/>
          <a:p>
            <a:pPr eaLnBrk="1" hangingPunct="1">
              <a:defRPr/>
            </a:pPr>
            <a:r>
              <a:rPr lang="en-US" altLang="zh-CN" sz="2400" dirty="0" smtClean="0">
                <a:solidFill>
                  <a:schemeClr val="tx1"/>
                </a:solidFill>
                <a:effectLst>
                  <a:outerShdw blurRad="38100" dist="38100" dir="2700000" algn="tl">
                    <a:srgbClr val="C0C0C0"/>
                  </a:outerShdw>
                </a:effectLst>
                <a:latin typeface="+mn-ea"/>
              </a:rPr>
              <a:t>2. Corporate Standardization</a:t>
            </a:r>
            <a:endParaRPr lang="zh-CN" altLang="en-US" sz="2400" dirty="0" smtClean="0">
              <a:solidFill>
                <a:srgbClr val="000000"/>
              </a:solidFill>
            </a:endParaRPr>
          </a:p>
        </p:txBody>
      </p:sp>
      <p:sp>
        <p:nvSpPr>
          <p:cNvPr id="5" name="矩形 4"/>
          <p:cNvSpPr/>
          <p:nvPr/>
        </p:nvSpPr>
        <p:spPr>
          <a:xfrm>
            <a:off x="352424" y="1038224"/>
            <a:ext cx="8372475" cy="1200329"/>
          </a:xfrm>
          <a:prstGeom prst="rect">
            <a:avLst/>
          </a:prstGeom>
        </p:spPr>
        <p:txBody>
          <a:bodyPr wrap="square">
            <a:spAutoFit/>
          </a:bodyPr>
          <a:lstStyle/>
          <a:p>
            <a:pPr indent="355600">
              <a:lnSpc>
                <a:spcPct val="150000"/>
              </a:lnSpc>
            </a:pPr>
            <a:r>
              <a:rPr lang="en-US" altLang="zh-CN" sz="1200" dirty="0" smtClean="0"/>
              <a:t>Corporate standards published and implemented on National Public Service Platform for Standard Information by </a:t>
            </a:r>
            <a:r>
              <a:rPr lang="en-US" altLang="zh-CN" sz="1200" dirty="0" err="1" smtClean="0"/>
              <a:t>Erdos</a:t>
            </a:r>
            <a:r>
              <a:rPr lang="en-US" altLang="zh-CN" sz="1200" dirty="0" smtClean="0"/>
              <a:t> Cashmere Group are strictly carried out according to regulations of Standardization Law of the  People’s Republic of China.   The specific procedures are as follows: log on in to the website --- Choose region---choose city---company---standard declaration---upload standard</a:t>
            </a:r>
            <a:r>
              <a:rPr lang="en-US" altLang="zh-CN" sz="1200" b="1" dirty="0" smtClean="0"/>
              <a:t>.</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88162"/>
            <a:ext cx="1885949" cy="2514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2624" y="2678637"/>
            <a:ext cx="1885949" cy="2514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32380" y="2335736"/>
            <a:ext cx="1943099"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71928" y="4057651"/>
            <a:ext cx="2082799" cy="1562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76976" y="4057650"/>
            <a:ext cx="2082798" cy="1562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矩形 10"/>
          <p:cNvSpPr>
            <a:spLocks noChangeArrowheads="1"/>
          </p:cNvSpPr>
          <p:nvPr/>
        </p:nvSpPr>
        <p:spPr bwMode="auto">
          <a:xfrm>
            <a:off x="7253442" y="3116352"/>
            <a:ext cx="26321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r>
              <a:rPr lang="en-US" altLang="zh-CN" sz="1100" b="1" dirty="0"/>
              <a:t>3</a:t>
            </a:r>
            <a:endParaRPr lang="zh-CN" altLang="en-US" sz="1100" b="1" dirty="0"/>
          </a:p>
        </p:txBody>
      </p:sp>
      <p:sp>
        <p:nvSpPr>
          <p:cNvPr id="12" name="矩形 11"/>
          <p:cNvSpPr>
            <a:spLocks noChangeArrowheads="1"/>
          </p:cNvSpPr>
          <p:nvPr/>
        </p:nvSpPr>
        <p:spPr bwMode="auto">
          <a:xfrm>
            <a:off x="2632384" y="5304557"/>
            <a:ext cx="26321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r>
              <a:rPr lang="en-US" altLang="zh-CN" sz="1100" b="1" dirty="0"/>
              <a:t>2</a:t>
            </a:r>
            <a:endParaRPr lang="zh-CN" altLang="en-US" sz="1100" b="1" dirty="0"/>
          </a:p>
        </p:txBody>
      </p:sp>
      <p:sp>
        <p:nvSpPr>
          <p:cNvPr id="13" name="矩形 12"/>
          <p:cNvSpPr>
            <a:spLocks noChangeArrowheads="1"/>
          </p:cNvSpPr>
          <p:nvPr/>
        </p:nvSpPr>
        <p:spPr bwMode="auto">
          <a:xfrm>
            <a:off x="4900773" y="5755211"/>
            <a:ext cx="26321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r>
              <a:rPr lang="en-US" altLang="zh-CN" sz="1100" b="1" dirty="0"/>
              <a:t>4</a:t>
            </a:r>
            <a:endParaRPr lang="zh-CN" altLang="en-US" sz="1100" b="1" dirty="0"/>
          </a:p>
        </p:txBody>
      </p:sp>
      <p:sp>
        <p:nvSpPr>
          <p:cNvPr id="14" name="矩形 13"/>
          <p:cNvSpPr>
            <a:spLocks noChangeArrowheads="1"/>
          </p:cNvSpPr>
          <p:nvPr/>
        </p:nvSpPr>
        <p:spPr bwMode="auto">
          <a:xfrm>
            <a:off x="811367" y="5333566"/>
            <a:ext cx="26321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r>
              <a:rPr lang="en-US" altLang="zh-CN" sz="1100" b="1" dirty="0" smtClean="0"/>
              <a:t>1</a:t>
            </a:r>
            <a:endParaRPr lang="zh-CN" altLang="en-US" sz="1100" b="1" dirty="0"/>
          </a:p>
        </p:txBody>
      </p:sp>
      <p:sp>
        <p:nvSpPr>
          <p:cNvPr id="15" name="矩形 14"/>
          <p:cNvSpPr>
            <a:spLocks noChangeArrowheads="1"/>
          </p:cNvSpPr>
          <p:nvPr/>
        </p:nvSpPr>
        <p:spPr bwMode="auto">
          <a:xfrm>
            <a:off x="7121835" y="5747576"/>
            <a:ext cx="26321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r>
              <a:rPr lang="en-US" altLang="zh-CN" sz="1100" b="1" dirty="0"/>
              <a:t>5</a:t>
            </a:r>
            <a:endParaRPr lang="zh-CN" altLang="en-US" sz="1100" b="1" dirty="0"/>
          </a:p>
        </p:txBody>
      </p:sp>
    </p:spTree>
    <p:extLst>
      <p:ext uri="{BB962C8B-B14F-4D97-AF65-F5344CB8AC3E}">
        <p14:creationId xmlns:p14="http://schemas.microsoft.com/office/powerpoint/2010/main" xmlns="" val="1306161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274638"/>
            <a:ext cx="8229600" cy="796925"/>
          </a:xfrm>
        </p:spPr>
        <p:txBody>
          <a:bodyPr/>
          <a:lstStyle/>
          <a:p>
            <a:pPr eaLnBrk="1" hangingPunct="1">
              <a:defRPr/>
            </a:pPr>
            <a:r>
              <a:rPr lang="en-US" altLang="zh-CN" sz="2400" dirty="0" smtClean="0">
                <a:solidFill>
                  <a:schemeClr val="tx1"/>
                </a:solidFill>
                <a:effectLst>
                  <a:outerShdw blurRad="38100" dist="38100" dir="2700000" algn="tl">
                    <a:srgbClr val="C0C0C0"/>
                  </a:outerShdw>
                </a:effectLst>
                <a:latin typeface="+mn-ea"/>
              </a:rPr>
              <a:t>3. </a:t>
            </a:r>
            <a:r>
              <a:rPr lang="en-US" altLang="zh-CN" sz="2400" dirty="0">
                <a:solidFill>
                  <a:schemeClr val="tx1"/>
                </a:solidFill>
                <a:effectLst>
                  <a:outerShdw blurRad="38100" dist="38100" dir="2700000" algn="tl">
                    <a:srgbClr val="C0C0C0"/>
                  </a:outerShdw>
                </a:effectLst>
                <a:latin typeface="+mn-ea"/>
              </a:rPr>
              <a:t>Function of Standard </a:t>
            </a:r>
            <a:endParaRPr lang="zh-CN" altLang="en-US" sz="2400" dirty="0" smtClean="0">
              <a:solidFill>
                <a:srgbClr val="FF0000"/>
              </a:solidFill>
            </a:endParaRPr>
          </a:p>
        </p:txBody>
      </p:sp>
      <p:sp>
        <p:nvSpPr>
          <p:cNvPr id="5" name="矩形 4"/>
          <p:cNvSpPr/>
          <p:nvPr/>
        </p:nvSpPr>
        <p:spPr>
          <a:xfrm>
            <a:off x="266701" y="933450"/>
            <a:ext cx="8458200" cy="2031325"/>
          </a:xfrm>
          <a:prstGeom prst="rect">
            <a:avLst/>
          </a:prstGeom>
        </p:spPr>
        <p:txBody>
          <a:bodyPr wrap="square">
            <a:spAutoFit/>
          </a:bodyPr>
          <a:lstStyle/>
          <a:p>
            <a:pPr indent="355600">
              <a:lnSpc>
                <a:spcPct val="150000"/>
              </a:lnSpc>
            </a:pPr>
            <a:r>
              <a:rPr lang="en-US" altLang="zh-CN" sz="1200" dirty="0" err="1" smtClean="0"/>
              <a:t>Erdos</a:t>
            </a:r>
            <a:r>
              <a:rPr lang="en-US" altLang="zh-CN" sz="1200" dirty="0" smtClean="0"/>
              <a:t> has always been dedicated in the development of standard.  Since originally cashmere industry is attached to wool industry in China and all standards are tested and controlled according to wool product standard. There is an urgent need for the standards specific for cashmere industry. So </a:t>
            </a:r>
            <a:r>
              <a:rPr lang="en-US" altLang="zh-CN" sz="1200" dirty="0" err="1" smtClean="0"/>
              <a:t>Erdos</a:t>
            </a:r>
            <a:r>
              <a:rPr lang="en-US" altLang="zh-CN" sz="1200" dirty="0" smtClean="0"/>
              <a:t> group actively organizes and undertake the development of product and test method standard related to cashmere products on labeling, animal husbandry, production, marketing, green certification (including both products and production process) which effectively ensures the healthy and sustainable development. Such standards plays great functions on technical R&amp;D, product quality control as well as import and export trade etc.</a:t>
            </a:r>
          </a:p>
        </p:txBody>
      </p:sp>
      <p:pic>
        <p:nvPicPr>
          <p:cNvPr id="6146" name="Picture 2" descr="D:\2018年标准研制项目\美国标准交流材料\微信图片_201807101441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274135">
            <a:off x="6751661" y="3589914"/>
            <a:ext cx="1981201" cy="2641602"/>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D:\2018年标准研制项目\美国标准交流材料\微信图片_2018071014410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43326">
            <a:off x="5091029" y="3543749"/>
            <a:ext cx="1935957" cy="2581276"/>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D:\2018年标准研制项目\美国标准交流材料\微信图片_2018071014411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62545">
            <a:off x="3767906" y="3554944"/>
            <a:ext cx="1943100" cy="25908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D:\2018\微信图片_2018071111271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089090">
            <a:off x="2431697" y="3532733"/>
            <a:ext cx="1976415" cy="2635220"/>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D:\2018\微信图片_20180711114729.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064656">
            <a:off x="427901" y="3513780"/>
            <a:ext cx="2004844" cy="267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1550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57200" y="274638"/>
            <a:ext cx="8229600" cy="796925"/>
          </a:xfrm>
        </p:spPr>
        <p:txBody>
          <a:bodyPr/>
          <a:lstStyle/>
          <a:p>
            <a:pPr eaLnBrk="1" hangingPunct="1">
              <a:defRPr/>
            </a:pPr>
            <a:r>
              <a:rPr lang="en-US" altLang="zh-CN" sz="2400" dirty="0" smtClean="0">
                <a:solidFill>
                  <a:schemeClr val="tx1"/>
                </a:solidFill>
                <a:effectLst>
                  <a:outerShdw blurRad="38100" dist="38100" dir="2700000" algn="tl">
                    <a:srgbClr val="C0C0C0"/>
                  </a:outerShdw>
                </a:effectLst>
                <a:latin typeface="+mn-ea"/>
              </a:rPr>
              <a:t>4. Future Prospect</a:t>
            </a:r>
            <a:endParaRPr lang="zh-CN" altLang="en-US" sz="2400" dirty="0" smtClean="0">
              <a:solidFill>
                <a:srgbClr val="000000"/>
              </a:solidFill>
            </a:endParaRPr>
          </a:p>
        </p:txBody>
      </p:sp>
      <p:sp>
        <p:nvSpPr>
          <p:cNvPr id="15363" name="Rectangle 1"/>
          <p:cNvSpPr>
            <a:spLocks noChangeArrowheads="1"/>
          </p:cNvSpPr>
          <p:nvPr/>
        </p:nvSpPr>
        <p:spPr bwMode="auto">
          <a:xfrm>
            <a:off x="295275" y="1118683"/>
            <a:ext cx="8324850" cy="4339650"/>
          </a:xfrm>
          <a:prstGeom prst="rect">
            <a:avLst/>
          </a:prstGeom>
          <a:noFill/>
          <a:ln w="9525">
            <a:noFill/>
            <a:miter lim="800000"/>
            <a:headEnd/>
            <a:tailEnd/>
          </a:ln>
        </p:spPr>
        <p:txBody>
          <a:bodyPr anchor="ctr">
            <a:spAutoFit/>
          </a:bodyPr>
          <a:lstStyle/>
          <a:p>
            <a:pPr indent="355600">
              <a:lnSpc>
                <a:spcPct val="150000"/>
              </a:lnSpc>
            </a:pPr>
            <a:r>
              <a:rPr lang="en-US" altLang="zh-CN" sz="1200" b="1" dirty="0" smtClean="0"/>
              <a:t>1. Improve products quality, increase brand influence and fulfill brand globalization of Chinese brands through advanced international standards.</a:t>
            </a:r>
          </a:p>
          <a:p>
            <a:pPr indent="355600">
              <a:lnSpc>
                <a:spcPct val="150000"/>
              </a:lnSpc>
            </a:pPr>
            <a:endParaRPr lang="en-US" altLang="zh-CN" sz="1200" b="1" dirty="0"/>
          </a:p>
          <a:p>
            <a:pPr indent="355600">
              <a:lnSpc>
                <a:spcPct val="150000"/>
              </a:lnSpc>
            </a:pPr>
            <a:r>
              <a:rPr lang="en-US" altLang="zh-CN" sz="1200" b="1" dirty="0" smtClean="0"/>
              <a:t>2. Actively participate in international standardization works on the mutual benefits and win-win principle to contribute to the healthy and sustainable development of cashmere industry.</a:t>
            </a:r>
          </a:p>
          <a:p>
            <a:pPr indent="355600">
              <a:lnSpc>
                <a:spcPct val="150000"/>
              </a:lnSpc>
            </a:pPr>
            <a:endParaRPr lang="en-US" altLang="zh-CN" sz="1200" b="1" dirty="0"/>
          </a:p>
          <a:p>
            <a:pPr indent="355600">
              <a:lnSpc>
                <a:spcPct val="150000"/>
              </a:lnSpc>
            </a:pPr>
            <a:r>
              <a:rPr lang="en-US" altLang="zh-CN" sz="1200" b="1" dirty="0" smtClean="0"/>
              <a:t>3. Advance the internationalization of cashmere standard to promote the technical progress and international trade of cashmere industry.</a:t>
            </a:r>
          </a:p>
          <a:p>
            <a:pPr indent="355600">
              <a:lnSpc>
                <a:spcPct val="150000"/>
              </a:lnSpc>
            </a:pPr>
            <a:endParaRPr lang="en-US" altLang="zh-CN" sz="1200" b="1" dirty="0"/>
          </a:p>
          <a:p>
            <a:pPr indent="355600">
              <a:lnSpc>
                <a:spcPct val="150000"/>
              </a:lnSpc>
            </a:pPr>
            <a:r>
              <a:rPr lang="en-US" altLang="zh-CN" sz="1200" b="1" dirty="0" smtClean="0"/>
              <a:t>4. As world-renowned rare natural high quality textile raw material, </a:t>
            </a:r>
            <a:r>
              <a:rPr lang="en-US" altLang="zh-CN" sz="1200" b="1" smtClean="0"/>
              <a:t>cashmere fiber </a:t>
            </a:r>
            <a:r>
              <a:rPr lang="en-US" altLang="zh-CN" sz="1200" b="1" dirty="0" smtClean="0"/>
              <a:t>is widely favored by consumers from various countries( USA, EU countries, Japan, China etc.) and international luxury brands ( </a:t>
            </a:r>
            <a:r>
              <a:rPr lang="en-US" altLang="zh-CN" sz="1200" b="1" dirty="0" err="1" smtClean="0"/>
              <a:t>Loro</a:t>
            </a:r>
            <a:r>
              <a:rPr lang="en-US" altLang="zh-CN" sz="1200" b="1" dirty="0" smtClean="0"/>
              <a:t> </a:t>
            </a:r>
            <a:r>
              <a:rPr lang="en-US" altLang="zh-CN" sz="1200" b="1" dirty="0" err="1" smtClean="0"/>
              <a:t>Piana</a:t>
            </a:r>
            <a:r>
              <a:rPr lang="en-US" altLang="zh-CN" sz="1200" b="1" dirty="0" smtClean="0"/>
              <a:t>, Coach , 1436 etc.)</a:t>
            </a:r>
            <a:r>
              <a:rPr lang="zh-CN" altLang="en-US" sz="1200" b="1" dirty="0" smtClean="0"/>
              <a:t> </a:t>
            </a:r>
            <a:r>
              <a:rPr lang="en-US" altLang="zh-CN" sz="1200" b="1" dirty="0" smtClean="0"/>
              <a:t>benefiting from its unique quality characteristics.</a:t>
            </a:r>
          </a:p>
          <a:p>
            <a:pPr indent="355600">
              <a:lnSpc>
                <a:spcPct val="150000"/>
              </a:lnSpc>
            </a:pPr>
            <a:endParaRPr lang="en-US" altLang="zh-CN" sz="1200" b="1" dirty="0" smtClean="0"/>
          </a:p>
          <a:p>
            <a:pPr indent="355600">
              <a:lnSpc>
                <a:spcPct val="150000"/>
              </a:lnSpc>
            </a:pPr>
            <a:r>
              <a:rPr lang="en-US" altLang="zh-CN" sz="1200" b="1" dirty="0" smtClean="0"/>
              <a:t>We’d like to  cooperate with elites in American textile industry for a better future of cashmere industry.</a:t>
            </a:r>
            <a:endParaRPr lang="en-US" altLang="zh-CN" sz="1200" b="1" dirty="0"/>
          </a:p>
          <a:p>
            <a:pPr indent="355600">
              <a:lnSpc>
                <a:spcPct val="150000"/>
              </a:lnSpc>
            </a:pPr>
            <a:endParaRPr lang="en-US" altLang="zh-CN" sz="1600" b="1"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6125" y="2841625"/>
            <a:ext cx="3679212" cy="923330"/>
          </a:xfrm>
          <a:prstGeom prst="rect">
            <a:avLst/>
          </a:prstGeom>
          <a:noFill/>
        </p:spPr>
        <p:txBody>
          <a:bodyPr wrap="none">
            <a:spAutoFit/>
          </a:bodyPr>
          <a:lstStyle/>
          <a:p>
            <a:pPr>
              <a:defRPr/>
            </a:pPr>
            <a:r>
              <a:rPr lang="en-US" altLang="zh-CN" sz="5400" b="1" dirty="0" smtClean="0">
                <a:latin typeface="+mn-ea"/>
                <a:ea typeface="+mn-ea"/>
              </a:rPr>
              <a:t>Thank you!</a:t>
            </a:r>
            <a:endParaRPr lang="zh-CN" altLang="en-US" sz="5400" b="1" dirty="0">
              <a:latin typeface="+mn-ea"/>
              <a:ea typeface="+mn-ea"/>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365500" y="1146175"/>
            <a:ext cx="2236510" cy="707886"/>
          </a:xfrm>
          <a:prstGeom prst="rect">
            <a:avLst/>
          </a:prstGeom>
          <a:noFill/>
          <a:ln w="9525">
            <a:noFill/>
            <a:miter lim="800000"/>
            <a:headEnd/>
            <a:tailEnd/>
          </a:ln>
          <a:effectLst/>
        </p:spPr>
        <p:txBody>
          <a:bodyPr wrap="none">
            <a:spAutoFit/>
          </a:bodyPr>
          <a:lstStyle/>
          <a:p>
            <a:pPr>
              <a:defRPr/>
            </a:pPr>
            <a:r>
              <a:rPr lang="en-US" altLang="zh-CN" sz="4000" dirty="0" smtClean="0">
                <a:effectLst>
                  <a:outerShdw blurRad="38100" dist="38100" dir="2700000" algn="tl">
                    <a:srgbClr val="C0C0C0"/>
                  </a:outerShdw>
                </a:effectLst>
                <a:latin typeface="SimSun" pitchFamily="2" charset="-122"/>
                <a:ea typeface="SimSun" pitchFamily="2" charset="-122"/>
              </a:rPr>
              <a:t>Contents</a:t>
            </a:r>
            <a:endParaRPr lang="en-US" altLang="zh-CN" sz="4000" dirty="0">
              <a:effectLst>
                <a:outerShdw blurRad="38100" dist="38100" dir="2700000" algn="tl">
                  <a:srgbClr val="C0C0C0"/>
                </a:outerShdw>
              </a:effectLst>
              <a:latin typeface="SimSun" pitchFamily="2" charset="-122"/>
              <a:ea typeface="SimSun" pitchFamily="2" charset="-122"/>
            </a:endParaRPr>
          </a:p>
        </p:txBody>
      </p:sp>
      <p:sp>
        <p:nvSpPr>
          <p:cNvPr id="4" name="Line 4"/>
          <p:cNvSpPr>
            <a:spLocks noChangeShapeType="1"/>
          </p:cNvSpPr>
          <p:nvPr/>
        </p:nvSpPr>
        <p:spPr bwMode="auto">
          <a:xfrm>
            <a:off x="1133475" y="2009775"/>
            <a:ext cx="6400800" cy="0"/>
          </a:xfrm>
          <a:prstGeom prst="line">
            <a:avLst/>
          </a:prstGeom>
          <a:noFill/>
          <a:ln w="28575">
            <a:solidFill>
              <a:schemeClr val="tx1"/>
            </a:solidFill>
            <a:round/>
            <a:headEnd/>
            <a:tailEnd/>
          </a:ln>
        </p:spPr>
        <p:txBody>
          <a:bodyPr/>
          <a:lstStyle/>
          <a:p>
            <a:endParaRPr lang="zh-CN" altLang="en-US"/>
          </a:p>
        </p:txBody>
      </p:sp>
      <p:sp>
        <p:nvSpPr>
          <p:cNvPr id="5" name="Rectangle 2"/>
          <p:cNvSpPr>
            <a:spLocks noChangeArrowheads="1"/>
          </p:cNvSpPr>
          <p:nvPr/>
        </p:nvSpPr>
        <p:spPr bwMode="auto">
          <a:xfrm>
            <a:off x="1133475" y="2009775"/>
            <a:ext cx="6767513" cy="3096232"/>
          </a:xfrm>
          <a:prstGeom prst="rect">
            <a:avLst/>
          </a:prstGeom>
          <a:noFill/>
          <a:ln w="9525">
            <a:noFill/>
            <a:miter lim="800000"/>
            <a:headEnd/>
            <a:tailEnd/>
          </a:ln>
          <a:effectLst/>
        </p:spPr>
        <p:txBody>
          <a:bodyPr>
            <a:spAutoFit/>
          </a:bodyPr>
          <a:lstStyle/>
          <a:p>
            <a:pPr>
              <a:lnSpc>
                <a:spcPct val="160000"/>
              </a:lnSpc>
              <a:defRPr/>
            </a:pPr>
            <a:endParaRPr lang="en-US" altLang="zh-CN" sz="2400" b="1" dirty="0" smtClean="0"/>
          </a:p>
          <a:p>
            <a:pPr marL="342900" indent="-342900">
              <a:lnSpc>
                <a:spcPct val="160000"/>
              </a:lnSpc>
              <a:buAutoNum type="arabicPeriod"/>
              <a:defRPr/>
            </a:pPr>
            <a:r>
              <a:rPr lang="en-US" altLang="zh-CN" sz="1600" b="1" dirty="0" smtClean="0"/>
              <a:t>Company profile of Inner Mongolia </a:t>
            </a:r>
            <a:r>
              <a:rPr lang="en-US" altLang="zh-CN" sz="1600" b="1" dirty="0" err="1" smtClean="0"/>
              <a:t>Erdos</a:t>
            </a:r>
            <a:r>
              <a:rPr lang="en-US" altLang="zh-CN" sz="1600" b="1" dirty="0" smtClean="0"/>
              <a:t> Cashmere Group</a:t>
            </a:r>
          </a:p>
          <a:p>
            <a:pPr marL="342900" indent="-342900">
              <a:lnSpc>
                <a:spcPct val="160000"/>
              </a:lnSpc>
              <a:buAutoNum type="arabicPeriod"/>
              <a:defRPr/>
            </a:pPr>
            <a:r>
              <a:rPr lang="en-US" altLang="zh-CN" sz="1600" b="1" dirty="0" smtClean="0"/>
              <a:t>Corporate standardization development</a:t>
            </a:r>
          </a:p>
          <a:p>
            <a:pPr marL="342900" indent="-342900">
              <a:lnSpc>
                <a:spcPct val="160000"/>
              </a:lnSpc>
              <a:buAutoNum type="arabicPeriod"/>
              <a:defRPr/>
            </a:pPr>
            <a:r>
              <a:rPr lang="en-US" altLang="zh-CN" sz="1600" b="1" dirty="0" smtClean="0"/>
              <a:t>Function of standards</a:t>
            </a:r>
          </a:p>
          <a:p>
            <a:pPr marL="342900" indent="-342900">
              <a:lnSpc>
                <a:spcPct val="160000"/>
              </a:lnSpc>
              <a:buAutoNum type="arabicPeriod"/>
              <a:defRPr/>
            </a:pPr>
            <a:r>
              <a:rPr lang="en-US" altLang="zh-CN" sz="1600" b="1" dirty="0" smtClean="0"/>
              <a:t>Future prospect</a:t>
            </a:r>
          </a:p>
          <a:p>
            <a:pPr marL="342900" indent="-342900">
              <a:lnSpc>
                <a:spcPct val="160000"/>
              </a:lnSpc>
              <a:defRPr/>
            </a:pPr>
            <a:endParaRPr lang="zh-CN" altLang="zh-CN" sz="1400" b="1" dirty="0"/>
          </a:p>
          <a:p>
            <a:pPr>
              <a:lnSpc>
                <a:spcPct val="160000"/>
              </a:lnSpc>
              <a:defRPr/>
            </a:pPr>
            <a:endParaRPr lang="zh-CN" altLang="en-US" sz="2000" b="1" i="1" dirty="0">
              <a:effectLst>
                <a:outerShdw blurRad="38100" dist="38100" dir="2700000" algn="tl">
                  <a:srgbClr val="C0C0C0"/>
                </a:outerShdw>
              </a:effectLst>
              <a:latin typeface="黑体" pitchFamily="49" charset="-122"/>
              <a:ea typeface="黑体"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274638"/>
            <a:ext cx="8229600" cy="796925"/>
          </a:xfrm>
        </p:spPr>
        <p:txBody>
          <a:bodyPr/>
          <a:lstStyle/>
          <a:p>
            <a:pPr eaLnBrk="1" hangingPunct="1">
              <a:defRPr/>
            </a:pPr>
            <a:r>
              <a:rPr lang="en-US" altLang="zh-CN" sz="2400" dirty="0" smtClean="0">
                <a:solidFill>
                  <a:schemeClr val="tx1"/>
                </a:solidFill>
                <a:effectLst>
                  <a:outerShdw blurRad="38100" dist="38100" dir="2700000" algn="tl">
                    <a:srgbClr val="C0C0C0"/>
                  </a:outerShdw>
                </a:effectLst>
                <a:latin typeface="+mn-ea"/>
                <a:ea typeface="+mn-ea"/>
              </a:rPr>
              <a:t>1. Company Profile</a:t>
            </a:r>
            <a:endParaRPr lang="en-US" altLang="zh-CN" sz="2400" dirty="0">
              <a:solidFill>
                <a:schemeClr val="tx1"/>
              </a:solidFill>
              <a:effectLst>
                <a:outerShdw blurRad="38100" dist="38100" dir="2700000" algn="tl">
                  <a:srgbClr val="C0C0C0"/>
                </a:outerShdw>
              </a:effectLst>
              <a:latin typeface="+mn-ea"/>
              <a:ea typeface="+mn-ea"/>
            </a:endParaRPr>
          </a:p>
        </p:txBody>
      </p:sp>
      <p:sp>
        <p:nvSpPr>
          <p:cNvPr id="5" name="标题 1"/>
          <p:cNvSpPr txBox="1">
            <a:spLocks/>
          </p:cNvSpPr>
          <p:nvPr/>
        </p:nvSpPr>
        <p:spPr bwMode="auto">
          <a:xfrm>
            <a:off x="200024" y="742950"/>
            <a:ext cx="8391525"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rtl="0" eaLnBrk="0" fontAlgn="base" hangingPunct="0">
              <a:spcBef>
                <a:spcPct val="0"/>
              </a:spcBef>
              <a:spcAft>
                <a:spcPct val="0"/>
              </a:spcAft>
              <a:defRPr sz="2100" b="1">
                <a:solidFill>
                  <a:schemeClr val="tx2"/>
                </a:solidFill>
                <a:latin typeface="华文细黑" panose="02010600040101010101" pitchFamily="2" charset="-122"/>
                <a:ea typeface="华文细黑" panose="02010600040101010101" pitchFamily="2" charset="-122"/>
                <a:cs typeface="Arial" pitchFamily="34" charset="0"/>
              </a:defRPr>
            </a:lvl1pPr>
            <a:lvl2pPr algn="ctr" rtl="0" eaLnBrk="0" fontAlgn="base" hangingPunct="0">
              <a:spcBef>
                <a:spcPct val="0"/>
              </a:spcBef>
              <a:spcAft>
                <a:spcPct val="0"/>
              </a:spcAft>
              <a:defRPr b="1">
                <a:solidFill>
                  <a:schemeClr val="tx2"/>
                </a:solidFill>
                <a:latin typeface="华文细黑" pitchFamily="2" charset="-122"/>
                <a:ea typeface="华文细黑" pitchFamily="2" charset="-122"/>
                <a:cs typeface="Arial" pitchFamily="34" charset="0"/>
              </a:defRPr>
            </a:lvl2pPr>
            <a:lvl3pPr algn="ctr" rtl="0" eaLnBrk="0" fontAlgn="base" hangingPunct="0">
              <a:spcBef>
                <a:spcPct val="0"/>
              </a:spcBef>
              <a:spcAft>
                <a:spcPct val="0"/>
              </a:spcAft>
              <a:defRPr b="1">
                <a:solidFill>
                  <a:schemeClr val="tx2"/>
                </a:solidFill>
                <a:latin typeface="华文细黑" pitchFamily="2" charset="-122"/>
                <a:ea typeface="华文细黑" pitchFamily="2" charset="-122"/>
                <a:cs typeface="Arial" pitchFamily="34" charset="0"/>
              </a:defRPr>
            </a:lvl3pPr>
            <a:lvl4pPr algn="ctr" rtl="0" eaLnBrk="0" fontAlgn="base" hangingPunct="0">
              <a:spcBef>
                <a:spcPct val="0"/>
              </a:spcBef>
              <a:spcAft>
                <a:spcPct val="0"/>
              </a:spcAft>
              <a:defRPr b="1">
                <a:solidFill>
                  <a:schemeClr val="tx2"/>
                </a:solidFill>
                <a:latin typeface="华文细黑" pitchFamily="2" charset="-122"/>
                <a:ea typeface="华文细黑" pitchFamily="2" charset="-122"/>
                <a:cs typeface="Arial" pitchFamily="34" charset="0"/>
              </a:defRPr>
            </a:lvl4pPr>
            <a:lvl5pPr algn="ctr" rtl="0" eaLnBrk="0" fontAlgn="base" hangingPunct="0">
              <a:spcBef>
                <a:spcPct val="0"/>
              </a:spcBef>
              <a:spcAft>
                <a:spcPct val="0"/>
              </a:spcAft>
              <a:defRPr b="1">
                <a:solidFill>
                  <a:schemeClr val="tx2"/>
                </a:solidFill>
                <a:latin typeface="华文细黑" pitchFamily="2" charset="-122"/>
                <a:ea typeface="华文细黑" pitchFamily="2" charset="-122"/>
                <a:cs typeface="Arial" pitchFamily="34" charset="0"/>
              </a:defRPr>
            </a:lvl5pPr>
            <a:lvl6pPr marL="457200" algn="ctr" rtl="0" eaLnBrk="0" fontAlgn="base" hangingPunct="0">
              <a:spcBef>
                <a:spcPct val="0"/>
              </a:spcBef>
              <a:spcAft>
                <a:spcPct val="0"/>
              </a:spcAft>
              <a:defRPr b="1">
                <a:solidFill>
                  <a:schemeClr val="tx2"/>
                </a:solidFill>
                <a:latin typeface="华文细黑" pitchFamily="2" charset="-122"/>
                <a:ea typeface="华文细黑" pitchFamily="2" charset="-122"/>
                <a:cs typeface="Arial" pitchFamily="34" charset="0"/>
              </a:defRPr>
            </a:lvl6pPr>
            <a:lvl7pPr marL="914400" algn="ctr" rtl="0" eaLnBrk="0" fontAlgn="base" hangingPunct="0">
              <a:spcBef>
                <a:spcPct val="0"/>
              </a:spcBef>
              <a:spcAft>
                <a:spcPct val="0"/>
              </a:spcAft>
              <a:defRPr b="1">
                <a:solidFill>
                  <a:schemeClr val="tx2"/>
                </a:solidFill>
                <a:latin typeface="华文细黑" pitchFamily="2" charset="-122"/>
                <a:ea typeface="华文细黑" pitchFamily="2" charset="-122"/>
                <a:cs typeface="Arial" pitchFamily="34" charset="0"/>
              </a:defRPr>
            </a:lvl7pPr>
            <a:lvl8pPr marL="1371600" algn="ctr" rtl="0" eaLnBrk="0" fontAlgn="base" hangingPunct="0">
              <a:spcBef>
                <a:spcPct val="0"/>
              </a:spcBef>
              <a:spcAft>
                <a:spcPct val="0"/>
              </a:spcAft>
              <a:defRPr b="1">
                <a:solidFill>
                  <a:schemeClr val="tx2"/>
                </a:solidFill>
                <a:latin typeface="华文细黑" pitchFamily="2" charset="-122"/>
                <a:ea typeface="华文细黑" pitchFamily="2" charset="-122"/>
                <a:cs typeface="Arial" pitchFamily="34" charset="0"/>
              </a:defRPr>
            </a:lvl8pPr>
            <a:lvl9pPr marL="1828800" algn="ctr" rtl="0" eaLnBrk="0" fontAlgn="base" hangingPunct="0">
              <a:spcBef>
                <a:spcPct val="0"/>
              </a:spcBef>
              <a:spcAft>
                <a:spcPct val="0"/>
              </a:spcAft>
              <a:defRPr b="1">
                <a:solidFill>
                  <a:schemeClr val="tx2"/>
                </a:solidFill>
                <a:latin typeface="华文细黑" pitchFamily="2" charset="-122"/>
                <a:ea typeface="华文细黑" pitchFamily="2" charset="-122"/>
                <a:cs typeface="Arial" pitchFamily="34" charset="0"/>
              </a:defRPr>
            </a:lvl9pPr>
          </a:lstStyle>
          <a:p>
            <a:pPr>
              <a:lnSpc>
                <a:spcPct val="150000"/>
              </a:lnSpc>
              <a:defRPr/>
            </a:pPr>
            <a:r>
              <a:rPr lang="en-US" altLang="zh-CN" sz="1400" dirty="0"/>
              <a:t> </a:t>
            </a:r>
            <a:r>
              <a:rPr lang="en-US" altLang="zh-CN" sz="1400" dirty="0" smtClean="0"/>
              <a:t>   </a:t>
            </a:r>
          </a:p>
          <a:p>
            <a:pPr>
              <a:lnSpc>
                <a:spcPct val="150000"/>
              </a:lnSpc>
              <a:defRPr/>
            </a:pPr>
            <a:r>
              <a:rPr lang="en-US" altLang="zh-CN" sz="1200" dirty="0" smtClean="0">
                <a:solidFill>
                  <a:schemeClr val="tx1"/>
                </a:solidFill>
                <a:latin typeface="Times New Roman" pitchFamily="18" charset="0"/>
                <a:cs typeface="Times New Roman" pitchFamily="18" charset="0"/>
              </a:rPr>
              <a:t>Established in 1981, the annual production and marketing capacity of Inner Mongolia </a:t>
            </a:r>
            <a:r>
              <a:rPr lang="en-US" altLang="zh-CN" sz="1200" dirty="0" err="1" smtClean="0">
                <a:solidFill>
                  <a:schemeClr val="tx1"/>
                </a:solidFill>
                <a:latin typeface="Times New Roman" pitchFamily="18" charset="0"/>
                <a:cs typeface="Times New Roman" pitchFamily="18" charset="0"/>
              </a:rPr>
              <a:t>Erdos</a:t>
            </a:r>
            <a:r>
              <a:rPr lang="en-US" altLang="zh-CN" sz="1200" dirty="0" smtClean="0">
                <a:solidFill>
                  <a:schemeClr val="tx1"/>
                </a:solidFill>
                <a:latin typeface="Times New Roman" pitchFamily="18" charset="0"/>
                <a:cs typeface="Times New Roman" pitchFamily="18" charset="0"/>
              </a:rPr>
              <a:t> Cashmere Group reaches 10 million  pieces which accounts for 40% of China and 30% of world production. Product category includes cashmere raw material (</a:t>
            </a:r>
            <a:r>
              <a:rPr lang="en-US" altLang="zh-CN" sz="1200" dirty="0" err="1" smtClean="0">
                <a:solidFill>
                  <a:schemeClr val="tx1"/>
                </a:solidFill>
                <a:latin typeface="Times New Roman" pitchFamily="18" charset="0"/>
                <a:cs typeface="Times New Roman" pitchFamily="18" charset="0"/>
              </a:rPr>
              <a:t>dehaired</a:t>
            </a:r>
            <a:r>
              <a:rPr lang="en-US" altLang="zh-CN" sz="1200" dirty="0" smtClean="0">
                <a:solidFill>
                  <a:schemeClr val="tx1"/>
                </a:solidFill>
                <a:latin typeface="Times New Roman" pitchFamily="18" charset="0"/>
                <a:cs typeface="Times New Roman" pitchFamily="18" charset="0"/>
              </a:rPr>
              <a:t> cashmere), cashmere yarns, various types of cashmere products represented by cashmere sweater.</a:t>
            </a:r>
            <a:endParaRPr lang="zh-CN" altLang="zh-CN" sz="1200" dirty="0">
              <a:solidFill>
                <a:schemeClr val="tx1"/>
              </a:solidFill>
              <a:latin typeface="Times New Roman" pitchFamily="18" charset="0"/>
              <a:cs typeface="Times New Roman" pitchFamily="18" charset="0"/>
            </a:endParaRPr>
          </a:p>
          <a:p>
            <a:pPr>
              <a:lnSpc>
                <a:spcPct val="150000"/>
              </a:lnSpc>
              <a:defRPr/>
            </a:pPr>
            <a:endParaRPr lang="en-US" altLang="zh-CN" sz="1400" dirty="0" smtClean="0">
              <a:solidFill>
                <a:schemeClr val="tx1"/>
              </a:solidFill>
              <a:effectLst>
                <a:outerShdw blurRad="38100" dist="38100" dir="2700000" algn="tl">
                  <a:srgbClr val="C0C0C0"/>
                </a:outerShdw>
              </a:effectLst>
              <a:latin typeface="+mn-ea"/>
              <a:ea typeface="+mn-ea"/>
            </a:endParaRPr>
          </a:p>
        </p:txBody>
      </p:sp>
      <p:pic>
        <p:nvPicPr>
          <p:cNvPr id="5123" name="Picture 3" descr="D:\2018年标准研制项目\美国标准交流材料\_MGL873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3223" y="2457450"/>
            <a:ext cx="5673725" cy="37822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793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457200" y="274638"/>
            <a:ext cx="8229600" cy="796925"/>
          </a:xfrm>
        </p:spPr>
        <p:txBody>
          <a:bodyPr/>
          <a:lstStyle/>
          <a:p>
            <a:pPr eaLnBrk="1" hangingPunct="1">
              <a:defRPr/>
            </a:pPr>
            <a:r>
              <a:rPr lang="en-US" altLang="zh-CN" sz="2400" dirty="0" smtClean="0">
                <a:solidFill>
                  <a:schemeClr val="tx1"/>
                </a:solidFill>
                <a:effectLst>
                  <a:outerShdw blurRad="38100" dist="38100" dir="2700000" algn="tl">
                    <a:srgbClr val="C0C0C0"/>
                  </a:outerShdw>
                </a:effectLst>
                <a:latin typeface="+mn-ea"/>
              </a:rPr>
              <a:t>1. Company Profile</a:t>
            </a:r>
            <a:endParaRPr lang="en-US" altLang="zh-CN" sz="2400" dirty="0">
              <a:solidFill>
                <a:schemeClr val="tx1"/>
              </a:solidFill>
              <a:effectLst>
                <a:outerShdw blurRad="38100" dist="38100" dir="2700000" algn="tl">
                  <a:srgbClr val="C0C0C0"/>
                </a:outerShdw>
              </a:effectLst>
              <a:latin typeface="+mn-ea"/>
              <a:ea typeface="+mn-ea"/>
            </a:endParaRPr>
          </a:p>
        </p:txBody>
      </p:sp>
      <p:sp>
        <p:nvSpPr>
          <p:cNvPr id="9220" name="TextBox 1"/>
          <p:cNvSpPr txBox="1">
            <a:spLocks noChangeArrowheads="1"/>
          </p:cNvSpPr>
          <p:nvPr/>
        </p:nvSpPr>
        <p:spPr bwMode="auto">
          <a:xfrm>
            <a:off x="314325" y="1223962"/>
            <a:ext cx="8524875" cy="1477328"/>
          </a:xfrm>
          <a:prstGeom prst="rect">
            <a:avLst/>
          </a:prstGeom>
          <a:noFill/>
          <a:ln w="9525">
            <a:noFill/>
            <a:miter lim="800000"/>
            <a:headEnd/>
            <a:tailEnd/>
          </a:ln>
        </p:spPr>
        <p:txBody>
          <a:bodyPr wrap="square">
            <a:spAutoFit/>
          </a:bodyPr>
          <a:lstStyle/>
          <a:p>
            <a:pPr>
              <a:lnSpc>
                <a:spcPct val="150000"/>
              </a:lnSpc>
            </a:pPr>
            <a:r>
              <a:rPr lang="en-US" altLang="zh-CN" sz="1200" b="1" dirty="0" err="1" smtClean="0">
                <a:latin typeface="Times New Roman" pitchFamily="18" charset="0"/>
                <a:ea typeface="华文细黑" pitchFamily="2" charset="-122"/>
                <a:cs typeface="Times New Roman" pitchFamily="18" charset="0"/>
              </a:rPr>
              <a:t>Erdos</a:t>
            </a:r>
            <a:r>
              <a:rPr lang="en-US" altLang="zh-CN" sz="1200" b="1" dirty="0" smtClean="0">
                <a:latin typeface="Times New Roman" pitchFamily="18" charset="0"/>
                <a:ea typeface="华文细黑" pitchFamily="2" charset="-122"/>
                <a:cs typeface="Times New Roman" pitchFamily="18" charset="0"/>
              </a:rPr>
              <a:t> brand ranks  1</a:t>
            </a:r>
            <a:r>
              <a:rPr lang="en-US" altLang="zh-CN" sz="1200" b="1" baseline="30000" dirty="0" smtClean="0">
                <a:latin typeface="Times New Roman" pitchFamily="18" charset="0"/>
                <a:ea typeface="华文细黑" pitchFamily="2" charset="-122"/>
                <a:cs typeface="Times New Roman" pitchFamily="18" charset="0"/>
              </a:rPr>
              <a:t>st</a:t>
            </a:r>
            <a:r>
              <a:rPr lang="en-US" altLang="zh-CN" sz="1200" b="1" dirty="0" smtClean="0">
                <a:latin typeface="Times New Roman" pitchFamily="18" charset="0"/>
                <a:ea typeface="华文细黑" pitchFamily="2" charset="-122"/>
                <a:cs typeface="Times New Roman" pitchFamily="18" charset="0"/>
              </a:rPr>
              <a:t>  of national cashmere industry in 19 consecutive years and 5</a:t>
            </a:r>
            <a:r>
              <a:rPr lang="en-US" altLang="zh-CN" sz="1200" b="1" baseline="30000" dirty="0" smtClean="0">
                <a:latin typeface="Times New Roman" pitchFamily="18" charset="0"/>
                <a:ea typeface="华文细黑" pitchFamily="2" charset="-122"/>
                <a:cs typeface="Times New Roman" pitchFamily="18" charset="0"/>
              </a:rPr>
              <a:t>th</a:t>
            </a:r>
            <a:r>
              <a:rPr lang="en-US" altLang="zh-CN" sz="1200" b="1" dirty="0" smtClean="0">
                <a:latin typeface="Times New Roman" pitchFamily="18" charset="0"/>
                <a:ea typeface="华文细黑" pitchFamily="2" charset="-122"/>
                <a:cs typeface="Times New Roman" pitchFamily="18" charset="0"/>
              </a:rPr>
              <a:t> of textile industry through the establishment of  standard system, quality improvement, technical R&amp;D, green and environmentally-friendly  production-supply chain and brand development strategy.</a:t>
            </a:r>
          </a:p>
          <a:p>
            <a:pPr>
              <a:lnSpc>
                <a:spcPct val="150000"/>
              </a:lnSpc>
            </a:pPr>
            <a:r>
              <a:rPr lang="en-US" altLang="zh-CN" sz="1200" b="1" dirty="0" smtClean="0">
                <a:latin typeface="Times New Roman" pitchFamily="18" charset="0"/>
                <a:ea typeface="华文细黑" pitchFamily="2" charset="-122"/>
                <a:cs typeface="Times New Roman" pitchFamily="18" charset="0"/>
              </a:rPr>
              <a:t>Valued 93.158 billion</a:t>
            </a:r>
            <a:r>
              <a:rPr lang="en-US" altLang="zh-CN" sz="1200" b="1" dirty="0">
                <a:latin typeface="Times New Roman" pitchFamily="18" charset="0"/>
                <a:ea typeface="华文细黑" pitchFamily="2" charset="-122"/>
                <a:cs typeface="Times New Roman" pitchFamily="18" charset="0"/>
              </a:rPr>
              <a:t>, </a:t>
            </a:r>
            <a:r>
              <a:rPr lang="en-US" altLang="zh-CN" sz="1200" b="1" dirty="0" err="1">
                <a:latin typeface="Times New Roman" pitchFamily="18" charset="0"/>
                <a:ea typeface="华文细黑" pitchFamily="2" charset="-122"/>
                <a:cs typeface="Times New Roman" pitchFamily="18" charset="0"/>
              </a:rPr>
              <a:t>Erdos</a:t>
            </a:r>
            <a:r>
              <a:rPr lang="en-US" altLang="zh-CN" sz="1200" b="1" dirty="0">
                <a:latin typeface="Times New Roman" pitchFamily="18" charset="0"/>
                <a:ea typeface="华文细黑" pitchFamily="2" charset="-122"/>
                <a:cs typeface="Times New Roman" pitchFamily="18" charset="0"/>
              </a:rPr>
              <a:t> brand </a:t>
            </a:r>
            <a:r>
              <a:rPr lang="en-US" altLang="zh-CN" sz="1200" b="1" dirty="0" smtClean="0">
                <a:latin typeface="Times New Roman" pitchFamily="18" charset="0"/>
                <a:ea typeface="华文细黑" pitchFamily="2" charset="-122"/>
                <a:cs typeface="Times New Roman" pitchFamily="18" charset="0"/>
              </a:rPr>
              <a:t>lists 46 in the Top 500 of China’s most valuable brand list, which is also the 1</a:t>
            </a:r>
            <a:r>
              <a:rPr lang="en-US" altLang="zh-CN" sz="1200" b="1" baseline="30000" dirty="0" smtClean="0">
                <a:latin typeface="Times New Roman" pitchFamily="18" charset="0"/>
                <a:ea typeface="华文细黑" pitchFamily="2" charset="-122"/>
                <a:cs typeface="Times New Roman" pitchFamily="18" charset="0"/>
              </a:rPr>
              <a:t>st</a:t>
            </a:r>
            <a:r>
              <a:rPr lang="en-US" altLang="zh-CN" sz="1200" b="1" dirty="0" smtClean="0">
                <a:latin typeface="Times New Roman" pitchFamily="18" charset="0"/>
                <a:ea typeface="华文细黑" pitchFamily="2" charset="-122"/>
                <a:cs typeface="Times New Roman" pitchFamily="18" charset="0"/>
              </a:rPr>
              <a:t>  in textile and apparel  industry.</a:t>
            </a:r>
          </a:p>
        </p:txBody>
      </p:sp>
      <p:pic>
        <p:nvPicPr>
          <p:cNvPr id="6146" name="Picture 2" descr="D:\2018年标准研制项目\美国标准交流材料\厂区大图.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995" y="3705225"/>
            <a:ext cx="4530767" cy="2731346"/>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D:\2018年标准研制项目\美国标准交流材料\品牌重塑.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6762" y="2676526"/>
            <a:ext cx="4476750" cy="29845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57200" y="265113"/>
            <a:ext cx="8229600" cy="796925"/>
          </a:xfrm>
        </p:spPr>
        <p:txBody>
          <a:bodyPr/>
          <a:lstStyle/>
          <a:p>
            <a:pPr eaLnBrk="1" hangingPunct="1">
              <a:defRPr/>
            </a:pPr>
            <a:r>
              <a:rPr lang="en-US" altLang="zh-CN" sz="2400" dirty="0" smtClean="0">
                <a:solidFill>
                  <a:schemeClr val="tx1"/>
                </a:solidFill>
                <a:effectLst>
                  <a:outerShdw blurRad="38100" dist="38100" dir="2700000" algn="tl">
                    <a:srgbClr val="C0C0C0"/>
                  </a:outerShdw>
                </a:effectLst>
                <a:latin typeface="+mn-ea"/>
              </a:rPr>
              <a:t>2. Corporate Standardization</a:t>
            </a:r>
            <a:endParaRPr lang="zh-CN" altLang="en-US" dirty="0" smtClean="0">
              <a:solidFill>
                <a:srgbClr val="000000"/>
              </a:solidFill>
            </a:endParaRPr>
          </a:p>
        </p:txBody>
      </p:sp>
      <p:sp>
        <p:nvSpPr>
          <p:cNvPr id="6" name="矩形 5"/>
          <p:cNvSpPr>
            <a:spLocks noChangeArrowheads="1"/>
          </p:cNvSpPr>
          <p:nvPr/>
        </p:nvSpPr>
        <p:spPr bwMode="auto">
          <a:xfrm>
            <a:off x="180975" y="1093788"/>
            <a:ext cx="8724900" cy="416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en-US" altLang="zh-CN" sz="1600" dirty="0" smtClean="0"/>
              <a:t>1). Framework of Standardization</a:t>
            </a:r>
            <a:endParaRPr lang="en-US" altLang="zh-CN" sz="1600" dirty="0"/>
          </a:p>
        </p:txBody>
      </p:sp>
      <p:grpSp>
        <p:nvGrpSpPr>
          <p:cNvPr id="7" name="Group 336"/>
          <p:cNvGrpSpPr>
            <a:grpSpLocks/>
          </p:cNvGrpSpPr>
          <p:nvPr/>
        </p:nvGrpSpPr>
        <p:grpSpPr bwMode="auto">
          <a:xfrm>
            <a:off x="1853406" y="1666876"/>
            <a:ext cx="4968875" cy="4303712"/>
            <a:chOff x="2336" y="1071"/>
            <a:chExt cx="3130" cy="2509"/>
          </a:xfrm>
        </p:grpSpPr>
        <p:sp>
          <p:nvSpPr>
            <p:cNvPr id="8" name="AutoShape 10"/>
            <p:cNvSpPr>
              <a:spLocks noChangeAspect="1" noChangeArrowheads="1" noTextEdit="1"/>
            </p:cNvSpPr>
            <p:nvPr/>
          </p:nvSpPr>
          <p:spPr bwMode="auto">
            <a:xfrm>
              <a:off x="2336" y="1071"/>
              <a:ext cx="3021" cy="2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9" name="Rectangle 12"/>
            <p:cNvSpPr>
              <a:spLocks noChangeArrowheads="1"/>
            </p:cNvSpPr>
            <p:nvPr/>
          </p:nvSpPr>
          <p:spPr bwMode="auto">
            <a:xfrm>
              <a:off x="3272" y="1096"/>
              <a:ext cx="1221" cy="209"/>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0" name="Rectangle 13"/>
            <p:cNvSpPr>
              <a:spLocks noChangeArrowheads="1"/>
            </p:cNvSpPr>
            <p:nvPr/>
          </p:nvSpPr>
          <p:spPr bwMode="auto">
            <a:xfrm>
              <a:off x="3272" y="1096"/>
              <a:ext cx="1221" cy="209"/>
            </a:xfrm>
            <a:prstGeom prst="rect">
              <a:avLst/>
            </a:prstGeom>
            <a:gradFill rotWithShape="1">
              <a:gsLst>
                <a:gs pos="0">
                  <a:srgbClr val="BFBAFE"/>
                </a:gs>
                <a:gs pos="50000">
                  <a:schemeClr val="bg1"/>
                </a:gs>
                <a:gs pos="100000">
                  <a:srgbClr val="BFBAFE"/>
                </a:gs>
              </a:gsLst>
              <a:lin ang="0" scaled="1"/>
            </a:gradFill>
            <a:ln w="1651" cap="rnd">
              <a:solidFill>
                <a:srgbClr val="000000"/>
              </a:solidFill>
              <a:round/>
              <a:headEnd/>
              <a:tailEnd/>
            </a:ln>
          </p:spPr>
          <p:txBody>
            <a:bodyPr/>
            <a:lstStyle/>
            <a:p>
              <a:pPr algn="ctr"/>
              <a:r>
                <a:rPr lang="en-US" altLang="zh-CN" sz="1100" b="1" dirty="0" smtClean="0">
                  <a:solidFill>
                    <a:srgbClr val="000000"/>
                  </a:solidFill>
                </a:rPr>
                <a:t>Company Chief Engineer</a:t>
              </a:r>
              <a:endParaRPr lang="zh-CN" altLang="en-US" sz="1100" b="1" dirty="0">
                <a:solidFill>
                  <a:srgbClr val="000000"/>
                </a:solidFill>
              </a:endParaRPr>
            </a:p>
          </p:txBody>
        </p:sp>
        <p:sp>
          <p:nvSpPr>
            <p:cNvPr id="11" name="Rectangle 15"/>
            <p:cNvSpPr>
              <a:spLocks noChangeArrowheads="1"/>
            </p:cNvSpPr>
            <p:nvPr/>
          </p:nvSpPr>
          <p:spPr bwMode="auto">
            <a:xfrm>
              <a:off x="3268" y="1389"/>
              <a:ext cx="1230" cy="208"/>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2" name="Rectangle 16"/>
            <p:cNvSpPr>
              <a:spLocks noChangeArrowheads="1"/>
            </p:cNvSpPr>
            <p:nvPr/>
          </p:nvSpPr>
          <p:spPr bwMode="auto">
            <a:xfrm>
              <a:off x="3043" y="1389"/>
              <a:ext cx="1833" cy="226"/>
            </a:xfrm>
            <a:prstGeom prst="rect">
              <a:avLst/>
            </a:prstGeom>
            <a:gradFill rotWithShape="1">
              <a:gsLst>
                <a:gs pos="0">
                  <a:srgbClr val="BFBAFE"/>
                </a:gs>
                <a:gs pos="50000">
                  <a:schemeClr val="bg1"/>
                </a:gs>
                <a:gs pos="100000">
                  <a:srgbClr val="BFBAFE"/>
                </a:gs>
              </a:gsLst>
              <a:lin ang="0" scaled="1"/>
            </a:gradFill>
            <a:ln w="1651" cap="rnd">
              <a:solidFill>
                <a:srgbClr val="000000"/>
              </a:solidFill>
              <a:round/>
              <a:headEnd/>
              <a:tailEnd/>
            </a:ln>
          </p:spPr>
          <p:txBody>
            <a:bodyPr/>
            <a:lstStyle/>
            <a:p>
              <a:pPr algn="ctr"/>
              <a:r>
                <a:rPr lang="en-US" altLang="zh-CN" sz="1000" b="1" dirty="0" smtClean="0">
                  <a:solidFill>
                    <a:srgbClr val="000000"/>
                  </a:solidFill>
                </a:rPr>
                <a:t>Engineering Center, Technical  Center,(Science Association</a:t>
              </a:r>
              <a:r>
                <a:rPr lang="en-US" altLang="zh-CN" sz="1200" b="1" dirty="0" smtClean="0">
                  <a:solidFill>
                    <a:srgbClr val="000000"/>
                  </a:solidFill>
                </a:rPr>
                <a:t>)</a:t>
              </a:r>
              <a:endParaRPr lang="zh-CN" altLang="en-US" sz="1200" b="1" dirty="0">
                <a:solidFill>
                  <a:srgbClr val="000000"/>
                </a:solidFill>
              </a:endParaRPr>
            </a:p>
          </p:txBody>
        </p:sp>
        <p:sp>
          <p:nvSpPr>
            <p:cNvPr id="13" name="Rectangle 18"/>
            <p:cNvSpPr>
              <a:spLocks noChangeArrowheads="1"/>
            </p:cNvSpPr>
            <p:nvPr/>
          </p:nvSpPr>
          <p:spPr bwMode="auto">
            <a:xfrm>
              <a:off x="3268" y="1687"/>
              <a:ext cx="1230" cy="208"/>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4" name="Rectangle 19"/>
            <p:cNvSpPr>
              <a:spLocks noChangeArrowheads="1"/>
            </p:cNvSpPr>
            <p:nvPr/>
          </p:nvSpPr>
          <p:spPr bwMode="auto">
            <a:xfrm>
              <a:off x="3268" y="1687"/>
              <a:ext cx="1230" cy="208"/>
            </a:xfrm>
            <a:prstGeom prst="rect">
              <a:avLst/>
            </a:prstGeom>
            <a:gradFill rotWithShape="1">
              <a:gsLst>
                <a:gs pos="0">
                  <a:srgbClr val="BFBAFE"/>
                </a:gs>
                <a:gs pos="50000">
                  <a:schemeClr val="bg1"/>
                </a:gs>
                <a:gs pos="100000">
                  <a:srgbClr val="BFBAFE"/>
                </a:gs>
              </a:gsLst>
              <a:lin ang="0" scaled="1"/>
            </a:gradFill>
            <a:ln w="1651" cap="rnd">
              <a:solidFill>
                <a:srgbClr val="000000"/>
              </a:solidFill>
              <a:round/>
              <a:headEnd/>
              <a:tailEnd/>
            </a:ln>
          </p:spPr>
          <p:txBody>
            <a:bodyPr/>
            <a:lstStyle/>
            <a:p>
              <a:pPr algn="ctr"/>
              <a:r>
                <a:rPr lang="en-US" altLang="zh-CN" sz="1000" b="1" dirty="0" smtClean="0">
                  <a:solidFill>
                    <a:srgbClr val="000000"/>
                  </a:solidFill>
                </a:rPr>
                <a:t>Standardization </a:t>
              </a:r>
            </a:p>
            <a:p>
              <a:pPr algn="ctr"/>
              <a:r>
                <a:rPr lang="en-US" altLang="zh-CN" sz="1000" b="1" dirty="0" smtClean="0">
                  <a:solidFill>
                    <a:srgbClr val="000000"/>
                  </a:solidFill>
                </a:rPr>
                <a:t>Research Dept.</a:t>
              </a:r>
              <a:endParaRPr lang="zh-CN" altLang="en-US" sz="1000" b="1" dirty="0">
                <a:solidFill>
                  <a:srgbClr val="000000"/>
                </a:solidFill>
              </a:endParaRPr>
            </a:p>
          </p:txBody>
        </p:sp>
        <p:sp>
          <p:nvSpPr>
            <p:cNvPr id="15" name="Rectangle 21"/>
            <p:cNvSpPr>
              <a:spLocks noChangeArrowheads="1"/>
            </p:cNvSpPr>
            <p:nvPr/>
          </p:nvSpPr>
          <p:spPr bwMode="auto">
            <a:xfrm>
              <a:off x="2381" y="2138"/>
              <a:ext cx="228" cy="1390"/>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6" name="Rectangle 22"/>
            <p:cNvSpPr>
              <a:spLocks noChangeArrowheads="1"/>
            </p:cNvSpPr>
            <p:nvPr/>
          </p:nvSpPr>
          <p:spPr bwMode="auto">
            <a:xfrm>
              <a:off x="2381" y="2138"/>
              <a:ext cx="228" cy="1390"/>
            </a:xfrm>
            <a:prstGeom prst="rect">
              <a:avLst/>
            </a:prstGeom>
            <a:gradFill rotWithShape="1">
              <a:gsLst>
                <a:gs pos="0">
                  <a:srgbClr val="BFBAFE"/>
                </a:gs>
                <a:gs pos="50000">
                  <a:schemeClr val="bg1"/>
                </a:gs>
                <a:gs pos="100000">
                  <a:srgbClr val="BFBAFE"/>
                </a:gs>
              </a:gsLst>
              <a:lin ang="0" scaled="1"/>
            </a:gradFill>
            <a:ln w="1651" cap="rnd">
              <a:solidFill>
                <a:srgbClr val="000000"/>
              </a:solidFill>
              <a:round/>
              <a:headEnd/>
              <a:tailEnd/>
            </a:ln>
          </p:spPr>
          <p:txBody>
            <a:bodyPr vert="vert" anchor="ctr"/>
            <a:lstStyle/>
            <a:p>
              <a:pPr algn="ctr"/>
              <a:r>
                <a:rPr lang="en-US" altLang="zh-CN" sz="1000" b="1" dirty="0" smtClean="0"/>
                <a:t>Dyeing &amp; Finishing Technical Group</a:t>
              </a:r>
              <a:endParaRPr lang="zh-CN" altLang="en-US" sz="1000" b="1" dirty="0"/>
            </a:p>
          </p:txBody>
        </p:sp>
        <p:sp>
          <p:nvSpPr>
            <p:cNvPr id="17" name="Rectangle 28"/>
            <p:cNvSpPr>
              <a:spLocks noChangeArrowheads="1"/>
            </p:cNvSpPr>
            <p:nvPr/>
          </p:nvSpPr>
          <p:spPr bwMode="auto">
            <a:xfrm>
              <a:off x="2427" y="3044"/>
              <a:ext cx="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zh-CN" altLang="en-US"/>
            </a:p>
          </p:txBody>
        </p:sp>
        <p:sp>
          <p:nvSpPr>
            <p:cNvPr id="18" name="Rectangle 29"/>
            <p:cNvSpPr>
              <a:spLocks noChangeArrowheads="1"/>
            </p:cNvSpPr>
            <p:nvPr/>
          </p:nvSpPr>
          <p:spPr bwMode="auto">
            <a:xfrm>
              <a:off x="2427" y="3195"/>
              <a:ext cx="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zh-CN" altLang="en-US"/>
            </a:p>
          </p:txBody>
        </p:sp>
        <p:sp>
          <p:nvSpPr>
            <p:cNvPr id="19" name="Rectangle 30"/>
            <p:cNvSpPr>
              <a:spLocks noChangeArrowheads="1"/>
            </p:cNvSpPr>
            <p:nvPr/>
          </p:nvSpPr>
          <p:spPr bwMode="auto">
            <a:xfrm>
              <a:off x="2912" y="2138"/>
              <a:ext cx="261" cy="1390"/>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20" name="Rectangle 31"/>
            <p:cNvSpPr>
              <a:spLocks noChangeArrowheads="1"/>
            </p:cNvSpPr>
            <p:nvPr/>
          </p:nvSpPr>
          <p:spPr bwMode="auto">
            <a:xfrm>
              <a:off x="2912" y="2138"/>
              <a:ext cx="261" cy="1390"/>
            </a:xfrm>
            <a:prstGeom prst="rect">
              <a:avLst/>
            </a:prstGeom>
            <a:gradFill rotWithShape="1">
              <a:gsLst>
                <a:gs pos="0">
                  <a:srgbClr val="BFBAFE"/>
                </a:gs>
                <a:gs pos="50000">
                  <a:schemeClr val="bg1"/>
                </a:gs>
                <a:gs pos="100000">
                  <a:srgbClr val="BFBAFE"/>
                </a:gs>
              </a:gsLst>
              <a:lin ang="0" scaled="1"/>
            </a:gradFill>
            <a:ln w="1651" cap="rnd">
              <a:solidFill>
                <a:srgbClr val="000000"/>
              </a:solidFill>
              <a:round/>
              <a:headEnd/>
              <a:tailEnd/>
            </a:ln>
          </p:spPr>
          <p:txBody>
            <a:bodyPr vert="eaVert" anchor="ctr"/>
            <a:lstStyle/>
            <a:p>
              <a:pPr algn="ctr"/>
              <a:r>
                <a:rPr lang="en-US" altLang="zh-CN" sz="1000" b="1" dirty="0" smtClean="0"/>
                <a:t>Yarn Spinning Technical Group</a:t>
              </a:r>
              <a:endParaRPr lang="zh-CN" altLang="en-US" sz="1000" b="1" dirty="0"/>
            </a:p>
          </p:txBody>
        </p:sp>
        <p:sp>
          <p:nvSpPr>
            <p:cNvPr id="21" name="Rectangle 37"/>
            <p:cNvSpPr>
              <a:spLocks noChangeArrowheads="1"/>
            </p:cNvSpPr>
            <p:nvPr/>
          </p:nvSpPr>
          <p:spPr bwMode="auto">
            <a:xfrm>
              <a:off x="2975" y="2905"/>
              <a:ext cx="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zh-CN" altLang="en-US"/>
            </a:p>
          </p:txBody>
        </p:sp>
        <p:sp>
          <p:nvSpPr>
            <p:cNvPr id="22" name="Rectangle 38"/>
            <p:cNvSpPr>
              <a:spLocks noChangeArrowheads="1"/>
            </p:cNvSpPr>
            <p:nvPr/>
          </p:nvSpPr>
          <p:spPr bwMode="auto">
            <a:xfrm>
              <a:off x="2975" y="3044"/>
              <a:ext cx="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zh-CN" altLang="en-US"/>
            </a:p>
          </p:txBody>
        </p:sp>
        <p:sp>
          <p:nvSpPr>
            <p:cNvPr id="23" name="Rectangle 39"/>
            <p:cNvSpPr>
              <a:spLocks noChangeArrowheads="1"/>
            </p:cNvSpPr>
            <p:nvPr/>
          </p:nvSpPr>
          <p:spPr bwMode="auto">
            <a:xfrm>
              <a:off x="2975" y="3185"/>
              <a:ext cx="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zh-CN" altLang="en-US"/>
            </a:p>
          </p:txBody>
        </p:sp>
        <p:sp>
          <p:nvSpPr>
            <p:cNvPr id="24" name="Rectangle 40"/>
            <p:cNvSpPr>
              <a:spLocks noChangeArrowheads="1"/>
            </p:cNvSpPr>
            <p:nvPr/>
          </p:nvSpPr>
          <p:spPr bwMode="auto">
            <a:xfrm>
              <a:off x="2975" y="3338"/>
              <a:ext cx="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zh-CN" altLang="en-US"/>
            </a:p>
          </p:txBody>
        </p:sp>
        <p:sp>
          <p:nvSpPr>
            <p:cNvPr id="25" name="Rectangle 41"/>
            <p:cNvSpPr>
              <a:spLocks noChangeArrowheads="1"/>
            </p:cNvSpPr>
            <p:nvPr/>
          </p:nvSpPr>
          <p:spPr bwMode="auto">
            <a:xfrm>
              <a:off x="3496" y="2141"/>
              <a:ext cx="238" cy="1386"/>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26" name="Rectangle 42"/>
            <p:cNvSpPr>
              <a:spLocks noChangeArrowheads="1"/>
            </p:cNvSpPr>
            <p:nvPr/>
          </p:nvSpPr>
          <p:spPr bwMode="auto">
            <a:xfrm>
              <a:off x="3496" y="2141"/>
              <a:ext cx="238" cy="1386"/>
            </a:xfrm>
            <a:prstGeom prst="rect">
              <a:avLst/>
            </a:prstGeom>
            <a:gradFill rotWithShape="1">
              <a:gsLst>
                <a:gs pos="0">
                  <a:srgbClr val="BFBAFE"/>
                </a:gs>
                <a:gs pos="50000">
                  <a:schemeClr val="bg1"/>
                </a:gs>
                <a:gs pos="100000">
                  <a:srgbClr val="BFBAFE"/>
                </a:gs>
              </a:gsLst>
              <a:lin ang="0" scaled="1"/>
            </a:gradFill>
            <a:ln w="1651" cap="rnd">
              <a:solidFill>
                <a:srgbClr val="000000"/>
              </a:solidFill>
              <a:round/>
              <a:headEnd/>
              <a:tailEnd/>
            </a:ln>
          </p:spPr>
          <p:txBody>
            <a:bodyPr vert="eaVert" anchor="ctr"/>
            <a:lstStyle/>
            <a:p>
              <a:pPr algn="ctr"/>
              <a:r>
                <a:rPr lang="en-US" altLang="zh-CN" sz="1000" b="1" dirty="0" smtClean="0"/>
                <a:t>Knitting Technical Group</a:t>
              </a:r>
              <a:endParaRPr lang="zh-CN" altLang="en-US" sz="1000" b="1" dirty="0"/>
            </a:p>
          </p:txBody>
        </p:sp>
        <p:sp>
          <p:nvSpPr>
            <p:cNvPr id="27" name="Rectangle 48"/>
            <p:cNvSpPr>
              <a:spLocks noChangeArrowheads="1"/>
            </p:cNvSpPr>
            <p:nvPr/>
          </p:nvSpPr>
          <p:spPr bwMode="auto">
            <a:xfrm>
              <a:off x="4032" y="2141"/>
              <a:ext cx="238" cy="1389"/>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28" name="Rectangle 49"/>
            <p:cNvSpPr>
              <a:spLocks noChangeArrowheads="1"/>
            </p:cNvSpPr>
            <p:nvPr/>
          </p:nvSpPr>
          <p:spPr bwMode="auto">
            <a:xfrm>
              <a:off x="4032" y="2141"/>
              <a:ext cx="238" cy="1389"/>
            </a:xfrm>
            <a:prstGeom prst="rect">
              <a:avLst/>
            </a:prstGeom>
            <a:gradFill rotWithShape="1">
              <a:gsLst>
                <a:gs pos="0">
                  <a:srgbClr val="BFBAFE"/>
                </a:gs>
                <a:gs pos="50000">
                  <a:schemeClr val="bg1"/>
                </a:gs>
                <a:gs pos="100000">
                  <a:srgbClr val="BFBAFE"/>
                </a:gs>
              </a:gsLst>
              <a:lin ang="0" scaled="1"/>
            </a:gradFill>
            <a:ln w="1651" cap="rnd">
              <a:solidFill>
                <a:srgbClr val="000000"/>
              </a:solidFill>
              <a:round/>
              <a:headEnd/>
              <a:tailEnd/>
            </a:ln>
          </p:spPr>
          <p:txBody>
            <a:bodyPr vert="eaVert" anchor="ctr"/>
            <a:lstStyle/>
            <a:p>
              <a:pPr algn="ctr"/>
              <a:r>
                <a:rPr lang="en-US" altLang="zh-CN" sz="1000" b="1" dirty="0" smtClean="0"/>
                <a:t>Weaving Technical Group</a:t>
              </a:r>
              <a:endParaRPr lang="zh-CN" altLang="en-US" sz="1000" b="1" dirty="0"/>
            </a:p>
          </p:txBody>
        </p:sp>
        <p:sp>
          <p:nvSpPr>
            <p:cNvPr id="29" name="Rectangle 55"/>
            <p:cNvSpPr>
              <a:spLocks noChangeArrowheads="1"/>
            </p:cNvSpPr>
            <p:nvPr/>
          </p:nvSpPr>
          <p:spPr bwMode="auto">
            <a:xfrm>
              <a:off x="4084" y="3128"/>
              <a:ext cx="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zh-CN" altLang="en-US"/>
            </a:p>
          </p:txBody>
        </p:sp>
        <p:sp>
          <p:nvSpPr>
            <p:cNvPr id="30" name="Rectangle 56"/>
            <p:cNvSpPr>
              <a:spLocks noChangeArrowheads="1"/>
            </p:cNvSpPr>
            <p:nvPr/>
          </p:nvSpPr>
          <p:spPr bwMode="auto">
            <a:xfrm>
              <a:off x="5152" y="2141"/>
              <a:ext cx="237" cy="1389"/>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31" name="Rectangle 57"/>
            <p:cNvSpPr>
              <a:spLocks noChangeArrowheads="1"/>
            </p:cNvSpPr>
            <p:nvPr/>
          </p:nvSpPr>
          <p:spPr bwMode="auto">
            <a:xfrm>
              <a:off x="5152" y="2141"/>
              <a:ext cx="237" cy="1389"/>
            </a:xfrm>
            <a:prstGeom prst="rect">
              <a:avLst/>
            </a:prstGeom>
            <a:gradFill rotWithShape="1">
              <a:gsLst>
                <a:gs pos="0">
                  <a:srgbClr val="BFBAFE"/>
                </a:gs>
                <a:gs pos="50000">
                  <a:schemeClr val="bg1"/>
                </a:gs>
                <a:gs pos="100000">
                  <a:srgbClr val="BFBAFE"/>
                </a:gs>
              </a:gsLst>
              <a:lin ang="0" scaled="1"/>
            </a:gradFill>
            <a:ln w="1651" cap="rnd">
              <a:solidFill>
                <a:srgbClr val="000000"/>
              </a:solidFill>
              <a:round/>
              <a:headEnd/>
              <a:tailEnd/>
            </a:ln>
          </p:spPr>
          <p:txBody>
            <a:bodyPr vert="eaVert" anchor="ctr"/>
            <a:lstStyle/>
            <a:p>
              <a:pPr algn="ctr"/>
              <a:r>
                <a:rPr lang="en-US" altLang="zh-CN" sz="1000" b="1" dirty="0" smtClean="0"/>
                <a:t>Testing &amp; Standard Development</a:t>
              </a:r>
              <a:endParaRPr lang="zh-CN" altLang="en-US" sz="1000" b="1" dirty="0"/>
            </a:p>
          </p:txBody>
        </p:sp>
        <p:sp>
          <p:nvSpPr>
            <p:cNvPr id="32" name="Rectangle 63"/>
            <p:cNvSpPr>
              <a:spLocks noChangeArrowheads="1"/>
            </p:cNvSpPr>
            <p:nvPr/>
          </p:nvSpPr>
          <p:spPr bwMode="auto">
            <a:xfrm>
              <a:off x="5202" y="2833"/>
              <a:ext cx="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zh-CN" altLang="en-US"/>
            </a:p>
          </p:txBody>
        </p:sp>
        <p:sp>
          <p:nvSpPr>
            <p:cNvPr id="33" name="Rectangle 64"/>
            <p:cNvSpPr>
              <a:spLocks noChangeArrowheads="1"/>
            </p:cNvSpPr>
            <p:nvPr/>
          </p:nvSpPr>
          <p:spPr bwMode="auto">
            <a:xfrm>
              <a:off x="5202" y="2974"/>
              <a:ext cx="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zh-CN" altLang="en-US"/>
            </a:p>
          </p:txBody>
        </p:sp>
        <p:sp>
          <p:nvSpPr>
            <p:cNvPr id="34" name="Rectangle 65"/>
            <p:cNvSpPr>
              <a:spLocks noChangeArrowheads="1"/>
            </p:cNvSpPr>
            <p:nvPr/>
          </p:nvSpPr>
          <p:spPr bwMode="auto">
            <a:xfrm>
              <a:off x="5202" y="3118"/>
              <a:ext cx="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zh-CN" altLang="en-US"/>
            </a:p>
          </p:txBody>
        </p:sp>
        <p:sp>
          <p:nvSpPr>
            <p:cNvPr id="35" name="Rectangle 66"/>
            <p:cNvSpPr>
              <a:spLocks noChangeArrowheads="1"/>
            </p:cNvSpPr>
            <p:nvPr/>
          </p:nvSpPr>
          <p:spPr bwMode="auto">
            <a:xfrm>
              <a:off x="5202" y="3258"/>
              <a:ext cx="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zh-CN" altLang="en-US"/>
            </a:p>
          </p:txBody>
        </p:sp>
        <p:sp>
          <p:nvSpPr>
            <p:cNvPr id="36" name="Rectangle 67"/>
            <p:cNvSpPr>
              <a:spLocks noChangeArrowheads="1"/>
            </p:cNvSpPr>
            <p:nvPr/>
          </p:nvSpPr>
          <p:spPr bwMode="auto">
            <a:xfrm>
              <a:off x="5202" y="3407"/>
              <a:ext cx="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zh-CN" altLang="en-US"/>
            </a:p>
          </p:txBody>
        </p:sp>
        <p:sp>
          <p:nvSpPr>
            <p:cNvPr id="37" name="Rectangle 68"/>
            <p:cNvSpPr>
              <a:spLocks noChangeArrowheads="1"/>
            </p:cNvSpPr>
            <p:nvPr/>
          </p:nvSpPr>
          <p:spPr bwMode="auto">
            <a:xfrm>
              <a:off x="4584" y="2141"/>
              <a:ext cx="237" cy="1389"/>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38" name="Rectangle 69"/>
            <p:cNvSpPr>
              <a:spLocks noChangeArrowheads="1"/>
            </p:cNvSpPr>
            <p:nvPr/>
          </p:nvSpPr>
          <p:spPr bwMode="auto">
            <a:xfrm>
              <a:off x="4584" y="2141"/>
              <a:ext cx="237" cy="1389"/>
            </a:xfrm>
            <a:prstGeom prst="rect">
              <a:avLst/>
            </a:prstGeom>
            <a:gradFill rotWithShape="1">
              <a:gsLst>
                <a:gs pos="0">
                  <a:srgbClr val="BFBAFE"/>
                </a:gs>
                <a:gs pos="50000">
                  <a:schemeClr val="bg1"/>
                </a:gs>
                <a:gs pos="100000">
                  <a:srgbClr val="BFBAFE"/>
                </a:gs>
              </a:gsLst>
              <a:lin ang="0" scaled="1"/>
            </a:gradFill>
            <a:ln w="1651" cap="rnd">
              <a:solidFill>
                <a:srgbClr val="000000"/>
              </a:solidFill>
              <a:round/>
              <a:headEnd/>
              <a:tailEnd/>
            </a:ln>
          </p:spPr>
          <p:txBody>
            <a:bodyPr vert="eaVert" anchor="ctr"/>
            <a:lstStyle/>
            <a:p>
              <a:pPr algn="ctr"/>
              <a:r>
                <a:rPr lang="en-US" altLang="zh-CN" sz="1000" b="1" dirty="0" smtClean="0"/>
                <a:t>Equipment Technical Group</a:t>
              </a:r>
              <a:endParaRPr lang="zh-CN" altLang="en-US" sz="1000" b="1" dirty="0"/>
            </a:p>
          </p:txBody>
        </p:sp>
        <p:sp>
          <p:nvSpPr>
            <p:cNvPr id="39" name="Freeform 76"/>
            <p:cNvSpPr>
              <a:spLocks/>
            </p:cNvSpPr>
            <p:nvPr/>
          </p:nvSpPr>
          <p:spPr bwMode="auto">
            <a:xfrm>
              <a:off x="3772" y="1305"/>
              <a:ext cx="221" cy="84"/>
            </a:xfrm>
            <a:custGeom>
              <a:avLst/>
              <a:gdLst>
                <a:gd name="T0" fmla="*/ 126 w 252"/>
                <a:gd name="T1" fmla="*/ 83 h 83"/>
                <a:gd name="T2" fmla="*/ 252 w 252"/>
                <a:gd name="T3" fmla="*/ 45 h 83"/>
                <a:gd name="T4" fmla="*/ 169 w 252"/>
                <a:gd name="T5" fmla="*/ 45 h 83"/>
                <a:gd name="T6" fmla="*/ 169 w 252"/>
                <a:gd name="T7" fmla="*/ 0 h 83"/>
                <a:gd name="T8" fmla="*/ 83 w 252"/>
                <a:gd name="T9" fmla="*/ 0 h 83"/>
                <a:gd name="T10" fmla="*/ 83 w 252"/>
                <a:gd name="T11" fmla="*/ 45 h 83"/>
                <a:gd name="T12" fmla="*/ 0 w 252"/>
                <a:gd name="T13" fmla="*/ 45 h 83"/>
                <a:gd name="T14" fmla="*/ 126 w 252"/>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83">
                  <a:moveTo>
                    <a:pt x="126" y="83"/>
                  </a:moveTo>
                  <a:lnTo>
                    <a:pt x="252" y="45"/>
                  </a:lnTo>
                  <a:lnTo>
                    <a:pt x="169" y="45"/>
                  </a:lnTo>
                  <a:lnTo>
                    <a:pt x="169" y="0"/>
                  </a:lnTo>
                  <a:lnTo>
                    <a:pt x="83" y="0"/>
                  </a:lnTo>
                  <a:lnTo>
                    <a:pt x="83" y="45"/>
                  </a:lnTo>
                  <a:lnTo>
                    <a:pt x="0" y="45"/>
                  </a:lnTo>
                  <a:lnTo>
                    <a:pt x="126" y="83"/>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0" name="Freeform 77"/>
            <p:cNvSpPr>
              <a:spLocks/>
            </p:cNvSpPr>
            <p:nvPr/>
          </p:nvSpPr>
          <p:spPr bwMode="auto">
            <a:xfrm>
              <a:off x="3772" y="1305"/>
              <a:ext cx="221" cy="84"/>
            </a:xfrm>
            <a:custGeom>
              <a:avLst/>
              <a:gdLst>
                <a:gd name="T0" fmla="*/ 126 w 252"/>
                <a:gd name="T1" fmla="*/ 83 h 83"/>
                <a:gd name="T2" fmla="*/ 252 w 252"/>
                <a:gd name="T3" fmla="*/ 45 h 83"/>
                <a:gd name="T4" fmla="*/ 169 w 252"/>
                <a:gd name="T5" fmla="*/ 45 h 83"/>
                <a:gd name="T6" fmla="*/ 169 w 252"/>
                <a:gd name="T7" fmla="*/ 0 h 83"/>
                <a:gd name="T8" fmla="*/ 83 w 252"/>
                <a:gd name="T9" fmla="*/ 0 h 83"/>
                <a:gd name="T10" fmla="*/ 83 w 252"/>
                <a:gd name="T11" fmla="*/ 45 h 83"/>
                <a:gd name="T12" fmla="*/ 0 w 252"/>
                <a:gd name="T13" fmla="*/ 45 h 83"/>
                <a:gd name="T14" fmla="*/ 126 w 252"/>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83">
                  <a:moveTo>
                    <a:pt x="126" y="83"/>
                  </a:moveTo>
                  <a:lnTo>
                    <a:pt x="252" y="45"/>
                  </a:lnTo>
                  <a:lnTo>
                    <a:pt x="169" y="45"/>
                  </a:lnTo>
                  <a:lnTo>
                    <a:pt x="169" y="0"/>
                  </a:lnTo>
                  <a:lnTo>
                    <a:pt x="83" y="0"/>
                  </a:lnTo>
                  <a:lnTo>
                    <a:pt x="83" y="45"/>
                  </a:lnTo>
                  <a:lnTo>
                    <a:pt x="0" y="45"/>
                  </a:lnTo>
                  <a:lnTo>
                    <a:pt x="126" y="83"/>
                  </a:lnTo>
                  <a:close/>
                </a:path>
              </a:pathLst>
            </a:custGeom>
            <a:noFill/>
            <a:ln w="158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41" name="Freeform 78"/>
            <p:cNvSpPr>
              <a:spLocks/>
            </p:cNvSpPr>
            <p:nvPr/>
          </p:nvSpPr>
          <p:spPr bwMode="auto">
            <a:xfrm>
              <a:off x="3772" y="1895"/>
              <a:ext cx="221" cy="174"/>
            </a:xfrm>
            <a:custGeom>
              <a:avLst/>
              <a:gdLst>
                <a:gd name="T0" fmla="*/ 126 w 252"/>
                <a:gd name="T1" fmla="*/ 173 h 173"/>
                <a:gd name="T2" fmla="*/ 252 w 252"/>
                <a:gd name="T3" fmla="*/ 95 h 173"/>
                <a:gd name="T4" fmla="*/ 169 w 252"/>
                <a:gd name="T5" fmla="*/ 95 h 173"/>
                <a:gd name="T6" fmla="*/ 169 w 252"/>
                <a:gd name="T7" fmla="*/ 0 h 173"/>
                <a:gd name="T8" fmla="*/ 83 w 252"/>
                <a:gd name="T9" fmla="*/ 0 h 173"/>
                <a:gd name="T10" fmla="*/ 83 w 252"/>
                <a:gd name="T11" fmla="*/ 95 h 173"/>
                <a:gd name="T12" fmla="*/ 0 w 252"/>
                <a:gd name="T13" fmla="*/ 95 h 173"/>
                <a:gd name="T14" fmla="*/ 126 w 252"/>
                <a:gd name="T15" fmla="*/ 173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73">
                  <a:moveTo>
                    <a:pt x="126" y="173"/>
                  </a:moveTo>
                  <a:lnTo>
                    <a:pt x="252" y="95"/>
                  </a:lnTo>
                  <a:lnTo>
                    <a:pt x="169" y="95"/>
                  </a:lnTo>
                  <a:lnTo>
                    <a:pt x="169" y="0"/>
                  </a:lnTo>
                  <a:lnTo>
                    <a:pt x="83" y="0"/>
                  </a:lnTo>
                  <a:lnTo>
                    <a:pt x="83" y="95"/>
                  </a:lnTo>
                  <a:lnTo>
                    <a:pt x="0" y="95"/>
                  </a:lnTo>
                  <a:lnTo>
                    <a:pt x="126" y="173"/>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2" name="Freeform 79"/>
            <p:cNvSpPr>
              <a:spLocks/>
            </p:cNvSpPr>
            <p:nvPr/>
          </p:nvSpPr>
          <p:spPr bwMode="auto">
            <a:xfrm>
              <a:off x="3772" y="1895"/>
              <a:ext cx="221" cy="174"/>
            </a:xfrm>
            <a:custGeom>
              <a:avLst/>
              <a:gdLst>
                <a:gd name="T0" fmla="*/ 126 w 252"/>
                <a:gd name="T1" fmla="*/ 173 h 173"/>
                <a:gd name="T2" fmla="*/ 252 w 252"/>
                <a:gd name="T3" fmla="*/ 95 h 173"/>
                <a:gd name="T4" fmla="*/ 169 w 252"/>
                <a:gd name="T5" fmla="*/ 95 h 173"/>
                <a:gd name="T6" fmla="*/ 169 w 252"/>
                <a:gd name="T7" fmla="*/ 0 h 173"/>
                <a:gd name="T8" fmla="*/ 83 w 252"/>
                <a:gd name="T9" fmla="*/ 0 h 173"/>
                <a:gd name="T10" fmla="*/ 83 w 252"/>
                <a:gd name="T11" fmla="*/ 95 h 173"/>
                <a:gd name="T12" fmla="*/ 0 w 252"/>
                <a:gd name="T13" fmla="*/ 95 h 173"/>
                <a:gd name="T14" fmla="*/ 126 w 252"/>
                <a:gd name="T15" fmla="*/ 173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73">
                  <a:moveTo>
                    <a:pt x="126" y="173"/>
                  </a:moveTo>
                  <a:lnTo>
                    <a:pt x="252" y="95"/>
                  </a:lnTo>
                  <a:lnTo>
                    <a:pt x="169" y="95"/>
                  </a:lnTo>
                  <a:lnTo>
                    <a:pt x="169" y="0"/>
                  </a:lnTo>
                  <a:lnTo>
                    <a:pt x="83" y="0"/>
                  </a:lnTo>
                  <a:lnTo>
                    <a:pt x="83" y="95"/>
                  </a:lnTo>
                  <a:lnTo>
                    <a:pt x="0" y="95"/>
                  </a:lnTo>
                  <a:lnTo>
                    <a:pt x="126" y="173"/>
                  </a:lnTo>
                  <a:close/>
                </a:path>
              </a:pathLst>
            </a:custGeom>
            <a:noFill/>
            <a:ln w="158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43" name="Freeform 80"/>
            <p:cNvSpPr>
              <a:spLocks/>
            </p:cNvSpPr>
            <p:nvPr/>
          </p:nvSpPr>
          <p:spPr bwMode="auto">
            <a:xfrm>
              <a:off x="3772" y="1597"/>
              <a:ext cx="221" cy="90"/>
            </a:xfrm>
            <a:custGeom>
              <a:avLst/>
              <a:gdLst>
                <a:gd name="T0" fmla="*/ 126 w 252"/>
                <a:gd name="T1" fmla="*/ 89 h 89"/>
                <a:gd name="T2" fmla="*/ 252 w 252"/>
                <a:gd name="T3" fmla="*/ 49 h 89"/>
                <a:gd name="T4" fmla="*/ 169 w 252"/>
                <a:gd name="T5" fmla="*/ 49 h 89"/>
                <a:gd name="T6" fmla="*/ 169 w 252"/>
                <a:gd name="T7" fmla="*/ 0 h 89"/>
                <a:gd name="T8" fmla="*/ 83 w 252"/>
                <a:gd name="T9" fmla="*/ 0 h 89"/>
                <a:gd name="T10" fmla="*/ 83 w 252"/>
                <a:gd name="T11" fmla="*/ 49 h 89"/>
                <a:gd name="T12" fmla="*/ 0 w 252"/>
                <a:gd name="T13" fmla="*/ 49 h 89"/>
                <a:gd name="T14" fmla="*/ 126 w 25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89">
                  <a:moveTo>
                    <a:pt x="126" y="89"/>
                  </a:moveTo>
                  <a:lnTo>
                    <a:pt x="252" y="49"/>
                  </a:lnTo>
                  <a:lnTo>
                    <a:pt x="169" y="49"/>
                  </a:lnTo>
                  <a:lnTo>
                    <a:pt x="169" y="0"/>
                  </a:lnTo>
                  <a:lnTo>
                    <a:pt x="83" y="0"/>
                  </a:lnTo>
                  <a:lnTo>
                    <a:pt x="83" y="49"/>
                  </a:lnTo>
                  <a:lnTo>
                    <a:pt x="0" y="49"/>
                  </a:lnTo>
                  <a:lnTo>
                    <a:pt x="126" y="89"/>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44" name="Freeform 81"/>
            <p:cNvSpPr>
              <a:spLocks/>
            </p:cNvSpPr>
            <p:nvPr/>
          </p:nvSpPr>
          <p:spPr bwMode="auto">
            <a:xfrm>
              <a:off x="3772" y="1597"/>
              <a:ext cx="221" cy="90"/>
            </a:xfrm>
            <a:custGeom>
              <a:avLst/>
              <a:gdLst>
                <a:gd name="T0" fmla="*/ 126 w 252"/>
                <a:gd name="T1" fmla="*/ 89 h 89"/>
                <a:gd name="T2" fmla="*/ 252 w 252"/>
                <a:gd name="T3" fmla="*/ 49 h 89"/>
                <a:gd name="T4" fmla="*/ 169 w 252"/>
                <a:gd name="T5" fmla="*/ 49 h 89"/>
                <a:gd name="T6" fmla="*/ 169 w 252"/>
                <a:gd name="T7" fmla="*/ 0 h 89"/>
                <a:gd name="T8" fmla="*/ 83 w 252"/>
                <a:gd name="T9" fmla="*/ 0 h 89"/>
                <a:gd name="T10" fmla="*/ 83 w 252"/>
                <a:gd name="T11" fmla="*/ 49 h 89"/>
                <a:gd name="T12" fmla="*/ 0 w 252"/>
                <a:gd name="T13" fmla="*/ 49 h 89"/>
                <a:gd name="T14" fmla="*/ 126 w 25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89">
                  <a:moveTo>
                    <a:pt x="126" y="89"/>
                  </a:moveTo>
                  <a:lnTo>
                    <a:pt x="252" y="49"/>
                  </a:lnTo>
                  <a:lnTo>
                    <a:pt x="169" y="49"/>
                  </a:lnTo>
                  <a:lnTo>
                    <a:pt x="169" y="0"/>
                  </a:lnTo>
                  <a:lnTo>
                    <a:pt x="83" y="0"/>
                  </a:lnTo>
                  <a:lnTo>
                    <a:pt x="83" y="49"/>
                  </a:lnTo>
                  <a:lnTo>
                    <a:pt x="0" y="49"/>
                  </a:lnTo>
                  <a:lnTo>
                    <a:pt x="126" y="89"/>
                  </a:lnTo>
                  <a:close/>
                </a:path>
              </a:pathLst>
            </a:custGeom>
            <a:noFill/>
            <a:ln w="158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45" name="Line 82"/>
            <p:cNvSpPr>
              <a:spLocks noChangeShapeType="1"/>
            </p:cNvSpPr>
            <p:nvPr/>
          </p:nvSpPr>
          <p:spPr bwMode="auto">
            <a:xfrm>
              <a:off x="2496" y="2069"/>
              <a:ext cx="2774" cy="1"/>
            </a:xfrm>
            <a:prstGeom prst="line">
              <a:avLst/>
            </a:prstGeom>
            <a:noFill/>
            <a:ln w="2222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46" name="Line 83"/>
            <p:cNvSpPr>
              <a:spLocks noChangeShapeType="1"/>
            </p:cNvSpPr>
            <p:nvPr/>
          </p:nvSpPr>
          <p:spPr bwMode="auto">
            <a:xfrm>
              <a:off x="5270" y="2069"/>
              <a:ext cx="1" cy="72"/>
            </a:xfrm>
            <a:prstGeom prst="line">
              <a:avLst/>
            </a:prstGeom>
            <a:noFill/>
            <a:ln w="2222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47" name="Line 84"/>
            <p:cNvSpPr>
              <a:spLocks noChangeShapeType="1"/>
            </p:cNvSpPr>
            <p:nvPr/>
          </p:nvSpPr>
          <p:spPr bwMode="auto">
            <a:xfrm>
              <a:off x="2496" y="2069"/>
              <a:ext cx="1" cy="69"/>
            </a:xfrm>
            <a:prstGeom prst="line">
              <a:avLst/>
            </a:prstGeom>
            <a:noFill/>
            <a:ln w="2222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48" name="Line 85"/>
            <p:cNvSpPr>
              <a:spLocks noChangeShapeType="1"/>
            </p:cNvSpPr>
            <p:nvPr/>
          </p:nvSpPr>
          <p:spPr bwMode="auto">
            <a:xfrm>
              <a:off x="3042" y="2069"/>
              <a:ext cx="1" cy="69"/>
            </a:xfrm>
            <a:prstGeom prst="line">
              <a:avLst/>
            </a:prstGeom>
            <a:noFill/>
            <a:ln w="2222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49" name="Line 86"/>
            <p:cNvSpPr>
              <a:spLocks noChangeShapeType="1"/>
            </p:cNvSpPr>
            <p:nvPr/>
          </p:nvSpPr>
          <p:spPr bwMode="auto">
            <a:xfrm>
              <a:off x="3614" y="2069"/>
              <a:ext cx="1" cy="72"/>
            </a:xfrm>
            <a:prstGeom prst="line">
              <a:avLst/>
            </a:prstGeom>
            <a:noFill/>
            <a:ln w="2222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50" name="Line 87"/>
            <p:cNvSpPr>
              <a:spLocks noChangeShapeType="1"/>
            </p:cNvSpPr>
            <p:nvPr/>
          </p:nvSpPr>
          <p:spPr bwMode="auto">
            <a:xfrm>
              <a:off x="4151" y="2069"/>
              <a:ext cx="1" cy="72"/>
            </a:xfrm>
            <a:prstGeom prst="line">
              <a:avLst/>
            </a:prstGeom>
            <a:noFill/>
            <a:ln w="2222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51" name="Line 88"/>
            <p:cNvSpPr>
              <a:spLocks noChangeShapeType="1"/>
            </p:cNvSpPr>
            <p:nvPr/>
          </p:nvSpPr>
          <p:spPr bwMode="auto">
            <a:xfrm>
              <a:off x="4703" y="2069"/>
              <a:ext cx="1" cy="72"/>
            </a:xfrm>
            <a:prstGeom prst="line">
              <a:avLst/>
            </a:prstGeom>
            <a:noFill/>
            <a:ln w="22225"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52" name="AutoShape 168"/>
            <p:cNvSpPr>
              <a:spLocks noChangeArrowheads="1"/>
            </p:cNvSpPr>
            <p:nvPr/>
          </p:nvSpPr>
          <p:spPr bwMode="gray">
            <a:xfrm>
              <a:off x="4512" y="1730"/>
              <a:ext cx="246" cy="132"/>
            </a:xfrm>
            <a:prstGeom prst="chevron">
              <a:avLst>
                <a:gd name="adj" fmla="val 97867"/>
              </a:avLst>
            </a:prstGeom>
            <a:solidFill>
              <a:schemeClr val="hlink"/>
            </a:soli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zh-CN" altLang="en-US"/>
            </a:p>
          </p:txBody>
        </p:sp>
        <p:sp>
          <p:nvSpPr>
            <p:cNvPr id="53" name="AutoShape 248"/>
            <p:cNvSpPr>
              <a:spLocks noChangeArrowheads="1"/>
            </p:cNvSpPr>
            <p:nvPr/>
          </p:nvSpPr>
          <p:spPr bwMode="gray">
            <a:xfrm>
              <a:off x="2336" y="1642"/>
              <a:ext cx="611" cy="265"/>
            </a:xfrm>
            <a:prstGeom prst="roundRect">
              <a:avLst>
                <a:gd name="adj" fmla="val 50000"/>
              </a:avLst>
            </a:prstGeom>
            <a:gradFill rotWithShape="1">
              <a:gsLst>
                <a:gs pos="0">
                  <a:srgbClr val="BFBAFE"/>
                </a:gs>
                <a:gs pos="50000">
                  <a:schemeClr val="bg1"/>
                </a:gs>
                <a:gs pos="100000">
                  <a:srgbClr val="BFBAFE"/>
                </a:gs>
              </a:gsLst>
              <a:lin ang="5400000" scaled="1"/>
            </a:gradFill>
            <a:ln w="15875" algn="ctr">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zh-CN" sz="1000" b="1" dirty="0" smtClean="0"/>
                <a:t>Standardization</a:t>
              </a:r>
            </a:p>
            <a:p>
              <a:pPr algn="ctr" eaLnBrk="0" hangingPunct="0"/>
              <a:r>
                <a:rPr lang="en-US" altLang="zh-CN" sz="1000" b="1" dirty="0" smtClean="0"/>
                <a:t> Service</a:t>
              </a:r>
              <a:endParaRPr lang="en-US" altLang="zh-CN" sz="1000" b="1" dirty="0"/>
            </a:p>
          </p:txBody>
        </p:sp>
        <p:sp>
          <p:nvSpPr>
            <p:cNvPr id="54" name="AutoShape 331"/>
            <p:cNvSpPr>
              <a:spLocks noChangeArrowheads="1"/>
            </p:cNvSpPr>
            <p:nvPr/>
          </p:nvSpPr>
          <p:spPr bwMode="gray">
            <a:xfrm rot="10800000">
              <a:off x="2985" y="1730"/>
              <a:ext cx="245" cy="132"/>
            </a:xfrm>
            <a:prstGeom prst="chevron">
              <a:avLst>
                <a:gd name="adj" fmla="val 97469"/>
              </a:avLst>
            </a:prstGeom>
            <a:solidFill>
              <a:schemeClr val="hlink"/>
            </a:soli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zh-CN" altLang="en-US"/>
            </a:p>
          </p:txBody>
        </p:sp>
        <p:sp>
          <p:nvSpPr>
            <p:cNvPr id="55" name="AutoShape 332"/>
            <p:cNvSpPr>
              <a:spLocks noChangeArrowheads="1"/>
            </p:cNvSpPr>
            <p:nvPr/>
          </p:nvSpPr>
          <p:spPr bwMode="gray">
            <a:xfrm>
              <a:off x="4779" y="1642"/>
              <a:ext cx="687" cy="265"/>
            </a:xfrm>
            <a:prstGeom prst="roundRect">
              <a:avLst>
                <a:gd name="adj" fmla="val 50000"/>
              </a:avLst>
            </a:prstGeom>
            <a:gradFill rotWithShape="1">
              <a:gsLst>
                <a:gs pos="0">
                  <a:srgbClr val="BFBAFE"/>
                </a:gs>
                <a:gs pos="50000">
                  <a:schemeClr val="bg1"/>
                </a:gs>
                <a:gs pos="100000">
                  <a:srgbClr val="BFBAFE"/>
                </a:gs>
              </a:gsLst>
              <a:lin ang="5400000" scaled="1"/>
            </a:gradFill>
            <a:ln w="15875" algn="ctr">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zh-CN" sz="1000" b="1" dirty="0" smtClean="0"/>
                <a:t>Management &amp; </a:t>
              </a:r>
            </a:p>
            <a:p>
              <a:pPr algn="ctr" eaLnBrk="0" hangingPunct="0"/>
              <a:r>
                <a:rPr lang="en-US" altLang="zh-CN" sz="1000" b="1" dirty="0" smtClean="0"/>
                <a:t>Operation</a:t>
              </a:r>
              <a:endParaRPr lang="en-US" altLang="zh-CN" sz="1000" b="1" dirty="0"/>
            </a:p>
          </p:txBody>
        </p:sp>
      </p:grpSp>
    </p:spTree>
    <p:extLst>
      <p:ext uri="{BB962C8B-B14F-4D97-AF65-F5344CB8AC3E}">
        <p14:creationId xmlns:p14="http://schemas.microsoft.com/office/powerpoint/2010/main" xmlns="" val="56689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265113"/>
            <a:ext cx="8229600" cy="796925"/>
          </a:xfrm>
        </p:spPr>
        <p:txBody>
          <a:bodyPr/>
          <a:lstStyle/>
          <a:p>
            <a:pPr eaLnBrk="1" hangingPunct="1">
              <a:defRPr/>
            </a:pPr>
            <a:r>
              <a:rPr lang="en-US" altLang="zh-CN" sz="2400" dirty="0" smtClean="0">
                <a:solidFill>
                  <a:schemeClr val="tx1"/>
                </a:solidFill>
                <a:effectLst>
                  <a:outerShdw blurRad="38100" dist="38100" dir="2700000" algn="tl">
                    <a:srgbClr val="C0C0C0"/>
                  </a:outerShdw>
                </a:effectLst>
                <a:latin typeface="+mn-ea"/>
              </a:rPr>
              <a:t>2. Corporate Standardization</a:t>
            </a:r>
            <a:endParaRPr lang="zh-CN" altLang="en-US" dirty="0" smtClean="0">
              <a:solidFill>
                <a:srgbClr val="000000"/>
              </a:solidFill>
            </a:endParaRPr>
          </a:p>
        </p:txBody>
      </p:sp>
      <p:sp>
        <p:nvSpPr>
          <p:cNvPr id="5" name="矩形 5"/>
          <p:cNvSpPr>
            <a:spLocks noChangeArrowheads="1"/>
          </p:cNvSpPr>
          <p:nvPr/>
        </p:nvSpPr>
        <p:spPr bwMode="auto">
          <a:xfrm>
            <a:off x="180975" y="1093788"/>
            <a:ext cx="8724900" cy="416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en-US" altLang="zh-CN" sz="1600" dirty="0" smtClean="0"/>
              <a:t>2). Standardization Scheme </a:t>
            </a:r>
            <a:endParaRPr lang="en-US" altLang="zh-CN" sz="1600" dirty="0"/>
          </a:p>
        </p:txBody>
      </p:sp>
      <p:grpSp>
        <p:nvGrpSpPr>
          <p:cNvPr id="6" name="Group 38"/>
          <p:cNvGrpSpPr>
            <a:grpSpLocks/>
          </p:cNvGrpSpPr>
          <p:nvPr/>
        </p:nvGrpSpPr>
        <p:grpSpPr bwMode="auto">
          <a:xfrm>
            <a:off x="900113" y="1948784"/>
            <a:ext cx="2243137" cy="2808287"/>
            <a:chOff x="703" y="845"/>
            <a:chExt cx="1806" cy="1906"/>
          </a:xfrm>
        </p:grpSpPr>
        <p:sp>
          <p:nvSpPr>
            <p:cNvPr id="7" name="Oval 28"/>
            <p:cNvSpPr>
              <a:spLocks noChangeArrowheads="1"/>
            </p:cNvSpPr>
            <p:nvPr/>
          </p:nvSpPr>
          <p:spPr bwMode="gray">
            <a:xfrm>
              <a:off x="840" y="989"/>
              <a:ext cx="1526" cy="1594"/>
            </a:xfrm>
            <a:prstGeom prst="ellipse">
              <a:avLst/>
            </a:prstGeom>
            <a:solidFill>
              <a:schemeClr val="accent2">
                <a:lumMod val="60000"/>
                <a:lumOff val="40000"/>
              </a:schemeClr>
            </a:solidFill>
            <a:ln w="28575" algn="ctr">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8" name="AutoShape 30"/>
            <p:cNvSpPr>
              <a:spLocks noChangeArrowheads="1"/>
            </p:cNvSpPr>
            <p:nvPr/>
          </p:nvSpPr>
          <p:spPr bwMode="gray">
            <a:xfrm>
              <a:off x="703" y="845"/>
              <a:ext cx="1806" cy="1906"/>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shade val="66667"/>
                    <a:invGamma/>
                    <a:alpha val="12000"/>
                  </a:schemeClr>
                </a:gs>
                <a:gs pos="50000">
                  <a:schemeClr val="accent1"/>
                </a:gs>
                <a:gs pos="100000">
                  <a:schemeClr val="accent1">
                    <a:gamma/>
                    <a:shade val="66667"/>
                    <a:invGamma/>
                    <a:alpha val="12000"/>
                  </a:scheme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sp>
        <p:nvSpPr>
          <p:cNvPr id="9" name="AutoShape 31"/>
          <p:cNvSpPr>
            <a:spLocks noChangeArrowheads="1"/>
          </p:cNvSpPr>
          <p:nvPr/>
        </p:nvSpPr>
        <p:spPr bwMode="gray">
          <a:xfrm>
            <a:off x="3324226" y="2162175"/>
            <a:ext cx="2800350" cy="42386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rgbClr val="80808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zh-CN" sz="1100" b="1" dirty="0" smtClean="0"/>
              <a:t>National Cashmere Products  </a:t>
            </a:r>
          </a:p>
          <a:p>
            <a:pPr algn="ctr" eaLnBrk="0" hangingPunct="0"/>
            <a:r>
              <a:rPr lang="en-US" altLang="zh-CN" sz="1100" b="1" dirty="0" smtClean="0"/>
              <a:t>Engineering &amp; Technical Center</a:t>
            </a:r>
            <a:endParaRPr lang="en-US" altLang="zh-CN" sz="1100" b="1" dirty="0">
              <a:solidFill>
                <a:srgbClr val="000000"/>
              </a:solidFill>
            </a:endParaRPr>
          </a:p>
        </p:txBody>
      </p:sp>
      <p:sp>
        <p:nvSpPr>
          <p:cNvPr id="10" name="AutoShape 32"/>
          <p:cNvSpPr>
            <a:spLocks noChangeArrowheads="1"/>
          </p:cNvSpPr>
          <p:nvPr/>
        </p:nvSpPr>
        <p:spPr bwMode="gray">
          <a:xfrm>
            <a:off x="3324226" y="2705100"/>
            <a:ext cx="2800350" cy="395288"/>
          </a:xfrm>
          <a:prstGeom prst="roundRect">
            <a:avLst>
              <a:gd name="adj" fmla="val 50000"/>
            </a:avLst>
          </a:prstGeom>
          <a:gradFill rotWithShape="1">
            <a:gsLst>
              <a:gs pos="0">
                <a:srgbClr val="CBFEAE"/>
              </a:gs>
              <a:gs pos="100000">
                <a:srgbClr val="CBFEAE">
                  <a:gamma/>
                  <a:tint val="5882"/>
                  <a:invGamma/>
                </a:srgbClr>
              </a:gs>
            </a:gsLst>
            <a:lin ang="0" scaled="1"/>
          </a:gradFill>
          <a:ln w="38100" algn="ctr">
            <a:solidFill>
              <a:srgbClr val="80808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zh-CN" sz="1100" b="1" dirty="0" smtClean="0">
                <a:solidFill>
                  <a:srgbClr val="000000"/>
                </a:solidFill>
              </a:rPr>
              <a:t>Standard Development Dept. </a:t>
            </a:r>
          </a:p>
          <a:p>
            <a:pPr algn="ctr" eaLnBrk="0" hangingPunct="0"/>
            <a:r>
              <a:rPr lang="en-US" altLang="zh-CN" sz="1100" b="1" dirty="0" smtClean="0">
                <a:solidFill>
                  <a:srgbClr val="000000"/>
                </a:solidFill>
              </a:rPr>
              <a:t>of Technical Center</a:t>
            </a:r>
            <a:endParaRPr lang="zh-CN" altLang="en-US" sz="1100" b="1" dirty="0">
              <a:solidFill>
                <a:srgbClr val="000000"/>
              </a:solidFill>
            </a:endParaRPr>
          </a:p>
        </p:txBody>
      </p:sp>
      <p:sp>
        <p:nvSpPr>
          <p:cNvPr id="11" name="AutoShape 33"/>
          <p:cNvSpPr>
            <a:spLocks noChangeArrowheads="1"/>
          </p:cNvSpPr>
          <p:nvPr/>
        </p:nvSpPr>
        <p:spPr bwMode="gray">
          <a:xfrm>
            <a:off x="3247410" y="3213895"/>
            <a:ext cx="2836863" cy="395287"/>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rgbClr val="80808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zh-CN" sz="1100" b="1" dirty="0" smtClean="0">
                <a:solidFill>
                  <a:srgbClr val="000000"/>
                </a:solidFill>
              </a:rPr>
              <a:t>Company Science Association</a:t>
            </a:r>
            <a:endParaRPr lang="zh-CN" altLang="en-US" sz="1100" b="1" dirty="0">
              <a:solidFill>
                <a:srgbClr val="000000"/>
              </a:solidFill>
            </a:endParaRPr>
          </a:p>
        </p:txBody>
      </p:sp>
      <p:sp>
        <p:nvSpPr>
          <p:cNvPr id="12" name="AutoShape 34"/>
          <p:cNvSpPr>
            <a:spLocks noChangeArrowheads="1"/>
          </p:cNvSpPr>
          <p:nvPr/>
        </p:nvSpPr>
        <p:spPr bwMode="gray">
          <a:xfrm>
            <a:off x="3293293" y="3748090"/>
            <a:ext cx="2745095" cy="428624"/>
          </a:xfrm>
          <a:prstGeom prst="roundRect">
            <a:avLst>
              <a:gd name="adj" fmla="val 50000"/>
            </a:avLst>
          </a:prstGeom>
          <a:gradFill rotWithShape="1">
            <a:gsLst>
              <a:gs pos="0">
                <a:srgbClr val="CBFEAE"/>
              </a:gs>
              <a:gs pos="100000">
                <a:srgbClr val="CBFEAE">
                  <a:gamma/>
                  <a:tint val="5882"/>
                  <a:invGamma/>
                </a:srgbClr>
              </a:gs>
            </a:gsLst>
            <a:lin ang="0" scaled="1"/>
          </a:gradFill>
          <a:ln w="38100" algn="ctr">
            <a:solidFill>
              <a:srgbClr val="80808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zh-CN" sz="1100" b="1" dirty="0" smtClean="0">
                <a:solidFill>
                  <a:srgbClr val="000000"/>
                </a:solidFill>
              </a:rPr>
              <a:t>Domestic &amp; International </a:t>
            </a:r>
          </a:p>
          <a:p>
            <a:pPr algn="ctr" eaLnBrk="0" hangingPunct="0"/>
            <a:r>
              <a:rPr lang="en-US" altLang="zh-CN" sz="1100" b="1" dirty="0" smtClean="0">
                <a:solidFill>
                  <a:srgbClr val="000000"/>
                </a:solidFill>
              </a:rPr>
              <a:t>Standardization Organizations </a:t>
            </a:r>
            <a:endParaRPr lang="zh-CN" altLang="en-US" sz="1100" b="1" dirty="0">
              <a:solidFill>
                <a:srgbClr val="000000"/>
              </a:solidFill>
            </a:endParaRPr>
          </a:p>
        </p:txBody>
      </p:sp>
      <p:sp>
        <p:nvSpPr>
          <p:cNvPr id="16" name="Text Box 36"/>
          <p:cNvSpPr txBox="1">
            <a:spLocks noChangeArrowheads="1"/>
          </p:cNvSpPr>
          <p:nvPr/>
        </p:nvSpPr>
        <p:spPr bwMode="gray">
          <a:xfrm>
            <a:off x="1088057" y="3002976"/>
            <a:ext cx="1859805" cy="27699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none">
            <a:spAutoFit/>
          </a:bodyPr>
          <a:lstStyle/>
          <a:p>
            <a:pPr algn="ctr" eaLnBrk="0" hangingPunct="0"/>
            <a:r>
              <a:rPr lang="en-US" altLang="zh-CN" sz="1200" b="1" dirty="0" smtClean="0">
                <a:solidFill>
                  <a:srgbClr val="FFFFFF"/>
                </a:solidFill>
                <a:effectLst>
                  <a:outerShdw blurRad="38100" dist="38100" dir="2700000" algn="tl">
                    <a:srgbClr val="C0C0C0"/>
                  </a:outerShdw>
                </a:effectLst>
              </a:rPr>
              <a:t>Standard Development</a:t>
            </a:r>
            <a:endParaRPr lang="zh-CN" altLang="en-US" sz="1200" b="1" dirty="0">
              <a:solidFill>
                <a:srgbClr val="FFFFFF"/>
              </a:solidFill>
              <a:effectLst>
                <a:outerShdw blurRad="38100" dist="38100" dir="2700000" algn="tl">
                  <a:srgbClr val="C0C0C0"/>
                </a:outerShdw>
              </a:effectLst>
            </a:endParaRPr>
          </a:p>
        </p:txBody>
      </p:sp>
      <p:sp>
        <p:nvSpPr>
          <p:cNvPr id="18" name="自选图形 15"/>
          <p:cNvSpPr>
            <a:spLocks noChangeArrowheads="1"/>
          </p:cNvSpPr>
          <p:nvPr/>
        </p:nvSpPr>
        <p:spPr bwMode="auto">
          <a:xfrm>
            <a:off x="6011863" y="3141663"/>
            <a:ext cx="569912" cy="455612"/>
          </a:xfrm>
          <a:prstGeom prst="chevron">
            <a:avLst>
              <a:gd name="adj" fmla="val 57718"/>
            </a:avLst>
          </a:prstGeom>
          <a:gradFill rotWithShape="1">
            <a:gsLst>
              <a:gs pos="0">
                <a:schemeClr val="bg1"/>
              </a:gs>
              <a:gs pos="100000">
                <a:srgbClr val="00FF00"/>
              </a:gs>
            </a:gsLst>
            <a:path path="rect">
              <a:fillToRect l="50000" t="50000" r="50000" b="50000"/>
            </a:path>
          </a:gradFill>
          <a:ln w="9525">
            <a:noFill/>
            <a:miter lim="800000"/>
            <a:headEnd/>
            <a:tailEnd/>
          </a:ln>
          <a:effectLst>
            <a:outerShdw dist="17961" dir="2700000" algn="ctr" rotWithShape="0">
              <a:srgbClr val="009900"/>
            </a:outerShdw>
          </a:effectLst>
        </p:spPr>
        <p:txBody>
          <a:bodyPr wrap="none" anchor="ctr"/>
          <a:lstStyle/>
          <a:p>
            <a:pPr>
              <a:defRPr/>
            </a:pPr>
            <a:endParaRPr lang="zh-CN" altLang="en-US"/>
          </a:p>
        </p:txBody>
      </p:sp>
      <p:sp>
        <p:nvSpPr>
          <p:cNvPr id="20" name="AutoShape 31"/>
          <p:cNvSpPr>
            <a:spLocks noChangeArrowheads="1"/>
          </p:cNvSpPr>
          <p:nvPr/>
        </p:nvSpPr>
        <p:spPr bwMode="gray">
          <a:xfrm>
            <a:off x="3295650" y="4296694"/>
            <a:ext cx="2771775" cy="532481"/>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rgbClr val="80808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altLang="zh-CN" sz="1100" b="1" dirty="0" smtClean="0">
                <a:solidFill>
                  <a:srgbClr val="000000"/>
                </a:solidFill>
              </a:rPr>
              <a:t> Domestic &amp; International Technical </a:t>
            </a:r>
          </a:p>
          <a:p>
            <a:pPr algn="ctr" eaLnBrk="0" hangingPunct="0"/>
            <a:r>
              <a:rPr lang="en-US" altLang="zh-CN" sz="1100" b="1" dirty="0" smtClean="0">
                <a:solidFill>
                  <a:srgbClr val="000000"/>
                </a:solidFill>
              </a:rPr>
              <a:t>Cooperation &amp; Communication on </a:t>
            </a:r>
          </a:p>
          <a:p>
            <a:pPr algn="ctr" eaLnBrk="0" hangingPunct="0"/>
            <a:r>
              <a:rPr lang="en-US" altLang="zh-CN" sz="1100" b="1" dirty="0" smtClean="0">
                <a:solidFill>
                  <a:srgbClr val="000000"/>
                </a:solidFill>
              </a:rPr>
              <a:t>Testing and Standardization</a:t>
            </a:r>
          </a:p>
        </p:txBody>
      </p:sp>
      <p:grpSp>
        <p:nvGrpSpPr>
          <p:cNvPr id="21" name="Group 38"/>
          <p:cNvGrpSpPr>
            <a:grpSpLocks/>
          </p:cNvGrpSpPr>
          <p:nvPr/>
        </p:nvGrpSpPr>
        <p:grpSpPr bwMode="auto">
          <a:xfrm>
            <a:off x="6453188" y="2083503"/>
            <a:ext cx="2252662" cy="2808287"/>
            <a:chOff x="703" y="845"/>
            <a:chExt cx="1806" cy="1906"/>
          </a:xfrm>
        </p:grpSpPr>
        <p:sp>
          <p:nvSpPr>
            <p:cNvPr id="22" name="Oval 28"/>
            <p:cNvSpPr>
              <a:spLocks noChangeArrowheads="1"/>
            </p:cNvSpPr>
            <p:nvPr/>
          </p:nvSpPr>
          <p:spPr bwMode="gray">
            <a:xfrm>
              <a:off x="840" y="989"/>
              <a:ext cx="1526" cy="1594"/>
            </a:xfrm>
            <a:prstGeom prst="ellipse">
              <a:avLst/>
            </a:prstGeom>
            <a:solidFill>
              <a:schemeClr val="accent2">
                <a:lumMod val="60000"/>
                <a:lumOff val="40000"/>
              </a:schemeClr>
            </a:solidFill>
            <a:ln w="28575" algn="ctr">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3" name="AutoShape 30"/>
            <p:cNvSpPr>
              <a:spLocks noChangeArrowheads="1"/>
            </p:cNvSpPr>
            <p:nvPr/>
          </p:nvSpPr>
          <p:spPr bwMode="gray">
            <a:xfrm>
              <a:off x="703" y="845"/>
              <a:ext cx="1806" cy="1906"/>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shade val="66667"/>
                    <a:invGamma/>
                    <a:alpha val="12000"/>
                  </a:schemeClr>
                </a:gs>
                <a:gs pos="50000">
                  <a:schemeClr val="accent1"/>
                </a:gs>
                <a:gs pos="100000">
                  <a:schemeClr val="accent1">
                    <a:gamma/>
                    <a:shade val="66667"/>
                    <a:invGamma/>
                    <a:alpha val="12000"/>
                  </a:scheme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sp>
        <p:nvSpPr>
          <p:cNvPr id="24" name="Text Box 42"/>
          <p:cNvSpPr txBox="1">
            <a:spLocks noChangeArrowheads="1"/>
          </p:cNvSpPr>
          <p:nvPr/>
        </p:nvSpPr>
        <p:spPr bwMode="gray">
          <a:xfrm>
            <a:off x="6728619" y="2793910"/>
            <a:ext cx="1835150" cy="116955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algn="ctr" eaLnBrk="0" hangingPunct="0"/>
            <a:r>
              <a:rPr lang="en-US" altLang="zh-CN" sz="1000" b="1" dirty="0" smtClean="0">
                <a:solidFill>
                  <a:srgbClr val="FFFFFF"/>
                </a:solidFill>
                <a:effectLst>
                  <a:outerShdw blurRad="38100" dist="38100" dir="2700000" algn="tl">
                    <a:srgbClr val="C0C0C0"/>
                  </a:outerShdw>
                </a:effectLst>
              </a:rPr>
              <a:t>International Standard</a:t>
            </a:r>
          </a:p>
          <a:p>
            <a:pPr algn="ctr" eaLnBrk="0" hangingPunct="0"/>
            <a:endParaRPr lang="en-US" altLang="zh-CN" sz="1000" b="1" dirty="0" smtClean="0">
              <a:solidFill>
                <a:srgbClr val="FFFFFF"/>
              </a:solidFill>
              <a:effectLst>
                <a:outerShdw blurRad="38100" dist="38100" dir="2700000" algn="tl">
                  <a:srgbClr val="C0C0C0"/>
                </a:outerShdw>
              </a:effectLst>
            </a:endParaRPr>
          </a:p>
          <a:p>
            <a:pPr algn="ctr" eaLnBrk="0" hangingPunct="0"/>
            <a:r>
              <a:rPr lang="en-US" altLang="zh-CN" sz="1000" b="1" dirty="0" smtClean="0">
                <a:solidFill>
                  <a:srgbClr val="FFFFFF"/>
                </a:solidFill>
                <a:effectLst>
                  <a:outerShdw blurRad="38100" dist="38100" dir="2700000" algn="tl">
                    <a:srgbClr val="C0C0C0"/>
                  </a:outerShdw>
                </a:effectLst>
              </a:rPr>
              <a:t>National Standard</a:t>
            </a:r>
          </a:p>
          <a:p>
            <a:pPr algn="ctr" eaLnBrk="0" hangingPunct="0"/>
            <a:endParaRPr lang="en-US" altLang="zh-CN" sz="1000" b="1" dirty="0" smtClean="0">
              <a:solidFill>
                <a:srgbClr val="FFFFFF"/>
              </a:solidFill>
              <a:effectLst>
                <a:outerShdw blurRad="38100" dist="38100" dir="2700000" algn="tl">
                  <a:srgbClr val="C0C0C0"/>
                </a:outerShdw>
              </a:effectLst>
            </a:endParaRPr>
          </a:p>
          <a:p>
            <a:pPr algn="ctr" eaLnBrk="0" hangingPunct="0"/>
            <a:r>
              <a:rPr lang="en-US" altLang="zh-CN" sz="1000" b="1" dirty="0" smtClean="0">
                <a:solidFill>
                  <a:srgbClr val="FFFFFF"/>
                </a:solidFill>
                <a:effectLst>
                  <a:outerShdw blurRad="38100" dist="38100" dir="2700000" algn="tl">
                    <a:srgbClr val="C0C0C0"/>
                  </a:outerShdw>
                </a:effectLst>
              </a:rPr>
              <a:t>Association Standard </a:t>
            </a:r>
          </a:p>
          <a:p>
            <a:pPr algn="ctr" eaLnBrk="0" hangingPunct="0"/>
            <a:endParaRPr lang="en-US" altLang="zh-CN" sz="1000" b="1" dirty="0" smtClean="0">
              <a:solidFill>
                <a:srgbClr val="FFFFFF"/>
              </a:solidFill>
              <a:effectLst>
                <a:outerShdw blurRad="38100" dist="38100" dir="2700000" algn="tl">
                  <a:srgbClr val="C0C0C0"/>
                </a:outerShdw>
              </a:effectLst>
            </a:endParaRPr>
          </a:p>
          <a:p>
            <a:pPr algn="ctr" eaLnBrk="0" hangingPunct="0"/>
            <a:r>
              <a:rPr lang="en-US" altLang="zh-CN" sz="1000" b="1" dirty="0" smtClean="0">
                <a:solidFill>
                  <a:srgbClr val="FFFFFF"/>
                </a:solidFill>
                <a:effectLst>
                  <a:outerShdw blurRad="38100" dist="38100" dir="2700000" algn="tl">
                    <a:srgbClr val="C0C0C0"/>
                  </a:outerShdw>
                </a:effectLst>
              </a:rPr>
              <a:t>Corporate Standard</a:t>
            </a:r>
          </a:p>
        </p:txBody>
      </p:sp>
    </p:spTree>
    <p:extLst>
      <p:ext uri="{BB962C8B-B14F-4D97-AF65-F5344CB8AC3E}">
        <p14:creationId xmlns:p14="http://schemas.microsoft.com/office/powerpoint/2010/main" xmlns="" val="165483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265113"/>
            <a:ext cx="8229600" cy="796925"/>
          </a:xfrm>
        </p:spPr>
        <p:txBody>
          <a:bodyPr/>
          <a:lstStyle/>
          <a:p>
            <a:pPr eaLnBrk="1" hangingPunct="1">
              <a:defRPr/>
            </a:pPr>
            <a:r>
              <a:rPr lang="en-US" altLang="zh-CN" sz="2400" dirty="0" smtClean="0">
                <a:solidFill>
                  <a:schemeClr val="tx1"/>
                </a:solidFill>
                <a:effectLst>
                  <a:outerShdw blurRad="38100" dist="38100" dir="2700000" algn="tl">
                    <a:srgbClr val="C0C0C0"/>
                  </a:outerShdw>
                </a:effectLst>
                <a:latin typeface="+mn-ea"/>
              </a:rPr>
              <a:t>2. Corporate Standardization</a:t>
            </a:r>
            <a:endParaRPr lang="zh-CN" altLang="en-US" dirty="0" smtClean="0">
              <a:solidFill>
                <a:srgbClr val="000000"/>
              </a:solidFill>
            </a:endParaRPr>
          </a:p>
        </p:txBody>
      </p:sp>
      <p:sp>
        <p:nvSpPr>
          <p:cNvPr id="5" name="矩形 5"/>
          <p:cNvSpPr>
            <a:spLocks noChangeArrowheads="1"/>
          </p:cNvSpPr>
          <p:nvPr/>
        </p:nvSpPr>
        <p:spPr bwMode="auto">
          <a:xfrm>
            <a:off x="395272" y="1089323"/>
            <a:ext cx="779145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50000"/>
              </a:lnSpc>
            </a:pPr>
            <a:r>
              <a:rPr lang="en-US" altLang="zh-CN" sz="1600" dirty="0" smtClean="0">
                <a:latin typeface="Times New Roman" pitchFamily="18" charset="0"/>
                <a:cs typeface="Times New Roman" pitchFamily="18" charset="0"/>
              </a:rPr>
              <a:t>3). </a:t>
            </a:r>
            <a:r>
              <a:rPr lang="en-US" altLang="zh-CN" sz="1400" dirty="0" smtClean="0">
                <a:latin typeface="Times New Roman" pitchFamily="18" charset="0"/>
                <a:cs typeface="Times New Roman" pitchFamily="18" charset="0"/>
              </a:rPr>
              <a:t>National level “National Cashmere Products Engineering &amp; Technical Center” and “Corporate Technical Center”  engages in the development of new technology, new products and development of testing standards.</a:t>
            </a:r>
            <a:endParaRPr lang="en-US" altLang="zh-CN" sz="1400" dirty="0">
              <a:latin typeface="Times New Roman" pitchFamily="18" charset="0"/>
              <a:cs typeface="Times New Roman" pitchFamily="18" charset="0"/>
            </a:endParaRPr>
          </a:p>
        </p:txBody>
      </p:sp>
      <p:pic>
        <p:nvPicPr>
          <p:cNvPr id="5122" name="Picture 2" descr="D:\罕台实验室照片\IMG_966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2126953"/>
            <a:ext cx="5591175" cy="3727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145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274638"/>
            <a:ext cx="8229600" cy="796925"/>
          </a:xfrm>
        </p:spPr>
        <p:txBody>
          <a:bodyPr/>
          <a:lstStyle/>
          <a:p>
            <a:pPr eaLnBrk="1" hangingPunct="1">
              <a:defRPr/>
            </a:pPr>
            <a:r>
              <a:rPr lang="en-US" altLang="zh-CN" sz="2400" dirty="0" smtClean="0">
                <a:solidFill>
                  <a:schemeClr val="tx1"/>
                </a:solidFill>
                <a:effectLst>
                  <a:outerShdw blurRad="38100" dist="38100" dir="2700000" algn="tl">
                    <a:srgbClr val="C0C0C0"/>
                  </a:outerShdw>
                </a:effectLst>
                <a:latin typeface="+mn-ea"/>
              </a:rPr>
              <a:t>2. Corporate Standardization</a:t>
            </a:r>
            <a:endParaRPr lang="zh-CN" altLang="en-US" dirty="0" smtClean="0">
              <a:solidFill>
                <a:srgbClr val="000000"/>
              </a:solidFill>
            </a:endParaRPr>
          </a:p>
        </p:txBody>
      </p:sp>
      <p:sp>
        <p:nvSpPr>
          <p:cNvPr id="5" name="矩形 5"/>
          <p:cNvSpPr>
            <a:spLocks noChangeArrowheads="1"/>
          </p:cNvSpPr>
          <p:nvPr/>
        </p:nvSpPr>
        <p:spPr bwMode="auto">
          <a:xfrm>
            <a:off x="304799" y="1189038"/>
            <a:ext cx="3990975" cy="4847481"/>
          </a:xfrm>
          <a:prstGeom prst="rect">
            <a:avLst/>
          </a:prstGeom>
          <a:noFill/>
          <a:ln w="9525">
            <a:noFill/>
            <a:miter lim="800000"/>
            <a:headEnd/>
            <a:tailEnd/>
          </a:ln>
        </p:spPr>
        <p:txBody>
          <a:bodyPr wrap="square">
            <a:spAutoFit/>
          </a:bodyPr>
          <a:lstStyle/>
          <a:p>
            <a:pPr algn="just">
              <a:lnSpc>
                <a:spcPct val="150000"/>
              </a:lnSpc>
            </a:pPr>
            <a:r>
              <a:rPr lang="en-US" altLang="zh-CN" sz="1600" dirty="0" smtClean="0">
                <a:latin typeface="Times New Roman" pitchFamily="18" charset="0"/>
                <a:cs typeface="Times New Roman" pitchFamily="18" charset="0"/>
              </a:rPr>
              <a:t>4).</a:t>
            </a:r>
            <a:r>
              <a:rPr lang="zh-CN" altLang="en-US" sz="1600" dirty="0" smtClean="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Founding of Sub Technical Committee for Cashmere Products of National Technical Committee for Textiles Standardization</a:t>
            </a:r>
            <a:r>
              <a:rPr lang="zh-CN" altLang="en-US" sz="1400" dirty="0" smtClean="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TC209/SC9</a:t>
            </a:r>
            <a:r>
              <a:rPr lang="zh-CN" altLang="en-US" sz="1400" dirty="0" smtClean="0">
                <a:latin typeface="Times New Roman" pitchFamily="18" charset="0"/>
                <a:cs typeface="Times New Roman" pitchFamily="18" charset="0"/>
              </a:rPr>
              <a:t>）</a:t>
            </a:r>
            <a:r>
              <a:rPr lang="en-US" altLang="zh-CN" sz="1400" dirty="0" smtClean="0">
                <a:latin typeface="Times New Roman" pitchFamily="18" charset="0"/>
                <a:cs typeface="Times New Roman" pitchFamily="18" charset="0"/>
              </a:rPr>
              <a:t>, Secretariat undertaken by Inner Mongolia </a:t>
            </a:r>
            <a:r>
              <a:rPr lang="en-US" altLang="zh-CN" sz="1400" dirty="0" err="1" smtClean="0">
                <a:latin typeface="Times New Roman" pitchFamily="18" charset="0"/>
                <a:cs typeface="Times New Roman" pitchFamily="18" charset="0"/>
              </a:rPr>
              <a:t>Erdos</a:t>
            </a:r>
            <a:r>
              <a:rPr lang="en-US" altLang="zh-CN" sz="1400" dirty="0" smtClean="0">
                <a:latin typeface="Times New Roman" pitchFamily="18" charset="0"/>
                <a:cs typeface="Times New Roman" pitchFamily="18" charset="0"/>
              </a:rPr>
              <a:t> Cashmere Group</a:t>
            </a:r>
          </a:p>
          <a:p>
            <a:pPr algn="just">
              <a:lnSpc>
                <a:spcPct val="150000"/>
              </a:lnSpc>
            </a:pPr>
            <a:endParaRPr lang="en-US" altLang="zh-CN" sz="1600" b="1" dirty="0" smtClean="0">
              <a:latin typeface="Times New Roman" pitchFamily="18" charset="0"/>
              <a:cs typeface="Times New Roman" pitchFamily="18" charset="0"/>
            </a:endParaRPr>
          </a:p>
          <a:p>
            <a:pPr algn="just">
              <a:lnSpc>
                <a:spcPct val="150000"/>
              </a:lnSpc>
            </a:pPr>
            <a:endParaRPr lang="en-US" altLang="zh-CN" sz="1600" b="1" dirty="0" smtClean="0">
              <a:latin typeface="Times New Roman" pitchFamily="18" charset="0"/>
              <a:cs typeface="Times New Roman" pitchFamily="18" charset="0"/>
            </a:endParaRPr>
          </a:p>
          <a:p>
            <a:pPr algn="just">
              <a:lnSpc>
                <a:spcPct val="150000"/>
              </a:lnSpc>
            </a:pPr>
            <a:endParaRPr lang="en-US" altLang="zh-CN" sz="1600" b="1" dirty="0">
              <a:latin typeface="Times New Roman" pitchFamily="18" charset="0"/>
              <a:cs typeface="Times New Roman" pitchFamily="18" charset="0"/>
            </a:endParaRPr>
          </a:p>
          <a:p>
            <a:pPr algn="just">
              <a:lnSpc>
                <a:spcPct val="150000"/>
              </a:lnSpc>
            </a:pPr>
            <a:r>
              <a:rPr lang="en-US" altLang="zh-CN" sz="1600" dirty="0" smtClean="0">
                <a:latin typeface="Times New Roman" pitchFamily="18" charset="0"/>
                <a:cs typeface="Times New Roman" pitchFamily="18" charset="0"/>
              </a:rPr>
              <a:t>5).Secretariat of Working Group </a:t>
            </a:r>
            <a:r>
              <a:rPr lang="en-US" altLang="zh-CN" sz="1400" dirty="0">
                <a:latin typeface="Times New Roman" pitchFamily="18" charset="0"/>
                <a:cs typeface="Times New Roman" pitchFamily="18" charset="0"/>
              </a:rPr>
              <a:t>ISO/TC38/SC23/WG05 ISO/Textiles/Fiber </a:t>
            </a:r>
            <a:endParaRPr lang="en-US" altLang="zh-CN" sz="1400" dirty="0" smtClean="0">
              <a:latin typeface="Times New Roman" pitchFamily="18" charset="0"/>
              <a:cs typeface="Times New Roman" pitchFamily="18" charset="0"/>
            </a:endParaRPr>
          </a:p>
          <a:p>
            <a:pPr algn="just">
              <a:lnSpc>
                <a:spcPct val="150000"/>
              </a:lnSpc>
            </a:pPr>
            <a:r>
              <a:rPr lang="en-US" altLang="zh-CN" sz="1400" dirty="0" smtClean="0">
                <a:latin typeface="Times New Roman" pitchFamily="18" charset="0"/>
                <a:cs typeface="Times New Roman" pitchFamily="18" charset="0"/>
              </a:rPr>
              <a:t>&amp; Yarns/Natural Proteins. Convener  is Madam </a:t>
            </a:r>
            <a:r>
              <a:rPr lang="en-US" altLang="zh-CN" sz="1400" dirty="0" err="1" smtClean="0">
                <a:latin typeface="Times New Roman" pitchFamily="18" charset="0"/>
                <a:cs typeface="Times New Roman" pitchFamily="18" charset="0"/>
              </a:rPr>
              <a:t>Zhi</a:t>
            </a:r>
            <a:r>
              <a:rPr lang="en-US" altLang="zh-CN" sz="1400" dirty="0" smtClean="0">
                <a:latin typeface="Times New Roman" pitchFamily="18" charset="0"/>
                <a:cs typeface="Times New Roman" pitchFamily="18" charset="0"/>
              </a:rPr>
              <a:t> Zhang of </a:t>
            </a:r>
            <a:r>
              <a:rPr lang="en-US" altLang="zh-CN" sz="1400" dirty="0" err="1" smtClean="0">
                <a:latin typeface="Times New Roman" pitchFamily="18" charset="0"/>
                <a:cs typeface="Times New Roman" pitchFamily="18" charset="0"/>
              </a:rPr>
              <a:t>Erdos</a:t>
            </a:r>
            <a:r>
              <a:rPr lang="en-US" altLang="zh-CN" sz="1400" dirty="0" smtClean="0">
                <a:latin typeface="Times New Roman" pitchFamily="18" charset="0"/>
                <a:cs typeface="Times New Roman" pitchFamily="18" charset="0"/>
              </a:rPr>
              <a:t> Group.</a:t>
            </a:r>
          </a:p>
          <a:p>
            <a:pPr algn="just">
              <a:lnSpc>
                <a:spcPct val="150000"/>
              </a:lnSpc>
            </a:pPr>
            <a:r>
              <a:rPr lang="en-US" altLang="zh-CN" sz="1400" dirty="0" smtClean="0">
                <a:latin typeface="Times New Roman" pitchFamily="18" charset="0"/>
                <a:cs typeface="Times New Roman" pitchFamily="18" charset="0"/>
              </a:rPr>
              <a:t>Madam </a:t>
            </a:r>
            <a:r>
              <a:rPr lang="en-US" altLang="zh-CN" sz="1400" dirty="0" err="1" smtClean="0">
                <a:latin typeface="Times New Roman" pitchFamily="18" charset="0"/>
                <a:cs typeface="Times New Roman" pitchFamily="18" charset="0"/>
              </a:rPr>
              <a:t>Zhi</a:t>
            </a:r>
            <a:r>
              <a:rPr lang="en-US" altLang="zh-CN" sz="1400" dirty="0" smtClean="0">
                <a:latin typeface="Times New Roman" pitchFamily="18" charset="0"/>
                <a:cs typeface="Times New Roman" pitchFamily="18" charset="0"/>
              </a:rPr>
              <a:t> Zhang is also a registered expert of ISO/TC38/WG22 Composition &amp; Chemical Test</a:t>
            </a:r>
          </a:p>
        </p:txBody>
      </p:sp>
      <p:pic>
        <p:nvPicPr>
          <p:cNvPr id="1026" name="Picture 2" descr="D:\宣传文件\IWTO及ISO会议图片\ISO工作相关\2012年中国上海ISO TC38 SC23 WG5第五次工作会议.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09555" y="3800475"/>
            <a:ext cx="4067696" cy="2609850"/>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D:\2018年标准研制项目\美国标准交流材料\SAM_06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09555" y="1119982"/>
            <a:ext cx="3886720" cy="27717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50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457200" y="265113"/>
            <a:ext cx="8229600" cy="796925"/>
          </a:xfrm>
        </p:spPr>
        <p:txBody>
          <a:bodyPr/>
          <a:lstStyle/>
          <a:p>
            <a:pPr eaLnBrk="1" hangingPunct="1">
              <a:defRPr/>
            </a:pPr>
            <a:r>
              <a:rPr lang="en-US" altLang="zh-CN" sz="2400" dirty="0" smtClean="0">
                <a:solidFill>
                  <a:schemeClr val="tx1"/>
                </a:solidFill>
                <a:effectLst>
                  <a:outerShdw blurRad="38100" dist="38100" dir="2700000" algn="tl">
                    <a:srgbClr val="C0C0C0"/>
                  </a:outerShdw>
                </a:effectLst>
                <a:latin typeface="+mn-ea"/>
              </a:rPr>
              <a:t>2. Corporate Standardization</a:t>
            </a:r>
            <a:endParaRPr lang="zh-CN" altLang="en-US" dirty="0" smtClean="0">
              <a:solidFill>
                <a:srgbClr val="000000"/>
              </a:solidFill>
            </a:endParaRPr>
          </a:p>
        </p:txBody>
      </p:sp>
      <p:sp>
        <p:nvSpPr>
          <p:cNvPr id="10243" name="矩形 5"/>
          <p:cNvSpPr>
            <a:spLocks noChangeArrowheads="1"/>
          </p:cNvSpPr>
          <p:nvPr/>
        </p:nvSpPr>
        <p:spPr bwMode="auto">
          <a:xfrm>
            <a:off x="352425" y="1029003"/>
            <a:ext cx="2371725" cy="4385816"/>
          </a:xfrm>
          <a:prstGeom prst="rect">
            <a:avLst/>
          </a:prstGeom>
          <a:noFill/>
          <a:ln w="9525">
            <a:noFill/>
            <a:miter lim="800000"/>
            <a:headEnd/>
            <a:tailEnd/>
          </a:ln>
        </p:spPr>
        <p:txBody>
          <a:bodyPr wrap="square">
            <a:spAutoFit/>
          </a:bodyPr>
          <a:lstStyle/>
          <a:p>
            <a:pPr algn="just">
              <a:lnSpc>
                <a:spcPct val="150000"/>
              </a:lnSpc>
            </a:pPr>
            <a:r>
              <a:rPr lang="en-US" altLang="zh-CN" dirty="0" smtClean="0">
                <a:latin typeface="Times New Roman" pitchFamily="18" charset="0"/>
                <a:cs typeface="Times New Roman" pitchFamily="18" charset="0"/>
              </a:rPr>
              <a:t>6). </a:t>
            </a:r>
            <a:r>
              <a:rPr lang="en-US" altLang="zh-CN" sz="1400" dirty="0" smtClean="0">
                <a:latin typeface="Times New Roman" pitchFamily="18" charset="0"/>
                <a:cs typeface="Times New Roman" pitchFamily="18" charset="0"/>
              </a:rPr>
              <a:t>Technical communication: 6 sessions of “International  Symposium on Cashmere </a:t>
            </a:r>
            <a:r>
              <a:rPr lang="en-US" altLang="zh-CN" sz="1400" dirty="0" err="1" smtClean="0">
                <a:latin typeface="Times New Roman" pitchFamily="18" charset="0"/>
                <a:cs typeface="Times New Roman" pitchFamily="18" charset="0"/>
              </a:rPr>
              <a:t>Fibre</a:t>
            </a:r>
            <a:r>
              <a:rPr lang="en-US" altLang="zh-CN" sz="1400" dirty="0" smtClean="0">
                <a:latin typeface="Times New Roman" pitchFamily="18" charset="0"/>
                <a:cs typeface="Times New Roman" pitchFamily="18" charset="0"/>
              </a:rPr>
              <a:t> Identification Techniques” were held.  Participants from authoritative organizations such as AATCC, CCMI attended to mutually discuss issues of cashmere </a:t>
            </a:r>
            <a:r>
              <a:rPr lang="en-US" altLang="zh-CN" sz="1400" dirty="0" err="1" smtClean="0">
                <a:latin typeface="Times New Roman" pitchFamily="18" charset="0"/>
                <a:cs typeface="Times New Roman" pitchFamily="18" charset="0"/>
              </a:rPr>
              <a:t>fibre</a:t>
            </a:r>
            <a:r>
              <a:rPr lang="en-US" altLang="zh-CN" sz="1400" dirty="0" smtClean="0">
                <a:latin typeface="Times New Roman" pitchFamily="18" charset="0"/>
                <a:cs typeface="Times New Roman" pitchFamily="18" charset="0"/>
              </a:rPr>
              <a:t> identification methods such as microscopy, DNA method,  light spectrum method and LC-MS methods.  </a:t>
            </a:r>
            <a:endParaRPr lang="en-US" altLang="zh-CN" sz="1400" dirty="0">
              <a:latin typeface="Times New Roman" pitchFamily="18" charset="0"/>
              <a:cs typeface="Times New Roman" pitchFamily="18" charset="0"/>
            </a:endParaRPr>
          </a:p>
        </p:txBody>
      </p:sp>
      <p:pic>
        <p:nvPicPr>
          <p:cNvPr id="2050" name="Picture 2" descr="D:\宣传文件\技术交流\IMG_322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76624" y="1133475"/>
            <a:ext cx="4269279"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D:\宣传文件\技术交流\第五届检测技术交流.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39889" y="3718053"/>
            <a:ext cx="2787125" cy="2392849"/>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D:\照片1\研讨会照片\100_278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83734" y="3718054"/>
            <a:ext cx="3066415" cy="239284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华文楷体" pitchFamily="2" charset="-122"/>
            <a:ea typeface="华文楷体" pitchFamily="2"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V7HW2WYZSAY5-2102554853-15114</_dlc_DocId>
    <_dlc_DocIdUrl xmlns="bbd4acb0-43d6-4317-ab0b-803dc468f016">
      <Url>https://share.ansi.org/_layouts/15/DocIdRedir.aspx?ID=V7HW2WYZSAY5-2102554853-15114</Url>
      <Description>V7HW2WYZSAY5-2102554853-15114</Description>
    </_dlc_DocIdUrl>
  </documentManagement>
</p:properties>
</file>

<file path=customXml/itemProps1.xml><?xml version="1.0" encoding="utf-8"?>
<ds:datastoreItem xmlns:ds="http://schemas.openxmlformats.org/officeDocument/2006/customXml" ds:itemID="{040DBBEC-55E6-42D0-B7E3-F733906172C9}"/>
</file>

<file path=customXml/itemProps2.xml><?xml version="1.0" encoding="utf-8"?>
<ds:datastoreItem xmlns:ds="http://schemas.openxmlformats.org/officeDocument/2006/customXml" ds:itemID="{70F4CAE3-BE4D-4AF5-A4C9-B6DD2ED99D46}"/>
</file>

<file path=customXml/itemProps3.xml><?xml version="1.0" encoding="utf-8"?>
<ds:datastoreItem xmlns:ds="http://schemas.openxmlformats.org/officeDocument/2006/customXml" ds:itemID="{BB28D2C5-AC2E-4B08-B815-2BD6849F5E08}"/>
</file>

<file path=customXml/itemProps4.xml><?xml version="1.0" encoding="utf-8"?>
<ds:datastoreItem xmlns:ds="http://schemas.openxmlformats.org/officeDocument/2006/customXml" ds:itemID="{70F4CAE3-BE4D-4AF5-A4C9-B6DD2ED99D46}"/>
</file>

<file path=docProps/app.xml><?xml version="1.0" encoding="utf-8"?>
<Properties xmlns="http://schemas.openxmlformats.org/officeDocument/2006/extended-properties" xmlns:vt="http://schemas.openxmlformats.org/officeDocument/2006/docPropsVTypes">
  <TotalTime>2290</TotalTime>
  <Words>913</Words>
  <Application>Microsoft Office PowerPoint</Application>
  <PresentationFormat>全屏显示(4:3)</PresentationFormat>
  <Paragraphs>110</Paragraphs>
  <Slides>17</Slides>
  <Notes>0</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1_Office Theme</vt:lpstr>
      <vt:lpstr>内蒙古鄂尔多斯羊绒集团标样标准汇报材料 </vt:lpstr>
      <vt:lpstr>幻灯片 2</vt:lpstr>
      <vt:lpstr>1. Company Profile</vt:lpstr>
      <vt:lpstr>1. Company Profile</vt:lpstr>
      <vt:lpstr>2. Corporate Standardization</vt:lpstr>
      <vt:lpstr>2. Corporate Standardization</vt:lpstr>
      <vt:lpstr>2. Corporate Standardization</vt:lpstr>
      <vt:lpstr>2. Corporate Standardization</vt:lpstr>
      <vt:lpstr>2. Corporate Standardization</vt:lpstr>
      <vt:lpstr>2. Corporate Standardization</vt:lpstr>
      <vt:lpstr>2. Corporate Standardization</vt:lpstr>
      <vt:lpstr>2. Corporate Standardization</vt:lpstr>
      <vt:lpstr>3. Function of Standard </vt:lpstr>
      <vt:lpstr>幻灯片 14</vt:lpstr>
      <vt:lpstr>幻灯片 15</vt:lpstr>
      <vt:lpstr>4. Future Prospect</vt:lpstr>
      <vt:lpstr>幻灯片 17</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樊文渭</dc:creator>
  <cp:lastModifiedBy>dell</cp:lastModifiedBy>
  <cp:revision>311</cp:revision>
  <dcterms:created xsi:type="dcterms:W3CDTF">2015-01-04T01:55:04Z</dcterms:created>
  <dcterms:modified xsi:type="dcterms:W3CDTF">2018-07-13T09:33:29Z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374a2aa4-2eed-4dc8-a5a8-25ce7df8279e</vt:lpwstr>
  </property>
</Properties>
</file>