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</p:sldMasterIdLst>
  <p:notesMasterIdLst>
    <p:notesMasterId r:id="rId19"/>
  </p:notesMasterIdLst>
  <p:sldIdLst>
    <p:sldId id="381" r:id="rId5"/>
    <p:sldId id="383" r:id="rId6"/>
    <p:sldId id="388" r:id="rId7"/>
    <p:sldId id="390" r:id="rId8"/>
    <p:sldId id="391" r:id="rId9"/>
    <p:sldId id="392" r:id="rId10"/>
    <p:sldId id="393" r:id="rId11"/>
    <p:sldId id="394" r:id="rId12"/>
    <p:sldId id="395" r:id="rId13"/>
    <p:sldId id="398" r:id="rId14"/>
    <p:sldId id="397" r:id="rId15"/>
    <p:sldId id="399" r:id="rId16"/>
    <p:sldId id="400" r:id="rId17"/>
    <p:sldId id="33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CCCCCC"/>
    <a:srgbClr val="FFF5A2"/>
    <a:srgbClr val="FFF173"/>
    <a:srgbClr val="999999"/>
    <a:srgbClr val="666666"/>
    <a:srgbClr val="000000"/>
    <a:srgbClr val="FFF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568" autoAdjust="0"/>
  </p:normalViewPr>
  <p:slideViewPr>
    <p:cSldViewPr snapToGrid="0" snapToObjects="1" showGuides="1">
      <p:cViewPr varScale="1">
        <p:scale>
          <a:sx n="54" d="100"/>
          <a:sy n="54" d="100"/>
        </p:scale>
        <p:origin x="8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24" Type="http://schemas.microsoft.com/office/2015/10/relationships/revisionInfo" Target="revisionInfo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F00EBA6F-7B3C-40A0-A697-58A807823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Companies do publish their specifications </a:t>
            </a:r>
          </a:p>
          <a:p>
            <a:endParaRPr lang="en-US" dirty="0"/>
          </a:p>
          <a:p>
            <a:r>
              <a:rPr lang="en-US" dirty="0"/>
              <a:t>Based on standards and some explicit references </a:t>
            </a:r>
          </a:p>
          <a:p>
            <a:endParaRPr lang="en-US" dirty="0"/>
          </a:p>
          <a:p>
            <a:r>
              <a:rPr lang="en-US" dirty="0"/>
              <a:t>But this is not standards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6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will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Prefer international standards</a:t>
            </a:r>
          </a:p>
          <a:p>
            <a:endParaRPr lang="en-US" dirty="0"/>
          </a:p>
          <a:p>
            <a:r>
              <a:rPr lang="en-US" dirty="0"/>
              <a:t>Then national standards</a:t>
            </a:r>
          </a:p>
          <a:p>
            <a:endParaRPr lang="en-US" dirty="0"/>
          </a:p>
          <a:p>
            <a:r>
              <a:rPr lang="en-US" dirty="0"/>
              <a:t>Follow the principles of ANSI and ISO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Industry is heavily invested in Standards 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keep this one hidden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0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Enterprise stands do not follow the ISO and ANSI principles</a:t>
            </a:r>
          </a:p>
          <a:p>
            <a:endParaRPr lang="en-US" dirty="0"/>
          </a:p>
          <a:p>
            <a:r>
              <a:rPr lang="en-US" dirty="0"/>
              <a:t>They are considered intellectual property and not shared or only selectively shared  (with suppliers)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other examples of why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endParaRPr lang="en-US" sz="1200" kern="0" dirty="0"/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Document the “state of the art” 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Manage risk regarding product liability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Avoid unnecessary and more expensive regulation 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Demonstrate social responsibility 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Protect intellectual property or competitive position 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Enable supply base &amp; reduce cost 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Simplify communications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 Transfer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In the context of PRC standards reform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endParaRPr lang="en-US" sz="1200" kern="0" dirty="0"/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May reference ISO 9001 which is a management standard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That only says that a company has processes in place 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It does not necessarily mean that the product quality is good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endParaRPr lang="en-US" sz="1200" kern="0" dirty="0"/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r>
              <a:rPr lang="en-US" sz="1200" kern="0" dirty="0"/>
              <a:t>This only comes from a successful company that is intent on providing these for their customers</a:t>
            </a:r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endParaRPr lang="en-US" sz="1200" kern="0" dirty="0"/>
          </a:p>
          <a:p>
            <a:pPr marL="0" indent="0" eaLnBrk="1" hangingPunct="1">
              <a:lnSpc>
                <a:spcPct val="85000"/>
              </a:lnSpc>
              <a:spcBef>
                <a:spcPct val="35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Companies provide warranty and guarantees</a:t>
            </a:r>
          </a:p>
          <a:p>
            <a:r>
              <a:rPr lang="en-US" dirty="0"/>
              <a:t>This can be a competitive advantage </a:t>
            </a:r>
          </a:p>
          <a:p>
            <a:endParaRPr lang="en-US" dirty="0"/>
          </a:p>
          <a:p>
            <a:r>
              <a:rPr lang="en-US" dirty="0"/>
              <a:t>Plus there are legal requirements – laws</a:t>
            </a:r>
          </a:p>
          <a:p>
            <a:endParaRPr lang="en-US" dirty="0"/>
          </a:p>
          <a:p>
            <a:r>
              <a:rPr lang="en-US" dirty="0"/>
              <a:t>And government agencies are in place to assure that consumers rights are protected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BA6F-7B3C-40A0-A697-58A8078237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 And Restircted Sta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94" y="4521472"/>
            <a:ext cx="831494" cy="4744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94" y="2542655"/>
            <a:ext cx="831494" cy="4744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94" y="3572899"/>
            <a:ext cx="831494" cy="4744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94" y="863850"/>
            <a:ext cx="831494" cy="4744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94" y="863851"/>
            <a:ext cx="831494" cy="4744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94" y="1703253"/>
            <a:ext cx="831494" cy="4744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161" y="4506321"/>
            <a:ext cx="831494" cy="4744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35" y="4506319"/>
            <a:ext cx="831494" cy="47442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37" y="5494579"/>
            <a:ext cx="831494" cy="4744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35" y="5507279"/>
            <a:ext cx="831494" cy="47442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37" y="2529805"/>
            <a:ext cx="831494" cy="4744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35" y="2542656"/>
            <a:ext cx="831494" cy="4744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37" y="3518063"/>
            <a:ext cx="831494" cy="4744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35" y="3531173"/>
            <a:ext cx="831494" cy="4744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71" y="863851"/>
            <a:ext cx="831494" cy="4744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37" y="863851"/>
            <a:ext cx="831494" cy="4744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37" y="1692199"/>
            <a:ext cx="831494" cy="47442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35" y="1703253"/>
            <a:ext cx="831494" cy="474421"/>
          </a:xfrm>
          <a:prstGeom prst="rect">
            <a:avLst/>
          </a:prstGeom>
        </p:spPr>
      </p:pic>
      <p:sp>
        <p:nvSpPr>
          <p:cNvPr id="75" name="TextBox 74"/>
          <p:cNvSpPr txBox="1"/>
          <p:nvPr userDrawn="1"/>
        </p:nvSpPr>
        <p:spPr>
          <a:xfrm>
            <a:off x="334085" y="863850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English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334085" y="1703254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>
                <a:solidFill>
                  <a:srgbClr val="000000"/>
                </a:solidFill>
                <a:latin typeface="Arial" charset="0"/>
              </a:rPr>
              <a:t>Chinese</a:t>
            </a:r>
            <a:endParaRPr lang="en-US" sz="1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34085" y="2529805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>
                <a:solidFill>
                  <a:srgbClr val="000000"/>
                </a:solidFill>
                <a:latin typeface="Arial" charset="0"/>
              </a:rPr>
              <a:t>Dutch</a:t>
            </a:r>
            <a:endParaRPr lang="en-US" sz="1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334085" y="3518063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Finnish</a:t>
            </a:r>
          </a:p>
        </p:txBody>
      </p:sp>
      <p:sp>
        <p:nvSpPr>
          <p:cNvPr id="79" name="TextBox 78"/>
          <p:cNvSpPr txBox="1"/>
          <p:nvPr userDrawn="1"/>
        </p:nvSpPr>
        <p:spPr>
          <a:xfrm>
            <a:off x="334085" y="4506320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>
                <a:solidFill>
                  <a:srgbClr val="000000"/>
                </a:solidFill>
                <a:latin typeface="Arial" charset="0"/>
              </a:rPr>
              <a:t>French</a:t>
            </a:r>
            <a:endParaRPr lang="en-US" sz="1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334085" y="5494577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German</a:t>
            </a:r>
          </a:p>
        </p:txBody>
      </p:sp>
      <p:sp>
        <p:nvSpPr>
          <p:cNvPr id="81" name="TextBox 80"/>
          <p:cNvSpPr txBox="1"/>
          <p:nvPr userDrawn="1"/>
        </p:nvSpPr>
        <p:spPr>
          <a:xfrm>
            <a:off x="4878535" y="863850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Peninsular</a:t>
            </a:r>
            <a:r>
              <a:rPr lang="en-US" sz="1000" spc="40" baseline="0" dirty="0">
                <a:solidFill>
                  <a:srgbClr val="000000"/>
                </a:solidFill>
                <a:latin typeface="Arial" charset="0"/>
              </a:rPr>
              <a:t> Spanish</a:t>
            </a:r>
            <a:endParaRPr lang="en-US" sz="1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4878537" y="1703254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Russian</a:t>
            </a:r>
          </a:p>
        </p:txBody>
      </p:sp>
      <p:sp>
        <p:nvSpPr>
          <p:cNvPr id="83" name="TextBox 82"/>
          <p:cNvSpPr txBox="1"/>
          <p:nvPr userDrawn="1"/>
        </p:nvSpPr>
        <p:spPr>
          <a:xfrm>
            <a:off x="4878536" y="2529805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Spanish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4878536" y="3518063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Swedish</a:t>
            </a:r>
          </a:p>
        </p:txBody>
      </p:sp>
      <p:sp>
        <p:nvSpPr>
          <p:cNvPr id="85" name="TextBox 84"/>
          <p:cNvSpPr txBox="1"/>
          <p:nvPr userDrawn="1"/>
        </p:nvSpPr>
        <p:spPr>
          <a:xfrm>
            <a:off x="4878536" y="4506320"/>
            <a:ext cx="1033153" cy="4744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10000"/>
              </a:lnSpc>
              <a:spcAft>
                <a:spcPts val="900"/>
              </a:spcAft>
            </a:pPr>
            <a:r>
              <a:rPr lang="en-US" sz="1000" spc="40" dirty="0">
                <a:solidFill>
                  <a:srgbClr val="000000"/>
                </a:solidFill>
                <a:latin typeface="Arial" charset="0"/>
              </a:rPr>
              <a:t>Portuguese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53" y="4519690"/>
            <a:ext cx="831494" cy="47442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53" y="2542655"/>
            <a:ext cx="831494" cy="47442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53" y="3572899"/>
            <a:ext cx="831494" cy="47442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53" y="863850"/>
            <a:ext cx="831494" cy="47442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53" y="1703253"/>
            <a:ext cx="831494" cy="474421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799" y="1536700"/>
            <a:ext cx="4213226" cy="4641850"/>
          </a:xfrm>
        </p:spPr>
        <p:txBody>
          <a:bodyPr/>
          <a:lstStyle>
            <a:lvl1pPr>
              <a:defRPr sz="2000" b="1" baseline="0"/>
            </a:lvl1pPr>
            <a:lvl2pPr marL="0" indent="0">
              <a:buFontTx/>
              <a:buNone/>
              <a:defRPr sz="200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130800" y="1606551"/>
            <a:ext cx="4013200" cy="2971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eme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536700"/>
            <a:ext cx="6880224" cy="1441450"/>
          </a:xfrm>
        </p:spPr>
        <p:txBody>
          <a:bodyPr/>
          <a:lstStyle>
            <a:lvl1pPr>
              <a:defRPr sz="2000" b="0" baseline="0"/>
            </a:lvl1pPr>
            <a:lvl2pPr marL="320040" indent="-228600">
              <a:buFont typeface=".AppleSystemUIFont" charset="-120"/>
              <a:buChar char="–"/>
              <a:defRPr sz="2000" b="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buFont typeface="Arial" charset="0"/>
              <a:buChar char="•"/>
              <a:defRPr sz="2000" baseline="0"/>
            </a:lvl4pPr>
            <a:lvl5pPr marL="969264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0" y="3206750"/>
            <a:ext cx="9144000" cy="31940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200"/>
            <a:ext cx="3124200" cy="20971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anchor="ctr" anchorCtr="0"/>
          <a:lstStyle>
            <a:lvl1pPr algn="ctr">
              <a:defRPr sz="2399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 Area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349625" y="1600200"/>
            <a:ext cx="2438400" cy="20971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anchor="ctr" anchorCtr="0"/>
          <a:lstStyle>
            <a:lvl1pPr algn="ctr">
              <a:defRPr sz="2399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 Area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16625" y="1600200"/>
            <a:ext cx="3127376" cy="20971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anchor="ctr" anchorCtr="0"/>
          <a:lstStyle>
            <a:lvl1pPr algn="ctr">
              <a:defRPr sz="2399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Photo Area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799" y="4025590"/>
            <a:ext cx="2438401" cy="2152960"/>
          </a:xfrm>
        </p:spPr>
        <p:txBody>
          <a:bodyPr/>
          <a:lstStyle>
            <a:lvl1pPr>
              <a:defRPr sz="1800" b="0" baseline="0"/>
            </a:lvl1pPr>
            <a:lvl2pPr marL="0" indent="0">
              <a:buFontTx/>
              <a:buNone/>
              <a:defRPr sz="1800" b="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49625" y="4025590"/>
            <a:ext cx="2438399" cy="2152960"/>
          </a:xfrm>
        </p:spPr>
        <p:txBody>
          <a:bodyPr/>
          <a:lstStyle>
            <a:lvl1pPr>
              <a:defRPr sz="1800" b="0" baseline="0"/>
            </a:lvl1pPr>
            <a:lvl2pPr marL="0" indent="0">
              <a:buFontTx/>
              <a:buNone/>
              <a:defRPr sz="1800" b="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/>
          </p:nvPr>
        </p:nvSpPr>
        <p:spPr>
          <a:xfrm>
            <a:off x="6016625" y="4025590"/>
            <a:ext cx="2441575" cy="2152960"/>
          </a:xfrm>
        </p:spPr>
        <p:txBody>
          <a:bodyPr/>
          <a:lstStyle>
            <a:lvl1pPr>
              <a:defRPr sz="1800" b="0" baseline="0"/>
            </a:lvl1pPr>
            <a:lvl2pPr marL="0" indent="0">
              <a:buFontTx/>
              <a:buNone/>
              <a:defRPr sz="1800" b="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85799" y="822325"/>
            <a:ext cx="7108825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396876"/>
            <a:ext cx="4213225" cy="498475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536700"/>
            <a:ext cx="4213224" cy="4641850"/>
          </a:xfrm>
        </p:spPr>
        <p:txBody>
          <a:bodyPr/>
          <a:lstStyle>
            <a:lvl1pPr>
              <a:spcBef>
                <a:spcPts val="1200"/>
              </a:spcBef>
              <a:defRPr sz="2000" b="1" baseline="0"/>
            </a:lvl1pPr>
            <a:lvl2pPr marL="0" indent="0">
              <a:buFontTx/>
              <a:buNone/>
              <a:defRPr sz="200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85799" y="822325"/>
            <a:ext cx="4213225" cy="54927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5130800" y="0"/>
            <a:ext cx="4013200" cy="297814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photo, video</a:t>
            </a:r>
            <a:br>
              <a:rPr lang="en-US" dirty="0"/>
            </a:br>
            <a:r>
              <a:rPr lang="en-US" dirty="0"/>
              <a:t>or other graphic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5130800" y="3206750"/>
            <a:ext cx="4013200" cy="3190875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photo, video</a:t>
            </a:r>
            <a:br>
              <a:rPr lang="en-US" dirty="0"/>
            </a:br>
            <a:r>
              <a:rPr lang="en-US" dirty="0"/>
              <a:t>or other graphic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1" y="1606551"/>
            <a:ext cx="4451350" cy="479424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83125" y="1606551"/>
            <a:ext cx="4460875" cy="479424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" y="1606551"/>
            <a:ext cx="5788024" cy="479424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016627" y="1606551"/>
            <a:ext cx="3121021" cy="202564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022981" y="3860800"/>
            <a:ext cx="3121021" cy="2540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96876"/>
            <a:ext cx="7108826" cy="498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85800" y="1606551"/>
            <a:ext cx="7772400" cy="4571999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photo, video</a:t>
            </a:r>
            <a:br>
              <a:rPr lang="en-US" dirty="0"/>
            </a:br>
            <a:r>
              <a:rPr lang="en-US" dirty="0"/>
              <a:t>or other graphic here.</a:t>
            </a:r>
          </a:p>
          <a:p>
            <a:endParaRPr lang="en-US" dirty="0"/>
          </a:p>
          <a:p>
            <a:r>
              <a:rPr lang="en-US" dirty="0"/>
              <a:t>Tips: Charts should not fill the slide.</a:t>
            </a:r>
          </a:p>
          <a:p>
            <a:r>
              <a:rPr lang="en-US" dirty="0"/>
              <a:t>Leave space around charts to make them</a:t>
            </a:r>
            <a:br>
              <a:rPr lang="en-US" dirty="0"/>
            </a:br>
            <a:r>
              <a:rPr lang="en-US" dirty="0"/>
              <a:t>more comfortable to read.</a:t>
            </a:r>
          </a:p>
          <a:p>
            <a:r>
              <a:rPr lang="en-US" dirty="0"/>
              <a:t>Don’t extend charts beyond this box.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606551"/>
            <a:ext cx="7108825" cy="147002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3121026"/>
            <a:ext cx="7108825" cy="16859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9" y="0"/>
            <a:ext cx="9144000" cy="6858000"/>
          </a:xfrm>
          <a:prstGeom prst="rect">
            <a:avLst/>
          </a:prstGeom>
        </p:spPr>
      </p:pic>
      <p:sp>
        <p:nvSpPr>
          <p:cNvPr id="5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685799" y="-1"/>
            <a:ext cx="2663825" cy="685754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/>
          <a:lstStyle/>
          <a:p>
            <a:pPr lvl="0"/>
            <a:r>
              <a:rPr lang="en-US" dirty="0"/>
              <a:t>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6690" y="638176"/>
            <a:ext cx="2237510" cy="3968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JUMP HEAD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86690" y="3133726"/>
            <a:ext cx="2358160" cy="30448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86691" y="1504950"/>
            <a:ext cx="223751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0" i="0" cap="none" spc="4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67C2B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kern="0" dirty="0"/>
              <a:t>An option for divider slides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799" y="916354"/>
            <a:ext cx="5330826" cy="455247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463550"/>
            <a:ext cx="5330826" cy="431801"/>
          </a:xfrm>
        </p:spPr>
        <p:txBody>
          <a:bodyPr>
            <a:normAutofit/>
          </a:bodyPr>
          <a:lstStyle>
            <a:lvl1pPr algn="l">
              <a:lnSpc>
                <a:spcPts val="2600"/>
              </a:lnSpc>
              <a:defRPr sz="2600" spc="4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449" y="254888"/>
            <a:ext cx="2876551" cy="1155192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Green and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190" y="2266638"/>
            <a:ext cx="6178296" cy="1898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96876"/>
            <a:ext cx="7108826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36700"/>
            <a:ext cx="7017168" cy="4641850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 indent="-201168">
              <a:defRPr sz="2000" baseline="0"/>
            </a:lvl3pPr>
            <a:lvl4pPr indent="-228600">
              <a:defRPr sz="2000" baseline="0"/>
            </a:lvl4pPr>
            <a:lvl5pPr indent="-201168"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with Bol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96876"/>
            <a:ext cx="7108826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36700"/>
            <a:ext cx="7017168" cy="4641850"/>
          </a:xfrm>
        </p:spPr>
        <p:txBody>
          <a:bodyPr/>
          <a:lstStyle>
            <a:lvl1pPr>
              <a:defRPr sz="2000" b="1" baseline="0"/>
            </a:lvl1pPr>
            <a:lvl2pPr marL="0" indent="0">
              <a:buFontTx/>
              <a:buNone/>
              <a:defRPr sz="2000" baseline="0"/>
            </a:lvl2pPr>
            <a:lvl3pPr marL="32004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.AppleSystemUIFont" charset="-120"/>
              <a:buChar char="–"/>
              <a:tabLst/>
              <a:defRPr sz="2000" baseline="0"/>
            </a:lvl3pPr>
            <a:lvl4pPr marL="640080" indent="-201168">
              <a:buFont typeface="Arial" charset="0"/>
              <a:buChar char="•"/>
              <a:defRPr sz="2000" baseline="0"/>
            </a:lvl4pPr>
            <a:lvl5pPr marL="969264" indent="-228600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799" y="822325"/>
            <a:ext cx="7108825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536700"/>
            <a:ext cx="4254199" cy="4641850"/>
          </a:xfrm>
        </p:spPr>
        <p:txBody>
          <a:bodyPr/>
          <a:lstStyle>
            <a:lvl1pPr>
              <a:defRPr sz="2000" b="0" baseline="0"/>
            </a:lvl1pPr>
            <a:lvl2pPr marL="320040" indent="-228600">
              <a:buFont typeface=".AppleSystemUIFont" charset="-120"/>
              <a:buChar char="–"/>
              <a:defRPr sz="2000" b="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buFont typeface="Arial" charset="0"/>
              <a:buChar char="•"/>
              <a:defRPr sz="2000" baseline="0"/>
            </a:lvl4pPr>
            <a:lvl5pPr marL="969264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111493" y="1536700"/>
            <a:ext cx="3518022" cy="4641850"/>
          </a:xfrm>
        </p:spPr>
        <p:txBody>
          <a:bodyPr/>
          <a:lstStyle>
            <a:lvl1pPr>
              <a:defRPr sz="2000" b="0" baseline="0"/>
            </a:lvl1pPr>
            <a:lvl2pPr marL="320040" indent="-228600">
              <a:buFont typeface=".AppleSystemUIFont" charset="-120"/>
              <a:buChar char="–"/>
              <a:defRPr sz="2000" b="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buFont typeface="Arial" charset="0"/>
              <a:buChar char="•"/>
              <a:defRPr sz="2000" baseline="0"/>
            </a:lvl4pPr>
            <a:lvl5pPr marL="969264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800" y="822325"/>
            <a:ext cx="7017168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Bol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1977" y="1536700"/>
            <a:ext cx="3518022" cy="4641850"/>
          </a:xfrm>
        </p:spPr>
        <p:txBody>
          <a:bodyPr/>
          <a:lstStyle>
            <a:lvl1pPr>
              <a:defRPr sz="2000" b="1" baseline="0"/>
            </a:lvl1pPr>
            <a:lvl2pPr marL="0" indent="0">
              <a:buFontTx/>
              <a:buNone/>
              <a:defRPr sz="200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11493" y="1536700"/>
            <a:ext cx="3518022" cy="4641850"/>
          </a:xfrm>
        </p:spPr>
        <p:txBody>
          <a:bodyPr/>
          <a:lstStyle>
            <a:lvl1pPr>
              <a:defRPr sz="2000" b="1" baseline="0"/>
            </a:lvl1pPr>
            <a:lvl2pPr marL="0" indent="0">
              <a:buFontTx/>
              <a:buNone/>
              <a:defRPr sz="200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799" y="822325"/>
            <a:ext cx="7200394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798" y="822325"/>
            <a:ext cx="7108827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0" y="1600199"/>
            <a:ext cx="9144000" cy="4800601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6876"/>
            <a:ext cx="4213226" cy="4984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536700"/>
            <a:ext cx="4213226" cy="4641850"/>
          </a:xfrm>
        </p:spPr>
        <p:txBody>
          <a:bodyPr/>
          <a:lstStyle>
            <a:lvl1pPr>
              <a:defRPr sz="2000" b="1" baseline="0"/>
            </a:lvl1pPr>
            <a:lvl2pPr marL="0" indent="0">
              <a:buFontTx/>
              <a:buNone/>
              <a:defRPr sz="2000" baseline="0"/>
            </a:lvl2pPr>
            <a:lvl3pPr marL="320040" indent="-201168">
              <a:buFont typeface=".AppleSystemUIFont" charset="-120"/>
              <a:buChar char="–"/>
              <a:defRPr sz="2000" baseline="0"/>
            </a:lvl3pPr>
            <a:lvl4pPr marL="640080" indent="-201168">
              <a:defRPr sz="2000" baseline="0"/>
            </a:lvl4pPr>
            <a:lvl5pPr marL="960120" indent="-201168">
              <a:buFont typeface=".AppleSystemUIFont" charset="-120"/>
              <a:buChar char="–"/>
              <a:defRPr sz="2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5799" y="822325"/>
            <a:ext cx="4213226" cy="45085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130800" y="1"/>
            <a:ext cx="4013200" cy="6400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 anchorCtr="1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insert photo, video</a:t>
            </a:r>
            <a:br>
              <a:rPr lang="en-US"/>
            </a:br>
            <a:r>
              <a:rPr lang="en-US"/>
              <a:t>or </a:t>
            </a:r>
            <a:r>
              <a:rPr lang="en-US" dirty="0"/>
              <a:t>other graphic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799" y="396876"/>
            <a:ext cx="7108826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43050"/>
            <a:ext cx="68802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dirty="0" err="1">
              <a:latin typeface="Verdana"/>
              <a:cs typeface="Verdana"/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946983" y="6477000"/>
            <a:ext cx="4169097" cy="27622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kern="400" spc="50" baseline="0">
                <a:solidFill>
                  <a:srgbClr val="666666"/>
                </a:solidFill>
              </a:defRPr>
            </a:lvl1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ANSI-SAC Industry Roundtable on Enterprise Standards</a:t>
            </a:r>
            <a:endParaRPr kumimoji="0" lang="en-US" sz="900" b="0" i="0" u="none" strike="noStrike" kern="400" cap="none" spc="51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5800" y="6477000"/>
            <a:ext cx="261183" cy="27622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kern="400" spc="50" baseline="0">
                <a:solidFill>
                  <a:srgbClr val="666666"/>
                </a:solidFill>
              </a:defRPr>
            </a:lvl1pPr>
          </a:lstStyle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AB324-2015-404C-B61B-562C7B72081B}" type="slidenum">
              <a:rPr kumimoji="0" lang="en-US" sz="1000" b="0" i="0" u="none" strike="noStrike" kern="400" cap="none" spc="51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400" cap="none" spc="51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2" r:id="rId2"/>
    <p:sldLayoutId id="2147483659" r:id="rId3"/>
    <p:sldLayoutId id="2147483723" r:id="rId4"/>
    <p:sldLayoutId id="2147483709" r:id="rId5"/>
    <p:sldLayoutId id="2147483661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1" r:id="rId17"/>
    <p:sldLayoutId id="2147483698" r:id="rId18"/>
    <p:sldLayoutId id="2147483720" r:id="rId19"/>
    <p:sldLayoutId id="2147483699" r:id="rId20"/>
  </p:sldLayoutIdLst>
  <p:hf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 i="0" spc="40" baseline="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67C2B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SzPct val="85000"/>
        <a:defRPr sz="2000" b="0" i="0" spc="4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41313" indent="-227013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Font typeface="Verdana" pitchFamily="34" charset="0"/>
        <a:buChar char="–"/>
        <a:defRPr sz="2000" b="0" i="0" spc="4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2625" indent="-227013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Font typeface="Arial" pitchFamily="34" charset="0"/>
        <a:buChar char="•"/>
        <a:defRPr sz="2000" b="0" i="0" spc="4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68375" indent="-171450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Font typeface="Verdana" pitchFamily="34" charset="0"/>
        <a:buChar char="–"/>
        <a:defRPr sz="2000" b="0" i="0" spc="4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254125" indent="-171450" algn="l" rtl="0" eaLnBrk="1" fontAlgn="base" hangingPunct="1">
        <a:lnSpc>
          <a:spcPct val="110000"/>
        </a:lnSpc>
        <a:spcBef>
          <a:spcPct val="0"/>
        </a:spcBef>
        <a:spcAft>
          <a:spcPts val="900"/>
        </a:spcAft>
        <a:buFont typeface="Arial" pitchFamily="34" charset="0"/>
        <a:buChar char="•"/>
        <a:defRPr sz="2000" b="0" i="0" spc="4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711325" indent="-171450" algn="l" rtl="0" eaLnBrk="1" fontAlgn="base" hangingPunct="1">
        <a:spcBef>
          <a:spcPct val="0"/>
        </a:spcBef>
        <a:spcAft>
          <a:spcPct val="3000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2168525" indent="-171450" algn="l" rtl="0" eaLnBrk="1" fontAlgn="base" hangingPunct="1">
        <a:spcBef>
          <a:spcPct val="0"/>
        </a:spcBef>
        <a:spcAft>
          <a:spcPct val="3000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625725" indent="-171450" algn="l" rtl="0" eaLnBrk="1" fontAlgn="base" hangingPunct="1">
        <a:spcBef>
          <a:spcPct val="0"/>
        </a:spcBef>
        <a:spcAft>
          <a:spcPct val="3000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3082925" indent="-171450" algn="l" rtl="0" eaLnBrk="1" fontAlgn="base" hangingPunct="1">
        <a:spcBef>
          <a:spcPct val="0"/>
        </a:spcBef>
        <a:spcAft>
          <a:spcPct val="3000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2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992" userDrawn="1">
          <p15:clr>
            <a:srgbClr val="F26B43"/>
          </p15:clr>
        </p15:guide>
        <p15:guide id="5" pos="1406" userDrawn="1">
          <p15:clr>
            <a:srgbClr val="F26B43"/>
          </p15:clr>
        </p15:guide>
        <p15:guide id="6" pos="1550" userDrawn="1">
          <p15:clr>
            <a:srgbClr val="F26B43"/>
          </p15:clr>
        </p15:guide>
        <p15:guide id="7" pos="1968" userDrawn="1">
          <p15:clr>
            <a:srgbClr val="F26B43"/>
          </p15:clr>
        </p15:guide>
        <p15:guide id="8" pos="2528" userDrawn="1">
          <p15:clr>
            <a:srgbClr val="F26B43"/>
          </p15:clr>
        </p15:guide>
        <p15:guide id="9" pos="2672" userDrawn="1">
          <p15:clr>
            <a:srgbClr val="F26B43"/>
          </p15:clr>
        </p15:guide>
        <p15:guide id="10" pos="2110" userDrawn="1">
          <p15:clr>
            <a:srgbClr val="F26B43"/>
          </p15:clr>
        </p15:guide>
        <p15:guide id="11" pos="3086" userDrawn="1">
          <p15:clr>
            <a:srgbClr val="F26B43"/>
          </p15:clr>
        </p15:guide>
        <p15:guide id="12" pos="3232" userDrawn="1">
          <p15:clr>
            <a:srgbClr val="F26B43"/>
          </p15:clr>
        </p15:guide>
        <p15:guide id="13" pos="3646" userDrawn="1">
          <p15:clr>
            <a:srgbClr val="F26B43"/>
          </p15:clr>
        </p15:guide>
        <p15:guide id="14" pos="3790" userDrawn="1">
          <p15:clr>
            <a:srgbClr val="F26B43"/>
          </p15:clr>
        </p15:guide>
        <p15:guide id="15" pos="4208" userDrawn="1">
          <p15:clr>
            <a:srgbClr val="F26B43"/>
          </p15:clr>
        </p15:guide>
        <p15:guide id="16" pos="4352" userDrawn="1">
          <p15:clr>
            <a:srgbClr val="F26B43"/>
          </p15:clr>
        </p15:guide>
        <p15:guide id="17" pos="4766" userDrawn="1">
          <p15:clr>
            <a:srgbClr val="F26B43"/>
          </p15:clr>
        </p15:guide>
        <p15:guide id="18" pos="4910" userDrawn="1">
          <p15:clr>
            <a:srgbClr val="F26B43"/>
          </p15:clr>
        </p15:guide>
        <p15:guide id="19" pos="5760" userDrawn="1">
          <p15:clr>
            <a:srgbClr val="F26B43"/>
          </p15:clr>
        </p15:guide>
        <p15:guide id="20" orient="horz" pos="1876" userDrawn="1">
          <p15:clr>
            <a:srgbClr val="F26B43"/>
          </p15:clr>
        </p15:guide>
        <p15:guide id="21" orient="horz" pos="1012" userDrawn="1">
          <p15:clr>
            <a:srgbClr val="F26B43"/>
          </p15:clr>
        </p15:guide>
        <p15:guide id="22" orient="horz" pos="864" userDrawn="1">
          <p15:clr>
            <a:srgbClr val="F26B43"/>
          </p15:clr>
        </p15:guide>
        <p15:guide id="23" orient="horz" pos="692" userDrawn="1">
          <p15:clr>
            <a:srgbClr val="F26B43"/>
          </p15:clr>
        </p15:guide>
        <p15:guide id="24" orient="horz" pos="564" userDrawn="1">
          <p15:clr>
            <a:srgbClr val="F26B43"/>
          </p15:clr>
        </p15:guide>
        <p15:guide id="25" orient="horz" pos="442" userDrawn="1">
          <p15:clr>
            <a:srgbClr val="F26B43"/>
          </p15:clr>
        </p15:guide>
        <p15:guide id="26" orient="horz" pos="292" userDrawn="1">
          <p15:clr>
            <a:srgbClr val="F26B43"/>
          </p15:clr>
        </p15:guide>
        <p15:guide id="27" orient="horz" pos="2884" userDrawn="1">
          <p15:clr>
            <a:srgbClr val="F26B43"/>
          </p15:clr>
        </p15:guide>
        <p15:guide id="28" orient="horz" pos="3028" userDrawn="1">
          <p15:clr>
            <a:srgbClr val="F26B43"/>
          </p15:clr>
        </p15:guide>
        <p15:guide id="29" orient="horz" pos="3892" userDrawn="1">
          <p15:clr>
            <a:srgbClr val="F26B43"/>
          </p15:clr>
        </p15:guide>
        <p15:guide id="30" orient="horz" pos="4262" userDrawn="1">
          <p15:clr>
            <a:srgbClr val="F26B43"/>
          </p15:clr>
        </p15:guide>
        <p15:guide id="31" orient="horz" pos="4030" userDrawn="1">
          <p15:clr>
            <a:srgbClr val="F26B43"/>
          </p15:clr>
        </p15:guide>
        <p15:guide id="32" orient="horz" pos="4086" userDrawn="1">
          <p15:clr>
            <a:srgbClr val="F26B43"/>
          </p15:clr>
        </p15:guide>
        <p15:guide id="33" pos="5328" userDrawn="1">
          <p15:clr>
            <a:srgbClr val="F26B43"/>
          </p15:clr>
        </p15:guide>
        <p15:guide id="35" pos="2804" userDrawn="1">
          <p15:clr>
            <a:srgbClr val="F26B43"/>
          </p15:clr>
        </p15:guide>
        <p15:guide id="36" pos="29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75D4AC-1256-4EE6-8A55-B2955939A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47" y="1512673"/>
            <a:ext cx="5685715" cy="399499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ANSI-SAC Industry Roundtable on Enterprise Standards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63487" y="24350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000" b="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7DCAF-482B-43FA-A2F6-0095C8F45DC7}"/>
              </a:ext>
            </a:extLst>
          </p:cNvPr>
          <p:cNvSpPr txBox="1"/>
          <p:nvPr/>
        </p:nvSpPr>
        <p:spPr>
          <a:xfrm>
            <a:off x="931985" y="27607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000" b="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DBAAC62-FBF0-445F-B96A-00EEE272F43C}"/>
              </a:ext>
            </a:extLst>
          </p:cNvPr>
          <p:cNvSpPr txBox="1">
            <a:spLocks/>
          </p:cNvSpPr>
          <p:nvPr/>
        </p:nvSpPr>
        <p:spPr>
          <a:xfrm>
            <a:off x="685799" y="1536700"/>
            <a:ext cx="3305909" cy="4641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SzPct val="85000"/>
              <a:defRPr sz="2000" b="0" i="0" spc="4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1313" indent="-2270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Verdana" pitchFamily="34" charset="0"/>
              <a:buChar char="–"/>
              <a:defRPr sz="2000" b="0" i="0" spc="4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2625" indent="-2270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2000" b="0" i="0" spc="4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68375" indent="-1714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Verdana" pitchFamily="34" charset="0"/>
              <a:buChar char="–"/>
              <a:defRPr sz="2000" b="0" i="0" spc="4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254125" indent="-1714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2000" b="0" i="0" spc="4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1325" indent="-171450" algn="l" rtl="0" eaLnBrk="1" fontAlgn="base" hangingPunct="1">
              <a:spcBef>
                <a:spcPct val="0"/>
              </a:spcBef>
              <a:spcAft>
                <a:spcPct val="3000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168525" indent="-171450" algn="l" rtl="0" eaLnBrk="1" fontAlgn="base" hangingPunct="1">
              <a:spcBef>
                <a:spcPct val="0"/>
              </a:spcBef>
              <a:spcAft>
                <a:spcPct val="3000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625725" indent="-171450" algn="l" rtl="0" eaLnBrk="1" fontAlgn="base" hangingPunct="1">
              <a:spcBef>
                <a:spcPct val="0"/>
              </a:spcBef>
              <a:spcAft>
                <a:spcPct val="3000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082925" indent="-171450" algn="l" rtl="0" eaLnBrk="1" fontAlgn="base" hangingPunct="1">
              <a:spcBef>
                <a:spcPct val="0"/>
              </a:spcBef>
              <a:spcAft>
                <a:spcPct val="30000"/>
              </a:spcAft>
              <a:buFont typeface="Verdana" pitchFamily="34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>
                <a:solidFill>
                  <a:srgbClr val="000000"/>
                </a:solidFill>
              </a:rPr>
              <a:t>Tim West</a:t>
            </a:r>
          </a:p>
          <a:p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>
                <a:solidFill>
                  <a:srgbClr val="000000"/>
                </a:solidFill>
              </a:rPr>
              <a:t>Manager, Enterprise Engineering Standards</a:t>
            </a:r>
          </a:p>
          <a:p>
            <a:endParaRPr lang="en-US" kern="0" dirty="0">
              <a:solidFill>
                <a:srgbClr val="000000"/>
              </a:solidFill>
            </a:endParaRPr>
          </a:p>
          <a:p>
            <a:r>
              <a:rPr lang="en-US" kern="0" dirty="0">
                <a:solidFill>
                  <a:srgbClr val="000000"/>
                </a:solidFill>
              </a:rPr>
              <a:t>Deere &amp; Company</a:t>
            </a:r>
          </a:p>
          <a:p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0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8" y="396876"/>
            <a:ext cx="7518401" cy="498475"/>
          </a:xfrm>
        </p:spPr>
        <p:txBody>
          <a:bodyPr/>
          <a:lstStyle/>
          <a:p>
            <a:r>
              <a:rPr lang="en-US" dirty="0"/>
              <a:t>What Standards Do Not Do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4341" y="1536700"/>
            <a:ext cx="5252666" cy="46418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Published Product Specifications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References standards extensively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At times explicitly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This is not standards work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Consumer Protection</a:t>
            </a:r>
          </a:p>
        </p:txBody>
      </p:sp>
    </p:spTree>
    <p:extLst>
      <p:ext uri="{BB962C8B-B14F-4D97-AF65-F5344CB8AC3E}">
        <p14:creationId xmlns:p14="http://schemas.microsoft.com/office/powerpoint/2010/main" val="319914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997EBF-2C8A-4793-AF52-50778218F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4" y="1580609"/>
            <a:ext cx="3678730" cy="1927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8" y="396876"/>
            <a:ext cx="7518401" cy="498475"/>
          </a:xfrm>
        </p:spPr>
        <p:txBody>
          <a:bodyPr/>
          <a:lstStyle/>
          <a:p>
            <a:r>
              <a:rPr lang="en-US" dirty="0"/>
              <a:t>Product Specifications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1DB823-81E1-4098-8168-53B877C30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65" y="4645376"/>
            <a:ext cx="4860277" cy="849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C9AFAB-6B1B-4A79-8AD2-628B08991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4" y="3772151"/>
            <a:ext cx="4295238" cy="6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504F1D-E43E-40B4-8200-783EB58E5F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67" y="1273174"/>
            <a:ext cx="3397075" cy="2235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477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8" y="396876"/>
            <a:ext cx="7518401" cy="498475"/>
          </a:xfrm>
        </p:spPr>
        <p:txBody>
          <a:bodyPr/>
          <a:lstStyle/>
          <a:p>
            <a:r>
              <a:rPr lang="en-US" dirty="0"/>
              <a:t>Product Specifications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CC21A-6DFA-4919-9B84-D1F809E1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23" y="3576992"/>
            <a:ext cx="3761905" cy="12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419F3C-05E6-4487-905F-F77732276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48" y="2237572"/>
            <a:ext cx="4694276" cy="12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91CEEF-DF3B-40F0-9FD8-9B0A4E853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6" y="4874033"/>
            <a:ext cx="5219048" cy="8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00C5E-C7A6-40A9-9D49-45AD0F13C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376" y="792566"/>
            <a:ext cx="3391786" cy="1316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43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8" y="396876"/>
            <a:ext cx="7518401" cy="498475"/>
          </a:xfrm>
        </p:spPr>
        <p:txBody>
          <a:bodyPr/>
          <a:lstStyle/>
          <a:p>
            <a:r>
              <a:rPr lang="en-US" dirty="0"/>
              <a:t>Product Specifications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6A6C14-49A5-4732-85E4-AAB279CF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62" y="520996"/>
            <a:ext cx="4438095" cy="56952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94ED4-4B07-437D-AE3A-3D7B0BE5C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4" y="2545193"/>
            <a:ext cx="4327073" cy="18060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3165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Standards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U.S. Companies Participation   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U.S. Companies and Enterprise Standards  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What Standards Do Not Do For U.S. Companies     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Companies Participation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717" y="1520658"/>
            <a:ext cx="7017168" cy="4641850"/>
          </a:xfrm>
        </p:spPr>
        <p:txBody>
          <a:bodyPr/>
          <a:lstStyle/>
          <a:p>
            <a:r>
              <a:rPr lang="en-US" dirty="0">
                <a:ea typeface="ヒラギノ角ゴ Pro W3" pitchFamily="-97" charset="-128"/>
              </a:rPr>
              <a:t>Industry typically complies with International and National Standards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Subscribe to the Principles of ANSI and ISO </a:t>
            </a:r>
          </a:p>
          <a:p>
            <a:pPr>
              <a:spcBef>
                <a:spcPts val="0"/>
              </a:spcBef>
              <a:buSzPct val="7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Transparency		Open Participation</a:t>
            </a:r>
          </a:p>
          <a:p>
            <a:pPr>
              <a:spcBef>
                <a:spcPts val="0"/>
              </a:spcBef>
              <a:buSzPct val="7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Harmonized			Consensus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SzPct val="7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Performance Based		Due Process </a:t>
            </a:r>
          </a:p>
          <a:p>
            <a:pPr>
              <a:spcBef>
                <a:spcPts val="0"/>
              </a:spcBef>
              <a:buSzPct val="7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Effective &amp; Relevant		Technical Assistance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/>
              <a:t>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Standards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76A58-7D4D-434A-961C-9E49E02F7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93" y="4992962"/>
            <a:ext cx="2438095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8" y="396876"/>
            <a:ext cx="7518401" cy="498475"/>
          </a:xfrm>
        </p:spPr>
        <p:txBody>
          <a:bodyPr/>
          <a:lstStyle/>
          <a:p>
            <a:r>
              <a:rPr lang="en-US" dirty="0"/>
              <a:t>U.S. Companies Participation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799" y="1536700"/>
            <a:ext cx="5252666" cy="46418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Industry Led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Largely Industry Funded </a:t>
            </a:r>
          </a:p>
          <a:p>
            <a:pPr marL="3429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</a:rPr>
              <a:t>Time </a:t>
            </a:r>
          </a:p>
          <a:p>
            <a:pPr marL="3429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</a:rPr>
              <a:t>Talent </a:t>
            </a:r>
          </a:p>
          <a:p>
            <a:pPr marL="3429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rgbClr val="000000"/>
                </a:solidFill>
              </a:rPr>
              <a:t>$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Stakeholders can Participate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Standards Development</a:t>
            </a:r>
          </a:p>
        </p:txBody>
      </p:sp>
      <p:pic>
        <p:nvPicPr>
          <p:cNvPr id="8" name="Picture 5" descr="C:\Documents and Settings\ax09095\Local Settings\Temporary Internet Files\Content.IE5\E27VR2Q0\MC900439587[1].png">
            <a:extLst>
              <a:ext uri="{FF2B5EF4-FFF2-40B4-BE49-F238E27FC236}">
                <a16:creationId xmlns:a16="http://schemas.microsoft.com/office/drawing/2014/main" id="{9137A7AF-4B6E-41D1-8E08-D9E2D305771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944" y="2242654"/>
            <a:ext cx="4251022" cy="33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68609-B936-4BB2-9EE8-C414F5C0C34F}"/>
              </a:ext>
            </a:extLst>
          </p:cNvPr>
          <p:cNvSpPr txBox="1"/>
          <p:nvPr/>
        </p:nvSpPr>
        <p:spPr>
          <a:xfrm>
            <a:off x="6435716" y="238406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b="0" spc="40" dirty="0">
                <a:solidFill>
                  <a:schemeClr val="bg1"/>
                </a:solidFill>
                <a:latin typeface="Arial" charset="0"/>
              </a:rPr>
              <a:t>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FA720-6E70-47A3-ABCE-C266F2A076EF}"/>
              </a:ext>
            </a:extLst>
          </p:cNvPr>
          <p:cNvSpPr txBox="1"/>
          <p:nvPr/>
        </p:nvSpPr>
        <p:spPr>
          <a:xfrm>
            <a:off x="7838662" y="2976083"/>
            <a:ext cx="1093911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b="0" spc="40" dirty="0">
                <a:solidFill>
                  <a:schemeClr val="bg1"/>
                </a:solidFill>
                <a:latin typeface="Arial" charset="0"/>
              </a:rPr>
              <a:t>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B248E-55E9-43AE-99E1-6996DB727F7B}"/>
              </a:ext>
            </a:extLst>
          </p:cNvPr>
          <p:cNvSpPr txBox="1"/>
          <p:nvPr/>
        </p:nvSpPr>
        <p:spPr>
          <a:xfrm>
            <a:off x="7147124" y="429923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b="0" spc="40" dirty="0">
                <a:solidFill>
                  <a:schemeClr val="bg1"/>
                </a:solidFill>
                <a:latin typeface="Arial" charset="0"/>
              </a:rPr>
              <a:t>Government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3FC6C-74AC-4790-8A8A-59E8440F9C54}"/>
              </a:ext>
            </a:extLst>
          </p:cNvPr>
          <p:cNvSpPr txBox="1"/>
          <p:nvPr/>
        </p:nvSpPr>
        <p:spPr>
          <a:xfrm>
            <a:off x="5042870" y="29988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b="0" spc="40" dirty="0">
                <a:solidFill>
                  <a:schemeClr val="bg1"/>
                </a:solidFill>
                <a:latin typeface="Arial" charset="0"/>
              </a:rPr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09AD5B-ADFE-4824-BD34-357EBC509690}"/>
              </a:ext>
            </a:extLst>
          </p:cNvPr>
          <p:cNvSpPr txBox="1"/>
          <p:nvPr/>
        </p:nvSpPr>
        <p:spPr>
          <a:xfrm>
            <a:off x="5255878" y="430129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000" b="0" spc="40" dirty="0">
                <a:solidFill>
                  <a:schemeClr val="bg1"/>
                </a:solidFill>
                <a:latin typeface="Arial" charset="0"/>
              </a:rPr>
              <a:t>Consumers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32439F-AE29-4B72-8898-BB84E6A0FBC6}"/>
              </a:ext>
            </a:extLst>
          </p:cNvPr>
          <p:cNvSpPr txBox="1"/>
          <p:nvPr/>
        </p:nvSpPr>
        <p:spPr>
          <a:xfrm>
            <a:off x="6341608" y="3052523"/>
            <a:ext cx="1093911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b="0" spc="40" dirty="0">
                <a:solidFill>
                  <a:srgbClr val="000000"/>
                </a:solidFill>
                <a:latin typeface="Arial" charset="0"/>
              </a:rPr>
              <a:t> Standard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b="0" spc="40" dirty="0">
                <a:solidFill>
                  <a:srgbClr val="000000"/>
                </a:solidFill>
                <a:latin typeface="Arial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99410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Companies Participation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Benefits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Strong industry voice</a:t>
            </a: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Less regulation</a:t>
            </a: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Better products</a:t>
            </a: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Product safety</a:t>
            </a: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Customer benefits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Standards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B946C-A8E1-4BFA-B994-D93352E33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3" y="3408628"/>
            <a:ext cx="2567354" cy="1711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82FB6-1539-40C4-B53B-A344390CB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4" y="1184987"/>
            <a:ext cx="3471241" cy="2218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06C498-CBA7-43ED-9406-3161F37F3A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37" y="3406590"/>
            <a:ext cx="3295394" cy="21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Specific Standards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Preference for International and National Standards</a:t>
            </a:r>
          </a:p>
          <a:p>
            <a:endParaRPr lang="en-US" dirty="0">
              <a:solidFill>
                <a:srgbClr val="000000"/>
              </a:solidFill>
              <a:ea typeface="ヒラギノ角ゴ Pro W3" pitchFamily="-97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But </a:t>
            </a:r>
            <a:r>
              <a:rPr lang="en-US" dirty="0">
                <a:ea typeface="ヒラギノ角ゴ Pro W3" pitchFamily="-97" charset="-128"/>
              </a:rPr>
              <a:t>may not fill all business needs</a:t>
            </a:r>
          </a:p>
          <a:p>
            <a:endParaRPr lang="en-US" dirty="0">
              <a:ea typeface="ヒラギノ角ゴ Pro W3" pitchFamily="-97" charset="-128"/>
            </a:endParaRPr>
          </a:p>
          <a:p>
            <a:r>
              <a:rPr lang="en-US" dirty="0">
                <a:ea typeface="ヒラギノ角ゴ Pro W3" pitchFamily="-97" charset="-128"/>
              </a:rPr>
              <a:t>A business may create an Internal </a:t>
            </a:r>
            <a:r>
              <a:rPr lang="en-US" dirty="0"/>
              <a:t>Company Specific Standard</a:t>
            </a:r>
            <a:endParaRPr lang="en-US" dirty="0">
              <a:ea typeface="ヒラギノ角ゴ Pro W3" pitchFamily="-97" charset="-128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ea typeface="ヒラギノ角ゴ Pro W3" pitchFamily="-97" charset="-128"/>
              </a:rPr>
              <a:t>Proprietary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a typeface="ヒラギノ角ゴ Pro W3" pitchFamily="-97" charset="-128"/>
              </a:rPr>
              <a:t>Protected 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5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Specific Standards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Fill gaps in External Standards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Reduce the range in External Standards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Establish preferences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Allow the use of alternative External Standards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Create a Company Specific Standard</a:t>
            </a:r>
          </a:p>
        </p:txBody>
      </p:sp>
    </p:spTree>
    <p:extLst>
      <p:ext uri="{BB962C8B-B14F-4D97-AF65-F5344CB8AC3E}">
        <p14:creationId xmlns:p14="http://schemas.microsoft.com/office/powerpoint/2010/main" val="71698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Standards Do Not Do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Do not mandate product quality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Do not provide consumer protection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Quality, reliability, dependability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dirty="0"/>
              <a:t>Characteristics of a successful company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dirty="0"/>
              <a:t>Not mandated by standards making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endParaRPr lang="en-US" dirty="0"/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dirty="0"/>
              <a:t>Consumer protection is accomplished in other ways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3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798" y="396876"/>
            <a:ext cx="7518401" cy="498475"/>
          </a:xfrm>
        </p:spPr>
        <p:txBody>
          <a:bodyPr/>
          <a:lstStyle/>
          <a:p>
            <a:r>
              <a:rPr lang="en-US" dirty="0"/>
              <a:t>What Standards Do Not Do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799" y="1536700"/>
            <a:ext cx="5252666" cy="46418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Product Warranties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State and National Laws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Fraud Protection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Truth in Advertising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70+ National Laws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Government Agencies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Consumer protection Agency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Federal trade Commission	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Consumer Protection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BE8CB-DB3E-46AB-ACF2-11503E7D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6" y="2393942"/>
            <a:ext cx="4761905" cy="10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59921-1EEC-43C3-A421-87D1B881F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236" y="4357371"/>
            <a:ext cx="4814573" cy="672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7599654"/>
      </p:ext>
    </p:extLst>
  </p:cSld>
  <p:clrMapOvr>
    <a:masterClrMapping/>
  </p:clrMapOvr>
</p:sld>
</file>

<file path=ppt/theme/theme1.xml><?xml version="1.0" encoding="utf-8"?>
<a:theme xmlns:a="http://schemas.openxmlformats.org/drawingml/2006/main" name="John Deere Masterslide">
  <a:themeElements>
    <a:clrScheme name="JD_VIS_Colors_7_8_2017 1">
      <a:dk1>
        <a:srgbClr val="000000"/>
      </a:dk1>
      <a:lt1>
        <a:srgbClr val="FFFFFF"/>
      </a:lt1>
      <a:dk2>
        <a:srgbClr val="BAB796"/>
      </a:dk2>
      <a:lt2>
        <a:srgbClr val="D9DBC3"/>
      </a:lt2>
      <a:accent1>
        <a:srgbClr val="FFDE00"/>
      </a:accent1>
      <a:accent2>
        <a:srgbClr val="367C2B"/>
      </a:accent2>
      <a:accent3>
        <a:srgbClr val="19581D"/>
      </a:accent3>
      <a:accent4>
        <a:srgbClr val="A3AE57"/>
      </a:accent4>
      <a:accent5>
        <a:srgbClr val="695B37"/>
      </a:accent5>
      <a:accent6>
        <a:srgbClr val="F1A800"/>
      </a:accent6>
      <a:hlink>
        <a:srgbClr val="367C2B"/>
      </a:hlink>
      <a:folHlink>
        <a:srgbClr val="666666"/>
      </a:folHlink>
    </a:clrScheme>
    <a:fontScheme name="jd_ppt_blackyellow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  <a:effectLst/>
      </a:spPr>
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0000"/>
          </a:lnSpc>
          <a:spcAft>
            <a:spcPts val="900"/>
          </a:spcAft>
          <a:defRPr sz="2000" b="0" spc="40" dirty="0" smtClean="0">
            <a:solidFill>
              <a:srgbClr val="000000"/>
            </a:solidFill>
            <a:latin typeface="Arial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Aft>
            <a:spcPts val="900"/>
          </a:spcAft>
          <a:defRPr sz="2000" b="0" spc="40" dirty="0" err="1" smtClean="0">
            <a:solidFill>
              <a:srgbClr val="000000"/>
            </a:solidFill>
            <a:latin typeface="Arial" charset="0"/>
          </a:defRPr>
        </a:defPPr>
      </a:lstStyle>
    </a:txDef>
  </a:objectDefaults>
  <a:extraClrSchemeLst>
    <a:extraClrScheme>
      <a:clrScheme name="jd_ppt_blackyellow_template 1">
        <a:dk1>
          <a:srgbClr val="000000"/>
        </a:dk1>
        <a:lt1>
          <a:srgbClr val="FFFFFF"/>
        </a:lt1>
        <a:dk2>
          <a:srgbClr val="367C2B"/>
        </a:dk2>
        <a:lt2>
          <a:srgbClr val="CCCCCC"/>
        </a:lt2>
        <a:accent1>
          <a:srgbClr val="367C2B"/>
        </a:accent1>
        <a:accent2>
          <a:srgbClr val="FFDE00"/>
        </a:accent2>
        <a:accent3>
          <a:srgbClr val="FFFFFF"/>
        </a:accent3>
        <a:accent4>
          <a:srgbClr val="000000"/>
        </a:accent4>
        <a:accent5>
          <a:srgbClr val="AEBFAC"/>
        </a:accent5>
        <a:accent6>
          <a:srgbClr val="E7C900"/>
        </a:accent6>
        <a:hlink>
          <a:srgbClr val="367C2B"/>
        </a:hlink>
        <a:folHlink>
          <a:srgbClr val="367C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77D4052-19CB-6D42-9880-29258502FF81}" vid="{B249DFE7-71E6-B04B-AB66-B2278D35AFD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2DB6EC20-1379-4A69-B218-134E8EF091EE}"/>
</file>

<file path=customXml/itemProps2.xml><?xml version="1.0" encoding="utf-8"?>
<ds:datastoreItem xmlns:ds="http://schemas.openxmlformats.org/officeDocument/2006/customXml" ds:itemID="{6056C95C-8E8C-413E-939A-FBD309D7E8C7}"/>
</file>

<file path=customXml/itemProps3.xml><?xml version="1.0" encoding="utf-8"?>
<ds:datastoreItem xmlns:ds="http://schemas.openxmlformats.org/officeDocument/2006/customXml" ds:itemID="{608FDCE9-6177-47FA-9870-A2F552D3C92B}"/>
</file>

<file path=customXml/itemProps4.xml><?xml version="1.0" encoding="utf-8"?>
<ds:datastoreItem xmlns:ds="http://schemas.openxmlformats.org/officeDocument/2006/customXml" ds:itemID="{2DB6EC20-1379-4A69-B218-134E8EF091EE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Presentation_4x3Format_GY-Basic_2.18.18</Template>
  <TotalTime>2286</TotalTime>
  <Words>499</Words>
  <Application>Microsoft Office PowerPoint</Application>
  <PresentationFormat>On-screen Show (4:3)</PresentationFormat>
  <Paragraphs>166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.AppleSystemUIFont</vt:lpstr>
      <vt:lpstr>Arial</vt:lpstr>
      <vt:lpstr>Arial</vt:lpstr>
      <vt:lpstr>Courier New</vt:lpstr>
      <vt:lpstr>Verdana</vt:lpstr>
      <vt:lpstr>ヒラギノ角ゴ Pro W3</vt:lpstr>
      <vt:lpstr>John Deere Masterslide</vt:lpstr>
      <vt:lpstr>ANSI-SAC Industry Roundtable on Enterprise Standards</vt:lpstr>
      <vt:lpstr>U.S. Standards System</vt:lpstr>
      <vt:lpstr>U.S. Companies Participation </vt:lpstr>
      <vt:lpstr>U.S. Companies Participation </vt:lpstr>
      <vt:lpstr>U.S. Companies Participation </vt:lpstr>
      <vt:lpstr>Company Specific Standards </vt:lpstr>
      <vt:lpstr>Company Specific Standards </vt:lpstr>
      <vt:lpstr>What Standards Do Not Do </vt:lpstr>
      <vt:lpstr>What Standards Do Not Do</vt:lpstr>
      <vt:lpstr>What Standards Do Not Do</vt:lpstr>
      <vt:lpstr>Product Specifications</vt:lpstr>
      <vt:lpstr>Product Specifications</vt:lpstr>
      <vt:lpstr>Product Specifications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Tim D</dc:creator>
  <cp:lastModifiedBy>West Tim D</cp:lastModifiedBy>
  <cp:revision>41</cp:revision>
  <dcterms:created xsi:type="dcterms:W3CDTF">2018-07-02T02:22:33Z</dcterms:created>
  <dcterms:modified xsi:type="dcterms:W3CDTF">2018-07-08T02:39:17Z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8b550481-f666-4734-8b1f-cb976a3a61d2</vt:lpwstr>
  </property>
</Properties>
</file>