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4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3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tags/tag3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4.xml" ContentType="application/vnd.openxmlformats-officedocument.presentationml.tag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ppt/tags/tag5.xml" ContentType="application/vnd.openxmlformats-officedocument.presentationml.tags+xml"/>
  <Override PartName="/ppt/tags/tag1.xml" ContentType="application/vnd.openxmlformats-officedocument.presentationml.tags+xml"/>
  <Override PartName="/docProps/core.xml" ContentType="application/vnd.openxmlformats-package.core-propertie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4.xml" ContentType="application/vnd.openxmlformats-officedocument.presentationml.tags+xml"/>
  <Override PartName="/ppt/tags/tag13.xml" ContentType="application/vnd.openxmlformats-officedocument.presentationml.tags+xml"/>
  <Override PartName="/ppt/tags/tag12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2" r:id="rId2"/>
  </p:sldMasterIdLst>
  <p:notesMasterIdLst>
    <p:notesMasterId r:id="rId14"/>
  </p:notesMasterIdLst>
  <p:handoutMasterIdLst>
    <p:handoutMasterId r:id="rId15"/>
  </p:handoutMasterIdLst>
  <p:sldIdLst>
    <p:sldId id="293" r:id="rId3"/>
    <p:sldId id="294" r:id="rId4"/>
    <p:sldId id="285" r:id="rId5"/>
    <p:sldId id="292" r:id="rId6"/>
    <p:sldId id="287" r:id="rId7"/>
    <p:sldId id="282" r:id="rId8"/>
    <p:sldId id="288" r:id="rId9"/>
    <p:sldId id="289" r:id="rId10"/>
    <p:sldId id="290" r:id="rId11"/>
    <p:sldId id="291" r:id="rId12"/>
    <p:sldId id="265" r:id="rId13"/>
  </p:sldIdLst>
  <p:sldSz cx="9144000" cy="6858000" type="screen4x3"/>
  <p:notesSz cx="7315200" cy="96012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93"/>
    <a:srgbClr val="ECECEE"/>
    <a:srgbClr val="00599F"/>
    <a:srgbClr val="EAEEEC"/>
    <a:srgbClr val="ECECF1"/>
    <a:srgbClr val="E7E7E7"/>
    <a:srgbClr val="005FAA"/>
    <a:srgbClr val="7E7E7E"/>
    <a:srgbClr val="003B89"/>
    <a:srgbClr val="FFE0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4628" autoAdjust="0"/>
  </p:normalViewPr>
  <p:slideViewPr>
    <p:cSldViewPr snapToGrid="0">
      <p:cViewPr>
        <p:scale>
          <a:sx n="100" d="100"/>
          <a:sy n="100" d="100"/>
        </p:scale>
        <p:origin x="-1944" y="-666"/>
      </p:cViewPr>
      <p:guideLst>
        <p:guide orient="horz" pos="3803"/>
        <p:guide pos="4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3" d="100"/>
        <a:sy n="73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-3504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customXml" Target="../customXml/item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ustomXml" Target="../customXml/item4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23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5655" tIns="47828" rIns="95655" bIns="47828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5655" tIns="47828" rIns="95655" bIns="47828" rtlCol="0"/>
          <a:lstStyle>
            <a:lvl1pPr algn="r">
              <a:defRPr sz="1300"/>
            </a:lvl1pPr>
          </a:lstStyle>
          <a:p>
            <a:fld id="{9FAC0F7B-2C10-473D-9C33-1CF03D5BDD01}" type="datetimeFigureOut">
              <a:rPr lang="en-US" smtClean="0"/>
              <a:pPr/>
              <a:t>7/6/2018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5655" tIns="47828" rIns="95655" bIns="47828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5655" tIns="47828" rIns="95655" bIns="47828" rtlCol="0" anchor="b"/>
          <a:lstStyle>
            <a:lvl1pPr algn="r">
              <a:defRPr sz="1300"/>
            </a:lvl1pPr>
          </a:lstStyle>
          <a:p>
            <a:fld id="{72A65AAA-999D-4AB3-9A97-CB468DAFA3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8595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5655" tIns="47828" rIns="95655" bIns="47828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5655" tIns="47828" rIns="95655" bIns="47828" rtlCol="0"/>
          <a:lstStyle>
            <a:lvl1pPr algn="r">
              <a:defRPr sz="1300"/>
            </a:lvl1pPr>
          </a:lstStyle>
          <a:p>
            <a:fld id="{3E6A543E-54DC-4863-A6D9-A6C5EEF1CAF4}" type="datetimeFigureOut">
              <a:rPr lang="en-US" smtClean="0"/>
              <a:pPr/>
              <a:t>7/6/2018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55" tIns="47828" rIns="95655" bIns="4782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</p:spPr>
        <p:txBody>
          <a:bodyPr vert="horz" lIns="95655" tIns="47828" rIns="95655" bIns="4782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5655" tIns="47828" rIns="95655" bIns="47828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5655" tIns="47828" rIns="95655" bIns="47828" rtlCol="0" anchor="b"/>
          <a:lstStyle>
            <a:lvl1pPr algn="r">
              <a:defRPr sz="1300"/>
            </a:lvl1pPr>
          </a:lstStyle>
          <a:p>
            <a:fld id="{AEE1DF38-68EE-439B-8E7F-B8A2AA122E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967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1DF38-68EE-439B-8E7F-B8A2AA122E50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917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1DF38-68EE-439B-8E7F-B8A2AA122E50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366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8888" y="720725"/>
            <a:ext cx="47974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1DF38-68EE-439B-8E7F-B8A2AA122E5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284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8888" y="720725"/>
            <a:ext cx="47974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1DF38-68EE-439B-8E7F-B8A2AA122E5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925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8888" y="720725"/>
            <a:ext cx="47974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1DF38-68EE-439B-8E7F-B8A2AA122E50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326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8888" y="720725"/>
            <a:ext cx="47974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1DF38-68EE-439B-8E7F-B8A2AA122E5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616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78C79-FB0D-4CAF-B1E9-6ED274F763A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571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1DF38-68EE-439B-8E7F-B8A2AA122E50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542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1DF38-68EE-439B-8E7F-B8A2AA122E5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896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1DF38-68EE-439B-8E7F-B8A2AA122E5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035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u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293"/>
              </a:buClr>
              <a:buSzTx/>
              <a:buFont typeface="Arial" pitchFamily="34" charset="0"/>
              <a:buChar char="•"/>
              <a:tabLst/>
              <a:defRPr sz="1800"/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293"/>
              </a:buClr>
              <a:buSzTx/>
              <a:buFont typeface="Arial" pitchFamily="34" charset="0"/>
              <a:buChar char="–"/>
              <a:tabLst/>
              <a:defRPr/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293"/>
              </a:buClr>
              <a:buSzTx/>
              <a:buFont typeface="Arial" pitchFamily="34" charset="0"/>
              <a:buChar char="•"/>
              <a:tabLst/>
              <a:defRPr/>
            </a:lvl5pPr>
            <a:lvl6pPr marL="25146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99F"/>
              </a:buClr>
              <a:buSzTx/>
              <a:buFont typeface="Arial" pitchFamily="34" charset="0"/>
              <a:buChar char="−"/>
              <a:tabLst/>
              <a:defRPr/>
            </a:lvl6pPr>
            <a:lvl7pPr marL="29718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99F"/>
              </a:buClr>
              <a:buSzTx/>
              <a:buFont typeface="Arial" pitchFamily="34" charset="0"/>
              <a:buChar char="•"/>
              <a:tabLst/>
              <a:defRPr/>
            </a:lvl7pPr>
            <a:lvl8pPr marL="3429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99F"/>
              </a:buClr>
              <a:buSzTx/>
              <a:buFont typeface="Arial" pitchFamily="34" charset="0"/>
              <a:buChar char="−"/>
              <a:tabLst/>
              <a:defRPr/>
            </a:lvl8pPr>
            <a:lvl9pPr marL="39433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99F"/>
              </a:buClr>
              <a:buSzTx/>
              <a:buFont typeface="Arial" pitchFamily="34" charset="0"/>
              <a:buChar char="•"/>
              <a:tabLst/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293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Third level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293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09050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Closing">
    <p:bg bwMode="gray">
      <p:bgPr>
        <a:solidFill>
          <a:srgbClr val="0052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634" y="3044952"/>
            <a:ext cx="5228732" cy="76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399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2961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Blu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C6362C9-5653-44C0-A8A6-1570675480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" b="23711"/>
          <a:stretch/>
        </p:blipFill>
        <p:spPr>
          <a:xfrm>
            <a:off x="3977640" y="0"/>
            <a:ext cx="5166360" cy="6858000"/>
          </a:xfrm>
          <a:prstGeom prst="rect">
            <a:avLst/>
          </a:prstGeom>
        </p:spPr>
      </p:pic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28600" y="182636"/>
            <a:ext cx="8686800" cy="609600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r" descr=".&#10;© 2017 Corning Incorporated               .&#10;          ."/>
          <p:cNvSpPr txBox="1"/>
          <p:nvPr userDrawn="1"/>
        </p:nvSpPr>
        <p:spPr>
          <a:xfrm>
            <a:off x="0" y="6305973"/>
            <a:ext cx="9144000" cy="44627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endParaRPr lang="en-US" sz="600" b="0" i="0" u="none" baseline="0" dirty="0">
              <a:solidFill>
                <a:schemeClr val="bg1"/>
              </a:solidFill>
              <a:latin typeface="arial"/>
            </a:endParaRPr>
          </a:p>
          <a:p>
            <a:pPr algn="r"/>
            <a:r>
              <a:rPr lang="en-US" sz="1100" b="0" i="0" u="none" baseline="0" dirty="0">
                <a:solidFill>
                  <a:schemeClr val="bg1"/>
                </a:solidFill>
                <a:latin typeface="arial"/>
              </a:rPr>
              <a:t>© 2018 Corning Incorporated              </a:t>
            </a:r>
            <a:r>
              <a:rPr lang="en-US" sz="1100" b="0" i="0" u="none" baseline="0" dirty="0">
                <a:solidFill>
                  <a:schemeClr val="tx1"/>
                </a:solidFill>
                <a:latin typeface="arial"/>
              </a:rPr>
              <a:t> </a:t>
            </a:r>
            <a:r>
              <a:rPr lang="en-US" sz="600" b="0" i="0" u="none" baseline="0" dirty="0">
                <a:solidFill>
                  <a:schemeClr val="tx1"/>
                </a:solidFill>
                <a:latin typeface="arial"/>
              </a:rPr>
              <a:t>.</a:t>
            </a:r>
          </a:p>
          <a:p>
            <a:pPr algn="r"/>
            <a:r>
              <a:rPr lang="en-US" sz="600" b="0" i="0" u="none" baseline="0" dirty="0">
                <a:solidFill>
                  <a:schemeClr val="bg1"/>
                </a:solidFill>
                <a:latin typeface="arial"/>
              </a:rPr>
              <a:t>          </a:t>
            </a:r>
          </a:p>
        </p:txBody>
      </p:sp>
    </p:spTree>
    <p:extLst>
      <p:ext uri="{BB962C8B-B14F-4D97-AF65-F5344CB8AC3E}">
        <p14:creationId xmlns:p14="http://schemas.microsoft.com/office/powerpoint/2010/main" val="2694945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Blue Log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19" t="31" r="5357" b="16078"/>
          <a:stretch/>
        </p:blipFill>
        <p:spPr>
          <a:xfrm>
            <a:off x="0" y="2400"/>
            <a:ext cx="9144000" cy="6864096"/>
          </a:xfrm>
          <a:prstGeom prst="rect">
            <a:avLst/>
          </a:prstGeom>
        </p:spPr>
      </p:pic>
      <p:sp>
        <p:nvSpPr>
          <p:cNvPr id="6" name="fr" descr=".&#10;© 2017 Corning Incorporated               .&#10;          ."/>
          <p:cNvSpPr txBox="1"/>
          <p:nvPr userDrawn="1"/>
        </p:nvSpPr>
        <p:spPr>
          <a:xfrm>
            <a:off x="0" y="6305973"/>
            <a:ext cx="9144000" cy="44627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endParaRPr lang="en-US" sz="600" b="0" i="0" u="none" baseline="0" dirty="0">
              <a:solidFill>
                <a:schemeClr val="bg1"/>
              </a:solidFill>
              <a:latin typeface="arial"/>
            </a:endParaRPr>
          </a:p>
          <a:p>
            <a:pPr algn="r"/>
            <a:r>
              <a:rPr lang="en-US" sz="1100" b="0" i="0" u="none" baseline="0" dirty="0">
                <a:solidFill>
                  <a:schemeClr val="bg1"/>
                </a:solidFill>
                <a:latin typeface="arial"/>
              </a:rPr>
              <a:t>© 2018 Corning Incorporated               </a:t>
            </a:r>
            <a:r>
              <a:rPr lang="en-US" sz="600" b="0" i="0" u="none" baseline="0" dirty="0">
                <a:solidFill>
                  <a:schemeClr val="tx1"/>
                </a:solidFill>
                <a:latin typeface="arial"/>
              </a:rPr>
              <a:t>.</a:t>
            </a:r>
          </a:p>
          <a:p>
            <a:pPr algn="r"/>
            <a:r>
              <a:rPr lang="en-US" sz="600" b="0" i="0" u="none" baseline="0" dirty="0">
                <a:solidFill>
                  <a:schemeClr val="bg1"/>
                </a:solidFill>
                <a:latin typeface="arial"/>
              </a:rPr>
              <a:t>         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74" y="6504859"/>
            <a:ext cx="935183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26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7966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lu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2229420" y="2286000"/>
            <a:ext cx="6347652" cy="740664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lang="en-US" sz="2600">
                <a:solidFill>
                  <a:schemeClr val="bg1"/>
                </a:solidFill>
              </a:defRPr>
            </a:lvl1pPr>
          </a:lstStyle>
          <a:p>
            <a:pPr lvl="0" algn="l" fontAlgn="base">
              <a:spcAft>
                <a:spcPct val="0"/>
              </a:spcAft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229420" y="3399536"/>
            <a:ext cx="6347652" cy="9144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lnSpc>
                <a:spcPct val="95000"/>
              </a:lnSpc>
              <a:buFontTx/>
              <a:buNone/>
              <a:defRPr lang="en-US" sz="1800" baseline="0">
                <a:solidFill>
                  <a:schemeClr val="bg1"/>
                </a:solidFill>
              </a:defRPr>
            </a:lvl1pPr>
          </a:lstStyle>
          <a:p>
            <a:pPr marL="0" lvl="0" indent="0" fontAlgn="base">
              <a:spcBef>
                <a:spcPct val="0"/>
              </a:spcBef>
              <a:spcAft>
                <a:spcPct val="0"/>
              </a:spcAft>
              <a:buClr>
                <a:srgbClr val="6AADE4"/>
              </a:buClr>
              <a:buFontTx/>
              <a:buNone/>
            </a:pPr>
            <a:r>
              <a:rPr lang="en-US" dirty="0" smtClean="0"/>
              <a:t>Click to edit Speaker Name/Title/Date</a:t>
            </a:r>
          </a:p>
        </p:txBody>
      </p:sp>
    </p:spTree>
    <p:extLst>
      <p:ext uri="{BB962C8B-B14F-4D97-AF65-F5344CB8AC3E}">
        <p14:creationId xmlns:p14="http://schemas.microsoft.com/office/powerpoint/2010/main" val="3606399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Image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ueFingerTouch Regula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2229420" y="2286000"/>
            <a:ext cx="6347652" cy="740664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lang="en-US" sz="2600">
                <a:solidFill>
                  <a:schemeClr val="bg1"/>
                </a:solidFill>
              </a:defRPr>
            </a:lvl1pPr>
          </a:lstStyle>
          <a:p>
            <a:pPr lvl="0" algn="l" fontAlgn="base">
              <a:spcAft>
                <a:spcPct val="0"/>
              </a:spcAft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229420" y="3399536"/>
            <a:ext cx="6347652" cy="9144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lnSpc>
                <a:spcPct val="95000"/>
              </a:lnSpc>
              <a:buFontTx/>
              <a:buNone/>
              <a:defRPr lang="en-US" sz="1800" baseline="0">
                <a:solidFill>
                  <a:schemeClr val="bg1"/>
                </a:solidFill>
              </a:defRPr>
            </a:lvl1pPr>
          </a:lstStyle>
          <a:p>
            <a:pPr marL="0" lvl="0" indent="0" fontAlgn="base">
              <a:spcBef>
                <a:spcPct val="0"/>
              </a:spcBef>
              <a:spcAft>
                <a:spcPct val="0"/>
              </a:spcAft>
              <a:buClr>
                <a:srgbClr val="6AADE4"/>
              </a:buClr>
              <a:buFontTx/>
              <a:buNone/>
            </a:pPr>
            <a:r>
              <a:rPr lang="en-US" dirty="0" smtClean="0"/>
              <a:t>Click to edit Speaker Name/Title/Date</a:t>
            </a:r>
          </a:p>
        </p:txBody>
      </p:sp>
    </p:spTree>
    <p:extLst>
      <p:ext uri="{BB962C8B-B14F-4D97-AF65-F5344CB8AC3E}">
        <p14:creationId xmlns:p14="http://schemas.microsoft.com/office/powerpoint/2010/main" val="2174184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Image 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dPart2 Regula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2229420" y="2286000"/>
            <a:ext cx="6347652" cy="740664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lang="en-US" sz="2600">
                <a:solidFill>
                  <a:schemeClr val="bg1"/>
                </a:solidFill>
              </a:defRPr>
            </a:lvl1pPr>
          </a:lstStyle>
          <a:p>
            <a:pPr lvl="0" algn="l" fontAlgn="base">
              <a:spcAft>
                <a:spcPct val="0"/>
              </a:spcAft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229420" y="3399536"/>
            <a:ext cx="6347652" cy="9144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lnSpc>
                <a:spcPct val="95000"/>
              </a:lnSpc>
              <a:buFontTx/>
              <a:buNone/>
              <a:defRPr lang="en-US" sz="1800" baseline="0">
                <a:solidFill>
                  <a:schemeClr val="bg1"/>
                </a:solidFill>
              </a:defRPr>
            </a:lvl1pPr>
          </a:lstStyle>
          <a:p>
            <a:pPr marL="0" lvl="0" indent="0" fontAlgn="base">
              <a:spcBef>
                <a:spcPct val="0"/>
              </a:spcBef>
              <a:spcAft>
                <a:spcPct val="0"/>
              </a:spcAft>
              <a:buClr>
                <a:srgbClr val="6AADE4"/>
              </a:buClr>
              <a:buFontTx/>
              <a:buNone/>
            </a:pPr>
            <a:r>
              <a:rPr lang="en-US" dirty="0" smtClean="0"/>
              <a:t>Click to edit Speaker Name/Title/Date</a:t>
            </a:r>
          </a:p>
        </p:txBody>
      </p:sp>
    </p:spTree>
    <p:extLst>
      <p:ext uri="{BB962C8B-B14F-4D97-AF65-F5344CB8AC3E}">
        <p14:creationId xmlns:p14="http://schemas.microsoft.com/office/powerpoint/2010/main" val="2174184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Image 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2229420" y="2286000"/>
            <a:ext cx="6347652" cy="740664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lang="en-US" sz="2600">
                <a:solidFill>
                  <a:schemeClr val="bg1"/>
                </a:solidFill>
              </a:defRPr>
            </a:lvl1pPr>
          </a:lstStyle>
          <a:p>
            <a:pPr lvl="0" algn="l" fontAlgn="base">
              <a:spcAft>
                <a:spcPct val="0"/>
              </a:spcAft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229420" y="3399536"/>
            <a:ext cx="6347652" cy="9144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lnSpc>
                <a:spcPct val="95000"/>
              </a:lnSpc>
              <a:buFontTx/>
              <a:buNone/>
              <a:defRPr lang="en-US" sz="1800" baseline="0">
                <a:solidFill>
                  <a:schemeClr val="bg1"/>
                </a:solidFill>
              </a:defRPr>
            </a:lvl1pPr>
          </a:lstStyle>
          <a:p>
            <a:pPr marL="0" lvl="0" indent="0" fontAlgn="base">
              <a:spcBef>
                <a:spcPct val="0"/>
              </a:spcBef>
              <a:spcAft>
                <a:spcPct val="0"/>
              </a:spcAft>
              <a:buClr>
                <a:srgbClr val="6AADE4"/>
              </a:buClr>
              <a:buFontTx/>
              <a:buNone/>
            </a:pPr>
            <a:r>
              <a:rPr lang="en-US" dirty="0" smtClean="0"/>
              <a:t>Click to edit Speaker Name/Title/Date</a:t>
            </a:r>
          </a:p>
        </p:txBody>
      </p:sp>
    </p:spTree>
    <p:extLst>
      <p:ext uri="{BB962C8B-B14F-4D97-AF65-F5344CB8AC3E}">
        <p14:creationId xmlns:p14="http://schemas.microsoft.com/office/powerpoint/2010/main" val="2174184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Image 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2229420" y="2286000"/>
            <a:ext cx="6347652" cy="740664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lang="en-US" sz="2600">
                <a:solidFill>
                  <a:schemeClr val="bg1"/>
                </a:solidFill>
              </a:defRPr>
            </a:lvl1pPr>
          </a:lstStyle>
          <a:p>
            <a:pPr lvl="0" algn="l" fontAlgn="base">
              <a:spcAft>
                <a:spcPct val="0"/>
              </a:spcAft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229420" y="3399536"/>
            <a:ext cx="6347652" cy="9144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lnSpc>
                <a:spcPct val="95000"/>
              </a:lnSpc>
              <a:buFontTx/>
              <a:buNone/>
              <a:defRPr lang="en-US" sz="1800" baseline="0">
                <a:solidFill>
                  <a:schemeClr val="bg1"/>
                </a:solidFill>
              </a:defRPr>
            </a:lvl1pPr>
          </a:lstStyle>
          <a:p>
            <a:pPr marL="0" lvl="0" indent="0" fontAlgn="base">
              <a:spcBef>
                <a:spcPct val="0"/>
              </a:spcBef>
              <a:spcAft>
                <a:spcPct val="0"/>
              </a:spcAft>
              <a:buClr>
                <a:srgbClr val="6AADE4"/>
              </a:buClr>
              <a:buFontTx/>
              <a:buNone/>
            </a:pPr>
            <a:r>
              <a:rPr lang="en-US" dirty="0" smtClean="0"/>
              <a:t>Click to edit Speaker Name/Title/Date</a:t>
            </a:r>
          </a:p>
        </p:txBody>
      </p:sp>
    </p:spTree>
    <p:extLst>
      <p:ext uri="{BB962C8B-B14F-4D97-AF65-F5344CB8AC3E}">
        <p14:creationId xmlns:p14="http://schemas.microsoft.com/office/powerpoint/2010/main" val="1133283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Image 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2229420" y="2286000"/>
            <a:ext cx="6347652" cy="740664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lang="en-US" sz="2600">
                <a:solidFill>
                  <a:schemeClr val="tx1"/>
                </a:solidFill>
              </a:defRPr>
            </a:lvl1pPr>
          </a:lstStyle>
          <a:p>
            <a:pPr lvl="0" algn="l" fontAlgn="base">
              <a:spcAft>
                <a:spcPct val="0"/>
              </a:spcAft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229420" y="3399536"/>
            <a:ext cx="6347652" cy="9144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lnSpc>
                <a:spcPct val="95000"/>
              </a:lnSpc>
              <a:buFontTx/>
              <a:buNone/>
              <a:defRPr lang="en-US" sz="1800" baseline="0">
                <a:solidFill>
                  <a:srgbClr val="000000"/>
                </a:solidFill>
              </a:defRPr>
            </a:lvl1pPr>
          </a:lstStyle>
          <a:p>
            <a:pPr marL="0" lvl="0" indent="0" fontAlgn="base">
              <a:spcBef>
                <a:spcPct val="0"/>
              </a:spcBef>
              <a:spcAft>
                <a:spcPct val="0"/>
              </a:spcAft>
              <a:buClr>
                <a:srgbClr val="6AADE4"/>
              </a:buClr>
              <a:buFontTx/>
              <a:buNone/>
            </a:pPr>
            <a:r>
              <a:rPr lang="en-US" dirty="0" smtClean="0"/>
              <a:t>Click to edit Speaker Name/Title/Date</a:t>
            </a:r>
          </a:p>
        </p:txBody>
      </p:sp>
    </p:spTree>
    <p:extLst>
      <p:ext uri="{BB962C8B-B14F-4D97-AF65-F5344CB8AC3E}">
        <p14:creationId xmlns:p14="http://schemas.microsoft.com/office/powerpoint/2010/main" val="3521700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Image 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2229420" y="2286000"/>
            <a:ext cx="6347652" cy="740664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lang="en-US" sz="2600">
                <a:solidFill>
                  <a:schemeClr val="bg1"/>
                </a:solidFill>
              </a:defRPr>
            </a:lvl1pPr>
          </a:lstStyle>
          <a:p>
            <a:pPr lvl="0" algn="l" fontAlgn="base">
              <a:spcAft>
                <a:spcPct val="0"/>
              </a:spcAft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229420" y="3399536"/>
            <a:ext cx="6347652" cy="9144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lnSpc>
                <a:spcPct val="95000"/>
              </a:lnSpc>
              <a:buFontTx/>
              <a:buNone/>
              <a:defRPr lang="en-US" sz="1800" baseline="0">
                <a:solidFill>
                  <a:schemeClr val="bg1"/>
                </a:solidFill>
              </a:defRPr>
            </a:lvl1pPr>
          </a:lstStyle>
          <a:p>
            <a:pPr marL="0" lvl="0" indent="0" fontAlgn="base">
              <a:spcBef>
                <a:spcPct val="0"/>
              </a:spcBef>
              <a:spcAft>
                <a:spcPct val="0"/>
              </a:spcAft>
              <a:buClr>
                <a:srgbClr val="6AADE4"/>
              </a:buClr>
              <a:buFontTx/>
              <a:buNone/>
            </a:pPr>
            <a:r>
              <a:rPr lang="en-US" dirty="0" smtClean="0"/>
              <a:t>Click to edit Speaker Name/Title/Date</a:t>
            </a:r>
          </a:p>
        </p:txBody>
      </p:sp>
    </p:spTree>
    <p:extLst>
      <p:ext uri="{BB962C8B-B14F-4D97-AF65-F5344CB8AC3E}">
        <p14:creationId xmlns:p14="http://schemas.microsoft.com/office/powerpoint/2010/main" val="3521700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Image Title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2229420" y="2286000"/>
            <a:ext cx="6347652" cy="740664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lang="en-US" sz="2600">
                <a:solidFill>
                  <a:srgbClr val="000000"/>
                </a:solidFill>
              </a:defRPr>
            </a:lvl1pPr>
          </a:lstStyle>
          <a:p>
            <a:pPr lvl="0" algn="l" fontAlgn="base">
              <a:spcAft>
                <a:spcPct val="0"/>
              </a:spcAft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229420" y="3399536"/>
            <a:ext cx="6347652" cy="9144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lnSpc>
                <a:spcPct val="95000"/>
              </a:lnSpc>
              <a:buFontTx/>
              <a:buNone/>
              <a:defRPr lang="en-US" sz="1800" baseline="0">
                <a:solidFill>
                  <a:srgbClr val="000000"/>
                </a:solidFill>
              </a:defRPr>
            </a:lvl1pPr>
          </a:lstStyle>
          <a:p>
            <a:pPr marL="0" lvl="0" indent="0" fontAlgn="base">
              <a:spcBef>
                <a:spcPct val="0"/>
              </a:spcBef>
              <a:spcAft>
                <a:spcPct val="0"/>
              </a:spcAft>
              <a:buClr>
                <a:srgbClr val="6AADE4"/>
              </a:buClr>
              <a:buFontTx/>
              <a:buNone/>
            </a:pPr>
            <a:r>
              <a:rPr lang="en-US" dirty="0" smtClean="0"/>
              <a:t>Click to edit Speaker Name/Title/Date</a:t>
            </a:r>
          </a:p>
        </p:txBody>
      </p:sp>
    </p:spTree>
    <p:extLst>
      <p:ext uri="{BB962C8B-B14F-4D97-AF65-F5344CB8AC3E}">
        <p14:creationId xmlns:p14="http://schemas.microsoft.com/office/powerpoint/2010/main" val="3521700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59" y="6522637"/>
            <a:ext cx="1023581" cy="27432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2636"/>
            <a:ext cx="8686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16153"/>
            <a:ext cx="8686800" cy="5127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smtClean="0"/>
              <a:t>Fourth level</a:t>
            </a:r>
            <a:endParaRPr lang="en-US" dirty="0" smtClean="0"/>
          </a:p>
        </p:txBody>
      </p:sp>
      <p:cxnSp>
        <p:nvCxnSpPr>
          <p:cNvPr id="14" name="Straight Connector 13"/>
          <p:cNvCxnSpPr/>
          <p:nvPr/>
        </p:nvCxnSpPr>
        <p:spPr bwMode="gray">
          <a:xfrm>
            <a:off x="8572500" y="6545497"/>
            <a:ext cx="0" cy="228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28600" y="1137355"/>
            <a:ext cx="8686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8452427" y="6528992"/>
            <a:ext cx="462973" cy="261611"/>
          </a:xfrm>
          <a:prstGeom prst="rect">
            <a:avLst/>
          </a:prstGeom>
        </p:spPr>
        <p:txBody>
          <a:bodyPr vert="horz" lIns="0" tIns="45720" rIns="0" bIns="45720" rtlCol="0" anchor="ctr"/>
          <a:lstStyle/>
          <a:p>
            <a:pPr marL="0" algn="r" defTabSz="914400" rtl="0" eaLnBrk="1" latinLnBrk="0" hangingPunct="1"/>
            <a:fld id="{6BD60253-A662-F240-BA74-86737CD619AE}" type="slidenum">
              <a:rPr lang="en-US" sz="1100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pPr marL="0" algn="r" defTabSz="914400" rtl="0" eaLnBrk="1" latinLnBrk="0" hangingPunct="1"/>
              <a:t>‹#›</a:t>
            </a:fld>
            <a:endParaRPr lang="en-US" sz="11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8571325" y="6591217"/>
            <a:ext cx="0" cy="1371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" descr="© 2018 Corning Incorporated                   "/>
          <p:cNvSpPr txBox="1"/>
          <p:nvPr userDrawn="1"/>
        </p:nvSpPr>
        <p:spPr>
          <a:xfrm>
            <a:off x="0" y="6515100"/>
            <a:ext cx="9144000" cy="2462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US" sz="1000" b="0" i="0" u="none" baseline="0" smtClean="0">
                <a:solidFill>
                  <a:srgbClr val="000000"/>
                </a:solidFill>
                <a:latin typeface="arial"/>
              </a:rPr>
              <a:t>© 2018 Corning Incorporated                   </a:t>
            </a:r>
            <a:endParaRPr lang="en-US" sz="1000" b="0" i="0" u="none" baseline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6765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3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5" r:id="rId8"/>
    <p:sldLayoutId id="2147483697" r:id="rId9"/>
    <p:sldLayoutId id="2147483678" r:id="rId10"/>
    <p:sldLayoutId id="2147483699" r:id="rId11"/>
    <p:sldLayoutId id="2147483701" r:id="rId12"/>
    <p:sldLayoutId id="2147483704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7813" indent="-277813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529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rgbClr val="00599F"/>
        </a:buClr>
        <a:buFont typeface="Arial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rgbClr val="00599F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rgbClr val="00599F"/>
        </a:buClr>
        <a:buFont typeface="Arial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943350" indent="-285750" algn="l" defTabSz="914400" rtl="0" eaLnBrk="1" latinLnBrk="0" hangingPunct="1">
        <a:spcBef>
          <a:spcPct val="20000"/>
        </a:spcBef>
        <a:buClr>
          <a:srgbClr val="00599F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1997"/>
            <a:ext cx="1828800" cy="60960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40" y="6499145"/>
            <a:ext cx="935181" cy="182880"/>
          </a:xfrm>
          <a:prstGeom prst="rect">
            <a:avLst/>
          </a:prstGeom>
        </p:spPr>
      </p:pic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228600" y="182636"/>
            <a:ext cx="8686800" cy="609600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r" descr="© 2018 Corning Incorporated                   "/>
          <p:cNvSpPr txBox="1"/>
          <p:nvPr userDrawn="1"/>
        </p:nvSpPr>
        <p:spPr>
          <a:xfrm>
            <a:off x="0" y="6515100"/>
            <a:ext cx="9144000" cy="2462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US" sz="1000" b="0" i="0" u="none" baseline="0" smtClean="0">
                <a:solidFill>
                  <a:srgbClr val="000000"/>
                </a:solidFill>
                <a:latin typeface="arial"/>
              </a:rPr>
              <a:t>© 2018 Corning Incorporated                   </a:t>
            </a:r>
            <a:endParaRPr lang="en-US" sz="1000" b="0" i="0" u="none" baseline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7946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7813" indent="-277813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529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rgbClr val="00599F"/>
        </a:buClr>
        <a:buFont typeface="Arial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rgbClr val="00599F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rgbClr val="00599F"/>
        </a:buClr>
        <a:buFont typeface="Arial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943350" indent="-285750" algn="l" defTabSz="914400" rtl="0" eaLnBrk="1" latinLnBrk="0" hangingPunct="1">
        <a:spcBef>
          <a:spcPct val="20000"/>
        </a:spcBef>
        <a:buClr>
          <a:srgbClr val="00599F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image" Target="../media/image16.png"/><Relationship Id="rId21" Type="http://schemas.openxmlformats.org/officeDocument/2006/relationships/image" Target="../media/image32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24" Type="http://schemas.openxmlformats.org/officeDocument/2006/relationships/image" Target="../media/image35.png"/><Relationship Id="rId32" Type="http://schemas.openxmlformats.org/officeDocument/2006/relationships/image" Target="../media/image43.png"/><Relationship Id="rId5" Type="http://schemas.openxmlformats.org/officeDocument/2006/relationships/image" Target="../media/image18.png"/><Relationship Id="rId15" Type="http://schemas.microsoft.com/office/2007/relationships/hdphoto" Target="../media/hdphoto2.wdp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10" Type="http://schemas.openxmlformats.org/officeDocument/2006/relationships/image" Target="../media/image22.png"/><Relationship Id="rId19" Type="http://schemas.openxmlformats.org/officeDocument/2006/relationships/image" Target="../media/image30.png"/><Relationship Id="rId31" Type="http://schemas.openxmlformats.org/officeDocument/2006/relationships/image" Target="../media/image42.png"/><Relationship Id="rId4" Type="http://schemas.openxmlformats.org/officeDocument/2006/relationships/image" Target="../media/image17.png"/><Relationship Id="rId9" Type="http://schemas.microsoft.com/office/2007/relationships/hdphoto" Target="../media/hdphoto1.wdp"/><Relationship Id="rId14" Type="http://schemas.openxmlformats.org/officeDocument/2006/relationships/image" Target="../media/image26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3" Type="http://schemas.openxmlformats.org/officeDocument/2006/relationships/tags" Target="../tags/tag4.xml"/><Relationship Id="rId21" Type="http://schemas.openxmlformats.org/officeDocument/2006/relationships/notesSlide" Target="../notesSlides/notesSlide6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hare.ansi.org/Shared%20Documents/Standards%20Activities/American%20National%20Standards/Procedures,%20Guides,%20and%20Forms/ANSI%20Patent%20Policy%20Guidelines%202012%20final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iec.ch/members_experts/tools/patents/documents/ITU-T_ITU-R_ISO_IEC_Common_Guidelines_2015-06-26.pdf" TargetMode="External"/><Relationship Id="rId4" Type="http://schemas.openxmlformats.org/officeDocument/2006/relationships/hyperlink" Target="https://share.ansi.org/Shared%20Documents/Standards%20Activities/American%20National%20Standards/Procedures,%20Guides,%20and%20Forms/ANSI-Essential-Requirements-2018.pdf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SAC – ANSI Roundtable </a:t>
            </a:r>
            <a:br>
              <a:rPr lang="en-US" dirty="0" smtClean="0"/>
            </a:br>
            <a:r>
              <a:rPr lang="en-US" dirty="0" smtClean="0"/>
              <a:t>On Enterprise Standards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229421" y="3399536"/>
            <a:ext cx="3828480" cy="914400"/>
          </a:xfrm>
        </p:spPr>
        <p:txBody>
          <a:bodyPr/>
          <a:lstStyle/>
          <a:p>
            <a:pPr>
              <a:lnSpc>
                <a:spcPts val="2000"/>
              </a:lnSpc>
              <a:spcBef>
                <a:spcPts val="200"/>
              </a:spcBef>
            </a:pPr>
            <a:r>
              <a:rPr lang="en-US" dirty="0" smtClean="0"/>
              <a:t>James E Matthews III</a:t>
            </a:r>
            <a:endParaRPr lang="en-US" dirty="0"/>
          </a:p>
          <a:p>
            <a:pPr>
              <a:lnSpc>
                <a:spcPts val="2000"/>
              </a:lnSpc>
              <a:spcBef>
                <a:spcPts val="200"/>
              </a:spcBef>
            </a:pPr>
            <a:r>
              <a:rPr lang="en-US" dirty="0" smtClean="0"/>
              <a:t>Director, Technical Standards &amp; Standards Policy</a:t>
            </a:r>
            <a:endParaRPr lang="en-US" dirty="0"/>
          </a:p>
          <a:p>
            <a:pPr>
              <a:lnSpc>
                <a:spcPts val="2000"/>
              </a:lnSpc>
              <a:spcBef>
                <a:spcPts val="200"/>
              </a:spcBef>
            </a:pPr>
            <a:r>
              <a:rPr lang="en-US" dirty="0" smtClean="0"/>
              <a:t>GTIS / MT&amp;E</a:t>
            </a:r>
          </a:p>
          <a:p>
            <a:pPr>
              <a:lnSpc>
                <a:spcPts val="2000"/>
              </a:lnSpc>
              <a:spcBef>
                <a:spcPts val="200"/>
              </a:spcBef>
            </a:pPr>
            <a:r>
              <a:rPr lang="en-US" dirty="0" smtClean="0"/>
              <a:t>Corning Incorporated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17 July 2018</a:t>
            </a:r>
            <a:endParaRPr lang="en-US" dirty="0"/>
          </a:p>
          <a:p>
            <a:pPr>
              <a:lnSpc>
                <a:spcPts val="2000"/>
              </a:lnSpc>
              <a:spcBef>
                <a:spcPts val="200"/>
              </a:spcBef>
            </a:pPr>
            <a:endParaRPr lang="en-US" dirty="0"/>
          </a:p>
          <a:p>
            <a:pPr>
              <a:lnSpc>
                <a:spcPts val="2000"/>
              </a:lnSpc>
              <a:spcBef>
                <a:spcPts val="200"/>
              </a:spcBef>
            </a:pPr>
            <a:endParaRPr lang="en-US" dirty="0"/>
          </a:p>
          <a:p>
            <a:pPr>
              <a:lnSpc>
                <a:spcPts val="2000"/>
              </a:lnSpc>
              <a:spcBef>
                <a:spcPts val="200"/>
              </a:spcBef>
            </a:pPr>
            <a:endParaRPr lang="en-US" dirty="0"/>
          </a:p>
          <a:p>
            <a:pPr>
              <a:lnSpc>
                <a:spcPts val="2000"/>
              </a:lnSpc>
              <a:spcBef>
                <a:spcPts val="200"/>
              </a:spcBef>
            </a:pPr>
            <a:endParaRPr lang="en-US" dirty="0"/>
          </a:p>
          <a:p>
            <a:pPr>
              <a:lnSpc>
                <a:spcPts val="2000"/>
              </a:lnSpc>
              <a:spcBef>
                <a:spcPts val="200"/>
              </a:spcBef>
            </a:pPr>
            <a:endParaRPr lang="en-US" dirty="0"/>
          </a:p>
        </p:txBody>
      </p:sp>
      <p:sp>
        <p:nvSpPr>
          <p:cNvPr id="5" name="Subtitle 3"/>
          <p:cNvSpPr txBox="1">
            <a:spLocks/>
          </p:cNvSpPr>
          <p:nvPr/>
        </p:nvSpPr>
        <p:spPr bwMode="gray">
          <a:xfrm>
            <a:off x="5572696" y="3446272"/>
            <a:ext cx="3380804" cy="91440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Clr>
                <a:schemeClr val="accent1"/>
              </a:buClr>
              <a:buFontTx/>
              <a:buNone/>
              <a:defRPr lang="en-US"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529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rgbClr val="00599F"/>
              </a:buClr>
              <a:buFont typeface="Arial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rgbClr val="00599F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rgbClr val="00599F"/>
              </a:buClr>
              <a:buFont typeface="Arial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3350" indent="-285750" algn="l" defTabSz="914400" rtl="0" eaLnBrk="1" latinLnBrk="0" hangingPunct="1">
              <a:spcBef>
                <a:spcPct val="20000"/>
              </a:spcBef>
              <a:buClr>
                <a:srgbClr val="00599F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200"/>
              </a:spcBef>
            </a:pPr>
            <a:r>
              <a:rPr lang="en-US" dirty="0" smtClean="0"/>
              <a:t>James E Matthews III</a:t>
            </a:r>
          </a:p>
          <a:p>
            <a:pPr>
              <a:lnSpc>
                <a:spcPts val="2000"/>
              </a:lnSpc>
              <a:spcBef>
                <a:spcPts val="200"/>
              </a:spcBef>
            </a:pPr>
            <a:r>
              <a:rPr lang="zh-CN" altLang="en-US" dirty="0" smtClean="0"/>
              <a:t>技术标准与标准政策</a:t>
            </a:r>
            <a:r>
              <a:rPr lang="zh-CN" altLang="en-US" dirty="0"/>
              <a:t>总监</a:t>
            </a:r>
            <a:endParaRPr lang="en-US" dirty="0" smtClean="0"/>
          </a:p>
          <a:p>
            <a:pPr>
              <a:lnSpc>
                <a:spcPts val="2000"/>
              </a:lnSpc>
              <a:spcBef>
                <a:spcPts val="200"/>
              </a:spcBef>
            </a:pPr>
            <a:r>
              <a:rPr lang="zh-CN" altLang="en-US" dirty="0" smtClean="0"/>
              <a:t>全</a:t>
            </a:r>
            <a:r>
              <a:rPr lang="zh-CN" altLang="en-US" dirty="0"/>
              <a:t>球技术和工业标准</a:t>
            </a:r>
            <a:r>
              <a:rPr lang="zh-CN" altLang="en-US" dirty="0" smtClean="0"/>
              <a:t>组</a:t>
            </a:r>
            <a:r>
              <a:rPr lang="en-US" dirty="0" smtClean="0"/>
              <a:t>/</a:t>
            </a:r>
            <a:r>
              <a:rPr lang="zh-CN" altLang="en-US" dirty="0" smtClean="0"/>
              <a:t>制造工程技术部</a:t>
            </a:r>
            <a:endParaRPr lang="en-US" dirty="0" smtClean="0"/>
          </a:p>
          <a:p>
            <a:pPr>
              <a:lnSpc>
                <a:spcPts val="2000"/>
              </a:lnSpc>
              <a:spcBef>
                <a:spcPts val="200"/>
              </a:spcBef>
            </a:pPr>
            <a:r>
              <a:rPr lang="zh-CN" altLang="en-US" dirty="0"/>
              <a:t>康</a:t>
            </a:r>
            <a:r>
              <a:rPr lang="zh-CN" altLang="en-US" dirty="0" smtClean="0"/>
              <a:t>宁公司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>
              <a:lnSpc>
                <a:spcPts val="2000"/>
              </a:lnSpc>
              <a:spcBef>
                <a:spcPts val="200"/>
              </a:spcBef>
            </a:pPr>
            <a:r>
              <a:rPr lang="en-US" dirty="0" smtClean="0"/>
              <a:t>17 July 2018</a:t>
            </a:r>
          </a:p>
          <a:p>
            <a:pPr>
              <a:lnSpc>
                <a:spcPts val="2000"/>
              </a:lnSpc>
              <a:spcBef>
                <a:spcPts val="200"/>
              </a:spcBef>
            </a:pPr>
            <a:endParaRPr lang="en-US" dirty="0" smtClean="0"/>
          </a:p>
          <a:p>
            <a:pPr>
              <a:lnSpc>
                <a:spcPts val="2000"/>
              </a:lnSpc>
              <a:spcBef>
                <a:spcPts val="200"/>
              </a:spcBef>
            </a:pPr>
            <a:endParaRPr lang="en-US" dirty="0" smtClean="0"/>
          </a:p>
          <a:p>
            <a:pPr>
              <a:lnSpc>
                <a:spcPts val="2000"/>
              </a:lnSpc>
              <a:spcBef>
                <a:spcPts val="200"/>
              </a:spcBef>
            </a:pPr>
            <a:endParaRPr lang="en-US" dirty="0" smtClean="0"/>
          </a:p>
          <a:p>
            <a:pPr>
              <a:lnSpc>
                <a:spcPts val="2000"/>
              </a:lnSpc>
              <a:spcBef>
                <a:spcPts val="200"/>
              </a:spcBef>
            </a:pPr>
            <a:endParaRPr lang="en-US" dirty="0" smtClean="0"/>
          </a:p>
          <a:p>
            <a:pPr>
              <a:lnSpc>
                <a:spcPts val="2000"/>
              </a:lnSpc>
              <a:spcBef>
                <a:spcPts val="2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43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Key Messages/</a:t>
            </a:r>
            <a:r>
              <a:rPr lang="zh-CN" altLang="en-US" sz="2800" dirty="0"/>
              <a:t>要</a:t>
            </a:r>
            <a:r>
              <a:rPr lang="zh-CN" altLang="en-US" sz="2800" dirty="0" smtClean="0"/>
              <a:t>点回顾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159003"/>
            <a:ext cx="8686800" cy="5127497"/>
          </a:xfrm>
        </p:spPr>
        <p:txBody>
          <a:bodyPr/>
          <a:lstStyle/>
          <a:p>
            <a:r>
              <a:rPr lang="en-US" sz="2000" dirty="0" smtClean="0"/>
              <a:t>Industry Wants Open and Transparent Standards Processes</a:t>
            </a:r>
          </a:p>
          <a:p>
            <a:pPr marL="0" indent="0">
              <a:buNone/>
            </a:pPr>
            <a:r>
              <a:rPr lang="zh-CN" altLang="en-US" sz="2000" dirty="0" smtClean="0"/>
              <a:t>   行</a:t>
            </a:r>
            <a:r>
              <a:rPr lang="zh-CN" altLang="en-US" sz="2000" dirty="0"/>
              <a:t>业需要公开透明的标准流程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Seek To/</a:t>
            </a:r>
            <a:r>
              <a:rPr lang="zh-CN" altLang="en-US" sz="2000" dirty="0"/>
              <a:t> 寻求</a:t>
            </a:r>
            <a:r>
              <a:rPr lang="en-US" sz="2000" dirty="0" smtClean="0"/>
              <a:t> </a:t>
            </a:r>
          </a:p>
          <a:p>
            <a:pPr lvl="1"/>
            <a:r>
              <a:rPr lang="en-US" sz="1800" dirty="0" smtClean="0"/>
              <a:t>Use Global (WTO TBT ) Standards Where Possible</a:t>
            </a:r>
          </a:p>
          <a:p>
            <a:pPr marL="457200" lvl="1" indent="0">
              <a:buNone/>
            </a:pPr>
            <a:r>
              <a:rPr lang="en-US" altLang="zh-CN" sz="1800" dirty="0"/>
              <a:t> </a:t>
            </a:r>
            <a:r>
              <a:rPr lang="en-US" altLang="zh-CN" sz="1800" dirty="0" smtClean="0"/>
              <a:t>   </a:t>
            </a:r>
            <a:r>
              <a:rPr lang="zh-CN" altLang="en-US" sz="1800" dirty="0" smtClean="0"/>
              <a:t>在</a:t>
            </a:r>
            <a:r>
              <a:rPr lang="zh-CN" altLang="en-US" sz="1800" dirty="0"/>
              <a:t>可能的情况下使用全球（</a:t>
            </a:r>
            <a:r>
              <a:rPr lang="en-US" altLang="zh-CN" sz="1800" dirty="0"/>
              <a:t>WTO </a:t>
            </a:r>
            <a:r>
              <a:rPr lang="en-US" altLang="zh-CN" sz="1800" dirty="0" err="1"/>
              <a:t>TBT</a:t>
            </a:r>
            <a:r>
              <a:rPr lang="zh-CN" altLang="en-US" sz="1800" dirty="0"/>
              <a:t>）标准</a:t>
            </a:r>
            <a:r>
              <a:rPr lang="en-US" sz="1800" dirty="0" smtClean="0"/>
              <a:t> </a:t>
            </a:r>
          </a:p>
          <a:p>
            <a:pPr lvl="1"/>
            <a:r>
              <a:rPr lang="en-US" sz="1800" dirty="0" smtClean="0"/>
              <a:t>Write Standards With Minimum Standards Essential Patents</a:t>
            </a:r>
          </a:p>
          <a:p>
            <a:pPr marL="457200" lvl="1" indent="0">
              <a:buNone/>
            </a:pPr>
            <a:r>
              <a:rPr lang="zh-CN" altLang="en-US" sz="1800" dirty="0" smtClean="0"/>
              <a:t>    编写</a:t>
            </a:r>
            <a:r>
              <a:rPr lang="zh-CN" altLang="en-US" sz="1800" dirty="0"/>
              <a:t>标</a:t>
            </a:r>
            <a:r>
              <a:rPr lang="zh-CN" altLang="en-US" sz="1800" dirty="0" smtClean="0"/>
              <a:t>准时尽量少的包含基本（必须）专</a:t>
            </a:r>
            <a:r>
              <a:rPr lang="zh-CN" altLang="en-US" sz="1800" dirty="0"/>
              <a:t>利</a:t>
            </a:r>
            <a:endParaRPr lang="en-US" sz="1800" dirty="0" smtClean="0"/>
          </a:p>
          <a:p>
            <a:pPr lvl="1"/>
            <a:r>
              <a:rPr lang="en-US" sz="1800" dirty="0" smtClean="0"/>
              <a:t>Good Global Standards Avoids Need For Enterprise Standards</a:t>
            </a:r>
          </a:p>
          <a:p>
            <a:pPr marL="457200" lvl="1" indent="0">
              <a:buNone/>
            </a:pPr>
            <a:r>
              <a:rPr lang="zh-CN" altLang="en-US" sz="1800" dirty="0" smtClean="0"/>
              <a:t>    </a:t>
            </a:r>
            <a:r>
              <a:rPr lang="zh-CN" altLang="en-US" sz="1800" dirty="0"/>
              <a:t>有</a:t>
            </a:r>
            <a:r>
              <a:rPr lang="zh-CN" altLang="en-US" sz="1800" dirty="0" smtClean="0"/>
              <a:t>好</a:t>
            </a:r>
            <a:r>
              <a:rPr lang="zh-CN" altLang="en-US" sz="1800" dirty="0"/>
              <a:t>的全球标</a:t>
            </a:r>
            <a:r>
              <a:rPr lang="zh-CN" altLang="en-US" sz="1800" dirty="0" smtClean="0"/>
              <a:t>准可避免</a:t>
            </a:r>
            <a:r>
              <a:rPr lang="zh-CN" altLang="en-US" sz="1800" dirty="0"/>
              <a:t>对</a:t>
            </a:r>
            <a:r>
              <a:rPr lang="zh-CN" altLang="en-US" sz="1800" dirty="0" smtClean="0"/>
              <a:t>企</a:t>
            </a:r>
            <a:r>
              <a:rPr lang="zh-CN" altLang="en-US" sz="1800" dirty="0"/>
              <a:t>业标准的</a:t>
            </a:r>
            <a:r>
              <a:rPr lang="zh-CN" altLang="en-US" sz="1800" dirty="0" smtClean="0"/>
              <a:t>需</a:t>
            </a:r>
            <a:r>
              <a:rPr lang="zh-CN" altLang="en-US" sz="1800" dirty="0"/>
              <a:t>求</a:t>
            </a:r>
            <a:endParaRPr lang="en-US" sz="1800" dirty="0" smtClean="0"/>
          </a:p>
          <a:p>
            <a:endParaRPr lang="en-US" sz="2000" dirty="0" smtClean="0"/>
          </a:p>
          <a:p>
            <a:r>
              <a:rPr lang="en-US" sz="2000" dirty="0" smtClean="0"/>
              <a:t>Open And Consistent IPR Process In Standards Making</a:t>
            </a:r>
          </a:p>
          <a:p>
            <a:pPr marL="0" indent="0">
              <a:buNone/>
            </a:pPr>
            <a:r>
              <a:rPr lang="zh-CN" altLang="en-US" sz="2000" dirty="0" smtClean="0"/>
              <a:t>    在标</a:t>
            </a:r>
            <a:r>
              <a:rPr lang="zh-CN" altLang="en-US" sz="2000" dirty="0"/>
              <a:t>准制定</a:t>
            </a:r>
            <a:r>
              <a:rPr lang="zh-CN" altLang="en-US" sz="2000" dirty="0" smtClean="0"/>
              <a:t>中保持公</a:t>
            </a:r>
            <a:r>
              <a:rPr lang="zh-CN" altLang="en-US" sz="2000" dirty="0"/>
              <a:t>开一致的知识产权流程</a:t>
            </a:r>
            <a:r>
              <a:rPr lang="en-US" sz="2000" dirty="0" smtClean="0"/>
              <a:t> 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Standards Support Innovation/</a:t>
            </a:r>
            <a:r>
              <a:rPr lang="zh-CN" altLang="en-US" sz="2000" dirty="0"/>
              <a:t>标</a:t>
            </a:r>
            <a:r>
              <a:rPr lang="zh-CN" altLang="en-US" sz="2000" dirty="0" smtClean="0"/>
              <a:t>准</a:t>
            </a:r>
            <a:r>
              <a:rPr lang="zh-CN" altLang="en-US" sz="2000" dirty="0"/>
              <a:t>应</a:t>
            </a:r>
            <a:r>
              <a:rPr lang="zh-CN" altLang="en-US" sz="2000" dirty="0" smtClean="0"/>
              <a:t>支</a:t>
            </a:r>
            <a:r>
              <a:rPr lang="zh-CN" altLang="en-US" sz="2000" dirty="0"/>
              <a:t>持创新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1136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261904" y="304801"/>
            <a:ext cx="4420919" cy="22082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400" dirty="0">
                <a:solidFill>
                  <a:schemeClr val="bg1"/>
                </a:solidFill>
              </a:rPr>
              <a:t>Corning Incorporated is one of the world’s leading innovators in materials science. For more than </a:t>
            </a:r>
            <a:r>
              <a:rPr lang="en-US" sz="1400" dirty="0" smtClean="0">
                <a:solidFill>
                  <a:schemeClr val="bg1"/>
                </a:solidFill>
              </a:rPr>
              <a:t>167 </a:t>
            </a:r>
            <a:r>
              <a:rPr lang="en-US" sz="1400" dirty="0">
                <a:solidFill>
                  <a:schemeClr val="bg1"/>
                </a:solidFill>
              </a:rPr>
              <a:t>years, Corning has applied its unparalleled expertise in glass science, ceramics, and optical physics to develop products and processes that have transformed industries and enhanced people’s lives</a:t>
            </a:r>
            <a:r>
              <a:rPr lang="en-US" sz="1400" dirty="0" smtClean="0">
                <a:solidFill>
                  <a:schemeClr val="bg1"/>
                </a:solidFill>
              </a:rPr>
              <a:t>.</a:t>
            </a:r>
          </a:p>
          <a:p>
            <a:pPr algn="ctr">
              <a:lnSpc>
                <a:spcPts val="1500"/>
              </a:lnSpc>
            </a:pPr>
            <a:r>
              <a:rPr lang="zh-CN" altLang="en-US" sz="1400" dirty="0">
                <a:solidFill>
                  <a:schemeClr val="bg1"/>
                </a:solidFill>
              </a:rPr>
              <a:t>康宁公司是世界领先的材料科学创新者。</a:t>
            </a:r>
            <a:r>
              <a:rPr lang="zh-CN" altLang="en-US" sz="1400" dirty="0"/>
              <a:t> </a:t>
            </a:r>
            <a:r>
              <a:rPr lang="en-US" altLang="zh-CN" sz="1400" dirty="0">
                <a:solidFill>
                  <a:schemeClr val="bg1"/>
                </a:solidFill>
              </a:rPr>
              <a:t>167</a:t>
            </a:r>
            <a:r>
              <a:rPr lang="zh-CN" altLang="en-US" sz="1400" dirty="0">
                <a:solidFill>
                  <a:schemeClr val="bg1"/>
                </a:solidFill>
              </a:rPr>
              <a:t>多年来，康</a:t>
            </a:r>
            <a:r>
              <a:rPr lang="zh-CN" altLang="en-US" sz="1400" dirty="0" smtClean="0">
                <a:solidFill>
                  <a:schemeClr val="bg1"/>
                </a:solidFill>
              </a:rPr>
              <a:t>宁</a:t>
            </a:r>
            <a:r>
              <a:rPr lang="zh-CN" altLang="en-US" sz="1400" dirty="0">
                <a:solidFill>
                  <a:schemeClr val="bg1"/>
                </a:solidFill>
              </a:rPr>
              <a:t>凭借其在特殊玻璃、陶瓷和光学物理领域无与伦比</a:t>
            </a:r>
            <a:r>
              <a:rPr lang="zh-CN" altLang="en-US" sz="1400" dirty="0" smtClean="0">
                <a:solidFill>
                  <a:schemeClr val="bg1"/>
                </a:solidFill>
              </a:rPr>
              <a:t>的</a:t>
            </a:r>
            <a:r>
              <a:rPr lang="zh-CN" altLang="en-US" sz="1400" dirty="0">
                <a:solidFill>
                  <a:schemeClr val="bg1"/>
                </a:solidFill>
              </a:rPr>
              <a:t>专业</a:t>
            </a:r>
            <a:r>
              <a:rPr lang="zh-CN" altLang="en-US" sz="1400" dirty="0" smtClean="0">
                <a:solidFill>
                  <a:schemeClr val="bg1"/>
                </a:solidFill>
              </a:rPr>
              <a:t>技</a:t>
            </a:r>
            <a:r>
              <a:rPr lang="zh-CN" altLang="en-US" sz="1400" dirty="0">
                <a:solidFill>
                  <a:schemeClr val="bg1"/>
                </a:solidFill>
              </a:rPr>
              <a:t>术，开发出的产品与制造工艺开创了新的行业，也改变了人类生活。</a:t>
            </a:r>
            <a:endParaRPr lang="en-US" altLang="zh-CN" sz="1400" dirty="0">
              <a:solidFill>
                <a:schemeClr val="bg1"/>
              </a:solidFill>
            </a:endParaRPr>
          </a:p>
          <a:p>
            <a:pPr algn="ctr">
              <a:lnSpc>
                <a:spcPts val="1500"/>
              </a:lnSpc>
            </a:pP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57174" y="304801"/>
            <a:ext cx="4457701" cy="3921056"/>
            <a:chOff x="457199" y="228600"/>
            <a:chExt cx="4457701" cy="2940791"/>
          </a:xfrm>
        </p:grpSpPr>
        <p:sp>
          <p:nvSpPr>
            <p:cNvPr id="10" name="TextBox 9"/>
            <p:cNvSpPr txBox="1"/>
            <p:nvPr/>
          </p:nvSpPr>
          <p:spPr>
            <a:xfrm>
              <a:off x="457200" y="228600"/>
              <a:ext cx="2743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Founded: 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1851</a:t>
              </a:r>
            </a:p>
            <a:p>
              <a:r>
                <a:rPr lang="zh-CN" altLang="en-US" dirty="0">
                  <a:solidFill>
                    <a:schemeClr val="bg1"/>
                  </a:solidFill>
                </a:rPr>
                <a:t>成立于</a:t>
              </a:r>
              <a:r>
                <a:rPr lang="en-US" altLang="en-US" dirty="0">
                  <a:solidFill>
                    <a:schemeClr val="bg1"/>
                  </a:solidFill>
                </a:rPr>
                <a:t>1851</a:t>
              </a:r>
              <a:r>
                <a:rPr lang="zh-CN" altLang="en-US" dirty="0" smtClean="0">
                  <a:solidFill>
                    <a:schemeClr val="bg1"/>
                  </a:solidFill>
                </a:rPr>
                <a:t>年</a:t>
              </a:r>
              <a:endParaRPr lang="en-US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7200" y="854153"/>
              <a:ext cx="274320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solidFill>
                    <a:schemeClr val="bg1"/>
                  </a:solidFill>
                </a:defRPr>
              </a:lvl1pPr>
            </a:lstStyle>
            <a:p>
              <a:r>
                <a:rPr lang="en-US" dirty="0"/>
                <a:t>Headquarters: </a:t>
              </a:r>
            </a:p>
            <a:p>
              <a:r>
                <a:rPr lang="en-US" sz="1600" b="1" dirty="0"/>
                <a:t>Corning, New </a:t>
              </a:r>
              <a:r>
                <a:rPr lang="en-US" sz="1600" b="1" dirty="0" smtClean="0"/>
                <a:t>York</a:t>
              </a:r>
            </a:p>
            <a:p>
              <a:r>
                <a:rPr lang="zh-CN" altLang="en-US" sz="1600" dirty="0"/>
                <a:t>总部位于美国纽约州康宁</a:t>
              </a:r>
              <a:r>
                <a:rPr lang="zh-CN" altLang="en-US" sz="1600" dirty="0" smtClean="0"/>
                <a:t>市</a:t>
              </a:r>
              <a:endParaRPr lang="en-US" altLang="zh-CN" sz="16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7200" y="1479706"/>
              <a:ext cx="27432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solidFill>
                    <a:schemeClr val="bg1"/>
                  </a:solidFill>
                </a:defRPr>
              </a:lvl1pPr>
            </a:lstStyle>
            <a:p>
              <a:r>
                <a:rPr lang="en-US" dirty="0"/>
                <a:t>Employees: </a:t>
              </a:r>
            </a:p>
            <a:p>
              <a:r>
                <a:rPr lang="en-US" sz="1600" b="1" dirty="0"/>
                <a:t>~46,000 </a:t>
              </a:r>
              <a:r>
                <a:rPr lang="en-US" sz="1600" b="1" dirty="0" smtClean="0"/>
                <a:t>worldwide</a:t>
              </a:r>
            </a:p>
            <a:p>
              <a:r>
                <a:rPr lang="zh-CN" altLang="en-US" sz="1600" b="1" dirty="0"/>
                <a:t>全球员工约：</a:t>
              </a:r>
              <a:r>
                <a:rPr lang="en-US" altLang="en-US" sz="1600" b="1" dirty="0"/>
                <a:t> ~46,000 </a:t>
              </a:r>
              <a:r>
                <a:rPr lang="zh-CN" altLang="en-US" sz="1600" b="1" dirty="0"/>
                <a:t>人</a:t>
              </a:r>
              <a:endParaRPr lang="en-US" altLang="en-US" sz="1600" b="1" dirty="0"/>
            </a:p>
            <a:p>
              <a:endParaRPr lang="en-US" sz="16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7199" y="2105259"/>
              <a:ext cx="4457701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solidFill>
                    <a:schemeClr val="bg1"/>
                  </a:solidFill>
                </a:defRPr>
              </a:lvl1pPr>
            </a:lstStyle>
            <a:p>
              <a:r>
                <a:rPr lang="en-US" dirty="0"/>
                <a:t>2017 Core Sales: </a:t>
              </a:r>
              <a:r>
                <a:rPr lang="en-US" dirty="0" smtClean="0"/>
                <a:t> </a:t>
              </a:r>
              <a:r>
                <a:rPr lang="en-US" sz="1600" b="1" dirty="0" smtClean="0"/>
                <a:t>$</a:t>
              </a:r>
              <a:r>
                <a:rPr lang="en-US" sz="1600" b="1" dirty="0"/>
                <a:t>10.3 billion </a:t>
              </a:r>
              <a:endParaRPr lang="en-US" sz="900" dirty="0" smtClean="0"/>
            </a:p>
            <a:p>
              <a:r>
                <a:rPr lang="en-US" altLang="en-US" sz="1600" b="1" dirty="0" smtClean="0"/>
                <a:t>2017</a:t>
              </a:r>
              <a:r>
                <a:rPr lang="zh-CN" altLang="en-US" sz="1600" b="1" dirty="0" smtClean="0"/>
                <a:t>核心业务销售收入：</a:t>
              </a:r>
              <a:r>
                <a:rPr lang="en-US" altLang="en-US" sz="1600" b="1" dirty="0" smtClean="0"/>
                <a:t> $103</a:t>
              </a:r>
              <a:r>
                <a:rPr lang="zh-CN" altLang="en-US" sz="1600" b="1" dirty="0" smtClean="0"/>
                <a:t>亿</a:t>
              </a:r>
              <a:endParaRPr lang="en-US" sz="16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57199" y="2730810"/>
              <a:ext cx="2981325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solidFill>
                    <a:schemeClr val="bg1"/>
                  </a:solidFill>
                </a:defRPr>
              </a:lvl1pPr>
            </a:lstStyle>
            <a:p>
              <a:r>
                <a:rPr lang="en-US" dirty="0"/>
                <a:t>Fortune 500 Ranking (2018</a:t>
              </a:r>
              <a:r>
                <a:rPr lang="en-US" dirty="0" smtClean="0"/>
                <a:t>): </a:t>
              </a:r>
              <a:r>
                <a:rPr lang="en-US" sz="1600" b="1" dirty="0" smtClean="0"/>
                <a:t>293</a:t>
              </a:r>
            </a:p>
            <a:p>
              <a:r>
                <a:rPr lang="en-US" altLang="en-US" sz="1600" b="1" dirty="0"/>
                <a:t>2018</a:t>
              </a:r>
              <a:r>
                <a:rPr lang="zh-CN" altLang="en-US" sz="1600" b="1" dirty="0"/>
                <a:t>年美国财富</a:t>
              </a:r>
              <a:r>
                <a:rPr lang="en-US" altLang="en-US" sz="1600" b="1" dirty="0"/>
                <a:t>500</a:t>
              </a:r>
              <a:r>
                <a:rPr lang="zh-CN" altLang="en-US" sz="1600" b="1" dirty="0"/>
                <a:t>强第</a:t>
              </a:r>
              <a:r>
                <a:rPr lang="en-US" altLang="en-US" sz="1600" b="1" dirty="0"/>
                <a:t>293</a:t>
              </a:r>
              <a:r>
                <a:rPr lang="zh-CN" altLang="en-US" sz="1600" b="1" dirty="0"/>
                <a:t>位</a:t>
              </a:r>
              <a:endParaRPr lang="en-US" alt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9156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9"/>
          <p:cNvSpPr txBox="1">
            <a:spLocks/>
          </p:cNvSpPr>
          <p:nvPr/>
        </p:nvSpPr>
        <p:spPr>
          <a:xfrm>
            <a:off x="228600" y="182636"/>
            <a:ext cx="8686800" cy="60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 Track Record of </a:t>
            </a:r>
            <a:r>
              <a:rPr lang="en-US" dirty="0" smtClean="0"/>
              <a:t>Innovation</a:t>
            </a:r>
            <a:r>
              <a:rPr lang="en-US" altLang="en-US" dirty="0"/>
              <a:t>/</a:t>
            </a:r>
            <a:r>
              <a:rPr lang="zh-CN" altLang="en-US" dirty="0"/>
              <a:t>创新的历史记录</a:t>
            </a:r>
            <a:endParaRPr lang="en-US" altLang="en-US" dirty="0"/>
          </a:p>
          <a:p>
            <a:endParaRPr lang="en-US" dirty="0"/>
          </a:p>
        </p:txBody>
      </p:sp>
      <p:pic>
        <p:nvPicPr>
          <p:cNvPr id="141" name="Picture 140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872" y="4837517"/>
            <a:ext cx="928791" cy="731520"/>
          </a:xfrm>
          <a:prstGeom prst="rect">
            <a:avLst/>
          </a:prstGeom>
        </p:spPr>
      </p:pic>
      <p:grpSp>
        <p:nvGrpSpPr>
          <p:cNvPr id="230" name="Group 229"/>
          <p:cNvGrpSpPr/>
          <p:nvPr/>
        </p:nvGrpSpPr>
        <p:grpSpPr>
          <a:xfrm>
            <a:off x="0" y="3962401"/>
            <a:ext cx="8997434" cy="2023689"/>
            <a:chOff x="0" y="2971800"/>
            <a:chExt cx="8997434" cy="1517767"/>
          </a:xfrm>
        </p:grpSpPr>
        <p:cxnSp>
          <p:nvCxnSpPr>
            <p:cNvPr id="2" name="Straight Connector 1"/>
            <p:cNvCxnSpPr/>
            <p:nvPr/>
          </p:nvCxnSpPr>
          <p:spPr>
            <a:xfrm>
              <a:off x="0" y="2971800"/>
              <a:ext cx="8915400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2" name="Group 221"/>
            <p:cNvGrpSpPr/>
            <p:nvPr/>
          </p:nvGrpSpPr>
          <p:grpSpPr>
            <a:xfrm>
              <a:off x="3304949" y="2971800"/>
              <a:ext cx="628724" cy="1462994"/>
              <a:chOff x="4063111" y="2971800"/>
              <a:chExt cx="628724" cy="1462994"/>
            </a:xfrm>
          </p:grpSpPr>
          <p:pic>
            <p:nvPicPr>
              <p:cNvPr id="197" name="Picture 19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97190" y="3518404"/>
                <a:ext cx="548640" cy="916390"/>
              </a:xfrm>
              <a:prstGeom prst="rect">
                <a:avLst/>
              </a:prstGeom>
            </p:spPr>
          </p:pic>
          <p:grpSp>
            <p:nvGrpSpPr>
              <p:cNvPr id="218" name="Group 217"/>
              <p:cNvGrpSpPr/>
              <p:nvPr/>
            </p:nvGrpSpPr>
            <p:grpSpPr>
              <a:xfrm>
                <a:off x="4063111" y="2971800"/>
                <a:ext cx="628724" cy="485505"/>
                <a:chOff x="3340006" y="1062192"/>
                <a:chExt cx="628724" cy="485505"/>
              </a:xfrm>
            </p:grpSpPr>
            <p:cxnSp>
              <p:nvCxnSpPr>
                <p:cNvPr id="219" name="Straight Connector 218"/>
                <p:cNvCxnSpPr/>
                <p:nvPr/>
              </p:nvCxnSpPr>
              <p:spPr>
                <a:xfrm flipV="1">
                  <a:off x="3340006" y="1062192"/>
                  <a:ext cx="0" cy="485505"/>
                </a:xfrm>
                <a:prstGeom prst="line">
                  <a:avLst/>
                </a:prstGeom>
                <a:ln w="9525" cap="flat">
                  <a:solidFill>
                    <a:schemeClr val="tx1"/>
                  </a:solidFill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0" name="TextBox 219"/>
                <p:cNvSpPr txBox="1"/>
                <p:nvPr/>
              </p:nvSpPr>
              <p:spPr>
                <a:xfrm>
                  <a:off x="3374371" y="1175376"/>
                  <a:ext cx="357634" cy="11541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b">
                  <a:spAutoFit/>
                </a:bodyPr>
                <a:lstStyle/>
                <a:p>
                  <a:pPr>
                    <a:lnSpc>
                      <a:spcPts val="1200"/>
                    </a:lnSpc>
                  </a:pPr>
                  <a:r>
                    <a:rPr lang="en-US" sz="1200" b="1" dirty="0"/>
                    <a:t>2012</a:t>
                  </a:r>
                  <a:endParaRPr lang="en-US" sz="1050" b="1" dirty="0"/>
                </a:p>
              </p:txBody>
            </p:sp>
            <p:sp>
              <p:nvSpPr>
                <p:cNvPr id="221" name="TextBox 220"/>
                <p:cNvSpPr txBox="1"/>
                <p:nvPr/>
              </p:nvSpPr>
              <p:spPr>
                <a:xfrm>
                  <a:off x="3374370" y="1316865"/>
                  <a:ext cx="594360" cy="17312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lnSpc>
                      <a:spcPts val="900"/>
                    </a:lnSpc>
                  </a:pPr>
                  <a:r>
                    <a:rPr lang="en-US" sz="700" dirty="0"/>
                    <a:t>Ultra-Slim</a:t>
                  </a:r>
                </a:p>
                <a:p>
                  <a:pPr>
                    <a:lnSpc>
                      <a:spcPts val="900"/>
                    </a:lnSpc>
                  </a:pPr>
                  <a:r>
                    <a:rPr lang="en-US" sz="700" dirty="0"/>
                    <a:t>Flexible Glass</a:t>
                  </a:r>
                </a:p>
              </p:txBody>
            </p:sp>
          </p:grpSp>
        </p:grpSp>
        <p:grpSp>
          <p:nvGrpSpPr>
            <p:cNvPr id="162" name="Group 161"/>
            <p:cNvGrpSpPr/>
            <p:nvPr/>
          </p:nvGrpSpPr>
          <p:grpSpPr>
            <a:xfrm>
              <a:off x="831542" y="2971800"/>
              <a:ext cx="583004" cy="1322089"/>
              <a:chOff x="1254760" y="2971800"/>
              <a:chExt cx="583004" cy="1322089"/>
            </a:xfrm>
          </p:grpSpPr>
          <p:grpSp>
            <p:nvGrpSpPr>
              <p:cNvPr id="163" name="Group 162"/>
              <p:cNvGrpSpPr/>
              <p:nvPr/>
            </p:nvGrpSpPr>
            <p:grpSpPr>
              <a:xfrm>
                <a:off x="1254760" y="2971800"/>
                <a:ext cx="583004" cy="485505"/>
                <a:chOff x="3340006" y="1062192"/>
                <a:chExt cx="583004" cy="485505"/>
              </a:xfrm>
            </p:grpSpPr>
            <p:cxnSp>
              <p:nvCxnSpPr>
                <p:cNvPr id="174" name="Straight Connector 173"/>
                <p:cNvCxnSpPr/>
                <p:nvPr/>
              </p:nvCxnSpPr>
              <p:spPr>
                <a:xfrm flipV="1">
                  <a:off x="3340006" y="1062192"/>
                  <a:ext cx="0" cy="485505"/>
                </a:xfrm>
                <a:prstGeom prst="line">
                  <a:avLst/>
                </a:prstGeom>
                <a:ln w="9525" cap="flat">
                  <a:solidFill>
                    <a:schemeClr val="tx1"/>
                  </a:solidFill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5" name="TextBox 174"/>
                <p:cNvSpPr txBox="1"/>
                <p:nvPr/>
              </p:nvSpPr>
              <p:spPr>
                <a:xfrm>
                  <a:off x="3374371" y="1175376"/>
                  <a:ext cx="357634" cy="11541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b">
                  <a:spAutoFit/>
                </a:bodyPr>
                <a:lstStyle/>
                <a:p>
                  <a:pPr>
                    <a:lnSpc>
                      <a:spcPts val="1200"/>
                    </a:lnSpc>
                  </a:pPr>
                  <a:r>
                    <a:rPr lang="en-US" sz="1200" b="1" dirty="0"/>
                    <a:t>2000</a:t>
                  </a:r>
                  <a:endParaRPr lang="en-US" sz="1050" b="1" dirty="0"/>
                </a:p>
              </p:txBody>
            </p:sp>
            <p:sp>
              <p:nvSpPr>
                <p:cNvPr id="179" name="TextBox 178"/>
                <p:cNvSpPr txBox="1"/>
                <p:nvPr/>
              </p:nvSpPr>
              <p:spPr>
                <a:xfrm>
                  <a:off x="3374370" y="1316865"/>
                  <a:ext cx="548640" cy="17312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lnSpc>
                      <a:spcPts val="900"/>
                    </a:lnSpc>
                  </a:pPr>
                  <a:r>
                    <a:rPr lang="en-US" sz="700" dirty="0"/>
                    <a:t>Low-Density</a:t>
                  </a:r>
                </a:p>
                <a:p>
                  <a:pPr>
                    <a:lnSpc>
                      <a:spcPts val="900"/>
                    </a:lnSpc>
                  </a:pPr>
                  <a:r>
                    <a:rPr lang="en-US" sz="700" dirty="0"/>
                    <a:t>LCD Glass</a:t>
                  </a:r>
                </a:p>
              </p:txBody>
            </p:sp>
          </p:grpSp>
          <p:pic>
            <p:nvPicPr>
              <p:cNvPr id="164" name="Picture 16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289124" y="3534937"/>
                <a:ext cx="436099" cy="758952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>
              <a:off x="3982712" y="2971800"/>
              <a:ext cx="1248223" cy="1431033"/>
              <a:chOff x="2798397" y="2971800"/>
              <a:chExt cx="1248223" cy="1431033"/>
            </a:xfrm>
          </p:grpSpPr>
          <p:pic>
            <p:nvPicPr>
              <p:cNvPr id="203" name="Picture 20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32761" y="3754834"/>
                <a:ext cx="640080" cy="647999"/>
              </a:xfrm>
              <a:prstGeom prst="rect">
                <a:avLst/>
              </a:prstGeom>
            </p:spPr>
          </p:pic>
          <p:pic>
            <p:nvPicPr>
              <p:cNvPr id="207" name="Picture 20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97980" y="3484631"/>
                <a:ext cx="548640" cy="391886"/>
              </a:xfrm>
              <a:prstGeom prst="rect">
                <a:avLst/>
              </a:prstGeom>
            </p:spPr>
          </p:pic>
          <p:grpSp>
            <p:nvGrpSpPr>
              <p:cNvPr id="11" name="Group 10"/>
              <p:cNvGrpSpPr/>
              <p:nvPr/>
            </p:nvGrpSpPr>
            <p:grpSpPr>
              <a:xfrm>
                <a:off x="2798397" y="2971800"/>
                <a:ext cx="1248223" cy="716338"/>
                <a:chOff x="2798397" y="2971800"/>
                <a:chExt cx="1248223" cy="716338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2798397" y="2971800"/>
                  <a:ext cx="628724" cy="716338"/>
                  <a:chOff x="2891023" y="2971800"/>
                  <a:chExt cx="628724" cy="716338"/>
                </a:xfrm>
              </p:grpSpPr>
              <p:cxnSp>
                <p:nvCxnSpPr>
                  <p:cNvPr id="246" name="Straight Connector 245"/>
                  <p:cNvCxnSpPr/>
                  <p:nvPr/>
                </p:nvCxnSpPr>
                <p:spPr>
                  <a:xfrm flipV="1">
                    <a:off x="2891023" y="2971800"/>
                    <a:ext cx="0" cy="716338"/>
                  </a:xfrm>
                  <a:prstGeom prst="line">
                    <a:avLst/>
                  </a:prstGeom>
                  <a:ln w="9525" cap="flat">
                    <a:solidFill>
                      <a:schemeClr val="tx1"/>
                    </a:solidFill>
                    <a:tailEnd type="non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7" name="TextBox 246"/>
                  <p:cNvSpPr txBox="1"/>
                  <p:nvPr/>
                </p:nvSpPr>
                <p:spPr>
                  <a:xfrm>
                    <a:off x="2925388" y="3084984"/>
                    <a:ext cx="357634" cy="11541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b">
                    <a:spAutoFit/>
                  </a:bodyPr>
                  <a:lstStyle/>
                  <a:p>
                    <a:pPr>
                      <a:lnSpc>
                        <a:spcPts val="1200"/>
                      </a:lnSpc>
                    </a:pPr>
                    <a:r>
                      <a:rPr lang="en-US" sz="1200" b="1" dirty="0"/>
                      <a:t>2013</a:t>
                    </a:r>
                    <a:endParaRPr lang="en-US" sz="1050" b="1" dirty="0"/>
                  </a:p>
                </p:txBody>
              </p:sp>
              <p:sp>
                <p:nvSpPr>
                  <p:cNvPr id="248" name="TextBox 247"/>
                  <p:cNvSpPr txBox="1"/>
                  <p:nvPr/>
                </p:nvSpPr>
                <p:spPr>
                  <a:xfrm>
                    <a:off x="2925387" y="3226473"/>
                    <a:ext cx="594360" cy="34624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>
                      <a:lnSpc>
                        <a:spcPts val="900"/>
                      </a:lnSpc>
                    </a:pPr>
                    <a:r>
                      <a:rPr lang="en-US" sz="700" dirty="0"/>
                      <a:t>All-Optical</a:t>
                    </a:r>
                  </a:p>
                  <a:p>
                    <a:pPr>
                      <a:lnSpc>
                        <a:spcPts val="900"/>
                      </a:lnSpc>
                    </a:pPr>
                    <a:r>
                      <a:rPr lang="en-US" sz="700" dirty="0"/>
                      <a:t>Converged</a:t>
                    </a:r>
                  </a:p>
                  <a:p>
                    <a:pPr>
                      <a:lnSpc>
                        <a:spcPts val="900"/>
                      </a:lnSpc>
                    </a:pPr>
                    <a:r>
                      <a:rPr lang="en-US" sz="700" dirty="0"/>
                      <a:t>Cellular &amp; </a:t>
                    </a:r>
                  </a:p>
                  <a:p>
                    <a:pPr>
                      <a:lnSpc>
                        <a:spcPts val="900"/>
                      </a:lnSpc>
                    </a:pPr>
                    <a:r>
                      <a:rPr lang="en-US" sz="700" dirty="0"/>
                      <a:t>Wi-Fi Solution</a:t>
                    </a:r>
                  </a:p>
                </p:txBody>
              </p:sp>
            </p:grpSp>
            <p:sp>
              <p:nvSpPr>
                <p:cNvPr id="249" name="TextBox 248"/>
                <p:cNvSpPr txBox="1"/>
                <p:nvPr/>
              </p:nvSpPr>
              <p:spPr>
                <a:xfrm>
                  <a:off x="3497980" y="3226473"/>
                  <a:ext cx="548640" cy="17312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lnSpc>
                      <a:spcPts val="900"/>
                    </a:lnSpc>
                  </a:pPr>
                  <a:r>
                    <a:rPr lang="en-US" sz="700" dirty="0"/>
                    <a:t>Antimicrobial</a:t>
                  </a:r>
                </a:p>
                <a:p>
                  <a:pPr>
                    <a:lnSpc>
                      <a:spcPts val="900"/>
                    </a:lnSpc>
                  </a:pPr>
                  <a:r>
                    <a:rPr lang="en-US" sz="700" dirty="0"/>
                    <a:t>Glass</a:t>
                  </a:r>
                </a:p>
              </p:txBody>
            </p:sp>
          </p:grpSp>
        </p:grpSp>
        <p:grpSp>
          <p:nvGrpSpPr>
            <p:cNvPr id="17" name="Group 16"/>
            <p:cNvGrpSpPr/>
            <p:nvPr/>
          </p:nvGrpSpPr>
          <p:grpSpPr>
            <a:xfrm>
              <a:off x="6096574" y="2971800"/>
              <a:ext cx="2052765" cy="1282966"/>
              <a:chOff x="5955163" y="2971800"/>
              <a:chExt cx="2052765" cy="1282966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5955163" y="2971800"/>
                <a:ext cx="811605" cy="1254605"/>
                <a:chOff x="5955163" y="2971800"/>
                <a:chExt cx="811605" cy="1254605"/>
              </a:xfrm>
            </p:grpSpPr>
            <p:pic>
              <p:nvPicPr>
                <p:cNvPr id="240" name="Picture 239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saturation sat="33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93795" y="3619267"/>
                  <a:ext cx="731520" cy="607138"/>
                </a:xfrm>
                <a:prstGeom prst="rect">
                  <a:avLst/>
                </a:prstGeom>
              </p:spPr>
            </p:pic>
            <p:grpSp>
              <p:nvGrpSpPr>
                <p:cNvPr id="5" name="Group 4"/>
                <p:cNvGrpSpPr/>
                <p:nvPr/>
              </p:nvGrpSpPr>
              <p:grpSpPr>
                <a:xfrm>
                  <a:off x="5955163" y="2971800"/>
                  <a:ext cx="811605" cy="600922"/>
                  <a:chOff x="5955163" y="2971800"/>
                  <a:chExt cx="811605" cy="600922"/>
                </a:xfrm>
              </p:grpSpPr>
              <p:cxnSp>
                <p:nvCxnSpPr>
                  <p:cNvPr id="274" name="Straight Connector 273"/>
                  <p:cNvCxnSpPr/>
                  <p:nvPr/>
                </p:nvCxnSpPr>
                <p:spPr>
                  <a:xfrm flipV="1">
                    <a:off x="5955163" y="2971800"/>
                    <a:ext cx="0" cy="600922"/>
                  </a:xfrm>
                  <a:prstGeom prst="line">
                    <a:avLst/>
                  </a:prstGeom>
                  <a:ln w="9525" cap="flat">
                    <a:solidFill>
                      <a:schemeClr val="tx1"/>
                    </a:solidFill>
                    <a:tailEnd type="non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5" name="TextBox 274"/>
                  <p:cNvSpPr txBox="1"/>
                  <p:nvPr/>
                </p:nvSpPr>
                <p:spPr>
                  <a:xfrm>
                    <a:off x="5989528" y="3084984"/>
                    <a:ext cx="357634" cy="11541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b">
                    <a:spAutoFit/>
                  </a:bodyPr>
                  <a:lstStyle/>
                  <a:p>
                    <a:pPr>
                      <a:lnSpc>
                        <a:spcPts val="1200"/>
                      </a:lnSpc>
                    </a:pPr>
                    <a:r>
                      <a:rPr lang="en-US" sz="1200" b="1" dirty="0"/>
                      <a:t>2016</a:t>
                    </a:r>
                    <a:endParaRPr lang="en-US" sz="1050" b="1" dirty="0"/>
                  </a:p>
                </p:txBody>
              </p:sp>
              <p:sp>
                <p:nvSpPr>
                  <p:cNvPr id="276" name="TextBox 275"/>
                  <p:cNvSpPr txBox="1"/>
                  <p:nvPr/>
                </p:nvSpPr>
                <p:spPr>
                  <a:xfrm>
                    <a:off x="5989528" y="3226473"/>
                    <a:ext cx="777240" cy="25968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>
                      <a:lnSpc>
                        <a:spcPts val="900"/>
                      </a:lnSpc>
                    </a:pPr>
                    <a:r>
                      <a:rPr lang="en-US" sz="700" dirty="0"/>
                      <a:t>High-Transmission</a:t>
                    </a:r>
                  </a:p>
                  <a:p>
                    <a:pPr>
                      <a:lnSpc>
                        <a:spcPts val="900"/>
                      </a:lnSpc>
                    </a:pPr>
                    <a:r>
                      <a:rPr lang="en-US" sz="700" dirty="0"/>
                      <a:t>Light-Guide Plate</a:t>
                    </a:r>
                  </a:p>
                  <a:p>
                    <a:pPr>
                      <a:lnSpc>
                        <a:spcPts val="900"/>
                      </a:lnSpc>
                    </a:pPr>
                    <a:r>
                      <a:rPr lang="en-US" sz="700" dirty="0"/>
                      <a:t>for LCD Displays</a:t>
                    </a:r>
                  </a:p>
                </p:txBody>
              </p:sp>
            </p:grpSp>
          </p:grpSp>
          <p:grpSp>
            <p:nvGrpSpPr>
              <p:cNvPr id="8" name="Group 7"/>
              <p:cNvGrpSpPr/>
              <p:nvPr/>
            </p:nvGrpSpPr>
            <p:grpSpPr>
              <a:xfrm>
                <a:off x="6808983" y="3226473"/>
                <a:ext cx="548640" cy="1028293"/>
                <a:chOff x="6848169" y="3226473"/>
                <a:chExt cx="548640" cy="1028293"/>
              </a:xfrm>
            </p:grpSpPr>
            <p:pic>
              <p:nvPicPr>
                <p:cNvPr id="239" name="Picture 238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48169" y="3636945"/>
                  <a:ext cx="502920" cy="617821"/>
                </a:xfrm>
                <a:prstGeom prst="rect">
                  <a:avLst/>
                </a:prstGeom>
              </p:spPr>
            </p:pic>
            <p:sp>
              <p:nvSpPr>
                <p:cNvPr id="277" name="TextBox 276"/>
                <p:cNvSpPr txBox="1"/>
                <p:nvPr/>
              </p:nvSpPr>
              <p:spPr>
                <a:xfrm>
                  <a:off x="6848169" y="3226473"/>
                  <a:ext cx="548640" cy="2596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lnSpc>
                      <a:spcPts val="900"/>
                    </a:lnSpc>
                  </a:pPr>
                  <a:r>
                    <a:rPr lang="en-US" sz="700" dirty="0"/>
                    <a:t>Advanced</a:t>
                  </a:r>
                </a:p>
                <a:p>
                  <a:pPr>
                    <a:lnSpc>
                      <a:spcPts val="900"/>
                    </a:lnSpc>
                  </a:pPr>
                  <a:r>
                    <a:rPr lang="en-US" sz="700" dirty="0"/>
                    <a:t>Glass for Wearables</a:t>
                  </a:r>
                </a:p>
              </p:txBody>
            </p:sp>
          </p:grpSp>
          <p:grpSp>
            <p:nvGrpSpPr>
              <p:cNvPr id="7" name="Group 6"/>
              <p:cNvGrpSpPr/>
              <p:nvPr/>
            </p:nvGrpSpPr>
            <p:grpSpPr>
              <a:xfrm>
                <a:off x="7322128" y="3226473"/>
                <a:ext cx="685800" cy="842673"/>
                <a:chOff x="7393969" y="3226473"/>
                <a:chExt cx="685800" cy="842673"/>
              </a:xfrm>
            </p:grpSpPr>
            <p:pic>
              <p:nvPicPr>
                <p:cNvPr id="234" name="Picture 233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93969" y="3623482"/>
                  <a:ext cx="685800" cy="445664"/>
                </a:xfrm>
                <a:prstGeom prst="rect">
                  <a:avLst/>
                </a:prstGeom>
              </p:spPr>
            </p:pic>
            <p:sp>
              <p:nvSpPr>
                <p:cNvPr id="278" name="TextBox 277"/>
                <p:cNvSpPr txBox="1"/>
                <p:nvPr/>
              </p:nvSpPr>
              <p:spPr>
                <a:xfrm>
                  <a:off x="7396809" y="3226473"/>
                  <a:ext cx="640080" cy="2596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lnSpc>
                      <a:spcPts val="900"/>
                    </a:lnSpc>
                  </a:pPr>
                  <a:r>
                    <a:rPr lang="en-US" sz="700" dirty="0"/>
                    <a:t>Gasoline Particulate</a:t>
                  </a:r>
                </a:p>
                <a:p>
                  <a:pPr>
                    <a:lnSpc>
                      <a:spcPts val="900"/>
                    </a:lnSpc>
                  </a:pPr>
                  <a:r>
                    <a:rPr lang="en-US" sz="700" dirty="0"/>
                    <a:t>Filters</a:t>
                  </a:r>
                </a:p>
              </p:txBody>
            </p:sp>
          </p:grpSp>
        </p:grpSp>
        <p:grpSp>
          <p:nvGrpSpPr>
            <p:cNvPr id="14" name="Group 13"/>
            <p:cNvGrpSpPr/>
            <p:nvPr/>
          </p:nvGrpSpPr>
          <p:grpSpPr>
            <a:xfrm>
              <a:off x="8185829" y="2971800"/>
              <a:ext cx="811605" cy="1410844"/>
              <a:chOff x="7217897" y="2971800"/>
              <a:chExt cx="811605" cy="1410844"/>
            </a:xfrm>
          </p:grpSpPr>
          <p:pic>
            <p:nvPicPr>
              <p:cNvPr id="242" name="Picture 24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03"/>
              <a:stretch/>
            </p:blipFill>
            <p:spPr>
              <a:xfrm>
                <a:off x="7246081" y="3618250"/>
                <a:ext cx="708541" cy="764394"/>
              </a:xfrm>
              <a:prstGeom prst="rect">
                <a:avLst/>
              </a:prstGeom>
            </p:spPr>
          </p:pic>
          <p:grpSp>
            <p:nvGrpSpPr>
              <p:cNvPr id="279" name="Group 278"/>
              <p:cNvGrpSpPr/>
              <p:nvPr/>
            </p:nvGrpSpPr>
            <p:grpSpPr>
              <a:xfrm>
                <a:off x="7217897" y="2971800"/>
                <a:ext cx="811605" cy="600922"/>
                <a:chOff x="2460421" y="3055172"/>
                <a:chExt cx="811605" cy="600922"/>
              </a:xfrm>
            </p:grpSpPr>
            <p:cxnSp>
              <p:nvCxnSpPr>
                <p:cNvPr id="280" name="Straight Connector 279"/>
                <p:cNvCxnSpPr/>
                <p:nvPr/>
              </p:nvCxnSpPr>
              <p:spPr>
                <a:xfrm flipV="1">
                  <a:off x="2460421" y="3055172"/>
                  <a:ext cx="0" cy="600922"/>
                </a:xfrm>
                <a:prstGeom prst="line">
                  <a:avLst/>
                </a:prstGeom>
                <a:ln w="9525" cap="flat">
                  <a:solidFill>
                    <a:schemeClr val="tx1"/>
                  </a:solidFill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1" name="TextBox 280"/>
                <p:cNvSpPr txBox="1"/>
                <p:nvPr/>
              </p:nvSpPr>
              <p:spPr>
                <a:xfrm>
                  <a:off x="2494786" y="3168356"/>
                  <a:ext cx="357634" cy="11541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b">
                  <a:spAutoFit/>
                </a:bodyPr>
                <a:lstStyle/>
                <a:p>
                  <a:pPr>
                    <a:lnSpc>
                      <a:spcPts val="1200"/>
                    </a:lnSpc>
                  </a:pPr>
                  <a:r>
                    <a:rPr lang="en-US" sz="1200" b="1" dirty="0"/>
                    <a:t>2017</a:t>
                  </a:r>
                  <a:endParaRPr lang="en-US" sz="1050" b="1" dirty="0"/>
                </a:p>
              </p:txBody>
            </p:sp>
            <p:sp>
              <p:nvSpPr>
                <p:cNvPr id="282" name="TextBox 281"/>
                <p:cNvSpPr txBox="1"/>
                <p:nvPr/>
              </p:nvSpPr>
              <p:spPr>
                <a:xfrm>
                  <a:off x="2494786" y="3309845"/>
                  <a:ext cx="777240" cy="2596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lnSpc>
                      <a:spcPts val="900"/>
                    </a:lnSpc>
                  </a:pPr>
                  <a:r>
                    <a:rPr lang="en-US" sz="700" dirty="0"/>
                    <a:t>Damage-Resistant Pharmaceutical Glass Packaging</a:t>
                  </a:r>
                </a:p>
              </p:txBody>
            </p:sp>
          </p:grpSp>
        </p:grpSp>
        <p:grpSp>
          <p:nvGrpSpPr>
            <p:cNvPr id="45" name="Group 44"/>
            <p:cNvGrpSpPr/>
            <p:nvPr/>
          </p:nvGrpSpPr>
          <p:grpSpPr>
            <a:xfrm>
              <a:off x="2034263" y="2971800"/>
              <a:ext cx="1247037" cy="1468834"/>
              <a:chOff x="1533071" y="2971800"/>
              <a:chExt cx="1247037" cy="1468834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2140028" y="3226473"/>
                <a:ext cx="640080" cy="961330"/>
                <a:chOff x="2140028" y="3226473"/>
                <a:chExt cx="640080" cy="961330"/>
              </a:xfrm>
            </p:grpSpPr>
            <p:sp>
              <p:nvSpPr>
                <p:cNvPr id="214" name="TextBox 213"/>
                <p:cNvSpPr txBox="1"/>
                <p:nvPr/>
              </p:nvSpPr>
              <p:spPr>
                <a:xfrm>
                  <a:off x="2140028" y="3226473"/>
                  <a:ext cx="640080" cy="17312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lnSpc>
                      <a:spcPts val="900"/>
                    </a:lnSpc>
                  </a:pPr>
                  <a:r>
                    <a:rPr lang="en-US" sz="700" dirty="0"/>
                    <a:t>Ultra-Bendable</a:t>
                  </a:r>
                </a:p>
                <a:p>
                  <a:pPr>
                    <a:lnSpc>
                      <a:spcPts val="900"/>
                    </a:lnSpc>
                  </a:pPr>
                  <a:r>
                    <a:rPr lang="en-US" sz="700" dirty="0"/>
                    <a:t>Optical Fiber</a:t>
                  </a:r>
                </a:p>
              </p:txBody>
            </p:sp>
            <p:pic>
              <p:nvPicPr>
                <p:cNvPr id="284" name="Picture 283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140260" y="3502003"/>
                  <a:ext cx="608393" cy="685800"/>
                </a:xfrm>
                <a:prstGeom prst="rect">
                  <a:avLst/>
                </a:prstGeom>
              </p:spPr>
            </p:pic>
          </p:grpSp>
          <p:grpSp>
            <p:nvGrpSpPr>
              <p:cNvPr id="44" name="Group 43"/>
              <p:cNvGrpSpPr/>
              <p:nvPr/>
            </p:nvGrpSpPr>
            <p:grpSpPr>
              <a:xfrm>
                <a:off x="1533071" y="2971800"/>
                <a:ext cx="545726" cy="1468834"/>
                <a:chOff x="1533071" y="2971800"/>
                <a:chExt cx="545726" cy="1468834"/>
              </a:xfrm>
            </p:grpSpPr>
            <p:cxnSp>
              <p:nvCxnSpPr>
                <p:cNvPr id="211" name="Straight Connector 210"/>
                <p:cNvCxnSpPr/>
                <p:nvPr/>
              </p:nvCxnSpPr>
              <p:spPr>
                <a:xfrm flipV="1">
                  <a:off x="1533071" y="2971800"/>
                  <a:ext cx="0" cy="716338"/>
                </a:xfrm>
                <a:prstGeom prst="line">
                  <a:avLst/>
                </a:prstGeom>
                <a:ln w="9525" cap="flat">
                  <a:solidFill>
                    <a:schemeClr val="tx1"/>
                  </a:solidFill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2" name="TextBox 211"/>
                <p:cNvSpPr txBox="1"/>
                <p:nvPr/>
              </p:nvSpPr>
              <p:spPr>
                <a:xfrm>
                  <a:off x="1567436" y="3084984"/>
                  <a:ext cx="357634" cy="11541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b">
                  <a:spAutoFit/>
                </a:bodyPr>
                <a:lstStyle/>
                <a:p>
                  <a:pPr>
                    <a:lnSpc>
                      <a:spcPts val="1200"/>
                    </a:lnSpc>
                  </a:pPr>
                  <a:r>
                    <a:rPr lang="en-US" sz="1200" b="1" dirty="0"/>
                    <a:t>2007</a:t>
                  </a:r>
                  <a:endParaRPr lang="en-US" sz="1050" b="1" dirty="0"/>
                </a:p>
              </p:txBody>
            </p:sp>
            <p:sp>
              <p:nvSpPr>
                <p:cNvPr id="213" name="TextBox 212"/>
                <p:cNvSpPr txBox="1"/>
                <p:nvPr/>
              </p:nvSpPr>
              <p:spPr>
                <a:xfrm>
                  <a:off x="1567436" y="3226473"/>
                  <a:ext cx="501733" cy="34624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lnSpc>
                      <a:spcPts val="900"/>
                    </a:lnSpc>
                  </a:pPr>
                  <a:r>
                    <a:rPr lang="en-US" sz="700" dirty="0"/>
                    <a:t>Tough, Thin</a:t>
                  </a:r>
                </a:p>
                <a:p>
                  <a:pPr>
                    <a:lnSpc>
                      <a:spcPts val="900"/>
                    </a:lnSpc>
                  </a:pPr>
                  <a:r>
                    <a:rPr lang="en-US" sz="700" dirty="0"/>
                    <a:t>Cover Glass</a:t>
                  </a:r>
                </a:p>
                <a:p>
                  <a:pPr>
                    <a:lnSpc>
                      <a:spcPts val="900"/>
                    </a:lnSpc>
                  </a:pPr>
                  <a:r>
                    <a:rPr lang="en-US" sz="700" dirty="0"/>
                    <a:t>for Mobile Devices</a:t>
                  </a:r>
                </a:p>
              </p:txBody>
            </p:sp>
            <p:pic>
              <p:nvPicPr>
                <p:cNvPr id="285" name="Picture 284"/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saturation sat="0"/>
                          </a14:imgEffect>
                          <a14:imgEffect>
                            <a14:brightnessContrast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5400000" flipH="1">
                  <a:off x="1480400" y="3842237"/>
                  <a:ext cx="685800" cy="51099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6" name="Group 25"/>
            <p:cNvGrpSpPr/>
            <p:nvPr/>
          </p:nvGrpSpPr>
          <p:grpSpPr>
            <a:xfrm>
              <a:off x="5305675" y="2971800"/>
              <a:ext cx="722838" cy="1040007"/>
              <a:chOff x="4881390" y="2971800"/>
              <a:chExt cx="722838" cy="1040007"/>
            </a:xfrm>
          </p:grpSpPr>
          <p:grpSp>
            <p:nvGrpSpPr>
              <p:cNvPr id="255" name="Group 254"/>
              <p:cNvGrpSpPr/>
              <p:nvPr/>
            </p:nvGrpSpPr>
            <p:grpSpPr>
              <a:xfrm>
                <a:off x="4881390" y="2971800"/>
                <a:ext cx="583005" cy="600922"/>
                <a:chOff x="2460421" y="3055172"/>
                <a:chExt cx="583005" cy="600922"/>
              </a:xfrm>
            </p:grpSpPr>
            <p:cxnSp>
              <p:nvCxnSpPr>
                <p:cNvPr id="256" name="Straight Connector 255"/>
                <p:cNvCxnSpPr/>
                <p:nvPr/>
              </p:nvCxnSpPr>
              <p:spPr>
                <a:xfrm flipV="1">
                  <a:off x="2460421" y="3055172"/>
                  <a:ext cx="0" cy="600922"/>
                </a:xfrm>
                <a:prstGeom prst="line">
                  <a:avLst/>
                </a:prstGeom>
                <a:ln w="9525" cap="flat">
                  <a:solidFill>
                    <a:schemeClr val="tx1"/>
                  </a:solidFill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7" name="TextBox 256"/>
                <p:cNvSpPr txBox="1"/>
                <p:nvPr/>
              </p:nvSpPr>
              <p:spPr>
                <a:xfrm>
                  <a:off x="2494786" y="3168356"/>
                  <a:ext cx="357634" cy="11541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b">
                  <a:spAutoFit/>
                </a:bodyPr>
                <a:lstStyle/>
                <a:p>
                  <a:pPr>
                    <a:lnSpc>
                      <a:spcPts val="1200"/>
                    </a:lnSpc>
                  </a:pPr>
                  <a:r>
                    <a:rPr lang="en-US" sz="1200" b="1" dirty="0"/>
                    <a:t>2015</a:t>
                  </a:r>
                  <a:endParaRPr lang="en-US" sz="1050" b="1" dirty="0"/>
                </a:p>
              </p:txBody>
            </p:sp>
            <p:sp>
              <p:nvSpPr>
                <p:cNvPr id="258" name="TextBox 257"/>
                <p:cNvSpPr txBox="1"/>
                <p:nvPr/>
              </p:nvSpPr>
              <p:spPr>
                <a:xfrm>
                  <a:off x="2494786" y="3309845"/>
                  <a:ext cx="548640" cy="2596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lnSpc>
                      <a:spcPts val="900"/>
                    </a:lnSpc>
                  </a:pPr>
                  <a:r>
                    <a:rPr lang="en-US" sz="700" dirty="0"/>
                    <a:t>Light, Tough</a:t>
                  </a:r>
                </a:p>
                <a:p>
                  <a:pPr>
                    <a:lnSpc>
                      <a:spcPts val="900"/>
                    </a:lnSpc>
                  </a:pPr>
                  <a:r>
                    <a:rPr lang="en-US" sz="700" dirty="0"/>
                    <a:t>Automotive</a:t>
                  </a:r>
                </a:p>
                <a:p>
                  <a:pPr>
                    <a:lnSpc>
                      <a:spcPts val="900"/>
                    </a:lnSpc>
                  </a:pPr>
                  <a:r>
                    <a:rPr lang="en-US" sz="700" dirty="0"/>
                    <a:t>Glass</a:t>
                  </a:r>
                </a:p>
              </p:txBody>
            </p:sp>
          </p:grpSp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8428" y="3612443"/>
                <a:ext cx="685800" cy="399364"/>
              </a:xfrm>
              <a:prstGeom prst="rect">
                <a:avLst/>
              </a:prstGeom>
            </p:spPr>
          </p:pic>
        </p:grpSp>
        <p:grpSp>
          <p:nvGrpSpPr>
            <p:cNvPr id="35" name="Group 34"/>
            <p:cNvGrpSpPr/>
            <p:nvPr/>
          </p:nvGrpSpPr>
          <p:grpSpPr>
            <a:xfrm>
              <a:off x="1433864" y="2971800"/>
              <a:ext cx="536098" cy="1517767"/>
              <a:chOff x="888414" y="2971800"/>
              <a:chExt cx="536098" cy="1517767"/>
            </a:xfrm>
          </p:grpSpPr>
          <p:grpSp>
            <p:nvGrpSpPr>
              <p:cNvPr id="198" name="Group 197"/>
              <p:cNvGrpSpPr/>
              <p:nvPr/>
            </p:nvGrpSpPr>
            <p:grpSpPr>
              <a:xfrm>
                <a:off x="888414" y="2971800"/>
                <a:ext cx="536098" cy="716338"/>
                <a:chOff x="2460421" y="3055172"/>
                <a:chExt cx="536098" cy="716338"/>
              </a:xfrm>
            </p:grpSpPr>
            <p:cxnSp>
              <p:nvCxnSpPr>
                <p:cNvPr id="199" name="Straight Connector 198"/>
                <p:cNvCxnSpPr/>
                <p:nvPr/>
              </p:nvCxnSpPr>
              <p:spPr>
                <a:xfrm flipV="1">
                  <a:off x="2460421" y="3055172"/>
                  <a:ext cx="0" cy="716338"/>
                </a:xfrm>
                <a:prstGeom prst="line">
                  <a:avLst/>
                </a:prstGeom>
                <a:ln w="9525" cap="flat">
                  <a:solidFill>
                    <a:schemeClr val="tx1"/>
                  </a:solidFill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0" name="TextBox 199"/>
                <p:cNvSpPr txBox="1"/>
                <p:nvPr/>
              </p:nvSpPr>
              <p:spPr>
                <a:xfrm>
                  <a:off x="2494786" y="3168356"/>
                  <a:ext cx="357634" cy="11541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b">
                  <a:spAutoFit/>
                </a:bodyPr>
                <a:lstStyle/>
                <a:p>
                  <a:pPr>
                    <a:lnSpc>
                      <a:spcPts val="1200"/>
                    </a:lnSpc>
                  </a:pPr>
                  <a:r>
                    <a:rPr lang="en-US" sz="1200" b="1" dirty="0"/>
                    <a:t>2006</a:t>
                  </a:r>
                  <a:endParaRPr lang="en-US" sz="1050" b="1" dirty="0"/>
                </a:p>
              </p:txBody>
            </p:sp>
            <p:sp>
              <p:nvSpPr>
                <p:cNvPr id="201" name="TextBox 200"/>
                <p:cNvSpPr txBox="1"/>
                <p:nvPr/>
              </p:nvSpPr>
              <p:spPr>
                <a:xfrm>
                  <a:off x="2494786" y="3309845"/>
                  <a:ext cx="501733" cy="34624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lnSpc>
                      <a:spcPts val="900"/>
                    </a:lnSpc>
                  </a:pPr>
                  <a:r>
                    <a:rPr lang="en-US" sz="700" dirty="0"/>
                    <a:t>High</a:t>
                  </a:r>
                </a:p>
                <a:p>
                  <a:pPr>
                    <a:lnSpc>
                      <a:spcPts val="900"/>
                    </a:lnSpc>
                  </a:pPr>
                  <a:r>
                    <a:rPr lang="en-US" sz="700" dirty="0"/>
                    <a:t>Throughput</a:t>
                  </a:r>
                </a:p>
                <a:p>
                  <a:pPr>
                    <a:lnSpc>
                      <a:spcPts val="900"/>
                    </a:lnSpc>
                  </a:pPr>
                  <a:r>
                    <a:rPr lang="en-US" sz="700" dirty="0"/>
                    <a:t>Cell Culture Solutions</a:t>
                  </a:r>
                </a:p>
              </p:txBody>
            </p:sp>
          </p:grpSp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2779" y="3749997"/>
                <a:ext cx="457200" cy="739570"/>
              </a:xfrm>
              <a:prstGeom prst="rect">
                <a:avLst/>
              </a:prstGeom>
            </p:spPr>
          </p:pic>
        </p:grpSp>
        <p:grpSp>
          <p:nvGrpSpPr>
            <p:cNvPr id="148" name="Group 147"/>
            <p:cNvGrpSpPr/>
            <p:nvPr/>
          </p:nvGrpSpPr>
          <p:grpSpPr>
            <a:xfrm>
              <a:off x="163592" y="2971800"/>
              <a:ext cx="583004" cy="1302496"/>
              <a:chOff x="235219" y="2971800"/>
              <a:chExt cx="583004" cy="1302496"/>
            </a:xfrm>
          </p:grpSpPr>
          <p:pic>
            <p:nvPicPr>
              <p:cNvPr id="149" name="Picture 148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69583" y="3511970"/>
                <a:ext cx="548640" cy="762326"/>
              </a:xfrm>
              <a:prstGeom prst="rect">
                <a:avLst/>
              </a:prstGeom>
            </p:spPr>
          </p:pic>
          <p:grpSp>
            <p:nvGrpSpPr>
              <p:cNvPr id="150" name="Group 149"/>
              <p:cNvGrpSpPr/>
              <p:nvPr/>
            </p:nvGrpSpPr>
            <p:grpSpPr>
              <a:xfrm>
                <a:off x="235219" y="2971800"/>
                <a:ext cx="583004" cy="485505"/>
                <a:chOff x="3340006" y="1062192"/>
                <a:chExt cx="583004" cy="485505"/>
              </a:xfrm>
            </p:grpSpPr>
            <p:cxnSp>
              <p:nvCxnSpPr>
                <p:cNvPr id="151" name="Straight Connector 150"/>
                <p:cNvCxnSpPr/>
                <p:nvPr/>
              </p:nvCxnSpPr>
              <p:spPr>
                <a:xfrm flipV="1">
                  <a:off x="3340006" y="1062192"/>
                  <a:ext cx="0" cy="485505"/>
                </a:xfrm>
                <a:prstGeom prst="line">
                  <a:avLst/>
                </a:prstGeom>
                <a:ln w="9525" cap="flat">
                  <a:solidFill>
                    <a:schemeClr val="tx1"/>
                  </a:solidFill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2" name="TextBox 151"/>
                <p:cNvSpPr txBox="1"/>
                <p:nvPr/>
              </p:nvSpPr>
              <p:spPr>
                <a:xfrm>
                  <a:off x="3374371" y="1175376"/>
                  <a:ext cx="357634" cy="11541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b">
                  <a:spAutoFit/>
                </a:bodyPr>
                <a:lstStyle/>
                <a:p>
                  <a:pPr>
                    <a:lnSpc>
                      <a:spcPts val="1200"/>
                    </a:lnSpc>
                  </a:pPr>
                  <a:r>
                    <a:rPr lang="en-US" sz="1200" b="1" dirty="0"/>
                    <a:t>1982</a:t>
                  </a:r>
                  <a:endParaRPr lang="en-US" sz="1050" b="1" dirty="0"/>
                </a:p>
              </p:txBody>
            </p:sp>
            <p:sp>
              <p:nvSpPr>
                <p:cNvPr id="155" name="TextBox 154"/>
                <p:cNvSpPr txBox="1"/>
                <p:nvPr/>
              </p:nvSpPr>
              <p:spPr>
                <a:xfrm>
                  <a:off x="3374370" y="1316865"/>
                  <a:ext cx="548640" cy="17312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lnSpc>
                      <a:spcPts val="900"/>
                    </a:lnSpc>
                  </a:pPr>
                  <a:r>
                    <a:rPr lang="en-US" sz="700" dirty="0"/>
                    <a:t>Liquid Crystal</a:t>
                  </a:r>
                </a:p>
                <a:p>
                  <a:pPr>
                    <a:lnSpc>
                      <a:spcPts val="900"/>
                    </a:lnSpc>
                  </a:pPr>
                  <a:r>
                    <a:rPr lang="en-US" sz="700" dirty="0"/>
                    <a:t>Display Glass</a:t>
                  </a:r>
                </a:p>
              </p:txBody>
            </p:sp>
          </p:grpSp>
        </p:grpSp>
      </p:grpSp>
      <p:grpSp>
        <p:nvGrpSpPr>
          <p:cNvPr id="229" name="Group 228"/>
          <p:cNvGrpSpPr/>
          <p:nvPr/>
        </p:nvGrpSpPr>
        <p:grpSpPr>
          <a:xfrm>
            <a:off x="228600" y="1219200"/>
            <a:ext cx="8915400" cy="2025323"/>
            <a:chOff x="228600" y="914400"/>
            <a:chExt cx="8915400" cy="1518992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28600" y="914400"/>
              <a:ext cx="8915400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/>
            <p:cNvGrpSpPr/>
            <p:nvPr/>
          </p:nvGrpSpPr>
          <p:grpSpPr>
            <a:xfrm>
              <a:off x="234698" y="914400"/>
              <a:ext cx="765885" cy="969381"/>
              <a:chOff x="1333626" y="822960"/>
              <a:chExt cx="765885" cy="969381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67991" y="1243701"/>
                <a:ext cx="548640" cy="548640"/>
              </a:xfrm>
              <a:prstGeom prst="rect">
                <a:avLst/>
              </a:prstGeom>
            </p:spPr>
          </p:pic>
          <p:cxnSp>
            <p:nvCxnSpPr>
              <p:cNvPr id="27" name="Straight Connector 26"/>
              <p:cNvCxnSpPr/>
              <p:nvPr/>
            </p:nvCxnSpPr>
            <p:spPr>
              <a:xfrm flipV="1">
                <a:off x="1333626" y="822960"/>
                <a:ext cx="0" cy="361690"/>
              </a:xfrm>
              <a:prstGeom prst="line">
                <a:avLst/>
              </a:prstGeom>
              <a:ln w="9525" cap="flat">
                <a:solidFill>
                  <a:schemeClr val="tx1"/>
                </a:solidFill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367991" y="936144"/>
                <a:ext cx="357634" cy="11541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>
                <a:spAutoFit/>
              </a:bodyPr>
              <a:lstStyle/>
              <a:p>
                <a:pPr>
                  <a:lnSpc>
                    <a:spcPts val="1200"/>
                  </a:lnSpc>
                </a:pPr>
                <a:r>
                  <a:rPr lang="en-US" sz="1200" b="1" dirty="0"/>
                  <a:t>1877</a:t>
                </a:r>
                <a:endParaRPr lang="en-US" sz="1050" b="1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367991" y="1077633"/>
                <a:ext cx="731520" cy="865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900"/>
                  </a:lnSpc>
                </a:pPr>
                <a:r>
                  <a:rPr lang="en-US" sz="700" dirty="0"/>
                  <a:t>Signal Lenses</a:t>
                </a: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917287" y="914400"/>
              <a:ext cx="577820" cy="1477534"/>
              <a:chOff x="2186574" y="822960"/>
              <a:chExt cx="577820" cy="1477534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20939" y="1477534"/>
                <a:ext cx="493178" cy="822960"/>
              </a:xfrm>
              <a:prstGeom prst="rect">
                <a:avLst/>
              </a:prstGeom>
            </p:spPr>
          </p:pic>
          <p:cxnSp>
            <p:nvCxnSpPr>
              <p:cNvPr id="31" name="Straight Connector 30"/>
              <p:cNvCxnSpPr/>
              <p:nvPr/>
            </p:nvCxnSpPr>
            <p:spPr>
              <a:xfrm flipV="1">
                <a:off x="2186574" y="822960"/>
                <a:ext cx="0" cy="600922"/>
              </a:xfrm>
              <a:prstGeom prst="line">
                <a:avLst/>
              </a:prstGeom>
              <a:ln w="9525" cap="flat">
                <a:solidFill>
                  <a:schemeClr val="tx1"/>
                </a:solidFill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/>
              <p:cNvSpPr txBox="1"/>
              <p:nvPr/>
            </p:nvSpPr>
            <p:spPr>
              <a:xfrm>
                <a:off x="2220939" y="936144"/>
                <a:ext cx="357634" cy="11541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>
                <a:spAutoFit/>
              </a:bodyPr>
              <a:lstStyle/>
              <a:p>
                <a:pPr>
                  <a:lnSpc>
                    <a:spcPts val="1200"/>
                  </a:lnSpc>
                </a:pPr>
                <a:r>
                  <a:rPr lang="en-US" sz="1200" b="1" dirty="0"/>
                  <a:t>1879</a:t>
                </a:r>
                <a:endParaRPr lang="en-US" sz="1050" b="1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220939" y="1077633"/>
                <a:ext cx="543455" cy="2596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900"/>
                  </a:lnSpc>
                </a:pPr>
                <a:r>
                  <a:rPr lang="en-US" sz="700" dirty="0"/>
                  <a:t>Glass Bulb</a:t>
                </a:r>
              </a:p>
              <a:p>
                <a:pPr>
                  <a:lnSpc>
                    <a:spcPts val="900"/>
                  </a:lnSpc>
                </a:pPr>
                <a:r>
                  <a:rPr lang="en-US" sz="700" dirty="0"/>
                  <a:t>for Edison’s Electric Light</a:t>
                </a:r>
              </a:p>
            </p:txBody>
          </p:sp>
        </p:grpSp>
        <p:grpSp>
          <p:nvGrpSpPr>
            <p:cNvPr id="126" name="Group 125"/>
            <p:cNvGrpSpPr/>
            <p:nvPr/>
          </p:nvGrpSpPr>
          <p:grpSpPr>
            <a:xfrm>
              <a:off x="1567115" y="914400"/>
              <a:ext cx="452957" cy="1425978"/>
              <a:chOff x="1892971" y="822960"/>
              <a:chExt cx="452957" cy="1425978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1892971" y="822960"/>
                <a:ext cx="391999" cy="485505"/>
                <a:chOff x="3340006" y="1062192"/>
                <a:chExt cx="391999" cy="485505"/>
              </a:xfrm>
            </p:grpSpPr>
            <p:cxnSp>
              <p:nvCxnSpPr>
                <p:cNvPr id="40" name="Straight Connector 39"/>
                <p:cNvCxnSpPr/>
                <p:nvPr/>
              </p:nvCxnSpPr>
              <p:spPr>
                <a:xfrm flipV="1">
                  <a:off x="3340006" y="1062192"/>
                  <a:ext cx="0" cy="485505"/>
                </a:xfrm>
                <a:prstGeom prst="line">
                  <a:avLst/>
                </a:prstGeom>
                <a:ln w="9525" cap="flat">
                  <a:solidFill>
                    <a:schemeClr val="tx1"/>
                  </a:solidFill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TextBox 40"/>
                <p:cNvSpPr txBox="1"/>
                <p:nvPr/>
              </p:nvSpPr>
              <p:spPr>
                <a:xfrm>
                  <a:off x="3374371" y="1175376"/>
                  <a:ext cx="357634" cy="11541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b">
                  <a:spAutoFit/>
                </a:bodyPr>
                <a:lstStyle/>
                <a:p>
                  <a:pPr>
                    <a:lnSpc>
                      <a:spcPts val="1200"/>
                    </a:lnSpc>
                  </a:pPr>
                  <a:r>
                    <a:rPr lang="en-US" sz="1200" b="1" dirty="0"/>
                    <a:t>1912</a:t>
                  </a:r>
                  <a:endParaRPr lang="en-US" sz="1050" b="1" dirty="0"/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3374371" y="1316865"/>
                  <a:ext cx="357634" cy="17312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lnSpc>
                      <a:spcPts val="900"/>
                    </a:lnSpc>
                  </a:pPr>
                  <a:r>
                    <a:rPr lang="en-US" sz="700" dirty="0"/>
                    <a:t>Railroad</a:t>
                  </a:r>
                </a:p>
                <a:p>
                  <a:pPr>
                    <a:lnSpc>
                      <a:spcPts val="900"/>
                    </a:lnSpc>
                  </a:pPr>
                  <a:r>
                    <a:rPr lang="en-US" sz="700" dirty="0"/>
                    <a:t>Lanterns</a:t>
                  </a:r>
                </a:p>
              </p:txBody>
            </p:sp>
          </p:grp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7336" y="1334538"/>
                <a:ext cx="418592" cy="914400"/>
              </a:xfrm>
              <a:prstGeom prst="rect">
                <a:avLst/>
              </a:prstGeom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2097777" y="914400"/>
              <a:ext cx="631359" cy="1262089"/>
              <a:chOff x="2762575" y="822960"/>
              <a:chExt cx="631359" cy="1262089"/>
            </a:xfrm>
          </p:grpSpPr>
          <p:pic>
            <p:nvPicPr>
              <p:cNvPr id="76" name="Picture 75"/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03170" y="1372972"/>
                <a:ext cx="548640" cy="712077"/>
              </a:xfrm>
              <a:prstGeom prst="rect">
                <a:avLst/>
              </a:prstGeom>
            </p:spPr>
          </p:pic>
          <p:grpSp>
            <p:nvGrpSpPr>
              <p:cNvPr id="80" name="Group 79"/>
              <p:cNvGrpSpPr/>
              <p:nvPr/>
            </p:nvGrpSpPr>
            <p:grpSpPr>
              <a:xfrm>
                <a:off x="2762575" y="822960"/>
                <a:ext cx="631359" cy="485505"/>
                <a:chOff x="3340006" y="1062192"/>
                <a:chExt cx="631359" cy="485505"/>
              </a:xfrm>
            </p:grpSpPr>
            <p:cxnSp>
              <p:nvCxnSpPr>
                <p:cNvPr id="81" name="Straight Connector 80"/>
                <p:cNvCxnSpPr/>
                <p:nvPr/>
              </p:nvCxnSpPr>
              <p:spPr>
                <a:xfrm flipV="1">
                  <a:off x="3340006" y="1062192"/>
                  <a:ext cx="0" cy="485505"/>
                </a:xfrm>
                <a:prstGeom prst="line">
                  <a:avLst/>
                </a:prstGeom>
                <a:ln w="9525" cap="flat">
                  <a:solidFill>
                    <a:schemeClr val="tx1"/>
                  </a:solidFill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2" name="TextBox 81"/>
                <p:cNvSpPr txBox="1"/>
                <p:nvPr/>
              </p:nvSpPr>
              <p:spPr>
                <a:xfrm>
                  <a:off x="3374371" y="1175376"/>
                  <a:ext cx="357634" cy="11541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b">
                  <a:spAutoFit/>
                </a:bodyPr>
                <a:lstStyle/>
                <a:p>
                  <a:pPr>
                    <a:lnSpc>
                      <a:spcPts val="1200"/>
                    </a:lnSpc>
                  </a:pPr>
                  <a:r>
                    <a:rPr lang="en-US" sz="1200" b="1" dirty="0"/>
                    <a:t>1915</a:t>
                  </a:r>
                  <a:endParaRPr lang="en-US" sz="1050" b="1" dirty="0"/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3374370" y="1316865"/>
                  <a:ext cx="596995" cy="17312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lnSpc>
                      <a:spcPts val="900"/>
                    </a:lnSpc>
                  </a:pPr>
                  <a:r>
                    <a:rPr lang="en-US" sz="700" dirty="0"/>
                    <a:t>Heat-Resistant</a:t>
                  </a:r>
                </a:p>
                <a:p>
                  <a:pPr>
                    <a:lnSpc>
                      <a:spcPts val="900"/>
                    </a:lnSpc>
                  </a:pPr>
                  <a:r>
                    <a:rPr lang="en-US" sz="700" dirty="0"/>
                    <a:t>PYREX</a:t>
                  </a:r>
                  <a:r>
                    <a:rPr lang="en-US" sz="700" baseline="30000" dirty="0"/>
                    <a:t>®</a:t>
                  </a:r>
                  <a:r>
                    <a:rPr lang="en-US" sz="700" spc="-150" dirty="0"/>
                    <a:t> </a:t>
                  </a:r>
                  <a:r>
                    <a:rPr lang="en-US" sz="700" dirty="0"/>
                    <a:t>Glass</a:t>
                  </a:r>
                </a:p>
              </p:txBody>
            </p:sp>
          </p:grpSp>
        </p:grpSp>
        <p:grpSp>
          <p:nvGrpSpPr>
            <p:cNvPr id="105" name="Group 104"/>
            <p:cNvGrpSpPr/>
            <p:nvPr/>
          </p:nvGrpSpPr>
          <p:grpSpPr>
            <a:xfrm>
              <a:off x="4229194" y="914400"/>
              <a:ext cx="536961" cy="1152168"/>
              <a:chOff x="4852939" y="1008762"/>
              <a:chExt cx="536961" cy="1152168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86980" y="1649677"/>
                <a:ext cx="502920" cy="511253"/>
              </a:xfrm>
              <a:prstGeom prst="rect">
                <a:avLst/>
              </a:prstGeom>
            </p:spPr>
          </p:pic>
          <p:grpSp>
            <p:nvGrpSpPr>
              <p:cNvPr id="84" name="Group 83"/>
              <p:cNvGrpSpPr/>
              <p:nvPr/>
            </p:nvGrpSpPr>
            <p:grpSpPr>
              <a:xfrm>
                <a:off x="4852939" y="1008762"/>
                <a:ext cx="491565" cy="600922"/>
                <a:chOff x="2186574" y="822960"/>
                <a:chExt cx="491565" cy="600922"/>
              </a:xfrm>
            </p:grpSpPr>
            <p:cxnSp>
              <p:nvCxnSpPr>
                <p:cNvPr id="86" name="Straight Connector 85"/>
                <p:cNvCxnSpPr/>
                <p:nvPr/>
              </p:nvCxnSpPr>
              <p:spPr>
                <a:xfrm flipV="1">
                  <a:off x="2186574" y="822960"/>
                  <a:ext cx="0" cy="600922"/>
                </a:xfrm>
                <a:prstGeom prst="line">
                  <a:avLst/>
                </a:prstGeom>
                <a:ln w="9525" cap="flat">
                  <a:solidFill>
                    <a:schemeClr val="tx1"/>
                  </a:solidFill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" name="TextBox 86"/>
                <p:cNvSpPr txBox="1"/>
                <p:nvPr/>
              </p:nvSpPr>
              <p:spPr>
                <a:xfrm>
                  <a:off x="2220939" y="936144"/>
                  <a:ext cx="357634" cy="11541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b">
                  <a:spAutoFit/>
                </a:bodyPr>
                <a:lstStyle/>
                <a:p>
                  <a:pPr>
                    <a:lnSpc>
                      <a:spcPts val="1200"/>
                    </a:lnSpc>
                  </a:pPr>
                  <a:r>
                    <a:rPr lang="en-US" sz="1200" b="1" dirty="0"/>
                    <a:t>1935</a:t>
                  </a:r>
                  <a:endParaRPr lang="en-US" sz="1050" b="1" dirty="0"/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2220939" y="1077633"/>
                  <a:ext cx="457200" cy="2596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lnSpc>
                      <a:spcPts val="900"/>
                    </a:lnSpc>
                  </a:pPr>
                  <a:r>
                    <a:rPr lang="en-US" sz="700" dirty="0"/>
                    <a:t>Hale</a:t>
                  </a:r>
                </a:p>
                <a:p>
                  <a:pPr>
                    <a:lnSpc>
                      <a:spcPts val="900"/>
                    </a:lnSpc>
                  </a:pPr>
                  <a:r>
                    <a:rPr lang="en-US" sz="700" dirty="0"/>
                    <a:t>Telescope</a:t>
                  </a:r>
                </a:p>
                <a:p>
                  <a:pPr>
                    <a:lnSpc>
                      <a:spcPts val="900"/>
                    </a:lnSpc>
                  </a:pPr>
                  <a:r>
                    <a:rPr lang="en-US" sz="700" dirty="0"/>
                    <a:t>Mirror</a:t>
                  </a:r>
                </a:p>
              </p:txBody>
            </p:sp>
          </p:grpSp>
        </p:grpSp>
        <p:grpSp>
          <p:nvGrpSpPr>
            <p:cNvPr id="111" name="Group 110"/>
            <p:cNvGrpSpPr/>
            <p:nvPr/>
          </p:nvGrpSpPr>
          <p:grpSpPr>
            <a:xfrm>
              <a:off x="4831339" y="914400"/>
              <a:ext cx="583005" cy="1402970"/>
              <a:chOff x="5601029" y="822960"/>
              <a:chExt cx="583005" cy="1402970"/>
            </a:xfrm>
          </p:grpSpPr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35394" y="1463811"/>
                <a:ext cx="502920" cy="762119"/>
              </a:xfrm>
              <a:prstGeom prst="rect">
                <a:avLst/>
              </a:prstGeom>
            </p:spPr>
          </p:pic>
          <p:grpSp>
            <p:nvGrpSpPr>
              <p:cNvPr id="106" name="Group 105"/>
              <p:cNvGrpSpPr/>
              <p:nvPr/>
            </p:nvGrpSpPr>
            <p:grpSpPr>
              <a:xfrm>
                <a:off x="5601029" y="822960"/>
                <a:ext cx="583005" cy="600922"/>
                <a:chOff x="2186574" y="822960"/>
                <a:chExt cx="583005" cy="600922"/>
              </a:xfrm>
            </p:grpSpPr>
            <p:cxnSp>
              <p:nvCxnSpPr>
                <p:cNvPr id="108" name="Straight Connector 107"/>
                <p:cNvCxnSpPr/>
                <p:nvPr/>
              </p:nvCxnSpPr>
              <p:spPr>
                <a:xfrm flipV="1">
                  <a:off x="2186574" y="822960"/>
                  <a:ext cx="0" cy="600922"/>
                </a:xfrm>
                <a:prstGeom prst="line">
                  <a:avLst/>
                </a:prstGeom>
                <a:ln w="9525" cap="flat">
                  <a:solidFill>
                    <a:schemeClr val="tx1"/>
                  </a:solidFill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9" name="TextBox 108"/>
                <p:cNvSpPr txBox="1"/>
                <p:nvPr/>
              </p:nvSpPr>
              <p:spPr>
                <a:xfrm>
                  <a:off x="2220939" y="936144"/>
                  <a:ext cx="357634" cy="11541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b">
                  <a:spAutoFit/>
                </a:bodyPr>
                <a:lstStyle/>
                <a:p>
                  <a:pPr>
                    <a:lnSpc>
                      <a:spcPts val="1200"/>
                    </a:lnSpc>
                  </a:pPr>
                  <a:r>
                    <a:rPr lang="en-US" sz="1200" b="1" dirty="0"/>
                    <a:t>1947</a:t>
                  </a:r>
                  <a:endParaRPr lang="en-US" sz="1050" b="1" dirty="0"/>
                </a:p>
              </p:txBody>
            </p:sp>
            <p:sp>
              <p:nvSpPr>
                <p:cNvPr id="110" name="TextBox 109"/>
                <p:cNvSpPr txBox="1"/>
                <p:nvPr/>
              </p:nvSpPr>
              <p:spPr>
                <a:xfrm>
                  <a:off x="2220939" y="1077633"/>
                  <a:ext cx="548640" cy="2596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lnSpc>
                      <a:spcPts val="900"/>
                    </a:lnSpc>
                  </a:pPr>
                  <a:r>
                    <a:rPr lang="en-US" sz="700" dirty="0"/>
                    <a:t>Television</a:t>
                  </a:r>
                </a:p>
                <a:p>
                  <a:pPr>
                    <a:lnSpc>
                      <a:spcPts val="900"/>
                    </a:lnSpc>
                  </a:pPr>
                  <a:r>
                    <a:rPr lang="en-US" sz="700" dirty="0"/>
                    <a:t>Picture Tube</a:t>
                  </a:r>
                </a:p>
                <a:p>
                  <a:pPr>
                    <a:lnSpc>
                      <a:spcPts val="900"/>
                    </a:lnSpc>
                  </a:pPr>
                  <a:r>
                    <a:rPr lang="en-US" sz="700" dirty="0"/>
                    <a:t>Processes</a:t>
                  </a:r>
                </a:p>
              </p:txBody>
            </p:sp>
          </p:grpSp>
        </p:grpSp>
        <p:grpSp>
          <p:nvGrpSpPr>
            <p:cNvPr id="118" name="Group 117"/>
            <p:cNvGrpSpPr/>
            <p:nvPr/>
          </p:nvGrpSpPr>
          <p:grpSpPr>
            <a:xfrm>
              <a:off x="5459056" y="914400"/>
              <a:ext cx="722659" cy="848269"/>
              <a:chOff x="6452510" y="822960"/>
              <a:chExt cx="722659" cy="848269"/>
            </a:xfrm>
          </p:grpSpPr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89369" y="1240644"/>
                <a:ext cx="685800" cy="430585"/>
              </a:xfrm>
              <a:prstGeom prst="rect">
                <a:avLst/>
              </a:prstGeom>
            </p:spPr>
          </p:pic>
          <p:grpSp>
            <p:nvGrpSpPr>
              <p:cNvPr id="117" name="Group 116"/>
              <p:cNvGrpSpPr/>
              <p:nvPr/>
            </p:nvGrpSpPr>
            <p:grpSpPr>
              <a:xfrm>
                <a:off x="6452510" y="822960"/>
                <a:ext cx="674445" cy="361690"/>
                <a:chOff x="6452510" y="822960"/>
                <a:chExt cx="674445" cy="361690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V="1">
                  <a:off x="6452510" y="822960"/>
                  <a:ext cx="0" cy="361690"/>
                </a:xfrm>
                <a:prstGeom prst="line">
                  <a:avLst/>
                </a:prstGeom>
                <a:ln w="9525" cap="flat">
                  <a:solidFill>
                    <a:schemeClr val="tx1"/>
                  </a:solidFill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5" name="TextBox 114"/>
                <p:cNvSpPr txBox="1"/>
                <p:nvPr/>
              </p:nvSpPr>
              <p:spPr>
                <a:xfrm>
                  <a:off x="6486875" y="936145"/>
                  <a:ext cx="357634" cy="11541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b">
                  <a:spAutoFit/>
                </a:bodyPr>
                <a:lstStyle/>
                <a:p>
                  <a:pPr>
                    <a:lnSpc>
                      <a:spcPts val="1200"/>
                    </a:lnSpc>
                  </a:pPr>
                  <a:r>
                    <a:rPr lang="en-US" sz="1200" b="1" dirty="0"/>
                    <a:t>1952</a:t>
                  </a:r>
                  <a:endParaRPr lang="en-US" sz="1050" b="1" dirty="0"/>
                </a:p>
              </p:txBody>
            </p:sp>
            <p:sp>
              <p:nvSpPr>
                <p:cNvPr id="116" name="TextBox 115"/>
                <p:cNvSpPr txBox="1"/>
                <p:nvPr/>
              </p:nvSpPr>
              <p:spPr>
                <a:xfrm>
                  <a:off x="6486875" y="1077633"/>
                  <a:ext cx="640080" cy="8656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lnSpc>
                      <a:spcPts val="900"/>
                    </a:lnSpc>
                  </a:pPr>
                  <a:r>
                    <a:rPr lang="en-US" sz="700" dirty="0"/>
                    <a:t>Glass-Ceramics</a:t>
                  </a:r>
                </a:p>
              </p:txBody>
            </p:sp>
          </p:grpSp>
        </p:grpSp>
        <p:grpSp>
          <p:nvGrpSpPr>
            <p:cNvPr id="125" name="Group 124"/>
            <p:cNvGrpSpPr/>
            <p:nvPr/>
          </p:nvGrpSpPr>
          <p:grpSpPr>
            <a:xfrm>
              <a:off x="7036961" y="914400"/>
              <a:ext cx="497821" cy="1518992"/>
              <a:chOff x="7229686" y="864915"/>
              <a:chExt cx="497821" cy="1518992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70307" y="1508940"/>
                <a:ext cx="457200" cy="874967"/>
              </a:xfrm>
              <a:prstGeom prst="rect">
                <a:avLst/>
              </a:prstGeom>
            </p:spPr>
          </p:pic>
          <p:grpSp>
            <p:nvGrpSpPr>
              <p:cNvPr id="121" name="Group 120"/>
              <p:cNvGrpSpPr/>
              <p:nvPr/>
            </p:nvGrpSpPr>
            <p:grpSpPr>
              <a:xfrm>
                <a:off x="7229686" y="864915"/>
                <a:ext cx="491565" cy="600922"/>
                <a:chOff x="2186574" y="822960"/>
                <a:chExt cx="491565" cy="600922"/>
              </a:xfrm>
            </p:grpSpPr>
            <p:cxnSp>
              <p:nvCxnSpPr>
                <p:cNvPr id="122" name="Straight Connector 121"/>
                <p:cNvCxnSpPr/>
                <p:nvPr/>
              </p:nvCxnSpPr>
              <p:spPr>
                <a:xfrm flipV="1">
                  <a:off x="2186574" y="822960"/>
                  <a:ext cx="0" cy="600922"/>
                </a:xfrm>
                <a:prstGeom prst="line">
                  <a:avLst/>
                </a:prstGeom>
                <a:ln w="9525" cap="flat">
                  <a:solidFill>
                    <a:schemeClr val="tx1"/>
                  </a:solidFill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3" name="TextBox 122"/>
                <p:cNvSpPr txBox="1"/>
                <p:nvPr/>
              </p:nvSpPr>
              <p:spPr>
                <a:xfrm>
                  <a:off x="2220939" y="936144"/>
                  <a:ext cx="357634" cy="11541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b">
                  <a:spAutoFit/>
                </a:bodyPr>
                <a:lstStyle/>
                <a:p>
                  <a:pPr>
                    <a:lnSpc>
                      <a:spcPts val="1200"/>
                    </a:lnSpc>
                  </a:pPr>
                  <a:r>
                    <a:rPr lang="en-US" sz="1200" b="1" dirty="0"/>
                    <a:t>1964</a:t>
                  </a:r>
                  <a:endParaRPr lang="en-US" sz="1050" b="1" dirty="0"/>
                </a:p>
              </p:txBody>
            </p:sp>
            <p:sp>
              <p:nvSpPr>
                <p:cNvPr id="124" name="TextBox 123"/>
                <p:cNvSpPr txBox="1"/>
                <p:nvPr/>
              </p:nvSpPr>
              <p:spPr>
                <a:xfrm>
                  <a:off x="2220939" y="1077633"/>
                  <a:ext cx="457200" cy="2596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lnSpc>
                      <a:spcPts val="900"/>
                    </a:lnSpc>
                  </a:pPr>
                  <a:r>
                    <a:rPr lang="en-US" sz="700" dirty="0"/>
                    <a:t>Fusion</a:t>
                  </a:r>
                </a:p>
                <a:p>
                  <a:pPr>
                    <a:lnSpc>
                      <a:spcPts val="900"/>
                    </a:lnSpc>
                  </a:pPr>
                  <a:r>
                    <a:rPr lang="en-US" sz="700" dirty="0"/>
                    <a:t>Overflow</a:t>
                  </a:r>
                </a:p>
                <a:p>
                  <a:pPr>
                    <a:lnSpc>
                      <a:spcPts val="900"/>
                    </a:lnSpc>
                  </a:pPr>
                  <a:r>
                    <a:rPr lang="en-US" sz="700" dirty="0"/>
                    <a:t>Process</a:t>
                  </a:r>
                </a:p>
              </p:txBody>
            </p:sp>
          </p:grpSp>
        </p:grpSp>
        <p:grpSp>
          <p:nvGrpSpPr>
            <p:cNvPr id="153" name="Group 152"/>
            <p:cNvGrpSpPr/>
            <p:nvPr/>
          </p:nvGrpSpPr>
          <p:grpSpPr>
            <a:xfrm>
              <a:off x="7598281" y="914400"/>
              <a:ext cx="583004" cy="1093312"/>
              <a:chOff x="7376197" y="822960"/>
              <a:chExt cx="583004" cy="1093312"/>
            </a:xfrm>
          </p:grpSpPr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10561" y="1356445"/>
                <a:ext cx="548640" cy="559827"/>
              </a:xfrm>
              <a:prstGeom prst="rect">
                <a:avLst/>
              </a:prstGeom>
            </p:spPr>
          </p:pic>
          <p:grpSp>
            <p:nvGrpSpPr>
              <p:cNvPr id="127" name="Group 126"/>
              <p:cNvGrpSpPr/>
              <p:nvPr/>
            </p:nvGrpSpPr>
            <p:grpSpPr>
              <a:xfrm>
                <a:off x="7376197" y="822960"/>
                <a:ext cx="583004" cy="485505"/>
                <a:chOff x="3340006" y="1062192"/>
                <a:chExt cx="583004" cy="485505"/>
              </a:xfrm>
            </p:grpSpPr>
            <p:cxnSp>
              <p:nvCxnSpPr>
                <p:cNvPr id="128" name="Straight Connector 127"/>
                <p:cNvCxnSpPr/>
                <p:nvPr/>
              </p:nvCxnSpPr>
              <p:spPr>
                <a:xfrm flipV="1">
                  <a:off x="3340006" y="1062192"/>
                  <a:ext cx="0" cy="485505"/>
                </a:xfrm>
                <a:prstGeom prst="line">
                  <a:avLst/>
                </a:prstGeom>
                <a:ln w="9525" cap="flat">
                  <a:solidFill>
                    <a:schemeClr val="tx1"/>
                  </a:solidFill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9" name="TextBox 128"/>
                <p:cNvSpPr txBox="1"/>
                <p:nvPr/>
              </p:nvSpPr>
              <p:spPr>
                <a:xfrm>
                  <a:off x="3374371" y="1175376"/>
                  <a:ext cx="357634" cy="11541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b">
                  <a:spAutoFit/>
                </a:bodyPr>
                <a:lstStyle/>
                <a:p>
                  <a:pPr>
                    <a:lnSpc>
                      <a:spcPts val="1200"/>
                    </a:lnSpc>
                  </a:pPr>
                  <a:r>
                    <a:rPr lang="en-US" sz="1200" b="1" dirty="0"/>
                    <a:t>1970</a:t>
                  </a:r>
                  <a:endParaRPr lang="en-US" sz="1050" b="1" dirty="0"/>
                </a:p>
              </p:txBody>
            </p:sp>
            <p:sp>
              <p:nvSpPr>
                <p:cNvPr id="130" name="TextBox 129"/>
                <p:cNvSpPr txBox="1"/>
                <p:nvPr/>
              </p:nvSpPr>
              <p:spPr>
                <a:xfrm>
                  <a:off x="3374370" y="1316865"/>
                  <a:ext cx="548640" cy="17312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lnSpc>
                      <a:spcPts val="900"/>
                    </a:lnSpc>
                  </a:pPr>
                  <a:r>
                    <a:rPr lang="en-US" sz="700" dirty="0"/>
                    <a:t>Low-Loss</a:t>
                  </a:r>
                </a:p>
                <a:p>
                  <a:pPr>
                    <a:lnSpc>
                      <a:spcPts val="900"/>
                    </a:lnSpc>
                  </a:pPr>
                  <a:r>
                    <a:rPr lang="en-US" sz="700" dirty="0"/>
                    <a:t>Optical Fiber</a:t>
                  </a:r>
                </a:p>
              </p:txBody>
            </p:sp>
          </p:grpSp>
        </p:grpSp>
        <p:grpSp>
          <p:nvGrpSpPr>
            <p:cNvPr id="6" name="Group 5"/>
            <p:cNvGrpSpPr/>
            <p:nvPr/>
          </p:nvGrpSpPr>
          <p:grpSpPr>
            <a:xfrm>
              <a:off x="8279462" y="914400"/>
              <a:ext cx="712214" cy="1287789"/>
              <a:chOff x="7431877" y="822960"/>
              <a:chExt cx="712214" cy="1287789"/>
            </a:xfrm>
          </p:grpSpPr>
          <p:pic>
            <p:nvPicPr>
              <p:cNvPr id="71" name="Picture 70"/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58291" y="1588302"/>
                <a:ext cx="685800" cy="522447"/>
              </a:xfrm>
              <a:prstGeom prst="rect">
                <a:avLst/>
              </a:prstGeom>
            </p:spPr>
          </p:pic>
          <p:grpSp>
            <p:nvGrpSpPr>
              <p:cNvPr id="144" name="Group 143"/>
              <p:cNvGrpSpPr/>
              <p:nvPr/>
            </p:nvGrpSpPr>
            <p:grpSpPr>
              <a:xfrm>
                <a:off x="7431877" y="822960"/>
                <a:ext cx="536098" cy="716338"/>
                <a:chOff x="2460421" y="3055172"/>
                <a:chExt cx="536098" cy="716338"/>
              </a:xfrm>
            </p:grpSpPr>
            <p:cxnSp>
              <p:nvCxnSpPr>
                <p:cNvPr id="145" name="Straight Connector 144"/>
                <p:cNvCxnSpPr/>
                <p:nvPr/>
              </p:nvCxnSpPr>
              <p:spPr>
                <a:xfrm flipV="1">
                  <a:off x="2460421" y="3055172"/>
                  <a:ext cx="0" cy="716338"/>
                </a:xfrm>
                <a:prstGeom prst="line">
                  <a:avLst/>
                </a:prstGeom>
                <a:ln w="9525" cap="flat">
                  <a:solidFill>
                    <a:schemeClr val="tx1"/>
                  </a:solidFill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6" name="TextBox 145"/>
                <p:cNvSpPr txBox="1"/>
                <p:nvPr/>
              </p:nvSpPr>
              <p:spPr>
                <a:xfrm>
                  <a:off x="2494786" y="3168356"/>
                  <a:ext cx="357634" cy="11541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b">
                  <a:spAutoFit/>
                </a:bodyPr>
                <a:lstStyle/>
                <a:p>
                  <a:pPr>
                    <a:lnSpc>
                      <a:spcPts val="1200"/>
                    </a:lnSpc>
                  </a:pPr>
                  <a:r>
                    <a:rPr lang="en-US" sz="1200" b="1" dirty="0"/>
                    <a:t>1972</a:t>
                  </a:r>
                  <a:endParaRPr lang="en-US" sz="1050" b="1" dirty="0"/>
                </a:p>
              </p:txBody>
            </p:sp>
            <p:sp>
              <p:nvSpPr>
                <p:cNvPr id="147" name="TextBox 146"/>
                <p:cNvSpPr txBox="1"/>
                <p:nvPr/>
              </p:nvSpPr>
              <p:spPr>
                <a:xfrm>
                  <a:off x="2494786" y="3309845"/>
                  <a:ext cx="501733" cy="34624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lnSpc>
                      <a:spcPts val="900"/>
                    </a:lnSpc>
                  </a:pPr>
                  <a:r>
                    <a:rPr lang="en-US" sz="700" dirty="0"/>
                    <a:t>Ceramic</a:t>
                  </a:r>
                </a:p>
                <a:p>
                  <a:pPr>
                    <a:lnSpc>
                      <a:spcPts val="900"/>
                    </a:lnSpc>
                  </a:pPr>
                  <a:r>
                    <a:rPr lang="en-US" sz="700" dirty="0"/>
                    <a:t>Substrates</a:t>
                  </a:r>
                </a:p>
                <a:p>
                  <a:pPr>
                    <a:lnSpc>
                      <a:spcPts val="900"/>
                    </a:lnSpc>
                  </a:pPr>
                  <a:r>
                    <a:rPr lang="en-US" sz="700" dirty="0"/>
                    <a:t>for Catalytic Convertors</a:t>
                  </a:r>
                </a:p>
              </p:txBody>
            </p:sp>
          </p:grpSp>
        </p:grpSp>
        <p:grpSp>
          <p:nvGrpSpPr>
            <p:cNvPr id="55" name="Group 54"/>
            <p:cNvGrpSpPr/>
            <p:nvPr/>
          </p:nvGrpSpPr>
          <p:grpSpPr>
            <a:xfrm>
              <a:off x="2829746" y="914400"/>
              <a:ext cx="676154" cy="840749"/>
              <a:chOff x="3409757" y="822960"/>
              <a:chExt cx="676154" cy="840749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3409757" y="822960"/>
                <a:ext cx="631359" cy="485505"/>
                <a:chOff x="3340006" y="1062192"/>
                <a:chExt cx="631359" cy="485505"/>
              </a:xfrm>
            </p:grpSpPr>
            <p:cxnSp>
              <p:nvCxnSpPr>
                <p:cNvPr id="97" name="Straight Connector 96"/>
                <p:cNvCxnSpPr/>
                <p:nvPr/>
              </p:nvCxnSpPr>
              <p:spPr>
                <a:xfrm flipV="1">
                  <a:off x="3340006" y="1062192"/>
                  <a:ext cx="0" cy="485505"/>
                </a:xfrm>
                <a:prstGeom prst="line">
                  <a:avLst/>
                </a:prstGeom>
                <a:ln w="9525" cap="flat">
                  <a:solidFill>
                    <a:schemeClr val="tx1"/>
                  </a:solidFill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8" name="TextBox 97"/>
                <p:cNvSpPr txBox="1"/>
                <p:nvPr/>
              </p:nvSpPr>
              <p:spPr>
                <a:xfrm>
                  <a:off x="3374371" y="1175376"/>
                  <a:ext cx="357634" cy="11541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b">
                  <a:spAutoFit/>
                </a:bodyPr>
                <a:lstStyle/>
                <a:p>
                  <a:pPr>
                    <a:lnSpc>
                      <a:spcPts val="1200"/>
                    </a:lnSpc>
                  </a:pPr>
                  <a:r>
                    <a:rPr lang="en-US" sz="1200" b="1" dirty="0"/>
                    <a:t>1932</a:t>
                  </a:r>
                  <a:endParaRPr lang="en-US" sz="1050" b="1" dirty="0"/>
                </a:p>
              </p:txBody>
            </p:sp>
            <p:sp>
              <p:nvSpPr>
                <p:cNvPr id="99" name="TextBox 98"/>
                <p:cNvSpPr txBox="1"/>
                <p:nvPr/>
              </p:nvSpPr>
              <p:spPr>
                <a:xfrm>
                  <a:off x="3374370" y="1316865"/>
                  <a:ext cx="596995" cy="17312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lnSpc>
                      <a:spcPts val="900"/>
                    </a:lnSpc>
                  </a:pPr>
                  <a:r>
                    <a:rPr lang="en-US" sz="700" dirty="0"/>
                    <a:t>High-Purity</a:t>
                  </a:r>
                </a:p>
                <a:p>
                  <a:pPr>
                    <a:lnSpc>
                      <a:spcPts val="900"/>
                    </a:lnSpc>
                  </a:pPr>
                  <a:r>
                    <a:rPr lang="en-US" sz="700" dirty="0"/>
                    <a:t>Fused Silica</a:t>
                  </a:r>
                </a:p>
              </p:txBody>
            </p:sp>
          </p:grpSp>
          <p:grpSp>
            <p:nvGrpSpPr>
              <p:cNvPr id="54" name="Group 53"/>
              <p:cNvGrpSpPr>
                <a:grpSpLocks noChangeAspect="1"/>
              </p:cNvGrpSpPr>
              <p:nvPr/>
            </p:nvGrpSpPr>
            <p:grpSpPr>
              <a:xfrm>
                <a:off x="3445831" y="1375121"/>
                <a:ext cx="640080" cy="288588"/>
                <a:chOff x="3365393" y="1379898"/>
                <a:chExt cx="829396" cy="373944"/>
              </a:xfrm>
            </p:grpSpPr>
            <p:pic>
              <p:nvPicPr>
                <p:cNvPr id="53" name="Picture 52"/>
                <p:cNvPicPr>
                  <a:picLocks noChangeAspect="1"/>
                </p:cNvPicPr>
                <p:nvPr/>
              </p:nvPicPr>
              <p:blipFill>
                <a:blip r:embed="rId29" cstate="print">
                  <a:grayscl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17549" y="1526023"/>
                  <a:ext cx="777240" cy="227819"/>
                </a:xfrm>
                <a:prstGeom prst="rect">
                  <a:avLst/>
                </a:prstGeom>
              </p:spPr>
            </p:pic>
            <p:pic>
              <p:nvPicPr>
                <p:cNvPr id="51" name="Picture 50"/>
                <p:cNvPicPr>
                  <a:picLocks noChangeAspect="1"/>
                </p:cNvPicPr>
                <p:nvPr/>
              </p:nvPicPr>
              <p:blipFill>
                <a:blip r:embed="rId30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162082">
                  <a:off x="3365393" y="1379898"/>
                  <a:ext cx="594360" cy="25402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26" name="Group 225"/>
            <p:cNvGrpSpPr/>
            <p:nvPr/>
          </p:nvGrpSpPr>
          <p:grpSpPr>
            <a:xfrm>
              <a:off x="3579364" y="914400"/>
              <a:ext cx="563147" cy="1175742"/>
              <a:chOff x="3650923" y="914400"/>
              <a:chExt cx="563147" cy="1175742"/>
            </a:xfrm>
          </p:grpSpPr>
          <p:pic>
            <p:nvPicPr>
              <p:cNvPr id="225" name="Picture 224"/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3569434" y="1445505"/>
                <a:ext cx="731520" cy="557753"/>
              </a:xfrm>
              <a:prstGeom prst="rect">
                <a:avLst/>
              </a:prstGeom>
            </p:spPr>
          </p:pic>
          <p:grpSp>
            <p:nvGrpSpPr>
              <p:cNvPr id="100" name="Group 99"/>
              <p:cNvGrpSpPr/>
              <p:nvPr/>
            </p:nvGrpSpPr>
            <p:grpSpPr>
              <a:xfrm>
                <a:off x="3650923" y="914400"/>
                <a:ext cx="400125" cy="361690"/>
                <a:chOff x="1333626" y="822960"/>
                <a:chExt cx="400125" cy="361690"/>
              </a:xfrm>
            </p:grpSpPr>
            <p:cxnSp>
              <p:nvCxnSpPr>
                <p:cNvPr id="102" name="Straight Connector 101"/>
                <p:cNvCxnSpPr/>
                <p:nvPr/>
              </p:nvCxnSpPr>
              <p:spPr>
                <a:xfrm flipV="1">
                  <a:off x="1333626" y="822960"/>
                  <a:ext cx="0" cy="361690"/>
                </a:xfrm>
                <a:prstGeom prst="line">
                  <a:avLst/>
                </a:prstGeom>
                <a:ln w="9525" cap="flat">
                  <a:solidFill>
                    <a:schemeClr val="tx1"/>
                  </a:solidFill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3" name="TextBox 102"/>
                <p:cNvSpPr txBox="1"/>
                <p:nvPr/>
              </p:nvSpPr>
              <p:spPr>
                <a:xfrm>
                  <a:off x="1367991" y="936144"/>
                  <a:ext cx="357634" cy="11541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b">
                  <a:spAutoFit/>
                </a:bodyPr>
                <a:lstStyle/>
                <a:p>
                  <a:pPr>
                    <a:lnSpc>
                      <a:spcPts val="1200"/>
                    </a:lnSpc>
                  </a:pPr>
                  <a:r>
                    <a:rPr lang="en-US" sz="1200" b="1" dirty="0"/>
                    <a:t>1934</a:t>
                  </a:r>
                  <a:endParaRPr lang="en-US" sz="1050" b="1" dirty="0"/>
                </a:p>
              </p:txBody>
            </p:sp>
            <p:sp>
              <p:nvSpPr>
                <p:cNvPr id="104" name="TextBox 103"/>
                <p:cNvSpPr txBox="1"/>
                <p:nvPr/>
              </p:nvSpPr>
              <p:spPr>
                <a:xfrm>
                  <a:off x="1367991" y="1077633"/>
                  <a:ext cx="365760" cy="8656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lnSpc>
                      <a:spcPts val="900"/>
                    </a:lnSpc>
                  </a:pPr>
                  <a:r>
                    <a:rPr lang="en-US" sz="700" dirty="0"/>
                    <a:t>Silicones</a:t>
                  </a:r>
                </a:p>
              </p:txBody>
            </p:sp>
          </p:grpSp>
        </p:grpSp>
        <p:grpSp>
          <p:nvGrpSpPr>
            <p:cNvPr id="227" name="Group 226"/>
            <p:cNvGrpSpPr/>
            <p:nvPr/>
          </p:nvGrpSpPr>
          <p:grpSpPr>
            <a:xfrm>
              <a:off x="6215900" y="914400"/>
              <a:ext cx="731520" cy="1170544"/>
              <a:chOff x="6287459" y="914400"/>
              <a:chExt cx="731520" cy="1170544"/>
            </a:xfrm>
          </p:grpSpPr>
          <p:grpSp>
            <p:nvGrpSpPr>
              <p:cNvPr id="157" name="Group 156"/>
              <p:cNvGrpSpPr/>
              <p:nvPr/>
            </p:nvGrpSpPr>
            <p:grpSpPr>
              <a:xfrm>
                <a:off x="6324648" y="914400"/>
                <a:ext cx="628724" cy="485505"/>
                <a:chOff x="3340006" y="1062192"/>
                <a:chExt cx="628724" cy="485505"/>
              </a:xfrm>
            </p:grpSpPr>
            <p:cxnSp>
              <p:nvCxnSpPr>
                <p:cNvPr id="158" name="Straight Connector 157"/>
                <p:cNvCxnSpPr/>
                <p:nvPr/>
              </p:nvCxnSpPr>
              <p:spPr>
                <a:xfrm flipV="1">
                  <a:off x="3340006" y="1062192"/>
                  <a:ext cx="0" cy="485505"/>
                </a:xfrm>
                <a:prstGeom prst="line">
                  <a:avLst/>
                </a:prstGeom>
                <a:ln w="9525" cap="flat">
                  <a:solidFill>
                    <a:schemeClr val="tx1"/>
                  </a:solidFill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0" name="TextBox 159"/>
                <p:cNvSpPr txBox="1"/>
                <p:nvPr/>
              </p:nvSpPr>
              <p:spPr>
                <a:xfrm>
                  <a:off x="3374371" y="1175376"/>
                  <a:ext cx="357634" cy="11541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b">
                  <a:spAutoFit/>
                </a:bodyPr>
                <a:lstStyle/>
                <a:p>
                  <a:pPr>
                    <a:lnSpc>
                      <a:spcPts val="1200"/>
                    </a:lnSpc>
                  </a:pPr>
                  <a:r>
                    <a:rPr lang="en-US" sz="1200" b="1" dirty="0"/>
                    <a:t>1961</a:t>
                  </a:r>
                  <a:endParaRPr lang="en-US" sz="1050" b="1" dirty="0"/>
                </a:p>
              </p:txBody>
            </p:sp>
            <p:sp>
              <p:nvSpPr>
                <p:cNvPr id="161" name="TextBox 160"/>
                <p:cNvSpPr txBox="1"/>
                <p:nvPr/>
              </p:nvSpPr>
              <p:spPr>
                <a:xfrm>
                  <a:off x="3374370" y="1316865"/>
                  <a:ext cx="594360" cy="17312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lnSpc>
                      <a:spcPts val="900"/>
                    </a:lnSpc>
                  </a:pPr>
                  <a:r>
                    <a:rPr lang="en-US" sz="700" dirty="0"/>
                    <a:t>Spacecraft</a:t>
                  </a:r>
                </a:p>
                <a:p>
                  <a:pPr>
                    <a:lnSpc>
                      <a:spcPts val="900"/>
                    </a:lnSpc>
                  </a:pPr>
                  <a:r>
                    <a:rPr lang="en-US" sz="700" dirty="0"/>
                    <a:t>Window Glass</a:t>
                  </a:r>
                </a:p>
              </p:txBody>
            </p:sp>
          </p:grpSp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577732">
                <a:off x="6287459" y="1440724"/>
                <a:ext cx="731520" cy="644220"/>
              </a:xfrm>
              <a:prstGeom prst="rect">
                <a:avLst/>
              </a:prstGeom>
            </p:spPr>
          </p:pic>
        </p:grpSp>
      </p:grpSp>
      <p:sp>
        <p:nvSpPr>
          <p:cNvPr id="154" name="TextBox 3"/>
          <p:cNvSpPr txBox="1">
            <a:spLocks noChangeArrowheads="1"/>
          </p:cNvSpPr>
          <p:nvPr/>
        </p:nvSpPr>
        <p:spPr bwMode="auto">
          <a:xfrm>
            <a:off x="255222" y="3277394"/>
            <a:ext cx="4159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616365"/>
              </a:buClr>
              <a:buFontTx/>
              <a:buNone/>
            </a:pPr>
            <a:r>
              <a:rPr lang="zh-CN" altLang="en-US" sz="900" dirty="0">
                <a:solidFill>
                  <a:srgbClr val="000000"/>
                </a:solidFill>
                <a:ea typeface="SimSun" pitchFamily="2" charset="-122"/>
              </a:rPr>
              <a:t>透镜</a:t>
            </a:r>
            <a:endParaRPr lang="en-US" altLang="en-US" sz="900" dirty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56" name="TextBox 7"/>
          <p:cNvSpPr txBox="1">
            <a:spLocks noChangeArrowheads="1"/>
          </p:cNvSpPr>
          <p:nvPr/>
        </p:nvSpPr>
        <p:spPr bwMode="auto">
          <a:xfrm>
            <a:off x="856885" y="3277394"/>
            <a:ext cx="7064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616365"/>
              </a:buClr>
              <a:buFontTx/>
              <a:buNone/>
            </a:pPr>
            <a:r>
              <a:rPr lang="zh-CN" altLang="en-US" sz="900" dirty="0">
                <a:solidFill>
                  <a:srgbClr val="000000"/>
                </a:solidFill>
                <a:ea typeface="SimSun" pitchFamily="2" charset="-122"/>
              </a:rPr>
              <a:t>爱</a:t>
            </a:r>
            <a:r>
              <a:rPr lang="zh-CN" altLang="en-US" sz="900" dirty="0" smtClean="0">
                <a:solidFill>
                  <a:srgbClr val="000000"/>
                </a:solidFill>
                <a:ea typeface="SimSun" pitchFamily="2" charset="-122"/>
              </a:rPr>
              <a:t>迪</a:t>
            </a:r>
            <a:r>
              <a:rPr lang="zh-CN" altLang="en-US" sz="900" dirty="0">
                <a:solidFill>
                  <a:srgbClr val="000000"/>
                </a:solidFill>
                <a:ea typeface="SimSun" pitchFamily="2" charset="-122"/>
              </a:rPr>
              <a:t>生</a:t>
            </a:r>
            <a:r>
              <a:rPr lang="zh-CN" altLang="en-US" sz="900" dirty="0" smtClean="0">
                <a:solidFill>
                  <a:srgbClr val="000000"/>
                </a:solidFill>
                <a:ea typeface="SimSun" pitchFamily="2" charset="-122"/>
              </a:rPr>
              <a:t>电</a:t>
            </a:r>
            <a:r>
              <a:rPr lang="zh-CN" altLang="en-US" sz="900" dirty="0">
                <a:solidFill>
                  <a:srgbClr val="000000"/>
                </a:solidFill>
                <a:ea typeface="SimSun" pitchFamily="2" charset="-122"/>
              </a:rPr>
              <a:t>灯泡玻璃外壳</a:t>
            </a:r>
            <a:endParaRPr lang="en-US" altLang="en-US" sz="900" dirty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59" name="TextBox 8"/>
          <p:cNvSpPr txBox="1">
            <a:spLocks noChangeArrowheads="1"/>
          </p:cNvSpPr>
          <p:nvPr/>
        </p:nvSpPr>
        <p:spPr bwMode="auto">
          <a:xfrm>
            <a:off x="1522047" y="3272631"/>
            <a:ext cx="53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616365"/>
              </a:buClr>
              <a:buFontTx/>
              <a:buNone/>
            </a:pPr>
            <a:r>
              <a:rPr lang="zh-CN" altLang="en-US" sz="900" dirty="0">
                <a:solidFill>
                  <a:srgbClr val="000000"/>
                </a:solidFill>
                <a:ea typeface="SimSun" pitchFamily="2" charset="-122"/>
              </a:rPr>
              <a:t>铁路用</a:t>
            </a:r>
            <a:endParaRPr lang="en-US" altLang="zh-CN" sz="900" dirty="0">
              <a:solidFill>
                <a:srgbClr val="000000"/>
              </a:solidFill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Clr>
                <a:srgbClr val="616365"/>
              </a:buClr>
              <a:buFontTx/>
              <a:buNone/>
            </a:pPr>
            <a:r>
              <a:rPr lang="zh-CN" altLang="en-US" sz="900" dirty="0">
                <a:solidFill>
                  <a:srgbClr val="000000"/>
                </a:solidFill>
                <a:ea typeface="SimSun" pitchFamily="2" charset="-122"/>
              </a:rPr>
              <a:t>信号灯</a:t>
            </a:r>
            <a:endParaRPr lang="en-US" altLang="en-US" sz="900" dirty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65" name="TextBox 9"/>
          <p:cNvSpPr txBox="1">
            <a:spLocks noChangeArrowheads="1"/>
          </p:cNvSpPr>
          <p:nvPr/>
        </p:nvSpPr>
        <p:spPr bwMode="auto">
          <a:xfrm>
            <a:off x="2182447" y="3255169"/>
            <a:ext cx="7254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616365"/>
              </a:buClr>
              <a:buFontTx/>
              <a:buNone/>
            </a:pPr>
            <a:r>
              <a:rPr lang="zh-CN" altLang="en-US" sz="900" dirty="0">
                <a:solidFill>
                  <a:srgbClr val="000000"/>
                </a:solidFill>
                <a:ea typeface="SimSun" pitchFamily="2" charset="-122"/>
              </a:rPr>
              <a:t>耐热</a:t>
            </a:r>
            <a:r>
              <a:rPr lang="en-US" altLang="zh-CN" sz="900" dirty="0">
                <a:solidFill>
                  <a:srgbClr val="000000"/>
                </a:solidFill>
                <a:ea typeface="SimSun" pitchFamily="2" charset="-122"/>
              </a:rPr>
              <a:t>PYREX®</a:t>
            </a:r>
          </a:p>
          <a:p>
            <a:pPr eaLnBrk="1" hangingPunct="1">
              <a:spcBef>
                <a:spcPct val="0"/>
              </a:spcBef>
              <a:buClr>
                <a:srgbClr val="616365"/>
              </a:buClr>
              <a:buFontTx/>
              <a:buNone/>
            </a:pPr>
            <a:r>
              <a:rPr lang="zh-CN" altLang="en-US" sz="900" dirty="0">
                <a:solidFill>
                  <a:srgbClr val="000000"/>
                </a:solidFill>
                <a:ea typeface="SimSun" pitchFamily="2" charset="-122"/>
              </a:rPr>
              <a:t>玻璃</a:t>
            </a:r>
            <a:endParaRPr lang="en-US" altLang="zh-CN" sz="900" dirty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66" name="TextBox 10"/>
          <p:cNvSpPr txBox="1">
            <a:spLocks noChangeArrowheads="1"/>
          </p:cNvSpPr>
          <p:nvPr/>
        </p:nvSpPr>
        <p:spPr bwMode="auto">
          <a:xfrm>
            <a:off x="2993660" y="3277394"/>
            <a:ext cx="530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900" dirty="0">
                <a:solidFill>
                  <a:srgbClr val="000000"/>
                </a:solidFill>
                <a:ea typeface="SimSun" pitchFamily="2" charset="-122"/>
              </a:rPr>
              <a:t>高纯</a:t>
            </a:r>
            <a:endParaRPr lang="en-US" altLang="zh-CN" sz="900" dirty="0">
              <a:solidFill>
                <a:srgbClr val="000000"/>
              </a:solidFill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900" dirty="0">
                <a:solidFill>
                  <a:srgbClr val="000000"/>
                </a:solidFill>
                <a:ea typeface="SimSun" pitchFamily="2" charset="-122"/>
              </a:rPr>
              <a:t>熔融硅</a:t>
            </a:r>
            <a:endParaRPr lang="en-US" altLang="en-US" sz="900" dirty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67" name="TextBox 11"/>
          <p:cNvSpPr txBox="1">
            <a:spLocks noChangeArrowheads="1"/>
          </p:cNvSpPr>
          <p:nvPr/>
        </p:nvSpPr>
        <p:spPr bwMode="auto">
          <a:xfrm>
            <a:off x="5671772" y="3256756"/>
            <a:ext cx="534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"/>
              </a:spcAft>
              <a:buClr>
                <a:srgbClr val="1E1E1E"/>
              </a:buClr>
              <a:buFontTx/>
              <a:buNone/>
            </a:pPr>
            <a:r>
              <a:rPr lang="zh-CN" altLang="en-GB" sz="900" dirty="0">
                <a:solidFill>
                  <a:srgbClr val="000000"/>
                </a:solidFill>
                <a:ea typeface="SimSun" pitchFamily="2" charset="-122"/>
              </a:rPr>
              <a:t>玻璃陶瓷</a:t>
            </a:r>
            <a:endParaRPr lang="en-GB" altLang="zh-CN" sz="900" dirty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68" name="TextBox 12"/>
          <p:cNvSpPr txBox="1">
            <a:spLocks noChangeArrowheads="1"/>
          </p:cNvSpPr>
          <p:nvPr/>
        </p:nvSpPr>
        <p:spPr bwMode="auto">
          <a:xfrm>
            <a:off x="3674697" y="3277394"/>
            <a:ext cx="7032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900" dirty="0">
                <a:solidFill>
                  <a:srgbClr val="000000"/>
                </a:solidFill>
                <a:ea typeface="SimSun" pitchFamily="2" charset="-122"/>
              </a:rPr>
              <a:t>硅树脂</a:t>
            </a:r>
            <a:endParaRPr lang="en-US" altLang="en-US" sz="900" dirty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69" name="TextBox 13"/>
          <p:cNvSpPr txBox="1">
            <a:spLocks noChangeArrowheads="1"/>
          </p:cNvSpPr>
          <p:nvPr/>
        </p:nvSpPr>
        <p:spPr bwMode="auto">
          <a:xfrm>
            <a:off x="4235085" y="3247231"/>
            <a:ext cx="7032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">
                <a:solidFill>
                  <a:srgbClr val="000000"/>
                </a:solidFill>
                <a:ea typeface="SimSun" pitchFamily="2" charset="-122"/>
              </a:rPr>
              <a:t>Hale</a:t>
            </a:r>
            <a:r>
              <a:rPr lang="zh-CN" altLang="en-US" sz="900">
                <a:solidFill>
                  <a:srgbClr val="000000"/>
                </a:solidFill>
                <a:ea typeface="SimSun" pitchFamily="2" charset="-122"/>
              </a:rPr>
              <a:t>望远镜的镜面</a:t>
            </a:r>
            <a:endParaRPr lang="en-US" altLang="en-US" sz="90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70" name="TextBox 14"/>
          <p:cNvSpPr txBox="1">
            <a:spLocks noChangeArrowheads="1"/>
          </p:cNvSpPr>
          <p:nvPr/>
        </p:nvSpPr>
        <p:spPr bwMode="auto">
          <a:xfrm>
            <a:off x="4825635" y="3256756"/>
            <a:ext cx="703262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900" dirty="0">
                <a:solidFill>
                  <a:srgbClr val="000000"/>
                </a:solidFill>
                <a:ea typeface="SimSun" pitchFamily="2" charset="-122"/>
              </a:rPr>
              <a:t>电视机显像管制造工艺</a:t>
            </a:r>
            <a:endParaRPr lang="en-US" altLang="en-US" sz="900" dirty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71" name="TextBox 15"/>
          <p:cNvSpPr txBox="1">
            <a:spLocks noChangeArrowheads="1"/>
          </p:cNvSpPr>
          <p:nvPr/>
        </p:nvSpPr>
        <p:spPr bwMode="auto">
          <a:xfrm>
            <a:off x="6336935" y="3259931"/>
            <a:ext cx="5334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"/>
              </a:spcAft>
              <a:buClr>
                <a:srgbClr val="1E1E1E"/>
              </a:buClr>
              <a:buFontTx/>
              <a:buNone/>
            </a:pPr>
            <a:r>
              <a:rPr lang="zh-CN" altLang="en-US" sz="900" dirty="0">
                <a:solidFill>
                  <a:srgbClr val="000000"/>
                </a:solidFill>
                <a:ea typeface="SimSun" pitchFamily="2" charset="-122"/>
              </a:rPr>
              <a:t>航天飞机玻窗玻璃</a:t>
            </a:r>
            <a:endParaRPr lang="en-GB" altLang="zh-CN" sz="900" dirty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72" name="TextBox 16"/>
          <p:cNvSpPr txBox="1">
            <a:spLocks noChangeArrowheads="1"/>
          </p:cNvSpPr>
          <p:nvPr/>
        </p:nvSpPr>
        <p:spPr bwMode="auto">
          <a:xfrm>
            <a:off x="7079885" y="3259931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616365"/>
              </a:buClr>
              <a:buFontTx/>
              <a:buNone/>
            </a:pPr>
            <a:r>
              <a:rPr lang="zh-CN" altLang="en-GB" sz="900" dirty="0">
                <a:solidFill>
                  <a:srgbClr val="000000"/>
                </a:solidFill>
                <a:ea typeface="SimSun" pitchFamily="2" charset="-122"/>
              </a:rPr>
              <a:t>熔融溢流制程</a:t>
            </a:r>
            <a:endParaRPr lang="en-GB" altLang="zh-CN" sz="900" dirty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73" name="TextBox 17"/>
          <p:cNvSpPr txBox="1">
            <a:spLocks noChangeArrowheads="1"/>
          </p:cNvSpPr>
          <p:nvPr/>
        </p:nvSpPr>
        <p:spPr bwMode="auto">
          <a:xfrm>
            <a:off x="7699010" y="3261519"/>
            <a:ext cx="534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616365"/>
              </a:buClr>
              <a:buFontTx/>
              <a:buNone/>
            </a:pPr>
            <a:r>
              <a:rPr lang="zh-CN" altLang="en-US" sz="900">
                <a:solidFill>
                  <a:srgbClr val="000000"/>
                </a:solidFill>
                <a:ea typeface="SimSun" pitchFamily="2" charset="-122"/>
              </a:rPr>
              <a:t>低损耗光纤</a:t>
            </a:r>
            <a:endParaRPr lang="en-GB" altLang="zh-CN" sz="90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76" name="TextBox 18"/>
          <p:cNvSpPr txBox="1">
            <a:spLocks noChangeArrowheads="1"/>
          </p:cNvSpPr>
          <p:nvPr/>
        </p:nvSpPr>
        <p:spPr bwMode="auto">
          <a:xfrm>
            <a:off x="8310197" y="3242469"/>
            <a:ext cx="75723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616365"/>
              </a:buClr>
              <a:buFontTx/>
              <a:buNone/>
            </a:pPr>
            <a:r>
              <a:rPr lang="zh-CN" altLang="en-GB" sz="900" dirty="0">
                <a:solidFill>
                  <a:srgbClr val="000000"/>
                </a:solidFill>
                <a:ea typeface="SimSun" pitchFamily="2" charset="-122"/>
              </a:rPr>
              <a:t>用于汽车</a:t>
            </a:r>
            <a:endParaRPr lang="en-US" altLang="zh-CN" sz="900" dirty="0">
              <a:solidFill>
                <a:srgbClr val="000000"/>
              </a:solidFill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Clr>
                <a:srgbClr val="616365"/>
              </a:buClr>
              <a:buFontTx/>
              <a:buNone/>
            </a:pPr>
            <a:r>
              <a:rPr lang="zh-CN" altLang="en-GB" sz="900" dirty="0">
                <a:solidFill>
                  <a:srgbClr val="000000"/>
                </a:solidFill>
                <a:ea typeface="SimSun" pitchFamily="2" charset="-122"/>
              </a:rPr>
              <a:t>催化转化器</a:t>
            </a:r>
            <a:r>
              <a:rPr lang="zh-CN" altLang="en-US" sz="900" dirty="0">
                <a:solidFill>
                  <a:srgbClr val="000000"/>
                </a:solidFill>
                <a:ea typeface="SimSun" pitchFamily="2" charset="-122"/>
              </a:rPr>
              <a:t>的</a:t>
            </a:r>
            <a:r>
              <a:rPr lang="zh-CN" altLang="en-GB" sz="900" dirty="0">
                <a:solidFill>
                  <a:srgbClr val="000000"/>
                </a:solidFill>
                <a:ea typeface="SimSun" pitchFamily="2" charset="-122"/>
              </a:rPr>
              <a:t>陶瓷载体</a:t>
            </a:r>
            <a:endParaRPr lang="en-GB" altLang="en-US" sz="900" dirty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77" name="TextBox 19"/>
          <p:cNvSpPr txBox="1">
            <a:spLocks noChangeArrowheads="1"/>
          </p:cNvSpPr>
          <p:nvPr/>
        </p:nvSpPr>
        <p:spPr bwMode="auto">
          <a:xfrm>
            <a:off x="171444" y="5861844"/>
            <a:ext cx="60166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616365"/>
              </a:buClr>
              <a:buFontTx/>
              <a:buNone/>
            </a:pPr>
            <a:r>
              <a:rPr lang="zh-CN" altLang="en-US" sz="900" dirty="0">
                <a:solidFill>
                  <a:srgbClr val="000000"/>
                </a:solidFill>
                <a:ea typeface="SimSun" pitchFamily="2" charset="-122"/>
              </a:rPr>
              <a:t>液晶显示器用玻璃</a:t>
            </a:r>
            <a:endParaRPr lang="en-GB" altLang="en-US" sz="900" dirty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78" name="TextBox 20"/>
          <p:cNvSpPr txBox="1">
            <a:spLocks noChangeArrowheads="1"/>
          </p:cNvSpPr>
          <p:nvPr/>
        </p:nvSpPr>
        <p:spPr bwMode="auto">
          <a:xfrm>
            <a:off x="741357" y="5865019"/>
            <a:ext cx="601662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616365"/>
              </a:buClr>
              <a:buFontTx/>
              <a:buNone/>
            </a:pPr>
            <a:r>
              <a:rPr lang="zh-CN" altLang="en-US" sz="900" dirty="0">
                <a:solidFill>
                  <a:srgbClr val="000000"/>
                </a:solidFill>
                <a:ea typeface="SimSun" pitchFamily="2" charset="-122"/>
              </a:rPr>
              <a:t>低密度</a:t>
            </a:r>
            <a:r>
              <a:rPr lang="en-US" altLang="zh-CN" sz="900" dirty="0">
                <a:solidFill>
                  <a:srgbClr val="000000"/>
                </a:solidFill>
                <a:ea typeface="SimSun" pitchFamily="2" charset="-122"/>
              </a:rPr>
              <a:t>LCD</a:t>
            </a:r>
            <a:r>
              <a:rPr lang="zh-CN" altLang="en-US" sz="900" dirty="0">
                <a:solidFill>
                  <a:srgbClr val="000000"/>
                </a:solidFill>
                <a:ea typeface="SimSun" pitchFamily="2" charset="-122"/>
              </a:rPr>
              <a:t>用玻璃</a:t>
            </a:r>
            <a:endParaRPr lang="en-GB" altLang="en-US" sz="900" dirty="0">
              <a:solidFill>
                <a:srgbClr val="000000"/>
              </a:solidFill>
              <a:ea typeface="SimSun" pitchFamily="2" charset="-122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401757" y="5858669"/>
            <a:ext cx="7551737" cy="939800"/>
            <a:chOff x="1401757" y="5811044"/>
            <a:chExt cx="7551737" cy="939800"/>
          </a:xfrm>
        </p:grpSpPr>
        <p:sp>
          <p:nvSpPr>
            <p:cNvPr id="180" name="TextBox 21"/>
            <p:cNvSpPr txBox="1">
              <a:spLocks noChangeArrowheads="1"/>
            </p:cNvSpPr>
            <p:nvPr/>
          </p:nvSpPr>
          <p:spPr bwMode="auto">
            <a:xfrm>
              <a:off x="2101844" y="5820569"/>
              <a:ext cx="601663" cy="922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616365"/>
                </a:buClr>
                <a:buFontTx/>
                <a:buNone/>
              </a:pPr>
              <a:r>
                <a:rPr lang="zh-CN" altLang="en-US" sz="900" dirty="0">
                  <a:solidFill>
                    <a:srgbClr val="000000"/>
                  </a:solidFill>
                  <a:ea typeface="SimSun" pitchFamily="2" charset="-122"/>
                </a:rPr>
                <a:t>移动设备显示器用超薄、高强度玻璃</a:t>
              </a:r>
              <a:endParaRPr lang="en-GB" altLang="en-US" sz="900" dirty="0">
                <a:solidFill>
                  <a:srgbClr val="000000"/>
                </a:solidFill>
                <a:ea typeface="SimSun" pitchFamily="2" charset="-122"/>
              </a:endParaRPr>
            </a:p>
          </p:txBody>
        </p:sp>
        <p:sp>
          <p:nvSpPr>
            <p:cNvPr id="181" name="TextBox 22"/>
            <p:cNvSpPr txBox="1">
              <a:spLocks noChangeArrowheads="1"/>
            </p:cNvSpPr>
            <p:nvPr/>
          </p:nvSpPr>
          <p:spPr bwMode="auto">
            <a:xfrm>
              <a:off x="2717794" y="5811044"/>
              <a:ext cx="600075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616365"/>
                </a:buClr>
                <a:buFontTx/>
                <a:buNone/>
              </a:pPr>
              <a:r>
                <a:rPr lang="zh-CN" altLang="en-US" sz="900" dirty="0">
                  <a:solidFill>
                    <a:srgbClr val="000000"/>
                  </a:solidFill>
                  <a:ea typeface="SimSun" pitchFamily="2" charset="-122"/>
                </a:rPr>
                <a:t>弯曲不敏感光纤</a:t>
              </a:r>
              <a:endParaRPr lang="en-GB" altLang="en-US" sz="900" dirty="0">
                <a:solidFill>
                  <a:srgbClr val="000000"/>
                </a:solidFill>
                <a:ea typeface="SimSun" pitchFamily="2" charset="-122"/>
              </a:endParaRPr>
            </a:p>
          </p:txBody>
        </p:sp>
        <p:sp>
          <p:nvSpPr>
            <p:cNvPr id="182" name="TextBox 23"/>
            <p:cNvSpPr txBox="1">
              <a:spLocks noChangeArrowheads="1"/>
            </p:cNvSpPr>
            <p:nvPr/>
          </p:nvSpPr>
          <p:spPr bwMode="auto">
            <a:xfrm>
              <a:off x="3460744" y="5820569"/>
              <a:ext cx="601663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616365"/>
                </a:buClr>
                <a:buFontTx/>
                <a:buNone/>
              </a:pPr>
              <a:r>
                <a:rPr lang="zh-CN" altLang="en-US" sz="900" dirty="0">
                  <a:ea typeface="SimSun" pitchFamily="2" charset="-122"/>
                </a:rPr>
                <a:t>超薄柔性玻璃</a:t>
              </a:r>
              <a:endParaRPr lang="en-GB" altLang="en-US" sz="900" dirty="0">
                <a:ea typeface="SimSun" pitchFamily="2" charset="-122"/>
              </a:endParaRPr>
            </a:p>
          </p:txBody>
        </p:sp>
        <p:sp>
          <p:nvSpPr>
            <p:cNvPr id="183" name="TextBox 6"/>
            <p:cNvSpPr txBox="1">
              <a:spLocks noChangeArrowheads="1"/>
            </p:cNvSpPr>
            <p:nvPr/>
          </p:nvSpPr>
          <p:spPr bwMode="auto">
            <a:xfrm>
              <a:off x="1401757" y="5826919"/>
              <a:ext cx="679450" cy="92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zh-CN" altLang="en-US" sz="900" dirty="0">
                  <a:solidFill>
                    <a:srgbClr val="000000"/>
                  </a:solidFill>
                  <a:ea typeface="SimSun" pitchFamily="2" charset="-122"/>
                </a:rPr>
                <a:t>用于药物开发的高通量无标记筛选平台</a:t>
              </a:r>
              <a:endParaRPr lang="en-GB" altLang="en-US" sz="900" dirty="0">
                <a:solidFill>
                  <a:srgbClr val="000000"/>
                </a:solidFill>
                <a:ea typeface="SimSun" pitchFamily="2" charset="-122"/>
              </a:endParaRP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900" dirty="0">
                <a:solidFill>
                  <a:srgbClr val="000000"/>
                </a:solidFill>
                <a:ea typeface="SimSun" pitchFamily="2" charset="-122"/>
              </a:endParaRPr>
            </a:p>
          </p:txBody>
        </p:sp>
        <p:sp>
          <p:nvSpPr>
            <p:cNvPr id="184" name="TextBox 24"/>
            <p:cNvSpPr txBox="1">
              <a:spLocks noChangeArrowheads="1"/>
            </p:cNvSpPr>
            <p:nvPr/>
          </p:nvSpPr>
          <p:spPr bwMode="auto">
            <a:xfrm>
              <a:off x="4144957" y="5811044"/>
              <a:ext cx="563562" cy="785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zh-CN" altLang="en-US" sz="900" dirty="0">
                  <a:ea typeface="SimSun" pitchFamily="2" charset="-122"/>
                </a:rPr>
                <a:t>全光汇聚蜂窝和</a:t>
              </a:r>
              <a:r>
                <a:rPr lang="en-US" altLang="zh-CN" sz="900" dirty="0">
                  <a:ea typeface="SimSun" pitchFamily="2" charset="-122"/>
                </a:rPr>
                <a:t>Wi-Fi</a:t>
              </a:r>
              <a:r>
                <a:rPr lang="zh-CN" altLang="en-US" sz="900" dirty="0">
                  <a:ea typeface="SimSun" pitchFamily="2" charset="-122"/>
                </a:rPr>
                <a:t>解决方案 </a:t>
              </a:r>
              <a:endParaRPr lang="en-US" altLang="en-US" sz="900" dirty="0">
                <a:ea typeface="SimSun" pitchFamily="2" charset="-122"/>
              </a:endParaRPr>
            </a:p>
          </p:txBody>
        </p:sp>
        <p:sp>
          <p:nvSpPr>
            <p:cNvPr id="185" name="TextBox 26"/>
            <p:cNvSpPr txBox="1">
              <a:spLocks noChangeArrowheads="1"/>
            </p:cNvSpPr>
            <p:nvPr/>
          </p:nvSpPr>
          <p:spPr bwMode="auto">
            <a:xfrm>
              <a:off x="4670419" y="5826919"/>
              <a:ext cx="563563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zh-CN" altLang="en-US" sz="900" dirty="0">
                  <a:solidFill>
                    <a:srgbClr val="000000"/>
                  </a:solidFill>
                  <a:ea typeface="SimSun" pitchFamily="2" charset="-122"/>
                </a:rPr>
                <a:t>抗菌保护玻璃</a:t>
              </a:r>
              <a:endParaRPr lang="en-US" altLang="en-US" sz="900" dirty="0">
                <a:solidFill>
                  <a:srgbClr val="FF0000"/>
                </a:solidFill>
                <a:ea typeface="SimSun" pitchFamily="2" charset="-122"/>
              </a:endParaRPr>
            </a:p>
          </p:txBody>
        </p:sp>
        <p:sp>
          <p:nvSpPr>
            <p:cNvPr id="186" name="TextBox 27"/>
            <p:cNvSpPr txBox="1">
              <a:spLocks noChangeArrowheads="1"/>
            </p:cNvSpPr>
            <p:nvPr/>
          </p:nvSpPr>
          <p:spPr bwMode="auto">
            <a:xfrm>
              <a:off x="5372094" y="5826919"/>
              <a:ext cx="563563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zh-CN" altLang="en-US" sz="900">
                  <a:ea typeface="SimSun" pitchFamily="2" charset="-122"/>
                </a:rPr>
                <a:t>重量轻、强度高的汽车用玻璃</a:t>
              </a:r>
              <a:endParaRPr lang="en-US" altLang="en-US" sz="900">
                <a:ea typeface="SimSun" pitchFamily="2" charset="-122"/>
              </a:endParaRPr>
            </a:p>
          </p:txBody>
        </p:sp>
        <p:sp>
          <p:nvSpPr>
            <p:cNvPr id="187" name="TextBox 28"/>
            <p:cNvSpPr txBox="1">
              <a:spLocks noChangeArrowheads="1"/>
            </p:cNvSpPr>
            <p:nvPr/>
          </p:nvSpPr>
          <p:spPr bwMode="auto">
            <a:xfrm>
              <a:off x="6261094" y="5826919"/>
              <a:ext cx="563563" cy="784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zh-CN" altLang="en-US" sz="900" dirty="0"/>
                <a:t>用于</a:t>
              </a:r>
              <a:r>
                <a:rPr lang="en-US" altLang="zh-CN" sz="900" dirty="0"/>
                <a:t>LCD</a:t>
              </a:r>
              <a:r>
                <a:rPr lang="zh-CN" altLang="en-US" sz="900" dirty="0"/>
                <a:t>显示器的高透射导光板 </a:t>
              </a:r>
              <a:endParaRPr lang="en-US" altLang="en-US" sz="900" dirty="0">
                <a:solidFill>
                  <a:srgbClr val="FF0000"/>
                </a:solidFill>
                <a:ea typeface="SimSun" pitchFamily="2" charset="-122"/>
              </a:endParaRPr>
            </a:p>
          </p:txBody>
        </p:sp>
        <p:sp>
          <p:nvSpPr>
            <p:cNvPr id="188" name="TextBox 29"/>
            <p:cNvSpPr txBox="1">
              <a:spLocks noChangeArrowheads="1"/>
            </p:cNvSpPr>
            <p:nvPr/>
          </p:nvSpPr>
          <p:spPr bwMode="auto">
            <a:xfrm>
              <a:off x="7015157" y="5820569"/>
              <a:ext cx="563562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zh-CN" altLang="en-US" sz="900">
                  <a:ea typeface="SimSun" pitchFamily="2" charset="-122"/>
                </a:rPr>
                <a:t>穿戴设备用高级玻璃</a:t>
              </a:r>
              <a:endParaRPr lang="en-US" altLang="en-US" sz="900">
                <a:ea typeface="SimSun" pitchFamily="2" charset="-122"/>
              </a:endParaRPr>
            </a:p>
          </p:txBody>
        </p:sp>
        <p:sp>
          <p:nvSpPr>
            <p:cNvPr id="189" name="TextBox 30"/>
            <p:cNvSpPr txBox="1">
              <a:spLocks noChangeArrowheads="1"/>
            </p:cNvSpPr>
            <p:nvPr/>
          </p:nvSpPr>
          <p:spPr bwMode="auto">
            <a:xfrm>
              <a:off x="7519982" y="5826919"/>
              <a:ext cx="563562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zh-CN" altLang="en-US" sz="900" dirty="0"/>
                <a:t>汽油微粒过滤器</a:t>
              </a:r>
              <a:endParaRPr lang="en-US" altLang="en-US" sz="900" dirty="0">
                <a:solidFill>
                  <a:srgbClr val="FF0000"/>
                </a:solidFill>
                <a:ea typeface="SimSun" pitchFamily="2" charset="-122"/>
              </a:endParaRPr>
            </a:p>
          </p:txBody>
        </p:sp>
        <p:sp>
          <p:nvSpPr>
            <p:cNvPr id="190" name="TextBox 31"/>
            <p:cNvSpPr txBox="1">
              <a:spLocks noChangeArrowheads="1"/>
            </p:cNvSpPr>
            <p:nvPr/>
          </p:nvSpPr>
          <p:spPr bwMode="auto">
            <a:xfrm>
              <a:off x="8389932" y="5826919"/>
              <a:ext cx="563562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293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zh-CN" altLang="en-US" sz="900" dirty="0"/>
                <a:t>耐损伤医药玻璃包装 </a:t>
              </a:r>
              <a:endParaRPr lang="en-US" altLang="en-US" sz="900" dirty="0">
                <a:solidFill>
                  <a:srgbClr val="FF0000"/>
                </a:solidFill>
                <a:ea typeface="SimSun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75005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4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312027" y="762001"/>
            <a:ext cx="1831975" cy="6096003"/>
            <a:chOff x="7312025" y="571500"/>
            <a:chExt cx="1831975" cy="457200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315200" y="571500"/>
              <a:ext cx="1828800" cy="457200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312025" y="3098495"/>
              <a:ext cx="1828800" cy="54864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</p:spPr>
          <p:txBody>
            <a:bodyPr wrap="square" lIns="0" tIns="45720" rIns="0" bIns="45720" rtlCol="0" anchor="ctr">
              <a:no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</a:rPr>
                <a:t>Specialty Materials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312543" y="762000"/>
            <a:ext cx="2380892" cy="6096000"/>
            <a:chOff x="3312543" y="571500"/>
            <a:chExt cx="2380892" cy="4572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2543" y="571500"/>
              <a:ext cx="2380892" cy="45720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660773" y="3098495"/>
              <a:ext cx="1828800" cy="54864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</p:spPr>
          <p:txBody>
            <a:bodyPr wrap="square" lIns="0" tIns="45720" rIns="0" bIns="0" rtlCol="0" anchor="ctr" anchorCtr="0">
              <a:no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sz="1600" dirty="0">
                  <a:solidFill>
                    <a:prstClr val="black"/>
                  </a:solidFill>
                </a:rPr>
                <a:t>Environmental Technologies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4131327"/>
            <a:ext cx="1828800" cy="73152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lIns="0" tIns="45720" rIns="0" bIns="0" rtlCol="0" anchor="ctr" anchorCtr="0">
            <a:noAutofit/>
          </a:bodyPr>
          <a:lstStyle/>
          <a:p>
            <a:pPr algn="ctr">
              <a:lnSpc>
                <a:spcPts val="1500"/>
              </a:lnSpc>
            </a:pPr>
            <a:r>
              <a:rPr lang="en-US" sz="1600" dirty="0">
                <a:solidFill>
                  <a:prstClr val="black"/>
                </a:solidFill>
              </a:rPr>
              <a:t>Display Technologies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768418" y="915403"/>
            <a:ext cx="1889979" cy="5942599"/>
            <a:chOff x="1768415" y="686551"/>
            <a:chExt cx="1889979" cy="445694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68415" y="686551"/>
              <a:ext cx="1828800" cy="445694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829594" y="3098495"/>
              <a:ext cx="1828800" cy="54864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</p:spPr>
          <p:txBody>
            <a:bodyPr wrap="square" lIns="0" tIns="45720" rIns="0" bIns="0" rtlCol="0" anchor="ctr" anchorCtr="0">
              <a:no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sz="1600" dirty="0">
                  <a:solidFill>
                    <a:prstClr val="black"/>
                  </a:solidFill>
                </a:rPr>
                <a:t>Optical </a:t>
              </a:r>
            </a:p>
            <a:p>
              <a:pPr algn="ctr">
                <a:lnSpc>
                  <a:spcPts val="1500"/>
                </a:lnSpc>
              </a:pPr>
              <a:r>
                <a:rPr lang="en-US" sz="1600" dirty="0">
                  <a:solidFill>
                    <a:prstClr val="black"/>
                  </a:solidFill>
                </a:rPr>
                <a:t>Communications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483224" y="762002"/>
            <a:ext cx="1833564" cy="6096001"/>
            <a:chOff x="5483224" y="571500"/>
            <a:chExt cx="1833564" cy="4572001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87987" y="571500"/>
              <a:ext cx="1828801" cy="457200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483224" y="3098495"/>
              <a:ext cx="1828800" cy="54864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</p:spPr>
          <p:txBody>
            <a:bodyPr wrap="square" lIns="0" tIns="45720" rIns="0" bIns="45720" rtlCol="0" anchor="ctr">
              <a:no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</a:rPr>
                <a:t>Life Sciences</a:t>
              </a:r>
            </a:p>
          </p:txBody>
        </p:sp>
      </p:grpSp>
      <p:sp>
        <p:nvSpPr>
          <p:cNvPr id="19" name="fr" descr=".&#10;© 2017 Corning Incorporated               .&#10;          ."/>
          <p:cNvSpPr txBox="1"/>
          <p:nvPr/>
        </p:nvSpPr>
        <p:spPr>
          <a:xfrm>
            <a:off x="0" y="6305973"/>
            <a:ext cx="9144000" cy="44627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endParaRPr lang="en-US" sz="600" dirty="0">
              <a:solidFill>
                <a:srgbClr val="FFFFFF"/>
              </a:solidFill>
            </a:endParaRPr>
          </a:p>
          <a:p>
            <a:pPr algn="r"/>
            <a:r>
              <a:rPr lang="en-US" sz="1100" dirty="0">
                <a:solidFill>
                  <a:srgbClr val="000000"/>
                </a:solidFill>
              </a:rPr>
              <a:t>© 2018 Corning Incorporated               </a:t>
            </a:r>
            <a:r>
              <a:rPr lang="en-US" sz="600" dirty="0">
                <a:solidFill>
                  <a:srgbClr val="616365">
                    <a:lumMod val="40000"/>
                    <a:lumOff val="60000"/>
                  </a:srgbClr>
                </a:solidFill>
              </a:rPr>
              <a:t>.</a:t>
            </a:r>
          </a:p>
          <a:p>
            <a:pPr algn="r"/>
            <a:r>
              <a:rPr lang="en-US" sz="600" dirty="0">
                <a:solidFill>
                  <a:srgbClr val="FFFFFF"/>
                </a:solidFill>
              </a:rPr>
              <a:t>    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Segments That Lead Growth </a:t>
            </a:r>
            <a:r>
              <a:rPr lang="en-US" dirty="0" smtClean="0"/>
              <a:t>Industries</a:t>
            </a:r>
            <a:br>
              <a:rPr lang="en-US" dirty="0" smtClean="0"/>
            </a:br>
            <a:r>
              <a:rPr lang="zh-CN" altLang="en-US" dirty="0"/>
              <a:t>引领产业成长的业务部门</a:t>
            </a:r>
            <a:r>
              <a:rPr lang="en-US" altLang="en-US" dirty="0"/>
              <a:t/>
            </a:r>
            <a:br>
              <a:rPr lang="en-US" altLang="en-US" dirty="0"/>
            </a:br>
            <a:endParaRPr lang="en-US" dirty="0"/>
          </a:p>
        </p:txBody>
      </p:sp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409575" y="3922713"/>
            <a:ext cx="1108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1800" dirty="0"/>
              <a:t>显示科技</a:t>
            </a:r>
            <a:endParaRPr lang="en-US" altLang="en-US" sz="1800" dirty="0">
              <a:ea typeface="黑体" pitchFamily="49" charset="-122"/>
            </a:endParaRPr>
          </a:p>
        </p:txBody>
      </p:sp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2257425" y="3948113"/>
            <a:ext cx="877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1800" dirty="0"/>
              <a:t>光通信</a:t>
            </a:r>
            <a:endParaRPr lang="en-US" altLang="en-US" sz="1800" dirty="0">
              <a:ea typeface="黑体" pitchFamily="49" charset="-122"/>
            </a:endParaRPr>
          </a:p>
        </p:txBody>
      </p: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3975100" y="3941763"/>
            <a:ext cx="1171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1800" dirty="0"/>
              <a:t>环境科技 </a:t>
            </a:r>
            <a:endParaRPr lang="en-US" altLang="en-US" sz="1800" dirty="0">
              <a:ea typeface="黑体" pitchFamily="49" charset="-122"/>
            </a:endParaRPr>
          </a:p>
        </p:txBody>
      </p:sp>
      <p:sp>
        <p:nvSpPr>
          <p:cNvPr id="22" name="TextBox 8"/>
          <p:cNvSpPr txBox="1">
            <a:spLocks noChangeArrowheads="1"/>
          </p:cNvSpPr>
          <p:nvPr/>
        </p:nvSpPr>
        <p:spPr bwMode="auto">
          <a:xfrm>
            <a:off x="5762625" y="3970338"/>
            <a:ext cx="1108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1800" dirty="0"/>
              <a:t>生命科学</a:t>
            </a:r>
            <a:endParaRPr lang="en-US" altLang="en-US" sz="1800" dirty="0">
              <a:ea typeface="黑体" pitchFamily="49" charset="-122"/>
            </a:endParaRPr>
          </a:p>
        </p:txBody>
      </p:sp>
      <p:sp>
        <p:nvSpPr>
          <p:cNvPr id="23" name="TextBox 9"/>
          <p:cNvSpPr txBox="1">
            <a:spLocks noChangeArrowheads="1"/>
          </p:cNvSpPr>
          <p:nvPr/>
        </p:nvSpPr>
        <p:spPr bwMode="auto">
          <a:xfrm>
            <a:off x="7677150" y="3970338"/>
            <a:ext cx="1108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3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1800" dirty="0"/>
              <a:t>特殊材料</a:t>
            </a:r>
            <a:endParaRPr lang="en-US" altLang="en-US" sz="1800" dirty="0"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377889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598" y="1219200"/>
            <a:ext cx="4381501" cy="3860800"/>
          </a:xfrm>
          <a:prstGeom prst="rect">
            <a:avLst/>
          </a:prstGeom>
          <a:noFill/>
        </p:spPr>
        <p:txBody>
          <a:bodyPr wrap="square" rIns="91440" rtlCol="0">
            <a:noAutofit/>
          </a:bodyPr>
          <a:lstStyle/>
          <a:p>
            <a:pPr marL="182880" indent="-182880">
              <a:spcBef>
                <a:spcPts val="1600"/>
              </a:spcBef>
              <a:buClr>
                <a:srgbClr val="005293"/>
              </a:buClr>
              <a:buFont typeface="Arial" panose="020B0604020202020204" pitchFamily="34" charset="0"/>
              <a:buChar char="•"/>
            </a:pPr>
            <a:r>
              <a:rPr lang="en-US" dirty="0"/>
              <a:t>We invest, on average, ~8% of annual sales in </a:t>
            </a:r>
            <a:r>
              <a:rPr lang="en-US" dirty="0" err="1" smtClean="0"/>
              <a:t>RD&amp;E</a:t>
            </a:r>
            <a:endParaRPr lang="en-US" dirty="0" smtClean="0"/>
          </a:p>
          <a:p>
            <a:pPr>
              <a:defRPr/>
            </a:pPr>
            <a:r>
              <a:rPr lang="zh-CN" altLang="en-US" dirty="0" smtClean="0"/>
              <a:t>  我们年</a:t>
            </a:r>
            <a:r>
              <a:rPr lang="zh-CN" altLang="en-US" dirty="0"/>
              <a:t>平均</a:t>
            </a:r>
            <a:r>
              <a:rPr lang="zh-CN" altLang="en-US" dirty="0" smtClean="0"/>
              <a:t>研</a:t>
            </a:r>
            <a:r>
              <a:rPr lang="zh-CN" altLang="en-US" dirty="0"/>
              <a:t>究与开发的投</a:t>
            </a:r>
            <a:r>
              <a:rPr lang="zh-CN" altLang="en-US" dirty="0" smtClean="0"/>
              <a:t>入约占</a:t>
            </a:r>
            <a:r>
              <a:rPr lang="zh-CN" altLang="en-US" dirty="0"/>
              <a:t>年</a:t>
            </a:r>
            <a:r>
              <a:rPr lang="zh-CN" altLang="en-US" dirty="0" smtClean="0"/>
              <a:t>销</a:t>
            </a:r>
            <a:endParaRPr lang="en-US" altLang="zh-CN" dirty="0" smtClean="0"/>
          </a:p>
          <a:p>
            <a:pPr>
              <a:defRPr/>
            </a:pPr>
            <a:r>
              <a:rPr lang="en-US" altLang="zh-CN" dirty="0"/>
              <a:t> </a:t>
            </a:r>
            <a:r>
              <a:rPr lang="en-US" altLang="zh-CN" dirty="0" smtClean="0"/>
              <a:t> </a:t>
            </a:r>
            <a:r>
              <a:rPr lang="zh-CN" altLang="en-US" dirty="0" smtClean="0"/>
              <a:t>售收入</a:t>
            </a:r>
            <a:r>
              <a:rPr lang="en-US" dirty="0"/>
              <a:t>~8</a:t>
            </a:r>
            <a:r>
              <a:rPr lang="en-US" dirty="0" smtClean="0"/>
              <a:t>%</a:t>
            </a:r>
            <a:endParaRPr lang="en-US" dirty="0"/>
          </a:p>
          <a:p>
            <a:pPr marL="182880" indent="-182880">
              <a:spcBef>
                <a:spcPts val="1600"/>
              </a:spcBef>
              <a:buClr>
                <a:srgbClr val="005293"/>
              </a:buClr>
              <a:buFont typeface="Arial" panose="020B0604020202020204" pitchFamily="34" charset="0"/>
              <a:buChar char="•"/>
            </a:pPr>
            <a:r>
              <a:rPr lang="en-US" dirty="0"/>
              <a:t>We innovate for today’s businesses while creating tomorrow’s growth </a:t>
            </a:r>
            <a:r>
              <a:rPr lang="en-US" dirty="0" smtClean="0"/>
              <a:t>drivers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 smtClean="0"/>
              <a:t>   我</a:t>
            </a:r>
            <a:r>
              <a:rPr lang="zh-CN" altLang="en-US" dirty="0"/>
              <a:t>们为今天的业务而创新</a:t>
            </a:r>
            <a:r>
              <a:rPr lang="zh-CN" altLang="en-US" dirty="0" smtClean="0"/>
              <a:t>，同时也</a:t>
            </a:r>
            <a:endParaRPr lang="en-US" altLang="zh-CN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/>
              <a:t> </a:t>
            </a:r>
            <a:r>
              <a:rPr lang="en-US" altLang="zh-CN" dirty="0" smtClean="0"/>
              <a:t>  </a:t>
            </a:r>
            <a:r>
              <a:rPr lang="zh-CN" altLang="en-US" dirty="0" smtClean="0"/>
              <a:t>创造明天</a:t>
            </a:r>
            <a:r>
              <a:rPr lang="zh-CN" altLang="en-US" dirty="0"/>
              <a:t>业务</a:t>
            </a:r>
            <a:r>
              <a:rPr lang="zh-CN" altLang="en-US" dirty="0" smtClean="0"/>
              <a:t>的增长。</a:t>
            </a:r>
            <a:endParaRPr lang="en-US" dirty="0"/>
          </a:p>
          <a:p>
            <a:pPr marL="182880" indent="-182880">
              <a:spcBef>
                <a:spcPts val="1600"/>
              </a:spcBef>
              <a:buClr>
                <a:srgbClr val="005293"/>
              </a:buClr>
              <a:buFont typeface="Arial" panose="020B0604020202020204" pitchFamily="34" charset="0"/>
              <a:buChar char="•"/>
            </a:pPr>
            <a:r>
              <a:rPr lang="en-US" dirty="0"/>
              <a:t>We sustain our investment in good times and </a:t>
            </a:r>
            <a:r>
              <a:rPr lang="en-US" dirty="0" smtClean="0"/>
              <a:t>bad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 smtClean="0">
                <a:solidFill>
                  <a:srgbClr val="FF0000"/>
                </a:solidFill>
              </a:rPr>
              <a:t>   </a:t>
            </a:r>
            <a:r>
              <a:rPr lang="zh-CN" altLang="en-US" dirty="0">
                <a:solidFill>
                  <a:prstClr val="black"/>
                </a:solidFill>
              </a:rPr>
              <a:t>无论顺境还是逆境</a:t>
            </a:r>
            <a:r>
              <a:rPr lang="zh-CN" altLang="en-US" dirty="0" smtClean="0"/>
              <a:t>，</a:t>
            </a:r>
            <a:r>
              <a:rPr lang="zh-CN" altLang="en-US" dirty="0">
                <a:solidFill>
                  <a:prstClr val="black"/>
                </a:solidFill>
              </a:rPr>
              <a:t>我们始终坚持投入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Strong Investment in </a:t>
            </a:r>
            <a:r>
              <a:rPr lang="en-US" dirty="0" err="1" smtClean="0"/>
              <a:t>RD&amp;E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zh-CN" altLang="en-US" dirty="0"/>
              <a:t>大力投入研究与开发</a:t>
            </a:r>
            <a:r>
              <a:rPr lang="en-US" altLang="en-US" dirty="0"/>
              <a:t/>
            </a:r>
            <a:br>
              <a:rPr lang="en-US" alt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0310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Standards Are Not  Regulations/</a:t>
            </a:r>
            <a:r>
              <a:rPr lang="zh-CN" altLang="en-US" dirty="0"/>
              <a:t>标准不是规章制</a:t>
            </a:r>
            <a:r>
              <a:rPr lang="zh-CN" altLang="en-US" dirty="0" smtClean="0"/>
              <a:t>度</a:t>
            </a:r>
            <a:endParaRPr lang="en-US" dirty="0"/>
          </a:p>
        </p:txBody>
      </p:sp>
      <p:grpSp>
        <p:nvGrpSpPr>
          <p:cNvPr id="3" name="Group 2"/>
          <p:cNvGrpSpPr/>
          <p:nvPr>
            <p:custDataLst>
              <p:tags r:id="rId3"/>
            </p:custDataLst>
          </p:nvPr>
        </p:nvGrpSpPr>
        <p:grpSpPr>
          <a:xfrm>
            <a:off x="235670" y="1208334"/>
            <a:ext cx="3841945" cy="5046674"/>
            <a:chOff x="235670" y="1208334"/>
            <a:chExt cx="3841945" cy="5046674"/>
          </a:xfrm>
        </p:grpSpPr>
        <p:sp>
          <p:nvSpPr>
            <p:cNvPr id="11" name="Freeform 10"/>
            <p:cNvSpPr/>
            <p:nvPr>
              <p:custDataLst>
                <p:tags r:id="rId13"/>
              </p:custDataLst>
            </p:nvPr>
          </p:nvSpPr>
          <p:spPr>
            <a:xfrm>
              <a:off x="1004059" y="2536406"/>
              <a:ext cx="3073556" cy="1062457"/>
            </a:xfrm>
            <a:custGeom>
              <a:avLst/>
              <a:gdLst>
                <a:gd name="connsiteX0" fmla="*/ 0 w 1699932"/>
                <a:gd name="connsiteY0" fmla="*/ 106246 h 1062457"/>
                <a:gd name="connsiteX1" fmla="*/ 106246 w 1699932"/>
                <a:gd name="connsiteY1" fmla="*/ 0 h 1062457"/>
                <a:gd name="connsiteX2" fmla="*/ 1593686 w 1699932"/>
                <a:gd name="connsiteY2" fmla="*/ 0 h 1062457"/>
                <a:gd name="connsiteX3" fmla="*/ 1699932 w 1699932"/>
                <a:gd name="connsiteY3" fmla="*/ 106246 h 1062457"/>
                <a:gd name="connsiteX4" fmla="*/ 1699932 w 1699932"/>
                <a:gd name="connsiteY4" fmla="*/ 956211 h 1062457"/>
                <a:gd name="connsiteX5" fmla="*/ 1593686 w 1699932"/>
                <a:gd name="connsiteY5" fmla="*/ 1062457 h 1062457"/>
                <a:gd name="connsiteX6" fmla="*/ 106246 w 1699932"/>
                <a:gd name="connsiteY6" fmla="*/ 1062457 h 1062457"/>
                <a:gd name="connsiteX7" fmla="*/ 0 w 1699932"/>
                <a:gd name="connsiteY7" fmla="*/ 956211 h 1062457"/>
                <a:gd name="connsiteX8" fmla="*/ 0 w 1699932"/>
                <a:gd name="connsiteY8" fmla="*/ 106246 h 106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99932" h="1062457">
                  <a:moveTo>
                    <a:pt x="0" y="106246"/>
                  </a:moveTo>
                  <a:cubicBezTo>
                    <a:pt x="0" y="47568"/>
                    <a:pt x="47568" y="0"/>
                    <a:pt x="106246" y="0"/>
                  </a:cubicBezTo>
                  <a:lnTo>
                    <a:pt x="1593686" y="0"/>
                  </a:lnTo>
                  <a:cubicBezTo>
                    <a:pt x="1652364" y="0"/>
                    <a:pt x="1699932" y="47568"/>
                    <a:pt x="1699932" y="106246"/>
                  </a:cubicBezTo>
                  <a:lnTo>
                    <a:pt x="1699932" y="956211"/>
                  </a:lnTo>
                  <a:cubicBezTo>
                    <a:pt x="1699932" y="1014889"/>
                    <a:pt x="1652364" y="1062457"/>
                    <a:pt x="1593686" y="1062457"/>
                  </a:cubicBezTo>
                  <a:lnTo>
                    <a:pt x="106246" y="1062457"/>
                  </a:lnTo>
                  <a:cubicBezTo>
                    <a:pt x="47568" y="1062457"/>
                    <a:pt x="0" y="1014889"/>
                    <a:pt x="0" y="956211"/>
                  </a:cubicBezTo>
                  <a:lnTo>
                    <a:pt x="0" y="106246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5408" tIns="53978" rIns="65408" bIns="53978" numCol="1" spcCol="1270" anchor="ctr" anchorCtr="0">
              <a:noAutofit/>
            </a:bodyPr>
            <a:lstStyle/>
            <a:p>
              <a:pPr lvl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kern="1200" dirty="0" smtClean="0"/>
            </a:p>
            <a:p>
              <a:pPr lvl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Widely adopted</a:t>
              </a:r>
            </a:p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000" dirty="0">
                  <a:solidFill>
                    <a:schemeClr val="tx1"/>
                  </a:solidFill>
                </a:rPr>
                <a:t>广泛采用</a:t>
              </a:r>
              <a:endParaRPr lang="en-US" sz="2000" dirty="0">
                <a:solidFill>
                  <a:schemeClr val="tx1"/>
                </a:solidFill>
              </a:endParaRPr>
            </a:p>
            <a:p>
              <a:pPr lvl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 </a:t>
              </a:r>
              <a:endParaRPr lang="en-US" sz="2000" kern="1200" dirty="0"/>
            </a:p>
          </p:txBody>
        </p:sp>
        <p:sp>
          <p:nvSpPr>
            <p:cNvPr id="13" name="Freeform 12"/>
            <p:cNvSpPr/>
            <p:nvPr>
              <p:custDataLst>
                <p:tags r:id="rId14"/>
              </p:custDataLst>
            </p:nvPr>
          </p:nvSpPr>
          <p:spPr>
            <a:xfrm>
              <a:off x="1004059" y="3864479"/>
              <a:ext cx="3073556" cy="1062457"/>
            </a:xfrm>
            <a:custGeom>
              <a:avLst/>
              <a:gdLst>
                <a:gd name="connsiteX0" fmla="*/ 0 w 1699932"/>
                <a:gd name="connsiteY0" fmla="*/ 106246 h 1062457"/>
                <a:gd name="connsiteX1" fmla="*/ 106246 w 1699932"/>
                <a:gd name="connsiteY1" fmla="*/ 0 h 1062457"/>
                <a:gd name="connsiteX2" fmla="*/ 1593686 w 1699932"/>
                <a:gd name="connsiteY2" fmla="*/ 0 h 1062457"/>
                <a:gd name="connsiteX3" fmla="*/ 1699932 w 1699932"/>
                <a:gd name="connsiteY3" fmla="*/ 106246 h 1062457"/>
                <a:gd name="connsiteX4" fmla="*/ 1699932 w 1699932"/>
                <a:gd name="connsiteY4" fmla="*/ 956211 h 1062457"/>
                <a:gd name="connsiteX5" fmla="*/ 1593686 w 1699932"/>
                <a:gd name="connsiteY5" fmla="*/ 1062457 h 1062457"/>
                <a:gd name="connsiteX6" fmla="*/ 106246 w 1699932"/>
                <a:gd name="connsiteY6" fmla="*/ 1062457 h 1062457"/>
                <a:gd name="connsiteX7" fmla="*/ 0 w 1699932"/>
                <a:gd name="connsiteY7" fmla="*/ 956211 h 1062457"/>
                <a:gd name="connsiteX8" fmla="*/ 0 w 1699932"/>
                <a:gd name="connsiteY8" fmla="*/ 106246 h 106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99932" h="1062457">
                  <a:moveTo>
                    <a:pt x="0" y="106246"/>
                  </a:moveTo>
                  <a:cubicBezTo>
                    <a:pt x="0" y="47568"/>
                    <a:pt x="47568" y="0"/>
                    <a:pt x="106246" y="0"/>
                  </a:cubicBezTo>
                  <a:lnTo>
                    <a:pt x="1593686" y="0"/>
                  </a:lnTo>
                  <a:cubicBezTo>
                    <a:pt x="1652364" y="0"/>
                    <a:pt x="1699932" y="47568"/>
                    <a:pt x="1699932" y="106246"/>
                  </a:cubicBezTo>
                  <a:lnTo>
                    <a:pt x="1699932" y="956211"/>
                  </a:lnTo>
                  <a:cubicBezTo>
                    <a:pt x="1699932" y="1014889"/>
                    <a:pt x="1652364" y="1062457"/>
                    <a:pt x="1593686" y="1062457"/>
                  </a:cubicBezTo>
                  <a:lnTo>
                    <a:pt x="106246" y="1062457"/>
                  </a:lnTo>
                  <a:cubicBezTo>
                    <a:pt x="47568" y="1062457"/>
                    <a:pt x="0" y="1014889"/>
                    <a:pt x="0" y="956211"/>
                  </a:cubicBezTo>
                  <a:lnTo>
                    <a:pt x="0" y="106246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5408" tIns="53978" rIns="65408" bIns="53978" numCol="1" spcCol="1270" anchor="ctr" anchorCtr="0">
              <a:noAutofit/>
            </a:bodyPr>
            <a:lstStyle/>
            <a:p>
              <a:pPr lvl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Open, consensus based process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000" dirty="0">
                  <a:solidFill>
                    <a:schemeClr val="tx1"/>
                  </a:solidFill>
                </a:rPr>
                <a:t>开放、协商一致的过程</a:t>
              </a:r>
              <a:endParaRPr lang="en-US" sz="2000" kern="1200" dirty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35670" y="1208334"/>
              <a:ext cx="3841945" cy="4515445"/>
              <a:chOff x="235670" y="1208334"/>
              <a:chExt cx="3841945" cy="4515445"/>
            </a:xfrm>
          </p:grpSpPr>
          <p:sp>
            <p:nvSpPr>
              <p:cNvPr id="9" name="Freeform 8"/>
              <p:cNvSpPr/>
              <p:nvPr>
                <p:custDataLst>
                  <p:tags r:id="rId16"/>
                </p:custDataLst>
              </p:nvPr>
            </p:nvSpPr>
            <p:spPr>
              <a:xfrm>
                <a:off x="235670" y="1208334"/>
                <a:ext cx="3841945" cy="1186074"/>
              </a:xfrm>
              <a:custGeom>
                <a:avLst/>
                <a:gdLst>
                  <a:gd name="connsiteX0" fmla="*/ 0 w 2124915"/>
                  <a:gd name="connsiteY0" fmla="*/ 106246 h 1062457"/>
                  <a:gd name="connsiteX1" fmla="*/ 106246 w 2124915"/>
                  <a:gd name="connsiteY1" fmla="*/ 0 h 1062457"/>
                  <a:gd name="connsiteX2" fmla="*/ 2018669 w 2124915"/>
                  <a:gd name="connsiteY2" fmla="*/ 0 h 1062457"/>
                  <a:gd name="connsiteX3" fmla="*/ 2124915 w 2124915"/>
                  <a:gd name="connsiteY3" fmla="*/ 106246 h 1062457"/>
                  <a:gd name="connsiteX4" fmla="*/ 2124915 w 2124915"/>
                  <a:gd name="connsiteY4" fmla="*/ 956211 h 1062457"/>
                  <a:gd name="connsiteX5" fmla="*/ 2018669 w 2124915"/>
                  <a:gd name="connsiteY5" fmla="*/ 1062457 h 1062457"/>
                  <a:gd name="connsiteX6" fmla="*/ 106246 w 2124915"/>
                  <a:gd name="connsiteY6" fmla="*/ 1062457 h 1062457"/>
                  <a:gd name="connsiteX7" fmla="*/ 0 w 2124915"/>
                  <a:gd name="connsiteY7" fmla="*/ 956211 h 1062457"/>
                  <a:gd name="connsiteX8" fmla="*/ 0 w 2124915"/>
                  <a:gd name="connsiteY8" fmla="*/ 106246 h 1062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24915" h="1062457">
                    <a:moveTo>
                      <a:pt x="0" y="106246"/>
                    </a:moveTo>
                    <a:cubicBezTo>
                      <a:pt x="0" y="47568"/>
                      <a:pt x="47568" y="0"/>
                      <a:pt x="106246" y="0"/>
                    </a:cubicBezTo>
                    <a:lnTo>
                      <a:pt x="2018669" y="0"/>
                    </a:lnTo>
                    <a:cubicBezTo>
                      <a:pt x="2077347" y="0"/>
                      <a:pt x="2124915" y="47568"/>
                      <a:pt x="2124915" y="106246"/>
                    </a:cubicBezTo>
                    <a:lnTo>
                      <a:pt x="2124915" y="956211"/>
                    </a:lnTo>
                    <a:cubicBezTo>
                      <a:pt x="2124915" y="1014889"/>
                      <a:pt x="2077347" y="1062457"/>
                      <a:pt x="2018669" y="1062457"/>
                    </a:cubicBezTo>
                    <a:lnTo>
                      <a:pt x="106246" y="1062457"/>
                    </a:lnTo>
                    <a:cubicBezTo>
                      <a:pt x="47568" y="1062457"/>
                      <a:pt x="0" y="1014889"/>
                      <a:pt x="0" y="956211"/>
                    </a:cubicBezTo>
                    <a:lnTo>
                      <a:pt x="0" y="106246"/>
                    </a:ln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1598" tIns="51438" rIns="61598" bIns="51438" numCol="1" spcCol="1270" anchor="ctr" anchorCtr="0">
                <a:noAutofit/>
              </a:bodyPr>
              <a:lstStyle/>
              <a:p>
                <a:pPr lvl="0" algn="ctr" defTabSz="7112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kern="1200" dirty="0" smtClean="0"/>
              </a:p>
              <a:p>
                <a:pPr lvl="0" algn="ctr" defTabSz="7112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kern="1200" dirty="0" smtClean="0"/>
                  <a:t>Standard: </a:t>
                </a:r>
                <a:r>
                  <a:rPr lang="en-US" sz="1400" kern="1200" dirty="0" smtClean="0"/>
                  <a:t/>
                </a:r>
                <a:br>
                  <a:rPr lang="en-US" sz="1400" kern="1200" dirty="0" smtClean="0"/>
                </a:br>
                <a:r>
                  <a:rPr lang="en-US" sz="1400" kern="1200" dirty="0" smtClean="0"/>
                  <a:t>Agreement on technical description of characteristics</a:t>
                </a:r>
              </a:p>
              <a:p>
                <a:pPr algn="ctr">
                  <a:defRPr/>
                </a:pPr>
                <a:r>
                  <a:rPr lang="zh-CN" altLang="en-US" sz="1600" dirty="0"/>
                  <a:t>标准：</a:t>
                </a:r>
                <a:endParaRPr lang="en-US" altLang="zh-CN" sz="1600" dirty="0"/>
              </a:p>
              <a:p>
                <a:pPr algn="ctr">
                  <a:defRPr/>
                </a:pPr>
                <a:r>
                  <a:rPr lang="zh-CN" altLang="en-US" sz="1600" dirty="0"/>
                  <a:t>达成一致的技术要求</a:t>
                </a:r>
                <a:endParaRPr lang="en-US" sz="1600" dirty="0"/>
              </a:p>
              <a:p>
                <a:pPr lvl="0" algn="ctr" defTabSz="7112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kern="1200" dirty="0"/>
              </a:p>
            </p:txBody>
          </p:sp>
          <p:sp>
            <p:nvSpPr>
              <p:cNvPr id="10" name="Freeform 9"/>
              <p:cNvSpPr/>
              <p:nvPr>
                <p:custDataLst>
                  <p:tags r:id="rId17"/>
                </p:custDataLst>
              </p:nvPr>
            </p:nvSpPr>
            <p:spPr>
              <a:xfrm>
                <a:off x="619865" y="2270792"/>
                <a:ext cx="384194" cy="796843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796843"/>
                    </a:lnTo>
                    <a:lnTo>
                      <a:pt x="212491" y="796843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11"/>
              <p:cNvSpPr/>
              <p:nvPr>
                <p:custDataLst>
                  <p:tags r:id="rId18"/>
                </p:custDataLst>
              </p:nvPr>
            </p:nvSpPr>
            <p:spPr>
              <a:xfrm>
                <a:off x="619865" y="2270792"/>
                <a:ext cx="384194" cy="2124915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2124915"/>
                    </a:lnTo>
                    <a:lnTo>
                      <a:pt x="212491" y="2124915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3"/>
              <p:cNvSpPr/>
              <p:nvPr>
                <p:custDataLst>
                  <p:tags r:id="rId19"/>
                </p:custDataLst>
              </p:nvPr>
            </p:nvSpPr>
            <p:spPr>
              <a:xfrm>
                <a:off x="619865" y="2270792"/>
                <a:ext cx="384194" cy="3452987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3452987"/>
                    </a:lnTo>
                    <a:lnTo>
                      <a:pt x="212491" y="3452987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Freeform 14"/>
            <p:cNvSpPr/>
            <p:nvPr>
              <p:custDataLst>
                <p:tags r:id="rId15"/>
              </p:custDataLst>
            </p:nvPr>
          </p:nvSpPr>
          <p:spPr>
            <a:xfrm>
              <a:off x="1004059" y="5192551"/>
              <a:ext cx="3073556" cy="1062457"/>
            </a:xfrm>
            <a:custGeom>
              <a:avLst/>
              <a:gdLst>
                <a:gd name="connsiteX0" fmla="*/ 0 w 1699932"/>
                <a:gd name="connsiteY0" fmla="*/ 106246 h 1062457"/>
                <a:gd name="connsiteX1" fmla="*/ 106246 w 1699932"/>
                <a:gd name="connsiteY1" fmla="*/ 0 h 1062457"/>
                <a:gd name="connsiteX2" fmla="*/ 1593686 w 1699932"/>
                <a:gd name="connsiteY2" fmla="*/ 0 h 1062457"/>
                <a:gd name="connsiteX3" fmla="*/ 1699932 w 1699932"/>
                <a:gd name="connsiteY3" fmla="*/ 106246 h 1062457"/>
                <a:gd name="connsiteX4" fmla="*/ 1699932 w 1699932"/>
                <a:gd name="connsiteY4" fmla="*/ 956211 h 1062457"/>
                <a:gd name="connsiteX5" fmla="*/ 1593686 w 1699932"/>
                <a:gd name="connsiteY5" fmla="*/ 1062457 h 1062457"/>
                <a:gd name="connsiteX6" fmla="*/ 106246 w 1699932"/>
                <a:gd name="connsiteY6" fmla="*/ 1062457 h 1062457"/>
                <a:gd name="connsiteX7" fmla="*/ 0 w 1699932"/>
                <a:gd name="connsiteY7" fmla="*/ 956211 h 1062457"/>
                <a:gd name="connsiteX8" fmla="*/ 0 w 1699932"/>
                <a:gd name="connsiteY8" fmla="*/ 106246 h 106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99932" h="1062457">
                  <a:moveTo>
                    <a:pt x="0" y="106246"/>
                  </a:moveTo>
                  <a:cubicBezTo>
                    <a:pt x="0" y="47568"/>
                    <a:pt x="47568" y="0"/>
                    <a:pt x="106246" y="0"/>
                  </a:cubicBezTo>
                  <a:lnTo>
                    <a:pt x="1593686" y="0"/>
                  </a:lnTo>
                  <a:cubicBezTo>
                    <a:pt x="1652364" y="0"/>
                    <a:pt x="1699932" y="47568"/>
                    <a:pt x="1699932" y="106246"/>
                  </a:cubicBezTo>
                  <a:lnTo>
                    <a:pt x="1699932" y="956211"/>
                  </a:lnTo>
                  <a:cubicBezTo>
                    <a:pt x="1699932" y="1014889"/>
                    <a:pt x="1652364" y="1062457"/>
                    <a:pt x="1593686" y="1062457"/>
                  </a:cubicBezTo>
                  <a:lnTo>
                    <a:pt x="106246" y="1062457"/>
                  </a:lnTo>
                  <a:cubicBezTo>
                    <a:pt x="47568" y="1062457"/>
                    <a:pt x="0" y="1014889"/>
                    <a:pt x="0" y="956211"/>
                  </a:cubicBezTo>
                  <a:lnTo>
                    <a:pt x="0" y="106246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5408" tIns="53978" rIns="65408" bIns="53978" numCol="1" spcCol="1270" anchor="ctr" anchorCtr="0">
              <a:noAutofit/>
            </a:bodyPr>
            <a:lstStyle/>
            <a:p>
              <a:pPr lvl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kern="1200" dirty="0" smtClean="0"/>
            </a:p>
            <a:p>
              <a:pPr lvl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Use of standards is voluntary</a:t>
              </a:r>
            </a:p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000" dirty="0">
                  <a:solidFill>
                    <a:schemeClr val="tx1"/>
                  </a:solidFill>
                </a:rPr>
                <a:t>标准的使用是自愿的</a:t>
              </a:r>
              <a:endParaRPr lang="en-US" sz="2000" dirty="0">
                <a:solidFill>
                  <a:schemeClr val="tx1"/>
                </a:solidFill>
              </a:endParaRPr>
            </a:p>
            <a:p>
              <a:pPr lvl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kern="1200" dirty="0"/>
            </a:p>
          </p:txBody>
        </p:sp>
      </p:grpSp>
      <p:grpSp>
        <p:nvGrpSpPr>
          <p:cNvPr id="4" name="Group 3"/>
          <p:cNvGrpSpPr/>
          <p:nvPr>
            <p:custDataLst>
              <p:tags r:id="rId4"/>
            </p:custDataLst>
          </p:nvPr>
        </p:nvGrpSpPr>
        <p:grpSpPr>
          <a:xfrm>
            <a:off x="5038104" y="1208334"/>
            <a:ext cx="3841945" cy="5046674"/>
            <a:chOff x="5038104" y="1208334"/>
            <a:chExt cx="3841945" cy="5046674"/>
          </a:xfrm>
        </p:grpSpPr>
        <p:sp>
          <p:nvSpPr>
            <p:cNvPr id="16" name="Freeform 15"/>
            <p:cNvSpPr/>
            <p:nvPr>
              <p:custDataLst>
                <p:tags r:id="rId6"/>
              </p:custDataLst>
            </p:nvPr>
          </p:nvSpPr>
          <p:spPr>
            <a:xfrm>
              <a:off x="5038104" y="1208334"/>
              <a:ext cx="3841945" cy="1186074"/>
            </a:xfrm>
            <a:custGeom>
              <a:avLst/>
              <a:gdLst>
                <a:gd name="connsiteX0" fmla="*/ 0 w 2124915"/>
                <a:gd name="connsiteY0" fmla="*/ 106246 h 1062457"/>
                <a:gd name="connsiteX1" fmla="*/ 106246 w 2124915"/>
                <a:gd name="connsiteY1" fmla="*/ 0 h 1062457"/>
                <a:gd name="connsiteX2" fmla="*/ 2018669 w 2124915"/>
                <a:gd name="connsiteY2" fmla="*/ 0 h 1062457"/>
                <a:gd name="connsiteX3" fmla="*/ 2124915 w 2124915"/>
                <a:gd name="connsiteY3" fmla="*/ 106246 h 1062457"/>
                <a:gd name="connsiteX4" fmla="*/ 2124915 w 2124915"/>
                <a:gd name="connsiteY4" fmla="*/ 956211 h 1062457"/>
                <a:gd name="connsiteX5" fmla="*/ 2018669 w 2124915"/>
                <a:gd name="connsiteY5" fmla="*/ 1062457 h 1062457"/>
                <a:gd name="connsiteX6" fmla="*/ 106246 w 2124915"/>
                <a:gd name="connsiteY6" fmla="*/ 1062457 h 1062457"/>
                <a:gd name="connsiteX7" fmla="*/ 0 w 2124915"/>
                <a:gd name="connsiteY7" fmla="*/ 956211 h 1062457"/>
                <a:gd name="connsiteX8" fmla="*/ 0 w 2124915"/>
                <a:gd name="connsiteY8" fmla="*/ 106246 h 106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4915" h="1062457">
                  <a:moveTo>
                    <a:pt x="0" y="106246"/>
                  </a:moveTo>
                  <a:cubicBezTo>
                    <a:pt x="0" y="47568"/>
                    <a:pt x="47568" y="0"/>
                    <a:pt x="106246" y="0"/>
                  </a:cubicBezTo>
                  <a:lnTo>
                    <a:pt x="2018669" y="0"/>
                  </a:lnTo>
                  <a:cubicBezTo>
                    <a:pt x="2077347" y="0"/>
                    <a:pt x="2124915" y="47568"/>
                    <a:pt x="2124915" y="106246"/>
                  </a:cubicBezTo>
                  <a:lnTo>
                    <a:pt x="2124915" y="956211"/>
                  </a:lnTo>
                  <a:cubicBezTo>
                    <a:pt x="2124915" y="1014889"/>
                    <a:pt x="2077347" y="1062457"/>
                    <a:pt x="2018669" y="1062457"/>
                  </a:cubicBezTo>
                  <a:lnTo>
                    <a:pt x="106246" y="1062457"/>
                  </a:lnTo>
                  <a:cubicBezTo>
                    <a:pt x="47568" y="1062457"/>
                    <a:pt x="0" y="1014889"/>
                    <a:pt x="0" y="956211"/>
                  </a:cubicBezTo>
                  <a:lnTo>
                    <a:pt x="0" y="106246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1598" tIns="51438" rIns="61598" bIns="51438" numCol="1" spcCol="1270" anchor="ctr" anchorCtr="0">
              <a:noAutofit/>
            </a:bodyPr>
            <a:lstStyle/>
            <a:p>
              <a:pPr lvl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dirty="0" smtClean="0"/>
            </a:p>
            <a:p>
              <a:pPr lvl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 smtClean="0"/>
                <a:t>Regulation</a:t>
              </a:r>
              <a:r>
                <a:rPr lang="en-US" sz="1600" dirty="0"/>
                <a:t>: </a:t>
              </a:r>
              <a:r>
                <a:rPr lang="en-US" sz="2000" kern="1200" dirty="0" smtClean="0"/>
                <a:t/>
              </a:r>
              <a:br>
                <a:rPr lang="en-US" sz="2000" kern="1200" dirty="0" smtClean="0"/>
              </a:br>
              <a:r>
                <a:rPr lang="en-US" sz="1400" dirty="0"/>
                <a:t>Law or policy set by government agency or </a:t>
              </a:r>
              <a:r>
                <a:rPr lang="en-US" sz="1400" dirty="0" smtClean="0"/>
                <a:t>legislature</a:t>
              </a:r>
            </a:p>
            <a:p>
              <a:pPr algn="ctr">
                <a:defRPr/>
              </a:pPr>
              <a:r>
                <a:rPr lang="zh-CN" altLang="en-US" sz="1600" dirty="0"/>
                <a:t>规章制度：</a:t>
              </a:r>
              <a:endParaRPr lang="en-US" altLang="zh-CN" sz="1600" dirty="0"/>
            </a:p>
            <a:p>
              <a:pPr algn="ctr">
                <a:defRPr/>
              </a:pPr>
              <a:r>
                <a:rPr lang="zh-CN" altLang="en-US" sz="1400" dirty="0">
                  <a:solidFill>
                    <a:schemeClr val="bg1"/>
                  </a:solidFill>
                </a:rPr>
                <a:t>由政府部门或立法机构制定</a:t>
              </a:r>
              <a:r>
                <a:rPr lang="zh-CN" altLang="en-US" sz="1400" dirty="0" smtClean="0">
                  <a:solidFill>
                    <a:schemeClr val="bg1"/>
                  </a:solidFill>
                </a:rPr>
                <a:t>的法</a:t>
              </a:r>
              <a:r>
                <a:rPr lang="zh-CN" altLang="en-US" sz="1400" dirty="0">
                  <a:solidFill>
                    <a:schemeClr val="bg1"/>
                  </a:solidFill>
                </a:rPr>
                <a:t>律或政策</a:t>
              </a:r>
              <a:endParaRPr lang="en-US" sz="1400" dirty="0">
                <a:solidFill>
                  <a:schemeClr val="bg1"/>
                </a:solidFill>
              </a:endParaRPr>
            </a:p>
            <a:p>
              <a:pPr lvl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dirty="0"/>
            </a:p>
          </p:txBody>
        </p:sp>
        <p:sp>
          <p:nvSpPr>
            <p:cNvPr id="17" name="Freeform 16"/>
            <p:cNvSpPr/>
            <p:nvPr>
              <p:custDataLst>
                <p:tags r:id="rId7"/>
              </p:custDataLst>
            </p:nvPr>
          </p:nvSpPr>
          <p:spPr>
            <a:xfrm>
              <a:off x="5422299" y="2536406"/>
              <a:ext cx="384194" cy="53122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796843"/>
                  </a:lnTo>
                  <a:lnTo>
                    <a:pt x="212491" y="796843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Freeform 17"/>
            <p:cNvSpPr/>
            <p:nvPr>
              <p:custDataLst>
                <p:tags r:id="rId8"/>
              </p:custDataLst>
            </p:nvPr>
          </p:nvSpPr>
          <p:spPr>
            <a:xfrm>
              <a:off x="5806493" y="2536406"/>
              <a:ext cx="3073556" cy="1062457"/>
            </a:xfrm>
            <a:custGeom>
              <a:avLst/>
              <a:gdLst>
                <a:gd name="connsiteX0" fmla="*/ 0 w 1699932"/>
                <a:gd name="connsiteY0" fmla="*/ 106246 h 1062457"/>
                <a:gd name="connsiteX1" fmla="*/ 106246 w 1699932"/>
                <a:gd name="connsiteY1" fmla="*/ 0 h 1062457"/>
                <a:gd name="connsiteX2" fmla="*/ 1593686 w 1699932"/>
                <a:gd name="connsiteY2" fmla="*/ 0 h 1062457"/>
                <a:gd name="connsiteX3" fmla="*/ 1699932 w 1699932"/>
                <a:gd name="connsiteY3" fmla="*/ 106246 h 1062457"/>
                <a:gd name="connsiteX4" fmla="*/ 1699932 w 1699932"/>
                <a:gd name="connsiteY4" fmla="*/ 956211 h 1062457"/>
                <a:gd name="connsiteX5" fmla="*/ 1593686 w 1699932"/>
                <a:gd name="connsiteY5" fmla="*/ 1062457 h 1062457"/>
                <a:gd name="connsiteX6" fmla="*/ 106246 w 1699932"/>
                <a:gd name="connsiteY6" fmla="*/ 1062457 h 1062457"/>
                <a:gd name="connsiteX7" fmla="*/ 0 w 1699932"/>
                <a:gd name="connsiteY7" fmla="*/ 956211 h 1062457"/>
                <a:gd name="connsiteX8" fmla="*/ 0 w 1699932"/>
                <a:gd name="connsiteY8" fmla="*/ 106246 h 106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99932" h="1062457">
                  <a:moveTo>
                    <a:pt x="0" y="106246"/>
                  </a:moveTo>
                  <a:cubicBezTo>
                    <a:pt x="0" y="47568"/>
                    <a:pt x="47568" y="0"/>
                    <a:pt x="106246" y="0"/>
                  </a:cubicBezTo>
                  <a:lnTo>
                    <a:pt x="1593686" y="0"/>
                  </a:lnTo>
                  <a:cubicBezTo>
                    <a:pt x="1652364" y="0"/>
                    <a:pt x="1699932" y="47568"/>
                    <a:pt x="1699932" y="106246"/>
                  </a:cubicBezTo>
                  <a:lnTo>
                    <a:pt x="1699932" y="956211"/>
                  </a:lnTo>
                  <a:cubicBezTo>
                    <a:pt x="1699932" y="1014889"/>
                    <a:pt x="1652364" y="1062457"/>
                    <a:pt x="1593686" y="1062457"/>
                  </a:cubicBezTo>
                  <a:lnTo>
                    <a:pt x="106246" y="1062457"/>
                  </a:lnTo>
                  <a:cubicBezTo>
                    <a:pt x="47568" y="1062457"/>
                    <a:pt x="0" y="1014889"/>
                    <a:pt x="0" y="956211"/>
                  </a:cubicBezTo>
                  <a:lnTo>
                    <a:pt x="0" y="106246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5408" tIns="53978" rIns="65408" bIns="53978" numCol="1" spcCol="1270" anchor="ctr" anchorCtr="0">
              <a:noAutofit/>
            </a:bodyPr>
            <a:lstStyle/>
            <a:p>
              <a:pPr lvl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Can include all or part of a standard</a:t>
              </a:r>
            </a:p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000" dirty="0">
                  <a:solidFill>
                    <a:schemeClr val="tx1"/>
                  </a:solidFill>
                </a:rPr>
                <a:t>可以包括全部或部分标</a:t>
              </a:r>
              <a:r>
                <a:rPr lang="zh-CN" altLang="en-US" sz="2000" dirty="0" smtClean="0">
                  <a:solidFill>
                    <a:schemeClr val="tx1"/>
                  </a:solidFill>
                </a:rPr>
                <a:t>准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9" name="Freeform 18"/>
            <p:cNvSpPr/>
            <p:nvPr>
              <p:custDataLst>
                <p:tags r:id="rId9"/>
              </p:custDataLst>
            </p:nvPr>
          </p:nvSpPr>
          <p:spPr>
            <a:xfrm>
              <a:off x="5422299" y="2270792"/>
              <a:ext cx="384194" cy="212491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124915"/>
                  </a:lnTo>
                  <a:lnTo>
                    <a:pt x="212491" y="2124915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Freeform 19"/>
            <p:cNvSpPr/>
            <p:nvPr>
              <p:custDataLst>
                <p:tags r:id="rId10"/>
              </p:custDataLst>
            </p:nvPr>
          </p:nvSpPr>
          <p:spPr>
            <a:xfrm>
              <a:off x="5806493" y="3864479"/>
              <a:ext cx="3073556" cy="1062457"/>
            </a:xfrm>
            <a:custGeom>
              <a:avLst/>
              <a:gdLst>
                <a:gd name="connsiteX0" fmla="*/ 0 w 1699932"/>
                <a:gd name="connsiteY0" fmla="*/ 106246 h 1062457"/>
                <a:gd name="connsiteX1" fmla="*/ 106246 w 1699932"/>
                <a:gd name="connsiteY1" fmla="*/ 0 h 1062457"/>
                <a:gd name="connsiteX2" fmla="*/ 1593686 w 1699932"/>
                <a:gd name="connsiteY2" fmla="*/ 0 h 1062457"/>
                <a:gd name="connsiteX3" fmla="*/ 1699932 w 1699932"/>
                <a:gd name="connsiteY3" fmla="*/ 106246 h 1062457"/>
                <a:gd name="connsiteX4" fmla="*/ 1699932 w 1699932"/>
                <a:gd name="connsiteY4" fmla="*/ 956211 h 1062457"/>
                <a:gd name="connsiteX5" fmla="*/ 1593686 w 1699932"/>
                <a:gd name="connsiteY5" fmla="*/ 1062457 h 1062457"/>
                <a:gd name="connsiteX6" fmla="*/ 106246 w 1699932"/>
                <a:gd name="connsiteY6" fmla="*/ 1062457 h 1062457"/>
                <a:gd name="connsiteX7" fmla="*/ 0 w 1699932"/>
                <a:gd name="connsiteY7" fmla="*/ 956211 h 1062457"/>
                <a:gd name="connsiteX8" fmla="*/ 0 w 1699932"/>
                <a:gd name="connsiteY8" fmla="*/ 106246 h 106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99932" h="1062457">
                  <a:moveTo>
                    <a:pt x="0" y="106246"/>
                  </a:moveTo>
                  <a:cubicBezTo>
                    <a:pt x="0" y="47568"/>
                    <a:pt x="47568" y="0"/>
                    <a:pt x="106246" y="0"/>
                  </a:cubicBezTo>
                  <a:lnTo>
                    <a:pt x="1593686" y="0"/>
                  </a:lnTo>
                  <a:cubicBezTo>
                    <a:pt x="1652364" y="0"/>
                    <a:pt x="1699932" y="47568"/>
                    <a:pt x="1699932" y="106246"/>
                  </a:cubicBezTo>
                  <a:lnTo>
                    <a:pt x="1699932" y="956211"/>
                  </a:lnTo>
                  <a:cubicBezTo>
                    <a:pt x="1699932" y="1014889"/>
                    <a:pt x="1652364" y="1062457"/>
                    <a:pt x="1593686" y="1062457"/>
                  </a:cubicBezTo>
                  <a:lnTo>
                    <a:pt x="106246" y="1062457"/>
                  </a:lnTo>
                  <a:cubicBezTo>
                    <a:pt x="47568" y="1062457"/>
                    <a:pt x="0" y="1014889"/>
                    <a:pt x="0" y="956211"/>
                  </a:cubicBezTo>
                  <a:lnTo>
                    <a:pt x="0" y="106246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5408" tIns="53978" rIns="65408" bIns="53978" numCol="1" spcCol="1270" anchor="ctr" anchorCtr="0">
              <a:noAutofit/>
            </a:bodyPr>
            <a:lstStyle/>
            <a:p>
              <a:pPr lvl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Compliance mandated</a:t>
              </a:r>
            </a:p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000" dirty="0">
                  <a:solidFill>
                    <a:schemeClr val="tx1"/>
                  </a:solidFill>
                </a:rPr>
                <a:t>强制执</a:t>
              </a:r>
              <a:r>
                <a:rPr lang="zh-CN" altLang="en-US" sz="2000" dirty="0" smtClean="0">
                  <a:solidFill>
                    <a:schemeClr val="tx1"/>
                  </a:solidFill>
                </a:rPr>
                <a:t>行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21" name="Freeform 20"/>
            <p:cNvSpPr/>
            <p:nvPr>
              <p:custDataLst>
                <p:tags r:id="rId11"/>
              </p:custDataLst>
            </p:nvPr>
          </p:nvSpPr>
          <p:spPr>
            <a:xfrm>
              <a:off x="5422299" y="2394408"/>
              <a:ext cx="384194" cy="332937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3452987"/>
                  </a:lnTo>
                  <a:lnTo>
                    <a:pt x="212491" y="3452987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/>
            <p:nvPr>
              <p:custDataLst>
                <p:tags r:id="rId12"/>
              </p:custDataLst>
            </p:nvPr>
          </p:nvSpPr>
          <p:spPr>
            <a:xfrm>
              <a:off x="5806493" y="5192551"/>
              <a:ext cx="3073556" cy="1062457"/>
            </a:xfrm>
            <a:custGeom>
              <a:avLst/>
              <a:gdLst>
                <a:gd name="connsiteX0" fmla="*/ 0 w 1699932"/>
                <a:gd name="connsiteY0" fmla="*/ 106246 h 1062457"/>
                <a:gd name="connsiteX1" fmla="*/ 106246 w 1699932"/>
                <a:gd name="connsiteY1" fmla="*/ 0 h 1062457"/>
                <a:gd name="connsiteX2" fmla="*/ 1593686 w 1699932"/>
                <a:gd name="connsiteY2" fmla="*/ 0 h 1062457"/>
                <a:gd name="connsiteX3" fmla="*/ 1699932 w 1699932"/>
                <a:gd name="connsiteY3" fmla="*/ 106246 h 1062457"/>
                <a:gd name="connsiteX4" fmla="*/ 1699932 w 1699932"/>
                <a:gd name="connsiteY4" fmla="*/ 956211 h 1062457"/>
                <a:gd name="connsiteX5" fmla="*/ 1593686 w 1699932"/>
                <a:gd name="connsiteY5" fmla="*/ 1062457 h 1062457"/>
                <a:gd name="connsiteX6" fmla="*/ 106246 w 1699932"/>
                <a:gd name="connsiteY6" fmla="*/ 1062457 h 1062457"/>
                <a:gd name="connsiteX7" fmla="*/ 0 w 1699932"/>
                <a:gd name="connsiteY7" fmla="*/ 956211 h 1062457"/>
                <a:gd name="connsiteX8" fmla="*/ 0 w 1699932"/>
                <a:gd name="connsiteY8" fmla="*/ 106246 h 106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99932" h="1062457">
                  <a:moveTo>
                    <a:pt x="0" y="106246"/>
                  </a:moveTo>
                  <a:cubicBezTo>
                    <a:pt x="0" y="47568"/>
                    <a:pt x="47568" y="0"/>
                    <a:pt x="106246" y="0"/>
                  </a:cubicBezTo>
                  <a:lnTo>
                    <a:pt x="1593686" y="0"/>
                  </a:lnTo>
                  <a:cubicBezTo>
                    <a:pt x="1652364" y="0"/>
                    <a:pt x="1699932" y="47568"/>
                    <a:pt x="1699932" y="106246"/>
                  </a:cubicBezTo>
                  <a:lnTo>
                    <a:pt x="1699932" y="956211"/>
                  </a:lnTo>
                  <a:cubicBezTo>
                    <a:pt x="1699932" y="1014889"/>
                    <a:pt x="1652364" y="1062457"/>
                    <a:pt x="1593686" y="1062457"/>
                  </a:cubicBezTo>
                  <a:lnTo>
                    <a:pt x="106246" y="1062457"/>
                  </a:lnTo>
                  <a:cubicBezTo>
                    <a:pt x="47568" y="1062457"/>
                    <a:pt x="0" y="1014889"/>
                    <a:pt x="0" y="956211"/>
                  </a:cubicBezTo>
                  <a:lnTo>
                    <a:pt x="0" y="106246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5408" tIns="53978" rIns="65408" bIns="53978" numCol="1" spcCol="1270" anchor="ctr" anchorCtr="0">
              <a:noAutofit/>
            </a:bodyPr>
            <a:lstStyle/>
            <a:p>
              <a:pPr lvl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Penalties for non-compliance may apply</a:t>
              </a:r>
            </a:p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000" dirty="0">
                  <a:solidFill>
                    <a:schemeClr val="tx1"/>
                  </a:solidFill>
                </a:rPr>
                <a:t>不遵守可能受到处</a:t>
              </a:r>
              <a:r>
                <a:rPr lang="zh-CN" altLang="en-US" sz="2000" dirty="0" smtClean="0">
                  <a:solidFill>
                    <a:schemeClr val="tx1"/>
                  </a:solidFill>
                </a:rPr>
                <a:t>罚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23" name="TextBox 22"/>
          <p:cNvSpPr txBox="1"/>
          <p:nvPr>
            <p:custDataLst>
              <p:tags r:id="rId5"/>
            </p:custDataLst>
          </p:nvPr>
        </p:nvSpPr>
        <p:spPr>
          <a:xfrm>
            <a:off x="4077615" y="1554896"/>
            <a:ext cx="960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versus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439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Intellectual Property In Standards/</a:t>
            </a:r>
            <a:r>
              <a:rPr lang="zh-CN" altLang="en-US" dirty="0"/>
              <a:t>标准中的知识产</a:t>
            </a:r>
            <a:r>
              <a:rPr lang="zh-CN" altLang="en-US" dirty="0" smtClean="0"/>
              <a:t>权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Industry’s </a:t>
            </a:r>
            <a:r>
              <a:rPr lang="en-US" sz="2000" dirty="0"/>
              <a:t>Goal /</a:t>
            </a:r>
            <a:r>
              <a:rPr lang="zh-CN" altLang="en-US" sz="2000" dirty="0"/>
              <a:t>行业目标</a:t>
            </a:r>
            <a:r>
              <a:rPr lang="en-US" sz="2000" dirty="0" smtClean="0"/>
              <a:t>: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One Standard, One Test, Accepted Everywhere</a:t>
            </a:r>
          </a:p>
          <a:p>
            <a:pPr marL="0" indent="0">
              <a:buNone/>
            </a:pPr>
            <a:r>
              <a:rPr lang="en-US" altLang="zh-CN" sz="2000" dirty="0" smtClean="0">
                <a:solidFill>
                  <a:srgbClr val="FF0000"/>
                </a:solidFill>
              </a:rPr>
              <a:t>	</a:t>
            </a:r>
            <a:r>
              <a:rPr lang="zh-CN" altLang="en-US" sz="2000" dirty="0" smtClean="0"/>
              <a:t>一样</a:t>
            </a:r>
            <a:r>
              <a:rPr lang="zh-CN" altLang="en-US" sz="2000" dirty="0"/>
              <a:t>标准</a:t>
            </a:r>
            <a:r>
              <a:rPr lang="zh-CN" altLang="en-US" sz="2000" dirty="0" smtClean="0"/>
              <a:t>，一样</a:t>
            </a:r>
            <a:r>
              <a:rPr lang="zh-CN" altLang="en-US" sz="2000" dirty="0"/>
              <a:t>测试，处处接</a:t>
            </a:r>
            <a:r>
              <a:rPr lang="zh-CN" altLang="en-US" sz="2000" dirty="0" smtClean="0"/>
              <a:t>受的标准</a:t>
            </a:r>
            <a:endParaRPr lang="en-US" sz="2000" dirty="0" smtClean="0"/>
          </a:p>
          <a:p>
            <a:r>
              <a:rPr lang="en-US" sz="2000" dirty="0" smtClean="0"/>
              <a:t>Most Companies Seek Global Standards (WTO TBT Principles)</a:t>
            </a:r>
          </a:p>
          <a:p>
            <a:pPr marL="0" indent="0">
              <a:buNone/>
            </a:pPr>
            <a:r>
              <a:rPr lang="en-US" altLang="zh-CN" sz="2000" dirty="0" smtClean="0"/>
              <a:t>   </a:t>
            </a:r>
            <a:r>
              <a:rPr lang="zh-CN" altLang="en-US" sz="2000" dirty="0" smtClean="0"/>
              <a:t>大</a:t>
            </a:r>
            <a:r>
              <a:rPr lang="zh-CN" altLang="en-US" sz="2000" dirty="0"/>
              <a:t>多数公司寻求全球标准 </a:t>
            </a:r>
            <a:r>
              <a:rPr lang="en-US" altLang="zh-CN" sz="2000" dirty="0"/>
              <a:t>(WTO</a:t>
            </a:r>
            <a:r>
              <a:rPr lang="zh-CN" altLang="en-US" sz="2000" dirty="0"/>
              <a:t>技术性贸易壁垒原则 </a:t>
            </a:r>
            <a:r>
              <a:rPr lang="en-US" altLang="zh-CN" sz="2000" dirty="0" smtClean="0"/>
              <a:t>)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 smtClean="0"/>
              <a:t>Follow Best Practices For Intellectual </a:t>
            </a:r>
            <a:r>
              <a:rPr lang="en-US" sz="2000" dirty="0"/>
              <a:t>Property/</a:t>
            </a:r>
            <a:r>
              <a:rPr lang="zh-CN" altLang="en-US" sz="2000" dirty="0"/>
              <a:t>遵循知识产权的最佳做法 </a:t>
            </a:r>
            <a:endParaRPr lang="en-US" sz="2000" dirty="0" smtClean="0"/>
          </a:p>
          <a:p>
            <a:pPr marL="465137" lvl="1" indent="0">
              <a:buNone/>
            </a:pPr>
            <a:r>
              <a:rPr lang="en-US" dirty="0"/>
              <a:t>ANSI </a:t>
            </a:r>
            <a:r>
              <a:rPr lang="en-US" dirty="0" smtClean="0"/>
              <a:t>Patent Policy</a:t>
            </a:r>
            <a:r>
              <a:rPr lang="en-US" dirty="0"/>
              <a:t>/</a:t>
            </a:r>
            <a:r>
              <a:rPr lang="zh-CN" altLang="en-US" dirty="0" smtClean="0"/>
              <a:t>美</a:t>
            </a:r>
            <a:r>
              <a:rPr lang="zh-CN" altLang="en-US" dirty="0"/>
              <a:t>国国家标准学会专利政策</a:t>
            </a:r>
            <a:r>
              <a:rPr lang="en-US" dirty="0"/>
              <a:t>: </a:t>
            </a:r>
            <a:r>
              <a:rPr lang="en-US" sz="800" dirty="0" smtClean="0">
                <a:hlinkClick r:id="rId3"/>
              </a:rPr>
              <a:t>https</a:t>
            </a:r>
            <a:r>
              <a:rPr lang="en-US" sz="800" dirty="0">
                <a:hlinkClick r:id="rId3"/>
              </a:rPr>
              <a:t>://share.ansi.org/Shared%20Documents/Standards%20Activities/American%20National%20Standards/Procedures,%20Guides,%</a:t>
            </a:r>
            <a:r>
              <a:rPr lang="en-US" sz="800" dirty="0" smtClean="0">
                <a:hlinkClick r:id="rId3"/>
              </a:rPr>
              <a:t>20and%20Forms/ANSI%20Patent%20Policy%20Guidelines%202012%20final.pdf</a:t>
            </a:r>
            <a:r>
              <a:rPr lang="en-US" sz="800" dirty="0" smtClean="0"/>
              <a:t> </a:t>
            </a:r>
          </a:p>
          <a:p>
            <a:pPr marL="465137" lvl="1" indent="0">
              <a:buNone/>
            </a:pPr>
            <a:r>
              <a:rPr lang="en-US" dirty="0" smtClean="0"/>
              <a:t>ANSI Process For &gt;240 </a:t>
            </a:r>
            <a:r>
              <a:rPr lang="en-US" dirty="0"/>
              <a:t>Standards Developers </a:t>
            </a:r>
            <a:r>
              <a:rPr lang="en-US" dirty="0" smtClean="0"/>
              <a:t>/</a:t>
            </a:r>
            <a:r>
              <a:rPr lang="zh-CN" altLang="en-US" dirty="0"/>
              <a:t>美国国家标准学会授权 </a:t>
            </a:r>
            <a:r>
              <a:rPr lang="en-US" altLang="zh-CN" dirty="0"/>
              <a:t>&gt; 240</a:t>
            </a:r>
            <a:r>
              <a:rPr lang="zh-CN" altLang="en-US" dirty="0"/>
              <a:t>个标准组织开发标准</a:t>
            </a:r>
            <a:r>
              <a:rPr lang="en-US" dirty="0"/>
              <a:t>:  </a:t>
            </a:r>
            <a:r>
              <a:rPr lang="en-US" sz="850" dirty="0">
                <a:hlinkClick r:id="rId4"/>
              </a:rPr>
              <a:t>https://</a:t>
            </a:r>
            <a:r>
              <a:rPr lang="en-US" sz="850" dirty="0" smtClean="0">
                <a:hlinkClick r:id="rId4"/>
              </a:rPr>
              <a:t>share.ansi.org/Shared%20Documents/Standards%20Activities/American%20National%20Standards/Procedures%2C%20Guides%2C%20and%20Forms/ANSI-Essential-Requirements-2018.pdf</a:t>
            </a:r>
            <a:r>
              <a:rPr lang="en-US" sz="850" dirty="0" smtClean="0"/>
              <a:t> </a:t>
            </a:r>
            <a:endParaRPr lang="en-US" sz="1200" dirty="0"/>
          </a:p>
          <a:p>
            <a:pPr marL="465137" lvl="1" indent="0">
              <a:buNone/>
            </a:pPr>
            <a:r>
              <a:rPr lang="en-US" dirty="0"/>
              <a:t>Joint IEC / ISO / ITU Patent </a:t>
            </a:r>
            <a:r>
              <a:rPr lang="en-US" dirty="0" smtClean="0"/>
              <a:t>Policy/</a:t>
            </a:r>
            <a:r>
              <a:rPr lang="en-US" dirty="0" err="1"/>
              <a:t>IEC</a:t>
            </a:r>
            <a:r>
              <a:rPr lang="en-US" dirty="0"/>
              <a:t>/ISO/</a:t>
            </a:r>
            <a:r>
              <a:rPr lang="en-US" dirty="0" err="1"/>
              <a:t>ITU</a:t>
            </a:r>
            <a:r>
              <a:rPr lang="zh-CN" altLang="en-US" dirty="0"/>
              <a:t>联合专利政策</a:t>
            </a:r>
            <a:r>
              <a:rPr lang="en-US" dirty="0" smtClean="0"/>
              <a:t>: </a:t>
            </a:r>
            <a:endParaRPr lang="en-US" dirty="0"/>
          </a:p>
          <a:p>
            <a:pPr lvl="1"/>
            <a:r>
              <a:rPr lang="en-US" sz="850" dirty="0">
                <a:hlinkClick r:id="rId5"/>
              </a:rPr>
              <a:t>http://</a:t>
            </a:r>
            <a:r>
              <a:rPr lang="en-US" sz="850" dirty="0" smtClean="0">
                <a:hlinkClick r:id="rId5"/>
              </a:rPr>
              <a:t>www.iec.ch/members_experts/tools/patents/documents/ITU-T_ITU-R_ISO_IEC_Common_Guidelines_2015-06-26.pdf</a:t>
            </a:r>
            <a:r>
              <a:rPr lang="en-US" sz="850" dirty="0" smtClean="0"/>
              <a:t> </a:t>
            </a:r>
            <a:endParaRPr lang="en-US" sz="850" dirty="0"/>
          </a:p>
        </p:txBody>
      </p:sp>
    </p:spTree>
    <p:extLst>
      <p:ext uri="{BB962C8B-B14F-4D97-AF65-F5344CB8AC3E}">
        <p14:creationId xmlns:p14="http://schemas.microsoft.com/office/powerpoint/2010/main" val="200391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What Makes A Good IPR Policy? </a:t>
            </a:r>
            <a:br>
              <a:rPr lang="en-US" sz="2800" dirty="0" smtClean="0"/>
            </a:br>
            <a:r>
              <a:rPr lang="zh-CN" altLang="en-US" sz="2800" dirty="0"/>
              <a:t>什么</a:t>
            </a:r>
            <a:r>
              <a:rPr lang="zh-CN" altLang="en-US" sz="2800" dirty="0" smtClean="0"/>
              <a:t>是好</a:t>
            </a:r>
            <a:r>
              <a:rPr lang="zh-CN" altLang="en-US" sz="2800" dirty="0"/>
              <a:t>的知识产权政</a:t>
            </a:r>
            <a:r>
              <a:rPr lang="zh-CN" altLang="en-US" sz="2800" dirty="0" smtClean="0"/>
              <a:t>策？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 smtClean="0"/>
              <a:t>For Standards Essential Patent/</a:t>
            </a:r>
            <a:r>
              <a:rPr lang="zh-CN" altLang="en-US" sz="2000" dirty="0" smtClean="0"/>
              <a:t>对于标准中的必要专利</a:t>
            </a:r>
            <a:r>
              <a:rPr lang="en-US" sz="2000" dirty="0" smtClean="0"/>
              <a:t>:</a:t>
            </a:r>
          </a:p>
          <a:p>
            <a:r>
              <a:rPr lang="en-US" sz="2000" dirty="0" smtClean="0"/>
              <a:t>(Early) Disclosure Is Encouraged/</a:t>
            </a:r>
            <a:r>
              <a:rPr lang="zh-CN" altLang="en-US" sz="2000" dirty="0"/>
              <a:t> 鼓</a:t>
            </a:r>
            <a:r>
              <a:rPr lang="zh-CN" altLang="en-US" sz="2000" dirty="0" smtClean="0"/>
              <a:t>励早披</a:t>
            </a:r>
            <a:r>
              <a:rPr lang="zh-CN" altLang="en-US" sz="2000" dirty="0"/>
              <a:t>露</a:t>
            </a:r>
            <a:endParaRPr lang="en-US" sz="2000" dirty="0" smtClean="0"/>
          </a:p>
          <a:p>
            <a:r>
              <a:rPr lang="en-US" sz="2000" dirty="0" smtClean="0"/>
              <a:t>License Details Not Part Of The Standards Process/</a:t>
            </a:r>
            <a:r>
              <a:rPr lang="zh-CN" altLang="en-US" sz="2000" dirty="0"/>
              <a:t>许可证细节不是标准过程的一部分</a:t>
            </a:r>
            <a:endParaRPr lang="en-US" sz="2000" dirty="0" smtClean="0"/>
          </a:p>
          <a:p>
            <a:r>
              <a:rPr lang="en-US" sz="2000" dirty="0" smtClean="0"/>
              <a:t>Reasonable And Non-Discriminatory Terms/</a:t>
            </a:r>
            <a:r>
              <a:rPr lang="zh-CN" altLang="en-US" sz="2000" dirty="0"/>
              <a:t>合理和非歧视条款</a:t>
            </a:r>
            <a:endParaRPr lang="en-US" sz="2000" dirty="0" smtClean="0"/>
          </a:p>
          <a:p>
            <a:pPr lvl="1"/>
            <a:r>
              <a:rPr lang="en-US" dirty="0" smtClean="0"/>
              <a:t>Available To All Who Request/</a:t>
            </a:r>
            <a:r>
              <a:rPr lang="zh-CN" altLang="en-US" dirty="0" smtClean="0"/>
              <a:t>可供所</a:t>
            </a:r>
            <a:r>
              <a:rPr lang="zh-CN" altLang="en-US" dirty="0"/>
              <a:t>有请求者使用 </a:t>
            </a:r>
            <a:endParaRPr lang="en-US" dirty="0" smtClean="0"/>
          </a:p>
          <a:p>
            <a:pPr lvl="1"/>
            <a:r>
              <a:rPr lang="en-US" dirty="0" smtClean="0"/>
              <a:t>Owner Requested To File Declaration/</a:t>
            </a:r>
            <a:r>
              <a:rPr lang="zh-CN" altLang="en-US" dirty="0" smtClean="0"/>
              <a:t>专利拥有者需提出许可声</a:t>
            </a:r>
            <a:r>
              <a:rPr lang="zh-CN" altLang="en-US" dirty="0"/>
              <a:t>明</a:t>
            </a:r>
            <a:r>
              <a:rPr lang="en-US" dirty="0" smtClean="0"/>
              <a:t> </a:t>
            </a:r>
          </a:p>
          <a:p>
            <a:pPr lvl="2"/>
            <a:r>
              <a:rPr lang="en-US" sz="2000" dirty="0" smtClean="0"/>
              <a:t>License Free Of Charge/</a:t>
            </a:r>
            <a:r>
              <a:rPr lang="zh-CN" altLang="en-US" sz="2000" dirty="0"/>
              <a:t>免</a:t>
            </a:r>
            <a:r>
              <a:rPr lang="zh-CN" altLang="en-US" sz="2000" dirty="0" smtClean="0"/>
              <a:t>费许可</a:t>
            </a:r>
            <a:endParaRPr lang="en-US" sz="2000" dirty="0" smtClean="0"/>
          </a:p>
          <a:p>
            <a:pPr lvl="2"/>
            <a:r>
              <a:rPr lang="en-US" sz="2000" dirty="0" smtClean="0"/>
              <a:t>License Under Reasonable and Non-Discriminatory Terms/</a:t>
            </a:r>
            <a:r>
              <a:rPr lang="zh-CN" altLang="en-US" sz="2000" dirty="0"/>
              <a:t>合理和非歧视条件下的许</a:t>
            </a:r>
            <a:r>
              <a:rPr lang="zh-CN" altLang="en-US" sz="2000" dirty="0" smtClean="0"/>
              <a:t>可</a:t>
            </a:r>
            <a:endParaRPr lang="en-US" sz="2000" dirty="0" smtClean="0"/>
          </a:p>
          <a:p>
            <a:pPr lvl="2"/>
            <a:r>
              <a:rPr lang="en-US" sz="2000" dirty="0" smtClean="0"/>
              <a:t>Refuse To License/</a:t>
            </a:r>
            <a:r>
              <a:rPr lang="zh-CN" altLang="en-US" sz="2000" dirty="0"/>
              <a:t>拒绝许可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Standards Organization Makes All Declarations Public/</a:t>
            </a:r>
            <a:r>
              <a:rPr lang="zh-CN" altLang="en-US" sz="2000" dirty="0"/>
              <a:t>标准组织公</a:t>
            </a:r>
            <a:r>
              <a:rPr lang="zh-CN" altLang="en-US" sz="2000" dirty="0" smtClean="0"/>
              <a:t>开</a:t>
            </a:r>
            <a:r>
              <a:rPr lang="zh-CN" altLang="en-US" sz="2000" dirty="0"/>
              <a:t>所</a:t>
            </a:r>
            <a:r>
              <a:rPr lang="zh-CN" altLang="en-US" sz="2000" dirty="0" smtClean="0"/>
              <a:t>有专利许可声</a:t>
            </a:r>
            <a:r>
              <a:rPr lang="zh-CN" altLang="en-US" sz="2000" dirty="0"/>
              <a:t>明</a:t>
            </a:r>
            <a:endParaRPr lang="en-US" sz="2000" dirty="0" smtClean="0"/>
          </a:p>
          <a:p>
            <a:pPr lvl="1"/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95946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Standards </a:t>
            </a:r>
            <a:r>
              <a:rPr lang="en-US" dirty="0" err="1" smtClean="0"/>
              <a:t>IPR</a:t>
            </a:r>
            <a:r>
              <a:rPr lang="en-US" dirty="0" smtClean="0"/>
              <a:t>/</a:t>
            </a:r>
            <a:r>
              <a:rPr lang="zh-CN" altLang="en-US" dirty="0" smtClean="0"/>
              <a:t>标准 知识产权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Possible Write Standards So Patents Are Not Essential</a:t>
            </a:r>
          </a:p>
          <a:p>
            <a:pPr marL="0" indent="0">
              <a:buNone/>
            </a:pPr>
            <a:r>
              <a:rPr lang="en-US" altLang="zh-CN" dirty="0"/>
              <a:t> </a:t>
            </a:r>
            <a:r>
              <a:rPr lang="en-US" altLang="zh-CN" dirty="0" smtClean="0"/>
              <a:t>   </a:t>
            </a:r>
            <a:r>
              <a:rPr lang="zh-CN" altLang="en-US" dirty="0" smtClean="0"/>
              <a:t>如</a:t>
            </a:r>
            <a:r>
              <a:rPr lang="zh-CN" altLang="en-US" dirty="0"/>
              <a:t>果可</a:t>
            </a:r>
            <a:r>
              <a:rPr lang="zh-CN" altLang="en-US" dirty="0" smtClean="0"/>
              <a:t>能，标准中避免包含必须的专利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Design Standard Approach: Specific Description</a:t>
            </a:r>
          </a:p>
          <a:p>
            <a:pPr marL="0" indent="0">
              <a:buNone/>
            </a:pPr>
            <a:r>
              <a:rPr lang="zh-CN" altLang="en-US" dirty="0" smtClean="0">
                <a:solidFill>
                  <a:srgbClr val="FF0000"/>
                </a:solidFill>
              </a:rPr>
              <a:t>   </a:t>
            </a:r>
            <a:r>
              <a:rPr lang="zh-CN" altLang="en-US" dirty="0" smtClean="0"/>
              <a:t>设计要求式标准</a:t>
            </a:r>
            <a:r>
              <a:rPr lang="en-US" altLang="zh-CN" dirty="0" smtClean="0"/>
              <a:t>: </a:t>
            </a:r>
            <a:r>
              <a:rPr lang="zh-CN" altLang="en-US" dirty="0"/>
              <a:t>具体描述</a:t>
            </a:r>
            <a:endParaRPr lang="en-US" dirty="0" smtClean="0"/>
          </a:p>
          <a:p>
            <a:pPr lvl="1"/>
            <a:r>
              <a:rPr lang="en-US" dirty="0" smtClean="0"/>
              <a:t>Becomes Outdated/</a:t>
            </a:r>
            <a:r>
              <a:rPr lang="zh-CN" altLang="en-US" dirty="0"/>
              <a:t>变得过时</a:t>
            </a:r>
            <a:endParaRPr lang="en-US" dirty="0" smtClean="0"/>
          </a:p>
          <a:p>
            <a:pPr lvl="1"/>
            <a:r>
              <a:rPr lang="en-US" dirty="0" smtClean="0"/>
              <a:t>Limits Innovation/</a:t>
            </a:r>
            <a:r>
              <a:rPr lang="zh-CN" altLang="en-US" dirty="0"/>
              <a:t>限制创新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Functional Standards Approach: Requirements And Interfaces</a:t>
            </a:r>
          </a:p>
          <a:p>
            <a:pPr marL="0" indent="0">
              <a:buNone/>
            </a:pPr>
            <a:r>
              <a:rPr lang="zh-CN" altLang="en-US" dirty="0" smtClean="0"/>
              <a:t>    功能要求式标准：</a:t>
            </a:r>
            <a:r>
              <a:rPr lang="zh-CN" altLang="en-US" dirty="0"/>
              <a:t> 需求与接</a:t>
            </a:r>
            <a:r>
              <a:rPr lang="zh-CN" altLang="en-US" dirty="0" smtClean="0"/>
              <a:t>口的要求</a:t>
            </a:r>
            <a:endParaRPr lang="en-US" dirty="0" smtClean="0"/>
          </a:p>
          <a:p>
            <a:pPr lvl="1"/>
            <a:r>
              <a:rPr lang="en-US" dirty="0" smtClean="0"/>
              <a:t>Lasts Long Time/</a:t>
            </a:r>
            <a:r>
              <a:rPr lang="zh-CN" altLang="en-US" dirty="0" smtClean="0"/>
              <a:t>持</a:t>
            </a:r>
            <a:r>
              <a:rPr lang="zh-CN" altLang="en-US" dirty="0"/>
              <a:t>续很长时间 </a:t>
            </a:r>
            <a:endParaRPr lang="en-US" dirty="0" smtClean="0"/>
          </a:p>
          <a:p>
            <a:pPr lvl="1"/>
            <a:r>
              <a:rPr lang="en-US" dirty="0" smtClean="0"/>
              <a:t>Encourages Innovation/</a:t>
            </a:r>
            <a:r>
              <a:rPr lang="zh-CN" altLang="en-US" dirty="0"/>
              <a:t>鼓励创新</a:t>
            </a:r>
            <a:endParaRPr lang="en-US" dirty="0" smtClean="0"/>
          </a:p>
          <a:p>
            <a:pPr lvl="1"/>
            <a:r>
              <a:rPr lang="en-US" dirty="0" smtClean="0"/>
              <a:t>Fewest Essential Patents/</a:t>
            </a:r>
            <a:r>
              <a:rPr lang="zh-CN" altLang="en-US" dirty="0" smtClean="0"/>
              <a:t>包含尽量少的基</a:t>
            </a:r>
            <a:r>
              <a:rPr lang="zh-CN" altLang="en-US" dirty="0"/>
              <a:t>本专利</a:t>
            </a:r>
            <a:r>
              <a:rPr lang="en-US" dirty="0" smtClean="0"/>
              <a:t> 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05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Corporate Image Covers&amp;#x0D;&amp;#x0A;PowerPoint 2010&amp;quot;&quot;/&gt;&lt;property id=&quot;20307&quot; value=&quot;256&quot;/&gt;&lt;/object&gt;&lt;object type=&quot;3&quot; unique_id=&quot;10005&quot;&gt;&lt;property id=&quot;20148&quot; value=&quot;5&quot;/&gt;&lt;property id=&quot;20300&quot; value=&quot;Slide 2 - &amp;quot;Getting Started:&amp;#x0D;&amp;#x0A;Corporate Image Covers&amp;quot;&quot;/&gt;&lt;property id=&quot;20307&quot; value=&quot;271&quot;/&gt;&lt;/object&gt;&lt;object type=&quot;3&quot; unique_id=&quot;10006&quot;&gt;&lt;property id=&quot;20148&quot; value=&quot;5&quot;/&gt;&lt;property id=&quot;20300&quot; value=&quot;Slide 3 - &amp;quot;PowerPoint presentation title&amp;#x0D;&amp;#x0A;to go here 24pt-26pt Arial Regular&amp;quot;&quot;/&gt;&lt;property id=&quot;20307&quot; value=&quot;272&quot;/&gt;&lt;/object&gt;&lt;object type=&quot;3&quot; unique_id=&quot;10007&quot;&gt;&lt;property id=&quot;20148&quot; value=&quot;5&quot;/&gt;&lt;property id=&quot;20300&quot; value=&quot;Slide 4 - &amp;quot;PowerPoint presentation title&amp;#x0D;&amp;#x0A;to go here 24pt-26pt Arial Regular&amp;quot;&quot;/&gt;&lt;property id=&quot;20307&quot; value=&quot;273&quot;/&gt;&lt;/object&gt;&lt;object type=&quot;3&quot; unique_id=&quot;10008&quot;&gt;&lt;property id=&quot;20148&quot; value=&quot;5&quot;/&gt;&lt;property id=&quot;20300&quot; value=&quot;Slide 5 - &amp;quot;PowerPoint presentation title&amp;#x0D;&amp;#x0A;to go here 24pt-26pt Arial Regular&amp;quot;&quot;/&gt;&lt;property id=&quot;20307&quot; value=&quot;276&quot;/&gt;&lt;/object&gt;&lt;object type=&quot;3&quot; unique_id=&quot;10009&quot;&gt;&lt;property id=&quot;20148&quot; value=&quot;5&quot;/&gt;&lt;property id=&quot;20300&quot; value=&quot;Slide 6 - &amp;quot;PowerPoint presentation title&amp;#x0D;&amp;#x0A;to go here 24pt-26pt Arial Regular&amp;quot;&quot;/&gt;&lt;property id=&quot;20307&quot; value=&quot;275&quot;/&gt;&lt;/object&gt;&lt;object type=&quot;3&quot; unique_id=&quot;10010&quot;&gt;&lt;property id=&quot;20148&quot; value=&quot;5&quot;/&gt;&lt;property id=&quot;20300&quot; value=&quot;Slide 10&quot;/&gt;&lt;property id=&quot;20307&quot; value=&quot;265&quot;/&gt;&lt;/object&gt;&lt;object type=&quot;3&quot; unique_id=&quot;10239&quot;&gt;&lt;property id=&quot;20148&quot; value=&quot;5&quot;/&gt;&lt;property id=&quot;20300&quot; value=&quot;Slide 7 - &amp;quot;PowerPoint presentation title&amp;#x0D;&amp;#x0A;to go here 24pt-26pt Arial Regular&amp;quot;&quot;/&gt;&lt;property id=&quot;20307&quot; value=&quot;277&quot;/&gt;&lt;/object&gt;&lt;object type=&quot;3&quot; unique_id=&quot;10240&quot;&gt;&lt;property id=&quot;20148&quot; value=&quot;5&quot;/&gt;&lt;property id=&quot;20300&quot; value=&quot;Slide 8 - &amp;quot;PowerPoint presentation title&amp;#x0D;&amp;#x0A;to go here 24pt-26pt Arial Regular&amp;quot;&quot;/&gt;&lt;property id=&quot;20307&quot; value=&quot;279&quot;/&gt;&lt;/object&gt;&lt;object type=&quot;3&quot; unique_id=&quot;10241&quot;&gt;&lt;property id=&quot;20148&quot; value=&quot;5&quot;/&gt;&lt;property id=&quot;20300&quot; value=&quot;Slide 9 - &amp;quot;PowerPoint presentation title&amp;#x0D;&amp;#x0A;to go here 24pt-26pt Arial Regular&amp;quot;&quot;/&gt;&lt;property id=&quot;20307&quot; value=&quot;281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8&quot;/&gt;&lt;lineCharCount val=&quot;2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2&quot;/&gt;&lt;lineCharCount val=&quot;7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0&quot;/&gt;&lt;lineCharCount val=&quot;9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1&quot;/&gt;&lt;lineCharCount val=&quot;23&quot;/&gt;&lt;lineCharCount val=&quot;30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2129635676,S:\Standards_Participant_Training\Development\Standards101\Introduction_to_Standards_pptx\Media.ppcx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F2FAF80-D2B5-411F-A13D-E73C707FCD6A}&quot;/&gt;&lt;isInvalidForFieldText val=&quot;1&quot;/&gt;&lt;Image&gt;&lt;filename val=&quot;C:\Users\fingerem\AppData\Local\Temp\PR\data\asimages\{CF2FAF80-D2B5-411F-A13D-E73C707FCD6A}_10.png&quot;/&gt;&lt;left val=&quot;13&quot;/&gt;&lt;top val=&quot;92&quot;/&gt;&lt;width val=&quot;316&quot;/&gt;&lt;height val=&quot;407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12E115F-3AEB-44CC-895C-C38DB4B6E0CC}&quot;/&gt;&lt;isInvalidForFieldText val=&quot;1&quot;/&gt;&lt;Image&gt;&lt;filename val=&quot;C:\Users\fingerem\AppData\Local\Temp\PR\data\asimages\{712E115F-3AEB-44CC-895C-C38DB4B6E0CC}_10.png&quot;/&gt;&lt;left val=&quot;387&quot;/&gt;&lt;top val=&quot;92&quot;/&gt;&lt;width val=&quot;326&quot;/&gt;&lt;height val=&quot;407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3&quot;/&gt;&lt;lineCharCount val=&quot;32&quot;/&gt;&lt;lineCharCount val=&quot;21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10&quot;/&gt;&lt;/TableIndex&gt;&lt;/ShapeTextInfo&gt;"/>
</p:tagLst>
</file>

<file path=ppt/theme/theme1.xml><?xml version="1.0" encoding="utf-8"?>
<a:theme xmlns:a="http://schemas.openxmlformats.org/drawingml/2006/main" name="Corning_Blue">
  <a:themeElements>
    <a:clrScheme name="Corning Corporate">
      <a:dk1>
        <a:sysClr val="windowText" lastClr="000000"/>
      </a:dk1>
      <a:lt1>
        <a:sysClr val="window" lastClr="FFFFFF"/>
      </a:lt1>
      <a:dk2>
        <a:srgbClr val="616365"/>
      </a:dk2>
      <a:lt2>
        <a:srgbClr val="ADAFAF"/>
      </a:lt2>
      <a:accent1>
        <a:srgbClr val="005293"/>
      </a:accent1>
      <a:accent2>
        <a:srgbClr val="8CD2F4"/>
      </a:accent2>
      <a:accent3>
        <a:srgbClr val="807F83"/>
      </a:accent3>
      <a:accent4>
        <a:srgbClr val="E31837"/>
      </a:accent4>
      <a:accent5>
        <a:srgbClr val="FFC425"/>
      </a:accent5>
      <a:accent6>
        <a:srgbClr val="0096D6"/>
      </a:accent6>
      <a:hlink>
        <a:srgbClr val="0096D6"/>
      </a:hlink>
      <a:folHlink>
        <a:srgbClr val="807F8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6_Corporate_Temp_2013_301Blue_Wide_CCT">
  <a:themeElements>
    <a:clrScheme name="Corning Corporate Theme">
      <a:dk1>
        <a:sysClr val="windowText" lastClr="000000"/>
      </a:dk1>
      <a:lt1>
        <a:sysClr val="window" lastClr="FFFFFF"/>
      </a:lt1>
      <a:dk2>
        <a:srgbClr val="616365"/>
      </a:dk2>
      <a:lt2>
        <a:srgbClr val="CCCCCC"/>
      </a:lt2>
      <a:accent1>
        <a:srgbClr val="005293"/>
      </a:accent1>
      <a:accent2>
        <a:srgbClr val="99CCFF"/>
      </a:accent2>
      <a:accent3>
        <a:srgbClr val="616365"/>
      </a:accent3>
      <a:accent4>
        <a:srgbClr val="C60C30"/>
      </a:accent4>
      <a:accent5>
        <a:srgbClr val="FFCC33"/>
      </a:accent5>
      <a:accent6>
        <a:srgbClr val="0098DB"/>
      </a:accent6>
      <a:hlink>
        <a:srgbClr val="0098DB"/>
      </a:hlink>
      <a:folHlink>
        <a:srgbClr val="807F8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Document_x0020_Date xmlns="6dfc6e00-eaa7-471f-8691-9b952787d5c9" xsi:nil="true"/>
    <Action xmlns="6dfc6e00-eaa7-471f-8691-9b952787d5c9">Keep</Action>
    <Keywords0 xmlns="6dfc6e00-eaa7-471f-8691-9b952787d5c9" xsi:nil="true"/>
    <Description_x0020_2 xmlns="6dfc6e00-eaa7-471f-8691-9b952787d5c9" xsi:nil="true"/>
    <Document_x0020_Type xmlns="6dfc6e00-eaa7-471f-8691-9b952787d5c9" xsi:nil="true"/>
    <Description0 xmlns="6dfc6e00-eaa7-471f-8691-9b952787d5c9" xsi:nil="true"/>
    <TaxCatchAll xmlns="cfe53b65-3c36-4587-b144-e9caa3012b85"/>
    <TaxKeywordTaxHTField xmlns="cfe53b65-3c36-4587-b144-e9caa3012b85">
      <Terms xmlns="http://schemas.microsoft.com/office/infopath/2007/PartnerControls"/>
    </TaxKeywordTaxHTField>
  </documentManagement>
</p:properties>
</file>

<file path=customXml/item2.xml><?xml version="1.0" encoding="utf-8"?>
<?mso-contentType ?>
<FormTemplates xmlns="http://schemas.microsoft.com/sharepoint/v3/contenttype/form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EA0F26C7743146B81ADA30DB412C57" ma:contentTypeVersion="30" ma:contentTypeDescription="" ma:contentTypeScope="" ma:versionID="fcfdb159951a4bdfedff82a06587af1a">
  <xsd:schema xmlns:xsd="http://www.w3.org/2001/XMLSchema" xmlns:xs="http://www.w3.org/2001/XMLSchema" xmlns:p="http://schemas.microsoft.com/office/2006/metadata/properties" xmlns:ns1="http://schemas.microsoft.com/sharepoint/v3" xmlns:ns2="6dfc6e00-eaa7-471f-8691-9b952787d5c9" xmlns:ns3="cfe53b65-3c36-4587-b144-e9caa3012b85" targetNamespace="http://schemas.microsoft.com/office/2006/metadata/properties" ma:root="true" ma:fieldsID="152d8dc6be0517c768a6ab9550a55961" ns1:_="" ns2:_="" ns3:_="">
    <xsd:import namespace="http://schemas.microsoft.com/sharepoint/v3"/>
    <xsd:import namespace="6dfc6e00-eaa7-471f-8691-9b952787d5c9"/>
    <xsd:import namespace="cfe53b65-3c36-4587-b144-e9caa3012b85"/>
    <xsd:element name="properties">
      <xsd:complexType>
        <xsd:sequence>
          <xsd:element name="documentManagement">
            <xsd:complexType>
              <xsd:all>
                <xsd:element ref="ns2:Document_x0020_Date" minOccurs="0"/>
                <xsd:element ref="ns2:Document_x0020_Type" minOccurs="0"/>
                <xsd:element ref="ns2:Description0" minOccurs="0"/>
                <xsd:element ref="ns2:Keywords0" minOccurs="0"/>
                <xsd:element ref="ns2:Description_x0020_2" minOccurs="0"/>
                <xsd:element ref="ns2:Action" minOccurs="0"/>
                <xsd:element ref="ns1:PublishingStartDate" minOccurs="0"/>
                <xsd:element ref="ns1:PublishingExpirationDate" minOccurs="0"/>
                <xsd:element ref="ns3:TaxKeywordTaxHTField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0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11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fc6e00-eaa7-471f-8691-9b952787d5c9" elementFormDefault="qualified">
    <xsd:import namespace="http://schemas.microsoft.com/office/2006/documentManagement/types"/>
    <xsd:import namespace="http://schemas.microsoft.com/office/infopath/2007/PartnerControls"/>
    <xsd:element name="Document_x0020_Date" ma:index="2" nillable="true" ma:displayName="Document Date" ma:format="DateOnly" ma:internalName="Document_x0020_Date" ma:readOnly="false">
      <xsd:simpleType>
        <xsd:restriction base="dms:DateTime"/>
      </xsd:simpleType>
    </xsd:element>
    <xsd:element name="Document_x0020_Type" ma:index="3" nillable="true" ma:displayName="Document Type" ma:format="Dropdown" ma:internalName="Document_x0020_Type" ma:readOnly="false">
      <xsd:simpleType>
        <xsd:restriction base="dms:Choice">
          <xsd:enumeration value="Agenda"/>
          <xsd:enumeration value="Draft Agenda"/>
          <xsd:enumeration value="Minutes"/>
          <xsd:enumeration value="Information"/>
        </xsd:restriction>
      </xsd:simpleType>
    </xsd:element>
    <xsd:element name="Description0" ma:index="4" nillable="true" ma:displayName="Description" ma:internalName="Description0" ma:readOnly="false">
      <xsd:simpleType>
        <xsd:restriction base="dms:Note">
          <xsd:maxLength value="255"/>
        </xsd:restriction>
      </xsd:simpleType>
    </xsd:element>
    <xsd:element name="Keywords0" ma:index="5" nillable="true" ma:displayName="Keywords" ma:internalName="Keywords0" ma:readOnly="false">
      <xsd:simpleType>
        <xsd:restriction base="dms:Text">
          <xsd:maxLength value="255"/>
        </xsd:restriction>
      </xsd:simpleType>
    </xsd:element>
    <xsd:element name="Description_x0020_2" ma:index="6" nillable="true" ma:displayName="Description 2" ma:internalName="Description_x0020_2" ma:readOnly="false">
      <xsd:simpleType>
        <xsd:restriction base="dms:Note">
          <xsd:maxLength value="255"/>
        </xsd:restriction>
      </xsd:simpleType>
    </xsd:element>
    <xsd:element name="Action" ma:index="9" nillable="true" ma:displayName="Action" ma:default="Keep" ma:format="Dropdown" ma:internalName="Action" ma:readOnly="false">
      <xsd:simpleType>
        <xsd:restriction base="dms:Choice">
          <xsd:enumeration value="Archive"/>
          <xsd:enumeration value="Delete"/>
          <xsd:enumeration value="HTML"/>
          <xsd:enumeration value="Keep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e53b65-3c36-4587-b144-e9caa3012b85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7" nillable="true" ma:taxonomy="true" ma:internalName="TaxKeywordTaxHTField" ma:taxonomyFieldName="TaxKeyword" ma:displayName="Enterprise Keywords" ma:fieldId="{23f27201-bee3-471e-b2e7-b64fd8b7ca38}" ma:taxonomyMulti="true" ma:sspId="8d75cb8a-db72-4bd2-8553-c0aa1f2d3d3b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8" nillable="true" ma:displayName="Taxonomy Catch All Column" ma:hidden="true" ma:list="{6de13bb9-1a86-497f-b15a-03a43ff14f46}" ma:internalName="TaxCatchAll" ma:showField="CatchAllData" ma:web="cfe53b65-3c36-4587-b144-e9caa3012b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3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/>
</file>

<file path=customXml/itemProps1.xml><?xml version="1.0" encoding="utf-8"?>
<ds:datastoreItem xmlns:ds="http://schemas.openxmlformats.org/officeDocument/2006/customXml" ds:itemID="{93DDA625-7E12-4982-B0DA-209F6FFBC878}"/>
</file>

<file path=customXml/itemProps2.xml><?xml version="1.0" encoding="utf-8"?>
<ds:datastoreItem xmlns:ds="http://schemas.openxmlformats.org/officeDocument/2006/customXml" ds:itemID="{3FF47018-F174-435E-A4B0-8A876FB56EE0}"/>
</file>

<file path=customXml/itemProps3.xml><?xml version="1.0" encoding="utf-8"?>
<ds:datastoreItem xmlns:ds="http://schemas.openxmlformats.org/officeDocument/2006/customXml" ds:itemID="{01160535-95EB-4DC7-9C5F-BCE0B5B20B28}"/>
</file>

<file path=customXml/itemProps4.xml><?xml version="1.0" encoding="utf-8"?>
<ds:datastoreItem xmlns:ds="http://schemas.openxmlformats.org/officeDocument/2006/customXml" ds:itemID="{3FF47018-F174-435E-A4B0-8A876FB56EE0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1029</TotalTime>
  <Words>1219</Words>
  <Application>Microsoft Office PowerPoint</Application>
  <PresentationFormat>On-screen Show (4:3)</PresentationFormat>
  <Paragraphs>254</Paragraphs>
  <Slides>11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Corning_Blue</vt:lpstr>
      <vt:lpstr>6_Corporate_Temp_2013_301Blue_Wide_CCT</vt:lpstr>
      <vt:lpstr>SAC – ANSI Roundtable  On Enterprise Standards</vt:lpstr>
      <vt:lpstr>PowerPoint Presentation</vt:lpstr>
      <vt:lpstr>PowerPoint Presentation</vt:lpstr>
      <vt:lpstr>Business Segments That Lead Growth Industries 引领产业成长的业务部门 </vt:lpstr>
      <vt:lpstr>Strong Investment in RD&amp;E 大力投入研究与开发 </vt:lpstr>
      <vt:lpstr>Standards Are Not  Regulations/标准不是规章制度</vt:lpstr>
      <vt:lpstr>Intellectual Property In Standards/标准中的知识产权</vt:lpstr>
      <vt:lpstr>What Makes A Good IPR Policy?  什么是好的知识产权政策？</vt:lpstr>
      <vt:lpstr>Standards IPR/标准 知识产权</vt:lpstr>
      <vt:lpstr>Key Messages/要点回顾</vt:lpstr>
      <vt:lpstr>PowerPoint Presentation</vt:lpstr>
    </vt:vector>
  </TitlesOfParts>
  <Company>Corning Incorporated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Corporate_Image_Covers.pptx</dc:title>
  <dc:creator>Corporate Communications</dc:creator>
  <cp:keywords>Corning Public; Business Continuity - Review Every 5 Years</cp:keywords>
  <cp:lastModifiedBy>Matthews, James E (Standards)</cp:lastModifiedBy>
  <cp:revision>85</cp:revision>
  <cp:lastPrinted>2018-07-04T03:05:27Z</cp:lastPrinted>
  <dcterms:created xsi:type="dcterms:W3CDTF">2012-11-08T22:08:40Z</dcterms:created>
  <dcterms:modified xsi:type="dcterms:W3CDTF">2018-07-06T16:41:59Z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5b351006-f16d-4761-9577-18963a216bb3</vt:lpwstr>
  </property>
  <property fmtid="{D5CDD505-2E9C-101B-9397-08002B2CF9AE}" pid="3" name="CorningConfigurationVersion">
    <vt:lpwstr>3.0.11.5.6EN</vt:lpwstr>
  </property>
  <property fmtid="{D5CDD505-2E9C-101B-9397-08002B2CF9AE}" pid="4" name="CCTCode">
    <vt:lpwstr>CP</vt:lpwstr>
  </property>
  <property fmtid="{D5CDD505-2E9C-101B-9397-08002B2CF9AE}" pid="5" name="CorningFullClassification">
    <vt:lpwstr>Corning Public - </vt:lpwstr>
  </property>
  <property fmtid="{D5CDD505-2E9C-101B-9397-08002B2CF9AE}" pid="6" name="CRCCode">
    <vt:lpwstr>BC-R5</vt:lpwstr>
  </property>
  <property fmtid="{D5CDD505-2E9C-101B-9397-08002B2CF9AE}" pid="7" name="CORNINGClassification">
    <vt:lpwstr>Public</vt:lpwstr>
  </property>
  <property fmtid="{D5CDD505-2E9C-101B-9397-08002B2CF9AE}" pid="8" name="CORNINGMarkingOption">
    <vt:lpwstr>Automatic</vt:lpwstr>
  </property>
  <property fmtid="{D5CDD505-2E9C-101B-9397-08002B2CF9AE}" pid="9" name="CORNINGRetention">
    <vt:lpwstr>Business Continuity - Review Every 5 Years</vt:lpwstr>
  </property>
  <property fmtid="{D5CDD505-2E9C-101B-9397-08002B2CF9AE}" pid="11" name="_NewReviewCycle">
    <vt:lpwstr/>
  </property>
  <property fmtid="{D5CDD505-2E9C-101B-9397-08002B2CF9AE}" pid="12" name="ContentTypeId">
    <vt:lpwstr>0x0101008CEA0F26C7743146B81ADA30DB412C57</vt:lpwstr>
  </property>
  <property fmtid="{D5CDD505-2E9C-101B-9397-08002B2CF9AE}" pid="13" name="_dlc_DocIdItemGuid">
    <vt:lpwstr>441b263b-4522-41c7-87b0-51e7b55fbf0a</vt:lpwstr>
  </property>
</Properties>
</file>