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9" r:id="rId4"/>
    <p:sldId id="280" r:id="rId5"/>
    <p:sldId id="259" r:id="rId6"/>
    <p:sldId id="281" r:id="rId7"/>
    <p:sldId id="275" r:id="rId8"/>
    <p:sldId id="273" r:id="rId9"/>
    <p:sldId id="284" r:id="rId10"/>
    <p:sldId id="283" r:id="rId11"/>
    <p:sldId id="285" r:id="rId12"/>
    <p:sldId id="286" r:id="rId13"/>
    <p:sldId id="282" r:id="rId14"/>
    <p:sldId id="265" r:id="rId15"/>
    <p:sldId id="287" r:id="rId16"/>
    <p:sldId id="288" r:id="rId17"/>
    <p:sldId id="261" r:id="rId18"/>
  </p:sldIdLst>
  <p:sldSz cx="9144000" cy="6858000" type="screen4x3"/>
  <p:notesSz cx="6858000" cy="9144000"/>
  <p:embeddedFontLst>
    <p:embeddedFont>
      <p:font typeface="微软雅黑" pitchFamily="34" charset="-122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黑体" pitchFamily="49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58" autoAdjust="0"/>
  </p:normalViewPr>
  <p:slideViewPr>
    <p:cSldViewPr>
      <p:cViewPr>
        <p:scale>
          <a:sx n="40" d="100"/>
          <a:sy n="40" d="100"/>
        </p:scale>
        <p:origin x="-352" y="-196"/>
      </p:cViewPr>
      <p:guideLst>
        <p:guide orient="horz" pos="2114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linear"/>
          </c:trendline>
          <c:cat>
            <c:strRef>
              <c:f>(Sheet1!$A$2,Sheet1!$D$2,Sheet1!$G$2)</c:f>
              <c:strCache>
                <c:ptCount val="3"/>
                <c:pt idx="0">
                  <c:v>2015年度</c:v>
                </c:pt>
                <c:pt idx="1">
                  <c:v>2016年度</c:v>
                </c:pt>
                <c:pt idx="2">
                  <c:v>2017年度 </c:v>
                </c:pt>
              </c:strCache>
            </c:strRef>
          </c:cat>
          <c:val>
            <c:numRef>
              <c:f>(Sheet1!$A$3,Sheet1!$D$3,Sheet1!$G$3)</c:f>
              <c:numCache>
                <c:formatCode>General</c:formatCode>
                <c:ptCount val="3"/>
                <c:pt idx="0">
                  <c:v>21568</c:v>
                </c:pt>
                <c:pt idx="1">
                  <c:v>53736</c:v>
                </c:pt>
                <c:pt idx="2">
                  <c:v>72166</c:v>
                </c:pt>
              </c:numCache>
            </c:numRef>
          </c:val>
        </c:ser>
        <c:dLbls>
          <c:showVal val="1"/>
        </c:dLbls>
        <c:axId val="221204480"/>
        <c:axId val="221206400"/>
      </c:barChart>
      <c:catAx>
        <c:axId val="221204480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1206400"/>
        <c:crosses val="autoZero"/>
        <c:auto val="1"/>
        <c:lblAlgn val="ctr"/>
        <c:lblOffset val="100"/>
      </c:catAx>
      <c:valAx>
        <c:axId val="221206400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1204480"/>
        <c:crosses val="autoZero"/>
        <c:crossBetween val="between"/>
        <c:majorUnit val="20000"/>
      </c:valAx>
    </c:plotArea>
    <c:plotVisOnly val="1"/>
    <c:dispBlanksAs val="gap"/>
  </c:chart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linear"/>
          </c:trendline>
          <c:cat>
            <c:strRef>
              <c:f>(Sheet1!$B$2,Sheet1!$E$2,Sheet1!$H$2)</c:f>
              <c:strCache>
                <c:ptCount val="3"/>
                <c:pt idx="0">
                  <c:v>2015年度</c:v>
                </c:pt>
                <c:pt idx="1">
                  <c:v>2016年度</c:v>
                </c:pt>
                <c:pt idx="2">
                  <c:v>2017年度 </c:v>
                </c:pt>
              </c:strCache>
            </c:strRef>
          </c:cat>
          <c:val>
            <c:numRef>
              <c:f>(Sheet1!$B$3,Sheet1!$E$3,Sheet1!$H$3)</c:f>
              <c:numCache>
                <c:formatCode>General</c:formatCode>
                <c:ptCount val="3"/>
                <c:pt idx="0">
                  <c:v>55684</c:v>
                </c:pt>
                <c:pt idx="1">
                  <c:v>186802</c:v>
                </c:pt>
                <c:pt idx="2">
                  <c:v>317491</c:v>
                </c:pt>
              </c:numCache>
            </c:numRef>
          </c:val>
        </c:ser>
        <c:dLbls>
          <c:showVal val="1"/>
        </c:dLbls>
        <c:axId val="221554176"/>
        <c:axId val="221555712"/>
      </c:barChart>
      <c:catAx>
        <c:axId val="221554176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1555712"/>
        <c:crosses val="autoZero"/>
        <c:auto val="1"/>
        <c:lblAlgn val="ctr"/>
        <c:lblOffset val="100"/>
      </c:catAx>
      <c:valAx>
        <c:axId val="221555712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1554176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lang="zh-CN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linear"/>
          </c:trendline>
          <c:cat>
            <c:strRef>
              <c:f>(Sheet1!$C$2,Sheet1!$F$2,Sheet1!$I$2)</c:f>
              <c:strCache>
                <c:ptCount val="3"/>
                <c:pt idx="0">
                  <c:v>2015年度</c:v>
                </c:pt>
                <c:pt idx="1">
                  <c:v>2016年度</c:v>
                </c:pt>
                <c:pt idx="2">
                  <c:v>2017年度 </c:v>
                </c:pt>
              </c:strCache>
            </c:strRef>
          </c:cat>
          <c:val>
            <c:numRef>
              <c:f>(Sheet1!$C$3,Sheet1!$F$3,Sheet1!$I$3)</c:f>
              <c:numCache>
                <c:formatCode>General</c:formatCode>
                <c:ptCount val="3"/>
                <c:pt idx="0">
                  <c:v>92048</c:v>
                </c:pt>
                <c:pt idx="1">
                  <c:v>302241</c:v>
                </c:pt>
                <c:pt idx="2">
                  <c:v>524551</c:v>
                </c:pt>
              </c:numCache>
            </c:numRef>
          </c:val>
        </c:ser>
        <c:dLbls>
          <c:showVal val="1"/>
        </c:dLbls>
        <c:axId val="238473984"/>
        <c:axId val="238476288"/>
      </c:barChart>
      <c:catAx>
        <c:axId val="238473984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8476288"/>
        <c:crosses val="autoZero"/>
        <c:auto val="1"/>
        <c:lblAlgn val="ctr"/>
        <c:lblOffset val="100"/>
      </c:catAx>
      <c:valAx>
        <c:axId val="238476288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8473984"/>
        <c:crosses val="autoZero"/>
        <c:crossBetween val="between"/>
        <c:majorUnit val="200000"/>
      </c:valAx>
    </c:plotArea>
    <c:plotVisOnly val="1"/>
    <c:dispBlanksAs val="gap"/>
  </c:chart>
  <c:txPr>
    <a:bodyPr/>
    <a:lstStyle/>
    <a:p>
      <a:pPr>
        <a:defRPr lang="zh-CN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6C29A6D-912F-409C-8BB4-AA3C9F6A4D55}" type="datetimeFigureOut">
              <a:rPr lang="zh-CN" altLang="en-US" smtClean="0"/>
              <a:pPr/>
              <a:t>2018-07-13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2B77CAB8-DD59-4AB7-9183-C6640814FF1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268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AB8-DD59-4AB7-9183-C6640814FF18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1520" y="188640"/>
            <a:ext cx="2526761" cy="444808"/>
            <a:chOff x="383504" y="423538"/>
            <a:chExt cx="4392295" cy="773214"/>
          </a:xfrm>
        </p:grpSpPr>
        <p:grpSp>
          <p:nvGrpSpPr>
            <p:cNvPr id="8" name="组合 7"/>
            <p:cNvGrpSpPr/>
            <p:nvPr/>
          </p:nvGrpSpPr>
          <p:grpSpPr>
            <a:xfrm>
              <a:off x="1586765" y="490642"/>
              <a:ext cx="3189034" cy="651748"/>
              <a:chOff x="2040198" y="490642"/>
              <a:chExt cx="3189034" cy="65174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040198" y="490642"/>
                <a:ext cx="3107865" cy="441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 smtClean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中国标准化研究院</a:t>
                </a:r>
                <a:endParaRPr lang="zh-CN" altLang="en-US" sz="105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21367" y="848134"/>
                <a:ext cx="3107865" cy="294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00" b="1" dirty="0" smtClean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CHINA NATIONAL INSTITUTE OF STANDARDIZATION</a:t>
                </a:r>
                <a:endParaRPr lang="zh-CN" altLang="en-US" sz="5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3504" y="423538"/>
              <a:ext cx="1235634" cy="7732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4848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3CCC1BA8-037E-4D95-B58D-82445B1AB5A2}" type="datetimeFigureOut">
              <a:rPr lang="zh-CN" altLang="en-US" smtClean="0"/>
              <a:pPr/>
              <a:t>2018-07-13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729340F-4DE0-4BD5-A3C4-D5CDC381226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strike="noStrike" kern="1200"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694" y="3982708"/>
            <a:ext cx="731568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latin typeface="迷你简书魂" pitchFamily="49" charset="-122"/>
                <a:ea typeface="迷你简书魂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just"/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</a:t>
            </a:r>
            <a:r>
              <a:rPr lang="zh-CN" alt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Last</a:t>
            </a:r>
            <a:r>
              <a:rPr lang="en-US" altLang="zh-CN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est</a:t>
            </a:r>
            <a:r>
              <a:rPr lang="zh-CN" alt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  <a:r>
              <a:rPr lang="zh-CN" alt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evelopments of Chinese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</a:t>
            </a:r>
            <a:r>
              <a:rPr lang="zh-CN" alt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nterprise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tandard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/>
            </a:r>
            <a:br>
              <a:rPr lang="zh-CN" alt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</a:br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——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Self-declaration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and Disclosure System of Enterprise Standards</a:t>
            </a:r>
            <a:endParaRPr lang="zh-CN" altLang="en-US" sz="2000" b="1" dirty="0" smtClean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324" y="5301208"/>
            <a:ext cx="6829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Tang Wanjin</a:t>
            </a:r>
            <a:r>
              <a:rPr lang="en-US" altLang="zh-CN" sz="1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,</a:t>
            </a:r>
            <a:r>
              <a:rPr lang="zh-CN" altLang="en-US" sz="1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Vice </a:t>
            </a:r>
            <a:r>
              <a:rPr lang="en-US" altLang="zh-CN" sz="1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zh-CN" altLang="en-US" sz="1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resident of China National Institute of Standardization</a:t>
            </a:r>
          </a:p>
          <a:p>
            <a:pPr algn="ctr"/>
            <a:r>
              <a:rPr lang="zh-CN" altLang="en-US" sz="1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July 17,2018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charset="0"/>
                <a:cs typeface="Times New Roman" panose="02020603050405020304" charset="0"/>
              </a:rPr>
              <a:t>2.Contents of the disclosure</a:t>
            </a:r>
          </a:p>
        </p:txBody>
      </p:sp>
      <p:grpSp>
        <p:nvGrpSpPr>
          <p:cNvPr id="2" name="组合 7"/>
          <p:cNvGrpSpPr/>
          <p:nvPr/>
        </p:nvGrpSpPr>
        <p:grpSpPr>
          <a:xfrm>
            <a:off x="3435129" y="2911934"/>
            <a:ext cx="1728067" cy="1684434"/>
            <a:chOff x="3055938" y="2973388"/>
            <a:chExt cx="2389188" cy="2328862"/>
          </a:xfrm>
        </p:grpSpPr>
        <p:sp>
          <p:nvSpPr>
            <p:cNvPr id="9" name="Freeform 12"/>
            <p:cNvSpPr/>
            <p:nvPr/>
          </p:nvSpPr>
          <p:spPr bwMode="auto">
            <a:xfrm>
              <a:off x="3108325" y="3478213"/>
              <a:ext cx="725488" cy="1016000"/>
            </a:xfrm>
            <a:custGeom>
              <a:avLst/>
              <a:gdLst>
                <a:gd name="T0" fmla="*/ 124 w 193"/>
                <a:gd name="T1" fmla="*/ 262 h 270"/>
                <a:gd name="T2" fmla="*/ 169 w 193"/>
                <a:gd name="T3" fmla="*/ 257 h 270"/>
                <a:gd name="T4" fmla="*/ 193 w 193"/>
                <a:gd name="T5" fmla="*/ 240 h 270"/>
                <a:gd name="T6" fmla="*/ 166 w 193"/>
                <a:gd name="T7" fmla="*/ 262 h 270"/>
                <a:gd name="T8" fmla="*/ 121 w 193"/>
                <a:gd name="T9" fmla="*/ 267 h 270"/>
                <a:gd name="T10" fmla="*/ 10 w 193"/>
                <a:gd name="T11" fmla="*/ 148 h 270"/>
                <a:gd name="T12" fmla="*/ 46 w 193"/>
                <a:gd name="T13" fmla="*/ 0 h 270"/>
                <a:gd name="T14" fmla="*/ 14 w 193"/>
                <a:gd name="T15" fmla="*/ 143 h 270"/>
                <a:gd name="T16" fmla="*/ 124 w 193"/>
                <a:gd name="T17" fmla="*/ 2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70">
                  <a:moveTo>
                    <a:pt x="124" y="262"/>
                  </a:moveTo>
                  <a:cubicBezTo>
                    <a:pt x="140" y="265"/>
                    <a:pt x="156" y="263"/>
                    <a:pt x="169" y="257"/>
                  </a:cubicBezTo>
                  <a:cubicBezTo>
                    <a:pt x="179" y="253"/>
                    <a:pt x="187" y="247"/>
                    <a:pt x="193" y="240"/>
                  </a:cubicBezTo>
                  <a:cubicBezTo>
                    <a:pt x="187" y="249"/>
                    <a:pt x="177" y="257"/>
                    <a:pt x="166" y="262"/>
                  </a:cubicBezTo>
                  <a:cubicBezTo>
                    <a:pt x="152" y="267"/>
                    <a:pt x="137" y="270"/>
                    <a:pt x="121" y="267"/>
                  </a:cubicBezTo>
                  <a:cubicBezTo>
                    <a:pt x="72" y="258"/>
                    <a:pt x="24" y="208"/>
                    <a:pt x="10" y="148"/>
                  </a:cubicBezTo>
                  <a:cubicBezTo>
                    <a:pt x="0" y="98"/>
                    <a:pt x="14" y="46"/>
                    <a:pt x="46" y="0"/>
                  </a:cubicBezTo>
                  <a:cubicBezTo>
                    <a:pt x="16" y="44"/>
                    <a:pt x="3" y="95"/>
                    <a:pt x="14" y="143"/>
                  </a:cubicBezTo>
                  <a:cubicBezTo>
                    <a:pt x="27" y="203"/>
                    <a:pt x="75" y="253"/>
                    <a:pt x="124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3910013" y="3752850"/>
              <a:ext cx="1222375" cy="1512888"/>
            </a:xfrm>
            <a:custGeom>
              <a:avLst/>
              <a:gdLst>
                <a:gd name="T0" fmla="*/ 52 w 325"/>
                <a:gd name="T1" fmla="*/ 19 h 402"/>
                <a:gd name="T2" fmla="*/ 135 w 325"/>
                <a:gd name="T3" fmla="*/ 4 h 402"/>
                <a:gd name="T4" fmla="*/ 307 w 325"/>
                <a:gd name="T5" fmla="*/ 171 h 402"/>
                <a:gd name="T6" fmla="*/ 277 w 325"/>
                <a:gd name="T7" fmla="*/ 359 h 402"/>
                <a:gd name="T8" fmla="*/ 270 w 325"/>
                <a:gd name="T9" fmla="*/ 392 h 402"/>
                <a:gd name="T10" fmla="*/ 307 w 325"/>
                <a:gd name="T11" fmla="*/ 364 h 402"/>
                <a:gd name="T12" fmla="*/ 311 w 325"/>
                <a:gd name="T13" fmla="*/ 360 h 402"/>
                <a:gd name="T14" fmla="*/ 303 w 325"/>
                <a:gd name="T15" fmla="*/ 368 h 402"/>
                <a:gd name="T16" fmla="*/ 267 w 325"/>
                <a:gd name="T17" fmla="*/ 396 h 402"/>
                <a:gd name="T18" fmla="*/ 273 w 325"/>
                <a:gd name="T19" fmla="*/ 362 h 402"/>
                <a:gd name="T20" fmla="*/ 303 w 325"/>
                <a:gd name="T21" fmla="*/ 176 h 402"/>
                <a:gd name="T22" fmla="*/ 131 w 325"/>
                <a:gd name="T23" fmla="*/ 9 h 402"/>
                <a:gd name="T24" fmla="*/ 48 w 325"/>
                <a:gd name="T25" fmla="*/ 25 h 402"/>
                <a:gd name="T26" fmla="*/ 0 w 325"/>
                <a:gd name="T27" fmla="*/ 62 h 402"/>
                <a:gd name="T28" fmla="*/ 52 w 325"/>
                <a:gd name="T29" fmla="*/ 1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402">
                  <a:moveTo>
                    <a:pt x="52" y="19"/>
                  </a:moveTo>
                  <a:cubicBezTo>
                    <a:pt x="79" y="6"/>
                    <a:pt x="110" y="0"/>
                    <a:pt x="135" y="4"/>
                  </a:cubicBezTo>
                  <a:cubicBezTo>
                    <a:pt x="229" y="18"/>
                    <a:pt x="292" y="102"/>
                    <a:pt x="307" y="171"/>
                  </a:cubicBezTo>
                  <a:cubicBezTo>
                    <a:pt x="325" y="254"/>
                    <a:pt x="291" y="330"/>
                    <a:pt x="277" y="359"/>
                  </a:cubicBezTo>
                  <a:cubicBezTo>
                    <a:pt x="263" y="386"/>
                    <a:pt x="257" y="399"/>
                    <a:pt x="270" y="392"/>
                  </a:cubicBezTo>
                  <a:cubicBezTo>
                    <a:pt x="277" y="389"/>
                    <a:pt x="289" y="380"/>
                    <a:pt x="307" y="364"/>
                  </a:cubicBezTo>
                  <a:cubicBezTo>
                    <a:pt x="308" y="363"/>
                    <a:pt x="310" y="362"/>
                    <a:pt x="311" y="360"/>
                  </a:cubicBezTo>
                  <a:cubicBezTo>
                    <a:pt x="308" y="363"/>
                    <a:pt x="306" y="366"/>
                    <a:pt x="303" y="368"/>
                  </a:cubicBezTo>
                  <a:cubicBezTo>
                    <a:pt x="285" y="384"/>
                    <a:pt x="273" y="392"/>
                    <a:pt x="267" y="396"/>
                  </a:cubicBezTo>
                  <a:cubicBezTo>
                    <a:pt x="253" y="402"/>
                    <a:pt x="260" y="389"/>
                    <a:pt x="273" y="362"/>
                  </a:cubicBezTo>
                  <a:cubicBezTo>
                    <a:pt x="287" y="334"/>
                    <a:pt x="321" y="259"/>
                    <a:pt x="303" y="176"/>
                  </a:cubicBezTo>
                  <a:cubicBezTo>
                    <a:pt x="288" y="107"/>
                    <a:pt x="225" y="24"/>
                    <a:pt x="131" y="9"/>
                  </a:cubicBezTo>
                  <a:cubicBezTo>
                    <a:pt x="105" y="6"/>
                    <a:pt x="75" y="12"/>
                    <a:pt x="48" y="25"/>
                  </a:cubicBezTo>
                  <a:cubicBezTo>
                    <a:pt x="29" y="35"/>
                    <a:pt x="12" y="47"/>
                    <a:pt x="0" y="62"/>
                  </a:cubicBezTo>
                  <a:cubicBezTo>
                    <a:pt x="12" y="45"/>
                    <a:pt x="31" y="3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3868738" y="3775075"/>
              <a:ext cx="1249363" cy="1527175"/>
            </a:xfrm>
            <a:custGeom>
              <a:avLst/>
              <a:gdLst>
                <a:gd name="T0" fmla="*/ 44 w 332"/>
                <a:gd name="T1" fmla="*/ 36 h 406"/>
                <a:gd name="T2" fmla="*/ 0 w 332"/>
                <a:gd name="T3" fmla="*/ 67 h 406"/>
                <a:gd name="T4" fmla="*/ 15 w 332"/>
                <a:gd name="T5" fmla="*/ 51 h 406"/>
                <a:gd name="T6" fmla="*/ 59 w 332"/>
                <a:gd name="T7" fmla="*/ 19 h 406"/>
                <a:gd name="T8" fmla="*/ 142 w 332"/>
                <a:gd name="T9" fmla="*/ 3 h 406"/>
                <a:gd name="T10" fmla="*/ 314 w 332"/>
                <a:gd name="T11" fmla="*/ 170 h 406"/>
                <a:gd name="T12" fmla="*/ 284 w 332"/>
                <a:gd name="T13" fmla="*/ 356 h 406"/>
                <a:gd name="T14" fmla="*/ 278 w 332"/>
                <a:gd name="T15" fmla="*/ 390 h 406"/>
                <a:gd name="T16" fmla="*/ 314 w 332"/>
                <a:gd name="T17" fmla="*/ 362 h 406"/>
                <a:gd name="T18" fmla="*/ 302 w 332"/>
                <a:gd name="T19" fmla="*/ 373 h 406"/>
                <a:gd name="T20" fmla="*/ 265 w 332"/>
                <a:gd name="T21" fmla="*/ 399 h 406"/>
                <a:gd name="T22" fmla="*/ 271 w 332"/>
                <a:gd name="T23" fmla="*/ 367 h 406"/>
                <a:gd name="T24" fmla="*/ 301 w 332"/>
                <a:gd name="T25" fmla="*/ 185 h 406"/>
                <a:gd name="T26" fmla="*/ 127 w 332"/>
                <a:gd name="T27" fmla="*/ 20 h 406"/>
                <a:gd name="T28" fmla="*/ 44 w 332"/>
                <a:gd name="T29" fmla="*/ 3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406">
                  <a:moveTo>
                    <a:pt x="44" y="36"/>
                  </a:moveTo>
                  <a:cubicBezTo>
                    <a:pt x="27" y="44"/>
                    <a:pt x="12" y="55"/>
                    <a:pt x="0" y="67"/>
                  </a:cubicBezTo>
                  <a:cubicBezTo>
                    <a:pt x="5" y="62"/>
                    <a:pt x="10" y="57"/>
                    <a:pt x="15" y="51"/>
                  </a:cubicBezTo>
                  <a:cubicBezTo>
                    <a:pt x="27" y="38"/>
                    <a:pt x="42" y="28"/>
                    <a:pt x="59" y="19"/>
                  </a:cubicBezTo>
                  <a:cubicBezTo>
                    <a:pt x="86" y="6"/>
                    <a:pt x="116" y="0"/>
                    <a:pt x="142" y="3"/>
                  </a:cubicBezTo>
                  <a:cubicBezTo>
                    <a:pt x="236" y="18"/>
                    <a:pt x="299" y="101"/>
                    <a:pt x="314" y="170"/>
                  </a:cubicBezTo>
                  <a:cubicBezTo>
                    <a:pt x="332" y="253"/>
                    <a:pt x="298" y="328"/>
                    <a:pt x="284" y="356"/>
                  </a:cubicBezTo>
                  <a:cubicBezTo>
                    <a:pt x="271" y="383"/>
                    <a:pt x="264" y="396"/>
                    <a:pt x="278" y="390"/>
                  </a:cubicBezTo>
                  <a:cubicBezTo>
                    <a:pt x="284" y="386"/>
                    <a:pt x="296" y="378"/>
                    <a:pt x="314" y="362"/>
                  </a:cubicBezTo>
                  <a:cubicBezTo>
                    <a:pt x="310" y="365"/>
                    <a:pt x="306" y="369"/>
                    <a:pt x="302" y="373"/>
                  </a:cubicBezTo>
                  <a:cubicBezTo>
                    <a:pt x="284" y="388"/>
                    <a:pt x="272" y="396"/>
                    <a:pt x="265" y="399"/>
                  </a:cubicBezTo>
                  <a:cubicBezTo>
                    <a:pt x="252" y="406"/>
                    <a:pt x="258" y="394"/>
                    <a:pt x="271" y="367"/>
                  </a:cubicBezTo>
                  <a:cubicBezTo>
                    <a:pt x="285" y="339"/>
                    <a:pt x="319" y="266"/>
                    <a:pt x="301" y="185"/>
                  </a:cubicBezTo>
                  <a:cubicBezTo>
                    <a:pt x="285" y="117"/>
                    <a:pt x="222" y="34"/>
                    <a:pt x="127" y="20"/>
                  </a:cubicBezTo>
                  <a:cubicBezTo>
                    <a:pt x="101" y="16"/>
                    <a:pt x="71" y="22"/>
                    <a:pt x="44" y="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/>
                </a:gs>
                <a:gs pos="22900">
                  <a:srgbClr val="00B0F0"/>
                </a:gs>
                <a:gs pos="76250">
                  <a:srgbClr val="00B0F0"/>
                </a:gs>
                <a:gs pos="100000">
                  <a:srgbClr val="0070C0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0"/>
            <p:cNvSpPr/>
            <p:nvPr/>
          </p:nvSpPr>
          <p:spPr bwMode="auto">
            <a:xfrm>
              <a:off x="3055938" y="3387725"/>
              <a:ext cx="758825" cy="1155700"/>
            </a:xfrm>
            <a:custGeom>
              <a:avLst/>
              <a:gdLst>
                <a:gd name="T0" fmla="*/ 78 w 202"/>
                <a:gd name="T1" fmla="*/ 0 h 307"/>
                <a:gd name="T2" fmla="*/ 24 w 202"/>
                <a:gd name="T3" fmla="*/ 172 h 307"/>
                <a:gd name="T4" fmla="*/ 135 w 202"/>
                <a:gd name="T5" fmla="*/ 291 h 307"/>
                <a:gd name="T6" fmla="*/ 180 w 202"/>
                <a:gd name="T7" fmla="*/ 286 h 307"/>
                <a:gd name="T8" fmla="*/ 202 w 202"/>
                <a:gd name="T9" fmla="*/ 271 h 307"/>
                <a:gd name="T10" fmla="*/ 188 w 202"/>
                <a:gd name="T11" fmla="*/ 285 h 307"/>
                <a:gd name="T12" fmla="*/ 166 w 202"/>
                <a:gd name="T13" fmla="*/ 299 h 307"/>
                <a:gd name="T14" fmla="*/ 122 w 202"/>
                <a:gd name="T15" fmla="*/ 304 h 307"/>
                <a:gd name="T16" fmla="*/ 13 w 202"/>
                <a:gd name="T17" fmla="*/ 187 h 307"/>
                <a:gd name="T18" fmla="*/ 64 w 202"/>
                <a:gd name="T19" fmla="*/ 16 h 307"/>
                <a:gd name="T20" fmla="*/ 78 w 202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307">
                  <a:moveTo>
                    <a:pt x="78" y="0"/>
                  </a:moveTo>
                  <a:cubicBezTo>
                    <a:pt x="34" y="51"/>
                    <a:pt x="12" y="114"/>
                    <a:pt x="24" y="172"/>
                  </a:cubicBezTo>
                  <a:cubicBezTo>
                    <a:pt x="38" y="232"/>
                    <a:pt x="86" y="282"/>
                    <a:pt x="135" y="291"/>
                  </a:cubicBezTo>
                  <a:cubicBezTo>
                    <a:pt x="151" y="294"/>
                    <a:pt x="166" y="291"/>
                    <a:pt x="180" y="286"/>
                  </a:cubicBezTo>
                  <a:cubicBezTo>
                    <a:pt x="188" y="282"/>
                    <a:pt x="196" y="277"/>
                    <a:pt x="202" y="271"/>
                  </a:cubicBezTo>
                  <a:cubicBezTo>
                    <a:pt x="197" y="275"/>
                    <a:pt x="193" y="280"/>
                    <a:pt x="188" y="285"/>
                  </a:cubicBezTo>
                  <a:cubicBezTo>
                    <a:pt x="182" y="291"/>
                    <a:pt x="175" y="296"/>
                    <a:pt x="166" y="299"/>
                  </a:cubicBezTo>
                  <a:cubicBezTo>
                    <a:pt x="153" y="305"/>
                    <a:pt x="138" y="307"/>
                    <a:pt x="122" y="304"/>
                  </a:cubicBezTo>
                  <a:cubicBezTo>
                    <a:pt x="74" y="295"/>
                    <a:pt x="26" y="245"/>
                    <a:pt x="13" y="187"/>
                  </a:cubicBezTo>
                  <a:cubicBezTo>
                    <a:pt x="0" y="129"/>
                    <a:pt x="21" y="67"/>
                    <a:pt x="64" y="16"/>
                  </a:cubicBezTo>
                  <a:cubicBezTo>
                    <a:pt x="69" y="11"/>
                    <a:pt x="73" y="5"/>
                    <a:pt x="7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/>
                </a:gs>
                <a:gs pos="22900">
                  <a:srgbClr val="00B0F0"/>
                </a:gs>
                <a:gs pos="76250">
                  <a:srgbClr val="00B0F0"/>
                </a:gs>
                <a:gs pos="100000">
                  <a:srgbClr val="0070C0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3119438" y="2973388"/>
              <a:ext cx="2325688" cy="2279650"/>
            </a:xfrm>
            <a:custGeom>
              <a:avLst/>
              <a:gdLst>
                <a:gd name="T0" fmla="*/ 315 w 618"/>
                <a:gd name="T1" fmla="*/ 5 h 606"/>
                <a:gd name="T2" fmla="*/ 616 w 618"/>
                <a:gd name="T3" fmla="*/ 332 h 606"/>
                <a:gd name="T4" fmla="*/ 521 w 618"/>
                <a:gd name="T5" fmla="*/ 567 h 606"/>
                <a:gd name="T6" fmla="*/ 517 w 618"/>
                <a:gd name="T7" fmla="*/ 571 h 606"/>
                <a:gd name="T8" fmla="*/ 480 w 618"/>
                <a:gd name="T9" fmla="*/ 599 h 606"/>
                <a:gd name="T10" fmla="*/ 487 w 618"/>
                <a:gd name="T11" fmla="*/ 566 h 606"/>
                <a:gd name="T12" fmla="*/ 517 w 618"/>
                <a:gd name="T13" fmla="*/ 378 h 606"/>
                <a:gd name="T14" fmla="*/ 345 w 618"/>
                <a:gd name="T15" fmla="*/ 211 h 606"/>
                <a:gd name="T16" fmla="*/ 262 w 618"/>
                <a:gd name="T17" fmla="*/ 226 h 606"/>
                <a:gd name="T18" fmla="*/ 210 w 618"/>
                <a:gd name="T19" fmla="*/ 269 h 606"/>
                <a:gd name="T20" fmla="*/ 196 w 618"/>
                <a:gd name="T21" fmla="*/ 338 h 606"/>
                <a:gd name="T22" fmla="*/ 190 w 618"/>
                <a:gd name="T23" fmla="*/ 374 h 606"/>
                <a:gd name="T24" fmla="*/ 166 w 618"/>
                <a:gd name="T25" fmla="*/ 391 h 606"/>
                <a:gd name="T26" fmla="*/ 121 w 618"/>
                <a:gd name="T27" fmla="*/ 396 h 606"/>
                <a:gd name="T28" fmla="*/ 11 w 618"/>
                <a:gd name="T29" fmla="*/ 277 h 606"/>
                <a:gd name="T30" fmla="*/ 43 w 618"/>
                <a:gd name="T31" fmla="*/ 134 h 606"/>
                <a:gd name="T32" fmla="*/ 159 w 618"/>
                <a:gd name="T33" fmla="*/ 35 h 606"/>
                <a:gd name="T34" fmla="*/ 315 w 618"/>
                <a:gd name="T35" fmla="*/ 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606">
                  <a:moveTo>
                    <a:pt x="315" y="5"/>
                  </a:moveTo>
                  <a:cubicBezTo>
                    <a:pt x="494" y="26"/>
                    <a:pt x="614" y="205"/>
                    <a:pt x="616" y="332"/>
                  </a:cubicBezTo>
                  <a:cubicBezTo>
                    <a:pt x="618" y="446"/>
                    <a:pt x="556" y="533"/>
                    <a:pt x="521" y="567"/>
                  </a:cubicBezTo>
                  <a:cubicBezTo>
                    <a:pt x="520" y="569"/>
                    <a:pt x="518" y="570"/>
                    <a:pt x="517" y="571"/>
                  </a:cubicBezTo>
                  <a:cubicBezTo>
                    <a:pt x="499" y="587"/>
                    <a:pt x="487" y="596"/>
                    <a:pt x="480" y="599"/>
                  </a:cubicBezTo>
                  <a:cubicBezTo>
                    <a:pt x="467" y="606"/>
                    <a:pt x="473" y="593"/>
                    <a:pt x="487" y="566"/>
                  </a:cubicBezTo>
                  <a:cubicBezTo>
                    <a:pt x="501" y="537"/>
                    <a:pt x="535" y="461"/>
                    <a:pt x="517" y="378"/>
                  </a:cubicBezTo>
                  <a:cubicBezTo>
                    <a:pt x="502" y="309"/>
                    <a:pt x="439" y="225"/>
                    <a:pt x="345" y="211"/>
                  </a:cubicBezTo>
                  <a:cubicBezTo>
                    <a:pt x="320" y="207"/>
                    <a:pt x="289" y="213"/>
                    <a:pt x="262" y="226"/>
                  </a:cubicBezTo>
                  <a:cubicBezTo>
                    <a:pt x="241" y="237"/>
                    <a:pt x="222" y="252"/>
                    <a:pt x="210" y="269"/>
                  </a:cubicBezTo>
                  <a:cubicBezTo>
                    <a:pt x="194" y="289"/>
                    <a:pt x="187" y="313"/>
                    <a:pt x="196" y="338"/>
                  </a:cubicBezTo>
                  <a:cubicBezTo>
                    <a:pt x="201" y="351"/>
                    <a:pt x="198" y="363"/>
                    <a:pt x="190" y="374"/>
                  </a:cubicBezTo>
                  <a:cubicBezTo>
                    <a:pt x="184" y="381"/>
                    <a:pt x="176" y="387"/>
                    <a:pt x="166" y="391"/>
                  </a:cubicBezTo>
                  <a:cubicBezTo>
                    <a:pt x="153" y="397"/>
                    <a:pt x="137" y="399"/>
                    <a:pt x="121" y="396"/>
                  </a:cubicBezTo>
                  <a:cubicBezTo>
                    <a:pt x="72" y="387"/>
                    <a:pt x="24" y="337"/>
                    <a:pt x="11" y="277"/>
                  </a:cubicBezTo>
                  <a:cubicBezTo>
                    <a:pt x="0" y="229"/>
                    <a:pt x="13" y="178"/>
                    <a:pt x="43" y="134"/>
                  </a:cubicBezTo>
                  <a:cubicBezTo>
                    <a:pt x="70" y="94"/>
                    <a:pt x="111" y="59"/>
                    <a:pt x="159" y="35"/>
                  </a:cubicBezTo>
                  <a:cubicBezTo>
                    <a:pt x="207" y="11"/>
                    <a:pt x="261" y="0"/>
                    <a:pt x="31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3"/>
          <p:cNvGrpSpPr/>
          <p:nvPr/>
        </p:nvGrpSpPr>
        <p:grpSpPr>
          <a:xfrm>
            <a:off x="5032298" y="2387198"/>
            <a:ext cx="683190" cy="1426086"/>
            <a:chOff x="5264150" y="2247900"/>
            <a:chExt cx="944563" cy="1971676"/>
          </a:xfrm>
        </p:grpSpPr>
        <p:sp>
          <p:nvSpPr>
            <p:cNvPr id="15" name="Freeform 6"/>
            <p:cNvSpPr/>
            <p:nvPr/>
          </p:nvSpPr>
          <p:spPr bwMode="auto">
            <a:xfrm>
              <a:off x="5783263" y="2473325"/>
              <a:ext cx="266700" cy="139700"/>
            </a:xfrm>
            <a:custGeom>
              <a:avLst/>
              <a:gdLst>
                <a:gd name="T0" fmla="*/ 67 w 71"/>
                <a:gd name="T1" fmla="*/ 7 h 37"/>
                <a:gd name="T2" fmla="*/ 57 w 71"/>
                <a:gd name="T3" fmla="*/ 7 h 37"/>
                <a:gd name="T4" fmla="*/ 32 w 71"/>
                <a:gd name="T5" fmla="*/ 8 h 37"/>
                <a:gd name="T6" fmla="*/ 0 w 71"/>
                <a:gd name="T7" fmla="*/ 37 h 37"/>
                <a:gd name="T8" fmla="*/ 3 w 71"/>
                <a:gd name="T9" fmla="*/ 30 h 37"/>
                <a:gd name="T10" fmla="*/ 35 w 71"/>
                <a:gd name="T11" fmla="*/ 3 h 37"/>
                <a:gd name="T12" fmla="*/ 59 w 71"/>
                <a:gd name="T13" fmla="*/ 2 h 37"/>
                <a:gd name="T14" fmla="*/ 69 w 71"/>
                <a:gd name="T15" fmla="*/ 2 h 37"/>
                <a:gd name="T16" fmla="*/ 71 w 71"/>
                <a:gd name="T17" fmla="*/ 1 h 37"/>
                <a:gd name="T18" fmla="*/ 69 w 71"/>
                <a:gd name="T19" fmla="*/ 6 h 37"/>
                <a:gd name="T20" fmla="*/ 67 w 71"/>
                <a:gd name="T2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7">
                  <a:moveTo>
                    <a:pt x="67" y="7"/>
                  </a:moveTo>
                  <a:cubicBezTo>
                    <a:pt x="65" y="8"/>
                    <a:pt x="62" y="7"/>
                    <a:pt x="57" y="7"/>
                  </a:cubicBezTo>
                  <a:cubicBezTo>
                    <a:pt x="52" y="7"/>
                    <a:pt x="42" y="6"/>
                    <a:pt x="32" y="8"/>
                  </a:cubicBezTo>
                  <a:cubicBezTo>
                    <a:pt x="21" y="12"/>
                    <a:pt x="9" y="19"/>
                    <a:pt x="0" y="37"/>
                  </a:cubicBezTo>
                  <a:cubicBezTo>
                    <a:pt x="1" y="35"/>
                    <a:pt x="2" y="33"/>
                    <a:pt x="3" y="30"/>
                  </a:cubicBezTo>
                  <a:cubicBezTo>
                    <a:pt x="12" y="13"/>
                    <a:pt x="24" y="5"/>
                    <a:pt x="35" y="3"/>
                  </a:cubicBezTo>
                  <a:cubicBezTo>
                    <a:pt x="44" y="0"/>
                    <a:pt x="54" y="2"/>
                    <a:pt x="59" y="2"/>
                  </a:cubicBezTo>
                  <a:cubicBezTo>
                    <a:pt x="63" y="2"/>
                    <a:pt x="67" y="3"/>
                    <a:pt x="69" y="2"/>
                  </a:cubicBezTo>
                  <a:cubicBezTo>
                    <a:pt x="70" y="2"/>
                    <a:pt x="70" y="2"/>
                    <a:pt x="71" y="1"/>
                  </a:cubicBezTo>
                  <a:cubicBezTo>
                    <a:pt x="70" y="2"/>
                    <a:pt x="70" y="4"/>
                    <a:pt x="69" y="6"/>
                  </a:cubicBezTo>
                  <a:cubicBezTo>
                    <a:pt x="69" y="6"/>
                    <a:pt x="68" y="7"/>
                    <a:pt x="67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70C0"/>
                </a:gs>
                <a:gs pos="21650">
                  <a:srgbClr val="00B8FF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5264150" y="2357438"/>
              <a:ext cx="881063" cy="1862138"/>
            </a:xfrm>
            <a:custGeom>
              <a:avLst/>
              <a:gdLst>
                <a:gd name="T0" fmla="*/ 53 w 234"/>
                <a:gd name="T1" fmla="*/ 7 h 495"/>
                <a:gd name="T2" fmla="*/ 58 w 234"/>
                <a:gd name="T3" fmla="*/ 0 h 495"/>
                <a:gd name="T4" fmla="*/ 60 w 234"/>
                <a:gd name="T5" fmla="*/ 321 h 495"/>
                <a:gd name="T6" fmla="*/ 219 w 234"/>
                <a:gd name="T7" fmla="*/ 435 h 495"/>
                <a:gd name="T8" fmla="*/ 229 w 234"/>
                <a:gd name="T9" fmla="*/ 420 h 495"/>
                <a:gd name="T10" fmla="*/ 234 w 234"/>
                <a:gd name="T11" fmla="*/ 410 h 495"/>
                <a:gd name="T12" fmla="*/ 229 w 234"/>
                <a:gd name="T13" fmla="*/ 421 h 495"/>
                <a:gd name="T14" fmla="*/ 224 w 234"/>
                <a:gd name="T15" fmla="*/ 431 h 495"/>
                <a:gd name="T16" fmla="*/ 213 w 234"/>
                <a:gd name="T17" fmla="*/ 446 h 495"/>
                <a:gd name="T18" fmla="*/ 50 w 234"/>
                <a:gd name="T19" fmla="*/ 335 h 495"/>
                <a:gd name="T20" fmla="*/ 53 w 234"/>
                <a:gd name="T21" fmla="*/ 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495">
                  <a:moveTo>
                    <a:pt x="53" y="7"/>
                  </a:moveTo>
                  <a:cubicBezTo>
                    <a:pt x="55" y="4"/>
                    <a:pt x="57" y="2"/>
                    <a:pt x="58" y="0"/>
                  </a:cubicBezTo>
                  <a:cubicBezTo>
                    <a:pt x="21" y="50"/>
                    <a:pt x="9" y="180"/>
                    <a:pt x="60" y="321"/>
                  </a:cubicBezTo>
                  <a:cubicBezTo>
                    <a:pt x="101" y="437"/>
                    <a:pt x="177" y="482"/>
                    <a:pt x="219" y="435"/>
                  </a:cubicBezTo>
                  <a:cubicBezTo>
                    <a:pt x="222" y="431"/>
                    <a:pt x="226" y="426"/>
                    <a:pt x="229" y="420"/>
                  </a:cubicBezTo>
                  <a:cubicBezTo>
                    <a:pt x="231" y="417"/>
                    <a:pt x="232" y="413"/>
                    <a:pt x="234" y="410"/>
                  </a:cubicBezTo>
                  <a:cubicBezTo>
                    <a:pt x="233" y="413"/>
                    <a:pt x="231" y="417"/>
                    <a:pt x="229" y="421"/>
                  </a:cubicBezTo>
                  <a:cubicBezTo>
                    <a:pt x="228" y="424"/>
                    <a:pt x="226" y="428"/>
                    <a:pt x="224" y="431"/>
                  </a:cubicBezTo>
                  <a:cubicBezTo>
                    <a:pt x="220" y="437"/>
                    <a:pt x="217" y="442"/>
                    <a:pt x="213" y="446"/>
                  </a:cubicBezTo>
                  <a:cubicBezTo>
                    <a:pt x="170" y="495"/>
                    <a:pt x="92" y="451"/>
                    <a:pt x="50" y="335"/>
                  </a:cubicBezTo>
                  <a:cubicBezTo>
                    <a:pt x="0" y="193"/>
                    <a:pt x="14" y="59"/>
                    <a:pt x="53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08B07"/>
                </a:gs>
                <a:gs pos="50000">
                  <a:srgbClr val="108B07"/>
                </a:gs>
                <a:gs pos="21650">
                  <a:srgbClr val="8AD53F"/>
                </a:gs>
                <a:gs pos="77100">
                  <a:srgbClr val="8AD53F"/>
                </a:gs>
                <a:gs pos="100000">
                  <a:srgbClr val="108B0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5794375" y="2462213"/>
              <a:ext cx="255588" cy="131763"/>
            </a:xfrm>
            <a:custGeom>
              <a:avLst/>
              <a:gdLst>
                <a:gd name="T0" fmla="*/ 33 w 68"/>
                <a:gd name="T1" fmla="*/ 3 h 35"/>
                <a:gd name="T2" fmla="*/ 57 w 68"/>
                <a:gd name="T3" fmla="*/ 2 h 35"/>
                <a:gd name="T4" fmla="*/ 66 w 68"/>
                <a:gd name="T5" fmla="*/ 2 h 35"/>
                <a:gd name="T6" fmla="*/ 67 w 68"/>
                <a:gd name="T7" fmla="*/ 2 h 35"/>
                <a:gd name="T8" fmla="*/ 66 w 68"/>
                <a:gd name="T9" fmla="*/ 5 h 35"/>
                <a:gd name="T10" fmla="*/ 56 w 68"/>
                <a:gd name="T11" fmla="*/ 5 h 35"/>
                <a:gd name="T12" fmla="*/ 32 w 68"/>
                <a:gd name="T13" fmla="*/ 6 h 35"/>
                <a:gd name="T14" fmla="*/ 0 w 68"/>
                <a:gd name="T15" fmla="*/ 35 h 35"/>
                <a:gd name="T16" fmla="*/ 1 w 68"/>
                <a:gd name="T17" fmla="*/ 31 h 35"/>
                <a:gd name="T18" fmla="*/ 33 w 68"/>
                <a:gd name="T1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5">
                  <a:moveTo>
                    <a:pt x="33" y="3"/>
                  </a:moveTo>
                  <a:cubicBezTo>
                    <a:pt x="42" y="0"/>
                    <a:pt x="52" y="2"/>
                    <a:pt x="57" y="2"/>
                  </a:cubicBezTo>
                  <a:cubicBezTo>
                    <a:pt x="61" y="3"/>
                    <a:pt x="64" y="3"/>
                    <a:pt x="66" y="2"/>
                  </a:cubicBezTo>
                  <a:cubicBezTo>
                    <a:pt x="67" y="3"/>
                    <a:pt x="67" y="2"/>
                    <a:pt x="67" y="2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4" y="6"/>
                    <a:pt x="60" y="5"/>
                    <a:pt x="56" y="5"/>
                  </a:cubicBezTo>
                  <a:cubicBezTo>
                    <a:pt x="51" y="5"/>
                    <a:pt x="41" y="3"/>
                    <a:pt x="32" y="6"/>
                  </a:cubicBezTo>
                  <a:cubicBezTo>
                    <a:pt x="20" y="8"/>
                    <a:pt x="8" y="16"/>
                    <a:pt x="0" y="35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9" y="13"/>
                    <a:pt x="21" y="5"/>
                    <a:pt x="3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5310188" y="2387600"/>
              <a:ext cx="830263" cy="1782763"/>
            </a:xfrm>
            <a:custGeom>
              <a:avLst/>
              <a:gdLst>
                <a:gd name="T0" fmla="*/ 48 w 221"/>
                <a:gd name="T1" fmla="*/ 313 h 474"/>
                <a:gd name="T2" fmla="*/ 41 w 221"/>
                <a:gd name="T3" fmla="*/ 0 h 474"/>
                <a:gd name="T4" fmla="*/ 51 w 221"/>
                <a:gd name="T5" fmla="*/ 308 h 474"/>
                <a:gd name="T6" fmla="*/ 209 w 221"/>
                <a:gd name="T7" fmla="*/ 423 h 474"/>
                <a:gd name="T8" fmla="*/ 219 w 221"/>
                <a:gd name="T9" fmla="*/ 408 h 474"/>
                <a:gd name="T10" fmla="*/ 221 w 221"/>
                <a:gd name="T11" fmla="*/ 403 h 474"/>
                <a:gd name="T12" fmla="*/ 217 w 221"/>
                <a:gd name="T13" fmla="*/ 412 h 474"/>
                <a:gd name="T14" fmla="*/ 207 w 221"/>
                <a:gd name="T15" fmla="*/ 427 h 474"/>
                <a:gd name="T16" fmla="*/ 48 w 221"/>
                <a:gd name="T17" fmla="*/ 31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74">
                  <a:moveTo>
                    <a:pt x="48" y="313"/>
                  </a:moveTo>
                  <a:cubicBezTo>
                    <a:pt x="0" y="179"/>
                    <a:pt x="8" y="55"/>
                    <a:pt x="41" y="0"/>
                  </a:cubicBezTo>
                  <a:cubicBezTo>
                    <a:pt x="10" y="56"/>
                    <a:pt x="4" y="178"/>
                    <a:pt x="51" y="308"/>
                  </a:cubicBezTo>
                  <a:cubicBezTo>
                    <a:pt x="92" y="424"/>
                    <a:pt x="168" y="469"/>
                    <a:pt x="209" y="423"/>
                  </a:cubicBezTo>
                  <a:cubicBezTo>
                    <a:pt x="212" y="418"/>
                    <a:pt x="216" y="413"/>
                    <a:pt x="219" y="408"/>
                  </a:cubicBezTo>
                  <a:cubicBezTo>
                    <a:pt x="220" y="406"/>
                    <a:pt x="221" y="405"/>
                    <a:pt x="221" y="403"/>
                  </a:cubicBezTo>
                  <a:cubicBezTo>
                    <a:pt x="220" y="406"/>
                    <a:pt x="218" y="409"/>
                    <a:pt x="217" y="412"/>
                  </a:cubicBezTo>
                  <a:cubicBezTo>
                    <a:pt x="214" y="418"/>
                    <a:pt x="210" y="423"/>
                    <a:pt x="207" y="427"/>
                  </a:cubicBezTo>
                  <a:cubicBezTo>
                    <a:pt x="165" y="474"/>
                    <a:pt x="89" y="429"/>
                    <a:pt x="48" y="3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5324475" y="2247900"/>
              <a:ext cx="884238" cy="1903413"/>
            </a:xfrm>
            <a:custGeom>
              <a:avLst/>
              <a:gdLst>
                <a:gd name="T0" fmla="*/ 205 w 235"/>
                <a:gd name="T1" fmla="*/ 460 h 506"/>
                <a:gd name="T2" fmla="*/ 47 w 235"/>
                <a:gd name="T3" fmla="*/ 345 h 506"/>
                <a:gd name="T4" fmla="*/ 37 w 235"/>
                <a:gd name="T5" fmla="*/ 37 h 506"/>
                <a:gd name="T6" fmla="*/ 55 w 235"/>
                <a:gd name="T7" fmla="*/ 16 h 506"/>
                <a:gd name="T8" fmla="*/ 85 w 235"/>
                <a:gd name="T9" fmla="*/ 4 h 506"/>
                <a:gd name="T10" fmla="*/ 170 w 235"/>
                <a:gd name="T11" fmla="*/ 36 h 506"/>
                <a:gd name="T12" fmla="*/ 192 w 235"/>
                <a:gd name="T13" fmla="*/ 59 h 506"/>
                <a:gd name="T14" fmla="*/ 191 w 235"/>
                <a:gd name="T15" fmla="*/ 59 h 506"/>
                <a:gd name="T16" fmla="*/ 182 w 235"/>
                <a:gd name="T17" fmla="*/ 59 h 506"/>
                <a:gd name="T18" fmla="*/ 158 w 235"/>
                <a:gd name="T19" fmla="*/ 60 h 506"/>
                <a:gd name="T20" fmla="*/ 126 w 235"/>
                <a:gd name="T21" fmla="*/ 88 h 506"/>
                <a:gd name="T22" fmla="*/ 125 w 235"/>
                <a:gd name="T23" fmla="*/ 92 h 506"/>
                <a:gd name="T24" fmla="*/ 124 w 235"/>
                <a:gd name="T25" fmla="*/ 92 h 506"/>
                <a:gd name="T26" fmla="*/ 131 w 235"/>
                <a:gd name="T27" fmla="*/ 261 h 506"/>
                <a:gd name="T28" fmla="*/ 195 w 235"/>
                <a:gd name="T29" fmla="*/ 328 h 506"/>
                <a:gd name="T30" fmla="*/ 201 w 235"/>
                <a:gd name="T31" fmla="*/ 319 h 506"/>
                <a:gd name="T32" fmla="*/ 204 w 235"/>
                <a:gd name="T33" fmla="*/ 313 h 506"/>
                <a:gd name="T34" fmla="*/ 230 w 235"/>
                <a:gd name="T35" fmla="*/ 347 h 506"/>
                <a:gd name="T36" fmla="*/ 217 w 235"/>
                <a:gd name="T37" fmla="*/ 440 h 506"/>
                <a:gd name="T38" fmla="*/ 215 w 235"/>
                <a:gd name="T39" fmla="*/ 445 h 506"/>
                <a:gd name="T40" fmla="*/ 205 w 235"/>
                <a:gd name="T41" fmla="*/ 46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506">
                  <a:moveTo>
                    <a:pt x="205" y="460"/>
                  </a:moveTo>
                  <a:cubicBezTo>
                    <a:pt x="164" y="506"/>
                    <a:pt x="88" y="461"/>
                    <a:pt x="47" y="345"/>
                  </a:cubicBezTo>
                  <a:cubicBezTo>
                    <a:pt x="0" y="215"/>
                    <a:pt x="6" y="93"/>
                    <a:pt x="37" y="37"/>
                  </a:cubicBezTo>
                  <a:cubicBezTo>
                    <a:pt x="42" y="28"/>
                    <a:pt x="49" y="21"/>
                    <a:pt x="55" y="16"/>
                  </a:cubicBezTo>
                  <a:cubicBezTo>
                    <a:pt x="65" y="9"/>
                    <a:pt x="75" y="6"/>
                    <a:pt x="85" y="4"/>
                  </a:cubicBezTo>
                  <a:cubicBezTo>
                    <a:pt x="118" y="0"/>
                    <a:pt x="155" y="22"/>
                    <a:pt x="170" y="36"/>
                  </a:cubicBezTo>
                  <a:cubicBezTo>
                    <a:pt x="185" y="48"/>
                    <a:pt x="191" y="55"/>
                    <a:pt x="192" y="59"/>
                  </a:cubicBezTo>
                  <a:cubicBezTo>
                    <a:pt x="192" y="59"/>
                    <a:pt x="192" y="60"/>
                    <a:pt x="191" y="59"/>
                  </a:cubicBezTo>
                  <a:cubicBezTo>
                    <a:pt x="189" y="60"/>
                    <a:pt x="186" y="60"/>
                    <a:pt x="182" y="59"/>
                  </a:cubicBezTo>
                  <a:cubicBezTo>
                    <a:pt x="177" y="59"/>
                    <a:pt x="167" y="57"/>
                    <a:pt x="158" y="60"/>
                  </a:cubicBezTo>
                  <a:cubicBezTo>
                    <a:pt x="146" y="62"/>
                    <a:pt x="134" y="70"/>
                    <a:pt x="126" y="88"/>
                  </a:cubicBezTo>
                  <a:cubicBezTo>
                    <a:pt x="125" y="89"/>
                    <a:pt x="125" y="90"/>
                    <a:pt x="12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1" y="122"/>
                    <a:pt x="108" y="188"/>
                    <a:pt x="131" y="261"/>
                  </a:cubicBezTo>
                  <a:cubicBezTo>
                    <a:pt x="145" y="303"/>
                    <a:pt x="177" y="345"/>
                    <a:pt x="195" y="328"/>
                  </a:cubicBezTo>
                  <a:cubicBezTo>
                    <a:pt x="197" y="326"/>
                    <a:pt x="199" y="323"/>
                    <a:pt x="201" y="319"/>
                  </a:cubicBezTo>
                  <a:cubicBezTo>
                    <a:pt x="202" y="316"/>
                    <a:pt x="203" y="315"/>
                    <a:pt x="204" y="313"/>
                  </a:cubicBezTo>
                  <a:cubicBezTo>
                    <a:pt x="212" y="306"/>
                    <a:pt x="226" y="322"/>
                    <a:pt x="230" y="347"/>
                  </a:cubicBezTo>
                  <a:cubicBezTo>
                    <a:pt x="235" y="376"/>
                    <a:pt x="229" y="413"/>
                    <a:pt x="217" y="440"/>
                  </a:cubicBezTo>
                  <a:cubicBezTo>
                    <a:pt x="217" y="442"/>
                    <a:pt x="216" y="443"/>
                    <a:pt x="215" y="445"/>
                  </a:cubicBezTo>
                  <a:cubicBezTo>
                    <a:pt x="212" y="450"/>
                    <a:pt x="208" y="455"/>
                    <a:pt x="205" y="4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08B07"/>
                </a:gs>
                <a:gs pos="100000">
                  <a:srgbClr val="8AD53F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351463" y="2247900"/>
              <a:ext cx="857250" cy="1793875"/>
            </a:xfrm>
            <a:custGeom>
              <a:avLst/>
              <a:gdLst>
                <a:gd name="T0" fmla="*/ 30 w 228"/>
                <a:gd name="T1" fmla="*/ 37 h 477"/>
                <a:gd name="T2" fmla="*/ 48 w 228"/>
                <a:gd name="T3" fmla="*/ 16 h 477"/>
                <a:gd name="T4" fmla="*/ 78 w 228"/>
                <a:gd name="T5" fmla="*/ 4 h 477"/>
                <a:gd name="T6" fmla="*/ 163 w 228"/>
                <a:gd name="T7" fmla="*/ 36 h 477"/>
                <a:gd name="T8" fmla="*/ 185 w 228"/>
                <a:gd name="T9" fmla="*/ 59 h 477"/>
                <a:gd name="T10" fmla="*/ 184 w 228"/>
                <a:gd name="T11" fmla="*/ 59 h 477"/>
                <a:gd name="T12" fmla="*/ 175 w 228"/>
                <a:gd name="T13" fmla="*/ 59 h 477"/>
                <a:gd name="T14" fmla="*/ 151 w 228"/>
                <a:gd name="T15" fmla="*/ 60 h 477"/>
                <a:gd name="T16" fmla="*/ 119 w 228"/>
                <a:gd name="T17" fmla="*/ 88 h 477"/>
                <a:gd name="T18" fmla="*/ 118 w 228"/>
                <a:gd name="T19" fmla="*/ 92 h 477"/>
                <a:gd name="T20" fmla="*/ 117 w 228"/>
                <a:gd name="T21" fmla="*/ 92 h 477"/>
                <a:gd name="T22" fmla="*/ 124 w 228"/>
                <a:gd name="T23" fmla="*/ 261 h 477"/>
                <a:gd name="T24" fmla="*/ 188 w 228"/>
                <a:gd name="T25" fmla="*/ 328 h 477"/>
                <a:gd name="T26" fmla="*/ 194 w 228"/>
                <a:gd name="T27" fmla="*/ 319 h 477"/>
                <a:gd name="T28" fmla="*/ 197 w 228"/>
                <a:gd name="T29" fmla="*/ 313 h 477"/>
                <a:gd name="T30" fmla="*/ 223 w 228"/>
                <a:gd name="T31" fmla="*/ 347 h 477"/>
                <a:gd name="T32" fmla="*/ 210 w 228"/>
                <a:gd name="T33" fmla="*/ 440 h 477"/>
                <a:gd name="T34" fmla="*/ 208 w 228"/>
                <a:gd name="T35" fmla="*/ 445 h 477"/>
                <a:gd name="T36" fmla="*/ 198 w 228"/>
                <a:gd name="T37" fmla="*/ 460 h 477"/>
                <a:gd name="T38" fmla="*/ 169 w 228"/>
                <a:gd name="T39" fmla="*/ 477 h 477"/>
                <a:gd name="T40" fmla="*/ 12 w 228"/>
                <a:gd name="T41" fmla="*/ 229 h 477"/>
                <a:gd name="T42" fmla="*/ 30 w 228"/>
                <a:gd name="T43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477">
                  <a:moveTo>
                    <a:pt x="30" y="37"/>
                  </a:moveTo>
                  <a:cubicBezTo>
                    <a:pt x="35" y="28"/>
                    <a:pt x="42" y="21"/>
                    <a:pt x="48" y="16"/>
                  </a:cubicBezTo>
                  <a:cubicBezTo>
                    <a:pt x="58" y="9"/>
                    <a:pt x="68" y="6"/>
                    <a:pt x="78" y="4"/>
                  </a:cubicBezTo>
                  <a:cubicBezTo>
                    <a:pt x="111" y="0"/>
                    <a:pt x="148" y="22"/>
                    <a:pt x="163" y="36"/>
                  </a:cubicBezTo>
                  <a:cubicBezTo>
                    <a:pt x="178" y="48"/>
                    <a:pt x="184" y="55"/>
                    <a:pt x="185" y="59"/>
                  </a:cubicBezTo>
                  <a:cubicBezTo>
                    <a:pt x="185" y="59"/>
                    <a:pt x="185" y="60"/>
                    <a:pt x="184" y="59"/>
                  </a:cubicBezTo>
                  <a:cubicBezTo>
                    <a:pt x="182" y="60"/>
                    <a:pt x="179" y="60"/>
                    <a:pt x="175" y="59"/>
                  </a:cubicBezTo>
                  <a:cubicBezTo>
                    <a:pt x="170" y="59"/>
                    <a:pt x="160" y="57"/>
                    <a:pt x="151" y="60"/>
                  </a:cubicBezTo>
                  <a:cubicBezTo>
                    <a:pt x="139" y="62"/>
                    <a:pt x="127" y="70"/>
                    <a:pt x="119" y="88"/>
                  </a:cubicBezTo>
                  <a:cubicBezTo>
                    <a:pt x="118" y="89"/>
                    <a:pt x="118" y="90"/>
                    <a:pt x="118" y="92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4" y="122"/>
                    <a:pt x="101" y="188"/>
                    <a:pt x="124" y="261"/>
                  </a:cubicBezTo>
                  <a:cubicBezTo>
                    <a:pt x="138" y="303"/>
                    <a:pt x="170" y="345"/>
                    <a:pt x="188" y="328"/>
                  </a:cubicBezTo>
                  <a:cubicBezTo>
                    <a:pt x="190" y="326"/>
                    <a:pt x="192" y="323"/>
                    <a:pt x="194" y="319"/>
                  </a:cubicBezTo>
                  <a:cubicBezTo>
                    <a:pt x="195" y="316"/>
                    <a:pt x="196" y="315"/>
                    <a:pt x="197" y="313"/>
                  </a:cubicBezTo>
                  <a:cubicBezTo>
                    <a:pt x="205" y="306"/>
                    <a:pt x="219" y="322"/>
                    <a:pt x="223" y="347"/>
                  </a:cubicBezTo>
                  <a:cubicBezTo>
                    <a:pt x="228" y="376"/>
                    <a:pt x="222" y="413"/>
                    <a:pt x="210" y="440"/>
                  </a:cubicBezTo>
                  <a:cubicBezTo>
                    <a:pt x="210" y="442"/>
                    <a:pt x="209" y="443"/>
                    <a:pt x="208" y="445"/>
                  </a:cubicBezTo>
                  <a:cubicBezTo>
                    <a:pt x="205" y="450"/>
                    <a:pt x="201" y="455"/>
                    <a:pt x="198" y="460"/>
                  </a:cubicBezTo>
                  <a:cubicBezTo>
                    <a:pt x="189" y="469"/>
                    <a:pt x="180" y="475"/>
                    <a:pt x="169" y="477"/>
                  </a:cubicBezTo>
                  <a:cubicBezTo>
                    <a:pt x="142" y="405"/>
                    <a:pt x="92" y="319"/>
                    <a:pt x="12" y="229"/>
                  </a:cubicBezTo>
                  <a:cubicBezTo>
                    <a:pt x="0" y="144"/>
                    <a:pt x="9" y="75"/>
                    <a:pt x="30" y="3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3347864" y="1896910"/>
            <a:ext cx="1733808" cy="885275"/>
            <a:chOff x="2935288" y="1570038"/>
            <a:chExt cx="2397125" cy="1223962"/>
          </a:xfrm>
        </p:grpSpPr>
        <p:sp>
          <p:nvSpPr>
            <p:cNvPr id="22" name="Freeform 10"/>
            <p:cNvSpPr/>
            <p:nvPr/>
          </p:nvSpPr>
          <p:spPr bwMode="auto">
            <a:xfrm>
              <a:off x="4281488" y="1608138"/>
              <a:ext cx="430213" cy="463550"/>
            </a:xfrm>
            <a:custGeom>
              <a:avLst/>
              <a:gdLst>
                <a:gd name="T0" fmla="*/ 44 w 114"/>
                <a:gd name="T1" fmla="*/ 35 h 123"/>
                <a:gd name="T2" fmla="*/ 90 w 114"/>
                <a:gd name="T3" fmla="*/ 123 h 123"/>
                <a:gd name="T4" fmla="*/ 41 w 114"/>
                <a:gd name="T5" fmla="*/ 38 h 123"/>
                <a:gd name="T6" fmla="*/ 16 w 114"/>
                <a:gd name="T7" fmla="*/ 0 h 123"/>
                <a:gd name="T8" fmla="*/ 44 w 114"/>
                <a:gd name="T9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3">
                  <a:moveTo>
                    <a:pt x="44" y="35"/>
                  </a:moveTo>
                  <a:cubicBezTo>
                    <a:pt x="98" y="47"/>
                    <a:pt x="114" y="99"/>
                    <a:pt x="90" y="123"/>
                  </a:cubicBezTo>
                  <a:cubicBezTo>
                    <a:pt x="109" y="98"/>
                    <a:pt x="92" y="49"/>
                    <a:pt x="41" y="38"/>
                  </a:cubicBezTo>
                  <a:cubicBezTo>
                    <a:pt x="12" y="32"/>
                    <a:pt x="0" y="11"/>
                    <a:pt x="16" y="0"/>
                  </a:cubicBezTo>
                  <a:cubicBezTo>
                    <a:pt x="5" y="11"/>
                    <a:pt x="18" y="30"/>
                    <a:pt x="4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979738" y="2022475"/>
              <a:ext cx="2216150" cy="722313"/>
            </a:xfrm>
            <a:custGeom>
              <a:avLst/>
              <a:gdLst>
                <a:gd name="T0" fmla="*/ 7 w 589"/>
                <a:gd name="T1" fmla="*/ 0 h 192"/>
                <a:gd name="T2" fmla="*/ 7 w 589"/>
                <a:gd name="T3" fmla="*/ 27 h 192"/>
                <a:gd name="T4" fmla="*/ 187 w 589"/>
                <a:gd name="T5" fmla="*/ 158 h 192"/>
                <a:gd name="T6" fmla="*/ 510 w 589"/>
                <a:gd name="T7" fmla="*/ 153 h 192"/>
                <a:gd name="T8" fmla="*/ 589 w 589"/>
                <a:gd name="T9" fmla="*/ 98 h 192"/>
                <a:gd name="T10" fmla="*/ 589 w 589"/>
                <a:gd name="T11" fmla="*/ 98 h 192"/>
                <a:gd name="T12" fmla="*/ 507 w 589"/>
                <a:gd name="T13" fmla="*/ 157 h 192"/>
                <a:gd name="T14" fmla="*/ 183 w 589"/>
                <a:gd name="T15" fmla="*/ 163 h 192"/>
                <a:gd name="T16" fmla="*/ 3 w 589"/>
                <a:gd name="T17" fmla="*/ 32 h 192"/>
                <a:gd name="T18" fmla="*/ 6 w 589"/>
                <a:gd name="T19" fmla="*/ 0 h 192"/>
                <a:gd name="T20" fmla="*/ 7 w 589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192">
                  <a:moveTo>
                    <a:pt x="7" y="0"/>
                  </a:moveTo>
                  <a:cubicBezTo>
                    <a:pt x="5" y="5"/>
                    <a:pt x="5" y="13"/>
                    <a:pt x="7" y="27"/>
                  </a:cubicBezTo>
                  <a:cubicBezTo>
                    <a:pt x="12" y="54"/>
                    <a:pt x="53" y="120"/>
                    <a:pt x="187" y="158"/>
                  </a:cubicBezTo>
                  <a:cubicBezTo>
                    <a:pt x="281" y="183"/>
                    <a:pt x="415" y="186"/>
                    <a:pt x="510" y="153"/>
                  </a:cubicBezTo>
                  <a:cubicBezTo>
                    <a:pt x="545" y="140"/>
                    <a:pt x="573" y="122"/>
                    <a:pt x="589" y="98"/>
                  </a:cubicBezTo>
                  <a:cubicBezTo>
                    <a:pt x="589" y="98"/>
                    <a:pt x="588" y="98"/>
                    <a:pt x="589" y="98"/>
                  </a:cubicBezTo>
                  <a:cubicBezTo>
                    <a:pt x="573" y="125"/>
                    <a:pt x="544" y="144"/>
                    <a:pt x="507" y="157"/>
                  </a:cubicBezTo>
                  <a:cubicBezTo>
                    <a:pt x="411" y="192"/>
                    <a:pt x="277" y="189"/>
                    <a:pt x="183" y="163"/>
                  </a:cubicBezTo>
                  <a:cubicBezTo>
                    <a:pt x="49" y="125"/>
                    <a:pt x="8" y="58"/>
                    <a:pt x="3" y="32"/>
                  </a:cubicBezTo>
                  <a:cubicBezTo>
                    <a:pt x="0" y="12"/>
                    <a:pt x="1" y="3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998788" y="1570038"/>
              <a:ext cx="2333625" cy="1152525"/>
            </a:xfrm>
            <a:custGeom>
              <a:avLst/>
              <a:gdLst>
                <a:gd name="T0" fmla="*/ 182 w 620"/>
                <a:gd name="T1" fmla="*/ 278 h 306"/>
                <a:gd name="T2" fmla="*/ 2 w 620"/>
                <a:gd name="T3" fmla="*/ 147 h 306"/>
                <a:gd name="T4" fmla="*/ 2 w 620"/>
                <a:gd name="T5" fmla="*/ 120 h 306"/>
                <a:gd name="T6" fmla="*/ 33 w 620"/>
                <a:gd name="T7" fmla="*/ 128 h 306"/>
                <a:gd name="T8" fmla="*/ 208 w 620"/>
                <a:gd name="T9" fmla="*/ 177 h 306"/>
                <a:gd name="T10" fmla="*/ 375 w 620"/>
                <a:gd name="T11" fmla="*/ 165 h 306"/>
                <a:gd name="T12" fmla="*/ 426 w 620"/>
                <a:gd name="T13" fmla="*/ 138 h 306"/>
                <a:gd name="T14" fmla="*/ 431 w 620"/>
                <a:gd name="T15" fmla="*/ 133 h 306"/>
                <a:gd name="T16" fmla="*/ 385 w 620"/>
                <a:gd name="T17" fmla="*/ 45 h 306"/>
                <a:gd name="T18" fmla="*/ 357 w 620"/>
                <a:gd name="T19" fmla="*/ 10 h 306"/>
                <a:gd name="T20" fmla="*/ 358 w 620"/>
                <a:gd name="T21" fmla="*/ 9 h 306"/>
                <a:gd name="T22" fmla="*/ 381 w 620"/>
                <a:gd name="T23" fmla="*/ 3 h 306"/>
                <a:gd name="T24" fmla="*/ 461 w 620"/>
                <a:gd name="T25" fmla="*/ 13 h 306"/>
                <a:gd name="T26" fmla="*/ 584 w 620"/>
                <a:gd name="T27" fmla="*/ 218 h 306"/>
                <a:gd name="T28" fmla="*/ 505 w 620"/>
                <a:gd name="T29" fmla="*/ 273 h 306"/>
                <a:gd name="T30" fmla="*/ 182 w 620"/>
                <a:gd name="T31" fmla="*/ 2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0" h="306">
                  <a:moveTo>
                    <a:pt x="182" y="278"/>
                  </a:moveTo>
                  <a:cubicBezTo>
                    <a:pt x="48" y="240"/>
                    <a:pt x="7" y="174"/>
                    <a:pt x="2" y="147"/>
                  </a:cubicBezTo>
                  <a:cubicBezTo>
                    <a:pt x="0" y="133"/>
                    <a:pt x="0" y="125"/>
                    <a:pt x="2" y="120"/>
                  </a:cubicBezTo>
                  <a:cubicBezTo>
                    <a:pt x="7" y="117"/>
                    <a:pt x="17" y="121"/>
                    <a:pt x="33" y="128"/>
                  </a:cubicBezTo>
                  <a:cubicBezTo>
                    <a:pt x="56" y="138"/>
                    <a:pt x="112" y="167"/>
                    <a:pt x="208" y="177"/>
                  </a:cubicBezTo>
                  <a:cubicBezTo>
                    <a:pt x="259" y="182"/>
                    <a:pt x="324" y="180"/>
                    <a:pt x="375" y="165"/>
                  </a:cubicBezTo>
                  <a:cubicBezTo>
                    <a:pt x="396" y="158"/>
                    <a:pt x="414" y="150"/>
                    <a:pt x="426" y="138"/>
                  </a:cubicBezTo>
                  <a:cubicBezTo>
                    <a:pt x="428" y="137"/>
                    <a:pt x="430" y="135"/>
                    <a:pt x="431" y="133"/>
                  </a:cubicBezTo>
                  <a:cubicBezTo>
                    <a:pt x="455" y="109"/>
                    <a:pt x="439" y="57"/>
                    <a:pt x="385" y="45"/>
                  </a:cubicBezTo>
                  <a:cubicBezTo>
                    <a:pt x="359" y="40"/>
                    <a:pt x="346" y="21"/>
                    <a:pt x="357" y="10"/>
                  </a:cubicBezTo>
                  <a:cubicBezTo>
                    <a:pt x="358" y="10"/>
                    <a:pt x="358" y="10"/>
                    <a:pt x="358" y="9"/>
                  </a:cubicBezTo>
                  <a:cubicBezTo>
                    <a:pt x="364" y="6"/>
                    <a:pt x="372" y="4"/>
                    <a:pt x="381" y="3"/>
                  </a:cubicBezTo>
                  <a:cubicBezTo>
                    <a:pt x="403" y="0"/>
                    <a:pt x="433" y="3"/>
                    <a:pt x="461" y="13"/>
                  </a:cubicBezTo>
                  <a:cubicBezTo>
                    <a:pt x="551" y="44"/>
                    <a:pt x="620" y="155"/>
                    <a:pt x="584" y="218"/>
                  </a:cubicBezTo>
                  <a:cubicBezTo>
                    <a:pt x="568" y="242"/>
                    <a:pt x="540" y="260"/>
                    <a:pt x="505" y="273"/>
                  </a:cubicBezTo>
                  <a:cubicBezTo>
                    <a:pt x="410" y="306"/>
                    <a:pt x="276" y="303"/>
                    <a:pt x="182" y="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4244975" y="1600200"/>
              <a:ext cx="455613" cy="534988"/>
            </a:xfrm>
            <a:custGeom>
              <a:avLst/>
              <a:gdLst>
                <a:gd name="T0" fmla="*/ 91 w 121"/>
                <a:gd name="T1" fmla="*/ 134 h 142"/>
                <a:gd name="T2" fmla="*/ 81 w 121"/>
                <a:gd name="T3" fmla="*/ 142 h 142"/>
                <a:gd name="T4" fmla="*/ 85 w 121"/>
                <a:gd name="T5" fmla="*/ 138 h 142"/>
                <a:gd name="T6" fmla="*/ 41 w 121"/>
                <a:gd name="T7" fmla="*/ 46 h 142"/>
                <a:gd name="T8" fmla="*/ 18 w 121"/>
                <a:gd name="T9" fmla="*/ 6 h 142"/>
                <a:gd name="T10" fmla="*/ 21 w 121"/>
                <a:gd name="T11" fmla="*/ 4 h 142"/>
                <a:gd name="T12" fmla="*/ 30 w 121"/>
                <a:gd name="T13" fmla="*/ 0 h 142"/>
                <a:gd name="T14" fmla="*/ 27 w 121"/>
                <a:gd name="T15" fmla="*/ 1 h 142"/>
                <a:gd name="T16" fmla="*/ 51 w 121"/>
                <a:gd name="T17" fmla="*/ 40 h 142"/>
                <a:gd name="T18" fmla="*/ 95 w 121"/>
                <a:gd name="T19" fmla="*/ 130 h 142"/>
                <a:gd name="T20" fmla="*/ 91 w 121"/>
                <a:gd name="T21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42">
                  <a:moveTo>
                    <a:pt x="91" y="134"/>
                  </a:moveTo>
                  <a:cubicBezTo>
                    <a:pt x="87" y="137"/>
                    <a:pt x="84" y="139"/>
                    <a:pt x="81" y="142"/>
                  </a:cubicBezTo>
                  <a:cubicBezTo>
                    <a:pt x="82" y="141"/>
                    <a:pt x="84" y="140"/>
                    <a:pt x="85" y="138"/>
                  </a:cubicBezTo>
                  <a:cubicBezTo>
                    <a:pt x="112" y="113"/>
                    <a:pt x="97" y="57"/>
                    <a:pt x="41" y="46"/>
                  </a:cubicBezTo>
                  <a:cubicBezTo>
                    <a:pt x="12" y="40"/>
                    <a:pt x="0" y="17"/>
                    <a:pt x="18" y="6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4" y="3"/>
                    <a:pt x="27" y="2"/>
                    <a:pt x="30" y="0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9" y="12"/>
                    <a:pt x="21" y="34"/>
                    <a:pt x="51" y="40"/>
                  </a:cubicBezTo>
                  <a:cubicBezTo>
                    <a:pt x="106" y="52"/>
                    <a:pt x="121" y="107"/>
                    <a:pt x="95" y="130"/>
                  </a:cubicBezTo>
                  <a:cubicBezTo>
                    <a:pt x="94" y="132"/>
                    <a:pt x="92" y="133"/>
                    <a:pt x="91" y="134"/>
                  </a:cubicBezTo>
                  <a:close/>
                </a:path>
              </a:pathLst>
            </a:custGeom>
            <a:gradFill flip="none" rotWithShape="1">
              <a:gsLst>
                <a:gs pos="72500">
                  <a:srgbClr val="F87477"/>
                </a:gs>
                <a:gs pos="24600">
                  <a:srgbClr val="F87477"/>
                </a:gs>
                <a:gs pos="0">
                  <a:srgbClr val="D2144F"/>
                </a:gs>
                <a:gs pos="50000">
                  <a:srgbClr val="BE1247"/>
                </a:gs>
                <a:gs pos="100000">
                  <a:srgbClr val="BE1247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2935288" y="2025650"/>
              <a:ext cx="2216150" cy="768350"/>
            </a:xfrm>
            <a:custGeom>
              <a:avLst/>
              <a:gdLst>
                <a:gd name="T0" fmla="*/ 17 w 589"/>
                <a:gd name="T1" fmla="*/ 0 h 204"/>
                <a:gd name="T2" fmla="*/ 15 w 589"/>
                <a:gd name="T3" fmla="*/ 31 h 204"/>
                <a:gd name="T4" fmla="*/ 195 w 589"/>
                <a:gd name="T5" fmla="*/ 162 h 204"/>
                <a:gd name="T6" fmla="*/ 519 w 589"/>
                <a:gd name="T7" fmla="*/ 156 h 204"/>
                <a:gd name="T8" fmla="*/ 589 w 589"/>
                <a:gd name="T9" fmla="*/ 113 h 204"/>
                <a:gd name="T10" fmla="*/ 581 w 589"/>
                <a:gd name="T11" fmla="*/ 122 h 204"/>
                <a:gd name="T12" fmla="*/ 508 w 589"/>
                <a:gd name="T13" fmla="*/ 168 h 204"/>
                <a:gd name="T14" fmla="*/ 181 w 589"/>
                <a:gd name="T15" fmla="*/ 176 h 204"/>
                <a:gd name="T16" fmla="*/ 3 w 589"/>
                <a:gd name="T17" fmla="*/ 42 h 204"/>
                <a:gd name="T18" fmla="*/ 5 w 589"/>
                <a:gd name="T19" fmla="*/ 10 h 204"/>
                <a:gd name="T20" fmla="*/ 17 w 589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204">
                  <a:moveTo>
                    <a:pt x="17" y="0"/>
                  </a:moveTo>
                  <a:cubicBezTo>
                    <a:pt x="13" y="3"/>
                    <a:pt x="12" y="12"/>
                    <a:pt x="15" y="31"/>
                  </a:cubicBezTo>
                  <a:cubicBezTo>
                    <a:pt x="20" y="57"/>
                    <a:pt x="61" y="124"/>
                    <a:pt x="195" y="162"/>
                  </a:cubicBezTo>
                  <a:cubicBezTo>
                    <a:pt x="289" y="188"/>
                    <a:pt x="423" y="191"/>
                    <a:pt x="519" y="156"/>
                  </a:cubicBezTo>
                  <a:cubicBezTo>
                    <a:pt x="548" y="146"/>
                    <a:pt x="572" y="132"/>
                    <a:pt x="589" y="113"/>
                  </a:cubicBezTo>
                  <a:cubicBezTo>
                    <a:pt x="586" y="116"/>
                    <a:pt x="583" y="119"/>
                    <a:pt x="581" y="122"/>
                  </a:cubicBezTo>
                  <a:cubicBezTo>
                    <a:pt x="563" y="142"/>
                    <a:pt x="538" y="156"/>
                    <a:pt x="508" y="168"/>
                  </a:cubicBezTo>
                  <a:cubicBezTo>
                    <a:pt x="410" y="204"/>
                    <a:pt x="275" y="202"/>
                    <a:pt x="181" y="176"/>
                  </a:cubicBezTo>
                  <a:cubicBezTo>
                    <a:pt x="48" y="138"/>
                    <a:pt x="8" y="69"/>
                    <a:pt x="3" y="42"/>
                  </a:cubicBezTo>
                  <a:cubicBezTo>
                    <a:pt x="0" y="23"/>
                    <a:pt x="1" y="14"/>
                    <a:pt x="5" y="10"/>
                  </a:cubicBezTo>
                  <a:cubicBezTo>
                    <a:pt x="9" y="7"/>
                    <a:pt x="13" y="3"/>
                    <a:pt x="1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297363" y="1570038"/>
              <a:ext cx="1035050" cy="1035050"/>
            </a:xfrm>
            <a:custGeom>
              <a:avLst/>
              <a:gdLst>
                <a:gd name="T0" fmla="*/ 0 w 275"/>
                <a:gd name="T1" fmla="*/ 172 h 275"/>
                <a:gd name="T2" fmla="*/ 30 w 275"/>
                <a:gd name="T3" fmla="*/ 165 h 275"/>
                <a:gd name="T4" fmla="*/ 81 w 275"/>
                <a:gd name="T5" fmla="*/ 138 h 275"/>
                <a:gd name="T6" fmla="*/ 86 w 275"/>
                <a:gd name="T7" fmla="*/ 133 h 275"/>
                <a:gd name="T8" fmla="*/ 40 w 275"/>
                <a:gd name="T9" fmla="*/ 45 h 275"/>
                <a:gd name="T10" fmla="*/ 12 w 275"/>
                <a:gd name="T11" fmla="*/ 10 h 275"/>
                <a:gd name="T12" fmla="*/ 13 w 275"/>
                <a:gd name="T13" fmla="*/ 9 h 275"/>
                <a:gd name="T14" fmla="*/ 36 w 275"/>
                <a:gd name="T15" fmla="*/ 3 h 275"/>
                <a:gd name="T16" fmla="*/ 116 w 275"/>
                <a:gd name="T17" fmla="*/ 13 h 275"/>
                <a:gd name="T18" fmla="*/ 239 w 275"/>
                <a:gd name="T19" fmla="*/ 218 h 275"/>
                <a:gd name="T20" fmla="*/ 160 w 275"/>
                <a:gd name="T21" fmla="*/ 273 h 275"/>
                <a:gd name="T22" fmla="*/ 151 w 275"/>
                <a:gd name="T23" fmla="*/ 275 h 275"/>
                <a:gd name="T24" fmla="*/ 0 w 275"/>
                <a:gd name="T25" fmla="*/ 1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5">
                  <a:moveTo>
                    <a:pt x="0" y="172"/>
                  </a:moveTo>
                  <a:cubicBezTo>
                    <a:pt x="10" y="170"/>
                    <a:pt x="20" y="168"/>
                    <a:pt x="30" y="165"/>
                  </a:cubicBezTo>
                  <a:cubicBezTo>
                    <a:pt x="51" y="158"/>
                    <a:pt x="69" y="150"/>
                    <a:pt x="81" y="138"/>
                  </a:cubicBezTo>
                  <a:cubicBezTo>
                    <a:pt x="83" y="137"/>
                    <a:pt x="85" y="135"/>
                    <a:pt x="86" y="133"/>
                  </a:cubicBezTo>
                  <a:cubicBezTo>
                    <a:pt x="110" y="109"/>
                    <a:pt x="94" y="57"/>
                    <a:pt x="40" y="45"/>
                  </a:cubicBezTo>
                  <a:cubicBezTo>
                    <a:pt x="14" y="40"/>
                    <a:pt x="1" y="21"/>
                    <a:pt x="12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9" y="6"/>
                    <a:pt x="27" y="4"/>
                    <a:pt x="36" y="3"/>
                  </a:cubicBezTo>
                  <a:cubicBezTo>
                    <a:pt x="58" y="0"/>
                    <a:pt x="88" y="3"/>
                    <a:pt x="116" y="13"/>
                  </a:cubicBezTo>
                  <a:cubicBezTo>
                    <a:pt x="206" y="44"/>
                    <a:pt x="275" y="155"/>
                    <a:pt x="239" y="218"/>
                  </a:cubicBezTo>
                  <a:cubicBezTo>
                    <a:pt x="223" y="242"/>
                    <a:pt x="195" y="260"/>
                    <a:pt x="160" y="273"/>
                  </a:cubicBezTo>
                  <a:cubicBezTo>
                    <a:pt x="157" y="274"/>
                    <a:pt x="154" y="275"/>
                    <a:pt x="151" y="275"/>
                  </a:cubicBezTo>
                  <a:cubicBezTo>
                    <a:pt x="101" y="235"/>
                    <a:pt x="50" y="201"/>
                    <a:pt x="0" y="1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395605" y="1628775"/>
            <a:ext cx="302768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kern="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contents of disclosure</a:t>
            </a:r>
            <a:r>
              <a:rPr lang="zh-CN" altLang="en-US" sz="1600" b="1" kern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1600" b="1" kern="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do 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no</a:t>
            </a:r>
            <a:r>
              <a:rPr lang="zh-CN" altLang="en-US" sz="1600" b="1" kern="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 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involve </a:t>
            </a:r>
            <a:r>
              <a:rPr lang="en-US" altLang="zh-CN" sz="1600" b="1" kern="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 intellectual property and trade secrets of the enterprises.</a:t>
            </a:r>
            <a:endParaRPr lang="zh-CN" altLang="en-US" sz="1600" b="1" kern="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395535" y="1356008"/>
            <a:ext cx="3811795" cy="1103514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-1" fmla="*/ 807522 w 807522"/>
              <a:gd name="connsiteY0-2" fmla="*/ 950026 h 950026"/>
              <a:gd name="connsiteX1-3" fmla="*/ 595904 w 807522"/>
              <a:gd name="connsiteY1-4" fmla="*/ 15240 h 950026"/>
              <a:gd name="connsiteX2-5" fmla="*/ 0 w 807522"/>
              <a:gd name="connsiteY2-6" fmla="*/ 0 h 950026"/>
              <a:gd name="connsiteX0-7" fmla="*/ 1524033 w 1524033"/>
              <a:gd name="connsiteY0-8" fmla="*/ 995180 h 995180"/>
              <a:gd name="connsiteX1-9" fmla="*/ 1312415 w 1524033"/>
              <a:gd name="connsiteY1-10" fmla="*/ 60394 h 995180"/>
              <a:gd name="connsiteX2-11" fmla="*/ 0 w 1524033"/>
              <a:gd name="connsiteY2-12" fmla="*/ 0 h 995180"/>
              <a:gd name="connsiteX0-13" fmla="*/ 1530318 w 1530318"/>
              <a:gd name="connsiteY0-14" fmla="*/ 950026 h 950026"/>
              <a:gd name="connsiteX1-15" fmla="*/ 1318700 w 1530318"/>
              <a:gd name="connsiteY1-16" fmla="*/ 15240 h 950026"/>
              <a:gd name="connsiteX2-17" fmla="*/ 0 w 1530318"/>
              <a:gd name="connsiteY2-18" fmla="*/ 0 h 950026"/>
              <a:gd name="connsiteX0-19" fmla="*/ 1583908 w 1583908"/>
              <a:gd name="connsiteY0-20" fmla="*/ 950026 h 950026"/>
              <a:gd name="connsiteX1-21" fmla="*/ 1372290 w 1583908"/>
              <a:gd name="connsiteY1-22" fmla="*/ 15240 h 950026"/>
              <a:gd name="connsiteX2-23" fmla="*/ 0 w 1583908"/>
              <a:gd name="connsiteY2-24" fmla="*/ 0 h 950026"/>
              <a:gd name="connsiteX0-25" fmla="*/ 1572744 w 1572744"/>
              <a:gd name="connsiteY0-26" fmla="*/ 950026 h 950026"/>
              <a:gd name="connsiteX1-27" fmla="*/ 1361126 w 1572744"/>
              <a:gd name="connsiteY1-28" fmla="*/ 15240 h 950026"/>
              <a:gd name="connsiteX2-29" fmla="*/ 0 w 1572744"/>
              <a:gd name="connsiteY2-30" fmla="*/ 0 h 950026"/>
              <a:gd name="connsiteX0-31" fmla="*/ 1561580 w 1561580"/>
              <a:gd name="connsiteY0-32" fmla="*/ 950026 h 950026"/>
              <a:gd name="connsiteX1-33" fmla="*/ 1349962 w 1561580"/>
              <a:gd name="connsiteY1-34" fmla="*/ 15240 h 950026"/>
              <a:gd name="connsiteX2-35" fmla="*/ 0 w 1561580"/>
              <a:gd name="connsiteY2-36" fmla="*/ 0 h 950026"/>
              <a:gd name="connsiteX0-37" fmla="*/ 1561580 w 1561580"/>
              <a:gd name="connsiteY0-38" fmla="*/ 934786 h 934786"/>
              <a:gd name="connsiteX1-39" fmla="*/ 1349962 w 1561580"/>
              <a:gd name="connsiteY1-40" fmla="*/ 0 h 934786"/>
              <a:gd name="connsiteX2-41" fmla="*/ 0 w 1561580"/>
              <a:gd name="connsiteY2-42" fmla="*/ 3810 h 934786"/>
              <a:gd name="connsiteX0-43" fmla="*/ 1801156 w 1801156"/>
              <a:gd name="connsiteY0-44" fmla="*/ 934786 h 934786"/>
              <a:gd name="connsiteX1-45" fmla="*/ 1589538 w 1801156"/>
              <a:gd name="connsiteY1-46" fmla="*/ 0 h 934786"/>
              <a:gd name="connsiteX2-47" fmla="*/ 0 w 1801156"/>
              <a:gd name="connsiteY2-48" fmla="*/ 30704 h 934786"/>
              <a:gd name="connsiteX0-49" fmla="*/ 1853564 w 1853564"/>
              <a:gd name="connsiteY0-50" fmla="*/ 957914 h 957914"/>
              <a:gd name="connsiteX1-51" fmla="*/ 1641946 w 1853564"/>
              <a:gd name="connsiteY1-52" fmla="*/ 23128 h 957914"/>
              <a:gd name="connsiteX2-53" fmla="*/ 0 w 1853564"/>
              <a:gd name="connsiteY2-54" fmla="*/ 44 h 957914"/>
              <a:gd name="connsiteX0-55" fmla="*/ 1853564 w 1853564"/>
              <a:gd name="connsiteY0-56" fmla="*/ 938820 h 938820"/>
              <a:gd name="connsiteX1-57" fmla="*/ 1641946 w 1853564"/>
              <a:gd name="connsiteY1-58" fmla="*/ 4034 h 938820"/>
              <a:gd name="connsiteX2-59" fmla="*/ 0 w 1853564"/>
              <a:gd name="connsiteY2-60" fmla="*/ 0 h 938820"/>
              <a:gd name="connsiteX0-61" fmla="*/ 1561580 w 1561580"/>
              <a:gd name="connsiteY0-62" fmla="*/ 934786 h 934786"/>
              <a:gd name="connsiteX1-63" fmla="*/ 1349962 w 1561580"/>
              <a:gd name="connsiteY1-64" fmla="*/ 0 h 934786"/>
              <a:gd name="connsiteX2-65" fmla="*/ 0 w 1561580"/>
              <a:gd name="connsiteY2-66" fmla="*/ 9142 h 934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61580" h="934786">
                <a:moveTo>
                  <a:pt x="1561580" y="934786"/>
                </a:moveTo>
                <a:lnTo>
                  <a:pt x="1349962" y="0"/>
                </a:lnTo>
                <a:lnTo>
                  <a:pt x="0" y="9142"/>
                </a:lnTo>
              </a:path>
            </a:pathLst>
          </a:custGeom>
          <a:ln w="6350">
            <a:solidFill>
              <a:schemeClr val="accent6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 flipH="1">
            <a:off x="1511339" y="4808411"/>
            <a:ext cx="661474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</a:t>
            </a:r>
            <a:r>
              <a:rPr lang="zh-CN" altLang="en-US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Disclosure of self-declaration </a:t>
            </a:r>
            <a:r>
              <a:rPr lang="en-US" altLang="zh-CN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of</a:t>
            </a:r>
            <a:r>
              <a:rPr lang="zh-CN" altLang="en-US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imported products</a:t>
            </a:r>
            <a:r>
              <a:rPr lang="zh-CN" altLang="en-US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shall not </a:t>
            </a:r>
            <a:r>
              <a:rPr lang="en-US" altLang="zh-CN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be</a:t>
            </a:r>
            <a:r>
              <a:rPr lang="zh-CN" altLang="en-US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taken into account for the time being.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 flipH="1">
            <a:off x="5724129" y="2112201"/>
            <a:ext cx="3240359" cy="18947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type 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and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kumimoji="1"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contents</a:t>
            </a:r>
            <a:r>
              <a:rPr kumimoji="1" lang="zh-CN" altLang="en-US" sz="1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of </a:t>
            </a:r>
            <a:r>
              <a:rPr kumimoji="1" lang="en-US" altLang="zh-CN" sz="1600" b="1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</a:t>
            </a:r>
            <a:r>
              <a:rPr kumimoji="1" lang="zh-CN" altLang="en-US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disclos</a:t>
            </a:r>
            <a:r>
              <a:rPr kumimoji="1" lang="en-US" altLang="zh-CN" sz="1600" b="1" dirty="0" err="1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ed</a:t>
            </a:r>
            <a:r>
              <a:rPr kumimoji="1" lang="zh-CN" altLang="en-US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standard</a:t>
            </a:r>
            <a:r>
              <a:rPr kumimoji="1" lang="en-US" altLang="zh-CN" sz="16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 </a:t>
            </a:r>
            <a:r>
              <a:rPr kumimoji="1" lang="zh-CN" altLang="en-US" sz="1600" b="1" dirty="0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shall </a:t>
            </a:r>
            <a:r>
              <a:rPr kumimoji="1" lang="zh-CN" altLang="en-US" sz="1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be </a:t>
            </a:r>
            <a:r>
              <a:rPr kumimoji="1"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determined independently by the enterprise based on its own features.</a:t>
            </a:r>
          </a:p>
        </p:txBody>
      </p:sp>
      <p:sp>
        <p:nvSpPr>
          <p:cNvPr id="36" name="任意多边形 35"/>
          <p:cNvSpPr/>
          <p:nvPr/>
        </p:nvSpPr>
        <p:spPr>
          <a:xfrm flipH="1">
            <a:off x="5317558" y="1896910"/>
            <a:ext cx="3574921" cy="855166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-1" fmla="*/ 807522 w 807522"/>
              <a:gd name="connsiteY0-2" fmla="*/ 950026 h 950026"/>
              <a:gd name="connsiteX1-3" fmla="*/ 595904 w 807522"/>
              <a:gd name="connsiteY1-4" fmla="*/ 15240 h 950026"/>
              <a:gd name="connsiteX2-5" fmla="*/ 0 w 807522"/>
              <a:gd name="connsiteY2-6" fmla="*/ 0 h 950026"/>
              <a:gd name="connsiteX0-7" fmla="*/ 1524033 w 1524033"/>
              <a:gd name="connsiteY0-8" fmla="*/ 995180 h 995180"/>
              <a:gd name="connsiteX1-9" fmla="*/ 1312415 w 1524033"/>
              <a:gd name="connsiteY1-10" fmla="*/ 60394 h 995180"/>
              <a:gd name="connsiteX2-11" fmla="*/ 0 w 1524033"/>
              <a:gd name="connsiteY2-12" fmla="*/ 0 h 995180"/>
              <a:gd name="connsiteX0-13" fmla="*/ 1530318 w 1530318"/>
              <a:gd name="connsiteY0-14" fmla="*/ 950026 h 950026"/>
              <a:gd name="connsiteX1-15" fmla="*/ 1318700 w 1530318"/>
              <a:gd name="connsiteY1-16" fmla="*/ 15240 h 950026"/>
              <a:gd name="connsiteX2-17" fmla="*/ 0 w 1530318"/>
              <a:gd name="connsiteY2-18" fmla="*/ 0 h 950026"/>
              <a:gd name="connsiteX0-19" fmla="*/ 1583908 w 1583908"/>
              <a:gd name="connsiteY0-20" fmla="*/ 950026 h 950026"/>
              <a:gd name="connsiteX1-21" fmla="*/ 1372290 w 1583908"/>
              <a:gd name="connsiteY1-22" fmla="*/ 15240 h 950026"/>
              <a:gd name="connsiteX2-23" fmla="*/ 0 w 1583908"/>
              <a:gd name="connsiteY2-24" fmla="*/ 0 h 950026"/>
              <a:gd name="connsiteX0-25" fmla="*/ 1572744 w 1572744"/>
              <a:gd name="connsiteY0-26" fmla="*/ 950026 h 950026"/>
              <a:gd name="connsiteX1-27" fmla="*/ 1361126 w 1572744"/>
              <a:gd name="connsiteY1-28" fmla="*/ 15240 h 950026"/>
              <a:gd name="connsiteX2-29" fmla="*/ 0 w 1572744"/>
              <a:gd name="connsiteY2-30" fmla="*/ 0 h 950026"/>
              <a:gd name="connsiteX0-31" fmla="*/ 1561580 w 1561580"/>
              <a:gd name="connsiteY0-32" fmla="*/ 950026 h 950026"/>
              <a:gd name="connsiteX1-33" fmla="*/ 1349962 w 1561580"/>
              <a:gd name="connsiteY1-34" fmla="*/ 15240 h 950026"/>
              <a:gd name="connsiteX2-35" fmla="*/ 0 w 1561580"/>
              <a:gd name="connsiteY2-36" fmla="*/ 0 h 950026"/>
              <a:gd name="connsiteX0-37" fmla="*/ 1561580 w 1561580"/>
              <a:gd name="connsiteY0-38" fmla="*/ 934786 h 934786"/>
              <a:gd name="connsiteX1-39" fmla="*/ 1349962 w 1561580"/>
              <a:gd name="connsiteY1-40" fmla="*/ 0 h 934786"/>
              <a:gd name="connsiteX2-41" fmla="*/ 0 w 1561580"/>
              <a:gd name="connsiteY2-42" fmla="*/ 3810 h 934786"/>
              <a:gd name="connsiteX0-43" fmla="*/ 1801156 w 1801156"/>
              <a:gd name="connsiteY0-44" fmla="*/ 934786 h 934786"/>
              <a:gd name="connsiteX1-45" fmla="*/ 1589538 w 1801156"/>
              <a:gd name="connsiteY1-46" fmla="*/ 0 h 934786"/>
              <a:gd name="connsiteX2-47" fmla="*/ 0 w 1801156"/>
              <a:gd name="connsiteY2-48" fmla="*/ 30704 h 934786"/>
              <a:gd name="connsiteX0-49" fmla="*/ 1853564 w 1853564"/>
              <a:gd name="connsiteY0-50" fmla="*/ 957914 h 957914"/>
              <a:gd name="connsiteX1-51" fmla="*/ 1641946 w 1853564"/>
              <a:gd name="connsiteY1-52" fmla="*/ 23128 h 957914"/>
              <a:gd name="connsiteX2-53" fmla="*/ 0 w 1853564"/>
              <a:gd name="connsiteY2-54" fmla="*/ 44 h 957914"/>
              <a:gd name="connsiteX0-55" fmla="*/ 1853564 w 1853564"/>
              <a:gd name="connsiteY0-56" fmla="*/ 938820 h 938820"/>
              <a:gd name="connsiteX1-57" fmla="*/ 1641946 w 1853564"/>
              <a:gd name="connsiteY1-58" fmla="*/ 4034 h 938820"/>
              <a:gd name="connsiteX2-59" fmla="*/ 0 w 1853564"/>
              <a:gd name="connsiteY2-60" fmla="*/ 0 h 938820"/>
              <a:gd name="connsiteX0-61" fmla="*/ 1561580 w 1561580"/>
              <a:gd name="connsiteY0-62" fmla="*/ 934786 h 934786"/>
              <a:gd name="connsiteX1-63" fmla="*/ 1349962 w 1561580"/>
              <a:gd name="connsiteY1-64" fmla="*/ 0 h 934786"/>
              <a:gd name="connsiteX2-65" fmla="*/ 0 w 1561580"/>
              <a:gd name="connsiteY2-66" fmla="*/ 9142 h 934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61580" h="934786">
                <a:moveTo>
                  <a:pt x="1561580" y="934786"/>
                </a:moveTo>
                <a:lnTo>
                  <a:pt x="1349962" y="0"/>
                </a:lnTo>
                <a:lnTo>
                  <a:pt x="0" y="9142"/>
                </a:lnTo>
              </a:path>
            </a:pathLst>
          </a:custGeom>
          <a:ln w="6350">
            <a:solidFill>
              <a:srgbClr val="108B0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" name="组合 1"/>
          <p:cNvGrpSpPr/>
          <p:nvPr/>
        </p:nvGrpSpPr>
        <p:grpSpPr>
          <a:xfrm>
            <a:off x="2649964" y="3540230"/>
            <a:ext cx="3074164" cy="1070055"/>
            <a:chOff x="2649964" y="3540230"/>
            <a:chExt cx="3074164" cy="1070055"/>
          </a:xfrm>
        </p:grpSpPr>
        <p:sp>
          <p:nvSpPr>
            <p:cNvPr id="32" name="任意多边形 31"/>
            <p:cNvSpPr/>
            <p:nvPr/>
          </p:nvSpPr>
          <p:spPr>
            <a:xfrm flipV="1">
              <a:off x="2649964" y="3540230"/>
              <a:ext cx="2016128" cy="1070055"/>
            </a:xfrm>
            <a:custGeom>
              <a:avLst/>
              <a:gdLst>
                <a:gd name="connsiteX0" fmla="*/ 807522 w 807522"/>
                <a:gd name="connsiteY0" fmla="*/ 950026 h 950026"/>
                <a:gd name="connsiteX1" fmla="*/ 391886 w 807522"/>
                <a:gd name="connsiteY1" fmla="*/ 0 h 950026"/>
                <a:gd name="connsiteX2" fmla="*/ 0 w 807522"/>
                <a:gd name="connsiteY2" fmla="*/ 0 h 950026"/>
                <a:gd name="connsiteX0-1" fmla="*/ 807522 w 807522"/>
                <a:gd name="connsiteY0-2" fmla="*/ 950026 h 950026"/>
                <a:gd name="connsiteX1-3" fmla="*/ 595904 w 807522"/>
                <a:gd name="connsiteY1-4" fmla="*/ 15240 h 950026"/>
                <a:gd name="connsiteX2-5" fmla="*/ 0 w 807522"/>
                <a:gd name="connsiteY2-6" fmla="*/ 0 h 950026"/>
                <a:gd name="connsiteX0-7" fmla="*/ 808848 w 808848"/>
                <a:gd name="connsiteY0-8" fmla="*/ 934786 h 934786"/>
                <a:gd name="connsiteX1-9" fmla="*/ 597230 w 808848"/>
                <a:gd name="connsiteY1-10" fmla="*/ 0 h 934786"/>
                <a:gd name="connsiteX2-11" fmla="*/ 0 w 808848"/>
                <a:gd name="connsiteY2-12" fmla="*/ 3810 h 934786"/>
                <a:gd name="connsiteX0-13" fmla="*/ 1370356 w 1370356"/>
                <a:gd name="connsiteY0-14" fmla="*/ 957914 h 957914"/>
                <a:gd name="connsiteX1-15" fmla="*/ 1158738 w 1370356"/>
                <a:gd name="connsiteY1-16" fmla="*/ 23128 h 957914"/>
                <a:gd name="connsiteX2-17" fmla="*/ 0 w 1370356"/>
                <a:gd name="connsiteY2-18" fmla="*/ 44 h 957914"/>
                <a:gd name="connsiteX0-19" fmla="*/ 1190673 w 1190673"/>
                <a:gd name="connsiteY0-20" fmla="*/ 934786 h 934786"/>
                <a:gd name="connsiteX1-21" fmla="*/ 979055 w 1190673"/>
                <a:gd name="connsiteY1-22" fmla="*/ 0 h 934786"/>
                <a:gd name="connsiteX2-23" fmla="*/ 0 w 1190673"/>
                <a:gd name="connsiteY2-24" fmla="*/ 30704 h 934786"/>
                <a:gd name="connsiteX0-25" fmla="*/ 1195976 w 1195976"/>
                <a:gd name="connsiteY0-26" fmla="*/ 934786 h 934786"/>
                <a:gd name="connsiteX1-27" fmla="*/ 984358 w 1195976"/>
                <a:gd name="connsiteY1-28" fmla="*/ 0 h 934786"/>
                <a:gd name="connsiteX2-29" fmla="*/ 0 w 1195976"/>
                <a:gd name="connsiteY2-30" fmla="*/ 30704 h 934786"/>
                <a:gd name="connsiteX0-31" fmla="*/ 1195976 w 1195976"/>
                <a:gd name="connsiteY0-32" fmla="*/ 934786 h 934786"/>
                <a:gd name="connsiteX1-33" fmla="*/ 984358 w 1195976"/>
                <a:gd name="connsiteY1-34" fmla="*/ 0 h 934786"/>
                <a:gd name="connsiteX2-35" fmla="*/ 0 w 1195976"/>
                <a:gd name="connsiteY2-36" fmla="*/ 13286 h 934786"/>
                <a:gd name="connsiteX0-37" fmla="*/ 1199209 w 1199209"/>
                <a:gd name="connsiteY0-38" fmla="*/ 934786 h 934786"/>
                <a:gd name="connsiteX1-39" fmla="*/ 987591 w 1199209"/>
                <a:gd name="connsiteY1-40" fmla="*/ 0 h 934786"/>
                <a:gd name="connsiteX2-41" fmla="*/ 0 w 1199209"/>
                <a:gd name="connsiteY2-42" fmla="*/ 7480 h 934786"/>
                <a:gd name="connsiteX0-43" fmla="*/ 1199209 w 1199209"/>
                <a:gd name="connsiteY0-44" fmla="*/ 934786 h 934786"/>
                <a:gd name="connsiteX1-45" fmla="*/ 1197221 w 1199209"/>
                <a:gd name="connsiteY1-46" fmla="*/ 0 h 934786"/>
                <a:gd name="connsiteX2-47" fmla="*/ 0 w 1199209"/>
                <a:gd name="connsiteY2-48" fmla="*/ 7480 h 934786"/>
                <a:gd name="connsiteX0-49" fmla="*/ 1416325 w 1416325"/>
                <a:gd name="connsiteY0-50" fmla="*/ 2898062 h 2898062"/>
                <a:gd name="connsiteX1-51" fmla="*/ 1197221 w 1416325"/>
                <a:gd name="connsiteY1-52" fmla="*/ 0 h 2898062"/>
                <a:gd name="connsiteX2-53" fmla="*/ 0 w 1416325"/>
                <a:gd name="connsiteY2-54" fmla="*/ 7480 h 2898062"/>
                <a:gd name="connsiteX0-55" fmla="*/ 1416325 w 1416325"/>
                <a:gd name="connsiteY0-56" fmla="*/ 2898062 h 2898062"/>
                <a:gd name="connsiteX1-57" fmla="*/ 1092406 w 1416325"/>
                <a:gd name="connsiteY1-58" fmla="*/ 0 h 2898062"/>
                <a:gd name="connsiteX2-59" fmla="*/ 0 w 1416325"/>
                <a:gd name="connsiteY2-60" fmla="*/ 7480 h 2898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416325" h="2898062">
                  <a:moveTo>
                    <a:pt x="1416325" y="2898062"/>
                  </a:moveTo>
                  <a:cubicBezTo>
                    <a:pt x="1415662" y="2586467"/>
                    <a:pt x="1093069" y="311595"/>
                    <a:pt x="1092406" y="0"/>
                  </a:cubicBezTo>
                  <a:lnTo>
                    <a:pt x="0" y="7480"/>
                  </a:lnTo>
                </a:path>
              </a:pathLst>
            </a:custGeom>
            <a:ln w="6350">
              <a:solidFill>
                <a:srgbClr val="0070C0"/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 flipV="1">
              <a:off x="4169096" y="4607523"/>
              <a:ext cx="1555032" cy="2762"/>
            </a:xfrm>
            <a:custGeom>
              <a:avLst/>
              <a:gdLst>
                <a:gd name="connsiteX0" fmla="*/ 807522 w 807522"/>
                <a:gd name="connsiteY0" fmla="*/ 950026 h 950026"/>
                <a:gd name="connsiteX1" fmla="*/ 391886 w 807522"/>
                <a:gd name="connsiteY1" fmla="*/ 0 h 950026"/>
                <a:gd name="connsiteX2" fmla="*/ 0 w 807522"/>
                <a:gd name="connsiteY2" fmla="*/ 0 h 950026"/>
                <a:gd name="connsiteX0-1" fmla="*/ 807522 w 807522"/>
                <a:gd name="connsiteY0-2" fmla="*/ 950026 h 950026"/>
                <a:gd name="connsiteX1-3" fmla="*/ 595904 w 807522"/>
                <a:gd name="connsiteY1-4" fmla="*/ 15240 h 950026"/>
                <a:gd name="connsiteX2-5" fmla="*/ 0 w 807522"/>
                <a:gd name="connsiteY2-6" fmla="*/ 0 h 950026"/>
                <a:gd name="connsiteX0-7" fmla="*/ 808848 w 808848"/>
                <a:gd name="connsiteY0-8" fmla="*/ 934786 h 934786"/>
                <a:gd name="connsiteX1-9" fmla="*/ 597230 w 808848"/>
                <a:gd name="connsiteY1-10" fmla="*/ 0 h 934786"/>
                <a:gd name="connsiteX2-11" fmla="*/ 0 w 808848"/>
                <a:gd name="connsiteY2-12" fmla="*/ 3810 h 934786"/>
                <a:gd name="connsiteX0-13" fmla="*/ 1370356 w 1370356"/>
                <a:gd name="connsiteY0-14" fmla="*/ 957914 h 957914"/>
                <a:gd name="connsiteX1-15" fmla="*/ 1158738 w 1370356"/>
                <a:gd name="connsiteY1-16" fmla="*/ 23128 h 957914"/>
                <a:gd name="connsiteX2-17" fmla="*/ 0 w 1370356"/>
                <a:gd name="connsiteY2-18" fmla="*/ 44 h 957914"/>
                <a:gd name="connsiteX0-19" fmla="*/ 1190673 w 1190673"/>
                <a:gd name="connsiteY0-20" fmla="*/ 934786 h 934786"/>
                <a:gd name="connsiteX1-21" fmla="*/ 979055 w 1190673"/>
                <a:gd name="connsiteY1-22" fmla="*/ 0 h 934786"/>
                <a:gd name="connsiteX2-23" fmla="*/ 0 w 1190673"/>
                <a:gd name="connsiteY2-24" fmla="*/ 30704 h 934786"/>
                <a:gd name="connsiteX0-25" fmla="*/ 1195976 w 1195976"/>
                <a:gd name="connsiteY0-26" fmla="*/ 934786 h 934786"/>
                <a:gd name="connsiteX1-27" fmla="*/ 984358 w 1195976"/>
                <a:gd name="connsiteY1-28" fmla="*/ 0 h 934786"/>
                <a:gd name="connsiteX2-29" fmla="*/ 0 w 1195976"/>
                <a:gd name="connsiteY2-30" fmla="*/ 30704 h 934786"/>
                <a:gd name="connsiteX0-31" fmla="*/ 1195976 w 1195976"/>
                <a:gd name="connsiteY0-32" fmla="*/ 934786 h 934786"/>
                <a:gd name="connsiteX1-33" fmla="*/ 984358 w 1195976"/>
                <a:gd name="connsiteY1-34" fmla="*/ 0 h 934786"/>
                <a:gd name="connsiteX2-35" fmla="*/ 0 w 1195976"/>
                <a:gd name="connsiteY2-36" fmla="*/ 13286 h 934786"/>
                <a:gd name="connsiteX0-37" fmla="*/ 1199209 w 1199209"/>
                <a:gd name="connsiteY0-38" fmla="*/ 934786 h 934786"/>
                <a:gd name="connsiteX1-39" fmla="*/ 987591 w 1199209"/>
                <a:gd name="connsiteY1-40" fmla="*/ 0 h 934786"/>
                <a:gd name="connsiteX2-41" fmla="*/ 0 w 1199209"/>
                <a:gd name="connsiteY2-42" fmla="*/ 7480 h 934786"/>
                <a:gd name="connsiteX0-43" fmla="*/ 1199209 w 1199209"/>
                <a:gd name="connsiteY0-44" fmla="*/ 934786 h 934786"/>
                <a:gd name="connsiteX1-45" fmla="*/ 1197221 w 1199209"/>
                <a:gd name="connsiteY1-46" fmla="*/ 0 h 934786"/>
                <a:gd name="connsiteX2-47" fmla="*/ 0 w 1199209"/>
                <a:gd name="connsiteY2-48" fmla="*/ 7480 h 934786"/>
                <a:gd name="connsiteX0-49" fmla="*/ 1416325 w 1416325"/>
                <a:gd name="connsiteY0-50" fmla="*/ 2898062 h 2898062"/>
                <a:gd name="connsiteX1-51" fmla="*/ 1197221 w 1416325"/>
                <a:gd name="connsiteY1-52" fmla="*/ 0 h 2898062"/>
                <a:gd name="connsiteX2-53" fmla="*/ 0 w 1416325"/>
                <a:gd name="connsiteY2-54" fmla="*/ 7480 h 2898062"/>
                <a:gd name="connsiteX0-55" fmla="*/ 1416325 w 1416325"/>
                <a:gd name="connsiteY0-56" fmla="*/ 2898062 h 2898062"/>
                <a:gd name="connsiteX1-57" fmla="*/ 1092406 w 1416325"/>
                <a:gd name="connsiteY1-58" fmla="*/ 0 h 2898062"/>
                <a:gd name="connsiteX2-59" fmla="*/ 0 w 1416325"/>
                <a:gd name="connsiteY2-60" fmla="*/ 7480 h 2898062"/>
                <a:gd name="connsiteX0-61" fmla="*/ 1092406 w 1092406"/>
                <a:gd name="connsiteY0-62" fmla="*/ 0 h 7480"/>
                <a:gd name="connsiteX1-63" fmla="*/ 0 w 1092406"/>
                <a:gd name="connsiteY1-64" fmla="*/ 7480 h 7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92406" h="7480">
                  <a:moveTo>
                    <a:pt x="1092406" y="0"/>
                  </a:moveTo>
                  <a:lnTo>
                    <a:pt x="0" y="7480"/>
                  </a:lnTo>
                </a:path>
              </a:pathLst>
            </a:custGeom>
            <a:ln w="6350">
              <a:solidFill>
                <a:srgbClr val="0070C0"/>
              </a:solidFill>
              <a:prstDash val="sysDot"/>
              <a:miter lim="800000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 bwMode="auto">
          <a:xfrm>
            <a:off x="428625" y="785495"/>
            <a:ext cx="3554730" cy="594360"/>
          </a:xfrm>
          <a:prstGeom prst="rect">
            <a:avLst/>
          </a:prstGeom>
          <a:solidFill>
            <a:srgbClr val="0070C0"/>
          </a:solidFill>
          <a:ln w="34925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>
              <a:rot lat="0" lon="0" rev="1200000"/>
            </a:lightRig>
          </a:scene3d>
          <a:sp3d extrusionH="57150"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Few points needing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/>
      <p:bldP spid="35" grpId="0"/>
      <p:bldP spid="36" grpId="0" animBg="1"/>
      <p:bldP spid="3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charset="0"/>
                <a:cs typeface="Times New Roman" panose="02020603050405020304" charset="0"/>
              </a:rPr>
              <a:t>3.Way of disclosure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71472" y="3143248"/>
            <a:ext cx="1430323" cy="1285884"/>
            <a:chOff x="574961" y="1979777"/>
            <a:chExt cx="3855811" cy="3547420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574961" y="4985164"/>
              <a:ext cx="3252193" cy="54203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 rot="900000">
              <a:off x="2214957" y="3534140"/>
              <a:ext cx="946690" cy="1879940"/>
            </a:xfrm>
            <a:custGeom>
              <a:avLst/>
              <a:gdLst>
                <a:gd name="T0" fmla="*/ 187 w 252"/>
                <a:gd name="T1" fmla="*/ 221 h 499"/>
                <a:gd name="T2" fmla="*/ 252 w 252"/>
                <a:gd name="T3" fmla="*/ 182 h 499"/>
                <a:gd name="T4" fmla="*/ 252 w 252"/>
                <a:gd name="T5" fmla="*/ 57 h 499"/>
                <a:gd name="T6" fmla="*/ 170 w 252"/>
                <a:gd name="T7" fmla="*/ 91 h 499"/>
                <a:gd name="T8" fmla="*/ 179 w 252"/>
                <a:gd name="T9" fmla="*/ 42 h 499"/>
                <a:gd name="T10" fmla="*/ 145 w 252"/>
                <a:gd name="T11" fmla="*/ 2 h 499"/>
                <a:gd name="T12" fmla="*/ 109 w 252"/>
                <a:gd name="T13" fmla="*/ 56 h 499"/>
                <a:gd name="T14" fmla="*/ 129 w 252"/>
                <a:gd name="T15" fmla="*/ 108 h 499"/>
                <a:gd name="T16" fmla="*/ 0 w 252"/>
                <a:gd name="T17" fmla="*/ 162 h 499"/>
                <a:gd name="T18" fmla="*/ 0 w 252"/>
                <a:gd name="T19" fmla="*/ 499 h 499"/>
                <a:gd name="T20" fmla="*/ 252 w 252"/>
                <a:gd name="T21" fmla="*/ 350 h 499"/>
                <a:gd name="T22" fmla="*/ 252 w 252"/>
                <a:gd name="T23" fmla="*/ 239 h 499"/>
                <a:gd name="T24" fmla="*/ 187 w 252"/>
                <a:gd name="T25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99">
                  <a:moveTo>
                    <a:pt x="187" y="221"/>
                  </a:moveTo>
                  <a:cubicBezTo>
                    <a:pt x="206" y="174"/>
                    <a:pt x="240" y="179"/>
                    <a:pt x="252" y="182"/>
                  </a:cubicBezTo>
                  <a:cubicBezTo>
                    <a:pt x="252" y="57"/>
                    <a:pt x="252" y="57"/>
                    <a:pt x="252" y="57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73" y="81"/>
                    <a:pt x="180" y="56"/>
                    <a:pt x="179" y="42"/>
                  </a:cubicBezTo>
                  <a:cubicBezTo>
                    <a:pt x="179" y="23"/>
                    <a:pt x="179" y="0"/>
                    <a:pt x="145" y="2"/>
                  </a:cubicBezTo>
                  <a:cubicBezTo>
                    <a:pt x="114" y="4"/>
                    <a:pt x="108" y="40"/>
                    <a:pt x="109" y="56"/>
                  </a:cubicBezTo>
                  <a:cubicBezTo>
                    <a:pt x="110" y="74"/>
                    <a:pt x="123" y="98"/>
                    <a:pt x="129" y="10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252" y="350"/>
                    <a:pt x="252" y="350"/>
                    <a:pt x="252" y="350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227" y="290"/>
                    <a:pt x="167" y="272"/>
                    <a:pt x="187" y="22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 rot="900000">
              <a:off x="1187537" y="2021587"/>
              <a:ext cx="718230" cy="220994"/>
            </a:xfrm>
            <a:custGeom>
              <a:avLst/>
              <a:gdLst>
                <a:gd name="T0" fmla="*/ 382 w 382"/>
                <a:gd name="T1" fmla="*/ 117 h 117"/>
                <a:gd name="T2" fmla="*/ 0 w 382"/>
                <a:gd name="T3" fmla="*/ 0 h 117"/>
                <a:gd name="T4" fmla="*/ 378 w 382"/>
                <a:gd name="T5" fmla="*/ 117 h 117"/>
                <a:gd name="T6" fmla="*/ 382 w 382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17">
                  <a:moveTo>
                    <a:pt x="382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8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 rot="900000">
              <a:off x="1814682" y="2441176"/>
              <a:ext cx="883975" cy="277735"/>
            </a:xfrm>
            <a:custGeom>
              <a:avLst/>
              <a:gdLst>
                <a:gd name="T0" fmla="*/ 0 w 470"/>
                <a:gd name="T1" fmla="*/ 0 h 148"/>
                <a:gd name="T2" fmla="*/ 0 w 470"/>
                <a:gd name="T3" fmla="*/ 2 h 148"/>
                <a:gd name="T4" fmla="*/ 470 w 470"/>
                <a:gd name="T5" fmla="*/ 148 h 148"/>
                <a:gd name="T6" fmla="*/ 0 w 470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148">
                  <a:moveTo>
                    <a:pt x="0" y="0"/>
                  </a:moveTo>
                  <a:lnTo>
                    <a:pt x="0" y="2"/>
                  </a:lnTo>
                  <a:lnTo>
                    <a:pt x="47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 rot="900000">
              <a:off x="2788250" y="2406833"/>
              <a:ext cx="1642522" cy="380766"/>
            </a:xfrm>
            <a:custGeom>
              <a:avLst/>
              <a:gdLst>
                <a:gd name="T0" fmla="*/ 188 w 437"/>
                <a:gd name="T1" fmla="*/ 33 h 101"/>
                <a:gd name="T2" fmla="*/ 111 w 437"/>
                <a:gd name="T3" fmla="*/ 20 h 101"/>
                <a:gd name="T4" fmla="*/ 0 w 437"/>
                <a:gd name="T5" fmla="*/ 46 h 101"/>
                <a:gd name="T6" fmla="*/ 80 w 437"/>
                <a:gd name="T7" fmla="*/ 64 h 101"/>
                <a:gd name="T8" fmla="*/ 57 w 437"/>
                <a:gd name="T9" fmla="*/ 84 h 101"/>
                <a:gd name="T10" fmla="*/ 119 w 437"/>
                <a:gd name="T11" fmla="*/ 73 h 101"/>
                <a:gd name="T12" fmla="*/ 239 w 437"/>
                <a:gd name="T13" fmla="*/ 101 h 101"/>
                <a:gd name="T14" fmla="*/ 239 w 437"/>
                <a:gd name="T15" fmla="*/ 101 h 101"/>
                <a:gd name="T16" fmla="*/ 437 w 437"/>
                <a:gd name="T17" fmla="*/ 42 h 101"/>
                <a:gd name="T18" fmla="*/ 202 w 437"/>
                <a:gd name="T19" fmla="*/ 0 h 101"/>
                <a:gd name="T20" fmla="*/ 154 w 437"/>
                <a:gd name="T21" fmla="*/ 11 h 101"/>
                <a:gd name="T22" fmla="*/ 188 w 437"/>
                <a:gd name="T23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" h="101">
                  <a:moveTo>
                    <a:pt x="188" y="33"/>
                  </a:moveTo>
                  <a:cubicBezTo>
                    <a:pt x="164" y="45"/>
                    <a:pt x="122" y="35"/>
                    <a:pt x="111" y="2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59" y="68"/>
                    <a:pt x="29" y="76"/>
                    <a:pt x="57" y="84"/>
                  </a:cubicBezTo>
                  <a:cubicBezTo>
                    <a:pt x="86" y="92"/>
                    <a:pt x="107" y="82"/>
                    <a:pt x="119" y="73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437" y="42"/>
                    <a:pt x="437" y="42"/>
                    <a:pt x="437" y="4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76" y="15"/>
                    <a:pt x="208" y="23"/>
                    <a:pt x="188" y="33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 rot="900000">
              <a:off x="1193510" y="1979777"/>
              <a:ext cx="1649988" cy="385246"/>
            </a:xfrm>
            <a:custGeom>
              <a:avLst/>
              <a:gdLst>
                <a:gd name="T0" fmla="*/ 340 w 439"/>
                <a:gd name="T1" fmla="*/ 23 h 102"/>
                <a:gd name="T2" fmla="*/ 365 w 439"/>
                <a:gd name="T3" fmla="*/ 9 h 102"/>
                <a:gd name="T4" fmla="*/ 308 w 439"/>
                <a:gd name="T5" fmla="*/ 15 h 102"/>
                <a:gd name="T6" fmla="*/ 255 w 439"/>
                <a:gd name="T7" fmla="*/ 3 h 102"/>
                <a:gd name="T8" fmla="*/ 0 w 439"/>
                <a:gd name="T9" fmla="*/ 44 h 102"/>
                <a:gd name="T10" fmla="*/ 191 w 439"/>
                <a:gd name="T11" fmla="*/ 102 h 102"/>
                <a:gd name="T12" fmla="*/ 308 w 439"/>
                <a:gd name="T13" fmla="*/ 75 h 102"/>
                <a:gd name="T14" fmla="*/ 273 w 439"/>
                <a:gd name="T15" fmla="*/ 50 h 102"/>
                <a:gd name="T16" fmla="*/ 343 w 439"/>
                <a:gd name="T17" fmla="*/ 67 h 102"/>
                <a:gd name="T18" fmla="*/ 439 w 439"/>
                <a:gd name="T19" fmla="*/ 46 h 102"/>
                <a:gd name="T20" fmla="*/ 340 w 439"/>
                <a:gd name="T21" fmla="*/ 2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9" h="102">
                  <a:moveTo>
                    <a:pt x="340" y="23"/>
                  </a:moveTo>
                  <a:cubicBezTo>
                    <a:pt x="354" y="20"/>
                    <a:pt x="373" y="14"/>
                    <a:pt x="365" y="9"/>
                  </a:cubicBezTo>
                  <a:cubicBezTo>
                    <a:pt x="349" y="0"/>
                    <a:pt x="319" y="11"/>
                    <a:pt x="308" y="15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284" y="72"/>
                    <a:pt x="241" y="63"/>
                    <a:pt x="273" y="50"/>
                  </a:cubicBezTo>
                  <a:cubicBezTo>
                    <a:pt x="309" y="37"/>
                    <a:pt x="333" y="57"/>
                    <a:pt x="343" y="67"/>
                  </a:cubicBezTo>
                  <a:cubicBezTo>
                    <a:pt x="439" y="46"/>
                    <a:pt x="439" y="46"/>
                    <a:pt x="439" y="46"/>
                  </a:cubicBezTo>
                  <a:lnTo>
                    <a:pt x="340" y="2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rot="900000">
              <a:off x="2165585" y="2090274"/>
              <a:ext cx="1473789" cy="292667"/>
            </a:xfrm>
            <a:custGeom>
              <a:avLst/>
              <a:gdLst>
                <a:gd name="T0" fmla="*/ 110 w 392"/>
                <a:gd name="T1" fmla="*/ 41 h 78"/>
                <a:gd name="T2" fmla="*/ 85 w 392"/>
                <a:gd name="T3" fmla="*/ 55 h 78"/>
                <a:gd name="T4" fmla="*/ 184 w 392"/>
                <a:gd name="T5" fmla="*/ 78 h 78"/>
                <a:gd name="T6" fmla="*/ 295 w 392"/>
                <a:gd name="T7" fmla="*/ 52 h 78"/>
                <a:gd name="T8" fmla="*/ 372 w 392"/>
                <a:gd name="T9" fmla="*/ 65 h 78"/>
                <a:gd name="T10" fmla="*/ 338 w 392"/>
                <a:gd name="T11" fmla="*/ 43 h 78"/>
                <a:gd name="T12" fmla="*/ 386 w 392"/>
                <a:gd name="T13" fmla="*/ 32 h 78"/>
                <a:gd name="T14" fmla="*/ 212 w 392"/>
                <a:gd name="T15" fmla="*/ 0 h 78"/>
                <a:gd name="T16" fmla="*/ 0 w 392"/>
                <a:gd name="T17" fmla="*/ 35 h 78"/>
                <a:gd name="T18" fmla="*/ 53 w 392"/>
                <a:gd name="T19" fmla="*/ 47 h 78"/>
                <a:gd name="T20" fmla="*/ 110 w 392"/>
                <a:gd name="T21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78">
                  <a:moveTo>
                    <a:pt x="110" y="41"/>
                  </a:moveTo>
                  <a:cubicBezTo>
                    <a:pt x="118" y="46"/>
                    <a:pt x="99" y="52"/>
                    <a:pt x="85" y="55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306" y="67"/>
                    <a:pt x="348" y="77"/>
                    <a:pt x="372" y="65"/>
                  </a:cubicBezTo>
                  <a:cubicBezTo>
                    <a:pt x="392" y="55"/>
                    <a:pt x="360" y="47"/>
                    <a:pt x="338" y="43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64" y="43"/>
                    <a:pt x="94" y="32"/>
                    <a:pt x="110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 rot="900000">
              <a:off x="1829614" y="2321720"/>
              <a:ext cx="1830665" cy="524114"/>
            </a:xfrm>
            <a:custGeom>
              <a:avLst/>
              <a:gdLst>
                <a:gd name="T0" fmla="*/ 235 w 487"/>
                <a:gd name="T1" fmla="*/ 139 h 139"/>
                <a:gd name="T2" fmla="*/ 487 w 487"/>
                <a:gd name="T3" fmla="*/ 64 h 139"/>
                <a:gd name="T4" fmla="*/ 367 w 487"/>
                <a:gd name="T5" fmla="*/ 36 h 139"/>
                <a:gd name="T6" fmla="*/ 305 w 487"/>
                <a:gd name="T7" fmla="*/ 47 h 139"/>
                <a:gd name="T8" fmla="*/ 328 w 487"/>
                <a:gd name="T9" fmla="*/ 27 h 139"/>
                <a:gd name="T10" fmla="*/ 248 w 487"/>
                <a:gd name="T11" fmla="*/ 9 h 139"/>
                <a:gd name="T12" fmla="*/ 152 w 487"/>
                <a:gd name="T13" fmla="*/ 30 h 139"/>
                <a:gd name="T14" fmla="*/ 82 w 487"/>
                <a:gd name="T15" fmla="*/ 13 h 139"/>
                <a:gd name="T16" fmla="*/ 117 w 487"/>
                <a:gd name="T17" fmla="*/ 38 h 139"/>
                <a:gd name="T18" fmla="*/ 0 w 487"/>
                <a:gd name="T19" fmla="*/ 65 h 139"/>
                <a:gd name="T20" fmla="*/ 235 w 487"/>
                <a:gd name="T2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139">
                  <a:moveTo>
                    <a:pt x="235" y="139"/>
                  </a:moveTo>
                  <a:cubicBezTo>
                    <a:pt x="487" y="64"/>
                    <a:pt x="487" y="64"/>
                    <a:pt x="487" y="64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55" y="45"/>
                    <a:pt x="334" y="55"/>
                    <a:pt x="305" y="47"/>
                  </a:cubicBezTo>
                  <a:cubicBezTo>
                    <a:pt x="277" y="39"/>
                    <a:pt x="307" y="31"/>
                    <a:pt x="328" y="27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42" y="20"/>
                    <a:pt x="118" y="0"/>
                    <a:pt x="82" y="13"/>
                  </a:cubicBezTo>
                  <a:cubicBezTo>
                    <a:pt x="50" y="26"/>
                    <a:pt x="93" y="35"/>
                    <a:pt x="117" y="38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235" y="139"/>
                  </a:lnTo>
                  <a:close/>
                </a:path>
              </a:pathLst>
            </a:custGeom>
            <a:solidFill>
              <a:srgbClr val="93D1FF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 rot="900000">
              <a:off x="1187537" y="2020093"/>
              <a:ext cx="710764" cy="220994"/>
            </a:xfrm>
            <a:custGeom>
              <a:avLst/>
              <a:gdLst>
                <a:gd name="T0" fmla="*/ 378 w 378"/>
                <a:gd name="T1" fmla="*/ 117 h 117"/>
                <a:gd name="T2" fmla="*/ 0 w 378"/>
                <a:gd name="T3" fmla="*/ 0 h 117"/>
                <a:gd name="T4" fmla="*/ 378 w 378"/>
                <a:gd name="T5" fmla="*/ 117 h 117"/>
                <a:gd name="T6" fmla="*/ 378 w 3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117">
                  <a:moveTo>
                    <a:pt x="378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78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 rot="900000">
              <a:off x="1039711" y="2036519"/>
              <a:ext cx="985513" cy="1333428"/>
            </a:xfrm>
            <a:custGeom>
              <a:avLst/>
              <a:gdLst>
                <a:gd name="T0" fmla="*/ 82 w 262"/>
                <a:gd name="T1" fmla="*/ 218 h 354"/>
                <a:gd name="T2" fmla="*/ 102 w 262"/>
                <a:gd name="T3" fmla="*/ 314 h 354"/>
                <a:gd name="T4" fmla="*/ 191 w 262"/>
                <a:gd name="T5" fmla="*/ 354 h 354"/>
                <a:gd name="T6" fmla="*/ 191 w 262"/>
                <a:gd name="T7" fmla="*/ 233 h 354"/>
                <a:gd name="T8" fmla="*/ 262 w 262"/>
                <a:gd name="T9" fmla="*/ 223 h 354"/>
                <a:gd name="T10" fmla="*/ 191 w 262"/>
                <a:gd name="T11" fmla="*/ 178 h 354"/>
                <a:gd name="T12" fmla="*/ 191 w 262"/>
                <a:gd name="T13" fmla="*/ 59 h 354"/>
                <a:gd name="T14" fmla="*/ 0 w 262"/>
                <a:gd name="T15" fmla="*/ 0 h 354"/>
                <a:gd name="T16" fmla="*/ 0 w 262"/>
                <a:gd name="T17" fmla="*/ 268 h 354"/>
                <a:gd name="T18" fmla="*/ 66 w 262"/>
                <a:gd name="T19" fmla="*/ 298 h 354"/>
                <a:gd name="T20" fmla="*/ 82 w 262"/>
                <a:gd name="T21" fmla="*/ 21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54">
                  <a:moveTo>
                    <a:pt x="82" y="218"/>
                  </a:moveTo>
                  <a:cubicBezTo>
                    <a:pt x="120" y="210"/>
                    <a:pt x="118" y="288"/>
                    <a:pt x="102" y="314"/>
                  </a:cubicBezTo>
                  <a:cubicBezTo>
                    <a:pt x="191" y="354"/>
                    <a:pt x="191" y="354"/>
                    <a:pt x="191" y="354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18" y="251"/>
                    <a:pt x="262" y="270"/>
                    <a:pt x="262" y="223"/>
                  </a:cubicBezTo>
                  <a:cubicBezTo>
                    <a:pt x="262" y="166"/>
                    <a:pt x="214" y="172"/>
                    <a:pt x="191" y="17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66" y="298"/>
                    <a:pt x="66" y="298"/>
                    <a:pt x="66" y="298"/>
                  </a:cubicBezTo>
                  <a:cubicBezTo>
                    <a:pt x="60" y="277"/>
                    <a:pt x="47" y="226"/>
                    <a:pt x="82" y="218"/>
                  </a:cubicBezTo>
                  <a:close/>
                </a:path>
              </a:pathLst>
            </a:custGeom>
            <a:gradFill rotWithShape="1">
              <a:gsLst>
                <a:gs pos="0">
                  <a:srgbClr val="1C1C1C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 rot="900000">
              <a:off x="1623552" y="2418778"/>
              <a:ext cx="883975" cy="1739579"/>
            </a:xfrm>
            <a:custGeom>
              <a:avLst/>
              <a:gdLst>
                <a:gd name="T0" fmla="*/ 0 w 235"/>
                <a:gd name="T1" fmla="*/ 0 h 462"/>
                <a:gd name="T2" fmla="*/ 0 w 235"/>
                <a:gd name="T3" fmla="*/ 119 h 462"/>
                <a:gd name="T4" fmla="*/ 71 w 235"/>
                <a:gd name="T5" fmla="*/ 164 h 462"/>
                <a:gd name="T6" fmla="*/ 0 w 235"/>
                <a:gd name="T7" fmla="*/ 174 h 462"/>
                <a:gd name="T8" fmla="*/ 0 w 235"/>
                <a:gd name="T9" fmla="*/ 295 h 462"/>
                <a:gd name="T10" fmla="*/ 98 w 235"/>
                <a:gd name="T11" fmla="*/ 339 h 462"/>
                <a:gd name="T12" fmla="*/ 117 w 235"/>
                <a:gd name="T13" fmla="*/ 447 h 462"/>
                <a:gd name="T14" fmla="*/ 140 w 235"/>
                <a:gd name="T15" fmla="*/ 358 h 462"/>
                <a:gd name="T16" fmla="*/ 235 w 235"/>
                <a:gd name="T17" fmla="*/ 401 h 462"/>
                <a:gd name="T18" fmla="*/ 235 w 235"/>
                <a:gd name="T19" fmla="*/ 73 h 462"/>
                <a:gd name="T20" fmla="*/ 0 w 235"/>
                <a:gd name="T21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462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23" y="113"/>
                    <a:pt x="71" y="107"/>
                    <a:pt x="71" y="164"/>
                  </a:cubicBezTo>
                  <a:cubicBezTo>
                    <a:pt x="71" y="211"/>
                    <a:pt x="27" y="192"/>
                    <a:pt x="0" y="174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98" y="339"/>
                    <a:pt x="98" y="339"/>
                    <a:pt x="98" y="339"/>
                  </a:cubicBezTo>
                  <a:cubicBezTo>
                    <a:pt x="87" y="365"/>
                    <a:pt x="65" y="430"/>
                    <a:pt x="117" y="447"/>
                  </a:cubicBezTo>
                  <a:cubicBezTo>
                    <a:pt x="161" y="462"/>
                    <a:pt x="151" y="400"/>
                    <a:pt x="140" y="358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73"/>
                    <a:pt x="235" y="73"/>
                    <a:pt x="235" y="73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70C0"/>
                </a:gs>
                <a:gs pos="100000">
                  <a:srgbClr val="31A0EB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 rot="900000">
              <a:off x="2503049" y="2693527"/>
              <a:ext cx="1270714" cy="1517093"/>
            </a:xfrm>
            <a:custGeom>
              <a:avLst/>
              <a:gdLst>
                <a:gd name="T0" fmla="*/ 0 w 338"/>
                <a:gd name="T1" fmla="*/ 75 h 403"/>
                <a:gd name="T2" fmla="*/ 0 w 338"/>
                <a:gd name="T3" fmla="*/ 403 h 403"/>
                <a:gd name="T4" fmla="*/ 129 w 338"/>
                <a:gd name="T5" fmla="*/ 349 h 403"/>
                <a:gd name="T6" fmla="*/ 109 w 338"/>
                <a:gd name="T7" fmla="*/ 297 h 403"/>
                <a:gd name="T8" fmla="*/ 145 w 338"/>
                <a:gd name="T9" fmla="*/ 243 h 403"/>
                <a:gd name="T10" fmla="*/ 179 w 338"/>
                <a:gd name="T11" fmla="*/ 283 h 403"/>
                <a:gd name="T12" fmla="*/ 170 w 338"/>
                <a:gd name="T13" fmla="*/ 332 h 403"/>
                <a:gd name="T14" fmla="*/ 252 w 338"/>
                <a:gd name="T15" fmla="*/ 298 h 403"/>
                <a:gd name="T16" fmla="*/ 252 w 338"/>
                <a:gd name="T17" fmla="*/ 170 h 403"/>
                <a:gd name="T18" fmla="*/ 331 w 338"/>
                <a:gd name="T19" fmla="*/ 121 h 403"/>
                <a:gd name="T20" fmla="*/ 252 w 338"/>
                <a:gd name="T21" fmla="*/ 127 h 403"/>
                <a:gd name="T22" fmla="*/ 252 w 338"/>
                <a:gd name="T23" fmla="*/ 0 h 403"/>
                <a:gd name="T24" fmla="*/ 252 w 338"/>
                <a:gd name="T25" fmla="*/ 0 h 403"/>
                <a:gd name="T26" fmla="*/ 0 w 338"/>
                <a:gd name="T27" fmla="*/ 7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403">
                  <a:moveTo>
                    <a:pt x="0" y="75"/>
                  </a:moveTo>
                  <a:cubicBezTo>
                    <a:pt x="0" y="403"/>
                    <a:pt x="0" y="403"/>
                    <a:pt x="0" y="403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3" y="339"/>
                    <a:pt x="110" y="315"/>
                    <a:pt x="109" y="297"/>
                  </a:cubicBezTo>
                  <a:cubicBezTo>
                    <a:pt x="108" y="281"/>
                    <a:pt x="114" y="245"/>
                    <a:pt x="145" y="243"/>
                  </a:cubicBezTo>
                  <a:cubicBezTo>
                    <a:pt x="179" y="241"/>
                    <a:pt x="179" y="264"/>
                    <a:pt x="179" y="283"/>
                  </a:cubicBezTo>
                  <a:cubicBezTo>
                    <a:pt x="180" y="297"/>
                    <a:pt x="173" y="322"/>
                    <a:pt x="170" y="332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81" y="173"/>
                    <a:pt x="338" y="175"/>
                    <a:pt x="331" y="121"/>
                  </a:cubicBezTo>
                  <a:cubicBezTo>
                    <a:pt x="325" y="74"/>
                    <a:pt x="275" y="109"/>
                    <a:pt x="252" y="12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4BB2FF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 rot="900000">
              <a:off x="2915172" y="3613339"/>
              <a:ext cx="1067639" cy="1415555"/>
            </a:xfrm>
            <a:custGeom>
              <a:avLst/>
              <a:gdLst>
                <a:gd name="T0" fmla="*/ 199 w 284"/>
                <a:gd name="T1" fmla="*/ 126 h 376"/>
                <a:gd name="T2" fmla="*/ 180 w 284"/>
                <a:gd name="T3" fmla="*/ 44 h 376"/>
                <a:gd name="T4" fmla="*/ 85 w 284"/>
                <a:gd name="T5" fmla="*/ 83 h 376"/>
                <a:gd name="T6" fmla="*/ 85 w 284"/>
                <a:gd name="T7" fmla="*/ 208 h 376"/>
                <a:gd name="T8" fmla="*/ 87 w 284"/>
                <a:gd name="T9" fmla="*/ 209 h 376"/>
                <a:gd name="T10" fmla="*/ 85 w 284"/>
                <a:gd name="T11" fmla="*/ 208 h 376"/>
                <a:gd name="T12" fmla="*/ 20 w 284"/>
                <a:gd name="T13" fmla="*/ 247 h 376"/>
                <a:gd name="T14" fmla="*/ 85 w 284"/>
                <a:gd name="T15" fmla="*/ 265 h 376"/>
                <a:gd name="T16" fmla="*/ 87 w 284"/>
                <a:gd name="T17" fmla="*/ 260 h 376"/>
                <a:gd name="T18" fmla="*/ 85 w 284"/>
                <a:gd name="T19" fmla="*/ 265 h 376"/>
                <a:gd name="T20" fmla="*/ 85 w 284"/>
                <a:gd name="T21" fmla="*/ 376 h 376"/>
                <a:gd name="T22" fmla="*/ 284 w 284"/>
                <a:gd name="T23" fmla="*/ 258 h 376"/>
                <a:gd name="T24" fmla="*/ 284 w 284"/>
                <a:gd name="T25" fmla="*/ 0 h 376"/>
                <a:gd name="T26" fmla="*/ 214 w 284"/>
                <a:gd name="T27" fmla="*/ 30 h 376"/>
                <a:gd name="T28" fmla="*/ 199 w 284"/>
                <a:gd name="T29" fmla="*/ 12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376">
                  <a:moveTo>
                    <a:pt x="199" y="126"/>
                  </a:moveTo>
                  <a:cubicBezTo>
                    <a:pt x="157" y="127"/>
                    <a:pt x="170" y="73"/>
                    <a:pt x="180" y="44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208"/>
                    <a:pt x="85" y="208"/>
                    <a:pt x="85" y="208"/>
                  </a:cubicBezTo>
                  <a:cubicBezTo>
                    <a:pt x="86" y="208"/>
                    <a:pt x="87" y="209"/>
                    <a:pt x="87" y="209"/>
                  </a:cubicBezTo>
                  <a:cubicBezTo>
                    <a:pt x="87" y="209"/>
                    <a:pt x="86" y="208"/>
                    <a:pt x="85" y="208"/>
                  </a:cubicBezTo>
                  <a:cubicBezTo>
                    <a:pt x="73" y="205"/>
                    <a:pt x="39" y="200"/>
                    <a:pt x="20" y="247"/>
                  </a:cubicBezTo>
                  <a:cubicBezTo>
                    <a:pt x="0" y="298"/>
                    <a:pt x="60" y="316"/>
                    <a:pt x="85" y="265"/>
                  </a:cubicBezTo>
                  <a:cubicBezTo>
                    <a:pt x="87" y="261"/>
                    <a:pt x="87" y="260"/>
                    <a:pt x="87" y="260"/>
                  </a:cubicBezTo>
                  <a:cubicBezTo>
                    <a:pt x="87" y="260"/>
                    <a:pt x="87" y="261"/>
                    <a:pt x="85" y="265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284" y="258"/>
                    <a:pt x="284" y="258"/>
                    <a:pt x="284" y="25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24" y="60"/>
                    <a:pt x="245" y="124"/>
                    <a:pt x="199" y="12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rot="900000">
              <a:off x="3484081" y="2654704"/>
              <a:ext cx="748094" cy="1512612"/>
            </a:xfrm>
            <a:custGeom>
              <a:avLst/>
              <a:gdLst>
                <a:gd name="T0" fmla="*/ 198 w 199"/>
                <a:gd name="T1" fmla="*/ 0 h 401"/>
                <a:gd name="T2" fmla="*/ 199 w 199"/>
                <a:gd name="T3" fmla="*/ 0 h 401"/>
                <a:gd name="T4" fmla="*/ 0 w 199"/>
                <a:gd name="T5" fmla="*/ 59 h 401"/>
                <a:gd name="T6" fmla="*/ 0 w 199"/>
                <a:gd name="T7" fmla="*/ 59 h 401"/>
                <a:gd name="T8" fmla="*/ 0 w 199"/>
                <a:gd name="T9" fmla="*/ 186 h 401"/>
                <a:gd name="T10" fmla="*/ 79 w 199"/>
                <a:gd name="T11" fmla="*/ 180 h 401"/>
                <a:gd name="T12" fmla="*/ 0 w 199"/>
                <a:gd name="T13" fmla="*/ 229 h 401"/>
                <a:gd name="T14" fmla="*/ 0 w 199"/>
                <a:gd name="T15" fmla="*/ 357 h 401"/>
                <a:gd name="T16" fmla="*/ 95 w 199"/>
                <a:gd name="T17" fmla="*/ 318 h 401"/>
                <a:gd name="T18" fmla="*/ 114 w 199"/>
                <a:gd name="T19" fmla="*/ 400 h 401"/>
                <a:gd name="T20" fmla="*/ 129 w 199"/>
                <a:gd name="T21" fmla="*/ 304 h 401"/>
                <a:gd name="T22" fmla="*/ 199 w 199"/>
                <a:gd name="T23" fmla="*/ 274 h 401"/>
                <a:gd name="T24" fmla="*/ 199 w 199"/>
                <a:gd name="T25" fmla="*/ 0 h 401"/>
                <a:gd name="T26" fmla="*/ 198 w 199"/>
                <a:gd name="T2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" h="401">
                  <a:moveTo>
                    <a:pt x="198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3" y="168"/>
                    <a:pt x="73" y="133"/>
                    <a:pt x="79" y="180"/>
                  </a:cubicBezTo>
                  <a:cubicBezTo>
                    <a:pt x="86" y="234"/>
                    <a:pt x="29" y="232"/>
                    <a:pt x="0" y="229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85" y="347"/>
                    <a:pt x="72" y="401"/>
                    <a:pt x="114" y="400"/>
                  </a:cubicBezTo>
                  <a:cubicBezTo>
                    <a:pt x="160" y="398"/>
                    <a:pt x="139" y="334"/>
                    <a:pt x="129" y="304"/>
                  </a:cubicBezTo>
                  <a:cubicBezTo>
                    <a:pt x="199" y="274"/>
                    <a:pt x="199" y="274"/>
                    <a:pt x="199" y="274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19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 rot="900000">
              <a:off x="796319" y="2760721"/>
              <a:ext cx="718230" cy="1664920"/>
            </a:xfrm>
            <a:custGeom>
              <a:avLst/>
              <a:gdLst>
                <a:gd name="T0" fmla="*/ 122 w 191"/>
                <a:gd name="T1" fmla="*/ 253 h 442"/>
                <a:gd name="T2" fmla="*/ 191 w 191"/>
                <a:gd name="T3" fmla="*/ 268 h 442"/>
                <a:gd name="T4" fmla="*/ 191 w 191"/>
                <a:gd name="T5" fmla="*/ 144 h 442"/>
                <a:gd name="T6" fmla="*/ 102 w 191"/>
                <a:gd name="T7" fmla="*/ 104 h 442"/>
                <a:gd name="T8" fmla="*/ 82 w 191"/>
                <a:gd name="T9" fmla="*/ 8 h 442"/>
                <a:gd name="T10" fmla="*/ 66 w 191"/>
                <a:gd name="T11" fmla="*/ 88 h 442"/>
                <a:gd name="T12" fmla="*/ 0 w 191"/>
                <a:gd name="T13" fmla="*/ 58 h 442"/>
                <a:gd name="T14" fmla="*/ 0 w 191"/>
                <a:gd name="T15" fmla="*/ 325 h 442"/>
                <a:gd name="T16" fmla="*/ 191 w 191"/>
                <a:gd name="T17" fmla="*/ 442 h 442"/>
                <a:gd name="T18" fmla="*/ 191 w 191"/>
                <a:gd name="T19" fmla="*/ 316 h 442"/>
                <a:gd name="T20" fmla="*/ 122 w 191"/>
                <a:gd name="T21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2">
                  <a:moveTo>
                    <a:pt x="122" y="253"/>
                  </a:moveTo>
                  <a:cubicBezTo>
                    <a:pt x="137" y="210"/>
                    <a:pt x="175" y="248"/>
                    <a:pt x="191" y="268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18" y="78"/>
                    <a:pt x="120" y="0"/>
                    <a:pt x="82" y="8"/>
                  </a:cubicBezTo>
                  <a:cubicBezTo>
                    <a:pt x="47" y="16"/>
                    <a:pt x="60" y="67"/>
                    <a:pt x="66" y="8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91" y="442"/>
                    <a:pt x="191" y="442"/>
                    <a:pt x="191" y="442"/>
                  </a:cubicBezTo>
                  <a:cubicBezTo>
                    <a:pt x="191" y="316"/>
                    <a:pt x="191" y="316"/>
                    <a:pt x="191" y="316"/>
                  </a:cubicBezTo>
                  <a:cubicBezTo>
                    <a:pt x="167" y="322"/>
                    <a:pt x="105" y="299"/>
                    <a:pt x="122" y="253"/>
                  </a:cubicBezTo>
                  <a:close/>
                </a:path>
              </a:pathLst>
            </a:custGeom>
            <a:gradFill rotWithShape="1">
              <a:gsLst>
                <a:gs pos="0">
                  <a:srgbClr val="1C1C1C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 rot="900000">
              <a:off x="1027765" y="3449087"/>
              <a:ext cx="1208000" cy="1669399"/>
            </a:xfrm>
            <a:custGeom>
              <a:avLst/>
              <a:gdLst>
                <a:gd name="T0" fmla="*/ 226 w 321"/>
                <a:gd name="T1" fmla="*/ 63 h 443"/>
                <a:gd name="T2" fmla="*/ 203 w 321"/>
                <a:gd name="T3" fmla="*/ 152 h 443"/>
                <a:gd name="T4" fmla="*/ 184 w 321"/>
                <a:gd name="T5" fmla="*/ 44 h 443"/>
                <a:gd name="T6" fmla="*/ 86 w 321"/>
                <a:gd name="T7" fmla="*/ 0 h 443"/>
                <a:gd name="T8" fmla="*/ 86 w 321"/>
                <a:gd name="T9" fmla="*/ 124 h 443"/>
                <a:gd name="T10" fmla="*/ 17 w 321"/>
                <a:gd name="T11" fmla="*/ 109 h 443"/>
                <a:gd name="T12" fmla="*/ 86 w 321"/>
                <a:gd name="T13" fmla="*/ 172 h 443"/>
                <a:gd name="T14" fmla="*/ 86 w 321"/>
                <a:gd name="T15" fmla="*/ 298 h 443"/>
                <a:gd name="T16" fmla="*/ 321 w 321"/>
                <a:gd name="T17" fmla="*/ 443 h 443"/>
                <a:gd name="T18" fmla="*/ 321 w 321"/>
                <a:gd name="T19" fmla="*/ 106 h 443"/>
                <a:gd name="T20" fmla="*/ 226 w 321"/>
                <a:gd name="T21" fmla="*/ 6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443">
                  <a:moveTo>
                    <a:pt x="226" y="63"/>
                  </a:moveTo>
                  <a:cubicBezTo>
                    <a:pt x="237" y="105"/>
                    <a:pt x="247" y="167"/>
                    <a:pt x="203" y="152"/>
                  </a:cubicBezTo>
                  <a:cubicBezTo>
                    <a:pt x="151" y="135"/>
                    <a:pt x="173" y="70"/>
                    <a:pt x="184" y="4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70" y="104"/>
                    <a:pt x="32" y="66"/>
                    <a:pt x="17" y="109"/>
                  </a:cubicBezTo>
                  <a:cubicBezTo>
                    <a:pt x="0" y="155"/>
                    <a:pt x="62" y="178"/>
                    <a:pt x="86" y="172"/>
                  </a:cubicBezTo>
                  <a:cubicBezTo>
                    <a:pt x="86" y="298"/>
                    <a:pt x="86" y="298"/>
                    <a:pt x="86" y="298"/>
                  </a:cubicBezTo>
                  <a:cubicBezTo>
                    <a:pt x="321" y="443"/>
                    <a:pt x="321" y="443"/>
                    <a:pt x="321" y="443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226" y="63"/>
                  </a:lnTo>
                  <a:close/>
                </a:path>
              </a:pathLst>
            </a:custGeom>
            <a:gradFill rotWithShape="1">
              <a:gsLst>
                <a:gs pos="0">
                  <a:srgbClr val="1C1C1C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99995" y="1198245"/>
            <a:ext cx="5826125" cy="1019653"/>
            <a:chOff x="589881" y="1551932"/>
            <a:chExt cx="8064541" cy="924869"/>
          </a:xfrm>
        </p:grpSpPr>
        <p:sp>
          <p:nvSpPr>
            <p:cNvPr id="23" name="矩形 22"/>
            <p:cNvSpPr/>
            <p:nvPr/>
          </p:nvSpPr>
          <p:spPr bwMode="auto">
            <a:xfrm>
              <a:off x="589881" y="1551932"/>
              <a:ext cx="8064541" cy="91580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6"/>
            <p:cNvSpPr>
              <a:spLocks noChangeArrowheads="1"/>
            </p:cNvSpPr>
            <p:nvPr/>
          </p:nvSpPr>
          <p:spPr bwMode="auto">
            <a:xfrm>
              <a:off x="684244" y="1741861"/>
              <a:ext cx="7816354" cy="734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The enterprise is encouraged to disclose its self-declaration on the national unified platform.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00298" y="2714620"/>
            <a:ext cx="5826168" cy="928694"/>
            <a:chOff x="589881" y="1551932"/>
            <a:chExt cx="8064541" cy="915805"/>
          </a:xfrm>
        </p:grpSpPr>
        <p:sp>
          <p:nvSpPr>
            <p:cNvPr id="26" name="矩形 25"/>
            <p:cNvSpPr/>
            <p:nvPr/>
          </p:nvSpPr>
          <p:spPr bwMode="auto">
            <a:xfrm>
              <a:off x="589881" y="1551932"/>
              <a:ext cx="8064541" cy="91580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6"/>
            <p:cNvSpPr>
              <a:spLocks noChangeArrowheads="1"/>
            </p:cNvSpPr>
            <p:nvPr/>
          </p:nvSpPr>
          <p:spPr bwMode="auto">
            <a:xfrm>
              <a:off x="684244" y="1551932"/>
              <a:ext cx="7816354" cy="720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www.cpbz.gov.cn</a:t>
              </a:r>
            </a:p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lang="zh-CN" altLang="en-US" sz="14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Public service platform on enterprise standard information</a:t>
              </a:r>
              <a:r>
                <a:rPr lang="en-US" altLang="zh-CN" sz="14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.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578647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3.Way of disclosure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00364" y="2143116"/>
            <a:ext cx="2418489" cy="1859846"/>
            <a:chOff x="2548821" y="1571151"/>
            <a:chExt cx="4072646" cy="3131912"/>
          </a:xfrm>
        </p:grpSpPr>
        <p:grpSp>
          <p:nvGrpSpPr>
            <p:cNvPr id="4" name="组合 26"/>
            <p:cNvGrpSpPr>
              <a:grpSpLocks noChangeAspect="1"/>
            </p:cNvGrpSpPr>
            <p:nvPr/>
          </p:nvGrpSpPr>
          <p:grpSpPr>
            <a:xfrm>
              <a:off x="4211977" y="2643111"/>
              <a:ext cx="853079" cy="957189"/>
              <a:chOff x="-10020300" y="-11996738"/>
              <a:chExt cx="2614613" cy="2933700"/>
            </a:xfrm>
            <a:solidFill>
              <a:srgbClr val="0070C0"/>
            </a:solidFill>
          </p:grpSpPr>
          <p:sp>
            <p:nvSpPr>
              <p:cNvPr id="23" name="Freeform 694"/>
              <p:cNvSpPr>
                <a:spLocks noEditPoints="1"/>
              </p:cNvSpPr>
              <p:nvPr/>
            </p:nvSpPr>
            <p:spPr bwMode="auto">
              <a:xfrm>
                <a:off x="-9671050" y="-11182350"/>
                <a:ext cx="360363" cy="363538"/>
              </a:xfrm>
              <a:custGeom>
                <a:avLst/>
                <a:gdLst>
                  <a:gd name="T0" fmla="*/ 96 w 96"/>
                  <a:gd name="T1" fmla="*/ 48 h 97"/>
                  <a:gd name="T2" fmla="*/ 48 w 96"/>
                  <a:gd name="T3" fmla="*/ 0 h 97"/>
                  <a:gd name="T4" fmla="*/ 0 w 96"/>
                  <a:gd name="T5" fmla="*/ 48 h 97"/>
                  <a:gd name="T6" fmla="*/ 48 w 96"/>
                  <a:gd name="T7" fmla="*/ 97 h 97"/>
                  <a:gd name="T8" fmla="*/ 96 w 96"/>
                  <a:gd name="T9" fmla="*/ 48 h 97"/>
                  <a:gd name="T10" fmla="*/ 28 w 96"/>
                  <a:gd name="T11" fmla="*/ 71 h 97"/>
                  <a:gd name="T12" fmla="*/ 31 w 96"/>
                  <a:gd name="T13" fmla="*/ 61 h 97"/>
                  <a:gd name="T14" fmla="*/ 45 w 96"/>
                  <a:gd name="T15" fmla="*/ 65 h 97"/>
                  <a:gd name="T16" fmla="*/ 53 w 96"/>
                  <a:gd name="T17" fmla="*/ 60 h 97"/>
                  <a:gd name="T18" fmla="*/ 44 w 96"/>
                  <a:gd name="T19" fmla="*/ 52 h 97"/>
                  <a:gd name="T20" fmla="*/ 29 w 96"/>
                  <a:gd name="T21" fmla="*/ 37 h 97"/>
                  <a:gd name="T22" fmla="*/ 43 w 96"/>
                  <a:gd name="T23" fmla="*/ 21 h 97"/>
                  <a:gd name="T24" fmla="*/ 43 w 96"/>
                  <a:gd name="T25" fmla="*/ 13 h 97"/>
                  <a:gd name="T26" fmla="*/ 52 w 96"/>
                  <a:gd name="T27" fmla="*/ 13 h 97"/>
                  <a:gd name="T28" fmla="*/ 52 w 96"/>
                  <a:gd name="T29" fmla="*/ 21 h 97"/>
                  <a:gd name="T30" fmla="*/ 64 w 96"/>
                  <a:gd name="T31" fmla="*/ 24 h 97"/>
                  <a:gd name="T32" fmla="*/ 62 w 96"/>
                  <a:gd name="T33" fmla="*/ 33 h 97"/>
                  <a:gd name="T34" fmla="*/ 49 w 96"/>
                  <a:gd name="T35" fmla="*/ 30 h 97"/>
                  <a:gd name="T36" fmla="*/ 42 w 96"/>
                  <a:gd name="T37" fmla="*/ 35 h 97"/>
                  <a:gd name="T38" fmla="*/ 52 w 96"/>
                  <a:gd name="T39" fmla="*/ 42 h 97"/>
                  <a:gd name="T40" fmla="*/ 66 w 96"/>
                  <a:gd name="T41" fmla="*/ 58 h 97"/>
                  <a:gd name="T42" fmla="*/ 51 w 96"/>
                  <a:gd name="T43" fmla="*/ 74 h 97"/>
                  <a:gd name="T44" fmla="*/ 51 w 96"/>
                  <a:gd name="T45" fmla="*/ 83 h 97"/>
                  <a:gd name="T46" fmla="*/ 43 w 96"/>
                  <a:gd name="T47" fmla="*/ 83 h 97"/>
                  <a:gd name="T48" fmla="*/ 43 w 96"/>
                  <a:gd name="T49" fmla="*/ 75 h 97"/>
                  <a:gd name="T50" fmla="*/ 28 w 96"/>
                  <a:gd name="T51" fmla="*/ 7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97">
                    <a:moveTo>
                      <a:pt x="96" y="48"/>
                    </a:moveTo>
                    <a:cubicBezTo>
                      <a:pt x="96" y="21"/>
                      <a:pt x="75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75"/>
                      <a:pt x="22" y="97"/>
                      <a:pt x="48" y="97"/>
                    </a:cubicBezTo>
                    <a:cubicBezTo>
                      <a:pt x="75" y="97"/>
                      <a:pt x="96" y="75"/>
                      <a:pt x="96" y="48"/>
                    </a:cubicBezTo>
                    <a:moveTo>
                      <a:pt x="28" y="71"/>
                    </a:moveTo>
                    <a:cubicBezTo>
                      <a:pt x="31" y="61"/>
                      <a:pt x="31" y="61"/>
                      <a:pt x="31" y="61"/>
                    </a:cubicBezTo>
                    <a:cubicBezTo>
                      <a:pt x="34" y="63"/>
                      <a:pt x="39" y="65"/>
                      <a:pt x="45" y="65"/>
                    </a:cubicBezTo>
                    <a:cubicBezTo>
                      <a:pt x="50" y="65"/>
                      <a:pt x="53" y="63"/>
                      <a:pt x="53" y="60"/>
                    </a:cubicBezTo>
                    <a:cubicBezTo>
                      <a:pt x="53" y="56"/>
                      <a:pt x="51" y="54"/>
                      <a:pt x="44" y="52"/>
                    </a:cubicBezTo>
                    <a:cubicBezTo>
                      <a:pt x="35" y="49"/>
                      <a:pt x="29" y="45"/>
                      <a:pt x="29" y="37"/>
                    </a:cubicBezTo>
                    <a:cubicBezTo>
                      <a:pt x="29" y="29"/>
                      <a:pt x="34" y="23"/>
                      <a:pt x="43" y="21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7" y="21"/>
                      <a:pt x="61" y="22"/>
                      <a:pt x="64" y="24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59" y="32"/>
                      <a:pt x="55" y="30"/>
                      <a:pt x="49" y="30"/>
                    </a:cubicBezTo>
                    <a:cubicBezTo>
                      <a:pt x="44" y="30"/>
                      <a:pt x="42" y="33"/>
                      <a:pt x="42" y="35"/>
                    </a:cubicBezTo>
                    <a:cubicBezTo>
                      <a:pt x="42" y="38"/>
                      <a:pt x="45" y="40"/>
                      <a:pt x="52" y="42"/>
                    </a:cubicBezTo>
                    <a:cubicBezTo>
                      <a:pt x="62" y="46"/>
                      <a:pt x="66" y="51"/>
                      <a:pt x="66" y="58"/>
                    </a:cubicBezTo>
                    <a:cubicBezTo>
                      <a:pt x="66" y="66"/>
                      <a:pt x="61" y="73"/>
                      <a:pt x="51" y="74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37" y="75"/>
                      <a:pt x="32" y="73"/>
                      <a:pt x="28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95"/>
              <p:cNvSpPr>
                <a:spLocks noEditPoints="1"/>
              </p:cNvSpPr>
              <p:nvPr/>
            </p:nvSpPr>
            <p:spPr bwMode="auto">
              <a:xfrm>
                <a:off x="-9090025" y="-11517313"/>
                <a:ext cx="781050" cy="787400"/>
              </a:xfrm>
              <a:custGeom>
                <a:avLst/>
                <a:gdLst>
                  <a:gd name="T0" fmla="*/ 104 w 208"/>
                  <a:gd name="T1" fmla="*/ 0 h 210"/>
                  <a:gd name="T2" fmla="*/ 0 w 208"/>
                  <a:gd name="T3" fmla="*/ 105 h 210"/>
                  <a:gd name="T4" fmla="*/ 104 w 208"/>
                  <a:gd name="T5" fmla="*/ 210 h 210"/>
                  <a:gd name="T6" fmla="*/ 208 w 208"/>
                  <a:gd name="T7" fmla="*/ 105 h 210"/>
                  <a:gd name="T8" fmla="*/ 104 w 208"/>
                  <a:gd name="T9" fmla="*/ 0 h 210"/>
                  <a:gd name="T10" fmla="*/ 111 w 208"/>
                  <a:gd name="T11" fmla="*/ 161 h 210"/>
                  <a:gd name="T12" fmla="*/ 111 w 208"/>
                  <a:gd name="T13" fmla="*/ 180 h 210"/>
                  <a:gd name="T14" fmla="*/ 92 w 208"/>
                  <a:gd name="T15" fmla="*/ 180 h 210"/>
                  <a:gd name="T16" fmla="*/ 92 w 208"/>
                  <a:gd name="T17" fmla="*/ 163 h 210"/>
                  <a:gd name="T18" fmla="*/ 61 w 208"/>
                  <a:gd name="T19" fmla="*/ 155 h 210"/>
                  <a:gd name="T20" fmla="*/ 66 w 208"/>
                  <a:gd name="T21" fmla="*/ 133 h 210"/>
                  <a:gd name="T22" fmla="*/ 97 w 208"/>
                  <a:gd name="T23" fmla="*/ 141 h 210"/>
                  <a:gd name="T24" fmla="*/ 115 w 208"/>
                  <a:gd name="T25" fmla="*/ 130 h 210"/>
                  <a:gd name="T26" fmla="*/ 95 w 208"/>
                  <a:gd name="T27" fmla="*/ 114 h 210"/>
                  <a:gd name="T28" fmla="*/ 62 w 208"/>
                  <a:gd name="T29" fmla="*/ 80 h 210"/>
                  <a:gd name="T30" fmla="*/ 93 w 208"/>
                  <a:gd name="T31" fmla="*/ 47 h 210"/>
                  <a:gd name="T32" fmla="*/ 93 w 208"/>
                  <a:gd name="T33" fmla="*/ 30 h 210"/>
                  <a:gd name="T34" fmla="*/ 111 w 208"/>
                  <a:gd name="T35" fmla="*/ 30 h 210"/>
                  <a:gd name="T36" fmla="*/ 111 w 208"/>
                  <a:gd name="T37" fmla="*/ 46 h 210"/>
                  <a:gd name="T38" fmla="*/ 138 w 208"/>
                  <a:gd name="T39" fmla="*/ 52 h 210"/>
                  <a:gd name="T40" fmla="*/ 133 w 208"/>
                  <a:gd name="T41" fmla="*/ 73 h 210"/>
                  <a:gd name="T42" fmla="*/ 106 w 208"/>
                  <a:gd name="T43" fmla="*/ 66 h 210"/>
                  <a:gd name="T44" fmla="*/ 90 w 208"/>
                  <a:gd name="T45" fmla="*/ 77 h 210"/>
                  <a:gd name="T46" fmla="*/ 113 w 208"/>
                  <a:gd name="T47" fmla="*/ 93 h 210"/>
                  <a:gd name="T48" fmla="*/ 143 w 208"/>
                  <a:gd name="T49" fmla="*/ 127 h 210"/>
                  <a:gd name="T50" fmla="*/ 111 w 208"/>
                  <a:gd name="T51" fmla="*/ 16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8" h="210">
                    <a:moveTo>
                      <a:pt x="104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4" y="210"/>
                    </a:cubicBezTo>
                    <a:cubicBezTo>
                      <a:pt x="162" y="210"/>
                      <a:pt x="208" y="163"/>
                      <a:pt x="208" y="105"/>
                    </a:cubicBezTo>
                    <a:cubicBezTo>
                      <a:pt x="208" y="47"/>
                      <a:pt x="162" y="0"/>
                      <a:pt x="104" y="0"/>
                    </a:cubicBezTo>
                    <a:moveTo>
                      <a:pt x="111" y="161"/>
                    </a:moveTo>
                    <a:cubicBezTo>
                      <a:pt x="111" y="180"/>
                      <a:pt x="111" y="180"/>
                      <a:pt x="111" y="180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80" y="162"/>
                      <a:pt x="68" y="159"/>
                      <a:pt x="61" y="155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74" y="138"/>
                      <a:pt x="85" y="141"/>
                      <a:pt x="97" y="141"/>
                    </a:cubicBezTo>
                    <a:cubicBezTo>
                      <a:pt x="108" y="141"/>
                      <a:pt x="115" y="137"/>
                      <a:pt x="115" y="130"/>
                    </a:cubicBezTo>
                    <a:cubicBezTo>
                      <a:pt x="115" y="123"/>
                      <a:pt x="109" y="118"/>
                      <a:pt x="95" y="114"/>
                    </a:cubicBezTo>
                    <a:cubicBezTo>
                      <a:pt x="76" y="107"/>
                      <a:pt x="62" y="98"/>
                      <a:pt x="62" y="80"/>
                    </a:cubicBezTo>
                    <a:cubicBezTo>
                      <a:pt x="62" y="64"/>
                      <a:pt x="74" y="51"/>
                      <a:pt x="93" y="47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46"/>
                      <a:pt x="111" y="46"/>
                      <a:pt x="111" y="46"/>
                    </a:cubicBezTo>
                    <a:cubicBezTo>
                      <a:pt x="124" y="46"/>
                      <a:pt x="132" y="49"/>
                      <a:pt x="138" y="52"/>
                    </a:cubicBezTo>
                    <a:cubicBezTo>
                      <a:pt x="133" y="73"/>
                      <a:pt x="133" y="73"/>
                      <a:pt x="133" y="73"/>
                    </a:cubicBezTo>
                    <a:cubicBezTo>
                      <a:pt x="128" y="71"/>
                      <a:pt x="120" y="66"/>
                      <a:pt x="106" y="66"/>
                    </a:cubicBezTo>
                    <a:cubicBezTo>
                      <a:pt x="94" y="66"/>
                      <a:pt x="90" y="72"/>
                      <a:pt x="90" y="77"/>
                    </a:cubicBezTo>
                    <a:cubicBezTo>
                      <a:pt x="90" y="83"/>
                      <a:pt x="97" y="87"/>
                      <a:pt x="113" y="93"/>
                    </a:cubicBezTo>
                    <a:cubicBezTo>
                      <a:pt x="135" y="100"/>
                      <a:pt x="143" y="111"/>
                      <a:pt x="143" y="127"/>
                    </a:cubicBezTo>
                    <a:cubicBezTo>
                      <a:pt x="143" y="144"/>
                      <a:pt x="132" y="158"/>
                      <a:pt x="111" y="1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96"/>
              <p:cNvSpPr>
                <a:spLocks noEditPoints="1"/>
              </p:cNvSpPr>
              <p:nvPr/>
            </p:nvSpPr>
            <p:spPr bwMode="auto">
              <a:xfrm>
                <a:off x="-9563100" y="-10653713"/>
                <a:ext cx="500063" cy="506413"/>
              </a:xfrm>
              <a:custGeom>
                <a:avLst/>
                <a:gdLst>
                  <a:gd name="T0" fmla="*/ 67 w 133"/>
                  <a:gd name="T1" fmla="*/ 0 h 135"/>
                  <a:gd name="T2" fmla="*/ 0 w 133"/>
                  <a:gd name="T3" fmla="*/ 68 h 135"/>
                  <a:gd name="T4" fmla="*/ 67 w 133"/>
                  <a:gd name="T5" fmla="*/ 135 h 135"/>
                  <a:gd name="T6" fmla="*/ 133 w 133"/>
                  <a:gd name="T7" fmla="*/ 68 h 135"/>
                  <a:gd name="T8" fmla="*/ 67 w 133"/>
                  <a:gd name="T9" fmla="*/ 0 h 135"/>
                  <a:gd name="T10" fmla="*/ 71 w 133"/>
                  <a:gd name="T11" fmla="*/ 104 h 135"/>
                  <a:gd name="T12" fmla="*/ 71 w 133"/>
                  <a:gd name="T13" fmla="*/ 116 h 135"/>
                  <a:gd name="T14" fmla="*/ 59 w 133"/>
                  <a:gd name="T15" fmla="*/ 116 h 135"/>
                  <a:gd name="T16" fmla="*/ 59 w 133"/>
                  <a:gd name="T17" fmla="*/ 105 h 135"/>
                  <a:gd name="T18" fmla="*/ 39 w 133"/>
                  <a:gd name="T19" fmla="*/ 100 h 135"/>
                  <a:gd name="T20" fmla="*/ 43 w 133"/>
                  <a:gd name="T21" fmla="*/ 86 h 135"/>
                  <a:gd name="T22" fmla="*/ 62 w 133"/>
                  <a:gd name="T23" fmla="*/ 91 h 135"/>
                  <a:gd name="T24" fmla="*/ 74 w 133"/>
                  <a:gd name="T25" fmla="*/ 84 h 135"/>
                  <a:gd name="T26" fmla="*/ 61 w 133"/>
                  <a:gd name="T27" fmla="*/ 73 h 135"/>
                  <a:gd name="T28" fmla="*/ 40 w 133"/>
                  <a:gd name="T29" fmla="*/ 52 h 135"/>
                  <a:gd name="T30" fmla="*/ 60 w 133"/>
                  <a:gd name="T31" fmla="*/ 31 h 135"/>
                  <a:gd name="T32" fmla="*/ 60 w 133"/>
                  <a:gd name="T33" fmla="*/ 20 h 135"/>
                  <a:gd name="T34" fmla="*/ 72 w 133"/>
                  <a:gd name="T35" fmla="*/ 20 h 135"/>
                  <a:gd name="T36" fmla="*/ 72 w 133"/>
                  <a:gd name="T37" fmla="*/ 30 h 135"/>
                  <a:gd name="T38" fmla="*/ 89 w 133"/>
                  <a:gd name="T39" fmla="*/ 34 h 135"/>
                  <a:gd name="T40" fmla="*/ 85 w 133"/>
                  <a:gd name="T41" fmla="*/ 47 h 135"/>
                  <a:gd name="T42" fmla="*/ 68 w 133"/>
                  <a:gd name="T43" fmla="*/ 43 h 135"/>
                  <a:gd name="T44" fmla="*/ 58 w 133"/>
                  <a:gd name="T45" fmla="*/ 50 h 135"/>
                  <a:gd name="T46" fmla="*/ 72 w 133"/>
                  <a:gd name="T47" fmla="*/ 60 h 135"/>
                  <a:gd name="T48" fmla="*/ 92 w 133"/>
                  <a:gd name="T49" fmla="*/ 82 h 135"/>
                  <a:gd name="T50" fmla="*/ 71 w 133"/>
                  <a:gd name="T51" fmla="*/ 10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" h="135">
                    <a:moveTo>
                      <a:pt x="67" y="0"/>
                    </a:moveTo>
                    <a:cubicBezTo>
                      <a:pt x="30" y="0"/>
                      <a:pt x="0" y="31"/>
                      <a:pt x="0" y="68"/>
                    </a:cubicBezTo>
                    <a:cubicBezTo>
                      <a:pt x="0" y="105"/>
                      <a:pt x="30" y="135"/>
                      <a:pt x="67" y="135"/>
                    </a:cubicBezTo>
                    <a:cubicBezTo>
                      <a:pt x="104" y="135"/>
                      <a:pt x="133" y="105"/>
                      <a:pt x="133" y="68"/>
                    </a:cubicBezTo>
                    <a:cubicBezTo>
                      <a:pt x="133" y="31"/>
                      <a:pt x="104" y="0"/>
                      <a:pt x="67" y="0"/>
                    </a:cubicBezTo>
                    <a:moveTo>
                      <a:pt x="71" y="104"/>
                    </a:moveTo>
                    <a:cubicBezTo>
                      <a:pt x="71" y="116"/>
                      <a:pt x="71" y="116"/>
                      <a:pt x="71" y="116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1" y="104"/>
                      <a:pt x="44" y="102"/>
                      <a:pt x="39" y="100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8" y="88"/>
                      <a:pt x="55" y="91"/>
                      <a:pt x="62" y="91"/>
                    </a:cubicBezTo>
                    <a:cubicBezTo>
                      <a:pt x="69" y="91"/>
                      <a:pt x="74" y="88"/>
                      <a:pt x="74" y="84"/>
                    </a:cubicBezTo>
                    <a:cubicBezTo>
                      <a:pt x="74" y="79"/>
                      <a:pt x="70" y="76"/>
                      <a:pt x="61" y="73"/>
                    </a:cubicBezTo>
                    <a:cubicBezTo>
                      <a:pt x="49" y="69"/>
                      <a:pt x="40" y="63"/>
                      <a:pt x="40" y="52"/>
                    </a:cubicBezTo>
                    <a:cubicBezTo>
                      <a:pt x="40" y="41"/>
                      <a:pt x="47" y="33"/>
                      <a:pt x="60" y="3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9" y="30"/>
                      <a:pt x="85" y="32"/>
                      <a:pt x="89" y="34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2" y="46"/>
                      <a:pt x="77" y="43"/>
                      <a:pt x="68" y="43"/>
                    </a:cubicBezTo>
                    <a:cubicBezTo>
                      <a:pt x="61" y="43"/>
                      <a:pt x="58" y="46"/>
                      <a:pt x="58" y="50"/>
                    </a:cubicBezTo>
                    <a:cubicBezTo>
                      <a:pt x="58" y="54"/>
                      <a:pt x="62" y="56"/>
                      <a:pt x="72" y="60"/>
                    </a:cubicBezTo>
                    <a:cubicBezTo>
                      <a:pt x="86" y="65"/>
                      <a:pt x="92" y="71"/>
                      <a:pt x="92" y="82"/>
                    </a:cubicBezTo>
                    <a:cubicBezTo>
                      <a:pt x="92" y="93"/>
                      <a:pt x="85" y="101"/>
                      <a:pt x="71" y="1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697"/>
              <p:cNvSpPr>
                <a:spLocks noEditPoints="1"/>
              </p:cNvSpPr>
              <p:nvPr/>
            </p:nvSpPr>
            <p:spPr bwMode="auto">
              <a:xfrm>
                <a:off x="-10020300" y="-11996738"/>
                <a:ext cx="2614613" cy="2933700"/>
              </a:xfrm>
              <a:custGeom>
                <a:avLst/>
                <a:gdLst>
                  <a:gd name="T0" fmla="*/ 652 w 697"/>
                  <a:gd name="T1" fmla="*/ 426 h 782"/>
                  <a:gd name="T2" fmla="*/ 601 w 697"/>
                  <a:gd name="T3" fmla="*/ 366 h 782"/>
                  <a:gd name="T4" fmla="*/ 603 w 697"/>
                  <a:gd name="T5" fmla="*/ 267 h 782"/>
                  <a:gd name="T6" fmla="*/ 585 w 697"/>
                  <a:gd name="T7" fmla="*/ 182 h 782"/>
                  <a:gd name="T8" fmla="*/ 509 w 697"/>
                  <a:gd name="T9" fmla="*/ 80 h 782"/>
                  <a:gd name="T10" fmla="*/ 298 w 697"/>
                  <a:gd name="T11" fmla="*/ 0 h 782"/>
                  <a:gd name="T12" fmla="*/ 0 w 697"/>
                  <a:gd name="T13" fmla="*/ 273 h 782"/>
                  <a:gd name="T14" fmla="*/ 2 w 697"/>
                  <a:gd name="T15" fmla="*/ 302 h 782"/>
                  <a:gd name="T16" fmla="*/ 82 w 697"/>
                  <a:gd name="T17" fmla="*/ 533 h 782"/>
                  <a:gd name="T18" fmla="*/ 0 w 697"/>
                  <a:gd name="T19" fmla="*/ 781 h 782"/>
                  <a:gd name="T20" fmla="*/ 362 w 697"/>
                  <a:gd name="T21" fmla="*/ 782 h 782"/>
                  <a:gd name="T22" fmla="*/ 433 w 697"/>
                  <a:gd name="T23" fmla="*/ 674 h 782"/>
                  <a:gd name="T24" fmla="*/ 545 w 697"/>
                  <a:gd name="T25" fmla="*/ 675 h 782"/>
                  <a:gd name="T26" fmla="*/ 563 w 697"/>
                  <a:gd name="T27" fmla="*/ 673 h 782"/>
                  <a:gd name="T28" fmla="*/ 564 w 697"/>
                  <a:gd name="T29" fmla="*/ 673 h 782"/>
                  <a:gd name="T30" fmla="*/ 564 w 697"/>
                  <a:gd name="T31" fmla="*/ 673 h 782"/>
                  <a:gd name="T32" fmla="*/ 571 w 697"/>
                  <a:gd name="T33" fmla="*/ 601 h 782"/>
                  <a:gd name="T34" fmla="*/ 595 w 697"/>
                  <a:gd name="T35" fmla="*/ 577 h 782"/>
                  <a:gd name="T36" fmla="*/ 595 w 697"/>
                  <a:gd name="T37" fmla="*/ 575 h 782"/>
                  <a:gd name="T38" fmla="*/ 561 w 697"/>
                  <a:gd name="T39" fmla="*/ 554 h 782"/>
                  <a:gd name="T40" fmla="*/ 570 w 697"/>
                  <a:gd name="T41" fmla="*/ 554 h 782"/>
                  <a:gd name="T42" fmla="*/ 598 w 697"/>
                  <a:gd name="T43" fmla="*/ 536 h 782"/>
                  <a:gd name="T44" fmla="*/ 598 w 697"/>
                  <a:gd name="T45" fmla="*/ 535 h 782"/>
                  <a:gd name="T46" fmla="*/ 595 w 697"/>
                  <a:gd name="T47" fmla="*/ 527 h 782"/>
                  <a:gd name="T48" fmla="*/ 611 w 697"/>
                  <a:gd name="T49" fmla="*/ 461 h 782"/>
                  <a:gd name="T50" fmla="*/ 652 w 697"/>
                  <a:gd name="T51" fmla="*/ 426 h 782"/>
                  <a:gd name="T52" fmla="*/ 78 w 697"/>
                  <a:gd name="T53" fmla="*/ 265 h 782"/>
                  <a:gd name="T54" fmla="*/ 141 w 697"/>
                  <a:gd name="T55" fmla="*/ 201 h 782"/>
                  <a:gd name="T56" fmla="*/ 205 w 697"/>
                  <a:gd name="T57" fmla="*/ 265 h 782"/>
                  <a:gd name="T58" fmla="*/ 141 w 697"/>
                  <a:gd name="T59" fmla="*/ 329 h 782"/>
                  <a:gd name="T60" fmla="*/ 78 w 697"/>
                  <a:gd name="T61" fmla="*/ 265 h 782"/>
                  <a:gd name="T62" fmla="*/ 189 w 697"/>
                  <a:gd name="T63" fmla="*/ 514 h 782"/>
                  <a:gd name="T64" fmla="*/ 101 w 697"/>
                  <a:gd name="T65" fmla="*/ 426 h 782"/>
                  <a:gd name="T66" fmla="*/ 189 w 697"/>
                  <a:gd name="T67" fmla="*/ 337 h 782"/>
                  <a:gd name="T68" fmla="*/ 276 w 697"/>
                  <a:gd name="T69" fmla="*/ 426 h 782"/>
                  <a:gd name="T70" fmla="*/ 189 w 697"/>
                  <a:gd name="T71" fmla="*/ 514 h 782"/>
                  <a:gd name="T72" fmla="*/ 352 w 697"/>
                  <a:gd name="T73" fmla="*/ 371 h 782"/>
                  <a:gd name="T74" fmla="*/ 215 w 697"/>
                  <a:gd name="T75" fmla="*/ 233 h 782"/>
                  <a:gd name="T76" fmla="*/ 352 w 697"/>
                  <a:gd name="T77" fmla="*/ 95 h 782"/>
                  <a:gd name="T78" fmla="*/ 489 w 697"/>
                  <a:gd name="T79" fmla="*/ 233 h 782"/>
                  <a:gd name="T80" fmla="*/ 352 w 697"/>
                  <a:gd name="T81" fmla="*/ 37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7" h="782">
                    <a:moveTo>
                      <a:pt x="652" y="426"/>
                    </a:moveTo>
                    <a:cubicBezTo>
                      <a:pt x="636" y="408"/>
                      <a:pt x="611" y="388"/>
                      <a:pt x="601" y="366"/>
                    </a:cubicBezTo>
                    <a:cubicBezTo>
                      <a:pt x="587" y="333"/>
                      <a:pt x="603" y="301"/>
                      <a:pt x="603" y="267"/>
                    </a:cubicBezTo>
                    <a:cubicBezTo>
                      <a:pt x="602" y="240"/>
                      <a:pt x="594" y="207"/>
                      <a:pt x="585" y="182"/>
                    </a:cubicBezTo>
                    <a:cubicBezTo>
                      <a:pt x="570" y="141"/>
                      <a:pt x="543" y="107"/>
                      <a:pt x="509" y="80"/>
                    </a:cubicBezTo>
                    <a:cubicBezTo>
                      <a:pt x="456" y="31"/>
                      <a:pt x="381" y="0"/>
                      <a:pt x="298" y="0"/>
                    </a:cubicBezTo>
                    <a:cubicBezTo>
                      <a:pt x="133" y="0"/>
                      <a:pt x="0" y="122"/>
                      <a:pt x="0" y="273"/>
                    </a:cubicBezTo>
                    <a:cubicBezTo>
                      <a:pt x="0" y="283"/>
                      <a:pt x="1" y="293"/>
                      <a:pt x="2" y="302"/>
                    </a:cubicBezTo>
                    <a:cubicBezTo>
                      <a:pt x="3" y="368"/>
                      <a:pt x="23" y="446"/>
                      <a:pt x="82" y="533"/>
                    </a:cubicBezTo>
                    <a:cubicBezTo>
                      <a:pt x="82" y="533"/>
                      <a:pt x="164" y="697"/>
                      <a:pt x="0" y="781"/>
                    </a:cubicBezTo>
                    <a:cubicBezTo>
                      <a:pt x="362" y="782"/>
                      <a:pt x="362" y="782"/>
                      <a:pt x="362" y="782"/>
                    </a:cubicBezTo>
                    <a:cubicBezTo>
                      <a:pt x="362" y="782"/>
                      <a:pt x="389" y="674"/>
                      <a:pt x="433" y="674"/>
                    </a:cubicBezTo>
                    <a:cubicBezTo>
                      <a:pt x="470" y="674"/>
                      <a:pt x="508" y="677"/>
                      <a:pt x="545" y="675"/>
                    </a:cubicBezTo>
                    <a:cubicBezTo>
                      <a:pt x="553" y="676"/>
                      <a:pt x="558" y="675"/>
                      <a:pt x="563" y="673"/>
                    </a:cubicBezTo>
                    <a:cubicBezTo>
                      <a:pt x="564" y="673"/>
                      <a:pt x="564" y="673"/>
                      <a:pt x="564" y="673"/>
                    </a:cubicBezTo>
                    <a:cubicBezTo>
                      <a:pt x="564" y="673"/>
                      <a:pt x="564" y="673"/>
                      <a:pt x="564" y="673"/>
                    </a:cubicBezTo>
                    <a:cubicBezTo>
                      <a:pt x="589" y="660"/>
                      <a:pt x="571" y="601"/>
                      <a:pt x="571" y="601"/>
                    </a:cubicBezTo>
                    <a:cubicBezTo>
                      <a:pt x="586" y="595"/>
                      <a:pt x="595" y="585"/>
                      <a:pt x="595" y="577"/>
                    </a:cubicBezTo>
                    <a:cubicBezTo>
                      <a:pt x="595" y="575"/>
                      <a:pt x="595" y="575"/>
                      <a:pt x="595" y="575"/>
                    </a:cubicBezTo>
                    <a:cubicBezTo>
                      <a:pt x="595" y="565"/>
                      <a:pt x="581" y="557"/>
                      <a:pt x="561" y="554"/>
                    </a:cubicBezTo>
                    <a:cubicBezTo>
                      <a:pt x="570" y="554"/>
                      <a:pt x="570" y="554"/>
                      <a:pt x="570" y="554"/>
                    </a:cubicBezTo>
                    <a:cubicBezTo>
                      <a:pt x="585" y="554"/>
                      <a:pt x="598" y="546"/>
                      <a:pt x="598" y="536"/>
                    </a:cubicBezTo>
                    <a:cubicBezTo>
                      <a:pt x="598" y="535"/>
                      <a:pt x="598" y="535"/>
                      <a:pt x="598" y="535"/>
                    </a:cubicBezTo>
                    <a:cubicBezTo>
                      <a:pt x="598" y="532"/>
                      <a:pt x="597" y="529"/>
                      <a:pt x="595" y="527"/>
                    </a:cubicBezTo>
                    <a:cubicBezTo>
                      <a:pt x="598" y="514"/>
                      <a:pt x="609" y="461"/>
                      <a:pt x="611" y="461"/>
                    </a:cubicBezTo>
                    <a:cubicBezTo>
                      <a:pt x="697" y="457"/>
                      <a:pt x="652" y="426"/>
                      <a:pt x="652" y="426"/>
                    </a:cubicBezTo>
                    <a:moveTo>
                      <a:pt x="78" y="265"/>
                    </a:moveTo>
                    <a:cubicBezTo>
                      <a:pt x="78" y="230"/>
                      <a:pt x="106" y="201"/>
                      <a:pt x="141" y="201"/>
                    </a:cubicBezTo>
                    <a:cubicBezTo>
                      <a:pt x="176" y="201"/>
                      <a:pt x="205" y="230"/>
                      <a:pt x="205" y="265"/>
                    </a:cubicBezTo>
                    <a:cubicBezTo>
                      <a:pt x="205" y="300"/>
                      <a:pt x="176" y="329"/>
                      <a:pt x="141" y="329"/>
                    </a:cubicBezTo>
                    <a:cubicBezTo>
                      <a:pt x="106" y="329"/>
                      <a:pt x="78" y="300"/>
                      <a:pt x="78" y="265"/>
                    </a:cubicBezTo>
                    <a:moveTo>
                      <a:pt x="189" y="514"/>
                    </a:moveTo>
                    <a:cubicBezTo>
                      <a:pt x="141" y="514"/>
                      <a:pt x="101" y="474"/>
                      <a:pt x="101" y="426"/>
                    </a:cubicBezTo>
                    <a:cubicBezTo>
                      <a:pt x="101" y="377"/>
                      <a:pt x="141" y="337"/>
                      <a:pt x="189" y="337"/>
                    </a:cubicBezTo>
                    <a:cubicBezTo>
                      <a:pt x="237" y="337"/>
                      <a:pt x="276" y="377"/>
                      <a:pt x="276" y="426"/>
                    </a:cubicBezTo>
                    <a:cubicBezTo>
                      <a:pt x="276" y="474"/>
                      <a:pt x="237" y="514"/>
                      <a:pt x="189" y="514"/>
                    </a:cubicBezTo>
                    <a:moveTo>
                      <a:pt x="352" y="371"/>
                    </a:moveTo>
                    <a:cubicBezTo>
                      <a:pt x="276" y="371"/>
                      <a:pt x="215" y="309"/>
                      <a:pt x="215" y="233"/>
                    </a:cubicBezTo>
                    <a:cubicBezTo>
                      <a:pt x="215" y="157"/>
                      <a:pt x="276" y="95"/>
                      <a:pt x="352" y="95"/>
                    </a:cubicBezTo>
                    <a:cubicBezTo>
                      <a:pt x="428" y="95"/>
                      <a:pt x="489" y="157"/>
                      <a:pt x="489" y="233"/>
                    </a:cubicBezTo>
                    <a:cubicBezTo>
                      <a:pt x="489" y="309"/>
                      <a:pt x="428" y="371"/>
                      <a:pt x="352" y="3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37"/>
            <p:cNvGrpSpPr/>
            <p:nvPr/>
          </p:nvGrpSpPr>
          <p:grpSpPr>
            <a:xfrm>
              <a:off x="2548821" y="1571151"/>
              <a:ext cx="2946088" cy="2516368"/>
              <a:chOff x="3816485" y="2290471"/>
              <a:chExt cx="2946088" cy="2516368"/>
            </a:xfrm>
          </p:grpSpPr>
          <p:sp>
            <p:nvSpPr>
              <p:cNvPr id="16" name="Freeform 10"/>
              <p:cNvSpPr/>
              <p:nvPr/>
            </p:nvSpPr>
            <p:spPr bwMode="auto">
              <a:xfrm>
                <a:off x="3816485" y="2290471"/>
                <a:ext cx="2946088" cy="2516368"/>
              </a:xfrm>
              <a:custGeom>
                <a:avLst/>
                <a:gdLst>
                  <a:gd name="T0" fmla="*/ 403 w 403"/>
                  <a:gd name="T1" fmla="*/ 73 h 344"/>
                  <a:gd name="T2" fmla="*/ 346 w 403"/>
                  <a:gd name="T3" fmla="*/ 126 h 344"/>
                  <a:gd name="T4" fmla="*/ 279 w 403"/>
                  <a:gd name="T5" fmla="*/ 105 h 344"/>
                  <a:gd name="T6" fmla="*/ 163 w 403"/>
                  <a:gd name="T7" fmla="*/ 221 h 344"/>
                  <a:gd name="T8" fmla="*/ 187 w 403"/>
                  <a:gd name="T9" fmla="*/ 292 h 344"/>
                  <a:gd name="T10" fmla="*/ 134 w 403"/>
                  <a:gd name="T11" fmla="*/ 344 h 344"/>
                  <a:gd name="T12" fmla="*/ 0 w 403"/>
                  <a:gd name="T13" fmla="*/ 212 h 344"/>
                  <a:gd name="T14" fmla="*/ 93 w 403"/>
                  <a:gd name="T15" fmla="*/ 122 h 344"/>
                  <a:gd name="T16" fmla="*/ 143 w 403"/>
                  <a:gd name="T17" fmla="*/ 74 h 344"/>
                  <a:gd name="T18" fmla="*/ 382 w 403"/>
                  <a:gd name="T19" fmla="*/ 58 h 344"/>
                  <a:gd name="T20" fmla="*/ 403 w 403"/>
                  <a:gd name="T21" fmla="*/ 7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3" h="344">
                    <a:moveTo>
                      <a:pt x="403" y="73"/>
                    </a:moveTo>
                    <a:cubicBezTo>
                      <a:pt x="384" y="91"/>
                      <a:pt x="365" y="108"/>
                      <a:pt x="346" y="126"/>
                    </a:cubicBezTo>
                    <a:cubicBezTo>
                      <a:pt x="327" y="113"/>
                      <a:pt x="304" y="105"/>
                      <a:pt x="279" y="105"/>
                    </a:cubicBezTo>
                    <a:cubicBezTo>
                      <a:pt x="215" y="105"/>
                      <a:pt x="163" y="157"/>
                      <a:pt x="163" y="221"/>
                    </a:cubicBezTo>
                    <a:cubicBezTo>
                      <a:pt x="163" y="247"/>
                      <a:pt x="172" y="272"/>
                      <a:pt x="187" y="292"/>
                    </a:cubicBezTo>
                    <a:cubicBezTo>
                      <a:pt x="169" y="309"/>
                      <a:pt x="152" y="327"/>
                      <a:pt x="134" y="344"/>
                    </a:cubicBezTo>
                    <a:cubicBezTo>
                      <a:pt x="90" y="301"/>
                      <a:pt x="47" y="258"/>
                      <a:pt x="0" y="212"/>
                    </a:cubicBezTo>
                    <a:cubicBezTo>
                      <a:pt x="31" y="182"/>
                      <a:pt x="62" y="152"/>
                      <a:pt x="93" y="122"/>
                    </a:cubicBezTo>
                    <a:cubicBezTo>
                      <a:pt x="110" y="106"/>
                      <a:pt x="126" y="89"/>
                      <a:pt x="143" y="74"/>
                    </a:cubicBezTo>
                    <a:cubicBezTo>
                      <a:pt x="222" y="5"/>
                      <a:pt x="294" y="0"/>
                      <a:pt x="382" y="58"/>
                    </a:cubicBezTo>
                    <a:cubicBezTo>
                      <a:pt x="389" y="62"/>
                      <a:pt x="395" y="68"/>
                      <a:pt x="403" y="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7" name="组合 50"/>
              <p:cNvGrpSpPr>
                <a:grpSpLocks noChangeAspect="1"/>
              </p:cNvGrpSpPr>
              <p:nvPr/>
            </p:nvGrpSpPr>
            <p:grpSpPr>
              <a:xfrm>
                <a:off x="4272051" y="3707168"/>
                <a:ext cx="283712" cy="267691"/>
                <a:chOff x="-10582275" y="14624050"/>
                <a:chExt cx="3570288" cy="3368675"/>
              </a:xfrm>
              <a:solidFill>
                <a:schemeClr val="bg1"/>
              </a:solidFill>
            </p:grpSpPr>
            <p:sp>
              <p:nvSpPr>
                <p:cNvPr id="18" name="Freeform 610"/>
                <p:cNvSpPr/>
                <p:nvPr/>
              </p:nvSpPr>
              <p:spPr bwMode="auto">
                <a:xfrm>
                  <a:off x="-10466387" y="14624050"/>
                  <a:ext cx="3454400" cy="2174875"/>
                </a:xfrm>
                <a:custGeom>
                  <a:avLst/>
                  <a:gdLst>
                    <a:gd name="T0" fmla="*/ 880 w 921"/>
                    <a:gd name="T1" fmla="*/ 447 h 580"/>
                    <a:gd name="T2" fmla="*/ 879 w 921"/>
                    <a:gd name="T3" fmla="*/ 427 h 580"/>
                    <a:gd name="T4" fmla="*/ 431 w 921"/>
                    <a:gd name="T5" fmla="*/ 0 h 580"/>
                    <a:gd name="T6" fmla="*/ 3 w 921"/>
                    <a:gd name="T7" fmla="*/ 317 h 580"/>
                    <a:gd name="T8" fmla="*/ 0 w 921"/>
                    <a:gd name="T9" fmla="*/ 326 h 580"/>
                    <a:gd name="T10" fmla="*/ 108 w 921"/>
                    <a:gd name="T11" fmla="*/ 326 h 580"/>
                    <a:gd name="T12" fmla="*/ 109 w 921"/>
                    <a:gd name="T13" fmla="*/ 322 h 580"/>
                    <a:gd name="T14" fmla="*/ 431 w 921"/>
                    <a:gd name="T15" fmla="*/ 102 h 580"/>
                    <a:gd name="T16" fmla="*/ 776 w 921"/>
                    <a:gd name="T17" fmla="*/ 424 h 580"/>
                    <a:gd name="T18" fmla="*/ 778 w 921"/>
                    <a:gd name="T19" fmla="*/ 447 h 580"/>
                    <a:gd name="T20" fmla="*/ 729 w 921"/>
                    <a:gd name="T21" fmla="*/ 447 h 580"/>
                    <a:gd name="T22" fmla="*/ 826 w 921"/>
                    <a:gd name="T23" fmla="*/ 580 h 580"/>
                    <a:gd name="T24" fmla="*/ 921 w 921"/>
                    <a:gd name="T25" fmla="*/ 447 h 580"/>
                    <a:gd name="T26" fmla="*/ 880 w 921"/>
                    <a:gd name="T27" fmla="*/ 447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1" h="580">
                      <a:moveTo>
                        <a:pt x="880" y="447"/>
                      </a:moveTo>
                      <a:cubicBezTo>
                        <a:pt x="879" y="427"/>
                        <a:pt x="879" y="427"/>
                        <a:pt x="879" y="427"/>
                      </a:cubicBezTo>
                      <a:cubicBezTo>
                        <a:pt x="867" y="187"/>
                        <a:pt x="670" y="0"/>
                        <a:pt x="431" y="0"/>
                      </a:cubicBezTo>
                      <a:cubicBezTo>
                        <a:pt x="236" y="0"/>
                        <a:pt x="60" y="130"/>
                        <a:pt x="3" y="317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108" y="326"/>
                        <a:pt x="108" y="326"/>
                        <a:pt x="108" y="326"/>
                      </a:cubicBezTo>
                      <a:cubicBezTo>
                        <a:pt x="109" y="322"/>
                        <a:pt x="109" y="322"/>
                        <a:pt x="109" y="322"/>
                      </a:cubicBezTo>
                      <a:cubicBezTo>
                        <a:pt x="162" y="188"/>
                        <a:pt x="288" y="102"/>
                        <a:pt x="431" y="102"/>
                      </a:cubicBezTo>
                      <a:cubicBezTo>
                        <a:pt x="612" y="102"/>
                        <a:pt x="763" y="244"/>
                        <a:pt x="776" y="424"/>
                      </a:cubicBezTo>
                      <a:cubicBezTo>
                        <a:pt x="778" y="447"/>
                        <a:pt x="778" y="447"/>
                        <a:pt x="778" y="447"/>
                      </a:cubicBezTo>
                      <a:cubicBezTo>
                        <a:pt x="729" y="447"/>
                        <a:pt x="729" y="447"/>
                        <a:pt x="729" y="447"/>
                      </a:cubicBezTo>
                      <a:cubicBezTo>
                        <a:pt x="826" y="580"/>
                        <a:pt x="826" y="580"/>
                        <a:pt x="826" y="580"/>
                      </a:cubicBezTo>
                      <a:cubicBezTo>
                        <a:pt x="921" y="447"/>
                        <a:pt x="921" y="447"/>
                        <a:pt x="921" y="447"/>
                      </a:cubicBezTo>
                      <a:lnTo>
                        <a:pt x="880" y="4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611"/>
                <p:cNvSpPr/>
                <p:nvPr/>
              </p:nvSpPr>
              <p:spPr bwMode="auto">
                <a:xfrm>
                  <a:off x="-10582275" y="16357600"/>
                  <a:ext cx="3143250" cy="1635125"/>
                </a:xfrm>
                <a:custGeom>
                  <a:avLst/>
                  <a:gdLst>
                    <a:gd name="T0" fmla="*/ 704 w 838"/>
                    <a:gd name="T1" fmla="*/ 235 h 436"/>
                    <a:gd name="T2" fmla="*/ 462 w 838"/>
                    <a:gd name="T3" fmla="*/ 334 h 436"/>
                    <a:gd name="T4" fmla="*/ 166 w 838"/>
                    <a:gd name="T5" fmla="*/ 166 h 436"/>
                    <a:gd name="T6" fmla="*/ 147 w 838"/>
                    <a:gd name="T7" fmla="*/ 134 h 436"/>
                    <a:gd name="T8" fmla="*/ 192 w 838"/>
                    <a:gd name="T9" fmla="*/ 134 h 436"/>
                    <a:gd name="T10" fmla="*/ 95 w 838"/>
                    <a:gd name="T11" fmla="*/ 0 h 436"/>
                    <a:gd name="T12" fmla="*/ 0 w 838"/>
                    <a:gd name="T13" fmla="*/ 134 h 436"/>
                    <a:gd name="T14" fmla="*/ 38 w 838"/>
                    <a:gd name="T15" fmla="*/ 134 h 436"/>
                    <a:gd name="T16" fmla="*/ 43 w 838"/>
                    <a:gd name="T17" fmla="*/ 147 h 436"/>
                    <a:gd name="T18" fmla="*/ 462 w 838"/>
                    <a:gd name="T19" fmla="*/ 436 h 436"/>
                    <a:gd name="T20" fmla="*/ 830 w 838"/>
                    <a:gd name="T21" fmla="*/ 244 h 436"/>
                    <a:gd name="T22" fmla="*/ 838 w 838"/>
                    <a:gd name="T23" fmla="*/ 233 h 436"/>
                    <a:gd name="T24" fmla="*/ 706 w 838"/>
                    <a:gd name="T25" fmla="*/ 233 h 436"/>
                    <a:gd name="T26" fmla="*/ 704 w 838"/>
                    <a:gd name="T27" fmla="*/ 23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38" h="436">
                      <a:moveTo>
                        <a:pt x="704" y="235"/>
                      </a:moveTo>
                      <a:cubicBezTo>
                        <a:pt x="640" y="298"/>
                        <a:pt x="551" y="334"/>
                        <a:pt x="462" y="334"/>
                      </a:cubicBezTo>
                      <a:cubicBezTo>
                        <a:pt x="342" y="334"/>
                        <a:pt x="228" y="270"/>
                        <a:pt x="166" y="166"/>
                      </a:cubicBezTo>
                      <a:cubicBezTo>
                        <a:pt x="147" y="134"/>
                        <a:pt x="147" y="134"/>
                        <a:pt x="147" y="134"/>
                      </a:cubicBezTo>
                      <a:cubicBezTo>
                        <a:pt x="192" y="134"/>
                        <a:pt x="192" y="134"/>
                        <a:pt x="192" y="134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38" y="134"/>
                        <a:pt x="38" y="134"/>
                        <a:pt x="38" y="134"/>
                      </a:cubicBezTo>
                      <a:cubicBezTo>
                        <a:pt x="43" y="147"/>
                        <a:pt x="43" y="147"/>
                        <a:pt x="43" y="147"/>
                      </a:cubicBezTo>
                      <a:cubicBezTo>
                        <a:pt x="109" y="320"/>
                        <a:pt x="278" y="436"/>
                        <a:pt x="462" y="436"/>
                      </a:cubicBezTo>
                      <a:cubicBezTo>
                        <a:pt x="609" y="436"/>
                        <a:pt x="746" y="364"/>
                        <a:pt x="830" y="244"/>
                      </a:cubicBezTo>
                      <a:cubicBezTo>
                        <a:pt x="838" y="233"/>
                        <a:pt x="838" y="233"/>
                        <a:pt x="838" y="233"/>
                      </a:cubicBezTo>
                      <a:cubicBezTo>
                        <a:pt x="706" y="233"/>
                        <a:pt x="706" y="233"/>
                        <a:pt x="706" y="233"/>
                      </a:cubicBezTo>
                      <a:lnTo>
                        <a:pt x="704" y="2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612"/>
                <p:cNvSpPr>
                  <a:spLocks noEditPoints="1"/>
                </p:cNvSpPr>
                <p:nvPr/>
              </p:nvSpPr>
              <p:spPr bwMode="auto">
                <a:xfrm>
                  <a:off x="-9921875" y="15290800"/>
                  <a:ext cx="2114550" cy="2063750"/>
                </a:xfrm>
                <a:custGeom>
                  <a:avLst/>
                  <a:gdLst>
                    <a:gd name="T0" fmla="*/ 0 w 564"/>
                    <a:gd name="T1" fmla="*/ 227 h 550"/>
                    <a:gd name="T2" fmla="*/ 0 w 564"/>
                    <a:gd name="T3" fmla="*/ 327 h 550"/>
                    <a:gd name="T4" fmla="*/ 46 w 564"/>
                    <a:gd name="T5" fmla="*/ 327 h 550"/>
                    <a:gd name="T6" fmla="*/ 80 w 564"/>
                    <a:gd name="T7" fmla="*/ 407 h 550"/>
                    <a:gd name="T8" fmla="*/ 48 w 564"/>
                    <a:gd name="T9" fmla="*/ 439 h 550"/>
                    <a:gd name="T10" fmla="*/ 119 w 564"/>
                    <a:gd name="T11" fmla="*/ 510 h 550"/>
                    <a:gd name="T12" fmla="*/ 151 w 564"/>
                    <a:gd name="T13" fmla="*/ 478 h 550"/>
                    <a:gd name="T14" fmla="*/ 230 w 564"/>
                    <a:gd name="T15" fmla="*/ 511 h 550"/>
                    <a:gd name="T16" fmla="*/ 230 w 564"/>
                    <a:gd name="T17" fmla="*/ 550 h 550"/>
                    <a:gd name="T18" fmla="*/ 330 w 564"/>
                    <a:gd name="T19" fmla="*/ 550 h 550"/>
                    <a:gd name="T20" fmla="*/ 330 w 564"/>
                    <a:gd name="T21" fmla="*/ 512 h 550"/>
                    <a:gd name="T22" fmla="*/ 414 w 564"/>
                    <a:gd name="T23" fmla="*/ 478 h 550"/>
                    <a:gd name="T24" fmla="*/ 444 w 564"/>
                    <a:gd name="T25" fmla="*/ 509 h 550"/>
                    <a:gd name="T26" fmla="*/ 515 w 564"/>
                    <a:gd name="T27" fmla="*/ 438 h 550"/>
                    <a:gd name="T28" fmla="*/ 485 w 564"/>
                    <a:gd name="T29" fmla="*/ 408 h 550"/>
                    <a:gd name="T30" fmla="*/ 520 w 564"/>
                    <a:gd name="T31" fmla="*/ 327 h 550"/>
                    <a:gd name="T32" fmla="*/ 564 w 564"/>
                    <a:gd name="T33" fmla="*/ 327 h 550"/>
                    <a:gd name="T34" fmla="*/ 564 w 564"/>
                    <a:gd name="T35" fmla="*/ 227 h 550"/>
                    <a:gd name="T36" fmla="*/ 521 w 564"/>
                    <a:gd name="T37" fmla="*/ 227 h 550"/>
                    <a:gd name="T38" fmla="*/ 486 w 564"/>
                    <a:gd name="T39" fmla="*/ 143 h 550"/>
                    <a:gd name="T40" fmla="*/ 518 w 564"/>
                    <a:gd name="T41" fmla="*/ 111 h 550"/>
                    <a:gd name="T42" fmla="*/ 447 w 564"/>
                    <a:gd name="T43" fmla="*/ 40 h 550"/>
                    <a:gd name="T44" fmla="*/ 415 w 564"/>
                    <a:gd name="T45" fmla="*/ 72 h 550"/>
                    <a:gd name="T46" fmla="*/ 330 w 564"/>
                    <a:gd name="T47" fmla="*/ 38 h 550"/>
                    <a:gd name="T48" fmla="*/ 330 w 564"/>
                    <a:gd name="T49" fmla="*/ 0 h 550"/>
                    <a:gd name="T50" fmla="*/ 230 w 564"/>
                    <a:gd name="T51" fmla="*/ 0 h 550"/>
                    <a:gd name="T52" fmla="*/ 230 w 564"/>
                    <a:gd name="T53" fmla="*/ 39 h 550"/>
                    <a:gd name="T54" fmla="*/ 150 w 564"/>
                    <a:gd name="T55" fmla="*/ 73 h 550"/>
                    <a:gd name="T56" fmla="*/ 116 w 564"/>
                    <a:gd name="T57" fmla="*/ 39 h 550"/>
                    <a:gd name="T58" fmla="*/ 45 w 564"/>
                    <a:gd name="T59" fmla="*/ 110 h 550"/>
                    <a:gd name="T60" fmla="*/ 79 w 564"/>
                    <a:gd name="T61" fmla="*/ 144 h 550"/>
                    <a:gd name="T62" fmla="*/ 45 w 564"/>
                    <a:gd name="T63" fmla="*/ 227 h 550"/>
                    <a:gd name="T64" fmla="*/ 0 w 564"/>
                    <a:gd name="T65" fmla="*/ 227 h 550"/>
                    <a:gd name="T66" fmla="*/ 283 w 564"/>
                    <a:gd name="T67" fmla="*/ 104 h 550"/>
                    <a:gd name="T68" fmla="*/ 456 w 564"/>
                    <a:gd name="T69" fmla="*/ 275 h 550"/>
                    <a:gd name="T70" fmla="*/ 283 w 564"/>
                    <a:gd name="T71" fmla="*/ 446 h 550"/>
                    <a:gd name="T72" fmla="*/ 110 w 564"/>
                    <a:gd name="T73" fmla="*/ 275 h 550"/>
                    <a:gd name="T74" fmla="*/ 283 w 564"/>
                    <a:gd name="T75" fmla="*/ 104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4" h="550">
                      <a:moveTo>
                        <a:pt x="0" y="227"/>
                      </a:moveTo>
                      <a:cubicBezTo>
                        <a:pt x="0" y="327"/>
                        <a:pt x="0" y="327"/>
                        <a:pt x="0" y="327"/>
                      </a:cubicBezTo>
                      <a:cubicBezTo>
                        <a:pt x="46" y="327"/>
                        <a:pt x="46" y="327"/>
                        <a:pt x="46" y="327"/>
                      </a:cubicBezTo>
                      <a:cubicBezTo>
                        <a:pt x="52" y="356"/>
                        <a:pt x="64" y="383"/>
                        <a:pt x="80" y="407"/>
                      </a:cubicBezTo>
                      <a:cubicBezTo>
                        <a:pt x="48" y="439"/>
                        <a:pt x="48" y="439"/>
                        <a:pt x="48" y="439"/>
                      </a:cubicBezTo>
                      <a:cubicBezTo>
                        <a:pt x="119" y="510"/>
                        <a:pt x="119" y="510"/>
                        <a:pt x="119" y="510"/>
                      </a:cubicBezTo>
                      <a:cubicBezTo>
                        <a:pt x="151" y="478"/>
                        <a:pt x="151" y="478"/>
                        <a:pt x="151" y="478"/>
                      </a:cubicBezTo>
                      <a:cubicBezTo>
                        <a:pt x="175" y="493"/>
                        <a:pt x="202" y="504"/>
                        <a:pt x="230" y="511"/>
                      </a:cubicBezTo>
                      <a:cubicBezTo>
                        <a:pt x="230" y="550"/>
                        <a:pt x="230" y="550"/>
                        <a:pt x="230" y="550"/>
                      </a:cubicBezTo>
                      <a:cubicBezTo>
                        <a:pt x="330" y="550"/>
                        <a:pt x="330" y="550"/>
                        <a:pt x="330" y="550"/>
                      </a:cubicBezTo>
                      <a:cubicBezTo>
                        <a:pt x="330" y="512"/>
                        <a:pt x="330" y="512"/>
                        <a:pt x="330" y="512"/>
                      </a:cubicBezTo>
                      <a:cubicBezTo>
                        <a:pt x="360" y="506"/>
                        <a:pt x="389" y="494"/>
                        <a:pt x="414" y="478"/>
                      </a:cubicBezTo>
                      <a:cubicBezTo>
                        <a:pt x="444" y="509"/>
                        <a:pt x="444" y="509"/>
                        <a:pt x="444" y="509"/>
                      </a:cubicBezTo>
                      <a:cubicBezTo>
                        <a:pt x="515" y="438"/>
                        <a:pt x="515" y="438"/>
                        <a:pt x="515" y="438"/>
                      </a:cubicBezTo>
                      <a:cubicBezTo>
                        <a:pt x="485" y="408"/>
                        <a:pt x="485" y="408"/>
                        <a:pt x="485" y="408"/>
                      </a:cubicBezTo>
                      <a:cubicBezTo>
                        <a:pt x="502" y="384"/>
                        <a:pt x="514" y="356"/>
                        <a:pt x="520" y="327"/>
                      </a:cubicBezTo>
                      <a:cubicBezTo>
                        <a:pt x="564" y="327"/>
                        <a:pt x="564" y="327"/>
                        <a:pt x="564" y="327"/>
                      </a:cubicBezTo>
                      <a:cubicBezTo>
                        <a:pt x="564" y="227"/>
                        <a:pt x="564" y="227"/>
                        <a:pt x="564" y="227"/>
                      </a:cubicBezTo>
                      <a:cubicBezTo>
                        <a:pt x="521" y="227"/>
                        <a:pt x="521" y="227"/>
                        <a:pt x="521" y="227"/>
                      </a:cubicBezTo>
                      <a:cubicBezTo>
                        <a:pt x="515" y="196"/>
                        <a:pt x="503" y="168"/>
                        <a:pt x="486" y="143"/>
                      </a:cubicBezTo>
                      <a:cubicBezTo>
                        <a:pt x="518" y="111"/>
                        <a:pt x="518" y="111"/>
                        <a:pt x="518" y="111"/>
                      </a:cubicBezTo>
                      <a:cubicBezTo>
                        <a:pt x="447" y="40"/>
                        <a:pt x="447" y="40"/>
                        <a:pt x="447" y="40"/>
                      </a:cubicBezTo>
                      <a:cubicBezTo>
                        <a:pt x="415" y="72"/>
                        <a:pt x="415" y="72"/>
                        <a:pt x="415" y="72"/>
                      </a:cubicBezTo>
                      <a:cubicBezTo>
                        <a:pt x="389" y="56"/>
                        <a:pt x="361" y="44"/>
                        <a:pt x="330" y="38"/>
                      </a:cubicBezTo>
                      <a:cubicBezTo>
                        <a:pt x="330" y="0"/>
                        <a:pt x="330" y="0"/>
                        <a:pt x="330" y="0"/>
                      </a:cubicBezTo>
                      <a:cubicBezTo>
                        <a:pt x="230" y="0"/>
                        <a:pt x="230" y="0"/>
                        <a:pt x="230" y="0"/>
                      </a:cubicBezTo>
                      <a:cubicBezTo>
                        <a:pt x="230" y="39"/>
                        <a:pt x="230" y="39"/>
                        <a:pt x="230" y="39"/>
                      </a:cubicBezTo>
                      <a:cubicBezTo>
                        <a:pt x="201" y="46"/>
                        <a:pt x="174" y="57"/>
                        <a:pt x="150" y="73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45" y="110"/>
                        <a:pt x="45" y="110"/>
                        <a:pt x="45" y="110"/>
                      </a:cubicBezTo>
                      <a:cubicBezTo>
                        <a:pt x="79" y="144"/>
                        <a:pt x="79" y="144"/>
                        <a:pt x="79" y="144"/>
                      </a:cubicBezTo>
                      <a:cubicBezTo>
                        <a:pt x="63" y="169"/>
                        <a:pt x="51" y="197"/>
                        <a:pt x="45" y="227"/>
                      </a:cubicBezTo>
                      <a:lnTo>
                        <a:pt x="0" y="227"/>
                      </a:lnTo>
                      <a:close/>
                      <a:moveTo>
                        <a:pt x="283" y="104"/>
                      </a:moveTo>
                      <a:cubicBezTo>
                        <a:pt x="378" y="104"/>
                        <a:pt x="456" y="181"/>
                        <a:pt x="456" y="275"/>
                      </a:cubicBezTo>
                      <a:cubicBezTo>
                        <a:pt x="456" y="369"/>
                        <a:pt x="378" y="446"/>
                        <a:pt x="283" y="446"/>
                      </a:cubicBezTo>
                      <a:cubicBezTo>
                        <a:pt x="188" y="446"/>
                        <a:pt x="110" y="369"/>
                        <a:pt x="110" y="275"/>
                      </a:cubicBezTo>
                      <a:cubicBezTo>
                        <a:pt x="110" y="181"/>
                        <a:pt x="188" y="104"/>
                        <a:pt x="283" y="10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613"/>
                <p:cNvSpPr>
                  <a:spLocks noEditPoints="1"/>
                </p:cNvSpPr>
                <p:nvPr/>
              </p:nvSpPr>
              <p:spPr bwMode="auto">
                <a:xfrm>
                  <a:off x="-9356725" y="15838488"/>
                  <a:ext cx="979488" cy="971550"/>
                </a:xfrm>
                <a:custGeom>
                  <a:avLst/>
                  <a:gdLst>
                    <a:gd name="T0" fmla="*/ 131 w 261"/>
                    <a:gd name="T1" fmla="*/ 259 h 259"/>
                    <a:gd name="T2" fmla="*/ 261 w 261"/>
                    <a:gd name="T3" fmla="*/ 129 h 259"/>
                    <a:gd name="T4" fmla="*/ 131 w 261"/>
                    <a:gd name="T5" fmla="*/ 0 h 259"/>
                    <a:gd name="T6" fmla="*/ 0 w 261"/>
                    <a:gd name="T7" fmla="*/ 129 h 259"/>
                    <a:gd name="T8" fmla="*/ 131 w 261"/>
                    <a:gd name="T9" fmla="*/ 259 h 259"/>
                    <a:gd name="T10" fmla="*/ 131 w 261"/>
                    <a:gd name="T11" fmla="*/ 42 h 259"/>
                    <a:gd name="T12" fmla="*/ 219 w 261"/>
                    <a:gd name="T13" fmla="*/ 129 h 259"/>
                    <a:gd name="T14" fmla="*/ 131 w 261"/>
                    <a:gd name="T15" fmla="*/ 217 h 259"/>
                    <a:gd name="T16" fmla="*/ 42 w 261"/>
                    <a:gd name="T17" fmla="*/ 129 h 259"/>
                    <a:gd name="T18" fmla="*/ 131 w 261"/>
                    <a:gd name="T19" fmla="*/ 42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259">
                      <a:moveTo>
                        <a:pt x="131" y="259"/>
                      </a:moveTo>
                      <a:cubicBezTo>
                        <a:pt x="203" y="259"/>
                        <a:pt x="261" y="201"/>
                        <a:pt x="261" y="129"/>
                      </a:cubicBezTo>
                      <a:cubicBezTo>
                        <a:pt x="261" y="58"/>
                        <a:pt x="203" y="0"/>
                        <a:pt x="131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31" y="259"/>
                      </a:cubicBezTo>
                      <a:moveTo>
                        <a:pt x="131" y="42"/>
                      </a:moveTo>
                      <a:cubicBezTo>
                        <a:pt x="179" y="42"/>
                        <a:pt x="219" y="81"/>
                        <a:pt x="219" y="129"/>
                      </a:cubicBezTo>
                      <a:cubicBezTo>
                        <a:pt x="219" y="177"/>
                        <a:pt x="179" y="217"/>
                        <a:pt x="131" y="217"/>
                      </a:cubicBezTo>
                      <a:cubicBezTo>
                        <a:pt x="82" y="217"/>
                        <a:pt x="42" y="177"/>
                        <a:pt x="42" y="129"/>
                      </a:cubicBezTo>
                      <a:cubicBezTo>
                        <a:pt x="42" y="81"/>
                        <a:pt x="82" y="42"/>
                        <a:pt x="131" y="4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Oval 614"/>
                <p:cNvSpPr>
                  <a:spLocks noChangeArrowheads="1"/>
                </p:cNvSpPr>
                <p:nvPr/>
              </p:nvSpPr>
              <p:spPr bwMode="auto">
                <a:xfrm>
                  <a:off x="-9040812" y="16154400"/>
                  <a:ext cx="349250" cy="3381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39"/>
            <p:cNvGrpSpPr/>
            <p:nvPr/>
          </p:nvGrpSpPr>
          <p:grpSpPr>
            <a:xfrm>
              <a:off x="3717965" y="2295092"/>
              <a:ext cx="2903502" cy="2407971"/>
              <a:chOff x="4985629" y="3014412"/>
              <a:chExt cx="2903502" cy="2407971"/>
            </a:xfrm>
          </p:grpSpPr>
          <p:sp>
            <p:nvSpPr>
              <p:cNvPr id="7" name="Freeform 11"/>
              <p:cNvSpPr/>
              <p:nvPr/>
            </p:nvSpPr>
            <p:spPr bwMode="auto">
              <a:xfrm>
                <a:off x="4985629" y="3014412"/>
                <a:ext cx="2903502" cy="2407971"/>
              </a:xfrm>
              <a:custGeom>
                <a:avLst/>
                <a:gdLst>
                  <a:gd name="T0" fmla="*/ 397 w 397"/>
                  <a:gd name="T1" fmla="*/ 127 h 329"/>
                  <a:gd name="T2" fmla="*/ 333 w 397"/>
                  <a:gd name="T3" fmla="*/ 186 h 329"/>
                  <a:gd name="T4" fmla="*/ 237 w 397"/>
                  <a:gd name="T5" fmla="*/ 276 h 329"/>
                  <a:gd name="T6" fmla="*/ 49 w 397"/>
                  <a:gd name="T7" fmla="*/ 294 h 329"/>
                  <a:gd name="T8" fmla="*/ 0 w 397"/>
                  <a:gd name="T9" fmla="*/ 264 h 329"/>
                  <a:gd name="T10" fmla="*/ 50 w 397"/>
                  <a:gd name="T11" fmla="*/ 215 h 329"/>
                  <a:gd name="T12" fmla="*/ 119 w 397"/>
                  <a:gd name="T13" fmla="*/ 238 h 329"/>
                  <a:gd name="T14" fmla="*/ 235 w 397"/>
                  <a:gd name="T15" fmla="*/ 122 h 329"/>
                  <a:gd name="T16" fmla="*/ 210 w 397"/>
                  <a:gd name="T17" fmla="*/ 50 h 329"/>
                  <a:gd name="T18" fmla="*/ 255 w 397"/>
                  <a:gd name="T19" fmla="*/ 6 h 329"/>
                  <a:gd name="T20" fmla="*/ 274 w 397"/>
                  <a:gd name="T21" fmla="*/ 3 h 329"/>
                  <a:gd name="T22" fmla="*/ 397 w 397"/>
                  <a:gd name="T23" fmla="*/ 12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7" h="329">
                    <a:moveTo>
                      <a:pt x="397" y="127"/>
                    </a:moveTo>
                    <a:cubicBezTo>
                      <a:pt x="376" y="146"/>
                      <a:pt x="354" y="166"/>
                      <a:pt x="333" y="186"/>
                    </a:cubicBezTo>
                    <a:cubicBezTo>
                      <a:pt x="301" y="216"/>
                      <a:pt x="271" y="248"/>
                      <a:pt x="237" y="276"/>
                    </a:cubicBezTo>
                    <a:cubicBezTo>
                      <a:pt x="180" y="325"/>
                      <a:pt x="116" y="329"/>
                      <a:pt x="49" y="294"/>
                    </a:cubicBezTo>
                    <a:cubicBezTo>
                      <a:pt x="32" y="285"/>
                      <a:pt x="17" y="274"/>
                      <a:pt x="0" y="264"/>
                    </a:cubicBezTo>
                    <a:cubicBezTo>
                      <a:pt x="18" y="247"/>
                      <a:pt x="34" y="231"/>
                      <a:pt x="50" y="215"/>
                    </a:cubicBezTo>
                    <a:cubicBezTo>
                      <a:pt x="69" y="229"/>
                      <a:pt x="93" y="238"/>
                      <a:pt x="119" y="238"/>
                    </a:cubicBezTo>
                    <a:cubicBezTo>
                      <a:pt x="183" y="238"/>
                      <a:pt x="235" y="186"/>
                      <a:pt x="235" y="122"/>
                    </a:cubicBezTo>
                    <a:cubicBezTo>
                      <a:pt x="235" y="95"/>
                      <a:pt x="225" y="70"/>
                      <a:pt x="210" y="50"/>
                    </a:cubicBezTo>
                    <a:cubicBezTo>
                      <a:pt x="225" y="35"/>
                      <a:pt x="240" y="20"/>
                      <a:pt x="255" y="6"/>
                    </a:cubicBezTo>
                    <a:cubicBezTo>
                      <a:pt x="259" y="2"/>
                      <a:pt x="271" y="0"/>
                      <a:pt x="274" y="3"/>
                    </a:cubicBezTo>
                    <a:cubicBezTo>
                      <a:pt x="314" y="42"/>
                      <a:pt x="353" y="82"/>
                      <a:pt x="397" y="12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8" name="组合 41"/>
              <p:cNvGrpSpPr/>
              <p:nvPr/>
            </p:nvGrpSpPr>
            <p:grpSpPr>
              <a:xfrm>
                <a:off x="7139870" y="3767934"/>
                <a:ext cx="322628" cy="267692"/>
                <a:chOff x="5715359" y="4943966"/>
                <a:chExt cx="650822" cy="540000"/>
              </a:xfrm>
              <a:solidFill>
                <a:schemeClr val="bg1"/>
              </a:solidFill>
            </p:grpSpPr>
            <p:sp>
              <p:nvSpPr>
                <p:cNvPr id="9" name="Freeform 487"/>
                <p:cNvSpPr/>
                <p:nvPr/>
              </p:nvSpPr>
              <p:spPr bwMode="auto">
                <a:xfrm>
                  <a:off x="6006372" y="5021972"/>
                  <a:ext cx="359809" cy="395213"/>
                </a:xfrm>
                <a:custGeom>
                  <a:avLst/>
                  <a:gdLst>
                    <a:gd name="T0" fmla="*/ 0 w 529"/>
                    <a:gd name="T1" fmla="*/ 0 h 581"/>
                    <a:gd name="T2" fmla="*/ 2 w 529"/>
                    <a:gd name="T3" fmla="*/ 11 h 581"/>
                    <a:gd name="T4" fmla="*/ 25 w 529"/>
                    <a:gd name="T5" fmla="*/ 56 h 581"/>
                    <a:gd name="T6" fmla="*/ 473 w 529"/>
                    <a:gd name="T7" fmla="*/ 56 h 581"/>
                    <a:gd name="T8" fmla="*/ 473 w 529"/>
                    <a:gd name="T9" fmla="*/ 525 h 581"/>
                    <a:gd name="T10" fmla="*/ 127 w 529"/>
                    <a:gd name="T11" fmla="*/ 525 h 581"/>
                    <a:gd name="T12" fmla="*/ 127 w 529"/>
                    <a:gd name="T13" fmla="*/ 581 h 581"/>
                    <a:gd name="T14" fmla="*/ 529 w 529"/>
                    <a:gd name="T15" fmla="*/ 581 h 581"/>
                    <a:gd name="T16" fmla="*/ 529 w 529"/>
                    <a:gd name="T17" fmla="*/ 0 h 581"/>
                    <a:gd name="T18" fmla="*/ 0 w 529"/>
                    <a:gd name="T19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9" h="581">
                      <a:moveTo>
                        <a:pt x="0" y="0"/>
                      </a:moveTo>
                      <a:cubicBezTo>
                        <a:pt x="1" y="4"/>
                        <a:pt x="2" y="7"/>
                        <a:pt x="2" y="11"/>
                      </a:cubicBezTo>
                      <a:cubicBezTo>
                        <a:pt x="14" y="22"/>
                        <a:pt x="22" y="38"/>
                        <a:pt x="25" y="56"/>
                      </a:cubicBezTo>
                      <a:cubicBezTo>
                        <a:pt x="473" y="56"/>
                        <a:pt x="473" y="56"/>
                        <a:pt x="473" y="56"/>
                      </a:cubicBezTo>
                      <a:cubicBezTo>
                        <a:pt x="473" y="525"/>
                        <a:pt x="473" y="525"/>
                        <a:pt x="473" y="525"/>
                      </a:cubicBezTo>
                      <a:cubicBezTo>
                        <a:pt x="127" y="525"/>
                        <a:pt x="127" y="525"/>
                        <a:pt x="127" y="525"/>
                      </a:cubicBezTo>
                      <a:cubicBezTo>
                        <a:pt x="127" y="581"/>
                        <a:pt x="127" y="581"/>
                        <a:pt x="127" y="581"/>
                      </a:cubicBezTo>
                      <a:cubicBezTo>
                        <a:pt x="529" y="581"/>
                        <a:pt x="529" y="581"/>
                        <a:pt x="529" y="581"/>
                      </a:cubicBezTo>
                      <a:cubicBezTo>
                        <a:pt x="529" y="0"/>
                        <a:pt x="529" y="0"/>
                        <a:pt x="52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489"/>
                <p:cNvSpPr/>
                <p:nvPr/>
              </p:nvSpPr>
              <p:spPr bwMode="auto">
                <a:xfrm>
                  <a:off x="6067108" y="5111205"/>
                  <a:ext cx="235171" cy="182207"/>
                </a:xfrm>
                <a:custGeom>
                  <a:avLst/>
                  <a:gdLst>
                    <a:gd name="T0" fmla="*/ 41 w 346"/>
                    <a:gd name="T1" fmla="*/ 111 h 268"/>
                    <a:gd name="T2" fmla="*/ 0 w 346"/>
                    <a:gd name="T3" fmla="*/ 151 h 268"/>
                    <a:gd name="T4" fmla="*/ 90 w 346"/>
                    <a:gd name="T5" fmla="*/ 268 h 268"/>
                    <a:gd name="T6" fmla="*/ 254 w 346"/>
                    <a:gd name="T7" fmla="*/ 125 h 268"/>
                    <a:gd name="T8" fmla="*/ 284 w 346"/>
                    <a:gd name="T9" fmla="*/ 158 h 268"/>
                    <a:gd name="T10" fmla="*/ 346 w 346"/>
                    <a:gd name="T11" fmla="*/ 0 h 268"/>
                    <a:gd name="T12" fmla="*/ 184 w 346"/>
                    <a:gd name="T13" fmla="*/ 50 h 268"/>
                    <a:gd name="T14" fmla="*/ 218 w 346"/>
                    <a:gd name="T15" fmla="*/ 87 h 268"/>
                    <a:gd name="T16" fmla="*/ 99 w 346"/>
                    <a:gd name="T17" fmla="*/ 190 h 268"/>
                    <a:gd name="T18" fmla="*/ 41 w 346"/>
                    <a:gd name="T19" fmla="*/ 11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6" h="268">
                      <a:moveTo>
                        <a:pt x="41" y="111"/>
                      </a:move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12" y="165"/>
                        <a:pt x="90" y="268"/>
                        <a:pt x="90" y="268"/>
                      </a:cubicBezTo>
                      <a:cubicBezTo>
                        <a:pt x="254" y="125"/>
                        <a:pt x="254" y="125"/>
                        <a:pt x="254" y="125"/>
                      </a:cubicBezTo>
                      <a:cubicBezTo>
                        <a:pt x="284" y="158"/>
                        <a:pt x="284" y="158"/>
                        <a:pt x="284" y="158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cubicBezTo>
                        <a:pt x="184" y="50"/>
                        <a:pt x="184" y="50"/>
                        <a:pt x="184" y="50"/>
                      </a:cubicBezTo>
                      <a:cubicBezTo>
                        <a:pt x="218" y="87"/>
                        <a:pt x="218" y="87"/>
                        <a:pt x="218" y="87"/>
                      </a:cubicBezTo>
                      <a:cubicBezTo>
                        <a:pt x="99" y="190"/>
                        <a:pt x="99" y="190"/>
                        <a:pt x="99" y="190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11" name="组合 44"/>
                <p:cNvGrpSpPr/>
                <p:nvPr/>
              </p:nvGrpSpPr>
              <p:grpSpPr>
                <a:xfrm>
                  <a:off x="5715359" y="4943966"/>
                  <a:ext cx="358370" cy="540000"/>
                  <a:chOff x="5715359" y="4943966"/>
                  <a:chExt cx="358370" cy="540000"/>
                </a:xfrm>
                <a:grpFill/>
              </p:grpSpPr>
              <p:sp>
                <p:nvSpPr>
                  <p:cNvPr id="14" name="Freeform 488"/>
                  <p:cNvSpPr/>
                  <p:nvPr/>
                </p:nvSpPr>
                <p:spPr bwMode="auto">
                  <a:xfrm>
                    <a:off x="5781276" y="4943966"/>
                    <a:ext cx="226536" cy="249563"/>
                  </a:xfrm>
                  <a:custGeom>
                    <a:avLst/>
                    <a:gdLst>
                      <a:gd name="T0" fmla="*/ 45 w 333"/>
                      <a:gd name="T1" fmla="*/ 243 h 367"/>
                      <a:gd name="T2" fmla="*/ 170 w 333"/>
                      <a:gd name="T3" fmla="*/ 367 h 367"/>
                      <a:gd name="T4" fmla="*/ 289 w 333"/>
                      <a:gd name="T5" fmla="*/ 243 h 367"/>
                      <a:gd name="T6" fmla="*/ 326 w 333"/>
                      <a:gd name="T7" fmla="*/ 203 h 367"/>
                      <a:gd name="T8" fmla="*/ 306 w 333"/>
                      <a:gd name="T9" fmla="*/ 142 h 367"/>
                      <a:gd name="T10" fmla="*/ 166 w 333"/>
                      <a:gd name="T11" fmla="*/ 0 h 367"/>
                      <a:gd name="T12" fmla="*/ 26 w 333"/>
                      <a:gd name="T13" fmla="*/ 142 h 367"/>
                      <a:gd name="T14" fmla="*/ 7 w 333"/>
                      <a:gd name="T15" fmla="*/ 203 h 367"/>
                      <a:gd name="T16" fmla="*/ 45 w 333"/>
                      <a:gd name="T17" fmla="*/ 243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33" h="367">
                        <a:moveTo>
                          <a:pt x="45" y="243"/>
                        </a:moveTo>
                        <a:cubicBezTo>
                          <a:pt x="71" y="308"/>
                          <a:pt x="118" y="367"/>
                          <a:pt x="170" y="367"/>
                        </a:cubicBezTo>
                        <a:cubicBezTo>
                          <a:pt x="222" y="367"/>
                          <a:pt x="266" y="308"/>
                          <a:pt x="289" y="243"/>
                        </a:cubicBezTo>
                        <a:cubicBezTo>
                          <a:pt x="305" y="242"/>
                          <a:pt x="320" y="226"/>
                          <a:pt x="326" y="203"/>
                        </a:cubicBezTo>
                        <a:cubicBezTo>
                          <a:pt x="333" y="176"/>
                          <a:pt x="324" y="149"/>
                          <a:pt x="306" y="142"/>
                        </a:cubicBezTo>
                        <a:cubicBezTo>
                          <a:pt x="302" y="63"/>
                          <a:pt x="241" y="0"/>
                          <a:pt x="166" y="0"/>
                        </a:cubicBezTo>
                        <a:cubicBezTo>
                          <a:pt x="92" y="0"/>
                          <a:pt x="31" y="63"/>
                          <a:pt x="26" y="142"/>
                        </a:cubicBezTo>
                        <a:cubicBezTo>
                          <a:pt x="9" y="149"/>
                          <a:pt x="0" y="176"/>
                          <a:pt x="7" y="203"/>
                        </a:cubicBezTo>
                        <a:cubicBezTo>
                          <a:pt x="13" y="227"/>
                          <a:pt x="29" y="243"/>
                          <a:pt x="45" y="24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" name="Freeform 490"/>
                  <p:cNvSpPr/>
                  <p:nvPr/>
                </p:nvSpPr>
                <p:spPr bwMode="auto">
                  <a:xfrm>
                    <a:off x="5715359" y="5182591"/>
                    <a:ext cx="358370" cy="301375"/>
                  </a:xfrm>
                  <a:custGeom>
                    <a:avLst/>
                    <a:gdLst>
                      <a:gd name="T0" fmla="*/ 407 w 527"/>
                      <a:gd name="T1" fmla="*/ 0 h 443"/>
                      <a:gd name="T2" fmla="*/ 294 w 527"/>
                      <a:gd name="T3" fmla="*/ 190 h 443"/>
                      <a:gd name="T4" fmla="*/ 280 w 527"/>
                      <a:gd name="T5" fmla="*/ 105 h 443"/>
                      <a:gd name="T6" fmla="*/ 295 w 527"/>
                      <a:gd name="T7" fmla="*/ 77 h 443"/>
                      <a:gd name="T8" fmla="*/ 263 w 527"/>
                      <a:gd name="T9" fmla="*/ 44 h 443"/>
                      <a:gd name="T10" fmla="*/ 230 w 527"/>
                      <a:gd name="T11" fmla="*/ 77 h 443"/>
                      <a:gd name="T12" fmla="*/ 246 w 527"/>
                      <a:gd name="T13" fmla="*/ 105 h 443"/>
                      <a:gd name="T14" fmla="*/ 232 w 527"/>
                      <a:gd name="T15" fmla="*/ 189 h 443"/>
                      <a:gd name="T16" fmla="*/ 120 w 527"/>
                      <a:gd name="T17" fmla="*/ 0 h 443"/>
                      <a:gd name="T18" fmla="*/ 2 w 527"/>
                      <a:gd name="T19" fmla="*/ 125 h 443"/>
                      <a:gd name="T20" fmla="*/ 0 w 527"/>
                      <a:gd name="T21" fmla="*/ 125 h 443"/>
                      <a:gd name="T22" fmla="*/ 0 w 527"/>
                      <a:gd name="T23" fmla="*/ 402 h 443"/>
                      <a:gd name="T24" fmla="*/ 1 w 527"/>
                      <a:gd name="T25" fmla="*/ 402 h 443"/>
                      <a:gd name="T26" fmla="*/ 263 w 527"/>
                      <a:gd name="T27" fmla="*/ 443 h 443"/>
                      <a:gd name="T28" fmla="*/ 526 w 527"/>
                      <a:gd name="T29" fmla="*/ 402 h 443"/>
                      <a:gd name="T30" fmla="*/ 527 w 527"/>
                      <a:gd name="T31" fmla="*/ 402 h 443"/>
                      <a:gd name="T32" fmla="*/ 527 w 527"/>
                      <a:gd name="T33" fmla="*/ 125 h 443"/>
                      <a:gd name="T34" fmla="*/ 525 w 527"/>
                      <a:gd name="T35" fmla="*/ 125 h 443"/>
                      <a:gd name="T36" fmla="*/ 407 w 527"/>
                      <a:gd name="T37" fmla="*/ 0 h 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27" h="443">
                        <a:moveTo>
                          <a:pt x="407" y="0"/>
                        </a:moveTo>
                        <a:cubicBezTo>
                          <a:pt x="294" y="190"/>
                          <a:pt x="294" y="190"/>
                          <a:pt x="294" y="190"/>
                        </a:cubicBezTo>
                        <a:cubicBezTo>
                          <a:pt x="280" y="105"/>
                          <a:pt x="280" y="105"/>
                          <a:pt x="280" y="105"/>
                        </a:cubicBezTo>
                        <a:cubicBezTo>
                          <a:pt x="289" y="99"/>
                          <a:pt x="295" y="89"/>
                          <a:pt x="295" y="77"/>
                        </a:cubicBezTo>
                        <a:cubicBezTo>
                          <a:pt x="295" y="59"/>
                          <a:pt x="281" y="44"/>
                          <a:pt x="263" y="44"/>
                        </a:cubicBezTo>
                        <a:cubicBezTo>
                          <a:pt x="245" y="44"/>
                          <a:pt x="230" y="59"/>
                          <a:pt x="230" y="77"/>
                        </a:cubicBezTo>
                        <a:cubicBezTo>
                          <a:pt x="230" y="89"/>
                          <a:pt x="237" y="99"/>
                          <a:pt x="246" y="105"/>
                        </a:cubicBezTo>
                        <a:cubicBezTo>
                          <a:pt x="232" y="189"/>
                          <a:pt x="232" y="189"/>
                          <a:pt x="232" y="189"/>
                        </a:cubicBezTo>
                        <a:cubicBezTo>
                          <a:pt x="120" y="0"/>
                          <a:pt x="120" y="0"/>
                          <a:pt x="120" y="0"/>
                        </a:cubicBezTo>
                        <a:cubicBezTo>
                          <a:pt x="56" y="27"/>
                          <a:pt x="12" y="72"/>
                          <a:pt x="2" y="125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402"/>
                          <a:pt x="0" y="402"/>
                          <a:pt x="0" y="402"/>
                        </a:cubicBezTo>
                        <a:cubicBezTo>
                          <a:pt x="1" y="402"/>
                          <a:pt x="1" y="402"/>
                          <a:pt x="1" y="402"/>
                        </a:cubicBezTo>
                        <a:cubicBezTo>
                          <a:pt x="14" y="425"/>
                          <a:pt x="126" y="443"/>
                          <a:pt x="263" y="443"/>
                        </a:cubicBezTo>
                        <a:cubicBezTo>
                          <a:pt x="401" y="443"/>
                          <a:pt x="513" y="425"/>
                          <a:pt x="526" y="402"/>
                        </a:cubicBezTo>
                        <a:cubicBezTo>
                          <a:pt x="527" y="402"/>
                          <a:pt x="527" y="402"/>
                          <a:pt x="527" y="402"/>
                        </a:cubicBezTo>
                        <a:cubicBezTo>
                          <a:pt x="527" y="125"/>
                          <a:pt x="527" y="125"/>
                          <a:pt x="527" y="125"/>
                        </a:cubicBezTo>
                        <a:cubicBezTo>
                          <a:pt x="525" y="125"/>
                          <a:pt x="525" y="125"/>
                          <a:pt x="525" y="125"/>
                        </a:cubicBezTo>
                        <a:cubicBezTo>
                          <a:pt x="515" y="72"/>
                          <a:pt x="471" y="27"/>
                          <a:pt x="40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" name="Freeform 491"/>
                <p:cNvSpPr/>
                <p:nvPr/>
              </p:nvSpPr>
              <p:spPr bwMode="auto">
                <a:xfrm>
                  <a:off x="6184837" y="5293412"/>
                  <a:ext cx="54979" cy="68795"/>
                </a:xfrm>
                <a:custGeom>
                  <a:avLst/>
                  <a:gdLst>
                    <a:gd name="T0" fmla="*/ 0 w 81"/>
                    <a:gd name="T1" fmla="*/ 0 h 101"/>
                    <a:gd name="T2" fmla="*/ 0 w 81"/>
                    <a:gd name="T3" fmla="*/ 55 h 101"/>
                    <a:gd name="T4" fmla="*/ 40 w 81"/>
                    <a:gd name="T5" fmla="*/ 101 h 101"/>
                    <a:gd name="T6" fmla="*/ 81 w 81"/>
                    <a:gd name="T7" fmla="*/ 56 h 101"/>
                    <a:gd name="T8" fmla="*/ 81 w 81"/>
                    <a:gd name="T9" fmla="*/ 0 h 101"/>
                    <a:gd name="T10" fmla="*/ 59 w 81"/>
                    <a:gd name="T11" fmla="*/ 0 h 101"/>
                    <a:gd name="T12" fmla="*/ 59 w 81"/>
                    <a:gd name="T13" fmla="*/ 57 h 101"/>
                    <a:gd name="T14" fmla="*/ 40 w 81"/>
                    <a:gd name="T15" fmla="*/ 83 h 101"/>
                    <a:gd name="T16" fmla="*/ 22 w 81"/>
                    <a:gd name="T17" fmla="*/ 57 h 101"/>
                    <a:gd name="T18" fmla="*/ 22 w 81"/>
                    <a:gd name="T19" fmla="*/ 0 h 101"/>
                    <a:gd name="T20" fmla="*/ 0 w 81"/>
                    <a:gd name="T2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" h="101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87"/>
                        <a:pt x="15" y="101"/>
                        <a:pt x="40" y="101"/>
                      </a:cubicBezTo>
                      <a:cubicBezTo>
                        <a:pt x="65" y="101"/>
                        <a:pt x="81" y="86"/>
                        <a:pt x="81" y="56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57"/>
                        <a:pt x="59" y="57"/>
                        <a:pt x="59" y="57"/>
                      </a:cubicBezTo>
                      <a:cubicBezTo>
                        <a:pt x="59" y="75"/>
                        <a:pt x="52" y="83"/>
                        <a:pt x="40" y="83"/>
                      </a:cubicBezTo>
                      <a:cubicBezTo>
                        <a:pt x="29" y="83"/>
                        <a:pt x="22" y="74"/>
                        <a:pt x="22" y="57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492"/>
                <p:cNvSpPr>
                  <a:spLocks noEditPoints="1"/>
                </p:cNvSpPr>
                <p:nvPr/>
              </p:nvSpPr>
              <p:spPr bwMode="auto">
                <a:xfrm>
                  <a:off x="6252769" y="5292836"/>
                  <a:ext cx="48358" cy="67932"/>
                </a:xfrm>
                <a:custGeom>
                  <a:avLst/>
                  <a:gdLst>
                    <a:gd name="T0" fmla="*/ 31 w 71"/>
                    <a:gd name="T1" fmla="*/ 0 h 100"/>
                    <a:gd name="T2" fmla="*/ 0 w 71"/>
                    <a:gd name="T3" fmla="*/ 2 h 100"/>
                    <a:gd name="T4" fmla="*/ 0 w 71"/>
                    <a:gd name="T5" fmla="*/ 100 h 100"/>
                    <a:gd name="T6" fmla="*/ 23 w 71"/>
                    <a:gd name="T7" fmla="*/ 100 h 100"/>
                    <a:gd name="T8" fmla="*/ 23 w 71"/>
                    <a:gd name="T9" fmla="*/ 65 h 100"/>
                    <a:gd name="T10" fmla="*/ 30 w 71"/>
                    <a:gd name="T11" fmla="*/ 65 h 100"/>
                    <a:gd name="T12" fmla="*/ 62 w 71"/>
                    <a:gd name="T13" fmla="*/ 55 h 100"/>
                    <a:gd name="T14" fmla="*/ 71 w 71"/>
                    <a:gd name="T15" fmla="*/ 31 h 100"/>
                    <a:gd name="T16" fmla="*/ 61 w 71"/>
                    <a:gd name="T17" fmla="*/ 8 h 100"/>
                    <a:gd name="T18" fmla="*/ 31 w 71"/>
                    <a:gd name="T19" fmla="*/ 0 h 100"/>
                    <a:gd name="T20" fmla="*/ 30 w 71"/>
                    <a:gd name="T21" fmla="*/ 48 h 100"/>
                    <a:gd name="T22" fmla="*/ 23 w 71"/>
                    <a:gd name="T23" fmla="*/ 47 h 100"/>
                    <a:gd name="T24" fmla="*/ 23 w 71"/>
                    <a:gd name="T25" fmla="*/ 18 h 100"/>
                    <a:gd name="T26" fmla="*/ 32 w 71"/>
                    <a:gd name="T27" fmla="*/ 17 h 100"/>
                    <a:gd name="T28" fmla="*/ 49 w 71"/>
                    <a:gd name="T29" fmla="*/ 32 h 100"/>
                    <a:gd name="T30" fmla="*/ 30 w 71"/>
                    <a:gd name="T31" fmla="*/ 4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1" h="100">
                      <a:moveTo>
                        <a:pt x="31" y="0"/>
                      </a:moveTo>
                      <a:cubicBezTo>
                        <a:pt x="17" y="0"/>
                        <a:pt x="7" y="1"/>
                        <a:pt x="0" y="2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23" y="100"/>
                        <a:pt x="23" y="100"/>
                        <a:pt x="23" y="100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5" y="65"/>
                        <a:pt x="27" y="65"/>
                        <a:pt x="30" y="65"/>
                      </a:cubicBezTo>
                      <a:cubicBezTo>
                        <a:pt x="43" y="65"/>
                        <a:pt x="55" y="62"/>
                        <a:pt x="62" y="55"/>
                      </a:cubicBezTo>
                      <a:cubicBezTo>
                        <a:pt x="68" y="49"/>
                        <a:pt x="71" y="41"/>
                        <a:pt x="71" y="31"/>
                      </a:cubicBezTo>
                      <a:cubicBezTo>
                        <a:pt x="71" y="22"/>
                        <a:pt x="67" y="13"/>
                        <a:pt x="61" y="8"/>
                      </a:cubicBezTo>
                      <a:cubicBezTo>
                        <a:pt x="54" y="3"/>
                        <a:pt x="44" y="0"/>
                        <a:pt x="31" y="0"/>
                      </a:cubicBezTo>
                      <a:moveTo>
                        <a:pt x="30" y="48"/>
                      </a:moveTo>
                      <a:cubicBezTo>
                        <a:pt x="27" y="48"/>
                        <a:pt x="24" y="48"/>
                        <a:pt x="23" y="4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4" y="18"/>
                        <a:pt x="27" y="17"/>
                        <a:pt x="32" y="17"/>
                      </a:cubicBezTo>
                      <a:cubicBezTo>
                        <a:pt x="43" y="17"/>
                        <a:pt x="49" y="23"/>
                        <a:pt x="49" y="32"/>
                      </a:cubicBezTo>
                      <a:cubicBezTo>
                        <a:pt x="49" y="42"/>
                        <a:pt x="42" y="48"/>
                        <a:pt x="30" y="4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7" name="矩形 26"/>
          <p:cNvSpPr/>
          <p:nvPr/>
        </p:nvSpPr>
        <p:spPr bwMode="auto">
          <a:xfrm>
            <a:off x="428596" y="785794"/>
            <a:ext cx="2232248" cy="594329"/>
          </a:xfrm>
          <a:prstGeom prst="rect">
            <a:avLst/>
          </a:prstGeom>
          <a:solidFill>
            <a:srgbClr val="0070C0"/>
          </a:solidFill>
          <a:ln w="34925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>
              <a:rot lat="0" lon="0" rev="1200000"/>
            </a:lightRig>
          </a:scene3d>
          <a:sp3d extrusionH="57150"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Feature embodiments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357158" y="2558784"/>
            <a:ext cx="3039593" cy="1938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Convenience</a:t>
            </a:r>
          </a:p>
          <a:p>
            <a:pPr marL="355600" lvl="1" indent="120650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Access Anywhere</a:t>
            </a:r>
          </a:p>
          <a:p>
            <a:pPr marL="355600" lvl="1" indent="177800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sz="2000" b="1" kern="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24/7 </a:t>
            </a:r>
            <a:r>
              <a:rPr sz="2000" b="1" kern="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uninterrupted service</a:t>
            </a: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5786446" y="2690807"/>
            <a:ext cx="3039593" cy="1476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Timeliness </a:t>
            </a:r>
          </a:p>
          <a:p>
            <a:pPr marL="355600" lvl="1" indent="177800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Self-renewal </a:t>
            </a:r>
          </a:p>
          <a:p>
            <a:pPr marL="355600" lvl="1" indent="177800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Real-time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 content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endParaRPr lang="zh-CN" altLang="en-US" dirty="0"/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1038271" y="1892647"/>
            <a:ext cx="5022511" cy="857250"/>
            <a:chOff x="1108842" y="1981200"/>
            <a:chExt cx="5759200" cy="856593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2692798" y="2130123"/>
              <a:ext cx="3657600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Why disclose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166858" y="1457672"/>
            <a:ext cx="1125538" cy="1196975"/>
            <a:chOff x="1236663" y="1371600"/>
            <a:chExt cx="1125537" cy="1196975"/>
          </a:xfrm>
        </p:grpSpPr>
        <p:grpSp>
          <p:nvGrpSpPr>
            <p:cNvPr id="8" name="组合 3"/>
            <p:cNvGrpSpPr/>
            <p:nvPr/>
          </p:nvGrpSpPr>
          <p:grpSpPr bwMode="auto">
            <a:xfrm>
              <a:off x="1236663" y="1371600"/>
              <a:ext cx="1125537" cy="1196975"/>
              <a:chOff x="907334" y="3480709"/>
              <a:chExt cx="1230497" cy="103080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1244750" y="1460810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4" name="组合 16"/>
          <p:cNvGrpSpPr/>
          <p:nvPr/>
        </p:nvGrpSpPr>
        <p:grpSpPr bwMode="auto">
          <a:xfrm>
            <a:off x="2189208" y="3416647"/>
            <a:ext cx="5023896" cy="857250"/>
            <a:chOff x="1108842" y="1981200"/>
            <a:chExt cx="5759200" cy="856593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2692662" y="2117620"/>
              <a:ext cx="3658021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dirty="0" smtClean="0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How to disclose</a:t>
              </a: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2317796" y="2981672"/>
            <a:ext cx="1125537" cy="1196975"/>
            <a:chOff x="2338388" y="2895600"/>
            <a:chExt cx="1125537" cy="1196975"/>
          </a:xfrm>
        </p:grpSpPr>
        <p:grpSp>
          <p:nvGrpSpPr>
            <p:cNvPr id="18" name="组合 3"/>
            <p:cNvGrpSpPr/>
            <p:nvPr/>
          </p:nvGrpSpPr>
          <p:grpSpPr bwMode="auto">
            <a:xfrm>
              <a:off x="2338388" y="2895600"/>
              <a:ext cx="1125537" cy="1196975"/>
              <a:chOff x="907334" y="3480709"/>
              <a:chExt cx="1230497" cy="1030805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22" name="圆角矩形 2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2389855" y="2993407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2757170" y="5017135"/>
            <a:ext cx="6302375" cy="857690"/>
            <a:chOff x="1108840" y="1981200"/>
            <a:chExt cx="5759200" cy="856593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1108840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2886273" y="2163623"/>
              <a:ext cx="3945267" cy="52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dirty="0" smtClean="0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Development of disclosure</a:t>
              </a:r>
            </a:p>
          </p:txBody>
        </p:sp>
      </p:grpSp>
      <p:grpSp>
        <p:nvGrpSpPr>
          <p:cNvPr id="27" name="组合 28"/>
          <p:cNvGrpSpPr/>
          <p:nvPr/>
        </p:nvGrpSpPr>
        <p:grpSpPr bwMode="auto">
          <a:xfrm>
            <a:off x="3421108" y="4581872"/>
            <a:ext cx="1319213" cy="1295400"/>
            <a:chOff x="3328988" y="4495800"/>
            <a:chExt cx="1319212" cy="1295400"/>
          </a:xfrm>
        </p:grpSpPr>
        <p:grpSp>
          <p:nvGrpSpPr>
            <p:cNvPr id="28" name="组合 3"/>
            <p:cNvGrpSpPr/>
            <p:nvPr/>
          </p:nvGrpSpPr>
          <p:grpSpPr bwMode="auto">
            <a:xfrm>
              <a:off x="3328988" y="4495800"/>
              <a:ext cx="1319212" cy="1295400"/>
              <a:chOff x="907334" y="3480709"/>
              <a:chExt cx="1230497" cy="1030805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C0000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460376" y="4611904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1.Progress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90067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2000250" y="1296670"/>
            <a:ext cx="5769610" cy="1121452"/>
            <a:chOff x="589881" y="1551932"/>
            <a:chExt cx="8064541" cy="926425"/>
          </a:xfrm>
        </p:grpSpPr>
        <p:sp>
          <p:nvSpPr>
            <p:cNvPr id="38" name="矩形 37"/>
            <p:cNvSpPr/>
            <p:nvPr/>
          </p:nvSpPr>
          <p:spPr bwMode="auto">
            <a:xfrm>
              <a:off x="589881" y="1551932"/>
              <a:ext cx="8064541" cy="91580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6"/>
            <p:cNvSpPr>
              <a:spLocks noChangeArrowheads="1"/>
            </p:cNvSpPr>
            <p:nvPr/>
          </p:nvSpPr>
          <p:spPr bwMode="auto">
            <a:xfrm>
              <a:off x="684244" y="1741861"/>
              <a:ext cx="7816354" cy="736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sz="20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There are </a:t>
              </a:r>
              <a:r>
                <a:rPr sz="20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736,762</a:t>
              </a:r>
              <a:r>
                <a:rPr sz="20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self-declarations on enterprise standard have been disclosed.</a:t>
              </a: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14686"/>
            <a:ext cx="92869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857760"/>
            <a:ext cx="92869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641350" y="2713990"/>
            <a:ext cx="1183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Standard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2620" y="4357370"/>
            <a:ext cx="1295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Enterprise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3255" y="6072505"/>
            <a:ext cx="1120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Product</a:t>
            </a:r>
            <a:r>
              <a:rPr lang="zh-CN" altLang="en-US" b="1" dirty="0" smtClean="0"/>
              <a:t> 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960542" y="3357562"/>
            <a:ext cx="5826168" cy="928694"/>
            <a:chOff x="589881" y="1551932"/>
            <a:chExt cx="8064541" cy="915805"/>
          </a:xfrm>
        </p:grpSpPr>
        <p:sp>
          <p:nvSpPr>
            <p:cNvPr id="45" name="矩形 44"/>
            <p:cNvSpPr/>
            <p:nvPr/>
          </p:nvSpPr>
          <p:spPr bwMode="auto">
            <a:xfrm>
              <a:off x="589881" y="1551932"/>
              <a:ext cx="8064541" cy="91580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6"/>
            <p:cNvSpPr>
              <a:spLocks noChangeArrowheads="1"/>
            </p:cNvSpPr>
            <p:nvPr/>
          </p:nvSpPr>
          <p:spPr bwMode="auto">
            <a:xfrm>
              <a:off x="684244" y="1741861"/>
              <a:ext cx="7816354" cy="4445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There are </a:t>
              </a:r>
              <a:r>
                <a:rPr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166,628</a:t>
              </a:r>
              <a:r>
                <a:rPr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participating enterprises.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60542" y="5072074"/>
            <a:ext cx="5826168" cy="928694"/>
            <a:chOff x="589881" y="1551932"/>
            <a:chExt cx="8064541" cy="915805"/>
          </a:xfrm>
        </p:grpSpPr>
        <p:sp>
          <p:nvSpPr>
            <p:cNvPr id="48" name="矩形 47"/>
            <p:cNvSpPr/>
            <p:nvPr/>
          </p:nvSpPr>
          <p:spPr bwMode="auto">
            <a:xfrm>
              <a:off x="589881" y="1551932"/>
              <a:ext cx="8064541" cy="91580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6"/>
            <p:cNvSpPr>
              <a:spLocks noChangeArrowheads="1"/>
            </p:cNvSpPr>
            <p:nvPr/>
          </p:nvSpPr>
          <p:spPr bwMode="auto">
            <a:xfrm>
              <a:off x="684244" y="1741861"/>
              <a:ext cx="7816354" cy="484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sz="20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Cover </a:t>
              </a:r>
              <a:r>
                <a:rPr sz="20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1,249,624</a:t>
              </a:r>
              <a:r>
                <a:rPr sz="20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types of products.</a:t>
              </a:r>
              <a:endParaRPr lang="zh-CN" altLang="en-US" sz="2000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00034" y="928670"/>
            <a:ext cx="1793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By July 13,2018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1.Progress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2500298" y="3143248"/>
          <a:ext cx="6215106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428860" y="857232"/>
          <a:ext cx="635796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五边形 5"/>
          <p:cNvSpPr/>
          <p:nvPr/>
        </p:nvSpPr>
        <p:spPr bwMode="auto">
          <a:xfrm>
            <a:off x="541323" y="1500174"/>
            <a:ext cx="1887537" cy="606424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7400000"/>
            </a:lightRig>
          </a:scene3d>
          <a:sp3d prstMaterial="softEdge">
            <a:bevelT h="1905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ysClr val="window" lastClr="FFFF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Standard figure</a:t>
            </a:r>
          </a:p>
        </p:txBody>
      </p:sp>
      <p:sp>
        <p:nvSpPr>
          <p:cNvPr id="7" name="五边形 6"/>
          <p:cNvSpPr/>
          <p:nvPr/>
        </p:nvSpPr>
        <p:spPr bwMode="auto">
          <a:xfrm>
            <a:off x="500034" y="3643314"/>
            <a:ext cx="1887537" cy="606424"/>
          </a:xfrm>
          <a:prstGeom prst="homePlat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7400000"/>
            </a:lightRig>
          </a:scene3d>
          <a:sp3d prstMaterial="softEdge">
            <a:bevelT h="1905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ysClr val="window" lastClr="FFFF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Enterprise figure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2571736" y="5072074"/>
          <a:ext cx="6286544" cy="178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五边形 8"/>
          <p:cNvSpPr/>
          <p:nvPr/>
        </p:nvSpPr>
        <p:spPr bwMode="auto">
          <a:xfrm>
            <a:off x="500034" y="5572140"/>
            <a:ext cx="1887537" cy="60642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7400000"/>
            </a:lightRig>
          </a:scene3d>
          <a:sp3d prstMaterial="softEdge">
            <a:bevelT h="1905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ysClr val="window" lastClr="FFFF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Product figure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2.Next step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0130" y="1357298"/>
            <a:ext cx="8166326" cy="1356957"/>
            <a:chOff x="455160" y="1520809"/>
            <a:chExt cx="8166326" cy="1336254"/>
          </a:xfrm>
        </p:grpSpPr>
        <p:grpSp>
          <p:nvGrpSpPr>
            <p:cNvPr id="4" name="组合 30"/>
            <p:cNvGrpSpPr/>
            <p:nvPr/>
          </p:nvGrpSpPr>
          <p:grpSpPr>
            <a:xfrm>
              <a:off x="455160" y="1520809"/>
              <a:ext cx="8166326" cy="1336254"/>
              <a:chOff x="455160" y="1232775"/>
              <a:chExt cx="8166326" cy="1612025"/>
            </a:xfrm>
          </p:grpSpPr>
          <p:grpSp>
            <p:nvGrpSpPr>
              <p:cNvPr id="6" name="组合 222"/>
              <p:cNvGrpSpPr/>
              <p:nvPr/>
            </p:nvGrpSpPr>
            <p:grpSpPr bwMode="auto">
              <a:xfrm>
                <a:off x="455160" y="1232775"/>
                <a:ext cx="8166326" cy="1612025"/>
                <a:chOff x="-3859213" y="-2178403"/>
                <a:chExt cx="8505825" cy="1195816"/>
              </a:xfrm>
            </p:grpSpPr>
            <p:sp>
              <p:nvSpPr>
                <p:cNvPr id="8" name="AutoShape 33"/>
                <p:cNvSpPr>
                  <a:spLocks noChangeArrowheads="1"/>
                </p:cNvSpPr>
                <p:nvPr/>
              </p:nvSpPr>
              <p:spPr bwMode="gray">
                <a:xfrm>
                  <a:off x="-3859213" y="-2178403"/>
                  <a:ext cx="8505825" cy="1098906"/>
                </a:xfrm>
                <a:prstGeom prst="roundRect">
                  <a:avLst>
                    <a:gd name="adj" fmla="val 5459"/>
                  </a:avLst>
                </a:prstGeom>
                <a:gradFill rotWithShape="1">
                  <a:gsLst>
                    <a:gs pos="0">
                      <a:sysClr val="window" lastClr="FFFFFF"/>
                    </a:gs>
                    <a:gs pos="100000">
                      <a:srgbClr val="D8D8D8"/>
                    </a:gs>
                  </a:gsLst>
                  <a:lin ang="0" scaled="1"/>
                </a:gradFill>
                <a:ln w="9525" algn="ctr">
                  <a:solidFill>
                    <a:srgbClr val="B2B2B2"/>
                  </a:solidFill>
                  <a:round/>
                </a:ln>
              </p:spPr>
              <p:txBody>
                <a:bodyPr wrap="none" lIns="162000" anchor="ctr"/>
                <a:lstStyle/>
                <a:p>
                  <a:pPr>
                    <a:defRPr/>
                  </a:pPr>
                  <a:endParaRPr lang="en-US" altLang="zh-CN" sz="1000" b="1" kern="0" noProof="1">
                    <a:solidFill>
                      <a:srgbClr val="5F5F5F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9" name="Picture 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4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50450" r="-420"/>
                <a:stretch>
                  <a:fillRect/>
                </a:stretch>
              </p:blipFill>
              <p:spPr bwMode="gray">
                <a:xfrm>
                  <a:off x="-3859213" y="-1084187"/>
                  <a:ext cx="8505825" cy="101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" name="矩形 6"/>
              <p:cNvSpPr/>
              <p:nvPr/>
            </p:nvSpPr>
            <p:spPr>
              <a:xfrm>
                <a:off x="1099456" y="1702725"/>
                <a:ext cx="7378014" cy="91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sz="2000" dirty="0" smtClean="0">
                    <a:latin typeface="Times New Roman" panose="02020603050405020304" charset="0"/>
                    <a:ea typeface="黑体" panose="02010600030101010101" pitchFamily="49" charset="-122"/>
                    <a:cs typeface="Times New Roman" panose="02020603050405020304" charset="0"/>
                  </a:rPr>
                  <a:t>Improve supporting laws and regulations, revise Rules on Management of Enterprise Standardization.</a:t>
                </a:r>
                <a:r>
                  <a:rPr sz="2400" dirty="0" smtClean="0">
                    <a:latin typeface="黑体" panose="02010600030101010101" pitchFamily="49" charset="-122"/>
                    <a:ea typeface="黑体" panose="02010600030101010101" pitchFamily="49" charset="-122"/>
                  </a:rPr>
                  <a:t>  </a:t>
                </a:r>
              </a:p>
            </p:txBody>
          </p:sp>
        </p:grpSp>
        <p:sp>
          <p:nvSpPr>
            <p:cNvPr id="5" name="等腰三角形 4"/>
            <p:cNvSpPr/>
            <p:nvPr/>
          </p:nvSpPr>
          <p:spPr>
            <a:xfrm rot="5400000">
              <a:off x="430921" y="1906263"/>
              <a:ext cx="584705" cy="50405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0130" y="3013482"/>
            <a:ext cx="8166326" cy="1356957"/>
            <a:chOff x="455160" y="1520809"/>
            <a:chExt cx="8166326" cy="1336254"/>
          </a:xfrm>
        </p:grpSpPr>
        <p:grpSp>
          <p:nvGrpSpPr>
            <p:cNvPr id="11" name="组合 33"/>
            <p:cNvGrpSpPr/>
            <p:nvPr/>
          </p:nvGrpSpPr>
          <p:grpSpPr>
            <a:xfrm>
              <a:off x="455160" y="1520809"/>
              <a:ext cx="8166326" cy="1336254"/>
              <a:chOff x="455160" y="1232775"/>
              <a:chExt cx="8166326" cy="1612025"/>
            </a:xfrm>
          </p:grpSpPr>
          <p:grpSp>
            <p:nvGrpSpPr>
              <p:cNvPr id="13" name="组合 222"/>
              <p:cNvGrpSpPr/>
              <p:nvPr/>
            </p:nvGrpSpPr>
            <p:grpSpPr bwMode="auto">
              <a:xfrm>
                <a:off x="455160" y="1232775"/>
                <a:ext cx="8166326" cy="1612025"/>
                <a:chOff x="-3859213" y="-2178403"/>
                <a:chExt cx="8505825" cy="1195816"/>
              </a:xfrm>
            </p:grpSpPr>
            <p:sp>
              <p:nvSpPr>
                <p:cNvPr id="15" name="AutoShape 33"/>
                <p:cNvSpPr>
                  <a:spLocks noChangeArrowheads="1"/>
                </p:cNvSpPr>
                <p:nvPr/>
              </p:nvSpPr>
              <p:spPr bwMode="gray">
                <a:xfrm>
                  <a:off x="-3859213" y="-2178403"/>
                  <a:ext cx="8505825" cy="1098906"/>
                </a:xfrm>
                <a:prstGeom prst="roundRect">
                  <a:avLst>
                    <a:gd name="adj" fmla="val 5459"/>
                  </a:avLst>
                </a:prstGeom>
                <a:gradFill rotWithShape="1">
                  <a:gsLst>
                    <a:gs pos="0">
                      <a:sysClr val="window" lastClr="FFFFFF"/>
                    </a:gs>
                    <a:gs pos="100000">
                      <a:srgbClr val="D8D8D8"/>
                    </a:gs>
                  </a:gsLst>
                  <a:lin ang="0" scaled="1"/>
                </a:gradFill>
                <a:ln w="9525" algn="ctr">
                  <a:solidFill>
                    <a:srgbClr val="B2B2B2"/>
                  </a:solidFill>
                  <a:round/>
                </a:ln>
              </p:spPr>
              <p:txBody>
                <a:bodyPr wrap="none" lIns="162000" anchor="ctr"/>
                <a:lstStyle/>
                <a:p>
                  <a:pPr>
                    <a:defRPr/>
                  </a:pPr>
                  <a:endParaRPr lang="en-US" altLang="zh-CN" sz="1000" b="1" kern="0" noProof="1">
                    <a:solidFill>
                      <a:srgbClr val="5F5F5F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6" name="Picture 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4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50450" r="-420"/>
                <a:stretch>
                  <a:fillRect/>
                </a:stretch>
              </p:blipFill>
              <p:spPr bwMode="gray">
                <a:xfrm>
                  <a:off x="-3859213" y="-1084187"/>
                  <a:ext cx="8505825" cy="101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" name="矩形 13"/>
              <p:cNvSpPr/>
              <p:nvPr/>
            </p:nvSpPr>
            <p:spPr>
              <a:xfrm>
                <a:off x="1099456" y="1687151"/>
                <a:ext cx="7300269" cy="839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 smtClean="0">
                    <a:latin typeface="Times New Roman" panose="02020603050405020304" charset="0"/>
                    <a:ea typeface="黑体" panose="02010600030101010101" pitchFamily="49" charset="-122"/>
                    <a:cs typeface="Times New Roman" panose="02020603050405020304" charset="0"/>
                  </a:rPr>
                  <a:t>Strengthen training on enterprise standardization and provide consultancy service.</a:t>
                </a:r>
              </a:p>
            </p:txBody>
          </p:sp>
        </p:grpSp>
        <p:sp>
          <p:nvSpPr>
            <p:cNvPr id="12" name="等腰三角形 11"/>
            <p:cNvSpPr/>
            <p:nvPr/>
          </p:nvSpPr>
          <p:spPr>
            <a:xfrm rot="5400000">
              <a:off x="430921" y="1906263"/>
              <a:ext cx="584705" cy="50405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8596" y="4637731"/>
            <a:ext cx="8175851" cy="1362672"/>
            <a:chOff x="455160" y="1515182"/>
            <a:chExt cx="8175851" cy="1341881"/>
          </a:xfrm>
        </p:grpSpPr>
        <p:grpSp>
          <p:nvGrpSpPr>
            <p:cNvPr id="18" name="组合 33"/>
            <p:cNvGrpSpPr/>
            <p:nvPr/>
          </p:nvGrpSpPr>
          <p:grpSpPr>
            <a:xfrm>
              <a:off x="455160" y="1515182"/>
              <a:ext cx="8175851" cy="1341881"/>
              <a:chOff x="455160" y="1225986"/>
              <a:chExt cx="8175851" cy="1618814"/>
            </a:xfrm>
          </p:grpSpPr>
          <p:grpSp>
            <p:nvGrpSpPr>
              <p:cNvPr id="20" name="组合 222"/>
              <p:cNvGrpSpPr/>
              <p:nvPr/>
            </p:nvGrpSpPr>
            <p:grpSpPr bwMode="auto">
              <a:xfrm>
                <a:off x="455160" y="1225986"/>
                <a:ext cx="8175851" cy="1618814"/>
                <a:chOff x="-3859213" y="-2183439"/>
                <a:chExt cx="8515746" cy="1200852"/>
              </a:xfrm>
            </p:grpSpPr>
            <p:sp>
              <p:nvSpPr>
                <p:cNvPr id="22" name="AutoShape 33"/>
                <p:cNvSpPr>
                  <a:spLocks noChangeArrowheads="1"/>
                </p:cNvSpPr>
                <p:nvPr/>
              </p:nvSpPr>
              <p:spPr bwMode="gray">
                <a:xfrm>
                  <a:off x="-3849292" y="-2183439"/>
                  <a:ext cx="8505825" cy="1098906"/>
                </a:xfrm>
                <a:prstGeom prst="roundRect">
                  <a:avLst>
                    <a:gd name="adj" fmla="val 5459"/>
                  </a:avLst>
                </a:prstGeom>
                <a:gradFill rotWithShape="1">
                  <a:gsLst>
                    <a:gs pos="0">
                      <a:sysClr val="window" lastClr="FFFFFF"/>
                    </a:gs>
                    <a:gs pos="100000">
                      <a:srgbClr val="D8D8D8"/>
                    </a:gs>
                  </a:gsLst>
                  <a:lin ang="0" scaled="1"/>
                </a:gradFill>
                <a:ln w="9525" algn="ctr">
                  <a:solidFill>
                    <a:srgbClr val="B2B2B2"/>
                  </a:solidFill>
                  <a:round/>
                </a:ln>
              </p:spPr>
              <p:txBody>
                <a:bodyPr wrap="none" lIns="162000" anchor="ctr"/>
                <a:lstStyle/>
                <a:p>
                  <a:pPr>
                    <a:defRPr/>
                  </a:pPr>
                  <a:endParaRPr lang="en-US" altLang="zh-CN" sz="1000" b="1" kern="0" noProof="1">
                    <a:solidFill>
                      <a:srgbClr val="5F5F5F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3" name="Picture 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4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50450" r="-420"/>
                <a:stretch>
                  <a:fillRect/>
                </a:stretch>
              </p:blipFill>
              <p:spPr bwMode="gray">
                <a:xfrm>
                  <a:off x="-3859213" y="-1084187"/>
                  <a:ext cx="8505825" cy="101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矩形 20"/>
              <p:cNvSpPr/>
              <p:nvPr/>
            </p:nvSpPr>
            <p:spPr>
              <a:xfrm>
                <a:off x="1099456" y="1687151"/>
                <a:ext cx="7300269" cy="839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 smtClean="0">
                    <a:latin typeface="Times New Roman" panose="02020603050405020304" charset="0"/>
                    <a:ea typeface="黑体" panose="02010600030101010101" pitchFamily="49" charset="-122"/>
                    <a:cs typeface="Times New Roman" panose="02020603050405020304" charset="0"/>
                  </a:rPr>
                  <a:t>Match self-declaration system to voluntary sustainable standard platform.</a:t>
                </a:r>
              </a:p>
            </p:txBody>
          </p:sp>
        </p:grpSp>
        <p:sp>
          <p:nvSpPr>
            <p:cNvPr id="19" name="等腰三角形 18"/>
            <p:cNvSpPr/>
            <p:nvPr/>
          </p:nvSpPr>
          <p:spPr>
            <a:xfrm rot="5400000">
              <a:off x="430921" y="1906263"/>
              <a:ext cx="584705" cy="50405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40840" y="4210050"/>
            <a:ext cx="532511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Main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ontent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899592" y="1892647"/>
            <a:ext cx="5240166" cy="857250"/>
            <a:chOff x="1108842" y="1981200"/>
            <a:chExt cx="5759200" cy="856593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2692798" y="2130123"/>
              <a:ext cx="3657600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Why disclose?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028179" y="1457672"/>
            <a:ext cx="1125538" cy="1196975"/>
            <a:chOff x="1236663" y="1371600"/>
            <a:chExt cx="1125537" cy="1196975"/>
          </a:xfrm>
        </p:grpSpPr>
        <p:grpSp>
          <p:nvGrpSpPr>
            <p:cNvPr id="8" name="组合 3"/>
            <p:cNvGrpSpPr/>
            <p:nvPr/>
          </p:nvGrpSpPr>
          <p:grpSpPr bwMode="auto">
            <a:xfrm>
              <a:off x="1236663" y="1371600"/>
              <a:ext cx="1125537" cy="1196975"/>
              <a:chOff x="907334" y="3480709"/>
              <a:chExt cx="1230497" cy="103080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1244750" y="1460810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4" name="组合 16"/>
          <p:cNvGrpSpPr/>
          <p:nvPr/>
        </p:nvGrpSpPr>
        <p:grpSpPr bwMode="auto">
          <a:xfrm>
            <a:off x="2050529" y="3416647"/>
            <a:ext cx="5241611" cy="857250"/>
            <a:chOff x="1108842" y="1981200"/>
            <a:chExt cx="5759200" cy="856593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2692662" y="2117620"/>
              <a:ext cx="3658021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dirty="0" smtClean="0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How to disclose?</a:t>
              </a: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2179117" y="2981672"/>
            <a:ext cx="1125537" cy="1196975"/>
            <a:chOff x="2338388" y="2895600"/>
            <a:chExt cx="1125537" cy="1196975"/>
          </a:xfrm>
        </p:grpSpPr>
        <p:grpSp>
          <p:nvGrpSpPr>
            <p:cNvPr id="18" name="组合 3"/>
            <p:cNvGrpSpPr/>
            <p:nvPr/>
          </p:nvGrpSpPr>
          <p:grpSpPr bwMode="auto">
            <a:xfrm>
              <a:off x="2338388" y="2895600"/>
              <a:ext cx="1125537" cy="1196975"/>
              <a:chOff x="907334" y="3480709"/>
              <a:chExt cx="1230497" cy="1030805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22" name="圆角矩形 2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2389855" y="2993407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3153843" y="5016847"/>
            <a:ext cx="5805170" cy="857250"/>
            <a:chOff x="1108840" y="1981200"/>
            <a:chExt cx="6378409" cy="856593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1108840" y="1981200"/>
              <a:ext cx="635203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2819610" y="2148712"/>
              <a:ext cx="4667639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Development of disclosure</a:t>
              </a:r>
            </a:p>
          </p:txBody>
        </p:sp>
      </p:grpSp>
      <p:grpSp>
        <p:nvGrpSpPr>
          <p:cNvPr id="27" name="组合 28"/>
          <p:cNvGrpSpPr/>
          <p:nvPr/>
        </p:nvGrpSpPr>
        <p:grpSpPr bwMode="auto">
          <a:xfrm>
            <a:off x="3282429" y="4581872"/>
            <a:ext cx="1319213" cy="1295400"/>
            <a:chOff x="3328988" y="4495800"/>
            <a:chExt cx="1319212" cy="1295400"/>
          </a:xfrm>
        </p:grpSpPr>
        <p:grpSp>
          <p:nvGrpSpPr>
            <p:cNvPr id="28" name="组合 3"/>
            <p:cNvGrpSpPr/>
            <p:nvPr/>
          </p:nvGrpSpPr>
          <p:grpSpPr bwMode="auto">
            <a:xfrm>
              <a:off x="3328988" y="4495800"/>
              <a:ext cx="1319212" cy="1295400"/>
              <a:chOff x="907334" y="3480709"/>
              <a:chExt cx="1230497" cy="1030805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460376" y="4611904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 content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endParaRPr lang="zh-CN" altLang="en-US" dirty="0"/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1109151" y="1892647"/>
            <a:ext cx="5167614" cy="857250"/>
            <a:chOff x="1108842" y="1981200"/>
            <a:chExt cx="5759200" cy="856593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2692798" y="2130123"/>
              <a:ext cx="3657600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Why disclose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237738" y="1457672"/>
            <a:ext cx="1125538" cy="1196975"/>
            <a:chOff x="1236663" y="1371600"/>
            <a:chExt cx="1125537" cy="1196975"/>
          </a:xfrm>
        </p:grpSpPr>
        <p:grpSp>
          <p:nvGrpSpPr>
            <p:cNvPr id="8" name="组合 3"/>
            <p:cNvGrpSpPr/>
            <p:nvPr/>
          </p:nvGrpSpPr>
          <p:grpSpPr bwMode="auto">
            <a:xfrm>
              <a:off x="1236663" y="1371600"/>
              <a:ext cx="1125537" cy="1196975"/>
              <a:chOff x="907334" y="3480709"/>
              <a:chExt cx="1230497" cy="103080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C0000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1244750" y="1460810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4" name="组合 16"/>
          <p:cNvGrpSpPr/>
          <p:nvPr/>
        </p:nvGrpSpPr>
        <p:grpSpPr bwMode="auto">
          <a:xfrm>
            <a:off x="2260088" y="3416647"/>
            <a:ext cx="5169039" cy="857250"/>
            <a:chOff x="1108842" y="1981200"/>
            <a:chExt cx="5759200" cy="856593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2692662" y="2117620"/>
              <a:ext cx="3658021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dirty="0" smtClean="0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How to disclose</a:t>
              </a:r>
              <a:endPara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2388676" y="2981672"/>
            <a:ext cx="1125537" cy="1196975"/>
            <a:chOff x="2338388" y="2895600"/>
            <a:chExt cx="1125537" cy="1196975"/>
          </a:xfrm>
        </p:grpSpPr>
        <p:grpSp>
          <p:nvGrpSpPr>
            <p:cNvPr id="18" name="组合 3"/>
            <p:cNvGrpSpPr/>
            <p:nvPr/>
          </p:nvGrpSpPr>
          <p:grpSpPr bwMode="auto">
            <a:xfrm>
              <a:off x="2338388" y="2895600"/>
              <a:ext cx="1125537" cy="1196975"/>
              <a:chOff x="907334" y="3480709"/>
              <a:chExt cx="1230497" cy="1030805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22" name="圆角矩形 2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2389855" y="2993407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2771800" y="4941168"/>
            <a:ext cx="6177136" cy="857250"/>
            <a:chOff x="1108840" y="1981200"/>
            <a:chExt cx="6882395" cy="856593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1108840" y="1981200"/>
              <a:ext cx="6659035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2472739" y="2197058"/>
              <a:ext cx="5518496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Development of disclosure</a:t>
              </a:r>
              <a:endPara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8"/>
          <p:cNvGrpSpPr/>
          <p:nvPr/>
        </p:nvGrpSpPr>
        <p:grpSpPr bwMode="auto">
          <a:xfrm>
            <a:off x="2771800" y="4581128"/>
            <a:ext cx="1319213" cy="1295400"/>
            <a:chOff x="3328988" y="4495800"/>
            <a:chExt cx="1319212" cy="1295400"/>
          </a:xfrm>
        </p:grpSpPr>
        <p:grpSp>
          <p:nvGrpSpPr>
            <p:cNvPr id="28" name="组合 3"/>
            <p:cNvGrpSpPr/>
            <p:nvPr/>
          </p:nvGrpSpPr>
          <p:grpSpPr bwMode="auto">
            <a:xfrm>
              <a:off x="3328988" y="4495800"/>
              <a:ext cx="1319212" cy="1295400"/>
              <a:chOff x="907334" y="3480709"/>
              <a:chExt cx="1230497" cy="1030805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460376" y="4611904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charset="0"/>
                <a:cs typeface="Times New Roman" panose="02020603050405020304" charset="0"/>
              </a:rPr>
              <a:t>1.Significance</a:t>
            </a:r>
          </a:p>
        </p:txBody>
      </p:sp>
      <p:sp>
        <p:nvSpPr>
          <p:cNvPr id="12" name="Freeform 8"/>
          <p:cNvSpPr/>
          <p:nvPr/>
        </p:nvSpPr>
        <p:spPr bwMode="gray">
          <a:xfrm>
            <a:off x="3542590" y="3169455"/>
            <a:ext cx="2556931" cy="580437"/>
          </a:xfrm>
          <a:custGeom>
            <a:avLst/>
            <a:gdLst/>
            <a:ahLst/>
            <a:cxnLst>
              <a:cxn ang="0">
                <a:pos x="531" y="361"/>
              </a:cxn>
              <a:cxn ang="0">
                <a:pos x="999" y="406"/>
              </a:cxn>
              <a:cxn ang="0">
                <a:pos x="1547" y="188"/>
              </a:cxn>
              <a:cxn ang="0">
                <a:pos x="1325" y="131"/>
              </a:cxn>
              <a:cxn ang="0">
                <a:pos x="2005" y="0"/>
              </a:cxn>
              <a:cxn ang="0">
                <a:pos x="2298" y="425"/>
              </a:cxn>
              <a:cxn ang="0">
                <a:pos x="2054" y="340"/>
              </a:cxn>
              <a:cxn ang="0">
                <a:pos x="1120" y="816"/>
              </a:cxn>
              <a:cxn ang="0">
                <a:pos x="0" y="608"/>
              </a:cxn>
              <a:cxn ang="0">
                <a:pos x="401" y="633"/>
              </a:cxn>
              <a:cxn ang="0">
                <a:pos x="531" y="361"/>
              </a:cxn>
            </a:cxnLst>
            <a:rect l="0" t="0" r="r" b="b"/>
            <a:pathLst>
              <a:path w="2298" h="900">
                <a:moveTo>
                  <a:pt x="531" y="361"/>
                </a:moveTo>
                <a:cubicBezTo>
                  <a:pt x="623" y="386"/>
                  <a:pt x="670" y="427"/>
                  <a:pt x="999" y="406"/>
                </a:cubicBezTo>
                <a:cubicBezTo>
                  <a:pt x="1329" y="385"/>
                  <a:pt x="1493" y="233"/>
                  <a:pt x="1547" y="188"/>
                </a:cubicBezTo>
                <a:lnTo>
                  <a:pt x="1325" y="131"/>
                </a:lnTo>
                <a:lnTo>
                  <a:pt x="2005" y="0"/>
                </a:lnTo>
                <a:lnTo>
                  <a:pt x="2298" y="425"/>
                </a:lnTo>
                <a:lnTo>
                  <a:pt x="2054" y="340"/>
                </a:lnTo>
                <a:cubicBezTo>
                  <a:pt x="1934" y="456"/>
                  <a:pt x="1774" y="732"/>
                  <a:pt x="1120" y="816"/>
                </a:cubicBezTo>
                <a:cubicBezTo>
                  <a:pt x="466" y="900"/>
                  <a:pt x="119" y="633"/>
                  <a:pt x="0" y="608"/>
                </a:cubicBezTo>
                <a:lnTo>
                  <a:pt x="401" y="633"/>
                </a:lnTo>
                <a:lnTo>
                  <a:pt x="531" y="361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C00000"/>
              </a:gs>
            </a:gsLst>
            <a:lin ang="0" scaled="1"/>
          </a:gradFill>
          <a:ln w="9525">
            <a:solidFill>
              <a:schemeClr val="bg1"/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9"/>
          <p:cNvSpPr/>
          <p:nvPr/>
        </p:nvSpPr>
        <p:spPr bwMode="gray">
          <a:xfrm>
            <a:off x="4088914" y="2440684"/>
            <a:ext cx="2072917" cy="737800"/>
          </a:xfrm>
          <a:custGeom>
            <a:avLst/>
            <a:gdLst/>
            <a:ahLst/>
            <a:cxnLst>
              <a:cxn ang="0">
                <a:pos x="474" y="211"/>
              </a:cxn>
              <a:cxn ang="0">
                <a:pos x="463" y="0"/>
              </a:cxn>
              <a:cxn ang="0">
                <a:pos x="0" y="404"/>
              </a:cxn>
              <a:cxn ang="0">
                <a:pos x="498" y="815"/>
              </a:cxn>
              <a:cxn ang="0">
                <a:pos x="490" y="580"/>
              </a:cxn>
              <a:cxn ang="0">
                <a:pos x="1020" y="663"/>
              </a:cxn>
              <a:cxn ang="0">
                <a:pos x="1200" y="982"/>
              </a:cxn>
              <a:cxn ang="0">
                <a:pos x="1608" y="911"/>
              </a:cxn>
              <a:cxn ang="0">
                <a:pos x="1762" y="1144"/>
              </a:cxn>
              <a:cxn ang="0">
                <a:pos x="1739" y="701"/>
              </a:cxn>
              <a:cxn ang="0">
                <a:pos x="1196" y="296"/>
              </a:cxn>
              <a:cxn ang="0">
                <a:pos x="474" y="211"/>
              </a:cxn>
            </a:cxnLst>
            <a:rect l="0" t="0" r="r" b="b"/>
            <a:pathLst>
              <a:path w="1863" h="1144">
                <a:moveTo>
                  <a:pt x="474" y="211"/>
                </a:moveTo>
                <a:lnTo>
                  <a:pt x="463" y="0"/>
                </a:lnTo>
                <a:lnTo>
                  <a:pt x="0" y="404"/>
                </a:lnTo>
                <a:lnTo>
                  <a:pt x="498" y="815"/>
                </a:lnTo>
                <a:lnTo>
                  <a:pt x="490" y="580"/>
                </a:lnTo>
                <a:cubicBezTo>
                  <a:pt x="577" y="555"/>
                  <a:pt x="902" y="596"/>
                  <a:pt x="1020" y="663"/>
                </a:cubicBezTo>
                <a:cubicBezTo>
                  <a:pt x="1239" y="776"/>
                  <a:pt x="1189" y="964"/>
                  <a:pt x="1200" y="982"/>
                </a:cubicBezTo>
                <a:lnTo>
                  <a:pt x="1608" y="911"/>
                </a:lnTo>
                <a:lnTo>
                  <a:pt x="1762" y="1144"/>
                </a:lnTo>
                <a:cubicBezTo>
                  <a:pt x="1783" y="1109"/>
                  <a:pt x="1863" y="914"/>
                  <a:pt x="1739" y="701"/>
                </a:cubicBezTo>
                <a:cubicBezTo>
                  <a:pt x="1615" y="488"/>
                  <a:pt x="1492" y="406"/>
                  <a:pt x="1196" y="296"/>
                </a:cubicBezTo>
                <a:cubicBezTo>
                  <a:pt x="900" y="186"/>
                  <a:pt x="474" y="211"/>
                  <a:pt x="474" y="211"/>
                </a:cubicBez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0"/>
          <p:cNvSpPr/>
          <p:nvPr/>
        </p:nvSpPr>
        <p:spPr bwMode="gray">
          <a:xfrm>
            <a:off x="3060801" y="2639967"/>
            <a:ext cx="1132705" cy="831315"/>
          </a:xfrm>
          <a:custGeom>
            <a:avLst/>
            <a:gdLst/>
            <a:ahLst/>
            <a:cxnLst>
              <a:cxn ang="0">
                <a:pos x="0" y="1220"/>
              </a:cxn>
              <a:cxn ang="0">
                <a:pos x="774" y="1289"/>
              </a:cxn>
              <a:cxn ang="0">
                <a:pos x="966" y="866"/>
              </a:cxn>
              <a:cxn ang="0">
                <a:pos x="733" y="935"/>
              </a:cxn>
              <a:cxn ang="0">
                <a:pos x="602" y="629"/>
              </a:cxn>
              <a:cxn ang="0">
                <a:pos x="1018" y="346"/>
              </a:cxn>
              <a:cxn ang="0">
                <a:pos x="777" y="156"/>
              </a:cxn>
              <a:cxn ang="0">
                <a:pos x="976" y="0"/>
              </a:cxn>
              <a:cxn ang="0">
                <a:pos x="346" y="233"/>
              </a:cxn>
              <a:cxn ang="0">
                <a:pos x="21" y="669"/>
              </a:cxn>
              <a:cxn ang="0">
                <a:pos x="209" y="1139"/>
              </a:cxn>
              <a:cxn ang="0">
                <a:pos x="0" y="1220"/>
              </a:cxn>
            </a:cxnLst>
            <a:rect l="0" t="0" r="r" b="b"/>
            <a:pathLst>
              <a:path w="1018" h="1289">
                <a:moveTo>
                  <a:pt x="0" y="1220"/>
                </a:moveTo>
                <a:lnTo>
                  <a:pt x="774" y="1289"/>
                </a:lnTo>
                <a:lnTo>
                  <a:pt x="966" y="866"/>
                </a:lnTo>
                <a:lnTo>
                  <a:pt x="733" y="935"/>
                </a:lnTo>
                <a:cubicBezTo>
                  <a:pt x="672" y="896"/>
                  <a:pt x="552" y="799"/>
                  <a:pt x="602" y="629"/>
                </a:cubicBezTo>
                <a:cubicBezTo>
                  <a:pt x="653" y="458"/>
                  <a:pt x="984" y="345"/>
                  <a:pt x="1018" y="346"/>
                </a:cubicBezTo>
                <a:lnTo>
                  <a:pt x="777" y="156"/>
                </a:lnTo>
                <a:lnTo>
                  <a:pt x="976" y="0"/>
                </a:lnTo>
                <a:cubicBezTo>
                  <a:pt x="727" y="41"/>
                  <a:pt x="502" y="123"/>
                  <a:pt x="346" y="233"/>
                </a:cubicBezTo>
                <a:cubicBezTo>
                  <a:pt x="189" y="343"/>
                  <a:pt x="44" y="517"/>
                  <a:pt x="21" y="669"/>
                </a:cubicBezTo>
                <a:cubicBezTo>
                  <a:pt x="7" y="814"/>
                  <a:pt x="62" y="1010"/>
                  <a:pt x="209" y="1139"/>
                </a:cubicBezTo>
                <a:lnTo>
                  <a:pt x="0" y="1220"/>
                </a:ln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 w="9525">
            <a:solidFill>
              <a:schemeClr val="bg1"/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103415" y="1947473"/>
            <a:ext cx="1274440" cy="693250"/>
          </a:xfrm>
          <a:custGeom>
            <a:avLst/>
            <a:gdLst>
              <a:gd name="connsiteX0" fmla="*/ 0 w 914400"/>
              <a:gd name="connsiteY0" fmla="*/ 760021 h 760021"/>
              <a:gd name="connsiteX1" fmla="*/ 368135 w 914400"/>
              <a:gd name="connsiteY1" fmla="*/ 0 h 760021"/>
              <a:gd name="connsiteX2" fmla="*/ 914400 w 914400"/>
              <a:gd name="connsiteY2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60021">
                <a:moveTo>
                  <a:pt x="0" y="760021"/>
                </a:moveTo>
                <a:lnTo>
                  <a:pt x="368135" y="0"/>
                </a:lnTo>
                <a:lnTo>
                  <a:pt x="914400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03680" y="1714488"/>
            <a:ext cx="2528050" cy="224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It is good for solving the problem of information asymmetry and protecting consumers’rights.</a:t>
            </a:r>
          </a:p>
        </p:txBody>
      </p:sp>
      <p:sp>
        <p:nvSpPr>
          <p:cNvPr id="5" name="矩形 4"/>
          <p:cNvSpPr/>
          <p:nvPr/>
        </p:nvSpPr>
        <p:spPr>
          <a:xfrm>
            <a:off x="145645" y="2109012"/>
            <a:ext cx="2664296" cy="188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It is good for the enterprise to protect its dominant position and undertake its entity responsibilities.</a:t>
            </a:r>
          </a:p>
        </p:txBody>
      </p:sp>
      <p:sp>
        <p:nvSpPr>
          <p:cNvPr id="17" name="任意多边形 16"/>
          <p:cNvSpPr/>
          <p:nvPr/>
        </p:nvSpPr>
        <p:spPr>
          <a:xfrm flipH="1">
            <a:off x="2777454" y="2334398"/>
            <a:ext cx="765135" cy="743520"/>
          </a:xfrm>
          <a:custGeom>
            <a:avLst/>
            <a:gdLst>
              <a:gd name="connsiteX0" fmla="*/ 0 w 914400"/>
              <a:gd name="connsiteY0" fmla="*/ 760021 h 760021"/>
              <a:gd name="connsiteX1" fmla="*/ 368135 w 914400"/>
              <a:gd name="connsiteY1" fmla="*/ 0 h 760021"/>
              <a:gd name="connsiteX2" fmla="*/ 914400 w 914400"/>
              <a:gd name="connsiteY2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60021">
                <a:moveTo>
                  <a:pt x="0" y="760021"/>
                </a:moveTo>
                <a:lnTo>
                  <a:pt x="368135" y="0"/>
                </a:lnTo>
                <a:lnTo>
                  <a:pt x="914400" y="0"/>
                </a:lnTo>
              </a:path>
            </a:pathLst>
          </a:custGeom>
          <a:ln>
            <a:solidFill>
              <a:srgbClr val="0070C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V="1">
            <a:off x="4384209" y="3623494"/>
            <a:ext cx="792088" cy="720080"/>
          </a:xfrm>
          <a:custGeom>
            <a:avLst/>
            <a:gdLst>
              <a:gd name="connsiteX0" fmla="*/ 0 w 914400"/>
              <a:gd name="connsiteY0" fmla="*/ 760021 h 760021"/>
              <a:gd name="connsiteX1" fmla="*/ 368135 w 914400"/>
              <a:gd name="connsiteY1" fmla="*/ 0 h 760021"/>
              <a:gd name="connsiteX2" fmla="*/ 914400 w 914400"/>
              <a:gd name="connsiteY2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60021">
                <a:moveTo>
                  <a:pt x="0" y="760021"/>
                </a:moveTo>
                <a:lnTo>
                  <a:pt x="368135" y="0"/>
                </a:lnTo>
                <a:lnTo>
                  <a:pt x="914400" y="0"/>
                </a:lnTo>
              </a:path>
            </a:pathLst>
          </a:custGeom>
          <a:ln>
            <a:solidFill>
              <a:srgbClr val="C0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4620" y="4089400"/>
            <a:ext cx="39954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It is good for the government to provide public service and </a:t>
            </a:r>
            <a:r>
              <a:rPr lang="en-US" altLang="zh-CN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supervision at present and after the event</a:t>
            </a:r>
            <a:r>
              <a:rPr lang="zh-CN" altLang="en-US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, thus promoting           fair competition in the market.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2" grpId="0"/>
      <p:bldP spid="5" grpId="0"/>
      <p:bldP spid="17" grpId="0" animBg="1"/>
      <p:bldP spid="1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Stakeholders</a:t>
            </a:r>
            <a:endParaRPr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r="50602" b="32179"/>
          <a:stretch>
            <a:fillRect/>
          </a:stretch>
        </p:blipFill>
        <p:spPr bwMode="auto">
          <a:xfrm>
            <a:off x="3143240" y="2702478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环形箭头 27"/>
          <p:cNvSpPr/>
          <p:nvPr/>
        </p:nvSpPr>
        <p:spPr bwMode="auto">
          <a:xfrm rot="6704071">
            <a:off x="1992783" y="1058780"/>
            <a:ext cx="5244608" cy="5117448"/>
          </a:xfrm>
          <a:prstGeom prst="circularArrow">
            <a:avLst>
              <a:gd name="adj1" fmla="val 10426"/>
              <a:gd name="adj2" fmla="val 1204762"/>
              <a:gd name="adj3" fmla="val 10922352"/>
              <a:gd name="adj4" fmla="val 12250734"/>
              <a:gd name="adj5" fmla="val 11597"/>
            </a:avLst>
          </a:prstGeom>
          <a:solidFill>
            <a:srgbClr val="00B0F0"/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35"/>
          <p:cNvCxnSpPr>
            <a:cxnSpLocks noChangeShapeType="1"/>
          </p:cNvCxnSpPr>
          <p:nvPr/>
        </p:nvCxnSpPr>
        <p:spPr bwMode="auto">
          <a:xfrm>
            <a:off x="5924825" y="4356347"/>
            <a:ext cx="974218" cy="50994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0" name="直接箭头连接符 36"/>
          <p:cNvCxnSpPr>
            <a:cxnSpLocks noChangeShapeType="1"/>
          </p:cNvCxnSpPr>
          <p:nvPr/>
        </p:nvCxnSpPr>
        <p:spPr bwMode="auto">
          <a:xfrm flipH="1">
            <a:off x="2231602" y="4647455"/>
            <a:ext cx="1138722" cy="4686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1" name="组合 9"/>
          <p:cNvGrpSpPr/>
          <p:nvPr/>
        </p:nvGrpSpPr>
        <p:grpSpPr>
          <a:xfrm>
            <a:off x="7001278" y="1402538"/>
            <a:ext cx="1203960" cy="1096897"/>
            <a:chOff x="7190956" y="976420"/>
            <a:chExt cx="1324356" cy="1206587"/>
          </a:xfrm>
        </p:grpSpPr>
        <p:sp>
          <p:nvSpPr>
            <p:cNvPr id="32" name="椭圆 31"/>
            <p:cNvSpPr/>
            <p:nvPr/>
          </p:nvSpPr>
          <p:spPr>
            <a:xfrm>
              <a:off x="7308304" y="976420"/>
              <a:ext cx="1206587" cy="12065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TextBox 1"/>
            <p:cNvSpPr txBox="1">
              <a:spLocks noChangeArrowheads="1"/>
            </p:cNvSpPr>
            <p:nvPr/>
          </p:nvSpPr>
          <p:spPr bwMode="auto">
            <a:xfrm>
              <a:off x="7190956" y="1772710"/>
              <a:ext cx="1324356" cy="236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14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Times New Roman" panose="02020603050405020304" charset="0"/>
                  <a:cs typeface="Times New Roman" panose="02020603050405020304" charset="0"/>
                </a:rPr>
                <a:t>Enterprise</a:t>
              </a:r>
            </a:p>
          </p:txBody>
        </p:sp>
        <p:grpSp>
          <p:nvGrpSpPr>
            <p:cNvPr id="34" name="组合 6152"/>
            <p:cNvGrpSpPr/>
            <p:nvPr/>
          </p:nvGrpSpPr>
          <p:grpSpPr bwMode="auto">
            <a:xfrm>
              <a:off x="7453505" y="1080447"/>
              <a:ext cx="979217" cy="593104"/>
              <a:chOff x="7124697" y="-1280295"/>
              <a:chExt cx="1303337" cy="868217"/>
            </a:xfrm>
          </p:grpSpPr>
          <p:sp>
            <p:nvSpPr>
              <p:cNvPr id="35" name="Oval 72"/>
              <p:cNvSpPr>
                <a:spLocks noChangeArrowheads="1"/>
              </p:cNvSpPr>
              <p:nvPr/>
            </p:nvSpPr>
            <p:spPr bwMode="auto">
              <a:xfrm>
                <a:off x="7124697" y="-1064431"/>
                <a:ext cx="1303337" cy="652353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</a:ln>
              <a:effectLst>
                <a:outerShdw dist="25400" dir="5400000" algn="ctr" rotWithShape="0">
                  <a:srgbClr val="D6ECFF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6" name="Picture 80" descr="D:\图标库\编辑的元素\房子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42550" y="-1280295"/>
                <a:ext cx="528250" cy="485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81" descr="D:\图标库\编辑的元素\房子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87061" y="-1098701"/>
                <a:ext cx="551217" cy="506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82" descr="D:\图标库\编辑的元素\房子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12876" y="-1073362"/>
                <a:ext cx="689022" cy="632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39" name="直接箭头连接符 6143"/>
          <p:cNvCxnSpPr>
            <a:cxnSpLocks noChangeShapeType="1"/>
          </p:cNvCxnSpPr>
          <p:nvPr/>
        </p:nvCxnSpPr>
        <p:spPr bwMode="auto">
          <a:xfrm flipV="1">
            <a:off x="5927417" y="2048916"/>
            <a:ext cx="1080819" cy="6017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" name="椭圆 39"/>
          <p:cNvSpPr/>
          <p:nvPr/>
        </p:nvSpPr>
        <p:spPr bwMode="auto">
          <a:xfrm>
            <a:off x="6137224" y="2309868"/>
            <a:ext cx="330602" cy="330602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en-US" altLang="zh-CN" b="1" kern="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b="1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6225649" y="4461284"/>
            <a:ext cx="330602" cy="330602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en-US" altLang="zh-CN" b="1" kern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b="1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2789754" y="4681517"/>
            <a:ext cx="330602" cy="330602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en-US" altLang="zh-CN" b="1" kern="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b="1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21"/>
          <p:cNvGrpSpPr/>
          <p:nvPr/>
        </p:nvGrpSpPr>
        <p:grpSpPr>
          <a:xfrm>
            <a:off x="922549" y="1528470"/>
            <a:ext cx="1096897" cy="1099821"/>
            <a:chOff x="755576" y="1089413"/>
            <a:chExt cx="1206587" cy="1209803"/>
          </a:xfrm>
        </p:grpSpPr>
        <p:sp>
          <p:nvSpPr>
            <p:cNvPr id="44" name="椭圆 43"/>
            <p:cNvSpPr/>
            <p:nvPr/>
          </p:nvSpPr>
          <p:spPr>
            <a:xfrm>
              <a:off x="755576" y="1089413"/>
              <a:ext cx="1206587" cy="12065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TextBox 14"/>
            <p:cNvSpPr txBox="1">
              <a:spLocks noChangeArrowheads="1"/>
            </p:cNvSpPr>
            <p:nvPr/>
          </p:nvSpPr>
          <p:spPr bwMode="auto">
            <a:xfrm>
              <a:off x="755576" y="1893387"/>
              <a:ext cx="1205611" cy="405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12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Government </a:t>
              </a:r>
              <a:r>
                <a:rPr lang="en-US" altLang="zh-CN" sz="12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S</a:t>
              </a:r>
              <a:r>
                <a:rPr lang="zh-CN" altLang="en-US" sz="12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ector</a:t>
              </a:r>
            </a:p>
          </p:txBody>
        </p:sp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9862" y="1241718"/>
              <a:ext cx="484909" cy="57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组合 10"/>
          <p:cNvGrpSpPr/>
          <p:nvPr/>
        </p:nvGrpSpPr>
        <p:grpSpPr>
          <a:xfrm>
            <a:off x="1017390" y="4389276"/>
            <a:ext cx="1303696" cy="1096897"/>
            <a:chOff x="428895" y="3921949"/>
            <a:chExt cx="1434066" cy="1206587"/>
          </a:xfrm>
        </p:grpSpPr>
        <p:sp>
          <p:nvSpPr>
            <p:cNvPr id="48" name="椭圆 47"/>
            <p:cNvSpPr/>
            <p:nvPr/>
          </p:nvSpPr>
          <p:spPr>
            <a:xfrm>
              <a:off x="534398" y="3921949"/>
              <a:ext cx="1206587" cy="12065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TextBox 13"/>
            <p:cNvSpPr txBox="1">
              <a:spLocks noChangeArrowheads="1"/>
            </p:cNvSpPr>
            <p:nvPr/>
          </p:nvSpPr>
          <p:spPr bwMode="auto">
            <a:xfrm>
              <a:off x="428895" y="4634828"/>
              <a:ext cx="1434066" cy="44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14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latin typeface="Times New Roman" panose="02020603050405020304" charset="0"/>
                  <a:cs typeface="Times New Roman" panose="02020603050405020304" charset="0"/>
                </a:rPr>
                <a:t>Third-party </a:t>
              </a:r>
              <a:r>
                <a:rPr lang="en-US" altLang="zh-CN" sz="1200" dirty="0" smtClean="0">
                  <a:latin typeface="Times New Roman" panose="02020603050405020304" charset="0"/>
                  <a:cs typeface="Times New Roman" panose="02020603050405020304" charset="0"/>
                </a:rPr>
                <a:t>O</a:t>
              </a:r>
              <a:r>
                <a:rPr lang="zh-CN" altLang="en-US" sz="1200" dirty="0" smtClean="0">
                  <a:latin typeface="Times New Roman" panose="02020603050405020304" charset="0"/>
                  <a:cs typeface="Times New Roman" panose="02020603050405020304" charset="0"/>
                </a:rPr>
                <a:t>rganization</a:t>
              </a:r>
              <a:r>
                <a:rPr lang="zh-CN" altLang="en-US" dirty="0" smtClean="0"/>
                <a:t> </a:t>
              </a:r>
              <a:endParaRPr lang="zh-CN" altLang="en-US" dirty="0"/>
            </a:p>
          </p:txBody>
        </p:sp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5081" y="4001158"/>
              <a:ext cx="560574" cy="603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1" name="直接箭头连接符 36"/>
          <p:cNvCxnSpPr>
            <a:cxnSpLocks noChangeShapeType="1"/>
          </p:cNvCxnSpPr>
          <p:nvPr/>
        </p:nvCxnSpPr>
        <p:spPr bwMode="auto">
          <a:xfrm flipH="1" flipV="1">
            <a:off x="2091454" y="2076918"/>
            <a:ext cx="1281944" cy="46051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2" name="椭圆 51"/>
          <p:cNvSpPr/>
          <p:nvPr/>
        </p:nvSpPr>
        <p:spPr bwMode="auto">
          <a:xfrm>
            <a:off x="2813262" y="2251149"/>
            <a:ext cx="330602" cy="330602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1800" b="1" kern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3" name="组合 34"/>
          <p:cNvGrpSpPr/>
          <p:nvPr/>
        </p:nvGrpSpPr>
        <p:grpSpPr>
          <a:xfrm>
            <a:off x="6908105" y="4101244"/>
            <a:ext cx="1222375" cy="1096897"/>
            <a:chOff x="7359673" y="3600688"/>
            <a:chExt cx="1344613" cy="1206587"/>
          </a:xfrm>
        </p:grpSpPr>
        <p:sp>
          <p:nvSpPr>
            <p:cNvPr id="54" name="椭圆 53"/>
            <p:cNvSpPr/>
            <p:nvPr/>
          </p:nvSpPr>
          <p:spPr>
            <a:xfrm>
              <a:off x="7359673" y="3600688"/>
              <a:ext cx="1206587" cy="12065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5" name="TextBox 142"/>
            <p:cNvSpPr txBox="1">
              <a:spLocks noChangeArrowheads="1"/>
            </p:cNvSpPr>
            <p:nvPr/>
          </p:nvSpPr>
          <p:spPr bwMode="auto">
            <a:xfrm>
              <a:off x="7470036" y="4410250"/>
              <a:ext cx="1234250" cy="236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14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Times New Roman" panose="02020603050405020304" charset="0"/>
                  <a:cs typeface="Times New Roman" panose="02020603050405020304" charset="0"/>
                </a:rPr>
                <a:t>Consumer </a:t>
              </a:r>
            </a:p>
          </p:txBody>
        </p:sp>
        <p:pic>
          <p:nvPicPr>
            <p:cNvPr id="56" name="Picture 6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68344" y="3699919"/>
              <a:ext cx="601663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TextBox 56"/>
          <p:cNvSpPr txBox="1"/>
          <p:nvPr/>
        </p:nvSpPr>
        <p:spPr>
          <a:xfrm>
            <a:off x="7092281" y="26369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Self-declaration  &amp; Disclosure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16216" y="5445224"/>
            <a:ext cx="228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Us</a:t>
            </a:r>
            <a:r>
              <a:rPr lang="en-US" altLang="zh-CN" b="1" dirty="0" err="1" smtClean="0"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&amp;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upervis</a:t>
            </a:r>
            <a:r>
              <a:rPr lang="en-US" altLang="zh-CN" b="1" dirty="0" err="1" smtClean="0">
                <a:latin typeface="Times New Roman" panose="02020603050405020304" charset="0"/>
                <a:cs typeface="Times New Roman" panose="02020603050405020304" charset="0"/>
              </a:rPr>
              <a:t>ing</a:t>
            </a:r>
            <a:endParaRPr lang="zh-CN" altLang="en-US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1560" y="5661248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Service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s &amp; A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ssessment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s</a:t>
            </a:r>
            <a:endParaRPr lang="zh-CN" altLang="en-US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9295" y="2702560"/>
            <a:ext cx="177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Supervising &amp;</a:t>
            </a:r>
          </a:p>
          <a:p>
            <a:pPr algn="l"/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Stimulating</a:t>
            </a:r>
            <a:endParaRPr lang="zh-CN" altLang="en-US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1" grpId="0" animBg="1"/>
      <p:bldP spid="42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 content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endParaRPr lang="zh-CN" altLang="en-US" dirty="0"/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683568" y="1892647"/>
            <a:ext cx="5211145" cy="857250"/>
            <a:chOff x="1108842" y="1981200"/>
            <a:chExt cx="5759200" cy="856593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2678762" y="2149158"/>
              <a:ext cx="3657600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Why disclose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812155" y="1457672"/>
            <a:ext cx="1125538" cy="1196975"/>
            <a:chOff x="1236663" y="1371600"/>
            <a:chExt cx="1125537" cy="1196975"/>
          </a:xfrm>
        </p:grpSpPr>
        <p:grpSp>
          <p:nvGrpSpPr>
            <p:cNvPr id="8" name="组合 3"/>
            <p:cNvGrpSpPr/>
            <p:nvPr/>
          </p:nvGrpSpPr>
          <p:grpSpPr bwMode="auto">
            <a:xfrm>
              <a:off x="1236663" y="1371600"/>
              <a:ext cx="1125537" cy="1196975"/>
              <a:chOff x="907334" y="3480709"/>
              <a:chExt cx="1230497" cy="103080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1244750" y="1460810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4" name="组合 16"/>
          <p:cNvGrpSpPr/>
          <p:nvPr/>
        </p:nvGrpSpPr>
        <p:grpSpPr bwMode="auto">
          <a:xfrm>
            <a:off x="1834505" y="3416647"/>
            <a:ext cx="5212582" cy="857250"/>
            <a:chOff x="1108842" y="1981200"/>
            <a:chExt cx="5759200" cy="856593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108842" y="1981200"/>
              <a:ext cx="575920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2736161" y="2101123"/>
              <a:ext cx="3658021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dirty="0" smtClean="0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How to disclose</a:t>
              </a: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1963093" y="2981672"/>
            <a:ext cx="1125537" cy="1196975"/>
            <a:chOff x="2338388" y="2895600"/>
            <a:chExt cx="1125537" cy="1196975"/>
          </a:xfrm>
        </p:grpSpPr>
        <p:grpSp>
          <p:nvGrpSpPr>
            <p:cNvPr id="18" name="组合 3"/>
            <p:cNvGrpSpPr/>
            <p:nvPr/>
          </p:nvGrpSpPr>
          <p:grpSpPr bwMode="auto">
            <a:xfrm>
              <a:off x="2338388" y="2895600"/>
              <a:ext cx="1125537" cy="1196975"/>
              <a:chOff x="907334" y="3480709"/>
              <a:chExt cx="1230497" cy="1030805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组合 14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22" name="圆角矩形 2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C0000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2389855" y="2993407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2937818" y="5016847"/>
            <a:ext cx="5896149" cy="857250"/>
            <a:chOff x="1108840" y="1981200"/>
            <a:chExt cx="6514450" cy="856593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1108840" y="1981200"/>
              <a:ext cx="6514450" cy="856593"/>
            </a:xfrm>
            <a:prstGeom prst="roundRect">
              <a:avLst>
                <a:gd name="adj" fmla="val 10918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2885966" y="2163940"/>
              <a:ext cx="4684513" cy="52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Arial" panose="020B0604020202020204" pitchFamily="34" charset="0"/>
                  <a:ea typeface="华文楷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dirty="0" smtClean="0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Development of disclosure</a:t>
              </a:r>
              <a:endPara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8"/>
          <p:cNvGrpSpPr/>
          <p:nvPr/>
        </p:nvGrpSpPr>
        <p:grpSpPr bwMode="auto">
          <a:xfrm>
            <a:off x="3066405" y="4581872"/>
            <a:ext cx="1319213" cy="1295400"/>
            <a:chOff x="3328988" y="4495800"/>
            <a:chExt cx="1319212" cy="1295400"/>
          </a:xfrm>
        </p:grpSpPr>
        <p:grpSp>
          <p:nvGrpSpPr>
            <p:cNvPr id="28" name="组合 3"/>
            <p:cNvGrpSpPr/>
            <p:nvPr/>
          </p:nvGrpSpPr>
          <p:grpSpPr bwMode="auto">
            <a:xfrm>
              <a:off x="3328988" y="4495800"/>
              <a:ext cx="1319212" cy="1295400"/>
              <a:chOff x="907334" y="3480709"/>
              <a:chExt cx="1230497" cy="1030805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907334" y="3480709"/>
                <a:ext cx="1230497" cy="1030805"/>
              </a:xfrm>
              <a:prstGeom prst="roundRect">
                <a:avLst>
                  <a:gd name="adj" fmla="val 5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rgbClr val="FFFFFF">
                    <a:alpha val="99000"/>
                  </a:srgb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061545" y="3496931"/>
                <a:ext cx="794371" cy="462337"/>
                <a:chOff x="1397795" y="4084133"/>
                <a:chExt cx="2082856" cy="541798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1397795" y="4084133"/>
                  <a:ext cx="2082856" cy="541798"/>
                </a:xfrm>
                <a:prstGeom prst="roundRect">
                  <a:avLst/>
                </a:prstGeom>
                <a:gradFill flip="none" rotWithShape="1">
                  <a:lin ang="5400000" scaled="1"/>
                  <a:tileRect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1583654" y="4140718"/>
                  <a:ext cx="1769018" cy="428628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460376" y="4611904"/>
              <a:ext cx="978069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charset="0"/>
                <a:cs typeface="Times New Roman" panose="02020603050405020304" charset="0"/>
              </a:rPr>
              <a:t>1.Legal ground</a:t>
            </a:r>
          </a:p>
        </p:txBody>
      </p:sp>
      <p:sp>
        <p:nvSpPr>
          <p:cNvPr id="38" name="矩形 37"/>
          <p:cNvSpPr/>
          <p:nvPr/>
        </p:nvSpPr>
        <p:spPr>
          <a:xfrm>
            <a:off x="428596" y="1071546"/>
            <a:ext cx="83793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Article 27 of New Standardization Law of The People’s Republic of China </a:t>
            </a:r>
            <a:r>
              <a:rPr lang="en-US" altLang="zh-CN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explicitly stipulates </a:t>
            </a:r>
            <a:r>
              <a:rPr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that “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country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applies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self-declaration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disclosure 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supervision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system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of 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enterprise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standards </a:t>
            </a:r>
            <a:r>
              <a:rPr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”.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35878"/>
            <a:ext cx="275202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charset="0"/>
                <a:cs typeface="Times New Roman" panose="02020603050405020304" charset="0"/>
              </a:rPr>
              <a:t>2.Contents of the disclosure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7158" y="2214554"/>
            <a:ext cx="2323745" cy="2359199"/>
            <a:chOff x="2844355" y="2389679"/>
            <a:chExt cx="2323745" cy="2359199"/>
          </a:xfrm>
        </p:grpSpPr>
        <p:grpSp>
          <p:nvGrpSpPr>
            <p:cNvPr id="14" name="组合 13"/>
            <p:cNvGrpSpPr/>
            <p:nvPr/>
          </p:nvGrpSpPr>
          <p:grpSpPr>
            <a:xfrm>
              <a:off x="2844355" y="2389679"/>
              <a:ext cx="2323745" cy="2359199"/>
              <a:chOff x="2732693" y="2132857"/>
              <a:chExt cx="2474794" cy="2512553"/>
            </a:xfrm>
          </p:grpSpPr>
          <p:sp>
            <p:nvSpPr>
              <p:cNvPr id="16" name="梯形 15"/>
              <p:cNvSpPr/>
              <p:nvPr/>
            </p:nvSpPr>
            <p:spPr>
              <a:xfrm rot="13407151">
                <a:off x="3611449" y="2738590"/>
                <a:ext cx="1596038" cy="386919"/>
              </a:xfrm>
              <a:prstGeom prst="trapezoid">
                <a:avLst>
                  <a:gd name="adj" fmla="val 86135"/>
                </a:avLst>
              </a:prstGeom>
              <a:gradFill flip="none" rotWithShape="1">
                <a:gsLst>
                  <a:gs pos="0">
                    <a:srgbClr val="00B0F0">
                      <a:alpha val="74000"/>
                    </a:srgbClr>
                  </a:gs>
                  <a:gs pos="45000">
                    <a:srgbClr val="0070C0"/>
                  </a:gs>
                  <a:gs pos="100000">
                    <a:srgbClr val="00B0F0"/>
                  </a:gs>
                </a:gsLst>
                <a:lin ang="13500000" scaled="1"/>
                <a:tileRect/>
              </a:gradFill>
              <a:ln>
                <a:noFill/>
              </a:ln>
              <a:effectLst/>
              <a:scene3d>
                <a:camera prst="perspectiveBelow"/>
                <a:lightRig rig="balanced" dir="t"/>
              </a:scene3d>
              <a:sp3d extrusionH="127000">
                <a:extrusionClr>
                  <a:srgbClr val="005EA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梯形 16"/>
              <p:cNvSpPr/>
              <p:nvPr/>
            </p:nvSpPr>
            <p:spPr>
              <a:xfrm rot="13407151" flipV="1">
                <a:off x="2732693" y="3668597"/>
                <a:ext cx="1596038" cy="386919"/>
              </a:xfrm>
              <a:prstGeom prst="trapezoid">
                <a:avLst>
                  <a:gd name="adj" fmla="val 86135"/>
                </a:avLst>
              </a:prstGeom>
              <a:gradFill flip="none" rotWithShape="1">
                <a:gsLst>
                  <a:gs pos="0">
                    <a:srgbClr val="00B0F0">
                      <a:alpha val="74000"/>
                    </a:srgbClr>
                  </a:gs>
                  <a:gs pos="45000">
                    <a:srgbClr val="0070C0"/>
                  </a:gs>
                  <a:gs pos="100000">
                    <a:srgbClr val="00B0F0"/>
                  </a:gs>
                </a:gsLst>
                <a:lin ang="13500000" scaled="1"/>
                <a:tileRect/>
              </a:gradFill>
              <a:ln>
                <a:noFill/>
              </a:ln>
              <a:effectLst/>
              <a:scene3d>
                <a:camera prst="perspectiveBelow"/>
                <a:lightRig rig="balanced" dir="t"/>
              </a:scene3d>
              <a:sp3d extrusionH="127000">
                <a:extrusionClr>
                  <a:srgbClr val="005EA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梯形 17"/>
              <p:cNvSpPr/>
              <p:nvPr/>
            </p:nvSpPr>
            <p:spPr>
              <a:xfrm rot="18807151" flipV="1">
                <a:off x="2676649" y="2737416"/>
                <a:ext cx="1596038" cy="386919"/>
              </a:xfrm>
              <a:prstGeom prst="trapezoid">
                <a:avLst>
                  <a:gd name="adj" fmla="val 96455"/>
                </a:avLst>
              </a:prstGeom>
              <a:gradFill flip="none" rotWithShape="1">
                <a:gsLst>
                  <a:gs pos="0">
                    <a:srgbClr val="00B0F0">
                      <a:alpha val="74000"/>
                    </a:srgbClr>
                  </a:gs>
                  <a:gs pos="45000">
                    <a:srgbClr val="0070C0"/>
                  </a:gs>
                  <a:gs pos="100000">
                    <a:srgbClr val="00B0F0"/>
                  </a:gs>
                </a:gsLst>
                <a:lin ang="13500000" scaled="1"/>
                <a:tileRect/>
              </a:gradFill>
              <a:ln>
                <a:noFill/>
              </a:ln>
              <a:effectLst/>
              <a:scene3d>
                <a:camera prst="perspectiveBelow"/>
                <a:lightRig rig="balanced" dir="t"/>
              </a:scene3d>
              <a:sp3d extrusionH="127000">
                <a:extrusionClr>
                  <a:srgbClr val="005EA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梯形 18"/>
              <p:cNvSpPr/>
              <p:nvPr/>
            </p:nvSpPr>
            <p:spPr>
              <a:xfrm rot="8007151" flipH="1" flipV="1">
                <a:off x="3653583" y="3653931"/>
                <a:ext cx="1596038" cy="386919"/>
              </a:xfrm>
              <a:prstGeom prst="trapezoid">
                <a:avLst>
                  <a:gd name="adj" fmla="val 96455"/>
                </a:avLst>
              </a:prstGeom>
              <a:gradFill flip="none" rotWithShape="1">
                <a:gsLst>
                  <a:gs pos="0">
                    <a:srgbClr val="00B0F0">
                      <a:alpha val="74000"/>
                    </a:srgbClr>
                  </a:gs>
                  <a:gs pos="45000">
                    <a:srgbClr val="0070C0"/>
                  </a:gs>
                  <a:gs pos="100000">
                    <a:srgbClr val="00B0F0"/>
                  </a:gs>
                </a:gsLst>
                <a:lin ang="13500000" scaled="1"/>
                <a:tileRect/>
              </a:gradFill>
              <a:ln>
                <a:noFill/>
              </a:ln>
              <a:effectLst/>
              <a:scene3d>
                <a:camera prst="perspectiveBelow"/>
                <a:lightRig rig="balanced" dir="t"/>
              </a:scene3d>
              <a:sp3d extrusionH="127000">
                <a:extrusionClr>
                  <a:srgbClr val="005EA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20"/>
            <p:cNvSpPr>
              <a:spLocks noChangeArrowheads="1"/>
            </p:cNvSpPr>
            <p:nvPr/>
          </p:nvSpPr>
          <p:spPr bwMode="auto">
            <a:xfrm>
              <a:off x="3177730" y="3331384"/>
              <a:ext cx="164020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Content</a:t>
              </a:r>
              <a:r>
                <a:rPr lang="zh-CN" altLang="en-US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00364" y="1571612"/>
            <a:ext cx="5465407" cy="1413928"/>
          </a:xfrm>
          <a:prstGeom prst="roundRect">
            <a:avLst>
              <a:gd name="adj" fmla="val 3050"/>
            </a:avLst>
          </a:prstGeom>
          <a:solidFill>
            <a:schemeClr val="bg1">
              <a:lumMod val="95000"/>
              <a:alpha val="90000"/>
            </a:schemeClr>
          </a:solidFill>
          <a:ln w="19050">
            <a:gradFill flip="none" rotWithShape="1"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  <a:tileRect/>
            </a:gradFill>
          </a:ln>
          <a:scene3d>
            <a:camera prst="orthographicFront"/>
            <a:lightRig rig="glow" dir="t"/>
          </a:scene3d>
          <a:sp3d z="190500" extrusionH="12700">
            <a:bevelT prst="relaxedInset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anchor="ctr"/>
          <a:lstStyle>
            <a:defPPr>
              <a:defRPr lang="zh-CN"/>
            </a:defPPr>
            <a:lvl1pPr algn="ctr">
              <a:spcBef>
                <a:spcPct val="20000"/>
              </a:spcBef>
              <a:buClr>
                <a:srgbClr val="E1B40C"/>
              </a:buClr>
              <a:buFont typeface="Wingdings" panose="05000000000000000000" pitchFamily="2" charset="2"/>
              <a:buNone/>
              <a:defRPr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77800" indent="-177800" algn="l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Firstly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, if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an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enterprise directly executes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the g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overnment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al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standard,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standard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designation, number and name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shall be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disclosed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6555" y="3786505"/>
            <a:ext cx="5465445" cy="1438275"/>
          </a:xfrm>
          <a:prstGeom prst="roundRect">
            <a:avLst>
              <a:gd name="adj" fmla="val 3050"/>
            </a:avLst>
          </a:prstGeom>
          <a:solidFill>
            <a:schemeClr val="bg1">
              <a:lumMod val="95000"/>
              <a:alpha val="90000"/>
            </a:schemeClr>
          </a:solidFill>
          <a:ln w="19050">
            <a:gradFill flip="none" rotWithShape="1"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  <a:tileRect/>
            </a:gradFill>
          </a:ln>
          <a:scene3d>
            <a:camera prst="orthographicFront"/>
            <a:lightRig rig="glow" dir="t"/>
          </a:scene3d>
          <a:sp3d z="190500" extrusionH="12700">
            <a:bevelT prst="relaxedInset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anchor="ctr"/>
          <a:lstStyle>
            <a:defPPr>
              <a:defRPr lang="zh-CN"/>
            </a:defPPr>
            <a:lvl1pPr algn="ctr">
              <a:spcBef>
                <a:spcPct val="20000"/>
              </a:spcBef>
              <a:buClr>
                <a:srgbClr val="E1B40C"/>
              </a:buClr>
              <a:buFont typeface="Wingdings" panose="05000000000000000000" pitchFamily="2" charset="2"/>
              <a:buNone/>
              <a:defRPr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285750" indent="-285750" algn="l" hangingPunct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Secondly, if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an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enterprise executes its self-developed enterprise standard,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function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and performance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indicators</a:t>
            </a:r>
            <a:r>
              <a:rPr lang="zh-CN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shall be disclosed.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charset="0"/>
                <a:cs typeface="Times New Roman" panose="02020603050405020304" charset="0"/>
              </a:rPr>
              <a:t>2.Contents of the disclosure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9552" y="1412775"/>
            <a:ext cx="8208912" cy="943292"/>
            <a:chOff x="582063" y="1578048"/>
            <a:chExt cx="8208954" cy="927122"/>
          </a:xfrm>
        </p:grpSpPr>
        <p:sp>
          <p:nvSpPr>
            <p:cNvPr id="5" name="矩形 4"/>
            <p:cNvSpPr/>
            <p:nvPr/>
          </p:nvSpPr>
          <p:spPr bwMode="auto">
            <a:xfrm>
              <a:off x="582063" y="1578048"/>
              <a:ext cx="8064541" cy="91580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684246" y="1741861"/>
              <a:ext cx="8106771" cy="763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It refers to the description </a:t>
              </a:r>
              <a:r>
                <a:rPr lang="en-US" altLang="zh-CN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of the function/effect of a</a:t>
              </a: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product</a:t>
              </a:r>
              <a:r>
                <a:rPr lang="en-US" altLang="zh-CN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/</a:t>
              </a: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service</a:t>
              </a:r>
              <a:r>
                <a:rPr lang="en-US" altLang="zh-CN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.</a:t>
              </a: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endParaRPr lang="en-US" altLang="zh-CN" b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 marL="179705" lvl="1" indent="-179705" hangingPunct="0">
                <a:lnSpc>
                  <a:spcPct val="130000"/>
                </a:lnSpc>
                <a:buSzPct val="65000"/>
              </a:pPr>
              <a:r>
                <a:rPr lang="en-US" altLang="zh-CN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e.g. T</a:t>
              </a:r>
              <a:r>
                <a:rPr lang="zh-CN" altLang="en-US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he function of </a:t>
              </a:r>
              <a:r>
                <a:rPr lang="en-US" altLang="zh-CN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an </a:t>
              </a:r>
              <a:r>
                <a:rPr lang="zh-CN" altLang="en-US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air-conditioner </a:t>
              </a:r>
              <a:r>
                <a:rPr lang="en-US" altLang="zh-CN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is to</a:t>
              </a:r>
              <a:r>
                <a:rPr lang="zh-CN" altLang="en-US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adjust the air temperature.</a:t>
              </a:r>
              <a:endParaRPr lang="zh-CN" altLang="en-US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7370" y="3011170"/>
            <a:ext cx="8096250" cy="931762"/>
            <a:chOff x="589881" y="3165159"/>
            <a:chExt cx="8096289" cy="840688"/>
          </a:xfrm>
        </p:grpSpPr>
        <p:sp>
          <p:nvSpPr>
            <p:cNvPr id="8" name="矩形 7"/>
            <p:cNvSpPr/>
            <p:nvPr/>
          </p:nvSpPr>
          <p:spPr bwMode="auto">
            <a:xfrm>
              <a:off x="589881" y="3165159"/>
              <a:ext cx="8064541" cy="792572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/>
          </p:nvSpPr>
          <p:spPr bwMode="auto">
            <a:xfrm>
              <a:off x="673229" y="3272737"/>
              <a:ext cx="8012941" cy="733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The extent of </a:t>
              </a:r>
              <a:r>
                <a:rPr lang="en-US" altLang="zh-CN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a </a:t>
              </a: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product</a:t>
              </a:r>
              <a:r>
                <a:rPr lang="en-US" altLang="zh-CN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/</a:t>
              </a: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service </a:t>
              </a:r>
              <a:r>
                <a:rPr lang="en-US" altLang="zh-CN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performs</a:t>
              </a:r>
              <a:r>
                <a:rPr lang="zh-CN" altLang="en-US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under certain conditions</a:t>
              </a:r>
              <a:r>
                <a:rPr lang="en-US" altLang="zh-CN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.</a:t>
              </a:r>
            </a:p>
            <a:p>
              <a:pPr marL="179705" lvl="1" indent="-179705" hangingPunct="0">
                <a:lnSpc>
                  <a:spcPct val="130000"/>
                </a:lnSpc>
                <a:buSzPct val="65000"/>
              </a:pPr>
              <a:r>
                <a:rPr lang="en-US" altLang="zh-CN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e.g. an </a:t>
              </a:r>
              <a:r>
                <a:rPr lang="zh-CN" altLang="en-US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air-conditioner</a:t>
              </a:r>
              <a:r>
                <a:rPr lang="en-US" altLang="zh-CN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’s </a:t>
              </a:r>
              <a:r>
                <a:rPr lang="zh-CN" altLang="en-US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power </a:t>
              </a:r>
              <a:r>
                <a:rPr lang="zh-CN" altLang="en-US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consumption.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8365" y="1000108"/>
            <a:ext cx="3426952" cy="469427"/>
            <a:chOff x="395536" y="1099334"/>
            <a:chExt cx="4608511" cy="458858"/>
          </a:xfrm>
        </p:grpSpPr>
        <p:sp>
          <p:nvSpPr>
            <p:cNvPr id="14" name="任意多边形 13"/>
            <p:cNvSpPr/>
            <p:nvPr/>
          </p:nvSpPr>
          <p:spPr bwMode="auto">
            <a:xfrm>
              <a:off x="461392" y="1099334"/>
              <a:ext cx="4326632" cy="443833"/>
            </a:xfrm>
            <a:custGeom>
              <a:avLst/>
              <a:gdLst>
                <a:gd name="connsiteX0" fmla="*/ 0 w 3399693"/>
                <a:gd name="connsiteY0" fmla="*/ 0 h 328246"/>
                <a:gd name="connsiteX1" fmla="*/ 3083170 w 3399693"/>
                <a:gd name="connsiteY1" fmla="*/ 0 h 328246"/>
                <a:gd name="connsiteX2" fmla="*/ 3399693 w 3399693"/>
                <a:gd name="connsiteY2" fmla="*/ 304800 h 328246"/>
                <a:gd name="connsiteX3" fmla="*/ 11723 w 3399693"/>
                <a:gd name="connsiteY3" fmla="*/ 328246 h 328246"/>
                <a:gd name="connsiteX4" fmla="*/ 0 w 3399693"/>
                <a:gd name="connsiteY4" fmla="*/ 0 h 328246"/>
                <a:gd name="connsiteX0-1" fmla="*/ 0 w 3406952"/>
                <a:gd name="connsiteY0-2" fmla="*/ 0 h 328246"/>
                <a:gd name="connsiteX1-3" fmla="*/ 3083170 w 3406952"/>
                <a:gd name="connsiteY1-4" fmla="*/ 0 h 328246"/>
                <a:gd name="connsiteX2-5" fmla="*/ 3406952 w 3406952"/>
                <a:gd name="connsiteY2-6" fmla="*/ 321796 h 328246"/>
                <a:gd name="connsiteX3-7" fmla="*/ 11723 w 3406952"/>
                <a:gd name="connsiteY3-8" fmla="*/ 328246 h 328246"/>
                <a:gd name="connsiteX4-9" fmla="*/ 0 w 3406952"/>
                <a:gd name="connsiteY4-10" fmla="*/ 0 h 328246"/>
                <a:gd name="connsiteX0-11" fmla="*/ 0 w 3419051"/>
                <a:gd name="connsiteY0-12" fmla="*/ 0 h 329080"/>
                <a:gd name="connsiteX1-13" fmla="*/ 3083170 w 3419051"/>
                <a:gd name="connsiteY1-14" fmla="*/ 0 h 329080"/>
                <a:gd name="connsiteX2-15" fmla="*/ 3419051 w 3419051"/>
                <a:gd name="connsiteY2-16" fmla="*/ 329080 h 329080"/>
                <a:gd name="connsiteX3-17" fmla="*/ 11723 w 3419051"/>
                <a:gd name="connsiteY3-18" fmla="*/ 328246 h 329080"/>
                <a:gd name="connsiteX4-19" fmla="*/ 0 w 3419051"/>
                <a:gd name="connsiteY4-20" fmla="*/ 0 h 329080"/>
                <a:gd name="connsiteX0-21" fmla="*/ 0 w 3426310"/>
                <a:gd name="connsiteY0-22" fmla="*/ 0 h 328246"/>
                <a:gd name="connsiteX1-23" fmla="*/ 3083170 w 3426310"/>
                <a:gd name="connsiteY1-24" fmla="*/ 0 h 328246"/>
                <a:gd name="connsiteX2-25" fmla="*/ 3426310 w 3426310"/>
                <a:gd name="connsiteY2-26" fmla="*/ 326652 h 328246"/>
                <a:gd name="connsiteX3-27" fmla="*/ 11723 w 3426310"/>
                <a:gd name="connsiteY3-28" fmla="*/ 328246 h 328246"/>
                <a:gd name="connsiteX4-29" fmla="*/ 0 w 3426310"/>
                <a:gd name="connsiteY4-30" fmla="*/ 0 h 3282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26310" h="328246">
                  <a:moveTo>
                    <a:pt x="0" y="0"/>
                  </a:moveTo>
                  <a:lnTo>
                    <a:pt x="3083170" y="0"/>
                  </a:lnTo>
                  <a:lnTo>
                    <a:pt x="3426310" y="326652"/>
                  </a:lnTo>
                  <a:lnTo>
                    <a:pt x="11723" y="32824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00B0F0">
                    <a:alpha val="74000"/>
                  </a:srgbClr>
                </a:gs>
                <a:gs pos="2500">
                  <a:srgbClr val="0070C0"/>
                </a:gs>
                <a:gs pos="95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右箭头 11"/>
            <p:cNvSpPr/>
            <p:nvPr/>
          </p:nvSpPr>
          <p:spPr bwMode="auto">
            <a:xfrm>
              <a:off x="395536" y="1145923"/>
              <a:ext cx="353539" cy="331038"/>
            </a:xfrm>
            <a:custGeom>
              <a:avLst/>
              <a:gdLst>
                <a:gd name="connsiteX0" fmla="*/ 0 w 287338"/>
                <a:gd name="connsiteY0" fmla="*/ 53975 h 215900"/>
                <a:gd name="connsiteX1" fmla="*/ 179388 w 287338"/>
                <a:gd name="connsiteY1" fmla="*/ 53975 h 215900"/>
                <a:gd name="connsiteX2" fmla="*/ 179388 w 287338"/>
                <a:gd name="connsiteY2" fmla="*/ 0 h 215900"/>
                <a:gd name="connsiteX3" fmla="*/ 287338 w 287338"/>
                <a:gd name="connsiteY3" fmla="*/ 107950 h 215900"/>
                <a:gd name="connsiteX4" fmla="*/ 179388 w 287338"/>
                <a:gd name="connsiteY4" fmla="*/ 215900 h 215900"/>
                <a:gd name="connsiteX5" fmla="*/ 179388 w 287338"/>
                <a:gd name="connsiteY5" fmla="*/ 161925 h 215900"/>
                <a:gd name="connsiteX6" fmla="*/ 0 w 287338"/>
                <a:gd name="connsiteY6" fmla="*/ 161925 h 215900"/>
                <a:gd name="connsiteX7" fmla="*/ 0 w 287338"/>
                <a:gd name="connsiteY7" fmla="*/ 53975 h 215900"/>
                <a:gd name="connsiteX0-1" fmla="*/ 34290 w 321628"/>
                <a:gd name="connsiteY0-2" fmla="*/ 61913 h 223838"/>
                <a:gd name="connsiteX1-3" fmla="*/ 213678 w 321628"/>
                <a:gd name="connsiteY1-4" fmla="*/ 61913 h 223838"/>
                <a:gd name="connsiteX2-5" fmla="*/ 213678 w 321628"/>
                <a:gd name="connsiteY2-6" fmla="*/ 7938 h 223838"/>
                <a:gd name="connsiteX3-7" fmla="*/ 321628 w 321628"/>
                <a:gd name="connsiteY3-8" fmla="*/ 115888 h 223838"/>
                <a:gd name="connsiteX4-9" fmla="*/ 213678 w 321628"/>
                <a:gd name="connsiteY4-10" fmla="*/ 223838 h 223838"/>
                <a:gd name="connsiteX5-11" fmla="*/ 213678 w 321628"/>
                <a:gd name="connsiteY5-12" fmla="*/ 169863 h 223838"/>
                <a:gd name="connsiteX6-13" fmla="*/ 34290 w 321628"/>
                <a:gd name="connsiteY6-14" fmla="*/ 169863 h 223838"/>
                <a:gd name="connsiteX7-15" fmla="*/ 0 w 321628"/>
                <a:gd name="connsiteY7-16" fmla="*/ 0 h 223838"/>
                <a:gd name="connsiteX8" fmla="*/ 34290 w 321628"/>
                <a:gd name="connsiteY8" fmla="*/ 61913 h 223838"/>
                <a:gd name="connsiteX0-17" fmla="*/ 36301 w 323639"/>
                <a:gd name="connsiteY0-18" fmla="*/ 61913 h 223838"/>
                <a:gd name="connsiteX1-19" fmla="*/ 215689 w 323639"/>
                <a:gd name="connsiteY1-20" fmla="*/ 61913 h 223838"/>
                <a:gd name="connsiteX2-21" fmla="*/ 215689 w 323639"/>
                <a:gd name="connsiteY2-22" fmla="*/ 7938 h 223838"/>
                <a:gd name="connsiteX3-23" fmla="*/ 323639 w 323639"/>
                <a:gd name="connsiteY3-24" fmla="*/ 115888 h 223838"/>
                <a:gd name="connsiteX4-25" fmla="*/ 215689 w 323639"/>
                <a:gd name="connsiteY4-26" fmla="*/ 223838 h 223838"/>
                <a:gd name="connsiteX5-27" fmla="*/ 215689 w 323639"/>
                <a:gd name="connsiteY5-28" fmla="*/ 169863 h 223838"/>
                <a:gd name="connsiteX6-29" fmla="*/ 36301 w 323639"/>
                <a:gd name="connsiteY6-30" fmla="*/ 169863 h 223838"/>
                <a:gd name="connsiteX7-31" fmla="*/ 2011 w 323639"/>
                <a:gd name="connsiteY7-32" fmla="*/ 0 h 223838"/>
                <a:gd name="connsiteX8-33" fmla="*/ 36301 w 323639"/>
                <a:gd name="connsiteY8-34" fmla="*/ 61913 h 223838"/>
                <a:gd name="connsiteX0-35" fmla="*/ 40045 w 327383"/>
                <a:gd name="connsiteY0-36" fmla="*/ 61913 h 223838"/>
                <a:gd name="connsiteX1-37" fmla="*/ 219433 w 327383"/>
                <a:gd name="connsiteY1-38" fmla="*/ 61913 h 223838"/>
                <a:gd name="connsiteX2-39" fmla="*/ 219433 w 327383"/>
                <a:gd name="connsiteY2-40" fmla="*/ 7938 h 223838"/>
                <a:gd name="connsiteX3-41" fmla="*/ 327383 w 327383"/>
                <a:gd name="connsiteY3-42" fmla="*/ 115888 h 223838"/>
                <a:gd name="connsiteX4-43" fmla="*/ 219433 w 327383"/>
                <a:gd name="connsiteY4-44" fmla="*/ 223838 h 223838"/>
                <a:gd name="connsiteX5-45" fmla="*/ 219433 w 327383"/>
                <a:gd name="connsiteY5-46" fmla="*/ 169863 h 223838"/>
                <a:gd name="connsiteX6-47" fmla="*/ 40045 w 327383"/>
                <a:gd name="connsiteY6-48" fmla="*/ 169863 h 223838"/>
                <a:gd name="connsiteX7-49" fmla="*/ 5755 w 327383"/>
                <a:gd name="connsiteY7-50" fmla="*/ 0 h 223838"/>
                <a:gd name="connsiteX8-51" fmla="*/ 40045 w 327383"/>
                <a:gd name="connsiteY8-52" fmla="*/ 61913 h 223838"/>
                <a:gd name="connsiteX0-53" fmla="*/ 45841 w 333179"/>
                <a:gd name="connsiteY0-54" fmla="*/ 61913 h 223838"/>
                <a:gd name="connsiteX1-55" fmla="*/ 225229 w 333179"/>
                <a:gd name="connsiteY1-56" fmla="*/ 61913 h 223838"/>
                <a:gd name="connsiteX2-57" fmla="*/ 225229 w 333179"/>
                <a:gd name="connsiteY2-58" fmla="*/ 7938 h 223838"/>
                <a:gd name="connsiteX3-59" fmla="*/ 333179 w 333179"/>
                <a:gd name="connsiteY3-60" fmla="*/ 115888 h 223838"/>
                <a:gd name="connsiteX4-61" fmla="*/ 225229 w 333179"/>
                <a:gd name="connsiteY4-62" fmla="*/ 223838 h 223838"/>
                <a:gd name="connsiteX5-63" fmla="*/ 225229 w 333179"/>
                <a:gd name="connsiteY5-64" fmla="*/ 169863 h 223838"/>
                <a:gd name="connsiteX6-65" fmla="*/ 45841 w 333179"/>
                <a:gd name="connsiteY6-66" fmla="*/ 169863 h 223838"/>
                <a:gd name="connsiteX7-67" fmla="*/ 11551 w 333179"/>
                <a:gd name="connsiteY7-68" fmla="*/ 0 h 223838"/>
                <a:gd name="connsiteX8-69" fmla="*/ 45841 w 333179"/>
                <a:gd name="connsiteY8-70" fmla="*/ 61913 h 223838"/>
                <a:gd name="connsiteX0-71" fmla="*/ 68701 w 356039"/>
                <a:gd name="connsiteY0-72" fmla="*/ 61913 h 223838"/>
                <a:gd name="connsiteX1-73" fmla="*/ 248089 w 356039"/>
                <a:gd name="connsiteY1-74" fmla="*/ 61913 h 223838"/>
                <a:gd name="connsiteX2-75" fmla="*/ 248089 w 356039"/>
                <a:gd name="connsiteY2-76" fmla="*/ 7938 h 223838"/>
                <a:gd name="connsiteX3-77" fmla="*/ 356039 w 356039"/>
                <a:gd name="connsiteY3-78" fmla="*/ 115888 h 223838"/>
                <a:gd name="connsiteX4-79" fmla="*/ 248089 w 356039"/>
                <a:gd name="connsiteY4-80" fmla="*/ 223838 h 223838"/>
                <a:gd name="connsiteX5-81" fmla="*/ 248089 w 356039"/>
                <a:gd name="connsiteY5-82" fmla="*/ 169863 h 223838"/>
                <a:gd name="connsiteX6-83" fmla="*/ 68701 w 356039"/>
                <a:gd name="connsiteY6-84" fmla="*/ 169863 h 223838"/>
                <a:gd name="connsiteX7-85" fmla="*/ 34411 w 356039"/>
                <a:gd name="connsiteY7-86" fmla="*/ 0 h 223838"/>
                <a:gd name="connsiteX8-87" fmla="*/ 68701 w 356039"/>
                <a:gd name="connsiteY8-88" fmla="*/ 61913 h 223838"/>
                <a:gd name="connsiteX0-89" fmla="*/ 68701 w 356039"/>
                <a:gd name="connsiteY0-90" fmla="*/ 61913 h 223838"/>
                <a:gd name="connsiteX1-91" fmla="*/ 248089 w 356039"/>
                <a:gd name="connsiteY1-92" fmla="*/ 61913 h 223838"/>
                <a:gd name="connsiteX2-93" fmla="*/ 248089 w 356039"/>
                <a:gd name="connsiteY2-94" fmla="*/ 7938 h 223838"/>
                <a:gd name="connsiteX3-95" fmla="*/ 356039 w 356039"/>
                <a:gd name="connsiteY3-96" fmla="*/ 115888 h 223838"/>
                <a:gd name="connsiteX4-97" fmla="*/ 248089 w 356039"/>
                <a:gd name="connsiteY4-98" fmla="*/ 223838 h 223838"/>
                <a:gd name="connsiteX5-99" fmla="*/ 248089 w 356039"/>
                <a:gd name="connsiteY5-100" fmla="*/ 169863 h 223838"/>
                <a:gd name="connsiteX6-101" fmla="*/ 68701 w 356039"/>
                <a:gd name="connsiteY6-102" fmla="*/ 169863 h 223838"/>
                <a:gd name="connsiteX7-103" fmla="*/ 34411 w 356039"/>
                <a:gd name="connsiteY7-104" fmla="*/ 0 h 223838"/>
                <a:gd name="connsiteX8-105" fmla="*/ 68701 w 356039"/>
                <a:gd name="connsiteY8-106" fmla="*/ 61913 h 223838"/>
                <a:gd name="connsiteX0-107" fmla="*/ 68701 w 356039"/>
                <a:gd name="connsiteY0-108" fmla="*/ 61913 h 223838"/>
                <a:gd name="connsiteX1-109" fmla="*/ 248089 w 356039"/>
                <a:gd name="connsiteY1-110" fmla="*/ 61913 h 223838"/>
                <a:gd name="connsiteX2-111" fmla="*/ 248089 w 356039"/>
                <a:gd name="connsiteY2-112" fmla="*/ 7938 h 223838"/>
                <a:gd name="connsiteX3-113" fmla="*/ 356039 w 356039"/>
                <a:gd name="connsiteY3-114" fmla="*/ 115888 h 223838"/>
                <a:gd name="connsiteX4-115" fmla="*/ 248089 w 356039"/>
                <a:gd name="connsiteY4-116" fmla="*/ 223838 h 223838"/>
                <a:gd name="connsiteX5-117" fmla="*/ 248089 w 356039"/>
                <a:gd name="connsiteY5-118" fmla="*/ 169863 h 223838"/>
                <a:gd name="connsiteX6-119" fmla="*/ 68701 w 356039"/>
                <a:gd name="connsiteY6-120" fmla="*/ 169863 h 223838"/>
                <a:gd name="connsiteX7-121" fmla="*/ 34411 w 356039"/>
                <a:gd name="connsiteY7-122" fmla="*/ 0 h 223838"/>
                <a:gd name="connsiteX8-123" fmla="*/ 68701 w 356039"/>
                <a:gd name="connsiteY8-124" fmla="*/ 61913 h 223838"/>
                <a:gd name="connsiteX0-125" fmla="*/ 68701 w 356039"/>
                <a:gd name="connsiteY0-126" fmla="*/ 61913 h 223838"/>
                <a:gd name="connsiteX1-127" fmla="*/ 248089 w 356039"/>
                <a:gd name="connsiteY1-128" fmla="*/ 61913 h 223838"/>
                <a:gd name="connsiteX2-129" fmla="*/ 248089 w 356039"/>
                <a:gd name="connsiteY2-130" fmla="*/ 7938 h 223838"/>
                <a:gd name="connsiteX3-131" fmla="*/ 356039 w 356039"/>
                <a:gd name="connsiteY3-132" fmla="*/ 115888 h 223838"/>
                <a:gd name="connsiteX4-133" fmla="*/ 248089 w 356039"/>
                <a:gd name="connsiteY4-134" fmla="*/ 223838 h 223838"/>
                <a:gd name="connsiteX5-135" fmla="*/ 248089 w 356039"/>
                <a:gd name="connsiteY5-136" fmla="*/ 169863 h 223838"/>
                <a:gd name="connsiteX6-137" fmla="*/ 68701 w 356039"/>
                <a:gd name="connsiteY6-138" fmla="*/ 169863 h 223838"/>
                <a:gd name="connsiteX7-139" fmla="*/ 34411 w 356039"/>
                <a:gd name="connsiteY7-140" fmla="*/ 0 h 223838"/>
                <a:gd name="connsiteX8-141" fmla="*/ 68701 w 356039"/>
                <a:gd name="connsiteY8-142" fmla="*/ 61913 h 223838"/>
                <a:gd name="connsiteX0-143" fmla="*/ 53845 w 341183"/>
                <a:gd name="connsiteY0-144" fmla="*/ 80963 h 242888"/>
                <a:gd name="connsiteX1-145" fmla="*/ 233233 w 341183"/>
                <a:gd name="connsiteY1-146" fmla="*/ 80963 h 242888"/>
                <a:gd name="connsiteX2-147" fmla="*/ 233233 w 341183"/>
                <a:gd name="connsiteY2-148" fmla="*/ 26988 h 242888"/>
                <a:gd name="connsiteX3-149" fmla="*/ 341183 w 341183"/>
                <a:gd name="connsiteY3-150" fmla="*/ 134938 h 242888"/>
                <a:gd name="connsiteX4-151" fmla="*/ 233233 w 341183"/>
                <a:gd name="connsiteY4-152" fmla="*/ 242888 h 242888"/>
                <a:gd name="connsiteX5-153" fmla="*/ 233233 w 341183"/>
                <a:gd name="connsiteY5-154" fmla="*/ 188913 h 242888"/>
                <a:gd name="connsiteX6-155" fmla="*/ 53845 w 341183"/>
                <a:gd name="connsiteY6-156" fmla="*/ 188913 h 242888"/>
                <a:gd name="connsiteX7-157" fmla="*/ 46225 w 341183"/>
                <a:gd name="connsiteY7-158" fmla="*/ 0 h 242888"/>
                <a:gd name="connsiteX8-159" fmla="*/ 53845 w 341183"/>
                <a:gd name="connsiteY8-160" fmla="*/ 80963 h 242888"/>
                <a:gd name="connsiteX0-161" fmla="*/ 67107 w 354445"/>
                <a:gd name="connsiteY0-162" fmla="*/ 80963 h 242888"/>
                <a:gd name="connsiteX1-163" fmla="*/ 246495 w 354445"/>
                <a:gd name="connsiteY1-164" fmla="*/ 80963 h 242888"/>
                <a:gd name="connsiteX2-165" fmla="*/ 246495 w 354445"/>
                <a:gd name="connsiteY2-166" fmla="*/ 26988 h 242888"/>
                <a:gd name="connsiteX3-167" fmla="*/ 354445 w 354445"/>
                <a:gd name="connsiteY3-168" fmla="*/ 134938 h 242888"/>
                <a:gd name="connsiteX4-169" fmla="*/ 246495 w 354445"/>
                <a:gd name="connsiteY4-170" fmla="*/ 242888 h 242888"/>
                <a:gd name="connsiteX5-171" fmla="*/ 246495 w 354445"/>
                <a:gd name="connsiteY5-172" fmla="*/ 188913 h 242888"/>
                <a:gd name="connsiteX6-173" fmla="*/ 67107 w 354445"/>
                <a:gd name="connsiteY6-174" fmla="*/ 188913 h 242888"/>
                <a:gd name="connsiteX7-175" fmla="*/ 59487 w 354445"/>
                <a:gd name="connsiteY7-176" fmla="*/ 0 h 242888"/>
                <a:gd name="connsiteX8-177" fmla="*/ 67107 w 354445"/>
                <a:gd name="connsiteY8-178" fmla="*/ 80963 h 242888"/>
                <a:gd name="connsiteX0-179" fmla="*/ 76677 w 364015"/>
                <a:gd name="connsiteY0-180" fmla="*/ 80963 h 242888"/>
                <a:gd name="connsiteX1-181" fmla="*/ 256065 w 364015"/>
                <a:gd name="connsiteY1-182" fmla="*/ 80963 h 242888"/>
                <a:gd name="connsiteX2-183" fmla="*/ 256065 w 364015"/>
                <a:gd name="connsiteY2-184" fmla="*/ 26988 h 242888"/>
                <a:gd name="connsiteX3-185" fmla="*/ 364015 w 364015"/>
                <a:gd name="connsiteY3-186" fmla="*/ 134938 h 242888"/>
                <a:gd name="connsiteX4-187" fmla="*/ 256065 w 364015"/>
                <a:gd name="connsiteY4-188" fmla="*/ 242888 h 242888"/>
                <a:gd name="connsiteX5-189" fmla="*/ 256065 w 364015"/>
                <a:gd name="connsiteY5-190" fmla="*/ 188913 h 242888"/>
                <a:gd name="connsiteX6-191" fmla="*/ 76677 w 364015"/>
                <a:gd name="connsiteY6-192" fmla="*/ 188913 h 242888"/>
                <a:gd name="connsiteX7-193" fmla="*/ 69057 w 364015"/>
                <a:gd name="connsiteY7-194" fmla="*/ 0 h 242888"/>
                <a:gd name="connsiteX8-195" fmla="*/ 76677 w 364015"/>
                <a:gd name="connsiteY8-196" fmla="*/ 80963 h 242888"/>
                <a:gd name="connsiteX0-197" fmla="*/ 81035 w 368373"/>
                <a:gd name="connsiteY0-198" fmla="*/ 80963 h 242888"/>
                <a:gd name="connsiteX1-199" fmla="*/ 260423 w 368373"/>
                <a:gd name="connsiteY1-200" fmla="*/ 80963 h 242888"/>
                <a:gd name="connsiteX2-201" fmla="*/ 260423 w 368373"/>
                <a:gd name="connsiteY2-202" fmla="*/ 26988 h 242888"/>
                <a:gd name="connsiteX3-203" fmla="*/ 368373 w 368373"/>
                <a:gd name="connsiteY3-204" fmla="*/ 134938 h 242888"/>
                <a:gd name="connsiteX4-205" fmla="*/ 260423 w 368373"/>
                <a:gd name="connsiteY4-206" fmla="*/ 242888 h 242888"/>
                <a:gd name="connsiteX5-207" fmla="*/ 260423 w 368373"/>
                <a:gd name="connsiteY5-208" fmla="*/ 188913 h 242888"/>
                <a:gd name="connsiteX6-209" fmla="*/ 81035 w 368373"/>
                <a:gd name="connsiteY6-210" fmla="*/ 188913 h 242888"/>
                <a:gd name="connsiteX7-211" fmla="*/ 73415 w 368373"/>
                <a:gd name="connsiteY7-212" fmla="*/ 0 h 242888"/>
                <a:gd name="connsiteX8-213" fmla="*/ 81035 w 368373"/>
                <a:gd name="connsiteY8-214" fmla="*/ 80963 h 242888"/>
                <a:gd name="connsiteX0-215" fmla="*/ 81035 w 368373"/>
                <a:gd name="connsiteY0-216" fmla="*/ 80963 h 242888"/>
                <a:gd name="connsiteX1-217" fmla="*/ 260423 w 368373"/>
                <a:gd name="connsiteY1-218" fmla="*/ 80963 h 242888"/>
                <a:gd name="connsiteX2-219" fmla="*/ 260423 w 368373"/>
                <a:gd name="connsiteY2-220" fmla="*/ 26988 h 242888"/>
                <a:gd name="connsiteX3-221" fmla="*/ 368373 w 368373"/>
                <a:gd name="connsiteY3-222" fmla="*/ 134938 h 242888"/>
                <a:gd name="connsiteX4-223" fmla="*/ 260423 w 368373"/>
                <a:gd name="connsiteY4-224" fmla="*/ 242888 h 242888"/>
                <a:gd name="connsiteX5-225" fmla="*/ 260423 w 368373"/>
                <a:gd name="connsiteY5-226" fmla="*/ 188913 h 242888"/>
                <a:gd name="connsiteX6-227" fmla="*/ 81035 w 368373"/>
                <a:gd name="connsiteY6-228" fmla="*/ 188913 h 242888"/>
                <a:gd name="connsiteX7-229" fmla="*/ 73415 w 368373"/>
                <a:gd name="connsiteY7-230" fmla="*/ 0 h 242888"/>
                <a:gd name="connsiteX8-231" fmla="*/ 81035 w 368373"/>
                <a:gd name="connsiteY8-232" fmla="*/ 80963 h 242888"/>
                <a:gd name="connsiteX0-233" fmla="*/ 81035 w 368373"/>
                <a:gd name="connsiteY0-234" fmla="*/ 80963 h 242888"/>
                <a:gd name="connsiteX1-235" fmla="*/ 260423 w 368373"/>
                <a:gd name="connsiteY1-236" fmla="*/ 80963 h 242888"/>
                <a:gd name="connsiteX2-237" fmla="*/ 260423 w 368373"/>
                <a:gd name="connsiteY2-238" fmla="*/ 26988 h 242888"/>
                <a:gd name="connsiteX3-239" fmla="*/ 368373 w 368373"/>
                <a:gd name="connsiteY3-240" fmla="*/ 134938 h 242888"/>
                <a:gd name="connsiteX4-241" fmla="*/ 260423 w 368373"/>
                <a:gd name="connsiteY4-242" fmla="*/ 242888 h 242888"/>
                <a:gd name="connsiteX5-243" fmla="*/ 260423 w 368373"/>
                <a:gd name="connsiteY5-244" fmla="*/ 188913 h 242888"/>
                <a:gd name="connsiteX6-245" fmla="*/ 81035 w 368373"/>
                <a:gd name="connsiteY6-246" fmla="*/ 188913 h 242888"/>
                <a:gd name="connsiteX7-247" fmla="*/ 73415 w 368373"/>
                <a:gd name="connsiteY7-248" fmla="*/ 0 h 242888"/>
                <a:gd name="connsiteX8-249" fmla="*/ 81035 w 368373"/>
                <a:gd name="connsiteY8-250" fmla="*/ 80963 h 242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368373" h="242888">
                  <a:moveTo>
                    <a:pt x="81035" y="80963"/>
                  </a:moveTo>
                  <a:lnTo>
                    <a:pt x="260423" y="80963"/>
                  </a:lnTo>
                  <a:lnTo>
                    <a:pt x="260423" y="26988"/>
                  </a:lnTo>
                  <a:lnTo>
                    <a:pt x="368373" y="134938"/>
                  </a:lnTo>
                  <a:lnTo>
                    <a:pt x="260423" y="242888"/>
                  </a:lnTo>
                  <a:lnTo>
                    <a:pt x="260423" y="188913"/>
                  </a:lnTo>
                  <a:lnTo>
                    <a:pt x="81035" y="188913"/>
                  </a:lnTo>
                  <a:cubicBezTo>
                    <a:pt x="-23105" y="186902"/>
                    <a:pt x="-28185" y="40111"/>
                    <a:pt x="73415" y="0"/>
                  </a:cubicBezTo>
                  <a:cubicBezTo>
                    <a:pt x="54365" y="28258"/>
                    <a:pt x="20075" y="79375"/>
                    <a:pt x="81035" y="809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4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矩形 26"/>
            <p:cNvSpPr>
              <a:spLocks noChangeArrowheads="1"/>
            </p:cNvSpPr>
            <p:nvPr/>
          </p:nvSpPr>
          <p:spPr bwMode="auto">
            <a:xfrm>
              <a:off x="711324" y="1128169"/>
              <a:ext cx="4292723" cy="38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Function ind</a:t>
              </a:r>
              <a:r>
                <a:rPr lang="en-US" altLang="zh-CN" sz="2000" b="1" dirty="0" err="1" smtClean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icator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452177" y="1099335"/>
              <a:ext cx="4313832" cy="458857"/>
            </a:xfrm>
            <a:custGeom>
              <a:avLst/>
              <a:gdLst>
                <a:gd name="connsiteX0" fmla="*/ 0 w 1923830"/>
                <a:gd name="connsiteY0" fmla="*/ 54569 h 327405"/>
                <a:gd name="connsiteX1" fmla="*/ 54569 w 1923830"/>
                <a:gd name="connsiteY1" fmla="*/ 0 h 327405"/>
                <a:gd name="connsiteX2" fmla="*/ 1869261 w 1923830"/>
                <a:gd name="connsiteY2" fmla="*/ 0 h 327405"/>
                <a:gd name="connsiteX3" fmla="*/ 1923830 w 1923830"/>
                <a:gd name="connsiteY3" fmla="*/ 54569 h 327405"/>
                <a:gd name="connsiteX4" fmla="*/ 1923830 w 1923830"/>
                <a:gd name="connsiteY4" fmla="*/ 272836 h 327405"/>
                <a:gd name="connsiteX5" fmla="*/ 1869261 w 1923830"/>
                <a:gd name="connsiteY5" fmla="*/ 327405 h 327405"/>
                <a:gd name="connsiteX6" fmla="*/ 54569 w 1923830"/>
                <a:gd name="connsiteY6" fmla="*/ 327405 h 327405"/>
                <a:gd name="connsiteX7" fmla="*/ 0 w 1923830"/>
                <a:gd name="connsiteY7" fmla="*/ 272836 h 327405"/>
                <a:gd name="connsiteX8" fmla="*/ 0 w 1923830"/>
                <a:gd name="connsiteY8" fmla="*/ 54569 h 327405"/>
                <a:gd name="connsiteX0-1" fmla="*/ 0 w 1923830"/>
                <a:gd name="connsiteY0-2" fmla="*/ 54569 h 327405"/>
                <a:gd name="connsiteX1-3" fmla="*/ 54569 w 1923830"/>
                <a:gd name="connsiteY1-4" fmla="*/ 0 h 327405"/>
                <a:gd name="connsiteX2-5" fmla="*/ 1869261 w 1923830"/>
                <a:gd name="connsiteY2-6" fmla="*/ 0 h 327405"/>
                <a:gd name="connsiteX3-7" fmla="*/ 1923830 w 1923830"/>
                <a:gd name="connsiteY3-8" fmla="*/ 54569 h 327405"/>
                <a:gd name="connsiteX4-9" fmla="*/ 1923830 w 1923830"/>
                <a:gd name="connsiteY4-10" fmla="*/ 272836 h 327405"/>
                <a:gd name="connsiteX5-11" fmla="*/ 1869261 w 1923830"/>
                <a:gd name="connsiteY5-12" fmla="*/ 327405 h 327405"/>
                <a:gd name="connsiteX6-13" fmla="*/ 0 w 1923830"/>
                <a:gd name="connsiteY6-14" fmla="*/ 272836 h 327405"/>
                <a:gd name="connsiteX7-15" fmla="*/ 0 w 1923830"/>
                <a:gd name="connsiteY7-16" fmla="*/ 54569 h 327405"/>
                <a:gd name="connsiteX0-17" fmla="*/ 0 w 1923830"/>
                <a:gd name="connsiteY0-18" fmla="*/ 54569 h 327405"/>
                <a:gd name="connsiteX1-19" fmla="*/ 54569 w 1923830"/>
                <a:gd name="connsiteY1-20" fmla="*/ 0 h 327405"/>
                <a:gd name="connsiteX2-21" fmla="*/ 1869261 w 1923830"/>
                <a:gd name="connsiteY2-22" fmla="*/ 0 h 327405"/>
                <a:gd name="connsiteX3-23" fmla="*/ 1923830 w 1923830"/>
                <a:gd name="connsiteY3-24" fmla="*/ 54569 h 327405"/>
                <a:gd name="connsiteX4-25" fmla="*/ 1923830 w 1923830"/>
                <a:gd name="connsiteY4-26" fmla="*/ 272836 h 327405"/>
                <a:gd name="connsiteX5-27" fmla="*/ 1869261 w 1923830"/>
                <a:gd name="connsiteY5-28" fmla="*/ 327405 h 327405"/>
                <a:gd name="connsiteX6-29" fmla="*/ 0 w 1923830"/>
                <a:gd name="connsiteY6-30" fmla="*/ 54569 h 327405"/>
                <a:gd name="connsiteX0-31" fmla="*/ 0 w 2115357"/>
                <a:gd name="connsiteY0-32" fmla="*/ 54569 h 383179"/>
                <a:gd name="connsiteX1-33" fmla="*/ 54569 w 2115357"/>
                <a:gd name="connsiteY1-34" fmla="*/ 0 h 383179"/>
                <a:gd name="connsiteX2-35" fmla="*/ 1869261 w 2115357"/>
                <a:gd name="connsiteY2-36" fmla="*/ 0 h 383179"/>
                <a:gd name="connsiteX3-37" fmla="*/ 1923830 w 2115357"/>
                <a:gd name="connsiteY3-38" fmla="*/ 54569 h 383179"/>
                <a:gd name="connsiteX4-39" fmla="*/ 2115357 w 2115357"/>
                <a:gd name="connsiteY4-40" fmla="*/ 376329 h 383179"/>
                <a:gd name="connsiteX5-41" fmla="*/ 1869261 w 2115357"/>
                <a:gd name="connsiteY5-42" fmla="*/ 327405 h 383179"/>
                <a:gd name="connsiteX6-43" fmla="*/ 0 w 2115357"/>
                <a:gd name="connsiteY6-44" fmla="*/ 54569 h 383179"/>
                <a:gd name="connsiteX0-45" fmla="*/ 0 w 2096822"/>
                <a:gd name="connsiteY0-46" fmla="*/ 54569 h 427013"/>
                <a:gd name="connsiteX1-47" fmla="*/ 54569 w 2096822"/>
                <a:gd name="connsiteY1-48" fmla="*/ 0 h 427013"/>
                <a:gd name="connsiteX2-49" fmla="*/ 1869261 w 2096822"/>
                <a:gd name="connsiteY2-50" fmla="*/ 0 h 427013"/>
                <a:gd name="connsiteX3-51" fmla="*/ 1923830 w 2096822"/>
                <a:gd name="connsiteY3-52" fmla="*/ 54569 h 427013"/>
                <a:gd name="connsiteX4-53" fmla="*/ 2096822 w 2096822"/>
                <a:gd name="connsiteY4-54" fmla="*/ 422326 h 427013"/>
                <a:gd name="connsiteX5-55" fmla="*/ 1869261 w 2096822"/>
                <a:gd name="connsiteY5-56" fmla="*/ 327405 h 427013"/>
                <a:gd name="connsiteX6-57" fmla="*/ 0 w 2096822"/>
                <a:gd name="connsiteY6-58" fmla="*/ 54569 h 427013"/>
                <a:gd name="connsiteX0-59" fmla="*/ 0 w 2096822"/>
                <a:gd name="connsiteY0-60" fmla="*/ 54569 h 427013"/>
                <a:gd name="connsiteX1-61" fmla="*/ 54569 w 2096822"/>
                <a:gd name="connsiteY1-62" fmla="*/ 0 h 427013"/>
                <a:gd name="connsiteX2-63" fmla="*/ 1869261 w 2096822"/>
                <a:gd name="connsiteY2-64" fmla="*/ 0 h 427013"/>
                <a:gd name="connsiteX3-65" fmla="*/ 1923830 w 2096822"/>
                <a:gd name="connsiteY3-66" fmla="*/ 54569 h 427013"/>
                <a:gd name="connsiteX4-67" fmla="*/ 2096822 w 2096822"/>
                <a:gd name="connsiteY4-68" fmla="*/ 422326 h 427013"/>
                <a:gd name="connsiteX5-69" fmla="*/ 1869261 w 2096822"/>
                <a:gd name="connsiteY5-70" fmla="*/ 327405 h 427013"/>
                <a:gd name="connsiteX6-71" fmla="*/ 0 w 2096822"/>
                <a:gd name="connsiteY6-72" fmla="*/ 54569 h 427013"/>
                <a:gd name="connsiteX0-73" fmla="*/ 0 w 2096822"/>
                <a:gd name="connsiteY0-74" fmla="*/ 54569 h 427013"/>
                <a:gd name="connsiteX1-75" fmla="*/ 54569 w 2096822"/>
                <a:gd name="connsiteY1-76" fmla="*/ 0 h 427013"/>
                <a:gd name="connsiteX2-77" fmla="*/ 1869261 w 2096822"/>
                <a:gd name="connsiteY2-78" fmla="*/ 0 h 427013"/>
                <a:gd name="connsiteX3-79" fmla="*/ 1923830 w 2096822"/>
                <a:gd name="connsiteY3-80" fmla="*/ 54569 h 427013"/>
                <a:gd name="connsiteX4-81" fmla="*/ 2096822 w 2096822"/>
                <a:gd name="connsiteY4-82" fmla="*/ 422326 h 427013"/>
                <a:gd name="connsiteX5-83" fmla="*/ 1869261 w 2096822"/>
                <a:gd name="connsiteY5-84" fmla="*/ 327405 h 427013"/>
                <a:gd name="connsiteX6-85" fmla="*/ 0 w 2096822"/>
                <a:gd name="connsiteY6-86" fmla="*/ 54569 h 427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96822" h="427013">
                  <a:moveTo>
                    <a:pt x="0" y="54569"/>
                  </a:moveTo>
                  <a:cubicBezTo>
                    <a:pt x="0" y="24431"/>
                    <a:pt x="24431" y="0"/>
                    <a:pt x="54569" y="0"/>
                  </a:cubicBezTo>
                  <a:lnTo>
                    <a:pt x="1869261" y="0"/>
                  </a:lnTo>
                  <a:cubicBezTo>
                    <a:pt x="1899399" y="0"/>
                    <a:pt x="1923830" y="24431"/>
                    <a:pt x="1923830" y="54569"/>
                  </a:cubicBezTo>
                  <a:cubicBezTo>
                    <a:pt x="1972672" y="146026"/>
                    <a:pt x="2096822" y="349570"/>
                    <a:pt x="2096822" y="422326"/>
                  </a:cubicBezTo>
                  <a:cubicBezTo>
                    <a:pt x="2096822" y="452464"/>
                    <a:pt x="1899399" y="327405"/>
                    <a:pt x="1869261" y="327405"/>
                  </a:cubicBezTo>
                  <a:cubicBezTo>
                    <a:pt x="1281342" y="161653"/>
                    <a:pt x="623087" y="145514"/>
                    <a:pt x="0" y="54569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7348" y="2624820"/>
            <a:ext cx="3426952" cy="469427"/>
            <a:chOff x="395536" y="1099334"/>
            <a:chExt cx="4608511" cy="458858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461392" y="1099334"/>
              <a:ext cx="4326632" cy="443833"/>
            </a:xfrm>
            <a:custGeom>
              <a:avLst/>
              <a:gdLst>
                <a:gd name="connsiteX0" fmla="*/ 0 w 3399693"/>
                <a:gd name="connsiteY0" fmla="*/ 0 h 328246"/>
                <a:gd name="connsiteX1" fmla="*/ 3083170 w 3399693"/>
                <a:gd name="connsiteY1" fmla="*/ 0 h 328246"/>
                <a:gd name="connsiteX2" fmla="*/ 3399693 w 3399693"/>
                <a:gd name="connsiteY2" fmla="*/ 304800 h 328246"/>
                <a:gd name="connsiteX3" fmla="*/ 11723 w 3399693"/>
                <a:gd name="connsiteY3" fmla="*/ 328246 h 328246"/>
                <a:gd name="connsiteX4" fmla="*/ 0 w 3399693"/>
                <a:gd name="connsiteY4" fmla="*/ 0 h 328246"/>
                <a:gd name="connsiteX0-1" fmla="*/ 0 w 3406952"/>
                <a:gd name="connsiteY0-2" fmla="*/ 0 h 328246"/>
                <a:gd name="connsiteX1-3" fmla="*/ 3083170 w 3406952"/>
                <a:gd name="connsiteY1-4" fmla="*/ 0 h 328246"/>
                <a:gd name="connsiteX2-5" fmla="*/ 3406952 w 3406952"/>
                <a:gd name="connsiteY2-6" fmla="*/ 321796 h 328246"/>
                <a:gd name="connsiteX3-7" fmla="*/ 11723 w 3406952"/>
                <a:gd name="connsiteY3-8" fmla="*/ 328246 h 328246"/>
                <a:gd name="connsiteX4-9" fmla="*/ 0 w 3406952"/>
                <a:gd name="connsiteY4-10" fmla="*/ 0 h 328246"/>
                <a:gd name="connsiteX0-11" fmla="*/ 0 w 3419051"/>
                <a:gd name="connsiteY0-12" fmla="*/ 0 h 329080"/>
                <a:gd name="connsiteX1-13" fmla="*/ 3083170 w 3419051"/>
                <a:gd name="connsiteY1-14" fmla="*/ 0 h 329080"/>
                <a:gd name="connsiteX2-15" fmla="*/ 3419051 w 3419051"/>
                <a:gd name="connsiteY2-16" fmla="*/ 329080 h 329080"/>
                <a:gd name="connsiteX3-17" fmla="*/ 11723 w 3419051"/>
                <a:gd name="connsiteY3-18" fmla="*/ 328246 h 329080"/>
                <a:gd name="connsiteX4-19" fmla="*/ 0 w 3419051"/>
                <a:gd name="connsiteY4-20" fmla="*/ 0 h 329080"/>
                <a:gd name="connsiteX0-21" fmla="*/ 0 w 3426310"/>
                <a:gd name="connsiteY0-22" fmla="*/ 0 h 328246"/>
                <a:gd name="connsiteX1-23" fmla="*/ 3083170 w 3426310"/>
                <a:gd name="connsiteY1-24" fmla="*/ 0 h 328246"/>
                <a:gd name="connsiteX2-25" fmla="*/ 3426310 w 3426310"/>
                <a:gd name="connsiteY2-26" fmla="*/ 326652 h 328246"/>
                <a:gd name="connsiteX3-27" fmla="*/ 11723 w 3426310"/>
                <a:gd name="connsiteY3-28" fmla="*/ 328246 h 328246"/>
                <a:gd name="connsiteX4-29" fmla="*/ 0 w 3426310"/>
                <a:gd name="connsiteY4-30" fmla="*/ 0 h 3282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26310" h="328246">
                  <a:moveTo>
                    <a:pt x="0" y="0"/>
                  </a:moveTo>
                  <a:lnTo>
                    <a:pt x="3083170" y="0"/>
                  </a:lnTo>
                  <a:lnTo>
                    <a:pt x="3426310" y="326652"/>
                  </a:lnTo>
                  <a:lnTo>
                    <a:pt x="11723" y="328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右箭头 11"/>
            <p:cNvSpPr/>
            <p:nvPr/>
          </p:nvSpPr>
          <p:spPr bwMode="auto">
            <a:xfrm>
              <a:off x="395536" y="1145923"/>
              <a:ext cx="353539" cy="331038"/>
            </a:xfrm>
            <a:custGeom>
              <a:avLst/>
              <a:gdLst>
                <a:gd name="connsiteX0" fmla="*/ 0 w 287338"/>
                <a:gd name="connsiteY0" fmla="*/ 53975 h 215900"/>
                <a:gd name="connsiteX1" fmla="*/ 179388 w 287338"/>
                <a:gd name="connsiteY1" fmla="*/ 53975 h 215900"/>
                <a:gd name="connsiteX2" fmla="*/ 179388 w 287338"/>
                <a:gd name="connsiteY2" fmla="*/ 0 h 215900"/>
                <a:gd name="connsiteX3" fmla="*/ 287338 w 287338"/>
                <a:gd name="connsiteY3" fmla="*/ 107950 h 215900"/>
                <a:gd name="connsiteX4" fmla="*/ 179388 w 287338"/>
                <a:gd name="connsiteY4" fmla="*/ 215900 h 215900"/>
                <a:gd name="connsiteX5" fmla="*/ 179388 w 287338"/>
                <a:gd name="connsiteY5" fmla="*/ 161925 h 215900"/>
                <a:gd name="connsiteX6" fmla="*/ 0 w 287338"/>
                <a:gd name="connsiteY6" fmla="*/ 161925 h 215900"/>
                <a:gd name="connsiteX7" fmla="*/ 0 w 287338"/>
                <a:gd name="connsiteY7" fmla="*/ 53975 h 215900"/>
                <a:gd name="connsiteX0-1" fmla="*/ 34290 w 321628"/>
                <a:gd name="connsiteY0-2" fmla="*/ 61913 h 223838"/>
                <a:gd name="connsiteX1-3" fmla="*/ 213678 w 321628"/>
                <a:gd name="connsiteY1-4" fmla="*/ 61913 h 223838"/>
                <a:gd name="connsiteX2-5" fmla="*/ 213678 w 321628"/>
                <a:gd name="connsiteY2-6" fmla="*/ 7938 h 223838"/>
                <a:gd name="connsiteX3-7" fmla="*/ 321628 w 321628"/>
                <a:gd name="connsiteY3-8" fmla="*/ 115888 h 223838"/>
                <a:gd name="connsiteX4-9" fmla="*/ 213678 w 321628"/>
                <a:gd name="connsiteY4-10" fmla="*/ 223838 h 223838"/>
                <a:gd name="connsiteX5-11" fmla="*/ 213678 w 321628"/>
                <a:gd name="connsiteY5-12" fmla="*/ 169863 h 223838"/>
                <a:gd name="connsiteX6-13" fmla="*/ 34290 w 321628"/>
                <a:gd name="connsiteY6-14" fmla="*/ 169863 h 223838"/>
                <a:gd name="connsiteX7-15" fmla="*/ 0 w 321628"/>
                <a:gd name="connsiteY7-16" fmla="*/ 0 h 223838"/>
                <a:gd name="connsiteX8" fmla="*/ 34290 w 321628"/>
                <a:gd name="connsiteY8" fmla="*/ 61913 h 223838"/>
                <a:gd name="connsiteX0-17" fmla="*/ 36301 w 323639"/>
                <a:gd name="connsiteY0-18" fmla="*/ 61913 h 223838"/>
                <a:gd name="connsiteX1-19" fmla="*/ 215689 w 323639"/>
                <a:gd name="connsiteY1-20" fmla="*/ 61913 h 223838"/>
                <a:gd name="connsiteX2-21" fmla="*/ 215689 w 323639"/>
                <a:gd name="connsiteY2-22" fmla="*/ 7938 h 223838"/>
                <a:gd name="connsiteX3-23" fmla="*/ 323639 w 323639"/>
                <a:gd name="connsiteY3-24" fmla="*/ 115888 h 223838"/>
                <a:gd name="connsiteX4-25" fmla="*/ 215689 w 323639"/>
                <a:gd name="connsiteY4-26" fmla="*/ 223838 h 223838"/>
                <a:gd name="connsiteX5-27" fmla="*/ 215689 w 323639"/>
                <a:gd name="connsiteY5-28" fmla="*/ 169863 h 223838"/>
                <a:gd name="connsiteX6-29" fmla="*/ 36301 w 323639"/>
                <a:gd name="connsiteY6-30" fmla="*/ 169863 h 223838"/>
                <a:gd name="connsiteX7-31" fmla="*/ 2011 w 323639"/>
                <a:gd name="connsiteY7-32" fmla="*/ 0 h 223838"/>
                <a:gd name="connsiteX8-33" fmla="*/ 36301 w 323639"/>
                <a:gd name="connsiteY8-34" fmla="*/ 61913 h 223838"/>
                <a:gd name="connsiteX0-35" fmla="*/ 40045 w 327383"/>
                <a:gd name="connsiteY0-36" fmla="*/ 61913 h 223838"/>
                <a:gd name="connsiteX1-37" fmla="*/ 219433 w 327383"/>
                <a:gd name="connsiteY1-38" fmla="*/ 61913 h 223838"/>
                <a:gd name="connsiteX2-39" fmla="*/ 219433 w 327383"/>
                <a:gd name="connsiteY2-40" fmla="*/ 7938 h 223838"/>
                <a:gd name="connsiteX3-41" fmla="*/ 327383 w 327383"/>
                <a:gd name="connsiteY3-42" fmla="*/ 115888 h 223838"/>
                <a:gd name="connsiteX4-43" fmla="*/ 219433 w 327383"/>
                <a:gd name="connsiteY4-44" fmla="*/ 223838 h 223838"/>
                <a:gd name="connsiteX5-45" fmla="*/ 219433 w 327383"/>
                <a:gd name="connsiteY5-46" fmla="*/ 169863 h 223838"/>
                <a:gd name="connsiteX6-47" fmla="*/ 40045 w 327383"/>
                <a:gd name="connsiteY6-48" fmla="*/ 169863 h 223838"/>
                <a:gd name="connsiteX7-49" fmla="*/ 5755 w 327383"/>
                <a:gd name="connsiteY7-50" fmla="*/ 0 h 223838"/>
                <a:gd name="connsiteX8-51" fmla="*/ 40045 w 327383"/>
                <a:gd name="connsiteY8-52" fmla="*/ 61913 h 223838"/>
                <a:gd name="connsiteX0-53" fmla="*/ 45841 w 333179"/>
                <a:gd name="connsiteY0-54" fmla="*/ 61913 h 223838"/>
                <a:gd name="connsiteX1-55" fmla="*/ 225229 w 333179"/>
                <a:gd name="connsiteY1-56" fmla="*/ 61913 h 223838"/>
                <a:gd name="connsiteX2-57" fmla="*/ 225229 w 333179"/>
                <a:gd name="connsiteY2-58" fmla="*/ 7938 h 223838"/>
                <a:gd name="connsiteX3-59" fmla="*/ 333179 w 333179"/>
                <a:gd name="connsiteY3-60" fmla="*/ 115888 h 223838"/>
                <a:gd name="connsiteX4-61" fmla="*/ 225229 w 333179"/>
                <a:gd name="connsiteY4-62" fmla="*/ 223838 h 223838"/>
                <a:gd name="connsiteX5-63" fmla="*/ 225229 w 333179"/>
                <a:gd name="connsiteY5-64" fmla="*/ 169863 h 223838"/>
                <a:gd name="connsiteX6-65" fmla="*/ 45841 w 333179"/>
                <a:gd name="connsiteY6-66" fmla="*/ 169863 h 223838"/>
                <a:gd name="connsiteX7-67" fmla="*/ 11551 w 333179"/>
                <a:gd name="connsiteY7-68" fmla="*/ 0 h 223838"/>
                <a:gd name="connsiteX8-69" fmla="*/ 45841 w 333179"/>
                <a:gd name="connsiteY8-70" fmla="*/ 61913 h 223838"/>
                <a:gd name="connsiteX0-71" fmla="*/ 68701 w 356039"/>
                <a:gd name="connsiteY0-72" fmla="*/ 61913 h 223838"/>
                <a:gd name="connsiteX1-73" fmla="*/ 248089 w 356039"/>
                <a:gd name="connsiteY1-74" fmla="*/ 61913 h 223838"/>
                <a:gd name="connsiteX2-75" fmla="*/ 248089 w 356039"/>
                <a:gd name="connsiteY2-76" fmla="*/ 7938 h 223838"/>
                <a:gd name="connsiteX3-77" fmla="*/ 356039 w 356039"/>
                <a:gd name="connsiteY3-78" fmla="*/ 115888 h 223838"/>
                <a:gd name="connsiteX4-79" fmla="*/ 248089 w 356039"/>
                <a:gd name="connsiteY4-80" fmla="*/ 223838 h 223838"/>
                <a:gd name="connsiteX5-81" fmla="*/ 248089 w 356039"/>
                <a:gd name="connsiteY5-82" fmla="*/ 169863 h 223838"/>
                <a:gd name="connsiteX6-83" fmla="*/ 68701 w 356039"/>
                <a:gd name="connsiteY6-84" fmla="*/ 169863 h 223838"/>
                <a:gd name="connsiteX7-85" fmla="*/ 34411 w 356039"/>
                <a:gd name="connsiteY7-86" fmla="*/ 0 h 223838"/>
                <a:gd name="connsiteX8-87" fmla="*/ 68701 w 356039"/>
                <a:gd name="connsiteY8-88" fmla="*/ 61913 h 223838"/>
                <a:gd name="connsiteX0-89" fmla="*/ 68701 w 356039"/>
                <a:gd name="connsiteY0-90" fmla="*/ 61913 h 223838"/>
                <a:gd name="connsiteX1-91" fmla="*/ 248089 w 356039"/>
                <a:gd name="connsiteY1-92" fmla="*/ 61913 h 223838"/>
                <a:gd name="connsiteX2-93" fmla="*/ 248089 w 356039"/>
                <a:gd name="connsiteY2-94" fmla="*/ 7938 h 223838"/>
                <a:gd name="connsiteX3-95" fmla="*/ 356039 w 356039"/>
                <a:gd name="connsiteY3-96" fmla="*/ 115888 h 223838"/>
                <a:gd name="connsiteX4-97" fmla="*/ 248089 w 356039"/>
                <a:gd name="connsiteY4-98" fmla="*/ 223838 h 223838"/>
                <a:gd name="connsiteX5-99" fmla="*/ 248089 w 356039"/>
                <a:gd name="connsiteY5-100" fmla="*/ 169863 h 223838"/>
                <a:gd name="connsiteX6-101" fmla="*/ 68701 w 356039"/>
                <a:gd name="connsiteY6-102" fmla="*/ 169863 h 223838"/>
                <a:gd name="connsiteX7-103" fmla="*/ 34411 w 356039"/>
                <a:gd name="connsiteY7-104" fmla="*/ 0 h 223838"/>
                <a:gd name="connsiteX8-105" fmla="*/ 68701 w 356039"/>
                <a:gd name="connsiteY8-106" fmla="*/ 61913 h 223838"/>
                <a:gd name="connsiteX0-107" fmla="*/ 68701 w 356039"/>
                <a:gd name="connsiteY0-108" fmla="*/ 61913 h 223838"/>
                <a:gd name="connsiteX1-109" fmla="*/ 248089 w 356039"/>
                <a:gd name="connsiteY1-110" fmla="*/ 61913 h 223838"/>
                <a:gd name="connsiteX2-111" fmla="*/ 248089 w 356039"/>
                <a:gd name="connsiteY2-112" fmla="*/ 7938 h 223838"/>
                <a:gd name="connsiteX3-113" fmla="*/ 356039 w 356039"/>
                <a:gd name="connsiteY3-114" fmla="*/ 115888 h 223838"/>
                <a:gd name="connsiteX4-115" fmla="*/ 248089 w 356039"/>
                <a:gd name="connsiteY4-116" fmla="*/ 223838 h 223838"/>
                <a:gd name="connsiteX5-117" fmla="*/ 248089 w 356039"/>
                <a:gd name="connsiteY5-118" fmla="*/ 169863 h 223838"/>
                <a:gd name="connsiteX6-119" fmla="*/ 68701 w 356039"/>
                <a:gd name="connsiteY6-120" fmla="*/ 169863 h 223838"/>
                <a:gd name="connsiteX7-121" fmla="*/ 34411 w 356039"/>
                <a:gd name="connsiteY7-122" fmla="*/ 0 h 223838"/>
                <a:gd name="connsiteX8-123" fmla="*/ 68701 w 356039"/>
                <a:gd name="connsiteY8-124" fmla="*/ 61913 h 223838"/>
                <a:gd name="connsiteX0-125" fmla="*/ 68701 w 356039"/>
                <a:gd name="connsiteY0-126" fmla="*/ 61913 h 223838"/>
                <a:gd name="connsiteX1-127" fmla="*/ 248089 w 356039"/>
                <a:gd name="connsiteY1-128" fmla="*/ 61913 h 223838"/>
                <a:gd name="connsiteX2-129" fmla="*/ 248089 w 356039"/>
                <a:gd name="connsiteY2-130" fmla="*/ 7938 h 223838"/>
                <a:gd name="connsiteX3-131" fmla="*/ 356039 w 356039"/>
                <a:gd name="connsiteY3-132" fmla="*/ 115888 h 223838"/>
                <a:gd name="connsiteX4-133" fmla="*/ 248089 w 356039"/>
                <a:gd name="connsiteY4-134" fmla="*/ 223838 h 223838"/>
                <a:gd name="connsiteX5-135" fmla="*/ 248089 w 356039"/>
                <a:gd name="connsiteY5-136" fmla="*/ 169863 h 223838"/>
                <a:gd name="connsiteX6-137" fmla="*/ 68701 w 356039"/>
                <a:gd name="connsiteY6-138" fmla="*/ 169863 h 223838"/>
                <a:gd name="connsiteX7-139" fmla="*/ 34411 w 356039"/>
                <a:gd name="connsiteY7-140" fmla="*/ 0 h 223838"/>
                <a:gd name="connsiteX8-141" fmla="*/ 68701 w 356039"/>
                <a:gd name="connsiteY8-142" fmla="*/ 61913 h 223838"/>
                <a:gd name="connsiteX0-143" fmla="*/ 53845 w 341183"/>
                <a:gd name="connsiteY0-144" fmla="*/ 80963 h 242888"/>
                <a:gd name="connsiteX1-145" fmla="*/ 233233 w 341183"/>
                <a:gd name="connsiteY1-146" fmla="*/ 80963 h 242888"/>
                <a:gd name="connsiteX2-147" fmla="*/ 233233 w 341183"/>
                <a:gd name="connsiteY2-148" fmla="*/ 26988 h 242888"/>
                <a:gd name="connsiteX3-149" fmla="*/ 341183 w 341183"/>
                <a:gd name="connsiteY3-150" fmla="*/ 134938 h 242888"/>
                <a:gd name="connsiteX4-151" fmla="*/ 233233 w 341183"/>
                <a:gd name="connsiteY4-152" fmla="*/ 242888 h 242888"/>
                <a:gd name="connsiteX5-153" fmla="*/ 233233 w 341183"/>
                <a:gd name="connsiteY5-154" fmla="*/ 188913 h 242888"/>
                <a:gd name="connsiteX6-155" fmla="*/ 53845 w 341183"/>
                <a:gd name="connsiteY6-156" fmla="*/ 188913 h 242888"/>
                <a:gd name="connsiteX7-157" fmla="*/ 46225 w 341183"/>
                <a:gd name="connsiteY7-158" fmla="*/ 0 h 242888"/>
                <a:gd name="connsiteX8-159" fmla="*/ 53845 w 341183"/>
                <a:gd name="connsiteY8-160" fmla="*/ 80963 h 242888"/>
                <a:gd name="connsiteX0-161" fmla="*/ 67107 w 354445"/>
                <a:gd name="connsiteY0-162" fmla="*/ 80963 h 242888"/>
                <a:gd name="connsiteX1-163" fmla="*/ 246495 w 354445"/>
                <a:gd name="connsiteY1-164" fmla="*/ 80963 h 242888"/>
                <a:gd name="connsiteX2-165" fmla="*/ 246495 w 354445"/>
                <a:gd name="connsiteY2-166" fmla="*/ 26988 h 242888"/>
                <a:gd name="connsiteX3-167" fmla="*/ 354445 w 354445"/>
                <a:gd name="connsiteY3-168" fmla="*/ 134938 h 242888"/>
                <a:gd name="connsiteX4-169" fmla="*/ 246495 w 354445"/>
                <a:gd name="connsiteY4-170" fmla="*/ 242888 h 242888"/>
                <a:gd name="connsiteX5-171" fmla="*/ 246495 w 354445"/>
                <a:gd name="connsiteY5-172" fmla="*/ 188913 h 242888"/>
                <a:gd name="connsiteX6-173" fmla="*/ 67107 w 354445"/>
                <a:gd name="connsiteY6-174" fmla="*/ 188913 h 242888"/>
                <a:gd name="connsiteX7-175" fmla="*/ 59487 w 354445"/>
                <a:gd name="connsiteY7-176" fmla="*/ 0 h 242888"/>
                <a:gd name="connsiteX8-177" fmla="*/ 67107 w 354445"/>
                <a:gd name="connsiteY8-178" fmla="*/ 80963 h 242888"/>
                <a:gd name="connsiteX0-179" fmla="*/ 76677 w 364015"/>
                <a:gd name="connsiteY0-180" fmla="*/ 80963 h 242888"/>
                <a:gd name="connsiteX1-181" fmla="*/ 256065 w 364015"/>
                <a:gd name="connsiteY1-182" fmla="*/ 80963 h 242888"/>
                <a:gd name="connsiteX2-183" fmla="*/ 256065 w 364015"/>
                <a:gd name="connsiteY2-184" fmla="*/ 26988 h 242888"/>
                <a:gd name="connsiteX3-185" fmla="*/ 364015 w 364015"/>
                <a:gd name="connsiteY3-186" fmla="*/ 134938 h 242888"/>
                <a:gd name="connsiteX4-187" fmla="*/ 256065 w 364015"/>
                <a:gd name="connsiteY4-188" fmla="*/ 242888 h 242888"/>
                <a:gd name="connsiteX5-189" fmla="*/ 256065 w 364015"/>
                <a:gd name="connsiteY5-190" fmla="*/ 188913 h 242888"/>
                <a:gd name="connsiteX6-191" fmla="*/ 76677 w 364015"/>
                <a:gd name="connsiteY6-192" fmla="*/ 188913 h 242888"/>
                <a:gd name="connsiteX7-193" fmla="*/ 69057 w 364015"/>
                <a:gd name="connsiteY7-194" fmla="*/ 0 h 242888"/>
                <a:gd name="connsiteX8-195" fmla="*/ 76677 w 364015"/>
                <a:gd name="connsiteY8-196" fmla="*/ 80963 h 242888"/>
                <a:gd name="connsiteX0-197" fmla="*/ 81035 w 368373"/>
                <a:gd name="connsiteY0-198" fmla="*/ 80963 h 242888"/>
                <a:gd name="connsiteX1-199" fmla="*/ 260423 w 368373"/>
                <a:gd name="connsiteY1-200" fmla="*/ 80963 h 242888"/>
                <a:gd name="connsiteX2-201" fmla="*/ 260423 w 368373"/>
                <a:gd name="connsiteY2-202" fmla="*/ 26988 h 242888"/>
                <a:gd name="connsiteX3-203" fmla="*/ 368373 w 368373"/>
                <a:gd name="connsiteY3-204" fmla="*/ 134938 h 242888"/>
                <a:gd name="connsiteX4-205" fmla="*/ 260423 w 368373"/>
                <a:gd name="connsiteY4-206" fmla="*/ 242888 h 242888"/>
                <a:gd name="connsiteX5-207" fmla="*/ 260423 w 368373"/>
                <a:gd name="connsiteY5-208" fmla="*/ 188913 h 242888"/>
                <a:gd name="connsiteX6-209" fmla="*/ 81035 w 368373"/>
                <a:gd name="connsiteY6-210" fmla="*/ 188913 h 242888"/>
                <a:gd name="connsiteX7-211" fmla="*/ 73415 w 368373"/>
                <a:gd name="connsiteY7-212" fmla="*/ 0 h 242888"/>
                <a:gd name="connsiteX8-213" fmla="*/ 81035 w 368373"/>
                <a:gd name="connsiteY8-214" fmla="*/ 80963 h 242888"/>
                <a:gd name="connsiteX0-215" fmla="*/ 81035 w 368373"/>
                <a:gd name="connsiteY0-216" fmla="*/ 80963 h 242888"/>
                <a:gd name="connsiteX1-217" fmla="*/ 260423 w 368373"/>
                <a:gd name="connsiteY1-218" fmla="*/ 80963 h 242888"/>
                <a:gd name="connsiteX2-219" fmla="*/ 260423 w 368373"/>
                <a:gd name="connsiteY2-220" fmla="*/ 26988 h 242888"/>
                <a:gd name="connsiteX3-221" fmla="*/ 368373 w 368373"/>
                <a:gd name="connsiteY3-222" fmla="*/ 134938 h 242888"/>
                <a:gd name="connsiteX4-223" fmla="*/ 260423 w 368373"/>
                <a:gd name="connsiteY4-224" fmla="*/ 242888 h 242888"/>
                <a:gd name="connsiteX5-225" fmla="*/ 260423 w 368373"/>
                <a:gd name="connsiteY5-226" fmla="*/ 188913 h 242888"/>
                <a:gd name="connsiteX6-227" fmla="*/ 81035 w 368373"/>
                <a:gd name="connsiteY6-228" fmla="*/ 188913 h 242888"/>
                <a:gd name="connsiteX7-229" fmla="*/ 73415 w 368373"/>
                <a:gd name="connsiteY7-230" fmla="*/ 0 h 242888"/>
                <a:gd name="connsiteX8-231" fmla="*/ 81035 w 368373"/>
                <a:gd name="connsiteY8-232" fmla="*/ 80963 h 242888"/>
                <a:gd name="connsiteX0-233" fmla="*/ 81035 w 368373"/>
                <a:gd name="connsiteY0-234" fmla="*/ 80963 h 242888"/>
                <a:gd name="connsiteX1-235" fmla="*/ 260423 w 368373"/>
                <a:gd name="connsiteY1-236" fmla="*/ 80963 h 242888"/>
                <a:gd name="connsiteX2-237" fmla="*/ 260423 w 368373"/>
                <a:gd name="connsiteY2-238" fmla="*/ 26988 h 242888"/>
                <a:gd name="connsiteX3-239" fmla="*/ 368373 w 368373"/>
                <a:gd name="connsiteY3-240" fmla="*/ 134938 h 242888"/>
                <a:gd name="connsiteX4-241" fmla="*/ 260423 w 368373"/>
                <a:gd name="connsiteY4-242" fmla="*/ 242888 h 242888"/>
                <a:gd name="connsiteX5-243" fmla="*/ 260423 w 368373"/>
                <a:gd name="connsiteY5-244" fmla="*/ 188913 h 242888"/>
                <a:gd name="connsiteX6-245" fmla="*/ 81035 w 368373"/>
                <a:gd name="connsiteY6-246" fmla="*/ 188913 h 242888"/>
                <a:gd name="connsiteX7-247" fmla="*/ 73415 w 368373"/>
                <a:gd name="connsiteY7-248" fmla="*/ 0 h 242888"/>
                <a:gd name="connsiteX8-249" fmla="*/ 81035 w 368373"/>
                <a:gd name="connsiteY8-250" fmla="*/ 80963 h 242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368373" h="242888">
                  <a:moveTo>
                    <a:pt x="81035" y="80963"/>
                  </a:moveTo>
                  <a:lnTo>
                    <a:pt x="260423" y="80963"/>
                  </a:lnTo>
                  <a:lnTo>
                    <a:pt x="260423" y="26988"/>
                  </a:lnTo>
                  <a:lnTo>
                    <a:pt x="368373" y="134938"/>
                  </a:lnTo>
                  <a:lnTo>
                    <a:pt x="260423" y="242888"/>
                  </a:lnTo>
                  <a:lnTo>
                    <a:pt x="260423" y="188913"/>
                  </a:lnTo>
                  <a:lnTo>
                    <a:pt x="81035" y="188913"/>
                  </a:lnTo>
                  <a:cubicBezTo>
                    <a:pt x="-23105" y="186902"/>
                    <a:pt x="-28185" y="40111"/>
                    <a:pt x="73415" y="0"/>
                  </a:cubicBezTo>
                  <a:cubicBezTo>
                    <a:pt x="54365" y="28258"/>
                    <a:pt x="20075" y="79375"/>
                    <a:pt x="81035" y="809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4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矩形 26"/>
            <p:cNvSpPr>
              <a:spLocks noChangeArrowheads="1"/>
            </p:cNvSpPr>
            <p:nvPr/>
          </p:nvSpPr>
          <p:spPr bwMode="auto">
            <a:xfrm>
              <a:off x="711324" y="1128169"/>
              <a:ext cx="4292723" cy="38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Performance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indicator</a:t>
              </a:r>
              <a:endParaRPr lang="zh-CN" altLang="en-US" sz="2000" b="1" dirty="0" smtClea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452177" y="1099335"/>
              <a:ext cx="4313832" cy="458857"/>
            </a:xfrm>
            <a:custGeom>
              <a:avLst/>
              <a:gdLst>
                <a:gd name="connsiteX0" fmla="*/ 0 w 1923830"/>
                <a:gd name="connsiteY0" fmla="*/ 54569 h 327405"/>
                <a:gd name="connsiteX1" fmla="*/ 54569 w 1923830"/>
                <a:gd name="connsiteY1" fmla="*/ 0 h 327405"/>
                <a:gd name="connsiteX2" fmla="*/ 1869261 w 1923830"/>
                <a:gd name="connsiteY2" fmla="*/ 0 h 327405"/>
                <a:gd name="connsiteX3" fmla="*/ 1923830 w 1923830"/>
                <a:gd name="connsiteY3" fmla="*/ 54569 h 327405"/>
                <a:gd name="connsiteX4" fmla="*/ 1923830 w 1923830"/>
                <a:gd name="connsiteY4" fmla="*/ 272836 h 327405"/>
                <a:gd name="connsiteX5" fmla="*/ 1869261 w 1923830"/>
                <a:gd name="connsiteY5" fmla="*/ 327405 h 327405"/>
                <a:gd name="connsiteX6" fmla="*/ 54569 w 1923830"/>
                <a:gd name="connsiteY6" fmla="*/ 327405 h 327405"/>
                <a:gd name="connsiteX7" fmla="*/ 0 w 1923830"/>
                <a:gd name="connsiteY7" fmla="*/ 272836 h 327405"/>
                <a:gd name="connsiteX8" fmla="*/ 0 w 1923830"/>
                <a:gd name="connsiteY8" fmla="*/ 54569 h 327405"/>
                <a:gd name="connsiteX0-1" fmla="*/ 0 w 1923830"/>
                <a:gd name="connsiteY0-2" fmla="*/ 54569 h 327405"/>
                <a:gd name="connsiteX1-3" fmla="*/ 54569 w 1923830"/>
                <a:gd name="connsiteY1-4" fmla="*/ 0 h 327405"/>
                <a:gd name="connsiteX2-5" fmla="*/ 1869261 w 1923830"/>
                <a:gd name="connsiteY2-6" fmla="*/ 0 h 327405"/>
                <a:gd name="connsiteX3-7" fmla="*/ 1923830 w 1923830"/>
                <a:gd name="connsiteY3-8" fmla="*/ 54569 h 327405"/>
                <a:gd name="connsiteX4-9" fmla="*/ 1923830 w 1923830"/>
                <a:gd name="connsiteY4-10" fmla="*/ 272836 h 327405"/>
                <a:gd name="connsiteX5-11" fmla="*/ 1869261 w 1923830"/>
                <a:gd name="connsiteY5-12" fmla="*/ 327405 h 327405"/>
                <a:gd name="connsiteX6-13" fmla="*/ 0 w 1923830"/>
                <a:gd name="connsiteY6-14" fmla="*/ 272836 h 327405"/>
                <a:gd name="connsiteX7-15" fmla="*/ 0 w 1923830"/>
                <a:gd name="connsiteY7-16" fmla="*/ 54569 h 327405"/>
                <a:gd name="connsiteX0-17" fmla="*/ 0 w 1923830"/>
                <a:gd name="connsiteY0-18" fmla="*/ 54569 h 327405"/>
                <a:gd name="connsiteX1-19" fmla="*/ 54569 w 1923830"/>
                <a:gd name="connsiteY1-20" fmla="*/ 0 h 327405"/>
                <a:gd name="connsiteX2-21" fmla="*/ 1869261 w 1923830"/>
                <a:gd name="connsiteY2-22" fmla="*/ 0 h 327405"/>
                <a:gd name="connsiteX3-23" fmla="*/ 1923830 w 1923830"/>
                <a:gd name="connsiteY3-24" fmla="*/ 54569 h 327405"/>
                <a:gd name="connsiteX4-25" fmla="*/ 1923830 w 1923830"/>
                <a:gd name="connsiteY4-26" fmla="*/ 272836 h 327405"/>
                <a:gd name="connsiteX5-27" fmla="*/ 1869261 w 1923830"/>
                <a:gd name="connsiteY5-28" fmla="*/ 327405 h 327405"/>
                <a:gd name="connsiteX6-29" fmla="*/ 0 w 1923830"/>
                <a:gd name="connsiteY6-30" fmla="*/ 54569 h 327405"/>
                <a:gd name="connsiteX0-31" fmla="*/ 0 w 2115357"/>
                <a:gd name="connsiteY0-32" fmla="*/ 54569 h 383179"/>
                <a:gd name="connsiteX1-33" fmla="*/ 54569 w 2115357"/>
                <a:gd name="connsiteY1-34" fmla="*/ 0 h 383179"/>
                <a:gd name="connsiteX2-35" fmla="*/ 1869261 w 2115357"/>
                <a:gd name="connsiteY2-36" fmla="*/ 0 h 383179"/>
                <a:gd name="connsiteX3-37" fmla="*/ 1923830 w 2115357"/>
                <a:gd name="connsiteY3-38" fmla="*/ 54569 h 383179"/>
                <a:gd name="connsiteX4-39" fmla="*/ 2115357 w 2115357"/>
                <a:gd name="connsiteY4-40" fmla="*/ 376329 h 383179"/>
                <a:gd name="connsiteX5-41" fmla="*/ 1869261 w 2115357"/>
                <a:gd name="connsiteY5-42" fmla="*/ 327405 h 383179"/>
                <a:gd name="connsiteX6-43" fmla="*/ 0 w 2115357"/>
                <a:gd name="connsiteY6-44" fmla="*/ 54569 h 383179"/>
                <a:gd name="connsiteX0-45" fmla="*/ 0 w 2096822"/>
                <a:gd name="connsiteY0-46" fmla="*/ 54569 h 427013"/>
                <a:gd name="connsiteX1-47" fmla="*/ 54569 w 2096822"/>
                <a:gd name="connsiteY1-48" fmla="*/ 0 h 427013"/>
                <a:gd name="connsiteX2-49" fmla="*/ 1869261 w 2096822"/>
                <a:gd name="connsiteY2-50" fmla="*/ 0 h 427013"/>
                <a:gd name="connsiteX3-51" fmla="*/ 1923830 w 2096822"/>
                <a:gd name="connsiteY3-52" fmla="*/ 54569 h 427013"/>
                <a:gd name="connsiteX4-53" fmla="*/ 2096822 w 2096822"/>
                <a:gd name="connsiteY4-54" fmla="*/ 422326 h 427013"/>
                <a:gd name="connsiteX5-55" fmla="*/ 1869261 w 2096822"/>
                <a:gd name="connsiteY5-56" fmla="*/ 327405 h 427013"/>
                <a:gd name="connsiteX6-57" fmla="*/ 0 w 2096822"/>
                <a:gd name="connsiteY6-58" fmla="*/ 54569 h 427013"/>
                <a:gd name="connsiteX0-59" fmla="*/ 0 w 2096822"/>
                <a:gd name="connsiteY0-60" fmla="*/ 54569 h 427013"/>
                <a:gd name="connsiteX1-61" fmla="*/ 54569 w 2096822"/>
                <a:gd name="connsiteY1-62" fmla="*/ 0 h 427013"/>
                <a:gd name="connsiteX2-63" fmla="*/ 1869261 w 2096822"/>
                <a:gd name="connsiteY2-64" fmla="*/ 0 h 427013"/>
                <a:gd name="connsiteX3-65" fmla="*/ 1923830 w 2096822"/>
                <a:gd name="connsiteY3-66" fmla="*/ 54569 h 427013"/>
                <a:gd name="connsiteX4-67" fmla="*/ 2096822 w 2096822"/>
                <a:gd name="connsiteY4-68" fmla="*/ 422326 h 427013"/>
                <a:gd name="connsiteX5-69" fmla="*/ 1869261 w 2096822"/>
                <a:gd name="connsiteY5-70" fmla="*/ 327405 h 427013"/>
                <a:gd name="connsiteX6-71" fmla="*/ 0 w 2096822"/>
                <a:gd name="connsiteY6-72" fmla="*/ 54569 h 427013"/>
                <a:gd name="connsiteX0-73" fmla="*/ 0 w 2096822"/>
                <a:gd name="connsiteY0-74" fmla="*/ 54569 h 427013"/>
                <a:gd name="connsiteX1-75" fmla="*/ 54569 w 2096822"/>
                <a:gd name="connsiteY1-76" fmla="*/ 0 h 427013"/>
                <a:gd name="connsiteX2-77" fmla="*/ 1869261 w 2096822"/>
                <a:gd name="connsiteY2-78" fmla="*/ 0 h 427013"/>
                <a:gd name="connsiteX3-79" fmla="*/ 1923830 w 2096822"/>
                <a:gd name="connsiteY3-80" fmla="*/ 54569 h 427013"/>
                <a:gd name="connsiteX4-81" fmla="*/ 2096822 w 2096822"/>
                <a:gd name="connsiteY4-82" fmla="*/ 422326 h 427013"/>
                <a:gd name="connsiteX5-83" fmla="*/ 1869261 w 2096822"/>
                <a:gd name="connsiteY5-84" fmla="*/ 327405 h 427013"/>
                <a:gd name="connsiteX6-85" fmla="*/ 0 w 2096822"/>
                <a:gd name="connsiteY6-86" fmla="*/ 54569 h 427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96822" h="427013">
                  <a:moveTo>
                    <a:pt x="0" y="54569"/>
                  </a:moveTo>
                  <a:cubicBezTo>
                    <a:pt x="0" y="24431"/>
                    <a:pt x="24431" y="0"/>
                    <a:pt x="54569" y="0"/>
                  </a:cubicBezTo>
                  <a:lnTo>
                    <a:pt x="1869261" y="0"/>
                  </a:lnTo>
                  <a:cubicBezTo>
                    <a:pt x="1899399" y="0"/>
                    <a:pt x="1923830" y="24431"/>
                    <a:pt x="1923830" y="54569"/>
                  </a:cubicBezTo>
                  <a:cubicBezTo>
                    <a:pt x="1972672" y="146026"/>
                    <a:pt x="2096822" y="349570"/>
                    <a:pt x="2096822" y="422326"/>
                  </a:cubicBezTo>
                  <a:cubicBezTo>
                    <a:pt x="2096822" y="452464"/>
                    <a:pt x="1899399" y="327405"/>
                    <a:pt x="1869261" y="327405"/>
                  </a:cubicBezTo>
                  <a:cubicBezTo>
                    <a:pt x="1281342" y="161653"/>
                    <a:pt x="623087" y="145514"/>
                    <a:pt x="0" y="54569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496" y="4546376"/>
            <a:ext cx="2007870" cy="1580575"/>
            <a:chOff x="3459824" y="2537057"/>
            <a:chExt cx="2208656" cy="1738632"/>
          </a:xfrm>
        </p:grpSpPr>
        <p:sp>
          <p:nvSpPr>
            <p:cNvPr id="29" name="椭圆 28"/>
            <p:cNvSpPr/>
            <p:nvPr/>
          </p:nvSpPr>
          <p:spPr>
            <a:xfrm>
              <a:off x="3735070" y="2537057"/>
              <a:ext cx="1738632" cy="17386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877309" y="2666636"/>
              <a:ext cx="1454154" cy="1454155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59824" y="3050537"/>
              <a:ext cx="2208656" cy="58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50000"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Example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1670" y="4149080"/>
            <a:ext cx="6786609" cy="2397562"/>
            <a:chOff x="589881" y="3148679"/>
            <a:chExt cx="8096289" cy="985180"/>
          </a:xfrm>
        </p:grpSpPr>
        <p:sp>
          <p:nvSpPr>
            <p:cNvPr id="33" name="矩形 32"/>
            <p:cNvSpPr/>
            <p:nvPr/>
          </p:nvSpPr>
          <p:spPr bwMode="auto">
            <a:xfrm>
              <a:off x="589881" y="3165159"/>
              <a:ext cx="8064541" cy="9687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glow" dir="t"/>
            </a:scene3d>
            <a:sp3d z="190500" extrusionH="12700"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Wingdings" panose="05000000000000000000" pitchFamily="2" charset="2"/>
                <a:buNone/>
              </a:pPr>
              <a:endParaRPr lang="zh-CN" altLang="en-US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6"/>
            <p:cNvSpPr>
              <a:spLocks noChangeArrowheads="1"/>
            </p:cNvSpPr>
            <p:nvPr/>
          </p:nvSpPr>
          <p:spPr bwMode="auto">
            <a:xfrm>
              <a:off x="673229" y="3148679"/>
              <a:ext cx="8012941" cy="9586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9705" lvl="1" indent="-179705" hangingPunct="0">
                <a:lnSpc>
                  <a:spcPct val="130000"/>
                </a:lnSpc>
                <a:buSzPct val="65000"/>
              </a:pP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Let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’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s take air-conditioner as an example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:</a:t>
              </a:r>
            </a:p>
            <a:p>
              <a:pPr marL="179705" lvl="1" indent="-179705" hangingPunct="0">
                <a:lnSpc>
                  <a:spcPct val="130000"/>
                </a:lnSpc>
                <a:buSzPct val="65000"/>
              </a:pP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“T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ype: cooling/heating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”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is 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the function ind</a:t>
              </a:r>
              <a:r>
                <a:rPr lang="en-US" altLang="zh-CN" sz="1600" b="1" dirty="0" err="1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icator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of the air-conditioner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.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I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 indicates that this air-conditioner has two functions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, i.e.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heating and cooling;</a:t>
              </a:r>
              <a:endPara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9705" lvl="1" indent="-179705" hangingPunct="0">
                <a:lnSpc>
                  <a:spcPct val="130000"/>
                </a:lnSpc>
                <a:buSzPct val="65000"/>
                <a:buFont typeface="Wingdings" panose="05000000000000000000" pitchFamily="2" charset="2"/>
                <a:buChar char="n"/>
              </a:pP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“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C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ooling 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power (W) 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1110, 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heating power (W)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1500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” 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are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the performance ind</a:t>
              </a:r>
              <a:r>
                <a:rPr lang="en-US" altLang="zh-CN" sz="1600" b="1" dirty="0" err="1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icators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of the air-conditioner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. They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indicate the 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power consumption of th</a:t>
              </a:r>
              <a:r>
                <a:rPr lang="en-US" altLang="zh-CN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e</a:t>
              </a:r>
              <a:r>
                <a:rPr lang="zh-CN" altLang="en-US" sz="1600" b="1" dirty="0" smtClean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 air-conditioner.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0D24F20-DCEE-49EF-A2CB-6F2D2293FC51}"/>
</file>

<file path=customXml/itemProps2.xml><?xml version="1.0" encoding="utf-8"?>
<ds:datastoreItem xmlns:ds="http://schemas.openxmlformats.org/officeDocument/2006/customXml" ds:itemID="{E734BF37-13FF-4C2F-B55E-777A21616416}"/>
</file>

<file path=customXml/itemProps3.xml><?xml version="1.0" encoding="utf-8"?>
<ds:datastoreItem xmlns:ds="http://schemas.openxmlformats.org/officeDocument/2006/customXml" ds:itemID="{84DC6A92-E14F-48D4-8FDE-1E8EFCEBDB43}"/>
</file>

<file path=customXml/itemProps4.xml><?xml version="1.0" encoding="utf-8"?>
<ds:datastoreItem xmlns:ds="http://schemas.openxmlformats.org/officeDocument/2006/customXml" ds:itemID="{7FC77711-7E7A-4A0C-9C78-C900FFAE0CFB}"/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577</Words>
  <Application>Microsoft Office PowerPoint</Application>
  <PresentationFormat>全屏显示(4:3)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Times New Roman</vt:lpstr>
      <vt:lpstr>微软雅黑</vt:lpstr>
      <vt:lpstr>Calibri</vt:lpstr>
      <vt:lpstr>Wingdings</vt:lpstr>
      <vt:lpstr>黑体</vt:lpstr>
      <vt:lpstr>Office 主题​​</vt:lpstr>
      <vt:lpstr>幻灯片 1</vt:lpstr>
      <vt:lpstr>Main Contents</vt:lpstr>
      <vt:lpstr>Main contents</vt:lpstr>
      <vt:lpstr>1.Significance</vt:lpstr>
      <vt:lpstr>2.Stakeholders</vt:lpstr>
      <vt:lpstr>Main contents</vt:lpstr>
      <vt:lpstr>1.Legal ground</vt:lpstr>
      <vt:lpstr>2.Contents of the disclosure</vt:lpstr>
      <vt:lpstr>2.Contents of the disclosure</vt:lpstr>
      <vt:lpstr>2.Contents of the disclosure</vt:lpstr>
      <vt:lpstr>3.Way of disclosure</vt:lpstr>
      <vt:lpstr>3.Way of disclosure</vt:lpstr>
      <vt:lpstr>Main contents</vt:lpstr>
      <vt:lpstr>1.Progress</vt:lpstr>
      <vt:lpstr>1.Progress</vt:lpstr>
      <vt:lpstr>2.Next step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企业产品</dc:title>
  <dc:creator>admin</dc:creator>
  <cp:lastModifiedBy>xuyc</cp:lastModifiedBy>
  <cp:revision>161</cp:revision>
  <dcterms:created xsi:type="dcterms:W3CDTF">2014-08-28T03:27:00Z</dcterms:created>
  <dcterms:modified xsi:type="dcterms:W3CDTF">2018-07-13T13:37:57Z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EB573A8E-B740-4B10-3F7F-3F431556163F</vt:lpwstr>
  </property>
  <property fmtid="{D5CDD505-2E9C-101B-9397-08002B2CF9AE}" pid="3" name="ArticulatePath">
    <vt:lpwstr>企业产品</vt:lpwstr>
  </property>
  <property fmtid="{D5CDD505-2E9C-101B-9397-08002B2CF9AE}" pid="4" name="KSOProductBuildVer">
    <vt:lpwstr>2052-10.1.0.7401</vt:lpwstr>
  </property>
  <property fmtid="{D5CDD505-2E9C-101B-9397-08002B2CF9AE}" pid="5" name="ContentTypeId">
    <vt:lpwstr>0x0101008CEA0F26C7743146B81ADA30DB412C57</vt:lpwstr>
  </property>
  <property fmtid="{D5CDD505-2E9C-101B-9397-08002B2CF9AE}" pid="6" name="_dlc_DocIdItemGuid">
    <vt:lpwstr>3c73206d-6986-4dec-9026-df59fb6b0475</vt:lpwstr>
  </property>
</Properties>
</file>