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5" r:id="rId2"/>
    <p:sldId id="326" r:id="rId3"/>
    <p:sldId id="327" r:id="rId4"/>
    <p:sldId id="328" r:id="rId5"/>
    <p:sldId id="329" r:id="rId6"/>
    <p:sldId id="330" r:id="rId7"/>
    <p:sldId id="331" r:id="rId8"/>
    <p:sldId id="33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61" userDrawn="1">
          <p15:clr>
            <a:srgbClr val="A4A3A4"/>
          </p15:clr>
        </p15:guide>
        <p15:guide id="2" pos="782" userDrawn="1">
          <p15:clr>
            <a:srgbClr val="A4A3A4"/>
          </p15:clr>
        </p15:guide>
        <p15:guide id="3" orient="horz" pos="1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A"/>
    <a:srgbClr val="D7D1CC"/>
    <a:srgbClr val="6BC2BB"/>
    <a:srgbClr val="D6EEEC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2" autoAdjust="0"/>
    <p:restoredTop sz="86844" autoAdjust="0"/>
  </p:normalViewPr>
  <p:slideViewPr>
    <p:cSldViewPr showGuides="1">
      <p:cViewPr>
        <p:scale>
          <a:sx n="79" d="100"/>
          <a:sy n="79" d="100"/>
        </p:scale>
        <p:origin x="-942" y="348"/>
      </p:cViewPr>
      <p:guideLst>
        <p:guide orient="horz" pos="3861"/>
        <p:guide orient="horz" pos="1083"/>
        <p:guide pos="7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56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992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45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16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3856" y="-13856"/>
            <a:ext cx="9175856" cy="6871855"/>
          </a:xfrm>
          <a:solidFill>
            <a:schemeClr val="bg2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3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357963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6102688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230325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350475" y="4284000"/>
            <a:ext cx="2707488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249897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3230325" y="4284000"/>
            <a:ext cx="2713996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6108264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6102688" y="4284000"/>
            <a:ext cx="2700000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3152013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ex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110331" y="1506195"/>
            <a:ext cx="4680000" cy="468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3558314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57657" y="1910526"/>
            <a:ext cx="3551700" cy="3008708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357657" y="5020760"/>
            <a:ext cx="3551700" cy="11867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800" i="1" baseline="0">
                <a:solidFill>
                  <a:schemeClr val="accent5"/>
                </a:solidFill>
              </a:defRPr>
            </a:lvl1pPr>
            <a:lvl2pPr marL="361950" indent="-180975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defRPr sz="16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8pPr>
          </a:lstStyle>
          <a:p>
            <a:pPr lvl="0"/>
            <a:r>
              <a:rPr lang="en-US" dirty="0" smtClean="0"/>
              <a:t>Click to edit quote</a:t>
            </a:r>
          </a:p>
        </p:txBody>
      </p:sp>
    </p:spTree>
    <p:extLst>
      <p:ext uri="{BB962C8B-B14F-4D97-AF65-F5344CB8AC3E}">
        <p14:creationId xmlns:p14="http://schemas.microsoft.com/office/powerpoint/2010/main" val="410162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110331" y="150619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6529660" y="150619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4110331" y="394075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72000" y="6539368"/>
            <a:ext cx="3150000" cy="122611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3558314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57657" y="1910525"/>
            <a:ext cx="3551700" cy="4275669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val="193901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49470" y="1279816"/>
            <a:ext cx="8453218" cy="504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099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299" y="1499265"/>
            <a:ext cx="7050197" cy="4809460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 userDrawn="1"/>
        </p:nvSpPr>
        <p:spPr>
          <a:xfrm>
            <a:off x="0" y="5822850"/>
            <a:ext cx="103515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 userDrawn="1"/>
        </p:nvSpPr>
        <p:spPr>
          <a:xfrm>
            <a:off x="7776000" y="0"/>
            <a:ext cx="1368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 userDrawn="1"/>
        </p:nvSpPr>
        <p:spPr>
          <a:xfrm>
            <a:off x="2070300" y="5282850"/>
            <a:ext cx="540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 userDrawn="1"/>
        </p:nvSpPr>
        <p:spPr>
          <a:xfrm>
            <a:off x="1035150" y="5822850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 userDrawn="1"/>
        </p:nvSpPr>
        <p:spPr>
          <a:xfrm>
            <a:off x="6408000" y="5490000"/>
            <a:ext cx="1368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 userDrawn="1"/>
        </p:nvSpPr>
        <p:spPr>
          <a:xfrm>
            <a:off x="7776000" y="4122000"/>
            <a:ext cx="1368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 userDrawn="1"/>
        </p:nvSpPr>
        <p:spPr>
          <a:xfrm>
            <a:off x="5868000" y="4955207"/>
            <a:ext cx="54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 userDrawn="1"/>
        </p:nvSpPr>
        <p:spPr>
          <a:xfrm>
            <a:off x="5328007" y="5490000"/>
            <a:ext cx="54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 userDrawn="1"/>
        </p:nvSpPr>
        <p:spPr>
          <a:xfrm>
            <a:off x="7236000" y="1368000"/>
            <a:ext cx="54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 userDrawn="1"/>
        </p:nvSpPr>
        <p:spPr>
          <a:xfrm>
            <a:off x="4248011" y="4946718"/>
            <a:ext cx="54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 userDrawn="1"/>
        </p:nvSpPr>
        <p:spPr>
          <a:xfrm>
            <a:off x="1284515" y="3333294"/>
            <a:ext cx="1186340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0" dirty="0" smtClean="0">
                <a:solidFill>
                  <a:schemeClr val="accent1"/>
                </a:solidFill>
              </a:rPr>
              <a:t>www.astm.org</a:t>
            </a:r>
            <a:endParaRPr lang="en-GB" sz="1400" b="0" dirty="0">
              <a:solidFill>
                <a:schemeClr val="accent1"/>
              </a:solidFill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1269271" y="2435495"/>
            <a:ext cx="4697729" cy="503386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2" y="343457"/>
            <a:ext cx="1152000" cy="904872"/>
          </a:xfrm>
          <a:prstGeom prst="rect">
            <a:avLst/>
          </a:prstGeom>
        </p:spPr>
      </p:pic>
      <p:pic>
        <p:nvPicPr>
          <p:cNvPr id="18" name="Picture 17" descr="ASTM_Logo_Name_Strapline_Blu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00" y="1720739"/>
            <a:ext cx="1845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156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-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253371" y="4777086"/>
            <a:ext cx="1186340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dirty="0" smtClean="0">
                <a:solidFill>
                  <a:schemeClr val="accent1"/>
                </a:solidFill>
              </a:rPr>
              <a:t>www.astm.org</a:t>
            </a:r>
            <a:endParaRPr lang="en-GB" sz="1400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822850"/>
            <a:ext cx="103515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7776000" y="0"/>
            <a:ext cx="1368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2070300" y="5290666"/>
            <a:ext cx="531150" cy="531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1035150" y="5822850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6408000" y="5490000"/>
            <a:ext cx="1368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7776000" y="4122000"/>
            <a:ext cx="1368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5876850" y="4958850"/>
            <a:ext cx="531150" cy="53115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5348196" y="5489486"/>
            <a:ext cx="531150" cy="5311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 userDrawn="1"/>
        </p:nvSpPr>
        <p:spPr>
          <a:xfrm>
            <a:off x="7244850" y="1368000"/>
            <a:ext cx="531150" cy="531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 userDrawn="1"/>
        </p:nvSpPr>
        <p:spPr>
          <a:xfrm>
            <a:off x="4289214" y="4958850"/>
            <a:ext cx="531150" cy="531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2" y="343457"/>
            <a:ext cx="1152000" cy="904872"/>
          </a:xfrm>
          <a:prstGeom prst="rect">
            <a:avLst/>
          </a:prstGeom>
        </p:spPr>
      </p:pic>
      <p:pic>
        <p:nvPicPr>
          <p:cNvPr id="17" name="Picture 16" descr="ASTM_Logo_Name_Strapline_Blu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00" y="1720739"/>
            <a:ext cx="1845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9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192064"/>
            <a:ext cx="9144000" cy="5678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7557" y="2725812"/>
            <a:ext cx="4812771" cy="85515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020953"/>
            <a:ext cx="1035150" cy="103515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1035150" y="5041114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37119" y="6324090"/>
            <a:ext cx="54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5577119" y="5784090"/>
            <a:ext cx="54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6597000" y="1368000"/>
            <a:ext cx="540000" cy="54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4306425" y="5041114"/>
            <a:ext cx="54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>
            <a:off x="4572000" y="220350"/>
            <a:ext cx="54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 userDrawn="1"/>
        </p:nvSpPr>
        <p:spPr>
          <a:xfrm>
            <a:off x="7440163" y="4642458"/>
            <a:ext cx="1711542" cy="1711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STM_Logo_Name_Strapline_Blu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00" y="1720739"/>
            <a:ext cx="1845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9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6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493839"/>
            <a:ext cx="4020974" cy="4725162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2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000"/>
            </a:lvl2pPr>
            <a:lvl3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2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•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•"/>
              <a:defRPr sz="1000"/>
            </a:lvl6pPr>
            <a:lvl7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2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charset="2"/>
              <a:buChar char="•"/>
              <a:defRPr sz="10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4781714" y="1493839"/>
            <a:ext cx="4020974" cy="4725162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200"/>
            </a:lvl1pPr>
            <a:lvl2pPr marL="352425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000"/>
            </a:lvl2pPr>
            <a:lvl3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 sz="1200" baseline="0"/>
            </a:lvl3pPr>
            <a:lvl4pPr marL="352425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52425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 sz="1000"/>
            </a:lvl6pPr>
            <a:lvl7pPr marL="171450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 sz="1200"/>
            </a:lvl7pPr>
            <a:lvl8pPr marL="350838" indent="-1714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  <a:defRPr sz="10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val="182999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50706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LucidaGrande" charset="0"/>
              <a:buChar char="–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Symbol" charset="2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385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507065"/>
            <a:ext cx="4028462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4308475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4781714" y="1910525"/>
            <a:ext cx="4020974" cy="4308475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774226" y="1507065"/>
            <a:ext cx="4028462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1804573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1312" y="1916372"/>
            <a:ext cx="7054185" cy="4308475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1376635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4617688" y="1508068"/>
            <a:ext cx="4176000" cy="4176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49814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3773543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.AppleSystemUIFont" charset="-120"/>
              <a:buChar char="–"/>
              <a:defRPr sz="1600"/>
            </a:lvl1pPr>
            <a:lvl2pPr marL="466725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.AppleSystemUIFont" charset="-120"/>
              <a:buChar char="•"/>
              <a:defRPr sz="1400" baseline="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34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130" y="435404"/>
            <a:ext cx="801870" cy="62985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60" y="323850"/>
            <a:ext cx="7049037" cy="8551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043" y="1497981"/>
            <a:ext cx="8452957" cy="48018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05219" y="6539235"/>
            <a:ext cx="1086055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000" y="6540439"/>
            <a:ext cx="450688" cy="1215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1313" y="6538868"/>
            <a:ext cx="103568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b="0" dirty="0" smtClean="0">
                <a:solidFill>
                  <a:schemeClr val="tx1"/>
                </a:solidFill>
                <a:latin typeface="+mn-lt"/>
              </a:rPr>
              <a:t>© ASTM International </a:t>
            </a:r>
            <a:endParaRPr lang="en-GB" sz="700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41313" y="1269000"/>
            <a:ext cx="846137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7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2" r:id="rId2"/>
    <p:sldLayoutId id="2147483689" r:id="rId3"/>
    <p:sldLayoutId id="2147483687" r:id="rId4"/>
    <p:sldLayoutId id="2147483678" r:id="rId5"/>
    <p:sldLayoutId id="2147483674" r:id="rId6"/>
    <p:sldLayoutId id="2147483681" r:id="rId7"/>
    <p:sldLayoutId id="2147483675" r:id="rId8"/>
    <p:sldLayoutId id="2147483677" r:id="rId9"/>
    <p:sldLayoutId id="2147483683" r:id="rId10"/>
    <p:sldLayoutId id="2147483684" r:id="rId11"/>
    <p:sldLayoutId id="2147483685" r:id="rId12"/>
    <p:sldLayoutId id="2147483680" r:id="rId13"/>
    <p:sldLayoutId id="2147483686" r:id="rId14"/>
    <p:sldLayoutId id="2147483688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4500" indent="-1698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04" userDrawn="1">
          <p15:clr>
            <a:srgbClr val="F26B43"/>
          </p15:clr>
        </p15:guide>
        <p15:guide id="2" pos="215" userDrawn="1">
          <p15:clr>
            <a:srgbClr val="F26B43"/>
          </p15:clr>
        </p15:guide>
        <p15:guide id="3" pos="5545" userDrawn="1">
          <p15:clr>
            <a:srgbClr val="F26B43"/>
          </p15:clr>
        </p15:guide>
        <p15:guide id="4" orient="horz" pos="4116" userDrawn="1">
          <p15:clr>
            <a:srgbClr val="F26B43"/>
          </p15:clr>
        </p15:guide>
        <p15:guide id="5" orient="horz" pos="941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42000" y="2278959"/>
            <a:ext cx="6750000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Sino-U.S. Cooperation and the</a:t>
            </a:r>
            <a:br>
              <a:rPr lang="en-GB" sz="2800" dirty="0" smtClean="0">
                <a:solidFill>
                  <a:schemeClr val="accent1"/>
                </a:solidFill>
              </a:rPr>
            </a:br>
            <a:r>
              <a:rPr lang="en-GB" sz="2800" dirty="0" smtClean="0">
                <a:solidFill>
                  <a:schemeClr val="accent1"/>
                </a:solidFill>
              </a:rPr>
              <a:t>Internationalization of Standardization: Priorities and Opportunities</a:t>
            </a:r>
            <a:br>
              <a:rPr lang="en-GB" sz="2800" dirty="0" smtClean="0">
                <a:solidFill>
                  <a:schemeClr val="accent1"/>
                </a:solidFill>
              </a:rPr>
            </a:br>
            <a:endParaRPr lang="en-GB" sz="1400" dirty="0" smtClean="0">
              <a:solidFill>
                <a:schemeClr val="accent1"/>
              </a:solidFill>
            </a:endParaRPr>
          </a:p>
          <a:p>
            <a:r>
              <a:rPr lang="en-GB" sz="1400" dirty="0" smtClean="0">
                <a:solidFill>
                  <a:schemeClr val="accent1"/>
                </a:solidFill>
              </a:rPr>
              <a:t>Washington, D.C.</a:t>
            </a:r>
          </a:p>
          <a:p>
            <a:pPr lvl="0"/>
            <a:r>
              <a:rPr lang="en-GB" sz="1400" dirty="0" smtClean="0">
                <a:solidFill>
                  <a:schemeClr val="accent1"/>
                </a:solidFill>
              </a:rPr>
              <a:t>25 April 2016</a:t>
            </a:r>
            <a:endParaRPr lang="en-GB" sz="1400" dirty="0">
              <a:solidFill>
                <a:schemeClr val="accent1"/>
              </a:solidFill>
            </a:endParaRPr>
          </a:p>
          <a:p>
            <a:pPr lvl="0"/>
            <a:r>
              <a:rPr lang="en-GB" sz="1400" dirty="0" smtClean="0">
                <a:solidFill>
                  <a:schemeClr val="accent1"/>
                </a:solidFill>
              </a:rPr>
              <a:t>Teresa J. </a:t>
            </a:r>
            <a:r>
              <a:rPr lang="en-GB" sz="1400" dirty="0" err="1" smtClean="0">
                <a:solidFill>
                  <a:schemeClr val="accent1"/>
                </a:solidFill>
              </a:rPr>
              <a:t>Cendrowska</a:t>
            </a:r>
            <a:r>
              <a:rPr lang="en-GB" sz="1400" dirty="0" smtClean="0">
                <a:solidFill>
                  <a:schemeClr val="accent1"/>
                </a:solidFill>
              </a:rPr>
              <a:t>, VP – Global Cooperation	</a:t>
            </a:r>
            <a:endParaRPr lang="en-GB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ASTM International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697000" y="3183995"/>
            <a:ext cx="1260000" cy="12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ctr"/>
            <a:endParaRPr lang="en-US" sz="1100" b="1" dirty="0" smtClean="0"/>
          </a:p>
          <a:p>
            <a:pPr algn="ctr"/>
            <a:r>
              <a:rPr lang="en-US" sz="1100" b="1" dirty="0" smtClean="0"/>
              <a:t>ASTM </a:t>
            </a:r>
            <a:r>
              <a:rPr lang="en-US" sz="1100" b="1" dirty="0" smtClean="0"/>
              <a:t>International’s Standardization Priorities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661274" y="1493838"/>
            <a:ext cx="1260000" cy="12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Collaborative and Inclusive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100" b="1" dirty="0" smtClean="0"/>
              <a:t>Globally</a:t>
            </a:r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4752000" y="1493838"/>
            <a:ext cx="1260000" cy="12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Demonstrating WTO/TBT Compliance</a:t>
            </a:r>
            <a:endParaRPr lang="en-US" sz="1100" b="1" dirty="0"/>
          </a:p>
        </p:txBody>
      </p:sp>
      <p:sp>
        <p:nvSpPr>
          <p:cNvPr id="28" name="Rectangle 27"/>
          <p:cNvSpPr/>
          <p:nvPr/>
        </p:nvSpPr>
        <p:spPr>
          <a:xfrm>
            <a:off x="3851312" y="3188313"/>
            <a:ext cx="1260000" cy="1254282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Flexible, Innovative</a:t>
            </a:r>
            <a:endParaRPr lang="en-US" sz="1100" b="1" dirty="0"/>
          </a:p>
        </p:txBody>
      </p:sp>
      <p:sp>
        <p:nvSpPr>
          <p:cNvPr id="29" name="Rectangle 28"/>
          <p:cNvSpPr/>
          <p:nvPr/>
        </p:nvSpPr>
        <p:spPr>
          <a:xfrm>
            <a:off x="7542688" y="3187816"/>
            <a:ext cx="1260000" cy="12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Relevant and Timely</a:t>
            </a:r>
            <a:endParaRPr lang="en-US" sz="1100" dirty="0"/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5382000" y="2753838"/>
            <a:ext cx="315000" cy="430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957000" y="4442595"/>
            <a:ext cx="334274" cy="420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35" idx="2"/>
          </p:cNvCxnSpPr>
          <p:nvPr/>
        </p:nvCxnSpPr>
        <p:spPr>
          <a:xfrm flipV="1">
            <a:off x="6957000" y="2753838"/>
            <a:ext cx="334274" cy="43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4" idx="3"/>
          </p:cNvCxnSpPr>
          <p:nvPr/>
        </p:nvCxnSpPr>
        <p:spPr>
          <a:xfrm>
            <a:off x="6957000" y="3813995"/>
            <a:ext cx="585688" cy="3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4" idx="1"/>
          </p:cNvCxnSpPr>
          <p:nvPr/>
        </p:nvCxnSpPr>
        <p:spPr>
          <a:xfrm flipV="1">
            <a:off x="5111312" y="3813995"/>
            <a:ext cx="585688" cy="1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82000" y="4442595"/>
            <a:ext cx="315000" cy="420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61274" y="4862910"/>
            <a:ext cx="1260000" cy="12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Responsive and Trustworthy</a:t>
            </a:r>
            <a:endParaRPr lang="en-US" sz="1100" b="1" dirty="0"/>
          </a:p>
        </p:txBody>
      </p:sp>
      <p:sp>
        <p:nvSpPr>
          <p:cNvPr id="37" name="Rectangle 36"/>
          <p:cNvSpPr/>
          <p:nvPr/>
        </p:nvSpPr>
        <p:spPr>
          <a:xfrm>
            <a:off x="4752000" y="4862910"/>
            <a:ext cx="1260000" cy="12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Open and Transparent</a:t>
            </a:r>
            <a:endParaRPr lang="en-US" sz="1100" b="1" dirty="0"/>
          </a:p>
        </p:txBody>
      </p:sp>
      <p:sp>
        <p:nvSpPr>
          <p:cNvPr id="38" name="Text Placeholder 7"/>
          <p:cNvSpPr txBox="1">
            <a:spLocks/>
          </p:cNvSpPr>
          <p:nvPr/>
        </p:nvSpPr>
        <p:spPr>
          <a:xfrm>
            <a:off x="345299" y="1499265"/>
            <a:ext cx="3442427" cy="480946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500" indent="-1698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Standardization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Priorities</a:t>
            </a:r>
            <a:endParaRPr lang="en-US" sz="2400" dirty="0"/>
          </a:p>
        </p:txBody>
      </p:sp>
      <p:sp>
        <p:nvSpPr>
          <p:cNvPr id="39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5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ASTM Priorities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63539" y="4571791"/>
            <a:ext cx="2694424" cy="1782209"/>
          </a:xfrm>
        </p:spPr>
        <p:txBody>
          <a:bodyPr>
            <a:normAutofit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Standards developed by consensus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Every member has equal say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Members come from government, manufacturers, end-users, academia, laboratories, professional societies </a:t>
            </a:r>
            <a:br>
              <a:rPr lang="en-US" sz="1000" dirty="0" smtClean="0"/>
            </a:br>
            <a:r>
              <a:rPr lang="en-US" sz="1000" dirty="0" smtClean="0"/>
              <a:t>and consumers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Engaging established </a:t>
            </a:r>
            <a:br>
              <a:rPr lang="en-US" sz="1000" dirty="0" smtClean="0"/>
            </a:br>
            <a:r>
              <a:rPr lang="en-US" sz="1000" dirty="0" smtClean="0"/>
              <a:t>and emerging economies</a:t>
            </a:r>
            <a:endParaRPr lang="en-US" sz="1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Collaborative and Inclusive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3249897" y="4571791"/>
            <a:ext cx="2694424" cy="1782209"/>
          </a:xfrm>
        </p:spPr>
        <p:txBody>
          <a:bodyPr>
            <a:normAutofit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Member expertise drives the decision on which standards are written and the content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Environment dedicated to scientific and technical excellence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Reviewed every 5 years at a minimum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Ensure safety, quality and reliability, </a:t>
            </a:r>
            <a:br>
              <a:rPr lang="en-US" sz="1000" dirty="0" smtClean="0"/>
            </a:br>
            <a:r>
              <a:rPr lang="en-US" sz="1000" dirty="0" smtClean="0"/>
              <a:t>market access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Serving the needs of consumers, business, government, industry</a:t>
            </a:r>
            <a:endParaRPr lang="en-US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Responsive and Trustworthy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6108264" y="4571791"/>
            <a:ext cx="2694424" cy="1782209"/>
          </a:xfrm>
        </p:spPr>
        <p:txBody>
          <a:bodyPr>
            <a:normAutofit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Applied to manufacturing and materials, products and processes, systems </a:t>
            </a:r>
            <a:br>
              <a:rPr lang="en-US" sz="1000" dirty="0" smtClean="0"/>
            </a:br>
            <a:r>
              <a:rPr lang="en-US" sz="1000" dirty="0" smtClean="0"/>
              <a:t>and services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Able to negotiate and solve problems “expert-to-expert”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New standards developed in 16-18 months, revisions in 6-8 months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The choice of many global industries; 6,900+ citations by more than 75 nations, with 50% of standards sold outside the U.S.</a:t>
            </a:r>
            <a:endParaRPr lang="en-US" sz="10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Relevant and Timely</a:t>
            </a:r>
            <a:endParaRPr lang="en-US" dirty="0"/>
          </a:p>
        </p:txBody>
      </p:sp>
      <p:sp>
        <p:nvSpPr>
          <p:cNvPr id="14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  <p:sp>
        <p:nvSpPr>
          <p:cNvPr id="16" name="TextBox 15"/>
          <p:cNvSpPr txBox="1">
            <a:spLocks noChangeAspect="1"/>
          </p:cNvSpPr>
          <p:nvPr/>
        </p:nvSpPr>
        <p:spPr>
          <a:xfrm>
            <a:off x="351527" y="1501434"/>
            <a:ext cx="2697480" cy="269748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>
            <a:noAutofit/>
          </a:bodyPr>
          <a:lstStyle/>
          <a:p>
            <a:endParaRPr lang="en-US" sz="2200" dirty="0" smtClean="0">
              <a:solidFill>
                <a:srgbClr val="FFFFFF"/>
              </a:solidFill>
            </a:endParaRPr>
          </a:p>
          <a:p>
            <a:r>
              <a:rPr lang="en-US" sz="2200" b="1" dirty="0" smtClean="0">
                <a:solidFill>
                  <a:srgbClr val="FFFFFF"/>
                </a:solidFill>
              </a:rPr>
              <a:t>35,000</a:t>
            </a:r>
            <a:r>
              <a:rPr lang="en-US" sz="2200" b="1" dirty="0">
                <a:solidFill>
                  <a:srgbClr val="FFFFFF"/>
                </a:solidFill>
              </a:rPr>
              <a:t>+ global members</a:t>
            </a:r>
            <a:r>
              <a:rPr lang="en-GB" sz="2200" b="1" dirty="0">
                <a:solidFill>
                  <a:srgbClr val="FFFFFF"/>
                </a:solidFill>
              </a:rPr>
              <a:t/>
            </a:r>
            <a:br>
              <a:rPr lang="en-GB" sz="2200" b="1" dirty="0">
                <a:solidFill>
                  <a:srgbClr val="FFFFFF"/>
                </a:solidFill>
              </a:rPr>
            </a:br>
            <a:r>
              <a:rPr lang="en-GB" sz="2200" b="1" dirty="0" smtClean="0">
                <a:solidFill>
                  <a:srgbClr val="FFFFFF"/>
                </a:solidFill>
              </a:rPr>
              <a:t>from 148 </a:t>
            </a:r>
            <a:r>
              <a:rPr lang="en-GB" sz="2200" b="1" dirty="0">
                <a:solidFill>
                  <a:srgbClr val="FFFFFF"/>
                </a:solidFill>
              </a:rPr>
              <a:t>countries</a:t>
            </a:r>
            <a:br>
              <a:rPr lang="en-GB" sz="2200" b="1" dirty="0">
                <a:solidFill>
                  <a:srgbClr val="FFFFFF"/>
                </a:solidFill>
              </a:rPr>
            </a:br>
            <a:r>
              <a:rPr lang="en-GB" sz="2200" b="1" dirty="0">
                <a:solidFill>
                  <a:srgbClr val="FFFFFF"/>
                </a:solidFill>
              </a:rPr>
              <a:t>participating </a:t>
            </a:r>
            <a:r>
              <a:rPr lang="en-GB" sz="2200" b="1" dirty="0" smtClean="0">
                <a:solidFill>
                  <a:srgbClr val="FFFFFF"/>
                </a:solidFill>
              </a:rPr>
              <a:t>in ASTM</a:t>
            </a:r>
          </a:p>
          <a:p>
            <a:endParaRPr lang="en-GB" sz="2000" dirty="0">
              <a:solidFill>
                <a:srgbClr val="FFFFFF"/>
              </a:solidFill>
            </a:endParaRP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20" name="TextBox 19"/>
          <p:cNvSpPr txBox="1">
            <a:spLocks/>
          </p:cNvSpPr>
          <p:nvPr/>
        </p:nvSpPr>
        <p:spPr>
          <a:xfrm>
            <a:off x="3244321" y="1501434"/>
            <a:ext cx="2700000" cy="269748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endParaRPr lang="en-US" sz="2200" dirty="0" smtClean="0"/>
          </a:p>
          <a:p>
            <a:r>
              <a:rPr lang="en-US" sz="2200" b="1" dirty="0" smtClean="0">
                <a:solidFill>
                  <a:srgbClr val="FFFFFF"/>
                </a:solidFill>
              </a:rPr>
              <a:t>146 Main Committees</a:t>
            </a:r>
          </a:p>
          <a:p>
            <a:r>
              <a:rPr lang="en-US" sz="2200" b="1" dirty="0" smtClean="0">
                <a:solidFill>
                  <a:srgbClr val="FFFFFF"/>
                </a:solidFill>
              </a:rPr>
              <a:t>and 2,013 Subcommittee</a:t>
            </a:r>
            <a:r>
              <a:rPr lang="en-US" sz="2200" dirty="0" smtClean="0">
                <a:solidFill>
                  <a:srgbClr val="FFFFFF"/>
                </a:solidFill>
              </a:rPr>
              <a:t>s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22" name="TextBox 21"/>
          <p:cNvSpPr txBox="1">
            <a:spLocks noChangeAspect="1"/>
          </p:cNvSpPr>
          <p:nvPr/>
        </p:nvSpPr>
        <p:spPr>
          <a:xfrm>
            <a:off x="6115156" y="1488072"/>
            <a:ext cx="2697480" cy="2708158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r>
              <a:rPr lang="en-US" sz="2200" b="1" dirty="0" smtClean="0">
                <a:solidFill>
                  <a:srgbClr val="FFFFFF"/>
                </a:solidFill>
              </a:rPr>
              <a:t>12,671 </a:t>
            </a:r>
            <a:r>
              <a:rPr lang="en-US" sz="2200" b="1" dirty="0" smtClean="0">
                <a:solidFill>
                  <a:srgbClr val="FFFFFF"/>
                </a:solidFill>
              </a:rPr>
              <a:t>standards</a:t>
            </a:r>
          </a:p>
          <a:p>
            <a:r>
              <a:rPr lang="en-US" sz="2200" b="1" dirty="0" smtClean="0">
                <a:solidFill>
                  <a:srgbClr val="FFFFFF"/>
                </a:solidFill>
              </a:rPr>
              <a:t>177 </a:t>
            </a:r>
            <a:r>
              <a:rPr lang="en-US" sz="2200" b="1" dirty="0" smtClean="0">
                <a:solidFill>
                  <a:srgbClr val="FFFFFF"/>
                </a:solidFill>
              </a:rPr>
              <a:t>new standards </a:t>
            </a:r>
          </a:p>
          <a:p>
            <a:r>
              <a:rPr lang="en-US" sz="2200" b="1" dirty="0" smtClean="0">
                <a:solidFill>
                  <a:srgbClr val="FFFFFF"/>
                </a:solidFill>
              </a:rPr>
              <a:t>1,958 </a:t>
            </a:r>
            <a:r>
              <a:rPr lang="en-US" sz="2200" b="1" dirty="0" smtClean="0">
                <a:solidFill>
                  <a:srgbClr val="FFFFFF"/>
                </a:solidFill>
              </a:rPr>
              <a:t>revised standards in 2014</a:t>
            </a:r>
          </a:p>
          <a:p>
            <a:endParaRPr lang="en-US" sz="2200" dirty="0">
              <a:solidFill>
                <a:srgbClr val="FFFFFF"/>
              </a:solidFill>
            </a:endParaRPr>
          </a:p>
          <a:p>
            <a:endParaRPr lang="en-US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ASTM Priorities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Anyone</a:t>
            </a:r>
            <a:r>
              <a:rPr lang="en-US" sz="1000" dirty="0" smtClean="0"/>
              <a:t>, anywhere </a:t>
            </a:r>
            <a:r>
              <a:rPr lang="en-US" sz="1000" dirty="0" smtClean="0"/>
              <a:t>may participate via a </a:t>
            </a:r>
            <a:r>
              <a:rPr lang="en-US" sz="1000" dirty="0" smtClean="0"/>
              <a:t>defined and consistent process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Low or no-cost membership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Blind </a:t>
            </a:r>
            <a:r>
              <a:rPr lang="en-US" sz="1000" dirty="0" smtClean="0"/>
              <a:t>to political, cultural and </a:t>
            </a:r>
            <a:br>
              <a:rPr lang="en-US" sz="1000" dirty="0" smtClean="0"/>
            </a:br>
            <a:r>
              <a:rPr lang="en-US" sz="1000" dirty="0" smtClean="0"/>
              <a:t>geographic borders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Participation based on interest, not criteria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E-tools provide 24/7 global </a:t>
            </a:r>
            <a:br>
              <a:rPr lang="en-US" sz="1000" dirty="0" smtClean="0"/>
            </a:br>
            <a:r>
              <a:rPr lang="en-US" sz="1000" dirty="0" smtClean="0"/>
              <a:t>and cost-effective engagement</a:t>
            </a:r>
            <a:endParaRPr lang="en-US" sz="1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Open and Transparent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3249897" y="4571791"/>
            <a:ext cx="2694424" cy="1782209"/>
          </a:xfrm>
        </p:spPr>
        <p:txBody>
          <a:bodyPr>
            <a:normAutofit lnSpcReduction="10000"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From traditional to cutting edge — additive manufacturing to steel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Responding to new challenges, technologies and markets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Bringing together good </a:t>
            </a:r>
            <a:r>
              <a:rPr lang="en-US" sz="1000" dirty="0" smtClean="0"/>
              <a:t>science, engineering and </a:t>
            </a:r>
            <a:r>
              <a:rPr lang="en-US" sz="1000" dirty="0" smtClean="0"/>
              <a:t>judgement; harnessing expertise</a:t>
            </a:r>
            <a:endParaRPr lang="en-US" sz="1000" dirty="0" smtClean="0"/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Aiding innovation rather than </a:t>
            </a:r>
            <a:br>
              <a:rPr lang="en-US" sz="1000" dirty="0" smtClean="0"/>
            </a:br>
            <a:r>
              <a:rPr lang="en-US" sz="1000" dirty="0" smtClean="0"/>
              <a:t>creating hurdles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Responsive delivery options; increasing customization and flexibility</a:t>
            </a:r>
            <a:endParaRPr lang="en-US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Flexible and Innovative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Demonstrating compliance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Supporting the multiple path approach </a:t>
            </a:r>
            <a:br>
              <a:rPr lang="en-US" sz="1000" dirty="0" smtClean="0"/>
            </a:br>
            <a:r>
              <a:rPr lang="en-US" sz="1000" dirty="0" smtClean="0"/>
              <a:t>to international standards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1000" dirty="0" smtClean="0"/>
              <a:t>Advocate choosing standards based </a:t>
            </a:r>
            <a:br>
              <a:rPr lang="en-US" sz="1000" dirty="0" smtClean="0"/>
            </a:br>
            <a:r>
              <a:rPr lang="en-US" sz="1000" dirty="0" smtClean="0"/>
              <a:t>on merit</a:t>
            </a:r>
            <a:endParaRPr lang="en-US" sz="10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WTO/TBT Principles</a:t>
            </a:r>
            <a:endParaRPr lang="en-US" dirty="0"/>
          </a:p>
        </p:txBody>
      </p:sp>
      <p:sp>
        <p:nvSpPr>
          <p:cNvPr id="18" name="TextBox 17"/>
          <p:cNvSpPr txBox="1">
            <a:spLocks/>
          </p:cNvSpPr>
          <p:nvPr/>
        </p:nvSpPr>
        <p:spPr>
          <a:xfrm>
            <a:off x="3244321" y="1501433"/>
            <a:ext cx="2700000" cy="2697480"/>
          </a:xfrm>
          <a:prstGeom prst="rect">
            <a:avLst/>
          </a:prstGeom>
          <a:solidFill>
            <a:srgbClr val="6BC2BB"/>
          </a:solidFill>
        </p:spPr>
        <p:txBody>
          <a:bodyPr wrap="square" rtlCol="0">
            <a:noAutofit/>
          </a:bodyPr>
          <a:lstStyle/>
          <a:p>
            <a:endParaRPr lang="en-US" sz="2000" dirty="0" smtClean="0">
              <a:solidFill>
                <a:schemeClr val="bg2"/>
              </a:solidFill>
            </a:endParaRPr>
          </a:p>
          <a:p>
            <a:r>
              <a:rPr lang="en-US" sz="2000" dirty="0" smtClean="0">
                <a:solidFill>
                  <a:schemeClr val="bg2"/>
                </a:solidFill>
              </a:rPr>
              <a:t>Serving 90+ </a:t>
            </a:r>
            <a:br>
              <a:rPr lang="en-US" sz="2000" dirty="0" smtClean="0">
                <a:solidFill>
                  <a:schemeClr val="bg2"/>
                </a:solidFill>
              </a:rPr>
            </a:br>
            <a:r>
              <a:rPr lang="en-US" sz="2000" dirty="0" smtClean="0">
                <a:solidFill>
                  <a:schemeClr val="bg2"/>
                </a:solidFill>
              </a:rPr>
              <a:t>Industry Sectors</a:t>
            </a: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>
            <a:spLocks/>
          </p:cNvSpPr>
          <p:nvPr/>
        </p:nvSpPr>
        <p:spPr>
          <a:xfrm>
            <a:off x="6115156" y="1488071"/>
            <a:ext cx="2697480" cy="269748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t" anchorCtr="0">
            <a:noAutofit/>
          </a:bodyPr>
          <a:lstStyle/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</a:rPr>
              <a:t>Six Principles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20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  <p:sp>
        <p:nvSpPr>
          <p:cNvPr id="21" name="TextBox 20"/>
          <p:cNvSpPr txBox="1">
            <a:spLocks/>
          </p:cNvSpPr>
          <p:nvPr/>
        </p:nvSpPr>
        <p:spPr>
          <a:xfrm>
            <a:off x="354219" y="1501432"/>
            <a:ext cx="2697480" cy="269748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  <a:p>
            <a:r>
              <a:rPr lang="en-US" sz="2000" dirty="0">
                <a:solidFill>
                  <a:srgbClr val="FFFFFF"/>
                </a:solidFill>
              </a:rPr>
              <a:t>Online Tools/Access</a:t>
            </a:r>
          </a:p>
          <a:p>
            <a:pPr marL="285750" indent="-285750">
              <a:buFont typeface=".AppleSystemUIFont" charset="-120"/>
              <a:buChar char="–"/>
            </a:pPr>
            <a:r>
              <a:rPr lang="en-US" sz="1600" dirty="0">
                <a:solidFill>
                  <a:srgbClr val="FFFFFF"/>
                </a:solidFill>
              </a:rPr>
              <a:t>38,838 website </a:t>
            </a: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visits </a:t>
            </a:r>
            <a:r>
              <a:rPr lang="en-US" sz="1600" dirty="0" smtClean="0">
                <a:solidFill>
                  <a:srgbClr val="FFFFFF"/>
                </a:solidFill>
              </a:rPr>
              <a:t>per </a:t>
            </a:r>
            <a:r>
              <a:rPr lang="en-US" sz="1600" dirty="0">
                <a:solidFill>
                  <a:srgbClr val="FFFFFF"/>
                </a:solidFill>
              </a:rPr>
              <a:t>day</a:t>
            </a:r>
          </a:p>
          <a:p>
            <a:pPr marL="285750" indent="-285750">
              <a:buFont typeface=".AppleSystemUIFont" charset="-120"/>
              <a:buChar char="–"/>
            </a:pPr>
            <a:r>
              <a:rPr lang="en-US" sz="1600" dirty="0">
                <a:solidFill>
                  <a:srgbClr val="FFFFFF"/>
                </a:solidFill>
              </a:rPr>
              <a:t>1,333 virtual meetings</a:t>
            </a:r>
          </a:p>
          <a:p>
            <a:pPr marL="285750" indent="-285750">
              <a:buFont typeface=".AppleSystemUIFont" charset="-120"/>
              <a:buChar char="–"/>
            </a:pPr>
            <a:r>
              <a:rPr lang="en-US" sz="1600" dirty="0">
                <a:solidFill>
                  <a:srgbClr val="FFFFFF"/>
                </a:solidFill>
              </a:rPr>
              <a:t>1,325 collaboration areas</a:t>
            </a:r>
          </a:p>
          <a:p>
            <a:pPr marL="285750" indent="-285750">
              <a:buFont typeface=".AppleSystemUIFont" charset="-120"/>
              <a:buChar char="–"/>
            </a:pPr>
            <a:r>
              <a:rPr lang="en-US" sz="1600" dirty="0">
                <a:solidFill>
                  <a:srgbClr val="FFFFFF"/>
                </a:solidFill>
              </a:rPr>
              <a:t>Standards Tracker tool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017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299" y="324000"/>
            <a:ext cx="7049037" cy="855150"/>
          </a:xfrm>
        </p:spPr>
        <p:txBody>
          <a:bodyPr/>
          <a:lstStyle/>
          <a:p>
            <a:r>
              <a:rPr lang="en-US" dirty="0" smtClean="0"/>
              <a:t>Suggested Building Blocks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697000" y="3183995"/>
            <a:ext cx="1260000" cy="12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ASTM International’s Standardization Priorities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661274" y="1493838"/>
            <a:ext cx="1260000" cy="12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Transparency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/>
              <a:t>Share information</a:t>
            </a:r>
          </a:p>
          <a:p>
            <a:pPr marL="171450" indent="-171450">
              <a:buFontTx/>
              <a:buChar char="-"/>
            </a:pPr>
            <a:r>
              <a:rPr lang="en-US" sz="800" b="1" dirty="0" smtClean="0"/>
              <a:t>Invite and consider comments</a:t>
            </a:r>
            <a:endParaRPr lang="en-US" sz="800" b="1" dirty="0"/>
          </a:p>
        </p:txBody>
      </p:sp>
      <p:sp>
        <p:nvSpPr>
          <p:cNvPr id="27" name="Rectangle 26"/>
          <p:cNvSpPr/>
          <p:nvPr/>
        </p:nvSpPr>
        <p:spPr>
          <a:xfrm>
            <a:off x="4752000" y="1493838"/>
            <a:ext cx="1260000" cy="12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Formulate “globally”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50" dirty="0" smtClean="0"/>
              <a:t>Follow WTO/TBT principles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50" dirty="0" smtClean="0"/>
              <a:t>Consider/serve the market</a:t>
            </a:r>
            <a:endParaRPr lang="en-US" sz="850" dirty="0"/>
          </a:p>
        </p:txBody>
      </p:sp>
      <p:sp>
        <p:nvSpPr>
          <p:cNvPr id="28" name="Rectangle 27"/>
          <p:cNvSpPr/>
          <p:nvPr/>
        </p:nvSpPr>
        <p:spPr>
          <a:xfrm>
            <a:off x="3851312" y="3188313"/>
            <a:ext cx="1260000" cy="1254282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Educate Everyone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Participants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Users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Regulators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Students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Consumers</a:t>
            </a:r>
            <a:endParaRPr lang="en-US" sz="800" dirty="0"/>
          </a:p>
        </p:txBody>
      </p:sp>
      <p:sp>
        <p:nvSpPr>
          <p:cNvPr id="29" name="Rectangle 28"/>
          <p:cNvSpPr/>
          <p:nvPr/>
        </p:nvSpPr>
        <p:spPr>
          <a:xfrm>
            <a:off x="7542688" y="3187816"/>
            <a:ext cx="1260000" cy="12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Relevance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50" dirty="0" smtClean="0"/>
              <a:t>Specify and conduct regular review of approved standards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50" dirty="0" smtClean="0"/>
              <a:t>Thoughtfully consider proposals</a:t>
            </a:r>
            <a:endParaRPr lang="en-US" sz="850" dirty="0"/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5382000" y="2753838"/>
            <a:ext cx="315000" cy="430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957000" y="4442595"/>
            <a:ext cx="334274" cy="420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35" idx="2"/>
          </p:cNvCxnSpPr>
          <p:nvPr/>
        </p:nvCxnSpPr>
        <p:spPr>
          <a:xfrm flipV="1">
            <a:off x="6957000" y="2753838"/>
            <a:ext cx="334274" cy="433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34" idx="3"/>
          </p:cNvCxnSpPr>
          <p:nvPr/>
        </p:nvCxnSpPr>
        <p:spPr>
          <a:xfrm>
            <a:off x="6957000" y="3813995"/>
            <a:ext cx="585688" cy="3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4" idx="1"/>
          </p:cNvCxnSpPr>
          <p:nvPr/>
        </p:nvCxnSpPr>
        <p:spPr>
          <a:xfrm flipV="1">
            <a:off x="5111312" y="3813995"/>
            <a:ext cx="585688" cy="1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82000" y="4442595"/>
            <a:ext cx="315000" cy="420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61274" y="4862910"/>
            <a:ext cx="1260000" cy="126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100" b="1" dirty="0" smtClean="0"/>
              <a:t>Openness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Engage all stakeholders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 smtClean="0"/>
              <a:t>Domestic and foreign</a:t>
            </a:r>
            <a:endParaRPr lang="en-US" sz="800" dirty="0"/>
          </a:p>
        </p:txBody>
      </p:sp>
      <p:sp>
        <p:nvSpPr>
          <p:cNvPr id="37" name="Rectangle 36"/>
          <p:cNvSpPr/>
          <p:nvPr/>
        </p:nvSpPr>
        <p:spPr>
          <a:xfrm>
            <a:off x="4752000" y="4862910"/>
            <a:ext cx="1260000" cy="12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r>
              <a:rPr lang="en-US" sz="1050" b="1" dirty="0"/>
              <a:t>Intellectual Property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/>
              <a:t>Recognize it</a:t>
            </a:r>
          </a:p>
          <a:p>
            <a:pPr marL="171450" indent="-171450">
              <a:buFont typeface=".AppleSystemUIFont" charset="-120"/>
              <a:buChar char="–"/>
            </a:pPr>
            <a:r>
              <a:rPr lang="en-US" sz="800" dirty="0"/>
              <a:t>Enforce it</a:t>
            </a:r>
          </a:p>
          <a:p>
            <a:endParaRPr lang="en-US" sz="800" dirty="0"/>
          </a:p>
        </p:txBody>
      </p:sp>
      <p:sp>
        <p:nvSpPr>
          <p:cNvPr id="38" name="Text Placeholder 7"/>
          <p:cNvSpPr txBox="1">
            <a:spLocks/>
          </p:cNvSpPr>
          <p:nvPr/>
        </p:nvSpPr>
        <p:spPr>
          <a:xfrm>
            <a:off x="345299" y="1499265"/>
            <a:ext cx="3442427" cy="480946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500" indent="-1698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Please consider </a:t>
            </a:r>
            <a:br>
              <a:rPr lang="en-US" sz="2400" dirty="0" smtClean="0"/>
            </a:br>
            <a:r>
              <a:rPr lang="en-US" sz="2400" dirty="0" smtClean="0"/>
              <a:t>these factors</a:t>
            </a:r>
          </a:p>
          <a:p>
            <a:r>
              <a:rPr lang="en-US" sz="1600" i="1" dirty="0" smtClean="0"/>
              <a:t>Based on </a:t>
            </a:r>
            <a:r>
              <a:rPr lang="en-US" sz="1600" i="1" dirty="0" smtClean="0"/>
              <a:t>ASTM’s response </a:t>
            </a:r>
            <a:r>
              <a:rPr lang="en-US" sz="1600" i="1" dirty="0" smtClean="0"/>
              <a:t>to </a:t>
            </a:r>
            <a:br>
              <a:rPr lang="en-US" sz="1600" i="1" dirty="0" smtClean="0"/>
            </a:br>
            <a:r>
              <a:rPr lang="en-US" sz="1600" i="1" dirty="0" smtClean="0"/>
              <a:t>the SAC call for comments</a:t>
            </a:r>
            <a:endParaRPr lang="en-US" sz="1600" i="1" dirty="0"/>
          </a:p>
        </p:txBody>
      </p:sp>
      <p:sp>
        <p:nvSpPr>
          <p:cNvPr id="39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6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6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45300" y="1507065"/>
            <a:ext cx="4020974" cy="4308475"/>
          </a:xfrm>
        </p:spPr>
        <p:txBody>
          <a:bodyPr/>
          <a:lstStyle/>
          <a:p>
            <a:r>
              <a:rPr lang="en-US" dirty="0" smtClean="0"/>
              <a:t>MoU Signed in 2004</a:t>
            </a:r>
          </a:p>
          <a:p>
            <a:pPr lvl="1"/>
            <a:r>
              <a:rPr lang="en-US" dirty="0" smtClean="0"/>
              <a:t>Allows for adoption of ASTM standards </a:t>
            </a:r>
            <a:br>
              <a:rPr lang="en-US" dirty="0" smtClean="0"/>
            </a:br>
            <a:r>
              <a:rPr lang="en-US" dirty="0" smtClean="0"/>
              <a:t>as GB standards</a:t>
            </a:r>
          </a:p>
          <a:p>
            <a:pPr lvl="1"/>
            <a:r>
              <a:rPr lang="en-US" dirty="0" smtClean="0"/>
              <a:t>Offers no-cost membership</a:t>
            </a:r>
          </a:p>
          <a:p>
            <a:r>
              <a:rPr lang="en-US" dirty="0" smtClean="0"/>
              <a:t>Report more than 1,060 citations </a:t>
            </a:r>
            <a:br>
              <a:rPr lang="en-US" dirty="0" smtClean="0"/>
            </a:br>
            <a:r>
              <a:rPr lang="en-US" dirty="0" smtClean="0"/>
              <a:t>of ASTM standards</a:t>
            </a:r>
          </a:p>
          <a:p>
            <a:pPr lvl="1"/>
            <a:r>
              <a:rPr lang="en-US" dirty="0" smtClean="0"/>
              <a:t>Adoptions</a:t>
            </a:r>
          </a:p>
          <a:p>
            <a:pPr lvl="1"/>
            <a:r>
              <a:rPr lang="en-US" dirty="0" smtClean="0"/>
              <a:t>Basis of GB standards</a:t>
            </a:r>
          </a:p>
          <a:p>
            <a:pPr lvl="1"/>
            <a:r>
              <a:rPr lang="en-US" dirty="0" smtClean="0"/>
              <a:t>Consulted</a:t>
            </a:r>
          </a:p>
          <a:p>
            <a:pPr lvl="1"/>
            <a:r>
              <a:rPr lang="en-US" dirty="0" smtClean="0"/>
              <a:t>Referenced</a:t>
            </a:r>
          </a:p>
          <a:p>
            <a:pPr lvl="1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ASTM and China — Opportunities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781714" y="1507064"/>
            <a:ext cx="4020974" cy="4308475"/>
          </a:xfrm>
        </p:spPr>
        <p:txBody>
          <a:bodyPr/>
          <a:lstStyle/>
          <a:p>
            <a:r>
              <a:rPr lang="en-US" dirty="0" smtClean="0"/>
              <a:t>Over 650 Chinese technical experts in ASTM across 100+ ASTM TCs</a:t>
            </a:r>
          </a:p>
          <a:p>
            <a:r>
              <a:rPr lang="en-US" dirty="0" smtClean="0"/>
              <a:t>Increased number of work item submissions from industry and government across various sectors</a:t>
            </a:r>
          </a:p>
          <a:p>
            <a:pPr lvl="1"/>
            <a:r>
              <a:rPr lang="en-US" dirty="0" smtClean="0"/>
              <a:t>Shipbuilding</a:t>
            </a:r>
          </a:p>
          <a:p>
            <a:pPr lvl="1"/>
            <a:r>
              <a:rPr lang="en-US" dirty="0" smtClean="0"/>
              <a:t>Petroleum</a:t>
            </a:r>
          </a:p>
          <a:p>
            <a:pPr lvl="1"/>
            <a:r>
              <a:rPr lang="en-US" dirty="0" smtClean="0"/>
              <a:t>Electrical Insulating materials</a:t>
            </a:r>
          </a:p>
          <a:p>
            <a:pPr lvl="1"/>
            <a:r>
              <a:rPr lang="en-US" dirty="0" smtClean="0"/>
              <a:t>Atmospheric analysis</a:t>
            </a:r>
          </a:p>
          <a:p>
            <a:pPr lvl="1"/>
            <a:r>
              <a:rPr lang="en-US" dirty="0" smtClean="0"/>
              <a:t>Steel</a:t>
            </a:r>
          </a:p>
          <a:p>
            <a:r>
              <a:rPr lang="en-US" dirty="0" smtClean="0"/>
              <a:t>Growing number of TC/SC/TG leaders and meeting delegates from China</a:t>
            </a:r>
          </a:p>
          <a:p>
            <a:r>
              <a:rPr lang="en-US" dirty="0" smtClean="0"/>
              <a:t>Engaging in and with university students and professors</a:t>
            </a:r>
            <a:endParaRPr lang="en-US" dirty="0"/>
          </a:p>
        </p:txBody>
      </p:sp>
      <p:sp>
        <p:nvSpPr>
          <p:cNvPr id="9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000" y="4419000"/>
            <a:ext cx="2925000" cy="199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8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</a:t>
            </a:r>
            <a:r>
              <a:rPr lang="is-IS" dirty="0" smtClean="0"/>
              <a:t>…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April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38393" y="1539000"/>
            <a:ext cx="2286000" cy="2286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t" anchorCtr="0">
            <a:noAutofit/>
          </a:bodyPr>
          <a:lstStyle/>
          <a:p>
            <a:r>
              <a:rPr lang="en-US" sz="2200" dirty="0" smtClean="0">
                <a:solidFill>
                  <a:srgbClr val="FFFFFF"/>
                </a:solidFill>
              </a:rPr>
              <a:t>We understand; it’s a difficult task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16526" y="3822800"/>
            <a:ext cx="2286000" cy="2286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t" anchorCtr="0">
            <a:noAutofit/>
          </a:bodyPr>
          <a:lstStyle/>
          <a:p>
            <a:r>
              <a:rPr lang="en-US" sz="2200" dirty="0" smtClean="0">
                <a:solidFill>
                  <a:srgbClr val="FFFFFF"/>
                </a:solidFill>
              </a:rPr>
              <a:t>You are taking a good approach and </a:t>
            </a:r>
            <a:r>
              <a:rPr lang="en-US" sz="2200" smtClean="0">
                <a:solidFill>
                  <a:srgbClr val="FFFFFF"/>
                </a:solidFill>
              </a:rPr>
              <a:t>making progress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72693" y="1530738"/>
            <a:ext cx="2286000" cy="2286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t" anchorCtr="0">
            <a:noAutofit/>
          </a:bodyPr>
          <a:lstStyle/>
          <a:p>
            <a:r>
              <a:rPr lang="en-US" sz="2200" dirty="0" smtClean="0">
                <a:solidFill>
                  <a:srgbClr val="FFFFFF"/>
                </a:solidFill>
              </a:rPr>
              <a:t>We are happy </a:t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>to help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4910393" y="3285588"/>
            <a:ext cx="531150" cy="531150"/>
          </a:xfrm>
          <a:prstGeom prst="rect">
            <a:avLst/>
          </a:prstGeom>
          <a:solidFill>
            <a:srgbClr val="EEEC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441543" y="3816738"/>
            <a:ext cx="531150" cy="531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624393" y="3291650"/>
            <a:ext cx="531150" cy="53115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365593" y="3823513"/>
            <a:ext cx="258800" cy="25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ate Placeholder 2"/>
          <p:cNvSpPr txBox="1">
            <a:spLocks/>
          </p:cNvSpPr>
          <p:nvPr/>
        </p:nvSpPr>
        <p:spPr>
          <a:xfrm>
            <a:off x="2907000" y="6539235"/>
            <a:ext cx="2025000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ASTM Presentation to SAC Delegation at ANSI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10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69271" y="2435494"/>
            <a:ext cx="4697729" cy="858505"/>
          </a:xfrm>
        </p:spPr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sz="1800" dirty="0" smtClean="0"/>
              <a:t>Thank you!</a:t>
            </a:r>
          </a:p>
        </p:txBody>
      </p:sp>
      <p:sp>
        <p:nvSpPr>
          <p:cNvPr id="3" name="Text Placeholder 1"/>
          <p:cNvSpPr txBox="1">
            <a:spLocks/>
          </p:cNvSpPr>
          <p:nvPr/>
        </p:nvSpPr>
        <p:spPr>
          <a:xfrm>
            <a:off x="1269271" y="3879001"/>
            <a:ext cx="4697729" cy="49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82563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500" indent="-1698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2"/>
                </a:solidFill>
              </a:rPr>
              <a:t>tcendrowska@astm.org</a:t>
            </a:r>
          </a:p>
          <a:p>
            <a:r>
              <a:rPr lang="en-US" sz="1400" dirty="0" err="1" smtClean="0">
                <a:solidFill>
                  <a:schemeClr val="accent2"/>
                </a:solidFill>
              </a:rPr>
              <a:t>fliu@astm.org</a:t>
            </a:r>
            <a:endParaRPr lang="en-US" sz="1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414141"/>
      </a:dk1>
      <a:lt1>
        <a:sysClr val="window" lastClr="FFFFFF"/>
      </a:lt1>
      <a:dk2>
        <a:srgbClr val="414141"/>
      </a:dk2>
      <a:lt2>
        <a:srgbClr val="FFFFFF"/>
      </a:lt2>
      <a:accent1>
        <a:srgbClr val="00355B"/>
      </a:accent1>
      <a:accent2>
        <a:srgbClr val="0095D6"/>
      </a:accent2>
      <a:accent3>
        <a:srgbClr val="7BB63B"/>
      </a:accent3>
      <a:accent4>
        <a:srgbClr val="414141"/>
      </a:accent4>
      <a:accent5>
        <a:srgbClr val="7E9DB3"/>
      </a:accent5>
      <a:accent6>
        <a:srgbClr val="91D1F3"/>
      </a:accent6>
      <a:hlink>
        <a:srgbClr val="0095D6"/>
      </a:hlink>
      <a:folHlink>
        <a:srgbClr val="91D1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12CEEA6-4E63-4DE2-B29C-69B8E864DDAF}"/>
</file>

<file path=customXml/itemProps2.xml><?xml version="1.0" encoding="utf-8"?>
<ds:datastoreItem xmlns:ds="http://schemas.openxmlformats.org/officeDocument/2006/customXml" ds:itemID="{2053E682-B4AE-4360-918E-A08CCA35D6DC}"/>
</file>

<file path=customXml/itemProps3.xml><?xml version="1.0" encoding="utf-8"?>
<ds:datastoreItem xmlns:ds="http://schemas.openxmlformats.org/officeDocument/2006/customXml" ds:itemID="{6A4E3C91-5977-4DE7-8346-4DA531917698}"/>
</file>

<file path=customXml/itemProps4.xml><?xml version="1.0" encoding="utf-8"?>
<ds:datastoreItem xmlns:ds="http://schemas.openxmlformats.org/officeDocument/2006/customXml" ds:itemID="{E1414235-8C3F-4A9B-BADD-AD454FCDF63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13452</TotalTime>
  <Words>435</Words>
  <Application>Microsoft Office PowerPoint</Application>
  <PresentationFormat>On-screen Show (4:3)</PresentationFormat>
  <Paragraphs>149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ASTM International</vt:lpstr>
      <vt:lpstr>ASTM Priorities</vt:lpstr>
      <vt:lpstr>ASTM Priorities</vt:lpstr>
      <vt:lpstr>Suggested Building Blocks</vt:lpstr>
      <vt:lpstr>ASTM and China — Opportunities</vt:lpstr>
      <vt:lpstr>In closing…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Cendrowska, Teresa</cp:lastModifiedBy>
  <cp:revision>304</cp:revision>
  <cp:lastPrinted>2016-04-21T14:42:37Z</cp:lastPrinted>
  <dcterms:created xsi:type="dcterms:W3CDTF">2014-06-18T16:43:44Z</dcterms:created>
  <dcterms:modified xsi:type="dcterms:W3CDTF">2016-04-21T15:53:38Z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ec4e0d21-5484-44a4-9d1e-7d801cb33946</vt:lpwstr>
  </property>
</Properties>
</file>