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handoutMasterIdLst>
    <p:handoutMasterId r:id="rId22"/>
  </p:handoutMasterIdLst>
  <p:sldIdLst>
    <p:sldId id="258"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60" r:id="rId2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1EA8"/>
    <a:srgbClr val="9EB7EF"/>
    <a:srgbClr val="1545FF"/>
    <a:srgbClr val="558551"/>
    <a:srgbClr val="FBFBF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Objects="1">
      <p:cViewPr varScale="1">
        <p:scale>
          <a:sx n="64" d="100"/>
          <a:sy n="64" d="100"/>
        </p:scale>
        <p:origin x="-162" y="-96"/>
      </p:cViewPr>
      <p:guideLst>
        <p:guide orient="horz" pos="2160"/>
        <p:guide pos="2880"/>
      </p:guideLst>
    </p:cSldViewPr>
  </p:slideViewPr>
  <p:notesTextViewPr>
    <p:cViewPr>
      <p:scale>
        <a:sx n="100" d="100"/>
        <a:sy n="100" d="100"/>
      </p:scale>
      <p:origin x="0" y="0"/>
    </p:cViewPr>
  </p:notesTextViewPr>
  <p:notesViewPr>
    <p:cSldViewPr snapToObjects="1">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EFEEABD0-B911-4EFC-85B3-CDDFAC01A3DA}" type="datetime1">
              <a:rPr lang="en-US"/>
              <a:pPr/>
              <a:t>7/21/2009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E12E8C13-AEFF-4B28-BD4B-EE8C8D51FB47}"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A302EF8A-CCFB-4A99-B840-52A6C57AE32D}" type="datetime1">
              <a:rPr lang="en-US"/>
              <a:pPr/>
              <a:t>7/21/2009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847418E0-EAFE-40E4-ABE7-2CAE459825E5}"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E1C11D1-FB1F-4C18-B298-D0E5FE39B30B}" type="datetime1">
              <a:rPr lang="en-US"/>
              <a:pPr/>
              <a:t>7/21/2009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2E28C32-9E95-4B9E-961C-AD7E180EB8FA}"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7BC5DCD-924E-475A-AA3D-EB9F84FA74BE}" type="datetime1">
              <a:rPr lang="en-US"/>
              <a:pPr/>
              <a:t>7/21/2009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ABF1662-B19C-4C26-ABFE-72AAD1E6EB02}"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8ADD88E-E1F1-420C-A9A8-9A446BF63FDB}" type="datetime1">
              <a:rPr lang="en-US"/>
              <a:pPr/>
              <a:t>7/21/2009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0F572BA-D4C4-475A-9A46-9AF0BFD2057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ADEE47DD-8728-4092-9890-DA82E1F9B19B}" type="datetime1">
              <a:rPr lang="en-US"/>
              <a:pPr/>
              <a:t>7/21/2009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98AABAA-6CE3-4FE2-B80C-F90C1AF18C4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2B04F40-A0C1-46DA-9526-2A95D36D25DD}" type="datetime1">
              <a:rPr lang="en-US"/>
              <a:pPr/>
              <a:t>7/21/2009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27C8D77-840E-4A49-AC79-B25F0F2BE84D}"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088A2827-DC57-4F2B-B1C3-0CC40090F6BC}" type="datetime1">
              <a:rPr lang="en-US"/>
              <a:pPr/>
              <a:t>7/21/2009</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E040F88-71EE-4E70-9DE1-3A9B23C4F79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DFCD88AE-9E56-42AB-8185-E2933A24D82B}" type="datetime1">
              <a:rPr lang="en-US"/>
              <a:pPr/>
              <a:t>7/21/2009</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59ADACB-04E2-4765-89A9-3F048D350A6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999EC4D-E872-4FA8-BE3C-B9231324F95A}" type="datetime1">
              <a:rPr lang="en-US"/>
              <a:pPr/>
              <a:t>7/21/2009</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2A248F2-735C-4AF3-819A-C404A17BF254}"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CC201008-7109-4B6E-BB5C-C721F755C763}" type="datetime1">
              <a:rPr lang="en-US"/>
              <a:pPr/>
              <a:t>7/21/2009</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4AA4C22-D332-454C-B1C0-4642D30DD0C2}"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6283E5A-2387-4878-AB16-2E34F5572F8D}" type="datetime1">
              <a:rPr lang="en-US"/>
              <a:pPr/>
              <a:t>7/21/2009</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C40443D-2543-4FFF-AB2E-D33B8072DC9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2484D73-3556-47E9-B35B-91B1F1E350E3}" type="datetime1">
              <a:rPr lang="en-US"/>
              <a:pPr/>
              <a:t>7/21/2009</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D79A4AE-45CF-4EA9-A598-14868F7DC96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553200" y="617378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2"/>
                </a:solidFill>
              </a:defRPr>
            </a:lvl1pPr>
          </a:lstStyle>
          <a:p>
            <a:fld id="{42CAA7B6-199E-4215-AF73-A1DBF5DFD9A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Arial" pitchFamily="-65" charset="0"/>
          <a:ea typeface="MS PGothic" pitchFamily="34"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Arial" pitchFamily="-65" charset="0"/>
          <a:ea typeface="MS PGothic" pitchFamily="34"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Arial" pitchFamily="-65" charset="0"/>
          <a:ea typeface="MS PGothic" pitchFamily="34"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Arial" pitchFamily="-65" charset="0"/>
          <a:ea typeface="MS PGothic" pitchFamily="34"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le 1"/>
          <p:cNvSpPr>
            <a:spLocks noGrp="1"/>
          </p:cNvSpPr>
          <p:nvPr>
            <p:ph type="ctrTitle"/>
          </p:nvPr>
        </p:nvSpPr>
        <p:spPr>
          <a:xfrm>
            <a:off x="3505200" y="1219200"/>
            <a:ext cx="5638800" cy="1470025"/>
          </a:xfrm>
        </p:spPr>
        <p:txBody>
          <a:bodyPr/>
          <a:lstStyle/>
          <a:p>
            <a:pPr eaLnBrk="1" hangingPunct="1"/>
            <a:r>
              <a:rPr lang="en-US" sz="3600" b="1" dirty="0" smtClean="0">
                <a:latin typeface="Times New Roman" pitchFamily="18" charset="0"/>
              </a:rPr>
              <a:t>QUALITY MANAGEMENT </a:t>
            </a:r>
            <a:br>
              <a:rPr lang="en-US" sz="3600" b="1" dirty="0" smtClean="0">
                <a:latin typeface="Times New Roman" pitchFamily="18" charset="0"/>
              </a:rPr>
            </a:br>
            <a:r>
              <a:rPr lang="en-US" sz="3600" b="1" dirty="0" smtClean="0">
                <a:latin typeface="Times New Roman" pitchFamily="18" charset="0"/>
              </a:rPr>
              <a:t>OF TOYS IN VIET NAM</a:t>
            </a:r>
            <a:endParaRPr lang="en-US" sz="3600" b="1" dirty="0" smtClean="0">
              <a:solidFill>
                <a:srgbClr val="558551"/>
              </a:solidFill>
            </a:endParaRPr>
          </a:p>
        </p:txBody>
      </p:sp>
      <p:sp>
        <p:nvSpPr>
          <p:cNvPr id="13315" name="Content Placeholder 2"/>
          <p:cNvSpPr>
            <a:spLocks noGrp="1"/>
          </p:cNvSpPr>
          <p:nvPr>
            <p:ph type="subTitle" idx="1"/>
          </p:nvPr>
        </p:nvSpPr>
        <p:spPr>
          <a:xfrm>
            <a:off x="3505200" y="2971800"/>
            <a:ext cx="5181600" cy="2362200"/>
          </a:xfrm>
        </p:spPr>
        <p:txBody>
          <a:bodyPr/>
          <a:lstStyle/>
          <a:p>
            <a:pPr eaLnBrk="1" hangingPunct="1"/>
            <a:r>
              <a:rPr lang="en-US" sz="1800" i="1" smtClean="0">
                <a:latin typeface="Times New Roman" pitchFamily="18" charset="0"/>
              </a:rPr>
              <a:t>Mrs. </a:t>
            </a:r>
            <a:r>
              <a:rPr lang="en-US" sz="1800" i="1" dirty="0" smtClean="0">
                <a:latin typeface="Times New Roman" pitchFamily="18" charset="0"/>
              </a:rPr>
              <a:t>Tran Quoc Tuan - </a:t>
            </a:r>
            <a:br>
              <a:rPr lang="en-US" sz="1800" i="1" dirty="0" smtClean="0">
                <a:latin typeface="Times New Roman" pitchFamily="18" charset="0"/>
              </a:rPr>
            </a:br>
            <a:r>
              <a:rPr lang="en-US" sz="1800" i="1" dirty="0" smtClean="0">
                <a:latin typeface="Times New Roman" pitchFamily="18" charset="0"/>
              </a:rPr>
              <a:t>Deputy Director of Dept. for Goods quality Control - STAMEQ, Vietnam</a:t>
            </a:r>
          </a:p>
          <a:p>
            <a:pPr eaLnBrk="1" hangingPunct="1"/>
            <a:endParaRPr lang="en-US" sz="1800" dirty="0" smtClean="0">
              <a:solidFill>
                <a:srgbClr val="757575"/>
              </a:solidFill>
            </a:endParaRPr>
          </a:p>
        </p:txBody>
      </p:sp>
      <p:sp>
        <p:nvSpPr>
          <p:cNvPr id="13316" name="Slide Number Placeholder 4"/>
          <p:cNvSpPr>
            <a:spLocks noGrp="1"/>
          </p:cNvSpPr>
          <p:nvPr>
            <p:ph type="sldNum" sz="quarter" idx="12"/>
          </p:nvPr>
        </p:nvSpPr>
        <p:spPr bwMode="auto">
          <a:noFill/>
          <a:ln>
            <a:miter lim="800000"/>
            <a:headEnd/>
            <a:tailEnd/>
          </a:ln>
        </p:spPr>
        <p:txBody>
          <a:bodyPr/>
          <a:lstStyle/>
          <a:p>
            <a:fld id="{7111CDE6-3880-4DAE-9BF2-0B7F3C67DE5A}" type="slidenum">
              <a:rPr lang="en-US"/>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150938" y="914400"/>
            <a:ext cx="2887662" cy="762000"/>
          </a:xfrm>
        </p:spPr>
        <p:txBody>
          <a:bodyPr/>
          <a:lstStyle/>
          <a:p>
            <a:r>
              <a:rPr lang="en-US" sz="3600">
                <a:latin typeface="Arial" pitchFamily="34" charset="0"/>
              </a:rPr>
              <a:t>On origin</a:t>
            </a:r>
          </a:p>
        </p:txBody>
      </p:sp>
      <p:sp>
        <p:nvSpPr>
          <p:cNvPr id="16387" name="Rectangle 3"/>
          <p:cNvSpPr>
            <a:spLocks noGrp="1" noChangeArrowheads="1"/>
          </p:cNvSpPr>
          <p:nvPr>
            <p:ph type="body" idx="1"/>
          </p:nvPr>
        </p:nvSpPr>
        <p:spPr>
          <a:xfrm>
            <a:off x="1182688" y="2209800"/>
            <a:ext cx="7772400" cy="4114800"/>
          </a:xfrm>
        </p:spPr>
        <p:txBody>
          <a:bodyPr/>
          <a:lstStyle/>
          <a:p>
            <a:pPr>
              <a:lnSpc>
                <a:spcPct val="90000"/>
              </a:lnSpc>
            </a:pPr>
            <a:r>
              <a:rPr lang="en-US" sz="2800">
                <a:latin typeface="Times New Roman" pitchFamily="18" charset="0"/>
              </a:rPr>
              <a:t>In total 1030 imported batch toys:</a:t>
            </a:r>
          </a:p>
          <a:p>
            <a:pPr>
              <a:lnSpc>
                <a:spcPct val="90000"/>
              </a:lnSpc>
            </a:pPr>
            <a:r>
              <a:rPr lang="en-US" sz="2800">
                <a:latin typeface="Times New Roman" pitchFamily="18" charset="0"/>
              </a:rPr>
              <a:t> 904 batches have originated from China (accounting for 87.77%),</a:t>
            </a:r>
          </a:p>
          <a:p>
            <a:pPr>
              <a:lnSpc>
                <a:spcPct val="90000"/>
              </a:lnSpc>
            </a:pPr>
            <a:r>
              <a:rPr lang="en-US" sz="2800">
                <a:latin typeface="Times New Roman" pitchFamily="18" charset="0"/>
              </a:rPr>
              <a:t> 37 batches have originated from Thailand (3.59%),</a:t>
            </a:r>
          </a:p>
          <a:p>
            <a:pPr>
              <a:lnSpc>
                <a:spcPct val="90000"/>
              </a:lnSpc>
            </a:pPr>
            <a:r>
              <a:rPr lang="en-US" sz="2800">
                <a:latin typeface="Times New Roman" pitchFamily="18" charset="0"/>
              </a:rPr>
              <a:t> 19 batches from Taiwan,</a:t>
            </a:r>
          </a:p>
          <a:p>
            <a:pPr>
              <a:lnSpc>
                <a:spcPct val="90000"/>
              </a:lnSpc>
            </a:pPr>
            <a:r>
              <a:rPr lang="en-US" sz="2800">
                <a:latin typeface="Times New Roman" pitchFamily="18" charset="0"/>
              </a:rPr>
              <a:t> 9 originated from South Korea and the remaining 61 batches originated from other countries.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150938" y="838200"/>
            <a:ext cx="6926262" cy="838200"/>
          </a:xfrm>
        </p:spPr>
        <p:txBody>
          <a:bodyPr/>
          <a:lstStyle/>
          <a:p>
            <a:r>
              <a:rPr lang="en-US" sz="2800" b="1"/>
              <a:t>Control of  toys  circulated on the market</a:t>
            </a:r>
            <a:r>
              <a:rPr lang="en-US" sz="2800"/>
              <a:t> ( in 2008-2009)</a:t>
            </a:r>
          </a:p>
        </p:txBody>
      </p:sp>
      <p:sp>
        <p:nvSpPr>
          <p:cNvPr id="13315" name="Rectangle 3"/>
          <p:cNvSpPr>
            <a:spLocks noGrp="1" noChangeArrowheads="1"/>
          </p:cNvSpPr>
          <p:nvPr>
            <p:ph type="body" idx="1"/>
          </p:nvPr>
        </p:nvSpPr>
        <p:spPr>
          <a:xfrm>
            <a:off x="1182688" y="2017713"/>
            <a:ext cx="7772400" cy="4154487"/>
          </a:xfrm>
        </p:spPr>
        <p:txBody>
          <a:bodyPr/>
          <a:lstStyle/>
          <a:p>
            <a:pPr>
              <a:lnSpc>
                <a:spcPct val="80000"/>
              </a:lnSpc>
            </a:pPr>
            <a:r>
              <a:rPr lang="en-US" sz="2400">
                <a:latin typeface="Times New Roman" pitchFamily="18" charset="0"/>
              </a:rPr>
              <a:t>Many imported goods have not sub label; some local manufacturers has not the name of goods, name and address organizations or individuals responsible for the goods.</a:t>
            </a:r>
          </a:p>
          <a:p>
            <a:pPr>
              <a:lnSpc>
                <a:spcPct val="80000"/>
              </a:lnSpc>
            </a:pPr>
            <a:r>
              <a:rPr lang="en-US" sz="2400">
                <a:latin typeface="Times New Roman" pitchFamily="18" charset="0"/>
              </a:rPr>
              <a:t>Pattern toys from market tested in 2008 (110 samples) are meet the requirements of TCVN 6238-3:1997 on the limitation entry of toxins from toys for children under 36 months of age for the criteria: antimony (SB), arsenate (As), Barium (Ba), cadmium (Cd), chromium (Cr), lead (Pb), mercury (Hg) and Formaldehyde and meet the requirements of against fire by TCVN 6328-2:1997. </a:t>
            </a:r>
          </a:p>
          <a:p>
            <a:pPr>
              <a:lnSpc>
                <a:spcPct val="80000"/>
              </a:lnSpc>
            </a:pPr>
            <a:r>
              <a:rPr lang="en-US" sz="2400">
                <a:latin typeface="Times New Roman" pitchFamily="18" charset="0"/>
              </a:rPr>
              <a:t>2009, organizations continue checking the quality of goods toys circulated on the market nationwide</a:t>
            </a:r>
            <a:r>
              <a:rPr lang="en-US" sz="2400"/>
              <a:t>.</a:t>
            </a:r>
          </a:p>
          <a:p>
            <a:pPr>
              <a:lnSpc>
                <a:spcPct val="80000"/>
              </a:lnSpc>
            </a:pPr>
            <a:endParaRPr lang="en-US" sz="240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150938" y="685800"/>
            <a:ext cx="6316662" cy="990600"/>
          </a:xfrm>
        </p:spPr>
        <p:txBody>
          <a:bodyPr/>
          <a:lstStyle/>
          <a:p>
            <a:r>
              <a:rPr lang="en-US" sz="2800" b="1">
                <a:latin typeface="Arial" pitchFamily="34" charset="0"/>
              </a:rPr>
              <a:t>III. Some solution to enhance quality management of toys</a:t>
            </a:r>
          </a:p>
        </p:txBody>
      </p:sp>
      <p:sp>
        <p:nvSpPr>
          <p:cNvPr id="18435" name="Rectangle 3"/>
          <p:cNvSpPr>
            <a:spLocks noGrp="1" noChangeArrowheads="1"/>
          </p:cNvSpPr>
          <p:nvPr>
            <p:ph type="body" idx="1"/>
          </p:nvPr>
        </p:nvSpPr>
        <p:spPr>
          <a:xfrm>
            <a:off x="1219200" y="1981200"/>
            <a:ext cx="7656513" cy="4343400"/>
          </a:xfrm>
        </p:spPr>
        <p:txBody>
          <a:bodyPr/>
          <a:lstStyle/>
          <a:p>
            <a:pPr marL="609600" indent="-609600">
              <a:lnSpc>
                <a:spcPct val="80000"/>
              </a:lnSpc>
              <a:buFont typeface="Wingdings" pitchFamily="2" charset="2"/>
              <a:buNone/>
            </a:pPr>
            <a:r>
              <a:rPr lang="en-US" sz="2000" b="1">
                <a:latin typeface="Arial" pitchFamily="34" charset="0"/>
              </a:rPr>
              <a:t>1. On the Standards, Technical regulation:</a:t>
            </a:r>
          </a:p>
          <a:p>
            <a:pPr marL="609600" indent="-609600">
              <a:lnSpc>
                <a:spcPct val="80000"/>
              </a:lnSpc>
            </a:pPr>
            <a:r>
              <a:rPr lang="en-US" sz="2000" b="1">
                <a:latin typeface="Arial" pitchFamily="34" charset="0"/>
              </a:rPr>
              <a:t>Promulgation of</a:t>
            </a:r>
            <a:r>
              <a:rPr lang="en-US" sz="2000">
                <a:latin typeface="Arial" pitchFamily="34" charset="0"/>
              </a:rPr>
              <a:t> </a:t>
            </a:r>
            <a:r>
              <a:rPr lang="en-US" sz="2000" b="1">
                <a:latin typeface="Arial" pitchFamily="34" charset="0"/>
              </a:rPr>
              <a:t>Technical regulation on safety of</a:t>
            </a:r>
            <a:r>
              <a:rPr lang="en-US" sz="2000">
                <a:latin typeface="Arial" pitchFamily="34" charset="0"/>
              </a:rPr>
              <a:t>  </a:t>
            </a:r>
            <a:r>
              <a:rPr lang="en-US" sz="2000" b="1">
                <a:latin typeface="Arial" pitchFamily="34" charset="0"/>
              </a:rPr>
              <a:t>toys</a:t>
            </a:r>
          </a:p>
          <a:p>
            <a:pPr marL="609600" indent="-609600" algn="just">
              <a:lnSpc>
                <a:spcPct val="80000"/>
              </a:lnSpc>
            </a:pPr>
            <a:r>
              <a:rPr lang="en-US" sz="2000" b="1" i="1">
                <a:solidFill>
                  <a:srgbClr val="663300"/>
                </a:solidFill>
                <a:latin typeface="Arial" pitchFamily="34" charset="0"/>
              </a:rPr>
              <a:t>Final Draft QCVN 3 : 2009/BKHCN</a:t>
            </a:r>
            <a:r>
              <a:rPr lang="en-US" sz="2000">
                <a:latin typeface="Arial" pitchFamily="34" charset="0"/>
              </a:rPr>
              <a:t> : </a:t>
            </a:r>
            <a:r>
              <a:rPr lang="en-US" sz="2000" b="1">
                <a:solidFill>
                  <a:srgbClr val="CC3300"/>
                </a:solidFill>
                <a:latin typeface="Arial" pitchFamily="34" charset="0"/>
              </a:rPr>
              <a:t>National Technical Regulation  on safety OF TOYS:</a:t>
            </a:r>
          </a:p>
          <a:p>
            <a:pPr marL="609600" indent="-609600" algn="just">
              <a:lnSpc>
                <a:spcPct val="80000"/>
              </a:lnSpc>
            </a:pPr>
            <a:r>
              <a:rPr lang="en-US" sz="2000">
                <a:latin typeface="Arial" pitchFamily="34" charset="0"/>
              </a:rPr>
              <a:t>Listed CABs: Both Testing labs (ISO 17025) and Certification bodies (ISO Guide 65)</a:t>
            </a:r>
          </a:p>
          <a:p>
            <a:pPr marL="609600" indent="-609600" algn="just">
              <a:lnSpc>
                <a:spcPct val="80000"/>
              </a:lnSpc>
            </a:pPr>
            <a:r>
              <a:rPr lang="en-US" sz="2000">
                <a:latin typeface="Arial" pitchFamily="34" charset="0"/>
              </a:rPr>
              <a:t>Provisions on CABs designation procedures  (Circular 08 and 09/2009/TT-BKHCN)</a:t>
            </a:r>
          </a:p>
          <a:p>
            <a:pPr marL="609600" indent="-609600" algn="just">
              <a:lnSpc>
                <a:spcPct val="80000"/>
              </a:lnSpc>
            </a:pPr>
            <a:r>
              <a:rPr lang="en-US" sz="2000">
                <a:latin typeface="Arial" pitchFamily="34" charset="0"/>
              </a:rPr>
              <a:t>Provisions on conformity assessment procedures  (Decision 24/2007/TT-BKHCN)</a:t>
            </a:r>
          </a:p>
          <a:p>
            <a:pPr marL="609600" indent="-609600" algn="just">
              <a:lnSpc>
                <a:spcPct val="80000"/>
              </a:lnSpc>
            </a:pPr>
            <a:r>
              <a:rPr lang="fr-FR" altLang="ja-JP" sz="2000">
                <a:latin typeface="Arial" pitchFamily="34" charset="0"/>
                <a:ea typeface="MS PGothic" pitchFamily="34" charset="-128"/>
              </a:rPr>
              <a:t>Provision on Conformity Mark(</a:t>
            </a:r>
            <a:r>
              <a:rPr lang="en-US" sz="2000">
                <a:latin typeface="Arial" pitchFamily="34" charset="0"/>
              </a:rPr>
              <a:t>Decision</a:t>
            </a:r>
            <a:r>
              <a:rPr lang="fr-FR" altLang="ja-JP" sz="2000">
                <a:latin typeface="Arial" pitchFamily="34" charset="0"/>
                <a:ea typeface="MS PGothic" pitchFamily="34" charset="-128"/>
              </a:rPr>
              <a:t>24/2007/TT-BKHCN)</a:t>
            </a:r>
          </a:p>
          <a:p>
            <a:pPr marL="609600" indent="-609600" algn="just">
              <a:lnSpc>
                <a:spcPct val="80000"/>
              </a:lnSpc>
            </a:pPr>
            <a:r>
              <a:rPr lang="fr-FR" altLang="ja-JP" sz="2000">
                <a:latin typeface="Arial" pitchFamily="34" charset="0"/>
                <a:ea typeface="MS PGothic" pitchFamily="34" charset="-128"/>
              </a:rPr>
              <a:t>Provisions on registration &amp; declaration (</a:t>
            </a:r>
            <a:r>
              <a:rPr lang="en-US" sz="2000">
                <a:latin typeface="Arial" pitchFamily="34" charset="0"/>
              </a:rPr>
              <a:t>Decision</a:t>
            </a:r>
            <a:r>
              <a:rPr lang="fr-FR" altLang="ja-JP" sz="2000">
                <a:latin typeface="Arial" pitchFamily="34" charset="0"/>
                <a:ea typeface="MS PGothic" pitchFamily="34" charset="-128"/>
              </a:rPr>
              <a:t> 24/2007/TT-BKHCN)</a:t>
            </a:r>
            <a:r>
              <a:rPr lang="en-US" sz="2000" b="1">
                <a:latin typeface="Arial" pitchFamily="34" charset="0"/>
              </a:rPr>
              <a:t>	</a:t>
            </a:r>
          </a:p>
          <a:p>
            <a:pPr marL="609600" indent="-609600" algn="just">
              <a:lnSpc>
                <a:spcPct val="80000"/>
              </a:lnSpc>
            </a:pPr>
            <a:r>
              <a:rPr lang="fr-FR" altLang="ja-JP" sz="2000">
                <a:latin typeface="Arial" pitchFamily="34" charset="0"/>
                <a:ea typeface="MS PGothic" pitchFamily="34" charset="-128"/>
              </a:rPr>
              <a:t>Provisions on inspection (import-export product) &amp; m</a:t>
            </a:r>
            <a:r>
              <a:rPr lang="en-US" altLang="ja-JP" sz="2000">
                <a:latin typeface="Arial" pitchFamily="34" charset="0"/>
                <a:ea typeface="MS PGothic" pitchFamily="34" charset="-128"/>
              </a:rPr>
              <a:t>arket surveillance </a:t>
            </a:r>
            <a:r>
              <a:rPr lang="fr-FR" altLang="ja-JP" sz="2000">
                <a:latin typeface="Arial" pitchFamily="34" charset="0"/>
                <a:ea typeface="MS PGothic" pitchFamily="34" charset="-128"/>
              </a:rPr>
              <a:t>(</a:t>
            </a:r>
            <a:r>
              <a:rPr lang="en-US" sz="2000">
                <a:latin typeface="Arial" pitchFamily="34" charset="0"/>
              </a:rPr>
              <a:t>Circular 16 and 17/2009/TT-BKHCN</a:t>
            </a:r>
            <a:r>
              <a:rPr lang="fr-FR" altLang="ja-JP" sz="2000">
                <a:latin typeface="Arial" pitchFamily="34" charset="0"/>
                <a:ea typeface="MS PGothic" pitchFamily="34" charset="-128"/>
              </a:rPr>
              <a:t>)</a:t>
            </a:r>
            <a:endParaRPr lang="en-US" sz="2000" b="1">
              <a:latin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p:txBody>
          <a:bodyPr/>
          <a:lstStyle/>
          <a:p>
            <a:pPr>
              <a:lnSpc>
                <a:spcPct val="80000"/>
              </a:lnSpc>
            </a:pPr>
            <a:r>
              <a:rPr lang="en-US" sz="2800"/>
              <a:t> </a:t>
            </a:r>
            <a:r>
              <a:rPr lang="en-US" sz="2800" b="1">
                <a:latin typeface="Times New Roman" pitchFamily="18" charset="0"/>
              </a:rPr>
              <a:t>2. The control and inspection:</a:t>
            </a:r>
          </a:p>
          <a:p>
            <a:pPr>
              <a:lnSpc>
                <a:spcPct val="80000"/>
              </a:lnSpc>
            </a:pPr>
            <a:r>
              <a:rPr lang="en-US" sz="2800" b="1">
                <a:latin typeface="Times New Roman" pitchFamily="18" charset="0"/>
              </a:rPr>
              <a:t>Strengthening of inspection of quality of import, production and circulation toys on the market. Detection, prevention business does not guarantee quality, safety toys, not labeled as prescribed and widely reported on the media's our people consumers. </a:t>
            </a:r>
          </a:p>
          <a:p>
            <a:pPr>
              <a:lnSpc>
                <a:spcPct val="80000"/>
              </a:lnSpc>
            </a:pPr>
            <a:r>
              <a:rPr lang="en-US" sz="2800" b="1">
                <a:latin typeface="Times New Roman" pitchFamily="18" charset="0"/>
              </a:rPr>
              <a:t>Suggest to the Committee 127/TW steer the authorities concerned management market such as Customs, Police...control of imported toys with non-quota to the border into Vietnam.</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p:txBody>
          <a:bodyPr/>
          <a:lstStyle/>
          <a:p>
            <a:pPr>
              <a:buFont typeface="Wingdings" pitchFamily="2" charset="2"/>
              <a:buNone/>
            </a:pPr>
            <a:r>
              <a:rPr lang="en-US" b="1">
                <a:latin typeface="Times New Roman" pitchFamily="18" charset="0"/>
              </a:rPr>
              <a:t>3. Information and propaganda</a:t>
            </a:r>
          </a:p>
          <a:p>
            <a:endParaRPr lang="en-US" b="1">
              <a:latin typeface="Times New Roman" pitchFamily="18" charset="0"/>
            </a:endParaRPr>
          </a:p>
          <a:p>
            <a:r>
              <a:rPr lang="en-US" sz="2400" b="1">
                <a:latin typeface="Times New Roman" pitchFamily="18" charset="0"/>
              </a:rPr>
              <a:t>Strengthening coordination of ministries, relevant agencies in disseminating educational customers of quality, product labels.</a:t>
            </a:r>
          </a:p>
          <a:p>
            <a:r>
              <a:rPr lang="en-US" sz="2400" b="1">
                <a:latin typeface="Times New Roman" pitchFamily="18" charset="0"/>
              </a:rPr>
              <a:t>Distribution of leaflets on Toy safety to small business, school about the toxic toys have been warning and instruction selection toy safety and quality.</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p:txBody>
          <a:bodyPr/>
          <a:lstStyle/>
          <a:p>
            <a:r>
              <a:rPr lang="en-US" b="1">
                <a:latin typeface="Times New Roman" pitchFamily="18" charset="0"/>
              </a:rPr>
              <a:t>4. </a:t>
            </a:r>
            <a:r>
              <a:rPr lang="en-US" sz="3600" b="1">
                <a:latin typeface="Times New Roman" pitchFamily="18" charset="0"/>
              </a:rPr>
              <a:t>Strengthening  </a:t>
            </a:r>
            <a:r>
              <a:rPr lang="vi-VN" sz="3600" b="1">
                <a:latin typeface="Times New Roman" pitchFamily="18" charset="0"/>
              </a:rPr>
              <a:t>resources</a:t>
            </a:r>
            <a:endParaRPr lang="en-US" sz="3600" b="1">
              <a:latin typeface="Times New Roman" pitchFamily="18" charset="0"/>
            </a:endParaRPr>
          </a:p>
          <a:p>
            <a:r>
              <a:rPr lang="en-US">
                <a:latin typeface="Times New Roman" pitchFamily="18" charset="0"/>
              </a:rPr>
              <a:t>Additional equipment for the testing unit, equipments for rapid test.</a:t>
            </a:r>
          </a:p>
          <a:p>
            <a:r>
              <a:rPr lang="en-US">
                <a:latin typeface="Times New Roman" pitchFamily="18" charset="0"/>
              </a:rPr>
              <a:t> Enhance fund for inspection, control and  sample  test.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1182688" y="2017713"/>
            <a:ext cx="6589712" cy="4044950"/>
          </a:xfrm>
        </p:spPr>
        <p:txBody>
          <a:bodyPr/>
          <a:lstStyle/>
          <a:p>
            <a:pPr>
              <a:lnSpc>
                <a:spcPct val="80000"/>
              </a:lnSpc>
            </a:pPr>
            <a:r>
              <a:rPr lang="en-US" sz="2400" b="1">
                <a:latin typeface="Times New Roman" pitchFamily="18" charset="0"/>
              </a:rPr>
              <a:t>5. Responsibilities of the Enterprises, Business:</a:t>
            </a:r>
            <a:r>
              <a:rPr lang="en-US" sz="1800">
                <a:latin typeface="Times New Roman" pitchFamily="18" charset="0"/>
              </a:rPr>
              <a:t> </a:t>
            </a:r>
            <a:br>
              <a:rPr lang="en-US" sz="1800">
                <a:latin typeface="Times New Roman" pitchFamily="18" charset="0"/>
              </a:rPr>
            </a:br>
            <a:endParaRPr lang="en-US" sz="1800">
              <a:latin typeface="Times New Roman" pitchFamily="18" charset="0"/>
            </a:endParaRPr>
          </a:p>
          <a:p>
            <a:pPr>
              <a:lnSpc>
                <a:spcPct val="80000"/>
              </a:lnSpc>
            </a:pPr>
            <a:endParaRPr lang="en-US" sz="1800">
              <a:latin typeface="Times New Roman" pitchFamily="18" charset="0"/>
            </a:endParaRPr>
          </a:p>
          <a:p>
            <a:pPr>
              <a:lnSpc>
                <a:spcPct val="80000"/>
              </a:lnSpc>
              <a:buFont typeface="Wingdings" pitchFamily="2" charset="2"/>
              <a:buNone/>
            </a:pPr>
            <a:r>
              <a:rPr lang="en-US" sz="2400">
                <a:latin typeface="Times New Roman" pitchFamily="18" charset="0"/>
              </a:rPr>
              <a:t>    - The Enterprise, imported business toys have commitments that the toys have origin clearly and ensure quality, labeled according to the law. </a:t>
            </a:r>
            <a:br>
              <a:rPr lang="en-US" sz="2400">
                <a:latin typeface="Times New Roman" pitchFamily="18" charset="0"/>
              </a:rPr>
            </a:br>
            <a:endParaRPr lang="en-US" sz="2400">
              <a:latin typeface="Times New Roman" pitchFamily="18" charset="0"/>
            </a:endParaRPr>
          </a:p>
          <a:p>
            <a:pPr>
              <a:lnSpc>
                <a:spcPct val="80000"/>
              </a:lnSpc>
              <a:buFont typeface="Wingdings" pitchFamily="2" charset="2"/>
              <a:buNone/>
            </a:pPr>
            <a:r>
              <a:rPr lang="en-US" sz="2400">
                <a:latin typeface="Times New Roman" pitchFamily="18" charset="0"/>
              </a:rPr>
              <a:t>  - The enterprises, imported business must declare the conformity to Technical regulation, labeled the mark of conformity to Technical regulation on the product and labeled in full accordance to the law.</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303338" y="914400"/>
            <a:ext cx="3878262" cy="762000"/>
          </a:xfrm>
        </p:spPr>
        <p:txBody>
          <a:bodyPr/>
          <a:lstStyle/>
          <a:p>
            <a:r>
              <a:rPr lang="en-US" sz="2800" b="1">
                <a:latin typeface=".VnTimeH" pitchFamily="34" charset="0"/>
              </a:rPr>
              <a:t>IV. Conclusions</a:t>
            </a:r>
          </a:p>
        </p:txBody>
      </p:sp>
      <p:sp>
        <p:nvSpPr>
          <p:cNvPr id="25603" name="Rectangle 3"/>
          <p:cNvSpPr>
            <a:spLocks noGrp="1" noChangeArrowheads="1"/>
          </p:cNvSpPr>
          <p:nvPr>
            <p:ph type="body" idx="1"/>
          </p:nvPr>
        </p:nvSpPr>
        <p:spPr/>
        <p:txBody>
          <a:bodyPr/>
          <a:lstStyle/>
          <a:p>
            <a:r>
              <a:rPr lang="en-US" sz="2800">
                <a:latin typeface="Times New Roman" pitchFamily="18" charset="0"/>
              </a:rPr>
              <a:t>Toys are goods, which must quality control in production, import and on the market.</a:t>
            </a:r>
          </a:p>
          <a:p>
            <a:r>
              <a:rPr lang="en-US" sz="2800" b="1">
                <a:latin typeface="Times New Roman" pitchFamily="18" charset="0"/>
              </a:rPr>
              <a:t>Promulgation of</a:t>
            </a:r>
            <a:r>
              <a:rPr lang="en-US" sz="2800">
                <a:latin typeface="Times New Roman" pitchFamily="18" charset="0"/>
              </a:rPr>
              <a:t> </a:t>
            </a:r>
            <a:r>
              <a:rPr lang="en-US" sz="2800" b="1">
                <a:latin typeface="Times New Roman" pitchFamily="18" charset="0"/>
              </a:rPr>
              <a:t>Technical regulation on safety </a:t>
            </a:r>
            <a:r>
              <a:rPr lang="en-US" sz="2800">
                <a:latin typeface="Times New Roman" pitchFamily="18" charset="0"/>
              </a:rPr>
              <a:t>of </a:t>
            </a:r>
            <a:r>
              <a:rPr lang="en-US" sz="2800" b="1">
                <a:latin typeface="Times New Roman" pitchFamily="18" charset="0"/>
              </a:rPr>
              <a:t>toys ( QCVN), harmonization ISO, EN,</a:t>
            </a:r>
          </a:p>
          <a:p>
            <a:r>
              <a:rPr lang="en-US" sz="2800" b="1">
                <a:latin typeface="Times New Roman" pitchFamily="18" charset="0"/>
              </a:rPr>
              <a:t>Need </a:t>
            </a:r>
            <a:r>
              <a:rPr lang="en-US" sz="2800">
                <a:latin typeface="Times New Roman" pitchFamily="18" charset="0"/>
              </a:rPr>
              <a:t>additional equipment for the testing unit, equipments for rapid test.</a:t>
            </a:r>
          </a:p>
          <a:p>
            <a:r>
              <a:rPr lang="en-US" sz="2800" b="1">
                <a:latin typeface="Times New Roman" pitchFamily="18" charset="0"/>
              </a:rPr>
              <a:t>Strengthening coordination of other  countries in quality management</a:t>
            </a:r>
            <a:r>
              <a:rPr lang="en-US" b="1">
                <a:latin typeface="Times New Roman" pitchFamily="18" charset="0"/>
              </a:rPr>
              <a:t>.</a:t>
            </a: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1182688" y="3313113"/>
            <a:ext cx="6894512" cy="1106487"/>
          </a:xfrm>
        </p:spPr>
        <p:txBody>
          <a:bodyPr/>
          <a:lstStyle/>
          <a:p>
            <a:pPr algn="ctr">
              <a:buFont typeface="Wingdings" pitchFamily="2" charset="2"/>
              <a:buNone/>
            </a:pPr>
            <a:r>
              <a:rPr lang="en-US" sz="4000" b="1" i="1">
                <a:solidFill>
                  <a:schemeClr val="folHlink"/>
                </a:solidFill>
                <a:latin typeface="Times New Roman" pitchFamily="18" charset="0"/>
              </a:rPr>
              <a:t>Thanks for your attention!</a:t>
            </a:r>
          </a:p>
          <a:p>
            <a:pPr algn="ctr">
              <a:buFont typeface="Wingdings" pitchFamily="2" charset="2"/>
              <a:buNone/>
            </a:pPr>
            <a:endParaRPr lang="en-US" sz="4000" b="1" i="1">
              <a:solidFill>
                <a:schemeClr val="folHlink"/>
              </a:solidFill>
              <a:latin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endParaRPr lang="en-US" b="1" smtClean="0">
              <a:solidFill>
                <a:srgbClr val="558551"/>
              </a:solidFill>
            </a:endParaRPr>
          </a:p>
        </p:txBody>
      </p:sp>
      <p:sp>
        <p:nvSpPr>
          <p:cNvPr id="14339" name="Content Placeholder 2"/>
          <p:cNvSpPr>
            <a:spLocks noGrp="1"/>
          </p:cNvSpPr>
          <p:nvPr>
            <p:ph idx="1"/>
          </p:nvPr>
        </p:nvSpPr>
        <p:spPr/>
        <p:txBody>
          <a:bodyPr/>
          <a:lstStyle/>
          <a:p>
            <a:pPr eaLnBrk="1" hangingPunct="1"/>
            <a:endParaRPr lang="en-US" sz="2400" smtClean="0">
              <a:solidFill>
                <a:srgbClr val="757575"/>
              </a:solidFill>
            </a:endParaRPr>
          </a:p>
        </p:txBody>
      </p:sp>
      <p:sp>
        <p:nvSpPr>
          <p:cNvPr id="14340" name="Slide Number Placeholder 4"/>
          <p:cNvSpPr>
            <a:spLocks noGrp="1"/>
          </p:cNvSpPr>
          <p:nvPr>
            <p:ph type="sldNum" sz="quarter" idx="12"/>
          </p:nvPr>
        </p:nvSpPr>
        <p:spPr bwMode="auto">
          <a:noFill/>
          <a:ln>
            <a:miter lim="800000"/>
            <a:headEnd/>
            <a:tailEnd/>
          </a:ln>
        </p:spPr>
        <p:txBody>
          <a:bodyPr/>
          <a:lstStyle/>
          <a:p>
            <a:fld id="{15F341A4-1817-453D-B6E7-EFFB4ACCCA88}" type="slidenum">
              <a:rPr lang="en-US"/>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150938" y="685800"/>
            <a:ext cx="2963862" cy="990600"/>
          </a:xfrm>
        </p:spPr>
        <p:txBody>
          <a:bodyPr/>
          <a:lstStyle/>
          <a:p>
            <a:pPr algn="ctr"/>
            <a:r>
              <a:rPr lang="en-US" sz="3200" b="1">
                <a:latin typeface="Times New Roman" pitchFamily="18" charset="0"/>
              </a:rPr>
              <a:t>CONTENT</a:t>
            </a:r>
          </a:p>
        </p:txBody>
      </p:sp>
      <p:sp>
        <p:nvSpPr>
          <p:cNvPr id="24579" name="Rectangle 3"/>
          <p:cNvSpPr>
            <a:spLocks noGrp="1" noChangeArrowheads="1"/>
          </p:cNvSpPr>
          <p:nvPr>
            <p:ph type="body" idx="1"/>
          </p:nvPr>
        </p:nvSpPr>
        <p:spPr>
          <a:xfrm>
            <a:off x="1182688" y="2855913"/>
            <a:ext cx="6894512" cy="3316287"/>
          </a:xfrm>
        </p:spPr>
        <p:txBody>
          <a:bodyPr/>
          <a:lstStyle/>
          <a:p>
            <a:pPr>
              <a:lnSpc>
                <a:spcPct val="90000"/>
              </a:lnSpc>
            </a:pPr>
            <a:r>
              <a:rPr lang="en-US" sz="2800" b="1">
                <a:latin typeface="Times New Roman" pitchFamily="18" charset="0"/>
              </a:rPr>
              <a:t>I. Overview on production, trading and import toys</a:t>
            </a:r>
            <a:endParaRPr lang="en-US" sz="2800">
              <a:latin typeface="Times New Roman" pitchFamily="18" charset="0"/>
            </a:endParaRPr>
          </a:p>
          <a:p>
            <a:pPr>
              <a:lnSpc>
                <a:spcPct val="90000"/>
              </a:lnSpc>
            </a:pPr>
            <a:r>
              <a:rPr lang="en-US" sz="2800" b="1">
                <a:latin typeface="Times New Roman" pitchFamily="18" charset="0"/>
              </a:rPr>
              <a:t>II. Management quality of toys in Viet Nam</a:t>
            </a:r>
          </a:p>
          <a:p>
            <a:pPr>
              <a:lnSpc>
                <a:spcPct val="90000"/>
              </a:lnSpc>
            </a:pPr>
            <a:r>
              <a:rPr lang="en-US" sz="2800" b="1">
                <a:latin typeface="Times New Roman" pitchFamily="18" charset="0"/>
              </a:rPr>
              <a:t>III. Some solution to enhance quality management of toys</a:t>
            </a:r>
          </a:p>
          <a:p>
            <a:pPr>
              <a:lnSpc>
                <a:spcPct val="90000"/>
              </a:lnSpc>
            </a:pPr>
            <a:r>
              <a:rPr lang="en-US" sz="2800" b="1">
                <a:latin typeface="Times New Roman" pitchFamily="18" charset="0"/>
              </a:rPr>
              <a:t>IV. Conclusions</a:t>
            </a:r>
            <a:endParaRPr lang="en-US" sz="2800">
              <a:latin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150938" y="762000"/>
            <a:ext cx="7231062" cy="914400"/>
          </a:xfrm>
        </p:spPr>
        <p:txBody>
          <a:bodyPr/>
          <a:lstStyle/>
          <a:p>
            <a:r>
              <a:rPr lang="en-US" sz="2400" b="1">
                <a:latin typeface=".VnTimeH" pitchFamily="34" charset="0"/>
              </a:rPr>
              <a:t>I. Overview on Production, trading and import toys</a:t>
            </a:r>
            <a:r>
              <a:rPr lang="en-US" sz="2400"/>
              <a:t> </a:t>
            </a:r>
          </a:p>
        </p:txBody>
      </p:sp>
      <p:sp>
        <p:nvSpPr>
          <p:cNvPr id="6147" name="Rectangle 3"/>
          <p:cNvSpPr>
            <a:spLocks noGrp="1" noChangeArrowheads="1"/>
          </p:cNvSpPr>
          <p:nvPr>
            <p:ph type="body" idx="1"/>
          </p:nvPr>
        </p:nvSpPr>
        <p:spPr/>
        <p:txBody>
          <a:bodyPr/>
          <a:lstStyle/>
          <a:p>
            <a:pPr>
              <a:lnSpc>
                <a:spcPct val="80000"/>
              </a:lnSpc>
            </a:pPr>
            <a:r>
              <a:rPr lang="en-US" sz="2800" b="1">
                <a:latin typeface="Times New Roman" pitchFamily="18" charset="0"/>
              </a:rPr>
              <a:t>Local toy production:</a:t>
            </a:r>
          </a:p>
          <a:p>
            <a:pPr>
              <a:lnSpc>
                <a:spcPct val="80000"/>
              </a:lnSpc>
            </a:pPr>
            <a:r>
              <a:rPr lang="en-US" sz="2800" b="1">
                <a:latin typeface="Times New Roman" pitchFamily="18" charset="0"/>
              </a:rPr>
              <a:t>A number of local manufacturer is few, only some in the big cities such as Hanoi, Da Nang and Ho Chi Minh City.</a:t>
            </a:r>
          </a:p>
          <a:p>
            <a:pPr>
              <a:lnSpc>
                <a:spcPct val="80000"/>
              </a:lnSpc>
            </a:pPr>
            <a:r>
              <a:rPr lang="en-US" sz="2800" b="1">
                <a:latin typeface="Times New Roman" pitchFamily="18" charset="0"/>
              </a:rPr>
              <a:t> Local toys are poor design, form and category in general, mainly products such as ball, the letters, pictures of arrangements, the simulation objects in the household by plastic, toys on sand, stuffed animals, doll. </a:t>
            </a:r>
          </a:p>
          <a:p>
            <a:pPr>
              <a:lnSpc>
                <a:spcPct val="80000"/>
              </a:lnSpc>
            </a:pPr>
            <a:r>
              <a:rPr lang="en-US" sz="2800" b="1">
                <a:latin typeface="Times New Roman" pitchFamily="18" charset="0"/>
              </a:rPr>
              <a:t>Local toys are poor design, form, category and functions.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latin typeface="Times New Roman" pitchFamily="18" charset="0"/>
              </a:rPr>
              <a:t>Imported toys:</a:t>
            </a:r>
            <a:r>
              <a:rPr lang="en-US"/>
              <a:t> </a:t>
            </a:r>
          </a:p>
        </p:txBody>
      </p:sp>
      <p:sp>
        <p:nvSpPr>
          <p:cNvPr id="7171" name="Rectangle 3"/>
          <p:cNvSpPr>
            <a:spLocks noGrp="1" noChangeArrowheads="1"/>
          </p:cNvSpPr>
          <p:nvPr>
            <p:ph type="body" idx="1"/>
          </p:nvPr>
        </p:nvSpPr>
        <p:spPr/>
        <p:txBody>
          <a:bodyPr/>
          <a:lstStyle/>
          <a:p>
            <a:r>
              <a:rPr lang="en-US" sz="2800">
                <a:latin typeface="Times New Roman" pitchFamily="18" charset="0"/>
              </a:rPr>
              <a:t>From 2006 to 2008 there are 167 enterprises imported toys they registered addresses in 16 provinces and cities. </a:t>
            </a:r>
          </a:p>
          <a:p>
            <a:r>
              <a:rPr lang="en-US" sz="2800">
                <a:latin typeface="Times New Roman" pitchFamily="18" charset="0"/>
              </a:rPr>
              <a:t>Including 82 companies in Ho Chi Minh City, accounting for 49.7% of total importing business </a:t>
            </a:r>
          </a:p>
          <a:p>
            <a:r>
              <a:rPr lang="en-US" sz="2800">
                <a:latin typeface="Times New Roman" pitchFamily="18" charset="0"/>
              </a:rPr>
              <a:t>The Quang Ninh province has 24 enterprises, Hanoi has 22 enterprises, Hai Phong has 11 enterprises, and Lang Son has 7 enterprises. In other provinces have one or several enterprises.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14400" y="533400"/>
            <a:ext cx="8029575" cy="1143000"/>
          </a:xfrm>
        </p:spPr>
        <p:txBody>
          <a:bodyPr/>
          <a:lstStyle/>
          <a:p>
            <a:r>
              <a:rPr lang="en-US" sz="2400" b="1">
                <a:latin typeface="Arial" pitchFamily="34" charset="0"/>
              </a:rPr>
              <a:t>II. Management quality of toys in Viet nam</a:t>
            </a:r>
            <a:br>
              <a:rPr lang="en-US" sz="2400" b="1">
                <a:latin typeface="Arial" pitchFamily="34" charset="0"/>
              </a:rPr>
            </a:br>
            <a:r>
              <a:rPr lang="en-US" sz="2400" b="1">
                <a:latin typeface="Arial" pitchFamily="34" charset="0"/>
              </a:rPr>
              <a:t>2.1. From 1997 to 2006 (10 years):</a:t>
            </a:r>
            <a:r>
              <a:rPr lang="en-US"/>
              <a:t> </a:t>
            </a:r>
          </a:p>
        </p:txBody>
      </p:sp>
      <p:sp>
        <p:nvSpPr>
          <p:cNvPr id="8195" name="Rectangle 3"/>
          <p:cNvSpPr>
            <a:spLocks noGrp="1" noChangeArrowheads="1"/>
          </p:cNvSpPr>
          <p:nvPr>
            <p:ph type="body" idx="1"/>
          </p:nvPr>
        </p:nvSpPr>
        <p:spPr/>
        <p:txBody>
          <a:bodyPr/>
          <a:lstStyle/>
          <a:p>
            <a:pPr>
              <a:lnSpc>
                <a:spcPct val="80000"/>
              </a:lnSpc>
            </a:pPr>
            <a:r>
              <a:rPr lang="en-US" sz="2800">
                <a:latin typeface="Times New Roman" pitchFamily="18" charset="0"/>
              </a:rPr>
              <a:t>Mainly focus on quality imported toys.</a:t>
            </a:r>
          </a:p>
          <a:p>
            <a:pPr>
              <a:lnSpc>
                <a:spcPct val="80000"/>
              </a:lnSpc>
            </a:pPr>
            <a:r>
              <a:rPr lang="en-US" sz="2800">
                <a:latin typeface="Times New Roman" pitchFamily="18" charset="0"/>
              </a:rPr>
              <a:t>Decision No. 1604/QD-TDC on the List of Goods import-export must be checked the quality. </a:t>
            </a:r>
          </a:p>
          <a:p>
            <a:pPr>
              <a:lnSpc>
                <a:spcPct val="80000"/>
              </a:lnSpc>
            </a:pPr>
            <a:r>
              <a:rPr lang="en-US" sz="2800">
                <a:latin typeface="Times New Roman" pitchFamily="18" charset="0"/>
              </a:rPr>
              <a:t>In 2000, the </a:t>
            </a:r>
            <a:r>
              <a:rPr lang="en-US" sz="2400" b="1">
                <a:latin typeface="Times New Roman" pitchFamily="18" charset="0"/>
              </a:rPr>
              <a:t>MOSTE</a:t>
            </a:r>
            <a:r>
              <a:rPr lang="en-US" sz="2800">
                <a:latin typeface="Times New Roman" pitchFamily="18" charset="0"/>
              </a:rPr>
              <a:t> (now is </a:t>
            </a:r>
            <a:r>
              <a:rPr lang="en-US" sz="2400" b="1">
                <a:latin typeface="Times New Roman" pitchFamily="18" charset="0"/>
              </a:rPr>
              <a:t>MOST</a:t>
            </a:r>
            <a:r>
              <a:rPr lang="en-US" sz="2800">
                <a:latin typeface="Times New Roman" pitchFamily="18" charset="0"/>
              </a:rPr>
              <a:t>) issued Decision No. 117/2000/QD-BKHCNMT on the List of goods imported, exported must be checked quality.</a:t>
            </a:r>
          </a:p>
          <a:p>
            <a:pPr>
              <a:lnSpc>
                <a:spcPct val="80000"/>
              </a:lnSpc>
            </a:pPr>
            <a:r>
              <a:rPr lang="en-US" sz="2800">
                <a:latin typeface="Times New Roman" pitchFamily="18" charset="0"/>
              </a:rPr>
              <a:t>Checking by standard TCVN 5682:1992, TCVN 6238-1:1997 (Safe toys children-request mechanophysical).</a:t>
            </a:r>
          </a:p>
          <a:p>
            <a:pPr>
              <a:lnSpc>
                <a:spcPct val="80000"/>
              </a:lnSpc>
            </a:pPr>
            <a:endParaRPr lang="en-US" sz="280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150938" y="838200"/>
            <a:ext cx="5173662" cy="838200"/>
          </a:xfrm>
        </p:spPr>
        <p:txBody>
          <a:bodyPr/>
          <a:lstStyle/>
          <a:p>
            <a:r>
              <a:rPr lang="en-US" sz="2800" b="1">
                <a:latin typeface=".VnTimeH" pitchFamily="34" charset="0"/>
              </a:rPr>
              <a:t>2.2. From 2006 to present</a:t>
            </a:r>
          </a:p>
        </p:txBody>
      </p:sp>
      <p:sp>
        <p:nvSpPr>
          <p:cNvPr id="12291" name="Rectangle 3"/>
          <p:cNvSpPr>
            <a:spLocks noGrp="1" noChangeArrowheads="1"/>
          </p:cNvSpPr>
          <p:nvPr>
            <p:ph type="body" idx="1"/>
          </p:nvPr>
        </p:nvSpPr>
        <p:spPr/>
        <p:txBody>
          <a:bodyPr/>
          <a:lstStyle/>
          <a:p>
            <a:pPr>
              <a:lnSpc>
                <a:spcPct val="90000"/>
              </a:lnSpc>
            </a:pPr>
            <a:r>
              <a:rPr lang="en-US" sz="2400">
                <a:latin typeface="Times New Roman" pitchFamily="18" charset="0"/>
              </a:rPr>
              <a:t>On 07/3/2006, the Prime Minister issued Decision No. 50/2006/QD-TTg, Promulgating the List of products, goods must be checked the quality, in which have toys for children under 36 months old. Checking by the standard TCVN 6238-3:1997. Safe toys Requirements limited penetration level of toxins. </a:t>
            </a:r>
            <a:br>
              <a:rPr lang="en-US" sz="2400">
                <a:latin typeface="Times New Roman" pitchFamily="18" charset="0"/>
              </a:rPr>
            </a:br>
            <a:r>
              <a:rPr lang="en-US" sz="2400">
                <a:latin typeface="Times New Roman" pitchFamily="18" charset="0"/>
              </a:rPr>
              <a:t/>
            </a:r>
            <a:br>
              <a:rPr lang="en-US" sz="2400">
                <a:latin typeface="Times New Roman" pitchFamily="18" charset="0"/>
              </a:rPr>
            </a:br>
            <a:r>
              <a:rPr lang="en-US" sz="2400">
                <a:latin typeface="Times New Roman" pitchFamily="18" charset="0"/>
              </a:rPr>
              <a:t>- Ministry of Science and Technology issued the Decision on regulation 26/2006/QD-BKHCN responsible for the implementation of quality products, goods circulated in the market and imported, exported goods. </a:t>
            </a:r>
            <a:br>
              <a:rPr lang="en-US" sz="2400">
                <a:latin typeface="Times New Roman" pitchFamily="18" charset="0"/>
              </a:rPr>
            </a:br>
            <a:endParaRPr lang="en-US" sz="2400">
              <a:latin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31938" y="838200"/>
            <a:ext cx="3116262" cy="838200"/>
          </a:xfrm>
        </p:spPr>
        <p:txBody>
          <a:bodyPr/>
          <a:lstStyle/>
          <a:p>
            <a:r>
              <a:rPr lang="en-US" sz="2400" b="1" i="1">
                <a:solidFill>
                  <a:srgbClr val="663300"/>
                </a:solidFill>
                <a:latin typeface=".VnArialH" pitchFamily="34" charset="0"/>
              </a:rPr>
              <a:t>Legal basis</a:t>
            </a:r>
          </a:p>
        </p:txBody>
      </p:sp>
      <p:sp>
        <p:nvSpPr>
          <p:cNvPr id="14340" name="Rectangle 4"/>
          <p:cNvSpPr>
            <a:spLocks noGrp="1" noChangeArrowheads="1"/>
          </p:cNvSpPr>
          <p:nvPr>
            <p:ph type="body" idx="1"/>
          </p:nvPr>
        </p:nvSpPr>
        <p:spPr>
          <a:xfrm>
            <a:off x="1182688" y="1868488"/>
            <a:ext cx="7504112" cy="4303712"/>
          </a:xfrm>
        </p:spPr>
        <p:txBody>
          <a:bodyPr/>
          <a:lstStyle/>
          <a:p>
            <a:pPr>
              <a:lnSpc>
                <a:spcPct val="80000"/>
              </a:lnSpc>
              <a:spcBef>
                <a:spcPct val="10000"/>
              </a:spcBef>
            </a:pPr>
            <a:r>
              <a:rPr lang="en-US" sz="2200" b="1">
                <a:latin typeface="Times New Roman" pitchFamily="18" charset="0"/>
              </a:rPr>
              <a:t>Law on Standards and Technical Regulations</a:t>
            </a:r>
            <a:r>
              <a:rPr lang="en-US" sz="2200">
                <a:latin typeface="Times New Roman" pitchFamily="18" charset="0"/>
              </a:rPr>
              <a:t> </a:t>
            </a:r>
            <a:r>
              <a:rPr lang="en-US" sz="2200" i="1">
                <a:latin typeface="Times New Roman" pitchFamily="18" charset="0"/>
              </a:rPr>
              <a:t>(effective from 01/01/2007)</a:t>
            </a:r>
          </a:p>
          <a:p>
            <a:pPr>
              <a:lnSpc>
                <a:spcPct val="80000"/>
              </a:lnSpc>
              <a:spcBef>
                <a:spcPct val="10000"/>
              </a:spcBef>
            </a:pPr>
            <a:r>
              <a:rPr lang="en-US" sz="2200" b="1">
                <a:latin typeface="Times New Roman" pitchFamily="18" charset="0"/>
              </a:rPr>
              <a:t>Decree 127/2007/ND-CP</a:t>
            </a:r>
            <a:r>
              <a:rPr lang="en-US" sz="2200">
                <a:latin typeface="Times New Roman" pitchFamily="18" charset="0"/>
              </a:rPr>
              <a:t> detailing the implementation of a number of articles of the Law on Technical Regulations </a:t>
            </a:r>
            <a:r>
              <a:rPr lang="en-US" sz="2200" b="1">
                <a:latin typeface="Times New Roman" pitchFamily="18" charset="0"/>
              </a:rPr>
              <a:t>Law on Products and Goods Quality</a:t>
            </a:r>
            <a:r>
              <a:rPr lang="en-US" sz="2200">
                <a:latin typeface="Times New Roman" pitchFamily="18" charset="0"/>
              </a:rPr>
              <a:t> </a:t>
            </a:r>
            <a:r>
              <a:rPr lang="en-US" sz="2200" i="1">
                <a:latin typeface="Times New Roman" pitchFamily="18" charset="0"/>
              </a:rPr>
              <a:t>(effective from 01/7/2008) </a:t>
            </a:r>
          </a:p>
          <a:p>
            <a:pPr>
              <a:lnSpc>
                <a:spcPct val="80000"/>
              </a:lnSpc>
              <a:spcBef>
                <a:spcPct val="10000"/>
              </a:spcBef>
            </a:pPr>
            <a:r>
              <a:rPr lang="en-US" sz="2200" b="1">
                <a:latin typeface="Times New Roman" pitchFamily="18" charset="0"/>
              </a:rPr>
              <a:t>Decree 132/2008/ND-CP</a:t>
            </a:r>
            <a:r>
              <a:rPr lang="en-US" sz="2200">
                <a:latin typeface="Times New Roman" pitchFamily="18" charset="0"/>
              </a:rPr>
              <a:t> detailing the implementation of a number of articles of the Law on Products and Goods Quality </a:t>
            </a:r>
          </a:p>
          <a:p>
            <a:pPr>
              <a:lnSpc>
                <a:spcPct val="80000"/>
              </a:lnSpc>
              <a:spcBef>
                <a:spcPct val="10000"/>
              </a:spcBef>
            </a:pPr>
            <a:r>
              <a:rPr lang="en-US" sz="2200" b="1">
                <a:latin typeface="Times New Roman" pitchFamily="18" charset="0"/>
              </a:rPr>
              <a:t>Decree 54/2009/ND-CP</a:t>
            </a:r>
            <a:r>
              <a:rPr lang="en-US" sz="2200">
                <a:latin typeface="Times New Roman" pitchFamily="18" charset="0"/>
              </a:rPr>
              <a:t> on sanctioning of administrative violations in the domain of metrology and goods &amp; product quality</a:t>
            </a:r>
            <a:endParaRPr lang="en-US" sz="2200" i="1">
              <a:latin typeface="Times New Roman" pitchFamily="18" charset="0"/>
            </a:endParaRPr>
          </a:p>
          <a:p>
            <a:pPr>
              <a:lnSpc>
                <a:spcPct val="80000"/>
              </a:lnSpc>
              <a:spcBef>
                <a:spcPct val="10000"/>
              </a:spcBef>
            </a:pPr>
            <a:r>
              <a:rPr lang="en-US" sz="2200" b="1">
                <a:latin typeface="Times New Roman" pitchFamily="18" charset="0"/>
              </a:rPr>
              <a:t>Decision under Decrees</a:t>
            </a:r>
            <a:r>
              <a:rPr lang="en-US" sz="2200">
                <a:latin typeface="Times New Roman" pitchFamily="18" charset="0"/>
              </a:rPr>
              <a:t>: </a:t>
            </a:r>
            <a:r>
              <a:rPr lang="en-US" sz="2200" b="1" i="1">
                <a:latin typeface="Times New Roman" pitchFamily="18" charset="0"/>
              </a:rPr>
              <a:t>24/2007/QD-BKHCN</a:t>
            </a:r>
            <a:r>
              <a:rPr lang="en-US" sz="2200">
                <a:latin typeface="Times New Roman" pitchFamily="18" charset="0"/>
              </a:rPr>
              <a:t>, p</a:t>
            </a:r>
            <a:r>
              <a:rPr lang="en-US" altLang="zh-CN" sz="2200">
                <a:latin typeface="Times New Roman" pitchFamily="18" charset="0"/>
                <a:ea typeface="宋体" pitchFamily="2" charset="-122"/>
              </a:rPr>
              <a:t>romulgating “Regulation on Certification of conformity to standards, technical regulation and Declaration of conformity to standards, technical regulation”</a:t>
            </a:r>
          </a:p>
          <a:p>
            <a:pPr>
              <a:lnSpc>
                <a:spcPct val="80000"/>
              </a:lnSpc>
              <a:spcBef>
                <a:spcPct val="10000"/>
              </a:spcBef>
              <a:buFont typeface="Wingdings" pitchFamily="2" charset="2"/>
              <a:buNone/>
            </a:pPr>
            <a:endParaRPr lang="en-US" sz="2400">
              <a:latin typeface="Times New Roman" pitchFamily="18" charset="0"/>
            </a:endParaRPr>
          </a:p>
          <a:p>
            <a:pPr>
              <a:lnSpc>
                <a:spcPct val="80000"/>
              </a:lnSpc>
              <a:spcBef>
                <a:spcPct val="10000"/>
              </a:spcBef>
            </a:pPr>
            <a:endParaRPr lang="en-US" sz="2400">
              <a:latin typeface="Times New Roman" pitchFamily="18" charset="0"/>
            </a:endParaRPr>
          </a:p>
          <a:p>
            <a:pPr>
              <a:lnSpc>
                <a:spcPct val="80000"/>
              </a:lnSpc>
            </a:pPr>
            <a:endParaRPr lang="en-US" sz="2400" b="1" i="1">
              <a:solidFill>
                <a:srgbClr val="663300"/>
              </a:solidFill>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608138" y="1066800"/>
            <a:ext cx="3192462" cy="609600"/>
          </a:xfrm>
        </p:spPr>
        <p:txBody>
          <a:bodyPr/>
          <a:lstStyle/>
          <a:p>
            <a:r>
              <a:rPr lang="en-US" sz="2400" b="1" i="1">
                <a:solidFill>
                  <a:srgbClr val="663300"/>
                </a:solidFill>
                <a:latin typeface=".VnArialH" pitchFamily="34" charset="0"/>
              </a:rPr>
              <a:t>Legal basis</a:t>
            </a:r>
          </a:p>
        </p:txBody>
      </p:sp>
      <p:sp>
        <p:nvSpPr>
          <p:cNvPr id="32771" name="Rectangle 3"/>
          <p:cNvSpPr>
            <a:spLocks noGrp="1" noChangeArrowheads="1"/>
          </p:cNvSpPr>
          <p:nvPr>
            <p:ph type="body" idx="1"/>
          </p:nvPr>
        </p:nvSpPr>
        <p:spPr>
          <a:xfrm>
            <a:off x="1487488" y="2017713"/>
            <a:ext cx="6513512" cy="4383087"/>
          </a:xfrm>
        </p:spPr>
        <p:txBody>
          <a:bodyPr/>
          <a:lstStyle/>
          <a:p>
            <a:pPr algn="just">
              <a:lnSpc>
                <a:spcPct val="80000"/>
              </a:lnSpc>
            </a:pPr>
            <a:r>
              <a:rPr lang="en-US" sz="2000" b="1">
                <a:latin typeface="Times New Roman" pitchFamily="18" charset="0"/>
              </a:rPr>
              <a:t>Circulars under Decrees</a:t>
            </a:r>
            <a:r>
              <a:rPr lang="en-US" sz="2000">
                <a:latin typeface="Times New Roman" pitchFamily="18" charset="0"/>
              </a:rPr>
              <a:t>: </a:t>
            </a:r>
          </a:p>
          <a:p>
            <a:pPr algn="just">
              <a:lnSpc>
                <a:spcPct val="80000"/>
              </a:lnSpc>
              <a:buFontTx/>
              <a:buChar char="-"/>
            </a:pPr>
            <a:r>
              <a:rPr lang="en-US" sz="2000" b="1" i="1">
                <a:latin typeface="Times New Roman" pitchFamily="18" charset="0"/>
              </a:rPr>
              <a:t>Circular 01/2009/TT-BKHCN</a:t>
            </a:r>
            <a:r>
              <a:rPr lang="en-US" sz="2000">
                <a:latin typeface="Times New Roman" pitchFamily="18" charset="0"/>
              </a:rPr>
              <a:t>, promulgating the list of products and goods likely to pose the danger of unsafely and falling under management of the MOST, inclusive of toys for children; </a:t>
            </a:r>
          </a:p>
          <a:p>
            <a:pPr algn="just">
              <a:lnSpc>
                <a:spcPct val="80000"/>
              </a:lnSpc>
              <a:buFontTx/>
              <a:buChar char="-"/>
            </a:pPr>
            <a:r>
              <a:rPr lang="en-US" sz="2000" b="1" i="1">
                <a:latin typeface="Times New Roman" pitchFamily="18" charset="0"/>
              </a:rPr>
              <a:t>Circular 08/2009/TT-BKHCN</a:t>
            </a:r>
            <a:r>
              <a:rPr lang="en-US" sz="2000">
                <a:latin typeface="Times New Roman" pitchFamily="18" charset="0"/>
              </a:rPr>
              <a:t> guiding the requirements, order and procedures for registration of operations of conformity assessment; </a:t>
            </a:r>
          </a:p>
          <a:p>
            <a:pPr algn="just">
              <a:lnSpc>
                <a:spcPct val="80000"/>
              </a:lnSpc>
              <a:buFontTx/>
              <a:buChar char="-"/>
            </a:pPr>
            <a:r>
              <a:rPr lang="en-US" sz="2000" b="1" i="1">
                <a:latin typeface="Times New Roman" pitchFamily="18" charset="0"/>
              </a:rPr>
              <a:t>Circular 09/2009/TT-BKHCN </a:t>
            </a:r>
            <a:r>
              <a:rPr lang="en-US" sz="2000">
                <a:latin typeface="Times New Roman" pitchFamily="18" charset="0"/>
              </a:rPr>
              <a:t>guiding the requirements on, order of and procedures for the designation of conformity assessment organizations; </a:t>
            </a:r>
          </a:p>
          <a:p>
            <a:pPr algn="just">
              <a:lnSpc>
                <a:spcPct val="80000"/>
              </a:lnSpc>
              <a:buFontTx/>
              <a:buChar char="-"/>
            </a:pPr>
            <a:r>
              <a:rPr lang="en-US" sz="2000" b="1" i="1">
                <a:latin typeface="Times New Roman" pitchFamily="18" charset="0"/>
              </a:rPr>
              <a:t>Circular 16/2009/TT-BKHCN</a:t>
            </a:r>
            <a:r>
              <a:rPr lang="en-US" sz="2000">
                <a:latin typeface="Times New Roman" pitchFamily="18" charset="0"/>
              </a:rPr>
              <a:t> guiding the product quality control on the market;</a:t>
            </a:r>
          </a:p>
          <a:p>
            <a:pPr algn="just">
              <a:lnSpc>
                <a:spcPct val="80000"/>
              </a:lnSpc>
              <a:buFontTx/>
              <a:buChar char="-"/>
            </a:pPr>
            <a:r>
              <a:rPr lang="en-US" sz="2000" b="1" i="1">
                <a:latin typeface="Times New Roman" pitchFamily="18" charset="0"/>
              </a:rPr>
              <a:t>Circular 17/2009/BKHCN</a:t>
            </a:r>
            <a:r>
              <a:rPr lang="en-US" sz="2000">
                <a:latin typeface="Times New Roman" pitchFamily="18" charset="0"/>
              </a:rPr>
              <a:t> guiding the import-export product quality control under management of the MOST.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455738" y="609600"/>
            <a:ext cx="5859462" cy="1066800"/>
          </a:xfrm>
        </p:spPr>
        <p:txBody>
          <a:bodyPr/>
          <a:lstStyle/>
          <a:p>
            <a:r>
              <a:rPr lang="en-US" sz="3200" b="1">
                <a:latin typeface="Arial" pitchFamily="34" charset="0"/>
              </a:rPr>
              <a:t>Control of Imported Toys</a:t>
            </a:r>
            <a:br>
              <a:rPr lang="en-US" sz="3200" b="1">
                <a:latin typeface="Arial" pitchFamily="34" charset="0"/>
              </a:rPr>
            </a:br>
            <a:r>
              <a:rPr lang="en-US" sz="3200" b="1">
                <a:latin typeface="Arial" pitchFamily="34" charset="0"/>
              </a:rPr>
              <a:t>( in 2008)</a:t>
            </a:r>
          </a:p>
        </p:txBody>
      </p:sp>
      <p:sp>
        <p:nvSpPr>
          <p:cNvPr id="15363" name="Rectangle 3"/>
          <p:cNvSpPr>
            <a:spLocks noGrp="1" noChangeArrowheads="1"/>
          </p:cNvSpPr>
          <p:nvPr>
            <p:ph type="body" idx="1"/>
          </p:nvPr>
        </p:nvSpPr>
        <p:spPr>
          <a:xfrm>
            <a:off x="1182688" y="2017713"/>
            <a:ext cx="7427912" cy="4114800"/>
          </a:xfrm>
        </p:spPr>
        <p:txBody>
          <a:bodyPr/>
          <a:lstStyle/>
          <a:p>
            <a:pPr>
              <a:lnSpc>
                <a:spcPct val="90000"/>
              </a:lnSpc>
            </a:pPr>
            <a:r>
              <a:rPr lang="en-US" sz="2800">
                <a:latin typeface="Times New Roman" pitchFamily="18" charset="0"/>
              </a:rPr>
              <a:t>all imported batches of goods  by the quota is met quality and safety.</a:t>
            </a:r>
          </a:p>
          <a:p>
            <a:pPr>
              <a:lnSpc>
                <a:spcPct val="90000"/>
              </a:lnSpc>
            </a:pPr>
            <a:r>
              <a:rPr lang="en-US" sz="2800">
                <a:latin typeface="Times New Roman" pitchFamily="18" charset="0"/>
              </a:rPr>
              <a:t>Total batches of toys quality registered  are 1030,</a:t>
            </a:r>
          </a:p>
          <a:p>
            <a:pPr>
              <a:lnSpc>
                <a:spcPct val="90000"/>
              </a:lnSpc>
            </a:pPr>
            <a:r>
              <a:rPr lang="en-US" sz="2800">
                <a:latin typeface="Times New Roman" pitchFamily="18" charset="0"/>
              </a:rPr>
              <a:t> all batch of toys are met quality imported by TCVN 6238-3-1997 (met quality 100%) </a:t>
            </a:r>
          </a:p>
          <a:p>
            <a:pPr>
              <a:lnSpc>
                <a:spcPct val="90000"/>
              </a:lnSpc>
            </a:pPr>
            <a:r>
              <a:rPr lang="en-US" sz="2800">
                <a:latin typeface="Times New Roman" pitchFamily="18" charset="0"/>
              </a:rPr>
              <a:t>On labeling: There are 77.77% of total batch that not statistics on labels, in which 56.21%</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APEC">
      <a:dk1>
        <a:srgbClr val="474747"/>
      </a:dk1>
      <a:lt1>
        <a:sysClr val="window" lastClr="FFFFFF"/>
      </a:lt1>
      <a:dk2>
        <a:srgbClr val="43733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265</TotalTime>
  <Words>1119</Words>
  <Application>Microsoft Office PowerPoint</Application>
  <PresentationFormat>On-screen Show (4:3)</PresentationFormat>
  <Paragraphs>84</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QUALITY MANAGEMENT  OF TOYS IN VIET NAM</vt:lpstr>
      <vt:lpstr>CONTENT</vt:lpstr>
      <vt:lpstr>I. Overview on Production, trading and import toys </vt:lpstr>
      <vt:lpstr>Imported toys: </vt:lpstr>
      <vt:lpstr>II. Management quality of toys in Viet nam 2.1. From 1997 to 2006 (10 years): </vt:lpstr>
      <vt:lpstr>2.2. From 2006 to present</vt:lpstr>
      <vt:lpstr>Legal basis</vt:lpstr>
      <vt:lpstr>Legal basis</vt:lpstr>
      <vt:lpstr>Control of Imported Toys ( in 2008)</vt:lpstr>
      <vt:lpstr>On origin</vt:lpstr>
      <vt:lpstr>Control of  toys  circulated on the market ( in 2008-2009)</vt:lpstr>
      <vt:lpstr>III. Some solution to enhance quality management of toys</vt:lpstr>
      <vt:lpstr>Slide 13</vt:lpstr>
      <vt:lpstr>Slide 14</vt:lpstr>
      <vt:lpstr>Slide 15</vt:lpstr>
      <vt:lpstr>Slide 16</vt:lpstr>
      <vt:lpstr>IV. Conclusions</vt:lpstr>
      <vt:lpstr>Slide 18</vt:lpstr>
      <vt:lpstr>Slide 19</vt:lpstr>
    </vt:vector>
  </TitlesOfParts>
  <Company>Toy Industry Association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Dale Bryant</dc:creator>
  <cp:lastModifiedBy>MAMMA BEAR</cp:lastModifiedBy>
  <cp:revision>28</cp:revision>
  <dcterms:created xsi:type="dcterms:W3CDTF">2009-06-24T19:24:38Z</dcterms:created>
  <dcterms:modified xsi:type="dcterms:W3CDTF">2009-07-21T17:49:35Z</dcterms:modified>
</cp:coreProperties>
</file>