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57" r:id="rId3"/>
    <p:sldId id="258" r:id="rId4"/>
    <p:sldId id="289" r:id="rId5"/>
    <p:sldId id="287" r:id="rId6"/>
    <p:sldId id="277" r:id="rId7"/>
    <p:sldId id="260" r:id="rId8"/>
    <p:sldId id="290" r:id="rId9"/>
    <p:sldId id="296" r:id="rId10"/>
    <p:sldId id="29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7163" autoAdjust="0"/>
  </p:normalViewPr>
  <p:slideViewPr>
    <p:cSldViewPr snapToGrid="0">
      <p:cViewPr varScale="1">
        <p:scale>
          <a:sx n="58" d="100"/>
          <a:sy n="58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4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15C1-AFB2-4D26-8474-C3BFD8FED8BF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22CB-2904-44A5-AB01-32C0D468D8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7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4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89251E00-46FF-4341-B8B6-5A300B1220AD}" type="datetime8">
              <a:rPr lang="en-US" sz="1800" smtClean="0">
                <a:solidFill>
                  <a:prstClr val="black"/>
                </a:solidFill>
                <a:latin typeface="Arial"/>
              </a:rPr>
              <a:pPr algn="l">
                <a:defRPr/>
              </a:pPr>
              <a:t>9/5/2019 5:46 PM</a:t>
            </a:fld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Arial"/>
              </a:rPr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D0A4E-C84B-4CA7-B282-E0CBFDBAC773}" type="slidenum">
              <a:rPr lang="en-US" sz="1000" smtClean="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30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00050"/>
            <a:ext cx="4800600" cy="2701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/>
              <a:t>4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355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9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0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48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https://www.sentryo.net/cyberattack-on-a-german-steel-mill/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12768-0578-4057-ABF7-B7B68B7AE1F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11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7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1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2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1001854"/>
            <a:ext cx="10822941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2"/>
            <a:ext cx="10826496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862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388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/>
              <a:t>September 5, 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Private | Confidential | Internal Use Only 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819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6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7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6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9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7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6D2F-7110-499C-A5DB-6CE334D06268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814B-338A-4115-AEAA-C5D96A4B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1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875" y="2257425"/>
            <a:ext cx="10287000" cy="2133600"/>
          </a:xfrm>
        </p:spPr>
        <p:txBody>
          <a:bodyPr/>
          <a:lstStyle/>
          <a:p>
            <a:r>
              <a:rPr lang="en-US" sz="4400" b="1" dirty="0"/>
              <a:t>Security and Privacy Standards and Technical Challenges of End to End Security in 5G Networks and Smart Cities </a:t>
            </a:r>
            <a:endParaRPr lang="en-US" sz="6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8773" y="5974235"/>
            <a:ext cx="5489578" cy="33921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September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282573" y="4673809"/>
            <a:ext cx="5489578" cy="339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Suhas Shivanna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743451"/>
            <a:ext cx="8225868" cy="57626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5775" y="2667001"/>
            <a:ext cx="11506200" cy="1019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is a continuous process, keep evolving and think holistically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911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774815" cy="574516"/>
          </a:xfrm>
        </p:spPr>
        <p:txBody>
          <a:bodyPr/>
          <a:lstStyle/>
          <a:p>
            <a:r>
              <a:rPr lang="en-US" dirty="0">
                <a:latin typeface="+mj-lt"/>
              </a:rPr>
              <a:t>Recent Large Scale Security Attacks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2852" y="1219200"/>
            <a:ext cx="11430000" cy="5521484"/>
          </a:xfrm>
        </p:spPr>
        <p:txBody>
          <a:bodyPr/>
          <a:lstStyle/>
          <a:p>
            <a:pPr marL="342900" lvl="2" indent="-342900" fontAlgn="ctr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German Steel Mill attack</a:t>
            </a:r>
          </a:p>
          <a:p>
            <a:pPr marL="605790" lvl="4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600" dirty="0" smtClean="0"/>
              <a:t>APT </a:t>
            </a:r>
            <a:r>
              <a:rPr lang="en-US" sz="1600" dirty="0"/>
              <a:t>that destroyed large parts of a steel </a:t>
            </a:r>
            <a:r>
              <a:rPr lang="en-US" sz="1600" dirty="0" smtClean="0"/>
              <a:t>mill</a:t>
            </a:r>
            <a:endParaRPr lang="en-US" dirty="0" smtClean="0"/>
          </a:p>
          <a:p>
            <a:pPr marL="342900" lvl="2" indent="-342900" fontAlgn="ctr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Shamoon virus attack on Saudi Aramco</a:t>
            </a:r>
          </a:p>
          <a:p>
            <a:pPr marL="605790" lvl="4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Coordinated </a:t>
            </a:r>
            <a:r>
              <a:rPr lang="en-US" sz="1600" dirty="0"/>
              <a:t>attack to bring down ~30000 machines</a:t>
            </a:r>
          </a:p>
          <a:p>
            <a:pPr marL="605790" lvl="4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Key </a:t>
            </a:r>
            <a:r>
              <a:rPr lang="en-US" sz="1600" dirty="0"/>
              <a:t>files wiped out in the machine</a:t>
            </a:r>
          </a:p>
          <a:p>
            <a:pPr marL="605790" lvl="4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Few </a:t>
            </a:r>
            <a:r>
              <a:rPr lang="en-US" sz="1600" dirty="0"/>
              <a:t>weeks to recover from this large scale </a:t>
            </a:r>
            <a:r>
              <a:rPr lang="en-US" sz="1600" dirty="0" smtClean="0"/>
              <a:t>attack</a:t>
            </a:r>
            <a:endParaRPr lang="en-US" sz="1600" dirty="0"/>
          </a:p>
          <a:p>
            <a:pPr marL="342900" lvl="2" indent="-342900" fontAlgn="ctr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Ukraine critical infrastructure attack (power grid)</a:t>
            </a:r>
          </a:p>
          <a:p>
            <a:pPr marL="342900" lvl="2" indent="-342900" fontAlgn="ctr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Stuxnet </a:t>
            </a:r>
            <a:r>
              <a:rPr lang="en-US" sz="2400" b="1" dirty="0">
                <a:solidFill>
                  <a:srgbClr val="00B050"/>
                </a:solidFill>
              </a:rPr>
              <a:t>virus</a:t>
            </a:r>
          </a:p>
          <a:p>
            <a:pPr marL="605790" lvl="4" indent="-285750">
              <a:buFont typeface="Wingdings" panose="05000000000000000000" pitchFamily="2" charset="2"/>
              <a:buChar char="ü"/>
            </a:pPr>
            <a:r>
              <a:rPr lang="en-US" sz="1600" dirty="0"/>
              <a:t>Attack on Iran nuclear facility</a:t>
            </a:r>
          </a:p>
          <a:p>
            <a:pPr marL="605790" lvl="4" indent="-285750">
              <a:buFont typeface="Wingdings" panose="05000000000000000000" pitchFamily="2" charset="2"/>
              <a:buChar char="ü"/>
            </a:pPr>
            <a:r>
              <a:rPr lang="en-US" sz="1600" dirty="0"/>
              <a:t>Destroyed huge part of Iran’s nuclear facility(centrifuges)</a:t>
            </a:r>
          </a:p>
          <a:p>
            <a:pPr marL="342900" lvl="2" indent="-342900" fontAlgn="ctr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BrickerBot </a:t>
            </a:r>
            <a:r>
              <a:rPr lang="en-US" sz="2400" b="1" dirty="0">
                <a:solidFill>
                  <a:srgbClr val="00B050"/>
                </a:solidFill>
              </a:rPr>
              <a:t>attack on 2 Million IOT </a:t>
            </a:r>
            <a:r>
              <a:rPr lang="en-US" sz="2400" b="1" dirty="0" smtClean="0">
                <a:solidFill>
                  <a:srgbClr val="00B050"/>
                </a:solidFill>
              </a:rPr>
              <a:t>devices</a:t>
            </a:r>
          </a:p>
          <a:p>
            <a:pPr marL="342900" lvl="2" indent="-342900" fontAlgn="ctr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Sony </a:t>
            </a:r>
            <a:r>
              <a:rPr lang="en-US" sz="2400" b="1" dirty="0">
                <a:solidFill>
                  <a:srgbClr val="00B050"/>
                </a:solidFill>
              </a:rPr>
              <a:t>Attack</a:t>
            </a:r>
          </a:p>
          <a:p>
            <a:pPr marL="605790" lvl="4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Private </a:t>
            </a:r>
            <a:r>
              <a:rPr lang="en-US" sz="1600" dirty="0"/>
              <a:t>communication, unreleased movies, future plans, salary details were leaked to </a:t>
            </a:r>
            <a:r>
              <a:rPr lang="en-US" sz="1600" dirty="0" smtClean="0"/>
              <a:t>public</a:t>
            </a:r>
          </a:p>
          <a:p>
            <a:pPr marL="182880" lvl="3" indent="0"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42845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18902"/>
            <a:ext cx="10822941" cy="574516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Agenda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6995" y="1093418"/>
            <a:ext cx="10826496" cy="5112173"/>
          </a:xfrm>
        </p:spPr>
        <p:txBody>
          <a:bodyPr/>
          <a:lstStyle/>
          <a:p>
            <a:pPr marL="182880" lvl="2" indent="-182880">
              <a:spcBef>
                <a:spcPts val="1200"/>
              </a:spcBef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342900" lvl="2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Digital transformation, 5G and smart cities : Opportunities and Challenges</a:t>
            </a:r>
          </a:p>
          <a:p>
            <a:pPr marL="342900" lvl="2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/>
              <a:t>Emerging </a:t>
            </a:r>
            <a:r>
              <a:rPr lang="en-US" sz="2400" b="1" dirty="0"/>
              <a:t>Security Trends and Challenges </a:t>
            </a:r>
            <a:endParaRPr lang="en-US" sz="2400" b="1" dirty="0" smtClean="0"/>
          </a:p>
          <a:p>
            <a:pPr marL="342900" lvl="2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What does End to End Security mean to smart cities/5G solutions</a:t>
            </a:r>
          </a:p>
          <a:p>
            <a:pPr marL="342900" lvl="2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Conclusion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1755" y="4811762"/>
            <a:ext cx="10198100" cy="1284238"/>
            <a:chOff x="977900" y="3481491"/>
            <a:chExt cx="10198100" cy="1016223"/>
          </a:xfrm>
        </p:grpSpPr>
        <p:sp>
          <p:nvSpPr>
            <p:cNvPr id="19" name="Rectangle 18"/>
            <p:cNvSpPr/>
            <p:nvPr/>
          </p:nvSpPr>
          <p:spPr>
            <a:xfrm>
              <a:off x="977900" y="3481491"/>
              <a:ext cx="3161446" cy="1016223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9">
                <a:spcAft>
                  <a:spcPts val="80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Technology will be embedded everywhere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96227" y="3481491"/>
              <a:ext cx="3161446" cy="1016223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9">
                <a:spcAft>
                  <a:spcPts val="80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Everyone and everything</a:t>
              </a:r>
              <a:br>
                <a:rPr lang="en-US" kern="0" dirty="0">
                  <a:solidFill>
                    <a:prstClr val="black"/>
                  </a:solidFill>
                </a:rPr>
              </a:br>
              <a:r>
                <a:rPr lang="en-US" kern="0" dirty="0">
                  <a:solidFill>
                    <a:prstClr val="black"/>
                  </a:solidFill>
                </a:rPr>
                <a:t>will be connected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14554" y="3481491"/>
              <a:ext cx="3161446" cy="1016223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9">
                <a:spcAft>
                  <a:spcPts val="80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Everything </a:t>
              </a:r>
              <a:br>
                <a:rPr lang="en-US" kern="0" dirty="0">
                  <a:solidFill>
                    <a:prstClr val="black"/>
                  </a:solidFill>
                </a:rPr>
              </a:br>
              <a:r>
                <a:rPr lang="en-US" kern="0" dirty="0">
                  <a:solidFill>
                    <a:prstClr val="black"/>
                  </a:solidFill>
                </a:rPr>
                <a:t>will be understood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391891" y="5024823"/>
            <a:ext cx="0" cy="85811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10945" y="5024823"/>
            <a:ext cx="0" cy="85811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72817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We </a:t>
            </a:r>
            <a:r>
              <a:rPr lang="en-US" dirty="0" smtClean="0">
                <a:latin typeface="+mn-lt"/>
              </a:rPr>
              <a:t>live </a:t>
            </a:r>
            <a:r>
              <a:rPr lang="en-US" dirty="0">
                <a:latin typeface="+mn-lt"/>
              </a:rPr>
              <a:t>in a world where everything computes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4249" y="1124625"/>
            <a:ext cx="12196249" cy="3674219"/>
            <a:chOff x="-4248" y="1401613"/>
            <a:chExt cx="12141084" cy="36576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48" y="1401613"/>
              <a:ext cx="4059936" cy="3657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6900" y="1401613"/>
              <a:ext cx="4059936" cy="36576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840" y="1401613"/>
              <a:ext cx="4059936" cy="36576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 bwMode="ltGray">
          <a:xfrm>
            <a:off x="991755" y="6108918"/>
            <a:ext cx="9703876" cy="609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 “Data is the new </a:t>
            </a:r>
            <a:r>
              <a:rPr lang="en-US" dirty="0"/>
              <a:t>oil”. IOT, Smart Cities, 5G, AI/ML and many more technologies make this a reality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5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530444" y="1234808"/>
            <a:ext cx="11602333" cy="5427327"/>
            <a:chOff x="0" y="-517373"/>
            <a:chExt cx="12192000" cy="8505664"/>
          </a:xfrm>
        </p:grpSpPr>
        <p:grpSp>
          <p:nvGrpSpPr>
            <p:cNvPr id="92" name="Group 91"/>
            <p:cNvGrpSpPr/>
            <p:nvPr/>
          </p:nvGrpSpPr>
          <p:grpSpPr>
            <a:xfrm>
              <a:off x="1631576" y="-517373"/>
              <a:ext cx="8505664" cy="8505664"/>
              <a:chOff x="1631576" y="-517373"/>
              <a:chExt cx="8505664" cy="8505664"/>
            </a:xfrm>
          </p:grpSpPr>
          <p:sp>
            <p:nvSpPr>
              <p:cNvPr id="21" name="Oval 20"/>
              <p:cNvSpPr/>
              <p:nvPr/>
            </p:nvSpPr>
            <p:spPr bwMode="ltGray">
              <a:xfrm>
                <a:off x="4054579" y="1905630"/>
                <a:ext cx="3659659" cy="3659659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799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ltGray">
              <a:xfrm>
                <a:off x="4611662" y="2462713"/>
                <a:ext cx="2545492" cy="2545492"/>
              </a:xfrm>
              <a:prstGeom prst="ellipse">
                <a:avLst/>
              </a:prstGeom>
              <a:solidFill>
                <a:srgbClr val="00B388"/>
              </a:solidFill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799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ltGray">
              <a:xfrm>
                <a:off x="3390403" y="1241454"/>
                <a:ext cx="4988011" cy="498801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799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ltGray">
              <a:xfrm>
                <a:off x="2734112" y="585163"/>
                <a:ext cx="6300592" cy="6300592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799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ltGray">
              <a:xfrm>
                <a:off x="2252382" y="103433"/>
                <a:ext cx="7264052" cy="7264052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799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ltGray">
              <a:xfrm>
                <a:off x="1631576" y="-517373"/>
                <a:ext cx="8505664" cy="85056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799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 bwMode="ltGray">
            <a:xfrm>
              <a:off x="0" y="5933209"/>
              <a:ext cx="12192000" cy="92479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 bwMode="ltGray">
            <a:xfrm flipV="1">
              <a:off x="0" y="0"/>
              <a:ext cx="12192000" cy="1460500"/>
            </a:xfrm>
            <a:prstGeom prst="rect">
              <a:avLst/>
            </a:prstGeom>
            <a:gradFill>
              <a:gsLst>
                <a:gs pos="33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99" dirty="0">
                <a:solidFill>
                  <a:prstClr val="white"/>
                </a:solidFill>
              </a:endParaRPr>
            </a:p>
          </p:txBody>
        </p:sp>
      </p:grpSp>
      <p:sp>
        <p:nvSpPr>
          <p:cNvPr id="78" name="Isosceles Triangle 77"/>
          <p:cNvSpPr/>
          <p:nvPr/>
        </p:nvSpPr>
        <p:spPr bwMode="ltGray">
          <a:xfrm>
            <a:off x="5261150" y="3082016"/>
            <a:ext cx="1191165" cy="1026867"/>
          </a:xfrm>
          <a:prstGeom prst="triangl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799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73862" y="2650440"/>
            <a:ext cx="789692" cy="892831"/>
            <a:chOff x="5473700" y="2650236"/>
            <a:chExt cx="789898" cy="893064"/>
          </a:xfrm>
        </p:grpSpPr>
        <p:sp>
          <p:nvSpPr>
            <p:cNvPr id="60" name="TextBox 59"/>
            <p:cNvSpPr txBox="1"/>
            <p:nvPr/>
          </p:nvSpPr>
          <p:spPr>
            <a:xfrm>
              <a:off x="5473700" y="3289300"/>
              <a:ext cx="787399" cy="254000"/>
            </a:xfrm>
            <a:prstGeom prst="rect">
              <a:avLst/>
            </a:prstGeom>
            <a:solidFill>
              <a:srgbClr val="00B388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prstClr val="white"/>
                  </a:solidFill>
                </a:rPr>
                <a:t>USERS</a:t>
              </a: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4181" y="2650236"/>
              <a:ext cx="759417" cy="64008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965994" y="3733721"/>
            <a:ext cx="736408" cy="972775"/>
            <a:chOff x="4965700" y="3733800"/>
            <a:chExt cx="736600" cy="973028"/>
          </a:xfrm>
        </p:grpSpPr>
        <p:sp>
          <p:nvSpPr>
            <p:cNvPr id="15" name="Rectangle 14"/>
            <p:cNvSpPr/>
            <p:nvPr/>
          </p:nvSpPr>
          <p:spPr bwMode="ltGray">
            <a:xfrm>
              <a:off x="4965700" y="3733800"/>
              <a:ext cx="736600" cy="698500"/>
            </a:xfrm>
            <a:prstGeom prst="rect">
              <a:avLst/>
            </a:prstGeom>
            <a:solidFill>
              <a:srgbClr val="00B3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99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015993" y="3783470"/>
              <a:ext cx="610107" cy="923358"/>
              <a:chOff x="5015993" y="3783470"/>
              <a:chExt cx="610107" cy="92335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5088698" y="4406204"/>
                <a:ext cx="526093" cy="300624"/>
              </a:xfrm>
              <a:prstGeom prst="rect">
                <a:avLst/>
              </a:prstGeom>
              <a:solidFill>
                <a:srgbClr val="00B388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b="1" dirty="0">
                    <a:solidFill>
                      <a:prstClr val="white"/>
                    </a:solidFill>
                  </a:rPr>
                  <a:t>APPS</a:t>
                </a:r>
              </a:p>
            </p:txBody>
          </p:sp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15993" y="3783470"/>
                <a:ext cx="610107" cy="594981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6096000" y="3721025"/>
            <a:ext cx="736408" cy="985471"/>
            <a:chOff x="6096000" y="3721100"/>
            <a:chExt cx="736600" cy="985728"/>
          </a:xfrm>
        </p:grpSpPr>
        <p:sp>
          <p:nvSpPr>
            <p:cNvPr id="128" name="Rectangle 127"/>
            <p:cNvSpPr/>
            <p:nvPr/>
          </p:nvSpPr>
          <p:spPr bwMode="ltGray">
            <a:xfrm>
              <a:off x="6096000" y="3721100"/>
              <a:ext cx="736600" cy="711200"/>
            </a:xfrm>
            <a:prstGeom prst="rect">
              <a:avLst/>
            </a:prstGeom>
            <a:solidFill>
              <a:srgbClr val="00B3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99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154162" y="3755136"/>
              <a:ext cx="583970" cy="951692"/>
              <a:chOff x="6154162" y="3755136"/>
              <a:chExt cx="583970" cy="95169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212039" y="4406204"/>
                <a:ext cx="526093" cy="300624"/>
              </a:xfrm>
              <a:prstGeom prst="rect">
                <a:avLst/>
              </a:prstGeom>
              <a:solidFill>
                <a:srgbClr val="00B388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b="1" dirty="0">
                    <a:solidFill>
                      <a:prstClr val="white"/>
                    </a:solidFill>
                  </a:rPr>
                  <a:t>DATA</a:t>
                </a: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54162" y="3755136"/>
                <a:ext cx="564138" cy="64008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02" y="10156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Today’s digital Enterprise: Key Pillars: Cloud, Big Data, BYOD,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5F7A76"/>
                </a:solidFill>
              </a:rPr>
              <a:pPr/>
              <a:t>4</a:t>
            </a:fld>
            <a:endParaRPr lang="en-US" dirty="0">
              <a:solidFill>
                <a:srgbClr val="5F7A76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34626" y="1755322"/>
            <a:ext cx="1747393" cy="2382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prstClr val="black"/>
                </a:solidFill>
              </a:rPr>
              <a:t>Off Premise</a:t>
            </a:r>
            <a:endParaRPr lang="en-US" sz="1600" b="1" dirty="0">
              <a:solidFill>
                <a:prstClr val="black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 rot="16200000">
            <a:off x="3412984" y="2918662"/>
            <a:ext cx="246812" cy="1680021"/>
            <a:chOff x="2948490" y="2018569"/>
            <a:chExt cx="246876" cy="1680459"/>
          </a:xfrm>
        </p:grpSpPr>
        <p:sp>
          <p:nvSpPr>
            <p:cNvPr id="76" name="Freeform 75"/>
            <p:cNvSpPr/>
            <p:nvPr/>
          </p:nvSpPr>
          <p:spPr bwMode="ltGray">
            <a:xfrm rot="13500000">
              <a:off x="2951295" y="2067715"/>
              <a:ext cx="241265" cy="246876"/>
            </a:xfrm>
            <a:custGeom>
              <a:avLst/>
              <a:gdLst>
                <a:gd name="connsiteX0" fmla="*/ 446809 w 446809"/>
                <a:gd name="connsiteY0" fmla="*/ 0 h 457200"/>
                <a:gd name="connsiteX1" fmla="*/ 446809 w 446809"/>
                <a:gd name="connsiteY1" fmla="*/ 457200 h 457200"/>
                <a:gd name="connsiteX2" fmla="*/ 0 w 446809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809" h="457200">
                  <a:moveTo>
                    <a:pt x="446809" y="0"/>
                  </a:moveTo>
                  <a:lnTo>
                    <a:pt x="446809" y="457200"/>
                  </a:lnTo>
                  <a:lnTo>
                    <a:pt x="0" y="457200"/>
                  </a:lnTo>
                </a:path>
              </a:pathLst>
            </a:custGeom>
            <a:noFill/>
            <a:ln w="76200"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2231697" y="2858799"/>
              <a:ext cx="1680459" cy="0"/>
            </a:xfrm>
            <a:prstGeom prst="line">
              <a:avLst/>
            </a:prstGeom>
            <a:ln w="76200">
              <a:solidFill>
                <a:srgbClr val="00B3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/>
            <p:cNvSpPr/>
            <p:nvPr/>
          </p:nvSpPr>
          <p:spPr bwMode="ltGray">
            <a:xfrm rot="18900000" flipH="1">
              <a:off x="2951294" y="3408024"/>
              <a:ext cx="241265" cy="246876"/>
            </a:xfrm>
            <a:custGeom>
              <a:avLst/>
              <a:gdLst>
                <a:gd name="connsiteX0" fmla="*/ 446809 w 446809"/>
                <a:gd name="connsiteY0" fmla="*/ 0 h 457200"/>
                <a:gd name="connsiteX1" fmla="*/ 446809 w 446809"/>
                <a:gd name="connsiteY1" fmla="*/ 457200 h 457200"/>
                <a:gd name="connsiteX2" fmla="*/ 0 w 446809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809" h="457200">
                  <a:moveTo>
                    <a:pt x="446809" y="0"/>
                  </a:moveTo>
                  <a:lnTo>
                    <a:pt x="446809" y="457200"/>
                  </a:lnTo>
                  <a:lnTo>
                    <a:pt x="0" y="457200"/>
                  </a:lnTo>
                </a:path>
              </a:pathLst>
            </a:custGeom>
            <a:noFill/>
            <a:ln w="76200"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609442" y="438486"/>
            <a:ext cx="10969943" cy="18283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sz="1799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0" y="3133896"/>
            <a:ext cx="4540792" cy="399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999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58252" y="2941798"/>
            <a:ext cx="4548150" cy="96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9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Protect your most business-critical digital assets and their interactions, regardless of device</a:t>
            </a:r>
            <a:endParaRPr lang="en-US" sz="1899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795709" y="5111605"/>
            <a:ext cx="1747393" cy="2382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solidFill>
                  <a:prstClr val="black"/>
                </a:solidFill>
              </a:rPr>
              <a:t>Off Premise</a:t>
            </a:r>
            <a:endParaRPr lang="en-US" sz="1600" b="1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2524" y="4477599"/>
            <a:ext cx="2659217" cy="1290181"/>
            <a:chOff x="7162801" y="4477871"/>
            <a:chExt cx="2659910" cy="1290517"/>
          </a:xfrm>
        </p:grpSpPr>
        <p:sp>
          <p:nvSpPr>
            <p:cNvPr id="67" name="TextBox 66"/>
            <p:cNvSpPr txBox="1"/>
            <p:nvPr/>
          </p:nvSpPr>
          <p:spPr>
            <a:xfrm>
              <a:off x="8876191" y="5467764"/>
              <a:ext cx="946520" cy="300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rgbClr val="00B388"/>
                  </a:solidFill>
                </a:rPr>
                <a:t>BIG DATA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 rot="17400000">
              <a:off x="7879593" y="3761079"/>
              <a:ext cx="246876" cy="1680459"/>
              <a:chOff x="2948490" y="2018569"/>
              <a:chExt cx="246876" cy="1680459"/>
            </a:xfrm>
          </p:grpSpPr>
          <p:sp>
            <p:nvSpPr>
              <p:cNvPr id="120" name="Freeform 119"/>
              <p:cNvSpPr/>
              <p:nvPr/>
            </p:nvSpPr>
            <p:spPr bwMode="ltGray">
              <a:xfrm rot="13500000">
                <a:off x="2951295" y="2067715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rot="5400000">
                <a:off x="2231697" y="2858799"/>
                <a:ext cx="1680459" cy="0"/>
              </a:xfrm>
              <a:prstGeom prst="line">
                <a:avLst/>
              </a:prstGeom>
              <a:ln w="76200">
                <a:solidFill>
                  <a:srgbClr val="00B3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Freeform 121"/>
              <p:cNvSpPr/>
              <p:nvPr/>
            </p:nvSpPr>
            <p:spPr bwMode="ltGray">
              <a:xfrm rot="18900000" flipH="1">
                <a:off x="2951294" y="3408024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8524" y="4687824"/>
              <a:ext cx="682752" cy="68275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248400" y="978538"/>
            <a:ext cx="3260154" cy="1714054"/>
            <a:chOff x="6810097" y="977900"/>
            <a:chExt cx="3261003" cy="1714500"/>
          </a:xfrm>
        </p:grpSpPr>
        <p:grpSp>
          <p:nvGrpSpPr>
            <p:cNvPr id="103" name="Group 102"/>
            <p:cNvGrpSpPr/>
            <p:nvPr/>
          </p:nvGrpSpPr>
          <p:grpSpPr>
            <a:xfrm rot="3173862">
              <a:off x="7093759" y="1639738"/>
              <a:ext cx="630382" cy="1197705"/>
              <a:chOff x="2756735" y="2457195"/>
              <a:chExt cx="630382" cy="1197705"/>
            </a:xfrm>
          </p:grpSpPr>
          <p:sp>
            <p:nvSpPr>
              <p:cNvPr id="104" name="Freeform 103"/>
              <p:cNvSpPr/>
              <p:nvPr/>
            </p:nvSpPr>
            <p:spPr bwMode="ltGray">
              <a:xfrm rot="13500000">
                <a:off x="2956019" y="2454390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 rot="18000000" flipH="1">
                <a:off x="2525999" y="2753455"/>
                <a:ext cx="1091854" cy="630382"/>
              </a:xfrm>
              <a:prstGeom prst="line">
                <a:avLst/>
              </a:prstGeom>
              <a:ln w="76200">
                <a:solidFill>
                  <a:srgbClr val="00B3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Freeform 105"/>
              <p:cNvSpPr/>
              <p:nvPr/>
            </p:nvSpPr>
            <p:spPr bwMode="ltGray">
              <a:xfrm rot="18900000" flipH="1">
                <a:off x="2951294" y="3408024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001000" y="977900"/>
              <a:ext cx="2070100" cy="1714500"/>
              <a:chOff x="8001000" y="977900"/>
              <a:chExt cx="2070100" cy="1714500"/>
            </a:xfrm>
          </p:grpSpPr>
          <p:sp>
            <p:nvSpPr>
              <p:cNvPr id="16" name="Freeform 15"/>
              <p:cNvSpPr/>
              <p:nvPr/>
            </p:nvSpPr>
            <p:spPr bwMode="ltGray">
              <a:xfrm>
                <a:off x="8001000" y="977900"/>
                <a:ext cx="2070100" cy="1714500"/>
              </a:xfrm>
              <a:custGeom>
                <a:avLst/>
                <a:gdLst>
                  <a:gd name="connsiteX0" fmla="*/ 0 w 2070100"/>
                  <a:gd name="connsiteY0" fmla="*/ 622300 h 1714500"/>
                  <a:gd name="connsiteX1" fmla="*/ 1473200 w 2070100"/>
                  <a:gd name="connsiteY1" fmla="*/ 0 h 1714500"/>
                  <a:gd name="connsiteX2" fmla="*/ 1905000 w 2070100"/>
                  <a:gd name="connsiteY2" fmla="*/ 50800 h 1714500"/>
                  <a:gd name="connsiteX3" fmla="*/ 2070100 w 2070100"/>
                  <a:gd name="connsiteY3" fmla="*/ 444500 h 1714500"/>
                  <a:gd name="connsiteX4" fmla="*/ 1943100 w 2070100"/>
                  <a:gd name="connsiteY4" fmla="*/ 1270000 h 1714500"/>
                  <a:gd name="connsiteX5" fmla="*/ 1892300 w 2070100"/>
                  <a:gd name="connsiteY5" fmla="*/ 1562100 h 1714500"/>
                  <a:gd name="connsiteX6" fmla="*/ 1574800 w 2070100"/>
                  <a:gd name="connsiteY6" fmla="*/ 1676400 h 1714500"/>
                  <a:gd name="connsiteX7" fmla="*/ 1041400 w 2070100"/>
                  <a:gd name="connsiteY7" fmla="*/ 1714500 h 1714500"/>
                  <a:gd name="connsiteX8" fmla="*/ 736600 w 2070100"/>
                  <a:gd name="connsiteY8" fmla="*/ 1244600 h 1714500"/>
                  <a:gd name="connsiteX9" fmla="*/ 127000 w 2070100"/>
                  <a:gd name="connsiteY9" fmla="*/ 1104900 h 1714500"/>
                  <a:gd name="connsiteX10" fmla="*/ 0 w 2070100"/>
                  <a:gd name="connsiteY10" fmla="*/ 6223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100" h="1714500">
                    <a:moveTo>
                      <a:pt x="0" y="622300"/>
                    </a:moveTo>
                    <a:lnTo>
                      <a:pt x="1473200" y="0"/>
                    </a:lnTo>
                    <a:lnTo>
                      <a:pt x="1905000" y="50800"/>
                    </a:lnTo>
                    <a:lnTo>
                      <a:pt x="2070100" y="444500"/>
                    </a:lnTo>
                    <a:lnTo>
                      <a:pt x="1943100" y="1270000"/>
                    </a:lnTo>
                    <a:lnTo>
                      <a:pt x="1892300" y="1562100"/>
                    </a:lnTo>
                    <a:lnTo>
                      <a:pt x="1574800" y="1676400"/>
                    </a:lnTo>
                    <a:lnTo>
                      <a:pt x="1041400" y="1714500"/>
                    </a:lnTo>
                    <a:lnTo>
                      <a:pt x="736600" y="1244600"/>
                    </a:lnTo>
                    <a:lnTo>
                      <a:pt x="127000" y="1104900"/>
                    </a:lnTo>
                    <a:lnTo>
                      <a:pt x="0" y="62230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7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8071259" y="1066800"/>
                <a:ext cx="1935033" cy="1533652"/>
                <a:chOff x="8071259" y="1066800"/>
                <a:chExt cx="1935033" cy="153365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9900" y="1423924"/>
                  <a:ext cx="914400" cy="682752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67800" y="1066800"/>
                  <a:ext cx="914400" cy="682752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8100" y="1917700"/>
                  <a:ext cx="914400" cy="682752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8071259" y="1656207"/>
                  <a:ext cx="946520" cy="3006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>
                      <a:solidFill>
                        <a:srgbClr val="00B388"/>
                      </a:solidFill>
                    </a:rPr>
                    <a:t>IaaS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8920072" y="2155334"/>
                  <a:ext cx="946520" cy="3006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>
                      <a:solidFill>
                        <a:srgbClr val="00B388"/>
                      </a:solidFill>
                    </a:rPr>
                    <a:t>SaaS</a:t>
                  </a: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9059772" y="1304434"/>
                  <a:ext cx="946520" cy="3006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>
                      <a:solidFill>
                        <a:srgbClr val="00B388"/>
                      </a:solidFill>
                    </a:rPr>
                    <a:t>PaaS</a:t>
                  </a:r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6669525" y="4800600"/>
            <a:ext cx="1394463" cy="1544501"/>
            <a:chOff x="6669674" y="4950636"/>
            <a:chExt cx="1394826" cy="1544903"/>
          </a:xfrm>
        </p:grpSpPr>
        <p:grpSp>
          <p:nvGrpSpPr>
            <p:cNvPr id="114" name="Group 113"/>
            <p:cNvGrpSpPr/>
            <p:nvPr/>
          </p:nvGrpSpPr>
          <p:grpSpPr>
            <a:xfrm rot="8343557">
              <a:off x="6669674" y="4950636"/>
              <a:ext cx="304308" cy="423510"/>
              <a:chOff x="2919772" y="3231390"/>
              <a:chExt cx="304308" cy="423510"/>
            </a:xfrm>
          </p:grpSpPr>
          <p:sp>
            <p:nvSpPr>
              <p:cNvPr id="115" name="Freeform 114"/>
              <p:cNvSpPr/>
              <p:nvPr/>
            </p:nvSpPr>
            <p:spPr bwMode="ltGray">
              <a:xfrm rot="13500000">
                <a:off x="2952913" y="3228585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 rot="13256443" flipH="1" flipV="1">
                <a:off x="2919772" y="3291431"/>
                <a:ext cx="304308" cy="350798"/>
              </a:xfrm>
              <a:prstGeom prst="line">
                <a:avLst/>
              </a:prstGeom>
              <a:ln w="76200">
                <a:solidFill>
                  <a:srgbClr val="00B3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reeform 116"/>
              <p:cNvSpPr/>
              <p:nvPr/>
            </p:nvSpPr>
            <p:spPr bwMode="ltGray">
              <a:xfrm rot="18900000" flipH="1">
                <a:off x="2951294" y="3408024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45300" y="5143500"/>
              <a:ext cx="1219200" cy="1352039"/>
              <a:chOff x="6845300" y="5143500"/>
              <a:chExt cx="1219200" cy="1352039"/>
            </a:xfrm>
          </p:grpSpPr>
          <p:sp>
            <p:nvSpPr>
              <p:cNvPr id="19" name="Freeform 18"/>
              <p:cNvSpPr/>
              <p:nvPr/>
            </p:nvSpPr>
            <p:spPr bwMode="ltGray">
              <a:xfrm>
                <a:off x="6845300" y="5143500"/>
                <a:ext cx="1219200" cy="1244600"/>
              </a:xfrm>
              <a:custGeom>
                <a:avLst/>
                <a:gdLst>
                  <a:gd name="connsiteX0" fmla="*/ 25400 w 1219200"/>
                  <a:gd name="connsiteY0" fmla="*/ 355600 h 1244600"/>
                  <a:gd name="connsiteX1" fmla="*/ 838200 w 1219200"/>
                  <a:gd name="connsiteY1" fmla="*/ 0 h 1244600"/>
                  <a:gd name="connsiteX2" fmla="*/ 1219200 w 1219200"/>
                  <a:gd name="connsiteY2" fmla="*/ 25400 h 1244600"/>
                  <a:gd name="connsiteX3" fmla="*/ 1219200 w 1219200"/>
                  <a:gd name="connsiteY3" fmla="*/ 1231900 h 1244600"/>
                  <a:gd name="connsiteX4" fmla="*/ 0 w 1219200"/>
                  <a:gd name="connsiteY4" fmla="*/ 1244600 h 1244600"/>
                  <a:gd name="connsiteX5" fmla="*/ 25400 w 1219200"/>
                  <a:gd name="connsiteY5" fmla="*/ 355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" h="1244600">
                    <a:moveTo>
                      <a:pt x="25400" y="355600"/>
                    </a:moveTo>
                    <a:lnTo>
                      <a:pt x="838200" y="0"/>
                    </a:lnTo>
                    <a:lnTo>
                      <a:pt x="1219200" y="25400"/>
                    </a:lnTo>
                    <a:lnTo>
                      <a:pt x="1219200" y="1231900"/>
                    </a:lnTo>
                    <a:lnTo>
                      <a:pt x="0" y="1244600"/>
                    </a:lnTo>
                    <a:lnTo>
                      <a:pt x="25400" y="35560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7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6896622" y="5219700"/>
                <a:ext cx="1109367" cy="1275839"/>
                <a:chOff x="6896622" y="5219700"/>
                <a:chExt cx="1109367" cy="1275839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6896622" y="6138547"/>
                  <a:ext cx="615863" cy="3569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400" b="1" dirty="0">
                      <a:solidFill>
                        <a:srgbClr val="00B388"/>
                      </a:solidFill>
                    </a:rPr>
                    <a:t>BYOD</a:t>
                  </a:r>
                </a:p>
              </p:txBody>
            </p:sp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4036" y="5513324"/>
                  <a:ext cx="570167" cy="519176"/>
                </a:xfrm>
                <a:prstGeom prst="rect">
                  <a:avLst/>
                </a:prstGeom>
              </p:spPr>
            </p:pic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9200" y="5691124"/>
                  <a:ext cx="407194" cy="608076"/>
                </a:xfrm>
                <a:prstGeom prst="rect">
                  <a:avLst/>
                </a:prstGeom>
              </p:spPr>
            </p:pic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5296" y="5219700"/>
                  <a:ext cx="430693" cy="3921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0" name="TextBox 79"/>
          <p:cNvSpPr txBox="1"/>
          <p:nvPr/>
        </p:nvSpPr>
        <p:spPr>
          <a:xfrm>
            <a:off x="979180" y="2375702"/>
            <a:ext cx="1560938" cy="3654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prstClr val="black"/>
                </a:solidFill>
              </a:rPr>
              <a:t>On </a:t>
            </a:r>
            <a:r>
              <a:rPr lang="en-GB" sz="1600" b="1" dirty="0" smtClean="0">
                <a:solidFill>
                  <a:prstClr val="black"/>
                </a:solidFill>
              </a:rPr>
              <a:t>Premise and Edge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82" name="Oval 81"/>
          <p:cNvSpPr/>
          <p:nvPr/>
        </p:nvSpPr>
        <p:spPr bwMode="ltGray">
          <a:xfrm>
            <a:off x="915692" y="2910721"/>
            <a:ext cx="1688660" cy="16886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3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47" y="3420112"/>
            <a:ext cx="1255449" cy="682574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2114344" y="2945637"/>
            <a:ext cx="425774" cy="425774"/>
            <a:chOff x="-1096376" y="3081403"/>
            <a:chExt cx="425885" cy="425885"/>
          </a:xfrm>
        </p:grpSpPr>
        <p:sp>
          <p:nvSpPr>
            <p:cNvPr id="87" name="Oval 86"/>
            <p:cNvSpPr/>
            <p:nvPr/>
          </p:nvSpPr>
          <p:spPr bwMode="ltGray">
            <a:xfrm>
              <a:off x="-1096376" y="3081403"/>
              <a:ext cx="425885" cy="425885"/>
            </a:xfrm>
            <a:prstGeom prst="ellipse">
              <a:avLst/>
            </a:prstGeom>
            <a:solidFill>
              <a:srgbClr val="00B3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08172" y="3169607"/>
              <a:ext cx="249477" cy="24947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611702" y="6247667"/>
            <a:ext cx="969219" cy="390422"/>
            <a:chOff x="3578225" y="1146175"/>
            <a:chExt cx="5038725" cy="2111375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799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sz="1799" dirty="0">
                <a:solidFill>
                  <a:prstClr val="black"/>
                </a:solidFill>
              </a:endParaRPr>
            </a:p>
          </p:txBody>
        </p:sp>
      </p:grpSp>
      <p:sp>
        <p:nvSpPr>
          <p:cNvPr id="100" name="Round Diagonal Corner Rectangle 99"/>
          <p:cNvSpPr/>
          <p:nvPr/>
        </p:nvSpPr>
        <p:spPr>
          <a:xfrm flipH="1">
            <a:off x="133672" y="4943266"/>
            <a:ext cx="4454325" cy="74361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888" tIns="9311" rIns="121888" bIns="9311" numCol="1" spcCol="1270" anchor="ctr" anchorCtr="0">
            <a:noAutofit/>
          </a:bodyPr>
          <a:lstStyle/>
          <a:p>
            <a:pPr defTabSz="651721">
              <a:lnSpc>
                <a:spcPct val="90000"/>
              </a:lnSpc>
              <a:spcBef>
                <a:spcPct val="0"/>
              </a:spcBef>
            </a:pPr>
            <a:endParaRPr lang="en-US" sz="1600" b="1" dirty="0">
              <a:solidFill>
                <a:prstClr val="white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37826" y="5053531"/>
            <a:ext cx="1243095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Pervasive connectivity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068447" y="5011457"/>
            <a:ext cx="1361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HP Simplified" pitchFamily="34" charset="0"/>
              </a:rPr>
              <a:t>Explosion of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Information and tools</a:t>
            </a:r>
            <a:endParaRPr lang="en-US" sz="1400" b="1" dirty="0">
              <a:solidFill>
                <a:prstClr val="black"/>
              </a:solidFill>
              <a:cs typeface="HP Simplified" pitchFamily="34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1762850" y="5167019"/>
            <a:ext cx="0" cy="36566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868918" y="5165328"/>
            <a:ext cx="0" cy="36566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1681506" y="5009700"/>
            <a:ext cx="1274753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Smart device expansion</a:t>
            </a:r>
          </a:p>
        </p:txBody>
      </p:sp>
      <p:sp>
        <p:nvSpPr>
          <p:cNvPr id="4" name="Oval 3"/>
          <p:cNvSpPr/>
          <p:nvPr/>
        </p:nvSpPr>
        <p:spPr bwMode="ltGray">
          <a:xfrm>
            <a:off x="7370063" y="2614561"/>
            <a:ext cx="4364737" cy="15987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99" name="Rectangle 98"/>
          <p:cNvSpPr/>
          <p:nvPr/>
        </p:nvSpPr>
        <p:spPr bwMode="ltGray">
          <a:xfrm>
            <a:off x="2466030" y="6222141"/>
            <a:ext cx="8449619" cy="609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Large Scale Distributed IT, Highly Complex, Perimeter disappearing </a:t>
            </a:r>
          </a:p>
        </p:txBody>
      </p:sp>
    </p:spTree>
    <p:extLst>
      <p:ext uri="{BB962C8B-B14F-4D97-AF65-F5344CB8AC3E}">
        <p14:creationId xmlns:p14="http://schemas.microsoft.com/office/powerpoint/2010/main" val="2912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64535" y="2281540"/>
            <a:ext cx="2566045" cy="1342184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lIns="91428" tIns="45715" rIns="91428" bIns="45715" rtlCol="0" anchor="ctr"/>
          <a:lstStyle/>
          <a:p>
            <a:pPr marL="6930964" algn="ctr"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313988"/>
            <a:ext cx="10969943" cy="411480"/>
          </a:xfrm>
        </p:spPr>
        <p:txBody>
          <a:bodyPr>
            <a:noAutofit/>
          </a:bodyPr>
          <a:lstStyle/>
          <a:p>
            <a:r>
              <a:rPr lang="en-US" sz="3600" dirty="0"/>
              <a:t>5G, Smart cities will power the growth in the edge market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440" y="767625"/>
            <a:ext cx="10969943" cy="381000"/>
          </a:xfrm>
        </p:spPr>
        <p:txBody>
          <a:bodyPr/>
          <a:lstStyle/>
          <a:p>
            <a:r>
              <a:rPr lang="en-US" dirty="0" smtClean="0"/>
              <a:t>Security should start </a:t>
            </a:r>
            <a:r>
              <a:rPr lang="en-US" dirty="0"/>
              <a:t>from Edge to Core to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94222" y="1918825"/>
            <a:ext cx="0" cy="2142266"/>
          </a:xfrm>
          <a:prstGeom prst="line">
            <a:avLst/>
          </a:prstGeom>
          <a:ln w="57150">
            <a:solidFill>
              <a:srgbClr val="01A9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 bwMode="ltGray">
          <a:xfrm>
            <a:off x="787376" y="2722310"/>
            <a:ext cx="2083730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</a:rPr>
              <a:t>“Things”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</a:rPr>
              <a:t>generate data </a:t>
            </a:r>
            <a:r>
              <a:rPr lang="en-US" sz="1600" dirty="0">
                <a:solidFill>
                  <a:schemeClr val="tx1"/>
                </a:solidFill>
              </a:rPr>
              <a:t>and need control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8147073" y="1822576"/>
            <a:ext cx="3324326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</a:rPr>
              <a:t>Edge IT, Data center and Cloud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4055752" y="1822576"/>
            <a:ext cx="3017782" cy="36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</a:rPr>
              <a:t>Operations technology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8147073" y="2278224"/>
            <a:ext cx="1348816" cy="13488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47073" y="2376015"/>
            <a:ext cx="1348816" cy="738664"/>
          </a:xfrm>
          <a:prstGeom prst="rect">
            <a:avLst/>
          </a:prstGeom>
        </p:spPr>
        <p:txBody>
          <a:bodyPr wrap="square" lIns="137160" rIns="137160">
            <a:spAutoFit/>
          </a:bodyPr>
          <a:lstStyle/>
          <a:p>
            <a:r>
              <a:rPr lang="en-US" sz="1400" dirty="0"/>
              <a:t>Early analytics </a:t>
            </a:r>
            <a:br>
              <a:rPr lang="en-US" sz="1400" dirty="0"/>
            </a:br>
            <a:r>
              <a:rPr lang="en-US" sz="1400" dirty="0"/>
              <a:t>and compute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10122583" y="2278224"/>
            <a:ext cx="1348816" cy="13488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122583" y="2376015"/>
            <a:ext cx="1348816" cy="738664"/>
          </a:xfrm>
          <a:prstGeom prst="rect">
            <a:avLst/>
          </a:prstGeom>
        </p:spPr>
        <p:txBody>
          <a:bodyPr wrap="square" lIns="137160" rIns="137160">
            <a:spAutoFit/>
          </a:bodyPr>
          <a:lstStyle/>
          <a:p>
            <a:r>
              <a:rPr lang="en-US" sz="1400" dirty="0"/>
              <a:t>Deep analytics </a:t>
            </a:r>
          </a:p>
          <a:p>
            <a:r>
              <a:rPr lang="en-US" sz="1400" dirty="0"/>
              <a:t>and compute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3916916" y="2278224"/>
            <a:ext cx="1348816" cy="13488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924807" y="2376015"/>
            <a:ext cx="1291922" cy="954107"/>
          </a:xfrm>
          <a:prstGeom prst="rect">
            <a:avLst/>
          </a:prstGeom>
        </p:spPr>
        <p:txBody>
          <a:bodyPr wrap="square" lIns="137160" rIns="137160">
            <a:spAutoFit/>
          </a:bodyPr>
          <a:lstStyle/>
          <a:p>
            <a:r>
              <a:rPr lang="en-US" sz="1400" dirty="0"/>
              <a:t>Data is sensed,</a:t>
            </a:r>
          </a:p>
          <a:p>
            <a:r>
              <a:rPr lang="en-US" sz="1400" dirty="0"/>
              <a:t>Things controlled</a:t>
            </a:r>
          </a:p>
        </p:txBody>
      </p:sp>
      <p:sp>
        <p:nvSpPr>
          <p:cNvPr id="28" name="Rectangle 27"/>
          <p:cNvSpPr/>
          <p:nvPr/>
        </p:nvSpPr>
        <p:spPr bwMode="ltGray">
          <a:xfrm>
            <a:off x="5863554" y="2278224"/>
            <a:ext cx="1348816" cy="13488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865283" y="2376015"/>
            <a:ext cx="1310675" cy="738664"/>
          </a:xfrm>
          <a:prstGeom prst="rect">
            <a:avLst/>
          </a:prstGeom>
        </p:spPr>
        <p:txBody>
          <a:bodyPr wrap="square" lIns="137160" rIns="137160">
            <a:spAutoFit/>
          </a:bodyPr>
          <a:lstStyle/>
          <a:p>
            <a:r>
              <a:rPr lang="en-US" sz="1400" dirty="0"/>
              <a:t>Data acquired and aggregated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366854" y="2820860"/>
            <a:ext cx="413788" cy="0"/>
          </a:xfrm>
          <a:prstGeom prst="straightConnector1">
            <a:avLst/>
          </a:prstGeom>
          <a:ln w="5080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397446" y="2820860"/>
            <a:ext cx="564551" cy="0"/>
          </a:xfrm>
          <a:prstGeom prst="straightConnector1">
            <a:avLst/>
          </a:prstGeom>
          <a:ln w="5080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357749" y="2820860"/>
            <a:ext cx="413788" cy="0"/>
          </a:xfrm>
          <a:prstGeom prst="straightConnector1">
            <a:avLst/>
          </a:prstGeom>
          <a:ln w="5080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9602342" y="2820860"/>
            <a:ext cx="413788" cy="0"/>
          </a:xfrm>
          <a:prstGeom prst="straightConnector1">
            <a:avLst/>
          </a:prstGeom>
          <a:ln w="5080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366854" y="3017276"/>
            <a:ext cx="41378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7397446" y="3017276"/>
            <a:ext cx="564551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5357749" y="3017276"/>
            <a:ext cx="41378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9602342" y="3017276"/>
            <a:ext cx="41378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1786530" y="4219074"/>
            <a:ext cx="8229600" cy="0"/>
          </a:xfrm>
          <a:prstGeom prst="straightConnector1">
            <a:avLst/>
          </a:prstGeom>
          <a:ln w="5080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151443" y="3710897"/>
            <a:ext cx="914400" cy="3002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Stage 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092228" y="3710897"/>
            <a:ext cx="914400" cy="3002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Stage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414553" y="3710897"/>
            <a:ext cx="914400" cy="3002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Stage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55338" y="3710897"/>
            <a:ext cx="914400" cy="3002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Stage 4</a:t>
            </a:r>
          </a:p>
        </p:txBody>
      </p:sp>
      <p:sp>
        <p:nvSpPr>
          <p:cNvPr id="133" name="Rectangle 132"/>
          <p:cNvSpPr/>
          <p:nvPr/>
        </p:nvSpPr>
        <p:spPr bwMode="ltGray">
          <a:xfrm>
            <a:off x="6971463" y="1589919"/>
            <a:ext cx="1471127" cy="2858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</a:rPr>
              <a:t>The Edge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895350" y="4689155"/>
            <a:ext cx="1048763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IoT</a:t>
            </a:r>
            <a:r>
              <a:rPr lang="en-US" sz="1600" dirty="0"/>
              <a:t>  intersection of IT (information technologies) with OT (operations technologies)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The “Things” </a:t>
            </a:r>
            <a:r>
              <a:rPr lang="en-US" sz="1600" dirty="0"/>
              <a:t> evolving operations systems producing massive amounts of new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The “Edge” </a:t>
            </a:r>
            <a:r>
              <a:rPr lang="en-US" sz="1600" dirty="0"/>
              <a:t>is a place, its outside the traditional data center or cloud – near the “Things”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</p:txBody>
      </p:sp>
      <p:sp>
        <p:nvSpPr>
          <p:cNvPr id="135" name="Rectangle 134"/>
          <p:cNvSpPr/>
          <p:nvPr/>
        </p:nvSpPr>
        <p:spPr>
          <a:xfrm>
            <a:off x="691467" y="4021666"/>
            <a:ext cx="25597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Data flow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9755722" y="4235060"/>
            <a:ext cx="1627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Control flow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1786530" y="4415490"/>
            <a:ext cx="8229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ltGray">
          <a:xfrm>
            <a:off x="1264546" y="6132039"/>
            <a:ext cx="9749241" cy="609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Less </a:t>
            </a:r>
            <a:r>
              <a:rPr lang="en-US" sz="2400" dirty="0" smtClean="0"/>
              <a:t>Physical Security, Increased Attack Surface</a:t>
            </a:r>
          </a:p>
        </p:txBody>
      </p:sp>
    </p:spTree>
    <p:extLst>
      <p:ext uri="{BB962C8B-B14F-4D97-AF65-F5344CB8AC3E}">
        <p14:creationId xmlns:p14="http://schemas.microsoft.com/office/powerpoint/2010/main" val="31582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31" t="8258"/>
          <a:stretch/>
        </p:blipFill>
        <p:spPr>
          <a:xfrm>
            <a:off x="6108700" y="986367"/>
            <a:ext cx="2704624" cy="2538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408" b="16322"/>
          <a:stretch/>
        </p:blipFill>
        <p:spPr>
          <a:xfrm>
            <a:off x="3352641" y="983228"/>
            <a:ext cx="2731636" cy="255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17" r="9002"/>
          <a:stretch/>
        </p:blipFill>
        <p:spPr>
          <a:xfrm>
            <a:off x="612299" y="983519"/>
            <a:ext cx="2755370" cy="2547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11" t="19345" r="32518" b="17094"/>
          <a:stretch/>
        </p:blipFill>
        <p:spPr>
          <a:xfrm>
            <a:off x="3352799" y="3549445"/>
            <a:ext cx="2743201" cy="2559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28" t="44448" r="5362"/>
          <a:stretch/>
        </p:blipFill>
        <p:spPr>
          <a:xfrm>
            <a:off x="8831178" y="3537283"/>
            <a:ext cx="2748205" cy="25713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70" t="-1" b="521"/>
          <a:stretch/>
        </p:blipFill>
        <p:spPr>
          <a:xfrm>
            <a:off x="8839200" y="983519"/>
            <a:ext cx="2741612" cy="2556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58" t="9240" r="15043" b="2871"/>
          <a:stretch/>
        </p:blipFill>
        <p:spPr>
          <a:xfrm>
            <a:off x="6096001" y="3539613"/>
            <a:ext cx="2753032" cy="2556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6" t="10650" r="45431" b="14085"/>
          <a:stretch/>
        </p:blipFill>
        <p:spPr>
          <a:xfrm>
            <a:off x="606584" y="3540368"/>
            <a:ext cx="2773925" cy="2568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28" y="-142843"/>
            <a:ext cx="11588731" cy="1325563"/>
          </a:xfrm>
        </p:spPr>
        <p:txBody>
          <a:bodyPr/>
          <a:lstStyle/>
          <a:p>
            <a:r>
              <a:rPr lang="en-US" dirty="0"/>
              <a:t>The Internet of things will be used everywhere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>
                <a:solidFill>
                  <a:schemeClr val="tx1"/>
                </a:solidFill>
              </a:rPr>
              <a:t>6</a:t>
            </a:fld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6584" y="3537283"/>
            <a:ext cx="1106697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831178" y="945418"/>
            <a:ext cx="0" cy="52656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604" y="945418"/>
            <a:ext cx="0" cy="52656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379284" y="945418"/>
            <a:ext cx="0" cy="52656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06584" y="983228"/>
            <a:ext cx="2761085" cy="2541443"/>
            <a:chOff x="606584" y="983228"/>
            <a:chExt cx="2761085" cy="2541443"/>
          </a:xfrm>
        </p:grpSpPr>
        <p:sp>
          <p:nvSpPr>
            <p:cNvPr id="6" name="Rectangle 5"/>
            <p:cNvSpPr/>
            <p:nvPr/>
          </p:nvSpPr>
          <p:spPr bwMode="ltGray">
            <a:xfrm>
              <a:off x="606584" y="983228"/>
              <a:ext cx="2761085" cy="2541443"/>
            </a:xfrm>
            <a:prstGeom prst="rect">
              <a:avLst/>
            </a:prstGeom>
            <a:solidFill>
              <a:srgbClr val="425563">
                <a:alpha val="8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4524" y="1328051"/>
              <a:ext cx="236889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Lighting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Irrigation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Water Recycling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Security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Pet Feeding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Smoke/CO Monitoring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Infotainment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Cooking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Shopping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Energy Optimization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Sleep Optimization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4524" y="1050278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HOME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67056" y="1328051"/>
              <a:ext cx="2461513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425199" y="997383"/>
            <a:ext cx="2693081" cy="2541443"/>
            <a:chOff x="3391196" y="983228"/>
            <a:chExt cx="2693081" cy="2541443"/>
          </a:xfrm>
        </p:grpSpPr>
        <p:sp>
          <p:nvSpPr>
            <p:cNvPr id="30" name="Rectangle 29"/>
            <p:cNvSpPr/>
            <p:nvPr/>
          </p:nvSpPr>
          <p:spPr bwMode="ltGray">
            <a:xfrm>
              <a:off x="3391196" y="983228"/>
              <a:ext cx="2693081" cy="2541443"/>
            </a:xfrm>
            <a:prstGeom prst="rect">
              <a:avLst/>
            </a:prstGeom>
            <a:solidFill>
              <a:srgbClr val="425563">
                <a:alpha val="8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19136" y="1328051"/>
              <a:ext cx="236889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Heating and air conditioning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Security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Lighting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Electrical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Parking Control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Emergency Alerts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Structural Integrity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Meeting Room Management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Hot Desks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Huddle Spaces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Digital Visitor Management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19136" y="1050278"/>
              <a:ext cx="11721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BUILDINGS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551668" y="1328051"/>
              <a:ext cx="2378284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6111971" y="1005085"/>
            <a:ext cx="2708320" cy="2538994"/>
            <a:chOff x="6104107" y="983229"/>
            <a:chExt cx="2708320" cy="2538994"/>
          </a:xfrm>
        </p:grpSpPr>
        <p:sp>
          <p:nvSpPr>
            <p:cNvPr id="37" name="Rectangle 36"/>
            <p:cNvSpPr/>
            <p:nvPr/>
          </p:nvSpPr>
          <p:spPr bwMode="ltGray">
            <a:xfrm>
              <a:off x="6104107" y="983229"/>
              <a:ext cx="2708320" cy="2538994"/>
            </a:xfrm>
            <a:prstGeom prst="rect">
              <a:avLst/>
            </a:prstGeom>
            <a:solidFill>
              <a:srgbClr val="425563">
                <a:alpha val="8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52811" y="1328051"/>
              <a:ext cx="23688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Digital Signage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Waste Management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Sewage and Water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Surveillance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Emergencies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Public Space Design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Parking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Air Pollution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Crime Mapping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Pothole find and fix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52811" y="1050278"/>
              <a:ext cx="7633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CITIES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285343" y="1328051"/>
              <a:ext cx="2378284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8845113" y="983228"/>
            <a:ext cx="2734270" cy="2541443"/>
            <a:chOff x="8845113" y="983228"/>
            <a:chExt cx="2734270" cy="2541443"/>
          </a:xfrm>
        </p:grpSpPr>
        <p:sp>
          <p:nvSpPr>
            <p:cNvPr id="47" name="Rectangle 46"/>
            <p:cNvSpPr/>
            <p:nvPr/>
          </p:nvSpPr>
          <p:spPr bwMode="ltGray">
            <a:xfrm>
              <a:off x="8845113" y="983228"/>
              <a:ext cx="2734270" cy="2541443"/>
            </a:xfrm>
            <a:prstGeom prst="rect">
              <a:avLst/>
            </a:prstGeom>
            <a:solidFill>
              <a:srgbClr val="425563">
                <a:alpha val="8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976961" y="1328051"/>
              <a:ext cx="236889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Inventory Tracking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Supply Chain Tracking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Precision Plant Leasing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Collaborative Design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Improved Safety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Resource Optimization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Pollution Management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Predictive Maintenance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3D-printed Space Parts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Enhanced Monitoring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Physical Security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976961" y="1050278"/>
              <a:ext cx="17697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MANUFACTURING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9009493" y="1328051"/>
              <a:ext cx="2336358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06584" y="3543751"/>
            <a:ext cx="2765198" cy="2562755"/>
            <a:chOff x="606584" y="3543751"/>
            <a:chExt cx="2765198" cy="2562755"/>
          </a:xfrm>
        </p:grpSpPr>
        <p:sp>
          <p:nvSpPr>
            <p:cNvPr id="71" name="Rectangle 70"/>
            <p:cNvSpPr/>
            <p:nvPr/>
          </p:nvSpPr>
          <p:spPr bwMode="ltGray">
            <a:xfrm>
              <a:off x="606584" y="3543751"/>
              <a:ext cx="2765198" cy="2562755"/>
            </a:xfrm>
            <a:prstGeom prst="rect">
              <a:avLst/>
            </a:prstGeom>
            <a:solidFill>
              <a:srgbClr val="425563">
                <a:alpha val="8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34524" y="3909886"/>
              <a:ext cx="23688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Traffic routing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Air pollution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“Green priority”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Safety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Self-driving cars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Self-driving buses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Precision Insurance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Precision Leasing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Parking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Condition-based Maintenance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34524" y="3632113"/>
              <a:ext cx="13019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TRANSPORT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67056" y="3909886"/>
              <a:ext cx="2461513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391196" y="3549896"/>
            <a:ext cx="2692709" cy="2556611"/>
            <a:chOff x="3391196" y="3549896"/>
            <a:chExt cx="2692709" cy="2556611"/>
          </a:xfrm>
        </p:grpSpPr>
        <p:sp>
          <p:nvSpPr>
            <p:cNvPr id="75" name="Rectangle 74"/>
            <p:cNvSpPr/>
            <p:nvPr/>
          </p:nvSpPr>
          <p:spPr bwMode="ltGray">
            <a:xfrm>
              <a:off x="3391196" y="3549896"/>
              <a:ext cx="2692709" cy="2556611"/>
            </a:xfrm>
            <a:prstGeom prst="rect">
              <a:avLst/>
            </a:prstGeom>
            <a:solidFill>
              <a:srgbClr val="425563">
                <a:alpha val="8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519136" y="3909886"/>
              <a:ext cx="236889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Elderly Monitoring at home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Equipment Monitoring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Hospital Cleaning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Bio Wearables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Food Sensors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Geo-fencing of Equipment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Directions within Hospitals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Assisted Diagnostics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Uber for Doctors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Hospital Workflow Design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19136" y="3632113"/>
              <a:ext cx="8990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HEALTH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551668" y="3909886"/>
              <a:ext cx="2378284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106688" y="3552225"/>
            <a:ext cx="2705738" cy="2554281"/>
            <a:chOff x="6106688" y="3552225"/>
            <a:chExt cx="2705738" cy="2554281"/>
          </a:xfrm>
        </p:grpSpPr>
        <p:sp>
          <p:nvSpPr>
            <p:cNvPr id="79" name="Rectangle 78"/>
            <p:cNvSpPr/>
            <p:nvPr/>
          </p:nvSpPr>
          <p:spPr bwMode="ltGray">
            <a:xfrm>
              <a:off x="6106688" y="3552225"/>
              <a:ext cx="2705738" cy="2554281"/>
            </a:xfrm>
            <a:prstGeom prst="rect">
              <a:avLst/>
            </a:prstGeom>
            <a:solidFill>
              <a:srgbClr val="425563">
                <a:alpha val="8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52811" y="3909886"/>
              <a:ext cx="23688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Smart Shopping Lists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Counterfeit Reduction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Inventory Theft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Add-on Suggestions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Targeted Promotions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Optimal Store Design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Autonomous Checkout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Digital Signage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Store Shelf Sensors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252811" y="3632113"/>
              <a:ext cx="8189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RETAIL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285343" y="3909886"/>
              <a:ext cx="2378284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8845113" y="3552225"/>
            <a:ext cx="2734270" cy="2554281"/>
            <a:chOff x="8845113" y="3552225"/>
            <a:chExt cx="2734270" cy="2554281"/>
          </a:xfrm>
        </p:grpSpPr>
        <p:sp>
          <p:nvSpPr>
            <p:cNvPr id="83" name="Rectangle 82"/>
            <p:cNvSpPr/>
            <p:nvPr/>
          </p:nvSpPr>
          <p:spPr bwMode="ltGray">
            <a:xfrm>
              <a:off x="8845113" y="3552225"/>
              <a:ext cx="2734270" cy="2554281"/>
            </a:xfrm>
            <a:prstGeom prst="rect">
              <a:avLst/>
            </a:prstGeom>
            <a:solidFill>
              <a:srgbClr val="425563">
                <a:alpha val="8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976961" y="3909886"/>
              <a:ext cx="236889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Precision Fertilizer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Precision Irrigation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Animal Tracking and Proof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Security – anti-poaching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Robotic Picking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Vertical City Farming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Self-driving Machinery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Predictive Maintenance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Drone Herding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Fish Farming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Artificial Insemination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976961" y="3632113"/>
              <a:ext cx="10115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FARMING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9009493" y="3909886"/>
              <a:ext cx="2336358" cy="0"/>
            </a:xfrm>
            <a:prstGeom prst="line">
              <a:avLst/>
            </a:prstGeom>
            <a:ln w="635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5655087" y="894695"/>
            <a:ext cx="2927004" cy="2798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8531637" y="1047095"/>
            <a:ext cx="2927004" cy="2798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3026187" y="3590791"/>
            <a:ext cx="2927004" cy="2483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 bwMode="ltGray">
          <a:xfrm>
            <a:off x="1221379" y="6236134"/>
            <a:ext cx="9749241" cy="609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Newer Applications, Unprecedented </a:t>
            </a:r>
            <a:r>
              <a:rPr lang="en-US" sz="2400" dirty="0" smtClean="0"/>
              <a:t>Connectivity/Scale, Newer Threats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8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5758" y="70184"/>
            <a:ext cx="10969943" cy="852364"/>
          </a:xfrm>
        </p:spPr>
        <p:txBody>
          <a:bodyPr/>
          <a:lstStyle/>
          <a:p>
            <a:r>
              <a:rPr lang="en-US" b="1" dirty="0" smtClean="0"/>
              <a:t>Some </a:t>
            </a:r>
            <a:r>
              <a:rPr lang="en-US" b="1" dirty="0"/>
              <a:t>E</a:t>
            </a:r>
            <a:r>
              <a:rPr lang="en-US" b="1" dirty="0" smtClean="0"/>
              <a:t>merging Security Trends and Challenges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002" y="6430869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>
                <a:solidFill>
                  <a:srgbClr val="5F7A76"/>
                </a:solidFill>
              </a:rPr>
              <a:pPr/>
              <a:t>7</a:t>
            </a:fld>
            <a:endParaRPr lang="en-US" dirty="0">
              <a:solidFill>
                <a:srgbClr val="5F7A7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501383" y="2313418"/>
            <a:ext cx="4452492" cy="13774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US" dirty="0" smtClean="0">
                <a:solidFill>
                  <a:prstClr val="white"/>
                </a:solidFill>
              </a:rPr>
              <a:t>Region </a:t>
            </a:r>
            <a:r>
              <a:rPr lang="en-US" dirty="0">
                <a:solidFill>
                  <a:prstClr val="white"/>
                </a:solidFill>
              </a:rPr>
              <a:t>Specific </a:t>
            </a:r>
            <a:r>
              <a:rPr lang="en-US" dirty="0" smtClean="0">
                <a:solidFill>
                  <a:prstClr val="white"/>
                </a:solidFill>
              </a:rPr>
              <a:t>security/privacy standards, processes and certification requirements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</a:p>
          <a:p>
            <a:pPr algn="ctr" defTabSz="914377"/>
            <a:r>
              <a:rPr lang="en-US" sz="1200" dirty="0">
                <a:solidFill>
                  <a:srgbClr val="000000"/>
                </a:solidFill>
                <a:latin typeface="HP Simplified" pitchFamily="34" charset="0"/>
              </a:rPr>
              <a:t>CCPA </a:t>
            </a:r>
            <a:r>
              <a:rPr lang="en-US" sz="1200" dirty="0">
                <a:solidFill>
                  <a:srgbClr val="000000"/>
                </a:solidFill>
                <a:latin typeface="HP Simplified" pitchFamily="34" charset="0"/>
              </a:rPr>
              <a:t>, UK IOT Bill, </a:t>
            </a:r>
            <a:r>
              <a:rPr lang="en-US" sz="1200" dirty="0">
                <a:solidFill>
                  <a:srgbClr val="000000"/>
                </a:solidFill>
                <a:latin typeface="HP Simplified" pitchFamily="34" charset="0"/>
              </a:rPr>
              <a:t>ITSAR, 3GPP, etc.</a:t>
            </a:r>
          </a:p>
        </p:txBody>
      </p:sp>
      <p:sp>
        <p:nvSpPr>
          <p:cNvPr id="14" name="Oval 13"/>
          <p:cNvSpPr/>
          <p:nvPr/>
        </p:nvSpPr>
        <p:spPr>
          <a:xfrm>
            <a:off x="345758" y="777205"/>
            <a:ext cx="4214191" cy="15081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Increased attacks at lower layers</a:t>
            </a:r>
            <a:endParaRPr lang="en-US" sz="1400" dirty="0">
              <a:solidFill>
                <a:prstClr val="black"/>
              </a:solidFill>
            </a:endParaRPr>
          </a:p>
          <a:p>
            <a:pPr defTabSz="430203">
              <a:buSzPct val="100000"/>
            </a:pP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Attacks </a:t>
            </a:r>
            <a:r>
              <a:rPr lang="en-US" sz="12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moving to 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FW/HW, 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Many hardware vulnerabilities 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Increased 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threats to IOT 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devices</a:t>
            </a:r>
            <a:endParaRPr lang="en-US" sz="1200" dirty="0" smtClean="0">
              <a:solidFill>
                <a:srgbClr val="000000"/>
              </a:solidFill>
              <a:latin typeface="HP Simplified" pitchFamily="34" charset="0"/>
            </a:endParaRPr>
          </a:p>
          <a:p>
            <a:pPr defTabSz="430203">
              <a:buSzPct val="100000"/>
            </a:pPr>
            <a:endParaRPr lang="en-US" sz="12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9477" y="833955"/>
            <a:ext cx="4554398" cy="12368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US" dirty="0" smtClean="0">
                <a:solidFill>
                  <a:prstClr val="white"/>
                </a:solidFill>
              </a:rPr>
              <a:t>“</a:t>
            </a:r>
            <a:r>
              <a:rPr lang="en-US" dirty="0" smtClean="0">
                <a:solidFill>
                  <a:prstClr val="white"/>
                </a:solidFill>
              </a:rPr>
              <a:t>Scale, heterogeneous, newer technologies, more tools</a:t>
            </a:r>
          </a:p>
          <a:p>
            <a:pPr algn="ctr" defTabSz="914377"/>
            <a:r>
              <a:rPr lang="en-US" sz="14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NFV, SDN, Radio, Stack, VRAN, CRAN, IOT Platforms etc.</a:t>
            </a:r>
            <a:endParaRPr lang="en-US" sz="14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  <a:p>
            <a:pPr algn="ctr" defTabSz="914377"/>
            <a:endParaRPr lang="en-US" sz="1400" dirty="0">
              <a:solidFill>
                <a:prstClr val="black"/>
              </a:solidFill>
            </a:endParaRPr>
          </a:p>
          <a:p>
            <a:pPr marL="285744" indent="-285744" defTabSz="430203">
              <a:buSzPct val="100000"/>
              <a:buFontTx/>
              <a:buChar char="-"/>
            </a:pPr>
            <a:endParaRPr lang="en-US" sz="12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3850" y="4150962"/>
            <a:ext cx="4418003" cy="13085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US" dirty="0">
                <a:solidFill>
                  <a:prstClr val="white"/>
                </a:solidFill>
              </a:rPr>
              <a:t>Supply Chain Security</a:t>
            </a:r>
            <a:endParaRPr lang="en-US" sz="1400" dirty="0">
              <a:solidFill>
                <a:prstClr val="black"/>
              </a:solidFill>
            </a:endParaRPr>
          </a:p>
          <a:p>
            <a:pPr defTabSz="914377"/>
            <a:r>
              <a:rPr lang="en-US" sz="12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“….  how do I confirm that the code on the 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hardware that </a:t>
            </a:r>
            <a:r>
              <a:rPr lang="en-US" sz="12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I received is same as the one that 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vendor intended </a:t>
            </a:r>
            <a:r>
              <a:rPr lang="en-US" sz="12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to ship?”</a:t>
            </a:r>
          </a:p>
        </p:txBody>
      </p:sp>
      <p:sp>
        <p:nvSpPr>
          <p:cNvPr id="17" name="Oval 16"/>
          <p:cNvSpPr/>
          <p:nvPr/>
        </p:nvSpPr>
        <p:spPr>
          <a:xfrm>
            <a:off x="345757" y="2486025"/>
            <a:ext cx="4214191" cy="13224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US" dirty="0" smtClean="0">
                <a:solidFill>
                  <a:prstClr val="white"/>
                </a:solidFill>
              </a:rPr>
              <a:t>Increasing sophistication: </a:t>
            </a:r>
          </a:p>
          <a:p>
            <a:pPr algn="ctr" defTabSz="914377"/>
            <a:r>
              <a:rPr lang="en-US" dirty="0" smtClean="0">
                <a:solidFill>
                  <a:prstClr val="white"/>
                </a:solidFill>
              </a:rPr>
              <a:t>PDoS </a:t>
            </a:r>
            <a:r>
              <a:rPr lang="en-US" dirty="0">
                <a:solidFill>
                  <a:prstClr val="white"/>
                </a:solidFill>
              </a:rPr>
              <a:t>vs Data Theft  </a:t>
            </a:r>
            <a:endParaRPr lang="en-US" dirty="0" smtClean="0">
              <a:solidFill>
                <a:prstClr val="white"/>
              </a:solidFill>
            </a:endParaRPr>
          </a:p>
          <a:p>
            <a:pPr algn="ctr" defTabSz="914377"/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From  </a:t>
            </a:r>
            <a:r>
              <a:rPr lang="en-US" sz="12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annoying viruses to Cybercrime to C</a:t>
            </a: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yberwar</a:t>
            </a:r>
            <a:endParaRPr lang="en-US" sz="12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  <a:p>
            <a:pPr algn="ctr" defTabSz="914377"/>
            <a:r>
              <a:rPr lang="en-US" sz="1600" dirty="0" smtClean="0">
                <a:solidFill>
                  <a:prstClr val="white"/>
                </a:solidFill>
              </a:rPr>
              <a:t> 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" y="5801969"/>
            <a:ext cx="11534775" cy="7449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Holistic 5G and Smart City security solutions is key to meet emerging trends/threat landscape.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7615859" y="4051157"/>
            <a:ext cx="4338016" cy="15081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US" dirty="0" smtClean="0">
                <a:solidFill>
                  <a:prstClr val="white"/>
                </a:solidFill>
              </a:rPr>
              <a:t>Lack of Cyber Security skills and increased internal threats</a:t>
            </a:r>
            <a:endParaRPr lang="en-US" sz="1400" dirty="0">
              <a:solidFill>
                <a:prstClr val="black"/>
              </a:solidFill>
            </a:endParaRPr>
          </a:p>
          <a:p>
            <a:pPr defTabSz="430203">
              <a:buSzPct val="100000"/>
            </a:pPr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</a:rPr>
              <a:t>Lack of skills, complexity, scale compounding the security problem</a:t>
            </a:r>
          </a:p>
          <a:p>
            <a:pPr defTabSz="430203">
              <a:buSzPct val="100000"/>
            </a:pPr>
            <a:endParaRPr lang="en-US" sz="12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61853" y="2571693"/>
            <a:ext cx="2737625" cy="13646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US" dirty="0" smtClean="0">
                <a:solidFill>
                  <a:prstClr val="white"/>
                </a:solidFill>
              </a:rPr>
              <a:t>Data Privacy challenges</a:t>
            </a:r>
          </a:p>
          <a:p>
            <a:pPr algn="ctr" defTabSz="914377"/>
            <a:r>
              <a:rPr lang="en-US" sz="12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More data, more users, more apps, more privacy issues</a:t>
            </a:r>
            <a:endParaRPr lang="en-US" sz="12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275" y="288925"/>
            <a:ext cx="11782425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Smart cities and connected world need holistic security solutions for modern threat landscape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3387" y="1720849"/>
            <a:ext cx="11301414" cy="49752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Holistic </a:t>
            </a:r>
            <a:r>
              <a:rPr lang="en-US" dirty="0"/>
              <a:t>security is all about </a:t>
            </a:r>
            <a:endParaRPr lang="en-US" dirty="0" smtClean="0"/>
          </a:p>
          <a:p>
            <a:pPr lvl="1"/>
            <a:r>
              <a:rPr lang="en-US" b="1" dirty="0" smtClean="0"/>
              <a:t>Build security in to the product </a:t>
            </a:r>
            <a:r>
              <a:rPr lang="en-US" dirty="0" smtClean="0"/>
              <a:t>using secure development lifecycle</a:t>
            </a:r>
          </a:p>
          <a:p>
            <a:pPr lvl="1"/>
            <a:r>
              <a:rPr lang="en-US" dirty="0" smtClean="0"/>
              <a:t>Build products with </a:t>
            </a:r>
            <a:r>
              <a:rPr lang="en-US" b="1" dirty="0" smtClean="0"/>
              <a:t>secure by default</a:t>
            </a:r>
            <a:r>
              <a:rPr lang="en-US" dirty="0" smtClean="0"/>
              <a:t> principle in mind</a:t>
            </a:r>
          </a:p>
          <a:p>
            <a:pPr lvl="1"/>
            <a:r>
              <a:rPr lang="en-US" dirty="0" smtClean="0"/>
              <a:t>Don’t ignore </a:t>
            </a:r>
            <a:r>
              <a:rPr lang="en-US" b="1" dirty="0" smtClean="0"/>
              <a:t>supply chain security </a:t>
            </a:r>
          </a:p>
          <a:p>
            <a:pPr lvl="1"/>
            <a:r>
              <a:rPr lang="en-US" dirty="0" smtClean="0"/>
              <a:t>Ensure </a:t>
            </a:r>
            <a:r>
              <a:rPr lang="en-US" b="1" dirty="0" smtClean="0"/>
              <a:t>agile, standardized </a:t>
            </a:r>
            <a:r>
              <a:rPr lang="en-US" b="1" dirty="0" smtClean="0"/>
              <a:t>and risk based security </a:t>
            </a:r>
            <a:r>
              <a:rPr lang="en-US" b="1" dirty="0" smtClean="0"/>
              <a:t>hardening and operations</a:t>
            </a:r>
            <a:endParaRPr lang="en-US" b="1" dirty="0" smtClean="0"/>
          </a:p>
          <a:p>
            <a:pPr lvl="1"/>
            <a:r>
              <a:rPr lang="en-US" dirty="0"/>
              <a:t>Ensuring </a:t>
            </a:r>
            <a:r>
              <a:rPr lang="en-US" b="1" dirty="0"/>
              <a:t>privacy by </a:t>
            </a:r>
            <a:r>
              <a:rPr lang="en-US" b="1" dirty="0" smtClean="0"/>
              <a:t>design</a:t>
            </a:r>
          </a:p>
          <a:p>
            <a:pPr lvl="1"/>
            <a:r>
              <a:rPr lang="en-US" dirty="0"/>
              <a:t>Secure the stack</a:t>
            </a:r>
            <a:r>
              <a:rPr lang="en-US" dirty="0" smtClean="0"/>
              <a:t>: Do all the above from </a:t>
            </a:r>
            <a:r>
              <a:rPr lang="en-US" b="1" dirty="0"/>
              <a:t>Device to Gateway to Edge to Network to Core to Cloud</a:t>
            </a:r>
          </a:p>
          <a:p>
            <a:r>
              <a:rPr lang="en-US" dirty="0" smtClean="0"/>
              <a:t>Drive </a:t>
            </a:r>
            <a:r>
              <a:rPr lang="en-US" dirty="0" smtClean="0"/>
              <a:t>towards </a:t>
            </a:r>
            <a:r>
              <a:rPr lang="en-US" b="1" dirty="0" smtClean="0"/>
              <a:t>Zero </a:t>
            </a:r>
            <a:r>
              <a:rPr lang="en-US" b="1" dirty="0"/>
              <a:t>trust </a:t>
            </a:r>
            <a:r>
              <a:rPr lang="en-US" b="1" dirty="0" smtClean="0"/>
              <a:t>methodologies/architectures</a:t>
            </a:r>
          </a:p>
          <a:p>
            <a:pPr lvl="1"/>
            <a:r>
              <a:rPr lang="en-US" b="1" dirty="0" smtClean="0"/>
              <a:t>Don’t trust, always verify</a:t>
            </a:r>
            <a:r>
              <a:rPr lang="en-US" dirty="0" smtClean="0"/>
              <a:t>, Audit ready, analytics driven, adaptive and context aware</a:t>
            </a:r>
            <a:endParaRPr lang="en-US" dirty="0"/>
          </a:p>
          <a:p>
            <a:r>
              <a:rPr lang="en-US" b="1" dirty="0" smtClean="0"/>
              <a:t>Embrace </a:t>
            </a:r>
            <a:r>
              <a:rPr lang="en-US" b="1" dirty="0" smtClean="0"/>
              <a:t>newer security technologies </a:t>
            </a:r>
            <a:r>
              <a:rPr lang="en-US" dirty="0" smtClean="0"/>
              <a:t>and solutions</a:t>
            </a:r>
          </a:p>
          <a:p>
            <a:pPr lvl="1"/>
            <a:r>
              <a:rPr lang="en-US" dirty="0" smtClean="0"/>
              <a:t>Identity management, Remote attestation, Security AIOps, UEBA etc.</a:t>
            </a:r>
            <a:endParaRPr lang="en-US" dirty="0"/>
          </a:p>
          <a:p>
            <a:r>
              <a:rPr lang="en-US" dirty="0" smtClean="0"/>
              <a:t>Design Smart city and modern networks with </a:t>
            </a:r>
            <a:r>
              <a:rPr lang="en-US" b="1" dirty="0" smtClean="0"/>
              <a:t>Protect</a:t>
            </a:r>
            <a:r>
              <a:rPr lang="en-US" b="1" dirty="0"/>
              <a:t>,</a:t>
            </a:r>
            <a:r>
              <a:rPr lang="en-US" b="1" dirty="0" smtClean="0"/>
              <a:t> Detect, Recover philosophy</a:t>
            </a:r>
          </a:p>
        </p:txBody>
      </p:sp>
    </p:spTree>
    <p:extLst>
      <p:ext uri="{BB962C8B-B14F-4D97-AF65-F5344CB8AC3E}">
        <p14:creationId xmlns:p14="http://schemas.microsoft.com/office/powerpoint/2010/main" val="20597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275" y="90486"/>
            <a:ext cx="11782425" cy="1220521"/>
          </a:xfrm>
        </p:spPr>
        <p:txBody>
          <a:bodyPr>
            <a:normAutofit/>
          </a:bodyPr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4" y="1311007"/>
            <a:ext cx="11569891" cy="4927867"/>
          </a:xfrm>
        </p:spPr>
        <p:txBody>
          <a:bodyPr>
            <a:normAutofit/>
          </a:bodyPr>
          <a:lstStyle/>
          <a:p>
            <a:r>
              <a:rPr lang="en-US" dirty="0" smtClean="0"/>
              <a:t>Think about </a:t>
            </a:r>
            <a:r>
              <a:rPr lang="en-US" b="1" dirty="0" smtClean="0"/>
              <a:t>security from the beginning</a:t>
            </a:r>
          </a:p>
          <a:p>
            <a:pPr lvl="1"/>
            <a:r>
              <a:rPr lang="en-US" dirty="0"/>
              <a:t>Understand the </a:t>
            </a:r>
            <a:r>
              <a:rPr lang="en-US" b="1" dirty="0"/>
              <a:t>threat landscape, design products with security in mind</a:t>
            </a:r>
          </a:p>
          <a:p>
            <a:pPr lvl="1"/>
            <a:r>
              <a:rPr lang="en-US" dirty="0" smtClean="0"/>
              <a:t>Remember </a:t>
            </a:r>
            <a:r>
              <a:rPr lang="en-US" dirty="0" smtClean="0"/>
              <a:t>the </a:t>
            </a:r>
            <a:r>
              <a:rPr lang="en-US" b="1" dirty="0" smtClean="0"/>
              <a:t>protect, detect and recover </a:t>
            </a:r>
            <a:r>
              <a:rPr lang="en-US" dirty="0" smtClean="0"/>
              <a:t>philosophy</a:t>
            </a:r>
          </a:p>
          <a:p>
            <a:r>
              <a:rPr lang="en-US" dirty="0" smtClean="0"/>
              <a:t>“Security </a:t>
            </a:r>
            <a:r>
              <a:rPr lang="en-US" dirty="0"/>
              <a:t>is as strong as the weakest </a:t>
            </a:r>
            <a:r>
              <a:rPr lang="en-US" dirty="0" smtClean="0"/>
              <a:t>link”, </a:t>
            </a:r>
            <a:r>
              <a:rPr lang="en-US" dirty="0" smtClean="0"/>
              <a:t>Think </a:t>
            </a:r>
            <a:r>
              <a:rPr lang="en-US" dirty="0" smtClean="0"/>
              <a:t>about </a:t>
            </a:r>
            <a:r>
              <a:rPr lang="en-US" b="1" dirty="0" smtClean="0"/>
              <a:t>security holistically </a:t>
            </a:r>
            <a:r>
              <a:rPr lang="en-US" dirty="0" smtClean="0"/>
              <a:t>and look at </a:t>
            </a:r>
            <a:r>
              <a:rPr lang="en-US" b="1" dirty="0" smtClean="0"/>
              <a:t>end to end solutions</a:t>
            </a:r>
          </a:p>
          <a:p>
            <a:pPr lvl="1"/>
            <a:r>
              <a:rPr lang="en-US" b="1" dirty="0" smtClean="0"/>
              <a:t>Automate, Orchestrate Security </a:t>
            </a:r>
            <a:r>
              <a:rPr lang="en-US" dirty="0" smtClean="0"/>
              <a:t>to deliver to simplify operations/asset management</a:t>
            </a:r>
          </a:p>
          <a:p>
            <a:r>
              <a:rPr lang="en-US" b="1" dirty="0" smtClean="0"/>
              <a:t>Remove complexity, Simplify </a:t>
            </a:r>
            <a:r>
              <a:rPr lang="en-US" b="1" dirty="0" smtClean="0"/>
              <a:t>Processes, Simple </a:t>
            </a:r>
            <a:r>
              <a:rPr lang="en-US" b="1" dirty="0" smtClean="0"/>
              <a:t>everything</a:t>
            </a:r>
            <a:endParaRPr lang="en-US" dirty="0" smtClean="0"/>
          </a:p>
          <a:p>
            <a:r>
              <a:rPr lang="en-US" dirty="0" smtClean="0"/>
              <a:t>Standards are important, Be proactive, Keep it simple</a:t>
            </a:r>
          </a:p>
          <a:p>
            <a:pPr lvl="1"/>
            <a:r>
              <a:rPr lang="en-US" dirty="0" smtClean="0"/>
              <a:t>Think </a:t>
            </a:r>
            <a:r>
              <a:rPr lang="en-US" dirty="0"/>
              <a:t>about </a:t>
            </a:r>
            <a:r>
              <a:rPr lang="en-US" b="1" dirty="0" smtClean="0"/>
              <a:t>unifying/reducing </a:t>
            </a:r>
            <a:r>
              <a:rPr lang="en-US" b="1" dirty="0"/>
              <a:t>standards, </a:t>
            </a:r>
            <a:r>
              <a:rPr lang="en-US" dirty="0" smtClean="0"/>
              <a:t>don’t </a:t>
            </a:r>
            <a:r>
              <a:rPr lang="en-US" dirty="0"/>
              <a:t>think of standards after the damage is </a:t>
            </a:r>
            <a:r>
              <a:rPr lang="en-US" dirty="0" smtClean="0"/>
              <a:t>done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F867D4E2-33A1-4DF3-936A-F3E36C7DC10E}"/>
</file>

<file path=customXml/itemProps2.xml><?xml version="1.0" encoding="utf-8"?>
<ds:datastoreItem xmlns:ds="http://schemas.openxmlformats.org/officeDocument/2006/customXml" ds:itemID="{5128E8FD-CC65-4F49-A264-38A72C81DB11}"/>
</file>

<file path=customXml/itemProps3.xml><?xml version="1.0" encoding="utf-8"?>
<ds:datastoreItem xmlns:ds="http://schemas.openxmlformats.org/officeDocument/2006/customXml" ds:itemID="{477390D3-81AB-455C-B15D-3EBF51B94779}"/>
</file>

<file path=customXml/itemProps4.xml><?xml version="1.0" encoding="utf-8"?>
<ds:datastoreItem xmlns:ds="http://schemas.openxmlformats.org/officeDocument/2006/customXml" ds:itemID="{5128E8FD-CC65-4F49-A264-38A72C81DB11}"/>
</file>

<file path=docProps/app.xml><?xml version="1.0" encoding="utf-8"?>
<Properties xmlns="http://schemas.openxmlformats.org/officeDocument/2006/extended-properties" xmlns:vt="http://schemas.openxmlformats.org/officeDocument/2006/docPropsVTypes">
  <TotalTime>13127</TotalTime>
  <Words>992</Words>
  <Application>Microsoft Office PowerPoint</Application>
  <PresentationFormat>Widescreen</PresentationFormat>
  <Paragraphs>220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HP Simplified</vt:lpstr>
      <vt:lpstr>Wingdings</vt:lpstr>
      <vt:lpstr>Office Theme</vt:lpstr>
      <vt:lpstr>Security and Privacy Standards and Technical Challenges of End to End Security in 5G Networks and Smart Cities </vt:lpstr>
      <vt:lpstr>Agenda</vt:lpstr>
      <vt:lpstr>We live in a world where everything computes</vt:lpstr>
      <vt:lpstr>Today’s digital Enterprise: Key Pillars: Cloud, Big Data, BYOD, Security</vt:lpstr>
      <vt:lpstr>5G, Smart cities will power the growth in the edge market</vt:lpstr>
      <vt:lpstr>The Internet of things will be used everywhere</vt:lpstr>
      <vt:lpstr>Some Emerging Security Trends and Challenges </vt:lpstr>
      <vt:lpstr>Smart cities and connected world need holistic security solutions for modern threat landscape</vt:lpstr>
      <vt:lpstr>Conclusion</vt:lpstr>
      <vt:lpstr>THANK YOU</vt:lpstr>
      <vt:lpstr>Recent Large Scale Security Attacks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trends and Hardware Security technologies</dc:title>
  <dc:creator>Shivanna, Suhas (HPE Servers Bangalore)</dc:creator>
  <cp:lastModifiedBy>Shivanna, Suhas (HPE Servers Bangalore)</cp:lastModifiedBy>
  <cp:revision>65</cp:revision>
  <dcterms:created xsi:type="dcterms:W3CDTF">2019-01-23T13:51:11Z</dcterms:created>
  <dcterms:modified xsi:type="dcterms:W3CDTF">2019-09-05T16:25:01Z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3ba3a45c-1aa7-4cc5-ac56-df45048bdd01</vt:lpwstr>
  </property>
</Properties>
</file>