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8" r:id="rId2"/>
    <p:sldId id="388" r:id="rId3"/>
    <p:sldId id="389" r:id="rId4"/>
    <p:sldId id="390" r:id="rId5"/>
    <p:sldId id="396" r:id="rId6"/>
    <p:sldId id="797" r:id="rId7"/>
    <p:sldId id="798" r:id="rId8"/>
    <p:sldId id="799" r:id="rId9"/>
    <p:sldId id="291" r:id="rId10"/>
    <p:sldId id="263" r:id="rId11"/>
    <p:sldId id="800" r:id="rId12"/>
    <p:sldId id="801" r:id="rId13"/>
    <p:sldId id="265" r:id="rId14"/>
    <p:sldId id="267" r:id="rId15"/>
    <p:sldId id="782" r:id="rId16"/>
    <p:sldId id="791" r:id="rId17"/>
    <p:sldId id="802" r:id="rId18"/>
    <p:sldId id="792" r:id="rId19"/>
    <p:sldId id="793" r:id="rId20"/>
    <p:sldId id="796" r:id="rId21"/>
    <p:sldId id="284" r:id="rId22"/>
    <p:sldId id="285" r:id="rId23"/>
    <p:sldId id="286" r:id="rId24"/>
    <p:sldId id="795" r:id="rId25"/>
    <p:sldId id="400" r:id="rId26"/>
    <p:sldId id="781" r:id="rId27"/>
  </p:sldIdLst>
  <p:sldSz cx="9144000" cy="6858000" type="screen4x3"/>
  <p:notesSz cx="7096125" cy="102298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2">
          <p15:clr>
            <a:srgbClr val="A4A3A4"/>
          </p15:clr>
        </p15:guide>
        <p15:guide id="2" pos="22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 Fong" initials="PF" lastIdx="5" clrIdx="0">
    <p:extLst>
      <p:ext uri="{19B8F6BF-5375-455C-9EA6-DF929625EA0E}">
        <p15:presenceInfo xmlns:p15="http://schemas.microsoft.com/office/powerpoint/2012/main" userId="8f451378bda08808" providerId="Windows Live"/>
      </p:ext>
    </p:extLst>
  </p:cmAuthor>
  <p:cmAuthor id="2" name="Edward L" initials="EL" lastIdx="4" clrIdx="1">
    <p:extLst>
      <p:ext uri="{19B8F6BF-5375-455C-9EA6-DF929625EA0E}">
        <p15:presenceInfo xmlns:p15="http://schemas.microsoft.com/office/powerpoint/2012/main" userId="6f83ff497e90e3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54" autoAdjust="0"/>
    <p:restoredTop sz="86436" autoAdjust="0"/>
  </p:normalViewPr>
  <p:slideViewPr>
    <p:cSldViewPr>
      <p:cViewPr>
        <p:scale>
          <a:sx n="58" d="100"/>
          <a:sy n="58" d="100"/>
        </p:scale>
        <p:origin x="125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8" d="100"/>
          <a:sy n="38" d="100"/>
        </p:scale>
        <p:origin x="-2214" y="-120"/>
      </p:cViewPr>
      <p:guideLst>
        <p:guide orient="horz" pos="3222"/>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4988" cy="511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SG"/>
          </a:p>
        </p:txBody>
      </p:sp>
      <p:sp>
        <p:nvSpPr>
          <p:cNvPr id="3" name="Date Placeholder 2"/>
          <p:cNvSpPr>
            <a:spLocks noGrp="1"/>
          </p:cNvSpPr>
          <p:nvPr>
            <p:ph type="dt" sz="quarter" idx="1"/>
          </p:nvPr>
        </p:nvSpPr>
        <p:spPr>
          <a:xfrm>
            <a:off x="4019550" y="0"/>
            <a:ext cx="3074988" cy="5111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836CDF6-704D-49BA-B5A9-1672BC38CB17}" type="datetimeFigureOut">
              <a:rPr lang="en-SG"/>
              <a:pPr>
                <a:defRPr/>
              </a:pPr>
              <a:t>4/9/2019</a:t>
            </a:fld>
            <a:endParaRPr lang="en-SG"/>
          </a:p>
        </p:txBody>
      </p:sp>
      <p:sp>
        <p:nvSpPr>
          <p:cNvPr id="4" name="Footer Placeholder 3"/>
          <p:cNvSpPr>
            <a:spLocks noGrp="1"/>
          </p:cNvSpPr>
          <p:nvPr>
            <p:ph type="ftr" sz="quarter" idx="2"/>
          </p:nvPr>
        </p:nvSpPr>
        <p:spPr>
          <a:xfrm>
            <a:off x="0" y="9717088"/>
            <a:ext cx="3074988" cy="511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SG"/>
          </a:p>
        </p:txBody>
      </p:sp>
      <p:sp>
        <p:nvSpPr>
          <p:cNvPr id="5" name="Slide Number Placeholder 4"/>
          <p:cNvSpPr>
            <a:spLocks noGrp="1"/>
          </p:cNvSpPr>
          <p:nvPr>
            <p:ph type="sldNum" sz="quarter" idx="3"/>
          </p:nvPr>
        </p:nvSpPr>
        <p:spPr>
          <a:xfrm>
            <a:off x="4019550" y="9717088"/>
            <a:ext cx="3074988" cy="5111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072B4CB-D43D-4CD2-8D70-380CC00C31C1}" type="slidenum">
              <a:rPr lang="en-SG"/>
              <a:pPr>
                <a:defRPr/>
              </a:pPr>
              <a:t>‹#›</a:t>
            </a:fld>
            <a:endParaRPr lang="en-SG"/>
          </a:p>
        </p:txBody>
      </p:sp>
    </p:spTree>
    <p:extLst>
      <p:ext uri="{BB962C8B-B14F-4D97-AF65-F5344CB8AC3E}">
        <p14:creationId xmlns:p14="http://schemas.microsoft.com/office/powerpoint/2010/main" val="667259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4988" cy="511175"/>
          </a:xfrm>
          <a:prstGeom prst="rect">
            <a:avLst/>
          </a:prstGeom>
        </p:spPr>
        <p:txBody>
          <a:bodyPr vert="horz" lIns="99002" tIns="49501" rIns="99002" bIns="49501" rtlCol="0"/>
          <a:lstStyle>
            <a:lvl1pPr algn="l" fontAlgn="auto">
              <a:spcBef>
                <a:spcPts val="0"/>
              </a:spcBef>
              <a:spcAft>
                <a:spcPts val="0"/>
              </a:spcAft>
              <a:defRPr sz="1300">
                <a:latin typeface="+mn-lt"/>
                <a:cs typeface="+mn-cs"/>
              </a:defRPr>
            </a:lvl1pPr>
          </a:lstStyle>
          <a:p>
            <a:pPr>
              <a:defRPr/>
            </a:pPr>
            <a:endParaRPr lang="en-MY"/>
          </a:p>
        </p:txBody>
      </p:sp>
      <p:sp>
        <p:nvSpPr>
          <p:cNvPr id="3" name="Date Placeholder 2"/>
          <p:cNvSpPr>
            <a:spLocks noGrp="1"/>
          </p:cNvSpPr>
          <p:nvPr>
            <p:ph type="dt" idx="1"/>
          </p:nvPr>
        </p:nvSpPr>
        <p:spPr>
          <a:xfrm>
            <a:off x="4019550" y="0"/>
            <a:ext cx="3074988" cy="511175"/>
          </a:xfrm>
          <a:prstGeom prst="rect">
            <a:avLst/>
          </a:prstGeom>
        </p:spPr>
        <p:txBody>
          <a:bodyPr vert="horz" lIns="99002" tIns="49501" rIns="99002" bIns="49501" rtlCol="0"/>
          <a:lstStyle>
            <a:lvl1pPr algn="r" fontAlgn="auto">
              <a:spcBef>
                <a:spcPts val="0"/>
              </a:spcBef>
              <a:spcAft>
                <a:spcPts val="0"/>
              </a:spcAft>
              <a:defRPr sz="1300">
                <a:latin typeface="+mn-lt"/>
                <a:cs typeface="+mn-cs"/>
              </a:defRPr>
            </a:lvl1pPr>
          </a:lstStyle>
          <a:p>
            <a:pPr>
              <a:defRPr/>
            </a:pPr>
            <a:fld id="{ABB3D3EF-2DC6-4A07-8283-6224F6E9EFD8}" type="datetimeFigureOut">
              <a:rPr lang="en-MY"/>
              <a:pPr>
                <a:defRPr/>
              </a:pPr>
              <a:t>4/9/2019</a:t>
            </a:fld>
            <a:endParaRPr lang="en-MY" dirty="0"/>
          </a:p>
        </p:txBody>
      </p:sp>
      <p:sp>
        <p:nvSpPr>
          <p:cNvPr id="4" name="Slide Image Placeholder 3"/>
          <p:cNvSpPr>
            <a:spLocks noGrp="1" noRot="1" noChangeAspect="1"/>
          </p:cNvSpPr>
          <p:nvPr>
            <p:ph type="sldImg" idx="2"/>
          </p:nvPr>
        </p:nvSpPr>
        <p:spPr>
          <a:xfrm>
            <a:off x="990600" y="766763"/>
            <a:ext cx="5114925" cy="3836987"/>
          </a:xfrm>
          <a:prstGeom prst="rect">
            <a:avLst/>
          </a:prstGeom>
          <a:noFill/>
          <a:ln w="12700">
            <a:solidFill>
              <a:prstClr val="black"/>
            </a:solidFill>
          </a:ln>
        </p:spPr>
        <p:txBody>
          <a:bodyPr vert="horz" lIns="99002" tIns="49501" rIns="99002" bIns="49501" rtlCol="0" anchor="ctr"/>
          <a:lstStyle/>
          <a:p>
            <a:pPr lvl="0"/>
            <a:endParaRPr lang="en-MY" noProof="0" dirty="0"/>
          </a:p>
        </p:txBody>
      </p:sp>
      <p:sp>
        <p:nvSpPr>
          <p:cNvPr id="5" name="Notes Placeholder 4"/>
          <p:cNvSpPr>
            <a:spLocks noGrp="1"/>
          </p:cNvSpPr>
          <p:nvPr>
            <p:ph type="body" sz="quarter" idx="3"/>
          </p:nvPr>
        </p:nvSpPr>
        <p:spPr>
          <a:xfrm>
            <a:off x="709613" y="4859338"/>
            <a:ext cx="5676900" cy="4603750"/>
          </a:xfrm>
          <a:prstGeom prst="rect">
            <a:avLst/>
          </a:prstGeom>
        </p:spPr>
        <p:txBody>
          <a:bodyPr vert="horz" lIns="99002" tIns="49501" rIns="99002" bIns="4950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MY" noProof="0"/>
          </a:p>
        </p:txBody>
      </p:sp>
      <p:sp>
        <p:nvSpPr>
          <p:cNvPr id="6" name="Footer Placeholder 5"/>
          <p:cNvSpPr>
            <a:spLocks noGrp="1"/>
          </p:cNvSpPr>
          <p:nvPr>
            <p:ph type="ftr" sz="quarter" idx="4"/>
          </p:nvPr>
        </p:nvSpPr>
        <p:spPr>
          <a:xfrm>
            <a:off x="0" y="9717088"/>
            <a:ext cx="3074988" cy="511175"/>
          </a:xfrm>
          <a:prstGeom prst="rect">
            <a:avLst/>
          </a:prstGeom>
        </p:spPr>
        <p:txBody>
          <a:bodyPr vert="horz" lIns="99002" tIns="49501" rIns="99002" bIns="49501" rtlCol="0" anchor="b"/>
          <a:lstStyle>
            <a:lvl1pPr algn="l" fontAlgn="auto">
              <a:spcBef>
                <a:spcPts val="0"/>
              </a:spcBef>
              <a:spcAft>
                <a:spcPts val="0"/>
              </a:spcAft>
              <a:defRPr sz="1300">
                <a:latin typeface="+mn-lt"/>
                <a:cs typeface="+mn-cs"/>
              </a:defRPr>
            </a:lvl1pPr>
          </a:lstStyle>
          <a:p>
            <a:pPr>
              <a:defRPr/>
            </a:pPr>
            <a:endParaRPr lang="en-MY"/>
          </a:p>
        </p:txBody>
      </p:sp>
      <p:sp>
        <p:nvSpPr>
          <p:cNvPr id="7" name="Slide Number Placeholder 6"/>
          <p:cNvSpPr>
            <a:spLocks noGrp="1"/>
          </p:cNvSpPr>
          <p:nvPr>
            <p:ph type="sldNum" sz="quarter" idx="5"/>
          </p:nvPr>
        </p:nvSpPr>
        <p:spPr>
          <a:xfrm>
            <a:off x="4019550" y="9717088"/>
            <a:ext cx="3074988" cy="511175"/>
          </a:xfrm>
          <a:prstGeom prst="rect">
            <a:avLst/>
          </a:prstGeom>
        </p:spPr>
        <p:txBody>
          <a:bodyPr vert="horz" lIns="99002" tIns="49501" rIns="99002" bIns="49501" rtlCol="0" anchor="b"/>
          <a:lstStyle>
            <a:lvl1pPr algn="r" fontAlgn="auto">
              <a:spcBef>
                <a:spcPts val="0"/>
              </a:spcBef>
              <a:spcAft>
                <a:spcPts val="0"/>
              </a:spcAft>
              <a:defRPr sz="1300">
                <a:latin typeface="+mn-lt"/>
                <a:cs typeface="+mn-cs"/>
              </a:defRPr>
            </a:lvl1pPr>
          </a:lstStyle>
          <a:p>
            <a:pPr>
              <a:defRPr/>
            </a:pPr>
            <a:fld id="{86D6AED4-164B-449F-85C9-73554BD6F765}" type="slidenum">
              <a:rPr lang="en-MY"/>
              <a:pPr>
                <a:defRPr/>
              </a:pPr>
              <a:t>‹#›</a:t>
            </a:fld>
            <a:endParaRPr lang="en-MY" dirty="0"/>
          </a:p>
        </p:txBody>
      </p:sp>
    </p:spTree>
    <p:extLst>
      <p:ext uri="{BB962C8B-B14F-4D97-AF65-F5344CB8AC3E}">
        <p14:creationId xmlns:p14="http://schemas.microsoft.com/office/powerpoint/2010/main" val="1208205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8B4A880-72BC-42A2-9F04-5EC90E6FE7A0}" type="slidenum">
              <a:rPr lang="en-MY" altLang="en-US" smtClean="0"/>
              <a:pPr>
                <a:defRPr/>
              </a:pPr>
              <a:t>3</a:t>
            </a:fld>
            <a:endParaRPr lang="en-MY" altLang="en-US"/>
          </a:p>
        </p:txBody>
      </p:sp>
      <p:sp>
        <p:nvSpPr>
          <p:cNvPr id="5" name="Footer Placeholder 4"/>
          <p:cNvSpPr>
            <a:spLocks noGrp="1"/>
          </p:cNvSpPr>
          <p:nvPr>
            <p:ph type="ftr" sz="quarter" idx="11"/>
          </p:nvPr>
        </p:nvSpPr>
        <p:spPr/>
        <p:txBody>
          <a:bodyPr/>
          <a:lstStyle/>
          <a:p>
            <a:pPr>
              <a:defRPr/>
            </a:pPr>
            <a:endParaRPr lang="en-MY"/>
          </a:p>
        </p:txBody>
      </p:sp>
      <p:sp>
        <p:nvSpPr>
          <p:cNvPr id="6" name="Header Placeholder 5"/>
          <p:cNvSpPr>
            <a:spLocks noGrp="1"/>
          </p:cNvSpPr>
          <p:nvPr>
            <p:ph type="hdr" sz="quarter" idx="12"/>
          </p:nvPr>
        </p:nvSpPr>
        <p:spPr/>
        <p:txBody>
          <a:bodyPr/>
          <a:lstStyle/>
          <a:p>
            <a:pPr>
              <a:defRPr/>
            </a:pPr>
            <a:r>
              <a:rPr lang="en-GB"/>
              <a:t>Global Data Centre Trends - Building Data Centre Skills and Certifications to Compete Globally</a:t>
            </a:r>
            <a:endParaRPr lang="en-MY"/>
          </a:p>
        </p:txBody>
      </p:sp>
    </p:spTree>
    <p:extLst>
      <p:ext uri="{BB962C8B-B14F-4D97-AF65-F5344CB8AC3E}">
        <p14:creationId xmlns:p14="http://schemas.microsoft.com/office/powerpoint/2010/main" val="355522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8B4A880-72BC-42A2-9F04-5EC90E6FE7A0}" type="slidenum">
              <a:rPr lang="en-MY" altLang="en-US" smtClean="0"/>
              <a:pPr>
                <a:defRPr/>
              </a:pPr>
              <a:t>4</a:t>
            </a:fld>
            <a:endParaRPr lang="en-MY" altLang="en-US"/>
          </a:p>
        </p:txBody>
      </p:sp>
    </p:spTree>
    <p:extLst>
      <p:ext uri="{BB962C8B-B14F-4D97-AF65-F5344CB8AC3E}">
        <p14:creationId xmlns:p14="http://schemas.microsoft.com/office/powerpoint/2010/main" val="135083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8B4A880-72BC-42A2-9F04-5EC90E6FE7A0}" type="slidenum">
              <a:rPr lang="en-MY" altLang="en-US" smtClean="0"/>
              <a:pPr>
                <a:defRPr/>
              </a:pPr>
              <a:t>6</a:t>
            </a:fld>
            <a:endParaRPr lang="en-MY" altLang="en-US"/>
          </a:p>
        </p:txBody>
      </p:sp>
    </p:spTree>
    <p:extLst>
      <p:ext uri="{BB962C8B-B14F-4D97-AF65-F5344CB8AC3E}">
        <p14:creationId xmlns:p14="http://schemas.microsoft.com/office/powerpoint/2010/main" val="8806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08F3CCF-C2AE-4432-A526-ADC5CEFDEF61}" type="slidenum">
              <a:rPr lang="en-SG" smtClean="0"/>
              <a:t>26</a:t>
            </a:fld>
            <a:endParaRPr lang="en-SG"/>
          </a:p>
        </p:txBody>
      </p:sp>
    </p:spTree>
    <p:extLst>
      <p:ext uri="{BB962C8B-B14F-4D97-AF65-F5344CB8AC3E}">
        <p14:creationId xmlns:p14="http://schemas.microsoft.com/office/powerpoint/2010/main" val="4210218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EPI Round Logo.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63938" y="476250"/>
            <a:ext cx="1863725" cy="1800225"/>
          </a:xfrm>
          <a:prstGeom prst="rect">
            <a:avLst/>
          </a:prstGeom>
          <a:noFill/>
          <a:ln w="9525">
            <a:noFill/>
            <a:miter lim="800000"/>
            <a:headEnd/>
            <a:tailEnd/>
          </a:ln>
        </p:spPr>
      </p:pic>
      <p:pic>
        <p:nvPicPr>
          <p:cNvPr id="5" name="Picture 8" descr="Computer Man with Tiles.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731000" y="5516563"/>
            <a:ext cx="2413000" cy="1341437"/>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EPI Round Logo.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42948" y="72049"/>
            <a:ext cx="1089850" cy="1052695"/>
          </a:xfrm>
          <a:prstGeom prst="rect">
            <a:avLst/>
          </a:prstGeom>
          <a:noFill/>
          <a:ln w="9525">
            <a:noFill/>
            <a:miter lim="800000"/>
            <a:headEnd/>
            <a:tailEnd/>
          </a:ln>
        </p:spPr>
      </p:pic>
      <p:pic>
        <p:nvPicPr>
          <p:cNvPr id="5" name="Picture 7" descr="Computer Man with Tiles.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731000" y="5516563"/>
            <a:ext cx="2413000" cy="1341437"/>
          </a:xfrm>
          <a:prstGeom prst="rect">
            <a:avLst/>
          </a:prstGeom>
          <a:noFill/>
          <a:ln w="9525">
            <a:noFill/>
            <a:miter lim="800000"/>
            <a:headEnd/>
            <a:tailEnd/>
          </a:ln>
        </p:spPr>
      </p:pic>
      <p:sp>
        <p:nvSpPr>
          <p:cNvPr id="6" name="TextBox 8"/>
          <p:cNvSpPr txBox="1"/>
          <p:nvPr userDrawn="1"/>
        </p:nvSpPr>
        <p:spPr>
          <a:xfrm>
            <a:off x="900113" y="6464300"/>
            <a:ext cx="5832475" cy="277813"/>
          </a:xfrm>
          <a:prstGeom prst="rect">
            <a:avLst/>
          </a:prstGeom>
          <a:noFill/>
        </p:spPr>
        <p:txBody>
          <a:bodyPr>
            <a:spAutoFit/>
          </a:bodyPr>
          <a:lstStyle/>
          <a:p>
            <a:pPr fontAlgn="auto">
              <a:spcBef>
                <a:spcPts val="0"/>
              </a:spcBef>
              <a:spcAft>
                <a:spcPts val="0"/>
              </a:spcAft>
              <a:defRPr/>
            </a:pPr>
            <a:r>
              <a:rPr lang="en-US" sz="1200" dirty="0">
                <a:latin typeface="+mn-lt"/>
                <a:cs typeface="+mn-cs"/>
              </a:rPr>
              <a:t>Copyright 2019</a:t>
            </a:r>
            <a:endParaRPr lang="en-MY" sz="1200" dirty="0">
              <a:latin typeface="+mn-lt"/>
              <a:cs typeface="+mn-cs"/>
            </a:endParaRPr>
          </a:p>
        </p:txBody>
      </p:sp>
      <p:cxnSp>
        <p:nvCxnSpPr>
          <p:cNvPr id="7" name="Straight Connector 9"/>
          <p:cNvCxnSpPr/>
          <p:nvPr userDrawn="1"/>
        </p:nvCxnSpPr>
        <p:spPr>
          <a:xfrm>
            <a:off x="900113" y="908050"/>
            <a:ext cx="670718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userDrawn="1"/>
        </p:nvCxnSpPr>
        <p:spPr>
          <a:xfrm>
            <a:off x="971550" y="6453188"/>
            <a:ext cx="583247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Flowchart: Alternate Process 11"/>
          <p:cNvSpPr/>
          <p:nvPr userDrawn="1"/>
        </p:nvSpPr>
        <p:spPr>
          <a:xfrm>
            <a:off x="179388" y="333375"/>
            <a:ext cx="504825" cy="6335713"/>
          </a:xfrm>
          <a:prstGeom prst="flowChartAlternateProcess">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dirty="0"/>
          </a:p>
        </p:txBody>
      </p:sp>
      <p:sp>
        <p:nvSpPr>
          <p:cNvPr id="10" name="TextBox 13"/>
          <p:cNvSpPr txBox="1"/>
          <p:nvPr userDrawn="1"/>
        </p:nvSpPr>
        <p:spPr>
          <a:xfrm>
            <a:off x="-67212" y="332656"/>
            <a:ext cx="769441" cy="6270212"/>
          </a:xfrm>
          <a:prstGeom prst="rect">
            <a:avLst/>
          </a:prstGeom>
          <a:noFill/>
        </p:spPr>
        <p:txBody>
          <a:bodyPr vert="vert270" anchor="ctr">
            <a:spAutoFit/>
          </a:bodyPr>
          <a:lstStyle/>
          <a:p>
            <a:pPr fontAlgn="auto">
              <a:spcBef>
                <a:spcPts val="0"/>
              </a:spcBef>
              <a:spcAft>
                <a:spcPts val="0"/>
              </a:spcAft>
              <a:defRPr/>
            </a:pPr>
            <a:endParaRPr lang="en-MY" dirty="0">
              <a:latin typeface="+mn-lt"/>
              <a:cs typeface="+mn-cs"/>
            </a:endParaRPr>
          </a:p>
          <a:p>
            <a:pPr algn="ctr" fontAlgn="auto">
              <a:spcBef>
                <a:spcPts val="0"/>
              </a:spcBef>
              <a:spcAft>
                <a:spcPts val="0"/>
              </a:spcAft>
              <a:defRPr/>
            </a:pPr>
            <a:r>
              <a:rPr lang="en-MY" sz="2000" dirty="0">
                <a:solidFill>
                  <a:schemeClr val="bg1"/>
                </a:solidFill>
                <a:latin typeface="+mn-lt"/>
                <a:cs typeface="+mn-cs"/>
              </a:rPr>
              <a:t> Increasing the Availability and Sustainability of Smart Cities</a:t>
            </a:r>
            <a:endParaRPr lang="en-MY" sz="2000" b="1" dirty="0">
              <a:solidFill>
                <a:schemeClr val="bg1"/>
              </a:solidFill>
              <a:latin typeface="+mn-lt"/>
              <a:cs typeface="+mn-cs"/>
            </a:endParaRPr>
          </a:p>
        </p:txBody>
      </p:sp>
      <p:sp>
        <p:nvSpPr>
          <p:cNvPr id="2" name="Title 1"/>
          <p:cNvSpPr>
            <a:spLocks noGrp="1"/>
          </p:cNvSpPr>
          <p:nvPr>
            <p:ph type="title"/>
          </p:nvPr>
        </p:nvSpPr>
        <p:spPr>
          <a:xfrm>
            <a:off x="827584" y="404664"/>
            <a:ext cx="6912768" cy="576064"/>
          </a:xfrm>
        </p:spPr>
        <p:txBody>
          <a:bodyPr>
            <a:noAutofit/>
          </a:bodyPr>
          <a:lstStyle>
            <a:lvl1pPr algn="l">
              <a:defRPr sz="3400" b="1"/>
            </a:lvl1pPr>
          </a:lstStyle>
          <a:p>
            <a:r>
              <a:rPr lang="en-US" dirty="0"/>
              <a:t>Click to edit Master title style</a:t>
            </a:r>
            <a:endParaRPr lang="en-MY" dirty="0"/>
          </a:p>
        </p:txBody>
      </p:sp>
      <p:sp>
        <p:nvSpPr>
          <p:cNvPr id="3" name="Content Placeholder 2"/>
          <p:cNvSpPr>
            <a:spLocks noGrp="1"/>
          </p:cNvSpPr>
          <p:nvPr>
            <p:ph idx="1"/>
          </p:nvPr>
        </p:nvSpPr>
        <p:spPr>
          <a:xfrm>
            <a:off x="827584" y="980728"/>
            <a:ext cx="7992888" cy="5472608"/>
          </a:xfrm>
        </p:spPr>
        <p:txBody>
          <a:bodyPr/>
          <a:lstStyle>
            <a:lvl1pPr>
              <a:defRPr sz="30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6" descr="EPI Round Logo.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848600" y="98425"/>
            <a:ext cx="990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mputer Man with Tiles.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731000" y="5516563"/>
            <a:ext cx="24130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971550" y="6453188"/>
            <a:ext cx="583247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userDrawn="1"/>
        </p:nvSpPr>
        <p:spPr>
          <a:xfrm rot="16200000">
            <a:off x="-2747962" y="3232150"/>
            <a:ext cx="6350000" cy="4953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Unicode MS" pitchFamily="34" charset="-128"/>
                <a:ea typeface="Arial Unicode MS" pitchFamily="34" charset="-128"/>
                <a:cs typeface="Arial Unicode MS" pitchFamily="34" charset="-128"/>
              </a:rPr>
              <a:t>EPI Global Data Centre Training</a:t>
            </a:r>
          </a:p>
        </p:txBody>
      </p:sp>
      <p:sp>
        <p:nvSpPr>
          <p:cNvPr id="2" name="Title 1"/>
          <p:cNvSpPr>
            <a:spLocks noGrp="1"/>
          </p:cNvSpPr>
          <p:nvPr>
            <p:ph type="title"/>
          </p:nvPr>
        </p:nvSpPr>
        <p:spPr>
          <a:xfrm>
            <a:off x="827584" y="404664"/>
            <a:ext cx="6912768" cy="576064"/>
          </a:xfrm>
        </p:spPr>
        <p:txBody>
          <a:bodyPr>
            <a:normAutofit/>
          </a:bodyPr>
          <a:lstStyle>
            <a:lvl1pPr algn="l">
              <a:defRPr sz="3200" b="1"/>
            </a:lvl1pPr>
          </a:lstStyle>
          <a:p>
            <a:r>
              <a:rPr lang="en-US" dirty="0"/>
              <a:t>Click to edit Master title style</a:t>
            </a:r>
            <a:endParaRPr lang="en-MY" dirty="0"/>
          </a:p>
        </p:txBody>
      </p:sp>
      <p:sp>
        <p:nvSpPr>
          <p:cNvPr id="10" name="TextBox 9"/>
          <p:cNvSpPr txBox="1">
            <a:spLocks noChangeArrowheads="1"/>
          </p:cNvSpPr>
          <p:nvPr userDrawn="1"/>
        </p:nvSpPr>
        <p:spPr bwMode="auto">
          <a:xfrm>
            <a:off x="900113" y="6464300"/>
            <a:ext cx="5832475" cy="261610"/>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100" dirty="0">
                <a:latin typeface="Calibri" pitchFamily="34" charset="0"/>
              </a:rPr>
              <a:t>Copyright 2018 •  </a:t>
            </a:r>
            <a:fld id="{1CE49A72-8A6F-407B-8199-F992B35A4768}" type="slidenum">
              <a:rPr lang="en-MY" altLang="en-US" sz="1100" smtClean="0">
                <a:latin typeface="Calibri" panose="020F0502020204030204" pitchFamily="34" charset="0"/>
              </a:rPr>
              <a:pPr/>
              <a:t>‹#›</a:t>
            </a:fld>
            <a:endParaRPr lang="en-MY" sz="1100" dirty="0">
              <a:latin typeface="Calibri" pitchFamily="34" charset="0"/>
            </a:endParaRPr>
          </a:p>
        </p:txBody>
      </p:sp>
    </p:spTree>
    <p:extLst>
      <p:ext uri="{BB962C8B-B14F-4D97-AF65-F5344CB8AC3E}">
        <p14:creationId xmlns:p14="http://schemas.microsoft.com/office/powerpoint/2010/main" val="4216249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MY"/>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82E0A12-5F6F-4BEE-8A88-57BFC140C73D}" type="datetimeFigureOut">
              <a:rPr lang="en-MY"/>
              <a:pPr>
                <a:defRPr/>
              </a:pPr>
              <a:t>4/9/2019</a:t>
            </a:fld>
            <a:endParaRPr lang="en-MY"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ABE0E5E-1805-4524-A23E-65D76BE1597F}" type="slidenum">
              <a:rPr lang="en-MY"/>
              <a:pPr>
                <a:defRPr/>
              </a:pPr>
              <a:t>‹#›</a:t>
            </a:fld>
            <a:endParaRPr lang="en-MY"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9"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jpeg"/><Relationship Id="rId42" Type="http://schemas.openxmlformats.org/officeDocument/2006/relationships/image" Target="../media/image49.jpeg"/><Relationship Id="rId47" Type="http://schemas.openxmlformats.org/officeDocument/2006/relationships/image" Target="../media/image54.jpeg"/><Relationship Id="rId50" Type="http://schemas.openxmlformats.org/officeDocument/2006/relationships/image" Target="../media/image57.png"/><Relationship Id="rId55" Type="http://schemas.openxmlformats.org/officeDocument/2006/relationships/image" Target="../media/image62.gif"/><Relationship Id="rId63" Type="http://schemas.openxmlformats.org/officeDocument/2006/relationships/image" Target="../media/image70.png"/><Relationship Id="rId68" Type="http://schemas.openxmlformats.org/officeDocument/2006/relationships/image" Target="../media/image75.jpeg"/><Relationship Id="rId76" Type="http://schemas.openxmlformats.org/officeDocument/2006/relationships/image" Target="../media/image83.jpeg"/><Relationship Id="rId84" Type="http://schemas.openxmlformats.org/officeDocument/2006/relationships/image" Target="../media/image91.png"/><Relationship Id="rId89" Type="http://schemas.openxmlformats.org/officeDocument/2006/relationships/image" Target="../media/image96.png"/><Relationship Id="rId7" Type="http://schemas.openxmlformats.org/officeDocument/2006/relationships/image" Target="../media/image14.png"/><Relationship Id="rId71" Type="http://schemas.openxmlformats.org/officeDocument/2006/relationships/image" Target="../media/image78.png"/><Relationship Id="rId2" Type="http://schemas.openxmlformats.org/officeDocument/2006/relationships/image" Target="../media/image9.png"/><Relationship Id="rId16" Type="http://schemas.openxmlformats.org/officeDocument/2006/relationships/image" Target="../media/image23.png"/><Relationship Id="rId29" Type="http://schemas.openxmlformats.org/officeDocument/2006/relationships/image" Target="../media/image36.gif"/><Relationship Id="rId11" Type="http://schemas.openxmlformats.org/officeDocument/2006/relationships/image" Target="../media/image18.png"/><Relationship Id="rId24" Type="http://schemas.openxmlformats.org/officeDocument/2006/relationships/image" Target="../media/image31.jpe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3" Type="http://schemas.openxmlformats.org/officeDocument/2006/relationships/image" Target="../media/image60.jpeg"/><Relationship Id="rId58" Type="http://schemas.openxmlformats.org/officeDocument/2006/relationships/image" Target="../media/image65.jpeg"/><Relationship Id="rId66" Type="http://schemas.openxmlformats.org/officeDocument/2006/relationships/image" Target="../media/image73.png"/><Relationship Id="rId74" Type="http://schemas.openxmlformats.org/officeDocument/2006/relationships/image" Target="../media/image81.jpeg"/><Relationship Id="rId79" Type="http://schemas.openxmlformats.org/officeDocument/2006/relationships/image" Target="../media/image86.jpeg"/><Relationship Id="rId87" Type="http://schemas.openxmlformats.org/officeDocument/2006/relationships/image" Target="../media/image94.png"/><Relationship Id="rId5" Type="http://schemas.openxmlformats.org/officeDocument/2006/relationships/image" Target="../media/image12.png"/><Relationship Id="rId61" Type="http://schemas.openxmlformats.org/officeDocument/2006/relationships/image" Target="../media/image68.jpeg"/><Relationship Id="rId82" Type="http://schemas.openxmlformats.org/officeDocument/2006/relationships/image" Target="../media/image89.png"/><Relationship Id="rId19"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jpeg"/><Relationship Id="rId35" Type="http://schemas.openxmlformats.org/officeDocument/2006/relationships/image" Target="../media/image42.jpeg"/><Relationship Id="rId43" Type="http://schemas.openxmlformats.org/officeDocument/2006/relationships/image" Target="../media/image50.png"/><Relationship Id="rId48" Type="http://schemas.openxmlformats.org/officeDocument/2006/relationships/image" Target="../media/image55.png"/><Relationship Id="rId56" Type="http://schemas.openxmlformats.org/officeDocument/2006/relationships/image" Target="../media/image63.png"/><Relationship Id="rId64" Type="http://schemas.openxmlformats.org/officeDocument/2006/relationships/image" Target="../media/image71.gif"/><Relationship Id="rId69" Type="http://schemas.openxmlformats.org/officeDocument/2006/relationships/image" Target="../media/image76.png"/><Relationship Id="rId77" Type="http://schemas.openxmlformats.org/officeDocument/2006/relationships/image" Target="../media/image84.jpeg"/><Relationship Id="rId8" Type="http://schemas.openxmlformats.org/officeDocument/2006/relationships/image" Target="../media/image15.png"/><Relationship Id="rId51" Type="http://schemas.openxmlformats.org/officeDocument/2006/relationships/image" Target="../media/image58.png"/><Relationship Id="rId72" Type="http://schemas.openxmlformats.org/officeDocument/2006/relationships/image" Target="../media/image79.png"/><Relationship Id="rId80" Type="http://schemas.openxmlformats.org/officeDocument/2006/relationships/image" Target="../media/image87.png"/><Relationship Id="rId85" Type="http://schemas.openxmlformats.org/officeDocument/2006/relationships/image" Target="../media/image92.jpeg"/><Relationship Id="rId3"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24.jpe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jpeg"/><Relationship Id="rId59" Type="http://schemas.openxmlformats.org/officeDocument/2006/relationships/image" Target="../media/image66.jpeg"/><Relationship Id="rId67" Type="http://schemas.openxmlformats.org/officeDocument/2006/relationships/image" Target="../media/image74.png"/><Relationship Id="rId20" Type="http://schemas.openxmlformats.org/officeDocument/2006/relationships/image" Target="../media/image27.png"/><Relationship Id="rId41" Type="http://schemas.openxmlformats.org/officeDocument/2006/relationships/image" Target="../media/image48.png"/><Relationship Id="rId54" Type="http://schemas.openxmlformats.org/officeDocument/2006/relationships/image" Target="../media/image61.png"/><Relationship Id="rId62" Type="http://schemas.openxmlformats.org/officeDocument/2006/relationships/image" Target="../media/image69.png"/><Relationship Id="rId70" Type="http://schemas.openxmlformats.org/officeDocument/2006/relationships/image" Target="../media/image77.png"/><Relationship Id="rId75" Type="http://schemas.openxmlformats.org/officeDocument/2006/relationships/image" Target="../media/image82.png"/><Relationship Id="rId83" Type="http://schemas.openxmlformats.org/officeDocument/2006/relationships/image" Target="../media/image90.png"/><Relationship Id="rId88" Type="http://schemas.openxmlformats.org/officeDocument/2006/relationships/image" Target="../media/image95.jpeg"/><Relationship Id="rId1" Type="http://schemas.openxmlformats.org/officeDocument/2006/relationships/slideLayout" Target="../slideLayouts/slideLayout2.xml"/><Relationship Id="rId6" Type="http://schemas.openxmlformats.org/officeDocument/2006/relationships/image" Target="../media/image13.jpe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jpeg"/><Relationship Id="rId49" Type="http://schemas.openxmlformats.org/officeDocument/2006/relationships/image" Target="../media/image56.png"/><Relationship Id="rId57" Type="http://schemas.openxmlformats.org/officeDocument/2006/relationships/image" Target="../media/image64.gif"/><Relationship Id="rId10" Type="http://schemas.openxmlformats.org/officeDocument/2006/relationships/image" Target="../media/image17.gif"/><Relationship Id="rId31" Type="http://schemas.openxmlformats.org/officeDocument/2006/relationships/image" Target="../media/image38.jpeg"/><Relationship Id="rId44" Type="http://schemas.openxmlformats.org/officeDocument/2006/relationships/image" Target="../media/image51.png"/><Relationship Id="rId52" Type="http://schemas.openxmlformats.org/officeDocument/2006/relationships/image" Target="../media/image59.png"/><Relationship Id="rId60" Type="http://schemas.openxmlformats.org/officeDocument/2006/relationships/image" Target="../media/image67.gif"/><Relationship Id="rId65" Type="http://schemas.openxmlformats.org/officeDocument/2006/relationships/image" Target="../media/image72.jpeg"/><Relationship Id="rId73" Type="http://schemas.openxmlformats.org/officeDocument/2006/relationships/image" Target="../media/image80.jpeg"/><Relationship Id="rId78" Type="http://schemas.openxmlformats.org/officeDocument/2006/relationships/image" Target="../media/image85.png"/><Relationship Id="rId81" Type="http://schemas.openxmlformats.org/officeDocument/2006/relationships/image" Target="../media/image88.jpeg"/><Relationship Id="rId86" Type="http://schemas.openxmlformats.org/officeDocument/2006/relationships/image" Target="../media/image9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1B878666-1309-419B-A58A-8B113CC8A44C}"/>
              </a:ext>
            </a:extLst>
          </p:cNvPr>
          <p:cNvSpPr>
            <a:spLocks noGrp="1"/>
          </p:cNvSpPr>
          <p:nvPr>
            <p:ph type="subTitle" idx="1"/>
          </p:nvPr>
        </p:nvSpPr>
        <p:spPr>
          <a:xfrm>
            <a:off x="1600200" y="1905000"/>
            <a:ext cx="6788224" cy="2100064"/>
          </a:xfrm>
        </p:spPr>
        <p:txBody>
          <a:bodyPr/>
          <a:lstStyle/>
          <a:p>
            <a:pPr eaLnBrk="1" hangingPunct="1">
              <a:lnSpc>
                <a:spcPct val="80000"/>
              </a:lnSpc>
            </a:pPr>
            <a:endParaRPr lang="en-SG" altLang="en-US" sz="600" b="1" dirty="0">
              <a:solidFill>
                <a:srgbClr val="002060"/>
              </a:solidFill>
            </a:endParaRPr>
          </a:p>
          <a:p>
            <a:pPr eaLnBrk="1" hangingPunct="1">
              <a:lnSpc>
                <a:spcPct val="80000"/>
              </a:lnSpc>
            </a:pPr>
            <a:endParaRPr lang="en-SG" altLang="en-US" sz="600" b="1" dirty="0">
              <a:solidFill>
                <a:srgbClr val="002060"/>
              </a:solidFill>
            </a:endParaRPr>
          </a:p>
          <a:p>
            <a:pPr eaLnBrk="1" hangingPunct="1">
              <a:lnSpc>
                <a:spcPct val="80000"/>
              </a:lnSpc>
            </a:pPr>
            <a:endParaRPr lang="en-SG" altLang="en-US" sz="2800" b="1" dirty="0">
              <a:solidFill>
                <a:schemeClr val="tx1"/>
              </a:solidFill>
            </a:endParaRPr>
          </a:p>
          <a:p>
            <a:pPr eaLnBrk="1" hangingPunct="1">
              <a:lnSpc>
                <a:spcPct val="80000"/>
              </a:lnSpc>
            </a:pPr>
            <a:r>
              <a:rPr lang="en-US" altLang="en-US" sz="2800" b="1" dirty="0">
                <a:solidFill>
                  <a:schemeClr val="tx1"/>
                </a:solidFill>
              </a:rPr>
              <a:t>A Standards Approach to Increasing Availability &amp; Reliability </a:t>
            </a:r>
          </a:p>
          <a:p>
            <a:pPr eaLnBrk="1" hangingPunct="1">
              <a:lnSpc>
                <a:spcPct val="80000"/>
              </a:lnSpc>
            </a:pPr>
            <a:r>
              <a:rPr lang="en-US" altLang="en-US" sz="2800" b="1" dirty="0">
                <a:solidFill>
                  <a:schemeClr val="tx1"/>
                </a:solidFill>
              </a:rPr>
              <a:t>For Smart Cities</a:t>
            </a:r>
          </a:p>
          <a:p>
            <a:pPr eaLnBrk="1" hangingPunct="1">
              <a:lnSpc>
                <a:spcPct val="80000"/>
              </a:lnSpc>
            </a:pPr>
            <a:endParaRPr lang="en-US" altLang="en-US" sz="2000" b="1" dirty="0">
              <a:solidFill>
                <a:srgbClr val="002060"/>
              </a:solidFill>
            </a:endParaRPr>
          </a:p>
          <a:p>
            <a:pPr eaLnBrk="1" hangingPunct="1">
              <a:lnSpc>
                <a:spcPct val="80000"/>
              </a:lnSpc>
            </a:pPr>
            <a:endParaRPr lang="en-US" altLang="en-US" sz="2000" b="1" dirty="0">
              <a:solidFill>
                <a:srgbClr val="002060"/>
              </a:solidFill>
            </a:endParaRPr>
          </a:p>
          <a:p>
            <a:pPr eaLnBrk="1" hangingPunct="1">
              <a:lnSpc>
                <a:spcPct val="80000"/>
              </a:lnSpc>
            </a:pPr>
            <a:r>
              <a:rPr lang="en-US" altLang="en-US" sz="2000" b="1" dirty="0">
                <a:solidFill>
                  <a:srgbClr val="002060"/>
                </a:solidFill>
              </a:rPr>
              <a:t>Presented by:</a:t>
            </a:r>
          </a:p>
          <a:p>
            <a:pPr eaLnBrk="1" hangingPunct="1">
              <a:lnSpc>
                <a:spcPct val="80000"/>
              </a:lnSpc>
            </a:pPr>
            <a:endParaRPr lang="en-US" altLang="en-US" sz="2000" b="1" dirty="0">
              <a:solidFill>
                <a:srgbClr val="002060"/>
              </a:solidFill>
            </a:endParaRPr>
          </a:p>
          <a:p>
            <a:pPr eaLnBrk="1" hangingPunct="1">
              <a:lnSpc>
                <a:spcPct val="80000"/>
              </a:lnSpc>
            </a:pPr>
            <a:r>
              <a:rPr lang="en-US" altLang="en-US" sz="2400" b="1" dirty="0">
                <a:solidFill>
                  <a:srgbClr val="002060"/>
                </a:solidFill>
              </a:rPr>
              <a:t>Siddharth Jain</a:t>
            </a:r>
          </a:p>
          <a:p>
            <a:pPr eaLnBrk="1" hangingPunct="1">
              <a:lnSpc>
                <a:spcPct val="80000"/>
              </a:lnSpc>
            </a:pPr>
            <a:r>
              <a:rPr lang="en-US" altLang="en-US" sz="2400" b="1" dirty="0">
                <a:solidFill>
                  <a:srgbClr val="002060"/>
                </a:solidFill>
              </a:rPr>
              <a:t>Managing Director</a:t>
            </a:r>
          </a:p>
          <a:p>
            <a:pPr eaLnBrk="1" hangingPunct="1">
              <a:lnSpc>
                <a:spcPct val="80000"/>
              </a:lnSpc>
            </a:pPr>
            <a:endParaRPr lang="en-US" altLang="en-US" sz="2400" b="1" dirty="0">
              <a:solidFill>
                <a:srgbClr val="002060"/>
              </a:solidFill>
            </a:endParaRPr>
          </a:p>
        </p:txBody>
      </p:sp>
      <p:pic>
        <p:nvPicPr>
          <p:cNvPr id="16388" name="Picture 5">
            <a:extLst>
              <a:ext uri="{FF2B5EF4-FFF2-40B4-BE49-F238E27FC236}">
                <a16:creationId xmlns:a16="http://schemas.microsoft.com/office/drawing/2014/main" id="{D1C6D57D-7A40-493B-9A5B-99A0237946A6}"/>
              </a:ext>
            </a:extLst>
          </p:cNvPr>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52400" y="4984750"/>
            <a:ext cx="16637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Adoption of ANSI/TIA-942 Standard</a:t>
            </a:r>
          </a:p>
        </p:txBody>
      </p:sp>
      <p:sp>
        <p:nvSpPr>
          <p:cNvPr id="25603" name="Content Placeholder 2"/>
          <p:cNvSpPr>
            <a:spLocks noGrp="1"/>
          </p:cNvSpPr>
          <p:nvPr>
            <p:ph idx="1"/>
          </p:nvPr>
        </p:nvSpPr>
        <p:spPr/>
        <p:txBody>
          <a:bodyPr/>
          <a:lstStyle/>
          <a:p>
            <a:r>
              <a:rPr lang="en-SG" altLang="en-US" dirty="0"/>
              <a:t>A global survey indicated that 78% of the respondents use the ANSI/TIA-942 as the standard of choice when designing and building their data centres</a:t>
            </a:r>
          </a:p>
          <a:p>
            <a:endParaRPr lang="en-US" altLang="en-US" dirty="0"/>
          </a:p>
          <a:p>
            <a:endParaRPr lang="en-US" altLang="en-US" dirty="0"/>
          </a:p>
          <a:p>
            <a:endParaRPr lang="en-US" altLang="en-US" dirty="0"/>
          </a:p>
          <a:p>
            <a:endParaRPr lang="en-US" altLang="en-US" dirty="0"/>
          </a:p>
          <a:p>
            <a:endParaRPr lang="en-US" altLang="en-US" dirty="0"/>
          </a:p>
          <a:p>
            <a:endParaRPr lang="en-SG" altLang="en-US" dirty="0"/>
          </a:p>
          <a:p>
            <a:endParaRPr lang="en-SG" altLang="en-US" dirty="0"/>
          </a:p>
        </p:txBody>
      </p:sp>
      <p:pic>
        <p:nvPicPr>
          <p:cNvPr id="2560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1249" y="3294857"/>
            <a:ext cx="5945186" cy="207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C1464A2-2438-4C64-AB9D-31B5FE028BDE}"/>
              </a:ext>
            </a:extLst>
          </p:cNvPr>
          <p:cNvSpPr txBox="1"/>
          <p:nvPr/>
        </p:nvSpPr>
        <p:spPr>
          <a:xfrm>
            <a:off x="1971249" y="5400548"/>
            <a:ext cx="2329727" cy="230832"/>
          </a:xfrm>
          <a:prstGeom prst="rect">
            <a:avLst/>
          </a:prstGeom>
          <a:noFill/>
        </p:spPr>
        <p:txBody>
          <a:bodyPr wrap="square" rtlCol="0">
            <a:spAutoFit/>
          </a:bodyPr>
          <a:lstStyle/>
          <a:p>
            <a:r>
              <a:rPr lang="en-SG" sz="900" dirty="0">
                <a:solidFill>
                  <a:srgbClr val="0070C0"/>
                </a:solidFill>
              </a:rPr>
              <a:t>LinkedIn survey data centre professionals</a:t>
            </a:r>
          </a:p>
        </p:txBody>
      </p:sp>
    </p:spTree>
    <p:extLst>
      <p:ext uri="{BB962C8B-B14F-4D97-AF65-F5344CB8AC3E}">
        <p14:creationId xmlns:p14="http://schemas.microsoft.com/office/powerpoint/2010/main" val="409105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1097-1392-4F75-ACDA-3D47D4B36DF4}"/>
              </a:ext>
            </a:extLst>
          </p:cNvPr>
          <p:cNvSpPr>
            <a:spLocks noGrp="1"/>
          </p:cNvSpPr>
          <p:nvPr>
            <p:ph type="title"/>
          </p:nvPr>
        </p:nvSpPr>
        <p:spPr/>
        <p:txBody>
          <a:bodyPr/>
          <a:lstStyle/>
          <a:p>
            <a:r>
              <a:rPr lang="en-IN" sz="3000" dirty="0"/>
              <a:t>Overview - ANSI/TIA-942</a:t>
            </a:r>
          </a:p>
        </p:txBody>
      </p:sp>
      <p:graphicFrame>
        <p:nvGraphicFramePr>
          <p:cNvPr id="5" name="Table 4">
            <a:extLst>
              <a:ext uri="{FF2B5EF4-FFF2-40B4-BE49-F238E27FC236}">
                <a16:creationId xmlns:a16="http://schemas.microsoft.com/office/drawing/2014/main" id="{536224CC-03DD-4166-A36A-01BDAA5B7D6C}"/>
              </a:ext>
            </a:extLst>
          </p:cNvPr>
          <p:cNvGraphicFramePr>
            <a:graphicFrameLocks noGrp="1"/>
          </p:cNvGraphicFramePr>
          <p:nvPr>
            <p:extLst>
              <p:ext uri="{D42A27DB-BD31-4B8C-83A1-F6EECF244321}">
                <p14:modId xmlns:p14="http://schemas.microsoft.com/office/powerpoint/2010/main" val="2972358241"/>
              </p:ext>
            </p:extLst>
          </p:nvPr>
        </p:nvGraphicFramePr>
        <p:xfrm>
          <a:off x="947392" y="1196752"/>
          <a:ext cx="7249215" cy="4995166"/>
        </p:xfrm>
        <a:graphic>
          <a:graphicData uri="http://schemas.openxmlformats.org/drawingml/2006/table">
            <a:tbl>
              <a:tblPr firstRow="1" bandRow="1">
                <a:tableStyleId>{5C22544A-7EE6-4342-B048-85BDC9FD1C3A}</a:tableStyleId>
              </a:tblPr>
              <a:tblGrid>
                <a:gridCol w="3179573">
                  <a:extLst>
                    <a:ext uri="{9D8B030D-6E8A-4147-A177-3AD203B41FA5}">
                      <a16:colId xmlns:a16="http://schemas.microsoft.com/office/drawing/2014/main" val="20000"/>
                    </a:ext>
                  </a:extLst>
                </a:gridCol>
                <a:gridCol w="4069642">
                  <a:extLst>
                    <a:ext uri="{9D8B030D-6E8A-4147-A177-3AD203B41FA5}">
                      <a16:colId xmlns:a16="http://schemas.microsoft.com/office/drawing/2014/main" val="20002"/>
                    </a:ext>
                  </a:extLst>
                </a:gridCol>
              </a:tblGrid>
              <a:tr h="425608">
                <a:tc>
                  <a:txBody>
                    <a:bodyPr/>
                    <a:lstStyle/>
                    <a:p>
                      <a:endParaRPr lang="en-SG" sz="2000" b="1" dirty="0">
                        <a:latin typeface="+mn-lt"/>
                        <a:cs typeface="Courier New" panose="02070309020205020404" pitchFamily="49" charset="0"/>
                      </a:endParaRPr>
                    </a:p>
                  </a:txBody>
                  <a:tcPr marL="51435" marR="51435" marT="25720" marB="25720"/>
                </a:tc>
                <a:tc>
                  <a:txBody>
                    <a:bodyPr/>
                    <a:lstStyle/>
                    <a:p>
                      <a:pPr algn="ctr"/>
                      <a:r>
                        <a:rPr lang="en-US" sz="2000" b="1" dirty="0">
                          <a:latin typeface="+mn-lt"/>
                          <a:cs typeface="Courier New" panose="02070309020205020404" pitchFamily="49" charset="0"/>
                        </a:rPr>
                        <a:t>TIA-942</a:t>
                      </a:r>
                      <a:endParaRPr lang="en-SG" sz="2000" b="1" dirty="0">
                        <a:latin typeface="+mn-lt"/>
                        <a:cs typeface="Courier New" panose="02070309020205020404" pitchFamily="49" charset="0"/>
                      </a:endParaRPr>
                    </a:p>
                  </a:txBody>
                  <a:tcPr marL="51435" marR="51435" marT="25720" marB="25720"/>
                </a:tc>
                <a:extLst>
                  <a:ext uri="{0D108BD9-81ED-4DB2-BD59-A6C34878D82A}">
                    <a16:rowId xmlns:a16="http://schemas.microsoft.com/office/drawing/2014/main" val="10000"/>
                  </a:ext>
                </a:extLst>
              </a:tr>
              <a:tr h="403781">
                <a:tc>
                  <a:txBody>
                    <a:bodyPr/>
                    <a:lstStyle/>
                    <a:p>
                      <a:r>
                        <a:rPr lang="en-US" sz="2000" b="1" dirty="0">
                          <a:latin typeface="+mn-lt"/>
                          <a:cs typeface="Arial" panose="020B0604020202020204" pitchFamily="34" charset="0"/>
                        </a:rPr>
                        <a:t>Origin</a:t>
                      </a:r>
                      <a:endParaRPr lang="en-SG" sz="2000" b="1" dirty="0">
                        <a:latin typeface="+mn-lt"/>
                        <a:cs typeface="Arial" panose="020B0604020202020204" pitchFamily="34" charset="0"/>
                      </a:endParaRPr>
                    </a:p>
                  </a:txBody>
                  <a:tcPr marL="51435" marR="51435" marT="25720" marB="25720"/>
                </a:tc>
                <a:tc>
                  <a:txBody>
                    <a:bodyPr/>
                    <a:lstStyle/>
                    <a:p>
                      <a:pPr algn="ctr"/>
                      <a:r>
                        <a:rPr lang="en-US" sz="2000" dirty="0">
                          <a:latin typeface="+mn-lt"/>
                          <a:cs typeface="Arial" panose="020B0604020202020204" pitchFamily="34" charset="0"/>
                        </a:rPr>
                        <a:t>USA</a:t>
                      </a:r>
                      <a:endParaRPr lang="en-SG" sz="2000" dirty="0">
                        <a:latin typeface="+mn-lt"/>
                        <a:cs typeface="Arial" panose="020B0604020202020204" pitchFamily="34" charset="0"/>
                      </a:endParaRPr>
                    </a:p>
                  </a:txBody>
                  <a:tcPr marL="51435" marR="51435" marT="25720" marB="25720"/>
                </a:tc>
                <a:extLst>
                  <a:ext uri="{0D108BD9-81ED-4DB2-BD59-A6C34878D82A}">
                    <a16:rowId xmlns:a16="http://schemas.microsoft.com/office/drawing/2014/main" val="10001"/>
                  </a:ext>
                </a:extLst>
              </a:tr>
              <a:tr h="2229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dirty="0">
                          <a:latin typeface="+mn-lt"/>
                          <a:cs typeface="Arial" panose="020B0604020202020204" pitchFamily="34" charset="0"/>
                        </a:rPr>
                        <a:t>Main scope of  Topology Guideline</a:t>
                      </a:r>
                      <a:endParaRPr lang="en-SG" sz="2000" b="1" dirty="0">
                        <a:latin typeface="+mn-lt"/>
                        <a:cs typeface="Arial" panose="020B0604020202020204" pitchFamily="34" charset="0"/>
                      </a:endParaRPr>
                    </a:p>
                    <a:p>
                      <a:r>
                        <a:rPr lang="en-US" sz="2000" b="1" dirty="0">
                          <a:latin typeface="+mn-lt"/>
                          <a:cs typeface="Arial" panose="020B0604020202020204" pitchFamily="34" charset="0"/>
                        </a:rPr>
                        <a:t>or</a:t>
                      </a:r>
                      <a:r>
                        <a:rPr lang="en-US" sz="2000" b="1" baseline="0" dirty="0">
                          <a:latin typeface="+mn-lt"/>
                          <a:cs typeface="Arial" panose="020B0604020202020204" pitchFamily="34" charset="0"/>
                        </a:rPr>
                        <a:t> </a:t>
                      </a:r>
                      <a:r>
                        <a:rPr lang="en-US" sz="2000" b="1" dirty="0">
                          <a:latin typeface="+mn-lt"/>
                          <a:cs typeface="Arial" panose="020B0604020202020204" pitchFamily="34" charset="0"/>
                        </a:rPr>
                        <a:t>Standard</a:t>
                      </a:r>
                      <a:r>
                        <a:rPr lang="en-US" sz="2000" b="1" baseline="0" dirty="0">
                          <a:latin typeface="+mn-lt"/>
                          <a:cs typeface="Arial" panose="020B0604020202020204" pitchFamily="34" charset="0"/>
                        </a:rPr>
                        <a:t> </a:t>
                      </a:r>
                      <a:endParaRPr lang="en-SG" sz="2000" b="1" dirty="0">
                        <a:latin typeface="+mn-lt"/>
                        <a:cs typeface="Arial" panose="020B0604020202020204" pitchFamily="34" charset="0"/>
                      </a:endParaRPr>
                    </a:p>
                  </a:txBody>
                  <a:tcPr marL="51435" marR="51435" marT="25720" marB="25720"/>
                </a:tc>
                <a:tc>
                  <a:txBody>
                    <a:bodyPr/>
                    <a:lstStyle/>
                    <a:p>
                      <a:pPr algn="ctr"/>
                      <a:r>
                        <a:rPr lang="en-US" sz="2000" dirty="0">
                          <a:latin typeface="+mn-lt"/>
                          <a:cs typeface="Arial" panose="020B0604020202020204" pitchFamily="34" charset="0"/>
                        </a:rPr>
                        <a:t>Electrical</a:t>
                      </a:r>
                    </a:p>
                    <a:p>
                      <a:pPr algn="ctr"/>
                      <a:r>
                        <a:rPr lang="en-US" sz="2000" dirty="0">
                          <a:latin typeface="+mn-lt"/>
                          <a:cs typeface="Arial" panose="020B0604020202020204" pitchFamily="34" charset="0"/>
                        </a:rPr>
                        <a:t>Mechanical</a:t>
                      </a:r>
                    </a:p>
                    <a:p>
                      <a:pPr algn="ctr"/>
                      <a:r>
                        <a:rPr lang="en-US" sz="2000" dirty="0">
                          <a:latin typeface="+mn-lt"/>
                          <a:cs typeface="Arial" panose="020B0604020202020204" pitchFamily="34" charset="0"/>
                        </a:rPr>
                        <a:t>Architectural</a:t>
                      </a:r>
                    </a:p>
                    <a:p>
                      <a:pPr algn="ctr"/>
                      <a:r>
                        <a:rPr lang="en-US" sz="2000" dirty="0">
                          <a:latin typeface="+mn-lt"/>
                          <a:cs typeface="Arial" panose="020B0604020202020204" pitchFamily="34" charset="0"/>
                        </a:rPr>
                        <a:t>Telecom</a:t>
                      </a:r>
                    </a:p>
                    <a:p>
                      <a:pPr algn="ctr"/>
                      <a:r>
                        <a:rPr lang="en-US" sz="2000" dirty="0">
                          <a:latin typeface="+mn-lt"/>
                          <a:cs typeface="Arial" panose="020B0604020202020204" pitchFamily="34" charset="0"/>
                        </a:rPr>
                        <a:t>Site location</a:t>
                      </a:r>
                    </a:p>
                    <a:p>
                      <a:pPr algn="ctr"/>
                      <a:r>
                        <a:rPr lang="en-US" sz="2000" dirty="0">
                          <a:latin typeface="+mn-lt"/>
                          <a:cs typeface="Arial" panose="020B0604020202020204" pitchFamily="34" charset="0"/>
                        </a:rPr>
                        <a:t>Safety</a:t>
                      </a:r>
                    </a:p>
                    <a:p>
                      <a:pPr algn="ctr"/>
                      <a:r>
                        <a:rPr lang="en-US" sz="2000" dirty="0">
                          <a:latin typeface="+mn-lt"/>
                          <a:cs typeface="Arial" panose="020B0604020202020204" pitchFamily="34" charset="0"/>
                        </a:rPr>
                        <a:t>Security</a:t>
                      </a:r>
                    </a:p>
                    <a:p>
                      <a:pPr algn="ctr"/>
                      <a:r>
                        <a:rPr lang="en-US" sz="2000" dirty="0">
                          <a:latin typeface="+mn-lt"/>
                          <a:cs typeface="Arial" panose="020B0604020202020204" pitchFamily="34" charset="0"/>
                        </a:rPr>
                        <a:t>Efficiency</a:t>
                      </a:r>
                    </a:p>
                  </a:txBody>
                  <a:tcPr marL="51435" marR="51435" marT="25720" marB="25720"/>
                </a:tc>
                <a:extLst>
                  <a:ext uri="{0D108BD9-81ED-4DB2-BD59-A6C34878D82A}">
                    <a16:rowId xmlns:a16="http://schemas.microsoft.com/office/drawing/2014/main" val="10002"/>
                  </a:ext>
                </a:extLst>
              </a:tr>
              <a:tr h="606388">
                <a:tc>
                  <a:txBody>
                    <a:bodyPr/>
                    <a:lstStyle/>
                    <a:p>
                      <a:r>
                        <a:rPr lang="en-US" sz="2000" b="1" dirty="0">
                          <a:latin typeface="+mn-lt"/>
                          <a:cs typeface="Arial" panose="020B0604020202020204" pitchFamily="34" charset="0"/>
                        </a:rPr>
                        <a:t>Type of Conformity</a:t>
                      </a:r>
                      <a:endParaRPr lang="en-SG" sz="2000" b="1" dirty="0">
                        <a:latin typeface="+mn-lt"/>
                        <a:cs typeface="Arial" panose="020B0604020202020204" pitchFamily="34" charset="0"/>
                      </a:endParaRPr>
                    </a:p>
                  </a:txBody>
                  <a:tcPr marL="51435" marR="51435" marT="25720" marB="25720"/>
                </a:tc>
                <a:tc>
                  <a:txBody>
                    <a:bodyPr/>
                    <a:lstStyle/>
                    <a:p>
                      <a:pPr algn="ctr"/>
                      <a:r>
                        <a:rPr lang="en-US" sz="2000" dirty="0">
                          <a:latin typeface="+mn-lt"/>
                          <a:cs typeface="Arial" panose="020B0604020202020204" pitchFamily="34" charset="0"/>
                        </a:rPr>
                        <a:t>Rated</a:t>
                      </a:r>
                    </a:p>
                    <a:p>
                      <a:pPr algn="ctr"/>
                      <a:r>
                        <a:rPr lang="en-US" sz="2000" dirty="0">
                          <a:latin typeface="+mn-lt"/>
                          <a:cs typeface="Arial" panose="020B0604020202020204" pitchFamily="34" charset="0"/>
                        </a:rPr>
                        <a:t>(1</a:t>
                      </a:r>
                      <a:r>
                        <a:rPr lang="en-US" sz="2000" baseline="0" dirty="0">
                          <a:latin typeface="+mn-lt"/>
                          <a:cs typeface="Arial" panose="020B0604020202020204" pitchFamily="34" charset="0"/>
                        </a:rPr>
                        <a:t> – 4)</a:t>
                      </a:r>
                      <a:endParaRPr lang="en-SG" sz="2000" dirty="0">
                        <a:latin typeface="+mn-lt"/>
                        <a:cs typeface="Arial" panose="020B0604020202020204" pitchFamily="34" charset="0"/>
                      </a:endParaRPr>
                    </a:p>
                  </a:txBody>
                  <a:tcPr marL="51435" marR="51435" marT="25720" marB="25720"/>
                </a:tc>
                <a:extLst>
                  <a:ext uri="{0D108BD9-81ED-4DB2-BD59-A6C34878D82A}">
                    <a16:rowId xmlns:a16="http://schemas.microsoft.com/office/drawing/2014/main" val="10003"/>
                  </a:ext>
                </a:extLst>
              </a:tr>
              <a:tr h="1014897">
                <a:tc>
                  <a:txBody>
                    <a:bodyPr/>
                    <a:lstStyle/>
                    <a:p>
                      <a:r>
                        <a:rPr lang="en-US" sz="2000" b="1" dirty="0">
                          <a:latin typeface="+mn-lt"/>
                          <a:cs typeface="Arial" panose="020B0604020202020204" pitchFamily="34" charset="0"/>
                        </a:rPr>
                        <a:t>Detailed Spec public. avail.</a:t>
                      </a:r>
                      <a:endParaRPr lang="en-SG" sz="2000" b="1" dirty="0">
                        <a:latin typeface="+mn-lt"/>
                        <a:cs typeface="Arial" panose="020B0604020202020204" pitchFamily="34" charset="0"/>
                      </a:endParaRPr>
                    </a:p>
                  </a:txBody>
                  <a:tcPr marL="51435" marR="51435" marT="25720" marB="25720"/>
                </a:tc>
                <a:tc>
                  <a:txBody>
                    <a:bodyPr/>
                    <a:lstStyle/>
                    <a:p>
                      <a:pPr algn="ctr"/>
                      <a:r>
                        <a:rPr lang="en-US" sz="2000" dirty="0">
                          <a:latin typeface="+mn-lt"/>
                          <a:cs typeface="Arial" panose="020B0604020202020204" pitchFamily="34" charset="0"/>
                        </a:rPr>
                        <a:t>Yes</a:t>
                      </a:r>
                    </a:p>
                    <a:p>
                      <a:pPr algn="ctr"/>
                      <a:r>
                        <a:rPr lang="en-US" sz="2000" dirty="0">
                          <a:latin typeface="+mn-lt"/>
                          <a:cs typeface="Arial" panose="020B0604020202020204" pitchFamily="34" charset="0"/>
                        </a:rPr>
                        <a:t>(Standard document)</a:t>
                      </a:r>
                      <a:endParaRPr lang="en-SG" sz="2000" dirty="0">
                        <a:latin typeface="+mn-lt"/>
                        <a:cs typeface="Arial" panose="020B0604020202020204" pitchFamily="34" charset="0"/>
                      </a:endParaRPr>
                    </a:p>
                  </a:txBody>
                  <a:tcPr marL="51435" marR="51435" marT="25720" marB="2572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4106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1097-1392-4F75-ACDA-3D47D4B36DF4}"/>
              </a:ext>
            </a:extLst>
          </p:cNvPr>
          <p:cNvSpPr>
            <a:spLocks noGrp="1"/>
          </p:cNvSpPr>
          <p:nvPr>
            <p:ph type="title"/>
          </p:nvPr>
        </p:nvSpPr>
        <p:spPr/>
        <p:txBody>
          <a:bodyPr/>
          <a:lstStyle/>
          <a:p>
            <a:r>
              <a:rPr lang="en-IN" sz="3000" dirty="0"/>
              <a:t>Overview- ANSI/TIA-942</a:t>
            </a:r>
          </a:p>
        </p:txBody>
      </p:sp>
      <p:graphicFrame>
        <p:nvGraphicFramePr>
          <p:cNvPr id="4" name="Table 3">
            <a:extLst>
              <a:ext uri="{FF2B5EF4-FFF2-40B4-BE49-F238E27FC236}">
                <a16:creationId xmlns:a16="http://schemas.microsoft.com/office/drawing/2014/main" id="{CA113A23-99DA-4AD0-896B-515C216C1C97}"/>
              </a:ext>
            </a:extLst>
          </p:cNvPr>
          <p:cNvGraphicFramePr>
            <a:graphicFrameLocks noGrp="1"/>
          </p:cNvGraphicFramePr>
          <p:nvPr>
            <p:extLst>
              <p:ext uri="{D42A27DB-BD31-4B8C-83A1-F6EECF244321}">
                <p14:modId xmlns:p14="http://schemas.microsoft.com/office/powerpoint/2010/main" val="1617651057"/>
              </p:ext>
            </p:extLst>
          </p:nvPr>
        </p:nvGraphicFramePr>
        <p:xfrm>
          <a:off x="1007604" y="1196752"/>
          <a:ext cx="7236804" cy="4466317"/>
        </p:xfrm>
        <a:graphic>
          <a:graphicData uri="http://schemas.openxmlformats.org/drawingml/2006/table">
            <a:tbl>
              <a:tblPr firstRow="1" bandRow="1">
                <a:tableStyleId>{5C22544A-7EE6-4342-B048-85BDC9FD1C3A}</a:tableStyleId>
              </a:tblPr>
              <a:tblGrid>
                <a:gridCol w="3669364">
                  <a:extLst>
                    <a:ext uri="{9D8B030D-6E8A-4147-A177-3AD203B41FA5}">
                      <a16:colId xmlns:a16="http://schemas.microsoft.com/office/drawing/2014/main" val="20000"/>
                    </a:ext>
                  </a:extLst>
                </a:gridCol>
                <a:gridCol w="3567440">
                  <a:extLst>
                    <a:ext uri="{9D8B030D-6E8A-4147-A177-3AD203B41FA5}">
                      <a16:colId xmlns:a16="http://schemas.microsoft.com/office/drawing/2014/main" val="20002"/>
                    </a:ext>
                  </a:extLst>
                </a:gridCol>
              </a:tblGrid>
              <a:tr h="493915">
                <a:tc>
                  <a:txBody>
                    <a:bodyPr/>
                    <a:lstStyle/>
                    <a:p>
                      <a:endParaRPr lang="en-SG" sz="2000" dirty="0">
                        <a:latin typeface="+mn-lt"/>
                        <a:cs typeface="Arial" panose="020B0604020202020204" pitchFamily="34" charset="0"/>
                      </a:endParaRPr>
                    </a:p>
                  </a:txBody>
                  <a:tcPr marL="51435" marR="51435" marT="25718" marB="25718"/>
                </a:tc>
                <a:tc>
                  <a:txBody>
                    <a:bodyPr/>
                    <a:lstStyle/>
                    <a:p>
                      <a:pPr algn="ctr"/>
                      <a:r>
                        <a:rPr lang="en-US" sz="2000" dirty="0">
                          <a:latin typeface="+mn-lt"/>
                          <a:cs typeface="Arial" panose="020B0604020202020204" pitchFamily="34" charset="0"/>
                        </a:rPr>
                        <a:t>TIA-942</a:t>
                      </a:r>
                      <a:endParaRPr lang="en-SG" sz="2000" dirty="0">
                        <a:latin typeface="+mn-lt"/>
                        <a:cs typeface="Arial" panose="020B0604020202020204" pitchFamily="34" charset="0"/>
                      </a:endParaRPr>
                    </a:p>
                  </a:txBody>
                  <a:tcPr marL="51435" marR="51435" marT="25718" marB="25718"/>
                </a:tc>
                <a:extLst>
                  <a:ext uri="{0D108BD9-81ED-4DB2-BD59-A6C34878D82A}">
                    <a16:rowId xmlns:a16="http://schemas.microsoft.com/office/drawing/2014/main" val="10000"/>
                  </a:ext>
                </a:extLst>
              </a:tr>
              <a:tr h="897109">
                <a:tc>
                  <a:txBody>
                    <a:bodyPr/>
                    <a:lstStyle/>
                    <a:p>
                      <a:r>
                        <a:rPr lang="en-US" sz="2000" b="1" dirty="0">
                          <a:latin typeface="+mn-lt"/>
                          <a:cs typeface="Arial" panose="020B0604020202020204" pitchFamily="34" charset="0"/>
                        </a:rPr>
                        <a:t>Type of </a:t>
                      </a:r>
                      <a:r>
                        <a:rPr lang="en-US" sz="2000" b="1" dirty="0" err="1">
                          <a:latin typeface="+mn-lt"/>
                          <a:cs typeface="Arial" panose="020B0604020202020204" pitchFamily="34" charset="0"/>
                        </a:rPr>
                        <a:t>organisation</a:t>
                      </a:r>
                      <a:endParaRPr lang="en-SG" sz="2000" b="1" dirty="0">
                        <a:latin typeface="+mn-lt"/>
                        <a:cs typeface="Arial" panose="020B0604020202020204" pitchFamily="34" charset="0"/>
                      </a:endParaRPr>
                    </a:p>
                  </a:txBody>
                  <a:tcPr marL="51435" marR="51435" marT="25718" marB="25718"/>
                </a:tc>
                <a:tc>
                  <a:txBody>
                    <a:bodyPr/>
                    <a:lstStyle/>
                    <a:p>
                      <a:pPr algn="ctr"/>
                      <a:r>
                        <a:rPr lang="en-US" sz="2000" dirty="0">
                          <a:latin typeface="+mn-lt"/>
                          <a:cs typeface="Arial" panose="020B0604020202020204" pitchFamily="34" charset="0"/>
                        </a:rPr>
                        <a:t>Non-profit</a:t>
                      </a:r>
                      <a:endParaRPr lang="en-SG" sz="2000" dirty="0">
                        <a:latin typeface="+mn-lt"/>
                        <a:cs typeface="Arial" panose="020B0604020202020204" pitchFamily="34" charset="0"/>
                      </a:endParaRPr>
                    </a:p>
                  </a:txBody>
                  <a:tcPr marL="51435" marR="51435" marT="25718" marB="25718"/>
                </a:tc>
                <a:extLst>
                  <a:ext uri="{0D108BD9-81ED-4DB2-BD59-A6C34878D82A}">
                    <a16:rowId xmlns:a16="http://schemas.microsoft.com/office/drawing/2014/main" val="10001"/>
                  </a:ext>
                </a:extLst>
              </a:tr>
              <a:tr h="112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latin typeface="+mn-lt"/>
                          <a:cs typeface="Arial" panose="020B0604020202020204" pitchFamily="34" charset="0"/>
                        </a:rPr>
                        <a:t>Official Standard</a:t>
                      </a:r>
                      <a:r>
                        <a:rPr lang="en-US" sz="2000" b="1" baseline="0" dirty="0">
                          <a:latin typeface="+mn-lt"/>
                          <a:cs typeface="Arial" panose="020B0604020202020204" pitchFamily="34" charset="0"/>
                        </a:rPr>
                        <a:t> </a:t>
                      </a:r>
                      <a:r>
                        <a:rPr lang="en-US" sz="2000" b="1" dirty="0">
                          <a:latin typeface="+mn-lt"/>
                          <a:cs typeface="Arial" panose="020B0604020202020204" pitchFamily="34" charset="0"/>
                        </a:rPr>
                        <a:t>Development Organisation</a:t>
                      </a:r>
                      <a:endParaRPr lang="en-SG" sz="2000" b="1" dirty="0">
                        <a:latin typeface="+mn-lt"/>
                        <a:cs typeface="Arial" panose="020B0604020202020204" pitchFamily="34" charset="0"/>
                      </a:endParaRPr>
                    </a:p>
                  </a:txBody>
                  <a:tcPr marL="51435" marR="51435" marT="25718" marB="25718"/>
                </a:tc>
                <a:tc>
                  <a:txBody>
                    <a:bodyPr/>
                    <a:lstStyle/>
                    <a:p>
                      <a:pPr algn="ctr"/>
                      <a:r>
                        <a:rPr lang="en-US" sz="2000" dirty="0">
                          <a:latin typeface="+mn-lt"/>
                          <a:cs typeface="Arial" panose="020B0604020202020204" pitchFamily="34" charset="0"/>
                        </a:rPr>
                        <a:t>Yes</a:t>
                      </a:r>
                    </a:p>
                    <a:p>
                      <a:pPr algn="ctr"/>
                      <a:r>
                        <a:rPr lang="en-US" sz="2000" dirty="0">
                          <a:latin typeface="+mn-lt"/>
                          <a:cs typeface="Arial" panose="020B0604020202020204" pitchFamily="34" charset="0"/>
                        </a:rPr>
                        <a:t>ANSI</a:t>
                      </a:r>
                      <a:endParaRPr lang="en-SG" sz="2000" dirty="0">
                        <a:latin typeface="+mn-lt"/>
                        <a:cs typeface="Arial" panose="020B0604020202020204" pitchFamily="34" charset="0"/>
                      </a:endParaRPr>
                    </a:p>
                  </a:txBody>
                  <a:tcPr marL="51435" marR="51435" marT="25718" marB="25718" anchor="ctr"/>
                </a:tc>
                <a:extLst>
                  <a:ext uri="{0D108BD9-81ED-4DB2-BD59-A6C34878D82A}">
                    <a16:rowId xmlns:a16="http://schemas.microsoft.com/office/drawing/2014/main" val="10002"/>
                  </a:ext>
                </a:extLst>
              </a:tr>
              <a:tr h="897109">
                <a:tc>
                  <a:txBody>
                    <a:bodyPr/>
                    <a:lstStyle/>
                    <a:p>
                      <a:r>
                        <a:rPr lang="en-US" sz="2000" b="1" dirty="0">
                          <a:latin typeface="+mn-lt"/>
                          <a:cs typeface="Arial" panose="020B0604020202020204" pitchFamily="34" charset="0"/>
                        </a:rPr>
                        <a:t>Certified data</a:t>
                      </a:r>
                      <a:r>
                        <a:rPr lang="en-US" sz="2000" b="1" baseline="0" dirty="0">
                          <a:latin typeface="+mn-lt"/>
                          <a:cs typeface="Arial" panose="020B0604020202020204" pitchFamily="34" charset="0"/>
                        </a:rPr>
                        <a:t> centres</a:t>
                      </a:r>
                      <a:endParaRPr lang="en-SG" sz="2000" b="1" dirty="0">
                        <a:latin typeface="+mn-lt"/>
                        <a:cs typeface="Arial" panose="020B0604020202020204" pitchFamily="34" charset="0"/>
                      </a:endParaRPr>
                    </a:p>
                  </a:txBody>
                  <a:tcPr marL="51435" marR="51435" marT="25718" marB="25718"/>
                </a:tc>
                <a:tc>
                  <a:txBody>
                    <a:bodyPr/>
                    <a:lstStyle/>
                    <a:p>
                      <a:pPr algn="ctr"/>
                      <a:r>
                        <a:rPr lang="en-US" sz="2000" dirty="0">
                          <a:latin typeface="+mn-lt"/>
                          <a:cs typeface="Arial" panose="020B0604020202020204" pitchFamily="34" charset="0"/>
                        </a:rPr>
                        <a:t>Yes</a:t>
                      </a:r>
                      <a:endParaRPr lang="en-SG" sz="2000" dirty="0">
                        <a:latin typeface="+mn-lt"/>
                        <a:cs typeface="Arial" panose="020B0604020202020204" pitchFamily="34" charset="0"/>
                      </a:endParaRPr>
                    </a:p>
                  </a:txBody>
                  <a:tcPr marL="51435" marR="51435" marT="25718" marB="25718" anchor="ctr"/>
                </a:tc>
                <a:extLst>
                  <a:ext uri="{0D108BD9-81ED-4DB2-BD59-A6C34878D82A}">
                    <a16:rowId xmlns:a16="http://schemas.microsoft.com/office/drawing/2014/main" val="10003"/>
                  </a:ext>
                </a:extLst>
              </a:tr>
              <a:tr h="1048928">
                <a:tc>
                  <a:txBody>
                    <a:bodyPr/>
                    <a:lstStyle/>
                    <a:p>
                      <a:r>
                        <a:rPr lang="en-US" sz="2000" b="1" dirty="0">
                          <a:latin typeface="+mn-lt"/>
                          <a:cs typeface="Arial" panose="020B0604020202020204" pitchFamily="34" charset="0"/>
                        </a:rPr>
                        <a:t>Auditors</a:t>
                      </a:r>
                      <a:endParaRPr lang="en-SG" sz="2000" b="1" dirty="0">
                        <a:latin typeface="+mn-lt"/>
                        <a:cs typeface="Arial" panose="020B0604020202020204" pitchFamily="34" charset="0"/>
                      </a:endParaRPr>
                    </a:p>
                  </a:txBody>
                  <a:tcPr marL="51435" marR="51435" marT="25718" marB="25718"/>
                </a:tc>
                <a:tc>
                  <a:txBody>
                    <a:bodyPr/>
                    <a:lstStyle/>
                    <a:p>
                      <a:pPr algn="ctr"/>
                      <a:r>
                        <a:rPr lang="en-US" sz="2000" dirty="0">
                          <a:latin typeface="+mn-lt"/>
                          <a:cs typeface="Arial" panose="020B0604020202020204" pitchFamily="34" charset="0"/>
                        </a:rPr>
                        <a:t>Multiple</a:t>
                      </a:r>
                      <a:r>
                        <a:rPr lang="en-US" sz="2000" baseline="0" dirty="0">
                          <a:latin typeface="+mn-lt"/>
                          <a:cs typeface="Arial" panose="020B0604020202020204" pitchFamily="34" charset="0"/>
                        </a:rPr>
                        <a:t> </a:t>
                      </a:r>
                      <a:r>
                        <a:rPr lang="en-US" sz="2000" baseline="0" dirty="0" err="1">
                          <a:latin typeface="+mn-lt"/>
                          <a:cs typeface="Arial" panose="020B0604020202020204" pitchFamily="34" charset="0"/>
                        </a:rPr>
                        <a:t>organisations</a:t>
                      </a:r>
                      <a:endParaRPr lang="en-SG" sz="2000" dirty="0">
                        <a:latin typeface="+mn-lt"/>
                        <a:cs typeface="Arial" panose="020B0604020202020204" pitchFamily="34" charset="0"/>
                      </a:endParaRPr>
                    </a:p>
                  </a:txBody>
                  <a:tcPr marL="51435" marR="51435" marT="25718" marB="25718"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5707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DF985D9A-5D95-4BB0-B389-CE60896F24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20990">
            <a:off x="6472743" y="2360284"/>
            <a:ext cx="2077712" cy="2713497"/>
          </a:xfrm>
          <a:prstGeom prst="rect">
            <a:avLst/>
          </a:prstGeom>
          <a:ln w="22225">
            <a:solidFill>
              <a:schemeClr val="bg1">
                <a:lumMod val="95000"/>
              </a:schemeClr>
            </a:solidFill>
          </a:ln>
          <a:effectLst>
            <a:outerShdw blurRad="50800" dist="38100" dir="2700000" sx="101000" sy="101000" algn="tl" rotWithShape="0">
              <a:prstClr val="black">
                <a:alpha val="40000"/>
              </a:prstClr>
            </a:outerShdw>
            <a:softEdge rad="0"/>
          </a:effectLst>
        </p:spPr>
      </p:pic>
      <p:sp>
        <p:nvSpPr>
          <p:cNvPr id="2" name="Title 1">
            <a:extLst>
              <a:ext uri="{FF2B5EF4-FFF2-40B4-BE49-F238E27FC236}">
                <a16:creationId xmlns:a16="http://schemas.microsoft.com/office/drawing/2014/main" id="{C3B40DE7-B3B8-4F53-8DD8-841F8961CE26}"/>
              </a:ext>
            </a:extLst>
          </p:cNvPr>
          <p:cNvSpPr>
            <a:spLocks noGrp="1"/>
          </p:cNvSpPr>
          <p:nvPr>
            <p:ph type="title"/>
          </p:nvPr>
        </p:nvSpPr>
        <p:spPr/>
        <p:txBody>
          <a:bodyPr/>
          <a:lstStyle/>
          <a:p>
            <a:r>
              <a:rPr lang="en-SG" sz="3000" b="1" dirty="0"/>
              <a:t>Latest version: ANSI/TIA-942-B (July 2017)</a:t>
            </a:r>
          </a:p>
        </p:txBody>
      </p:sp>
      <p:sp>
        <p:nvSpPr>
          <p:cNvPr id="3" name="Content Placeholder 2">
            <a:extLst>
              <a:ext uri="{FF2B5EF4-FFF2-40B4-BE49-F238E27FC236}">
                <a16:creationId xmlns:a16="http://schemas.microsoft.com/office/drawing/2014/main" id="{136E3995-1A56-406C-BDA8-512C2200D439}"/>
              </a:ext>
            </a:extLst>
          </p:cNvPr>
          <p:cNvSpPr>
            <a:spLocks noGrp="1"/>
          </p:cNvSpPr>
          <p:nvPr>
            <p:ph idx="1"/>
          </p:nvPr>
        </p:nvSpPr>
        <p:spPr>
          <a:xfrm>
            <a:off x="827584" y="980728"/>
            <a:ext cx="5760640" cy="5472608"/>
          </a:xfrm>
        </p:spPr>
        <p:txBody>
          <a:bodyPr>
            <a:normAutofit fontScale="85000" lnSpcReduction="10000"/>
          </a:bodyPr>
          <a:lstStyle/>
          <a:p>
            <a:endParaRPr lang="en-SG" dirty="0"/>
          </a:p>
          <a:p>
            <a:r>
              <a:rPr lang="en-SG" dirty="0"/>
              <a:t>The Rating levels are fully aligned with industry outcome based descriptions</a:t>
            </a:r>
          </a:p>
          <a:p>
            <a:pPr lvl="1"/>
            <a:r>
              <a:rPr lang="en-SG" dirty="0"/>
              <a:t>Concurrently Maintainable for Electrical, Mechanical and Telecommunications, etc (Rated-3)</a:t>
            </a:r>
          </a:p>
          <a:p>
            <a:pPr lvl="1"/>
            <a:r>
              <a:rPr lang="en-SG" dirty="0"/>
              <a:t>Fault Tolerant for Electrical, Mechanical                                    and Telecommunications, etc (Rared-4)</a:t>
            </a:r>
          </a:p>
          <a:p>
            <a:pPr lvl="1"/>
            <a:endParaRPr lang="en-SG" dirty="0"/>
          </a:p>
          <a:p>
            <a:r>
              <a:rPr lang="en-SG" dirty="0"/>
              <a:t>Latest technology developments taken into consideration </a:t>
            </a:r>
          </a:p>
          <a:p>
            <a:pPr lvl="1"/>
            <a:r>
              <a:rPr lang="en-SG" dirty="0"/>
              <a:t>New fire suppression systems, network technologies and architectures, power systems and mechanical systems</a:t>
            </a:r>
          </a:p>
          <a:p>
            <a:endParaRPr lang="en-SG" dirty="0"/>
          </a:p>
          <a:p>
            <a:endParaRPr lang="en-SG" dirty="0"/>
          </a:p>
          <a:p>
            <a:pPr lvl="1"/>
            <a:endParaRPr lang="en-SG" dirty="0"/>
          </a:p>
        </p:txBody>
      </p:sp>
    </p:spTree>
    <p:extLst>
      <p:ext uri="{BB962C8B-B14F-4D97-AF65-F5344CB8AC3E}">
        <p14:creationId xmlns:p14="http://schemas.microsoft.com/office/powerpoint/2010/main" val="268648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a:t>Certification for ANSI/TIA-942</a:t>
            </a:r>
          </a:p>
        </p:txBody>
      </p:sp>
      <p:sp>
        <p:nvSpPr>
          <p:cNvPr id="3" name="Content Placeholder 2"/>
          <p:cNvSpPr>
            <a:spLocks noGrp="1"/>
          </p:cNvSpPr>
          <p:nvPr>
            <p:ph idx="1"/>
          </p:nvPr>
        </p:nvSpPr>
        <p:spPr/>
        <p:txBody>
          <a:bodyPr/>
          <a:lstStyle/>
          <a:p>
            <a:r>
              <a:rPr lang="en-SG" dirty="0"/>
              <a:t>Data centres can be certified for ANSI/TIA-942</a:t>
            </a:r>
          </a:p>
        </p:txBody>
      </p:sp>
      <p:pic>
        <p:nvPicPr>
          <p:cNvPr id="6" name="Picture 5">
            <a:extLst>
              <a:ext uri="{FF2B5EF4-FFF2-40B4-BE49-F238E27FC236}">
                <a16:creationId xmlns:a16="http://schemas.microsoft.com/office/drawing/2014/main" id="{966FA63C-1895-46A0-A811-1EEB02630189}"/>
              </a:ext>
            </a:extLst>
          </p:cNvPr>
          <p:cNvPicPr>
            <a:picLocks noChangeAspect="1"/>
          </p:cNvPicPr>
          <p:nvPr/>
        </p:nvPicPr>
        <p:blipFill>
          <a:blip r:embed="rId2"/>
          <a:stretch>
            <a:fillRect/>
          </a:stretch>
        </p:blipFill>
        <p:spPr>
          <a:xfrm rot="21096111">
            <a:off x="1089859" y="3076462"/>
            <a:ext cx="1760338" cy="2562980"/>
          </a:xfrm>
          <a:prstGeom prst="rect">
            <a:avLst/>
          </a:prstGeom>
        </p:spPr>
      </p:pic>
      <p:pic>
        <p:nvPicPr>
          <p:cNvPr id="7" name="Picture 6">
            <a:extLst>
              <a:ext uri="{FF2B5EF4-FFF2-40B4-BE49-F238E27FC236}">
                <a16:creationId xmlns:a16="http://schemas.microsoft.com/office/drawing/2014/main" id="{F10AB093-8BBE-4ABF-8546-9D9CAC25AE45}"/>
              </a:ext>
            </a:extLst>
          </p:cNvPr>
          <p:cNvPicPr>
            <a:picLocks noChangeAspect="1"/>
          </p:cNvPicPr>
          <p:nvPr/>
        </p:nvPicPr>
        <p:blipFill>
          <a:blip r:embed="rId3"/>
          <a:stretch>
            <a:fillRect/>
          </a:stretch>
        </p:blipFill>
        <p:spPr>
          <a:xfrm rot="499081">
            <a:off x="2493052" y="3078315"/>
            <a:ext cx="1802911" cy="2614220"/>
          </a:xfrm>
          <a:prstGeom prst="rect">
            <a:avLst/>
          </a:prstGeom>
        </p:spPr>
      </p:pic>
      <p:pic>
        <p:nvPicPr>
          <p:cNvPr id="9" name="Picture 8" descr="A close up of a logo&#10;&#10;Description generated with very high confidence">
            <a:extLst>
              <a:ext uri="{FF2B5EF4-FFF2-40B4-BE49-F238E27FC236}">
                <a16:creationId xmlns:a16="http://schemas.microsoft.com/office/drawing/2014/main" id="{F3C4035D-BC6D-4863-BB98-2D075ECD8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4439" y="3306281"/>
            <a:ext cx="880853" cy="880853"/>
          </a:xfrm>
          <a:prstGeom prst="rect">
            <a:avLst/>
          </a:prstGeom>
        </p:spPr>
      </p:pic>
      <p:pic>
        <p:nvPicPr>
          <p:cNvPr id="11" name="Picture 10" descr="A close up of a sign&#10;&#10;Description generated with very high confidence">
            <a:extLst>
              <a:ext uri="{FF2B5EF4-FFF2-40B4-BE49-F238E27FC236}">
                <a16:creationId xmlns:a16="http://schemas.microsoft.com/office/drawing/2014/main" id="{9BC8A770-FE3F-48DE-A5E8-709F3D5D28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4167" y="4578760"/>
            <a:ext cx="879374" cy="879374"/>
          </a:xfrm>
          <a:prstGeom prst="rect">
            <a:avLst/>
          </a:prstGeom>
        </p:spPr>
      </p:pic>
    </p:spTree>
    <p:extLst>
      <p:ext uri="{BB962C8B-B14F-4D97-AF65-F5344CB8AC3E}">
        <p14:creationId xmlns:p14="http://schemas.microsoft.com/office/powerpoint/2010/main" val="89066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850" y="2377698"/>
            <a:ext cx="7848600" cy="1785104"/>
          </a:xfrm>
          <a:prstGeom prst="rect">
            <a:avLst/>
          </a:prstGeom>
          <a:noFill/>
        </p:spPr>
        <p:txBody>
          <a:bodyPr>
            <a:spAutoFit/>
          </a:bodyPr>
          <a:lstStyle/>
          <a:p>
            <a:pPr algn="r" eaLnBrk="1" hangingPunct="1">
              <a:defRPr/>
            </a:pPr>
            <a:r>
              <a:rPr lang="en-US" sz="5500" b="1" dirty="0">
                <a:solidFill>
                  <a:schemeClr val="bg2"/>
                </a:solidFill>
              </a:rPr>
              <a:t> </a:t>
            </a:r>
            <a:r>
              <a:rPr lang="en-US" sz="5500" b="1" dirty="0">
                <a:solidFill>
                  <a:schemeClr val="tx2">
                    <a:lumMod val="40000"/>
                    <a:lumOff val="60000"/>
                  </a:schemeClr>
                </a:solidFill>
              </a:rPr>
              <a:t>Scope of the ANSI/TIA-942</a:t>
            </a:r>
          </a:p>
        </p:txBody>
      </p:sp>
    </p:spTree>
    <p:extLst>
      <p:ext uri="{BB962C8B-B14F-4D97-AF65-F5344CB8AC3E}">
        <p14:creationId xmlns:p14="http://schemas.microsoft.com/office/powerpoint/2010/main" val="39187216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AD80CDF-08E5-4BE3-8C15-0099D196D0D7}"/>
              </a:ext>
            </a:extLst>
          </p:cNvPr>
          <p:cNvSpPr>
            <a:spLocks noGrp="1" noChangeArrowheads="1"/>
          </p:cNvSpPr>
          <p:nvPr>
            <p:ph type="title"/>
          </p:nvPr>
        </p:nvSpPr>
        <p:spPr>
          <a:xfrm>
            <a:off x="827088" y="404813"/>
            <a:ext cx="6913562" cy="576262"/>
          </a:xfrm>
        </p:spPr>
        <p:txBody>
          <a:bodyPr>
            <a:normAutofit fontScale="90000"/>
          </a:bodyPr>
          <a:lstStyle/>
          <a:p>
            <a:pPr eaLnBrk="1" hangingPunct="1">
              <a:defRPr/>
            </a:pPr>
            <a:r>
              <a:rPr lang="en-US" altLang="en-US" dirty="0"/>
              <a:t>Architectural</a:t>
            </a:r>
          </a:p>
        </p:txBody>
      </p:sp>
      <p:sp>
        <p:nvSpPr>
          <p:cNvPr id="18435" name="Rectangle 3">
            <a:extLst>
              <a:ext uri="{FF2B5EF4-FFF2-40B4-BE49-F238E27FC236}">
                <a16:creationId xmlns:a16="http://schemas.microsoft.com/office/drawing/2014/main" id="{962A7590-914B-498B-B99A-C9B4134E45FC}"/>
              </a:ext>
            </a:extLst>
          </p:cNvPr>
          <p:cNvSpPr>
            <a:spLocks noGrp="1" noChangeArrowheads="1"/>
          </p:cNvSpPr>
          <p:nvPr>
            <p:ph idx="1"/>
          </p:nvPr>
        </p:nvSpPr>
        <p:spPr>
          <a:xfrm>
            <a:off x="827088" y="981075"/>
            <a:ext cx="7250112" cy="5472113"/>
          </a:xfrm>
        </p:spPr>
        <p:txBody>
          <a:bodyPr/>
          <a:lstStyle/>
          <a:p>
            <a:pPr lvl="0"/>
            <a:r>
              <a:rPr lang="en-GB" sz="2500" dirty="0"/>
              <a:t>Site selection</a:t>
            </a:r>
            <a:endParaRPr lang="en-IN" sz="2500" dirty="0"/>
          </a:p>
          <a:p>
            <a:pPr lvl="0"/>
            <a:r>
              <a:rPr lang="en-GB" sz="2500" dirty="0"/>
              <a:t>Parking</a:t>
            </a:r>
            <a:endParaRPr lang="en-IN" sz="2500" dirty="0"/>
          </a:p>
          <a:p>
            <a:pPr lvl="0"/>
            <a:r>
              <a:rPr lang="en-GB" sz="2500" dirty="0"/>
              <a:t>Multi-tenant occupancy within building</a:t>
            </a:r>
            <a:endParaRPr lang="en-IN" sz="2500" dirty="0"/>
          </a:p>
          <a:p>
            <a:pPr lvl="0"/>
            <a:r>
              <a:rPr lang="en-GB" sz="2500" dirty="0"/>
              <a:t>Building construction &amp; Building components</a:t>
            </a:r>
            <a:endParaRPr lang="en-IN" sz="2500" dirty="0"/>
          </a:p>
          <a:p>
            <a:pPr lvl="0"/>
            <a:r>
              <a:rPr lang="en-GB" sz="2500" dirty="0"/>
              <a:t>Roofing, Doors and windows</a:t>
            </a:r>
            <a:endParaRPr lang="en-IN" sz="2500" dirty="0"/>
          </a:p>
          <a:p>
            <a:r>
              <a:rPr lang="en-GB" sz="2500" dirty="0"/>
              <a:t>Entry lobby</a:t>
            </a:r>
            <a:r>
              <a:rPr lang="en-IN" sz="2500" dirty="0"/>
              <a:t>, </a:t>
            </a:r>
            <a:r>
              <a:rPr lang="en-GB" sz="2500" dirty="0"/>
              <a:t>Administrative offices</a:t>
            </a:r>
            <a:r>
              <a:rPr lang="en-IN" sz="2500" dirty="0"/>
              <a:t>, </a:t>
            </a:r>
            <a:r>
              <a:rPr lang="en-GB" sz="2500" dirty="0"/>
              <a:t>Security offices, Restrooms and break room areas</a:t>
            </a:r>
            <a:endParaRPr lang="en-IN" sz="2500" dirty="0"/>
          </a:p>
          <a:p>
            <a:pPr lvl="0"/>
            <a:r>
              <a:rPr lang="en-GB" sz="2500" dirty="0"/>
              <a:t>Operations </a:t>
            </a:r>
            <a:r>
              <a:rPr lang="en-GB" sz="2500" dirty="0" err="1"/>
              <a:t>Center</a:t>
            </a:r>
            <a:r>
              <a:rPr lang="en-IN" sz="2500" dirty="0"/>
              <a:t>, </a:t>
            </a:r>
            <a:r>
              <a:rPr lang="en-GB" sz="2500" dirty="0"/>
              <a:t>UPS and battery rooms</a:t>
            </a:r>
            <a:endParaRPr lang="en-IN" sz="2500" dirty="0"/>
          </a:p>
          <a:p>
            <a:pPr lvl="0"/>
            <a:r>
              <a:rPr lang="en-GB" sz="2500" dirty="0"/>
              <a:t>Required exit corridors</a:t>
            </a:r>
            <a:endParaRPr lang="en-IN" sz="2500" dirty="0"/>
          </a:p>
          <a:p>
            <a:pPr lvl="0"/>
            <a:r>
              <a:rPr lang="en-GB" sz="2500" dirty="0"/>
              <a:t>Shipping and receiving areas (Holding areas)</a:t>
            </a:r>
            <a:endParaRPr lang="en-IN" sz="2500" dirty="0"/>
          </a:p>
          <a:p>
            <a:pPr lvl="0"/>
            <a:r>
              <a:rPr lang="en-GB" sz="2500" dirty="0"/>
              <a:t>Generator and fuel storage areas</a:t>
            </a:r>
            <a:endParaRPr lang="en-IN" sz="2500" dirty="0"/>
          </a:p>
          <a:p>
            <a:pPr lvl="0"/>
            <a:r>
              <a:rPr lang="en-GB" sz="2500" dirty="0"/>
              <a:t>Structural</a:t>
            </a:r>
            <a:endParaRPr lang="en-IN" sz="2500" dirty="0"/>
          </a:p>
          <a:p>
            <a:pPr lvl="0"/>
            <a:endParaRPr lang="en-IN" sz="2500" dirty="0"/>
          </a:p>
          <a:p>
            <a:pPr marL="0" indent="0" eaLnBrk="1" hangingPunct="1">
              <a:buNone/>
            </a:pPr>
            <a:endParaRPr lang="en-US" altLang="en-US" sz="2500" dirty="0"/>
          </a:p>
        </p:txBody>
      </p:sp>
    </p:spTree>
    <p:extLst>
      <p:ext uri="{BB962C8B-B14F-4D97-AF65-F5344CB8AC3E}">
        <p14:creationId xmlns:p14="http://schemas.microsoft.com/office/powerpoint/2010/main" val="233880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AD80CDF-08E5-4BE3-8C15-0099D196D0D7}"/>
              </a:ext>
            </a:extLst>
          </p:cNvPr>
          <p:cNvSpPr>
            <a:spLocks noGrp="1" noChangeArrowheads="1"/>
          </p:cNvSpPr>
          <p:nvPr>
            <p:ph type="title"/>
          </p:nvPr>
        </p:nvSpPr>
        <p:spPr>
          <a:xfrm>
            <a:off x="827088" y="404813"/>
            <a:ext cx="6913562" cy="576262"/>
          </a:xfrm>
        </p:spPr>
        <p:txBody>
          <a:bodyPr>
            <a:normAutofit fontScale="90000"/>
          </a:bodyPr>
          <a:lstStyle/>
          <a:p>
            <a:pPr eaLnBrk="1" hangingPunct="1">
              <a:defRPr/>
            </a:pPr>
            <a:r>
              <a:rPr lang="en-US" altLang="en-US" dirty="0"/>
              <a:t>Telecommunications / Network</a:t>
            </a:r>
          </a:p>
        </p:txBody>
      </p:sp>
      <p:sp>
        <p:nvSpPr>
          <p:cNvPr id="18435" name="Rectangle 3">
            <a:extLst>
              <a:ext uri="{FF2B5EF4-FFF2-40B4-BE49-F238E27FC236}">
                <a16:creationId xmlns:a16="http://schemas.microsoft.com/office/drawing/2014/main" id="{962A7590-914B-498B-B99A-C9B4134E45FC}"/>
              </a:ext>
            </a:extLst>
          </p:cNvPr>
          <p:cNvSpPr>
            <a:spLocks noGrp="1" noChangeArrowheads="1"/>
          </p:cNvSpPr>
          <p:nvPr>
            <p:ph idx="1"/>
          </p:nvPr>
        </p:nvSpPr>
        <p:spPr>
          <a:xfrm>
            <a:off x="827088" y="981075"/>
            <a:ext cx="7250112" cy="5472113"/>
          </a:xfrm>
        </p:spPr>
        <p:txBody>
          <a:bodyPr/>
          <a:lstStyle/>
          <a:p>
            <a:pPr lvl="0"/>
            <a:r>
              <a:rPr lang="en-GB" dirty="0"/>
              <a:t>General</a:t>
            </a:r>
            <a:endParaRPr lang="en-IN" dirty="0"/>
          </a:p>
          <a:p>
            <a:pPr lvl="0"/>
            <a:r>
              <a:rPr lang="en-GB" dirty="0"/>
              <a:t>Redundancy   </a:t>
            </a:r>
          </a:p>
          <a:p>
            <a:pPr lvl="1"/>
            <a:r>
              <a:rPr lang="en-GB" dirty="0"/>
              <a:t>Entrance Rooms, MDAs, IDAs, etc</a:t>
            </a:r>
            <a:endParaRPr lang="en-IN" dirty="0"/>
          </a:p>
          <a:p>
            <a:pPr lvl="0"/>
            <a:r>
              <a:rPr lang="en-GB" dirty="0"/>
              <a:t>Diversity</a:t>
            </a:r>
          </a:p>
          <a:p>
            <a:pPr lvl="1"/>
            <a:r>
              <a:rPr lang="en-GB" dirty="0"/>
              <a:t>Access Provider entrances and Maintenance Holes</a:t>
            </a:r>
            <a:endParaRPr lang="en-IN" dirty="0"/>
          </a:p>
          <a:p>
            <a:pPr lvl="0"/>
            <a:r>
              <a:rPr lang="en-GB" dirty="0"/>
              <a:t>Cabling</a:t>
            </a:r>
          </a:p>
          <a:p>
            <a:pPr lvl="1"/>
            <a:r>
              <a:rPr lang="en-GB" dirty="0"/>
              <a:t>Backbone Cabling and pathways, Horizontal Cabling and pathways.</a:t>
            </a:r>
            <a:endParaRPr lang="en-IN" dirty="0"/>
          </a:p>
          <a:p>
            <a:pPr lvl="0"/>
            <a:r>
              <a:rPr lang="en-GB" dirty="0"/>
              <a:t>Labelling </a:t>
            </a:r>
          </a:p>
          <a:p>
            <a:pPr lvl="1"/>
            <a:r>
              <a:rPr lang="en-GB" dirty="0"/>
              <a:t>In Conformity to the TIA-606-B Standard</a:t>
            </a:r>
          </a:p>
          <a:p>
            <a:pPr lvl="0"/>
            <a:endParaRPr lang="en-IN" dirty="0"/>
          </a:p>
          <a:p>
            <a:pPr marL="0" indent="0" eaLnBrk="1" hangingPunct="1">
              <a:buNone/>
            </a:pPr>
            <a:endParaRPr lang="en-US" altLang="en-US" sz="2000" dirty="0"/>
          </a:p>
        </p:txBody>
      </p:sp>
    </p:spTree>
    <p:extLst>
      <p:ext uri="{BB962C8B-B14F-4D97-AF65-F5344CB8AC3E}">
        <p14:creationId xmlns:p14="http://schemas.microsoft.com/office/powerpoint/2010/main" val="3641536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AD80CDF-08E5-4BE3-8C15-0099D196D0D7}"/>
              </a:ext>
            </a:extLst>
          </p:cNvPr>
          <p:cNvSpPr>
            <a:spLocks noGrp="1" noChangeArrowheads="1"/>
          </p:cNvSpPr>
          <p:nvPr>
            <p:ph type="title"/>
          </p:nvPr>
        </p:nvSpPr>
        <p:spPr>
          <a:xfrm>
            <a:off x="827088" y="404813"/>
            <a:ext cx="6913562" cy="576262"/>
          </a:xfrm>
        </p:spPr>
        <p:txBody>
          <a:bodyPr>
            <a:normAutofit fontScale="90000"/>
          </a:bodyPr>
          <a:lstStyle/>
          <a:p>
            <a:pPr eaLnBrk="1" hangingPunct="1">
              <a:defRPr/>
            </a:pPr>
            <a:r>
              <a:rPr lang="en-US" altLang="en-US" dirty="0"/>
              <a:t>Electrical</a:t>
            </a:r>
          </a:p>
        </p:txBody>
      </p:sp>
      <p:sp>
        <p:nvSpPr>
          <p:cNvPr id="18435" name="Rectangle 3">
            <a:extLst>
              <a:ext uri="{FF2B5EF4-FFF2-40B4-BE49-F238E27FC236}">
                <a16:creationId xmlns:a16="http://schemas.microsoft.com/office/drawing/2014/main" id="{962A7590-914B-498B-B99A-C9B4134E45FC}"/>
              </a:ext>
            </a:extLst>
          </p:cNvPr>
          <p:cNvSpPr>
            <a:spLocks noGrp="1" noChangeArrowheads="1"/>
          </p:cNvSpPr>
          <p:nvPr>
            <p:ph idx="1"/>
          </p:nvPr>
        </p:nvSpPr>
        <p:spPr>
          <a:xfrm>
            <a:off x="827088" y="981075"/>
            <a:ext cx="7250112" cy="5472113"/>
          </a:xfrm>
        </p:spPr>
        <p:txBody>
          <a:bodyPr/>
          <a:lstStyle/>
          <a:p>
            <a:pPr lvl="0"/>
            <a:r>
              <a:rPr lang="en-GB" sz="2200" dirty="0"/>
              <a:t>General</a:t>
            </a:r>
          </a:p>
          <a:p>
            <a:pPr lvl="0"/>
            <a:r>
              <a:rPr lang="en-GB" sz="2200" dirty="0"/>
              <a:t>Utility entrance</a:t>
            </a:r>
          </a:p>
          <a:p>
            <a:pPr lvl="0"/>
            <a:r>
              <a:rPr lang="en-GB" sz="2200" dirty="0"/>
              <a:t>Main Utility Switch Boards</a:t>
            </a:r>
            <a:endParaRPr lang="en-IN" sz="2200" dirty="0"/>
          </a:p>
          <a:p>
            <a:pPr lvl="0"/>
            <a:r>
              <a:rPr lang="en-GB" sz="2200" dirty="0"/>
              <a:t>UPS, ATS, STS</a:t>
            </a:r>
            <a:endParaRPr lang="en-IN" sz="2200" dirty="0"/>
          </a:p>
          <a:p>
            <a:pPr lvl="0"/>
            <a:r>
              <a:rPr lang="en-GB" sz="2200" dirty="0"/>
              <a:t>Grounding</a:t>
            </a:r>
            <a:endParaRPr lang="en-IN" sz="2200" dirty="0"/>
          </a:p>
          <a:p>
            <a:pPr lvl="0"/>
            <a:r>
              <a:rPr lang="en-GB" sz="2200" dirty="0"/>
              <a:t>SPD/TVSS</a:t>
            </a:r>
            <a:endParaRPr lang="en-IN" sz="2200" dirty="0"/>
          </a:p>
          <a:p>
            <a:pPr lvl="0"/>
            <a:r>
              <a:rPr lang="en-GB" sz="2200" dirty="0"/>
              <a:t>Emergency Power Off systems</a:t>
            </a:r>
            <a:endParaRPr lang="en-IN" sz="2200" dirty="0"/>
          </a:p>
          <a:p>
            <a:pPr lvl="0"/>
            <a:r>
              <a:rPr lang="en-GB" sz="2200" dirty="0"/>
              <a:t>System Monitoring</a:t>
            </a:r>
            <a:endParaRPr lang="en-IN" sz="2200" dirty="0"/>
          </a:p>
          <a:p>
            <a:pPr lvl="0"/>
            <a:r>
              <a:rPr lang="en-GB" sz="2200" dirty="0"/>
              <a:t>Battery configuration and types</a:t>
            </a:r>
            <a:endParaRPr lang="en-IN" sz="2200" dirty="0"/>
          </a:p>
          <a:p>
            <a:pPr lvl="0"/>
            <a:r>
              <a:rPr lang="en-GB" sz="2200" dirty="0"/>
              <a:t>Standby generating systems</a:t>
            </a:r>
            <a:endParaRPr lang="en-IN" sz="2200" dirty="0"/>
          </a:p>
          <a:p>
            <a:pPr lvl="0"/>
            <a:r>
              <a:rPr lang="en-GB" sz="2200" dirty="0"/>
              <a:t>Load-bank testing</a:t>
            </a:r>
            <a:endParaRPr lang="en-IN" sz="2200" dirty="0"/>
          </a:p>
          <a:p>
            <a:pPr lvl="0"/>
            <a:r>
              <a:rPr lang="en-GB" sz="2200" dirty="0"/>
              <a:t>Equipment maintenance</a:t>
            </a:r>
            <a:endParaRPr lang="en-IN" sz="2200" dirty="0"/>
          </a:p>
          <a:p>
            <a:pPr lvl="0"/>
            <a:r>
              <a:rPr lang="en-GB" sz="2200" dirty="0"/>
              <a:t>Labelling </a:t>
            </a:r>
            <a:endParaRPr lang="en-IN" sz="2200" dirty="0"/>
          </a:p>
        </p:txBody>
      </p:sp>
    </p:spTree>
    <p:extLst>
      <p:ext uri="{BB962C8B-B14F-4D97-AF65-F5344CB8AC3E}">
        <p14:creationId xmlns:p14="http://schemas.microsoft.com/office/powerpoint/2010/main" val="2232172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AD80CDF-08E5-4BE3-8C15-0099D196D0D7}"/>
              </a:ext>
            </a:extLst>
          </p:cNvPr>
          <p:cNvSpPr>
            <a:spLocks noGrp="1" noChangeArrowheads="1"/>
          </p:cNvSpPr>
          <p:nvPr>
            <p:ph type="title"/>
          </p:nvPr>
        </p:nvSpPr>
        <p:spPr>
          <a:xfrm>
            <a:off x="827088" y="404813"/>
            <a:ext cx="6913562" cy="576262"/>
          </a:xfrm>
        </p:spPr>
        <p:txBody>
          <a:bodyPr>
            <a:normAutofit fontScale="90000"/>
          </a:bodyPr>
          <a:lstStyle/>
          <a:p>
            <a:pPr eaLnBrk="1" hangingPunct="1">
              <a:defRPr/>
            </a:pPr>
            <a:r>
              <a:rPr lang="en-US" altLang="en-US" dirty="0"/>
              <a:t>Mechanical</a:t>
            </a:r>
          </a:p>
        </p:txBody>
      </p:sp>
      <p:sp>
        <p:nvSpPr>
          <p:cNvPr id="18435" name="Rectangle 3">
            <a:extLst>
              <a:ext uri="{FF2B5EF4-FFF2-40B4-BE49-F238E27FC236}">
                <a16:creationId xmlns:a16="http://schemas.microsoft.com/office/drawing/2014/main" id="{962A7590-914B-498B-B99A-C9B4134E45FC}"/>
              </a:ext>
            </a:extLst>
          </p:cNvPr>
          <p:cNvSpPr>
            <a:spLocks noGrp="1" noChangeArrowheads="1"/>
          </p:cNvSpPr>
          <p:nvPr>
            <p:ph idx="1"/>
          </p:nvPr>
        </p:nvSpPr>
        <p:spPr>
          <a:xfrm>
            <a:off x="827088" y="981075"/>
            <a:ext cx="7250112" cy="5472113"/>
          </a:xfrm>
        </p:spPr>
        <p:txBody>
          <a:bodyPr/>
          <a:lstStyle/>
          <a:p>
            <a:pPr lvl="0"/>
            <a:r>
              <a:rPr lang="en-GB" dirty="0"/>
              <a:t>General</a:t>
            </a:r>
            <a:endParaRPr lang="en-IN" dirty="0"/>
          </a:p>
          <a:p>
            <a:pPr lvl="0"/>
            <a:r>
              <a:rPr lang="en-GB" dirty="0"/>
              <a:t>Water-cooled systems</a:t>
            </a:r>
            <a:endParaRPr lang="en-IN" dirty="0"/>
          </a:p>
          <a:p>
            <a:pPr lvl="0"/>
            <a:r>
              <a:rPr lang="en-GB" dirty="0"/>
              <a:t>Heat rejection</a:t>
            </a:r>
            <a:endParaRPr lang="en-IN" dirty="0"/>
          </a:p>
          <a:p>
            <a:pPr lvl="0"/>
            <a:r>
              <a:rPr lang="en-GB" dirty="0"/>
              <a:t>Chilled water system</a:t>
            </a:r>
            <a:endParaRPr lang="en-IN" dirty="0"/>
          </a:p>
          <a:p>
            <a:pPr lvl="0"/>
            <a:r>
              <a:rPr lang="en-GB" dirty="0"/>
              <a:t>Heat rejection</a:t>
            </a:r>
            <a:endParaRPr lang="en-IN" dirty="0"/>
          </a:p>
          <a:p>
            <a:pPr lvl="0"/>
            <a:r>
              <a:rPr lang="en-GB" dirty="0"/>
              <a:t>Air-cooled system</a:t>
            </a:r>
            <a:endParaRPr lang="en-IN" dirty="0"/>
          </a:p>
          <a:p>
            <a:pPr lvl="0"/>
            <a:r>
              <a:rPr lang="en-GB" dirty="0"/>
              <a:t>HVAC/CRAC control system</a:t>
            </a:r>
            <a:endParaRPr lang="en-IN" dirty="0"/>
          </a:p>
          <a:p>
            <a:pPr lvl="0"/>
            <a:r>
              <a:rPr lang="en-GB" dirty="0"/>
              <a:t>Plumbing (for water-cooled rejection)</a:t>
            </a:r>
            <a:endParaRPr lang="en-IN" dirty="0"/>
          </a:p>
          <a:p>
            <a:pPr lvl="0"/>
            <a:r>
              <a:rPr lang="en-GB" dirty="0"/>
              <a:t>Fuel oil tanks</a:t>
            </a:r>
            <a:endParaRPr lang="en-IN" dirty="0"/>
          </a:p>
          <a:p>
            <a:pPr lvl="0"/>
            <a:r>
              <a:rPr lang="en-GB" dirty="0"/>
              <a:t>Fire suppression</a:t>
            </a:r>
            <a:endParaRPr lang="en-IN" dirty="0"/>
          </a:p>
        </p:txBody>
      </p:sp>
    </p:spTree>
    <p:extLst>
      <p:ext uri="{BB962C8B-B14F-4D97-AF65-F5344CB8AC3E}">
        <p14:creationId xmlns:p14="http://schemas.microsoft.com/office/powerpoint/2010/main" val="322943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3429000"/>
            <a:ext cx="7848600" cy="1446550"/>
          </a:xfrm>
          <a:prstGeom prst="rect">
            <a:avLst/>
          </a:prstGeom>
          <a:noFill/>
        </p:spPr>
        <p:txBody>
          <a:bodyPr>
            <a:spAutoFit/>
          </a:bodyPr>
          <a:lstStyle/>
          <a:p>
            <a:pPr algn="r" eaLnBrk="1" hangingPunct="1">
              <a:defRPr/>
            </a:pPr>
            <a:r>
              <a:rPr lang="en-US" sz="8800" b="1" dirty="0">
                <a:solidFill>
                  <a:schemeClr val="tx2">
                    <a:lumMod val="40000"/>
                    <a:lumOff val="60000"/>
                  </a:schemeClr>
                </a:solidFill>
              </a:rPr>
              <a:t>EPI</a:t>
            </a:r>
          </a:p>
        </p:txBody>
      </p:sp>
      <p:sp>
        <p:nvSpPr>
          <p:cNvPr id="4" name="TextBox 3"/>
          <p:cNvSpPr txBox="1"/>
          <p:nvPr/>
        </p:nvSpPr>
        <p:spPr>
          <a:xfrm>
            <a:off x="1085850" y="2377698"/>
            <a:ext cx="7848600" cy="1446550"/>
          </a:xfrm>
          <a:prstGeom prst="rect">
            <a:avLst/>
          </a:prstGeom>
          <a:noFill/>
        </p:spPr>
        <p:txBody>
          <a:bodyPr>
            <a:spAutoFit/>
          </a:bodyPr>
          <a:lstStyle/>
          <a:p>
            <a:pPr algn="r" eaLnBrk="1" hangingPunct="1">
              <a:defRPr/>
            </a:pPr>
            <a:r>
              <a:rPr lang="en-US" sz="8800" b="1" dirty="0">
                <a:solidFill>
                  <a:schemeClr val="bg2"/>
                </a:solidFill>
              </a:rPr>
              <a:t> </a:t>
            </a:r>
            <a:r>
              <a:rPr lang="en-US" sz="8800" b="1" dirty="0">
                <a:solidFill>
                  <a:schemeClr val="tx2">
                    <a:lumMod val="40000"/>
                    <a:lumOff val="60000"/>
                  </a:schemeClr>
                </a:solidFill>
              </a:rPr>
              <a:t>who is</a:t>
            </a:r>
          </a:p>
        </p:txBody>
      </p:sp>
    </p:spTree>
    <p:extLst>
      <p:ext uri="{BB962C8B-B14F-4D97-AF65-F5344CB8AC3E}">
        <p14:creationId xmlns:p14="http://schemas.microsoft.com/office/powerpoint/2010/main" val="25876149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1D28-7853-4324-8383-4B3C575F0503}"/>
              </a:ext>
            </a:extLst>
          </p:cNvPr>
          <p:cNvSpPr>
            <a:spLocks noGrp="1"/>
          </p:cNvSpPr>
          <p:nvPr>
            <p:ph type="title"/>
          </p:nvPr>
        </p:nvSpPr>
        <p:spPr/>
        <p:txBody>
          <a:bodyPr/>
          <a:lstStyle/>
          <a:p>
            <a:r>
              <a:rPr lang="en-IN" dirty="0"/>
              <a:t>Sub Categories</a:t>
            </a:r>
          </a:p>
        </p:txBody>
      </p:sp>
      <p:sp>
        <p:nvSpPr>
          <p:cNvPr id="3" name="Content Placeholder 2">
            <a:extLst>
              <a:ext uri="{FF2B5EF4-FFF2-40B4-BE49-F238E27FC236}">
                <a16:creationId xmlns:a16="http://schemas.microsoft.com/office/drawing/2014/main" id="{5D880026-5096-4466-8C41-E9CFEEE5775D}"/>
              </a:ext>
            </a:extLst>
          </p:cNvPr>
          <p:cNvSpPr>
            <a:spLocks noGrp="1"/>
          </p:cNvSpPr>
          <p:nvPr>
            <p:ph idx="1"/>
          </p:nvPr>
        </p:nvSpPr>
        <p:spPr/>
        <p:txBody>
          <a:bodyPr/>
          <a:lstStyle/>
          <a:p>
            <a:r>
              <a:rPr lang="en-IN" sz="2200" b="1" dirty="0"/>
              <a:t>Fire Protection</a:t>
            </a:r>
            <a:r>
              <a:rPr lang="en-IN" sz="2200" dirty="0"/>
              <a:t>			</a:t>
            </a:r>
          </a:p>
          <a:p>
            <a:pPr lvl="1"/>
            <a:r>
              <a:rPr lang="en-IN" sz="2000" dirty="0"/>
              <a:t>Detection Systems</a:t>
            </a:r>
          </a:p>
          <a:p>
            <a:pPr lvl="1"/>
            <a:r>
              <a:rPr lang="en-IN" sz="2000" dirty="0"/>
              <a:t>Prevention Systems</a:t>
            </a:r>
          </a:p>
          <a:p>
            <a:r>
              <a:rPr lang="en-IN" sz="2200" b="1" dirty="0"/>
              <a:t>Physical Security</a:t>
            </a:r>
          </a:p>
          <a:p>
            <a:pPr lvl="1"/>
            <a:r>
              <a:rPr lang="en-IN" sz="2000" dirty="0"/>
              <a:t>Access Control</a:t>
            </a:r>
          </a:p>
          <a:p>
            <a:pPr lvl="1"/>
            <a:r>
              <a:rPr lang="en-IN" sz="2000" dirty="0"/>
              <a:t>CCTV</a:t>
            </a:r>
          </a:p>
          <a:p>
            <a:r>
              <a:rPr lang="en-IN" sz="2200" b="1" dirty="0"/>
              <a:t>Documentation</a:t>
            </a:r>
          </a:p>
          <a:p>
            <a:pPr lvl="1"/>
            <a:r>
              <a:rPr lang="en-IN" sz="2000" dirty="0"/>
              <a:t>Service contracts </a:t>
            </a:r>
          </a:p>
          <a:p>
            <a:pPr lvl="1"/>
            <a:r>
              <a:rPr lang="en-IN" sz="2000" dirty="0"/>
              <a:t>Service structure </a:t>
            </a:r>
          </a:p>
          <a:p>
            <a:pPr lvl="1"/>
            <a:r>
              <a:rPr lang="en-IN" sz="2000" dirty="0"/>
              <a:t>Pro-active maintenance </a:t>
            </a:r>
          </a:p>
          <a:p>
            <a:r>
              <a:rPr lang="en-IN" sz="2200" b="1" dirty="0"/>
              <a:t>Maintenance</a:t>
            </a:r>
            <a:r>
              <a:rPr lang="en-IN" sz="2600" b="1" dirty="0"/>
              <a:t> </a:t>
            </a:r>
          </a:p>
          <a:p>
            <a:pPr lvl="1"/>
            <a:r>
              <a:rPr lang="en-IN" sz="2000" dirty="0"/>
              <a:t>Regulatory documents</a:t>
            </a:r>
          </a:p>
          <a:p>
            <a:pPr lvl="1"/>
            <a:r>
              <a:rPr lang="en-IN" sz="2000" dirty="0"/>
              <a:t>Document management policy and system</a:t>
            </a:r>
          </a:p>
          <a:p>
            <a:pPr lvl="1"/>
            <a:r>
              <a:rPr lang="en-IN" sz="2000" dirty="0"/>
              <a:t>Drawing review</a:t>
            </a:r>
          </a:p>
        </p:txBody>
      </p:sp>
    </p:spTree>
    <p:extLst>
      <p:ext uri="{BB962C8B-B14F-4D97-AF65-F5344CB8AC3E}">
        <p14:creationId xmlns:p14="http://schemas.microsoft.com/office/powerpoint/2010/main" val="163421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70" y="260648"/>
            <a:ext cx="7992888" cy="432048"/>
          </a:xfrm>
        </p:spPr>
        <p:txBody>
          <a:bodyPr/>
          <a:lstStyle/>
          <a:p>
            <a:r>
              <a:rPr lang="en-SG" sz="2600" b="1" dirty="0"/>
              <a:t>Individual Quality of Products and Service, Good Enough?</a:t>
            </a:r>
          </a:p>
        </p:txBody>
      </p:sp>
      <p:sp>
        <p:nvSpPr>
          <p:cNvPr id="9" name="Content Placeholder 8">
            <a:extLst>
              <a:ext uri="{FF2B5EF4-FFF2-40B4-BE49-F238E27FC236}">
                <a16:creationId xmlns:a16="http://schemas.microsoft.com/office/drawing/2014/main" id="{C5C93DE7-47AA-432C-B20A-23CB6F0C8579}"/>
              </a:ext>
            </a:extLst>
          </p:cNvPr>
          <p:cNvSpPr>
            <a:spLocks noGrp="1"/>
          </p:cNvSpPr>
          <p:nvPr>
            <p:ph idx="1"/>
          </p:nvPr>
        </p:nvSpPr>
        <p:spPr/>
        <p:txBody>
          <a:bodyPr/>
          <a:lstStyle/>
          <a:p>
            <a:endParaRPr lang="en-SG" dirty="0">
              <a:latin typeface="Calibri" panose="020F0502020204030204" pitchFamily="34" charset="0"/>
              <a:ea typeface="Arial Unicode MS" pitchFamily="34" charset="-128"/>
              <a:cs typeface="Arial Unicode MS" pitchFamily="34" charset="-128"/>
            </a:endParaRPr>
          </a:p>
          <a:p>
            <a:r>
              <a:rPr lang="en-SG" dirty="0">
                <a:latin typeface="Calibri" panose="020F0502020204030204" pitchFamily="34" charset="0"/>
                <a:ea typeface="Arial Unicode MS" pitchFamily="34" charset="-128"/>
                <a:cs typeface="Arial Unicode MS" pitchFamily="34" charset="-128"/>
              </a:rPr>
              <a:t>Individually all top-notch products &amp; services</a:t>
            </a:r>
            <a:r>
              <a:rPr lang="en-SG" sz="2400" dirty="0">
                <a:latin typeface="News Gothic MT"/>
                <a:cs typeface="News Gothic MT"/>
              </a:rPr>
              <a:t>…</a:t>
            </a:r>
          </a:p>
          <a:p>
            <a:endParaRPr lang="en-SG"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1950" y="2949465"/>
            <a:ext cx="6359070" cy="2583920"/>
          </a:xfrm>
          <a:prstGeom prst="rect">
            <a:avLst/>
          </a:prstGeom>
        </p:spPr>
      </p:pic>
    </p:spTree>
    <p:extLst>
      <p:ext uri="{BB962C8B-B14F-4D97-AF65-F5344CB8AC3E}">
        <p14:creationId xmlns:p14="http://schemas.microsoft.com/office/powerpoint/2010/main" val="2100213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39092" y="2492908"/>
            <a:ext cx="6583202" cy="738664"/>
          </a:xfrm>
          <a:prstGeom prst="rect">
            <a:avLst/>
          </a:prstGeom>
        </p:spPr>
        <p:txBody>
          <a:bodyPr wrap="square">
            <a:spAutoFit/>
          </a:bodyPr>
          <a:lstStyle/>
          <a:p>
            <a:pPr marL="257175" indent="-257175" fontAlgn="base">
              <a:spcBef>
                <a:spcPct val="20000"/>
              </a:spcBef>
              <a:spcAft>
                <a:spcPct val="0"/>
              </a:spcAft>
              <a:buFont typeface="Arial" pitchFamily="34" charset="0"/>
              <a:buChar char="•"/>
            </a:pPr>
            <a:r>
              <a:rPr lang="en-SG" sz="2100" dirty="0">
                <a:latin typeface="Calibri" panose="020F0502020204030204" pitchFamily="34" charset="0"/>
                <a:ea typeface="Arial Unicode MS" pitchFamily="34" charset="-128"/>
                <a:cs typeface="Arial Unicode MS" pitchFamily="34" charset="-128"/>
              </a:rPr>
              <a:t>What</a:t>
            </a:r>
            <a:r>
              <a:rPr lang="en-SG" sz="2100" dirty="0">
                <a:latin typeface="News Gothic MT"/>
                <a:cs typeface="News Gothic MT"/>
              </a:rPr>
              <a:t> </a:t>
            </a:r>
            <a:r>
              <a:rPr lang="en-SG" sz="2100" dirty="0">
                <a:latin typeface="Calibri" panose="020F0502020204030204" pitchFamily="34" charset="0"/>
                <a:ea typeface="Arial Unicode MS" pitchFamily="34" charset="-128"/>
                <a:cs typeface="Arial Unicode MS" pitchFamily="34" charset="-128"/>
              </a:rPr>
              <a:t>if all these individually top-notch services were not fully integrated…</a:t>
            </a:r>
          </a:p>
        </p:txBody>
      </p:sp>
      <p:sp>
        <p:nvSpPr>
          <p:cNvPr id="26" name="Title 1"/>
          <p:cNvSpPr>
            <a:spLocks noGrp="1"/>
          </p:cNvSpPr>
          <p:nvPr>
            <p:ph type="title"/>
          </p:nvPr>
        </p:nvSpPr>
        <p:spPr>
          <a:xfrm>
            <a:off x="899592" y="260648"/>
            <a:ext cx="7200800" cy="576064"/>
          </a:xfrm>
        </p:spPr>
        <p:txBody>
          <a:bodyPr/>
          <a:lstStyle/>
          <a:p>
            <a:r>
              <a:rPr lang="en-SG" sz="2600" dirty="0"/>
              <a:t>Individual Quality of Products and Service, Good Enough?</a:t>
            </a:r>
          </a:p>
        </p:txBody>
      </p:sp>
      <p:pic>
        <p:nvPicPr>
          <p:cNvPr id="30" name="Content Placeholder 2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3165" y="2310534"/>
            <a:ext cx="6940907" cy="2813195"/>
          </a:xfrm>
        </p:spPr>
      </p:pic>
    </p:spTree>
    <p:extLst>
      <p:ext uri="{BB962C8B-B14F-4D97-AF65-F5344CB8AC3E}">
        <p14:creationId xmlns:p14="http://schemas.microsoft.com/office/powerpoint/2010/main" val="403172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z="2600" dirty="0"/>
              <a:t>Individual Quality of Service Good Enough?</a:t>
            </a:r>
          </a:p>
        </p:txBody>
      </p:sp>
      <p:sp>
        <p:nvSpPr>
          <p:cNvPr id="5" name="Content Placeholder 4"/>
          <p:cNvSpPr>
            <a:spLocks noGrp="1"/>
          </p:cNvSpPr>
          <p:nvPr>
            <p:ph idx="1"/>
          </p:nvPr>
        </p:nvSpPr>
        <p:spPr/>
        <p:txBody>
          <a:bodyPr/>
          <a:lstStyle/>
          <a:p>
            <a:endParaRPr lang="en-SG" dirty="0"/>
          </a:p>
          <a:p>
            <a:endParaRPr lang="en-SG" dirty="0"/>
          </a:p>
          <a:p>
            <a:endParaRPr lang="en-SG" dirty="0"/>
          </a:p>
          <a:p>
            <a:endParaRPr lang="en-SG" dirty="0"/>
          </a:p>
          <a:p>
            <a:endParaRPr lang="en-SG" dirty="0"/>
          </a:p>
          <a:p>
            <a:endParaRPr lang="en-SG" dirty="0"/>
          </a:p>
        </p:txBody>
      </p:sp>
      <p:sp>
        <p:nvSpPr>
          <p:cNvPr id="14" name="Rectangle 13"/>
          <p:cNvSpPr/>
          <p:nvPr/>
        </p:nvSpPr>
        <p:spPr>
          <a:xfrm>
            <a:off x="899592" y="1497118"/>
            <a:ext cx="5182290" cy="1040285"/>
          </a:xfrm>
          <a:prstGeom prst="rect">
            <a:avLst/>
          </a:prstGeom>
        </p:spPr>
        <p:txBody>
          <a:bodyPr wrap="square">
            <a:spAutoFit/>
          </a:bodyPr>
          <a:lstStyle/>
          <a:p>
            <a:pPr marL="257175" indent="-257175">
              <a:spcBef>
                <a:spcPct val="20000"/>
              </a:spcBef>
              <a:buFont typeface="Arial" pitchFamily="34" charset="0"/>
              <a:buChar char="•"/>
            </a:pPr>
            <a:r>
              <a:rPr lang="en-SG" sz="2800" b="1" dirty="0">
                <a:latin typeface="Calibri" panose="020F0502020204030204" pitchFamily="34" charset="0"/>
                <a:ea typeface="Arial Unicode MS" pitchFamily="34" charset="-128"/>
                <a:cs typeface="Arial Unicode MS" pitchFamily="34" charset="-128"/>
              </a:rPr>
              <a:t>Do you see the similarity…</a:t>
            </a:r>
          </a:p>
          <a:p>
            <a:pPr fontAlgn="base">
              <a:spcBef>
                <a:spcPct val="20000"/>
              </a:spcBef>
              <a:spcAft>
                <a:spcPct val="0"/>
              </a:spcAft>
            </a:pPr>
            <a:endParaRPr lang="en-SG" sz="2800" b="1" dirty="0">
              <a:latin typeface="Arial Unicode MS" pitchFamily="34" charset="-128"/>
              <a:ea typeface="Arial Unicode MS" pitchFamily="34" charset="-128"/>
              <a:cs typeface="Arial Unicode MS" pitchFamily="34" charset="-128"/>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422" y="2265881"/>
            <a:ext cx="5392397" cy="1186434"/>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062" y="4636466"/>
            <a:ext cx="2996354" cy="1288490"/>
          </a:xfrm>
          <a:prstGeom prst="rect">
            <a:avLst/>
          </a:prstGeom>
        </p:spPr>
      </p:pic>
      <p:sp>
        <p:nvSpPr>
          <p:cNvPr id="8" name="Rectangle 7"/>
          <p:cNvSpPr/>
          <p:nvPr/>
        </p:nvSpPr>
        <p:spPr>
          <a:xfrm>
            <a:off x="1054778" y="3795382"/>
            <a:ext cx="6181518" cy="523220"/>
          </a:xfrm>
          <a:prstGeom prst="rect">
            <a:avLst/>
          </a:prstGeom>
        </p:spPr>
        <p:txBody>
          <a:bodyPr wrap="square">
            <a:spAutoFit/>
          </a:bodyPr>
          <a:lstStyle/>
          <a:p>
            <a:pPr marL="257175" indent="-257175" fontAlgn="base">
              <a:spcBef>
                <a:spcPct val="20000"/>
              </a:spcBef>
              <a:spcAft>
                <a:spcPct val="0"/>
              </a:spcAft>
              <a:buFont typeface="Arial" pitchFamily="34" charset="0"/>
              <a:buChar char="•"/>
            </a:pPr>
            <a:r>
              <a:rPr lang="en-SG" sz="2800" b="1" dirty="0">
                <a:latin typeface="Calibri" panose="020F0502020204030204" pitchFamily="34" charset="0"/>
                <a:ea typeface="Arial Unicode MS" pitchFamily="34" charset="-128"/>
                <a:cs typeface="Arial Unicode MS" pitchFamily="34" charset="-128"/>
              </a:rPr>
              <a:t>What if there was no coordination….</a:t>
            </a:r>
          </a:p>
        </p:txBody>
      </p:sp>
      <p:pic>
        <p:nvPicPr>
          <p:cNvPr id="3" name="Picture 2">
            <a:extLst>
              <a:ext uri="{FF2B5EF4-FFF2-40B4-BE49-F238E27FC236}">
                <a16:creationId xmlns:a16="http://schemas.microsoft.com/office/drawing/2014/main" id="{07CEA633-E0CE-49C6-93FC-9DC3DDF00C6E}"/>
              </a:ext>
            </a:extLst>
          </p:cNvPr>
          <p:cNvPicPr>
            <a:picLocks noChangeAspect="1"/>
          </p:cNvPicPr>
          <p:nvPr/>
        </p:nvPicPr>
        <p:blipFill>
          <a:blip r:embed="rId4"/>
          <a:stretch>
            <a:fillRect/>
          </a:stretch>
        </p:blipFill>
        <p:spPr>
          <a:xfrm>
            <a:off x="5362586" y="4519442"/>
            <a:ext cx="1438591" cy="1682880"/>
          </a:xfrm>
          <a:prstGeom prst="rect">
            <a:avLst/>
          </a:prstGeom>
        </p:spPr>
      </p:pic>
    </p:spTree>
    <p:extLst>
      <p:ext uri="{BB962C8B-B14F-4D97-AF65-F5344CB8AC3E}">
        <p14:creationId xmlns:p14="http://schemas.microsoft.com/office/powerpoint/2010/main" val="33628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B489-C0EC-4DA1-9E84-6368DAF7213C}"/>
              </a:ext>
            </a:extLst>
          </p:cNvPr>
          <p:cNvSpPr>
            <a:spLocks noGrp="1"/>
          </p:cNvSpPr>
          <p:nvPr>
            <p:ph type="title"/>
          </p:nvPr>
        </p:nvSpPr>
        <p:spPr/>
        <p:txBody>
          <a:bodyPr/>
          <a:lstStyle/>
          <a:p>
            <a:r>
              <a:rPr lang="en-IN" dirty="0"/>
              <a:t>Summary</a:t>
            </a:r>
          </a:p>
        </p:txBody>
      </p:sp>
      <p:sp>
        <p:nvSpPr>
          <p:cNvPr id="3" name="Content Placeholder 2">
            <a:extLst>
              <a:ext uri="{FF2B5EF4-FFF2-40B4-BE49-F238E27FC236}">
                <a16:creationId xmlns:a16="http://schemas.microsoft.com/office/drawing/2014/main" id="{3483FC62-3F69-490F-BFE5-E325364E5299}"/>
              </a:ext>
            </a:extLst>
          </p:cNvPr>
          <p:cNvSpPr>
            <a:spLocks noGrp="1"/>
          </p:cNvSpPr>
          <p:nvPr>
            <p:ph idx="1"/>
          </p:nvPr>
        </p:nvSpPr>
        <p:spPr/>
        <p:txBody>
          <a:bodyPr/>
          <a:lstStyle/>
          <a:p>
            <a:r>
              <a:rPr lang="en-IN" sz="2800" dirty="0"/>
              <a:t>Its important to not only select Top Notch Equipment and Systems individually but also to ensure proper coordination</a:t>
            </a:r>
          </a:p>
          <a:p>
            <a:r>
              <a:rPr lang="en-IN" sz="2800" dirty="0"/>
              <a:t>To ensure that everything works together in harmony the Standard needs to be followed completely to realise the Availability and Reliability expectations of the proposed Data </a:t>
            </a:r>
            <a:r>
              <a:rPr lang="en-IN" sz="2800" dirty="0" err="1"/>
              <a:t>Centers</a:t>
            </a:r>
            <a:r>
              <a:rPr lang="en-IN" sz="2800" dirty="0"/>
              <a:t>. </a:t>
            </a:r>
          </a:p>
        </p:txBody>
      </p:sp>
    </p:spTree>
    <p:extLst>
      <p:ext uri="{BB962C8B-B14F-4D97-AF65-F5344CB8AC3E}">
        <p14:creationId xmlns:p14="http://schemas.microsoft.com/office/powerpoint/2010/main" val="4098253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4191000" y="2819400"/>
            <a:ext cx="3200400" cy="2286000"/>
          </a:xfrm>
          <a:prstGeom prst="wedgeRoundRectCallout">
            <a:avLst>
              <a:gd name="adj1" fmla="val -43389"/>
              <a:gd name="adj2" fmla="val 77237"/>
              <a:gd name="adj3" fmla="val 16667"/>
            </a:avLst>
          </a:prstGeom>
          <a:gradFill>
            <a:gsLst>
              <a:gs pos="0">
                <a:srgbClr val="0070C0"/>
              </a:gs>
              <a:gs pos="80000">
                <a:srgbClr val="0070C0"/>
              </a:gs>
              <a:gs pos="100000">
                <a:srgbClr val="00B0F0"/>
              </a:gs>
            </a:gsLst>
          </a:gradFill>
          <a:effectLst>
            <a:outerShdw blurRad="203200" dist="1016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3800" b="1" dirty="0">
                <a:latin typeface="Arial" panose="020B0604020202020204" pitchFamily="34" charset="0"/>
                <a:cs typeface="Arial" panose="020B0604020202020204" pitchFamily="34" charset="0"/>
              </a:rPr>
              <a:t>A</a:t>
            </a:r>
            <a:endParaRPr lang="en-GB" sz="13800" b="1" dirty="0">
              <a:latin typeface="Arial" panose="020B0604020202020204" pitchFamily="34" charset="0"/>
              <a:cs typeface="Arial" panose="020B0604020202020204" pitchFamily="34" charset="0"/>
            </a:endParaRPr>
          </a:p>
        </p:txBody>
      </p:sp>
      <p:sp>
        <p:nvSpPr>
          <p:cNvPr id="4" name="Rounded Rectangular Callout 3"/>
          <p:cNvSpPr/>
          <p:nvPr/>
        </p:nvSpPr>
        <p:spPr>
          <a:xfrm>
            <a:off x="1752600" y="1524000"/>
            <a:ext cx="3200400" cy="2286000"/>
          </a:xfrm>
          <a:prstGeom prst="wedgeRoundRectCallout">
            <a:avLst>
              <a:gd name="adj1" fmla="val -43389"/>
              <a:gd name="adj2" fmla="val 77237"/>
              <a:gd name="adj3" fmla="val 16667"/>
            </a:avLst>
          </a:prstGeom>
          <a:gradFill>
            <a:gsLst>
              <a:gs pos="0">
                <a:srgbClr val="0070C0"/>
              </a:gs>
              <a:gs pos="80000">
                <a:srgbClr val="0070C0"/>
              </a:gs>
              <a:gs pos="100000">
                <a:srgbClr val="00B0F0"/>
              </a:gs>
            </a:gsLst>
          </a:gradFill>
          <a:effectLst>
            <a:outerShdw blurRad="203200" dist="1016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3800" b="1" dirty="0">
                <a:latin typeface="Arial" panose="020B0604020202020204" pitchFamily="34" charset="0"/>
                <a:cs typeface="Arial" panose="020B0604020202020204" pitchFamily="34" charset="0"/>
              </a:rPr>
              <a:t>Q</a:t>
            </a:r>
            <a:endParaRPr lang="en-GB" sz="13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674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3681860" y="4876800"/>
            <a:ext cx="200888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www.epi-india.in</a:t>
            </a:r>
          </a:p>
          <a:p>
            <a:pPr algn="ctr" eaLnBrk="1" hangingPunct="1"/>
            <a:r>
              <a:rPr lang="en-US" dirty="0"/>
              <a:t>sjain@epi-india.in</a:t>
            </a:r>
          </a:p>
          <a:p>
            <a:pPr algn="ctr" eaLnBrk="1" hangingPunct="1"/>
            <a:endParaRPr lang="en-SG"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4572000"/>
            <a:ext cx="1314450" cy="1269610"/>
          </a:xfrm>
          <a:prstGeom prst="rect">
            <a:avLst/>
          </a:prstGeom>
        </p:spPr>
      </p:pic>
      <p:sp>
        <p:nvSpPr>
          <p:cNvPr id="5" name="Title 4"/>
          <p:cNvSpPr>
            <a:spLocks noGrp="1"/>
          </p:cNvSpPr>
          <p:nvPr>
            <p:ph type="title"/>
          </p:nvPr>
        </p:nvSpPr>
        <p:spPr/>
        <p:txBody>
          <a:bodyPr>
            <a:normAutofit fontScale="90000"/>
          </a:bodyPr>
          <a:lstStyle/>
          <a:p>
            <a:endParaRPr lang="en-SG"/>
          </a:p>
        </p:txBody>
      </p:sp>
      <p:sp>
        <p:nvSpPr>
          <p:cNvPr id="7" name="AutoShape 2" descr="Gallery For 1126254: Thank You Wallpapers, 1920x1080"/>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SG"/>
          </a:p>
        </p:txBody>
      </p:sp>
      <p:pic>
        <p:nvPicPr>
          <p:cNvPr id="11" name="Picture 10"/>
          <p:cNvPicPr>
            <a:picLocks noChangeAspect="1"/>
          </p:cNvPicPr>
          <p:nvPr/>
        </p:nvPicPr>
        <p:blipFill>
          <a:blip r:embed="rId4"/>
          <a:stretch>
            <a:fillRect/>
          </a:stretch>
        </p:blipFill>
        <p:spPr>
          <a:xfrm>
            <a:off x="2413048" y="1484784"/>
            <a:ext cx="4317903" cy="2592288"/>
          </a:xfrm>
          <a:prstGeom prst="rect">
            <a:avLst/>
          </a:prstGeom>
        </p:spPr>
      </p:pic>
    </p:spTree>
    <p:extLst>
      <p:ext uri="{BB962C8B-B14F-4D97-AF65-F5344CB8AC3E}">
        <p14:creationId xmlns:p14="http://schemas.microsoft.com/office/powerpoint/2010/main" val="347949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6058" y="1295400"/>
            <a:ext cx="7953081" cy="3828908"/>
          </a:xfrm>
          <a:prstGeom prst="rect">
            <a:avLst/>
          </a:prstGeom>
        </p:spPr>
      </p:pic>
      <p:sp>
        <p:nvSpPr>
          <p:cNvPr id="2" name="Title 1"/>
          <p:cNvSpPr>
            <a:spLocks noGrp="1"/>
          </p:cNvSpPr>
          <p:nvPr>
            <p:ph type="title"/>
          </p:nvPr>
        </p:nvSpPr>
        <p:spPr/>
        <p:txBody>
          <a:bodyPr>
            <a:normAutofit fontScale="90000"/>
          </a:bodyPr>
          <a:lstStyle/>
          <a:p>
            <a:r>
              <a:rPr lang="en-US" dirty="0"/>
              <a:t>EPI • </a:t>
            </a:r>
            <a:r>
              <a:rPr lang="en-US" dirty="0">
                <a:solidFill>
                  <a:srgbClr val="00B0F0"/>
                </a:solidFill>
              </a:rPr>
              <a:t>History </a:t>
            </a:r>
            <a:r>
              <a:rPr lang="en-US" dirty="0">
                <a:solidFill>
                  <a:srgbClr val="DA0000"/>
                </a:solidFill>
              </a:rPr>
              <a:t>&amp; global locations</a:t>
            </a:r>
            <a:endParaRPr lang="en-GB" dirty="0">
              <a:solidFill>
                <a:srgbClr val="DA0000"/>
              </a:solidFill>
            </a:endParaRPr>
          </a:p>
        </p:txBody>
      </p:sp>
      <p:sp>
        <p:nvSpPr>
          <p:cNvPr id="7" name="Freeform 6"/>
          <p:cNvSpPr/>
          <p:nvPr/>
        </p:nvSpPr>
        <p:spPr>
          <a:xfrm>
            <a:off x="3028290" y="1676400"/>
            <a:ext cx="1587782" cy="1077396"/>
          </a:xfrm>
          <a:custGeom>
            <a:avLst/>
            <a:gdLst>
              <a:gd name="connsiteX0" fmla="*/ 0 w 1795660"/>
              <a:gd name="connsiteY0" fmla="*/ 0 h 1077396"/>
              <a:gd name="connsiteX1" fmla="*/ 1795660 w 1795660"/>
              <a:gd name="connsiteY1" fmla="*/ 0 h 1077396"/>
              <a:gd name="connsiteX2" fmla="*/ 1795660 w 1795660"/>
              <a:gd name="connsiteY2" fmla="*/ 1077396 h 1077396"/>
              <a:gd name="connsiteX3" fmla="*/ 0 w 1795660"/>
              <a:gd name="connsiteY3" fmla="*/ 1077396 h 1077396"/>
              <a:gd name="connsiteX4" fmla="*/ 0 w 1795660"/>
              <a:gd name="connsiteY4" fmla="*/ 0 h 107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660" h="1077396">
                <a:moveTo>
                  <a:pt x="0" y="0"/>
                </a:moveTo>
                <a:lnTo>
                  <a:pt x="1795660" y="0"/>
                </a:lnTo>
                <a:lnTo>
                  <a:pt x="1795660" y="1077396"/>
                </a:lnTo>
                <a:lnTo>
                  <a:pt x="0" y="1077396"/>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2000" kern="1200" dirty="0">
                <a:latin typeface="Calibri" panose="020F0502020204030204" pitchFamily="34" charset="0"/>
              </a:rPr>
              <a:t>UK origin, 1987</a:t>
            </a:r>
            <a:endParaRPr lang="en-GB" sz="2000" kern="1200" dirty="0">
              <a:latin typeface="Calibri" panose="020F0502020204030204" pitchFamily="34" charset="0"/>
            </a:endParaRPr>
          </a:p>
        </p:txBody>
      </p:sp>
      <p:sp>
        <p:nvSpPr>
          <p:cNvPr id="8" name="Freeform 7"/>
          <p:cNvSpPr/>
          <p:nvPr/>
        </p:nvSpPr>
        <p:spPr>
          <a:xfrm>
            <a:off x="6809121" y="3763996"/>
            <a:ext cx="1600200" cy="1077396"/>
          </a:xfrm>
          <a:custGeom>
            <a:avLst/>
            <a:gdLst>
              <a:gd name="connsiteX0" fmla="*/ 0 w 1795660"/>
              <a:gd name="connsiteY0" fmla="*/ 0 h 1077396"/>
              <a:gd name="connsiteX1" fmla="*/ 1795660 w 1795660"/>
              <a:gd name="connsiteY1" fmla="*/ 0 h 1077396"/>
              <a:gd name="connsiteX2" fmla="*/ 1795660 w 1795660"/>
              <a:gd name="connsiteY2" fmla="*/ 1077396 h 1077396"/>
              <a:gd name="connsiteX3" fmla="*/ 0 w 1795660"/>
              <a:gd name="connsiteY3" fmla="*/ 1077396 h 1077396"/>
              <a:gd name="connsiteX4" fmla="*/ 0 w 1795660"/>
              <a:gd name="connsiteY4" fmla="*/ 0 h 107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660" h="1077396">
                <a:moveTo>
                  <a:pt x="0" y="0"/>
                </a:moveTo>
                <a:lnTo>
                  <a:pt x="1795660" y="0"/>
                </a:lnTo>
                <a:lnTo>
                  <a:pt x="1795660" y="1077396"/>
                </a:lnTo>
                <a:lnTo>
                  <a:pt x="0" y="1077396"/>
                </a:lnTo>
                <a:lnTo>
                  <a:pt x="0" y="0"/>
                </a:lnTo>
                <a:close/>
              </a:path>
            </a:pathLst>
          </a:custGeom>
        </p:spPr>
        <p:style>
          <a:lnRef idx="0">
            <a:schemeClr val="lt1">
              <a:hueOff val="0"/>
              <a:satOff val="0"/>
              <a:lumOff val="0"/>
              <a:alphaOff val="0"/>
            </a:schemeClr>
          </a:lnRef>
          <a:fillRef idx="3">
            <a:schemeClr val="accent5">
              <a:hueOff val="-3771423"/>
              <a:satOff val="21951"/>
              <a:lumOff val="-4706"/>
              <a:alphaOff val="0"/>
            </a:schemeClr>
          </a:fillRef>
          <a:effectRef idx="2">
            <a:schemeClr val="accent5">
              <a:hueOff val="-3771423"/>
              <a:satOff val="21951"/>
              <a:lumOff val="-4706"/>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2000" kern="1200" dirty="0">
                <a:latin typeface="Calibri" panose="020F0502020204030204" pitchFamily="34" charset="0"/>
              </a:rPr>
              <a:t>Singapore office, 1999</a:t>
            </a:r>
            <a:endParaRPr lang="en-GB" sz="2000" kern="1200" dirty="0">
              <a:latin typeface="Calibri" panose="020F0502020204030204" pitchFamily="34" charset="0"/>
            </a:endParaRPr>
          </a:p>
        </p:txBody>
      </p:sp>
      <p:grpSp>
        <p:nvGrpSpPr>
          <p:cNvPr id="3" name="Group 2"/>
          <p:cNvGrpSpPr/>
          <p:nvPr/>
        </p:nvGrpSpPr>
        <p:grpSpPr>
          <a:xfrm>
            <a:off x="894673" y="5125218"/>
            <a:ext cx="7944527" cy="1008000"/>
            <a:chOff x="894673" y="4877710"/>
            <a:chExt cx="7944527" cy="1008000"/>
          </a:xfrm>
        </p:grpSpPr>
        <p:sp>
          <p:nvSpPr>
            <p:cNvPr id="9" name="Freeform 8"/>
            <p:cNvSpPr/>
            <p:nvPr/>
          </p:nvSpPr>
          <p:spPr>
            <a:xfrm>
              <a:off x="894673" y="4877710"/>
              <a:ext cx="2915328" cy="1008000"/>
            </a:xfrm>
            <a:custGeom>
              <a:avLst/>
              <a:gdLst>
                <a:gd name="connsiteX0" fmla="*/ 0 w 1795660"/>
                <a:gd name="connsiteY0" fmla="*/ 0 h 1077396"/>
                <a:gd name="connsiteX1" fmla="*/ 1795660 w 1795660"/>
                <a:gd name="connsiteY1" fmla="*/ 0 h 1077396"/>
                <a:gd name="connsiteX2" fmla="*/ 1795660 w 1795660"/>
                <a:gd name="connsiteY2" fmla="*/ 1077396 h 1077396"/>
                <a:gd name="connsiteX3" fmla="*/ 0 w 1795660"/>
                <a:gd name="connsiteY3" fmla="*/ 1077396 h 1077396"/>
                <a:gd name="connsiteX4" fmla="*/ 0 w 1795660"/>
                <a:gd name="connsiteY4" fmla="*/ 0 h 107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660" h="1077396">
                  <a:moveTo>
                    <a:pt x="0" y="0"/>
                  </a:moveTo>
                  <a:lnTo>
                    <a:pt x="1795660" y="0"/>
                  </a:lnTo>
                  <a:lnTo>
                    <a:pt x="1795660" y="1077396"/>
                  </a:lnTo>
                  <a:lnTo>
                    <a:pt x="0" y="1077396"/>
                  </a:lnTo>
                  <a:lnTo>
                    <a:pt x="0" y="0"/>
                  </a:lnTo>
                  <a:close/>
                </a:path>
              </a:pathLst>
            </a:custGeom>
            <a:ln>
              <a:noFill/>
            </a:ln>
          </p:spPr>
          <p:style>
            <a:lnRef idx="0">
              <a:schemeClr val="lt1">
                <a:hueOff val="0"/>
                <a:satOff val="0"/>
                <a:lumOff val="0"/>
                <a:alphaOff val="0"/>
              </a:schemeClr>
            </a:lnRef>
            <a:fillRef idx="3">
              <a:schemeClr val="accent5">
                <a:hueOff val="-7542846"/>
                <a:satOff val="43902"/>
                <a:lumOff val="-9412"/>
                <a:alphaOff val="0"/>
              </a:schemeClr>
            </a:fillRef>
            <a:effectRef idx="2">
              <a:schemeClr val="accent5">
                <a:hueOff val="-7542846"/>
                <a:satOff val="43902"/>
                <a:lumOff val="-9412"/>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2000" dirty="0">
                  <a:latin typeface="Calibri" panose="020F0502020204030204" pitchFamily="34" charset="0"/>
                </a:rPr>
                <a:t>9 EPI o</a:t>
              </a:r>
              <a:r>
                <a:rPr lang="en-US" sz="2000" kern="1200" dirty="0">
                  <a:latin typeface="Calibri" panose="020F0502020204030204" pitchFamily="34" charset="0"/>
                </a:rPr>
                <a:t>ffices</a:t>
              </a:r>
              <a:br>
                <a:rPr lang="en-US" sz="2000" kern="1200">
                  <a:latin typeface="Calibri" panose="020F0502020204030204" pitchFamily="34" charset="0"/>
                </a:rPr>
              </a:br>
              <a:r>
                <a:rPr lang="en-US" sz="2000" kern="1200">
                  <a:latin typeface="Calibri" panose="020F0502020204030204" pitchFamily="34" charset="0"/>
                </a:rPr>
                <a:t>worldwide</a:t>
              </a:r>
              <a:endParaRPr lang="en-GB" sz="2000" kern="1200" dirty="0">
                <a:latin typeface="Calibri" panose="020F0502020204030204" pitchFamily="34" charset="0"/>
              </a:endParaRPr>
            </a:p>
          </p:txBody>
        </p:sp>
        <p:sp>
          <p:nvSpPr>
            <p:cNvPr id="10" name="Freeform 9"/>
            <p:cNvSpPr/>
            <p:nvPr/>
          </p:nvSpPr>
          <p:spPr>
            <a:xfrm>
              <a:off x="3819940" y="4877710"/>
              <a:ext cx="5019260" cy="1006105"/>
            </a:xfrm>
            <a:custGeom>
              <a:avLst/>
              <a:gdLst>
                <a:gd name="connsiteX0" fmla="*/ 0 w 1795660"/>
                <a:gd name="connsiteY0" fmla="*/ 0 h 1077396"/>
                <a:gd name="connsiteX1" fmla="*/ 1795660 w 1795660"/>
                <a:gd name="connsiteY1" fmla="*/ 0 h 1077396"/>
                <a:gd name="connsiteX2" fmla="*/ 1795660 w 1795660"/>
                <a:gd name="connsiteY2" fmla="*/ 1077396 h 1077396"/>
                <a:gd name="connsiteX3" fmla="*/ 0 w 1795660"/>
                <a:gd name="connsiteY3" fmla="*/ 1077396 h 1077396"/>
                <a:gd name="connsiteX4" fmla="*/ 0 w 1795660"/>
                <a:gd name="connsiteY4" fmla="*/ 0 h 107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660" h="1077396">
                  <a:moveTo>
                    <a:pt x="0" y="0"/>
                  </a:moveTo>
                  <a:lnTo>
                    <a:pt x="1795660" y="0"/>
                  </a:lnTo>
                  <a:lnTo>
                    <a:pt x="1795660" y="1077396"/>
                  </a:lnTo>
                  <a:lnTo>
                    <a:pt x="0" y="1077396"/>
                  </a:lnTo>
                  <a:lnTo>
                    <a:pt x="0" y="0"/>
                  </a:lnTo>
                  <a:close/>
                </a:path>
              </a:pathLst>
            </a:custGeom>
            <a:ln>
              <a:noFill/>
            </a:ln>
          </p:spPr>
          <p:style>
            <a:lnRef idx="0">
              <a:schemeClr val="lt1">
                <a:hueOff val="0"/>
                <a:satOff val="0"/>
                <a:lumOff val="0"/>
                <a:alphaOff val="0"/>
              </a:schemeClr>
            </a:lnRef>
            <a:fillRef idx="3">
              <a:schemeClr val="accent5">
                <a:hueOff val="-11314268"/>
                <a:satOff val="65853"/>
                <a:lumOff val="-14118"/>
                <a:alphaOff val="0"/>
              </a:schemeClr>
            </a:fillRef>
            <a:effectRef idx="2">
              <a:schemeClr val="accent5">
                <a:hueOff val="-11314268"/>
                <a:satOff val="65853"/>
                <a:lumOff val="-14118"/>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2000" kern="1200" dirty="0">
                  <a:latin typeface="Calibri" panose="020F0502020204030204" pitchFamily="34" charset="0"/>
                </a:rPr>
                <a:t>Global partner network spanning</a:t>
              </a:r>
              <a:br>
                <a:rPr lang="en-US" sz="2000" kern="1200" dirty="0">
                  <a:latin typeface="Calibri" panose="020F0502020204030204" pitchFamily="34" charset="0"/>
                </a:rPr>
              </a:br>
              <a:r>
                <a:rPr lang="en-US" sz="2000" dirty="0">
                  <a:latin typeface="Calibri" panose="020F0502020204030204" pitchFamily="34" charset="0"/>
                </a:rPr>
                <a:t>65</a:t>
              </a:r>
              <a:r>
                <a:rPr lang="en-US" sz="2000" kern="1200" dirty="0">
                  <a:latin typeface="Calibri" panose="020F0502020204030204" pitchFamily="34" charset="0"/>
                </a:rPr>
                <a:t>+ countries, 130+ cities</a:t>
              </a:r>
              <a:endParaRPr lang="en-GB" sz="2000" kern="1200" dirty="0">
                <a:latin typeface="Calibri" panose="020F0502020204030204" pitchFamily="34" charset="0"/>
              </a:endParaRPr>
            </a:p>
          </p:txBody>
        </p:sp>
      </p:grpSp>
      <p:sp>
        <p:nvSpPr>
          <p:cNvPr id="15" name="32-Point Star 8"/>
          <p:cNvSpPr/>
          <p:nvPr/>
        </p:nvSpPr>
        <p:spPr>
          <a:xfrm rot="724349">
            <a:off x="6976552" y="1014013"/>
            <a:ext cx="2171028" cy="2140634"/>
          </a:xfrm>
          <a:prstGeom prst="star32">
            <a:avLst>
              <a:gd name="adj" fmla="val 43640"/>
            </a:avLst>
          </a:prstGeom>
          <a:gradFill flip="none" rotWithShape="1">
            <a:gsLst>
              <a:gs pos="15000">
                <a:srgbClr val="7F8FA9">
                  <a:lumMod val="40000"/>
                  <a:lumOff val="60000"/>
                </a:srgbClr>
              </a:gs>
              <a:gs pos="67000">
                <a:srgbClr val="7F8FA9">
                  <a:lumMod val="95000"/>
                  <a:lumOff val="5000"/>
                </a:srgbClr>
              </a:gs>
              <a:gs pos="100000">
                <a:srgbClr val="7F8FA9">
                  <a:lumMod val="60000"/>
                </a:srgbClr>
              </a:gs>
            </a:gsLst>
            <a:lin ang="6600000" scaled="0"/>
            <a:tileRect/>
          </a:gradFill>
          <a:ln w="9525" cap="flat" cmpd="sng" algn="ctr">
            <a:noFill/>
            <a:prstDash val="solid"/>
          </a:ln>
          <a:effectLst>
            <a:outerShdw blurRad="76200" dist="76200" dir="2700000" algn="tl" rotWithShape="0">
              <a:prstClr val="black">
                <a:alpha val="57000"/>
              </a:prstClr>
            </a:outerShdw>
          </a:effectLst>
        </p:spPr>
        <p:txBody>
          <a:bodyPr lIns="0" tIns="0" rIns="0" bIns="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SG"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6427" y="1523970"/>
            <a:ext cx="1313017" cy="1219230"/>
          </a:xfrm>
          <a:prstGeom prst="rect">
            <a:avLst/>
          </a:prstGeom>
        </p:spPr>
      </p:pic>
    </p:spTree>
    <p:extLst>
      <p:ext uri="{BB962C8B-B14F-4D97-AF65-F5344CB8AC3E}">
        <p14:creationId xmlns:p14="http://schemas.microsoft.com/office/powerpoint/2010/main" val="1707044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0600" y="1143000"/>
            <a:ext cx="7644384" cy="3352800"/>
          </a:xfrm>
          <a:prstGeom prst="rect">
            <a:avLst/>
          </a:prstGeom>
          <a:noFill/>
          <a:ln>
            <a:noFill/>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EPI is a </a:t>
            </a:r>
            <a:r>
              <a:rPr lang="en-US" dirty="0">
                <a:solidFill>
                  <a:srgbClr val="00B0F0"/>
                </a:solidFill>
              </a:rPr>
              <a:t>Data Centre </a:t>
            </a:r>
            <a:r>
              <a:rPr lang="en-US" dirty="0">
                <a:solidFill>
                  <a:schemeClr val="accent6"/>
                </a:solidFill>
              </a:rPr>
              <a:t>Expert </a:t>
            </a:r>
            <a:r>
              <a:rPr lang="en-US" dirty="0"/>
              <a:t>company</a:t>
            </a:r>
            <a:endParaRPr lang="en-SG" dirty="0"/>
          </a:p>
        </p:txBody>
      </p:sp>
      <p:sp>
        <p:nvSpPr>
          <p:cNvPr id="3" name="Content Placeholder 2"/>
          <p:cNvSpPr>
            <a:spLocks noGrp="1"/>
          </p:cNvSpPr>
          <p:nvPr>
            <p:ph idx="1"/>
          </p:nvPr>
        </p:nvSpPr>
        <p:spPr>
          <a:xfrm>
            <a:off x="827584" y="4657516"/>
            <a:ext cx="7992888" cy="1795819"/>
          </a:xfrm>
        </p:spPr>
        <p:txBody>
          <a:bodyPr/>
          <a:lstStyle/>
          <a:p>
            <a:r>
              <a:rPr lang="en-US" sz="1500" dirty="0"/>
              <a:t>EPI offers an extensive range of expert data </a:t>
            </a:r>
            <a:r>
              <a:rPr lang="en-US" sz="1500" dirty="0" err="1"/>
              <a:t>centre</a:t>
            </a:r>
            <a:r>
              <a:rPr lang="en-US" sz="1500" dirty="0"/>
              <a:t> services </a:t>
            </a:r>
          </a:p>
          <a:p>
            <a:r>
              <a:rPr lang="en-US" sz="1500" dirty="0"/>
              <a:t>We do evaluation and validation of data centre plans to make sure they are designed to meet the business requirements or industry standards</a:t>
            </a:r>
          </a:p>
          <a:p>
            <a:r>
              <a:rPr lang="en-US" sz="1500" dirty="0"/>
              <a:t>We do data centre audits and certifications to the standards in the industry</a:t>
            </a:r>
          </a:p>
          <a:p>
            <a:r>
              <a:rPr lang="en-US" sz="1500" dirty="0"/>
              <a:t>We offer customized consultancy for data centers and mission critical sites (SOC, NOC, </a:t>
            </a:r>
            <a:r>
              <a:rPr lang="en-US" sz="1500" dirty="0" err="1"/>
              <a:t>etc</a:t>
            </a:r>
            <a:r>
              <a:rPr lang="en-US" sz="1500" dirty="0"/>
              <a:t>)</a:t>
            </a:r>
          </a:p>
          <a:p>
            <a:r>
              <a:rPr lang="en-US" sz="1500" dirty="0"/>
              <a:t>We design and write data centre training programs from our hands-on experience</a:t>
            </a:r>
            <a:endParaRPr lang="en-GB" sz="1500" dirty="0"/>
          </a:p>
        </p:txBody>
      </p:sp>
      <p:grpSp>
        <p:nvGrpSpPr>
          <p:cNvPr id="4" name="Group 3"/>
          <p:cNvGrpSpPr/>
          <p:nvPr/>
        </p:nvGrpSpPr>
        <p:grpSpPr>
          <a:xfrm>
            <a:off x="866359" y="1752600"/>
            <a:ext cx="7967365" cy="2507432"/>
            <a:chOff x="866359" y="1752600"/>
            <a:chExt cx="7967365" cy="2507432"/>
          </a:xfrm>
        </p:grpSpPr>
        <p:sp>
          <p:nvSpPr>
            <p:cNvPr id="8" name="Freeform 7"/>
            <p:cNvSpPr/>
            <p:nvPr/>
          </p:nvSpPr>
          <p:spPr>
            <a:xfrm>
              <a:off x="866359" y="1752601"/>
              <a:ext cx="2539423" cy="2507431"/>
            </a:xfrm>
            <a:custGeom>
              <a:avLst/>
              <a:gdLst>
                <a:gd name="connsiteX0" fmla="*/ 0 w 2254719"/>
                <a:gd name="connsiteY0" fmla="*/ 1139415 h 2278829"/>
                <a:gd name="connsiteX1" fmla="*/ 1127360 w 2254719"/>
                <a:gd name="connsiteY1" fmla="*/ 0 h 2278829"/>
                <a:gd name="connsiteX2" fmla="*/ 2254720 w 2254719"/>
                <a:gd name="connsiteY2" fmla="*/ 1139415 h 2278829"/>
                <a:gd name="connsiteX3" fmla="*/ 1127360 w 2254719"/>
                <a:gd name="connsiteY3" fmla="*/ 2278830 h 2278829"/>
                <a:gd name="connsiteX4" fmla="*/ 0 w 2254719"/>
                <a:gd name="connsiteY4" fmla="*/ 1139415 h 227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719" h="2278829">
                  <a:moveTo>
                    <a:pt x="0" y="1139415"/>
                  </a:moveTo>
                  <a:cubicBezTo>
                    <a:pt x="0" y="510133"/>
                    <a:pt x="504736" y="0"/>
                    <a:pt x="1127360" y="0"/>
                  </a:cubicBezTo>
                  <a:cubicBezTo>
                    <a:pt x="1749984" y="0"/>
                    <a:pt x="2254720" y="510133"/>
                    <a:pt x="2254720" y="1139415"/>
                  </a:cubicBezTo>
                  <a:cubicBezTo>
                    <a:pt x="2254720" y="1768697"/>
                    <a:pt x="1749984" y="2278830"/>
                    <a:pt x="1127360" y="2278830"/>
                  </a:cubicBezTo>
                  <a:cubicBezTo>
                    <a:pt x="504736" y="2278830"/>
                    <a:pt x="0" y="1768697"/>
                    <a:pt x="0" y="1139415"/>
                  </a:cubicBez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45436" tIns="348967" rIns="345436" bIns="348967" numCol="1" spcCol="1270" anchor="ctr" anchorCtr="0">
              <a:noAutofit/>
            </a:bodyPr>
            <a:lstStyle/>
            <a:p>
              <a:pPr algn="ctr" defTabSz="1066800">
                <a:lnSpc>
                  <a:spcPct val="90000"/>
                </a:lnSpc>
                <a:spcAft>
                  <a:spcPct val="35000"/>
                </a:spcAft>
              </a:pPr>
              <a:r>
                <a:rPr kumimoji="1" lang="en-GB" sz="2800" b="1" dirty="0">
                  <a:latin typeface="Calibri" panose="020F0502020204030204" pitchFamily="34" charset="0"/>
                </a:rPr>
                <a:t>Design Evaluation </a:t>
              </a:r>
              <a:r>
                <a:rPr kumimoji="1" lang="en-GB" sz="2800" dirty="0">
                  <a:latin typeface="Calibri" panose="020F0502020204030204" pitchFamily="34" charset="0"/>
                </a:rPr>
                <a:t>and</a:t>
              </a:r>
              <a:r>
                <a:rPr kumimoji="1" lang="en-GB" sz="2800" b="1" dirty="0">
                  <a:latin typeface="Calibri" panose="020F0502020204030204" pitchFamily="34" charset="0"/>
                </a:rPr>
                <a:t> Validation </a:t>
              </a:r>
              <a:endParaRPr lang="en-GB" sz="2800" b="1" dirty="0">
                <a:latin typeface="Calibri" panose="020F0502020204030204" pitchFamily="34" charset="0"/>
              </a:endParaRPr>
            </a:p>
          </p:txBody>
        </p:sp>
        <p:sp>
          <p:nvSpPr>
            <p:cNvPr id="10" name="Freeform 9"/>
            <p:cNvSpPr/>
            <p:nvPr/>
          </p:nvSpPr>
          <p:spPr>
            <a:xfrm>
              <a:off x="3580330" y="1752600"/>
              <a:ext cx="2539423" cy="2507431"/>
            </a:xfrm>
            <a:custGeom>
              <a:avLst/>
              <a:gdLst>
                <a:gd name="connsiteX0" fmla="*/ 0 w 2254719"/>
                <a:gd name="connsiteY0" fmla="*/ 1139415 h 2278829"/>
                <a:gd name="connsiteX1" fmla="*/ 1127360 w 2254719"/>
                <a:gd name="connsiteY1" fmla="*/ 0 h 2278829"/>
                <a:gd name="connsiteX2" fmla="*/ 2254720 w 2254719"/>
                <a:gd name="connsiteY2" fmla="*/ 1139415 h 2278829"/>
                <a:gd name="connsiteX3" fmla="*/ 1127360 w 2254719"/>
                <a:gd name="connsiteY3" fmla="*/ 2278830 h 2278829"/>
                <a:gd name="connsiteX4" fmla="*/ 0 w 2254719"/>
                <a:gd name="connsiteY4" fmla="*/ 1139415 h 227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719" h="2278829">
                  <a:moveTo>
                    <a:pt x="0" y="1139415"/>
                  </a:moveTo>
                  <a:cubicBezTo>
                    <a:pt x="0" y="510133"/>
                    <a:pt x="504736" y="0"/>
                    <a:pt x="1127360" y="0"/>
                  </a:cubicBezTo>
                  <a:cubicBezTo>
                    <a:pt x="1749984" y="0"/>
                    <a:pt x="2254720" y="510133"/>
                    <a:pt x="2254720" y="1139415"/>
                  </a:cubicBezTo>
                  <a:cubicBezTo>
                    <a:pt x="2254720" y="1768697"/>
                    <a:pt x="1749984" y="2278830"/>
                    <a:pt x="1127360" y="2278830"/>
                  </a:cubicBezTo>
                  <a:cubicBezTo>
                    <a:pt x="504736" y="2278830"/>
                    <a:pt x="0" y="1768697"/>
                    <a:pt x="0" y="1139415"/>
                  </a:cubicBezTo>
                  <a:close/>
                </a:path>
              </a:pathLst>
            </a:custGeom>
          </p:spPr>
          <p:style>
            <a:lnRef idx="0">
              <a:schemeClr val="lt1">
                <a:hueOff val="0"/>
                <a:satOff val="0"/>
                <a:lumOff val="0"/>
                <a:alphaOff val="0"/>
              </a:schemeClr>
            </a:lnRef>
            <a:fillRef idx="3">
              <a:schemeClr val="accent5">
                <a:hueOff val="-5657134"/>
                <a:satOff val="32926"/>
                <a:lumOff val="-7059"/>
                <a:alphaOff val="0"/>
              </a:schemeClr>
            </a:fillRef>
            <a:effectRef idx="3">
              <a:schemeClr val="accent5">
                <a:hueOff val="-5657134"/>
                <a:satOff val="32926"/>
                <a:lumOff val="-7059"/>
                <a:alphaOff val="0"/>
              </a:schemeClr>
            </a:effectRef>
            <a:fontRef idx="minor">
              <a:schemeClr val="lt1"/>
            </a:fontRef>
          </p:style>
          <p:txBody>
            <a:bodyPr spcFirstLastPara="0" vert="horz" wrap="square" lIns="345436" tIns="348967" rIns="345436" bIns="348967" numCol="1" spcCol="1270" anchor="ctr" anchorCtr="0">
              <a:noAutofit/>
            </a:bodyPr>
            <a:lstStyle/>
            <a:p>
              <a:pPr lvl="0" algn="ctr" defTabSz="1066800">
                <a:lnSpc>
                  <a:spcPct val="90000"/>
                </a:lnSpc>
                <a:spcAft>
                  <a:spcPct val="35000"/>
                </a:spcAft>
              </a:pPr>
              <a:r>
                <a:rPr kumimoji="1" lang="en-GB" sz="2800" b="1" dirty="0">
                  <a:latin typeface="Calibri" panose="020F0502020204030204" pitchFamily="34" charset="0"/>
                </a:rPr>
                <a:t>Audits </a:t>
              </a:r>
              <a:br>
                <a:rPr kumimoji="1" lang="en-GB" sz="2800" b="1" dirty="0">
                  <a:latin typeface="Calibri" panose="020F0502020204030204" pitchFamily="34" charset="0"/>
                </a:rPr>
              </a:br>
              <a:r>
                <a:rPr kumimoji="1" lang="en-GB" sz="2800" dirty="0">
                  <a:latin typeface="Calibri" panose="020F0502020204030204" pitchFamily="34" charset="0"/>
                </a:rPr>
                <a:t>and</a:t>
              </a:r>
              <a:r>
                <a:rPr kumimoji="1" lang="en-GB" sz="2800" b="1" dirty="0">
                  <a:latin typeface="Calibri" panose="020F0502020204030204" pitchFamily="34" charset="0"/>
                </a:rPr>
                <a:t> Certification</a:t>
              </a:r>
              <a:endParaRPr lang="en-GB" sz="2800" b="1" kern="1200" dirty="0">
                <a:latin typeface="Calibri" panose="020F0502020204030204" pitchFamily="34" charset="0"/>
              </a:endParaRPr>
            </a:p>
          </p:txBody>
        </p:sp>
        <p:sp>
          <p:nvSpPr>
            <p:cNvPr id="12" name="Freeform 11"/>
            <p:cNvSpPr/>
            <p:nvPr/>
          </p:nvSpPr>
          <p:spPr>
            <a:xfrm>
              <a:off x="6294301" y="1752600"/>
              <a:ext cx="2539423" cy="2507431"/>
            </a:xfrm>
            <a:custGeom>
              <a:avLst/>
              <a:gdLst>
                <a:gd name="connsiteX0" fmla="*/ 0 w 2254719"/>
                <a:gd name="connsiteY0" fmla="*/ 1139415 h 2278829"/>
                <a:gd name="connsiteX1" fmla="*/ 1127360 w 2254719"/>
                <a:gd name="connsiteY1" fmla="*/ 0 h 2278829"/>
                <a:gd name="connsiteX2" fmla="*/ 2254720 w 2254719"/>
                <a:gd name="connsiteY2" fmla="*/ 1139415 h 2278829"/>
                <a:gd name="connsiteX3" fmla="*/ 1127360 w 2254719"/>
                <a:gd name="connsiteY3" fmla="*/ 2278830 h 2278829"/>
                <a:gd name="connsiteX4" fmla="*/ 0 w 2254719"/>
                <a:gd name="connsiteY4" fmla="*/ 1139415 h 227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719" h="2278829">
                  <a:moveTo>
                    <a:pt x="0" y="1139415"/>
                  </a:moveTo>
                  <a:cubicBezTo>
                    <a:pt x="0" y="510133"/>
                    <a:pt x="504736" y="0"/>
                    <a:pt x="1127360" y="0"/>
                  </a:cubicBezTo>
                  <a:cubicBezTo>
                    <a:pt x="1749984" y="0"/>
                    <a:pt x="2254720" y="510133"/>
                    <a:pt x="2254720" y="1139415"/>
                  </a:cubicBezTo>
                  <a:cubicBezTo>
                    <a:pt x="2254720" y="1768697"/>
                    <a:pt x="1749984" y="2278830"/>
                    <a:pt x="1127360" y="2278830"/>
                  </a:cubicBezTo>
                  <a:cubicBezTo>
                    <a:pt x="504736" y="2278830"/>
                    <a:pt x="0" y="1768697"/>
                    <a:pt x="0" y="1139415"/>
                  </a:cubicBezTo>
                  <a:close/>
                </a:path>
              </a:pathLst>
            </a:custGeom>
          </p:spPr>
          <p:style>
            <a:lnRef idx="0">
              <a:schemeClr val="lt1">
                <a:hueOff val="0"/>
                <a:satOff val="0"/>
                <a:lumOff val="0"/>
                <a:alphaOff val="0"/>
              </a:schemeClr>
            </a:lnRef>
            <a:fillRef idx="3">
              <a:schemeClr val="accent5">
                <a:hueOff val="-11314268"/>
                <a:satOff val="65853"/>
                <a:lumOff val="-14118"/>
                <a:alphaOff val="0"/>
              </a:schemeClr>
            </a:fillRef>
            <a:effectRef idx="3">
              <a:schemeClr val="accent5">
                <a:hueOff val="-11314268"/>
                <a:satOff val="65853"/>
                <a:lumOff val="-14118"/>
                <a:alphaOff val="0"/>
              </a:schemeClr>
            </a:effectRef>
            <a:fontRef idx="minor">
              <a:schemeClr val="lt1"/>
            </a:fontRef>
          </p:style>
          <p:txBody>
            <a:bodyPr spcFirstLastPara="0" vert="horz" wrap="square" lIns="345436" tIns="348967" rIns="345436" bIns="348967" numCol="1" spcCol="1270" anchor="ctr" anchorCtr="0">
              <a:noAutofit/>
            </a:bodyPr>
            <a:lstStyle/>
            <a:p>
              <a:pPr lvl="0" algn="ctr" defTabSz="1066800">
                <a:lnSpc>
                  <a:spcPct val="90000"/>
                </a:lnSpc>
                <a:spcAft>
                  <a:spcPct val="35000"/>
                </a:spcAft>
              </a:pPr>
              <a:r>
                <a:rPr kumimoji="1" lang="en-GB" sz="2800" b="1" kern="1200" dirty="0" err="1">
                  <a:latin typeface="Calibri" panose="020F0502020204030204" pitchFamily="34" charset="0"/>
                </a:rPr>
                <a:t>ProfessionalC</a:t>
              </a:r>
              <a:r>
                <a:rPr kumimoji="1" lang="en-GB" sz="2800" b="1" dirty="0" err="1">
                  <a:latin typeface="Calibri" panose="020F0502020204030204" pitchFamily="34" charset="0"/>
                </a:rPr>
                <a:t>onsulting</a:t>
              </a:r>
              <a:r>
                <a:rPr kumimoji="1" lang="en-GB" sz="2800" b="1" kern="1200" dirty="0">
                  <a:latin typeface="Calibri" panose="020F0502020204030204" pitchFamily="34" charset="0"/>
                </a:rPr>
                <a:t> </a:t>
              </a:r>
              <a:r>
                <a:rPr kumimoji="1" lang="en-GB" sz="2800" b="1" dirty="0">
                  <a:latin typeface="Calibri" panose="020F0502020204030204" pitchFamily="34" charset="0"/>
                </a:rPr>
                <a:t>&amp; Training</a:t>
              </a:r>
              <a:endParaRPr lang="en-GB" sz="2800" b="1" kern="1200" dirty="0">
                <a:latin typeface="Calibri" panose="020F0502020204030204" pitchFamily="34" charset="0"/>
              </a:endParaRPr>
            </a:p>
          </p:txBody>
        </p:sp>
      </p:grpSp>
    </p:spTree>
    <p:extLst>
      <p:ext uri="{BB962C8B-B14F-4D97-AF65-F5344CB8AC3E}">
        <p14:creationId xmlns:p14="http://schemas.microsoft.com/office/powerpoint/2010/main" val="42933899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3429000"/>
            <a:ext cx="7848600" cy="1446550"/>
          </a:xfrm>
          <a:prstGeom prst="rect">
            <a:avLst/>
          </a:prstGeom>
          <a:noFill/>
        </p:spPr>
        <p:txBody>
          <a:bodyPr>
            <a:spAutoFit/>
          </a:bodyPr>
          <a:lstStyle/>
          <a:p>
            <a:pPr algn="r" eaLnBrk="1" hangingPunct="1">
              <a:defRPr/>
            </a:pPr>
            <a:endParaRPr lang="en-US" sz="8800" b="1" dirty="0">
              <a:solidFill>
                <a:schemeClr val="tx2">
                  <a:lumMod val="40000"/>
                  <a:lumOff val="60000"/>
                </a:schemeClr>
              </a:solidFill>
            </a:endParaRPr>
          </a:p>
        </p:txBody>
      </p:sp>
      <p:sp>
        <p:nvSpPr>
          <p:cNvPr id="2" name="Rectangle 1"/>
          <p:cNvSpPr/>
          <p:nvPr/>
        </p:nvSpPr>
        <p:spPr>
          <a:xfrm>
            <a:off x="755576" y="0"/>
            <a:ext cx="838842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 name="Group 4"/>
          <p:cNvGrpSpPr/>
          <p:nvPr/>
        </p:nvGrpSpPr>
        <p:grpSpPr>
          <a:xfrm>
            <a:off x="683568" y="332656"/>
            <a:ext cx="9289032" cy="6309444"/>
            <a:chOff x="-336069" y="-209834"/>
            <a:chExt cx="11806716" cy="7469312"/>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27161">
              <a:off x="1138508" y="420773"/>
              <a:ext cx="454784" cy="454784"/>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27161">
              <a:off x="1906620" y="338067"/>
              <a:ext cx="997999" cy="445941"/>
            </a:xfrm>
            <a:prstGeom prst="rect">
              <a:avLst/>
            </a:prstGeom>
            <a:noFill/>
            <a:ln>
              <a:noFill/>
            </a:ln>
          </p:spPr>
        </p:pic>
        <p:pic>
          <p:nvPicPr>
            <p:cNvPr id="9" name="Picture 8"/>
            <p:cNvPicPr/>
            <p:nvPr/>
          </p:nvPicPr>
          <p:blipFill rotWithShape="1">
            <a:blip r:embed="rId4" cstate="print">
              <a:extLst>
                <a:ext uri="{28A0092B-C50C-407E-A947-70E740481C1C}">
                  <a14:useLocalDpi xmlns:a14="http://schemas.microsoft.com/office/drawing/2010/main" val="0"/>
                </a:ext>
              </a:extLst>
            </a:blip>
            <a:srcRect r="22342" b="24804"/>
            <a:stretch/>
          </p:blipFill>
          <p:spPr bwMode="auto">
            <a:xfrm rot="21327161">
              <a:off x="3205752" y="295486"/>
              <a:ext cx="941802" cy="300813"/>
            </a:xfrm>
            <a:prstGeom prst="rect">
              <a:avLst/>
            </a:prstGeom>
            <a:noFill/>
            <a:ln>
              <a:noFill/>
            </a:ln>
            <a:extLst>
              <a:ext uri="{53640926-AAD7-44D8-BBD7-CCE9431645EC}">
                <a14:shadowObscured xmlns:a14="http://schemas.microsoft.com/office/drawing/2010/main"/>
              </a:ext>
            </a:extLst>
          </p:spPr>
        </p:pic>
        <p:pic>
          <p:nvPicPr>
            <p:cNvPr id="10" name="Picture 9" descr="https://www.accenture.com/t20150523T054234__w__/my-en/_acnmedia/Accenture/Dev/ComponentImages/logo-accenture.png"/>
            <p:cNvPicPr/>
            <p:nvPr/>
          </p:nvPicPr>
          <p:blipFill>
            <a:blip r:embed="rId5">
              <a:extLst>
                <a:ext uri="{28A0092B-C50C-407E-A947-70E740481C1C}">
                  <a14:useLocalDpi xmlns:a14="http://schemas.microsoft.com/office/drawing/2010/main" val="0"/>
                </a:ext>
              </a:extLst>
            </a:blip>
            <a:srcRect/>
            <a:stretch>
              <a:fillRect/>
            </a:stretch>
          </p:blipFill>
          <p:spPr bwMode="auto">
            <a:xfrm rot="21327161">
              <a:off x="-293493" y="479432"/>
              <a:ext cx="1137519" cy="473966"/>
            </a:xfrm>
            <a:prstGeom prst="rect">
              <a:avLst/>
            </a:prstGeom>
            <a:noFill/>
            <a:ln>
              <a:noFill/>
            </a:ln>
          </p:spPr>
        </p:pic>
        <p:pic>
          <p:nvPicPr>
            <p:cNvPr id="11" name="Picture 4" descr="http://static1.businessinsider.com/image/539f3ffbecad044276726c01-960/amazon-com-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327161">
              <a:off x="4455035" y="180158"/>
              <a:ext cx="1237829" cy="4512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s://upload.wikimedia.org/wikipedia/en/thumb/0/01/Atos.svg/800px-Atos.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327161">
              <a:off x="-242346" y="1240974"/>
              <a:ext cx="753236" cy="2523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2.bp.blogspot.com/-4Y6D_x06Sw4/UI9vVxBbtbI/AAAAAAAAAag/vhfoOgicK88/s1600/Logo+Bank+Indonesi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327161">
              <a:off x="7211279" y="4979666"/>
              <a:ext cx="1570941" cy="2866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Bank of Americ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327161">
              <a:off x="2113209" y="956774"/>
              <a:ext cx="2167217" cy="2820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0" descr="http://malaysia-scholarship.net/wp-content/uploads/2015/03/bank-negara-malaysia.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327161">
              <a:off x="-277781" y="1707139"/>
              <a:ext cx="2076007" cy="5501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a:blip r:embed="rId11">
              <a:extLst>
                <a:ext uri="{28A0092B-C50C-407E-A947-70E740481C1C}">
                  <a14:useLocalDpi xmlns:a14="http://schemas.microsoft.com/office/drawing/2010/main" val="0"/>
                </a:ext>
              </a:extLst>
            </a:blip>
            <a:srcRect/>
            <a:stretch>
              <a:fillRect/>
            </a:stretch>
          </p:blipFill>
          <p:spPr bwMode="auto">
            <a:xfrm rot="21327161">
              <a:off x="710210" y="1032684"/>
              <a:ext cx="1212759" cy="476260"/>
            </a:xfrm>
            <a:prstGeom prst="rect">
              <a:avLst/>
            </a:prstGeom>
            <a:noFill/>
            <a:ln>
              <a:noFill/>
            </a:ln>
          </p:spPr>
        </p:pic>
        <p:pic>
          <p:nvPicPr>
            <p:cNvPr id="17" name="Picture 32" descr="https://upload.wikimedia.org/wikipedia/en/thumb/1/17/Cathay_Pacific_logo.svg/1280px-Cathay_Pacific_logo.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327161">
              <a:off x="3632151" y="2062270"/>
              <a:ext cx="2205726" cy="3084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6" descr="http://www.techoregon.org/sites/default/files/cbre-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1327161">
              <a:off x="-133588" y="2478753"/>
              <a:ext cx="994690" cy="2477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http://ciscoconnecttoronto.ca/wp-content/uploads/2016/05/Cisco_Logo_RGB_Screen_Blue2925.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1327161">
              <a:off x="4855952" y="1284136"/>
              <a:ext cx="910189" cy="4805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0" descr="http://vignette3.wikia.nocookie.net/logopedia/images/7/7f/Citi.png/revision/latest?cb=2012052523320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1327161">
              <a:off x="3721677" y="1305162"/>
              <a:ext cx="987664" cy="6378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21327161">
              <a:off x="1021282" y="2286945"/>
              <a:ext cx="1212759" cy="391199"/>
            </a:xfrm>
            <a:prstGeom prst="rect">
              <a:avLst/>
            </a:prstGeom>
            <a:noFill/>
            <a:ln>
              <a:noFill/>
            </a:ln>
          </p:spPr>
        </p:pic>
        <p:pic>
          <p:nvPicPr>
            <p:cNvPr id="22" name="Picture 42" descr="https://www.internsme.com/themes/internsme/media/emp_logo/MOHAMMEDASADKHAN_1448206587__1401050823.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41559"/>
            <a:stretch/>
          </p:blipFill>
          <p:spPr bwMode="auto">
            <a:xfrm rot="21327161">
              <a:off x="2575241" y="2241877"/>
              <a:ext cx="805302" cy="2713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1327161">
              <a:off x="-145281" y="3089590"/>
              <a:ext cx="1615740" cy="225452"/>
            </a:xfrm>
            <a:prstGeom prst="rect">
              <a:avLst/>
            </a:prstGeom>
            <a:noFill/>
            <a:ln>
              <a:noFill/>
            </a:ln>
          </p:spPr>
        </p:pic>
        <p:pic>
          <p:nvPicPr>
            <p:cNvPr id="24" name="Picture 44" descr="http://mfsys.com.pk/wp-content/uploads/2016/04/dbs-bank-log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21327161">
              <a:off x="9274764" y="862804"/>
              <a:ext cx="954488" cy="3408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6" descr="https://upload.wikimedia.org/wikipedia/commons/thumb/8/82/Dell_Logo.png/1027px-Dell_Logo.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21327161">
              <a:off x="12566" y="4195740"/>
              <a:ext cx="592840" cy="5911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8" descr="https://upload.wikimedia.org/wikipedia/commons/thumb/a/ac/DHL_Logo.svg/2000px-DHL_Logo.svg.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21327161">
              <a:off x="2720611" y="2856369"/>
              <a:ext cx="1342857" cy="2974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0" descr="http://www.open-ix.org/wp-content/uploads/2014/12/DR_Space.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21327161">
              <a:off x="2669426" y="3378097"/>
              <a:ext cx="1903937" cy="4548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21327161">
              <a:off x="-51921" y="3748691"/>
              <a:ext cx="1212759" cy="201284"/>
            </a:xfrm>
            <a:prstGeom prst="rect">
              <a:avLst/>
            </a:prstGeom>
            <a:noFill/>
            <a:ln>
              <a:noFill/>
            </a:ln>
          </p:spPr>
        </p:pic>
        <p:pic>
          <p:nvPicPr>
            <p:cNvPr id="29" name="Picture 56" descr="http://blue.dksh.com.kh/Images/mydksh3.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21327161">
              <a:off x="1385911" y="3514572"/>
              <a:ext cx="1191306" cy="45935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8" descr="http://www.powerretail.com.au/wp-content/uploads/2012/09/The-new-eBay-logo.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19773" b="42511"/>
            <a:stretch/>
          </p:blipFill>
          <p:spPr bwMode="auto">
            <a:xfrm rot="21327161">
              <a:off x="807646" y="4269736"/>
              <a:ext cx="942757" cy="3555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p:nvPr/>
          </p:nvPicPr>
          <p:blipFill>
            <a:blip r:embed="rId26" cstate="print">
              <a:extLst>
                <a:ext uri="{28A0092B-C50C-407E-A947-70E740481C1C}">
                  <a14:useLocalDpi xmlns:a14="http://schemas.microsoft.com/office/drawing/2010/main" val="0"/>
                </a:ext>
              </a:extLst>
            </a:blip>
            <a:srcRect/>
            <a:stretch>
              <a:fillRect/>
            </a:stretch>
          </p:blipFill>
          <p:spPr bwMode="auto">
            <a:xfrm rot="21327161">
              <a:off x="3495659" y="3881620"/>
              <a:ext cx="1212759" cy="533951"/>
            </a:xfrm>
            <a:prstGeom prst="rect">
              <a:avLst/>
            </a:prstGeom>
            <a:noFill/>
            <a:ln>
              <a:noFill/>
            </a:ln>
          </p:spPr>
        </p:pic>
        <p:pic>
          <p:nvPicPr>
            <p:cNvPr id="32" name="Picture 60" descr="https://upload.wikimedia.org/wikipedia/en/thumb/a/a7/Equinix.svg/500px-Equinix.svg.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rot="21327161">
              <a:off x="4900362" y="3790394"/>
              <a:ext cx="1072439" cy="5190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2" descr="https://amplab.cs.berkeley.edu/wp-content/uploads/2015/07/logo-ericsson.png"/>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26023" b="24555"/>
            <a:stretch/>
          </p:blipFill>
          <p:spPr bwMode="auto">
            <a:xfrm rot="21327161">
              <a:off x="1801374" y="4138783"/>
              <a:ext cx="1557470" cy="42537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4" descr="http://vignette2.wikia.nocookie.net/logopedia/images/6/63/CIMB_Niaga_logo.gif/revision/latest?cb=20150131131838"/>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21327161">
              <a:off x="2004933" y="1665209"/>
              <a:ext cx="1574013" cy="24103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joblanda.com/wp-content/uploads/2015/07/exxon-mobil.jpg"/>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t="34048" r="4784" b="23932"/>
            <a:stretch/>
          </p:blipFill>
          <p:spPr bwMode="auto">
            <a:xfrm rot="21327161">
              <a:off x="4497981" y="3301771"/>
              <a:ext cx="1456351" cy="3529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6" descr="http://hortonworks.com/wp-content/uploads/2015/03/DimensionData_logo_300dpi_2.8w.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rot="21327161">
              <a:off x="4275019" y="2658055"/>
              <a:ext cx="1594772" cy="36641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21327161">
              <a:off x="2244310" y="4674829"/>
              <a:ext cx="1228904" cy="646881"/>
            </a:xfrm>
            <a:prstGeom prst="rect">
              <a:avLst/>
            </a:prstGeom>
            <a:noFill/>
            <a:ln>
              <a:noFill/>
            </a:ln>
          </p:spPr>
        </p:pic>
        <p:pic>
          <p:nvPicPr>
            <p:cNvPr id="38" name="Picture 37"/>
            <p:cNvPicPr/>
            <p:nvPr/>
          </p:nvPicPr>
          <p:blipFill>
            <a:blip r:embed="rId33" cstate="print">
              <a:extLst>
                <a:ext uri="{28A0092B-C50C-407E-A947-70E740481C1C}">
                  <a14:useLocalDpi xmlns:a14="http://schemas.microsoft.com/office/drawing/2010/main" val="0"/>
                </a:ext>
              </a:extLst>
            </a:blip>
            <a:srcRect/>
            <a:stretch>
              <a:fillRect/>
            </a:stretch>
          </p:blipFill>
          <p:spPr bwMode="auto">
            <a:xfrm rot="21327161">
              <a:off x="764340" y="4920386"/>
              <a:ext cx="1345173" cy="385803"/>
            </a:xfrm>
            <a:prstGeom prst="rect">
              <a:avLst/>
            </a:prstGeom>
            <a:noFill/>
            <a:ln>
              <a:noFill/>
            </a:ln>
          </p:spPr>
        </p:pic>
        <p:pic>
          <p:nvPicPr>
            <p:cNvPr id="39" name="Picture 4" descr="http://logosvector.net/wp-content/uploads/2016/05/hp-logo-vector-download.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rot="21327161">
              <a:off x="-24910" y="4855569"/>
              <a:ext cx="658591" cy="65859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http://investcorrectly.com/wp-content/uploads/2015/02/IBM-520x245.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rot="21327161">
              <a:off x="3662704" y="4651446"/>
              <a:ext cx="987078" cy="46506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http://grass-events.com/wp-content/uploads/2015/08/ICTroom_Logo_400x300.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rot="21327161">
              <a:off x="1099836" y="5410673"/>
              <a:ext cx="1843354" cy="67743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p:nvPr/>
          </p:nvPicPr>
          <p:blipFill>
            <a:blip r:embed="rId37" cstate="print">
              <a:extLst>
                <a:ext uri="{28A0092B-C50C-407E-A947-70E740481C1C}">
                  <a14:useLocalDpi xmlns:a14="http://schemas.microsoft.com/office/drawing/2010/main" val="0"/>
                </a:ext>
              </a:extLst>
            </a:blip>
            <a:srcRect/>
            <a:stretch>
              <a:fillRect/>
            </a:stretch>
          </p:blipFill>
          <p:spPr bwMode="auto">
            <a:xfrm rot="21327161">
              <a:off x="4858439" y="4598877"/>
              <a:ext cx="1238724" cy="306553"/>
            </a:xfrm>
            <a:prstGeom prst="rect">
              <a:avLst/>
            </a:prstGeom>
            <a:noFill/>
            <a:ln>
              <a:noFill/>
            </a:ln>
          </p:spPr>
        </p:pic>
        <p:pic>
          <p:nvPicPr>
            <p:cNvPr id="43" name="Picture 10" descr="https://www.seeklogo.net/wp-content/uploads/2011/08/intel-logo-vector-01.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rot="21327161">
              <a:off x="47515" y="5378647"/>
              <a:ext cx="869865" cy="86986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http://deltafonts.com/wp-content/uploads/J.P.-Morgan-Co..png"/>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t="44739" b="33463"/>
            <a:stretch/>
          </p:blipFill>
          <p:spPr bwMode="auto">
            <a:xfrm rot="21327161">
              <a:off x="3044916" y="5391858"/>
              <a:ext cx="1563768" cy="34087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https://www.vodien.com/img/clients/keppel.png"/>
            <p:cNvPicPr>
              <a:picLocks noChangeAspect="1" noChangeArrowheads="1"/>
            </p:cNvPicPr>
            <p:nvPr/>
          </p:nvPicPr>
          <p:blipFill rotWithShape="1">
            <a:blip r:embed="rId40" cstate="print">
              <a:extLst>
                <a:ext uri="{28A0092B-C50C-407E-A947-70E740481C1C}">
                  <a14:useLocalDpi xmlns:a14="http://schemas.microsoft.com/office/drawing/2010/main" val="0"/>
                </a:ext>
              </a:extLst>
            </a:blip>
            <a:srcRect t="28418" b="41970"/>
            <a:stretch/>
          </p:blipFill>
          <p:spPr bwMode="auto">
            <a:xfrm rot="21327161">
              <a:off x="99095" y="6178053"/>
              <a:ext cx="2134981" cy="3793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https://corporate.kpn.com/upload_mm/6/5/9/cid3692_fullimage_KPN_PL1v_FC_POS_700x525.png"/>
            <p:cNvPicPr>
              <a:picLocks noChangeAspect="1" noChangeArrowheads="1"/>
            </p:cNvPicPr>
            <p:nvPr/>
          </p:nvPicPr>
          <p:blipFill rotWithShape="1">
            <a:blip r:embed="rId41" cstate="print">
              <a:extLst>
                <a:ext uri="{28A0092B-C50C-407E-A947-70E740481C1C}">
                  <a14:useLocalDpi xmlns:a14="http://schemas.microsoft.com/office/drawing/2010/main" val="0"/>
                </a:ext>
              </a:extLst>
            </a:blip>
            <a:srcRect t="25940" b="27277"/>
            <a:stretch/>
          </p:blipFill>
          <p:spPr bwMode="auto">
            <a:xfrm rot="21327161">
              <a:off x="4683359" y="5094692"/>
              <a:ext cx="1571614" cy="551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https://msdnshared.blob.core.windows.net/media/TNBlogsFS/BlogFileStorage/blogs_msdn/bramveen/WindowsLiveWriter/LeasewebandtheEuropeanWinPHPChallenge_B2FC/logo_leaseweb_JPEG_high_2.jp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rot="21327161">
              <a:off x="2428723" y="6015925"/>
              <a:ext cx="1683922" cy="34467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descr="https://upload.wikimedia.org/wikipedia/commons/thumb/b/bf/LG_logo_(2015).svg/500px-LG_logo_(2015).svg.pn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rot="21327161">
              <a:off x="152982" y="6829674"/>
              <a:ext cx="981288" cy="42980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4" descr="http://www.lifelinedatacenters.com/wp-content/uploads/2014/10/lifeline-logo.pn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rot="21327161">
              <a:off x="4422016" y="5802235"/>
              <a:ext cx="1777121" cy="48555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p:nvPr/>
          </p:nvPicPr>
          <p:blipFill>
            <a:blip r:embed="rId45">
              <a:extLst>
                <a:ext uri="{28A0092B-C50C-407E-A947-70E740481C1C}">
                  <a14:useLocalDpi xmlns:a14="http://schemas.microsoft.com/office/drawing/2010/main" val="0"/>
                </a:ext>
              </a:extLst>
            </a:blip>
            <a:srcRect/>
            <a:stretch>
              <a:fillRect/>
            </a:stretch>
          </p:blipFill>
          <p:spPr bwMode="auto">
            <a:xfrm rot="21327161">
              <a:off x="2838432" y="6576052"/>
              <a:ext cx="1120352" cy="493014"/>
            </a:xfrm>
            <a:prstGeom prst="rect">
              <a:avLst/>
            </a:prstGeom>
            <a:noFill/>
            <a:ln>
              <a:noFill/>
            </a:ln>
          </p:spPr>
        </p:pic>
        <p:pic>
          <p:nvPicPr>
            <p:cNvPr id="51" name="Picture 26" descr="http://www.campaignbrief.com/2015/09/24/microsoft-logo.jpg"/>
            <p:cNvPicPr>
              <a:picLocks noChangeAspect="1" noChangeArrowheads="1"/>
            </p:cNvPicPr>
            <p:nvPr/>
          </p:nvPicPr>
          <p:blipFill rotWithShape="1">
            <a:blip r:embed="rId46" cstate="print">
              <a:extLst>
                <a:ext uri="{28A0092B-C50C-407E-A947-70E740481C1C}">
                  <a14:useLocalDpi xmlns:a14="http://schemas.microsoft.com/office/drawing/2010/main" val="0"/>
                </a:ext>
              </a:extLst>
            </a:blip>
            <a:srcRect t="26119" b="32886"/>
            <a:stretch/>
          </p:blipFill>
          <p:spPr bwMode="auto">
            <a:xfrm rot="21327161">
              <a:off x="7325044" y="-80428"/>
              <a:ext cx="1581574" cy="36470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8" descr="http://www.bankasi.gen.tr/resim/merrill-lynch-yatirim-bank-as.gif"/>
            <p:cNvPicPr>
              <a:picLocks noChangeAspect="1" noChangeArrowheads="1"/>
            </p:cNvPicPr>
            <p:nvPr/>
          </p:nvPicPr>
          <p:blipFill rotWithShape="1">
            <a:blip r:embed="rId47" cstate="print">
              <a:extLst>
                <a:ext uri="{28A0092B-C50C-407E-A947-70E740481C1C}">
                  <a14:useLocalDpi xmlns:a14="http://schemas.microsoft.com/office/drawing/2010/main" val="0"/>
                </a:ext>
              </a:extLst>
            </a:blip>
            <a:srcRect t="26863" b="18028"/>
            <a:stretch/>
          </p:blipFill>
          <p:spPr bwMode="auto">
            <a:xfrm rot="21327161">
              <a:off x="4205678" y="6372983"/>
              <a:ext cx="2039885" cy="52193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descr="http://stuffled.com/vector/wp-content/uploads/sites/5/2014/05/Bank-Mandiri-Logo-Vector-Image.png"/>
            <p:cNvPicPr>
              <a:picLocks noChangeAspect="1" noChangeArrowheads="1"/>
            </p:cNvPicPr>
            <p:nvPr/>
          </p:nvPicPr>
          <p:blipFill rotWithShape="1">
            <a:blip r:embed="rId48" cstate="print">
              <a:extLst>
                <a:ext uri="{28A0092B-C50C-407E-A947-70E740481C1C}">
                  <a14:useLocalDpi xmlns:a14="http://schemas.microsoft.com/office/drawing/2010/main" val="0"/>
                </a:ext>
              </a:extLst>
            </a:blip>
            <a:srcRect t="24233" b="26037"/>
            <a:stretch/>
          </p:blipFill>
          <p:spPr bwMode="auto">
            <a:xfrm rot="21327161">
              <a:off x="1429297" y="6721097"/>
              <a:ext cx="1157191" cy="38364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8" descr="http://vectorlogo4u.com/wp-content/uploads/2015/03/maybank-logo-vector-720x340.png"/>
            <p:cNvPicPr>
              <a:picLocks noChangeAspect="1" noChangeArrowheads="1"/>
            </p:cNvPicPr>
            <p:nvPr/>
          </p:nvPicPr>
          <p:blipFill rotWithShape="1">
            <a:blip r:embed="rId49" cstate="print">
              <a:extLst>
                <a:ext uri="{28A0092B-C50C-407E-A947-70E740481C1C}">
                  <a14:useLocalDpi xmlns:a14="http://schemas.microsoft.com/office/drawing/2010/main" val="0"/>
                </a:ext>
              </a:extLst>
            </a:blip>
            <a:srcRect l="4790" t="23076" r="5014" b="23360"/>
            <a:stretch/>
          </p:blipFill>
          <p:spPr bwMode="auto">
            <a:xfrm rot="21327161">
              <a:off x="9117100" y="-209834"/>
              <a:ext cx="1210170" cy="33937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50"/>
            <a:stretch>
              <a:fillRect/>
            </a:stretch>
          </p:blipFill>
          <p:spPr>
            <a:xfrm rot="21327161">
              <a:off x="7625399" y="1814153"/>
              <a:ext cx="1465453" cy="318577"/>
            </a:xfrm>
            <a:prstGeom prst="rect">
              <a:avLst/>
            </a:prstGeom>
          </p:spPr>
        </p:pic>
        <p:pic>
          <p:nvPicPr>
            <p:cNvPr id="56" name="Picture 30" descr="http://e-keyns.com/NEC%20images/nec-logo.pn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rot="21327161">
              <a:off x="7838209" y="433804"/>
              <a:ext cx="1094996" cy="39017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2" descr="https://pbs.twimg.com/profile_images/378800000500800004/945ac1655d12af92a35ea5eb37602a8c_400x400.png"/>
            <p:cNvPicPr>
              <a:picLocks noChangeAspect="1" noChangeArrowheads="1"/>
            </p:cNvPicPr>
            <p:nvPr/>
          </p:nvPicPr>
          <p:blipFill rotWithShape="1">
            <a:blip r:embed="rId52" cstate="print">
              <a:extLst>
                <a:ext uri="{28A0092B-C50C-407E-A947-70E740481C1C}">
                  <a14:useLocalDpi xmlns:a14="http://schemas.microsoft.com/office/drawing/2010/main" val="0"/>
                </a:ext>
              </a:extLst>
            </a:blip>
            <a:srcRect t="36179" b="35816"/>
            <a:stretch/>
          </p:blipFill>
          <p:spPr bwMode="auto">
            <a:xfrm rot="21327161">
              <a:off x="9299706" y="1346270"/>
              <a:ext cx="1270537" cy="35580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4" descr="http://mms.businesswire.com/media/20151027007161/en/409680/5/logo_nttcom.jp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rot="21327161">
              <a:off x="5905693" y="477623"/>
              <a:ext cx="1858309" cy="58206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6" descr="http://4.bp.blogspot.com/-BMTSqya_jz0/UghPAbtrX6I/AAAAAAAAbPI/K_QBHpqXm_8/s1600/Nokia-Siemens-Network-logo.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rot="21327161">
              <a:off x="7566732" y="1059698"/>
              <a:ext cx="1360770" cy="57564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8" descr="Office of the Government Chief Information Office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rot="21327161">
              <a:off x="8372787" y="2910096"/>
              <a:ext cx="3097860" cy="41603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2" descr="https://yellowpencil.com/assets/page/logo-opentext.png"/>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rot="21327161">
              <a:off x="9070789" y="406028"/>
              <a:ext cx="1355232" cy="30628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6" descr="https://rahlegal.in/wp-content/uploads/2015/02/Oracle-profile.gif"/>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rot="21327161">
              <a:off x="5902535" y="1826587"/>
              <a:ext cx="1623128" cy="59673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www.panduit.com/ccurl/617/1000/Y-Panduit-logo-R-lores--ENG,0.jpg"/>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rot="21327161">
              <a:off x="7261812" y="3113949"/>
              <a:ext cx="981465" cy="21403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http://infojawatankerajaan.com/wp-content/uploads/2014/08/PETRONAS-ICT-Sdn-Bhd.jpg"/>
            <p:cNvPicPr>
              <a:picLocks noChangeAspect="1" noChangeArrowheads="1"/>
            </p:cNvPicPr>
            <p:nvPr/>
          </p:nvPicPr>
          <p:blipFill rotWithShape="1">
            <a:blip r:embed="rId59" cstate="print">
              <a:extLst>
                <a:ext uri="{28A0092B-C50C-407E-A947-70E740481C1C}">
                  <a14:useLocalDpi xmlns:a14="http://schemas.microsoft.com/office/drawing/2010/main" val="0"/>
                </a:ext>
              </a:extLst>
            </a:blip>
            <a:srcRect t="24648" b="11330"/>
            <a:stretch/>
          </p:blipFill>
          <p:spPr bwMode="auto">
            <a:xfrm rot="21327161">
              <a:off x="8527909" y="3542024"/>
              <a:ext cx="1013716" cy="48425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http://www.brandsoftheworld.com/sites/default/files/styles/logo-thumbnail/public/102010/pwc.png?itok=sbmeE3T8"/>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rot="21327161">
              <a:off x="6239478" y="3659354"/>
              <a:ext cx="601214" cy="60121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http://www.digitalgalleryindia.com/blog/wp-content/uploads/2015/02/Reliance-Communications-official-website.jpg"/>
            <p:cNvPicPr>
              <a:picLocks noChangeAspect="1" noChangeArrowheads="1"/>
            </p:cNvPicPr>
            <p:nvPr/>
          </p:nvPicPr>
          <p:blipFill rotWithShape="1">
            <a:blip r:embed="rId61" cstate="print">
              <a:extLst>
                <a:ext uri="{28A0092B-C50C-407E-A947-70E740481C1C}">
                  <a14:useLocalDpi xmlns:a14="http://schemas.microsoft.com/office/drawing/2010/main" val="0"/>
                </a:ext>
              </a:extLst>
            </a:blip>
            <a:srcRect t="37418" b="29727"/>
            <a:stretch/>
          </p:blipFill>
          <p:spPr bwMode="auto">
            <a:xfrm rot="21327161">
              <a:off x="6286954" y="4532654"/>
              <a:ext cx="1100336" cy="20790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https://upload.wikimedia.org/wikipedia/en/e/eb/RBS_logo.png"/>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rot="21327161">
              <a:off x="6183321" y="3174940"/>
              <a:ext cx="886788" cy="29194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https://upload.wikimedia.org/wikipedia/en/3/34/SFDC_logo.png"/>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rot="21327161">
              <a:off x="8610972" y="2265604"/>
              <a:ext cx="761530" cy="53333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4" descr="http://fullhdpictures.com/wp-content/uploads/2016/01/Samsung-Logos-HD.gif"/>
            <p:cNvPicPr>
              <a:picLocks noChangeAspect="1" noChangeArrowheads="1"/>
            </p:cNvPicPr>
            <p:nvPr/>
          </p:nvPicPr>
          <p:blipFill rotWithShape="1">
            <a:blip r:embed="rId64" cstate="print">
              <a:extLst>
                <a:ext uri="{28A0092B-C50C-407E-A947-70E740481C1C}">
                  <a14:useLocalDpi xmlns:a14="http://schemas.microsoft.com/office/drawing/2010/main" val="0"/>
                </a:ext>
              </a:extLst>
            </a:blip>
            <a:srcRect l="5925" t="32271" b="17630"/>
            <a:stretch/>
          </p:blipFill>
          <p:spPr bwMode="auto">
            <a:xfrm rot="21327161">
              <a:off x="5856582" y="66554"/>
              <a:ext cx="1330333" cy="34747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8" descr="http://hamburger-energietage.com/wp-content/uploads/2015/03/schneider.jpg"/>
            <p:cNvPicPr>
              <a:picLocks noChangeAspect="1" noChangeArrowheads="1"/>
            </p:cNvPicPr>
            <p:nvPr/>
          </p:nvPicPr>
          <p:blipFill rotWithShape="1">
            <a:blip r:embed="rId65" cstate="print">
              <a:extLst>
                <a:ext uri="{28A0092B-C50C-407E-A947-70E740481C1C}">
                  <a14:useLocalDpi xmlns:a14="http://schemas.microsoft.com/office/drawing/2010/main" val="0"/>
                </a:ext>
              </a:extLst>
            </a:blip>
            <a:srcRect l="8263" t="22708" r="9414" b="25392"/>
            <a:stretch/>
          </p:blipFill>
          <p:spPr bwMode="auto">
            <a:xfrm rot="21327161">
              <a:off x="7418114" y="2451067"/>
              <a:ext cx="981465" cy="30937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0" descr="https://www.newconstructs.com/wp-content/uploads/2015/11/ServiceNow_logo.png"/>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rot="21327161">
              <a:off x="9573618" y="1870820"/>
              <a:ext cx="1318965" cy="27522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2" descr="http://www.aisrl.eu/joomla/images/loghi/siemens-logo.png"/>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rot="21327161">
              <a:off x="4493189" y="826454"/>
              <a:ext cx="1223926" cy="27118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4" descr="http://mothership.sg/wp-content/uploads/bfi_thumb/singtel-new-logo-2yyyb89y3175y97t72v022.jpg"/>
            <p:cNvPicPr>
              <a:picLocks noChangeAspect="1" noChangeArrowheads="1"/>
            </p:cNvPicPr>
            <p:nvPr/>
          </p:nvPicPr>
          <p:blipFill rotWithShape="1">
            <a:blip r:embed="rId68" cstate="print">
              <a:extLst>
                <a:ext uri="{28A0092B-C50C-407E-A947-70E740481C1C}">
                  <a14:useLocalDpi xmlns:a14="http://schemas.microsoft.com/office/drawing/2010/main" val="0"/>
                </a:ext>
              </a:extLst>
            </a:blip>
            <a:srcRect l="19534" t="5018" r="19212" b="29853"/>
            <a:stretch/>
          </p:blipFill>
          <p:spPr bwMode="auto">
            <a:xfrm rot="21327161">
              <a:off x="7618952" y="4326375"/>
              <a:ext cx="755637" cy="41979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6" descr="https://upload.wikimedia.org/wikipedia/en/thumb/e/e8/Shell_logo.svg/648px-Shell_logo.svg.png"/>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rot="21327161">
              <a:off x="6027638" y="1192128"/>
              <a:ext cx="538418" cy="49853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8" descr="https://upload.wikimedia.org/wikipedia/en/thumb/a/ae/Standard_Chartered.svg/640px-Standard_Chartered.svg.png"/>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rot="21327161">
              <a:off x="6146350" y="2473968"/>
              <a:ext cx="1076158" cy="41532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0" descr="http://www.starhub.com/content/dam/starhub/2015/about-us/logos/starHub-logo.png"/>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rot="21327161">
              <a:off x="8537551" y="4307210"/>
              <a:ext cx="1096254" cy="23415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p:cNvPicPr/>
            <p:nvPr/>
          </p:nvPicPr>
          <p:blipFill>
            <a:blip r:embed="rId72" cstate="print">
              <a:extLst>
                <a:ext uri="{28A0092B-C50C-407E-A947-70E740481C1C}">
                  <a14:useLocalDpi xmlns:a14="http://schemas.microsoft.com/office/drawing/2010/main" val="0"/>
                </a:ext>
              </a:extLst>
            </a:blip>
            <a:srcRect/>
            <a:stretch>
              <a:fillRect/>
            </a:stretch>
          </p:blipFill>
          <p:spPr bwMode="auto">
            <a:xfrm rot="21327161">
              <a:off x="8904362" y="4819160"/>
              <a:ext cx="822591" cy="484415"/>
            </a:xfrm>
            <a:prstGeom prst="rect">
              <a:avLst/>
            </a:prstGeom>
            <a:noFill/>
            <a:ln>
              <a:noFill/>
            </a:ln>
          </p:spPr>
        </p:pic>
        <p:pic>
          <p:nvPicPr>
            <p:cNvPr id="78" name="Picture 32" descr="https://www.tcc-technology.com/userfiles/TCCT%20logo.jpg"/>
            <p:cNvPicPr>
              <a:picLocks noChangeAspect="1" noChangeArrowheads="1"/>
            </p:cNvPicPr>
            <p:nvPr/>
          </p:nvPicPr>
          <p:blipFill rotWithShape="1">
            <a:blip r:embed="rId73" cstate="print">
              <a:extLst>
                <a:ext uri="{28A0092B-C50C-407E-A947-70E740481C1C}">
                  <a14:useLocalDpi xmlns:a14="http://schemas.microsoft.com/office/drawing/2010/main" val="0"/>
                </a:ext>
              </a:extLst>
            </a:blip>
            <a:srcRect b="9432"/>
            <a:stretch/>
          </p:blipFill>
          <p:spPr bwMode="auto">
            <a:xfrm rot="21327161">
              <a:off x="10004495" y="3308178"/>
              <a:ext cx="938056" cy="365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4" descr="http://www.consumercomplaints.in/thumb.php?bname=1&amp;src=tata-communications.jpg&amp;wmax=900&amp;hmax=900&amp;quality=90&amp;nocrop=1"/>
            <p:cNvPicPr>
              <a:picLocks noChangeAspect="1" noChangeArrowheads="1"/>
            </p:cNvPicPr>
            <p:nvPr/>
          </p:nvPicPr>
          <p:blipFill rotWithShape="1">
            <a:blip r:embed="rId74" cstate="print">
              <a:extLst>
                <a:ext uri="{28A0092B-C50C-407E-A947-70E740481C1C}">
                  <a14:useLocalDpi xmlns:a14="http://schemas.microsoft.com/office/drawing/2010/main" val="0"/>
                </a:ext>
              </a:extLst>
            </a:blip>
            <a:srcRect t="37110" b="39964"/>
            <a:stretch/>
          </p:blipFill>
          <p:spPr bwMode="auto">
            <a:xfrm rot="21327161">
              <a:off x="1273714" y="-123898"/>
              <a:ext cx="2547980" cy="22997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36" descr="https://www.tm.com.my/style%20library/tmap/images/tm-logo-200%20x%20137.png"/>
            <p:cNvPicPr>
              <a:picLocks noChangeAspect="1" noChangeArrowheads="1"/>
            </p:cNvPicPr>
            <p:nvPr/>
          </p:nvPicPr>
          <p:blipFill rotWithShape="1">
            <a:blip r:embed="rId75" cstate="print">
              <a:extLst>
                <a:ext uri="{28A0092B-C50C-407E-A947-70E740481C1C}">
                  <a14:useLocalDpi xmlns:a14="http://schemas.microsoft.com/office/drawing/2010/main" val="0"/>
                </a:ext>
              </a:extLst>
            </a:blip>
            <a:srcRect l="24400" t="24742" r="15831" b="20383"/>
            <a:stretch/>
          </p:blipFill>
          <p:spPr bwMode="auto">
            <a:xfrm rot="21327161">
              <a:off x="6399336" y="5077117"/>
              <a:ext cx="747487" cy="36862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4" descr="http://cdn2.hubspot.net/hub/321139/hubfs/images/customers/telstra-logo-bg.png?t=1467313590599&amp;width=850"/>
            <p:cNvPicPr>
              <a:picLocks noChangeAspect="1" noChangeArrowheads="1"/>
            </p:cNvPicPr>
            <p:nvPr/>
          </p:nvPicPr>
          <p:blipFill rotWithShape="1">
            <a:blip r:embed="rId76" cstate="print">
              <a:extLst>
                <a:ext uri="{28A0092B-C50C-407E-A947-70E740481C1C}">
                  <a14:useLocalDpi xmlns:a14="http://schemas.microsoft.com/office/drawing/2010/main" val="0"/>
                </a:ext>
              </a:extLst>
            </a:blip>
            <a:srcRect l="12238" r="12750"/>
            <a:stretch/>
          </p:blipFill>
          <p:spPr bwMode="auto">
            <a:xfrm rot="21327161">
              <a:off x="7817612" y="5581015"/>
              <a:ext cx="905555" cy="31245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6" descr="http://www.sarsen.net/uploads/files/images/TEXAS%20INSTRUMENTS%20LOGO.jpg"/>
            <p:cNvPicPr>
              <a:picLocks noChangeAspect="1" noChangeArrowheads="1"/>
            </p:cNvPicPr>
            <p:nvPr/>
          </p:nvPicPr>
          <p:blipFill rotWithShape="1">
            <a:blip r:embed="rId77" cstate="print">
              <a:extLst>
                <a:ext uri="{28A0092B-C50C-407E-A947-70E740481C1C}">
                  <a14:useLocalDpi xmlns:a14="http://schemas.microsoft.com/office/drawing/2010/main" val="0"/>
                </a:ext>
              </a:extLst>
            </a:blip>
            <a:srcRect l="7138" t="20206" r="6702" b="19291"/>
            <a:stretch/>
          </p:blipFill>
          <p:spPr bwMode="auto">
            <a:xfrm rot="21327161">
              <a:off x="7007674" y="3687671"/>
              <a:ext cx="1595228" cy="39294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8" descr="http://vignette2.wikia.nocookie.net/logopedia/images/3/34/Time_Warner_montage.png/revision/latest?cb=20121217200921"/>
            <p:cNvPicPr>
              <a:picLocks noChangeAspect="1" noChangeArrowheads="1"/>
            </p:cNvPicPr>
            <p:nvPr/>
          </p:nvPicPr>
          <p:blipFill rotWithShape="1">
            <a:blip r:embed="rId78" cstate="print">
              <a:extLst>
                <a:ext uri="{28A0092B-C50C-407E-A947-70E740481C1C}">
                  <a14:useLocalDpi xmlns:a14="http://schemas.microsoft.com/office/drawing/2010/main" val="0"/>
                </a:ext>
              </a:extLst>
            </a:blip>
            <a:srcRect t="11393" r="13465" b="10995"/>
            <a:stretch/>
          </p:blipFill>
          <p:spPr bwMode="auto">
            <a:xfrm rot="21327161">
              <a:off x="9822878" y="2240669"/>
              <a:ext cx="1057915" cy="51754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50" descr="http://www.kingdomproperty.com/blog/wp-content/uploads/2014/03/tmb.jpg"/>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rot="21327161">
              <a:off x="8921414" y="5436094"/>
              <a:ext cx="693710" cy="34685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52" descr="T-Systems"/>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rot="21327161">
              <a:off x="6462405" y="5727759"/>
              <a:ext cx="1086283" cy="199058"/>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56" descr="http://andrewmaraniss.com/wp-content/uploads/2014/11/vanderbilt-university-logo.jpg"/>
            <p:cNvPicPr>
              <a:picLocks noChangeAspect="1" noChangeArrowheads="1"/>
            </p:cNvPicPr>
            <p:nvPr/>
          </p:nvPicPr>
          <p:blipFill rotWithShape="1">
            <a:blip r:embed="rId81" cstate="print">
              <a:extLst>
                <a:ext uri="{28A0092B-C50C-407E-A947-70E740481C1C}">
                  <a14:useLocalDpi xmlns:a14="http://schemas.microsoft.com/office/drawing/2010/main" val="0"/>
                </a:ext>
              </a:extLst>
            </a:blip>
            <a:srcRect l="29489" r="29375"/>
            <a:stretch/>
          </p:blipFill>
          <p:spPr bwMode="auto">
            <a:xfrm rot="21327161">
              <a:off x="6507663" y="6146728"/>
              <a:ext cx="592860" cy="76709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58" descr="https://upload.wikimedia.org/wikipedia/commons/d/d3/Army_logo.png"/>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rot="21327161">
              <a:off x="7412551" y="6113458"/>
              <a:ext cx="563080" cy="69206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60" descr="USA.gov"/>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rot="21327161">
              <a:off x="10277457" y="5352318"/>
              <a:ext cx="1072544" cy="25461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p:cNvPicPr/>
            <p:nvPr/>
          </p:nvPicPr>
          <p:blipFill>
            <a:blip r:embed="rId84" cstate="print">
              <a:extLst>
                <a:ext uri="{28A0092B-C50C-407E-A947-70E740481C1C}">
                  <a14:useLocalDpi xmlns:a14="http://schemas.microsoft.com/office/drawing/2010/main" val="0"/>
                </a:ext>
              </a:extLst>
            </a:blip>
            <a:srcRect/>
            <a:stretch>
              <a:fillRect/>
            </a:stretch>
          </p:blipFill>
          <p:spPr bwMode="auto">
            <a:xfrm rot="21327161">
              <a:off x="-336069" y="379"/>
              <a:ext cx="1377160" cy="299341"/>
            </a:xfrm>
            <a:prstGeom prst="rect">
              <a:avLst/>
            </a:prstGeom>
            <a:noFill/>
            <a:ln>
              <a:noFill/>
            </a:ln>
          </p:spPr>
        </p:pic>
        <p:pic>
          <p:nvPicPr>
            <p:cNvPr id="90" name="Picture 64" descr="http://www.vodafone.co.uk/cs/groups/public/documents/webcontent/1287x929_vodafone_logo.jpg"/>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rot="21327161">
              <a:off x="9190385" y="5998594"/>
              <a:ext cx="786126" cy="567451"/>
            </a:xfrm>
            <a:prstGeom prst="rect">
              <a:avLst/>
            </a:prstGeom>
            <a:noFill/>
            <a:extLst>
              <a:ext uri="{909E8E84-426E-40DD-AFC4-6F175D3DCCD1}">
                <a14:hiddenFill xmlns:a14="http://schemas.microsoft.com/office/drawing/2010/main">
                  <a:solidFill>
                    <a:srgbClr val="FFFFFF"/>
                  </a:solidFill>
                </a14:hiddenFill>
              </a:ext>
            </a:extLst>
          </p:spPr>
        </p:pic>
        <p:sp>
          <p:nvSpPr>
            <p:cNvPr id="91" name="AutoShape 66" descr="https://www.seeklogo.net/wp-content/uploads/2013/12/wells-fargo-vector-logo-400x400.png"/>
            <p:cNvSpPr>
              <a:spLocks noChangeAspect="1" noChangeArrowheads="1"/>
            </p:cNvSpPr>
            <p:nvPr/>
          </p:nvSpPr>
          <p:spPr bwMode="auto">
            <a:xfrm rot="21327161">
              <a:off x="6357361" y="3540312"/>
              <a:ext cx="181995" cy="1819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 name="Picture 70" descr="https://www.seeklogo.net/wp-content/uploads/2013/12/wells-fargo-vector-logo-400x400.png"/>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rot="21327161">
              <a:off x="6695157" y="984618"/>
              <a:ext cx="840709" cy="84070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p:cNvPicPr/>
            <p:nvPr/>
          </p:nvPicPr>
          <p:blipFill>
            <a:blip r:embed="rId87" cstate="print">
              <a:extLst>
                <a:ext uri="{28A0092B-C50C-407E-A947-70E740481C1C}">
                  <a14:useLocalDpi xmlns:a14="http://schemas.microsoft.com/office/drawing/2010/main" val="0"/>
                </a:ext>
              </a:extLst>
            </a:blip>
            <a:srcRect/>
            <a:stretch>
              <a:fillRect/>
            </a:stretch>
          </p:blipFill>
          <p:spPr bwMode="auto">
            <a:xfrm rot="21327161">
              <a:off x="10052748" y="3947799"/>
              <a:ext cx="894931" cy="786172"/>
            </a:xfrm>
            <a:prstGeom prst="rect">
              <a:avLst/>
            </a:prstGeom>
            <a:noFill/>
            <a:ln>
              <a:noFill/>
            </a:ln>
          </p:spPr>
        </p:pic>
        <p:pic>
          <p:nvPicPr>
            <p:cNvPr id="94" name="Picture 72" descr="http://www.creanara.com/uploads/ckeditor/miyav1b8qqokwwog.jpg"/>
            <p:cNvPicPr>
              <a:picLocks noChangeAspect="1" noChangeArrowheads="1"/>
            </p:cNvPicPr>
            <p:nvPr/>
          </p:nvPicPr>
          <p:blipFill>
            <a:blip r:embed="rId88" cstate="print">
              <a:extLst>
                <a:ext uri="{28A0092B-C50C-407E-A947-70E740481C1C}">
                  <a14:useLocalDpi xmlns:a14="http://schemas.microsoft.com/office/drawing/2010/main" val="0"/>
                </a:ext>
              </a:extLst>
            </a:blip>
            <a:srcRect/>
            <a:stretch>
              <a:fillRect/>
            </a:stretch>
          </p:blipFill>
          <p:spPr bwMode="auto">
            <a:xfrm rot="21327161">
              <a:off x="8214993" y="6011080"/>
              <a:ext cx="801348" cy="80134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p:cNvPicPr/>
            <p:nvPr/>
          </p:nvPicPr>
          <p:blipFill>
            <a:blip r:embed="rId89" cstate="print">
              <a:extLst>
                <a:ext uri="{28A0092B-C50C-407E-A947-70E740481C1C}">
                  <a14:useLocalDpi xmlns:a14="http://schemas.microsoft.com/office/drawing/2010/main" val="0"/>
                </a:ext>
              </a:extLst>
            </a:blip>
            <a:srcRect/>
            <a:stretch>
              <a:fillRect/>
            </a:stretch>
          </p:blipFill>
          <p:spPr bwMode="auto">
            <a:xfrm rot="21327161">
              <a:off x="1591441" y="2947403"/>
              <a:ext cx="957622" cy="311560"/>
            </a:xfrm>
            <a:prstGeom prst="rect">
              <a:avLst/>
            </a:prstGeom>
            <a:noFill/>
            <a:ln>
              <a:noFill/>
            </a:ln>
          </p:spPr>
        </p:pic>
      </p:grpSp>
      <p:sp>
        <p:nvSpPr>
          <p:cNvPr id="96" name="Title 1"/>
          <p:cNvSpPr>
            <a:spLocks noGrp="1"/>
          </p:cNvSpPr>
          <p:nvPr>
            <p:ph type="title" idx="4294967295"/>
          </p:nvPr>
        </p:nvSpPr>
        <p:spPr>
          <a:xfrm>
            <a:off x="4743450" y="4371975"/>
            <a:ext cx="4400550" cy="2486025"/>
          </a:xfrm>
          <a:prstGeom prst="rect">
            <a:avLst/>
          </a:prstGeom>
          <a:solidFill>
            <a:schemeClr val="accent4">
              <a:lumMod val="50000"/>
              <a:alpha val="84000"/>
            </a:schemeClr>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270000" tIns="270000" rIns="270000" bIns="270000" numCol="1" spcCol="0" rtlCol="0" fromWordArt="0" anchor="b" anchorCtr="0" forceAA="0" compatLnSpc="1">
            <a:prstTxWarp prst="textNoShape">
              <a:avLst/>
            </a:prstTxWarp>
            <a:noAutofit/>
          </a:bodyPr>
          <a:lstStyle/>
          <a:p>
            <a:pPr>
              <a:lnSpc>
                <a:spcPct val="90000"/>
              </a:lnSpc>
            </a:pPr>
            <a:r>
              <a:rPr lang="en-US" sz="3000" dirty="0">
                <a:solidFill>
                  <a:schemeClr val="bg1">
                    <a:lumMod val="95000"/>
                  </a:schemeClr>
                </a:solidFill>
                <a:latin typeface="+mj-lt"/>
              </a:rPr>
              <a:t>Some of Our Customers</a:t>
            </a:r>
            <a:br>
              <a:rPr lang="en-GB" sz="5400" dirty="0">
                <a:solidFill>
                  <a:schemeClr val="bg1">
                    <a:lumMod val="95000"/>
                  </a:schemeClr>
                </a:solidFill>
              </a:rPr>
            </a:br>
            <a:r>
              <a:rPr lang="en-US" sz="5400" i="1" dirty="0">
                <a:solidFill>
                  <a:srgbClr val="00B0F0"/>
                </a:solidFill>
                <a:cs typeface="Adobe Devanagari" panose="02040503050201020203" pitchFamily="18" charset="0"/>
              </a:rPr>
              <a:t>They trust us</a:t>
            </a:r>
            <a:r>
              <a:rPr lang="en-US" sz="6000" i="1" dirty="0">
                <a:solidFill>
                  <a:srgbClr val="00B0F0"/>
                </a:solidFill>
                <a:cs typeface="Adobe Devanagari" panose="02040503050201020203" pitchFamily="18" charset="0"/>
              </a:rPr>
              <a:t>, </a:t>
            </a:r>
            <a:r>
              <a:rPr lang="en-US" sz="6000" b="1" i="1" dirty="0">
                <a:solidFill>
                  <a:srgbClr val="DA0505"/>
                </a:solidFill>
                <a:cs typeface="Adobe Devanagari" panose="02040503050201020203" pitchFamily="18" charset="0"/>
              </a:rPr>
              <a:t>So can you!</a:t>
            </a:r>
            <a:endParaRPr lang="en-SG" sz="6000" b="1" i="1" dirty="0">
              <a:solidFill>
                <a:srgbClr val="DA0505"/>
              </a:solidFill>
              <a:cs typeface="Adobe Devanagari" panose="02040503050201020203" pitchFamily="18" charset="0"/>
            </a:endParaRPr>
          </a:p>
        </p:txBody>
      </p:sp>
    </p:spTree>
    <p:extLst>
      <p:ext uri="{BB962C8B-B14F-4D97-AF65-F5344CB8AC3E}">
        <p14:creationId xmlns:p14="http://schemas.microsoft.com/office/powerpoint/2010/main" val="11235098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75661" y="3238901"/>
            <a:ext cx="5886450" cy="1107996"/>
          </a:xfrm>
          <a:prstGeom prst="rect">
            <a:avLst/>
          </a:prstGeom>
          <a:noFill/>
        </p:spPr>
        <p:txBody>
          <a:bodyPr>
            <a:spAutoFit/>
          </a:bodyPr>
          <a:lstStyle/>
          <a:p>
            <a:pPr algn="r" eaLnBrk="1" hangingPunct="1">
              <a:defRPr/>
            </a:pPr>
            <a:r>
              <a:rPr lang="en-US" sz="6600" b="1" dirty="0">
                <a:solidFill>
                  <a:srgbClr val="0070C0"/>
                </a:solidFill>
              </a:rPr>
              <a:t>Facilities</a:t>
            </a:r>
          </a:p>
        </p:txBody>
      </p:sp>
      <p:sp>
        <p:nvSpPr>
          <p:cNvPr id="5" name="TextBox 4"/>
          <p:cNvSpPr txBox="1"/>
          <p:nvPr/>
        </p:nvSpPr>
        <p:spPr>
          <a:xfrm>
            <a:off x="2675661" y="2416614"/>
            <a:ext cx="5886450" cy="1107996"/>
          </a:xfrm>
          <a:prstGeom prst="rect">
            <a:avLst/>
          </a:prstGeom>
          <a:noFill/>
        </p:spPr>
        <p:txBody>
          <a:bodyPr>
            <a:spAutoFit/>
          </a:bodyPr>
          <a:lstStyle/>
          <a:p>
            <a:pPr algn="r" eaLnBrk="1" hangingPunct="1">
              <a:defRPr/>
            </a:pPr>
            <a:r>
              <a:rPr lang="en-US" sz="6600" b="1" dirty="0">
                <a:solidFill>
                  <a:srgbClr val="0070C0"/>
                </a:solidFill>
              </a:rPr>
              <a:t>Data Centre </a:t>
            </a:r>
          </a:p>
        </p:txBody>
      </p:sp>
      <p:sp>
        <p:nvSpPr>
          <p:cNvPr id="7" name="TextBox 6"/>
          <p:cNvSpPr txBox="1"/>
          <p:nvPr/>
        </p:nvSpPr>
        <p:spPr>
          <a:xfrm>
            <a:off x="2675661" y="4097089"/>
            <a:ext cx="5886450" cy="1107996"/>
          </a:xfrm>
          <a:prstGeom prst="rect">
            <a:avLst/>
          </a:prstGeom>
          <a:noFill/>
        </p:spPr>
        <p:txBody>
          <a:bodyPr>
            <a:spAutoFit/>
          </a:bodyPr>
          <a:lstStyle/>
          <a:p>
            <a:pPr algn="r" eaLnBrk="1" hangingPunct="1">
              <a:defRPr/>
            </a:pPr>
            <a:r>
              <a:rPr lang="en-US" sz="6600" b="1" dirty="0">
                <a:solidFill>
                  <a:schemeClr val="accent1">
                    <a:lumMod val="60000"/>
                    <a:lumOff val="40000"/>
                  </a:schemeClr>
                </a:solidFill>
              </a:rPr>
              <a:t>Standards</a:t>
            </a:r>
          </a:p>
        </p:txBody>
      </p:sp>
      <p:sp>
        <p:nvSpPr>
          <p:cNvPr id="2" name="Title 1">
            <a:extLst>
              <a:ext uri="{FF2B5EF4-FFF2-40B4-BE49-F238E27FC236}">
                <a16:creationId xmlns:a16="http://schemas.microsoft.com/office/drawing/2014/main" id="{25E095ED-415C-4FE5-8B0B-DED08D37E0B3}"/>
              </a:ext>
            </a:extLst>
          </p:cNvPr>
          <p:cNvSpPr>
            <a:spLocks noGrp="1"/>
          </p:cNvSpPr>
          <p:nvPr>
            <p:ph type="title"/>
          </p:nvPr>
        </p:nvSpPr>
        <p:spPr/>
        <p:txBody>
          <a:bodyPr/>
          <a:lstStyle/>
          <a:p>
            <a:endParaRPr lang="en-SG"/>
          </a:p>
        </p:txBody>
      </p:sp>
    </p:spTree>
    <p:extLst>
      <p:ext uri="{BB962C8B-B14F-4D97-AF65-F5344CB8AC3E}">
        <p14:creationId xmlns:p14="http://schemas.microsoft.com/office/powerpoint/2010/main" val="9907962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24BA-2C16-47BF-926F-D9E88BD8798B}"/>
              </a:ext>
            </a:extLst>
          </p:cNvPr>
          <p:cNvSpPr>
            <a:spLocks noGrp="1"/>
          </p:cNvSpPr>
          <p:nvPr>
            <p:ph type="title"/>
          </p:nvPr>
        </p:nvSpPr>
        <p:spPr>
          <a:xfrm>
            <a:off x="827584" y="404664"/>
            <a:ext cx="7128792" cy="576064"/>
          </a:xfrm>
        </p:spPr>
        <p:txBody>
          <a:bodyPr/>
          <a:lstStyle/>
          <a:p>
            <a:r>
              <a:rPr lang="en-IN" sz="2800" dirty="0"/>
              <a:t>The 5G Architecture</a:t>
            </a:r>
          </a:p>
        </p:txBody>
      </p:sp>
      <p:pic>
        <p:nvPicPr>
          <p:cNvPr id="1026" name="Picture 6" descr="image008">
            <a:extLst>
              <a:ext uri="{FF2B5EF4-FFF2-40B4-BE49-F238E27FC236}">
                <a16:creationId xmlns:a16="http://schemas.microsoft.com/office/drawing/2014/main" id="{2523268C-7B43-46BB-8007-A376C6F25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605" y="1655021"/>
            <a:ext cx="6407771"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F6331CF-F061-471E-9485-EAF4974864F4}"/>
              </a:ext>
            </a:extLst>
          </p:cNvPr>
          <p:cNvSpPr/>
          <p:nvPr/>
        </p:nvSpPr>
        <p:spPr>
          <a:xfrm>
            <a:off x="1979712" y="4838282"/>
            <a:ext cx="6407771" cy="1015663"/>
          </a:xfrm>
          <a:prstGeom prst="rect">
            <a:avLst/>
          </a:prstGeom>
        </p:spPr>
        <p:txBody>
          <a:bodyPr wrap="square">
            <a:spAutoFit/>
          </a:bodyPr>
          <a:lstStyle/>
          <a:p>
            <a:r>
              <a:rPr lang="en-IN" sz="3000" dirty="0"/>
              <a:t>Lowering Latency – Imperative for Smart Cities</a:t>
            </a:r>
          </a:p>
        </p:txBody>
      </p:sp>
    </p:spTree>
    <p:extLst>
      <p:ext uri="{BB962C8B-B14F-4D97-AF65-F5344CB8AC3E}">
        <p14:creationId xmlns:p14="http://schemas.microsoft.com/office/powerpoint/2010/main" val="12339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24BA-2C16-47BF-926F-D9E88BD8798B}"/>
              </a:ext>
            </a:extLst>
          </p:cNvPr>
          <p:cNvSpPr>
            <a:spLocks noGrp="1"/>
          </p:cNvSpPr>
          <p:nvPr>
            <p:ph type="title"/>
          </p:nvPr>
        </p:nvSpPr>
        <p:spPr>
          <a:xfrm>
            <a:off x="827584" y="404664"/>
            <a:ext cx="7128792" cy="576064"/>
          </a:xfrm>
        </p:spPr>
        <p:txBody>
          <a:bodyPr/>
          <a:lstStyle/>
          <a:p>
            <a:r>
              <a:rPr lang="en-IN" sz="2800" dirty="0"/>
              <a:t>The Core Site</a:t>
            </a:r>
          </a:p>
        </p:txBody>
      </p:sp>
      <p:pic>
        <p:nvPicPr>
          <p:cNvPr id="2050" name="Picture 7" descr="image009">
            <a:extLst>
              <a:ext uri="{FF2B5EF4-FFF2-40B4-BE49-F238E27FC236}">
                <a16:creationId xmlns:a16="http://schemas.microsoft.com/office/drawing/2014/main" id="{3FE0582E-C79D-4D12-AB15-09BE965E0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49" y="1772816"/>
            <a:ext cx="8287173" cy="362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83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9B36-4FA1-472F-9EC7-9C29A1F5FA83}"/>
              </a:ext>
            </a:extLst>
          </p:cNvPr>
          <p:cNvSpPr>
            <a:spLocks noGrp="1"/>
          </p:cNvSpPr>
          <p:nvPr>
            <p:ph type="title"/>
          </p:nvPr>
        </p:nvSpPr>
        <p:spPr/>
        <p:txBody>
          <a:bodyPr/>
          <a:lstStyle/>
          <a:p>
            <a:r>
              <a:rPr lang="en-SG" dirty="0"/>
              <a:t>Importance of </a:t>
            </a:r>
            <a:r>
              <a:rPr lang="en-SG" b="1" dirty="0"/>
              <a:t>Standards at all levels</a:t>
            </a:r>
          </a:p>
        </p:txBody>
      </p:sp>
      <p:sp>
        <p:nvSpPr>
          <p:cNvPr id="3" name="Content Placeholder 2">
            <a:extLst>
              <a:ext uri="{FF2B5EF4-FFF2-40B4-BE49-F238E27FC236}">
                <a16:creationId xmlns:a16="http://schemas.microsoft.com/office/drawing/2014/main" id="{FE7C383B-BEF9-4D62-BB9C-94B4168273A6}"/>
              </a:ext>
            </a:extLst>
          </p:cNvPr>
          <p:cNvSpPr>
            <a:spLocks noGrp="1"/>
          </p:cNvSpPr>
          <p:nvPr>
            <p:ph idx="1"/>
          </p:nvPr>
        </p:nvSpPr>
        <p:spPr/>
        <p:txBody>
          <a:bodyPr>
            <a:normAutofit fontScale="77500" lnSpcReduction="20000"/>
          </a:bodyPr>
          <a:lstStyle/>
          <a:p>
            <a:pPr algn="just">
              <a:spcBef>
                <a:spcPts val="0"/>
              </a:spcBef>
            </a:pPr>
            <a:r>
              <a:rPr lang="en-SG" dirty="0"/>
              <a:t>Standards assist in creating a verifiable quality framework </a:t>
            </a:r>
          </a:p>
          <a:p>
            <a:pPr marL="0" indent="0" algn="just">
              <a:spcBef>
                <a:spcPts val="0"/>
              </a:spcBef>
              <a:buNone/>
            </a:pPr>
            <a:endParaRPr lang="en-SG" dirty="0"/>
          </a:p>
          <a:p>
            <a:pPr algn="just">
              <a:spcBef>
                <a:spcPts val="0"/>
              </a:spcBef>
            </a:pPr>
            <a:r>
              <a:rPr lang="en-SG" dirty="0"/>
              <a:t>At the Edge the redundancy can be based on overlapping cells, etc</a:t>
            </a:r>
          </a:p>
          <a:p>
            <a:pPr algn="just">
              <a:spcBef>
                <a:spcPts val="0"/>
              </a:spcBef>
            </a:pPr>
            <a:endParaRPr lang="en-SG" dirty="0"/>
          </a:p>
          <a:p>
            <a:pPr algn="just">
              <a:spcBef>
                <a:spcPts val="0"/>
              </a:spcBef>
            </a:pPr>
            <a:r>
              <a:rPr lang="en-SG" dirty="0"/>
              <a:t>At the Core Data </a:t>
            </a:r>
            <a:r>
              <a:rPr lang="en-SG" dirty="0" err="1"/>
              <a:t>Center</a:t>
            </a:r>
            <a:r>
              <a:rPr lang="en-SG" dirty="0"/>
              <a:t> it’s a combination of In-building and ICT redundancy</a:t>
            </a:r>
          </a:p>
          <a:p>
            <a:pPr algn="just">
              <a:spcBef>
                <a:spcPts val="0"/>
              </a:spcBef>
            </a:pPr>
            <a:endParaRPr lang="en-SG" dirty="0"/>
          </a:p>
          <a:p>
            <a:pPr algn="just">
              <a:spcBef>
                <a:spcPts val="0"/>
              </a:spcBef>
            </a:pPr>
            <a:r>
              <a:rPr lang="en-SG" dirty="0"/>
              <a:t>Many data centres make claims about their  data centre facility. BUT how to prove it…</a:t>
            </a:r>
          </a:p>
          <a:p>
            <a:pPr lvl="1" algn="just">
              <a:spcBef>
                <a:spcPts val="0"/>
              </a:spcBef>
            </a:pPr>
            <a:r>
              <a:rPr lang="en-SG" dirty="0"/>
              <a:t>World-Class, 5-Star, Class-A, Grade-A</a:t>
            </a:r>
          </a:p>
          <a:p>
            <a:pPr marL="457200" lvl="1" indent="0" algn="just">
              <a:spcBef>
                <a:spcPts val="0"/>
              </a:spcBef>
              <a:buNone/>
            </a:pPr>
            <a:endParaRPr lang="en-SG" dirty="0"/>
          </a:p>
          <a:p>
            <a:pPr algn="just">
              <a:spcBef>
                <a:spcPts val="0"/>
              </a:spcBef>
            </a:pPr>
            <a:r>
              <a:rPr lang="en-SG" dirty="0"/>
              <a:t>Incorrect claims on Tier/Rating levels (1 – 4)</a:t>
            </a:r>
          </a:p>
          <a:p>
            <a:pPr marL="0" indent="0" algn="just">
              <a:spcBef>
                <a:spcPts val="0"/>
              </a:spcBef>
              <a:buNone/>
            </a:pPr>
            <a:endParaRPr lang="en-SG" dirty="0"/>
          </a:p>
          <a:p>
            <a:pPr algn="just">
              <a:spcBef>
                <a:spcPts val="0"/>
              </a:spcBef>
            </a:pPr>
            <a:r>
              <a:rPr lang="en-SG" dirty="0"/>
              <a:t>Smart Cities are in need to have certification to set the right expectations in terms of availability, capability and capacity as part of their risk management strategy and to ensure the highest availability for their Mission Critical Applications.</a:t>
            </a:r>
          </a:p>
          <a:p>
            <a:pPr marL="0" indent="0" algn="just">
              <a:spcBef>
                <a:spcPts val="0"/>
              </a:spcBef>
              <a:buNone/>
            </a:pPr>
            <a:endParaRPr lang="en-SG" dirty="0"/>
          </a:p>
          <a:p>
            <a:pPr marL="0" indent="0" algn="just">
              <a:spcBef>
                <a:spcPts val="0"/>
              </a:spcBef>
              <a:buNone/>
            </a:pPr>
            <a:endParaRPr lang="en-SG" dirty="0"/>
          </a:p>
          <a:p>
            <a:pPr marL="0" indent="0" algn="just">
              <a:buNone/>
            </a:pPr>
            <a:endParaRPr lang="en-SG" dirty="0"/>
          </a:p>
        </p:txBody>
      </p:sp>
    </p:spTree>
    <p:extLst>
      <p:ext uri="{BB962C8B-B14F-4D97-AF65-F5344CB8AC3E}">
        <p14:creationId xmlns:p14="http://schemas.microsoft.com/office/powerpoint/2010/main" val="3067498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C65179CC-AC92-4C82-9B09-B3391B9E2DEE}"/>
</file>

<file path=customXml/itemProps2.xml><?xml version="1.0" encoding="utf-8"?>
<ds:datastoreItem xmlns:ds="http://schemas.openxmlformats.org/officeDocument/2006/customXml" ds:itemID="{7C58A2DF-D117-4B27-B3C2-DD6B2CC6A503}"/>
</file>

<file path=customXml/itemProps3.xml><?xml version="1.0" encoding="utf-8"?>
<ds:datastoreItem xmlns:ds="http://schemas.openxmlformats.org/officeDocument/2006/customXml" ds:itemID="{C65179CC-AC92-4C82-9B09-B3391B9E2DEE}"/>
</file>

<file path=customXml/itemProps4.xml><?xml version="1.0" encoding="utf-8"?>
<ds:datastoreItem xmlns:ds="http://schemas.openxmlformats.org/officeDocument/2006/customXml" ds:itemID="{295C85A6-947C-4D0E-BE93-7C9725C9DDBA}"/>
</file>

<file path=docProps/app.xml><?xml version="1.0" encoding="utf-8"?>
<Properties xmlns="http://schemas.openxmlformats.org/officeDocument/2006/extended-properties" xmlns:vt="http://schemas.openxmlformats.org/officeDocument/2006/docPropsVTypes">
  <Template/>
  <TotalTime>1518</TotalTime>
  <Words>763</Words>
  <Application>Microsoft Office PowerPoint</Application>
  <PresentationFormat>On-screen Show (4:3)</PresentationFormat>
  <Paragraphs>185</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Unicode MS</vt:lpstr>
      <vt:lpstr>Calibri</vt:lpstr>
      <vt:lpstr>News Gothic MT</vt:lpstr>
      <vt:lpstr>Office Theme</vt:lpstr>
      <vt:lpstr>PowerPoint Presentation</vt:lpstr>
      <vt:lpstr>PowerPoint Presentation</vt:lpstr>
      <vt:lpstr>EPI • History &amp; global locations</vt:lpstr>
      <vt:lpstr>EPI is a Data Centre Expert company</vt:lpstr>
      <vt:lpstr>Some of Our Customers They trust us, So can you!</vt:lpstr>
      <vt:lpstr>PowerPoint Presentation</vt:lpstr>
      <vt:lpstr>The 5G Architecture</vt:lpstr>
      <vt:lpstr>The Core Site</vt:lpstr>
      <vt:lpstr>Importance of Standards at all levels</vt:lpstr>
      <vt:lpstr>The Adoption of ANSI/TIA-942 Standard</vt:lpstr>
      <vt:lpstr>Overview - ANSI/TIA-942</vt:lpstr>
      <vt:lpstr>Overview- ANSI/TIA-942</vt:lpstr>
      <vt:lpstr>Latest version: ANSI/TIA-942-B (July 2017)</vt:lpstr>
      <vt:lpstr>Certification for ANSI/TIA-942</vt:lpstr>
      <vt:lpstr>PowerPoint Presentation</vt:lpstr>
      <vt:lpstr>Architectural</vt:lpstr>
      <vt:lpstr>Telecommunications / Network</vt:lpstr>
      <vt:lpstr>Electrical</vt:lpstr>
      <vt:lpstr>Mechanical</vt:lpstr>
      <vt:lpstr>Sub Categories</vt:lpstr>
      <vt:lpstr>Individual Quality of Products and Service, Good Enough?</vt:lpstr>
      <vt:lpstr>Individual Quality of Products and Service, Good Enough?</vt:lpstr>
      <vt:lpstr>Individual Quality of Service Good Enough?</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jwm</dc:creator>
  <cp:lastModifiedBy>NGBPS LTD</cp:lastModifiedBy>
  <cp:revision>461</cp:revision>
  <cp:lastPrinted>2013-05-05T01:17:36Z</cp:lastPrinted>
  <dcterms:created xsi:type="dcterms:W3CDTF">2011-06-07T04:19:08Z</dcterms:created>
  <dcterms:modified xsi:type="dcterms:W3CDTF">2019-09-05T03:52:06Z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3729c81a-3a6a-47e3-b479-bde45900976c</vt:lpwstr>
  </property>
</Properties>
</file>