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952" r:id="rId1"/>
    <p:sldMasterId id="2147483964" r:id="rId2"/>
  </p:sldMasterIdLst>
  <p:notesMasterIdLst>
    <p:notesMasterId r:id="rId55"/>
  </p:notesMasterIdLst>
  <p:handoutMasterIdLst>
    <p:handoutMasterId r:id="rId56"/>
  </p:handoutMasterIdLst>
  <p:sldIdLst>
    <p:sldId id="1500" r:id="rId3"/>
    <p:sldId id="1579" r:id="rId4"/>
    <p:sldId id="1601" r:id="rId5"/>
    <p:sldId id="1602" r:id="rId6"/>
    <p:sldId id="1604" r:id="rId7"/>
    <p:sldId id="1606" r:id="rId8"/>
    <p:sldId id="1610" r:id="rId9"/>
    <p:sldId id="1488" r:id="rId10"/>
    <p:sldId id="1607" r:id="rId11"/>
    <p:sldId id="1611" r:id="rId12"/>
    <p:sldId id="1481" r:id="rId13"/>
    <p:sldId id="1442" r:id="rId14"/>
    <p:sldId id="1608" r:id="rId15"/>
    <p:sldId id="1614" r:id="rId16"/>
    <p:sldId id="1580" r:id="rId17"/>
    <p:sldId id="1446" r:id="rId18"/>
    <p:sldId id="1450" r:id="rId19"/>
    <p:sldId id="1476" r:id="rId20"/>
    <p:sldId id="1454" r:id="rId21"/>
    <p:sldId id="1456" r:id="rId22"/>
    <p:sldId id="1458" r:id="rId23"/>
    <p:sldId id="1581" r:id="rId24"/>
    <p:sldId id="1582" r:id="rId25"/>
    <p:sldId id="1583" r:id="rId26"/>
    <p:sldId id="1584" r:id="rId27"/>
    <p:sldId id="1585" r:id="rId28"/>
    <p:sldId id="1586" r:id="rId29"/>
    <p:sldId id="1588" r:id="rId30"/>
    <p:sldId id="1466" r:id="rId31"/>
    <p:sldId id="1589" r:id="rId32"/>
    <p:sldId id="1590" r:id="rId33"/>
    <p:sldId id="1570" r:id="rId34"/>
    <p:sldId id="1562" r:id="rId35"/>
    <p:sldId id="1613" r:id="rId36"/>
    <p:sldId id="1612" r:id="rId37"/>
    <p:sldId id="930" r:id="rId38"/>
    <p:sldId id="1615" r:id="rId39"/>
    <p:sldId id="1616" r:id="rId40"/>
    <p:sldId id="1617" r:id="rId41"/>
    <p:sldId id="1618" r:id="rId42"/>
    <p:sldId id="1525" r:id="rId43"/>
    <p:sldId id="1543" r:id="rId44"/>
    <p:sldId id="1526" r:id="rId45"/>
    <p:sldId id="1514" r:id="rId46"/>
    <p:sldId id="1515" r:id="rId47"/>
    <p:sldId id="1595" r:id="rId48"/>
    <p:sldId id="1596" r:id="rId49"/>
    <p:sldId id="1597" r:id="rId50"/>
    <p:sldId id="1598" r:id="rId51"/>
    <p:sldId id="1599" r:id="rId52"/>
    <p:sldId id="1600" r:id="rId53"/>
    <p:sldId id="1277" r:id="rId54"/>
  </p:sldIdLst>
  <p:sldSz cx="9144000" cy="6858000" type="screen4x3"/>
  <p:notesSz cx="6797675" cy="9928225"/>
  <p:defaultTextStyle>
    <a:defPPr>
      <a:defRPr lang="hi-IN"/>
    </a:defPPr>
    <a:lvl1pPr algn="l" rtl="0" fontAlgn="base">
      <a:spcBef>
        <a:spcPct val="0"/>
      </a:spcBef>
      <a:spcAft>
        <a:spcPct val="0"/>
      </a:spcAft>
      <a:defRPr sz="2400" kern="1200">
        <a:solidFill>
          <a:schemeClr val="tx1"/>
        </a:solidFill>
        <a:latin typeface="Arial" pitchFamily="34" charset="0"/>
        <a:ea typeface="+mn-ea"/>
        <a:cs typeface="Mangal"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Mangal"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Mangal"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Mangal"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Mangal" pitchFamily="18" charset="0"/>
      </a:defRPr>
    </a:lvl5pPr>
    <a:lvl6pPr marL="2286000" algn="l" defTabSz="914400" rtl="0" eaLnBrk="1" latinLnBrk="0" hangingPunct="1">
      <a:defRPr sz="2400" kern="1200">
        <a:solidFill>
          <a:schemeClr val="tx1"/>
        </a:solidFill>
        <a:latin typeface="Arial" pitchFamily="34" charset="0"/>
        <a:ea typeface="+mn-ea"/>
        <a:cs typeface="Mangal" pitchFamily="18" charset="0"/>
      </a:defRPr>
    </a:lvl6pPr>
    <a:lvl7pPr marL="2743200" algn="l" defTabSz="914400" rtl="0" eaLnBrk="1" latinLnBrk="0" hangingPunct="1">
      <a:defRPr sz="2400" kern="1200">
        <a:solidFill>
          <a:schemeClr val="tx1"/>
        </a:solidFill>
        <a:latin typeface="Arial" pitchFamily="34" charset="0"/>
        <a:ea typeface="+mn-ea"/>
        <a:cs typeface="Mangal" pitchFamily="18" charset="0"/>
      </a:defRPr>
    </a:lvl7pPr>
    <a:lvl8pPr marL="3200400" algn="l" defTabSz="914400" rtl="0" eaLnBrk="1" latinLnBrk="0" hangingPunct="1">
      <a:defRPr sz="2400" kern="1200">
        <a:solidFill>
          <a:schemeClr val="tx1"/>
        </a:solidFill>
        <a:latin typeface="Arial" pitchFamily="34" charset="0"/>
        <a:ea typeface="+mn-ea"/>
        <a:cs typeface="Mangal" pitchFamily="18" charset="0"/>
      </a:defRPr>
    </a:lvl8pPr>
    <a:lvl9pPr marL="3657600" algn="l" defTabSz="914400" rtl="0" eaLnBrk="1" latinLnBrk="0" hangingPunct="1">
      <a:defRPr sz="2400" kern="1200">
        <a:solidFill>
          <a:schemeClr val="tx1"/>
        </a:solidFill>
        <a:latin typeface="Arial" pitchFamily="34" charset="0"/>
        <a:ea typeface="+mn-ea"/>
        <a:cs typeface="Mangal" pitchFamily="18" charset="0"/>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33CC"/>
    <a:srgbClr val="FF66FF"/>
    <a:srgbClr val="CCFFFF"/>
    <a:srgbClr val="FF6600"/>
    <a:srgbClr val="FF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1107" autoAdjust="0"/>
  </p:normalViewPr>
  <p:slideViewPr>
    <p:cSldViewPr>
      <p:cViewPr varScale="1">
        <p:scale>
          <a:sx n="72" d="100"/>
          <a:sy n="72" d="100"/>
        </p:scale>
        <p:origin x="1044"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customXml" Target="../customXml/item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2945050" cy="496495"/>
          </a:xfrm>
          <a:prstGeom prst="rect">
            <a:avLst/>
          </a:prstGeom>
          <a:noFill/>
          <a:ln w="9525">
            <a:noFill/>
            <a:miter lim="800000"/>
            <a:headEnd/>
            <a:tailEnd/>
          </a:ln>
        </p:spPr>
        <p:txBody>
          <a:bodyPr vert="horz" wrap="square" lIns="93913" tIns="46957" rIns="93913" bIns="46957" numCol="1" anchor="t" anchorCtr="0" compatLnSpc="1">
            <a:prstTxWarp prst="textNoShape">
              <a:avLst/>
            </a:prstTxWarp>
          </a:bodyPr>
          <a:lstStyle>
            <a:lvl1pPr defTabSz="938449">
              <a:defRPr sz="1200">
                <a:latin typeface="Arial" charset="0"/>
                <a:ea typeface="+mn-ea"/>
                <a:cs typeface="+mn-cs"/>
              </a:defRPr>
            </a:lvl1pPr>
          </a:lstStyle>
          <a:p>
            <a:pPr>
              <a:defRPr/>
            </a:pPr>
            <a:endParaRPr lang="en-US"/>
          </a:p>
        </p:txBody>
      </p:sp>
      <p:sp>
        <p:nvSpPr>
          <p:cNvPr id="132099" name="Rectangle 3"/>
          <p:cNvSpPr>
            <a:spLocks noGrp="1" noChangeArrowheads="1"/>
          </p:cNvSpPr>
          <p:nvPr>
            <p:ph type="dt" sz="quarter" idx="1"/>
          </p:nvPr>
        </p:nvSpPr>
        <p:spPr bwMode="auto">
          <a:xfrm>
            <a:off x="3852626" y="0"/>
            <a:ext cx="2945050" cy="496495"/>
          </a:xfrm>
          <a:prstGeom prst="rect">
            <a:avLst/>
          </a:prstGeom>
          <a:noFill/>
          <a:ln w="9525">
            <a:noFill/>
            <a:miter lim="800000"/>
            <a:headEnd/>
            <a:tailEnd/>
          </a:ln>
        </p:spPr>
        <p:txBody>
          <a:bodyPr vert="horz" wrap="square" lIns="93913" tIns="46957" rIns="93913" bIns="46957" numCol="1" anchor="t" anchorCtr="0" compatLnSpc="1">
            <a:prstTxWarp prst="textNoShape">
              <a:avLst/>
            </a:prstTxWarp>
          </a:bodyPr>
          <a:lstStyle>
            <a:lvl1pPr algn="r" defTabSz="938449">
              <a:defRPr sz="1200">
                <a:latin typeface="Arial" charset="0"/>
                <a:ea typeface="+mn-ea"/>
                <a:cs typeface="+mn-cs"/>
              </a:defRPr>
            </a:lvl1pPr>
          </a:lstStyle>
          <a:p>
            <a:pPr>
              <a:defRPr/>
            </a:pPr>
            <a:endParaRPr lang="en-US"/>
          </a:p>
        </p:txBody>
      </p:sp>
      <p:sp>
        <p:nvSpPr>
          <p:cNvPr id="132100" name="Rectangle 4"/>
          <p:cNvSpPr>
            <a:spLocks noGrp="1" noChangeArrowheads="1"/>
          </p:cNvSpPr>
          <p:nvPr>
            <p:ph type="ftr" sz="quarter" idx="2"/>
          </p:nvPr>
        </p:nvSpPr>
        <p:spPr bwMode="auto">
          <a:xfrm>
            <a:off x="1" y="9431730"/>
            <a:ext cx="2945050" cy="496495"/>
          </a:xfrm>
          <a:prstGeom prst="rect">
            <a:avLst/>
          </a:prstGeom>
          <a:noFill/>
          <a:ln w="9525">
            <a:noFill/>
            <a:miter lim="800000"/>
            <a:headEnd/>
            <a:tailEnd/>
          </a:ln>
        </p:spPr>
        <p:txBody>
          <a:bodyPr vert="horz" wrap="square" lIns="93913" tIns="46957" rIns="93913" bIns="46957" numCol="1" anchor="b" anchorCtr="0" compatLnSpc="1">
            <a:prstTxWarp prst="textNoShape">
              <a:avLst/>
            </a:prstTxWarp>
          </a:bodyPr>
          <a:lstStyle>
            <a:lvl1pPr defTabSz="938449">
              <a:defRPr sz="1200">
                <a:latin typeface="Arial" charset="0"/>
                <a:ea typeface="+mn-ea"/>
                <a:cs typeface="+mn-cs"/>
              </a:defRPr>
            </a:lvl1pPr>
          </a:lstStyle>
          <a:p>
            <a:pPr>
              <a:defRPr/>
            </a:pPr>
            <a:endParaRPr lang="en-US"/>
          </a:p>
        </p:txBody>
      </p:sp>
      <p:sp>
        <p:nvSpPr>
          <p:cNvPr id="132101" name="Rectangle 5"/>
          <p:cNvSpPr>
            <a:spLocks noGrp="1" noChangeArrowheads="1"/>
          </p:cNvSpPr>
          <p:nvPr>
            <p:ph type="sldNum" sz="quarter" idx="3"/>
          </p:nvPr>
        </p:nvSpPr>
        <p:spPr bwMode="auto">
          <a:xfrm>
            <a:off x="3852626" y="9431730"/>
            <a:ext cx="2945050" cy="496495"/>
          </a:xfrm>
          <a:prstGeom prst="rect">
            <a:avLst/>
          </a:prstGeom>
          <a:noFill/>
          <a:ln w="9525">
            <a:noFill/>
            <a:miter lim="800000"/>
            <a:headEnd/>
            <a:tailEnd/>
          </a:ln>
        </p:spPr>
        <p:txBody>
          <a:bodyPr vert="horz" wrap="square" lIns="93913" tIns="46957" rIns="93913" bIns="46957" numCol="1" anchor="b" anchorCtr="0" compatLnSpc="1">
            <a:prstTxWarp prst="textNoShape">
              <a:avLst/>
            </a:prstTxWarp>
          </a:bodyPr>
          <a:lstStyle>
            <a:lvl1pPr algn="r" defTabSz="938449">
              <a:defRPr sz="1200">
                <a:latin typeface="Arial" charset="0"/>
                <a:ea typeface="+mn-ea"/>
                <a:cs typeface="+mn-cs"/>
              </a:defRPr>
            </a:lvl1pPr>
          </a:lstStyle>
          <a:p>
            <a:pPr>
              <a:defRPr/>
            </a:pPr>
            <a:fld id="{5E6CCFC6-B1CC-432C-A67C-71EEAC210683}" type="slidenum">
              <a:rPr lang="en-US"/>
              <a:pPr>
                <a:defRPr/>
              </a:pPr>
              <a:t>‹#›</a:t>
            </a:fld>
            <a:endParaRPr lang="en-US"/>
          </a:p>
        </p:txBody>
      </p:sp>
    </p:spTree>
    <p:extLst>
      <p:ext uri="{BB962C8B-B14F-4D97-AF65-F5344CB8AC3E}">
        <p14:creationId xmlns:p14="http://schemas.microsoft.com/office/powerpoint/2010/main" val="129538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5050" cy="496495"/>
          </a:xfrm>
          <a:prstGeom prst="rect">
            <a:avLst/>
          </a:prstGeom>
          <a:noFill/>
          <a:ln w="9525">
            <a:noFill/>
            <a:miter lim="800000"/>
            <a:headEnd/>
            <a:tailEnd/>
          </a:ln>
        </p:spPr>
        <p:txBody>
          <a:bodyPr vert="horz" wrap="square" lIns="93913" tIns="46957" rIns="93913" bIns="46957" numCol="1" anchor="t" anchorCtr="0" compatLnSpc="1">
            <a:prstTxWarp prst="textNoShape">
              <a:avLst/>
            </a:prstTxWarp>
          </a:bodyPr>
          <a:lstStyle>
            <a:lvl1pPr defTabSz="938449">
              <a:defRPr sz="1200">
                <a:latin typeface="Arial"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52626" y="0"/>
            <a:ext cx="2945050" cy="496495"/>
          </a:xfrm>
          <a:prstGeom prst="rect">
            <a:avLst/>
          </a:prstGeom>
          <a:noFill/>
          <a:ln w="9525">
            <a:noFill/>
            <a:miter lim="800000"/>
            <a:headEnd/>
            <a:tailEnd/>
          </a:ln>
        </p:spPr>
        <p:txBody>
          <a:bodyPr vert="horz" wrap="square" lIns="93913" tIns="46957" rIns="93913" bIns="46957" numCol="1" anchor="t" anchorCtr="0" compatLnSpc="1">
            <a:prstTxWarp prst="textNoShape">
              <a:avLst/>
            </a:prstTxWarp>
          </a:bodyPr>
          <a:lstStyle>
            <a:lvl1pPr algn="r" defTabSz="938449">
              <a:defRPr sz="1200">
                <a:latin typeface="Arial" charset="0"/>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06053" y="4715866"/>
            <a:ext cx="4985571" cy="4468453"/>
          </a:xfrm>
          <a:prstGeom prst="rect">
            <a:avLst/>
          </a:prstGeom>
          <a:noFill/>
          <a:ln w="9525">
            <a:noFill/>
            <a:miter lim="800000"/>
            <a:headEnd/>
            <a:tailEnd/>
          </a:ln>
        </p:spPr>
        <p:txBody>
          <a:bodyPr vert="horz" wrap="square" lIns="93913" tIns="46957" rIns="93913" bIns="469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1" y="9431730"/>
            <a:ext cx="2945050" cy="496495"/>
          </a:xfrm>
          <a:prstGeom prst="rect">
            <a:avLst/>
          </a:prstGeom>
          <a:noFill/>
          <a:ln w="9525">
            <a:noFill/>
            <a:miter lim="800000"/>
            <a:headEnd/>
            <a:tailEnd/>
          </a:ln>
        </p:spPr>
        <p:txBody>
          <a:bodyPr vert="horz" wrap="square" lIns="93913" tIns="46957" rIns="93913" bIns="46957" numCol="1" anchor="b" anchorCtr="0" compatLnSpc="1">
            <a:prstTxWarp prst="textNoShape">
              <a:avLst/>
            </a:prstTxWarp>
          </a:bodyPr>
          <a:lstStyle>
            <a:lvl1pPr defTabSz="938449">
              <a:defRPr sz="1200">
                <a:latin typeface="Arial"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52626" y="9431730"/>
            <a:ext cx="2945050" cy="496495"/>
          </a:xfrm>
          <a:prstGeom prst="rect">
            <a:avLst/>
          </a:prstGeom>
          <a:noFill/>
          <a:ln w="9525">
            <a:noFill/>
            <a:miter lim="800000"/>
            <a:headEnd/>
            <a:tailEnd/>
          </a:ln>
        </p:spPr>
        <p:txBody>
          <a:bodyPr vert="horz" wrap="square" lIns="93913" tIns="46957" rIns="93913" bIns="46957" numCol="1" anchor="b" anchorCtr="0" compatLnSpc="1">
            <a:prstTxWarp prst="textNoShape">
              <a:avLst/>
            </a:prstTxWarp>
          </a:bodyPr>
          <a:lstStyle>
            <a:lvl1pPr algn="r" defTabSz="938449">
              <a:defRPr sz="1200">
                <a:latin typeface="Arial" charset="0"/>
                <a:ea typeface="+mn-ea"/>
                <a:cs typeface="+mn-cs"/>
              </a:defRPr>
            </a:lvl1pPr>
          </a:lstStyle>
          <a:p>
            <a:pPr>
              <a:defRPr/>
            </a:pPr>
            <a:fld id="{28B44FFD-8252-4FE2-ABE4-3AFE38B4B8B9}" type="slidenum">
              <a:rPr lang="en-US"/>
              <a:pPr>
                <a:defRPr/>
              </a:pPr>
              <a:t>‹#›</a:t>
            </a:fld>
            <a:endParaRPr lang="en-US"/>
          </a:p>
        </p:txBody>
      </p:sp>
    </p:spTree>
    <p:extLst>
      <p:ext uri="{BB962C8B-B14F-4D97-AF65-F5344CB8AC3E}">
        <p14:creationId xmlns:p14="http://schemas.microsoft.com/office/powerpoint/2010/main" val="4107876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angal" pitchFamily="2" charset="0"/>
        <a:cs typeface="Mangal" pitchFamily="2" charset="0"/>
      </a:defRPr>
    </a:lvl1pPr>
    <a:lvl2pPr marL="457200" algn="l" rtl="0" eaLnBrk="0" fontAlgn="base" hangingPunct="0">
      <a:spcBef>
        <a:spcPct val="30000"/>
      </a:spcBef>
      <a:spcAft>
        <a:spcPct val="0"/>
      </a:spcAft>
      <a:defRPr sz="1200" kern="1200">
        <a:solidFill>
          <a:schemeClr val="tx1"/>
        </a:solidFill>
        <a:latin typeface="Arial" charset="0"/>
        <a:ea typeface="Mangal" pitchFamily="2" charset="0"/>
        <a:cs typeface="Mangal" pitchFamily="2" charset="0"/>
      </a:defRPr>
    </a:lvl2pPr>
    <a:lvl3pPr marL="914400" algn="l" rtl="0" eaLnBrk="0" fontAlgn="base" hangingPunct="0">
      <a:spcBef>
        <a:spcPct val="30000"/>
      </a:spcBef>
      <a:spcAft>
        <a:spcPct val="0"/>
      </a:spcAft>
      <a:defRPr sz="1200" kern="1200">
        <a:solidFill>
          <a:schemeClr val="tx1"/>
        </a:solidFill>
        <a:latin typeface="Arial" charset="0"/>
        <a:ea typeface="Mangal" pitchFamily="2" charset="0"/>
        <a:cs typeface="Mangal" pitchFamily="2" charset="0"/>
      </a:defRPr>
    </a:lvl3pPr>
    <a:lvl4pPr marL="1371600" algn="l" rtl="0" eaLnBrk="0" fontAlgn="base" hangingPunct="0">
      <a:spcBef>
        <a:spcPct val="30000"/>
      </a:spcBef>
      <a:spcAft>
        <a:spcPct val="0"/>
      </a:spcAft>
      <a:defRPr sz="1200" kern="1200">
        <a:solidFill>
          <a:schemeClr val="tx1"/>
        </a:solidFill>
        <a:latin typeface="Arial" charset="0"/>
        <a:ea typeface="Mangal" pitchFamily="2" charset="0"/>
        <a:cs typeface="Mangal" pitchFamily="2" charset="0"/>
      </a:defRPr>
    </a:lvl4pPr>
    <a:lvl5pPr marL="1828800" algn="l" rtl="0" eaLnBrk="0" fontAlgn="base" hangingPunct="0">
      <a:spcBef>
        <a:spcPct val="30000"/>
      </a:spcBef>
      <a:spcAft>
        <a:spcPct val="0"/>
      </a:spcAft>
      <a:defRPr sz="1200" kern="1200">
        <a:solidFill>
          <a:schemeClr val="tx1"/>
        </a:solidFill>
        <a:latin typeface="Arial" charset="0"/>
        <a:ea typeface="Mangal" pitchFamily="2" charset="0"/>
        <a:cs typeface="Mangal"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kern="1200" cap="none" normalizeH="0" baseline="0" dirty="0">
                <a:ln>
                  <a:noFill/>
                </a:ln>
                <a:solidFill>
                  <a:schemeClr val="tx1"/>
                </a:solidFill>
                <a:effectLst/>
                <a:latin typeface="Arial" charset="0"/>
                <a:ea typeface="Calibri" pitchFamily="34" charset="0"/>
                <a:cs typeface="Arial" pitchFamily="34" charset="0"/>
              </a:rPr>
              <a:t>It is also estimated that by the year 2050, the number of people living in Indian cities may touch around 843 million. </a:t>
            </a:r>
            <a:endParaRPr lang="en-IN"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3</a:t>
            </a:fld>
            <a:endParaRPr lang="en-US"/>
          </a:p>
        </p:txBody>
      </p:sp>
    </p:spTree>
    <p:extLst>
      <p:ext uri="{BB962C8B-B14F-4D97-AF65-F5344CB8AC3E}">
        <p14:creationId xmlns:p14="http://schemas.microsoft.com/office/powerpoint/2010/main" val="420013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25</a:t>
            </a:fld>
            <a:endParaRPr lang="en-US"/>
          </a:p>
        </p:txBody>
      </p:sp>
    </p:spTree>
    <p:extLst>
      <p:ext uri="{BB962C8B-B14F-4D97-AF65-F5344CB8AC3E}">
        <p14:creationId xmlns:p14="http://schemas.microsoft.com/office/powerpoint/2010/main" val="308494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28</a:t>
            </a:fld>
            <a:endParaRPr lang="en-US"/>
          </a:p>
        </p:txBody>
      </p:sp>
    </p:spTree>
    <p:extLst>
      <p:ext uri="{BB962C8B-B14F-4D97-AF65-F5344CB8AC3E}">
        <p14:creationId xmlns:p14="http://schemas.microsoft.com/office/powerpoint/2010/main" val="198308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29</a:t>
            </a:fld>
            <a:endParaRPr lang="en-US"/>
          </a:p>
        </p:txBody>
      </p:sp>
    </p:spTree>
    <p:extLst>
      <p:ext uri="{BB962C8B-B14F-4D97-AF65-F5344CB8AC3E}">
        <p14:creationId xmlns:p14="http://schemas.microsoft.com/office/powerpoint/2010/main" val="103497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Hetrogeneous</a:t>
            </a:r>
            <a:r>
              <a:rPr lang="en-IN" dirty="0"/>
              <a:t> n/w of IP and non IP devices connected through a IP gateway</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35</a:t>
            </a:fld>
            <a:endParaRPr lang="en-US"/>
          </a:p>
        </p:txBody>
      </p:sp>
    </p:spTree>
    <p:extLst>
      <p:ext uri="{BB962C8B-B14F-4D97-AF65-F5344CB8AC3E}">
        <p14:creationId xmlns:p14="http://schemas.microsoft.com/office/powerpoint/2010/main" val="226027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on date around 350 Million regular internet users. Sporadic users may be around 400- 450 Million.  But in new policy to come, there may be higher projection such as 800- 900 million. </a:t>
            </a:r>
          </a:p>
          <a:p>
            <a:r>
              <a:rPr lang="en-IN" dirty="0"/>
              <a:t>It will contribute in rise of GDP. Globally 10% increase</a:t>
            </a:r>
            <a:r>
              <a:rPr lang="en-IN" baseline="0" dirty="0"/>
              <a:t> in mobile and BB, there is a rise of 1.3%.</a:t>
            </a:r>
          </a:p>
          <a:p>
            <a:pPr marL="0" marR="0" indent="0" algn="l" defTabSz="914400" rtl="0" eaLnBrk="0" fontAlgn="base" latinLnBrk="0" hangingPunct="0">
              <a:lnSpc>
                <a:spcPct val="100000"/>
              </a:lnSpc>
              <a:spcBef>
                <a:spcPct val="30000"/>
              </a:spcBef>
              <a:spcAft>
                <a:spcPct val="0"/>
              </a:spcAft>
              <a:buClrTx/>
              <a:buSzTx/>
              <a:buFontTx/>
              <a:buNone/>
              <a:tabLst/>
              <a:defRPr/>
            </a:pPr>
            <a:r>
              <a:rPr lang="en-IN" baseline="0" dirty="0"/>
              <a:t>But in case of India, it may be 3.3% as per study of ICRIER.</a:t>
            </a:r>
            <a:endParaRPr lang="en-IN" dirty="0"/>
          </a:p>
          <a:p>
            <a:endParaRPr lang="en-IN" baseline="0" dirty="0"/>
          </a:p>
          <a:p>
            <a:endParaRPr lang="en-IN"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36</a:t>
            </a:fld>
            <a:endParaRPr lang="en-US"/>
          </a:p>
        </p:txBody>
      </p:sp>
    </p:spTree>
    <p:extLst>
      <p:ext uri="{BB962C8B-B14F-4D97-AF65-F5344CB8AC3E}">
        <p14:creationId xmlns:p14="http://schemas.microsoft.com/office/powerpoint/2010/main" val="61060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Three-carrier aggregation has already been successfully demonstrated using a 3GPP Release 10 (LTE-Advanced) system specification. LTE Releases 12 and 13 specifications will introduce a new LTE-compatible air interface for MTC, capable of low complexity and energy variants for delay-tolerant sensor systems. </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37</a:t>
            </a:fld>
            <a:endParaRPr lang="en-US"/>
          </a:p>
        </p:txBody>
      </p:sp>
    </p:spTree>
    <p:extLst>
      <p:ext uri="{BB962C8B-B14F-4D97-AF65-F5344CB8AC3E}">
        <p14:creationId xmlns:p14="http://schemas.microsoft.com/office/powerpoint/2010/main" val="20724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Low spectrum provides large coverage but with limited capacity,</a:t>
            </a:r>
            <a:r>
              <a:rPr lang="en-IN" baseline="0" dirty="0"/>
              <a:t> suitable for massive </a:t>
            </a:r>
            <a:r>
              <a:rPr lang="en-IN" baseline="0" dirty="0" err="1"/>
              <a:t>IoT</a:t>
            </a:r>
            <a:endParaRPr lang="en-IN" baseline="0" dirty="0"/>
          </a:p>
          <a:p>
            <a:r>
              <a:rPr lang="en-IN" baseline="0" dirty="0"/>
              <a:t>Mid range provides wider bandwidth for enhanced mobile broadband and mission critical communication.</a:t>
            </a:r>
          </a:p>
          <a:p>
            <a:r>
              <a:rPr lang="en-IN" baseline="0" dirty="0"/>
              <a:t>High range provides extreme bandwidth, shorter range for extreme mobile broadband</a:t>
            </a:r>
            <a:endParaRPr lang="en-IN" dirty="0"/>
          </a:p>
          <a:p>
            <a:r>
              <a:rPr lang="en-IN" dirty="0"/>
              <a:t>Mid spectrum range provides reasonable coverage and capacity. </a:t>
            </a:r>
          </a:p>
          <a:p>
            <a:r>
              <a:rPr lang="en-IN" dirty="0"/>
              <a:t>The high-range of spectrum is more limited in coverage, but could provide very high capacity due to the amount of unused spectrum available at these frequencies.</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39</a:t>
            </a:fld>
            <a:endParaRPr lang="en-US"/>
          </a:p>
        </p:txBody>
      </p:sp>
    </p:spTree>
    <p:extLst>
      <p:ext uri="{BB962C8B-B14F-4D97-AF65-F5344CB8AC3E}">
        <p14:creationId xmlns:p14="http://schemas.microsoft.com/office/powerpoint/2010/main" val="312394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E-Governance and Citizen services.</a:t>
            </a:r>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4</a:t>
            </a:fld>
            <a:endParaRPr lang="en-US"/>
          </a:p>
        </p:txBody>
      </p:sp>
    </p:spTree>
    <p:extLst>
      <p:ext uri="{BB962C8B-B14F-4D97-AF65-F5344CB8AC3E}">
        <p14:creationId xmlns:p14="http://schemas.microsoft.com/office/powerpoint/2010/main" val="28297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User interface (web, Smart</a:t>
            </a:r>
            <a:r>
              <a:rPr lang="en-IN" baseline="0" dirty="0"/>
              <a:t> phones, HMI)</a:t>
            </a:r>
          </a:p>
          <a:p>
            <a:r>
              <a:rPr lang="en-IN" baseline="0" dirty="0" err="1"/>
              <a:t>IoT</a:t>
            </a:r>
            <a:r>
              <a:rPr lang="en-IN" baseline="0" dirty="0"/>
              <a:t> Platform</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800" kern="1200" dirty="0">
                <a:solidFill>
                  <a:schemeClr val="tx1"/>
                </a:solidFill>
                <a:latin typeface="Arial" charset="0"/>
                <a:ea typeface="Mangal" pitchFamily="2" charset="0"/>
                <a:cs typeface="Mangal" pitchFamily="2" charset="0"/>
              </a:rPr>
              <a:t>In practice the </a:t>
            </a:r>
            <a:r>
              <a:rPr lang="en-IN" sz="800" kern="1200" dirty="0" err="1">
                <a:solidFill>
                  <a:schemeClr val="tx1"/>
                </a:solidFill>
                <a:latin typeface="Arial" charset="0"/>
                <a:ea typeface="Mangal" pitchFamily="2" charset="0"/>
                <a:cs typeface="Mangal" pitchFamily="2" charset="0"/>
              </a:rPr>
              <a:t>IoT</a:t>
            </a:r>
            <a:r>
              <a:rPr lang="en-IN" sz="800" kern="1200" dirty="0">
                <a:solidFill>
                  <a:schemeClr val="tx1"/>
                </a:solidFill>
                <a:latin typeface="Arial" charset="0"/>
                <a:ea typeface="Mangal" pitchFamily="2" charset="0"/>
                <a:cs typeface="Mangal" pitchFamily="2" charset="0"/>
              </a:rPr>
              <a:t> will consist of </a:t>
            </a:r>
            <a:r>
              <a:rPr lang="en-IN" sz="800" kern="1200" dirty="0">
                <a:solidFill>
                  <a:srgbClr val="FF0000"/>
                </a:solidFill>
                <a:latin typeface="Arial" charset="0"/>
                <a:ea typeface="Mangal" pitchFamily="2" charset="0"/>
                <a:cs typeface="Mangal" pitchFamily="2" charset="0"/>
              </a:rPr>
              <a:t>hybrid infrastructure of non IP and IP connected devices through IP connected gateways.</a:t>
            </a:r>
          </a:p>
          <a:p>
            <a:endParaRPr lang="en-IN"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8</a:t>
            </a:fld>
            <a:endParaRPr lang="en-US"/>
          </a:p>
        </p:txBody>
      </p:sp>
    </p:spTree>
    <p:extLst>
      <p:ext uri="{BB962C8B-B14F-4D97-AF65-F5344CB8AC3E}">
        <p14:creationId xmlns:p14="http://schemas.microsoft.com/office/powerpoint/2010/main" val="394421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None/>
            </a:pPr>
            <a:endParaRPr lang="en-IN" sz="1200" kern="1200" dirty="0">
              <a:solidFill>
                <a:schemeClr val="tx1"/>
              </a:solidFill>
              <a:latin typeface="Arial" charset="0"/>
              <a:ea typeface="Mangal" pitchFamily="2" charset="0"/>
              <a:cs typeface="Mangal" pitchFamily="2" charset="0"/>
            </a:endParaRPr>
          </a:p>
          <a:p>
            <a:endParaRPr lang="en-IN"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10</a:t>
            </a:fld>
            <a:endParaRPr lang="en-US"/>
          </a:p>
        </p:txBody>
      </p:sp>
    </p:spTree>
    <p:extLst>
      <p:ext uri="{BB962C8B-B14F-4D97-AF65-F5344CB8AC3E}">
        <p14:creationId xmlns:p14="http://schemas.microsoft.com/office/powerpoint/2010/main" val="87967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12</a:t>
            </a:fld>
            <a:endParaRPr lang="en-US"/>
          </a:p>
        </p:txBody>
      </p:sp>
    </p:spTree>
    <p:extLst>
      <p:ext uri="{BB962C8B-B14F-4D97-AF65-F5344CB8AC3E}">
        <p14:creationId xmlns:p14="http://schemas.microsoft.com/office/powerpoint/2010/main" val="145750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1254" indent="-341254" algn="just" defTabSz="910011">
              <a:buFont typeface="Wingdings" panose="05000000000000000000" pitchFamily="2" charset="2"/>
              <a:buChar char="Ø"/>
              <a:defRPr/>
            </a:pPr>
            <a:endParaRPr lang="en-IN"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15</a:t>
            </a:fld>
            <a:endParaRPr lang="en-US"/>
          </a:p>
        </p:txBody>
      </p:sp>
    </p:spTree>
    <p:extLst>
      <p:ext uri="{BB962C8B-B14F-4D97-AF65-F5344CB8AC3E}">
        <p14:creationId xmlns:p14="http://schemas.microsoft.com/office/powerpoint/2010/main" val="124882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17</a:t>
            </a:fld>
            <a:endParaRPr lang="en-US"/>
          </a:p>
        </p:txBody>
      </p:sp>
    </p:spTree>
    <p:extLst>
      <p:ext uri="{BB962C8B-B14F-4D97-AF65-F5344CB8AC3E}">
        <p14:creationId xmlns:p14="http://schemas.microsoft.com/office/powerpoint/2010/main" val="266487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38449" rtl="0" eaLnBrk="1" fontAlgn="base" latinLnBrk="0" hangingPunct="1">
              <a:lnSpc>
                <a:spcPct val="100000"/>
              </a:lnSpc>
              <a:spcBef>
                <a:spcPct val="0"/>
              </a:spcBef>
              <a:spcAft>
                <a:spcPct val="0"/>
              </a:spcAft>
              <a:buClrTx/>
              <a:buSzTx/>
              <a:buFontTx/>
              <a:buNone/>
              <a:tabLst/>
              <a:defRPr/>
            </a:pPr>
            <a:fld id="{28B44FFD-8252-4FE2-ABE4-3AFE38B4B8B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8449"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598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B44FFD-8252-4FE2-ABE4-3AFE38B4B8B9}" type="slidenum">
              <a:rPr lang="en-US" smtClean="0"/>
              <a:pPr>
                <a:defRPr/>
              </a:pPr>
              <a:t>24</a:t>
            </a:fld>
            <a:endParaRPr lang="en-US"/>
          </a:p>
        </p:txBody>
      </p:sp>
    </p:spTree>
    <p:extLst>
      <p:ext uri="{BB962C8B-B14F-4D97-AF65-F5344CB8AC3E}">
        <p14:creationId xmlns:p14="http://schemas.microsoft.com/office/powerpoint/2010/main" val="240349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hi-IN"/>
          </a:p>
        </p:txBody>
      </p:sp>
      <p:sp>
        <p:nvSpPr>
          <p:cNvPr id="6" name="Slide Number Placeholder 5"/>
          <p:cNvSpPr>
            <a:spLocks noGrp="1"/>
          </p:cNvSpPr>
          <p:nvPr>
            <p:ph type="sldNum" sz="quarter" idx="12"/>
          </p:nvPr>
        </p:nvSpPr>
        <p:spPr/>
        <p:txBody>
          <a:bodyPr/>
          <a:lstStyle/>
          <a:p>
            <a:pPr>
              <a:defRPr/>
            </a:pPr>
            <a:fld id="{F5BBA83C-2A3A-44BD-9276-DB3E1A65DDFA}" type="slidenum">
              <a:rPr lang="en-US" smtClean="0"/>
              <a:pPr>
                <a:defRPr/>
              </a:pPr>
              <a:t>‹#›</a:t>
            </a:fld>
            <a:endParaRPr lang="hi-IN"/>
          </a:p>
        </p:txBody>
      </p:sp>
    </p:spTree>
    <p:extLst>
      <p:ext uri="{BB962C8B-B14F-4D97-AF65-F5344CB8AC3E}">
        <p14:creationId xmlns:p14="http://schemas.microsoft.com/office/powerpoint/2010/main" val="343660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hi-IN"/>
          </a:p>
        </p:txBody>
      </p:sp>
      <p:sp>
        <p:nvSpPr>
          <p:cNvPr id="6" name="Slide Number Placeholder 5"/>
          <p:cNvSpPr>
            <a:spLocks noGrp="1"/>
          </p:cNvSpPr>
          <p:nvPr>
            <p:ph type="sldNum" sz="quarter" idx="12"/>
          </p:nvPr>
        </p:nvSpPr>
        <p:spPr/>
        <p:txBody>
          <a:bodyPr/>
          <a:lstStyle/>
          <a:p>
            <a:pPr>
              <a:defRPr/>
            </a:pPr>
            <a:fld id="{2FF6D6E2-B895-4060-82E4-A6D709F7350B}" type="slidenum">
              <a:rPr lang="en-US" smtClean="0"/>
              <a:pPr>
                <a:defRPr/>
              </a:pPr>
              <a:t>‹#›</a:t>
            </a:fld>
            <a:endParaRPr lang="hi-IN"/>
          </a:p>
        </p:txBody>
      </p:sp>
    </p:spTree>
    <p:extLst>
      <p:ext uri="{BB962C8B-B14F-4D97-AF65-F5344CB8AC3E}">
        <p14:creationId xmlns:p14="http://schemas.microsoft.com/office/powerpoint/2010/main" val="211953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hi-IN"/>
          </a:p>
        </p:txBody>
      </p:sp>
      <p:sp>
        <p:nvSpPr>
          <p:cNvPr id="6" name="Slide Number Placeholder 5"/>
          <p:cNvSpPr>
            <a:spLocks noGrp="1"/>
          </p:cNvSpPr>
          <p:nvPr>
            <p:ph type="sldNum" sz="quarter" idx="12"/>
          </p:nvPr>
        </p:nvSpPr>
        <p:spPr/>
        <p:txBody>
          <a:bodyPr/>
          <a:lstStyle/>
          <a:p>
            <a:pPr>
              <a:defRPr/>
            </a:pPr>
            <a:fld id="{A8D7071D-9141-422E-9E35-69C29507512A}" type="slidenum">
              <a:rPr lang="en-US" smtClean="0"/>
              <a:pPr>
                <a:defRPr/>
              </a:pPr>
              <a:t>‹#›</a:t>
            </a:fld>
            <a:endParaRPr lang="hi-IN"/>
          </a:p>
        </p:txBody>
      </p:sp>
    </p:spTree>
    <p:extLst>
      <p:ext uri="{BB962C8B-B14F-4D97-AF65-F5344CB8AC3E}">
        <p14:creationId xmlns:p14="http://schemas.microsoft.com/office/powerpoint/2010/main" val="122489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7996"/>
            <a:ext cx="8229600" cy="936298"/>
          </a:xfrm>
          <a:prstGeom prst="rect">
            <a:avLst/>
          </a:prstGeom>
        </p:spPr>
        <p:txBody>
          <a:bodyPr anchor="b"/>
          <a:lstStyle>
            <a:lvl1pPr>
              <a:defRPr sz="3200" b="1" i="0" baseline="0"/>
            </a:lvl1pPr>
          </a:lstStyle>
          <a:p>
            <a:r>
              <a:rPr lang="en-US" dirty="0"/>
              <a:t>Title</a:t>
            </a:r>
          </a:p>
        </p:txBody>
      </p:sp>
      <p:sp>
        <p:nvSpPr>
          <p:cNvPr id="5" name="Content Placeholder 2"/>
          <p:cNvSpPr>
            <a:spLocks noGrp="1"/>
          </p:cNvSpPr>
          <p:nvPr>
            <p:ph idx="1"/>
          </p:nvPr>
        </p:nvSpPr>
        <p:spPr>
          <a:xfrm>
            <a:off x="457200" y="1351128"/>
            <a:ext cx="8229600" cy="4735773"/>
          </a:xfrm>
          <a:prstGeom prst="rect">
            <a:avLst/>
          </a:prstGeom>
        </p:spPr>
        <p:txBody>
          <a:bodyPr tIns="0" bIns="0"/>
          <a:lstStyle>
            <a:lvl1pPr marL="342900" indent="-342900">
              <a:spcBef>
                <a:spcPts val="1032"/>
              </a:spcBef>
              <a:buFont typeface="Arial" pitchFamily="34" charset="0"/>
              <a:buChar char="•"/>
              <a:defRPr sz="2400">
                <a:solidFill>
                  <a:schemeClr val="tx1"/>
                </a:solidFill>
              </a:defRPr>
            </a:lvl1pPr>
            <a:lvl2pPr>
              <a:buClrTx/>
              <a:defRPr sz="2200">
                <a:solidFill>
                  <a:schemeClr val="tx1"/>
                </a:solidFill>
              </a:defRPr>
            </a:lvl2pPr>
            <a:lvl3pPr>
              <a:buClrTx/>
              <a:defRPr sz="2200">
                <a:solidFill>
                  <a:schemeClr val="tx1"/>
                </a:solidFill>
              </a:defRPr>
            </a:lvl3pPr>
            <a:lvl4pPr>
              <a:buClrTx/>
              <a:defRPr sz="2200" baseline="0">
                <a:solidFill>
                  <a:schemeClr val="tx1"/>
                </a:solidFill>
              </a:defRPr>
            </a:lvl4pPr>
            <a:lvl5pPr>
              <a:buClrTx/>
              <a:defRPr sz="2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141928"/>
            <a:ext cx="9144000" cy="1588"/>
          </a:xfrm>
          <a:prstGeom prst="line">
            <a:avLst/>
          </a:prstGeom>
          <a:ln w="635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13"/>
          <p:cNvSpPr>
            <a:spLocks noChangeArrowheads="1"/>
          </p:cNvSpPr>
          <p:nvPr userDrawn="1"/>
        </p:nvSpPr>
        <p:spPr bwMode="auto">
          <a:xfrm>
            <a:off x="1587796" y="6451026"/>
            <a:ext cx="5419060" cy="365125"/>
          </a:xfrm>
          <a:prstGeom prst="rect">
            <a:avLst/>
          </a:prstGeom>
          <a:noFill/>
          <a:ln w="9525">
            <a:noFill/>
            <a:miter lim="800000"/>
            <a:headEnd/>
            <a:tailEnd/>
          </a:ln>
        </p:spPr>
        <p:txBody>
          <a:bodyPr/>
          <a:lstStyle/>
          <a:p>
            <a:pPr>
              <a:defRPr/>
            </a:pPr>
            <a:r>
              <a:rPr lang="en-US" sz="1100" dirty="0">
                <a:solidFill>
                  <a:schemeClr val="tx1"/>
                </a:solidFill>
                <a:latin typeface="Calibri" pitchFamily="34" charset="0"/>
              </a:rPr>
              <a:t>ATIS Board of Directors</a:t>
            </a:r>
            <a:r>
              <a:rPr lang="en-US" sz="1100" baseline="0" dirty="0">
                <a:solidFill>
                  <a:schemeClr val="tx1"/>
                </a:solidFill>
                <a:latin typeface="Calibri" pitchFamily="34" charset="0"/>
              </a:rPr>
              <a:t>’ Meeting</a:t>
            </a:r>
          </a:p>
          <a:p>
            <a:pPr>
              <a:defRPr/>
            </a:pPr>
            <a:r>
              <a:rPr lang="en-US" sz="1100" baseline="0" dirty="0">
                <a:solidFill>
                  <a:schemeClr val="tx1"/>
                </a:solidFill>
                <a:latin typeface="Calibri" pitchFamily="34" charset="0"/>
              </a:rPr>
              <a:t>October 20, 2011</a:t>
            </a:r>
            <a:endParaRPr lang="en-US" sz="1100" dirty="0">
              <a:solidFill>
                <a:schemeClr val="tx1"/>
              </a:solidFill>
              <a:latin typeface="Calibri" pitchFamily="34" charset="0"/>
            </a:endParaRPr>
          </a:p>
        </p:txBody>
      </p:sp>
      <p:grpSp>
        <p:nvGrpSpPr>
          <p:cNvPr id="3" name="Group 27"/>
          <p:cNvGrpSpPr/>
          <p:nvPr userDrawn="1"/>
        </p:nvGrpSpPr>
        <p:grpSpPr>
          <a:xfrm>
            <a:off x="0" y="6136426"/>
            <a:ext cx="9157649" cy="748659"/>
            <a:chOff x="324539" y="4936667"/>
            <a:chExt cx="9157649" cy="748659"/>
          </a:xfrm>
        </p:grpSpPr>
        <p:pic>
          <p:nvPicPr>
            <p:cNvPr id="22" name="Picture 21" descr="PPT Image5f.jpg"/>
            <p:cNvPicPr>
              <a:picLocks noChangeAspect="1"/>
            </p:cNvPicPr>
            <p:nvPr userDrawn="1"/>
          </p:nvPicPr>
          <p:blipFill>
            <a:blip r:embed="rId2" cstate="print"/>
            <a:srcRect t="8176"/>
            <a:stretch>
              <a:fillRect/>
            </a:stretch>
          </p:blipFill>
          <p:spPr>
            <a:xfrm>
              <a:off x="324539" y="4940724"/>
              <a:ext cx="9144000" cy="734687"/>
            </a:xfrm>
            <a:prstGeom prst="rect">
              <a:avLst/>
            </a:prstGeom>
          </p:spPr>
        </p:pic>
        <p:pic>
          <p:nvPicPr>
            <p:cNvPr id="23" name="Picture 22" descr="ATIS LOGO.png"/>
            <p:cNvPicPr>
              <a:picLocks noChangeAspect="1"/>
            </p:cNvPicPr>
            <p:nvPr userDrawn="1"/>
          </p:nvPicPr>
          <p:blipFill>
            <a:blip r:embed="rId3" cstate="print"/>
            <a:stretch>
              <a:fillRect/>
            </a:stretch>
          </p:blipFill>
          <p:spPr>
            <a:xfrm>
              <a:off x="649078" y="5072286"/>
              <a:ext cx="1273910" cy="484846"/>
            </a:xfrm>
            <a:prstGeom prst="rect">
              <a:avLst/>
            </a:prstGeom>
          </p:spPr>
        </p:pic>
        <p:sp>
          <p:nvSpPr>
            <p:cNvPr id="24" name="Rectangle 23"/>
            <p:cNvSpPr/>
            <p:nvPr userDrawn="1"/>
          </p:nvSpPr>
          <p:spPr>
            <a:xfrm>
              <a:off x="9310386" y="4950315"/>
              <a:ext cx="171802" cy="735011"/>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rot="10800000">
              <a:off x="324539" y="4936667"/>
              <a:ext cx="9144000" cy="1588"/>
            </a:xfrm>
            <a:prstGeom prst="line">
              <a:avLst/>
            </a:prstGeom>
            <a:ln w="63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ectangle 13"/>
            <p:cNvSpPr>
              <a:spLocks noChangeArrowheads="1"/>
            </p:cNvSpPr>
            <p:nvPr userDrawn="1"/>
          </p:nvSpPr>
          <p:spPr bwMode="auto">
            <a:xfrm>
              <a:off x="2049961" y="5143882"/>
              <a:ext cx="5419060" cy="446245"/>
            </a:xfrm>
            <a:prstGeom prst="rect">
              <a:avLst/>
            </a:prstGeom>
            <a:noFill/>
            <a:ln w="9525">
              <a:noFill/>
              <a:miter lim="800000"/>
              <a:headEnd/>
              <a:tailEnd/>
            </a:ln>
          </p:spPr>
          <p:txBody>
            <a:bodyPr/>
            <a:lstStyle/>
            <a:p>
              <a:pPr>
                <a:defRPr/>
              </a:pPr>
              <a:r>
                <a:rPr lang="en-US" sz="1250" dirty="0">
                  <a:solidFill>
                    <a:schemeClr val="tx1"/>
                  </a:solidFill>
                  <a:latin typeface="Calibri" pitchFamily="34" charset="0"/>
                </a:rPr>
                <a:t>ATIS M2M Focus Group</a:t>
              </a:r>
            </a:p>
            <a:p>
              <a:pPr>
                <a:defRPr/>
              </a:pPr>
              <a:r>
                <a:rPr lang="en-US" sz="1250" dirty="0">
                  <a:solidFill>
                    <a:schemeClr val="tx1"/>
                  </a:solidFill>
                  <a:latin typeface="Calibri" pitchFamily="34" charset="0"/>
                </a:rPr>
                <a:t>M2M Evolution Conference</a:t>
              </a:r>
            </a:p>
          </p:txBody>
        </p:sp>
      </p:grpSp>
      <p:sp>
        <p:nvSpPr>
          <p:cNvPr id="4" name="Slide Number Placeholder 3"/>
          <p:cNvSpPr>
            <a:spLocks noGrp="1"/>
          </p:cNvSpPr>
          <p:nvPr>
            <p:ph type="sldNum" sz="quarter" idx="11"/>
          </p:nvPr>
        </p:nvSpPr>
        <p:spPr>
          <a:xfrm>
            <a:off x="7144482" y="6345553"/>
            <a:ext cx="562665" cy="365125"/>
          </a:xfrm>
          <a:prstGeom prst="rect">
            <a:avLst/>
          </a:prstGeom>
        </p:spPr>
        <p:txBody>
          <a:bodyPr anchor="ctr" anchorCtr="0"/>
          <a:lstStyle>
            <a:lvl1pPr>
              <a:defRPr sz="1300" b="1" i="0" baseline="0"/>
            </a:lvl1pPr>
          </a:lstStyle>
          <a:p>
            <a:pPr algn="ctr">
              <a:defRPr/>
            </a:pPr>
            <a:fld id="{379C486E-DB2A-4BE6-BF4D-5CBEF5B8BFFA}" type="slidenum">
              <a:rPr lang="en-US" smtClean="0"/>
              <a:pPr algn="ctr">
                <a:defRPr/>
              </a:pPr>
              <a:t>‹#›</a:t>
            </a:fld>
            <a:endParaRPr lang="en-US" dirty="0"/>
          </a:p>
        </p:txBody>
      </p:sp>
    </p:spTree>
    <p:extLst>
      <p:ext uri="{BB962C8B-B14F-4D97-AF65-F5344CB8AC3E}">
        <p14:creationId xmlns:p14="http://schemas.microsoft.com/office/powerpoint/2010/main" val="38277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emtechLogo2012_st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
            <a:ext cx="28194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6" name="Rectangle 2"/>
          <p:cNvSpPr>
            <a:spLocks noGrp="1" noChangeArrowheads="1"/>
          </p:cNvSpPr>
          <p:nvPr>
            <p:ph type="ctrTitle"/>
          </p:nvPr>
        </p:nvSpPr>
        <p:spPr>
          <a:xfrm>
            <a:off x="685800" y="5410200"/>
            <a:ext cx="7772400" cy="685800"/>
          </a:xfrm>
        </p:spPr>
        <p:txBody>
          <a:bodyPr/>
          <a:lstStyle>
            <a:lvl1pPr algn="ctr">
              <a:defRPr/>
            </a:lvl1pPr>
          </a:lstStyle>
          <a:p>
            <a:r>
              <a:rPr lang="en-US"/>
              <a:t>Click to edit Master title style</a:t>
            </a:r>
          </a:p>
        </p:txBody>
      </p:sp>
      <p:sp>
        <p:nvSpPr>
          <p:cNvPr id="646147" name="Rectangle 3"/>
          <p:cNvSpPr>
            <a:spLocks noGrp="1" noChangeArrowheads="1"/>
          </p:cNvSpPr>
          <p:nvPr>
            <p:ph type="subTitle" idx="1"/>
          </p:nvPr>
        </p:nvSpPr>
        <p:spPr>
          <a:xfrm>
            <a:off x="1371600" y="6019800"/>
            <a:ext cx="6400800" cy="457200"/>
          </a:xfrm>
        </p:spPr>
        <p:txBody>
          <a:bodyPr/>
          <a:lstStyle>
            <a:lvl1pPr marL="0" indent="0" algn="ctr">
              <a:buFont typeface="Wingdings" pitchFamily="22" charset="2"/>
              <a:buNone/>
              <a:defRPr sz="1600"/>
            </a:lvl1pPr>
          </a:lstStyle>
          <a:p>
            <a:r>
              <a:rPr lang="en-US"/>
              <a:t>Click to edit Master subtitle style</a:t>
            </a:r>
          </a:p>
        </p:txBody>
      </p:sp>
      <p:sp>
        <p:nvSpPr>
          <p:cNvPr id="5" name="Date Placeholder 4"/>
          <p:cNvSpPr>
            <a:spLocks noGrp="1" noChangeArrowheads="1"/>
          </p:cNvSpPr>
          <p:nvPr>
            <p:ph type="dt" sz="half" idx="10"/>
          </p:nvPr>
        </p:nvSpPr>
        <p:spPr bwMode="auto">
          <a:xfrm>
            <a:off x="3505200" y="6457950"/>
            <a:ext cx="21336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a:latin typeface="Times New Roman" pitchFamily="18" charset="0"/>
                <a:ea typeface="+mn-ea"/>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1C8B3F7-629B-4E1D-990A-E1E30162C565}" type="datetime1">
              <a:rPr kumimoji="0" lang="en-US" sz="1400" b="0" i="0" u="none" strike="noStrike" kern="1200" cap="none" spc="0" normalizeH="0" baseline="0" noProof="0">
                <a:ln>
                  <a:noFill/>
                </a:ln>
                <a:solidFill>
                  <a:srgbClr val="000000"/>
                </a:solidFill>
                <a:effectLst/>
                <a:uLnTx/>
                <a:uFillTx/>
                <a:latin typeface="Times New Roman" pitchFamily="18" charset="0"/>
                <a:ea typeface="ＭＳ Ｐゴシック"/>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9/6/2019</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ＭＳ Ｐゴシック"/>
              <a:cs typeface="Arial" charset="0"/>
            </a:endParaRPr>
          </a:p>
        </p:txBody>
      </p:sp>
      <p:sp>
        <p:nvSpPr>
          <p:cNvPr id="6" name="Rectangle 6"/>
          <p:cNvSpPr>
            <a:spLocks noGrp="1" noChangeArrowheads="1"/>
          </p:cNvSpPr>
          <p:nvPr>
            <p:ph type="sldNum" sz="quarter" idx="11"/>
          </p:nvPr>
        </p:nvSpPr>
        <p:spPr bwMode="auto">
          <a:xfrm>
            <a:off x="6781800" y="6400800"/>
            <a:ext cx="2133600" cy="4000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Times New Roman" pitchFamily="18" charset="0"/>
                <a:ea typeface="+mn-ea"/>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F219E-670C-466B-9E84-5D10C86E9354}" type="slidenum">
              <a:rPr kumimoji="0" lang="en-US" sz="1400" b="0" i="0" u="none" strike="noStrike" kern="1200" cap="none" spc="0" normalizeH="0" baseline="0" noProof="0">
                <a:ln>
                  <a:noFill/>
                </a:ln>
                <a:solidFill>
                  <a:srgbClr val="000000"/>
                </a:solidFill>
                <a:effectLst/>
                <a:uLnTx/>
                <a:uFillTx/>
                <a:latin typeface="Times New Roman" pitchFamily="18" charset="0"/>
                <a:ea typeface="ＭＳ Ｐゴシック"/>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ＭＳ Ｐゴシック"/>
              <a:cs typeface="Arial" charset="0"/>
            </a:endParaRPr>
          </a:p>
        </p:txBody>
      </p:sp>
    </p:spTree>
    <p:extLst>
      <p:ext uri="{BB962C8B-B14F-4D97-AF65-F5344CB8AC3E}">
        <p14:creationId xmlns:p14="http://schemas.microsoft.com/office/powerpoint/2010/main" val="3603899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7772400" y="6629400"/>
            <a:ext cx="762000" cy="214313"/>
          </a:xfrm>
          <a:prstGeom prst="rect">
            <a:avLst/>
          </a:prstGeom>
          <a:noFill/>
          <a:ln>
            <a:noFill/>
          </a:ln>
          <a:effectLst>
            <a:prstShdw prst="shdw17" dist="17961" dir="2700000">
              <a:srgbClr val="7A0000"/>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800000"/>
                </a:solidFill>
                <a:miter lim="800000"/>
                <a:headEnd/>
                <a:tailEnd/>
              </a14:hiddenLine>
            </a:ext>
          </a:extLst>
        </p:spPr>
        <p:txBody>
          <a:bodyPr>
            <a:spAutoFit/>
          </a:bodyPr>
          <a:lstStyle>
            <a:lvl1pPr eaLnBrk="0" hangingPunct="0">
              <a:defRPr sz="1600" b="1">
                <a:solidFill>
                  <a:schemeClr val="tx1"/>
                </a:solidFill>
                <a:latin typeface="Tahoma" pitchFamily="34" charset="0"/>
                <a:ea typeface="ＭＳ Ｐゴシック" pitchFamily="34" charset="-128"/>
              </a:defRPr>
            </a:lvl1pPr>
            <a:lvl2pPr marL="742950" indent="-285750" eaLnBrk="0" hangingPunct="0">
              <a:defRPr sz="1600" b="1">
                <a:solidFill>
                  <a:schemeClr val="tx1"/>
                </a:solidFill>
                <a:latin typeface="Tahoma" pitchFamily="34" charset="0"/>
                <a:ea typeface="ＭＳ Ｐゴシック" pitchFamily="34" charset="-128"/>
              </a:defRPr>
            </a:lvl2pPr>
            <a:lvl3pPr marL="1143000" indent="-228600" eaLnBrk="0" hangingPunct="0">
              <a:defRPr sz="1600" b="1">
                <a:solidFill>
                  <a:schemeClr val="tx1"/>
                </a:solidFill>
                <a:latin typeface="Tahoma" pitchFamily="34" charset="0"/>
                <a:ea typeface="ＭＳ Ｐゴシック" pitchFamily="34" charset="-128"/>
              </a:defRPr>
            </a:lvl3pPr>
            <a:lvl4pPr marL="1600200" indent="-228600" eaLnBrk="0" hangingPunct="0">
              <a:defRPr sz="1600" b="1">
                <a:solidFill>
                  <a:schemeClr val="tx1"/>
                </a:solidFill>
                <a:latin typeface="Tahoma" pitchFamily="34" charset="0"/>
                <a:ea typeface="ＭＳ Ｐゴシック" pitchFamily="34" charset="-128"/>
              </a:defRPr>
            </a:lvl4pPr>
            <a:lvl5pPr marL="2057400" indent="-228600" eaLnBrk="0" hangingPunct="0">
              <a:defRPr sz="1600" b="1">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fld id="{677F423B-7B40-4568-8F1A-758DA494334A}" type="slidenum">
              <a:rPr kumimoji="0" lang="en-US" sz="800" b="1" i="0" u="none" strike="noStrike" kern="1200" cap="none" spc="0" normalizeH="0" baseline="0" noProof="0" smtClean="0">
                <a:ln>
                  <a:noFill/>
                </a:ln>
                <a:solidFill>
                  <a:srgbClr val="FFFFFF"/>
                </a:solidFill>
                <a:effectLst/>
                <a:uLnTx/>
                <a:uFillTx/>
                <a:latin typeface="Tahoma" pitchFamily="34" charset="0"/>
                <a:ea typeface="ＭＳ Ｐゴシック" pitchFamily="34" charset="-128"/>
              </a:rPr>
              <a:pPr marL="0" marR="0" lvl="0" indent="0" algn="ctr" defTabSz="914400" rtl="0" eaLnBrk="1" fontAlgn="base" latinLnBrk="0" hangingPunct="1">
                <a:lnSpc>
                  <a:spcPct val="100000"/>
                </a:lnSpc>
                <a:spcBef>
                  <a:spcPct val="50000"/>
                </a:spcBef>
                <a:spcAft>
                  <a:spcPct val="0"/>
                </a:spcAft>
                <a:buClrTx/>
                <a:buSzTx/>
                <a:buFontTx/>
                <a:buNone/>
                <a:tabLst/>
                <a:defRPr/>
              </a:pPr>
              <a:t>‹#›</a:t>
            </a:fld>
            <a:endParaRPr kumimoji="0" lang="en-US" sz="800" b="1" i="0" u="none" strike="noStrike" kern="1200" cap="none" spc="0" normalizeH="0" baseline="0" noProof="0" dirty="0">
              <a:ln>
                <a:noFill/>
              </a:ln>
              <a:solidFill>
                <a:srgbClr val="FFFFFF"/>
              </a:solidFill>
              <a:effectLst/>
              <a:uLnTx/>
              <a:uFillTx/>
              <a:latin typeface="Tahoma" pitchFamily="34" charset="0"/>
              <a:ea typeface="ＭＳ Ｐゴシック" pitchFamily="34" charset="-128"/>
            </a:endParaRPr>
          </a:p>
        </p:txBody>
      </p:sp>
      <p:sp>
        <p:nvSpPr>
          <p:cNvPr id="5" name="Text Box 13"/>
          <p:cNvSpPr txBox="1">
            <a:spLocks noChangeArrowheads="1"/>
          </p:cNvSpPr>
          <p:nvPr/>
        </p:nvSpPr>
        <p:spPr bwMode="auto">
          <a:xfrm>
            <a:off x="3581400" y="6629400"/>
            <a:ext cx="1828800" cy="214313"/>
          </a:xfrm>
          <a:prstGeom prst="rect">
            <a:avLst/>
          </a:prstGeom>
          <a:noFill/>
          <a:ln>
            <a:noFill/>
          </a:ln>
          <a:effectLst>
            <a:prstShdw prst="shdw17" dist="17961" dir="2700000">
              <a:srgbClr val="7A0000"/>
            </a:prstShdw>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rgbClr val="800000"/>
                </a:solidFill>
                <a:miter lim="800000"/>
                <a:headEnd/>
                <a:tailEnd/>
              </a14:hiddenLine>
            </a:ext>
          </a:extLst>
        </p:spPr>
        <p:txBody>
          <a:bodyPr>
            <a:spAutoFit/>
          </a:bodyPr>
          <a:lstStyle>
            <a:lvl1pPr eaLnBrk="0" hangingPunct="0">
              <a:defRPr sz="1600" b="1">
                <a:solidFill>
                  <a:schemeClr val="tx1"/>
                </a:solidFill>
                <a:latin typeface="Tahoma" pitchFamily="34" charset="0"/>
                <a:ea typeface="ＭＳ Ｐゴシック" pitchFamily="34" charset="-128"/>
              </a:defRPr>
            </a:lvl1pPr>
            <a:lvl2pPr marL="742950" indent="-285750" eaLnBrk="0" hangingPunct="0">
              <a:defRPr sz="1600" b="1">
                <a:solidFill>
                  <a:schemeClr val="tx1"/>
                </a:solidFill>
                <a:latin typeface="Tahoma" pitchFamily="34" charset="0"/>
                <a:ea typeface="ＭＳ Ｐゴシック" pitchFamily="34" charset="-128"/>
              </a:defRPr>
            </a:lvl2pPr>
            <a:lvl3pPr marL="1143000" indent="-228600" eaLnBrk="0" hangingPunct="0">
              <a:defRPr sz="1600" b="1">
                <a:solidFill>
                  <a:schemeClr val="tx1"/>
                </a:solidFill>
                <a:latin typeface="Tahoma" pitchFamily="34" charset="0"/>
                <a:ea typeface="ＭＳ Ｐゴシック" pitchFamily="34" charset="-128"/>
              </a:defRPr>
            </a:lvl3pPr>
            <a:lvl4pPr marL="1600200" indent="-228600" eaLnBrk="0" hangingPunct="0">
              <a:defRPr sz="1600" b="1">
                <a:solidFill>
                  <a:schemeClr val="tx1"/>
                </a:solidFill>
                <a:latin typeface="Tahoma" pitchFamily="34" charset="0"/>
                <a:ea typeface="ＭＳ Ｐゴシック" pitchFamily="34" charset="-128"/>
              </a:defRPr>
            </a:lvl4pPr>
            <a:lvl5pPr marL="2057400" indent="-228600" eaLnBrk="0" hangingPunct="0">
              <a:defRPr sz="1600" b="1">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600" b="1">
                <a:solidFill>
                  <a:schemeClr val="tx1"/>
                </a:solidFill>
                <a:latin typeface="Tahoma" pitchFamily="34"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ＭＳ Ｐゴシック" pitchFamily="34" charset="-128"/>
              </a:rPr>
              <a:t>Semtech Confidential</a:t>
            </a:r>
          </a:p>
        </p:txBody>
      </p:sp>
      <p:pic>
        <p:nvPicPr>
          <p:cNvPr id="6" name="Picture 14" descr="SemtechLogo2012_st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76213"/>
            <a:ext cx="16764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4707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14" descr="SemtechLogo2012_std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176213"/>
            <a:ext cx="16764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0050" y="144463"/>
            <a:ext cx="7181850" cy="960437"/>
          </a:xfrm>
        </p:spPr>
        <p:txBody>
          <a:bodyPr/>
          <a:lstStyle/>
          <a:p>
            <a:r>
              <a:rPr lang="en-US"/>
              <a:t>Click to edit Master title style</a:t>
            </a:r>
          </a:p>
        </p:txBody>
      </p:sp>
      <p:sp>
        <p:nvSpPr>
          <p:cNvPr id="3" name="Text Placeholder 2"/>
          <p:cNvSpPr>
            <a:spLocks noGrp="1"/>
          </p:cNvSpPr>
          <p:nvPr>
            <p:ph type="body" sz="half" idx="1"/>
          </p:nvPr>
        </p:nvSpPr>
        <p:spPr>
          <a:xfrm>
            <a:off x="220663" y="1223963"/>
            <a:ext cx="4306887"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9950" y="1223963"/>
            <a:ext cx="4308475"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0"/>
          </p:nvPr>
        </p:nvSpPr>
        <p:spPr>
          <a:xfrm>
            <a:off x="8950325" y="6686550"/>
            <a:ext cx="155575" cy="152400"/>
          </a:xfrm>
          <a:prstGeom prst="rect">
            <a:avLst/>
          </a:prstGeom>
        </p:spPr>
        <p:txBody>
          <a:bodyPr/>
          <a:lstStyle>
            <a:lvl1pPr algn="ctr">
              <a:defRPr>
                <a:solidFill>
                  <a:srgbClr val="000000"/>
                </a:solidFill>
                <a:ea typeface="ＭＳ Ｐゴシック" pitchFamily="34" charset="-128"/>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DBC5A12-198D-45F5-8F0F-07A5D15CE44D}" type="slidenum">
              <a:rPr kumimoji="0" lang="en-US" sz="1600" b="1" i="0" u="none" strike="noStrike" kern="1200" cap="none" spc="0" normalizeH="0" baseline="0" noProof="0">
                <a:ln>
                  <a:noFill/>
                </a:ln>
                <a:solidFill>
                  <a:srgbClr val="000000"/>
                </a:solidFill>
                <a:effectLst/>
                <a:uLnTx/>
                <a:uFillTx/>
                <a:latin typeface="Tahoma" pitchFamily="34" charset="0"/>
                <a:ea typeface="ＭＳ Ｐゴシック" pitchFamily="34"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1" i="0" u="none" strike="noStrike" kern="1200" cap="none" spc="0" normalizeH="0" baseline="0" noProof="0">
              <a:ln>
                <a:noFill/>
              </a:ln>
              <a:solidFill>
                <a:srgbClr val="000000"/>
              </a:solidFill>
              <a:effectLst/>
              <a:uLnTx/>
              <a:uFillTx/>
              <a:latin typeface="Tahoma" pitchFamily="34" charset="0"/>
              <a:ea typeface="ＭＳ Ｐゴシック" pitchFamily="34" charset="-128"/>
              <a:cs typeface="Arial" charset="0"/>
            </a:endParaRPr>
          </a:p>
        </p:txBody>
      </p:sp>
    </p:spTree>
    <p:extLst>
      <p:ext uri="{BB962C8B-B14F-4D97-AF65-F5344CB8AC3E}">
        <p14:creationId xmlns:p14="http://schemas.microsoft.com/office/powerpoint/2010/main" val="72551400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Rectangle 5"/>
          <p:cNvSpPr>
            <a:spLocks noGrp="1" noChangeArrowheads="1"/>
          </p:cNvSpPr>
          <p:nvPr>
            <p:ph type="ftr" sz="quarter" idx="10"/>
          </p:nvPr>
        </p:nvSpPr>
        <p:spPr bwMode="auto">
          <a:xfrm>
            <a:off x="3276600" y="66294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Arial" pitchFamily="22" charset="0"/>
                <a:ea typeface="Arial" pitchFamily="22" charset="0"/>
                <a:cs typeface="Arial" pitchFamily="2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2" charset="0"/>
                <a:cs typeface="Arial" pitchFamily="22" charset="0"/>
              </a:rPr>
              <a:t>Semtech Confidential</a:t>
            </a:r>
          </a:p>
        </p:txBody>
      </p:sp>
      <p:sp>
        <p:nvSpPr>
          <p:cNvPr id="4" name="Rectangle 6"/>
          <p:cNvSpPr>
            <a:spLocks noGrp="1" noChangeArrowheads="1"/>
          </p:cNvSpPr>
          <p:nvPr>
            <p:ph type="sldNum" sz="quarter" idx="11"/>
          </p:nvPr>
        </p:nvSpPr>
        <p:spPr bwMode="auto">
          <a:xfrm>
            <a:off x="7596188" y="6629400"/>
            <a:ext cx="709612"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bg1"/>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EA15B0-CA29-4C72-96BF-7B077576EBE1}" type="slidenum">
              <a:rPr kumimoji="0" lang="en-US" sz="800" b="1" i="0" u="none" strike="noStrike" kern="1200" cap="none" spc="0" normalizeH="0" baseline="0" noProof="0">
                <a:ln>
                  <a:noFill/>
                </a:ln>
                <a:solidFill>
                  <a:srgbClr val="FFFFFF"/>
                </a:solidFill>
                <a:effectLst/>
                <a:uLnTx/>
                <a:uFillTx/>
                <a:latin typeface="Arial"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dirty="0">
              <a:ln>
                <a:noFill/>
              </a:ln>
              <a:solidFill>
                <a:srgbClr val="FFFFFF"/>
              </a:solidFill>
              <a:effectLst/>
              <a:uLnTx/>
              <a:uFillTx/>
              <a:latin typeface="Arial" charset="0"/>
              <a:ea typeface="ＭＳ Ｐゴシック" pitchFamily="34" charset="-128"/>
            </a:endParaRPr>
          </a:p>
        </p:txBody>
      </p:sp>
      <p:sp>
        <p:nvSpPr>
          <p:cNvPr id="5" name="Rectangle 7"/>
          <p:cNvSpPr>
            <a:spLocks noGrp="1" noChangeArrowheads="1"/>
          </p:cNvSpPr>
          <p:nvPr>
            <p:ph type="dt" sz="half" idx="12"/>
          </p:nvPr>
        </p:nvSpPr>
        <p:spPr bwMode="auto">
          <a:xfrm>
            <a:off x="457200" y="6629400"/>
            <a:ext cx="2133600" cy="2190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800">
                <a:solidFill>
                  <a:schemeClr val="bg1"/>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40423E-576B-42A9-905B-EBAF2DD889D5}" type="datetime1">
              <a:rPr kumimoji="0" lang="en-US" sz="800" b="1" i="0" u="none" strike="noStrike" kern="1200" cap="none" spc="0" normalizeH="0" baseline="0" noProof="0">
                <a:ln>
                  <a:noFill/>
                </a:ln>
                <a:solidFill>
                  <a:srgbClr val="FFFFFF"/>
                </a:solidFill>
                <a:effectLst/>
                <a:uLnTx/>
                <a:uFillTx/>
                <a:latin typeface="Arial" charset="0"/>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9/6/2019</a:t>
            </a:fld>
            <a:endParaRPr kumimoji="0" lang="en-US" sz="800" b="1" i="0" u="none" strike="noStrike" kern="1200" cap="none" spc="0" normalizeH="0" baseline="0" noProof="0">
              <a:ln>
                <a:noFill/>
              </a:ln>
              <a:solidFill>
                <a:srgbClr val="FFFFFF"/>
              </a:solidFill>
              <a:effectLst/>
              <a:uLnTx/>
              <a:uFillTx/>
              <a:latin typeface="Arial" charset="0"/>
              <a:ea typeface="ＭＳ Ｐゴシック" pitchFamily="34" charset="-128"/>
            </a:endParaRPr>
          </a:p>
        </p:txBody>
      </p:sp>
    </p:spTree>
    <p:extLst>
      <p:ext uri="{BB962C8B-B14F-4D97-AF65-F5344CB8AC3E}">
        <p14:creationId xmlns:p14="http://schemas.microsoft.com/office/powerpoint/2010/main" val="13524178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hi-IN"/>
          </a:p>
        </p:txBody>
      </p:sp>
      <p:sp>
        <p:nvSpPr>
          <p:cNvPr id="6" name="Slide Number Placeholder 5"/>
          <p:cNvSpPr>
            <a:spLocks noGrp="1"/>
          </p:cNvSpPr>
          <p:nvPr>
            <p:ph type="sldNum" sz="quarter" idx="12"/>
          </p:nvPr>
        </p:nvSpPr>
        <p:spPr/>
        <p:txBody>
          <a:bodyPr/>
          <a:lstStyle/>
          <a:p>
            <a:pPr>
              <a:defRPr/>
            </a:pPr>
            <a:fld id="{819C772B-70B8-4E49-91A1-D66B6E76F336}" type="slidenum">
              <a:rPr lang="en-US" smtClean="0"/>
              <a:pPr>
                <a:defRPr/>
              </a:pPr>
              <a:t>‹#›</a:t>
            </a:fld>
            <a:endParaRPr lang="hi-IN"/>
          </a:p>
        </p:txBody>
      </p:sp>
    </p:spTree>
    <p:extLst>
      <p:ext uri="{BB962C8B-B14F-4D97-AF65-F5344CB8AC3E}">
        <p14:creationId xmlns:p14="http://schemas.microsoft.com/office/powerpoint/2010/main" val="34412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hi-IN"/>
          </a:p>
        </p:txBody>
      </p:sp>
      <p:sp>
        <p:nvSpPr>
          <p:cNvPr id="5" name="Footer Placeholder 4"/>
          <p:cNvSpPr>
            <a:spLocks noGrp="1"/>
          </p:cNvSpPr>
          <p:nvPr>
            <p:ph type="ftr" sz="quarter" idx="11"/>
          </p:nvPr>
        </p:nvSpPr>
        <p:spPr/>
        <p:txBody>
          <a:bodyPr/>
          <a:lstStyle/>
          <a:p>
            <a:pPr>
              <a:defRPr/>
            </a:pPr>
            <a:endParaRPr lang="hi-IN"/>
          </a:p>
        </p:txBody>
      </p:sp>
      <p:sp>
        <p:nvSpPr>
          <p:cNvPr id="6" name="Slide Number Placeholder 5"/>
          <p:cNvSpPr>
            <a:spLocks noGrp="1"/>
          </p:cNvSpPr>
          <p:nvPr>
            <p:ph type="sldNum" sz="quarter" idx="12"/>
          </p:nvPr>
        </p:nvSpPr>
        <p:spPr/>
        <p:txBody>
          <a:bodyPr/>
          <a:lstStyle/>
          <a:p>
            <a:pPr>
              <a:defRPr/>
            </a:pPr>
            <a:fld id="{992BFCA9-4633-4BA1-9EC5-CFF33698B64D}" type="slidenum">
              <a:rPr lang="en-US" smtClean="0"/>
              <a:pPr>
                <a:defRPr/>
              </a:pPr>
              <a:t>‹#›</a:t>
            </a:fld>
            <a:endParaRPr lang="hi-IN"/>
          </a:p>
        </p:txBody>
      </p:sp>
    </p:spTree>
    <p:extLst>
      <p:ext uri="{BB962C8B-B14F-4D97-AF65-F5344CB8AC3E}">
        <p14:creationId xmlns:p14="http://schemas.microsoft.com/office/powerpoint/2010/main" val="2636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hi-IN"/>
          </a:p>
        </p:txBody>
      </p:sp>
      <p:sp>
        <p:nvSpPr>
          <p:cNvPr id="6" name="Footer Placeholder 5"/>
          <p:cNvSpPr>
            <a:spLocks noGrp="1"/>
          </p:cNvSpPr>
          <p:nvPr>
            <p:ph type="ftr" sz="quarter" idx="11"/>
          </p:nvPr>
        </p:nvSpPr>
        <p:spPr/>
        <p:txBody>
          <a:bodyPr/>
          <a:lstStyle/>
          <a:p>
            <a:pPr>
              <a:defRPr/>
            </a:pPr>
            <a:endParaRPr lang="hi-IN"/>
          </a:p>
        </p:txBody>
      </p:sp>
      <p:sp>
        <p:nvSpPr>
          <p:cNvPr id="7" name="Slide Number Placeholder 6"/>
          <p:cNvSpPr>
            <a:spLocks noGrp="1"/>
          </p:cNvSpPr>
          <p:nvPr>
            <p:ph type="sldNum" sz="quarter" idx="12"/>
          </p:nvPr>
        </p:nvSpPr>
        <p:spPr/>
        <p:txBody>
          <a:bodyPr/>
          <a:lstStyle/>
          <a:p>
            <a:pPr>
              <a:defRPr/>
            </a:pPr>
            <a:fld id="{2F16EBB8-9E76-4D8F-A7A0-B7394835CF82}" type="slidenum">
              <a:rPr lang="en-US" smtClean="0"/>
              <a:pPr>
                <a:defRPr/>
              </a:pPr>
              <a:t>‹#›</a:t>
            </a:fld>
            <a:endParaRPr lang="hi-IN"/>
          </a:p>
        </p:txBody>
      </p:sp>
    </p:spTree>
    <p:extLst>
      <p:ext uri="{BB962C8B-B14F-4D97-AF65-F5344CB8AC3E}">
        <p14:creationId xmlns:p14="http://schemas.microsoft.com/office/powerpoint/2010/main" val="32231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hi-IN"/>
          </a:p>
        </p:txBody>
      </p:sp>
      <p:sp>
        <p:nvSpPr>
          <p:cNvPr id="8" name="Footer Placeholder 7"/>
          <p:cNvSpPr>
            <a:spLocks noGrp="1"/>
          </p:cNvSpPr>
          <p:nvPr>
            <p:ph type="ftr" sz="quarter" idx="11"/>
          </p:nvPr>
        </p:nvSpPr>
        <p:spPr/>
        <p:txBody>
          <a:bodyPr/>
          <a:lstStyle/>
          <a:p>
            <a:pPr>
              <a:defRPr/>
            </a:pPr>
            <a:endParaRPr lang="hi-IN"/>
          </a:p>
        </p:txBody>
      </p:sp>
      <p:sp>
        <p:nvSpPr>
          <p:cNvPr id="9" name="Slide Number Placeholder 8"/>
          <p:cNvSpPr>
            <a:spLocks noGrp="1"/>
          </p:cNvSpPr>
          <p:nvPr>
            <p:ph type="sldNum" sz="quarter" idx="12"/>
          </p:nvPr>
        </p:nvSpPr>
        <p:spPr/>
        <p:txBody>
          <a:bodyPr/>
          <a:lstStyle/>
          <a:p>
            <a:pPr>
              <a:defRPr/>
            </a:pPr>
            <a:fld id="{BE0E667F-44B7-4DF3-AA7F-3B2E796AD348}" type="slidenum">
              <a:rPr lang="en-US" smtClean="0"/>
              <a:pPr>
                <a:defRPr/>
              </a:pPr>
              <a:t>‹#›</a:t>
            </a:fld>
            <a:endParaRPr lang="hi-IN"/>
          </a:p>
        </p:txBody>
      </p:sp>
    </p:spTree>
    <p:extLst>
      <p:ext uri="{BB962C8B-B14F-4D97-AF65-F5344CB8AC3E}">
        <p14:creationId xmlns:p14="http://schemas.microsoft.com/office/powerpoint/2010/main" val="24076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hi-IN"/>
          </a:p>
        </p:txBody>
      </p:sp>
      <p:sp>
        <p:nvSpPr>
          <p:cNvPr id="4" name="Footer Placeholder 3"/>
          <p:cNvSpPr>
            <a:spLocks noGrp="1"/>
          </p:cNvSpPr>
          <p:nvPr>
            <p:ph type="ftr" sz="quarter" idx="11"/>
          </p:nvPr>
        </p:nvSpPr>
        <p:spPr/>
        <p:txBody>
          <a:bodyPr/>
          <a:lstStyle/>
          <a:p>
            <a:pPr>
              <a:defRPr/>
            </a:pPr>
            <a:endParaRPr lang="hi-IN"/>
          </a:p>
        </p:txBody>
      </p:sp>
    </p:spTree>
    <p:extLst>
      <p:ext uri="{BB962C8B-B14F-4D97-AF65-F5344CB8AC3E}">
        <p14:creationId xmlns:p14="http://schemas.microsoft.com/office/powerpoint/2010/main" val="350342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hi-IN"/>
          </a:p>
        </p:txBody>
      </p:sp>
      <p:sp>
        <p:nvSpPr>
          <p:cNvPr id="3" name="Footer Placeholder 2"/>
          <p:cNvSpPr>
            <a:spLocks noGrp="1"/>
          </p:cNvSpPr>
          <p:nvPr>
            <p:ph type="ftr" sz="quarter" idx="11"/>
          </p:nvPr>
        </p:nvSpPr>
        <p:spPr/>
        <p:txBody>
          <a:bodyPr/>
          <a:lstStyle/>
          <a:p>
            <a:pPr>
              <a:defRPr/>
            </a:pPr>
            <a:endParaRPr lang="hi-IN"/>
          </a:p>
        </p:txBody>
      </p:sp>
      <p:pic>
        <p:nvPicPr>
          <p:cNvPr id="4" name="Picture 3"/>
          <p:cNvPicPr>
            <a:picLocks noChangeAspect="1"/>
          </p:cNvPicPr>
          <p:nvPr userDrawn="1"/>
        </p:nvPicPr>
        <p:blipFill>
          <a:blip r:embed="rId2"/>
          <a:stretch>
            <a:fillRect/>
          </a:stretch>
        </p:blipFill>
        <p:spPr>
          <a:xfrm>
            <a:off x="8293625" y="0"/>
            <a:ext cx="835715" cy="723829"/>
          </a:xfrm>
          <a:prstGeom prst="rect">
            <a:avLst/>
          </a:prstGeom>
        </p:spPr>
      </p:pic>
    </p:spTree>
    <p:extLst>
      <p:ext uri="{BB962C8B-B14F-4D97-AF65-F5344CB8AC3E}">
        <p14:creationId xmlns:p14="http://schemas.microsoft.com/office/powerpoint/2010/main" val="266321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hi-IN"/>
          </a:p>
        </p:txBody>
      </p:sp>
      <p:sp>
        <p:nvSpPr>
          <p:cNvPr id="6" name="Footer Placeholder 5"/>
          <p:cNvSpPr>
            <a:spLocks noGrp="1"/>
          </p:cNvSpPr>
          <p:nvPr>
            <p:ph type="ftr" sz="quarter" idx="11"/>
          </p:nvPr>
        </p:nvSpPr>
        <p:spPr/>
        <p:txBody>
          <a:bodyPr/>
          <a:lstStyle/>
          <a:p>
            <a:pPr>
              <a:defRPr/>
            </a:pPr>
            <a:endParaRPr lang="hi-IN"/>
          </a:p>
        </p:txBody>
      </p:sp>
      <p:sp>
        <p:nvSpPr>
          <p:cNvPr id="7" name="Slide Number Placeholder 6"/>
          <p:cNvSpPr>
            <a:spLocks noGrp="1"/>
          </p:cNvSpPr>
          <p:nvPr>
            <p:ph type="sldNum" sz="quarter" idx="12"/>
          </p:nvPr>
        </p:nvSpPr>
        <p:spPr/>
        <p:txBody>
          <a:bodyPr/>
          <a:lstStyle/>
          <a:p>
            <a:pPr>
              <a:defRPr/>
            </a:pPr>
            <a:fld id="{3A849A61-348D-4E8F-876A-2E0240F17085}" type="slidenum">
              <a:rPr lang="en-US" smtClean="0"/>
              <a:pPr>
                <a:defRPr/>
              </a:pPr>
              <a:t>‹#›</a:t>
            </a:fld>
            <a:endParaRPr lang="hi-IN"/>
          </a:p>
        </p:txBody>
      </p:sp>
    </p:spTree>
    <p:extLst>
      <p:ext uri="{BB962C8B-B14F-4D97-AF65-F5344CB8AC3E}">
        <p14:creationId xmlns:p14="http://schemas.microsoft.com/office/powerpoint/2010/main" val="229664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hi-IN"/>
          </a:p>
        </p:txBody>
      </p:sp>
      <p:sp>
        <p:nvSpPr>
          <p:cNvPr id="6" name="Footer Placeholder 5"/>
          <p:cNvSpPr>
            <a:spLocks noGrp="1"/>
          </p:cNvSpPr>
          <p:nvPr>
            <p:ph type="ftr" sz="quarter" idx="11"/>
          </p:nvPr>
        </p:nvSpPr>
        <p:spPr/>
        <p:txBody>
          <a:bodyPr/>
          <a:lstStyle/>
          <a:p>
            <a:pPr>
              <a:defRPr/>
            </a:pPr>
            <a:endParaRPr lang="hi-IN"/>
          </a:p>
        </p:txBody>
      </p:sp>
      <p:sp>
        <p:nvSpPr>
          <p:cNvPr id="7" name="Slide Number Placeholder 6"/>
          <p:cNvSpPr>
            <a:spLocks noGrp="1"/>
          </p:cNvSpPr>
          <p:nvPr>
            <p:ph type="sldNum" sz="quarter" idx="12"/>
          </p:nvPr>
        </p:nvSpPr>
        <p:spPr/>
        <p:txBody>
          <a:bodyPr/>
          <a:lstStyle/>
          <a:p>
            <a:pPr>
              <a:defRPr/>
            </a:pPr>
            <a:fld id="{DC0471F5-9443-48D1-B6DC-DB0D4BD389B9}" type="slidenum">
              <a:rPr lang="en-US" smtClean="0"/>
              <a:pPr>
                <a:defRPr/>
              </a:pPr>
              <a:t>‹#›</a:t>
            </a:fld>
            <a:endParaRPr lang="hi-IN"/>
          </a:p>
        </p:txBody>
      </p:sp>
    </p:spTree>
    <p:extLst>
      <p:ext uri="{BB962C8B-B14F-4D97-AF65-F5344CB8AC3E}">
        <p14:creationId xmlns:p14="http://schemas.microsoft.com/office/powerpoint/2010/main" val="116606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hi-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i-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AF98DF-08C6-461E-9804-A03164F34A3E}" type="slidenum">
              <a:rPr lang="en-US" smtClean="0"/>
              <a:pPr>
                <a:defRPr/>
              </a:pPr>
              <a:t>‹#›</a:t>
            </a:fld>
            <a:endParaRPr lang="hi-IN" dirty="0"/>
          </a:p>
        </p:txBody>
      </p:sp>
    </p:spTree>
    <p:extLst>
      <p:ext uri="{BB962C8B-B14F-4D97-AF65-F5344CB8AC3E}">
        <p14:creationId xmlns:p14="http://schemas.microsoft.com/office/powerpoint/2010/main" val="269575215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85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858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0073920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Lst>
  <p:transition/>
  <p:hf hdr="0"/>
  <p:txStyles>
    <p:titleStyle>
      <a:lvl1pPr algn="l" rtl="0" eaLnBrk="0" fontAlgn="base" hangingPunct="0">
        <a:lnSpc>
          <a:spcPts val="2800"/>
        </a:lnSpc>
        <a:spcBef>
          <a:spcPct val="0"/>
        </a:spcBef>
        <a:spcAft>
          <a:spcPct val="0"/>
        </a:spcAft>
        <a:defRPr sz="2600" b="1">
          <a:solidFill>
            <a:schemeClr val="tx2"/>
          </a:solidFill>
          <a:latin typeface="Arial" charset="0"/>
          <a:ea typeface="ＭＳ Ｐゴシック" pitchFamily="34" charset="-128"/>
          <a:cs typeface="+mj-cs"/>
        </a:defRPr>
      </a:lvl1pPr>
      <a:lvl2pPr algn="l" rtl="0" eaLnBrk="0" fontAlgn="base" hangingPunct="0">
        <a:lnSpc>
          <a:spcPts val="2800"/>
        </a:lnSpc>
        <a:spcBef>
          <a:spcPct val="0"/>
        </a:spcBef>
        <a:spcAft>
          <a:spcPct val="0"/>
        </a:spcAft>
        <a:defRPr sz="2600" b="1">
          <a:solidFill>
            <a:schemeClr val="tx2"/>
          </a:solidFill>
          <a:latin typeface="Arial" pitchFamily="22" charset="0"/>
          <a:ea typeface="ＭＳ Ｐゴシック" pitchFamily="34" charset="-128"/>
          <a:cs typeface="ＭＳ Ｐゴシック" pitchFamily="22" charset="-128"/>
        </a:defRPr>
      </a:lvl2pPr>
      <a:lvl3pPr algn="l" rtl="0" eaLnBrk="0" fontAlgn="base" hangingPunct="0">
        <a:lnSpc>
          <a:spcPts val="2800"/>
        </a:lnSpc>
        <a:spcBef>
          <a:spcPct val="0"/>
        </a:spcBef>
        <a:spcAft>
          <a:spcPct val="0"/>
        </a:spcAft>
        <a:defRPr sz="2600" b="1">
          <a:solidFill>
            <a:schemeClr val="tx2"/>
          </a:solidFill>
          <a:latin typeface="Arial" pitchFamily="22" charset="0"/>
          <a:ea typeface="ＭＳ Ｐゴシック" pitchFamily="34" charset="-128"/>
          <a:cs typeface="ＭＳ Ｐゴシック" pitchFamily="22" charset="-128"/>
        </a:defRPr>
      </a:lvl3pPr>
      <a:lvl4pPr algn="l" rtl="0" eaLnBrk="0" fontAlgn="base" hangingPunct="0">
        <a:lnSpc>
          <a:spcPts val="2800"/>
        </a:lnSpc>
        <a:spcBef>
          <a:spcPct val="0"/>
        </a:spcBef>
        <a:spcAft>
          <a:spcPct val="0"/>
        </a:spcAft>
        <a:defRPr sz="2600" b="1">
          <a:solidFill>
            <a:schemeClr val="tx2"/>
          </a:solidFill>
          <a:latin typeface="Arial" pitchFamily="22" charset="0"/>
          <a:ea typeface="ＭＳ Ｐゴシック" pitchFamily="34" charset="-128"/>
          <a:cs typeface="ＭＳ Ｐゴシック" pitchFamily="22" charset="-128"/>
        </a:defRPr>
      </a:lvl4pPr>
      <a:lvl5pPr algn="l" rtl="0" eaLnBrk="0" fontAlgn="base" hangingPunct="0">
        <a:lnSpc>
          <a:spcPts val="2800"/>
        </a:lnSpc>
        <a:spcBef>
          <a:spcPct val="0"/>
        </a:spcBef>
        <a:spcAft>
          <a:spcPct val="0"/>
        </a:spcAft>
        <a:defRPr sz="2600" b="1">
          <a:solidFill>
            <a:schemeClr val="tx2"/>
          </a:solidFill>
          <a:latin typeface="Arial" pitchFamily="22" charset="0"/>
          <a:ea typeface="ＭＳ Ｐゴシック" pitchFamily="34" charset="-128"/>
          <a:cs typeface="ＭＳ Ｐゴシック" pitchFamily="22" charset="-128"/>
        </a:defRPr>
      </a:lvl5pPr>
      <a:lvl6pPr marL="457200" algn="l" rtl="0" fontAlgn="base">
        <a:spcBef>
          <a:spcPct val="0"/>
        </a:spcBef>
        <a:spcAft>
          <a:spcPct val="0"/>
        </a:spcAft>
        <a:defRPr sz="2800" b="1">
          <a:solidFill>
            <a:schemeClr val="tx2"/>
          </a:solidFill>
          <a:latin typeface="Arial" pitchFamily="22" charset="0"/>
        </a:defRPr>
      </a:lvl6pPr>
      <a:lvl7pPr marL="914400" algn="l" rtl="0" fontAlgn="base">
        <a:spcBef>
          <a:spcPct val="0"/>
        </a:spcBef>
        <a:spcAft>
          <a:spcPct val="0"/>
        </a:spcAft>
        <a:defRPr sz="2800" b="1">
          <a:solidFill>
            <a:schemeClr val="tx2"/>
          </a:solidFill>
          <a:latin typeface="Arial" pitchFamily="22" charset="0"/>
        </a:defRPr>
      </a:lvl7pPr>
      <a:lvl8pPr marL="1371600" algn="l" rtl="0" fontAlgn="base">
        <a:spcBef>
          <a:spcPct val="0"/>
        </a:spcBef>
        <a:spcAft>
          <a:spcPct val="0"/>
        </a:spcAft>
        <a:defRPr sz="2800" b="1">
          <a:solidFill>
            <a:schemeClr val="tx2"/>
          </a:solidFill>
          <a:latin typeface="Arial" pitchFamily="22" charset="0"/>
        </a:defRPr>
      </a:lvl8pPr>
      <a:lvl9pPr marL="1828800" algn="l" rtl="0" fontAlgn="base">
        <a:spcBef>
          <a:spcPct val="0"/>
        </a:spcBef>
        <a:spcAft>
          <a:spcPct val="0"/>
        </a:spcAft>
        <a:defRPr sz="2800" b="1">
          <a:solidFill>
            <a:schemeClr val="tx2"/>
          </a:solidFill>
          <a:latin typeface="Arial" pitchFamily="22" charset="0"/>
        </a:defRPr>
      </a:lvl9pPr>
    </p:titleStyle>
    <p:bodyStyle>
      <a:lvl1pPr marL="342900" indent="-342900" algn="l" rtl="0" eaLnBrk="0" fontAlgn="base" hangingPunct="0">
        <a:spcBef>
          <a:spcPct val="20000"/>
        </a:spcBef>
        <a:spcAft>
          <a:spcPct val="0"/>
        </a:spcAft>
        <a:buFont typeface="Wingdings" pitchFamily="2" charset="2"/>
        <a:buChar char="q"/>
        <a:defRPr sz="2000" b="1">
          <a:solidFill>
            <a:schemeClr val="tx1"/>
          </a:solidFill>
          <a:latin typeface="Arial" charset="0"/>
          <a:ea typeface="ＭＳ Ｐゴシック" pitchFamily="34" charset="-128"/>
          <a:cs typeface="+mn-cs"/>
        </a:defRPr>
      </a:lvl1pPr>
      <a:lvl2pPr marL="742950" indent="-285750" algn="l" rtl="0" eaLnBrk="0" fontAlgn="base" hangingPunct="0">
        <a:spcBef>
          <a:spcPct val="20000"/>
        </a:spcBef>
        <a:spcAft>
          <a:spcPct val="0"/>
        </a:spcAft>
        <a:buFont typeface="Wingdings" pitchFamily="2" charset="2"/>
        <a:buChar char="§"/>
        <a:defRPr sz="1600">
          <a:solidFill>
            <a:schemeClr val="tx1"/>
          </a:solidFill>
          <a:latin typeface="Arial" charset="0"/>
          <a:ea typeface="ＭＳ Ｐゴシック" pitchFamily="34" charset="-128"/>
        </a:defRPr>
      </a:lvl2pPr>
      <a:lvl3pPr marL="1143000" indent="-228600" algn="l" rtl="0" eaLnBrk="0" fontAlgn="base" hangingPunct="0">
        <a:spcBef>
          <a:spcPct val="20000"/>
        </a:spcBef>
        <a:spcAft>
          <a:spcPct val="0"/>
        </a:spcAft>
        <a:buChar char="•"/>
        <a:defRPr sz="1400">
          <a:solidFill>
            <a:schemeClr val="tx1"/>
          </a:solidFill>
          <a:latin typeface="Arial" charset="0"/>
          <a:ea typeface="ＭＳ Ｐゴシック" pitchFamily="34" charset="-128"/>
        </a:defRPr>
      </a:lvl3pPr>
      <a:lvl4pPr marL="1600200" indent="-228600" algn="l" rtl="0" eaLnBrk="0" fontAlgn="base" hangingPunct="0">
        <a:spcBef>
          <a:spcPct val="20000"/>
        </a:spcBef>
        <a:spcAft>
          <a:spcPct val="0"/>
        </a:spcAft>
        <a:buChar char="–"/>
        <a:defRPr sz="1200">
          <a:solidFill>
            <a:schemeClr val="tx1"/>
          </a:solidFill>
          <a:latin typeface="Arial" charset="0"/>
          <a:ea typeface="ＭＳ Ｐゴシック" pitchFamily="34" charset="-128"/>
        </a:defRPr>
      </a:lvl4pPr>
      <a:lvl5pPr marL="2057400" indent="-228600" algn="l" rtl="0" eaLnBrk="0" fontAlgn="base" hangingPunct="0">
        <a:spcBef>
          <a:spcPct val="20000"/>
        </a:spcBef>
        <a:spcAft>
          <a:spcPct val="0"/>
        </a:spcAft>
        <a:buChar char="»"/>
        <a:defRPr sz="1000">
          <a:solidFill>
            <a:schemeClr val="tx1"/>
          </a:solidFill>
          <a:latin typeface="Arial" charset="0"/>
          <a:ea typeface="ＭＳ Ｐゴシック" pitchFamily="34" charset="-128"/>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ec.gov.in/technical-report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tu.int/ITU-T/recommendations/rec.aspx?rec=1386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mailto:sushil.k.123@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09600" y="160338"/>
            <a:ext cx="7543800" cy="4401205"/>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endParaRPr lang="en-US" altLang="en-US" sz="1600" b="1" dirty="0">
              <a:latin typeface="+mj-lt"/>
            </a:endParaRPr>
          </a:p>
          <a:p>
            <a:pPr algn="ctr" eaLnBrk="1" hangingPunct="1"/>
            <a:r>
              <a:rPr lang="en-US" altLang="en-US" sz="4400" b="1" dirty="0">
                <a:latin typeface="+mj-lt"/>
              </a:rPr>
              <a:t> </a:t>
            </a:r>
            <a:r>
              <a:rPr lang="en-US" altLang="en-US" sz="3200" b="1" i="1" dirty="0">
                <a:effectLst>
                  <a:outerShdw blurRad="38100" dist="38100" dir="2700000" algn="tl">
                    <a:srgbClr val="000000">
                      <a:alpha val="43137"/>
                    </a:srgbClr>
                  </a:outerShdw>
                </a:effectLst>
                <a:latin typeface="+mj-lt"/>
              </a:rPr>
              <a:t>India’s plan for </a:t>
            </a:r>
            <a:r>
              <a:rPr lang="en-US" altLang="en-US" sz="3200" b="1" i="1" dirty="0" err="1">
                <a:effectLst>
                  <a:outerShdw blurRad="38100" dist="38100" dir="2700000" algn="tl">
                    <a:srgbClr val="000000">
                      <a:alpha val="43137"/>
                    </a:srgbClr>
                  </a:outerShdw>
                </a:effectLst>
                <a:latin typeface="+mj-lt"/>
              </a:rPr>
              <a:t>IoT</a:t>
            </a:r>
            <a:r>
              <a:rPr lang="en-US" altLang="en-US" sz="3200" b="1" i="1" dirty="0">
                <a:effectLst>
                  <a:outerShdw blurRad="38100" dist="38100" dir="2700000" algn="tl">
                    <a:srgbClr val="000000">
                      <a:alpha val="43137"/>
                    </a:srgbClr>
                  </a:outerShdw>
                </a:effectLst>
                <a:latin typeface="+mj-lt"/>
              </a:rPr>
              <a:t>, 5G and Smart cities.</a:t>
            </a:r>
          </a:p>
          <a:p>
            <a:pPr algn="ctr" eaLnBrk="1" hangingPunct="1"/>
            <a:endParaRPr lang="en-US" altLang="en-US" sz="3200" b="1" i="1" dirty="0">
              <a:effectLst>
                <a:outerShdw blurRad="38100" dist="38100" dir="2700000" algn="tl">
                  <a:srgbClr val="000000">
                    <a:alpha val="43137"/>
                  </a:srgbClr>
                </a:outerShdw>
              </a:effectLst>
              <a:latin typeface="+mj-lt"/>
            </a:endParaRPr>
          </a:p>
          <a:p>
            <a:pPr algn="ctr" eaLnBrk="1" hangingPunct="1"/>
            <a:r>
              <a:rPr lang="en-US" altLang="en-US" sz="3200" b="1" i="1" dirty="0" err="1">
                <a:effectLst>
                  <a:outerShdw blurRad="38100" dist="38100" dir="2700000" algn="tl">
                    <a:srgbClr val="000000">
                      <a:alpha val="43137"/>
                    </a:srgbClr>
                  </a:outerShdw>
                </a:effectLst>
                <a:latin typeface="+mj-lt"/>
              </a:rPr>
              <a:t>QoS</a:t>
            </a:r>
            <a:r>
              <a:rPr lang="en-US" altLang="en-US" sz="3200" b="1" i="1" dirty="0">
                <a:effectLst>
                  <a:outerShdw blurRad="38100" dist="38100" dir="2700000" algn="tl">
                    <a:srgbClr val="000000">
                      <a:alpha val="43137"/>
                    </a:srgbClr>
                  </a:outerShdw>
                </a:effectLst>
                <a:latin typeface="+mj-lt"/>
              </a:rPr>
              <a:t> </a:t>
            </a:r>
          </a:p>
          <a:p>
            <a:pPr algn="ctr" eaLnBrk="1" hangingPunct="1"/>
            <a:endParaRPr lang="en-US" altLang="en-US" sz="1400" b="1" i="1" dirty="0">
              <a:effectLst>
                <a:outerShdw blurRad="38100" dist="38100" dir="2700000" algn="tl">
                  <a:srgbClr val="000000">
                    <a:alpha val="43137"/>
                  </a:srgbClr>
                </a:outerShdw>
              </a:effectLst>
              <a:latin typeface="+mj-lt"/>
            </a:endParaRPr>
          </a:p>
          <a:p>
            <a:pPr algn="ctr" eaLnBrk="1" hangingPunct="1"/>
            <a:r>
              <a:rPr lang="en-US" altLang="en-US" sz="3200" b="1" i="1" dirty="0">
                <a:effectLst>
                  <a:outerShdw blurRad="38100" dist="38100" dir="2700000" algn="tl">
                    <a:srgbClr val="000000">
                      <a:alpha val="43137"/>
                    </a:srgbClr>
                  </a:outerShdw>
                </a:effectLst>
                <a:latin typeface="+mj-lt"/>
              </a:rPr>
              <a:t>in </a:t>
            </a:r>
          </a:p>
          <a:p>
            <a:pPr algn="ctr" eaLnBrk="1" hangingPunct="1"/>
            <a:endParaRPr lang="en-US" altLang="en-US" sz="1200" b="1" i="1" dirty="0">
              <a:effectLst>
                <a:outerShdw blurRad="38100" dist="38100" dir="2700000" algn="tl">
                  <a:srgbClr val="000000">
                    <a:alpha val="43137"/>
                  </a:srgbClr>
                </a:outerShdw>
              </a:effectLst>
              <a:latin typeface="+mj-lt"/>
            </a:endParaRPr>
          </a:p>
          <a:p>
            <a:pPr algn="ctr" eaLnBrk="1" hangingPunct="1"/>
            <a:r>
              <a:rPr lang="en-US" altLang="en-US" sz="3200" b="1" i="1" dirty="0" err="1">
                <a:effectLst>
                  <a:outerShdw blurRad="38100" dist="38100" dir="2700000" algn="tl">
                    <a:srgbClr val="000000">
                      <a:alpha val="43137"/>
                    </a:srgbClr>
                  </a:outerShdw>
                </a:effectLst>
                <a:latin typeface="+mj-lt"/>
              </a:rPr>
              <a:t>IoT</a:t>
            </a:r>
            <a:r>
              <a:rPr lang="en-US" altLang="en-US" sz="3200" b="1" i="1" dirty="0">
                <a:effectLst>
                  <a:outerShdw blurRad="38100" dist="38100" dir="2700000" algn="tl">
                    <a:srgbClr val="000000">
                      <a:alpha val="43137"/>
                    </a:srgbClr>
                  </a:outerShdw>
                </a:effectLst>
                <a:latin typeface="+mj-lt"/>
              </a:rPr>
              <a:t> based data driven Smart cities</a:t>
            </a:r>
          </a:p>
          <a:p>
            <a:pPr algn="ctr" eaLnBrk="1" hangingPunct="1"/>
            <a:endParaRPr lang="en-US" altLang="en-US" sz="1050" b="1" i="1" dirty="0">
              <a:effectLst>
                <a:outerShdw blurRad="38100" dist="38100" dir="2700000" algn="tl">
                  <a:srgbClr val="000000">
                    <a:alpha val="43137"/>
                  </a:srgbClr>
                </a:outerShdw>
              </a:effectLst>
              <a:latin typeface="+mj-lt"/>
            </a:endParaRPr>
          </a:p>
          <a:p>
            <a:pPr algn="ctr" eaLnBrk="1" hangingPunct="1"/>
            <a:r>
              <a:rPr lang="en-US" altLang="en-US" sz="2800" b="1" i="1" dirty="0">
                <a:effectLst>
                  <a:outerShdw blurRad="38100" dist="38100" dir="2700000" algn="tl">
                    <a:srgbClr val="000000">
                      <a:alpha val="43137"/>
                    </a:srgbClr>
                  </a:outerShdw>
                </a:effectLst>
                <a:latin typeface="+mj-lt"/>
              </a:rPr>
              <a:t> </a:t>
            </a:r>
            <a:endParaRPr lang="en-US" altLang="en-US" sz="3600" b="1" i="1" dirty="0">
              <a:effectLst>
                <a:outerShdw blurRad="38100" dist="38100" dir="2700000" algn="tl">
                  <a:srgbClr val="000000">
                    <a:alpha val="43137"/>
                  </a:srgbClr>
                </a:outerShdw>
              </a:effectLst>
            </a:endParaRPr>
          </a:p>
        </p:txBody>
      </p:sp>
      <p:sp>
        <p:nvSpPr>
          <p:cNvPr id="5123" name="TextBox 2"/>
          <p:cNvSpPr txBox="1">
            <a:spLocks noChangeArrowheads="1"/>
          </p:cNvSpPr>
          <p:nvPr/>
        </p:nvSpPr>
        <p:spPr bwMode="auto">
          <a:xfrm>
            <a:off x="755576" y="5581689"/>
            <a:ext cx="7772400" cy="1200329"/>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en-IN" b="1" dirty="0">
                <a:latin typeface="+mj-lt"/>
              </a:rPr>
              <a:t>Telecommunication Engineering </a:t>
            </a:r>
            <a:r>
              <a:rPr lang="en-IN" b="1" dirty="0" err="1">
                <a:latin typeface="+mj-lt"/>
              </a:rPr>
              <a:t>Center</a:t>
            </a:r>
            <a:endParaRPr lang="en-IN" b="1" dirty="0">
              <a:latin typeface="+mj-lt"/>
            </a:endParaRPr>
          </a:p>
          <a:p>
            <a:pPr algn="ctr" defTabSz="457200" eaLnBrk="1" fontAlgn="auto" hangingPunct="1">
              <a:spcBef>
                <a:spcPts val="0"/>
              </a:spcBef>
              <a:spcAft>
                <a:spcPts val="0"/>
              </a:spcAft>
              <a:defRPr/>
            </a:pPr>
            <a:r>
              <a:rPr lang="en-IN" b="1" dirty="0">
                <a:latin typeface="+mj-lt"/>
              </a:rPr>
              <a:t>Department of Telecommunications</a:t>
            </a:r>
          </a:p>
          <a:p>
            <a:pPr algn="ctr" defTabSz="457200" eaLnBrk="1" fontAlgn="auto" hangingPunct="1">
              <a:spcBef>
                <a:spcPts val="0"/>
              </a:spcBef>
              <a:spcAft>
                <a:spcPts val="0"/>
              </a:spcAft>
              <a:defRPr/>
            </a:pPr>
            <a:r>
              <a:rPr lang="en-IN" b="1" dirty="0">
                <a:latin typeface="+mj-lt"/>
              </a:rPr>
              <a:t>Government of India</a:t>
            </a:r>
            <a:r>
              <a:rPr lang="en-US" b="1" dirty="0">
                <a:latin typeface="+mj-lt"/>
              </a:rPr>
              <a:t> </a:t>
            </a:r>
          </a:p>
        </p:txBody>
      </p:sp>
      <p:sp>
        <p:nvSpPr>
          <p:cNvPr id="3" name="AutoShape 2" descr="Image result for telecommunication engineering centr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Rectangle 3"/>
          <p:cNvSpPr/>
          <p:nvPr/>
        </p:nvSpPr>
        <p:spPr>
          <a:xfrm>
            <a:off x="2285984" y="4714884"/>
            <a:ext cx="4572000" cy="707886"/>
          </a:xfrm>
          <a:prstGeom prst="rect">
            <a:avLst/>
          </a:prstGeom>
        </p:spPr>
        <p:txBody>
          <a:bodyPr>
            <a:spAutoFit/>
          </a:bodyPr>
          <a:lstStyle/>
          <a:p>
            <a:pPr algn="ctr" eaLnBrk="1" hangingPunct="1"/>
            <a:r>
              <a:rPr lang="en-US" altLang="en-US" sz="2000" b="1" i="1" dirty="0" err="1">
                <a:latin typeface="+mj-lt"/>
              </a:rPr>
              <a:t>Sushil</a:t>
            </a:r>
            <a:r>
              <a:rPr lang="en-US" altLang="en-US" sz="2000" b="1" i="1" dirty="0">
                <a:latin typeface="+mj-lt"/>
              </a:rPr>
              <a:t> Kumar</a:t>
            </a:r>
          </a:p>
          <a:p>
            <a:pPr algn="ctr" eaLnBrk="1" hangingPunct="1"/>
            <a:r>
              <a:rPr lang="en-US" altLang="en-US" sz="2000" b="1" dirty="0">
                <a:latin typeface="+mj-lt"/>
              </a:rPr>
              <a:t>  Dy. Director General (IoT) </a:t>
            </a:r>
          </a:p>
        </p:txBody>
      </p:sp>
    </p:spTree>
    <p:extLst>
      <p:ext uri="{BB962C8B-B14F-4D97-AF65-F5344CB8AC3E}">
        <p14:creationId xmlns:p14="http://schemas.microsoft.com/office/powerpoint/2010/main" val="351848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051133"/>
            <a:ext cx="8839200" cy="3539430"/>
          </a:xfrm>
          <a:prstGeom prst="rect">
            <a:avLst/>
          </a:prstGeom>
        </p:spPr>
        <p:txBody>
          <a:bodyPr wrap="square">
            <a:spAutoFit/>
          </a:bodyPr>
          <a:lstStyle/>
          <a:p>
            <a:pPr marL="342900" indent="-342900">
              <a:buFont typeface="Wingdings" panose="05000000000000000000" pitchFamily="2" charset="2"/>
              <a:buChar char="Ø"/>
            </a:pPr>
            <a:r>
              <a:rPr lang="en-IN" sz="2000" b="1" dirty="0">
                <a:solidFill>
                  <a:schemeClr val="tx1"/>
                </a:solidFill>
                <a:latin typeface="+mj-lt"/>
              </a:rPr>
              <a:t>Global projections varies from 26 billion to 50 billion connected devices by 2020</a:t>
            </a:r>
          </a:p>
          <a:p>
            <a:pPr marL="342900" indent="-342900" algn="ctr">
              <a:buFont typeface="Wingdings" panose="05000000000000000000" pitchFamily="2" charset="2"/>
              <a:buChar char="Ø"/>
            </a:pPr>
            <a:endParaRPr lang="en-IN" sz="2000" b="1" dirty="0">
              <a:latin typeface="+mj-lt"/>
            </a:endParaRPr>
          </a:p>
          <a:p>
            <a:pPr marL="342900" lvl="0" indent="-342900">
              <a:buFont typeface="Wingdings" panose="05000000000000000000" pitchFamily="2" charset="2"/>
              <a:buChar char="Ø"/>
            </a:pPr>
            <a:r>
              <a:rPr lang="en-IN" sz="2000" b="1" dirty="0">
                <a:solidFill>
                  <a:prstClr val="black"/>
                </a:solidFill>
                <a:latin typeface="+mj-lt"/>
                <a:cs typeface="+mn-cs"/>
              </a:rPr>
              <a:t>There may be around 2.6 billion connected devices by 2020 and 8 billion by 2026 and 24 billion by 2032 in India – TEC projection</a:t>
            </a:r>
            <a:r>
              <a:rPr lang="en-IN" sz="2000" dirty="0">
                <a:solidFill>
                  <a:prstClr val="black"/>
                </a:solidFill>
                <a:latin typeface="+mj-lt"/>
                <a:cs typeface="+mn-cs"/>
              </a:rPr>
              <a:t> in 2015</a:t>
            </a:r>
          </a:p>
          <a:p>
            <a:pPr marL="342900" lvl="0" indent="-342900">
              <a:buFont typeface="Wingdings" panose="05000000000000000000" pitchFamily="2" charset="2"/>
              <a:buChar char="Ø"/>
            </a:pPr>
            <a:endParaRPr lang="en-IN" sz="2000" dirty="0">
              <a:solidFill>
                <a:prstClr val="black"/>
              </a:solidFill>
              <a:latin typeface="+mj-lt"/>
              <a:cs typeface="+mn-cs"/>
            </a:endParaRPr>
          </a:p>
          <a:p>
            <a:pPr marL="342900" lvl="0" indent="-342900">
              <a:buFont typeface="Wingdings" panose="05000000000000000000" pitchFamily="2" charset="2"/>
              <a:buChar char="Ø"/>
            </a:pPr>
            <a:r>
              <a:rPr lang="en-IN" sz="2000" b="1" dirty="0">
                <a:solidFill>
                  <a:prstClr val="black"/>
                </a:solidFill>
                <a:latin typeface="+mj-lt"/>
                <a:cs typeface="+mn-cs"/>
              </a:rPr>
              <a:t>Create an ecosystem for 5Billion connected devices in India by 2022 -</a:t>
            </a:r>
            <a:r>
              <a:rPr lang="en-IN" sz="2000" b="1" dirty="0">
                <a:solidFill>
                  <a:prstClr val="black"/>
                </a:solidFill>
                <a:latin typeface="+mj-lt"/>
              </a:rPr>
              <a:t> National Digital Communication Policy 2018</a:t>
            </a:r>
          </a:p>
          <a:p>
            <a:pPr marL="342900" lvl="0" indent="-342900">
              <a:buFont typeface="Wingdings" panose="05000000000000000000" pitchFamily="2" charset="2"/>
              <a:buChar char="Ø"/>
            </a:pPr>
            <a:endParaRPr lang="en-IN" sz="2200" b="1" dirty="0">
              <a:solidFill>
                <a:prstClr val="black"/>
              </a:solidFill>
              <a:latin typeface="Calibri"/>
              <a:cs typeface="+mn-cs"/>
            </a:endParaRPr>
          </a:p>
          <a:p>
            <a:pPr lvl="0"/>
            <a:r>
              <a:rPr lang="en-IN" sz="2200" b="1" dirty="0">
                <a:solidFill>
                  <a:prstClr val="black"/>
                </a:solidFill>
                <a:latin typeface="Calibri"/>
                <a:cs typeface="+mn-cs"/>
              </a:rPr>
              <a:t> </a:t>
            </a:r>
            <a:endParaRPr lang="en-IN" sz="2200" dirty="0">
              <a:solidFill>
                <a:prstClr val="black"/>
              </a:solidFill>
              <a:latin typeface="Calibri"/>
              <a:cs typeface="+mn-cs"/>
            </a:endParaRPr>
          </a:p>
          <a:p>
            <a:endParaRPr lang="en-IN" sz="2000" b="1" dirty="0">
              <a:solidFill>
                <a:schemeClr val="tx1"/>
              </a:solidFill>
              <a:latin typeface="Arial" pitchFamily="34" charset="0"/>
              <a:cs typeface="Mangal" pitchFamily="18" charset="0"/>
            </a:endParaRPr>
          </a:p>
        </p:txBody>
      </p:sp>
      <p:sp>
        <p:nvSpPr>
          <p:cNvPr id="7" name="Rectangle 6"/>
          <p:cNvSpPr/>
          <p:nvPr/>
        </p:nvSpPr>
        <p:spPr>
          <a:xfrm>
            <a:off x="7572396" y="5143512"/>
            <a:ext cx="833882" cy="338554"/>
          </a:xfrm>
          <a:prstGeom prst="rect">
            <a:avLst/>
          </a:prstGeom>
        </p:spPr>
        <p:txBody>
          <a:bodyPr wrap="square">
            <a:spAutoFit/>
          </a:bodyPr>
          <a:lstStyle/>
          <a:p>
            <a:pPr algn="ctr"/>
            <a:r>
              <a:rPr lang="en-IN" sz="1600" dirty="0"/>
              <a:t> </a:t>
            </a:r>
          </a:p>
        </p:txBody>
      </p:sp>
      <p:sp>
        <p:nvSpPr>
          <p:cNvPr id="11" name="Title 3"/>
          <p:cNvSpPr txBox="1">
            <a:spLocks/>
          </p:cNvSpPr>
          <p:nvPr/>
        </p:nvSpPr>
        <p:spPr>
          <a:xfrm>
            <a:off x="428596" y="0"/>
            <a:ext cx="7924800" cy="571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400" b="1" dirty="0"/>
              <a:t>M2M / </a:t>
            </a:r>
            <a:r>
              <a:rPr lang="en-IN" sz="2400" b="1" dirty="0" err="1"/>
              <a:t>IoT</a:t>
            </a:r>
            <a:r>
              <a:rPr lang="en-IN" sz="2400" b="1" dirty="0"/>
              <a:t> market:  Projections</a:t>
            </a:r>
          </a:p>
        </p:txBody>
      </p:sp>
    </p:spTree>
    <p:extLst>
      <p:ext uri="{BB962C8B-B14F-4D97-AF65-F5344CB8AC3E}">
        <p14:creationId xmlns:p14="http://schemas.microsoft.com/office/powerpoint/2010/main" val="8199398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837394"/>
            <a:ext cx="8839200" cy="6020606"/>
          </a:xfrm>
          <a:prstGeom prst="rect">
            <a:avLst/>
          </a:prstGeom>
        </p:spPr>
      </p:pic>
      <p:sp>
        <p:nvSpPr>
          <p:cNvPr id="4" name="TextBox 3"/>
          <p:cNvSpPr txBox="1"/>
          <p:nvPr/>
        </p:nvSpPr>
        <p:spPr>
          <a:xfrm flipH="1">
            <a:off x="609599" y="228600"/>
            <a:ext cx="7543800" cy="461665"/>
          </a:xfrm>
          <a:prstGeom prst="rect">
            <a:avLst/>
          </a:prstGeom>
          <a:noFill/>
        </p:spPr>
        <p:txBody>
          <a:bodyPr wrap="square" rtlCol="0">
            <a:spAutoFit/>
          </a:bodyPr>
          <a:lstStyle/>
          <a:p>
            <a:pPr algn="ctr"/>
            <a:r>
              <a:rPr lang="en-US" b="1" dirty="0"/>
              <a:t>Smart Cities as super application domain of IoT</a:t>
            </a:r>
          </a:p>
        </p:txBody>
      </p:sp>
    </p:spTree>
    <p:extLst>
      <p:ext uri="{BB962C8B-B14F-4D97-AF65-F5344CB8AC3E}">
        <p14:creationId xmlns:p14="http://schemas.microsoft.com/office/powerpoint/2010/main" val="62549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a:srcRect/>
          <a:stretch>
            <a:fillRect/>
          </a:stretch>
        </p:blipFill>
        <p:spPr bwMode="auto">
          <a:xfrm>
            <a:off x="762000" y="76200"/>
            <a:ext cx="7562904" cy="6796314"/>
          </a:xfrm>
          <a:prstGeom prst="rect">
            <a:avLst/>
          </a:prstGeom>
          <a:noFill/>
          <a:ln w="9525">
            <a:noFill/>
            <a:miter lim="800000"/>
            <a:headEnd/>
            <a:tailEnd/>
          </a:ln>
          <a:effectLst/>
        </p:spPr>
      </p:pic>
      <p:sp>
        <p:nvSpPr>
          <p:cNvPr id="2" name="TextBox 1"/>
          <p:cNvSpPr txBox="1"/>
          <p:nvPr/>
        </p:nvSpPr>
        <p:spPr>
          <a:xfrm>
            <a:off x="228600" y="6477000"/>
            <a:ext cx="3505200" cy="246221"/>
          </a:xfrm>
          <a:prstGeom prst="rect">
            <a:avLst/>
          </a:prstGeom>
          <a:noFill/>
        </p:spPr>
        <p:txBody>
          <a:bodyPr wrap="square" rtlCol="0">
            <a:spAutoFit/>
          </a:bodyPr>
          <a:lstStyle/>
          <a:p>
            <a:r>
              <a:rPr lang="en-US" sz="1000" dirty="0"/>
              <a:t>IoT standardization activities and progress, ITU, Oct 2017</a:t>
            </a:r>
          </a:p>
        </p:txBody>
      </p:sp>
    </p:spTree>
    <p:extLst>
      <p:ext uri="{BB962C8B-B14F-4D97-AF65-F5344CB8AC3E}">
        <p14:creationId xmlns:p14="http://schemas.microsoft.com/office/powerpoint/2010/main" val="9045634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772400" cy="461665"/>
          </a:xfrm>
          <a:prstGeom prst="rect">
            <a:avLst/>
          </a:prstGeom>
          <a:noFill/>
        </p:spPr>
        <p:txBody>
          <a:bodyPr wrap="square" rtlCol="0">
            <a:spAutoFit/>
          </a:bodyPr>
          <a:lstStyle/>
          <a:p>
            <a:pPr algn="ctr"/>
            <a:r>
              <a:rPr lang="en-US" b="1" dirty="0">
                <a:latin typeface="+mj-lt"/>
              </a:rPr>
              <a:t>Broad key Technologies for development of </a:t>
            </a:r>
            <a:r>
              <a:rPr lang="en-US" b="1" dirty="0" err="1">
                <a:latin typeface="+mj-lt"/>
              </a:rPr>
              <a:t>IoT</a:t>
            </a:r>
            <a:endParaRPr lang="en-US" b="1" dirty="0">
              <a:latin typeface="+mj-lt"/>
            </a:endParaRPr>
          </a:p>
        </p:txBody>
      </p:sp>
      <p:sp>
        <p:nvSpPr>
          <p:cNvPr id="3" name="TextBox 2"/>
          <p:cNvSpPr txBox="1"/>
          <p:nvPr/>
        </p:nvSpPr>
        <p:spPr>
          <a:xfrm>
            <a:off x="457200" y="838200"/>
            <a:ext cx="8382000" cy="4708981"/>
          </a:xfrm>
          <a:prstGeom prst="rect">
            <a:avLst/>
          </a:prstGeom>
          <a:noFill/>
        </p:spPr>
        <p:txBody>
          <a:bodyPr wrap="square" rtlCol="0">
            <a:spAutoFit/>
          </a:bodyPr>
          <a:lstStyle/>
          <a:p>
            <a:pPr marL="457200" indent="-457200">
              <a:buAutoNum type="arabicPeriod"/>
            </a:pPr>
            <a:r>
              <a:rPr lang="en-US" sz="2000" b="1" dirty="0">
                <a:latin typeface="+mj-lt"/>
              </a:rPr>
              <a:t>Platform </a:t>
            </a:r>
            <a:r>
              <a:rPr lang="en-US" sz="2000" dirty="0">
                <a:latin typeface="+mj-lt"/>
              </a:rPr>
              <a:t> based on standards enabling Interoperability, scalability, modularity.</a:t>
            </a:r>
          </a:p>
          <a:p>
            <a:pPr marL="457200" indent="-457200">
              <a:buAutoNum type="arabicPeriod"/>
            </a:pPr>
            <a:endParaRPr lang="en-US" sz="2000" dirty="0">
              <a:latin typeface="+mj-lt"/>
            </a:endParaRPr>
          </a:p>
          <a:p>
            <a:pPr marL="457200" indent="-457200">
              <a:buAutoNum type="arabicPeriod"/>
            </a:pPr>
            <a:r>
              <a:rPr lang="en-US" sz="2000" b="1" dirty="0">
                <a:latin typeface="+mj-lt"/>
              </a:rPr>
              <a:t>Intelligence</a:t>
            </a:r>
            <a:r>
              <a:rPr lang="en-US" sz="2000" dirty="0">
                <a:latin typeface="+mj-lt"/>
              </a:rPr>
              <a:t>- Support of AI and Machine learning</a:t>
            </a:r>
          </a:p>
          <a:p>
            <a:pPr marL="457200" indent="-457200">
              <a:buAutoNum type="arabicPeriod"/>
            </a:pPr>
            <a:endParaRPr lang="en-US" sz="2000" dirty="0">
              <a:latin typeface="+mj-lt"/>
            </a:endParaRPr>
          </a:p>
          <a:p>
            <a:pPr marL="457200" indent="-457200">
              <a:buAutoNum type="arabicPeriod"/>
            </a:pPr>
            <a:r>
              <a:rPr lang="en-US" sz="2000" b="1" dirty="0">
                <a:latin typeface="+mj-lt"/>
              </a:rPr>
              <a:t>Analytics</a:t>
            </a:r>
            <a:r>
              <a:rPr lang="en-US" sz="2000" dirty="0">
                <a:latin typeface="+mj-lt"/>
              </a:rPr>
              <a:t> at the edge of Gateway router or mobile network</a:t>
            </a:r>
          </a:p>
          <a:p>
            <a:pPr marL="457200" indent="-457200">
              <a:buAutoNum type="arabicPeriod"/>
            </a:pPr>
            <a:endParaRPr lang="en-US" sz="2000" dirty="0">
              <a:latin typeface="+mj-lt"/>
            </a:endParaRPr>
          </a:p>
          <a:p>
            <a:pPr marL="457200" indent="-457200">
              <a:buAutoNum type="arabicPeriod"/>
            </a:pPr>
            <a:r>
              <a:rPr lang="en-US" sz="2000" b="1" dirty="0">
                <a:latin typeface="+mj-lt"/>
              </a:rPr>
              <a:t>Security: </a:t>
            </a:r>
            <a:r>
              <a:rPr lang="en-US" sz="2000" dirty="0">
                <a:latin typeface="+mj-lt"/>
              </a:rPr>
              <a:t>Support for embedded security solutions. Security by design features (Hardware &amp; software).</a:t>
            </a:r>
          </a:p>
          <a:p>
            <a:pPr marL="457200" indent="-457200">
              <a:buAutoNum type="arabicPeriod"/>
            </a:pPr>
            <a:endParaRPr lang="en-US" sz="2000" dirty="0">
              <a:latin typeface="+mj-lt"/>
            </a:endParaRPr>
          </a:p>
          <a:p>
            <a:pPr marL="457200" indent="-457200">
              <a:buAutoNum type="arabicPeriod"/>
            </a:pPr>
            <a:r>
              <a:rPr lang="en-US" sz="2000" b="1" dirty="0">
                <a:latin typeface="+mj-lt"/>
              </a:rPr>
              <a:t>Low power wide area networks Cellular / non cellular  and e-SIM</a:t>
            </a:r>
          </a:p>
          <a:p>
            <a:r>
              <a:rPr lang="en-US" sz="2000" b="1" dirty="0">
                <a:latin typeface="+mj-lt"/>
              </a:rPr>
              <a:t>	</a:t>
            </a:r>
            <a:r>
              <a:rPr lang="en-US" sz="2000" dirty="0">
                <a:latin typeface="+mj-lt"/>
              </a:rPr>
              <a:t>extended battery life as most of the devices will be unmanned and 	charging not possible. </a:t>
            </a:r>
          </a:p>
          <a:p>
            <a:pPr marL="457200" indent="-457200">
              <a:buAutoNum type="arabicPeriod"/>
            </a:pPr>
            <a:endParaRPr lang="en-US" sz="2000" dirty="0">
              <a:latin typeface="+mj-lt"/>
            </a:endParaRPr>
          </a:p>
          <a:p>
            <a:r>
              <a:rPr lang="en-US" sz="2000" dirty="0">
                <a:latin typeface="+mj-lt"/>
              </a:rPr>
              <a:t>6.      High speed and reliable internet at fixed and mobile devices</a:t>
            </a:r>
          </a:p>
        </p:txBody>
      </p:sp>
      <p:sp>
        <p:nvSpPr>
          <p:cNvPr id="4" name="TextBox 3"/>
          <p:cNvSpPr txBox="1"/>
          <p:nvPr/>
        </p:nvSpPr>
        <p:spPr>
          <a:xfrm>
            <a:off x="457200" y="6019800"/>
            <a:ext cx="8305800" cy="400110"/>
          </a:xfrm>
          <a:prstGeom prst="rect">
            <a:avLst/>
          </a:prstGeom>
          <a:noFill/>
        </p:spPr>
        <p:txBody>
          <a:bodyPr wrap="square" rtlCol="0">
            <a:spAutoFit/>
          </a:bodyPr>
          <a:lstStyle/>
          <a:p>
            <a:pPr algn="ctr"/>
            <a:r>
              <a:rPr lang="en-US" sz="2000" b="1" dirty="0">
                <a:latin typeface="+mj-lt"/>
              </a:rPr>
              <a:t>Technology roadmap for short term, mid term and long term ?</a:t>
            </a:r>
            <a:r>
              <a:rPr lang="en-US" sz="2000" b="1" dirty="0"/>
              <a:t> </a:t>
            </a:r>
          </a:p>
        </p:txBody>
      </p:sp>
    </p:spTree>
    <p:extLst>
      <p:ext uri="{BB962C8B-B14F-4D97-AF65-F5344CB8AC3E}">
        <p14:creationId xmlns:p14="http://schemas.microsoft.com/office/powerpoint/2010/main" val="76354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86800" cy="5791200"/>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152401" y="762000"/>
            <a:ext cx="8839199" cy="5943600"/>
          </a:xfrm>
          <a:prstGeom prst="rect">
            <a:avLst/>
          </a:prstGeom>
        </p:spPr>
      </p:pic>
      <p:sp>
        <p:nvSpPr>
          <p:cNvPr id="4" name="TextBox 3"/>
          <p:cNvSpPr txBox="1"/>
          <p:nvPr/>
        </p:nvSpPr>
        <p:spPr>
          <a:xfrm>
            <a:off x="533400" y="109835"/>
            <a:ext cx="7772400" cy="461665"/>
          </a:xfrm>
          <a:prstGeom prst="rect">
            <a:avLst/>
          </a:prstGeom>
          <a:noFill/>
        </p:spPr>
        <p:txBody>
          <a:bodyPr wrap="square" rtlCol="0">
            <a:spAutoFit/>
          </a:bodyPr>
          <a:lstStyle/>
          <a:p>
            <a:pPr algn="ctr"/>
            <a:r>
              <a:rPr lang="en-US" b="1" dirty="0">
                <a:latin typeface="+mj-lt"/>
              </a:rPr>
              <a:t>International organizations working on Standards</a:t>
            </a:r>
          </a:p>
        </p:txBody>
      </p:sp>
    </p:spTree>
    <p:extLst>
      <p:ext uri="{BB962C8B-B14F-4D97-AF65-F5344CB8AC3E}">
        <p14:creationId xmlns:p14="http://schemas.microsoft.com/office/powerpoint/2010/main" val="78743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143" y="762000"/>
            <a:ext cx="8534400" cy="3331681"/>
          </a:xfrm>
          <a:prstGeom prst="rect">
            <a:avLst/>
          </a:prstGeom>
        </p:spPr>
        <p:txBody>
          <a:bodyPr wrap="square">
            <a:spAutoFit/>
          </a:bodyPr>
          <a:lstStyle/>
          <a:p>
            <a:pPr algn="just">
              <a:defRPr/>
            </a:pPr>
            <a:r>
              <a:rPr lang="en-IN" sz="2000" b="1" dirty="0">
                <a:latin typeface="+mj-lt"/>
              </a:rPr>
              <a:t>International organizations: </a:t>
            </a:r>
            <a:r>
              <a:rPr lang="en-IN" sz="2000" dirty="0">
                <a:latin typeface="+mj-lt"/>
              </a:rPr>
              <a:t>TEC participates in the programmes of following standardization bodies:</a:t>
            </a:r>
          </a:p>
          <a:p>
            <a:pPr algn="just">
              <a:defRPr/>
            </a:pPr>
            <a:endParaRPr lang="en-IN" sz="2000" dirty="0">
              <a:latin typeface="+mj-lt"/>
            </a:endParaRPr>
          </a:p>
          <a:p>
            <a:pPr marL="2628900" lvl="5" indent="-342900" algn="just">
              <a:buFont typeface="Wingdings" panose="05000000000000000000" pitchFamily="2" charset="2"/>
              <a:buChar char="§"/>
              <a:defRPr/>
            </a:pPr>
            <a:r>
              <a:rPr lang="en-IN" sz="2000" dirty="0">
                <a:latin typeface="+mn-lt"/>
                <a:cs typeface="Arial" panose="020B0604020202020204" pitchFamily="34" charset="0"/>
              </a:rPr>
              <a:t>ITU  </a:t>
            </a:r>
            <a:endParaRPr lang="en-US" sz="2000" dirty="0">
              <a:latin typeface="+mn-lt"/>
            </a:endParaRPr>
          </a:p>
          <a:p>
            <a:pPr marL="2628900" lvl="5" indent="-342900" algn="just">
              <a:buFont typeface="Wingdings" panose="05000000000000000000" pitchFamily="2" charset="2"/>
              <a:buChar char="§"/>
              <a:defRPr/>
            </a:pPr>
            <a:r>
              <a:rPr lang="en-IN" sz="2000" dirty="0">
                <a:latin typeface="+mn-lt"/>
                <a:cs typeface="Arial" panose="020B0604020202020204" pitchFamily="34" charset="0"/>
              </a:rPr>
              <a:t>3GPP</a:t>
            </a:r>
            <a:endParaRPr lang="en-IN" sz="2000" dirty="0">
              <a:solidFill>
                <a:srgbClr val="252525"/>
              </a:solidFill>
              <a:latin typeface="+mj-lt"/>
            </a:endParaRPr>
          </a:p>
          <a:p>
            <a:pPr marL="2628900" lvl="5" indent="-342900" algn="just">
              <a:buFont typeface="Wingdings" panose="05000000000000000000" pitchFamily="2" charset="2"/>
              <a:buChar char="§"/>
              <a:defRPr/>
            </a:pPr>
            <a:r>
              <a:rPr lang="en-IN" sz="2000" dirty="0">
                <a:latin typeface="+mn-lt"/>
                <a:cs typeface="Arial" panose="020B0604020202020204" pitchFamily="34" charset="0"/>
              </a:rPr>
              <a:t>oneM2M </a:t>
            </a:r>
          </a:p>
          <a:p>
            <a:pPr marL="2628900" lvl="5" indent="-342900" algn="just">
              <a:buFont typeface="Wingdings" panose="05000000000000000000" pitchFamily="2" charset="2"/>
              <a:buChar char="§"/>
              <a:defRPr/>
            </a:pPr>
            <a:r>
              <a:rPr lang="en-IN" sz="2000" dirty="0">
                <a:latin typeface="+mn-lt"/>
                <a:cs typeface="Arial" panose="020B0604020202020204" pitchFamily="34" charset="0"/>
              </a:rPr>
              <a:t>ETSI</a:t>
            </a:r>
          </a:p>
          <a:p>
            <a:pPr marL="2628900" lvl="5" indent="-342900" algn="just">
              <a:buFont typeface="Wingdings" panose="05000000000000000000" pitchFamily="2" charset="2"/>
              <a:buChar char="§"/>
              <a:defRPr/>
            </a:pPr>
            <a:r>
              <a:rPr lang="en-IN" sz="2000" dirty="0">
                <a:latin typeface="+mn-lt"/>
                <a:cs typeface="Arial" panose="020B0604020202020204" pitchFamily="34" charset="0"/>
              </a:rPr>
              <a:t>GSMA</a:t>
            </a:r>
          </a:p>
          <a:p>
            <a:pPr marL="2628900" lvl="5" indent="-342900" algn="just">
              <a:buFont typeface="Wingdings" panose="05000000000000000000" pitchFamily="2" charset="2"/>
              <a:buChar char="§"/>
              <a:defRPr/>
            </a:pPr>
            <a:r>
              <a:rPr lang="en-IN" sz="2000" dirty="0">
                <a:latin typeface="+mn-lt"/>
                <a:cs typeface="Arial" panose="020B0604020202020204" pitchFamily="34" charset="0"/>
              </a:rPr>
              <a:t>IEEE</a:t>
            </a:r>
          </a:p>
          <a:p>
            <a:pPr marL="2628900" lvl="5" indent="-342900" algn="just">
              <a:buFont typeface="Wingdings" panose="05000000000000000000" pitchFamily="2" charset="2"/>
              <a:buChar char="§"/>
              <a:defRPr/>
            </a:pPr>
            <a:endParaRPr lang="en-IN" sz="2000" dirty="0">
              <a:latin typeface="+mn-lt"/>
              <a:cs typeface="Arial" panose="020B0604020202020204" pitchFamily="34" charset="0"/>
            </a:endParaRPr>
          </a:p>
          <a:p>
            <a:pPr marL="2628900" lvl="5" indent="-342900" algn="just">
              <a:buFont typeface="Wingdings" panose="05000000000000000000" pitchFamily="2" charset="2"/>
              <a:buChar char="§"/>
              <a:defRPr/>
            </a:pPr>
            <a:endParaRPr lang="en-IN" sz="1050" dirty="0">
              <a:latin typeface="+mn-lt"/>
              <a:cs typeface="Arial" panose="020B0604020202020204" pitchFamily="34" charset="0"/>
            </a:endParaRPr>
          </a:p>
        </p:txBody>
      </p:sp>
      <p:sp>
        <p:nvSpPr>
          <p:cNvPr id="51203" name="TextBox 4"/>
          <p:cNvSpPr txBox="1">
            <a:spLocks noChangeArrowheads="1"/>
          </p:cNvSpPr>
          <p:nvPr/>
        </p:nvSpPr>
        <p:spPr bwMode="auto">
          <a:xfrm>
            <a:off x="8534400" y="0"/>
            <a:ext cx="609600" cy="369332"/>
          </a:xfrm>
          <a:prstGeom prst="rect">
            <a:avLst/>
          </a:prstGeom>
          <a:noFill/>
          <a:ln w="9525">
            <a:noFill/>
            <a:miter lim="800000"/>
            <a:headEnd/>
            <a:tailEnd/>
          </a:ln>
        </p:spPr>
        <p:txBody>
          <a:bodyPr>
            <a:spAutoFit/>
          </a:bodyPr>
          <a:lstStyle/>
          <a:p>
            <a:r>
              <a:rPr lang="en-US" altLang="en-US" sz="1800" dirty="0"/>
              <a:t>1/3</a:t>
            </a:r>
          </a:p>
        </p:txBody>
      </p:sp>
      <p:sp>
        <p:nvSpPr>
          <p:cNvPr id="2" name="TextBox 1"/>
          <p:cNvSpPr txBox="1"/>
          <p:nvPr/>
        </p:nvSpPr>
        <p:spPr>
          <a:xfrm>
            <a:off x="533400" y="147598"/>
            <a:ext cx="7696200" cy="461665"/>
          </a:xfrm>
          <a:prstGeom prst="rect">
            <a:avLst/>
          </a:prstGeom>
          <a:noFill/>
        </p:spPr>
        <p:txBody>
          <a:bodyPr wrap="square" rtlCol="0">
            <a:spAutoFit/>
          </a:bodyPr>
          <a:lstStyle/>
          <a:p>
            <a:pPr algn="ctr">
              <a:defRPr/>
            </a:pPr>
            <a:r>
              <a:rPr lang="en-IN" b="1" dirty="0">
                <a:latin typeface="+mj-lt"/>
              </a:rPr>
              <a:t>Participation in standardization work</a:t>
            </a:r>
          </a:p>
        </p:txBody>
      </p:sp>
      <p:sp>
        <p:nvSpPr>
          <p:cNvPr id="3" name="TextBox 2"/>
          <p:cNvSpPr txBox="1"/>
          <p:nvPr/>
        </p:nvSpPr>
        <p:spPr>
          <a:xfrm>
            <a:off x="272143" y="4191000"/>
            <a:ext cx="8719457" cy="1323439"/>
          </a:xfrm>
          <a:prstGeom prst="rect">
            <a:avLst/>
          </a:prstGeom>
          <a:noFill/>
        </p:spPr>
        <p:txBody>
          <a:bodyPr wrap="square" rtlCol="0">
            <a:spAutoFit/>
          </a:bodyPr>
          <a:lstStyle/>
          <a:p>
            <a:r>
              <a:rPr lang="en-US" sz="2000" b="1" dirty="0">
                <a:latin typeface="+mj-lt"/>
              </a:rPr>
              <a:t>Indian organizations: </a:t>
            </a:r>
            <a:r>
              <a:rPr lang="en-US" sz="2000" dirty="0">
                <a:latin typeface="+mj-lt"/>
              </a:rPr>
              <a:t>collaborates with the following bodies</a:t>
            </a:r>
          </a:p>
          <a:p>
            <a:endParaRPr lang="en-US" sz="2000" dirty="0">
              <a:latin typeface="+mj-lt"/>
            </a:endParaRPr>
          </a:p>
          <a:p>
            <a:pPr marL="2628900" lvl="5" indent="-342900">
              <a:buFont typeface="Wingdings" panose="05000000000000000000" pitchFamily="2" charset="2"/>
              <a:buChar char="§"/>
            </a:pPr>
            <a:r>
              <a:rPr lang="en-US" sz="2000" dirty="0">
                <a:latin typeface="+mj-lt"/>
              </a:rPr>
              <a:t>BIS (Bureau of Indian Standards)</a:t>
            </a:r>
          </a:p>
          <a:p>
            <a:pPr marL="2628900" lvl="5" indent="-342900">
              <a:buFont typeface="Wingdings" panose="05000000000000000000" pitchFamily="2" charset="2"/>
              <a:buChar char="§"/>
            </a:pPr>
            <a:r>
              <a:rPr lang="en-US" sz="2000" dirty="0">
                <a:latin typeface="+mj-lt"/>
              </a:rPr>
              <a:t>TSDSI </a:t>
            </a:r>
          </a:p>
        </p:txBody>
      </p:sp>
    </p:spTree>
    <p:extLst>
      <p:ext uri="{BB962C8B-B14F-4D97-AF65-F5344CB8AC3E}">
        <p14:creationId xmlns:p14="http://schemas.microsoft.com/office/powerpoint/2010/main" val="653295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76200"/>
            <a:ext cx="7440307" cy="461665"/>
          </a:xfrm>
          <a:prstGeom prst="rect">
            <a:avLst/>
          </a:prstGeom>
          <a:noFill/>
        </p:spPr>
        <p:txBody>
          <a:bodyPr wrap="square" rtlCol="0">
            <a:spAutoFit/>
          </a:bodyPr>
          <a:lstStyle/>
          <a:p>
            <a:pPr algn="ctr"/>
            <a:r>
              <a:rPr lang="en-US" b="1" dirty="0">
                <a:latin typeface="+mj-lt"/>
              </a:rPr>
              <a:t>ITU activities on IoT and Smart Cities</a:t>
            </a:r>
          </a:p>
        </p:txBody>
      </p:sp>
      <p:sp>
        <p:nvSpPr>
          <p:cNvPr id="3" name="TextBox 2"/>
          <p:cNvSpPr txBox="1"/>
          <p:nvPr/>
        </p:nvSpPr>
        <p:spPr>
          <a:xfrm>
            <a:off x="262759" y="1201993"/>
            <a:ext cx="8424041"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b="1" dirty="0">
                <a:latin typeface="+mj-lt"/>
              </a:rPr>
              <a:t>ITU-T Study Group -20</a:t>
            </a:r>
            <a:r>
              <a:rPr lang="en-US" sz="2000" dirty="0">
                <a:latin typeface="+mj-lt"/>
              </a:rPr>
              <a:t>: Development &amp; implementation of 	International Standards</a:t>
            </a:r>
          </a:p>
          <a:p>
            <a:pPr marL="342900" indent="-342900" algn="just">
              <a:buFont typeface="Wingdings" panose="05000000000000000000" pitchFamily="2" charset="2"/>
              <a:buChar char="Ø"/>
            </a:pPr>
            <a:endParaRPr lang="en-US" sz="2000" dirty="0">
              <a:latin typeface="+mj-lt"/>
            </a:endParaRPr>
          </a:p>
          <a:p>
            <a:pPr marL="342900" indent="-342900" algn="just">
              <a:buFont typeface="Wingdings" panose="05000000000000000000" pitchFamily="2" charset="2"/>
              <a:buChar char="Ø"/>
            </a:pPr>
            <a:r>
              <a:rPr lang="en-US" sz="2000" b="1" dirty="0">
                <a:latin typeface="+mj-lt"/>
              </a:rPr>
              <a:t>U4SSC</a:t>
            </a:r>
            <a:r>
              <a:rPr lang="en-US" sz="2000" dirty="0">
                <a:latin typeface="+mj-lt"/>
              </a:rPr>
              <a:t>: ITU, UNECE and other UN bodies created U4SSC. Released 	      KPIs for </a:t>
            </a:r>
            <a:r>
              <a:rPr lang="en-US" sz="2000" dirty="0" err="1">
                <a:latin typeface="+mj-lt"/>
              </a:rPr>
              <a:t>for</a:t>
            </a:r>
            <a:r>
              <a:rPr lang="en-US" sz="2000" dirty="0">
                <a:latin typeface="+mj-lt"/>
              </a:rPr>
              <a:t> the Smart sustainable cities to establish the criteria to evaluate the ICT´s contributions in making cities smarter and more sustainable</a:t>
            </a:r>
          </a:p>
          <a:p>
            <a:pPr marL="342900" indent="-342900" algn="just">
              <a:buFont typeface="Wingdings" panose="05000000000000000000" pitchFamily="2" charset="2"/>
              <a:buChar char="Ø"/>
            </a:pPr>
            <a:endParaRPr lang="en-US" sz="2000" dirty="0">
              <a:latin typeface="+mj-lt"/>
            </a:endParaRPr>
          </a:p>
          <a:p>
            <a:pPr marL="342900" indent="-342900" algn="just">
              <a:buFont typeface="Wingdings" panose="05000000000000000000" pitchFamily="2" charset="2"/>
              <a:buChar char="Ø"/>
            </a:pPr>
            <a:r>
              <a:rPr lang="en-US" sz="2000" b="1" dirty="0">
                <a:latin typeface="+mj-lt"/>
              </a:rPr>
              <a:t>ITU-T FGDPM</a:t>
            </a:r>
            <a:r>
              <a:rPr lang="en-US" sz="2000" dirty="0">
                <a:latin typeface="+mj-lt"/>
              </a:rPr>
              <a:t>: Research &amp; pre standardization work on  data      processing &amp; management</a:t>
            </a:r>
          </a:p>
          <a:p>
            <a:pPr marL="342900" indent="-342900" algn="just">
              <a:buFont typeface="Wingdings" panose="05000000000000000000" pitchFamily="2" charset="2"/>
              <a:buChar char="Ø"/>
            </a:pPr>
            <a:endParaRPr lang="en-US" sz="2000" dirty="0">
              <a:latin typeface="+mj-lt"/>
            </a:endParaRPr>
          </a:p>
          <a:p>
            <a:pPr marL="342900" indent="-342900" algn="just">
              <a:buFont typeface="Wingdings" panose="05000000000000000000" pitchFamily="2" charset="2"/>
              <a:buChar char="Ø"/>
            </a:pPr>
            <a:r>
              <a:rPr lang="en-US" sz="2000" b="1" dirty="0">
                <a:latin typeface="+mj-lt"/>
              </a:rPr>
              <a:t>IoT4SDGs</a:t>
            </a:r>
            <a:r>
              <a:rPr lang="en-US" sz="2000" dirty="0">
                <a:latin typeface="+mj-lt"/>
              </a:rPr>
              <a:t>: Considers the importance of IoT to contribute for achieving the 2030 agenda for sustainable development.</a:t>
            </a:r>
          </a:p>
        </p:txBody>
      </p:sp>
    </p:spTree>
    <p:extLst>
      <p:ext uri="{BB962C8B-B14F-4D97-AF65-F5344CB8AC3E}">
        <p14:creationId xmlns:p14="http://schemas.microsoft.com/office/powerpoint/2010/main" val="138636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543800" cy="461665"/>
          </a:xfrm>
          <a:prstGeom prst="rect">
            <a:avLst/>
          </a:prstGeom>
          <a:noFill/>
        </p:spPr>
        <p:txBody>
          <a:bodyPr wrap="square" rtlCol="0">
            <a:spAutoFit/>
          </a:bodyPr>
          <a:lstStyle/>
          <a:p>
            <a:pPr algn="ctr"/>
            <a:r>
              <a:rPr lang="en-US" b="1" dirty="0">
                <a:latin typeface="+mj-lt"/>
              </a:rPr>
              <a:t>Important activities in ITU-T SG-20</a:t>
            </a:r>
          </a:p>
        </p:txBody>
      </p:sp>
      <p:sp>
        <p:nvSpPr>
          <p:cNvPr id="3" name="TextBox 2"/>
          <p:cNvSpPr txBox="1"/>
          <p:nvPr/>
        </p:nvSpPr>
        <p:spPr>
          <a:xfrm>
            <a:off x="304800" y="914400"/>
            <a:ext cx="8534400" cy="5632311"/>
          </a:xfrm>
          <a:prstGeom prst="rect">
            <a:avLst/>
          </a:prstGeom>
          <a:noFill/>
        </p:spPr>
        <p:txBody>
          <a:bodyPr wrap="square" rtlCol="0">
            <a:spAutoFit/>
          </a:bodyPr>
          <a:lstStyle/>
          <a:p>
            <a:r>
              <a:rPr lang="en-US" sz="2000" b="1" dirty="0">
                <a:latin typeface="+mj-lt"/>
              </a:rPr>
              <a:t>Study Period : 2017-2020</a:t>
            </a:r>
          </a:p>
          <a:p>
            <a:endParaRPr lang="en-US" sz="2000" b="1" dirty="0">
              <a:latin typeface="+mj-lt"/>
            </a:endParaRPr>
          </a:p>
          <a:p>
            <a:r>
              <a:rPr lang="en-US" sz="2000" b="1" dirty="0">
                <a:latin typeface="+mj-lt"/>
              </a:rPr>
              <a:t>WP1/20</a:t>
            </a:r>
          </a:p>
          <a:p>
            <a:r>
              <a:rPr lang="en-US" sz="2000" dirty="0">
                <a:latin typeface="+mj-lt"/>
              </a:rPr>
              <a:t>Q1/20:End to end connectivity, networks, and interoperability, infrastructures and Big Data aspects related to IoT and SC&amp;C</a:t>
            </a:r>
          </a:p>
          <a:p>
            <a:endParaRPr lang="en-US" sz="2000" dirty="0">
              <a:latin typeface="+mj-lt"/>
            </a:endParaRPr>
          </a:p>
          <a:p>
            <a:r>
              <a:rPr lang="en-US" sz="2000" dirty="0">
                <a:latin typeface="+mj-lt"/>
              </a:rPr>
              <a:t>Q2/20</a:t>
            </a:r>
            <a:r>
              <a:rPr lang="en-US" sz="2000" b="1" dirty="0">
                <a:latin typeface="+mj-lt"/>
              </a:rPr>
              <a:t>: </a:t>
            </a:r>
            <a:r>
              <a:rPr lang="en-US" sz="2000" dirty="0">
                <a:latin typeface="+mj-lt"/>
              </a:rPr>
              <a:t>Requirements, capabilities, and use cases across verticals</a:t>
            </a:r>
          </a:p>
          <a:p>
            <a:endParaRPr lang="en-US" sz="2000" dirty="0">
              <a:latin typeface="+mj-lt"/>
            </a:endParaRPr>
          </a:p>
          <a:p>
            <a:r>
              <a:rPr lang="en-US" sz="2000" dirty="0">
                <a:latin typeface="+mj-lt"/>
              </a:rPr>
              <a:t>Q3/20: Architectures, management, protocols and Quality of Service</a:t>
            </a:r>
          </a:p>
          <a:p>
            <a:r>
              <a:rPr lang="en-US" sz="2000" dirty="0">
                <a:latin typeface="+mj-lt"/>
              </a:rPr>
              <a:t> </a:t>
            </a:r>
          </a:p>
          <a:p>
            <a:r>
              <a:rPr lang="en-US" sz="2000" dirty="0">
                <a:latin typeface="+mj-lt"/>
              </a:rPr>
              <a:t>Q4/20</a:t>
            </a:r>
            <a:r>
              <a:rPr lang="en-US" sz="2000" b="1" dirty="0">
                <a:latin typeface="+mj-lt"/>
              </a:rPr>
              <a:t>: </a:t>
            </a:r>
            <a:r>
              <a:rPr lang="en-US" sz="2000" dirty="0">
                <a:latin typeface="+mj-lt"/>
              </a:rPr>
              <a:t>e/Smart services, applications and supporting platforms</a:t>
            </a:r>
          </a:p>
          <a:p>
            <a:endParaRPr lang="en-US" sz="2000" dirty="0">
              <a:latin typeface="+mj-lt"/>
            </a:endParaRPr>
          </a:p>
          <a:p>
            <a:r>
              <a:rPr lang="en-US" sz="2000" b="1" dirty="0">
                <a:latin typeface="+mj-lt"/>
              </a:rPr>
              <a:t>WP2/20</a:t>
            </a:r>
          </a:p>
          <a:p>
            <a:r>
              <a:rPr lang="en-US" sz="2000" dirty="0">
                <a:latin typeface="+mj-lt"/>
              </a:rPr>
              <a:t> Q5/20: Research and emerging technologies, terminologies and definitions</a:t>
            </a:r>
          </a:p>
          <a:p>
            <a:endParaRPr lang="en-US" sz="2000" dirty="0">
              <a:latin typeface="+mj-lt"/>
            </a:endParaRPr>
          </a:p>
          <a:p>
            <a:r>
              <a:rPr lang="en-US" sz="2000" dirty="0">
                <a:latin typeface="+mj-lt"/>
              </a:rPr>
              <a:t>Q6/20: Security, privacy, trust and identification </a:t>
            </a:r>
          </a:p>
          <a:p>
            <a:endParaRPr lang="en-US" sz="2000" dirty="0">
              <a:latin typeface="+mj-lt"/>
            </a:endParaRPr>
          </a:p>
          <a:p>
            <a:r>
              <a:rPr lang="en-US" sz="2000" dirty="0">
                <a:latin typeface="+mj-lt"/>
              </a:rPr>
              <a:t>Q7/20: Evaluation and assessment of Smart Sustainable Cities and Communities</a:t>
            </a:r>
          </a:p>
        </p:txBody>
      </p:sp>
    </p:spTree>
    <p:extLst>
      <p:ext uri="{BB962C8B-B14F-4D97-AF65-F5344CB8AC3E}">
        <p14:creationId xmlns:p14="http://schemas.microsoft.com/office/powerpoint/2010/main" val="130857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001000" cy="3785652"/>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latin typeface="+mj-lt"/>
              </a:rPr>
              <a:t>AI for Good Global Summit: 2019, 2018, 2017</a:t>
            </a:r>
          </a:p>
          <a:p>
            <a:pPr marL="342900" lvl="0" indent="-342900">
              <a:buFont typeface="Wingdings" panose="05000000000000000000" pitchFamily="2" charset="2"/>
              <a:buChar char="Ø"/>
            </a:pPr>
            <a:r>
              <a:rPr lang="en-US" sz="2000" dirty="0">
                <a:latin typeface="+mj-lt"/>
              </a:rPr>
              <a:t>AI Repository</a:t>
            </a:r>
          </a:p>
          <a:p>
            <a:pPr marL="342900" lvl="0" indent="-342900">
              <a:buFont typeface="Wingdings" panose="05000000000000000000" pitchFamily="2" charset="2"/>
              <a:buChar char="Ø"/>
            </a:pPr>
            <a:r>
              <a:rPr lang="en-US" sz="2000" dirty="0">
                <a:latin typeface="+mj-lt"/>
              </a:rPr>
              <a:t>Global Symposium for Regulators 2018</a:t>
            </a:r>
          </a:p>
          <a:p>
            <a:pPr marL="342900" lvl="0" indent="-342900">
              <a:buFont typeface="Wingdings" panose="05000000000000000000" pitchFamily="2" charset="2"/>
              <a:buChar char="Ø"/>
            </a:pPr>
            <a:r>
              <a:rPr lang="en-US" sz="2000" dirty="0">
                <a:latin typeface="+mj-lt"/>
              </a:rPr>
              <a:t>ITU Focus Group on Artificial Intelligence for Health</a:t>
            </a:r>
          </a:p>
          <a:p>
            <a:pPr marL="800100" lvl="1" indent="-342900">
              <a:buFont typeface="Wingdings" panose="05000000000000000000" pitchFamily="2" charset="2"/>
              <a:buChar char="§"/>
            </a:pPr>
            <a:r>
              <a:rPr lang="en-US" sz="2000" dirty="0">
                <a:latin typeface="+mj-lt"/>
              </a:rPr>
              <a:t>Meeting held in Geneva in May 2019</a:t>
            </a:r>
          </a:p>
          <a:p>
            <a:pPr marL="800100" lvl="1" indent="-342900">
              <a:buFont typeface="Wingdings" panose="05000000000000000000" pitchFamily="2" charset="2"/>
              <a:buChar char="§"/>
            </a:pPr>
            <a:r>
              <a:rPr lang="en-US" sz="2000" b="1" dirty="0">
                <a:solidFill>
                  <a:srgbClr val="FF0000"/>
                </a:solidFill>
                <a:latin typeface="+mj-lt"/>
              </a:rPr>
              <a:t>Meeting proposed in New Delhi, Nov 2019</a:t>
            </a:r>
          </a:p>
          <a:p>
            <a:pPr marL="800100" lvl="1" indent="-342900">
              <a:buFont typeface="Wingdings" panose="05000000000000000000" pitchFamily="2" charset="2"/>
              <a:buChar char="§"/>
            </a:pPr>
            <a:endParaRPr lang="en-US" sz="2000" dirty="0">
              <a:latin typeface="+mj-lt"/>
            </a:endParaRPr>
          </a:p>
          <a:p>
            <a:pPr marL="342900" lvl="0" indent="-342900">
              <a:buFont typeface="Wingdings" panose="05000000000000000000" pitchFamily="2" charset="2"/>
              <a:buChar char="Ø"/>
            </a:pPr>
            <a:r>
              <a:rPr lang="en-US" sz="2000" dirty="0">
                <a:latin typeface="+mj-lt"/>
              </a:rPr>
              <a:t>ITU Focus Group on Machine Learning for Future Networks including 5G</a:t>
            </a:r>
          </a:p>
          <a:p>
            <a:pPr marL="342900" lvl="0" indent="-342900">
              <a:buFont typeface="Wingdings" panose="05000000000000000000" pitchFamily="2" charset="2"/>
              <a:buChar char="Ø"/>
            </a:pPr>
            <a:r>
              <a:rPr lang="en-US" sz="2000" dirty="0">
                <a:latin typeface="+mj-lt"/>
              </a:rPr>
              <a:t>ITU News Magazine on Artificial Intelligence </a:t>
            </a:r>
          </a:p>
          <a:p>
            <a:pPr marL="342900" lvl="0" indent="-342900">
              <a:buFont typeface="Wingdings" panose="05000000000000000000" pitchFamily="2" charset="2"/>
              <a:buChar char="Ø"/>
            </a:pPr>
            <a:r>
              <a:rPr lang="en-US" sz="2000" dirty="0">
                <a:latin typeface="+mj-lt"/>
              </a:rPr>
              <a:t>ITU News blog on building trust for Artificial Intelligence </a:t>
            </a:r>
          </a:p>
          <a:p>
            <a:pPr marL="342900" lvl="0" indent="-342900">
              <a:buFont typeface="Wingdings" panose="05000000000000000000" pitchFamily="2" charset="2"/>
              <a:buChar char="Ø"/>
            </a:pPr>
            <a:r>
              <a:rPr lang="en-US" sz="2000" dirty="0">
                <a:latin typeface="+mj-lt"/>
              </a:rPr>
              <a:t>ITU News Magazine on AI for Social Good</a:t>
            </a:r>
          </a:p>
          <a:p>
            <a:pPr marL="342900" lvl="0" indent="-342900">
              <a:buFont typeface="Wingdings" panose="05000000000000000000" pitchFamily="2" charset="2"/>
              <a:buChar char="Ø"/>
            </a:pPr>
            <a:r>
              <a:rPr lang="en-US" sz="2000" dirty="0">
                <a:latin typeface="+mj-lt"/>
              </a:rPr>
              <a:t>ITU News blogs on Artificial Intelligence</a:t>
            </a:r>
          </a:p>
        </p:txBody>
      </p:sp>
      <p:sp>
        <p:nvSpPr>
          <p:cNvPr id="3" name="TextBox 2"/>
          <p:cNvSpPr txBox="1"/>
          <p:nvPr/>
        </p:nvSpPr>
        <p:spPr>
          <a:xfrm>
            <a:off x="685800" y="228600"/>
            <a:ext cx="7467600" cy="461665"/>
          </a:xfrm>
          <a:prstGeom prst="rect">
            <a:avLst/>
          </a:prstGeom>
          <a:noFill/>
        </p:spPr>
        <p:txBody>
          <a:bodyPr wrap="square" rtlCol="0">
            <a:spAutoFit/>
          </a:bodyPr>
          <a:lstStyle/>
          <a:p>
            <a:pPr algn="ctr"/>
            <a:r>
              <a:rPr lang="en-US" b="1" dirty="0"/>
              <a:t>ITU activities in AI / ML</a:t>
            </a:r>
          </a:p>
        </p:txBody>
      </p:sp>
    </p:spTree>
    <p:extLst>
      <p:ext uri="{BB962C8B-B14F-4D97-AF65-F5344CB8AC3E}">
        <p14:creationId xmlns:p14="http://schemas.microsoft.com/office/powerpoint/2010/main" val="19983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7772400" cy="457200"/>
          </a:xfrm>
          <a:prstGeom prst="rect">
            <a:avLst/>
          </a:prstGeom>
          <a:noFill/>
        </p:spPr>
        <p:txBody>
          <a:bodyPr wrap="square" rtlCol="0">
            <a:spAutoFit/>
          </a:bodyPr>
          <a:lstStyle/>
          <a:p>
            <a:pPr algn="ctr"/>
            <a:r>
              <a:rPr lang="en-US" dirty="0"/>
              <a:t>OneM2M</a:t>
            </a:r>
          </a:p>
        </p:txBody>
      </p:sp>
      <p:sp>
        <p:nvSpPr>
          <p:cNvPr id="3" name="TextBox 2"/>
          <p:cNvSpPr txBox="1"/>
          <p:nvPr/>
        </p:nvSpPr>
        <p:spPr>
          <a:xfrm>
            <a:off x="457200" y="838200"/>
            <a:ext cx="8153400" cy="5262979"/>
          </a:xfrm>
          <a:prstGeom prst="rect">
            <a:avLst/>
          </a:prstGeom>
          <a:noFill/>
        </p:spPr>
        <p:txBody>
          <a:bodyPr wrap="square" rtlCol="0">
            <a:spAutoFit/>
          </a:bodyPr>
          <a:lstStyle/>
          <a:p>
            <a:pPr marL="342900" indent="-342900">
              <a:buFont typeface="Wingdings" panose="05000000000000000000" pitchFamily="2" charset="2"/>
              <a:buChar char="Ø"/>
            </a:pPr>
            <a:r>
              <a:rPr lang="en-US" dirty="0">
                <a:latin typeface="+mj-lt"/>
              </a:rPr>
              <a:t>OneM2M is a partnership project of ETSI and other SDOs.</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OneM2M was created in 2012 to specify and promote a standards for M2M/ IoT common service layer.</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Layers of OneM2M Architecture:</a:t>
            </a:r>
          </a:p>
          <a:p>
            <a:pPr marL="342900" indent="-342900">
              <a:buFont typeface="Wingdings" panose="05000000000000000000" pitchFamily="2" charset="2"/>
              <a:buChar char="Ø"/>
            </a:pPr>
            <a:endParaRPr lang="en-US" dirty="0">
              <a:latin typeface="+mj-lt"/>
            </a:endParaRPr>
          </a:p>
          <a:p>
            <a:pPr marL="1714500" lvl="3" indent="-342900">
              <a:buFont typeface="Wingdings" panose="05000000000000000000" pitchFamily="2" charset="2"/>
              <a:buChar char="§"/>
            </a:pPr>
            <a:r>
              <a:rPr lang="en-US" dirty="0">
                <a:latin typeface="+mj-lt"/>
              </a:rPr>
              <a:t>Application Layer </a:t>
            </a:r>
          </a:p>
          <a:p>
            <a:pPr marL="1714500" lvl="3" indent="-342900">
              <a:buFont typeface="Wingdings" panose="05000000000000000000" pitchFamily="2" charset="2"/>
              <a:buChar char="§"/>
            </a:pPr>
            <a:endParaRPr lang="en-US" dirty="0">
              <a:latin typeface="+mj-lt"/>
            </a:endParaRPr>
          </a:p>
          <a:p>
            <a:pPr marL="1714500" lvl="3" indent="-342900">
              <a:buFont typeface="Wingdings" panose="05000000000000000000" pitchFamily="2" charset="2"/>
              <a:buChar char="§"/>
            </a:pPr>
            <a:r>
              <a:rPr lang="en-US" dirty="0">
                <a:latin typeface="+mj-lt"/>
              </a:rPr>
              <a:t>Service Layer – provides horizontal services that IoT applications across different industry segments commonly need. </a:t>
            </a:r>
          </a:p>
          <a:p>
            <a:pPr marL="1714500" lvl="3" indent="-342900">
              <a:buFont typeface="Wingdings" panose="05000000000000000000" pitchFamily="2" charset="2"/>
              <a:buChar char="§"/>
            </a:pPr>
            <a:endParaRPr lang="en-US" dirty="0">
              <a:latin typeface="+mj-lt"/>
            </a:endParaRPr>
          </a:p>
          <a:p>
            <a:pPr marL="1714500" lvl="3" indent="-342900">
              <a:buFont typeface="Wingdings" panose="05000000000000000000" pitchFamily="2" charset="2"/>
              <a:buChar char="§"/>
            </a:pPr>
            <a:r>
              <a:rPr lang="en-US" dirty="0">
                <a:latin typeface="+mj-lt"/>
              </a:rPr>
              <a:t>Network layer</a:t>
            </a:r>
          </a:p>
        </p:txBody>
      </p:sp>
    </p:spTree>
    <p:extLst>
      <p:ext uri="{BB962C8B-B14F-4D97-AF65-F5344CB8AC3E}">
        <p14:creationId xmlns:p14="http://schemas.microsoft.com/office/powerpoint/2010/main" val="328739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21015"/>
            <a:ext cx="8534400" cy="5170646"/>
          </a:xfrm>
          <a:prstGeom prst="rect">
            <a:avLst/>
          </a:prstGeom>
        </p:spPr>
        <p:txBody>
          <a:bodyPr wrap="square">
            <a:spAutoFit/>
          </a:bodyPr>
          <a:lstStyle/>
          <a:p>
            <a:pPr marL="257175" indent="-257175" algn="just">
              <a:lnSpc>
                <a:spcPct val="150000"/>
              </a:lnSpc>
              <a:buFont typeface="Wingdings" panose="05000000000000000000" pitchFamily="2" charset="2"/>
              <a:buChar char="Ø"/>
            </a:pPr>
            <a:r>
              <a:rPr lang="en-GB" sz="2000" dirty="0">
                <a:latin typeface="+mn-lt"/>
                <a:cs typeface="Times New Roman" panose="02020603050405020304" pitchFamily="18" charset="0"/>
              </a:rPr>
              <a:t>TEC is the technical wing  of DoT (Department of Telecommunications)</a:t>
            </a:r>
          </a:p>
          <a:p>
            <a:pPr marL="257175" indent="-257175" algn="just">
              <a:lnSpc>
                <a:spcPct val="150000"/>
              </a:lnSpc>
              <a:buFont typeface="Wingdings" panose="05000000000000000000" pitchFamily="2" charset="2"/>
              <a:buChar char="Ø"/>
            </a:pPr>
            <a:r>
              <a:rPr lang="en-IN" sz="2000" dirty="0">
                <a:latin typeface="+mn-lt"/>
                <a:cs typeface="Times New Roman" panose="02020603050405020304" pitchFamily="18" charset="0"/>
              </a:rPr>
              <a:t>DoT is the nodal agency for coordinating with ITU from India. </a:t>
            </a:r>
          </a:p>
          <a:p>
            <a:pPr marL="257175" indent="-257175" algn="just">
              <a:lnSpc>
                <a:spcPct val="150000"/>
              </a:lnSpc>
              <a:buFont typeface="Wingdings" panose="05000000000000000000" pitchFamily="2" charset="2"/>
              <a:buChar char="Ø"/>
            </a:pPr>
            <a:r>
              <a:rPr lang="en-IN" sz="2000" dirty="0">
                <a:latin typeface="+mn-lt"/>
                <a:cs typeface="Times New Roman" panose="02020603050405020304" pitchFamily="18" charset="0"/>
              </a:rPr>
              <a:t>TEC coordinates with ITU-T and having National Working Groups (NWGs) in line with ITU-T Study Groups.</a:t>
            </a:r>
          </a:p>
          <a:p>
            <a:pPr marL="257175" indent="-257175" algn="just">
              <a:lnSpc>
                <a:spcPct val="150000"/>
              </a:lnSpc>
              <a:buFont typeface="Wingdings" panose="05000000000000000000" pitchFamily="2" charset="2"/>
              <a:buChar char="Ø"/>
            </a:pPr>
            <a:r>
              <a:rPr lang="en-GB" sz="2000" dirty="0">
                <a:latin typeface="+mn-lt"/>
                <a:cs typeface="Times New Roman" panose="02020603050405020304" pitchFamily="18" charset="0"/>
              </a:rPr>
              <a:t>National Standards Body (NSB) for Telecom sector</a:t>
            </a:r>
          </a:p>
          <a:p>
            <a:pPr marL="257175" indent="-257175" algn="just">
              <a:lnSpc>
                <a:spcPct val="150000"/>
              </a:lnSpc>
              <a:buFont typeface="Wingdings" panose="05000000000000000000" pitchFamily="2" charset="2"/>
              <a:buChar char="Ø"/>
            </a:pPr>
            <a:r>
              <a:rPr lang="en-GB" sz="2000" dirty="0">
                <a:latin typeface="+mn-lt"/>
                <a:cs typeface="Times New Roman" panose="02020603050405020304" pitchFamily="18" charset="0"/>
              </a:rPr>
              <a:t>Entrusted with the responsibility to implement Mandatory Testing &amp; Certification of Telecom Equipment (MTCTE)</a:t>
            </a:r>
          </a:p>
          <a:p>
            <a:pPr marL="257175" lvl="0" indent="-257175">
              <a:lnSpc>
                <a:spcPct val="150000"/>
              </a:lnSpc>
              <a:buFont typeface="Wingdings" panose="05000000000000000000" pitchFamily="2" charset="2"/>
              <a:buChar char="Ø"/>
            </a:pPr>
            <a:r>
              <a:rPr lang="en-GB" sz="2000" dirty="0">
                <a:latin typeface="+mn-lt"/>
                <a:cs typeface="Times New Roman" panose="02020603050405020304" pitchFamily="18" charset="0"/>
              </a:rPr>
              <a:t> </a:t>
            </a:r>
            <a:r>
              <a:rPr lang="en-GB" sz="2000" dirty="0">
                <a:solidFill>
                  <a:prstClr val="black"/>
                </a:solidFill>
                <a:latin typeface="Calibri"/>
                <a:cs typeface="Times New Roman" panose="02020603050405020304" pitchFamily="18" charset="0"/>
              </a:rPr>
              <a:t>Designated National Enquiry point for WTO –TBT (Technical Barrier to Trade) for telecom sector</a:t>
            </a:r>
          </a:p>
          <a:p>
            <a:pPr marL="257175" lvl="0" indent="-257175">
              <a:lnSpc>
                <a:spcPct val="150000"/>
              </a:lnSpc>
              <a:buFont typeface="Wingdings" panose="05000000000000000000" pitchFamily="2" charset="2"/>
              <a:buChar char="Ø"/>
            </a:pPr>
            <a:r>
              <a:rPr lang="en-US" sz="2000" dirty="0">
                <a:solidFill>
                  <a:prstClr val="black"/>
                </a:solidFill>
                <a:latin typeface="Calibri"/>
              </a:rPr>
              <a:t> MRA (Mutual recognition agreement) with Singapore for product certification</a:t>
            </a:r>
          </a:p>
          <a:p>
            <a:pPr marL="257175" indent="-257175" algn="just">
              <a:lnSpc>
                <a:spcPct val="150000"/>
              </a:lnSpc>
              <a:buFont typeface="Wingdings" panose="05000000000000000000" pitchFamily="2" charset="2"/>
              <a:buChar char="Ø"/>
            </a:pPr>
            <a:r>
              <a:rPr lang="en-GB" altLang="en-US" sz="2000" dirty="0">
                <a:solidFill>
                  <a:prstClr val="black"/>
                </a:solidFill>
                <a:latin typeface="Calibri"/>
                <a:cs typeface="Times New Roman" panose="02020603050405020304" pitchFamily="18" charset="0"/>
              </a:rPr>
              <a:t>Development/ Adoption of standards for telecom and related ICT sector</a:t>
            </a:r>
            <a:endParaRPr lang="en-GB" sz="2000" dirty="0">
              <a:latin typeface="+mn-lt"/>
              <a:cs typeface="Times New Roman" panose="02020603050405020304" pitchFamily="18" charset="0"/>
            </a:endParaRPr>
          </a:p>
        </p:txBody>
      </p:sp>
      <p:sp>
        <p:nvSpPr>
          <p:cNvPr id="3" name="TextBox 2"/>
          <p:cNvSpPr txBox="1"/>
          <p:nvPr/>
        </p:nvSpPr>
        <p:spPr>
          <a:xfrm>
            <a:off x="1066800" y="152400"/>
            <a:ext cx="7118105" cy="4616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solidFill>
                  <a:schemeClr val="tx1"/>
                </a:solidFill>
              </a:rPr>
              <a:t>  Telecommunication Engineering Centre (TEC) </a:t>
            </a:r>
          </a:p>
        </p:txBody>
      </p:sp>
    </p:spTree>
    <p:extLst>
      <p:ext uri="{BB962C8B-B14F-4D97-AF65-F5344CB8AC3E}">
        <p14:creationId xmlns:p14="http://schemas.microsoft.com/office/powerpoint/2010/main" val="149649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0999" y="838200"/>
            <a:ext cx="8458201" cy="5544276"/>
          </a:xfrm>
          <a:prstGeom prst="rect">
            <a:avLst/>
          </a:prstGeom>
        </p:spPr>
      </p:pic>
      <p:sp>
        <p:nvSpPr>
          <p:cNvPr id="4" name="TextBox 3"/>
          <p:cNvSpPr txBox="1"/>
          <p:nvPr/>
        </p:nvSpPr>
        <p:spPr>
          <a:xfrm>
            <a:off x="685800" y="152400"/>
            <a:ext cx="7467600" cy="523220"/>
          </a:xfrm>
          <a:prstGeom prst="rect">
            <a:avLst/>
          </a:prstGeom>
          <a:noFill/>
        </p:spPr>
        <p:txBody>
          <a:bodyPr wrap="square" rtlCol="0">
            <a:spAutoFit/>
          </a:bodyPr>
          <a:lstStyle/>
          <a:p>
            <a:pPr algn="ctr"/>
            <a:r>
              <a:rPr lang="en-US" sz="2800" b="1" dirty="0">
                <a:latin typeface="+mj-lt"/>
              </a:rPr>
              <a:t>Common Service Layer Architecture</a:t>
            </a:r>
          </a:p>
        </p:txBody>
      </p:sp>
      <p:sp>
        <p:nvSpPr>
          <p:cNvPr id="5" name="TextBox 4"/>
          <p:cNvSpPr txBox="1"/>
          <p:nvPr/>
        </p:nvSpPr>
        <p:spPr>
          <a:xfrm>
            <a:off x="152400" y="6553200"/>
            <a:ext cx="2819400" cy="230832"/>
          </a:xfrm>
          <a:prstGeom prst="rect">
            <a:avLst/>
          </a:prstGeom>
          <a:noFill/>
        </p:spPr>
        <p:txBody>
          <a:bodyPr wrap="square" rtlCol="0">
            <a:spAutoFit/>
          </a:bodyPr>
          <a:lstStyle/>
          <a:p>
            <a:r>
              <a:rPr lang="en-US" sz="900" dirty="0"/>
              <a:t>Source: KETI</a:t>
            </a:r>
          </a:p>
        </p:txBody>
      </p:sp>
    </p:spTree>
    <p:extLst>
      <p:ext uri="{BB962C8B-B14F-4D97-AF65-F5344CB8AC3E}">
        <p14:creationId xmlns:p14="http://schemas.microsoft.com/office/powerpoint/2010/main" val="365696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1524000"/>
            <a:ext cx="8763000" cy="4579677"/>
            <a:chOff x="1295400" y="1282701"/>
            <a:chExt cx="9600212" cy="4686300"/>
          </a:xfrm>
        </p:grpSpPr>
        <p:sp>
          <p:nvSpPr>
            <p:cNvPr id="4" name="Rectangle à coins arrondis 5"/>
            <p:cNvSpPr/>
            <p:nvPr/>
          </p:nvSpPr>
          <p:spPr bwMode="auto">
            <a:xfrm>
              <a:off x="1295400" y="1282701"/>
              <a:ext cx="9600212"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dirty="0"/>
                <a:t>Registration</a:t>
              </a:r>
            </a:p>
          </p:txBody>
        </p:sp>
        <p:sp>
          <p:nvSpPr>
            <p:cNvPr id="5" name="Rectangle à coins arrondis 5"/>
            <p:cNvSpPr/>
            <p:nvPr/>
          </p:nvSpPr>
          <p:spPr bwMode="auto">
            <a:xfrm>
              <a:off x="164998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Registration</a:t>
              </a:r>
            </a:p>
          </p:txBody>
        </p:sp>
        <p:sp>
          <p:nvSpPr>
            <p:cNvPr id="6" name="Rectangle à coins arrondis 6"/>
            <p:cNvSpPr/>
            <p:nvPr/>
          </p:nvSpPr>
          <p:spPr bwMode="auto">
            <a:xfrm>
              <a:off x="7106465"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Group Management</a:t>
              </a:r>
            </a:p>
          </p:txBody>
        </p:sp>
        <p:sp>
          <p:nvSpPr>
            <p:cNvPr id="7" name="Rectangle à coins arrondis 7"/>
            <p:cNvSpPr/>
            <p:nvPr/>
          </p:nvSpPr>
          <p:spPr bwMode="auto">
            <a:xfrm>
              <a:off x="527375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Security</a:t>
              </a:r>
            </a:p>
          </p:txBody>
        </p:sp>
        <p:sp>
          <p:nvSpPr>
            <p:cNvPr id="8" name="Rectangle à coins arrondis 8"/>
            <p:cNvSpPr/>
            <p:nvPr/>
          </p:nvSpPr>
          <p:spPr bwMode="auto">
            <a:xfrm>
              <a:off x="345145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Discovery</a:t>
              </a:r>
            </a:p>
          </p:txBody>
        </p:sp>
        <p:sp>
          <p:nvSpPr>
            <p:cNvPr id="9" name="Rectangle à coins arrondis 9"/>
            <p:cNvSpPr/>
            <p:nvPr/>
          </p:nvSpPr>
          <p:spPr bwMode="auto">
            <a:xfrm>
              <a:off x="1649980"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Data Management &amp; Repository </a:t>
              </a:r>
            </a:p>
          </p:txBody>
        </p:sp>
        <p:sp>
          <p:nvSpPr>
            <p:cNvPr id="10" name="Rectangle à coins arrondis 10"/>
            <p:cNvSpPr/>
            <p:nvPr/>
          </p:nvSpPr>
          <p:spPr bwMode="auto">
            <a:xfrm>
              <a:off x="7106465"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Application &amp; Service Management</a:t>
              </a:r>
            </a:p>
          </p:txBody>
        </p:sp>
        <p:sp>
          <p:nvSpPr>
            <p:cNvPr id="11" name="Rectangle à coins arrondis 11"/>
            <p:cNvSpPr/>
            <p:nvPr/>
          </p:nvSpPr>
          <p:spPr bwMode="auto">
            <a:xfrm>
              <a:off x="5273753"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Device Management</a:t>
              </a:r>
            </a:p>
          </p:txBody>
        </p:sp>
        <p:sp>
          <p:nvSpPr>
            <p:cNvPr id="12" name="Rectangle à coins arrondis 12"/>
            <p:cNvSpPr/>
            <p:nvPr/>
          </p:nvSpPr>
          <p:spPr bwMode="auto">
            <a:xfrm>
              <a:off x="3451453"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Subscription &amp; Notification</a:t>
              </a:r>
            </a:p>
          </p:txBody>
        </p:sp>
        <p:sp>
          <p:nvSpPr>
            <p:cNvPr id="13" name="Rectangle à coins arrondis 13"/>
            <p:cNvSpPr/>
            <p:nvPr/>
          </p:nvSpPr>
          <p:spPr bwMode="auto">
            <a:xfrm>
              <a:off x="8963654" y="208843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Communication Management</a:t>
              </a:r>
            </a:p>
          </p:txBody>
        </p:sp>
        <p:sp>
          <p:nvSpPr>
            <p:cNvPr id="14" name="Rectangle à coins arrondis 14"/>
            <p:cNvSpPr/>
            <p:nvPr/>
          </p:nvSpPr>
          <p:spPr bwMode="auto">
            <a:xfrm>
              <a:off x="4365853" y="459766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Service Charging &amp; Accounting</a:t>
              </a:r>
            </a:p>
          </p:txBody>
        </p:sp>
        <p:sp>
          <p:nvSpPr>
            <p:cNvPr id="15" name="Rectangle à coins arrondis 15"/>
            <p:cNvSpPr/>
            <p:nvPr/>
          </p:nvSpPr>
          <p:spPr bwMode="auto">
            <a:xfrm>
              <a:off x="2564379" y="459766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Location</a:t>
              </a:r>
            </a:p>
          </p:txBody>
        </p:sp>
        <p:sp>
          <p:nvSpPr>
            <p:cNvPr id="16" name="Rectangle à coins arrondis 16"/>
            <p:cNvSpPr/>
            <p:nvPr/>
          </p:nvSpPr>
          <p:spPr bwMode="auto">
            <a:xfrm>
              <a:off x="8963654" y="3344211"/>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Network Service Exposure</a:t>
              </a:r>
            </a:p>
          </p:txBody>
        </p:sp>
        <p:sp>
          <p:nvSpPr>
            <p:cNvPr id="17" name="Rectangle à coins arrondis 16"/>
            <p:cNvSpPr/>
            <p:nvPr/>
          </p:nvSpPr>
          <p:spPr bwMode="auto">
            <a:xfrm>
              <a:off x="6188153" y="4597664"/>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Semantics </a:t>
              </a:r>
            </a:p>
          </p:txBody>
        </p:sp>
        <p:sp>
          <p:nvSpPr>
            <p:cNvPr id="18" name="Rectangle à coins arrondis 16"/>
            <p:cNvSpPr/>
            <p:nvPr/>
          </p:nvSpPr>
          <p:spPr bwMode="auto">
            <a:xfrm>
              <a:off x="8020865" y="459766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defRPr/>
              </a:pPr>
              <a:r>
                <a:rPr lang="en-US" sz="1600" b="1" dirty="0"/>
                <a:t>Transaction Management </a:t>
              </a:r>
            </a:p>
          </p:txBody>
        </p:sp>
        <p:sp>
          <p:nvSpPr>
            <p:cNvPr id="19" name="TextBox 18"/>
            <p:cNvSpPr txBox="1"/>
            <p:nvPr/>
          </p:nvSpPr>
          <p:spPr>
            <a:xfrm>
              <a:off x="2354550" y="1344586"/>
              <a:ext cx="3594100" cy="535401"/>
            </a:xfrm>
            <a:prstGeom prst="rect">
              <a:avLst/>
            </a:prstGeom>
            <a:noFill/>
          </p:spPr>
          <p:txBody>
            <a:bodyPr wrap="square" rtlCol="0">
              <a:spAutoFit/>
            </a:bodyPr>
            <a:lstStyle/>
            <a:p>
              <a:r>
                <a:rPr lang="en-US" sz="2800" dirty="0">
                  <a:solidFill>
                    <a:srgbClr val="C00000"/>
                  </a:solidFill>
                </a:rPr>
                <a:t>Service Layer</a:t>
              </a:r>
            </a:p>
          </p:txBody>
        </p:sp>
        <p:pic>
          <p:nvPicPr>
            <p:cNvPr id="20"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844" y="1394675"/>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p:cNvSpPr txBox="1"/>
          <p:nvPr/>
        </p:nvSpPr>
        <p:spPr>
          <a:xfrm>
            <a:off x="304800" y="152400"/>
            <a:ext cx="7848600" cy="523220"/>
          </a:xfrm>
          <a:prstGeom prst="rect">
            <a:avLst/>
          </a:prstGeom>
          <a:noFill/>
        </p:spPr>
        <p:txBody>
          <a:bodyPr wrap="square" rtlCol="0">
            <a:spAutoFit/>
          </a:bodyPr>
          <a:lstStyle/>
          <a:p>
            <a:pPr algn="ctr"/>
            <a:r>
              <a:rPr lang="en-US" sz="2800" b="1" dirty="0">
                <a:latin typeface="+mj-lt"/>
              </a:rPr>
              <a:t>OneM2M Horizontal service layer</a:t>
            </a:r>
          </a:p>
        </p:txBody>
      </p:sp>
    </p:spTree>
    <p:extLst>
      <p:ext uri="{BB962C8B-B14F-4D97-AF65-F5344CB8AC3E}">
        <p14:creationId xmlns:p14="http://schemas.microsoft.com/office/powerpoint/2010/main" val="43653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82782"/>
            <a:ext cx="8763000" cy="4909036"/>
          </a:xfrm>
          <a:prstGeom prst="rect">
            <a:avLst/>
          </a:prstGeom>
          <a:noFill/>
        </p:spPr>
        <p:txBody>
          <a:bodyPr wrap="square" rtlCol="0">
            <a:spAutoFit/>
          </a:bodyPr>
          <a:lstStyle/>
          <a:p>
            <a:pPr marL="417195" marR="0" lvl="0" indent="-214313" algn="just" defTabSz="914400" rtl="0" eaLnBrk="1" fontAlgn="base" latinLnBrk="0" hangingPunct="1">
              <a:lnSpc>
                <a:spcPct val="115000"/>
              </a:lnSpc>
              <a:spcBef>
                <a:spcPct val="0"/>
              </a:spcBef>
              <a:spcAft>
                <a:spcPts val="750"/>
              </a:spcAft>
              <a:buClrTx/>
              <a:buSzTx/>
              <a:buFont typeface="Wingdings"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 started working in M2M/ </a:t>
            </a:r>
            <a:r>
              <a:rPr kumimoji="0" lang="en-US"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IoT</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domain since 2014.  </a:t>
            </a:r>
          </a:p>
          <a:p>
            <a:pPr marL="417195" marR="0" lvl="0" indent="-214313" algn="just" defTabSz="914400" rtl="0" eaLnBrk="1" fontAlgn="base" latinLnBrk="0" hangingPunct="1">
              <a:lnSpc>
                <a:spcPct val="115000"/>
              </a:lnSpc>
              <a:spcBef>
                <a:spcPct val="0"/>
              </a:spcBef>
              <a:spcAft>
                <a:spcPts val="75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13 Multi stake holders working groups have been created in the last 5 years.</a:t>
            </a:r>
          </a:p>
          <a:p>
            <a:pPr marL="417195" marR="0" lvl="0" indent="-214313" algn="just" defTabSz="914400" rtl="0" eaLnBrk="1" fontAlgn="base" latinLnBrk="0" hangingPunct="1">
              <a:lnSpc>
                <a:spcPct val="115000"/>
              </a:lnSpc>
              <a:spcBef>
                <a:spcPct val="0"/>
              </a:spcBef>
              <a:spcAft>
                <a:spcPts val="750"/>
              </a:spcAft>
              <a:buClrTx/>
              <a:buSzTx/>
              <a:buFont typeface="Wingdings" pitchFamily="2" charset="2"/>
              <a:buChar char="Ø"/>
              <a:tabLst/>
              <a:defRPr/>
            </a:pPr>
            <a:r>
              <a:rPr kumimoji="0" lang="en-IN"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Thirteen Technical Reports (TRs) have been released in the last 4 years as detailed below: </a:t>
            </a: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Enablement in Power Sector</a:t>
            </a: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Enablement in Intelligent Transport System</a:t>
            </a: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Enablement in Remote Health Management</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Enablement in Safety &amp; Surveillance Systems</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a:t>
            </a: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Gateway &amp; Architecture.</a:t>
            </a: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M2M Number resource requirement and options</a:t>
            </a:r>
          </a:p>
          <a:p>
            <a:pPr marL="1460183" marR="0" lvl="2" indent="-457200" algn="l" defTabSz="914400" rtl="0" eaLnBrk="1" fontAlgn="base" latinLnBrk="0" hangingPunct="1">
              <a:lnSpc>
                <a:spcPct val="115000"/>
              </a:lnSpc>
              <a:spcBef>
                <a:spcPct val="0"/>
              </a:spcBef>
              <a:spcAft>
                <a:spcPts val="75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V2V / V2I Radio Communication and Embedded SIM</a:t>
            </a:r>
            <a:endPar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533400" y="109835"/>
            <a:ext cx="757242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angal" pitchFamily="18" charset="0"/>
              </a:rPr>
              <a:t>Standardization activities in TEC, DoT, India</a:t>
            </a:r>
            <a:endParaRPr kumimoji="0" lang="en-US" altLang="en-US" sz="1200" b="1" i="0" u="none" strike="noStrike" kern="1200" cap="none" spc="0" normalizeH="0" baseline="0" noProof="0" dirty="0">
              <a:ln>
                <a:noFill/>
              </a:ln>
              <a:solidFill>
                <a:prstClr val="black"/>
              </a:solidFill>
              <a:effectLst/>
              <a:uLnTx/>
              <a:uFillTx/>
              <a:latin typeface="Calibri"/>
              <a:ea typeface="+mn-ea"/>
              <a:cs typeface="Mangal" pitchFamily="18" charset="0"/>
            </a:endParaRPr>
          </a:p>
        </p:txBody>
      </p:sp>
      <p:sp>
        <p:nvSpPr>
          <p:cNvPr id="3" name="TextBox 2"/>
          <p:cNvSpPr txBox="1"/>
          <p:nvPr/>
        </p:nvSpPr>
        <p:spPr>
          <a:xfrm>
            <a:off x="2286000" y="549035"/>
            <a:ext cx="46482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angal" pitchFamily="18" charset="0"/>
              </a:rPr>
              <a:t>M2M / </a:t>
            </a:r>
            <a:r>
              <a:rPr kumimoji="0" lang="en-US" sz="2400" b="1"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US" sz="2400" b="1" i="0" u="none" strike="noStrike" kern="1200" cap="none" spc="0" normalizeH="0" baseline="0" noProof="0" dirty="0">
                <a:ln>
                  <a:noFill/>
                </a:ln>
                <a:solidFill>
                  <a:prstClr val="black"/>
                </a:solidFill>
                <a:effectLst/>
                <a:uLnTx/>
                <a:uFillTx/>
                <a:latin typeface="Calibri"/>
                <a:ea typeface="+mn-ea"/>
                <a:cs typeface="Mangal" pitchFamily="18" charset="0"/>
              </a:rPr>
              <a:t> domain</a:t>
            </a:r>
          </a:p>
        </p:txBody>
      </p:sp>
    </p:spTree>
    <p:extLst>
      <p:ext uri="{BB962C8B-B14F-4D97-AF65-F5344CB8AC3E}">
        <p14:creationId xmlns:p14="http://schemas.microsoft.com/office/powerpoint/2010/main" val="297806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78674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angal" pitchFamily="18" charset="0"/>
              </a:rPr>
              <a:t>M2M/ </a:t>
            </a:r>
            <a:r>
              <a:rPr kumimoji="0" lang="en-IN" sz="2400" b="1"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IN" sz="2400" b="1" i="0" u="none" strike="noStrike" kern="1200" cap="none" spc="0" normalizeH="0" baseline="0" noProof="0" dirty="0">
                <a:ln>
                  <a:noFill/>
                </a:ln>
                <a:solidFill>
                  <a:prstClr val="black"/>
                </a:solidFill>
                <a:effectLst/>
                <a:uLnTx/>
                <a:uFillTx/>
                <a:latin typeface="Calibri"/>
                <a:ea typeface="+mn-ea"/>
                <a:cs typeface="Mangal" pitchFamily="18" charset="0"/>
              </a:rPr>
              <a:t> Standardization activities in TEC, DoT...</a:t>
            </a:r>
            <a:endParaRPr kumimoji="0" lang="en-US" altLang="en-US" sz="1200" b="1" i="0" u="none" strike="noStrike" kern="1200" cap="none" spc="0" normalizeH="0" baseline="0" noProof="0" dirty="0">
              <a:ln>
                <a:noFill/>
              </a:ln>
              <a:solidFill>
                <a:prstClr val="black"/>
              </a:solidFill>
              <a:effectLst/>
              <a:uLnTx/>
              <a:uFillTx/>
              <a:latin typeface="Calibri"/>
              <a:ea typeface="+mn-ea"/>
              <a:cs typeface="Mangal" pitchFamily="18" charset="0"/>
            </a:endParaRPr>
          </a:p>
        </p:txBody>
      </p:sp>
      <p:sp>
        <p:nvSpPr>
          <p:cNvPr id="4" name="TextBox 3"/>
          <p:cNvSpPr txBox="1"/>
          <p:nvPr/>
        </p:nvSpPr>
        <p:spPr>
          <a:xfrm>
            <a:off x="533400" y="1285686"/>
            <a:ext cx="8458200" cy="3256276"/>
          </a:xfrm>
          <a:prstGeom prst="rect">
            <a:avLst/>
          </a:prstGeom>
          <a:noFill/>
        </p:spPr>
        <p:txBody>
          <a:bodyPr wrap="square" rtlCol="0">
            <a:spAutoFit/>
          </a:bodyPr>
          <a:lstStyle/>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Spectrum requirements for  PLC and  Low Power  RF Communications.</a:t>
            </a: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ICT Deployments and strategies for India’s smart cities: A curtain raiser</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M2M/ </a:t>
            </a:r>
            <a:r>
              <a:rPr kumimoji="0" lang="en-IN" sz="2000" b="0"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Enablement in Smart Homes. </a:t>
            </a: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Communication Technologies in M2M / </a:t>
            </a:r>
            <a:r>
              <a:rPr kumimoji="0" lang="en-IN" sz="2000" b="0"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domain</a:t>
            </a: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Design and Planning Smart Cities with </a:t>
            </a:r>
            <a:r>
              <a:rPr kumimoji="0" lang="en-IN" sz="2000" b="0"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ICT</a:t>
            </a: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r>
              <a:rPr kumimoji="0" lang="en-GB" sz="2000" b="0" i="0" u="none" strike="noStrike" kern="1200" cap="none" spc="0" normalizeH="0" baseline="0" noProof="0" dirty="0">
                <a:ln>
                  <a:noFill/>
                </a:ln>
                <a:solidFill>
                  <a:prstClr val="black"/>
                </a:solidFill>
                <a:effectLst/>
                <a:uLnTx/>
                <a:uFillTx/>
                <a:latin typeface="Calibri"/>
                <a:ea typeface="+mn-ea"/>
                <a:cs typeface="Mangal" pitchFamily="18" charset="0"/>
              </a:rPr>
              <a:t>Recommendations for </a:t>
            </a:r>
            <a:r>
              <a:rPr kumimoji="0" lang="en-GB" sz="2000" b="0" i="0" u="none" strike="noStrike" kern="1200" cap="none" spc="0" normalizeH="0" baseline="0" noProof="0" dirty="0" err="1">
                <a:ln>
                  <a:noFill/>
                </a:ln>
                <a:solidFill>
                  <a:prstClr val="black"/>
                </a:solidFill>
                <a:effectLst/>
                <a:uLnTx/>
                <a:uFillTx/>
                <a:latin typeface="Calibri"/>
                <a:ea typeface="+mn-ea"/>
                <a:cs typeface="Mangal" pitchFamily="18" charset="0"/>
              </a:rPr>
              <a:t>IoT</a:t>
            </a:r>
            <a:r>
              <a:rPr kumimoji="0" lang="en-GB" sz="2000" b="0" i="0" u="none" strike="noStrike" kern="1200" cap="none" spc="0" normalizeH="0" baseline="0" noProof="0" dirty="0">
                <a:ln>
                  <a:noFill/>
                </a:ln>
                <a:solidFill>
                  <a:prstClr val="black"/>
                </a:solidFill>
                <a:effectLst/>
                <a:uLnTx/>
                <a:uFillTx/>
                <a:latin typeface="Calibri"/>
                <a:ea typeface="+mn-ea"/>
                <a:cs typeface="Mangal" pitchFamily="18" charset="0"/>
              </a:rPr>
              <a:t> / M2M Security </a:t>
            </a:r>
            <a:endParaRPr kumimoji="0" lang="en-US" sz="2000" b="0" i="0" u="none" strike="noStrike" kern="1200" cap="none" spc="0" normalizeH="0" baseline="0" noProof="0" dirty="0">
              <a:ln>
                <a:noFill/>
              </a:ln>
              <a:solidFill>
                <a:prstClr val="black"/>
              </a:solidFill>
              <a:effectLst/>
              <a:uLnTx/>
              <a:uFillTx/>
              <a:latin typeface="Calibri"/>
              <a:ea typeface="+mn-ea"/>
              <a:cs typeface="Mangal" pitchFamily="18" charset="0"/>
            </a:endParaRPr>
          </a:p>
          <a:p>
            <a:pPr marL="545783" marR="0" lvl="0" indent="-457200" algn="l" defTabSz="914400" rtl="0" eaLnBrk="1" fontAlgn="base" latinLnBrk="0" hangingPunct="1">
              <a:lnSpc>
                <a:spcPct val="115000"/>
              </a:lnSpc>
              <a:spcBef>
                <a:spcPct val="0"/>
              </a:spcBef>
              <a:spcAft>
                <a:spcPts val="750"/>
              </a:spcAft>
              <a:buClrTx/>
              <a:buSzTx/>
              <a:buFont typeface="+mj-lt"/>
              <a:buAutoNum type="arabicPeriod" startAt="8"/>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angal" pitchFamily="18" charset="0"/>
            </a:endParaRPr>
          </a:p>
        </p:txBody>
      </p:sp>
      <p:sp>
        <p:nvSpPr>
          <p:cNvPr id="7" name="TextBox 6"/>
          <p:cNvSpPr txBox="1"/>
          <p:nvPr/>
        </p:nvSpPr>
        <p:spPr>
          <a:xfrm>
            <a:off x="458907" y="4124416"/>
            <a:ext cx="8504984"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a:ea typeface="+mn-ea"/>
                <a:cs typeface="Mangal" pitchFamily="18" charset="0"/>
              </a:rPr>
              <a:t> Technical reports  (TRs) are available on </a:t>
            </a:r>
            <a:r>
              <a:rPr kumimoji="0" lang="en-US" sz="2200" b="0" i="0" u="none" strike="noStrike" kern="1200" cap="none" spc="0" normalizeH="0" baseline="0" noProof="0" dirty="0">
                <a:ln>
                  <a:noFill/>
                </a:ln>
                <a:solidFill>
                  <a:prstClr val="black"/>
                </a:solidFill>
                <a:effectLst/>
                <a:uLnTx/>
                <a:uFillTx/>
                <a:latin typeface="Calibri"/>
                <a:ea typeface="+mn-ea"/>
                <a:cs typeface="Mangal" pitchFamily="18" charset="0"/>
                <a:hlinkClick r:id="rId3"/>
              </a:rPr>
              <a:t>www.tec.gov.in/technical-reports</a:t>
            </a:r>
            <a:endParaRPr kumimoji="0" lang="en-US" sz="2200" b="0" i="0" u="none" strike="noStrike" kern="1200" cap="none" spc="0" normalizeH="0" baseline="0" noProof="0" dirty="0">
              <a:ln>
                <a:noFill/>
              </a:ln>
              <a:solidFill>
                <a:prstClr val="black"/>
              </a:solidFill>
              <a:effectLst/>
              <a:uLnTx/>
              <a:uFillTx/>
              <a:latin typeface="Calibri"/>
              <a:ea typeface="+mn-ea"/>
              <a:cs typeface="Mangal"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2200" b="0" i="0" u="none" strike="noStrike" kern="1200" cap="none" spc="0" normalizeH="0" baseline="0" noProof="0" dirty="0">
              <a:ln>
                <a:noFill/>
              </a:ln>
              <a:solidFill>
                <a:srgbClr val="FF0000"/>
              </a:solidFill>
              <a:effectLst/>
              <a:uLnTx/>
              <a:uFillTx/>
              <a:latin typeface="Calibri"/>
              <a:ea typeface="+mn-ea"/>
              <a:cs typeface="Mangal" pitchFamily="18" charset="0"/>
            </a:endParaRPr>
          </a:p>
        </p:txBody>
      </p:sp>
    </p:spTree>
    <p:extLst>
      <p:ext uri="{BB962C8B-B14F-4D97-AF65-F5344CB8AC3E}">
        <p14:creationId xmlns:p14="http://schemas.microsoft.com/office/powerpoint/2010/main" val="2766181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46286"/>
            <a:ext cx="8501154" cy="3631763"/>
          </a:xfrm>
          <a:prstGeom prst="rect">
            <a:avLst/>
          </a:prstGeom>
        </p:spPr>
        <p:txBody>
          <a:bodyPr wrap="square">
            <a:spAutoFit/>
          </a:bodyPr>
          <a:lstStyle/>
          <a:p>
            <a:pPr marL="257175" algn="just">
              <a:lnSpc>
                <a:spcPct val="115000"/>
              </a:lnSpc>
            </a:pP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714375" indent="-457200" algn="just">
              <a:lnSpc>
                <a:spcPct val="115000"/>
              </a:lnSpc>
              <a:buAutoNum type="arabicPeriod"/>
            </a:pPr>
            <a:r>
              <a:rPr lang="en-IN" sz="2000" dirty="0">
                <a:latin typeface="Calibri" panose="020F0502020204030204" pitchFamily="34" charset="0"/>
                <a:ea typeface="Times New Roman" panose="02020603050405020304" pitchFamily="18" charset="0"/>
                <a:cs typeface="Times New Roman" panose="02020603050405020304" pitchFamily="18" charset="0"/>
              </a:rPr>
              <a:t>13 digit M2M Numbering plan for SIM based devices/ Gateways which will co exist with existing 10 digit numbering scheme being used for mobile phones. </a:t>
            </a:r>
          </a:p>
          <a:p>
            <a:pPr marL="714375" indent="-457200" algn="just">
              <a:lnSpc>
                <a:spcPct val="115000"/>
              </a:lnSpc>
              <a:buAutoNum type="arabicPeriod"/>
            </a:pP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lnSpc>
                <a:spcPct val="115000"/>
              </a:lnSpc>
              <a:buFont typeface="Wingdings" panose="05000000000000000000" pitchFamily="2" charset="2"/>
              <a:buChar char="§"/>
            </a:pPr>
            <a:r>
              <a:rPr lang="en-IN" sz="2000" b="1" dirty="0">
                <a:latin typeface="Calibri" panose="020F0502020204030204" pitchFamily="34" charset="0"/>
                <a:ea typeface="Times New Roman" panose="02020603050405020304" pitchFamily="18" charset="0"/>
                <a:cs typeface="Times New Roman" panose="02020603050405020304" pitchFamily="18" charset="0"/>
              </a:rPr>
              <a:t>DoT has approved this scheme and issued orders to all the TSPs for implementation. </a:t>
            </a:r>
          </a:p>
          <a:p>
            <a:pPr marL="1257300" lvl="2" indent="-342900" algn="just">
              <a:lnSpc>
                <a:spcPct val="115000"/>
              </a:lnSpc>
              <a:buFont typeface="Wingdings" panose="05000000000000000000" pitchFamily="2" charset="2"/>
              <a:buChar char="§"/>
            </a:pPr>
            <a:endParaRPr lang="en-IN" sz="2000" b="1" dirty="0">
              <a:latin typeface="Calibri" panose="020F0502020204030204" pitchFamily="34" charset="0"/>
              <a:ea typeface="Times New Roman" panose="02020603050405020304" pitchFamily="18" charset="0"/>
              <a:cs typeface="Times New Roman" panose="02020603050405020304" pitchFamily="18" charset="0"/>
            </a:endParaRPr>
          </a:p>
          <a:p>
            <a:pPr marL="1371600" lvl="2" indent="-457200" algn="just">
              <a:lnSpc>
                <a:spcPct val="115000"/>
              </a:lnSpc>
              <a:buFont typeface="Wingdings" pitchFamily="2" charset="2"/>
              <a:buChar char="§"/>
            </a:pPr>
            <a:r>
              <a:rPr lang="en-IN" sz="2000" b="1" dirty="0">
                <a:latin typeface="Calibri" panose="020F0502020204030204" pitchFamily="34" charset="0"/>
                <a:ea typeface="Times New Roman" panose="02020603050405020304" pitchFamily="18" charset="0"/>
                <a:cs typeface="Times New Roman" panose="02020603050405020304" pitchFamily="18" charset="0"/>
              </a:rPr>
              <a:t>Five codes of 3 digit each (559, 575, 576, 579 and 597)  have been allotted  as a M2M identifier. </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TextBox 3"/>
          <p:cNvSpPr txBox="1"/>
          <p:nvPr/>
        </p:nvSpPr>
        <p:spPr>
          <a:xfrm>
            <a:off x="228600" y="14514"/>
            <a:ext cx="8058176" cy="517065"/>
          </a:xfrm>
          <a:prstGeom prst="rect">
            <a:avLst/>
          </a:prstGeom>
          <a:noFill/>
        </p:spPr>
        <p:txBody>
          <a:bodyPr wrap="square" rtlCol="0">
            <a:spAutoFit/>
          </a:bodyPr>
          <a:lstStyle/>
          <a:p>
            <a:pPr algn="ctr">
              <a:lnSpc>
                <a:spcPct val="115000"/>
              </a:lnSpc>
            </a:pPr>
            <a:r>
              <a:rPr lang="en-US" b="1" dirty="0">
                <a:latin typeface="Calibri" panose="020F0502020204030204" pitchFamily="34" charset="0"/>
                <a:ea typeface="Times New Roman" panose="02020603050405020304" pitchFamily="18" charset="0"/>
                <a:cs typeface="Times New Roman" panose="02020603050405020304" pitchFamily="18" charset="0"/>
              </a:rPr>
              <a:t>Actionable points emerged  from the Technical Reports (TRs):</a:t>
            </a:r>
            <a:endParaRPr lang="en-IN"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600088" y="392134"/>
            <a:ext cx="7315200" cy="461665"/>
          </a:xfrm>
          <a:prstGeom prst="rect">
            <a:avLst/>
          </a:prstGeom>
          <a:noFill/>
        </p:spPr>
        <p:txBody>
          <a:bodyPr wrap="square" rtlCol="0">
            <a:spAutoFit/>
          </a:bodyPr>
          <a:lstStyle/>
          <a:p>
            <a:pPr algn="ctr"/>
            <a:r>
              <a:rPr lang="en-US" b="1" dirty="0">
                <a:latin typeface="+mn-lt"/>
              </a:rPr>
              <a:t>Some are listed as below:</a:t>
            </a:r>
          </a:p>
        </p:txBody>
      </p:sp>
      <p:graphicFrame>
        <p:nvGraphicFramePr>
          <p:cNvPr id="6" name="Table 5"/>
          <p:cNvGraphicFramePr>
            <a:graphicFrameLocks noGrp="1"/>
          </p:cNvGraphicFramePr>
          <p:nvPr/>
        </p:nvGraphicFramePr>
        <p:xfrm>
          <a:off x="457200" y="4724400"/>
          <a:ext cx="8424954" cy="866674"/>
        </p:xfrm>
        <a:graphic>
          <a:graphicData uri="http://schemas.openxmlformats.org/drawingml/2006/table">
            <a:tbl>
              <a:tblPr firstRow="1" firstCol="1" bandRow="1"/>
              <a:tblGrid>
                <a:gridCol w="1844426">
                  <a:extLst>
                    <a:ext uri="{9D8B030D-6E8A-4147-A177-3AD203B41FA5}">
                      <a16:colId xmlns:a16="http://schemas.microsoft.com/office/drawing/2014/main" val="1841389280"/>
                    </a:ext>
                  </a:extLst>
                </a:gridCol>
                <a:gridCol w="1845383">
                  <a:extLst>
                    <a:ext uri="{9D8B030D-6E8A-4147-A177-3AD203B41FA5}">
                      <a16:colId xmlns:a16="http://schemas.microsoft.com/office/drawing/2014/main" val="1177337211"/>
                    </a:ext>
                  </a:extLst>
                </a:gridCol>
                <a:gridCol w="2406191">
                  <a:extLst>
                    <a:ext uri="{9D8B030D-6E8A-4147-A177-3AD203B41FA5}">
                      <a16:colId xmlns:a16="http://schemas.microsoft.com/office/drawing/2014/main" val="621394510"/>
                    </a:ext>
                  </a:extLst>
                </a:gridCol>
                <a:gridCol w="2328954">
                  <a:extLst>
                    <a:ext uri="{9D8B030D-6E8A-4147-A177-3AD203B41FA5}">
                      <a16:colId xmlns:a16="http://schemas.microsoft.com/office/drawing/2014/main" val="2525954776"/>
                    </a:ext>
                  </a:extLst>
                </a:gridCol>
              </a:tblGrid>
              <a:tr h="866674">
                <a:tc>
                  <a:txBody>
                    <a:bodyPr/>
                    <a:lstStyle/>
                    <a:p>
                      <a:pPr marL="0" marR="0" algn="ctr">
                        <a:lnSpc>
                          <a:spcPct val="107000"/>
                        </a:lnSpc>
                        <a:spcBef>
                          <a:spcPts val="0"/>
                        </a:spcBef>
                        <a:spcAft>
                          <a:spcPts val="800"/>
                        </a:spcAft>
                      </a:pPr>
                      <a:r>
                        <a:rPr lang="en-GB" sz="2000" b="1" dirty="0">
                          <a:effectLst/>
                          <a:latin typeface="+mj-lt"/>
                          <a:ea typeface="SimSun" panose="02010600030101010101" pitchFamily="2" charset="-122"/>
                        </a:rPr>
                        <a:t>Country code, 2 digit (+91)</a:t>
                      </a:r>
                      <a:endParaRPr lang="en-US" sz="2000" b="1" dirty="0">
                        <a:effectLst/>
                        <a:latin typeface="+mj-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GB" sz="2000" b="1" dirty="0">
                          <a:effectLst/>
                          <a:latin typeface="+mj-lt"/>
                          <a:ea typeface="SimSun" panose="02010600030101010101" pitchFamily="2" charset="-122"/>
                        </a:rPr>
                        <a:t>M2M Identifier (3digit)</a:t>
                      </a:r>
                      <a:endParaRPr lang="en-US" sz="2000" b="1" dirty="0">
                        <a:effectLst/>
                        <a:latin typeface="+mj-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GB" sz="2000" b="1" dirty="0">
                          <a:effectLst/>
                          <a:latin typeface="+mj-lt"/>
                          <a:ea typeface="SimSun" panose="02010600030101010101" pitchFamily="2" charset="-122"/>
                        </a:rPr>
                        <a:t>Licensee identifier, 4 digit (10000 blocks)</a:t>
                      </a:r>
                      <a:endParaRPr lang="en-US" sz="2000" b="1" dirty="0">
                        <a:effectLst/>
                        <a:latin typeface="+mj-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0660" marR="0" algn="ctr">
                        <a:lnSpc>
                          <a:spcPct val="107000"/>
                        </a:lnSpc>
                        <a:spcBef>
                          <a:spcPts val="0"/>
                        </a:spcBef>
                        <a:spcAft>
                          <a:spcPts val="800"/>
                        </a:spcAft>
                      </a:pPr>
                      <a:r>
                        <a:rPr lang="en-GB" sz="2000" b="1" dirty="0">
                          <a:effectLst/>
                          <a:latin typeface="+mj-lt"/>
                          <a:ea typeface="SimSun" panose="02010600030101010101" pitchFamily="2" charset="-122"/>
                        </a:rPr>
                        <a:t>Device Number,  6 digit (One million)</a:t>
                      </a:r>
                      <a:endParaRPr lang="en-US" sz="2000" b="1" dirty="0">
                        <a:effectLst/>
                        <a:latin typeface="+mj-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481278"/>
                  </a:ext>
                </a:extLst>
              </a:tr>
            </a:tbl>
          </a:graphicData>
        </a:graphic>
      </p:graphicFrame>
    </p:spTree>
    <p:extLst>
      <p:ext uri="{BB962C8B-B14F-4D97-AF65-F5344CB8AC3E}">
        <p14:creationId xmlns:p14="http://schemas.microsoft.com/office/powerpoint/2010/main" val="300401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31419"/>
            <a:ext cx="8501154" cy="3985706"/>
          </a:xfrm>
          <a:prstGeom prst="rect">
            <a:avLst/>
          </a:prstGeom>
        </p:spPr>
        <p:txBody>
          <a:bodyPr wrap="square">
            <a:spAutoFit/>
          </a:bodyPr>
          <a:lstStyle/>
          <a:p>
            <a:pPr marL="257175" algn="just">
              <a:lnSpc>
                <a:spcPct val="115000"/>
              </a:lnSpc>
            </a:pPr>
            <a:r>
              <a:rPr lang="en-US" sz="2000" dirty="0">
                <a:latin typeface="Calibri" panose="020F0502020204030204" pitchFamily="34" charset="0"/>
                <a:ea typeface="Times New Roman" panose="02020603050405020304" pitchFamily="18" charset="0"/>
                <a:cs typeface="Times New Roman" panose="02020603050405020304" pitchFamily="18" charset="0"/>
              </a:rPr>
              <a:t>2. Embedded SIM &amp; remote subscription management:   </a:t>
            </a:r>
          </a:p>
          <a:p>
            <a:pPr marL="257175" algn="just">
              <a:lnSpc>
                <a:spcPct val="115000"/>
              </a:lnSpc>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en-US" sz="2000" dirty="0">
                <a:latin typeface="Calibri" panose="020F0502020204030204" pitchFamily="34" charset="0"/>
                <a:ea typeface="Times New Roman" panose="02020603050405020304" pitchFamily="18" charset="0"/>
                <a:cs typeface="Times New Roman" panose="02020603050405020304" pitchFamily="18" charset="0"/>
              </a:rPr>
              <a:t>	DoT has approved the use of Embedded SIM with over the air (OTA) 	provisioning in India in May 2018.</a:t>
            </a:r>
          </a:p>
          <a:p>
            <a:pPr marL="457200" indent="-457200" algn="just">
              <a:lnSpc>
                <a:spcPct val="115000"/>
              </a:lnSpc>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pPr>
            <a:r>
              <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dirty="0">
                <a:latin typeface="Calibri" panose="020F0502020204030204" pitchFamily="34" charset="0"/>
                <a:ea typeface="Times New Roman" panose="02020603050405020304" pitchFamily="18" charset="0"/>
                <a:cs typeface="Times New Roman" panose="02020603050405020304" pitchFamily="18" charset="0"/>
              </a:rPr>
              <a:t>Ministry of Road Transport and Highways, India has already included 	Embedded SIM in AIS140 standard mandated for Vehicle location 	tracking services (VLTS).</a:t>
            </a:r>
          </a:p>
          <a:p>
            <a:pPr marL="457200" indent="-457200" algn="just">
              <a:lnSpc>
                <a:spcPct val="115000"/>
              </a:lnSpc>
            </a:pP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pPr>
            <a:r>
              <a:rPr lang="en-US" sz="2000" b="1" dirty="0">
                <a:latin typeface="Calibri" panose="020F0502020204030204" pitchFamily="34" charset="0"/>
                <a:ea typeface="Times New Roman" panose="02020603050405020304" pitchFamily="18" charset="0"/>
                <a:cs typeface="Times New Roman" panose="02020603050405020304" pitchFamily="18" charset="0"/>
              </a:rPr>
              <a:t>       		 BIS has also included embedded SIM in the standard for VLTS 	released recently.</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04800" y="280861"/>
            <a:ext cx="8058176" cy="517065"/>
          </a:xfrm>
          <a:prstGeom prst="rect">
            <a:avLst/>
          </a:prstGeom>
          <a:noFill/>
        </p:spPr>
        <p:txBody>
          <a:bodyPr wrap="square" rtlCol="0">
            <a:spAutoFit/>
          </a:bodyPr>
          <a:lstStyle/>
          <a:p>
            <a:pPr algn="ctr">
              <a:lnSpc>
                <a:spcPct val="115000"/>
              </a:lnSpc>
            </a:pPr>
            <a:r>
              <a:rPr lang="en-US" b="1" dirty="0">
                <a:latin typeface="Calibri" panose="020F0502020204030204" pitchFamily="34" charset="0"/>
                <a:ea typeface="Times New Roman" panose="02020603050405020304" pitchFamily="18" charset="0"/>
                <a:cs typeface="Times New Roman" panose="02020603050405020304" pitchFamily="18" charset="0"/>
              </a:rPr>
              <a:t>Actionable points emerged  from the Technical Reports……</a:t>
            </a:r>
            <a:endParaRPr lang="en-IN"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600088" y="419833"/>
            <a:ext cx="7315200" cy="461665"/>
          </a:xfrm>
          <a:prstGeom prst="rect">
            <a:avLst/>
          </a:prstGeom>
          <a:noFill/>
        </p:spPr>
        <p:txBody>
          <a:bodyPr wrap="square" rtlCol="0">
            <a:spAutoFit/>
          </a:bodyPr>
          <a:lstStyle/>
          <a:p>
            <a:pPr algn="ctr"/>
            <a:r>
              <a:rPr lang="en-US" b="1" dirty="0">
                <a:latin typeface="+mn-lt"/>
              </a:rPr>
              <a:t> </a:t>
            </a:r>
          </a:p>
        </p:txBody>
      </p:sp>
    </p:spTree>
    <p:extLst>
      <p:ext uri="{BB962C8B-B14F-4D97-AF65-F5344CB8AC3E}">
        <p14:creationId xmlns:p14="http://schemas.microsoft.com/office/powerpoint/2010/main" val="299888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696200" cy="492122"/>
          </a:xfrm>
          <a:prstGeom prst="rect">
            <a:avLst/>
          </a:prstGeom>
          <a:noFill/>
        </p:spPr>
        <p:txBody>
          <a:bodyPr wrap="square" rtlCol="0">
            <a:spAutoFit/>
          </a:bodyPr>
          <a:lstStyle/>
          <a:p>
            <a:pPr algn="ctr">
              <a:lnSpc>
                <a:spcPct val="115000"/>
              </a:lnSpc>
            </a:pPr>
            <a:r>
              <a:rPr lang="en-US" b="1" dirty="0">
                <a:latin typeface="Calibri" panose="020F0502020204030204" pitchFamily="34" charset="0"/>
                <a:ea typeface="Times New Roman" panose="02020603050405020304" pitchFamily="18" charset="0"/>
                <a:cs typeface="Times New Roman" panose="02020603050405020304" pitchFamily="18" charset="0"/>
              </a:rPr>
              <a:t>Actionable points emerged  from the Technical Reports….</a:t>
            </a:r>
            <a:endParaRPr lang="en-IN"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457200" y="1219200"/>
            <a:ext cx="8077200" cy="3477875"/>
          </a:xfrm>
          <a:prstGeom prst="rect">
            <a:avLst/>
          </a:prstGeom>
          <a:noFill/>
        </p:spPr>
        <p:txBody>
          <a:bodyPr wrap="square" rtlCol="0">
            <a:spAutoFit/>
          </a:bodyPr>
          <a:lstStyle/>
          <a:p>
            <a:pPr algn="just">
              <a:defRPr/>
            </a:pPr>
            <a:r>
              <a:rPr lang="en-US" sz="2000" dirty="0">
                <a:latin typeface="Calibri" panose="020F0502020204030204" pitchFamily="34" charset="0"/>
                <a:ea typeface="Times New Roman" panose="02020603050405020304" pitchFamily="18" charset="0"/>
                <a:cs typeface="Times New Roman" panose="02020603050405020304" pitchFamily="18" charset="0"/>
              </a:rPr>
              <a:t>3. </a:t>
            </a:r>
            <a:r>
              <a:rPr lang="en-US" sz="2000" dirty="0">
                <a:solidFill>
                  <a:prstClr val="black"/>
                </a:solidFill>
                <a:latin typeface="+mj-lt"/>
                <a:cs typeface="Arial" pitchFamily="34" charset="0"/>
              </a:rPr>
              <a:t>Any device / Gateway having direct  connectivity with  PSTN / PLMN should  have static IP (IPv6 or IPv4). As IPv4 addresses are going to exhaust, early adoption of IPv6 at device, network and application level will be necessary. </a:t>
            </a:r>
          </a:p>
          <a:p>
            <a:pPr algn="just">
              <a:defRPr/>
            </a:pPr>
            <a:r>
              <a:rPr lang="en-US" sz="2000" b="1" dirty="0">
                <a:solidFill>
                  <a:prstClr val="black"/>
                </a:solidFill>
                <a:latin typeface="+mj-lt"/>
                <a:cs typeface="Arial" pitchFamily="34" charset="0"/>
              </a:rPr>
              <a:t>	</a:t>
            </a:r>
            <a:r>
              <a:rPr lang="en-US" sz="2000" b="1" dirty="0">
                <a:latin typeface="+mj-lt"/>
                <a:cs typeface="Arial" pitchFamily="34" charset="0"/>
              </a:rPr>
              <a:t>Bureau of Indian Standards (BIS) has mandated IPv6 for Smart 	meters to be connected on Cellular technologies, IS16444.</a:t>
            </a:r>
          </a:p>
          <a:p>
            <a:pPr algn="just">
              <a:defRPr/>
            </a:pPr>
            <a:endParaRPr lang="en-US" sz="2000" b="1" dirty="0">
              <a:latin typeface="+mj-lt"/>
              <a:ea typeface="Times New Roman" panose="02020603050405020304" pitchFamily="18" charset="0"/>
              <a:cs typeface="Arial" pitchFamily="34" charset="0"/>
            </a:endParaRPr>
          </a:p>
          <a:p>
            <a:pPr algn="just">
              <a:defRPr/>
            </a:pPr>
            <a:r>
              <a:rPr lang="en-US" sz="2000" dirty="0">
                <a:latin typeface="+mj-lt"/>
                <a:ea typeface="Times New Roman" panose="02020603050405020304" pitchFamily="18" charset="0"/>
                <a:cs typeface="Arial" pitchFamily="34" charset="0"/>
              </a:rPr>
              <a:t>4. For devices behind the gateway, public numbering / private numbering may be used depending upon Government policy on security.</a:t>
            </a:r>
            <a:endParaRPr lang="en-IN" sz="2000" dirty="0">
              <a:latin typeface="+mj-lt"/>
              <a:ea typeface="Times New Roman" panose="02020603050405020304" pitchFamily="18" charset="0"/>
              <a:cs typeface="Times New Roman" panose="02020603050405020304" pitchFamily="18" charset="0"/>
            </a:endParaRPr>
          </a:p>
          <a:p>
            <a:pPr algn="just">
              <a:defRPr/>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p>
          <a:p>
            <a:pPr algn="just">
              <a:defRPr/>
            </a:pPr>
            <a:endParaRPr lang="en-US" sz="2000" dirty="0">
              <a:latin typeface="+mj-lt"/>
            </a:endParaRPr>
          </a:p>
        </p:txBody>
      </p:sp>
    </p:spTree>
    <p:extLst>
      <p:ext uri="{BB962C8B-B14F-4D97-AF65-F5344CB8AC3E}">
        <p14:creationId xmlns:p14="http://schemas.microsoft.com/office/powerpoint/2010/main" val="22763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7696200" cy="492122"/>
          </a:xfrm>
          <a:prstGeom prst="rect">
            <a:avLst/>
          </a:prstGeom>
          <a:noFill/>
        </p:spPr>
        <p:txBody>
          <a:bodyPr wrap="square" rtlCol="0">
            <a:sp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Actionable points emerged  from the Technical Reports….</a:t>
            </a:r>
            <a:endParaRPr kumimoji="0" lang="en-IN"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442452" y="947409"/>
            <a:ext cx="8077200" cy="4278094"/>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Additional Spectrum requirement  for  Low power RF        communications in Sub GHz ISM band.</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endParaRPr kumimoji="0" lang="en-US" sz="1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itchFamily="34" charset="0"/>
              </a:rPr>
              <a:t>Multi protocol gateways. </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endParaRPr kumimoji="0" lang="en-US" sz="11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M2M Network architecture and various  Service delivery models for providing services in </a:t>
            </a:r>
            <a:r>
              <a:rPr kumimoji="0" lang="en-IN"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M2M domain. </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startAt="5"/>
              <a:tabLst/>
              <a:defRPr/>
            </a:pPr>
            <a:endParaRPr kumimoji="0" lang="en-IN" sz="1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Spectrum requirement for DSRC  technology.</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5"/>
              <a:tabLst/>
              <a:defRPr/>
            </a:pPr>
            <a:endParaRPr kumimoji="0" lang="en-IN" sz="11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5"/>
              <a:tabLst/>
              <a:defRPr/>
            </a:pPr>
            <a:r>
              <a:rPr kumimoji="0" lang="en-IN"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Licensing for LPWAN   on non cellular technologies, providing public services.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5"/>
              <a:tabLst/>
              <a:defRPr/>
            </a:pPr>
            <a:endParaRPr kumimoji="0" lang="en-IN" sz="1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5"/>
              <a:tabLst/>
              <a:defRPr/>
            </a:pPr>
            <a:r>
              <a:rPr kumimoji="0" lang="en-IN" sz="20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Common service layer requirement at the platforms</a:t>
            </a:r>
            <a:r>
              <a:rPr kumimoji="0" lang="en-IN"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important for data sharing, Security and interoperability.</a:t>
            </a:r>
            <a:endParaRPr kumimoji="0" lang="en-US" sz="2000" b="0" i="0" u="none" strike="noStrike" kern="1200" cap="none" spc="0" normalizeH="0" baseline="0" noProof="0" dirty="0">
              <a:ln>
                <a:noFill/>
              </a:ln>
              <a:solidFill>
                <a:prstClr val="black"/>
              </a:solidFill>
              <a:effectLst/>
              <a:uLnTx/>
              <a:uFillTx/>
              <a:latin typeface="Calibri"/>
              <a:ea typeface="+mn-ea"/>
              <a:cs typeface="Mangal" pitchFamily="18" charset="0"/>
            </a:endParaRPr>
          </a:p>
        </p:txBody>
      </p:sp>
    </p:spTree>
    <p:extLst>
      <p:ext uri="{BB962C8B-B14F-4D97-AF65-F5344CB8AC3E}">
        <p14:creationId xmlns:p14="http://schemas.microsoft.com/office/powerpoint/2010/main" val="2939238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06031"/>
            <a:ext cx="8763000" cy="5062924"/>
          </a:xfrm>
          <a:prstGeom prst="rect">
            <a:avLst/>
          </a:prstGeom>
          <a:noFill/>
        </p:spPr>
        <p:txBody>
          <a:bodyPr wrap="square" rtlCol="0">
            <a:spAutoFit/>
          </a:bodyPr>
          <a:lstStyle/>
          <a:p>
            <a:pPr marL="257175" indent="-257175" algn="just">
              <a:buFont typeface="Wingdings" panose="05000000000000000000" pitchFamily="2" charset="2"/>
              <a:buChar char="Ø"/>
            </a:pPr>
            <a:r>
              <a:rPr lang="en-US" sz="1900" dirty="0">
                <a:latin typeface="+mj-lt"/>
              </a:rPr>
              <a:t>Participating in all SG-20 meetings in person / remotely from Jan 2016. Contributions are being submitted and presented.</a:t>
            </a:r>
          </a:p>
          <a:p>
            <a:pPr marL="257175" indent="-257175" algn="just">
              <a:buFont typeface="Wingdings" panose="05000000000000000000" pitchFamily="2" charset="2"/>
              <a:buChar char="Ø"/>
            </a:pPr>
            <a:endParaRPr lang="en-US" sz="1900" dirty="0">
              <a:latin typeface="+mj-lt"/>
            </a:endParaRPr>
          </a:p>
          <a:p>
            <a:pPr marL="257175" indent="-257175" algn="just">
              <a:buFont typeface="Wingdings" panose="05000000000000000000" pitchFamily="2" charset="2"/>
              <a:buChar char="Ø"/>
            </a:pPr>
            <a:r>
              <a:rPr lang="en-US" sz="1900" dirty="0">
                <a:latin typeface="+mj-lt"/>
              </a:rPr>
              <a:t>Based on Indian contribution , template for use cases was finalized and agreed in   SG-20 meeting, Geneva, July 2016.  </a:t>
            </a:r>
          </a:p>
          <a:p>
            <a:pPr marL="257175" indent="-257175" algn="just">
              <a:buFont typeface="Wingdings" panose="05000000000000000000" pitchFamily="2" charset="2"/>
              <a:buChar char="Ø"/>
            </a:pPr>
            <a:endParaRPr lang="en-US" sz="1900" dirty="0">
              <a:latin typeface="+mj-lt"/>
            </a:endParaRPr>
          </a:p>
          <a:p>
            <a:pPr marL="257175" indent="-257175" algn="just">
              <a:buFont typeface="Wingdings" panose="05000000000000000000" pitchFamily="2" charset="2"/>
              <a:buChar char="Ø"/>
            </a:pPr>
            <a:r>
              <a:rPr lang="en-US" sz="1900" dirty="0" err="1">
                <a:latin typeface="+mj-lt"/>
              </a:rPr>
              <a:t>Y.IoT</a:t>
            </a:r>
            <a:r>
              <a:rPr lang="en-US" sz="1900" dirty="0">
                <a:latin typeface="+mj-lt"/>
              </a:rPr>
              <a:t>-Use case document having first five (1 to 5) use cases from India and  one (</a:t>
            </a:r>
            <a:r>
              <a:rPr lang="en-US" sz="1900" dirty="0" err="1">
                <a:latin typeface="+mj-lt"/>
              </a:rPr>
              <a:t>sl</a:t>
            </a:r>
            <a:r>
              <a:rPr lang="en-US" sz="1900" dirty="0">
                <a:latin typeface="+mj-lt"/>
              </a:rPr>
              <a:t> no. 6) from Egypt was agreed in SG-20 meeting, Dec 2018.</a:t>
            </a:r>
          </a:p>
          <a:p>
            <a:pPr marL="257175" indent="-257175" algn="just">
              <a:buFont typeface="Wingdings" panose="05000000000000000000" pitchFamily="2" charset="2"/>
              <a:buChar char="Ø"/>
            </a:pPr>
            <a:endParaRPr lang="en-US" sz="1900" dirty="0">
              <a:latin typeface="+mj-lt"/>
            </a:endParaRPr>
          </a:p>
          <a:p>
            <a:pPr marL="800100" lvl="1" indent="-342900" algn="just">
              <a:buFont typeface="+mj-lt"/>
              <a:buAutoNum type="arabicPeriod"/>
            </a:pPr>
            <a:r>
              <a:rPr lang="en-GB" sz="1900" dirty="0">
                <a:latin typeface="+mj-lt"/>
              </a:rPr>
              <a:t>Vehicle emergency call system for automotive road safety</a:t>
            </a:r>
            <a:r>
              <a:rPr lang="en-IN" sz="1900" dirty="0">
                <a:latin typeface="+mj-lt"/>
              </a:rPr>
              <a:t>	</a:t>
            </a:r>
          </a:p>
          <a:p>
            <a:pPr marL="800100" lvl="1" indent="-342900" algn="just">
              <a:buFont typeface="+mj-lt"/>
              <a:buAutoNum type="arabicPeriod"/>
            </a:pPr>
            <a:r>
              <a:rPr lang="en-GB" sz="1900" dirty="0">
                <a:latin typeface="+mj-lt"/>
              </a:rPr>
              <a:t>Digitization and automation of Vehicle Tracking, Safety, Conformance, Registration and Transfer via the application of e-SIM and  Digital Identity</a:t>
            </a:r>
            <a:r>
              <a:rPr lang="en-IN" sz="1900" dirty="0">
                <a:latin typeface="+mj-lt"/>
              </a:rPr>
              <a:t> </a:t>
            </a:r>
          </a:p>
          <a:p>
            <a:pPr marL="800100" lvl="1" indent="-342900" algn="just">
              <a:buFont typeface="+mj-lt"/>
              <a:buAutoNum type="arabicPeriod"/>
            </a:pPr>
            <a:r>
              <a:rPr lang="en-GB" sz="1900" dirty="0">
                <a:latin typeface="+mj-lt"/>
              </a:rPr>
              <a:t>Remote monitoring the health of a patient</a:t>
            </a:r>
          </a:p>
          <a:p>
            <a:pPr marL="800100" lvl="1" indent="-342900" algn="just">
              <a:buFont typeface="+mj-lt"/>
              <a:buAutoNum type="arabicPeriod"/>
            </a:pPr>
            <a:r>
              <a:rPr lang="en-IN" sz="1900" dirty="0">
                <a:latin typeface="+mj-lt"/>
              </a:rPr>
              <a:t>Connected Smart homes. </a:t>
            </a:r>
          </a:p>
          <a:p>
            <a:pPr marL="800100" lvl="1" indent="-342900" algn="just">
              <a:buFont typeface="+mj-lt"/>
              <a:buAutoNum type="arabicPeriod"/>
            </a:pPr>
            <a:r>
              <a:rPr lang="en-IN" sz="1900" dirty="0">
                <a:latin typeface="+mj-lt"/>
              </a:rPr>
              <a:t>AMI  (Advanced metering infrastructure)</a:t>
            </a:r>
          </a:p>
          <a:p>
            <a:pPr marL="800100" lvl="1" indent="-342900" algn="just">
              <a:buFont typeface="+mj-lt"/>
              <a:buAutoNum type="arabicPeriod"/>
            </a:pPr>
            <a:r>
              <a:rPr lang="en-GB" sz="1900" dirty="0">
                <a:latin typeface="+mj-lt"/>
                <a:ea typeface="Calibri" panose="020F0502020204030204" pitchFamily="34" charset="0"/>
              </a:rPr>
              <a:t>RFID Based Digital Identification for Vehicle Tracking, Registration, and Data Transfer</a:t>
            </a:r>
            <a:r>
              <a:rPr lang="en-IN" sz="1900" b="1" dirty="0">
                <a:latin typeface="+mj-lt"/>
              </a:rPr>
              <a:t>	</a:t>
            </a:r>
            <a:r>
              <a:rPr lang="en-IN" sz="1800" b="1" dirty="0">
                <a:latin typeface="+mj-lt"/>
              </a:rPr>
              <a:t>	</a:t>
            </a:r>
            <a:endParaRPr lang="en-US" sz="1800" dirty="0">
              <a:latin typeface="+mj-lt"/>
            </a:endParaRPr>
          </a:p>
        </p:txBody>
      </p:sp>
      <p:sp>
        <p:nvSpPr>
          <p:cNvPr id="3" name="TextBox 2"/>
          <p:cNvSpPr txBox="1"/>
          <p:nvPr/>
        </p:nvSpPr>
        <p:spPr>
          <a:xfrm>
            <a:off x="557048" y="228600"/>
            <a:ext cx="7315200" cy="461665"/>
          </a:xfrm>
          <a:prstGeom prst="rect">
            <a:avLst/>
          </a:prstGeom>
          <a:noFill/>
        </p:spPr>
        <p:txBody>
          <a:bodyPr wrap="square" rtlCol="0">
            <a:spAutoFit/>
          </a:bodyPr>
          <a:lstStyle/>
          <a:p>
            <a:pPr algn="ctr"/>
            <a:r>
              <a:rPr lang="en-IN" b="1" dirty="0">
                <a:latin typeface="+mj-lt"/>
              </a:rPr>
              <a:t>Participation in ITU-T SG-20  </a:t>
            </a:r>
            <a:endParaRPr lang="en-US" altLang="en-US" sz="1200" b="1" dirty="0">
              <a:latin typeface="+mj-lt"/>
            </a:endParaRPr>
          </a:p>
        </p:txBody>
      </p:sp>
      <p:sp>
        <p:nvSpPr>
          <p:cNvPr id="5" name="TextBox 4"/>
          <p:cNvSpPr txBox="1"/>
          <p:nvPr/>
        </p:nvSpPr>
        <p:spPr>
          <a:xfrm>
            <a:off x="228600" y="5815122"/>
            <a:ext cx="8763000" cy="969496"/>
          </a:xfrm>
          <a:prstGeom prst="rect">
            <a:avLst/>
          </a:prstGeom>
          <a:noFill/>
        </p:spPr>
        <p:txBody>
          <a:bodyPr wrap="square" rtlCol="0">
            <a:spAutoFit/>
          </a:bodyPr>
          <a:lstStyle/>
          <a:p>
            <a:pPr marL="342900" lvl="0" indent="-342900" algn="just">
              <a:buFont typeface="Wingdings" panose="05000000000000000000" pitchFamily="2" charset="2"/>
              <a:buChar char="Ø"/>
            </a:pPr>
            <a:r>
              <a:rPr lang="en-IN" sz="1900" b="1" dirty="0">
                <a:solidFill>
                  <a:srgbClr val="FF0000"/>
                </a:solidFill>
                <a:latin typeface="+mj-lt"/>
              </a:rPr>
              <a:t>This document has been published by ITU-T as a standard Recommendation Y Suppl. 53 (12/2018) and is available on </a:t>
            </a:r>
            <a:r>
              <a:rPr lang="en-IN" sz="1900" b="1" dirty="0">
                <a:solidFill>
                  <a:srgbClr val="FF0000"/>
                </a:solidFill>
                <a:latin typeface="+mj-lt"/>
                <a:hlinkClick r:id="rId3"/>
              </a:rPr>
              <a:t>https://www.itu.int/ITU-T/recommendations/rec.aspx?rec=13867</a:t>
            </a:r>
            <a:endParaRPr lang="en-IN" sz="1900" b="1" dirty="0">
              <a:solidFill>
                <a:srgbClr val="FF0000"/>
              </a:solidFill>
              <a:latin typeface="+mj-lt"/>
            </a:endParaRPr>
          </a:p>
        </p:txBody>
      </p:sp>
    </p:spTree>
    <p:extLst>
      <p:ext uri="{BB962C8B-B14F-4D97-AF65-F5344CB8AC3E}">
        <p14:creationId xmlns:p14="http://schemas.microsoft.com/office/powerpoint/2010/main" val="30552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048" y="228600"/>
            <a:ext cx="7315200" cy="461665"/>
          </a:xfrm>
          <a:prstGeom prst="rect">
            <a:avLst/>
          </a:prstGeom>
          <a:noFill/>
        </p:spPr>
        <p:txBody>
          <a:bodyPr wrap="square" rtlCol="0">
            <a:spAutoFit/>
          </a:bodyPr>
          <a:lstStyle/>
          <a:p>
            <a:pPr algn="ctr"/>
            <a:r>
              <a:rPr lang="en-IN" b="1" dirty="0">
                <a:latin typeface="+mj-lt"/>
              </a:rPr>
              <a:t>Important contributions submitted in ITU-T SG-20….</a:t>
            </a:r>
            <a:endParaRPr lang="en-US" altLang="en-US" sz="1200" b="1" dirty="0">
              <a:latin typeface="+mj-lt"/>
            </a:endParaRPr>
          </a:p>
        </p:txBody>
      </p:sp>
      <p:sp>
        <p:nvSpPr>
          <p:cNvPr id="5" name="TextBox 4"/>
          <p:cNvSpPr txBox="1"/>
          <p:nvPr/>
        </p:nvSpPr>
        <p:spPr>
          <a:xfrm>
            <a:off x="557048" y="1295400"/>
            <a:ext cx="8228075" cy="1323439"/>
          </a:xfrm>
          <a:prstGeom prst="rect">
            <a:avLst/>
          </a:prstGeom>
          <a:noFill/>
        </p:spPr>
        <p:txBody>
          <a:bodyPr wrap="square" rtlCol="0">
            <a:spAutoFit/>
          </a:bodyPr>
          <a:lstStyle/>
          <a:p>
            <a:pPr marL="342900" lvl="0" indent="-342900" algn="just">
              <a:buFont typeface="Wingdings" panose="05000000000000000000" pitchFamily="2" charset="2"/>
              <a:buChar char="Ø"/>
            </a:pPr>
            <a:r>
              <a:rPr lang="en-IN" sz="2000" dirty="0">
                <a:latin typeface="+mj-lt"/>
              </a:rPr>
              <a:t> The technical report on “M2M enablement in Remote health management” has been recognized as a valuable information  by e-Health expert of ITU-D Study group 2 and  has been submitted as a  contribution in the ITU- D meeting  7-11 September 2015, Geneva.</a:t>
            </a:r>
          </a:p>
        </p:txBody>
      </p:sp>
    </p:spTree>
    <p:extLst>
      <p:ext uri="{BB962C8B-B14F-4D97-AF65-F5344CB8AC3E}">
        <p14:creationId xmlns:p14="http://schemas.microsoft.com/office/powerpoint/2010/main" val="56510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p:spPr>
        <p:txBody>
          <a:bodyPr/>
          <a:lstStyle/>
          <a:p>
            <a:pPr>
              <a:defRPr/>
            </a:pPr>
            <a:fld id="{E5F04998-DAB3-4FF4-BE66-6400554738F8}" type="slidenum">
              <a:rPr lang="en-US" smtClean="0"/>
              <a:pPr>
                <a:defRPr/>
              </a:pPr>
              <a:t>3</a:t>
            </a:fld>
            <a:endParaRPr lang="hi-IN"/>
          </a:p>
        </p:txBody>
      </p:sp>
      <p:sp>
        <p:nvSpPr>
          <p:cNvPr id="2049" name="Rectangle 1"/>
          <p:cNvSpPr>
            <a:spLocks noChangeArrowheads="1"/>
          </p:cNvSpPr>
          <p:nvPr/>
        </p:nvSpPr>
        <p:spPr bwMode="auto">
          <a:xfrm>
            <a:off x="152400" y="874298"/>
            <a:ext cx="86868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0100" lvl="1" indent="-342900" algn="just">
              <a:buFont typeface="Wingdings" panose="05000000000000000000" pitchFamily="2" charset="2"/>
              <a:buChar char="Ø"/>
            </a:pPr>
            <a:r>
              <a:rPr lang="en-US" sz="2000" b="1" dirty="0">
                <a:latin typeface="+mj-lt"/>
                <a:ea typeface="Calibri" pitchFamily="34" charset="0"/>
                <a:cs typeface="Arial" pitchFamily="34" charset="0"/>
              </a:rPr>
              <a:t>Population :</a:t>
            </a:r>
            <a:r>
              <a:rPr lang="en-US" sz="2000" dirty="0">
                <a:latin typeface="+mj-lt"/>
                <a:ea typeface="Calibri" pitchFamily="34" charset="0"/>
                <a:cs typeface="Arial" pitchFamily="34" charset="0"/>
              </a:rPr>
              <a:t> Approx.  1.28 billion, </a:t>
            </a:r>
          </a:p>
          <a:p>
            <a:pPr marL="1714500" lvl="3" indent="-342900" algn="just">
              <a:buFont typeface="Wingdings" panose="05000000000000000000" pitchFamily="2" charset="2"/>
              <a:buChar char="§"/>
            </a:pPr>
            <a:r>
              <a:rPr lang="en-US" sz="2000" dirty="0">
                <a:latin typeface="+mj-lt"/>
                <a:ea typeface="Calibri" pitchFamily="34" charset="0"/>
                <a:cs typeface="Arial" pitchFamily="34" charset="0"/>
              </a:rPr>
              <a:t>32%  living in urban areas.</a:t>
            </a:r>
          </a:p>
          <a:p>
            <a:pPr marL="1714500" lvl="3" indent="-342900" algn="just">
              <a:buFont typeface="Wingdings" panose="05000000000000000000" pitchFamily="2" charset="2"/>
              <a:buChar char="§"/>
            </a:pPr>
            <a:r>
              <a:rPr lang="en-US" sz="2000" dirty="0">
                <a:latin typeface="+mj-lt"/>
                <a:ea typeface="Calibri" pitchFamily="34" charset="0"/>
                <a:cs typeface="Arial" pitchFamily="34" charset="0"/>
              </a:rPr>
              <a:t>68% in rural area (in 0.65M villages or 0.25M VPs)  </a:t>
            </a:r>
          </a:p>
          <a:p>
            <a:pPr lvl="1" algn="just">
              <a:buFont typeface="Wingdings" pitchFamily="2" charset="2"/>
              <a:buChar char="Ø"/>
            </a:pPr>
            <a:endParaRPr kumimoji="0" lang="en-US" sz="2000" b="1" i="0" u="none" strike="noStrike" cap="none" normalizeH="0" baseline="0" dirty="0">
              <a:ln>
                <a:noFill/>
              </a:ln>
              <a:solidFill>
                <a:schemeClr val="tx1"/>
              </a:solidFill>
              <a:effectLst/>
              <a:latin typeface="+mj-lt"/>
              <a:ea typeface="Calibri" pitchFamily="34" charset="0"/>
              <a:cs typeface="Times New Roman" pitchFamily="18" charset="0"/>
            </a:endParaRPr>
          </a:p>
          <a:p>
            <a:pPr lvl="1" algn="just">
              <a:buFont typeface="Wingdings" pitchFamily="2" charset="2"/>
              <a:buChar char="Ø"/>
            </a:pPr>
            <a:r>
              <a:rPr kumimoji="0" lang="en-US" sz="2000" b="1" i="0" u="none" strike="noStrike" cap="none" normalizeH="0" baseline="0" dirty="0">
                <a:ln>
                  <a:noFill/>
                </a:ln>
                <a:solidFill>
                  <a:schemeClr val="tx1"/>
                </a:solidFill>
                <a:effectLst/>
                <a:latin typeface="+mj-lt"/>
                <a:ea typeface="Calibri" pitchFamily="34" charset="0"/>
                <a:cs typeface="Times New Roman" pitchFamily="18" charset="0"/>
              </a:rPr>
              <a:t>Migration from rural to urban areas </a:t>
            </a:r>
            <a:r>
              <a:rPr kumimoji="0" lang="en-US" sz="2000" b="1" i="0" u="none" strike="noStrike" cap="none" normalizeH="0" dirty="0">
                <a:ln>
                  <a:noFill/>
                </a:ln>
                <a:solidFill>
                  <a:schemeClr val="tx1"/>
                </a:solidFill>
                <a:effectLst/>
                <a:latin typeface="+mj-lt"/>
                <a:ea typeface="Calibri" pitchFamily="34" charset="0"/>
                <a:cs typeface="Times New Roman" pitchFamily="18" charset="0"/>
              </a:rPr>
              <a:t> ?</a:t>
            </a:r>
            <a:endParaRPr kumimoji="0" lang="en-US" sz="2000" b="1" i="0" u="none" strike="noStrike" cap="none" normalizeH="0" baseline="0" dirty="0">
              <a:ln>
                <a:noFill/>
              </a:ln>
              <a:solidFill>
                <a:schemeClr val="tx1"/>
              </a:solidFill>
              <a:effectLst/>
              <a:latin typeface="+mj-lt"/>
              <a:ea typeface="Calibri" pitchFamily="34" charset="0"/>
              <a:cs typeface="Times New Roman" pitchFamily="18" charset="0"/>
            </a:endParaRPr>
          </a:p>
          <a:p>
            <a:pPr marL="1714500" lvl="3" indent="-342900" algn="just">
              <a:buFont typeface="Wingdings" panose="05000000000000000000" pitchFamily="2" charset="2"/>
              <a:buChar char="§"/>
            </a:pPr>
            <a:r>
              <a:rPr lang="en-US" sz="2000" b="1" dirty="0">
                <a:latin typeface="+mj-lt"/>
                <a:ea typeface="Calibri" pitchFamily="34" charset="0"/>
                <a:cs typeface="Times New Roman" pitchFamily="18" charset="0"/>
              </a:rPr>
              <a:t>Reasons : </a:t>
            </a:r>
            <a:r>
              <a:rPr lang="en-US" sz="2000" dirty="0">
                <a:latin typeface="+mj-lt"/>
                <a:ea typeface="Calibri" pitchFamily="34" charset="0"/>
                <a:cs typeface="Times New Roman" pitchFamily="18" charset="0"/>
              </a:rPr>
              <a:t>I</a:t>
            </a:r>
            <a:r>
              <a:rPr lang="en-US" sz="2000" dirty="0">
                <a:latin typeface="+mj-lt"/>
                <a:ea typeface="Calibri" pitchFamily="34" charset="0"/>
                <a:cs typeface="Arial" pitchFamily="34" charset="0"/>
              </a:rPr>
              <a:t>n search of jobs, better education, health care etc.    </a:t>
            </a:r>
          </a:p>
          <a:p>
            <a:pPr marL="1714500" lvl="3" indent="-342900" algn="just">
              <a:buFont typeface="Wingdings" panose="05000000000000000000" pitchFamily="2" charset="2"/>
              <a:buChar char="§"/>
            </a:pPr>
            <a:r>
              <a:rPr lang="en-US" sz="2000" dirty="0">
                <a:latin typeface="+mj-lt"/>
                <a:ea typeface="Calibri" pitchFamily="34" charset="0"/>
                <a:cs typeface="Arial" pitchFamily="34" charset="0"/>
              </a:rPr>
              <a:t>Around 25-30 people migrate / minute to major India cities.</a:t>
            </a:r>
          </a:p>
          <a:p>
            <a:pPr lvl="1" algn="just"/>
            <a:r>
              <a:rPr kumimoji="0" lang="en-US" sz="2000" b="0" i="0" u="none" strike="noStrike" cap="none" normalizeH="0" baseline="0" dirty="0">
                <a:ln>
                  <a:noFill/>
                </a:ln>
                <a:solidFill>
                  <a:schemeClr val="tx1"/>
                </a:solidFill>
                <a:effectLst/>
                <a:latin typeface="+mj-lt"/>
                <a:ea typeface="Calibri" pitchFamily="34" charset="0"/>
                <a:cs typeface="Arial" pitchFamily="34" charset="0"/>
              </a:rPr>
              <a:t>	</a:t>
            </a:r>
          </a:p>
          <a:p>
            <a:pPr lvl="1" algn="just" eaLnBrk="0" hangingPunct="0">
              <a:buFont typeface="Wingdings" pitchFamily="2" charset="2"/>
              <a:buChar char="Ø"/>
            </a:pPr>
            <a:r>
              <a:rPr lang="en-US" sz="2000" dirty="0">
                <a:latin typeface="+mj-lt"/>
                <a:ea typeface="Calibri" pitchFamily="34" charset="0"/>
                <a:cs typeface="Arial" pitchFamily="34" charset="0"/>
              </a:rPr>
              <a:t>Average speed  in most of the congested roads / highways – 15-20 Km/ Hr</a:t>
            </a:r>
          </a:p>
          <a:p>
            <a:pPr lvl="1" algn="just" eaLnBrk="0" hangingPunct="0">
              <a:buFont typeface="Wingdings" pitchFamily="2" charset="2"/>
              <a:buChar char="Ø"/>
            </a:pPr>
            <a:r>
              <a:rPr lang="en-US" sz="2000" dirty="0">
                <a:latin typeface="+mj-lt"/>
                <a:ea typeface="Calibri" pitchFamily="34" charset="0"/>
                <a:cs typeface="Arial" pitchFamily="34" charset="0"/>
              </a:rPr>
              <a:t>Pollution</a:t>
            </a:r>
          </a:p>
          <a:p>
            <a:pPr lvl="1" algn="just" eaLnBrk="0" hangingPunct="0">
              <a:buFont typeface="Wingdings" pitchFamily="2" charset="2"/>
              <a:buChar char="Ø"/>
            </a:pPr>
            <a:r>
              <a:rPr lang="en-US" sz="2000" dirty="0">
                <a:latin typeface="+mj-lt"/>
                <a:ea typeface="Calibri" pitchFamily="34" charset="0"/>
                <a:cs typeface="Arial" pitchFamily="34" charset="0"/>
              </a:rPr>
              <a:t>Waste disposal</a:t>
            </a:r>
          </a:p>
          <a:p>
            <a:pPr lvl="1" algn="just" eaLnBrk="0" hangingPunct="0">
              <a:buFont typeface="Wingdings" pitchFamily="2" charset="2"/>
              <a:buChar char="Ø"/>
            </a:pPr>
            <a:r>
              <a:rPr lang="en-US" sz="2000" dirty="0">
                <a:latin typeface="+mj-lt"/>
                <a:ea typeface="Calibri" pitchFamily="34" charset="0"/>
                <a:cs typeface="Arial" pitchFamily="34" charset="0"/>
              </a:rPr>
              <a:t>Crime</a:t>
            </a:r>
          </a:p>
          <a:p>
            <a:pPr lvl="1" algn="just" eaLnBrk="0" hangingPunct="0">
              <a:buFont typeface="Wingdings" pitchFamily="2" charset="2"/>
              <a:buChar char="Ø"/>
            </a:pPr>
            <a:r>
              <a:rPr lang="en-US" sz="2000" dirty="0">
                <a:latin typeface="+mj-lt"/>
                <a:ea typeface="Calibri" pitchFamily="34" charset="0"/>
                <a:cs typeface="Arial" pitchFamily="34" charset="0"/>
              </a:rPr>
              <a:t>Power</a:t>
            </a:r>
          </a:p>
          <a:p>
            <a:pPr lvl="1" algn="just" eaLnBrk="0" hangingPunct="0">
              <a:buFont typeface="Wingdings" pitchFamily="2" charset="2"/>
              <a:buChar char="Ø"/>
            </a:pPr>
            <a:r>
              <a:rPr lang="en-US" sz="2000" dirty="0">
                <a:latin typeface="+mj-lt"/>
                <a:ea typeface="Calibri" pitchFamily="34" charset="0"/>
                <a:cs typeface="Arial" pitchFamily="34" charset="0"/>
              </a:rPr>
              <a:t> </a:t>
            </a:r>
            <a:r>
              <a:rPr lang="en-US" sz="2000" b="1" dirty="0">
                <a:latin typeface="+mj-lt"/>
                <a:ea typeface="Calibri" pitchFamily="34" charset="0"/>
                <a:cs typeface="Arial" pitchFamily="34" charset="0"/>
              </a:rPr>
              <a:t>Drinking Water shortage </a:t>
            </a:r>
            <a:r>
              <a:rPr lang="en-US" sz="2000" dirty="0">
                <a:latin typeface="+mj-lt"/>
                <a:ea typeface="Calibri" pitchFamily="34" charset="0"/>
                <a:cs typeface="Arial" pitchFamily="34" charset="0"/>
              </a:rPr>
              <a:t>: Non revenue water (NRW) in India: 40 - 65%</a:t>
            </a:r>
          </a:p>
          <a:p>
            <a:pPr lvl="1" algn="just" eaLnBrk="0" hangingPunct="0"/>
            <a:r>
              <a:rPr lang="en-US" sz="2000" dirty="0">
                <a:latin typeface="+mj-lt"/>
                <a:ea typeface="Calibri" pitchFamily="34" charset="0"/>
                <a:cs typeface="Arial" pitchFamily="34" charset="0"/>
              </a:rPr>
              <a:t>			</a:t>
            </a:r>
            <a:r>
              <a:rPr lang="en-US" sz="2000" b="1" dirty="0">
                <a:solidFill>
                  <a:srgbClr val="FF0000"/>
                </a:solidFill>
                <a:latin typeface="+mj-lt"/>
                <a:ea typeface="Calibri" pitchFamily="34" charset="0"/>
                <a:cs typeface="Arial" pitchFamily="34" charset="0"/>
              </a:rPr>
              <a:t> </a:t>
            </a:r>
            <a:r>
              <a:rPr lang="en-US" sz="2000" b="1" dirty="0">
                <a:latin typeface="+mj-lt"/>
                <a:ea typeface="Calibri" pitchFamily="34" charset="0"/>
                <a:cs typeface="Arial" pitchFamily="34" charset="0"/>
              </a:rPr>
              <a:t>Singapore &lt; 5%</a:t>
            </a:r>
            <a:r>
              <a:rPr lang="en-US" sz="2000" dirty="0">
                <a:latin typeface="+mj-lt"/>
                <a:ea typeface="Calibri" pitchFamily="34" charset="0"/>
                <a:cs typeface="Arial" pitchFamily="34" charset="0"/>
              </a:rPr>
              <a:t>,                                USA : 12- 15%</a:t>
            </a:r>
            <a:endParaRPr kumimoji="0" lang="en-US" sz="20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lang="en-US" sz="2000" dirty="0">
              <a:latin typeface="+mj-lt"/>
              <a:ea typeface="Calibri" pitchFamily="34" charset="0"/>
              <a:cs typeface="Arial" pitchFamily="34" charset="0"/>
            </a:endParaRPr>
          </a:p>
          <a:p>
            <a:pPr lvl="1" algn="just" eaLnBrk="0" hangingPunct="0">
              <a:buFont typeface="Wingdings" pitchFamily="2" charset="2"/>
              <a:buChar char="Ø"/>
            </a:pPr>
            <a:r>
              <a:rPr lang="en-US" sz="2000" dirty="0">
                <a:latin typeface="+mj-lt"/>
                <a:ea typeface="Calibri" pitchFamily="34" charset="0"/>
                <a:cs typeface="Arial" pitchFamily="34" charset="0"/>
              </a:rPr>
              <a:t>Health Care</a:t>
            </a:r>
          </a:p>
        </p:txBody>
      </p:sp>
      <p:sp>
        <p:nvSpPr>
          <p:cNvPr id="4" name="Title 3"/>
          <p:cNvSpPr txBox="1">
            <a:spLocks/>
          </p:cNvSpPr>
          <p:nvPr/>
        </p:nvSpPr>
        <p:spPr>
          <a:xfrm>
            <a:off x="457200" y="21452"/>
            <a:ext cx="7924800" cy="5450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IN" sz="2400" b="1" dirty="0">
                <a:cs typeface="Arial" pitchFamily="34" charset="0"/>
              </a:rPr>
              <a:t>Some Challenges of major Indian cities</a:t>
            </a:r>
          </a:p>
        </p:txBody>
      </p:sp>
    </p:spTree>
    <p:extLst>
      <p:ext uri="{BB962C8B-B14F-4D97-AF65-F5344CB8AC3E}">
        <p14:creationId xmlns:p14="http://schemas.microsoft.com/office/powerpoint/2010/main" val="20210783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2605"/>
            <a:ext cx="779279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angal" pitchFamily="18" charset="0"/>
              </a:rPr>
              <a:t>Mandatory testing and Certification of Telecom equipment</a:t>
            </a:r>
          </a:p>
        </p:txBody>
      </p:sp>
      <p:sp>
        <p:nvSpPr>
          <p:cNvPr id="3" name="TextBox 2"/>
          <p:cNvSpPr txBox="1"/>
          <p:nvPr/>
        </p:nvSpPr>
        <p:spPr>
          <a:xfrm>
            <a:off x="228599" y="609600"/>
            <a:ext cx="8746365" cy="569386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Gazette notifications issued. Available on TEC website.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Regulatory and legal compliance requirements -  Devices with communication facility needs testing and certification against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EMC (Electro magnetic compatibility),</a:t>
            </a: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Safety,   </a:t>
            </a: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Technical protocols including Interoperability &amp; Conformance  testing, </a:t>
            </a: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Security </a:t>
            </a: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Others (SAR, IPv6  or </a:t>
            </a:r>
            <a:r>
              <a:rPr kumimoji="0" lang="en-IN" sz="2000" b="0" i="0" u="none" strike="noStrike" kern="1200" cap="none" spc="0" normalizeH="0" baseline="0" noProof="0" dirty="0" err="1">
                <a:ln>
                  <a:noFill/>
                </a:ln>
                <a:solidFill>
                  <a:prstClr val="black"/>
                </a:solidFill>
                <a:effectLst/>
                <a:uLnTx/>
                <a:uFillTx/>
                <a:latin typeface="Calibri"/>
                <a:ea typeface="+mn-ea"/>
                <a:cs typeface="Mangal" pitchFamily="18" charset="0"/>
              </a:rPr>
              <a:t>RoHS</a:t>
            </a:r>
            <a:r>
              <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rPr>
              <a:t>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Testing will be done in the accredited labs in India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IN" sz="1200" b="0" i="1" u="none" strike="noStrike" kern="1200" cap="none" spc="0" normalizeH="0" baseline="0" noProof="0" dirty="0">
              <a:ln>
                <a:noFill/>
              </a:ln>
              <a:solidFill>
                <a:prstClr val="black"/>
              </a:solidFill>
              <a:effectLst/>
              <a:uLnTx/>
              <a:uFillTx/>
              <a:latin typeface="Calibri"/>
              <a:ea typeface="+mn-ea"/>
              <a:cs typeface="Mangal"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In case of MRA (Mutual Recognition Arrangement) with the other countries, devices may be tested there and no need of further testing in India.</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IN" sz="1200" b="0" i="1" u="none" strike="noStrike" kern="1200" cap="none" spc="0" normalizeH="0" baseline="0" noProof="0" dirty="0">
              <a:ln>
                <a:noFill/>
              </a:ln>
              <a:solidFill>
                <a:prstClr val="black"/>
              </a:solidFill>
              <a:effectLst/>
              <a:uLnTx/>
              <a:uFillTx/>
              <a:latin typeface="Calibri"/>
              <a:ea typeface="+mn-ea"/>
              <a:cs typeface="Mangal"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Being implemented </a:t>
            </a:r>
            <a:r>
              <a:rPr kumimoji="0" lang="en-IN" sz="2000" b="0" i="1" u="none" strike="noStrike" kern="1200" cap="none" spc="0" normalizeH="0" baseline="0" noProof="0" dirty="0" err="1">
                <a:ln>
                  <a:noFill/>
                </a:ln>
                <a:solidFill>
                  <a:prstClr val="black"/>
                </a:solidFill>
                <a:effectLst/>
                <a:uLnTx/>
                <a:uFillTx/>
                <a:latin typeface="Calibri"/>
                <a:ea typeface="+mn-ea"/>
                <a:cs typeface="Mangal" pitchFamily="18" charset="0"/>
              </a:rPr>
              <a:t>wef</a:t>
            </a: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 1</a:t>
            </a:r>
            <a:r>
              <a:rPr kumimoji="0" lang="en-IN" sz="2000" b="0" i="1" u="none" strike="noStrike" kern="1200" cap="none" spc="0" normalizeH="0" baseline="30000" noProof="0" dirty="0">
                <a:ln>
                  <a:noFill/>
                </a:ln>
                <a:solidFill>
                  <a:prstClr val="black"/>
                </a:solidFill>
                <a:effectLst/>
                <a:uLnTx/>
                <a:uFillTx/>
                <a:latin typeface="Calibri"/>
                <a:ea typeface="+mn-ea"/>
                <a:cs typeface="Mangal" pitchFamily="18" charset="0"/>
              </a:rPr>
              <a:t>st</a:t>
            </a: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 August 2019.</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IN" sz="2000" b="0" i="1" u="none" strike="noStrike" kern="1200" cap="none" spc="0" normalizeH="0" baseline="0" noProof="0" dirty="0" err="1">
                <a:ln>
                  <a:noFill/>
                </a:ln>
                <a:solidFill>
                  <a:prstClr val="black"/>
                </a:solidFill>
                <a:effectLst/>
                <a:uLnTx/>
                <a:uFillTx/>
                <a:latin typeface="Calibri"/>
                <a:ea typeface="+mn-ea"/>
                <a:cs typeface="Mangal" pitchFamily="18" charset="0"/>
              </a:rPr>
              <a:t>Ers</a:t>
            </a:r>
            <a:r>
              <a:rPr kumimoji="0" lang="en-IN" sz="2000" b="0" i="1" u="none" strike="noStrike" kern="1200" cap="none" spc="0" normalizeH="0" baseline="0" noProof="0" dirty="0">
                <a:ln>
                  <a:noFill/>
                </a:ln>
                <a:solidFill>
                  <a:prstClr val="black"/>
                </a:solidFill>
                <a:effectLst/>
                <a:uLnTx/>
                <a:uFillTx/>
                <a:latin typeface="Calibri"/>
                <a:ea typeface="+mn-ea"/>
                <a:cs typeface="Mangal" pitchFamily="18" charset="0"/>
              </a:rPr>
              <a:t> (essential requirements) framed for the smart devices.</a:t>
            </a:r>
            <a:endParaRPr kumimoji="0" lang="en-IN" sz="2000" b="0" i="0" u="none" strike="noStrike" kern="1200" cap="none" spc="0" normalizeH="0" baseline="0" noProof="0" dirty="0">
              <a:ln>
                <a:noFill/>
              </a:ln>
              <a:solidFill>
                <a:prstClr val="black"/>
              </a:solidFill>
              <a:effectLst/>
              <a:uLnTx/>
              <a:uFillTx/>
              <a:latin typeface="Calibri"/>
              <a:ea typeface="+mn-ea"/>
              <a:cs typeface="Mangal" pitchFamily="18" charset="0"/>
            </a:endParaRPr>
          </a:p>
        </p:txBody>
      </p:sp>
      <p:sp>
        <p:nvSpPr>
          <p:cNvPr id="4" name="TextBox 3"/>
          <p:cNvSpPr txBox="1"/>
          <p:nvPr/>
        </p:nvSpPr>
        <p:spPr>
          <a:xfrm>
            <a:off x="770316" y="6454963"/>
            <a:ext cx="766293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1" i="1" u="none" strike="noStrike" kern="1200" cap="none" spc="0" normalizeH="0" baseline="0" noProof="0" dirty="0">
                <a:ln>
                  <a:noFill/>
                </a:ln>
                <a:solidFill>
                  <a:prstClr val="black"/>
                </a:solidFill>
                <a:effectLst/>
                <a:uLnTx/>
                <a:uFillTx/>
                <a:latin typeface="Calibri"/>
                <a:ea typeface="+mn-ea"/>
                <a:cs typeface="Mangal" pitchFamily="18" charset="0"/>
              </a:rPr>
              <a:t>Test Once : Use any where</a:t>
            </a:r>
          </a:p>
        </p:txBody>
      </p:sp>
    </p:spTree>
    <p:extLst>
      <p:ext uri="{BB962C8B-B14F-4D97-AF65-F5344CB8AC3E}">
        <p14:creationId xmlns:p14="http://schemas.microsoft.com/office/powerpoint/2010/main" val="184751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38200"/>
            <a:ext cx="8000999" cy="4093428"/>
          </a:xfrm>
          <a:prstGeom prst="rect">
            <a:avLst/>
          </a:prstGeom>
          <a:noFill/>
        </p:spPr>
        <p:txBody>
          <a:bodyPr wrap="square" rtlCol="0">
            <a:spAutoFit/>
          </a:bodyPr>
          <a:lstStyle/>
          <a:p>
            <a:pPr marL="257175" indent="-257175">
              <a:buFont typeface="Wingdings" panose="05000000000000000000" pitchFamily="2" charset="2"/>
              <a:buChar char="Ø"/>
            </a:pPr>
            <a:endParaRPr lang="en-GB" sz="2000" dirty="0">
              <a:latin typeface="+mj-lt"/>
              <a:cs typeface="Times New Roman" panose="02020603050405020304" pitchFamily="18" charset="0"/>
            </a:endParaRPr>
          </a:p>
          <a:p>
            <a:pPr marL="800100" lvl="3" indent="-457200">
              <a:buFont typeface="+mj-lt"/>
              <a:buAutoNum type="arabicPeriod"/>
            </a:pPr>
            <a:r>
              <a:rPr lang="en-GB" sz="2000" dirty="0">
                <a:latin typeface="+mj-lt"/>
                <a:cs typeface="Times New Roman" panose="02020603050405020304" pitchFamily="18" charset="0"/>
              </a:rPr>
              <a:t>Finalising </a:t>
            </a:r>
            <a:r>
              <a:rPr lang="en-GB" sz="2000" dirty="0" err="1">
                <a:latin typeface="+mj-lt"/>
                <a:cs typeface="Times New Roman" panose="02020603050405020304" pitchFamily="18" charset="0"/>
              </a:rPr>
              <a:t>IoT</a:t>
            </a:r>
            <a:r>
              <a:rPr lang="en-GB" sz="2000" dirty="0">
                <a:latin typeface="+mj-lt"/>
                <a:cs typeface="Times New Roman" panose="02020603050405020304" pitchFamily="18" charset="0"/>
              </a:rPr>
              <a:t>/ ICT standards for Smart Cities </a:t>
            </a:r>
          </a:p>
          <a:p>
            <a:pPr marL="800100" lvl="3" indent="-457200">
              <a:buFont typeface="+mj-lt"/>
              <a:buAutoNum type="arabicPeriod"/>
            </a:pPr>
            <a:endParaRPr lang="en-GB" sz="2000" dirty="0">
              <a:latin typeface="+mj-lt"/>
              <a:cs typeface="Times New Roman" panose="02020603050405020304" pitchFamily="18" charset="0"/>
            </a:endParaRPr>
          </a:p>
          <a:p>
            <a:pPr marL="800100" lvl="3" indent="-457200">
              <a:buFont typeface="+mj-lt"/>
              <a:buAutoNum type="arabicPeriod"/>
            </a:pPr>
            <a:r>
              <a:rPr lang="en-GB" sz="2000" dirty="0">
                <a:latin typeface="+mj-lt"/>
                <a:cs typeface="Times New Roman" panose="02020603050405020304" pitchFamily="18" charset="0"/>
              </a:rPr>
              <a:t>Adoption of OneM2M standards</a:t>
            </a:r>
            <a:r>
              <a:rPr lang="en-US" sz="2000" dirty="0">
                <a:latin typeface="+mj-lt"/>
                <a:cs typeface="Times New Roman" panose="02020603050405020304" pitchFamily="18" charset="0"/>
              </a:rPr>
              <a:t> transposed by TSDSI </a:t>
            </a:r>
          </a:p>
          <a:p>
            <a:pPr marL="800100" lvl="3" indent="-457200">
              <a:buFont typeface="+mj-lt"/>
              <a:buAutoNum type="arabicPeriod"/>
            </a:pPr>
            <a:endParaRPr lang="en-US" sz="2000" dirty="0">
              <a:latin typeface="+mj-lt"/>
              <a:cs typeface="Times New Roman" panose="02020603050405020304" pitchFamily="18" charset="0"/>
            </a:endParaRPr>
          </a:p>
          <a:p>
            <a:pPr marL="800100" lvl="3" indent="-457200">
              <a:buFont typeface="+mj-lt"/>
              <a:buAutoNum type="arabicPeriod"/>
            </a:pPr>
            <a:r>
              <a:rPr lang="en-US" sz="2000" dirty="0">
                <a:latin typeface="+mj-lt"/>
                <a:cs typeface="Times New Roman" panose="02020603050405020304" pitchFamily="18" charset="0"/>
              </a:rPr>
              <a:t>Establishing </a:t>
            </a:r>
            <a:r>
              <a:rPr lang="en-US" sz="2000" dirty="0" err="1">
                <a:latin typeface="+mj-lt"/>
                <a:cs typeface="Times New Roman" panose="02020603050405020304" pitchFamily="18" charset="0"/>
              </a:rPr>
              <a:t>IoT</a:t>
            </a:r>
            <a:r>
              <a:rPr lang="en-US" sz="2000" dirty="0">
                <a:latin typeface="+mj-lt"/>
                <a:cs typeface="Times New Roman" panose="02020603050405020304" pitchFamily="18" charset="0"/>
              </a:rPr>
              <a:t> Experience Centre in TEC</a:t>
            </a:r>
          </a:p>
          <a:p>
            <a:pPr marL="800100" lvl="3" indent="-457200">
              <a:buFont typeface="+mj-lt"/>
              <a:buAutoNum type="arabicPeriod"/>
            </a:pPr>
            <a:endParaRPr lang="en-US" sz="2000" dirty="0">
              <a:latin typeface="+mj-lt"/>
              <a:cs typeface="Times New Roman" panose="02020603050405020304" pitchFamily="18" charset="0"/>
            </a:endParaRPr>
          </a:p>
          <a:p>
            <a:pPr marL="800100" lvl="3" indent="-457200">
              <a:buFont typeface="+mj-lt"/>
              <a:buAutoNum type="arabicPeriod"/>
            </a:pPr>
            <a:r>
              <a:rPr lang="en-US" sz="2000" dirty="0">
                <a:latin typeface="+mj-lt"/>
                <a:cs typeface="Times New Roman" panose="02020603050405020304" pitchFamily="18" charset="0"/>
              </a:rPr>
              <a:t>Framework for Security by design principle and National Trust Centre for </a:t>
            </a:r>
            <a:r>
              <a:rPr lang="en-US" sz="2000" dirty="0" err="1">
                <a:latin typeface="+mj-lt"/>
                <a:cs typeface="Times New Roman" panose="02020603050405020304" pitchFamily="18" charset="0"/>
              </a:rPr>
              <a:t>IoT</a:t>
            </a:r>
            <a:endParaRPr lang="en-US" sz="2000" dirty="0">
              <a:latin typeface="+mj-lt"/>
              <a:cs typeface="Times New Roman" panose="02020603050405020304" pitchFamily="18" charset="0"/>
            </a:endParaRPr>
          </a:p>
          <a:p>
            <a:pPr marL="800100" lvl="3" indent="-457200">
              <a:buFont typeface="+mj-lt"/>
              <a:buAutoNum type="arabicPeriod"/>
            </a:pPr>
            <a:endParaRPr lang="en-US" sz="2000" dirty="0">
              <a:latin typeface="+mj-lt"/>
              <a:cs typeface="Times New Roman" panose="02020603050405020304" pitchFamily="18" charset="0"/>
            </a:endParaRPr>
          </a:p>
          <a:p>
            <a:pPr marL="800100" lvl="3" indent="-457200">
              <a:buFont typeface="+mj-lt"/>
              <a:buAutoNum type="arabicPeriod"/>
            </a:pPr>
            <a:endParaRPr lang="en-US" sz="2000" dirty="0">
              <a:latin typeface="+mj-lt"/>
              <a:cs typeface="Times New Roman" panose="02020603050405020304" pitchFamily="18" charset="0"/>
            </a:endParaRPr>
          </a:p>
          <a:p>
            <a:pPr marL="457200" lvl="2" indent="-457200">
              <a:buFont typeface="+mj-lt"/>
              <a:buAutoNum type="arabicPeriod"/>
            </a:pPr>
            <a:endParaRPr lang="en-US" sz="2000" dirty="0">
              <a:latin typeface="+mj-lt"/>
              <a:cs typeface="Times New Roman" panose="02020603050405020304" pitchFamily="18" charset="0"/>
            </a:endParaRPr>
          </a:p>
          <a:p>
            <a:pPr lvl="3" indent="-342900">
              <a:buFont typeface="Wingdings" panose="05000000000000000000" pitchFamily="2" charset="2"/>
              <a:buChar char="Ø"/>
            </a:pPr>
            <a:endParaRPr lang="en-US" sz="2000" dirty="0">
              <a:latin typeface="+mj-lt"/>
              <a:cs typeface="Calibri" panose="020F0502020204030204" pitchFamily="34" charset="0"/>
            </a:endParaRPr>
          </a:p>
        </p:txBody>
      </p:sp>
      <p:sp>
        <p:nvSpPr>
          <p:cNvPr id="5" name="TextBox 4"/>
          <p:cNvSpPr txBox="1"/>
          <p:nvPr/>
        </p:nvSpPr>
        <p:spPr>
          <a:xfrm>
            <a:off x="152400" y="304800"/>
            <a:ext cx="7803905" cy="43088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200" b="1" dirty="0">
                <a:solidFill>
                  <a:srgbClr val="0070C0"/>
                </a:solidFill>
              </a:rPr>
              <a:t> </a:t>
            </a:r>
            <a:r>
              <a:rPr lang="en-GB" sz="2200" b="1" dirty="0">
                <a:solidFill>
                  <a:schemeClr val="tx1"/>
                </a:solidFill>
              </a:rPr>
              <a:t> Important work items in progress related to M2M/ </a:t>
            </a:r>
            <a:r>
              <a:rPr lang="en-GB" sz="2200" b="1" dirty="0" err="1">
                <a:solidFill>
                  <a:schemeClr val="tx1"/>
                </a:solidFill>
              </a:rPr>
              <a:t>IoT</a:t>
            </a:r>
            <a:r>
              <a:rPr lang="en-GB" sz="2200" b="1" dirty="0">
                <a:solidFill>
                  <a:schemeClr val="tx1"/>
                </a:solidFill>
              </a:rPr>
              <a:t> domain</a:t>
            </a:r>
          </a:p>
        </p:txBody>
      </p:sp>
    </p:spTree>
    <p:extLst>
      <p:ext uri="{BB962C8B-B14F-4D97-AF65-F5344CB8AC3E}">
        <p14:creationId xmlns:p14="http://schemas.microsoft.com/office/powerpoint/2010/main" val="154293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143000" y="2690813"/>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p>
        </p:txBody>
      </p:sp>
      <p:sp>
        <p:nvSpPr>
          <p:cNvPr id="33795" name="Rectangle 2"/>
          <p:cNvSpPr>
            <a:spLocks noChangeArrowheads="1"/>
          </p:cNvSpPr>
          <p:nvPr/>
        </p:nvSpPr>
        <p:spPr bwMode="auto">
          <a:xfrm>
            <a:off x="381000" y="762000"/>
            <a:ext cx="81534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Wingdings" panose="05000000000000000000" pitchFamily="2" charset="2"/>
              <a:buChar char="Ø"/>
            </a:pPr>
            <a:endParaRPr lang="en-IN" sz="2000" b="1" dirty="0">
              <a:latin typeface="+mj-lt"/>
            </a:endParaRPr>
          </a:p>
          <a:p>
            <a:pPr marL="342900" indent="-342900">
              <a:buFont typeface="Wingdings" panose="05000000000000000000" pitchFamily="2" charset="2"/>
              <a:buChar char="Ø"/>
            </a:pPr>
            <a:r>
              <a:rPr lang="en-IN" sz="2000" b="1" dirty="0">
                <a:latin typeface="+mj-lt"/>
              </a:rPr>
              <a:t>National Telecom Policy – 2012 :-</a:t>
            </a:r>
            <a:r>
              <a:rPr lang="en-IN" sz="2000" dirty="0">
                <a:latin typeface="+mj-lt"/>
              </a:rPr>
              <a:t> thrust on high quality broadband services, Cloud computing, Mobile Internet, IPv6, Machine to Machine communication and telecom equipment manufacturing. </a:t>
            </a:r>
          </a:p>
          <a:p>
            <a:pPr algn="just">
              <a:buFont typeface="Wingdings" panose="05000000000000000000" pitchFamily="2" charset="2"/>
              <a:buChar char="Ø"/>
            </a:pPr>
            <a:endParaRPr lang="en-IN" sz="2000" dirty="0">
              <a:latin typeface="+mj-lt"/>
            </a:endParaRPr>
          </a:p>
          <a:p>
            <a:pPr algn="just">
              <a:buFont typeface="Wingdings" panose="05000000000000000000" pitchFamily="2" charset="2"/>
              <a:buChar char="Ø"/>
            </a:pPr>
            <a:r>
              <a:rPr lang="en-IN" altLang="en-US" sz="2000" b="1" dirty="0">
                <a:latin typeface="+mj-lt"/>
              </a:rPr>
              <a:t>M2M Road map  </a:t>
            </a:r>
            <a:r>
              <a:rPr lang="en-IN" altLang="en-US" sz="2000" dirty="0">
                <a:latin typeface="+mj-lt"/>
              </a:rPr>
              <a:t>released in May 2015.   </a:t>
            </a:r>
          </a:p>
          <a:p>
            <a:pPr algn="just">
              <a:buFont typeface="Wingdings" panose="05000000000000000000" pitchFamily="2" charset="2"/>
              <a:buChar char="Ø"/>
            </a:pPr>
            <a:endParaRPr lang="en-IN" altLang="en-US" sz="2000" dirty="0">
              <a:latin typeface="+mj-lt"/>
            </a:endParaRPr>
          </a:p>
          <a:p>
            <a:pPr algn="just">
              <a:buFont typeface="Wingdings" panose="05000000000000000000" pitchFamily="2" charset="2"/>
              <a:buChar char="Ø"/>
            </a:pPr>
            <a:r>
              <a:rPr lang="en-IN" altLang="en-US" sz="2000" dirty="0">
                <a:latin typeface="+mj-lt"/>
              </a:rPr>
              <a:t>M2M Service provider policy covering machine KYC, embedded SIM, SM-DP and SM-SR  expected in near future </a:t>
            </a:r>
          </a:p>
          <a:p>
            <a:pPr algn="just"/>
            <a:endParaRPr lang="en-IN" altLang="en-US" sz="2000" dirty="0">
              <a:latin typeface="+mj-lt"/>
            </a:endParaRPr>
          </a:p>
          <a:p>
            <a:pPr algn="just">
              <a:buFont typeface="Wingdings" panose="05000000000000000000" pitchFamily="2" charset="2"/>
              <a:buChar char="Ø"/>
            </a:pPr>
            <a:r>
              <a:rPr lang="en-IN" sz="2000" dirty="0">
                <a:latin typeface="+mj-lt"/>
              </a:rPr>
              <a:t> </a:t>
            </a:r>
            <a:r>
              <a:rPr lang="en-IN" altLang="en-US" sz="2000" b="1" dirty="0">
                <a:latin typeface="+mj-lt"/>
              </a:rPr>
              <a:t>TRAI  recommendations on </a:t>
            </a:r>
            <a:r>
              <a:rPr lang="en-IN" sz="2000" b="1" dirty="0"/>
              <a:t> </a:t>
            </a:r>
            <a:r>
              <a:rPr lang="en-IN" sz="2000" b="1" dirty="0">
                <a:latin typeface="+mj-lt"/>
              </a:rPr>
              <a:t>Spectrum, Roaming and </a:t>
            </a:r>
            <a:r>
              <a:rPr lang="en-IN" sz="2000" b="1" dirty="0" err="1">
                <a:latin typeface="+mj-lt"/>
              </a:rPr>
              <a:t>QoS</a:t>
            </a:r>
            <a:r>
              <a:rPr lang="en-IN" sz="2000" b="1" dirty="0">
                <a:latin typeface="+mj-lt"/>
              </a:rPr>
              <a:t> related requirements in Machine-to-Machine (M2M) Communications accepted by DoT</a:t>
            </a:r>
            <a:endParaRPr lang="en-IN" altLang="en-US" sz="2000" b="1" dirty="0">
              <a:latin typeface="+mj-lt"/>
            </a:endParaRPr>
          </a:p>
          <a:p>
            <a:pPr algn="just"/>
            <a:endParaRPr lang="en-IN" altLang="en-US" sz="2000" dirty="0">
              <a:latin typeface="+mj-lt"/>
            </a:endParaRPr>
          </a:p>
          <a:p>
            <a:pPr algn="just">
              <a:buFont typeface="Wingdings" panose="05000000000000000000" pitchFamily="2" charset="2"/>
              <a:buChar char="Ø"/>
            </a:pPr>
            <a:r>
              <a:rPr lang="en-IN" sz="2000" b="1" dirty="0">
                <a:latin typeface="+mj-lt"/>
              </a:rPr>
              <a:t>National Digital Communication Policy (NDCP) 2018 released focusing on strengthening telecom infrastructure, </a:t>
            </a:r>
            <a:r>
              <a:rPr lang="en-IN" sz="2000" b="1" dirty="0" err="1">
                <a:latin typeface="+mj-lt"/>
              </a:rPr>
              <a:t>IoT</a:t>
            </a:r>
            <a:r>
              <a:rPr lang="en-IN" sz="2000" b="1" dirty="0">
                <a:latin typeface="+mj-lt"/>
              </a:rPr>
              <a:t>, 5G, AI etc.  </a:t>
            </a:r>
          </a:p>
          <a:p>
            <a:pPr algn="just">
              <a:buFont typeface="Wingdings" panose="05000000000000000000" pitchFamily="2" charset="2"/>
              <a:buChar char="Ø"/>
            </a:pPr>
            <a:endParaRPr lang="en-IN" sz="1100" dirty="0">
              <a:latin typeface="+mj-lt"/>
            </a:endParaRPr>
          </a:p>
          <a:p>
            <a:pPr algn="just">
              <a:buFont typeface="Wingdings" panose="05000000000000000000" pitchFamily="2" charset="2"/>
              <a:buChar char="Ø"/>
            </a:pPr>
            <a:endParaRPr lang="en-IN" altLang="en-US" sz="1200" dirty="0">
              <a:latin typeface="+mj-lt"/>
            </a:endParaRPr>
          </a:p>
        </p:txBody>
      </p:sp>
      <p:sp>
        <p:nvSpPr>
          <p:cNvPr id="33796" name="TextBox 3"/>
          <p:cNvSpPr txBox="1">
            <a:spLocks noChangeArrowheads="1"/>
          </p:cNvSpPr>
          <p:nvPr/>
        </p:nvSpPr>
        <p:spPr bwMode="auto">
          <a:xfrm>
            <a:off x="8534400" y="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800" dirty="0"/>
              <a:t>1/2</a:t>
            </a:r>
          </a:p>
        </p:txBody>
      </p:sp>
      <p:sp>
        <p:nvSpPr>
          <p:cNvPr id="2" name="TextBox 1"/>
          <p:cNvSpPr txBox="1"/>
          <p:nvPr/>
        </p:nvSpPr>
        <p:spPr>
          <a:xfrm>
            <a:off x="381000" y="184666"/>
            <a:ext cx="8001000" cy="461665"/>
          </a:xfrm>
          <a:prstGeom prst="rect">
            <a:avLst/>
          </a:prstGeom>
          <a:noFill/>
        </p:spPr>
        <p:txBody>
          <a:bodyPr wrap="square" rtlCol="0">
            <a:spAutoFit/>
          </a:bodyPr>
          <a:lstStyle/>
          <a:p>
            <a:pPr lvl="0" algn="ctr"/>
            <a:r>
              <a:rPr lang="en-IN" b="1" dirty="0">
                <a:latin typeface="+mj-lt"/>
                <a:cs typeface="Arial" panose="020B0604020202020204" pitchFamily="34" charset="0"/>
              </a:rPr>
              <a:t> </a:t>
            </a:r>
            <a:r>
              <a:rPr lang="en-IN" b="1" dirty="0" err="1">
                <a:latin typeface="+mj-lt"/>
                <a:cs typeface="Arial" panose="020B0604020202020204" pitchFamily="34" charset="0"/>
              </a:rPr>
              <a:t>IoT</a:t>
            </a:r>
            <a:r>
              <a:rPr lang="en-IN" b="1" dirty="0">
                <a:latin typeface="+mj-lt"/>
                <a:cs typeface="Arial" panose="020B0604020202020204" pitchFamily="34" charset="0"/>
              </a:rPr>
              <a:t> / ICT - Policy related activities in DoT</a:t>
            </a:r>
            <a:endParaRPr lang="en-US" dirty="0">
              <a:latin typeface="+mj-lt"/>
            </a:endParaRPr>
          </a:p>
        </p:txBody>
      </p:sp>
    </p:spTree>
    <p:extLst>
      <p:ext uri="{BB962C8B-B14F-4D97-AF65-F5344CB8AC3E}">
        <p14:creationId xmlns:p14="http://schemas.microsoft.com/office/powerpoint/2010/main" val="12473141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14400" y="228600"/>
            <a:ext cx="7391400" cy="461665"/>
          </a:xfrm>
          <a:prstGeom prst="rect">
            <a:avLst/>
          </a:prstGeom>
          <a:noFill/>
        </p:spPr>
        <p:txBody>
          <a:bodyPr wrap="square" rtlCol="0">
            <a:spAutoFit/>
          </a:bodyPr>
          <a:lstStyle/>
          <a:p>
            <a:pPr algn="ctr"/>
            <a:r>
              <a:rPr lang="en-US" b="1" dirty="0"/>
              <a:t>Government of India Initiative on AI</a:t>
            </a:r>
          </a:p>
        </p:txBody>
      </p:sp>
      <p:sp>
        <p:nvSpPr>
          <p:cNvPr id="3" name="TextBox 2"/>
          <p:cNvSpPr txBox="1"/>
          <p:nvPr/>
        </p:nvSpPr>
        <p:spPr>
          <a:xfrm>
            <a:off x="533400" y="1066800"/>
            <a:ext cx="8305800"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mj-lt"/>
              </a:rPr>
              <a:t>Budget 2018: Government allocated $ 480 million for digital India  programme with emphasis on the development of new technologies IoT, AI, ML, 3D printing, </a:t>
            </a:r>
            <a:r>
              <a:rPr lang="en-US" sz="2000" dirty="0" err="1">
                <a:latin typeface="+mj-lt"/>
              </a:rPr>
              <a:t>Blockchain</a:t>
            </a:r>
            <a:endParaRPr lang="en-US" sz="2000" dirty="0">
              <a:latin typeface="+mj-lt"/>
            </a:endParaRPr>
          </a:p>
          <a:p>
            <a:endParaRPr lang="en-US" sz="2000" dirty="0">
              <a:latin typeface="+mj-lt"/>
            </a:endParaRPr>
          </a:p>
          <a:p>
            <a:pPr marL="342900" indent="-342900">
              <a:buFont typeface="Wingdings" panose="05000000000000000000" pitchFamily="2" charset="2"/>
              <a:buChar char="Ø"/>
            </a:pPr>
            <a:r>
              <a:rPr lang="en-US" sz="2000" dirty="0" err="1">
                <a:latin typeface="+mj-lt"/>
              </a:rPr>
              <a:t>Niti</a:t>
            </a:r>
            <a:r>
              <a:rPr lang="en-US" sz="2000" dirty="0">
                <a:latin typeface="+mj-lt"/>
              </a:rPr>
              <a:t> </a:t>
            </a:r>
            <a:r>
              <a:rPr lang="en-US" sz="2000" dirty="0" err="1">
                <a:latin typeface="+mj-lt"/>
              </a:rPr>
              <a:t>Aayog</a:t>
            </a:r>
            <a:r>
              <a:rPr lang="en-US" sz="2000" dirty="0">
                <a:latin typeface="+mj-lt"/>
              </a:rPr>
              <a:t> will oversee a national programme on AI focusing on R &amp; D</a:t>
            </a:r>
          </a:p>
          <a:p>
            <a:pPr marL="342900" indent="-342900">
              <a:buFont typeface="Wingdings" panose="05000000000000000000" pitchFamily="2" charset="2"/>
              <a:buChar char="Ø"/>
            </a:pPr>
            <a:endParaRPr lang="en-US" sz="2000" dirty="0">
              <a:latin typeface="+mj-lt"/>
            </a:endParaRPr>
          </a:p>
          <a:p>
            <a:pPr marL="342900" indent="-342900">
              <a:buFont typeface="Wingdings" panose="05000000000000000000" pitchFamily="2" charset="2"/>
              <a:buChar char="Ø"/>
            </a:pPr>
            <a:r>
              <a:rPr lang="en-US" sz="2000" dirty="0">
                <a:latin typeface="+mj-lt"/>
              </a:rPr>
              <a:t>Four committees have been formed focusing on</a:t>
            </a:r>
          </a:p>
          <a:p>
            <a:pPr marL="1257300" lvl="2" indent="-342900">
              <a:buFont typeface="Wingdings" panose="05000000000000000000" pitchFamily="2" charset="2"/>
              <a:buChar char="§"/>
            </a:pPr>
            <a:r>
              <a:rPr lang="en-US" sz="2000" dirty="0">
                <a:latin typeface="+mj-lt"/>
              </a:rPr>
              <a:t>Research and working on development of AI</a:t>
            </a:r>
          </a:p>
          <a:p>
            <a:pPr marL="1257300" lvl="2" indent="-342900">
              <a:buFont typeface="Wingdings" panose="05000000000000000000" pitchFamily="2" charset="2"/>
              <a:buChar char="§"/>
            </a:pPr>
            <a:r>
              <a:rPr lang="en-US" sz="2000" dirty="0">
                <a:latin typeface="+mj-lt"/>
              </a:rPr>
              <a:t>Creating a data platform</a:t>
            </a:r>
          </a:p>
          <a:p>
            <a:pPr marL="1257300" lvl="2" indent="-342900">
              <a:buFont typeface="Wingdings" panose="05000000000000000000" pitchFamily="2" charset="2"/>
              <a:buChar char="§"/>
            </a:pPr>
            <a:r>
              <a:rPr lang="en-US" sz="2000" dirty="0">
                <a:latin typeface="+mj-lt"/>
              </a:rPr>
              <a:t>Skilling, reskilling for capacity building</a:t>
            </a:r>
          </a:p>
          <a:p>
            <a:pPr marL="1257300" lvl="2" indent="-342900">
              <a:buFont typeface="Wingdings" panose="05000000000000000000" pitchFamily="2" charset="2"/>
              <a:buChar char="§"/>
            </a:pPr>
            <a:r>
              <a:rPr lang="en-US" sz="2000" dirty="0">
                <a:latin typeface="+mj-lt"/>
              </a:rPr>
              <a:t>legal, ethical, regulatory and cybersecurity issues</a:t>
            </a:r>
          </a:p>
          <a:p>
            <a:endParaRPr lang="en-US" sz="2000" dirty="0">
              <a:latin typeface="+mj-lt"/>
            </a:endParaRPr>
          </a:p>
          <a:p>
            <a:r>
              <a:rPr lang="en-US" sz="2000" dirty="0">
                <a:latin typeface="+mj-lt"/>
              </a:rPr>
              <a:t> </a:t>
            </a:r>
          </a:p>
        </p:txBody>
      </p:sp>
    </p:spTree>
    <p:extLst>
      <p:ext uri="{BB962C8B-B14F-4D97-AF65-F5344CB8AC3E}">
        <p14:creationId xmlns:p14="http://schemas.microsoft.com/office/powerpoint/2010/main" val="229556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1000" y="914400"/>
            <a:ext cx="8382000" cy="5105400"/>
          </a:xfrm>
          <a:prstGeom prst="rect">
            <a:avLst/>
          </a:prstGeom>
          <a:noFill/>
        </p:spPr>
        <p:txBody>
          <a:bodyPr wrap="square" rtlCol="0">
            <a:spAutoFit/>
          </a:bodyPr>
          <a:lstStyle/>
          <a:p>
            <a:endParaRPr lang="en-US" dirty="0"/>
          </a:p>
        </p:txBody>
      </p:sp>
      <p:grpSp>
        <p:nvGrpSpPr>
          <p:cNvPr id="3" name="Group 2"/>
          <p:cNvGrpSpPr/>
          <p:nvPr/>
        </p:nvGrpSpPr>
        <p:grpSpPr>
          <a:xfrm>
            <a:off x="152400" y="533400"/>
            <a:ext cx="8762999" cy="6248399"/>
            <a:chOff x="0" y="0"/>
            <a:chExt cx="11288492" cy="5536865"/>
          </a:xfrm>
        </p:grpSpPr>
        <p:grpSp>
          <p:nvGrpSpPr>
            <p:cNvPr id="4" name="Group 3"/>
            <p:cNvGrpSpPr/>
            <p:nvPr/>
          </p:nvGrpSpPr>
          <p:grpSpPr>
            <a:xfrm>
              <a:off x="6263716" y="40944"/>
              <a:ext cx="4766846" cy="4997247"/>
              <a:chOff x="6263716" y="40944"/>
              <a:chExt cx="5444893" cy="4997247"/>
            </a:xfrm>
          </p:grpSpPr>
          <p:pic>
            <p:nvPicPr>
              <p:cNvPr id="19" name="Picture 18"/>
              <p:cNvPicPr>
                <a:picLocks noChangeAspect="1" noChangeArrowheads="1"/>
              </p:cNvPicPr>
              <p:nvPr/>
            </p:nvPicPr>
            <p:blipFill rotWithShape="1">
              <a:blip r:embed="rId2" cstate="print"/>
              <a:srcRect r="20605"/>
              <a:stretch/>
            </p:blipFill>
            <p:spPr bwMode="auto">
              <a:xfrm>
                <a:off x="6263716" y="40944"/>
                <a:ext cx="5444893" cy="4997247"/>
              </a:xfrm>
              <a:prstGeom prst="rect">
                <a:avLst/>
              </a:prstGeom>
              <a:noFill/>
              <a:ln w="9525">
                <a:noFill/>
                <a:miter lim="800000"/>
                <a:headEnd/>
                <a:tailEnd/>
              </a:ln>
            </p:spPr>
          </p:pic>
          <p:sp>
            <p:nvSpPr>
              <p:cNvPr id="20" name="TextBox 84"/>
              <p:cNvSpPr txBox="1"/>
              <p:nvPr/>
            </p:nvSpPr>
            <p:spPr>
              <a:xfrm>
                <a:off x="6859004" y="2259260"/>
                <a:ext cx="1720160" cy="40668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angal" panose="02040503050203030202" pitchFamily="18" charset="0"/>
                  </a:rPr>
                  <a:t>MPLS-TP/ Ethernet/ GPON/ DWDM/OTN</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1" name="TextBox 85"/>
              <p:cNvSpPr txBox="1"/>
              <p:nvPr/>
            </p:nvSpPr>
            <p:spPr>
              <a:xfrm>
                <a:off x="9519838" y="2091329"/>
                <a:ext cx="1127687" cy="67936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angal" panose="02040503050203030202" pitchFamily="18" charset="0"/>
                  </a:rPr>
                  <a:t>MPLS-TP/ Ethernet/ GPON/ DWDM/OTN</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2" name="TextBox 86"/>
              <p:cNvSpPr txBox="1"/>
              <p:nvPr/>
            </p:nvSpPr>
            <p:spPr>
              <a:xfrm>
                <a:off x="7825493" y="848615"/>
                <a:ext cx="1645371" cy="293177"/>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angal" panose="02040503050203030202" pitchFamily="18" charset="0"/>
                  </a:rPr>
                  <a:t>IP/MPLS DC/ DR</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10626093" y="319775"/>
              <a:ext cx="662399" cy="4660164"/>
              <a:chOff x="10626093" y="319775"/>
              <a:chExt cx="969818" cy="5126182"/>
            </a:xfrm>
          </p:grpSpPr>
          <p:sp>
            <p:nvSpPr>
              <p:cNvPr id="15" name="Rectangle 14"/>
              <p:cNvSpPr/>
              <p:nvPr/>
            </p:nvSpPr>
            <p:spPr>
              <a:xfrm>
                <a:off x="10626093" y="4683957"/>
                <a:ext cx="969818" cy="762000"/>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Street</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(Wi-Fi)</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10626093" y="1774502"/>
                <a:ext cx="969818" cy="166254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Aggregation</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(MPLS-TP/ DWDM/ Ethernet/GPON)</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16"/>
              <p:cNvSpPr/>
              <p:nvPr/>
            </p:nvSpPr>
            <p:spPr>
              <a:xfrm>
                <a:off x="10626093" y="3437048"/>
                <a:ext cx="969818" cy="1246909"/>
              </a:xfrm>
              <a:prstGeom prst="rect">
                <a:avLst/>
              </a:prstGeom>
              <a:solidFill>
                <a:srgbClr val="A5A5A5">
                  <a:lumMod val="60000"/>
                  <a:lumOff val="4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Access</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(Ethernet/ GPON)</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8" name="Rectangle 17"/>
              <p:cNvSpPr/>
              <p:nvPr/>
            </p:nvSpPr>
            <p:spPr>
              <a:xfrm>
                <a:off x="10626093" y="319775"/>
                <a:ext cx="969818" cy="1524000"/>
              </a:xfrm>
              <a:prstGeom prst="rect">
                <a:avLst/>
              </a:prstGeom>
              <a:solidFill>
                <a:srgbClr val="70AD47">
                  <a:lumMod val="60000"/>
                  <a:lumOff val="4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DC/ DR</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angal" panose="02040503050203030202" pitchFamily="18" charset="0"/>
                  </a:rPr>
                  <a:t>(IP/MPLS)</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gr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693"/>
              <a:ext cx="5265252" cy="4649470"/>
            </a:xfrm>
            <a:prstGeom prst="rect">
              <a:avLst/>
            </a:prstGeom>
            <a:noFill/>
            <a:ln>
              <a:noFill/>
            </a:ln>
          </p:spPr>
        </p:pic>
        <p:sp>
          <p:nvSpPr>
            <p:cNvPr id="7" name="TextBox 17"/>
            <p:cNvSpPr txBox="1"/>
            <p:nvPr/>
          </p:nvSpPr>
          <p:spPr>
            <a:xfrm>
              <a:off x="452159" y="4989825"/>
              <a:ext cx="4126019" cy="4979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5B9BD5"/>
                  </a:solidFill>
                  <a:effectLst/>
                  <a:uLnTx/>
                  <a:uFillTx/>
                  <a:latin typeface="Calibri" panose="020F0502020204030204" pitchFamily="34" charset="0"/>
                  <a:ea typeface="Times New Roman" panose="02020603050405020304" pitchFamily="18" charset="0"/>
                  <a:cs typeface="Mangal" panose="02040503050203030202" pitchFamily="18" charset="0"/>
                </a:rPr>
                <a:t>Multi-tier meta-architecture</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8" name="TextBox 18"/>
            <p:cNvSpPr txBox="1"/>
            <p:nvPr/>
          </p:nvSpPr>
          <p:spPr>
            <a:xfrm>
              <a:off x="6508979" y="5038929"/>
              <a:ext cx="4557752" cy="4979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5B9BD5"/>
                  </a:solidFill>
                  <a:effectLst/>
                  <a:uLnTx/>
                  <a:uFillTx/>
                  <a:latin typeface="Calibri" panose="020F0502020204030204" pitchFamily="34" charset="0"/>
                  <a:ea typeface="Times New Roman" panose="02020603050405020304" pitchFamily="18" charset="0"/>
                  <a:cs typeface="Mangal" panose="02040503050203030202" pitchFamily="18" charset="0"/>
                </a:rPr>
                <a:t>Multi-tier Telecom Architecture</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cxnSp>
          <p:nvCxnSpPr>
            <p:cNvPr id="9" name="Straight Connector 8"/>
            <p:cNvCxnSpPr/>
            <p:nvPr/>
          </p:nvCxnSpPr>
          <p:spPr>
            <a:xfrm flipV="1">
              <a:off x="5256121" y="385508"/>
              <a:ext cx="1025921" cy="1940297"/>
            </a:xfrm>
            <a:prstGeom prst="line">
              <a:avLst/>
            </a:prstGeom>
            <a:noFill/>
            <a:ln w="38100" cap="flat" cmpd="sng" algn="ctr">
              <a:solidFill>
                <a:srgbClr val="5B9BD5"/>
              </a:solidFill>
              <a:prstDash val="solid"/>
              <a:miter lim="800000"/>
            </a:ln>
            <a:effectLst/>
          </p:spPr>
        </p:cxnSp>
        <p:cxnSp>
          <p:nvCxnSpPr>
            <p:cNvPr id="10" name="Straight Connector 9"/>
            <p:cNvCxnSpPr/>
            <p:nvPr/>
          </p:nvCxnSpPr>
          <p:spPr>
            <a:xfrm>
              <a:off x="5232367" y="3183355"/>
              <a:ext cx="1348228" cy="1176218"/>
            </a:xfrm>
            <a:prstGeom prst="line">
              <a:avLst/>
            </a:prstGeom>
            <a:noFill/>
            <a:ln w="38100" cap="flat" cmpd="sng" algn="ctr">
              <a:solidFill>
                <a:srgbClr val="5B9BD5"/>
              </a:solidFill>
              <a:prstDash val="solid"/>
              <a:miter lim="800000"/>
            </a:ln>
            <a:effectLst/>
          </p:spPr>
        </p:cxnSp>
        <p:sp>
          <p:nvSpPr>
            <p:cNvPr id="11" name="Rounded Rectangle 10"/>
            <p:cNvSpPr/>
            <p:nvPr/>
          </p:nvSpPr>
          <p:spPr>
            <a:xfrm>
              <a:off x="6209125" y="0"/>
              <a:ext cx="4389672" cy="4455109"/>
            </a:xfrm>
            <a:prstGeom prst="roundRect">
              <a:avLst/>
            </a:prstGeom>
            <a:noFill/>
            <a:ln w="3810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IN" sz="1100" b="0" i="0" u="none" strike="noStrike" kern="0" cap="none" spc="0" normalizeH="0" baseline="0" noProof="0">
                  <a:ln>
                    <a:noFill/>
                  </a:ln>
                  <a:solidFill>
                    <a:sysClr val="window" lastClr="FFFFFF"/>
                  </a:solidFill>
                  <a:effectLst/>
                  <a:uLnTx/>
                  <a:uFillTx/>
                  <a:latin typeface="Calibri"/>
                  <a:ea typeface="Times New Roman" panose="02020603050405020304" pitchFamily="18" charset="0"/>
                  <a:cs typeface="Mangal" panose="02040503050203030202" pitchFamily="18" charset="0"/>
                </a:rPr>
                <a:t> </a:t>
              </a:r>
              <a:endParaRPr kumimoji="0" lang="en-US" sz="11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Mangal" panose="02040503050203030202" pitchFamily="18" charset="0"/>
              </a:endParaRPr>
            </a:p>
          </p:txBody>
        </p:sp>
        <p:cxnSp>
          <p:nvCxnSpPr>
            <p:cNvPr id="12" name="Straight Connector 11"/>
            <p:cNvCxnSpPr/>
            <p:nvPr/>
          </p:nvCxnSpPr>
          <p:spPr>
            <a:xfrm>
              <a:off x="359211" y="3183355"/>
              <a:ext cx="4896910" cy="0"/>
            </a:xfrm>
            <a:prstGeom prst="line">
              <a:avLst/>
            </a:prstGeom>
            <a:noFill/>
            <a:ln w="38100" cap="flat" cmpd="sng" algn="ctr">
              <a:solidFill>
                <a:srgbClr val="5B9BD5"/>
              </a:solidFill>
              <a:prstDash val="solid"/>
              <a:miter lim="800000"/>
            </a:ln>
            <a:effectLst/>
          </p:spPr>
        </p:cxnSp>
        <p:cxnSp>
          <p:nvCxnSpPr>
            <p:cNvPr id="13" name="Straight Connector 12"/>
            <p:cNvCxnSpPr/>
            <p:nvPr/>
          </p:nvCxnSpPr>
          <p:spPr>
            <a:xfrm>
              <a:off x="347835" y="2325803"/>
              <a:ext cx="4896910" cy="0"/>
            </a:xfrm>
            <a:prstGeom prst="line">
              <a:avLst/>
            </a:prstGeom>
            <a:noFill/>
            <a:ln w="38100" cap="flat" cmpd="sng" algn="ctr">
              <a:solidFill>
                <a:srgbClr val="5B9BD5"/>
              </a:solidFill>
              <a:prstDash val="solid"/>
              <a:miter lim="800000"/>
            </a:ln>
            <a:effectLst/>
          </p:spPr>
        </p:cxnSp>
        <p:sp>
          <p:nvSpPr>
            <p:cNvPr id="14" name="TextBox 35"/>
            <p:cNvSpPr txBox="1"/>
            <p:nvPr/>
          </p:nvSpPr>
          <p:spPr>
            <a:xfrm rot="16200000">
              <a:off x="4881062" y="2275645"/>
              <a:ext cx="1611079" cy="97191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5B9BD5"/>
                  </a:solidFill>
                  <a:effectLst/>
                  <a:uLnTx/>
                  <a:uFillTx/>
                  <a:latin typeface="Calibri" panose="020F0502020204030204" pitchFamily="34" charset="0"/>
                  <a:ea typeface="Times New Roman" panose="02020603050405020304" pitchFamily="18" charset="0"/>
                  <a:cs typeface="Mangal" panose="02040503050203030202" pitchFamily="18" charset="0"/>
                </a:rPr>
                <a:t>Transport</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5B9BD5"/>
                  </a:solidFill>
                  <a:effectLst/>
                  <a:uLnTx/>
                  <a:uFillTx/>
                  <a:latin typeface="Calibri" panose="020F0502020204030204" pitchFamily="34" charset="0"/>
                  <a:ea typeface="Times New Roman" panose="02020603050405020304" pitchFamily="18" charset="0"/>
                  <a:cs typeface="Mangal" panose="02040503050203030202" pitchFamily="18" charset="0"/>
                </a:rPr>
                <a:t>Architecture</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rgbClr val="5B9BD5"/>
                  </a:solidFill>
                  <a:effectLst/>
                  <a:uLnTx/>
                  <a:uFillTx/>
                  <a:latin typeface="Calibri" panose="020F0502020204030204" pitchFamily="34" charset="0"/>
                  <a:ea typeface="Times New Roman" panose="02020603050405020304" pitchFamily="18" charset="0"/>
                  <a:cs typeface="Mangal" panose="02040503050203030202" pitchFamily="18" charset="0"/>
                </a:rPr>
                <a:t>For Smart Cities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59927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0"/>
            <a:ext cx="9144000" cy="6669360"/>
          </a:xfrm>
          <a:prstGeom prst="rect">
            <a:avLst/>
          </a:prstGeom>
          <a:noFill/>
          <a:ln w="9525">
            <a:noFill/>
            <a:miter lim="800000"/>
            <a:headEnd/>
            <a:tailEnd/>
          </a:ln>
          <a:effectLst/>
        </p:spPr>
      </p:pic>
      <p:sp>
        <p:nvSpPr>
          <p:cNvPr id="2" name="TextBox 1"/>
          <p:cNvSpPr txBox="1"/>
          <p:nvPr/>
        </p:nvSpPr>
        <p:spPr>
          <a:xfrm>
            <a:off x="251520" y="6453336"/>
            <a:ext cx="2808312" cy="246221"/>
          </a:xfrm>
          <a:prstGeom prst="rect">
            <a:avLst/>
          </a:prstGeom>
          <a:noFill/>
        </p:spPr>
        <p:txBody>
          <a:bodyPr wrap="square" rtlCol="0">
            <a:spAutoFit/>
          </a:bodyPr>
          <a:lstStyle/>
          <a:p>
            <a:r>
              <a:rPr lang="en-IN" sz="1000" dirty="0"/>
              <a:t>Source: </a:t>
            </a:r>
            <a:r>
              <a:rPr lang="en-IN" sz="1000" dirty="0" err="1"/>
              <a:t>Keysight</a:t>
            </a:r>
            <a:r>
              <a:rPr lang="en-IN" sz="1000" dirty="0"/>
              <a:t> technologies</a:t>
            </a:r>
          </a:p>
        </p:txBody>
      </p:sp>
    </p:spTree>
    <p:extLst>
      <p:ext uri="{BB962C8B-B14F-4D97-AF65-F5344CB8AC3E}">
        <p14:creationId xmlns:p14="http://schemas.microsoft.com/office/powerpoint/2010/main" val="15508204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82110"/>
            <a:ext cx="8991600" cy="5478423"/>
          </a:xfrm>
          <a:prstGeom prst="rect">
            <a:avLst/>
          </a:prstGeom>
          <a:noFill/>
        </p:spPr>
        <p:txBody>
          <a:bodyPr wrap="square" rtlCol="0">
            <a:spAutoFit/>
          </a:bodyPr>
          <a:lstStyle/>
          <a:p>
            <a:pPr marL="285750" indent="-285750" algn="just">
              <a:buFont typeface="Wingdings" pitchFamily="2" charset="2"/>
              <a:buChar char="Ø"/>
              <a:defRPr/>
            </a:pPr>
            <a:r>
              <a:rPr lang="en-US" sz="2000" dirty="0">
                <a:solidFill>
                  <a:prstClr val="black"/>
                </a:solidFill>
                <a:latin typeface="+mj-lt"/>
                <a:cs typeface="Arial" pitchFamily="34" charset="0"/>
              </a:rPr>
              <a:t>5G will bring ultra high reliability, ultra low latency, wide coverage and high security network, suitable for M2M /  IoT. </a:t>
            </a:r>
          </a:p>
          <a:p>
            <a:pPr marL="285750" indent="-285750" algn="just" eaLnBrk="1" hangingPunct="1">
              <a:defRPr/>
            </a:pPr>
            <a:endParaRPr lang="en-US" sz="2000" dirty="0">
              <a:solidFill>
                <a:prstClr val="black"/>
              </a:solidFill>
              <a:cs typeface="Arial" pitchFamily="34" charset="0"/>
            </a:endParaRPr>
          </a:p>
          <a:p>
            <a:pPr algn="just">
              <a:buFont typeface="Wingdings" pitchFamily="2" charset="2"/>
              <a:buChar char="Ø"/>
            </a:pPr>
            <a:r>
              <a:rPr lang="en-US" sz="2000" dirty="0">
                <a:solidFill>
                  <a:prstClr val="black"/>
                </a:solidFill>
                <a:latin typeface="+mj-lt"/>
                <a:cs typeface="Arial" pitchFamily="34" charset="0"/>
              </a:rPr>
              <a:t>Static IP  (IPv6 or dual stack)  but in future IPv6 only. </a:t>
            </a:r>
          </a:p>
          <a:p>
            <a:pPr algn="just" eaLnBrk="1" hangingPunct="1">
              <a:buFont typeface="Wingdings" pitchFamily="2" charset="2"/>
              <a:buChar char="Ø"/>
              <a:defRPr/>
            </a:pPr>
            <a:endParaRPr lang="en-US" sz="2000" dirty="0">
              <a:solidFill>
                <a:prstClr val="black"/>
              </a:solidFill>
              <a:latin typeface="+mj-lt"/>
              <a:cs typeface="Arial" pitchFamily="34" charset="0"/>
            </a:endParaRPr>
          </a:p>
          <a:p>
            <a:pPr algn="just" eaLnBrk="1" hangingPunct="1">
              <a:buFont typeface="Wingdings" pitchFamily="2" charset="2"/>
              <a:buChar char="Ø"/>
              <a:defRPr/>
            </a:pPr>
            <a:r>
              <a:rPr lang="en-US" sz="2000" dirty="0">
                <a:solidFill>
                  <a:prstClr val="black"/>
                </a:solidFill>
                <a:latin typeface="+mj-lt"/>
                <a:cs typeface="Arial" pitchFamily="34" charset="0"/>
              </a:rPr>
              <a:t>Digital Identity : e-KYC for individuals and digital certificates for companies.</a:t>
            </a:r>
          </a:p>
          <a:p>
            <a:pPr algn="just" eaLnBrk="1" hangingPunct="1">
              <a:buFont typeface="Wingdings" pitchFamily="2" charset="2"/>
              <a:buChar char="Ø"/>
              <a:defRPr/>
            </a:pPr>
            <a:endParaRPr lang="en-US" sz="2000" dirty="0">
              <a:solidFill>
                <a:prstClr val="black"/>
              </a:solidFill>
              <a:latin typeface="+mj-lt"/>
              <a:cs typeface="Arial" pitchFamily="34" charset="0"/>
            </a:endParaRPr>
          </a:p>
          <a:p>
            <a:pPr marL="342900" indent="-342900">
              <a:buFont typeface="Wingdings" panose="05000000000000000000" pitchFamily="2" charset="2"/>
              <a:buChar char="Ø"/>
            </a:pPr>
            <a:r>
              <a:rPr lang="en-US" sz="2000" dirty="0">
                <a:solidFill>
                  <a:prstClr val="black"/>
                </a:solidFill>
                <a:cs typeface="Arial" pitchFamily="34" charset="0"/>
              </a:rPr>
              <a:t>High speed and reliable internet services on fixed line and  mobile.</a:t>
            </a:r>
          </a:p>
          <a:p>
            <a:pPr marL="342900" indent="-342900">
              <a:buFont typeface="Wingdings" panose="05000000000000000000" pitchFamily="2" charset="2"/>
              <a:buChar char="Ø"/>
            </a:pPr>
            <a:endParaRPr lang="en-US" sz="2000" dirty="0">
              <a:solidFill>
                <a:prstClr val="black"/>
              </a:solidFill>
              <a:cs typeface="Arial" pitchFamily="34" charset="0"/>
            </a:endParaRPr>
          </a:p>
          <a:p>
            <a:pPr marL="342900" indent="-342900">
              <a:buFont typeface="Wingdings" panose="05000000000000000000" pitchFamily="2" charset="2"/>
              <a:buChar char="Ø"/>
            </a:pPr>
            <a:r>
              <a:rPr lang="en-US" sz="2000" dirty="0">
                <a:solidFill>
                  <a:prstClr val="black"/>
                </a:solidFill>
                <a:cs typeface="Arial" pitchFamily="34" charset="0"/>
              </a:rPr>
              <a:t> </a:t>
            </a:r>
            <a:r>
              <a:rPr lang="en-US" sz="2000" dirty="0">
                <a:solidFill>
                  <a:prstClr val="black"/>
                </a:solidFill>
                <a:latin typeface="+mj-lt"/>
                <a:cs typeface="Arial" pitchFamily="34" charset="0"/>
              </a:rPr>
              <a:t>Smart Phone will work as a Smart device and Gateway to other devices</a:t>
            </a:r>
          </a:p>
          <a:p>
            <a:pPr algn="just" eaLnBrk="1" hangingPunct="1">
              <a:buFont typeface="Wingdings" pitchFamily="2" charset="2"/>
              <a:buChar char="Ø"/>
              <a:defRPr/>
            </a:pPr>
            <a:endParaRPr lang="en-US" sz="2000" dirty="0">
              <a:solidFill>
                <a:prstClr val="black"/>
              </a:solidFill>
              <a:latin typeface="+mj-lt"/>
              <a:cs typeface="Arial" pitchFamily="34" charset="0"/>
            </a:endParaRPr>
          </a:p>
          <a:p>
            <a:pPr algn="just" eaLnBrk="1" hangingPunct="1">
              <a:buFont typeface="Wingdings" pitchFamily="2" charset="2"/>
              <a:buChar char="Ø"/>
              <a:defRPr/>
            </a:pPr>
            <a:r>
              <a:rPr lang="en-US" sz="2000" dirty="0">
                <a:solidFill>
                  <a:prstClr val="black"/>
                </a:solidFill>
                <a:latin typeface="+mj-lt"/>
                <a:cs typeface="Arial" pitchFamily="34" charset="0"/>
              </a:rPr>
              <a:t>Wireless  spectrum (Licensed / Un licensed)</a:t>
            </a:r>
          </a:p>
          <a:p>
            <a:pPr algn="just" eaLnBrk="1" hangingPunct="1">
              <a:buFont typeface="Wingdings" pitchFamily="2" charset="2"/>
              <a:buChar char="Ø"/>
              <a:defRPr/>
            </a:pPr>
            <a:endParaRPr lang="en-US" sz="2000" dirty="0">
              <a:solidFill>
                <a:prstClr val="black"/>
              </a:solidFill>
              <a:latin typeface="+mj-lt"/>
              <a:cs typeface="Arial" pitchFamily="34" charset="0"/>
            </a:endParaRPr>
          </a:p>
          <a:p>
            <a:pPr algn="just" eaLnBrk="1" hangingPunct="1">
              <a:buFont typeface="Wingdings" pitchFamily="2" charset="2"/>
              <a:buChar char="Ø"/>
              <a:defRPr/>
            </a:pPr>
            <a:r>
              <a:rPr lang="en-US" sz="2000" dirty="0">
                <a:solidFill>
                  <a:prstClr val="black"/>
                </a:solidFill>
                <a:latin typeface="+mj-lt"/>
                <a:cs typeface="Arial" pitchFamily="34" charset="0"/>
              </a:rPr>
              <a:t> ICT  backbone </a:t>
            </a:r>
          </a:p>
          <a:p>
            <a:pPr algn="just" eaLnBrk="1" hangingPunct="1">
              <a:buFont typeface="Wingdings" pitchFamily="2" charset="2"/>
              <a:buChar char="Ø"/>
              <a:defRPr/>
            </a:pPr>
            <a:endParaRPr lang="en-US" sz="1000" dirty="0">
              <a:solidFill>
                <a:prstClr val="black"/>
              </a:solidFill>
              <a:latin typeface="+mj-lt"/>
              <a:cs typeface="Arial" pitchFamily="34" charset="0"/>
            </a:endParaRPr>
          </a:p>
          <a:p>
            <a:pPr algn="just" eaLnBrk="1" hangingPunct="1">
              <a:buFont typeface="Wingdings" pitchFamily="2" charset="2"/>
              <a:buChar char="Ø"/>
              <a:defRPr/>
            </a:pPr>
            <a:r>
              <a:rPr lang="en-US" sz="2000" dirty="0">
                <a:solidFill>
                  <a:prstClr val="black"/>
                </a:solidFill>
                <a:latin typeface="+mj-lt"/>
                <a:cs typeface="Arial" pitchFamily="34" charset="0"/>
              </a:rPr>
              <a:t>Cloud (Public, private clouds)</a:t>
            </a:r>
          </a:p>
          <a:p>
            <a:pPr algn="just" eaLnBrk="1" hangingPunct="1">
              <a:buFont typeface="Wingdings" pitchFamily="2" charset="2"/>
              <a:buChar char="Ø"/>
              <a:defRPr/>
            </a:pPr>
            <a:endParaRPr lang="en-US" sz="1000" dirty="0">
              <a:solidFill>
                <a:prstClr val="black"/>
              </a:solidFill>
              <a:latin typeface="+mj-lt"/>
              <a:cs typeface="Arial" pitchFamily="34" charset="0"/>
            </a:endParaRPr>
          </a:p>
          <a:p>
            <a:pPr algn="just" eaLnBrk="1" hangingPunct="1">
              <a:buFont typeface="Wingdings" pitchFamily="2" charset="2"/>
              <a:buChar char="Ø"/>
              <a:defRPr/>
            </a:pPr>
            <a:endParaRPr lang="en-US" sz="1000" dirty="0">
              <a:solidFill>
                <a:prstClr val="black"/>
              </a:solidFill>
              <a:latin typeface="+mj-lt"/>
              <a:cs typeface="Arial" pitchFamily="34" charset="0"/>
            </a:endParaRPr>
          </a:p>
          <a:p>
            <a:pPr algn="just">
              <a:buFont typeface="Wingdings" pitchFamily="2" charset="2"/>
              <a:buChar char="Ø"/>
              <a:defRPr/>
            </a:pPr>
            <a:r>
              <a:rPr lang="en-IN" sz="2000" dirty="0">
                <a:latin typeface="+mj-lt"/>
              </a:rPr>
              <a:t>M2M SIM (Embedded SIM)</a:t>
            </a:r>
          </a:p>
        </p:txBody>
      </p:sp>
      <p:sp>
        <p:nvSpPr>
          <p:cNvPr id="2" name="TextBox 1"/>
          <p:cNvSpPr txBox="1"/>
          <p:nvPr/>
        </p:nvSpPr>
        <p:spPr>
          <a:xfrm>
            <a:off x="838200" y="152400"/>
            <a:ext cx="7272808" cy="461665"/>
          </a:xfrm>
          <a:prstGeom prst="rect">
            <a:avLst/>
          </a:prstGeom>
          <a:noFill/>
        </p:spPr>
        <p:txBody>
          <a:bodyPr wrap="square" rtlCol="0">
            <a:spAutoFit/>
          </a:bodyPr>
          <a:lstStyle/>
          <a:p>
            <a:pPr algn="ctr" eaLnBrk="1" hangingPunct="1">
              <a:defRPr/>
            </a:pPr>
            <a:r>
              <a:rPr lang="en-US" b="1" dirty="0">
                <a:solidFill>
                  <a:prstClr val="black"/>
                </a:solidFill>
                <a:latin typeface="+mj-lt"/>
                <a:cs typeface="Arial" pitchFamily="34" charset="0"/>
              </a:rPr>
              <a:t>Enabling technologies  …..</a:t>
            </a:r>
          </a:p>
        </p:txBody>
      </p:sp>
    </p:spTree>
    <p:extLst>
      <p:ext uri="{BB962C8B-B14F-4D97-AF65-F5344CB8AC3E}">
        <p14:creationId xmlns:p14="http://schemas.microsoft.com/office/powerpoint/2010/main" val="3413045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8484" y="191069"/>
            <a:ext cx="6005015" cy="461665"/>
          </a:xfrm>
          <a:prstGeom prst="rect">
            <a:avLst/>
          </a:prstGeom>
          <a:noFill/>
        </p:spPr>
        <p:txBody>
          <a:bodyPr wrap="square" rtlCol="0">
            <a:spAutoFit/>
          </a:bodyPr>
          <a:lstStyle/>
          <a:p>
            <a:pPr algn="ctr"/>
            <a:r>
              <a:rPr lang="en-IN" b="1" dirty="0">
                <a:latin typeface="+mj-lt"/>
              </a:rPr>
              <a:t>: A unifying connectivity </a:t>
            </a:r>
          </a:p>
        </p:txBody>
      </p:sp>
      <p:sp>
        <p:nvSpPr>
          <p:cNvPr id="3" name="TextBox 2"/>
          <p:cNvSpPr txBox="1"/>
          <p:nvPr/>
        </p:nvSpPr>
        <p:spPr>
          <a:xfrm>
            <a:off x="573433" y="1502448"/>
            <a:ext cx="7942997" cy="5386090"/>
          </a:xfrm>
          <a:prstGeom prst="rect">
            <a:avLst/>
          </a:prstGeom>
          <a:noFill/>
        </p:spPr>
        <p:txBody>
          <a:bodyPr wrap="square" rtlCol="0">
            <a:spAutoFit/>
          </a:bodyPr>
          <a:lstStyle/>
          <a:p>
            <a:r>
              <a:rPr lang="en-IN" sz="2000" b="1" dirty="0">
                <a:latin typeface="+mj-lt"/>
              </a:rPr>
              <a:t>1.</a:t>
            </a:r>
            <a:r>
              <a:rPr lang="en-IN" sz="2000" dirty="0">
                <a:latin typeface="+mj-lt"/>
              </a:rPr>
              <a:t> </a:t>
            </a:r>
            <a:r>
              <a:rPr lang="en-IN" sz="2000" b="1" dirty="0">
                <a:latin typeface="+mj-lt"/>
              </a:rPr>
              <a:t>Enhanced Mobile broadband</a:t>
            </a:r>
            <a:r>
              <a:rPr lang="en-IN" sz="2000" dirty="0">
                <a:latin typeface="+mj-lt"/>
              </a:rPr>
              <a:t> – </a:t>
            </a:r>
          </a:p>
          <a:p>
            <a:pPr marL="1257300" lvl="2" indent="-342900">
              <a:buFont typeface="Wingdings" panose="05000000000000000000" pitchFamily="2" charset="2"/>
              <a:buChar char="§"/>
            </a:pPr>
            <a:r>
              <a:rPr lang="en-IN" sz="2000" dirty="0">
                <a:latin typeface="+mj-lt"/>
              </a:rPr>
              <a:t>UHD video (4K, 8K) 3D video</a:t>
            </a:r>
          </a:p>
          <a:p>
            <a:pPr marL="1257300" lvl="2" indent="-342900">
              <a:buFont typeface="Wingdings" panose="05000000000000000000" pitchFamily="2" charset="2"/>
              <a:buChar char="§"/>
            </a:pPr>
            <a:r>
              <a:rPr lang="en-IN" sz="2000" dirty="0">
                <a:latin typeface="+mj-lt"/>
              </a:rPr>
              <a:t>Virtual Reality (VR), Augmented Reality (AR), </a:t>
            </a:r>
          </a:p>
          <a:p>
            <a:pPr marL="1257300" lvl="2" indent="-342900">
              <a:buFont typeface="Wingdings" panose="05000000000000000000" pitchFamily="2" charset="2"/>
              <a:buChar char="§"/>
            </a:pPr>
            <a:r>
              <a:rPr lang="en-IN" sz="2000" dirty="0">
                <a:latin typeface="+mj-lt"/>
              </a:rPr>
              <a:t>Tactile Internet, Cloud gaming,  Broadband kiosks, </a:t>
            </a:r>
          </a:p>
          <a:p>
            <a:pPr marL="1257300" lvl="2" indent="-342900">
              <a:buFont typeface="Wingdings" panose="05000000000000000000" pitchFamily="2" charset="2"/>
              <a:buChar char="§"/>
            </a:pPr>
            <a:r>
              <a:rPr lang="en-IN" sz="2000" dirty="0">
                <a:latin typeface="+mj-lt"/>
              </a:rPr>
              <a:t>Real time simulation &amp; training</a:t>
            </a:r>
          </a:p>
          <a:p>
            <a:pPr marL="1257300" lvl="2" indent="-342900">
              <a:buFont typeface="Wingdings" panose="05000000000000000000" pitchFamily="2" charset="2"/>
              <a:buChar char="§"/>
            </a:pPr>
            <a:r>
              <a:rPr lang="en-IN" sz="2000" dirty="0">
                <a:latin typeface="+mj-lt"/>
              </a:rPr>
              <a:t>Remote class room, Hologram</a:t>
            </a:r>
            <a:endParaRPr lang="en-IN" dirty="0"/>
          </a:p>
          <a:p>
            <a:endParaRPr lang="en-IN" sz="2000" dirty="0">
              <a:latin typeface="+mj-lt"/>
            </a:endParaRPr>
          </a:p>
          <a:p>
            <a:r>
              <a:rPr lang="en-IN" sz="2000" b="1" dirty="0">
                <a:latin typeface="+mj-lt"/>
              </a:rPr>
              <a:t>2. Mission critical services (Ultra reliable &amp; low latency communication) –</a:t>
            </a:r>
          </a:p>
          <a:p>
            <a:pPr marL="1257300" lvl="2" indent="-342900">
              <a:buFont typeface="Wingdings" panose="05000000000000000000" pitchFamily="2" charset="2"/>
              <a:buChar char="§"/>
            </a:pPr>
            <a:r>
              <a:rPr lang="en-IN" sz="2000" dirty="0">
                <a:latin typeface="+mj-lt"/>
              </a:rPr>
              <a:t>Industrial Automation, </a:t>
            </a:r>
          </a:p>
          <a:p>
            <a:pPr marL="1257300" lvl="2" indent="-342900">
              <a:buFont typeface="Wingdings" panose="05000000000000000000" pitchFamily="2" charset="2"/>
              <a:buChar char="§"/>
            </a:pPr>
            <a:r>
              <a:rPr lang="en-IN" sz="2000" dirty="0">
                <a:latin typeface="+mj-lt"/>
              </a:rPr>
              <a:t>e-health, hazardous environments, rescue missions, etc. </a:t>
            </a:r>
          </a:p>
          <a:p>
            <a:pPr marL="1257300" lvl="2" indent="-342900">
              <a:buFont typeface="Wingdings" panose="05000000000000000000" pitchFamily="2" charset="2"/>
              <a:buChar char="§"/>
            </a:pPr>
            <a:r>
              <a:rPr lang="en-IN" sz="2000" dirty="0">
                <a:latin typeface="+mj-lt"/>
              </a:rPr>
              <a:t>Self-driving vehicles </a:t>
            </a:r>
          </a:p>
          <a:p>
            <a:pPr marL="1257300" lvl="2" indent="-342900">
              <a:buFont typeface="Wingdings" panose="05000000000000000000" pitchFamily="2" charset="2"/>
              <a:buChar char="§"/>
            </a:pPr>
            <a:r>
              <a:rPr lang="en-IN" sz="2000" dirty="0">
                <a:latin typeface="+mj-lt"/>
              </a:rPr>
              <a:t>Drones</a:t>
            </a:r>
          </a:p>
          <a:p>
            <a:pPr marL="1257300" lvl="2" indent="-342900">
              <a:buFont typeface="Wingdings" panose="05000000000000000000" pitchFamily="2" charset="2"/>
              <a:buChar char="§"/>
            </a:pPr>
            <a:r>
              <a:rPr lang="en-IN" sz="2000" dirty="0">
                <a:latin typeface="+mj-lt"/>
              </a:rPr>
              <a:t>Vehicular communication (V2V, V2I, V2P)	</a:t>
            </a:r>
          </a:p>
          <a:p>
            <a:r>
              <a:rPr lang="en-IN" sz="2000" dirty="0">
                <a:latin typeface="+mj-lt"/>
              </a:rPr>
              <a:t>	</a:t>
            </a:r>
          </a:p>
          <a:p>
            <a:r>
              <a:rPr lang="en-IN" sz="2000" dirty="0">
                <a:latin typeface="+mj-lt"/>
              </a:rPr>
              <a:t>3. </a:t>
            </a:r>
            <a:r>
              <a:rPr lang="en-IN" sz="2000" b="1" dirty="0">
                <a:latin typeface="+mj-lt"/>
              </a:rPr>
              <a:t>Massive  Machine  type communication / Massive </a:t>
            </a:r>
            <a:r>
              <a:rPr lang="en-IN" sz="2000" b="1" dirty="0" err="1">
                <a:latin typeface="+mj-lt"/>
              </a:rPr>
              <a:t>IoT</a:t>
            </a:r>
            <a:r>
              <a:rPr lang="en-IN" sz="2000" b="1" dirty="0">
                <a:latin typeface="+mj-lt"/>
              </a:rPr>
              <a:t> : </a:t>
            </a:r>
          </a:p>
          <a:p>
            <a:pPr marL="1257300" lvl="2" indent="-342900">
              <a:buFont typeface="Wingdings" panose="05000000000000000000" pitchFamily="2" charset="2"/>
              <a:buChar char="§"/>
            </a:pPr>
            <a:r>
              <a:rPr lang="en-IN" sz="2000" dirty="0">
                <a:latin typeface="+mj-lt"/>
              </a:rPr>
              <a:t>Smart home </a:t>
            </a:r>
          </a:p>
          <a:p>
            <a:pPr marL="1257300" lvl="2" indent="-342900">
              <a:buFont typeface="Wingdings" panose="05000000000000000000" pitchFamily="2" charset="2"/>
              <a:buChar char="§"/>
            </a:pPr>
            <a:r>
              <a:rPr lang="en-IN" sz="2000" dirty="0">
                <a:latin typeface="+mj-lt"/>
              </a:rPr>
              <a:t>Smart city </a:t>
            </a:r>
            <a:endParaRPr lang="en-IN" dirty="0"/>
          </a:p>
        </p:txBody>
      </p:sp>
      <p:pic>
        <p:nvPicPr>
          <p:cNvPr id="6" name="Picture 2" descr="Image result for 5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84" y="191068"/>
            <a:ext cx="2415654" cy="461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928048"/>
            <a:ext cx="8712967" cy="707886"/>
          </a:xfrm>
          <a:prstGeom prst="rect">
            <a:avLst/>
          </a:prstGeom>
          <a:noFill/>
        </p:spPr>
        <p:txBody>
          <a:bodyPr wrap="square" rtlCol="0">
            <a:spAutoFit/>
          </a:bodyPr>
          <a:lstStyle/>
          <a:p>
            <a:pPr algn="ctr"/>
            <a:r>
              <a:rPr lang="en-IN" sz="2000" b="1" dirty="0">
                <a:latin typeface="+mj-lt"/>
              </a:rPr>
              <a:t>Mobile connectivity beyond 2020 : Every thing on wireless</a:t>
            </a:r>
          </a:p>
          <a:p>
            <a:pPr algn="ctr"/>
            <a:r>
              <a:rPr lang="en-IN" sz="2000" b="1" dirty="0">
                <a:latin typeface="+mj-lt"/>
              </a:rPr>
              <a:t>                                                                : Extended and enriched wireless services</a:t>
            </a:r>
          </a:p>
        </p:txBody>
      </p:sp>
    </p:spTree>
    <p:extLst>
      <p:ext uri="{BB962C8B-B14F-4D97-AF65-F5344CB8AC3E}">
        <p14:creationId xmlns:p14="http://schemas.microsoft.com/office/powerpoint/2010/main" val="348678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556" y="260648"/>
            <a:ext cx="7848872" cy="461665"/>
          </a:xfrm>
          <a:prstGeom prst="rect">
            <a:avLst/>
          </a:prstGeom>
          <a:noFill/>
        </p:spPr>
        <p:txBody>
          <a:bodyPr wrap="square" rtlCol="0">
            <a:spAutoFit/>
          </a:bodyPr>
          <a:lstStyle/>
          <a:p>
            <a:pPr algn="ctr"/>
            <a:r>
              <a:rPr lang="en-IN" b="1" dirty="0"/>
              <a:t>5G target performance</a:t>
            </a:r>
          </a:p>
        </p:txBody>
      </p:sp>
      <p:sp>
        <p:nvSpPr>
          <p:cNvPr id="3" name="TextBox 2"/>
          <p:cNvSpPr txBox="1"/>
          <p:nvPr/>
        </p:nvSpPr>
        <p:spPr>
          <a:xfrm>
            <a:off x="251520" y="2276872"/>
            <a:ext cx="8496944" cy="2677656"/>
          </a:xfrm>
          <a:prstGeom prst="rect">
            <a:avLst/>
          </a:prstGeom>
          <a:noFill/>
        </p:spPr>
        <p:txBody>
          <a:bodyPr wrap="square" rtlCol="0">
            <a:spAutoFit/>
          </a:bodyPr>
          <a:lstStyle/>
          <a:p>
            <a:pPr marL="800100" lvl="1" indent="-342900">
              <a:buFont typeface="Wingdings" panose="05000000000000000000" pitchFamily="2" charset="2"/>
              <a:buChar char="Ø"/>
            </a:pPr>
            <a:r>
              <a:rPr lang="en-IN" dirty="0">
                <a:latin typeface="+mj-lt"/>
              </a:rPr>
              <a:t>Higher data rate : 100x faster, peak data rate – 10 </a:t>
            </a:r>
            <a:r>
              <a:rPr lang="en-IN" dirty="0" err="1">
                <a:latin typeface="+mj-lt"/>
              </a:rPr>
              <a:t>Gbps</a:t>
            </a:r>
            <a:endParaRPr lang="en-IN" dirty="0">
              <a:latin typeface="+mj-lt"/>
            </a:endParaRPr>
          </a:p>
          <a:p>
            <a:pPr marL="800100" lvl="1" indent="-342900">
              <a:buFont typeface="Wingdings" panose="05000000000000000000" pitchFamily="2" charset="2"/>
              <a:buChar char="Ø"/>
            </a:pPr>
            <a:endParaRPr lang="en-IN" dirty="0">
              <a:latin typeface="+mj-lt"/>
            </a:endParaRPr>
          </a:p>
          <a:p>
            <a:pPr marL="800100" lvl="1" indent="-342900">
              <a:buFont typeface="Wingdings" panose="05000000000000000000" pitchFamily="2" charset="2"/>
              <a:buChar char="Ø"/>
            </a:pPr>
            <a:r>
              <a:rPr lang="en-IN" dirty="0">
                <a:latin typeface="+mj-lt"/>
              </a:rPr>
              <a:t>Reduced  latency : RAN latency &lt; 1ms</a:t>
            </a:r>
          </a:p>
          <a:p>
            <a:pPr marL="800100" lvl="1" indent="-342900">
              <a:buFont typeface="Wingdings" panose="05000000000000000000" pitchFamily="2" charset="2"/>
              <a:buChar char="Ø"/>
            </a:pPr>
            <a:endParaRPr lang="en-IN" dirty="0">
              <a:latin typeface="+mj-lt"/>
            </a:endParaRPr>
          </a:p>
          <a:p>
            <a:pPr marL="800100" lvl="1" indent="-342900">
              <a:buFont typeface="Wingdings" panose="05000000000000000000" pitchFamily="2" charset="2"/>
              <a:buChar char="Ø"/>
            </a:pPr>
            <a:r>
              <a:rPr lang="en-IN" dirty="0">
                <a:latin typeface="+mj-lt"/>
              </a:rPr>
              <a:t>Higher system  capacity : 1000x per </a:t>
            </a:r>
            <a:r>
              <a:rPr lang="en-IN" dirty="0" err="1">
                <a:latin typeface="+mj-lt"/>
              </a:rPr>
              <a:t>sq</a:t>
            </a:r>
            <a:r>
              <a:rPr lang="en-IN" dirty="0">
                <a:latin typeface="+mj-lt"/>
              </a:rPr>
              <a:t> Km</a:t>
            </a:r>
          </a:p>
          <a:p>
            <a:pPr marL="800100" lvl="1" indent="-342900">
              <a:buFont typeface="Wingdings" panose="05000000000000000000" pitchFamily="2" charset="2"/>
              <a:buChar char="Ø"/>
            </a:pPr>
            <a:endParaRPr lang="en-IN" dirty="0">
              <a:latin typeface="+mj-lt"/>
            </a:endParaRPr>
          </a:p>
          <a:p>
            <a:pPr marL="800100" lvl="1" indent="-342900">
              <a:buFont typeface="Wingdings" panose="05000000000000000000" pitchFamily="2" charset="2"/>
              <a:buChar char="Ø"/>
            </a:pPr>
            <a:r>
              <a:rPr lang="en-IN" dirty="0">
                <a:latin typeface="+mj-lt"/>
              </a:rPr>
              <a:t>Massive device connectivity : 100x more connected devices</a:t>
            </a:r>
          </a:p>
        </p:txBody>
      </p:sp>
      <p:sp>
        <p:nvSpPr>
          <p:cNvPr id="4" name="TextBox 3"/>
          <p:cNvSpPr txBox="1"/>
          <p:nvPr/>
        </p:nvSpPr>
        <p:spPr>
          <a:xfrm>
            <a:off x="575556" y="1084094"/>
            <a:ext cx="8280920" cy="830997"/>
          </a:xfrm>
          <a:prstGeom prst="rect">
            <a:avLst/>
          </a:prstGeom>
          <a:noFill/>
        </p:spPr>
        <p:txBody>
          <a:bodyPr wrap="square" rtlCol="0">
            <a:spAutoFit/>
          </a:bodyPr>
          <a:lstStyle/>
          <a:p>
            <a:r>
              <a:rPr lang="en-IN" b="1" dirty="0">
                <a:latin typeface="+mj-lt"/>
              </a:rPr>
              <a:t>5G radio access will provide a total solution for wider range of requirements by 2020 </a:t>
            </a:r>
          </a:p>
        </p:txBody>
      </p:sp>
    </p:spTree>
    <p:extLst>
      <p:ext uri="{BB962C8B-B14F-4D97-AF65-F5344CB8AC3E}">
        <p14:creationId xmlns:p14="http://schemas.microsoft.com/office/powerpoint/2010/main" val="2623578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832262"/>
            <a:ext cx="8720919" cy="1508105"/>
          </a:xfrm>
          <a:prstGeom prst="rect">
            <a:avLst/>
          </a:prstGeom>
          <a:noFill/>
        </p:spPr>
        <p:txBody>
          <a:bodyPr wrap="square" rtlCol="0">
            <a:spAutoFit/>
          </a:bodyPr>
          <a:lstStyle/>
          <a:p>
            <a:pPr marL="342900" indent="-342900">
              <a:buFont typeface="Wingdings" panose="05000000000000000000" pitchFamily="2" charset="2"/>
              <a:buChar char="Ø"/>
            </a:pPr>
            <a:r>
              <a:rPr lang="en-IN" sz="2000" dirty="0">
                <a:latin typeface="+mj-lt"/>
              </a:rPr>
              <a:t>Spectrum can be roughly divided into the following three ranges: </a:t>
            </a:r>
          </a:p>
          <a:p>
            <a:endParaRPr lang="en-IN" sz="1200" dirty="0">
              <a:latin typeface="+mj-lt"/>
            </a:endParaRPr>
          </a:p>
          <a:p>
            <a:pPr marL="1714500" lvl="3" indent="-342900">
              <a:buFont typeface="Wingdings" panose="05000000000000000000" pitchFamily="2" charset="2"/>
              <a:buChar char="§"/>
            </a:pPr>
            <a:r>
              <a:rPr lang="en-IN" sz="2000" dirty="0">
                <a:latin typeface="+mj-lt"/>
              </a:rPr>
              <a:t>Low-range:  &lt; 1 GHz</a:t>
            </a:r>
          </a:p>
          <a:p>
            <a:pPr marL="1714500" lvl="3" indent="-342900">
              <a:buFont typeface="Wingdings" panose="05000000000000000000" pitchFamily="2" charset="2"/>
              <a:buChar char="§"/>
            </a:pPr>
            <a:r>
              <a:rPr lang="en-IN" sz="2000" dirty="0">
                <a:latin typeface="+mj-lt"/>
              </a:rPr>
              <a:t>Mid-range:  1 GHz to 6 GHz</a:t>
            </a:r>
          </a:p>
          <a:p>
            <a:pPr marL="1714500" lvl="3" indent="-342900">
              <a:buFont typeface="Wingdings" panose="05000000000000000000" pitchFamily="2" charset="2"/>
              <a:buChar char="§"/>
            </a:pPr>
            <a:r>
              <a:rPr lang="en-IN" sz="2000" dirty="0">
                <a:latin typeface="+mj-lt"/>
              </a:rPr>
              <a:t>High-range: above ~6 GHz or mm wave</a:t>
            </a:r>
          </a:p>
        </p:txBody>
      </p:sp>
      <p:sp>
        <p:nvSpPr>
          <p:cNvPr id="3" name="TextBox 2"/>
          <p:cNvSpPr txBox="1"/>
          <p:nvPr/>
        </p:nvSpPr>
        <p:spPr>
          <a:xfrm>
            <a:off x="341194" y="2500475"/>
            <a:ext cx="8611737" cy="3847207"/>
          </a:xfrm>
          <a:prstGeom prst="rect">
            <a:avLst/>
          </a:prstGeom>
          <a:noFill/>
        </p:spPr>
        <p:txBody>
          <a:bodyPr wrap="square" rtlCol="0">
            <a:spAutoFit/>
          </a:bodyPr>
          <a:lstStyle/>
          <a:p>
            <a:pPr marL="342900" indent="-342900">
              <a:buFont typeface="Wingdings" panose="05000000000000000000" pitchFamily="2" charset="2"/>
              <a:buChar char="Ø"/>
            </a:pPr>
            <a:r>
              <a:rPr lang="en-IN" sz="2000" dirty="0">
                <a:latin typeface="+mj-lt"/>
              </a:rPr>
              <a:t>Key bands under discussion for 5G:</a:t>
            </a:r>
          </a:p>
          <a:p>
            <a:endParaRPr lang="en-IN" sz="2000" dirty="0">
              <a:latin typeface="+mj-lt"/>
            </a:endParaRPr>
          </a:p>
          <a:p>
            <a:pPr marL="1714500" lvl="3" indent="-342900">
              <a:buFont typeface="Wingdings" pitchFamily="2" charset="2"/>
              <a:buChar char="§"/>
            </a:pPr>
            <a:r>
              <a:rPr lang="en-IN" sz="2000" dirty="0">
                <a:latin typeface="+mj-lt"/>
              </a:rPr>
              <a:t>700 MHz in low range. </a:t>
            </a:r>
          </a:p>
          <a:p>
            <a:pPr marL="1714500" lvl="3" indent="-342900">
              <a:buFont typeface="Wingdings" pitchFamily="2" charset="2"/>
              <a:buChar char="§"/>
            </a:pPr>
            <a:endParaRPr lang="en-IN" sz="2000" dirty="0">
              <a:latin typeface="+mj-lt"/>
            </a:endParaRPr>
          </a:p>
          <a:p>
            <a:pPr marL="1714500" lvl="3" indent="-342900">
              <a:buFont typeface="Wingdings" pitchFamily="2" charset="2"/>
              <a:buChar char="§"/>
            </a:pPr>
            <a:r>
              <a:rPr lang="en-IN" sz="2000" dirty="0">
                <a:latin typeface="+mj-lt"/>
              </a:rPr>
              <a:t>3.3 - 3.4 and 3.4- 3.6 GHz in the mid range.  is globally allocated. Some countries have gone for 3.3- 3.4 GHz. Europe is planning 3.4 – 3.8 GHz.</a:t>
            </a:r>
          </a:p>
          <a:p>
            <a:pPr marL="1714500" lvl="3" indent="-342900">
              <a:buFont typeface="Wingdings" pitchFamily="2" charset="2"/>
              <a:buChar char="§"/>
            </a:pPr>
            <a:endParaRPr lang="en-IN" sz="2000" dirty="0">
              <a:latin typeface="+mj-lt"/>
            </a:endParaRPr>
          </a:p>
          <a:p>
            <a:pPr marL="1714500" lvl="3" indent="-342900">
              <a:buFont typeface="Wingdings" pitchFamily="2" charset="2"/>
              <a:buChar char="§"/>
            </a:pPr>
            <a:r>
              <a:rPr lang="en-IN" sz="2000" dirty="0">
                <a:latin typeface="+mj-lt"/>
              </a:rPr>
              <a:t>24.2 -27.5 GHz, 27.5-29.5 GHz and 37- 43.5 GHz in high range.</a:t>
            </a:r>
          </a:p>
          <a:p>
            <a:pPr marL="1714500" lvl="3" indent="-342900">
              <a:buFont typeface="Wingdings" pitchFamily="2" charset="2"/>
              <a:buChar char="§"/>
            </a:pPr>
            <a:r>
              <a:rPr lang="en-IN" sz="2000" dirty="0">
                <a:latin typeface="+mj-lt"/>
              </a:rPr>
              <a:t>71 – 76 GHz and 81-86 GHz   (</a:t>
            </a:r>
            <a:r>
              <a:rPr lang="en-IN" sz="2000">
                <a:latin typeface="+mj-lt"/>
              </a:rPr>
              <a:t>E bands) </a:t>
            </a:r>
            <a:endParaRPr lang="en-IN" sz="2000" dirty="0">
              <a:latin typeface="+mj-lt"/>
            </a:endParaRPr>
          </a:p>
          <a:p>
            <a:pPr marL="1714500" lvl="3" indent="-342900">
              <a:buFont typeface="Wingdings" pitchFamily="2" charset="2"/>
              <a:buChar char="§"/>
            </a:pPr>
            <a:endParaRPr lang="en-IN" sz="2000" dirty="0">
              <a:latin typeface="+mj-lt"/>
            </a:endParaRPr>
          </a:p>
          <a:p>
            <a:endParaRPr lang="en-IN" dirty="0"/>
          </a:p>
        </p:txBody>
      </p:sp>
      <p:sp>
        <p:nvSpPr>
          <p:cNvPr id="4" name="TextBox 3"/>
          <p:cNvSpPr txBox="1"/>
          <p:nvPr/>
        </p:nvSpPr>
        <p:spPr>
          <a:xfrm>
            <a:off x="573206" y="232012"/>
            <a:ext cx="7492621" cy="461665"/>
          </a:xfrm>
          <a:prstGeom prst="rect">
            <a:avLst/>
          </a:prstGeom>
          <a:noFill/>
        </p:spPr>
        <p:txBody>
          <a:bodyPr wrap="square" rtlCol="0">
            <a:spAutoFit/>
          </a:bodyPr>
          <a:lstStyle/>
          <a:p>
            <a:pPr algn="ctr"/>
            <a:r>
              <a:rPr lang="en-IN" b="1" dirty="0"/>
              <a:t>5G Vision : Spectrum Bands under study</a:t>
            </a:r>
          </a:p>
        </p:txBody>
      </p:sp>
      <p:sp>
        <p:nvSpPr>
          <p:cNvPr id="5" name="TextBox 4"/>
          <p:cNvSpPr txBox="1"/>
          <p:nvPr/>
        </p:nvSpPr>
        <p:spPr>
          <a:xfrm>
            <a:off x="573206" y="5842337"/>
            <a:ext cx="8031242" cy="400110"/>
          </a:xfrm>
          <a:prstGeom prst="rect">
            <a:avLst/>
          </a:prstGeom>
          <a:noFill/>
        </p:spPr>
        <p:txBody>
          <a:bodyPr wrap="square" rtlCol="0">
            <a:spAutoFit/>
          </a:bodyPr>
          <a:lstStyle/>
          <a:p>
            <a:pPr marL="342900" indent="-342900">
              <a:buFont typeface="Wingdings" panose="05000000000000000000" pitchFamily="2" charset="2"/>
              <a:buChar char="Ø"/>
            </a:pPr>
            <a:r>
              <a:rPr lang="en-IN" sz="2000" b="1" dirty="0">
                <a:latin typeface="+mj-lt"/>
              </a:rPr>
              <a:t> </a:t>
            </a:r>
            <a:r>
              <a:rPr lang="en-IN" sz="2000" dirty="0"/>
              <a:t>24-86 GHz range under study for WRC 19.</a:t>
            </a:r>
            <a:endParaRPr lang="en-IN" dirty="0"/>
          </a:p>
        </p:txBody>
      </p:sp>
    </p:spTree>
    <p:extLst>
      <p:ext uri="{BB962C8B-B14F-4D97-AF65-F5344CB8AC3E}">
        <p14:creationId xmlns:p14="http://schemas.microsoft.com/office/powerpoint/2010/main" val="384514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161" y="685800"/>
            <a:ext cx="8153400" cy="5632311"/>
          </a:xfrm>
          <a:prstGeom prst="rect">
            <a:avLst/>
          </a:prstGeom>
        </p:spPr>
        <p:txBody>
          <a:bodyPr wrap="square">
            <a:spAutoFit/>
          </a:bodyPr>
          <a:lstStyle/>
          <a:p>
            <a:pPr algn="just" eaLnBrk="0" hangingPunct="0">
              <a:buFont typeface="Wingdings" pitchFamily="2" charset="2"/>
              <a:buChar char="Ø"/>
            </a:pPr>
            <a:r>
              <a:rPr lang="en-US" sz="2000" dirty="0">
                <a:latin typeface="+mj-lt"/>
                <a:ea typeface="Calibri" pitchFamily="34" charset="0"/>
                <a:cs typeface="Arial" pitchFamily="34" charset="0"/>
              </a:rPr>
              <a:t>needs to create </a:t>
            </a:r>
            <a:r>
              <a:rPr lang="en-US" sz="2000" b="1" dirty="0">
                <a:solidFill>
                  <a:srgbClr val="FF0000"/>
                </a:solidFill>
                <a:latin typeface="+mj-lt"/>
                <a:ea typeface="Calibri" pitchFamily="34" charset="0"/>
                <a:cs typeface="Arial" pitchFamily="34" charset="0"/>
              </a:rPr>
              <a:t>Smart Infrastructure</a:t>
            </a:r>
            <a:r>
              <a:rPr lang="en-US" sz="2000" dirty="0">
                <a:latin typeface="+mj-lt"/>
                <a:ea typeface="Calibri" pitchFamily="34" charset="0"/>
                <a:cs typeface="Arial" pitchFamily="34" charset="0"/>
              </a:rPr>
              <a:t> to manage complexities of public services, reduce expenses, increase efficiency and improve the quality of life.</a:t>
            </a:r>
          </a:p>
          <a:p>
            <a:pPr algn="just" eaLnBrk="0" hangingPunct="0">
              <a:buFont typeface="Wingdings" pitchFamily="2" charset="2"/>
              <a:buChar char="Ø"/>
            </a:pPr>
            <a:endParaRPr lang="en-US" sz="2000" dirty="0">
              <a:latin typeface="+mj-lt"/>
              <a:ea typeface="Calibri" pitchFamily="34" charset="0"/>
              <a:cs typeface="Arial" pitchFamily="34" charset="0"/>
            </a:endParaRPr>
          </a:p>
          <a:p>
            <a:pPr algn="just" eaLnBrk="0" hangingPunct="0">
              <a:buFont typeface="Wingdings" pitchFamily="2" charset="2"/>
              <a:buChar char="Ø"/>
            </a:pPr>
            <a:r>
              <a:rPr lang="en-US" sz="2000" dirty="0">
                <a:latin typeface="+mj-lt"/>
                <a:cs typeface="Arial" pitchFamily="34" charset="0"/>
              </a:rPr>
              <a:t>Smart Infrastructure may be in the verticals</a:t>
            </a:r>
          </a:p>
          <a:p>
            <a:pPr marL="1714500" lvl="3" indent="-342900" algn="just" eaLnBrk="0" hangingPunct="0">
              <a:buFont typeface="Wingdings" panose="05000000000000000000" pitchFamily="2" charset="2"/>
              <a:buChar char="§"/>
            </a:pPr>
            <a:r>
              <a:rPr lang="en-US" sz="2000" dirty="0">
                <a:latin typeface="+mj-lt"/>
                <a:cs typeface="Arial" pitchFamily="34" charset="0"/>
              </a:rPr>
              <a:t>Automotive sector - Intelligent Transport System : DSRC or C-V2X</a:t>
            </a:r>
          </a:p>
          <a:p>
            <a:pPr marL="1714500" lvl="3" indent="-342900" algn="just" eaLnBrk="0" hangingPunct="0">
              <a:buFont typeface="Wingdings" panose="05000000000000000000" pitchFamily="2" charset="2"/>
              <a:buChar char="§"/>
            </a:pPr>
            <a:r>
              <a:rPr lang="en-US" sz="2000" dirty="0">
                <a:latin typeface="+mj-lt"/>
                <a:cs typeface="Arial" pitchFamily="34" charset="0"/>
              </a:rPr>
              <a:t>City Surveillance</a:t>
            </a:r>
            <a:r>
              <a:rPr lang="en-IN" sz="2000" dirty="0">
                <a:latin typeface="+mj-lt"/>
              </a:rPr>
              <a:t>  </a:t>
            </a:r>
          </a:p>
          <a:p>
            <a:pPr marL="1714500" lvl="3" indent="-342900" algn="just" eaLnBrk="0" hangingPunct="0">
              <a:buFont typeface="Wingdings" panose="05000000000000000000" pitchFamily="2" charset="2"/>
              <a:buChar char="§"/>
            </a:pPr>
            <a:r>
              <a:rPr lang="en-IN" sz="2000" dirty="0">
                <a:latin typeface="+mj-lt"/>
              </a:rPr>
              <a:t> Waste management</a:t>
            </a:r>
          </a:p>
          <a:p>
            <a:pPr marL="1714500" lvl="3" indent="-342900" algn="just" eaLnBrk="0" hangingPunct="0">
              <a:buFont typeface="Wingdings" panose="05000000000000000000" pitchFamily="2" charset="2"/>
              <a:buChar char="§"/>
            </a:pPr>
            <a:r>
              <a:rPr lang="en-IN" sz="2000" dirty="0">
                <a:latin typeface="+mj-lt"/>
              </a:rPr>
              <a:t> Water management</a:t>
            </a:r>
          </a:p>
          <a:p>
            <a:pPr marL="1714500" lvl="3" indent="-342900" algn="just" eaLnBrk="0" hangingPunct="0">
              <a:buFont typeface="Wingdings" panose="05000000000000000000" pitchFamily="2" charset="2"/>
              <a:buChar char="§"/>
            </a:pPr>
            <a:r>
              <a:rPr lang="en-IN" sz="2000" dirty="0">
                <a:latin typeface="+mj-lt"/>
              </a:rPr>
              <a:t> Power</a:t>
            </a:r>
          </a:p>
          <a:p>
            <a:pPr marL="1714500" lvl="3" indent="-342900" algn="just" eaLnBrk="0" hangingPunct="0">
              <a:buFont typeface="Wingdings" panose="05000000000000000000" pitchFamily="2" charset="2"/>
              <a:buChar char="§"/>
            </a:pPr>
            <a:r>
              <a:rPr lang="en-IN" sz="2000" dirty="0">
                <a:latin typeface="+mj-lt"/>
              </a:rPr>
              <a:t>Health</a:t>
            </a:r>
          </a:p>
          <a:p>
            <a:pPr marL="342900" indent="-342900" algn="just" eaLnBrk="0" hangingPunct="0">
              <a:buFont typeface="Wingdings" panose="05000000000000000000" pitchFamily="2" charset="2"/>
              <a:buChar char="Ø"/>
            </a:pPr>
            <a:r>
              <a:rPr lang="en-IN" sz="2000" dirty="0">
                <a:solidFill>
                  <a:srgbClr val="FF0000"/>
                </a:solidFill>
                <a:latin typeface="+mj-lt"/>
              </a:rPr>
              <a:t>Integrated command &amp; Control centre, DC &amp; DR, Platform to manage data, devices, communication network, gateways etc.  </a:t>
            </a:r>
          </a:p>
          <a:p>
            <a:pPr algn="just" eaLnBrk="0" hangingPunct="0">
              <a:buFont typeface="Wingdings" pitchFamily="2" charset="2"/>
              <a:buChar char="Ø"/>
            </a:pPr>
            <a:endParaRPr lang="en-IN" sz="2000" dirty="0">
              <a:latin typeface="+mj-lt"/>
            </a:endParaRPr>
          </a:p>
          <a:p>
            <a:pPr algn="just" eaLnBrk="0" hangingPunct="0">
              <a:buFont typeface="Wingdings" pitchFamily="2" charset="2"/>
              <a:buChar char="Ø"/>
            </a:pPr>
            <a:r>
              <a:rPr lang="en-IN" sz="2000" dirty="0">
                <a:latin typeface="+mj-lt"/>
              </a:rPr>
              <a:t> Use  M2M/ </a:t>
            </a:r>
            <a:r>
              <a:rPr lang="en-IN" sz="2000" dirty="0" err="1">
                <a:latin typeface="+mj-lt"/>
              </a:rPr>
              <a:t>IoT</a:t>
            </a:r>
            <a:r>
              <a:rPr lang="en-IN" sz="2000" dirty="0">
                <a:latin typeface="+mj-lt"/>
              </a:rPr>
              <a:t> and ICT to make all the verticals smart -  will provide </a:t>
            </a:r>
            <a:r>
              <a:rPr lang="en-US" sz="2000" dirty="0">
                <a:latin typeface="+mj-lt"/>
                <a:ea typeface="Calibri" pitchFamily="34" charset="0"/>
                <a:cs typeface="Arial" pitchFamily="34" charset="0"/>
              </a:rPr>
              <a:t>data in real time.  </a:t>
            </a:r>
            <a:r>
              <a:rPr lang="en-IN" sz="2000" dirty="0">
                <a:latin typeface="+mj-lt"/>
              </a:rPr>
              <a:t> </a:t>
            </a:r>
          </a:p>
          <a:p>
            <a:pPr lvl="3" algn="just" eaLnBrk="0" hangingPunct="0"/>
            <a:endParaRPr lang="en-IN" sz="2000" dirty="0">
              <a:latin typeface="+mj-lt"/>
            </a:endParaRPr>
          </a:p>
          <a:p>
            <a:pPr algn="ctr" eaLnBrk="0" hangingPunct="0"/>
            <a:r>
              <a:rPr lang="en-US" sz="2000" b="1" i="1" dirty="0">
                <a:solidFill>
                  <a:srgbClr val="FF0000"/>
                </a:solidFill>
                <a:latin typeface="+mj-lt"/>
                <a:cs typeface="Arial" pitchFamily="34" charset="0"/>
              </a:rPr>
              <a:t>Goal : To improve the quality of life.</a:t>
            </a:r>
          </a:p>
        </p:txBody>
      </p:sp>
      <p:sp>
        <p:nvSpPr>
          <p:cNvPr id="3" name="Title 3"/>
          <p:cNvSpPr txBox="1">
            <a:spLocks/>
          </p:cNvSpPr>
          <p:nvPr/>
        </p:nvSpPr>
        <p:spPr>
          <a:xfrm>
            <a:off x="457200" y="152400"/>
            <a:ext cx="7924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en-US" sz="2800" b="1" dirty="0">
                <a:ea typeface="Calibri" pitchFamily="34" charset="0"/>
                <a:cs typeface="Arial" pitchFamily="34" charset="0"/>
              </a:rPr>
              <a:t>How to address these challenges efficiently:</a:t>
            </a:r>
          </a:p>
        </p:txBody>
      </p:sp>
    </p:spTree>
    <p:extLst>
      <p:ext uri="{BB962C8B-B14F-4D97-AF65-F5344CB8AC3E}">
        <p14:creationId xmlns:p14="http://schemas.microsoft.com/office/powerpoint/2010/main" val="27851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47800"/>
            <a:ext cx="8763000" cy="2308324"/>
          </a:xfrm>
          <a:prstGeom prst="rect">
            <a:avLst/>
          </a:prstGeom>
          <a:noFill/>
        </p:spPr>
        <p:txBody>
          <a:bodyPr wrap="square" rtlCol="0">
            <a:spAutoFit/>
          </a:bodyPr>
          <a:lstStyle/>
          <a:p>
            <a:pPr marL="1257300" lvl="2" indent="-342900">
              <a:buFont typeface="Wingdings" panose="05000000000000000000" pitchFamily="2" charset="2"/>
              <a:buChar char="§"/>
            </a:pPr>
            <a:r>
              <a:rPr lang="en-US" dirty="0">
                <a:latin typeface="+mj-lt"/>
              </a:rPr>
              <a:t>Enhanced Mobile broadband</a:t>
            </a:r>
          </a:p>
          <a:p>
            <a:pPr marL="1257300" lvl="2" indent="-342900">
              <a:buFont typeface="Wingdings" panose="05000000000000000000" pitchFamily="2" charset="2"/>
              <a:buChar char="§"/>
            </a:pPr>
            <a:r>
              <a:rPr lang="en-US" dirty="0">
                <a:latin typeface="+mj-lt"/>
              </a:rPr>
              <a:t>Connected Vehicles</a:t>
            </a:r>
          </a:p>
          <a:p>
            <a:pPr marL="1257300" lvl="2" indent="-342900">
              <a:buFont typeface="Wingdings" panose="05000000000000000000" pitchFamily="2" charset="2"/>
              <a:buChar char="§"/>
            </a:pPr>
            <a:r>
              <a:rPr lang="en-US" dirty="0">
                <a:latin typeface="+mj-lt"/>
              </a:rPr>
              <a:t>Enhanced Multi media</a:t>
            </a:r>
          </a:p>
          <a:p>
            <a:pPr marL="1257300" lvl="2" indent="-342900">
              <a:buFont typeface="Wingdings" panose="05000000000000000000" pitchFamily="2" charset="2"/>
              <a:buChar char="§"/>
            </a:pPr>
            <a:r>
              <a:rPr lang="en-US" dirty="0">
                <a:latin typeface="+mj-lt"/>
              </a:rPr>
              <a:t>Massive IoT</a:t>
            </a:r>
          </a:p>
          <a:p>
            <a:pPr marL="1257300" lvl="2" indent="-342900">
              <a:buFont typeface="Wingdings" panose="05000000000000000000" pitchFamily="2" charset="2"/>
              <a:buChar char="§"/>
            </a:pPr>
            <a:r>
              <a:rPr lang="en-US" dirty="0">
                <a:latin typeface="+mj-lt"/>
              </a:rPr>
              <a:t>URLLC Applications</a:t>
            </a:r>
          </a:p>
          <a:p>
            <a:pPr marL="1257300" lvl="2" indent="-342900">
              <a:buFont typeface="Wingdings" panose="05000000000000000000" pitchFamily="2" charset="2"/>
              <a:buChar char="§"/>
            </a:pPr>
            <a:r>
              <a:rPr lang="en-US" dirty="0">
                <a:latin typeface="+mj-lt"/>
              </a:rPr>
              <a:t>FWA (Early 5G deployments)</a:t>
            </a:r>
          </a:p>
        </p:txBody>
      </p:sp>
      <p:sp>
        <p:nvSpPr>
          <p:cNvPr id="5" name="TextBox 4"/>
          <p:cNvSpPr txBox="1"/>
          <p:nvPr/>
        </p:nvSpPr>
        <p:spPr>
          <a:xfrm>
            <a:off x="457200" y="228600"/>
            <a:ext cx="7620000" cy="461665"/>
          </a:xfrm>
          <a:prstGeom prst="rect">
            <a:avLst/>
          </a:prstGeom>
          <a:noFill/>
        </p:spPr>
        <p:txBody>
          <a:bodyPr wrap="square" rtlCol="0">
            <a:spAutoFit/>
          </a:bodyPr>
          <a:lstStyle/>
          <a:p>
            <a:pPr algn="ctr"/>
            <a:r>
              <a:rPr lang="en-US" b="1" dirty="0">
                <a:latin typeface="+mj-lt"/>
              </a:rPr>
              <a:t>Major families of 5G use cases</a:t>
            </a:r>
          </a:p>
        </p:txBody>
      </p:sp>
    </p:spTree>
    <p:extLst>
      <p:ext uri="{BB962C8B-B14F-4D97-AF65-F5344CB8AC3E}">
        <p14:creationId xmlns:p14="http://schemas.microsoft.com/office/powerpoint/2010/main" val="1273478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l="7764" t="8135" r="7457" b="16055"/>
          <a:stretch>
            <a:fillRect/>
          </a:stretch>
        </p:blipFill>
        <p:spPr bwMode="auto">
          <a:xfrm>
            <a:off x="838200" y="990600"/>
            <a:ext cx="7848599" cy="4419600"/>
          </a:xfrm>
          <a:prstGeom prst="rect">
            <a:avLst/>
          </a:prstGeom>
          <a:noFill/>
          <a:ln w="9525">
            <a:noFill/>
            <a:miter lim="800000"/>
            <a:headEnd/>
            <a:tailEnd/>
          </a:ln>
        </p:spPr>
      </p:pic>
      <p:sp>
        <p:nvSpPr>
          <p:cNvPr id="4" name="TextBox 3"/>
          <p:cNvSpPr txBox="1"/>
          <p:nvPr/>
        </p:nvSpPr>
        <p:spPr>
          <a:xfrm>
            <a:off x="381000" y="152400"/>
            <a:ext cx="7696200" cy="523220"/>
          </a:xfrm>
          <a:prstGeom prst="rect">
            <a:avLst/>
          </a:prstGeom>
          <a:noFill/>
        </p:spPr>
        <p:txBody>
          <a:bodyPr wrap="square" rtlCol="0">
            <a:spAutoFit/>
          </a:bodyPr>
          <a:lstStyle/>
          <a:p>
            <a:pPr algn="ctr"/>
            <a:r>
              <a:rPr lang="en-US" sz="2800" b="1" dirty="0">
                <a:latin typeface="+mj-lt"/>
              </a:rPr>
              <a:t>Opportunities and Challenges of data in IoT</a:t>
            </a:r>
          </a:p>
        </p:txBody>
      </p:sp>
      <p:sp>
        <p:nvSpPr>
          <p:cNvPr id="2" name="TextBox 1"/>
          <p:cNvSpPr txBox="1"/>
          <p:nvPr/>
        </p:nvSpPr>
        <p:spPr>
          <a:xfrm>
            <a:off x="4648200" y="990600"/>
            <a:ext cx="4038599" cy="707886"/>
          </a:xfrm>
          <a:prstGeom prst="rect">
            <a:avLst/>
          </a:prstGeom>
          <a:noFill/>
        </p:spPr>
        <p:txBody>
          <a:bodyPr wrap="square" rtlCol="0">
            <a:spAutoFit/>
          </a:bodyPr>
          <a:lstStyle/>
          <a:p>
            <a:r>
              <a:rPr lang="en-US" sz="2000" b="1" dirty="0">
                <a:latin typeface="+mj-lt"/>
              </a:rPr>
              <a:t>Knowledge hierarchy applied in data processing</a:t>
            </a:r>
          </a:p>
        </p:txBody>
      </p:sp>
      <p:sp>
        <p:nvSpPr>
          <p:cNvPr id="5" name="TextBox 4"/>
          <p:cNvSpPr txBox="1"/>
          <p:nvPr/>
        </p:nvSpPr>
        <p:spPr>
          <a:xfrm>
            <a:off x="381000" y="5715000"/>
            <a:ext cx="8153400" cy="954107"/>
          </a:xfrm>
          <a:prstGeom prst="rect">
            <a:avLst/>
          </a:prstGeom>
          <a:noFill/>
        </p:spPr>
        <p:txBody>
          <a:bodyPr wrap="square" rtlCol="0">
            <a:spAutoFit/>
          </a:bodyPr>
          <a:lstStyle/>
          <a:p>
            <a:r>
              <a:rPr lang="en-US" sz="1800" b="1" dirty="0">
                <a:latin typeface="+mj-lt"/>
              </a:rPr>
              <a:t>Target: Right data at right time, right location</a:t>
            </a:r>
          </a:p>
          <a:p>
            <a:r>
              <a:rPr lang="en-US" sz="1800" b="1" dirty="0">
                <a:latin typeface="+mj-lt"/>
              </a:rPr>
              <a:t>Challenges: Variety of data, Data privacy, security and trust</a:t>
            </a:r>
          </a:p>
          <a:p>
            <a:r>
              <a:rPr lang="en-US" sz="2000" b="1" dirty="0">
                <a:latin typeface="+mj-lt"/>
              </a:rPr>
              <a:t>Benefits: ?</a:t>
            </a:r>
          </a:p>
        </p:txBody>
      </p:sp>
    </p:spTree>
    <p:extLst>
      <p:ext uri="{BB962C8B-B14F-4D97-AF65-F5344CB8AC3E}">
        <p14:creationId xmlns:p14="http://schemas.microsoft.com/office/powerpoint/2010/main" val="323126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391400" cy="461665"/>
          </a:xfrm>
          <a:prstGeom prst="rect">
            <a:avLst/>
          </a:prstGeom>
          <a:noFill/>
        </p:spPr>
        <p:txBody>
          <a:bodyPr wrap="square" rtlCol="0">
            <a:spAutoFit/>
          </a:bodyPr>
          <a:lstStyle/>
          <a:p>
            <a:pPr algn="ctr"/>
            <a:r>
              <a:rPr lang="en-US" b="1" dirty="0">
                <a:latin typeface="+mj-lt"/>
              </a:rPr>
              <a:t>Opportunities and challenges of Data in IoT</a:t>
            </a:r>
          </a:p>
        </p:txBody>
      </p:sp>
      <p:sp>
        <p:nvSpPr>
          <p:cNvPr id="3" name="TextBox 2"/>
          <p:cNvSpPr txBox="1"/>
          <p:nvPr/>
        </p:nvSpPr>
        <p:spPr>
          <a:xfrm>
            <a:off x="914400" y="838200"/>
            <a:ext cx="8077200" cy="3416320"/>
          </a:xfrm>
          <a:prstGeom prst="rect">
            <a:avLst/>
          </a:prstGeom>
          <a:noFill/>
        </p:spPr>
        <p:txBody>
          <a:bodyPr wrap="square" rtlCol="0">
            <a:spAutoFit/>
          </a:bodyPr>
          <a:lstStyle/>
          <a:p>
            <a:pPr marL="342900" indent="-342900">
              <a:buFont typeface="Wingdings" panose="05000000000000000000" pitchFamily="2" charset="2"/>
              <a:buChar char="Ø"/>
            </a:pPr>
            <a:r>
              <a:rPr lang="en-US" dirty="0">
                <a:latin typeface="+mj-lt"/>
              </a:rPr>
              <a:t>Structured and unstructured data</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Data types: Volume, Variety, Velocity, Veracity, Variability</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Availability and (open) access to Data</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Trust, Security and Privacy of Data</a:t>
            </a:r>
          </a:p>
          <a:p>
            <a:pPr marL="342900" indent="-342900">
              <a:buFont typeface="Wingdings" panose="05000000000000000000" pitchFamily="2" charset="2"/>
              <a:buChar char="Ø"/>
            </a:pPr>
            <a:endParaRPr lang="en-US" dirty="0">
              <a:latin typeface="+mj-lt"/>
            </a:endParaRPr>
          </a:p>
          <a:p>
            <a:pPr marL="342900" indent="-342900">
              <a:buFont typeface="Wingdings" panose="05000000000000000000" pitchFamily="2" charset="2"/>
              <a:buChar char="Ø"/>
            </a:pPr>
            <a:r>
              <a:rPr lang="en-US" dirty="0">
                <a:latin typeface="+mj-lt"/>
              </a:rPr>
              <a:t>Data ownership and Data Governance</a:t>
            </a:r>
          </a:p>
        </p:txBody>
      </p:sp>
    </p:spTree>
    <p:extLst>
      <p:ext uri="{BB962C8B-B14F-4D97-AF65-F5344CB8AC3E}">
        <p14:creationId xmlns:p14="http://schemas.microsoft.com/office/powerpoint/2010/main" val="219042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2918"/>
            <a:ext cx="9144000" cy="4585871"/>
          </a:xfrm>
          <a:prstGeom prst="rect">
            <a:avLst/>
          </a:prstGeom>
        </p:spPr>
        <p:txBody>
          <a:bodyPr wrap="square">
            <a:spAutoFit/>
          </a:bodyPr>
          <a:lstStyle/>
          <a:p>
            <a:pPr algn="ctr"/>
            <a:r>
              <a:rPr lang="en-US" b="1" u="sng" dirty="0">
                <a:latin typeface="+mj-lt"/>
              </a:rPr>
              <a:t>Network  </a:t>
            </a:r>
            <a:r>
              <a:rPr lang="en-US" b="1" u="sng" dirty="0" err="1">
                <a:latin typeface="+mj-lt"/>
              </a:rPr>
              <a:t>QoS</a:t>
            </a:r>
            <a:r>
              <a:rPr lang="en-US" b="1" u="sng" dirty="0">
                <a:latin typeface="+mj-lt"/>
              </a:rPr>
              <a:t> requirement</a:t>
            </a:r>
          </a:p>
          <a:p>
            <a:pPr algn="ctr"/>
            <a:endParaRPr lang="en-US" b="1" dirty="0">
              <a:latin typeface="+mj-lt"/>
            </a:endParaRPr>
          </a:p>
          <a:p>
            <a:pPr algn="just">
              <a:buFont typeface="Wingdings" pitchFamily="2" charset="2"/>
              <a:buChar char="Ø"/>
            </a:pPr>
            <a:r>
              <a:rPr lang="en-US" sz="2000" dirty="0">
                <a:latin typeface="+mj-lt"/>
              </a:rPr>
              <a:t> Communication for M2M/ IoT is different from the voice communication as size of data in M2M  may vary from few bytes ( meter reading) to several MBs ( surveillance video in).</a:t>
            </a:r>
          </a:p>
          <a:p>
            <a:pPr algn="just">
              <a:buFont typeface="Wingdings" pitchFamily="2" charset="2"/>
              <a:buChar char="Ø"/>
            </a:pPr>
            <a:endParaRPr lang="en-US" sz="2000" dirty="0">
              <a:latin typeface="+mj-lt"/>
            </a:endParaRPr>
          </a:p>
          <a:p>
            <a:pPr algn="just">
              <a:buFont typeface="Wingdings" pitchFamily="2" charset="2"/>
              <a:buChar char="Ø"/>
            </a:pPr>
            <a:r>
              <a:rPr lang="en-US" sz="2000" dirty="0">
                <a:latin typeface="+mj-lt"/>
              </a:rPr>
              <a:t>Services requirement</a:t>
            </a:r>
          </a:p>
          <a:p>
            <a:pPr algn="just"/>
            <a:endParaRPr lang="en-US" sz="2000" dirty="0">
              <a:latin typeface="+mj-lt"/>
            </a:endParaRPr>
          </a:p>
          <a:p>
            <a:pPr lvl="2" algn="just">
              <a:buFont typeface="Wingdings" pitchFamily="2" charset="2"/>
              <a:buChar char="§"/>
            </a:pPr>
            <a:r>
              <a:rPr lang="en-US" sz="2000" b="1" dirty="0">
                <a:latin typeface="+mj-lt"/>
              </a:rPr>
              <a:t>Timely transmission is of utmost important. </a:t>
            </a:r>
          </a:p>
          <a:p>
            <a:pPr lvl="2" algn="just">
              <a:buFont typeface="Wingdings" pitchFamily="2" charset="2"/>
              <a:buChar char="§"/>
            </a:pPr>
            <a:endParaRPr lang="en-US" sz="2000" b="1" dirty="0">
              <a:latin typeface="+mj-lt"/>
            </a:endParaRPr>
          </a:p>
          <a:p>
            <a:pPr lvl="2" algn="just">
              <a:buFont typeface="Wingdings" pitchFamily="2" charset="2"/>
              <a:buChar char="§"/>
            </a:pPr>
            <a:r>
              <a:rPr lang="en-US" sz="2000" b="1" dirty="0">
                <a:latin typeface="+mj-lt"/>
              </a:rPr>
              <a:t>Communication network is required to be more reliable with low latency</a:t>
            </a:r>
          </a:p>
          <a:p>
            <a:endParaRPr lang="en-US" sz="2000" dirty="0">
              <a:latin typeface="+mj-lt"/>
            </a:endParaRPr>
          </a:p>
          <a:p>
            <a:pPr lvl="1" algn="just">
              <a:buFont typeface="Wingdings" pitchFamily="2" charset="2"/>
              <a:buChar char="§"/>
            </a:pPr>
            <a:endParaRPr lang="en-IN" sz="2000" dirty="0">
              <a:latin typeface="+mj-lt"/>
            </a:endParaRPr>
          </a:p>
          <a:p>
            <a:endParaRPr lang="en-IN" dirty="0"/>
          </a:p>
        </p:txBody>
      </p:sp>
    </p:spTree>
    <p:extLst>
      <p:ext uri="{BB962C8B-B14F-4D97-AF65-F5344CB8AC3E}">
        <p14:creationId xmlns:p14="http://schemas.microsoft.com/office/powerpoint/2010/main" val="2100531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838200"/>
            <a:ext cx="8763000" cy="5791200"/>
          </a:xfrm>
          <a:prstGeom prst="rect">
            <a:avLst/>
          </a:prstGeom>
        </p:spPr>
      </p:pic>
      <p:sp>
        <p:nvSpPr>
          <p:cNvPr id="4" name="TextBox 3"/>
          <p:cNvSpPr txBox="1"/>
          <p:nvPr/>
        </p:nvSpPr>
        <p:spPr>
          <a:xfrm>
            <a:off x="152400" y="6629400"/>
            <a:ext cx="2362200" cy="246221"/>
          </a:xfrm>
          <a:prstGeom prst="rect">
            <a:avLst/>
          </a:prstGeom>
          <a:noFill/>
        </p:spPr>
        <p:txBody>
          <a:bodyPr wrap="square" rtlCol="0">
            <a:spAutoFit/>
          </a:bodyPr>
          <a:lstStyle/>
          <a:p>
            <a:r>
              <a:rPr lang="en-US" sz="1000" dirty="0"/>
              <a:t>Source: ITU</a:t>
            </a:r>
          </a:p>
        </p:txBody>
      </p:sp>
      <p:sp>
        <p:nvSpPr>
          <p:cNvPr id="5" name="TextBox 4"/>
          <p:cNvSpPr txBox="1"/>
          <p:nvPr/>
        </p:nvSpPr>
        <p:spPr>
          <a:xfrm>
            <a:off x="533400" y="130314"/>
            <a:ext cx="7620000" cy="461665"/>
          </a:xfrm>
          <a:prstGeom prst="rect">
            <a:avLst/>
          </a:prstGeom>
          <a:noFill/>
        </p:spPr>
        <p:txBody>
          <a:bodyPr wrap="square" rtlCol="0">
            <a:spAutoFit/>
          </a:bodyPr>
          <a:lstStyle/>
          <a:p>
            <a:pPr algn="ctr"/>
            <a:r>
              <a:rPr lang="en-US" b="1" dirty="0"/>
              <a:t>Cross domain data utilization</a:t>
            </a:r>
          </a:p>
        </p:txBody>
      </p:sp>
    </p:spTree>
    <p:extLst>
      <p:ext uri="{BB962C8B-B14F-4D97-AF65-F5344CB8AC3E}">
        <p14:creationId xmlns:p14="http://schemas.microsoft.com/office/powerpoint/2010/main" val="1293581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762000"/>
            <a:ext cx="8686800" cy="5791200"/>
          </a:xfrm>
          <a:prstGeom prst="rect">
            <a:avLst/>
          </a:prstGeom>
        </p:spPr>
      </p:pic>
    </p:spTree>
    <p:extLst>
      <p:ext uri="{BB962C8B-B14F-4D97-AF65-F5344CB8AC3E}">
        <p14:creationId xmlns:p14="http://schemas.microsoft.com/office/powerpoint/2010/main" val="1793776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1219200"/>
          <a:ext cx="7924800" cy="2766666"/>
        </p:xfrm>
        <a:graphic>
          <a:graphicData uri="http://schemas.openxmlformats.org/drawingml/2006/table">
            <a:tbl>
              <a:tblPr firstRow="1" firstCol="1" bandRow="1"/>
              <a:tblGrid>
                <a:gridCol w="945390">
                  <a:extLst>
                    <a:ext uri="{9D8B030D-6E8A-4147-A177-3AD203B41FA5}">
                      <a16:colId xmlns:a16="http://schemas.microsoft.com/office/drawing/2014/main" val="3779755269"/>
                    </a:ext>
                  </a:extLst>
                </a:gridCol>
                <a:gridCol w="5117039">
                  <a:extLst>
                    <a:ext uri="{9D8B030D-6E8A-4147-A177-3AD203B41FA5}">
                      <a16:colId xmlns:a16="http://schemas.microsoft.com/office/drawing/2014/main" val="3746442937"/>
                    </a:ext>
                  </a:extLst>
                </a:gridCol>
                <a:gridCol w="1862371">
                  <a:extLst>
                    <a:ext uri="{9D8B030D-6E8A-4147-A177-3AD203B41FA5}">
                      <a16:colId xmlns:a16="http://schemas.microsoft.com/office/drawing/2014/main" val="3498024476"/>
                    </a:ext>
                  </a:extLst>
                </a:gridCol>
              </a:tblGrid>
              <a:tr h="477376">
                <a:tc>
                  <a:txBody>
                    <a:bodyPr/>
                    <a:lstStyle/>
                    <a:p>
                      <a:pPr marL="0" marR="0" algn="ctr">
                        <a:lnSpc>
                          <a:spcPct val="107000"/>
                        </a:lnSpc>
                        <a:spcBef>
                          <a:spcPts val="0"/>
                        </a:spcBef>
                        <a:spcAft>
                          <a:spcPts val="0"/>
                        </a:spcAft>
                      </a:pPr>
                      <a:r>
                        <a:rPr lang="en-IN" sz="2000" b="1" dirty="0" err="1">
                          <a:effectLst/>
                          <a:latin typeface="Calibri" panose="020F0502020204030204" pitchFamily="34" charset="0"/>
                          <a:ea typeface="Calibri" panose="020F0502020204030204" pitchFamily="34" charset="0"/>
                          <a:cs typeface="Mangal" panose="02040503050203030202" pitchFamily="18" charset="0"/>
                        </a:rPr>
                        <a:t>S.No</a:t>
                      </a:r>
                      <a:r>
                        <a:rPr lang="en-IN" sz="2000" b="1" dirty="0">
                          <a:effectLst/>
                          <a:latin typeface="Calibri" panose="020F0502020204030204" pitchFamily="34" charset="0"/>
                          <a:ea typeface="Calibri" panose="020F0502020204030204" pitchFamily="34"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2000" b="1" dirty="0">
                          <a:effectLst/>
                          <a:latin typeface="Calibri" panose="020F0502020204030204" pitchFamily="34" charset="0"/>
                          <a:ea typeface="Calibri" panose="020F0502020204030204" pitchFamily="34" charset="0"/>
                          <a:cs typeface="Mangal" panose="02040503050203030202" pitchFamily="18" charset="0"/>
                        </a:rPr>
                        <a:t> Title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2000" b="1" dirty="0">
                          <a:effectLst/>
                          <a:latin typeface="Calibri" panose="020F0502020204030204" pitchFamily="34" charset="0"/>
                          <a:ea typeface="Calibri" panose="020F0502020204030204" pitchFamily="34" charset="0"/>
                          <a:cs typeface="Mangal" panose="02040503050203030202" pitchFamily="18" charset="0"/>
                        </a:rPr>
                        <a:t>ITU number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355846"/>
                  </a:ext>
                </a:extLst>
              </a:tr>
              <a:tr h="409255">
                <a:tc>
                  <a:txBody>
                    <a:bodyPr/>
                    <a:lstStyle/>
                    <a:p>
                      <a:pPr marL="0" marR="0" algn="ctr">
                        <a:lnSpc>
                          <a:spcPct val="107000"/>
                        </a:lnSpc>
                        <a:spcBef>
                          <a:spcPts val="0"/>
                        </a:spcBef>
                        <a:spcAft>
                          <a:spcPts val="0"/>
                        </a:spcAft>
                      </a:pPr>
                      <a:r>
                        <a:rPr lang="en-IN" sz="2000" b="1" dirty="0">
                          <a:effectLst/>
                          <a:latin typeface="Calibri" panose="020F0502020204030204" pitchFamily="34" charset="0"/>
                          <a:ea typeface="Calibri" panose="020F0502020204030204" pitchFamily="34" charset="0"/>
                          <a:cs typeface="Mangal" panose="02040503050203030202" pitchFamily="18" charset="0"/>
                        </a:rPr>
                        <a:t>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Requirements for the interoperability of smart city platforms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Mangal" panose="02040503050203030202" pitchFamily="18" charset="0"/>
                        </a:rPr>
                        <a:t>Y. 4200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207818"/>
                  </a:ext>
                </a:extLst>
              </a:tr>
              <a:tr h="818509">
                <a:tc>
                  <a:txBody>
                    <a:bodyPr/>
                    <a:lstStyle/>
                    <a:p>
                      <a:pPr marL="0" marR="0" algn="ctr">
                        <a:lnSpc>
                          <a:spcPct val="107000"/>
                        </a:lnSpc>
                        <a:spcBef>
                          <a:spcPts val="0"/>
                        </a:spcBef>
                        <a:spcAft>
                          <a:spcPts val="0"/>
                        </a:spcAft>
                      </a:pPr>
                      <a:r>
                        <a:rPr lang="en-IN" sz="2000" b="1" dirty="0">
                          <a:effectLst/>
                          <a:latin typeface="Calibri" panose="020F0502020204030204" pitchFamily="34" charset="0"/>
                          <a:ea typeface="Calibri" panose="020F0502020204030204" pitchFamily="34" charset="0"/>
                          <a:cs typeface="Mangal" panose="02040503050203030202" pitchFamily="18" charset="0"/>
                        </a:rPr>
                        <a:t>2</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High-level requirements and reference framework of smart city platforms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Mangal" panose="02040503050203030202" pitchFamily="18" charset="0"/>
                        </a:rPr>
                        <a:t>Y. 4201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560255"/>
                  </a:ext>
                </a:extLst>
              </a:tr>
              <a:tr h="818509">
                <a:tc>
                  <a:txBody>
                    <a:bodyPr/>
                    <a:lstStyle/>
                    <a:p>
                      <a:pPr marL="0" marR="0" algn="ctr">
                        <a:lnSpc>
                          <a:spcPct val="107000"/>
                        </a:lnSpc>
                        <a:spcBef>
                          <a:spcPts val="0"/>
                        </a:spcBef>
                        <a:spcAft>
                          <a:spcPts val="0"/>
                        </a:spcAft>
                      </a:pPr>
                      <a:r>
                        <a:rPr lang="en-IN" sz="2000" b="1" dirty="0">
                          <a:effectLst/>
                          <a:latin typeface="Calibri" panose="020F0502020204030204" pitchFamily="34" charset="0"/>
                          <a:ea typeface="Calibri" panose="020F0502020204030204" pitchFamily="34" charset="0"/>
                          <a:cs typeface="Mangal" panose="02040503050203030202" pitchFamily="18" charset="0"/>
                        </a:rPr>
                        <a:t>3</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Requirements and reference architecture of the machine-to-machine service layer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2000" dirty="0">
                          <a:effectLst/>
                          <a:latin typeface="Calibri" panose="020F0502020204030204" pitchFamily="34" charset="0"/>
                          <a:ea typeface="Calibri" panose="020F0502020204030204" pitchFamily="34" charset="0"/>
                          <a:cs typeface="Mangal" panose="02040503050203030202" pitchFamily="18" charset="0"/>
                        </a:rPr>
                        <a:t>Y. 4413</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168697"/>
                  </a:ext>
                </a:extLst>
              </a:tr>
            </a:tbl>
          </a:graphicData>
        </a:graphic>
      </p:graphicFrame>
      <p:sp>
        <p:nvSpPr>
          <p:cNvPr id="7" name="TextBox 6"/>
          <p:cNvSpPr txBox="1"/>
          <p:nvPr/>
        </p:nvSpPr>
        <p:spPr>
          <a:xfrm>
            <a:off x="762000" y="228600"/>
            <a:ext cx="7315200" cy="461665"/>
          </a:xfrm>
          <a:prstGeom prst="rect">
            <a:avLst/>
          </a:prstGeom>
          <a:noFill/>
        </p:spPr>
        <p:txBody>
          <a:bodyPr wrap="square" rtlCol="0">
            <a:spAutoFit/>
          </a:bodyPr>
          <a:lstStyle/>
          <a:p>
            <a:pPr algn="ctr"/>
            <a:r>
              <a:rPr lang="en-US" b="1" dirty="0">
                <a:latin typeface="+mj-lt"/>
              </a:rPr>
              <a:t>ITU standards related to Smart city Platform  </a:t>
            </a:r>
          </a:p>
        </p:txBody>
      </p:sp>
    </p:spTree>
    <p:extLst>
      <p:ext uri="{BB962C8B-B14F-4D97-AF65-F5344CB8AC3E}">
        <p14:creationId xmlns:p14="http://schemas.microsoft.com/office/powerpoint/2010/main" val="3885794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838200"/>
          <a:ext cx="8610600" cy="5870448"/>
        </p:xfrm>
        <a:graphic>
          <a:graphicData uri="http://schemas.openxmlformats.org/drawingml/2006/table">
            <a:tbl>
              <a:tblPr firstRow="1" firstCol="1" bandRow="1"/>
              <a:tblGrid>
                <a:gridCol w="837142">
                  <a:extLst>
                    <a:ext uri="{9D8B030D-6E8A-4147-A177-3AD203B41FA5}">
                      <a16:colId xmlns:a16="http://schemas.microsoft.com/office/drawing/2014/main" val="736673139"/>
                    </a:ext>
                  </a:extLst>
                </a:gridCol>
                <a:gridCol w="6537677">
                  <a:extLst>
                    <a:ext uri="{9D8B030D-6E8A-4147-A177-3AD203B41FA5}">
                      <a16:colId xmlns:a16="http://schemas.microsoft.com/office/drawing/2014/main" val="373846437"/>
                    </a:ext>
                  </a:extLst>
                </a:gridCol>
                <a:gridCol w="1235781">
                  <a:extLst>
                    <a:ext uri="{9D8B030D-6E8A-4147-A177-3AD203B41FA5}">
                      <a16:colId xmlns:a16="http://schemas.microsoft.com/office/drawing/2014/main" val="1210159448"/>
                    </a:ext>
                  </a:extLst>
                </a:gridCol>
              </a:tblGrid>
              <a:tr h="0">
                <a:tc>
                  <a:txBody>
                    <a:bodyPr/>
                    <a:lstStyle/>
                    <a:p>
                      <a:pPr marL="0" marR="0" algn="ctr">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Light" panose="020F0302020204030204" pitchFamily="34" charset="0"/>
                        </a:rPr>
                        <a:t>S. No.</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Calibri Light" panose="020F0302020204030204" pitchFamily="34" charset="0"/>
                          <a:ea typeface="Times New Roman" panose="02020603050405020304" pitchFamily="18" charset="0"/>
                          <a:cs typeface="Calibri Light" panose="020F0302020204030204" pitchFamily="34" charset="0"/>
                        </a:rPr>
                        <a:t>Title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Calibri Light" panose="020F0302020204030204" pitchFamily="34" charset="0"/>
                          <a:ea typeface="Times New Roman" panose="02020603050405020304" pitchFamily="18" charset="0"/>
                          <a:cs typeface="Calibri Light" panose="020F0302020204030204" pitchFamily="34" charset="0"/>
                        </a:rPr>
                        <a:t>ITU No.</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255093"/>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Functional architecture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06604"/>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2</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Requirements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66939"/>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3</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Service layer core protocol specification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379198"/>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management enablement (OMA)</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53400"/>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5</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management enablement (BBF)</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4500.6</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05120"/>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6</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oneM2M – CoAP protocol binding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657744"/>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7</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HTTP protocol binding</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4500.9</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58592"/>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8</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MQTT protocol binding</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672046"/>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9</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Common terminology</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46697"/>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base ontology</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302610"/>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Interoperability testing</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000151"/>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12</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LwM2M interworking</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675540"/>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13</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Testing framework</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4500.15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354860"/>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Web Socket protocol binding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180065"/>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15</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Field device configuration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4500.22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595224"/>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16</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Home appliances information model and mapping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Light" panose="020F0302020204030204" pitchFamily="34" charset="0"/>
                          <a:ea typeface="Times New Roman" panose="02020603050405020304" pitchFamily="18" charset="0"/>
                          <a:cs typeface="Calibri Light" panose="020F0302020204030204" pitchFamily="34" charset="0"/>
                        </a:rPr>
                        <a:t>Y 4500.23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879255"/>
                  </a:ext>
                </a:extLst>
              </a:tr>
              <a:tr h="0">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17</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oneM2M – MAF and MEF Interface Specification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Y 4500.32</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326837"/>
                  </a:ext>
                </a:extLst>
              </a:tr>
            </a:tbl>
          </a:graphicData>
        </a:graphic>
      </p:graphicFrame>
      <p:sp>
        <p:nvSpPr>
          <p:cNvPr id="4" name="TextBox 3"/>
          <p:cNvSpPr txBox="1"/>
          <p:nvPr/>
        </p:nvSpPr>
        <p:spPr>
          <a:xfrm>
            <a:off x="533400" y="228600"/>
            <a:ext cx="7696200" cy="461665"/>
          </a:xfrm>
          <a:prstGeom prst="rect">
            <a:avLst/>
          </a:prstGeom>
          <a:noFill/>
        </p:spPr>
        <p:txBody>
          <a:bodyPr wrap="square" rtlCol="0">
            <a:spAutoFit/>
          </a:bodyPr>
          <a:lstStyle/>
          <a:p>
            <a:pPr algn="ctr"/>
            <a:r>
              <a:rPr lang="en-US" b="1" dirty="0">
                <a:latin typeface="+mj-lt"/>
              </a:rPr>
              <a:t>oneM2M Standards adopted by ITU</a:t>
            </a:r>
          </a:p>
        </p:txBody>
      </p:sp>
    </p:spTree>
    <p:extLst>
      <p:ext uri="{BB962C8B-B14F-4D97-AF65-F5344CB8AC3E}">
        <p14:creationId xmlns:p14="http://schemas.microsoft.com/office/powerpoint/2010/main" val="2415020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97215"/>
            <a:ext cx="8763000" cy="61863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Verticals 	</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ITU Standard</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Other standards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Power/ Energy		Y. 4251	(</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Capabilities of ubiquitous sensor   	 </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IS 16444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              	networks for supporting the requirements of smart metering services)</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Automotive/ Transport	Y. 4119 (AERS), 			    AIS 140 (</a:t>
            </a:r>
            <a:r>
              <a:rPr kumimoji="0" lang="en-US" sz="1800" b="0" i="0" u="none" strike="noStrike" kern="1200" cap="none" spc="0" normalizeH="0" baseline="0" noProof="0" dirty="0" err="1">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MoRTH</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Y. 4456 (Smart Parking), 		    IS 16833  (BIS)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Y. 4457 (transportation safety services)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Water Management	Y. 4107 (</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Requirements for water quality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			assessment services using ubiquitous sensor networks </a:t>
            </a: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Safety &amp; Surveillance						</a:t>
            </a:r>
            <a:r>
              <a:rPr kumimoji="0" lang="en-US" sz="1800" b="0" i="0" u="none" strike="noStrike" kern="1200" cap="none" spc="0" normalizeH="0" baseline="0" noProof="0" dirty="0" err="1">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onVIF</a:t>
            </a: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Health			Y. 4110  Service and capability requirements for e-health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monitoring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Y. 4408	Capability framework for e-health monitoring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Y. 4117   Requirements and capabilities of the Internet of 				things for support of wearable devices and 					related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1219200" y="0"/>
            <a:ext cx="6965705" cy="4616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a:ea typeface="+mn-ea"/>
                <a:cs typeface="+mn-cs"/>
              </a:rPr>
              <a:t>IoT</a:t>
            </a:r>
            <a:r>
              <a:rPr kumimoji="0" lang="en-GB" sz="2400" b="1" i="0" u="none" strike="noStrike" kern="1200" cap="none" spc="0" normalizeH="0" baseline="0" noProof="0" dirty="0">
                <a:ln>
                  <a:noFill/>
                </a:ln>
                <a:solidFill>
                  <a:prstClr val="black"/>
                </a:solidFill>
                <a:effectLst/>
                <a:uLnTx/>
                <a:uFillTx/>
                <a:latin typeface="Calibri"/>
                <a:ea typeface="+mn-ea"/>
                <a:cs typeface="+mn-cs"/>
              </a:rPr>
              <a:t>/ ICT standards related to SSCs</a:t>
            </a:r>
          </a:p>
        </p:txBody>
      </p:sp>
    </p:spTree>
    <p:extLst>
      <p:ext uri="{BB962C8B-B14F-4D97-AF65-F5344CB8AC3E}">
        <p14:creationId xmlns:p14="http://schemas.microsoft.com/office/powerpoint/2010/main" val="217869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97215"/>
            <a:ext cx="8763000" cy="48013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Verticals 	ITU Standard</a:t>
            </a: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Gateway		Y. 4101   </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Common requirements and capabilities of a gateway for 			</a:t>
            </a:r>
            <a:r>
              <a:rPr kumimoji="0" lang="en-IN" sz="1800" b="0" i="0" u="none" strike="noStrike" kern="1200" cap="none" spc="0" normalizeH="0" baseline="0" noProof="0" dirty="0" err="1">
                <a:ln>
                  <a:noFill/>
                </a:ln>
                <a:solidFill>
                  <a:prstClr val="black"/>
                </a:solidFill>
                <a:effectLst/>
                <a:uLnTx/>
                <a:uFillTx/>
                <a:latin typeface="Arial" pitchFamily="34" charset="0"/>
                <a:ea typeface="+mn-ea"/>
                <a:cs typeface="Mangal" pitchFamily="18" charset="0"/>
              </a:rPr>
              <a:t>IoT</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 applications.</a:t>
            </a: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Y. 4418	</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Common requirements for </a:t>
            </a:r>
            <a:r>
              <a:rPr kumimoji="0" lang="en-IN" sz="1800" b="0" i="0" u="none" strike="noStrike" kern="1200" cap="none" spc="0" normalizeH="0" baseline="0" noProof="0" dirty="0" err="1">
                <a:ln>
                  <a:noFill/>
                </a:ln>
                <a:solidFill>
                  <a:prstClr val="black"/>
                </a:solidFill>
                <a:effectLst/>
                <a:uLnTx/>
                <a:uFillTx/>
                <a:latin typeface="Arial" pitchFamily="34" charset="0"/>
                <a:ea typeface="+mn-ea"/>
                <a:cs typeface="Mangal" pitchFamily="18" charset="0"/>
              </a:rPr>
              <a:t>IoT</a:t>
            </a: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 applications</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itchFamily="34" charset="0"/>
                <a:ea typeface="+mn-ea"/>
                <a:cs typeface="Mangal" pitchFamily="18" charset="0"/>
              </a:rPr>
              <a:t>Setting the framework for an ICT architecture :     Y Suppl. 27 	</a:t>
            </a: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IoT Use cases : Y Suppl. 53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Data Layer/ Platform :	FG-DPM D3.3 (data interoperability)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Sensor/ Devices (Applicable for all verticals) :    Y. 4553,  FG-DPM D3.2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p:txBody>
      </p:sp>
      <p:sp>
        <p:nvSpPr>
          <p:cNvPr id="5" name="TextBox 4"/>
          <p:cNvSpPr txBox="1"/>
          <p:nvPr/>
        </p:nvSpPr>
        <p:spPr>
          <a:xfrm>
            <a:off x="1219200" y="0"/>
            <a:ext cx="6965705" cy="4616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a:ea typeface="+mn-ea"/>
                <a:cs typeface="+mn-cs"/>
              </a:rPr>
              <a:t>IoT</a:t>
            </a:r>
            <a:r>
              <a:rPr kumimoji="0" lang="en-GB" sz="2400" b="1" i="0" u="none" strike="noStrike" kern="1200" cap="none" spc="0" normalizeH="0" baseline="0" noProof="0" dirty="0">
                <a:ln>
                  <a:noFill/>
                </a:ln>
                <a:solidFill>
                  <a:prstClr val="black"/>
                </a:solidFill>
                <a:effectLst/>
                <a:uLnTx/>
                <a:uFillTx/>
                <a:latin typeface="Calibri"/>
                <a:ea typeface="+mn-ea"/>
                <a:cs typeface="+mn-cs"/>
              </a:rPr>
              <a:t>/ ICT standards related to SSCs</a:t>
            </a:r>
          </a:p>
        </p:txBody>
      </p:sp>
    </p:spTree>
    <p:extLst>
      <p:ext uri="{BB962C8B-B14F-4D97-AF65-F5344CB8AC3E}">
        <p14:creationId xmlns:p14="http://schemas.microsoft.com/office/powerpoint/2010/main" val="9458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914400"/>
            <a:ext cx="8001000" cy="5257801"/>
          </a:xfrm>
          <a:prstGeom prst="rect">
            <a:avLst/>
          </a:prstGeom>
        </p:spPr>
      </p:pic>
      <p:sp>
        <p:nvSpPr>
          <p:cNvPr id="5" name="TextBox 4"/>
          <p:cNvSpPr txBox="1"/>
          <p:nvPr/>
        </p:nvSpPr>
        <p:spPr>
          <a:xfrm>
            <a:off x="533400" y="152400"/>
            <a:ext cx="7696200" cy="461665"/>
          </a:xfrm>
          <a:prstGeom prst="rect">
            <a:avLst/>
          </a:prstGeom>
          <a:noFill/>
        </p:spPr>
        <p:txBody>
          <a:bodyPr wrap="square" rtlCol="0">
            <a:spAutoFit/>
          </a:bodyPr>
          <a:lstStyle/>
          <a:p>
            <a:pPr algn="ctr"/>
            <a:r>
              <a:rPr lang="en-GB" b="1" cap="small" dirty="0"/>
              <a:t>Smart Cities Mission List of Smart Solutions</a:t>
            </a:r>
          </a:p>
        </p:txBody>
      </p:sp>
      <p:sp>
        <p:nvSpPr>
          <p:cNvPr id="6" name="TextBox 5"/>
          <p:cNvSpPr txBox="1"/>
          <p:nvPr/>
        </p:nvSpPr>
        <p:spPr>
          <a:xfrm>
            <a:off x="228600" y="6400800"/>
            <a:ext cx="3581400" cy="246221"/>
          </a:xfrm>
          <a:prstGeom prst="rect">
            <a:avLst/>
          </a:prstGeom>
          <a:noFill/>
        </p:spPr>
        <p:txBody>
          <a:bodyPr wrap="square" rtlCol="0">
            <a:spAutoFit/>
          </a:bodyPr>
          <a:lstStyle/>
          <a:p>
            <a:r>
              <a:rPr lang="en-GB" sz="1000" dirty="0"/>
              <a:t>Source: Smart City Mission</a:t>
            </a:r>
          </a:p>
        </p:txBody>
      </p:sp>
    </p:spTree>
    <p:extLst>
      <p:ext uri="{BB962C8B-B14F-4D97-AF65-F5344CB8AC3E}">
        <p14:creationId xmlns:p14="http://schemas.microsoft.com/office/powerpoint/2010/main" val="3460668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38200"/>
            <a:ext cx="8839200" cy="25853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SSC KPIs :   Y.4900 / L.1600 &amp; Y.4901 / L.1601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SSC Impact Assessment :	Y.4905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ITU has published a report in 2019 on “Building SDG-Smart Villages: A blueprint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rPr>
              <a:t>Piloted in Niger”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1219200" y="228600"/>
            <a:ext cx="6965705" cy="52322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ITU standards related to SSCs</a:t>
            </a:r>
          </a:p>
        </p:txBody>
      </p:sp>
    </p:spTree>
    <p:extLst>
      <p:ext uri="{BB962C8B-B14F-4D97-AF65-F5344CB8AC3E}">
        <p14:creationId xmlns:p14="http://schemas.microsoft.com/office/powerpoint/2010/main" val="3538405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1714488"/>
            <a:ext cx="7620000" cy="3643338"/>
          </a:xfrm>
          <a:prstGeom prst="ellipse">
            <a:avLst/>
          </a:prstGeom>
          <a:solidFill>
            <a:schemeClr val="bg1"/>
          </a:solidFill>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solidFill>
                  <a:srgbClr val="000000"/>
                </a:solidFill>
                <a:latin typeface="CenturyGothicW01Bold"/>
              </a:rPr>
              <a:t>Open standards and Interoperability are the key to Resilience, Sustainable and Scalable Smart City growth.</a:t>
            </a:r>
            <a:endParaRPr lang="en-US" b="0" i="0" dirty="0">
              <a:solidFill>
                <a:srgbClr val="000000"/>
              </a:solidFill>
              <a:effectLst/>
              <a:latin typeface="CenturyGothicW01Bold"/>
            </a:endParaRPr>
          </a:p>
        </p:txBody>
      </p:sp>
    </p:spTree>
    <p:extLst>
      <p:ext uri="{BB962C8B-B14F-4D97-AF65-F5344CB8AC3E}">
        <p14:creationId xmlns:p14="http://schemas.microsoft.com/office/powerpoint/2010/main" val="248211104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286000"/>
            <a:ext cx="9144000" cy="1143000"/>
          </a:xfrm>
        </p:spPr>
        <p:txBody>
          <a:bodyPr>
            <a:normAutofit fontScale="90000"/>
          </a:bodyPr>
          <a:lstStyle/>
          <a:p>
            <a:pPr algn="ctr"/>
            <a:r>
              <a:rPr lang="en-US" sz="8800" b="1" i="1" dirty="0">
                <a:solidFill>
                  <a:schemeClr val="accent3"/>
                </a:solidFill>
                <a:effectLst>
                  <a:outerShdw blurRad="38100" dist="38100" dir="2700000" algn="tl">
                    <a:srgbClr val="000000">
                      <a:alpha val="43137"/>
                    </a:srgbClr>
                  </a:outerShdw>
                </a:effectLst>
              </a:rPr>
              <a:t>THANKS</a:t>
            </a:r>
          </a:p>
        </p:txBody>
      </p:sp>
      <p:sp>
        <p:nvSpPr>
          <p:cNvPr id="2" name="TextBox 1"/>
          <p:cNvSpPr txBox="1"/>
          <p:nvPr/>
        </p:nvSpPr>
        <p:spPr>
          <a:xfrm>
            <a:off x="609600" y="5105400"/>
            <a:ext cx="8208912" cy="1569660"/>
          </a:xfrm>
          <a:prstGeom prst="rect">
            <a:avLst/>
          </a:prstGeom>
          <a:noFill/>
        </p:spPr>
        <p:txBody>
          <a:bodyPr wrap="square" rtlCol="0">
            <a:spAutoFit/>
          </a:bodyPr>
          <a:lstStyle/>
          <a:p>
            <a:pPr algn="r"/>
            <a:r>
              <a:rPr lang="en-IN" dirty="0" err="1"/>
              <a:t>Sushil</a:t>
            </a:r>
            <a:r>
              <a:rPr lang="en-IN" dirty="0"/>
              <a:t> Kumar</a:t>
            </a:r>
          </a:p>
          <a:p>
            <a:pPr algn="r"/>
            <a:r>
              <a:rPr lang="en-IN"/>
              <a:t>+919868131551</a:t>
            </a:r>
            <a:endParaRPr lang="en-IN" dirty="0"/>
          </a:p>
          <a:p>
            <a:pPr algn="r"/>
            <a:r>
              <a:rPr lang="en-IN" dirty="0">
                <a:hlinkClick r:id="rId2"/>
              </a:rPr>
              <a:t>sushil.k.123@gmail.com</a:t>
            </a:r>
            <a:endParaRPr lang="en-IN" dirty="0"/>
          </a:p>
          <a:p>
            <a:pPr algn="r"/>
            <a:r>
              <a:rPr lang="en-IN" dirty="0"/>
              <a:t>in.linkedin.com/in/sushil-kumar-98895560</a:t>
            </a:r>
          </a:p>
        </p:txBody>
      </p:sp>
      <p:sp>
        <p:nvSpPr>
          <p:cNvPr id="4" name="TextBox 3"/>
          <p:cNvSpPr txBox="1"/>
          <p:nvPr/>
        </p:nvSpPr>
        <p:spPr>
          <a:xfrm>
            <a:off x="0" y="3643314"/>
            <a:ext cx="9144000" cy="830997"/>
          </a:xfrm>
          <a:prstGeom prst="rect">
            <a:avLst/>
          </a:prstGeom>
          <a:noFill/>
        </p:spPr>
        <p:txBody>
          <a:bodyPr wrap="square" rtlCol="0">
            <a:spAutoFit/>
          </a:bodyPr>
          <a:lstStyle/>
          <a:p>
            <a:r>
              <a:rPr lang="en-IN" b="1" dirty="0"/>
              <a:t> (For detail, see the TR available on www.tec.gov.in/technical-reports/)</a:t>
            </a:r>
            <a:endParaRPr lang="en-IN" dirty="0"/>
          </a:p>
        </p:txBody>
      </p:sp>
    </p:spTree>
    <p:extLst>
      <p:ext uri="{BB962C8B-B14F-4D97-AF65-F5344CB8AC3E}">
        <p14:creationId xmlns:p14="http://schemas.microsoft.com/office/powerpoint/2010/main" val="6274529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838200"/>
            <a:ext cx="8839200" cy="5791199"/>
          </a:xfrm>
          <a:prstGeom prst="rect">
            <a:avLst/>
          </a:prstGeom>
        </p:spPr>
      </p:pic>
      <p:sp>
        <p:nvSpPr>
          <p:cNvPr id="4" name="TextBox 3"/>
          <p:cNvSpPr txBox="1"/>
          <p:nvPr/>
        </p:nvSpPr>
        <p:spPr>
          <a:xfrm>
            <a:off x="914400" y="152400"/>
            <a:ext cx="7239000" cy="461665"/>
          </a:xfrm>
          <a:prstGeom prst="rect">
            <a:avLst/>
          </a:prstGeom>
          <a:noFill/>
        </p:spPr>
        <p:txBody>
          <a:bodyPr wrap="square" rtlCol="0">
            <a:spAutoFit/>
          </a:bodyPr>
          <a:lstStyle/>
          <a:p>
            <a:pPr algn="ctr"/>
            <a:r>
              <a:rPr lang="en-US" dirty="0"/>
              <a:t>Proposed Solution – example of Agra </a:t>
            </a:r>
          </a:p>
        </p:txBody>
      </p:sp>
    </p:spTree>
    <p:extLst>
      <p:ext uri="{BB962C8B-B14F-4D97-AF65-F5344CB8AC3E}">
        <p14:creationId xmlns:p14="http://schemas.microsoft.com/office/powerpoint/2010/main" val="365614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620000" cy="523220"/>
          </a:xfrm>
          <a:prstGeom prst="rect">
            <a:avLst/>
          </a:prstGeom>
          <a:noFill/>
        </p:spPr>
        <p:txBody>
          <a:bodyPr wrap="square" rtlCol="0">
            <a:spAutoFit/>
          </a:bodyPr>
          <a:lstStyle/>
          <a:p>
            <a:pPr algn="ctr"/>
            <a:r>
              <a:rPr lang="en-US" sz="2800" b="1" dirty="0">
                <a:latin typeface="+mj-lt"/>
              </a:rPr>
              <a:t>Smart Sustainable Cities (SSC)</a:t>
            </a:r>
          </a:p>
        </p:txBody>
      </p:sp>
      <p:sp>
        <p:nvSpPr>
          <p:cNvPr id="3" name="TextBox 2"/>
          <p:cNvSpPr txBox="1"/>
          <p:nvPr/>
        </p:nvSpPr>
        <p:spPr>
          <a:xfrm>
            <a:off x="457200" y="1447800"/>
            <a:ext cx="8153400" cy="2677656"/>
          </a:xfrm>
          <a:prstGeom prst="rect">
            <a:avLst/>
          </a:prstGeom>
          <a:noFill/>
        </p:spPr>
        <p:txBody>
          <a:bodyPr wrap="square" rtlCol="0">
            <a:spAutoFit/>
          </a:bodyPr>
          <a:lstStyle/>
          <a:p>
            <a:pPr algn="just"/>
            <a:r>
              <a:rPr lang="en-US" dirty="0">
                <a:latin typeface="+mj-lt"/>
              </a:rPr>
              <a:t>As per ITU, a smart sustainable city (SSC) is an innovative city that uses information and communication technologies (ICTs) and other means to improve quality of life, efficiency of urban operation and services, and competitiveness, while ensuring that it meets the needs of </a:t>
            </a:r>
            <a:r>
              <a:rPr lang="en-US" b="1" dirty="0">
                <a:latin typeface="+mj-lt"/>
              </a:rPr>
              <a:t>present and future generations </a:t>
            </a:r>
            <a:r>
              <a:rPr lang="en-US" dirty="0">
                <a:latin typeface="+mj-lt"/>
              </a:rPr>
              <a:t>with respect to economic, social, environmental as well as cultural aspects. </a:t>
            </a:r>
          </a:p>
        </p:txBody>
      </p:sp>
    </p:spTree>
    <p:extLst>
      <p:ext uri="{BB962C8B-B14F-4D97-AF65-F5344CB8AC3E}">
        <p14:creationId xmlns:p14="http://schemas.microsoft.com/office/powerpoint/2010/main" val="331282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a:srcRect/>
          <a:stretch>
            <a:fillRect/>
          </a:stretch>
        </p:blipFill>
        <p:spPr bwMode="auto">
          <a:xfrm>
            <a:off x="0" y="1071547"/>
            <a:ext cx="9143999" cy="5786454"/>
          </a:xfrm>
          <a:prstGeom prst="rect">
            <a:avLst/>
          </a:prstGeom>
          <a:noFill/>
          <a:ln w="9525">
            <a:noFill/>
            <a:miter lim="800000"/>
            <a:headEnd/>
            <a:tailEnd/>
          </a:ln>
          <a:effectLst/>
        </p:spPr>
      </p:pic>
      <p:sp>
        <p:nvSpPr>
          <p:cNvPr id="3" name="TextBox 2"/>
          <p:cNvSpPr txBox="1"/>
          <p:nvPr/>
        </p:nvSpPr>
        <p:spPr>
          <a:xfrm>
            <a:off x="714348" y="357166"/>
            <a:ext cx="7358114" cy="461665"/>
          </a:xfrm>
          <a:prstGeom prst="rect">
            <a:avLst/>
          </a:prstGeom>
          <a:noFill/>
        </p:spPr>
        <p:txBody>
          <a:bodyPr wrap="square" rtlCol="0">
            <a:spAutoFit/>
          </a:bodyPr>
          <a:lstStyle/>
          <a:p>
            <a:pPr algn="ctr"/>
            <a:r>
              <a:rPr lang="en-IN" b="1" dirty="0"/>
              <a:t>What is </a:t>
            </a:r>
            <a:r>
              <a:rPr lang="en-IN" b="1" dirty="0" err="1"/>
              <a:t>IoT</a:t>
            </a:r>
            <a:r>
              <a:rPr lang="en-IN" b="1" dirty="0"/>
              <a:t> ?</a:t>
            </a:r>
          </a:p>
        </p:txBody>
      </p:sp>
    </p:spTree>
    <p:extLst>
      <p:ext uri="{BB962C8B-B14F-4D97-AF65-F5344CB8AC3E}">
        <p14:creationId xmlns:p14="http://schemas.microsoft.com/office/powerpoint/2010/main" val="19655779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38200" y="152400"/>
            <a:ext cx="7467600" cy="461665"/>
          </a:xfrm>
          <a:prstGeom prst="rect">
            <a:avLst/>
          </a:prstGeom>
          <a:noFill/>
        </p:spPr>
        <p:txBody>
          <a:bodyPr wrap="square" rtlCol="0">
            <a:spAutoFit/>
          </a:bodyPr>
          <a:lstStyle/>
          <a:p>
            <a:pPr algn="ctr"/>
            <a:r>
              <a:rPr lang="en-US" b="1" dirty="0">
                <a:latin typeface="+mj-lt"/>
              </a:rPr>
              <a:t>IoT and leading technologies</a:t>
            </a:r>
          </a:p>
        </p:txBody>
      </p:sp>
      <p:sp>
        <p:nvSpPr>
          <p:cNvPr id="3" name="TextBox 2"/>
          <p:cNvSpPr txBox="1"/>
          <p:nvPr/>
        </p:nvSpPr>
        <p:spPr>
          <a:xfrm>
            <a:off x="304800" y="990600"/>
            <a:ext cx="8458200" cy="707886"/>
          </a:xfrm>
          <a:prstGeom prst="rect">
            <a:avLst/>
          </a:prstGeom>
          <a:noFill/>
        </p:spPr>
        <p:txBody>
          <a:bodyPr wrap="square" rtlCol="0">
            <a:spAutoFit/>
          </a:bodyPr>
          <a:lstStyle/>
          <a:p>
            <a:r>
              <a:rPr lang="en-US" sz="2000" dirty="0">
                <a:latin typeface="+mj-lt"/>
              </a:rPr>
              <a:t>IoT will   benefit  from the integration of a no. of leading technologies, including those for:</a:t>
            </a:r>
          </a:p>
        </p:txBody>
      </p:sp>
      <p:sp>
        <p:nvSpPr>
          <p:cNvPr id="4" name="TextBox 3"/>
          <p:cNvSpPr txBox="1"/>
          <p:nvPr/>
        </p:nvSpPr>
        <p:spPr>
          <a:xfrm>
            <a:off x="808703" y="1698486"/>
            <a:ext cx="7649497" cy="4693593"/>
          </a:xfrm>
          <a:prstGeom prst="rect">
            <a:avLst/>
          </a:prstGeom>
          <a:noFill/>
        </p:spPr>
        <p:txBody>
          <a:bodyPr wrap="square" rtlCol="0">
            <a:spAutoFit/>
          </a:bodyPr>
          <a:lstStyle/>
          <a:p>
            <a:pPr marL="800100" lvl="1" indent="-342900">
              <a:buFont typeface="Wingdings" panose="05000000000000000000" pitchFamily="2" charset="2"/>
              <a:buChar char="§"/>
            </a:pPr>
            <a:r>
              <a:rPr lang="en-US" sz="2000" dirty="0">
                <a:latin typeface="+mj-lt"/>
              </a:rPr>
              <a:t>Machine to Machine Communication (M2M)</a:t>
            </a:r>
          </a:p>
          <a:p>
            <a:pPr marL="800100" lvl="1" indent="-342900">
              <a:buFont typeface="Wingdings" panose="05000000000000000000" pitchFamily="2" charset="2"/>
              <a:buChar char="§"/>
            </a:pPr>
            <a:endParaRPr lang="en-US" sz="1000" dirty="0">
              <a:latin typeface="+mj-lt"/>
            </a:endParaRPr>
          </a:p>
          <a:p>
            <a:pPr marL="800100" lvl="1" indent="-342900">
              <a:buFont typeface="Wingdings" panose="05000000000000000000" pitchFamily="2" charset="2"/>
              <a:buChar char="§"/>
            </a:pPr>
            <a:r>
              <a:rPr lang="en-US" sz="2000" dirty="0">
                <a:latin typeface="+mj-lt"/>
              </a:rPr>
              <a:t>Advanced sensing and actuation</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Cloud computing and (distributed computing / edge computing)</a:t>
            </a:r>
          </a:p>
          <a:p>
            <a:pPr marL="800100" lvl="1" indent="-342900">
              <a:buFont typeface="Wingdings" panose="05000000000000000000" pitchFamily="2" charset="2"/>
              <a:buChar char="§"/>
            </a:pPr>
            <a:endParaRPr lang="en-US" sz="1000" dirty="0">
              <a:latin typeface="+mj-lt"/>
            </a:endParaRPr>
          </a:p>
          <a:p>
            <a:pPr marL="800100" lvl="1" indent="-342900">
              <a:buFont typeface="Wingdings" panose="05000000000000000000" pitchFamily="2" charset="2"/>
              <a:buChar char="§"/>
            </a:pPr>
            <a:r>
              <a:rPr lang="en-US" sz="2000" dirty="0" err="1">
                <a:latin typeface="+mj-lt"/>
              </a:rPr>
              <a:t>Softwarization</a:t>
            </a:r>
            <a:r>
              <a:rPr lang="en-US" sz="2000" dirty="0">
                <a:latin typeface="+mj-lt"/>
              </a:rPr>
              <a:t> (including SDN, NFC)</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Artificial Intelligence, Machine learning, facial recognition </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Service delivery platforms</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Big data management</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Semantics support</a:t>
            </a:r>
          </a:p>
          <a:p>
            <a:pPr marL="800100" lvl="1" indent="-342900">
              <a:buFont typeface="Wingdings" panose="05000000000000000000" pitchFamily="2" charset="2"/>
              <a:buChar char="§"/>
            </a:pPr>
            <a:endParaRPr lang="en-US" sz="1100" dirty="0">
              <a:latin typeface="+mj-lt"/>
            </a:endParaRPr>
          </a:p>
          <a:p>
            <a:pPr marL="800100" lvl="1" indent="-342900">
              <a:buFont typeface="Wingdings" panose="05000000000000000000" pitchFamily="2" charset="2"/>
              <a:buChar char="§"/>
            </a:pPr>
            <a:r>
              <a:rPr lang="en-US" sz="2000" dirty="0">
                <a:latin typeface="+mj-lt"/>
              </a:rPr>
              <a:t>Privacy, Security and Trust</a:t>
            </a:r>
          </a:p>
          <a:p>
            <a:endParaRPr lang="en-US" dirty="0"/>
          </a:p>
        </p:txBody>
      </p:sp>
    </p:spTree>
    <p:extLst>
      <p:ext uri="{BB962C8B-B14F-4D97-AF65-F5344CB8AC3E}">
        <p14:creationId xmlns:p14="http://schemas.microsoft.com/office/powerpoint/2010/main" val="23844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emtech_ppt_template_v2_std">
  <a:themeElements>
    <a:clrScheme name="Semtech_ppt_template_v2_st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emtech_ppt_template_v2_std">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0000"/>
        </a:solidFill>
        <a:ln w="9525" cap="flat" cmpd="sng" algn="ctr">
          <a:solidFill>
            <a:srgbClr val="8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ahoma" pitchFamily="22" charset="0"/>
            <a:ea typeface="Arial" pitchFamily="22" charset="0"/>
            <a:cs typeface="Arial" pitchFamily="22" charset="0"/>
          </a:defRPr>
        </a:defPPr>
      </a:lstStyle>
    </a:spDef>
    <a:lnDef>
      <a:spPr bwMode="auto">
        <a:xfrm>
          <a:off x="0" y="0"/>
          <a:ext cx="1" cy="1"/>
        </a:xfrm>
        <a:custGeom>
          <a:avLst/>
          <a:gdLst/>
          <a:ahLst/>
          <a:cxnLst/>
          <a:rect l="0" t="0" r="0" b="0"/>
          <a:pathLst/>
        </a:custGeom>
        <a:solidFill>
          <a:srgbClr val="CC0000"/>
        </a:solidFill>
        <a:ln w="9525" cap="flat" cmpd="sng" algn="ctr">
          <a:solidFill>
            <a:srgbClr val="8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Tahoma" pitchFamily="22" charset="0"/>
            <a:ea typeface="Arial" pitchFamily="22" charset="0"/>
            <a:cs typeface="Arial" pitchFamily="22" charset="0"/>
          </a:defRPr>
        </a:defPPr>
      </a:lstStyle>
    </a:lnDef>
  </a:objectDefaults>
  <a:extraClrSchemeLst>
    <a:extraClrScheme>
      <a:clrScheme name="Semtech_ppt_template_v2_st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mtech_ppt_template_v2_st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mtech_ppt_template_v2_st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mtech_ppt_template_v2_st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mtech_ppt_template_v2_st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mtech_ppt_template_v2_st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mtech_ppt_template_v2_st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mtech_ppt_template_v2_st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mtech_ppt_template_v2_st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mtech_ppt_template_v2_st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mtech_ppt_template_v2_st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mtech_ppt_template_v2_st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B1B8A-7B11-4E4F-99A3-75B4016DB083}"/>
</file>

<file path=customXml/itemProps2.xml><?xml version="1.0" encoding="utf-8"?>
<ds:datastoreItem xmlns:ds="http://schemas.openxmlformats.org/officeDocument/2006/customXml" ds:itemID="{AC9B1B8A-7B11-4E4F-99A3-75B4016DB083}"/>
</file>

<file path=customXml/itemProps3.xml><?xml version="1.0" encoding="utf-8"?>
<ds:datastoreItem xmlns:ds="http://schemas.openxmlformats.org/officeDocument/2006/customXml" ds:itemID="{A0580F3B-0A56-4242-B49A-7F66A743E22E}"/>
</file>

<file path=customXml/itemProps4.xml><?xml version="1.0" encoding="utf-8"?>
<ds:datastoreItem xmlns:ds="http://schemas.openxmlformats.org/officeDocument/2006/customXml" ds:itemID="{03B34B4A-6371-41AB-A61C-9B8C662AE0E3}"/>
</file>

<file path=docProps/app.xml><?xml version="1.0" encoding="utf-8"?>
<Properties xmlns="http://schemas.openxmlformats.org/officeDocument/2006/extended-properties" xmlns:vt="http://schemas.openxmlformats.org/officeDocument/2006/docPropsVTypes">
  <Template/>
  <TotalTime>15100</TotalTime>
  <Words>3045</Words>
  <Application>Microsoft Office PowerPoint</Application>
  <PresentationFormat>On-screen Show (4:3)</PresentationFormat>
  <Paragraphs>593</Paragraphs>
  <Slides>52</Slides>
  <Notes>16</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Calibri Light</vt:lpstr>
      <vt:lpstr>CenturyGothicW01Bold</vt:lpstr>
      <vt:lpstr>Tahoma</vt:lpstr>
      <vt:lpstr>Times New Roman</vt:lpstr>
      <vt:lpstr>Wingdings</vt:lpstr>
      <vt:lpstr>Office Theme</vt:lpstr>
      <vt:lpstr>3_Semtech_ppt_template_v2_std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bsnl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bsnl</dc:creator>
  <cp:lastModifiedBy>TSDSI Secretariat</cp:lastModifiedBy>
  <cp:revision>2248</cp:revision>
  <cp:lastPrinted>2017-11-09T08:05:00Z</cp:lastPrinted>
  <dcterms:created xsi:type="dcterms:W3CDTF">2008-08-07T07:04:24Z</dcterms:created>
  <dcterms:modified xsi:type="dcterms:W3CDTF">2019-09-06T04:52:31Z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933b78a8-2c3e-42c5-8ef5-dde3b5cc7a2d</vt:lpwstr>
  </property>
</Properties>
</file>