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69" r:id="rId2"/>
    <p:sldId id="370" r:id="rId3"/>
    <p:sldId id="368" r:id="rId4"/>
    <p:sldId id="371"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346B"/>
    <a:srgbClr val="215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660"/>
  </p:normalViewPr>
  <p:slideViewPr>
    <p:cSldViewPr snapToGrid="0">
      <p:cViewPr varScale="1">
        <p:scale>
          <a:sx n="108" d="100"/>
          <a:sy n="108" d="100"/>
        </p:scale>
        <p:origin x="54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Sheet1!$A$3</c:f>
              <c:strCache>
                <c:ptCount val="1"/>
                <c:pt idx="0">
                  <c:v>Frequency of Financing Sources for FS</c:v>
                </c:pt>
              </c:strCache>
            </c:strRef>
          </c:tx>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B3EF-429A-98CB-98654B1B33F6}"/>
              </c:ext>
            </c:extLst>
          </c:dPt>
          <c:dPt>
            <c:idx val="1"/>
            <c:bubble3D val="0"/>
            <c:spPr>
              <a:solidFill>
                <a:srgbClr val="CC3300"/>
              </a:solidFill>
              <a:ln w="19050">
                <a:solidFill>
                  <a:schemeClr val="lt1"/>
                </a:solidFill>
              </a:ln>
              <a:effectLst/>
            </c:spPr>
            <c:extLst>
              <c:ext xmlns:c16="http://schemas.microsoft.com/office/drawing/2014/chart" uri="{C3380CC4-5D6E-409C-BE32-E72D297353CC}">
                <c16:uniqueId val="{00000003-B3EF-429A-98CB-98654B1B33F6}"/>
              </c:ext>
            </c:extLst>
          </c:dPt>
          <c:dPt>
            <c:idx val="2"/>
            <c:bubble3D val="0"/>
            <c:spPr>
              <a:solidFill>
                <a:srgbClr val="CC3300"/>
              </a:solidFill>
              <a:ln w="19050">
                <a:solidFill>
                  <a:schemeClr val="lt1"/>
                </a:solidFill>
              </a:ln>
              <a:effectLst/>
            </c:spPr>
            <c:extLst>
              <c:ext xmlns:c16="http://schemas.microsoft.com/office/drawing/2014/chart" uri="{C3380CC4-5D6E-409C-BE32-E72D297353CC}">
                <c16:uniqueId val="{00000005-B3EF-429A-98CB-98654B1B33F6}"/>
              </c:ext>
            </c:extLst>
          </c:dPt>
          <c:cat>
            <c:strRef>
              <c:f>Sheet1!$B$1:$D$1</c:f>
              <c:strCache>
                <c:ptCount val="3"/>
                <c:pt idx="0">
                  <c:v>Other Sources</c:v>
                </c:pt>
                <c:pt idx="1">
                  <c:v>Multilateral Development Banks</c:v>
                </c:pt>
                <c:pt idx="2">
                  <c:v>Host Country</c:v>
                </c:pt>
              </c:strCache>
            </c:strRef>
          </c:cat>
          <c:val>
            <c:numRef>
              <c:f>Sheet1!$B$3:$D$3</c:f>
              <c:numCache>
                <c:formatCode>0%</c:formatCode>
                <c:ptCount val="3"/>
                <c:pt idx="0">
                  <c:v>0.36</c:v>
                </c:pt>
                <c:pt idx="1">
                  <c:v>0.26</c:v>
                </c:pt>
                <c:pt idx="2">
                  <c:v>0.38</c:v>
                </c:pt>
              </c:numCache>
            </c:numRef>
          </c:val>
          <c:extLst>
            <c:ext xmlns:c16="http://schemas.microsoft.com/office/drawing/2014/chart" uri="{C3380CC4-5D6E-409C-BE32-E72D297353CC}">
              <c16:uniqueId val="{0000000E-B3EF-429A-98CB-98654B1B33F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F340D-949F-4CFA-BFDA-8E0E8A51C8FB}" type="doc">
      <dgm:prSet loTypeId="urn:microsoft.com/office/officeart/2005/8/layout/chevron1" loCatId="process" qsTypeId="urn:microsoft.com/office/officeart/2005/8/quickstyle/simple1" qsCatId="simple" csTypeId="urn:microsoft.com/office/officeart/2005/8/colors/accent1_2" csCatId="accent1" phldr="1"/>
      <dgm:spPr/>
    </dgm:pt>
    <dgm:pt modelId="{36112911-17D8-40EB-9F8B-CC7BCCEE3BB1}">
      <dgm:prSet phldrT="[Text]" custT="1"/>
      <dgm:spPr>
        <a:solidFill>
          <a:srgbClr val="00346C"/>
        </a:solidFill>
      </dgm:spPr>
      <dgm:t>
        <a:bodyPr/>
        <a:lstStyle/>
        <a:p>
          <a:r>
            <a:rPr lang="en-US" sz="1300" b="1" dirty="0">
              <a:latin typeface="+mn-lt"/>
              <a:cs typeface="Segoe UI" panose="020B0502040204020203" pitchFamily="34" charset="0"/>
            </a:rPr>
            <a:t>USTDA receives project proposal from Overseas Partner and/or U.S. Company (Contractor)</a:t>
          </a:r>
        </a:p>
      </dgm:t>
    </dgm:pt>
    <dgm:pt modelId="{F5A08DDB-3741-4E92-A4B9-34FD3FC09B37}" type="parTrans" cxnId="{7C907B5D-F01B-4631-8521-38DC302C62BA}">
      <dgm:prSet/>
      <dgm:spPr/>
      <dgm:t>
        <a:bodyPr/>
        <a:lstStyle/>
        <a:p>
          <a:endParaRPr lang="en-US" b="1"/>
        </a:p>
      </dgm:t>
    </dgm:pt>
    <dgm:pt modelId="{D936420A-0EBF-4BE1-912E-2424FADDE725}" type="sibTrans" cxnId="{7C907B5D-F01B-4631-8521-38DC302C62BA}">
      <dgm:prSet/>
      <dgm:spPr/>
      <dgm:t>
        <a:bodyPr/>
        <a:lstStyle/>
        <a:p>
          <a:endParaRPr lang="en-US" b="1"/>
        </a:p>
      </dgm:t>
    </dgm:pt>
    <dgm:pt modelId="{C9D212D0-7F78-459E-8558-AFA560AD5768}">
      <dgm:prSet phldrT="[Text]" custT="1"/>
      <dgm:spPr>
        <a:solidFill>
          <a:srgbClr val="00346C"/>
        </a:solidFill>
      </dgm:spPr>
      <dgm:t>
        <a:bodyPr/>
        <a:lstStyle/>
        <a:p>
          <a:r>
            <a:rPr lang="en-US" sz="1300" b="1" dirty="0">
              <a:latin typeface="+mn-lt"/>
              <a:cs typeface="Segoe UI" panose="020B0502040204020203" pitchFamily="34" charset="0"/>
            </a:rPr>
            <a:t>USTDA evaluates proposal and presents for internal approval</a:t>
          </a:r>
        </a:p>
      </dgm:t>
    </dgm:pt>
    <dgm:pt modelId="{8C53B474-1918-4DB3-9DF2-D8322D74F5DA}" type="parTrans" cxnId="{D996A05C-F9B1-463B-8AB7-5E171D93ECEB}">
      <dgm:prSet/>
      <dgm:spPr/>
      <dgm:t>
        <a:bodyPr/>
        <a:lstStyle/>
        <a:p>
          <a:endParaRPr lang="en-US" b="1"/>
        </a:p>
      </dgm:t>
    </dgm:pt>
    <dgm:pt modelId="{F184D152-5E2F-4348-BFCD-DB6FAEF52B59}" type="sibTrans" cxnId="{D996A05C-F9B1-463B-8AB7-5E171D93ECEB}">
      <dgm:prSet/>
      <dgm:spPr/>
      <dgm:t>
        <a:bodyPr/>
        <a:lstStyle/>
        <a:p>
          <a:endParaRPr lang="en-US" b="1"/>
        </a:p>
      </dgm:t>
    </dgm:pt>
    <dgm:pt modelId="{01E3C633-E264-4D45-AB6D-94A81F828C98}">
      <dgm:prSet phldrT="[Text]" custT="1"/>
      <dgm:spPr>
        <a:solidFill>
          <a:srgbClr val="00346C"/>
        </a:solidFill>
      </dgm:spPr>
      <dgm:t>
        <a:bodyPr/>
        <a:lstStyle/>
        <a:p>
          <a:r>
            <a:rPr lang="en-US" sz="1300" b="1" dirty="0">
              <a:latin typeface="+mn-lt"/>
              <a:cs typeface="Segoe UI" panose="020B0502040204020203" pitchFamily="34" charset="0"/>
            </a:rPr>
            <a:t>USTDA and Overseas Partner negotiate and sign grant agreement</a:t>
          </a:r>
        </a:p>
      </dgm:t>
    </dgm:pt>
    <dgm:pt modelId="{EDEC230E-E95E-4E25-871D-64D7B17715F0}" type="parTrans" cxnId="{5EDCBEC9-53B2-49C1-BF38-435433A4B259}">
      <dgm:prSet/>
      <dgm:spPr/>
      <dgm:t>
        <a:bodyPr/>
        <a:lstStyle/>
        <a:p>
          <a:endParaRPr lang="en-US" b="1"/>
        </a:p>
      </dgm:t>
    </dgm:pt>
    <dgm:pt modelId="{E0FB4414-50EC-437F-BDD5-82747B5765F5}" type="sibTrans" cxnId="{5EDCBEC9-53B2-49C1-BF38-435433A4B259}">
      <dgm:prSet/>
      <dgm:spPr/>
      <dgm:t>
        <a:bodyPr/>
        <a:lstStyle/>
        <a:p>
          <a:endParaRPr lang="en-US" b="1"/>
        </a:p>
      </dgm:t>
    </dgm:pt>
    <dgm:pt modelId="{4EC1A150-E39E-4A66-A3FE-429B80632C21}">
      <dgm:prSet phldrT="[Text]" custT="1"/>
      <dgm:spPr>
        <a:solidFill>
          <a:srgbClr val="00346C"/>
        </a:solidFill>
      </dgm:spPr>
      <dgm:t>
        <a:bodyPr/>
        <a:lstStyle/>
        <a:p>
          <a:r>
            <a:rPr lang="en-US" sz="1300" b="1" dirty="0">
              <a:latin typeface="+mn-lt"/>
              <a:cs typeface="Segoe UI" panose="020B0502040204020203" pitchFamily="34" charset="0"/>
            </a:rPr>
            <a:t>Overseas partner and U.S. Contractor negotiate and sign secondary agreement</a:t>
          </a:r>
        </a:p>
      </dgm:t>
    </dgm:pt>
    <dgm:pt modelId="{2E794C02-9C87-4A43-BD46-973E5E9AE45B}" type="parTrans" cxnId="{09665E9B-5EF4-4D12-922C-F9E98933B1BB}">
      <dgm:prSet/>
      <dgm:spPr/>
      <dgm:t>
        <a:bodyPr/>
        <a:lstStyle/>
        <a:p>
          <a:endParaRPr lang="en-US" b="1"/>
        </a:p>
      </dgm:t>
    </dgm:pt>
    <dgm:pt modelId="{9A25CC6F-4ED2-4EAD-B176-BBFB9E559948}" type="sibTrans" cxnId="{09665E9B-5EF4-4D12-922C-F9E98933B1BB}">
      <dgm:prSet/>
      <dgm:spPr/>
      <dgm:t>
        <a:bodyPr/>
        <a:lstStyle/>
        <a:p>
          <a:endParaRPr lang="en-US" b="1"/>
        </a:p>
      </dgm:t>
    </dgm:pt>
    <dgm:pt modelId="{25A3118D-AA46-491F-9EEF-6DDC09B8B9AC}">
      <dgm:prSet phldrT="[Text]" custT="1"/>
      <dgm:spPr>
        <a:solidFill>
          <a:srgbClr val="00346C"/>
        </a:solidFill>
      </dgm:spPr>
      <dgm:t>
        <a:bodyPr/>
        <a:lstStyle/>
        <a:p>
          <a:r>
            <a:rPr lang="en-US" sz="1300" b="1" dirty="0">
              <a:latin typeface="+mn-lt"/>
              <a:cs typeface="Segoe UI" panose="020B0502040204020203" pitchFamily="34" charset="0"/>
            </a:rPr>
            <a:t>Work on feasibility study begins</a:t>
          </a:r>
        </a:p>
      </dgm:t>
    </dgm:pt>
    <dgm:pt modelId="{AF97C047-39DE-4ABF-86EB-3373F9E00B89}" type="parTrans" cxnId="{60920E53-34AE-44BA-A1AE-C57E7A9C532E}">
      <dgm:prSet/>
      <dgm:spPr/>
      <dgm:t>
        <a:bodyPr/>
        <a:lstStyle/>
        <a:p>
          <a:endParaRPr lang="en-US" b="1"/>
        </a:p>
      </dgm:t>
    </dgm:pt>
    <dgm:pt modelId="{86EEF1AF-8770-41B0-A971-B0253690FC41}" type="sibTrans" cxnId="{60920E53-34AE-44BA-A1AE-C57E7A9C532E}">
      <dgm:prSet/>
      <dgm:spPr/>
      <dgm:t>
        <a:bodyPr/>
        <a:lstStyle/>
        <a:p>
          <a:endParaRPr lang="en-US" b="1"/>
        </a:p>
      </dgm:t>
    </dgm:pt>
    <dgm:pt modelId="{828F6420-2DDF-4A9A-842F-78D17A65987A}" type="pres">
      <dgm:prSet presAssocID="{A1FF340D-949F-4CFA-BFDA-8E0E8A51C8FB}" presName="Name0" presStyleCnt="0">
        <dgm:presLayoutVars>
          <dgm:dir/>
          <dgm:animLvl val="lvl"/>
          <dgm:resizeHandles val="exact"/>
        </dgm:presLayoutVars>
      </dgm:prSet>
      <dgm:spPr/>
    </dgm:pt>
    <dgm:pt modelId="{250F2947-D6B6-466B-869F-58112CAA5DB4}" type="pres">
      <dgm:prSet presAssocID="{36112911-17D8-40EB-9F8B-CC7BCCEE3BB1}" presName="parTxOnly" presStyleLbl="node1" presStyleIdx="0" presStyleCnt="5" custScaleX="117032" custScaleY="149865">
        <dgm:presLayoutVars>
          <dgm:chMax val="0"/>
          <dgm:chPref val="0"/>
          <dgm:bulletEnabled val="1"/>
        </dgm:presLayoutVars>
      </dgm:prSet>
      <dgm:spPr/>
    </dgm:pt>
    <dgm:pt modelId="{A3B7D413-EC42-4F75-AE40-5AE021287A57}" type="pres">
      <dgm:prSet presAssocID="{D936420A-0EBF-4BE1-912E-2424FADDE725}" presName="parTxOnlySpace" presStyleCnt="0"/>
      <dgm:spPr/>
    </dgm:pt>
    <dgm:pt modelId="{05B4440F-098F-4F16-88BF-9FF1733EF3C6}" type="pres">
      <dgm:prSet presAssocID="{C9D212D0-7F78-459E-8558-AFA560AD5768}" presName="parTxOnly" presStyleLbl="node1" presStyleIdx="1" presStyleCnt="5" custScaleX="114838" custScaleY="148747">
        <dgm:presLayoutVars>
          <dgm:chMax val="0"/>
          <dgm:chPref val="0"/>
          <dgm:bulletEnabled val="1"/>
        </dgm:presLayoutVars>
      </dgm:prSet>
      <dgm:spPr/>
    </dgm:pt>
    <dgm:pt modelId="{84FE634D-AC6A-407F-8E80-3C68D8306C47}" type="pres">
      <dgm:prSet presAssocID="{F184D152-5E2F-4348-BFCD-DB6FAEF52B59}" presName="parTxOnlySpace" presStyleCnt="0"/>
      <dgm:spPr/>
    </dgm:pt>
    <dgm:pt modelId="{CEBBFFEF-C7FE-4BEE-89C2-67F56AC700A3}" type="pres">
      <dgm:prSet presAssocID="{01E3C633-E264-4D45-AB6D-94A81F828C98}" presName="parTxOnly" presStyleLbl="node1" presStyleIdx="2" presStyleCnt="5" custScaleX="113167" custScaleY="148375">
        <dgm:presLayoutVars>
          <dgm:chMax val="0"/>
          <dgm:chPref val="0"/>
          <dgm:bulletEnabled val="1"/>
        </dgm:presLayoutVars>
      </dgm:prSet>
      <dgm:spPr/>
    </dgm:pt>
    <dgm:pt modelId="{437A5731-829A-4DBA-8815-6C3370F02D6D}" type="pres">
      <dgm:prSet presAssocID="{E0FB4414-50EC-437F-BDD5-82747B5765F5}" presName="parTxOnlySpace" presStyleCnt="0"/>
      <dgm:spPr/>
    </dgm:pt>
    <dgm:pt modelId="{FA8AE160-13F1-4125-AD55-75C9ED2CE832}" type="pres">
      <dgm:prSet presAssocID="{4EC1A150-E39E-4A66-A3FE-429B80632C21}" presName="parTxOnly" presStyleLbl="node1" presStyleIdx="3" presStyleCnt="5" custScaleX="111002" custScaleY="150194">
        <dgm:presLayoutVars>
          <dgm:chMax val="0"/>
          <dgm:chPref val="0"/>
          <dgm:bulletEnabled val="1"/>
        </dgm:presLayoutVars>
      </dgm:prSet>
      <dgm:spPr/>
    </dgm:pt>
    <dgm:pt modelId="{EFC7BCF5-31D5-4473-928F-7227771E5E96}" type="pres">
      <dgm:prSet presAssocID="{9A25CC6F-4ED2-4EAD-B176-BBFB9E559948}" presName="parTxOnlySpace" presStyleCnt="0"/>
      <dgm:spPr/>
    </dgm:pt>
    <dgm:pt modelId="{4193BFE2-C75E-4B35-9461-8C5030EA9BE0}" type="pres">
      <dgm:prSet presAssocID="{25A3118D-AA46-491F-9EEF-6DDC09B8B9AC}" presName="parTxOnly" presStyleLbl="node1" presStyleIdx="4" presStyleCnt="5" custScaleY="147059">
        <dgm:presLayoutVars>
          <dgm:chMax val="0"/>
          <dgm:chPref val="0"/>
          <dgm:bulletEnabled val="1"/>
        </dgm:presLayoutVars>
      </dgm:prSet>
      <dgm:spPr/>
    </dgm:pt>
  </dgm:ptLst>
  <dgm:cxnLst>
    <dgm:cxn modelId="{E03AFB0B-3E5C-439B-A600-F9EECB7D2501}" type="presOf" srcId="{C9D212D0-7F78-459E-8558-AFA560AD5768}" destId="{05B4440F-098F-4F16-88BF-9FF1733EF3C6}" srcOrd="0" destOrd="0" presId="urn:microsoft.com/office/officeart/2005/8/layout/chevron1"/>
    <dgm:cxn modelId="{D098FB0C-1AB1-4F88-B196-238C997EF947}" type="presOf" srcId="{25A3118D-AA46-491F-9EEF-6DDC09B8B9AC}" destId="{4193BFE2-C75E-4B35-9461-8C5030EA9BE0}" srcOrd="0" destOrd="0" presId="urn:microsoft.com/office/officeart/2005/8/layout/chevron1"/>
    <dgm:cxn modelId="{D2321D5C-AE97-4451-8E15-BA0928EC2C36}" type="presOf" srcId="{A1FF340D-949F-4CFA-BFDA-8E0E8A51C8FB}" destId="{828F6420-2DDF-4A9A-842F-78D17A65987A}" srcOrd="0" destOrd="0" presId="urn:microsoft.com/office/officeart/2005/8/layout/chevron1"/>
    <dgm:cxn modelId="{D996A05C-F9B1-463B-8AB7-5E171D93ECEB}" srcId="{A1FF340D-949F-4CFA-BFDA-8E0E8A51C8FB}" destId="{C9D212D0-7F78-459E-8558-AFA560AD5768}" srcOrd="1" destOrd="0" parTransId="{8C53B474-1918-4DB3-9DF2-D8322D74F5DA}" sibTransId="{F184D152-5E2F-4348-BFCD-DB6FAEF52B59}"/>
    <dgm:cxn modelId="{7C907B5D-F01B-4631-8521-38DC302C62BA}" srcId="{A1FF340D-949F-4CFA-BFDA-8E0E8A51C8FB}" destId="{36112911-17D8-40EB-9F8B-CC7BCCEE3BB1}" srcOrd="0" destOrd="0" parTransId="{F5A08DDB-3741-4E92-A4B9-34FD3FC09B37}" sibTransId="{D936420A-0EBF-4BE1-912E-2424FADDE725}"/>
    <dgm:cxn modelId="{4D3B2E5E-301B-4E6E-91C3-FEEECF4E0725}" type="presOf" srcId="{36112911-17D8-40EB-9F8B-CC7BCCEE3BB1}" destId="{250F2947-D6B6-466B-869F-58112CAA5DB4}" srcOrd="0" destOrd="0" presId="urn:microsoft.com/office/officeart/2005/8/layout/chevron1"/>
    <dgm:cxn modelId="{60920E53-34AE-44BA-A1AE-C57E7A9C532E}" srcId="{A1FF340D-949F-4CFA-BFDA-8E0E8A51C8FB}" destId="{25A3118D-AA46-491F-9EEF-6DDC09B8B9AC}" srcOrd="4" destOrd="0" parTransId="{AF97C047-39DE-4ABF-86EB-3373F9E00B89}" sibTransId="{86EEF1AF-8770-41B0-A971-B0253690FC41}"/>
    <dgm:cxn modelId="{0147A088-94CC-47BC-8C73-A8755AB613C9}" type="presOf" srcId="{4EC1A150-E39E-4A66-A3FE-429B80632C21}" destId="{FA8AE160-13F1-4125-AD55-75C9ED2CE832}" srcOrd="0" destOrd="0" presId="urn:microsoft.com/office/officeart/2005/8/layout/chevron1"/>
    <dgm:cxn modelId="{09665E9B-5EF4-4D12-922C-F9E98933B1BB}" srcId="{A1FF340D-949F-4CFA-BFDA-8E0E8A51C8FB}" destId="{4EC1A150-E39E-4A66-A3FE-429B80632C21}" srcOrd="3" destOrd="0" parTransId="{2E794C02-9C87-4A43-BD46-973E5E9AE45B}" sibTransId="{9A25CC6F-4ED2-4EAD-B176-BBFB9E559948}"/>
    <dgm:cxn modelId="{FFE248A4-DBB6-47CF-A3FE-4FCD158AACF3}" type="presOf" srcId="{01E3C633-E264-4D45-AB6D-94A81F828C98}" destId="{CEBBFFEF-C7FE-4BEE-89C2-67F56AC700A3}" srcOrd="0" destOrd="0" presId="urn:microsoft.com/office/officeart/2005/8/layout/chevron1"/>
    <dgm:cxn modelId="{5EDCBEC9-53B2-49C1-BF38-435433A4B259}" srcId="{A1FF340D-949F-4CFA-BFDA-8E0E8A51C8FB}" destId="{01E3C633-E264-4D45-AB6D-94A81F828C98}" srcOrd="2" destOrd="0" parTransId="{EDEC230E-E95E-4E25-871D-64D7B17715F0}" sibTransId="{E0FB4414-50EC-437F-BDD5-82747B5765F5}"/>
    <dgm:cxn modelId="{22576831-49B2-4255-95AD-FE4A1D076248}" type="presParOf" srcId="{828F6420-2DDF-4A9A-842F-78D17A65987A}" destId="{250F2947-D6B6-466B-869F-58112CAA5DB4}" srcOrd="0" destOrd="0" presId="urn:microsoft.com/office/officeart/2005/8/layout/chevron1"/>
    <dgm:cxn modelId="{05F283EF-497F-47B6-A6CF-628BF437D06F}" type="presParOf" srcId="{828F6420-2DDF-4A9A-842F-78D17A65987A}" destId="{A3B7D413-EC42-4F75-AE40-5AE021287A57}" srcOrd="1" destOrd="0" presId="urn:microsoft.com/office/officeart/2005/8/layout/chevron1"/>
    <dgm:cxn modelId="{FF7A65A5-682C-43D7-B185-6CFCB49A91FD}" type="presParOf" srcId="{828F6420-2DDF-4A9A-842F-78D17A65987A}" destId="{05B4440F-098F-4F16-88BF-9FF1733EF3C6}" srcOrd="2" destOrd="0" presId="urn:microsoft.com/office/officeart/2005/8/layout/chevron1"/>
    <dgm:cxn modelId="{926A2A56-7CFD-4F89-89D3-688115641059}" type="presParOf" srcId="{828F6420-2DDF-4A9A-842F-78D17A65987A}" destId="{84FE634D-AC6A-407F-8E80-3C68D8306C47}" srcOrd="3" destOrd="0" presId="urn:microsoft.com/office/officeart/2005/8/layout/chevron1"/>
    <dgm:cxn modelId="{56439E7F-AAC1-4B9D-AB56-1381EBD3C831}" type="presParOf" srcId="{828F6420-2DDF-4A9A-842F-78D17A65987A}" destId="{CEBBFFEF-C7FE-4BEE-89C2-67F56AC700A3}" srcOrd="4" destOrd="0" presId="urn:microsoft.com/office/officeart/2005/8/layout/chevron1"/>
    <dgm:cxn modelId="{15EE92AC-4959-43D9-8AC8-31BB3F774076}" type="presParOf" srcId="{828F6420-2DDF-4A9A-842F-78D17A65987A}" destId="{437A5731-829A-4DBA-8815-6C3370F02D6D}" srcOrd="5" destOrd="0" presId="urn:microsoft.com/office/officeart/2005/8/layout/chevron1"/>
    <dgm:cxn modelId="{544E8BB2-0D36-43C9-BCAC-D929942CC309}" type="presParOf" srcId="{828F6420-2DDF-4A9A-842F-78D17A65987A}" destId="{FA8AE160-13F1-4125-AD55-75C9ED2CE832}" srcOrd="6" destOrd="0" presId="urn:microsoft.com/office/officeart/2005/8/layout/chevron1"/>
    <dgm:cxn modelId="{65186ECC-F8DA-4BD5-A50D-1AD85541411E}" type="presParOf" srcId="{828F6420-2DDF-4A9A-842F-78D17A65987A}" destId="{EFC7BCF5-31D5-4473-928F-7227771E5E96}" srcOrd="7" destOrd="0" presId="urn:microsoft.com/office/officeart/2005/8/layout/chevron1"/>
    <dgm:cxn modelId="{31B0D8FE-BE64-4C83-951B-EFC78AC61AFA}" type="presParOf" srcId="{828F6420-2DDF-4A9A-842F-78D17A65987A}" destId="{4193BFE2-C75E-4B35-9461-8C5030EA9BE0}" srcOrd="8"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F2947-D6B6-466B-869F-58112CAA5DB4}">
      <dsp:nvSpPr>
        <dsp:cNvPr id="0" name=""/>
        <dsp:cNvSpPr/>
      </dsp:nvSpPr>
      <dsp:spPr>
        <a:xfrm>
          <a:off x="5227" y="148098"/>
          <a:ext cx="2546258" cy="1304241"/>
        </a:xfrm>
        <a:prstGeom prst="chevron">
          <a:avLst/>
        </a:prstGeom>
        <a:solidFill>
          <a:srgbClr val="0034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mn-lt"/>
              <a:cs typeface="Segoe UI" panose="020B0502040204020203" pitchFamily="34" charset="0"/>
            </a:rPr>
            <a:t>USTDA receives project proposal from Overseas Partner and/or U.S. Company (Contractor)</a:t>
          </a:r>
        </a:p>
      </dsp:txBody>
      <dsp:txXfrm>
        <a:off x="657348" y="148098"/>
        <a:ext cx="1242017" cy="1304241"/>
      </dsp:txXfrm>
    </dsp:sp>
    <dsp:sp modelId="{05B4440F-098F-4F16-88BF-9FF1733EF3C6}">
      <dsp:nvSpPr>
        <dsp:cNvPr id="0" name=""/>
        <dsp:cNvSpPr/>
      </dsp:nvSpPr>
      <dsp:spPr>
        <a:xfrm>
          <a:off x="2333916" y="152963"/>
          <a:ext cx="2498523" cy="1294511"/>
        </a:xfrm>
        <a:prstGeom prst="chevron">
          <a:avLst/>
        </a:prstGeom>
        <a:solidFill>
          <a:srgbClr val="0034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mn-lt"/>
              <a:cs typeface="Segoe UI" panose="020B0502040204020203" pitchFamily="34" charset="0"/>
            </a:rPr>
            <a:t>USTDA evaluates proposal and presents for internal approval</a:t>
          </a:r>
        </a:p>
      </dsp:txBody>
      <dsp:txXfrm>
        <a:off x="2981172" y="152963"/>
        <a:ext cx="1204012" cy="1294511"/>
      </dsp:txXfrm>
    </dsp:sp>
    <dsp:sp modelId="{CEBBFFEF-C7FE-4BEE-89C2-67F56AC700A3}">
      <dsp:nvSpPr>
        <dsp:cNvPr id="0" name=""/>
        <dsp:cNvSpPr/>
      </dsp:nvSpPr>
      <dsp:spPr>
        <a:xfrm>
          <a:off x="4614870" y="154581"/>
          <a:ext cx="2462167" cy="1291274"/>
        </a:xfrm>
        <a:prstGeom prst="chevron">
          <a:avLst/>
        </a:prstGeom>
        <a:solidFill>
          <a:srgbClr val="0034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mn-lt"/>
              <a:cs typeface="Segoe UI" panose="020B0502040204020203" pitchFamily="34" charset="0"/>
            </a:rPr>
            <a:t>USTDA and Overseas Partner negotiate and sign grant agreement</a:t>
          </a:r>
        </a:p>
      </dsp:txBody>
      <dsp:txXfrm>
        <a:off x="5260507" y="154581"/>
        <a:ext cx="1170893" cy="1291274"/>
      </dsp:txXfrm>
    </dsp:sp>
    <dsp:sp modelId="{FA8AE160-13F1-4125-AD55-75C9ED2CE832}">
      <dsp:nvSpPr>
        <dsp:cNvPr id="0" name=""/>
        <dsp:cNvSpPr/>
      </dsp:nvSpPr>
      <dsp:spPr>
        <a:xfrm>
          <a:off x="6859468" y="146666"/>
          <a:ext cx="2415063" cy="1307104"/>
        </a:xfrm>
        <a:prstGeom prst="chevron">
          <a:avLst/>
        </a:prstGeom>
        <a:solidFill>
          <a:srgbClr val="0034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mn-lt"/>
              <a:cs typeface="Segoe UI" panose="020B0502040204020203" pitchFamily="34" charset="0"/>
            </a:rPr>
            <a:t>Overseas partner and U.S. Contractor negotiate and sign secondary agreement</a:t>
          </a:r>
        </a:p>
      </dsp:txBody>
      <dsp:txXfrm>
        <a:off x="7513020" y="146666"/>
        <a:ext cx="1107959" cy="1307104"/>
      </dsp:txXfrm>
    </dsp:sp>
    <dsp:sp modelId="{4193BFE2-C75E-4B35-9461-8C5030EA9BE0}">
      <dsp:nvSpPr>
        <dsp:cNvPr id="0" name=""/>
        <dsp:cNvSpPr/>
      </dsp:nvSpPr>
      <dsp:spPr>
        <a:xfrm>
          <a:off x="9056963" y="160308"/>
          <a:ext cx="2175694" cy="1279821"/>
        </a:xfrm>
        <a:prstGeom prst="chevron">
          <a:avLst/>
        </a:prstGeom>
        <a:solidFill>
          <a:srgbClr val="0034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mn-lt"/>
              <a:cs typeface="Segoe UI" panose="020B0502040204020203" pitchFamily="34" charset="0"/>
            </a:rPr>
            <a:t>Work on feasibility study begins</a:t>
          </a:r>
        </a:p>
      </dsp:txBody>
      <dsp:txXfrm>
        <a:off x="9696874" y="160308"/>
        <a:ext cx="895873" cy="12798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0E64B-2782-4553-8F11-702123D160A7}" type="datetimeFigureOut">
              <a:rPr lang="en-US" smtClean="0"/>
              <a:t>8/19/2019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31AFA-C5F6-451F-8EE7-663634FE878F}" type="slidenum">
              <a:rPr lang="en-US" smtClean="0"/>
              <a:t>‹#›</a:t>
            </a:fld>
            <a:endParaRPr lang="en-US"/>
          </a:p>
        </p:txBody>
      </p:sp>
    </p:spTree>
    <p:extLst>
      <p:ext uri="{BB962C8B-B14F-4D97-AF65-F5344CB8AC3E}">
        <p14:creationId xmlns:p14="http://schemas.microsoft.com/office/powerpoint/2010/main" val="192258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Picture – Rajasthan RTM (Smart Solutions for Smart Cities RTM Series) </a:t>
            </a:r>
          </a:p>
          <a:p>
            <a:r>
              <a:rPr lang="en-US" dirty="0"/>
              <a:t>2</a:t>
            </a:r>
            <a:r>
              <a:rPr lang="en-US" baseline="30000" dirty="0"/>
              <a:t>nd</a:t>
            </a:r>
            <a:r>
              <a:rPr lang="en-US" dirty="0"/>
              <a:t> Picture –  2017 Smart Cities conference in NYC</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0DF183-69F4-48CF-88C4-A34A7176197E}" type="slidenum">
              <a:rPr kumimoji="0" lang="en-US" sz="1200" b="0" i="0" u="none" strike="noStrike" kern="1200" cap="none" spc="0" normalizeH="0" baseline="0" noProof="0" smtClean="0">
                <a:ln>
                  <a:noFill/>
                </a:ln>
                <a:solidFill>
                  <a:srgbClr val="000000"/>
                </a:solidFill>
                <a:effectLst/>
                <a:uLnTx/>
                <a:uFillTx/>
                <a:latin typeface="Nilland-Black" charset="0"/>
                <a:sym typeface="Nilland-Black"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Nilland-Black" charset="0"/>
              <a:sym typeface="Nilland-Black" charset="0"/>
            </a:endParaRPr>
          </a:p>
        </p:txBody>
      </p:sp>
    </p:spTree>
    <p:extLst>
      <p:ext uri="{BB962C8B-B14F-4D97-AF65-F5344CB8AC3E}">
        <p14:creationId xmlns:p14="http://schemas.microsoft.com/office/powerpoint/2010/main" val="2108062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B4908-07D5-4EB4-8F69-292B909420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552E34-2F55-4F94-BC22-38CA48BDD7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6D72BB-BEB2-4620-A88B-F8A1D7148980}"/>
              </a:ext>
            </a:extLst>
          </p:cNvPr>
          <p:cNvSpPr>
            <a:spLocks noGrp="1"/>
          </p:cNvSpPr>
          <p:nvPr>
            <p:ph type="dt" sz="half" idx="10"/>
          </p:nvPr>
        </p:nvSpPr>
        <p:spPr/>
        <p:txBody>
          <a:bodyPr/>
          <a:lstStyle/>
          <a:p>
            <a:fld id="{F3502749-99EF-461A-AD0E-532BB4450D3B}" type="datetimeFigureOut">
              <a:rPr lang="en-US" smtClean="0"/>
              <a:t>8/19/2019</a:t>
            </a:fld>
            <a:endParaRPr lang="en-US"/>
          </a:p>
        </p:txBody>
      </p:sp>
      <p:sp>
        <p:nvSpPr>
          <p:cNvPr id="5" name="Footer Placeholder 4">
            <a:extLst>
              <a:ext uri="{FF2B5EF4-FFF2-40B4-BE49-F238E27FC236}">
                <a16:creationId xmlns:a16="http://schemas.microsoft.com/office/drawing/2014/main" id="{60489223-8B8C-4ADB-9BFB-BE8EB157B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60EA9-8776-418E-AF3F-9316251D97B2}"/>
              </a:ext>
            </a:extLst>
          </p:cNvPr>
          <p:cNvSpPr>
            <a:spLocks noGrp="1"/>
          </p:cNvSpPr>
          <p:nvPr>
            <p:ph type="sldNum" sz="quarter" idx="12"/>
          </p:nvPr>
        </p:nvSpPr>
        <p:spPr/>
        <p:txBody>
          <a:bodyPr/>
          <a:lstStyle/>
          <a:p>
            <a:fld id="{3E52FB22-2B2E-433C-9BC0-B90B689A7CDC}" type="slidenum">
              <a:rPr lang="en-US" smtClean="0"/>
              <a:t>‹#›</a:t>
            </a:fld>
            <a:endParaRPr lang="en-US"/>
          </a:p>
        </p:txBody>
      </p:sp>
    </p:spTree>
    <p:extLst>
      <p:ext uri="{BB962C8B-B14F-4D97-AF65-F5344CB8AC3E}">
        <p14:creationId xmlns:p14="http://schemas.microsoft.com/office/powerpoint/2010/main" val="412818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DD65-3BAB-4F5C-BA36-4ADD56F84A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6CE090-923F-44CE-A012-CBE7A3755E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2F037-3E5D-46BA-9314-46DFEB1234FE}"/>
              </a:ext>
            </a:extLst>
          </p:cNvPr>
          <p:cNvSpPr>
            <a:spLocks noGrp="1"/>
          </p:cNvSpPr>
          <p:nvPr>
            <p:ph type="dt" sz="half" idx="10"/>
          </p:nvPr>
        </p:nvSpPr>
        <p:spPr/>
        <p:txBody>
          <a:bodyPr/>
          <a:lstStyle/>
          <a:p>
            <a:fld id="{F3502749-99EF-461A-AD0E-532BB4450D3B}" type="datetimeFigureOut">
              <a:rPr lang="en-US" smtClean="0"/>
              <a:t>8/19/2019</a:t>
            </a:fld>
            <a:endParaRPr lang="en-US"/>
          </a:p>
        </p:txBody>
      </p:sp>
      <p:sp>
        <p:nvSpPr>
          <p:cNvPr id="5" name="Footer Placeholder 4">
            <a:extLst>
              <a:ext uri="{FF2B5EF4-FFF2-40B4-BE49-F238E27FC236}">
                <a16:creationId xmlns:a16="http://schemas.microsoft.com/office/drawing/2014/main" id="{841D3066-21AE-424F-97D6-FA25B80332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5D9A0-BFE5-439E-BBB7-0BBEEEFFCC32}"/>
              </a:ext>
            </a:extLst>
          </p:cNvPr>
          <p:cNvSpPr>
            <a:spLocks noGrp="1"/>
          </p:cNvSpPr>
          <p:nvPr>
            <p:ph type="sldNum" sz="quarter" idx="12"/>
          </p:nvPr>
        </p:nvSpPr>
        <p:spPr/>
        <p:txBody>
          <a:bodyPr/>
          <a:lstStyle/>
          <a:p>
            <a:fld id="{3E52FB22-2B2E-433C-9BC0-B90B689A7CDC}" type="slidenum">
              <a:rPr lang="en-US" smtClean="0"/>
              <a:t>‹#›</a:t>
            </a:fld>
            <a:endParaRPr lang="en-US"/>
          </a:p>
        </p:txBody>
      </p:sp>
    </p:spTree>
    <p:extLst>
      <p:ext uri="{BB962C8B-B14F-4D97-AF65-F5344CB8AC3E}">
        <p14:creationId xmlns:p14="http://schemas.microsoft.com/office/powerpoint/2010/main" val="221128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A4C487-F2E1-48BC-AEDA-CA1D719B1D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1D03AD-0795-4B75-BABE-ED6203AA9B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63EC4-AFA2-4F28-A258-35B51012D764}"/>
              </a:ext>
            </a:extLst>
          </p:cNvPr>
          <p:cNvSpPr>
            <a:spLocks noGrp="1"/>
          </p:cNvSpPr>
          <p:nvPr>
            <p:ph type="dt" sz="half" idx="10"/>
          </p:nvPr>
        </p:nvSpPr>
        <p:spPr/>
        <p:txBody>
          <a:bodyPr/>
          <a:lstStyle/>
          <a:p>
            <a:fld id="{F3502749-99EF-461A-AD0E-532BB4450D3B}" type="datetimeFigureOut">
              <a:rPr lang="en-US" smtClean="0"/>
              <a:t>8/19/2019</a:t>
            </a:fld>
            <a:endParaRPr lang="en-US"/>
          </a:p>
        </p:txBody>
      </p:sp>
      <p:sp>
        <p:nvSpPr>
          <p:cNvPr id="5" name="Footer Placeholder 4">
            <a:extLst>
              <a:ext uri="{FF2B5EF4-FFF2-40B4-BE49-F238E27FC236}">
                <a16:creationId xmlns:a16="http://schemas.microsoft.com/office/drawing/2014/main" id="{9E25E5C1-32F8-47B8-8E01-622A2FDD8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8F06F9-BCAD-48EC-94CB-FAC9AEF464E7}"/>
              </a:ext>
            </a:extLst>
          </p:cNvPr>
          <p:cNvSpPr>
            <a:spLocks noGrp="1"/>
          </p:cNvSpPr>
          <p:nvPr>
            <p:ph type="sldNum" sz="quarter" idx="12"/>
          </p:nvPr>
        </p:nvSpPr>
        <p:spPr/>
        <p:txBody>
          <a:bodyPr/>
          <a:lstStyle/>
          <a:p>
            <a:fld id="{3E52FB22-2B2E-433C-9BC0-B90B689A7CDC}" type="slidenum">
              <a:rPr lang="en-US" smtClean="0"/>
              <a:t>‹#›</a:t>
            </a:fld>
            <a:endParaRPr lang="en-US"/>
          </a:p>
        </p:txBody>
      </p:sp>
    </p:spTree>
    <p:extLst>
      <p:ext uri="{BB962C8B-B14F-4D97-AF65-F5344CB8AC3E}">
        <p14:creationId xmlns:p14="http://schemas.microsoft.com/office/powerpoint/2010/main" val="193961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C2FE8-509B-4219-828C-52A8A9A42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7547C-D00B-4BE7-A899-9AC030CFD3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882C0-D3A2-49E0-9F44-8F26C3D74664}"/>
              </a:ext>
            </a:extLst>
          </p:cNvPr>
          <p:cNvSpPr>
            <a:spLocks noGrp="1"/>
          </p:cNvSpPr>
          <p:nvPr>
            <p:ph type="dt" sz="half" idx="10"/>
          </p:nvPr>
        </p:nvSpPr>
        <p:spPr/>
        <p:txBody>
          <a:bodyPr/>
          <a:lstStyle/>
          <a:p>
            <a:fld id="{F3502749-99EF-461A-AD0E-532BB4450D3B}" type="datetimeFigureOut">
              <a:rPr lang="en-US" smtClean="0"/>
              <a:t>8/19/2019</a:t>
            </a:fld>
            <a:endParaRPr lang="en-US"/>
          </a:p>
        </p:txBody>
      </p:sp>
      <p:sp>
        <p:nvSpPr>
          <p:cNvPr id="5" name="Footer Placeholder 4">
            <a:extLst>
              <a:ext uri="{FF2B5EF4-FFF2-40B4-BE49-F238E27FC236}">
                <a16:creationId xmlns:a16="http://schemas.microsoft.com/office/drawing/2014/main" id="{732FEC7D-84AF-45CB-A811-A3779DD2B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B735D-60F5-49E6-A2D0-CC67DBC35BF5}"/>
              </a:ext>
            </a:extLst>
          </p:cNvPr>
          <p:cNvSpPr>
            <a:spLocks noGrp="1"/>
          </p:cNvSpPr>
          <p:nvPr>
            <p:ph type="sldNum" sz="quarter" idx="12"/>
          </p:nvPr>
        </p:nvSpPr>
        <p:spPr/>
        <p:txBody>
          <a:bodyPr/>
          <a:lstStyle/>
          <a:p>
            <a:fld id="{3E52FB22-2B2E-433C-9BC0-B90B689A7CDC}" type="slidenum">
              <a:rPr lang="en-US" smtClean="0"/>
              <a:t>‹#›</a:t>
            </a:fld>
            <a:endParaRPr lang="en-US"/>
          </a:p>
        </p:txBody>
      </p:sp>
    </p:spTree>
    <p:extLst>
      <p:ext uri="{BB962C8B-B14F-4D97-AF65-F5344CB8AC3E}">
        <p14:creationId xmlns:p14="http://schemas.microsoft.com/office/powerpoint/2010/main" val="326063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1096-A18C-4C80-9343-980F372360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518B89-27F0-46CB-81B8-3506A12FE5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BF55ED-5305-4FE1-9F87-B24EED443E0E}"/>
              </a:ext>
            </a:extLst>
          </p:cNvPr>
          <p:cNvSpPr>
            <a:spLocks noGrp="1"/>
          </p:cNvSpPr>
          <p:nvPr>
            <p:ph type="dt" sz="half" idx="10"/>
          </p:nvPr>
        </p:nvSpPr>
        <p:spPr/>
        <p:txBody>
          <a:bodyPr/>
          <a:lstStyle/>
          <a:p>
            <a:fld id="{F3502749-99EF-461A-AD0E-532BB4450D3B}" type="datetimeFigureOut">
              <a:rPr lang="en-US" smtClean="0"/>
              <a:t>8/19/2019</a:t>
            </a:fld>
            <a:endParaRPr lang="en-US"/>
          </a:p>
        </p:txBody>
      </p:sp>
      <p:sp>
        <p:nvSpPr>
          <p:cNvPr id="5" name="Footer Placeholder 4">
            <a:extLst>
              <a:ext uri="{FF2B5EF4-FFF2-40B4-BE49-F238E27FC236}">
                <a16:creationId xmlns:a16="http://schemas.microsoft.com/office/drawing/2014/main" id="{423AF45A-53E3-4464-955D-30D682258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A7576-B28B-4075-8E98-6E93B5298D8D}"/>
              </a:ext>
            </a:extLst>
          </p:cNvPr>
          <p:cNvSpPr>
            <a:spLocks noGrp="1"/>
          </p:cNvSpPr>
          <p:nvPr>
            <p:ph type="sldNum" sz="quarter" idx="12"/>
          </p:nvPr>
        </p:nvSpPr>
        <p:spPr/>
        <p:txBody>
          <a:bodyPr/>
          <a:lstStyle/>
          <a:p>
            <a:fld id="{3E52FB22-2B2E-433C-9BC0-B90B689A7CDC}" type="slidenum">
              <a:rPr lang="en-US" smtClean="0"/>
              <a:t>‹#›</a:t>
            </a:fld>
            <a:endParaRPr lang="en-US"/>
          </a:p>
        </p:txBody>
      </p:sp>
    </p:spTree>
    <p:extLst>
      <p:ext uri="{BB962C8B-B14F-4D97-AF65-F5344CB8AC3E}">
        <p14:creationId xmlns:p14="http://schemas.microsoft.com/office/powerpoint/2010/main" val="119552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1556-B369-4E18-BFB8-BA49CA553B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80CF8-90C4-4F36-8CB9-C9E8A5F067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0F5C1B-B8CE-4608-B145-E8DA913933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6D36CF-7CAE-471F-B1DC-813613666B86}"/>
              </a:ext>
            </a:extLst>
          </p:cNvPr>
          <p:cNvSpPr>
            <a:spLocks noGrp="1"/>
          </p:cNvSpPr>
          <p:nvPr>
            <p:ph type="dt" sz="half" idx="10"/>
          </p:nvPr>
        </p:nvSpPr>
        <p:spPr/>
        <p:txBody>
          <a:bodyPr/>
          <a:lstStyle/>
          <a:p>
            <a:fld id="{F3502749-99EF-461A-AD0E-532BB4450D3B}" type="datetimeFigureOut">
              <a:rPr lang="en-US" smtClean="0"/>
              <a:t>8/19/2019</a:t>
            </a:fld>
            <a:endParaRPr lang="en-US"/>
          </a:p>
        </p:txBody>
      </p:sp>
      <p:sp>
        <p:nvSpPr>
          <p:cNvPr id="6" name="Footer Placeholder 5">
            <a:extLst>
              <a:ext uri="{FF2B5EF4-FFF2-40B4-BE49-F238E27FC236}">
                <a16:creationId xmlns:a16="http://schemas.microsoft.com/office/drawing/2014/main" id="{9E1A56F1-4A77-44E4-9077-6332910A95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9E20B-3FB1-4F21-B5E4-0EC7F95BD2DB}"/>
              </a:ext>
            </a:extLst>
          </p:cNvPr>
          <p:cNvSpPr>
            <a:spLocks noGrp="1"/>
          </p:cNvSpPr>
          <p:nvPr>
            <p:ph type="sldNum" sz="quarter" idx="12"/>
          </p:nvPr>
        </p:nvSpPr>
        <p:spPr/>
        <p:txBody>
          <a:bodyPr/>
          <a:lstStyle/>
          <a:p>
            <a:fld id="{3E52FB22-2B2E-433C-9BC0-B90B689A7CDC}" type="slidenum">
              <a:rPr lang="en-US" smtClean="0"/>
              <a:t>‹#›</a:t>
            </a:fld>
            <a:endParaRPr lang="en-US"/>
          </a:p>
        </p:txBody>
      </p:sp>
    </p:spTree>
    <p:extLst>
      <p:ext uri="{BB962C8B-B14F-4D97-AF65-F5344CB8AC3E}">
        <p14:creationId xmlns:p14="http://schemas.microsoft.com/office/powerpoint/2010/main" val="337093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DAC9-571C-4A50-985F-F9F70EB888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F6D6A6-B7EB-43E8-95B5-7503FD222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9B9661-E13E-4984-ABCD-F539B18EF3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1C89F9-12AD-42ED-A231-9279F2D663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4A46F1-B604-4BD5-A06C-A9DD6EFF6F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5B9898-9149-433D-B684-9D23688E7D30}"/>
              </a:ext>
            </a:extLst>
          </p:cNvPr>
          <p:cNvSpPr>
            <a:spLocks noGrp="1"/>
          </p:cNvSpPr>
          <p:nvPr>
            <p:ph type="dt" sz="half" idx="10"/>
          </p:nvPr>
        </p:nvSpPr>
        <p:spPr/>
        <p:txBody>
          <a:bodyPr/>
          <a:lstStyle/>
          <a:p>
            <a:fld id="{F3502749-99EF-461A-AD0E-532BB4450D3B}" type="datetimeFigureOut">
              <a:rPr lang="en-US" smtClean="0"/>
              <a:t>8/19/2019</a:t>
            </a:fld>
            <a:endParaRPr lang="en-US"/>
          </a:p>
        </p:txBody>
      </p:sp>
      <p:sp>
        <p:nvSpPr>
          <p:cNvPr id="8" name="Footer Placeholder 7">
            <a:extLst>
              <a:ext uri="{FF2B5EF4-FFF2-40B4-BE49-F238E27FC236}">
                <a16:creationId xmlns:a16="http://schemas.microsoft.com/office/drawing/2014/main" id="{82BAD26B-37C9-4312-A1C5-18EF93F8E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1F07CC-B356-4BA3-B4CF-B56CF947553C}"/>
              </a:ext>
            </a:extLst>
          </p:cNvPr>
          <p:cNvSpPr>
            <a:spLocks noGrp="1"/>
          </p:cNvSpPr>
          <p:nvPr>
            <p:ph type="sldNum" sz="quarter" idx="12"/>
          </p:nvPr>
        </p:nvSpPr>
        <p:spPr/>
        <p:txBody>
          <a:bodyPr/>
          <a:lstStyle/>
          <a:p>
            <a:fld id="{3E52FB22-2B2E-433C-9BC0-B90B689A7CDC}" type="slidenum">
              <a:rPr lang="en-US" smtClean="0"/>
              <a:t>‹#›</a:t>
            </a:fld>
            <a:endParaRPr lang="en-US"/>
          </a:p>
        </p:txBody>
      </p:sp>
    </p:spTree>
    <p:extLst>
      <p:ext uri="{BB962C8B-B14F-4D97-AF65-F5344CB8AC3E}">
        <p14:creationId xmlns:p14="http://schemas.microsoft.com/office/powerpoint/2010/main" val="117794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8A4F-99DA-4C50-989E-8C6AD48B59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122202-4C71-4B77-9F74-73E307F8C40F}"/>
              </a:ext>
            </a:extLst>
          </p:cNvPr>
          <p:cNvSpPr>
            <a:spLocks noGrp="1"/>
          </p:cNvSpPr>
          <p:nvPr>
            <p:ph type="dt" sz="half" idx="10"/>
          </p:nvPr>
        </p:nvSpPr>
        <p:spPr/>
        <p:txBody>
          <a:bodyPr/>
          <a:lstStyle/>
          <a:p>
            <a:fld id="{F3502749-99EF-461A-AD0E-532BB4450D3B}" type="datetimeFigureOut">
              <a:rPr lang="en-US" smtClean="0"/>
              <a:t>8/19/2019</a:t>
            </a:fld>
            <a:endParaRPr lang="en-US"/>
          </a:p>
        </p:txBody>
      </p:sp>
      <p:sp>
        <p:nvSpPr>
          <p:cNvPr id="4" name="Footer Placeholder 3">
            <a:extLst>
              <a:ext uri="{FF2B5EF4-FFF2-40B4-BE49-F238E27FC236}">
                <a16:creationId xmlns:a16="http://schemas.microsoft.com/office/drawing/2014/main" id="{1A2D943F-42E5-4571-B879-97BE1BD13C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9FE661-A319-4312-A080-578BAA88D495}"/>
              </a:ext>
            </a:extLst>
          </p:cNvPr>
          <p:cNvSpPr>
            <a:spLocks noGrp="1"/>
          </p:cNvSpPr>
          <p:nvPr>
            <p:ph type="sldNum" sz="quarter" idx="12"/>
          </p:nvPr>
        </p:nvSpPr>
        <p:spPr/>
        <p:txBody>
          <a:bodyPr/>
          <a:lstStyle/>
          <a:p>
            <a:fld id="{3E52FB22-2B2E-433C-9BC0-B90B689A7CDC}" type="slidenum">
              <a:rPr lang="en-US" smtClean="0"/>
              <a:t>‹#›</a:t>
            </a:fld>
            <a:endParaRPr lang="en-US"/>
          </a:p>
        </p:txBody>
      </p:sp>
    </p:spTree>
    <p:extLst>
      <p:ext uri="{BB962C8B-B14F-4D97-AF65-F5344CB8AC3E}">
        <p14:creationId xmlns:p14="http://schemas.microsoft.com/office/powerpoint/2010/main" val="286511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CC9CC-8C03-4CE6-BE72-EDB6C791F5A2}"/>
              </a:ext>
            </a:extLst>
          </p:cNvPr>
          <p:cNvSpPr>
            <a:spLocks noGrp="1"/>
          </p:cNvSpPr>
          <p:nvPr>
            <p:ph type="dt" sz="half" idx="10"/>
          </p:nvPr>
        </p:nvSpPr>
        <p:spPr/>
        <p:txBody>
          <a:bodyPr/>
          <a:lstStyle/>
          <a:p>
            <a:fld id="{F3502749-99EF-461A-AD0E-532BB4450D3B}" type="datetimeFigureOut">
              <a:rPr lang="en-US" smtClean="0"/>
              <a:t>8/19/2019</a:t>
            </a:fld>
            <a:endParaRPr lang="en-US"/>
          </a:p>
        </p:txBody>
      </p:sp>
      <p:sp>
        <p:nvSpPr>
          <p:cNvPr id="3" name="Footer Placeholder 2">
            <a:extLst>
              <a:ext uri="{FF2B5EF4-FFF2-40B4-BE49-F238E27FC236}">
                <a16:creationId xmlns:a16="http://schemas.microsoft.com/office/drawing/2014/main" id="{19DC978C-A04A-4BBC-83EE-9A7D98F6EA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4DDC82-A2B5-41E8-AEF2-E4E30B6D925D}"/>
              </a:ext>
            </a:extLst>
          </p:cNvPr>
          <p:cNvSpPr>
            <a:spLocks noGrp="1"/>
          </p:cNvSpPr>
          <p:nvPr>
            <p:ph type="sldNum" sz="quarter" idx="12"/>
          </p:nvPr>
        </p:nvSpPr>
        <p:spPr/>
        <p:txBody>
          <a:bodyPr/>
          <a:lstStyle/>
          <a:p>
            <a:fld id="{3E52FB22-2B2E-433C-9BC0-B90B689A7CDC}" type="slidenum">
              <a:rPr lang="en-US" smtClean="0"/>
              <a:t>‹#›</a:t>
            </a:fld>
            <a:endParaRPr lang="en-US"/>
          </a:p>
        </p:txBody>
      </p:sp>
    </p:spTree>
    <p:extLst>
      <p:ext uri="{BB962C8B-B14F-4D97-AF65-F5344CB8AC3E}">
        <p14:creationId xmlns:p14="http://schemas.microsoft.com/office/powerpoint/2010/main" val="369345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E720-7E62-4204-8135-E02A8300C5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C703CA-388B-47E2-99E3-F0B4E4AFE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CA0E6D-6166-4844-A1BC-6E7208931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729F9A-2357-45FB-9862-E1CA5CE12789}"/>
              </a:ext>
            </a:extLst>
          </p:cNvPr>
          <p:cNvSpPr>
            <a:spLocks noGrp="1"/>
          </p:cNvSpPr>
          <p:nvPr>
            <p:ph type="dt" sz="half" idx="10"/>
          </p:nvPr>
        </p:nvSpPr>
        <p:spPr/>
        <p:txBody>
          <a:bodyPr/>
          <a:lstStyle/>
          <a:p>
            <a:fld id="{F3502749-99EF-461A-AD0E-532BB4450D3B}" type="datetimeFigureOut">
              <a:rPr lang="en-US" smtClean="0"/>
              <a:t>8/19/2019</a:t>
            </a:fld>
            <a:endParaRPr lang="en-US"/>
          </a:p>
        </p:txBody>
      </p:sp>
      <p:sp>
        <p:nvSpPr>
          <p:cNvPr id="6" name="Footer Placeholder 5">
            <a:extLst>
              <a:ext uri="{FF2B5EF4-FFF2-40B4-BE49-F238E27FC236}">
                <a16:creationId xmlns:a16="http://schemas.microsoft.com/office/drawing/2014/main" id="{E83FE32F-0184-4423-9256-F846994A66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A33F1-5827-496E-AECE-F1764C36D7EE}"/>
              </a:ext>
            </a:extLst>
          </p:cNvPr>
          <p:cNvSpPr>
            <a:spLocks noGrp="1"/>
          </p:cNvSpPr>
          <p:nvPr>
            <p:ph type="sldNum" sz="quarter" idx="12"/>
          </p:nvPr>
        </p:nvSpPr>
        <p:spPr/>
        <p:txBody>
          <a:bodyPr/>
          <a:lstStyle/>
          <a:p>
            <a:fld id="{3E52FB22-2B2E-433C-9BC0-B90B689A7CDC}" type="slidenum">
              <a:rPr lang="en-US" smtClean="0"/>
              <a:t>‹#›</a:t>
            </a:fld>
            <a:endParaRPr lang="en-US"/>
          </a:p>
        </p:txBody>
      </p:sp>
    </p:spTree>
    <p:extLst>
      <p:ext uri="{BB962C8B-B14F-4D97-AF65-F5344CB8AC3E}">
        <p14:creationId xmlns:p14="http://schemas.microsoft.com/office/powerpoint/2010/main" val="3478088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4B48-DF87-47DB-B770-AE3FB390B1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FC4480-C1DA-470C-A92A-1215E865DC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1C0E89-A357-41CE-810A-A4A428452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F49515-4285-4387-BDEE-C36734C5B60E}"/>
              </a:ext>
            </a:extLst>
          </p:cNvPr>
          <p:cNvSpPr>
            <a:spLocks noGrp="1"/>
          </p:cNvSpPr>
          <p:nvPr>
            <p:ph type="dt" sz="half" idx="10"/>
          </p:nvPr>
        </p:nvSpPr>
        <p:spPr/>
        <p:txBody>
          <a:bodyPr/>
          <a:lstStyle/>
          <a:p>
            <a:fld id="{F3502749-99EF-461A-AD0E-532BB4450D3B}" type="datetimeFigureOut">
              <a:rPr lang="en-US" smtClean="0"/>
              <a:t>8/19/2019</a:t>
            </a:fld>
            <a:endParaRPr lang="en-US"/>
          </a:p>
        </p:txBody>
      </p:sp>
      <p:sp>
        <p:nvSpPr>
          <p:cNvPr id="6" name="Footer Placeholder 5">
            <a:extLst>
              <a:ext uri="{FF2B5EF4-FFF2-40B4-BE49-F238E27FC236}">
                <a16:creationId xmlns:a16="http://schemas.microsoft.com/office/drawing/2014/main" id="{77840AEF-0973-4F42-8F13-42E934D32E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7EF070-F7FB-489E-B947-F86BB7E9237A}"/>
              </a:ext>
            </a:extLst>
          </p:cNvPr>
          <p:cNvSpPr>
            <a:spLocks noGrp="1"/>
          </p:cNvSpPr>
          <p:nvPr>
            <p:ph type="sldNum" sz="quarter" idx="12"/>
          </p:nvPr>
        </p:nvSpPr>
        <p:spPr/>
        <p:txBody>
          <a:bodyPr/>
          <a:lstStyle/>
          <a:p>
            <a:fld id="{3E52FB22-2B2E-433C-9BC0-B90B689A7CDC}" type="slidenum">
              <a:rPr lang="en-US" smtClean="0"/>
              <a:t>‹#›</a:t>
            </a:fld>
            <a:endParaRPr lang="en-US"/>
          </a:p>
        </p:txBody>
      </p:sp>
    </p:spTree>
    <p:extLst>
      <p:ext uri="{BB962C8B-B14F-4D97-AF65-F5344CB8AC3E}">
        <p14:creationId xmlns:p14="http://schemas.microsoft.com/office/powerpoint/2010/main" val="245316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F9E730-C51B-4A78-8B1C-7A432A1223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F9753A-DB37-4055-956D-673B5BB53F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4487C-3935-4CBE-BC1B-4343836FA3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02749-99EF-461A-AD0E-532BB4450D3B}" type="datetimeFigureOut">
              <a:rPr lang="en-US" smtClean="0"/>
              <a:t>8/19/2019</a:t>
            </a:fld>
            <a:endParaRPr lang="en-US"/>
          </a:p>
        </p:txBody>
      </p:sp>
      <p:sp>
        <p:nvSpPr>
          <p:cNvPr id="5" name="Footer Placeholder 4">
            <a:extLst>
              <a:ext uri="{FF2B5EF4-FFF2-40B4-BE49-F238E27FC236}">
                <a16:creationId xmlns:a16="http://schemas.microsoft.com/office/drawing/2014/main" id="{78D3CAEF-08A8-4B78-9798-A989DC96E6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6AD0E4-B0ED-4BDA-8D89-2B7C2C8D9E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2FB22-2B2E-433C-9BC0-B90B689A7CDC}" type="slidenum">
              <a:rPr lang="en-US" smtClean="0"/>
              <a:t>‹#›</a:t>
            </a:fld>
            <a:endParaRPr lang="en-US"/>
          </a:p>
        </p:txBody>
      </p:sp>
    </p:spTree>
    <p:extLst>
      <p:ext uri="{BB962C8B-B14F-4D97-AF65-F5344CB8AC3E}">
        <p14:creationId xmlns:p14="http://schemas.microsoft.com/office/powerpoint/2010/main" val="1339536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9">
            <a:extLst>
              <a:ext uri="{FF2B5EF4-FFF2-40B4-BE49-F238E27FC236}">
                <a16:creationId xmlns:a16="http://schemas.microsoft.com/office/drawing/2014/main" id="{4333EDD7-6B01-4A4F-BFBB-44F234C7E077}"/>
              </a:ext>
            </a:extLst>
          </p:cNvPr>
          <p:cNvPicPr>
            <a:picLocks noGrp="1" noChangeAspect="1"/>
          </p:cNvPicPr>
          <p:nvPr>
            <p:ph sz="half" idx="1"/>
          </p:nvPr>
        </p:nvPicPr>
        <p:blipFill rotWithShape="1">
          <a:blip r:embed="rId2"/>
          <a:stretch/>
        </p:blipFill>
        <p:spPr>
          <a:xfrm>
            <a:off x="13448" y="0"/>
            <a:ext cx="5401387" cy="3155016"/>
          </a:xfrm>
          <a:prstGeom prst="rect">
            <a:avLst/>
          </a:prstGeom>
        </p:spPr>
      </p:pic>
      <p:sp>
        <p:nvSpPr>
          <p:cNvPr id="14" name="TextBox 13">
            <a:extLst>
              <a:ext uri="{FF2B5EF4-FFF2-40B4-BE49-F238E27FC236}">
                <a16:creationId xmlns:a16="http://schemas.microsoft.com/office/drawing/2014/main" id="{AFEFA71D-2B44-4DEC-94EC-89321B17C557}"/>
              </a:ext>
            </a:extLst>
          </p:cNvPr>
          <p:cNvSpPr txBox="1"/>
          <p:nvPr/>
        </p:nvSpPr>
        <p:spPr>
          <a:xfrm>
            <a:off x="661838" y="3190842"/>
            <a:ext cx="4934103" cy="707886"/>
          </a:xfrm>
          <a:prstGeom prst="rect">
            <a:avLst/>
          </a:prstGeom>
          <a:solidFill>
            <a:schemeClr val="bg1"/>
          </a:solidFill>
        </p:spPr>
        <p:txBody>
          <a:bodyPr wrap="square" rtlCol="0">
            <a:spAutoFit/>
          </a:bodyPr>
          <a:lstStyle/>
          <a:p>
            <a:pPr algn="ctr"/>
            <a:r>
              <a:rPr lang="en-US" sz="2000" b="1" dirty="0">
                <a:solidFill>
                  <a:srgbClr val="CC3300"/>
                </a:solidFill>
                <a:cs typeface="Segoe UI" panose="020B0502040204020203" pitchFamily="34" charset="0"/>
              </a:rPr>
              <a:t>USTDA connects the U.S. private sector to priority infrastructure projects in India.</a:t>
            </a:r>
          </a:p>
        </p:txBody>
      </p:sp>
      <p:sp>
        <p:nvSpPr>
          <p:cNvPr id="17" name="TextBox 16">
            <a:extLst>
              <a:ext uri="{FF2B5EF4-FFF2-40B4-BE49-F238E27FC236}">
                <a16:creationId xmlns:a16="http://schemas.microsoft.com/office/drawing/2014/main" id="{D0834D30-F6C8-4D93-A703-B90F9BD92975}"/>
              </a:ext>
            </a:extLst>
          </p:cNvPr>
          <p:cNvSpPr txBox="1"/>
          <p:nvPr/>
        </p:nvSpPr>
        <p:spPr>
          <a:xfrm>
            <a:off x="6680808" y="556989"/>
            <a:ext cx="5316735" cy="400110"/>
          </a:xfrm>
          <a:prstGeom prst="rect">
            <a:avLst/>
          </a:prstGeom>
          <a:solidFill>
            <a:schemeClr val="bg1"/>
          </a:solidFill>
        </p:spPr>
        <p:txBody>
          <a:bodyPr wrap="square" rtlCol="0">
            <a:spAutoFit/>
          </a:bodyPr>
          <a:lstStyle/>
          <a:p>
            <a:r>
              <a:rPr lang="en-US" sz="2000" b="1" dirty="0">
                <a:solidFill>
                  <a:srgbClr val="CC3300"/>
                </a:solidFill>
                <a:cs typeface="Segoe UI" panose="020B0502040204020203" pitchFamily="34" charset="0"/>
              </a:rPr>
              <a:t>Preparing Bankable Projects</a:t>
            </a:r>
          </a:p>
        </p:txBody>
      </p:sp>
      <p:sp>
        <p:nvSpPr>
          <p:cNvPr id="15" name="Rectangle 5">
            <a:extLst>
              <a:ext uri="{FF2B5EF4-FFF2-40B4-BE49-F238E27FC236}">
                <a16:creationId xmlns:a16="http://schemas.microsoft.com/office/drawing/2014/main" id="{60973446-25CC-4EDC-8CBD-A796829688A3}"/>
              </a:ext>
            </a:extLst>
          </p:cNvPr>
          <p:cNvSpPr txBox="1">
            <a:spLocks/>
          </p:cNvSpPr>
          <p:nvPr/>
        </p:nvSpPr>
        <p:spPr>
          <a:xfrm>
            <a:off x="-6724" y="6492240"/>
            <a:ext cx="12198724" cy="365760"/>
          </a:xfrm>
          <a:prstGeom prst="rect">
            <a:avLst/>
          </a:prstGeom>
          <a:solidFill>
            <a:srgbClr val="00346B"/>
          </a:solidFill>
        </p:spPr>
        <p:txBody>
          <a:bodyPr>
            <a:normAutofit/>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endParaRPr lang="en-US" sz="1400" spc="300" dirty="0">
              <a:solidFill>
                <a:schemeClr val="bg1"/>
              </a:solidFill>
            </a:endParaRPr>
          </a:p>
        </p:txBody>
      </p:sp>
      <p:grpSp>
        <p:nvGrpSpPr>
          <p:cNvPr id="49" name="Group 48">
            <a:extLst>
              <a:ext uri="{FF2B5EF4-FFF2-40B4-BE49-F238E27FC236}">
                <a16:creationId xmlns:a16="http://schemas.microsoft.com/office/drawing/2014/main" id="{69385911-BADB-427C-A38D-5172A50EF5F0}"/>
              </a:ext>
            </a:extLst>
          </p:cNvPr>
          <p:cNvGrpSpPr/>
          <p:nvPr/>
        </p:nvGrpSpPr>
        <p:grpSpPr>
          <a:xfrm>
            <a:off x="6680808" y="1093731"/>
            <a:ext cx="4942874" cy="2138655"/>
            <a:chOff x="4477733" y="6123415"/>
            <a:chExt cx="4173097" cy="2138655"/>
          </a:xfrm>
        </p:grpSpPr>
        <p:sp>
          <p:nvSpPr>
            <p:cNvPr id="50" name="TextBox 49">
              <a:extLst>
                <a:ext uri="{FF2B5EF4-FFF2-40B4-BE49-F238E27FC236}">
                  <a16:creationId xmlns:a16="http://schemas.microsoft.com/office/drawing/2014/main" id="{04BBF2C6-67A8-4212-8ECD-0FC02C72B3ED}"/>
                </a:ext>
              </a:extLst>
            </p:cNvPr>
            <p:cNvSpPr txBox="1"/>
            <p:nvPr/>
          </p:nvSpPr>
          <p:spPr>
            <a:xfrm>
              <a:off x="4477733" y="6507658"/>
              <a:ext cx="2975115" cy="307777"/>
            </a:xfrm>
            <a:prstGeom prst="rect">
              <a:avLst/>
            </a:prstGeom>
            <a:solidFill>
              <a:schemeClr val="bg1"/>
            </a:solidFill>
          </p:spPr>
          <p:txBody>
            <a:bodyPr wrap="square" rtlCol="0">
              <a:spAutoFit/>
            </a:bodyPr>
            <a:lstStyle/>
            <a:p>
              <a:r>
                <a:rPr lang="en-US" sz="1400" b="1" dirty="0">
                  <a:solidFill>
                    <a:srgbClr val="00346B"/>
                  </a:solidFill>
                  <a:cs typeface="Segoe UI" panose="020B0502040204020203" pitchFamily="34" charset="0"/>
                </a:rPr>
                <a:t>Early Stage Project Planning</a:t>
              </a:r>
            </a:p>
          </p:txBody>
        </p:sp>
        <p:sp>
          <p:nvSpPr>
            <p:cNvPr id="51" name="TextBox 50">
              <a:extLst>
                <a:ext uri="{FF2B5EF4-FFF2-40B4-BE49-F238E27FC236}">
                  <a16:creationId xmlns:a16="http://schemas.microsoft.com/office/drawing/2014/main" id="{1348FF1A-5949-4614-84D0-44541AABB215}"/>
                </a:ext>
              </a:extLst>
            </p:cNvPr>
            <p:cNvSpPr txBox="1"/>
            <p:nvPr/>
          </p:nvSpPr>
          <p:spPr>
            <a:xfrm>
              <a:off x="4485138" y="6800131"/>
              <a:ext cx="4165692" cy="1461939"/>
            </a:xfrm>
            <a:prstGeom prst="rect">
              <a:avLst/>
            </a:prstGeom>
            <a:solidFill>
              <a:schemeClr val="bg1"/>
            </a:solidFill>
          </p:spPr>
          <p:txBody>
            <a:bodyPr wrap="square" rtlCol="0">
              <a:spAutoFit/>
            </a:bodyPr>
            <a:lstStyle/>
            <a:p>
              <a:r>
                <a:rPr lang="en-US" sz="1400" dirty="0">
                  <a:cs typeface="Segoe UI" panose="020B0502040204020203" pitchFamily="34" charset="0"/>
                </a:rPr>
                <a:t>USTDA funds feasibility studies, technical assistance, and other project preparation activities that provide the comprehensive analysis required for infrastructure investments to move from the concept stage to the financing and implementation stages. </a:t>
              </a:r>
              <a:endParaRPr lang="en-US" sz="1400" dirty="0"/>
            </a:p>
            <a:p>
              <a:endParaRPr lang="en-US" sz="1100" dirty="0">
                <a:cs typeface="Segoe UI" panose="020B0502040204020203" pitchFamily="34" charset="0"/>
              </a:endParaRPr>
            </a:p>
            <a:p>
              <a:endParaRPr lang="en-US" sz="1100" dirty="0">
                <a:cs typeface="Segoe UI" panose="020B0502040204020203" pitchFamily="34" charset="0"/>
              </a:endParaRPr>
            </a:p>
            <a:p>
              <a:r>
                <a:rPr lang="en-US" sz="1100" dirty="0">
                  <a:cs typeface="Segoe UI" panose="020B0502040204020203" pitchFamily="34" charset="0"/>
                </a:rPr>
                <a:t> </a:t>
              </a:r>
            </a:p>
          </p:txBody>
        </p:sp>
        <p:sp>
          <p:nvSpPr>
            <p:cNvPr id="52" name="TextBox 51">
              <a:extLst>
                <a:ext uri="{FF2B5EF4-FFF2-40B4-BE49-F238E27FC236}">
                  <a16:creationId xmlns:a16="http://schemas.microsoft.com/office/drawing/2014/main" id="{E1C14086-920A-4D73-8150-0DA20CB7D90F}"/>
                </a:ext>
              </a:extLst>
            </p:cNvPr>
            <p:cNvSpPr txBox="1"/>
            <p:nvPr/>
          </p:nvSpPr>
          <p:spPr>
            <a:xfrm>
              <a:off x="4495117" y="6123415"/>
              <a:ext cx="4149581" cy="307777"/>
            </a:xfrm>
            <a:prstGeom prst="rect">
              <a:avLst/>
            </a:prstGeom>
            <a:solidFill>
              <a:srgbClr val="00346B"/>
            </a:solidFill>
          </p:spPr>
          <p:txBody>
            <a:bodyPr wrap="square" rtlCol="0">
              <a:spAutoFit/>
            </a:bodyPr>
            <a:lstStyle/>
            <a:p>
              <a:r>
                <a:rPr lang="en-US" sz="1400" b="1" dirty="0">
                  <a:solidFill>
                    <a:schemeClr val="bg1"/>
                  </a:solidFill>
                  <a:cs typeface="Segoe UI" panose="020B0502040204020203" pitchFamily="34" charset="0"/>
                </a:rPr>
                <a:t>FEASIBILITY STUDIES &amp; TECHNICAL ASSISTANCE</a:t>
              </a:r>
            </a:p>
          </p:txBody>
        </p:sp>
      </p:grpSp>
      <p:grpSp>
        <p:nvGrpSpPr>
          <p:cNvPr id="53" name="Group 52">
            <a:extLst>
              <a:ext uri="{FF2B5EF4-FFF2-40B4-BE49-F238E27FC236}">
                <a16:creationId xmlns:a16="http://schemas.microsoft.com/office/drawing/2014/main" id="{7955C23D-2055-48B5-8868-85F092D73F91}"/>
              </a:ext>
            </a:extLst>
          </p:cNvPr>
          <p:cNvGrpSpPr/>
          <p:nvPr/>
        </p:nvGrpSpPr>
        <p:grpSpPr>
          <a:xfrm>
            <a:off x="6700972" y="2803163"/>
            <a:ext cx="5007673" cy="1866091"/>
            <a:chOff x="4471671" y="8104830"/>
            <a:chExt cx="4655725" cy="1866091"/>
          </a:xfrm>
        </p:grpSpPr>
        <p:sp>
          <p:nvSpPr>
            <p:cNvPr id="54" name="TextBox 53">
              <a:extLst>
                <a:ext uri="{FF2B5EF4-FFF2-40B4-BE49-F238E27FC236}">
                  <a16:creationId xmlns:a16="http://schemas.microsoft.com/office/drawing/2014/main" id="{A4916731-296C-4FF6-A22A-7A5DAEF3BF9A}"/>
                </a:ext>
              </a:extLst>
            </p:cNvPr>
            <p:cNvSpPr txBox="1"/>
            <p:nvPr/>
          </p:nvSpPr>
          <p:spPr>
            <a:xfrm>
              <a:off x="4477735" y="8738731"/>
              <a:ext cx="4649661" cy="523220"/>
            </a:xfrm>
            <a:prstGeom prst="rect">
              <a:avLst/>
            </a:prstGeom>
            <a:solidFill>
              <a:schemeClr val="bg1"/>
            </a:solidFill>
          </p:spPr>
          <p:txBody>
            <a:bodyPr wrap="square" rtlCol="0">
              <a:spAutoFit/>
            </a:bodyPr>
            <a:lstStyle/>
            <a:p>
              <a:r>
                <a:rPr lang="en-US" sz="1400" dirty="0">
                  <a:cs typeface="Segoe UI" panose="020B0502040204020203" pitchFamily="34" charset="0"/>
                </a:rPr>
                <a:t>The Agency pilots U.S. equipment and technologies in an overseas setting to:</a:t>
              </a:r>
            </a:p>
          </p:txBody>
        </p:sp>
        <p:sp>
          <p:nvSpPr>
            <p:cNvPr id="55" name="TextBox 54">
              <a:extLst>
                <a:ext uri="{FF2B5EF4-FFF2-40B4-BE49-F238E27FC236}">
                  <a16:creationId xmlns:a16="http://schemas.microsoft.com/office/drawing/2014/main" id="{6D9981D9-7F0E-4677-B69D-9B9532F58CD7}"/>
                </a:ext>
              </a:extLst>
            </p:cNvPr>
            <p:cNvSpPr txBox="1"/>
            <p:nvPr/>
          </p:nvSpPr>
          <p:spPr>
            <a:xfrm>
              <a:off x="4498778" y="8104830"/>
              <a:ext cx="4557781" cy="307777"/>
            </a:xfrm>
            <a:prstGeom prst="rect">
              <a:avLst/>
            </a:prstGeom>
            <a:solidFill>
              <a:srgbClr val="00346B"/>
            </a:solidFill>
          </p:spPr>
          <p:txBody>
            <a:bodyPr wrap="square" rtlCol="0">
              <a:spAutoFit/>
            </a:bodyPr>
            <a:lstStyle/>
            <a:p>
              <a:r>
                <a:rPr lang="en-US" sz="1400" b="1" dirty="0">
                  <a:solidFill>
                    <a:schemeClr val="bg1"/>
                  </a:solidFill>
                  <a:cs typeface="Segoe UI" panose="020B0502040204020203" pitchFamily="34" charset="0"/>
                </a:rPr>
                <a:t>PILOT PROJECTS</a:t>
              </a:r>
            </a:p>
          </p:txBody>
        </p:sp>
        <p:sp>
          <p:nvSpPr>
            <p:cNvPr id="56" name="TextBox 55">
              <a:extLst>
                <a:ext uri="{FF2B5EF4-FFF2-40B4-BE49-F238E27FC236}">
                  <a16:creationId xmlns:a16="http://schemas.microsoft.com/office/drawing/2014/main" id="{194262BF-0711-49D6-8B28-57FFA4DCD013}"/>
                </a:ext>
              </a:extLst>
            </p:cNvPr>
            <p:cNvSpPr txBox="1"/>
            <p:nvPr/>
          </p:nvSpPr>
          <p:spPr>
            <a:xfrm>
              <a:off x="4471671" y="8462553"/>
              <a:ext cx="2974110" cy="307777"/>
            </a:xfrm>
            <a:prstGeom prst="rect">
              <a:avLst/>
            </a:prstGeom>
            <a:solidFill>
              <a:schemeClr val="bg1"/>
            </a:solidFill>
          </p:spPr>
          <p:txBody>
            <a:bodyPr wrap="square" rtlCol="0">
              <a:spAutoFit/>
            </a:bodyPr>
            <a:lstStyle/>
            <a:p>
              <a:r>
                <a:rPr lang="en-US" sz="1400" b="1" dirty="0">
                  <a:solidFill>
                    <a:srgbClr val="00346B"/>
                  </a:solidFill>
                  <a:cs typeface="Segoe UI" panose="020B0502040204020203" pitchFamily="34" charset="0"/>
                </a:rPr>
                <a:t>Demonstrating U.S. Capabilities</a:t>
              </a:r>
            </a:p>
          </p:txBody>
        </p:sp>
        <p:sp>
          <p:nvSpPr>
            <p:cNvPr id="57" name="TextBox 56">
              <a:extLst>
                <a:ext uri="{FF2B5EF4-FFF2-40B4-BE49-F238E27FC236}">
                  <a16:creationId xmlns:a16="http://schemas.microsoft.com/office/drawing/2014/main" id="{C80DC337-22C9-48C7-9FC0-981EFEE74D94}"/>
                </a:ext>
              </a:extLst>
            </p:cNvPr>
            <p:cNvSpPr txBox="1"/>
            <p:nvPr/>
          </p:nvSpPr>
          <p:spPr>
            <a:xfrm>
              <a:off x="4501038" y="9232257"/>
              <a:ext cx="4553259" cy="738664"/>
            </a:xfrm>
            <a:prstGeom prst="rect">
              <a:avLst/>
            </a:prstGeom>
            <a:solidFill>
              <a:schemeClr val="bg1"/>
            </a:solidFill>
          </p:spPr>
          <p:txBody>
            <a:bodyPr wrap="square" rtlCol="0">
              <a:spAutoFit/>
            </a:bodyPr>
            <a:lstStyle/>
            <a:p>
              <a:pPr marL="171452" indent="-171452">
                <a:buClr>
                  <a:srgbClr val="C00000"/>
                </a:buClr>
                <a:buFont typeface="Wingdings" panose="05000000000000000000" pitchFamily="2" charset="2"/>
                <a:buChar char="§"/>
              </a:pPr>
              <a:r>
                <a:rPr lang="en-US" sz="1400" dirty="0">
                  <a:cs typeface="Segoe UI" panose="020B0502040204020203" pitchFamily="34" charset="0"/>
                </a:rPr>
                <a:t>Highlight the effectiveness of U.S. solutions</a:t>
              </a:r>
            </a:p>
            <a:p>
              <a:pPr marL="171452" indent="-171452">
                <a:buClr>
                  <a:srgbClr val="C00000"/>
                </a:buClr>
                <a:buFont typeface="Wingdings" panose="05000000000000000000" pitchFamily="2" charset="2"/>
                <a:buChar char="§"/>
              </a:pPr>
              <a:r>
                <a:rPr lang="en-US" sz="1400" dirty="0">
                  <a:cs typeface="Segoe UI" panose="020B0502040204020203" pitchFamily="34" charset="0"/>
                </a:rPr>
                <a:t>Identify opportunities for scalability and replicability throughout a market</a:t>
              </a:r>
            </a:p>
          </p:txBody>
        </p:sp>
      </p:grpSp>
      <p:grpSp>
        <p:nvGrpSpPr>
          <p:cNvPr id="58" name="Group 57">
            <a:extLst>
              <a:ext uri="{FF2B5EF4-FFF2-40B4-BE49-F238E27FC236}">
                <a16:creationId xmlns:a16="http://schemas.microsoft.com/office/drawing/2014/main" id="{034C1F80-096E-4FE8-BB0A-793211E90903}"/>
              </a:ext>
            </a:extLst>
          </p:cNvPr>
          <p:cNvGrpSpPr/>
          <p:nvPr/>
        </p:nvGrpSpPr>
        <p:grpSpPr>
          <a:xfrm>
            <a:off x="6680808" y="4724743"/>
            <a:ext cx="4933296" cy="1409774"/>
            <a:chOff x="4475219" y="4071053"/>
            <a:chExt cx="4567941" cy="1409774"/>
          </a:xfrm>
        </p:grpSpPr>
        <p:sp>
          <p:nvSpPr>
            <p:cNvPr id="59" name="TextBox 58">
              <a:extLst>
                <a:ext uri="{FF2B5EF4-FFF2-40B4-BE49-F238E27FC236}">
                  <a16:creationId xmlns:a16="http://schemas.microsoft.com/office/drawing/2014/main" id="{9C5A7796-A82C-460A-A17A-05454A79C97C}"/>
                </a:ext>
              </a:extLst>
            </p:cNvPr>
            <p:cNvSpPr txBox="1"/>
            <p:nvPr/>
          </p:nvSpPr>
          <p:spPr>
            <a:xfrm>
              <a:off x="4476213" y="4742163"/>
              <a:ext cx="4557056" cy="738664"/>
            </a:xfrm>
            <a:prstGeom prst="rect">
              <a:avLst/>
            </a:prstGeom>
            <a:solidFill>
              <a:schemeClr val="bg1"/>
            </a:solidFill>
          </p:spPr>
          <p:txBody>
            <a:bodyPr wrap="square" rtlCol="0">
              <a:spAutoFit/>
            </a:bodyPr>
            <a:lstStyle/>
            <a:p>
              <a:r>
                <a:rPr lang="en-US" sz="1400" dirty="0">
                  <a:cs typeface="Segoe UI" panose="020B0502040204020203" pitchFamily="34" charset="0"/>
                </a:rPr>
                <a:t>USTDA hosts reverse trade missions bringing overseas decision-makers to the United States to see the design, manufacture, and operation of U.S. equipment, technologies, and services. </a:t>
              </a:r>
            </a:p>
          </p:txBody>
        </p:sp>
        <p:sp>
          <p:nvSpPr>
            <p:cNvPr id="60" name="TextBox 59">
              <a:extLst>
                <a:ext uri="{FF2B5EF4-FFF2-40B4-BE49-F238E27FC236}">
                  <a16:creationId xmlns:a16="http://schemas.microsoft.com/office/drawing/2014/main" id="{1781482E-E016-488C-919D-2B96A761F3C0}"/>
                </a:ext>
              </a:extLst>
            </p:cNvPr>
            <p:cNvSpPr txBox="1"/>
            <p:nvPr/>
          </p:nvSpPr>
          <p:spPr>
            <a:xfrm>
              <a:off x="4475219" y="4445962"/>
              <a:ext cx="2956984" cy="307777"/>
            </a:xfrm>
            <a:prstGeom prst="rect">
              <a:avLst/>
            </a:prstGeom>
            <a:solidFill>
              <a:schemeClr val="bg1"/>
            </a:solidFill>
          </p:spPr>
          <p:txBody>
            <a:bodyPr wrap="square" rtlCol="0">
              <a:spAutoFit/>
            </a:bodyPr>
            <a:lstStyle/>
            <a:p>
              <a:r>
                <a:rPr lang="en-US" sz="1400" b="1" dirty="0">
                  <a:solidFill>
                    <a:srgbClr val="00346B"/>
                  </a:solidFill>
                  <a:cs typeface="Segoe UI" panose="020B0502040204020203" pitchFamily="34" charset="0"/>
                </a:rPr>
                <a:t>Showcasing U.S. Expertise</a:t>
              </a:r>
            </a:p>
          </p:txBody>
        </p:sp>
        <p:sp>
          <p:nvSpPr>
            <p:cNvPr id="61" name="TextBox 60">
              <a:extLst>
                <a:ext uri="{FF2B5EF4-FFF2-40B4-BE49-F238E27FC236}">
                  <a16:creationId xmlns:a16="http://schemas.microsoft.com/office/drawing/2014/main" id="{A1140B28-2F7D-475C-BF4A-E8DFAF1B6423}"/>
                </a:ext>
              </a:extLst>
            </p:cNvPr>
            <p:cNvSpPr txBox="1"/>
            <p:nvPr/>
          </p:nvSpPr>
          <p:spPr>
            <a:xfrm>
              <a:off x="4486103" y="4071053"/>
              <a:ext cx="4557057" cy="307777"/>
            </a:xfrm>
            <a:prstGeom prst="rect">
              <a:avLst/>
            </a:prstGeom>
            <a:solidFill>
              <a:srgbClr val="00346B"/>
            </a:solidFill>
          </p:spPr>
          <p:txBody>
            <a:bodyPr wrap="square" rtlCol="0">
              <a:spAutoFit/>
            </a:bodyPr>
            <a:lstStyle/>
            <a:p>
              <a:r>
                <a:rPr lang="en-US" sz="1400" b="1" dirty="0">
                  <a:solidFill>
                    <a:schemeClr val="bg1"/>
                  </a:solidFill>
                  <a:cs typeface="Segoe UI" panose="020B0502040204020203" pitchFamily="34" charset="0"/>
                </a:rPr>
                <a:t>REVERSE TRADE MISSIONS</a:t>
              </a:r>
            </a:p>
          </p:txBody>
        </p:sp>
      </p:grpSp>
      <p:pic>
        <p:nvPicPr>
          <p:cNvPr id="66" name="Picture 2" descr="http://www.galwaygroup.com/wp-content/uploads/2014/09/case-study-13-.jpg">
            <a:extLst>
              <a:ext uri="{FF2B5EF4-FFF2-40B4-BE49-F238E27FC236}">
                <a16:creationId xmlns:a16="http://schemas.microsoft.com/office/drawing/2014/main" id="{D9F3BE19-2724-4031-850F-CB664F847D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1" t="1385" r="46658" b="5318"/>
          <a:stretch/>
        </p:blipFill>
        <p:spPr bwMode="auto">
          <a:xfrm>
            <a:off x="532456" y="4364668"/>
            <a:ext cx="1636067" cy="1637550"/>
          </a:xfrm>
          <a:prstGeom prst="ellipse">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C716ED7C-2742-429A-AEE2-91248F44DAD3}"/>
              </a:ext>
            </a:extLst>
          </p:cNvPr>
          <p:cNvSpPr/>
          <p:nvPr/>
        </p:nvSpPr>
        <p:spPr>
          <a:xfrm>
            <a:off x="534380" y="4364583"/>
            <a:ext cx="1633332" cy="1636068"/>
          </a:xfrm>
          <a:prstGeom prst="ellipse">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11DD35CC-5244-4709-A47B-9356D6D1C372}"/>
              </a:ext>
            </a:extLst>
          </p:cNvPr>
          <p:cNvSpPr txBox="1"/>
          <p:nvPr/>
        </p:nvSpPr>
        <p:spPr>
          <a:xfrm>
            <a:off x="447582" y="4651213"/>
            <a:ext cx="1796086" cy="646331"/>
          </a:xfrm>
          <a:prstGeom prst="rect">
            <a:avLst/>
          </a:prstGeom>
          <a:noFill/>
          <a:effectLst/>
        </p:spPr>
        <p:txBody>
          <a:bodyPr wrap="square" rtlCol="0">
            <a:spAutoFit/>
          </a:bodyPr>
          <a:lstStyle/>
          <a:p>
            <a:pPr algn="ctr"/>
            <a:r>
              <a:rPr lang="en-US" sz="3600" b="1" dirty="0">
                <a:solidFill>
                  <a:schemeClr val="bg1"/>
                </a:solidFill>
                <a:effectLst>
                  <a:outerShdw blurRad="50800" dist="38100" dir="2700000" algn="tl" rotWithShape="0">
                    <a:prstClr val="black"/>
                  </a:outerShdw>
                </a:effectLst>
              </a:rPr>
              <a:t>$2.5B</a:t>
            </a:r>
          </a:p>
        </p:txBody>
      </p:sp>
      <p:sp>
        <p:nvSpPr>
          <p:cNvPr id="68" name="TextBox 67">
            <a:extLst>
              <a:ext uri="{FF2B5EF4-FFF2-40B4-BE49-F238E27FC236}">
                <a16:creationId xmlns:a16="http://schemas.microsoft.com/office/drawing/2014/main" id="{918A1ED9-028D-4279-AC3B-8B9983599CA2}"/>
              </a:ext>
            </a:extLst>
          </p:cNvPr>
          <p:cNvSpPr txBox="1"/>
          <p:nvPr/>
        </p:nvSpPr>
        <p:spPr>
          <a:xfrm>
            <a:off x="588818" y="5144211"/>
            <a:ext cx="1636350" cy="538609"/>
          </a:xfrm>
          <a:prstGeom prst="rect">
            <a:avLst/>
          </a:prstGeom>
          <a:noFill/>
        </p:spPr>
        <p:txBody>
          <a:bodyPr wrap="square" rtlCol="0">
            <a:spAutoFit/>
          </a:bodyPr>
          <a:lstStyle/>
          <a:p>
            <a:pPr algn="ctr"/>
            <a:endParaRPr lang="en-US" sz="300" b="1" dirty="0">
              <a:solidFill>
                <a:schemeClr val="bg1"/>
              </a:solidFill>
              <a:effectLst>
                <a:outerShdw blurRad="50800" dist="38100" dir="2700000" algn="tl" rotWithShape="0">
                  <a:prstClr val="black">
                    <a:alpha val="40000"/>
                  </a:prstClr>
                </a:outerShdw>
              </a:effectLst>
            </a:endParaRPr>
          </a:p>
          <a:p>
            <a:pPr algn="ctr"/>
            <a:r>
              <a:rPr lang="en-US" sz="1300" b="1" dirty="0">
                <a:solidFill>
                  <a:schemeClr val="bg1"/>
                </a:solidFill>
                <a:effectLst>
                  <a:outerShdw blurRad="50800" dist="38100" dir="2700000" algn="tl" rotWithShape="0">
                    <a:prstClr val="black"/>
                  </a:outerShdw>
                </a:effectLst>
              </a:rPr>
              <a:t>U.S. exports generated</a:t>
            </a:r>
          </a:p>
        </p:txBody>
      </p:sp>
      <p:pic>
        <p:nvPicPr>
          <p:cNvPr id="70" name="Picture 69">
            <a:extLst>
              <a:ext uri="{FF2B5EF4-FFF2-40B4-BE49-F238E27FC236}">
                <a16:creationId xmlns:a16="http://schemas.microsoft.com/office/drawing/2014/main" id="{AC34C430-697F-490D-9760-48427623A733}"/>
              </a:ext>
            </a:extLst>
          </p:cNvPr>
          <p:cNvPicPr>
            <a:picLocks/>
          </p:cNvPicPr>
          <p:nvPr/>
        </p:nvPicPr>
        <p:blipFill rotWithShape="1">
          <a:blip r:embed="rId4"/>
          <a:srcRect l="25703" t="1150" r="17032" b="1607"/>
          <a:stretch/>
        </p:blipFill>
        <p:spPr>
          <a:xfrm>
            <a:off x="4315711" y="4376655"/>
            <a:ext cx="1655064" cy="1655064"/>
          </a:xfrm>
          <a:prstGeom prst="ellipse">
            <a:avLst/>
          </a:prstGeom>
        </p:spPr>
      </p:pic>
      <p:pic>
        <p:nvPicPr>
          <p:cNvPr id="74" name="Picture Placeholder 14">
            <a:extLst>
              <a:ext uri="{FF2B5EF4-FFF2-40B4-BE49-F238E27FC236}">
                <a16:creationId xmlns:a16="http://schemas.microsoft.com/office/drawing/2014/main" id="{093E1B33-7C57-42A9-8E7C-E14C8A9E6AB6}"/>
              </a:ext>
            </a:extLst>
          </p:cNvPr>
          <p:cNvPicPr>
            <a:picLocks/>
          </p:cNvPicPr>
          <p:nvPr/>
        </p:nvPicPr>
        <p:blipFill rotWithShape="1">
          <a:blip r:embed="rId5">
            <a:extLst>
              <a:ext uri="{28A0092B-C50C-407E-A947-70E740481C1C}">
                <a14:useLocalDpi xmlns:a14="http://schemas.microsoft.com/office/drawing/2010/main" val="0"/>
              </a:ext>
            </a:extLst>
          </a:blip>
          <a:srcRect l="18781" t="1825" r="16840" b="1967"/>
          <a:stretch/>
        </p:blipFill>
        <p:spPr>
          <a:xfrm>
            <a:off x="2442484" y="4376655"/>
            <a:ext cx="1654500" cy="1651354"/>
          </a:xfrm>
          <a:prstGeom prst="ellipse">
            <a:avLst/>
          </a:prstGeom>
          <a:noFill/>
        </p:spPr>
      </p:pic>
      <p:sp>
        <p:nvSpPr>
          <p:cNvPr id="77" name="Oval 76">
            <a:extLst>
              <a:ext uri="{FF2B5EF4-FFF2-40B4-BE49-F238E27FC236}">
                <a16:creationId xmlns:a16="http://schemas.microsoft.com/office/drawing/2014/main" id="{16FAC798-1887-4F70-B45B-E895C39B063A}"/>
              </a:ext>
            </a:extLst>
          </p:cNvPr>
          <p:cNvSpPr/>
          <p:nvPr/>
        </p:nvSpPr>
        <p:spPr>
          <a:xfrm>
            <a:off x="2445617" y="4376655"/>
            <a:ext cx="1651780" cy="1651354"/>
          </a:xfrm>
          <a:prstGeom prst="ellipse">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F61BD97-68F2-4A69-A81A-7F071AB43FD1}"/>
              </a:ext>
            </a:extLst>
          </p:cNvPr>
          <p:cNvSpPr txBox="1"/>
          <p:nvPr/>
        </p:nvSpPr>
        <p:spPr>
          <a:xfrm>
            <a:off x="2368067" y="4644985"/>
            <a:ext cx="1796086" cy="646331"/>
          </a:xfrm>
          <a:prstGeom prst="rect">
            <a:avLst/>
          </a:prstGeom>
          <a:noFill/>
          <a:effectLst/>
        </p:spPr>
        <p:txBody>
          <a:bodyPr wrap="square" rtlCol="0">
            <a:spAutoFit/>
          </a:bodyPr>
          <a:lstStyle/>
          <a:p>
            <a:pPr algn="ctr"/>
            <a:r>
              <a:rPr lang="en-US" sz="3600" b="1" dirty="0">
                <a:solidFill>
                  <a:schemeClr val="bg1"/>
                </a:solidFill>
                <a:effectLst>
                  <a:outerShdw blurRad="50800" dist="38100" dir="2700000" algn="tl" rotWithShape="0">
                    <a:prstClr val="black"/>
                  </a:outerShdw>
                </a:effectLst>
              </a:rPr>
              <a:t>63</a:t>
            </a:r>
          </a:p>
        </p:txBody>
      </p:sp>
      <p:sp>
        <p:nvSpPr>
          <p:cNvPr id="79" name="TextBox 78">
            <a:extLst>
              <a:ext uri="{FF2B5EF4-FFF2-40B4-BE49-F238E27FC236}">
                <a16:creationId xmlns:a16="http://schemas.microsoft.com/office/drawing/2014/main" id="{EC0D95E6-9790-4E7C-BC53-078A1169CB8C}"/>
              </a:ext>
            </a:extLst>
          </p:cNvPr>
          <p:cNvSpPr txBox="1"/>
          <p:nvPr/>
        </p:nvSpPr>
        <p:spPr>
          <a:xfrm>
            <a:off x="2476064" y="4956957"/>
            <a:ext cx="1636350" cy="784830"/>
          </a:xfrm>
          <a:prstGeom prst="rect">
            <a:avLst/>
          </a:prstGeom>
          <a:noFill/>
        </p:spPr>
        <p:txBody>
          <a:bodyPr wrap="square" rtlCol="0">
            <a:spAutoFit/>
          </a:bodyPr>
          <a:lstStyle/>
          <a:p>
            <a:pPr algn="ctr"/>
            <a:endParaRPr lang="en-US" sz="1500" b="1" dirty="0">
              <a:solidFill>
                <a:schemeClr val="bg1"/>
              </a:solidFill>
              <a:effectLst>
                <a:outerShdw blurRad="50800" dist="38100" dir="2700000" algn="tl" rotWithShape="0">
                  <a:prstClr val="black">
                    <a:alpha val="40000"/>
                  </a:prstClr>
                </a:outerShdw>
              </a:effectLst>
            </a:endParaRPr>
          </a:p>
          <a:p>
            <a:pPr algn="ctr"/>
            <a:r>
              <a:rPr lang="en-US" sz="1500" b="1" dirty="0">
                <a:solidFill>
                  <a:schemeClr val="bg1"/>
                </a:solidFill>
                <a:effectLst>
                  <a:outerShdw blurRad="50800" dist="38100" dir="2700000" algn="tl" rotWithShape="0">
                    <a:prstClr val="black"/>
                  </a:outerShdw>
                </a:effectLst>
              </a:rPr>
              <a:t>Indian </a:t>
            </a:r>
          </a:p>
          <a:p>
            <a:pPr algn="ctr"/>
            <a:r>
              <a:rPr lang="en-US" sz="1500" b="1" dirty="0">
                <a:solidFill>
                  <a:schemeClr val="bg1"/>
                </a:solidFill>
                <a:effectLst>
                  <a:outerShdw blurRad="50800" dist="38100" dir="2700000" algn="tl" rotWithShape="0">
                    <a:prstClr val="black"/>
                  </a:outerShdw>
                </a:effectLst>
              </a:rPr>
              <a:t>partners</a:t>
            </a:r>
          </a:p>
        </p:txBody>
      </p:sp>
      <p:sp>
        <p:nvSpPr>
          <p:cNvPr id="80" name="Oval 79">
            <a:extLst>
              <a:ext uri="{FF2B5EF4-FFF2-40B4-BE49-F238E27FC236}">
                <a16:creationId xmlns:a16="http://schemas.microsoft.com/office/drawing/2014/main" id="{E2D4AB22-0AF0-4F6A-9297-08FC59A2327F}"/>
              </a:ext>
            </a:extLst>
          </p:cNvPr>
          <p:cNvSpPr/>
          <p:nvPr/>
        </p:nvSpPr>
        <p:spPr>
          <a:xfrm>
            <a:off x="4318995" y="4381456"/>
            <a:ext cx="1651780" cy="1651354"/>
          </a:xfrm>
          <a:prstGeom prst="ellipse">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B68BB8F-12E1-4930-9D10-B63669C580C7}"/>
              </a:ext>
            </a:extLst>
          </p:cNvPr>
          <p:cNvSpPr txBox="1"/>
          <p:nvPr/>
        </p:nvSpPr>
        <p:spPr>
          <a:xfrm>
            <a:off x="4334425" y="5245909"/>
            <a:ext cx="1636350" cy="553998"/>
          </a:xfrm>
          <a:prstGeom prst="rect">
            <a:avLst/>
          </a:prstGeom>
          <a:noFill/>
        </p:spPr>
        <p:txBody>
          <a:bodyPr wrap="square" rtlCol="0">
            <a:spAutoFit/>
          </a:bodyPr>
          <a:lstStyle/>
          <a:p>
            <a:pPr algn="ctr"/>
            <a:r>
              <a:rPr lang="en-US" sz="1500" b="1" dirty="0">
                <a:solidFill>
                  <a:schemeClr val="bg1"/>
                </a:solidFill>
                <a:effectLst>
                  <a:outerShdw blurRad="50800" dist="38100" dir="2700000" algn="tl" rotWithShape="0">
                    <a:prstClr val="black"/>
                  </a:outerShdw>
                </a:effectLst>
              </a:rPr>
              <a:t>Projects funded in India</a:t>
            </a:r>
          </a:p>
        </p:txBody>
      </p:sp>
      <p:sp>
        <p:nvSpPr>
          <p:cNvPr id="83" name="TextBox 82">
            <a:extLst>
              <a:ext uri="{FF2B5EF4-FFF2-40B4-BE49-F238E27FC236}">
                <a16:creationId xmlns:a16="http://schemas.microsoft.com/office/drawing/2014/main" id="{C6BE18A0-E0EB-4428-8C2F-86CF6268EB29}"/>
              </a:ext>
            </a:extLst>
          </p:cNvPr>
          <p:cNvSpPr txBox="1"/>
          <p:nvPr/>
        </p:nvSpPr>
        <p:spPr>
          <a:xfrm>
            <a:off x="4254557" y="4654836"/>
            <a:ext cx="1796086" cy="646331"/>
          </a:xfrm>
          <a:prstGeom prst="rect">
            <a:avLst/>
          </a:prstGeom>
          <a:noFill/>
          <a:effectLst/>
        </p:spPr>
        <p:txBody>
          <a:bodyPr wrap="square" rtlCol="0">
            <a:spAutoFit/>
          </a:bodyPr>
          <a:lstStyle/>
          <a:p>
            <a:pPr algn="ctr"/>
            <a:r>
              <a:rPr lang="en-US" sz="3600" b="1" dirty="0">
                <a:solidFill>
                  <a:schemeClr val="bg1"/>
                </a:solidFill>
                <a:effectLst>
                  <a:outerShdw blurRad="50800" dist="38100" dir="2700000" algn="tl" rotWithShape="0">
                    <a:prstClr val="black"/>
                  </a:outerShdw>
                </a:effectLst>
              </a:rPr>
              <a:t>168</a:t>
            </a:r>
          </a:p>
        </p:txBody>
      </p:sp>
    </p:spTree>
    <p:extLst>
      <p:ext uri="{BB962C8B-B14F-4D97-AF65-F5344CB8AC3E}">
        <p14:creationId xmlns:p14="http://schemas.microsoft.com/office/powerpoint/2010/main" val="162980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close up of a map&#10;&#10;Description generated with high confidence">
            <a:extLst>
              <a:ext uri="{FF2B5EF4-FFF2-40B4-BE49-F238E27FC236}">
                <a16:creationId xmlns:a16="http://schemas.microsoft.com/office/drawing/2014/main" id="{46075F68-D863-406E-9950-18C72F006AEE}"/>
              </a:ext>
            </a:extLst>
          </p:cNvPr>
          <p:cNvPicPr>
            <a:picLocks noChangeAspect="1"/>
          </p:cNvPicPr>
          <p:nvPr/>
        </p:nvPicPr>
        <p:blipFill rotWithShape="1">
          <a:blip r:embed="rId2">
            <a:extLst>
              <a:ext uri="{28A0092B-C50C-407E-A947-70E740481C1C}">
                <a14:useLocalDpi xmlns:a14="http://schemas.microsoft.com/office/drawing/2010/main" val="0"/>
              </a:ext>
            </a:extLst>
          </a:blip>
          <a:srcRect l="64646" t="27830" r="6854" b="43207"/>
          <a:stretch/>
        </p:blipFill>
        <p:spPr>
          <a:xfrm>
            <a:off x="0" y="6947"/>
            <a:ext cx="9319364" cy="4941825"/>
          </a:xfrm>
          <a:prstGeom prst="rect">
            <a:avLst/>
          </a:prstGeom>
        </p:spPr>
      </p:pic>
      <p:grpSp>
        <p:nvGrpSpPr>
          <p:cNvPr id="7" name="Group 6">
            <a:extLst>
              <a:ext uri="{FF2B5EF4-FFF2-40B4-BE49-F238E27FC236}">
                <a16:creationId xmlns:a16="http://schemas.microsoft.com/office/drawing/2014/main" id="{558077AF-5D0C-4B6F-8D72-0BBBAAD18EC1}"/>
              </a:ext>
            </a:extLst>
          </p:cNvPr>
          <p:cNvGrpSpPr>
            <a:grpSpLocks noChangeAspect="1"/>
          </p:cNvGrpSpPr>
          <p:nvPr/>
        </p:nvGrpSpPr>
        <p:grpSpPr>
          <a:xfrm>
            <a:off x="104693" y="-5580"/>
            <a:ext cx="3637274" cy="1270669"/>
            <a:chOff x="3832425" y="156068"/>
            <a:chExt cx="3568349" cy="1246590"/>
          </a:xfrm>
        </p:grpSpPr>
        <p:pic>
          <p:nvPicPr>
            <p:cNvPr id="8" name="Picture 7">
              <a:extLst>
                <a:ext uri="{FF2B5EF4-FFF2-40B4-BE49-F238E27FC236}">
                  <a16:creationId xmlns:a16="http://schemas.microsoft.com/office/drawing/2014/main" id="{15584A51-6FEA-4EDE-8738-624091DCFE9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00" b="73867" l="9969" r="94782">
                          <a14:foregroundMark x1="35436" y1="41600" x2="35436" y2="41600"/>
                          <a14:foregroundMark x1="47975" y1="45600" x2="47975" y2="45600"/>
                          <a14:foregroundMark x1="51324" y1="39733" x2="51324" y2="39733"/>
                          <a14:foregroundMark x1="59034" y1="40000" x2="59034" y2="40000"/>
                          <a14:foregroundMark x1="50623" y1="56000" x2="50623" y2="56000"/>
                          <a14:foregroundMark x1="67601" y1="44400" x2="67601" y2="44400"/>
                          <a14:foregroundMark x1="79829" y1="49467" x2="79829" y2="49467"/>
                          <a14:foregroundMark x1="80296" y1="47600" x2="80296" y2="47600"/>
                          <a14:foregroundMark x1="81698" y1="39067" x2="81698" y2="39067"/>
                          <a14:foregroundMark x1="51869" y1="50000" x2="51869" y2="50000"/>
                          <a14:foregroundMark x1="82710" y1="50000" x2="82710" y2="50000"/>
                          <a14:foregroundMark x1="84735" y1="49467" x2="84735" y2="49467"/>
                          <a14:foregroundMark x1="85826" y1="55600" x2="85826" y2="55600"/>
                          <a14:foregroundMark x1="50623" y1="39333" x2="50623" y2="39333"/>
                          <a14:foregroundMark x1="54907" y1="41867" x2="54907" y2="41867"/>
                          <a14:foregroundMark x1="47586" y1="55467" x2="47586" y2="55467"/>
                          <a14:foregroundMark x1="34268" y1="64267" x2="34268" y2="64267"/>
                          <a14:foregroundMark x1="36449" y1="62533" x2="36449" y2="62533"/>
                          <a14:foregroundMark x1="40031" y1="63333" x2="40031" y2="63333"/>
                          <a14:foregroundMark x1="41589" y1="62800" x2="41589" y2="62800"/>
                          <a14:foregroundMark x1="56784" y1="62933" x2="58178" y2="62933"/>
                          <a14:foregroundMark x1="51207" y1="62933" x2="55530" y2="62933"/>
                          <a14:foregroundMark x1="46574" y1="62933" x2="48557" y2="62933"/>
                          <a14:foregroundMark x1="82399" y1="63030" x2="84545" y2="63164"/>
                          <a14:foregroundMark x1="72274" y1="62400" x2="77912" y2="62751"/>
                          <a14:foregroundMark x1="85712" y1="63132" x2="89720" y2="62667"/>
                          <a14:foregroundMark x1="90888" y1="62736" x2="89564" y2="62533"/>
                          <a14:foregroundMark x1="94059" y1="63222" x2="92891" y2="63043"/>
                          <a14:foregroundMark x1="40690" y1="62400" x2="40732" y2="61867"/>
                          <a14:foregroundMark x1="40637" y1="63067" x2="40690" y2="62400"/>
                          <a14:foregroundMark x1="40594" y1="63600" x2="40637" y2="63067"/>
                          <a14:foregroundMark x1="40562" y1="64000" x2="40594" y2="63600"/>
                          <a14:foregroundMark x1="40498" y1="64800" x2="40562" y2="64000"/>
                          <a14:foregroundMark x1="35113" y1="62667" x2="32944" y2="61467"/>
                          <a14:foregroundMark x1="36559" y1="63467" x2="35113" y2="62667"/>
                          <a14:foregroundMark x1="38006" y1="64267" x2="36559" y2="63467"/>
                          <a14:foregroundMark x1="43614" y1="63333" x2="43614" y2="63333"/>
                          <a14:foregroundMark x1="44081" y1="61467" x2="44081" y2="61467"/>
                          <a14:foregroundMark x1="45717" y1="62933" x2="45717" y2="62933"/>
                          <a14:foregroundMark x1="58567" y1="62800" x2="70249" y2="62933"/>
                          <a14:foregroundMark x1="78583" y1="66000" x2="76012" y2="63333"/>
                          <a14:foregroundMark x1="37773" y1="60533" x2="35826" y2="65333"/>
                          <a14:foregroundMark x1="34657" y1="65867" x2="33801" y2="60267"/>
                          <a14:foregroundMark x1="50545" y1="63467" x2="50545" y2="63467"/>
                          <a14:foregroundMark x1="50779" y1="62667" x2="50779" y2="62667"/>
                          <a14:foregroundMark x1="51246" y1="61600" x2="51246" y2="61600"/>
                          <a14:foregroundMark x1="51558" y1="63467" x2="51558" y2="63467"/>
                          <a14:foregroundMark x1="55218" y1="64400" x2="55218" y2="64400"/>
                          <a14:foregroundMark x1="55140" y1="61467" x2="55140" y2="61467"/>
                          <a14:foregroundMark x1="55841" y1="61467" x2="55841" y2="61467"/>
                          <a14:foregroundMark x1="48988" y1="61600" x2="48988" y2="61600"/>
                          <a14:foregroundMark x1="79829" y1="62000" x2="79829" y2="62000"/>
                          <a14:foregroundMark x1="79050" y1="61600" x2="79050" y2="61600"/>
                          <a14:foregroundMark x1="79128" y1="61333" x2="79128" y2="61333"/>
                          <a14:foregroundMark x1="76090" y1="61333" x2="76090" y2="61333"/>
                          <a14:foregroundMark x1="72040" y1="61333" x2="72040" y2="61333"/>
                          <a14:foregroundMark x1="85436" y1="61600" x2="85436" y2="61600"/>
                          <a14:foregroundMark x1="91355" y1="61333" x2="91355" y2="61333"/>
                          <a14:foregroundMark x1="93847" y1="61467" x2="93847" y2="61467"/>
                          <a14:foregroundMark x1="45717" y1="61333" x2="45717" y2="61333"/>
                          <a14:foregroundMark x1="44860" y1="64267" x2="44860" y2="64267"/>
                          <a14:backgroundMark x1="41277" y1="63600" x2="41277" y2="63600"/>
                          <a14:backgroundMark x1="42056" y1="62400" x2="42056" y2="62400"/>
                          <a14:backgroundMark x1="40732" y1="63067" x2="40732" y2="63067"/>
                          <a14:backgroundMark x1="40576" y1="62667" x2="40576" y2="62667"/>
                          <a14:backgroundMark x1="40421" y1="64000" x2="40421" y2="64000"/>
                          <a14:backgroundMark x1="46417" y1="62667" x2="46417" y2="62667"/>
                          <a14:backgroundMark x1="49922" y1="63733" x2="49922" y2="63733"/>
                          <a14:backgroundMark x1="49455" y1="63200" x2="49455" y2="63200"/>
                          <a14:backgroundMark x1="54673" y1="63333" x2="54673" y2="63333"/>
                          <a14:backgroundMark x1="55841" y1="63200" x2="55841" y2="63200"/>
                          <a14:backgroundMark x1="57243" y1="63200" x2="57243" y2="63200"/>
                          <a14:backgroundMark x1="57632" y1="62400" x2="57632" y2="62400"/>
                          <a14:backgroundMark x1="74844" y1="62933" x2="74844" y2="62933"/>
                          <a14:backgroundMark x1="74533" y1="62400" x2="74533" y2="62400"/>
                          <a14:backgroundMark x1="74688" y1="63867" x2="74688" y2="63867"/>
                          <a14:backgroundMark x1="81075" y1="62267" x2="81075" y2="65333"/>
                          <a14:backgroundMark x1="84579" y1="63067" x2="85826" y2="62800"/>
                          <a14:backgroundMark x1="87539" y1="63333" x2="87539" y2="63333"/>
                          <a14:backgroundMark x1="87461" y1="62667" x2="87539" y2="64000"/>
                          <a14:backgroundMark x1="91044" y1="62400" x2="92757" y2="63333"/>
                          <a14:backgroundMark x1="95872" y1="63200" x2="94003" y2="63067"/>
                          <a14:backgroundMark x1="79223" y1="62000" x2="79283" y2="65200"/>
                          <a14:backgroundMark x1="79216" y1="61600" x2="79223" y2="62000"/>
                          <a14:backgroundMark x1="56075" y1="62800" x2="55997" y2="63733"/>
                          <a14:backgroundMark x1="57321" y1="62000" x2="57399" y2="63867"/>
                          <a14:backgroundMark x1="45249" y1="64267" x2="45249" y2="65333"/>
                          <a14:backgroundMark x1="45249" y1="62933" x2="45249" y2="64267"/>
                          <a14:backgroundMark x1="45249" y1="62133" x2="45249" y2="62933"/>
                          <a14:backgroundMark x1="49891" y1="63467" x2="49922" y2="65200"/>
                          <a14:backgroundMark x1="49877" y1="62667" x2="49891" y2="63467"/>
                          <a14:backgroundMark x1="49858" y1="61600" x2="49877" y2="62667"/>
                          <a14:backgroundMark x1="49844" y1="60800" x2="49858" y2="61600"/>
                          <a14:backgroundMark x1="52181" y1="63467" x2="52181" y2="63467"/>
                          <a14:backgroundMark x1="52025" y1="62933" x2="52025" y2="62933"/>
                          <a14:backgroundMark x1="51791" y1="62933" x2="51791" y2="62933"/>
                          <a14:backgroundMark x1="52414" y1="62933" x2="52414" y2="62933"/>
                          <a14:backgroundMark x1="54673" y1="62133" x2="54673" y2="62133"/>
                          <a14:backgroundMark x1="54673" y1="63200" x2="54673" y2="63200"/>
                          <a14:backgroundMark x1="54517" y1="62800" x2="54517" y2="62800"/>
                          <a14:backgroundMark x1="54907" y1="62933" x2="54907" y2="62933"/>
                          <a14:backgroundMark x1="54751" y1="62933" x2="54751" y2="62933"/>
                          <a14:backgroundMark x1="54673" y1="62933" x2="54673" y2="62933"/>
                          <a14:backgroundMark x1="55919" y1="62133" x2="55841" y2="62667"/>
                          <a14:backgroundMark x1="55685" y1="62400" x2="55607" y2="63333"/>
                          <a14:backgroundMark x1="56231" y1="62933" x2="56386" y2="63333"/>
                          <a14:backgroundMark x1="55530" y1="62933" x2="55685" y2="63200"/>
                          <a14:backgroundMark x1="51246" y1="62800" x2="51246" y2="62800"/>
                          <a14:backgroundMark x1="51480" y1="62933" x2="51480" y2="62933"/>
                          <a14:backgroundMark x1="52025" y1="62933" x2="52025" y2="62933"/>
                          <a14:backgroundMark x1="53037" y1="62800" x2="53037" y2="62800"/>
                          <a14:backgroundMark x1="53816" y1="63200" x2="53816" y2="63200"/>
                          <a14:backgroundMark x1="53816" y1="62933" x2="53816" y2="62933"/>
                          <a14:backgroundMark x1="82087" y1="46933" x2="82087" y2="46933"/>
                          <a14:backgroundMark x1="83489" y1="61200" x2="83489" y2="61200"/>
                          <a14:backgroundMark x1="83489" y1="61733" x2="83489" y2="61733"/>
                          <a14:backgroundMark x1="83645" y1="61467" x2="83645" y2="61467"/>
                          <a14:backgroundMark x1="83489" y1="61200" x2="83489" y2="61200"/>
                          <a14:backgroundMark x1="83178" y1="60933" x2="83178" y2="60933"/>
                          <a14:backgroundMark x1="83411" y1="60800" x2="83411" y2="60800"/>
                          <a14:backgroundMark x1="83567" y1="61067" x2="83567" y2="61067"/>
                          <a14:backgroundMark x1="83645" y1="61200" x2="83645" y2="61200"/>
                          <a14:backgroundMark x1="83567" y1="61600" x2="83567" y2="61600"/>
                          <a14:backgroundMark x1="83567" y1="61600" x2="83567" y2="61600"/>
                          <a14:backgroundMark x1="83567" y1="61600" x2="83567" y2="61600"/>
                          <a14:backgroundMark x1="83723" y1="62133" x2="83723" y2="62133"/>
                        </a14:backgroundRemoval>
                      </a14:imgEffect>
                    </a14:imgLayer>
                  </a14:imgProps>
                </a:ext>
                <a:ext uri="{28A0092B-C50C-407E-A947-70E740481C1C}">
                  <a14:useLocalDpi xmlns:a14="http://schemas.microsoft.com/office/drawing/2010/main"/>
                </a:ext>
              </a:extLst>
            </a:blip>
            <a:srcRect l="31889" t="23681" b="20502"/>
            <a:stretch/>
          </p:blipFill>
          <p:spPr>
            <a:xfrm>
              <a:off x="4797906" y="156068"/>
              <a:ext cx="2602868" cy="1246590"/>
            </a:xfrm>
            <a:prstGeom prst="rect">
              <a:avLst/>
            </a:prstGeom>
            <a:ln w="22225">
              <a:noFill/>
            </a:ln>
          </p:spPr>
        </p:pic>
        <p:pic>
          <p:nvPicPr>
            <p:cNvPr id="9" name="Picture 8">
              <a:extLst>
                <a:ext uri="{FF2B5EF4-FFF2-40B4-BE49-F238E27FC236}">
                  <a16:creationId xmlns:a16="http://schemas.microsoft.com/office/drawing/2014/main" id="{2ADB5B10-1D5E-48FB-AAF8-F6E2E10FA1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425" y="326994"/>
              <a:ext cx="849033" cy="849033"/>
            </a:xfrm>
            <a:prstGeom prst="ellipse">
              <a:avLst/>
            </a:prstGeom>
          </p:spPr>
        </p:pic>
      </p:grpSp>
      <p:sp>
        <p:nvSpPr>
          <p:cNvPr id="11" name="Content Placeholder 3">
            <a:extLst>
              <a:ext uri="{FF2B5EF4-FFF2-40B4-BE49-F238E27FC236}">
                <a16:creationId xmlns:a16="http://schemas.microsoft.com/office/drawing/2014/main" id="{E45A0799-DF00-4EF6-930E-E32AD36F7176}"/>
              </a:ext>
            </a:extLst>
          </p:cNvPr>
          <p:cNvSpPr>
            <a:spLocks noGrp="1"/>
          </p:cNvSpPr>
          <p:nvPr>
            <p:ph idx="1"/>
          </p:nvPr>
        </p:nvSpPr>
        <p:spPr>
          <a:xfrm>
            <a:off x="7690980" y="1715311"/>
            <a:ext cx="4224191" cy="4413080"/>
          </a:xfrm>
        </p:spPr>
        <p:txBody>
          <a:bodyPr wrap="square">
            <a:noAutofit/>
          </a:bodyPr>
          <a:lstStyle/>
          <a:p>
            <a:pPr marL="0" indent="0">
              <a:lnSpc>
                <a:spcPct val="100000"/>
              </a:lnSpc>
              <a:spcBef>
                <a:spcPts val="0"/>
              </a:spcBef>
              <a:buNone/>
            </a:pPr>
            <a:r>
              <a:rPr lang="en-US" sz="1900" dirty="0"/>
              <a:t>In the past decade, USTDA has funded </a:t>
            </a:r>
            <a:r>
              <a:rPr lang="en-US" sz="1900" b="1" dirty="0">
                <a:solidFill>
                  <a:srgbClr val="014681"/>
                </a:solidFill>
              </a:rPr>
              <a:t>87 ICT projects in the Indo-Pacific</a:t>
            </a:r>
            <a:r>
              <a:rPr lang="en-US" sz="1900" dirty="0"/>
              <a:t> related to:</a:t>
            </a:r>
          </a:p>
          <a:p>
            <a:pPr lvl="1">
              <a:lnSpc>
                <a:spcPct val="100000"/>
              </a:lnSpc>
              <a:spcBef>
                <a:spcPts val="0"/>
              </a:spcBef>
            </a:pPr>
            <a:r>
              <a:rPr lang="en-US" sz="1900" dirty="0"/>
              <a:t>Smart City Master Planning</a:t>
            </a:r>
          </a:p>
          <a:p>
            <a:pPr lvl="1">
              <a:lnSpc>
                <a:spcPct val="100000"/>
              </a:lnSpc>
              <a:spcBef>
                <a:spcPts val="0"/>
              </a:spcBef>
            </a:pPr>
            <a:r>
              <a:rPr lang="en-US" sz="1900" dirty="0"/>
              <a:t>Intelligent Transportation Systems</a:t>
            </a:r>
          </a:p>
          <a:p>
            <a:pPr lvl="1">
              <a:lnSpc>
                <a:spcPct val="100000"/>
              </a:lnSpc>
              <a:spcBef>
                <a:spcPts val="0"/>
              </a:spcBef>
            </a:pPr>
            <a:r>
              <a:rPr lang="en-US" sz="1900" dirty="0"/>
              <a:t>Integration of ICT-Applications in the Water Sector</a:t>
            </a:r>
          </a:p>
          <a:p>
            <a:pPr lvl="1">
              <a:lnSpc>
                <a:spcPct val="100000"/>
              </a:lnSpc>
              <a:spcBef>
                <a:spcPts val="0"/>
              </a:spcBef>
            </a:pPr>
            <a:r>
              <a:rPr lang="en-US" sz="1900" dirty="0"/>
              <a:t>Emergency Communication Systems</a:t>
            </a:r>
          </a:p>
          <a:p>
            <a:pPr lvl="1">
              <a:lnSpc>
                <a:spcPct val="100000"/>
              </a:lnSpc>
              <a:spcBef>
                <a:spcPts val="0"/>
              </a:spcBef>
            </a:pPr>
            <a:r>
              <a:rPr lang="en-US" sz="1900" dirty="0"/>
              <a:t>Cybersecurity</a:t>
            </a:r>
          </a:p>
          <a:p>
            <a:pPr lvl="1">
              <a:lnSpc>
                <a:spcPct val="100000"/>
              </a:lnSpc>
              <a:spcBef>
                <a:spcPts val="0"/>
              </a:spcBef>
            </a:pPr>
            <a:r>
              <a:rPr lang="en-US" sz="1900" dirty="0"/>
              <a:t>Disaster management </a:t>
            </a:r>
          </a:p>
          <a:p>
            <a:pPr lvl="1">
              <a:lnSpc>
                <a:spcPct val="100000"/>
              </a:lnSpc>
              <a:spcBef>
                <a:spcPts val="0"/>
              </a:spcBef>
            </a:pPr>
            <a:r>
              <a:rPr lang="en-US" sz="1900" dirty="0"/>
              <a:t>Connectivity and cable networks </a:t>
            </a:r>
          </a:p>
          <a:p>
            <a:pPr lvl="1">
              <a:lnSpc>
                <a:spcPct val="100000"/>
              </a:lnSpc>
              <a:spcBef>
                <a:spcPts val="0"/>
              </a:spcBef>
            </a:pPr>
            <a:r>
              <a:rPr lang="en-US" sz="1900" dirty="0"/>
              <a:t>Digital infrastructure </a:t>
            </a:r>
          </a:p>
          <a:p>
            <a:pPr lvl="1">
              <a:lnSpc>
                <a:spcPct val="100000"/>
              </a:lnSpc>
              <a:spcBef>
                <a:spcPts val="0"/>
              </a:spcBef>
            </a:pPr>
            <a:r>
              <a:rPr lang="en-US" sz="1900" dirty="0"/>
              <a:t>ICT strategy</a:t>
            </a:r>
          </a:p>
        </p:txBody>
      </p:sp>
      <p:sp>
        <p:nvSpPr>
          <p:cNvPr id="2" name="Title 1">
            <a:extLst>
              <a:ext uri="{FF2B5EF4-FFF2-40B4-BE49-F238E27FC236}">
                <a16:creationId xmlns:a16="http://schemas.microsoft.com/office/drawing/2014/main" id="{D431EFD3-48F7-4309-B785-88AECABE2601}"/>
              </a:ext>
            </a:extLst>
          </p:cNvPr>
          <p:cNvSpPr>
            <a:spLocks noGrp="1"/>
          </p:cNvSpPr>
          <p:nvPr>
            <p:ph type="title"/>
          </p:nvPr>
        </p:nvSpPr>
        <p:spPr>
          <a:xfrm>
            <a:off x="5491967" y="292792"/>
            <a:ext cx="6700033" cy="1659110"/>
          </a:xfrm>
        </p:spPr>
        <p:txBody>
          <a:bodyPr>
            <a:normAutofit/>
          </a:bodyPr>
          <a:lstStyle/>
          <a:p>
            <a:r>
              <a:rPr lang="en-US" sz="2800" b="1" dirty="0">
                <a:solidFill>
                  <a:srgbClr val="014681"/>
                </a:solidFill>
                <a:latin typeface="+mn-lt"/>
              </a:rPr>
              <a:t>Supporting ICT Infrastructure Development in the Indo-Pacific Region </a:t>
            </a:r>
          </a:p>
        </p:txBody>
      </p:sp>
      <p:sp>
        <p:nvSpPr>
          <p:cNvPr id="18" name="Rectangle 5">
            <a:extLst>
              <a:ext uri="{FF2B5EF4-FFF2-40B4-BE49-F238E27FC236}">
                <a16:creationId xmlns:a16="http://schemas.microsoft.com/office/drawing/2014/main" id="{84A3A4E1-17F9-4648-9316-292649428B7A}"/>
              </a:ext>
            </a:extLst>
          </p:cNvPr>
          <p:cNvSpPr txBox="1">
            <a:spLocks/>
          </p:cNvSpPr>
          <p:nvPr/>
        </p:nvSpPr>
        <p:spPr>
          <a:xfrm>
            <a:off x="-6724" y="6492240"/>
            <a:ext cx="12198724" cy="365760"/>
          </a:xfrm>
          <a:prstGeom prst="rect">
            <a:avLst/>
          </a:prstGeom>
          <a:solidFill>
            <a:srgbClr val="00346B"/>
          </a:solidFill>
        </p:spPr>
        <p:txBody>
          <a:bodyPr>
            <a:normAutofit/>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endParaRPr lang="en-US" sz="1400" spc="300" dirty="0">
              <a:solidFill>
                <a:schemeClr val="bg1"/>
              </a:solidFill>
            </a:endParaRPr>
          </a:p>
        </p:txBody>
      </p:sp>
      <p:sp>
        <p:nvSpPr>
          <p:cNvPr id="3" name="Rectangle 2">
            <a:extLst>
              <a:ext uri="{FF2B5EF4-FFF2-40B4-BE49-F238E27FC236}">
                <a16:creationId xmlns:a16="http://schemas.microsoft.com/office/drawing/2014/main" id="{A0D002A7-5030-40BC-B8EF-E2B292C55568}"/>
              </a:ext>
            </a:extLst>
          </p:cNvPr>
          <p:cNvSpPr/>
          <p:nvPr/>
        </p:nvSpPr>
        <p:spPr>
          <a:xfrm>
            <a:off x="276828" y="4961299"/>
            <a:ext cx="6096000" cy="923330"/>
          </a:xfrm>
          <a:prstGeom prst="rect">
            <a:avLst/>
          </a:prstGeom>
        </p:spPr>
        <p:txBody>
          <a:bodyPr>
            <a:spAutoFit/>
          </a:bodyPr>
          <a:lstStyle/>
          <a:p>
            <a:r>
              <a:rPr lang="en-US" dirty="0"/>
              <a:t>The </a:t>
            </a:r>
            <a:r>
              <a:rPr lang="en-US" b="1" dirty="0">
                <a:solidFill>
                  <a:srgbClr val="014681"/>
                </a:solidFill>
              </a:rPr>
              <a:t>U.S. Trade and Development Agency </a:t>
            </a:r>
            <a:r>
              <a:rPr lang="en-US" dirty="0"/>
              <a:t>(USTDA) is committed to supporting the development of telecommunications infrastructure across the Indo-Pacific. </a:t>
            </a:r>
          </a:p>
        </p:txBody>
      </p:sp>
    </p:spTree>
    <p:extLst>
      <p:ext uri="{BB962C8B-B14F-4D97-AF65-F5344CB8AC3E}">
        <p14:creationId xmlns:p14="http://schemas.microsoft.com/office/powerpoint/2010/main" val="273220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numeru slajdu 3"/>
          <p:cNvSpPr>
            <a:spLocks noGrp="1"/>
          </p:cNvSpPr>
          <p:nvPr>
            <p:ph type="sldNum" sz="quarter" idx="4294967295"/>
          </p:nvPr>
        </p:nvSpPr>
        <p:spPr>
          <a:xfrm>
            <a:off x="13848557" y="7521320"/>
            <a:ext cx="227013" cy="228600"/>
          </a:xfrm>
          <a:prstGeom prst="rect">
            <a:avLst/>
          </a:prstGeom>
          <a:noFill/>
        </p:spPr>
        <p:txBody>
          <a:bodyPr/>
          <a:lstStyle>
            <a:lvl1pPr>
              <a:defRPr sz="2900">
                <a:solidFill>
                  <a:srgbClr val="000000"/>
                </a:solidFill>
                <a:latin typeface="Nilland-Black" charset="0"/>
                <a:ea typeface="ヒラギノ角ゴ ProN W6" charset="0"/>
                <a:cs typeface="ヒラギノ角ゴ ProN W6" charset="0"/>
                <a:sym typeface="Nilland-Black" charset="0"/>
              </a:defRPr>
            </a:lvl1pPr>
            <a:lvl2pPr marL="371475" indent="-142875">
              <a:defRPr sz="2900">
                <a:solidFill>
                  <a:srgbClr val="000000"/>
                </a:solidFill>
                <a:latin typeface="Nilland-Black" charset="0"/>
                <a:ea typeface="ヒラギノ角ゴ ProN W6" charset="0"/>
                <a:cs typeface="ヒラギノ角ゴ ProN W6" charset="0"/>
                <a:sym typeface="Nilland-Black" charset="0"/>
              </a:defRPr>
            </a:lvl2pPr>
            <a:lvl3pPr marL="571500" indent="-114300">
              <a:defRPr sz="2900">
                <a:solidFill>
                  <a:srgbClr val="000000"/>
                </a:solidFill>
                <a:latin typeface="Nilland-Black" charset="0"/>
                <a:ea typeface="ヒラギノ角ゴ ProN W6" charset="0"/>
                <a:cs typeface="ヒラギノ角ゴ ProN W6" charset="0"/>
                <a:sym typeface="Nilland-Black" charset="0"/>
              </a:defRPr>
            </a:lvl3pPr>
            <a:lvl4pPr marL="800100" indent="-114300">
              <a:defRPr sz="2900">
                <a:solidFill>
                  <a:srgbClr val="000000"/>
                </a:solidFill>
                <a:latin typeface="Nilland-Black" charset="0"/>
                <a:ea typeface="ヒラギノ角ゴ ProN W6" charset="0"/>
                <a:cs typeface="ヒラギノ角ゴ ProN W6" charset="0"/>
                <a:sym typeface="Nilland-Black" charset="0"/>
              </a:defRPr>
            </a:lvl4pPr>
            <a:lvl5pPr marL="1028700" indent="-114300">
              <a:defRPr sz="2900">
                <a:solidFill>
                  <a:srgbClr val="000000"/>
                </a:solidFill>
                <a:latin typeface="Nilland-Black" charset="0"/>
                <a:ea typeface="ヒラギノ角ゴ ProN W6" charset="0"/>
                <a:cs typeface="ヒラギノ角ゴ ProN W6" charset="0"/>
                <a:sym typeface="Nilland-Black" charset="0"/>
              </a:defRPr>
            </a:lvl5pPr>
            <a:lvl6pPr marL="1257300" indent="-114300" eaLnBrk="0" fontAlgn="base" hangingPunct="0">
              <a:spcBef>
                <a:spcPct val="0"/>
              </a:spcBef>
              <a:spcAft>
                <a:spcPct val="0"/>
              </a:spcAft>
              <a:defRPr sz="2900">
                <a:solidFill>
                  <a:srgbClr val="000000"/>
                </a:solidFill>
                <a:latin typeface="Nilland-Black" charset="0"/>
                <a:ea typeface="ヒラギノ角ゴ ProN W6" charset="0"/>
                <a:cs typeface="ヒラギノ角ゴ ProN W6" charset="0"/>
                <a:sym typeface="Nilland-Black" charset="0"/>
              </a:defRPr>
            </a:lvl6pPr>
            <a:lvl7pPr marL="1485900" indent="-114300" eaLnBrk="0" fontAlgn="base" hangingPunct="0">
              <a:spcBef>
                <a:spcPct val="0"/>
              </a:spcBef>
              <a:spcAft>
                <a:spcPct val="0"/>
              </a:spcAft>
              <a:defRPr sz="2900">
                <a:solidFill>
                  <a:srgbClr val="000000"/>
                </a:solidFill>
                <a:latin typeface="Nilland-Black" charset="0"/>
                <a:ea typeface="ヒラギノ角ゴ ProN W6" charset="0"/>
                <a:cs typeface="ヒラギノ角ゴ ProN W6" charset="0"/>
                <a:sym typeface="Nilland-Black" charset="0"/>
              </a:defRPr>
            </a:lvl7pPr>
            <a:lvl8pPr marL="1714500" indent="-114300" eaLnBrk="0" fontAlgn="base" hangingPunct="0">
              <a:spcBef>
                <a:spcPct val="0"/>
              </a:spcBef>
              <a:spcAft>
                <a:spcPct val="0"/>
              </a:spcAft>
              <a:defRPr sz="2900">
                <a:solidFill>
                  <a:srgbClr val="000000"/>
                </a:solidFill>
                <a:latin typeface="Nilland-Black" charset="0"/>
                <a:ea typeface="ヒラギノ角ゴ ProN W6" charset="0"/>
                <a:cs typeface="ヒラギノ角ゴ ProN W6" charset="0"/>
                <a:sym typeface="Nilland-Black" charset="0"/>
              </a:defRPr>
            </a:lvl8pPr>
            <a:lvl9pPr marL="1943100" indent="-114300" eaLnBrk="0" fontAlgn="base" hangingPunct="0">
              <a:spcBef>
                <a:spcPct val="0"/>
              </a:spcBef>
              <a:spcAft>
                <a:spcPct val="0"/>
              </a:spcAft>
              <a:defRPr sz="2900">
                <a:solidFill>
                  <a:srgbClr val="000000"/>
                </a:solidFill>
                <a:latin typeface="Nilland-Black" charset="0"/>
                <a:ea typeface="ヒラギノ角ゴ ProN W6" charset="0"/>
                <a:cs typeface="ヒラギノ角ゴ ProN W6" charset="0"/>
                <a:sym typeface="Nilland-Black" charset="0"/>
              </a:defRPr>
            </a:lvl9pPr>
          </a:lstStyle>
          <a:p>
            <a:pPr algn="l" defTabSz="457200" eaLnBrk="0" fontAlgn="base" hangingPunct="0">
              <a:spcBef>
                <a:spcPct val="0"/>
              </a:spcBef>
              <a:spcAft>
                <a:spcPct val="0"/>
              </a:spcAft>
              <a:defRPr/>
            </a:pPr>
            <a:fld id="{E077866A-5BAD-465A-BE70-6A28CD26F575}" type="slidenum">
              <a:rPr lang="en-US" sz="1200">
                <a:solidFill>
                  <a:srgbClr val="FFFFFF"/>
                </a:solidFill>
                <a:latin typeface="Arial" panose="020B0604020202020204" pitchFamily="34" charset="0"/>
                <a:cs typeface="Arial" panose="020B0604020202020204" pitchFamily="34" charset="0"/>
                <a:sym typeface="Helvetica Neue" charset="0"/>
              </a:rPr>
              <a:pPr algn="l" defTabSz="457200" eaLnBrk="0" fontAlgn="base" hangingPunct="0">
                <a:spcBef>
                  <a:spcPct val="0"/>
                </a:spcBef>
                <a:spcAft>
                  <a:spcPct val="0"/>
                </a:spcAft>
                <a:defRPr/>
              </a:pPr>
              <a:t>3</a:t>
            </a:fld>
            <a:endParaRPr lang="en-US" sz="1200">
              <a:solidFill>
                <a:srgbClr val="FFFFFF"/>
              </a:solidFill>
              <a:latin typeface="Arial" panose="020B0604020202020204" pitchFamily="34" charset="0"/>
              <a:cs typeface="Arial" panose="020B0604020202020204" pitchFamily="34" charset="0"/>
              <a:sym typeface="Helvetica Neue" charset="0"/>
            </a:endParaRPr>
          </a:p>
        </p:txBody>
      </p:sp>
      <p:sp>
        <p:nvSpPr>
          <p:cNvPr id="8" name="Rectangle 2"/>
          <p:cNvSpPr>
            <a:spLocks/>
          </p:cNvSpPr>
          <p:nvPr/>
        </p:nvSpPr>
        <p:spPr bwMode="auto">
          <a:xfrm>
            <a:off x="415591" y="419100"/>
            <a:ext cx="10882731"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lvl1pPr>
              <a:defRPr sz="5800">
                <a:solidFill>
                  <a:srgbClr val="000000"/>
                </a:solidFill>
                <a:latin typeface="Nilland-Black" charset="0"/>
                <a:ea typeface="ヒラギノ角ゴ ProN W6" charset="0"/>
                <a:cs typeface="ヒラギノ角ゴ ProN W6" charset="0"/>
                <a:sym typeface="Nilland-Black" charset="0"/>
              </a:defRPr>
            </a:lvl1pPr>
            <a:lvl2pPr marL="742950" indent="-285750">
              <a:defRPr sz="5800">
                <a:solidFill>
                  <a:srgbClr val="000000"/>
                </a:solidFill>
                <a:latin typeface="Nilland-Black" charset="0"/>
                <a:ea typeface="ヒラギノ角ゴ ProN W6" charset="0"/>
                <a:cs typeface="ヒラギノ角ゴ ProN W6" charset="0"/>
                <a:sym typeface="Nilland-Black" charset="0"/>
              </a:defRPr>
            </a:lvl2pPr>
            <a:lvl3pPr marL="1143000" indent="-228600">
              <a:defRPr sz="5800">
                <a:solidFill>
                  <a:srgbClr val="000000"/>
                </a:solidFill>
                <a:latin typeface="Nilland-Black" charset="0"/>
                <a:ea typeface="ヒラギノ角ゴ ProN W6" charset="0"/>
                <a:cs typeface="ヒラギノ角ゴ ProN W6" charset="0"/>
                <a:sym typeface="Nilland-Black" charset="0"/>
              </a:defRPr>
            </a:lvl3pPr>
            <a:lvl4pPr marL="1600200" indent="-228600">
              <a:defRPr sz="5800">
                <a:solidFill>
                  <a:srgbClr val="000000"/>
                </a:solidFill>
                <a:latin typeface="Nilland-Black" charset="0"/>
                <a:ea typeface="ヒラギノ角ゴ ProN W6" charset="0"/>
                <a:cs typeface="ヒラギノ角ゴ ProN W6" charset="0"/>
                <a:sym typeface="Nilland-Black" charset="0"/>
              </a:defRPr>
            </a:lvl4pPr>
            <a:lvl5pPr marL="2057400" indent="-228600">
              <a:defRPr sz="5800">
                <a:solidFill>
                  <a:srgbClr val="000000"/>
                </a:solidFill>
                <a:latin typeface="Nilland-Black" charset="0"/>
                <a:ea typeface="ヒラギノ角ゴ ProN W6" charset="0"/>
                <a:cs typeface="ヒラギノ角ゴ ProN W6" charset="0"/>
                <a:sym typeface="Nilland-Black" charset="0"/>
              </a:defRPr>
            </a:lvl5pPr>
            <a:lvl6pPr marL="2514600" indent="-228600" eaLnBrk="0" fontAlgn="base" hangingPunct="0">
              <a:spcBef>
                <a:spcPct val="0"/>
              </a:spcBef>
              <a:spcAft>
                <a:spcPct val="0"/>
              </a:spcAft>
              <a:defRPr sz="5800">
                <a:solidFill>
                  <a:srgbClr val="000000"/>
                </a:solidFill>
                <a:latin typeface="Nilland-Black" charset="0"/>
                <a:ea typeface="ヒラギノ角ゴ ProN W6" charset="0"/>
                <a:cs typeface="ヒラギノ角ゴ ProN W6" charset="0"/>
                <a:sym typeface="Nilland-Black" charset="0"/>
              </a:defRPr>
            </a:lvl6pPr>
            <a:lvl7pPr marL="2971800" indent="-228600" eaLnBrk="0" fontAlgn="base" hangingPunct="0">
              <a:spcBef>
                <a:spcPct val="0"/>
              </a:spcBef>
              <a:spcAft>
                <a:spcPct val="0"/>
              </a:spcAft>
              <a:defRPr sz="5800">
                <a:solidFill>
                  <a:srgbClr val="000000"/>
                </a:solidFill>
                <a:latin typeface="Nilland-Black" charset="0"/>
                <a:ea typeface="ヒラギノ角ゴ ProN W6" charset="0"/>
                <a:cs typeface="ヒラギノ角ゴ ProN W6" charset="0"/>
                <a:sym typeface="Nilland-Black" charset="0"/>
              </a:defRPr>
            </a:lvl7pPr>
            <a:lvl8pPr marL="3429000" indent="-228600" eaLnBrk="0" fontAlgn="base" hangingPunct="0">
              <a:spcBef>
                <a:spcPct val="0"/>
              </a:spcBef>
              <a:spcAft>
                <a:spcPct val="0"/>
              </a:spcAft>
              <a:defRPr sz="5800">
                <a:solidFill>
                  <a:srgbClr val="000000"/>
                </a:solidFill>
                <a:latin typeface="Nilland-Black" charset="0"/>
                <a:ea typeface="ヒラギノ角ゴ ProN W6" charset="0"/>
                <a:cs typeface="ヒラギノ角ゴ ProN W6" charset="0"/>
                <a:sym typeface="Nilland-Black" charset="0"/>
              </a:defRPr>
            </a:lvl8pPr>
            <a:lvl9pPr marL="3886200" indent="-228600" eaLnBrk="0" fontAlgn="base" hangingPunct="0">
              <a:spcBef>
                <a:spcPct val="0"/>
              </a:spcBef>
              <a:spcAft>
                <a:spcPct val="0"/>
              </a:spcAft>
              <a:defRPr sz="5800">
                <a:solidFill>
                  <a:srgbClr val="000000"/>
                </a:solidFill>
                <a:latin typeface="Nilland-Black" charset="0"/>
                <a:ea typeface="ヒラギノ角ゴ ProN W6" charset="0"/>
                <a:cs typeface="ヒラギノ角ゴ ProN W6" charset="0"/>
                <a:sym typeface="Nilland-Black" charset="0"/>
              </a:defRPr>
            </a:lvl9pPr>
          </a:lstStyle>
          <a:p>
            <a:pPr defTabSz="457200" fontAlgn="base">
              <a:lnSpc>
                <a:spcPct val="90000"/>
              </a:lnSpc>
              <a:spcBef>
                <a:spcPct val="0"/>
              </a:spcBef>
              <a:spcAft>
                <a:spcPct val="0"/>
              </a:spcAft>
              <a:defRPr/>
            </a:pPr>
            <a:r>
              <a:rPr lang="en-US" sz="5000" b="1" dirty="0">
                <a:solidFill>
                  <a:srgbClr val="FFFFFF"/>
                </a:solidFill>
                <a:latin typeface="Arial" panose="020B0604020202020204" pitchFamily="34" charset="0"/>
                <a:ea typeface="Helvetica Neue" charset="0"/>
                <a:cs typeface="Arial" panose="020B0604020202020204" pitchFamily="34" charset="0"/>
                <a:sym typeface="Helvetica Neue" charset="0"/>
              </a:rPr>
              <a:t>Partnership with Japan</a:t>
            </a:r>
          </a:p>
        </p:txBody>
      </p:sp>
      <p:sp>
        <p:nvSpPr>
          <p:cNvPr id="6" name="Rectangle 6">
            <a:extLst>
              <a:ext uri="{FF2B5EF4-FFF2-40B4-BE49-F238E27FC236}">
                <a16:creationId xmlns:a16="http://schemas.microsoft.com/office/drawing/2014/main" id="{4A5E8710-6E65-48FF-9935-58FB3EC10659}"/>
              </a:ext>
            </a:extLst>
          </p:cNvPr>
          <p:cNvSpPr>
            <a:spLocks/>
          </p:cNvSpPr>
          <p:nvPr/>
        </p:nvSpPr>
        <p:spPr bwMode="auto">
          <a:xfrm>
            <a:off x="6708106" y="1390650"/>
            <a:ext cx="5068304" cy="354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t"/>
          <a:lstStyle>
            <a:lvl1pPr>
              <a:defRPr sz="5800">
                <a:solidFill>
                  <a:srgbClr val="000000"/>
                </a:solidFill>
                <a:latin typeface="Nilland-Black" charset="0"/>
                <a:ea typeface="ヒラギノ角ゴ ProN W6" charset="0"/>
                <a:cs typeface="ヒラギノ角ゴ ProN W6" charset="0"/>
                <a:sym typeface="Nilland-Black" charset="0"/>
              </a:defRPr>
            </a:lvl1pPr>
            <a:lvl2pPr marL="742950" indent="-285750">
              <a:defRPr sz="5800">
                <a:solidFill>
                  <a:srgbClr val="000000"/>
                </a:solidFill>
                <a:latin typeface="Nilland-Black" charset="0"/>
                <a:ea typeface="ヒラギノ角ゴ ProN W6" charset="0"/>
                <a:cs typeface="ヒラギノ角ゴ ProN W6" charset="0"/>
                <a:sym typeface="Nilland-Black" charset="0"/>
              </a:defRPr>
            </a:lvl2pPr>
            <a:lvl3pPr marL="1143000" indent="-228600">
              <a:defRPr sz="5800">
                <a:solidFill>
                  <a:srgbClr val="000000"/>
                </a:solidFill>
                <a:latin typeface="Nilland-Black" charset="0"/>
                <a:ea typeface="ヒラギノ角ゴ ProN W6" charset="0"/>
                <a:cs typeface="ヒラギノ角ゴ ProN W6" charset="0"/>
                <a:sym typeface="Nilland-Black" charset="0"/>
              </a:defRPr>
            </a:lvl3pPr>
            <a:lvl4pPr marL="1600200" indent="-228600">
              <a:defRPr sz="5800">
                <a:solidFill>
                  <a:srgbClr val="000000"/>
                </a:solidFill>
                <a:latin typeface="Nilland-Black" charset="0"/>
                <a:ea typeface="ヒラギノ角ゴ ProN W6" charset="0"/>
                <a:cs typeface="ヒラギノ角ゴ ProN W6" charset="0"/>
                <a:sym typeface="Nilland-Black" charset="0"/>
              </a:defRPr>
            </a:lvl4pPr>
            <a:lvl5pPr marL="2057400" indent="-228600">
              <a:defRPr sz="5800">
                <a:solidFill>
                  <a:srgbClr val="000000"/>
                </a:solidFill>
                <a:latin typeface="Nilland-Black" charset="0"/>
                <a:ea typeface="ヒラギノ角ゴ ProN W6" charset="0"/>
                <a:cs typeface="ヒラギノ角ゴ ProN W6" charset="0"/>
                <a:sym typeface="Nilland-Black" charset="0"/>
              </a:defRPr>
            </a:lvl5pPr>
            <a:lvl6pPr marL="2514600" indent="-228600" eaLnBrk="0" fontAlgn="base" hangingPunct="0">
              <a:spcBef>
                <a:spcPct val="0"/>
              </a:spcBef>
              <a:spcAft>
                <a:spcPct val="0"/>
              </a:spcAft>
              <a:defRPr sz="5800">
                <a:solidFill>
                  <a:srgbClr val="000000"/>
                </a:solidFill>
                <a:latin typeface="Nilland-Black" charset="0"/>
                <a:ea typeface="ヒラギノ角ゴ ProN W6" charset="0"/>
                <a:cs typeface="ヒラギノ角ゴ ProN W6" charset="0"/>
                <a:sym typeface="Nilland-Black" charset="0"/>
              </a:defRPr>
            </a:lvl6pPr>
            <a:lvl7pPr marL="2971800" indent="-228600" eaLnBrk="0" fontAlgn="base" hangingPunct="0">
              <a:spcBef>
                <a:spcPct val="0"/>
              </a:spcBef>
              <a:spcAft>
                <a:spcPct val="0"/>
              </a:spcAft>
              <a:defRPr sz="5800">
                <a:solidFill>
                  <a:srgbClr val="000000"/>
                </a:solidFill>
                <a:latin typeface="Nilland-Black" charset="0"/>
                <a:ea typeface="ヒラギノ角ゴ ProN W6" charset="0"/>
                <a:cs typeface="ヒラギノ角ゴ ProN W6" charset="0"/>
                <a:sym typeface="Nilland-Black" charset="0"/>
              </a:defRPr>
            </a:lvl7pPr>
            <a:lvl8pPr marL="3429000" indent="-228600" eaLnBrk="0" fontAlgn="base" hangingPunct="0">
              <a:spcBef>
                <a:spcPct val="0"/>
              </a:spcBef>
              <a:spcAft>
                <a:spcPct val="0"/>
              </a:spcAft>
              <a:defRPr sz="5800">
                <a:solidFill>
                  <a:srgbClr val="000000"/>
                </a:solidFill>
                <a:latin typeface="Nilland-Black" charset="0"/>
                <a:ea typeface="ヒラギノ角ゴ ProN W6" charset="0"/>
                <a:cs typeface="ヒラギノ角ゴ ProN W6" charset="0"/>
                <a:sym typeface="Nilland-Black" charset="0"/>
              </a:defRPr>
            </a:lvl8pPr>
            <a:lvl9pPr marL="3886200" indent="-228600" eaLnBrk="0" fontAlgn="base" hangingPunct="0">
              <a:spcBef>
                <a:spcPct val="0"/>
              </a:spcBef>
              <a:spcAft>
                <a:spcPct val="0"/>
              </a:spcAft>
              <a:defRPr sz="5800">
                <a:solidFill>
                  <a:srgbClr val="000000"/>
                </a:solidFill>
                <a:latin typeface="Nilland-Black" charset="0"/>
                <a:ea typeface="ヒラギノ角ゴ ProN W6" charset="0"/>
                <a:cs typeface="ヒラギノ角ゴ ProN W6" charset="0"/>
                <a:sym typeface="Nilland-Black" charset="0"/>
              </a:defRPr>
            </a:lvl9pPr>
          </a:lstStyle>
          <a:p>
            <a:pPr marL="342900" indent="-342900">
              <a:spcAft>
                <a:spcPts val="3500"/>
              </a:spcAft>
              <a:buFont typeface="Arial" panose="020B0604020202020204" pitchFamily="34" charset="0"/>
              <a:buChar char="•"/>
              <a:defRPr/>
            </a:pPr>
            <a:r>
              <a:rPr lang="en-US" sz="3500" spc="-50" dirty="0">
                <a:solidFill>
                  <a:srgbClr val="FFFFFF"/>
                </a:solidFill>
                <a:latin typeface="Nilland-Black"/>
              </a:rPr>
              <a:t>USTDA and METI  MOU on developing quality infrastructure in the Indo-Pacific region (2017)</a:t>
            </a:r>
          </a:p>
          <a:p>
            <a:pPr marL="342900" indent="-342900">
              <a:spcAft>
                <a:spcPts val="3500"/>
              </a:spcAft>
              <a:buFont typeface="Arial" panose="020B0604020202020204" pitchFamily="34" charset="0"/>
              <a:buChar char="•"/>
              <a:defRPr/>
            </a:pPr>
            <a:r>
              <a:rPr lang="en-US" sz="3500" spc="-50" dirty="0">
                <a:solidFill>
                  <a:srgbClr val="FFFFFF"/>
                </a:solidFill>
                <a:latin typeface="Nilland-Black"/>
              </a:rPr>
              <a:t>LNG Supply and Natural Gas Cooperation Program (2018-2019)</a:t>
            </a:r>
          </a:p>
        </p:txBody>
      </p:sp>
      <p:sp>
        <p:nvSpPr>
          <p:cNvPr id="7" name="Rectangle 5">
            <a:extLst>
              <a:ext uri="{FF2B5EF4-FFF2-40B4-BE49-F238E27FC236}">
                <a16:creationId xmlns:a16="http://schemas.microsoft.com/office/drawing/2014/main" id="{DC9E1B37-E09C-4BFB-B6C8-5D0BAD0976CA}"/>
              </a:ext>
            </a:extLst>
          </p:cNvPr>
          <p:cNvSpPr txBox="1">
            <a:spLocks/>
          </p:cNvSpPr>
          <p:nvPr/>
        </p:nvSpPr>
        <p:spPr>
          <a:xfrm>
            <a:off x="-6724" y="6492240"/>
            <a:ext cx="12198724" cy="365760"/>
          </a:xfrm>
          <a:prstGeom prst="rect">
            <a:avLst/>
          </a:prstGeom>
          <a:solidFill>
            <a:srgbClr val="00346B"/>
          </a:solidFill>
        </p:spPr>
        <p:txBody>
          <a:bodyPr>
            <a:normAutofit/>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endParaRPr lang="en-US" sz="1400" spc="300" dirty="0">
              <a:solidFill>
                <a:schemeClr val="bg1"/>
              </a:solidFill>
            </a:endParaRPr>
          </a:p>
        </p:txBody>
      </p:sp>
      <p:pic>
        <p:nvPicPr>
          <p:cNvPr id="10" name="Content Placeholder 9">
            <a:extLst>
              <a:ext uri="{FF2B5EF4-FFF2-40B4-BE49-F238E27FC236}">
                <a16:creationId xmlns:a16="http://schemas.microsoft.com/office/drawing/2014/main" id="{E56AF148-F1C6-4278-B65F-FACCB64947FB}"/>
              </a:ext>
            </a:extLst>
          </p:cNvPr>
          <p:cNvPicPr>
            <a:picLocks noGrp="1" noChangeAspect="1"/>
          </p:cNvPicPr>
          <p:nvPr>
            <p:ph sz="half" idx="1"/>
          </p:nvPr>
        </p:nvPicPr>
        <p:blipFill rotWithShape="1">
          <a:blip r:embed="rId3"/>
          <a:stretch/>
        </p:blipFill>
        <p:spPr>
          <a:xfrm>
            <a:off x="13448" y="17623"/>
            <a:ext cx="2710702" cy="1583354"/>
          </a:xfrm>
          <a:prstGeom prst="rect">
            <a:avLst/>
          </a:prstGeom>
        </p:spPr>
      </p:pic>
      <p:sp>
        <p:nvSpPr>
          <p:cNvPr id="13" name="TextBox 12">
            <a:extLst>
              <a:ext uri="{FF2B5EF4-FFF2-40B4-BE49-F238E27FC236}">
                <a16:creationId xmlns:a16="http://schemas.microsoft.com/office/drawing/2014/main" id="{A3A6E18B-88CF-4795-892A-CC2548BB6011}"/>
              </a:ext>
            </a:extLst>
          </p:cNvPr>
          <p:cNvSpPr txBox="1"/>
          <p:nvPr/>
        </p:nvSpPr>
        <p:spPr>
          <a:xfrm>
            <a:off x="176546" y="1562100"/>
            <a:ext cx="6637284" cy="461665"/>
          </a:xfrm>
          <a:prstGeom prst="rect">
            <a:avLst/>
          </a:prstGeom>
          <a:noFill/>
        </p:spPr>
        <p:txBody>
          <a:bodyPr wrap="square" rtlCol="0">
            <a:spAutoFit/>
          </a:bodyPr>
          <a:lstStyle/>
          <a:p>
            <a:r>
              <a:rPr lang="en-US" sz="2400" b="1" dirty="0">
                <a:solidFill>
                  <a:srgbClr val="CC3300"/>
                </a:solidFill>
                <a:cs typeface="Segoe UI" panose="020B0502040204020203" pitchFamily="34" charset="0"/>
              </a:rPr>
              <a:t>USTDA’s Smart Solutions for Smart Cities Initiative</a:t>
            </a:r>
          </a:p>
        </p:txBody>
      </p:sp>
      <p:sp>
        <p:nvSpPr>
          <p:cNvPr id="2" name="TextBox 1">
            <a:extLst>
              <a:ext uri="{FF2B5EF4-FFF2-40B4-BE49-F238E27FC236}">
                <a16:creationId xmlns:a16="http://schemas.microsoft.com/office/drawing/2014/main" id="{700114F0-B5F0-4729-A861-DD50E3AA6D3A}"/>
              </a:ext>
            </a:extLst>
          </p:cNvPr>
          <p:cNvSpPr txBox="1"/>
          <p:nvPr/>
        </p:nvSpPr>
        <p:spPr>
          <a:xfrm>
            <a:off x="482251" y="2195215"/>
            <a:ext cx="5374705" cy="3816429"/>
          </a:xfrm>
          <a:prstGeom prst="rect">
            <a:avLst/>
          </a:prstGeom>
          <a:noFill/>
        </p:spPr>
        <p:txBody>
          <a:bodyPr wrap="square" rtlCol="0">
            <a:spAutoFit/>
          </a:bodyPr>
          <a:lstStyle/>
          <a:p>
            <a:pPr marL="285750" indent="-285750">
              <a:buFont typeface="Arial" panose="020B0604020202020204" pitchFamily="34" charset="0"/>
              <a:buChar char="•"/>
            </a:pPr>
            <a:r>
              <a:rPr lang="en-US" sz="2200" dirty="0"/>
              <a:t>Utilizes U.S. industry expertise for advisory and project preparation services to support comprehensive, sustainable urban infrastructure development throughout India. </a:t>
            </a:r>
          </a:p>
          <a:p>
            <a:pPr marL="285750" indent="-285750">
              <a:buFont typeface="Arial" panose="020B0604020202020204" pitchFamily="34" charset="0"/>
              <a:buChar char="•"/>
            </a:pPr>
            <a:r>
              <a:rPr lang="en-US" sz="2200" dirty="0"/>
              <a:t>Smart city advisory services in Andhra Pradesh, Uttar Pradesh and Rajasthan </a:t>
            </a:r>
          </a:p>
          <a:p>
            <a:pPr marL="285750" indent="-285750">
              <a:buFont typeface="Arial" panose="020B0604020202020204" pitchFamily="34" charset="0"/>
              <a:buChar char="•"/>
            </a:pPr>
            <a:r>
              <a:rPr lang="en-US" sz="2200" dirty="0"/>
              <a:t>Series of Reverse Trade Missions to connect state officials with U.S. best practices and technologies for smart cities</a:t>
            </a:r>
          </a:p>
          <a:p>
            <a:r>
              <a:rPr lang="en-US" sz="2200" dirty="0"/>
              <a:t> </a:t>
            </a:r>
          </a:p>
        </p:txBody>
      </p:sp>
      <p:pic>
        <p:nvPicPr>
          <p:cNvPr id="4" name="Picture 3">
            <a:extLst>
              <a:ext uri="{FF2B5EF4-FFF2-40B4-BE49-F238E27FC236}">
                <a16:creationId xmlns:a16="http://schemas.microsoft.com/office/drawing/2014/main" id="{B4AFB7C7-3F8F-44FF-A9EB-C35E39AF6D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3830" y="675085"/>
            <a:ext cx="4723537" cy="2598166"/>
          </a:xfrm>
          <a:prstGeom prst="rect">
            <a:avLst/>
          </a:prstGeom>
        </p:spPr>
      </p:pic>
      <p:pic>
        <p:nvPicPr>
          <p:cNvPr id="12" name="Picture 11">
            <a:extLst>
              <a:ext uri="{FF2B5EF4-FFF2-40B4-BE49-F238E27FC236}">
                <a16:creationId xmlns:a16="http://schemas.microsoft.com/office/drawing/2014/main" id="{91D92560-15A3-4661-B289-5EA4B9C66E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3830" y="3506621"/>
            <a:ext cx="4723537" cy="2865433"/>
          </a:xfrm>
          <a:prstGeom prst="rect">
            <a:avLst/>
          </a:prstGeom>
        </p:spPr>
      </p:pic>
    </p:spTree>
    <p:extLst>
      <p:ext uri="{BB962C8B-B14F-4D97-AF65-F5344CB8AC3E}">
        <p14:creationId xmlns:p14="http://schemas.microsoft.com/office/powerpoint/2010/main" val="289827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5A7B44-5223-4B88-8DCD-BDB313E1FD78}"/>
              </a:ext>
            </a:extLst>
          </p:cNvPr>
          <p:cNvSpPr>
            <a:spLocks noGrp="1"/>
          </p:cNvSpPr>
          <p:nvPr>
            <p:ph idx="1"/>
          </p:nvPr>
        </p:nvSpPr>
        <p:spPr>
          <a:xfrm>
            <a:off x="4022324" y="1639077"/>
            <a:ext cx="7340599" cy="3938001"/>
          </a:xfrm>
        </p:spPr>
        <p:txBody>
          <a:bodyPr wrap="square">
            <a:spAutoFit/>
          </a:bodyPr>
          <a:lstStyle/>
          <a:p>
            <a:pPr marL="0" indent="0">
              <a:buNone/>
            </a:pPr>
            <a:r>
              <a:rPr lang="en-US" sz="2000" dirty="0">
                <a:solidFill>
                  <a:srgbClr val="00346B"/>
                </a:solidFill>
              </a:rPr>
              <a:t>USTDA is currently supporting numerous smart city activities in the Indo-Pacific region, including the following: </a:t>
            </a:r>
          </a:p>
          <a:p>
            <a:pPr lvl="1"/>
            <a:r>
              <a:rPr lang="en-US" sz="1600" dirty="0"/>
              <a:t>Visakhapatnam Smart City Infrastructure Project Plans Technical Assistance (ongoing)</a:t>
            </a:r>
          </a:p>
          <a:p>
            <a:pPr lvl="1"/>
            <a:r>
              <a:rPr lang="en-US" sz="1600" dirty="0"/>
              <a:t>Ho Chi Minh City Emergency Communications System Technical Assistance (ongoing)</a:t>
            </a:r>
          </a:p>
          <a:p>
            <a:pPr lvl="1"/>
            <a:r>
              <a:rPr lang="en-US" sz="1600" dirty="0"/>
              <a:t>India Digital Infrastructure Reverse Trade Mission (upcoming) </a:t>
            </a:r>
          </a:p>
          <a:p>
            <a:pPr lvl="1"/>
            <a:r>
              <a:rPr lang="en-US" sz="1600" dirty="0"/>
              <a:t>Ho Chi Minh City Intelligent Transportation Technical Assistance (proposed)</a:t>
            </a:r>
          </a:p>
          <a:p>
            <a:pPr marL="0" indent="0">
              <a:buNone/>
            </a:pPr>
            <a:r>
              <a:rPr lang="en-US" sz="2000" dirty="0">
                <a:solidFill>
                  <a:srgbClr val="00346B"/>
                </a:solidFill>
              </a:rPr>
              <a:t>Recently completed activities: </a:t>
            </a:r>
          </a:p>
          <a:p>
            <a:pPr lvl="1"/>
            <a:r>
              <a:rPr lang="en-US" sz="1600" dirty="0"/>
              <a:t>U.S.-Vietnam Smart Cities Workshop (June 2017 in Hanoi, Vietnam)</a:t>
            </a:r>
          </a:p>
          <a:p>
            <a:pPr lvl="1"/>
            <a:r>
              <a:rPr lang="en-US" sz="1600" dirty="0"/>
              <a:t>Ho Chi Minh City Metro Integrated Telecommunications Control Center Feasibility Study (completed in 2016)</a:t>
            </a:r>
          </a:p>
          <a:p>
            <a:pPr lvl="1"/>
            <a:r>
              <a:rPr lang="en-US" sz="1600" dirty="0"/>
              <a:t>India Smart Solutions for Smart Cities Reverse Trade Mission Series (completed in 2018)</a:t>
            </a:r>
          </a:p>
        </p:txBody>
      </p:sp>
      <p:pic>
        <p:nvPicPr>
          <p:cNvPr id="18" name="Picture 2" descr="Image result for ho chi minh city">
            <a:extLst>
              <a:ext uri="{FF2B5EF4-FFF2-40B4-BE49-F238E27FC236}">
                <a16:creationId xmlns:a16="http://schemas.microsoft.com/office/drawing/2014/main" id="{DDF290F9-D428-4B3F-A2D0-8F1BFC4712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29" t="2" r="34176"/>
          <a:stretch/>
        </p:blipFill>
        <p:spPr bwMode="auto">
          <a:xfrm>
            <a:off x="-1" y="7"/>
            <a:ext cx="354330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4" name="Title 1">
            <a:extLst>
              <a:ext uri="{FF2B5EF4-FFF2-40B4-BE49-F238E27FC236}">
                <a16:creationId xmlns:a16="http://schemas.microsoft.com/office/drawing/2014/main" id="{88DF5C61-14BC-4F57-8E80-B6709542F3AA}"/>
              </a:ext>
            </a:extLst>
          </p:cNvPr>
          <p:cNvSpPr>
            <a:spLocks noGrp="1"/>
          </p:cNvSpPr>
          <p:nvPr>
            <p:ph type="title"/>
          </p:nvPr>
        </p:nvSpPr>
        <p:spPr>
          <a:xfrm>
            <a:off x="4022324" y="331499"/>
            <a:ext cx="8298646" cy="1182110"/>
          </a:xfrm>
        </p:spPr>
        <p:txBody>
          <a:bodyPr>
            <a:normAutofit/>
          </a:bodyPr>
          <a:lstStyle/>
          <a:p>
            <a:r>
              <a:rPr lang="en-US" sz="3600" b="1" dirty="0">
                <a:solidFill>
                  <a:srgbClr val="014681"/>
                </a:solidFill>
                <a:latin typeface="+mn-lt"/>
              </a:rPr>
              <a:t>Ongoing Support for ICT Development in the Indo-Pacific Region</a:t>
            </a:r>
          </a:p>
        </p:txBody>
      </p:sp>
      <p:pic>
        <p:nvPicPr>
          <p:cNvPr id="3" name="Picture 2">
            <a:extLst>
              <a:ext uri="{FF2B5EF4-FFF2-40B4-BE49-F238E27FC236}">
                <a16:creationId xmlns:a16="http://schemas.microsoft.com/office/drawing/2014/main" id="{DD6A5F5D-D475-4BC7-B9A4-DA3AA909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484"/>
            <a:ext cx="1473252" cy="1906561"/>
          </a:xfrm>
          <a:prstGeom prst="rect">
            <a:avLst/>
          </a:prstGeom>
        </p:spPr>
      </p:pic>
      <p:sp>
        <p:nvSpPr>
          <p:cNvPr id="8" name="Rectangle 5">
            <a:extLst>
              <a:ext uri="{FF2B5EF4-FFF2-40B4-BE49-F238E27FC236}">
                <a16:creationId xmlns:a16="http://schemas.microsoft.com/office/drawing/2014/main" id="{A53F0669-8515-4A53-B79C-BF06FB3C786F}"/>
              </a:ext>
            </a:extLst>
          </p:cNvPr>
          <p:cNvSpPr txBox="1">
            <a:spLocks/>
          </p:cNvSpPr>
          <p:nvPr/>
        </p:nvSpPr>
        <p:spPr>
          <a:xfrm>
            <a:off x="-6724" y="6492240"/>
            <a:ext cx="12198724" cy="365760"/>
          </a:xfrm>
          <a:prstGeom prst="rect">
            <a:avLst/>
          </a:prstGeom>
          <a:solidFill>
            <a:srgbClr val="00346B"/>
          </a:solidFill>
        </p:spPr>
        <p:txBody>
          <a:bodyPr>
            <a:normAutofit/>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endParaRPr lang="en-US" sz="1400" spc="300" dirty="0">
              <a:solidFill>
                <a:schemeClr val="bg1"/>
              </a:solidFill>
            </a:endParaRPr>
          </a:p>
        </p:txBody>
      </p:sp>
    </p:spTree>
    <p:extLst>
      <p:ext uri="{BB962C8B-B14F-4D97-AF65-F5344CB8AC3E}">
        <p14:creationId xmlns:p14="http://schemas.microsoft.com/office/powerpoint/2010/main" val="208778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9">
            <a:extLst>
              <a:ext uri="{FF2B5EF4-FFF2-40B4-BE49-F238E27FC236}">
                <a16:creationId xmlns:a16="http://schemas.microsoft.com/office/drawing/2014/main" id="{4333EDD7-6B01-4A4F-BFBB-44F234C7E077}"/>
              </a:ext>
            </a:extLst>
          </p:cNvPr>
          <p:cNvPicPr>
            <a:picLocks noGrp="1" noChangeAspect="1"/>
          </p:cNvPicPr>
          <p:nvPr>
            <p:ph sz="half" idx="1"/>
          </p:nvPr>
        </p:nvPicPr>
        <p:blipFill rotWithShape="1">
          <a:blip r:embed="rId2"/>
          <a:stretch/>
        </p:blipFill>
        <p:spPr>
          <a:xfrm>
            <a:off x="13448" y="0"/>
            <a:ext cx="5401387" cy="3155016"/>
          </a:xfrm>
          <a:prstGeom prst="rect">
            <a:avLst/>
          </a:prstGeom>
        </p:spPr>
      </p:pic>
      <p:sp>
        <p:nvSpPr>
          <p:cNvPr id="6" name="Content Placeholder 8">
            <a:extLst>
              <a:ext uri="{FF2B5EF4-FFF2-40B4-BE49-F238E27FC236}">
                <a16:creationId xmlns:a16="http://schemas.microsoft.com/office/drawing/2014/main" id="{844E666B-BD53-4D54-8554-36DB2685E3AB}"/>
              </a:ext>
            </a:extLst>
          </p:cNvPr>
          <p:cNvSpPr txBox="1">
            <a:spLocks/>
          </p:cNvSpPr>
          <p:nvPr/>
        </p:nvSpPr>
        <p:spPr>
          <a:xfrm>
            <a:off x="627758" y="4232339"/>
            <a:ext cx="5401387" cy="5268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700" dirty="0">
                <a:cs typeface="Segoe UI" panose="020B0502040204020203" pitchFamily="34" charset="0"/>
              </a:rPr>
              <a:t>USTDA connects the U.S. private sector to priority infrastructure projects throughout the Indo-Pacific Region. </a:t>
            </a:r>
          </a:p>
        </p:txBody>
      </p:sp>
      <p:sp>
        <p:nvSpPr>
          <p:cNvPr id="8" name="TextBox 7">
            <a:extLst>
              <a:ext uri="{FF2B5EF4-FFF2-40B4-BE49-F238E27FC236}">
                <a16:creationId xmlns:a16="http://schemas.microsoft.com/office/drawing/2014/main" id="{273E1C24-7FA5-41CA-9FBC-1CDC42E86983}"/>
              </a:ext>
            </a:extLst>
          </p:cNvPr>
          <p:cNvSpPr txBox="1"/>
          <p:nvPr/>
        </p:nvSpPr>
        <p:spPr>
          <a:xfrm>
            <a:off x="6420243" y="3366446"/>
            <a:ext cx="4921542" cy="307777"/>
          </a:xfrm>
          <a:prstGeom prst="rect">
            <a:avLst/>
          </a:prstGeom>
          <a:solidFill>
            <a:srgbClr val="00346C"/>
          </a:solidFill>
        </p:spPr>
        <p:txBody>
          <a:bodyPr wrap="square" rtlCol="0">
            <a:spAutoFit/>
          </a:bodyPr>
          <a:lstStyle/>
          <a:p>
            <a:r>
              <a:rPr lang="en-US" sz="1400" b="1" dirty="0">
                <a:solidFill>
                  <a:schemeClr val="bg1"/>
                </a:solidFill>
                <a:cs typeface="Segoe UI" panose="020B0502040204020203" pitchFamily="34" charset="0"/>
              </a:rPr>
              <a:t>Criteria for Funding Feasibility Studies</a:t>
            </a:r>
          </a:p>
        </p:txBody>
      </p:sp>
      <p:sp>
        <p:nvSpPr>
          <p:cNvPr id="12" name="TextBox 11">
            <a:extLst>
              <a:ext uri="{FF2B5EF4-FFF2-40B4-BE49-F238E27FC236}">
                <a16:creationId xmlns:a16="http://schemas.microsoft.com/office/drawing/2014/main" id="{F9FDD741-9A0A-40FF-9219-ADAAF9979B79}"/>
              </a:ext>
            </a:extLst>
          </p:cNvPr>
          <p:cNvSpPr txBox="1"/>
          <p:nvPr/>
        </p:nvSpPr>
        <p:spPr>
          <a:xfrm>
            <a:off x="6426764" y="1660585"/>
            <a:ext cx="4915021" cy="1600438"/>
          </a:xfrm>
          <a:prstGeom prst="rect">
            <a:avLst/>
          </a:prstGeom>
          <a:solidFill>
            <a:schemeClr val="bg1"/>
          </a:solidFill>
        </p:spPr>
        <p:txBody>
          <a:bodyPr wrap="square" rtlCol="0">
            <a:spAutoFit/>
          </a:bodyPr>
          <a:lstStyle/>
          <a:p>
            <a:r>
              <a:rPr lang="en-US" sz="1400" dirty="0"/>
              <a:t>U.S. company-led feasibility studies link foreign project sponsors with U.S. businesses at the </a:t>
            </a:r>
            <a:r>
              <a:rPr lang="en-US" sz="1400" b="1" dirty="0"/>
              <a:t>critical early stage</a:t>
            </a:r>
            <a:r>
              <a:rPr lang="en-US" sz="1400" dirty="0"/>
              <a:t> when technology options and project requirements are being defined. </a:t>
            </a:r>
          </a:p>
          <a:p>
            <a:endParaRPr lang="en-US" sz="1400" dirty="0"/>
          </a:p>
          <a:p>
            <a:r>
              <a:rPr lang="en-US" sz="1400" dirty="0"/>
              <a:t>These studies provide the comprehensive analysis required for major infrastructure investments to achieve financing and implementation.</a:t>
            </a:r>
          </a:p>
        </p:txBody>
      </p:sp>
      <p:sp>
        <p:nvSpPr>
          <p:cNvPr id="13" name="TextBox 12">
            <a:extLst>
              <a:ext uri="{FF2B5EF4-FFF2-40B4-BE49-F238E27FC236}">
                <a16:creationId xmlns:a16="http://schemas.microsoft.com/office/drawing/2014/main" id="{FD822935-61F3-4870-AF57-9928B01BF72C}"/>
              </a:ext>
            </a:extLst>
          </p:cNvPr>
          <p:cNvSpPr txBox="1"/>
          <p:nvPr/>
        </p:nvSpPr>
        <p:spPr>
          <a:xfrm>
            <a:off x="6426764" y="1247385"/>
            <a:ext cx="4921543" cy="307777"/>
          </a:xfrm>
          <a:prstGeom prst="rect">
            <a:avLst/>
          </a:prstGeom>
          <a:solidFill>
            <a:srgbClr val="00346C"/>
          </a:solidFill>
        </p:spPr>
        <p:txBody>
          <a:bodyPr wrap="square" rtlCol="0">
            <a:spAutoFit/>
          </a:bodyPr>
          <a:lstStyle/>
          <a:p>
            <a:r>
              <a:rPr lang="en-US" sz="1400" b="1" dirty="0">
                <a:solidFill>
                  <a:schemeClr val="bg1"/>
                </a:solidFill>
                <a:cs typeface="Segoe UI" panose="020B0502040204020203" pitchFamily="34" charset="0"/>
              </a:rPr>
              <a:t>Feasibility Studies for Early Stage Project Planning</a:t>
            </a:r>
          </a:p>
        </p:txBody>
      </p:sp>
      <p:sp>
        <p:nvSpPr>
          <p:cNvPr id="14" name="TextBox 13">
            <a:extLst>
              <a:ext uri="{FF2B5EF4-FFF2-40B4-BE49-F238E27FC236}">
                <a16:creationId xmlns:a16="http://schemas.microsoft.com/office/drawing/2014/main" id="{AFEFA71D-2B44-4DEC-94EC-89321B17C557}"/>
              </a:ext>
            </a:extLst>
          </p:cNvPr>
          <p:cNvSpPr txBox="1"/>
          <p:nvPr/>
        </p:nvSpPr>
        <p:spPr>
          <a:xfrm>
            <a:off x="745236" y="3045580"/>
            <a:ext cx="4923734" cy="1107996"/>
          </a:xfrm>
          <a:prstGeom prst="rect">
            <a:avLst/>
          </a:prstGeom>
          <a:solidFill>
            <a:schemeClr val="bg1"/>
          </a:solidFill>
        </p:spPr>
        <p:txBody>
          <a:bodyPr wrap="square" rtlCol="0">
            <a:spAutoFit/>
          </a:bodyPr>
          <a:lstStyle/>
          <a:p>
            <a:pPr algn="ctr"/>
            <a:r>
              <a:rPr lang="en-US" sz="2200" b="1" dirty="0">
                <a:solidFill>
                  <a:srgbClr val="CC3300"/>
                </a:solidFill>
                <a:cs typeface="Segoe UI" panose="020B0502040204020203" pitchFamily="34" charset="0"/>
              </a:rPr>
              <a:t>USTDA’s feasibility studies prepare bankable projects to link U.S. companies with global opportunities</a:t>
            </a:r>
          </a:p>
        </p:txBody>
      </p:sp>
      <p:sp>
        <p:nvSpPr>
          <p:cNvPr id="17" name="TextBox 16">
            <a:extLst>
              <a:ext uri="{FF2B5EF4-FFF2-40B4-BE49-F238E27FC236}">
                <a16:creationId xmlns:a16="http://schemas.microsoft.com/office/drawing/2014/main" id="{D0834D30-F6C8-4D93-A703-B90F9BD92975}"/>
              </a:ext>
            </a:extLst>
          </p:cNvPr>
          <p:cNvSpPr txBox="1"/>
          <p:nvPr/>
        </p:nvSpPr>
        <p:spPr>
          <a:xfrm>
            <a:off x="6426764" y="717383"/>
            <a:ext cx="5316735" cy="400110"/>
          </a:xfrm>
          <a:prstGeom prst="rect">
            <a:avLst/>
          </a:prstGeom>
          <a:solidFill>
            <a:schemeClr val="bg1"/>
          </a:solidFill>
        </p:spPr>
        <p:txBody>
          <a:bodyPr wrap="square" rtlCol="0">
            <a:spAutoFit/>
          </a:bodyPr>
          <a:lstStyle/>
          <a:p>
            <a:r>
              <a:rPr lang="en-US" sz="2000" b="1" dirty="0">
                <a:solidFill>
                  <a:srgbClr val="CC3300"/>
                </a:solidFill>
                <a:cs typeface="Segoe UI" panose="020B0502040204020203" pitchFamily="34" charset="0"/>
              </a:rPr>
              <a:t>USTDA’s Feasibility Study Objectives</a:t>
            </a:r>
          </a:p>
        </p:txBody>
      </p:sp>
      <p:sp>
        <p:nvSpPr>
          <p:cNvPr id="18" name="Rectangle 17">
            <a:extLst>
              <a:ext uri="{FF2B5EF4-FFF2-40B4-BE49-F238E27FC236}">
                <a16:creationId xmlns:a16="http://schemas.microsoft.com/office/drawing/2014/main" id="{6F5C56B6-7C6D-4CA1-AA76-88C710BE901E}"/>
              </a:ext>
            </a:extLst>
          </p:cNvPr>
          <p:cNvSpPr/>
          <p:nvPr/>
        </p:nvSpPr>
        <p:spPr>
          <a:xfrm>
            <a:off x="3126868" y="4870766"/>
            <a:ext cx="3377478" cy="1400383"/>
          </a:xfrm>
          <a:prstGeom prst="rect">
            <a:avLst/>
          </a:prstGeom>
        </p:spPr>
        <p:txBody>
          <a:bodyPr wrap="square">
            <a:spAutoFit/>
          </a:bodyPr>
          <a:lstStyle/>
          <a:p>
            <a:r>
              <a:rPr lang="en-US" sz="1700" b="1" dirty="0">
                <a:solidFill>
                  <a:srgbClr val="00346C"/>
                </a:solidFill>
                <a:cs typeface="Segoe UI" panose="020B0502040204020203" pitchFamily="34" charset="0"/>
              </a:rPr>
              <a:t>Priority ICT Sectors: </a:t>
            </a:r>
          </a:p>
          <a:p>
            <a:pPr marL="285750" indent="-285750">
              <a:buFont typeface="Arial" panose="020B0604020202020204" pitchFamily="34" charset="0"/>
              <a:buChar char="•"/>
            </a:pPr>
            <a:r>
              <a:rPr lang="en-US" sz="1700" dirty="0">
                <a:cs typeface="Segoe UI" panose="020B0502040204020203" pitchFamily="34" charset="0"/>
              </a:rPr>
              <a:t>Connectivity</a:t>
            </a:r>
          </a:p>
          <a:p>
            <a:pPr marL="285750" indent="-285750">
              <a:buFont typeface="Arial" panose="020B0604020202020204" pitchFamily="34" charset="0"/>
              <a:buChar char="•"/>
            </a:pPr>
            <a:r>
              <a:rPr lang="en-US" sz="1700" dirty="0">
                <a:cs typeface="Segoe UI" panose="020B0502040204020203" pitchFamily="34" charset="0"/>
              </a:rPr>
              <a:t>Cybersecurity</a:t>
            </a:r>
          </a:p>
          <a:p>
            <a:pPr marL="285750" indent="-285750">
              <a:buFont typeface="Arial" panose="020B0604020202020204" pitchFamily="34" charset="0"/>
              <a:buChar char="•"/>
            </a:pPr>
            <a:r>
              <a:rPr lang="en-US" sz="1700" dirty="0">
                <a:cs typeface="Segoe UI" panose="020B0502040204020203" pitchFamily="34" charset="0"/>
              </a:rPr>
              <a:t>Data Analytics</a:t>
            </a:r>
          </a:p>
          <a:p>
            <a:pPr marL="285750" indent="-285750">
              <a:buFont typeface="Arial" panose="020B0604020202020204" pitchFamily="34" charset="0"/>
              <a:buChar char="•"/>
            </a:pPr>
            <a:r>
              <a:rPr lang="en-US" sz="1700" dirty="0">
                <a:cs typeface="Segoe UI" panose="020B0502040204020203" pitchFamily="34" charset="0"/>
              </a:rPr>
              <a:t>Smart Cities </a:t>
            </a:r>
          </a:p>
        </p:txBody>
      </p:sp>
      <p:sp>
        <p:nvSpPr>
          <p:cNvPr id="19" name="Rectangle 18">
            <a:extLst>
              <a:ext uri="{FF2B5EF4-FFF2-40B4-BE49-F238E27FC236}">
                <a16:creationId xmlns:a16="http://schemas.microsoft.com/office/drawing/2014/main" id="{CA92AFDA-49EB-47B7-92AC-9CE5C160ECA3}"/>
              </a:ext>
            </a:extLst>
          </p:cNvPr>
          <p:cNvSpPr/>
          <p:nvPr/>
        </p:nvSpPr>
        <p:spPr>
          <a:xfrm>
            <a:off x="1226564" y="4870766"/>
            <a:ext cx="2366835" cy="1400383"/>
          </a:xfrm>
          <a:prstGeom prst="rect">
            <a:avLst/>
          </a:prstGeom>
        </p:spPr>
        <p:txBody>
          <a:bodyPr wrap="square">
            <a:spAutoFit/>
          </a:bodyPr>
          <a:lstStyle/>
          <a:p>
            <a:r>
              <a:rPr lang="en-US" sz="1700" b="1" dirty="0">
                <a:solidFill>
                  <a:srgbClr val="00346C"/>
                </a:solidFill>
                <a:cs typeface="Segoe UI" panose="020B0502040204020203" pitchFamily="34" charset="0"/>
              </a:rPr>
              <a:t>Priority Markets: </a:t>
            </a:r>
          </a:p>
          <a:p>
            <a:pPr marL="285750" indent="-285750">
              <a:buFont typeface="Arial" panose="020B0604020202020204" pitchFamily="34" charset="0"/>
              <a:buChar char="•"/>
            </a:pPr>
            <a:r>
              <a:rPr lang="en-US" sz="1700" dirty="0">
                <a:cs typeface="Segoe UI" panose="020B0502040204020203" pitchFamily="34" charset="0"/>
              </a:rPr>
              <a:t>India</a:t>
            </a:r>
          </a:p>
          <a:p>
            <a:pPr marL="285750" indent="-285750">
              <a:buFont typeface="Arial" panose="020B0604020202020204" pitchFamily="34" charset="0"/>
              <a:buChar char="•"/>
            </a:pPr>
            <a:r>
              <a:rPr lang="en-US" sz="1700" dirty="0">
                <a:cs typeface="Segoe UI" panose="020B0502040204020203" pitchFamily="34" charset="0"/>
              </a:rPr>
              <a:t>Vietnam</a:t>
            </a:r>
          </a:p>
          <a:p>
            <a:pPr marL="285750" indent="-285750">
              <a:buFont typeface="Arial" panose="020B0604020202020204" pitchFamily="34" charset="0"/>
              <a:buChar char="•"/>
            </a:pPr>
            <a:r>
              <a:rPr lang="en-US" sz="1700" dirty="0">
                <a:cs typeface="Segoe UI" panose="020B0502040204020203" pitchFamily="34" charset="0"/>
              </a:rPr>
              <a:t>Philippines</a:t>
            </a:r>
          </a:p>
          <a:p>
            <a:pPr marL="285750" indent="-285750">
              <a:buFont typeface="Arial" panose="020B0604020202020204" pitchFamily="34" charset="0"/>
              <a:buChar char="•"/>
            </a:pPr>
            <a:r>
              <a:rPr lang="en-US" sz="1700" dirty="0">
                <a:cs typeface="Segoe UI" panose="020B0502040204020203" pitchFamily="34" charset="0"/>
              </a:rPr>
              <a:t>Indonesia</a:t>
            </a:r>
          </a:p>
        </p:txBody>
      </p:sp>
      <p:sp>
        <p:nvSpPr>
          <p:cNvPr id="21" name="Rectangle 20">
            <a:extLst>
              <a:ext uri="{FF2B5EF4-FFF2-40B4-BE49-F238E27FC236}">
                <a16:creationId xmlns:a16="http://schemas.microsoft.com/office/drawing/2014/main" id="{B9383117-FAA6-4B08-9C1E-8844C7820BAB}"/>
              </a:ext>
            </a:extLst>
          </p:cNvPr>
          <p:cNvSpPr/>
          <p:nvPr/>
        </p:nvSpPr>
        <p:spPr>
          <a:xfrm>
            <a:off x="6420242" y="3785755"/>
            <a:ext cx="4915021" cy="2031325"/>
          </a:xfrm>
          <a:prstGeom prst="rect">
            <a:avLst/>
          </a:prstGeom>
        </p:spPr>
        <p:txBody>
          <a:bodyPr wrap="square">
            <a:spAutoFit/>
          </a:bodyPr>
          <a:lstStyle/>
          <a:p>
            <a:r>
              <a:rPr lang="en-US" sz="1400" dirty="0"/>
              <a:t>USTDA works with strong partners in </a:t>
            </a:r>
            <a:r>
              <a:rPr lang="en-US" sz="1400" b="1" dirty="0"/>
              <a:t>developing and middle-income </a:t>
            </a:r>
            <a:r>
              <a:rPr lang="en-US" sz="1400" dirty="0"/>
              <a:t>countries around the world to advance important development objectives. Our program responds to priorities that overseas project sponsors establish for themselves. </a:t>
            </a:r>
          </a:p>
          <a:p>
            <a:endParaRPr lang="en-US" sz="1400" dirty="0"/>
          </a:p>
          <a:p>
            <a:r>
              <a:rPr lang="en-US" sz="1400" dirty="0"/>
              <a:t>Grant recipients are required to </a:t>
            </a:r>
            <a:r>
              <a:rPr lang="en-US" sz="1400" b="1" dirty="0"/>
              <a:t>select U.S. firms to perform USTDA-funded activities</a:t>
            </a:r>
            <a:r>
              <a:rPr lang="en-US" sz="1400" dirty="0"/>
              <a:t>, however, there is no further obligation to procure U.S. goods or services once a USTDA activity is complete.</a:t>
            </a:r>
          </a:p>
        </p:txBody>
      </p:sp>
      <p:sp>
        <p:nvSpPr>
          <p:cNvPr id="15" name="Rectangle 5">
            <a:extLst>
              <a:ext uri="{FF2B5EF4-FFF2-40B4-BE49-F238E27FC236}">
                <a16:creationId xmlns:a16="http://schemas.microsoft.com/office/drawing/2014/main" id="{60973446-25CC-4EDC-8CBD-A796829688A3}"/>
              </a:ext>
            </a:extLst>
          </p:cNvPr>
          <p:cNvSpPr txBox="1">
            <a:spLocks/>
          </p:cNvSpPr>
          <p:nvPr/>
        </p:nvSpPr>
        <p:spPr>
          <a:xfrm>
            <a:off x="-6724" y="6492240"/>
            <a:ext cx="12198724" cy="365760"/>
          </a:xfrm>
          <a:prstGeom prst="rect">
            <a:avLst/>
          </a:prstGeom>
          <a:solidFill>
            <a:srgbClr val="00346B"/>
          </a:solidFill>
        </p:spPr>
        <p:txBody>
          <a:bodyPr>
            <a:normAutofit/>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endParaRPr lang="en-US" sz="1400" spc="300" dirty="0">
              <a:solidFill>
                <a:schemeClr val="bg1"/>
              </a:solidFill>
            </a:endParaRPr>
          </a:p>
        </p:txBody>
      </p:sp>
    </p:spTree>
    <p:extLst>
      <p:ext uri="{BB962C8B-B14F-4D97-AF65-F5344CB8AC3E}">
        <p14:creationId xmlns:p14="http://schemas.microsoft.com/office/powerpoint/2010/main" val="52690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9">
            <a:extLst>
              <a:ext uri="{FF2B5EF4-FFF2-40B4-BE49-F238E27FC236}">
                <a16:creationId xmlns:a16="http://schemas.microsoft.com/office/drawing/2014/main" id="{13FCCF57-AEE8-43DF-844F-05DF08E23B00}"/>
              </a:ext>
            </a:extLst>
          </p:cNvPr>
          <p:cNvPicPr>
            <a:picLocks noGrp="1" noChangeAspect="1"/>
          </p:cNvPicPr>
          <p:nvPr>
            <p:ph sz="half" idx="1"/>
          </p:nvPr>
        </p:nvPicPr>
        <p:blipFill rotWithShape="1">
          <a:blip r:embed="rId2"/>
          <a:stretch/>
        </p:blipFill>
        <p:spPr>
          <a:xfrm>
            <a:off x="13448" y="17623"/>
            <a:ext cx="2710702" cy="1583354"/>
          </a:xfrm>
          <a:prstGeom prst="rect">
            <a:avLst/>
          </a:prstGeom>
        </p:spPr>
      </p:pic>
      <p:sp>
        <p:nvSpPr>
          <p:cNvPr id="4" name="TextBox 3">
            <a:extLst>
              <a:ext uri="{FF2B5EF4-FFF2-40B4-BE49-F238E27FC236}">
                <a16:creationId xmlns:a16="http://schemas.microsoft.com/office/drawing/2014/main" id="{FD6ED3A7-1B37-415B-9640-9EAE6AC47979}"/>
              </a:ext>
            </a:extLst>
          </p:cNvPr>
          <p:cNvSpPr txBox="1"/>
          <p:nvPr/>
        </p:nvSpPr>
        <p:spPr>
          <a:xfrm>
            <a:off x="477057" y="1595671"/>
            <a:ext cx="5316735" cy="461665"/>
          </a:xfrm>
          <a:prstGeom prst="rect">
            <a:avLst/>
          </a:prstGeom>
          <a:solidFill>
            <a:schemeClr val="bg1"/>
          </a:solidFill>
        </p:spPr>
        <p:txBody>
          <a:bodyPr wrap="square" rtlCol="0">
            <a:spAutoFit/>
          </a:bodyPr>
          <a:lstStyle/>
          <a:p>
            <a:r>
              <a:rPr lang="en-US" sz="2400" b="1" dirty="0">
                <a:solidFill>
                  <a:srgbClr val="CC3300"/>
                </a:solidFill>
                <a:cs typeface="Segoe UI" panose="020B0502040204020203" pitchFamily="34" charset="0"/>
              </a:rPr>
              <a:t>Timeline for Funding Feasibility Studies  </a:t>
            </a:r>
          </a:p>
        </p:txBody>
      </p:sp>
      <p:graphicFrame>
        <p:nvGraphicFramePr>
          <p:cNvPr id="5" name="Diagram 4">
            <a:extLst>
              <a:ext uri="{FF2B5EF4-FFF2-40B4-BE49-F238E27FC236}">
                <a16:creationId xmlns:a16="http://schemas.microsoft.com/office/drawing/2014/main" id="{EE23E61A-1CDA-48B0-89EE-6D5330893529}"/>
              </a:ext>
            </a:extLst>
          </p:cNvPr>
          <p:cNvGraphicFramePr/>
          <p:nvPr>
            <p:extLst>
              <p:ext uri="{D42A27DB-BD31-4B8C-83A1-F6EECF244321}">
                <p14:modId xmlns:p14="http://schemas.microsoft.com/office/powerpoint/2010/main" val="3041204497"/>
              </p:ext>
            </p:extLst>
          </p:nvPr>
        </p:nvGraphicFramePr>
        <p:xfrm>
          <a:off x="477057" y="1982816"/>
          <a:ext cx="11237885" cy="1600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CA8E9C5C-43A1-4FFD-AA37-ACE321168F77}"/>
              </a:ext>
            </a:extLst>
          </p:cNvPr>
          <p:cNvSpPr txBox="1"/>
          <p:nvPr/>
        </p:nvSpPr>
        <p:spPr>
          <a:xfrm>
            <a:off x="477057" y="3582356"/>
            <a:ext cx="6198095" cy="461665"/>
          </a:xfrm>
          <a:prstGeom prst="rect">
            <a:avLst/>
          </a:prstGeom>
          <a:solidFill>
            <a:schemeClr val="bg1"/>
          </a:solidFill>
        </p:spPr>
        <p:txBody>
          <a:bodyPr wrap="square" rtlCol="0">
            <a:spAutoFit/>
          </a:bodyPr>
          <a:lstStyle/>
          <a:p>
            <a:r>
              <a:rPr lang="en-US" sz="2400" b="1" dirty="0">
                <a:solidFill>
                  <a:srgbClr val="CC3300"/>
                </a:solidFill>
                <a:cs typeface="Segoe UI" panose="020B0502040204020203" pitchFamily="34" charset="0"/>
              </a:rPr>
              <a:t>Typical Sources of Implementation Financing</a:t>
            </a:r>
          </a:p>
        </p:txBody>
      </p:sp>
      <p:sp>
        <p:nvSpPr>
          <p:cNvPr id="15" name="TextBox 14">
            <a:extLst>
              <a:ext uri="{FF2B5EF4-FFF2-40B4-BE49-F238E27FC236}">
                <a16:creationId xmlns:a16="http://schemas.microsoft.com/office/drawing/2014/main" id="{FC46C268-DB96-46AE-A93F-554F019FB8EB}"/>
              </a:ext>
            </a:extLst>
          </p:cNvPr>
          <p:cNvSpPr txBox="1"/>
          <p:nvPr/>
        </p:nvSpPr>
        <p:spPr>
          <a:xfrm>
            <a:off x="493971" y="4000278"/>
            <a:ext cx="6718125" cy="1107996"/>
          </a:xfrm>
          <a:prstGeom prst="rect">
            <a:avLst/>
          </a:prstGeom>
          <a:noFill/>
        </p:spPr>
        <p:txBody>
          <a:bodyPr wrap="square" rtlCol="0">
            <a:spAutoFit/>
          </a:bodyPr>
          <a:lstStyle/>
          <a:p>
            <a:r>
              <a:rPr lang="en-US" sz="1600" dirty="0"/>
              <a:t>The most frequent source of implementation financing for these projects comes from the </a:t>
            </a:r>
            <a:r>
              <a:rPr lang="en-US" sz="1600" b="1" dirty="0"/>
              <a:t>Host Country Government </a:t>
            </a:r>
            <a:r>
              <a:rPr lang="en-US" sz="1600" dirty="0"/>
              <a:t>(i.e. the government of USTDA’s Overseas Partner). Other common sources of implementation financing include: </a:t>
            </a:r>
          </a:p>
          <a:p>
            <a:endParaRPr lang="en-US" sz="200" dirty="0"/>
          </a:p>
        </p:txBody>
      </p:sp>
      <p:sp>
        <p:nvSpPr>
          <p:cNvPr id="22" name="TextBox 21">
            <a:extLst>
              <a:ext uri="{FF2B5EF4-FFF2-40B4-BE49-F238E27FC236}">
                <a16:creationId xmlns:a16="http://schemas.microsoft.com/office/drawing/2014/main" id="{58EC7210-7F60-440F-94D8-4E2B1558D544}"/>
              </a:ext>
            </a:extLst>
          </p:cNvPr>
          <p:cNvSpPr txBox="1"/>
          <p:nvPr/>
        </p:nvSpPr>
        <p:spPr>
          <a:xfrm>
            <a:off x="9807466" y="3785818"/>
            <a:ext cx="1753358" cy="2446824"/>
          </a:xfrm>
          <a:prstGeom prst="rect">
            <a:avLst/>
          </a:prstGeom>
          <a:noFill/>
        </p:spPr>
        <p:txBody>
          <a:bodyPr wrap="square" rtlCol="0">
            <a:spAutoFit/>
          </a:bodyPr>
          <a:lstStyle/>
          <a:p>
            <a:pPr algn="r"/>
            <a:r>
              <a:rPr lang="en-US" sz="1700" dirty="0">
                <a:cs typeface="Segoe UI" panose="020B0502040204020203" pitchFamily="34" charset="0"/>
              </a:rPr>
              <a:t>Almost </a:t>
            </a:r>
            <a:r>
              <a:rPr lang="en-US" sz="1700" b="1" dirty="0">
                <a:cs typeface="Segoe UI" panose="020B0502040204020203" pitchFamily="34" charset="0"/>
              </a:rPr>
              <a:t>two-thirds</a:t>
            </a:r>
            <a:r>
              <a:rPr lang="en-US" sz="1700" dirty="0">
                <a:cs typeface="Segoe UI" panose="020B0502040204020203" pitchFamily="34" charset="0"/>
              </a:rPr>
              <a:t> of USTDA projects are implemented using host country or Multilateral Development Bank financing. </a:t>
            </a:r>
          </a:p>
        </p:txBody>
      </p:sp>
      <p:grpSp>
        <p:nvGrpSpPr>
          <p:cNvPr id="24" name="Group 23">
            <a:extLst>
              <a:ext uri="{FF2B5EF4-FFF2-40B4-BE49-F238E27FC236}">
                <a16:creationId xmlns:a16="http://schemas.microsoft.com/office/drawing/2014/main" id="{7BEEF355-E7D3-45D5-8A02-86203B6EC21A}"/>
              </a:ext>
            </a:extLst>
          </p:cNvPr>
          <p:cNvGrpSpPr/>
          <p:nvPr/>
        </p:nvGrpSpPr>
        <p:grpSpPr>
          <a:xfrm>
            <a:off x="6497053" y="3556290"/>
            <a:ext cx="4404743" cy="2910640"/>
            <a:chOff x="1169693" y="4028219"/>
            <a:chExt cx="4034648" cy="2239082"/>
          </a:xfrm>
        </p:grpSpPr>
        <p:graphicFrame>
          <p:nvGraphicFramePr>
            <p:cNvPr id="19" name="Chart 18">
              <a:extLst>
                <a:ext uri="{FF2B5EF4-FFF2-40B4-BE49-F238E27FC236}">
                  <a16:creationId xmlns:a16="http://schemas.microsoft.com/office/drawing/2014/main" id="{52AC8CC9-846C-4C45-B4D7-7F26F724D1EA}"/>
                </a:ext>
              </a:extLst>
            </p:cNvPr>
            <p:cNvGraphicFramePr>
              <a:graphicFrameLocks/>
            </p:cNvGraphicFramePr>
            <p:nvPr>
              <p:extLst>
                <p:ext uri="{D42A27DB-BD31-4B8C-83A1-F6EECF244321}">
                  <p14:modId xmlns:p14="http://schemas.microsoft.com/office/powerpoint/2010/main" val="1224638771"/>
                </p:ext>
              </p:extLst>
            </p:nvPr>
          </p:nvGraphicFramePr>
          <p:xfrm>
            <a:off x="1169693" y="4028219"/>
            <a:ext cx="4034648" cy="2239082"/>
          </p:xfrm>
          <a:graphic>
            <a:graphicData uri="http://schemas.openxmlformats.org/drawingml/2006/chart">
              <c:chart xmlns:c="http://schemas.openxmlformats.org/drawingml/2006/chart" xmlns:r="http://schemas.openxmlformats.org/officeDocument/2006/relationships" r:id="rId8"/>
            </a:graphicData>
          </a:graphic>
        </p:graphicFrame>
        <p:sp>
          <p:nvSpPr>
            <p:cNvPr id="20" name="TextBox 19">
              <a:extLst>
                <a:ext uri="{FF2B5EF4-FFF2-40B4-BE49-F238E27FC236}">
                  <a16:creationId xmlns:a16="http://schemas.microsoft.com/office/drawing/2014/main" id="{5D7EBB89-8058-4BB8-86F5-BBA06D5502CA}"/>
                </a:ext>
              </a:extLst>
            </p:cNvPr>
            <p:cNvSpPr txBox="1"/>
            <p:nvPr/>
          </p:nvSpPr>
          <p:spPr>
            <a:xfrm>
              <a:off x="2134074" y="4560944"/>
              <a:ext cx="1070896" cy="672240"/>
            </a:xfrm>
            <a:prstGeom prst="rect">
              <a:avLst/>
            </a:prstGeom>
            <a:noFill/>
          </p:spPr>
          <p:txBody>
            <a:bodyPr wrap="square" rtlCol="0">
              <a:spAutoFit/>
            </a:bodyPr>
            <a:lstStyle/>
            <a:p>
              <a:pPr algn="ctr"/>
              <a:r>
                <a:rPr lang="en-US" sz="1600" b="1" dirty="0">
                  <a:solidFill>
                    <a:schemeClr val="bg1"/>
                  </a:solidFill>
                  <a:cs typeface="Segoe UI" panose="020B0502040204020203" pitchFamily="34" charset="0"/>
                </a:rPr>
                <a:t>Host </a:t>
              </a:r>
            </a:p>
            <a:p>
              <a:pPr algn="ctr"/>
              <a:r>
                <a:rPr lang="en-US" sz="1600" b="1" dirty="0">
                  <a:solidFill>
                    <a:schemeClr val="bg1"/>
                  </a:solidFill>
                  <a:cs typeface="Segoe UI" panose="020B0502040204020203" pitchFamily="34" charset="0"/>
                </a:rPr>
                <a:t>Country Financing</a:t>
              </a:r>
            </a:p>
          </p:txBody>
        </p:sp>
        <p:sp>
          <p:nvSpPr>
            <p:cNvPr id="21" name="TextBox 20">
              <a:extLst>
                <a:ext uri="{FF2B5EF4-FFF2-40B4-BE49-F238E27FC236}">
                  <a16:creationId xmlns:a16="http://schemas.microsoft.com/office/drawing/2014/main" id="{323F59F1-9C69-4112-91DE-F6EAD326BEBF}"/>
                </a:ext>
              </a:extLst>
            </p:cNvPr>
            <p:cNvSpPr txBox="1"/>
            <p:nvPr/>
          </p:nvSpPr>
          <p:spPr>
            <a:xfrm>
              <a:off x="2628527" y="5500160"/>
              <a:ext cx="1255062" cy="603111"/>
            </a:xfrm>
            <a:prstGeom prst="rect">
              <a:avLst/>
            </a:prstGeom>
            <a:noFill/>
          </p:spPr>
          <p:txBody>
            <a:bodyPr wrap="square" rtlCol="0">
              <a:spAutoFit/>
            </a:bodyPr>
            <a:lstStyle/>
            <a:p>
              <a:pPr algn="ctr"/>
              <a:r>
                <a:rPr lang="en-US" sz="1550" b="1" dirty="0">
                  <a:solidFill>
                    <a:schemeClr val="bg1"/>
                  </a:solidFill>
                  <a:cs typeface="Segoe UI" panose="020B0502040204020203" pitchFamily="34" charset="0"/>
                </a:rPr>
                <a:t>Multilateral Development Banks</a:t>
              </a:r>
            </a:p>
          </p:txBody>
        </p:sp>
        <p:sp>
          <p:nvSpPr>
            <p:cNvPr id="23" name="TextBox 22">
              <a:extLst>
                <a:ext uri="{FF2B5EF4-FFF2-40B4-BE49-F238E27FC236}">
                  <a16:creationId xmlns:a16="http://schemas.microsoft.com/office/drawing/2014/main" id="{A28C87CE-4A96-42A2-9F78-D36DEC22911F}"/>
                </a:ext>
              </a:extLst>
            </p:cNvPr>
            <p:cNvSpPr txBox="1"/>
            <p:nvPr/>
          </p:nvSpPr>
          <p:spPr>
            <a:xfrm>
              <a:off x="3204970" y="4538285"/>
              <a:ext cx="1171575" cy="672240"/>
            </a:xfrm>
            <a:prstGeom prst="rect">
              <a:avLst/>
            </a:prstGeom>
            <a:noFill/>
          </p:spPr>
          <p:txBody>
            <a:bodyPr wrap="square" rtlCol="0">
              <a:spAutoFit/>
            </a:bodyPr>
            <a:lstStyle/>
            <a:p>
              <a:pPr algn="ctr"/>
              <a:r>
                <a:rPr lang="en-US" sz="1600" b="1" dirty="0">
                  <a:solidFill>
                    <a:schemeClr val="bg1"/>
                  </a:solidFill>
                  <a:cs typeface="Segoe UI" panose="020B0502040204020203" pitchFamily="34" charset="0"/>
                </a:rPr>
                <a:t>Other Financing Sources</a:t>
              </a:r>
            </a:p>
          </p:txBody>
        </p:sp>
      </p:grpSp>
      <p:sp>
        <p:nvSpPr>
          <p:cNvPr id="17" name="Rectangle 5">
            <a:extLst>
              <a:ext uri="{FF2B5EF4-FFF2-40B4-BE49-F238E27FC236}">
                <a16:creationId xmlns:a16="http://schemas.microsoft.com/office/drawing/2014/main" id="{B47138F8-6850-41A4-92AF-88A8A871EB24}"/>
              </a:ext>
            </a:extLst>
          </p:cNvPr>
          <p:cNvSpPr txBox="1">
            <a:spLocks/>
          </p:cNvSpPr>
          <p:nvPr/>
        </p:nvSpPr>
        <p:spPr>
          <a:xfrm>
            <a:off x="0" y="6492240"/>
            <a:ext cx="12212172" cy="365760"/>
          </a:xfrm>
          <a:prstGeom prst="rect">
            <a:avLst/>
          </a:prstGeom>
          <a:solidFill>
            <a:srgbClr val="00346B"/>
          </a:solidFill>
        </p:spPr>
        <p:txBody>
          <a:bodyPr>
            <a:normAutofit/>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endParaRPr lang="en-US" sz="1400" spc="300" dirty="0">
              <a:solidFill>
                <a:schemeClr val="bg1"/>
              </a:solidFill>
            </a:endParaRPr>
          </a:p>
        </p:txBody>
      </p:sp>
      <p:sp>
        <p:nvSpPr>
          <p:cNvPr id="6" name="TextBox 5">
            <a:extLst>
              <a:ext uri="{FF2B5EF4-FFF2-40B4-BE49-F238E27FC236}">
                <a16:creationId xmlns:a16="http://schemas.microsoft.com/office/drawing/2014/main" id="{E8D737D2-86AF-4A34-9E4B-D84ABD383918}"/>
              </a:ext>
            </a:extLst>
          </p:cNvPr>
          <p:cNvSpPr txBox="1"/>
          <p:nvPr/>
        </p:nvSpPr>
        <p:spPr>
          <a:xfrm>
            <a:off x="1128179" y="5046871"/>
            <a:ext cx="489585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Multilateral Development Banks</a:t>
            </a:r>
          </a:p>
          <a:p>
            <a:pPr marL="285750" indent="-285750">
              <a:buFont typeface="Arial" panose="020B0604020202020204" pitchFamily="34" charset="0"/>
              <a:buChar char="•"/>
            </a:pPr>
            <a:r>
              <a:rPr lang="en-US" b="1" dirty="0"/>
              <a:t>Private, Commercial Banks</a:t>
            </a:r>
          </a:p>
          <a:p>
            <a:pPr marL="285750" indent="-285750">
              <a:buFont typeface="Arial" panose="020B0604020202020204" pitchFamily="34" charset="0"/>
              <a:buChar char="•"/>
            </a:pPr>
            <a:r>
              <a:rPr lang="en-US" b="1" dirty="0"/>
              <a:t>3</a:t>
            </a:r>
            <a:r>
              <a:rPr lang="en-US" b="1" baseline="30000" dirty="0"/>
              <a:t>rd</a:t>
            </a:r>
            <a:r>
              <a:rPr lang="en-US" b="1" dirty="0"/>
              <a:t> Country Governments</a:t>
            </a:r>
          </a:p>
          <a:p>
            <a:pPr marL="285750" indent="-285750">
              <a:buFont typeface="Arial" panose="020B0604020202020204" pitchFamily="34" charset="0"/>
              <a:buChar char="•"/>
            </a:pPr>
            <a:r>
              <a:rPr lang="en-US" b="1" dirty="0"/>
              <a:t>U.S. Government Financing</a:t>
            </a:r>
          </a:p>
        </p:txBody>
      </p:sp>
    </p:spTree>
    <p:extLst>
      <p:ext uri="{BB962C8B-B14F-4D97-AF65-F5344CB8AC3E}">
        <p14:creationId xmlns:p14="http://schemas.microsoft.com/office/powerpoint/2010/main" val="103507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close up of a map&#10;&#10;Description generated with high confidence">
            <a:extLst>
              <a:ext uri="{FF2B5EF4-FFF2-40B4-BE49-F238E27FC236}">
                <a16:creationId xmlns:a16="http://schemas.microsoft.com/office/drawing/2014/main" id="{ED54C739-B093-44EB-9493-01132E002330}"/>
              </a:ext>
            </a:extLst>
          </p:cNvPr>
          <p:cNvPicPr>
            <a:picLocks noChangeAspect="1"/>
          </p:cNvPicPr>
          <p:nvPr/>
        </p:nvPicPr>
        <p:blipFill rotWithShape="1">
          <a:blip r:embed="rId2">
            <a:extLst>
              <a:ext uri="{28A0092B-C50C-407E-A947-70E740481C1C}">
                <a14:useLocalDpi xmlns:a14="http://schemas.microsoft.com/office/drawing/2010/main" val="0"/>
              </a:ext>
            </a:extLst>
          </a:blip>
          <a:srcRect l="64646" t="27830" r="6854" b="43207"/>
          <a:stretch/>
        </p:blipFill>
        <p:spPr>
          <a:xfrm>
            <a:off x="6445" y="-13280"/>
            <a:ext cx="10318604" cy="5319472"/>
          </a:xfrm>
          <a:prstGeom prst="rect">
            <a:avLst/>
          </a:prstGeom>
        </p:spPr>
      </p:pic>
      <p:sp>
        <p:nvSpPr>
          <p:cNvPr id="51" name="Oval 50">
            <a:extLst>
              <a:ext uri="{FF2B5EF4-FFF2-40B4-BE49-F238E27FC236}">
                <a16:creationId xmlns:a16="http://schemas.microsoft.com/office/drawing/2014/main" id="{9F39B4EF-7C23-4900-9CCD-11058F71D7D6}"/>
              </a:ext>
            </a:extLst>
          </p:cNvPr>
          <p:cNvSpPr/>
          <p:nvPr/>
        </p:nvSpPr>
        <p:spPr>
          <a:xfrm>
            <a:off x="4433696" y="2139053"/>
            <a:ext cx="182880" cy="18288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a:extLst>
              <a:ext uri="{FF2B5EF4-FFF2-40B4-BE49-F238E27FC236}">
                <a16:creationId xmlns:a16="http://schemas.microsoft.com/office/drawing/2014/main" id="{D1834136-EDD3-4228-9AC6-21F7F75D4EFC}"/>
              </a:ext>
            </a:extLst>
          </p:cNvPr>
          <p:cNvSpPr txBox="1">
            <a:spLocks/>
          </p:cNvSpPr>
          <p:nvPr/>
        </p:nvSpPr>
        <p:spPr>
          <a:xfrm>
            <a:off x="-6724" y="6492240"/>
            <a:ext cx="12198724" cy="365760"/>
          </a:xfrm>
          <a:prstGeom prst="rect">
            <a:avLst/>
          </a:prstGeom>
          <a:solidFill>
            <a:srgbClr val="00346B"/>
          </a:solidFill>
        </p:spPr>
        <p:txBody>
          <a:bodyPr>
            <a:normAutofit/>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endParaRPr lang="en-US" sz="1400" spc="300" dirty="0">
              <a:solidFill>
                <a:schemeClr val="bg1"/>
              </a:solidFill>
            </a:endParaRPr>
          </a:p>
        </p:txBody>
      </p:sp>
      <p:sp>
        <p:nvSpPr>
          <p:cNvPr id="27" name="TextBox 26">
            <a:extLst>
              <a:ext uri="{FF2B5EF4-FFF2-40B4-BE49-F238E27FC236}">
                <a16:creationId xmlns:a16="http://schemas.microsoft.com/office/drawing/2014/main" id="{8415C03B-47DC-4067-93A5-2A135EFB449C}"/>
              </a:ext>
            </a:extLst>
          </p:cNvPr>
          <p:cNvSpPr txBox="1"/>
          <p:nvPr/>
        </p:nvSpPr>
        <p:spPr>
          <a:xfrm>
            <a:off x="8964" y="6534345"/>
            <a:ext cx="12192000" cy="276999"/>
          </a:xfrm>
          <a:prstGeom prst="rect">
            <a:avLst/>
          </a:prstGeom>
          <a:noFill/>
        </p:spPr>
        <p:txBody>
          <a:bodyPr wrap="square" rtlCol="0">
            <a:spAutoFit/>
          </a:bodyPr>
          <a:lstStyle/>
          <a:p>
            <a:pPr algn="ctr"/>
            <a:r>
              <a:rPr lang="en-US" sz="1200" b="1" dirty="0">
                <a:solidFill>
                  <a:schemeClr val="bg1"/>
                </a:solidFill>
                <a:latin typeface="Segoe UI" panose="020B0502040204020203" pitchFamily="34" charset="0"/>
                <a:cs typeface="Segoe UI" panose="020B0502040204020203" pitchFamily="34" charset="0"/>
              </a:rPr>
              <a:t>Connect with USTDA for more information: www.ustda.gov | +1 703-875-4357 | south_southeast_asia@ustda.gov</a:t>
            </a:r>
          </a:p>
        </p:txBody>
      </p:sp>
      <p:sp>
        <p:nvSpPr>
          <p:cNvPr id="31" name="Rectangle 30">
            <a:extLst>
              <a:ext uri="{FF2B5EF4-FFF2-40B4-BE49-F238E27FC236}">
                <a16:creationId xmlns:a16="http://schemas.microsoft.com/office/drawing/2014/main" id="{5433B408-14C7-427C-8F1A-E2784B2BA86F}"/>
              </a:ext>
            </a:extLst>
          </p:cNvPr>
          <p:cNvSpPr/>
          <p:nvPr/>
        </p:nvSpPr>
        <p:spPr>
          <a:xfrm>
            <a:off x="7031417" y="726256"/>
            <a:ext cx="4844771" cy="1815882"/>
          </a:xfrm>
          <a:prstGeom prst="rect">
            <a:avLst/>
          </a:prstGeom>
        </p:spPr>
        <p:txBody>
          <a:bodyPr wrap="square">
            <a:spAutoFit/>
          </a:bodyPr>
          <a:lstStyle/>
          <a:p>
            <a:r>
              <a:rPr lang="en-US" sz="1600" dirty="0">
                <a:cs typeface="Segoe UI" panose="020B0502040204020203" pitchFamily="34" charset="0"/>
              </a:rPr>
              <a:t>Anticipated for spring 2020, USTDA is supporting a delegation from Vietnam’s National Power Transmission Corporation (EVNNPT), and related subsidiary transmission companies to introduce them to advanced technologies that would help ensure the efficiency and reliability of Vietnam’s transmission system as electricity demand and generation grow rapidly. </a:t>
            </a:r>
          </a:p>
        </p:txBody>
      </p:sp>
      <p:sp>
        <p:nvSpPr>
          <p:cNvPr id="32" name="Rectangle 31">
            <a:extLst>
              <a:ext uri="{FF2B5EF4-FFF2-40B4-BE49-F238E27FC236}">
                <a16:creationId xmlns:a16="http://schemas.microsoft.com/office/drawing/2014/main" id="{BC138F3B-ED81-4DCA-B204-FF5678F10E08}"/>
              </a:ext>
            </a:extLst>
          </p:cNvPr>
          <p:cNvSpPr/>
          <p:nvPr/>
        </p:nvSpPr>
        <p:spPr>
          <a:xfrm>
            <a:off x="6993870" y="433150"/>
            <a:ext cx="4844772" cy="369332"/>
          </a:xfrm>
          <a:prstGeom prst="rect">
            <a:avLst/>
          </a:prstGeom>
        </p:spPr>
        <p:txBody>
          <a:bodyPr wrap="square">
            <a:spAutoFit/>
          </a:bodyPr>
          <a:lstStyle/>
          <a:p>
            <a:r>
              <a:rPr lang="en-US" b="1" dirty="0">
                <a:solidFill>
                  <a:srgbClr val="1F3763"/>
                </a:solidFill>
                <a:cs typeface="Segoe UI" panose="020B0502040204020203" pitchFamily="34" charset="0"/>
              </a:rPr>
              <a:t>EVNNPT RTMs Reverse Trade Mission </a:t>
            </a:r>
          </a:p>
        </p:txBody>
      </p:sp>
      <p:sp>
        <p:nvSpPr>
          <p:cNvPr id="38" name="Oval 37">
            <a:extLst>
              <a:ext uri="{FF2B5EF4-FFF2-40B4-BE49-F238E27FC236}">
                <a16:creationId xmlns:a16="http://schemas.microsoft.com/office/drawing/2014/main" id="{3122AD38-3143-4022-AEBD-0930B31E62B9}"/>
              </a:ext>
            </a:extLst>
          </p:cNvPr>
          <p:cNvSpPr/>
          <p:nvPr/>
        </p:nvSpPr>
        <p:spPr>
          <a:xfrm>
            <a:off x="1332015" y="1539498"/>
            <a:ext cx="182880" cy="18288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Connector: Elbow 39">
            <a:extLst>
              <a:ext uri="{FF2B5EF4-FFF2-40B4-BE49-F238E27FC236}">
                <a16:creationId xmlns:a16="http://schemas.microsoft.com/office/drawing/2014/main" id="{647F8FC7-218C-419B-A2AD-F4D7B8E51264}"/>
              </a:ext>
            </a:extLst>
          </p:cNvPr>
          <p:cNvCxnSpPr>
            <a:cxnSpLocks/>
            <a:endCxn id="38" idx="4"/>
          </p:cNvCxnSpPr>
          <p:nvPr/>
        </p:nvCxnSpPr>
        <p:spPr>
          <a:xfrm rot="5400000" flipH="1" flipV="1">
            <a:off x="170501" y="1952903"/>
            <a:ext cx="1483479" cy="1022430"/>
          </a:xfrm>
          <a:prstGeom prst="bentConnector3">
            <a:avLst>
              <a:gd name="adj1" fmla="val 50000"/>
            </a:avLst>
          </a:prstGeom>
          <a:ln w="28575">
            <a:solidFill>
              <a:srgbClr val="00346B"/>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0082DAD9-CC37-41AA-B932-920485EE31D1}"/>
              </a:ext>
            </a:extLst>
          </p:cNvPr>
          <p:cNvSpPr/>
          <p:nvPr/>
        </p:nvSpPr>
        <p:spPr>
          <a:xfrm>
            <a:off x="8775032" y="3896958"/>
            <a:ext cx="1524000" cy="1661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3DDD53-C1E4-41C2-B1A5-D610712163DA}"/>
              </a:ext>
            </a:extLst>
          </p:cNvPr>
          <p:cNvSpPr/>
          <p:nvPr/>
        </p:nvSpPr>
        <p:spPr>
          <a:xfrm>
            <a:off x="66197" y="3771643"/>
            <a:ext cx="3980169" cy="1323439"/>
          </a:xfrm>
          <a:prstGeom prst="rect">
            <a:avLst/>
          </a:prstGeom>
        </p:spPr>
        <p:txBody>
          <a:bodyPr wrap="square">
            <a:spAutoFit/>
          </a:bodyPr>
          <a:lstStyle/>
          <a:p>
            <a:r>
              <a:rPr lang="en-US" sz="1600" dirty="0">
                <a:cs typeface="Segoe UI" panose="020B0502040204020203" pitchFamily="34" charset="0"/>
              </a:rPr>
              <a:t>In 2019, USTDA will support two reverse trade missions to promote U.S. solutions and services to improve e-governance, financial services, internet connectivity, and cybersecurity practices throughout India. </a:t>
            </a:r>
          </a:p>
        </p:txBody>
      </p:sp>
      <p:sp>
        <p:nvSpPr>
          <p:cNvPr id="15" name="Rectangle 14">
            <a:extLst>
              <a:ext uri="{FF2B5EF4-FFF2-40B4-BE49-F238E27FC236}">
                <a16:creationId xmlns:a16="http://schemas.microsoft.com/office/drawing/2014/main" id="{12D38E5B-AF1E-4DB8-85AA-4D280B3AE33C}"/>
              </a:ext>
            </a:extLst>
          </p:cNvPr>
          <p:cNvSpPr/>
          <p:nvPr/>
        </p:nvSpPr>
        <p:spPr>
          <a:xfrm>
            <a:off x="66198" y="3277344"/>
            <a:ext cx="2868508" cy="646331"/>
          </a:xfrm>
          <a:prstGeom prst="rect">
            <a:avLst/>
          </a:prstGeom>
        </p:spPr>
        <p:txBody>
          <a:bodyPr wrap="square">
            <a:spAutoFit/>
          </a:bodyPr>
          <a:lstStyle/>
          <a:p>
            <a:r>
              <a:rPr lang="en-US" b="1" dirty="0">
                <a:solidFill>
                  <a:srgbClr val="1F3763"/>
                </a:solidFill>
                <a:cs typeface="Segoe UI" panose="020B0502040204020203" pitchFamily="34" charset="0"/>
              </a:rPr>
              <a:t>Digital Infrastructure Reverse Trade Missions </a:t>
            </a:r>
          </a:p>
        </p:txBody>
      </p:sp>
      <p:sp>
        <p:nvSpPr>
          <p:cNvPr id="22" name="Oval 21">
            <a:extLst>
              <a:ext uri="{FF2B5EF4-FFF2-40B4-BE49-F238E27FC236}">
                <a16:creationId xmlns:a16="http://schemas.microsoft.com/office/drawing/2014/main" id="{06061625-B5EE-451C-8271-5064C1BF4A2E}"/>
              </a:ext>
            </a:extLst>
          </p:cNvPr>
          <p:cNvSpPr/>
          <p:nvPr/>
        </p:nvSpPr>
        <p:spPr>
          <a:xfrm>
            <a:off x="5804076" y="2325619"/>
            <a:ext cx="182880" cy="18288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858C12C-555E-4EBE-9639-E6BCD5FFEF1F}"/>
              </a:ext>
            </a:extLst>
          </p:cNvPr>
          <p:cNvSpPr/>
          <p:nvPr/>
        </p:nvSpPr>
        <p:spPr>
          <a:xfrm>
            <a:off x="9430962" y="2773521"/>
            <a:ext cx="2557650" cy="923330"/>
          </a:xfrm>
          <a:prstGeom prst="rect">
            <a:avLst/>
          </a:prstGeom>
        </p:spPr>
        <p:txBody>
          <a:bodyPr wrap="square">
            <a:spAutoFit/>
          </a:bodyPr>
          <a:lstStyle/>
          <a:p>
            <a:pPr algn="r"/>
            <a:r>
              <a:rPr lang="en-US" b="1" dirty="0">
                <a:solidFill>
                  <a:srgbClr val="1F3763"/>
                </a:solidFill>
                <a:cs typeface="Segoe UI" panose="020B0502040204020203" pitchFamily="34" charset="0"/>
              </a:rPr>
              <a:t>ASEAN Cybersecurity &amp; Digital Solutions </a:t>
            </a:r>
          </a:p>
          <a:p>
            <a:pPr algn="r"/>
            <a:r>
              <a:rPr lang="en-US" b="1" dirty="0">
                <a:solidFill>
                  <a:srgbClr val="1F3763"/>
                </a:solidFill>
                <a:cs typeface="Segoe UI" panose="020B0502040204020203" pitchFamily="34" charset="0"/>
              </a:rPr>
              <a:t>Reverse Trade Mission </a:t>
            </a:r>
          </a:p>
        </p:txBody>
      </p:sp>
      <p:sp>
        <p:nvSpPr>
          <p:cNvPr id="9" name="Rectangle 8">
            <a:extLst>
              <a:ext uri="{FF2B5EF4-FFF2-40B4-BE49-F238E27FC236}">
                <a16:creationId xmlns:a16="http://schemas.microsoft.com/office/drawing/2014/main" id="{56C7A0C5-E691-4FAB-8251-93668BE66ACE}"/>
              </a:ext>
            </a:extLst>
          </p:cNvPr>
          <p:cNvSpPr/>
          <p:nvPr/>
        </p:nvSpPr>
        <p:spPr>
          <a:xfrm>
            <a:off x="8640303" y="3622814"/>
            <a:ext cx="3415673" cy="1815882"/>
          </a:xfrm>
          <a:prstGeom prst="rect">
            <a:avLst/>
          </a:prstGeom>
        </p:spPr>
        <p:txBody>
          <a:bodyPr wrap="square">
            <a:spAutoFit/>
          </a:bodyPr>
          <a:lstStyle/>
          <a:p>
            <a:pPr algn="r"/>
            <a:r>
              <a:rPr lang="en-US" sz="1600" dirty="0">
                <a:cs typeface="Segoe UI" panose="020B0502040204020203" pitchFamily="34" charset="0"/>
              </a:rPr>
              <a:t>Anticipated for spring 2020, USTDA is funding two Reverse Trade Missions to familiarize representatives from ASEAN with the latest U.S. technologies, services, and best practices in cybersecurity for financial institutions and utilities. </a:t>
            </a:r>
            <a:endParaRPr lang="en-US" sz="1600" dirty="0"/>
          </a:p>
        </p:txBody>
      </p:sp>
      <p:cxnSp>
        <p:nvCxnSpPr>
          <p:cNvPr id="26" name="Connector: Elbow 25">
            <a:extLst>
              <a:ext uri="{FF2B5EF4-FFF2-40B4-BE49-F238E27FC236}">
                <a16:creationId xmlns:a16="http://schemas.microsoft.com/office/drawing/2014/main" id="{E83BCBDA-C94B-4273-80B4-5EEE06D80C11}"/>
              </a:ext>
            </a:extLst>
          </p:cNvPr>
          <p:cNvCxnSpPr>
            <a:cxnSpLocks/>
          </p:cNvCxnSpPr>
          <p:nvPr/>
        </p:nvCxnSpPr>
        <p:spPr>
          <a:xfrm>
            <a:off x="5956667" y="2431799"/>
            <a:ext cx="3549907" cy="845545"/>
          </a:xfrm>
          <a:prstGeom prst="bentConnector3">
            <a:avLst>
              <a:gd name="adj1" fmla="val 20449"/>
            </a:avLst>
          </a:prstGeom>
          <a:ln w="28575">
            <a:solidFill>
              <a:srgbClr val="00346B"/>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E0F93BA3-8DB8-42D7-827C-9D978067B126}"/>
              </a:ext>
            </a:extLst>
          </p:cNvPr>
          <p:cNvCxnSpPr>
            <a:cxnSpLocks/>
          </p:cNvCxnSpPr>
          <p:nvPr/>
        </p:nvCxnSpPr>
        <p:spPr>
          <a:xfrm flipV="1">
            <a:off x="4587591" y="661129"/>
            <a:ext cx="2406279" cy="1558339"/>
          </a:xfrm>
          <a:prstGeom prst="bentConnector3">
            <a:avLst>
              <a:gd name="adj1" fmla="val 50000"/>
            </a:avLst>
          </a:prstGeom>
          <a:ln w="28575">
            <a:solidFill>
              <a:srgbClr val="00346B"/>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0440804-7097-4ED1-A6C8-9066B51CCF90}"/>
              </a:ext>
            </a:extLst>
          </p:cNvPr>
          <p:cNvSpPr/>
          <p:nvPr/>
        </p:nvSpPr>
        <p:spPr>
          <a:xfrm>
            <a:off x="401023" y="68248"/>
            <a:ext cx="6138322" cy="461665"/>
          </a:xfrm>
          <a:prstGeom prst="rect">
            <a:avLst/>
          </a:prstGeom>
        </p:spPr>
        <p:txBody>
          <a:bodyPr wrap="square">
            <a:spAutoFit/>
          </a:bodyPr>
          <a:lstStyle/>
          <a:p>
            <a:r>
              <a:rPr lang="en-US" sz="2400" b="1" dirty="0">
                <a:solidFill>
                  <a:srgbClr val="1F3763"/>
                </a:solidFill>
                <a:cs typeface="Segoe UI" panose="020B0502040204020203" pitchFamily="34" charset="0"/>
              </a:rPr>
              <a:t>Upcoming Reverse Trade Missions</a:t>
            </a:r>
          </a:p>
        </p:txBody>
      </p:sp>
      <p:cxnSp>
        <p:nvCxnSpPr>
          <p:cNvPr id="36" name="Connector: Elbow 35">
            <a:extLst>
              <a:ext uri="{FF2B5EF4-FFF2-40B4-BE49-F238E27FC236}">
                <a16:creationId xmlns:a16="http://schemas.microsoft.com/office/drawing/2014/main" id="{E58DCDB7-8C20-40B6-8F10-562C9F689384}"/>
              </a:ext>
            </a:extLst>
          </p:cNvPr>
          <p:cNvCxnSpPr>
            <a:cxnSpLocks/>
          </p:cNvCxnSpPr>
          <p:nvPr/>
        </p:nvCxnSpPr>
        <p:spPr>
          <a:xfrm rot="16200000" flipV="1">
            <a:off x="1650921" y="1498059"/>
            <a:ext cx="3773100" cy="3549906"/>
          </a:xfrm>
          <a:prstGeom prst="bentConnector3">
            <a:avLst>
              <a:gd name="adj1" fmla="val 50000"/>
            </a:avLst>
          </a:prstGeom>
          <a:ln w="28575">
            <a:solidFill>
              <a:srgbClr val="00346B"/>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6B3016E9-D2D5-430E-A238-46E1C7676633}"/>
              </a:ext>
            </a:extLst>
          </p:cNvPr>
          <p:cNvSpPr/>
          <p:nvPr/>
        </p:nvSpPr>
        <p:spPr>
          <a:xfrm>
            <a:off x="2934706" y="5069364"/>
            <a:ext cx="5386646" cy="369332"/>
          </a:xfrm>
          <a:prstGeom prst="rect">
            <a:avLst/>
          </a:prstGeom>
        </p:spPr>
        <p:txBody>
          <a:bodyPr wrap="square">
            <a:spAutoFit/>
          </a:bodyPr>
          <a:lstStyle/>
          <a:p>
            <a:r>
              <a:rPr lang="en-US" b="1" dirty="0">
                <a:solidFill>
                  <a:srgbClr val="1F3763"/>
                </a:solidFill>
                <a:cs typeface="Segoe UI" panose="020B0502040204020203" pitchFamily="34" charset="0"/>
              </a:rPr>
              <a:t>U.S.-India Standards Cooperation Program</a:t>
            </a:r>
          </a:p>
        </p:txBody>
      </p:sp>
      <p:sp>
        <p:nvSpPr>
          <p:cNvPr id="41" name="Rectangle 40">
            <a:extLst>
              <a:ext uri="{FF2B5EF4-FFF2-40B4-BE49-F238E27FC236}">
                <a16:creationId xmlns:a16="http://schemas.microsoft.com/office/drawing/2014/main" id="{60B1A01F-600E-4188-9E32-07433BCEFE18}"/>
              </a:ext>
            </a:extLst>
          </p:cNvPr>
          <p:cNvSpPr/>
          <p:nvPr/>
        </p:nvSpPr>
        <p:spPr>
          <a:xfrm>
            <a:off x="2934705" y="5360607"/>
            <a:ext cx="6843944" cy="1077218"/>
          </a:xfrm>
          <a:prstGeom prst="rect">
            <a:avLst/>
          </a:prstGeom>
        </p:spPr>
        <p:txBody>
          <a:bodyPr wrap="square">
            <a:spAutoFit/>
          </a:bodyPr>
          <a:lstStyle/>
          <a:p>
            <a:r>
              <a:rPr lang="en-US" sz="1600" dirty="0">
                <a:cs typeface="Segoe UI" panose="020B0502040204020203" pitchFamily="34" charset="0"/>
              </a:rPr>
              <a:t>USTDA, in partnership with the American National Standards Institute, is funding workshops in India for U.S. and Indian industry and government representatives to discuss standards and conformity assessment practices in three core sectors of U.S.-India trade: clean energy, smart cities, and water and sanitation.</a:t>
            </a:r>
            <a:endParaRPr lang="en-US" sz="1600" dirty="0"/>
          </a:p>
        </p:txBody>
      </p:sp>
      <p:sp>
        <p:nvSpPr>
          <p:cNvPr id="42" name="Oval 41">
            <a:extLst>
              <a:ext uri="{FF2B5EF4-FFF2-40B4-BE49-F238E27FC236}">
                <a16:creationId xmlns:a16="http://schemas.microsoft.com/office/drawing/2014/main" id="{B63D1DC1-58ED-454C-8108-40C3187B1B43}"/>
              </a:ext>
            </a:extLst>
          </p:cNvPr>
          <p:cNvSpPr/>
          <p:nvPr/>
        </p:nvSpPr>
        <p:spPr>
          <a:xfrm>
            <a:off x="1673871" y="1264566"/>
            <a:ext cx="182880" cy="18288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219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261C9780-19BA-4DBD-A3C0-46C08C8E78F3}"/>
</file>

<file path=customXml/itemProps2.xml><?xml version="1.0" encoding="utf-8"?>
<ds:datastoreItem xmlns:ds="http://schemas.openxmlformats.org/officeDocument/2006/customXml" ds:itemID="{DD461998-AE3D-4E16-B0A9-B814CDF35BB7}"/>
</file>

<file path=customXml/itemProps3.xml><?xml version="1.0" encoding="utf-8"?>
<ds:datastoreItem xmlns:ds="http://schemas.openxmlformats.org/officeDocument/2006/customXml" ds:itemID="{261C9780-19BA-4DBD-A3C0-46C08C8E78F3}"/>
</file>

<file path=customXml/itemProps4.xml><?xml version="1.0" encoding="utf-8"?>
<ds:datastoreItem xmlns:ds="http://schemas.openxmlformats.org/officeDocument/2006/customXml" ds:itemID="{76BF4521-9BD0-4CF6-AECA-808EC2F27C4E}"/>
</file>

<file path=docProps/app.xml><?xml version="1.0" encoding="utf-8"?>
<Properties xmlns="http://schemas.openxmlformats.org/officeDocument/2006/extended-properties" xmlns:vt="http://schemas.openxmlformats.org/officeDocument/2006/docPropsVTypes">
  <TotalTime>589</TotalTime>
  <Words>1043</Words>
  <Application>Microsoft Office PowerPoint</Application>
  <PresentationFormat>Widescreen</PresentationFormat>
  <Paragraphs>108</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Nilland-Black</vt:lpstr>
      <vt:lpstr>Segoe UI</vt:lpstr>
      <vt:lpstr>Wingdings</vt:lpstr>
      <vt:lpstr>Office Theme</vt:lpstr>
      <vt:lpstr>PowerPoint Presentation</vt:lpstr>
      <vt:lpstr>Supporting ICT Infrastructure Development in the Indo-Pacific Region </vt:lpstr>
      <vt:lpstr>PowerPoint Presentation</vt:lpstr>
      <vt:lpstr>Ongoing Support for ICT Development in the Indo-Pacific Region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Desrosiers, Mary Beth (Contractor)</dc:creator>
  <cp:lastModifiedBy>Madhusudanan, Tanvi (Contractor)</cp:lastModifiedBy>
  <cp:revision>45</cp:revision>
  <dcterms:created xsi:type="dcterms:W3CDTF">2018-10-22T20:48:41Z</dcterms:created>
  <dcterms:modified xsi:type="dcterms:W3CDTF">2019-08-19T23:36:41Z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8b2f08f2-74f2-4729-a2ce-a22409f0cf96</vt:lpwstr>
  </property>
</Properties>
</file>