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2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media/image23.jpg" ContentType="image/jpg"/>
  <Override PartName="/ppt/media/image24.jpg" ContentType="image/jpg"/>
  <Override PartName="/ppt/media/image25.jpg" ContentType="image/jpg"/>
  <Override PartName="/ppt/media/image26.jpg" ContentType="image/jpg"/>
  <Override PartName="/ppt/media/image27.jpg" ContentType="image/jpg"/>
  <Override PartName="/ppt/media/image28.jpg" ContentType="image/jpg"/>
  <Override PartName="/ppt/media/image34.jpg" ContentType="image/jpg"/>
  <Override PartName="/ppt/media/image35.jpg" ContentType="image/jpg"/>
  <Override PartName="/ppt/media/image37.jpg" ContentType="image/jpg"/>
  <Override PartName="/ppt/media/image38.jpg" ContentType="image/jpg"/>
  <Override PartName="/ppt/media/image40.jpg" ContentType="image/jpg"/>
  <Override PartName="/ppt/media/image43.jpg" ContentType="image/jpg"/>
  <Override PartName="/ppt/media/image46.jpg" ContentType="image/jpg"/>
  <Override PartName="/ppt/media/image47.jpg" ContentType="image/jpg"/>
  <Override PartName="/ppt/media/image50.jpg" ContentType="image/jpg"/>
  <Override PartName="/ppt/media/image51.jpg" ContentType="image/jpg"/>
  <Override PartName="/ppt/media/image52.jpg" ContentType="image/jpg"/>
  <Override PartName="/ppt/media/image53.jpg" ContentType="image/jpg"/>
  <Override PartName="/ppt/media/image58.jpg" ContentType="image/jpg"/>
  <Override PartName="/ppt/media/image59.jpg" ContentType="image/jpg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  <Override PartName="/customXml/itemProps4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sldIdLst>
    <p:sldId id="301" r:id="rId2"/>
    <p:sldId id="623" r:id="rId3"/>
    <p:sldId id="636" r:id="rId4"/>
    <p:sldId id="629" r:id="rId5"/>
    <p:sldId id="619" r:id="rId6"/>
    <p:sldId id="272" r:id="rId7"/>
    <p:sldId id="853" r:id="rId8"/>
    <p:sldId id="258" r:id="rId9"/>
    <p:sldId id="625" r:id="rId10"/>
    <p:sldId id="873" r:id="rId11"/>
    <p:sldId id="599" r:id="rId12"/>
    <p:sldId id="637" r:id="rId13"/>
    <p:sldId id="855" r:id="rId14"/>
    <p:sldId id="858" r:id="rId15"/>
    <p:sldId id="581" r:id="rId16"/>
    <p:sldId id="595" r:id="rId17"/>
    <p:sldId id="635" r:id="rId18"/>
    <p:sldId id="275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139A3767-D41C-4CF2-836E-A75AD83D9466}">
          <p14:sldIdLst>
            <p14:sldId id="301"/>
            <p14:sldId id="623"/>
            <p14:sldId id="636"/>
            <p14:sldId id="629"/>
            <p14:sldId id="619"/>
            <p14:sldId id="272"/>
            <p14:sldId id="853"/>
            <p14:sldId id="258"/>
            <p14:sldId id="625"/>
            <p14:sldId id="873"/>
            <p14:sldId id="599"/>
            <p14:sldId id="637"/>
            <p14:sldId id="855"/>
            <p14:sldId id="858"/>
            <p14:sldId id="581"/>
            <p14:sldId id="595"/>
            <p14:sldId id="635"/>
            <p14:sldId id="275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F4BFF"/>
    <a:srgbClr val="00A0A0"/>
    <a:srgbClr val="AFD2FD"/>
    <a:srgbClr val="33CCCC"/>
    <a:srgbClr val="8F15F3"/>
    <a:srgbClr val="A07168"/>
    <a:srgbClr val="E91F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4"/>
    <p:restoredTop sz="81890" autoAdjust="0"/>
  </p:normalViewPr>
  <p:slideViewPr>
    <p:cSldViewPr snapToGrid="0" snapToObjects="1">
      <p:cViewPr varScale="1">
        <p:scale>
          <a:sx n="60" d="100"/>
          <a:sy n="60" d="100"/>
        </p:scale>
        <p:origin x="1116" y="6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ustomXml" Target="../customXml/item2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ustomXml" Target="../customXml/item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28" Type="http://schemas.openxmlformats.org/officeDocument/2006/relationships/customXml" Target="../customXml/item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D3F354-DA54-4D36-961E-9331641CC0AF}" type="datetimeFigureOut">
              <a:rPr lang="en-US" smtClean="0"/>
              <a:t>9/5/2019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6FD3D7-E6B2-409A-A8F8-B86C69F830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3461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order to support today’s promising technologies, consumers and businesses need reliable, fast and secure connectivity. Private networks are increasingly a solution that supports these needs, and, small cell and DAS are critical components of this coming shift in building networks.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6FD3D7-E6B2-409A-A8F8-B86C69F830A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8506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6FD3D7-E6B2-409A-A8F8-B86C69F830A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1486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6FD3D7-E6B2-409A-A8F8-B86C69F830A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2819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A00C36-CF3F-4BB5-A2F8-2E297E326E2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4876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6FD3D7-E6B2-409A-A8F8-B86C69F830A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052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6FD3D7-E6B2-409A-A8F8-B86C69F830A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856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HI Tom, Tom Yes</a:t>
            </a:r>
          </a:p>
          <a:p>
            <a:r>
              <a:rPr lang="en-US" dirty="0"/>
              <a:t>Red Ball</a:t>
            </a:r>
          </a:p>
          <a:p>
            <a:r>
              <a:rPr lang="en-US" dirty="0"/>
              <a:t>What you’re looking forward to for the day/why you’re here – Yes!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4396C9-6D0F-4BBE-BF5B-CA24C0BF432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73223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3A5D82-0590-2C43-96EC-8AF106D18D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D1DBF7-75B3-2B42-A514-8C5DD87910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A4D68C-2D65-9D47-81E0-2D780A3C24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CA98B-D827-4758-8598-ED2D193F6983}" type="datetime1">
              <a:rPr lang="en-US" smtClean="0"/>
              <a:t>9/5/2019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84ECCA-A29A-9747-B494-5137C030CC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0A9F713-F43B-439C-ADAA-7E00D918E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sz="1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Slide </a:t>
            </a:r>
            <a:fld id="{7EAA5322-A01E-F049-A6A5-40EBE91A00C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57911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411511-6815-F045-9659-BD87BCDD23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2510C3E-AB11-B04A-8EAF-F0A503334F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333D7D-B026-0040-BA51-1EFCBB994B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82F7E-AEAC-45ED-8EFE-CFDAC945E1B3}" type="datetime1">
              <a:rPr lang="en-US" smtClean="0"/>
              <a:t>9/5/2019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BC41A8-23B3-3E4D-B80F-D55DC8ECD1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16FCA53-3CEF-4CBF-95AC-4B097A1611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sz="1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Slide </a:t>
            </a:r>
            <a:fld id="{7EAA5322-A01E-F049-A6A5-40EBE91A00C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63959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100D7A8-1B36-2D46-A44A-FE3FCF2C60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2B206E-8E5D-7745-9868-C1566A78F8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93F0E5-771D-1D45-8594-95048BC093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92504-A373-48B8-ADAD-4BAF9626C9C4}" type="datetime1">
              <a:rPr lang="en-US" smtClean="0"/>
              <a:t>9/5/2019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35E7F4-8E41-834A-86BE-B3E059939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D355B4A-5683-42D2-8BD6-A51598D19D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sz="1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Slide </a:t>
            </a:r>
            <a:fld id="{7EAA5322-A01E-F049-A6A5-40EBE91A00C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90689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4374B62-9158-4CA3-8362-5EC0895F032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8335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76CC31E-C510-BF48-8567-7FA20D5909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B21865-BAFF-374D-B400-859B643C89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1FA366-C4B8-FB41-8547-BBDEB30FDE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10006-F3E2-4071-B2C6-E3FE3B4E8524}" type="datetime1">
              <a:rPr lang="en-US" smtClean="0"/>
              <a:t>9/5/2019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92D1D4-A784-C14E-AE4B-EADE9C3FDE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3A14AB-08B8-BD45-9039-DA65B9BA4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Slide </a:t>
            </a:r>
            <a:fld id="{7EAA5322-A01E-F049-A6A5-40EBE91A00C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50272B6-97FD-41BF-BF2B-79F048C9E9C3}"/>
              </a:ext>
            </a:extLst>
          </p:cNvPr>
          <p:cNvCxnSpPr/>
          <p:nvPr userDrawn="1"/>
        </p:nvCxnSpPr>
        <p:spPr>
          <a:xfrm>
            <a:off x="970059" y="1367624"/>
            <a:ext cx="5359179" cy="0"/>
          </a:xfrm>
          <a:prstGeom prst="line">
            <a:avLst/>
          </a:prstGeom>
          <a:ln>
            <a:solidFill>
              <a:srgbClr val="00A0A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50783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6438987-28E1-4D67-B765-C6953625467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C9EBBC1-4CDC-2F40-87F6-86F5E90D4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3F5EBE-C81B-F942-9C03-875F29290E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8146B3-9A56-6945-8337-339DB039C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1A8ED-2A05-420F-BBA5-C41A7902B5C8}" type="datetime1">
              <a:rPr lang="en-US" smtClean="0"/>
              <a:t>9/5/2019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111DC0-FFE6-244C-9874-D862C6BA4C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0E92A662-7A70-4B56-B5B9-7F6C5D1D8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sz="1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Slide </a:t>
            </a:r>
            <a:fld id="{7EAA5322-A01E-F049-A6A5-40EBE91A00C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17441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F8DDE8-FD3B-E44A-A2A9-5B057708E1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0C69F4-D703-AA40-83A8-9E91FE658A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C640EC-8776-1043-BE07-52919017F6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4EAC2C-60F5-5C4F-8732-B785C473C2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A2016-7701-48AB-8933-962744E56F6A}" type="datetime1">
              <a:rPr lang="en-US" smtClean="0"/>
              <a:t>9/5/2019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3D26DA-F617-E944-99A5-50BCDADFE8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D82855E1-E82C-444E-9619-62E85200A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sz="1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Slide </a:t>
            </a:r>
            <a:fld id="{7EAA5322-A01E-F049-A6A5-40EBE91A00C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61374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E779BC-F0E6-924A-A720-A752BF9691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5E95EB-5F6E-7E47-B5F8-8221AB3C9D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EEB40B-33EC-9C4F-801E-61FAEF46BD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50CFA7F-B29F-4442-AFC8-691E24E8C1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C3D07A8-207E-7D48-A9CD-2A7465371A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27F5348-CF4A-0A40-96BD-F5D807BF7B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61F60-6557-4E46-B9DD-295F61EBC69E}" type="datetime1">
              <a:rPr lang="en-US" smtClean="0"/>
              <a:t>9/5/2019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613F333-83A9-B240-B797-5E885CAA74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64E6B3F3-DC32-4ADD-B54A-2E0935F4C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sz="1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Slide </a:t>
            </a:r>
            <a:fld id="{7EAA5322-A01E-F049-A6A5-40EBE91A00C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52698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DB399-8765-5649-B316-E2030BF6DA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D930D2-3317-8949-A1C3-9B7F85B4FF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5C728-0B9C-4436-9A3E-FF8894154FC7}" type="datetime1">
              <a:rPr lang="en-US" smtClean="0"/>
              <a:t>9/5/2019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7BC274-9A9B-6A4A-8709-B380185D14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EA331A-F18D-4BED-B5B0-517206696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sz="1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Slide </a:t>
            </a:r>
            <a:fld id="{7EAA5322-A01E-F049-A6A5-40EBE91A00C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3826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48C8445-9701-6247-936D-5F57684AF7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F9160-8471-4AEC-8670-D9CFEF5B4964}" type="datetime1">
              <a:rPr lang="en-US" smtClean="0"/>
              <a:t>9/5/2019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905607-DD35-3B48-88AF-F1557EE3DA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C2B810B-9A31-4CCA-A6A7-65FC408112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sz="1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Slide </a:t>
            </a:r>
            <a:fld id="{7EAA5322-A01E-F049-A6A5-40EBE91A00C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02379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E04F8A-1893-E545-AA2A-83EEFB0272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E29BC6-8AAF-D649-928D-4A17BEA0A0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4D6E64-C4AD-FB40-928E-F428002E0A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FE0253-334D-724B-8251-B18180870E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1E3F5-7EE7-447C-B790-4CE5C7503552}" type="datetime1">
              <a:rPr lang="en-US" smtClean="0"/>
              <a:t>9/5/2019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9BCC56-68F1-E143-ABDF-2281836C52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7D5F2E49-B04B-443C-B546-FD38ECCDBB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69229"/>
            <a:ext cx="2743200" cy="365125"/>
          </a:xfrm>
        </p:spPr>
        <p:txBody>
          <a:bodyPr/>
          <a:lstStyle>
            <a:lvl1pPr>
              <a:defRPr sz="1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Slide </a:t>
            </a:r>
            <a:fld id="{7EAA5322-A01E-F049-A6A5-40EBE91A00C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66729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2EBC69-C7A1-9448-B678-66D8B84C72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57A9491-A843-B34E-9543-A204A25098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D4B32B-480E-894E-94CF-B35526B7A8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A75773-8856-544B-8B56-DB4784D8FC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3F686-AEF0-4FA5-9BFD-D25A4C1A9DBD}" type="datetime1">
              <a:rPr lang="en-US" smtClean="0"/>
              <a:t>9/5/2019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5F5C36-A513-0E47-8FFB-9C2AACE623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ADA11D6-FA29-4294-8E2B-4C8B7EAB6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sz="1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Slide </a:t>
            </a:r>
            <a:fld id="{7EAA5322-A01E-F049-A6A5-40EBE91A00C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01415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0E1CDDE-D5AD-104C-B27C-539F9A5574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A91E02-CE37-2A45-B39B-D9B1180E41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12EA9A-5D37-E74A-9239-CE7EB20BAD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18E9F8-B84D-4020-8A4B-28C815959FAC}" type="datetime1">
              <a:rPr lang="en-US" smtClean="0"/>
              <a:t>9/5/2019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5D0AC4-AD00-E543-B6D3-E99A8F0882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B4358C-ABC0-8B4D-B3C2-C55F78274D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A5322-A01E-F049-A6A5-40EBE91A00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71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hyperlink" Target="mailto:kkoffman@tiaonline.org" TargetMode="External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0.svg"/><Relationship Id="rId18" Type="http://schemas.openxmlformats.org/officeDocument/2006/relationships/image" Target="../media/image85.jpeg"/><Relationship Id="rId26" Type="http://schemas.openxmlformats.org/officeDocument/2006/relationships/image" Target="../media/image93.png"/><Relationship Id="rId39" Type="http://schemas.openxmlformats.org/officeDocument/2006/relationships/image" Target="../media/image106.jpeg"/><Relationship Id="rId21" Type="http://schemas.openxmlformats.org/officeDocument/2006/relationships/image" Target="../media/image88.png"/><Relationship Id="rId34" Type="http://schemas.openxmlformats.org/officeDocument/2006/relationships/image" Target="../media/image101.png"/><Relationship Id="rId42" Type="http://schemas.openxmlformats.org/officeDocument/2006/relationships/image" Target="../media/image109.png"/><Relationship Id="rId47" Type="http://schemas.openxmlformats.org/officeDocument/2006/relationships/image" Target="../media/image114.jpeg"/><Relationship Id="rId50" Type="http://schemas.openxmlformats.org/officeDocument/2006/relationships/image" Target="../media/image117.jpeg"/><Relationship Id="rId55" Type="http://schemas.openxmlformats.org/officeDocument/2006/relationships/image" Target="../media/image122.jpg"/><Relationship Id="rId63" Type="http://schemas.openxmlformats.org/officeDocument/2006/relationships/image" Target="../media/image130.png"/><Relationship Id="rId7" Type="http://schemas.openxmlformats.org/officeDocument/2006/relationships/image" Target="../media/image74.jpeg"/><Relationship Id="rId2" Type="http://schemas.openxmlformats.org/officeDocument/2006/relationships/image" Target="../media/image69.png"/><Relationship Id="rId16" Type="http://schemas.openxmlformats.org/officeDocument/2006/relationships/image" Target="../media/image83.png"/><Relationship Id="rId20" Type="http://schemas.openxmlformats.org/officeDocument/2006/relationships/image" Target="../media/image87.png"/><Relationship Id="rId29" Type="http://schemas.openxmlformats.org/officeDocument/2006/relationships/image" Target="../media/image96.png"/><Relationship Id="rId41" Type="http://schemas.openxmlformats.org/officeDocument/2006/relationships/image" Target="../media/image108.png"/><Relationship Id="rId54" Type="http://schemas.openxmlformats.org/officeDocument/2006/relationships/image" Target="../media/image121.png"/><Relationship Id="rId62" Type="http://schemas.openxmlformats.org/officeDocument/2006/relationships/image" Target="../media/image1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11" Type="http://schemas.openxmlformats.org/officeDocument/2006/relationships/image" Target="../media/image78.png"/><Relationship Id="rId24" Type="http://schemas.openxmlformats.org/officeDocument/2006/relationships/image" Target="../media/image91.png"/><Relationship Id="rId32" Type="http://schemas.openxmlformats.org/officeDocument/2006/relationships/image" Target="../media/image99.png"/><Relationship Id="rId37" Type="http://schemas.openxmlformats.org/officeDocument/2006/relationships/image" Target="../media/image104.png"/><Relationship Id="rId40" Type="http://schemas.openxmlformats.org/officeDocument/2006/relationships/image" Target="../media/image107.jpeg"/><Relationship Id="rId45" Type="http://schemas.openxmlformats.org/officeDocument/2006/relationships/image" Target="../media/image112.png"/><Relationship Id="rId53" Type="http://schemas.openxmlformats.org/officeDocument/2006/relationships/image" Target="../media/image120.png"/><Relationship Id="rId58" Type="http://schemas.openxmlformats.org/officeDocument/2006/relationships/image" Target="../media/image125.png"/><Relationship Id="rId5" Type="http://schemas.openxmlformats.org/officeDocument/2006/relationships/image" Target="../media/image72.png"/><Relationship Id="rId15" Type="http://schemas.openxmlformats.org/officeDocument/2006/relationships/image" Target="../media/image82.png"/><Relationship Id="rId23" Type="http://schemas.openxmlformats.org/officeDocument/2006/relationships/image" Target="../media/image90.png"/><Relationship Id="rId28" Type="http://schemas.openxmlformats.org/officeDocument/2006/relationships/image" Target="../media/image95.png"/><Relationship Id="rId36" Type="http://schemas.openxmlformats.org/officeDocument/2006/relationships/image" Target="../media/image103.png"/><Relationship Id="rId49" Type="http://schemas.openxmlformats.org/officeDocument/2006/relationships/image" Target="../media/image116.jpeg"/><Relationship Id="rId57" Type="http://schemas.openxmlformats.org/officeDocument/2006/relationships/image" Target="../media/image124.png"/><Relationship Id="rId61" Type="http://schemas.openxmlformats.org/officeDocument/2006/relationships/image" Target="../media/image128.png"/><Relationship Id="rId10" Type="http://schemas.openxmlformats.org/officeDocument/2006/relationships/image" Target="../media/image77.png"/><Relationship Id="rId19" Type="http://schemas.openxmlformats.org/officeDocument/2006/relationships/image" Target="../media/image86.gif"/><Relationship Id="rId31" Type="http://schemas.openxmlformats.org/officeDocument/2006/relationships/image" Target="../media/image98.png"/><Relationship Id="rId44" Type="http://schemas.openxmlformats.org/officeDocument/2006/relationships/image" Target="../media/image111.png"/><Relationship Id="rId52" Type="http://schemas.openxmlformats.org/officeDocument/2006/relationships/image" Target="../media/image119.png"/><Relationship Id="rId60" Type="http://schemas.openxmlformats.org/officeDocument/2006/relationships/image" Target="../media/image127.png"/><Relationship Id="rId65" Type="http://schemas.openxmlformats.org/officeDocument/2006/relationships/image" Target="../media/image132.png"/><Relationship Id="rId4" Type="http://schemas.openxmlformats.org/officeDocument/2006/relationships/image" Target="../media/image71.jpeg"/><Relationship Id="rId9" Type="http://schemas.openxmlformats.org/officeDocument/2006/relationships/image" Target="../media/image76.png"/><Relationship Id="rId14" Type="http://schemas.openxmlformats.org/officeDocument/2006/relationships/image" Target="../media/image81.jpeg"/><Relationship Id="rId22" Type="http://schemas.openxmlformats.org/officeDocument/2006/relationships/image" Target="../media/image89.jpeg"/><Relationship Id="rId27" Type="http://schemas.openxmlformats.org/officeDocument/2006/relationships/image" Target="../media/image94.png"/><Relationship Id="rId30" Type="http://schemas.openxmlformats.org/officeDocument/2006/relationships/image" Target="../media/image97.png"/><Relationship Id="rId35" Type="http://schemas.openxmlformats.org/officeDocument/2006/relationships/image" Target="../media/image102.png"/><Relationship Id="rId43" Type="http://schemas.openxmlformats.org/officeDocument/2006/relationships/image" Target="../media/image110.png"/><Relationship Id="rId48" Type="http://schemas.openxmlformats.org/officeDocument/2006/relationships/image" Target="../media/image115.png"/><Relationship Id="rId56" Type="http://schemas.openxmlformats.org/officeDocument/2006/relationships/image" Target="../media/image123.png"/><Relationship Id="rId64" Type="http://schemas.openxmlformats.org/officeDocument/2006/relationships/image" Target="../media/image131.png"/><Relationship Id="rId8" Type="http://schemas.openxmlformats.org/officeDocument/2006/relationships/image" Target="../media/image75.png"/><Relationship Id="rId51" Type="http://schemas.openxmlformats.org/officeDocument/2006/relationships/image" Target="../media/image118.jpg"/><Relationship Id="rId3" Type="http://schemas.openxmlformats.org/officeDocument/2006/relationships/image" Target="../media/image70.png"/><Relationship Id="rId12" Type="http://schemas.openxmlformats.org/officeDocument/2006/relationships/image" Target="../media/image79.png"/><Relationship Id="rId17" Type="http://schemas.openxmlformats.org/officeDocument/2006/relationships/image" Target="../media/image84.png"/><Relationship Id="rId25" Type="http://schemas.openxmlformats.org/officeDocument/2006/relationships/image" Target="../media/image92.png"/><Relationship Id="rId33" Type="http://schemas.openxmlformats.org/officeDocument/2006/relationships/image" Target="../media/image100.png"/><Relationship Id="rId38" Type="http://schemas.openxmlformats.org/officeDocument/2006/relationships/image" Target="../media/image105.jpeg"/><Relationship Id="rId46" Type="http://schemas.openxmlformats.org/officeDocument/2006/relationships/image" Target="../media/image113.png"/><Relationship Id="rId59" Type="http://schemas.openxmlformats.org/officeDocument/2006/relationships/image" Target="../media/image12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png"/><Relationship Id="rId3" Type="http://schemas.openxmlformats.org/officeDocument/2006/relationships/hyperlink" Target="http://www.htxt.co.za/2014/06/24/innovation-hub-wants-to-bring-science-and-technology-to-the-youth/" TargetMode="External"/><Relationship Id="rId7" Type="http://schemas.openxmlformats.org/officeDocument/2006/relationships/image" Target="../media/image136.png"/><Relationship Id="rId2" Type="http://schemas.openxmlformats.org/officeDocument/2006/relationships/image" Target="../media/image133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marketresearchfuture.com/reports/smart-building-market-1860" TargetMode="External"/><Relationship Id="rId11" Type="http://schemas.openxmlformats.org/officeDocument/2006/relationships/image" Target="../media/image3.png"/><Relationship Id="rId5" Type="http://schemas.openxmlformats.org/officeDocument/2006/relationships/image" Target="../media/image135.png"/><Relationship Id="rId10" Type="http://schemas.openxmlformats.org/officeDocument/2006/relationships/image" Target="../media/image139.png"/><Relationship Id="rId4" Type="http://schemas.openxmlformats.org/officeDocument/2006/relationships/image" Target="../media/image134.png"/><Relationship Id="rId9" Type="http://schemas.openxmlformats.org/officeDocument/2006/relationships/image" Target="../media/image138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jpeg"/><Relationship Id="rId13" Type="http://schemas.openxmlformats.org/officeDocument/2006/relationships/image" Target="../media/image150.png"/><Relationship Id="rId18" Type="http://schemas.openxmlformats.org/officeDocument/2006/relationships/image" Target="../media/image155.png"/><Relationship Id="rId26" Type="http://schemas.openxmlformats.org/officeDocument/2006/relationships/image" Target="../media/image163.jpg"/><Relationship Id="rId3" Type="http://schemas.openxmlformats.org/officeDocument/2006/relationships/image" Target="../media/image140.png"/><Relationship Id="rId21" Type="http://schemas.openxmlformats.org/officeDocument/2006/relationships/image" Target="../media/image158.png"/><Relationship Id="rId7" Type="http://schemas.openxmlformats.org/officeDocument/2006/relationships/image" Target="../media/image144.png"/><Relationship Id="rId12" Type="http://schemas.openxmlformats.org/officeDocument/2006/relationships/image" Target="../media/image149.png"/><Relationship Id="rId17" Type="http://schemas.openxmlformats.org/officeDocument/2006/relationships/image" Target="../media/image154.png"/><Relationship Id="rId25" Type="http://schemas.openxmlformats.org/officeDocument/2006/relationships/image" Target="../media/image162.jp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53.png"/><Relationship Id="rId20" Type="http://schemas.openxmlformats.org/officeDocument/2006/relationships/image" Target="../media/image157.png"/><Relationship Id="rId29" Type="http://schemas.openxmlformats.org/officeDocument/2006/relationships/image" Target="../media/image1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3.png"/><Relationship Id="rId11" Type="http://schemas.openxmlformats.org/officeDocument/2006/relationships/image" Target="../media/image148.png"/><Relationship Id="rId24" Type="http://schemas.openxmlformats.org/officeDocument/2006/relationships/image" Target="../media/image161.jpg"/><Relationship Id="rId5" Type="http://schemas.openxmlformats.org/officeDocument/2006/relationships/image" Target="../media/image142.png"/><Relationship Id="rId15" Type="http://schemas.openxmlformats.org/officeDocument/2006/relationships/image" Target="../media/image152.png"/><Relationship Id="rId23" Type="http://schemas.openxmlformats.org/officeDocument/2006/relationships/image" Target="../media/image160.jpg"/><Relationship Id="rId28" Type="http://schemas.openxmlformats.org/officeDocument/2006/relationships/image" Target="../media/image165.png"/><Relationship Id="rId10" Type="http://schemas.openxmlformats.org/officeDocument/2006/relationships/image" Target="../media/image147.png"/><Relationship Id="rId19" Type="http://schemas.openxmlformats.org/officeDocument/2006/relationships/image" Target="../media/image156.png"/><Relationship Id="rId31" Type="http://schemas.openxmlformats.org/officeDocument/2006/relationships/image" Target="../media/image3.png"/><Relationship Id="rId4" Type="http://schemas.openxmlformats.org/officeDocument/2006/relationships/image" Target="../media/image141.png"/><Relationship Id="rId9" Type="http://schemas.openxmlformats.org/officeDocument/2006/relationships/image" Target="../media/image146.png"/><Relationship Id="rId14" Type="http://schemas.openxmlformats.org/officeDocument/2006/relationships/image" Target="../media/image151.png"/><Relationship Id="rId22" Type="http://schemas.openxmlformats.org/officeDocument/2006/relationships/image" Target="../media/image159.jpg"/><Relationship Id="rId27" Type="http://schemas.openxmlformats.org/officeDocument/2006/relationships/image" Target="../media/image164.png"/><Relationship Id="rId30" Type="http://schemas.openxmlformats.org/officeDocument/2006/relationships/image" Target="../media/image16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4.png"/><Relationship Id="rId3" Type="http://schemas.openxmlformats.org/officeDocument/2006/relationships/image" Target="../media/image171.png"/><Relationship Id="rId7" Type="http://schemas.openxmlformats.org/officeDocument/2006/relationships/hyperlink" Target="http://www.htxt.co.za/2014/06/24/innovation-hub-wants-to-bring-science-and-technology-to-the-youth/" TargetMode="External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3.jpg"/><Relationship Id="rId11" Type="http://schemas.openxmlformats.org/officeDocument/2006/relationships/image" Target="../media/image3.png"/><Relationship Id="rId5" Type="http://schemas.openxmlformats.org/officeDocument/2006/relationships/image" Target="../media/image173.png"/><Relationship Id="rId10" Type="http://schemas.openxmlformats.org/officeDocument/2006/relationships/image" Target="../media/image176.png"/><Relationship Id="rId4" Type="http://schemas.openxmlformats.org/officeDocument/2006/relationships/image" Target="../media/image172.png"/><Relationship Id="rId9" Type="http://schemas.openxmlformats.org/officeDocument/2006/relationships/image" Target="../media/image17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2.png"/><Relationship Id="rId3" Type="http://schemas.openxmlformats.org/officeDocument/2006/relationships/hyperlink" Target="https://en.wikipedia.org/wiki/Connectivity_%28graph_theory%29" TargetMode="External"/><Relationship Id="rId7" Type="http://schemas.openxmlformats.org/officeDocument/2006/relationships/image" Target="../media/image181.png"/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0.png"/><Relationship Id="rId5" Type="http://schemas.openxmlformats.org/officeDocument/2006/relationships/image" Target="../media/image179.png"/><Relationship Id="rId10" Type="http://schemas.openxmlformats.org/officeDocument/2006/relationships/image" Target="../media/image3.png"/><Relationship Id="rId4" Type="http://schemas.openxmlformats.org/officeDocument/2006/relationships/image" Target="../media/image178.png"/><Relationship Id="rId9" Type="http://schemas.openxmlformats.org/officeDocument/2006/relationships/image" Target="../media/image18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85.png"/><Relationship Id="rId7" Type="http://schemas.openxmlformats.org/officeDocument/2006/relationships/image" Target="../media/image189.jpg"/><Relationship Id="rId2" Type="http://schemas.openxmlformats.org/officeDocument/2006/relationships/image" Target="../media/image18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8.png"/><Relationship Id="rId5" Type="http://schemas.openxmlformats.org/officeDocument/2006/relationships/image" Target="../media/image187.jpg"/><Relationship Id="rId4" Type="http://schemas.openxmlformats.org/officeDocument/2006/relationships/image" Target="../media/image18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mailto:hsmeenk@tiaonline.org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0.png"/><Relationship Id="rId4" Type="http://schemas.openxmlformats.org/officeDocument/2006/relationships/hyperlink" Target="mailto:LSchafman@tiaonline.org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3.jpeg"/><Relationship Id="rId4" Type="http://schemas.openxmlformats.org/officeDocument/2006/relationships/image" Target="../media/image8.jpg"/><Relationship Id="rId9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14.jp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3.png"/><Relationship Id="rId4" Type="http://schemas.openxmlformats.org/officeDocument/2006/relationships/hyperlink" Target="https://www.postscapes.com/what-exactly-is-the-internet-of-things-infographic/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13" Type="http://schemas.openxmlformats.org/officeDocument/2006/relationships/image" Target="../media/image31.png"/><Relationship Id="rId18" Type="http://schemas.openxmlformats.org/officeDocument/2006/relationships/image" Target="../media/image36.png"/><Relationship Id="rId26" Type="http://schemas.openxmlformats.org/officeDocument/2006/relationships/image" Target="../media/image44.png"/><Relationship Id="rId39" Type="http://schemas.openxmlformats.org/officeDocument/2006/relationships/image" Target="../media/image57.png"/><Relationship Id="rId3" Type="http://schemas.openxmlformats.org/officeDocument/2006/relationships/image" Target="../media/image21.png"/><Relationship Id="rId21" Type="http://schemas.openxmlformats.org/officeDocument/2006/relationships/image" Target="../media/image39.png"/><Relationship Id="rId34" Type="http://schemas.openxmlformats.org/officeDocument/2006/relationships/image" Target="../media/image52.jpg"/><Relationship Id="rId42" Type="http://schemas.openxmlformats.org/officeDocument/2006/relationships/image" Target="../media/image3.png"/><Relationship Id="rId47" Type="http://schemas.openxmlformats.org/officeDocument/2006/relationships/image" Target="../media/image64.jpeg"/><Relationship Id="rId7" Type="http://schemas.openxmlformats.org/officeDocument/2006/relationships/image" Target="../media/image25.jpg"/><Relationship Id="rId12" Type="http://schemas.openxmlformats.org/officeDocument/2006/relationships/image" Target="../media/image30.png"/><Relationship Id="rId17" Type="http://schemas.openxmlformats.org/officeDocument/2006/relationships/image" Target="../media/image35.jpg"/><Relationship Id="rId25" Type="http://schemas.openxmlformats.org/officeDocument/2006/relationships/image" Target="../media/image43.jpg"/><Relationship Id="rId33" Type="http://schemas.openxmlformats.org/officeDocument/2006/relationships/image" Target="../media/image51.jpg"/><Relationship Id="rId38" Type="http://schemas.openxmlformats.org/officeDocument/2006/relationships/image" Target="../media/image56.jpeg"/><Relationship Id="rId46" Type="http://schemas.openxmlformats.org/officeDocument/2006/relationships/image" Target="../media/image63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4.jpg"/><Relationship Id="rId20" Type="http://schemas.openxmlformats.org/officeDocument/2006/relationships/image" Target="../media/image38.jpg"/><Relationship Id="rId29" Type="http://schemas.openxmlformats.org/officeDocument/2006/relationships/image" Target="../media/image47.jpg"/><Relationship Id="rId41" Type="http://schemas.openxmlformats.org/officeDocument/2006/relationships/image" Target="../media/image5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g"/><Relationship Id="rId11" Type="http://schemas.openxmlformats.org/officeDocument/2006/relationships/image" Target="../media/image29.png"/><Relationship Id="rId24" Type="http://schemas.openxmlformats.org/officeDocument/2006/relationships/image" Target="../media/image42.png"/><Relationship Id="rId32" Type="http://schemas.openxmlformats.org/officeDocument/2006/relationships/image" Target="../media/image50.jpg"/><Relationship Id="rId37" Type="http://schemas.openxmlformats.org/officeDocument/2006/relationships/image" Target="../media/image55.png"/><Relationship Id="rId40" Type="http://schemas.openxmlformats.org/officeDocument/2006/relationships/image" Target="../media/image58.jpg"/><Relationship Id="rId45" Type="http://schemas.openxmlformats.org/officeDocument/2006/relationships/image" Target="../media/image62.png"/><Relationship Id="rId5" Type="http://schemas.openxmlformats.org/officeDocument/2006/relationships/image" Target="../media/image23.jpg"/><Relationship Id="rId15" Type="http://schemas.openxmlformats.org/officeDocument/2006/relationships/image" Target="../media/image33.png"/><Relationship Id="rId23" Type="http://schemas.openxmlformats.org/officeDocument/2006/relationships/image" Target="../media/image41.png"/><Relationship Id="rId28" Type="http://schemas.openxmlformats.org/officeDocument/2006/relationships/image" Target="../media/image46.jpg"/><Relationship Id="rId36" Type="http://schemas.openxmlformats.org/officeDocument/2006/relationships/image" Target="../media/image54.png"/><Relationship Id="rId10" Type="http://schemas.openxmlformats.org/officeDocument/2006/relationships/image" Target="../media/image28.jpg"/><Relationship Id="rId19" Type="http://schemas.openxmlformats.org/officeDocument/2006/relationships/image" Target="../media/image37.jpg"/><Relationship Id="rId31" Type="http://schemas.openxmlformats.org/officeDocument/2006/relationships/image" Target="../media/image49.png"/><Relationship Id="rId44" Type="http://schemas.openxmlformats.org/officeDocument/2006/relationships/image" Target="../media/image61.png"/><Relationship Id="rId4" Type="http://schemas.openxmlformats.org/officeDocument/2006/relationships/image" Target="../media/image22.png"/><Relationship Id="rId9" Type="http://schemas.openxmlformats.org/officeDocument/2006/relationships/image" Target="../media/image27.jpg"/><Relationship Id="rId14" Type="http://schemas.openxmlformats.org/officeDocument/2006/relationships/image" Target="../media/image32.png"/><Relationship Id="rId22" Type="http://schemas.openxmlformats.org/officeDocument/2006/relationships/image" Target="../media/image40.jpg"/><Relationship Id="rId27" Type="http://schemas.openxmlformats.org/officeDocument/2006/relationships/image" Target="../media/image45.png"/><Relationship Id="rId30" Type="http://schemas.openxmlformats.org/officeDocument/2006/relationships/image" Target="../media/image48.png"/><Relationship Id="rId35" Type="http://schemas.openxmlformats.org/officeDocument/2006/relationships/image" Target="../media/image53.jpg"/><Relationship Id="rId43" Type="http://schemas.openxmlformats.org/officeDocument/2006/relationships/image" Target="../media/image60.png"/><Relationship Id="rId48" Type="http://schemas.openxmlformats.org/officeDocument/2006/relationships/image" Target="../media/image6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2EA1F0-2929-454F-996E-7240D07BF9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079705" cy="3834062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rgbClr val="00A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Smart Buildings</a:t>
            </a:r>
            <a:br>
              <a:rPr lang="en-US" b="1" dirty="0">
                <a:solidFill>
                  <a:srgbClr val="00A0A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>
                <a:solidFill>
                  <a:srgbClr val="00A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b="1" dirty="0">
                <a:solidFill>
                  <a:srgbClr val="00A0A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 err="1">
                <a:solidFill>
                  <a:srgbClr val="00A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Buildings</a:t>
            </a:r>
            <a:br>
              <a:rPr lang="en-US" b="1" dirty="0">
                <a:solidFill>
                  <a:srgbClr val="00A0A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>
                <a:solidFill>
                  <a:srgbClr val="00A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a Service</a:t>
            </a:r>
            <a:endParaRPr lang="en-US" sz="4800" b="1" dirty="0">
              <a:solidFill>
                <a:srgbClr val="00A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66C8323-9B22-4382-9B08-7B69F3D2BBB1}"/>
              </a:ext>
            </a:extLst>
          </p:cNvPr>
          <p:cNvCxnSpPr/>
          <p:nvPr/>
        </p:nvCxnSpPr>
        <p:spPr>
          <a:xfrm>
            <a:off x="914400" y="4562475"/>
            <a:ext cx="5359179" cy="0"/>
          </a:xfrm>
          <a:prstGeom prst="line">
            <a:avLst/>
          </a:prstGeom>
          <a:ln>
            <a:solidFill>
              <a:srgbClr val="00A0A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9BD910FD-0EEB-49C6-9591-2E4DF23167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3798" y="3881133"/>
            <a:ext cx="3315907" cy="16844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1851B22-9C04-43A7-B9F5-CB68D9B922D6}"/>
              </a:ext>
            </a:extLst>
          </p:cNvPr>
          <p:cNvSpPr txBox="1"/>
          <p:nvPr/>
        </p:nvSpPr>
        <p:spPr>
          <a:xfrm>
            <a:off x="831850" y="4701856"/>
            <a:ext cx="5468869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Ken Koffman</a:t>
            </a:r>
          </a:p>
          <a:p>
            <a:r>
              <a:rPr lang="en-US" sz="2400" b="1" dirty="0"/>
              <a:t>CTO &amp; SVP Business Performance</a:t>
            </a:r>
          </a:p>
          <a:p>
            <a:r>
              <a:rPr lang="en-US" sz="2400" b="1" dirty="0"/>
              <a:t>Telecommunications Industry Association</a:t>
            </a:r>
          </a:p>
          <a:p>
            <a:r>
              <a:rPr lang="en-US" sz="2400" b="1" dirty="0">
                <a:hlinkClick r:id="rId4"/>
              </a:rPr>
              <a:t>kkoffman@tiaonline.org</a:t>
            </a:r>
            <a:endParaRPr lang="en-US" sz="2400" b="1" dirty="0"/>
          </a:p>
          <a:p>
            <a:r>
              <a:rPr lang="en-US" sz="2400" b="1" dirty="0"/>
              <a:t>+1 561 213-1654 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46B1CC0-84F6-4470-A6CB-C2A5F4F260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6885" y="1536089"/>
            <a:ext cx="3031958" cy="20200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B7A1B67-9131-4805-B655-4BEA2326E9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71590" y="1536089"/>
            <a:ext cx="3383525" cy="2127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6481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EAE5F9-F8CC-47F9-8131-1D429FBD73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b="1" dirty="0"/>
              <a:t>Community collaboration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98E18BF-ED53-4A5B-9C7D-52B8982EC948}"/>
              </a:ext>
            </a:extLst>
          </p:cNvPr>
          <p:cNvGrpSpPr/>
          <p:nvPr/>
        </p:nvGrpSpPr>
        <p:grpSpPr>
          <a:xfrm>
            <a:off x="487159" y="1401832"/>
            <a:ext cx="11214503" cy="5187102"/>
            <a:chOff x="553007" y="1326689"/>
            <a:chExt cx="11214503" cy="518710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A475F72-76BC-4D60-A489-88D45E883D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40605" y="1735080"/>
              <a:ext cx="1321088" cy="924279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1BFDEF5-3D4B-4F9B-A2F2-C3D188E5FDB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18566" y="2450099"/>
              <a:ext cx="1289421" cy="567481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F239AF2-DC99-4E83-9070-505DE9D005B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73918" y="3352200"/>
              <a:ext cx="1651545" cy="90436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AB12CD3-1DA2-497B-ABD2-BFB98F256E3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07826" y="1343796"/>
              <a:ext cx="1372863" cy="533151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7B34449-2A08-459E-9ABB-429623ED563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273109" y="4859076"/>
              <a:ext cx="1042539" cy="259725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1D9433C-EF9D-4DB6-8942-CF2374D7F70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93190" y="3058078"/>
              <a:ext cx="815799" cy="853887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10D30FE-FD93-4046-9C7C-83A4B2FCF81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33409" y="5187972"/>
              <a:ext cx="1347413" cy="301355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C3F3ACD-E3B4-4B63-869B-ACE85305467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007241" y="1329011"/>
              <a:ext cx="506037" cy="817149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91B3BA0-6335-4AFC-8576-A8C2C09D298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392762" y="4313745"/>
              <a:ext cx="836519" cy="879484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F845717-C141-4082-99A3-63377FB1F3E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50458" y="1326689"/>
              <a:ext cx="920626" cy="723672"/>
            </a:xfrm>
            <a:prstGeom prst="rect">
              <a:avLst/>
            </a:prstGeom>
          </p:spPr>
        </p:pic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36C0D44F-6DCE-43FE-8C7F-186658148C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3068868" y="1933487"/>
              <a:ext cx="1083815" cy="170012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4922D51E-55A0-4D0A-9813-68071827C9A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15279" y="2909854"/>
              <a:ext cx="1096940" cy="372360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B46304E6-9EBC-4C25-A097-AB0A1D30E21A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18340" y="2759174"/>
              <a:ext cx="1214973" cy="607487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0D8FDF0E-E138-460F-ADEE-A2ECB73C4D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7009" y="4676934"/>
              <a:ext cx="664023" cy="252585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D19D29C3-C0F8-4BE1-BA92-D173BBC461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78112" y="2292218"/>
              <a:ext cx="826229" cy="826229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0C8B936D-0D67-4633-8547-0DE2871038B2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63412" y="4386055"/>
              <a:ext cx="1364835" cy="507439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1B4D344D-F2F4-425C-8DB8-40F802607695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95694" y="5628293"/>
              <a:ext cx="552451" cy="552451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2708FEB8-82A7-477A-A8B6-5EE4FE71FB29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80875" y="5980577"/>
              <a:ext cx="1666615" cy="387585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18B66CBD-CE3E-4F3F-B721-96FD14BF3BDA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16353" y="2757945"/>
              <a:ext cx="756619" cy="756619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7C509409-F8CE-4064-A555-C127FB057C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36814" y="5209583"/>
              <a:ext cx="1828255" cy="274827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56A5284F-5959-4B4A-9BFD-3D06A5834D2C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89905" y="3589467"/>
              <a:ext cx="1178159" cy="235347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3ECABEA4-BCF7-478A-AB7A-51BDA68835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74527" y="1991588"/>
              <a:ext cx="978520" cy="593885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6EE2D854-1271-4CA7-91AA-66326D942B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75786" y="3995295"/>
              <a:ext cx="1127317" cy="374343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D9D353C8-03DB-4EB4-8CD7-36245D25D003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30175" y="2442144"/>
              <a:ext cx="1300836" cy="304793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1D580C44-CE3D-4BE5-B7FD-D0785CC820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65953" y="2010009"/>
              <a:ext cx="1313659" cy="345401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ECC35338-8852-4047-A334-BE774E344AE2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135070" y="3936517"/>
              <a:ext cx="1088327" cy="333216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CBD481EA-8ED0-4DF8-905D-08E2E49FEAF2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52683" y="2119451"/>
              <a:ext cx="743161" cy="349287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29E73EF5-300A-447C-A747-F38503C22D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10889" y="6124327"/>
              <a:ext cx="1058325" cy="38946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F58F70A6-9D89-4768-9BAD-D8547FD051AB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88986" y="2333836"/>
              <a:ext cx="964037" cy="374882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C6FFCA74-1DF3-40A3-A9F2-3690E33E8BDC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94456" y="4095340"/>
              <a:ext cx="1317569" cy="454819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59105AD5-77D8-4453-AC65-77DE974F93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4973" y="5330255"/>
              <a:ext cx="812103" cy="251752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EB54B9F8-26F1-4B63-80EE-A060B9331D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03544" y="4714186"/>
              <a:ext cx="1337249" cy="231408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12D7BDC2-6EE3-4DBC-8DAE-86C41B0EC4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32010" y="4497969"/>
              <a:ext cx="752139" cy="496803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7F618D6F-0D3D-4AFE-A8E7-834A26197C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055002" y="6132902"/>
              <a:ext cx="1168395" cy="317912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3E302EF3-FD80-4972-AE70-1347A2FF57E1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78915" y="4141316"/>
              <a:ext cx="905775" cy="372629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BBE998C3-DEC9-424D-98BB-E4A99973A2B3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08007" y="2909414"/>
              <a:ext cx="1450065" cy="274392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30FC736A-E710-4FF7-B0F2-B17E94984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79137" y="5266771"/>
              <a:ext cx="1015759" cy="305883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14A43E6A-5278-42DD-80BC-D9219CED42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87020" y="1650597"/>
              <a:ext cx="1187711" cy="328600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76E31FEB-E9A6-4A90-9A31-33181715BEF9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29847" y="5106811"/>
              <a:ext cx="1221496" cy="267872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942B5C10-CC75-4584-B253-5049B55C5B2C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94561" y="4070237"/>
              <a:ext cx="921704" cy="341680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9EDF6976-5D5E-4B7A-A0A7-D3D686EAB782}"/>
                </a:ext>
              </a:extLst>
            </p:cNvPr>
            <p:cNvPicPr>
              <a:picLocks noChangeAspect="1"/>
            </p:cNvPicPr>
            <p:nvPr/>
          </p:nvPicPr>
          <p:blipFill>
            <a:blip r:embed="rId4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74731" y="5586983"/>
              <a:ext cx="1454551" cy="223777"/>
            </a:xfrm>
            <a:prstGeom prst="rect">
              <a:avLst/>
            </a:prstGeom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CAF9D3B9-8E0B-4D8C-B5D2-55583CF5B5E4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31604" y="3639398"/>
              <a:ext cx="1114361" cy="430886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A172AAAD-15DE-4DDA-B1EE-E72807FEFE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61663" y="4885345"/>
              <a:ext cx="1240846" cy="721306"/>
            </a:xfrm>
            <a:prstGeom prst="rect">
              <a:avLst/>
            </a:prstGeom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0F4915E6-315E-468B-AB29-7BD413F833A9}"/>
                </a:ext>
              </a:extLst>
            </p:cNvPr>
            <p:cNvSpPr txBox="1"/>
            <p:nvPr/>
          </p:nvSpPr>
          <p:spPr>
            <a:xfrm>
              <a:off x="1670885" y="5607752"/>
              <a:ext cx="157516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Perpetua Titling MT" panose="02020502060505020804" pitchFamily="18" charset="0"/>
                  <a:ea typeface="+mn-ea"/>
                  <a:cs typeface="+mn-cs"/>
                </a:rPr>
                <a:t>Large California RE Developer</a:t>
              </a:r>
            </a:p>
          </p:txBody>
        </p: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EB1FF4C7-185A-4EB0-810A-D995D0777C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80698" y="1496345"/>
              <a:ext cx="1419092" cy="377090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7A1FF747-2769-40D6-9833-C963730FA2E7}"/>
                </a:ext>
              </a:extLst>
            </p:cNvPr>
            <p:cNvPicPr>
              <a:picLocks noChangeAspect="1"/>
            </p:cNvPicPr>
            <p:nvPr/>
          </p:nvPicPr>
          <p:blipFill>
            <a:blip r:embed="rId4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28792" y="4423223"/>
              <a:ext cx="842619" cy="556015"/>
            </a:xfrm>
            <a:prstGeom prst="rect">
              <a:avLst/>
            </a:prstGeom>
          </p:spPr>
        </p:pic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18AD619F-9F8D-4F8A-BB06-C649699B2468}"/>
                </a:ext>
              </a:extLst>
            </p:cNvPr>
            <p:cNvPicPr>
              <a:picLocks noChangeAspect="1"/>
            </p:cNvPicPr>
            <p:nvPr/>
          </p:nvPicPr>
          <p:blipFill>
            <a:blip r:embed="rId4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2169" y="4139656"/>
              <a:ext cx="1143959" cy="310541"/>
            </a:xfrm>
            <a:prstGeom prst="rect">
              <a:avLst/>
            </a:prstGeom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A2137AA5-212D-4B2C-9470-79CCF5B23233}"/>
                </a:ext>
              </a:extLst>
            </p:cNvPr>
            <p:cNvPicPr>
              <a:picLocks noChangeAspect="1"/>
            </p:cNvPicPr>
            <p:nvPr/>
          </p:nvPicPr>
          <p:blipFill>
            <a:blip r:embed="rId4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83796" y="3320875"/>
              <a:ext cx="719327" cy="420980"/>
            </a:xfrm>
            <a:prstGeom prst="rect">
              <a:avLst/>
            </a:prstGeom>
          </p:spPr>
        </p:pic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FB4CC03C-C2EB-4ADC-ABCC-C21CF55320EC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46921" y="4503759"/>
              <a:ext cx="738688" cy="312729"/>
            </a:xfrm>
            <a:prstGeom prst="rect">
              <a:avLst/>
            </a:prstGeom>
          </p:spPr>
        </p:pic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2C5D878D-EAAB-4BA0-8749-AC9B24B912C9}"/>
                </a:ext>
              </a:extLst>
            </p:cNvPr>
            <p:cNvPicPr>
              <a:picLocks noChangeAspect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98715" y="1551393"/>
              <a:ext cx="779023" cy="416191"/>
            </a:xfrm>
            <a:prstGeom prst="rect">
              <a:avLst/>
            </a:prstGeom>
          </p:spPr>
        </p:pic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3C9C926F-7592-43A9-9254-3BF4DA28BCED}"/>
                </a:ext>
              </a:extLst>
            </p:cNvPr>
            <p:cNvPicPr>
              <a:picLocks noChangeAspect="1"/>
            </p:cNvPicPr>
            <p:nvPr/>
          </p:nvPicPr>
          <p:blipFill>
            <a:blip r:embed="rId5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5568" y="2228123"/>
              <a:ext cx="670260" cy="574508"/>
            </a:xfrm>
            <a:prstGeom prst="rect">
              <a:avLst/>
            </a:prstGeom>
          </p:spPr>
        </p:pic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2C7B754B-24E3-46AA-BA97-389688E772A1}"/>
                </a:ext>
              </a:extLst>
            </p:cNvPr>
            <p:cNvGrpSpPr/>
            <p:nvPr/>
          </p:nvGrpSpPr>
          <p:grpSpPr>
            <a:xfrm>
              <a:off x="613325" y="4019311"/>
              <a:ext cx="993854" cy="430886"/>
              <a:chOff x="726180" y="4438871"/>
              <a:chExt cx="833272" cy="376939"/>
            </a:xfrm>
          </p:grpSpPr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69FA44B6-1E34-482B-A4B5-8087FABACF14}"/>
                  </a:ext>
                </a:extLst>
              </p:cNvPr>
              <p:cNvSpPr txBox="1"/>
              <p:nvPr/>
            </p:nvSpPr>
            <p:spPr>
              <a:xfrm>
                <a:off x="726180" y="4446478"/>
                <a:ext cx="797197" cy="369332"/>
              </a:xfrm>
              <a:prstGeom prst="rect">
                <a:avLst/>
              </a:prstGeom>
              <a:solidFill>
                <a:srgbClr val="0070C0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70" name="Picture 69">
                <a:extLst>
                  <a:ext uri="{FF2B5EF4-FFF2-40B4-BE49-F238E27FC236}">
                    <a16:creationId xmlns:a16="http://schemas.microsoft.com/office/drawing/2014/main" id="{69899224-4196-46D1-8EE8-6E8013AD15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831547" y="4438871"/>
                <a:ext cx="727905" cy="343384"/>
              </a:xfrm>
              <a:prstGeom prst="rect">
                <a:avLst/>
              </a:prstGeom>
            </p:spPr>
          </p:pic>
        </p:grpSp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B159FC2C-8447-455B-9ED9-662E67D5186E}"/>
                </a:ext>
              </a:extLst>
            </p:cNvPr>
            <p:cNvPicPr>
              <a:picLocks noChangeAspect="1"/>
            </p:cNvPicPr>
            <p:nvPr/>
          </p:nvPicPr>
          <p:blipFill>
            <a:blip r:embed="rId5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93037" y="1586908"/>
              <a:ext cx="848219" cy="263095"/>
            </a:xfrm>
            <a:prstGeom prst="rect">
              <a:avLst/>
            </a:prstGeom>
          </p:spPr>
        </p:pic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04106FC6-57A4-4264-86CE-A700B13FF2A2}"/>
                </a:ext>
              </a:extLst>
            </p:cNvPr>
            <p:cNvPicPr>
              <a:picLocks noChangeAspect="1"/>
            </p:cNvPicPr>
            <p:nvPr/>
          </p:nvPicPr>
          <p:blipFill>
            <a:blip r:embed="rId5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99764" y="3347287"/>
              <a:ext cx="1235670" cy="582824"/>
            </a:xfrm>
            <a:prstGeom prst="rect">
              <a:avLst/>
            </a:prstGeom>
          </p:spPr>
        </p:pic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613591C8-4BAA-421F-94FE-4B037D2E8721}"/>
                </a:ext>
              </a:extLst>
            </p:cNvPr>
            <p:cNvPicPr>
              <a:picLocks noChangeAspect="1"/>
            </p:cNvPicPr>
            <p:nvPr/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36900" y="3132176"/>
              <a:ext cx="973329" cy="832267"/>
            </a:xfrm>
            <a:prstGeom prst="rect">
              <a:avLst/>
            </a:prstGeom>
          </p:spPr>
        </p:pic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0FE4C397-028C-4F03-9CF1-B9865744D4A2}"/>
                </a:ext>
              </a:extLst>
            </p:cNvPr>
            <p:cNvPicPr>
              <a:picLocks noChangeAspect="1"/>
            </p:cNvPicPr>
            <p:nvPr/>
          </p:nvPicPr>
          <p:blipFill>
            <a:blip r:embed="rId5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007" y="3214077"/>
              <a:ext cx="1905460" cy="288304"/>
            </a:xfrm>
            <a:prstGeom prst="rect">
              <a:avLst/>
            </a:prstGeom>
          </p:spPr>
        </p:pic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7A7C164A-B848-4512-9AEB-A2573FB490C2}"/>
                </a:ext>
              </a:extLst>
            </p:cNvPr>
            <p:cNvPicPr>
              <a:picLocks noChangeAspect="1"/>
            </p:cNvPicPr>
            <p:nvPr/>
          </p:nvPicPr>
          <p:blipFill>
            <a:blip r:embed="rId5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30889" y="5728941"/>
              <a:ext cx="1418607" cy="317912"/>
            </a:xfrm>
            <a:prstGeom prst="rect">
              <a:avLst/>
            </a:prstGeom>
          </p:spPr>
        </p:pic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3104F258-206F-41C8-BD5B-BA09A562EF14}"/>
                </a:ext>
              </a:extLst>
            </p:cNvPr>
            <p:cNvPicPr>
              <a:picLocks noChangeAspect="1"/>
            </p:cNvPicPr>
            <p:nvPr/>
          </p:nvPicPr>
          <p:blipFill>
            <a:blip r:embed="rId5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3016" y="5606651"/>
              <a:ext cx="982772" cy="618140"/>
            </a:xfrm>
            <a:prstGeom prst="rect">
              <a:avLst/>
            </a:prstGeom>
          </p:spPr>
        </p:pic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67147E2E-C306-4FD5-89EE-D7712BCDBBBB}"/>
                </a:ext>
              </a:extLst>
            </p:cNvPr>
            <p:cNvPicPr>
              <a:picLocks noChangeAspect="1"/>
            </p:cNvPicPr>
            <p:nvPr/>
          </p:nvPicPr>
          <p:blipFill>
            <a:blip r:embed="rId6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88517" y="2073273"/>
              <a:ext cx="1097455" cy="273753"/>
            </a:xfrm>
            <a:prstGeom prst="rect">
              <a:avLst/>
            </a:prstGeom>
          </p:spPr>
        </p:pic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74EFCCD5-8A06-4F1F-8AF3-99C364F39887}"/>
                </a:ext>
              </a:extLst>
            </p:cNvPr>
            <p:cNvPicPr>
              <a:picLocks noChangeAspect="1"/>
            </p:cNvPicPr>
            <p:nvPr/>
          </p:nvPicPr>
          <p:blipFill>
            <a:blip r:embed="rId6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831" y="5719054"/>
              <a:ext cx="1913144" cy="769655"/>
            </a:xfrm>
            <a:prstGeom prst="rect">
              <a:avLst/>
            </a:prstGeom>
          </p:spPr>
        </p:pic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D3355492-53E6-411F-A838-3F32F35B523C}"/>
                </a:ext>
              </a:extLst>
            </p:cNvPr>
            <p:cNvPicPr>
              <a:picLocks noChangeAspect="1"/>
            </p:cNvPicPr>
            <p:nvPr/>
          </p:nvPicPr>
          <p:blipFill>
            <a:blip r:embed="rId6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80744" y="5500946"/>
              <a:ext cx="1586766" cy="705229"/>
            </a:xfrm>
            <a:prstGeom prst="rect">
              <a:avLst/>
            </a:prstGeom>
          </p:spPr>
        </p:pic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6F8648D2-E204-4218-A8B7-E3D544FB925A}"/>
                </a:ext>
              </a:extLst>
            </p:cNvPr>
            <p:cNvPicPr>
              <a:picLocks noChangeAspect="1"/>
            </p:cNvPicPr>
            <p:nvPr/>
          </p:nvPicPr>
          <p:blipFill>
            <a:blip r:embed="rId63"/>
            <a:stretch>
              <a:fillRect/>
            </a:stretch>
          </p:blipFill>
          <p:spPr>
            <a:xfrm>
              <a:off x="831000" y="5110540"/>
              <a:ext cx="728460" cy="482320"/>
            </a:xfrm>
            <a:prstGeom prst="rect">
              <a:avLst/>
            </a:prstGeom>
          </p:spPr>
        </p:pic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16BD25B6-6722-423F-8DCF-AEE5572C3B10}"/>
                </a:ext>
              </a:extLst>
            </p:cNvPr>
            <p:cNvPicPr>
              <a:picLocks noChangeAspect="1"/>
            </p:cNvPicPr>
            <p:nvPr/>
          </p:nvPicPr>
          <p:blipFill>
            <a:blip r:embed="rId64"/>
            <a:stretch>
              <a:fillRect/>
            </a:stretch>
          </p:blipFill>
          <p:spPr>
            <a:xfrm>
              <a:off x="1621030" y="2514935"/>
              <a:ext cx="1667562" cy="613402"/>
            </a:xfrm>
            <a:prstGeom prst="rect">
              <a:avLst/>
            </a:prstGeom>
          </p:spPr>
        </p:pic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458218AB-BAE6-4F37-85BF-CB3875EB0576}"/>
                </a:ext>
              </a:extLst>
            </p:cNvPr>
            <p:cNvPicPr>
              <a:picLocks noChangeAspect="1"/>
            </p:cNvPicPr>
            <p:nvPr/>
          </p:nvPicPr>
          <p:blipFill>
            <a:blip r:embed="rId65"/>
            <a:stretch>
              <a:fillRect/>
            </a:stretch>
          </p:blipFill>
          <p:spPr>
            <a:xfrm>
              <a:off x="8160145" y="2136941"/>
              <a:ext cx="1016833" cy="571867"/>
            </a:xfrm>
            <a:prstGeom prst="rect">
              <a:avLst/>
            </a:prstGeom>
          </p:spPr>
        </p:pic>
      </p:grpSp>
      <p:sp>
        <p:nvSpPr>
          <p:cNvPr id="71" name="Slide Number Placeholder 3">
            <a:extLst>
              <a:ext uri="{FF2B5EF4-FFF2-40B4-BE49-F238E27FC236}">
                <a16:creationId xmlns:a16="http://schemas.microsoft.com/office/drawing/2014/main" id="{3F139926-AE95-49F5-96C5-A0F5A7994B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r>
              <a:rPr lang="en-US" dirty="0"/>
              <a:t>Slide </a:t>
            </a:r>
            <a:fld id="{7EAA5322-A01E-F049-A6A5-40EBE91A00C3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64565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75A5C5C8-C073-4F7E-8B2A-697F1C5F84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985" y="669333"/>
            <a:ext cx="5840219" cy="709107"/>
          </a:xfrm>
        </p:spPr>
        <p:txBody>
          <a:bodyPr>
            <a:normAutofit/>
          </a:bodyPr>
          <a:lstStyle/>
          <a:p>
            <a:r>
              <a:rPr lang="en-US" b="1" dirty="0"/>
              <a:t>Vision – Smart Buildings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E21365D-4DE4-41AA-AD54-15736EDEB268}"/>
              </a:ext>
            </a:extLst>
          </p:cNvPr>
          <p:cNvSpPr/>
          <p:nvPr/>
        </p:nvSpPr>
        <p:spPr>
          <a:xfrm>
            <a:off x="3492444" y="6114852"/>
            <a:ext cx="4417856" cy="5088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0552075D-DBD2-4A43-ACA4-B7EB4C82A4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11985" y="1533593"/>
            <a:ext cx="3104383" cy="175978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491B3F8C-EC94-4BDD-B71F-78190F32FD81}"/>
              </a:ext>
            </a:extLst>
          </p:cNvPr>
          <p:cNvSpPr txBox="1"/>
          <p:nvPr/>
        </p:nvSpPr>
        <p:spPr>
          <a:xfrm>
            <a:off x="2653009" y="6151561"/>
            <a:ext cx="53548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2"/>
            <a:r>
              <a:rPr lang="en-US" sz="2000" b="1" dirty="0">
                <a:solidFill>
                  <a:srgbClr val="FFC000"/>
                </a:solidFill>
              </a:rPr>
              <a:t>SB market will grow to $33B in 2023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87AC5D56-966A-45C5-984F-CF989C3183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923" y="3933653"/>
            <a:ext cx="3104383" cy="175978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ED98A738-7CC7-4A1D-89BA-71221C915DD5}"/>
              </a:ext>
            </a:extLst>
          </p:cNvPr>
          <p:cNvSpPr txBox="1"/>
          <p:nvPr/>
        </p:nvSpPr>
        <p:spPr>
          <a:xfrm>
            <a:off x="7331258" y="3163851"/>
            <a:ext cx="46663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Buildings As  A Connected Asset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53B52C08-67A2-4BDF-A2D2-1E53DC2B5B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51102" y="3706908"/>
            <a:ext cx="3781573" cy="1887968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E4C37C13-6CE6-425B-A1B6-3C32B7DCAEF1}"/>
              </a:ext>
            </a:extLst>
          </p:cNvPr>
          <p:cNvSpPr txBox="1"/>
          <p:nvPr/>
        </p:nvSpPr>
        <p:spPr>
          <a:xfrm>
            <a:off x="7831981" y="5609650"/>
            <a:ext cx="3528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Buildings As  A Service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64F45D62-C391-40F5-A2DB-847AFF623145}"/>
              </a:ext>
            </a:extLst>
          </p:cNvPr>
          <p:cNvSpPr/>
          <p:nvPr/>
        </p:nvSpPr>
        <p:spPr>
          <a:xfrm>
            <a:off x="2752483" y="6486670"/>
            <a:ext cx="648546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000" dirty="0"/>
          </a:p>
          <a:p>
            <a:pPr marL="609585" lvl="1"/>
            <a:r>
              <a:rPr lang="en-US" sz="1000" u="sng" dirty="0">
                <a:solidFill>
                  <a:srgbClr val="0563C1"/>
                </a:solidFill>
                <a:latin typeface="Calibri" panose="020F0502020204030204" pitchFamily="34" charset="0"/>
                <a:ea typeface="Times New Roman" panose="02020603050405020304" pitchFamily="18" charset="0"/>
                <a:hlinkClick r:id="rId6"/>
              </a:rPr>
              <a:t>Source: https://www.marketresearchfuture.com/reports/smart-building-market-1860</a:t>
            </a:r>
            <a:r>
              <a:rPr lang="en-US" sz="1000" dirty="0">
                <a:latin typeface="Calibri" panose="020F0502020204030204" pitchFamily="34" charset="0"/>
                <a:ea typeface="Times New Roman" panose="02020603050405020304" pitchFamily="18" charset="0"/>
              </a:rPr>
              <a:t>  </a:t>
            </a:r>
            <a:endParaRPr lang="en-US" sz="1000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D3CF979D-CE87-45AD-B582-4369A030EC5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34098" y="1494732"/>
            <a:ext cx="2577338" cy="1923090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8853003F-A148-4CEF-A67F-B6A4F2B71EC0}"/>
              </a:ext>
            </a:extLst>
          </p:cNvPr>
          <p:cNvSpPr txBox="1"/>
          <p:nvPr/>
        </p:nvSpPr>
        <p:spPr>
          <a:xfrm>
            <a:off x="4805357" y="3257785"/>
            <a:ext cx="20348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Assessment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3E4395AE-4AAC-49B8-A7C0-43D89AD1B58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95229" y="3906285"/>
            <a:ext cx="1592692" cy="1368925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3821A790-0951-42FC-9A24-8D7021660D88}"/>
              </a:ext>
            </a:extLst>
          </p:cNvPr>
          <p:cNvSpPr txBox="1"/>
          <p:nvPr/>
        </p:nvSpPr>
        <p:spPr>
          <a:xfrm>
            <a:off x="3787947" y="5351559"/>
            <a:ext cx="20348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Certification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8A27DDD2-EA71-4FF4-85B2-568DA97341A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38565" y="3978832"/>
            <a:ext cx="1592692" cy="1269077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6403C295-8EDF-46EC-B5DF-11DFEA8A18A2}"/>
              </a:ext>
            </a:extLst>
          </p:cNvPr>
          <p:cNvSpPr txBox="1"/>
          <p:nvPr/>
        </p:nvSpPr>
        <p:spPr>
          <a:xfrm>
            <a:off x="5614994" y="5329790"/>
            <a:ext cx="20348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Registration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2C99614C-AF8E-4807-A8C9-B5FEECF120B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70897" y="1428349"/>
            <a:ext cx="3289586" cy="168060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2D5C0B4-4FF4-476C-B720-485428C8656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75079" y="706439"/>
            <a:ext cx="1265615" cy="642933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2B4AC888-6AE6-4B0E-AA70-DD7E492ADF8D}"/>
              </a:ext>
            </a:extLst>
          </p:cNvPr>
          <p:cNvSpPr txBox="1"/>
          <p:nvPr/>
        </p:nvSpPr>
        <p:spPr>
          <a:xfrm>
            <a:off x="904957" y="3372466"/>
            <a:ext cx="28688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New Marketplace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A858F55-79D6-42F0-9A4F-69FF67E8F18B}"/>
              </a:ext>
            </a:extLst>
          </p:cNvPr>
          <p:cNvSpPr/>
          <p:nvPr/>
        </p:nvSpPr>
        <p:spPr>
          <a:xfrm>
            <a:off x="369518" y="5398718"/>
            <a:ext cx="3645074" cy="4580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967D342-1516-4A29-B0C2-58C898CEAE5B}"/>
              </a:ext>
            </a:extLst>
          </p:cNvPr>
          <p:cNvSpPr txBox="1"/>
          <p:nvPr/>
        </p:nvSpPr>
        <p:spPr>
          <a:xfrm>
            <a:off x="780923" y="5357670"/>
            <a:ext cx="28688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Networking Connectivity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BFC66A-4B8A-4E0C-BFFE-7D9978A9A4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Slide </a:t>
            </a:r>
            <a:fld id="{7EAA5322-A01E-F049-A6A5-40EBE91A00C3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3405650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7866BB-22B7-4DD8-AC81-A6CA3B4316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526" y="252528"/>
            <a:ext cx="10515600" cy="1325563"/>
          </a:xfrm>
        </p:spPr>
        <p:txBody>
          <a:bodyPr/>
          <a:lstStyle/>
          <a:p>
            <a:r>
              <a:rPr lang="en-US" b="1" dirty="0"/>
              <a:t>Some Use Examples</a:t>
            </a:r>
          </a:p>
        </p:txBody>
      </p:sp>
      <p:pic>
        <p:nvPicPr>
          <p:cNvPr id="4" name="Picture 2" descr="Image result for energy icon">
            <a:extLst>
              <a:ext uri="{FF2B5EF4-FFF2-40B4-BE49-F238E27FC236}">
                <a16:creationId xmlns:a16="http://schemas.microsoft.com/office/drawing/2014/main" id="{C8F5CBB3-5B7A-4172-94B2-35291F2C0C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106" y="1481000"/>
            <a:ext cx="976439" cy="976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Image result for Security / Safety icon">
            <a:extLst>
              <a:ext uri="{FF2B5EF4-FFF2-40B4-BE49-F238E27FC236}">
                <a16:creationId xmlns:a16="http://schemas.microsoft.com/office/drawing/2014/main" id="{80D6321C-6504-4252-8D9A-12E865A923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5223" y="3210879"/>
            <a:ext cx="874451" cy="874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3B5FCFA-AD1F-4754-BD78-508E20D7C1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21015" y="3093534"/>
            <a:ext cx="1115217" cy="1024666"/>
          </a:xfrm>
          <a:prstGeom prst="rect">
            <a:avLst/>
          </a:prstGeom>
        </p:spPr>
      </p:pic>
      <p:pic>
        <p:nvPicPr>
          <p:cNvPr id="7" name="Picture 10" descr="Image result for Building Management Systems icon">
            <a:extLst>
              <a:ext uri="{FF2B5EF4-FFF2-40B4-BE49-F238E27FC236}">
                <a16:creationId xmlns:a16="http://schemas.microsoft.com/office/drawing/2014/main" id="{27D4F304-01E4-4E87-9582-3E90B2B587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7933" y="3210879"/>
            <a:ext cx="802992" cy="802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CC3C575-EBA4-4007-8CBF-890441A19FD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91484" y="1450721"/>
            <a:ext cx="1047582" cy="1047582"/>
          </a:xfrm>
          <a:prstGeom prst="rect">
            <a:avLst/>
          </a:prstGeom>
        </p:spPr>
      </p:pic>
      <p:pic>
        <p:nvPicPr>
          <p:cNvPr id="9" name="Picture 12" descr="Image result for Communications network icon">
            <a:extLst>
              <a:ext uri="{FF2B5EF4-FFF2-40B4-BE49-F238E27FC236}">
                <a16:creationId xmlns:a16="http://schemas.microsoft.com/office/drawing/2014/main" id="{2A65AEF9-A854-4AE5-A554-F641CE57E0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4892" y="1511492"/>
            <a:ext cx="946943" cy="946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4" descr="Image result for Asset Tracking/ Management icon">
            <a:extLst>
              <a:ext uri="{FF2B5EF4-FFF2-40B4-BE49-F238E27FC236}">
                <a16:creationId xmlns:a16="http://schemas.microsoft.com/office/drawing/2014/main" id="{2A509DAF-047F-4382-B5C8-A7DA6A0E04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3972" y="3149336"/>
            <a:ext cx="913061" cy="913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9D994C0-0E80-4F0A-A3CD-6B014BE8C9A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648924" y="3121169"/>
            <a:ext cx="929198" cy="92919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0D66835-11F8-43E3-AEED-D53B6A9F426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02180" y="1460192"/>
            <a:ext cx="976439" cy="97643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3628C47-4869-4A80-B781-94044270DC11}"/>
              </a:ext>
            </a:extLst>
          </p:cNvPr>
          <p:cNvSpPr/>
          <p:nvPr/>
        </p:nvSpPr>
        <p:spPr>
          <a:xfrm>
            <a:off x="150497" y="2502313"/>
            <a:ext cx="1300613" cy="46166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n-US" sz="1200" b="1" dirty="0">
                <a:solidFill>
                  <a:schemeClr val="accent1"/>
                </a:solidFill>
              </a:rPr>
              <a:t>Energy Management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C941B79-6D3C-4444-84C6-BC18E14F62B1}"/>
              </a:ext>
            </a:extLst>
          </p:cNvPr>
          <p:cNvSpPr/>
          <p:nvPr/>
        </p:nvSpPr>
        <p:spPr>
          <a:xfrm>
            <a:off x="1355657" y="2429115"/>
            <a:ext cx="1269483" cy="64633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n-US" sz="1200" b="1" dirty="0">
                <a:solidFill>
                  <a:schemeClr val="accent1"/>
                </a:solidFill>
              </a:rPr>
              <a:t>Utilities, Water, Gas, Electric, HVAC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ED77B88-E68D-4601-8DCA-2060E1F3E78F}"/>
              </a:ext>
            </a:extLst>
          </p:cNvPr>
          <p:cNvSpPr/>
          <p:nvPr/>
        </p:nvSpPr>
        <p:spPr>
          <a:xfrm>
            <a:off x="7808209" y="4306284"/>
            <a:ext cx="1228478" cy="276999"/>
          </a:xfrm>
          <a:prstGeom prst="rect">
            <a:avLst/>
          </a:prstGeom>
        </p:spPr>
        <p:txBody>
          <a:bodyPr wrap="none" anchor="t" anchorCtr="0">
            <a:spAutoFit/>
          </a:bodyPr>
          <a:lstStyle/>
          <a:p>
            <a:r>
              <a:rPr lang="en-US" sz="1200" b="1" dirty="0">
                <a:solidFill>
                  <a:schemeClr val="accent1"/>
                </a:solidFill>
              </a:rPr>
              <a:t>Security / Safety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07DDFFE-0EC4-4389-966E-8D0253F49C2B}"/>
              </a:ext>
            </a:extLst>
          </p:cNvPr>
          <p:cNvSpPr/>
          <p:nvPr/>
        </p:nvSpPr>
        <p:spPr>
          <a:xfrm>
            <a:off x="498476" y="4319085"/>
            <a:ext cx="604653" cy="276999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r>
              <a:rPr lang="en-US" sz="1200" b="1" dirty="0">
                <a:solidFill>
                  <a:schemeClr val="accent1"/>
                </a:solidFill>
              </a:rPr>
              <a:t>Access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D990696-EFB6-4D7B-A78F-87DD045DDAC7}"/>
              </a:ext>
            </a:extLst>
          </p:cNvPr>
          <p:cNvSpPr/>
          <p:nvPr/>
        </p:nvSpPr>
        <p:spPr>
          <a:xfrm>
            <a:off x="3845095" y="4160088"/>
            <a:ext cx="1333277" cy="64633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n-US" sz="1200" b="1" dirty="0">
                <a:solidFill>
                  <a:schemeClr val="accent1"/>
                </a:solidFill>
              </a:rPr>
              <a:t>Building Automation Systems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EFB517A-B839-4A2A-87B7-C18E6C89A6F3}"/>
              </a:ext>
            </a:extLst>
          </p:cNvPr>
          <p:cNvSpPr/>
          <p:nvPr/>
        </p:nvSpPr>
        <p:spPr>
          <a:xfrm>
            <a:off x="6336583" y="4180245"/>
            <a:ext cx="1515835" cy="64633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n-US" sz="1200" b="1" dirty="0">
                <a:solidFill>
                  <a:schemeClr val="accent1"/>
                </a:solidFill>
              </a:rPr>
              <a:t>Building Management Systems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1CC3177-B9FE-4F83-8442-B13974BB7D6C}"/>
              </a:ext>
            </a:extLst>
          </p:cNvPr>
          <p:cNvSpPr/>
          <p:nvPr/>
        </p:nvSpPr>
        <p:spPr>
          <a:xfrm>
            <a:off x="4093267" y="2599439"/>
            <a:ext cx="900952" cy="276999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r>
              <a:rPr lang="en-US" sz="1200" b="1" dirty="0">
                <a:solidFill>
                  <a:schemeClr val="accent1"/>
                </a:solidFill>
              </a:rPr>
              <a:t>IoT sensors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51D8CBB-FC8B-4494-B109-7B8D50CE614E}"/>
              </a:ext>
            </a:extLst>
          </p:cNvPr>
          <p:cNvSpPr/>
          <p:nvPr/>
        </p:nvSpPr>
        <p:spPr>
          <a:xfrm>
            <a:off x="6373281" y="2533119"/>
            <a:ext cx="1341551" cy="46166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n-US" sz="1200" b="1" dirty="0">
                <a:solidFill>
                  <a:schemeClr val="accent1"/>
                </a:solidFill>
              </a:rPr>
              <a:t>Communications Network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510CC19-6775-47A7-A93F-19ED98CB4426}"/>
              </a:ext>
            </a:extLst>
          </p:cNvPr>
          <p:cNvSpPr/>
          <p:nvPr/>
        </p:nvSpPr>
        <p:spPr>
          <a:xfrm>
            <a:off x="8786469" y="4251466"/>
            <a:ext cx="1868066" cy="46166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n-US" sz="1200" b="1" dirty="0">
                <a:solidFill>
                  <a:schemeClr val="accent1"/>
                </a:solidFill>
              </a:rPr>
              <a:t>Asset Tracking/ Management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042F316-C4BE-4FBB-AD07-D56B3DEC7C55}"/>
              </a:ext>
            </a:extLst>
          </p:cNvPr>
          <p:cNvSpPr/>
          <p:nvPr/>
        </p:nvSpPr>
        <p:spPr>
          <a:xfrm>
            <a:off x="10804256" y="4306777"/>
            <a:ext cx="773866" cy="276999"/>
          </a:xfrm>
          <a:prstGeom prst="rect">
            <a:avLst/>
          </a:prstGeom>
        </p:spPr>
        <p:txBody>
          <a:bodyPr wrap="none" anchor="ctr" anchorCtr="0">
            <a:spAutoFit/>
          </a:bodyPr>
          <a:lstStyle/>
          <a:p>
            <a:r>
              <a:rPr lang="en-US" sz="1200" b="1" dirty="0">
                <a:solidFill>
                  <a:schemeClr val="accent1"/>
                </a:solidFill>
              </a:rPr>
              <a:t>PropTech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CF617B2-94D5-4764-87D2-DBE86F4F5EA3}"/>
              </a:ext>
            </a:extLst>
          </p:cNvPr>
          <p:cNvGrpSpPr/>
          <p:nvPr/>
        </p:nvGrpSpPr>
        <p:grpSpPr>
          <a:xfrm>
            <a:off x="368923" y="3175338"/>
            <a:ext cx="971753" cy="1049075"/>
            <a:chOff x="7518831" y="1299938"/>
            <a:chExt cx="1616174" cy="1737094"/>
          </a:xfrm>
        </p:grpSpPr>
        <p:pic>
          <p:nvPicPr>
            <p:cNvPr id="24" name="Picture 8" descr="Image result for facial recognition icon">
              <a:extLst>
                <a:ext uri="{FF2B5EF4-FFF2-40B4-BE49-F238E27FC236}">
                  <a16:creationId xmlns:a16="http://schemas.microsoft.com/office/drawing/2014/main" id="{0528C1A1-3802-46AB-9AFE-39AF685499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24651" y="1299938"/>
              <a:ext cx="1610354" cy="17370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C66F28E7-0111-47EA-B19B-119BA08210D7}"/>
                </a:ext>
              </a:extLst>
            </p:cNvPr>
            <p:cNvSpPr/>
            <p:nvPr/>
          </p:nvSpPr>
          <p:spPr>
            <a:xfrm>
              <a:off x="7518831" y="2900970"/>
              <a:ext cx="1616174" cy="1360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pPr algn="ctr"/>
              <a:endParaRPr lang="en-US"/>
            </a:p>
          </p:txBody>
        </p:sp>
      </p:grpSp>
      <p:sp>
        <p:nvSpPr>
          <p:cNvPr id="44" name="Rectangle 43">
            <a:extLst>
              <a:ext uri="{FF2B5EF4-FFF2-40B4-BE49-F238E27FC236}">
                <a16:creationId xmlns:a16="http://schemas.microsoft.com/office/drawing/2014/main" id="{D1ADDA59-D9D7-4EBE-86FE-FE9C06A79FF4}"/>
              </a:ext>
            </a:extLst>
          </p:cNvPr>
          <p:cNvSpPr/>
          <p:nvPr/>
        </p:nvSpPr>
        <p:spPr>
          <a:xfrm>
            <a:off x="7714832" y="2521997"/>
            <a:ext cx="1216490" cy="46166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n-US" sz="1200" b="1" dirty="0">
                <a:solidFill>
                  <a:schemeClr val="accent1"/>
                </a:solidFill>
              </a:rPr>
              <a:t>Connectivity Network</a:t>
            </a:r>
          </a:p>
        </p:txBody>
      </p:sp>
      <p:pic>
        <p:nvPicPr>
          <p:cNvPr id="45" name="Picture 2" descr="Image result for Connectivity Network icon">
            <a:extLst>
              <a:ext uri="{FF2B5EF4-FFF2-40B4-BE49-F238E27FC236}">
                <a16:creationId xmlns:a16="http://schemas.microsoft.com/office/drawing/2014/main" id="{86903CEC-6DF8-4735-B225-674DAE917E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7097" y="1500370"/>
            <a:ext cx="946943" cy="946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2EE60EE8-EF55-4302-A610-1286E8CCF34C}"/>
              </a:ext>
            </a:extLst>
          </p:cNvPr>
          <p:cNvSpPr/>
          <p:nvPr/>
        </p:nvSpPr>
        <p:spPr>
          <a:xfrm>
            <a:off x="9056383" y="2581298"/>
            <a:ext cx="1188467" cy="276999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r>
              <a:rPr lang="en-US" sz="1200" b="1" dirty="0">
                <a:solidFill>
                  <a:schemeClr val="accent1"/>
                </a:solidFill>
              </a:rPr>
              <a:t>Smart Metering</a:t>
            </a:r>
          </a:p>
        </p:txBody>
      </p:sp>
      <p:pic>
        <p:nvPicPr>
          <p:cNvPr id="47" name="Picture 4" descr="Image result for Smart Metering icon">
            <a:extLst>
              <a:ext uri="{FF2B5EF4-FFF2-40B4-BE49-F238E27FC236}">
                <a16:creationId xmlns:a16="http://schemas.microsoft.com/office/drawing/2014/main" id="{EF9A2EC3-5A65-4F1A-A2D2-4898822EFF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9302" y="1512688"/>
            <a:ext cx="913061" cy="913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4F7818FD-B06B-47C5-89DA-28622888720F}"/>
              </a:ext>
            </a:extLst>
          </p:cNvPr>
          <p:cNvSpPr/>
          <p:nvPr/>
        </p:nvSpPr>
        <p:spPr>
          <a:xfrm>
            <a:off x="5219734" y="4178261"/>
            <a:ext cx="1341551" cy="64633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n-US" sz="1200" b="1" dirty="0">
                <a:solidFill>
                  <a:schemeClr val="accent1"/>
                </a:solidFill>
              </a:rPr>
              <a:t>Information Management (Data)</a:t>
            </a:r>
          </a:p>
        </p:txBody>
      </p:sp>
      <p:pic>
        <p:nvPicPr>
          <p:cNvPr id="49" name="Picture 6" descr="Image result for Information Management (Data) icon">
            <a:extLst>
              <a:ext uri="{FF2B5EF4-FFF2-40B4-BE49-F238E27FC236}">
                <a16:creationId xmlns:a16="http://schemas.microsoft.com/office/drawing/2014/main" id="{5C11E1A8-F30B-4B9D-81E1-5CF9449321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117" y="3210879"/>
            <a:ext cx="912518" cy="912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Rectangle 49">
            <a:extLst>
              <a:ext uri="{FF2B5EF4-FFF2-40B4-BE49-F238E27FC236}">
                <a16:creationId xmlns:a16="http://schemas.microsoft.com/office/drawing/2014/main" id="{73A7A3E7-3CF7-4CD9-82AE-1C0194824DE3}"/>
              </a:ext>
            </a:extLst>
          </p:cNvPr>
          <p:cNvSpPr/>
          <p:nvPr/>
        </p:nvSpPr>
        <p:spPr>
          <a:xfrm>
            <a:off x="2485756" y="4159134"/>
            <a:ext cx="1535259" cy="64633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n-US" sz="1200" b="1" dirty="0">
                <a:solidFill>
                  <a:schemeClr val="accent1"/>
                </a:solidFill>
              </a:rPr>
              <a:t>Interoperable Systems / Management</a:t>
            </a:r>
          </a:p>
        </p:txBody>
      </p:sp>
      <p:pic>
        <p:nvPicPr>
          <p:cNvPr id="51" name="Picture 8" descr="Image result for Interoperable Systems / Management icon">
            <a:extLst>
              <a:ext uri="{FF2B5EF4-FFF2-40B4-BE49-F238E27FC236}">
                <a16:creationId xmlns:a16="http://schemas.microsoft.com/office/drawing/2014/main" id="{773798E1-050D-4CFD-B8B8-892E926DF2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0169" y="3216290"/>
            <a:ext cx="907107" cy="907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Rectangle 51">
            <a:extLst>
              <a:ext uri="{FF2B5EF4-FFF2-40B4-BE49-F238E27FC236}">
                <a16:creationId xmlns:a16="http://schemas.microsoft.com/office/drawing/2014/main" id="{1ECAC7A7-68E9-4B8F-A3A7-B8D1A9A61B1C}"/>
              </a:ext>
            </a:extLst>
          </p:cNvPr>
          <p:cNvSpPr/>
          <p:nvPr/>
        </p:nvSpPr>
        <p:spPr>
          <a:xfrm>
            <a:off x="10659732" y="6122094"/>
            <a:ext cx="1515836" cy="457994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n-US" sz="1200" b="1" dirty="0">
                <a:solidFill>
                  <a:schemeClr val="accent1"/>
                </a:solidFill>
              </a:rPr>
              <a:t>M2M, AI, VR Networks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76AF5C6B-9465-4E19-A5C9-340FAFD7D18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1060526" y="4920537"/>
            <a:ext cx="772106" cy="772106"/>
          </a:xfrm>
          <a:prstGeom prst="rect">
            <a:avLst/>
          </a:prstGeom>
        </p:spPr>
      </p:pic>
      <p:pic>
        <p:nvPicPr>
          <p:cNvPr id="54" name="Picture 10" descr="Image result for Applications Platform icon">
            <a:extLst>
              <a:ext uri="{FF2B5EF4-FFF2-40B4-BE49-F238E27FC236}">
                <a16:creationId xmlns:a16="http://schemas.microsoft.com/office/drawing/2014/main" id="{84F02626-AC61-4568-85DA-31E6B765D6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3856" y="4914726"/>
            <a:ext cx="871503" cy="871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Rectangle 54">
            <a:extLst>
              <a:ext uri="{FF2B5EF4-FFF2-40B4-BE49-F238E27FC236}">
                <a16:creationId xmlns:a16="http://schemas.microsoft.com/office/drawing/2014/main" id="{5279A2AD-0923-495E-81AD-346410F775F7}"/>
              </a:ext>
            </a:extLst>
          </p:cNvPr>
          <p:cNvSpPr/>
          <p:nvPr/>
        </p:nvSpPr>
        <p:spPr>
          <a:xfrm>
            <a:off x="8826863" y="6151738"/>
            <a:ext cx="548612" cy="276999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r>
              <a:rPr lang="en-US" sz="1200" b="1" dirty="0">
                <a:solidFill>
                  <a:schemeClr val="accent1"/>
                </a:solidFill>
              </a:rPr>
              <a:t>Retail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95281C43-2081-49ED-96D8-A99C0EA50DB9}"/>
              </a:ext>
            </a:extLst>
          </p:cNvPr>
          <p:cNvSpPr/>
          <p:nvPr/>
        </p:nvSpPr>
        <p:spPr>
          <a:xfrm>
            <a:off x="1241069" y="6130206"/>
            <a:ext cx="1435841" cy="46166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n-US" sz="1200" b="1" dirty="0">
                <a:solidFill>
                  <a:schemeClr val="accent1"/>
                </a:solidFill>
              </a:rPr>
              <a:t>Applications Platform</a:t>
            </a:r>
          </a:p>
        </p:txBody>
      </p:sp>
      <p:pic>
        <p:nvPicPr>
          <p:cNvPr id="57" name="Picture 12" descr="Image result for Applications Platform icon">
            <a:extLst>
              <a:ext uri="{FF2B5EF4-FFF2-40B4-BE49-F238E27FC236}">
                <a16:creationId xmlns:a16="http://schemas.microsoft.com/office/drawing/2014/main" id="{DAF42E8E-A02B-499A-A07B-C71CF9A05E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4663" y="4888699"/>
            <a:ext cx="1007215" cy="1007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Rectangle 57">
            <a:extLst>
              <a:ext uri="{FF2B5EF4-FFF2-40B4-BE49-F238E27FC236}">
                <a16:creationId xmlns:a16="http://schemas.microsoft.com/office/drawing/2014/main" id="{31B4F22E-9736-49BF-BD72-D2F70FEAF903}"/>
              </a:ext>
            </a:extLst>
          </p:cNvPr>
          <p:cNvSpPr/>
          <p:nvPr/>
        </p:nvSpPr>
        <p:spPr>
          <a:xfrm>
            <a:off x="2560960" y="6096937"/>
            <a:ext cx="1104356" cy="46166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n-US" sz="1200" b="1" dirty="0">
                <a:solidFill>
                  <a:schemeClr val="accent1"/>
                </a:solidFill>
              </a:rPr>
              <a:t>Patient Information</a:t>
            </a:r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4DE7534E-334D-430C-B055-318C07BC4FD3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721297" y="5026802"/>
            <a:ext cx="949129" cy="699573"/>
          </a:xfrm>
          <a:prstGeom prst="rect">
            <a:avLst/>
          </a:prstGeom>
        </p:spPr>
      </p:pic>
      <p:pic>
        <p:nvPicPr>
          <p:cNvPr id="60" name="Picture 16" descr="Image result for Tenant Facing Services icon">
            <a:extLst>
              <a:ext uri="{FF2B5EF4-FFF2-40B4-BE49-F238E27FC236}">
                <a16:creationId xmlns:a16="http://schemas.microsoft.com/office/drawing/2014/main" id="{60FAA90C-7D33-4655-85F4-2DE80696DA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291" y="4829818"/>
            <a:ext cx="871503" cy="1000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Rectangle 60">
            <a:extLst>
              <a:ext uri="{FF2B5EF4-FFF2-40B4-BE49-F238E27FC236}">
                <a16:creationId xmlns:a16="http://schemas.microsoft.com/office/drawing/2014/main" id="{C4E35439-698D-4B60-99DA-78CF3C649288}"/>
              </a:ext>
            </a:extLst>
          </p:cNvPr>
          <p:cNvSpPr/>
          <p:nvPr/>
        </p:nvSpPr>
        <p:spPr>
          <a:xfrm>
            <a:off x="116452" y="6125155"/>
            <a:ext cx="1269483" cy="46166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n-US" sz="1200" b="1" dirty="0">
                <a:solidFill>
                  <a:schemeClr val="accent1"/>
                </a:solidFill>
              </a:rPr>
              <a:t>Tenant Facing Services</a:t>
            </a: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BBFBB760-5E3D-493F-9E4E-4393837EDBAD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881721" y="1572343"/>
            <a:ext cx="766221" cy="766221"/>
          </a:xfrm>
          <a:prstGeom prst="rect">
            <a:avLst/>
          </a:prstGeom>
        </p:spPr>
      </p:pic>
      <p:sp>
        <p:nvSpPr>
          <p:cNvPr id="63" name="Rectangle 62">
            <a:extLst>
              <a:ext uri="{FF2B5EF4-FFF2-40B4-BE49-F238E27FC236}">
                <a16:creationId xmlns:a16="http://schemas.microsoft.com/office/drawing/2014/main" id="{97315FE7-0A4C-42FB-BB6C-E046667495E3}"/>
              </a:ext>
            </a:extLst>
          </p:cNvPr>
          <p:cNvSpPr/>
          <p:nvPr/>
        </p:nvSpPr>
        <p:spPr>
          <a:xfrm>
            <a:off x="2834618" y="2581298"/>
            <a:ext cx="872355" cy="276999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r>
              <a:rPr lang="en-US" sz="1200" b="1" dirty="0">
                <a:solidFill>
                  <a:schemeClr val="accent1"/>
                </a:solidFill>
              </a:rPr>
              <a:t>Air Quality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922C3120-9867-4C76-BDBA-4A710CE20945}"/>
              </a:ext>
            </a:extLst>
          </p:cNvPr>
          <p:cNvSpPr/>
          <p:nvPr/>
        </p:nvSpPr>
        <p:spPr>
          <a:xfrm>
            <a:off x="1282881" y="4270203"/>
            <a:ext cx="1405581" cy="466827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n-US" sz="1200" b="1" dirty="0">
                <a:solidFill>
                  <a:schemeClr val="accent1"/>
                </a:solidFill>
              </a:rPr>
              <a:t>Occupancy Detection</a:t>
            </a:r>
          </a:p>
        </p:txBody>
      </p:sp>
      <p:pic>
        <p:nvPicPr>
          <p:cNvPr id="65" name="Picture 64">
            <a:extLst>
              <a:ext uri="{FF2B5EF4-FFF2-40B4-BE49-F238E27FC236}">
                <a16:creationId xmlns:a16="http://schemas.microsoft.com/office/drawing/2014/main" id="{9BE8D873-7E94-41CE-9442-0749DFD5C6E6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531676" y="3242616"/>
            <a:ext cx="946943" cy="946943"/>
          </a:xfrm>
          <a:prstGeom prst="rect">
            <a:avLst/>
          </a:prstGeom>
        </p:spPr>
      </p:pic>
      <p:sp>
        <p:nvSpPr>
          <p:cNvPr id="66" name="Rectangle 65">
            <a:extLst>
              <a:ext uri="{FF2B5EF4-FFF2-40B4-BE49-F238E27FC236}">
                <a16:creationId xmlns:a16="http://schemas.microsoft.com/office/drawing/2014/main" id="{0E5850D0-D7AA-462B-89AA-671B03F29FFD}"/>
              </a:ext>
            </a:extLst>
          </p:cNvPr>
          <p:cNvSpPr/>
          <p:nvPr/>
        </p:nvSpPr>
        <p:spPr>
          <a:xfrm>
            <a:off x="5112936" y="2543040"/>
            <a:ext cx="1369265" cy="46166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n-US" sz="1200" b="1" dirty="0">
                <a:solidFill>
                  <a:schemeClr val="accent1"/>
                </a:solidFill>
              </a:rPr>
              <a:t>Water/ fluid levels / Leaks</a:t>
            </a:r>
          </a:p>
        </p:txBody>
      </p:sp>
      <p:pic>
        <p:nvPicPr>
          <p:cNvPr id="67" name="Picture 66">
            <a:extLst>
              <a:ext uri="{FF2B5EF4-FFF2-40B4-BE49-F238E27FC236}">
                <a16:creationId xmlns:a16="http://schemas.microsoft.com/office/drawing/2014/main" id="{1C8B94F2-DF57-4C39-AEAE-B63D2023235C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5346838" y="1579422"/>
            <a:ext cx="932153" cy="932153"/>
          </a:xfrm>
          <a:prstGeom prst="rect">
            <a:avLst/>
          </a:prstGeom>
        </p:spPr>
      </p:pic>
      <p:pic>
        <p:nvPicPr>
          <p:cNvPr id="68" name="Content Placeholder 22">
            <a:extLst>
              <a:ext uri="{FF2B5EF4-FFF2-40B4-BE49-F238E27FC236}">
                <a16:creationId xmlns:a16="http://schemas.microsoft.com/office/drawing/2014/main" id="{2D5E5A6C-3769-4192-83EC-9CD946941E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5"/>
          <a:stretch>
            <a:fillRect/>
          </a:stretch>
        </p:blipFill>
        <p:spPr>
          <a:xfrm>
            <a:off x="10631887" y="1544864"/>
            <a:ext cx="912518" cy="912518"/>
          </a:xfrm>
        </p:spPr>
      </p:pic>
      <p:sp>
        <p:nvSpPr>
          <p:cNvPr id="69" name="Rectangle 68">
            <a:extLst>
              <a:ext uri="{FF2B5EF4-FFF2-40B4-BE49-F238E27FC236}">
                <a16:creationId xmlns:a16="http://schemas.microsoft.com/office/drawing/2014/main" id="{B868433E-1F0C-4A93-825B-256A76316567}"/>
              </a:ext>
            </a:extLst>
          </p:cNvPr>
          <p:cNvSpPr/>
          <p:nvPr/>
        </p:nvSpPr>
        <p:spPr>
          <a:xfrm>
            <a:off x="10394414" y="2506142"/>
            <a:ext cx="1438218" cy="46166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n-US" sz="1200" b="1" dirty="0">
                <a:solidFill>
                  <a:schemeClr val="accent1"/>
                </a:solidFill>
              </a:rPr>
              <a:t>Environmental Control</a:t>
            </a: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BE370DDA-84B8-49EF-B45D-504BB14EEAA0}"/>
              </a:ext>
            </a:extLst>
          </p:cNvPr>
          <p:cNvSpPr/>
          <p:nvPr/>
        </p:nvSpPr>
        <p:spPr>
          <a:xfrm>
            <a:off x="9565881" y="6118266"/>
            <a:ext cx="1340308" cy="457994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n-US" sz="1200" b="1" dirty="0">
                <a:solidFill>
                  <a:schemeClr val="accent1"/>
                </a:solidFill>
              </a:rPr>
              <a:t>Daylight Harvesting</a:t>
            </a:r>
          </a:p>
        </p:txBody>
      </p:sp>
      <p:pic>
        <p:nvPicPr>
          <p:cNvPr id="71" name="Picture 70">
            <a:extLst>
              <a:ext uri="{FF2B5EF4-FFF2-40B4-BE49-F238E27FC236}">
                <a16:creationId xmlns:a16="http://schemas.microsoft.com/office/drawing/2014/main" id="{DAA1C51D-0104-4DBF-BEE8-DA3B538B9F6F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9785860" y="4847967"/>
            <a:ext cx="1007215" cy="1007215"/>
          </a:xfrm>
          <a:prstGeom prst="rect">
            <a:avLst/>
          </a:prstGeom>
        </p:spPr>
      </p:pic>
      <p:sp>
        <p:nvSpPr>
          <p:cNvPr id="72" name="Rectangle 71">
            <a:extLst>
              <a:ext uri="{FF2B5EF4-FFF2-40B4-BE49-F238E27FC236}">
                <a16:creationId xmlns:a16="http://schemas.microsoft.com/office/drawing/2014/main" id="{834E5CBF-BC4D-4D12-A865-034FDBFC324A}"/>
              </a:ext>
            </a:extLst>
          </p:cNvPr>
          <p:cNvSpPr/>
          <p:nvPr/>
        </p:nvSpPr>
        <p:spPr>
          <a:xfrm>
            <a:off x="3538066" y="6113957"/>
            <a:ext cx="1501000" cy="46166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n-US" sz="1200" b="1" dirty="0">
                <a:solidFill>
                  <a:schemeClr val="accent1"/>
                </a:solidFill>
              </a:rPr>
              <a:t>Equipment Monitoring</a:t>
            </a:r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D38F3B68-8EBE-4D45-902B-AD2FD641344E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3919845" y="4997345"/>
            <a:ext cx="871504" cy="871504"/>
          </a:xfrm>
          <a:prstGeom prst="rect">
            <a:avLst/>
          </a:prstGeom>
        </p:spPr>
      </p:pic>
      <p:pic>
        <p:nvPicPr>
          <p:cNvPr id="74" name="Picture 16" descr="Image result for Logistics and Distribution icon">
            <a:extLst>
              <a:ext uri="{FF2B5EF4-FFF2-40B4-BE49-F238E27FC236}">
                <a16:creationId xmlns:a16="http://schemas.microsoft.com/office/drawing/2014/main" id="{F8E4836A-3807-440C-9F55-AD713DC05C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622" y="4866743"/>
            <a:ext cx="1378405" cy="1378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id="{D67A038F-9095-41B2-B670-1BF50D635243}"/>
              </a:ext>
            </a:extLst>
          </p:cNvPr>
          <p:cNvSpPr/>
          <p:nvPr/>
        </p:nvSpPr>
        <p:spPr>
          <a:xfrm>
            <a:off x="4706919" y="6105039"/>
            <a:ext cx="1642751" cy="461665"/>
          </a:xfrm>
          <a:prstGeom prst="rect">
            <a:avLst/>
          </a:prstGeom>
          <a:solidFill>
            <a:schemeClr val="bg1"/>
          </a:solidFill>
        </p:spPr>
        <p:txBody>
          <a:bodyPr wrap="square" anchor="ctr">
            <a:spAutoFit/>
          </a:bodyPr>
          <a:lstStyle/>
          <a:p>
            <a:pPr algn="ctr"/>
            <a:r>
              <a:rPr lang="en-US" sz="1200" b="1" dirty="0">
                <a:solidFill>
                  <a:schemeClr val="accent1"/>
                </a:solidFill>
              </a:rPr>
              <a:t>Logistics and Distribution</a:t>
            </a: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F3658B4C-F7D4-4F67-82EE-CFEDEEB576CD}"/>
              </a:ext>
            </a:extLst>
          </p:cNvPr>
          <p:cNvSpPr/>
          <p:nvPr/>
        </p:nvSpPr>
        <p:spPr>
          <a:xfrm>
            <a:off x="7508469" y="6148995"/>
            <a:ext cx="795282" cy="276999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r>
              <a:rPr lang="en-US" sz="1200" b="1" dirty="0">
                <a:solidFill>
                  <a:schemeClr val="accent1"/>
                </a:solidFill>
              </a:rPr>
              <a:t>Industrial</a:t>
            </a:r>
          </a:p>
        </p:txBody>
      </p:sp>
      <p:pic>
        <p:nvPicPr>
          <p:cNvPr id="77" name="Picture 14" descr="Image result for industrial icon">
            <a:extLst>
              <a:ext uri="{FF2B5EF4-FFF2-40B4-BE49-F238E27FC236}">
                <a16:creationId xmlns:a16="http://schemas.microsoft.com/office/drawing/2014/main" id="{41126079-CA5F-47BD-A0CC-F0E9DC842F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9748" y="4841190"/>
            <a:ext cx="1612537" cy="1141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" name="Rectangle 77">
            <a:extLst>
              <a:ext uri="{FF2B5EF4-FFF2-40B4-BE49-F238E27FC236}">
                <a16:creationId xmlns:a16="http://schemas.microsoft.com/office/drawing/2014/main" id="{76FC0F71-AF73-483A-BC43-90DA3B45522D}"/>
              </a:ext>
            </a:extLst>
          </p:cNvPr>
          <p:cNvSpPr/>
          <p:nvPr/>
        </p:nvSpPr>
        <p:spPr>
          <a:xfrm>
            <a:off x="6323354" y="6161445"/>
            <a:ext cx="735009" cy="276999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r>
              <a:rPr lang="en-US" sz="1200" b="1" dirty="0">
                <a:solidFill>
                  <a:schemeClr val="accent1"/>
                </a:solidFill>
              </a:rPr>
              <a:t>Robotics</a:t>
            </a:r>
          </a:p>
        </p:txBody>
      </p:sp>
      <p:pic>
        <p:nvPicPr>
          <p:cNvPr id="79" name="Picture 18" descr="data:image/png;base64,iVBORw0KGgoAAAANSUhEUgAAAOEAAADhCAMAAAAJbSJIAAAAgVBMVEX///8BAQEAAABycnLc3Nzz8/M/Pz/FxcU4ODimpqZpaWn8/Pypqant7e3W1tb4+Pjg4ODNzc3m5ua+vr59fX2ZmZlNTU2FhYWwsLBXV1eUlJRGRkZgYGA7OzsWFhaMjIwuLi4eHh52dnYlJSVtbW0pKSkYGBi3t7cxMTENDQ1TU1MsG4IGAAAMOElEQVR4nO1d6WKyOBTVK9QFwb1YtXWrn9r3f8ABF8gNSchGIR3Pj/nGIpBjLndPaLWcgN+/AOy/u3WPozIs4IF1VPdQqsE24dZOkfw7D+seTQXop/zuFBOO+3NQ94BsY/KYwCdFeP9johqeSIJ3jlu/7lFZxGhNEbxxvJ7rHpc9HIoEbxzf/oqoLoDJMBXV+E+I6oxD8MaxPax7eOYY8QnepvHHdVENPglD2Eb/wt8QVbaWwfO4X9Y9SgOcRTKac/zw6h6oLiYyBO++at1D1UN4lSJ45+iiqAYMX0bA0cGw6ltORvNpPOho1WA69rxo5nne9LeV8hKK5iENgbnGA+C0VAur/PGi83N9xtbXz8HW+0WWLC0DsLkIJjZ1AMbydxhvd3dq2dkJvg7RLwWfIZPgT2vUATFHWQdg9gGMK6V/O/arpfbAO4MG7NPRe2uxI/clE1adj/wfKjmyqJpeqmVYd57eDy5F05h87TItubr4R0ovcZpUTLDPlNF8cuYlojoXiupK+As9LhGPqiTI1jKk6EQf2qIaCk/NL9ErkwRJjKM+jeHsyJLRAT5xuBdP4ztHzqYnIm8nCFsA/tnIPkcbYKJ4X9jRWdIwvn+RM8hEzlh51ele2o2w4QmuWAo7Hyy6G0NmorX4cbxuC8/SWMVPAjBNIcTStyO1DIlFiVbtUQ6AvC//uMDMiKBkbHS7Ey868sW/EuzQLPpKnu7txkYVBPnbwQf/KtGbcBrfye+yzCDj+UdHDYxGV57gTmje+gJRBSAUYjEvmbLaxP1Z5HWH8YDpxhnE1n1pGb2WJCl8ga9KGBmPLO88+P30CTEMlxuknu/RDH4UfXmMDlJmia9lSHRz+aMv1cu+RLu6AJ8Fm1n0JOCCBGj3Jo8vuTkE2JYSTOLYxZU9jXB8DnBWILhiPWNDWh7w/bdsAy4y66UMB4xhMDD9ZtvWJ0M6JwLAyXqE//B1sD5VMqhyBI/SUXf3yFKGTymd0QS5dsD/pL4ak0d7lhkCKATtrKABvu+HAvwUwlXgV/uYBfwjvyuoo+gRVPN+wwPQIvaQxYgqIwvVc3jEXybVqcdyKg0IxtxRcND9xFQOj7/P8ZhLgng8Udht+LTIMLHGqgQTcSQcgMQePJ42/4IM4RulRX36Yb/XS7I4hZzx7LcSmTjZjz2t3N50fU86pkHi8wlCQkpZcS8e9HqDOVKtU/73u/YeRLhqZrGD/ulmjk79bKqQAwVrMmE4eFqvD1KpoaIX8osjiwz1M17BZDabTQgeSJMCkS4cZ54CILU2QSeciGsXOkMMGFosYV+Q0OV/97/QAcKLa6MD5PR+NJHhmIx8YZ0fGGDb8pZPe4wYkkZr00SGKNgmpN+jrWfu5C+JQ9j5Z+Vya2fYJUMPIsEU00o8t3wTsgaEGM7xSQbWwiJDZMEJkaMrlIQXHHKmHcuvGawyJK+bGaGAdqOhndt2xJD0rVxi6O8KMWNughFDMpfRUIbkcHObUJDSryyMCLhzOG8iQ+RpEWqDVvzwmR2KOKc0VJdia9Fn/72NNMqZay0aafFRUEdELFTrKuzzwH/Btfg/TWSYe22AvbaHLD6zekt8Ru6xEjFA+FRPjbKHWKWQ7mdeT07+Z5X/HYdPe+JSnsXYwiJDHOKT6btJ+8YxDZ/I+y3QCWvyhKYwxKk0rGpQqBAs9rfwcIXCbZzGILszVvayGPCpWxWZzm9jnuc5MlwYLWRHxnRiCtFAURWzS0SboqDkJEKcZTFyQ73BQy5J4VGZOVJIA9oPMmKoFeVHPSITlT1xuFOVNAssYJOHhmHxMWzTllYKIWpEydXjM9n2VJzCLF4HyC/jxzYGFXtQ+pFZvhcgmP0DzCTLbS/wtIgozqm4GFVOWH0iJoCeSh9d9F5I6+eTeKUoch/yDkUQlXAqqMzIJ4VH2wK/NPXyPExpeeAkK6d09yMewdY2QcoWiXBmV9dOmcmh+zAADkV9UyjuULUhlfKh5I8h2fERcZrxiMJRQQumJhPN45jREkDp88iTxlg2KcctZRLwt7wfjKhyJzaxSBF680k0DcNpNBm+MX73XMrVsZCVaDKLycayze9UIOtGxY6vuzTtT6c9W65UlTnCWZphibZJuwu4BJH3MskDiXb+L/HU0EcNW9vyhGSZeRQ1K/hbNDjqXKp8tVTT9SCt5tjgLSxk3YnrR55ZxXviRKqfRIkiZPVVXbwrUGQ/DuOC8ij7ZRQomhNs+SXt1uTdjqwLxCKbk2oQhhaW7jQwFdE7sp0SSk0lQ9uwTXw+wCNbtCec3qLC72NnKfVoud0OKBxYHZUFbTMu6fTmR17BTzlFgLdKV/yxdBB+pkZlAnoQ2bH+nrIatCJOfs+KV87MoXhf0lM+73KChUEmh95KYvhwfhXZUPiofB2cz1qYB58P2zbdlExgvzzB80jlME5O+FW9nOQ2AKa2uXVwjYQLQpJjGzlHK7zn2Ar8Fr+05Ja9qCRutbonsYY5KfSJRUNqNcR68RvT98CKSbFfpkGVbVg46y9WKfpnwdyvqtgTp8OkKBbQ74o25/EqWUrN2tJE1BeYhHpVaUAPCg6uFYz/KXnJX4tSE6a50tdL4kqUFbaGp7YpTz2mAirRahswEjPl8G59U9Ush5eMr9JchJwQRUd1QX5UyOGrkkXQUiXz1IbJ+lgH5UJB5iRLrRlQx6WcYuKDyP+6/g56KpI6zdccGaVs+GAt6ab4SQroA2nNl7nOggn0mOiWwkog7ldNTbxaEBCkiX9Jv2eGF42ZrtXjQaBtUg2q/PiPb+7Ze7fsxKCbFUEyOe2VnKOJb+BYi8SN1Fmpm0Zmybm7reh5DBfFIo/kAiV1cLY4AbhKa1CE+6OdTuRm4bOuEIR3h5x1z2q8wjFjcXIqoLqqbZELAezjPpaDyTC+8L3f5woc2yj2/3PTTFLIvdtH0HRabzqHzuB9V1ozUlqkpABqMaYozSSDQjebMMuHv7qzRIlGhzRLAB3Dx0G/u7C63Zo+CNeiLM1UDmaORJJiSReHPuKnGH0pmngmtpQFkqwQ3f6jvNhMFtF37wr/1lsrzmHwZiCnFSmbBL7nWbu4wTpJ2WW7dUO/0ddWQaNqGHSJUltRNBb6TZS/so2UBYwk9wNgUqwkFraOM6s1QeojuKJsTCyGG3s0Gix3xau7mwv5PY6KFN3YTFR5yyGCIZRfvglgbXwnS9GNXW8D/f0RSvadaAwM2tJ19nuoA99UvrAt/bGaept9jNU2cEOTeHFjq3T59sECQ0fc00B+H8UCxasbL7yZaDN0RtnobwLhjLIxsBiXugcvB6IJUDWYcsQ9DUxiYTcSGor97YjiqvzyTYDKKwroSXTDPTVJvFVT3LcO/a0uVPfMqwuh/uJevHFYczE0cE/dUDaPUo1WclG0yWSDYOLZdOoevBwOf949Le0vE1Dc1T14OZjEwm7U21oqLck0RTcSGiZ14cqK+3ax4XXQlX50pd5mYjEccU/1SzVV9Z7axsggy6+9XdDvwkTZOPJKVJMmFDeUjUld2JHivv7uLK7Ewre6sF5ysapGd9sYNrD31DL0N4JypbhvUhd2o7hvlHirrvfUJhRf7IUoOmIx/n4snLmnGl3gPTfcU31l40pxn3qhgBLFvRvuqUksXNHSKNuQ3mqtyNCR3lOTurAjxX35dxcWJ/F33gltDP19yQHcqLd5wH+Lu/ijK/W21sHAKLrhnposyHCkHUy/Ltx2pN5msiDj6IZ7qt+E4ox7alAXdqT3dHok+xeUjIf5vpm/A/0FGa4U9wOJ/XF4FCvZWMo+TJSNI+6pyeYEblgM/SYUjdfE1gPuXugSFN3o0GgZLMhwZB3mWb/P3ZF6m0ld2JHsqUnirV73dLjm7LVdhDZDaexj61HzRP7u+iujFChaX+RvEN5WBLD71Fp8ubY1aL1onYfszdO6rXqVfLTpyjZxChOYvPKFgr3XUFqFxaCSfg9wU2DPCXoxrAsvhi+GDIaNsoc2w63/0Rw2DC+GL4YvhvXjZS00GDYML4Yvhi+G9ePF8MWQwbBuA0h9fM3hi+GLYf14MXwxZDCs2zxQH+0x1N9ZoFJYZKjfOFop4GqtmG+w7L5K2Nw/RL8hr0JYXcXg6zeOVgawu7WG/2bURWIfYJlgqzXafqk0u1SPH/tt02E3PnQagnl/7MZysBde0MV/14+2mdNKoYIAAAAASUVORK5CYII=">
            <a:extLst>
              <a:ext uri="{FF2B5EF4-FFF2-40B4-BE49-F238E27FC236}">
                <a16:creationId xmlns:a16="http://schemas.microsoft.com/office/drawing/2014/main" id="{673F31C2-0A5E-4E83-B22F-325B21DE78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6583" y="5055508"/>
            <a:ext cx="743607" cy="743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EC41F332-BC81-4A21-8B0A-C0F83A52EC9B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7375079" y="706439"/>
            <a:ext cx="1265615" cy="642933"/>
          </a:xfrm>
          <a:prstGeom prst="rect">
            <a:avLst/>
          </a:prstGeom>
        </p:spPr>
      </p:pic>
      <p:sp>
        <p:nvSpPr>
          <p:cNvPr id="26" name="Slide Number Placeholder 25">
            <a:extLst>
              <a:ext uri="{FF2B5EF4-FFF2-40B4-BE49-F238E27FC236}">
                <a16:creationId xmlns:a16="http://schemas.microsoft.com/office/drawing/2014/main" id="{9EF64058-72F6-4EC4-A922-508ED84DD2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03379" y="6468619"/>
            <a:ext cx="2743200" cy="365125"/>
          </a:xfrm>
        </p:spPr>
        <p:txBody>
          <a:bodyPr/>
          <a:lstStyle/>
          <a:p>
            <a:r>
              <a:rPr lang="en-US" dirty="0"/>
              <a:t>Slide </a:t>
            </a:r>
            <a:fld id="{7EAA5322-A01E-F049-A6A5-40EBE91A00C3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7629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44" grpId="0"/>
      <p:bldP spid="46" grpId="0"/>
      <p:bldP spid="48" grpId="0"/>
      <p:bldP spid="50" grpId="0"/>
      <p:bldP spid="52" grpId="0"/>
      <p:bldP spid="55" grpId="0"/>
      <p:bldP spid="56" grpId="0"/>
      <p:bldP spid="58" grpId="0"/>
      <p:bldP spid="61" grpId="0"/>
      <p:bldP spid="63" grpId="0"/>
      <p:bldP spid="64" grpId="0"/>
      <p:bldP spid="66" grpId="0"/>
      <p:bldP spid="69" grpId="0"/>
      <p:bldP spid="70" grpId="0"/>
      <p:bldP spid="72" grpId="0"/>
      <p:bldP spid="75" grpId="0" animBg="1"/>
      <p:bldP spid="76" grpId="0"/>
      <p:bldP spid="7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AFDF8D-7218-46EC-BA54-131448D185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 System of Systems  </a:t>
            </a:r>
          </a:p>
        </p:txBody>
      </p:sp>
      <p:pic>
        <p:nvPicPr>
          <p:cNvPr id="60" name="Content Placeholder 4">
            <a:extLst>
              <a:ext uri="{FF2B5EF4-FFF2-40B4-BE49-F238E27FC236}">
                <a16:creationId xmlns:a16="http://schemas.microsoft.com/office/drawing/2014/main" id="{B9A46A8B-C8B4-4882-8CE2-52BB323729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0688"/>
            <a:ext cx="12130046" cy="494843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1B8EF7C-D0C6-478B-9380-AA52C1A3B6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2151" y="413275"/>
            <a:ext cx="1282521" cy="651521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4839D1-D29B-4AD6-BF65-05FADCFA23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Slide </a:t>
            </a:r>
            <a:fld id="{7EAA5322-A01E-F049-A6A5-40EBE91A00C3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44934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C402B6-44E9-4939-8266-4EED44B0EE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Value Proposition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AFC83B-0BA0-4D89-8EA9-2515CE91FA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5079" y="706439"/>
            <a:ext cx="1265615" cy="64293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4ED745A-922A-42B6-A5F2-F22974818FE3}"/>
              </a:ext>
            </a:extLst>
          </p:cNvPr>
          <p:cNvSpPr txBox="1"/>
          <p:nvPr/>
        </p:nvSpPr>
        <p:spPr>
          <a:xfrm>
            <a:off x="984013" y="4778402"/>
            <a:ext cx="3514524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7A4E6C"/>
                </a:solidFill>
              </a:rPr>
              <a:t>Financial Proposition:</a:t>
            </a:r>
          </a:p>
          <a:p>
            <a:pPr marL="257175" indent="-257175">
              <a:buFontTx/>
              <a:buChar char="-"/>
            </a:pPr>
            <a:r>
              <a:rPr lang="en-US" dirty="0"/>
              <a:t>Reduce Total Cost of Ownership</a:t>
            </a:r>
          </a:p>
          <a:p>
            <a:pPr marL="257175" indent="-257175">
              <a:buFontTx/>
              <a:buChar char="-"/>
            </a:pPr>
            <a:r>
              <a:rPr lang="en-US" dirty="0"/>
              <a:t>Efficiencies</a:t>
            </a:r>
          </a:p>
          <a:p>
            <a:pPr marL="257175" indent="-257175">
              <a:buFontTx/>
              <a:buChar char="-"/>
            </a:pPr>
            <a:r>
              <a:rPr lang="en-US" dirty="0"/>
              <a:t>Monetize Connectivity</a:t>
            </a:r>
          </a:p>
          <a:p>
            <a:pPr marL="257175" indent="-257175">
              <a:buFontTx/>
              <a:buChar char="-"/>
            </a:pPr>
            <a:r>
              <a:rPr lang="en-US" dirty="0"/>
              <a:t>Competitive Advantage</a:t>
            </a:r>
          </a:p>
          <a:p>
            <a:pPr marL="257175" indent="-257175">
              <a:buFontTx/>
              <a:buChar char="-"/>
            </a:pPr>
            <a:r>
              <a:rPr lang="en-US" dirty="0"/>
              <a:t>Net Operating Income (NOI)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4900946-5B6B-4215-B8B3-936301A18954}"/>
              </a:ext>
            </a:extLst>
          </p:cNvPr>
          <p:cNvSpPr txBox="1"/>
          <p:nvPr/>
        </p:nvSpPr>
        <p:spPr>
          <a:xfrm>
            <a:off x="4534422" y="4772440"/>
            <a:ext cx="3319704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7A4E6C"/>
                </a:solidFill>
              </a:rPr>
              <a:t>Tenant Proposition:</a:t>
            </a:r>
          </a:p>
          <a:p>
            <a:pPr marL="257175" indent="-257175">
              <a:buFontTx/>
              <a:buChar char="-"/>
            </a:pPr>
            <a:r>
              <a:rPr lang="en-US" dirty="0"/>
              <a:t>Workforce Enhancements</a:t>
            </a:r>
          </a:p>
          <a:p>
            <a:pPr marL="257175" indent="-257175">
              <a:buFontTx/>
              <a:buChar char="-"/>
            </a:pPr>
            <a:r>
              <a:rPr lang="en-US" dirty="0"/>
              <a:t>Safety, Comfort, Satisfaction</a:t>
            </a:r>
          </a:p>
          <a:p>
            <a:pPr marL="257175" indent="-257175">
              <a:buFontTx/>
              <a:buChar char="-"/>
            </a:pPr>
            <a:r>
              <a:rPr lang="en-US" dirty="0"/>
              <a:t>Mobility &amp; Flexibility</a:t>
            </a:r>
          </a:p>
          <a:p>
            <a:pPr marL="257175" indent="-257175">
              <a:buFontTx/>
              <a:buChar char="-"/>
            </a:pPr>
            <a:r>
              <a:rPr lang="en-US" dirty="0"/>
              <a:t>Quality of Experience (QoE) </a:t>
            </a:r>
          </a:p>
          <a:p>
            <a:pPr marL="257175" indent="-257175">
              <a:buFontTx/>
              <a:buChar char="-"/>
            </a:pPr>
            <a:r>
              <a:rPr lang="en-US" dirty="0"/>
              <a:t>Innovative Solutions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F68FE47-B177-4676-951F-4BECA6C86C02}"/>
              </a:ext>
            </a:extLst>
          </p:cNvPr>
          <p:cNvSpPr txBox="1"/>
          <p:nvPr/>
        </p:nvSpPr>
        <p:spPr>
          <a:xfrm>
            <a:off x="7925896" y="4759588"/>
            <a:ext cx="3397645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7A4E6C"/>
                </a:solidFill>
              </a:rPr>
              <a:t>Owner Proposition:</a:t>
            </a:r>
          </a:p>
          <a:p>
            <a:pPr marL="257175" indent="-257175">
              <a:buFontTx/>
              <a:buChar char="-"/>
            </a:pPr>
            <a:r>
              <a:rPr lang="en-US" dirty="0"/>
              <a:t>Optimized Operations</a:t>
            </a:r>
          </a:p>
          <a:p>
            <a:pPr marL="257175" indent="-257175">
              <a:buFontTx/>
              <a:buChar char="-"/>
            </a:pPr>
            <a:r>
              <a:rPr lang="en-US" dirty="0"/>
              <a:t>Bus Intelligence, Data, Analytics</a:t>
            </a:r>
          </a:p>
          <a:p>
            <a:pPr marL="257175" indent="-257175">
              <a:buFontTx/>
              <a:buChar char="-"/>
            </a:pPr>
            <a:r>
              <a:rPr lang="en-US" dirty="0"/>
              <a:t>Environmental </a:t>
            </a:r>
          </a:p>
          <a:p>
            <a:pPr marL="257175" indent="-257175">
              <a:buFontTx/>
              <a:buChar char="-"/>
            </a:pPr>
            <a:r>
              <a:rPr lang="en-US" dirty="0"/>
              <a:t>Resilience / Sustainability</a:t>
            </a:r>
          </a:p>
          <a:p>
            <a:pPr marL="257175" indent="-257175">
              <a:buFontTx/>
              <a:buChar char="-"/>
            </a:pPr>
            <a:r>
              <a:rPr lang="en-US" dirty="0"/>
              <a:t>Social Responsibility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3CDC1BD-C5C5-412F-87DE-361F06F05A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846" y="1690688"/>
            <a:ext cx="10410102" cy="2823244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B5A5FC-02AF-48FB-BB74-EEC0F3A6D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Slide </a:t>
            </a:r>
            <a:fld id="{7EAA5322-A01E-F049-A6A5-40EBE91A00C3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1035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9AEB7B4-0F76-46BE-A723-F23B83EEAF92}"/>
              </a:ext>
            </a:extLst>
          </p:cNvPr>
          <p:cNvSpPr txBox="1"/>
          <p:nvPr/>
        </p:nvSpPr>
        <p:spPr>
          <a:xfrm>
            <a:off x="628878" y="625053"/>
            <a:ext cx="437421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latin typeface="+mj-lt"/>
              </a:rPr>
              <a:t>What is TIA Doing?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A84103C-5559-4FA8-9957-025A5091F4DC}"/>
              </a:ext>
            </a:extLst>
          </p:cNvPr>
          <p:cNvSpPr txBox="1"/>
          <p:nvPr/>
        </p:nvSpPr>
        <p:spPr>
          <a:xfrm>
            <a:off x="3551434" y="3135690"/>
            <a:ext cx="2354684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33" b="1" dirty="0">
                <a:solidFill>
                  <a:srgbClr val="0070C0"/>
                </a:solidFill>
              </a:rPr>
              <a:t>Marketplace Portal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118A151-B9FC-4258-8EEE-A3507B8A935D}"/>
              </a:ext>
            </a:extLst>
          </p:cNvPr>
          <p:cNvSpPr txBox="1"/>
          <p:nvPr/>
        </p:nvSpPr>
        <p:spPr>
          <a:xfrm>
            <a:off x="6446825" y="3099316"/>
            <a:ext cx="2355773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33" b="1" dirty="0">
                <a:solidFill>
                  <a:srgbClr val="0070C0"/>
                </a:solidFill>
              </a:rPr>
              <a:t>Building Ecosystem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43DD54C-793C-4E35-B1F2-9C3A0C84FBE9}"/>
              </a:ext>
            </a:extLst>
          </p:cNvPr>
          <p:cNvSpPr txBox="1"/>
          <p:nvPr/>
        </p:nvSpPr>
        <p:spPr>
          <a:xfrm>
            <a:off x="302790" y="1412756"/>
            <a:ext cx="376645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3733" dirty="0"/>
              <a:t>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8E4313E-95B5-4935-ACD3-3B675FD609B6}"/>
              </a:ext>
            </a:extLst>
          </p:cNvPr>
          <p:cNvSpPr txBox="1"/>
          <p:nvPr/>
        </p:nvSpPr>
        <p:spPr>
          <a:xfrm>
            <a:off x="9221920" y="3087411"/>
            <a:ext cx="2416687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33" b="1" dirty="0">
                <a:solidFill>
                  <a:srgbClr val="0070C0"/>
                </a:solidFill>
              </a:rPr>
              <a:t>Best Practices/Stds.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8F133FD-929B-4924-B664-BEFB998E3D92}"/>
              </a:ext>
            </a:extLst>
          </p:cNvPr>
          <p:cNvSpPr txBox="1"/>
          <p:nvPr/>
        </p:nvSpPr>
        <p:spPr>
          <a:xfrm>
            <a:off x="686338" y="5545073"/>
            <a:ext cx="2427909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33" b="1" dirty="0">
                <a:solidFill>
                  <a:srgbClr val="0070C0"/>
                </a:solidFill>
              </a:rPr>
              <a:t>Services &amp; Products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79774E3-51DA-4751-939A-7AD4D19BC571}"/>
              </a:ext>
            </a:extLst>
          </p:cNvPr>
          <p:cNvSpPr txBox="1"/>
          <p:nvPr/>
        </p:nvSpPr>
        <p:spPr>
          <a:xfrm>
            <a:off x="3925063" y="5556888"/>
            <a:ext cx="1425390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33" b="1" dirty="0">
                <a:solidFill>
                  <a:srgbClr val="0070C0"/>
                </a:solidFill>
              </a:rPr>
              <a:t>B-A-T-I-C-R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9B9F64E-BE03-4F73-BDA9-810C94A11718}"/>
              </a:ext>
            </a:extLst>
          </p:cNvPr>
          <p:cNvSpPr txBox="1"/>
          <p:nvPr/>
        </p:nvSpPr>
        <p:spPr>
          <a:xfrm>
            <a:off x="9094138" y="5545073"/>
            <a:ext cx="2615331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33" b="1" dirty="0">
                <a:solidFill>
                  <a:srgbClr val="0070C0"/>
                </a:solidFill>
              </a:rPr>
              <a:t>Branding &amp; Revenues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0E72316-5CDC-4303-A5F4-E8C6E69D3C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084" y="3873106"/>
            <a:ext cx="2213909" cy="157692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C927125-B8EE-41B8-8450-77148C5DC2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8895" y="3837344"/>
            <a:ext cx="2209712" cy="1612689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3ED5BB4-C781-4F6A-AE49-BB86BC1B1590}"/>
              </a:ext>
            </a:extLst>
          </p:cNvPr>
          <p:cNvSpPr txBox="1"/>
          <p:nvPr/>
        </p:nvSpPr>
        <p:spPr>
          <a:xfrm>
            <a:off x="6568653" y="5529973"/>
            <a:ext cx="1961306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33" b="1" dirty="0">
                <a:solidFill>
                  <a:srgbClr val="0070C0"/>
                </a:solidFill>
              </a:rPr>
              <a:t>Educate &amp; Train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DF3E8C3D-BB83-45E4-81BB-2FEA6A4230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8135" y="1483884"/>
            <a:ext cx="2221301" cy="154219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2695414-3DEC-41AB-8E0C-49BC5B2542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7933" y="1483885"/>
            <a:ext cx="2262521" cy="149830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B6C7FC26-E13F-484F-BC7E-E0E008282630}"/>
              </a:ext>
            </a:extLst>
          </p:cNvPr>
          <p:cNvSpPr txBox="1"/>
          <p:nvPr/>
        </p:nvSpPr>
        <p:spPr>
          <a:xfrm>
            <a:off x="628878" y="3068323"/>
            <a:ext cx="2432589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33" b="1" dirty="0">
                <a:solidFill>
                  <a:srgbClr val="0070C0"/>
                </a:solidFill>
              </a:rPr>
              <a:t>Thought Leadership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65576370-C5E3-4831-92CE-D282BE589AC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3654653" y="1479552"/>
            <a:ext cx="2278987" cy="149829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8B47632-B418-490E-9FAC-DCFE55B9F1A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58482" y="1475219"/>
            <a:ext cx="2280125" cy="150263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4A9335D-F2B9-48C8-BDDE-023CA7CD13A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91359" y="3887117"/>
            <a:ext cx="2203355" cy="1532355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A1A02807-F62E-43C3-8AD6-25DB0430D88A}"/>
              </a:ext>
            </a:extLst>
          </p:cNvPr>
          <p:cNvSpPr txBox="1"/>
          <p:nvPr/>
        </p:nvSpPr>
        <p:spPr>
          <a:xfrm>
            <a:off x="2081490" y="6309868"/>
            <a:ext cx="6473182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33" b="1" dirty="0">
                <a:solidFill>
                  <a:srgbClr val="0070C0"/>
                </a:solidFill>
              </a:rPr>
              <a:t>B-A-T-I-C-R = Benchmarking, Assessments, Testing, Inspection, Certification, Registration 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8E7591A8-4D60-492C-89C6-7738E40F796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10852" y="3873106"/>
            <a:ext cx="2285789" cy="158549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A8F3D105-3C4A-4410-AEC6-4845A747B5B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72151" y="413275"/>
            <a:ext cx="1282521" cy="651521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A41E0E1-2976-46A4-9522-8125B923F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Slide </a:t>
            </a:r>
            <a:fld id="{7EAA5322-A01E-F049-A6A5-40EBE91A00C3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9860474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9AEB7B4-0F76-46BE-A723-F23B83EEAF92}"/>
              </a:ext>
            </a:extLst>
          </p:cNvPr>
          <p:cNvSpPr txBox="1"/>
          <p:nvPr/>
        </p:nvSpPr>
        <p:spPr>
          <a:xfrm>
            <a:off x="753413" y="679283"/>
            <a:ext cx="616155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latin typeface="+mj-lt"/>
              </a:rPr>
              <a:t>Smart Building Assessment</a:t>
            </a:r>
          </a:p>
        </p:txBody>
      </p:sp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651088CC-6EEF-4459-A803-02BD1D4B5CE6}"/>
              </a:ext>
            </a:extLst>
          </p:cNvPr>
          <p:cNvSpPr txBox="1">
            <a:spLocks/>
          </p:cNvSpPr>
          <p:nvPr/>
        </p:nvSpPr>
        <p:spPr>
          <a:xfrm>
            <a:off x="907763" y="3510368"/>
            <a:ext cx="1985381" cy="495845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>
              <a:defRPr sz="1998" b="0" i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456651">
              <a:defRPr>
                <a:latin typeface="+mn-lt"/>
                <a:ea typeface="+mn-ea"/>
                <a:cs typeface="+mn-cs"/>
              </a:defRPr>
            </a:lvl2pPr>
            <a:lvl3pPr marL="913303">
              <a:defRPr>
                <a:latin typeface="+mn-lt"/>
                <a:ea typeface="+mn-ea"/>
                <a:cs typeface="+mn-cs"/>
              </a:defRPr>
            </a:lvl3pPr>
            <a:lvl4pPr marL="1369954">
              <a:defRPr>
                <a:latin typeface="+mn-lt"/>
                <a:ea typeface="+mn-ea"/>
                <a:cs typeface="+mn-cs"/>
              </a:defRPr>
            </a:lvl4pPr>
            <a:lvl5pPr marL="1826605">
              <a:defRPr>
                <a:latin typeface="+mn-lt"/>
                <a:ea typeface="+mn-ea"/>
                <a:cs typeface="+mn-cs"/>
              </a:defRPr>
            </a:lvl5pPr>
            <a:lvl6pPr marL="2283257">
              <a:defRPr>
                <a:latin typeface="+mn-lt"/>
                <a:ea typeface="+mn-ea"/>
                <a:cs typeface="+mn-cs"/>
              </a:defRPr>
            </a:lvl6pPr>
            <a:lvl7pPr marL="2739908">
              <a:defRPr>
                <a:latin typeface="+mn-lt"/>
                <a:ea typeface="+mn-ea"/>
                <a:cs typeface="+mn-cs"/>
              </a:defRPr>
            </a:lvl7pPr>
            <a:lvl8pPr marL="3196560">
              <a:defRPr>
                <a:latin typeface="+mn-lt"/>
                <a:ea typeface="+mn-ea"/>
                <a:cs typeface="+mn-cs"/>
              </a:defRPr>
            </a:lvl8pPr>
            <a:lvl9pPr marL="3653211">
              <a:defRPr>
                <a:latin typeface="+mn-lt"/>
                <a:ea typeface="+mn-ea"/>
                <a:cs typeface="+mn-cs"/>
              </a:defRPr>
            </a:lvl9pPr>
          </a:lstStyle>
          <a:p>
            <a:pPr marL="76198" algn="ctr"/>
            <a:r>
              <a:rPr lang="en-US" sz="1867" b="1" dirty="0">
                <a:latin typeface="+mn-lt"/>
              </a:rPr>
              <a:t>Connectivity</a:t>
            </a:r>
          </a:p>
          <a:p>
            <a:pPr marL="76198" algn="ctr"/>
            <a:r>
              <a:rPr lang="en-US" sz="1867" b="1" dirty="0">
                <a:latin typeface="+mn-lt"/>
              </a:rPr>
              <a:t>Interoperability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E3B8BEA-9862-4B46-9CDE-0A4D814D30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907763" y="1629595"/>
            <a:ext cx="1715080" cy="179940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4CE0FA5-C75A-4006-BE77-B37E986981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7523" y="1830868"/>
            <a:ext cx="1589552" cy="166092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F99658D-1A5C-4A1D-892B-318D5A661F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6728" y="1893108"/>
            <a:ext cx="1991597" cy="148914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393DBDB-E2AB-4A64-A763-209F3BC870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05562" y="1970977"/>
            <a:ext cx="2320293" cy="145802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E0028B1-CA7E-4327-B0D5-9DD3A7DADD7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19855" y="4524519"/>
            <a:ext cx="2185941" cy="145802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8907ADB-C9FA-4D2F-BED0-AC0431EFD80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87005" y="4524519"/>
            <a:ext cx="2324360" cy="145802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2E447B8-A1E2-4DE3-928C-081064E4B78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36162" y="4524519"/>
            <a:ext cx="2515303" cy="1458023"/>
          </a:xfrm>
          <a:prstGeom prst="rect">
            <a:avLst/>
          </a:prstGeom>
        </p:spPr>
      </p:pic>
      <p:sp>
        <p:nvSpPr>
          <p:cNvPr id="23" name="Content Placeholder 4">
            <a:extLst>
              <a:ext uri="{FF2B5EF4-FFF2-40B4-BE49-F238E27FC236}">
                <a16:creationId xmlns:a16="http://schemas.microsoft.com/office/drawing/2014/main" id="{7EB86CF5-E890-4414-B334-E0B2BC020174}"/>
              </a:ext>
            </a:extLst>
          </p:cNvPr>
          <p:cNvSpPr txBox="1">
            <a:spLocks/>
          </p:cNvSpPr>
          <p:nvPr/>
        </p:nvSpPr>
        <p:spPr>
          <a:xfrm>
            <a:off x="3420614" y="3429000"/>
            <a:ext cx="1985381" cy="495845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6198" indent="0" algn="ctr">
              <a:buNone/>
            </a:pPr>
            <a:r>
              <a:rPr lang="en-US" sz="1867" b="1" dirty="0"/>
              <a:t>Functionality Experience</a:t>
            </a:r>
          </a:p>
        </p:txBody>
      </p:sp>
      <p:sp>
        <p:nvSpPr>
          <p:cNvPr id="24" name="Content Placeholder 4">
            <a:extLst>
              <a:ext uri="{FF2B5EF4-FFF2-40B4-BE49-F238E27FC236}">
                <a16:creationId xmlns:a16="http://schemas.microsoft.com/office/drawing/2014/main" id="{6FF26ED1-68FB-44D2-BF73-F242201303C2}"/>
              </a:ext>
            </a:extLst>
          </p:cNvPr>
          <p:cNvSpPr txBox="1">
            <a:spLocks/>
          </p:cNvSpPr>
          <p:nvPr/>
        </p:nvSpPr>
        <p:spPr>
          <a:xfrm>
            <a:off x="5913088" y="3447123"/>
            <a:ext cx="1985381" cy="495845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6198" indent="0" algn="ctr">
              <a:buNone/>
            </a:pPr>
            <a:r>
              <a:rPr lang="en-US" sz="1867" b="1" dirty="0"/>
              <a:t>Intelligence And Data</a:t>
            </a:r>
          </a:p>
        </p:txBody>
      </p:sp>
      <p:sp>
        <p:nvSpPr>
          <p:cNvPr id="25" name="Content Placeholder 4">
            <a:extLst>
              <a:ext uri="{FF2B5EF4-FFF2-40B4-BE49-F238E27FC236}">
                <a16:creationId xmlns:a16="http://schemas.microsoft.com/office/drawing/2014/main" id="{A24B400E-5A8F-4CD6-AAAD-30C63E2237DC}"/>
              </a:ext>
            </a:extLst>
          </p:cNvPr>
          <p:cNvSpPr txBox="1">
            <a:spLocks/>
          </p:cNvSpPr>
          <p:nvPr/>
        </p:nvSpPr>
        <p:spPr>
          <a:xfrm>
            <a:off x="8929965" y="3487636"/>
            <a:ext cx="1271487" cy="495845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6198" indent="0" algn="ctr">
              <a:buNone/>
            </a:pPr>
            <a:r>
              <a:rPr lang="en-US" sz="1867" b="1" dirty="0"/>
              <a:t>Safety</a:t>
            </a:r>
          </a:p>
        </p:txBody>
      </p:sp>
      <p:sp>
        <p:nvSpPr>
          <p:cNvPr id="26" name="Content Placeholder 4">
            <a:extLst>
              <a:ext uri="{FF2B5EF4-FFF2-40B4-BE49-F238E27FC236}">
                <a16:creationId xmlns:a16="http://schemas.microsoft.com/office/drawing/2014/main" id="{E32663A0-50C6-47AD-861C-9566DA12BCCB}"/>
              </a:ext>
            </a:extLst>
          </p:cNvPr>
          <p:cNvSpPr txBox="1">
            <a:spLocks/>
          </p:cNvSpPr>
          <p:nvPr/>
        </p:nvSpPr>
        <p:spPr>
          <a:xfrm>
            <a:off x="2063968" y="6058052"/>
            <a:ext cx="2507311" cy="495845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6198" indent="0" algn="ctr">
              <a:buNone/>
            </a:pPr>
            <a:r>
              <a:rPr lang="en-US" sz="1867" b="1" dirty="0"/>
              <a:t>Security Cyber &amp; Physical</a:t>
            </a:r>
          </a:p>
        </p:txBody>
      </p:sp>
      <p:sp>
        <p:nvSpPr>
          <p:cNvPr id="27" name="Content Placeholder 4">
            <a:extLst>
              <a:ext uri="{FF2B5EF4-FFF2-40B4-BE49-F238E27FC236}">
                <a16:creationId xmlns:a16="http://schemas.microsoft.com/office/drawing/2014/main" id="{5BB5AD06-2D4D-42E7-A47A-BCBE87DEE26A}"/>
              </a:ext>
            </a:extLst>
          </p:cNvPr>
          <p:cNvSpPr txBox="1">
            <a:spLocks/>
          </p:cNvSpPr>
          <p:nvPr/>
        </p:nvSpPr>
        <p:spPr>
          <a:xfrm>
            <a:off x="4713661" y="6081200"/>
            <a:ext cx="2471047" cy="495845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6198" indent="0" algn="ctr">
              <a:buNone/>
            </a:pPr>
            <a:r>
              <a:rPr lang="en-US" sz="1867" b="1" dirty="0"/>
              <a:t>Power &amp; Energy</a:t>
            </a:r>
          </a:p>
        </p:txBody>
      </p:sp>
      <p:sp>
        <p:nvSpPr>
          <p:cNvPr id="28" name="Content Placeholder 4">
            <a:extLst>
              <a:ext uri="{FF2B5EF4-FFF2-40B4-BE49-F238E27FC236}">
                <a16:creationId xmlns:a16="http://schemas.microsoft.com/office/drawing/2014/main" id="{48C1E2B7-D4B0-42BC-A3EF-B89172951939}"/>
              </a:ext>
            </a:extLst>
          </p:cNvPr>
          <p:cNvSpPr txBox="1">
            <a:spLocks/>
          </p:cNvSpPr>
          <p:nvPr/>
        </p:nvSpPr>
        <p:spPr>
          <a:xfrm>
            <a:off x="7852385" y="6081200"/>
            <a:ext cx="1702115" cy="495845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6198" indent="0" algn="ctr">
              <a:buNone/>
            </a:pPr>
            <a:r>
              <a:rPr lang="en-US" sz="1867" b="1" dirty="0"/>
              <a:t>Resilience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B1A86AE6-3642-43F9-B617-D557BC9F05A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72151" y="413275"/>
            <a:ext cx="1282521" cy="651521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4C8BDAC-2D1F-4B10-8BCF-FF60EB2CBB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Slide </a:t>
            </a:r>
            <a:fld id="{7EAA5322-A01E-F049-A6A5-40EBE91A00C3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9059530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65F47B-A4F6-454C-89AA-BCA162FB2C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02" y="392654"/>
            <a:ext cx="10515600" cy="1325563"/>
          </a:xfrm>
        </p:spPr>
        <p:txBody>
          <a:bodyPr/>
          <a:lstStyle/>
          <a:p>
            <a:r>
              <a:rPr lang="en-US" b="1" dirty="0">
                <a:cs typeface="Arial" panose="020B0604020202020204" pitchFamily="34" charset="0"/>
              </a:rPr>
              <a:t>Connectivity Resiliency</a:t>
            </a:r>
          </a:p>
        </p:txBody>
      </p:sp>
      <p:sp>
        <p:nvSpPr>
          <p:cNvPr id="8" name="object 16">
            <a:extLst>
              <a:ext uri="{FF2B5EF4-FFF2-40B4-BE49-F238E27FC236}">
                <a16:creationId xmlns:a16="http://schemas.microsoft.com/office/drawing/2014/main" id="{20E3A82E-9679-4912-877F-F8D387B46D9D}"/>
              </a:ext>
            </a:extLst>
          </p:cNvPr>
          <p:cNvSpPr txBox="1"/>
          <p:nvPr/>
        </p:nvSpPr>
        <p:spPr>
          <a:xfrm>
            <a:off x="928875" y="2791388"/>
            <a:ext cx="2851599" cy="589116"/>
          </a:xfrm>
          <a:prstGeom prst="rect">
            <a:avLst/>
          </a:prstGeom>
        </p:spPr>
        <p:txBody>
          <a:bodyPr vert="horz" wrap="square" lIns="0" tIns="15221" rIns="0" bIns="0" rtlCol="0">
            <a:spAutoFit/>
          </a:bodyPr>
          <a:lstStyle/>
          <a:p>
            <a:pPr marL="16913" algn="ctr">
              <a:spcBef>
                <a:spcPts val="120"/>
              </a:spcBef>
            </a:pPr>
            <a:r>
              <a:rPr lang="en-US" sz="1864" b="1" spc="-7" dirty="0">
                <a:latin typeface="Arial"/>
                <a:cs typeface="Arial"/>
              </a:rPr>
              <a:t>Distributed Antenna Systems</a:t>
            </a:r>
            <a:endParaRPr sz="1864" b="1" dirty="0">
              <a:latin typeface="Arial"/>
              <a:cs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046F729-9C49-4C45-AA13-5776BA95D2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9807" y="1633111"/>
            <a:ext cx="2166994" cy="108349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4BAAE0C-1430-4C7F-A0BC-F6459CF0D9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3877" y="1625887"/>
            <a:ext cx="1572774" cy="1178062"/>
          </a:xfrm>
          <a:prstGeom prst="rect">
            <a:avLst/>
          </a:prstGeom>
        </p:spPr>
      </p:pic>
      <p:sp>
        <p:nvSpPr>
          <p:cNvPr id="12" name="object 16">
            <a:extLst>
              <a:ext uri="{FF2B5EF4-FFF2-40B4-BE49-F238E27FC236}">
                <a16:creationId xmlns:a16="http://schemas.microsoft.com/office/drawing/2014/main" id="{03B64CD7-4534-4F65-8E1E-3624C1056A78}"/>
              </a:ext>
            </a:extLst>
          </p:cNvPr>
          <p:cNvSpPr txBox="1"/>
          <p:nvPr/>
        </p:nvSpPr>
        <p:spPr>
          <a:xfrm>
            <a:off x="4207361" y="2873620"/>
            <a:ext cx="1660354" cy="302243"/>
          </a:xfrm>
          <a:prstGeom prst="rect">
            <a:avLst/>
          </a:prstGeom>
        </p:spPr>
        <p:txBody>
          <a:bodyPr vert="horz" wrap="square" lIns="0" tIns="15221" rIns="0" bIns="0" rtlCol="0">
            <a:spAutoFit/>
          </a:bodyPr>
          <a:lstStyle/>
          <a:p>
            <a:pPr marL="16913">
              <a:spcBef>
                <a:spcPts val="120"/>
              </a:spcBef>
            </a:pPr>
            <a:r>
              <a:rPr lang="en-US" sz="1864" b="1" spc="-7" dirty="0">
                <a:latin typeface="Arial"/>
                <a:cs typeface="Arial"/>
              </a:rPr>
              <a:t>Small Cells</a:t>
            </a:r>
            <a:endParaRPr sz="1864" b="1" dirty="0">
              <a:latin typeface="Arial"/>
              <a:cs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3C9FB72-CFCD-405B-816E-11265CB71F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2807" y="5072825"/>
            <a:ext cx="1706451" cy="1706451"/>
          </a:xfrm>
          <a:prstGeom prst="rect">
            <a:avLst/>
          </a:prstGeom>
        </p:spPr>
      </p:pic>
      <p:sp>
        <p:nvSpPr>
          <p:cNvPr id="14" name="object 16">
            <a:extLst>
              <a:ext uri="{FF2B5EF4-FFF2-40B4-BE49-F238E27FC236}">
                <a16:creationId xmlns:a16="http://schemas.microsoft.com/office/drawing/2014/main" id="{0D7C556F-2206-483C-A531-BA66E3A528EA}"/>
              </a:ext>
            </a:extLst>
          </p:cNvPr>
          <p:cNvSpPr txBox="1"/>
          <p:nvPr/>
        </p:nvSpPr>
        <p:spPr>
          <a:xfrm>
            <a:off x="5277299" y="5286577"/>
            <a:ext cx="885728" cy="302243"/>
          </a:xfrm>
          <a:prstGeom prst="rect">
            <a:avLst/>
          </a:prstGeom>
        </p:spPr>
        <p:txBody>
          <a:bodyPr vert="horz" wrap="square" lIns="0" tIns="15221" rIns="0" bIns="0" rtlCol="0">
            <a:spAutoFit/>
          </a:bodyPr>
          <a:lstStyle/>
          <a:p>
            <a:pPr marL="16913">
              <a:spcBef>
                <a:spcPts val="120"/>
              </a:spcBef>
            </a:pPr>
            <a:r>
              <a:rPr lang="en-US" sz="1864" b="1" spc="-7" dirty="0">
                <a:latin typeface="Arial"/>
                <a:cs typeface="Arial"/>
              </a:rPr>
              <a:t>PBX</a:t>
            </a:r>
            <a:endParaRPr sz="1864" b="1" dirty="0">
              <a:latin typeface="Arial"/>
              <a:cs typeface="Arial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50F3208-F018-47D6-9E2D-C5A40975DB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3685" y="3569300"/>
            <a:ext cx="2081287" cy="1102628"/>
          </a:xfrm>
          <a:prstGeom prst="rect">
            <a:avLst/>
          </a:prstGeom>
        </p:spPr>
      </p:pic>
      <p:sp>
        <p:nvSpPr>
          <p:cNvPr id="17" name="object 16">
            <a:extLst>
              <a:ext uri="{FF2B5EF4-FFF2-40B4-BE49-F238E27FC236}">
                <a16:creationId xmlns:a16="http://schemas.microsoft.com/office/drawing/2014/main" id="{A7E83A97-D177-4997-9721-625DFB74BBA8}"/>
              </a:ext>
            </a:extLst>
          </p:cNvPr>
          <p:cNvSpPr txBox="1"/>
          <p:nvPr/>
        </p:nvSpPr>
        <p:spPr>
          <a:xfrm>
            <a:off x="1603201" y="4741599"/>
            <a:ext cx="1986703" cy="302243"/>
          </a:xfrm>
          <a:prstGeom prst="rect">
            <a:avLst/>
          </a:prstGeom>
        </p:spPr>
        <p:txBody>
          <a:bodyPr vert="horz" wrap="square" lIns="0" tIns="15221" rIns="0" bIns="0" rtlCol="0">
            <a:spAutoFit/>
          </a:bodyPr>
          <a:lstStyle/>
          <a:p>
            <a:pPr marL="16913">
              <a:spcBef>
                <a:spcPts val="120"/>
              </a:spcBef>
            </a:pPr>
            <a:r>
              <a:rPr lang="en-US" sz="1864" b="1" spc="-7" dirty="0">
                <a:latin typeface="Arial"/>
                <a:cs typeface="Arial"/>
              </a:rPr>
              <a:t>IoT Network(s)</a:t>
            </a:r>
            <a:endParaRPr sz="1864" b="1" dirty="0">
              <a:latin typeface="Arial"/>
              <a:cs typeface="Arial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017934C-226E-4AFB-92E4-008FF45FE8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26089" y="3511380"/>
            <a:ext cx="2209008" cy="1037156"/>
          </a:xfrm>
          <a:prstGeom prst="rect">
            <a:avLst/>
          </a:prstGeom>
        </p:spPr>
      </p:pic>
      <p:sp>
        <p:nvSpPr>
          <p:cNvPr id="19" name="object 16">
            <a:extLst>
              <a:ext uri="{FF2B5EF4-FFF2-40B4-BE49-F238E27FC236}">
                <a16:creationId xmlns:a16="http://schemas.microsoft.com/office/drawing/2014/main" id="{79A94982-FDE2-416D-AF9C-D2842C683656}"/>
              </a:ext>
            </a:extLst>
          </p:cNvPr>
          <p:cNvSpPr txBox="1"/>
          <p:nvPr/>
        </p:nvSpPr>
        <p:spPr>
          <a:xfrm>
            <a:off x="3698159" y="4659559"/>
            <a:ext cx="2464868" cy="302243"/>
          </a:xfrm>
          <a:prstGeom prst="rect">
            <a:avLst/>
          </a:prstGeom>
        </p:spPr>
        <p:txBody>
          <a:bodyPr vert="horz" wrap="square" lIns="0" tIns="15221" rIns="0" bIns="0" rtlCol="0">
            <a:spAutoFit/>
          </a:bodyPr>
          <a:lstStyle/>
          <a:p>
            <a:pPr marL="16913">
              <a:spcBef>
                <a:spcPts val="120"/>
              </a:spcBef>
            </a:pPr>
            <a:r>
              <a:rPr lang="en-US" sz="1864" b="1" spc="-7" dirty="0">
                <a:latin typeface="Arial"/>
                <a:cs typeface="Arial"/>
              </a:rPr>
              <a:t>In-Building Wireless</a:t>
            </a:r>
            <a:endParaRPr sz="1864" b="1" dirty="0">
              <a:latin typeface="Arial"/>
              <a:cs typeface="Arial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B2E045A-9E60-4488-98B9-FF2658D8A3F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86637" y="5270153"/>
            <a:ext cx="2030164" cy="1134784"/>
          </a:xfrm>
          <a:prstGeom prst="rect">
            <a:avLst/>
          </a:prstGeom>
        </p:spPr>
      </p:pic>
      <p:sp>
        <p:nvSpPr>
          <p:cNvPr id="22" name="object 16">
            <a:extLst>
              <a:ext uri="{FF2B5EF4-FFF2-40B4-BE49-F238E27FC236}">
                <a16:creationId xmlns:a16="http://schemas.microsoft.com/office/drawing/2014/main" id="{C5E944DD-9055-444D-9D17-07BFCE9769E6}"/>
              </a:ext>
            </a:extLst>
          </p:cNvPr>
          <p:cNvSpPr txBox="1"/>
          <p:nvPr/>
        </p:nvSpPr>
        <p:spPr>
          <a:xfrm>
            <a:off x="1539175" y="6404937"/>
            <a:ext cx="1986703" cy="302243"/>
          </a:xfrm>
          <a:prstGeom prst="rect">
            <a:avLst/>
          </a:prstGeom>
        </p:spPr>
        <p:txBody>
          <a:bodyPr vert="horz" wrap="square" lIns="0" tIns="15221" rIns="0" bIns="0" rtlCol="0">
            <a:spAutoFit/>
          </a:bodyPr>
          <a:lstStyle/>
          <a:p>
            <a:pPr marL="16913">
              <a:spcBef>
                <a:spcPts val="120"/>
              </a:spcBef>
            </a:pPr>
            <a:r>
              <a:rPr lang="en-US" sz="1864" b="1" spc="-7" dirty="0">
                <a:latin typeface="Arial"/>
                <a:cs typeface="Arial"/>
              </a:rPr>
              <a:t>Cellular </a:t>
            </a:r>
            <a:endParaRPr sz="1864" b="1" dirty="0">
              <a:latin typeface="Arial"/>
              <a:cs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63BE87A-29C7-4959-82AE-0CD0FE454192}"/>
              </a:ext>
            </a:extLst>
          </p:cNvPr>
          <p:cNvSpPr txBox="1"/>
          <p:nvPr/>
        </p:nvSpPr>
        <p:spPr>
          <a:xfrm flipH="1">
            <a:off x="6542354" y="1556725"/>
            <a:ext cx="4669393" cy="4411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3400"/>
              </a:lnSpc>
              <a:buFontTx/>
              <a:buChar char="-"/>
            </a:pPr>
            <a:r>
              <a:rPr lang="en-US" sz="2000" dirty="0"/>
              <a:t>Redundancy (Equipment, Access Network, Power)</a:t>
            </a:r>
          </a:p>
          <a:p>
            <a:pPr marL="285750" indent="-285750">
              <a:lnSpc>
                <a:spcPts val="3400"/>
              </a:lnSpc>
              <a:buFontTx/>
              <a:buChar char="-"/>
            </a:pPr>
            <a:r>
              <a:rPr lang="en-US" sz="2000" dirty="0"/>
              <a:t>Routing / cabling path diversity</a:t>
            </a:r>
          </a:p>
          <a:p>
            <a:pPr marL="285750" indent="-285750">
              <a:lnSpc>
                <a:spcPts val="3400"/>
              </a:lnSpc>
              <a:buFontTx/>
              <a:buChar char="-"/>
            </a:pPr>
            <a:r>
              <a:rPr lang="en-US" sz="2000" dirty="0"/>
              <a:t>Active performance monitoring</a:t>
            </a:r>
          </a:p>
          <a:p>
            <a:pPr marL="285750" indent="-285750">
              <a:lnSpc>
                <a:spcPts val="3400"/>
              </a:lnSpc>
              <a:buFontTx/>
              <a:buChar char="-"/>
            </a:pPr>
            <a:r>
              <a:rPr lang="en-US" sz="2000" dirty="0"/>
              <a:t>Predictive maintenance</a:t>
            </a:r>
          </a:p>
          <a:p>
            <a:pPr marL="285750" indent="-285750">
              <a:lnSpc>
                <a:spcPts val="3400"/>
              </a:lnSpc>
              <a:buFontTx/>
              <a:buChar char="-"/>
            </a:pPr>
            <a:r>
              <a:rPr lang="en-US" sz="2000" dirty="0"/>
              <a:t>Autonomous redundancy switchover</a:t>
            </a:r>
          </a:p>
          <a:p>
            <a:pPr marL="285750" indent="-285750">
              <a:lnSpc>
                <a:spcPts val="3400"/>
              </a:lnSpc>
              <a:buFontTx/>
              <a:buChar char="-"/>
            </a:pPr>
            <a:r>
              <a:rPr lang="en-US" sz="2000" dirty="0"/>
              <a:t>Redundant power sources</a:t>
            </a:r>
          </a:p>
          <a:p>
            <a:pPr marL="285750" indent="-285750">
              <a:lnSpc>
                <a:spcPts val="3400"/>
              </a:lnSpc>
              <a:buFontTx/>
              <a:buChar char="-"/>
            </a:pPr>
            <a:r>
              <a:rPr lang="en-US" sz="2000" dirty="0"/>
              <a:t>Back-up power (generator, battery, etc.)</a:t>
            </a:r>
          </a:p>
          <a:p>
            <a:pPr marL="285750" indent="-285750">
              <a:lnSpc>
                <a:spcPts val="3400"/>
              </a:lnSpc>
              <a:buFontTx/>
              <a:buChar char="-"/>
            </a:pPr>
            <a:r>
              <a:rPr lang="en-US" sz="2000" dirty="0"/>
              <a:t>IoT and BMS connectivity</a:t>
            </a:r>
          </a:p>
          <a:p>
            <a:pPr marL="285750" indent="-285750">
              <a:lnSpc>
                <a:spcPts val="3400"/>
              </a:lnSpc>
              <a:buFontTx/>
              <a:buChar char="-"/>
            </a:pPr>
            <a:r>
              <a:rPr lang="en-US" sz="2000" dirty="0"/>
              <a:t>Virtualization 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A46CCEF-DA59-457C-9B19-8B66B9EBE31C}"/>
              </a:ext>
            </a:extLst>
          </p:cNvPr>
          <p:cNvSpPr/>
          <p:nvPr/>
        </p:nvSpPr>
        <p:spPr>
          <a:xfrm>
            <a:off x="6732653" y="5981600"/>
            <a:ext cx="48515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active electronics in the system must be housed in a National Electrical Manufacturers Association (NEMA)-4 enclosure for protection from water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944C09C-9672-4647-90B6-92DF6DA81E7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75079" y="706439"/>
            <a:ext cx="1265615" cy="642933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91FCAB-C2C1-4095-84C7-811D8FD272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Slide </a:t>
            </a:r>
            <a:fld id="{7EAA5322-A01E-F049-A6A5-40EBE91A00C3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13605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0F1AA44F-14DE-49EE-A825-04DCFAD2356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23476" y="591124"/>
            <a:ext cx="8535759" cy="694186"/>
          </a:xfrm>
          <a:prstGeom prst="rect">
            <a:avLst/>
          </a:prstGeom>
        </p:spPr>
        <p:txBody>
          <a:bodyPr vert="horz" wrap="square" lIns="0" tIns="16912" rIns="0" bIns="0" rtlCol="0" anchor="ctr">
            <a:spAutoFit/>
          </a:bodyPr>
          <a:lstStyle/>
          <a:p>
            <a:pPr marL="16913">
              <a:lnSpc>
                <a:spcPct val="100000"/>
              </a:lnSpc>
              <a:spcBef>
                <a:spcPts val="133"/>
              </a:spcBef>
            </a:pPr>
            <a:r>
              <a:rPr lang="en-US" b="1" spc="-7" dirty="0">
                <a:solidFill>
                  <a:srgbClr val="000000"/>
                </a:solidFill>
                <a:cs typeface="Arial"/>
              </a:rPr>
              <a:t>TIA Smart Building Program</a:t>
            </a:r>
            <a:endParaRPr b="1" dirty="0">
              <a:cs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9735D8A-26CC-48DF-B66D-137F277537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125" y="3042028"/>
            <a:ext cx="1674333" cy="850562"/>
          </a:xfrm>
          <a:prstGeom prst="rect">
            <a:avLst/>
          </a:prstGeom>
        </p:spPr>
      </p:pic>
      <p:sp>
        <p:nvSpPr>
          <p:cNvPr id="4" name="object 14">
            <a:extLst>
              <a:ext uri="{FF2B5EF4-FFF2-40B4-BE49-F238E27FC236}">
                <a16:creationId xmlns:a16="http://schemas.microsoft.com/office/drawing/2014/main" id="{8408CBF2-27DE-491D-8D76-20B42CA7B616}"/>
              </a:ext>
            </a:extLst>
          </p:cNvPr>
          <p:cNvSpPr txBox="1"/>
          <p:nvPr/>
        </p:nvSpPr>
        <p:spPr>
          <a:xfrm>
            <a:off x="7415171" y="4271017"/>
            <a:ext cx="3348666" cy="2325273"/>
          </a:xfrm>
          <a:prstGeom prst="rect">
            <a:avLst/>
          </a:prstGeom>
        </p:spPr>
        <p:txBody>
          <a:bodyPr vert="horz" wrap="square" lIns="0" tIns="16912" rIns="0" bIns="0" rtlCol="0">
            <a:spAutoFit/>
          </a:bodyPr>
          <a:lstStyle/>
          <a:p>
            <a:pPr algn="ctr">
              <a:spcBef>
                <a:spcPts val="133"/>
              </a:spcBef>
            </a:pPr>
            <a:endParaRPr lang="en-US" sz="2131" b="1" spc="-13" dirty="0">
              <a:latin typeface="Arial"/>
              <a:cs typeface="Arial"/>
            </a:endParaRPr>
          </a:p>
          <a:p>
            <a:pPr algn="ctr">
              <a:spcBef>
                <a:spcPts val="133"/>
              </a:spcBef>
            </a:pPr>
            <a:r>
              <a:rPr sz="2131" b="1" spc="-13" dirty="0">
                <a:latin typeface="Arial"/>
                <a:cs typeface="Arial"/>
              </a:rPr>
              <a:t>Harry</a:t>
            </a:r>
            <a:r>
              <a:rPr sz="2131" b="1" dirty="0">
                <a:latin typeface="Arial"/>
                <a:cs typeface="Arial"/>
              </a:rPr>
              <a:t> </a:t>
            </a:r>
            <a:r>
              <a:rPr sz="2131" b="1" spc="-13" dirty="0">
                <a:latin typeface="Arial"/>
                <a:cs typeface="Arial"/>
              </a:rPr>
              <a:t>Smeenk</a:t>
            </a:r>
            <a:endParaRPr sz="2131" dirty="0">
              <a:latin typeface="Arial"/>
              <a:cs typeface="Arial"/>
            </a:endParaRPr>
          </a:p>
          <a:p>
            <a:pPr marL="16067" marR="6765" algn="ctr"/>
            <a:r>
              <a:rPr sz="2131" b="1" spc="-7" dirty="0">
                <a:latin typeface="Arial"/>
                <a:cs typeface="Arial"/>
              </a:rPr>
              <a:t>Senior Vice President </a:t>
            </a:r>
            <a:r>
              <a:rPr sz="2131" b="1" dirty="0">
                <a:latin typeface="Arial"/>
                <a:cs typeface="Arial"/>
              </a:rPr>
              <a:t>Technology</a:t>
            </a:r>
            <a:r>
              <a:rPr sz="2131" b="1" spc="-60" dirty="0">
                <a:latin typeface="Arial"/>
                <a:cs typeface="Arial"/>
              </a:rPr>
              <a:t> </a:t>
            </a:r>
            <a:r>
              <a:rPr sz="2131" b="1" spc="-7" dirty="0">
                <a:latin typeface="Arial"/>
                <a:cs typeface="Arial"/>
              </a:rPr>
              <a:t>Programs  </a:t>
            </a:r>
            <a:r>
              <a:rPr sz="2131" b="1" u="heavy" spc="-7" dirty="0">
                <a:solidFill>
                  <a:srgbClr val="1154CC"/>
                </a:solidFill>
                <a:uFill>
                  <a:solidFill>
                    <a:srgbClr val="1154CC"/>
                  </a:solidFill>
                </a:uFill>
                <a:latin typeface="Arial"/>
                <a:cs typeface="Arial"/>
                <a:hlinkClick r:id="rId3"/>
              </a:rPr>
              <a:t>hsmeenk@tiaonline.org</a:t>
            </a:r>
            <a:r>
              <a:rPr sz="2131" b="1" spc="7" dirty="0">
                <a:solidFill>
                  <a:srgbClr val="1154CC"/>
                </a:solidFill>
                <a:latin typeface="Arial"/>
                <a:cs typeface="Arial"/>
                <a:hlinkClick r:id="rId3"/>
              </a:rPr>
              <a:t> </a:t>
            </a:r>
            <a:r>
              <a:rPr sz="2131" b="1" spc="-7" dirty="0">
                <a:latin typeface="Arial"/>
                <a:cs typeface="Arial"/>
              </a:rPr>
              <a:t>1.972.832.2992</a:t>
            </a:r>
            <a:endParaRPr sz="2131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131" dirty="0">
              <a:latin typeface="Times New Roman"/>
              <a:cs typeface="Times New Roman"/>
            </a:endParaRPr>
          </a:p>
        </p:txBody>
      </p:sp>
      <p:sp>
        <p:nvSpPr>
          <p:cNvPr id="5" name="object 14">
            <a:extLst>
              <a:ext uri="{FF2B5EF4-FFF2-40B4-BE49-F238E27FC236}">
                <a16:creationId xmlns:a16="http://schemas.microsoft.com/office/drawing/2014/main" id="{1840F3B3-2908-4BF2-B36C-17E47164B1B3}"/>
              </a:ext>
            </a:extLst>
          </p:cNvPr>
          <p:cNvSpPr txBox="1"/>
          <p:nvPr/>
        </p:nvSpPr>
        <p:spPr>
          <a:xfrm>
            <a:off x="2138486" y="4684945"/>
            <a:ext cx="4217966" cy="1984539"/>
          </a:xfrm>
          <a:prstGeom prst="rect">
            <a:avLst/>
          </a:prstGeom>
        </p:spPr>
        <p:txBody>
          <a:bodyPr vert="horz" wrap="square" lIns="0" tIns="16912" rIns="0" bIns="0" rtlCol="0">
            <a:spAutoFit/>
          </a:bodyPr>
          <a:lstStyle/>
          <a:p>
            <a:pPr marL="1364000"/>
            <a:r>
              <a:rPr lang="en-US" sz="2131" b="1" dirty="0">
                <a:latin typeface="Arial"/>
                <a:cs typeface="Arial"/>
              </a:rPr>
              <a:t>Limor</a:t>
            </a:r>
            <a:r>
              <a:rPr lang="en-US" sz="2131" b="1" spc="-20" dirty="0">
                <a:latin typeface="Arial"/>
                <a:cs typeface="Arial"/>
              </a:rPr>
              <a:t> </a:t>
            </a:r>
            <a:r>
              <a:rPr lang="en-US" sz="2131" b="1" spc="-7" dirty="0">
                <a:latin typeface="Arial"/>
                <a:cs typeface="Arial"/>
              </a:rPr>
              <a:t>Schafman</a:t>
            </a:r>
            <a:endParaRPr lang="en-US" sz="2131" dirty="0">
              <a:latin typeface="Arial"/>
              <a:cs typeface="Arial"/>
            </a:endParaRPr>
          </a:p>
          <a:p>
            <a:pPr marL="195340" marR="123462" indent="-59194" algn="ctr"/>
            <a:r>
              <a:rPr lang="en-US" sz="2131" b="1" spc="-7" dirty="0">
                <a:latin typeface="Arial"/>
                <a:cs typeface="Arial"/>
              </a:rPr>
              <a:t>Sr. Director </a:t>
            </a:r>
            <a:r>
              <a:rPr lang="en-US" sz="2131" b="1" spc="-13" dirty="0">
                <a:latin typeface="Arial"/>
                <a:cs typeface="Arial"/>
              </a:rPr>
              <a:t>Smart </a:t>
            </a:r>
            <a:r>
              <a:rPr lang="en-US" sz="2131" b="1" spc="-7" dirty="0">
                <a:latin typeface="Arial"/>
                <a:cs typeface="Arial"/>
              </a:rPr>
              <a:t>Buildings Evolution  </a:t>
            </a:r>
            <a:r>
              <a:rPr lang="en-US" sz="2131" b="1" u="heavy" spc="-7" dirty="0">
                <a:solidFill>
                  <a:srgbClr val="1154CC"/>
                </a:solidFill>
                <a:uFill>
                  <a:solidFill>
                    <a:srgbClr val="1154CC"/>
                  </a:solidFill>
                </a:uFill>
                <a:latin typeface="Arial"/>
                <a:cs typeface="Arial"/>
                <a:hlinkClick r:id="rId4"/>
              </a:rPr>
              <a:t>LSchafman@tiaonline.org</a:t>
            </a:r>
            <a:r>
              <a:rPr lang="en-US" sz="2131" b="1" spc="-27" dirty="0">
                <a:solidFill>
                  <a:srgbClr val="1154CC"/>
                </a:solidFill>
                <a:latin typeface="Arial"/>
                <a:cs typeface="Arial"/>
                <a:hlinkClick r:id="rId4"/>
              </a:rPr>
              <a:t> </a:t>
            </a:r>
            <a:r>
              <a:rPr lang="en-US" sz="2131" b="1" dirty="0">
                <a:latin typeface="Arial"/>
                <a:cs typeface="Arial"/>
              </a:rPr>
              <a:t>1.703.907.7582</a:t>
            </a:r>
            <a:endParaRPr lang="en-US" sz="2131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131" dirty="0">
              <a:latin typeface="Times New Roman"/>
              <a:cs typeface="Times New Roman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415DB0A-5B68-4C55-81DA-D811BDB3CD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8577" y="1756877"/>
            <a:ext cx="2232444" cy="111622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E4F0C5C-9307-40DE-AA21-C95D905A38F5}"/>
              </a:ext>
            </a:extLst>
          </p:cNvPr>
          <p:cNvSpPr/>
          <p:nvPr/>
        </p:nvSpPr>
        <p:spPr>
          <a:xfrm>
            <a:off x="3254708" y="1422290"/>
            <a:ext cx="8320927" cy="30433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397" dirty="0"/>
              <a:t>TIA’s Smart Buildings Program is all about connectivity, interoperability, communications and capacity.</a:t>
            </a:r>
          </a:p>
          <a:p>
            <a:endParaRPr lang="en-US" sz="2397" dirty="0"/>
          </a:p>
          <a:p>
            <a:r>
              <a:rPr lang="en-US" sz="2397" dirty="0"/>
              <a:t>A cross-industry working group is developing use cases, value propositions, information portals, best practices, assessments and an overall ecosystem for smart buildings.</a:t>
            </a:r>
          </a:p>
          <a:p>
            <a:endParaRPr lang="en-US" sz="2397" dirty="0"/>
          </a:p>
          <a:p>
            <a:r>
              <a:rPr lang="en-US" sz="2397" dirty="0"/>
              <a:t>Interested parties should contact either: 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F87187D-3C7F-443A-8CDE-6D2F97968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Slide </a:t>
            </a:r>
            <a:fld id="{7EAA5322-A01E-F049-A6A5-40EBE91A00C3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128904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CB8D68-9B69-47DE-A011-CDB6D9D450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b="1" dirty="0"/>
              <a:t>Smart Building Demand Drivers</a:t>
            </a:r>
          </a:p>
        </p:txBody>
      </p:sp>
      <p:pic>
        <p:nvPicPr>
          <p:cNvPr id="3074" name="Picture 2" descr="Image result for smart buildings">
            <a:extLst>
              <a:ext uri="{FF2B5EF4-FFF2-40B4-BE49-F238E27FC236}">
                <a16:creationId xmlns:a16="http://schemas.microsoft.com/office/drawing/2014/main" id="{32866A81-17C2-4D24-8B1C-2C3FF00ECF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412" y="1859877"/>
            <a:ext cx="2431753" cy="166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0B9761E-B6B9-4369-ADC1-1B6D856FA5B3}"/>
              </a:ext>
            </a:extLst>
          </p:cNvPr>
          <p:cNvSpPr/>
          <p:nvPr/>
        </p:nvSpPr>
        <p:spPr>
          <a:xfrm>
            <a:off x="975420" y="3603329"/>
            <a:ext cx="2316019" cy="400110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r>
              <a:rPr lang="en-US" sz="2000" b="1" dirty="0">
                <a:solidFill>
                  <a:schemeClr val="accent1"/>
                </a:solidFill>
              </a:rPr>
              <a:t>Integrated Buildings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E89D971-1B0F-4807-855C-402A072C0B27}"/>
              </a:ext>
            </a:extLst>
          </p:cNvPr>
          <p:cNvSpPr/>
          <p:nvPr/>
        </p:nvSpPr>
        <p:spPr>
          <a:xfrm>
            <a:off x="3964292" y="3634268"/>
            <a:ext cx="1598515" cy="400110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r>
              <a:rPr lang="en-US" sz="2000" b="1" dirty="0">
                <a:solidFill>
                  <a:schemeClr val="accent1"/>
                </a:solidFill>
              </a:rPr>
              <a:t>IoT Explosion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03148B7-A75F-4EC1-8122-E947F1553A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8814" y="1883794"/>
            <a:ext cx="2431754" cy="166687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66DC757-6EC7-456A-9F18-5FBC4615A8E9}"/>
              </a:ext>
            </a:extLst>
          </p:cNvPr>
          <p:cNvSpPr/>
          <p:nvPr/>
        </p:nvSpPr>
        <p:spPr>
          <a:xfrm>
            <a:off x="6322773" y="3608544"/>
            <a:ext cx="2378856" cy="400110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r>
              <a:rPr lang="en-US" sz="2000" b="1" dirty="0">
                <a:solidFill>
                  <a:schemeClr val="accent1"/>
                </a:solidFill>
              </a:rPr>
              <a:t>In-Building Coverage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C6FCCE6-F746-4738-A003-4C666C2BD8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42520" y="1862193"/>
            <a:ext cx="2311280" cy="166455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688798B-245F-42DB-B317-69FCDDAEEE35}"/>
              </a:ext>
            </a:extLst>
          </p:cNvPr>
          <p:cNvSpPr/>
          <p:nvPr/>
        </p:nvSpPr>
        <p:spPr>
          <a:xfrm>
            <a:off x="9178617" y="3634268"/>
            <a:ext cx="2004523" cy="400110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r>
              <a:rPr lang="en-US" sz="2000" b="1" dirty="0">
                <a:solidFill>
                  <a:schemeClr val="accent1"/>
                </a:solidFill>
              </a:rPr>
              <a:t>Safety &amp; Security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32E96B5-F2B3-4853-B805-91531D44F8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1058" y="4323966"/>
            <a:ext cx="2449745" cy="161141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38EE5C8-699F-4567-9E1A-DB7B77A99C97}"/>
              </a:ext>
            </a:extLst>
          </p:cNvPr>
          <p:cNvSpPr/>
          <p:nvPr/>
        </p:nvSpPr>
        <p:spPr>
          <a:xfrm>
            <a:off x="1057109" y="6083227"/>
            <a:ext cx="2234330" cy="400110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/>
            <a:r>
              <a:rPr lang="en-US" sz="2000" b="1" dirty="0">
                <a:solidFill>
                  <a:schemeClr val="accent1"/>
                </a:solidFill>
              </a:rPr>
              <a:t>LTE Evolution &amp;  5G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6F517BC-32C9-4627-A7F2-04EFC4412C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95527" y="4246225"/>
            <a:ext cx="2498947" cy="1716475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A0ABE4DF-9193-456B-B45B-F40DB482817E}"/>
              </a:ext>
            </a:extLst>
          </p:cNvPr>
          <p:cNvSpPr/>
          <p:nvPr/>
        </p:nvSpPr>
        <p:spPr>
          <a:xfrm>
            <a:off x="3768333" y="6083227"/>
            <a:ext cx="2475101" cy="400110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r>
              <a:rPr lang="en-US" sz="2000" b="1" dirty="0">
                <a:solidFill>
                  <a:schemeClr val="accent1"/>
                </a:solidFill>
              </a:rPr>
              <a:t>Enterprise Networks 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207D7B3-D27F-4AF0-9375-B3FFE0D8705E}"/>
              </a:ext>
            </a:extLst>
          </p:cNvPr>
          <p:cNvSpPr/>
          <p:nvPr/>
        </p:nvSpPr>
        <p:spPr>
          <a:xfrm>
            <a:off x="6585786" y="6083227"/>
            <a:ext cx="2252861" cy="400110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r>
              <a:rPr lang="en-US" sz="2000" b="1" dirty="0">
                <a:solidFill>
                  <a:schemeClr val="accent1"/>
                </a:solidFill>
              </a:rPr>
              <a:t>Latency Reduction  </a:t>
            </a:r>
          </a:p>
        </p:txBody>
      </p:sp>
      <p:pic>
        <p:nvPicPr>
          <p:cNvPr id="3078" name="Picture 6" descr="Image result for Latency Reduction">
            <a:extLst>
              <a:ext uri="{FF2B5EF4-FFF2-40B4-BE49-F238E27FC236}">
                <a16:creationId xmlns:a16="http://schemas.microsoft.com/office/drawing/2014/main" id="{1C374EB1-876A-43DC-9E8F-7A96FEEDC0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9700" y="4323966"/>
            <a:ext cx="2498947" cy="1528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339A66AB-D914-4418-9D94-E86A37A9695A}"/>
              </a:ext>
            </a:extLst>
          </p:cNvPr>
          <p:cNvSpPr/>
          <p:nvPr/>
        </p:nvSpPr>
        <p:spPr>
          <a:xfrm>
            <a:off x="9376427" y="6042444"/>
            <a:ext cx="1608902" cy="400110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r>
              <a:rPr lang="en-US" sz="2000" b="1" dirty="0">
                <a:solidFill>
                  <a:schemeClr val="accent1"/>
                </a:solidFill>
              </a:rPr>
              <a:t>Massive Data</a:t>
            </a:r>
          </a:p>
        </p:txBody>
      </p:sp>
      <p:pic>
        <p:nvPicPr>
          <p:cNvPr id="3080" name="Picture 8" descr="Image result for Massive Data">
            <a:extLst>
              <a:ext uri="{FF2B5EF4-FFF2-40B4-BE49-F238E27FC236}">
                <a16:creationId xmlns:a16="http://schemas.microsoft.com/office/drawing/2014/main" id="{B4CBB017-FF09-4A1F-8346-6A155F82B8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2521" y="4299163"/>
            <a:ext cx="2311279" cy="1610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3BDAEE2-F617-42EB-88FD-1830AF08106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48070" y="626773"/>
            <a:ext cx="1265615" cy="642933"/>
          </a:xfrm>
          <a:prstGeom prst="rect">
            <a:avLst/>
          </a:prstGeom>
        </p:spPr>
      </p:pic>
      <p:pic>
        <p:nvPicPr>
          <p:cNvPr id="1026" name="Picture 2" descr="Image result for in-building coverage">
            <a:extLst>
              <a:ext uri="{FF2B5EF4-FFF2-40B4-BE49-F238E27FC236}">
                <a16:creationId xmlns:a16="http://schemas.microsoft.com/office/drawing/2014/main" id="{6E408A0C-6036-4D19-BCBC-2B948D10DF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3434" y="1821648"/>
            <a:ext cx="2674532" cy="1666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2D3522-745E-41BC-B6FB-82B8544213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Slide </a:t>
            </a:r>
            <a:fld id="{7EAA5322-A01E-F049-A6A5-40EBE91A00C3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2106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8" grpId="0"/>
      <p:bldP spid="11" grpId="0"/>
      <p:bldP spid="13" grpId="0"/>
      <p:bldP spid="15" grpId="0"/>
      <p:bldP spid="16" grpId="0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B63F4B-485C-413C-A91C-79B9D5B523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Facial Recognition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1FCDF6-2335-494F-A952-E9C6C30120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65146"/>
            <a:ext cx="5788068" cy="673978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/>
              <a:t>Cloud vs Private Smart Building Network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4D79A9D-79A0-4F23-BBC4-66BF1999F4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438" y="2455053"/>
            <a:ext cx="3095625" cy="16287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2CB1BF3-176E-4528-AF9B-993592E3BE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438" y="4434495"/>
            <a:ext cx="3065730" cy="172447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2577FC4-2CB5-4414-820B-5CB4D50782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0495" y="1633921"/>
            <a:ext cx="2981325" cy="1504950"/>
          </a:xfrm>
          <a:prstGeom prst="rect">
            <a:avLst/>
          </a:prstGeom>
        </p:spPr>
      </p:pic>
      <p:sp>
        <p:nvSpPr>
          <p:cNvPr id="12" name="Arrow: Right 11">
            <a:extLst>
              <a:ext uri="{FF2B5EF4-FFF2-40B4-BE49-F238E27FC236}">
                <a16:creationId xmlns:a16="http://schemas.microsoft.com/office/drawing/2014/main" id="{B5DD6BA5-8BFC-4CDA-86D4-EDE1A364A795}"/>
              </a:ext>
            </a:extLst>
          </p:cNvPr>
          <p:cNvSpPr/>
          <p:nvPr/>
        </p:nvSpPr>
        <p:spPr>
          <a:xfrm>
            <a:off x="7985412" y="3479554"/>
            <a:ext cx="3510314" cy="46648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51ADE4F9-1EFF-4178-BA74-B9A6AA3156CC}"/>
              </a:ext>
            </a:extLst>
          </p:cNvPr>
          <p:cNvSpPr/>
          <p:nvPr/>
        </p:nvSpPr>
        <p:spPr>
          <a:xfrm rot="10800000">
            <a:off x="4093321" y="3479553"/>
            <a:ext cx="3944563" cy="46648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00625BA-B6CB-4CDF-B82A-2F455D5F0FE0}"/>
              </a:ext>
            </a:extLst>
          </p:cNvPr>
          <p:cNvSpPr txBox="1"/>
          <p:nvPr/>
        </p:nvSpPr>
        <p:spPr>
          <a:xfrm>
            <a:off x="4012844" y="3010392"/>
            <a:ext cx="1029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Dallas TX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725BE9F-665B-4884-9F08-7AEC02BBD62F}"/>
              </a:ext>
            </a:extLst>
          </p:cNvPr>
          <p:cNvSpPr txBox="1"/>
          <p:nvPr/>
        </p:nvSpPr>
        <p:spPr>
          <a:xfrm>
            <a:off x="10309367" y="3031910"/>
            <a:ext cx="11331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Reston VA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4507FBE-4A29-4C08-A018-5CE4D99FE0E1}"/>
              </a:ext>
            </a:extLst>
          </p:cNvPr>
          <p:cNvSpPr txBox="1"/>
          <p:nvPr/>
        </p:nvSpPr>
        <p:spPr>
          <a:xfrm>
            <a:off x="7103279" y="3861198"/>
            <a:ext cx="17642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30 to 90 seconds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E872354-0B6E-4FB7-9B00-832AA38DFB12}"/>
              </a:ext>
            </a:extLst>
          </p:cNvPr>
          <p:cNvSpPr txBox="1"/>
          <p:nvPr/>
        </p:nvSpPr>
        <p:spPr>
          <a:xfrm>
            <a:off x="4093320" y="5133128"/>
            <a:ext cx="860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On Site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2EF98EDF-1429-4ABA-B39B-3BD6BCB57D6C}"/>
              </a:ext>
            </a:extLst>
          </p:cNvPr>
          <p:cNvCxnSpPr>
            <a:cxnSpLocks/>
          </p:cNvCxnSpPr>
          <p:nvPr/>
        </p:nvCxnSpPr>
        <p:spPr>
          <a:xfrm>
            <a:off x="4263680" y="5572314"/>
            <a:ext cx="466406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23" name="Picture 22">
            <a:extLst>
              <a:ext uri="{FF2B5EF4-FFF2-40B4-BE49-F238E27FC236}">
                <a16:creationId xmlns:a16="http://schemas.microsoft.com/office/drawing/2014/main" id="{8CCA1128-6252-4476-A508-CA82E0284C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40686" y="4780242"/>
            <a:ext cx="2436598" cy="1627647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2253F9E7-7736-40EE-B726-32B397B2158D}"/>
              </a:ext>
            </a:extLst>
          </p:cNvPr>
          <p:cNvSpPr txBox="1"/>
          <p:nvPr/>
        </p:nvSpPr>
        <p:spPr>
          <a:xfrm>
            <a:off x="3971827" y="5734898"/>
            <a:ext cx="11114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&lt; 2 -4 MS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38F3B20D-E832-4BC1-BD0B-13BC88B5229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75079" y="706439"/>
            <a:ext cx="1265615" cy="642933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28C77058-1F7A-4B0C-824D-B768C482E9F8}"/>
              </a:ext>
            </a:extLst>
          </p:cNvPr>
          <p:cNvSpPr/>
          <p:nvPr/>
        </p:nvSpPr>
        <p:spPr>
          <a:xfrm>
            <a:off x="9388541" y="6038592"/>
            <a:ext cx="2252861" cy="400110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r>
              <a:rPr lang="en-US" sz="2000" b="1" dirty="0">
                <a:solidFill>
                  <a:schemeClr val="accent1"/>
                </a:solidFill>
              </a:rPr>
              <a:t>Latency Reduction  </a:t>
            </a:r>
          </a:p>
        </p:txBody>
      </p:sp>
      <p:pic>
        <p:nvPicPr>
          <p:cNvPr id="20" name="Picture 6" descr="Image result for Latency Reduction">
            <a:extLst>
              <a:ext uri="{FF2B5EF4-FFF2-40B4-BE49-F238E27FC236}">
                <a16:creationId xmlns:a16="http://schemas.microsoft.com/office/drawing/2014/main" id="{D2413E08-2134-4833-AD7F-B93EC71848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2455" y="4501886"/>
            <a:ext cx="2498947" cy="1528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24438E6-2D75-4E04-86E9-3B4824AE0A14}"/>
              </a:ext>
            </a:extLst>
          </p:cNvPr>
          <p:cNvSpPr/>
          <p:nvPr/>
        </p:nvSpPr>
        <p:spPr>
          <a:xfrm>
            <a:off x="9142455" y="4339940"/>
            <a:ext cx="2622672" cy="208272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A6CE26-3554-49EB-9F4C-34E905135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62474" y="6452602"/>
            <a:ext cx="2743200" cy="365125"/>
          </a:xfrm>
        </p:spPr>
        <p:txBody>
          <a:bodyPr/>
          <a:lstStyle/>
          <a:p>
            <a:r>
              <a:rPr lang="en-US" dirty="0"/>
              <a:t>Slide </a:t>
            </a:r>
            <a:fld id="{7EAA5322-A01E-F049-A6A5-40EBE91A00C3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003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/>
      <p:bldP spid="15" grpId="0"/>
      <p:bldP spid="16" grpId="0"/>
      <p:bldP spid="17" grpId="0"/>
      <p:bldP spid="24" grpId="0"/>
      <p:bldP spid="18" grpId="0"/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F52536-6AB8-4CF5-B113-79ABAB2EE8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Private Networks (PN)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B424AA0-9F09-404F-8FE0-386029EA4738}"/>
              </a:ext>
            </a:extLst>
          </p:cNvPr>
          <p:cNvSpPr/>
          <p:nvPr/>
        </p:nvSpPr>
        <p:spPr>
          <a:xfrm>
            <a:off x="647186" y="3560633"/>
            <a:ext cx="350422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First Gen Networks</a:t>
            </a:r>
          </a:p>
          <a:p>
            <a:pPr algn="ctr"/>
            <a:r>
              <a:rPr lang="en-US" sz="20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direct user-to-user connections</a:t>
            </a:r>
            <a:endParaRPr lang="en-US" sz="2000" b="1" dirty="0">
              <a:solidFill>
                <a:schemeClr val="accent1"/>
              </a:solidFill>
            </a:endParaRPr>
          </a:p>
        </p:txBody>
      </p:sp>
      <p:pic>
        <p:nvPicPr>
          <p:cNvPr id="4100" name="Picture 4" descr="Image result for 2 way private network">
            <a:extLst>
              <a:ext uri="{FF2B5EF4-FFF2-40B4-BE49-F238E27FC236}">
                <a16:creationId xmlns:a16="http://schemas.microsoft.com/office/drawing/2014/main" id="{AAD2072D-D81D-4A48-82DA-74F8E42871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200" y="1811338"/>
            <a:ext cx="3854450" cy="1566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5569C3F-4CFD-442B-A8DB-769C7E09938C}"/>
              </a:ext>
            </a:extLst>
          </p:cNvPr>
          <p:cNvSpPr/>
          <p:nvPr/>
        </p:nvSpPr>
        <p:spPr>
          <a:xfrm>
            <a:off x="4770438" y="5446879"/>
            <a:ext cx="352445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Over time, the structure of the network shifted to the cloud</a:t>
            </a:r>
            <a:endParaRPr lang="en-US" sz="2000" b="1" dirty="0">
              <a:solidFill>
                <a:schemeClr val="accent1"/>
              </a:solidFill>
            </a:endParaRPr>
          </a:p>
        </p:txBody>
      </p:sp>
      <p:pic>
        <p:nvPicPr>
          <p:cNvPr id="4102" name="Picture 6" descr="Image result for cloud network">
            <a:extLst>
              <a:ext uri="{FF2B5EF4-FFF2-40B4-BE49-F238E27FC236}">
                <a16:creationId xmlns:a16="http://schemas.microsoft.com/office/drawing/2014/main" id="{EB5C191D-7E52-4C0A-9A50-6E2CFE77CB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0737" y="3283343"/>
            <a:ext cx="4256325" cy="1979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AB83FF1-5A1A-4BBE-9F60-C37C4C0EE5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39636" y="4128065"/>
            <a:ext cx="2436598" cy="162764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D68D2B6-EDB0-45DB-A3CD-08C79089F371}"/>
              </a:ext>
            </a:extLst>
          </p:cNvPr>
          <p:cNvSpPr/>
          <p:nvPr/>
        </p:nvSpPr>
        <p:spPr>
          <a:xfrm>
            <a:off x="9104169" y="5707070"/>
            <a:ext cx="287051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Now shifting back to private / edge networks.</a:t>
            </a:r>
            <a:endParaRPr lang="en-US" sz="2000" b="1" dirty="0">
              <a:solidFill>
                <a:schemeClr val="accent1"/>
              </a:solidFill>
            </a:endParaRP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B8FFF90F-C1FA-4351-9E5B-30EB2843D8E2}"/>
              </a:ext>
            </a:extLst>
          </p:cNvPr>
          <p:cNvSpPr/>
          <p:nvPr/>
        </p:nvSpPr>
        <p:spPr>
          <a:xfrm rot="1595293">
            <a:off x="4599250" y="3332639"/>
            <a:ext cx="1597937" cy="2368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6B9115FA-18AC-4B55-869D-F4C02A3C5977}"/>
              </a:ext>
            </a:extLst>
          </p:cNvPr>
          <p:cNvSpPr/>
          <p:nvPr/>
        </p:nvSpPr>
        <p:spPr>
          <a:xfrm rot="1595293">
            <a:off x="7792986" y="5144297"/>
            <a:ext cx="1597937" cy="2368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51D0880-7F2C-4B34-B5FD-7FB183767FFD}"/>
              </a:ext>
            </a:extLst>
          </p:cNvPr>
          <p:cNvSpPr/>
          <p:nvPr/>
        </p:nvSpPr>
        <p:spPr>
          <a:xfrm>
            <a:off x="9600685" y="1212674"/>
            <a:ext cx="1714500" cy="2862322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21212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Speed</a:t>
            </a:r>
          </a:p>
          <a:p>
            <a:pPr algn="ctr"/>
            <a:r>
              <a:rPr lang="en-US" sz="2000" b="1" dirty="0">
                <a:solidFill>
                  <a:srgbClr val="21212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Low-Latency </a:t>
            </a:r>
          </a:p>
          <a:p>
            <a:pPr algn="ctr"/>
            <a:r>
              <a:rPr lang="en-US" sz="2000" b="1" dirty="0">
                <a:solidFill>
                  <a:srgbClr val="21212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Security</a:t>
            </a:r>
          </a:p>
          <a:p>
            <a:pPr algn="ctr"/>
            <a:r>
              <a:rPr lang="en-US" sz="2000" b="1" dirty="0">
                <a:solidFill>
                  <a:srgbClr val="21212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Privacy</a:t>
            </a:r>
          </a:p>
          <a:p>
            <a:pPr algn="ctr"/>
            <a:r>
              <a:rPr lang="en-US" sz="2000" b="1" dirty="0">
                <a:solidFill>
                  <a:srgbClr val="21212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Reliability</a:t>
            </a:r>
          </a:p>
          <a:p>
            <a:pPr algn="ctr"/>
            <a:r>
              <a:rPr lang="en-US" sz="2000" b="1" dirty="0">
                <a:solidFill>
                  <a:srgbClr val="21212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Massive Data</a:t>
            </a:r>
          </a:p>
          <a:p>
            <a:pPr algn="ctr"/>
            <a:r>
              <a:rPr lang="en-US" sz="2000" b="1" dirty="0">
                <a:solidFill>
                  <a:srgbClr val="21212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Flexibility</a:t>
            </a:r>
          </a:p>
          <a:p>
            <a:pPr algn="ctr"/>
            <a:r>
              <a:rPr lang="en-US" sz="2000" b="1" dirty="0">
                <a:solidFill>
                  <a:srgbClr val="21212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Complexity</a:t>
            </a:r>
          </a:p>
          <a:p>
            <a:pPr algn="ctr"/>
            <a:r>
              <a:rPr lang="en-US" sz="2000" b="1" dirty="0">
                <a:solidFill>
                  <a:srgbClr val="21212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Aggregation </a:t>
            </a:r>
            <a:endParaRPr lang="en-US" sz="2000" b="1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E766A4A-5596-49F7-891B-F54E5C14F9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75079" y="706439"/>
            <a:ext cx="1265615" cy="642933"/>
          </a:xfrm>
          <a:prstGeom prst="rect">
            <a:avLst/>
          </a:prstGeom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8C921F2-03B2-4897-960C-4AF63DF1D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Slide </a:t>
            </a:r>
            <a:fld id="{7EAA5322-A01E-F049-A6A5-40EBE91A00C3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6665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 animBg="1"/>
      <p:bldP spid="12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884FD-54DD-469D-9EF9-6B1CA3CB8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9086" y="2283160"/>
            <a:ext cx="3242997" cy="173689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IoT Sensors and Actuators:</a:t>
            </a:r>
            <a:br>
              <a:rPr lang="en-US" b="1" dirty="0"/>
            </a:br>
            <a:r>
              <a:rPr lang="en-US" b="1" dirty="0">
                <a:highlight>
                  <a:srgbClr val="FFFF00"/>
                </a:highlight>
              </a:rPr>
              <a:t>Lots of Them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D8BA6C-5C02-4DB6-B382-540E576577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478" y="68156"/>
            <a:ext cx="8122374" cy="674157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947246E-A721-483B-843A-5F31A6A59AED}"/>
              </a:ext>
            </a:extLst>
          </p:cNvPr>
          <p:cNvSpPr txBox="1"/>
          <p:nvPr/>
        </p:nvSpPr>
        <p:spPr>
          <a:xfrm>
            <a:off x="2622741" y="6420512"/>
            <a:ext cx="34732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Source: Image from </a:t>
            </a:r>
            <a:r>
              <a:rPr lang="en-US" dirty="0">
                <a:hlinkClick r:id="rId4"/>
              </a:rPr>
              <a:t>IoT Infographic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52FAA0B-7C3C-4632-AC44-ED6AC0C8B7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03471" y="587442"/>
            <a:ext cx="1265615" cy="64293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CC74D31-78B7-4EFE-A073-3BAD9E3622D0}"/>
              </a:ext>
            </a:extLst>
          </p:cNvPr>
          <p:cNvSpPr/>
          <p:nvPr/>
        </p:nvSpPr>
        <p:spPr>
          <a:xfrm>
            <a:off x="9857788" y="5943681"/>
            <a:ext cx="1598515" cy="400110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r>
              <a:rPr lang="en-US" sz="2000" b="1" dirty="0">
                <a:solidFill>
                  <a:schemeClr val="accent1"/>
                </a:solidFill>
              </a:rPr>
              <a:t>IoT Explosion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83E6B91-F41C-49BF-8D12-632C190745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70791" y="4256557"/>
            <a:ext cx="2431754" cy="166687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D810AF9-DF0B-4DA1-A353-621EC6CF5672}"/>
              </a:ext>
            </a:extLst>
          </p:cNvPr>
          <p:cNvSpPr/>
          <p:nvPr/>
        </p:nvSpPr>
        <p:spPr>
          <a:xfrm>
            <a:off x="9270791" y="4291814"/>
            <a:ext cx="2622672" cy="208272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74CABF-F771-4FB8-9238-DE0D6EA80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Slide </a:t>
            </a:r>
            <a:fld id="{7EAA5322-A01E-F049-A6A5-40EBE91A00C3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226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object 33">
            <a:extLst>
              <a:ext uri="{FF2B5EF4-FFF2-40B4-BE49-F238E27FC236}">
                <a16:creationId xmlns:a16="http://schemas.microsoft.com/office/drawing/2014/main" id="{C021176C-FC43-4368-A331-982E241C5EDD}"/>
              </a:ext>
            </a:extLst>
          </p:cNvPr>
          <p:cNvSpPr/>
          <p:nvPr/>
        </p:nvSpPr>
        <p:spPr>
          <a:xfrm>
            <a:off x="8502480" y="3258877"/>
            <a:ext cx="1392232" cy="69814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397"/>
          </a:p>
        </p:txBody>
      </p:sp>
      <p:sp>
        <p:nvSpPr>
          <p:cNvPr id="45" name="object 34">
            <a:extLst>
              <a:ext uri="{FF2B5EF4-FFF2-40B4-BE49-F238E27FC236}">
                <a16:creationId xmlns:a16="http://schemas.microsoft.com/office/drawing/2014/main" id="{D0238E8A-DE43-40A5-B932-00E30D1DD812}"/>
              </a:ext>
            </a:extLst>
          </p:cNvPr>
          <p:cNvSpPr/>
          <p:nvPr/>
        </p:nvSpPr>
        <p:spPr>
          <a:xfrm>
            <a:off x="7634187" y="1908906"/>
            <a:ext cx="1046132" cy="67463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397"/>
          </a:p>
        </p:txBody>
      </p:sp>
      <p:sp>
        <p:nvSpPr>
          <p:cNvPr id="8" name="object 2">
            <a:extLst>
              <a:ext uri="{FF2B5EF4-FFF2-40B4-BE49-F238E27FC236}">
                <a16:creationId xmlns:a16="http://schemas.microsoft.com/office/drawing/2014/main" id="{1B22E86F-FB18-417C-8387-B48F8FEE4630}"/>
              </a:ext>
            </a:extLst>
          </p:cNvPr>
          <p:cNvSpPr/>
          <p:nvPr/>
        </p:nvSpPr>
        <p:spPr>
          <a:xfrm>
            <a:off x="844812" y="2193455"/>
            <a:ext cx="1392232" cy="97821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397"/>
          </a:p>
        </p:txBody>
      </p:sp>
      <p:sp>
        <p:nvSpPr>
          <p:cNvPr id="9" name="object 3">
            <a:extLst>
              <a:ext uri="{FF2B5EF4-FFF2-40B4-BE49-F238E27FC236}">
                <a16:creationId xmlns:a16="http://schemas.microsoft.com/office/drawing/2014/main" id="{B90D9504-CDC5-43C5-8008-97DC7674D34F}"/>
              </a:ext>
            </a:extLst>
          </p:cNvPr>
          <p:cNvSpPr/>
          <p:nvPr/>
        </p:nvSpPr>
        <p:spPr>
          <a:xfrm>
            <a:off x="819267" y="3220380"/>
            <a:ext cx="1563901" cy="87674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397"/>
          </a:p>
        </p:txBody>
      </p:sp>
      <p:sp>
        <p:nvSpPr>
          <p:cNvPr id="10" name="object 4">
            <a:extLst>
              <a:ext uri="{FF2B5EF4-FFF2-40B4-BE49-F238E27FC236}">
                <a16:creationId xmlns:a16="http://schemas.microsoft.com/office/drawing/2014/main" id="{A859EB58-90C3-42DA-99D2-BB14504F38D3}"/>
              </a:ext>
            </a:extLst>
          </p:cNvPr>
          <p:cNvSpPr/>
          <p:nvPr/>
        </p:nvSpPr>
        <p:spPr>
          <a:xfrm>
            <a:off x="821240" y="4726586"/>
            <a:ext cx="911951" cy="78125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397"/>
          </a:p>
        </p:txBody>
      </p:sp>
      <p:sp>
        <p:nvSpPr>
          <p:cNvPr id="17" name="object 5">
            <a:extLst>
              <a:ext uri="{FF2B5EF4-FFF2-40B4-BE49-F238E27FC236}">
                <a16:creationId xmlns:a16="http://schemas.microsoft.com/office/drawing/2014/main" id="{D62FFFCF-8B88-45AC-B828-8BBEB92E3E10}"/>
              </a:ext>
            </a:extLst>
          </p:cNvPr>
          <p:cNvSpPr/>
          <p:nvPr/>
        </p:nvSpPr>
        <p:spPr>
          <a:xfrm>
            <a:off x="601273" y="5497472"/>
            <a:ext cx="1156811" cy="64943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397"/>
          </a:p>
        </p:txBody>
      </p:sp>
      <p:sp>
        <p:nvSpPr>
          <p:cNvPr id="18" name="object 6">
            <a:extLst>
              <a:ext uri="{FF2B5EF4-FFF2-40B4-BE49-F238E27FC236}">
                <a16:creationId xmlns:a16="http://schemas.microsoft.com/office/drawing/2014/main" id="{88EC48D0-D68A-4D14-8477-69E272B2ADE0}"/>
              </a:ext>
            </a:extLst>
          </p:cNvPr>
          <p:cNvSpPr/>
          <p:nvPr/>
        </p:nvSpPr>
        <p:spPr>
          <a:xfrm>
            <a:off x="1538898" y="4429958"/>
            <a:ext cx="1039101" cy="103504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397"/>
          </a:p>
        </p:txBody>
      </p:sp>
      <p:sp>
        <p:nvSpPr>
          <p:cNvPr id="19" name="object 7">
            <a:extLst>
              <a:ext uri="{FF2B5EF4-FFF2-40B4-BE49-F238E27FC236}">
                <a16:creationId xmlns:a16="http://schemas.microsoft.com/office/drawing/2014/main" id="{428B416B-7933-4113-AD0B-3C6794A5CF4B}"/>
              </a:ext>
            </a:extLst>
          </p:cNvPr>
          <p:cNvSpPr/>
          <p:nvPr/>
        </p:nvSpPr>
        <p:spPr>
          <a:xfrm>
            <a:off x="1421190" y="5647655"/>
            <a:ext cx="1164928" cy="34501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397"/>
          </a:p>
        </p:txBody>
      </p:sp>
      <p:sp>
        <p:nvSpPr>
          <p:cNvPr id="20" name="object 8">
            <a:extLst>
              <a:ext uri="{FF2B5EF4-FFF2-40B4-BE49-F238E27FC236}">
                <a16:creationId xmlns:a16="http://schemas.microsoft.com/office/drawing/2014/main" id="{D23F423B-05A3-442A-9FF3-43DB923F196E}"/>
              </a:ext>
            </a:extLst>
          </p:cNvPr>
          <p:cNvSpPr/>
          <p:nvPr/>
        </p:nvSpPr>
        <p:spPr>
          <a:xfrm>
            <a:off x="2468407" y="1738850"/>
            <a:ext cx="154240" cy="465565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397"/>
          </a:p>
        </p:txBody>
      </p:sp>
      <p:sp>
        <p:nvSpPr>
          <p:cNvPr id="21" name="object 9">
            <a:extLst>
              <a:ext uri="{FF2B5EF4-FFF2-40B4-BE49-F238E27FC236}">
                <a16:creationId xmlns:a16="http://schemas.microsoft.com/office/drawing/2014/main" id="{F2895190-08B8-4ACC-9648-893BDA1A7B7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00781" y="654413"/>
            <a:ext cx="5115101" cy="571075"/>
          </a:xfrm>
          <a:prstGeom prst="rect">
            <a:avLst/>
          </a:prstGeom>
        </p:spPr>
        <p:txBody>
          <a:bodyPr vert="horz" wrap="square" lIns="0" tIns="16912" rIns="0" bIns="0" rtlCol="0" anchor="ctr">
            <a:spAutoFit/>
          </a:bodyPr>
          <a:lstStyle/>
          <a:p>
            <a:pPr marL="16913">
              <a:lnSpc>
                <a:spcPct val="100000"/>
              </a:lnSpc>
              <a:spcBef>
                <a:spcPts val="133"/>
              </a:spcBef>
            </a:pPr>
            <a:r>
              <a:rPr lang="en-US" sz="3600" dirty="0">
                <a:solidFill>
                  <a:srgbClr val="000000"/>
                </a:solidFill>
                <a:latin typeface="Arial"/>
                <a:cs typeface="Arial"/>
              </a:rPr>
              <a:t>What’s In Your Building?</a:t>
            </a:r>
            <a:endParaRPr sz="3600" dirty="0">
              <a:latin typeface="Arial"/>
              <a:cs typeface="Arial"/>
            </a:endParaRPr>
          </a:p>
        </p:txBody>
      </p:sp>
      <p:graphicFrame>
        <p:nvGraphicFramePr>
          <p:cNvPr id="22" name="object 10">
            <a:extLst>
              <a:ext uri="{FF2B5EF4-FFF2-40B4-BE49-F238E27FC236}">
                <a16:creationId xmlns:a16="http://schemas.microsoft.com/office/drawing/2014/main" id="{89F8AAD5-3AB5-4E86-90B3-EF40A0BD09C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5407218"/>
              </p:ext>
            </p:extLst>
          </p:nvPr>
        </p:nvGraphicFramePr>
        <p:xfrm>
          <a:off x="516035" y="1738848"/>
          <a:ext cx="10972799" cy="453794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134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421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512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96596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676742">
                <a:tc rowSpan="3">
                  <a:txBody>
                    <a:bodyPr/>
                    <a:lstStyle/>
                    <a:p>
                      <a:pPr marL="121920">
                        <a:lnSpc>
                          <a:spcPct val="100000"/>
                        </a:lnSpc>
                        <a:spcBef>
                          <a:spcPts val="425"/>
                        </a:spcBef>
                      </a:pPr>
                      <a:r>
                        <a:rPr sz="1900" b="1" u="heavy" spc="-10" dirty="0">
                          <a:solidFill>
                            <a:srgbClr val="702527"/>
                          </a:solidFill>
                          <a:uFill>
                            <a:solidFill>
                              <a:srgbClr val="702527"/>
                            </a:solidFill>
                          </a:uFill>
                          <a:latin typeface="Arial"/>
                          <a:cs typeface="Arial"/>
                        </a:rPr>
                        <a:t>Cellular</a:t>
                      </a:r>
                      <a:r>
                        <a:rPr sz="1900" b="1" u="heavy" spc="30" dirty="0">
                          <a:solidFill>
                            <a:srgbClr val="702527"/>
                          </a:solidFill>
                          <a:uFill>
                            <a:solidFill>
                              <a:srgbClr val="702527"/>
                            </a:solidFill>
                          </a:uFill>
                          <a:latin typeface="Arial"/>
                          <a:cs typeface="Arial"/>
                        </a:rPr>
                        <a:t> </a:t>
                      </a:r>
                      <a:r>
                        <a:rPr sz="1900" b="1" u="heavy" spc="-15" dirty="0">
                          <a:solidFill>
                            <a:srgbClr val="702527"/>
                          </a:solidFill>
                          <a:uFill>
                            <a:solidFill>
                              <a:srgbClr val="702527"/>
                            </a:solidFill>
                          </a:uFill>
                          <a:latin typeface="Arial"/>
                          <a:cs typeface="Arial"/>
                        </a:rPr>
                        <a:t>WAN</a:t>
                      </a:r>
                      <a:endParaRPr sz="1900">
                        <a:latin typeface="Arial"/>
                        <a:cs typeface="Arial"/>
                      </a:endParaRPr>
                    </a:p>
                  </a:txBody>
                  <a:tcPr marL="0" marR="0" marT="71878" marB="0">
                    <a:lnL w="28575">
                      <a:solidFill>
                        <a:srgbClr val="285D87"/>
                      </a:solidFill>
                      <a:prstDash val="solid"/>
                    </a:lnL>
                    <a:lnR w="28575">
                      <a:solidFill>
                        <a:srgbClr val="3981B9"/>
                      </a:solidFill>
                      <a:prstDash val="solid"/>
                    </a:lnR>
                    <a:lnT w="28575">
                      <a:solidFill>
                        <a:srgbClr val="285D87"/>
                      </a:solidFill>
                      <a:prstDash val="solid"/>
                    </a:lnT>
                    <a:lnB w="28575">
                      <a:solidFill>
                        <a:srgbClr val="285D87"/>
                      </a:solidFill>
                      <a:prstDash val="solid"/>
                    </a:lnB>
                  </a:tcPr>
                </a:tc>
                <a:tc rowSpan="3">
                  <a:txBody>
                    <a:bodyPr/>
                    <a:lstStyle/>
                    <a:p>
                      <a:pPr marL="155575">
                        <a:lnSpc>
                          <a:spcPct val="100000"/>
                        </a:lnSpc>
                        <a:spcBef>
                          <a:spcPts val="484"/>
                        </a:spcBef>
                      </a:pPr>
                      <a:r>
                        <a:rPr sz="1900" b="1" u="heavy" spc="-15" dirty="0">
                          <a:solidFill>
                            <a:srgbClr val="702527"/>
                          </a:solidFill>
                          <a:uFill>
                            <a:solidFill>
                              <a:srgbClr val="702527"/>
                            </a:solidFill>
                          </a:uFill>
                          <a:latin typeface="Arial"/>
                          <a:cs typeface="Arial"/>
                        </a:rPr>
                        <a:t>WLAN/WPAN</a:t>
                      </a:r>
                      <a:endParaRPr sz="1900" dirty="0">
                        <a:latin typeface="Arial"/>
                        <a:cs typeface="Arial"/>
                      </a:endParaRPr>
                    </a:p>
                  </a:txBody>
                  <a:tcPr marL="0" marR="0" marT="82024" marB="0">
                    <a:lnL w="28575">
                      <a:solidFill>
                        <a:srgbClr val="3981B9"/>
                      </a:solidFill>
                      <a:prstDash val="solid"/>
                    </a:lnL>
                    <a:lnR w="28575">
                      <a:solidFill>
                        <a:srgbClr val="3981B9"/>
                      </a:solidFill>
                      <a:prstDash val="solid"/>
                    </a:lnR>
                    <a:lnT w="28575">
                      <a:solidFill>
                        <a:srgbClr val="285D87"/>
                      </a:solidFill>
                      <a:prstDash val="solid"/>
                    </a:lnT>
                    <a:lnB w="28575">
                      <a:solidFill>
                        <a:srgbClr val="285D87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 marL="265430">
                        <a:lnSpc>
                          <a:spcPct val="100000"/>
                        </a:lnSpc>
                        <a:spcBef>
                          <a:spcPts val="400"/>
                        </a:spcBef>
                        <a:tabLst>
                          <a:tab pos="1104900" algn="l"/>
                        </a:tabLst>
                      </a:pPr>
                      <a:r>
                        <a:rPr sz="2800" b="1" u="heavy" spc="-22" baseline="-5952" dirty="0">
                          <a:solidFill>
                            <a:srgbClr val="702527"/>
                          </a:solidFill>
                          <a:uFill>
                            <a:solidFill>
                              <a:srgbClr val="702527"/>
                            </a:solidFill>
                          </a:uFill>
                          <a:latin typeface="Arial"/>
                          <a:cs typeface="Arial"/>
                        </a:rPr>
                        <a:t>WAN</a:t>
                      </a:r>
                      <a:r>
                        <a:rPr sz="2800" b="1" spc="-22" baseline="-5952" dirty="0">
                          <a:solidFill>
                            <a:srgbClr val="702527"/>
                          </a:solidFill>
                          <a:latin typeface="Arial"/>
                          <a:cs typeface="Arial"/>
                        </a:rPr>
                        <a:t>	</a:t>
                      </a:r>
                      <a:r>
                        <a:rPr sz="1900" b="1" u="heavy" spc="-15" dirty="0">
                          <a:solidFill>
                            <a:srgbClr val="702527"/>
                          </a:solidFill>
                          <a:uFill>
                            <a:solidFill>
                              <a:srgbClr val="702527"/>
                            </a:solidFill>
                          </a:uFill>
                          <a:latin typeface="Arial"/>
                          <a:cs typeface="Arial"/>
                        </a:rPr>
                        <a:t>WAN</a:t>
                      </a:r>
                      <a:r>
                        <a:rPr sz="1900" b="1" u="heavy" spc="20" dirty="0">
                          <a:solidFill>
                            <a:srgbClr val="702527"/>
                          </a:solidFill>
                          <a:uFill>
                            <a:solidFill>
                              <a:srgbClr val="702527"/>
                            </a:solidFill>
                          </a:uFill>
                          <a:latin typeface="Arial"/>
                          <a:cs typeface="Arial"/>
                        </a:rPr>
                        <a:t> </a:t>
                      </a:r>
                      <a:r>
                        <a:rPr sz="1900" b="1" u="heavy" spc="-15" dirty="0">
                          <a:solidFill>
                            <a:srgbClr val="702527"/>
                          </a:solidFill>
                          <a:uFill>
                            <a:solidFill>
                              <a:srgbClr val="702527"/>
                            </a:solidFill>
                          </a:uFill>
                          <a:latin typeface="Arial"/>
                          <a:cs typeface="Arial"/>
                        </a:rPr>
                        <a:t>Fixed</a:t>
                      </a:r>
                      <a:endParaRPr sz="1900" dirty="0">
                        <a:latin typeface="Arial"/>
                        <a:cs typeface="Arial"/>
                      </a:endParaRPr>
                    </a:p>
                  </a:txBody>
                  <a:tcPr marL="0" marR="0" marT="67650" marB="0">
                    <a:lnL w="28575">
                      <a:solidFill>
                        <a:srgbClr val="3981B9"/>
                      </a:solidFill>
                      <a:prstDash val="solid"/>
                    </a:lnL>
                    <a:lnR w="28575">
                      <a:solidFill>
                        <a:srgbClr val="3981B9"/>
                      </a:solidFill>
                      <a:prstDash val="solid"/>
                    </a:lnR>
                    <a:lnT w="28575">
                      <a:solidFill>
                        <a:srgbClr val="285D87"/>
                      </a:solidFill>
                      <a:prstDash val="solid"/>
                    </a:lnT>
                    <a:lnB w="53975">
                      <a:solidFill>
                        <a:srgbClr val="3981B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60755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sz="1900" b="1" u="heavy" spc="-15" dirty="0">
                          <a:solidFill>
                            <a:srgbClr val="702527"/>
                          </a:solidFill>
                          <a:uFill>
                            <a:solidFill>
                              <a:srgbClr val="702527"/>
                            </a:solidFill>
                          </a:uFill>
                          <a:latin typeface="Arial"/>
                          <a:cs typeface="Arial"/>
                        </a:rPr>
                        <a:t>LPWAN,</a:t>
                      </a:r>
                      <a:r>
                        <a:rPr sz="1900" b="1" u="heavy" spc="35" dirty="0">
                          <a:solidFill>
                            <a:srgbClr val="702527"/>
                          </a:solidFill>
                          <a:uFill>
                            <a:solidFill>
                              <a:srgbClr val="702527"/>
                            </a:solidFill>
                          </a:uFill>
                          <a:latin typeface="Arial"/>
                          <a:cs typeface="Arial"/>
                        </a:rPr>
                        <a:t> </a:t>
                      </a:r>
                      <a:r>
                        <a:rPr sz="1900" b="1" u="heavy" spc="-15" dirty="0">
                          <a:solidFill>
                            <a:srgbClr val="702527"/>
                          </a:solidFill>
                          <a:uFill>
                            <a:solidFill>
                              <a:srgbClr val="702527"/>
                            </a:solidFill>
                          </a:uFill>
                          <a:latin typeface="Arial"/>
                          <a:cs typeface="Arial"/>
                        </a:rPr>
                        <a:t>IoT</a:t>
                      </a:r>
                      <a:endParaRPr sz="1900" dirty="0">
                        <a:latin typeface="Arial"/>
                        <a:cs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2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2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2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2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20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2000" dirty="0">
                        <a:latin typeface="Times New Roman"/>
                        <a:cs typeface="Times New Roman"/>
                      </a:endParaRPr>
                    </a:p>
                    <a:p>
                      <a:pPr marL="90805">
                        <a:lnSpc>
                          <a:spcPct val="100000"/>
                        </a:lnSpc>
                        <a:spcBef>
                          <a:spcPts val="1245"/>
                        </a:spcBef>
                      </a:pPr>
                      <a:r>
                        <a:rPr sz="1900" b="1" u="heavy" spc="-15" dirty="0">
                          <a:solidFill>
                            <a:srgbClr val="702527"/>
                          </a:solidFill>
                          <a:uFill>
                            <a:solidFill>
                              <a:srgbClr val="702527"/>
                            </a:solidFill>
                          </a:uFill>
                          <a:latin typeface="Arial"/>
                          <a:cs typeface="Arial"/>
                        </a:rPr>
                        <a:t>Broadband</a:t>
                      </a:r>
                      <a:r>
                        <a:rPr sz="1900" b="1" u="heavy" spc="50" dirty="0">
                          <a:solidFill>
                            <a:srgbClr val="702527"/>
                          </a:solidFill>
                          <a:uFill>
                            <a:solidFill>
                              <a:srgbClr val="702527"/>
                            </a:solidFill>
                          </a:uFill>
                          <a:latin typeface="Arial"/>
                          <a:cs typeface="Arial"/>
                        </a:rPr>
                        <a:t> </a:t>
                      </a:r>
                      <a:r>
                        <a:rPr sz="1900" b="1" u="heavy" spc="-10" dirty="0">
                          <a:solidFill>
                            <a:srgbClr val="702527"/>
                          </a:solidFill>
                          <a:uFill>
                            <a:solidFill>
                              <a:srgbClr val="702527"/>
                            </a:solidFill>
                          </a:uFill>
                          <a:latin typeface="Arial"/>
                          <a:cs typeface="Arial"/>
                        </a:rPr>
                        <a:t>Wireless</a:t>
                      </a:r>
                      <a:endParaRPr sz="1900" dirty="0">
                        <a:latin typeface="Arial"/>
                        <a:cs typeface="Arial"/>
                      </a:endParaRPr>
                    </a:p>
                  </a:txBody>
                  <a:tcPr marL="0" marR="0" marT="28751" marB="0">
                    <a:lnL w="28575">
                      <a:solidFill>
                        <a:srgbClr val="3981B9"/>
                      </a:solidFill>
                      <a:prstDash val="solid"/>
                    </a:lnL>
                    <a:lnR w="28575">
                      <a:solidFill>
                        <a:srgbClr val="285D87"/>
                      </a:solidFill>
                      <a:prstDash val="solid"/>
                    </a:lnR>
                    <a:lnT w="28575">
                      <a:solidFill>
                        <a:srgbClr val="285D87"/>
                      </a:solidFill>
                      <a:prstDash val="solid"/>
                    </a:lnT>
                    <a:lnB w="38100">
                      <a:solidFill>
                        <a:srgbClr val="3981B9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2611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53975" marB="0">
                    <a:lnL w="28575">
                      <a:solidFill>
                        <a:srgbClr val="285D87"/>
                      </a:solidFill>
                      <a:prstDash val="solid"/>
                    </a:lnL>
                    <a:lnR w="28575">
                      <a:solidFill>
                        <a:srgbClr val="3981B9"/>
                      </a:solidFill>
                      <a:prstDash val="solid"/>
                    </a:lnR>
                    <a:lnT w="28575">
                      <a:solidFill>
                        <a:srgbClr val="285D87"/>
                      </a:solidFill>
                      <a:prstDash val="solid"/>
                    </a:lnT>
                    <a:lnB w="28575">
                      <a:solidFill>
                        <a:srgbClr val="285D87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61594" marB="0">
                    <a:lnL w="28575">
                      <a:solidFill>
                        <a:srgbClr val="3981B9"/>
                      </a:solidFill>
                      <a:prstDash val="solid"/>
                    </a:lnL>
                    <a:lnR w="28575">
                      <a:solidFill>
                        <a:srgbClr val="3981B9"/>
                      </a:solidFill>
                      <a:prstDash val="solid"/>
                    </a:lnR>
                    <a:lnT w="28575">
                      <a:solidFill>
                        <a:srgbClr val="285D87"/>
                      </a:solidFill>
                      <a:prstDash val="solid"/>
                    </a:lnT>
                    <a:lnB w="28575">
                      <a:solidFill>
                        <a:srgbClr val="285D87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50800" marB="0">
                    <a:lnL w="28575">
                      <a:solidFill>
                        <a:srgbClr val="3981B9"/>
                      </a:solidFill>
                      <a:prstDash val="solid"/>
                    </a:lnL>
                    <a:lnR w="28575">
                      <a:solidFill>
                        <a:srgbClr val="3981B9"/>
                      </a:solidFill>
                      <a:prstDash val="solid"/>
                    </a:lnR>
                    <a:lnT w="28575">
                      <a:solidFill>
                        <a:srgbClr val="285D87"/>
                      </a:solidFill>
                      <a:prstDash val="solid"/>
                    </a:lnT>
                    <a:lnB w="53975">
                      <a:solidFill>
                        <a:srgbClr val="3981B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3981B9"/>
                      </a:solidFill>
                      <a:prstDash val="solid"/>
                    </a:lnL>
                    <a:lnR w="28575">
                      <a:solidFill>
                        <a:srgbClr val="285D87"/>
                      </a:solidFill>
                      <a:prstDash val="solid"/>
                    </a:lnR>
                    <a:lnT w="38100">
                      <a:solidFill>
                        <a:srgbClr val="3981B9"/>
                      </a:solidFill>
                      <a:prstDash val="solid"/>
                    </a:lnT>
                    <a:lnB w="38100">
                      <a:solidFill>
                        <a:srgbClr val="3981B9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68594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53975" marB="0">
                    <a:lnL w="28575">
                      <a:solidFill>
                        <a:srgbClr val="285D87"/>
                      </a:solidFill>
                      <a:prstDash val="solid"/>
                    </a:lnL>
                    <a:lnR w="28575">
                      <a:solidFill>
                        <a:srgbClr val="3981B9"/>
                      </a:solidFill>
                      <a:prstDash val="solid"/>
                    </a:lnR>
                    <a:lnT w="28575">
                      <a:solidFill>
                        <a:srgbClr val="285D87"/>
                      </a:solidFill>
                      <a:prstDash val="solid"/>
                    </a:lnT>
                    <a:lnB w="28575">
                      <a:solidFill>
                        <a:srgbClr val="285D87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61594" marB="0">
                    <a:lnL w="28575">
                      <a:solidFill>
                        <a:srgbClr val="3981B9"/>
                      </a:solidFill>
                      <a:prstDash val="solid"/>
                    </a:lnL>
                    <a:lnR w="28575">
                      <a:solidFill>
                        <a:srgbClr val="3981B9"/>
                      </a:solidFill>
                      <a:prstDash val="solid"/>
                    </a:lnR>
                    <a:lnT w="28575">
                      <a:solidFill>
                        <a:srgbClr val="285D87"/>
                      </a:solidFill>
                      <a:prstDash val="solid"/>
                    </a:lnT>
                    <a:lnB w="28575">
                      <a:solidFill>
                        <a:srgbClr val="285D8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86385">
                        <a:lnSpc>
                          <a:spcPct val="100000"/>
                        </a:lnSpc>
                        <a:spcBef>
                          <a:spcPts val="254"/>
                        </a:spcBef>
                        <a:tabLst>
                          <a:tab pos="1407160" algn="l"/>
                        </a:tabLst>
                      </a:pPr>
                      <a:r>
                        <a:rPr sz="1900" b="1" u="heavy" spc="-15" dirty="0">
                          <a:solidFill>
                            <a:srgbClr val="702527"/>
                          </a:solidFill>
                          <a:uFill>
                            <a:solidFill>
                              <a:srgbClr val="702527"/>
                            </a:solidFill>
                          </a:uFill>
                          <a:latin typeface="Arial"/>
                          <a:cs typeface="Arial"/>
                        </a:rPr>
                        <a:t>PAN</a:t>
                      </a:r>
                      <a:r>
                        <a:rPr sz="1900" b="1" spc="-15" dirty="0">
                          <a:solidFill>
                            <a:srgbClr val="702527"/>
                          </a:solidFill>
                          <a:latin typeface="Arial"/>
                          <a:cs typeface="Arial"/>
                        </a:rPr>
                        <a:t>	</a:t>
                      </a:r>
                      <a:r>
                        <a:rPr sz="1900" b="1" u="heavy" spc="-25" dirty="0">
                          <a:solidFill>
                            <a:srgbClr val="702527"/>
                          </a:solidFill>
                          <a:uFill>
                            <a:solidFill>
                              <a:srgbClr val="702527"/>
                            </a:solidFill>
                          </a:uFill>
                          <a:latin typeface="Arial"/>
                          <a:cs typeface="Arial"/>
                        </a:rPr>
                        <a:t>BAN</a:t>
                      </a:r>
                      <a:endParaRPr sz="1900" dirty="0">
                        <a:latin typeface="Arial"/>
                        <a:cs typeface="Arial"/>
                      </a:endParaRPr>
                    </a:p>
                  </a:txBody>
                  <a:tcPr marL="0" marR="0" marT="43125" marB="0">
                    <a:lnL w="28575">
                      <a:solidFill>
                        <a:srgbClr val="3981B9"/>
                      </a:solidFill>
                      <a:prstDash val="solid"/>
                    </a:lnL>
                    <a:lnR w="28575">
                      <a:solidFill>
                        <a:srgbClr val="3981B9"/>
                      </a:solidFill>
                      <a:prstDash val="solid"/>
                    </a:lnR>
                    <a:lnT w="53975">
                      <a:solidFill>
                        <a:srgbClr val="3981B9"/>
                      </a:solidFill>
                      <a:prstDash val="solid"/>
                    </a:lnT>
                    <a:lnB w="28575">
                      <a:solidFill>
                        <a:srgbClr val="285D8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14450">
                        <a:lnSpc>
                          <a:spcPct val="100000"/>
                        </a:lnSpc>
                        <a:spcBef>
                          <a:spcPts val="455"/>
                        </a:spcBef>
                      </a:pPr>
                      <a:r>
                        <a:rPr sz="1900" b="1" u="heavy" spc="-15" dirty="0">
                          <a:solidFill>
                            <a:srgbClr val="702527"/>
                          </a:solidFill>
                          <a:uFill>
                            <a:solidFill>
                              <a:srgbClr val="702527"/>
                            </a:solidFill>
                          </a:uFill>
                          <a:latin typeface="Arial"/>
                          <a:cs typeface="Arial"/>
                        </a:rPr>
                        <a:t>Other</a:t>
                      </a:r>
                      <a:r>
                        <a:rPr sz="1900" b="1" u="heavy" spc="15" dirty="0">
                          <a:solidFill>
                            <a:srgbClr val="702527"/>
                          </a:solidFill>
                          <a:uFill>
                            <a:solidFill>
                              <a:srgbClr val="702527"/>
                            </a:solidFill>
                          </a:uFill>
                          <a:latin typeface="Arial"/>
                          <a:cs typeface="Arial"/>
                        </a:rPr>
                        <a:t> </a:t>
                      </a:r>
                      <a:r>
                        <a:rPr sz="1900" b="1" u="heavy" spc="-10" dirty="0">
                          <a:solidFill>
                            <a:srgbClr val="702527"/>
                          </a:solidFill>
                          <a:uFill>
                            <a:solidFill>
                              <a:srgbClr val="702527"/>
                            </a:solidFill>
                          </a:uFill>
                          <a:latin typeface="Arial"/>
                          <a:cs typeface="Arial"/>
                        </a:rPr>
                        <a:t>Wireless</a:t>
                      </a:r>
                      <a:endParaRPr sz="1900" dirty="0">
                        <a:latin typeface="Arial"/>
                        <a:cs typeface="Arial"/>
                      </a:endParaRPr>
                    </a:p>
                  </a:txBody>
                  <a:tcPr marL="0" marR="0" marT="76952" marB="0">
                    <a:lnL w="28575">
                      <a:solidFill>
                        <a:srgbClr val="3981B9"/>
                      </a:solidFill>
                      <a:prstDash val="solid"/>
                    </a:lnL>
                    <a:lnR w="28575">
                      <a:solidFill>
                        <a:srgbClr val="285D87"/>
                      </a:solidFill>
                      <a:prstDash val="solid"/>
                    </a:lnR>
                    <a:lnT w="38100">
                      <a:solidFill>
                        <a:srgbClr val="3981B9"/>
                      </a:solidFill>
                      <a:prstDash val="solid"/>
                    </a:lnT>
                    <a:lnB w="28575">
                      <a:solidFill>
                        <a:srgbClr val="285D87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3" name="object 11">
            <a:extLst>
              <a:ext uri="{FF2B5EF4-FFF2-40B4-BE49-F238E27FC236}">
                <a16:creationId xmlns:a16="http://schemas.microsoft.com/office/drawing/2014/main" id="{7DE93957-18AE-4921-A438-3B485A24F53C}"/>
              </a:ext>
            </a:extLst>
          </p:cNvPr>
          <p:cNvSpPr/>
          <p:nvPr/>
        </p:nvSpPr>
        <p:spPr>
          <a:xfrm>
            <a:off x="735218" y="3804874"/>
            <a:ext cx="1639832" cy="85238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397"/>
          </a:p>
        </p:txBody>
      </p:sp>
      <p:sp>
        <p:nvSpPr>
          <p:cNvPr id="24" name="object 12">
            <a:extLst>
              <a:ext uri="{FF2B5EF4-FFF2-40B4-BE49-F238E27FC236}">
                <a16:creationId xmlns:a16="http://schemas.microsoft.com/office/drawing/2014/main" id="{EA8A51D0-6D0D-46E2-B40A-F68C7CCB71AC}"/>
              </a:ext>
            </a:extLst>
          </p:cNvPr>
          <p:cNvSpPr/>
          <p:nvPr/>
        </p:nvSpPr>
        <p:spPr>
          <a:xfrm>
            <a:off x="2772832" y="4358952"/>
            <a:ext cx="1570827" cy="385603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397"/>
          </a:p>
        </p:txBody>
      </p:sp>
      <p:sp>
        <p:nvSpPr>
          <p:cNvPr id="25" name="object 13">
            <a:extLst>
              <a:ext uri="{FF2B5EF4-FFF2-40B4-BE49-F238E27FC236}">
                <a16:creationId xmlns:a16="http://schemas.microsoft.com/office/drawing/2014/main" id="{7F56A54D-ECBD-4E80-BA01-E870BAD3FDFA}"/>
              </a:ext>
            </a:extLst>
          </p:cNvPr>
          <p:cNvSpPr/>
          <p:nvPr/>
        </p:nvSpPr>
        <p:spPr>
          <a:xfrm>
            <a:off x="2591994" y="2242031"/>
            <a:ext cx="759709" cy="625217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397"/>
          </a:p>
        </p:txBody>
      </p:sp>
      <p:sp>
        <p:nvSpPr>
          <p:cNvPr id="26" name="object 14">
            <a:extLst>
              <a:ext uri="{FF2B5EF4-FFF2-40B4-BE49-F238E27FC236}">
                <a16:creationId xmlns:a16="http://schemas.microsoft.com/office/drawing/2014/main" id="{0F443C63-46B9-4D96-AD87-4E2F8A07BAF0}"/>
              </a:ext>
            </a:extLst>
          </p:cNvPr>
          <p:cNvSpPr/>
          <p:nvPr/>
        </p:nvSpPr>
        <p:spPr>
          <a:xfrm>
            <a:off x="3024489" y="3604452"/>
            <a:ext cx="1233560" cy="799619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397"/>
          </a:p>
        </p:txBody>
      </p:sp>
      <p:sp>
        <p:nvSpPr>
          <p:cNvPr id="27" name="object 15">
            <a:extLst>
              <a:ext uri="{FF2B5EF4-FFF2-40B4-BE49-F238E27FC236}">
                <a16:creationId xmlns:a16="http://schemas.microsoft.com/office/drawing/2014/main" id="{B3D313BA-6CE0-47A5-BD46-95EC620A34C9}"/>
              </a:ext>
            </a:extLst>
          </p:cNvPr>
          <p:cNvSpPr/>
          <p:nvPr/>
        </p:nvSpPr>
        <p:spPr>
          <a:xfrm>
            <a:off x="2858072" y="5360865"/>
            <a:ext cx="1470553" cy="873937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397"/>
          </a:p>
        </p:txBody>
      </p:sp>
      <p:sp>
        <p:nvSpPr>
          <p:cNvPr id="28" name="object 16">
            <a:extLst>
              <a:ext uri="{FF2B5EF4-FFF2-40B4-BE49-F238E27FC236}">
                <a16:creationId xmlns:a16="http://schemas.microsoft.com/office/drawing/2014/main" id="{5F389171-A212-4347-99FD-D5209E6E29FA}"/>
              </a:ext>
            </a:extLst>
          </p:cNvPr>
          <p:cNvSpPr/>
          <p:nvPr/>
        </p:nvSpPr>
        <p:spPr>
          <a:xfrm>
            <a:off x="2935192" y="4710032"/>
            <a:ext cx="1400350" cy="844268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397"/>
          </a:p>
        </p:txBody>
      </p:sp>
      <p:sp>
        <p:nvSpPr>
          <p:cNvPr id="29" name="object 17">
            <a:extLst>
              <a:ext uri="{FF2B5EF4-FFF2-40B4-BE49-F238E27FC236}">
                <a16:creationId xmlns:a16="http://schemas.microsoft.com/office/drawing/2014/main" id="{1CDFA6BE-215C-47B5-8BB0-3B0B4AA4E4BB}"/>
              </a:ext>
            </a:extLst>
          </p:cNvPr>
          <p:cNvSpPr/>
          <p:nvPr/>
        </p:nvSpPr>
        <p:spPr>
          <a:xfrm>
            <a:off x="4510080" y="1722613"/>
            <a:ext cx="154240" cy="465565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397"/>
          </a:p>
        </p:txBody>
      </p:sp>
      <p:sp>
        <p:nvSpPr>
          <p:cNvPr id="30" name="object 19">
            <a:extLst>
              <a:ext uri="{FF2B5EF4-FFF2-40B4-BE49-F238E27FC236}">
                <a16:creationId xmlns:a16="http://schemas.microsoft.com/office/drawing/2014/main" id="{4C079E9B-C785-409C-91D3-39ABA79EBD65}"/>
              </a:ext>
            </a:extLst>
          </p:cNvPr>
          <p:cNvSpPr/>
          <p:nvPr/>
        </p:nvSpPr>
        <p:spPr>
          <a:xfrm>
            <a:off x="6146574" y="3022535"/>
            <a:ext cx="1244231" cy="622842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397"/>
          </a:p>
        </p:txBody>
      </p:sp>
      <p:sp>
        <p:nvSpPr>
          <p:cNvPr id="31" name="object 20">
            <a:extLst>
              <a:ext uri="{FF2B5EF4-FFF2-40B4-BE49-F238E27FC236}">
                <a16:creationId xmlns:a16="http://schemas.microsoft.com/office/drawing/2014/main" id="{06A3C38F-1C9D-41D9-A3E2-DD3EC2BA7AAD}"/>
              </a:ext>
            </a:extLst>
          </p:cNvPr>
          <p:cNvSpPr/>
          <p:nvPr/>
        </p:nvSpPr>
        <p:spPr>
          <a:xfrm>
            <a:off x="6069923" y="3788638"/>
            <a:ext cx="1407279" cy="994456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397"/>
          </a:p>
        </p:txBody>
      </p:sp>
      <p:sp>
        <p:nvSpPr>
          <p:cNvPr id="32" name="object 21">
            <a:extLst>
              <a:ext uri="{FF2B5EF4-FFF2-40B4-BE49-F238E27FC236}">
                <a16:creationId xmlns:a16="http://schemas.microsoft.com/office/drawing/2014/main" id="{FF24E929-9207-4DE4-9362-6C0CE51BCBB5}"/>
              </a:ext>
            </a:extLst>
          </p:cNvPr>
          <p:cNvSpPr/>
          <p:nvPr/>
        </p:nvSpPr>
        <p:spPr>
          <a:xfrm>
            <a:off x="4648086" y="2867248"/>
            <a:ext cx="1343524" cy="937625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397"/>
          </a:p>
        </p:txBody>
      </p:sp>
      <p:sp>
        <p:nvSpPr>
          <p:cNvPr id="33" name="object 22">
            <a:extLst>
              <a:ext uri="{FF2B5EF4-FFF2-40B4-BE49-F238E27FC236}">
                <a16:creationId xmlns:a16="http://schemas.microsoft.com/office/drawing/2014/main" id="{567D1374-A166-4E5A-939E-7B6349F8B93C}"/>
              </a:ext>
            </a:extLst>
          </p:cNvPr>
          <p:cNvSpPr/>
          <p:nvPr/>
        </p:nvSpPr>
        <p:spPr>
          <a:xfrm>
            <a:off x="4746860" y="2378356"/>
            <a:ext cx="971435" cy="226871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397"/>
          </a:p>
        </p:txBody>
      </p:sp>
      <p:sp>
        <p:nvSpPr>
          <p:cNvPr id="34" name="object 23">
            <a:extLst>
              <a:ext uri="{FF2B5EF4-FFF2-40B4-BE49-F238E27FC236}">
                <a16:creationId xmlns:a16="http://schemas.microsoft.com/office/drawing/2014/main" id="{AB3A0EE7-E9A6-4D86-9001-7F7C6D2FE4A4}"/>
              </a:ext>
            </a:extLst>
          </p:cNvPr>
          <p:cNvSpPr/>
          <p:nvPr/>
        </p:nvSpPr>
        <p:spPr>
          <a:xfrm>
            <a:off x="4652143" y="3942879"/>
            <a:ext cx="1306993" cy="763089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397"/>
          </a:p>
        </p:txBody>
      </p:sp>
      <p:sp>
        <p:nvSpPr>
          <p:cNvPr id="35" name="object 24">
            <a:extLst>
              <a:ext uri="{FF2B5EF4-FFF2-40B4-BE49-F238E27FC236}">
                <a16:creationId xmlns:a16="http://schemas.microsoft.com/office/drawing/2014/main" id="{E87EEB66-8C52-4A93-856C-320D03B1D343}"/>
              </a:ext>
            </a:extLst>
          </p:cNvPr>
          <p:cNvSpPr/>
          <p:nvPr/>
        </p:nvSpPr>
        <p:spPr>
          <a:xfrm>
            <a:off x="4538492" y="4961687"/>
            <a:ext cx="3076712" cy="170476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397"/>
          </a:p>
        </p:txBody>
      </p:sp>
      <p:sp>
        <p:nvSpPr>
          <p:cNvPr id="36" name="object 25">
            <a:extLst>
              <a:ext uri="{FF2B5EF4-FFF2-40B4-BE49-F238E27FC236}">
                <a16:creationId xmlns:a16="http://schemas.microsoft.com/office/drawing/2014/main" id="{76FEA54D-C30A-4EA5-BB5C-648D8AFB7B02}"/>
              </a:ext>
            </a:extLst>
          </p:cNvPr>
          <p:cNvSpPr/>
          <p:nvPr/>
        </p:nvSpPr>
        <p:spPr>
          <a:xfrm>
            <a:off x="7460964" y="1722613"/>
            <a:ext cx="154240" cy="465565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397"/>
          </a:p>
        </p:txBody>
      </p:sp>
      <p:sp>
        <p:nvSpPr>
          <p:cNvPr id="37" name="object 26">
            <a:extLst>
              <a:ext uri="{FF2B5EF4-FFF2-40B4-BE49-F238E27FC236}">
                <a16:creationId xmlns:a16="http://schemas.microsoft.com/office/drawing/2014/main" id="{BB4E7BF4-72DC-4029-9D98-250672C59A6A}"/>
              </a:ext>
            </a:extLst>
          </p:cNvPr>
          <p:cNvSpPr/>
          <p:nvPr/>
        </p:nvSpPr>
        <p:spPr>
          <a:xfrm>
            <a:off x="4724507" y="5371966"/>
            <a:ext cx="862905" cy="381492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397"/>
          </a:p>
        </p:txBody>
      </p:sp>
      <p:sp>
        <p:nvSpPr>
          <p:cNvPr id="38" name="object 27">
            <a:extLst>
              <a:ext uri="{FF2B5EF4-FFF2-40B4-BE49-F238E27FC236}">
                <a16:creationId xmlns:a16="http://schemas.microsoft.com/office/drawing/2014/main" id="{73EA9675-C7C7-4313-869C-76EB1A7B62C8}"/>
              </a:ext>
            </a:extLst>
          </p:cNvPr>
          <p:cNvSpPr/>
          <p:nvPr/>
        </p:nvSpPr>
        <p:spPr>
          <a:xfrm>
            <a:off x="6312270" y="5554300"/>
            <a:ext cx="974156" cy="543903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397"/>
          </a:p>
        </p:txBody>
      </p:sp>
      <p:sp>
        <p:nvSpPr>
          <p:cNvPr id="39" name="object 28">
            <a:extLst>
              <a:ext uri="{FF2B5EF4-FFF2-40B4-BE49-F238E27FC236}">
                <a16:creationId xmlns:a16="http://schemas.microsoft.com/office/drawing/2014/main" id="{00E2656C-0CED-4D28-8ECE-3197AF3F4884}"/>
              </a:ext>
            </a:extLst>
          </p:cNvPr>
          <p:cNvSpPr/>
          <p:nvPr/>
        </p:nvSpPr>
        <p:spPr>
          <a:xfrm>
            <a:off x="9961122" y="3035956"/>
            <a:ext cx="1298875" cy="418075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397"/>
          </a:p>
        </p:txBody>
      </p:sp>
      <p:sp>
        <p:nvSpPr>
          <p:cNvPr id="40" name="object 29">
            <a:extLst>
              <a:ext uri="{FF2B5EF4-FFF2-40B4-BE49-F238E27FC236}">
                <a16:creationId xmlns:a16="http://schemas.microsoft.com/office/drawing/2014/main" id="{57E56345-5D5A-4E75-B8A3-E7258CD289A5}"/>
              </a:ext>
            </a:extLst>
          </p:cNvPr>
          <p:cNvSpPr/>
          <p:nvPr/>
        </p:nvSpPr>
        <p:spPr>
          <a:xfrm>
            <a:off x="7554322" y="2526302"/>
            <a:ext cx="1286698" cy="645378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397"/>
          </a:p>
        </p:txBody>
      </p:sp>
      <p:sp>
        <p:nvSpPr>
          <p:cNvPr id="41" name="object 30">
            <a:extLst>
              <a:ext uri="{FF2B5EF4-FFF2-40B4-BE49-F238E27FC236}">
                <a16:creationId xmlns:a16="http://schemas.microsoft.com/office/drawing/2014/main" id="{C1CD44AA-5AD0-4243-A58A-AD12DF670106}"/>
              </a:ext>
            </a:extLst>
          </p:cNvPr>
          <p:cNvSpPr/>
          <p:nvPr/>
        </p:nvSpPr>
        <p:spPr>
          <a:xfrm>
            <a:off x="9204999" y="2101996"/>
            <a:ext cx="2118791" cy="357190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397"/>
          </a:p>
        </p:txBody>
      </p:sp>
      <p:sp>
        <p:nvSpPr>
          <p:cNvPr id="42" name="object 31">
            <a:extLst>
              <a:ext uri="{FF2B5EF4-FFF2-40B4-BE49-F238E27FC236}">
                <a16:creationId xmlns:a16="http://schemas.microsoft.com/office/drawing/2014/main" id="{A20BF6B6-CB6A-46E2-BFED-5FF8B01BDAF7}"/>
              </a:ext>
            </a:extLst>
          </p:cNvPr>
          <p:cNvSpPr/>
          <p:nvPr/>
        </p:nvSpPr>
        <p:spPr>
          <a:xfrm>
            <a:off x="7724140" y="3133056"/>
            <a:ext cx="892230" cy="530313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397"/>
          </a:p>
        </p:txBody>
      </p:sp>
      <p:sp>
        <p:nvSpPr>
          <p:cNvPr id="43" name="object 32">
            <a:extLst>
              <a:ext uri="{FF2B5EF4-FFF2-40B4-BE49-F238E27FC236}">
                <a16:creationId xmlns:a16="http://schemas.microsoft.com/office/drawing/2014/main" id="{67CD9376-7503-4EAD-A13A-2C40762760A5}"/>
              </a:ext>
            </a:extLst>
          </p:cNvPr>
          <p:cNvSpPr/>
          <p:nvPr/>
        </p:nvSpPr>
        <p:spPr>
          <a:xfrm>
            <a:off x="10011445" y="2529053"/>
            <a:ext cx="1431736" cy="372322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397"/>
          </a:p>
        </p:txBody>
      </p:sp>
      <p:sp>
        <p:nvSpPr>
          <p:cNvPr id="46" name="object 35">
            <a:extLst>
              <a:ext uri="{FF2B5EF4-FFF2-40B4-BE49-F238E27FC236}">
                <a16:creationId xmlns:a16="http://schemas.microsoft.com/office/drawing/2014/main" id="{CF8F893A-88CB-41E5-A3E3-946A246E3C77}"/>
              </a:ext>
            </a:extLst>
          </p:cNvPr>
          <p:cNvSpPr/>
          <p:nvPr/>
        </p:nvSpPr>
        <p:spPr>
          <a:xfrm>
            <a:off x="7477201" y="4331698"/>
            <a:ext cx="4103636" cy="162358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397"/>
          </a:p>
        </p:txBody>
      </p:sp>
      <p:sp>
        <p:nvSpPr>
          <p:cNvPr id="47" name="object 36">
            <a:extLst>
              <a:ext uri="{FF2B5EF4-FFF2-40B4-BE49-F238E27FC236}">
                <a16:creationId xmlns:a16="http://schemas.microsoft.com/office/drawing/2014/main" id="{A67258F3-2CA4-45C9-AA50-B94FDDED4B2B}"/>
              </a:ext>
            </a:extLst>
          </p:cNvPr>
          <p:cNvSpPr/>
          <p:nvPr/>
        </p:nvSpPr>
        <p:spPr>
          <a:xfrm>
            <a:off x="9035847" y="2628453"/>
            <a:ext cx="680125" cy="663156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397"/>
          </a:p>
        </p:txBody>
      </p:sp>
      <p:sp>
        <p:nvSpPr>
          <p:cNvPr id="48" name="object 37">
            <a:extLst>
              <a:ext uri="{FF2B5EF4-FFF2-40B4-BE49-F238E27FC236}">
                <a16:creationId xmlns:a16="http://schemas.microsoft.com/office/drawing/2014/main" id="{0771E32E-485F-4A64-8745-F53FA5F3C8B7}"/>
              </a:ext>
            </a:extLst>
          </p:cNvPr>
          <p:cNvSpPr/>
          <p:nvPr/>
        </p:nvSpPr>
        <p:spPr>
          <a:xfrm>
            <a:off x="10148365" y="5744579"/>
            <a:ext cx="1294816" cy="413908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397"/>
          </a:p>
        </p:txBody>
      </p:sp>
      <p:sp>
        <p:nvSpPr>
          <p:cNvPr id="49" name="object 39">
            <a:extLst>
              <a:ext uri="{FF2B5EF4-FFF2-40B4-BE49-F238E27FC236}">
                <a16:creationId xmlns:a16="http://schemas.microsoft.com/office/drawing/2014/main" id="{CA27312B-9B0B-4624-8871-574A36A2F868}"/>
              </a:ext>
            </a:extLst>
          </p:cNvPr>
          <p:cNvSpPr/>
          <p:nvPr/>
        </p:nvSpPr>
        <p:spPr>
          <a:xfrm>
            <a:off x="9124805" y="5484474"/>
            <a:ext cx="974156" cy="671374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397"/>
          </a:p>
        </p:txBody>
      </p:sp>
      <p:sp>
        <p:nvSpPr>
          <p:cNvPr id="50" name="object 40">
            <a:extLst>
              <a:ext uri="{FF2B5EF4-FFF2-40B4-BE49-F238E27FC236}">
                <a16:creationId xmlns:a16="http://schemas.microsoft.com/office/drawing/2014/main" id="{5A53C213-7C44-49CB-8F0F-550C49617BDE}"/>
              </a:ext>
            </a:extLst>
          </p:cNvPr>
          <p:cNvSpPr/>
          <p:nvPr/>
        </p:nvSpPr>
        <p:spPr>
          <a:xfrm>
            <a:off x="7720738" y="4486896"/>
            <a:ext cx="937624" cy="427518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397"/>
          </a:p>
        </p:txBody>
      </p:sp>
      <p:sp>
        <p:nvSpPr>
          <p:cNvPr id="51" name="object 41">
            <a:extLst>
              <a:ext uri="{FF2B5EF4-FFF2-40B4-BE49-F238E27FC236}">
                <a16:creationId xmlns:a16="http://schemas.microsoft.com/office/drawing/2014/main" id="{620E4F86-9401-4E7C-B22F-C0009E29EE3C}"/>
              </a:ext>
            </a:extLst>
          </p:cNvPr>
          <p:cNvSpPr/>
          <p:nvPr/>
        </p:nvSpPr>
        <p:spPr>
          <a:xfrm>
            <a:off x="7674353" y="5464999"/>
            <a:ext cx="1213636" cy="389662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397"/>
          </a:p>
        </p:txBody>
      </p:sp>
      <p:sp>
        <p:nvSpPr>
          <p:cNvPr id="52" name="object 42">
            <a:extLst>
              <a:ext uri="{FF2B5EF4-FFF2-40B4-BE49-F238E27FC236}">
                <a16:creationId xmlns:a16="http://schemas.microsoft.com/office/drawing/2014/main" id="{B13F22C0-8246-4E23-AD98-FAF6A8DD42A7}"/>
              </a:ext>
            </a:extLst>
          </p:cNvPr>
          <p:cNvSpPr/>
          <p:nvPr/>
        </p:nvSpPr>
        <p:spPr>
          <a:xfrm>
            <a:off x="7501555" y="4977922"/>
            <a:ext cx="4103636" cy="162358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397"/>
          </a:p>
        </p:txBody>
      </p:sp>
      <p:sp>
        <p:nvSpPr>
          <p:cNvPr id="54" name="object 6">
            <a:extLst>
              <a:ext uri="{FF2B5EF4-FFF2-40B4-BE49-F238E27FC236}">
                <a16:creationId xmlns:a16="http://schemas.microsoft.com/office/drawing/2014/main" id="{73FE527A-D728-45BD-A73A-8E55896E3E3F}"/>
              </a:ext>
            </a:extLst>
          </p:cNvPr>
          <p:cNvSpPr txBox="1"/>
          <p:nvPr/>
        </p:nvSpPr>
        <p:spPr>
          <a:xfrm>
            <a:off x="9894712" y="6529061"/>
            <a:ext cx="2041377" cy="159661"/>
          </a:xfrm>
          <a:prstGeom prst="rect">
            <a:avLst/>
          </a:prstGeom>
        </p:spPr>
        <p:txBody>
          <a:bodyPr vert="horz" wrap="square" lIns="0" tIns="16067" rIns="0" bIns="0" rtlCol="0">
            <a:spAutoFit/>
          </a:bodyPr>
          <a:lstStyle/>
          <a:p>
            <a:pPr marL="16913">
              <a:spcBef>
                <a:spcPts val="127"/>
              </a:spcBef>
            </a:pPr>
            <a:r>
              <a:rPr lang="en-US" sz="932" spc="-7" dirty="0">
                <a:solidFill>
                  <a:srgbClr val="78828B"/>
                </a:solidFill>
                <a:latin typeface="Arial"/>
                <a:cs typeface="Arial"/>
              </a:rPr>
              <a:t>© 2019 TIA  </a:t>
            </a:r>
            <a:r>
              <a:rPr sz="932" spc="-7" dirty="0">
                <a:solidFill>
                  <a:srgbClr val="78828B"/>
                </a:solidFill>
                <a:latin typeface="Arial"/>
                <a:cs typeface="Arial"/>
              </a:rPr>
              <a:t>w</a:t>
            </a:r>
            <a:r>
              <a:rPr sz="932" spc="-107" dirty="0">
                <a:solidFill>
                  <a:srgbClr val="78828B"/>
                </a:solidFill>
                <a:latin typeface="Arial"/>
                <a:cs typeface="Arial"/>
              </a:rPr>
              <a:t> </a:t>
            </a:r>
            <a:r>
              <a:rPr sz="932" spc="-7" dirty="0">
                <a:solidFill>
                  <a:srgbClr val="78828B"/>
                </a:solidFill>
                <a:latin typeface="Arial"/>
                <a:cs typeface="Arial"/>
              </a:rPr>
              <a:t>w</a:t>
            </a:r>
            <a:r>
              <a:rPr sz="932" spc="-107" dirty="0">
                <a:solidFill>
                  <a:srgbClr val="78828B"/>
                </a:solidFill>
                <a:latin typeface="Arial"/>
                <a:cs typeface="Arial"/>
              </a:rPr>
              <a:t> </a:t>
            </a:r>
            <a:r>
              <a:rPr sz="932" spc="-7" dirty="0">
                <a:solidFill>
                  <a:srgbClr val="78828B"/>
                </a:solidFill>
                <a:latin typeface="Arial"/>
                <a:cs typeface="Arial"/>
              </a:rPr>
              <a:t>w</a:t>
            </a:r>
            <a:r>
              <a:rPr sz="932" spc="-100" dirty="0">
                <a:solidFill>
                  <a:srgbClr val="78828B"/>
                </a:solidFill>
                <a:latin typeface="Arial"/>
                <a:cs typeface="Arial"/>
              </a:rPr>
              <a:t> </a:t>
            </a:r>
            <a:r>
              <a:rPr sz="932" spc="-7" dirty="0">
                <a:solidFill>
                  <a:srgbClr val="78828B"/>
                </a:solidFill>
                <a:latin typeface="Arial"/>
                <a:cs typeface="Arial"/>
              </a:rPr>
              <a:t>.</a:t>
            </a:r>
            <a:r>
              <a:rPr sz="932" spc="-113" dirty="0">
                <a:solidFill>
                  <a:srgbClr val="78828B"/>
                </a:solidFill>
                <a:latin typeface="Arial"/>
                <a:cs typeface="Arial"/>
              </a:rPr>
              <a:t> </a:t>
            </a:r>
            <a:r>
              <a:rPr sz="932" spc="-7" dirty="0">
                <a:solidFill>
                  <a:srgbClr val="78828B"/>
                </a:solidFill>
                <a:latin typeface="Arial"/>
                <a:cs typeface="Arial"/>
              </a:rPr>
              <a:t>T</a:t>
            </a:r>
            <a:r>
              <a:rPr sz="932" spc="-100" dirty="0">
                <a:solidFill>
                  <a:srgbClr val="78828B"/>
                </a:solidFill>
                <a:latin typeface="Arial"/>
                <a:cs typeface="Arial"/>
              </a:rPr>
              <a:t> </a:t>
            </a:r>
            <a:r>
              <a:rPr sz="932" spc="-7" dirty="0">
                <a:solidFill>
                  <a:srgbClr val="78828B"/>
                </a:solidFill>
                <a:latin typeface="Arial"/>
                <a:cs typeface="Arial"/>
              </a:rPr>
              <a:t>I</a:t>
            </a:r>
            <a:r>
              <a:rPr sz="932" spc="-133" dirty="0">
                <a:solidFill>
                  <a:srgbClr val="78828B"/>
                </a:solidFill>
                <a:latin typeface="Arial"/>
                <a:cs typeface="Arial"/>
              </a:rPr>
              <a:t> </a:t>
            </a:r>
            <a:r>
              <a:rPr sz="932" spc="-7" dirty="0">
                <a:solidFill>
                  <a:srgbClr val="78828B"/>
                </a:solidFill>
                <a:latin typeface="Arial"/>
                <a:cs typeface="Arial"/>
              </a:rPr>
              <a:t>A</a:t>
            </a:r>
            <a:r>
              <a:rPr sz="932" spc="-120" dirty="0">
                <a:solidFill>
                  <a:srgbClr val="78828B"/>
                </a:solidFill>
                <a:latin typeface="Arial"/>
                <a:cs typeface="Arial"/>
              </a:rPr>
              <a:t> </a:t>
            </a:r>
            <a:r>
              <a:rPr sz="932" spc="93" dirty="0">
                <a:solidFill>
                  <a:srgbClr val="78828B"/>
                </a:solidFill>
                <a:latin typeface="Arial"/>
                <a:cs typeface="Arial"/>
              </a:rPr>
              <a:t>onl</a:t>
            </a:r>
            <a:r>
              <a:rPr sz="932" spc="-120" dirty="0">
                <a:solidFill>
                  <a:srgbClr val="78828B"/>
                </a:solidFill>
                <a:latin typeface="Arial"/>
                <a:cs typeface="Arial"/>
              </a:rPr>
              <a:t> </a:t>
            </a:r>
            <a:r>
              <a:rPr sz="932" spc="-7" dirty="0">
                <a:solidFill>
                  <a:srgbClr val="78828B"/>
                </a:solidFill>
                <a:latin typeface="Arial"/>
                <a:cs typeface="Arial"/>
              </a:rPr>
              <a:t>i</a:t>
            </a:r>
            <a:r>
              <a:rPr sz="932" spc="-127" dirty="0">
                <a:solidFill>
                  <a:srgbClr val="78828B"/>
                </a:solidFill>
                <a:latin typeface="Arial"/>
                <a:cs typeface="Arial"/>
              </a:rPr>
              <a:t> </a:t>
            </a:r>
            <a:r>
              <a:rPr sz="932" spc="93" dirty="0">
                <a:solidFill>
                  <a:srgbClr val="78828B"/>
                </a:solidFill>
                <a:latin typeface="Arial"/>
                <a:cs typeface="Arial"/>
              </a:rPr>
              <a:t>ne.</a:t>
            </a:r>
            <a:r>
              <a:rPr sz="932" spc="-107" dirty="0">
                <a:solidFill>
                  <a:srgbClr val="78828B"/>
                </a:solidFill>
                <a:latin typeface="Arial"/>
                <a:cs typeface="Arial"/>
              </a:rPr>
              <a:t> </a:t>
            </a:r>
            <a:r>
              <a:rPr sz="932" spc="-7" dirty="0">
                <a:solidFill>
                  <a:srgbClr val="78828B"/>
                </a:solidFill>
                <a:latin typeface="Arial"/>
                <a:cs typeface="Arial"/>
              </a:rPr>
              <a:t>o</a:t>
            </a:r>
            <a:r>
              <a:rPr sz="932" spc="-146" dirty="0">
                <a:solidFill>
                  <a:srgbClr val="78828B"/>
                </a:solidFill>
                <a:latin typeface="Arial"/>
                <a:cs typeface="Arial"/>
              </a:rPr>
              <a:t> </a:t>
            </a:r>
            <a:r>
              <a:rPr sz="932" spc="-7" dirty="0">
                <a:solidFill>
                  <a:srgbClr val="78828B"/>
                </a:solidFill>
                <a:latin typeface="Arial"/>
                <a:cs typeface="Arial"/>
              </a:rPr>
              <a:t>r</a:t>
            </a:r>
            <a:r>
              <a:rPr sz="932" spc="-93" dirty="0">
                <a:solidFill>
                  <a:srgbClr val="78828B"/>
                </a:solidFill>
                <a:latin typeface="Arial"/>
                <a:cs typeface="Arial"/>
              </a:rPr>
              <a:t> </a:t>
            </a:r>
            <a:r>
              <a:rPr sz="932" spc="-7" dirty="0">
                <a:solidFill>
                  <a:srgbClr val="78828B"/>
                </a:solidFill>
                <a:latin typeface="Arial"/>
                <a:cs typeface="Arial"/>
              </a:rPr>
              <a:t>g</a:t>
            </a:r>
            <a:endParaRPr sz="932" dirty="0">
              <a:latin typeface="Arial"/>
              <a:cs typeface="Arial"/>
            </a:endParaRP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CD2DC8C6-E1E4-45CE-A652-B62BECA0B227}"/>
              </a:ext>
            </a:extLst>
          </p:cNvPr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8772018" y="4462603"/>
            <a:ext cx="1151012" cy="487262"/>
          </a:xfrm>
          <a:prstGeom prst="rect">
            <a:avLst/>
          </a:prstGeom>
        </p:spPr>
      </p:pic>
      <p:pic>
        <p:nvPicPr>
          <p:cNvPr id="59" name="Picture 2" descr="Image result for satellite">
            <a:extLst>
              <a:ext uri="{FF2B5EF4-FFF2-40B4-BE49-F238E27FC236}">
                <a16:creationId xmlns:a16="http://schemas.microsoft.com/office/drawing/2014/main" id="{448DAA04-C90A-4D15-9BFD-7CE0EA60B7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4000" y="4459325"/>
            <a:ext cx="735692" cy="487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1651E78D-FDA1-4D72-B2E7-DD32908C807F}"/>
              </a:ext>
            </a:extLst>
          </p:cNvPr>
          <p:cNvSpPr txBox="1"/>
          <p:nvPr/>
        </p:nvSpPr>
        <p:spPr>
          <a:xfrm>
            <a:off x="10696080" y="4504848"/>
            <a:ext cx="888463" cy="3177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65" b="1" dirty="0"/>
              <a:t>Satellite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13D8FE9-D41E-451C-A6C0-895CF0EC94E3}"/>
              </a:ext>
            </a:extLst>
          </p:cNvPr>
          <p:cNvGrpSpPr/>
          <p:nvPr/>
        </p:nvGrpSpPr>
        <p:grpSpPr>
          <a:xfrm>
            <a:off x="6663372" y="670140"/>
            <a:ext cx="4825461" cy="1069942"/>
            <a:chOff x="4969763" y="739766"/>
            <a:chExt cx="3623564" cy="803447"/>
          </a:xfrm>
        </p:grpSpPr>
        <p:sp>
          <p:nvSpPr>
            <p:cNvPr id="53" name="object 43">
              <a:extLst>
                <a:ext uri="{FF2B5EF4-FFF2-40B4-BE49-F238E27FC236}">
                  <a16:creationId xmlns:a16="http://schemas.microsoft.com/office/drawing/2014/main" id="{A1E9089C-0BB7-482F-A29B-F8A6379CD36A}"/>
                </a:ext>
              </a:extLst>
            </p:cNvPr>
            <p:cNvSpPr/>
            <p:nvPr/>
          </p:nvSpPr>
          <p:spPr>
            <a:xfrm>
              <a:off x="4969763" y="778702"/>
              <a:ext cx="1101425" cy="735951"/>
            </a:xfrm>
            <a:prstGeom prst="rect">
              <a:avLst/>
            </a:prstGeom>
            <a:blipFill>
              <a:blip r:embed="rId3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397"/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307A99E3-BAD4-4F51-9474-68DC5B375D50}"/>
                </a:ext>
              </a:extLst>
            </p:cNvPr>
            <p:cNvGrpSpPr/>
            <p:nvPr/>
          </p:nvGrpSpPr>
          <p:grpSpPr>
            <a:xfrm>
              <a:off x="6060844" y="757634"/>
              <a:ext cx="2513586" cy="651697"/>
              <a:chOff x="6060844" y="757634"/>
              <a:chExt cx="2513586" cy="651697"/>
            </a:xfrm>
          </p:grpSpPr>
          <p:sp>
            <p:nvSpPr>
              <p:cNvPr id="56" name="object 44">
                <a:extLst>
                  <a:ext uri="{FF2B5EF4-FFF2-40B4-BE49-F238E27FC236}">
                    <a16:creationId xmlns:a16="http://schemas.microsoft.com/office/drawing/2014/main" id="{81752367-9CF0-46B8-8376-33925E9562AA}"/>
                  </a:ext>
                </a:extLst>
              </p:cNvPr>
              <p:cNvSpPr/>
              <p:nvPr/>
            </p:nvSpPr>
            <p:spPr>
              <a:xfrm>
                <a:off x="6060844" y="811922"/>
                <a:ext cx="2433319" cy="527304"/>
              </a:xfrm>
              <a:prstGeom prst="rect">
                <a:avLst/>
              </a:prstGeom>
              <a:blipFill>
                <a:blip r:embed="rId40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2397"/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D3676518-F342-41D4-BD9E-78D996350182}"/>
                  </a:ext>
                </a:extLst>
              </p:cNvPr>
              <p:cNvSpPr/>
              <p:nvPr/>
            </p:nvSpPr>
            <p:spPr>
              <a:xfrm>
                <a:off x="7736230" y="757634"/>
                <a:ext cx="838200" cy="65169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397"/>
              </a:p>
            </p:txBody>
          </p:sp>
        </p:grp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76A3AF33-C036-43B3-A239-C31DA6FE7B21}"/>
                </a:ext>
              </a:extLst>
            </p:cNvPr>
            <p:cNvSpPr/>
            <p:nvPr/>
          </p:nvSpPr>
          <p:spPr>
            <a:xfrm>
              <a:off x="7736230" y="739766"/>
              <a:ext cx="844542" cy="7337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ts val="2264"/>
                </a:lnSpc>
              </a:pPr>
              <a:r>
                <a:rPr lang="en-US" sz="2131" b="1" spc="-20" dirty="0">
                  <a:solidFill>
                    <a:srgbClr val="702527"/>
                  </a:solidFill>
                  <a:uFill>
                    <a:solidFill>
                      <a:srgbClr val="702527"/>
                    </a:solidFill>
                  </a:uFill>
                  <a:latin typeface="Arial"/>
                  <a:cs typeface="Arial"/>
                </a:rPr>
                <a:t>Fiber</a:t>
              </a:r>
            </a:p>
            <a:p>
              <a:pPr>
                <a:lnSpc>
                  <a:spcPts val="2264"/>
                </a:lnSpc>
              </a:pPr>
              <a:r>
                <a:rPr lang="en-US" sz="2131" b="1" spc="-20" dirty="0">
                  <a:solidFill>
                    <a:srgbClr val="702527"/>
                  </a:solidFill>
                  <a:uFill>
                    <a:solidFill>
                      <a:srgbClr val="702527"/>
                    </a:solidFill>
                  </a:uFill>
                  <a:latin typeface="Arial"/>
                  <a:cs typeface="Arial"/>
                </a:rPr>
                <a:t>Cable</a:t>
              </a:r>
            </a:p>
            <a:p>
              <a:pPr>
                <a:lnSpc>
                  <a:spcPts val="2264"/>
                </a:lnSpc>
              </a:pPr>
              <a:r>
                <a:rPr lang="en-US" sz="2131" b="1" u="sng" spc="-20" dirty="0">
                  <a:solidFill>
                    <a:srgbClr val="702527"/>
                  </a:solidFill>
                  <a:uFill>
                    <a:solidFill>
                      <a:srgbClr val="702527"/>
                    </a:solidFill>
                  </a:uFill>
                  <a:latin typeface="Arial"/>
                  <a:cs typeface="Arial"/>
                </a:rPr>
                <a:t>Copper</a:t>
              </a:r>
              <a:endParaRPr lang="en-US" sz="2131" u="sng" dirty="0"/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ED7F95C3-16A2-4E12-94B9-0F4E5344680D}"/>
                </a:ext>
              </a:extLst>
            </p:cNvPr>
            <p:cNvSpPr/>
            <p:nvPr/>
          </p:nvSpPr>
          <p:spPr>
            <a:xfrm>
              <a:off x="5257800" y="746125"/>
              <a:ext cx="3335527" cy="797088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7"/>
            </a:p>
          </p:txBody>
        </p:sp>
      </p:grpSp>
      <p:sp>
        <p:nvSpPr>
          <p:cNvPr id="63" name="TextBox 62">
            <a:extLst>
              <a:ext uri="{FF2B5EF4-FFF2-40B4-BE49-F238E27FC236}">
                <a16:creationId xmlns:a16="http://schemas.microsoft.com/office/drawing/2014/main" id="{84994D1D-1328-47DC-BC54-D57B9AA10456}"/>
              </a:ext>
            </a:extLst>
          </p:cNvPr>
          <p:cNvSpPr txBox="1"/>
          <p:nvPr/>
        </p:nvSpPr>
        <p:spPr>
          <a:xfrm>
            <a:off x="4607281" y="2680581"/>
            <a:ext cx="1462642" cy="31777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65" b="1" dirty="0"/>
              <a:t>In-Building DAS</a:t>
            </a:r>
          </a:p>
        </p:txBody>
      </p:sp>
      <p:sp>
        <p:nvSpPr>
          <p:cNvPr id="64" name="object 18">
            <a:extLst>
              <a:ext uri="{FF2B5EF4-FFF2-40B4-BE49-F238E27FC236}">
                <a16:creationId xmlns:a16="http://schemas.microsoft.com/office/drawing/2014/main" id="{A708C2D3-EB93-4011-87C9-BEEA6460D04A}"/>
              </a:ext>
            </a:extLst>
          </p:cNvPr>
          <p:cNvSpPr/>
          <p:nvPr/>
        </p:nvSpPr>
        <p:spPr>
          <a:xfrm>
            <a:off x="5955080" y="2165044"/>
            <a:ext cx="1416586" cy="799619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397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B180C730-EBE0-4D9D-86B4-7D47C4518223}"/>
              </a:ext>
            </a:extLst>
          </p:cNvPr>
          <p:cNvSpPr txBox="1"/>
          <p:nvPr/>
        </p:nvSpPr>
        <p:spPr>
          <a:xfrm>
            <a:off x="4648085" y="4625138"/>
            <a:ext cx="1462642" cy="3177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65" b="1" dirty="0"/>
              <a:t>Signal Boosters</a:t>
            </a:r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id="{15521E05-E785-403D-B2CD-3E9151F94B35}"/>
              </a:ext>
            </a:extLst>
          </p:cNvPr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5599706" y="530352"/>
            <a:ext cx="1463468" cy="74344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CABCC40-8009-48BA-8D8B-F9030C3AAF31}"/>
              </a:ext>
            </a:extLst>
          </p:cNvPr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3449162" y="2285505"/>
            <a:ext cx="966001" cy="5427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7D4DC2A-DD3B-4D1E-AEA3-3735A6059EA9}"/>
              </a:ext>
            </a:extLst>
          </p:cNvPr>
          <p:cNvPicPr>
            <a:picLocks noChangeAspect="1"/>
          </p:cNvPicPr>
          <p:nvPr/>
        </p:nvPicPr>
        <p:blipFill>
          <a:blip r:embed="rId44"/>
          <a:stretch>
            <a:fillRect/>
          </a:stretch>
        </p:blipFill>
        <p:spPr>
          <a:xfrm>
            <a:off x="3065410" y="2919693"/>
            <a:ext cx="921748" cy="6133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C1329F0-CC41-4101-A849-0DFDE7E82F21}"/>
              </a:ext>
            </a:extLst>
          </p:cNvPr>
          <p:cNvPicPr>
            <a:picLocks noChangeAspect="1"/>
          </p:cNvPicPr>
          <p:nvPr/>
        </p:nvPicPr>
        <p:blipFill>
          <a:blip r:embed="rId45"/>
          <a:stretch>
            <a:fillRect/>
          </a:stretch>
        </p:blipFill>
        <p:spPr>
          <a:xfrm>
            <a:off x="7666774" y="5920543"/>
            <a:ext cx="1343524" cy="249060"/>
          </a:xfrm>
          <a:prstGeom prst="rect">
            <a:avLst/>
          </a:prstGeom>
        </p:spPr>
      </p:pic>
      <p:pic>
        <p:nvPicPr>
          <p:cNvPr id="2052" name="Picture 4" descr="Image result for ant wireless">
            <a:extLst>
              <a:ext uri="{FF2B5EF4-FFF2-40B4-BE49-F238E27FC236}">
                <a16:creationId xmlns:a16="http://schemas.microsoft.com/office/drawing/2014/main" id="{91F1BE24-5C7E-4712-8A8B-EF10B9608D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1549" y="3478145"/>
            <a:ext cx="847702" cy="847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mage result for ISA100">
            <a:extLst>
              <a:ext uri="{FF2B5EF4-FFF2-40B4-BE49-F238E27FC236}">
                <a16:creationId xmlns:a16="http://schemas.microsoft.com/office/drawing/2014/main" id="{B0B51714-0F19-4577-9E20-2AFBAA2ABF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0991" y="5148594"/>
            <a:ext cx="911122" cy="671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F74651D-9908-48FD-8192-208B93B98EC3}"/>
              </a:ext>
            </a:extLst>
          </p:cNvPr>
          <p:cNvPicPr>
            <a:picLocks noChangeAspect="1"/>
          </p:cNvPicPr>
          <p:nvPr/>
        </p:nvPicPr>
        <p:blipFill>
          <a:blip r:embed="rId48"/>
          <a:stretch>
            <a:fillRect/>
          </a:stretch>
        </p:blipFill>
        <p:spPr>
          <a:xfrm>
            <a:off x="4738112" y="5828066"/>
            <a:ext cx="1340800" cy="330421"/>
          </a:xfrm>
          <a:prstGeom prst="rect">
            <a:avLst/>
          </a:prstGeom>
        </p:spPr>
      </p:pic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FD333B52-6698-4671-8559-1265244815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292182"/>
            <a:ext cx="2743200" cy="365125"/>
          </a:xfrm>
        </p:spPr>
        <p:txBody>
          <a:bodyPr/>
          <a:lstStyle/>
          <a:p>
            <a:r>
              <a:rPr lang="en-US" dirty="0"/>
              <a:t>Slide </a:t>
            </a:r>
            <a:fld id="{7EAA5322-A01E-F049-A6A5-40EBE91A00C3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1756488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FA9288-0DE1-44AE-BECE-07ACFA3963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does TIA care about smart buildings?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B729C1-F58C-414B-8B9E-829D9A05D5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1" y="1568650"/>
            <a:ext cx="9905999" cy="5020284"/>
          </a:xfrm>
        </p:spPr>
        <p:txBody>
          <a:bodyPr>
            <a:normAutofit fontScale="85000" lnSpcReduction="20000"/>
          </a:bodyPr>
          <a:lstStyle/>
          <a:p>
            <a:pPr marL="13970" indent="0" algn="ctr">
              <a:lnSpc>
                <a:spcPct val="100000"/>
              </a:lnSpc>
              <a:spcBef>
                <a:spcPts val="1960"/>
              </a:spcBef>
              <a:buNone/>
            </a:pPr>
            <a:r>
              <a:rPr lang="en-US" sz="3600" b="1" dirty="0">
                <a:solidFill>
                  <a:srgbClr val="D852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Efficiency, Productivity, Wellness</a:t>
            </a:r>
          </a:p>
          <a:p>
            <a:pPr marL="13970" indent="0" algn="ctr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You can’t optimize what you don’t measure</a:t>
            </a:r>
          </a:p>
          <a:p>
            <a:pPr marL="573405" indent="-342900">
              <a:lnSpc>
                <a:spcPct val="100000"/>
              </a:lnSpc>
              <a:spcBef>
                <a:spcPts val="725"/>
              </a:spcBef>
              <a:buFont typeface="Wingdings" panose="05000000000000000000" pitchFamily="2" charset="2"/>
              <a:buChar char="ü"/>
              <a:tabLst>
                <a:tab pos="460375" algn="l"/>
              </a:tabLst>
            </a:pPr>
            <a:r>
              <a:rPr lang="en-US" spc="-15" dirty="0"/>
              <a:t>Edge </a:t>
            </a:r>
            <a:r>
              <a:rPr lang="en-US" spc="-10" dirty="0"/>
              <a:t>(Deloitte, </a:t>
            </a:r>
            <a:r>
              <a:rPr lang="en-US" spc="-15" dirty="0"/>
              <a:t>Amsterdam) </a:t>
            </a:r>
            <a:r>
              <a:rPr lang="en-US" spc="-5" dirty="0"/>
              <a:t>uses 70% less energy than the </a:t>
            </a:r>
            <a:r>
              <a:rPr lang="en-US" spc="-20" dirty="0"/>
              <a:t>average </a:t>
            </a:r>
            <a:r>
              <a:rPr lang="en-US" spc="-5" dirty="0"/>
              <a:t>office</a:t>
            </a:r>
            <a:r>
              <a:rPr lang="en-US" spc="65" dirty="0"/>
              <a:t> </a:t>
            </a:r>
            <a:r>
              <a:rPr lang="en-US" spc="-5" dirty="0"/>
              <a:t>building</a:t>
            </a:r>
          </a:p>
          <a:p>
            <a:pPr marL="573405" marR="397510" indent="-342900">
              <a:lnSpc>
                <a:spcPts val="2590"/>
              </a:lnSpc>
              <a:spcBef>
                <a:spcPts val="950"/>
              </a:spcBef>
              <a:buFont typeface="Wingdings" panose="05000000000000000000" pitchFamily="2" charset="2"/>
              <a:buChar char="ü"/>
              <a:tabLst>
                <a:tab pos="460375" algn="l"/>
              </a:tabLst>
            </a:pPr>
            <a:r>
              <a:rPr lang="en-US" spc="-15" dirty="0"/>
              <a:t>Ethernet-powered </a:t>
            </a:r>
            <a:r>
              <a:rPr lang="en-US" dirty="0"/>
              <a:t>LED </a:t>
            </a:r>
            <a:r>
              <a:rPr lang="en-US" spc="-10" dirty="0"/>
              <a:t>lighting </a:t>
            </a:r>
            <a:r>
              <a:rPr lang="en-US" spc="-25" dirty="0"/>
              <a:t>system </a:t>
            </a:r>
            <a:r>
              <a:rPr lang="en-US" spc="-5" dirty="0"/>
              <a:t>is 80% </a:t>
            </a:r>
            <a:r>
              <a:rPr lang="en-US" spc="-15" dirty="0"/>
              <a:t>more </a:t>
            </a:r>
            <a:r>
              <a:rPr lang="en-US" spc="-10" dirty="0"/>
              <a:t>efficient </a:t>
            </a:r>
            <a:r>
              <a:rPr lang="en-US" spc="-5" dirty="0"/>
              <a:t>than </a:t>
            </a:r>
            <a:r>
              <a:rPr lang="en-US" spc="-15" dirty="0"/>
              <a:t>conventional  </a:t>
            </a:r>
            <a:r>
              <a:rPr lang="en-US" spc="-10" dirty="0"/>
              <a:t>illumination</a:t>
            </a:r>
          </a:p>
          <a:p>
            <a:pPr marL="573405" marR="346075" indent="-342900">
              <a:lnSpc>
                <a:spcPts val="2620"/>
              </a:lnSpc>
              <a:spcBef>
                <a:spcPts val="990"/>
              </a:spcBef>
              <a:buFont typeface="Wingdings" panose="05000000000000000000" pitchFamily="2" charset="2"/>
              <a:buChar char="ü"/>
              <a:tabLst>
                <a:tab pos="459740" algn="l"/>
              </a:tabLst>
            </a:pPr>
            <a:r>
              <a:rPr lang="en-US" spc="-35" dirty="0"/>
              <a:t>HVAC, </a:t>
            </a:r>
            <a:r>
              <a:rPr lang="en-US" spc="-5" dirty="0"/>
              <a:t>lighting, </a:t>
            </a:r>
            <a:r>
              <a:rPr lang="en-US" dirty="0"/>
              <a:t>and </a:t>
            </a:r>
            <a:r>
              <a:rPr lang="en-US" spc="-5" dirty="0"/>
              <a:t>some </a:t>
            </a:r>
            <a:r>
              <a:rPr lang="en-US" dirty="0"/>
              <a:t>types </a:t>
            </a:r>
            <a:r>
              <a:rPr lang="en-US" spc="-5" dirty="0"/>
              <a:t>of electrical loads, </a:t>
            </a:r>
            <a:r>
              <a:rPr lang="en-US" spc="-10" dirty="0"/>
              <a:t>can expect savings </a:t>
            </a:r>
            <a:r>
              <a:rPr lang="en-US" spc="-5" dirty="0"/>
              <a:t>10%-25%  </a:t>
            </a:r>
            <a:r>
              <a:rPr lang="en-US" spc="-10" dirty="0"/>
              <a:t>savings </a:t>
            </a:r>
            <a:r>
              <a:rPr lang="en-US" spc="-5" dirty="0"/>
              <a:t>with </a:t>
            </a:r>
            <a:r>
              <a:rPr lang="en-US" dirty="0"/>
              <a:t>a </a:t>
            </a:r>
            <a:r>
              <a:rPr lang="en-US" spc="-10" dirty="0"/>
              <a:t>proactive energy-management</a:t>
            </a:r>
            <a:r>
              <a:rPr lang="en-US" spc="-25" dirty="0"/>
              <a:t> </a:t>
            </a:r>
            <a:r>
              <a:rPr lang="en-US" spc="-15" dirty="0"/>
              <a:t>programs</a:t>
            </a:r>
          </a:p>
          <a:p>
            <a:pPr marL="573405" indent="-342900">
              <a:lnSpc>
                <a:spcPct val="100000"/>
              </a:lnSpc>
              <a:spcBef>
                <a:spcPts val="670"/>
              </a:spcBef>
              <a:buFont typeface="Wingdings" panose="05000000000000000000" pitchFamily="2" charset="2"/>
              <a:buChar char="ü"/>
              <a:tabLst>
                <a:tab pos="459740" algn="l"/>
              </a:tabLst>
            </a:pPr>
            <a:r>
              <a:rPr lang="en-US" spc="-25" dirty="0"/>
              <a:t>Effect </a:t>
            </a:r>
            <a:r>
              <a:rPr lang="en-US" dirty="0"/>
              <a:t>a desk </a:t>
            </a:r>
            <a:r>
              <a:rPr lang="en-US" spc="-15" dirty="0"/>
              <a:t>to </a:t>
            </a:r>
            <a:r>
              <a:rPr lang="en-US" spc="-5" dirty="0"/>
              <a:t>colleague </a:t>
            </a:r>
            <a:r>
              <a:rPr lang="en-US" spc="-20" dirty="0"/>
              <a:t>ratio </a:t>
            </a:r>
            <a:r>
              <a:rPr lang="en-US" spc="-5" dirty="0"/>
              <a:t>of 1:14 (Hot</a:t>
            </a:r>
            <a:r>
              <a:rPr lang="en-US" dirty="0"/>
              <a:t> </a:t>
            </a:r>
            <a:r>
              <a:rPr lang="en-US" spc="-5" dirty="0"/>
              <a:t>Desking)</a:t>
            </a:r>
          </a:p>
          <a:p>
            <a:pPr marL="573405" indent="-342900">
              <a:lnSpc>
                <a:spcPct val="100000"/>
              </a:lnSpc>
              <a:spcBef>
                <a:spcPts val="720"/>
              </a:spcBef>
              <a:buFont typeface="Wingdings" panose="05000000000000000000" pitchFamily="2" charset="2"/>
              <a:buChar char="ü"/>
              <a:tabLst>
                <a:tab pos="459740" algn="l"/>
              </a:tabLst>
            </a:pPr>
            <a:r>
              <a:rPr lang="en-US" spc="-15" dirty="0"/>
              <a:t>Personalized control </a:t>
            </a:r>
            <a:r>
              <a:rPr lang="en-US" spc="-5" dirty="0"/>
              <a:t>of </a:t>
            </a:r>
            <a:r>
              <a:rPr lang="en-US" spc="-15" dirty="0"/>
              <a:t>room temperature </a:t>
            </a:r>
            <a:r>
              <a:rPr lang="en-US" spc="-10" dirty="0"/>
              <a:t>can </a:t>
            </a:r>
            <a:r>
              <a:rPr lang="en-US" spc="-15" dirty="0"/>
              <a:t>raise </a:t>
            </a:r>
            <a:r>
              <a:rPr lang="en-US" spc="-5" dirty="0"/>
              <a:t>productivity by</a:t>
            </a:r>
            <a:r>
              <a:rPr lang="en-US" spc="15" dirty="0"/>
              <a:t> </a:t>
            </a:r>
            <a:r>
              <a:rPr lang="en-US" spc="-5" dirty="0"/>
              <a:t>3%</a:t>
            </a:r>
          </a:p>
          <a:p>
            <a:pPr marL="573405" indent="-342900">
              <a:lnSpc>
                <a:spcPct val="100000"/>
              </a:lnSpc>
              <a:spcBef>
                <a:spcPts val="720"/>
              </a:spcBef>
              <a:buFont typeface="Wingdings" panose="05000000000000000000" pitchFamily="2" charset="2"/>
              <a:buChar char="ü"/>
              <a:tabLst>
                <a:tab pos="459740" algn="l"/>
              </a:tabLst>
            </a:pPr>
            <a:r>
              <a:rPr lang="en-US" spc="-10" dirty="0"/>
              <a:t>Optimized </a:t>
            </a:r>
            <a:r>
              <a:rPr lang="en-US" dirty="0"/>
              <a:t>air </a:t>
            </a:r>
            <a:r>
              <a:rPr lang="en-US" spc="-5" dirty="0"/>
              <a:t>quality </a:t>
            </a:r>
            <a:r>
              <a:rPr lang="en-US" spc="-10" dirty="0"/>
              <a:t>can </a:t>
            </a:r>
            <a:r>
              <a:rPr lang="en-US" spc="-5" dirty="0"/>
              <a:t>increase </a:t>
            </a:r>
            <a:r>
              <a:rPr lang="en-US" spc="-10" dirty="0"/>
              <a:t>productivity by</a:t>
            </a:r>
            <a:r>
              <a:rPr lang="en-US" dirty="0"/>
              <a:t> </a:t>
            </a:r>
            <a:r>
              <a:rPr lang="en-US" spc="-5" dirty="0"/>
              <a:t>11%</a:t>
            </a:r>
          </a:p>
          <a:p>
            <a:pPr marL="573405" indent="-342900">
              <a:lnSpc>
                <a:spcPct val="100000"/>
              </a:lnSpc>
              <a:spcBef>
                <a:spcPts val="720"/>
              </a:spcBef>
              <a:buFont typeface="Wingdings" panose="05000000000000000000" pitchFamily="2" charset="2"/>
              <a:buChar char="ü"/>
              <a:tabLst>
                <a:tab pos="459740" algn="l"/>
              </a:tabLst>
            </a:pPr>
            <a:r>
              <a:rPr lang="en-US" spc="-5" dirty="0"/>
              <a:t>Happy employee increases productivity from 12%-36%</a:t>
            </a:r>
          </a:p>
          <a:p>
            <a:endParaRPr lang="en-US" dirty="0"/>
          </a:p>
        </p:txBody>
      </p:sp>
      <p:sp>
        <p:nvSpPr>
          <p:cNvPr id="4" name="Slide Number Placeholder 7">
            <a:extLst>
              <a:ext uri="{FF2B5EF4-FFF2-40B4-BE49-F238E27FC236}">
                <a16:creationId xmlns:a16="http://schemas.microsoft.com/office/drawing/2014/main" id="{D6EDF980-1B29-4C77-8267-1178532D9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r>
              <a:rPr lang="en-US" dirty="0"/>
              <a:t>Slide </a:t>
            </a:r>
            <a:fld id="{7EAA5322-A01E-F049-A6A5-40EBE91A00C3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38268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FA9288-0DE1-44AE-BECE-07ACFA3963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TIA Smart Building Definition: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B729C1-F58C-414B-8B9E-829D9A05D5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8627" y="1977412"/>
            <a:ext cx="9541335" cy="354171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dirty="0">
                <a:solidFill>
                  <a:srgbClr val="002060"/>
                </a:solidFill>
              </a:rPr>
              <a:t>A Smart Building uses an integrated set of technology, systems and infrastructure  to optimize building performance and occupant experience.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03EED8-2389-4507-8751-98F78E3C0E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6576" y="4545381"/>
            <a:ext cx="3477666" cy="19474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76CE6C1-CEE2-4ECB-A503-B42486758A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7015" y="4545380"/>
            <a:ext cx="4294802" cy="19474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1C7D6B2-0298-4BFC-9896-B5756EBFAE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01184" y="617822"/>
            <a:ext cx="1265615" cy="642933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4A7921D-D86B-42A4-B6F2-04126F381F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Slide </a:t>
            </a:r>
            <a:fld id="{7EAA5322-A01E-F049-A6A5-40EBE91A00C3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69073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BFAA70-24F2-443F-B819-950099E84A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b="1" dirty="0"/>
              <a:t>Vision = Fully Integrated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19DD16B-EAB3-491A-9937-EA6881D4B9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020" y="1792990"/>
            <a:ext cx="6035661" cy="359038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48354B4-0BDC-49A9-8DF9-E29ED71E3840}"/>
              </a:ext>
            </a:extLst>
          </p:cNvPr>
          <p:cNvSpPr txBox="1"/>
          <p:nvPr/>
        </p:nvSpPr>
        <p:spPr>
          <a:xfrm>
            <a:off x="6933556" y="1758293"/>
            <a:ext cx="5088552" cy="37821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7707"/>
            <a:r>
              <a:rPr lang="en-US" sz="2664" dirty="0">
                <a:solidFill>
                  <a:srgbClr val="1F497D"/>
                </a:solidFill>
                <a:latin typeface="Calibri"/>
                <a:cs typeface="Arial"/>
                <a:sym typeface="Arial"/>
              </a:rPr>
              <a:t>Fully Integrated Smart Building:</a:t>
            </a:r>
          </a:p>
          <a:p>
            <a:pPr marL="989386" lvl="1" indent="-380533" defTabSz="1217707">
              <a:buFontTx/>
              <a:buChar char="-"/>
            </a:pPr>
            <a:r>
              <a:rPr lang="en-US" sz="2664" dirty="0">
                <a:solidFill>
                  <a:srgbClr val="1F497D"/>
                </a:solidFill>
                <a:latin typeface="Calibri"/>
                <a:cs typeface="Arial"/>
                <a:sym typeface="Arial"/>
              </a:rPr>
              <a:t>Connectivity</a:t>
            </a:r>
          </a:p>
          <a:p>
            <a:pPr marL="989386" lvl="1" indent="-380533" defTabSz="1217707">
              <a:buFontTx/>
              <a:buChar char="-"/>
            </a:pPr>
            <a:r>
              <a:rPr lang="en-US" sz="2664" dirty="0">
                <a:solidFill>
                  <a:srgbClr val="1F497D"/>
                </a:solidFill>
                <a:latin typeface="Calibri"/>
                <a:cs typeface="Arial"/>
                <a:sym typeface="Arial"/>
              </a:rPr>
              <a:t>Networking</a:t>
            </a:r>
          </a:p>
          <a:p>
            <a:pPr marL="989386" lvl="1" indent="-380533" defTabSz="1217707">
              <a:buFontTx/>
              <a:buChar char="-"/>
            </a:pPr>
            <a:r>
              <a:rPr lang="en-US" sz="2664" dirty="0">
                <a:solidFill>
                  <a:srgbClr val="1F497D"/>
                </a:solidFill>
                <a:latin typeface="Calibri"/>
                <a:cs typeface="Arial"/>
                <a:sym typeface="Arial"/>
              </a:rPr>
              <a:t>Interoperability</a:t>
            </a:r>
          </a:p>
          <a:p>
            <a:pPr marL="989386" lvl="1" indent="-380533" defTabSz="1217707">
              <a:buFontTx/>
              <a:buChar char="-"/>
            </a:pPr>
            <a:r>
              <a:rPr lang="en-US" sz="2664" dirty="0">
                <a:solidFill>
                  <a:srgbClr val="1F497D"/>
                </a:solidFill>
                <a:latin typeface="Calibri"/>
                <a:cs typeface="Arial"/>
                <a:sym typeface="Arial"/>
              </a:rPr>
              <a:t>Bandwidth / Capacity</a:t>
            </a:r>
          </a:p>
          <a:p>
            <a:pPr marL="989386" lvl="1" indent="-380533" defTabSz="1217707">
              <a:buFontTx/>
              <a:buChar char="-"/>
            </a:pPr>
            <a:r>
              <a:rPr lang="en-US" sz="2664" dirty="0">
                <a:solidFill>
                  <a:srgbClr val="1F497D"/>
                </a:solidFill>
                <a:latin typeface="Calibri"/>
                <a:cs typeface="Arial"/>
                <a:sym typeface="Arial"/>
              </a:rPr>
              <a:t>Applications / Services</a:t>
            </a:r>
          </a:p>
          <a:p>
            <a:pPr marL="989386" lvl="1" indent="-380533" defTabSz="1217707">
              <a:buFontTx/>
              <a:buChar char="-"/>
            </a:pPr>
            <a:r>
              <a:rPr lang="en-US" sz="2664" dirty="0">
                <a:solidFill>
                  <a:srgbClr val="1F497D"/>
                </a:solidFill>
                <a:latin typeface="Calibri"/>
                <a:cs typeface="Arial"/>
                <a:sym typeface="Arial"/>
              </a:rPr>
              <a:t>Data Driven</a:t>
            </a:r>
          </a:p>
          <a:p>
            <a:pPr marL="989386" lvl="1" indent="-380533" defTabSz="1217707">
              <a:buFontTx/>
              <a:buChar char="-"/>
            </a:pPr>
            <a:r>
              <a:rPr lang="en-US" sz="2664" dirty="0">
                <a:solidFill>
                  <a:srgbClr val="1F497D"/>
                </a:solidFill>
                <a:latin typeface="Calibri"/>
                <a:cs typeface="Arial"/>
                <a:sym typeface="Arial"/>
              </a:rPr>
              <a:t>Resilience &amp; Secure</a:t>
            </a:r>
          </a:p>
          <a:p>
            <a:pPr marL="989386" lvl="1" indent="-380533" defTabSz="1217707">
              <a:buFontTx/>
              <a:buChar char="-"/>
            </a:pPr>
            <a:r>
              <a:rPr lang="en-US" sz="2664" dirty="0">
                <a:solidFill>
                  <a:srgbClr val="1F497D"/>
                </a:solidFill>
                <a:latin typeface="Calibri"/>
                <a:cs typeface="Arial"/>
                <a:sym typeface="Arial"/>
              </a:rPr>
              <a:t>Building as a Platform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95489CE-123E-405E-B7DA-A1A03BA8DC49}"/>
              </a:ext>
            </a:extLst>
          </p:cNvPr>
          <p:cNvSpPr/>
          <p:nvPr/>
        </p:nvSpPr>
        <p:spPr>
          <a:xfrm>
            <a:off x="1221289" y="5636249"/>
            <a:ext cx="9563622" cy="913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defTabSz="1219170">
              <a:buClr>
                <a:srgbClr val="000000"/>
              </a:buClr>
            </a:pPr>
            <a:r>
              <a:rPr lang="en-US" sz="2667" kern="0" dirty="0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- Microcosm of Smart City		- T.I.C. (Test, Inspect, Certify)</a:t>
            </a:r>
          </a:p>
          <a:p>
            <a:pPr marL="0" lvl="1" defTabSz="1219170">
              <a:buClr>
                <a:srgbClr val="000000"/>
              </a:buClr>
            </a:pPr>
            <a:r>
              <a:rPr lang="en-US" sz="2667" kern="0" dirty="0">
                <a:solidFill>
                  <a:srgbClr val="1F497D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- Certification &amp; Registration	- New Business Opportunities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F205BE8-9051-4528-A597-CB2F6855BC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5079" y="706439"/>
            <a:ext cx="1265615" cy="642933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B4F471-678A-4D2E-A694-2819BB906F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Slide </a:t>
            </a:r>
            <a:fld id="{7EAA5322-A01E-F049-A6A5-40EBE91A00C3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03798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  <Document_x0020_Date xmlns="6dfc6e00-eaa7-471f-8691-9b952787d5c9" xsi:nil="true"/>
    <Action xmlns="6dfc6e00-eaa7-471f-8691-9b952787d5c9">Keep</Action>
    <Keywords0 xmlns="6dfc6e00-eaa7-471f-8691-9b952787d5c9" xsi:nil="true"/>
    <Description_x0020_2 xmlns="6dfc6e00-eaa7-471f-8691-9b952787d5c9" xsi:nil="true"/>
    <Document_x0020_Type xmlns="6dfc6e00-eaa7-471f-8691-9b952787d5c9" xsi:nil="true"/>
    <Description0 xmlns="6dfc6e00-eaa7-471f-8691-9b952787d5c9" xsi:nil="true"/>
    <TaxCatchAll xmlns="cfe53b65-3c36-4587-b144-e9caa3012b85"/>
    <TaxKeywordTaxHTField xmlns="cfe53b65-3c36-4587-b144-e9caa3012b85">
      <Terms xmlns="http://schemas.microsoft.com/office/infopath/2007/PartnerControls"/>
    </TaxKeywordTaxHTField>
  </documentManagement>
</p:properties>
</file>

<file path=customXml/item2.xml><?xml version="1.0" encoding="utf-8"?>
<?mso-contentType ?>
<FormTemplates xmlns="http://schemas.microsoft.com/sharepoint/v3/contenttype/forms"/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ocument_x0020_Date xmlns="d1f628b7-dc6e-45dc-9245-e5ecf578f20b" xsi:nil="true"/>
    <Action xmlns="d1f628b7-dc6e-45dc-9245-e5ecf578f20b">Keep</Action>
    <Keywords0 xmlns="d1f628b7-dc6e-45dc-9245-e5ecf578f20b" xsi:nil="true"/>
    <Description_x0020_2 xmlns="d1f628b7-dc6e-45dc-9245-e5ecf578f20b" xsi:nil="true"/>
    <Document_x0020_Type xmlns="d1f628b7-dc6e-45dc-9245-e5ecf578f20b" xsi:nil="true"/>
    <Description0 xmlns="d1f628b7-dc6e-45dc-9245-e5ecf578f20b" xsi:nil="true"/>
    <PublishingExpirationDate xmlns="http://schemas.microsoft.com/sharepoint/v3" xsi:nil="true"/>
    <PublishingStartDate xmlns="http://schemas.microsoft.com/sharepoint/v3" xsi:nil="true"/>
    <_dlc_DocId xmlns="bbd4acb0-43d6-4317-ab0b-803dc468f016">V7HW2WYZSAY5-2102554853-16708</_dlc_DocId>
    <_dlc_DocIdUrl xmlns="bbd4acb0-43d6-4317-ab0b-803dc468f016">
      <Url>https://share.ansi.org/_layouts/15/DocIdRedir.aspx?ID=V7HW2WYZSAY5-2102554853-16708</Url>
      <Description>V7HW2WYZSAY5-2102554853-16708</Description>
    </_dlc_DocIdUrl>
  </documentManagement>
</p:properti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CEA0F26C7743146B81ADA30DB412C57" ma:contentTypeVersion="30" ma:contentTypeDescription="" ma:contentTypeScope="" ma:versionID="fcfdb159951a4bdfedff82a06587af1a">
  <xsd:schema xmlns:xsd="http://www.w3.org/2001/XMLSchema" xmlns:xs="http://www.w3.org/2001/XMLSchema" xmlns:p="http://schemas.microsoft.com/office/2006/metadata/properties" xmlns:ns1="http://schemas.microsoft.com/sharepoint/v3" xmlns:ns2="6dfc6e00-eaa7-471f-8691-9b952787d5c9" xmlns:ns3="cfe53b65-3c36-4587-b144-e9caa3012b85" targetNamespace="http://schemas.microsoft.com/office/2006/metadata/properties" ma:root="true" ma:fieldsID="152d8dc6be0517c768a6ab9550a55961" ns1:_="" ns2:_="" ns3:_="">
    <xsd:import namespace="http://schemas.microsoft.com/sharepoint/v3"/>
    <xsd:import namespace="6dfc6e00-eaa7-471f-8691-9b952787d5c9"/>
    <xsd:import namespace="cfe53b65-3c36-4587-b144-e9caa3012b85"/>
    <xsd:element name="properties">
      <xsd:complexType>
        <xsd:sequence>
          <xsd:element name="documentManagement">
            <xsd:complexType>
              <xsd:all>
                <xsd:element ref="ns2:Document_x0020_Date" minOccurs="0"/>
                <xsd:element ref="ns2:Document_x0020_Type" minOccurs="0"/>
                <xsd:element ref="ns2:Description0" minOccurs="0"/>
                <xsd:element ref="ns2:Keywords0" minOccurs="0"/>
                <xsd:element ref="ns2:Description_x0020_2" minOccurs="0"/>
                <xsd:element ref="ns2:Action" minOccurs="0"/>
                <xsd:element ref="ns1:PublishingStartDate" minOccurs="0"/>
                <xsd:element ref="ns1:PublishingExpirationDate" minOccurs="0"/>
                <xsd:element ref="ns3:TaxKeywordTaxHTField" minOccurs="0"/>
                <xsd:element ref="ns3:TaxCatchAll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10" nillable="true" ma:displayName="Scheduling Start Date" ma:description="Scheduling Start Date is a site column created by the Publishing feature. It is used to specify the date and time on which this page will first appear to site visitors." ma:internalName="PublishingStartDate">
      <xsd:simpleType>
        <xsd:restriction base="dms:Unknown"/>
      </xsd:simpleType>
    </xsd:element>
    <xsd:element name="PublishingExpirationDate" ma:index="11" nillable="true" ma:displayName="Scheduling End Date" ma:description="Scheduling End Date is a site column created by the Publishing feature. It is used to specify the date and time on which this page will no longer appear to site visitors.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fc6e00-eaa7-471f-8691-9b952787d5c9" elementFormDefault="qualified">
    <xsd:import namespace="http://schemas.microsoft.com/office/2006/documentManagement/types"/>
    <xsd:import namespace="http://schemas.microsoft.com/office/infopath/2007/PartnerControls"/>
    <xsd:element name="Document_x0020_Date" ma:index="2" nillable="true" ma:displayName="Document Date" ma:format="DateOnly" ma:internalName="Document_x0020_Date" ma:readOnly="false">
      <xsd:simpleType>
        <xsd:restriction base="dms:DateTime"/>
      </xsd:simpleType>
    </xsd:element>
    <xsd:element name="Document_x0020_Type" ma:index="3" nillable="true" ma:displayName="Document Type" ma:format="Dropdown" ma:internalName="Document_x0020_Type" ma:readOnly="false">
      <xsd:simpleType>
        <xsd:restriction base="dms:Choice">
          <xsd:enumeration value="Agenda"/>
          <xsd:enumeration value="Draft Agenda"/>
          <xsd:enumeration value="Minutes"/>
          <xsd:enumeration value="Information"/>
        </xsd:restriction>
      </xsd:simpleType>
    </xsd:element>
    <xsd:element name="Description0" ma:index="4" nillable="true" ma:displayName="Description" ma:internalName="Description0" ma:readOnly="false">
      <xsd:simpleType>
        <xsd:restriction base="dms:Note">
          <xsd:maxLength value="255"/>
        </xsd:restriction>
      </xsd:simpleType>
    </xsd:element>
    <xsd:element name="Keywords0" ma:index="5" nillable="true" ma:displayName="Keywords" ma:internalName="Keywords0" ma:readOnly="false">
      <xsd:simpleType>
        <xsd:restriction base="dms:Text">
          <xsd:maxLength value="255"/>
        </xsd:restriction>
      </xsd:simpleType>
    </xsd:element>
    <xsd:element name="Description_x0020_2" ma:index="6" nillable="true" ma:displayName="Description 2" ma:internalName="Description_x0020_2" ma:readOnly="false">
      <xsd:simpleType>
        <xsd:restriction base="dms:Note">
          <xsd:maxLength value="255"/>
        </xsd:restriction>
      </xsd:simpleType>
    </xsd:element>
    <xsd:element name="Action" ma:index="9" nillable="true" ma:displayName="Action" ma:default="Keep" ma:format="Dropdown" ma:internalName="Action" ma:readOnly="false">
      <xsd:simpleType>
        <xsd:restriction base="dms:Choice">
          <xsd:enumeration value="Archive"/>
          <xsd:enumeration value="Delete"/>
          <xsd:enumeration value="HTML"/>
          <xsd:enumeration value="Keep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fe53b65-3c36-4587-b144-e9caa3012b85" elementFormDefault="qualified">
    <xsd:import namespace="http://schemas.microsoft.com/office/2006/documentManagement/types"/>
    <xsd:import namespace="http://schemas.microsoft.com/office/infopath/2007/PartnerControls"/>
    <xsd:element name="TaxKeywordTaxHTField" ma:index="17" nillable="true" ma:taxonomy="true" ma:internalName="TaxKeywordTaxHTField" ma:taxonomyFieldName="TaxKeyword" ma:displayName="Enterprise Keywords" ma:fieldId="{23f27201-bee3-471e-b2e7-b64fd8b7ca38}" ma:taxonomyMulti="true" ma:sspId="8d75cb8a-db72-4bd2-8553-c0aa1f2d3d3b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" ma:index="18" nillable="true" ma:displayName="Taxonomy Catch All Column" ma:hidden="true" ma:list="{6de13bb9-1a86-497f-b15a-03a43ff14f46}" ma:internalName="TaxCatchAll" ma:showField="CatchAllData" ma:web="cfe53b65-3c36-4587-b144-e9caa3012b8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3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73E2774-CC2F-4CE8-A898-2983DF80684F}"/>
</file>

<file path=customXml/itemProps2.xml><?xml version="1.0" encoding="utf-8"?>
<ds:datastoreItem xmlns:ds="http://schemas.openxmlformats.org/officeDocument/2006/customXml" ds:itemID="{370912BD-6FB8-486B-BCA9-92FB29E25FAC}"/>
</file>

<file path=customXml/itemProps3.xml><?xml version="1.0" encoding="utf-8"?>
<ds:datastoreItem xmlns:ds="http://schemas.openxmlformats.org/officeDocument/2006/customXml" ds:itemID="{073E2774-CC2F-4CE8-A898-2983DF80684F}"/>
</file>

<file path=customXml/itemProps4.xml><?xml version="1.0" encoding="utf-8"?>
<ds:datastoreItem xmlns:ds="http://schemas.openxmlformats.org/officeDocument/2006/customXml" ds:itemID="{A7962728-6950-4581-91C6-446054B74DC9}"/>
</file>

<file path=docProps/app.xml><?xml version="1.0" encoding="utf-8"?>
<Properties xmlns="http://schemas.openxmlformats.org/officeDocument/2006/extended-properties" xmlns:vt="http://schemas.openxmlformats.org/officeDocument/2006/docPropsVTypes">
  <TotalTime>27337</TotalTime>
  <Words>857</Words>
  <Application>Microsoft Office PowerPoint</Application>
  <PresentationFormat>Widescreen</PresentationFormat>
  <Paragraphs>223</Paragraphs>
  <Slides>18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Arial</vt:lpstr>
      <vt:lpstr>Calibri</vt:lpstr>
      <vt:lpstr>Calibri Light</vt:lpstr>
      <vt:lpstr>Perpetua Titling MT</vt:lpstr>
      <vt:lpstr>Times New Roman</vt:lpstr>
      <vt:lpstr>Wingdings</vt:lpstr>
      <vt:lpstr>Office Theme</vt:lpstr>
      <vt:lpstr>Smart Buildings   Buildings as a Service</vt:lpstr>
      <vt:lpstr>Smart Building Demand Drivers</vt:lpstr>
      <vt:lpstr>Facial Recognition </vt:lpstr>
      <vt:lpstr>Private Networks (PN)</vt:lpstr>
      <vt:lpstr>IoT Sensors and Actuators: Lots of Them</vt:lpstr>
      <vt:lpstr>What’s In Your Building?</vt:lpstr>
      <vt:lpstr>Why does TIA care about smart buildings?</vt:lpstr>
      <vt:lpstr>TIA Smart Building Definition:</vt:lpstr>
      <vt:lpstr>Vision = Fully Integrated</vt:lpstr>
      <vt:lpstr>Community collaboration</vt:lpstr>
      <vt:lpstr>Vision – Smart Buildings</vt:lpstr>
      <vt:lpstr>Some Use Examples</vt:lpstr>
      <vt:lpstr>A System of Systems  </vt:lpstr>
      <vt:lpstr>Value Proposition</vt:lpstr>
      <vt:lpstr>PowerPoint Presentation</vt:lpstr>
      <vt:lpstr>PowerPoint Presentation</vt:lpstr>
      <vt:lpstr>Connectivity Resiliency</vt:lpstr>
      <vt:lpstr>TIA Smart Building Program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Thomas DiFonzo</dc:creator>
  <cp:lastModifiedBy>Ken Koffman</cp:lastModifiedBy>
  <cp:revision>250</cp:revision>
  <dcterms:created xsi:type="dcterms:W3CDTF">2018-10-18T14:40:41Z</dcterms:created>
  <dcterms:modified xsi:type="dcterms:W3CDTF">2019-09-06T03:45:40Z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0x0101008CEA0F26C7743146B81ADA30DB412C57</vt:lpwstr>
  </property>
  <property fmtid="{D5CDD505-2E9C-101B-9397-08002B2CF9AE}" pid="3" name="_dlc_DocIdItemGuid">
    <vt:lpwstr>d37d2db6-083c-4232-a612-ff6f82d784a5</vt:lpwstr>
  </property>
</Properties>
</file>