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588" r:id="rId5"/>
    <p:sldId id="566" r:id="rId6"/>
    <p:sldId id="478" r:id="rId7"/>
    <p:sldId id="568" r:id="rId8"/>
    <p:sldId id="590" r:id="rId9"/>
    <p:sldId id="569" r:id="rId10"/>
    <p:sldId id="624" r:id="rId11"/>
    <p:sldId id="570" r:id="rId12"/>
    <p:sldId id="614" r:id="rId13"/>
    <p:sldId id="613" r:id="rId14"/>
    <p:sldId id="617" r:id="rId15"/>
    <p:sldId id="580" r:id="rId16"/>
  </p:sldIdLst>
  <p:sldSz cx="9144000" cy="5143500" type="screen16x9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BECF52B-D4F3-4BFB-AFC4-77EFF1AE7606}">
          <p14:sldIdLst>
            <p14:sldId id="588"/>
            <p14:sldId id="566"/>
            <p14:sldId id="478"/>
            <p14:sldId id="568"/>
            <p14:sldId id="590"/>
            <p14:sldId id="569"/>
            <p14:sldId id="624"/>
            <p14:sldId id="570"/>
            <p14:sldId id="614"/>
            <p14:sldId id="613"/>
            <p14:sldId id="617"/>
            <p14:sldId id="5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nu" initials="m" lastIdx="1" clrIdx="0">
    <p:extLst>
      <p:ext uri="{19B8F6BF-5375-455C-9EA6-DF929625EA0E}">
        <p15:presenceInfo xmlns:p15="http://schemas.microsoft.com/office/powerpoint/2012/main" userId="manu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D06"/>
    <a:srgbClr val="E7151C"/>
    <a:srgbClr val="AE1610"/>
    <a:srgbClr val="FD922D"/>
    <a:srgbClr val="FD720F"/>
    <a:srgbClr val="FEBB4E"/>
    <a:srgbClr val="FF860E"/>
    <a:srgbClr val="FE9132"/>
    <a:srgbClr val="FF4215"/>
    <a:srgbClr val="FF50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92" autoAdjust="0"/>
    <p:restoredTop sz="88542" autoAdjust="0"/>
  </p:normalViewPr>
  <p:slideViewPr>
    <p:cSldViewPr snapToGrid="0" snapToObjects="1">
      <p:cViewPr varScale="1">
        <p:scale>
          <a:sx n="160" d="100"/>
          <a:sy n="160" d="100"/>
        </p:scale>
        <p:origin x="1836" y="13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ED21DB-3ACF-42C0-B652-9046D4DEC608}" type="doc">
      <dgm:prSet loTypeId="urn:microsoft.com/office/officeart/2005/8/layout/equatio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89AB73-766F-4557-A382-89F6DA2DE250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D9D31031-F38A-48B4-A62A-0A047516876B}" type="parTrans" cxnId="{FE20D706-D065-4E6D-B87D-5765571DDAFF}">
      <dgm:prSet/>
      <dgm:spPr/>
      <dgm:t>
        <a:bodyPr/>
        <a:lstStyle/>
        <a:p>
          <a:endParaRPr lang="en-US"/>
        </a:p>
      </dgm:t>
    </dgm:pt>
    <dgm:pt modelId="{FEAF416A-8B49-4EB1-8607-BCFDA54848C0}" type="sibTrans" cxnId="{FE20D706-D065-4E6D-B87D-5765571DDAFF}">
      <dgm:prSet/>
      <dgm:spPr/>
      <dgm:t>
        <a:bodyPr/>
        <a:lstStyle/>
        <a:p>
          <a:endParaRPr lang="en-US" dirty="0"/>
        </a:p>
      </dgm:t>
    </dgm:pt>
    <dgm:pt modelId="{10EF5651-9E19-4B73-8B52-3AB85B64B1B9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30F35C6C-1C52-4420-8E44-41EFEDAED7A7}" type="parTrans" cxnId="{2C3A0655-31F1-4EB5-A20E-26C084DD2B3F}">
      <dgm:prSet/>
      <dgm:spPr/>
      <dgm:t>
        <a:bodyPr/>
        <a:lstStyle/>
        <a:p>
          <a:endParaRPr lang="en-US"/>
        </a:p>
      </dgm:t>
    </dgm:pt>
    <dgm:pt modelId="{A9B38820-9B77-4EE1-BC8E-6305AD0220D3}" type="sibTrans" cxnId="{2C3A0655-31F1-4EB5-A20E-26C084DD2B3F}">
      <dgm:prSet/>
      <dgm:spPr>
        <a:solidFill>
          <a:schemeClr val="bg1"/>
        </a:solidFill>
      </dgm:spPr>
      <dgm:t>
        <a:bodyPr/>
        <a:lstStyle/>
        <a:p>
          <a:endParaRPr lang="en-US" dirty="0"/>
        </a:p>
      </dgm:t>
    </dgm:pt>
    <dgm:pt modelId="{EA73342D-82F1-413D-90C1-CFD96EB884EE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6A6C85DD-002E-4E0F-896D-771D17421278}" type="parTrans" cxnId="{AD346CDD-2FF3-4620-99D5-893F1EF54FB5}">
      <dgm:prSet/>
      <dgm:spPr/>
      <dgm:t>
        <a:bodyPr/>
        <a:lstStyle/>
        <a:p>
          <a:endParaRPr lang="en-US"/>
        </a:p>
      </dgm:t>
    </dgm:pt>
    <dgm:pt modelId="{278222F4-42E3-46FB-9BDD-1B6260235EC6}" type="sibTrans" cxnId="{AD346CDD-2FF3-4620-99D5-893F1EF54FB5}">
      <dgm:prSet/>
      <dgm:spPr/>
      <dgm:t>
        <a:bodyPr/>
        <a:lstStyle/>
        <a:p>
          <a:endParaRPr lang="en-US"/>
        </a:p>
      </dgm:t>
    </dgm:pt>
    <dgm:pt modelId="{CCF89A66-A9C9-46D3-8953-8C3A28168A7A}" type="pres">
      <dgm:prSet presAssocID="{E5ED21DB-3ACF-42C0-B652-9046D4DEC608}" presName="linearFlow" presStyleCnt="0">
        <dgm:presLayoutVars>
          <dgm:dir/>
          <dgm:resizeHandles val="exact"/>
        </dgm:presLayoutVars>
      </dgm:prSet>
      <dgm:spPr/>
    </dgm:pt>
    <dgm:pt modelId="{EBF67418-EC8A-485A-88BA-A398A9B86147}" type="pres">
      <dgm:prSet presAssocID="{D089AB73-766F-4557-A382-89F6DA2DE250}" presName="node" presStyleLbl="node1" presStyleIdx="0" presStyleCnt="3">
        <dgm:presLayoutVars>
          <dgm:bulletEnabled val="1"/>
        </dgm:presLayoutVars>
      </dgm:prSet>
      <dgm:spPr/>
    </dgm:pt>
    <dgm:pt modelId="{619B59C2-E0C8-4495-B5FF-F8F4278CE5B9}" type="pres">
      <dgm:prSet presAssocID="{FEAF416A-8B49-4EB1-8607-BCFDA54848C0}" presName="spacerL" presStyleCnt="0"/>
      <dgm:spPr/>
    </dgm:pt>
    <dgm:pt modelId="{BEE17A9E-C6B3-41D2-B459-D7895CB89F87}" type="pres">
      <dgm:prSet presAssocID="{FEAF416A-8B49-4EB1-8607-BCFDA54848C0}" presName="sibTrans" presStyleLbl="sibTrans2D1" presStyleIdx="0" presStyleCnt="2"/>
      <dgm:spPr/>
    </dgm:pt>
    <dgm:pt modelId="{EB88ABD3-149A-4A88-8969-DB2572C5EBAA}" type="pres">
      <dgm:prSet presAssocID="{FEAF416A-8B49-4EB1-8607-BCFDA54848C0}" presName="spacerR" presStyleCnt="0"/>
      <dgm:spPr/>
    </dgm:pt>
    <dgm:pt modelId="{0E5CE5E0-4FDF-43F5-8039-62ED3A897C6B}" type="pres">
      <dgm:prSet presAssocID="{10EF5651-9E19-4B73-8B52-3AB85B64B1B9}" presName="node" presStyleLbl="node1" presStyleIdx="1" presStyleCnt="3">
        <dgm:presLayoutVars>
          <dgm:bulletEnabled val="1"/>
        </dgm:presLayoutVars>
      </dgm:prSet>
      <dgm:spPr/>
    </dgm:pt>
    <dgm:pt modelId="{FB00A236-8C37-4F36-B5A8-A8757ADACC93}" type="pres">
      <dgm:prSet presAssocID="{A9B38820-9B77-4EE1-BC8E-6305AD0220D3}" presName="spacerL" presStyleCnt="0"/>
      <dgm:spPr/>
    </dgm:pt>
    <dgm:pt modelId="{C585F01A-ACE9-4D51-B8F1-D57A79CF38D7}" type="pres">
      <dgm:prSet presAssocID="{A9B38820-9B77-4EE1-BC8E-6305AD0220D3}" presName="sibTrans" presStyleLbl="sibTrans2D1" presStyleIdx="1" presStyleCnt="2"/>
      <dgm:spPr/>
    </dgm:pt>
    <dgm:pt modelId="{33238992-F70E-43D7-AF8B-EA11D6F1F611}" type="pres">
      <dgm:prSet presAssocID="{A9B38820-9B77-4EE1-BC8E-6305AD0220D3}" presName="spacerR" presStyleCnt="0"/>
      <dgm:spPr/>
    </dgm:pt>
    <dgm:pt modelId="{1C82BD19-7902-4A75-93D6-407413871E9D}" type="pres">
      <dgm:prSet presAssocID="{EA73342D-82F1-413D-90C1-CFD96EB884EE}" presName="node" presStyleLbl="node1" presStyleIdx="2" presStyleCnt="3">
        <dgm:presLayoutVars>
          <dgm:bulletEnabled val="1"/>
        </dgm:presLayoutVars>
      </dgm:prSet>
      <dgm:spPr/>
    </dgm:pt>
  </dgm:ptLst>
  <dgm:cxnLst>
    <dgm:cxn modelId="{B0D05001-5D2B-4CA5-B4B6-02D894F5DA2D}" type="presOf" srcId="{E5ED21DB-3ACF-42C0-B652-9046D4DEC608}" destId="{CCF89A66-A9C9-46D3-8953-8C3A28168A7A}" srcOrd="0" destOrd="0" presId="urn:microsoft.com/office/officeart/2005/8/layout/equation1"/>
    <dgm:cxn modelId="{FE20D706-D065-4E6D-B87D-5765571DDAFF}" srcId="{E5ED21DB-3ACF-42C0-B652-9046D4DEC608}" destId="{D089AB73-766F-4557-A382-89F6DA2DE250}" srcOrd="0" destOrd="0" parTransId="{D9D31031-F38A-48B4-A62A-0A047516876B}" sibTransId="{FEAF416A-8B49-4EB1-8607-BCFDA54848C0}"/>
    <dgm:cxn modelId="{2C23F26D-ED65-4DAC-8FC1-A3D338FB4C64}" type="presOf" srcId="{EA73342D-82F1-413D-90C1-CFD96EB884EE}" destId="{1C82BD19-7902-4A75-93D6-407413871E9D}" srcOrd="0" destOrd="0" presId="urn:microsoft.com/office/officeart/2005/8/layout/equation1"/>
    <dgm:cxn modelId="{2C3A0655-31F1-4EB5-A20E-26C084DD2B3F}" srcId="{E5ED21DB-3ACF-42C0-B652-9046D4DEC608}" destId="{10EF5651-9E19-4B73-8B52-3AB85B64B1B9}" srcOrd="1" destOrd="0" parTransId="{30F35C6C-1C52-4420-8E44-41EFEDAED7A7}" sibTransId="{A9B38820-9B77-4EE1-BC8E-6305AD0220D3}"/>
    <dgm:cxn modelId="{2E7B2299-3C83-40E4-B5DC-5127F69E9823}" type="presOf" srcId="{10EF5651-9E19-4B73-8B52-3AB85B64B1B9}" destId="{0E5CE5E0-4FDF-43F5-8039-62ED3A897C6B}" srcOrd="0" destOrd="0" presId="urn:microsoft.com/office/officeart/2005/8/layout/equation1"/>
    <dgm:cxn modelId="{5D322A9D-AEC2-481C-95A6-1E30D5EBCEFD}" type="presOf" srcId="{A9B38820-9B77-4EE1-BC8E-6305AD0220D3}" destId="{C585F01A-ACE9-4D51-B8F1-D57A79CF38D7}" srcOrd="0" destOrd="0" presId="urn:microsoft.com/office/officeart/2005/8/layout/equation1"/>
    <dgm:cxn modelId="{E07D52CD-A58F-4639-94AB-908686ABD68F}" type="presOf" srcId="{D089AB73-766F-4557-A382-89F6DA2DE250}" destId="{EBF67418-EC8A-485A-88BA-A398A9B86147}" srcOrd="0" destOrd="0" presId="urn:microsoft.com/office/officeart/2005/8/layout/equation1"/>
    <dgm:cxn modelId="{AD346CDD-2FF3-4620-99D5-893F1EF54FB5}" srcId="{E5ED21DB-3ACF-42C0-B652-9046D4DEC608}" destId="{EA73342D-82F1-413D-90C1-CFD96EB884EE}" srcOrd="2" destOrd="0" parTransId="{6A6C85DD-002E-4E0F-896D-771D17421278}" sibTransId="{278222F4-42E3-46FB-9BDD-1B6260235EC6}"/>
    <dgm:cxn modelId="{DD76EBE0-BB03-4D90-85EF-60AEC0AB1C41}" type="presOf" srcId="{FEAF416A-8B49-4EB1-8607-BCFDA54848C0}" destId="{BEE17A9E-C6B3-41D2-B459-D7895CB89F87}" srcOrd="0" destOrd="0" presId="urn:microsoft.com/office/officeart/2005/8/layout/equation1"/>
    <dgm:cxn modelId="{29096D59-1272-40C0-9849-73CAC9CA4A83}" type="presParOf" srcId="{CCF89A66-A9C9-46D3-8953-8C3A28168A7A}" destId="{EBF67418-EC8A-485A-88BA-A398A9B86147}" srcOrd="0" destOrd="0" presId="urn:microsoft.com/office/officeart/2005/8/layout/equation1"/>
    <dgm:cxn modelId="{46E085FC-2C4A-4650-A069-4E3B7424DC9E}" type="presParOf" srcId="{CCF89A66-A9C9-46D3-8953-8C3A28168A7A}" destId="{619B59C2-E0C8-4495-B5FF-F8F4278CE5B9}" srcOrd="1" destOrd="0" presId="urn:microsoft.com/office/officeart/2005/8/layout/equation1"/>
    <dgm:cxn modelId="{DE699975-76BC-4C6E-B76C-5EBA67F8685B}" type="presParOf" srcId="{CCF89A66-A9C9-46D3-8953-8C3A28168A7A}" destId="{BEE17A9E-C6B3-41D2-B459-D7895CB89F87}" srcOrd="2" destOrd="0" presId="urn:microsoft.com/office/officeart/2005/8/layout/equation1"/>
    <dgm:cxn modelId="{B4284FE6-4926-4E6F-87F5-494E48CF3523}" type="presParOf" srcId="{CCF89A66-A9C9-46D3-8953-8C3A28168A7A}" destId="{EB88ABD3-149A-4A88-8969-DB2572C5EBAA}" srcOrd="3" destOrd="0" presId="urn:microsoft.com/office/officeart/2005/8/layout/equation1"/>
    <dgm:cxn modelId="{7522B100-FEBF-4699-BA85-C7AF4497495A}" type="presParOf" srcId="{CCF89A66-A9C9-46D3-8953-8C3A28168A7A}" destId="{0E5CE5E0-4FDF-43F5-8039-62ED3A897C6B}" srcOrd="4" destOrd="0" presId="urn:microsoft.com/office/officeart/2005/8/layout/equation1"/>
    <dgm:cxn modelId="{1979DB21-D5F9-44E8-BC2C-C43D26273577}" type="presParOf" srcId="{CCF89A66-A9C9-46D3-8953-8C3A28168A7A}" destId="{FB00A236-8C37-4F36-B5A8-A8757ADACC93}" srcOrd="5" destOrd="0" presId="urn:microsoft.com/office/officeart/2005/8/layout/equation1"/>
    <dgm:cxn modelId="{105FC471-85E4-4AF8-9663-F8E691A4A16B}" type="presParOf" srcId="{CCF89A66-A9C9-46D3-8953-8C3A28168A7A}" destId="{C585F01A-ACE9-4D51-B8F1-D57A79CF38D7}" srcOrd="6" destOrd="0" presId="urn:microsoft.com/office/officeart/2005/8/layout/equation1"/>
    <dgm:cxn modelId="{678D39E3-F696-4666-90FD-0F251ADC4457}" type="presParOf" srcId="{CCF89A66-A9C9-46D3-8953-8C3A28168A7A}" destId="{33238992-F70E-43D7-AF8B-EA11D6F1F611}" srcOrd="7" destOrd="0" presId="urn:microsoft.com/office/officeart/2005/8/layout/equation1"/>
    <dgm:cxn modelId="{0355C63D-51BA-456D-8B41-CD86CC964597}" type="presParOf" srcId="{CCF89A66-A9C9-46D3-8953-8C3A28168A7A}" destId="{1C82BD19-7902-4A75-93D6-407413871E9D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F67418-EC8A-485A-88BA-A398A9B86147}">
      <dsp:nvSpPr>
        <dsp:cNvPr id="0" name=""/>
        <dsp:cNvSpPr/>
      </dsp:nvSpPr>
      <dsp:spPr>
        <a:xfrm>
          <a:off x="1025" y="1352599"/>
          <a:ext cx="1358800" cy="13588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470" tIns="77470" rIns="77470" bIns="77470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 dirty="0"/>
            <a:t>1</a:t>
          </a:r>
        </a:p>
      </dsp:txBody>
      <dsp:txXfrm>
        <a:off x="200017" y="1551591"/>
        <a:ext cx="960816" cy="960816"/>
      </dsp:txXfrm>
    </dsp:sp>
    <dsp:sp modelId="{BEE17A9E-C6B3-41D2-B459-D7895CB89F87}">
      <dsp:nvSpPr>
        <dsp:cNvPr id="0" name=""/>
        <dsp:cNvSpPr/>
      </dsp:nvSpPr>
      <dsp:spPr>
        <a:xfrm>
          <a:off x="1470160" y="1637947"/>
          <a:ext cx="788104" cy="788104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1574623" y="1939318"/>
        <a:ext cx="579178" cy="185362"/>
      </dsp:txXfrm>
    </dsp:sp>
    <dsp:sp modelId="{0E5CE5E0-4FDF-43F5-8039-62ED3A897C6B}">
      <dsp:nvSpPr>
        <dsp:cNvPr id="0" name=""/>
        <dsp:cNvSpPr/>
      </dsp:nvSpPr>
      <dsp:spPr>
        <a:xfrm>
          <a:off x="2368599" y="1352599"/>
          <a:ext cx="1358800" cy="13588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470" tIns="77470" rIns="77470" bIns="77470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 dirty="0"/>
            <a:t>1</a:t>
          </a:r>
        </a:p>
      </dsp:txBody>
      <dsp:txXfrm>
        <a:off x="2567591" y="1551591"/>
        <a:ext cx="960816" cy="960816"/>
      </dsp:txXfrm>
    </dsp:sp>
    <dsp:sp modelId="{C585F01A-ACE9-4D51-B8F1-D57A79CF38D7}">
      <dsp:nvSpPr>
        <dsp:cNvPr id="0" name=""/>
        <dsp:cNvSpPr/>
      </dsp:nvSpPr>
      <dsp:spPr>
        <a:xfrm>
          <a:off x="3837735" y="1637947"/>
          <a:ext cx="788104" cy="788104"/>
        </a:xfrm>
        <a:prstGeom prst="mathEqual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 dirty="0"/>
        </a:p>
      </dsp:txBody>
      <dsp:txXfrm>
        <a:off x="3942198" y="1800296"/>
        <a:ext cx="579178" cy="463406"/>
      </dsp:txXfrm>
    </dsp:sp>
    <dsp:sp modelId="{1C82BD19-7902-4A75-93D6-407413871E9D}">
      <dsp:nvSpPr>
        <dsp:cNvPr id="0" name=""/>
        <dsp:cNvSpPr/>
      </dsp:nvSpPr>
      <dsp:spPr>
        <a:xfrm>
          <a:off x="4736174" y="1352599"/>
          <a:ext cx="1358800" cy="13588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470" tIns="77470" rIns="77470" bIns="77470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 dirty="0"/>
            <a:t>2</a:t>
          </a:r>
        </a:p>
      </dsp:txBody>
      <dsp:txXfrm>
        <a:off x="4935166" y="1551591"/>
        <a:ext cx="960816" cy="9608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66733" cy="468154"/>
          </a:xfrm>
          <a:prstGeom prst="rect">
            <a:avLst/>
          </a:prstGeom>
        </p:spPr>
        <p:txBody>
          <a:bodyPr vert="horz" lIns="93921" tIns="46960" rIns="93921" bIns="46960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6" y="0"/>
            <a:ext cx="3066733" cy="468154"/>
          </a:xfrm>
          <a:prstGeom prst="rect">
            <a:avLst/>
          </a:prstGeom>
        </p:spPr>
        <p:txBody>
          <a:bodyPr vert="horz" lIns="93921" tIns="46960" rIns="93921" bIns="46960" rtlCol="0"/>
          <a:lstStyle>
            <a:lvl1pPr algn="r">
              <a:defRPr sz="1200"/>
            </a:lvl1pPr>
          </a:lstStyle>
          <a:p>
            <a:fld id="{F0D913B4-BA53-854A-8D13-5A797F941C7E}" type="datetimeFigureOut">
              <a:rPr lang="en-US">
                <a:latin typeface="Arial"/>
              </a:rPr>
              <a:t>9/12/2019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93296"/>
            <a:ext cx="3066733" cy="468154"/>
          </a:xfrm>
          <a:prstGeom prst="rect">
            <a:avLst/>
          </a:prstGeom>
        </p:spPr>
        <p:txBody>
          <a:bodyPr vert="horz" lIns="93921" tIns="46960" rIns="93921" bIns="46960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6" y="8893296"/>
            <a:ext cx="3066733" cy="468154"/>
          </a:xfrm>
          <a:prstGeom prst="rect">
            <a:avLst/>
          </a:prstGeom>
        </p:spPr>
        <p:txBody>
          <a:bodyPr vert="horz" lIns="93921" tIns="46960" rIns="93921" bIns="46960" rtlCol="0" anchor="b"/>
          <a:lstStyle>
            <a:lvl1pPr algn="r">
              <a:defRPr sz="1200"/>
            </a:lvl1pPr>
          </a:lstStyle>
          <a:p>
            <a:fld id="{7B18A8A2-8A07-3642-B5EE-BCEA408CC71D}" type="slidenum">
              <a:rPr>
                <a:latin typeface="Arial"/>
              </a:r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28170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66733" cy="468154"/>
          </a:xfrm>
          <a:prstGeom prst="rect">
            <a:avLst/>
          </a:prstGeom>
        </p:spPr>
        <p:txBody>
          <a:bodyPr vert="horz" lIns="93921" tIns="46960" rIns="93921" bIns="4696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6" y="0"/>
            <a:ext cx="3066733" cy="468154"/>
          </a:xfrm>
          <a:prstGeom prst="rect">
            <a:avLst/>
          </a:prstGeom>
        </p:spPr>
        <p:txBody>
          <a:bodyPr vert="horz" lIns="93921" tIns="46960" rIns="93921" bIns="46960" rtlCol="0"/>
          <a:lstStyle>
            <a:lvl1pPr algn="r">
              <a:defRPr sz="1200">
                <a:latin typeface="Arial"/>
              </a:defRPr>
            </a:lvl1pPr>
          </a:lstStyle>
          <a:p>
            <a:fld id="{1D5F1E3E-C73A-7445-A1EA-3495C02E9E3C}" type="datetimeFigureOut">
              <a:rPr lang="en-US" smtClean="0"/>
              <a:pPr/>
              <a:t>9/12/2019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7513" y="701675"/>
            <a:ext cx="6242050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21" tIns="46960" rIns="93921" bIns="4696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21" tIns="46960" rIns="93921" bIns="4696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93296"/>
            <a:ext cx="3066733" cy="468154"/>
          </a:xfrm>
          <a:prstGeom prst="rect">
            <a:avLst/>
          </a:prstGeom>
        </p:spPr>
        <p:txBody>
          <a:bodyPr vert="horz" lIns="93921" tIns="46960" rIns="93921" bIns="4696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6" y="8893296"/>
            <a:ext cx="3066733" cy="468154"/>
          </a:xfrm>
          <a:prstGeom prst="rect">
            <a:avLst/>
          </a:prstGeom>
        </p:spPr>
        <p:txBody>
          <a:bodyPr vert="horz" lIns="93921" tIns="46960" rIns="93921" bIns="46960" rtlCol="0" anchor="b"/>
          <a:lstStyle>
            <a:lvl1pPr algn="r">
              <a:defRPr sz="1200">
                <a:latin typeface="Arial"/>
              </a:defRPr>
            </a:lvl1pPr>
          </a:lstStyle>
          <a:p>
            <a:fld id="{F2460517-2DAD-284C-A4CE-27646153A0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008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60517-2DAD-284C-A4CE-27646153A0A4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347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5024964ea1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5024964ea1_1_3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215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9144000" cy="5130085"/>
          </a:xfrm>
          <a:prstGeom prst="rect">
            <a:avLst/>
          </a:prstGeom>
        </p:spPr>
      </p:pic>
      <p:sp>
        <p:nvSpPr>
          <p:cNvPr id="30" name="Rectangle 29"/>
          <p:cNvSpPr/>
          <p:nvPr userDrawn="1"/>
        </p:nvSpPr>
        <p:spPr>
          <a:xfrm>
            <a:off x="1" y="5103569"/>
            <a:ext cx="9151697" cy="46986"/>
          </a:xfrm>
          <a:prstGeom prst="rect">
            <a:avLst/>
          </a:prstGeom>
          <a:solidFill>
            <a:srgbClr val="E715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32" name="Title 1"/>
          <p:cNvSpPr>
            <a:spLocks noGrp="1"/>
          </p:cNvSpPr>
          <p:nvPr>
            <p:ph type="ctrTitle" hasCustomPrompt="1"/>
          </p:nvPr>
        </p:nvSpPr>
        <p:spPr>
          <a:xfrm>
            <a:off x="622255" y="2195775"/>
            <a:ext cx="3949745" cy="1448656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lnSpc>
                <a:spcPct val="90000"/>
              </a:lnSpc>
              <a:defRPr sz="4200" b="1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 of the Presentation</a:t>
            </a:r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0" hasCustomPrompt="1"/>
          </p:nvPr>
        </p:nvSpPr>
        <p:spPr>
          <a:xfrm>
            <a:off x="622244" y="3644431"/>
            <a:ext cx="3949700" cy="461963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2000" b="1" baseline="0">
                <a:solidFill>
                  <a:srgbClr val="E7151C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633574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/>
          <a:lstStyle>
            <a:lvl1pPr marL="342900" lvl="0" indent="-2571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028700" lvl="2" indent="-2571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1714500" lvl="4" indent="-2571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057400" lvl="5" indent="-2571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8428176" y="4803219"/>
            <a:ext cx="258624" cy="201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9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9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9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9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9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9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9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9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900"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635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42266" y="366975"/>
            <a:ext cx="8433476" cy="494177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defRPr sz="2800" b="1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Master Title Style (28pt)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2265" y="868959"/>
            <a:ext cx="8433477" cy="332245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800" b="1" baseline="0">
                <a:solidFill>
                  <a:srgbClr val="E7151C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 (20pt) — all fonts Arial</a:t>
            </a:r>
          </a:p>
        </p:txBody>
      </p:sp>
    </p:spTree>
    <p:extLst>
      <p:ext uri="{BB962C8B-B14F-4D97-AF65-F5344CB8AC3E}">
        <p14:creationId xmlns:p14="http://schemas.microsoft.com/office/powerpoint/2010/main" val="31856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4636414" y="1489539"/>
            <a:ext cx="4050387" cy="286232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latin typeface="Arial"/>
                <a:cs typeface="Arial"/>
              </a:defRPr>
            </a:lvl1pPr>
          </a:lstStyle>
          <a:p>
            <a:r>
              <a:rPr lang="en-US" dirty="0"/>
              <a:t>[ drag picture to placeholder or click icon to add ] </a:t>
            </a:r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342266" y="366975"/>
            <a:ext cx="8433476" cy="494177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defRPr sz="2800" b="1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2265" y="868959"/>
            <a:ext cx="8433477" cy="332245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800" b="1" baseline="0">
                <a:solidFill>
                  <a:srgbClr val="E7151C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342264" y="1489539"/>
            <a:ext cx="4001136" cy="285078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b="1" dirty="0"/>
              <a:t>Column</a:t>
            </a:r>
            <a:r>
              <a:rPr lang="en-US" b="1" baseline="0" dirty="0"/>
              <a:t> Header (18pt bold)</a:t>
            </a:r>
          </a:p>
          <a:p>
            <a:pPr>
              <a:lnSpc>
                <a:spcPct val="125000"/>
              </a:lnSpc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mi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et vitae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  <a:p>
            <a:pPr>
              <a:lnSpc>
                <a:spcPct val="125000"/>
              </a:lnSpc>
            </a:pPr>
            <a:endParaRPr lang="en-US" dirty="0"/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rgbClr val="17B5DC"/>
                </a:solidFill>
              </a:rPr>
              <a:t>Link text »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2"/>
                </a:solidFill>
              </a:rPr>
              <a:t>Visited link text »</a:t>
            </a:r>
          </a:p>
        </p:txBody>
      </p:sp>
    </p:spTree>
    <p:extLst>
      <p:ext uri="{BB962C8B-B14F-4D97-AF65-F5344CB8AC3E}">
        <p14:creationId xmlns:p14="http://schemas.microsoft.com/office/powerpoint/2010/main" val="3712575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342266" y="366975"/>
            <a:ext cx="8433476" cy="494177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defRPr sz="2800" b="1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2265" y="868959"/>
            <a:ext cx="8433477" cy="332245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800" b="1" baseline="0">
                <a:solidFill>
                  <a:srgbClr val="E7151C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342264" y="1489539"/>
            <a:ext cx="4050387" cy="143146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latin typeface="Arial"/>
                <a:cs typeface="Arial"/>
              </a:defRPr>
            </a:lvl1pPr>
          </a:lstStyle>
          <a:p>
            <a:r>
              <a:rPr lang="en-US" dirty="0"/>
              <a:t>[ drag picture to placeholder or click icon to add ] 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4725355" y="1489539"/>
            <a:ext cx="4050387" cy="143146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latin typeface="Arial"/>
                <a:cs typeface="Arial"/>
              </a:defRPr>
            </a:lvl1pPr>
          </a:lstStyle>
          <a:p>
            <a:r>
              <a:rPr lang="en-US" dirty="0"/>
              <a:t>[ drag picture to placeholder or click icon to add ]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42899" y="3048000"/>
            <a:ext cx="4049751" cy="1638299"/>
          </a:xfrm>
          <a:prstGeom prst="rect">
            <a:avLst/>
          </a:prstGeom>
        </p:spPr>
        <p:txBody>
          <a:bodyPr vert="horz"/>
          <a:lstStyle>
            <a:lvl1pPr marL="0" indent="0">
              <a:spcAft>
                <a:spcPts val="600"/>
              </a:spcAft>
              <a:buNone/>
              <a:defRPr sz="1800" b="1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725991" y="3048000"/>
            <a:ext cx="4049751" cy="1638299"/>
          </a:xfrm>
          <a:prstGeom prst="rect">
            <a:avLst/>
          </a:prstGeom>
        </p:spPr>
        <p:txBody>
          <a:bodyPr vert="horz"/>
          <a:lstStyle>
            <a:lvl1pPr marL="0" indent="0">
              <a:spcAft>
                <a:spcPts val="600"/>
              </a:spcAft>
              <a:buNone/>
              <a:defRPr sz="1800" b="1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55730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6"/>
          <p:cNvSpPr>
            <a:spLocks noGrp="1"/>
          </p:cNvSpPr>
          <p:nvPr>
            <p:ph type="media" sz="quarter" idx="11"/>
          </p:nvPr>
        </p:nvSpPr>
        <p:spPr>
          <a:xfrm>
            <a:off x="342265" y="282090"/>
            <a:ext cx="8432800" cy="316110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latin typeface="Arial"/>
                <a:cs typeface="Arial"/>
              </a:defRPr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42266" y="3584309"/>
            <a:ext cx="8433476" cy="494177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algn="l">
              <a:defRPr sz="2800" b="1" baseline="0">
                <a:solidFill>
                  <a:srgbClr val="262626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2265" y="4086293"/>
            <a:ext cx="8433477" cy="332245"/>
          </a:xfrm>
          <a:prstGeom prst="rect">
            <a:avLst/>
          </a:prstGeom>
        </p:spPr>
        <p:txBody>
          <a:bodyPr wrap="square" lIns="0" rIns="0"/>
          <a:lstStyle>
            <a:lvl1pPr marL="0" indent="0" algn="l">
              <a:buNone/>
              <a:defRPr sz="1800" b="1" baseline="0">
                <a:solidFill>
                  <a:srgbClr val="E7151C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672678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42900" y="393700"/>
            <a:ext cx="4013200" cy="4013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711700" y="2603500"/>
            <a:ext cx="4013200" cy="18034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711700" y="393700"/>
            <a:ext cx="4013200" cy="18034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5415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17408" y="1580257"/>
            <a:ext cx="8033926" cy="1316755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lnSpc>
                <a:spcPct val="90000"/>
              </a:lnSpc>
              <a:defRPr sz="4200" b="1" baseline="0">
                <a:solidFill>
                  <a:srgbClr val="FF860E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“Quote text goes here.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.”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17408" y="3010505"/>
            <a:ext cx="8033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dirty="0">
                <a:solidFill>
                  <a:schemeClr val="tx1"/>
                </a:solidFill>
                <a:latin typeface="+mj-lt"/>
              </a:rPr>
              <a:t>Quote Source (Name)</a:t>
            </a:r>
          </a:p>
        </p:txBody>
      </p:sp>
    </p:spTree>
    <p:extLst>
      <p:ext uri="{BB962C8B-B14F-4D97-AF65-F5344CB8AC3E}">
        <p14:creationId xmlns:p14="http://schemas.microsoft.com/office/powerpoint/2010/main" val="3724435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152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9658"/>
            <a:ext cx="8229600" cy="274496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206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482C802-272B-054F-A312-7C325753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79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" y="0"/>
            <a:ext cx="9151698" cy="5150555"/>
          </a:xfrm>
          <a:prstGeom prst="rect">
            <a:avLst/>
          </a:prstGeom>
          <a:gradFill flip="none" rotWithShape="1">
            <a:gsLst>
              <a:gs pos="85000">
                <a:schemeClr val="bg1">
                  <a:lumMod val="85000"/>
                </a:schemeClr>
              </a:gs>
              <a:gs pos="31000">
                <a:schemeClr val="accent1">
                  <a:tint val="50000"/>
                  <a:shade val="100000"/>
                  <a:satMod val="350000"/>
                  <a:alpha val="0"/>
                </a:schemeClr>
              </a:gs>
              <a:gs pos="61000">
                <a:schemeClr val="bg1">
                  <a:lumMod val="95000"/>
                  <a:alpha val="43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" y="592668"/>
            <a:ext cx="9151698" cy="451090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4000">
                <a:schemeClr val="bg1"/>
              </a:gs>
              <a:gs pos="42000">
                <a:schemeClr val="bg1">
                  <a:alpha val="71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5103569"/>
            <a:ext cx="9151697" cy="46986"/>
          </a:xfrm>
          <a:prstGeom prst="rect">
            <a:avLst/>
          </a:prstGeom>
          <a:solidFill>
            <a:srgbClr val="E7151C"/>
          </a:solidFill>
          <a:ln>
            <a:solidFill>
              <a:srgbClr val="E7151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59026" y="4619320"/>
            <a:ext cx="524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B2A923A-0891-4D71-9F8E-449E962F626B}" type="slidenum">
              <a:rPr lang="en-US" sz="1200" smtClean="0"/>
              <a:t>‹#›</a:t>
            </a:fld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657" y="40884"/>
            <a:ext cx="776264" cy="1703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62599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54" r:id="rId2"/>
    <p:sldLayoutId id="2147483650" r:id="rId3"/>
    <p:sldLayoutId id="2147483653" r:id="rId4"/>
    <p:sldLayoutId id="2147483678" r:id="rId5"/>
    <p:sldLayoutId id="2147483649" r:id="rId6"/>
    <p:sldLayoutId id="2147483712" r:id="rId7"/>
    <p:sldLayoutId id="2147483718" r:id="rId8"/>
    <p:sldLayoutId id="2147483719" r:id="rId9"/>
    <p:sldLayoutId id="2147483721" r:id="rId10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9.emf"/><Relationship Id="rId5" Type="http://schemas.openxmlformats.org/officeDocument/2006/relationships/image" Target="../media/image68.emf"/><Relationship Id="rId4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advancedwireless.org/" TargetMode="External"/><Relationship Id="rId3" Type="http://schemas.openxmlformats.org/officeDocument/2006/relationships/hyperlink" Target="http://renew.rice.edu/" TargetMode="External"/><Relationship Id="rId7" Type="http://schemas.openxmlformats.org/officeDocument/2006/relationships/image" Target="../media/image72.png"/><Relationship Id="rId2" Type="http://schemas.openxmlformats.org/officeDocument/2006/relationships/hyperlink" Target="http://powderwireless.ne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hyperlink" Target="http://cosmos-lab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gif"/><Relationship Id="rId26" Type="http://schemas.openxmlformats.org/officeDocument/2006/relationships/image" Target="../media/image29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gif"/><Relationship Id="rId5" Type="http://schemas.openxmlformats.org/officeDocument/2006/relationships/image" Target="../media/image8.jpe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jpe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powderwireless.net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cosmos-lab.org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64.jp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jpeg"/><Relationship Id="rId2" Type="http://schemas.openxmlformats.org/officeDocument/2006/relationships/image" Target="../media/image48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19" Type="http://schemas.openxmlformats.org/officeDocument/2006/relationships/image" Target="../media/image65.jp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2681" y="1787945"/>
            <a:ext cx="7614489" cy="1448656"/>
          </a:xfrm>
        </p:spPr>
        <p:txBody>
          <a:bodyPr/>
          <a:lstStyle/>
          <a:p>
            <a:pPr algn="ctr">
              <a:lnSpc>
                <a:spcPct val="110000"/>
              </a:lnSpc>
            </a:pPr>
            <a:r>
              <a:rPr lang="en-US" sz="2800" dirty="0">
                <a:solidFill>
                  <a:schemeClr val="bg1"/>
                </a:solidFill>
              </a:rPr>
              <a:t>Platforms for Advanced Wireless Research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200" i="1" dirty="0">
                <a:solidFill>
                  <a:schemeClr val="bg1"/>
                </a:solidFill>
              </a:rPr>
              <a:t>One Year On: Progress, Lessons, New Investments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39771" y="4299314"/>
            <a:ext cx="3949700" cy="461963"/>
          </a:xfrm>
        </p:spPr>
        <p:txBody>
          <a:bodyPr/>
          <a:lstStyle/>
          <a:p>
            <a:pPr algn="l"/>
            <a:r>
              <a:rPr lang="en-US" sz="1800" b="0" i="1" dirty="0">
                <a:solidFill>
                  <a:schemeClr val="bg1"/>
                </a:solidFill>
              </a:rPr>
              <a:t>https://www.advancedwireless.org/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82" y="959665"/>
            <a:ext cx="2445551" cy="5365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2682" y="3287243"/>
            <a:ext cx="32049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Jacques Fluet on behalf of Abhimanyu Gosain</a:t>
            </a:r>
          </a:p>
          <a:p>
            <a:r>
              <a:rPr lang="en-US" i="1" dirty="0">
                <a:solidFill>
                  <a:schemeClr val="bg1"/>
                </a:solidFill>
              </a:rPr>
              <a:t>Technical Program Director</a:t>
            </a:r>
          </a:p>
        </p:txBody>
      </p:sp>
      <p:pic>
        <p:nvPicPr>
          <p:cNvPr id="6" name="Picture 2" descr="Image result for northeastern university log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755" y="3886821"/>
            <a:ext cx="1462395" cy="36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340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58578"/>
            <a:ext cx="6172200" cy="857250"/>
          </a:xfrm>
        </p:spPr>
        <p:txBody>
          <a:bodyPr/>
          <a:lstStyle/>
          <a:p>
            <a:r>
              <a:rPr lang="en-US" sz="3000" dirty="0"/>
              <a:t>Truly City scale</a:t>
            </a:r>
            <a:r>
              <a:rPr lang="is-IS" sz="3000" dirty="0"/>
              <a:t>…</a:t>
            </a:r>
            <a:endParaRPr lang="en-US" sz="3000" dirty="0"/>
          </a:p>
        </p:txBody>
      </p:sp>
      <p:pic>
        <p:nvPicPr>
          <p:cNvPr id="9" name="Picture 8" descr="powderlogo-small-me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074" y="112611"/>
            <a:ext cx="623074" cy="543320"/>
          </a:xfrm>
          <a:prstGeom prst="rect">
            <a:avLst/>
          </a:prstGeom>
        </p:spPr>
      </p:pic>
      <p:pic>
        <p:nvPicPr>
          <p:cNvPr id="11" name="Picture 10" descr="PowderAreaPhotoRedlineOverlay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33" y="879764"/>
            <a:ext cx="2638334" cy="1485207"/>
          </a:xfrm>
          <a:prstGeom prst="rect">
            <a:avLst/>
          </a:prstGeom>
        </p:spPr>
      </p:pic>
      <p:pic>
        <p:nvPicPr>
          <p:cNvPr id="6" name="Picture 5" descr="map_2_4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718" y="771699"/>
            <a:ext cx="5502495" cy="408384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317114" y="3496592"/>
            <a:ext cx="2311097" cy="1443477"/>
            <a:chOff x="15876" y="3752305"/>
            <a:chExt cx="4143427" cy="2870200"/>
          </a:xfrm>
        </p:grpSpPr>
        <p:pic>
          <p:nvPicPr>
            <p:cNvPr id="8" name="Picture 7" descr="bus.pdf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9" y="3752305"/>
              <a:ext cx="2832100" cy="28702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5876" y="3752305"/>
              <a:ext cx="2862794" cy="2870200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9951" y="5999856"/>
              <a:ext cx="3949352" cy="6119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Campus Shuttle Routes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0" y="1878676"/>
            <a:ext cx="2130900" cy="2248593"/>
            <a:chOff x="-47625" y="125413"/>
            <a:chExt cx="4003497" cy="4157662"/>
          </a:xfrm>
        </p:grpSpPr>
        <p:pic>
          <p:nvPicPr>
            <p:cNvPr id="15" name="Picture 14" descr="sitesa.pdf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625" y="125413"/>
              <a:ext cx="3212739" cy="4157662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46568" y="1111249"/>
              <a:ext cx="3001431" cy="227012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091" y="2929784"/>
              <a:ext cx="3909781" cy="569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Base station locations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802-272B-054F-A312-7C32575304F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902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8"/>
          <p:cNvSpPr txBox="1">
            <a:spLocks noGrp="1"/>
          </p:cNvSpPr>
          <p:nvPr>
            <p:ph type="title"/>
          </p:nvPr>
        </p:nvSpPr>
        <p:spPr>
          <a:xfrm>
            <a:off x="1485900" y="205979"/>
            <a:ext cx="6172200" cy="85725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/>
          <a:p>
            <a:r>
              <a:rPr lang="en-US" sz="3600" dirty="0"/>
              <a:t>Status as of July‘19</a:t>
            </a:r>
            <a:endParaRPr sz="3600" dirty="0"/>
          </a:p>
        </p:txBody>
      </p:sp>
      <p:sp>
        <p:nvSpPr>
          <p:cNvPr id="219" name="Google Shape;219;p28"/>
          <p:cNvSpPr txBox="1">
            <a:spLocks noGrp="1"/>
          </p:cNvSpPr>
          <p:nvPr>
            <p:ph type="body" idx="1"/>
          </p:nvPr>
        </p:nvSpPr>
        <p:spPr>
          <a:xfrm>
            <a:off x="1485900" y="1200150"/>
            <a:ext cx="6172200" cy="3394575"/>
          </a:xfrm>
          <a:prstGeom prst="rect">
            <a:avLst/>
          </a:prstGeom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indent="-285750">
              <a:buSzPts val="2400"/>
            </a:pPr>
            <a:r>
              <a:rPr lang="en-US" sz="1800" dirty="0">
                <a:solidFill>
                  <a:srgbClr val="002060"/>
                </a:solidFill>
              </a:rPr>
              <a:t>http://powderwireless.net</a:t>
            </a:r>
          </a:p>
          <a:p>
            <a:pPr indent="-285750">
              <a:buSzPts val="2400"/>
            </a:pPr>
            <a:r>
              <a:rPr lang="en-US" sz="1800" dirty="0"/>
              <a:t>Software Profiles:</a:t>
            </a:r>
            <a:endParaRPr sz="1800" dirty="0"/>
          </a:p>
          <a:p>
            <a:pPr lvl="1" indent="-285750"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-US" sz="1800" dirty="0">
                <a:solidFill>
                  <a:schemeClr val="dk1"/>
                </a:solidFill>
              </a:rPr>
              <a:t>GNU Radio</a:t>
            </a:r>
            <a:endParaRPr sz="1800" dirty="0"/>
          </a:p>
          <a:p>
            <a:pPr lvl="1" indent="-285750">
              <a:spcBef>
                <a:spcPts val="0"/>
              </a:spcBef>
              <a:buSzPts val="2400"/>
            </a:pPr>
            <a:r>
              <a:rPr lang="en-US" sz="1800" dirty="0"/>
              <a:t>OAI TDD </a:t>
            </a:r>
            <a:endParaRPr sz="1800" dirty="0"/>
          </a:p>
          <a:p>
            <a:pPr lvl="1" indent="-285750">
              <a:spcBef>
                <a:spcPts val="0"/>
              </a:spcBef>
              <a:buSzPts val="2400"/>
            </a:pPr>
            <a:r>
              <a:rPr lang="en-US" sz="1800" dirty="0"/>
              <a:t>ONAP</a:t>
            </a:r>
            <a:endParaRPr sz="1800" dirty="0"/>
          </a:p>
          <a:p>
            <a:pPr lvl="1" indent="-285750">
              <a:spcBef>
                <a:spcPts val="0"/>
              </a:spcBef>
              <a:buSzPts val="2400"/>
            </a:pPr>
            <a:r>
              <a:rPr lang="en-US" sz="1800" dirty="0"/>
              <a:t>MATLAB</a:t>
            </a:r>
          </a:p>
          <a:p>
            <a:pPr lvl="1" indent="-285750">
              <a:spcBef>
                <a:spcPts val="0"/>
              </a:spcBef>
              <a:buSzPts val="2400"/>
            </a:pPr>
            <a:r>
              <a:rPr lang="en-US" sz="1800" dirty="0"/>
              <a:t>O-RAN</a:t>
            </a:r>
            <a:endParaRPr sz="1800" dirty="0"/>
          </a:p>
          <a:p>
            <a:pPr lvl="1" indent="-285750">
              <a:spcBef>
                <a:spcPts val="0"/>
              </a:spcBef>
              <a:buSzPts val="2400"/>
            </a:pPr>
            <a:r>
              <a:rPr lang="en-US" sz="1800" dirty="0"/>
              <a:t>RENEW mMIMO software</a:t>
            </a:r>
            <a:endParaRPr sz="1800" dirty="0"/>
          </a:p>
          <a:p>
            <a:pPr indent="-285750">
              <a:spcBef>
                <a:spcPts val="0"/>
              </a:spcBef>
              <a:buSzPts val="2400"/>
            </a:pPr>
            <a:r>
              <a:rPr lang="en-US" sz="1800" dirty="0"/>
              <a:t>Usage statistics:</a:t>
            </a:r>
            <a:endParaRPr sz="1800" dirty="0"/>
          </a:p>
          <a:p>
            <a:pPr lvl="1" indent="-285750">
              <a:spcBef>
                <a:spcPts val="0"/>
              </a:spcBef>
              <a:buSzPts val="2400"/>
            </a:pPr>
            <a:r>
              <a:rPr lang="en-US" sz="1800" dirty="0"/>
              <a:t>Number of projects: 25</a:t>
            </a:r>
            <a:endParaRPr sz="1800" dirty="0"/>
          </a:p>
          <a:p>
            <a:pPr lvl="1" indent="-285750">
              <a:spcBef>
                <a:spcPts val="0"/>
              </a:spcBef>
              <a:buSzPts val="2400"/>
            </a:pPr>
            <a:r>
              <a:rPr lang="en-US" sz="1800" dirty="0"/>
              <a:t>Number of users: 102</a:t>
            </a:r>
            <a:endParaRPr sz="1800" dirty="0"/>
          </a:p>
          <a:p>
            <a:pPr lvl="1" indent="-285750">
              <a:spcBef>
                <a:spcPts val="0"/>
              </a:spcBef>
              <a:buSzPts val="2400"/>
            </a:pPr>
            <a:r>
              <a:rPr lang="en-US" sz="1800" dirty="0"/>
              <a:t>Number of experiments: </a:t>
            </a:r>
            <a:r>
              <a:rPr lang="en-US" sz="1800" b="1" dirty="0"/>
              <a:t>1090  </a:t>
            </a:r>
            <a:endParaRPr sz="1800" b="1" dirty="0"/>
          </a:p>
        </p:txBody>
      </p:sp>
    </p:spTree>
    <p:extLst>
      <p:ext uri="{BB962C8B-B14F-4D97-AF65-F5344CB8AC3E}">
        <p14:creationId xmlns:p14="http://schemas.microsoft.com/office/powerpoint/2010/main" val="3132487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202985" y="-145491"/>
            <a:ext cx="9347200" cy="5257800"/>
          </a:xfrm>
          <a:prstGeom prst="rect">
            <a:avLst/>
          </a:prstGeom>
          <a:gradFill flip="none" rotWithShape="1">
            <a:gsLst>
              <a:gs pos="24000">
                <a:srgbClr val="E7151C">
                  <a:shade val="30000"/>
                  <a:satMod val="115000"/>
                </a:srgbClr>
              </a:gs>
              <a:gs pos="67000">
                <a:srgbClr val="E7151C">
                  <a:shade val="67500"/>
                  <a:satMod val="115000"/>
                </a:srgbClr>
              </a:gs>
              <a:gs pos="100000">
                <a:srgbClr val="E7151C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20137" y="904515"/>
            <a:ext cx="3741442" cy="3157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hlinkClick r:id="rId2"/>
              </a:rPr>
              <a:t>http://powderwireless.net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hlinkClick r:id="rId3"/>
              </a:rPr>
              <a:t>http://renew.rice.edu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</a:rPr>
              <a:t>POWDER-RENEW</a:t>
            </a:r>
          </a:p>
          <a:p>
            <a:pPr>
              <a:lnSpc>
                <a:spcPct val="12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endParaRPr lang="en-US" sz="11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+mj-lt"/>
                <a:hlinkClick r:id="rId4"/>
              </a:rPr>
              <a:t>http://cosmos-lab.org</a:t>
            </a:r>
            <a:endParaRPr lang="en-US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+mj-lt"/>
              </a:rPr>
              <a:t>COSMOS</a:t>
            </a:r>
          </a:p>
          <a:p>
            <a:pPr>
              <a:lnSpc>
                <a:spcPct val="120000"/>
              </a:lnSpc>
            </a:pPr>
            <a:endParaRPr lang="en-US" sz="1100" dirty="0">
              <a:solidFill>
                <a:schemeClr val="bg1"/>
              </a:solidFill>
              <a:latin typeface="Helvetica" charset="0"/>
            </a:endParaRPr>
          </a:p>
        </p:txBody>
      </p:sp>
      <p:pic>
        <p:nvPicPr>
          <p:cNvPr id="17" name="Picture 16" descr="Testbed-A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77" y="1597652"/>
            <a:ext cx="454044" cy="454044"/>
          </a:xfrm>
          <a:prstGeom prst="rect">
            <a:avLst/>
          </a:prstGeom>
        </p:spPr>
      </p:pic>
      <p:pic>
        <p:nvPicPr>
          <p:cNvPr id="18" name="Picture 17" descr="Testbed-B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77" y="2852828"/>
            <a:ext cx="454044" cy="454044"/>
          </a:xfrm>
          <a:prstGeom prst="rect">
            <a:avLst/>
          </a:prstGeom>
        </p:spPr>
      </p:pic>
      <p:pic>
        <p:nvPicPr>
          <p:cNvPr id="21" name="Picture 20" descr="Testbed-E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13" y="4219289"/>
            <a:ext cx="450917" cy="450917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480136" y="674602"/>
            <a:ext cx="3543547" cy="96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endParaRPr lang="en-US" sz="1100" dirty="0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57202" y="458507"/>
            <a:ext cx="8318540" cy="278950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endParaRPr lang="en-US" sz="2200" cap="all" spc="200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03888" y="2635319"/>
            <a:ext cx="3368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20137" y="4219289"/>
            <a:ext cx="31320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8"/>
              </a:rPr>
              <a:t>http://advancedwireless.org</a:t>
            </a:r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PAWR Project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1230" y="411480"/>
            <a:ext cx="7115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4259591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Platforms for Advanced Wireless Research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1524000" y="5397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hevron 4"/>
          <p:cNvSpPr/>
          <p:nvPr/>
        </p:nvSpPr>
        <p:spPr>
          <a:xfrm>
            <a:off x="5530516" y="2298032"/>
            <a:ext cx="484632" cy="484632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1026" y="3645269"/>
            <a:ext cx="26304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Industry Consortium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</a:rPr>
              <a:t>&lt;$ + In-Kind&gt;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</a:rPr>
              <a:t>$50M</a:t>
            </a:r>
            <a:endParaRPr lang="en-US" b="1" dirty="0">
              <a:solidFill>
                <a:srgbClr val="FF4215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37578" y="3645270"/>
            <a:ext cx="1561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NSF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</a:rPr>
              <a:t>&lt;$&gt;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</a:rPr>
              <a:t>$50M</a:t>
            </a:r>
            <a:endParaRPr lang="en-US" b="1" dirty="0">
              <a:solidFill>
                <a:srgbClr val="FF4215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342265" y="868959"/>
            <a:ext cx="8433477" cy="332245"/>
          </a:xfrm>
        </p:spPr>
        <p:txBody>
          <a:bodyPr/>
          <a:lstStyle/>
          <a:p>
            <a:r>
              <a:rPr lang="en-US" dirty="0"/>
              <a:t>							Kick-Off April 2017</a:t>
            </a:r>
          </a:p>
        </p:txBody>
      </p:sp>
    </p:spTree>
    <p:extLst>
      <p:ext uri="{BB962C8B-B14F-4D97-AF65-F5344CB8AC3E}">
        <p14:creationId xmlns:p14="http://schemas.microsoft.com/office/powerpoint/2010/main" val="3546049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5444" y="449036"/>
            <a:ext cx="8116953" cy="494177"/>
          </a:xfrm>
        </p:spPr>
        <p:txBody>
          <a:bodyPr>
            <a:normAutofit fontScale="90000"/>
          </a:bodyPr>
          <a:lstStyle/>
          <a:p>
            <a:r>
              <a:rPr lang="en-US" dirty="0"/>
              <a:t>Level-Setting: PAWR Approach</a:t>
            </a:r>
          </a:p>
        </p:txBody>
      </p:sp>
      <p:graphicFrame>
        <p:nvGraphicFramePr>
          <p:cNvPr id="7" name="Content Placeholder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524114"/>
              </p:ext>
            </p:extLst>
          </p:nvPr>
        </p:nvGraphicFramePr>
        <p:xfrm>
          <a:off x="423881" y="1099759"/>
          <a:ext cx="8351860" cy="3087061"/>
        </p:xfrm>
        <a:graphic>
          <a:graphicData uri="http://schemas.openxmlformats.org/drawingml/2006/table">
            <a:tbl>
              <a:tblPr firstRow="1" firstCol="1">
                <a:tableStyleId>{2D5ABB26-0587-4C30-8999-92F81FD0307C}</a:tableStyleId>
              </a:tblPr>
              <a:tblGrid>
                <a:gridCol w="2261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3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265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49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spc="0" dirty="0">
                          <a:solidFill>
                            <a:schemeClr val="accent1"/>
                          </a:solidFill>
                        </a:rPr>
                        <a:t>Attribute</a:t>
                      </a:r>
                      <a:endParaRPr lang="en-US" sz="1400" b="1" kern="1200" spc="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kern="1200" spc="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spc="0" dirty="0">
                          <a:solidFill>
                            <a:schemeClr val="accent1"/>
                          </a:solidFill>
                        </a:rPr>
                        <a:t>Approach</a:t>
                      </a:r>
                      <a:endParaRPr lang="en-US" sz="1400" b="1" spc="0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 marL="63420" marR="63420" marT="31709" marB="31709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5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5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500" b="1" kern="1200" dirty="0">
                        <a:solidFill>
                          <a:schemeClr val="tx2"/>
                        </a:solidFill>
                      </a:endParaRPr>
                    </a:p>
                  </a:txBody>
                  <a:tcPr marL="63420" marR="63420" marT="31709" marB="31709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19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kern="1200" dirty="0">
                          <a:solidFill>
                            <a:schemeClr val="tx2"/>
                          </a:solidFill>
                        </a:rPr>
                        <a:t>Problem Definition</a:t>
                      </a:r>
                      <a:endParaRPr lang="en-US" sz="13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tx2"/>
                          </a:solidFill>
                        </a:rPr>
                        <a:t>Enhanced efforts of ~400 university researchers who need mid-scale testing capabilities to ensure success</a:t>
                      </a:r>
                    </a:p>
                  </a:txBody>
                  <a:tcPr marL="63420" marR="63420" marT="31709" marB="31709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19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kern="1200" dirty="0">
                          <a:solidFill>
                            <a:schemeClr val="tx2"/>
                          </a:solidFill>
                        </a:rPr>
                        <a:t>Early Industry</a:t>
                      </a:r>
                      <a:r>
                        <a:rPr lang="en-US" sz="1300" b="1" kern="1200" baseline="0" dirty="0">
                          <a:solidFill>
                            <a:schemeClr val="tx2"/>
                          </a:solidFill>
                        </a:rPr>
                        <a:t> Involvement</a:t>
                      </a:r>
                      <a:endParaRPr lang="en-US" sz="13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tx2"/>
                          </a:solidFill>
                        </a:rPr>
                        <a:t>Multi-use research platforms with “pre-competitive” research topic areas selected bottom-up by university PIs, with industry input</a:t>
                      </a:r>
                    </a:p>
                  </a:txBody>
                  <a:tcPr marL="63420" marR="63420" marT="31709" marB="31709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99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kern="1200" dirty="0">
                          <a:solidFill>
                            <a:schemeClr val="tx2"/>
                          </a:solidFill>
                        </a:rPr>
                        <a:t>Research Scope</a:t>
                      </a:r>
                      <a:endParaRPr lang="en-US" sz="13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tx2"/>
                          </a:solidFill>
                        </a:rPr>
                        <a:t>Mid-sized areas</a:t>
                      </a:r>
                      <a:r>
                        <a:rPr lang="en-US" sz="1200" b="1" kern="1200" baseline="0" dirty="0">
                          <a:solidFill>
                            <a:schemeClr val="tx2"/>
                          </a:solidFill>
                        </a:rPr>
                        <a:t> within cities</a:t>
                      </a:r>
                      <a:r>
                        <a:rPr lang="en-US" sz="1200" b="1" kern="1200" dirty="0">
                          <a:solidFill>
                            <a:schemeClr val="tx2"/>
                          </a:solidFill>
                        </a:rPr>
                        <a:t>, experimental</a:t>
                      </a:r>
                      <a:r>
                        <a:rPr lang="en-US" sz="1200" b="1" kern="12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sz="1200" b="1" kern="1200" dirty="0">
                          <a:solidFill>
                            <a:schemeClr val="tx2"/>
                          </a:solidFill>
                        </a:rPr>
                        <a:t>platforms, 10-20 antenna sites, backhaul, SDRs</a:t>
                      </a:r>
                    </a:p>
                  </a:txBody>
                  <a:tcPr marL="63420" marR="63420" marT="31709" marB="31709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2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kern="1200" dirty="0">
                          <a:solidFill>
                            <a:schemeClr val="tx2"/>
                          </a:solidFill>
                        </a:rPr>
                        <a:t>Flexibility and Speed</a:t>
                      </a:r>
                      <a:endParaRPr lang="en-US" sz="13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tx2"/>
                          </a:solidFill>
                        </a:rPr>
                        <a:t>1 - 2 platforms per year in years 1 and 2</a:t>
                      </a:r>
                    </a:p>
                  </a:txBody>
                  <a:tcPr marL="63420" marR="63420" marT="31709" marB="31709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03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kern="1200" dirty="0">
                          <a:solidFill>
                            <a:schemeClr val="tx2"/>
                          </a:solidFill>
                        </a:rPr>
                        <a:t>Streamlined governance,</a:t>
                      </a:r>
                      <a:r>
                        <a:rPr lang="en-US" sz="1300" b="1" kern="1200" baseline="0" dirty="0">
                          <a:solidFill>
                            <a:schemeClr val="tx2"/>
                          </a:solidFill>
                        </a:rPr>
                        <a:t> deployment, and operation</a:t>
                      </a:r>
                      <a:endParaRPr lang="en-US" sz="13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tx2"/>
                          </a:solidFill>
                        </a:rPr>
                        <a:t>One governance consortium focused on upfront research and policy; city/university teams propose how to streamline deployment and ops</a:t>
                      </a:r>
                    </a:p>
                  </a:txBody>
                  <a:tcPr marL="63420" marR="63420" marT="31709" marB="31709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8502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2" y="449036"/>
            <a:ext cx="8318540" cy="49417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spcBef>
                <a:spcPts val="0"/>
              </a:spcBef>
            </a:pPr>
            <a:r>
              <a:rPr lang="en-US" sz="2400" dirty="0"/>
              <a:t>Charter Members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165" y="1414139"/>
            <a:ext cx="1011035" cy="1852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219" y="1387169"/>
            <a:ext cx="1017734" cy="2392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992" y="1330283"/>
            <a:ext cx="1006851" cy="353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44" y="1424465"/>
            <a:ext cx="983902" cy="1646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182" y="1331381"/>
            <a:ext cx="1158580" cy="35080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439" y="1275455"/>
            <a:ext cx="1065382" cy="4626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626" y="1434026"/>
            <a:ext cx="1014560" cy="14551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44" y="2250344"/>
            <a:ext cx="998566" cy="15913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218" y="2235563"/>
            <a:ext cx="1100901" cy="17544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165" y="2195404"/>
            <a:ext cx="1038812" cy="26901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092" y="2182377"/>
            <a:ext cx="1073367" cy="2950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310" y="1965940"/>
            <a:ext cx="1363534" cy="72794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129" y="2097804"/>
            <a:ext cx="1019009" cy="46421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33" y="3100721"/>
            <a:ext cx="984443" cy="25885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992" y="2209272"/>
            <a:ext cx="1026458" cy="24127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872" y="2972047"/>
            <a:ext cx="1012248" cy="51620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601" y="3037022"/>
            <a:ext cx="977002" cy="3862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629" y="3085370"/>
            <a:ext cx="765048" cy="28956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160" y="2977553"/>
            <a:ext cx="960635" cy="50519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084" y="3047601"/>
            <a:ext cx="1072064" cy="365099"/>
          </a:xfrm>
          <a:prstGeom prst="rect">
            <a:avLst/>
          </a:prstGeom>
        </p:spPr>
      </p:pic>
      <p:pic>
        <p:nvPicPr>
          <p:cNvPr id="1026" name="Picture 2" descr="C:\Users\Bill Wallace\Documents\CTIA_V_rgb.jpg"/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122" y="3035188"/>
            <a:ext cx="757010" cy="50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383" y="4068431"/>
            <a:ext cx="897637" cy="204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926" y="4048100"/>
            <a:ext cx="929081" cy="2447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987" y="4042712"/>
            <a:ext cx="960161" cy="2555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096" y="3878662"/>
            <a:ext cx="650950" cy="58361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26096" y="4565862"/>
            <a:ext cx="54510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PPO is Looking for more Industry Partners….</a:t>
            </a:r>
          </a:p>
        </p:txBody>
      </p:sp>
    </p:spTree>
    <p:extLst>
      <p:ext uri="{BB962C8B-B14F-4D97-AF65-F5344CB8AC3E}">
        <p14:creationId xmlns:p14="http://schemas.microsoft.com/office/powerpoint/2010/main" val="1570478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2" y="365911"/>
            <a:ext cx="8318540" cy="49417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400" dirty="0">
                <a:solidFill>
                  <a:srgbClr val="1E1E1E"/>
                </a:solidFill>
              </a:rPr>
              <a:t>PAWR Awardees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468" y="1285838"/>
            <a:ext cx="7049193" cy="33147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50324" y="4604793"/>
            <a:ext cx="5964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http://powderwireless.net</a:t>
            </a:r>
            <a:r>
              <a:rPr lang="en-US" dirty="0"/>
              <a:t>            </a:t>
            </a:r>
            <a:r>
              <a:rPr lang="en-US" dirty="0">
                <a:hlinkClick r:id="rId4"/>
              </a:rPr>
              <a:t>http://cosmos-lab.org</a:t>
            </a:r>
            <a:r>
              <a:rPr lang="en-US" dirty="0"/>
              <a:t>  </a:t>
            </a:r>
          </a:p>
        </p:txBody>
      </p:sp>
      <p:sp>
        <p:nvSpPr>
          <p:cNvPr id="6" name="Rectangle 5"/>
          <p:cNvSpPr/>
          <p:nvPr/>
        </p:nvSpPr>
        <p:spPr>
          <a:xfrm>
            <a:off x="1550324" y="4315926"/>
            <a:ext cx="5906192" cy="191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12571" y="962781"/>
            <a:ext cx="4441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          Announced April 9 2018 </a:t>
            </a:r>
          </a:p>
        </p:txBody>
      </p:sp>
    </p:spTree>
    <p:extLst>
      <p:ext uri="{BB962C8B-B14F-4D97-AF65-F5344CB8AC3E}">
        <p14:creationId xmlns:p14="http://schemas.microsoft.com/office/powerpoint/2010/main" val="3818434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204448"/>
            <a:ext cx="7886700" cy="994172"/>
          </a:xfrm>
        </p:spPr>
        <p:txBody>
          <a:bodyPr>
            <a:normAutofit/>
          </a:bodyPr>
          <a:lstStyle/>
          <a:p>
            <a:pPr algn="l"/>
            <a:r>
              <a:rPr lang="en-US" sz="2000" dirty="0"/>
              <a:t>COSMOS: Cloud Enhanced Open Software Defined Mobile Wireless Testbed for City-Scale Deployment</a:t>
            </a:r>
          </a:p>
        </p:txBody>
      </p:sp>
      <p:pic>
        <p:nvPicPr>
          <p:cNvPr id="1026" name="Picture 2" descr="https://lh4.googleusercontent.com/eCSWmE628k2dN5JvzrfCspJv4hCD_9T4nt5hX4nz_j3bn3Ydh02VYYLpvHYCm5n1wjNvktv4K9IF4IDMosAQh4GumipMYAnZPnKKC0FvizL1L3ItQDHWhF3rDeXgOfgg4ab5dkDAcw-WyF7_aA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2957513"/>
            <a:ext cx="3857625" cy="184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4.googleusercontent.com/rQRkHm2FsTbwSunPiuPT8SrfNYCRejw7ZVuwigdayA27tzcS6QEOmdqCXWEW4yPRn-zavrRM-nodH-lgULaDB0zb8KaZsIaI4Db1bkf18mY1JGP3WRJUXpWoPUDwSTy5L6arthxQNGr2lvGj3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661" y="1470781"/>
            <a:ext cx="1073445" cy="115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lh4.googleusercontent.com/Di_RuPkBTUosrRqs9ArKM0Mhl4Ide8JrsNp0vnisNp21JFBiWLc4OKiGge8djjWjNyftR23oXts4BSvcDPZR-9eHexO6rGwvQJStOTJJPbkuSv194QfjFzdkr1xNwU_WCaZeVQ6ivauVLszcl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436" y="3101155"/>
            <a:ext cx="3825128" cy="174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643" y="4874078"/>
            <a:ext cx="32697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Deployment Area: West Manhattan/Harlem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6829" y="243914"/>
            <a:ext cx="740078" cy="5572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4286" y="243914"/>
            <a:ext cx="567393" cy="5673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0286" y="1227922"/>
            <a:ext cx="1075393" cy="5886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1463" y="814600"/>
            <a:ext cx="2159469" cy="3998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1257" y="1272097"/>
            <a:ext cx="66089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A multi-layered computing system with an RF thin client; flexible signal processing; network function virtualization (NFV) between a local SDR (with FPGA assist) and a remote cloud radio access network (CRAN) with massive CPU/GPU and FPGA assist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Deployed in New York City, one of the country’s most populated urban centers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Wideband radio signal processing (with bandwidths of ~500 MHz or more)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Support for mmWave communication (28 and 60 GHz)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Optical switching technology (~1µs) provides passive WDM switch fabrics and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radio over fiber interfaces for ultra-low latency connections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6310992" y="2654665"/>
            <a:ext cx="2779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28GHz phased-array ICs and phased-array antenna modules (PAAM)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08690" y="4824799"/>
            <a:ext cx="47769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            COSMOS Radio Site Design       All-Optical Network Design</a:t>
            </a:r>
          </a:p>
        </p:txBody>
      </p:sp>
    </p:spTree>
    <p:extLst>
      <p:ext uri="{BB962C8B-B14F-4D97-AF65-F5344CB8AC3E}">
        <p14:creationId xmlns:p14="http://schemas.microsoft.com/office/powerpoint/2010/main" val="2079213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810" y="181277"/>
            <a:ext cx="8229600" cy="857250"/>
          </a:xfrm>
        </p:spPr>
        <p:txBody>
          <a:bodyPr/>
          <a:lstStyle/>
          <a:p>
            <a:r>
              <a:rPr lang="en-US" sz="2800" dirty="0"/>
              <a:t>COSMOS mmWave Node Specifications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926" y="3828596"/>
            <a:ext cx="1345910" cy="1516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7865" y="899404"/>
            <a:ext cx="622421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• 64-dual polarized antennas and 4 ICs</a:t>
            </a:r>
          </a:p>
          <a:p>
            <a:r>
              <a:rPr lang="en-US" dirty="0"/>
              <a:t>each with 32 TRX elements</a:t>
            </a:r>
          </a:p>
          <a:p>
            <a:endParaRPr lang="en-US" dirty="0"/>
          </a:p>
          <a:p>
            <a:r>
              <a:rPr lang="en-US" dirty="0"/>
              <a:t>• 128 TRX elements in total</a:t>
            </a:r>
          </a:p>
          <a:p>
            <a:endParaRPr lang="en-US" dirty="0"/>
          </a:p>
          <a:p>
            <a:r>
              <a:rPr lang="en-US" dirty="0"/>
              <a:t>• 8 independent 16-element beamformers, </a:t>
            </a:r>
          </a:p>
          <a:p>
            <a:r>
              <a:rPr lang="en-US" dirty="0"/>
              <a:t>  each supporting 1 polarization of 16 ant.</a:t>
            </a:r>
          </a:p>
          <a:p>
            <a:endParaRPr lang="en-US" dirty="0"/>
          </a:p>
          <a:p>
            <a:r>
              <a:rPr lang="en-US" dirty="0"/>
              <a:t>• RF true time delay based architecture</a:t>
            </a:r>
          </a:p>
          <a:p>
            <a:endParaRPr lang="en-US" dirty="0"/>
          </a:p>
          <a:p>
            <a:r>
              <a:rPr lang="en-US" dirty="0"/>
              <a:t>• 28GHz RF, 5GHz ext. LO, 3GHz input/output IF</a:t>
            </a:r>
          </a:p>
          <a:p>
            <a:endParaRPr lang="en-US" dirty="0"/>
          </a:p>
          <a:p>
            <a:r>
              <a:rPr lang="en-US" dirty="0"/>
              <a:t>• 54dBm saturated EIRP on each polarization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115" y="1228876"/>
            <a:ext cx="4392721" cy="2409371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590" y="4808726"/>
            <a:ext cx="1629410" cy="2584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3069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586" y="326914"/>
            <a:ext cx="3910693" cy="994172"/>
          </a:xfrm>
        </p:spPr>
        <p:txBody>
          <a:bodyPr>
            <a:noAutofit/>
          </a:bodyPr>
          <a:lstStyle/>
          <a:p>
            <a:r>
              <a:rPr lang="en-US" sz="2000" dirty="0"/>
              <a:t>POWDER: Platform for Open Wireless Data-driven Experimental Research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8299" y="3129205"/>
            <a:ext cx="1554767" cy="17803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600" y="2924795"/>
            <a:ext cx="1530725" cy="10515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1953" y="3734103"/>
            <a:ext cx="3364565" cy="1298122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604684" y="375898"/>
            <a:ext cx="4452122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/>
              <a:t>RENEW: A Reconfigurable Eco-system for Next-generation End-to-end Wireless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59779" y="1571625"/>
            <a:ext cx="3890282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RENEW Massive MIMO base station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End-to-End Programmable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Diverse Spectrum Access 50 MHz-3.8GHz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Hybrid Edge computer composed of FPGA and GPU/CPU-based processing,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Hub Board aggregates/distributes streams of radio samples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7017" y="1053394"/>
            <a:ext cx="911242" cy="3587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8913" y="938888"/>
            <a:ext cx="691439" cy="5295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6140" y="1482820"/>
            <a:ext cx="984877" cy="115002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4125" y="1502228"/>
            <a:ext cx="37326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Next Generation Wireless Architecture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Dynamic Spectrum Sharing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Distinct environments: a dense urban downtown and a hilly campus environment.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30" y="2500888"/>
            <a:ext cx="2486025" cy="180758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4125" y="4343664"/>
            <a:ext cx="2242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Control Framework with Hardware + Software Building Blocks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870372" y="3989721"/>
            <a:ext cx="11425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IRIS software-defined radio modules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12996" y="4854254"/>
            <a:ext cx="30438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Architectural view of RENEW base station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92161" y="3162304"/>
            <a:ext cx="33596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Deployment Area: UofU Campus +Downtown SLC + Connected Corridor</a:t>
            </a:r>
          </a:p>
        </p:txBody>
      </p:sp>
    </p:spTree>
    <p:extLst>
      <p:ext uri="{BB962C8B-B14F-4D97-AF65-F5344CB8AC3E}">
        <p14:creationId xmlns:p14="http://schemas.microsoft.com/office/powerpoint/2010/main" val="2767551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CD2D8778-F831-4735-9ED4-C95264A6C6B8}"/>
              </a:ext>
            </a:extLst>
          </p:cNvPr>
          <p:cNvGrpSpPr/>
          <p:nvPr/>
        </p:nvGrpSpPr>
        <p:grpSpPr>
          <a:xfrm>
            <a:off x="3171842" y="1393438"/>
            <a:ext cx="4291629" cy="1587929"/>
            <a:chOff x="2716204" y="1559689"/>
            <a:chExt cx="5722172" cy="158792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CA279DA-B614-4614-8F80-85B0CDC33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7896" y="2067653"/>
              <a:ext cx="849281" cy="849281"/>
            </a:xfrm>
            <a:prstGeom prst="rect">
              <a:avLst/>
            </a:prstGeom>
          </p:spPr>
        </p:pic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276505B-3D5C-4182-B1DA-2D8365E35C98}"/>
                </a:ext>
              </a:extLst>
            </p:cNvPr>
            <p:cNvCxnSpPr>
              <a:cxnSpLocks/>
              <a:stCxn id="16" idx="1"/>
              <a:endCxn id="18" idx="3"/>
            </p:cNvCxnSpPr>
            <p:nvPr/>
          </p:nvCxnSpPr>
          <p:spPr>
            <a:xfrm flipH="1" flipV="1">
              <a:off x="2716204" y="2075516"/>
              <a:ext cx="4401692" cy="416778"/>
            </a:xfrm>
            <a:prstGeom prst="line">
              <a:avLst/>
            </a:prstGeom>
            <a:ln w="60325">
              <a:solidFill>
                <a:schemeClr val="accent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81566D1-8654-4B8B-B15B-EB723A7EB418}"/>
                </a:ext>
              </a:extLst>
            </p:cNvPr>
            <p:cNvCxnSpPr>
              <a:cxnSpLocks/>
              <a:stCxn id="8" idx="2"/>
              <a:endCxn id="16" idx="1"/>
            </p:cNvCxnSpPr>
            <p:nvPr/>
          </p:nvCxnSpPr>
          <p:spPr>
            <a:xfrm>
              <a:off x="4436104" y="1559689"/>
              <a:ext cx="2681792" cy="932605"/>
            </a:xfrm>
            <a:prstGeom prst="line">
              <a:avLst/>
            </a:prstGeom>
            <a:ln w="60325">
              <a:solidFill>
                <a:schemeClr val="accent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3EB49B66-146A-4433-B331-D7984AFE34EC}"/>
                </a:ext>
              </a:extLst>
            </p:cNvPr>
            <p:cNvSpPr txBox="1"/>
            <p:nvPr/>
          </p:nvSpPr>
          <p:spPr>
            <a:xfrm>
              <a:off x="6632005" y="2847536"/>
              <a:ext cx="1806371" cy="300082"/>
            </a:xfrm>
            <a:prstGeom prst="rect">
              <a:avLst/>
            </a:prstGeom>
            <a:solidFill>
              <a:srgbClr val="92D050">
                <a:alpha val="80000"/>
              </a:srgbClr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Controlled RF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0357D9C-BD42-4988-9C5B-3864D0DD5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50317" y="2415606"/>
              <a:ext cx="557869" cy="557869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E6009DB-6F25-4928-B281-B0F24FDC76B4}"/>
              </a:ext>
            </a:extLst>
          </p:cNvPr>
          <p:cNvGrpSpPr/>
          <p:nvPr/>
        </p:nvGrpSpPr>
        <p:grpSpPr>
          <a:xfrm>
            <a:off x="3171841" y="1909265"/>
            <a:ext cx="1999716" cy="1023880"/>
            <a:chOff x="2716255" y="2075515"/>
            <a:chExt cx="2666305" cy="1023880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1589D5E-644D-43FC-AF63-520698D295F2}"/>
                </a:ext>
              </a:extLst>
            </p:cNvPr>
            <p:cNvCxnSpPr>
              <a:cxnSpLocks/>
              <a:stCxn id="18" idx="3"/>
              <a:endCxn id="20" idx="1"/>
            </p:cNvCxnSpPr>
            <p:nvPr/>
          </p:nvCxnSpPr>
          <p:spPr>
            <a:xfrm>
              <a:off x="2716255" y="2075515"/>
              <a:ext cx="428055" cy="975247"/>
            </a:xfrm>
            <a:prstGeom prst="line">
              <a:avLst/>
            </a:prstGeom>
            <a:ln w="60325">
              <a:solidFill>
                <a:schemeClr val="accent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B21CCCF-F9F1-4FEE-9ADE-0959EA151CDB}"/>
                </a:ext>
              </a:extLst>
            </p:cNvPr>
            <p:cNvCxnSpPr>
              <a:cxnSpLocks/>
              <a:stCxn id="21" idx="1"/>
              <a:endCxn id="18" idx="3"/>
            </p:cNvCxnSpPr>
            <p:nvPr/>
          </p:nvCxnSpPr>
          <p:spPr>
            <a:xfrm flipH="1" flipV="1">
              <a:off x="2716255" y="2075515"/>
              <a:ext cx="1462106" cy="1023880"/>
            </a:xfrm>
            <a:prstGeom prst="line">
              <a:avLst/>
            </a:prstGeom>
            <a:ln w="60325">
              <a:solidFill>
                <a:schemeClr val="accent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8C7550F-2008-4030-BC25-B2898B214CEB}"/>
                </a:ext>
              </a:extLst>
            </p:cNvPr>
            <p:cNvCxnSpPr>
              <a:cxnSpLocks/>
              <a:stCxn id="22" idx="1"/>
              <a:endCxn id="18" idx="3"/>
            </p:cNvCxnSpPr>
            <p:nvPr/>
          </p:nvCxnSpPr>
          <p:spPr>
            <a:xfrm flipH="1" flipV="1">
              <a:off x="2716255" y="2075515"/>
              <a:ext cx="2496160" cy="1009871"/>
            </a:xfrm>
            <a:prstGeom prst="line">
              <a:avLst/>
            </a:prstGeom>
            <a:ln w="60325">
              <a:solidFill>
                <a:schemeClr val="accent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184B64C5-59FF-4B0B-BB93-A7DAA9895D7E}"/>
                </a:ext>
              </a:extLst>
            </p:cNvPr>
            <p:cNvSpPr txBox="1"/>
            <p:nvPr/>
          </p:nvSpPr>
          <p:spPr>
            <a:xfrm>
              <a:off x="3555635" y="2156038"/>
              <a:ext cx="1826925" cy="715581"/>
            </a:xfrm>
            <a:prstGeom prst="rect">
              <a:avLst/>
            </a:prstGeom>
            <a:solidFill>
              <a:srgbClr val="92D050">
                <a:alpha val="80000"/>
              </a:srgbClr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350" b="1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Fiber Fronthaul/Backhaul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19D940E-1824-4F0A-86E0-846B3B8321B3}"/>
              </a:ext>
            </a:extLst>
          </p:cNvPr>
          <p:cNvGrpSpPr/>
          <p:nvPr/>
        </p:nvGrpSpPr>
        <p:grpSpPr>
          <a:xfrm>
            <a:off x="2215088" y="1548204"/>
            <a:ext cx="1370194" cy="1064145"/>
            <a:chOff x="1440532" y="1714454"/>
            <a:chExt cx="1826925" cy="106414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007A20E-5A95-41D7-B76B-888500337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94081" y="1714454"/>
              <a:ext cx="722122" cy="722122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EFCB931-8E8B-4B4C-B593-D919DBE5421B}"/>
                </a:ext>
              </a:extLst>
            </p:cNvPr>
            <p:cNvSpPr txBox="1"/>
            <p:nvPr/>
          </p:nvSpPr>
          <p:spPr>
            <a:xfrm>
              <a:off x="1440532" y="2270768"/>
              <a:ext cx="1826925" cy="507831"/>
            </a:xfrm>
            <a:prstGeom prst="rect">
              <a:avLst/>
            </a:prstGeom>
            <a:solidFill>
              <a:srgbClr val="92D050">
                <a:alpha val="80000"/>
              </a:srgbClr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Edge Compute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B9351F1-C2C0-43BE-97B4-2EAF41C52840}"/>
              </a:ext>
            </a:extLst>
          </p:cNvPr>
          <p:cNvGrpSpPr/>
          <p:nvPr/>
        </p:nvGrpSpPr>
        <p:grpSpPr>
          <a:xfrm>
            <a:off x="3171841" y="643374"/>
            <a:ext cx="1912819" cy="1261735"/>
            <a:chOff x="2716227" y="749702"/>
            <a:chExt cx="2550433" cy="138394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EBD21AE-D732-4D02-B44C-D98D20FBF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4778" y="749702"/>
              <a:ext cx="822711" cy="822711"/>
            </a:xfrm>
            <a:prstGeom prst="rect">
              <a:avLst/>
            </a:prstGeom>
          </p:spPr>
        </p:pic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F01AD0E-70C3-4292-9F9E-109FC0A7C5FB}"/>
                </a:ext>
              </a:extLst>
            </p:cNvPr>
            <p:cNvCxnSpPr>
              <a:cxnSpLocks/>
              <a:stCxn id="8" idx="2"/>
              <a:endCxn id="18" idx="3"/>
            </p:cNvCxnSpPr>
            <p:nvPr/>
          </p:nvCxnSpPr>
          <p:spPr>
            <a:xfrm flipH="1">
              <a:off x="2716227" y="1572413"/>
              <a:ext cx="1719906" cy="561229"/>
            </a:xfrm>
            <a:prstGeom prst="line">
              <a:avLst/>
            </a:prstGeom>
            <a:ln w="60325">
              <a:solidFill>
                <a:schemeClr val="accent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468284B-46BD-42A7-BC3E-E2C56EAC2301}"/>
                </a:ext>
              </a:extLst>
            </p:cNvPr>
            <p:cNvSpPr txBox="1"/>
            <p:nvPr/>
          </p:nvSpPr>
          <p:spPr>
            <a:xfrm>
              <a:off x="3671534" y="1481256"/>
              <a:ext cx="1595126" cy="329146"/>
            </a:xfrm>
            <a:prstGeom prst="rect">
              <a:avLst/>
            </a:prstGeom>
            <a:solidFill>
              <a:srgbClr val="92D050">
                <a:alpha val="80000"/>
              </a:srgbClr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Metro Cloud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2155D21-4BB0-4803-A4CA-D0DED86FDC17}"/>
              </a:ext>
            </a:extLst>
          </p:cNvPr>
          <p:cNvGrpSpPr/>
          <p:nvPr/>
        </p:nvGrpSpPr>
        <p:grpSpPr>
          <a:xfrm>
            <a:off x="6140893" y="738624"/>
            <a:ext cx="1716224" cy="885951"/>
            <a:chOff x="6674940" y="763753"/>
            <a:chExt cx="2288299" cy="108129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73B4363-3352-465C-BA89-9106126B2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4062" y="763753"/>
              <a:ext cx="791982" cy="791982"/>
            </a:xfrm>
            <a:prstGeom prst="rect">
              <a:avLst/>
            </a:prstGeom>
          </p:spPr>
        </p:pic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32B0DE6-1A99-45B0-903C-1C59769767BD}"/>
                </a:ext>
              </a:extLst>
            </p:cNvPr>
            <p:cNvCxnSpPr>
              <a:cxnSpLocks/>
              <a:stCxn id="14" idx="3"/>
              <a:endCxn id="12" idx="1"/>
            </p:cNvCxnSpPr>
            <p:nvPr/>
          </p:nvCxnSpPr>
          <p:spPr>
            <a:xfrm>
              <a:off x="6674940" y="1129913"/>
              <a:ext cx="989121" cy="29831"/>
            </a:xfrm>
            <a:prstGeom prst="line">
              <a:avLst/>
            </a:prstGeom>
            <a:ln w="603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4BBE6F3C-AB01-4359-9348-EE4ABDC302DF}"/>
                </a:ext>
              </a:extLst>
            </p:cNvPr>
            <p:cNvSpPr txBox="1"/>
            <p:nvPr/>
          </p:nvSpPr>
          <p:spPr>
            <a:xfrm>
              <a:off x="7156869" y="1478802"/>
              <a:ext cx="1806370" cy="366248"/>
            </a:xfrm>
            <a:prstGeom prst="rect">
              <a:avLst/>
            </a:prstGeom>
            <a:solidFill>
              <a:srgbClr val="92D050">
                <a:alpha val="80000"/>
              </a:srgbClr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Remote Cloud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4C5C358-8847-4A4F-A504-6EEF0351E3CA}"/>
              </a:ext>
            </a:extLst>
          </p:cNvPr>
          <p:cNvGrpSpPr/>
          <p:nvPr/>
        </p:nvGrpSpPr>
        <p:grpSpPr>
          <a:xfrm>
            <a:off x="4770282" y="700524"/>
            <a:ext cx="1635366" cy="913413"/>
            <a:chOff x="4847462" y="763753"/>
            <a:chExt cx="2180490" cy="106489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70513B8-65A8-49EE-9880-DC516BAEA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6578" y="763753"/>
              <a:ext cx="788368" cy="788368"/>
            </a:xfrm>
            <a:prstGeom prst="rect">
              <a:avLst/>
            </a:prstGeom>
          </p:spPr>
        </p:pic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767B554-665A-4AB6-A7F4-30D80572BE2B}"/>
                </a:ext>
              </a:extLst>
            </p:cNvPr>
            <p:cNvCxnSpPr>
              <a:cxnSpLocks/>
              <a:stCxn id="8" idx="3"/>
              <a:endCxn id="14" idx="1"/>
            </p:cNvCxnSpPr>
            <p:nvPr/>
          </p:nvCxnSpPr>
          <p:spPr>
            <a:xfrm>
              <a:off x="4847462" y="1129509"/>
              <a:ext cx="1039116" cy="28428"/>
            </a:xfrm>
            <a:prstGeom prst="line">
              <a:avLst/>
            </a:prstGeom>
            <a:ln w="603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A49F2E2-9977-49D4-B3FC-2621DADC6436}"/>
                </a:ext>
              </a:extLst>
            </p:cNvPr>
            <p:cNvSpPr txBox="1"/>
            <p:nvPr/>
          </p:nvSpPr>
          <p:spPr>
            <a:xfrm>
              <a:off x="5432826" y="1478802"/>
              <a:ext cx="1595126" cy="349849"/>
            </a:xfrm>
            <a:prstGeom prst="rect">
              <a:avLst/>
            </a:prstGeom>
            <a:solidFill>
              <a:srgbClr val="92D050">
                <a:alpha val="80000"/>
              </a:srgbClr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Wide Area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0E58054-BA5A-4B62-BBD5-35CF75B5EC41}"/>
              </a:ext>
            </a:extLst>
          </p:cNvPr>
          <p:cNvGrpSpPr/>
          <p:nvPr/>
        </p:nvGrpSpPr>
        <p:grpSpPr>
          <a:xfrm>
            <a:off x="3492881" y="2648029"/>
            <a:ext cx="1928905" cy="752672"/>
            <a:chOff x="3144256" y="2814280"/>
            <a:chExt cx="2571873" cy="75267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D92E453-E590-4D9A-A3AF-C445B77CD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4256" y="2814280"/>
              <a:ext cx="472966" cy="47296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6C5D14-E269-4C04-A32E-6ED4B6313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8301" y="2841271"/>
              <a:ext cx="516249" cy="51624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B5638E3-2EAE-4BD5-AA2C-1657CBCDB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12348" y="2833496"/>
              <a:ext cx="503781" cy="503781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6053EAB-18AB-4120-B21C-71F24D8CB275}"/>
                </a:ext>
              </a:extLst>
            </p:cNvPr>
            <p:cNvSpPr txBox="1"/>
            <p:nvPr/>
          </p:nvSpPr>
          <p:spPr>
            <a:xfrm>
              <a:off x="3325247" y="3266870"/>
              <a:ext cx="2221774" cy="300082"/>
            </a:xfrm>
            <a:prstGeom prst="rect">
              <a:avLst/>
            </a:prstGeom>
            <a:solidFill>
              <a:srgbClr val="92D050">
                <a:alpha val="80000"/>
              </a:srgbClr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Stationary Radios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0DF643D-BC00-4916-8886-AEE36711E843}"/>
              </a:ext>
            </a:extLst>
          </p:cNvPr>
          <p:cNvGrpSpPr/>
          <p:nvPr/>
        </p:nvGrpSpPr>
        <p:grpSpPr>
          <a:xfrm>
            <a:off x="2002118" y="3910451"/>
            <a:ext cx="1845683" cy="1131038"/>
            <a:chOff x="1156571" y="3991522"/>
            <a:chExt cx="2460911" cy="124105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43D63CE-2599-4615-89D1-6930BC767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04813" y="3991522"/>
              <a:ext cx="958091" cy="958091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F06CEA0-B86C-4586-A422-81428D7202A3}"/>
                </a:ext>
              </a:extLst>
            </p:cNvPr>
            <p:cNvSpPr txBox="1"/>
            <p:nvPr/>
          </p:nvSpPr>
          <p:spPr>
            <a:xfrm>
              <a:off x="1156571" y="4675351"/>
              <a:ext cx="2460911" cy="557230"/>
            </a:xfrm>
            <a:prstGeom prst="rect">
              <a:avLst/>
            </a:prstGeom>
            <a:solidFill>
              <a:srgbClr val="92D050">
                <a:alpha val="80000"/>
              </a:srgbClr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Predictable Couriers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52935CF-A573-4E1C-9AC8-753FBA37B20C}"/>
              </a:ext>
            </a:extLst>
          </p:cNvPr>
          <p:cNvGrpSpPr/>
          <p:nvPr/>
        </p:nvGrpSpPr>
        <p:grpSpPr>
          <a:xfrm>
            <a:off x="6653166" y="4040593"/>
            <a:ext cx="913812" cy="1000896"/>
            <a:chOff x="7321525" y="4115752"/>
            <a:chExt cx="1099764" cy="1135957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5798635-F8D3-4619-8199-5F2BC3AEA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10672" y="4115752"/>
              <a:ext cx="709632" cy="709632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213725DC-70DF-4877-B8EC-254125DB1B78}"/>
                </a:ext>
              </a:extLst>
            </p:cNvPr>
            <p:cNvSpPr txBox="1"/>
            <p:nvPr/>
          </p:nvSpPr>
          <p:spPr>
            <a:xfrm>
              <a:off x="7321525" y="4675351"/>
              <a:ext cx="1099764" cy="576358"/>
            </a:xfrm>
            <a:prstGeom prst="rect">
              <a:avLst/>
            </a:prstGeom>
            <a:solidFill>
              <a:srgbClr val="92D050">
                <a:alpha val="80000"/>
              </a:srgbClr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Sensors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18A5AA4-1597-4937-972F-3B481844B384}"/>
              </a:ext>
            </a:extLst>
          </p:cNvPr>
          <p:cNvGrpSpPr/>
          <p:nvPr/>
        </p:nvGrpSpPr>
        <p:grpSpPr>
          <a:xfrm>
            <a:off x="5394960" y="4048969"/>
            <a:ext cx="1091803" cy="1013412"/>
            <a:chOff x="5748243" y="4070530"/>
            <a:chExt cx="1387855" cy="1212333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1FE07C5-0E86-4944-BA04-DF8D096EA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3868" y="4070530"/>
              <a:ext cx="698086" cy="698086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7D4ABF7E-581B-446F-A95C-67467C02227D}"/>
                </a:ext>
              </a:extLst>
            </p:cNvPr>
            <p:cNvSpPr txBox="1"/>
            <p:nvPr/>
          </p:nvSpPr>
          <p:spPr>
            <a:xfrm>
              <a:off x="5748243" y="4675351"/>
              <a:ext cx="1387855" cy="607512"/>
            </a:xfrm>
            <a:prstGeom prst="rect">
              <a:avLst/>
            </a:prstGeom>
            <a:solidFill>
              <a:srgbClr val="92D050">
                <a:alpha val="80000"/>
              </a:srgbClr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Backpacks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AB1C029-E69C-4D09-9D85-0117D6EA2738}"/>
              </a:ext>
            </a:extLst>
          </p:cNvPr>
          <p:cNvGrpSpPr/>
          <p:nvPr/>
        </p:nvGrpSpPr>
        <p:grpSpPr>
          <a:xfrm>
            <a:off x="3993763" y="4048970"/>
            <a:ext cx="1328825" cy="811734"/>
            <a:chOff x="3812100" y="4086977"/>
            <a:chExt cx="1771766" cy="95088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C42313D-7516-4367-9FD5-AAF228752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7200" y="4086977"/>
              <a:ext cx="774699" cy="774699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951AFAD3-DFD0-49EB-899C-8821F28C8963}"/>
                </a:ext>
              </a:extLst>
            </p:cNvPr>
            <p:cNvSpPr txBox="1"/>
            <p:nvPr/>
          </p:nvSpPr>
          <p:spPr>
            <a:xfrm>
              <a:off x="3812100" y="4686335"/>
              <a:ext cx="1771766" cy="351522"/>
            </a:xfrm>
            <a:prstGeom prst="rect">
              <a:avLst/>
            </a:prstGeom>
            <a:solidFill>
              <a:srgbClr val="92D050">
                <a:alpha val="80000"/>
              </a:srgbClr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Unpredictable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897206F-1B8D-4B5C-AD0A-7ED9FC40E6D8}"/>
              </a:ext>
            </a:extLst>
          </p:cNvPr>
          <p:cNvGrpSpPr/>
          <p:nvPr/>
        </p:nvGrpSpPr>
        <p:grpSpPr>
          <a:xfrm>
            <a:off x="3148855" y="3586599"/>
            <a:ext cx="3696732" cy="524339"/>
            <a:chOff x="2685556" y="3657351"/>
            <a:chExt cx="4928976" cy="61983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EA3DD0B-A075-4BD5-BA50-3125AA01E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576470">
              <a:off x="2685556" y="3673868"/>
              <a:ext cx="557869" cy="557869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476DE500-A548-4939-AE3F-590DBA2F1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4704" y="3657351"/>
              <a:ext cx="557869" cy="557869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635BE3B3-E570-4BAE-8C3B-081014B0C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604180">
              <a:off x="5797515" y="3673867"/>
              <a:ext cx="557869" cy="557869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C1FDC581-89BC-4872-A155-A2E33AEE3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221260">
              <a:off x="7056663" y="3719319"/>
              <a:ext cx="557869" cy="557869"/>
            </a:xfrm>
            <a:prstGeom prst="rect">
              <a:avLst/>
            </a:prstGeom>
          </p:spPr>
        </p:pic>
      </p:grpSp>
      <p:sp>
        <p:nvSpPr>
          <p:cNvPr id="33" name="Title 32">
            <a:extLst>
              <a:ext uri="{FF2B5EF4-FFF2-40B4-BE49-F238E27FC236}">
                <a16:creationId xmlns:a16="http://schemas.microsoft.com/office/drawing/2014/main" id="{0271957E-D772-4FAC-B4B7-214866539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775" y="144272"/>
            <a:ext cx="5786775" cy="572700"/>
          </a:xfrm>
        </p:spPr>
        <p:txBody>
          <a:bodyPr/>
          <a:lstStyle/>
          <a:p>
            <a:r>
              <a:rPr lang="en-US" sz="3000" dirty="0"/>
              <a:t>System Architecture</a:t>
            </a:r>
          </a:p>
        </p:txBody>
      </p:sp>
      <p:sp>
        <p:nvSpPr>
          <p:cNvPr id="38" name="Left Brace 37">
            <a:extLst>
              <a:ext uri="{FF2B5EF4-FFF2-40B4-BE49-F238E27FC236}">
                <a16:creationId xmlns:a16="http://schemas.microsoft.com/office/drawing/2014/main" id="{04864AE6-2FC1-4F93-85F2-3D3A2ACFA0FC}"/>
              </a:ext>
            </a:extLst>
          </p:cNvPr>
          <p:cNvSpPr/>
          <p:nvPr/>
        </p:nvSpPr>
        <p:spPr>
          <a:xfrm>
            <a:off x="1840537" y="934325"/>
            <a:ext cx="208819" cy="943674"/>
          </a:xfrm>
          <a:prstGeom prst="leftBrac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6" name="Left Brace 65">
            <a:extLst>
              <a:ext uri="{FF2B5EF4-FFF2-40B4-BE49-F238E27FC236}">
                <a16:creationId xmlns:a16="http://schemas.microsoft.com/office/drawing/2014/main" id="{E9065182-274C-4441-97EE-A76322AD404A}"/>
              </a:ext>
            </a:extLst>
          </p:cNvPr>
          <p:cNvSpPr/>
          <p:nvPr/>
        </p:nvSpPr>
        <p:spPr>
          <a:xfrm>
            <a:off x="1840537" y="2026675"/>
            <a:ext cx="208819" cy="943674"/>
          </a:xfrm>
          <a:prstGeom prst="leftBrac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2" name="Left Brace 81">
            <a:extLst>
              <a:ext uri="{FF2B5EF4-FFF2-40B4-BE49-F238E27FC236}">
                <a16:creationId xmlns:a16="http://schemas.microsoft.com/office/drawing/2014/main" id="{5B5AB437-CCFA-4AA0-A3D0-20C861F6C077}"/>
              </a:ext>
            </a:extLst>
          </p:cNvPr>
          <p:cNvSpPr/>
          <p:nvPr/>
        </p:nvSpPr>
        <p:spPr>
          <a:xfrm>
            <a:off x="1836462" y="3216471"/>
            <a:ext cx="208908" cy="1280495"/>
          </a:xfrm>
          <a:prstGeom prst="leftBrac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BDBB334-033D-4DF2-BB77-8F62FF85EACA}"/>
              </a:ext>
            </a:extLst>
          </p:cNvPr>
          <p:cNvSpPr txBox="1"/>
          <p:nvPr/>
        </p:nvSpPr>
        <p:spPr>
          <a:xfrm>
            <a:off x="1394246" y="1184468"/>
            <a:ext cx="461665" cy="61811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b="1" dirty="0"/>
              <a:t>Core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C192325-8D21-4C05-B04B-2DA0D946D23E}"/>
              </a:ext>
            </a:extLst>
          </p:cNvPr>
          <p:cNvSpPr txBox="1"/>
          <p:nvPr/>
        </p:nvSpPr>
        <p:spPr>
          <a:xfrm>
            <a:off x="1394246" y="2269604"/>
            <a:ext cx="461665" cy="65659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b="1" dirty="0"/>
              <a:t>Edge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7F7B0E2-59F7-401F-B1AA-CBD4C798CF2E}"/>
              </a:ext>
            </a:extLst>
          </p:cNvPr>
          <p:cNvSpPr txBox="1"/>
          <p:nvPr/>
        </p:nvSpPr>
        <p:spPr>
          <a:xfrm>
            <a:off x="1152730" y="3381881"/>
            <a:ext cx="738664" cy="90024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ctr"/>
            <a:r>
              <a:rPr lang="en-US" b="1" dirty="0"/>
              <a:t>Radio</a:t>
            </a:r>
          </a:p>
          <a:p>
            <a:pPr algn="ctr"/>
            <a:r>
              <a:rPr lang="en-US" b="1" dirty="0"/>
              <a:t>Access</a:t>
            </a:r>
          </a:p>
        </p:txBody>
      </p:sp>
      <p:pic>
        <p:nvPicPr>
          <p:cNvPr id="64" name="Picture 63" descr="powderlogo-small-med.png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851" y="144272"/>
            <a:ext cx="623074" cy="543320"/>
          </a:xfrm>
          <a:prstGeom prst="rect">
            <a:avLst/>
          </a:prstGeom>
        </p:spPr>
      </p:pic>
      <p:pic>
        <p:nvPicPr>
          <p:cNvPr id="65" name="Content Placeholder 3">
            <a:extLst>
              <a:ext uri="{FF2B5EF4-FFF2-40B4-BE49-F238E27FC236}">
                <a16:creationId xmlns:a16="http://schemas.microsoft.com/office/drawing/2014/main" id="{53B8F9DA-58AE-482D-84DF-68774E6488B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4" t="37450" r="37698" b="21512"/>
          <a:stretch/>
        </p:blipFill>
        <p:spPr>
          <a:xfrm>
            <a:off x="2108965" y="2734049"/>
            <a:ext cx="1240955" cy="784283"/>
          </a:xfrm>
          <a:prstGeom prst="rect">
            <a:avLst/>
          </a:prstGeom>
        </p:spPr>
      </p:pic>
      <p:pic>
        <p:nvPicPr>
          <p:cNvPr id="73" name="Google Shape;164;p20" descr="basestation_broadband_antenna.jpg">
            <a:extLst>
              <a:ext uri="{FF2B5EF4-FFF2-40B4-BE49-F238E27FC236}">
                <a16:creationId xmlns:a16="http://schemas.microsoft.com/office/drawing/2014/main" id="{07E1C08C-63C3-492E-B98E-CD7AAB463B4C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483913" y="2656404"/>
            <a:ext cx="562652" cy="840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180;p22">
            <a:extLst>
              <a:ext uri="{FF2B5EF4-FFF2-40B4-BE49-F238E27FC236}">
                <a16:creationId xmlns:a16="http://schemas.microsoft.com/office/drawing/2014/main" id="{1A838EE1-7341-4DBE-AB17-60C8114DB0FC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878207" y="738624"/>
            <a:ext cx="678753" cy="922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078702"/>
      </p:ext>
    </p:extLst>
  </p:cSld>
  <p:clrMapOvr>
    <a:masterClrMapping/>
  </p:clrMapOvr>
</p:sld>
</file>

<file path=ppt/theme/theme1.xml><?xml version="1.0" encoding="utf-8"?>
<a:theme xmlns:a="http://schemas.openxmlformats.org/drawingml/2006/main" name="USI-PPT-Template-d01jw">
  <a:themeElements>
    <a:clrScheme name="Custom 1">
      <a:dk1>
        <a:srgbClr val="1E1E1E"/>
      </a:dk1>
      <a:lt1>
        <a:sysClr val="window" lastClr="FFFFFF"/>
      </a:lt1>
      <a:dk2>
        <a:srgbClr val="505050"/>
      </a:dk2>
      <a:lt2>
        <a:srgbClr val="E7E6E3"/>
      </a:lt2>
      <a:accent1>
        <a:srgbClr val="EF6C19"/>
      </a:accent1>
      <a:accent2>
        <a:srgbClr val="FC7513"/>
      </a:accent2>
      <a:accent3>
        <a:srgbClr val="17B5DC"/>
      </a:accent3>
      <a:accent4>
        <a:srgbClr val="21BDE4"/>
      </a:accent4>
      <a:accent5>
        <a:srgbClr val="F19B16"/>
      </a:accent5>
      <a:accent6>
        <a:srgbClr val="FAAB12"/>
      </a:accent6>
      <a:hlink>
        <a:srgbClr val="17B5DC"/>
      </a:hlink>
      <a:folHlink>
        <a:srgbClr val="7A7A7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EA0F26C7743146B81ADA30DB412C57" ma:contentTypeVersion="30" ma:contentTypeDescription="" ma:contentTypeScope="" ma:versionID="fcfdb159951a4bdfedff82a06587af1a">
  <xsd:schema xmlns:xsd="http://www.w3.org/2001/XMLSchema" xmlns:xs="http://www.w3.org/2001/XMLSchema" xmlns:p="http://schemas.microsoft.com/office/2006/metadata/properties" xmlns:ns1="http://schemas.microsoft.com/sharepoint/v3" xmlns:ns2="6dfc6e00-eaa7-471f-8691-9b952787d5c9" xmlns:ns3="cfe53b65-3c36-4587-b144-e9caa3012b85" targetNamespace="http://schemas.microsoft.com/office/2006/metadata/properties" ma:root="true" ma:fieldsID="152d8dc6be0517c768a6ab9550a55961" ns1:_="" ns2:_="" ns3:_="">
    <xsd:import namespace="http://schemas.microsoft.com/sharepoint/v3"/>
    <xsd:import namespace="6dfc6e00-eaa7-471f-8691-9b952787d5c9"/>
    <xsd:import namespace="cfe53b65-3c36-4587-b144-e9caa3012b85"/>
    <xsd:element name="properties">
      <xsd:complexType>
        <xsd:sequence>
          <xsd:element name="documentManagement">
            <xsd:complexType>
              <xsd:all>
                <xsd:element ref="ns2:Document_x0020_Date" minOccurs="0"/>
                <xsd:element ref="ns2:Document_x0020_Type" minOccurs="0"/>
                <xsd:element ref="ns2:Description0" minOccurs="0"/>
                <xsd:element ref="ns2:Keywords0" minOccurs="0"/>
                <xsd:element ref="ns2:Description_x0020_2" minOccurs="0"/>
                <xsd:element ref="ns2:Action" minOccurs="0"/>
                <xsd:element ref="ns1:PublishingStartDate" minOccurs="0"/>
                <xsd:element ref="ns1:PublishingExpirationDate" minOccurs="0"/>
                <xsd:element ref="ns3:TaxKeywordTaxHTField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0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11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fc6e00-eaa7-471f-8691-9b952787d5c9" elementFormDefault="qualified">
    <xsd:import namespace="http://schemas.microsoft.com/office/2006/documentManagement/types"/>
    <xsd:import namespace="http://schemas.microsoft.com/office/infopath/2007/PartnerControls"/>
    <xsd:element name="Document_x0020_Date" ma:index="2" nillable="true" ma:displayName="Document Date" ma:format="DateOnly" ma:internalName="Document_x0020_Date" ma:readOnly="false">
      <xsd:simpleType>
        <xsd:restriction base="dms:DateTime"/>
      </xsd:simpleType>
    </xsd:element>
    <xsd:element name="Document_x0020_Type" ma:index="3" nillable="true" ma:displayName="Document Type" ma:format="Dropdown" ma:internalName="Document_x0020_Type" ma:readOnly="false">
      <xsd:simpleType>
        <xsd:restriction base="dms:Choice">
          <xsd:enumeration value="Agenda"/>
          <xsd:enumeration value="Draft Agenda"/>
          <xsd:enumeration value="Minutes"/>
          <xsd:enumeration value="Information"/>
        </xsd:restriction>
      </xsd:simpleType>
    </xsd:element>
    <xsd:element name="Description0" ma:index="4" nillable="true" ma:displayName="Description" ma:internalName="Description0" ma:readOnly="false">
      <xsd:simpleType>
        <xsd:restriction base="dms:Note">
          <xsd:maxLength value="255"/>
        </xsd:restriction>
      </xsd:simpleType>
    </xsd:element>
    <xsd:element name="Keywords0" ma:index="5" nillable="true" ma:displayName="Keywords" ma:internalName="Keywords0" ma:readOnly="false">
      <xsd:simpleType>
        <xsd:restriction base="dms:Text">
          <xsd:maxLength value="255"/>
        </xsd:restriction>
      </xsd:simpleType>
    </xsd:element>
    <xsd:element name="Description_x0020_2" ma:index="6" nillable="true" ma:displayName="Description 2" ma:internalName="Description_x0020_2" ma:readOnly="false">
      <xsd:simpleType>
        <xsd:restriction base="dms:Note">
          <xsd:maxLength value="255"/>
        </xsd:restriction>
      </xsd:simpleType>
    </xsd:element>
    <xsd:element name="Action" ma:index="9" nillable="true" ma:displayName="Action" ma:default="Keep" ma:format="Dropdown" ma:internalName="Action" ma:readOnly="false">
      <xsd:simpleType>
        <xsd:restriction base="dms:Choice">
          <xsd:enumeration value="Archive"/>
          <xsd:enumeration value="Delete"/>
          <xsd:enumeration value="HTML"/>
          <xsd:enumeration value="Keep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e53b65-3c36-4587-b144-e9caa3012b85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7" nillable="true" ma:taxonomy="true" ma:internalName="TaxKeywordTaxHTField" ma:taxonomyFieldName="TaxKeyword" ma:displayName="Enterprise Keywords" ma:fieldId="{23f27201-bee3-471e-b2e7-b64fd8b7ca38}" ma:taxonomyMulti="true" ma:sspId="8d75cb8a-db72-4bd2-8553-c0aa1f2d3d3b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8" nillable="true" ma:displayName="Taxonomy Catch All Column" ma:hidden="true" ma:list="{6de13bb9-1a86-497f-b15a-03a43ff14f46}" ma:internalName="TaxCatchAll" ma:showField="CatchAllData" ma:web="cfe53b65-3c36-4587-b144-e9caa3012b8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3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Document_x0020_Date xmlns="6dfc6e00-eaa7-471f-8691-9b952787d5c9" xsi:nil="true"/>
    <Action xmlns="6dfc6e00-eaa7-471f-8691-9b952787d5c9">Keep</Action>
    <Keywords0 xmlns="6dfc6e00-eaa7-471f-8691-9b952787d5c9" xsi:nil="true"/>
    <Description_x0020_2 xmlns="6dfc6e00-eaa7-471f-8691-9b952787d5c9" xsi:nil="true"/>
    <Document_x0020_Type xmlns="6dfc6e00-eaa7-471f-8691-9b952787d5c9" xsi:nil="true"/>
    <Description0 xmlns="6dfc6e00-eaa7-471f-8691-9b952787d5c9" xsi:nil="true"/>
    <TaxCatchAll xmlns="cfe53b65-3c36-4587-b144-e9caa3012b85"/>
    <TaxKeywordTaxHTField xmlns="cfe53b65-3c36-4587-b144-e9caa3012b85">
      <Terms xmlns="http://schemas.microsoft.com/office/infopath/2007/PartnerControls"/>
    </TaxKeywordTaxHTField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A6192281-6B3F-4D87-9D08-1FEAD43CDB4E}"/>
</file>

<file path=customXml/itemProps2.xml><?xml version="1.0" encoding="utf-8"?>
<ds:datastoreItem xmlns:ds="http://schemas.openxmlformats.org/officeDocument/2006/customXml" ds:itemID="{7A97C4AF-D63B-4451-A761-E74B64EEC84D}"/>
</file>

<file path=customXml/itemProps3.xml><?xml version="1.0" encoding="utf-8"?>
<ds:datastoreItem xmlns:ds="http://schemas.openxmlformats.org/officeDocument/2006/customXml" ds:itemID="{4DEF684E-C807-4296-B4EB-D05AA27B2E96}"/>
</file>

<file path=customXml/itemProps4.xml><?xml version="1.0" encoding="utf-8"?>
<ds:datastoreItem xmlns:ds="http://schemas.openxmlformats.org/officeDocument/2006/customXml" ds:itemID="{9596274A-3396-4BB7-A064-D9130547AA75}"/>
</file>

<file path=docProps/app.xml><?xml version="1.0" encoding="utf-8"?>
<Properties xmlns="http://schemas.openxmlformats.org/officeDocument/2006/extended-properties" xmlns:vt="http://schemas.openxmlformats.org/officeDocument/2006/docPropsVTypes">
  <Template>USI-PPT-Template-d01jw</Template>
  <TotalTime>37663</TotalTime>
  <Words>590</Words>
  <Application>Microsoft Office PowerPoint</Application>
  <PresentationFormat>On-screen Show (16:9)</PresentationFormat>
  <Paragraphs>118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Helvetica</vt:lpstr>
      <vt:lpstr>USI-PPT-Template-d01jw</vt:lpstr>
      <vt:lpstr>Platforms for Advanced Wireless Research One Year On: Progress, Lessons, New Investments</vt:lpstr>
      <vt:lpstr>Platforms for Advanced Wireless Research</vt:lpstr>
      <vt:lpstr>Level-Setting: PAWR Approach</vt:lpstr>
      <vt:lpstr>PowerPoint Presentation</vt:lpstr>
      <vt:lpstr>PowerPoint Presentation</vt:lpstr>
      <vt:lpstr>COSMOS: Cloud Enhanced Open Software Defined Mobile Wireless Testbed for City-Scale Deployment</vt:lpstr>
      <vt:lpstr>COSMOS mmWave Node Specifications</vt:lpstr>
      <vt:lpstr>POWDER: Platform for Open Wireless Data-driven Experimental Research</vt:lpstr>
      <vt:lpstr>System Architecture</vt:lpstr>
      <vt:lpstr>Truly City scale…</vt:lpstr>
      <vt:lpstr>Status as of July‘19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Bill Wallace</dc:creator>
  <cp:lastModifiedBy>Irina Kiselyer</cp:lastModifiedBy>
  <cp:revision>666</cp:revision>
  <cp:lastPrinted>2016-06-01T13:39:43Z</cp:lastPrinted>
  <dcterms:created xsi:type="dcterms:W3CDTF">2015-04-09T16:34:07Z</dcterms:created>
  <dcterms:modified xsi:type="dcterms:W3CDTF">2019-09-12T20:51:51Z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0x0101008CEA0F26C7743146B81ADA30DB412C57</vt:lpwstr>
  </property>
  <property fmtid="{D5CDD505-2E9C-101B-9397-08002B2CF9AE}" pid="3" name="_dlc_DocIdItemGuid">
    <vt:lpwstr>fcd6f5bc-5263-45df-a678-0017fcfaeeb9</vt:lpwstr>
  </property>
</Properties>
</file>